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tags/tag17.xml" ContentType="application/vnd.openxmlformats-officedocument.presentationml.tags+xml"/>
  <Override PartName="/ppt/notesSlides/notesSlide9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0.xml" ContentType="application/vnd.openxmlformats-officedocument.presentationml.notesSlide+xml"/>
  <Override PartName="/ppt/tags/tag2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3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010" r:id="rId2"/>
    <p:sldMasterId id="2147484088" r:id="rId3"/>
    <p:sldMasterId id="2147483651" r:id="rId4"/>
    <p:sldMasterId id="2147484012" r:id="rId5"/>
    <p:sldMasterId id="2147484092" r:id="rId6"/>
  </p:sldMasterIdLst>
  <p:notesMasterIdLst>
    <p:notesMasterId r:id="rId57"/>
  </p:notesMasterIdLst>
  <p:sldIdLst>
    <p:sldId id="722" r:id="rId7"/>
    <p:sldId id="744" r:id="rId8"/>
    <p:sldId id="502" r:id="rId9"/>
    <p:sldId id="503" r:id="rId10"/>
    <p:sldId id="601" r:id="rId11"/>
    <p:sldId id="638" r:id="rId12"/>
    <p:sldId id="747" r:id="rId13"/>
    <p:sldId id="750" r:id="rId14"/>
    <p:sldId id="532" r:id="rId15"/>
    <p:sldId id="365" r:id="rId16"/>
    <p:sldId id="763" r:id="rId17"/>
    <p:sldId id="739" r:id="rId18"/>
    <p:sldId id="742" r:id="rId19"/>
    <p:sldId id="531" r:id="rId20"/>
    <p:sldId id="760" r:id="rId21"/>
    <p:sldId id="634" r:id="rId22"/>
    <p:sldId id="762" r:id="rId23"/>
    <p:sldId id="761" r:id="rId24"/>
    <p:sldId id="714" r:id="rId25"/>
    <p:sldId id="715" r:id="rId26"/>
    <p:sldId id="639" r:id="rId27"/>
    <p:sldId id="637" r:id="rId28"/>
    <p:sldId id="764" r:id="rId29"/>
    <p:sldId id="765" r:id="rId30"/>
    <p:sldId id="766" r:id="rId31"/>
    <p:sldId id="767" r:id="rId32"/>
    <p:sldId id="768" r:id="rId33"/>
    <p:sldId id="769" r:id="rId34"/>
    <p:sldId id="770" r:id="rId35"/>
    <p:sldId id="771" r:id="rId36"/>
    <p:sldId id="772" r:id="rId37"/>
    <p:sldId id="773" r:id="rId38"/>
    <p:sldId id="774" r:id="rId39"/>
    <p:sldId id="775" r:id="rId40"/>
    <p:sldId id="776" r:id="rId41"/>
    <p:sldId id="777" r:id="rId42"/>
    <p:sldId id="778" r:id="rId43"/>
    <p:sldId id="779" r:id="rId44"/>
    <p:sldId id="780" r:id="rId45"/>
    <p:sldId id="781" r:id="rId46"/>
    <p:sldId id="782" r:id="rId47"/>
    <p:sldId id="783" r:id="rId48"/>
    <p:sldId id="784" r:id="rId49"/>
    <p:sldId id="785" r:id="rId50"/>
    <p:sldId id="786" r:id="rId51"/>
    <p:sldId id="787" r:id="rId52"/>
    <p:sldId id="788" r:id="rId53"/>
    <p:sldId id="789" r:id="rId54"/>
    <p:sldId id="790" r:id="rId55"/>
    <p:sldId id="791" r:id="rId56"/>
  </p:sldIdLst>
  <p:sldSz cx="12192000" cy="6858000"/>
  <p:notesSz cx="6794500" cy="99314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BBE0E3"/>
    <a:srgbClr val="040608"/>
    <a:srgbClr val="000000"/>
    <a:srgbClr val="161645"/>
    <a:srgbClr val="663300"/>
    <a:srgbClr val="FFFFFF"/>
    <a:srgbClr val="0A0A20"/>
    <a:srgbClr val="333300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53" autoAdjust="0"/>
    <p:restoredTop sz="94273" autoAdjust="0"/>
  </p:normalViewPr>
  <p:slideViewPr>
    <p:cSldViewPr>
      <p:cViewPr varScale="1">
        <p:scale>
          <a:sx n="65" d="100"/>
          <a:sy n="65" d="100"/>
        </p:scale>
        <p:origin x="232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52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478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313" y="744538"/>
            <a:ext cx="661987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8050"/>
            <a:ext cx="5435600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466502F7-D64D-48DD-B682-3D80E8F134B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528912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24883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latin typeface="Arial" charset="0"/>
              <a:ea typeface="ＭＳ Ｐ明朝" charset="-128"/>
            </a:endParaRPr>
          </a:p>
        </p:txBody>
      </p:sp>
      <p:sp>
        <p:nvSpPr>
          <p:cNvPr id="24883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45E60A-AE5C-479F-87A6-E470D97D6E96}" type="slidenum">
              <a:rPr lang="en-US" altLang="ja-JP" smtClean="0">
                <a:latin typeface="Arial" charset="0"/>
                <a:ea typeface="ＭＳ Ｐゴシック" charset="-128"/>
              </a:rPr>
              <a:pPr/>
              <a:t>6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35199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613ECF-2B96-43A6-8DB2-71A27021FF4B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53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253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9638"/>
            <a:ext cx="5435600" cy="4467225"/>
          </a:xfrm>
          <a:noFill/>
          <a:ln/>
        </p:spPr>
        <p:txBody>
          <a:bodyPr/>
          <a:lstStyle/>
          <a:p>
            <a:pPr eaLnBrk="1" hangingPunct="1"/>
            <a:r>
              <a:rPr lang="en-US" altLang="ja-JP">
                <a:latin typeface="Arial" charset="0"/>
                <a:ea typeface="ＭＳ Ｐ明朝" charset="-128"/>
              </a:rPr>
              <a:t>MOI revealed inner structure of satellites of the Jupiter. The outermost satellite is not differentiated while inner ones have cores..</a:t>
            </a:r>
          </a:p>
        </p:txBody>
      </p:sp>
    </p:spTree>
    <p:extLst>
      <p:ext uri="{BB962C8B-B14F-4D97-AF65-F5344CB8AC3E}">
        <p14:creationId xmlns:p14="http://schemas.microsoft.com/office/powerpoint/2010/main" val="31387762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6C216C-7C52-4A7E-A2EC-3E9D7A0DAD07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265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265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9638"/>
            <a:ext cx="5435600" cy="4467225"/>
          </a:xfrm>
          <a:noFill/>
          <a:ln/>
        </p:spPr>
        <p:txBody>
          <a:bodyPr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3928290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24883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dirty="0">
              <a:latin typeface="Arial" charset="0"/>
              <a:ea typeface="ＭＳ Ｐ明朝" charset="-128"/>
            </a:endParaRPr>
          </a:p>
        </p:txBody>
      </p:sp>
      <p:sp>
        <p:nvSpPr>
          <p:cNvPr id="24883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45E60A-AE5C-479F-87A6-E470D97D6E96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5347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7FCFBB-7C3E-4944-B34F-33F95A6F31A3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56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256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9638"/>
            <a:ext cx="5435600" cy="4467225"/>
          </a:xfrm>
          <a:noFill/>
          <a:ln/>
        </p:spPr>
        <p:txBody>
          <a:bodyPr/>
          <a:lstStyle/>
          <a:p>
            <a:pPr eaLnBrk="1" hangingPunct="1"/>
            <a:endParaRPr lang="ja-JP" altLang="ja-JP">
              <a:latin typeface="Arial" charset="0"/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8334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68A5EB-F36C-49DA-999C-10E2F48D4E90}" type="slidenum">
              <a:rPr lang="en-US" altLang="ja-JP" smtClean="0">
                <a:latin typeface="Arial" charset="0"/>
                <a:ea typeface="ＭＳ Ｐゴシック" charset="-128"/>
              </a:rPr>
              <a:pPr/>
              <a:t>8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250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2508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9638"/>
            <a:ext cx="5435600" cy="4467225"/>
          </a:xfrm>
          <a:noFill/>
          <a:ln/>
        </p:spPr>
        <p:txBody>
          <a:bodyPr/>
          <a:lstStyle/>
          <a:p>
            <a:pPr eaLnBrk="1" hangingPunct="1"/>
            <a:endParaRPr lang="ja-JP" altLang="ja-JP">
              <a:latin typeface="Arial" charset="0"/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8840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4A35E2-0A36-4A63-AC0C-B8C44DE7C091}" type="slidenum">
              <a:rPr lang="en-US" altLang="ja-JP" smtClean="0">
                <a:latin typeface="Arial" charset="0"/>
                <a:ea typeface="ＭＳ Ｐゴシック" charset="-128"/>
              </a:rPr>
              <a:pPr/>
              <a:t>9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249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249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9638"/>
            <a:ext cx="5435600" cy="4467225"/>
          </a:xfrm>
          <a:noFill/>
          <a:ln/>
        </p:spPr>
        <p:txBody>
          <a:bodyPr/>
          <a:lstStyle/>
          <a:p>
            <a:pPr eaLnBrk="1" hangingPunct="1"/>
            <a:endParaRPr lang="ja-JP" altLang="ja-JP">
              <a:latin typeface="Arial" charset="0"/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4713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68A5EB-F36C-49DA-999C-10E2F48D4E90}" type="slidenum">
              <a:rPr lang="en-US" altLang="ja-JP" smtClean="0">
                <a:latin typeface="Arial" charset="0"/>
                <a:ea typeface="ＭＳ Ｐゴシック" charset="-128"/>
              </a:rPr>
              <a:pPr/>
              <a:t>14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250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2508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9638"/>
            <a:ext cx="5435600" cy="4467225"/>
          </a:xfrm>
          <a:noFill/>
          <a:ln/>
        </p:spPr>
        <p:txBody>
          <a:bodyPr/>
          <a:lstStyle/>
          <a:p>
            <a:pPr eaLnBrk="1" hangingPunct="1"/>
            <a:endParaRPr lang="ja-JP" altLang="ja-JP">
              <a:latin typeface="Arial" charset="0"/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9954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24883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latin typeface="Arial" charset="0"/>
              <a:ea typeface="ＭＳ Ｐ明朝" charset="-128"/>
            </a:endParaRPr>
          </a:p>
        </p:txBody>
      </p:sp>
      <p:sp>
        <p:nvSpPr>
          <p:cNvPr id="24883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45E60A-AE5C-479F-87A6-E470D97D6E96}" type="slidenum">
              <a:rPr lang="en-US" altLang="ja-JP" smtClean="0">
                <a:latin typeface="Arial" charset="0"/>
                <a:ea typeface="ＭＳ Ｐゴシック" charset="-128"/>
              </a:rPr>
              <a:pPr/>
              <a:t>15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3792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24883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latin typeface="Arial" charset="0"/>
              <a:ea typeface="ＭＳ Ｐ明朝" charset="-128"/>
            </a:endParaRPr>
          </a:p>
        </p:txBody>
      </p:sp>
      <p:sp>
        <p:nvSpPr>
          <p:cNvPr id="24883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45E60A-AE5C-479F-87A6-E470D97D6E96}" type="slidenum">
              <a:rPr lang="en-US" altLang="ja-JP" smtClean="0">
                <a:latin typeface="Arial" charset="0"/>
                <a:ea typeface="ＭＳ Ｐゴシック" charset="-128"/>
              </a:rPr>
              <a:pPr/>
              <a:t>24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52133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24883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dirty="0">
              <a:latin typeface="Arial" charset="0"/>
              <a:ea typeface="ＭＳ Ｐ明朝" charset="-128"/>
            </a:endParaRPr>
          </a:p>
        </p:txBody>
      </p:sp>
      <p:sp>
        <p:nvSpPr>
          <p:cNvPr id="24883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45E60A-AE5C-479F-87A6-E470D97D6E96}" type="slidenum">
              <a:rPr lang="en-US" altLang="ja-JP" smtClean="0">
                <a:latin typeface="Arial" charset="0"/>
                <a:ea typeface="ＭＳ Ｐゴシック" charset="-128"/>
              </a:rPr>
              <a:pPr/>
              <a:t>25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6741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3E09C9-161A-4B33-8EFC-C7E111495D10}" type="slidenum">
              <a:rPr lang="en-US" altLang="ja-JP" smtClean="0">
                <a:latin typeface="Arial" charset="0"/>
                <a:ea typeface="ＭＳ Ｐゴシック" charset="-128"/>
              </a:rPr>
              <a:pPr/>
              <a:t>29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251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2519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9638"/>
            <a:ext cx="5435600" cy="4467225"/>
          </a:xfrm>
          <a:noFill/>
          <a:ln/>
        </p:spPr>
        <p:txBody>
          <a:bodyPr/>
          <a:lstStyle/>
          <a:p>
            <a:pPr eaLnBrk="1" hangingPunct="1"/>
            <a:r>
              <a:rPr lang="en-US" altLang="ja-JP">
                <a:latin typeface="Arial" charset="0"/>
                <a:ea typeface="ＭＳ Ｐ明朝" charset="-128"/>
              </a:rPr>
              <a:t>Existence of metallic core is inferred from moment of inertia, which indicates the degree of mass concentration to the centre of the body.</a:t>
            </a:r>
          </a:p>
        </p:txBody>
      </p:sp>
    </p:spTree>
    <p:extLst>
      <p:ext uri="{BB962C8B-B14F-4D97-AF65-F5344CB8AC3E}">
        <p14:creationId xmlns:p14="http://schemas.microsoft.com/office/powerpoint/2010/main" val="3189223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AA3CD7-BE95-4C90-8256-E94F6D07051C}" type="slidenum">
              <a:rPr lang="en-US" altLang="ja-JP" smtClean="0">
                <a:latin typeface="Arial" charset="0"/>
                <a:ea typeface="ＭＳ Ｐゴシック" charset="-128"/>
              </a:rPr>
              <a:pPr/>
              <a:t>30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9638"/>
            <a:ext cx="5435600" cy="4467225"/>
          </a:xfrm>
          <a:noFill/>
          <a:ln/>
        </p:spPr>
        <p:txBody>
          <a:bodyPr/>
          <a:lstStyle/>
          <a:p>
            <a:pPr eaLnBrk="1" hangingPunct="1"/>
            <a:endParaRPr lang="en-US" altLang="ja-JP" dirty="0">
              <a:latin typeface="Arial" charset="0"/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3209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CAAB14-72E5-4EBF-8C32-81E516EB16B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B0A16B-111D-4E3E-831A-7FAE98FC715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BD73D-0035-4190-8771-20CB2D699C1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E92243-6455-4A7E-AA01-34260A6810BF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cover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 sz="1800" kern="0">
              <a:solidFill>
                <a:sysClr val="windowText" lastClr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 sz="1800" kern="0">
              <a:solidFill>
                <a:sysClr val="windowText" lastClr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B380EE9-5396-4187-AB00-A877457BB868}" type="slidenum">
              <a:rPr kumimoji="0" lang="en-US" altLang="ja-JP" sz="1800" kern="0" smtClean="0">
                <a:solidFill>
                  <a:sysClr val="windowText" lastClr="000000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ja-JP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770147"/>
      </p:ext>
    </p:extLst>
  </p:cSld>
  <p:clrMapOvr>
    <a:masterClrMapping/>
  </p:clrMapOvr>
  <p:transition spd="med">
    <p:cover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185DB-B47A-455D-B01C-87E818E7C89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063883-B75D-4EB0-8C5A-318091015D44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432BA-4FBB-4586-8444-8DC388E390D4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208274"/>
      </p:ext>
    </p:extLst>
  </p:cSld>
  <p:clrMapOvr>
    <a:masterClrMapping/>
  </p:clrMapOvr>
  <p:transition spd="med">
    <p:cover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2972F-389E-4C25-858D-0B084EA2B3B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317655-BF8F-41C0-9A9B-CE52172F476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116981-839A-41CD-9674-8B04B4D5BCC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6D201-9526-48A4-9C5C-A62FBD43553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7E619-224D-485F-8C56-969DDB2E4A5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7AFBA-6F9F-4EA6-ACD3-49CB3964E30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24AEE-BFFF-4A67-A15C-7C6F0E6D5F3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D2E13-CBB8-4567-AD0B-516B1A7D4A9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F0AD594D-7F75-42E5-B798-E9277D2DFF9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ransition spd="med">
    <p:cover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6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ja-JP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ja-JP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278624F-4BEC-4AA5-958D-EC52B08B660E}" type="slidenum">
              <a:rPr lang="en-US" altLang="ja-JP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pPr/>
              <a:t>‹#›</a:t>
            </a:fld>
            <a:endParaRPr lang="en-US" altLang="ja-JP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</p:sldLayoutIdLst>
  <p:transition spd="med">
    <p:cover dir="r"/>
  </p:transition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70E38ACF-E83A-4EF2-B535-1B14C474812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72204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</p:sldLayoutIdLst>
  <p:transition spd="med">
    <p:cover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39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39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39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ＭＳ Ｐゴシック" pitchFamily="50" charset="-128"/>
              </a:defRPr>
            </a:lvl1pPr>
          </a:lstStyle>
          <a:p>
            <a:pPr>
              <a:defRPr/>
            </a:pPr>
            <a:fld id="{0DB98437-48BF-42B1-A5E4-6F3F548BFAD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ja-JP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ja-JP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CE366A2-D2C5-41A5-8819-EE3A988CC673}" type="slidenum">
              <a:rPr lang="en-US" altLang="ja-JP" smtClean="0">
                <a:solidFill>
                  <a:srgbClr val="000000"/>
                </a:solidFill>
                <a:latin typeface="Times New Roman" pitchFamily="18" charset="0"/>
              </a:rPr>
              <a:pPr/>
              <a:t>‹#›</a:t>
            </a:fld>
            <a:endParaRPr lang="en-US" altLang="ja-JP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</p:sldLayoutIdLst>
  <p:transition spd="med">
    <p:random/>
  </p:transition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19C669B7-CE99-4161-8E97-F4D675ED438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599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</p:sldLayoutIdLst>
  <p:transition spd="med">
    <p:cover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.png"/><Relationship Id="rId2" Type="http://schemas.microsoft.com/office/2007/relationships/media" Target="../media/media10.m4a"/><Relationship Id="rId1" Type="http://schemas.openxmlformats.org/officeDocument/2006/relationships/tags" Target="../tags/tag3.xml"/><Relationship Id="rId6" Type="http://schemas.openxmlformats.org/officeDocument/2006/relationships/image" Target="../media/image3.gif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5.gif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3.m4a"/><Relationship Id="rId7" Type="http://schemas.openxmlformats.org/officeDocument/2006/relationships/image" Target="../media/image8.jpg"/><Relationship Id="rId2" Type="http://schemas.microsoft.com/office/2007/relationships/media" Target="../media/media13.m4a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1.png"/><Relationship Id="rId2" Type="http://schemas.microsoft.com/office/2007/relationships/media" Target="../media/media14.m4a"/><Relationship Id="rId1" Type="http://schemas.openxmlformats.org/officeDocument/2006/relationships/tags" Target="../tags/tag7.xml"/><Relationship Id="rId6" Type="http://schemas.openxmlformats.org/officeDocument/2006/relationships/image" Target="../media/image3.gif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1.xml"/><Relationship Id="rId6" Type="http://schemas.openxmlformats.org/officeDocument/2006/relationships/image" Target="../media/image1.pn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1.png"/><Relationship Id="rId2" Type="http://schemas.microsoft.com/office/2007/relationships/media" Target="../media/media20.m4a"/><Relationship Id="rId1" Type="http://schemas.openxmlformats.org/officeDocument/2006/relationships/tags" Target="../tags/tag1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13.xml"/><Relationship Id="rId6" Type="http://schemas.openxmlformats.org/officeDocument/2006/relationships/image" Target="../media/image1.pn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1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media28.m4a"/><Relationship Id="rId7" Type="http://schemas.openxmlformats.org/officeDocument/2006/relationships/image" Target="../media/image17.jpeg"/><Relationship Id="rId2" Type="http://schemas.microsoft.com/office/2007/relationships/media" Target="../media/media28.m4a"/><Relationship Id="rId1" Type="http://schemas.openxmlformats.org/officeDocument/2006/relationships/tags" Target="../tags/tag15.xml"/><Relationship Id="rId6" Type="http://schemas.openxmlformats.org/officeDocument/2006/relationships/image" Target="../media/image16.jpeg"/><Relationship Id="rId5" Type="http://schemas.openxmlformats.org/officeDocument/2006/relationships/image" Target="../media/image3.gif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2" Type="http://schemas.microsoft.com/office/2007/relationships/media" Target="../media/media29.m4a"/><Relationship Id="rId1" Type="http://schemas.openxmlformats.org/officeDocument/2006/relationships/tags" Target="../tags/tag16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2" Type="http://schemas.microsoft.com/office/2007/relationships/media" Target="../media/media30.m4a"/><Relationship Id="rId1" Type="http://schemas.openxmlformats.org/officeDocument/2006/relationships/tags" Target="../tags/tag17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4a"/><Relationship Id="rId7" Type="http://schemas.openxmlformats.org/officeDocument/2006/relationships/image" Target="../media/image1.png"/><Relationship Id="rId2" Type="http://schemas.microsoft.com/office/2007/relationships/media" Target="../media/media31.m4a"/><Relationship Id="rId1" Type="http://schemas.openxmlformats.org/officeDocument/2006/relationships/tags" Target="../tags/tag18.xml"/><Relationship Id="rId6" Type="http://schemas.openxmlformats.org/officeDocument/2006/relationships/image" Target="../media/image19.png"/><Relationship Id="rId5" Type="http://schemas.openxmlformats.org/officeDocument/2006/relationships/hyperlink" Target="http://www.ep.sci.hokudai.ac.jp/~heki/phys_inter.htm" TargetMode="External"/><Relationship Id="rId4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m4a"/><Relationship Id="rId2" Type="http://schemas.microsoft.com/office/2007/relationships/media" Target="../media/media32.m4a"/><Relationship Id="rId1" Type="http://schemas.openxmlformats.org/officeDocument/2006/relationships/tags" Target="../tags/tag1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2" Type="http://schemas.microsoft.com/office/2007/relationships/media" Target="../media/media33.m4a"/><Relationship Id="rId1" Type="http://schemas.openxmlformats.org/officeDocument/2006/relationships/tags" Target="../tags/tag2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hyperlink" Target="http://upload.wikimedia.org/wikipedia/commons/4/4a/Solar_System_XXX.png" TargetMode="External"/><Relationship Id="rId5" Type="http://schemas.openxmlformats.org/officeDocument/2006/relationships/image" Target="../media/image20.jpeg"/><Relationship Id="rId4" Type="http://schemas.openxmlformats.org/officeDocument/2006/relationships/hyperlink" Target="http://upload.wikimedia.org/wikipedia/commons/8/87/Jupitermoon.jpg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7" Type="http://schemas.openxmlformats.org/officeDocument/2006/relationships/image" Target="../media/image1.png"/><Relationship Id="rId2" Type="http://schemas.microsoft.com/office/2007/relationships/media" Target="../media/media35.m4a"/><Relationship Id="rId1" Type="http://schemas.openxmlformats.org/officeDocument/2006/relationships/tags" Target="../tags/tag21.xml"/><Relationship Id="rId6" Type="http://schemas.openxmlformats.org/officeDocument/2006/relationships/image" Target="../media/image22.jpe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37.m4a"/><Relationship Id="rId7" Type="http://schemas.openxmlformats.org/officeDocument/2006/relationships/image" Target="../media/image23.jpeg"/><Relationship Id="rId2" Type="http://schemas.microsoft.com/office/2007/relationships/media" Target="../media/media37.m4a"/><Relationship Id="rId1" Type="http://schemas.openxmlformats.org/officeDocument/2006/relationships/tags" Target="../tags/tag22.xml"/><Relationship Id="rId6" Type="http://schemas.openxmlformats.org/officeDocument/2006/relationships/image" Target="../media/image3.gif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1.png"/><Relationship Id="rId4" Type="http://schemas.openxmlformats.org/officeDocument/2006/relationships/image" Target="../media/image2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audio" Target="../media/media40.m4a"/><Relationship Id="rId7" Type="http://schemas.openxmlformats.org/officeDocument/2006/relationships/image" Target="../media/image27.jpg"/><Relationship Id="rId2" Type="http://schemas.microsoft.com/office/2007/relationships/media" Target="../media/media40.m4a"/><Relationship Id="rId1" Type="http://schemas.openxmlformats.org/officeDocument/2006/relationships/tags" Target="../tags/tag23.xml"/><Relationship Id="rId6" Type="http://schemas.openxmlformats.org/officeDocument/2006/relationships/image" Target="../media/image26.jpg"/><Relationship Id="rId11" Type="http://schemas.openxmlformats.org/officeDocument/2006/relationships/image" Target="../media/image1.png"/><Relationship Id="rId5" Type="http://schemas.openxmlformats.org/officeDocument/2006/relationships/image" Target="../media/image25.jpg"/><Relationship Id="rId10" Type="http://schemas.openxmlformats.org/officeDocument/2006/relationships/image" Target="../media/image30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9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1.m4a"/><Relationship Id="rId7" Type="http://schemas.openxmlformats.org/officeDocument/2006/relationships/image" Target="../media/image1.png"/><Relationship Id="rId2" Type="http://schemas.microsoft.com/office/2007/relationships/media" Target="../media/media41.m4a"/><Relationship Id="rId1" Type="http://schemas.openxmlformats.org/officeDocument/2006/relationships/tags" Target="../tags/tag24.xml"/><Relationship Id="rId6" Type="http://schemas.openxmlformats.org/officeDocument/2006/relationships/image" Target="../media/image3.gif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4.m4a"/><Relationship Id="rId2" Type="http://schemas.microsoft.com/office/2007/relationships/media" Target="../media/media44.m4a"/><Relationship Id="rId1" Type="http://schemas.openxmlformats.org/officeDocument/2006/relationships/tags" Target="../tags/tag2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6.m4a"/><Relationship Id="rId2" Type="http://schemas.microsoft.com/office/2007/relationships/media" Target="../media/media46.m4a"/><Relationship Id="rId1" Type="http://schemas.openxmlformats.org/officeDocument/2006/relationships/tags" Target="../tags/tag2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media48.m4a"/><Relationship Id="rId2" Type="http://schemas.microsoft.com/office/2007/relationships/media" Target="../media/media48.m4a"/><Relationship Id="rId1" Type="http://schemas.openxmlformats.org/officeDocument/2006/relationships/tags" Target="../tags/tag27.xml"/><Relationship Id="rId6" Type="http://schemas.openxmlformats.org/officeDocument/2006/relationships/image" Target="../media/image1.png"/><Relationship Id="rId5" Type="http://schemas.openxmlformats.org/officeDocument/2006/relationships/image" Target="../media/image31.jpeg"/><Relationship Id="rId4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media49.m4a"/><Relationship Id="rId7" Type="http://schemas.openxmlformats.org/officeDocument/2006/relationships/image" Target="../media/image1.png"/><Relationship Id="rId2" Type="http://schemas.microsoft.com/office/2007/relationships/media" Target="../media/media49.m4a"/><Relationship Id="rId1" Type="http://schemas.openxmlformats.org/officeDocument/2006/relationships/tags" Target="../tags/tag28.xml"/><Relationship Id="rId6" Type="http://schemas.openxmlformats.org/officeDocument/2006/relationships/image" Target="../media/image19.png"/><Relationship Id="rId5" Type="http://schemas.openxmlformats.org/officeDocument/2006/relationships/hyperlink" Target="http://www.ep.sci.hokudai.ac.jp/~heki/phys_inter.htm" TargetMode="Externa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media50.m4a"/><Relationship Id="rId2" Type="http://schemas.microsoft.com/office/2007/relationships/media" Target="../media/media50.m4a"/><Relationship Id="rId1" Type="http://schemas.openxmlformats.org/officeDocument/2006/relationships/tags" Target="../tags/tag29.xml"/><Relationship Id="rId6" Type="http://schemas.openxmlformats.org/officeDocument/2006/relationships/image" Target="../media/image1.png"/><Relationship Id="rId5" Type="http://schemas.openxmlformats.org/officeDocument/2006/relationships/image" Target="../media/image32.jpeg"/><Relationship Id="rId4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.png"/><Relationship Id="rId2" Type="http://schemas.microsoft.com/office/2007/relationships/media" Target="../media/media8.m4a"/><Relationship Id="rId1" Type="http://schemas.openxmlformats.org/officeDocument/2006/relationships/tags" Target="../tags/tag2.xml"/><Relationship Id="rId6" Type="http://schemas.openxmlformats.org/officeDocument/2006/relationships/image" Target="../media/image3.gif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3.gif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8213" y="1052736"/>
            <a:ext cx="8031162" cy="1470025"/>
          </a:xfrm>
        </p:spPr>
        <p:txBody>
          <a:bodyPr/>
          <a:lstStyle/>
          <a:p>
            <a:pPr eaLnBrk="1" hangingPunct="1"/>
            <a:r>
              <a:rPr lang="ja-JP" altLang="en-US" sz="5400" dirty="0">
                <a:solidFill>
                  <a:srgbClr val="BBE0E3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地球内部物理学</a:t>
            </a:r>
            <a:br>
              <a:rPr lang="en-US" altLang="ja-JP" dirty="0">
                <a:solidFill>
                  <a:srgbClr val="BBE0E3"/>
                </a:solidFill>
                <a:latin typeface="小塚ゴシック Pro L" pitchFamily="34" charset="-128"/>
                <a:ea typeface="小塚ゴシック Pro L" pitchFamily="34" charset="-128"/>
              </a:rPr>
            </a:br>
            <a:r>
              <a:rPr lang="en-US" altLang="ja-JP" sz="2800" dirty="0">
                <a:solidFill>
                  <a:srgbClr val="BBE0E3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Physics of the Earth’s Interior</a:t>
            </a:r>
            <a:endParaRPr lang="ja-JP" altLang="en-US" sz="4000" dirty="0">
              <a:solidFill>
                <a:srgbClr val="BBE0E3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58455" y="3284984"/>
            <a:ext cx="8280920" cy="2033772"/>
          </a:xfrm>
        </p:spPr>
        <p:txBody>
          <a:bodyPr/>
          <a:lstStyle/>
          <a:p>
            <a:pPr eaLnBrk="1" hangingPunct="1"/>
            <a:r>
              <a:rPr lang="ja-JP" altLang="en-US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北海道大学理学院 </a:t>
            </a:r>
            <a:r>
              <a:rPr lang="en-US" altLang="ja-JP" sz="2000" dirty="0">
                <a:solidFill>
                  <a:srgbClr val="FF7C8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Hokkaido Univ</a:t>
            </a:r>
            <a:r>
              <a:rPr lang="en-US" altLang="ja-JP" dirty="0">
                <a:solidFill>
                  <a:srgbClr val="FF7C8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.</a:t>
            </a:r>
          </a:p>
          <a:p>
            <a:pPr eaLnBrk="1" hangingPunct="1"/>
            <a:r>
              <a:rPr lang="ja-JP" altLang="en-US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地球惑星ダイナミクス講座 </a:t>
            </a:r>
            <a:r>
              <a:rPr lang="en-US" altLang="ja-JP" sz="2000" dirty="0">
                <a:solidFill>
                  <a:srgbClr val="FF7C8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Earth and Planetary Dynamics</a:t>
            </a:r>
            <a:endParaRPr lang="ja-JP" altLang="en-US" sz="2000" dirty="0">
              <a:solidFill>
                <a:srgbClr val="FF7C8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eaLnBrk="1" hangingPunct="1"/>
            <a:r>
              <a:rPr lang="ja-JP" altLang="en-US" sz="4000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日置 幸介</a:t>
            </a:r>
            <a:r>
              <a:rPr lang="ja-JP" altLang="en-US" sz="3600" dirty="0">
                <a:solidFill>
                  <a:srgbClr val="FF7C8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2400" dirty="0">
                <a:solidFill>
                  <a:srgbClr val="FF7C8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Kosuke Heki</a:t>
            </a:r>
            <a:endParaRPr lang="en-US" altLang="ja-JP" sz="3600" dirty="0">
              <a:solidFill>
                <a:srgbClr val="FF7C8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131555" y="5118701"/>
            <a:ext cx="50305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000" dirty="0">
                <a:solidFill>
                  <a:schemeClr val="accent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へ  き   こうすけ　</a:t>
            </a:r>
            <a:r>
              <a:rPr lang="en-US" altLang="ja-JP" sz="2000" dirty="0">
                <a:solidFill>
                  <a:schemeClr val="accent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heki@sci.hokudai.ac.jp</a:t>
            </a:r>
            <a:endParaRPr lang="ja-JP" altLang="en-US" sz="2000" dirty="0">
              <a:solidFill>
                <a:schemeClr val="accent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956D8B8E-DFB4-4E56-806C-7FE4177C88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233199"/>
      </p:ext>
    </p:extLst>
  </p:cSld>
  <p:clrMapOvr>
    <a:masterClrMapping/>
  </p:clrMapOvr>
  <p:transition spd="med" advTm="10999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Rika_astr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5440" y="-1185094"/>
            <a:ext cx="5219700" cy="822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485" name="Rectangle 5"/>
          <p:cNvSpPr>
            <a:spLocks noChangeArrowheads="1"/>
          </p:cNvSpPr>
          <p:nvPr/>
        </p:nvSpPr>
        <p:spPr bwMode="auto">
          <a:xfrm>
            <a:off x="1055440" y="2000251"/>
            <a:ext cx="4681538" cy="2159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9DB32E0D-E4A5-4ACA-8389-0F57CEE48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6973" y="4869088"/>
            <a:ext cx="1895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2400" i="1" kern="0" dirty="0">
                <a:solidFill>
                  <a:srgbClr val="FF7C80"/>
                </a:solidFill>
                <a:latin typeface="Times New Roman" pitchFamily="18" charset="0"/>
              </a:rPr>
              <a:t>a </a:t>
            </a:r>
            <a:r>
              <a:rPr kumimoji="0" lang="en-US" altLang="ja-JP" sz="2400" kern="0" dirty="0">
                <a:solidFill>
                  <a:srgbClr val="FF7C80"/>
                </a:solidFill>
                <a:latin typeface="Symbol" pitchFamily="18" charset="2"/>
              </a:rPr>
              <a:t>- </a:t>
            </a:r>
            <a:r>
              <a:rPr kumimoji="0" lang="en-US" altLang="ja-JP" sz="2400" i="1" kern="0" dirty="0">
                <a:solidFill>
                  <a:srgbClr val="FF7C80"/>
                </a:solidFill>
                <a:latin typeface="Times New Roman" pitchFamily="18" charset="0"/>
              </a:rPr>
              <a:t>b</a:t>
            </a:r>
            <a:r>
              <a:rPr kumimoji="0" lang="en-US" altLang="ja-JP" sz="2400" kern="0" dirty="0">
                <a:solidFill>
                  <a:srgbClr val="FF7C80"/>
                </a:solidFill>
                <a:latin typeface="Times New Roman" pitchFamily="18" charset="0"/>
              </a:rPr>
              <a:t> </a:t>
            </a:r>
            <a:r>
              <a:rPr kumimoji="0" lang="en-US" altLang="ja-JP" sz="2400" kern="0" dirty="0">
                <a:solidFill>
                  <a:srgbClr val="009999"/>
                </a:solidFill>
                <a:latin typeface="Times New Roman" pitchFamily="18" charset="0"/>
              </a:rPr>
              <a:t>~ 20 km</a:t>
            </a:r>
          </a:p>
        </p:txBody>
      </p:sp>
      <p:sp>
        <p:nvSpPr>
          <p:cNvPr id="5" name="Line 6">
            <a:extLst>
              <a:ext uri="{FF2B5EF4-FFF2-40B4-BE49-F238E27FC236}">
                <a16:creationId xmlns:a16="http://schemas.microsoft.com/office/drawing/2014/main" id="{4ADE28E0-A8E8-4D40-BB75-9018185670F4}"/>
              </a:ext>
            </a:extLst>
          </p:cNvPr>
          <p:cNvSpPr>
            <a:spLocks noChangeShapeType="1"/>
          </p:cNvSpPr>
          <p:nvPr/>
        </p:nvSpPr>
        <p:spPr bwMode="auto">
          <a:xfrm>
            <a:off x="8655356" y="3117031"/>
            <a:ext cx="0" cy="1296988"/>
          </a:xfrm>
          <a:prstGeom prst="line">
            <a:avLst/>
          </a:prstGeom>
          <a:noFill/>
          <a:ln w="9525">
            <a:solidFill>
              <a:srgbClr val="FF7C8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6" name="Line 7">
            <a:extLst>
              <a:ext uri="{FF2B5EF4-FFF2-40B4-BE49-F238E27FC236}">
                <a16:creationId xmlns:a16="http://schemas.microsoft.com/office/drawing/2014/main" id="{2EB7AA3D-B730-4DF0-AA9E-8CC035BFF10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28381" y="2972519"/>
            <a:ext cx="1439862" cy="0"/>
          </a:xfrm>
          <a:prstGeom prst="line">
            <a:avLst/>
          </a:prstGeom>
          <a:noFill/>
          <a:ln w="9525">
            <a:solidFill>
              <a:srgbClr val="FF7C8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7E18F8B0-D404-4564-9B28-3FEFA804B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0106" y="1947049"/>
            <a:ext cx="182614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3200" kern="0" dirty="0">
                <a:solidFill>
                  <a:srgbClr val="FF7C8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赤道半径</a:t>
            </a:r>
            <a:endParaRPr kumimoji="0" lang="en-US" altLang="ja-JP" sz="3200" kern="0" dirty="0">
              <a:solidFill>
                <a:srgbClr val="FF7C8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2400" i="1" kern="0" dirty="0">
                <a:solidFill>
                  <a:srgbClr val="FF7C80"/>
                </a:solidFill>
                <a:latin typeface="Times New Roman" pitchFamily="18" charset="0"/>
              </a:rPr>
              <a:t>a 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FE94097F-AF72-44BE-84EC-6BFB3E32B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8549" y="3386630"/>
            <a:ext cx="177484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3200" kern="0" dirty="0">
                <a:solidFill>
                  <a:srgbClr val="FF7C8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極半径</a:t>
            </a:r>
            <a:r>
              <a:rPr kumimoji="0" lang="ja-JP" altLang="en-US" sz="2400" i="1" kern="0" dirty="0">
                <a:solidFill>
                  <a:srgbClr val="FF7C80"/>
                </a:solidFill>
                <a:latin typeface="Times New Roman" pitchFamily="18" charset="0"/>
              </a:rPr>
              <a:t>　</a:t>
            </a:r>
            <a:r>
              <a:rPr kumimoji="0" lang="en-US" altLang="ja-JP" sz="2400" i="1" kern="0" dirty="0">
                <a:solidFill>
                  <a:srgbClr val="FF7C80"/>
                </a:solidFill>
                <a:latin typeface="Times New Roman" pitchFamily="18" charset="0"/>
              </a:rPr>
              <a:t>b</a:t>
            </a:r>
          </a:p>
        </p:txBody>
      </p:sp>
      <p:pic>
        <p:nvPicPr>
          <p:cNvPr id="9" name="Picture 73" descr="aearth">
            <a:extLst>
              <a:ext uri="{FF2B5EF4-FFF2-40B4-BE49-F238E27FC236}">
                <a16:creationId xmlns:a16="http://schemas.microsoft.com/office/drawing/2014/main" id="{B6CBF966-6EEF-4A7E-A01B-7648F13C6A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32304" y="2924944"/>
            <a:ext cx="2671878" cy="2671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1C6F84B5-0D00-441A-93F1-18FC54F8C86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26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8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0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8485" grpId="0" animBg="1"/>
      <p:bldP spid="4" grpId="0"/>
      <p:bldP spid="5" grpId="0" animBg="1"/>
      <p:bldP spid="6" grpId="0" animBg="1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弦 2">
            <a:extLst>
              <a:ext uri="{FF2B5EF4-FFF2-40B4-BE49-F238E27FC236}">
                <a16:creationId xmlns:a16="http://schemas.microsoft.com/office/drawing/2014/main" id="{6AA66862-29FB-48C7-98B6-8339CF9F18A2}"/>
              </a:ext>
            </a:extLst>
          </p:cNvPr>
          <p:cNvSpPr/>
          <p:nvPr/>
        </p:nvSpPr>
        <p:spPr>
          <a:xfrm>
            <a:off x="767408" y="5877272"/>
            <a:ext cx="3672408" cy="3384376"/>
          </a:xfrm>
          <a:prstGeom prst="chord">
            <a:avLst>
              <a:gd name="adj1" fmla="val 12115259"/>
              <a:gd name="adj2" fmla="val 202954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弦 3">
            <a:extLst>
              <a:ext uri="{FF2B5EF4-FFF2-40B4-BE49-F238E27FC236}">
                <a16:creationId xmlns:a16="http://schemas.microsoft.com/office/drawing/2014/main" id="{FDAF7564-93C1-48C7-8CDA-A66E1F9429A5}"/>
              </a:ext>
            </a:extLst>
          </p:cNvPr>
          <p:cNvSpPr/>
          <p:nvPr/>
        </p:nvSpPr>
        <p:spPr>
          <a:xfrm>
            <a:off x="4295800" y="6165304"/>
            <a:ext cx="8352927" cy="6264696"/>
          </a:xfrm>
          <a:prstGeom prst="chord">
            <a:avLst>
              <a:gd name="adj1" fmla="val 13372552"/>
              <a:gd name="adj2" fmla="val 190406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C843B574-418B-4A69-99FF-0C45DB9FB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1584" y="1163052"/>
            <a:ext cx="6706964" cy="1139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ja-JP" altLang="en-US" sz="44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一度の弧長は曲率に依存</a:t>
            </a:r>
            <a:endParaRPr lang="en-US" altLang="ja-JP" sz="44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r>
              <a:rPr lang="en-US" altLang="ja-JP" sz="24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1 degree arc length depends on the curvature</a:t>
            </a:r>
            <a:endParaRPr lang="en-US" altLang="ja-JP" sz="24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2D9A115E-1CC9-46C8-8EA9-0BCC47BCFC12}"/>
              </a:ext>
            </a:extLst>
          </p:cNvPr>
          <p:cNvGrpSpPr/>
          <p:nvPr/>
        </p:nvGrpSpPr>
        <p:grpSpPr>
          <a:xfrm>
            <a:off x="2351584" y="476672"/>
            <a:ext cx="6264696" cy="5616624"/>
            <a:chOff x="2351584" y="476672"/>
            <a:chExt cx="6264696" cy="5616624"/>
          </a:xfrm>
        </p:grpSpPr>
        <p:sp>
          <p:nvSpPr>
            <p:cNvPr id="7" name="星: 4 pt 6">
              <a:extLst>
                <a:ext uri="{FF2B5EF4-FFF2-40B4-BE49-F238E27FC236}">
                  <a16:creationId xmlns:a16="http://schemas.microsoft.com/office/drawing/2014/main" id="{D03EF3AC-9B36-4C79-8DB3-95C3B9F134FC}"/>
                </a:ext>
              </a:extLst>
            </p:cNvPr>
            <p:cNvSpPr/>
            <p:nvPr/>
          </p:nvSpPr>
          <p:spPr>
            <a:xfrm>
              <a:off x="2351584" y="476672"/>
              <a:ext cx="288032" cy="288032"/>
            </a:xfrm>
            <a:prstGeom prst="star4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星: 4 pt 7">
              <a:extLst>
                <a:ext uri="{FF2B5EF4-FFF2-40B4-BE49-F238E27FC236}">
                  <a16:creationId xmlns:a16="http://schemas.microsoft.com/office/drawing/2014/main" id="{EA474CB6-8F61-42D5-A381-CBF6682D8A88}"/>
                </a:ext>
              </a:extLst>
            </p:cNvPr>
            <p:cNvSpPr/>
            <p:nvPr/>
          </p:nvSpPr>
          <p:spPr>
            <a:xfrm>
              <a:off x="8328248" y="476672"/>
              <a:ext cx="288032" cy="288032"/>
            </a:xfrm>
            <a:prstGeom prst="star4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id="{44980948-D162-46D4-83B3-84B1013904E6}"/>
                </a:ext>
              </a:extLst>
            </p:cNvPr>
            <p:cNvCxnSpPr>
              <a:cxnSpLocks/>
            </p:cNvCxnSpPr>
            <p:nvPr/>
          </p:nvCxnSpPr>
          <p:spPr>
            <a:xfrm>
              <a:off x="2567608" y="2708920"/>
              <a:ext cx="0" cy="3168352"/>
            </a:xfrm>
            <a:prstGeom prst="line">
              <a:avLst/>
            </a:prstGeom>
            <a:ln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2BF2AB08-76E8-4B66-A0E0-B3A07E8A0368}"/>
                </a:ext>
              </a:extLst>
            </p:cNvPr>
            <p:cNvCxnSpPr>
              <a:cxnSpLocks/>
            </p:cNvCxnSpPr>
            <p:nvPr/>
          </p:nvCxnSpPr>
          <p:spPr>
            <a:xfrm>
              <a:off x="8472264" y="2708920"/>
              <a:ext cx="0" cy="3384376"/>
            </a:xfrm>
            <a:prstGeom prst="line">
              <a:avLst/>
            </a:prstGeom>
            <a:ln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グループ化 56">
            <a:extLst>
              <a:ext uri="{FF2B5EF4-FFF2-40B4-BE49-F238E27FC236}">
                <a16:creationId xmlns:a16="http://schemas.microsoft.com/office/drawing/2014/main" id="{2B8C1478-33F1-4FCA-980A-4934EBE492BB}"/>
              </a:ext>
            </a:extLst>
          </p:cNvPr>
          <p:cNvGrpSpPr/>
          <p:nvPr/>
        </p:nvGrpSpPr>
        <p:grpSpPr>
          <a:xfrm>
            <a:off x="712012" y="3573016"/>
            <a:ext cx="2215636" cy="549169"/>
            <a:chOff x="712012" y="3573016"/>
            <a:chExt cx="2215636" cy="549169"/>
          </a:xfrm>
        </p:grpSpPr>
        <p:cxnSp>
          <p:nvCxnSpPr>
            <p:cNvPr id="28" name="直線矢印コネクタ 27">
              <a:extLst>
                <a:ext uri="{FF2B5EF4-FFF2-40B4-BE49-F238E27FC236}">
                  <a16:creationId xmlns:a16="http://schemas.microsoft.com/office/drawing/2014/main" id="{AEFA59C2-BEEE-410D-88CE-980F8F47BE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03512" y="3573016"/>
              <a:ext cx="432048" cy="7200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矢印コネクタ 31">
              <a:extLst>
                <a:ext uri="{FF2B5EF4-FFF2-40B4-BE49-F238E27FC236}">
                  <a16:creationId xmlns:a16="http://schemas.microsoft.com/office/drawing/2014/main" id="{D1CB2877-17D9-4163-9A66-136D30FFEF1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23592" y="3573016"/>
              <a:ext cx="504056" cy="36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7">
              <a:extLst>
                <a:ext uri="{FF2B5EF4-FFF2-40B4-BE49-F238E27FC236}">
                  <a16:creationId xmlns:a16="http://schemas.microsoft.com/office/drawing/2014/main" id="{A65C77EE-F6B8-47CA-907E-06A7CD76B7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2012" y="3659878"/>
              <a:ext cx="1412246" cy="462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altLang="ja-JP" sz="2400" dirty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Comic Sans MS" panose="030F0702030302020204" pitchFamily="66" charset="0"/>
                  <a:ea typeface="HGP教科書体" panose="02020600000000000000" pitchFamily="18" charset="-128"/>
                </a:rPr>
                <a:t>1 degree</a:t>
              </a:r>
            </a:p>
          </p:txBody>
        </p:sp>
      </p:grpSp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D33E8168-6938-4534-B12B-8A3472B70751}"/>
              </a:ext>
            </a:extLst>
          </p:cNvPr>
          <p:cNvGrpSpPr/>
          <p:nvPr/>
        </p:nvGrpSpPr>
        <p:grpSpPr>
          <a:xfrm>
            <a:off x="2185726" y="2996952"/>
            <a:ext cx="5854490" cy="3096344"/>
            <a:chOff x="2185726" y="2996952"/>
            <a:chExt cx="5854490" cy="3096344"/>
          </a:xfrm>
        </p:grpSpPr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271D1C0C-A5FA-43A6-8874-97AB81F5D01B}"/>
                </a:ext>
              </a:extLst>
            </p:cNvPr>
            <p:cNvCxnSpPr>
              <a:cxnSpLocks/>
            </p:cNvCxnSpPr>
            <p:nvPr/>
          </p:nvCxnSpPr>
          <p:spPr>
            <a:xfrm>
              <a:off x="2185726" y="2996952"/>
              <a:ext cx="209541" cy="2844316"/>
            </a:xfrm>
            <a:prstGeom prst="line">
              <a:avLst/>
            </a:prstGeom>
            <a:ln>
              <a:solidFill>
                <a:schemeClr val="accent6">
                  <a:lumMod val="20000"/>
                  <a:lumOff val="8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0663F180-600D-4175-B510-D72A1D6BAD24}"/>
                </a:ext>
              </a:extLst>
            </p:cNvPr>
            <p:cNvCxnSpPr>
              <a:cxnSpLocks/>
            </p:cNvCxnSpPr>
            <p:nvPr/>
          </p:nvCxnSpPr>
          <p:spPr>
            <a:xfrm>
              <a:off x="7803373" y="2996952"/>
              <a:ext cx="236843" cy="3096344"/>
            </a:xfrm>
            <a:prstGeom prst="line">
              <a:avLst/>
            </a:prstGeom>
            <a:ln>
              <a:solidFill>
                <a:schemeClr val="accent6">
                  <a:lumMod val="20000"/>
                  <a:lumOff val="8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グループ化 55">
            <a:extLst>
              <a:ext uri="{FF2B5EF4-FFF2-40B4-BE49-F238E27FC236}">
                <a16:creationId xmlns:a16="http://schemas.microsoft.com/office/drawing/2014/main" id="{8853ED27-47C4-4A73-9D97-21E8F5C7D7A3}"/>
              </a:ext>
            </a:extLst>
          </p:cNvPr>
          <p:cNvGrpSpPr/>
          <p:nvPr/>
        </p:nvGrpSpPr>
        <p:grpSpPr>
          <a:xfrm>
            <a:off x="2395267" y="2708920"/>
            <a:ext cx="5644949" cy="3384376"/>
            <a:chOff x="2395267" y="2708920"/>
            <a:chExt cx="5644949" cy="3384376"/>
          </a:xfrm>
        </p:grpSpPr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CC868873-26EA-43CE-B691-8EF1BD1FEA2F}"/>
                </a:ext>
              </a:extLst>
            </p:cNvPr>
            <p:cNvCxnSpPr>
              <a:cxnSpLocks/>
            </p:cNvCxnSpPr>
            <p:nvPr/>
          </p:nvCxnSpPr>
          <p:spPr>
            <a:xfrm>
              <a:off x="2395267" y="2708920"/>
              <a:ext cx="0" cy="3132348"/>
            </a:xfrm>
            <a:prstGeom prst="line">
              <a:avLst/>
            </a:prstGeom>
            <a:ln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>
              <a:extLst>
                <a:ext uri="{FF2B5EF4-FFF2-40B4-BE49-F238E27FC236}">
                  <a16:creationId xmlns:a16="http://schemas.microsoft.com/office/drawing/2014/main" id="{EC026F5E-4ABB-4415-BFF4-7C5652AA4FBA}"/>
                </a:ext>
              </a:extLst>
            </p:cNvPr>
            <p:cNvCxnSpPr>
              <a:cxnSpLocks/>
            </p:cNvCxnSpPr>
            <p:nvPr/>
          </p:nvCxnSpPr>
          <p:spPr>
            <a:xfrm>
              <a:off x="7996532" y="2708920"/>
              <a:ext cx="43684" cy="3384376"/>
            </a:xfrm>
            <a:prstGeom prst="line">
              <a:avLst/>
            </a:prstGeom>
            <a:ln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グループ化 57">
            <a:extLst>
              <a:ext uri="{FF2B5EF4-FFF2-40B4-BE49-F238E27FC236}">
                <a16:creationId xmlns:a16="http://schemas.microsoft.com/office/drawing/2014/main" id="{11FC0A4F-6DEE-426E-926F-76B3162E3BAF}"/>
              </a:ext>
            </a:extLst>
          </p:cNvPr>
          <p:cNvGrpSpPr/>
          <p:nvPr/>
        </p:nvGrpSpPr>
        <p:grpSpPr>
          <a:xfrm>
            <a:off x="6368263" y="3859641"/>
            <a:ext cx="2215636" cy="549169"/>
            <a:chOff x="6368263" y="3859641"/>
            <a:chExt cx="2215636" cy="549169"/>
          </a:xfrm>
        </p:grpSpPr>
        <p:cxnSp>
          <p:nvCxnSpPr>
            <p:cNvPr id="38" name="直線矢印コネクタ 37">
              <a:extLst>
                <a:ext uri="{FF2B5EF4-FFF2-40B4-BE49-F238E27FC236}">
                  <a16:creationId xmlns:a16="http://schemas.microsoft.com/office/drawing/2014/main" id="{F809DEC2-4CC4-45CF-9371-2B15E01CD7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59763" y="3859641"/>
              <a:ext cx="432048" cy="7200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矢印コネクタ 38">
              <a:extLst>
                <a:ext uri="{FF2B5EF4-FFF2-40B4-BE49-F238E27FC236}">
                  <a16:creationId xmlns:a16="http://schemas.microsoft.com/office/drawing/2014/main" id="{3D0E58C3-3034-4C8F-AC7B-7483239733C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79843" y="3859641"/>
              <a:ext cx="504056" cy="36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7">
              <a:extLst>
                <a:ext uri="{FF2B5EF4-FFF2-40B4-BE49-F238E27FC236}">
                  <a16:creationId xmlns:a16="http://schemas.microsoft.com/office/drawing/2014/main" id="{EC0E5362-BE31-428F-AD43-AF05B218FE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8263" y="3946503"/>
              <a:ext cx="1412246" cy="462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altLang="ja-JP" sz="2400" dirty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Comic Sans MS" panose="030F0702030302020204" pitchFamily="66" charset="0"/>
                  <a:ea typeface="HGP教科書体" panose="02020600000000000000" pitchFamily="18" charset="-128"/>
                </a:rPr>
                <a:t>1 degree</a:t>
              </a:r>
            </a:p>
          </p:txBody>
        </p:sp>
      </p:grpSp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757CD929-EDCA-4D7F-A213-F7575D773485}"/>
              </a:ext>
            </a:extLst>
          </p:cNvPr>
          <p:cNvGrpSpPr/>
          <p:nvPr/>
        </p:nvGrpSpPr>
        <p:grpSpPr>
          <a:xfrm>
            <a:off x="2564159" y="5035180"/>
            <a:ext cx="2479846" cy="1859660"/>
            <a:chOff x="2564159" y="5035180"/>
            <a:chExt cx="2479846" cy="1859660"/>
          </a:xfrm>
        </p:grpSpPr>
        <p:cxnSp>
          <p:nvCxnSpPr>
            <p:cNvPr id="42" name="直線コネクタ 41">
              <a:extLst>
                <a:ext uri="{FF2B5EF4-FFF2-40B4-BE49-F238E27FC236}">
                  <a16:creationId xmlns:a16="http://schemas.microsoft.com/office/drawing/2014/main" id="{8F8B1F64-3F61-4C16-B08E-DE07868CC4DA}"/>
                </a:ext>
              </a:extLst>
            </p:cNvPr>
            <p:cNvCxnSpPr>
              <a:cxnSpLocks/>
              <a:endCxn id="3" idx="2"/>
            </p:cNvCxnSpPr>
            <p:nvPr/>
          </p:nvCxnSpPr>
          <p:spPr>
            <a:xfrm>
              <a:off x="2594656" y="6140623"/>
              <a:ext cx="10165" cy="75421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7">
              <a:extLst>
                <a:ext uri="{FF2B5EF4-FFF2-40B4-BE49-F238E27FC236}">
                  <a16:creationId xmlns:a16="http://schemas.microsoft.com/office/drawing/2014/main" id="{9991A0E3-4198-4F57-AD30-74510CDDBE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4159" y="5035180"/>
              <a:ext cx="2479846" cy="7700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r>
                <a:rPr lang="ja-JP" altLang="en-US" sz="4000" dirty="0">
                  <a:solidFill>
                    <a:srgbClr val="FF7C80"/>
                  </a:solidFill>
                  <a:latin typeface="Comic Sans MS" panose="030F0702030302020204" pitchFamily="66" charset="0"/>
                  <a:ea typeface="HGP教科書体" panose="02020600000000000000" pitchFamily="18" charset="-128"/>
                </a:rPr>
                <a:t>赤道</a:t>
              </a:r>
              <a:r>
                <a:rPr lang="ja-JP" altLang="en-US" sz="4400" dirty="0">
                  <a:solidFill>
                    <a:srgbClr val="FF7C80"/>
                  </a:solidFill>
                  <a:latin typeface="Comic Sans MS" panose="030F0702030302020204" pitchFamily="66" charset="0"/>
                  <a:ea typeface="HGP教科書体" panose="02020600000000000000" pitchFamily="18" charset="-128"/>
                </a:rPr>
                <a:t> </a:t>
              </a:r>
              <a:r>
                <a:rPr lang="en-US" altLang="ja-JP" sz="2400" dirty="0">
                  <a:solidFill>
                    <a:srgbClr val="FF7C80"/>
                  </a:solidFill>
                  <a:latin typeface="Comic Sans MS" panose="030F0702030302020204" pitchFamily="66" charset="0"/>
                  <a:ea typeface="HGP教科書体" panose="02020600000000000000" pitchFamily="18" charset="-128"/>
                </a:rPr>
                <a:t>equator</a:t>
              </a:r>
            </a:p>
          </p:txBody>
        </p:sp>
      </p:grpSp>
      <p:grpSp>
        <p:nvGrpSpPr>
          <p:cNvPr id="62" name="グループ化 61">
            <a:extLst>
              <a:ext uri="{FF2B5EF4-FFF2-40B4-BE49-F238E27FC236}">
                <a16:creationId xmlns:a16="http://schemas.microsoft.com/office/drawing/2014/main" id="{4E5DDA62-B9E6-4368-86BA-796EF45D125D}"/>
              </a:ext>
            </a:extLst>
          </p:cNvPr>
          <p:cNvGrpSpPr/>
          <p:nvPr/>
        </p:nvGrpSpPr>
        <p:grpSpPr>
          <a:xfrm>
            <a:off x="6807828" y="5274873"/>
            <a:ext cx="4653783" cy="1212598"/>
            <a:chOff x="6807828" y="5274873"/>
            <a:chExt cx="4653783" cy="1212598"/>
          </a:xfrm>
        </p:grpSpPr>
        <p:sp>
          <p:nvSpPr>
            <p:cNvPr id="45" name="Rectangle 7">
              <a:extLst>
                <a:ext uri="{FF2B5EF4-FFF2-40B4-BE49-F238E27FC236}">
                  <a16:creationId xmlns:a16="http://schemas.microsoft.com/office/drawing/2014/main" id="{F13BD629-6914-451D-8A7C-65BA5F6D18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6280" y="5274873"/>
              <a:ext cx="2845331" cy="7700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r>
                <a:rPr lang="ja-JP" altLang="en-US" sz="4000" dirty="0">
                  <a:solidFill>
                    <a:schemeClr val="accent5">
                      <a:lumMod val="75000"/>
                    </a:schemeClr>
                  </a:solidFill>
                  <a:latin typeface="Comic Sans MS" panose="030F0702030302020204" pitchFamily="66" charset="0"/>
                  <a:ea typeface="HGP教科書体" panose="02020600000000000000" pitchFamily="18" charset="-128"/>
                </a:rPr>
                <a:t>北極</a:t>
              </a:r>
              <a:r>
                <a:rPr lang="ja-JP" altLang="en-US" sz="4400" dirty="0">
                  <a:solidFill>
                    <a:schemeClr val="accent5">
                      <a:lumMod val="75000"/>
                    </a:schemeClr>
                  </a:solidFill>
                  <a:latin typeface="Comic Sans MS" panose="030F0702030302020204" pitchFamily="66" charset="0"/>
                  <a:ea typeface="HGP教科書体" panose="02020600000000000000" pitchFamily="18" charset="-128"/>
                </a:rPr>
                <a:t> </a:t>
              </a:r>
              <a:r>
                <a:rPr lang="en-US" altLang="ja-JP" sz="2400" dirty="0">
                  <a:solidFill>
                    <a:schemeClr val="accent5">
                      <a:lumMod val="75000"/>
                    </a:schemeClr>
                  </a:solidFill>
                  <a:latin typeface="Comic Sans MS" panose="030F0702030302020204" pitchFamily="66" charset="0"/>
                  <a:ea typeface="HGP教科書体" panose="02020600000000000000" pitchFamily="18" charset="-128"/>
                </a:rPr>
                <a:t>north pole</a:t>
              </a:r>
            </a:p>
          </p:txBody>
        </p:sp>
        <p:sp>
          <p:nvSpPr>
            <p:cNvPr id="47" name="フリーフォーム: 図形 46">
              <a:extLst>
                <a:ext uri="{FF2B5EF4-FFF2-40B4-BE49-F238E27FC236}">
                  <a16:creationId xmlns:a16="http://schemas.microsoft.com/office/drawing/2014/main" id="{133BBAF0-A95C-4F6B-8C45-8334A5061615}"/>
                </a:ext>
              </a:extLst>
            </p:cNvPr>
            <p:cNvSpPr/>
            <p:nvPr/>
          </p:nvSpPr>
          <p:spPr>
            <a:xfrm>
              <a:off x="6807828" y="6140623"/>
              <a:ext cx="3441644" cy="346848"/>
            </a:xfrm>
            <a:custGeom>
              <a:avLst/>
              <a:gdLst>
                <a:gd name="connsiteX0" fmla="*/ 33483 w 3272389"/>
                <a:gd name="connsiteY0" fmla="*/ 250039 h 349390"/>
                <a:gd name="connsiteX1" fmla="*/ 1070713 w 3272389"/>
                <a:gd name="connsiteY1" fmla="*/ 4380 h 349390"/>
                <a:gd name="connsiteX2" fmla="*/ 1807692 w 3272389"/>
                <a:gd name="connsiteY2" fmla="*/ 86266 h 349390"/>
                <a:gd name="connsiteX3" fmla="*/ 2790331 w 3272389"/>
                <a:gd name="connsiteY3" fmla="*/ 209096 h 349390"/>
                <a:gd name="connsiteX4" fmla="*/ 3254355 w 3272389"/>
                <a:gd name="connsiteY4" fmla="*/ 345574 h 349390"/>
                <a:gd name="connsiteX5" fmla="*/ 2203477 w 3272389"/>
                <a:gd name="connsiteY5" fmla="*/ 304630 h 349390"/>
                <a:gd name="connsiteX6" fmla="*/ 865997 w 3272389"/>
                <a:gd name="connsiteY6" fmla="*/ 290983 h 349390"/>
                <a:gd name="connsiteX7" fmla="*/ 6188 w 3272389"/>
                <a:gd name="connsiteY7" fmla="*/ 345574 h 349390"/>
                <a:gd name="connsiteX8" fmla="*/ 456564 w 3272389"/>
                <a:gd name="connsiteY8" fmla="*/ 168153 h 349390"/>
                <a:gd name="connsiteX0" fmla="*/ 80194 w 3319100"/>
                <a:gd name="connsiteY0" fmla="*/ 250039 h 348797"/>
                <a:gd name="connsiteX1" fmla="*/ 1117424 w 3319100"/>
                <a:gd name="connsiteY1" fmla="*/ 4380 h 348797"/>
                <a:gd name="connsiteX2" fmla="*/ 1854403 w 3319100"/>
                <a:gd name="connsiteY2" fmla="*/ 86266 h 348797"/>
                <a:gd name="connsiteX3" fmla="*/ 2837042 w 3319100"/>
                <a:gd name="connsiteY3" fmla="*/ 209096 h 348797"/>
                <a:gd name="connsiteX4" fmla="*/ 3301066 w 3319100"/>
                <a:gd name="connsiteY4" fmla="*/ 345574 h 348797"/>
                <a:gd name="connsiteX5" fmla="*/ 2250188 w 3319100"/>
                <a:gd name="connsiteY5" fmla="*/ 304630 h 348797"/>
                <a:gd name="connsiteX6" fmla="*/ 912708 w 3319100"/>
                <a:gd name="connsiteY6" fmla="*/ 290983 h 348797"/>
                <a:gd name="connsiteX7" fmla="*/ 52899 w 3319100"/>
                <a:gd name="connsiteY7" fmla="*/ 345574 h 348797"/>
                <a:gd name="connsiteX8" fmla="*/ 88937 w 3319100"/>
                <a:gd name="connsiteY8" fmla="*/ 246735 h 348797"/>
                <a:gd name="connsiteX0" fmla="*/ 73114 w 3312020"/>
                <a:gd name="connsiteY0" fmla="*/ 250039 h 348797"/>
                <a:gd name="connsiteX1" fmla="*/ 1110344 w 3312020"/>
                <a:gd name="connsiteY1" fmla="*/ 4380 h 348797"/>
                <a:gd name="connsiteX2" fmla="*/ 1847323 w 3312020"/>
                <a:gd name="connsiteY2" fmla="*/ 86266 h 348797"/>
                <a:gd name="connsiteX3" fmla="*/ 2829962 w 3312020"/>
                <a:gd name="connsiteY3" fmla="*/ 209096 h 348797"/>
                <a:gd name="connsiteX4" fmla="*/ 3293986 w 3312020"/>
                <a:gd name="connsiteY4" fmla="*/ 345574 h 348797"/>
                <a:gd name="connsiteX5" fmla="*/ 2243108 w 3312020"/>
                <a:gd name="connsiteY5" fmla="*/ 304630 h 348797"/>
                <a:gd name="connsiteX6" fmla="*/ 905628 w 3312020"/>
                <a:gd name="connsiteY6" fmla="*/ 290983 h 348797"/>
                <a:gd name="connsiteX7" fmla="*/ 45819 w 3312020"/>
                <a:gd name="connsiteY7" fmla="*/ 345574 h 348797"/>
                <a:gd name="connsiteX8" fmla="*/ 110432 w 3312020"/>
                <a:gd name="connsiteY8" fmla="*/ 211017 h 348797"/>
                <a:gd name="connsiteX0" fmla="*/ 220810 w 3459716"/>
                <a:gd name="connsiteY0" fmla="*/ 250039 h 348797"/>
                <a:gd name="connsiteX1" fmla="*/ 1258040 w 3459716"/>
                <a:gd name="connsiteY1" fmla="*/ 4380 h 348797"/>
                <a:gd name="connsiteX2" fmla="*/ 1995019 w 3459716"/>
                <a:gd name="connsiteY2" fmla="*/ 86266 h 348797"/>
                <a:gd name="connsiteX3" fmla="*/ 2977658 w 3459716"/>
                <a:gd name="connsiteY3" fmla="*/ 209096 h 348797"/>
                <a:gd name="connsiteX4" fmla="*/ 3441682 w 3459716"/>
                <a:gd name="connsiteY4" fmla="*/ 345574 h 348797"/>
                <a:gd name="connsiteX5" fmla="*/ 2390804 w 3459716"/>
                <a:gd name="connsiteY5" fmla="*/ 304630 h 348797"/>
                <a:gd name="connsiteX6" fmla="*/ 1053324 w 3459716"/>
                <a:gd name="connsiteY6" fmla="*/ 290983 h 348797"/>
                <a:gd name="connsiteX7" fmla="*/ 29209 w 3459716"/>
                <a:gd name="connsiteY7" fmla="*/ 302712 h 348797"/>
                <a:gd name="connsiteX8" fmla="*/ 258128 w 3459716"/>
                <a:gd name="connsiteY8" fmla="*/ 211017 h 348797"/>
                <a:gd name="connsiteX0" fmla="*/ 202682 w 3441588"/>
                <a:gd name="connsiteY0" fmla="*/ 250039 h 348797"/>
                <a:gd name="connsiteX1" fmla="*/ 1239912 w 3441588"/>
                <a:gd name="connsiteY1" fmla="*/ 4380 h 348797"/>
                <a:gd name="connsiteX2" fmla="*/ 1976891 w 3441588"/>
                <a:gd name="connsiteY2" fmla="*/ 86266 h 348797"/>
                <a:gd name="connsiteX3" fmla="*/ 2959530 w 3441588"/>
                <a:gd name="connsiteY3" fmla="*/ 209096 h 348797"/>
                <a:gd name="connsiteX4" fmla="*/ 3423554 w 3441588"/>
                <a:gd name="connsiteY4" fmla="*/ 345574 h 348797"/>
                <a:gd name="connsiteX5" fmla="*/ 2372676 w 3441588"/>
                <a:gd name="connsiteY5" fmla="*/ 304630 h 348797"/>
                <a:gd name="connsiteX6" fmla="*/ 1035196 w 3441588"/>
                <a:gd name="connsiteY6" fmla="*/ 290983 h 348797"/>
                <a:gd name="connsiteX7" fmla="*/ 11081 w 3441588"/>
                <a:gd name="connsiteY7" fmla="*/ 302712 h 348797"/>
                <a:gd name="connsiteX8" fmla="*/ 240000 w 3441588"/>
                <a:gd name="connsiteY8" fmla="*/ 211017 h 348797"/>
                <a:gd name="connsiteX0" fmla="*/ 202682 w 3440914"/>
                <a:gd name="connsiteY0" fmla="*/ 252860 h 351618"/>
                <a:gd name="connsiteX1" fmla="*/ 1239912 w 3440914"/>
                <a:gd name="connsiteY1" fmla="*/ 7201 h 351618"/>
                <a:gd name="connsiteX2" fmla="*/ 2076904 w 3440914"/>
                <a:gd name="connsiteY2" fmla="*/ 60512 h 351618"/>
                <a:gd name="connsiteX3" fmla="*/ 2959530 w 3440914"/>
                <a:gd name="connsiteY3" fmla="*/ 211917 h 351618"/>
                <a:gd name="connsiteX4" fmla="*/ 3423554 w 3440914"/>
                <a:gd name="connsiteY4" fmla="*/ 348395 h 351618"/>
                <a:gd name="connsiteX5" fmla="*/ 2372676 w 3440914"/>
                <a:gd name="connsiteY5" fmla="*/ 307451 h 351618"/>
                <a:gd name="connsiteX6" fmla="*/ 1035196 w 3440914"/>
                <a:gd name="connsiteY6" fmla="*/ 293804 h 351618"/>
                <a:gd name="connsiteX7" fmla="*/ 11081 w 3440914"/>
                <a:gd name="connsiteY7" fmla="*/ 305533 h 351618"/>
                <a:gd name="connsiteX8" fmla="*/ 240000 w 3440914"/>
                <a:gd name="connsiteY8" fmla="*/ 213838 h 351618"/>
                <a:gd name="connsiteX0" fmla="*/ 202682 w 3437483"/>
                <a:gd name="connsiteY0" fmla="*/ 255266 h 355585"/>
                <a:gd name="connsiteX1" fmla="*/ 1239912 w 3437483"/>
                <a:gd name="connsiteY1" fmla="*/ 9607 h 355585"/>
                <a:gd name="connsiteX2" fmla="*/ 2076904 w 3437483"/>
                <a:gd name="connsiteY2" fmla="*/ 62918 h 355585"/>
                <a:gd name="connsiteX3" fmla="*/ 2916668 w 3437483"/>
                <a:gd name="connsiteY3" fmla="*/ 185748 h 355585"/>
                <a:gd name="connsiteX4" fmla="*/ 3423554 w 3437483"/>
                <a:gd name="connsiteY4" fmla="*/ 350801 h 355585"/>
                <a:gd name="connsiteX5" fmla="*/ 2372676 w 3437483"/>
                <a:gd name="connsiteY5" fmla="*/ 309857 h 355585"/>
                <a:gd name="connsiteX6" fmla="*/ 1035196 w 3437483"/>
                <a:gd name="connsiteY6" fmla="*/ 296210 h 355585"/>
                <a:gd name="connsiteX7" fmla="*/ 11081 w 3437483"/>
                <a:gd name="connsiteY7" fmla="*/ 307939 h 355585"/>
                <a:gd name="connsiteX8" fmla="*/ 240000 w 3437483"/>
                <a:gd name="connsiteY8" fmla="*/ 216244 h 355585"/>
                <a:gd name="connsiteX0" fmla="*/ 202682 w 3437206"/>
                <a:gd name="connsiteY0" fmla="*/ 258232 h 358551"/>
                <a:gd name="connsiteX1" fmla="*/ 1239912 w 3437206"/>
                <a:gd name="connsiteY1" fmla="*/ 12573 h 358551"/>
                <a:gd name="connsiteX2" fmla="*/ 2134054 w 3437206"/>
                <a:gd name="connsiteY2" fmla="*/ 51597 h 358551"/>
                <a:gd name="connsiteX3" fmla="*/ 2916668 w 3437206"/>
                <a:gd name="connsiteY3" fmla="*/ 188714 h 358551"/>
                <a:gd name="connsiteX4" fmla="*/ 3423554 w 3437206"/>
                <a:gd name="connsiteY4" fmla="*/ 353767 h 358551"/>
                <a:gd name="connsiteX5" fmla="*/ 2372676 w 3437206"/>
                <a:gd name="connsiteY5" fmla="*/ 312823 h 358551"/>
                <a:gd name="connsiteX6" fmla="*/ 1035196 w 3437206"/>
                <a:gd name="connsiteY6" fmla="*/ 299176 h 358551"/>
                <a:gd name="connsiteX7" fmla="*/ 11081 w 3437206"/>
                <a:gd name="connsiteY7" fmla="*/ 310905 h 358551"/>
                <a:gd name="connsiteX8" fmla="*/ 240000 w 3437206"/>
                <a:gd name="connsiteY8" fmla="*/ 219210 h 358551"/>
                <a:gd name="connsiteX0" fmla="*/ 202682 w 3437206"/>
                <a:gd name="connsiteY0" fmla="*/ 258232 h 358551"/>
                <a:gd name="connsiteX1" fmla="*/ 1239912 w 3437206"/>
                <a:gd name="connsiteY1" fmla="*/ 12573 h 358551"/>
                <a:gd name="connsiteX2" fmla="*/ 2134054 w 3437206"/>
                <a:gd name="connsiteY2" fmla="*/ 51597 h 358551"/>
                <a:gd name="connsiteX3" fmla="*/ 2916668 w 3437206"/>
                <a:gd name="connsiteY3" fmla="*/ 188714 h 358551"/>
                <a:gd name="connsiteX4" fmla="*/ 3423554 w 3437206"/>
                <a:gd name="connsiteY4" fmla="*/ 353767 h 358551"/>
                <a:gd name="connsiteX5" fmla="*/ 2372676 w 3437206"/>
                <a:gd name="connsiteY5" fmla="*/ 312823 h 358551"/>
                <a:gd name="connsiteX6" fmla="*/ 1035196 w 3437206"/>
                <a:gd name="connsiteY6" fmla="*/ 299176 h 358551"/>
                <a:gd name="connsiteX7" fmla="*/ 11081 w 3437206"/>
                <a:gd name="connsiteY7" fmla="*/ 310905 h 358551"/>
                <a:gd name="connsiteX8" fmla="*/ 240000 w 3437206"/>
                <a:gd name="connsiteY8" fmla="*/ 219210 h 358551"/>
                <a:gd name="connsiteX0" fmla="*/ 197951 w 3432475"/>
                <a:gd name="connsiteY0" fmla="*/ 258232 h 358551"/>
                <a:gd name="connsiteX1" fmla="*/ 1235181 w 3432475"/>
                <a:gd name="connsiteY1" fmla="*/ 12573 h 358551"/>
                <a:gd name="connsiteX2" fmla="*/ 2129323 w 3432475"/>
                <a:gd name="connsiteY2" fmla="*/ 51597 h 358551"/>
                <a:gd name="connsiteX3" fmla="*/ 2911937 w 3432475"/>
                <a:gd name="connsiteY3" fmla="*/ 188714 h 358551"/>
                <a:gd name="connsiteX4" fmla="*/ 3418823 w 3432475"/>
                <a:gd name="connsiteY4" fmla="*/ 353767 h 358551"/>
                <a:gd name="connsiteX5" fmla="*/ 2367945 w 3432475"/>
                <a:gd name="connsiteY5" fmla="*/ 312823 h 358551"/>
                <a:gd name="connsiteX6" fmla="*/ 1030465 w 3432475"/>
                <a:gd name="connsiteY6" fmla="*/ 299176 h 358551"/>
                <a:gd name="connsiteX7" fmla="*/ 6350 w 3432475"/>
                <a:gd name="connsiteY7" fmla="*/ 310905 h 358551"/>
                <a:gd name="connsiteX8" fmla="*/ 571025 w 3432475"/>
                <a:gd name="connsiteY8" fmla="*/ 147772 h 358551"/>
                <a:gd name="connsiteX0" fmla="*/ 619432 w 3432475"/>
                <a:gd name="connsiteY0" fmla="*/ 105646 h 348840"/>
                <a:gd name="connsiteX1" fmla="*/ 1235181 w 3432475"/>
                <a:gd name="connsiteY1" fmla="*/ 2862 h 348840"/>
                <a:gd name="connsiteX2" fmla="*/ 2129323 w 3432475"/>
                <a:gd name="connsiteY2" fmla="*/ 41886 h 348840"/>
                <a:gd name="connsiteX3" fmla="*/ 2911937 w 3432475"/>
                <a:gd name="connsiteY3" fmla="*/ 179003 h 348840"/>
                <a:gd name="connsiteX4" fmla="*/ 3418823 w 3432475"/>
                <a:gd name="connsiteY4" fmla="*/ 344056 h 348840"/>
                <a:gd name="connsiteX5" fmla="*/ 2367945 w 3432475"/>
                <a:gd name="connsiteY5" fmla="*/ 303112 h 348840"/>
                <a:gd name="connsiteX6" fmla="*/ 1030465 w 3432475"/>
                <a:gd name="connsiteY6" fmla="*/ 289465 h 348840"/>
                <a:gd name="connsiteX7" fmla="*/ 6350 w 3432475"/>
                <a:gd name="connsiteY7" fmla="*/ 301194 h 348840"/>
                <a:gd name="connsiteX8" fmla="*/ 571025 w 3432475"/>
                <a:gd name="connsiteY8" fmla="*/ 138061 h 348840"/>
                <a:gd name="connsiteX0" fmla="*/ 623951 w 3436994"/>
                <a:gd name="connsiteY0" fmla="*/ 105646 h 348840"/>
                <a:gd name="connsiteX1" fmla="*/ 1239700 w 3436994"/>
                <a:gd name="connsiteY1" fmla="*/ 2862 h 348840"/>
                <a:gd name="connsiteX2" fmla="*/ 2133842 w 3436994"/>
                <a:gd name="connsiteY2" fmla="*/ 41886 h 348840"/>
                <a:gd name="connsiteX3" fmla="*/ 2916456 w 3436994"/>
                <a:gd name="connsiteY3" fmla="*/ 179003 h 348840"/>
                <a:gd name="connsiteX4" fmla="*/ 3423342 w 3436994"/>
                <a:gd name="connsiteY4" fmla="*/ 344056 h 348840"/>
                <a:gd name="connsiteX5" fmla="*/ 2372464 w 3436994"/>
                <a:gd name="connsiteY5" fmla="*/ 303112 h 348840"/>
                <a:gd name="connsiteX6" fmla="*/ 1034984 w 3436994"/>
                <a:gd name="connsiteY6" fmla="*/ 289465 h 348840"/>
                <a:gd name="connsiteX7" fmla="*/ 10869 w 3436994"/>
                <a:gd name="connsiteY7" fmla="*/ 301194 h 348840"/>
                <a:gd name="connsiteX8" fmla="*/ 468387 w 3436994"/>
                <a:gd name="connsiteY8" fmla="*/ 159493 h 348840"/>
                <a:gd name="connsiteX0" fmla="*/ 659670 w 3436994"/>
                <a:gd name="connsiteY0" fmla="*/ 128428 h 350191"/>
                <a:gd name="connsiteX1" fmla="*/ 1239700 w 3436994"/>
                <a:gd name="connsiteY1" fmla="*/ 4213 h 350191"/>
                <a:gd name="connsiteX2" fmla="*/ 2133842 w 3436994"/>
                <a:gd name="connsiteY2" fmla="*/ 43237 h 350191"/>
                <a:gd name="connsiteX3" fmla="*/ 2916456 w 3436994"/>
                <a:gd name="connsiteY3" fmla="*/ 180354 h 350191"/>
                <a:gd name="connsiteX4" fmla="*/ 3423342 w 3436994"/>
                <a:gd name="connsiteY4" fmla="*/ 345407 h 350191"/>
                <a:gd name="connsiteX5" fmla="*/ 2372464 w 3436994"/>
                <a:gd name="connsiteY5" fmla="*/ 304463 h 350191"/>
                <a:gd name="connsiteX6" fmla="*/ 1034984 w 3436994"/>
                <a:gd name="connsiteY6" fmla="*/ 290816 h 350191"/>
                <a:gd name="connsiteX7" fmla="*/ 10869 w 3436994"/>
                <a:gd name="connsiteY7" fmla="*/ 302545 h 350191"/>
                <a:gd name="connsiteX8" fmla="*/ 468387 w 3436994"/>
                <a:gd name="connsiteY8" fmla="*/ 160844 h 350191"/>
                <a:gd name="connsiteX0" fmla="*/ 659670 w 3436994"/>
                <a:gd name="connsiteY0" fmla="*/ 128428 h 350191"/>
                <a:gd name="connsiteX1" fmla="*/ 1239700 w 3436994"/>
                <a:gd name="connsiteY1" fmla="*/ 4213 h 350191"/>
                <a:gd name="connsiteX2" fmla="*/ 2133842 w 3436994"/>
                <a:gd name="connsiteY2" fmla="*/ 43237 h 350191"/>
                <a:gd name="connsiteX3" fmla="*/ 2916456 w 3436994"/>
                <a:gd name="connsiteY3" fmla="*/ 180354 h 350191"/>
                <a:gd name="connsiteX4" fmla="*/ 3423342 w 3436994"/>
                <a:gd name="connsiteY4" fmla="*/ 345407 h 350191"/>
                <a:gd name="connsiteX5" fmla="*/ 2372464 w 3436994"/>
                <a:gd name="connsiteY5" fmla="*/ 304463 h 350191"/>
                <a:gd name="connsiteX6" fmla="*/ 1034984 w 3436994"/>
                <a:gd name="connsiteY6" fmla="*/ 290816 h 350191"/>
                <a:gd name="connsiteX7" fmla="*/ 10869 w 3436994"/>
                <a:gd name="connsiteY7" fmla="*/ 302545 h 350191"/>
                <a:gd name="connsiteX8" fmla="*/ 468387 w 3436994"/>
                <a:gd name="connsiteY8" fmla="*/ 160844 h 350191"/>
                <a:gd name="connsiteX0" fmla="*/ 723963 w 3436994"/>
                <a:gd name="connsiteY0" fmla="*/ 67935 h 346848"/>
                <a:gd name="connsiteX1" fmla="*/ 1239700 w 3436994"/>
                <a:gd name="connsiteY1" fmla="*/ 870 h 346848"/>
                <a:gd name="connsiteX2" fmla="*/ 2133842 w 3436994"/>
                <a:gd name="connsiteY2" fmla="*/ 39894 h 346848"/>
                <a:gd name="connsiteX3" fmla="*/ 2916456 w 3436994"/>
                <a:gd name="connsiteY3" fmla="*/ 177011 h 346848"/>
                <a:gd name="connsiteX4" fmla="*/ 3423342 w 3436994"/>
                <a:gd name="connsiteY4" fmla="*/ 342064 h 346848"/>
                <a:gd name="connsiteX5" fmla="*/ 2372464 w 3436994"/>
                <a:gd name="connsiteY5" fmla="*/ 301120 h 346848"/>
                <a:gd name="connsiteX6" fmla="*/ 1034984 w 3436994"/>
                <a:gd name="connsiteY6" fmla="*/ 287473 h 346848"/>
                <a:gd name="connsiteX7" fmla="*/ 10869 w 3436994"/>
                <a:gd name="connsiteY7" fmla="*/ 299202 h 346848"/>
                <a:gd name="connsiteX8" fmla="*/ 468387 w 3436994"/>
                <a:gd name="connsiteY8" fmla="*/ 157501 h 346848"/>
                <a:gd name="connsiteX0" fmla="*/ 728613 w 3441644"/>
                <a:gd name="connsiteY0" fmla="*/ 67935 h 346848"/>
                <a:gd name="connsiteX1" fmla="*/ 1244350 w 3441644"/>
                <a:gd name="connsiteY1" fmla="*/ 870 h 346848"/>
                <a:gd name="connsiteX2" fmla="*/ 2138492 w 3441644"/>
                <a:gd name="connsiteY2" fmla="*/ 39894 h 346848"/>
                <a:gd name="connsiteX3" fmla="*/ 2921106 w 3441644"/>
                <a:gd name="connsiteY3" fmla="*/ 177011 h 346848"/>
                <a:gd name="connsiteX4" fmla="*/ 3427992 w 3441644"/>
                <a:gd name="connsiteY4" fmla="*/ 342064 h 346848"/>
                <a:gd name="connsiteX5" fmla="*/ 2377114 w 3441644"/>
                <a:gd name="connsiteY5" fmla="*/ 301120 h 346848"/>
                <a:gd name="connsiteX6" fmla="*/ 1039634 w 3441644"/>
                <a:gd name="connsiteY6" fmla="*/ 287473 h 346848"/>
                <a:gd name="connsiteX7" fmla="*/ 15519 w 3441644"/>
                <a:gd name="connsiteY7" fmla="*/ 299202 h 346848"/>
                <a:gd name="connsiteX8" fmla="*/ 394456 w 3441644"/>
                <a:gd name="connsiteY8" fmla="*/ 164644 h 346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1644" h="346848">
                  <a:moveTo>
                    <a:pt x="728613" y="67935"/>
                  </a:moveTo>
                  <a:cubicBezTo>
                    <a:pt x="1113665" y="23047"/>
                    <a:pt x="1009370" y="5544"/>
                    <a:pt x="1244350" y="870"/>
                  </a:cubicBezTo>
                  <a:cubicBezTo>
                    <a:pt x="1479330" y="-3804"/>
                    <a:pt x="1909040" y="10537"/>
                    <a:pt x="2138492" y="39894"/>
                  </a:cubicBezTo>
                  <a:cubicBezTo>
                    <a:pt x="2417217" y="75555"/>
                    <a:pt x="2706189" y="126649"/>
                    <a:pt x="2921106" y="177011"/>
                  </a:cubicBezTo>
                  <a:cubicBezTo>
                    <a:pt x="3136023" y="227373"/>
                    <a:pt x="3518657" y="321379"/>
                    <a:pt x="3427992" y="342064"/>
                  </a:cubicBezTo>
                  <a:cubicBezTo>
                    <a:pt x="3337327" y="362749"/>
                    <a:pt x="2775174" y="310218"/>
                    <a:pt x="2377114" y="301120"/>
                  </a:cubicBezTo>
                  <a:cubicBezTo>
                    <a:pt x="1979054" y="292022"/>
                    <a:pt x="1433233" y="287793"/>
                    <a:pt x="1039634" y="287473"/>
                  </a:cubicBezTo>
                  <a:cubicBezTo>
                    <a:pt x="646035" y="287153"/>
                    <a:pt x="123049" y="319674"/>
                    <a:pt x="15519" y="299202"/>
                  </a:cubicBezTo>
                  <a:cubicBezTo>
                    <a:pt x="-92011" y="278731"/>
                    <a:pt x="394456" y="164644"/>
                    <a:pt x="394456" y="164644"/>
                  </a:cubicBezTo>
                </a:path>
              </a:pathLst>
            </a:custGeom>
            <a:solidFill>
              <a:schemeClr val="accent3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4" name="グループ化 63">
            <a:extLst>
              <a:ext uri="{FF2B5EF4-FFF2-40B4-BE49-F238E27FC236}">
                <a16:creationId xmlns:a16="http://schemas.microsoft.com/office/drawing/2014/main" id="{737B0924-57A5-488D-B585-770D6206B5A2}"/>
              </a:ext>
            </a:extLst>
          </p:cNvPr>
          <p:cNvGrpSpPr/>
          <p:nvPr/>
        </p:nvGrpSpPr>
        <p:grpSpPr>
          <a:xfrm>
            <a:off x="919319" y="5300868"/>
            <a:ext cx="2179393" cy="558402"/>
            <a:chOff x="919319" y="5300868"/>
            <a:chExt cx="2179393" cy="558402"/>
          </a:xfrm>
        </p:grpSpPr>
        <p:cxnSp>
          <p:nvCxnSpPr>
            <p:cNvPr id="48" name="直線矢印コネクタ 47">
              <a:extLst>
                <a:ext uri="{FF2B5EF4-FFF2-40B4-BE49-F238E27FC236}">
                  <a16:creationId xmlns:a16="http://schemas.microsoft.com/office/drawing/2014/main" id="{E0F0FED3-5859-4DD6-95C7-282130EA97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74576" y="5787262"/>
              <a:ext cx="432048" cy="72008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矢印コネクタ 48">
              <a:extLst>
                <a:ext uri="{FF2B5EF4-FFF2-40B4-BE49-F238E27FC236}">
                  <a16:creationId xmlns:a16="http://schemas.microsoft.com/office/drawing/2014/main" id="{7801BA18-E0C0-4BE1-8FA6-96AEA55122B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94656" y="5787262"/>
              <a:ext cx="504056" cy="3600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7">
              <a:extLst>
                <a:ext uri="{FF2B5EF4-FFF2-40B4-BE49-F238E27FC236}">
                  <a16:creationId xmlns:a16="http://schemas.microsoft.com/office/drawing/2014/main" id="{696F3F63-B4E4-43D4-AF61-7F2FE26E47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9319" y="5300868"/>
              <a:ext cx="1410643" cy="462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altLang="ja-JP" sz="2400" dirty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Comic Sans MS" panose="030F0702030302020204" pitchFamily="66" charset="0"/>
                  <a:ea typeface="HGP教科書体" panose="02020600000000000000" pitchFamily="18" charset="-128"/>
                </a:rPr>
                <a:t>110.6 km</a:t>
              </a:r>
            </a:p>
          </p:txBody>
        </p:sp>
      </p:grpSp>
      <p:grpSp>
        <p:nvGrpSpPr>
          <p:cNvPr id="63" name="グループ化 62">
            <a:extLst>
              <a:ext uri="{FF2B5EF4-FFF2-40B4-BE49-F238E27FC236}">
                <a16:creationId xmlns:a16="http://schemas.microsoft.com/office/drawing/2014/main" id="{0E39D71B-C48C-4BD0-876B-8EB1D33046F7}"/>
              </a:ext>
            </a:extLst>
          </p:cNvPr>
          <p:cNvGrpSpPr/>
          <p:nvPr/>
        </p:nvGrpSpPr>
        <p:grpSpPr>
          <a:xfrm>
            <a:off x="6522583" y="5556108"/>
            <a:ext cx="2453737" cy="537188"/>
            <a:chOff x="6522583" y="5556108"/>
            <a:chExt cx="2453737" cy="537188"/>
          </a:xfrm>
        </p:grpSpPr>
        <p:sp>
          <p:nvSpPr>
            <p:cNvPr id="51" name="Rectangle 7">
              <a:extLst>
                <a:ext uri="{FF2B5EF4-FFF2-40B4-BE49-F238E27FC236}">
                  <a16:creationId xmlns:a16="http://schemas.microsoft.com/office/drawing/2014/main" id="{BE812C17-845B-46D1-A913-FF9E6A318B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2583" y="5556108"/>
              <a:ext cx="1410643" cy="462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altLang="ja-JP" sz="2400" dirty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Comic Sans MS" panose="030F0702030302020204" pitchFamily="66" charset="0"/>
                  <a:ea typeface="HGP教科書体" panose="02020600000000000000" pitchFamily="18" charset="-128"/>
                </a:rPr>
                <a:t>112.7 km</a:t>
              </a:r>
            </a:p>
          </p:txBody>
        </p:sp>
        <p:cxnSp>
          <p:nvCxnSpPr>
            <p:cNvPr id="52" name="直線矢印コネクタ 51">
              <a:extLst>
                <a:ext uri="{FF2B5EF4-FFF2-40B4-BE49-F238E27FC236}">
                  <a16:creationId xmlns:a16="http://schemas.microsoft.com/office/drawing/2014/main" id="{9F33DD88-2DC7-472E-AB22-07A153369A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36160" y="6021288"/>
              <a:ext cx="432048" cy="72008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矢印コネクタ 52">
              <a:extLst>
                <a:ext uri="{FF2B5EF4-FFF2-40B4-BE49-F238E27FC236}">
                  <a16:creationId xmlns:a16="http://schemas.microsoft.com/office/drawing/2014/main" id="{C97A4E60-D944-4841-BEAB-E36322FC5C9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72264" y="6021288"/>
              <a:ext cx="504056" cy="3600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グループ化 70">
            <a:extLst>
              <a:ext uri="{FF2B5EF4-FFF2-40B4-BE49-F238E27FC236}">
                <a16:creationId xmlns:a16="http://schemas.microsoft.com/office/drawing/2014/main" id="{50A8E945-CEA4-418E-A189-E04CB17306C9}"/>
              </a:ext>
            </a:extLst>
          </p:cNvPr>
          <p:cNvGrpSpPr/>
          <p:nvPr/>
        </p:nvGrpSpPr>
        <p:grpSpPr>
          <a:xfrm>
            <a:off x="2432965" y="5831023"/>
            <a:ext cx="6255323" cy="622313"/>
            <a:chOff x="2432965" y="5831023"/>
            <a:chExt cx="6255323" cy="622313"/>
          </a:xfrm>
        </p:grpSpPr>
        <p:sp>
          <p:nvSpPr>
            <p:cNvPr id="66" name="テキスト ボックス 65">
              <a:extLst>
                <a:ext uri="{FF2B5EF4-FFF2-40B4-BE49-F238E27FC236}">
                  <a16:creationId xmlns:a16="http://schemas.microsoft.com/office/drawing/2014/main" id="{66CF4D60-98E9-4B8C-8634-7E840C94EE93}"/>
                </a:ext>
              </a:extLst>
            </p:cNvPr>
            <p:cNvSpPr txBox="1"/>
            <p:nvPr/>
          </p:nvSpPr>
          <p:spPr>
            <a:xfrm>
              <a:off x="2432965" y="5831023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A</a:t>
              </a:r>
              <a:endParaRPr kumimoji="1" lang="ja-JP" altLang="en-US" dirty="0"/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28D88555-6896-4340-8584-D7679EE6303F}"/>
                </a:ext>
              </a:extLst>
            </p:cNvPr>
            <p:cNvSpPr txBox="1"/>
            <p:nvPr/>
          </p:nvSpPr>
          <p:spPr>
            <a:xfrm>
              <a:off x="8349734" y="6084004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A</a:t>
              </a:r>
              <a:endParaRPr kumimoji="1" lang="ja-JP" altLang="en-US" dirty="0"/>
            </a:p>
          </p:txBody>
        </p:sp>
      </p:grpSp>
      <p:grpSp>
        <p:nvGrpSpPr>
          <p:cNvPr id="72" name="グループ化 71">
            <a:extLst>
              <a:ext uri="{FF2B5EF4-FFF2-40B4-BE49-F238E27FC236}">
                <a16:creationId xmlns:a16="http://schemas.microsoft.com/office/drawing/2014/main" id="{C6BE0195-8695-497A-9FCE-ECA114A65546}"/>
              </a:ext>
            </a:extLst>
          </p:cNvPr>
          <p:cNvGrpSpPr/>
          <p:nvPr/>
        </p:nvGrpSpPr>
        <p:grpSpPr>
          <a:xfrm>
            <a:off x="2165748" y="5859270"/>
            <a:ext cx="6027186" cy="594066"/>
            <a:chOff x="2165748" y="5859270"/>
            <a:chExt cx="6027186" cy="594066"/>
          </a:xfrm>
        </p:grpSpPr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id="{30736037-1AA3-4FD3-9F1E-A9500C39CD24}"/>
                </a:ext>
              </a:extLst>
            </p:cNvPr>
            <p:cNvSpPr txBox="1"/>
            <p:nvPr/>
          </p:nvSpPr>
          <p:spPr>
            <a:xfrm>
              <a:off x="2165748" y="5859270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B</a:t>
              </a:r>
              <a:endParaRPr kumimoji="1" lang="ja-JP" altLang="en-US" dirty="0"/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31A99B96-DC72-47A2-A4E6-6887981AA765}"/>
                </a:ext>
              </a:extLst>
            </p:cNvPr>
            <p:cNvSpPr txBox="1"/>
            <p:nvPr/>
          </p:nvSpPr>
          <p:spPr>
            <a:xfrm>
              <a:off x="7854380" y="6084004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B</a:t>
              </a:r>
              <a:endParaRPr kumimoji="1" lang="ja-JP" altLang="en-US" dirty="0"/>
            </a:p>
          </p:txBody>
        </p:sp>
      </p:grp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6AD04C29-B9A2-46E0-A7AE-93DD17623C5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9017807"/>
      </p:ext>
    </p:extLst>
  </p:cSld>
  <p:clrMapOvr>
    <a:masterClrMapping/>
  </p:clrMapOvr>
  <p:transition spd="med" advTm="124934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円弧 1"/>
          <p:cNvSpPr/>
          <p:nvPr/>
        </p:nvSpPr>
        <p:spPr>
          <a:xfrm>
            <a:off x="-5065240" y="2281944"/>
            <a:ext cx="10080612" cy="9139944"/>
          </a:xfrm>
          <a:prstGeom prst="arc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rgbClr val="00B0F0"/>
              </a:gs>
            </a:gsLst>
            <a:lin ang="8100000" scaled="1"/>
            <a:tileRect/>
          </a:gra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3600" kern="0" dirty="0">
                <a:solidFill>
                  <a:sysClr val="windowText" lastClr="0000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The Earth</a:t>
            </a:r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82570" y="1988840"/>
            <a:ext cx="288032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矢印コネクタ 5"/>
          <p:cNvCxnSpPr/>
          <p:nvPr/>
        </p:nvCxnSpPr>
        <p:spPr>
          <a:xfrm rot="16200000">
            <a:off x="5195138" y="6597352"/>
            <a:ext cx="288032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82571" y="1495586"/>
            <a:ext cx="1106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1 degree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518702" y="6405504"/>
            <a:ext cx="1106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1 degree</a:t>
            </a:r>
          </a:p>
        </p:txBody>
      </p:sp>
      <p:cxnSp>
        <p:nvCxnSpPr>
          <p:cNvPr id="10" name="直線コネクタ 9"/>
          <p:cNvCxnSpPr>
            <a:cxnSpLocks/>
            <a:endCxn id="2" idx="1"/>
          </p:cNvCxnSpPr>
          <p:nvPr/>
        </p:nvCxnSpPr>
        <p:spPr>
          <a:xfrm flipH="1">
            <a:off x="-24934" y="1864918"/>
            <a:ext cx="107504" cy="49869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>
            <a:cxnSpLocks/>
            <a:endCxn id="2" idx="1"/>
          </p:cNvCxnSpPr>
          <p:nvPr/>
        </p:nvCxnSpPr>
        <p:spPr>
          <a:xfrm flipH="1">
            <a:off x="-24934" y="1864918"/>
            <a:ext cx="395536" cy="49869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>
            <a:cxnSpLocks/>
            <a:endCxn id="2" idx="1"/>
          </p:cNvCxnSpPr>
          <p:nvPr/>
        </p:nvCxnSpPr>
        <p:spPr>
          <a:xfrm flipH="1">
            <a:off x="-24934" y="6453336"/>
            <a:ext cx="5543638" cy="3985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flipH="1">
            <a:off x="10563" y="6741368"/>
            <a:ext cx="5508138" cy="1624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6168008" y="508406"/>
            <a:ext cx="452559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3200" kern="0" dirty="0">
                <a:solidFill>
                  <a:schemeClr val="accent5">
                    <a:lumMod val="90000"/>
                  </a:schemeClr>
                </a:solidFill>
                <a:latin typeface="Comic Sans MS" panose="030F0702030302020204" pitchFamily="66" charset="0"/>
                <a:ea typeface="小塚ゴシック Pro L" pitchFamily="34" charset="-128"/>
              </a:rPr>
              <a:t>Arc length of 1 degree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3200" kern="0" dirty="0">
                <a:solidFill>
                  <a:schemeClr val="accent5">
                    <a:lumMod val="90000"/>
                  </a:schemeClr>
                </a:solidFill>
                <a:latin typeface="Comic Sans MS" panose="030F0702030302020204" pitchFamily="66" charset="0"/>
                <a:ea typeface="小塚ゴシック Pro L" pitchFamily="34" charset="-128"/>
              </a:rPr>
              <a:t>　</a:t>
            </a:r>
            <a:r>
              <a:rPr kumimoji="0" lang="en-US" altLang="ja-JP" sz="3200" kern="0" dirty="0">
                <a:solidFill>
                  <a:schemeClr val="accent5">
                    <a:lumMod val="90000"/>
                  </a:schemeClr>
                </a:solidFill>
                <a:latin typeface="Comic Sans MS" panose="030F0702030302020204" pitchFamily="66" charset="0"/>
                <a:ea typeface="小塚ゴシック Pro L" pitchFamily="34" charset="-128"/>
              </a:rPr>
              <a:t>Pole</a:t>
            </a:r>
            <a:r>
              <a:rPr kumimoji="0" lang="ja-JP" altLang="en-US" sz="3200" kern="0" dirty="0">
                <a:solidFill>
                  <a:schemeClr val="accent5">
                    <a:lumMod val="90000"/>
                  </a:schemeClr>
                </a:solidFill>
                <a:latin typeface="Comic Sans MS" panose="030F0702030302020204" pitchFamily="66" charset="0"/>
                <a:ea typeface="小塚ゴシック Pro L" pitchFamily="34" charset="-128"/>
              </a:rPr>
              <a:t>　</a:t>
            </a:r>
            <a:r>
              <a:rPr kumimoji="0" lang="en-US" altLang="ja-JP" sz="3200" kern="0" dirty="0">
                <a:solidFill>
                  <a:schemeClr val="accent5">
                    <a:lumMod val="90000"/>
                  </a:schemeClr>
                </a:solidFill>
                <a:latin typeface="Comic Sans MS" panose="030F0702030302020204" pitchFamily="66" charset="0"/>
                <a:ea typeface="小塚ゴシック Pro L" pitchFamily="34" charset="-128"/>
              </a:rPr>
              <a:t>	 ~112.7 km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3200" kern="0" dirty="0">
                <a:solidFill>
                  <a:schemeClr val="accent5">
                    <a:lumMod val="90000"/>
                  </a:schemeClr>
                </a:solidFill>
                <a:latin typeface="Comic Sans MS" panose="030F0702030302020204" pitchFamily="66" charset="0"/>
                <a:ea typeface="小塚ゴシック Pro L" pitchFamily="34" charset="-128"/>
              </a:rPr>
              <a:t>　</a:t>
            </a:r>
            <a:r>
              <a:rPr kumimoji="0" lang="en-US" altLang="ja-JP" sz="3200" kern="0" dirty="0">
                <a:solidFill>
                  <a:schemeClr val="accent5">
                    <a:lumMod val="90000"/>
                  </a:schemeClr>
                </a:solidFill>
                <a:latin typeface="Comic Sans MS" panose="030F0702030302020204" pitchFamily="66" charset="0"/>
                <a:ea typeface="小塚ゴシック Pro L" pitchFamily="34" charset="-128"/>
              </a:rPr>
              <a:t>Equator ~110.6 km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3200" kern="0" dirty="0">
                <a:solidFill>
                  <a:schemeClr val="accent5">
                    <a:lumMod val="90000"/>
                  </a:schemeClr>
                </a:solidFill>
                <a:latin typeface="Comic Sans MS" panose="030F0702030302020204" pitchFamily="66" charset="0"/>
                <a:ea typeface="小塚ゴシック Pro L" pitchFamily="34" charset="-128"/>
              </a:rPr>
              <a:t>  </a:t>
            </a:r>
            <a:r>
              <a:rPr kumimoji="0" lang="en-US" altLang="ja-JP" sz="3200" kern="0" dirty="0">
                <a:solidFill>
                  <a:srgbClr val="FFFF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Japan 	   ?</a:t>
            </a:r>
          </a:p>
        </p:txBody>
      </p:sp>
      <p:grpSp>
        <p:nvGrpSpPr>
          <p:cNvPr id="24" name="グループ化 23"/>
          <p:cNvGrpSpPr/>
          <p:nvPr/>
        </p:nvGrpSpPr>
        <p:grpSpPr>
          <a:xfrm>
            <a:off x="-132454" y="3787815"/>
            <a:ext cx="6502605" cy="3074816"/>
            <a:chOff x="-107521" y="3787815"/>
            <a:chExt cx="6502605" cy="3074816"/>
          </a:xfrm>
        </p:grpSpPr>
        <p:cxnSp>
          <p:nvCxnSpPr>
            <p:cNvPr id="16" name="直線矢印コネクタ 15"/>
            <p:cNvCxnSpPr/>
            <p:nvPr/>
          </p:nvCxnSpPr>
          <p:spPr>
            <a:xfrm flipH="1" flipV="1">
              <a:off x="5139495" y="4052571"/>
              <a:ext cx="98224" cy="195381"/>
            </a:xfrm>
            <a:prstGeom prst="straightConnector1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テキスト ボックス 16"/>
            <p:cNvSpPr txBox="1"/>
            <p:nvPr/>
          </p:nvSpPr>
          <p:spPr>
            <a:xfrm>
              <a:off x="5288691" y="3787815"/>
              <a:ext cx="11063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kern="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1 degree</a:t>
              </a:r>
            </a:p>
          </p:txBody>
        </p:sp>
        <p:cxnSp>
          <p:nvCxnSpPr>
            <p:cNvPr id="18" name="直線コネクタ 17"/>
            <p:cNvCxnSpPr>
              <a:cxnSpLocks/>
            </p:cNvCxnSpPr>
            <p:nvPr/>
          </p:nvCxnSpPr>
          <p:spPr>
            <a:xfrm flipH="1">
              <a:off x="6764" y="3932449"/>
              <a:ext cx="5219852" cy="28901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 flipH="1">
              <a:off x="-107521" y="4157147"/>
              <a:ext cx="5543634" cy="270548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1" t="34650" r="27983" b="30695"/>
          <a:stretch/>
        </p:blipFill>
        <p:spPr>
          <a:xfrm rot="19873049">
            <a:off x="3616762" y="3679419"/>
            <a:ext cx="782813" cy="2755686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A4D8B7A-CDB0-47B8-9C4F-4DBF82D308AB}"/>
              </a:ext>
            </a:extLst>
          </p:cNvPr>
          <p:cNvSpPr txBox="1"/>
          <p:nvPr/>
        </p:nvSpPr>
        <p:spPr>
          <a:xfrm>
            <a:off x="6960096" y="6279703"/>
            <a:ext cx="4185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solidFill>
                  <a:srgbClr val="FF7C8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低緯度では地球の丸みが強い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AECB13E-80EA-435E-9339-548B9A81E6E7}"/>
              </a:ext>
            </a:extLst>
          </p:cNvPr>
          <p:cNvSpPr txBox="1"/>
          <p:nvPr/>
        </p:nvSpPr>
        <p:spPr>
          <a:xfrm>
            <a:off x="53682" y="971650"/>
            <a:ext cx="387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solidFill>
                  <a:srgbClr val="FF7C8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高緯度では地球はより平ら</a:t>
            </a: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4712F635-81EE-4B68-9A8A-D3C86DB4DF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0701986"/>
      </p:ext>
    </p:extLst>
  </p:cSld>
  <p:clrMapOvr>
    <a:masterClrMapping/>
  </p:clrMapOvr>
  <p:transition spd="med" advTm="35246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  <p:bldP spid="4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094" y="195353"/>
            <a:ext cx="2424135" cy="379582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767408" y="728630"/>
            <a:ext cx="615553" cy="547842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kern="0" dirty="0">
                <a:solidFill>
                  <a:srgbClr val="7F7046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緯度一度分の距離は二十八里二分</a:t>
            </a:r>
            <a:endParaRPr kumimoji="0" lang="en-US" altLang="ja-JP" sz="2800" kern="0" dirty="0">
              <a:solidFill>
                <a:srgbClr val="7F7046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grpSp>
        <p:nvGrpSpPr>
          <p:cNvPr id="12" name="グループ化 11"/>
          <p:cNvGrpSpPr/>
          <p:nvPr/>
        </p:nvGrpSpPr>
        <p:grpSpPr>
          <a:xfrm>
            <a:off x="1903151" y="401295"/>
            <a:ext cx="3457689" cy="6130611"/>
            <a:chOff x="1420851" y="401294"/>
            <a:chExt cx="3457689" cy="6130611"/>
          </a:xfrm>
        </p:grpSpPr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0851" y="401294"/>
              <a:ext cx="3457689" cy="61306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フリーフォーム: 図形 10"/>
            <p:cNvSpPr/>
            <p:nvPr/>
          </p:nvSpPr>
          <p:spPr>
            <a:xfrm>
              <a:off x="3496733" y="533400"/>
              <a:ext cx="829734" cy="3784600"/>
            </a:xfrm>
            <a:custGeom>
              <a:avLst/>
              <a:gdLst>
                <a:gd name="connsiteX0" fmla="*/ 0 w 829734"/>
                <a:gd name="connsiteY0" fmla="*/ 3784600 h 3784600"/>
                <a:gd name="connsiteX1" fmla="*/ 16934 w 829734"/>
                <a:gd name="connsiteY1" fmla="*/ 3403600 h 3784600"/>
                <a:gd name="connsiteX2" fmla="*/ 160867 w 829734"/>
                <a:gd name="connsiteY2" fmla="*/ 3081867 h 3784600"/>
                <a:gd name="connsiteX3" fmla="*/ 338667 w 829734"/>
                <a:gd name="connsiteY3" fmla="*/ 2700867 h 3784600"/>
                <a:gd name="connsiteX4" fmla="*/ 406400 w 829734"/>
                <a:gd name="connsiteY4" fmla="*/ 2328333 h 3784600"/>
                <a:gd name="connsiteX5" fmla="*/ 575734 w 829734"/>
                <a:gd name="connsiteY5" fmla="*/ 2167467 h 3784600"/>
                <a:gd name="connsiteX6" fmla="*/ 592667 w 829734"/>
                <a:gd name="connsiteY6" fmla="*/ 1871133 h 3784600"/>
                <a:gd name="connsiteX7" fmla="*/ 728134 w 829734"/>
                <a:gd name="connsiteY7" fmla="*/ 1574800 h 3784600"/>
                <a:gd name="connsiteX8" fmla="*/ 745067 w 829734"/>
                <a:gd name="connsiteY8" fmla="*/ 1083733 h 3784600"/>
                <a:gd name="connsiteX9" fmla="*/ 829734 w 829734"/>
                <a:gd name="connsiteY9" fmla="*/ 685800 h 3784600"/>
                <a:gd name="connsiteX10" fmla="*/ 804334 w 829734"/>
                <a:gd name="connsiteY10" fmla="*/ 406400 h 3784600"/>
                <a:gd name="connsiteX11" fmla="*/ 626534 w 829734"/>
                <a:gd name="connsiteY11" fmla="*/ 160867 h 3784600"/>
                <a:gd name="connsiteX12" fmla="*/ 558800 w 829734"/>
                <a:gd name="connsiteY12" fmla="*/ 338667 h 3784600"/>
                <a:gd name="connsiteX13" fmla="*/ 465667 w 829734"/>
                <a:gd name="connsiteY13" fmla="*/ 270933 h 3784600"/>
                <a:gd name="connsiteX14" fmla="*/ 448734 w 829734"/>
                <a:gd name="connsiteY14" fmla="*/ 8467 h 3784600"/>
                <a:gd name="connsiteX15" fmla="*/ 381000 w 829734"/>
                <a:gd name="connsiteY15" fmla="*/ 0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29734" h="3784600">
                  <a:moveTo>
                    <a:pt x="0" y="3784600"/>
                  </a:moveTo>
                  <a:lnTo>
                    <a:pt x="16934" y="3403600"/>
                  </a:lnTo>
                  <a:lnTo>
                    <a:pt x="160867" y="3081867"/>
                  </a:lnTo>
                  <a:lnTo>
                    <a:pt x="338667" y="2700867"/>
                  </a:lnTo>
                  <a:lnTo>
                    <a:pt x="406400" y="2328333"/>
                  </a:lnTo>
                  <a:lnTo>
                    <a:pt x="575734" y="2167467"/>
                  </a:lnTo>
                  <a:lnTo>
                    <a:pt x="592667" y="1871133"/>
                  </a:lnTo>
                  <a:lnTo>
                    <a:pt x="728134" y="1574800"/>
                  </a:lnTo>
                  <a:lnTo>
                    <a:pt x="745067" y="1083733"/>
                  </a:lnTo>
                  <a:lnTo>
                    <a:pt x="829734" y="685800"/>
                  </a:lnTo>
                  <a:lnTo>
                    <a:pt x="804334" y="406400"/>
                  </a:lnTo>
                  <a:lnTo>
                    <a:pt x="626534" y="160867"/>
                  </a:lnTo>
                  <a:lnTo>
                    <a:pt x="558800" y="338667"/>
                  </a:lnTo>
                  <a:lnTo>
                    <a:pt x="465667" y="270933"/>
                  </a:lnTo>
                  <a:lnTo>
                    <a:pt x="448734" y="8467"/>
                  </a:lnTo>
                  <a:lnTo>
                    <a:pt x="381000" y="0"/>
                  </a:lnTo>
                </a:path>
              </a:pathLst>
            </a:cu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8B4E1E2-ACF1-4D55-9AC9-8C1E895559DF}"/>
              </a:ext>
            </a:extLst>
          </p:cNvPr>
          <p:cNvSpPr txBox="1"/>
          <p:nvPr/>
        </p:nvSpPr>
        <p:spPr>
          <a:xfrm>
            <a:off x="6073641" y="4665463"/>
            <a:ext cx="55446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3200" kern="0" dirty="0">
                <a:solidFill>
                  <a:srgbClr val="002060"/>
                </a:solidFill>
                <a:latin typeface="Comic Sans MS" panose="030F0702030302020204" pitchFamily="66" charset="0"/>
                <a:ea typeface="メイリオ" panose="020B0604030504040204" pitchFamily="50" charset="-128"/>
              </a:rPr>
              <a:t>子午線弧長 </a:t>
            </a:r>
            <a:r>
              <a:rPr kumimoji="0" lang="en-US" altLang="ja-JP" sz="2400" kern="0" dirty="0">
                <a:solidFill>
                  <a:srgbClr val="002060"/>
                </a:solidFill>
                <a:latin typeface="Comic Sans MS" panose="030F0702030302020204" pitchFamily="66" charset="0"/>
                <a:ea typeface="メイリオ" panose="020B0604030504040204" pitchFamily="50" charset="-128"/>
              </a:rPr>
              <a:t>(</a:t>
            </a:r>
            <a:r>
              <a:rPr kumimoji="0" lang="en-US" sz="2400" kern="0" dirty="0">
                <a:solidFill>
                  <a:srgbClr val="002060"/>
                </a:solidFill>
                <a:latin typeface="Comic Sans MS" panose="030F0702030302020204" pitchFamily="66" charset="0"/>
                <a:ea typeface="メイリオ" panose="020B0604030504040204" pitchFamily="50" charset="-128"/>
              </a:rPr>
              <a:t>Meridian arc length)</a:t>
            </a:r>
            <a:r>
              <a:rPr kumimoji="0" lang="en-US" sz="3200" kern="0" dirty="0">
                <a:solidFill>
                  <a:srgbClr val="002060"/>
                </a:solidFill>
                <a:latin typeface="Comic Sans MS" panose="030F0702030302020204" pitchFamily="66" charset="0"/>
                <a:ea typeface="メイリオ" panose="020B0604030504040204" pitchFamily="50" charset="-128"/>
              </a:rPr>
              <a:t>: </a:t>
            </a:r>
            <a:r>
              <a:rPr kumimoji="0" lang="en-US" sz="2800" kern="0" dirty="0">
                <a:solidFill>
                  <a:srgbClr val="002060"/>
                </a:solidFill>
                <a:latin typeface="Comic Sans MS" panose="030F0702030302020204" pitchFamily="66" charset="0"/>
                <a:ea typeface="メイリオ" panose="020B0604030504040204" pitchFamily="50" charset="-128"/>
              </a:rPr>
              <a:t>110.74898 km </a:t>
            </a:r>
            <a:r>
              <a:rPr kumimoji="0" lang="en-US" sz="2400" kern="0" dirty="0">
                <a:solidFill>
                  <a:srgbClr val="FF0000"/>
                </a:solidFill>
                <a:latin typeface="Comic Sans MS" panose="030F0702030302020204" pitchFamily="66" charset="0"/>
                <a:ea typeface="メイリオ" panose="020B0604030504040204" pitchFamily="50" charset="-128"/>
              </a:rPr>
              <a:t>(</a:t>
            </a:r>
            <a:r>
              <a:rPr kumimoji="0" lang="ja-JP" altLang="en-US" sz="2400" kern="0" dirty="0">
                <a:solidFill>
                  <a:srgbClr val="FF0000"/>
                </a:solidFill>
                <a:latin typeface="Comic Sans MS" panose="030F0702030302020204" pitchFamily="66" charset="0"/>
                <a:ea typeface="メイリオ" panose="020B0604030504040204" pitchFamily="50" charset="-128"/>
              </a:rPr>
              <a:t>正解は</a:t>
            </a:r>
            <a:r>
              <a:rPr kumimoji="0" lang="en-US" sz="2400" kern="0" dirty="0">
                <a:solidFill>
                  <a:srgbClr val="FF0000"/>
                </a:solidFill>
                <a:latin typeface="Comic Sans MS" panose="030F0702030302020204" pitchFamily="66" charset="0"/>
                <a:ea typeface="メイリオ" panose="020B0604030504040204" pitchFamily="50" charset="-128"/>
              </a:rPr>
              <a:t>110.952 km)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6AD3D8D-49FB-45CC-88C3-2A9193327BC8}"/>
              </a:ext>
            </a:extLst>
          </p:cNvPr>
          <p:cNvSpPr txBox="1"/>
          <p:nvPr/>
        </p:nvSpPr>
        <p:spPr>
          <a:xfrm>
            <a:off x="7522003" y="2843289"/>
            <a:ext cx="357982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3600" kern="0" dirty="0">
                <a:solidFill>
                  <a:prstClr val="blac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象限儀</a:t>
            </a:r>
            <a:endParaRPr kumimoji="0" lang="en-US" altLang="ja-JP" sz="3600" kern="0" dirty="0">
              <a:solidFill>
                <a:prstClr val="black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600" kern="0" dirty="0">
                <a:solidFill>
                  <a:prstClr val="black"/>
                </a:solidFill>
                <a:latin typeface="Comic Sans MS" panose="030F0702030302020204" pitchFamily="66" charset="0"/>
                <a:ea typeface="ＭＳ Ｐゴシック" panose="020B0600070205080204" pitchFamily="50" charset="-128"/>
              </a:rPr>
              <a:t>Astronomical latitude measurement</a:t>
            </a:r>
            <a:endParaRPr kumimoji="0" lang="ja-JP" altLang="en-US" sz="1600" kern="0" dirty="0">
              <a:solidFill>
                <a:prstClr val="black"/>
              </a:solidFill>
              <a:latin typeface="Comic Sans MS" panose="030F0702030302020204" pitchFamily="66" charset="0"/>
              <a:ea typeface="ＭＳ Ｐゴシック" panose="020B0600070205080204" pitchFamily="50" charset="-128"/>
            </a:endParaRP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D1CFE472-2283-4858-8DB7-F4A63AEE7672}"/>
              </a:ext>
            </a:extLst>
          </p:cNvPr>
          <p:cNvGrpSpPr/>
          <p:nvPr/>
        </p:nvGrpSpPr>
        <p:grpSpPr>
          <a:xfrm>
            <a:off x="8845949" y="367297"/>
            <a:ext cx="2952328" cy="2665893"/>
            <a:chOff x="8845949" y="367297"/>
            <a:chExt cx="2952328" cy="2665893"/>
          </a:xfrm>
        </p:grpSpPr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5324F750-69F9-4B79-A295-18DAB61D8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5949" y="367297"/>
              <a:ext cx="2952328" cy="1960346"/>
            </a:xfrm>
            <a:prstGeom prst="rect">
              <a:avLst/>
            </a:prstGeom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4E4106F3-2294-4D33-8B78-2C6B9FAA393E}"/>
                </a:ext>
              </a:extLst>
            </p:cNvPr>
            <p:cNvSpPr txBox="1"/>
            <p:nvPr/>
          </p:nvSpPr>
          <p:spPr>
            <a:xfrm>
              <a:off x="9720377" y="2386859"/>
              <a:ext cx="19367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ja-JP" altLang="en-US" sz="3600" kern="0" dirty="0">
                  <a:solidFill>
                    <a:prstClr val="black"/>
                  </a:solidFill>
                  <a:latin typeface="HG正楷書体-PRO" panose="03000600000000000000" pitchFamily="66" charset="-128"/>
                  <a:ea typeface="HG正楷書体-PRO" panose="03000600000000000000" pitchFamily="66" charset="-128"/>
                </a:rPr>
                <a:t>鉄鎖</a:t>
              </a:r>
              <a:r>
                <a:rPr kumimoji="0" lang="en-US" altLang="ja-JP" sz="1600" kern="0" dirty="0">
                  <a:solidFill>
                    <a:prstClr val="black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rPr>
                <a:t>ion chain</a:t>
              </a:r>
              <a:endParaRPr kumimoji="0" lang="ja-JP" altLang="en-US" sz="1600" kern="0" dirty="0">
                <a:solidFill>
                  <a:prstClr val="black"/>
                </a:solidFill>
                <a:latin typeface="Comic Sans MS" panose="030F0702030302020204" pitchFamily="66" charset="0"/>
                <a:ea typeface="ＭＳ Ｐゴシック" panose="020B0600070205080204" pitchFamily="50" charset="-128"/>
              </a:endParaRPr>
            </a:p>
          </p:txBody>
        </p:sp>
      </p:grp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7DFCDF03-8EAC-44E2-98FB-B886E16331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1306837"/>
      </p:ext>
    </p:extLst>
  </p:cSld>
  <p:clrMapOvr>
    <a:masterClrMapping/>
  </p:clrMapOvr>
  <p:transition spd="med" advTm="25777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ChangeArrowheads="1"/>
          </p:cNvSpPr>
          <p:nvPr/>
        </p:nvSpPr>
        <p:spPr bwMode="auto">
          <a:xfrm>
            <a:off x="1940810" y="188914"/>
            <a:ext cx="6660478" cy="1016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ja-JP" altLang="en-US" sz="40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地球の大きさ　　 </a:t>
            </a:r>
            <a:r>
              <a:rPr lang="ja-JP" altLang="en-US" sz="40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メートルの定義</a:t>
            </a:r>
            <a:endParaRPr lang="en-US" altLang="ja-JP" sz="40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r>
              <a:rPr lang="en-US" altLang="ja-JP" sz="20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Dimension of the Earth           </a:t>
            </a:r>
            <a:r>
              <a:rPr lang="en-US" altLang="ja-JP" sz="20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Definition of a meter</a:t>
            </a:r>
          </a:p>
        </p:txBody>
      </p:sp>
      <p:grpSp>
        <p:nvGrpSpPr>
          <p:cNvPr id="48131" name="Group 11"/>
          <p:cNvGrpSpPr>
            <a:grpSpLocks/>
          </p:cNvGrpSpPr>
          <p:nvPr/>
        </p:nvGrpSpPr>
        <p:grpSpPr bwMode="auto">
          <a:xfrm rot="1094950">
            <a:off x="3503638" y="2133601"/>
            <a:ext cx="2143125" cy="3095625"/>
            <a:chOff x="1429" y="1842"/>
            <a:chExt cx="1350" cy="1950"/>
          </a:xfrm>
        </p:grpSpPr>
        <p:sp>
          <p:nvSpPr>
            <p:cNvPr id="48138" name="Line 12"/>
            <p:cNvSpPr>
              <a:spLocks noChangeShapeType="1"/>
            </p:cNvSpPr>
            <p:nvPr/>
          </p:nvSpPr>
          <p:spPr bwMode="auto">
            <a:xfrm flipH="1" flipV="1">
              <a:off x="2109" y="1842"/>
              <a:ext cx="45" cy="195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ja-JP" altLang="en-US"/>
            </a:p>
          </p:txBody>
        </p:sp>
        <p:pic>
          <p:nvPicPr>
            <p:cNvPr id="48139" name="Picture 13" descr="aearth"/>
            <p:cNvPicPr>
              <a:picLocks noChangeAspect="1" noChangeArrowheads="1" noCrop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29" y="2160"/>
              <a:ext cx="1350" cy="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58417" name="Arc 17"/>
          <p:cNvSpPr>
            <a:spLocks/>
          </p:cNvSpPr>
          <p:nvPr/>
        </p:nvSpPr>
        <p:spPr bwMode="auto">
          <a:xfrm flipH="1">
            <a:off x="3432200" y="2492375"/>
            <a:ext cx="1408113" cy="1441450"/>
          </a:xfrm>
          <a:custGeom>
            <a:avLst/>
            <a:gdLst>
              <a:gd name="T0" fmla="*/ 0 w 22010"/>
              <a:gd name="T1" fmla="*/ 2147483647 h 21600"/>
              <a:gd name="T2" fmla="*/ 2147483647 w 22010"/>
              <a:gd name="T3" fmla="*/ 2147483647 h 21600"/>
              <a:gd name="T4" fmla="*/ 2147483647 w 22010"/>
              <a:gd name="T5" fmla="*/ 2147483647 h 21600"/>
              <a:gd name="T6" fmla="*/ 0 60000 65536"/>
              <a:gd name="T7" fmla="*/ 0 60000 65536"/>
              <a:gd name="T8" fmla="*/ 0 60000 65536"/>
              <a:gd name="T9" fmla="*/ 0 w 22010"/>
              <a:gd name="T10" fmla="*/ 0 h 21600"/>
              <a:gd name="T11" fmla="*/ 22010 w 2201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010" h="21600" fill="none" extrusionOk="0">
                <a:moveTo>
                  <a:pt x="-1" y="163"/>
                </a:moveTo>
                <a:cubicBezTo>
                  <a:pt x="881" y="54"/>
                  <a:pt x="1768" y="-1"/>
                  <a:pt x="2656" y="0"/>
                </a:cubicBezTo>
                <a:cubicBezTo>
                  <a:pt x="10865" y="0"/>
                  <a:pt x="18364" y="4653"/>
                  <a:pt x="22009" y="12009"/>
                </a:cubicBezTo>
              </a:path>
              <a:path w="22010" h="21600" stroke="0" extrusionOk="0">
                <a:moveTo>
                  <a:pt x="-1" y="163"/>
                </a:moveTo>
                <a:cubicBezTo>
                  <a:pt x="881" y="54"/>
                  <a:pt x="1768" y="-1"/>
                  <a:pt x="2656" y="0"/>
                </a:cubicBezTo>
                <a:cubicBezTo>
                  <a:pt x="10865" y="0"/>
                  <a:pt x="18364" y="4653"/>
                  <a:pt x="22009" y="12009"/>
                </a:cubicBezTo>
                <a:lnTo>
                  <a:pt x="2656" y="21600"/>
                </a:lnTo>
                <a:close/>
              </a:path>
            </a:pathLst>
          </a:custGeom>
          <a:noFill/>
          <a:ln w="9525">
            <a:solidFill>
              <a:schemeClr val="folHlink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58418" name="Line 18"/>
          <p:cNvSpPr>
            <a:spLocks noChangeShapeType="1"/>
          </p:cNvSpPr>
          <p:nvPr/>
        </p:nvSpPr>
        <p:spPr bwMode="auto">
          <a:xfrm>
            <a:off x="3575074" y="3357563"/>
            <a:ext cx="1944688" cy="792162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58419" name="Text Box 19"/>
          <p:cNvSpPr txBox="1">
            <a:spLocks noChangeArrowheads="1"/>
          </p:cNvSpPr>
          <p:nvPr/>
        </p:nvSpPr>
        <p:spPr bwMode="auto">
          <a:xfrm>
            <a:off x="2711475" y="2139951"/>
            <a:ext cx="1400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solidFill>
                  <a:schemeClr val="folHlink"/>
                </a:solidFill>
                <a:latin typeface="Comic Sans MS" pitchFamily="66" charset="0"/>
              </a:rPr>
              <a:t>10,000 km</a:t>
            </a:r>
          </a:p>
        </p:txBody>
      </p:sp>
      <p:sp>
        <p:nvSpPr>
          <p:cNvPr id="358420" name="Arc 20"/>
          <p:cNvSpPr>
            <a:spLocks/>
          </p:cNvSpPr>
          <p:nvPr/>
        </p:nvSpPr>
        <p:spPr bwMode="auto">
          <a:xfrm flipH="1">
            <a:off x="3359175" y="2492375"/>
            <a:ext cx="2449513" cy="2376488"/>
          </a:xfrm>
          <a:custGeom>
            <a:avLst/>
            <a:gdLst>
              <a:gd name="T0" fmla="*/ 2147483647 w 43200"/>
              <a:gd name="T1" fmla="*/ 2147483647 h 43200"/>
              <a:gd name="T2" fmla="*/ 2147483647 w 43200"/>
              <a:gd name="T3" fmla="*/ 2147483647 h 43200"/>
              <a:gd name="T4" fmla="*/ 2147483647 w 43200"/>
              <a:gd name="T5" fmla="*/ 2147483647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4890" y="7911"/>
                </a:moveTo>
                <a:cubicBezTo>
                  <a:pt x="8993" y="2903"/>
                  <a:pt x="15126" y="-1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8116"/>
                  <a:pt x="842" y="14685"/>
                  <a:pt x="2455" y="11597"/>
                </a:cubicBezTo>
              </a:path>
              <a:path w="43200" h="43200" stroke="0" extrusionOk="0">
                <a:moveTo>
                  <a:pt x="4890" y="7911"/>
                </a:moveTo>
                <a:cubicBezTo>
                  <a:pt x="8993" y="2903"/>
                  <a:pt x="15126" y="-1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8116"/>
                  <a:pt x="842" y="14685"/>
                  <a:pt x="2455" y="11597"/>
                </a:cubicBezTo>
                <a:lnTo>
                  <a:pt x="21600" y="21600"/>
                </a:lnTo>
                <a:close/>
              </a:path>
            </a:pathLst>
          </a:custGeom>
          <a:noFill/>
          <a:ln w="9525">
            <a:solidFill>
              <a:schemeClr val="folHlink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58421" name="Text Box 21"/>
          <p:cNvSpPr txBox="1">
            <a:spLocks noChangeArrowheads="1"/>
          </p:cNvSpPr>
          <p:nvPr/>
        </p:nvSpPr>
        <p:spPr bwMode="auto">
          <a:xfrm>
            <a:off x="5664224" y="2565401"/>
            <a:ext cx="1441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solidFill>
                  <a:schemeClr val="folHlink"/>
                </a:solidFill>
                <a:latin typeface="Comic Sans MS" pitchFamily="66" charset="0"/>
              </a:rPr>
              <a:t>40,000 km</a:t>
            </a:r>
          </a:p>
        </p:txBody>
      </p:sp>
      <p:sp>
        <p:nvSpPr>
          <p:cNvPr id="48137" name="Text Box 22"/>
          <p:cNvSpPr txBox="1">
            <a:spLocks noChangeArrowheads="1"/>
          </p:cNvSpPr>
          <p:nvPr/>
        </p:nvSpPr>
        <p:spPr bwMode="auto">
          <a:xfrm>
            <a:off x="1415480" y="5775630"/>
            <a:ext cx="59939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6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地球の半径 </a:t>
            </a:r>
            <a:r>
              <a:rPr lang="en-US" altLang="ja-JP" sz="24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(radius)</a:t>
            </a:r>
            <a:r>
              <a:rPr lang="ja-JP" altLang="en-US" sz="24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 </a:t>
            </a:r>
            <a:r>
              <a:rPr lang="ja-JP" altLang="en-US" sz="32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＝</a:t>
            </a:r>
            <a:r>
              <a:rPr lang="ja-JP" altLang="en-US" sz="24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 </a:t>
            </a:r>
            <a:r>
              <a:rPr lang="en-US" altLang="ja-JP" sz="24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40,000 / 2</a:t>
            </a:r>
            <a:r>
              <a:rPr lang="en-US" altLang="ja-JP" sz="2400" dirty="0">
                <a:solidFill>
                  <a:schemeClr val="folHlink"/>
                </a:solidFill>
                <a:latin typeface="Symbol" panose="05050102010706020507" pitchFamily="18" charset="2"/>
                <a:ea typeface="HGP教科書体" panose="02020600000000000000" pitchFamily="18" charset="-128"/>
              </a:rPr>
              <a:t>p</a:t>
            </a:r>
            <a:endParaRPr lang="en-US" altLang="ja-JP" sz="2800" dirty="0">
              <a:solidFill>
                <a:schemeClr val="folHlink"/>
              </a:solidFill>
              <a:latin typeface="Symbol" panose="05050102010706020507" pitchFamily="18" charset="2"/>
              <a:ea typeface="HGP教科書体" panose="02020600000000000000" pitchFamily="18" charset="-128"/>
            </a:endParaRPr>
          </a:p>
        </p:txBody>
      </p:sp>
      <p:sp>
        <p:nvSpPr>
          <p:cNvPr id="12" name="Text Box 21">
            <a:extLst>
              <a:ext uri="{FF2B5EF4-FFF2-40B4-BE49-F238E27FC236}">
                <a16:creationId xmlns:a16="http://schemas.microsoft.com/office/drawing/2014/main" id="{2E42BF01-916B-4AE5-B7E2-CDB7E3124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6240" y="3091924"/>
            <a:ext cx="233589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3200" dirty="0">
                <a:solidFill>
                  <a:schemeClr val="folHlink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平均半径</a:t>
            </a:r>
            <a:endParaRPr lang="en-US" altLang="ja-JP" sz="3200" dirty="0">
              <a:solidFill>
                <a:schemeClr val="folHlink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algn="ctr"/>
            <a:r>
              <a:rPr lang="en-US" altLang="ja-JP" sz="2400" dirty="0">
                <a:solidFill>
                  <a:schemeClr val="folHlink"/>
                </a:solidFill>
                <a:latin typeface="Comic Sans MS" pitchFamily="66" charset="0"/>
              </a:rPr>
              <a:t>Average radius</a:t>
            </a:r>
          </a:p>
          <a:p>
            <a:pPr algn="ctr"/>
            <a:r>
              <a:rPr lang="en-US" altLang="ja-JP" sz="2400" i="1" dirty="0">
                <a:solidFill>
                  <a:schemeClr val="folHlink"/>
                </a:solidFill>
                <a:latin typeface="Comic Sans MS" pitchFamily="66" charset="0"/>
              </a:rPr>
              <a:t>r</a:t>
            </a:r>
            <a:r>
              <a:rPr lang="en-US" altLang="ja-JP" sz="2400" dirty="0">
                <a:solidFill>
                  <a:schemeClr val="folHlink"/>
                </a:solidFill>
                <a:latin typeface="Comic Sans MS" pitchFamily="66" charset="0"/>
              </a:rPr>
              <a:t> ~6,371 km</a:t>
            </a:r>
          </a:p>
        </p:txBody>
      </p:sp>
      <p:sp>
        <p:nvSpPr>
          <p:cNvPr id="13" name="Text Box 21">
            <a:extLst>
              <a:ext uri="{FF2B5EF4-FFF2-40B4-BE49-F238E27FC236}">
                <a16:creationId xmlns:a16="http://schemas.microsoft.com/office/drawing/2014/main" id="{BF4036BC-B381-4ACD-9565-179D58E42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7051" y="4514514"/>
            <a:ext cx="537839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地球の体積　</a:t>
            </a:r>
            <a:r>
              <a:rPr lang="en-US" altLang="ja-JP" sz="2400" dirty="0">
                <a:solidFill>
                  <a:schemeClr val="bg1"/>
                </a:solidFill>
                <a:latin typeface="Comic Sans MS" pitchFamily="66" charset="0"/>
              </a:rPr>
              <a:t>Volume of the Earth</a:t>
            </a:r>
          </a:p>
          <a:p>
            <a:pPr algn="ctr"/>
            <a:r>
              <a:rPr lang="en-US" altLang="ja-JP" sz="2400" dirty="0">
                <a:solidFill>
                  <a:schemeClr val="bg1"/>
                </a:solidFill>
                <a:latin typeface="Comic Sans MS" pitchFamily="66" charset="0"/>
              </a:rPr>
              <a:t>(4/3) </a:t>
            </a:r>
            <a:r>
              <a:rPr lang="en-US" altLang="ja-JP" sz="2400" dirty="0">
                <a:solidFill>
                  <a:schemeClr val="bg1"/>
                </a:solidFill>
                <a:latin typeface="Symbol" panose="05050102010706020507" pitchFamily="18" charset="2"/>
              </a:rPr>
              <a:t>p</a:t>
            </a:r>
            <a:r>
              <a:rPr lang="en-US" altLang="ja-JP" sz="2400" i="1" dirty="0">
                <a:solidFill>
                  <a:schemeClr val="bg1"/>
                </a:solidFill>
                <a:latin typeface="Comic Sans MS" pitchFamily="66" charset="0"/>
              </a:rPr>
              <a:t>r</a:t>
            </a:r>
            <a:r>
              <a:rPr lang="en-US" altLang="ja-JP" sz="2400" baseline="30000" dirty="0">
                <a:solidFill>
                  <a:schemeClr val="bg1"/>
                </a:solidFill>
                <a:latin typeface="Comic Sans MS" pitchFamily="66" charset="0"/>
              </a:rPr>
              <a:t>3</a:t>
            </a:r>
            <a:r>
              <a:rPr lang="en-US" altLang="ja-JP" sz="2400" dirty="0">
                <a:solidFill>
                  <a:schemeClr val="bg1"/>
                </a:solidFill>
                <a:latin typeface="Comic Sans MS" pitchFamily="66" charset="0"/>
              </a:rPr>
              <a:t> ~1.08 x10</a:t>
            </a:r>
            <a:r>
              <a:rPr lang="en-US" altLang="ja-JP" sz="2400" baseline="30000" dirty="0">
                <a:solidFill>
                  <a:schemeClr val="bg1"/>
                </a:solidFill>
                <a:latin typeface="Comic Sans MS" pitchFamily="66" charset="0"/>
              </a:rPr>
              <a:t>21</a:t>
            </a:r>
            <a:r>
              <a:rPr lang="en-US" altLang="ja-JP" sz="2400" dirty="0">
                <a:solidFill>
                  <a:schemeClr val="bg1"/>
                </a:solidFill>
                <a:latin typeface="Comic Sans MS" pitchFamily="66" charset="0"/>
              </a:rPr>
              <a:t> m</a:t>
            </a:r>
            <a:r>
              <a:rPr lang="en-US" altLang="ja-JP" sz="2400" baseline="30000" dirty="0">
                <a:solidFill>
                  <a:schemeClr val="bg1"/>
                </a:solidFill>
                <a:latin typeface="Comic Sans MS" pitchFamily="66" charset="0"/>
              </a:rPr>
              <a:t>3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27F8B18-5936-4408-B05E-E1D7E58D93B0}"/>
              </a:ext>
            </a:extLst>
          </p:cNvPr>
          <p:cNvSpPr/>
          <p:nvPr/>
        </p:nvSpPr>
        <p:spPr>
          <a:xfrm>
            <a:off x="1415480" y="3708551"/>
            <a:ext cx="19367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chemeClr val="accent1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5.974 x 10</a:t>
            </a:r>
            <a:r>
              <a:rPr lang="en-US" altLang="ja-JP" sz="2000" baseline="30000" dirty="0">
                <a:solidFill>
                  <a:schemeClr val="accent1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24</a:t>
            </a:r>
            <a:r>
              <a:rPr lang="en-US" altLang="ja-JP" sz="2000" dirty="0">
                <a:solidFill>
                  <a:schemeClr val="accent1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kg</a:t>
            </a:r>
            <a:endParaRPr lang="ja-JP" altLang="en-US" sz="2000" dirty="0"/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04FFF69F-AF0A-4644-9EF0-F5BB73C5A5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4222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58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8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8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8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8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58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358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3584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58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58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8417" grpId="0" animBg="1"/>
      <p:bldP spid="358417" grpId="1" animBg="1"/>
      <p:bldP spid="358418" grpId="0" animBg="1"/>
      <p:bldP spid="358419" grpId="0"/>
      <p:bldP spid="358419" grpId="1"/>
      <p:bldP spid="358420" grpId="0" animBg="1"/>
      <p:bldP spid="358421" grpId="0"/>
      <p:bldP spid="12" grpId="0"/>
      <p:bldP spid="13" grpId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587388" y="908720"/>
            <a:ext cx="11017224" cy="437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endParaRPr lang="en-US" altLang="ja-JP" sz="1200" dirty="0">
              <a:solidFill>
                <a:schemeClr val="hlink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ja-JP" altLang="en-US" sz="54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今日理解すべき事柄</a:t>
            </a:r>
            <a:r>
              <a:rPr lang="en-US" altLang="ja-JP" sz="54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	</a:t>
            </a:r>
            <a:r>
              <a:rPr lang="en-US" altLang="ja-JP" sz="40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Today’s lesson</a:t>
            </a:r>
            <a:endParaRPr lang="ja-JP" altLang="en-US" sz="5400" dirty="0">
              <a:solidFill>
                <a:schemeClr val="folHlink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ja-JP" altLang="en-US" sz="3600" dirty="0">
                <a:solidFill>
                  <a:srgbClr val="FF00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　</a:t>
            </a:r>
            <a:endParaRPr lang="en-US" altLang="ja-JP" sz="3600" dirty="0">
              <a:solidFill>
                <a:srgbClr val="FF00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ja-JP" altLang="en-US" sz="4000" dirty="0">
                <a:solidFill>
                  <a:srgbClr val="FF00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　地球の質量の求め方 </a:t>
            </a:r>
            <a:r>
              <a:rPr lang="en-US" altLang="ja-JP" sz="2800" dirty="0">
                <a:solidFill>
                  <a:srgbClr val="FF00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Earth’s weight</a:t>
            </a:r>
          </a:p>
          <a:p>
            <a:pPr marL="342900" indent="-342900"/>
            <a:endParaRPr lang="en-US" altLang="ja-JP" sz="2800" u="sng" dirty="0">
              <a:solidFill>
                <a:srgbClr val="FF00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ja-JP" altLang="en-US" sz="3600" dirty="0">
                <a:solidFill>
                  <a:srgbClr val="FF00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</a:t>
            </a:r>
            <a:r>
              <a:rPr lang="ja-JP" altLang="en-US" sz="4000" dirty="0">
                <a:solidFill>
                  <a:srgbClr val="FF00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地球の大きさの求め方（覚え方）</a:t>
            </a:r>
            <a:r>
              <a:rPr lang="en-US" altLang="ja-JP" sz="2800" dirty="0">
                <a:solidFill>
                  <a:srgbClr val="FF00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	Earth’s dimension</a:t>
            </a:r>
          </a:p>
          <a:p>
            <a:pPr marL="342900" indent="-342900"/>
            <a:endParaRPr lang="en-US" altLang="ja-JP" sz="28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ja-JP" altLang="en-US" sz="3600" dirty="0">
                <a:solidFill>
                  <a:srgbClr val="FF00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</a:t>
            </a:r>
            <a:r>
              <a:rPr lang="ja-JP" altLang="en-US" sz="4000" dirty="0">
                <a:solidFill>
                  <a:srgbClr val="FF00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</a:t>
            </a:r>
            <a:r>
              <a:rPr lang="ja-JP" altLang="en-US" sz="4000" u="sng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地球の平均密度</a:t>
            </a:r>
            <a:r>
              <a:rPr lang="en-US" altLang="ja-JP" sz="36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	</a:t>
            </a:r>
            <a:r>
              <a:rPr lang="en-US" altLang="ja-JP" sz="28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Earth’s density</a:t>
            </a:r>
            <a:endParaRPr lang="ja-JP" altLang="en-US" sz="28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3" name="Text Box 21">
            <a:extLst>
              <a:ext uri="{FF2B5EF4-FFF2-40B4-BE49-F238E27FC236}">
                <a16:creationId xmlns:a16="http://schemas.microsoft.com/office/drawing/2014/main" id="{4538DD30-54C4-4F76-8B47-2BB4FDF79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2371" y="5279147"/>
            <a:ext cx="750558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地球の平均密度　</a:t>
            </a:r>
            <a:r>
              <a:rPr lang="en-US" altLang="ja-JP" sz="2400" dirty="0">
                <a:solidFill>
                  <a:schemeClr val="bg1"/>
                </a:solidFill>
                <a:latin typeface="Comic Sans MS" pitchFamily="66" charset="0"/>
              </a:rPr>
              <a:t>Average density of the Earth</a:t>
            </a:r>
          </a:p>
          <a:p>
            <a:pPr algn="ctr"/>
            <a:r>
              <a:rPr lang="ja-JP" altLang="en-US" sz="2800" dirty="0">
                <a:solidFill>
                  <a:schemeClr val="bg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約</a:t>
            </a:r>
            <a:r>
              <a:rPr lang="en-US" altLang="ja-JP" sz="2400" dirty="0">
                <a:solidFill>
                  <a:schemeClr val="bg1"/>
                </a:solidFill>
                <a:latin typeface="Comic Sans MS" pitchFamily="66" charset="0"/>
              </a:rPr>
              <a:t>5.5 x10</a:t>
            </a:r>
            <a:r>
              <a:rPr lang="en-US" altLang="ja-JP" sz="2400" baseline="30000" dirty="0">
                <a:solidFill>
                  <a:schemeClr val="bg1"/>
                </a:solidFill>
                <a:latin typeface="Comic Sans MS" pitchFamily="66" charset="0"/>
              </a:rPr>
              <a:t>3</a:t>
            </a:r>
            <a:r>
              <a:rPr lang="en-US" altLang="ja-JP" sz="2400" dirty="0">
                <a:solidFill>
                  <a:schemeClr val="bg1"/>
                </a:solidFill>
                <a:latin typeface="Comic Sans MS" pitchFamily="66" charset="0"/>
              </a:rPr>
              <a:t> kg/m</a:t>
            </a:r>
            <a:r>
              <a:rPr lang="en-US" altLang="ja-JP" sz="2400" baseline="30000" dirty="0">
                <a:solidFill>
                  <a:schemeClr val="bg1"/>
                </a:solidFill>
                <a:latin typeface="Comic Sans MS" pitchFamily="66" charset="0"/>
              </a:rPr>
              <a:t>3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E603ED01-68CF-4AFE-A250-999833487B4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6310125"/>
      </p:ext>
    </p:extLst>
  </p:cSld>
  <p:clrMapOvr>
    <a:masterClrMapping/>
  </p:clrMapOvr>
  <p:transition spd="med" advTm="30558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8" name="Picture 4" descr="Rika_astro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92696"/>
            <a:ext cx="1197607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9509" name="Rectangle 5"/>
          <p:cNvSpPr>
            <a:spLocks noChangeArrowheads="1"/>
          </p:cNvSpPr>
          <p:nvPr/>
        </p:nvSpPr>
        <p:spPr bwMode="auto">
          <a:xfrm>
            <a:off x="6167438" y="1039814"/>
            <a:ext cx="1584746" cy="260521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9510" name="Rectangle 6"/>
          <p:cNvSpPr>
            <a:spLocks noChangeArrowheads="1"/>
          </p:cNvSpPr>
          <p:nvPr/>
        </p:nvSpPr>
        <p:spPr bwMode="auto">
          <a:xfrm>
            <a:off x="7823870" y="1039814"/>
            <a:ext cx="360362" cy="260521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9511" name="Rectangle 7"/>
          <p:cNvSpPr>
            <a:spLocks noChangeArrowheads="1"/>
          </p:cNvSpPr>
          <p:nvPr/>
        </p:nvSpPr>
        <p:spPr bwMode="auto">
          <a:xfrm>
            <a:off x="2352402" y="1039815"/>
            <a:ext cx="503238" cy="260521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9513" name="Text Box 9"/>
          <p:cNvSpPr txBox="1">
            <a:spLocks noChangeArrowheads="1"/>
          </p:cNvSpPr>
          <p:nvPr/>
        </p:nvSpPr>
        <p:spPr bwMode="auto">
          <a:xfrm>
            <a:off x="3524233" y="4572009"/>
            <a:ext cx="5630067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40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地球は重い物質でできてる</a:t>
            </a:r>
            <a:endParaRPr lang="en-US" altLang="ja-JP" sz="4000" dirty="0">
              <a:solidFill>
                <a:srgbClr val="FFFF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algn="ctr"/>
            <a:r>
              <a:rPr lang="en-US" altLang="ja-JP" sz="28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The Earth is fairly dense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B2BB381A-9976-4982-8972-786AC8F595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56879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9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300"/>
                                        <p:tgtEl>
                                          <p:spTgt spid="149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300"/>
                                        <p:tgtEl>
                                          <p:spTgt spid="149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00"/>
                                        <p:tgtEl>
                                          <p:spTgt spid="149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9509" grpId="0" animBg="1"/>
      <p:bldP spid="149510" grpId="0" animBg="1"/>
      <p:bldP spid="149511" grpId="0" animBg="1"/>
      <p:bldP spid="1495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D05911BB-03CD-46FC-9F2E-AA3541B8A3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0" t="17451" r="22438" b="8001"/>
          <a:stretch/>
        </p:blipFill>
        <p:spPr>
          <a:xfrm>
            <a:off x="1199456" y="1172235"/>
            <a:ext cx="8983397" cy="5594923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1B74CEA-7F00-47B0-A606-7936E0CA260A}"/>
              </a:ext>
            </a:extLst>
          </p:cNvPr>
          <p:cNvSpPr txBox="1"/>
          <p:nvPr/>
        </p:nvSpPr>
        <p:spPr>
          <a:xfrm>
            <a:off x="5015880" y="845332"/>
            <a:ext cx="5309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www2.city.kurashiki.okayama.jp/musnat/index.htm</a:t>
            </a:r>
          </a:p>
        </p:txBody>
      </p:sp>
      <p:sp>
        <p:nvSpPr>
          <p:cNvPr id="4" name="Text Box 9">
            <a:extLst>
              <a:ext uri="{FF2B5EF4-FFF2-40B4-BE49-F238E27FC236}">
                <a16:creationId xmlns:a16="http://schemas.microsoft.com/office/drawing/2014/main" id="{8A3EE589-3612-4A09-BD32-76464D59D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424" y="137446"/>
            <a:ext cx="991970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4000" dirty="0">
                <a:latin typeface="Comic Sans MS" panose="030F0702030302020204" pitchFamily="66" charset="0"/>
                <a:ea typeface="HGP教科書体" panose="02020600000000000000" pitchFamily="18" charset="-128"/>
              </a:rPr>
              <a:t>普通石はそんなに重くない　</a:t>
            </a:r>
            <a:r>
              <a:rPr lang="en-US" altLang="ja-JP" sz="2800" dirty="0">
                <a:latin typeface="Comic Sans MS" panose="030F0702030302020204" pitchFamily="66" charset="0"/>
                <a:ea typeface="HGP教科書体" panose="02020600000000000000" pitchFamily="18" charset="-128"/>
              </a:rPr>
              <a:t>Stone is not that dense</a:t>
            </a:r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DA6B0B67-6BA1-4EE8-A120-591F4AFD42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57305"/>
      </p:ext>
    </p:extLst>
  </p:cSld>
  <p:clrMapOvr>
    <a:masterClrMapping/>
  </p:clrMapOvr>
  <p:transition spd="med" advTm="51084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5"/>
          <p:cNvSpPr>
            <a:spLocks noChangeArrowheads="1"/>
          </p:cNvSpPr>
          <p:nvPr/>
        </p:nvSpPr>
        <p:spPr bwMode="auto">
          <a:xfrm>
            <a:off x="1260084" y="3697706"/>
            <a:ext cx="936654" cy="897821"/>
          </a:xfrm>
          <a:prstGeom prst="ellipse">
            <a:avLst/>
          </a:prstGeom>
          <a:solidFill>
            <a:schemeClr val="bg2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" name="Oval 40"/>
          <p:cNvSpPr>
            <a:spLocks noChangeArrowheads="1"/>
          </p:cNvSpPr>
          <p:nvPr/>
        </p:nvSpPr>
        <p:spPr bwMode="auto">
          <a:xfrm>
            <a:off x="1302947" y="3725583"/>
            <a:ext cx="857256" cy="817557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3366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" name="Oval 41"/>
          <p:cNvSpPr>
            <a:spLocks noChangeArrowheads="1"/>
          </p:cNvSpPr>
          <p:nvPr/>
        </p:nvSpPr>
        <p:spPr bwMode="auto">
          <a:xfrm>
            <a:off x="1445823" y="3835724"/>
            <a:ext cx="576000" cy="576000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" name="Oval 15"/>
          <p:cNvSpPr>
            <a:spLocks noChangeArrowheads="1"/>
          </p:cNvSpPr>
          <p:nvPr/>
        </p:nvSpPr>
        <p:spPr bwMode="auto">
          <a:xfrm>
            <a:off x="3215680" y="3163592"/>
            <a:ext cx="1627188" cy="1633560"/>
          </a:xfrm>
          <a:prstGeom prst="ellipse">
            <a:avLst/>
          </a:prstGeom>
          <a:solidFill>
            <a:schemeClr val="bg2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" name="Oval 40"/>
          <p:cNvSpPr>
            <a:spLocks noChangeArrowheads="1"/>
          </p:cNvSpPr>
          <p:nvPr/>
        </p:nvSpPr>
        <p:spPr bwMode="auto">
          <a:xfrm>
            <a:off x="3258543" y="3238205"/>
            <a:ext cx="1511300" cy="14605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3366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" name="Oval 41"/>
          <p:cNvSpPr>
            <a:spLocks noChangeArrowheads="1"/>
          </p:cNvSpPr>
          <p:nvPr/>
        </p:nvSpPr>
        <p:spPr bwMode="auto">
          <a:xfrm>
            <a:off x="3590330" y="3582707"/>
            <a:ext cx="838184" cy="836599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" name="Oval 15"/>
          <p:cNvSpPr>
            <a:spLocks noChangeArrowheads="1"/>
          </p:cNvSpPr>
          <p:nvPr/>
        </p:nvSpPr>
        <p:spPr bwMode="auto">
          <a:xfrm>
            <a:off x="9984432" y="3368393"/>
            <a:ext cx="1185871" cy="1227135"/>
          </a:xfrm>
          <a:prstGeom prst="ellipse">
            <a:avLst/>
          </a:prstGeom>
          <a:solidFill>
            <a:schemeClr val="bg2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" name="Oval 40"/>
          <p:cNvSpPr>
            <a:spLocks noChangeArrowheads="1"/>
          </p:cNvSpPr>
          <p:nvPr/>
        </p:nvSpPr>
        <p:spPr bwMode="auto">
          <a:xfrm>
            <a:off x="10027294" y="3414177"/>
            <a:ext cx="1101414" cy="1128964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3366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" name="Oval 41"/>
          <p:cNvSpPr>
            <a:spLocks noChangeArrowheads="1"/>
          </p:cNvSpPr>
          <p:nvPr/>
        </p:nvSpPr>
        <p:spPr bwMode="auto">
          <a:xfrm>
            <a:off x="10313047" y="3725583"/>
            <a:ext cx="492859" cy="523986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" name="Oval 15"/>
          <p:cNvSpPr>
            <a:spLocks noChangeArrowheads="1"/>
          </p:cNvSpPr>
          <p:nvPr/>
        </p:nvSpPr>
        <p:spPr bwMode="auto">
          <a:xfrm>
            <a:off x="5559399" y="3082640"/>
            <a:ext cx="1785950" cy="1714512"/>
          </a:xfrm>
          <a:prstGeom prst="ellipse">
            <a:avLst/>
          </a:prstGeom>
          <a:solidFill>
            <a:schemeClr val="bg2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" name="Oval 40"/>
          <p:cNvSpPr>
            <a:spLocks noChangeArrowheads="1"/>
          </p:cNvSpPr>
          <p:nvPr/>
        </p:nvSpPr>
        <p:spPr bwMode="auto">
          <a:xfrm>
            <a:off x="5656240" y="3163729"/>
            <a:ext cx="1608621" cy="1534976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3366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" name="Oval 41"/>
          <p:cNvSpPr>
            <a:spLocks noChangeArrowheads="1"/>
          </p:cNvSpPr>
          <p:nvPr/>
        </p:nvSpPr>
        <p:spPr bwMode="auto">
          <a:xfrm>
            <a:off x="6024563" y="3511268"/>
            <a:ext cx="892159" cy="879260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ja-JP" altLang="en-US" sz="24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核</a:t>
            </a:r>
          </a:p>
        </p:txBody>
      </p:sp>
      <p:sp>
        <p:nvSpPr>
          <p:cNvPr id="14" name="Oval 15"/>
          <p:cNvSpPr>
            <a:spLocks noChangeArrowheads="1"/>
          </p:cNvSpPr>
          <p:nvPr/>
        </p:nvSpPr>
        <p:spPr bwMode="auto">
          <a:xfrm>
            <a:off x="8391157" y="3582707"/>
            <a:ext cx="757243" cy="798687"/>
          </a:xfrm>
          <a:prstGeom prst="ellipse">
            <a:avLst/>
          </a:prstGeom>
          <a:solidFill>
            <a:schemeClr val="bg2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" name="Oval 40"/>
          <p:cNvSpPr>
            <a:spLocks noChangeArrowheads="1"/>
          </p:cNvSpPr>
          <p:nvPr/>
        </p:nvSpPr>
        <p:spPr bwMode="auto">
          <a:xfrm>
            <a:off x="8434020" y="3654144"/>
            <a:ext cx="642942" cy="674862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3366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" name="Oval 41"/>
          <p:cNvSpPr>
            <a:spLocks noChangeArrowheads="1"/>
          </p:cNvSpPr>
          <p:nvPr/>
        </p:nvSpPr>
        <p:spPr bwMode="auto">
          <a:xfrm>
            <a:off x="8677957" y="3868459"/>
            <a:ext cx="184690" cy="193799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1093392" y="1699262"/>
            <a:ext cx="1401025" cy="95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ja-JP" altLang="en-US" sz="32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水星</a:t>
            </a:r>
            <a:endParaRPr lang="en-US" altLang="ja-JP" sz="3200" dirty="0">
              <a:solidFill>
                <a:schemeClr val="folHlink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r>
              <a:rPr lang="en-US" altLang="ja-JP" sz="24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Mercury</a:t>
            </a:r>
            <a:endParaRPr lang="ja-JP" altLang="en-US" sz="2800" dirty="0">
              <a:solidFill>
                <a:schemeClr val="folHlink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3550440" y="1704005"/>
            <a:ext cx="1025922" cy="95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ja-JP" altLang="en-US" sz="32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金星</a:t>
            </a:r>
            <a:endParaRPr lang="en-US" altLang="ja-JP" sz="3200" dirty="0">
              <a:solidFill>
                <a:schemeClr val="folHlink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r>
              <a:rPr lang="en-US" altLang="ja-JP" sz="24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Venus</a:t>
            </a:r>
            <a:endParaRPr lang="ja-JP" altLang="en-US" sz="3200" dirty="0">
              <a:solidFill>
                <a:schemeClr val="folHlink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6148690" y="1681482"/>
            <a:ext cx="1006686" cy="95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ja-JP" altLang="en-US" sz="32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地球</a:t>
            </a:r>
            <a:endParaRPr lang="en-US" altLang="ja-JP" sz="3200" dirty="0">
              <a:solidFill>
                <a:schemeClr val="folHlink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r>
              <a:rPr lang="en-US" altLang="ja-JP" sz="24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Earth</a:t>
            </a:r>
            <a:endParaRPr lang="ja-JP" altLang="en-US" sz="2800" dirty="0">
              <a:solidFill>
                <a:schemeClr val="folHlink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10159867" y="1753490"/>
            <a:ext cx="1006686" cy="95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ja-JP" altLang="en-US" sz="32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火星</a:t>
            </a:r>
            <a:endParaRPr lang="en-US" altLang="ja-JP" sz="3200" dirty="0">
              <a:solidFill>
                <a:schemeClr val="folHlink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r>
              <a:rPr lang="en-US" altLang="ja-JP" sz="24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Mars</a:t>
            </a:r>
            <a:endParaRPr lang="ja-JP" altLang="en-US" sz="2800" dirty="0">
              <a:solidFill>
                <a:schemeClr val="folHlink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3736950" y="160762"/>
            <a:ext cx="5030223" cy="1016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ja-JP" altLang="en-US" sz="3600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地球型惑星の平均密度</a:t>
            </a:r>
            <a:endParaRPr lang="en-US" altLang="ja-JP" sz="3600" dirty="0">
              <a:solidFill>
                <a:srgbClr val="FF7C8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algn="ctr"/>
            <a:r>
              <a:rPr lang="en-US" altLang="ja-JP" sz="2400" dirty="0">
                <a:solidFill>
                  <a:srgbClr val="FF7C8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Density of the terrestrial planets</a:t>
            </a:r>
            <a:endParaRPr lang="ja-JP" altLang="en-US" sz="2400" dirty="0">
              <a:solidFill>
                <a:srgbClr val="FF7C80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28" name="Rectangle 2"/>
          <p:cNvSpPr>
            <a:spLocks noChangeArrowheads="1"/>
          </p:cNvSpPr>
          <p:nvPr/>
        </p:nvSpPr>
        <p:spPr bwMode="auto">
          <a:xfrm>
            <a:off x="8293521" y="2113530"/>
            <a:ext cx="944169" cy="95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ja-JP" altLang="en-US" sz="32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月</a:t>
            </a:r>
            <a:endParaRPr lang="en-US" altLang="ja-JP" sz="3200" dirty="0">
              <a:solidFill>
                <a:schemeClr val="folHlink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algn="ctr"/>
            <a:r>
              <a:rPr lang="en-US" altLang="ja-JP" sz="24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Moon</a:t>
            </a:r>
            <a:endParaRPr lang="ja-JP" altLang="en-US" sz="3200" dirty="0">
              <a:solidFill>
                <a:schemeClr val="folHlink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29" name="Rectangle 32"/>
          <p:cNvSpPr>
            <a:spLocks noChangeArrowheads="1"/>
          </p:cNvSpPr>
          <p:nvPr/>
        </p:nvSpPr>
        <p:spPr bwMode="auto">
          <a:xfrm>
            <a:off x="839416" y="2654012"/>
            <a:ext cx="1176604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altLang="ja-JP" sz="2000" dirty="0">
                <a:solidFill>
                  <a:schemeClr val="accent1"/>
                </a:solidFill>
                <a:latin typeface="Symbol" pitchFamily="18" charset="2"/>
              </a:rPr>
              <a:t>r </a:t>
            </a:r>
            <a:r>
              <a:rPr lang="en-US" altLang="ja-JP" sz="2000" dirty="0">
                <a:solidFill>
                  <a:schemeClr val="accent1"/>
                </a:solidFill>
                <a:latin typeface="Times New Roman" pitchFamily="18" charset="0"/>
              </a:rPr>
              <a:t>= 5.427</a:t>
            </a:r>
          </a:p>
        </p:txBody>
      </p:sp>
      <p:sp>
        <p:nvSpPr>
          <p:cNvPr id="30" name="Rectangle 32"/>
          <p:cNvSpPr>
            <a:spLocks noChangeArrowheads="1"/>
          </p:cNvSpPr>
          <p:nvPr/>
        </p:nvSpPr>
        <p:spPr bwMode="auto">
          <a:xfrm>
            <a:off x="3466529" y="2654012"/>
            <a:ext cx="971420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altLang="ja-JP" sz="2000" dirty="0">
                <a:solidFill>
                  <a:schemeClr val="accent1"/>
                </a:solidFill>
                <a:latin typeface="Times New Roman" pitchFamily="18" charset="0"/>
              </a:rPr>
              <a:t>= 5.204</a:t>
            </a:r>
          </a:p>
        </p:txBody>
      </p:sp>
      <p:sp>
        <p:nvSpPr>
          <p:cNvPr id="31" name="Rectangle 32"/>
          <p:cNvSpPr>
            <a:spLocks noChangeArrowheads="1"/>
          </p:cNvSpPr>
          <p:nvPr/>
        </p:nvSpPr>
        <p:spPr bwMode="auto">
          <a:xfrm>
            <a:off x="5953124" y="2582574"/>
            <a:ext cx="971420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altLang="ja-JP" sz="2000" dirty="0">
                <a:solidFill>
                  <a:schemeClr val="accent1"/>
                </a:solidFill>
                <a:latin typeface="Times New Roman" pitchFamily="18" charset="0"/>
              </a:rPr>
              <a:t>= 5.515</a:t>
            </a:r>
          </a:p>
        </p:txBody>
      </p: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8256240" y="2911888"/>
            <a:ext cx="971420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altLang="ja-JP" sz="2000" dirty="0">
                <a:solidFill>
                  <a:schemeClr val="accent1"/>
                </a:solidFill>
                <a:latin typeface="Times New Roman" pitchFamily="18" charset="0"/>
              </a:rPr>
              <a:t>= 3.345</a:t>
            </a: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10063829" y="2840450"/>
            <a:ext cx="971420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altLang="ja-JP" sz="2000" dirty="0">
                <a:solidFill>
                  <a:schemeClr val="accent1"/>
                </a:solidFill>
                <a:latin typeface="Times New Roman" pitchFamily="18" charset="0"/>
              </a:rPr>
              <a:t>= 3.933</a:t>
            </a:r>
          </a:p>
        </p:txBody>
      </p:sp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2639616" y="5237780"/>
            <a:ext cx="3149923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r>
              <a:rPr lang="ja-JP" altLang="en-US" sz="28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核大きい </a:t>
            </a:r>
            <a:r>
              <a:rPr lang="en-US" altLang="ja-JP" sz="20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Large core</a:t>
            </a:r>
            <a:endParaRPr lang="ja-JP" altLang="en-US" sz="20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35" name="Rectangle 2"/>
          <p:cNvSpPr>
            <a:spLocks noChangeArrowheads="1"/>
          </p:cNvSpPr>
          <p:nvPr/>
        </p:nvSpPr>
        <p:spPr bwMode="auto">
          <a:xfrm>
            <a:off x="8302960" y="5255681"/>
            <a:ext cx="3149923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r>
              <a:rPr lang="ja-JP" altLang="en-US" sz="28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核小さい </a:t>
            </a:r>
            <a:r>
              <a:rPr lang="en-US" altLang="ja-JP" sz="20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Small core</a:t>
            </a:r>
            <a:endParaRPr lang="ja-JP" altLang="en-US" sz="20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pic>
        <p:nvPicPr>
          <p:cNvPr id="17" name="オーディオ 16">
            <a:hlinkClick r:id="" action="ppaction://media"/>
            <a:extLst>
              <a:ext uri="{FF2B5EF4-FFF2-40B4-BE49-F238E27FC236}">
                <a16:creationId xmlns:a16="http://schemas.microsoft.com/office/drawing/2014/main" id="{9C58A887-8704-45DD-A1F9-2466B16E4F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187595"/>
      </p:ext>
    </p:extLst>
  </p:cSld>
  <p:clrMapOvr>
    <a:masterClrMapping/>
  </p:clrMapOvr>
  <p:transition spd="med" advTm="119704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5" grpId="0" animBg="1"/>
      <p:bldP spid="16" grpId="0" animBg="1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s.warnerbros.co.jp/gravity/assets/images/epk/downloads/wallpapers/keyart_desktop_1600_12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9144000" cy="686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1">
            <a:extLst>
              <a:ext uri="{FF2B5EF4-FFF2-40B4-BE49-F238E27FC236}">
                <a16:creationId xmlns:a16="http://schemas.microsoft.com/office/drawing/2014/main" id="{B8729AB6-152B-4B95-BFAF-7805FADC3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011" y="260648"/>
            <a:ext cx="440857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3600" dirty="0">
                <a:solidFill>
                  <a:schemeClr val="folHlink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地球の平均密度</a:t>
            </a:r>
            <a:endParaRPr lang="en-US" altLang="ja-JP" sz="3600" dirty="0">
              <a:solidFill>
                <a:schemeClr val="folHlink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algn="ctr"/>
            <a:r>
              <a:rPr lang="en-US" altLang="ja-JP" sz="2400" dirty="0">
                <a:solidFill>
                  <a:schemeClr val="folHlink"/>
                </a:solidFill>
                <a:latin typeface="Comic Sans MS" pitchFamily="66" charset="0"/>
              </a:rPr>
              <a:t>Average density</a:t>
            </a:r>
            <a:r>
              <a:rPr lang="ja-JP" altLang="en-US" sz="2400" dirty="0">
                <a:solidFill>
                  <a:schemeClr val="folHlink"/>
                </a:solidFill>
                <a:latin typeface="Comic Sans MS" pitchFamily="66" charset="0"/>
              </a:rPr>
              <a:t> </a:t>
            </a:r>
            <a:r>
              <a:rPr lang="en-US" altLang="ja-JP" sz="2400" dirty="0">
                <a:solidFill>
                  <a:schemeClr val="folHlink"/>
                </a:solidFill>
                <a:latin typeface="Comic Sans MS" pitchFamily="66" charset="0"/>
              </a:rPr>
              <a:t>of the Earth</a:t>
            </a:r>
          </a:p>
          <a:p>
            <a:pPr algn="ctr"/>
            <a:r>
              <a:rPr lang="en-US" altLang="ja-JP" sz="2400" dirty="0">
                <a:solidFill>
                  <a:schemeClr val="folHlink"/>
                </a:solidFill>
                <a:latin typeface="Comic Sans MS" pitchFamily="66" charset="0"/>
              </a:rPr>
              <a:t>~5.52 g/cm</a:t>
            </a:r>
            <a:r>
              <a:rPr lang="en-US" altLang="ja-JP" sz="2400" baseline="30000" dirty="0">
                <a:solidFill>
                  <a:schemeClr val="folHlink"/>
                </a:solidFill>
                <a:latin typeface="Comic Sans MS" pitchFamily="66" charset="0"/>
              </a:rPr>
              <a:t>3</a:t>
            </a:r>
          </a:p>
        </p:txBody>
      </p:sp>
      <p:sp>
        <p:nvSpPr>
          <p:cNvPr id="4" name="Text Box 21">
            <a:extLst>
              <a:ext uri="{FF2B5EF4-FFF2-40B4-BE49-F238E27FC236}">
                <a16:creationId xmlns:a16="http://schemas.microsoft.com/office/drawing/2014/main" id="{258F787B-405A-4BBF-A8DB-6922C6915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011" y="3573016"/>
            <a:ext cx="4926349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600" dirty="0">
                <a:solidFill>
                  <a:schemeClr val="folHlink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低軌道衛星の周期</a:t>
            </a:r>
            <a:endParaRPr lang="en-US" altLang="ja-JP" sz="3600" dirty="0">
              <a:solidFill>
                <a:schemeClr val="folHlink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r>
              <a:rPr lang="en-US" altLang="ja-JP" sz="2400" dirty="0">
                <a:solidFill>
                  <a:schemeClr val="folHlink"/>
                </a:solidFill>
                <a:latin typeface="Comic Sans MS" pitchFamily="66" charset="0"/>
              </a:rPr>
              <a:t>Orbital period of a low satellite</a:t>
            </a:r>
            <a:r>
              <a:rPr lang="ja-JP" altLang="en-US" sz="2400" dirty="0">
                <a:solidFill>
                  <a:schemeClr val="folHlink"/>
                </a:solidFill>
                <a:latin typeface="Comic Sans MS" pitchFamily="66" charset="0"/>
              </a:rPr>
              <a:t>　</a:t>
            </a:r>
            <a:endParaRPr lang="en-US" altLang="ja-JP" sz="2400" dirty="0">
              <a:solidFill>
                <a:schemeClr val="folHlink"/>
              </a:solidFill>
              <a:latin typeface="Comic Sans MS" pitchFamily="66" charset="0"/>
            </a:endParaRPr>
          </a:p>
          <a:p>
            <a:r>
              <a:rPr lang="en-US" altLang="ja-JP" sz="2400" dirty="0">
                <a:solidFill>
                  <a:schemeClr val="folHlink"/>
                </a:solidFill>
                <a:latin typeface="Comic Sans MS" pitchFamily="66" charset="0"/>
              </a:rPr>
              <a:t>	~1.5 hour for the Earth </a:t>
            </a:r>
          </a:p>
          <a:p>
            <a:r>
              <a:rPr lang="en-US" altLang="ja-JP" sz="2400" dirty="0">
                <a:solidFill>
                  <a:schemeClr val="folHlink"/>
                </a:solidFill>
                <a:latin typeface="Comic Sans MS" pitchFamily="66" charset="0"/>
              </a:rPr>
              <a:t>	~2.0 hour for the Moon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91DF4C13-B850-4BF1-80D9-206172184E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1401701"/>
      </p:ext>
    </p:extLst>
  </p:cSld>
  <p:clrMapOvr>
    <a:masterClrMapping/>
  </p:clrMapOvr>
  <p:transition spd="med" advTm="71592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7652594" y="567211"/>
            <a:ext cx="15696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3600" dirty="0">
                <a:solidFill>
                  <a:srgbClr val="FFFF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参考書</a:t>
            </a:r>
            <a:endParaRPr lang="ja-JP" altLang="en-US" sz="2800" dirty="0">
              <a:solidFill>
                <a:srgbClr val="FFFF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F0F42D5-5316-4BA1-8FF0-65B6FBC6D2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311871"/>
            <a:ext cx="3960440" cy="6234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3687C28-7858-431F-8F34-2FB73B3A8C12}"/>
              </a:ext>
            </a:extLst>
          </p:cNvPr>
          <p:cNvSpPr txBox="1"/>
          <p:nvPr/>
        </p:nvSpPr>
        <p:spPr>
          <a:xfrm>
            <a:off x="6456040" y="1830860"/>
            <a:ext cx="417646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dirty="0">
                <a:solidFill>
                  <a:schemeClr val="bg1">
                    <a:lumMod val="95000"/>
                  </a:schemeClr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「動く地球の測りかた」</a:t>
            </a:r>
            <a:endParaRPr lang="en-US" altLang="ja-JP" sz="3200" dirty="0">
              <a:solidFill>
                <a:schemeClr val="bg1">
                  <a:lumMod val="95000"/>
                </a:schemeClr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algn="ctr"/>
            <a:r>
              <a:rPr lang="ja-JP" altLang="en-US" sz="2400" dirty="0">
                <a:solidFill>
                  <a:schemeClr val="bg1">
                    <a:lumMod val="95000"/>
                  </a:schemeClr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宇宙測地技術が</a:t>
            </a:r>
            <a:endParaRPr lang="en-US" altLang="ja-JP" sz="2400" dirty="0">
              <a:solidFill>
                <a:schemeClr val="bg1">
                  <a:lumMod val="95000"/>
                </a:schemeClr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algn="ctr"/>
            <a:r>
              <a:rPr lang="ja-JP" altLang="en-US" sz="2400" dirty="0">
                <a:solidFill>
                  <a:schemeClr val="bg1">
                    <a:lumMod val="95000"/>
                  </a:schemeClr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明らかにした動的地球像</a:t>
            </a:r>
            <a:endParaRPr lang="en-US" altLang="ja-JP" sz="2400" dirty="0">
              <a:solidFill>
                <a:schemeClr val="bg1">
                  <a:lumMod val="95000"/>
                </a:schemeClr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algn="ctr"/>
            <a:r>
              <a:rPr lang="ja-JP" altLang="en-US" sz="2800" dirty="0">
                <a:solidFill>
                  <a:schemeClr val="accent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（税抜</a:t>
            </a:r>
            <a:r>
              <a:rPr lang="en-US" altLang="ja-JP" sz="2800" dirty="0">
                <a:solidFill>
                  <a:schemeClr val="accent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1800</a:t>
            </a:r>
            <a:r>
              <a:rPr lang="ja-JP" altLang="en-US" sz="2800" dirty="0">
                <a:solidFill>
                  <a:schemeClr val="accent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円）</a:t>
            </a:r>
            <a:endParaRPr lang="en-US" altLang="ja-JP" sz="2800" dirty="0">
              <a:solidFill>
                <a:schemeClr val="accent1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algn="ctr"/>
            <a:r>
              <a:rPr lang="ja-JP" altLang="en-US" sz="2400" dirty="0">
                <a:solidFill>
                  <a:schemeClr val="accent5">
                    <a:lumMod val="90000"/>
                  </a:schemeClr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河野宣之・日置幸介</a:t>
            </a:r>
            <a:endParaRPr lang="en-US" altLang="ja-JP" sz="2400" dirty="0">
              <a:solidFill>
                <a:schemeClr val="accent5">
                  <a:lumMod val="90000"/>
                </a:schemeClr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algn="ctr"/>
            <a:r>
              <a:rPr lang="ja-JP" altLang="en-US" sz="2400" dirty="0">
                <a:solidFill>
                  <a:srgbClr val="FFFF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東海大学出版部</a:t>
            </a:r>
            <a:endParaRPr lang="en-US" altLang="ja-JP" sz="2400" dirty="0">
              <a:solidFill>
                <a:srgbClr val="FFFF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AB11000-03EE-4836-A75E-769A7C760A18}"/>
              </a:ext>
            </a:extLst>
          </p:cNvPr>
          <p:cNvSpPr txBox="1"/>
          <p:nvPr/>
        </p:nvSpPr>
        <p:spPr>
          <a:xfrm>
            <a:off x="6456040" y="4653136"/>
            <a:ext cx="4176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dirty="0">
                <a:solidFill>
                  <a:schemeClr val="accent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直接買うと</a:t>
            </a:r>
            <a:r>
              <a:rPr lang="en-US" altLang="ja-JP" sz="3200" dirty="0">
                <a:solidFill>
                  <a:schemeClr val="accent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1600</a:t>
            </a:r>
            <a:r>
              <a:rPr lang="ja-JP" altLang="en-US" sz="3200" dirty="0">
                <a:solidFill>
                  <a:schemeClr val="accent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円</a:t>
            </a:r>
            <a:endParaRPr lang="en-US" altLang="ja-JP" sz="3200" dirty="0">
              <a:solidFill>
                <a:schemeClr val="accent1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algn="ctr"/>
            <a:r>
              <a:rPr lang="ja-JP" altLang="en-US" sz="3200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（</a:t>
            </a:r>
            <a:r>
              <a:rPr lang="ja-JP" altLang="en-US" sz="3200" dirty="0">
                <a:solidFill>
                  <a:schemeClr val="bg1">
                    <a:lumMod val="95000"/>
                  </a:schemeClr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（理</a:t>
            </a:r>
            <a:r>
              <a:rPr lang="en-US" altLang="ja-JP" sz="3200" dirty="0">
                <a:solidFill>
                  <a:schemeClr val="bg1">
                    <a:lumMod val="95000"/>
                  </a:schemeClr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8-317</a:t>
            </a:r>
            <a:r>
              <a:rPr lang="ja-JP" altLang="en-US" sz="3200" dirty="0">
                <a:solidFill>
                  <a:schemeClr val="bg1">
                    <a:lumMod val="95000"/>
                  </a:schemeClr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号室まで</a:t>
            </a:r>
            <a:endParaRPr lang="en-US" altLang="ja-JP" sz="3200" dirty="0">
              <a:solidFill>
                <a:schemeClr val="bg1">
                  <a:lumMod val="95000"/>
                </a:schemeClr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algn="ctr"/>
            <a:r>
              <a:rPr lang="ja-JP" altLang="en-US" sz="3200" dirty="0">
                <a:solidFill>
                  <a:schemeClr val="bg1">
                    <a:lumMod val="95000"/>
                  </a:schemeClr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先着</a:t>
            </a:r>
            <a:r>
              <a:rPr lang="en-US" altLang="ja-JP" sz="3200" dirty="0">
                <a:solidFill>
                  <a:schemeClr val="bg1">
                    <a:lumMod val="95000"/>
                  </a:schemeClr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30</a:t>
            </a:r>
            <a:r>
              <a:rPr lang="ja-JP" altLang="en-US" sz="3200" dirty="0">
                <a:solidFill>
                  <a:schemeClr val="bg1">
                    <a:lumMod val="95000"/>
                  </a:schemeClr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名）</a:t>
            </a:r>
            <a:endParaRPr lang="ja-JP" altLang="en-US" sz="3200" dirty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A13DE62-324F-4ABF-8D15-952FE19D8C80}"/>
              </a:ext>
            </a:extLst>
          </p:cNvPr>
          <p:cNvSpPr txBox="1"/>
          <p:nvPr/>
        </p:nvSpPr>
        <p:spPr>
          <a:xfrm>
            <a:off x="10155151" y="144584"/>
            <a:ext cx="1917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bg1"/>
                </a:solidFill>
              </a:rPr>
              <a:t>PR</a:t>
            </a:r>
            <a:r>
              <a:rPr kumimoji="1" lang="ja-JP" altLang="en-US" sz="2400" dirty="0">
                <a:solidFill>
                  <a:schemeClr val="bg1"/>
                </a:solidFill>
              </a:rPr>
              <a:t>のスライド</a:t>
            </a: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3FF31460-F751-49E0-83AC-CEA9ED5A01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34989"/>
      </p:ext>
    </p:extLst>
  </p:cSld>
  <p:clrMapOvr>
    <a:masterClrMapping/>
  </p:clrMapOvr>
  <p:transition spd="med" advTm="18508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68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680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6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s.warnerbros.co.jp/gravity/assets/images/epk/gallery/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132" y="0"/>
            <a:ext cx="8604448" cy="430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s.warnerbros.co.jp/gravity/assets/images/epk/gallery/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3635"/>
            <a:ext cx="6948264" cy="347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9">
            <a:extLst>
              <a:ext uri="{FF2B5EF4-FFF2-40B4-BE49-F238E27FC236}">
                <a16:creationId xmlns:a16="http://schemas.microsoft.com/office/drawing/2014/main" id="{F053543E-9E24-4864-B0B1-0539F2261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443" y="1124744"/>
            <a:ext cx="21980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600" i="1" dirty="0">
                <a:solidFill>
                  <a:srgbClr val="FFFF00"/>
                </a:solidFill>
                <a:latin typeface="Times New Roman" pitchFamily="18" charset="0"/>
              </a:rPr>
              <a:t>r</a:t>
            </a:r>
            <a:r>
              <a:rPr lang="en-US" altLang="ja-JP" sz="3600" baseline="30000" dirty="0">
                <a:solidFill>
                  <a:srgbClr val="FFFF00"/>
                </a:solidFill>
                <a:latin typeface="Times New Roman" pitchFamily="18" charset="0"/>
              </a:rPr>
              <a:t>3</a:t>
            </a:r>
            <a:r>
              <a:rPr lang="en-US" altLang="ja-JP" sz="3600" i="1" dirty="0">
                <a:solidFill>
                  <a:srgbClr val="FFFF00"/>
                </a:solidFill>
                <a:latin typeface="Symbol" pitchFamily="18" charset="2"/>
              </a:rPr>
              <a:t>w</a:t>
            </a:r>
            <a:r>
              <a:rPr lang="en-US" altLang="ja-JP" sz="3600" baseline="30000" dirty="0">
                <a:solidFill>
                  <a:srgbClr val="FFFF00"/>
                </a:solidFill>
                <a:latin typeface="Times New Roman" pitchFamily="18" charset="0"/>
              </a:rPr>
              <a:t>2</a:t>
            </a:r>
            <a:r>
              <a:rPr lang="en-US" altLang="ja-JP" sz="3600" dirty="0">
                <a:solidFill>
                  <a:srgbClr val="FFFF00"/>
                </a:solidFill>
                <a:latin typeface="Times New Roman" pitchFamily="18" charset="0"/>
              </a:rPr>
              <a:t> = </a:t>
            </a:r>
            <a:r>
              <a:rPr lang="en-US" altLang="ja-JP" sz="3600" i="1" dirty="0">
                <a:solidFill>
                  <a:srgbClr val="FFFF00"/>
                </a:solidFill>
                <a:latin typeface="Times New Roman" pitchFamily="18" charset="0"/>
              </a:rPr>
              <a:t>GM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B5CABDAE-4A05-4164-9200-B80F91674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4326" y="3502607"/>
            <a:ext cx="33810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3600" i="1" dirty="0">
                <a:solidFill>
                  <a:schemeClr val="bg1"/>
                </a:solidFill>
                <a:latin typeface="Times New Roman" pitchFamily="18" charset="0"/>
              </a:rPr>
              <a:t>M </a:t>
            </a:r>
            <a:r>
              <a:rPr lang="en-US" altLang="ja-JP" sz="3600" dirty="0">
                <a:solidFill>
                  <a:schemeClr val="bg1"/>
                </a:solidFill>
                <a:latin typeface="Times New Roman" pitchFamily="18" charset="0"/>
              </a:rPr>
              <a:t>=</a:t>
            </a:r>
            <a:r>
              <a:rPr lang="en-US" altLang="ja-JP" sz="3600" i="1" dirty="0" err="1">
                <a:solidFill>
                  <a:schemeClr val="bg1"/>
                </a:solidFill>
                <a:latin typeface="Symbol" pitchFamily="18" charset="2"/>
              </a:rPr>
              <a:t>r</a:t>
            </a:r>
            <a:r>
              <a:rPr lang="en-US" altLang="ja-JP" sz="3600" baseline="-25000" dirty="0" err="1">
                <a:solidFill>
                  <a:schemeClr val="bg1"/>
                </a:solidFill>
                <a:latin typeface="Times New Roman" pitchFamily="18" charset="0"/>
              </a:rPr>
              <a:t>av</a:t>
            </a:r>
            <a:r>
              <a:rPr lang="en-US" altLang="ja-JP" sz="3600" dirty="0">
                <a:solidFill>
                  <a:schemeClr val="bg1"/>
                </a:solidFill>
                <a:latin typeface="Times New Roman" pitchFamily="18" charset="0"/>
              </a:rPr>
              <a:t> (4/3)</a:t>
            </a:r>
            <a:r>
              <a:rPr lang="en-US" altLang="ja-JP" sz="3600" i="1" dirty="0">
                <a:solidFill>
                  <a:schemeClr val="bg1"/>
                </a:solidFill>
                <a:latin typeface="Symbol" pitchFamily="18" charset="2"/>
              </a:rPr>
              <a:t>p </a:t>
            </a:r>
            <a:r>
              <a:rPr lang="en-US" altLang="ja-JP" sz="3600" i="1" dirty="0">
                <a:solidFill>
                  <a:schemeClr val="bg1"/>
                </a:solidFill>
                <a:latin typeface="Times New Roman" pitchFamily="18" charset="0"/>
              </a:rPr>
              <a:t>r</a:t>
            </a:r>
            <a:r>
              <a:rPr lang="en-US" altLang="ja-JP" sz="3600" baseline="30000" dirty="0">
                <a:solidFill>
                  <a:schemeClr val="bg1"/>
                </a:solidFill>
                <a:latin typeface="Times New Roman" pitchFamily="18" charset="0"/>
              </a:rPr>
              <a:t>3</a:t>
            </a:r>
            <a:endParaRPr lang="en-US" altLang="ja-JP" sz="3600" i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48EB636C-8C1C-469C-B4B7-98DF00C6B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9229" y="4143968"/>
            <a:ext cx="33810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3600" i="1" dirty="0">
                <a:solidFill>
                  <a:schemeClr val="bg1"/>
                </a:solidFill>
                <a:latin typeface="Symbol" pitchFamily="18" charset="2"/>
              </a:rPr>
              <a:t>w </a:t>
            </a:r>
            <a:r>
              <a:rPr lang="en-US" altLang="ja-JP" sz="3600" dirty="0">
                <a:solidFill>
                  <a:schemeClr val="bg1"/>
                </a:solidFill>
                <a:latin typeface="Times New Roman" pitchFamily="18" charset="0"/>
              </a:rPr>
              <a:t>= 2</a:t>
            </a:r>
            <a:r>
              <a:rPr lang="en-US" altLang="ja-JP" sz="3600" i="1" dirty="0">
                <a:solidFill>
                  <a:schemeClr val="bg1"/>
                </a:solidFill>
                <a:latin typeface="Symbol" pitchFamily="18" charset="2"/>
              </a:rPr>
              <a:t>p </a:t>
            </a:r>
            <a:r>
              <a:rPr lang="en-US" altLang="ja-JP" sz="3600" dirty="0">
                <a:solidFill>
                  <a:schemeClr val="bg1"/>
                </a:solidFill>
                <a:latin typeface="Symbol" pitchFamily="18" charset="2"/>
              </a:rPr>
              <a:t>/ </a:t>
            </a:r>
            <a:r>
              <a:rPr lang="en-US" altLang="ja-JP" sz="3600" i="1" dirty="0">
                <a:solidFill>
                  <a:schemeClr val="bg1"/>
                </a:solidFill>
                <a:latin typeface="Times New Roman" pitchFamily="18" charset="0"/>
              </a:rPr>
              <a:t>T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52CCD09-D517-48B8-BC4B-456922743DDA}"/>
              </a:ext>
            </a:extLst>
          </p:cNvPr>
          <p:cNvGrpSpPr/>
          <p:nvPr/>
        </p:nvGrpSpPr>
        <p:grpSpPr>
          <a:xfrm>
            <a:off x="8810940" y="5232380"/>
            <a:ext cx="3381060" cy="646331"/>
            <a:chOff x="8694193" y="4913712"/>
            <a:chExt cx="3381060" cy="646331"/>
          </a:xfrm>
        </p:grpSpPr>
        <p:sp>
          <p:nvSpPr>
            <p:cNvPr id="7" name="Text Box 9">
              <a:extLst>
                <a:ext uri="{FF2B5EF4-FFF2-40B4-BE49-F238E27FC236}">
                  <a16:creationId xmlns:a16="http://schemas.microsoft.com/office/drawing/2014/main" id="{B05900CD-020B-4D0F-92BB-48CD32B06B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94193" y="4913712"/>
              <a:ext cx="338106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ja-JP" sz="3600" i="1" dirty="0">
                  <a:solidFill>
                    <a:srgbClr val="BBE0E3"/>
                  </a:solidFill>
                  <a:latin typeface="Times New Roman" pitchFamily="18" charset="0"/>
                </a:rPr>
                <a:t>T</a:t>
              </a:r>
              <a:r>
                <a:rPr lang="en-US" altLang="ja-JP" sz="3600" dirty="0">
                  <a:solidFill>
                    <a:srgbClr val="BBE0E3"/>
                  </a:solidFill>
                  <a:latin typeface="Times New Roman" pitchFamily="18" charset="0"/>
                </a:rPr>
                <a:t>= </a:t>
              </a:r>
              <a:r>
                <a:rPr lang="ja-JP" altLang="en-US" sz="3600" dirty="0">
                  <a:solidFill>
                    <a:srgbClr val="BBE0E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√</a:t>
              </a:r>
              <a:r>
                <a:rPr lang="en-US" altLang="ja-JP" sz="3600" dirty="0">
                  <a:solidFill>
                    <a:srgbClr val="BBE0E3"/>
                  </a:solidFill>
                  <a:latin typeface="Times New Roman" pitchFamily="18" charset="0"/>
                </a:rPr>
                <a:t>3</a:t>
              </a:r>
              <a:r>
                <a:rPr lang="en-US" altLang="ja-JP" sz="3600" i="1" dirty="0">
                  <a:solidFill>
                    <a:srgbClr val="BBE0E3"/>
                  </a:solidFill>
                  <a:latin typeface="Symbol" pitchFamily="18" charset="2"/>
                </a:rPr>
                <a:t>p </a:t>
              </a:r>
              <a:r>
                <a:rPr lang="en-US" altLang="ja-JP" sz="3600" dirty="0">
                  <a:solidFill>
                    <a:srgbClr val="BBE0E3"/>
                  </a:solidFill>
                  <a:latin typeface="Symbol" pitchFamily="18" charset="2"/>
                </a:rPr>
                <a:t>/</a:t>
              </a:r>
              <a:r>
                <a:rPr lang="en-US" altLang="ja-JP" sz="3600" i="1" dirty="0" err="1">
                  <a:solidFill>
                    <a:srgbClr val="BBE0E3"/>
                  </a:solidFill>
                  <a:latin typeface="Times New Roman" pitchFamily="18" charset="0"/>
                </a:rPr>
                <a:t>G</a:t>
              </a:r>
              <a:r>
                <a:rPr lang="en-US" altLang="ja-JP" sz="3600" i="1" dirty="0" err="1">
                  <a:solidFill>
                    <a:srgbClr val="BBE0E3"/>
                  </a:solidFill>
                  <a:latin typeface="Symbol" pitchFamily="18" charset="2"/>
                </a:rPr>
                <a:t>r</a:t>
              </a:r>
              <a:r>
                <a:rPr lang="en-US" altLang="ja-JP" sz="3600" baseline="-25000" dirty="0" err="1">
                  <a:solidFill>
                    <a:srgbClr val="BBE0E3"/>
                  </a:solidFill>
                  <a:latin typeface="Times New Roman" pitchFamily="18" charset="0"/>
                </a:rPr>
                <a:t>av</a:t>
              </a:r>
              <a:endParaRPr lang="en-US" altLang="ja-JP" sz="3600" i="1" dirty="0">
                <a:solidFill>
                  <a:srgbClr val="BBE0E3"/>
                </a:solidFill>
                <a:latin typeface="Times New Roman" pitchFamily="18" charset="0"/>
              </a:endParaRPr>
            </a:p>
          </p:txBody>
        </p:sp>
        <p:cxnSp>
          <p:nvCxnSpPr>
            <p:cNvPr id="3" name="直線コネクタ 2">
              <a:extLst>
                <a:ext uri="{FF2B5EF4-FFF2-40B4-BE49-F238E27FC236}">
                  <a16:creationId xmlns:a16="http://schemas.microsoft.com/office/drawing/2014/main" id="{5A0C6C29-C14C-42A5-984B-4B34356DDC08}"/>
                </a:ext>
              </a:extLst>
            </p:cNvPr>
            <p:cNvCxnSpPr/>
            <p:nvPr/>
          </p:nvCxnSpPr>
          <p:spPr>
            <a:xfrm>
              <a:off x="9639253" y="4973332"/>
              <a:ext cx="158417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 Box 21">
            <a:extLst>
              <a:ext uri="{FF2B5EF4-FFF2-40B4-BE49-F238E27FC236}">
                <a16:creationId xmlns:a16="http://schemas.microsoft.com/office/drawing/2014/main" id="{BF3FBBB5-7048-4376-9118-C41B22BC8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2591" y="3896811"/>
            <a:ext cx="24801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3600" dirty="0">
                <a:solidFill>
                  <a:schemeClr val="folHlink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を代入すると</a:t>
            </a:r>
            <a:endParaRPr lang="en-US" altLang="ja-JP" sz="3600" dirty="0">
              <a:solidFill>
                <a:schemeClr val="folHlink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sp>
        <p:nvSpPr>
          <p:cNvPr id="12" name="Text Box 21">
            <a:extLst>
              <a:ext uri="{FF2B5EF4-FFF2-40B4-BE49-F238E27FC236}">
                <a16:creationId xmlns:a16="http://schemas.microsoft.com/office/drawing/2014/main" id="{E9C206D0-9E90-4702-8967-0E8382700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1971628"/>
            <a:ext cx="424026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3200" dirty="0">
                <a:solidFill>
                  <a:schemeClr val="folHlink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軌道半径＝天体の半径</a:t>
            </a:r>
            <a:endParaRPr lang="en-US" altLang="ja-JP" sz="3200" dirty="0">
              <a:solidFill>
                <a:schemeClr val="folHlink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algn="ctr"/>
            <a:r>
              <a:rPr lang="ja-JP" altLang="en-US" sz="3200" dirty="0">
                <a:solidFill>
                  <a:schemeClr val="folHlink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（低軌道衛星）</a:t>
            </a:r>
            <a:endParaRPr lang="en-US" altLang="ja-JP" sz="3200" dirty="0">
              <a:solidFill>
                <a:schemeClr val="folHlink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sp>
        <p:nvSpPr>
          <p:cNvPr id="13" name="Text Box 21">
            <a:extLst>
              <a:ext uri="{FF2B5EF4-FFF2-40B4-BE49-F238E27FC236}">
                <a16:creationId xmlns:a16="http://schemas.microsoft.com/office/drawing/2014/main" id="{B0941998-DBB1-4610-82BB-4851813DA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5386" y="5780549"/>
            <a:ext cx="517321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3200" dirty="0">
                <a:solidFill>
                  <a:schemeClr val="folHlink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軌道周期は平均密度で決まる</a:t>
            </a:r>
            <a:endParaRPr lang="en-US" altLang="ja-JP" sz="3200" dirty="0">
              <a:solidFill>
                <a:schemeClr val="folHlink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algn="ctr"/>
            <a:r>
              <a:rPr lang="ja-JP" altLang="en-US" sz="3200" dirty="0">
                <a:solidFill>
                  <a:schemeClr val="folHlink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（半径には依らない）</a:t>
            </a:r>
            <a:endParaRPr lang="en-US" altLang="ja-JP" sz="3200" dirty="0">
              <a:solidFill>
                <a:schemeClr val="folHlink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B8C4F444-45AF-44D7-A63A-F503AF4ACB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3049909"/>
      </p:ext>
    </p:extLst>
  </p:cSld>
  <p:clrMapOvr>
    <a:masterClrMapping/>
  </p:clrMapOvr>
  <p:transition spd="med" advTm="132757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578" name="Picture 2" descr="HU_ma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3512" y="-100013"/>
            <a:ext cx="4892675" cy="7129463"/>
          </a:xfrm>
          <a:prstGeom prst="rect">
            <a:avLst/>
          </a:prstGeom>
          <a:noFill/>
        </p:spPr>
      </p:pic>
      <p:sp>
        <p:nvSpPr>
          <p:cNvPr id="280579" name="Line 3"/>
          <p:cNvSpPr>
            <a:spLocks noChangeShapeType="1"/>
          </p:cNvSpPr>
          <p:nvPr/>
        </p:nvSpPr>
        <p:spPr bwMode="auto">
          <a:xfrm rot="2195534" flipH="1" flipV="1">
            <a:off x="7680325" y="3573464"/>
            <a:ext cx="863600" cy="1150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80580" name="Text Box 4"/>
          <p:cNvSpPr txBox="1">
            <a:spLocks noChangeArrowheads="1"/>
          </p:cNvSpPr>
          <p:nvPr/>
        </p:nvSpPr>
        <p:spPr bwMode="auto">
          <a:xfrm>
            <a:off x="8183563" y="4005263"/>
            <a:ext cx="819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t>500 m</a:t>
            </a:r>
          </a:p>
        </p:txBody>
      </p:sp>
      <p:sp>
        <p:nvSpPr>
          <p:cNvPr id="280581" name="Freeform 5"/>
          <p:cNvSpPr>
            <a:spLocks/>
          </p:cNvSpPr>
          <p:nvPr/>
        </p:nvSpPr>
        <p:spPr bwMode="auto">
          <a:xfrm>
            <a:off x="8904288" y="3500439"/>
            <a:ext cx="792162" cy="1343025"/>
          </a:xfrm>
          <a:custGeom>
            <a:avLst/>
            <a:gdLst/>
            <a:ahLst/>
            <a:cxnLst>
              <a:cxn ang="0">
                <a:pos x="468" y="15"/>
              </a:cxn>
              <a:cxn ang="0">
                <a:pos x="377" y="151"/>
              </a:cxn>
              <a:cxn ang="0">
                <a:pos x="377" y="378"/>
              </a:cxn>
              <a:cxn ang="0">
                <a:pos x="196" y="559"/>
              </a:cxn>
              <a:cxn ang="0">
                <a:pos x="15" y="876"/>
              </a:cxn>
              <a:cxn ang="0">
                <a:pos x="105" y="1149"/>
              </a:cxn>
              <a:cxn ang="0">
                <a:pos x="423" y="967"/>
              </a:cxn>
              <a:cxn ang="0">
                <a:pos x="604" y="695"/>
              </a:cxn>
              <a:cxn ang="0">
                <a:pos x="604" y="378"/>
              </a:cxn>
              <a:cxn ang="0">
                <a:pos x="695" y="287"/>
              </a:cxn>
              <a:cxn ang="0">
                <a:pos x="695" y="60"/>
              </a:cxn>
              <a:cxn ang="0">
                <a:pos x="468" y="15"/>
              </a:cxn>
            </a:cxnLst>
            <a:rect l="0" t="0" r="r" b="b"/>
            <a:pathLst>
              <a:path w="733" h="1164">
                <a:moveTo>
                  <a:pt x="468" y="15"/>
                </a:moveTo>
                <a:cubicBezTo>
                  <a:pt x="415" y="30"/>
                  <a:pt x="392" y="91"/>
                  <a:pt x="377" y="151"/>
                </a:cubicBezTo>
                <a:cubicBezTo>
                  <a:pt x="362" y="211"/>
                  <a:pt x="407" y="310"/>
                  <a:pt x="377" y="378"/>
                </a:cubicBezTo>
                <a:cubicBezTo>
                  <a:pt x="347" y="446"/>
                  <a:pt x="256" y="476"/>
                  <a:pt x="196" y="559"/>
                </a:cubicBezTo>
                <a:cubicBezTo>
                  <a:pt x="136" y="642"/>
                  <a:pt x="30" y="778"/>
                  <a:pt x="15" y="876"/>
                </a:cubicBezTo>
                <a:cubicBezTo>
                  <a:pt x="0" y="974"/>
                  <a:pt x="37" y="1134"/>
                  <a:pt x="105" y="1149"/>
                </a:cubicBezTo>
                <a:cubicBezTo>
                  <a:pt x="173" y="1164"/>
                  <a:pt x="340" y="1043"/>
                  <a:pt x="423" y="967"/>
                </a:cubicBezTo>
                <a:cubicBezTo>
                  <a:pt x="506" y="891"/>
                  <a:pt x="574" y="793"/>
                  <a:pt x="604" y="695"/>
                </a:cubicBezTo>
                <a:cubicBezTo>
                  <a:pt x="634" y="597"/>
                  <a:pt x="589" y="446"/>
                  <a:pt x="604" y="378"/>
                </a:cubicBezTo>
                <a:cubicBezTo>
                  <a:pt x="619" y="310"/>
                  <a:pt x="680" y="340"/>
                  <a:pt x="695" y="287"/>
                </a:cubicBezTo>
                <a:cubicBezTo>
                  <a:pt x="710" y="234"/>
                  <a:pt x="733" y="105"/>
                  <a:pt x="695" y="60"/>
                </a:cubicBezTo>
                <a:cubicBezTo>
                  <a:pt x="657" y="15"/>
                  <a:pt x="521" y="0"/>
                  <a:pt x="468" y="15"/>
                </a:cubicBezTo>
                <a:close/>
              </a:path>
            </a:pathLst>
          </a:custGeom>
          <a:gradFill rotWithShape="1">
            <a:gsLst>
              <a:gs pos="0">
                <a:srgbClr val="C0C0C0"/>
              </a:gs>
              <a:gs pos="100000">
                <a:schemeClr val="bg2"/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80582" name="Text Box 6"/>
          <p:cNvSpPr txBox="1">
            <a:spLocks noChangeArrowheads="1"/>
          </p:cNvSpPr>
          <p:nvPr/>
        </p:nvSpPr>
        <p:spPr bwMode="auto">
          <a:xfrm>
            <a:off x="8401051" y="4845051"/>
            <a:ext cx="2022475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>
                <a:solidFill>
                  <a:srgbClr val="000000"/>
                </a:solidFill>
                <a:latin typeface="Comic Sans MS" pitchFamily="66" charset="0"/>
                <a:ea typeface="ＭＳ Ｐゴシック" pitchFamily="50" charset="-128"/>
              </a:rPr>
              <a:t>Itokawa</a:t>
            </a:r>
          </a:p>
          <a:p>
            <a:r>
              <a:rPr lang="en-US" altLang="ja-JP">
                <a:solidFill>
                  <a:srgbClr val="000000"/>
                </a:solidFill>
                <a:latin typeface="Comic Sans MS" pitchFamily="66" charset="0"/>
                <a:ea typeface="ＭＳ Ｐゴシック" pitchFamily="50" charset="-128"/>
              </a:rPr>
              <a:t>(Asteroid 25143)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734055F7-1CA0-4033-A315-99E688BA5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112" y="475030"/>
            <a:ext cx="4608512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40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北大理学部くらいの大きさの星</a:t>
            </a:r>
            <a:endParaRPr lang="en-US" altLang="ja-JP" sz="4000" dirty="0">
              <a:solidFill>
                <a:srgbClr val="FFFF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algn="ctr"/>
            <a:r>
              <a:rPr lang="en-US" altLang="ja-JP" sz="28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A planet as large as our faculty!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BEE97116-43A4-40AC-865E-BB3510DE1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26146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ujiwara_Fig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5189" y="-26988"/>
            <a:ext cx="8027987" cy="6867526"/>
          </a:xfrm>
          <a:prstGeom prst="rect">
            <a:avLst/>
          </a:prstGeom>
          <a:noFill/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983878" y="5441967"/>
            <a:ext cx="13003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>
                <a:solidFill>
                  <a:schemeClr val="bg1"/>
                </a:solidFill>
                <a:latin typeface="Comic Sans MS" pitchFamily="66" charset="0"/>
              </a:rPr>
              <a:t>1.9 g/cm</a:t>
            </a:r>
            <a:r>
              <a:rPr lang="en-US" altLang="ja-JP" sz="2000" baseline="30000">
                <a:solidFill>
                  <a:schemeClr val="bg1"/>
                </a:solidFill>
                <a:latin typeface="Comic Sans MS" pitchFamily="66" charset="0"/>
              </a:rPr>
              <a:t>3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9192344" y="6381154"/>
            <a:ext cx="2830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rgbClr val="C0C0C0"/>
                </a:solidFill>
                <a:latin typeface="Comic Sans MS" pitchFamily="66" charset="0"/>
              </a:rPr>
              <a:t>(Fujiwara et al., 2006)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839416" y="5873768"/>
            <a:ext cx="30019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>
                <a:solidFill>
                  <a:schemeClr val="bg1"/>
                </a:solidFill>
                <a:latin typeface="Comic Sans MS" pitchFamily="66" charset="0"/>
              </a:rPr>
              <a:t>Escape velocity 10 cm/s</a:t>
            </a:r>
            <a:endParaRPr lang="en-US" altLang="ja-JP" sz="2000" baseline="30000">
              <a:solidFill>
                <a:schemeClr val="bg1"/>
              </a:solidFill>
              <a:latin typeface="Comic Sans MS" pitchFamily="66" charset="0"/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 rot="18748001">
            <a:off x="4028497" y="424582"/>
            <a:ext cx="542926" cy="185738"/>
            <a:chOff x="3255" y="1705"/>
            <a:chExt cx="549" cy="225"/>
          </a:xfrm>
        </p:grpSpPr>
        <p:sp>
          <p:nvSpPr>
            <p:cNvPr id="7" name="Freeform 14"/>
            <p:cNvSpPr>
              <a:spLocks/>
            </p:cNvSpPr>
            <p:nvPr/>
          </p:nvSpPr>
          <p:spPr bwMode="auto">
            <a:xfrm>
              <a:off x="3431" y="1839"/>
              <a:ext cx="157" cy="75"/>
            </a:xfrm>
            <a:custGeom>
              <a:avLst/>
              <a:gdLst>
                <a:gd name="T0" fmla="*/ 19 w 157"/>
                <a:gd name="T1" fmla="*/ 2 h 75"/>
                <a:gd name="T2" fmla="*/ 25 w 157"/>
                <a:gd name="T3" fmla="*/ 2 h 75"/>
                <a:gd name="T4" fmla="*/ 31 w 157"/>
                <a:gd name="T5" fmla="*/ 1 h 75"/>
                <a:gd name="T6" fmla="*/ 37 w 157"/>
                <a:gd name="T7" fmla="*/ 0 h 75"/>
                <a:gd name="T8" fmla="*/ 44 w 157"/>
                <a:gd name="T9" fmla="*/ 0 h 75"/>
                <a:gd name="T10" fmla="*/ 51 w 157"/>
                <a:gd name="T11" fmla="*/ 0 h 75"/>
                <a:gd name="T12" fmla="*/ 57 w 157"/>
                <a:gd name="T13" fmla="*/ 0 h 75"/>
                <a:gd name="T14" fmla="*/ 63 w 157"/>
                <a:gd name="T15" fmla="*/ 1 h 75"/>
                <a:gd name="T16" fmla="*/ 71 w 157"/>
                <a:gd name="T17" fmla="*/ 2 h 75"/>
                <a:gd name="T18" fmla="*/ 79 w 157"/>
                <a:gd name="T19" fmla="*/ 2 h 75"/>
                <a:gd name="T20" fmla="*/ 87 w 157"/>
                <a:gd name="T21" fmla="*/ 4 h 75"/>
                <a:gd name="T22" fmla="*/ 97 w 157"/>
                <a:gd name="T23" fmla="*/ 6 h 75"/>
                <a:gd name="T24" fmla="*/ 107 w 157"/>
                <a:gd name="T25" fmla="*/ 9 h 75"/>
                <a:gd name="T26" fmla="*/ 115 w 157"/>
                <a:gd name="T27" fmla="*/ 12 h 75"/>
                <a:gd name="T28" fmla="*/ 125 w 157"/>
                <a:gd name="T29" fmla="*/ 16 h 75"/>
                <a:gd name="T30" fmla="*/ 135 w 157"/>
                <a:gd name="T31" fmla="*/ 20 h 75"/>
                <a:gd name="T32" fmla="*/ 143 w 157"/>
                <a:gd name="T33" fmla="*/ 25 h 75"/>
                <a:gd name="T34" fmla="*/ 156 w 157"/>
                <a:gd name="T35" fmla="*/ 32 h 75"/>
                <a:gd name="T36" fmla="*/ 137 w 157"/>
                <a:gd name="T37" fmla="*/ 74 h 75"/>
                <a:gd name="T38" fmla="*/ 130 w 157"/>
                <a:gd name="T39" fmla="*/ 69 h 75"/>
                <a:gd name="T40" fmla="*/ 119 w 157"/>
                <a:gd name="T41" fmla="*/ 64 h 75"/>
                <a:gd name="T42" fmla="*/ 109 w 157"/>
                <a:gd name="T43" fmla="*/ 59 h 75"/>
                <a:gd name="T44" fmla="*/ 99 w 157"/>
                <a:gd name="T45" fmla="*/ 55 h 75"/>
                <a:gd name="T46" fmla="*/ 90 w 157"/>
                <a:gd name="T47" fmla="*/ 51 h 75"/>
                <a:gd name="T48" fmla="*/ 82 w 157"/>
                <a:gd name="T49" fmla="*/ 49 h 75"/>
                <a:gd name="T50" fmla="*/ 74 w 157"/>
                <a:gd name="T51" fmla="*/ 47 h 75"/>
                <a:gd name="T52" fmla="*/ 66 w 157"/>
                <a:gd name="T53" fmla="*/ 45 h 75"/>
                <a:gd name="T54" fmla="*/ 59 w 157"/>
                <a:gd name="T55" fmla="*/ 44 h 75"/>
                <a:gd name="T56" fmla="*/ 51 w 157"/>
                <a:gd name="T57" fmla="*/ 43 h 75"/>
                <a:gd name="T58" fmla="*/ 44 w 157"/>
                <a:gd name="T59" fmla="*/ 42 h 75"/>
                <a:gd name="T60" fmla="*/ 38 w 157"/>
                <a:gd name="T61" fmla="*/ 42 h 75"/>
                <a:gd name="T62" fmla="*/ 32 w 157"/>
                <a:gd name="T63" fmla="*/ 42 h 75"/>
                <a:gd name="T64" fmla="*/ 25 w 157"/>
                <a:gd name="T65" fmla="*/ 42 h 75"/>
                <a:gd name="T66" fmla="*/ 20 w 157"/>
                <a:gd name="T67" fmla="*/ 42 h 75"/>
                <a:gd name="T68" fmla="*/ 14 w 157"/>
                <a:gd name="T69" fmla="*/ 42 h 75"/>
                <a:gd name="T70" fmla="*/ 9 w 157"/>
                <a:gd name="T71" fmla="*/ 43 h 75"/>
                <a:gd name="T72" fmla="*/ 5 w 157"/>
                <a:gd name="T73" fmla="*/ 43 h 75"/>
                <a:gd name="T74" fmla="*/ 0 w 157"/>
                <a:gd name="T75" fmla="*/ 44 h 75"/>
                <a:gd name="T76" fmla="*/ 19 w 157"/>
                <a:gd name="T77" fmla="*/ 2 h 7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57"/>
                <a:gd name="T118" fmla="*/ 0 h 75"/>
                <a:gd name="T119" fmla="*/ 157 w 157"/>
                <a:gd name="T120" fmla="*/ 75 h 75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57" h="75">
                  <a:moveTo>
                    <a:pt x="19" y="2"/>
                  </a:moveTo>
                  <a:lnTo>
                    <a:pt x="25" y="2"/>
                  </a:lnTo>
                  <a:lnTo>
                    <a:pt x="31" y="1"/>
                  </a:lnTo>
                  <a:lnTo>
                    <a:pt x="37" y="0"/>
                  </a:lnTo>
                  <a:lnTo>
                    <a:pt x="44" y="0"/>
                  </a:lnTo>
                  <a:lnTo>
                    <a:pt x="51" y="0"/>
                  </a:lnTo>
                  <a:lnTo>
                    <a:pt x="57" y="0"/>
                  </a:lnTo>
                  <a:lnTo>
                    <a:pt x="63" y="1"/>
                  </a:lnTo>
                  <a:lnTo>
                    <a:pt x="71" y="2"/>
                  </a:lnTo>
                  <a:lnTo>
                    <a:pt x="79" y="2"/>
                  </a:lnTo>
                  <a:lnTo>
                    <a:pt x="87" y="4"/>
                  </a:lnTo>
                  <a:lnTo>
                    <a:pt x="97" y="6"/>
                  </a:lnTo>
                  <a:lnTo>
                    <a:pt x="107" y="9"/>
                  </a:lnTo>
                  <a:lnTo>
                    <a:pt x="115" y="12"/>
                  </a:lnTo>
                  <a:lnTo>
                    <a:pt x="125" y="16"/>
                  </a:lnTo>
                  <a:lnTo>
                    <a:pt x="135" y="20"/>
                  </a:lnTo>
                  <a:lnTo>
                    <a:pt x="143" y="25"/>
                  </a:lnTo>
                  <a:lnTo>
                    <a:pt x="156" y="32"/>
                  </a:lnTo>
                  <a:lnTo>
                    <a:pt x="137" y="74"/>
                  </a:lnTo>
                  <a:lnTo>
                    <a:pt x="130" y="69"/>
                  </a:lnTo>
                  <a:lnTo>
                    <a:pt x="119" y="64"/>
                  </a:lnTo>
                  <a:lnTo>
                    <a:pt x="109" y="59"/>
                  </a:lnTo>
                  <a:lnTo>
                    <a:pt x="99" y="55"/>
                  </a:lnTo>
                  <a:lnTo>
                    <a:pt x="90" y="51"/>
                  </a:lnTo>
                  <a:lnTo>
                    <a:pt x="82" y="49"/>
                  </a:lnTo>
                  <a:lnTo>
                    <a:pt x="74" y="47"/>
                  </a:lnTo>
                  <a:lnTo>
                    <a:pt x="66" y="45"/>
                  </a:lnTo>
                  <a:lnTo>
                    <a:pt x="59" y="44"/>
                  </a:lnTo>
                  <a:lnTo>
                    <a:pt x="51" y="43"/>
                  </a:lnTo>
                  <a:lnTo>
                    <a:pt x="44" y="42"/>
                  </a:lnTo>
                  <a:lnTo>
                    <a:pt x="38" y="42"/>
                  </a:lnTo>
                  <a:lnTo>
                    <a:pt x="32" y="42"/>
                  </a:lnTo>
                  <a:lnTo>
                    <a:pt x="25" y="42"/>
                  </a:lnTo>
                  <a:lnTo>
                    <a:pt x="20" y="42"/>
                  </a:lnTo>
                  <a:lnTo>
                    <a:pt x="14" y="42"/>
                  </a:lnTo>
                  <a:lnTo>
                    <a:pt x="9" y="43"/>
                  </a:lnTo>
                  <a:lnTo>
                    <a:pt x="5" y="43"/>
                  </a:lnTo>
                  <a:lnTo>
                    <a:pt x="0" y="44"/>
                  </a:lnTo>
                  <a:lnTo>
                    <a:pt x="19" y="2"/>
                  </a:lnTo>
                </a:path>
              </a:pathLst>
            </a:custGeom>
            <a:gradFill rotWithShape="0">
              <a:gsLst>
                <a:gs pos="0">
                  <a:srgbClr val="B2B200"/>
                </a:gs>
                <a:gs pos="50000">
                  <a:srgbClr val="FFFF00"/>
                </a:gs>
                <a:gs pos="100000">
                  <a:srgbClr val="B2B200"/>
                </a:gs>
              </a:gsLst>
              <a:lin ang="540000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3" name="Group 15"/>
            <p:cNvGrpSpPr>
              <a:grpSpLocks/>
            </p:cNvGrpSpPr>
            <p:nvPr/>
          </p:nvGrpSpPr>
          <p:grpSpPr bwMode="auto">
            <a:xfrm>
              <a:off x="3482" y="1808"/>
              <a:ext cx="97" cy="63"/>
              <a:chOff x="3482" y="1808"/>
              <a:chExt cx="97" cy="63"/>
            </a:xfrm>
          </p:grpSpPr>
          <p:sp>
            <p:nvSpPr>
              <p:cNvPr id="49" name="Line 16"/>
              <p:cNvSpPr>
                <a:spLocks noChangeShapeType="1"/>
              </p:cNvSpPr>
              <p:nvPr/>
            </p:nvSpPr>
            <p:spPr bwMode="auto">
              <a:xfrm flipH="1">
                <a:off x="3483" y="1827"/>
                <a:ext cx="96" cy="28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0" name="Line 17"/>
              <p:cNvSpPr>
                <a:spLocks noChangeShapeType="1"/>
              </p:cNvSpPr>
              <p:nvPr/>
            </p:nvSpPr>
            <p:spPr bwMode="auto">
              <a:xfrm flipH="1" flipV="1">
                <a:off x="3517" y="1809"/>
                <a:ext cx="34" cy="6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1" name="Line 18"/>
              <p:cNvSpPr>
                <a:spLocks noChangeShapeType="1"/>
              </p:cNvSpPr>
              <p:nvPr/>
            </p:nvSpPr>
            <p:spPr bwMode="auto">
              <a:xfrm flipH="1">
                <a:off x="3551" y="1827"/>
                <a:ext cx="28" cy="44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2" name="Line 19"/>
              <p:cNvSpPr>
                <a:spLocks noChangeShapeType="1"/>
              </p:cNvSpPr>
              <p:nvPr/>
            </p:nvSpPr>
            <p:spPr bwMode="auto">
              <a:xfrm flipH="1" flipV="1">
                <a:off x="3482" y="1854"/>
                <a:ext cx="69" cy="17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3" name="Line 20"/>
              <p:cNvSpPr>
                <a:spLocks noChangeShapeType="1"/>
              </p:cNvSpPr>
              <p:nvPr/>
            </p:nvSpPr>
            <p:spPr bwMode="auto">
              <a:xfrm flipV="1">
                <a:off x="3483" y="1808"/>
                <a:ext cx="33" cy="47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4" name="Group 21"/>
            <p:cNvGrpSpPr>
              <a:grpSpLocks/>
            </p:cNvGrpSpPr>
            <p:nvPr/>
          </p:nvGrpSpPr>
          <p:grpSpPr bwMode="auto">
            <a:xfrm>
              <a:off x="3433" y="1795"/>
              <a:ext cx="190" cy="40"/>
              <a:chOff x="3433" y="1795"/>
              <a:chExt cx="190" cy="40"/>
            </a:xfrm>
          </p:grpSpPr>
          <p:sp>
            <p:nvSpPr>
              <p:cNvPr id="47" name="Line 22"/>
              <p:cNvSpPr>
                <a:spLocks noChangeShapeType="1"/>
              </p:cNvSpPr>
              <p:nvPr/>
            </p:nvSpPr>
            <p:spPr bwMode="auto">
              <a:xfrm>
                <a:off x="3434" y="1797"/>
                <a:ext cx="188" cy="38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8" name="Line 23"/>
              <p:cNvSpPr>
                <a:spLocks noChangeShapeType="1"/>
              </p:cNvSpPr>
              <p:nvPr/>
            </p:nvSpPr>
            <p:spPr bwMode="auto">
              <a:xfrm>
                <a:off x="3433" y="1795"/>
                <a:ext cx="190" cy="4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5" name="Group 24"/>
            <p:cNvGrpSpPr>
              <a:grpSpLocks/>
            </p:cNvGrpSpPr>
            <p:nvPr/>
          </p:nvGrpSpPr>
          <p:grpSpPr bwMode="auto">
            <a:xfrm>
              <a:off x="3487" y="1717"/>
              <a:ext cx="109" cy="94"/>
              <a:chOff x="3487" y="1717"/>
              <a:chExt cx="109" cy="94"/>
            </a:xfrm>
          </p:grpSpPr>
          <p:sp>
            <p:nvSpPr>
              <p:cNvPr id="44" name="Freeform 25"/>
              <p:cNvSpPr>
                <a:spLocks/>
              </p:cNvSpPr>
              <p:nvPr/>
            </p:nvSpPr>
            <p:spPr bwMode="auto">
              <a:xfrm>
                <a:off x="3487" y="1717"/>
                <a:ext cx="97" cy="71"/>
              </a:xfrm>
              <a:custGeom>
                <a:avLst/>
                <a:gdLst>
                  <a:gd name="T0" fmla="*/ 12 w 97"/>
                  <a:gd name="T1" fmla="*/ 0 h 71"/>
                  <a:gd name="T2" fmla="*/ 96 w 97"/>
                  <a:gd name="T3" fmla="*/ 14 h 71"/>
                  <a:gd name="T4" fmla="*/ 84 w 97"/>
                  <a:gd name="T5" fmla="*/ 70 h 71"/>
                  <a:gd name="T6" fmla="*/ 0 w 97"/>
                  <a:gd name="T7" fmla="*/ 56 h 71"/>
                  <a:gd name="T8" fmla="*/ 12 w 97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7"/>
                  <a:gd name="T16" fmla="*/ 0 h 71"/>
                  <a:gd name="T17" fmla="*/ 97 w 97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7" h="71">
                    <a:moveTo>
                      <a:pt x="12" y="0"/>
                    </a:moveTo>
                    <a:lnTo>
                      <a:pt x="96" y="14"/>
                    </a:lnTo>
                    <a:lnTo>
                      <a:pt x="84" y="70"/>
                    </a:lnTo>
                    <a:lnTo>
                      <a:pt x="0" y="56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FFFF00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5" name="Freeform 26"/>
              <p:cNvSpPr>
                <a:spLocks/>
              </p:cNvSpPr>
              <p:nvPr/>
            </p:nvSpPr>
            <p:spPr bwMode="auto">
              <a:xfrm>
                <a:off x="3571" y="1731"/>
                <a:ext cx="25" cy="80"/>
              </a:xfrm>
              <a:custGeom>
                <a:avLst/>
                <a:gdLst>
                  <a:gd name="T0" fmla="*/ 12 w 25"/>
                  <a:gd name="T1" fmla="*/ 0 h 80"/>
                  <a:gd name="T2" fmla="*/ 24 w 25"/>
                  <a:gd name="T3" fmla="*/ 49 h 80"/>
                  <a:gd name="T4" fmla="*/ 17 w 25"/>
                  <a:gd name="T5" fmla="*/ 79 h 80"/>
                  <a:gd name="T6" fmla="*/ 0 w 25"/>
                  <a:gd name="T7" fmla="*/ 56 h 80"/>
                  <a:gd name="T8" fmla="*/ 12 w 25"/>
                  <a:gd name="T9" fmla="*/ 0 h 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80"/>
                  <a:gd name="T17" fmla="*/ 25 w 25"/>
                  <a:gd name="T18" fmla="*/ 80 h 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80">
                    <a:moveTo>
                      <a:pt x="12" y="0"/>
                    </a:moveTo>
                    <a:lnTo>
                      <a:pt x="24" y="49"/>
                    </a:lnTo>
                    <a:lnTo>
                      <a:pt x="17" y="79"/>
                    </a:lnTo>
                    <a:lnTo>
                      <a:pt x="0" y="56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FFFF00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6" name="Freeform 27"/>
              <p:cNvSpPr>
                <a:spLocks/>
              </p:cNvSpPr>
              <p:nvPr/>
            </p:nvSpPr>
            <p:spPr bwMode="auto">
              <a:xfrm>
                <a:off x="3487" y="1773"/>
                <a:ext cx="102" cy="37"/>
              </a:xfrm>
              <a:custGeom>
                <a:avLst/>
                <a:gdLst>
                  <a:gd name="T0" fmla="*/ 0 w 102"/>
                  <a:gd name="T1" fmla="*/ 0 h 37"/>
                  <a:gd name="T2" fmla="*/ 84 w 102"/>
                  <a:gd name="T3" fmla="*/ 14 h 37"/>
                  <a:gd name="T4" fmla="*/ 101 w 102"/>
                  <a:gd name="T5" fmla="*/ 36 h 37"/>
                  <a:gd name="T6" fmla="*/ 39 w 102"/>
                  <a:gd name="T7" fmla="*/ 23 h 37"/>
                  <a:gd name="T8" fmla="*/ 0 w 102"/>
                  <a:gd name="T9" fmla="*/ 0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2"/>
                  <a:gd name="T16" fmla="*/ 0 h 37"/>
                  <a:gd name="T17" fmla="*/ 102 w 102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2" h="37">
                    <a:moveTo>
                      <a:pt x="0" y="0"/>
                    </a:moveTo>
                    <a:lnTo>
                      <a:pt x="84" y="14"/>
                    </a:lnTo>
                    <a:lnTo>
                      <a:pt x="101" y="36"/>
                    </a:lnTo>
                    <a:lnTo>
                      <a:pt x="39" y="2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00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6" name="Group 28"/>
            <p:cNvGrpSpPr>
              <a:grpSpLocks/>
            </p:cNvGrpSpPr>
            <p:nvPr/>
          </p:nvGrpSpPr>
          <p:grpSpPr bwMode="auto">
            <a:xfrm>
              <a:off x="3450" y="1724"/>
              <a:ext cx="64" cy="45"/>
              <a:chOff x="3450" y="1724"/>
              <a:chExt cx="64" cy="45"/>
            </a:xfrm>
          </p:grpSpPr>
          <p:sp>
            <p:nvSpPr>
              <p:cNvPr id="42" name="Oval 29"/>
              <p:cNvSpPr>
                <a:spLocks noChangeArrowheads="1"/>
              </p:cNvSpPr>
              <p:nvPr/>
            </p:nvSpPr>
            <p:spPr bwMode="auto">
              <a:xfrm rot="2460000">
                <a:off x="3450" y="1724"/>
                <a:ext cx="22" cy="33"/>
              </a:xfrm>
              <a:prstGeom prst="ellipse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9804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43" name="Oval 30"/>
              <p:cNvSpPr>
                <a:spLocks noChangeArrowheads="1"/>
              </p:cNvSpPr>
              <p:nvPr/>
            </p:nvSpPr>
            <p:spPr bwMode="auto">
              <a:xfrm rot="2460000">
                <a:off x="3495" y="1740"/>
                <a:ext cx="19" cy="29"/>
              </a:xfrm>
              <a:prstGeom prst="ellipse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9804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>
                  <a:latin typeface="Arial" charset="0"/>
                  <a:ea typeface="ＭＳ Ｐゴシック" charset="-128"/>
                </a:endParaRPr>
              </a:p>
            </p:txBody>
          </p:sp>
        </p:grpSp>
        <p:grpSp>
          <p:nvGrpSpPr>
            <p:cNvPr id="8" name="Group 31"/>
            <p:cNvGrpSpPr>
              <a:grpSpLocks/>
            </p:cNvGrpSpPr>
            <p:nvPr/>
          </p:nvGrpSpPr>
          <p:grpSpPr bwMode="auto">
            <a:xfrm>
              <a:off x="3255" y="1705"/>
              <a:ext cx="199" cy="152"/>
              <a:chOff x="3255" y="1705"/>
              <a:chExt cx="199" cy="152"/>
            </a:xfrm>
          </p:grpSpPr>
          <p:sp>
            <p:nvSpPr>
              <p:cNvPr id="29" name="Freeform 32"/>
              <p:cNvSpPr>
                <a:spLocks/>
              </p:cNvSpPr>
              <p:nvPr/>
            </p:nvSpPr>
            <p:spPr bwMode="auto">
              <a:xfrm>
                <a:off x="3255" y="1705"/>
                <a:ext cx="199" cy="152"/>
              </a:xfrm>
              <a:custGeom>
                <a:avLst/>
                <a:gdLst>
                  <a:gd name="T0" fmla="*/ 24 w 199"/>
                  <a:gd name="T1" fmla="*/ 0 h 152"/>
                  <a:gd name="T2" fmla="*/ 198 w 199"/>
                  <a:gd name="T3" fmla="*/ 32 h 152"/>
                  <a:gd name="T4" fmla="*/ 175 w 199"/>
                  <a:gd name="T5" fmla="*/ 151 h 152"/>
                  <a:gd name="T6" fmla="*/ 0 w 199"/>
                  <a:gd name="T7" fmla="*/ 119 h 152"/>
                  <a:gd name="T8" fmla="*/ 24 w 199"/>
                  <a:gd name="T9" fmla="*/ 0 h 1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9"/>
                  <a:gd name="T16" fmla="*/ 0 h 152"/>
                  <a:gd name="T17" fmla="*/ 199 w 199"/>
                  <a:gd name="T18" fmla="*/ 152 h 1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9" h="152">
                    <a:moveTo>
                      <a:pt x="24" y="0"/>
                    </a:moveTo>
                    <a:lnTo>
                      <a:pt x="198" y="32"/>
                    </a:lnTo>
                    <a:lnTo>
                      <a:pt x="175" y="151"/>
                    </a:lnTo>
                    <a:lnTo>
                      <a:pt x="0" y="119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000066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grpSp>
            <p:nvGrpSpPr>
              <p:cNvPr id="9" name="Group 33"/>
              <p:cNvGrpSpPr>
                <a:grpSpLocks/>
              </p:cNvGrpSpPr>
              <p:nvPr/>
            </p:nvGrpSpPr>
            <p:grpSpPr bwMode="auto">
              <a:xfrm>
                <a:off x="3262" y="1712"/>
                <a:ext cx="185" cy="139"/>
                <a:chOff x="3262" y="1712"/>
                <a:chExt cx="185" cy="139"/>
              </a:xfrm>
            </p:grpSpPr>
            <p:grpSp>
              <p:nvGrpSpPr>
                <p:cNvPr id="10" name="Group 34"/>
                <p:cNvGrpSpPr>
                  <a:grpSpLocks/>
                </p:cNvGrpSpPr>
                <p:nvPr/>
              </p:nvGrpSpPr>
              <p:grpSpPr bwMode="auto">
                <a:xfrm>
                  <a:off x="3285" y="1712"/>
                  <a:ext cx="138" cy="139"/>
                  <a:chOff x="3285" y="1712"/>
                  <a:chExt cx="138" cy="139"/>
                </a:xfrm>
              </p:grpSpPr>
              <p:sp>
                <p:nvSpPr>
                  <p:cNvPr id="37" name="Line 3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00" y="1733"/>
                    <a:ext cx="23" cy="118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38" name="Line 3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71" y="1728"/>
                    <a:ext cx="23" cy="116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39" name="Line 3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43" y="1721"/>
                    <a:ext cx="23" cy="119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40" name="Line 3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13" y="1716"/>
                    <a:ext cx="25" cy="119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41" name="Line 3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285" y="1712"/>
                    <a:ext cx="24" cy="117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11" name="Group 40"/>
                <p:cNvGrpSpPr>
                  <a:grpSpLocks/>
                </p:cNvGrpSpPr>
                <p:nvPr/>
              </p:nvGrpSpPr>
              <p:grpSpPr bwMode="auto">
                <a:xfrm>
                  <a:off x="3262" y="1731"/>
                  <a:ext cx="185" cy="100"/>
                  <a:chOff x="3262" y="1731"/>
                  <a:chExt cx="185" cy="100"/>
                </a:xfrm>
              </p:grpSpPr>
              <p:sp>
                <p:nvSpPr>
                  <p:cNvPr id="33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3276" y="1731"/>
                    <a:ext cx="171" cy="31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34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3272" y="1753"/>
                    <a:ext cx="170" cy="3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35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3265" y="1777"/>
                    <a:ext cx="173" cy="31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36" name="Line 44"/>
                  <p:cNvSpPr>
                    <a:spLocks noChangeShapeType="1"/>
                  </p:cNvSpPr>
                  <p:nvPr/>
                </p:nvSpPr>
                <p:spPr bwMode="auto">
                  <a:xfrm>
                    <a:off x="3262" y="1800"/>
                    <a:ext cx="172" cy="31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</p:grpSp>
        </p:grpSp>
        <p:grpSp>
          <p:nvGrpSpPr>
            <p:cNvPr id="12" name="Group 45"/>
            <p:cNvGrpSpPr>
              <a:grpSpLocks/>
            </p:cNvGrpSpPr>
            <p:nvPr/>
          </p:nvGrpSpPr>
          <p:grpSpPr bwMode="auto">
            <a:xfrm>
              <a:off x="3605" y="1779"/>
              <a:ext cx="199" cy="151"/>
              <a:chOff x="3605" y="1779"/>
              <a:chExt cx="199" cy="151"/>
            </a:xfrm>
          </p:grpSpPr>
          <p:sp>
            <p:nvSpPr>
              <p:cNvPr id="16" name="Freeform 46"/>
              <p:cNvSpPr>
                <a:spLocks/>
              </p:cNvSpPr>
              <p:nvPr/>
            </p:nvSpPr>
            <p:spPr bwMode="auto">
              <a:xfrm>
                <a:off x="3605" y="1779"/>
                <a:ext cx="199" cy="151"/>
              </a:xfrm>
              <a:custGeom>
                <a:avLst/>
                <a:gdLst>
                  <a:gd name="T0" fmla="*/ 23 w 199"/>
                  <a:gd name="T1" fmla="*/ 0 h 151"/>
                  <a:gd name="T2" fmla="*/ 198 w 199"/>
                  <a:gd name="T3" fmla="*/ 31 h 151"/>
                  <a:gd name="T4" fmla="*/ 175 w 199"/>
                  <a:gd name="T5" fmla="*/ 150 h 151"/>
                  <a:gd name="T6" fmla="*/ 0 w 199"/>
                  <a:gd name="T7" fmla="*/ 119 h 151"/>
                  <a:gd name="T8" fmla="*/ 23 w 199"/>
                  <a:gd name="T9" fmla="*/ 0 h 1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9"/>
                  <a:gd name="T16" fmla="*/ 0 h 151"/>
                  <a:gd name="T17" fmla="*/ 199 w 199"/>
                  <a:gd name="T18" fmla="*/ 151 h 1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9" h="151">
                    <a:moveTo>
                      <a:pt x="23" y="0"/>
                    </a:moveTo>
                    <a:lnTo>
                      <a:pt x="198" y="31"/>
                    </a:lnTo>
                    <a:lnTo>
                      <a:pt x="175" y="150"/>
                    </a:lnTo>
                    <a:lnTo>
                      <a:pt x="0" y="119"/>
                    </a:lnTo>
                    <a:lnTo>
                      <a:pt x="23" y="0"/>
                    </a:lnTo>
                  </a:path>
                </a:pathLst>
              </a:custGeom>
              <a:solidFill>
                <a:srgbClr val="000066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grpSp>
            <p:nvGrpSpPr>
              <p:cNvPr id="13" name="Group 47"/>
              <p:cNvGrpSpPr>
                <a:grpSpLocks/>
              </p:cNvGrpSpPr>
              <p:nvPr/>
            </p:nvGrpSpPr>
            <p:grpSpPr bwMode="auto">
              <a:xfrm>
                <a:off x="3612" y="1784"/>
                <a:ext cx="185" cy="140"/>
                <a:chOff x="3612" y="1784"/>
                <a:chExt cx="185" cy="140"/>
              </a:xfrm>
            </p:grpSpPr>
            <p:grpSp>
              <p:nvGrpSpPr>
                <p:cNvPr id="17" name="Group 48"/>
                <p:cNvGrpSpPr>
                  <a:grpSpLocks/>
                </p:cNvGrpSpPr>
                <p:nvPr/>
              </p:nvGrpSpPr>
              <p:grpSpPr bwMode="auto">
                <a:xfrm>
                  <a:off x="3635" y="1784"/>
                  <a:ext cx="138" cy="140"/>
                  <a:chOff x="3635" y="1784"/>
                  <a:chExt cx="138" cy="140"/>
                </a:xfrm>
              </p:grpSpPr>
              <p:sp>
                <p:nvSpPr>
                  <p:cNvPr id="24" name="Line 4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50" y="1806"/>
                    <a:ext cx="23" cy="118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5" name="Line 5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21" y="1801"/>
                    <a:ext cx="23" cy="117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6" name="Line 5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93" y="1795"/>
                    <a:ext cx="22" cy="118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7" name="Line 5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64" y="1789"/>
                    <a:ext cx="23" cy="119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8" name="Line 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35" y="1784"/>
                    <a:ext cx="24" cy="118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18" name="Group 54"/>
                <p:cNvGrpSpPr>
                  <a:grpSpLocks/>
                </p:cNvGrpSpPr>
                <p:nvPr/>
              </p:nvGrpSpPr>
              <p:grpSpPr bwMode="auto">
                <a:xfrm>
                  <a:off x="3612" y="1802"/>
                  <a:ext cx="185" cy="101"/>
                  <a:chOff x="3612" y="1802"/>
                  <a:chExt cx="185" cy="101"/>
                </a:xfrm>
              </p:grpSpPr>
              <p:sp>
                <p:nvSpPr>
                  <p:cNvPr id="20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3625" y="1802"/>
                    <a:ext cx="172" cy="33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" name="Line 56"/>
                  <p:cNvSpPr>
                    <a:spLocks noChangeShapeType="1"/>
                  </p:cNvSpPr>
                  <p:nvPr/>
                </p:nvSpPr>
                <p:spPr bwMode="auto">
                  <a:xfrm>
                    <a:off x="3621" y="1827"/>
                    <a:ext cx="172" cy="3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2" name="Line 57"/>
                  <p:cNvSpPr>
                    <a:spLocks noChangeShapeType="1"/>
                  </p:cNvSpPr>
                  <p:nvPr/>
                </p:nvSpPr>
                <p:spPr bwMode="auto">
                  <a:xfrm>
                    <a:off x="3616" y="1850"/>
                    <a:ext cx="173" cy="31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3" name="Line 58"/>
                  <p:cNvSpPr>
                    <a:spLocks noChangeShapeType="1"/>
                  </p:cNvSpPr>
                  <p:nvPr/>
                </p:nvSpPr>
                <p:spPr bwMode="auto">
                  <a:xfrm>
                    <a:off x="3612" y="1873"/>
                    <a:ext cx="172" cy="3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</p:grpSp>
        </p:grpSp>
        <p:sp>
          <p:nvSpPr>
            <p:cNvPr id="14" name="Freeform 59"/>
            <p:cNvSpPr>
              <a:spLocks/>
            </p:cNvSpPr>
            <p:nvPr/>
          </p:nvSpPr>
          <p:spPr bwMode="auto">
            <a:xfrm>
              <a:off x="3465" y="1774"/>
              <a:ext cx="93" cy="81"/>
            </a:xfrm>
            <a:custGeom>
              <a:avLst/>
              <a:gdLst>
                <a:gd name="T0" fmla="*/ 68 w 93"/>
                <a:gd name="T1" fmla="*/ 0 h 81"/>
                <a:gd name="T2" fmla="*/ 92 w 93"/>
                <a:gd name="T3" fmla="*/ 21 h 81"/>
                <a:gd name="T4" fmla="*/ 79 w 93"/>
                <a:gd name="T5" fmla="*/ 26 h 81"/>
                <a:gd name="T6" fmla="*/ 69 w 93"/>
                <a:gd name="T7" fmla="*/ 33 h 81"/>
                <a:gd name="T8" fmla="*/ 57 w 93"/>
                <a:gd name="T9" fmla="*/ 41 h 81"/>
                <a:gd name="T10" fmla="*/ 50 w 93"/>
                <a:gd name="T11" fmla="*/ 47 h 81"/>
                <a:gd name="T12" fmla="*/ 42 w 93"/>
                <a:gd name="T13" fmla="*/ 56 h 81"/>
                <a:gd name="T14" fmla="*/ 38 w 93"/>
                <a:gd name="T15" fmla="*/ 62 h 81"/>
                <a:gd name="T16" fmla="*/ 33 w 93"/>
                <a:gd name="T17" fmla="*/ 68 h 81"/>
                <a:gd name="T18" fmla="*/ 29 w 93"/>
                <a:gd name="T19" fmla="*/ 73 h 81"/>
                <a:gd name="T20" fmla="*/ 26 w 93"/>
                <a:gd name="T21" fmla="*/ 80 h 81"/>
                <a:gd name="T22" fmla="*/ 0 w 93"/>
                <a:gd name="T23" fmla="*/ 57 h 81"/>
                <a:gd name="T24" fmla="*/ 3 w 93"/>
                <a:gd name="T25" fmla="*/ 52 h 81"/>
                <a:gd name="T26" fmla="*/ 6 w 93"/>
                <a:gd name="T27" fmla="*/ 46 h 81"/>
                <a:gd name="T28" fmla="*/ 11 w 93"/>
                <a:gd name="T29" fmla="*/ 41 h 81"/>
                <a:gd name="T30" fmla="*/ 15 w 93"/>
                <a:gd name="T31" fmla="*/ 35 h 81"/>
                <a:gd name="T32" fmla="*/ 20 w 93"/>
                <a:gd name="T33" fmla="*/ 30 h 81"/>
                <a:gd name="T34" fmla="*/ 24 w 93"/>
                <a:gd name="T35" fmla="*/ 26 h 81"/>
                <a:gd name="T36" fmla="*/ 29 w 93"/>
                <a:gd name="T37" fmla="*/ 22 h 81"/>
                <a:gd name="T38" fmla="*/ 35 w 93"/>
                <a:gd name="T39" fmla="*/ 17 h 81"/>
                <a:gd name="T40" fmla="*/ 40 w 93"/>
                <a:gd name="T41" fmla="*/ 13 h 81"/>
                <a:gd name="T42" fmla="*/ 48 w 93"/>
                <a:gd name="T43" fmla="*/ 9 h 81"/>
                <a:gd name="T44" fmla="*/ 55 w 93"/>
                <a:gd name="T45" fmla="*/ 6 h 81"/>
                <a:gd name="T46" fmla="*/ 62 w 93"/>
                <a:gd name="T47" fmla="*/ 3 h 81"/>
                <a:gd name="T48" fmla="*/ 68 w 93"/>
                <a:gd name="T49" fmla="*/ 0 h 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3"/>
                <a:gd name="T76" fmla="*/ 0 h 81"/>
                <a:gd name="T77" fmla="*/ 93 w 93"/>
                <a:gd name="T78" fmla="*/ 81 h 8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3" h="81">
                  <a:moveTo>
                    <a:pt x="68" y="0"/>
                  </a:moveTo>
                  <a:lnTo>
                    <a:pt x="92" y="21"/>
                  </a:lnTo>
                  <a:lnTo>
                    <a:pt x="79" y="26"/>
                  </a:lnTo>
                  <a:lnTo>
                    <a:pt x="69" y="33"/>
                  </a:lnTo>
                  <a:lnTo>
                    <a:pt x="57" y="41"/>
                  </a:lnTo>
                  <a:lnTo>
                    <a:pt x="50" y="47"/>
                  </a:lnTo>
                  <a:lnTo>
                    <a:pt x="42" y="56"/>
                  </a:lnTo>
                  <a:lnTo>
                    <a:pt x="38" y="62"/>
                  </a:lnTo>
                  <a:lnTo>
                    <a:pt x="33" y="68"/>
                  </a:lnTo>
                  <a:lnTo>
                    <a:pt x="29" y="73"/>
                  </a:lnTo>
                  <a:lnTo>
                    <a:pt x="26" y="80"/>
                  </a:lnTo>
                  <a:lnTo>
                    <a:pt x="0" y="57"/>
                  </a:lnTo>
                  <a:lnTo>
                    <a:pt x="3" y="52"/>
                  </a:lnTo>
                  <a:lnTo>
                    <a:pt x="6" y="46"/>
                  </a:lnTo>
                  <a:lnTo>
                    <a:pt x="11" y="41"/>
                  </a:lnTo>
                  <a:lnTo>
                    <a:pt x="15" y="35"/>
                  </a:lnTo>
                  <a:lnTo>
                    <a:pt x="20" y="30"/>
                  </a:lnTo>
                  <a:lnTo>
                    <a:pt x="24" y="26"/>
                  </a:lnTo>
                  <a:lnTo>
                    <a:pt x="29" y="22"/>
                  </a:lnTo>
                  <a:lnTo>
                    <a:pt x="35" y="17"/>
                  </a:lnTo>
                  <a:lnTo>
                    <a:pt x="40" y="13"/>
                  </a:lnTo>
                  <a:lnTo>
                    <a:pt x="48" y="9"/>
                  </a:lnTo>
                  <a:lnTo>
                    <a:pt x="55" y="6"/>
                  </a:lnTo>
                  <a:lnTo>
                    <a:pt x="62" y="3"/>
                  </a:lnTo>
                  <a:lnTo>
                    <a:pt x="68" y="0"/>
                  </a:lnTo>
                </a:path>
              </a:pathLst>
            </a:custGeom>
            <a:gradFill rotWithShape="0">
              <a:gsLst>
                <a:gs pos="0">
                  <a:srgbClr val="B2B200"/>
                </a:gs>
                <a:gs pos="50000">
                  <a:srgbClr val="FFFF00"/>
                </a:gs>
                <a:gs pos="100000">
                  <a:srgbClr val="B2B200"/>
                </a:gs>
              </a:gsLst>
              <a:lin ang="540000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" name="Freeform 60"/>
            <p:cNvSpPr>
              <a:spLocks/>
            </p:cNvSpPr>
            <p:nvPr/>
          </p:nvSpPr>
          <p:spPr bwMode="auto">
            <a:xfrm>
              <a:off x="3506" y="1786"/>
              <a:ext cx="108" cy="51"/>
            </a:xfrm>
            <a:custGeom>
              <a:avLst/>
              <a:gdLst>
                <a:gd name="T0" fmla="*/ 0 w 108"/>
                <a:gd name="T1" fmla="*/ 25 h 51"/>
                <a:gd name="T2" fmla="*/ 5 w 108"/>
                <a:gd name="T3" fmla="*/ 21 h 51"/>
                <a:gd name="T4" fmla="*/ 13 w 108"/>
                <a:gd name="T5" fmla="*/ 16 h 51"/>
                <a:gd name="T6" fmla="*/ 20 w 108"/>
                <a:gd name="T7" fmla="*/ 12 h 51"/>
                <a:gd name="T8" fmla="*/ 29 w 108"/>
                <a:gd name="T9" fmla="*/ 8 h 51"/>
                <a:gd name="T10" fmla="*/ 38 w 108"/>
                <a:gd name="T11" fmla="*/ 5 h 51"/>
                <a:gd name="T12" fmla="*/ 45 w 108"/>
                <a:gd name="T13" fmla="*/ 3 h 51"/>
                <a:gd name="T14" fmla="*/ 53 w 108"/>
                <a:gd name="T15" fmla="*/ 1 h 51"/>
                <a:gd name="T16" fmla="*/ 62 w 108"/>
                <a:gd name="T17" fmla="*/ 0 h 51"/>
                <a:gd name="T18" fmla="*/ 67 w 108"/>
                <a:gd name="T19" fmla="*/ 0 h 51"/>
                <a:gd name="T20" fmla="*/ 73 w 108"/>
                <a:gd name="T21" fmla="*/ 0 h 51"/>
                <a:gd name="T22" fmla="*/ 82 w 108"/>
                <a:gd name="T23" fmla="*/ 0 h 51"/>
                <a:gd name="T24" fmla="*/ 87 w 108"/>
                <a:gd name="T25" fmla="*/ 1 h 51"/>
                <a:gd name="T26" fmla="*/ 93 w 108"/>
                <a:gd name="T27" fmla="*/ 2 h 51"/>
                <a:gd name="T28" fmla="*/ 107 w 108"/>
                <a:gd name="T29" fmla="*/ 26 h 51"/>
                <a:gd name="T30" fmla="*/ 97 w 108"/>
                <a:gd name="T31" fmla="*/ 26 h 51"/>
                <a:gd name="T32" fmla="*/ 90 w 108"/>
                <a:gd name="T33" fmla="*/ 25 h 51"/>
                <a:gd name="T34" fmla="*/ 84 w 108"/>
                <a:gd name="T35" fmla="*/ 25 h 51"/>
                <a:gd name="T36" fmla="*/ 77 w 108"/>
                <a:gd name="T37" fmla="*/ 25 h 51"/>
                <a:gd name="T38" fmla="*/ 71 w 108"/>
                <a:gd name="T39" fmla="*/ 26 h 51"/>
                <a:gd name="T40" fmla="*/ 65 w 108"/>
                <a:gd name="T41" fmla="*/ 27 h 51"/>
                <a:gd name="T42" fmla="*/ 58 w 108"/>
                <a:gd name="T43" fmla="*/ 29 h 51"/>
                <a:gd name="T44" fmla="*/ 51 w 108"/>
                <a:gd name="T45" fmla="*/ 31 h 51"/>
                <a:gd name="T46" fmla="*/ 45 w 108"/>
                <a:gd name="T47" fmla="*/ 33 h 51"/>
                <a:gd name="T48" fmla="*/ 37 w 108"/>
                <a:gd name="T49" fmla="*/ 35 h 51"/>
                <a:gd name="T50" fmla="*/ 30 w 108"/>
                <a:gd name="T51" fmla="*/ 39 h 51"/>
                <a:gd name="T52" fmla="*/ 25 w 108"/>
                <a:gd name="T53" fmla="*/ 42 h 51"/>
                <a:gd name="T54" fmla="*/ 19 w 108"/>
                <a:gd name="T55" fmla="*/ 46 h 51"/>
                <a:gd name="T56" fmla="*/ 14 w 108"/>
                <a:gd name="T57" fmla="*/ 50 h 51"/>
                <a:gd name="T58" fmla="*/ 0 w 108"/>
                <a:gd name="T59" fmla="*/ 25 h 5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08"/>
                <a:gd name="T91" fmla="*/ 0 h 51"/>
                <a:gd name="T92" fmla="*/ 108 w 108"/>
                <a:gd name="T93" fmla="*/ 51 h 5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08" h="51">
                  <a:moveTo>
                    <a:pt x="0" y="25"/>
                  </a:moveTo>
                  <a:lnTo>
                    <a:pt x="5" y="21"/>
                  </a:lnTo>
                  <a:lnTo>
                    <a:pt x="13" y="16"/>
                  </a:lnTo>
                  <a:lnTo>
                    <a:pt x="20" y="12"/>
                  </a:lnTo>
                  <a:lnTo>
                    <a:pt x="29" y="8"/>
                  </a:lnTo>
                  <a:lnTo>
                    <a:pt x="38" y="5"/>
                  </a:lnTo>
                  <a:lnTo>
                    <a:pt x="45" y="3"/>
                  </a:lnTo>
                  <a:lnTo>
                    <a:pt x="53" y="1"/>
                  </a:lnTo>
                  <a:lnTo>
                    <a:pt x="62" y="0"/>
                  </a:lnTo>
                  <a:lnTo>
                    <a:pt x="67" y="0"/>
                  </a:lnTo>
                  <a:lnTo>
                    <a:pt x="73" y="0"/>
                  </a:lnTo>
                  <a:lnTo>
                    <a:pt x="82" y="0"/>
                  </a:lnTo>
                  <a:lnTo>
                    <a:pt x="87" y="1"/>
                  </a:lnTo>
                  <a:lnTo>
                    <a:pt x="93" y="2"/>
                  </a:lnTo>
                  <a:lnTo>
                    <a:pt x="107" y="26"/>
                  </a:lnTo>
                  <a:lnTo>
                    <a:pt x="97" y="26"/>
                  </a:lnTo>
                  <a:lnTo>
                    <a:pt x="90" y="25"/>
                  </a:lnTo>
                  <a:lnTo>
                    <a:pt x="84" y="25"/>
                  </a:lnTo>
                  <a:lnTo>
                    <a:pt x="77" y="25"/>
                  </a:lnTo>
                  <a:lnTo>
                    <a:pt x="71" y="26"/>
                  </a:lnTo>
                  <a:lnTo>
                    <a:pt x="65" y="27"/>
                  </a:lnTo>
                  <a:lnTo>
                    <a:pt x="58" y="29"/>
                  </a:lnTo>
                  <a:lnTo>
                    <a:pt x="51" y="31"/>
                  </a:lnTo>
                  <a:lnTo>
                    <a:pt x="45" y="33"/>
                  </a:lnTo>
                  <a:lnTo>
                    <a:pt x="37" y="35"/>
                  </a:lnTo>
                  <a:lnTo>
                    <a:pt x="30" y="39"/>
                  </a:lnTo>
                  <a:lnTo>
                    <a:pt x="25" y="42"/>
                  </a:lnTo>
                  <a:lnTo>
                    <a:pt x="19" y="46"/>
                  </a:lnTo>
                  <a:lnTo>
                    <a:pt x="14" y="50"/>
                  </a:lnTo>
                  <a:lnTo>
                    <a:pt x="0" y="25"/>
                  </a:lnTo>
                </a:path>
              </a:pathLst>
            </a:custGeom>
            <a:gradFill rotWithShape="0">
              <a:gsLst>
                <a:gs pos="0">
                  <a:srgbClr val="B2B200"/>
                </a:gs>
                <a:gs pos="50000">
                  <a:srgbClr val="FFFF00"/>
                </a:gs>
                <a:gs pos="100000">
                  <a:srgbClr val="B2B200"/>
                </a:gs>
              </a:gsLst>
              <a:lin ang="540000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54" name="Text Box 5"/>
          <p:cNvSpPr txBox="1">
            <a:spLocks noChangeArrowheads="1"/>
          </p:cNvSpPr>
          <p:nvPr/>
        </p:nvSpPr>
        <p:spPr bwMode="auto">
          <a:xfrm>
            <a:off x="3095604" y="785794"/>
            <a:ext cx="13195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dirty="0" err="1">
                <a:solidFill>
                  <a:srgbClr val="FFFF00"/>
                </a:solidFill>
                <a:latin typeface="Comic Sans MS" pitchFamily="66" charset="0"/>
              </a:rPr>
              <a:t>Hayabusa</a:t>
            </a:r>
            <a:endParaRPr lang="en-US" altLang="ja-JP" sz="20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56" name="Text Box 9">
            <a:extLst>
              <a:ext uri="{FF2B5EF4-FFF2-40B4-BE49-F238E27FC236}">
                <a16:creationId xmlns:a16="http://schemas.microsoft.com/office/drawing/2014/main" id="{7A4C51C8-74F5-4A93-B7BB-353C66FA1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8078" y="476846"/>
            <a:ext cx="3154622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中がスカスカ</a:t>
            </a:r>
            <a:endParaRPr lang="en-US" altLang="ja-JP" sz="4000" dirty="0">
              <a:solidFill>
                <a:srgbClr val="FFFF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algn="ctr"/>
            <a:r>
              <a:rPr lang="en-US" altLang="ja-JP" sz="28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Porous!</a:t>
            </a:r>
          </a:p>
        </p:txBody>
      </p:sp>
      <p:pic>
        <p:nvPicPr>
          <p:cNvPr id="19" name="オーディオ 18">
            <a:hlinkClick r:id="" action="ppaction://media"/>
            <a:extLst>
              <a:ext uri="{FF2B5EF4-FFF2-40B4-BE49-F238E27FC236}">
                <a16:creationId xmlns:a16="http://schemas.microsoft.com/office/drawing/2014/main" id="{1F00B65E-DE5C-462E-B2C9-FECD507B4E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69136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77521E-6 L 0.11945 0.22133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0" y="1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945 0.22133 C 0.07917 0.20884 0.03906 0.19704 -0.01893 0.21508 C -0.07692 0.23312 -0.18629 0.24723 -0.22831 0.33002 C -0.27032 0.41282 -0.33925 0.61841 -0.27136 0.71092 C -0.20348 0.80366 0.03854 0.93779 0.17951 0.8853 C 0.32049 0.8328 0.52049 0.5495 0.57483 0.39547 C 0.62917 0.24145 0.57813 0.04672 0.50556 -0.03908 C 0.43299 -0.12465 0.2007 -0.10545 0.13941 -0.11887 " pathEditMode="relative" ptsTypes="aaaaaaaA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4" grpId="0"/>
      <p:bldP spid="5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47528" y="2276872"/>
            <a:ext cx="8031162" cy="1470025"/>
          </a:xfrm>
        </p:spPr>
        <p:txBody>
          <a:bodyPr/>
          <a:lstStyle/>
          <a:p>
            <a:pPr eaLnBrk="1" hangingPunct="1"/>
            <a:r>
              <a:rPr lang="ja-JP" altLang="en-US" sz="5400" dirty="0">
                <a:solidFill>
                  <a:srgbClr val="BBE0E3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ここから後半</a:t>
            </a:r>
            <a:br>
              <a:rPr lang="en-US" altLang="ja-JP" dirty="0">
                <a:solidFill>
                  <a:srgbClr val="BBE0E3"/>
                </a:solidFill>
                <a:latin typeface="小塚ゴシック Pro L" pitchFamily="34" charset="-128"/>
                <a:ea typeface="小塚ゴシック Pro L" pitchFamily="34" charset="-128"/>
              </a:rPr>
            </a:br>
            <a:r>
              <a:rPr lang="en-US" altLang="ja-JP" sz="2800" dirty="0">
                <a:solidFill>
                  <a:srgbClr val="BBE0E3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the second half starts here</a:t>
            </a:r>
            <a:endParaRPr lang="ja-JP" altLang="en-US" sz="4000" dirty="0">
              <a:solidFill>
                <a:srgbClr val="BBE0E3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EEA649C1-269D-4FB8-8514-FE4B98309E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62170"/>
      </p:ext>
    </p:extLst>
  </p:cSld>
  <p:clrMapOvr>
    <a:masterClrMapping/>
  </p:clrMapOvr>
  <p:transition spd="med" advTm="7388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407368" y="692696"/>
            <a:ext cx="11449272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endParaRPr lang="en-US" altLang="ja-JP" sz="1200" dirty="0">
              <a:solidFill>
                <a:schemeClr val="hlink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ja-JP" altLang="en-US" sz="48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剛体</a:t>
            </a:r>
            <a:r>
              <a:rPr lang="ja-JP" altLang="en-US" sz="36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（有限な大きさを持つが変形しない）</a:t>
            </a:r>
            <a:r>
              <a:rPr lang="ja-JP" altLang="en-US" sz="48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地球の力学</a:t>
            </a:r>
            <a:endParaRPr lang="en-US" altLang="ja-JP" sz="4800" dirty="0">
              <a:solidFill>
                <a:schemeClr val="folHlink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en-US" altLang="ja-JP" sz="48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	</a:t>
            </a:r>
            <a:r>
              <a:rPr lang="en-US" altLang="ja-JP" sz="28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Dynamics of the Earth as a rigid body</a:t>
            </a:r>
            <a:r>
              <a:rPr lang="ja-JP" altLang="en-US" sz="28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 </a:t>
            </a:r>
            <a:r>
              <a:rPr lang="en-US" altLang="ja-JP" sz="20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(finite</a:t>
            </a:r>
            <a:r>
              <a:rPr lang="ja-JP" altLang="en-US" sz="20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 </a:t>
            </a:r>
            <a:r>
              <a:rPr lang="en-US" altLang="ja-JP" sz="20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dimension,</a:t>
            </a:r>
            <a:r>
              <a:rPr lang="ja-JP" altLang="en-US" sz="20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 </a:t>
            </a:r>
            <a:r>
              <a:rPr lang="en-US" altLang="ja-JP" sz="20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no</a:t>
            </a:r>
            <a:r>
              <a:rPr lang="ja-JP" altLang="en-US" sz="20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 </a:t>
            </a:r>
            <a:r>
              <a:rPr lang="en-US" altLang="ja-JP" sz="20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deformation)</a:t>
            </a:r>
            <a:endParaRPr lang="ja-JP" altLang="en-US" sz="2800" dirty="0">
              <a:solidFill>
                <a:schemeClr val="folHlink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ja-JP" altLang="en-US" sz="3600" dirty="0">
                <a:solidFill>
                  <a:srgbClr val="FF00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　</a:t>
            </a:r>
            <a:endParaRPr lang="en-US" altLang="ja-JP" sz="3600" dirty="0">
              <a:solidFill>
                <a:srgbClr val="FF00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ja-JP" altLang="en-US" sz="3600" dirty="0">
                <a:solidFill>
                  <a:srgbClr val="FF00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　</a:t>
            </a:r>
            <a:r>
              <a:rPr lang="ja-JP" altLang="en-US" sz="40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慣性モーメントと層構造</a:t>
            </a:r>
            <a:r>
              <a:rPr lang="en-US" altLang="ja-JP" sz="28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	Moment of inertia and the core</a:t>
            </a:r>
          </a:p>
          <a:p>
            <a:pPr marL="342900" indent="-342900"/>
            <a:endParaRPr lang="en-US" altLang="ja-JP" sz="28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ja-JP" altLang="en-US" sz="36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</a:t>
            </a:r>
            <a:r>
              <a:rPr lang="ja-JP" altLang="en-US" sz="40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地球の回転変動</a:t>
            </a:r>
            <a:r>
              <a:rPr lang="en-US" altLang="ja-JP" sz="28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	Rotational dynamics of the Earth</a:t>
            </a:r>
          </a:p>
          <a:p>
            <a:pPr marL="342900" indent="-342900"/>
            <a:endParaRPr lang="en-US" altLang="ja-JP" sz="28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ja-JP" altLang="en-US" sz="40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　自転・公転の変化と気候変動</a:t>
            </a:r>
            <a:r>
              <a:rPr lang="en-US" altLang="ja-JP" sz="28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	</a:t>
            </a:r>
            <a:r>
              <a:rPr lang="en-US" altLang="ja-JP" sz="2800" dirty="0" err="1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Milankovich</a:t>
            </a:r>
            <a:r>
              <a:rPr lang="en-US" altLang="ja-JP" sz="28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 cycles</a:t>
            </a:r>
            <a:endParaRPr lang="ja-JP" altLang="en-US" sz="28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C0AFB5FD-1661-4A27-B4FD-5CFB2F7E72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402430"/>
      </p:ext>
    </p:extLst>
  </p:cSld>
  <p:clrMapOvr>
    <a:masterClrMapping/>
  </p:clrMapOvr>
  <p:transition spd="med" advTm="79369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391975" y="1196752"/>
            <a:ext cx="11800025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endParaRPr lang="en-US" altLang="ja-JP" sz="1200" dirty="0">
              <a:solidFill>
                <a:schemeClr val="hlink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ja-JP" altLang="en-US" sz="48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今日の後半のポイント </a:t>
            </a:r>
            <a:r>
              <a:rPr lang="en-US" altLang="ja-JP" sz="32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Points in the today’s lecture</a:t>
            </a:r>
            <a:endParaRPr lang="ja-JP" altLang="en-US" sz="3200" dirty="0">
              <a:solidFill>
                <a:schemeClr val="folHlink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ja-JP" altLang="en-US" sz="3600" dirty="0">
                <a:solidFill>
                  <a:srgbClr val="FF00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　</a:t>
            </a:r>
            <a:endParaRPr lang="en-US" altLang="ja-JP" sz="3600" dirty="0">
              <a:solidFill>
                <a:srgbClr val="FF00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ja-JP" altLang="en-US" sz="4000" dirty="0">
                <a:solidFill>
                  <a:srgbClr val="FF00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</a:t>
            </a:r>
            <a:r>
              <a:rPr lang="ja-JP" altLang="en-US" sz="40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地球の慣性モーメント </a:t>
            </a:r>
            <a:r>
              <a:rPr lang="en-US" altLang="ja-JP" sz="36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	</a:t>
            </a:r>
            <a:r>
              <a:rPr lang="en-US" altLang="ja-JP" sz="28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MOI of the Earth</a:t>
            </a:r>
          </a:p>
          <a:p>
            <a:pPr marL="342900" indent="-342900"/>
            <a:endParaRPr lang="en-US" altLang="ja-JP" sz="28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ja-JP" altLang="en-US" sz="40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地球型惑星の慣性モーメント </a:t>
            </a:r>
            <a:r>
              <a:rPr lang="en-US" altLang="ja-JP" sz="28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MOI of terrestrial planets</a:t>
            </a:r>
          </a:p>
          <a:p>
            <a:pPr marL="342900" indent="-342900"/>
            <a:endParaRPr lang="en-US" altLang="ja-JP" sz="28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ja-JP" altLang="en-US" sz="40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岩石（マントル）と金属（核）</a:t>
            </a:r>
            <a:r>
              <a:rPr lang="ja-JP" altLang="en-US" sz="28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</a:t>
            </a:r>
            <a:r>
              <a:rPr lang="en-US" altLang="ja-JP" sz="28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Silicate mantle and metallic core</a:t>
            </a:r>
            <a:endParaRPr lang="ja-JP" altLang="en-US" sz="28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FC04E3AC-C009-49C3-80D2-125002B68A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73693"/>
      </p:ext>
    </p:extLst>
  </p:cSld>
  <p:clrMapOvr>
    <a:masterClrMapping/>
  </p:clrMapOvr>
  <p:transition spd="med" advTm="26558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 rot="-2065">
            <a:off x="4953835" y="2429712"/>
            <a:ext cx="2806700" cy="2808287"/>
            <a:chOff x="2112" y="672"/>
            <a:chExt cx="1056" cy="1104"/>
          </a:xfrm>
        </p:grpSpPr>
        <p:sp>
          <p:nvSpPr>
            <p:cNvPr id="157699" name="Oval 3"/>
            <p:cNvSpPr>
              <a:spLocks noChangeArrowheads="1"/>
            </p:cNvSpPr>
            <p:nvPr/>
          </p:nvSpPr>
          <p:spPr bwMode="auto">
            <a:xfrm>
              <a:off x="2112" y="672"/>
              <a:ext cx="1056" cy="1104"/>
            </a:xfrm>
            <a:prstGeom prst="ellipse">
              <a:avLst/>
            </a:prstGeom>
            <a:gradFill rotWithShape="0">
              <a:gsLst>
                <a:gs pos="0">
                  <a:schemeClr val="accent2">
                    <a:gamma/>
                    <a:tint val="53725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54320" name="Freeform 4"/>
            <p:cNvSpPr>
              <a:spLocks/>
            </p:cNvSpPr>
            <p:nvPr/>
          </p:nvSpPr>
          <p:spPr bwMode="auto">
            <a:xfrm>
              <a:off x="2608" y="690"/>
              <a:ext cx="89" cy="77"/>
            </a:xfrm>
            <a:custGeom>
              <a:avLst/>
              <a:gdLst>
                <a:gd name="T0" fmla="*/ 1 w 176"/>
                <a:gd name="T1" fmla="*/ 1 h 154"/>
                <a:gd name="T2" fmla="*/ 0 w 176"/>
                <a:gd name="T3" fmla="*/ 1 h 154"/>
                <a:gd name="T4" fmla="*/ 1 w 176"/>
                <a:gd name="T5" fmla="*/ 1 h 154"/>
                <a:gd name="T6" fmla="*/ 1 w 176"/>
                <a:gd name="T7" fmla="*/ 1 h 154"/>
                <a:gd name="T8" fmla="*/ 1 w 176"/>
                <a:gd name="T9" fmla="*/ 1 h 154"/>
                <a:gd name="T10" fmla="*/ 1 w 176"/>
                <a:gd name="T11" fmla="*/ 1 h 154"/>
                <a:gd name="T12" fmla="*/ 1 w 176"/>
                <a:gd name="T13" fmla="*/ 1 h 154"/>
                <a:gd name="T14" fmla="*/ 1 w 176"/>
                <a:gd name="T15" fmla="*/ 1 h 154"/>
                <a:gd name="T16" fmla="*/ 1 w 176"/>
                <a:gd name="T17" fmla="*/ 1 h 154"/>
                <a:gd name="T18" fmla="*/ 1 w 176"/>
                <a:gd name="T19" fmla="*/ 1 h 154"/>
                <a:gd name="T20" fmla="*/ 1 w 176"/>
                <a:gd name="T21" fmla="*/ 1 h 154"/>
                <a:gd name="T22" fmla="*/ 1 w 176"/>
                <a:gd name="T23" fmla="*/ 1 h 154"/>
                <a:gd name="T24" fmla="*/ 1 w 176"/>
                <a:gd name="T25" fmla="*/ 1 h 154"/>
                <a:gd name="T26" fmla="*/ 1 w 176"/>
                <a:gd name="T27" fmla="*/ 1 h 154"/>
                <a:gd name="T28" fmla="*/ 1 w 176"/>
                <a:gd name="T29" fmla="*/ 1 h 154"/>
                <a:gd name="T30" fmla="*/ 1 w 176"/>
                <a:gd name="T31" fmla="*/ 1 h 154"/>
                <a:gd name="T32" fmla="*/ 1 w 176"/>
                <a:gd name="T33" fmla="*/ 1 h 154"/>
                <a:gd name="T34" fmla="*/ 1 w 176"/>
                <a:gd name="T35" fmla="*/ 1 h 154"/>
                <a:gd name="T36" fmla="*/ 1 w 176"/>
                <a:gd name="T37" fmla="*/ 1 h 154"/>
                <a:gd name="T38" fmla="*/ 1 w 176"/>
                <a:gd name="T39" fmla="*/ 1 h 154"/>
                <a:gd name="T40" fmla="*/ 1 w 176"/>
                <a:gd name="T41" fmla="*/ 1 h 154"/>
                <a:gd name="T42" fmla="*/ 1 w 176"/>
                <a:gd name="T43" fmla="*/ 1 h 154"/>
                <a:gd name="T44" fmla="*/ 1 w 176"/>
                <a:gd name="T45" fmla="*/ 1 h 154"/>
                <a:gd name="T46" fmla="*/ 1 w 176"/>
                <a:gd name="T47" fmla="*/ 1 h 154"/>
                <a:gd name="T48" fmla="*/ 1 w 176"/>
                <a:gd name="T49" fmla="*/ 1 h 154"/>
                <a:gd name="T50" fmla="*/ 1 w 176"/>
                <a:gd name="T51" fmla="*/ 1 h 154"/>
                <a:gd name="T52" fmla="*/ 1 w 176"/>
                <a:gd name="T53" fmla="*/ 1 h 154"/>
                <a:gd name="T54" fmla="*/ 1 w 176"/>
                <a:gd name="T55" fmla="*/ 1 h 154"/>
                <a:gd name="T56" fmla="*/ 1 w 176"/>
                <a:gd name="T57" fmla="*/ 1 h 154"/>
                <a:gd name="T58" fmla="*/ 1 w 176"/>
                <a:gd name="T59" fmla="*/ 1 h 154"/>
                <a:gd name="T60" fmla="*/ 1 w 176"/>
                <a:gd name="T61" fmla="*/ 1 h 154"/>
                <a:gd name="T62" fmla="*/ 1 w 176"/>
                <a:gd name="T63" fmla="*/ 1 h 154"/>
                <a:gd name="T64" fmla="*/ 1 w 176"/>
                <a:gd name="T65" fmla="*/ 1 h 154"/>
                <a:gd name="T66" fmla="*/ 1 w 176"/>
                <a:gd name="T67" fmla="*/ 1 h 154"/>
                <a:gd name="T68" fmla="*/ 1 w 176"/>
                <a:gd name="T69" fmla="*/ 1 h 154"/>
                <a:gd name="T70" fmla="*/ 1 w 176"/>
                <a:gd name="T71" fmla="*/ 1 h 154"/>
                <a:gd name="T72" fmla="*/ 1 w 176"/>
                <a:gd name="T73" fmla="*/ 1 h 154"/>
                <a:gd name="T74" fmla="*/ 1 w 176"/>
                <a:gd name="T75" fmla="*/ 1 h 154"/>
                <a:gd name="T76" fmla="*/ 1 w 176"/>
                <a:gd name="T77" fmla="*/ 1 h 154"/>
                <a:gd name="T78" fmla="*/ 1 w 176"/>
                <a:gd name="T79" fmla="*/ 1 h 154"/>
                <a:gd name="T80" fmla="*/ 1 w 176"/>
                <a:gd name="T81" fmla="*/ 1 h 154"/>
                <a:gd name="T82" fmla="*/ 1 w 176"/>
                <a:gd name="T83" fmla="*/ 1 h 154"/>
                <a:gd name="T84" fmla="*/ 1 w 176"/>
                <a:gd name="T85" fmla="*/ 1 h 154"/>
                <a:gd name="T86" fmla="*/ 1 w 176"/>
                <a:gd name="T87" fmla="*/ 1 h 154"/>
                <a:gd name="T88" fmla="*/ 1 w 176"/>
                <a:gd name="T89" fmla="*/ 0 h 154"/>
                <a:gd name="T90" fmla="*/ 1 w 176"/>
                <a:gd name="T91" fmla="*/ 1 h 15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76"/>
                <a:gd name="T139" fmla="*/ 0 h 154"/>
                <a:gd name="T140" fmla="*/ 176 w 176"/>
                <a:gd name="T141" fmla="*/ 154 h 15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76" h="154">
                  <a:moveTo>
                    <a:pt x="2" y="5"/>
                  </a:moveTo>
                  <a:lnTo>
                    <a:pt x="0" y="18"/>
                  </a:lnTo>
                  <a:lnTo>
                    <a:pt x="1" y="32"/>
                  </a:lnTo>
                  <a:lnTo>
                    <a:pt x="6" y="47"/>
                  </a:lnTo>
                  <a:lnTo>
                    <a:pt x="13" y="56"/>
                  </a:lnTo>
                  <a:lnTo>
                    <a:pt x="17" y="58"/>
                  </a:lnTo>
                  <a:lnTo>
                    <a:pt x="22" y="60"/>
                  </a:lnTo>
                  <a:lnTo>
                    <a:pt x="26" y="60"/>
                  </a:lnTo>
                  <a:lnTo>
                    <a:pt x="32" y="60"/>
                  </a:lnTo>
                  <a:lnTo>
                    <a:pt x="37" y="60"/>
                  </a:lnTo>
                  <a:lnTo>
                    <a:pt x="41" y="60"/>
                  </a:lnTo>
                  <a:lnTo>
                    <a:pt x="46" y="60"/>
                  </a:lnTo>
                  <a:lnTo>
                    <a:pt x="51" y="60"/>
                  </a:lnTo>
                  <a:lnTo>
                    <a:pt x="55" y="61"/>
                  </a:lnTo>
                  <a:lnTo>
                    <a:pt x="62" y="61"/>
                  </a:lnTo>
                  <a:lnTo>
                    <a:pt x="69" y="62"/>
                  </a:lnTo>
                  <a:lnTo>
                    <a:pt x="77" y="63"/>
                  </a:lnTo>
                  <a:lnTo>
                    <a:pt x="84" y="64"/>
                  </a:lnTo>
                  <a:lnTo>
                    <a:pt x="90" y="67"/>
                  </a:lnTo>
                  <a:lnTo>
                    <a:pt x="95" y="69"/>
                  </a:lnTo>
                  <a:lnTo>
                    <a:pt x="99" y="72"/>
                  </a:lnTo>
                  <a:lnTo>
                    <a:pt x="92" y="90"/>
                  </a:lnTo>
                  <a:lnTo>
                    <a:pt x="113" y="94"/>
                  </a:lnTo>
                  <a:lnTo>
                    <a:pt x="114" y="128"/>
                  </a:lnTo>
                  <a:lnTo>
                    <a:pt x="160" y="154"/>
                  </a:lnTo>
                  <a:lnTo>
                    <a:pt x="168" y="146"/>
                  </a:lnTo>
                  <a:lnTo>
                    <a:pt x="154" y="106"/>
                  </a:lnTo>
                  <a:lnTo>
                    <a:pt x="165" y="98"/>
                  </a:lnTo>
                  <a:lnTo>
                    <a:pt x="160" y="84"/>
                  </a:lnTo>
                  <a:lnTo>
                    <a:pt x="145" y="78"/>
                  </a:lnTo>
                  <a:lnTo>
                    <a:pt x="165" y="68"/>
                  </a:lnTo>
                  <a:lnTo>
                    <a:pt x="176" y="50"/>
                  </a:lnTo>
                  <a:lnTo>
                    <a:pt x="167" y="42"/>
                  </a:lnTo>
                  <a:lnTo>
                    <a:pt x="159" y="35"/>
                  </a:lnTo>
                  <a:lnTo>
                    <a:pt x="151" y="31"/>
                  </a:lnTo>
                  <a:lnTo>
                    <a:pt x="143" y="30"/>
                  </a:lnTo>
                  <a:lnTo>
                    <a:pt x="137" y="30"/>
                  </a:lnTo>
                  <a:lnTo>
                    <a:pt x="128" y="28"/>
                  </a:lnTo>
                  <a:lnTo>
                    <a:pt x="116" y="27"/>
                  </a:lnTo>
                  <a:lnTo>
                    <a:pt x="104" y="26"/>
                  </a:lnTo>
                  <a:lnTo>
                    <a:pt x="92" y="26"/>
                  </a:lnTo>
                  <a:lnTo>
                    <a:pt x="82" y="25"/>
                  </a:lnTo>
                  <a:lnTo>
                    <a:pt x="75" y="24"/>
                  </a:lnTo>
                  <a:lnTo>
                    <a:pt x="72" y="24"/>
                  </a:lnTo>
                  <a:lnTo>
                    <a:pt x="56" y="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4321" name="Freeform 5"/>
            <p:cNvSpPr>
              <a:spLocks/>
            </p:cNvSpPr>
            <p:nvPr/>
          </p:nvSpPr>
          <p:spPr bwMode="auto">
            <a:xfrm>
              <a:off x="2732" y="726"/>
              <a:ext cx="26" cy="25"/>
            </a:xfrm>
            <a:custGeom>
              <a:avLst/>
              <a:gdLst>
                <a:gd name="T0" fmla="*/ 0 w 53"/>
                <a:gd name="T1" fmla="*/ 0 h 50"/>
                <a:gd name="T2" fmla="*/ 0 w 53"/>
                <a:gd name="T3" fmla="*/ 1 h 50"/>
                <a:gd name="T4" fmla="*/ 0 w 53"/>
                <a:gd name="T5" fmla="*/ 1 h 50"/>
                <a:gd name="T6" fmla="*/ 0 w 53"/>
                <a:gd name="T7" fmla="*/ 1 h 50"/>
                <a:gd name="T8" fmla="*/ 0 w 53"/>
                <a:gd name="T9" fmla="*/ 1 h 50"/>
                <a:gd name="T10" fmla="*/ 0 w 53"/>
                <a:gd name="T11" fmla="*/ 1 h 50"/>
                <a:gd name="T12" fmla="*/ 0 w 53"/>
                <a:gd name="T13" fmla="*/ 1 h 50"/>
                <a:gd name="T14" fmla="*/ 0 w 53"/>
                <a:gd name="T15" fmla="*/ 1 h 50"/>
                <a:gd name="T16" fmla="*/ 0 w 53"/>
                <a:gd name="T17" fmla="*/ 1 h 50"/>
                <a:gd name="T18" fmla="*/ 0 w 53"/>
                <a:gd name="T19" fmla="*/ 1 h 50"/>
                <a:gd name="T20" fmla="*/ 0 w 53"/>
                <a:gd name="T21" fmla="*/ 1 h 50"/>
                <a:gd name="T22" fmla="*/ 0 w 53"/>
                <a:gd name="T23" fmla="*/ 1 h 50"/>
                <a:gd name="T24" fmla="*/ 0 w 53"/>
                <a:gd name="T25" fmla="*/ 1 h 50"/>
                <a:gd name="T26" fmla="*/ 0 w 53"/>
                <a:gd name="T27" fmla="*/ 1 h 50"/>
                <a:gd name="T28" fmla="*/ 0 w 53"/>
                <a:gd name="T29" fmla="*/ 0 h 5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3"/>
                <a:gd name="T46" fmla="*/ 0 h 50"/>
                <a:gd name="T47" fmla="*/ 53 w 53"/>
                <a:gd name="T48" fmla="*/ 50 h 5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3" h="50">
                  <a:moveTo>
                    <a:pt x="0" y="0"/>
                  </a:moveTo>
                  <a:lnTo>
                    <a:pt x="5" y="1"/>
                  </a:lnTo>
                  <a:lnTo>
                    <a:pt x="12" y="3"/>
                  </a:lnTo>
                  <a:lnTo>
                    <a:pt x="20" y="5"/>
                  </a:lnTo>
                  <a:lnTo>
                    <a:pt x="28" y="7"/>
                  </a:lnTo>
                  <a:lnTo>
                    <a:pt x="37" y="9"/>
                  </a:lnTo>
                  <a:lnTo>
                    <a:pt x="44" y="13"/>
                  </a:lnTo>
                  <a:lnTo>
                    <a:pt x="50" y="15"/>
                  </a:lnTo>
                  <a:lnTo>
                    <a:pt x="53" y="18"/>
                  </a:lnTo>
                  <a:lnTo>
                    <a:pt x="48" y="50"/>
                  </a:lnTo>
                  <a:lnTo>
                    <a:pt x="11" y="39"/>
                  </a:lnTo>
                  <a:lnTo>
                    <a:pt x="8" y="34"/>
                  </a:lnTo>
                  <a:lnTo>
                    <a:pt x="4" y="22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4322" name="Freeform 6"/>
            <p:cNvSpPr>
              <a:spLocks/>
            </p:cNvSpPr>
            <p:nvPr/>
          </p:nvSpPr>
          <p:spPr bwMode="auto">
            <a:xfrm>
              <a:off x="2534" y="698"/>
              <a:ext cx="57" cy="47"/>
            </a:xfrm>
            <a:custGeom>
              <a:avLst/>
              <a:gdLst>
                <a:gd name="T0" fmla="*/ 1 w 114"/>
                <a:gd name="T1" fmla="*/ 0 h 94"/>
                <a:gd name="T2" fmla="*/ 1 w 114"/>
                <a:gd name="T3" fmla="*/ 1 h 94"/>
                <a:gd name="T4" fmla="*/ 1 w 114"/>
                <a:gd name="T5" fmla="*/ 1 h 94"/>
                <a:gd name="T6" fmla="*/ 1 w 114"/>
                <a:gd name="T7" fmla="*/ 1 h 94"/>
                <a:gd name="T8" fmla="*/ 1 w 114"/>
                <a:gd name="T9" fmla="*/ 1 h 94"/>
                <a:gd name="T10" fmla="*/ 1 w 114"/>
                <a:gd name="T11" fmla="*/ 1 h 94"/>
                <a:gd name="T12" fmla="*/ 1 w 114"/>
                <a:gd name="T13" fmla="*/ 1 h 94"/>
                <a:gd name="T14" fmla="*/ 1 w 114"/>
                <a:gd name="T15" fmla="*/ 1 h 94"/>
                <a:gd name="T16" fmla="*/ 1 w 114"/>
                <a:gd name="T17" fmla="*/ 1 h 94"/>
                <a:gd name="T18" fmla="*/ 0 w 114"/>
                <a:gd name="T19" fmla="*/ 1 h 94"/>
                <a:gd name="T20" fmla="*/ 1 w 114"/>
                <a:gd name="T21" fmla="*/ 0 h 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4"/>
                <a:gd name="T34" fmla="*/ 0 h 94"/>
                <a:gd name="T35" fmla="*/ 114 w 114"/>
                <a:gd name="T36" fmla="*/ 94 h 9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4" h="94">
                  <a:moveTo>
                    <a:pt x="35" y="0"/>
                  </a:moveTo>
                  <a:lnTo>
                    <a:pt x="97" y="11"/>
                  </a:lnTo>
                  <a:lnTo>
                    <a:pt x="114" y="49"/>
                  </a:lnTo>
                  <a:lnTo>
                    <a:pt x="106" y="92"/>
                  </a:lnTo>
                  <a:lnTo>
                    <a:pt x="95" y="94"/>
                  </a:lnTo>
                  <a:lnTo>
                    <a:pt x="84" y="60"/>
                  </a:lnTo>
                  <a:lnTo>
                    <a:pt x="59" y="64"/>
                  </a:lnTo>
                  <a:lnTo>
                    <a:pt x="40" y="57"/>
                  </a:lnTo>
                  <a:lnTo>
                    <a:pt x="59" y="30"/>
                  </a:lnTo>
                  <a:lnTo>
                    <a:pt x="0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4323" name="Freeform 7"/>
            <p:cNvSpPr>
              <a:spLocks/>
            </p:cNvSpPr>
            <p:nvPr/>
          </p:nvSpPr>
          <p:spPr bwMode="auto">
            <a:xfrm>
              <a:off x="2225" y="708"/>
              <a:ext cx="619" cy="935"/>
            </a:xfrm>
            <a:custGeom>
              <a:avLst/>
              <a:gdLst>
                <a:gd name="T0" fmla="*/ 1 w 1237"/>
                <a:gd name="T1" fmla="*/ 0 h 1872"/>
                <a:gd name="T2" fmla="*/ 1 w 1237"/>
                <a:gd name="T3" fmla="*/ 0 h 1872"/>
                <a:gd name="T4" fmla="*/ 1 w 1237"/>
                <a:gd name="T5" fmla="*/ 0 h 1872"/>
                <a:gd name="T6" fmla="*/ 1 w 1237"/>
                <a:gd name="T7" fmla="*/ 0 h 1872"/>
                <a:gd name="T8" fmla="*/ 1 w 1237"/>
                <a:gd name="T9" fmla="*/ 0 h 1872"/>
                <a:gd name="T10" fmla="*/ 1 w 1237"/>
                <a:gd name="T11" fmla="*/ 0 h 1872"/>
                <a:gd name="T12" fmla="*/ 1 w 1237"/>
                <a:gd name="T13" fmla="*/ 0 h 1872"/>
                <a:gd name="T14" fmla="*/ 1 w 1237"/>
                <a:gd name="T15" fmla="*/ 0 h 1872"/>
                <a:gd name="T16" fmla="*/ 1 w 1237"/>
                <a:gd name="T17" fmla="*/ 0 h 1872"/>
                <a:gd name="T18" fmla="*/ 1 w 1237"/>
                <a:gd name="T19" fmla="*/ 0 h 1872"/>
                <a:gd name="T20" fmla="*/ 1 w 1237"/>
                <a:gd name="T21" fmla="*/ 0 h 1872"/>
                <a:gd name="T22" fmla="*/ 1 w 1237"/>
                <a:gd name="T23" fmla="*/ 0 h 1872"/>
                <a:gd name="T24" fmla="*/ 1 w 1237"/>
                <a:gd name="T25" fmla="*/ 0 h 1872"/>
                <a:gd name="T26" fmla="*/ 1 w 1237"/>
                <a:gd name="T27" fmla="*/ 0 h 1872"/>
                <a:gd name="T28" fmla="*/ 1 w 1237"/>
                <a:gd name="T29" fmla="*/ 0 h 1872"/>
                <a:gd name="T30" fmla="*/ 1 w 1237"/>
                <a:gd name="T31" fmla="*/ 0 h 1872"/>
                <a:gd name="T32" fmla="*/ 1 w 1237"/>
                <a:gd name="T33" fmla="*/ 0 h 1872"/>
                <a:gd name="T34" fmla="*/ 1 w 1237"/>
                <a:gd name="T35" fmla="*/ 0 h 1872"/>
                <a:gd name="T36" fmla="*/ 1 w 1237"/>
                <a:gd name="T37" fmla="*/ 0 h 1872"/>
                <a:gd name="T38" fmla="*/ 1 w 1237"/>
                <a:gd name="T39" fmla="*/ 0 h 1872"/>
                <a:gd name="T40" fmla="*/ 1 w 1237"/>
                <a:gd name="T41" fmla="*/ 0 h 1872"/>
                <a:gd name="T42" fmla="*/ 1 w 1237"/>
                <a:gd name="T43" fmla="*/ 0 h 1872"/>
                <a:gd name="T44" fmla="*/ 1 w 1237"/>
                <a:gd name="T45" fmla="*/ 0 h 1872"/>
                <a:gd name="T46" fmla="*/ 1 w 1237"/>
                <a:gd name="T47" fmla="*/ 0 h 1872"/>
                <a:gd name="T48" fmla="*/ 1 w 1237"/>
                <a:gd name="T49" fmla="*/ 0 h 1872"/>
                <a:gd name="T50" fmla="*/ 1 w 1237"/>
                <a:gd name="T51" fmla="*/ 0 h 1872"/>
                <a:gd name="T52" fmla="*/ 1 w 1237"/>
                <a:gd name="T53" fmla="*/ 0 h 1872"/>
                <a:gd name="T54" fmla="*/ 1 w 1237"/>
                <a:gd name="T55" fmla="*/ 0 h 1872"/>
                <a:gd name="T56" fmla="*/ 1 w 1237"/>
                <a:gd name="T57" fmla="*/ 0 h 1872"/>
                <a:gd name="T58" fmla="*/ 1 w 1237"/>
                <a:gd name="T59" fmla="*/ 0 h 1872"/>
                <a:gd name="T60" fmla="*/ 1 w 1237"/>
                <a:gd name="T61" fmla="*/ 0 h 1872"/>
                <a:gd name="T62" fmla="*/ 1 w 1237"/>
                <a:gd name="T63" fmla="*/ 0 h 1872"/>
                <a:gd name="T64" fmla="*/ 1 w 1237"/>
                <a:gd name="T65" fmla="*/ 0 h 1872"/>
                <a:gd name="T66" fmla="*/ 1 w 1237"/>
                <a:gd name="T67" fmla="*/ 0 h 1872"/>
                <a:gd name="T68" fmla="*/ 1 w 1237"/>
                <a:gd name="T69" fmla="*/ 0 h 1872"/>
                <a:gd name="T70" fmla="*/ 1 w 1237"/>
                <a:gd name="T71" fmla="*/ 0 h 1872"/>
                <a:gd name="T72" fmla="*/ 1 w 1237"/>
                <a:gd name="T73" fmla="*/ 0 h 1872"/>
                <a:gd name="T74" fmla="*/ 1 w 1237"/>
                <a:gd name="T75" fmla="*/ 0 h 1872"/>
                <a:gd name="T76" fmla="*/ 1 w 1237"/>
                <a:gd name="T77" fmla="*/ 0 h 1872"/>
                <a:gd name="T78" fmla="*/ 1 w 1237"/>
                <a:gd name="T79" fmla="*/ 0 h 1872"/>
                <a:gd name="T80" fmla="*/ 1 w 1237"/>
                <a:gd name="T81" fmla="*/ 0 h 1872"/>
                <a:gd name="T82" fmla="*/ 1 w 1237"/>
                <a:gd name="T83" fmla="*/ 0 h 1872"/>
                <a:gd name="T84" fmla="*/ 1 w 1237"/>
                <a:gd name="T85" fmla="*/ 0 h 1872"/>
                <a:gd name="T86" fmla="*/ 1 w 1237"/>
                <a:gd name="T87" fmla="*/ 0 h 1872"/>
                <a:gd name="T88" fmla="*/ 1 w 1237"/>
                <a:gd name="T89" fmla="*/ 0 h 1872"/>
                <a:gd name="T90" fmla="*/ 1 w 1237"/>
                <a:gd name="T91" fmla="*/ 0 h 1872"/>
                <a:gd name="T92" fmla="*/ 1 w 1237"/>
                <a:gd name="T93" fmla="*/ 0 h 1872"/>
                <a:gd name="T94" fmla="*/ 1 w 1237"/>
                <a:gd name="T95" fmla="*/ 0 h 1872"/>
                <a:gd name="T96" fmla="*/ 1 w 1237"/>
                <a:gd name="T97" fmla="*/ 0 h 1872"/>
                <a:gd name="T98" fmla="*/ 1 w 1237"/>
                <a:gd name="T99" fmla="*/ 0 h 1872"/>
                <a:gd name="T100" fmla="*/ 1 w 1237"/>
                <a:gd name="T101" fmla="*/ 0 h 1872"/>
                <a:gd name="T102" fmla="*/ 1 w 1237"/>
                <a:gd name="T103" fmla="*/ 0 h 1872"/>
                <a:gd name="T104" fmla="*/ 1 w 1237"/>
                <a:gd name="T105" fmla="*/ 0 h 1872"/>
                <a:gd name="T106" fmla="*/ 1 w 1237"/>
                <a:gd name="T107" fmla="*/ 0 h 1872"/>
                <a:gd name="T108" fmla="*/ 1 w 1237"/>
                <a:gd name="T109" fmla="*/ 0 h 1872"/>
                <a:gd name="T110" fmla="*/ 1 w 1237"/>
                <a:gd name="T111" fmla="*/ 0 h 1872"/>
                <a:gd name="T112" fmla="*/ 1 w 1237"/>
                <a:gd name="T113" fmla="*/ 0 h 1872"/>
                <a:gd name="T114" fmla="*/ 1 w 1237"/>
                <a:gd name="T115" fmla="*/ 0 h 1872"/>
                <a:gd name="T116" fmla="*/ 1 w 1237"/>
                <a:gd name="T117" fmla="*/ 0 h 1872"/>
                <a:gd name="T118" fmla="*/ 1 w 1237"/>
                <a:gd name="T119" fmla="*/ 0 h 1872"/>
                <a:gd name="T120" fmla="*/ 1 w 1237"/>
                <a:gd name="T121" fmla="*/ 0 h 1872"/>
                <a:gd name="T122" fmla="*/ 1 w 1237"/>
                <a:gd name="T123" fmla="*/ 0 h 1872"/>
                <a:gd name="T124" fmla="*/ 1 w 1237"/>
                <a:gd name="T125" fmla="*/ 0 h 187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37"/>
                <a:gd name="T190" fmla="*/ 0 h 1872"/>
                <a:gd name="T191" fmla="*/ 1237 w 1237"/>
                <a:gd name="T192" fmla="*/ 1872 h 187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37" h="1872">
                  <a:moveTo>
                    <a:pt x="645" y="149"/>
                  </a:moveTo>
                  <a:lnTo>
                    <a:pt x="641" y="151"/>
                  </a:lnTo>
                  <a:lnTo>
                    <a:pt x="638" y="156"/>
                  </a:lnTo>
                  <a:lnTo>
                    <a:pt x="636" y="162"/>
                  </a:lnTo>
                  <a:lnTo>
                    <a:pt x="633" y="167"/>
                  </a:lnTo>
                  <a:lnTo>
                    <a:pt x="636" y="173"/>
                  </a:lnTo>
                  <a:lnTo>
                    <a:pt x="640" y="180"/>
                  </a:lnTo>
                  <a:lnTo>
                    <a:pt x="645" y="186"/>
                  </a:lnTo>
                  <a:lnTo>
                    <a:pt x="650" y="189"/>
                  </a:lnTo>
                  <a:lnTo>
                    <a:pt x="653" y="188"/>
                  </a:lnTo>
                  <a:lnTo>
                    <a:pt x="658" y="186"/>
                  </a:lnTo>
                  <a:lnTo>
                    <a:pt x="660" y="182"/>
                  </a:lnTo>
                  <a:lnTo>
                    <a:pt x="661" y="180"/>
                  </a:lnTo>
                  <a:lnTo>
                    <a:pt x="660" y="178"/>
                  </a:lnTo>
                  <a:lnTo>
                    <a:pt x="658" y="175"/>
                  </a:lnTo>
                  <a:lnTo>
                    <a:pt x="654" y="174"/>
                  </a:lnTo>
                  <a:lnTo>
                    <a:pt x="653" y="171"/>
                  </a:lnTo>
                  <a:lnTo>
                    <a:pt x="654" y="169"/>
                  </a:lnTo>
                  <a:lnTo>
                    <a:pt x="658" y="166"/>
                  </a:lnTo>
                  <a:lnTo>
                    <a:pt x="660" y="164"/>
                  </a:lnTo>
                  <a:lnTo>
                    <a:pt x="661" y="162"/>
                  </a:lnTo>
                  <a:lnTo>
                    <a:pt x="660" y="158"/>
                  </a:lnTo>
                  <a:lnTo>
                    <a:pt x="656" y="155"/>
                  </a:lnTo>
                  <a:lnTo>
                    <a:pt x="652" y="151"/>
                  </a:lnTo>
                  <a:lnTo>
                    <a:pt x="645" y="149"/>
                  </a:lnTo>
                  <a:lnTo>
                    <a:pt x="607" y="129"/>
                  </a:lnTo>
                  <a:lnTo>
                    <a:pt x="606" y="125"/>
                  </a:lnTo>
                  <a:lnTo>
                    <a:pt x="601" y="121"/>
                  </a:lnTo>
                  <a:lnTo>
                    <a:pt x="597" y="117"/>
                  </a:lnTo>
                  <a:lnTo>
                    <a:pt x="594" y="113"/>
                  </a:lnTo>
                  <a:lnTo>
                    <a:pt x="595" y="111"/>
                  </a:lnTo>
                  <a:lnTo>
                    <a:pt x="600" y="108"/>
                  </a:lnTo>
                  <a:lnTo>
                    <a:pt x="606" y="104"/>
                  </a:lnTo>
                  <a:lnTo>
                    <a:pt x="613" y="99"/>
                  </a:lnTo>
                  <a:lnTo>
                    <a:pt x="618" y="96"/>
                  </a:lnTo>
                  <a:lnTo>
                    <a:pt x="624" y="93"/>
                  </a:lnTo>
                  <a:lnTo>
                    <a:pt x="629" y="89"/>
                  </a:lnTo>
                  <a:lnTo>
                    <a:pt x="630" y="87"/>
                  </a:lnTo>
                  <a:lnTo>
                    <a:pt x="616" y="67"/>
                  </a:lnTo>
                  <a:lnTo>
                    <a:pt x="621" y="66"/>
                  </a:lnTo>
                  <a:lnTo>
                    <a:pt x="625" y="65"/>
                  </a:lnTo>
                  <a:lnTo>
                    <a:pt x="631" y="64"/>
                  </a:lnTo>
                  <a:lnTo>
                    <a:pt x="638" y="61"/>
                  </a:lnTo>
                  <a:lnTo>
                    <a:pt x="644" y="60"/>
                  </a:lnTo>
                  <a:lnTo>
                    <a:pt x="650" y="59"/>
                  </a:lnTo>
                  <a:lnTo>
                    <a:pt x="654" y="57"/>
                  </a:lnTo>
                  <a:lnTo>
                    <a:pt x="659" y="53"/>
                  </a:lnTo>
                  <a:lnTo>
                    <a:pt x="662" y="56"/>
                  </a:lnTo>
                  <a:lnTo>
                    <a:pt x="671" y="63"/>
                  </a:lnTo>
                  <a:lnTo>
                    <a:pt x="681" y="71"/>
                  </a:lnTo>
                  <a:lnTo>
                    <a:pt x="684" y="76"/>
                  </a:lnTo>
                  <a:lnTo>
                    <a:pt x="682" y="82"/>
                  </a:lnTo>
                  <a:lnTo>
                    <a:pt x="677" y="87"/>
                  </a:lnTo>
                  <a:lnTo>
                    <a:pt x="673" y="90"/>
                  </a:lnTo>
                  <a:lnTo>
                    <a:pt x="670" y="91"/>
                  </a:lnTo>
                  <a:lnTo>
                    <a:pt x="682" y="121"/>
                  </a:lnTo>
                  <a:lnTo>
                    <a:pt x="685" y="121"/>
                  </a:lnTo>
                  <a:lnTo>
                    <a:pt x="693" y="121"/>
                  </a:lnTo>
                  <a:lnTo>
                    <a:pt x="703" y="121"/>
                  </a:lnTo>
                  <a:lnTo>
                    <a:pt x="709" y="119"/>
                  </a:lnTo>
                  <a:lnTo>
                    <a:pt x="712" y="112"/>
                  </a:lnTo>
                  <a:lnTo>
                    <a:pt x="713" y="103"/>
                  </a:lnTo>
                  <a:lnTo>
                    <a:pt x="714" y="96"/>
                  </a:lnTo>
                  <a:lnTo>
                    <a:pt x="716" y="95"/>
                  </a:lnTo>
                  <a:lnTo>
                    <a:pt x="720" y="97"/>
                  </a:lnTo>
                  <a:lnTo>
                    <a:pt x="724" y="102"/>
                  </a:lnTo>
                  <a:lnTo>
                    <a:pt x="731" y="105"/>
                  </a:lnTo>
                  <a:lnTo>
                    <a:pt x="737" y="110"/>
                  </a:lnTo>
                  <a:lnTo>
                    <a:pt x="744" y="114"/>
                  </a:lnTo>
                  <a:lnTo>
                    <a:pt x="750" y="118"/>
                  </a:lnTo>
                  <a:lnTo>
                    <a:pt x="753" y="120"/>
                  </a:lnTo>
                  <a:lnTo>
                    <a:pt x="754" y="121"/>
                  </a:lnTo>
                  <a:lnTo>
                    <a:pt x="754" y="135"/>
                  </a:lnTo>
                  <a:lnTo>
                    <a:pt x="789" y="139"/>
                  </a:lnTo>
                  <a:lnTo>
                    <a:pt x="817" y="157"/>
                  </a:lnTo>
                  <a:lnTo>
                    <a:pt x="811" y="169"/>
                  </a:lnTo>
                  <a:lnTo>
                    <a:pt x="841" y="166"/>
                  </a:lnTo>
                  <a:lnTo>
                    <a:pt x="850" y="172"/>
                  </a:lnTo>
                  <a:lnTo>
                    <a:pt x="858" y="180"/>
                  </a:lnTo>
                  <a:lnTo>
                    <a:pt x="866" y="188"/>
                  </a:lnTo>
                  <a:lnTo>
                    <a:pt x="873" y="193"/>
                  </a:lnTo>
                  <a:lnTo>
                    <a:pt x="875" y="199"/>
                  </a:lnTo>
                  <a:lnTo>
                    <a:pt x="874" y="205"/>
                  </a:lnTo>
                  <a:lnTo>
                    <a:pt x="870" y="212"/>
                  </a:lnTo>
                  <a:lnTo>
                    <a:pt x="865" y="217"/>
                  </a:lnTo>
                  <a:lnTo>
                    <a:pt x="860" y="218"/>
                  </a:lnTo>
                  <a:lnTo>
                    <a:pt x="853" y="218"/>
                  </a:lnTo>
                  <a:lnTo>
                    <a:pt x="845" y="219"/>
                  </a:lnTo>
                  <a:lnTo>
                    <a:pt x="836" y="219"/>
                  </a:lnTo>
                  <a:lnTo>
                    <a:pt x="826" y="220"/>
                  </a:lnTo>
                  <a:lnTo>
                    <a:pt x="817" y="220"/>
                  </a:lnTo>
                  <a:lnTo>
                    <a:pt x="809" y="220"/>
                  </a:lnTo>
                  <a:lnTo>
                    <a:pt x="803" y="220"/>
                  </a:lnTo>
                  <a:lnTo>
                    <a:pt x="797" y="220"/>
                  </a:lnTo>
                  <a:lnTo>
                    <a:pt x="790" y="222"/>
                  </a:lnTo>
                  <a:lnTo>
                    <a:pt x="781" y="222"/>
                  </a:lnTo>
                  <a:lnTo>
                    <a:pt x="772" y="223"/>
                  </a:lnTo>
                  <a:lnTo>
                    <a:pt x="761" y="224"/>
                  </a:lnTo>
                  <a:lnTo>
                    <a:pt x="752" y="225"/>
                  </a:lnTo>
                  <a:lnTo>
                    <a:pt x="744" y="226"/>
                  </a:lnTo>
                  <a:lnTo>
                    <a:pt x="736" y="227"/>
                  </a:lnTo>
                  <a:lnTo>
                    <a:pt x="727" y="228"/>
                  </a:lnTo>
                  <a:lnTo>
                    <a:pt x="714" y="232"/>
                  </a:lnTo>
                  <a:lnTo>
                    <a:pt x="699" y="235"/>
                  </a:lnTo>
                  <a:lnTo>
                    <a:pt x="684" y="239"/>
                  </a:lnTo>
                  <a:lnTo>
                    <a:pt x="669" y="243"/>
                  </a:lnTo>
                  <a:lnTo>
                    <a:pt x="656" y="247"/>
                  </a:lnTo>
                  <a:lnTo>
                    <a:pt x="648" y="249"/>
                  </a:lnTo>
                  <a:lnTo>
                    <a:pt x="645" y="250"/>
                  </a:lnTo>
                  <a:lnTo>
                    <a:pt x="597" y="255"/>
                  </a:lnTo>
                  <a:lnTo>
                    <a:pt x="578" y="269"/>
                  </a:lnTo>
                  <a:lnTo>
                    <a:pt x="607" y="265"/>
                  </a:lnTo>
                  <a:lnTo>
                    <a:pt x="575" y="288"/>
                  </a:lnTo>
                  <a:lnTo>
                    <a:pt x="572" y="288"/>
                  </a:lnTo>
                  <a:lnTo>
                    <a:pt x="564" y="288"/>
                  </a:lnTo>
                  <a:lnTo>
                    <a:pt x="554" y="288"/>
                  </a:lnTo>
                  <a:lnTo>
                    <a:pt x="542" y="289"/>
                  </a:lnTo>
                  <a:lnTo>
                    <a:pt x="530" y="289"/>
                  </a:lnTo>
                  <a:lnTo>
                    <a:pt x="518" y="292"/>
                  </a:lnTo>
                  <a:lnTo>
                    <a:pt x="508" y="293"/>
                  </a:lnTo>
                  <a:lnTo>
                    <a:pt x="502" y="295"/>
                  </a:lnTo>
                  <a:lnTo>
                    <a:pt x="499" y="299"/>
                  </a:lnTo>
                  <a:lnTo>
                    <a:pt x="500" y="302"/>
                  </a:lnTo>
                  <a:lnTo>
                    <a:pt x="503" y="303"/>
                  </a:lnTo>
                  <a:lnTo>
                    <a:pt x="510" y="304"/>
                  </a:lnTo>
                  <a:lnTo>
                    <a:pt x="509" y="317"/>
                  </a:lnTo>
                  <a:lnTo>
                    <a:pt x="466" y="318"/>
                  </a:lnTo>
                  <a:lnTo>
                    <a:pt x="463" y="303"/>
                  </a:lnTo>
                  <a:lnTo>
                    <a:pt x="465" y="301"/>
                  </a:lnTo>
                  <a:lnTo>
                    <a:pt x="469" y="298"/>
                  </a:lnTo>
                  <a:lnTo>
                    <a:pt x="472" y="291"/>
                  </a:lnTo>
                  <a:lnTo>
                    <a:pt x="474" y="285"/>
                  </a:lnTo>
                  <a:lnTo>
                    <a:pt x="471" y="278"/>
                  </a:lnTo>
                  <a:lnTo>
                    <a:pt x="463" y="271"/>
                  </a:lnTo>
                  <a:lnTo>
                    <a:pt x="454" y="265"/>
                  </a:lnTo>
                  <a:lnTo>
                    <a:pt x="445" y="261"/>
                  </a:lnTo>
                  <a:lnTo>
                    <a:pt x="440" y="260"/>
                  </a:lnTo>
                  <a:lnTo>
                    <a:pt x="435" y="258"/>
                  </a:lnTo>
                  <a:lnTo>
                    <a:pt x="431" y="257"/>
                  </a:lnTo>
                  <a:lnTo>
                    <a:pt x="425" y="257"/>
                  </a:lnTo>
                  <a:lnTo>
                    <a:pt x="420" y="258"/>
                  </a:lnTo>
                  <a:lnTo>
                    <a:pt x="416" y="261"/>
                  </a:lnTo>
                  <a:lnTo>
                    <a:pt x="411" y="264"/>
                  </a:lnTo>
                  <a:lnTo>
                    <a:pt x="409" y="269"/>
                  </a:lnTo>
                  <a:lnTo>
                    <a:pt x="408" y="269"/>
                  </a:lnTo>
                  <a:lnTo>
                    <a:pt x="403" y="270"/>
                  </a:lnTo>
                  <a:lnTo>
                    <a:pt x="397" y="271"/>
                  </a:lnTo>
                  <a:lnTo>
                    <a:pt x="389" y="272"/>
                  </a:lnTo>
                  <a:lnTo>
                    <a:pt x="381" y="273"/>
                  </a:lnTo>
                  <a:lnTo>
                    <a:pt x="373" y="275"/>
                  </a:lnTo>
                  <a:lnTo>
                    <a:pt x="366" y="275"/>
                  </a:lnTo>
                  <a:lnTo>
                    <a:pt x="360" y="273"/>
                  </a:lnTo>
                  <a:lnTo>
                    <a:pt x="356" y="272"/>
                  </a:lnTo>
                  <a:lnTo>
                    <a:pt x="349" y="271"/>
                  </a:lnTo>
                  <a:lnTo>
                    <a:pt x="342" y="271"/>
                  </a:lnTo>
                  <a:lnTo>
                    <a:pt x="335" y="271"/>
                  </a:lnTo>
                  <a:lnTo>
                    <a:pt x="329" y="272"/>
                  </a:lnTo>
                  <a:lnTo>
                    <a:pt x="324" y="273"/>
                  </a:lnTo>
                  <a:lnTo>
                    <a:pt x="319" y="275"/>
                  </a:lnTo>
                  <a:lnTo>
                    <a:pt x="317" y="277"/>
                  </a:lnTo>
                  <a:lnTo>
                    <a:pt x="320" y="287"/>
                  </a:lnTo>
                  <a:lnTo>
                    <a:pt x="321" y="287"/>
                  </a:lnTo>
                  <a:lnTo>
                    <a:pt x="324" y="286"/>
                  </a:lnTo>
                  <a:lnTo>
                    <a:pt x="328" y="285"/>
                  </a:lnTo>
                  <a:lnTo>
                    <a:pt x="334" y="284"/>
                  </a:lnTo>
                  <a:lnTo>
                    <a:pt x="340" y="281"/>
                  </a:lnTo>
                  <a:lnTo>
                    <a:pt x="347" y="281"/>
                  </a:lnTo>
                  <a:lnTo>
                    <a:pt x="352" y="280"/>
                  </a:lnTo>
                  <a:lnTo>
                    <a:pt x="358" y="280"/>
                  </a:lnTo>
                  <a:lnTo>
                    <a:pt x="364" y="281"/>
                  </a:lnTo>
                  <a:lnTo>
                    <a:pt x="371" y="281"/>
                  </a:lnTo>
                  <a:lnTo>
                    <a:pt x="378" y="281"/>
                  </a:lnTo>
                  <a:lnTo>
                    <a:pt x="385" y="280"/>
                  </a:lnTo>
                  <a:lnTo>
                    <a:pt x="392" y="280"/>
                  </a:lnTo>
                  <a:lnTo>
                    <a:pt x="397" y="279"/>
                  </a:lnTo>
                  <a:lnTo>
                    <a:pt x="403" y="278"/>
                  </a:lnTo>
                  <a:lnTo>
                    <a:pt x="409" y="277"/>
                  </a:lnTo>
                  <a:lnTo>
                    <a:pt x="413" y="276"/>
                  </a:lnTo>
                  <a:lnTo>
                    <a:pt x="420" y="276"/>
                  </a:lnTo>
                  <a:lnTo>
                    <a:pt x="427" y="276"/>
                  </a:lnTo>
                  <a:lnTo>
                    <a:pt x="434" y="276"/>
                  </a:lnTo>
                  <a:lnTo>
                    <a:pt x="440" y="277"/>
                  </a:lnTo>
                  <a:lnTo>
                    <a:pt x="445" y="278"/>
                  </a:lnTo>
                  <a:lnTo>
                    <a:pt x="446" y="279"/>
                  </a:lnTo>
                  <a:lnTo>
                    <a:pt x="445" y="280"/>
                  </a:lnTo>
                  <a:lnTo>
                    <a:pt x="441" y="283"/>
                  </a:lnTo>
                  <a:lnTo>
                    <a:pt x="436" y="284"/>
                  </a:lnTo>
                  <a:lnTo>
                    <a:pt x="431" y="286"/>
                  </a:lnTo>
                  <a:lnTo>
                    <a:pt x="425" y="288"/>
                  </a:lnTo>
                  <a:lnTo>
                    <a:pt x="418" y="291"/>
                  </a:lnTo>
                  <a:lnTo>
                    <a:pt x="412" y="294"/>
                  </a:lnTo>
                  <a:lnTo>
                    <a:pt x="408" y="298"/>
                  </a:lnTo>
                  <a:lnTo>
                    <a:pt x="404" y="301"/>
                  </a:lnTo>
                  <a:lnTo>
                    <a:pt x="401" y="310"/>
                  </a:lnTo>
                  <a:lnTo>
                    <a:pt x="401" y="322"/>
                  </a:lnTo>
                  <a:lnTo>
                    <a:pt x="402" y="332"/>
                  </a:lnTo>
                  <a:lnTo>
                    <a:pt x="403" y="337"/>
                  </a:lnTo>
                  <a:lnTo>
                    <a:pt x="417" y="337"/>
                  </a:lnTo>
                  <a:lnTo>
                    <a:pt x="418" y="332"/>
                  </a:lnTo>
                  <a:lnTo>
                    <a:pt x="423" y="319"/>
                  </a:lnTo>
                  <a:lnTo>
                    <a:pt x="431" y="306"/>
                  </a:lnTo>
                  <a:lnTo>
                    <a:pt x="442" y="296"/>
                  </a:lnTo>
                  <a:lnTo>
                    <a:pt x="446" y="304"/>
                  </a:lnTo>
                  <a:lnTo>
                    <a:pt x="450" y="314"/>
                  </a:lnTo>
                  <a:lnTo>
                    <a:pt x="455" y="323"/>
                  </a:lnTo>
                  <a:lnTo>
                    <a:pt x="461" y="329"/>
                  </a:lnTo>
                  <a:lnTo>
                    <a:pt x="465" y="330"/>
                  </a:lnTo>
                  <a:lnTo>
                    <a:pt x="471" y="331"/>
                  </a:lnTo>
                  <a:lnTo>
                    <a:pt x="479" y="332"/>
                  </a:lnTo>
                  <a:lnTo>
                    <a:pt x="487" y="333"/>
                  </a:lnTo>
                  <a:lnTo>
                    <a:pt x="495" y="333"/>
                  </a:lnTo>
                  <a:lnTo>
                    <a:pt x="503" y="333"/>
                  </a:lnTo>
                  <a:lnTo>
                    <a:pt x="510" y="332"/>
                  </a:lnTo>
                  <a:lnTo>
                    <a:pt x="515" y="331"/>
                  </a:lnTo>
                  <a:lnTo>
                    <a:pt x="532" y="309"/>
                  </a:lnTo>
                  <a:lnTo>
                    <a:pt x="533" y="309"/>
                  </a:lnTo>
                  <a:lnTo>
                    <a:pt x="537" y="309"/>
                  </a:lnTo>
                  <a:lnTo>
                    <a:pt x="542" y="309"/>
                  </a:lnTo>
                  <a:lnTo>
                    <a:pt x="548" y="309"/>
                  </a:lnTo>
                  <a:lnTo>
                    <a:pt x="556" y="308"/>
                  </a:lnTo>
                  <a:lnTo>
                    <a:pt x="563" y="307"/>
                  </a:lnTo>
                  <a:lnTo>
                    <a:pt x="571" y="306"/>
                  </a:lnTo>
                  <a:lnTo>
                    <a:pt x="578" y="303"/>
                  </a:lnTo>
                  <a:lnTo>
                    <a:pt x="585" y="300"/>
                  </a:lnTo>
                  <a:lnTo>
                    <a:pt x="592" y="295"/>
                  </a:lnTo>
                  <a:lnTo>
                    <a:pt x="600" y="289"/>
                  </a:lnTo>
                  <a:lnTo>
                    <a:pt x="607" y="284"/>
                  </a:lnTo>
                  <a:lnTo>
                    <a:pt x="614" y="278"/>
                  </a:lnTo>
                  <a:lnTo>
                    <a:pt x="620" y="273"/>
                  </a:lnTo>
                  <a:lnTo>
                    <a:pt x="625" y="269"/>
                  </a:lnTo>
                  <a:lnTo>
                    <a:pt x="630" y="266"/>
                  </a:lnTo>
                  <a:lnTo>
                    <a:pt x="651" y="273"/>
                  </a:lnTo>
                  <a:lnTo>
                    <a:pt x="654" y="272"/>
                  </a:lnTo>
                  <a:lnTo>
                    <a:pt x="665" y="269"/>
                  </a:lnTo>
                  <a:lnTo>
                    <a:pt x="678" y="264"/>
                  </a:lnTo>
                  <a:lnTo>
                    <a:pt x="694" y="258"/>
                  </a:lnTo>
                  <a:lnTo>
                    <a:pt x="713" y="253"/>
                  </a:lnTo>
                  <a:lnTo>
                    <a:pt x="729" y="248"/>
                  </a:lnTo>
                  <a:lnTo>
                    <a:pt x="743" y="243"/>
                  </a:lnTo>
                  <a:lnTo>
                    <a:pt x="752" y="241"/>
                  </a:lnTo>
                  <a:lnTo>
                    <a:pt x="759" y="240"/>
                  </a:lnTo>
                  <a:lnTo>
                    <a:pt x="765" y="240"/>
                  </a:lnTo>
                  <a:lnTo>
                    <a:pt x="771" y="242"/>
                  </a:lnTo>
                  <a:lnTo>
                    <a:pt x="775" y="245"/>
                  </a:lnTo>
                  <a:lnTo>
                    <a:pt x="780" y="247"/>
                  </a:lnTo>
                  <a:lnTo>
                    <a:pt x="784" y="249"/>
                  </a:lnTo>
                  <a:lnTo>
                    <a:pt x="789" y="253"/>
                  </a:lnTo>
                  <a:lnTo>
                    <a:pt x="792" y="255"/>
                  </a:lnTo>
                  <a:lnTo>
                    <a:pt x="799" y="258"/>
                  </a:lnTo>
                  <a:lnTo>
                    <a:pt x="805" y="258"/>
                  </a:lnTo>
                  <a:lnTo>
                    <a:pt x="811" y="258"/>
                  </a:lnTo>
                  <a:lnTo>
                    <a:pt x="817" y="258"/>
                  </a:lnTo>
                  <a:lnTo>
                    <a:pt x="823" y="261"/>
                  </a:lnTo>
                  <a:lnTo>
                    <a:pt x="829" y="266"/>
                  </a:lnTo>
                  <a:lnTo>
                    <a:pt x="830" y="272"/>
                  </a:lnTo>
                  <a:lnTo>
                    <a:pt x="825" y="277"/>
                  </a:lnTo>
                  <a:lnTo>
                    <a:pt x="818" y="279"/>
                  </a:lnTo>
                  <a:lnTo>
                    <a:pt x="809" y="281"/>
                  </a:lnTo>
                  <a:lnTo>
                    <a:pt x="797" y="285"/>
                  </a:lnTo>
                  <a:lnTo>
                    <a:pt x="785" y="288"/>
                  </a:lnTo>
                  <a:lnTo>
                    <a:pt x="774" y="292"/>
                  </a:lnTo>
                  <a:lnTo>
                    <a:pt x="762" y="296"/>
                  </a:lnTo>
                  <a:lnTo>
                    <a:pt x="754" y="300"/>
                  </a:lnTo>
                  <a:lnTo>
                    <a:pt x="749" y="303"/>
                  </a:lnTo>
                  <a:lnTo>
                    <a:pt x="742" y="306"/>
                  </a:lnTo>
                  <a:lnTo>
                    <a:pt x="737" y="304"/>
                  </a:lnTo>
                  <a:lnTo>
                    <a:pt x="736" y="300"/>
                  </a:lnTo>
                  <a:lnTo>
                    <a:pt x="738" y="293"/>
                  </a:lnTo>
                  <a:lnTo>
                    <a:pt x="742" y="285"/>
                  </a:lnTo>
                  <a:lnTo>
                    <a:pt x="744" y="277"/>
                  </a:lnTo>
                  <a:lnTo>
                    <a:pt x="744" y="271"/>
                  </a:lnTo>
                  <a:lnTo>
                    <a:pt x="738" y="271"/>
                  </a:lnTo>
                  <a:lnTo>
                    <a:pt x="735" y="272"/>
                  </a:lnTo>
                  <a:lnTo>
                    <a:pt x="730" y="275"/>
                  </a:lnTo>
                  <a:lnTo>
                    <a:pt x="726" y="276"/>
                  </a:lnTo>
                  <a:lnTo>
                    <a:pt x="721" y="278"/>
                  </a:lnTo>
                  <a:lnTo>
                    <a:pt x="715" y="279"/>
                  </a:lnTo>
                  <a:lnTo>
                    <a:pt x="709" y="281"/>
                  </a:lnTo>
                  <a:lnTo>
                    <a:pt x="705" y="283"/>
                  </a:lnTo>
                  <a:lnTo>
                    <a:pt x="699" y="285"/>
                  </a:lnTo>
                  <a:lnTo>
                    <a:pt x="693" y="286"/>
                  </a:lnTo>
                  <a:lnTo>
                    <a:pt x="685" y="288"/>
                  </a:lnTo>
                  <a:lnTo>
                    <a:pt x="677" y="289"/>
                  </a:lnTo>
                  <a:lnTo>
                    <a:pt x="669" y="291"/>
                  </a:lnTo>
                  <a:lnTo>
                    <a:pt x="661" y="292"/>
                  </a:lnTo>
                  <a:lnTo>
                    <a:pt x="653" y="293"/>
                  </a:lnTo>
                  <a:lnTo>
                    <a:pt x="646" y="293"/>
                  </a:lnTo>
                  <a:lnTo>
                    <a:pt x="640" y="293"/>
                  </a:lnTo>
                  <a:lnTo>
                    <a:pt x="630" y="303"/>
                  </a:lnTo>
                  <a:lnTo>
                    <a:pt x="636" y="303"/>
                  </a:lnTo>
                  <a:lnTo>
                    <a:pt x="643" y="306"/>
                  </a:lnTo>
                  <a:lnTo>
                    <a:pt x="648" y="307"/>
                  </a:lnTo>
                  <a:lnTo>
                    <a:pt x="654" y="309"/>
                  </a:lnTo>
                  <a:lnTo>
                    <a:pt x="659" y="311"/>
                  </a:lnTo>
                  <a:lnTo>
                    <a:pt x="661" y="314"/>
                  </a:lnTo>
                  <a:lnTo>
                    <a:pt x="662" y="316"/>
                  </a:lnTo>
                  <a:lnTo>
                    <a:pt x="661" y="317"/>
                  </a:lnTo>
                  <a:lnTo>
                    <a:pt x="658" y="318"/>
                  </a:lnTo>
                  <a:lnTo>
                    <a:pt x="654" y="319"/>
                  </a:lnTo>
                  <a:lnTo>
                    <a:pt x="651" y="321"/>
                  </a:lnTo>
                  <a:lnTo>
                    <a:pt x="646" y="322"/>
                  </a:lnTo>
                  <a:lnTo>
                    <a:pt x="641" y="324"/>
                  </a:lnTo>
                  <a:lnTo>
                    <a:pt x="637" y="325"/>
                  </a:lnTo>
                  <a:lnTo>
                    <a:pt x="631" y="326"/>
                  </a:lnTo>
                  <a:lnTo>
                    <a:pt x="627" y="326"/>
                  </a:lnTo>
                  <a:lnTo>
                    <a:pt x="616" y="327"/>
                  </a:lnTo>
                  <a:lnTo>
                    <a:pt x="607" y="330"/>
                  </a:lnTo>
                  <a:lnTo>
                    <a:pt x="600" y="333"/>
                  </a:lnTo>
                  <a:lnTo>
                    <a:pt x="594" y="339"/>
                  </a:lnTo>
                  <a:lnTo>
                    <a:pt x="587" y="347"/>
                  </a:lnTo>
                  <a:lnTo>
                    <a:pt x="578" y="359"/>
                  </a:lnTo>
                  <a:lnTo>
                    <a:pt x="568" y="372"/>
                  </a:lnTo>
                  <a:lnTo>
                    <a:pt x="562" y="385"/>
                  </a:lnTo>
                  <a:lnTo>
                    <a:pt x="553" y="380"/>
                  </a:lnTo>
                  <a:lnTo>
                    <a:pt x="553" y="361"/>
                  </a:lnTo>
                  <a:lnTo>
                    <a:pt x="544" y="362"/>
                  </a:lnTo>
                  <a:lnTo>
                    <a:pt x="536" y="366"/>
                  </a:lnTo>
                  <a:lnTo>
                    <a:pt x="531" y="369"/>
                  </a:lnTo>
                  <a:lnTo>
                    <a:pt x="529" y="377"/>
                  </a:lnTo>
                  <a:lnTo>
                    <a:pt x="530" y="387"/>
                  </a:lnTo>
                  <a:lnTo>
                    <a:pt x="533" y="400"/>
                  </a:lnTo>
                  <a:lnTo>
                    <a:pt x="536" y="412"/>
                  </a:lnTo>
                  <a:lnTo>
                    <a:pt x="534" y="418"/>
                  </a:lnTo>
                  <a:lnTo>
                    <a:pt x="529" y="423"/>
                  </a:lnTo>
                  <a:lnTo>
                    <a:pt x="521" y="425"/>
                  </a:lnTo>
                  <a:lnTo>
                    <a:pt x="514" y="428"/>
                  </a:lnTo>
                  <a:lnTo>
                    <a:pt x="510" y="429"/>
                  </a:lnTo>
                  <a:lnTo>
                    <a:pt x="464" y="461"/>
                  </a:lnTo>
                  <a:lnTo>
                    <a:pt x="459" y="463"/>
                  </a:lnTo>
                  <a:lnTo>
                    <a:pt x="450" y="469"/>
                  </a:lnTo>
                  <a:lnTo>
                    <a:pt x="439" y="477"/>
                  </a:lnTo>
                  <a:lnTo>
                    <a:pt x="431" y="485"/>
                  </a:lnTo>
                  <a:lnTo>
                    <a:pt x="430" y="496"/>
                  </a:lnTo>
                  <a:lnTo>
                    <a:pt x="434" y="508"/>
                  </a:lnTo>
                  <a:lnTo>
                    <a:pt x="441" y="521"/>
                  </a:lnTo>
                  <a:lnTo>
                    <a:pt x="447" y="530"/>
                  </a:lnTo>
                  <a:lnTo>
                    <a:pt x="447" y="538"/>
                  </a:lnTo>
                  <a:lnTo>
                    <a:pt x="443" y="547"/>
                  </a:lnTo>
                  <a:lnTo>
                    <a:pt x="438" y="558"/>
                  </a:lnTo>
                  <a:lnTo>
                    <a:pt x="433" y="567"/>
                  </a:lnTo>
                  <a:lnTo>
                    <a:pt x="427" y="575"/>
                  </a:lnTo>
                  <a:lnTo>
                    <a:pt x="420" y="585"/>
                  </a:lnTo>
                  <a:lnTo>
                    <a:pt x="413" y="592"/>
                  </a:lnTo>
                  <a:lnTo>
                    <a:pt x="407" y="595"/>
                  </a:lnTo>
                  <a:lnTo>
                    <a:pt x="402" y="587"/>
                  </a:lnTo>
                  <a:lnTo>
                    <a:pt x="400" y="572"/>
                  </a:lnTo>
                  <a:lnTo>
                    <a:pt x="400" y="556"/>
                  </a:lnTo>
                  <a:lnTo>
                    <a:pt x="404" y="545"/>
                  </a:lnTo>
                  <a:lnTo>
                    <a:pt x="411" y="535"/>
                  </a:lnTo>
                  <a:lnTo>
                    <a:pt x="409" y="531"/>
                  </a:lnTo>
                  <a:lnTo>
                    <a:pt x="404" y="524"/>
                  </a:lnTo>
                  <a:lnTo>
                    <a:pt x="397" y="516"/>
                  </a:lnTo>
                  <a:lnTo>
                    <a:pt x="390" y="511"/>
                  </a:lnTo>
                  <a:lnTo>
                    <a:pt x="386" y="509"/>
                  </a:lnTo>
                  <a:lnTo>
                    <a:pt x="379" y="508"/>
                  </a:lnTo>
                  <a:lnTo>
                    <a:pt x="372" y="506"/>
                  </a:lnTo>
                  <a:lnTo>
                    <a:pt x="363" y="505"/>
                  </a:lnTo>
                  <a:lnTo>
                    <a:pt x="355" y="504"/>
                  </a:lnTo>
                  <a:lnTo>
                    <a:pt x="349" y="504"/>
                  </a:lnTo>
                  <a:lnTo>
                    <a:pt x="344" y="503"/>
                  </a:lnTo>
                  <a:lnTo>
                    <a:pt x="342" y="503"/>
                  </a:lnTo>
                  <a:lnTo>
                    <a:pt x="335" y="516"/>
                  </a:lnTo>
                  <a:lnTo>
                    <a:pt x="333" y="516"/>
                  </a:lnTo>
                  <a:lnTo>
                    <a:pt x="326" y="515"/>
                  </a:lnTo>
                  <a:lnTo>
                    <a:pt x="317" y="515"/>
                  </a:lnTo>
                  <a:lnTo>
                    <a:pt x="306" y="513"/>
                  </a:lnTo>
                  <a:lnTo>
                    <a:pt x="295" y="512"/>
                  </a:lnTo>
                  <a:lnTo>
                    <a:pt x="286" y="509"/>
                  </a:lnTo>
                  <a:lnTo>
                    <a:pt x="277" y="506"/>
                  </a:lnTo>
                  <a:lnTo>
                    <a:pt x="273" y="503"/>
                  </a:lnTo>
                  <a:lnTo>
                    <a:pt x="269" y="503"/>
                  </a:lnTo>
                  <a:lnTo>
                    <a:pt x="265" y="504"/>
                  </a:lnTo>
                  <a:lnTo>
                    <a:pt x="260" y="505"/>
                  </a:lnTo>
                  <a:lnTo>
                    <a:pt x="254" y="507"/>
                  </a:lnTo>
                  <a:lnTo>
                    <a:pt x="249" y="509"/>
                  </a:lnTo>
                  <a:lnTo>
                    <a:pt x="244" y="514"/>
                  </a:lnTo>
                  <a:lnTo>
                    <a:pt x="238" y="519"/>
                  </a:lnTo>
                  <a:lnTo>
                    <a:pt x="235" y="524"/>
                  </a:lnTo>
                  <a:lnTo>
                    <a:pt x="216" y="524"/>
                  </a:lnTo>
                  <a:lnTo>
                    <a:pt x="205" y="581"/>
                  </a:lnTo>
                  <a:lnTo>
                    <a:pt x="191" y="584"/>
                  </a:lnTo>
                  <a:lnTo>
                    <a:pt x="205" y="619"/>
                  </a:lnTo>
                  <a:lnTo>
                    <a:pt x="199" y="628"/>
                  </a:lnTo>
                  <a:lnTo>
                    <a:pt x="197" y="640"/>
                  </a:lnTo>
                  <a:lnTo>
                    <a:pt x="199" y="650"/>
                  </a:lnTo>
                  <a:lnTo>
                    <a:pt x="208" y="657"/>
                  </a:lnTo>
                  <a:lnTo>
                    <a:pt x="220" y="658"/>
                  </a:lnTo>
                  <a:lnTo>
                    <a:pt x="229" y="657"/>
                  </a:lnTo>
                  <a:lnTo>
                    <a:pt x="236" y="656"/>
                  </a:lnTo>
                  <a:lnTo>
                    <a:pt x="238" y="655"/>
                  </a:lnTo>
                  <a:lnTo>
                    <a:pt x="252" y="663"/>
                  </a:lnTo>
                  <a:lnTo>
                    <a:pt x="258" y="655"/>
                  </a:lnTo>
                  <a:lnTo>
                    <a:pt x="264" y="649"/>
                  </a:lnTo>
                  <a:lnTo>
                    <a:pt x="268" y="645"/>
                  </a:lnTo>
                  <a:lnTo>
                    <a:pt x="274" y="644"/>
                  </a:lnTo>
                  <a:lnTo>
                    <a:pt x="277" y="644"/>
                  </a:lnTo>
                  <a:lnTo>
                    <a:pt x="280" y="641"/>
                  </a:lnTo>
                  <a:lnTo>
                    <a:pt x="283" y="637"/>
                  </a:lnTo>
                  <a:lnTo>
                    <a:pt x="290" y="636"/>
                  </a:lnTo>
                  <a:lnTo>
                    <a:pt x="296" y="637"/>
                  </a:lnTo>
                  <a:lnTo>
                    <a:pt x="302" y="637"/>
                  </a:lnTo>
                  <a:lnTo>
                    <a:pt x="307" y="637"/>
                  </a:lnTo>
                  <a:lnTo>
                    <a:pt x="314" y="637"/>
                  </a:lnTo>
                  <a:lnTo>
                    <a:pt x="319" y="637"/>
                  </a:lnTo>
                  <a:lnTo>
                    <a:pt x="324" y="636"/>
                  </a:lnTo>
                  <a:lnTo>
                    <a:pt x="326" y="636"/>
                  </a:lnTo>
                  <a:lnTo>
                    <a:pt x="327" y="636"/>
                  </a:lnTo>
                  <a:lnTo>
                    <a:pt x="330" y="644"/>
                  </a:lnTo>
                  <a:lnTo>
                    <a:pt x="327" y="648"/>
                  </a:lnTo>
                  <a:lnTo>
                    <a:pt x="319" y="656"/>
                  </a:lnTo>
                  <a:lnTo>
                    <a:pt x="311" y="667"/>
                  </a:lnTo>
                  <a:lnTo>
                    <a:pt x="306" y="679"/>
                  </a:lnTo>
                  <a:lnTo>
                    <a:pt x="304" y="690"/>
                  </a:lnTo>
                  <a:lnTo>
                    <a:pt x="301" y="703"/>
                  </a:lnTo>
                  <a:lnTo>
                    <a:pt x="295" y="716"/>
                  </a:lnTo>
                  <a:lnTo>
                    <a:pt x="287" y="727"/>
                  </a:lnTo>
                  <a:lnTo>
                    <a:pt x="295" y="728"/>
                  </a:lnTo>
                  <a:lnTo>
                    <a:pt x="304" y="731"/>
                  </a:lnTo>
                  <a:lnTo>
                    <a:pt x="312" y="732"/>
                  </a:lnTo>
                  <a:lnTo>
                    <a:pt x="321" y="733"/>
                  </a:lnTo>
                  <a:lnTo>
                    <a:pt x="329" y="733"/>
                  </a:lnTo>
                  <a:lnTo>
                    <a:pt x="337" y="733"/>
                  </a:lnTo>
                  <a:lnTo>
                    <a:pt x="347" y="732"/>
                  </a:lnTo>
                  <a:lnTo>
                    <a:pt x="355" y="728"/>
                  </a:lnTo>
                  <a:lnTo>
                    <a:pt x="373" y="736"/>
                  </a:lnTo>
                  <a:lnTo>
                    <a:pt x="371" y="750"/>
                  </a:lnTo>
                  <a:lnTo>
                    <a:pt x="368" y="765"/>
                  </a:lnTo>
                  <a:lnTo>
                    <a:pt x="366" y="778"/>
                  </a:lnTo>
                  <a:lnTo>
                    <a:pt x="366" y="788"/>
                  </a:lnTo>
                  <a:lnTo>
                    <a:pt x="367" y="801"/>
                  </a:lnTo>
                  <a:lnTo>
                    <a:pt x="370" y="818"/>
                  </a:lnTo>
                  <a:lnTo>
                    <a:pt x="374" y="833"/>
                  </a:lnTo>
                  <a:lnTo>
                    <a:pt x="385" y="841"/>
                  </a:lnTo>
                  <a:lnTo>
                    <a:pt x="392" y="842"/>
                  </a:lnTo>
                  <a:lnTo>
                    <a:pt x="397" y="843"/>
                  </a:lnTo>
                  <a:lnTo>
                    <a:pt x="404" y="843"/>
                  </a:lnTo>
                  <a:lnTo>
                    <a:pt x="410" y="842"/>
                  </a:lnTo>
                  <a:lnTo>
                    <a:pt x="416" y="841"/>
                  </a:lnTo>
                  <a:lnTo>
                    <a:pt x="421" y="840"/>
                  </a:lnTo>
                  <a:lnTo>
                    <a:pt x="427" y="837"/>
                  </a:lnTo>
                  <a:lnTo>
                    <a:pt x="433" y="833"/>
                  </a:lnTo>
                  <a:lnTo>
                    <a:pt x="436" y="835"/>
                  </a:lnTo>
                  <a:lnTo>
                    <a:pt x="445" y="841"/>
                  </a:lnTo>
                  <a:lnTo>
                    <a:pt x="454" y="848"/>
                  </a:lnTo>
                  <a:lnTo>
                    <a:pt x="458" y="856"/>
                  </a:lnTo>
                  <a:lnTo>
                    <a:pt x="461" y="865"/>
                  </a:lnTo>
                  <a:lnTo>
                    <a:pt x="465" y="875"/>
                  </a:lnTo>
                  <a:lnTo>
                    <a:pt x="471" y="881"/>
                  </a:lnTo>
                  <a:lnTo>
                    <a:pt x="479" y="885"/>
                  </a:lnTo>
                  <a:lnTo>
                    <a:pt x="501" y="828"/>
                  </a:lnTo>
                  <a:lnTo>
                    <a:pt x="508" y="827"/>
                  </a:lnTo>
                  <a:lnTo>
                    <a:pt x="515" y="825"/>
                  </a:lnTo>
                  <a:lnTo>
                    <a:pt x="519" y="823"/>
                  </a:lnTo>
                  <a:lnTo>
                    <a:pt x="524" y="820"/>
                  </a:lnTo>
                  <a:lnTo>
                    <a:pt x="527" y="818"/>
                  </a:lnTo>
                  <a:lnTo>
                    <a:pt x="531" y="816"/>
                  </a:lnTo>
                  <a:lnTo>
                    <a:pt x="536" y="812"/>
                  </a:lnTo>
                  <a:lnTo>
                    <a:pt x="540" y="809"/>
                  </a:lnTo>
                  <a:lnTo>
                    <a:pt x="562" y="809"/>
                  </a:lnTo>
                  <a:lnTo>
                    <a:pt x="548" y="833"/>
                  </a:lnTo>
                  <a:lnTo>
                    <a:pt x="578" y="847"/>
                  </a:lnTo>
                  <a:lnTo>
                    <a:pt x="594" y="837"/>
                  </a:lnTo>
                  <a:lnTo>
                    <a:pt x="591" y="833"/>
                  </a:lnTo>
                  <a:lnTo>
                    <a:pt x="583" y="827"/>
                  </a:lnTo>
                  <a:lnTo>
                    <a:pt x="577" y="819"/>
                  </a:lnTo>
                  <a:lnTo>
                    <a:pt x="577" y="815"/>
                  </a:lnTo>
                  <a:lnTo>
                    <a:pt x="582" y="810"/>
                  </a:lnTo>
                  <a:lnTo>
                    <a:pt x="585" y="804"/>
                  </a:lnTo>
                  <a:lnTo>
                    <a:pt x="590" y="800"/>
                  </a:lnTo>
                  <a:lnTo>
                    <a:pt x="597" y="801"/>
                  </a:lnTo>
                  <a:lnTo>
                    <a:pt x="605" y="804"/>
                  </a:lnTo>
                  <a:lnTo>
                    <a:pt x="614" y="807"/>
                  </a:lnTo>
                  <a:lnTo>
                    <a:pt x="622" y="807"/>
                  </a:lnTo>
                  <a:lnTo>
                    <a:pt x="630" y="804"/>
                  </a:lnTo>
                  <a:lnTo>
                    <a:pt x="635" y="803"/>
                  </a:lnTo>
                  <a:lnTo>
                    <a:pt x="638" y="803"/>
                  </a:lnTo>
                  <a:lnTo>
                    <a:pt x="643" y="803"/>
                  </a:lnTo>
                  <a:lnTo>
                    <a:pt x="648" y="803"/>
                  </a:lnTo>
                  <a:lnTo>
                    <a:pt x="654" y="804"/>
                  </a:lnTo>
                  <a:lnTo>
                    <a:pt x="660" y="804"/>
                  </a:lnTo>
                  <a:lnTo>
                    <a:pt x="666" y="805"/>
                  </a:lnTo>
                  <a:lnTo>
                    <a:pt x="673" y="807"/>
                  </a:lnTo>
                  <a:lnTo>
                    <a:pt x="678" y="808"/>
                  </a:lnTo>
                  <a:lnTo>
                    <a:pt x="684" y="809"/>
                  </a:lnTo>
                  <a:lnTo>
                    <a:pt x="689" y="810"/>
                  </a:lnTo>
                  <a:lnTo>
                    <a:pt x="694" y="810"/>
                  </a:lnTo>
                  <a:lnTo>
                    <a:pt x="699" y="811"/>
                  </a:lnTo>
                  <a:lnTo>
                    <a:pt x="705" y="812"/>
                  </a:lnTo>
                  <a:lnTo>
                    <a:pt x="713" y="814"/>
                  </a:lnTo>
                  <a:lnTo>
                    <a:pt x="722" y="815"/>
                  </a:lnTo>
                  <a:lnTo>
                    <a:pt x="734" y="816"/>
                  </a:lnTo>
                  <a:lnTo>
                    <a:pt x="746" y="819"/>
                  </a:lnTo>
                  <a:lnTo>
                    <a:pt x="759" y="824"/>
                  </a:lnTo>
                  <a:lnTo>
                    <a:pt x="772" y="830"/>
                  </a:lnTo>
                  <a:lnTo>
                    <a:pt x="783" y="835"/>
                  </a:lnTo>
                  <a:lnTo>
                    <a:pt x="794" y="841"/>
                  </a:lnTo>
                  <a:lnTo>
                    <a:pt x="802" y="847"/>
                  </a:lnTo>
                  <a:lnTo>
                    <a:pt x="806" y="853"/>
                  </a:lnTo>
                  <a:lnTo>
                    <a:pt x="813" y="863"/>
                  </a:lnTo>
                  <a:lnTo>
                    <a:pt x="819" y="871"/>
                  </a:lnTo>
                  <a:lnTo>
                    <a:pt x="823" y="877"/>
                  </a:lnTo>
                  <a:lnTo>
                    <a:pt x="825" y="879"/>
                  </a:lnTo>
                  <a:lnTo>
                    <a:pt x="828" y="879"/>
                  </a:lnTo>
                  <a:lnTo>
                    <a:pt x="837" y="880"/>
                  </a:lnTo>
                  <a:lnTo>
                    <a:pt x="850" y="880"/>
                  </a:lnTo>
                  <a:lnTo>
                    <a:pt x="866" y="881"/>
                  </a:lnTo>
                  <a:lnTo>
                    <a:pt x="881" y="883"/>
                  </a:lnTo>
                  <a:lnTo>
                    <a:pt x="896" y="885"/>
                  </a:lnTo>
                  <a:lnTo>
                    <a:pt x="908" y="886"/>
                  </a:lnTo>
                  <a:lnTo>
                    <a:pt x="914" y="888"/>
                  </a:lnTo>
                  <a:lnTo>
                    <a:pt x="919" y="893"/>
                  </a:lnTo>
                  <a:lnTo>
                    <a:pt x="927" y="902"/>
                  </a:lnTo>
                  <a:lnTo>
                    <a:pt x="935" y="914"/>
                  </a:lnTo>
                  <a:lnTo>
                    <a:pt x="944" y="926"/>
                  </a:lnTo>
                  <a:lnTo>
                    <a:pt x="954" y="939"/>
                  </a:lnTo>
                  <a:lnTo>
                    <a:pt x="962" y="949"/>
                  </a:lnTo>
                  <a:lnTo>
                    <a:pt x="970" y="957"/>
                  </a:lnTo>
                  <a:lnTo>
                    <a:pt x="974" y="961"/>
                  </a:lnTo>
                  <a:lnTo>
                    <a:pt x="982" y="961"/>
                  </a:lnTo>
                  <a:lnTo>
                    <a:pt x="989" y="961"/>
                  </a:lnTo>
                  <a:lnTo>
                    <a:pt x="994" y="961"/>
                  </a:lnTo>
                  <a:lnTo>
                    <a:pt x="996" y="961"/>
                  </a:lnTo>
                  <a:lnTo>
                    <a:pt x="999" y="986"/>
                  </a:lnTo>
                  <a:lnTo>
                    <a:pt x="995" y="986"/>
                  </a:lnTo>
                  <a:lnTo>
                    <a:pt x="989" y="986"/>
                  </a:lnTo>
                  <a:lnTo>
                    <a:pt x="981" y="989"/>
                  </a:lnTo>
                  <a:lnTo>
                    <a:pt x="977" y="993"/>
                  </a:lnTo>
                  <a:lnTo>
                    <a:pt x="972" y="1001"/>
                  </a:lnTo>
                  <a:lnTo>
                    <a:pt x="967" y="1013"/>
                  </a:lnTo>
                  <a:lnTo>
                    <a:pt x="961" y="1022"/>
                  </a:lnTo>
                  <a:lnTo>
                    <a:pt x="955" y="1027"/>
                  </a:lnTo>
                  <a:lnTo>
                    <a:pt x="948" y="1028"/>
                  </a:lnTo>
                  <a:lnTo>
                    <a:pt x="941" y="1031"/>
                  </a:lnTo>
                  <a:lnTo>
                    <a:pt x="936" y="1036"/>
                  </a:lnTo>
                  <a:lnTo>
                    <a:pt x="934" y="1037"/>
                  </a:lnTo>
                  <a:lnTo>
                    <a:pt x="941" y="1048"/>
                  </a:lnTo>
                  <a:lnTo>
                    <a:pt x="980" y="1040"/>
                  </a:lnTo>
                  <a:lnTo>
                    <a:pt x="982" y="1034"/>
                  </a:lnTo>
                  <a:lnTo>
                    <a:pt x="988" y="1020"/>
                  </a:lnTo>
                  <a:lnTo>
                    <a:pt x="995" y="1007"/>
                  </a:lnTo>
                  <a:lnTo>
                    <a:pt x="1001" y="1002"/>
                  </a:lnTo>
                  <a:lnTo>
                    <a:pt x="1009" y="1005"/>
                  </a:lnTo>
                  <a:lnTo>
                    <a:pt x="1020" y="1007"/>
                  </a:lnTo>
                  <a:lnTo>
                    <a:pt x="1033" y="1009"/>
                  </a:lnTo>
                  <a:lnTo>
                    <a:pt x="1048" y="1010"/>
                  </a:lnTo>
                  <a:lnTo>
                    <a:pt x="1062" y="1012"/>
                  </a:lnTo>
                  <a:lnTo>
                    <a:pt x="1076" y="1013"/>
                  </a:lnTo>
                  <a:lnTo>
                    <a:pt x="1088" y="1013"/>
                  </a:lnTo>
                  <a:lnTo>
                    <a:pt x="1098" y="1013"/>
                  </a:lnTo>
                  <a:lnTo>
                    <a:pt x="1115" y="1024"/>
                  </a:lnTo>
                  <a:lnTo>
                    <a:pt x="1137" y="1019"/>
                  </a:lnTo>
                  <a:lnTo>
                    <a:pt x="1138" y="1021"/>
                  </a:lnTo>
                  <a:lnTo>
                    <a:pt x="1141" y="1027"/>
                  </a:lnTo>
                  <a:lnTo>
                    <a:pt x="1146" y="1034"/>
                  </a:lnTo>
                  <a:lnTo>
                    <a:pt x="1153" y="1038"/>
                  </a:lnTo>
                  <a:lnTo>
                    <a:pt x="1158" y="1039"/>
                  </a:lnTo>
                  <a:lnTo>
                    <a:pt x="1162" y="1039"/>
                  </a:lnTo>
                  <a:lnTo>
                    <a:pt x="1168" y="1039"/>
                  </a:lnTo>
                  <a:lnTo>
                    <a:pt x="1174" y="1038"/>
                  </a:lnTo>
                  <a:lnTo>
                    <a:pt x="1179" y="1037"/>
                  </a:lnTo>
                  <a:lnTo>
                    <a:pt x="1184" y="1036"/>
                  </a:lnTo>
                  <a:lnTo>
                    <a:pt x="1186" y="1035"/>
                  </a:lnTo>
                  <a:lnTo>
                    <a:pt x="1187" y="1035"/>
                  </a:lnTo>
                  <a:lnTo>
                    <a:pt x="1191" y="1038"/>
                  </a:lnTo>
                  <a:lnTo>
                    <a:pt x="1200" y="1044"/>
                  </a:lnTo>
                  <a:lnTo>
                    <a:pt x="1211" y="1051"/>
                  </a:lnTo>
                  <a:lnTo>
                    <a:pt x="1220" y="1054"/>
                  </a:lnTo>
                  <a:lnTo>
                    <a:pt x="1220" y="1061"/>
                  </a:lnTo>
                  <a:lnTo>
                    <a:pt x="1221" y="1078"/>
                  </a:lnTo>
                  <a:lnTo>
                    <a:pt x="1225" y="1098"/>
                  </a:lnTo>
                  <a:lnTo>
                    <a:pt x="1237" y="1114"/>
                  </a:lnTo>
                  <a:lnTo>
                    <a:pt x="1235" y="1122"/>
                  </a:lnTo>
                  <a:lnTo>
                    <a:pt x="1229" y="1133"/>
                  </a:lnTo>
                  <a:lnTo>
                    <a:pt x="1221" y="1142"/>
                  </a:lnTo>
                  <a:lnTo>
                    <a:pt x="1209" y="1149"/>
                  </a:lnTo>
                  <a:lnTo>
                    <a:pt x="1204" y="1152"/>
                  </a:lnTo>
                  <a:lnTo>
                    <a:pt x="1198" y="1158"/>
                  </a:lnTo>
                  <a:lnTo>
                    <a:pt x="1193" y="1164"/>
                  </a:lnTo>
                  <a:lnTo>
                    <a:pt x="1187" y="1171"/>
                  </a:lnTo>
                  <a:lnTo>
                    <a:pt x="1183" y="1177"/>
                  </a:lnTo>
                  <a:lnTo>
                    <a:pt x="1178" y="1184"/>
                  </a:lnTo>
                  <a:lnTo>
                    <a:pt x="1173" y="1191"/>
                  </a:lnTo>
                  <a:lnTo>
                    <a:pt x="1168" y="1197"/>
                  </a:lnTo>
                  <a:lnTo>
                    <a:pt x="1160" y="1211"/>
                  </a:lnTo>
                  <a:lnTo>
                    <a:pt x="1158" y="1228"/>
                  </a:lnTo>
                  <a:lnTo>
                    <a:pt x="1156" y="1245"/>
                  </a:lnTo>
                  <a:lnTo>
                    <a:pt x="1153" y="1260"/>
                  </a:lnTo>
                  <a:lnTo>
                    <a:pt x="1147" y="1272"/>
                  </a:lnTo>
                  <a:lnTo>
                    <a:pt x="1139" y="1280"/>
                  </a:lnTo>
                  <a:lnTo>
                    <a:pt x="1130" y="1287"/>
                  </a:lnTo>
                  <a:lnTo>
                    <a:pt x="1123" y="1290"/>
                  </a:lnTo>
                  <a:lnTo>
                    <a:pt x="1121" y="1295"/>
                  </a:lnTo>
                  <a:lnTo>
                    <a:pt x="1125" y="1298"/>
                  </a:lnTo>
                  <a:lnTo>
                    <a:pt x="1133" y="1303"/>
                  </a:lnTo>
                  <a:lnTo>
                    <a:pt x="1141" y="1304"/>
                  </a:lnTo>
                  <a:lnTo>
                    <a:pt x="1131" y="1317"/>
                  </a:lnTo>
                  <a:lnTo>
                    <a:pt x="1124" y="1318"/>
                  </a:lnTo>
                  <a:lnTo>
                    <a:pt x="1116" y="1319"/>
                  </a:lnTo>
                  <a:lnTo>
                    <a:pt x="1108" y="1321"/>
                  </a:lnTo>
                  <a:lnTo>
                    <a:pt x="1100" y="1324"/>
                  </a:lnTo>
                  <a:lnTo>
                    <a:pt x="1092" y="1327"/>
                  </a:lnTo>
                  <a:lnTo>
                    <a:pt x="1084" y="1331"/>
                  </a:lnTo>
                  <a:lnTo>
                    <a:pt x="1076" y="1335"/>
                  </a:lnTo>
                  <a:lnTo>
                    <a:pt x="1068" y="1339"/>
                  </a:lnTo>
                  <a:lnTo>
                    <a:pt x="1067" y="1346"/>
                  </a:lnTo>
                  <a:lnTo>
                    <a:pt x="1065" y="1353"/>
                  </a:lnTo>
                  <a:lnTo>
                    <a:pt x="1062" y="1359"/>
                  </a:lnTo>
                  <a:lnTo>
                    <a:pt x="1057" y="1366"/>
                  </a:lnTo>
                  <a:lnTo>
                    <a:pt x="1052" y="1372"/>
                  </a:lnTo>
                  <a:lnTo>
                    <a:pt x="1045" y="1378"/>
                  </a:lnTo>
                  <a:lnTo>
                    <a:pt x="1037" y="1381"/>
                  </a:lnTo>
                  <a:lnTo>
                    <a:pt x="1027" y="1385"/>
                  </a:lnTo>
                  <a:lnTo>
                    <a:pt x="1025" y="1445"/>
                  </a:lnTo>
                  <a:lnTo>
                    <a:pt x="1023" y="1449"/>
                  </a:lnTo>
                  <a:lnTo>
                    <a:pt x="1016" y="1462"/>
                  </a:lnTo>
                  <a:lnTo>
                    <a:pt x="1007" y="1476"/>
                  </a:lnTo>
                  <a:lnTo>
                    <a:pt x="999" y="1485"/>
                  </a:lnTo>
                  <a:lnTo>
                    <a:pt x="994" y="1492"/>
                  </a:lnTo>
                  <a:lnTo>
                    <a:pt x="992" y="1500"/>
                  </a:lnTo>
                  <a:lnTo>
                    <a:pt x="988" y="1509"/>
                  </a:lnTo>
                  <a:lnTo>
                    <a:pt x="980" y="1518"/>
                  </a:lnTo>
                  <a:lnTo>
                    <a:pt x="971" y="1529"/>
                  </a:lnTo>
                  <a:lnTo>
                    <a:pt x="967" y="1538"/>
                  </a:lnTo>
                  <a:lnTo>
                    <a:pt x="966" y="1548"/>
                  </a:lnTo>
                  <a:lnTo>
                    <a:pt x="964" y="1559"/>
                  </a:lnTo>
                  <a:lnTo>
                    <a:pt x="959" y="1562"/>
                  </a:lnTo>
                  <a:lnTo>
                    <a:pt x="954" y="1566"/>
                  </a:lnTo>
                  <a:lnTo>
                    <a:pt x="948" y="1568"/>
                  </a:lnTo>
                  <a:lnTo>
                    <a:pt x="941" y="1570"/>
                  </a:lnTo>
                  <a:lnTo>
                    <a:pt x="933" y="1571"/>
                  </a:lnTo>
                  <a:lnTo>
                    <a:pt x="927" y="1573"/>
                  </a:lnTo>
                  <a:lnTo>
                    <a:pt x="921" y="1573"/>
                  </a:lnTo>
                  <a:lnTo>
                    <a:pt x="917" y="1573"/>
                  </a:lnTo>
                  <a:lnTo>
                    <a:pt x="912" y="1570"/>
                  </a:lnTo>
                  <a:lnTo>
                    <a:pt x="906" y="1566"/>
                  </a:lnTo>
                  <a:lnTo>
                    <a:pt x="898" y="1560"/>
                  </a:lnTo>
                  <a:lnTo>
                    <a:pt x="891" y="1553"/>
                  </a:lnTo>
                  <a:lnTo>
                    <a:pt x="883" y="1547"/>
                  </a:lnTo>
                  <a:lnTo>
                    <a:pt x="875" y="1541"/>
                  </a:lnTo>
                  <a:lnTo>
                    <a:pt x="868" y="1537"/>
                  </a:lnTo>
                  <a:lnTo>
                    <a:pt x="863" y="1535"/>
                  </a:lnTo>
                  <a:lnTo>
                    <a:pt x="855" y="1546"/>
                  </a:lnTo>
                  <a:lnTo>
                    <a:pt x="882" y="1562"/>
                  </a:lnTo>
                  <a:lnTo>
                    <a:pt x="885" y="1574"/>
                  </a:lnTo>
                  <a:lnTo>
                    <a:pt x="886" y="1587"/>
                  </a:lnTo>
                  <a:lnTo>
                    <a:pt x="886" y="1601"/>
                  </a:lnTo>
                  <a:lnTo>
                    <a:pt x="882" y="1613"/>
                  </a:lnTo>
                  <a:lnTo>
                    <a:pt x="879" y="1617"/>
                  </a:lnTo>
                  <a:lnTo>
                    <a:pt x="874" y="1622"/>
                  </a:lnTo>
                  <a:lnTo>
                    <a:pt x="870" y="1627"/>
                  </a:lnTo>
                  <a:lnTo>
                    <a:pt x="864" y="1631"/>
                  </a:lnTo>
                  <a:lnTo>
                    <a:pt x="858" y="1635"/>
                  </a:lnTo>
                  <a:lnTo>
                    <a:pt x="853" y="1638"/>
                  </a:lnTo>
                  <a:lnTo>
                    <a:pt x="848" y="1639"/>
                  </a:lnTo>
                  <a:lnTo>
                    <a:pt x="843" y="1638"/>
                  </a:lnTo>
                  <a:lnTo>
                    <a:pt x="834" y="1637"/>
                  </a:lnTo>
                  <a:lnTo>
                    <a:pt x="825" y="1638"/>
                  </a:lnTo>
                  <a:lnTo>
                    <a:pt x="819" y="1643"/>
                  </a:lnTo>
                  <a:lnTo>
                    <a:pt x="817" y="1651"/>
                  </a:lnTo>
                  <a:lnTo>
                    <a:pt x="815" y="1655"/>
                  </a:lnTo>
                  <a:lnTo>
                    <a:pt x="813" y="1659"/>
                  </a:lnTo>
                  <a:lnTo>
                    <a:pt x="809" y="1662"/>
                  </a:lnTo>
                  <a:lnTo>
                    <a:pt x="804" y="1666"/>
                  </a:lnTo>
                  <a:lnTo>
                    <a:pt x="798" y="1668"/>
                  </a:lnTo>
                  <a:lnTo>
                    <a:pt x="792" y="1670"/>
                  </a:lnTo>
                  <a:lnTo>
                    <a:pt x="787" y="1673"/>
                  </a:lnTo>
                  <a:lnTo>
                    <a:pt x="782" y="1675"/>
                  </a:lnTo>
                  <a:lnTo>
                    <a:pt x="781" y="1689"/>
                  </a:lnTo>
                  <a:lnTo>
                    <a:pt x="776" y="1698"/>
                  </a:lnTo>
                  <a:lnTo>
                    <a:pt x="771" y="1705"/>
                  </a:lnTo>
                  <a:lnTo>
                    <a:pt x="765" y="1711"/>
                  </a:lnTo>
                  <a:lnTo>
                    <a:pt x="758" y="1715"/>
                  </a:lnTo>
                  <a:lnTo>
                    <a:pt x="751" y="1720"/>
                  </a:lnTo>
                  <a:lnTo>
                    <a:pt x="745" y="1725"/>
                  </a:lnTo>
                  <a:lnTo>
                    <a:pt x="743" y="1733"/>
                  </a:lnTo>
                  <a:lnTo>
                    <a:pt x="744" y="1742"/>
                  </a:lnTo>
                  <a:lnTo>
                    <a:pt x="744" y="1752"/>
                  </a:lnTo>
                  <a:lnTo>
                    <a:pt x="742" y="1764"/>
                  </a:lnTo>
                  <a:lnTo>
                    <a:pt x="735" y="1774"/>
                  </a:lnTo>
                  <a:lnTo>
                    <a:pt x="727" y="1783"/>
                  </a:lnTo>
                  <a:lnTo>
                    <a:pt x="724" y="1792"/>
                  </a:lnTo>
                  <a:lnTo>
                    <a:pt x="726" y="1799"/>
                  </a:lnTo>
                  <a:lnTo>
                    <a:pt x="730" y="1806"/>
                  </a:lnTo>
                  <a:lnTo>
                    <a:pt x="736" y="1812"/>
                  </a:lnTo>
                  <a:lnTo>
                    <a:pt x="738" y="1818"/>
                  </a:lnTo>
                  <a:lnTo>
                    <a:pt x="737" y="1824"/>
                  </a:lnTo>
                  <a:lnTo>
                    <a:pt x="736" y="1831"/>
                  </a:lnTo>
                  <a:lnTo>
                    <a:pt x="736" y="1834"/>
                  </a:lnTo>
                  <a:lnTo>
                    <a:pt x="737" y="1839"/>
                  </a:lnTo>
                  <a:lnTo>
                    <a:pt x="739" y="1842"/>
                  </a:lnTo>
                  <a:lnTo>
                    <a:pt x="743" y="1844"/>
                  </a:lnTo>
                  <a:lnTo>
                    <a:pt x="747" y="1848"/>
                  </a:lnTo>
                  <a:lnTo>
                    <a:pt x="753" y="1850"/>
                  </a:lnTo>
                  <a:lnTo>
                    <a:pt x="761" y="1852"/>
                  </a:lnTo>
                  <a:lnTo>
                    <a:pt x="771" y="1855"/>
                  </a:lnTo>
                  <a:lnTo>
                    <a:pt x="774" y="1859"/>
                  </a:lnTo>
                  <a:lnTo>
                    <a:pt x="774" y="1865"/>
                  </a:lnTo>
                  <a:lnTo>
                    <a:pt x="769" y="1870"/>
                  </a:lnTo>
                  <a:lnTo>
                    <a:pt x="762" y="1872"/>
                  </a:lnTo>
                  <a:lnTo>
                    <a:pt x="758" y="1872"/>
                  </a:lnTo>
                  <a:lnTo>
                    <a:pt x="753" y="1872"/>
                  </a:lnTo>
                  <a:lnTo>
                    <a:pt x="747" y="1871"/>
                  </a:lnTo>
                  <a:lnTo>
                    <a:pt x="742" y="1870"/>
                  </a:lnTo>
                  <a:lnTo>
                    <a:pt x="736" y="1870"/>
                  </a:lnTo>
                  <a:lnTo>
                    <a:pt x="730" y="1869"/>
                  </a:lnTo>
                  <a:lnTo>
                    <a:pt x="724" y="1869"/>
                  </a:lnTo>
                  <a:lnTo>
                    <a:pt x="721" y="1869"/>
                  </a:lnTo>
                  <a:lnTo>
                    <a:pt x="714" y="1866"/>
                  </a:lnTo>
                  <a:lnTo>
                    <a:pt x="709" y="1862"/>
                  </a:lnTo>
                  <a:lnTo>
                    <a:pt x="706" y="1854"/>
                  </a:lnTo>
                  <a:lnTo>
                    <a:pt x="705" y="1844"/>
                  </a:lnTo>
                  <a:lnTo>
                    <a:pt x="701" y="1836"/>
                  </a:lnTo>
                  <a:lnTo>
                    <a:pt x="697" y="1829"/>
                  </a:lnTo>
                  <a:lnTo>
                    <a:pt x="690" y="1827"/>
                  </a:lnTo>
                  <a:lnTo>
                    <a:pt x="683" y="1831"/>
                  </a:lnTo>
                  <a:lnTo>
                    <a:pt x="677" y="1820"/>
                  </a:lnTo>
                  <a:lnTo>
                    <a:pt x="670" y="1805"/>
                  </a:lnTo>
                  <a:lnTo>
                    <a:pt x="663" y="1792"/>
                  </a:lnTo>
                  <a:lnTo>
                    <a:pt x="656" y="1784"/>
                  </a:lnTo>
                  <a:lnTo>
                    <a:pt x="651" y="1779"/>
                  </a:lnTo>
                  <a:lnTo>
                    <a:pt x="650" y="1772"/>
                  </a:lnTo>
                  <a:lnTo>
                    <a:pt x="653" y="1766"/>
                  </a:lnTo>
                  <a:lnTo>
                    <a:pt x="659" y="1765"/>
                  </a:lnTo>
                  <a:lnTo>
                    <a:pt x="654" y="1752"/>
                  </a:lnTo>
                  <a:lnTo>
                    <a:pt x="650" y="1736"/>
                  </a:lnTo>
                  <a:lnTo>
                    <a:pt x="644" y="1721"/>
                  </a:lnTo>
                  <a:lnTo>
                    <a:pt x="638" y="1708"/>
                  </a:lnTo>
                  <a:lnTo>
                    <a:pt x="630" y="1708"/>
                  </a:lnTo>
                  <a:lnTo>
                    <a:pt x="625" y="1704"/>
                  </a:lnTo>
                  <a:lnTo>
                    <a:pt x="624" y="1693"/>
                  </a:lnTo>
                  <a:lnTo>
                    <a:pt x="632" y="1675"/>
                  </a:lnTo>
                  <a:lnTo>
                    <a:pt x="629" y="1664"/>
                  </a:lnTo>
                  <a:lnTo>
                    <a:pt x="623" y="1651"/>
                  </a:lnTo>
                  <a:lnTo>
                    <a:pt x="616" y="1639"/>
                  </a:lnTo>
                  <a:lnTo>
                    <a:pt x="610" y="1632"/>
                  </a:lnTo>
                  <a:lnTo>
                    <a:pt x="621" y="1621"/>
                  </a:lnTo>
                  <a:lnTo>
                    <a:pt x="622" y="1608"/>
                  </a:lnTo>
                  <a:lnTo>
                    <a:pt x="621" y="1592"/>
                  </a:lnTo>
                  <a:lnTo>
                    <a:pt x="622" y="1571"/>
                  </a:lnTo>
                  <a:lnTo>
                    <a:pt x="624" y="1546"/>
                  </a:lnTo>
                  <a:lnTo>
                    <a:pt x="627" y="1513"/>
                  </a:lnTo>
                  <a:lnTo>
                    <a:pt x="625" y="1470"/>
                  </a:lnTo>
                  <a:lnTo>
                    <a:pt x="624" y="1423"/>
                  </a:lnTo>
                  <a:lnTo>
                    <a:pt x="627" y="1374"/>
                  </a:lnTo>
                  <a:lnTo>
                    <a:pt x="621" y="1366"/>
                  </a:lnTo>
                  <a:lnTo>
                    <a:pt x="616" y="1356"/>
                  </a:lnTo>
                  <a:lnTo>
                    <a:pt x="610" y="1344"/>
                  </a:lnTo>
                  <a:lnTo>
                    <a:pt x="605" y="1332"/>
                  </a:lnTo>
                  <a:lnTo>
                    <a:pt x="599" y="1320"/>
                  </a:lnTo>
                  <a:lnTo>
                    <a:pt x="592" y="1309"/>
                  </a:lnTo>
                  <a:lnTo>
                    <a:pt x="586" y="1301"/>
                  </a:lnTo>
                  <a:lnTo>
                    <a:pt x="580" y="1295"/>
                  </a:lnTo>
                  <a:lnTo>
                    <a:pt x="572" y="1290"/>
                  </a:lnTo>
                  <a:lnTo>
                    <a:pt x="561" y="1286"/>
                  </a:lnTo>
                  <a:lnTo>
                    <a:pt x="548" y="1280"/>
                  </a:lnTo>
                  <a:lnTo>
                    <a:pt x="534" y="1275"/>
                  </a:lnTo>
                  <a:lnTo>
                    <a:pt x="521" y="1270"/>
                  </a:lnTo>
                  <a:lnTo>
                    <a:pt x="509" y="1265"/>
                  </a:lnTo>
                  <a:lnTo>
                    <a:pt x="500" y="1260"/>
                  </a:lnTo>
                  <a:lnTo>
                    <a:pt x="494" y="1257"/>
                  </a:lnTo>
                  <a:lnTo>
                    <a:pt x="487" y="1243"/>
                  </a:lnTo>
                  <a:lnTo>
                    <a:pt x="479" y="1219"/>
                  </a:lnTo>
                  <a:lnTo>
                    <a:pt x="471" y="1195"/>
                  </a:lnTo>
                  <a:lnTo>
                    <a:pt x="461" y="1179"/>
                  </a:lnTo>
                  <a:lnTo>
                    <a:pt x="454" y="1173"/>
                  </a:lnTo>
                  <a:lnTo>
                    <a:pt x="446" y="1162"/>
                  </a:lnTo>
                  <a:lnTo>
                    <a:pt x="438" y="1151"/>
                  </a:lnTo>
                  <a:lnTo>
                    <a:pt x="428" y="1136"/>
                  </a:lnTo>
                  <a:lnTo>
                    <a:pt x="421" y="1120"/>
                  </a:lnTo>
                  <a:lnTo>
                    <a:pt x="416" y="1103"/>
                  </a:lnTo>
                  <a:lnTo>
                    <a:pt x="415" y="1085"/>
                  </a:lnTo>
                  <a:lnTo>
                    <a:pt x="417" y="1068"/>
                  </a:lnTo>
                  <a:lnTo>
                    <a:pt x="404" y="1059"/>
                  </a:lnTo>
                  <a:lnTo>
                    <a:pt x="411" y="1045"/>
                  </a:lnTo>
                  <a:lnTo>
                    <a:pt x="418" y="1028"/>
                  </a:lnTo>
                  <a:lnTo>
                    <a:pt x="423" y="1014"/>
                  </a:lnTo>
                  <a:lnTo>
                    <a:pt x="425" y="1008"/>
                  </a:lnTo>
                  <a:lnTo>
                    <a:pt x="423" y="978"/>
                  </a:lnTo>
                  <a:lnTo>
                    <a:pt x="448" y="970"/>
                  </a:lnTo>
                  <a:lnTo>
                    <a:pt x="447" y="957"/>
                  </a:lnTo>
                  <a:lnTo>
                    <a:pt x="445" y="941"/>
                  </a:lnTo>
                  <a:lnTo>
                    <a:pt x="442" y="929"/>
                  </a:lnTo>
                  <a:lnTo>
                    <a:pt x="441" y="923"/>
                  </a:lnTo>
                  <a:lnTo>
                    <a:pt x="447" y="915"/>
                  </a:lnTo>
                  <a:lnTo>
                    <a:pt x="440" y="903"/>
                  </a:lnTo>
                  <a:lnTo>
                    <a:pt x="428" y="890"/>
                  </a:lnTo>
                  <a:lnTo>
                    <a:pt x="419" y="877"/>
                  </a:lnTo>
                  <a:lnTo>
                    <a:pt x="415" y="871"/>
                  </a:lnTo>
                  <a:lnTo>
                    <a:pt x="413" y="873"/>
                  </a:lnTo>
                  <a:lnTo>
                    <a:pt x="410" y="880"/>
                  </a:lnTo>
                  <a:lnTo>
                    <a:pt x="405" y="886"/>
                  </a:lnTo>
                  <a:lnTo>
                    <a:pt x="401" y="891"/>
                  </a:lnTo>
                  <a:lnTo>
                    <a:pt x="397" y="891"/>
                  </a:lnTo>
                  <a:lnTo>
                    <a:pt x="393" y="887"/>
                  </a:lnTo>
                  <a:lnTo>
                    <a:pt x="387" y="883"/>
                  </a:lnTo>
                  <a:lnTo>
                    <a:pt x="380" y="877"/>
                  </a:lnTo>
                  <a:lnTo>
                    <a:pt x="373" y="872"/>
                  </a:lnTo>
                  <a:lnTo>
                    <a:pt x="366" y="867"/>
                  </a:lnTo>
                  <a:lnTo>
                    <a:pt x="359" y="863"/>
                  </a:lnTo>
                  <a:lnTo>
                    <a:pt x="355" y="861"/>
                  </a:lnTo>
                  <a:lnTo>
                    <a:pt x="354" y="848"/>
                  </a:lnTo>
                  <a:lnTo>
                    <a:pt x="351" y="834"/>
                  </a:lnTo>
                  <a:lnTo>
                    <a:pt x="347" y="820"/>
                  </a:lnTo>
                  <a:lnTo>
                    <a:pt x="339" y="807"/>
                  </a:lnTo>
                  <a:lnTo>
                    <a:pt x="334" y="800"/>
                  </a:lnTo>
                  <a:lnTo>
                    <a:pt x="329" y="792"/>
                  </a:lnTo>
                  <a:lnTo>
                    <a:pt x="325" y="784"/>
                  </a:lnTo>
                  <a:lnTo>
                    <a:pt x="319" y="777"/>
                  </a:lnTo>
                  <a:lnTo>
                    <a:pt x="312" y="772"/>
                  </a:lnTo>
                  <a:lnTo>
                    <a:pt x="304" y="769"/>
                  </a:lnTo>
                  <a:lnTo>
                    <a:pt x="295" y="769"/>
                  </a:lnTo>
                  <a:lnTo>
                    <a:pt x="282" y="771"/>
                  </a:lnTo>
                  <a:lnTo>
                    <a:pt x="275" y="771"/>
                  </a:lnTo>
                  <a:lnTo>
                    <a:pt x="268" y="769"/>
                  </a:lnTo>
                  <a:lnTo>
                    <a:pt x="263" y="766"/>
                  </a:lnTo>
                  <a:lnTo>
                    <a:pt x="260" y="765"/>
                  </a:lnTo>
                  <a:lnTo>
                    <a:pt x="258" y="758"/>
                  </a:lnTo>
                  <a:lnTo>
                    <a:pt x="252" y="743"/>
                  </a:lnTo>
                  <a:lnTo>
                    <a:pt x="242" y="727"/>
                  </a:lnTo>
                  <a:lnTo>
                    <a:pt x="229" y="717"/>
                  </a:lnTo>
                  <a:lnTo>
                    <a:pt x="223" y="719"/>
                  </a:lnTo>
                  <a:lnTo>
                    <a:pt x="218" y="720"/>
                  </a:lnTo>
                  <a:lnTo>
                    <a:pt x="211" y="720"/>
                  </a:lnTo>
                  <a:lnTo>
                    <a:pt x="205" y="720"/>
                  </a:lnTo>
                  <a:lnTo>
                    <a:pt x="200" y="720"/>
                  </a:lnTo>
                  <a:lnTo>
                    <a:pt x="196" y="720"/>
                  </a:lnTo>
                  <a:lnTo>
                    <a:pt x="193" y="720"/>
                  </a:lnTo>
                  <a:lnTo>
                    <a:pt x="192" y="720"/>
                  </a:lnTo>
                  <a:lnTo>
                    <a:pt x="151" y="719"/>
                  </a:lnTo>
                  <a:lnTo>
                    <a:pt x="148" y="717"/>
                  </a:lnTo>
                  <a:lnTo>
                    <a:pt x="143" y="712"/>
                  </a:lnTo>
                  <a:lnTo>
                    <a:pt x="135" y="705"/>
                  </a:lnTo>
                  <a:lnTo>
                    <a:pt x="124" y="697"/>
                  </a:lnTo>
                  <a:lnTo>
                    <a:pt x="114" y="688"/>
                  </a:lnTo>
                  <a:lnTo>
                    <a:pt x="105" y="680"/>
                  </a:lnTo>
                  <a:lnTo>
                    <a:pt x="97" y="673"/>
                  </a:lnTo>
                  <a:lnTo>
                    <a:pt x="92" y="668"/>
                  </a:lnTo>
                  <a:lnTo>
                    <a:pt x="89" y="663"/>
                  </a:lnTo>
                  <a:lnTo>
                    <a:pt x="89" y="659"/>
                  </a:lnTo>
                  <a:lnTo>
                    <a:pt x="92" y="657"/>
                  </a:lnTo>
                  <a:lnTo>
                    <a:pt x="97" y="657"/>
                  </a:lnTo>
                  <a:lnTo>
                    <a:pt x="78" y="600"/>
                  </a:lnTo>
                  <a:lnTo>
                    <a:pt x="62" y="595"/>
                  </a:lnTo>
                  <a:lnTo>
                    <a:pt x="62" y="583"/>
                  </a:lnTo>
                  <a:lnTo>
                    <a:pt x="62" y="569"/>
                  </a:lnTo>
                  <a:lnTo>
                    <a:pt x="63" y="557"/>
                  </a:lnTo>
                  <a:lnTo>
                    <a:pt x="67" y="545"/>
                  </a:lnTo>
                  <a:lnTo>
                    <a:pt x="48" y="521"/>
                  </a:lnTo>
                  <a:lnTo>
                    <a:pt x="49" y="518"/>
                  </a:lnTo>
                  <a:lnTo>
                    <a:pt x="51" y="509"/>
                  </a:lnTo>
                  <a:lnTo>
                    <a:pt x="52" y="499"/>
                  </a:lnTo>
                  <a:lnTo>
                    <a:pt x="51" y="491"/>
                  </a:lnTo>
                  <a:lnTo>
                    <a:pt x="47" y="485"/>
                  </a:lnTo>
                  <a:lnTo>
                    <a:pt x="44" y="484"/>
                  </a:lnTo>
                  <a:lnTo>
                    <a:pt x="41" y="486"/>
                  </a:lnTo>
                  <a:lnTo>
                    <a:pt x="40" y="491"/>
                  </a:lnTo>
                  <a:lnTo>
                    <a:pt x="39" y="501"/>
                  </a:lnTo>
                  <a:lnTo>
                    <a:pt x="36" y="516"/>
                  </a:lnTo>
                  <a:lnTo>
                    <a:pt x="32" y="529"/>
                  </a:lnTo>
                  <a:lnTo>
                    <a:pt x="31" y="535"/>
                  </a:lnTo>
                  <a:lnTo>
                    <a:pt x="51" y="595"/>
                  </a:lnTo>
                  <a:lnTo>
                    <a:pt x="51" y="596"/>
                  </a:lnTo>
                  <a:lnTo>
                    <a:pt x="49" y="600"/>
                  </a:lnTo>
                  <a:lnTo>
                    <a:pt x="49" y="606"/>
                  </a:lnTo>
                  <a:lnTo>
                    <a:pt x="51" y="611"/>
                  </a:lnTo>
                  <a:lnTo>
                    <a:pt x="54" y="618"/>
                  </a:lnTo>
                  <a:lnTo>
                    <a:pt x="59" y="628"/>
                  </a:lnTo>
                  <a:lnTo>
                    <a:pt x="63" y="637"/>
                  </a:lnTo>
                  <a:lnTo>
                    <a:pt x="64" y="641"/>
                  </a:lnTo>
                  <a:lnTo>
                    <a:pt x="63" y="643"/>
                  </a:lnTo>
                  <a:lnTo>
                    <a:pt x="61" y="647"/>
                  </a:lnTo>
                  <a:lnTo>
                    <a:pt x="56" y="649"/>
                  </a:lnTo>
                  <a:lnTo>
                    <a:pt x="51" y="647"/>
                  </a:lnTo>
                  <a:lnTo>
                    <a:pt x="45" y="638"/>
                  </a:lnTo>
                  <a:lnTo>
                    <a:pt x="40" y="629"/>
                  </a:lnTo>
                  <a:lnTo>
                    <a:pt x="36" y="620"/>
                  </a:lnTo>
                  <a:lnTo>
                    <a:pt x="31" y="614"/>
                  </a:lnTo>
                  <a:lnTo>
                    <a:pt x="29" y="610"/>
                  </a:lnTo>
                  <a:lnTo>
                    <a:pt x="30" y="602"/>
                  </a:lnTo>
                  <a:lnTo>
                    <a:pt x="31" y="594"/>
                  </a:lnTo>
                  <a:lnTo>
                    <a:pt x="29" y="587"/>
                  </a:lnTo>
                  <a:lnTo>
                    <a:pt x="22" y="580"/>
                  </a:lnTo>
                  <a:lnTo>
                    <a:pt x="15" y="571"/>
                  </a:lnTo>
                  <a:lnTo>
                    <a:pt x="9" y="564"/>
                  </a:lnTo>
                  <a:lnTo>
                    <a:pt x="7" y="561"/>
                  </a:lnTo>
                  <a:lnTo>
                    <a:pt x="7" y="547"/>
                  </a:lnTo>
                  <a:lnTo>
                    <a:pt x="8" y="534"/>
                  </a:lnTo>
                  <a:lnTo>
                    <a:pt x="8" y="520"/>
                  </a:lnTo>
                  <a:lnTo>
                    <a:pt x="7" y="507"/>
                  </a:lnTo>
                  <a:lnTo>
                    <a:pt x="4" y="489"/>
                  </a:lnTo>
                  <a:lnTo>
                    <a:pt x="4" y="463"/>
                  </a:lnTo>
                  <a:lnTo>
                    <a:pt x="4" y="442"/>
                  </a:lnTo>
                  <a:lnTo>
                    <a:pt x="4" y="432"/>
                  </a:lnTo>
                  <a:lnTo>
                    <a:pt x="16" y="424"/>
                  </a:lnTo>
                  <a:lnTo>
                    <a:pt x="10" y="410"/>
                  </a:lnTo>
                  <a:lnTo>
                    <a:pt x="1" y="409"/>
                  </a:lnTo>
                  <a:lnTo>
                    <a:pt x="0" y="397"/>
                  </a:lnTo>
                  <a:lnTo>
                    <a:pt x="2" y="378"/>
                  </a:lnTo>
                  <a:lnTo>
                    <a:pt x="4" y="356"/>
                  </a:lnTo>
                  <a:lnTo>
                    <a:pt x="4" y="331"/>
                  </a:lnTo>
                  <a:lnTo>
                    <a:pt x="16" y="317"/>
                  </a:lnTo>
                  <a:lnTo>
                    <a:pt x="30" y="300"/>
                  </a:lnTo>
                  <a:lnTo>
                    <a:pt x="47" y="283"/>
                  </a:lnTo>
                  <a:lnTo>
                    <a:pt x="66" y="263"/>
                  </a:lnTo>
                  <a:lnTo>
                    <a:pt x="86" y="242"/>
                  </a:lnTo>
                  <a:lnTo>
                    <a:pt x="110" y="222"/>
                  </a:lnTo>
                  <a:lnTo>
                    <a:pt x="136" y="200"/>
                  </a:lnTo>
                  <a:lnTo>
                    <a:pt x="162" y="177"/>
                  </a:lnTo>
                  <a:lnTo>
                    <a:pt x="192" y="155"/>
                  </a:lnTo>
                  <a:lnTo>
                    <a:pt x="222" y="133"/>
                  </a:lnTo>
                  <a:lnTo>
                    <a:pt x="254" y="112"/>
                  </a:lnTo>
                  <a:lnTo>
                    <a:pt x="288" y="93"/>
                  </a:lnTo>
                  <a:lnTo>
                    <a:pt x="324" y="73"/>
                  </a:lnTo>
                  <a:lnTo>
                    <a:pt x="359" y="56"/>
                  </a:lnTo>
                  <a:lnTo>
                    <a:pt x="396" y="41"/>
                  </a:lnTo>
                  <a:lnTo>
                    <a:pt x="434" y="27"/>
                  </a:lnTo>
                  <a:lnTo>
                    <a:pt x="436" y="37"/>
                  </a:lnTo>
                  <a:lnTo>
                    <a:pt x="440" y="48"/>
                  </a:lnTo>
                  <a:lnTo>
                    <a:pt x="446" y="56"/>
                  </a:lnTo>
                  <a:lnTo>
                    <a:pt x="453" y="57"/>
                  </a:lnTo>
                  <a:lnTo>
                    <a:pt x="459" y="53"/>
                  </a:lnTo>
                  <a:lnTo>
                    <a:pt x="465" y="49"/>
                  </a:lnTo>
                  <a:lnTo>
                    <a:pt x="471" y="46"/>
                  </a:lnTo>
                  <a:lnTo>
                    <a:pt x="477" y="46"/>
                  </a:lnTo>
                  <a:lnTo>
                    <a:pt x="483" y="50"/>
                  </a:lnTo>
                  <a:lnTo>
                    <a:pt x="489" y="52"/>
                  </a:lnTo>
                  <a:lnTo>
                    <a:pt x="495" y="52"/>
                  </a:lnTo>
                  <a:lnTo>
                    <a:pt x="502" y="49"/>
                  </a:lnTo>
                  <a:lnTo>
                    <a:pt x="507" y="45"/>
                  </a:lnTo>
                  <a:lnTo>
                    <a:pt x="512" y="41"/>
                  </a:lnTo>
                  <a:lnTo>
                    <a:pt x="519" y="36"/>
                  </a:lnTo>
                  <a:lnTo>
                    <a:pt x="526" y="32"/>
                  </a:lnTo>
                  <a:lnTo>
                    <a:pt x="533" y="27"/>
                  </a:lnTo>
                  <a:lnTo>
                    <a:pt x="539" y="23"/>
                  </a:lnTo>
                  <a:lnTo>
                    <a:pt x="545" y="22"/>
                  </a:lnTo>
                  <a:lnTo>
                    <a:pt x="548" y="22"/>
                  </a:lnTo>
                  <a:lnTo>
                    <a:pt x="554" y="26"/>
                  </a:lnTo>
                  <a:lnTo>
                    <a:pt x="560" y="27"/>
                  </a:lnTo>
                  <a:lnTo>
                    <a:pt x="565" y="27"/>
                  </a:lnTo>
                  <a:lnTo>
                    <a:pt x="572" y="25"/>
                  </a:lnTo>
                  <a:lnTo>
                    <a:pt x="578" y="22"/>
                  </a:lnTo>
                  <a:lnTo>
                    <a:pt x="585" y="19"/>
                  </a:lnTo>
                  <a:lnTo>
                    <a:pt x="593" y="15"/>
                  </a:lnTo>
                  <a:lnTo>
                    <a:pt x="602" y="11"/>
                  </a:lnTo>
                  <a:lnTo>
                    <a:pt x="610" y="7"/>
                  </a:lnTo>
                  <a:lnTo>
                    <a:pt x="617" y="4"/>
                  </a:lnTo>
                  <a:lnTo>
                    <a:pt x="622" y="2"/>
                  </a:lnTo>
                  <a:lnTo>
                    <a:pt x="624" y="0"/>
                  </a:lnTo>
                  <a:lnTo>
                    <a:pt x="630" y="8"/>
                  </a:lnTo>
                  <a:lnTo>
                    <a:pt x="629" y="13"/>
                  </a:lnTo>
                  <a:lnTo>
                    <a:pt x="628" y="21"/>
                  </a:lnTo>
                  <a:lnTo>
                    <a:pt x="624" y="30"/>
                  </a:lnTo>
                  <a:lnTo>
                    <a:pt x="618" y="35"/>
                  </a:lnTo>
                  <a:lnTo>
                    <a:pt x="610" y="35"/>
                  </a:lnTo>
                  <a:lnTo>
                    <a:pt x="600" y="36"/>
                  </a:lnTo>
                  <a:lnTo>
                    <a:pt x="592" y="38"/>
                  </a:lnTo>
                  <a:lnTo>
                    <a:pt x="589" y="38"/>
                  </a:lnTo>
                  <a:lnTo>
                    <a:pt x="600" y="51"/>
                  </a:lnTo>
                  <a:lnTo>
                    <a:pt x="593" y="59"/>
                  </a:lnTo>
                  <a:lnTo>
                    <a:pt x="583" y="66"/>
                  </a:lnTo>
                  <a:lnTo>
                    <a:pt x="574" y="73"/>
                  </a:lnTo>
                  <a:lnTo>
                    <a:pt x="570" y="75"/>
                  </a:lnTo>
                  <a:lnTo>
                    <a:pt x="570" y="72"/>
                  </a:lnTo>
                  <a:lnTo>
                    <a:pt x="569" y="65"/>
                  </a:lnTo>
                  <a:lnTo>
                    <a:pt x="565" y="59"/>
                  </a:lnTo>
                  <a:lnTo>
                    <a:pt x="559" y="57"/>
                  </a:lnTo>
                  <a:lnTo>
                    <a:pt x="550" y="60"/>
                  </a:lnTo>
                  <a:lnTo>
                    <a:pt x="544" y="67"/>
                  </a:lnTo>
                  <a:lnTo>
                    <a:pt x="538" y="74"/>
                  </a:lnTo>
                  <a:lnTo>
                    <a:pt x="531" y="79"/>
                  </a:lnTo>
                  <a:lnTo>
                    <a:pt x="525" y="81"/>
                  </a:lnTo>
                  <a:lnTo>
                    <a:pt x="518" y="84"/>
                  </a:lnTo>
                  <a:lnTo>
                    <a:pt x="510" y="88"/>
                  </a:lnTo>
                  <a:lnTo>
                    <a:pt x="501" y="93"/>
                  </a:lnTo>
                  <a:lnTo>
                    <a:pt x="493" y="97"/>
                  </a:lnTo>
                  <a:lnTo>
                    <a:pt x="486" y="102"/>
                  </a:lnTo>
                  <a:lnTo>
                    <a:pt x="481" y="108"/>
                  </a:lnTo>
                  <a:lnTo>
                    <a:pt x="480" y="113"/>
                  </a:lnTo>
                  <a:lnTo>
                    <a:pt x="484" y="120"/>
                  </a:lnTo>
                  <a:lnTo>
                    <a:pt x="488" y="122"/>
                  </a:lnTo>
                  <a:lnTo>
                    <a:pt x="495" y="122"/>
                  </a:lnTo>
                  <a:lnTo>
                    <a:pt x="501" y="121"/>
                  </a:lnTo>
                  <a:lnTo>
                    <a:pt x="506" y="121"/>
                  </a:lnTo>
                  <a:lnTo>
                    <a:pt x="507" y="125"/>
                  </a:lnTo>
                  <a:lnTo>
                    <a:pt x="508" y="129"/>
                  </a:lnTo>
                  <a:lnTo>
                    <a:pt x="509" y="136"/>
                  </a:lnTo>
                  <a:lnTo>
                    <a:pt x="510" y="142"/>
                  </a:lnTo>
                  <a:lnTo>
                    <a:pt x="514" y="143"/>
                  </a:lnTo>
                  <a:lnTo>
                    <a:pt x="518" y="143"/>
                  </a:lnTo>
                  <a:lnTo>
                    <a:pt x="524" y="141"/>
                  </a:lnTo>
                  <a:lnTo>
                    <a:pt x="532" y="140"/>
                  </a:lnTo>
                  <a:lnTo>
                    <a:pt x="539" y="142"/>
                  </a:lnTo>
                  <a:lnTo>
                    <a:pt x="542" y="148"/>
                  </a:lnTo>
                  <a:lnTo>
                    <a:pt x="539" y="157"/>
                  </a:lnTo>
                  <a:lnTo>
                    <a:pt x="532" y="171"/>
                  </a:lnTo>
                  <a:lnTo>
                    <a:pt x="527" y="187"/>
                  </a:lnTo>
                  <a:lnTo>
                    <a:pt x="525" y="202"/>
                  </a:lnTo>
                  <a:lnTo>
                    <a:pt x="529" y="211"/>
                  </a:lnTo>
                  <a:lnTo>
                    <a:pt x="537" y="212"/>
                  </a:lnTo>
                  <a:lnTo>
                    <a:pt x="548" y="208"/>
                  </a:lnTo>
                  <a:lnTo>
                    <a:pt x="557" y="203"/>
                  </a:lnTo>
                  <a:lnTo>
                    <a:pt x="561" y="201"/>
                  </a:lnTo>
                  <a:lnTo>
                    <a:pt x="586" y="199"/>
                  </a:lnTo>
                  <a:lnTo>
                    <a:pt x="579" y="188"/>
                  </a:lnTo>
                  <a:lnTo>
                    <a:pt x="571" y="175"/>
                  </a:lnTo>
                  <a:lnTo>
                    <a:pt x="567" y="164"/>
                  </a:lnTo>
                  <a:lnTo>
                    <a:pt x="567" y="159"/>
                  </a:lnTo>
                  <a:lnTo>
                    <a:pt x="574" y="157"/>
                  </a:lnTo>
                  <a:lnTo>
                    <a:pt x="579" y="154"/>
                  </a:lnTo>
                  <a:lnTo>
                    <a:pt x="584" y="150"/>
                  </a:lnTo>
                  <a:lnTo>
                    <a:pt x="587" y="147"/>
                  </a:lnTo>
                  <a:lnTo>
                    <a:pt x="591" y="142"/>
                  </a:lnTo>
                  <a:lnTo>
                    <a:pt x="595" y="139"/>
                  </a:lnTo>
                  <a:lnTo>
                    <a:pt x="600" y="134"/>
                  </a:lnTo>
                  <a:lnTo>
                    <a:pt x="607" y="129"/>
                  </a:lnTo>
                  <a:lnTo>
                    <a:pt x="645" y="149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4324" name="Freeform 8"/>
            <p:cNvSpPr>
              <a:spLocks/>
            </p:cNvSpPr>
            <p:nvPr/>
          </p:nvSpPr>
          <p:spPr bwMode="auto">
            <a:xfrm>
              <a:off x="2640" y="822"/>
              <a:ext cx="38" cy="20"/>
            </a:xfrm>
            <a:custGeom>
              <a:avLst/>
              <a:gdLst>
                <a:gd name="T0" fmla="*/ 1 w 76"/>
                <a:gd name="T1" fmla="*/ 0 h 41"/>
                <a:gd name="T2" fmla="*/ 1 w 76"/>
                <a:gd name="T3" fmla="*/ 0 h 41"/>
                <a:gd name="T4" fmla="*/ 1 w 76"/>
                <a:gd name="T5" fmla="*/ 0 h 41"/>
                <a:gd name="T6" fmla="*/ 0 w 76"/>
                <a:gd name="T7" fmla="*/ 0 h 41"/>
                <a:gd name="T8" fmla="*/ 1 w 76"/>
                <a:gd name="T9" fmla="*/ 0 h 41"/>
                <a:gd name="T10" fmla="*/ 1 w 76"/>
                <a:gd name="T11" fmla="*/ 0 h 41"/>
                <a:gd name="T12" fmla="*/ 1 w 76"/>
                <a:gd name="T13" fmla="*/ 0 h 41"/>
                <a:gd name="T14" fmla="*/ 1 w 76"/>
                <a:gd name="T15" fmla="*/ 0 h 41"/>
                <a:gd name="T16" fmla="*/ 1 w 76"/>
                <a:gd name="T17" fmla="*/ 0 h 41"/>
                <a:gd name="T18" fmla="*/ 1 w 76"/>
                <a:gd name="T19" fmla="*/ 0 h 41"/>
                <a:gd name="T20" fmla="*/ 1 w 76"/>
                <a:gd name="T21" fmla="*/ 0 h 41"/>
                <a:gd name="T22" fmla="*/ 1 w 76"/>
                <a:gd name="T23" fmla="*/ 0 h 41"/>
                <a:gd name="T24" fmla="*/ 1 w 76"/>
                <a:gd name="T25" fmla="*/ 0 h 41"/>
                <a:gd name="T26" fmla="*/ 1 w 76"/>
                <a:gd name="T27" fmla="*/ 0 h 41"/>
                <a:gd name="T28" fmla="*/ 1 w 76"/>
                <a:gd name="T29" fmla="*/ 0 h 41"/>
                <a:gd name="T30" fmla="*/ 1 w 76"/>
                <a:gd name="T31" fmla="*/ 0 h 41"/>
                <a:gd name="T32" fmla="*/ 1 w 76"/>
                <a:gd name="T33" fmla="*/ 0 h 41"/>
                <a:gd name="T34" fmla="*/ 1 w 76"/>
                <a:gd name="T35" fmla="*/ 0 h 41"/>
                <a:gd name="T36" fmla="*/ 1 w 76"/>
                <a:gd name="T37" fmla="*/ 0 h 41"/>
                <a:gd name="T38" fmla="*/ 1 w 76"/>
                <a:gd name="T39" fmla="*/ 0 h 41"/>
                <a:gd name="T40" fmla="*/ 1 w 76"/>
                <a:gd name="T41" fmla="*/ 0 h 41"/>
                <a:gd name="T42" fmla="*/ 1 w 76"/>
                <a:gd name="T43" fmla="*/ 0 h 41"/>
                <a:gd name="T44" fmla="*/ 1 w 76"/>
                <a:gd name="T45" fmla="*/ 0 h 41"/>
                <a:gd name="T46" fmla="*/ 1 w 76"/>
                <a:gd name="T47" fmla="*/ 0 h 41"/>
                <a:gd name="T48" fmla="*/ 1 w 76"/>
                <a:gd name="T49" fmla="*/ 0 h 41"/>
                <a:gd name="T50" fmla="*/ 1 w 76"/>
                <a:gd name="T51" fmla="*/ 0 h 41"/>
                <a:gd name="T52" fmla="*/ 1 w 76"/>
                <a:gd name="T53" fmla="*/ 0 h 41"/>
                <a:gd name="T54" fmla="*/ 1 w 76"/>
                <a:gd name="T55" fmla="*/ 0 h 41"/>
                <a:gd name="T56" fmla="*/ 1 w 76"/>
                <a:gd name="T57" fmla="*/ 0 h 41"/>
                <a:gd name="T58" fmla="*/ 1 w 76"/>
                <a:gd name="T59" fmla="*/ 0 h 41"/>
                <a:gd name="T60" fmla="*/ 1 w 76"/>
                <a:gd name="T61" fmla="*/ 0 h 41"/>
                <a:gd name="T62" fmla="*/ 1 w 76"/>
                <a:gd name="T63" fmla="*/ 0 h 41"/>
                <a:gd name="T64" fmla="*/ 1 w 76"/>
                <a:gd name="T65" fmla="*/ 0 h 4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6"/>
                <a:gd name="T100" fmla="*/ 0 h 41"/>
                <a:gd name="T101" fmla="*/ 76 w 76"/>
                <a:gd name="T102" fmla="*/ 41 h 4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6" h="41">
                  <a:moveTo>
                    <a:pt x="21" y="0"/>
                  </a:moveTo>
                  <a:lnTo>
                    <a:pt x="13" y="4"/>
                  </a:lnTo>
                  <a:lnTo>
                    <a:pt x="5" y="10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5" y="22"/>
                  </a:lnTo>
                  <a:lnTo>
                    <a:pt x="9" y="25"/>
                  </a:lnTo>
                  <a:lnTo>
                    <a:pt x="14" y="26"/>
                  </a:lnTo>
                  <a:lnTo>
                    <a:pt x="20" y="28"/>
                  </a:lnTo>
                  <a:lnTo>
                    <a:pt x="26" y="29"/>
                  </a:lnTo>
                  <a:lnTo>
                    <a:pt x="31" y="30"/>
                  </a:lnTo>
                  <a:lnTo>
                    <a:pt x="36" y="30"/>
                  </a:lnTo>
                  <a:lnTo>
                    <a:pt x="41" y="32"/>
                  </a:lnTo>
                  <a:lnTo>
                    <a:pt x="47" y="33"/>
                  </a:lnTo>
                  <a:lnTo>
                    <a:pt x="54" y="33"/>
                  </a:lnTo>
                  <a:lnTo>
                    <a:pt x="60" y="35"/>
                  </a:lnTo>
                  <a:lnTo>
                    <a:pt x="65" y="38"/>
                  </a:lnTo>
                  <a:lnTo>
                    <a:pt x="69" y="41"/>
                  </a:lnTo>
                  <a:lnTo>
                    <a:pt x="74" y="40"/>
                  </a:lnTo>
                  <a:lnTo>
                    <a:pt x="76" y="36"/>
                  </a:lnTo>
                  <a:lnTo>
                    <a:pt x="75" y="30"/>
                  </a:lnTo>
                  <a:lnTo>
                    <a:pt x="75" y="22"/>
                  </a:lnTo>
                  <a:lnTo>
                    <a:pt x="75" y="14"/>
                  </a:lnTo>
                  <a:lnTo>
                    <a:pt x="75" y="7"/>
                  </a:lnTo>
                  <a:lnTo>
                    <a:pt x="72" y="4"/>
                  </a:lnTo>
                  <a:lnTo>
                    <a:pt x="68" y="3"/>
                  </a:lnTo>
                  <a:lnTo>
                    <a:pt x="62" y="3"/>
                  </a:lnTo>
                  <a:lnTo>
                    <a:pt x="57" y="3"/>
                  </a:lnTo>
                  <a:lnTo>
                    <a:pt x="50" y="4"/>
                  </a:lnTo>
                  <a:lnTo>
                    <a:pt x="42" y="4"/>
                  </a:lnTo>
                  <a:lnTo>
                    <a:pt x="35" y="4"/>
                  </a:lnTo>
                  <a:lnTo>
                    <a:pt x="27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4325" name="Freeform 9"/>
            <p:cNvSpPr>
              <a:spLocks/>
            </p:cNvSpPr>
            <p:nvPr/>
          </p:nvSpPr>
          <p:spPr bwMode="auto">
            <a:xfrm>
              <a:off x="2407" y="1009"/>
              <a:ext cx="86" cy="32"/>
            </a:xfrm>
            <a:custGeom>
              <a:avLst/>
              <a:gdLst>
                <a:gd name="T0" fmla="*/ 1 w 172"/>
                <a:gd name="T1" fmla="*/ 0 h 62"/>
                <a:gd name="T2" fmla="*/ 1 w 172"/>
                <a:gd name="T3" fmla="*/ 1 h 62"/>
                <a:gd name="T4" fmla="*/ 1 w 172"/>
                <a:gd name="T5" fmla="*/ 1 h 62"/>
                <a:gd name="T6" fmla="*/ 1 w 172"/>
                <a:gd name="T7" fmla="*/ 1 h 62"/>
                <a:gd name="T8" fmla="*/ 0 w 172"/>
                <a:gd name="T9" fmla="*/ 1 h 62"/>
                <a:gd name="T10" fmla="*/ 1 w 172"/>
                <a:gd name="T11" fmla="*/ 1 h 62"/>
                <a:gd name="T12" fmla="*/ 1 w 172"/>
                <a:gd name="T13" fmla="*/ 1 h 62"/>
                <a:gd name="T14" fmla="*/ 1 w 172"/>
                <a:gd name="T15" fmla="*/ 1 h 62"/>
                <a:gd name="T16" fmla="*/ 1 w 172"/>
                <a:gd name="T17" fmla="*/ 1 h 62"/>
                <a:gd name="T18" fmla="*/ 1 w 172"/>
                <a:gd name="T19" fmla="*/ 1 h 62"/>
                <a:gd name="T20" fmla="*/ 1 w 172"/>
                <a:gd name="T21" fmla="*/ 1 h 62"/>
                <a:gd name="T22" fmla="*/ 1 w 172"/>
                <a:gd name="T23" fmla="*/ 1 h 62"/>
                <a:gd name="T24" fmla="*/ 1 w 172"/>
                <a:gd name="T25" fmla="*/ 1 h 62"/>
                <a:gd name="T26" fmla="*/ 1 w 172"/>
                <a:gd name="T27" fmla="*/ 1 h 62"/>
                <a:gd name="T28" fmla="*/ 1 w 172"/>
                <a:gd name="T29" fmla="*/ 1 h 62"/>
                <a:gd name="T30" fmla="*/ 1 w 172"/>
                <a:gd name="T31" fmla="*/ 1 h 62"/>
                <a:gd name="T32" fmla="*/ 1 w 172"/>
                <a:gd name="T33" fmla="*/ 1 h 62"/>
                <a:gd name="T34" fmla="*/ 1 w 172"/>
                <a:gd name="T35" fmla="*/ 1 h 62"/>
                <a:gd name="T36" fmla="*/ 1 w 172"/>
                <a:gd name="T37" fmla="*/ 1 h 62"/>
                <a:gd name="T38" fmla="*/ 1 w 172"/>
                <a:gd name="T39" fmla="*/ 1 h 62"/>
                <a:gd name="T40" fmla="*/ 1 w 172"/>
                <a:gd name="T41" fmla="*/ 1 h 62"/>
                <a:gd name="T42" fmla="*/ 1 w 172"/>
                <a:gd name="T43" fmla="*/ 1 h 62"/>
                <a:gd name="T44" fmla="*/ 1 w 172"/>
                <a:gd name="T45" fmla="*/ 1 h 62"/>
                <a:gd name="T46" fmla="*/ 1 w 172"/>
                <a:gd name="T47" fmla="*/ 1 h 62"/>
                <a:gd name="T48" fmla="*/ 1 w 172"/>
                <a:gd name="T49" fmla="*/ 1 h 62"/>
                <a:gd name="T50" fmla="*/ 1 w 172"/>
                <a:gd name="T51" fmla="*/ 1 h 62"/>
                <a:gd name="T52" fmla="*/ 1 w 172"/>
                <a:gd name="T53" fmla="*/ 1 h 62"/>
                <a:gd name="T54" fmla="*/ 1 w 172"/>
                <a:gd name="T55" fmla="*/ 1 h 62"/>
                <a:gd name="T56" fmla="*/ 1 w 172"/>
                <a:gd name="T57" fmla="*/ 1 h 62"/>
                <a:gd name="T58" fmla="*/ 1 w 172"/>
                <a:gd name="T59" fmla="*/ 1 h 62"/>
                <a:gd name="T60" fmla="*/ 1 w 172"/>
                <a:gd name="T61" fmla="*/ 1 h 62"/>
                <a:gd name="T62" fmla="*/ 1 w 172"/>
                <a:gd name="T63" fmla="*/ 1 h 62"/>
                <a:gd name="T64" fmla="*/ 1 w 172"/>
                <a:gd name="T65" fmla="*/ 1 h 62"/>
                <a:gd name="T66" fmla="*/ 1 w 172"/>
                <a:gd name="T67" fmla="*/ 1 h 62"/>
                <a:gd name="T68" fmla="*/ 1 w 172"/>
                <a:gd name="T69" fmla="*/ 1 h 62"/>
                <a:gd name="T70" fmla="*/ 1 w 172"/>
                <a:gd name="T71" fmla="*/ 1 h 62"/>
                <a:gd name="T72" fmla="*/ 1 w 172"/>
                <a:gd name="T73" fmla="*/ 1 h 62"/>
                <a:gd name="T74" fmla="*/ 1 w 172"/>
                <a:gd name="T75" fmla="*/ 1 h 62"/>
                <a:gd name="T76" fmla="*/ 1 w 172"/>
                <a:gd name="T77" fmla="*/ 1 h 62"/>
                <a:gd name="T78" fmla="*/ 1 w 172"/>
                <a:gd name="T79" fmla="*/ 1 h 62"/>
                <a:gd name="T80" fmla="*/ 1 w 172"/>
                <a:gd name="T81" fmla="*/ 1 h 62"/>
                <a:gd name="T82" fmla="*/ 1 w 172"/>
                <a:gd name="T83" fmla="*/ 1 h 62"/>
                <a:gd name="T84" fmla="*/ 1 w 172"/>
                <a:gd name="T85" fmla="*/ 1 h 62"/>
                <a:gd name="T86" fmla="*/ 1 w 172"/>
                <a:gd name="T87" fmla="*/ 1 h 62"/>
                <a:gd name="T88" fmla="*/ 1 w 172"/>
                <a:gd name="T89" fmla="*/ 1 h 62"/>
                <a:gd name="T90" fmla="*/ 1 w 172"/>
                <a:gd name="T91" fmla="*/ 1 h 62"/>
                <a:gd name="T92" fmla="*/ 1 w 172"/>
                <a:gd name="T93" fmla="*/ 1 h 62"/>
                <a:gd name="T94" fmla="*/ 1 w 172"/>
                <a:gd name="T95" fmla="*/ 1 h 62"/>
                <a:gd name="T96" fmla="*/ 1 w 172"/>
                <a:gd name="T97" fmla="*/ 1 h 62"/>
                <a:gd name="T98" fmla="*/ 1 w 172"/>
                <a:gd name="T99" fmla="*/ 1 h 62"/>
                <a:gd name="T100" fmla="*/ 1 w 172"/>
                <a:gd name="T101" fmla="*/ 1 h 62"/>
                <a:gd name="T102" fmla="*/ 1 w 172"/>
                <a:gd name="T103" fmla="*/ 1 h 62"/>
                <a:gd name="T104" fmla="*/ 1 w 172"/>
                <a:gd name="T105" fmla="*/ 1 h 62"/>
                <a:gd name="T106" fmla="*/ 1 w 172"/>
                <a:gd name="T107" fmla="*/ 1 h 62"/>
                <a:gd name="T108" fmla="*/ 1 w 172"/>
                <a:gd name="T109" fmla="*/ 1 h 62"/>
                <a:gd name="T110" fmla="*/ 1 w 172"/>
                <a:gd name="T111" fmla="*/ 1 h 62"/>
                <a:gd name="T112" fmla="*/ 1 w 172"/>
                <a:gd name="T113" fmla="*/ 1 h 62"/>
                <a:gd name="T114" fmla="*/ 1 w 172"/>
                <a:gd name="T115" fmla="*/ 0 h 6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72"/>
                <a:gd name="T175" fmla="*/ 0 h 62"/>
                <a:gd name="T176" fmla="*/ 172 w 172"/>
                <a:gd name="T177" fmla="*/ 62 h 6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72" h="62">
                  <a:moveTo>
                    <a:pt x="41" y="0"/>
                  </a:moveTo>
                  <a:lnTo>
                    <a:pt x="6" y="13"/>
                  </a:lnTo>
                  <a:lnTo>
                    <a:pt x="4" y="16"/>
                  </a:lnTo>
                  <a:lnTo>
                    <a:pt x="1" y="25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6" y="41"/>
                  </a:lnTo>
                  <a:lnTo>
                    <a:pt x="10" y="40"/>
                  </a:lnTo>
                  <a:lnTo>
                    <a:pt x="15" y="39"/>
                  </a:lnTo>
                  <a:lnTo>
                    <a:pt x="21" y="38"/>
                  </a:lnTo>
                  <a:lnTo>
                    <a:pt x="26" y="36"/>
                  </a:lnTo>
                  <a:lnTo>
                    <a:pt x="32" y="34"/>
                  </a:lnTo>
                  <a:lnTo>
                    <a:pt x="37" y="34"/>
                  </a:lnTo>
                  <a:lnTo>
                    <a:pt x="41" y="34"/>
                  </a:lnTo>
                  <a:lnTo>
                    <a:pt x="47" y="36"/>
                  </a:lnTo>
                  <a:lnTo>
                    <a:pt x="56" y="37"/>
                  </a:lnTo>
                  <a:lnTo>
                    <a:pt x="67" y="39"/>
                  </a:lnTo>
                  <a:lnTo>
                    <a:pt x="77" y="41"/>
                  </a:lnTo>
                  <a:lnTo>
                    <a:pt x="89" y="44"/>
                  </a:lnTo>
                  <a:lnTo>
                    <a:pt x="99" y="46"/>
                  </a:lnTo>
                  <a:lnTo>
                    <a:pt x="106" y="48"/>
                  </a:lnTo>
                  <a:lnTo>
                    <a:pt x="112" y="51"/>
                  </a:lnTo>
                  <a:lnTo>
                    <a:pt x="109" y="55"/>
                  </a:lnTo>
                  <a:lnTo>
                    <a:pt x="109" y="60"/>
                  </a:lnTo>
                  <a:lnTo>
                    <a:pt x="110" y="62"/>
                  </a:lnTo>
                  <a:lnTo>
                    <a:pt x="116" y="62"/>
                  </a:lnTo>
                  <a:lnTo>
                    <a:pt x="121" y="61"/>
                  </a:lnTo>
                  <a:lnTo>
                    <a:pt x="128" y="59"/>
                  </a:lnTo>
                  <a:lnTo>
                    <a:pt x="136" y="56"/>
                  </a:lnTo>
                  <a:lnTo>
                    <a:pt x="145" y="54"/>
                  </a:lnTo>
                  <a:lnTo>
                    <a:pt x="153" y="52"/>
                  </a:lnTo>
                  <a:lnTo>
                    <a:pt x="161" y="48"/>
                  </a:lnTo>
                  <a:lnTo>
                    <a:pt x="167" y="46"/>
                  </a:lnTo>
                  <a:lnTo>
                    <a:pt x="170" y="45"/>
                  </a:lnTo>
                  <a:lnTo>
                    <a:pt x="172" y="41"/>
                  </a:lnTo>
                  <a:lnTo>
                    <a:pt x="169" y="37"/>
                  </a:lnTo>
                  <a:lnTo>
                    <a:pt x="163" y="34"/>
                  </a:lnTo>
                  <a:lnTo>
                    <a:pt x="157" y="36"/>
                  </a:lnTo>
                  <a:lnTo>
                    <a:pt x="152" y="36"/>
                  </a:lnTo>
                  <a:lnTo>
                    <a:pt x="147" y="34"/>
                  </a:lnTo>
                  <a:lnTo>
                    <a:pt x="143" y="33"/>
                  </a:lnTo>
                  <a:lnTo>
                    <a:pt x="138" y="31"/>
                  </a:lnTo>
                  <a:lnTo>
                    <a:pt x="132" y="30"/>
                  </a:lnTo>
                  <a:lnTo>
                    <a:pt x="127" y="28"/>
                  </a:lnTo>
                  <a:lnTo>
                    <a:pt x="122" y="26"/>
                  </a:lnTo>
                  <a:lnTo>
                    <a:pt x="116" y="25"/>
                  </a:lnTo>
                  <a:lnTo>
                    <a:pt x="110" y="24"/>
                  </a:lnTo>
                  <a:lnTo>
                    <a:pt x="105" y="23"/>
                  </a:lnTo>
                  <a:lnTo>
                    <a:pt x="99" y="22"/>
                  </a:lnTo>
                  <a:lnTo>
                    <a:pt x="92" y="21"/>
                  </a:lnTo>
                  <a:lnTo>
                    <a:pt x="85" y="18"/>
                  </a:lnTo>
                  <a:lnTo>
                    <a:pt x="79" y="17"/>
                  </a:lnTo>
                  <a:lnTo>
                    <a:pt x="75" y="15"/>
                  </a:lnTo>
                  <a:lnTo>
                    <a:pt x="70" y="14"/>
                  </a:lnTo>
                  <a:lnTo>
                    <a:pt x="63" y="10"/>
                  </a:lnTo>
                  <a:lnTo>
                    <a:pt x="56" y="6"/>
                  </a:lnTo>
                  <a:lnTo>
                    <a:pt x="49" y="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4326" name="Freeform 10"/>
            <p:cNvSpPr>
              <a:spLocks/>
            </p:cNvSpPr>
            <p:nvPr/>
          </p:nvSpPr>
          <p:spPr bwMode="auto">
            <a:xfrm>
              <a:off x="2445" y="1046"/>
              <a:ext cx="25" cy="14"/>
            </a:xfrm>
            <a:custGeom>
              <a:avLst/>
              <a:gdLst>
                <a:gd name="T0" fmla="*/ 1 w 50"/>
                <a:gd name="T1" fmla="*/ 0 h 29"/>
                <a:gd name="T2" fmla="*/ 1 w 50"/>
                <a:gd name="T3" fmla="*/ 0 h 29"/>
                <a:gd name="T4" fmla="*/ 1 w 50"/>
                <a:gd name="T5" fmla="*/ 0 h 29"/>
                <a:gd name="T6" fmla="*/ 1 w 50"/>
                <a:gd name="T7" fmla="*/ 0 h 29"/>
                <a:gd name="T8" fmla="*/ 1 w 50"/>
                <a:gd name="T9" fmla="*/ 0 h 29"/>
                <a:gd name="T10" fmla="*/ 1 w 50"/>
                <a:gd name="T11" fmla="*/ 0 h 29"/>
                <a:gd name="T12" fmla="*/ 1 w 50"/>
                <a:gd name="T13" fmla="*/ 0 h 29"/>
                <a:gd name="T14" fmla="*/ 1 w 50"/>
                <a:gd name="T15" fmla="*/ 0 h 29"/>
                <a:gd name="T16" fmla="*/ 0 w 50"/>
                <a:gd name="T17" fmla="*/ 0 h 29"/>
                <a:gd name="T18" fmla="*/ 1 w 50"/>
                <a:gd name="T19" fmla="*/ 0 h 29"/>
                <a:gd name="T20" fmla="*/ 1 w 50"/>
                <a:gd name="T21" fmla="*/ 0 h 29"/>
                <a:gd name="T22" fmla="*/ 1 w 50"/>
                <a:gd name="T23" fmla="*/ 0 h 29"/>
                <a:gd name="T24" fmla="*/ 1 w 50"/>
                <a:gd name="T25" fmla="*/ 0 h 29"/>
                <a:gd name="T26" fmla="*/ 1 w 50"/>
                <a:gd name="T27" fmla="*/ 0 h 29"/>
                <a:gd name="T28" fmla="*/ 1 w 50"/>
                <a:gd name="T29" fmla="*/ 0 h 29"/>
                <a:gd name="T30" fmla="*/ 1 w 50"/>
                <a:gd name="T31" fmla="*/ 0 h 29"/>
                <a:gd name="T32" fmla="*/ 1 w 50"/>
                <a:gd name="T33" fmla="*/ 0 h 29"/>
                <a:gd name="T34" fmla="*/ 1 w 50"/>
                <a:gd name="T35" fmla="*/ 0 h 29"/>
                <a:gd name="T36" fmla="*/ 1 w 50"/>
                <a:gd name="T37" fmla="*/ 0 h 29"/>
                <a:gd name="T38" fmla="*/ 1 w 50"/>
                <a:gd name="T39" fmla="*/ 0 h 29"/>
                <a:gd name="T40" fmla="*/ 1 w 50"/>
                <a:gd name="T41" fmla="*/ 0 h 2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0"/>
                <a:gd name="T64" fmla="*/ 0 h 29"/>
                <a:gd name="T65" fmla="*/ 50 w 50"/>
                <a:gd name="T66" fmla="*/ 29 h 2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0" h="29">
                  <a:moveTo>
                    <a:pt x="40" y="0"/>
                  </a:moveTo>
                  <a:lnTo>
                    <a:pt x="35" y="2"/>
                  </a:lnTo>
                  <a:lnTo>
                    <a:pt x="31" y="4"/>
                  </a:lnTo>
                  <a:lnTo>
                    <a:pt x="26" y="6"/>
                  </a:lnTo>
                  <a:lnTo>
                    <a:pt x="22" y="6"/>
                  </a:lnTo>
                  <a:lnTo>
                    <a:pt x="16" y="5"/>
                  </a:lnTo>
                  <a:lnTo>
                    <a:pt x="9" y="3"/>
                  </a:lnTo>
                  <a:lnTo>
                    <a:pt x="3" y="3"/>
                  </a:lnTo>
                  <a:lnTo>
                    <a:pt x="0" y="5"/>
                  </a:lnTo>
                  <a:lnTo>
                    <a:pt x="1" y="10"/>
                  </a:lnTo>
                  <a:lnTo>
                    <a:pt x="4" y="17"/>
                  </a:lnTo>
                  <a:lnTo>
                    <a:pt x="10" y="25"/>
                  </a:lnTo>
                  <a:lnTo>
                    <a:pt x="15" y="29"/>
                  </a:lnTo>
                  <a:lnTo>
                    <a:pt x="23" y="29"/>
                  </a:lnTo>
                  <a:lnTo>
                    <a:pt x="33" y="29"/>
                  </a:lnTo>
                  <a:lnTo>
                    <a:pt x="41" y="28"/>
                  </a:lnTo>
                  <a:lnTo>
                    <a:pt x="48" y="26"/>
                  </a:lnTo>
                  <a:lnTo>
                    <a:pt x="50" y="22"/>
                  </a:lnTo>
                  <a:lnTo>
                    <a:pt x="49" y="15"/>
                  </a:lnTo>
                  <a:lnTo>
                    <a:pt x="46" y="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4327" name="Freeform 11"/>
            <p:cNvSpPr>
              <a:spLocks/>
            </p:cNvSpPr>
            <p:nvPr/>
          </p:nvSpPr>
          <p:spPr bwMode="auto">
            <a:xfrm>
              <a:off x="2496" y="1036"/>
              <a:ext cx="70" cy="25"/>
            </a:xfrm>
            <a:custGeom>
              <a:avLst/>
              <a:gdLst>
                <a:gd name="T0" fmla="*/ 0 w 141"/>
                <a:gd name="T1" fmla="*/ 0 h 51"/>
                <a:gd name="T2" fmla="*/ 0 w 141"/>
                <a:gd name="T3" fmla="*/ 0 h 51"/>
                <a:gd name="T4" fmla="*/ 0 w 141"/>
                <a:gd name="T5" fmla="*/ 0 h 51"/>
                <a:gd name="T6" fmla="*/ 0 w 141"/>
                <a:gd name="T7" fmla="*/ 0 h 51"/>
                <a:gd name="T8" fmla="*/ 0 w 141"/>
                <a:gd name="T9" fmla="*/ 0 h 51"/>
                <a:gd name="T10" fmla="*/ 0 w 141"/>
                <a:gd name="T11" fmla="*/ 0 h 51"/>
                <a:gd name="T12" fmla="*/ 0 w 141"/>
                <a:gd name="T13" fmla="*/ 0 h 51"/>
                <a:gd name="T14" fmla="*/ 0 w 141"/>
                <a:gd name="T15" fmla="*/ 0 h 51"/>
                <a:gd name="T16" fmla="*/ 0 w 141"/>
                <a:gd name="T17" fmla="*/ 0 h 51"/>
                <a:gd name="T18" fmla="*/ 0 w 141"/>
                <a:gd name="T19" fmla="*/ 0 h 51"/>
                <a:gd name="T20" fmla="*/ 0 w 141"/>
                <a:gd name="T21" fmla="*/ 0 h 51"/>
                <a:gd name="T22" fmla="*/ 0 w 141"/>
                <a:gd name="T23" fmla="*/ 0 h 51"/>
                <a:gd name="T24" fmla="*/ 0 w 141"/>
                <a:gd name="T25" fmla="*/ 0 h 51"/>
                <a:gd name="T26" fmla="*/ 0 w 141"/>
                <a:gd name="T27" fmla="*/ 0 h 51"/>
                <a:gd name="T28" fmla="*/ 0 w 141"/>
                <a:gd name="T29" fmla="*/ 0 h 51"/>
                <a:gd name="T30" fmla="*/ 0 w 141"/>
                <a:gd name="T31" fmla="*/ 0 h 51"/>
                <a:gd name="T32" fmla="*/ 0 w 141"/>
                <a:gd name="T33" fmla="*/ 0 h 51"/>
                <a:gd name="T34" fmla="*/ 0 w 141"/>
                <a:gd name="T35" fmla="*/ 0 h 51"/>
                <a:gd name="T36" fmla="*/ 0 w 141"/>
                <a:gd name="T37" fmla="*/ 0 h 51"/>
                <a:gd name="T38" fmla="*/ 0 w 141"/>
                <a:gd name="T39" fmla="*/ 0 h 51"/>
                <a:gd name="T40" fmla="*/ 0 w 141"/>
                <a:gd name="T41" fmla="*/ 0 h 51"/>
                <a:gd name="T42" fmla="*/ 0 w 141"/>
                <a:gd name="T43" fmla="*/ 0 h 51"/>
                <a:gd name="T44" fmla="*/ 0 w 141"/>
                <a:gd name="T45" fmla="*/ 0 h 51"/>
                <a:gd name="T46" fmla="*/ 0 w 141"/>
                <a:gd name="T47" fmla="*/ 0 h 51"/>
                <a:gd name="T48" fmla="*/ 0 w 141"/>
                <a:gd name="T49" fmla="*/ 0 h 51"/>
                <a:gd name="T50" fmla="*/ 0 w 141"/>
                <a:gd name="T51" fmla="*/ 0 h 51"/>
                <a:gd name="T52" fmla="*/ 0 w 141"/>
                <a:gd name="T53" fmla="*/ 0 h 51"/>
                <a:gd name="T54" fmla="*/ 0 w 141"/>
                <a:gd name="T55" fmla="*/ 0 h 51"/>
                <a:gd name="T56" fmla="*/ 0 w 141"/>
                <a:gd name="T57" fmla="*/ 0 h 51"/>
                <a:gd name="T58" fmla="*/ 0 w 141"/>
                <a:gd name="T59" fmla="*/ 0 h 51"/>
                <a:gd name="T60" fmla="*/ 0 w 141"/>
                <a:gd name="T61" fmla="*/ 0 h 51"/>
                <a:gd name="T62" fmla="*/ 0 w 141"/>
                <a:gd name="T63" fmla="*/ 0 h 51"/>
                <a:gd name="T64" fmla="*/ 0 w 141"/>
                <a:gd name="T65" fmla="*/ 0 h 51"/>
                <a:gd name="T66" fmla="*/ 0 w 141"/>
                <a:gd name="T67" fmla="*/ 0 h 51"/>
                <a:gd name="T68" fmla="*/ 0 w 141"/>
                <a:gd name="T69" fmla="*/ 0 h 51"/>
                <a:gd name="T70" fmla="*/ 0 w 141"/>
                <a:gd name="T71" fmla="*/ 0 h 51"/>
                <a:gd name="T72" fmla="*/ 0 w 141"/>
                <a:gd name="T73" fmla="*/ 0 h 51"/>
                <a:gd name="T74" fmla="*/ 0 w 141"/>
                <a:gd name="T75" fmla="*/ 0 h 51"/>
                <a:gd name="T76" fmla="*/ 0 w 141"/>
                <a:gd name="T77" fmla="*/ 0 h 51"/>
                <a:gd name="T78" fmla="*/ 0 w 141"/>
                <a:gd name="T79" fmla="*/ 0 h 51"/>
                <a:gd name="T80" fmla="*/ 0 w 141"/>
                <a:gd name="T81" fmla="*/ 0 h 51"/>
                <a:gd name="T82" fmla="*/ 0 w 141"/>
                <a:gd name="T83" fmla="*/ 0 h 51"/>
                <a:gd name="T84" fmla="*/ 0 w 141"/>
                <a:gd name="T85" fmla="*/ 0 h 51"/>
                <a:gd name="T86" fmla="*/ 0 w 141"/>
                <a:gd name="T87" fmla="*/ 0 h 51"/>
                <a:gd name="T88" fmla="*/ 0 w 141"/>
                <a:gd name="T89" fmla="*/ 0 h 51"/>
                <a:gd name="T90" fmla="*/ 0 w 141"/>
                <a:gd name="T91" fmla="*/ 0 h 51"/>
                <a:gd name="T92" fmla="*/ 0 w 141"/>
                <a:gd name="T93" fmla="*/ 0 h 51"/>
                <a:gd name="T94" fmla="*/ 0 w 141"/>
                <a:gd name="T95" fmla="*/ 0 h 51"/>
                <a:gd name="T96" fmla="*/ 0 w 141"/>
                <a:gd name="T97" fmla="*/ 0 h 51"/>
                <a:gd name="T98" fmla="*/ 0 w 141"/>
                <a:gd name="T99" fmla="*/ 0 h 51"/>
                <a:gd name="T100" fmla="*/ 0 w 141"/>
                <a:gd name="T101" fmla="*/ 0 h 51"/>
                <a:gd name="T102" fmla="*/ 0 w 141"/>
                <a:gd name="T103" fmla="*/ 0 h 51"/>
                <a:gd name="T104" fmla="*/ 0 w 141"/>
                <a:gd name="T105" fmla="*/ 0 h 51"/>
                <a:gd name="T106" fmla="*/ 0 w 141"/>
                <a:gd name="T107" fmla="*/ 0 h 51"/>
                <a:gd name="T108" fmla="*/ 0 w 141"/>
                <a:gd name="T109" fmla="*/ 0 h 51"/>
                <a:gd name="T110" fmla="*/ 0 w 141"/>
                <a:gd name="T111" fmla="*/ 0 h 51"/>
                <a:gd name="T112" fmla="*/ 0 w 141"/>
                <a:gd name="T113" fmla="*/ 0 h 5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41"/>
                <a:gd name="T172" fmla="*/ 0 h 51"/>
                <a:gd name="T173" fmla="*/ 141 w 141"/>
                <a:gd name="T174" fmla="*/ 51 h 5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41" h="51">
                  <a:moveTo>
                    <a:pt x="73" y="15"/>
                  </a:moveTo>
                  <a:lnTo>
                    <a:pt x="68" y="13"/>
                  </a:lnTo>
                  <a:lnTo>
                    <a:pt x="64" y="10"/>
                  </a:lnTo>
                  <a:lnTo>
                    <a:pt x="58" y="8"/>
                  </a:lnTo>
                  <a:lnTo>
                    <a:pt x="52" y="4"/>
                  </a:lnTo>
                  <a:lnTo>
                    <a:pt x="46" y="2"/>
                  </a:lnTo>
                  <a:lnTo>
                    <a:pt x="41" y="1"/>
                  </a:lnTo>
                  <a:lnTo>
                    <a:pt x="36" y="0"/>
                  </a:lnTo>
                  <a:lnTo>
                    <a:pt x="33" y="1"/>
                  </a:lnTo>
                  <a:lnTo>
                    <a:pt x="28" y="3"/>
                  </a:lnTo>
                  <a:lnTo>
                    <a:pt x="23" y="3"/>
                  </a:lnTo>
                  <a:lnTo>
                    <a:pt x="18" y="3"/>
                  </a:lnTo>
                  <a:lnTo>
                    <a:pt x="13" y="3"/>
                  </a:lnTo>
                  <a:lnTo>
                    <a:pt x="8" y="4"/>
                  </a:lnTo>
                  <a:lnTo>
                    <a:pt x="6" y="8"/>
                  </a:lnTo>
                  <a:lnTo>
                    <a:pt x="6" y="13"/>
                  </a:lnTo>
                  <a:lnTo>
                    <a:pt x="8" y="17"/>
                  </a:lnTo>
                  <a:lnTo>
                    <a:pt x="11" y="21"/>
                  </a:lnTo>
                  <a:lnTo>
                    <a:pt x="11" y="23"/>
                  </a:lnTo>
                  <a:lnTo>
                    <a:pt x="8" y="25"/>
                  </a:lnTo>
                  <a:lnTo>
                    <a:pt x="5" y="28"/>
                  </a:lnTo>
                  <a:lnTo>
                    <a:pt x="1" y="31"/>
                  </a:lnTo>
                  <a:lnTo>
                    <a:pt x="0" y="33"/>
                  </a:lnTo>
                  <a:lnTo>
                    <a:pt x="1" y="36"/>
                  </a:lnTo>
                  <a:lnTo>
                    <a:pt x="8" y="37"/>
                  </a:lnTo>
                  <a:lnTo>
                    <a:pt x="18" y="38"/>
                  </a:lnTo>
                  <a:lnTo>
                    <a:pt x="24" y="39"/>
                  </a:lnTo>
                  <a:lnTo>
                    <a:pt x="30" y="41"/>
                  </a:lnTo>
                  <a:lnTo>
                    <a:pt x="36" y="44"/>
                  </a:lnTo>
                  <a:lnTo>
                    <a:pt x="41" y="44"/>
                  </a:lnTo>
                  <a:lnTo>
                    <a:pt x="45" y="43"/>
                  </a:lnTo>
                  <a:lnTo>
                    <a:pt x="49" y="39"/>
                  </a:lnTo>
                  <a:lnTo>
                    <a:pt x="53" y="36"/>
                  </a:lnTo>
                  <a:lnTo>
                    <a:pt x="61" y="36"/>
                  </a:lnTo>
                  <a:lnTo>
                    <a:pt x="67" y="37"/>
                  </a:lnTo>
                  <a:lnTo>
                    <a:pt x="73" y="37"/>
                  </a:lnTo>
                  <a:lnTo>
                    <a:pt x="80" y="38"/>
                  </a:lnTo>
                  <a:lnTo>
                    <a:pt x="87" y="39"/>
                  </a:lnTo>
                  <a:lnTo>
                    <a:pt x="94" y="37"/>
                  </a:lnTo>
                  <a:lnTo>
                    <a:pt x="99" y="37"/>
                  </a:lnTo>
                  <a:lnTo>
                    <a:pt x="105" y="40"/>
                  </a:lnTo>
                  <a:lnTo>
                    <a:pt x="112" y="46"/>
                  </a:lnTo>
                  <a:lnTo>
                    <a:pt x="119" y="49"/>
                  </a:lnTo>
                  <a:lnTo>
                    <a:pt x="125" y="51"/>
                  </a:lnTo>
                  <a:lnTo>
                    <a:pt x="132" y="48"/>
                  </a:lnTo>
                  <a:lnTo>
                    <a:pt x="137" y="41"/>
                  </a:lnTo>
                  <a:lnTo>
                    <a:pt x="141" y="34"/>
                  </a:lnTo>
                  <a:lnTo>
                    <a:pt x="141" y="29"/>
                  </a:lnTo>
                  <a:lnTo>
                    <a:pt x="135" y="25"/>
                  </a:lnTo>
                  <a:lnTo>
                    <a:pt x="127" y="23"/>
                  </a:lnTo>
                  <a:lnTo>
                    <a:pt x="119" y="18"/>
                  </a:lnTo>
                  <a:lnTo>
                    <a:pt x="111" y="15"/>
                  </a:lnTo>
                  <a:lnTo>
                    <a:pt x="105" y="15"/>
                  </a:lnTo>
                  <a:lnTo>
                    <a:pt x="98" y="17"/>
                  </a:lnTo>
                  <a:lnTo>
                    <a:pt x="89" y="18"/>
                  </a:lnTo>
                  <a:lnTo>
                    <a:pt x="80" y="18"/>
                  </a:lnTo>
                  <a:lnTo>
                    <a:pt x="73" y="15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4328" name="Freeform 12"/>
            <p:cNvSpPr>
              <a:spLocks/>
            </p:cNvSpPr>
            <p:nvPr/>
          </p:nvSpPr>
          <p:spPr bwMode="auto">
            <a:xfrm>
              <a:off x="2701" y="1567"/>
              <a:ext cx="26" cy="34"/>
            </a:xfrm>
            <a:custGeom>
              <a:avLst/>
              <a:gdLst>
                <a:gd name="T0" fmla="*/ 0 w 53"/>
                <a:gd name="T1" fmla="*/ 0 h 68"/>
                <a:gd name="T2" fmla="*/ 0 w 53"/>
                <a:gd name="T3" fmla="*/ 1 h 68"/>
                <a:gd name="T4" fmla="*/ 0 w 53"/>
                <a:gd name="T5" fmla="*/ 1 h 68"/>
                <a:gd name="T6" fmla="*/ 0 w 53"/>
                <a:gd name="T7" fmla="*/ 1 h 68"/>
                <a:gd name="T8" fmla="*/ 0 w 53"/>
                <a:gd name="T9" fmla="*/ 1 h 68"/>
                <a:gd name="T10" fmla="*/ 0 w 53"/>
                <a:gd name="T11" fmla="*/ 1 h 68"/>
                <a:gd name="T12" fmla="*/ 0 w 53"/>
                <a:gd name="T13" fmla="*/ 1 h 68"/>
                <a:gd name="T14" fmla="*/ 0 w 53"/>
                <a:gd name="T15" fmla="*/ 1 h 68"/>
                <a:gd name="T16" fmla="*/ 0 w 53"/>
                <a:gd name="T17" fmla="*/ 1 h 68"/>
                <a:gd name="T18" fmla="*/ 0 w 53"/>
                <a:gd name="T19" fmla="*/ 1 h 68"/>
                <a:gd name="T20" fmla="*/ 0 w 53"/>
                <a:gd name="T21" fmla="*/ 1 h 68"/>
                <a:gd name="T22" fmla="*/ 0 w 53"/>
                <a:gd name="T23" fmla="*/ 1 h 68"/>
                <a:gd name="T24" fmla="*/ 0 w 53"/>
                <a:gd name="T25" fmla="*/ 1 h 68"/>
                <a:gd name="T26" fmla="*/ 0 w 53"/>
                <a:gd name="T27" fmla="*/ 1 h 68"/>
                <a:gd name="T28" fmla="*/ 0 w 53"/>
                <a:gd name="T29" fmla="*/ 1 h 68"/>
                <a:gd name="T30" fmla="*/ 0 w 53"/>
                <a:gd name="T31" fmla="*/ 1 h 68"/>
                <a:gd name="T32" fmla="*/ 0 w 53"/>
                <a:gd name="T33" fmla="*/ 1 h 68"/>
                <a:gd name="T34" fmla="*/ 0 w 53"/>
                <a:gd name="T35" fmla="*/ 1 h 68"/>
                <a:gd name="T36" fmla="*/ 0 w 53"/>
                <a:gd name="T37" fmla="*/ 1 h 68"/>
                <a:gd name="T38" fmla="*/ 0 w 53"/>
                <a:gd name="T39" fmla="*/ 1 h 68"/>
                <a:gd name="T40" fmla="*/ 0 w 53"/>
                <a:gd name="T41" fmla="*/ 1 h 68"/>
                <a:gd name="T42" fmla="*/ 0 w 53"/>
                <a:gd name="T43" fmla="*/ 1 h 68"/>
                <a:gd name="T44" fmla="*/ 0 w 53"/>
                <a:gd name="T45" fmla="*/ 1 h 68"/>
                <a:gd name="T46" fmla="*/ 0 w 53"/>
                <a:gd name="T47" fmla="*/ 1 h 68"/>
                <a:gd name="T48" fmla="*/ 0 w 53"/>
                <a:gd name="T49" fmla="*/ 0 h 6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3"/>
                <a:gd name="T76" fmla="*/ 0 h 68"/>
                <a:gd name="T77" fmla="*/ 53 w 53"/>
                <a:gd name="T78" fmla="*/ 68 h 6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3" h="68">
                  <a:moveTo>
                    <a:pt x="0" y="0"/>
                  </a:moveTo>
                  <a:lnTo>
                    <a:pt x="0" y="14"/>
                  </a:lnTo>
                  <a:lnTo>
                    <a:pt x="6" y="35"/>
                  </a:lnTo>
                  <a:lnTo>
                    <a:pt x="14" y="56"/>
                  </a:lnTo>
                  <a:lnTo>
                    <a:pt x="22" y="68"/>
                  </a:lnTo>
                  <a:lnTo>
                    <a:pt x="29" y="68"/>
                  </a:lnTo>
                  <a:lnTo>
                    <a:pt x="35" y="63"/>
                  </a:lnTo>
                  <a:lnTo>
                    <a:pt x="41" y="55"/>
                  </a:lnTo>
                  <a:lnTo>
                    <a:pt x="46" y="49"/>
                  </a:lnTo>
                  <a:lnTo>
                    <a:pt x="51" y="41"/>
                  </a:lnTo>
                  <a:lnTo>
                    <a:pt x="53" y="30"/>
                  </a:lnTo>
                  <a:lnTo>
                    <a:pt x="53" y="18"/>
                  </a:lnTo>
                  <a:lnTo>
                    <a:pt x="51" y="9"/>
                  </a:lnTo>
                  <a:lnTo>
                    <a:pt x="47" y="4"/>
                  </a:lnTo>
                  <a:lnTo>
                    <a:pt x="44" y="1"/>
                  </a:lnTo>
                  <a:lnTo>
                    <a:pt x="41" y="2"/>
                  </a:lnTo>
                  <a:lnTo>
                    <a:pt x="37" y="8"/>
                  </a:lnTo>
                  <a:lnTo>
                    <a:pt x="35" y="11"/>
                  </a:lnTo>
                  <a:lnTo>
                    <a:pt x="31" y="12"/>
                  </a:lnTo>
                  <a:lnTo>
                    <a:pt x="27" y="14"/>
                  </a:lnTo>
                  <a:lnTo>
                    <a:pt x="22" y="14"/>
                  </a:lnTo>
                  <a:lnTo>
                    <a:pt x="16" y="11"/>
                  </a:lnTo>
                  <a:lnTo>
                    <a:pt x="12" y="9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4329" name="Freeform 13"/>
            <p:cNvSpPr>
              <a:spLocks/>
            </p:cNvSpPr>
            <p:nvPr/>
          </p:nvSpPr>
          <p:spPr bwMode="auto">
            <a:xfrm>
              <a:off x="2850" y="734"/>
              <a:ext cx="172" cy="189"/>
            </a:xfrm>
            <a:custGeom>
              <a:avLst/>
              <a:gdLst>
                <a:gd name="T0" fmla="*/ 1 w 343"/>
                <a:gd name="T1" fmla="*/ 1 h 378"/>
                <a:gd name="T2" fmla="*/ 1 w 343"/>
                <a:gd name="T3" fmla="*/ 1 h 378"/>
                <a:gd name="T4" fmla="*/ 1 w 343"/>
                <a:gd name="T5" fmla="*/ 1 h 378"/>
                <a:gd name="T6" fmla="*/ 1 w 343"/>
                <a:gd name="T7" fmla="*/ 1 h 378"/>
                <a:gd name="T8" fmla="*/ 1 w 343"/>
                <a:gd name="T9" fmla="*/ 1 h 378"/>
                <a:gd name="T10" fmla="*/ 1 w 343"/>
                <a:gd name="T11" fmla="*/ 1 h 378"/>
                <a:gd name="T12" fmla="*/ 1 w 343"/>
                <a:gd name="T13" fmla="*/ 1 h 378"/>
                <a:gd name="T14" fmla="*/ 1 w 343"/>
                <a:gd name="T15" fmla="*/ 1 h 378"/>
                <a:gd name="T16" fmla="*/ 1 w 343"/>
                <a:gd name="T17" fmla="*/ 1 h 378"/>
                <a:gd name="T18" fmla="*/ 1 w 343"/>
                <a:gd name="T19" fmla="*/ 1 h 378"/>
                <a:gd name="T20" fmla="*/ 1 w 343"/>
                <a:gd name="T21" fmla="*/ 1 h 378"/>
                <a:gd name="T22" fmla="*/ 1 w 343"/>
                <a:gd name="T23" fmla="*/ 1 h 378"/>
                <a:gd name="T24" fmla="*/ 1 w 343"/>
                <a:gd name="T25" fmla="*/ 1 h 378"/>
                <a:gd name="T26" fmla="*/ 1 w 343"/>
                <a:gd name="T27" fmla="*/ 1 h 378"/>
                <a:gd name="T28" fmla="*/ 1 w 343"/>
                <a:gd name="T29" fmla="*/ 1 h 378"/>
                <a:gd name="T30" fmla="*/ 1 w 343"/>
                <a:gd name="T31" fmla="*/ 1 h 378"/>
                <a:gd name="T32" fmla="*/ 1 w 343"/>
                <a:gd name="T33" fmla="*/ 1 h 378"/>
                <a:gd name="T34" fmla="*/ 1 w 343"/>
                <a:gd name="T35" fmla="*/ 1 h 378"/>
                <a:gd name="T36" fmla="*/ 1 w 343"/>
                <a:gd name="T37" fmla="*/ 1 h 378"/>
                <a:gd name="T38" fmla="*/ 1 w 343"/>
                <a:gd name="T39" fmla="*/ 1 h 378"/>
                <a:gd name="T40" fmla="*/ 1 w 343"/>
                <a:gd name="T41" fmla="*/ 1 h 378"/>
                <a:gd name="T42" fmla="*/ 1 w 343"/>
                <a:gd name="T43" fmla="*/ 1 h 378"/>
                <a:gd name="T44" fmla="*/ 1 w 343"/>
                <a:gd name="T45" fmla="*/ 1 h 378"/>
                <a:gd name="T46" fmla="*/ 1 w 343"/>
                <a:gd name="T47" fmla="*/ 1 h 378"/>
                <a:gd name="T48" fmla="*/ 1 w 343"/>
                <a:gd name="T49" fmla="*/ 1 h 378"/>
                <a:gd name="T50" fmla="*/ 1 w 343"/>
                <a:gd name="T51" fmla="*/ 1 h 378"/>
                <a:gd name="T52" fmla="*/ 1 w 343"/>
                <a:gd name="T53" fmla="*/ 1 h 378"/>
                <a:gd name="T54" fmla="*/ 1 w 343"/>
                <a:gd name="T55" fmla="*/ 1 h 378"/>
                <a:gd name="T56" fmla="*/ 1 w 343"/>
                <a:gd name="T57" fmla="*/ 1 h 378"/>
                <a:gd name="T58" fmla="*/ 1 w 343"/>
                <a:gd name="T59" fmla="*/ 1 h 378"/>
                <a:gd name="T60" fmla="*/ 1 w 343"/>
                <a:gd name="T61" fmla="*/ 1 h 378"/>
                <a:gd name="T62" fmla="*/ 1 w 343"/>
                <a:gd name="T63" fmla="*/ 1 h 378"/>
                <a:gd name="T64" fmla="*/ 1 w 343"/>
                <a:gd name="T65" fmla="*/ 1 h 378"/>
                <a:gd name="T66" fmla="*/ 1 w 343"/>
                <a:gd name="T67" fmla="*/ 1 h 378"/>
                <a:gd name="T68" fmla="*/ 1 w 343"/>
                <a:gd name="T69" fmla="*/ 1 h 378"/>
                <a:gd name="T70" fmla="*/ 1 w 343"/>
                <a:gd name="T71" fmla="*/ 1 h 378"/>
                <a:gd name="T72" fmla="*/ 1 w 343"/>
                <a:gd name="T73" fmla="*/ 1 h 378"/>
                <a:gd name="T74" fmla="*/ 1 w 343"/>
                <a:gd name="T75" fmla="*/ 1 h 378"/>
                <a:gd name="T76" fmla="*/ 1 w 343"/>
                <a:gd name="T77" fmla="*/ 1 h 378"/>
                <a:gd name="T78" fmla="*/ 1 w 343"/>
                <a:gd name="T79" fmla="*/ 1 h 378"/>
                <a:gd name="T80" fmla="*/ 1 w 343"/>
                <a:gd name="T81" fmla="*/ 1 h 378"/>
                <a:gd name="T82" fmla="*/ 1 w 343"/>
                <a:gd name="T83" fmla="*/ 1 h 378"/>
                <a:gd name="T84" fmla="*/ 1 w 343"/>
                <a:gd name="T85" fmla="*/ 1 h 378"/>
                <a:gd name="T86" fmla="*/ 1 w 343"/>
                <a:gd name="T87" fmla="*/ 1 h 378"/>
                <a:gd name="T88" fmla="*/ 1 w 343"/>
                <a:gd name="T89" fmla="*/ 1 h 378"/>
                <a:gd name="T90" fmla="*/ 1 w 343"/>
                <a:gd name="T91" fmla="*/ 1 h 378"/>
                <a:gd name="T92" fmla="*/ 1 w 343"/>
                <a:gd name="T93" fmla="*/ 1 h 378"/>
                <a:gd name="T94" fmla="*/ 1 w 343"/>
                <a:gd name="T95" fmla="*/ 1 h 378"/>
                <a:gd name="T96" fmla="*/ 1 w 343"/>
                <a:gd name="T97" fmla="*/ 0 h 378"/>
                <a:gd name="T98" fmla="*/ 1 w 343"/>
                <a:gd name="T99" fmla="*/ 1 h 378"/>
                <a:gd name="T100" fmla="*/ 1 w 343"/>
                <a:gd name="T101" fmla="*/ 1 h 378"/>
                <a:gd name="T102" fmla="*/ 1 w 343"/>
                <a:gd name="T103" fmla="*/ 1 h 378"/>
                <a:gd name="T104" fmla="*/ 1 w 343"/>
                <a:gd name="T105" fmla="*/ 1 h 378"/>
                <a:gd name="T106" fmla="*/ 1 w 343"/>
                <a:gd name="T107" fmla="*/ 1 h 37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43"/>
                <a:gd name="T163" fmla="*/ 0 h 378"/>
                <a:gd name="T164" fmla="*/ 343 w 343"/>
                <a:gd name="T165" fmla="*/ 378 h 37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43" h="378">
                  <a:moveTo>
                    <a:pt x="343" y="240"/>
                  </a:moveTo>
                  <a:lnTo>
                    <a:pt x="341" y="242"/>
                  </a:lnTo>
                  <a:lnTo>
                    <a:pt x="334" y="249"/>
                  </a:lnTo>
                  <a:lnTo>
                    <a:pt x="326" y="257"/>
                  </a:lnTo>
                  <a:lnTo>
                    <a:pt x="319" y="264"/>
                  </a:lnTo>
                  <a:lnTo>
                    <a:pt x="312" y="263"/>
                  </a:lnTo>
                  <a:lnTo>
                    <a:pt x="304" y="263"/>
                  </a:lnTo>
                  <a:lnTo>
                    <a:pt x="293" y="263"/>
                  </a:lnTo>
                  <a:lnTo>
                    <a:pt x="283" y="264"/>
                  </a:lnTo>
                  <a:lnTo>
                    <a:pt x="273" y="264"/>
                  </a:lnTo>
                  <a:lnTo>
                    <a:pt x="263" y="264"/>
                  </a:lnTo>
                  <a:lnTo>
                    <a:pt x="257" y="264"/>
                  </a:lnTo>
                  <a:lnTo>
                    <a:pt x="251" y="264"/>
                  </a:lnTo>
                  <a:lnTo>
                    <a:pt x="246" y="263"/>
                  </a:lnTo>
                  <a:lnTo>
                    <a:pt x="242" y="262"/>
                  </a:lnTo>
                  <a:lnTo>
                    <a:pt x="236" y="262"/>
                  </a:lnTo>
                  <a:lnTo>
                    <a:pt x="230" y="261"/>
                  </a:lnTo>
                  <a:lnTo>
                    <a:pt x="225" y="262"/>
                  </a:lnTo>
                  <a:lnTo>
                    <a:pt x="221" y="262"/>
                  </a:lnTo>
                  <a:lnTo>
                    <a:pt x="220" y="264"/>
                  </a:lnTo>
                  <a:lnTo>
                    <a:pt x="220" y="268"/>
                  </a:lnTo>
                  <a:lnTo>
                    <a:pt x="222" y="271"/>
                  </a:lnTo>
                  <a:lnTo>
                    <a:pt x="227" y="274"/>
                  </a:lnTo>
                  <a:lnTo>
                    <a:pt x="232" y="276"/>
                  </a:lnTo>
                  <a:lnTo>
                    <a:pt x="239" y="278"/>
                  </a:lnTo>
                  <a:lnTo>
                    <a:pt x="246" y="279"/>
                  </a:lnTo>
                  <a:lnTo>
                    <a:pt x="253" y="280"/>
                  </a:lnTo>
                  <a:lnTo>
                    <a:pt x="259" y="280"/>
                  </a:lnTo>
                  <a:lnTo>
                    <a:pt x="263" y="280"/>
                  </a:lnTo>
                  <a:lnTo>
                    <a:pt x="273" y="279"/>
                  </a:lnTo>
                  <a:lnTo>
                    <a:pt x="283" y="277"/>
                  </a:lnTo>
                  <a:lnTo>
                    <a:pt x="292" y="274"/>
                  </a:lnTo>
                  <a:lnTo>
                    <a:pt x="296" y="273"/>
                  </a:lnTo>
                  <a:lnTo>
                    <a:pt x="310" y="298"/>
                  </a:lnTo>
                  <a:lnTo>
                    <a:pt x="299" y="308"/>
                  </a:lnTo>
                  <a:lnTo>
                    <a:pt x="301" y="322"/>
                  </a:lnTo>
                  <a:lnTo>
                    <a:pt x="303" y="333"/>
                  </a:lnTo>
                  <a:lnTo>
                    <a:pt x="303" y="342"/>
                  </a:lnTo>
                  <a:lnTo>
                    <a:pt x="299" y="352"/>
                  </a:lnTo>
                  <a:lnTo>
                    <a:pt x="291" y="362"/>
                  </a:lnTo>
                  <a:lnTo>
                    <a:pt x="282" y="371"/>
                  </a:lnTo>
                  <a:lnTo>
                    <a:pt x="273" y="378"/>
                  </a:lnTo>
                  <a:lnTo>
                    <a:pt x="266" y="378"/>
                  </a:lnTo>
                  <a:lnTo>
                    <a:pt x="261" y="372"/>
                  </a:lnTo>
                  <a:lnTo>
                    <a:pt x="257" y="364"/>
                  </a:lnTo>
                  <a:lnTo>
                    <a:pt x="253" y="360"/>
                  </a:lnTo>
                  <a:lnTo>
                    <a:pt x="247" y="357"/>
                  </a:lnTo>
                  <a:lnTo>
                    <a:pt x="244" y="359"/>
                  </a:lnTo>
                  <a:lnTo>
                    <a:pt x="240" y="360"/>
                  </a:lnTo>
                  <a:lnTo>
                    <a:pt x="236" y="362"/>
                  </a:lnTo>
                  <a:lnTo>
                    <a:pt x="231" y="364"/>
                  </a:lnTo>
                  <a:lnTo>
                    <a:pt x="227" y="365"/>
                  </a:lnTo>
                  <a:lnTo>
                    <a:pt x="222" y="365"/>
                  </a:lnTo>
                  <a:lnTo>
                    <a:pt x="217" y="365"/>
                  </a:lnTo>
                  <a:lnTo>
                    <a:pt x="213" y="364"/>
                  </a:lnTo>
                  <a:lnTo>
                    <a:pt x="209" y="357"/>
                  </a:lnTo>
                  <a:lnTo>
                    <a:pt x="210" y="347"/>
                  </a:lnTo>
                  <a:lnTo>
                    <a:pt x="212" y="338"/>
                  </a:lnTo>
                  <a:lnTo>
                    <a:pt x="209" y="332"/>
                  </a:lnTo>
                  <a:lnTo>
                    <a:pt x="201" y="327"/>
                  </a:lnTo>
                  <a:lnTo>
                    <a:pt x="192" y="322"/>
                  </a:lnTo>
                  <a:lnTo>
                    <a:pt x="185" y="318"/>
                  </a:lnTo>
                  <a:lnTo>
                    <a:pt x="182" y="316"/>
                  </a:lnTo>
                  <a:lnTo>
                    <a:pt x="184" y="314"/>
                  </a:lnTo>
                  <a:lnTo>
                    <a:pt x="187" y="308"/>
                  </a:lnTo>
                  <a:lnTo>
                    <a:pt x="191" y="302"/>
                  </a:lnTo>
                  <a:lnTo>
                    <a:pt x="190" y="298"/>
                  </a:lnTo>
                  <a:lnTo>
                    <a:pt x="182" y="293"/>
                  </a:lnTo>
                  <a:lnTo>
                    <a:pt x="172" y="287"/>
                  </a:lnTo>
                  <a:lnTo>
                    <a:pt x="163" y="279"/>
                  </a:lnTo>
                  <a:lnTo>
                    <a:pt x="160" y="270"/>
                  </a:lnTo>
                  <a:lnTo>
                    <a:pt x="161" y="265"/>
                  </a:lnTo>
                  <a:lnTo>
                    <a:pt x="163" y="261"/>
                  </a:lnTo>
                  <a:lnTo>
                    <a:pt x="167" y="257"/>
                  </a:lnTo>
                  <a:lnTo>
                    <a:pt x="172" y="255"/>
                  </a:lnTo>
                  <a:lnTo>
                    <a:pt x="178" y="253"/>
                  </a:lnTo>
                  <a:lnTo>
                    <a:pt x="185" y="251"/>
                  </a:lnTo>
                  <a:lnTo>
                    <a:pt x="192" y="250"/>
                  </a:lnTo>
                  <a:lnTo>
                    <a:pt x="199" y="251"/>
                  </a:lnTo>
                  <a:lnTo>
                    <a:pt x="205" y="245"/>
                  </a:lnTo>
                  <a:lnTo>
                    <a:pt x="212" y="239"/>
                  </a:lnTo>
                  <a:lnTo>
                    <a:pt x="217" y="235"/>
                  </a:lnTo>
                  <a:lnTo>
                    <a:pt x="220" y="234"/>
                  </a:lnTo>
                  <a:lnTo>
                    <a:pt x="212" y="232"/>
                  </a:lnTo>
                  <a:lnTo>
                    <a:pt x="205" y="226"/>
                  </a:lnTo>
                  <a:lnTo>
                    <a:pt x="199" y="219"/>
                  </a:lnTo>
                  <a:lnTo>
                    <a:pt x="196" y="212"/>
                  </a:lnTo>
                  <a:lnTo>
                    <a:pt x="190" y="210"/>
                  </a:lnTo>
                  <a:lnTo>
                    <a:pt x="183" y="208"/>
                  </a:lnTo>
                  <a:lnTo>
                    <a:pt x="176" y="205"/>
                  </a:lnTo>
                  <a:lnTo>
                    <a:pt x="168" y="204"/>
                  </a:lnTo>
                  <a:lnTo>
                    <a:pt x="159" y="202"/>
                  </a:lnTo>
                  <a:lnTo>
                    <a:pt x="151" y="201"/>
                  </a:lnTo>
                  <a:lnTo>
                    <a:pt x="144" y="198"/>
                  </a:lnTo>
                  <a:lnTo>
                    <a:pt x="137" y="197"/>
                  </a:lnTo>
                  <a:lnTo>
                    <a:pt x="128" y="194"/>
                  </a:lnTo>
                  <a:lnTo>
                    <a:pt x="122" y="188"/>
                  </a:lnTo>
                  <a:lnTo>
                    <a:pt x="118" y="181"/>
                  </a:lnTo>
                  <a:lnTo>
                    <a:pt x="117" y="175"/>
                  </a:lnTo>
                  <a:lnTo>
                    <a:pt x="122" y="174"/>
                  </a:lnTo>
                  <a:lnTo>
                    <a:pt x="128" y="174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43" y="174"/>
                  </a:lnTo>
                  <a:lnTo>
                    <a:pt x="147" y="175"/>
                  </a:lnTo>
                  <a:lnTo>
                    <a:pt x="151" y="175"/>
                  </a:lnTo>
                  <a:lnTo>
                    <a:pt x="155" y="175"/>
                  </a:lnTo>
                  <a:lnTo>
                    <a:pt x="161" y="173"/>
                  </a:lnTo>
                  <a:lnTo>
                    <a:pt x="164" y="170"/>
                  </a:lnTo>
                  <a:lnTo>
                    <a:pt x="168" y="165"/>
                  </a:lnTo>
                  <a:lnTo>
                    <a:pt x="175" y="162"/>
                  </a:lnTo>
                  <a:lnTo>
                    <a:pt x="182" y="157"/>
                  </a:lnTo>
                  <a:lnTo>
                    <a:pt x="183" y="146"/>
                  </a:lnTo>
                  <a:lnTo>
                    <a:pt x="177" y="129"/>
                  </a:lnTo>
                  <a:lnTo>
                    <a:pt x="163" y="107"/>
                  </a:lnTo>
                  <a:lnTo>
                    <a:pt x="157" y="103"/>
                  </a:lnTo>
                  <a:lnTo>
                    <a:pt x="152" y="99"/>
                  </a:lnTo>
                  <a:lnTo>
                    <a:pt x="145" y="98"/>
                  </a:lnTo>
                  <a:lnTo>
                    <a:pt x="139" y="97"/>
                  </a:lnTo>
                  <a:lnTo>
                    <a:pt x="132" y="96"/>
                  </a:lnTo>
                  <a:lnTo>
                    <a:pt x="126" y="97"/>
                  </a:lnTo>
                  <a:lnTo>
                    <a:pt x="122" y="97"/>
                  </a:lnTo>
                  <a:lnTo>
                    <a:pt x="117" y="98"/>
                  </a:lnTo>
                  <a:lnTo>
                    <a:pt x="110" y="90"/>
                  </a:lnTo>
                  <a:lnTo>
                    <a:pt x="107" y="81"/>
                  </a:lnTo>
                  <a:lnTo>
                    <a:pt x="106" y="72"/>
                  </a:lnTo>
                  <a:lnTo>
                    <a:pt x="106" y="68"/>
                  </a:lnTo>
                  <a:lnTo>
                    <a:pt x="100" y="71"/>
                  </a:lnTo>
                  <a:lnTo>
                    <a:pt x="93" y="71"/>
                  </a:lnTo>
                  <a:lnTo>
                    <a:pt x="87" y="71"/>
                  </a:lnTo>
                  <a:lnTo>
                    <a:pt x="80" y="68"/>
                  </a:lnTo>
                  <a:lnTo>
                    <a:pt x="73" y="63"/>
                  </a:lnTo>
                  <a:lnTo>
                    <a:pt x="68" y="56"/>
                  </a:lnTo>
                  <a:lnTo>
                    <a:pt x="62" y="49"/>
                  </a:lnTo>
                  <a:lnTo>
                    <a:pt x="54" y="45"/>
                  </a:lnTo>
                  <a:lnTo>
                    <a:pt x="48" y="44"/>
                  </a:lnTo>
                  <a:lnTo>
                    <a:pt x="42" y="44"/>
                  </a:lnTo>
                  <a:lnTo>
                    <a:pt x="37" y="44"/>
                  </a:lnTo>
                  <a:lnTo>
                    <a:pt x="32" y="44"/>
                  </a:lnTo>
                  <a:lnTo>
                    <a:pt x="27" y="44"/>
                  </a:lnTo>
                  <a:lnTo>
                    <a:pt x="23" y="43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8" y="34"/>
                  </a:lnTo>
                  <a:lnTo>
                    <a:pt x="1" y="21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31" y="8"/>
                  </a:lnTo>
                  <a:lnTo>
                    <a:pt x="52" y="19"/>
                  </a:lnTo>
                  <a:lnTo>
                    <a:pt x="73" y="29"/>
                  </a:lnTo>
                  <a:lnTo>
                    <a:pt x="96" y="43"/>
                  </a:lnTo>
                  <a:lnTo>
                    <a:pt x="121" y="57"/>
                  </a:lnTo>
                  <a:lnTo>
                    <a:pt x="145" y="72"/>
                  </a:lnTo>
                  <a:lnTo>
                    <a:pt x="169" y="88"/>
                  </a:lnTo>
                  <a:lnTo>
                    <a:pt x="193" y="104"/>
                  </a:lnTo>
                  <a:lnTo>
                    <a:pt x="217" y="121"/>
                  </a:lnTo>
                  <a:lnTo>
                    <a:pt x="240" y="139"/>
                  </a:lnTo>
                  <a:lnTo>
                    <a:pt x="261" y="156"/>
                  </a:lnTo>
                  <a:lnTo>
                    <a:pt x="282" y="174"/>
                  </a:lnTo>
                  <a:lnTo>
                    <a:pt x="300" y="192"/>
                  </a:lnTo>
                  <a:lnTo>
                    <a:pt x="318" y="208"/>
                  </a:lnTo>
                  <a:lnTo>
                    <a:pt x="331" y="224"/>
                  </a:lnTo>
                  <a:lnTo>
                    <a:pt x="343" y="24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4330" name="Freeform 14"/>
            <p:cNvSpPr>
              <a:spLocks/>
            </p:cNvSpPr>
            <p:nvPr/>
          </p:nvSpPr>
          <p:spPr bwMode="auto">
            <a:xfrm>
              <a:off x="2863" y="763"/>
              <a:ext cx="63" cy="55"/>
            </a:xfrm>
            <a:custGeom>
              <a:avLst/>
              <a:gdLst>
                <a:gd name="T0" fmla="*/ 1 w 126"/>
                <a:gd name="T1" fmla="*/ 0 h 111"/>
                <a:gd name="T2" fmla="*/ 1 w 126"/>
                <a:gd name="T3" fmla="*/ 0 h 111"/>
                <a:gd name="T4" fmla="*/ 1 w 126"/>
                <a:gd name="T5" fmla="*/ 0 h 111"/>
                <a:gd name="T6" fmla="*/ 1 w 126"/>
                <a:gd name="T7" fmla="*/ 0 h 111"/>
                <a:gd name="T8" fmla="*/ 1 w 126"/>
                <a:gd name="T9" fmla="*/ 0 h 111"/>
                <a:gd name="T10" fmla="*/ 1 w 126"/>
                <a:gd name="T11" fmla="*/ 0 h 111"/>
                <a:gd name="T12" fmla="*/ 1 w 126"/>
                <a:gd name="T13" fmla="*/ 0 h 111"/>
                <a:gd name="T14" fmla="*/ 1 w 126"/>
                <a:gd name="T15" fmla="*/ 0 h 111"/>
                <a:gd name="T16" fmla="*/ 1 w 126"/>
                <a:gd name="T17" fmla="*/ 0 h 111"/>
                <a:gd name="T18" fmla="*/ 1 w 126"/>
                <a:gd name="T19" fmla="*/ 0 h 111"/>
                <a:gd name="T20" fmla="*/ 1 w 126"/>
                <a:gd name="T21" fmla="*/ 0 h 111"/>
                <a:gd name="T22" fmla="*/ 1 w 126"/>
                <a:gd name="T23" fmla="*/ 0 h 111"/>
                <a:gd name="T24" fmla="*/ 1 w 126"/>
                <a:gd name="T25" fmla="*/ 0 h 111"/>
                <a:gd name="T26" fmla="*/ 1 w 126"/>
                <a:gd name="T27" fmla="*/ 0 h 111"/>
                <a:gd name="T28" fmla="*/ 1 w 126"/>
                <a:gd name="T29" fmla="*/ 0 h 111"/>
                <a:gd name="T30" fmla="*/ 1 w 126"/>
                <a:gd name="T31" fmla="*/ 0 h 111"/>
                <a:gd name="T32" fmla="*/ 1 w 126"/>
                <a:gd name="T33" fmla="*/ 0 h 111"/>
                <a:gd name="T34" fmla="*/ 1 w 126"/>
                <a:gd name="T35" fmla="*/ 0 h 111"/>
                <a:gd name="T36" fmla="*/ 1 w 126"/>
                <a:gd name="T37" fmla="*/ 0 h 111"/>
                <a:gd name="T38" fmla="*/ 1 w 126"/>
                <a:gd name="T39" fmla="*/ 0 h 111"/>
                <a:gd name="T40" fmla="*/ 1 w 126"/>
                <a:gd name="T41" fmla="*/ 0 h 111"/>
                <a:gd name="T42" fmla="*/ 1 w 126"/>
                <a:gd name="T43" fmla="*/ 0 h 111"/>
                <a:gd name="T44" fmla="*/ 1 w 126"/>
                <a:gd name="T45" fmla="*/ 0 h 111"/>
                <a:gd name="T46" fmla="*/ 1 w 126"/>
                <a:gd name="T47" fmla="*/ 0 h 111"/>
                <a:gd name="T48" fmla="*/ 1 w 126"/>
                <a:gd name="T49" fmla="*/ 0 h 111"/>
                <a:gd name="T50" fmla="*/ 1 w 126"/>
                <a:gd name="T51" fmla="*/ 0 h 111"/>
                <a:gd name="T52" fmla="*/ 1 w 126"/>
                <a:gd name="T53" fmla="*/ 0 h 111"/>
                <a:gd name="T54" fmla="*/ 1 w 126"/>
                <a:gd name="T55" fmla="*/ 0 h 111"/>
                <a:gd name="T56" fmla="*/ 1 w 126"/>
                <a:gd name="T57" fmla="*/ 0 h 111"/>
                <a:gd name="T58" fmla="*/ 1 w 126"/>
                <a:gd name="T59" fmla="*/ 0 h 111"/>
                <a:gd name="T60" fmla="*/ 0 w 126"/>
                <a:gd name="T61" fmla="*/ 0 h 111"/>
                <a:gd name="T62" fmla="*/ 1 w 126"/>
                <a:gd name="T63" fmla="*/ 0 h 111"/>
                <a:gd name="T64" fmla="*/ 1 w 126"/>
                <a:gd name="T65" fmla="*/ 0 h 1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6"/>
                <a:gd name="T100" fmla="*/ 0 h 111"/>
                <a:gd name="T101" fmla="*/ 126 w 126"/>
                <a:gd name="T102" fmla="*/ 111 h 1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6" h="111">
                  <a:moveTo>
                    <a:pt x="15" y="7"/>
                  </a:moveTo>
                  <a:lnTo>
                    <a:pt x="17" y="13"/>
                  </a:lnTo>
                  <a:lnTo>
                    <a:pt x="21" y="15"/>
                  </a:lnTo>
                  <a:lnTo>
                    <a:pt x="24" y="15"/>
                  </a:lnTo>
                  <a:lnTo>
                    <a:pt x="29" y="15"/>
                  </a:lnTo>
                  <a:lnTo>
                    <a:pt x="32" y="16"/>
                  </a:lnTo>
                  <a:lnTo>
                    <a:pt x="33" y="20"/>
                  </a:lnTo>
                  <a:lnTo>
                    <a:pt x="35" y="24"/>
                  </a:lnTo>
                  <a:lnTo>
                    <a:pt x="39" y="28"/>
                  </a:lnTo>
                  <a:lnTo>
                    <a:pt x="46" y="28"/>
                  </a:lnTo>
                  <a:lnTo>
                    <a:pt x="53" y="28"/>
                  </a:lnTo>
                  <a:lnTo>
                    <a:pt x="60" y="29"/>
                  </a:lnTo>
                  <a:lnTo>
                    <a:pt x="65" y="31"/>
                  </a:lnTo>
                  <a:lnTo>
                    <a:pt x="66" y="37"/>
                  </a:lnTo>
                  <a:lnTo>
                    <a:pt x="67" y="44"/>
                  </a:lnTo>
                  <a:lnTo>
                    <a:pt x="69" y="51"/>
                  </a:lnTo>
                  <a:lnTo>
                    <a:pt x="74" y="53"/>
                  </a:lnTo>
                  <a:lnTo>
                    <a:pt x="82" y="53"/>
                  </a:lnTo>
                  <a:lnTo>
                    <a:pt x="91" y="53"/>
                  </a:lnTo>
                  <a:lnTo>
                    <a:pt x="100" y="54"/>
                  </a:lnTo>
                  <a:lnTo>
                    <a:pt x="106" y="55"/>
                  </a:lnTo>
                  <a:lnTo>
                    <a:pt x="108" y="58"/>
                  </a:lnTo>
                  <a:lnTo>
                    <a:pt x="111" y="62"/>
                  </a:lnTo>
                  <a:lnTo>
                    <a:pt x="111" y="68"/>
                  </a:lnTo>
                  <a:lnTo>
                    <a:pt x="112" y="74"/>
                  </a:lnTo>
                  <a:lnTo>
                    <a:pt x="126" y="78"/>
                  </a:lnTo>
                  <a:lnTo>
                    <a:pt x="123" y="85"/>
                  </a:lnTo>
                  <a:lnTo>
                    <a:pt x="119" y="91"/>
                  </a:lnTo>
                  <a:lnTo>
                    <a:pt x="113" y="94"/>
                  </a:lnTo>
                  <a:lnTo>
                    <a:pt x="105" y="97"/>
                  </a:lnTo>
                  <a:lnTo>
                    <a:pt x="100" y="98"/>
                  </a:lnTo>
                  <a:lnTo>
                    <a:pt x="94" y="99"/>
                  </a:lnTo>
                  <a:lnTo>
                    <a:pt x="90" y="100"/>
                  </a:lnTo>
                  <a:lnTo>
                    <a:pt x="85" y="102"/>
                  </a:lnTo>
                  <a:lnTo>
                    <a:pt x="81" y="104"/>
                  </a:lnTo>
                  <a:lnTo>
                    <a:pt x="76" y="106"/>
                  </a:lnTo>
                  <a:lnTo>
                    <a:pt x="71" y="108"/>
                  </a:lnTo>
                  <a:lnTo>
                    <a:pt x="68" y="109"/>
                  </a:lnTo>
                  <a:lnTo>
                    <a:pt x="62" y="111"/>
                  </a:lnTo>
                  <a:lnTo>
                    <a:pt x="58" y="109"/>
                  </a:lnTo>
                  <a:lnTo>
                    <a:pt x="52" y="107"/>
                  </a:lnTo>
                  <a:lnTo>
                    <a:pt x="46" y="105"/>
                  </a:lnTo>
                  <a:lnTo>
                    <a:pt x="52" y="99"/>
                  </a:lnTo>
                  <a:lnTo>
                    <a:pt x="58" y="93"/>
                  </a:lnTo>
                  <a:lnTo>
                    <a:pt x="63" y="89"/>
                  </a:lnTo>
                  <a:lnTo>
                    <a:pt x="66" y="88"/>
                  </a:lnTo>
                  <a:lnTo>
                    <a:pt x="60" y="85"/>
                  </a:lnTo>
                  <a:lnTo>
                    <a:pt x="54" y="83"/>
                  </a:lnTo>
                  <a:lnTo>
                    <a:pt x="47" y="79"/>
                  </a:lnTo>
                  <a:lnTo>
                    <a:pt x="43" y="75"/>
                  </a:lnTo>
                  <a:lnTo>
                    <a:pt x="43" y="70"/>
                  </a:lnTo>
                  <a:lnTo>
                    <a:pt x="46" y="67"/>
                  </a:lnTo>
                  <a:lnTo>
                    <a:pt x="48" y="62"/>
                  </a:lnTo>
                  <a:lnTo>
                    <a:pt x="46" y="59"/>
                  </a:lnTo>
                  <a:lnTo>
                    <a:pt x="39" y="54"/>
                  </a:lnTo>
                  <a:lnTo>
                    <a:pt x="32" y="47"/>
                  </a:lnTo>
                  <a:lnTo>
                    <a:pt x="24" y="43"/>
                  </a:lnTo>
                  <a:lnTo>
                    <a:pt x="18" y="39"/>
                  </a:lnTo>
                  <a:lnTo>
                    <a:pt x="15" y="32"/>
                  </a:lnTo>
                  <a:lnTo>
                    <a:pt x="10" y="22"/>
                  </a:lnTo>
                  <a:lnTo>
                    <a:pt x="6" y="11"/>
                  </a:lnTo>
                  <a:lnTo>
                    <a:pt x="0" y="3"/>
                  </a:lnTo>
                  <a:lnTo>
                    <a:pt x="2" y="1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5" y="7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4331" name="Freeform 15"/>
            <p:cNvSpPr>
              <a:spLocks/>
            </p:cNvSpPr>
            <p:nvPr/>
          </p:nvSpPr>
          <p:spPr bwMode="auto">
            <a:xfrm>
              <a:off x="2862" y="784"/>
              <a:ext cx="17" cy="21"/>
            </a:xfrm>
            <a:custGeom>
              <a:avLst/>
              <a:gdLst>
                <a:gd name="T0" fmla="*/ 0 w 32"/>
                <a:gd name="T1" fmla="*/ 0 h 43"/>
                <a:gd name="T2" fmla="*/ 1 w 32"/>
                <a:gd name="T3" fmla="*/ 0 h 43"/>
                <a:gd name="T4" fmla="*/ 1 w 32"/>
                <a:gd name="T5" fmla="*/ 0 h 43"/>
                <a:gd name="T6" fmla="*/ 1 w 32"/>
                <a:gd name="T7" fmla="*/ 0 h 43"/>
                <a:gd name="T8" fmla="*/ 1 w 32"/>
                <a:gd name="T9" fmla="*/ 0 h 43"/>
                <a:gd name="T10" fmla="*/ 1 w 32"/>
                <a:gd name="T11" fmla="*/ 0 h 43"/>
                <a:gd name="T12" fmla="*/ 1 w 32"/>
                <a:gd name="T13" fmla="*/ 0 h 43"/>
                <a:gd name="T14" fmla="*/ 1 w 32"/>
                <a:gd name="T15" fmla="*/ 0 h 43"/>
                <a:gd name="T16" fmla="*/ 1 w 32"/>
                <a:gd name="T17" fmla="*/ 0 h 43"/>
                <a:gd name="T18" fmla="*/ 1 w 32"/>
                <a:gd name="T19" fmla="*/ 0 h 43"/>
                <a:gd name="T20" fmla="*/ 1 w 32"/>
                <a:gd name="T21" fmla="*/ 0 h 43"/>
                <a:gd name="T22" fmla="*/ 1 w 32"/>
                <a:gd name="T23" fmla="*/ 0 h 43"/>
                <a:gd name="T24" fmla="*/ 0 w 32"/>
                <a:gd name="T25" fmla="*/ 0 h 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2"/>
                <a:gd name="T40" fmla="*/ 0 h 43"/>
                <a:gd name="T41" fmla="*/ 32 w 32"/>
                <a:gd name="T42" fmla="*/ 43 h 4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2" h="43">
                  <a:moveTo>
                    <a:pt x="0" y="0"/>
                  </a:moveTo>
                  <a:lnTo>
                    <a:pt x="4" y="4"/>
                  </a:lnTo>
                  <a:lnTo>
                    <a:pt x="10" y="8"/>
                  </a:lnTo>
                  <a:lnTo>
                    <a:pt x="17" y="11"/>
                  </a:lnTo>
                  <a:lnTo>
                    <a:pt x="23" y="13"/>
                  </a:lnTo>
                  <a:lnTo>
                    <a:pt x="28" y="21"/>
                  </a:lnTo>
                  <a:lnTo>
                    <a:pt x="32" y="30"/>
                  </a:lnTo>
                  <a:lnTo>
                    <a:pt x="32" y="38"/>
                  </a:lnTo>
                  <a:lnTo>
                    <a:pt x="28" y="43"/>
                  </a:lnTo>
                  <a:lnTo>
                    <a:pt x="19" y="40"/>
                  </a:lnTo>
                  <a:lnTo>
                    <a:pt x="10" y="29"/>
                  </a:lnTo>
                  <a:lnTo>
                    <a:pt x="3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4332" name="Freeform 16"/>
            <p:cNvSpPr>
              <a:spLocks/>
            </p:cNvSpPr>
            <p:nvPr/>
          </p:nvSpPr>
          <p:spPr bwMode="auto">
            <a:xfrm>
              <a:off x="2966" y="921"/>
              <a:ext cx="202" cy="530"/>
            </a:xfrm>
            <a:custGeom>
              <a:avLst/>
              <a:gdLst>
                <a:gd name="T0" fmla="*/ 0 w 405"/>
                <a:gd name="T1" fmla="*/ 1 h 1058"/>
                <a:gd name="T2" fmla="*/ 0 w 405"/>
                <a:gd name="T3" fmla="*/ 1 h 1058"/>
                <a:gd name="T4" fmla="*/ 0 w 405"/>
                <a:gd name="T5" fmla="*/ 1 h 1058"/>
                <a:gd name="T6" fmla="*/ 0 w 405"/>
                <a:gd name="T7" fmla="*/ 0 h 1058"/>
                <a:gd name="T8" fmla="*/ 0 w 405"/>
                <a:gd name="T9" fmla="*/ 0 h 1058"/>
                <a:gd name="T10" fmla="*/ 0 w 405"/>
                <a:gd name="T11" fmla="*/ 1 h 1058"/>
                <a:gd name="T12" fmla="*/ 0 w 405"/>
                <a:gd name="T13" fmla="*/ 1 h 1058"/>
                <a:gd name="T14" fmla="*/ 0 w 405"/>
                <a:gd name="T15" fmla="*/ 1 h 1058"/>
                <a:gd name="T16" fmla="*/ 0 w 405"/>
                <a:gd name="T17" fmla="*/ 1 h 1058"/>
                <a:gd name="T18" fmla="*/ 0 w 405"/>
                <a:gd name="T19" fmla="*/ 1 h 1058"/>
                <a:gd name="T20" fmla="*/ 0 w 405"/>
                <a:gd name="T21" fmla="*/ 1 h 1058"/>
                <a:gd name="T22" fmla="*/ 0 w 405"/>
                <a:gd name="T23" fmla="*/ 1 h 1058"/>
                <a:gd name="T24" fmla="*/ 0 w 405"/>
                <a:gd name="T25" fmla="*/ 1 h 1058"/>
                <a:gd name="T26" fmla="*/ 0 w 405"/>
                <a:gd name="T27" fmla="*/ 1 h 1058"/>
                <a:gd name="T28" fmla="*/ 0 w 405"/>
                <a:gd name="T29" fmla="*/ 1 h 1058"/>
                <a:gd name="T30" fmla="*/ 0 w 405"/>
                <a:gd name="T31" fmla="*/ 1 h 1058"/>
                <a:gd name="T32" fmla="*/ 0 w 405"/>
                <a:gd name="T33" fmla="*/ 1 h 1058"/>
                <a:gd name="T34" fmla="*/ 0 w 405"/>
                <a:gd name="T35" fmla="*/ 1 h 1058"/>
                <a:gd name="T36" fmla="*/ 0 w 405"/>
                <a:gd name="T37" fmla="*/ 1 h 1058"/>
                <a:gd name="T38" fmla="*/ 0 w 405"/>
                <a:gd name="T39" fmla="*/ 1 h 1058"/>
                <a:gd name="T40" fmla="*/ 0 w 405"/>
                <a:gd name="T41" fmla="*/ 1 h 1058"/>
                <a:gd name="T42" fmla="*/ 0 w 405"/>
                <a:gd name="T43" fmla="*/ 1 h 1058"/>
                <a:gd name="T44" fmla="*/ 0 w 405"/>
                <a:gd name="T45" fmla="*/ 1 h 1058"/>
                <a:gd name="T46" fmla="*/ 0 w 405"/>
                <a:gd name="T47" fmla="*/ 1 h 1058"/>
                <a:gd name="T48" fmla="*/ 0 w 405"/>
                <a:gd name="T49" fmla="*/ 1 h 1058"/>
                <a:gd name="T50" fmla="*/ 0 w 405"/>
                <a:gd name="T51" fmla="*/ 1 h 1058"/>
                <a:gd name="T52" fmla="*/ 0 w 405"/>
                <a:gd name="T53" fmla="*/ 1 h 1058"/>
                <a:gd name="T54" fmla="*/ 0 w 405"/>
                <a:gd name="T55" fmla="*/ 1 h 1058"/>
                <a:gd name="T56" fmla="*/ 0 w 405"/>
                <a:gd name="T57" fmla="*/ 1 h 1058"/>
                <a:gd name="T58" fmla="*/ 0 w 405"/>
                <a:gd name="T59" fmla="*/ 1 h 1058"/>
                <a:gd name="T60" fmla="*/ 0 w 405"/>
                <a:gd name="T61" fmla="*/ 1 h 1058"/>
                <a:gd name="T62" fmla="*/ 0 w 405"/>
                <a:gd name="T63" fmla="*/ 1 h 1058"/>
                <a:gd name="T64" fmla="*/ 0 w 405"/>
                <a:gd name="T65" fmla="*/ 1 h 1058"/>
                <a:gd name="T66" fmla="*/ 0 w 405"/>
                <a:gd name="T67" fmla="*/ 1 h 1058"/>
                <a:gd name="T68" fmla="*/ 0 w 405"/>
                <a:gd name="T69" fmla="*/ 1 h 1058"/>
                <a:gd name="T70" fmla="*/ 0 w 405"/>
                <a:gd name="T71" fmla="*/ 1 h 1058"/>
                <a:gd name="T72" fmla="*/ 0 w 405"/>
                <a:gd name="T73" fmla="*/ 1 h 1058"/>
                <a:gd name="T74" fmla="*/ 0 w 405"/>
                <a:gd name="T75" fmla="*/ 1 h 1058"/>
                <a:gd name="T76" fmla="*/ 0 w 405"/>
                <a:gd name="T77" fmla="*/ 1 h 1058"/>
                <a:gd name="T78" fmla="*/ 0 w 405"/>
                <a:gd name="T79" fmla="*/ 1 h 1058"/>
                <a:gd name="T80" fmla="*/ 0 w 405"/>
                <a:gd name="T81" fmla="*/ 1 h 1058"/>
                <a:gd name="T82" fmla="*/ 0 w 405"/>
                <a:gd name="T83" fmla="*/ 1 h 1058"/>
                <a:gd name="T84" fmla="*/ 0 w 405"/>
                <a:gd name="T85" fmla="*/ 1 h 1058"/>
                <a:gd name="T86" fmla="*/ 0 w 405"/>
                <a:gd name="T87" fmla="*/ 1 h 1058"/>
                <a:gd name="T88" fmla="*/ 0 w 405"/>
                <a:gd name="T89" fmla="*/ 1 h 1058"/>
                <a:gd name="T90" fmla="*/ 0 w 405"/>
                <a:gd name="T91" fmla="*/ 1 h 1058"/>
                <a:gd name="T92" fmla="*/ 0 w 405"/>
                <a:gd name="T93" fmla="*/ 1 h 1058"/>
                <a:gd name="T94" fmla="*/ 0 w 405"/>
                <a:gd name="T95" fmla="*/ 1 h 1058"/>
                <a:gd name="T96" fmla="*/ 0 w 405"/>
                <a:gd name="T97" fmla="*/ 1 h 105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05"/>
                <a:gd name="T148" fmla="*/ 0 h 1058"/>
                <a:gd name="T149" fmla="*/ 405 w 405"/>
                <a:gd name="T150" fmla="*/ 1058 h 105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05" h="1058">
                  <a:moveTo>
                    <a:pt x="239" y="17"/>
                  </a:moveTo>
                  <a:lnTo>
                    <a:pt x="234" y="20"/>
                  </a:lnTo>
                  <a:lnTo>
                    <a:pt x="228" y="23"/>
                  </a:lnTo>
                  <a:lnTo>
                    <a:pt x="220" y="24"/>
                  </a:lnTo>
                  <a:lnTo>
                    <a:pt x="212" y="24"/>
                  </a:lnTo>
                  <a:lnTo>
                    <a:pt x="203" y="23"/>
                  </a:lnTo>
                  <a:lnTo>
                    <a:pt x="195" y="19"/>
                  </a:lnTo>
                  <a:lnTo>
                    <a:pt x="189" y="12"/>
                  </a:lnTo>
                  <a:lnTo>
                    <a:pt x="185" y="4"/>
                  </a:lnTo>
                  <a:lnTo>
                    <a:pt x="178" y="2"/>
                  </a:lnTo>
                  <a:lnTo>
                    <a:pt x="171" y="1"/>
                  </a:lnTo>
                  <a:lnTo>
                    <a:pt x="164" y="0"/>
                  </a:lnTo>
                  <a:lnTo>
                    <a:pt x="157" y="0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38" y="0"/>
                  </a:lnTo>
                  <a:lnTo>
                    <a:pt x="133" y="1"/>
                  </a:lnTo>
                  <a:lnTo>
                    <a:pt x="127" y="3"/>
                  </a:lnTo>
                  <a:lnTo>
                    <a:pt x="120" y="7"/>
                  </a:lnTo>
                  <a:lnTo>
                    <a:pt x="112" y="12"/>
                  </a:lnTo>
                  <a:lnTo>
                    <a:pt x="105" y="18"/>
                  </a:lnTo>
                  <a:lnTo>
                    <a:pt x="98" y="24"/>
                  </a:lnTo>
                  <a:lnTo>
                    <a:pt x="92" y="28"/>
                  </a:lnTo>
                  <a:lnTo>
                    <a:pt x="89" y="32"/>
                  </a:lnTo>
                  <a:lnTo>
                    <a:pt x="88" y="33"/>
                  </a:lnTo>
                  <a:lnTo>
                    <a:pt x="87" y="33"/>
                  </a:lnTo>
                  <a:lnTo>
                    <a:pt x="82" y="33"/>
                  </a:lnTo>
                  <a:lnTo>
                    <a:pt x="76" y="33"/>
                  </a:lnTo>
                  <a:lnTo>
                    <a:pt x="70" y="33"/>
                  </a:lnTo>
                  <a:lnTo>
                    <a:pt x="62" y="34"/>
                  </a:lnTo>
                  <a:lnTo>
                    <a:pt x="57" y="34"/>
                  </a:lnTo>
                  <a:lnTo>
                    <a:pt x="51" y="35"/>
                  </a:lnTo>
                  <a:lnTo>
                    <a:pt x="46" y="37"/>
                  </a:lnTo>
                  <a:lnTo>
                    <a:pt x="43" y="40"/>
                  </a:lnTo>
                  <a:lnTo>
                    <a:pt x="37" y="45"/>
                  </a:lnTo>
                  <a:lnTo>
                    <a:pt x="31" y="52"/>
                  </a:lnTo>
                  <a:lnTo>
                    <a:pt x="26" y="60"/>
                  </a:lnTo>
                  <a:lnTo>
                    <a:pt x="21" y="66"/>
                  </a:lnTo>
                  <a:lnTo>
                    <a:pt x="16" y="73"/>
                  </a:lnTo>
                  <a:lnTo>
                    <a:pt x="13" y="78"/>
                  </a:lnTo>
                  <a:lnTo>
                    <a:pt x="12" y="79"/>
                  </a:lnTo>
                  <a:lnTo>
                    <a:pt x="24" y="121"/>
                  </a:lnTo>
                  <a:lnTo>
                    <a:pt x="20" y="139"/>
                  </a:lnTo>
                  <a:lnTo>
                    <a:pt x="11" y="163"/>
                  </a:lnTo>
                  <a:lnTo>
                    <a:pt x="3" y="186"/>
                  </a:lnTo>
                  <a:lnTo>
                    <a:pt x="0" y="201"/>
                  </a:lnTo>
                  <a:lnTo>
                    <a:pt x="6" y="210"/>
                  </a:lnTo>
                  <a:lnTo>
                    <a:pt x="16" y="223"/>
                  </a:lnTo>
                  <a:lnTo>
                    <a:pt x="26" y="237"/>
                  </a:lnTo>
                  <a:lnTo>
                    <a:pt x="30" y="248"/>
                  </a:lnTo>
                  <a:lnTo>
                    <a:pt x="29" y="268"/>
                  </a:lnTo>
                  <a:lnTo>
                    <a:pt x="27" y="298"/>
                  </a:lnTo>
                  <a:lnTo>
                    <a:pt x="27" y="328"/>
                  </a:lnTo>
                  <a:lnTo>
                    <a:pt x="32" y="346"/>
                  </a:lnTo>
                  <a:lnTo>
                    <a:pt x="42" y="353"/>
                  </a:lnTo>
                  <a:lnTo>
                    <a:pt x="52" y="356"/>
                  </a:lnTo>
                  <a:lnTo>
                    <a:pt x="59" y="358"/>
                  </a:lnTo>
                  <a:lnTo>
                    <a:pt x="62" y="365"/>
                  </a:lnTo>
                  <a:lnTo>
                    <a:pt x="65" y="369"/>
                  </a:lnTo>
                  <a:lnTo>
                    <a:pt x="70" y="372"/>
                  </a:lnTo>
                  <a:lnTo>
                    <a:pt x="76" y="375"/>
                  </a:lnTo>
                  <a:lnTo>
                    <a:pt x="79" y="384"/>
                  </a:lnTo>
                  <a:lnTo>
                    <a:pt x="79" y="391"/>
                  </a:lnTo>
                  <a:lnTo>
                    <a:pt x="80" y="398"/>
                  </a:lnTo>
                  <a:lnTo>
                    <a:pt x="82" y="403"/>
                  </a:lnTo>
                  <a:lnTo>
                    <a:pt x="85" y="407"/>
                  </a:lnTo>
                  <a:lnTo>
                    <a:pt x="90" y="412"/>
                  </a:lnTo>
                  <a:lnTo>
                    <a:pt x="96" y="417"/>
                  </a:lnTo>
                  <a:lnTo>
                    <a:pt x="104" y="420"/>
                  </a:lnTo>
                  <a:lnTo>
                    <a:pt x="114" y="425"/>
                  </a:lnTo>
                  <a:lnTo>
                    <a:pt x="115" y="433"/>
                  </a:lnTo>
                  <a:lnTo>
                    <a:pt x="118" y="441"/>
                  </a:lnTo>
                  <a:lnTo>
                    <a:pt x="119" y="447"/>
                  </a:lnTo>
                  <a:lnTo>
                    <a:pt x="120" y="449"/>
                  </a:lnTo>
                  <a:lnTo>
                    <a:pt x="126" y="455"/>
                  </a:lnTo>
                  <a:lnTo>
                    <a:pt x="132" y="460"/>
                  </a:lnTo>
                  <a:lnTo>
                    <a:pt x="138" y="466"/>
                  </a:lnTo>
                  <a:lnTo>
                    <a:pt x="144" y="472"/>
                  </a:lnTo>
                  <a:lnTo>
                    <a:pt x="151" y="478"/>
                  </a:lnTo>
                  <a:lnTo>
                    <a:pt x="157" y="483"/>
                  </a:lnTo>
                  <a:lnTo>
                    <a:pt x="161" y="487"/>
                  </a:lnTo>
                  <a:lnTo>
                    <a:pt x="166" y="489"/>
                  </a:lnTo>
                  <a:lnTo>
                    <a:pt x="173" y="487"/>
                  </a:lnTo>
                  <a:lnTo>
                    <a:pt x="182" y="485"/>
                  </a:lnTo>
                  <a:lnTo>
                    <a:pt x="193" y="481"/>
                  </a:lnTo>
                  <a:lnTo>
                    <a:pt x="204" y="479"/>
                  </a:lnTo>
                  <a:lnTo>
                    <a:pt x="214" y="477"/>
                  </a:lnTo>
                  <a:lnTo>
                    <a:pt x="225" y="474"/>
                  </a:lnTo>
                  <a:lnTo>
                    <a:pt x="233" y="474"/>
                  </a:lnTo>
                  <a:lnTo>
                    <a:pt x="240" y="474"/>
                  </a:lnTo>
                  <a:lnTo>
                    <a:pt x="246" y="477"/>
                  </a:lnTo>
                  <a:lnTo>
                    <a:pt x="252" y="479"/>
                  </a:lnTo>
                  <a:lnTo>
                    <a:pt x="261" y="481"/>
                  </a:lnTo>
                  <a:lnTo>
                    <a:pt x="270" y="483"/>
                  </a:lnTo>
                  <a:lnTo>
                    <a:pt x="279" y="486"/>
                  </a:lnTo>
                  <a:lnTo>
                    <a:pt x="290" y="486"/>
                  </a:lnTo>
                  <a:lnTo>
                    <a:pt x="302" y="485"/>
                  </a:lnTo>
                  <a:lnTo>
                    <a:pt x="316" y="482"/>
                  </a:lnTo>
                  <a:lnTo>
                    <a:pt x="319" y="488"/>
                  </a:lnTo>
                  <a:lnTo>
                    <a:pt x="323" y="494"/>
                  </a:lnTo>
                  <a:lnTo>
                    <a:pt x="327" y="498"/>
                  </a:lnTo>
                  <a:lnTo>
                    <a:pt x="332" y="504"/>
                  </a:lnTo>
                  <a:lnTo>
                    <a:pt x="337" y="510"/>
                  </a:lnTo>
                  <a:lnTo>
                    <a:pt x="342" y="513"/>
                  </a:lnTo>
                  <a:lnTo>
                    <a:pt x="346" y="518"/>
                  </a:lnTo>
                  <a:lnTo>
                    <a:pt x="350" y="520"/>
                  </a:lnTo>
                  <a:lnTo>
                    <a:pt x="337" y="549"/>
                  </a:lnTo>
                  <a:lnTo>
                    <a:pt x="356" y="571"/>
                  </a:lnTo>
                  <a:lnTo>
                    <a:pt x="338" y="588"/>
                  </a:lnTo>
                  <a:lnTo>
                    <a:pt x="343" y="612"/>
                  </a:lnTo>
                  <a:lnTo>
                    <a:pt x="352" y="647"/>
                  </a:lnTo>
                  <a:lnTo>
                    <a:pt x="357" y="684"/>
                  </a:lnTo>
                  <a:lnTo>
                    <a:pt x="361" y="710"/>
                  </a:lnTo>
                  <a:lnTo>
                    <a:pt x="357" y="715"/>
                  </a:lnTo>
                  <a:lnTo>
                    <a:pt x="353" y="723"/>
                  </a:lnTo>
                  <a:lnTo>
                    <a:pt x="347" y="733"/>
                  </a:lnTo>
                  <a:lnTo>
                    <a:pt x="341" y="746"/>
                  </a:lnTo>
                  <a:lnTo>
                    <a:pt x="337" y="759"/>
                  </a:lnTo>
                  <a:lnTo>
                    <a:pt x="332" y="770"/>
                  </a:lnTo>
                  <a:lnTo>
                    <a:pt x="328" y="781"/>
                  </a:lnTo>
                  <a:lnTo>
                    <a:pt x="326" y="789"/>
                  </a:lnTo>
                  <a:lnTo>
                    <a:pt x="319" y="791"/>
                  </a:lnTo>
                  <a:lnTo>
                    <a:pt x="311" y="794"/>
                  </a:lnTo>
                  <a:lnTo>
                    <a:pt x="304" y="800"/>
                  </a:lnTo>
                  <a:lnTo>
                    <a:pt x="300" y="807"/>
                  </a:lnTo>
                  <a:lnTo>
                    <a:pt x="299" y="827"/>
                  </a:lnTo>
                  <a:lnTo>
                    <a:pt x="299" y="861"/>
                  </a:lnTo>
                  <a:lnTo>
                    <a:pt x="296" y="900"/>
                  </a:lnTo>
                  <a:lnTo>
                    <a:pt x="290" y="930"/>
                  </a:lnTo>
                  <a:lnTo>
                    <a:pt x="281" y="959"/>
                  </a:lnTo>
                  <a:lnTo>
                    <a:pt x="276" y="996"/>
                  </a:lnTo>
                  <a:lnTo>
                    <a:pt x="277" y="1032"/>
                  </a:lnTo>
                  <a:lnTo>
                    <a:pt x="288" y="1058"/>
                  </a:lnTo>
                  <a:lnTo>
                    <a:pt x="315" y="995"/>
                  </a:lnTo>
                  <a:lnTo>
                    <a:pt x="340" y="927"/>
                  </a:lnTo>
                  <a:lnTo>
                    <a:pt x="363" y="858"/>
                  </a:lnTo>
                  <a:lnTo>
                    <a:pt x="383" y="784"/>
                  </a:lnTo>
                  <a:lnTo>
                    <a:pt x="396" y="709"/>
                  </a:lnTo>
                  <a:lnTo>
                    <a:pt x="403" y="631"/>
                  </a:lnTo>
                  <a:lnTo>
                    <a:pt x="405" y="551"/>
                  </a:lnTo>
                  <a:lnTo>
                    <a:pt x="396" y="468"/>
                  </a:lnTo>
                  <a:lnTo>
                    <a:pt x="381" y="389"/>
                  </a:lnTo>
                  <a:lnTo>
                    <a:pt x="364" y="316"/>
                  </a:lnTo>
                  <a:lnTo>
                    <a:pt x="345" y="250"/>
                  </a:lnTo>
                  <a:lnTo>
                    <a:pt x="324" y="191"/>
                  </a:lnTo>
                  <a:lnTo>
                    <a:pt x="302" y="138"/>
                  </a:lnTo>
                  <a:lnTo>
                    <a:pt x="280" y="92"/>
                  </a:lnTo>
                  <a:lnTo>
                    <a:pt x="259" y="52"/>
                  </a:lnTo>
                  <a:lnTo>
                    <a:pt x="239" y="17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54275" name="Arc 17"/>
          <p:cNvSpPr>
            <a:spLocks noChangeAspect="1"/>
          </p:cNvSpPr>
          <p:nvPr/>
        </p:nvSpPr>
        <p:spPr bwMode="auto">
          <a:xfrm>
            <a:off x="6328610" y="2504324"/>
            <a:ext cx="400050" cy="2663825"/>
          </a:xfrm>
          <a:custGeom>
            <a:avLst/>
            <a:gdLst>
              <a:gd name="T0" fmla="*/ 2147483647 w 22125"/>
              <a:gd name="T1" fmla="*/ 0 h 43200"/>
              <a:gd name="T2" fmla="*/ 0 w 22125"/>
              <a:gd name="T3" fmla="*/ 2147483647 h 43200"/>
              <a:gd name="T4" fmla="*/ 2147483647 w 22125"/>
              <a:gd name="T5" fmla="*/ 2147483647 h 43200"/>
              <a:gd name="T6" fmla="*/ 0 60000 65536"/>
              <a:gd name="T7" fmla="*/ 0 60000 65536"/>
              <a:gd name="T8" fmla="*/ 0 60000 65536"/>
              <a:gd name="T9" fmla="*/ 0 w 22125"/>
              <a:gd name="T10" fmla="*/ 0 h 43200"/>
              <a:gd name="T11" fmla="*/ 22125 w 22125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125" h="43200" fill="none" extrusionOk="0">
                <a:moveTo>
                  <a:pt x="524" y="0"/>
                </a:moveTo>
                <a:cubicBezTo>
                  <a:pt x="12454" y="0"/>
                  <a:pt x="22125" y="9670"/>
                  <a:pt x="22125" y="21600"/>
                </a:cubicBezTo>
                <a:cubicBezTo>
                  <a:pt x="22125" y="33529"/>
                  <a:pt x="12454" y="43200"/>
                  <a:pt x="525" y="43200"/>
                </a:cubicBezTo>
                <a:cubicBezTo>
                  <a:pt x="349" y="43200"/>
                  <a:pt x="174" y="43197"/>
                  <a:pt x="0" y="43193"/>
                </a:cubicBezTo>
              </a:path>
              <a:path w="22125" h="43200" stroke="0" extrusionOk="0">
                <a:moveTo>
                  <a:pt x="524" y="0"/>
                </a:moveTo>
                <a:cubicBezTo>
                  <a:pt x="12454" y="0"/>
                  <a:pt x="22125" y="9670"/>
                  <a:pt x="22125" y="21600"/>
                </a:cubicBezTo>
                <a:cubicBezTo>
                  <a:pt x="22125" y="33529"/>
                  <a:pt x="12454" y="43200"/>
                  <a:pt x="525" y="43200"/>
                </a:cubicBezTo>
                <a:cubicBezTo>
                  <a:pt x="349" y="43200"/>
                  <a:pt x="174" y="43197"/>
                  <a:pt x="0" y="43193"/>
                </a:cubicBezTo>
                <a:lnTo>
                  <a:pt x="525" y="21600"/>
                </a:lnTo>
                <a:close/>
              </a:path>
            </a:pathLst>
          </a:custGeom>
          <a:solidFill>
            <a:srgbClr val="990000"/>
          </a:solidFill>
          <a:ln w="57150">
            <a:solidFill>
              <a:srgbClr val="6633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7714" name="Arc 18"/>
          <p:cNvSpPr>
            <a:spLocks noChangeAspect="1"/>
          </p:cNvSpPr>
          <p:nvPr/>
        </p:nvSpPr>
        <p:spPr bwMode="auto">
          <a:xfrm>
            <a:off x="5385636" y="2504324"/>
            <a:ext cx="1000125" cy="2663825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21336 w 22370"/>
              <a:gd name="T1" fmla="*/ 43198 h 43198"/>
              <a:gd name="T2" fmla="*/ 22370 w 22370"/>
              <a:gd name="T3" fmla="*/ 14 h 43198"/>
              <a:gd name="T4" fmla="*/ 21600 w 22370"/>
              <a:gd name="T5" fmla="*/ 21600 h 43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370" h="43198" fill="none" extrusionOk="0">
                <a:moveTo>
                  <a:pt x="21335" y="43198"/>
                </a:moveTo>
                <a:cubicBezTo>
                  <a:pt x="9510" y="43053"/>
                  <a:pt x="0" y="33426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1856" y="-1"/>
                  <a:pt x="22113" y="4"/>
                  <a:pt x="22370" y="13"/>
                </a:cubicBezTo>
              </a:path>
              <a:path w="22370" h="43198" stroke="0" extrusionOk="0">
                <a:moveTo>
                  <a:pt x="21335" y="43198"/>
                </a:moveTo>
                <a:cubicBezTo>
                  <a:pt x="9510" y="43053"/>
                  <a:pt x="0" y="33426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1856" y="-1"/>
                  <a:pt x="22113" y="4"/>
                  <a:pt x="22370" y="13"/>
                </a:cubicBezTo>
                <a:lnTo>
                  <a:pt x="21600" y="21600"/>
                </a:lnTo>
                <a:close/>
              </a:path>
            </a:pathLst>
          </a:custGeom>
          <a:gradFill rotWithShape="0">
            <a:gsLst>
              <a:gs pos="0">
                <a:srgbClr val="FF6600"/>
              </a:gs>
              <a:gs pos="100000">
                <a:srgbClr val="993300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6633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ja-JP" altLang="ja-JP"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57715" name="Arc 19"/>
          <p:cNvSpPr>
            <a:spLocks noChangeAspect="1"/>
          </p:cNvSpPr>
          <p:nvPr/>
        </p:nvSpPr>
        <p:spPr bwMode="auto">
          <a:xfrm>
            <a:off x="5744410" y="3007561"/>
            <a:ext cx="601662" cy="1655762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21336 w 22370"/>
              <a:gd name="T1" fmla="*/ 43198 h 43198"/>
              <a:gd name="T2" fmla="*/ 22370 w 22370"/>
              <a:gd name="T3" fmla="*/ 14 h 43198"/>
              <a:gd name="T4" fmla="*/ 21600 w 22370"/>
              <a:gd name="T5" fmla="*/ 21600 h 43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370" h="43198" fill="none" extrusionOk="0">
                <a:moveTo>
                  <a:pt x="21335" y="43198"/>
                </a:moveTo>
                <a:cubicBezTo>
                  <a:pt x="9510" y="43053"/>
                  <a:pt x="0" y="33426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1856" y="-1"/>
                  <a:pt x="22113" y="4"/>
                  <a:pt x="22370" y="13"/>
                </a:cubicBezTo>
              </a:path>
              <a:path w="22370" h="43198" stroke="0" extrusionOk="0">
                <a:moveTo>
                  <a:pt x="21335" y="43198"/>
                </a:moveTo>
                <a:cubicBezTo>
                  <a:pt x="9510" y="43053"/>
                  <a:pt x="0" y="33426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1856" y="-1"/>
                  <a:pt x="22113" y="4"/>
                  <a:pt x="22370" y="13"/>
                </a:cubicBezTo>
                <a:lnTo>
                  <a:pt x="21600" y="21600"/>
                </a:lnTo>
                <a:close/>
              </a:path>
            </a:pathLst>
          </a:custGeom>
          <a:gradFill rotWithShape="0">
            <a:gsLst>
              <a:gs pos="0">
                <a:srgbClr val="993300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ja-JP" altLang="ja-JP"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54278" name="Arc 20"/>
          <p:cNvSpPr>
            <a:spLocks noChangeAspect="1"/>
          </p:cNvSpPr>
          <p:nvPr/>
        </p:nvSpPr>
        <p:spPr bwMode="auto">
          <a:xfrm>
            <a:off x="6392111" y="3078999"/>
            <a:ext cx="217487" cy="1584325"/>
          </a:xfrm>
          <a:custGeom>
            <a:avLst/>
            <a:gdLst>
              <a:gd name="T0" fmla="*/ 2147483647 w 22125"/>
              <a:gd name="T1" fmla="*/ 0 h 43200"/>
              <a:gd name="T2" fmla="*/ 0 w 22125"/>
              <a:gd name="T3" fmla="*/ 2147483647 h 43200"/>
              <a:gd name="T4" fmla="*/ 2147483647 w 22125"/>
              <a:gd name="T5" fmla="*/ 2147483647 h 43200"/>
              <a:gd name="T6" fmla="*/ 0 60000 65536"/>
              <a:gd name="T7" fmla="*/ 0 60000 65536"/>
              <a:gd name="T8" fmla="*/ 0 60000 65536"/>
              <a:gd name="T9" fmla="*/ 0 w 22125"/>
              <a:gd name="T10" fmla="*/ 0 h 43200"/>
              <a:gd name="T11" fmla="*/ 22125 w 22125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125" h="43200" fill="none" extrusionOk="0">
                <a:moveTo>
                  <a:pt x="524" y="0"/>
                </a:moveTo>
                <a:cubicBezTo>
                  <a:pt x="12454" y="0"/>
                  <a:pt x="22125" y="9670"/>
                  <a:pt x="22125" y="21600"/>
                </a:cubicBezTo>
                <a:cubicBezTo>
                  <a:pt x="22125" y="33529"/>
                  <a:pt x="12454" y="43200"/>
                  <a:pt x="525" y="43200"/>
                </a:cubicBezTo>
                <a:cubicBezTo>
                  <a:pt x="349" y="43200"/>
                  <a:pt x="174" y="43197"/>
                  <a:pt x="0" y="43193"/>
                </a:cubicBezTo>
              </a:path>
              <a:path w="22125" h="43200" stroke="0" extrusionOk="0">
                <a:moveTo>
                  <a:pt x="524" y="0"/>
                </a:moveTo>
                <a:cubicBezTo>
                  <a:pt x="12454" y="0"/>
                  <a:pt x="22125" y="9670"/>
                  <a:pt x="22125" y="21600"/>
                </a:cubicBezTo>
                <a:cubicBezTo>
                  <a:pt x="22125" y="33529"/>
                  <a:pt x="12454" y="43200"/>
                  <a:pt x="525" y="43200"/>
                </a:cubicBezTo>
                <a:cubicBezTo>
                  <a:pt x="349" y="43200"/>
                  <a:pt x="174" y="43197"/>
                  <a:pt x="0" y="43193"/>
                </a:cubicBezTo>
                <a:lnTo>
                  <a:pt x="525" y="21600"/>
                </a:lnTo>
                <a:close/>
              </a:path>
            </a:pathLst>
          </a:custGeom>
          <a:solidFill>
            <a:srgbClr val="663300"/>
          </a:solidFill>
          <a:ln w="57150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4279" name="Oval 21"/>
          <p:cNvSpPr>
            <a:spLocks noChangeAspect="1" noChangeArrowheads="1"/>
          </p:cNvSpPr>
          <p:nvPr/>
        </p:nvSpPr>
        <p:spPr bwMode="auto">
          <a:xfrm>
            <a:off x="5963485" y="3494923"/>
            <a:ext cx="647700" cy="661988"/>
          </a:xfrm>
          <a:prstGeom prst="ellipse">
            <a:avLst/>
          </a:prstGeom>
          <a:gradFill rotWithShape="0">
            <a:gsLst>
              <a:gs pos="0">
                <a:srgbClr val="FF6600"/>
              </a:gs>
              <a:gs pos="100000">
                <a:srgbClr val="800000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ja-JP" altLang="ja-JP" sz="24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4280" name="Line 22"/>
          <p:cNvSpPr>
            <a:spLocks noChangeShapeType="1"/>
          </p:cNvSpPr>
          <p:nvPr/>
        </p:nvSpPr>
        <p:spPr bwMode="auto">
          <a:xfrm flipV="1">
            <a:off x="4847626" y="4663323"/>
            <a:ext cx="680885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4281" name="Text Box 23"/>
          <p:cNvSpPr txBox="1">
            <a:spLocks noChangeArrowheads="1"/>
          </p:cNvSpPr>
          <p:nvPr/>
        </p:nvSpPr>
        <p:spPr bwMode="auto">
          <a:xfrm>
            <a:off x="4111527" y="4792746"/>
            <a:ext cx="80021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 dirty="0">
                <a:latin typeface="Comic Sans MS" panose="030F0702030302020204" pitchFamily="66" charset="0"/>
                <a:ea typeface="HGP教科書体" panose="02020600000000000000" pitchFamily="18" charset="-128"/>
              </a:rPr>
              <a:t>地殻</a:t>
            </a:r>
            <a:endParaRPr lang="en-US" altLang="ja-JP" sz="2400" dirty="0"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r>
              <a:rPr lang="en-US" altLang="ja-JP" dirty="0">
                <a:latin typeface="Comic Sans MS" panose="030F0702030302020204" pitchFamily="66" charset="0"/>
                <a:ea typeface="HGP教科書体" panose="02020600000000000000" pitchFamily="18" charset="-128"/>
              </a:rPr>
              <a:t>Crust</a:t>
            </a:r>
            <a:endParaRPr lang="ja-JP" altLang="en-US" dirty="0"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54282" name="Text Box 24"/>
          <p:cNvSpPr txBox="1">
            <a:spLocks noChangeArrowheads="1"/>
          </p:cNvSpPr>
          <p:nvPr/>
        </p:nvSpPr>
        <p:spPr bwMode="auto">
          <a:xfrm>
            <a:off x="3621099" y="1970590"/>
            <a:ext cx="19976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 dirty="0">
                <a:latin typeface="Comic Sans MS" panose="030F0702030302020204" pitchFamily="66" charset="0"/>
                <a:ea typeface="HGP教科書体" panose="02020600000000000000" pitchFamily="18" charset="-128"/>
              </a:rPr>
              <a:t>外核</a:t>
            </a:r>
            <a:r>
              <a:rPr lang="en-US" altLang="ja-JP" dirty="0">
                <a:latin typeface="Comic Sans MS" panose="030F0702030302020204" pitchFamily="66" charset="0"/>
                <a:ea typeface="HGP教科書体" panose="02020600000000000000" pitchFamily="18" charset="-128"/>
              </a:rPr>
              <a:t>Outer core</a:t>
            </a:r>
            <a:endParaRPr lang="ja-JP" altLang="en-US" dirty="0"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54283" name="Text Box 25"/>
          <p:cNvSpPr txBox="1">
            <a:spLocks noChangeArrowheads="1"/>
          </p:cNvSpPr>
          <p:nvPr/>
        </p:nvSpPr>
        <p:spPr bwMode="auto">
          <a:xfrm>
            <a:off x="5142342" y="5402392"/>
            <a:ext cx="19127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 dirty="0">
                <a:latin typeface="Comic Sans MS" panose="030F0702030302020204" pitchFamily="66" charset="0"/>
                <a:ea typeface="HGP教科書体" panose="02020600000000000000" pitchFamily="18" charset="-128"/>
              </a:rPr>
              <a:t>マントル</a:t>
            </a:r>
            <a:r>
              <a:rPr lang="ja-JP" altLang="en-US" dirty="0">
                <a:latin typeface="Comic Sans MS" panose="030F0702030302020204" pitchFamily="66" charset="0"/>
                <a:ea typeface="HGP教科書体" panose="02020600000000000000" pitchFamily="18" charset="-128"/>
              </a:rPr>
              <a:t> </a:t>
            </a:r>
            <a:r>
              <a:rPr lang="en-US" altLang="ja-JP" dirty="0">
                <a:latin typeface="Comic Sans MS" panose="030F0702030302020204" pitchFamily="66" charset="0"/>
                <a:ea typeface="HGP教科書体" panose="02020600000000000000" pitchFamily="18" charset="-128"/>
              </a:rPr>
              <a:t>Mantle</a:t>
            </a:r>
            <a:endParaRPr lang="ja-JP" altLang="en-US" dirty="0"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54284" name="Line 26"/>
          <p:cNvSpPr>
            <a:spLocks noChangeShapeType="1"/>
          </p:cNvSpPr>
          <p:nvPr/>
        </p:nvSpPr>
        <p:spPr bwMode="auto">
          <a:xfrm flipV="1">
            <a:off x="5528510" y="4663324"/>
            <a:ext cx="360362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4285" name="Text Box 27"/>
          <p:cNvSpPr txBox="1">
            <a:spLocks noChangeArrowheads="1"/>
          </p:cNvSpPr>
          <p:nvPr/>
        </p:nvSpPr>
        <p:spPr bwMode="auto">
          <a:xfrm>
            <a:off x="5981722" y="1825012"/>
            <a:ext cx="20201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 dirty="0">
                <a:latin typeface="Comic Sans MS" panose="030F0702030302020204" pitchFamily="66" charset="0"/>
                <a:ea typeface="HGP教科書体" panose="02020600000000000000" pitchFamily="18" charset="-128"/>
              </a:rPr>
              <a:t>内核</a:t>
            </a:r>
            <a:r>
              <a:rPr lang="ja-JP" altLang="en-US" dirty="0">
                <a:latin typeface="Comic Sans MS" panose="030F0702030302020204" pitchFamily="66" charset="0"/>
                <a:ea typeface="HGP教科書体" panose="02020600000000000000" pitchFamily="18" charset="-128"/>
              </a:rPr>
              <a:t> </a:t>
            </a:r>
            <a:r>
              <a:rPr lang="en-US" altLang="ja-JP" dirty="0">
                <a:latin typeface="Comic Sans MS" panose="030F0702030302020204" pitchFamily="66" charset="0"/>
                <a:ea typeface="HGP教科書体" panose="02020600000000000000" pitchFamily="18" charset="-128"/>
              </a:rPr>
              <a:t>Inner core</a:t>
            </a:r>
            <a:endParaRPr lang="ja-JP" altLang="en-US" dirty="0"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54286" name="Line 28"/>
          <p:cNvSpPr>
            <a:spLocks noChangeShapeType="1"/>
          </p:cNvSpPr>
          <p:nvPr/>
        </p:nvSpPr>
        <p:spPr bwMode="auto">
          <a:xfrm>
            <a:off x="5017923" y="2461171"/>
            <a:ext cx="1015413" cy="97819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4287" name="Line 29"/>
          <p:cNvSpPr>
            <a:spLocks noChangeShapeType="1"/>
          </p:cNvSpPr>
          <p:nvPr/>
        </p:nvSpPr>
        <p:spPr bwMode="auto">
          <a:xfrm>
            <a:off x="6249236" y="2359861"/>
            <a:ext cx="71437" cy="143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4288" name="Text Box 30"/>
          <p:cNvSpPr txBox="1">
            <a:spLocks noChangeArrowheads="1"/>
          </p:cNvSpPr>
          <p:nvPr/>
        </p:nvSpPr>
        <p:spPr bwMode="auto">
          <a:xfrm>
            <a:off x="2602230" y="430570"/>
            <a:ext cx="71160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3600" dirty="0">
                <a:latin typeface="Comic Sans MS" panose="030F0702030302020204" pitchFamily="66" charset="0"/>
                <a:ea typeface="HGP教科書体" panose="02020600000000000000" pitchFamily="18" charset="-128"/>
                <a:cs typeface="Times New Roman" pitchFamily="18" charset="0"/>
              </a:rPr>
              <a:t>地球の層構造　</a:t>
            </a:r>
            <a:r>
              <a:rPr lang="en-US" altLang="ja-JP" sz="2400" dirty="0">
                <a:latin typeface="Comic Sans MS" panose="030F0702030302020204" pitchFamily="66" charset="0"/>
                <a:ea typeface="HGP教科書体" panose="02020600000000000000" pitchFamily="18" charset="-128"/>
                <a:cs typeface="Times New Roman" pitchFamily="18" charset="0"/>
              </a:rPr>
              <a:t>Stratification of the Earth</a:t>
            </a:r>
            <a:endParaRPr lang="ja-JP" altLang="en-US" sz="2400" dirty="0">
              <a:latin typeface="Comic Sans MS" panose="030F0702030302020204" pitchFamily="66" charset="0"/>
              <a:ea typeface="HGP教科書体" panose="02020600000000000000" pitchFamily="18" charset="-128"/>
              <a:cs typeface="Times New Roman" pitchFamily="18" charset="0"/>
            </a:endParaRP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109CE80E-0E68-48E5-8A82-5806817066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406165"/>
      </p:ext>
    </p:extLst>
  </p:cSld>
  <p:clrMapOvr>
    <a:masterClrMapping/>
  </p:clrMapOvr>
  <p:transition spd="med" advTm="57531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Oval 2"/>
          <p:cNvSpPr>
            <a:spLocks noChangeArrowheads="1"/>
          </p:cNvSpPr>
          <p:nvPr/>
        </p:nvSpPr>
        <p:spPr bwMode="auto">
          <a:xfrm>
            <a:off x="1919288" y="1844676"/>
            <a:ext cx="3960812" cy="3529013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49157" name="Rectangle 3"/>
          <p:cNvSpPr>
            <a:spLocks noGrp="1" noChangeArrowheads="1"/>
          </p:cNvSpPr>
          <p:nvPr>
            <p:ph type="title"/>
          </p:nvPr>
        </p:nvSpPr>
        <p:spPr>
          <a:xfrm>
            <a:off x="5219700" y="6886"/>
            <a:ext cx="7057131" cy="1143000"/>
          </a:xfrm>
        </p:spPr>
        <p:txBody>
          <a:bodyPr/>
          <a:lstStyle/>
          <a:p>
            <a:pPr eaLnBrk="1" hangingPunct="1"/>
            <a:r>
              <a:rPr lang="ja-JP" altLang="en-US" sz="3600" dirty="0">
                <a:latin typeface="Comic Sans MS" panose="030F0702030302020204" pitchFamily="66" charset="0"/>
                <a:ea typeface="HGP教科書体" panose="02020600000000000000" pitchFamily="18" charset="-128"/>
              </a:rPr>
              <a:t>微惑星が集積して出来た地球</a:t>
            </a:r>
            <a:br>
              <a:rPr lang="en-US" altLang="ja-JP" sz="4000" dirty="0">
                <a:latin typeface="Comic Sans MS" panose="030F0702030302020204" pitchFamily="66" charset="0"/>
                <a:ea typeface="HGP教科書体" panose="02020600000000000000" pitchFamily="18" charset="-128"/>
              </a:rPr>
            </a:br>
            <a:r>
              <a:rPr lang="en-US" altLang="ja-JP" sz="2000" dirty="0">
                <a:latin typeface="Comic Sans MS" panose="030F0702030302020204" pitchFamily="66" charset="0"/>
                <a:ea typeface="HGP教科書体" panose="02020600000000000000" pitchFamily="18" charset="-128"/>
              </a:rPr>
              <a:t>Formation of the Earth by accretion of </a:t>
            </a:r>
            <a:r>
              <a:rPr lang="ja-JP" altLang="ja-JP" sz="2000" dirty="0">
                <a:latin typeface="Comic Sans MS" panose="030F0702030302020204" pitchFamily="66" charset="0"/>
                <a:ea typeface="HGP教科書体" panose="02020600000000000000" pitchFamily="18" charset="-128"/>
              </a:rPr>
              <a:t>planetesimal</a:t>
            </a:r>
            <a:endParaRPr lang="ja-JP" altLang="en-US" sz="2400" dirty="0"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362501" name="Text Box 5"/>
          <p:cNvSpPr txBox="1">
            <a:spLocks noChangeArrowheads="1"/>
          </p:cNvSpPr>
          <p:nvPr/>
        </p:nvSpPr>
        <p:spPr bwMode="auto">
          <a:xfrm>
            <a:off x="7319964" y="5719574"/>
            <a:ext cx="3863558" cy="892552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3200" dirty="0">
                <a:latin typeface="Comic Sans MS" panose="030F0702030302020204" pitchFamily="66" charset="0"/>
                <a:ea typeface="HGP教科書体" panose="02020600000000000000" pitchFamily="18" charset="-128"/>
              </a:rPr>
              <a:t>熔けた状態で生まれた</a:t>
            </a:r>
            <a:endParaRPr lang="en-US" altLang="ja-JP" sz="3200" dirty="0"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algn="ctr">
              <a:defRPr/>
            </a:pPr>
            <a:r>
              <a:rPr lang="en-US" altLang="ja-JP" sz="2000" dirty="0">
                <a:latin typeface="Comic Sans MS" panose="030F0702030302020204" pitchFamily="66" charset="0"/>
                <a:ea typeface="HGP教科書体" panose="02020600000000000000" pitchFamily="18" charset="-128"/>
              </a:rPr>
              <a:t>Born molten</a:t>
            </a:r>
            <a:endParaRPr lang="ja-JP" altLang="en-US" sz="2000" dirty="0"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503614" y="3284539"/>
            <a:ext cx="504825" cy="504825"/>
            <a:chOff x="1383" y="2341"/>
            <a:chExt cx="318" cy="318"/>
          </a:xfrm>
        </p:grpSpPr>
        <p:sp>
          <p:nvSpPr>
            <p:cNvPr id="362503" name="Oval 7"/>
            <p:cNvSpPr>
              <a:spLocks noChangeArrowheads="1"/>
            </p:cNvSpPr>
            <p:nvPr/>
          </p:nvSpPr>
          <p:spPr bwMode="auto">
            <a:xfrm>
              <a:off x="1383" y="2478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2504" name="Oval 8"/>
            <p:cNvSpPr>
              <a:spLocks noChangeArrowheads="1"/>
            </p:cNvSpPr>
            <p:nvPr/>
          </p:nvSpPr>
          <p:spPr bwMode="auto">
            <a:xfrm>
              <a:off x="1519" y="2341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2505" name="Oval 9"/>
            <p:cNvSpPr>
              <a:spLocks noChangeArrowheads="1"/>
            </p:cNvSpPr>
            <p:nvPr/>
          </p:nvSpPr>
          <p:spPr bwMode="auto">
            <a:xfrm>
              <a:off x="1474" y="243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2506" name="Oval 10"/>
            <p:cNvSpPr>
              <a:spLocks noChangeArrowheads="1"/>
            </p:cNvSpPr>
            <p:nvPr/>
          </p:nvSpPr>
          <p:spPr bwMode="auto">
            <a:xfrm>
              <a:off x="1474" y="2523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2507" name="Oval 11"/>
            <p:cNvSpPr>
              <a:spLocks noChangeArrowheads="1"/>
            </p:cNvSpPr>
            <p:nvPr/>
          </p:nvSpPr>
          <p:spPr bwMode="auto">
            <a:xfrm>
              <a:off x="1565" y="243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2508" name="Oval 12"/>
            <p:cNvSpPr>
              <a:spLocks noChangeArrowheads="1"/>
            </p:cNvSpPr>
            <p:nvPr/>
          </p:nvSpPr>
          <p:spPr bwMode="auto">
            <a:xfrm>
              <a:off x="1565" y="2523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  <a:ea typeface="ＭＳ Ｐゴシック" pitchFamily="50" charset="-128"/>
              </a:endParaRPr>
            </a:p>
          </p:txBody>
        </p:sp>
      </p:grpSp>
      <p:sp>
        <p:nvSpPr>
          <p:cNvPr id="362509" name="Oval 13"/>
          <p:cNvSpPr>
            <a:spLocks noChangeArrowheads="1"/>
          </p:cNvSpPr>
          <p:nvPr/>
        </p:nvSpPr>
        <p:spPr bwMode="auto">
          <a:xfrm>
            <a:off x="1558925" y="1268413"/>
            <a:ext cx="215900" cy="21590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62510" name="Oval 14"/>
          <p:cNvSpPr>
            <a:spLocks noChangeArrowheads="1"/>
          </p:cNvSpPr>
          <p:nvPr/>
        </p:nvSpPr>
        <p:spPr bwMode="auto">
          <a:xfrm>
            <a:off x="3287713" y="6921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62511" name="Oval 15"/>
          <p:cNvSpPr>
            <a:spLocks noChangeArrowheads="1"/>
          </p:cNvSpPr>
          <p:nvPr/>
        </p:nvSpPr>
        <p:spPr bwMode="auto">
          <a:xfrm>
            <a:off x="1774825" y="5229225"/>
            <a:ext cx="215900" cy="21590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62512" name="Oval 16"/>
          <p:cNvSpPr>
            <a:spLocks noChangeArrowheads="1"/>
          </p:cNvSpPr>
          <p:nvPr/>
        </p:nvSpPr>
        <p:spPr bwMode="auto">
          <a:xfrm>
            <a:off x="5159375" y="5445125"/>
            <a:ext cx="215900" cy="21590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62513" name="Oval 17"/>
          <p:cNvSpPr>
            <a:spLocks noChangeArrowheads="1"/>
          </p:cNvSpPr>
          <p:nvPr/>
        </p:nvSpPr>
        <p:spPr bwMode="auto">
          <a:xfrm>
            <a:off x="5880100" y="1484313"/>
            <a:ext cx="215900" cy="21590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62514" name="Oval 18"/>
          <p:cNvSpPr>
            <a:spLocks noChangeArrowheads="1"/>
          </p:cNvSpPr>
          <p:nvPr/>
        </p:nvSpPr>
        <p:spPr bwMode="auto">
          <a:xfrm>
            <a:off x="6167438" y="3357563"/>
            <a:ext cx="215900" cy="21590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62515" name="Oval 19"/>
          <p:cNvSpPr>
            <a:spLocks noChangeArrowheads="1"/>
          </p:cNvSpPr>
          <p:nvPr/>
        </p:nvSpPr>
        <p:spPr bwMode="auto">
          <a:xfrm>
            <a:off x="1631950" y="2276475"/>
            <a:ext cx="215900" cy="21590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62516" name="Oval 20"/>
          <p:cNvSpPr>
            <a:spLocks noChangeArrowheads="1"/>
          </p:cNvSpPr>
          <p:nvPr/>
        </p:nvSpPr>
        <p:spPr bwMode="auto">
          <a:xfrm>
            <a:off x="4367213" y="981075"/>
            <a:ext cx="215900" cy="21590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62517" name="Oval 21"/>
          <p:cNvSpPr>
            <a:spLocks noChangeArrowheads="1"/>
          </p:cNvSpPr>
          <p:nvPr/>
        </p:nvSpPr>
        <p:spPr bwMode="auto">
          <a:xfrm>
            <a:off x="3071813" y="61658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62518" name="Oval 22"/>
          <p:cNvSpPr>
            <a:spLocks noChangeArrowheads="1"/>
          </p:cNvSpPr>
          <p:nvPr/>
        </p:nvSpPr>
        <p:spPr bwMode="auto">
          <a:xfrm>
            <a:off x="5880100" y="515778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62519" name="Oval 23"/>
          <p:cNvSpPr>
            <a:spLocks noChangeArrowheads="1"/>
          </p:cNvSpPr>
          <p:nvPr/>
        </p:nvSpPr>
        <p:spPr bwMode="auto">
          <a:xfrm>
            <a:off x="6600825" y="19891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62520" name="Oval 24"/>
          <p:cNvSpPr>
            <a:spLocks noChangeArrowheads="1"/>
          </p:cNvSpPr>
          <p:nvPr/>
        </p:nvSpPr>
        <p:spPr bwMode="auto">
          <a:xfrm>
            <a:off x="4656138" y="6308725"/>
            <a:ext cx="215900" cy="21590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62521" name="Oval 25"/>
          <p:cNvSpPr>
            <a:spLocks noChangeArrowheads="1"/>
          </p:cNvSpPr>
          <p:nvPr/>
        </p:nvSpPr>
        <p:spPr bwMode="auto">
          <a:xfrm>
            <a:off x="3359151" y="3068638"/>
            <a:ext cx="1008063" cy="1008062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80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3359151" y="3068638"/>
            <a:ext cx="1008063" cy="1008062"/>
            <a:chOff x="3606" y="1979"/>
            <a:chExt cx="680" cy="680"/>
          </a:xfrm>
        </p:grpSpPr>
        <p:sp>
          <p:nvSpPr>
            <p:cNvPr id="49175" name="Oval 29"/>
            <p:cNvSpPr>
              <a:spLocks noChangeArrowheads="1"/>
            </p:cNvSpPr>
            <p:nvPr/>
          </p:nvSpPr>
          <p:spPr bwMode="auto">
            <a:xfrm>
              <a:off x="3606" y="1979"/>
              <a:ext cx="680" cy="680"/>
            </a:xfrm>
            <a:prstGeom prst="ellipse">
              <a:avLst/>
            </a:prstGeom>
            <a:solidFill>
              <a:srgbClr val="996600"/>
            </a:solidFill>
            <a:ln w="28575">
              <a:solidFill>
                <a:srgbClr val="66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62526" name="Oval 30"/>
            <p:cNvSpPr>
              <a:spLocks noChangeArrowheads="1"/>
            </p:cNvSpPr>
            <p:nvPr/>
          </p:nvSpPr>
          <p:spPr bwMode="auto">
            <a:xfrm>
              <a:off x="3787" y="2160"/>
              <a:ext cx="318" cy="318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  <a:ea typeface="ＭＳ Ｐゴシック" pitchFamily="50" charset="-128"/>
              </a:endParaRPr>
            </a:p>
          </p:txBody>
        </p:sp>
      </p:grpSp>
      <p:sp>
        <p:nvSpPr>
          <p:cNvPr id="362528" name="Text Box 32"/>
          <p:cNvSpPr txBox="1">
            <a:spLocks noChangeArrowheads="1"/>
          </p:cNvSpPr>
          <p:nvPr/>
        </p:nvSpPr>
        <p:spPr bwMode="auto">
          <a:xfrm>
            <a:off x="5880100" y="1248709"/>
            <a:ext cx="5955476" cy="1323439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3600" dirty="0">
                <a:latin typeface="Comic Sans MS" panose="030F0702030302020204" pitchFamily="66" charset="0"/>
                <a:ea typeface="HGP教科書体" panose="02020600000000000000" pitchFamily="18" charset="-128"/>
              </a:rPr>
              <a:t>分化して層構造が出来る</a:t>
            </a:r>
          </a:p>
          <a:p>
            <a:pPr>
              <a:defRPr/>
            </a:pPr>
            <a:r>
              <a:rPr lang="ja-JP" altLang="en-US" sz="2800" dirty="0">
                <a:latin typeface="Comic Sans MS" panose="030F0702030302020204" pitchFamily="66" charset="0"/>
                <a:ea typeface="HGP教科書体" panose="02020600000000000000" pitchFamily="18" charset="-128"/>
              </a:rPr>
              <a:t>（重い金属が沈み、軽い岩石が浮かぶ）</a:t>
            </a:r>
            <a:endParaRPr lang="en-US" altLang="ja-JP" sz="2800" dirty="0"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>
              <a:defRPr/>
            </a:pPr>
            <a:r>
              <a:rPr lang="en-US" altLang="ja-JP" sz="1600" dirty="0">
                <a:latin typeface="Comic Sans MS" panose="030F0702030302020204" pitchFamily="66" charset="0"/>
                <a:ea typeface="HGP教科書体" panose="02020600000000000000" pitchFamily="18" charset="-128"/>
              </a:rPr>
              <a:t>Differentiation (heavy metal sinks and light silicates floats)</a:t>
            </a:r>
            <a:endParaRPr lang="ja-JP" altLang="en-US" sz="1600" dirty="0"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B1C59226-4FE6-4102-BA61-9146549479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6581912"/>
      </p:ext>
    </p:extLst>
  </p:cSld>
  <p:clrMapOvr>
    <a:masterClrMapping/>
  </p:clrMapOvr>
  <p:transition spd="med" advTm="5319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2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17435 0.29908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3625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14954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250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2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2.5E-6 4.91329E-6 L 0.03541 0.36693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3625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" y="18300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25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2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0287 -7.40741E-7 L 0.15065 -0.24375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3625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69" y="-12199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25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1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2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3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09583 -0.2544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3625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12731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25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2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3" presetClass="pat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4.16667E-6 4.07407E-6 L -0.1625 0.26504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3625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13241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25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2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3" presetClass="pat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3.54167E-6 -4.07407E-6 L -0.17682 0.01551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3625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41" y="764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25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9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2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3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0.16094 0.16018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3625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47" y="8009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25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3" presetClass="pat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70833E-6 3.7037E-6 L -0.04427 0.325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3625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4" y="16250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25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2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3" presetClass="pat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2.70833E-6 -4.81481E-6 L 0.05026 -0.36527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3625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3" y="-18264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251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7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2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3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-0.15052 -0.22569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3625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26" y="-11296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25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2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3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-0.21562 0.194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3625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81" y="9699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25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62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362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362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3" presetClass="pat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79167E-6 1.85185E-6 L -0.06797 -0.38611 " pathEditMode="relative" rAng="0" ptsTypes="AA">
                                      <p:cBhvr>
                                        <p:cTn id="83" dur="500" fill="hold"/>
                                        <p:tgtEl>
                                          <p:spTgt spid="3625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8" y="-19306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252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2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362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000"/>
                                        <p:tgtEl>
                                          <p:spTgt spid="362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2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62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62501" grpId="0" animBg="1"/>
      <p:bldP spid="362509" grpId="0" animBg="1"/>
      <p:bldP spid="362509" grpId="1" animBg="1"/>
      <p:bldP spid="362510" grpId="0" animBg="1"/>
      <p:bldP spid="362510" grpId="1" animBg="1"/>
      <p:bldP spid="362511" grpId="0" animBg="1"/>
      <p:bldP spid="362511" grpId="1" animBg="1"/>
      <p:bldP spid="362512" grpId="0" animBg="1"/>
      <p:bldP spid="362512" grpId="1" animBg="1"/>
      <p:bldP spid="362513" grpId="0" animBg="1"/>
      <p:bldP spid="362513" grpId="1" animBg="1"/>
      <p:bldP spid="362514" grpId="0" animBg="1"/>
      <p:bldP spid="362514" grpId="1" animBg="1"/>
      <p:bldP spid="362515" grpId="0" animBg="1"/>
      <p:bldP spid="362515" grpId="1" animBg="1"/>
      <p:bldP spid="362516" grpId="0" animBg="1"/>
      <p:bldP spid="362516" grpId="1" animBg="1"/>
      <p:bldP spid="362517" grpId="0" animBg="1"/>
      <p:bldP spid="362517" grpId="1" animBg="1"/>
      <p:bldP spid="362518" grpId="0" animBg="1"/>
      <p:bldP spid="362518" grpId="1" animBg="1"/>
      <p:bldP spid="362519" grpId="0" animBg="1"/>
      <p:bldP spid="362519" grpId="1" animBg="1"/>
      <p:bldP spid="362520" grpId="0" animBg="1"/>
      <p:bldP spid="362520" grpId="1" animBg="1"/>
      <p:bldP spid="362521" grpId="0" animBg="1"/>
      <p:bldP spid="3625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Oval 2"/>
          <p:cNvSpPr>
            <a:spLocks noChangeArrowheads="1"/>
          </p:cNvSpPr>
          <p:nvPr/>
        </p:nvSpPr>
        <p:spPr bwMode="auto">
          <a:xfrm>
            <a:off x="3143250" y="1052513"/>
            <a:ext cx="5543550" cy="5472112"/>
          </a:xfrm>
          <a:prstGeom prst="ellipse">
            <a:avLst/>
          </a:prstGeom>
          <a:solidFill>
            <a:srgbClr val="996633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89443" name="Picture 3" descr="aearth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48300" y="1557338"/>
            <a:ext cx="952500" cy="952500"/>
          </a:xfrm>
          <a:prstGeom prst="rect">
            <a:avLst/>
          </a:prstGeom>
          <a:noFill/>
        </p:spPr>
      </p:pic>
      <p:sp>
        <p:nvSpPr>
          <p:cNvPr id="189444" name="Oval 4"/>
          <p:cNvSpPr>
            <a:spLocks noChangeArrowheads="1"/>
          </p:cNvSpPr>
          <p:nvPr/>
        </p:nvSpPr>
        <p:spPr bwMode="auto">
          <a:xfrm>
            <a:off x="3289301" y="1196976"/>
            <a:ext cx="5254625" cy="5184775"/>
          </a:xfrm>
          <a:prstGeom prst="ellipse">
            <a:avLst/>
          </a:prstGeom>
          <a:gradFill rotWithShape="1">
            <a:gsLst>
              <a:gs pos="0">
                <a:srgbClr val="FF3300"/>
              </a:gs>
              <a:gs pos="100000">
                <a:srgbClr val="66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ja-JP" altLang="ja-JP">
              <a:solidFill>
                <a:srgbClr val="000000"/>
              </a:solidFill>
              <a:ea typeface="TB丸ｺﾞｼｯｸDE" pitchFamily="49" charset="-128"/>
            </a:endParaRPr>
          </a:p>
        </p:txBody>
      </p:sp>
      <p:sp>
        <p:nvSpPr>
          <p:cNvPr id="189445" name="Oval 5"/>
          <p:cNvSpPr>
            <a:spLocks noChangeArrowheads="1"/>
          </p:cNvSpPr>
          <p:nvPr/>
        </p:nvSpPr>
        <p:spPr bwMode="auto">
          <a:xfrm>
            <a:off x="4511675" y="2420939"/>
            <a:ext cx="2878138" cy="2808287"/>
          </a:xfrm>
          <a:prstGeom prst="ellipse">
            <a:avLst/>
          </a:prstGeom>
          <a:gradFill rotWithShape="1">
            <a:gsLst>
              <a:gs pos="0">
                <a:srgbClr val="996633"/>
              </a:gs>
              <a:gs pos="100000">
                <a:srgbClr val="99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9446" name="Text Box 6"/>
          <p:cNvSpPr txBox="1">
            <a:spLocks noChangeArrowheads="1"/>
          </p:cNvSpPr>
          <p:nvPr/>
        </p:nvSpPr>
        <p:spPr bwMode="auto">
          <a:xfrm>
            <a:off x="8688389" y="3860801"/>
            <a:ext cx="16786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2400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HG創英角ﾎﾟｯﾌﾟ体" pitchFamily="49" charset="-128"/>
              </a:rPr>
              <a:t>地殻 </a:t>
            </a:r>
            <a:r>
              <a:rPr lang="en-US" altLang="ja-JP" sz="2400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HG創英角ﾎﾟｯﾌﾟ体" pitchFamily="49" charset="-128"/>
              </a:rPr>
              <a:t>Crust</a:t>
            </a:r>
            <a:endParaRPr lang="ja-JP" altLang="en-US" sz="2400" dirty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HG創英角ﾎﾟｯﾌﾟ体" pitchFamily="49" charset="-128"/>
            </a:endParaRPr>
          </a:p>
        </p:txBody>
      </p:sp>
      <p:sp>
        <p:nvSpPr>
          <p:cNvPr id="189447" name="Text Box 7"/>
          <p:cNvSpPr txBox="1">
            <a:spLocks noChangeArrowheads="1"/>
          </p:cNvSpPr>
          <p:nvPr/>
        </p:nvSpPr>
        <p:spPr bwMode="auto">
          <a:xfrm>
            <a:off x="7203757" y="4815221"/>
            <a:ext cx="24961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2400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HG創英角ﾎﾟｯﾌﾟ体" pitchFamily="49" charset="-128"/>
              </a:rPr>
              <a:t>マントル</a:t>
            </a:r>
            <a:r>
              <a:rPr lang="ja-JP" altLang="en-US" sz="2400" dirty="0">
                <a:solidFill>
                  <a:srgbClr val="996633"/>
                </a:solidFill>
                <a:latin typeface="Comic Sans MS" pitchFamily="66" charset="0"/>
                <a:ea typeface="HG創英角ﾎﾟｯﾌﾟ体" pitchFamily="49" charset="-128"/>
              </a:rPr>
              <a:t> </a:t>
            </a:r>
            <a:r>
              <a:rPr lang="en-US" altLang="ja-JP" sz="2400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HG創英角ﾎﾟｯﾌﾟ体" pitchFamily="49" charset="-128"/>
              </a:rPr>
              <a:t>Mantle</a:t>
            </a:r>
            <a:endParaRPr lang="ja-JP" altLang="en-US" sz="2400" dirty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HG創英角ﾎﾟｯﾌﾟ体" pitchFamily="49" charset="-128"/>
            </a:endParaRPr>
          </a:p>
        </p:txBody>
      </p:sp>
      <p:sp>
        <p:nvSpPr>
          <p:cNvPr id="189448" name="Text Box 8"/>
          <p:cNvSpPr txBox="1">
            <a:spLocks noChangeArrowheads="1"/>
          </p:cNvSpPr>
          <p:nvPr/>
        </p:nvSpPr>
        <p:spPr bwMode="auto">
          <a:xfrm>
            <a:off x="5375921" y="4600576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2400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HG創英角ﾎﾟｯﾌﾟ体" pitchFamily="49" charset="-128"/>
              </a:rPr>
              <a:t>核 </a:t>
            </a:r>
            <a:r>
              <a:rPr lang="en-US" altLang="ja-JP" sz="2400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HG創英角ﾎﾟｯﾌﾟ体" pitchFamily="49" charset="-128"/>
              </a:rPr>
              <a:t>Core</a:t>
            </a:r>
            <a:endParaRPr lang="ja-JP" altLang="en-US" sz="2400" dirty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HG創英角ﾎﾟｯﾌﾟ体" pitchFamily="49" charset="-128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590552" y="358776"/>
            <a:ext cx="3810000" cy="2540000"/>
            <a:chOff x="748" y="754"/>
            <a:chExt cx="2400" cy="1600"/>
          </a:xfrm>
        </p:grpSpPr>
        <p:pic>
          <p:nvPicPr>
            <p:cNvPr id="189450" name="Picture 10" descr="ペリドット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48" y="754"/>
              <a:ext cx="2400" cy="160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189451" name="Text Box 11"/>
            <p:cNvSpPr txBox="1">
              <a:spLocks noChangeArrowheads="1"/>
            </p:cNvSpPr>
            <p:nvPr/>
          </p:nvSpPr>
          <p:spPr bwMode="auto">
            <a:xfrm>
              <a:off x="763" y="763"/>
              <a:ext cx="1655" cy="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ja-JP" altLang="en-US" sz="2800" dirty="0">
                  <a:solidFill>
                    <a:srgbClr val="80808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ペリドット</a:t>
              </a:r>
            </a:p>
            <a:p>
              <a:r>
                <a:rPr lang="en-US" altLang="ja-JP" sz="2400" dirty="0">
                  <a:solidFill>
                    <a:srgbClr val="80808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(</a:t>
              </a:r>
              <a:r>
                <a:rPr lang="ja-JP" altLang="en-US" sz="2400" dirty="0">
                  <a:solidFill>
                    <a:srgbClr val="80808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かんらん石 </a:t>
              </a:r>
              <a:r>
                <a:rPr lang="en-US" altLang="ja-JP" sz="2000" dirty="0">
                  <a:solidFill>
                    <a:srgbClr val="808080"/>
                  </a:solidFill>
                  <a:latin typeface="Comic Sans MS" pitchFamily="66" charset="0"/>
                  <a:ea typeface="HG創英角ﾎﾟｯﾌﾟ体" pitchFamily="49" charset="-128"/>
                </a:rPr>
                <a:t>Olivine)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6638926" y="657827"/>
            <a:ext cx="3810000" cy="2540000"/>
            <a:chOff x="1643" y="273"/>
            <a:chExt cx="2400" cy="1600"/>
          </a:xfrm>
        </p:grpSpPr>
        <p:pic>
          <p:nvPicPr>
            <p:cNvPr id="189453" name="Picture 13" descr="ガーネット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643" y="273"/>
              <a:ext cx="2400" cy="160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189454" name="Text Box 14"/>
            <p:cNvSpPr txBox="1">
              <a:spLocks noChangeArrowheads="1"/>
            </p:cNvSpPr>
            <p:nvPr/>
          </p:nvSpPr>
          <p:spPr bwMode="auto">
            <a:xfrm>
              <a:off x="1762" y="330"/>
              <a:ext cx="1580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ja-JP" altLang="en-US" sz="3200" dirty="0" err="1">
                  <a:solidFill>
                    <a:srgbClr val="80808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ざくろ</a:t>
              </a:r>
              <a:r>
                <a:rPr lang="ja-JP" altLang="en-US" sz="3200" dirty="0">
                  <a:solidFill>
                    <a:srgbClr val="80808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石 </a:t>
              </a:r>
              <a:r>
                <a:rPr lang="en-US" altLang="ja-JP" sz="2400" dirty="0">
                  <a:solidFill>
                    <a:srgbClr val="808080"/>
                  </a:solidFill>
                  <a:latin typeface="Comic Sans MS" pitchFamily="66" charset="0"/>
                  <a:ea typeface="HG創英角ﾎﾟｯﾌﾟ体" pitchFamily="49" charset="-128"/>
                </a:rPr>
                <a:t>Garnet</a:t>
              </a:r>
              <a:endParaRPr lang="ja-JP" altLang="en-US" sz="2400" dirty="0">
                <a:solidFill>
                  <a:srgbClr val="808080"/>
                </a:solidFill>
                <a:latin typeface="Comic Sans MS" pitchFamily="66" charset="0"/>
                <a:ea typeface="HG創英角ﾎﾟｯﾌﾟ体" pitchFamily="49" charset="-128"/>
              </a:endParaRP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1381124" y="2101057"/>
            <a:ext cx="1931988" cy="1624013"/>
            <a:chOff x="4520" y="255"/>
            <a:chExt cx="1217" cy="1023"/>
          </a:xfrm>
        </p:grpSpPr>
        <p:pic>
          <p:nvPicPr>
            <p:cNvPr id="189456" name="Picture 16" descr="スピネル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558" y="255"/>
              <a:ext cx="1089" cy="1007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189457" name="Text Box 17"/>
            <p:cNvSpPr txBox="1">
              <a:spLocks noChangeArrowheads="1"/>
            </p:cNvSpPr>
            <p:nvPr/>
          </p:nvSpPr>
          <p:spPr bwMode="auto">
            <a:xfrm>
              <a:off x="4520" y="1026"/>
              <a:ext cx="1217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ja-JP" altLang="en-US" sz="2000" dirty="0">
                  <a:solidFill>
                    <a:srgbClr val="80808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スピネル</a:t>
              </a:r>
              <a:r>
                <a:rPr lang="ja-JP" altLang="en-US" dirty="0">
                  <a:solidFill>
                    <a:srgbClr val="808080"/>
                  </a:solidFill>
                  <a:latin typeface="Comic Sans MS" pitchFamily="66" charset="0"/>
                  <a:ea typeface="HG創英角ﾎﾟｯﾌﾟ体" pitchFamily="49" charset="-128"/>
                </a:rPr>
                <a:t> </a:t>
              </a:r>
              <a:r>
                <a:rPr lang="en-US" altLang="ja-JP" dirty="0">
                  <a:solidFill>
                    <a:srgbClr val="808080"/>
                  </a:solidFill>
                  <a:latin typeface="Comic Sans MS" pitchFamily="66" charset="0"/>
                  <a:ea typeface="HG創英角ﾎﾟｯﾌﾟ体" pitchFamily="49" charset="-128"/>
                </a:rPr>
                <a:t>Spinel</a:t>
              </a:r>
              <a:endParaRPr lang="ja-JP" altLang="en-US" dirty="0">
                <a:solidFill>
                  <a:srgbClr val="808080"/>
                </a:solidFill>
                <a:latin typeface="Comic Sans MS" pitchFamily="66" charset="0"/>
                <a:ea typeface="HG創英角ﾎﾟｯﾌﾟ体" pitchFamily="49" charset="-128"/>
              </a:endParaRPr>
            </a:p>
          </p:txBody>
        </p:sp>
      </p:grpSp>
      <p:sp>
        <p:nvSpPr>
          <p:cNvPr id="189458" name="Text Box 18"/>
          <p:cNvSpPr txBox="1">
            <a:spLocks noChangeArrowheads="1"/>
          </p:cNvSpPr>
          <p:nvPr/>
        </p:nvSpPr>
        <p:spPr bwMode="auto">
          <a:xfrm>
            <a:off x="8689351" y="5284178"/>
            <a:ext cx="335540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B2B2B2"/>
                </a:solidFill>
                <a:latin typeface="Comic Sans MS" pitchFamily="66" charset="0"/>
                <a:ea typeface="HG創英角ﾎﾟｯﾌﾟ体" pitchFamily="49" charset="-128"/>
              </a:rPr>
              <a:t>59%</a:t>
            </a:r>
            <a:r>
              <a:rPr lang="en-US" altLang="ja-JP" dirty="0">
                <a:solidFill>
                  <a:srgbClr val="B2B2B2"/>
                </a:solidFill>
                <a:latin typeface="HG創英角ﾎﾟｯﾌﾟ体" pitchFamily="49" charset="-128"/>
                <a:ea typeface="HG創英角ﾎﾟｯﾌﾟ体" pitchFamily="49" charset="-128"/>
              </a:rPr>
              <a:t>  </a:t>
            </a:r>
            <a:r>
              <a:rPr lang="ja-JP" altLang="en-US" dirty="0">
                <a:solidFill>
                  <a:srgbClr val="B2B2B2"/>
                </a:solidFill>
                <a:latin typeface="HG創英角ﾎﾟｯﾌﾟ体" pitchFamily="49" charset="-128"/>
                <a:ea typeface="HG創英角ﾎﾟｯﾌﾟ体" pitchFamily="49" charset="-128"/>
              </a:rPr>
              <a:t>かんらん石 </a:t>
            </a:r>
            <a:r>
              <a:rPr lang="en-US" altLang="ja-JP" dirty="0">
                <a:solidFill>
                  <a:srgbClr val="B2B2B2"/>
                </a:solidFill>
                <a:latin typeface="Comic Sans MS" pitchFamily="66" charset="0"/>
                <a:ea typeface="HG創英角ﾎﾟｯﾌﾟ体" pitchFamily="49" charset="-128"/>
              </a:rPr>
              <a:t>(olivine)</a:t>
            </a:r>
            <a:endParaRPr lang="ja-JP" altLang="en-US" dirty="0">
              <a:solidFill>
                <a:srgbClr val="B2B2B2"/>
              </a:solidFill>
              <a:latin typeface="Comic Sans MS" pitchFamily="66" charset="0"/>
              <a:ea typeface="HG創英角ﾎﾟｯﾌﾟ体" pitchFamily="49" charset="-128"/>
            </a:endParaRPr>
          </a:p>
          <a:p>
            <a:r>
              <a:rPr lang="en-US" altLang="ja-JP" dirty="0">
                <a:solidFill>
                  <a:srgbClr val="B2B2B2"/>
                </a:solidFill>
                <a:latin typeface="Comic Sans MS" pitchFamily="66" charset="0"/>
                <a:ea typeface="HG創英角ﾎﾟｯﾌﾟ体" pitchFamily="49" charset="-128"/>
              </a:rPr>
              <a:t>29%</a:t>
            </a:r>
            <a:r>
              <a:rPr lang="ja-JP" altLang="en-US" dirty="0">
                <a:solidFill>
                  <a:srgbClr val="B2B2B2"/>
                </a:solidFill>
                <a:latin typeface="HG創英角ﾎﾟｯﾌﾟ体" pitchFamily="49" charset="-128"/>
                <a:ea typeface="HG創英角ﾎﾟｯﾌﾟ体" pitchFamily="49" charset="-128"/>
              </a:rPr>
              <a:t>　輝石 </a:t>
            </a:r>
            <a:r>
              <a:rPr lang="en-US" altLang="ja-JP" dirty="0">
                <a:solidFill>
                  <a:srgbClr val="B2B2B2"/>
                </a:solidFill>
                <a:latin typeface="Comic Sans MS" pitchFamily="66" charset="0"/>
                <a:ea typeface="HG創英角ﾎﾟｯﾌﾟ体" pitchFamily="49" charset="-128"/>
              </a:rPr>
              <a:t>(pyroxene)</a:t>
            </a:r>
            <a:endParaRPr lang="ja-JP" altLang="en-US" dirty="0">
              <a:solidFill>
                <a:srgbClr val="B2B2B2"/>
              </a:solidFill>
              <a:latin typeface="Comic Sans MS" pitchFamily="66" charset="0"/>
              <a:ea typeface="HG創英角ﾎﾟｯﾌﾟ体" pitchFamily="49" charset="-128"/>
            </a:endParaRPr>
          </a:p>
          <a:p>
            <a:r>
              <a:rPr lang="en-US" altLang="ja-JP" dirty="0">
                <a:solidFill>
                  <a:srgbClr val="B2B2B2"/>
                </a:solidFill>
                <a:latin typeface="Comic Sans MS" pitchFamily="66" charset="0"/>
                <a:ea typeface="HG創英角ﾎﾟｯﾌﾟ体" pitchFamily="49" charset="-128"/>
              </a:rPr>
              <a:t>12%</a:t>
            </a:r>
            <a:r>
              <a:rPr lang="ja-JP" altLang="en-US" dirty="0">
                <a:solidFill>
                  <a:srgbClr val="B2B2B2"/>
                </a:solidFill>
                <a:latin typeface="HG創英角ﾎﾟｯﾌﾟ体" pitchFamily="49" charset="-128"/>
                <a:ea typeface="HG創英角ﾎﾟｯﾌﾟ体" pitchFamily="49" charset="-128"/>
              </a:rPr>
              <a:t>　</a:t>
            </a:r>
            <a:r>
              <a:rPr lang="ja-JP" altLang="en-US" dirty="0" err="1">
                <a:solidFill>
                  <a:srgbClr val="B2B2B2"/>
                </a:solidFill>
                <a:latin typeface="HG創英角ﾎﾟｯﾌﾟ体" pitchFamily="49" charset="-128"/>
                <a:ea typeface="HG創英角ﾎﾟｯﾌﾟ体" pitchFamily="49" charset="-128"/>
              </a:rPr>
              <a:t>ざくろ</a:t>
            </a:r>
            <a:r>
              <a:rPr lang="ja-JP" altLang="en-US" dirty="0">
                <a:solidFill>
                  <a:srgbClr val="B2B2B2"/>
                </a:solidFill>
                <a:latin typeface="HG創英角ﾎﾟｯﾌﾟ体" pitchFamily="49" charset="-128"/>
                <a:ea typeface="HG創英角ﾎﾟｯﾌﾟ体" pitchFamily="49" charset="-128"/>
              </a:rPr>
              <a:t>石 </a:t>
            </a:r>
            <a:r>
              <a:rPr lang="en-US" altLang="ja-JP" dirty="0">
                <a:solidFill>
                  <a:srgbClr val="B2B2B2"/>
                </a:solidFill>
                <a:latin typeface="Comic Sans MS" pitchFamily="66" charset="0"/>
                <a:ea typeface="HG創英角ﾎﾟｯﾌﾟ体" pitchFamily="49" charset="-128"/>
              </a:rPr>
              <a:t>(garnet)</a:t>
            </a:r>
            <a:endParaRPr lang="ja-JP" altLang="en-US" dirty="0">
              <a:solidFill>
                <a:srgbClr val="B2B2B2"/>
              </a:solidFill>
              <a:latin typeface="Comic Sans MS" pitchFamily="66" charset="0"/>
              <a:ea typeface="HG創英角ﾎﾟｯﾌﾟ体" pitchFamily="49" charset="-128"/>
            </a:endParaRPr>
          </a:p>
          <a:p>
            <a:r>
              <a:rPr lang="en-US" altLang="ja-JP" dirty="0">
                <a:solidFill>
                  <a:srgbClr val="FF6600"/>
                </a:solidFill>
                <a:latin typeface="HG創英角ﾎﾟｯﾌﾟ体" pitchFamily="49" charset="-128"/>
                <a:ea typeface="HG創英角ﾎﾟｯﾌﾟ体" pitchFamily="49" charset="-128"/>
              </a:rPr>
              <a:t>(</a:t>
            </a:r>
            <a:r>
              <a:rPr lang="ja-JP" altLang="en-US" dirty="0">
                <a:solidFill>
                  <a:srgbClr val="FF6600"/>
                </a:solidFill>
                <a:latin typeface="HG創英角ﾎﾟｯﾌﾟ体" pitchFamily="49" charset="-128"/>
                <a:ea typeface="HG創英角ﾎﾟｯﾌﾟ体" pitchFamily="49" charset="-128"/>
              </a:rPr>
              <a:t>上部マントル </a:t>
            </a:r>
            <a:r>
              <a:rPr lang="en-US" altLang="ja-JP" dirty="0">
                <a:solidFill>
                  <a:srgbClr val="FF6600"/>
                </a:solidFill>
                <a:latin typeface="Comic Sans MS" pitchFamily="66" charset="0"/>
                <a:ea typeface="HG創英角ﾎﾟｯﾌﾟ体" pitchFamily="49" charset="-128"/>
              </a:rPr>
              <a:t>Upper mantle</a:t>
            </a:r>
            <a:r>
              <a:rPr lang="en-US" altLang="ja-JP" dirty="0">
                <a:solidFill>
                  <a:srgbClr val="FF6600"/>
                </a:solidFill>
                <a:latin typeface="HG創英角ﾎﾟｯﾌﾟ体" pitchFamily="49" charset="-128"/>
                <a:ea typeface="HG創英角ﾎﾟｯﾌﾟ体" pitchFamily="49" charset="-128"/>
              </a:rPr>
              <a:t>)</a:t>
            </a:r>
          </a:p>
        </p:txBody>
      </p:sp>
      <p:sp>
        <p:nvSpPr>
          <p:cNvPr id="189459" name="Text Box 19"/>
          <p:cNvSpPr txBox="1">
            <a:spLocks noChangeArrowheads="1"/>
          </p:cNvSpPr>
          <p:nvPr/>
        </p:nvSpPr>
        <p:spPr bwMode="auto">
          <a:xfrm>
            <a:off x="4530130" y="4834533"/>
            <a:ext cx="159530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B2B2B2"/>
                </a:solidFill>
                <a:latin typeface="Comic Sans MS" pitchFamily="66" charset="0"/>
                <a:ea typeface="HG創英角ﾎﾟｯﾌﾟ体" pitchFamily="49" charset="-128"/>
              </a:rPr>
              <a:t>鉄 </a:t>
            </a:r>
            <a:r>
              <a:rPr lang="en-US" altLang="ja-JP" dirty="0">
                <a:solidFill>
                  <a:srgbClr val="B2B2B2"/>
                </a:solidFill>
                <a:latin typeface="Comic Sans MS" pitchFamily="66" charset="0"/>
                <a:ea typeface="HG創英角ﾎﾟｯﾌﾟ体" pitchFamily="49" charset="-128"/>
              </a:rPr>
              <a:t>(Fe)</a:t>
            </a:r>
            <a:endParaRPr lang="ja-JP" altLang="en-US" dirty="0">
              <a:solidFill>
                <a:srgbClr val="B2B2B2"/>
              </a:solidFill>
              <a:latin typeface="Comic Sans MS" pitchFamily="66" charset="0"/>
              <a:ea typeface="HG創英角ﾎﾟｯﾌﾟ体" pitchFamily="49" charset="-128"/>
            </a:endParaRPr>
          </a:p>
          <a:p>
            <a:r>
              <a:rPr lang="ja-JP" altLang="en-US" dirty="0">
                <a:solidFill>
                  <a:srgbClr val="B2B2B2"/>
                </a:solidFill>
                <a:latin typeface="Comic Sans MS" pitchFamily="66" charset="0"/>
                <a:ea typeface="HG創英角ﾎﾟｯﾌﾟ体" pitchFamily="49" charset="-128"/>
              </a:rPr>
              <a:t>ニッケル </a:t>
            </a:r>
            <a:r>
              <a:rPr lang="en-US" altLang="ja-JP" dirty="0">
                <a:solidFill>
                  <a:srgbClr val="B2B2B2"/>
                </a:solidFill>
                <a:latin typeface="Comic Sans MS" pitchFamily="66" charset="0"/>
                <a:ea typeface="HG創英角ﾎﾟｯﾌﾟ体" pitchFamily="49" charset="-128"/>
              </a:rPr>
              <a:t>(Ni)</a:t>
            </a:r>
            <a:endParaRPr lang="ja-JP" altLang="en-US" dirty="0">
              <a:solidFill>
                <a:srgbClr val="B2B2B2"/>
              </a:solidFill>
              <a:latin typeface="Comic Sans MS" pitchFamily="66" charset="0"/>
              <a:ea typeface="HG創英角ﾎﾟｯﾌﾟ体" pitchFamily="49" charset="-128"/>
            </a:endParaRPr>
          </a:p>
          <a:p>
            <a:r>
              <a:rPr lang="ja-JP" altLang="en-US" dirty="0">
                <a:solidFill>
                  <a:srgbClr val="B2B2B2"/>
                </a:solidFill>
                <a:latin typeface="Comic Sans MS" pitchFamily="66" charset="0"/>
                <a:ea typeface="HG創英角ﾎﾟｯﾌﾟ体" pitchFamily="49" charset="-128"/>
              </a:rPr>
              <a:t>コバルト </a:t>
            </a:r>
            <a:r>
              <a:rPr lang="en-US" altLang="ja-JP" dirty="0">
                <a:solidFill>
                  <a:srgbClr val="B2B2B2"/>
                </a:solidFill>
                <a:latin typeface="Comic Sans MS" pitchFamily="66" charset="0"/>
                <a:ea typeface="HG創英角ﾎﾟｯﾌﾟ体" pitchFamily="49" charset="-128"/>
              </a:rPr>
              <a:t>(Co)</a:t>
            </a:r>
            <a:endParaRPr lang="ja-JP" altLang="en-US" dirty="0">
              <a:solidFill>
                <a:srgbClr val="B2B2B2"/>
              </a:solidFill>
              <a:latin typeface="Comic Sans MS" pitchFamily="66" charset="0"/>
              <a:ea typeface="HG創英角ﾎﾟｯﾌﾟ体" pitchFamily="49" charset="-128"/>
            </a:endParaRPr>
          </a:p>
        </p:txBody>
      </p:sp>
      <p:sp>
        <p:nvSpPr>
          <p:cNvPr id="189460" name="Text Box 20"/>
          <p:cNvSpPr txBox="1">
            <a:spLocks noChangeArrowheads="1"/>
          </p:cNvSpPr>
          <p:nvPr/>
        </p:nvSpPr>
        <p:spPr bwMode="auto">
          <a:xfrm>
            <a:off x="10323623" y="3666059"/>
            <a:ext cx="161294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B2B2B2"/>
                </a:solidFill>
                <a:latin typeface="Comic Sans MS" pitchFamily="66" charset="0"/>
                <a:ea typeface="HG創英角ﾎﾟｯﾌﾟ体" pitchFamily="49" charset="-128"/>
              </a:rPr>
              <a:t>玄武岩 </a:t>
            </a:r>
            <a:r>
              <a:rPr lang="en-US" altLang="ja-JP" dirty="0">
                <a:solidFill>
                  <a:srgbClr val="B2B2B2"/>
                </a:solidFill>
                <a:latin typeface="Comic Sans MS" pitchFamily="66" charset="0"/>
                <a:ea typeface="HG創英角ﾎﾟｯﾌﾟ体" pitchFamily="49" charset="-128"/>
              </a:rPr>
              <a:t>Basalt</a:t>
            </a:r>
            <a:endParaRPr lang="ja-JP" altLang="en-US" dirty="0">
              <a:solidFill>
                <a:srgbClr val="B2B2B2"/>
              </a:solidFill>
              <a:latin typeface="Comic Sans MS" pitchFamily="66" charset="0"/>
              <a:ea typeface="HG創英角ﾎﾟｯﾌﾟ体" pitchFamily="49" charset="-128"/>
            </a:endParaRPr>
          </a:p>
          <a:p>
            <a:r>
              <a:rPr lang="ja-JP" altLang="en-US" dirty="0">
                <a:solidFill>
                  <a:srgbClr val="B2B2B2"/>
                </a:solidFill>
                <a:latin typeface="Comic Sans MS" pitchFamily="66" charset="0"/>
                <a:ea typeface="HG創英角ﾎﾟｯﾌﾟ体" pitchFamily="49" charset="-128"/>
              </a:rPr>
              <a:t>花崗岩 </a:t>
            </a:r>
            <a:r>
              <a:rPr lang="en-US" altLang="ja-JP" dirty="0">
                <a:solidFill>
                  <a:srgbClr val="B2B2B2"/>
                </a:solidFill>
                <a:latin typeface="Comic Sans MS" pitchFamily="66" charset="0"/>
                <a:ea typeface="HG創英角ﾎﾟｯﾌﾟ体" pitchFamily="49" charset="-128"/>
              </a:rPr>
              <a:t>Granit</a:t>
            </a:r>
            <a:endParaRPr lang="ja-JP" altLang="en-US" dirty="0">
              <a:solidFill>
                <a:srgbClr val="B2B2B2"/>
              </a:solidFill>
              <a:latin typeface="Comic Sans MS" pitchFamily="66" charset="0"/>
              <a:ea typeface="HG創英角ﾎﾟｯﾌﾟ体" pitchFamily="49" charset="-128"/>
            </a:endParaRPr>
          </a:p>
          <a:p>
            <a:r>
              <a:rPr lang="ja-JP" altLang="en-US" dirty="0">
                <a:solidFill>
                  <a:srgbClr val="B2B2B2"/>
                </a:solidFill>
                <a:latin typeface="Comic Sans MS" pitchFamily="66" charset="0"/>
                <a:ea typeface="HG創英角ﾎﾟｯﾌﾟ体" pitchFamily="49" charset="-128"/>
              </a:rPr>
              <a:t>　他 </a:t>
            </a:r>
            <a:r>
              <a:rPr lang="en-US" altLang="ja-JP" dirty="0" err="1">
                <a:solidFill>
                  <a:srgbClr val="B2B2B2"/>
                </a:solidFill>
                <a:latin typeface="Comic Sans MS" pitchFamily="66" charset="0"/>
                <a:ea typeface="HG創英角ﾎﾟｯﾌﾟ体" pitchFamily="49" charset="-128"/>
              </a:rPr>
              <a:t>etc</a:t>
            </a:r>
            <a:endParaRPr lang="ja-JP" altLang="en-US" dirty="0">
              <a:solidFill>
                <a:srgbClr val="B2B2B2"/>
              </a:solidFill>
              <a:latin typeface="Comic Sans MS" pitchFamily="66" charset="0"/>
              <a:ea typeface="HG創英角ﾎﾟｯﾌﾟ体" pitchFamily="49" charset="-128"/>
            </a:endParaRPr>
          </a:p>
        </p:txBody>
      </p:sp>
      <p:sp>
        <p:nvSpPr>
          <p:cNvPr id="189461" name="AutoShape 21"/>
          <p:cNvSpPr>
            <a:spLocks noChangeArrowheads="1"/>
          </p:cNvSpPr>
          <p:nvPr/>
        </p:nvSpPr>
        <p:spPr bwMode="auto">
          <a:xfrm>
            <a:off x="8263733" y="1180158"/>
            <a:ext cx="503237" cy="649287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660033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98742280-9DA2-4E61-8929-2DC33637BF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4058838"/>
      </p:ext>
    </p:extLst>
  </p:cSld>
  <p:clrMapOvr>
    <a:masterClrMapping/>
  </p:clrMapOvr>
  <p:transition spd="med" advTm="12621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2.22222E-6 L 0.00295 0.26643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894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133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3000" fill="hold"/>
                                        <p:tgtEl>
                                          <p:spTgt spid="189443"/>
                                        </p:tgtEl>
                                      </p:cBhvr>
                                      <p:by x="600000" y="6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89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9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9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9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89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89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89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89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8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8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9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9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mph" presetSubtype="0" repeatCount="3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18946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7"/>
                                            </p:cond>
                                          </p:stCondLst>
                                        </p:cTn>
                                        <p:tgtEl>
                                          <p:spTgt spid="18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9442" grpId="0" animBg="1"/>
      <p:bldP spid="189445" grpId="0" animBg="1"/>
      <p:bldP spid="189446" grpId="0"/>
      <p:bldP spid="189447" grpId="0"/>
      <p:bldP spid="189448" grpId="0"/>
      <p:bldP spid="189458" grpId="0"/>
      <p:bldP spid="189459" grpId="0"/>
      <p:bldP spid="189460" grpId="0"/>
      <p:bldP spid="189461" grpId="0" animBg="1"/>
      <p:bldP spid="189461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Line 2"/>
          <p:cNvSpPr>
            <a:spLocks noChangeShapeType="1"/>
          </p:cNvSpPr>
          <p:nvPr/>
        </p:nvSpPr>
        <p:spPr bwMode="auto">
          <a:xfrm>
            <a:off x="7464426" y="1628775"/>
            <a:ext cx="792163" cy="3240088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37219" name="Line 3"/>
          <p:cNvSpPr>
            <a:spLocks noChangeShapeType="1"/>
          </p:cNvSpPr>
          <p:nvPr/>
        </p:nvSpPr>
        <p:spPr bwMode="auto">
          <a:xfrm>
            <a:off x="3935413" y="1916113"/>
            <a:ext cx="576262" cy="29527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37220" name="Line 4"/>
          <p:cNvSpPr>
            <a:spLocks noChangeShapeType="1"/>
          </p:cNvSpPr>
          <p:nvPr/>
        </p:nvSpPr>
        <p:spPr bwMode="auto">
          <a:xfrm flipH="1">
            <a:off x="2855913" y="1844676"/>
            <a:ext cx="1079500" cy="309721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37221" name="Oval 5"/>
          <p:cNvSpPr>
            <a:spLocks noChangeArrowheads="1"/>
          </p:cNvSpPr>
          <p:nvPr/>
        </p:nvSpPr>
        <p:spPr bwMode="auto">
          <a:xfrm>
            <a:off x="6527800" y="4797426"/>
            <a:ext cx="2160588" cy="360363"/>
          </a:xfrm>
          <a:prstGeom prst="ellipse">
            <a:avLst/>
          </a:prstGeom>
          <a:solidFill>
            <a:schemeClr val="bg2"/>
          </a:solidFill>
          <a:ln w="9525">
            <a:round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ja-JP" altLang="en-US"/>
          </a:p>
        </p:txBody>
      </p:sp>
      <p:sp>
        <p:nvSpPr>
          <p:cNvPr id="137222" name="Oval 6"/>
          <p:cNvSpPr>
            <a:spLocks noChangeArrowheads="1"/>
          </p:cNvSpPr>
          <p:nvPr/>
        </p:nvSpPr>
        <p:spPr bwMode="auto">
          <a:xfrm>
            <a:off x="2782889" y="4797426"/>
            <a:ext cx="2160587" cy="360363"/>
          </a:xfrm>
          <a:prstGeom prst="ellipse">
            <a:avLst/>
          </a:prstGeom>
          <a:solidFill>
            <a:schemeClr val="bg2"/>
          </a:solidFill>
          <a:ln w="9525">
            <a:round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ja-JP" altLang="en-US"/>
          </a:p>
        </p:txBody>
      </p:sp>
      <p:sp>
        <p:nvSpPr>
          <p:cNvPr id="137223" name="Oval 7"/>
          <p:cNvSpPr>
            <a:spLocks noChangeArrowheads="1"/>
          </p:cNvSpPr>
          <p:nvPr/>
        </p:nvSpPr>
        <p:spPr bwMode="auto">
          <a:xfrm>
            <a:off x="4079875" y="5445126"/>
            <a:ext cx="3024188" cy="576263"/>
          </a:xfrm>
          <a:prstGeom prst="ellipse">
            <a:avLst/>
          </a:prstGeom>
          <a:solidFill>
            <a:srgbClr val="4D4D4D"/>
          </a:solidFill>
          <a:ln w="9525">
            <a:round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4D4D4D"/>
            </a:extrusionClr>
          </a:sp3d>
        </p:spPr>
        <p:txBody>
          <a:bodyPr wrap="none" anchor="ctr">
            <a:flatTx/>
          </a:bodyPr>
          <a:lstStyle/>
          <a:p>
            <a:endParaRPr lang="ja-JP" altLang="en-US"/>
          </a:p>
        </p:txBody>
      </p:sp>
      <p:sp>
        <p:nvSpPr>
          <p:cNvPr id="137224" name="Oval 8"/>
          <p:cNvSpPr>
            <a:spLocks noChangeArrowheads="1"/>
          </p:cNvSpPr>
          <p:nvPr/>
        </p:nvSpPr>
        <p:spPr bwMode="auto">
          <a:xfrm>
            <a:off x="2995613" y="3497263"/>
            <a:ext cx="1663700" cy="1612900"/>
          </a:xfrm>
          <a:prstGeom prst="ellipse">
            <a:avLst/>
          </a:prstGeom>
          <a:solidFill>
            <a:schemeClr val="bg2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7225" name="Oval 9"/>
          <p:cNvSpPr>
            <a:spLocks noChangeArrowheads="1"/>
          </p:cNvSpPr>
          <p:nvPr/>
        </p:nvSpPr>
        <p:spPr bwMode="auto">
          <a:xfrm>
            <a:off x="3071813" y="3573463"/>
            <a:ext cx="1511300" cy="14605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7226" name="Oval 10"/>
          <p:cNvSpPr>
            <a:spLocks noChangeArrowheads="1"/>
          </p:cNvSpPr>
          <p:nvPr/>
        </p:nvSpPr>
        <p:spPr bwMode="auto">
          <a:xfrm>
            <a:off x="6773864" y="3497263"/>
            <a:ext cx="1627187" cy="1587500"/>
          </a:xfrm>
          <a:prstGeom prst="ellipse">
            <a:avLst/>
          </a:prstGeom>
          <a:solidFill>
            <a:schemeClr val="bg2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1321425" y="116632"/>
            <a:ext cx="9308639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ja-JP" altLang="en-US" sz="36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割らずに中身を知る　</a:t>
            </a:r>
            <a:r>
              <a:rPr lang="en-US" altLang="ja-JP" sz="20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Knowing the interior without breaking them</a:t>
            </a:r>
            <a:endParaRPr lang="ja-JP" altLang="en-US" sz="2000" dirty="0">
              <a:solidFill>
                <a:srgbClr val="FFFF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137228" name="Oval 12"/>
          <p:cNvSpPr>
            <a:spLocks noChangeArrowheads="1"/>
          </p:cNvSpPr>
          <p:nvPr/>
        </p:nvSpPr>
        <p:spPr bwMode="auto">
          <a:xfrm>
            <a:off x="6816725" y="3571875"/>
            <a:ext cx="1511300" cy="14605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3366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7229" name="Oval 13"/>
          <p:cNvSpPr>
            <a:spLocks noChangeArrowheads="1"/>
          </p:cNvSpPr>
          <p:nvPr/>
        </p:nvSpPr>
        <p:spPr bwMode="auto">
          <a:xfrm>
            <a:off x="7319963" y="4003676"/>
            <a:ext cx="576262" cy="576263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7230" name="Oval 14"/>
          <p:cNvSpPr>
            <a:spLocks noChangeArrowheads="1"/>
          </p:cNvSpPr>
          <p:nvPr/>
        </p:nvSpPr>
        <p:spPr bwMode="auto">
          <a:xfrm>
            <a:off x="3143251" y="3644900"/>
            <a:ext cx="1368425" cy="1295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3366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7231" name="Rectangle 15"/>
          <p:cNvSpPr>
            <a:spLocks noChangeArrowheads="1"/>
          </p:cNvSpPr>
          <p:nvPr/>
        </p:nvSpPr>
        <p:spPr bwMode="auto">
          <a:xfrm>
            <a:off x="5519738" y="1412875"/>
            <a:ext cx="215900" cy="4249738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shade val="46275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37232" name="Rectangle 16"/>
          <p:cNvSpPr>
            <a:spLocks noChangeArrowheads="1"/>
          </p:cNvSpPr>
          <p:nvPr/>
        </p:nvSpPr>
        <p:spPr bwMode="auto">
          <a:xfrm rot="5246993">
            <a:off x="5619751" y="-65087"/>
            <a:ext cx="84137" cy="3602038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shade val="46275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37233" name="Line 17"/>
          <p:cNvSpPr>
            <a:spLocks noChangeShapeType="1"/>
          </p:cNvSpPr>
          <p:nvPr/>
        </p:nvSpPr>
        <p:spPr bwMode="auto">
          <a:xfrm flipH="1">
            <a:off x="6600825" y="1628776"/>
            <a:ext cx="863600" cy="331311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087939" y="4076700"/>
            <a:ext cx="1081087" cy="719138"/>
            <a:chOff x="4558" y="1344"/>
            <a:chExt cx="681" cy="453"/>
          </a:xfrm>
        </p:grpSpPr>
        <p:sp>
          <p:nvSpPr>
            <p:cNvPr id="50202" name="AutoShape 19"/>
            <p:cNvSpPr>
              <a:spLocks noChangeArrowheads="1"/>
            </p:cNvSpPr>
            <p:nvPr/>
          </p:nvSpPr>
          <p:spPr bwMode="auto">
            <a:xfrm flipV="1">
              <a:off x="4558" y="1344"/>
              <a:ext cx="681" cy="4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1808 w 21600"/>
                <a:gd name="T13" fmla="*/ 0 h 21600"/>
                <a:gd name="T14" fmla="*/ 19792 w 21600"/>
                <a:gd name="T15" fmla="*/ 767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6914" y="6770"/>
                  </a:moveTo>
                  <a:cubicBezTo>
                    <a:pt x="7957" y="5764"/>
                    <a:pt x="9350" y="5201"/>
                    <a:pt x="10800" y="5202"/>
                  </a:cubicBezTo>
                  <a:cubicBezTo>
                    <a:pt x="12249" y="5202"/>
                    <a:pt x="13642" y="5764"/>
                    <a:pt x="14685" y="6770"/>
                  </a:cubicBezTo>
                  <a:lnTo>
                    <a:pt x="18296" y="3025"/>
                  </a:lnTo>
                  <a:cubicBezTo>
                    <a:pt x="16283" y="1084"/>
                    <a:pt x="13596" y="-1"/>
                    <a:pt x="10799" y="0"/>
                  </a:cubicBezTo>
                  <a:cubicBezTo>
                    <a:pt x="8003" y="0"/>
                    <a:pt x="5316" y="1084"/>
                    <a:pt x="3303" y="3025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0203" name="Line 20"/>
            <p:cNvSpPr>
              <a:spLocks noChangeShapeType="1"/>
            </p:cNvSpPr>
            <p:nvPr/>
          </p:nvSpPr>
          <p:spPr bwMode="auto">
            <a:xfrm flipH="1">
              <a:off x="4876" y="1706"/>
              <a:ext cx="0" cy="91"/>
            </a:xfrm>
            <a:prstGeom prst="line">
              <a:avLst/>
            </a:prstGeom>
            <a:noFill/>
            <a:ln w="9525">
              <a:solidFill>
                <a:srgbClr val="4D4D4D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0204" name="Line 21"/>
            <p:cNvSpPr>
              <a:spLocks noChangeShapeType="1"/>
            </p:cNvSpPr>
            <p:nvPr/>
          </p:nvSpPr>
          <p:spPr bwMode="auto">
            <a:xfrm>
              <a:off x="4967" y="1706"/>
              <a:ext cx="45" cy="91"/>
            </a:xfrm>
            <a:prstGeom prst="line">
              <a:avLst/>
            </a:prstGeom>
            <a:noFill/>
            <a:ln w="9525">
              <a:solidFill>
                <a:srgbClr val="4D4D4D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0205" name="Line 22"/>
            <p:cNvSpPr>
              <a:spLocks noChangeShapeType="1"/>
            </p:cNvSpPr>
            <p:nvPr/>
          </p:nvSpPr>
          <p:spPr bwMode="auto">
            <a:xfrm flipH="1">
              <a:off x="4740" y="1706"/>
              <a:ext cx="45" cy="91"/>
            </a:xfrm>
            <a:prstGeom prst="line">
              <a:avLst/>
            </a:prstGeom>
            <a:noFill/>
            <a:ln w="9525">
              <a:solidFill>
                <a:srgbClr val="4D4D4D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37239" name="AutoShape 23"/>
          <p:cNvSpPr>
            <a:spLocks noChangeArrowheads="1"/>
          </p:cNvSpPr>
          <p:nvPr/>
        </p:nvSpPr>
        <p:spPr bwMode="auto">
          <a:xfrm rot="21576151" flipV="1">
            <a:off x="5591175" y="1628775"/>
            <a:ext cx="71438" cy="3240088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7240" name="Oval 24"/>
          <p:cNvSpPr>
            <a:spLocks noChangeArrowheads="1"/>
          </p:cNvSpPr>
          <p:nvPr/>
        </p:nvSpPr>
        <p:spPr bwMode="auto">
          <a:xfrm>
            <a:off x="5591176" y="1700214"/>
            <a:ext cx="73025" cy="73025"/>
          </a:xfrm>
          <a:prstGeom prst="ellipse">
            <a:avLst/>
          </a:prstGeom>
          <a:solidFill>
            <a:srgbClr val="4D4D4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7241" name="Oval 25"/>
          <p:cNvSpPr>
            <a:spLocks noChangeArrowheads="1"/>
          </p:cNvSpPr>
          <p:nvPr/>
        </p:nvSpPr>
        <p:spPr bwMode="auto">
          <a:xfrm>
            <a:off x="3000376" y="3500439"/>
            <a:ext cx="1655763" cy="1584325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50000">
                <a:schemeClr val="bg2"/>
              </a:gs>
              <a:gs pos="100000">
                <a:schemeClr val="bg1"/>
              </a:gs>
            </a:gsLst>
            <a:lin ang="189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37242" name="Line 26"/>
          <p:cNvSpPr>
            <a:spLocks noChangeShapeType="1"/>
          </p:cNvSpPr>
          <p:nvPr/>
        </p:nvSpPr>
        <p:spPr bwMode="auto">
          <a:xfrm>
            <a:off x="3935414" y="1844676"/>
            <a:ext cx="504825" cy="331311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37243" name="Oval 27"/>
          <p:cNvSpPr>
            <a:spLocks noChangeArrowheads="1"/>
          </p:cNvSpPr>
          <p:nvPr/>
        </p:nvSpPr>
        <p:spPr bwMode="auto">
          <a:xfrm>
            <a:off x="6743701" y="3500439"/>
            <a:ext cx="1655763" cy="1584325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50000">
                <a:schemeClr val="bg2"/>
              </a:gs>
              <a:gs pos="100000">
                <a:schemeClr val="bg1"/>
              </a:gs>
            </a:gsLst>
            <a:lin ang="189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37244" name="Line 28"/>
          <p:cNvSpPr>
            <a:spLocks noChangeShapeType="1"/>
          </p:cNvSpPr>
          <p:nvPr/>
        </p:nvSpPr>
        <p:spPr bwMode="auto">
          <a:xfrm>
            <a:off x="7464426" y="1700214"/>
            <a:ext cx="720725" cy="34575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37245" name="Rectangle 29"/>
          <p:cNvSpPr>
            <a:spLocks noChangeArrowheads="1"/>
          </p:cNvSpPr>
          <p:nvPr/>
        </p:nvSpPr>
        <p:spPr bwMode="auto">
          <a:xfrm>
            <a:off x="725138" y="6196730"/>
            <a:ext cx="10741723" cy="58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ja-JP" altLang="en-US" sz="32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慣性モーメント＝回すときの重さ　</a:t>
            </a:r>
            <a:r>
              <a:rPr lang="en-US" altLang="ja-JP" sz="20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Moment of inertia = resistance for spinning</a:t>
            </a:r>
            <a:endParaRPr lang="ja-JP" altLang="en-US" sz="20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F9F2D7B6-3CE3-492C-9561-903DE0CFA1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1008661"/>
      </p:ext>
    </p:extLst>
  </p:cSld>
  <p:clrMapOvr>
    <a:masterClrMapping/>
  </p:clrMapOvr>
  <p:transition spd="med" advTm="142124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37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37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7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7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137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37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137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137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137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37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37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137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137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137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137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137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137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137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0"/>
                                        <p:tgtEl>
                                          <p:spTgt spid="137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000"/>
                                        <p:tgtEl>
                                          <p:spTgt spid="137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000"/>
                                        <p:tgtEl>
                                          <p:spTgt spid="137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000"/>
                                        <p:tgtEl>
                                          <p:spTgt spid="137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000"/>
                                        <p:tgtEl>
                                          <p:spTgt spid="137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mph" presetSubtype="0" repeatCount="5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8" dur="2000" fill="hold"/>
                                        <p:tgtEl>
                                          <p:spTgt spid="137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8" presetClass="emph" presetSubtype="0" repeatCount="2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500" fill="hold"/>
                                        <p:tgtEl>
                                          <p:spTgt spid="137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137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7218" grpId="0" animBg="1"/>
      <p:bldP spid="137219" grpId="0" animBg="1"/>
      <p:bldP spid="137220" grpId="0" animBg="1"/>
      <p:bldP spid="137221" grpId="0" animBg="1"/>
      <p:bldP spid="137222" grpId="0" animBg="1"/>
      <p:bldP spid="137223" grpId="0" animBg="1"/>
      <p:bldP spid="137224" grpId="0" animBg="1"/>
      <p:bldP spid="137225" grpId="0" animBg="1"/>
      <p:bldP spid="137226" grpId="0" animBg="1"/>
      <p:bldP spid="137228" grpId="0" animBg="1"/>
      <p:bldP spid="137229" grpId="0" animBg="1"/>
      <p:bldP spid="137230" grpId="0" animBg="1"/>
      <p:bldP spid="137231" grpId="0" animBg="1"/>
      <p:bldP spid="137232" grpId="0" animBg="1"/>
      <p:bldP spid="137233" grpId="0" animBg="1"/>
      <p:bldP spid="137239" grpId="0" animBg="1"/>
      <p:bldP spid="137240" grpId="0" animBg="1"/>
      <p:bldP spid="137241" grpId="0" animBg="1"/>
      <p:bldP spid="137241" grpId="1" animBg="1"/>
      <p:bldP spid="137241" grpId="2" animBg="1"/>
      <p:bldP spid="137242" grpId="0" animBg="1"/>
      <p:bldP spid="137243" grpId="0" animBg="1"/>
      <p:bldP spid="137243" grpId="1" animBg="1"/>
      <p:bldP spid="137243" grpId="2" animBg="1"/>
      <p:bldP spid="137244" grpId="0" animBg="1"/>
      <p:bldP spid="1372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271465" y="404664"/>
            <a:ext cx="10441160" cy="6355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ja-JP" altLang="en-US" sz="4000" dirty="0">
                <a:solidFill>
                  <a:srgbClr val="CCCCFF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地球内部物理学</a:t>
            </a:r>
            <a:r>
              <a:rPr lang="ja-JP" altLang="en-US" sz="3200" dirty="0">
                <a:solidFill>
                  <a:schemeClr val="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</a:t>
            </a:r>
            <a:r>
              <a:rPr lang="en-US" altLang="ja-JP" sz="3200" dirty="0">
                <a:solidFill>
                  <a:schemeClr val="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(</a:t>
            </a:r>
            <a:r>
              <a:rPr lang="ja-JP" altLang="en-US" sz="3200" dirty="0">
                <a:solidFill>
                  <a:schemeClr val="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宇宙測地学研究室　日置</a:t>
            </a:r>
            <a:r>
              <a:rPr lang="en-US" altLang="ja-JP" sz="3200" dirty="0">
                <a:solidFill>
                  <a:schemeClr val="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)</a:t>
            </a:r>
          </a:p>
          <a:p>
            <a:pPr marL="342900" indent="-342900"/>
            <a:endParaRPr lang="en-US" altLang="ja-JP" sz="3200" dirty="0">
              <a:solidFill>
                <a:schemeClr val="hlink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endParaRPr lang="en-US" altLang="ja-JP" sz="1100" dirty="0">
              <a:solidFill>
                <a:schemeClr val="hlink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en-US" altLang="ja-JP" sz="32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1. </a:t>
            </a:r>
            <a:r>
              <a:rPr lang="ja-JP" altLang="en-US" sz="36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質点としての地球の力学 </a:t>
            </a:r>
            <a:r>
              <a:rPr lang="en-US" altLang="ja-JP" sz="36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 </a:t>
            </a:r>
            <a:r>
              <a:rPr lang="en-US" altLang="ja-JP" sz="24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Earth as a point mass</a:t>
            </a:r>
            <a:endParaRPr lang="ja-JP" altLang="en-US" sz="2400" dirty="0">
              <a:solidFill>
                <a:schemeClr val="folHlink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ja-JP" altLang="en-US" sz="32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　公転・ケプラー運動  </a:t>
            </a:r>
            <a:r>
              <a:rPr lang="en-US" altLang="ja-JP" sz="24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Orbital motion</a:t>
            </a:r>
            <a:endParaRPr lang="ja-JP" altLang="en-US" sz="24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endParaRPr lang="ja-JP" altLang="en-US" sz="3200" dirty="0">
              <a:solidFill>
                <a:srgbClr val="FF00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en-US" altLang="ja-JP" sz="32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2. </a:t>
            </a:r>
            <a:r>
              <a:rPr lang="ja-JP" altLang="en-US" sz="36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剛体としての地球の力学 </a:t>
            </a:r>
            <a:r>
              <a:rPr lang="en-US" altLang="ja-JP" sz="24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Earth as a rigid body</a:t>
            </a:r>
            <a:endParaRPr lang="ja-JP" altLang="en-US" sz="3200" dirty="0">
              <a:solidFill>
                <a:schemeClr val="folHlink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ja-JP" altLang="en-US" sz="32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　地球の慣性モーメントと自転 </a:t>
            </a:r>
            <a:r>
              <a:rPr lang="en-US" altLang="ja-JP" sz="24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MOI and rotation</a:t>
            </a:r>
            <a:endParaRPr lang="ja-JP" altLang="en-US" sz="32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endParaRPr lang="ja-JP" altLang="en-US" sz="3200" dirty="0">
              <a:solidFill>
                <a:srgbClr val="FF00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en-US" altLang="ja-JP" sz="32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3. </a:t>
            </a:r>
            <a:r>
              <a:rPr lang="ja-JP" altLang="en-US" sz="36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極運動と自転速度変動 </a:t>
            </a:r>
            <a:r>
              <a:rPr lang="en-US" altLang="ja-JP" sz="24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Polar motion and DLOD</a:t>
            </a:r>
            <a:endParaRPr lang="ja-JP" altLang="en-US" sz="2400" dirty="0">
              <a:solidFill>
                <a:schemeClr val="folHlink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ja-JP" altLang="en-US" sz="32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　チャンドラー運動、地球</a:t>
            </a:r>
            <a:r>
              <a:rPr lang="ja-JP" altLang="en-US" sz="3200" dirty="0" err="1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ー</a:t>
            </a:r>
            <a:r>
              <a:rPr lang="ja-JP" altLang="en-US" sz="32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月の力学進化</a:t>
            </a:r>
            <a:endParaRPr lang="en-US" altLang="ja-JP" sz="32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en-US" altLang="ja-JP" sz="32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			</a:t>
            </a:r>
            <a:r>
              <a:rPr lang="en-US" altLang="ja-JP" sz="24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Chandler Wobble, Earth-Moon system</a:t>
            </a:r>
            <a:endParaRPr lang="ja-JP" altLang="en-US" sz="24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endParaRPr lang="en-US" altLang="ja-JP" sz="2400" dirty="0">
              <a:solidFill>
                <a:srgbClr val="FF00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321FD6BE-3285-405F-BD06-BF75D9DAC9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33381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2"/>
          <p:cNvSpPr>
            <a:spLocks noChangeAspect="1" noChangeArrowheads="1" noTextEdit="1"/>
          </p:cNvSpPr>
          <p:nvPr/>
        </p:nvSpPr>
        <p:spPr bwMode="auto">
          <a:xfrm>
            <a:off x="8554466" y="3500439"/>
            <a:ext cx="2076450" cy="282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51203" name="Group 3"/>
          <p:cNvGrpSpPr>
            <a:grpSpLocks/>
          </p:cNvGrpSpPr>
          <p:nvPr/>
        </p:nvGrpSpPr>
        <p:grpSpPr bwMode="auto">
          <a:xfrm>
            <a:off x="8765604" y="3633788"/>
            <a:ext cx="1866900" cy="2692400"/>
            <a:chOff x="4174" y="2143"/>
            <a:chExt cx="1176" cy="1696"/>
          </a:xfrm>
        </p:grpSpPr>
        <p:sp>
          <p:nvSpPr>
            <p:cNvPr id="51236" name="Freeform 4"/>
            <p:cNvSpPr>
              <a:spLocks/>
            </p:cNvSpPr>
            <p:nvPr/>
          </p:nvSpPr>
          <p:spPr bwMode="auto">
            <a:xfrm>
              <a:off x="4892" y="2143"/>
              <a:ext cx="404" cy="340"/>
            </a:xfrm>
            <a:custGeom>
              <a:avLst/>
              <a:gdLst>
                <a:gd name="T0" fmla="*/ 1 w 807"/>
                <a:gd name="T1" fmla="*/ 0 h 681"/>
                <a:gd name="T2" fmla="*/ 1 w 807"/>
                <a:gd name="T3" fmla="*/ 0 h 681"/>
                <a:gd name="T4" fmla="*/ 1 w 807"/>
                <a:gd name="T5" fmla="*/ 0 h 681"/>
                <a:gd name="T6" fmla="*/ 1 w 807"/>
                <a:gd name="T7" fmla="*/ 0 h 681"/>
                <a:gd name="T8" fmla="*/ 1 w 807"/>
                <a:gd name="T9" fmla="*/ 0 h 681"/>
                <a:gd name="T10" fmla="*/ 1 w 807"/>
                <a:gd name="T11" fmla="*/ 0 h 681"/>
                <a:gd name="T12" fmla="*/ 1 w 807"/>
                <a:gd name="T13" fmla="*/ 0 h 681"/>
                <a:gd name="T14" fmla="*/ 1 w 807"/>
                <a:gd name="T15" fmla="*/ 0 h 681"/>
                <a:gd name="T16" fmla="*/ 1 w 807"/>
                <a:gd name="T17" fmla="*/ 0 h 681"/>
                <a:gd name="T18" fmla="*/ 1 w 807"/>
                <a:gd name="T19" fmla="*/ 0 h 681"/>
                <a:gd name="T20" fmla="*/ 1 w 807"/>
                <a:gd name="T21" fmla="*/ 0 h 681"/>
                <a:gd name="T22" fmla="*/ 1 w 807"/>
                <a:gd name="T23" fmla="*/ 0 h 681"/>
                <a:gd name="T24" fmla="*/ 1 w 807"/>
                <a:gd name="T25" fmla="*/ 0 h 681"/>
                <a:gd name="T26" fmla="*/ 1 w 807"/>
                <a:gd name="T27" fmla="*/ 0 h 681"/>
                <a:gd name="T28" fmla="*/ 1 w 807"/>
                <a:gd name="T29" fmla="*/ 0 h 681"/>
                <a:gd name="T30" fmla="*/ 1 w 807"/>
                <a:gd name="T31" fmla="*/ 0 h 681"/>
                <a:gd name="T32" fmla="*/ 1 w 807"/>
                <a:gd name="T33" fmla="*/ 0 h 681"/>
                <a:gd name="T34" fmla="*/ 1 w 807"/>
                <a:gd name="T35" fmla="*/ 0 h 681"/>
                <a:gd name="T36" fmla="*/ 1 w 807"/>
                <a:gd name="T37" fmla="*/ 0 h 681"/>
                <a:gd name="T38" fmla="*/ 1 w 807"/>
                <a:gd name="T39" fmla="*/ 0 h 681"/>
                <a:gd name="T40" fmla="*/ 1 w 807"/>
                <a:gd name="T41" fmla="*/ 0 h 681"/>
                <a:gd name="T42" fmla="*/ 1 w 807"/>
                <a:gd name="T43" fmla="*/ 0 h 681"/>
                <a:gd name="T44" fmla="*/ 0 w 807"/>
                <a:gd name="T45" fmla="*/ 0 h 681"/>
                <a:gd name="T46" fmla="*/ 1 w 807"/>
                <a:gd name="T47" fmla="*/ 0 h 681"/>
                <a:gd name="T48" fmla="*/ 1 w 807"/>
                <a:gd name="T49" fmla="*/ 0 h 681"/>
                <a:gd name="T50" fmla="*/ 1 w 807"/>
                <a:gd name="T51" fmla="*/ 0 h 68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07"/>
                <a:gd name="T79" fmla="*/ 0 h 681"/>
                <a:gd name="T80" fmla="*/ 807 w 807"/>
                <a:gd name="T81" fmla="*/ 681 h 68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07" h="681">
                  <a:moveTo>
                    <a:pt x="235" y="226"/>
                  </a:moveTo>
                  <a:lnTo>
                    <a:pt x="353" y="120"/>
                  </a:lnTo>
                  <a:lnTo>
                    <a:pt x="456" y="44"/>
                  </a:lnTo>
                  <a:lnTo>
                    <a:pt x="533" y="5"/>
                  </a:lnTo>
                  <a:lnTo>
                    <a:pt x="631" y="0"/>
                  </a:lnTo>
                  <a:lnTo>
                    <a:pt x="719" y="31"/>
                  </a:lnTo>
                  <a:lnTo>
                    <a:pt x="797" y="146"/>
                  </a:lnTo>
                  <a:lnTo>
                    <a:pt x="807" y="243"/>
                  </a:lnTo>
                  <a:lnTo>
                    <a:pt x="768" y="358"/>
                  </a:lnTo>
                  <a:lnTo>
                    <a:pt x="709" y="478"/>
                  </a:lnTo>
                  <a:lnTo>
                    <a:pt x="616" y="575"/>
                  </a:lnTo>
                  <a:lnTo>
                    <a:pt x="519" y="642"/>
                  </a:lnTo>
                  <a:lnTo>
                    <a:pt x="440" y="681"/>
                  </a:lnTo>
                  <a:lnTo>
                    <a:pt x="357" y="681"/>
                  </a:lnTo>
                  <a:lnTo>
                    <a:pt x="255" y="676"/>
                  </a:lnTo>
                  <a:lnTo>
                    <a:pt x="191" y="597"/>
                  </a:lnTo>
                  <a:lnTo>
                    <a:pt x="162" y="509"/>
                  </a:lnTo>
                  <a:lnTo>
                    <a:pt x="162" y="390"/>
                  </a:lnTo>
                  <a:lnTo>
                    <a:pt x="196" y="319"/>
                  </a:lnTo>
                  <a:lnTo>
                    <a:pt x="123" y="309"/>
                  </a:lnTo>
                  <a:lnTo>
                    <a:pt x="64" y="324"/>
                  </a:lnTo>
                  <a:lnTo>
                    <a:pt x="6" y="332"/>
                  </a:lnTo>
                  <a:lnTo>
                    <a:pt x="0" y="279"/>
                  </a:lnTo>
                  <a:lnTo>
                    <a:pt x="20" y="256"/>
                  </a:lnTo>
                  <a:lnTo>
                    <a:pt x="221" y="252"/>
                  </a:lnTo>
                  <a:lnTo>
                    <a:pt x="235" y="22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237" name="Freeform 5"/>
            <p:cNvSpPr>
              <a:spLocks/>
            </p:cNvSpPr>
            <p:nvPr/>
          </p:nvSpPr>
          <p:spPr bwMode="auto">
            <a:xfrm>
              <a:off x="4174" y="2452"/>
              <a:ext cx="808" cy="177"/>
            </a:xfrm>
            <a:custGeom>
              <a:avLst/>
              <a:gdLst>
                <a:gd name="T0" fmla="*/ 1 w 1615"/>
                <a:gd name="T1" fmla="*/ 1 h 353"/>
                <a:gd name="T2" fmla="*/ 1 w 1615"/>
                <a:gd name="T3" fmla="*/ 1 h 353"/>
                <a:gd name="T4" fmla="*/ 1 w 1615"/>
                <a:gd name="T5" fmla="*/ 1 h 353"/>
                <a:gd name="T6" fmla="*/ 1 w 1615"/>
                <a:gd name="T7" fmla="*/ 1 h 353"/>
                <a:gd name="T8" fmla="*/ 1 w 1615"/>
                <a:gd name="T9" fmla="*/ 1 h 353"/>
                <a:gd name="T10" fmla="*/ 1 w 1615"/>
                <a:gd name="T11" fmla="*/ 1 h 353"/>
                <a:gd name="T12" fmla="*/ 1 w 1615"/>
                <a:gd name="T13" fmla="*/ 1 h 353"/>
                <a:gd name="T14" fmla="*/ 1 w 1615"/>
                <a:gd name="T15" fmla="*/ 1 h 353"/>
                <a:gd name="T16" fmla="*/ 1 w 1615"/>
                <a:gd name="T17" fmla="*/ 1 h 353"/>
                <a:gd name="T18" fmla="*/ 1 w 1615"/>
                <a:gd name="T19" fmla="*/ 1 h 353"/>
                <a:gd name="T20" fmla="*/ 1 w 1615"/>
                <a:gd name="T21" fmla="*/ 1 h 353"/>
                <a:gd name="T22" fmla="*/ 1 w 1615"/>
                <a:gd name="T23" fmla="*/ 1 h 353"/>
                <a:gd name="T24" fmla="*/ 1 w 1615"/>
                <a:gd name="T25" fmla="*/ 1 h 353"/>
                <a:gd name="T26" fmla="*/ 1 w 1615"/>
                <a:gd name="T27" fmla="*/ 1 h 353"/>
                <a:gd name="T28" fmla="*/ 1 w 1615"/>
                <a:gd name="T29" fmla="*/ 1 h 353"/>
                <a:gd name="T30" fmla="*/ 1 w 1615"/>
                <a:gd name="T31" fmla="*/ 1 h 353"/>
                <a:gd name="T32" fmla="*/ 1 w 1615"/>
                <a:gd name="T33" fmla="*/ 1 h 353"/>
                <a:gd name="T34" fmla="*/ 1 w 1615"/>
                <a:gd name="T35" fmla="*/ 1 h 353"/>
                <a:gd name="T36" fmla="*/ 1 w 1615"/>
                <a:gd name="T37" fmla="*/ 1 h 353"/>
                <a:gd name="T38" fmla="*/ 1 w 1615"/>
                <a:gd name="T39" fmla="*/ 1 h 353"/>
                <a:gd name="T40" fmla="*/ 1 w 1615"/>
                <a:gd name="T41" fmla="*/ 1 h 353"/>
                <a:gd name="T42" fmla="*/ 1 w 1615"/>
                <a:gd name="T43" fmla="*/ 1 h 353"/>
                <a:gd name="T44" fmla="*/ 1 w 1615"/>
                <a:gd name="T45" fmla="*/ 1 h 353"/>
                <a:gd name="T46" fmla="*/ 1 w 1615"/>
                <a:gd name="T47" fmla="*/ 1 h 353"/>
                <a:gd name="T48" fmla="*/ 1 w 1615"/>
                <a:gd name="T49" fmla="*/ 1 h 353"/>
                <a:gd name="T50" fmla="*/ 0 w 1615"/>
                <a:gd name="T51" fmla="*/ 1 h 353"/>
                <a:gd name="T52" fmla="*/ 1 w 1615"/>
                <a:gd name="T53" fmla="*/ 1 h 353"/>
                <a:gd name="T54" fmla="*/ 1 w 1615"/>
                <a:gd name="T55" fmla="*/ 1 h 353"/>
                <a:gd name="T56" fmla="*/ 1 w 1615"/>
                <a:gd name="T57" fmla="*/ 0 h 353"/>
                <a:gd name="T58" fmla="*/ 1 w 1615"/>
                <a:gd name="T59" fmla="*/ 1 h 353"/>
                <a:gd name="T60" fmla="*/ 1 w 1615"/>
                <a:gd name="T61" fmla="*/ 1 h 353"/>
                <a:gd name="T62" fmla="*/ 1 w 1615"/>
                <a:gd name="T63" fmla="*/ 1 h 353"/>
                <a:gd name="T64" fmla="*/ 1 w 1615"/>
                <a:gd name="T65" fmla="*/ 1 h 353"/>
                <a:gd name="T66" fmla="*/ 1 w 1615"/>
                <a:gd name="T67" fmla="*/ 1 h 353"/>
                <a:gd name="T68" fmla="*/ 1 w 1615"/>
                <a:gd name="T69" fmla="*/ 1 h 353"/>
                <a:gd name="T70" fmla="*/ 1 w 1615"/>
                <a:gd name="T71" fmla="*/ 1 h 353"/>
                <a:gd name="T72" fmla="*/ 1 w 1615"/>
                <a:gd name="T73" fmla="*/ 1 h 353"/>
                <a:gd name="T74" fmla="*/ 1 w 1615"/>
                <a:gd name="T75" fmla="*/ 1 h 353"/>
                <a:gd name="T76" fmla="*/ 1 w 1615"/>
                <a:gd name="T77" fmla="*/ 1 h 35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615"/>
                <a:gd name="T118" fmla="*/ 0 h 353"/>
                <a:gd name="T119" fmla="*/ 1615 w 1615"/>
                <a:gd name="T120" fmla="*/ 353 h 35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615" h="353">
                  <a:moveTo>
                    <a:pt x="1218" y="168"/>
                  </a:moveTo>
                  <a:lnTo>
                    <a:pt x="1374" y="128"/>
                  </a:lnTo>
                  <a:lnTo>
                    <a:pt x="1506" y="115"/>
                  </a:lnTo>
                  <a:lnTo>
                    <a:pt x="1595" y="132"/>
                  </a:lnTo>
                  <a:lnTo>
                    <a:pt x="1615" y="181"/>
                  </a:lnTo>
                  <a:lnTo>
                    <a:pt x="1581" y="225"/>
                  </a:lnTo>
                  <a:lnTo>
                    <a:pt x="1506" y="251"/>
                  </a:lnTo>
                  <a:lnTo>
                    <a:pt x="1389" y="251"/>
                  </a:lnTo>
                  <a:lnTo>
                    <a:pt x="1212" y="278"/>
                  </a:lnTo>
                  <a:lnTo>
                    <a:pt x="953" y="331"/>
                  </a:lnTo>
                  <a:lnTo>
                    <a:pt x="817" y="353"/>
                  </a:lnTo>
                  <a:lnTo>
                    <a:pt x="640" y="353"/>
                  </a:lnTo>
                  <a:lnTo>
                    <a:pt x="493" y="327"/>
                  </a:lnTo>
                  <a:lnTo>
                    <a:pt x="302" y="259"/>
                  </a:lnTo>
                  <a:lnTo>
                    <a:pt x="200" y="221"/>
                  </a:lnTo>
                  <a:lnTo>
                    <a:pt x="160" y="238"/>
                  </a:lnTo>
                  <a:lnTo>
                    <a:pt x="131" y="221"/>
                  </a:lnTo>
                  <a:lnTo>
                    <a:pt x="160" y="172"/>
                  </a:lnTo>
                  <a:lnTo>
                    <a:pt x="170" y="155"/>
                  </a:lnTo>
                  <a:lnTo>
                    <a:pt x="160" y="119"/>
                  </a:lnTo>
                  <a:lnTo>
                    <a:pt x="126" y="93"/>
                  </a:lnTo>
                  <a:lnTo>
                    <a:pt x="73" y="106"/>
                  </a:lnTo>
                  <a:lnTo>
                    <a:pt x="67" y="168"/>
                  </a:lnTo>
                  <a:lnTo>
                    <a:pt x="53" y="198"/>
                  </a:lnTo>
                  <a:lnTo>
                    <a:pt x="24" y="172"/>
                  </a:lnTo>
                  <a:lnTo>
                    <a:pt x="0" y="140"/>
                  </a:lnTo>
                  <a:lnTo>
                    <a:pt x="8" y="79"/>
                  </a:lnTo>
                  <a:lnTo>
                    <a:pt x="43" y="26"/>
                  </a:lnTo>
                  <a:lnTo>
                    <a:pt x="97" y="0"/>
                  </a:lnTo>
                  <a:lnTo>
                    <a:pt x="160" y="13"/>
                  </a:lnTo>
                  <a:lnTo>
                    <a:pt x="229" y="79"/>
                  </a:lnTo>
                  <a:lnTo>
                    <a:pt x="259" y="128"/>
                  </a:lnTo>
                  <a:lnTo>
                    <a:pt x="336" y="185"/>
                  </a:lnTo>
                  <a:lnTo>
                    <a:pt x="450" y="238"/>
                  </a:lnTo>
                  <a:lnTo>
                    <a:pt x="610" y="278"/>
                  </a:lnTo>
                  <a:lnTo>
                    <a:pt x="817" y="274"/>
                  </a:lnTo>
                  <a:lnTo>
                    <a:pt x="993" y="251"/>
                  </a:lnTo>
                  <a:lnTo>
                    <a:pt x="1111" y="208"/>
                  </a:lnTo>
                  <a:lnTo>
                    <a:pt x="1218" y="16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238" name="Freeform 6"/>
            <p:cNvSpPr>
              <a:spLocks/>
            </p:cNvSpPr>
            <p:nvPr/>
          </p:nvSpPr>
          <p:spPr bwMode="auto">
            <a:xfrm>
              <a:off x="5069" y="2541"/>
              <a:ext cx="281" cy="689"/>
            </a:xfrm>
            <a:custGeom>
              <a:avLst/>
              <a:gdLst>
                <a:gd name="T0" fmla="*/ 1 w 561"/>
                <a:gd name="T1" fmla="*/ 1 h 1377"/>
                <a:gd name="T2" fmla="*/ 1 w 561"/>
                <a:gd name="T3" fmla="*/ 1 h 1377"/>
                <a:gd name="T4" fmla="*/ 1 w 561"/>
                <a:gd name="T5" fmla="*/ 0 h 1377"/>
                <a:gd name="T6" fmla="*/ 0 w 561"/>
                <a:gd name="T7" fmla="*/ 1 h 1377"/>
                <a:gd name="T8" fmla="*/ 1 w 561"/>
                <a:gd name="T9" fmla="*/ 1 h 1377"/>
                <a:gd name="T10" fmla="*/ 1 w 561"/>
                <a:gd name="T11" fmla="*/ 1 h 1377"/>
                <a:gd name="T12" fmla="*/ 1 w 561"/>
                <a:gd name="T13" fmla="*/ 1 h 1377"/>
                <a:gd name="T14" fmla="*/ 1 w 561"/>
                <a:gd name="T15" fmla="*/ 1 h 1377"/>
                <a:gd name="T16" fmla="*/ 1 w 561"/>
                <a:gd name="T17" fmla="*/ 1 h 1377"/>
                <a:gd name="T18" fmla="*/ 1 w 561"/>
                <a:gd name="T19" fmla="*/ 1 h 1377"/>
                <a:gd name="T20" fmla="*/ 1 w 561"/>
                <a:gd name="T21" fmla="*/ 1 h 1377"/>
                <a:gd name="T22" fmla="*/ 1 w 561"/>
                <a:gd name="T23" fmla="*/ 1 h 1377"/>
                <a:gd name="T24" fmla="*/ 1 w 561"/>
                <a:gd name="T25" fmla="*/ 1 h 1377"/>
                <a:gd name="T26" fmla="*/ 1 w 561"/>
                <a:gd name="T27" fmla="*/ 1 h 1377"/>
                <a:gd name="T28" fmla="*/ 1 w 561"/>
                <a:gd name="T29" fmla="*/ 1 h 1377"/>
                <a:gd name="T30" fmla="*/ 1 w 561"/>
                <a:gd name="T31" fmla="*/ 1 h 1377"/>
                <a:gd name="T32" fmla="*/ 1 w 561"/>
                <a:gd name="T33" fmla="*/ 1 h 1377"/>
                <a:gd name="T34" fmla="*/ 1 w 561"/>
                <a:gd name="T35" fmla="*/ 1 h 1377"/>
                <a:gd name="T36" fmla="*/ 1 w 561"/>
                <a:gd name="T37" fmla="*/ 1 h 1377"/>
                <a:gd name="T38" fmla="*/ 1 w 561"/>
                <a:gd name="T39" fmla="*/ 1 h 1377"/>
                <a:gd name="T40" fmla="*/ 1 w 561"/>
                <a:gd name="T41" fmla="*/ 1 h 1377"/>
                <a:gd name="T42" fmla="*/ 1 w 561"/>
                <a:gd name="T43" fmla="*/ 1 h 1377"/>
                <a:gd name="T44" fmla="*/ 1 w 561"/>
                <a:gd name="T45" fmla="*/ 1 h 1377"/>
                <a:gd name="T46" fmla="*/ 1 w 561"/>
                <a:gd name="T47" fmla="*/ 1 h 1377"/>
                <a:gd name="T48" fmla="*/ 1 w 561"/>
                <a:gd name="T49" fmla="*/ 1 h 1377"/>
                <a:gd name="T50" fmla="*/ 1 w 561"/>
                <a:gd name="T51" fmla="*/ 1 h 1377"/>
                <a:gd name="T52" fmla="*/ 1 w 561"/>
                <a:gd name="T53" fmla="*/ 1 h 1377"/>
                <a:gd name="T54" fmla="*/ 1 w 561"/>
                <a:gd name="T55" fmla="*/ 1 h 1377"/>
                <a:gd name="T56" fmla="*/ 1 w 561"/>
                <a:gd name="T57" fmla="*/ 1 h 1377"/>
                <a:gd name="T58" fmla="*/ 1 w 561"/>
                <a:gd name="T59" fmla="*/ 1 h 1377"/>
                <a:gd name="T60" fmla="*/ 1 w 561"/>
                <a:gd name="T61" fmla="*/ 1 h 1377"/>
                <a:gd name="T62" fmla="*/ 1 w 561"/>
                <a:gd name="T63" fmla="*/ 1 h 1377"/>
                <a:gd name="T64" fmla="*/ 1 w 561"/>
                <a:gd name="T65" fmla="*/ 1 h 1377"/>
                <a:gd name="T66" fmla="*/ 1 w 561"/>
                <a:gd name="T67" fmla="*/ 1 h 1377"/>
                <a:gd name="T68" fmla="*/ 1 w 561"/>
                <a:gd name="T69" fmla="*/ 1 h 1377"/>
                <a:gd name="T70" fmla="*/ 1 w 561"/>
                <a:gd name="T71" fmla="*/ 1 h 137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61"/>
                <a:gd name="T109" fmla="*/ 0 h 1377"/>
                <a:gd name="T110" fmla="*/ 561 w 561"/>
                <a:gd name="T111" fmla="*/ 1377 h 137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61" h="1377">
                  <a:moveTo>
                    <a:pt x="205" y="80"/>
                  </a:moveTo>
                  <a:lnTo>
                    <a:pt x="136" y="14"/>
                  </a:lnTo>
                  <a:lnTo>
                    <a:pt x="48" y="0"/>
                  </a:lnTo>
                  <a:lnTo>
                    <a:pt x="0" y="71"/>
                  </a:lnTo>
                  <a:lnTo>
                    <a:pt x="14" y="111"/>
                  </a:lnTo>
                  <a:lnTo>
                    <a:pt x="107" y="165"/>
                  </a:lnTo>
                  <a:lnTo>
                    <a:pt x="278" y="285"/>
                  </a:lnTo>
                  <a:lnTo>
                    <a:pt x="371" y="400"/>
                  </a:lnTo>
                  <a:lnTo>
                    <a:pt x="444" y="524"/>
                  </a:lnTo>
                  <a:lnTo>
                    <a:pt x="444" y="628"/>
                  </a:lnTo>
                  <a:lnTo>
                    <a:pt x="365" y="711"/>
                  </a:lnTo>
                  <a:lnTo>
                    <a:pt x="278" y="774"/>
                  </a:lnTo>
                  <a:lnTo>
                    <a:pt x="180" y="854"/>
                  </a:lnTo>
                  <a:lnTo>
                    <a:pt x="73" y="947"/>
                  </a:lnTo>
                  <a:lnTo>
                    <a:pt x="28" y="1072"/>
                  </a:lnTo>
                  <a:lnTo>
                    <a:pt x="91" y="1205"/>
                  </a:lnTo>
                  <a:lnTo>
                    <a:pt x="77" y="1307"/>
                  </a:lnTo>
                  <a:lnTo>
                    <a:pt x="48" y="1347"/>
                  </a:lnTo>
                  <a:lnTo>
                    <a:pt x="77" y="1364"/>
                  </a:lnTo>
                  <a:lnTo>
                    <a:pt x="131" y="1377"/>
                  </a:lnTo>
                  <a:lnTo>
                    <a:pt x="160" y="1298"/>
                  </a:lnTo>
                  <a:lnTo>
                    <a:pt x="166" y="1214"/>
                  </a:lnTo>
                  <a:lnTo>
                    <a:pt x="131" y="1121"/>
                  </a:lnTo>
                  <a:lnTo>
                    <a:pt x="77" y="1072"/>
                  </a:lnTo>
                  <a:lnTo>
                    <a:pt x="87" y="1000"/>
                  </a:lnTo>
                  <a:lnTo>
                    <a:pt x="209" y="907"/>
                  </a:lnTo>
                  <a:lnTo>
                    <a:pt x="365" y="805"/>
                  </a:lnTo>
                  <a:lnTo>
                    <a:pt x="497" y="711"/>
                  </a:lnTo>
                  <a:lnTo>
                    <a:pt x="556" y="645"/>
                  </a:lnTo>
                  <a:lnTo>
                    <a:pt x="561" y="564"/>
                  </a:lnTo>
                  <a:lnTo>
                    <a:pt x="531" y="484"/>
                  </a:lnTo>
                  <a:lnTo>
                    <a:pt x="468" y="387"/>
                  </a:lnTo>
                  <a:lnTo>
                    <a:pt x="395" y="294"/>
                  </a:lnTo>
                  <a:lnTo>
                    <a:pt x="326" y="213"/>
                  </a:lnTo>
                  <a:lnTo>
                    <a:pt x="263" y="139"/>
                  </a:lnTo>
                  <a:lnTo>
                    <a:pt x="205" y="8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239" name="Freeform 7"/>
            <p:cNvSpPr>
              <a:spLocks/>
            </p:cNvSpPr>
            <p:nvPr/>
          </p:nvSpPr>
          <p:spPr bwMode="auto">
            <a:xfrm>
              <a:off x="4735" y="2518"/>
              <a:ext cx="344" cy="675"/>
            </a:xfrm>
            <a:custGeom>
              <a:avLst/>
              <a:gdLst>
                <a:gd name="T0" fmla="*/ 1 w 688"/>
                <a:gd name="T1" fmla="*/ 1 h 1349"/>
                <a:gd name="T2" fmla="*/ 1 w 688"/>
                <a:gd name="T3" fmla="*/ 1 h 1349"/>
                <a:gd name="T4" fmla="*/ 1 w 688"/>
                <a:gd name="T5" fmla="*/ 1 h 1349"/>
                <a:gd name="T6" fmla="*/ 1 w 688"/>
                <a:gd name="T7" fmla="*/ 0 h 1349"/>
                <a:gd name="T8" fmla="*/ 1 w 688"/>
                <a:gd name="T9" fmla="*/ 1 h 1349"/>
                <a:gd name="T10" fmla="*/ 1 w 688"/>
                <a:gd name="T11" fmla="*/ 1 h 1349"/>
                <a:gd name="T12" fmla="*/ 1 w 688"/>
                <a:gd name="T13" fmla="*/ 1 h 1349"/>
                <a:gd name="T14" fmla="*/ 1 w 688"/>
                <a:gd name="T15" fmla="*/ 1 h 1349"/>
                <a:gd name="T16" fmla="*/ 1 w 688"/>
                <a:gd name="T17" fmla="*/ 1 h 1349"/>
                <a:gd name="T18" fmla="*/ 1 w 688"/>
                <a:gd name="T19" fmla="*/ 1 h 1349"/>
                <a:gd name="T20" fmla="*/ 1 w 688"/>
                <a:gd name="T21" fmla="*/ 1 h 1349"/>
                <a:gd name="T22" fmla="*/ 1 w 688"/>
                <a:gd name="T23" fmla="*/ 1 h 1349"/>
                <a:gd name="T24" fmla="*/ 1 w 688"/>
                <a:gd name="T25" fmla="*/ 1 h 1349"/>
                <a:gd name="T26" fmla="*/ 1 w 688"/>
                <a:gd name="T27" fmla="*/ 1 h 1349"/>
                <a:gd name="T28" fmla="*/ 1 w 688"/>
                <a:gd name="T29" fmla="*/ 1 h 1349"/>
                <a:gd name="T30" fmla="*/ 1 w 688"/>
                <a:gd name="T31" fmla="*/ 1 h 1349"/>
                <a:gd name="T32" fmla="*/ 1 w 688"/>
                <a:gd name="T33" fmla="*/ 1 h 1349"/>
                <a:gd name="T34" fmla="*/ 1 w 688"/>
                <a:gd name="T35" fmla="*/ 1 h 1349"/>
                <a:gd name="T36" fmla="*/ 1 w 688"/>
                <a:gd name="T37" fmla="*/ 1 h 1349"/>
                <a:gd name="T38" fmla="*/ 1 w 688"/>
                <a:gd name="T39" fmla="*/ 1 h 1349"/>
                <a:gd name="T40" fmla="*/ 1 w 688"/>
                <a:gd name="T41" fmla="*/ 1 h 1349"/>
                <a:gd name="T42" fmla="*/ 1 w 688"/>
                <a:gd name="T43" fmla="*/ 1 h 1349"/>
                <a:gd name="T44" fmla="*/ 1 w 688"/>
                <a:gd name="T45" fmla="*/ 1 h 1349"/>
                <a:gd name="T46" fmla="*/ 1 w 688"/>
                <a:gd name="T47" fmla="*/ 1 h 1349"/>
                <a:gd name="T48" fmla="*/ 1 w 688"/>
                <a:gd name="T49" fmla="*/ 1 h 1349"/>
                <a:gd name="T50" fmla="*/ 0 w 688"/>
                <a:gd name="T51" fmla="*/ 1 h 1349"/>
                <a:gd name="T52" fmla="*/ 0 w 688"/>
                <a:gd name="T53" fmla="*/ 1 h 1349"/>
                <a:gd name="T54" fmla="*/ 1 w 688"/>
                <a:gd name="T55" fmla="*/ 1 h 1349"/>
                <a:gd name="T56" fmla="*/ 1 w 688"/>
                <a:gd name="T57" fmla="*/ 1 h 1349"/>
                <a:gd name="T58" fmla="*/ 1 w 688"/>
                <a:gd name="T59" fmla="*/ 1 h 1349"/>
                <a:gd name="T60" fmla="*/ 1 w 688"/>
                <a:gd name="T61" fmla="*/ 1 h 1349"/>
                <a:gd name="T62" fmla="*/ 1 w 688"/>
                <a:gd name="T63" fmla="*/ 1 h 1349"/>
                <a:gd name="T64" fmla="*/ 1 w 688"/>
                <a:gd name="T65" fmla="*/ 1 h 134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88"/>
                <a:gd name="T100" fmla="*/ 0 h 1349"/>
                <a:gd name="T101" fmla="*/ 688 w 688"/>
                <a:gd name="T102" fmla="*/ 1349 h 134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88" h="1349">
                  <a:moveTo>
                    <a:pt x="219" y="222"/>
                  </a:moveTo>
                  <a:lnTo>
                    <a:pt x="292" y="120"/>
                  </a:lnTo>
                  <a:lnTo>
                    <a:pt x="404" y="36"/>
                  </a:lnTo>
                  <a:lnTo>
                    <a:pt x="483" y="0"/>
                  </a:lnTo>
                  <a:lnTo>
                    <a:pt x="580" y="8"/>
                  </a:lnTo>
                  <a:lnTo>
                    <a:pt x="643" y="40"/>
                  </a:lnTo>
                  <a:lnTo>
                    <a:pt x="682" y="107"/>
                  </a:lnTo>
                  <a:lnTo>
                    <a:pt x="688" y="249"/>
                  </a:lnTo>
                  <a:lnTo>
                    <a:pt x="643" y="342"/>
                  </a:lnTo>
                  <a:lnTo>
                    <a:pt x="566" y="467"/>
                  </a:lnTo>
                  <a:lnTo>
                    <a:pt x="511" y="600"/>
                  </a:lnTo>
                  <a:lnTo>
                    <a:pt x="511" y="757"/>
                  </a:lnTo>
                  <a:lnTo>
                    <a:pt x="536" y="934"/>
                  </a:lnTo>
                  <a:lnTo>
                    <a:pt x="570" y="1023"/>
                  </a:lnTo>
                  <a:lnTo>
                    <a:pt x="584" y="1108"/>
                  </a:lnTo>
                  <a:lnTo>
                    <a:pt x="584" y="1202"/>
                  </a:lnTo>
                  <a:lnTo>
                    <a:pt x="556" y="1277"/>
                  </a:lnTo>
                  <a:lnTo>
                    <a:pt x="497" y="1317"/>
                  </a:lnTo>
                  <a:lnTo>
                    <a:pt x="434" y="1336"/>
                  </a:lnTo>
                  <a:lnTo>
                    <a:pt x="351" y="1349"/>
                  </a:lnTo>
                  <a:lnTo>
                    <a:pt x="243" y="1349"/>
                  </a:lnTo>
                  <a:lnTo>
                    <a:pt x="174" y="1321"/>
                  </a:lnTo>
                  <a:lnTo>
                    <a:pt x="111" y="1291"/>
                  </a:lnTo>
                  <a:lnTo>
                    <a:pt x="58" y="1202"/>
                  </a:lnTo>
                  <a:lnTo>
                    <a:pt x="28" y="1082"/>
                  </a:lnTo>
                  <a:lnTo>
                    <a:pt x="0" y="957"/>
                  </a:lnTo>
                  <a:lnTo>
                    <a:pt x="0" y="814"/>
                  </a:lnTo>
                  <a:lnTo>
                    <a:pt x="38" y="649"/>
                  </a:lnTo>
                  <a:lnTo>
                    <a:pt x="67" y="556"/>
                  </a:lnTo>
                  <a:lnTo>
                    <a:pt x="101" y="423"/>
                  </a:lnTo>
                  <a:lnTo>
                    <a:pt x="156" y="317"/>
                  </a:lnTo>
                  <a:lnTo>
                    <a:pt x="184" y="266"/>
                  </a:lnTo>
                  <a:lnTo>
                    <a:pt x="219" y="222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240" name="Freeform 8"/>
            <p:cNvSpPr>
              <a:spLocks/>
            </p:cNvSpPr>
            <p:nvPr/>
          </p:nvSpPr>
          <p:spPr bwMode="auto">
            <a:xfrm>
              <a:off x="4879" y="3062"/>
              <a:ext cx="264" cy="777"/>
            </a:xfrm>
            <a:custGeom>
              <a:avLst/>
              <a:gdLst>
                <a:gd name="T0" fmla="*/ 1 w 527"/>
                <a:gd name="T1" fmla="*/ 0 h 1556"/>
                <a:gd name="T2" fmla="*/ 1 w 527"/>
                <a:gd name="T3" fmla="*/ 0 h 1556"/>
                <a:gd name="T4" fmla="*/ 1 w 527"/>
                <a:gd name="T5" fmla="*/ 0 h 1556"/>
                <a:gd name="T6" fmla="*/ 1 w 527"/>
                <a:gd name="T7" fmla="*/ 0 h 1556"/>
                <a:gd name="T8" fmla="*/ 1 w 527"/>
                <a:gd name="T9" fmla="*/ 0 h 1556"/>
                <a:gd name="T10" fmla="*/ 1 w 527"/>
                <a:gd name="T11" fmla="*/ 0 h 1556"/>
                <a:gd name="T12" fmla="*/ 1 w 527"/>
                <a:gd name="T13" fmla="*/ 0 h 1556"/>
                <a:gd name="T14" fmla="*/ 1 w 527"/>
                <a:gd name="T15" fmla="*/ 0 h 1556"/>
                <a:gd name="T16" fmla="*/ 1 w 527"/>
                <a:gd name="T17" fmla="*/ 0 h 1556"/>
                <a:gd name="T18" fmla="*/ 1 w 527"/>
                <a:gd name="T19" fmla="*/ 0 h 1556"/>
                <a:gd name="T20" fmla="*/ 1 w 527"/>
                <a:gd name="T21" fmla="*/ 0 h 1556"/>
                <a:gd name="T22" fmla="*/ 1 w 527"/>
                <a:gd name="T23" fmla="*/ 0 h 1556"/>
                <a:gd name="T24" fmla="*/ 1 w 527"/>
                <a:gd name="T25" fmla="*/ 0 h 1556"/>
                <a:gd name="T26" fmla="*/ 1 w 527"/>
                <a:gd name="T27" fmla="*/ 0 h 1556"/>
                <a:gd name="T28" fmla="*/ 1 w 527"/>
                <a:gd name="T29" fmla="*/ 0 h 1556"/>
                <a:gd name="T30" fmla="*/ 1 w 527"/>
                <a:gd name="T31" fmla="*/ 0 h 1556"/>
                <a:gd name="T32" fmla="*/ 1 w 527"/>
                <a:gd name="T33" fmla="*/ 0 h 1556"/>
                <a:gd name="T34" fmla="*/ 1 w 527"/>
                <a:gd name="T35" fmla="*/ 0 h 1556"/>
                <a:gd name="T36" fmla="*/ 1 w 527"/>
                <a:gd name="T37" fmla="*/ 0 h 1556"/>
                <a:gd name="T38" fmla="*/ 1 w 527"/>
                <a:gd name="T39" fmla="*/ 0 h 1556"/>
                <a:gd name="T40" fmla="*/ 1 w 527"/>
                <a:gd name="T41" fmla="*/ 0 h 1556"/>
                <a:gd name="T42" fmla="*/ 1 w 527"/>
                <a:gd name="T43" fmla="*/ 0 h 1556"/>
                <a:gd name="T44" fmla="*/ 1 w 527"/>
                <a:gd name="T45" fmla="*/ 0 h 1556"/>
                <a:gd name="T46" fmla="*/ 1 w 527"/>
                <a:gd name="T47" fmla="*/ 0 h 1556"/>
                <a:gd name="T48" fmla="*/ 1 w 527"/>
                <a:gd name="T49" fmla="*/ 0 h 1556"/>
                <a:gd name="T50" fmla="*/ 1 w 527"/>
                <a:gd name="T51" fmla="*/ 0 h 1556"/>
                <a:gd name="T52" fmla="*/ 1 w 527"/>
                <a:gd name="T53" fmla="*/ 0 h 1556"/>
                <a:gd name="T54" fmla="*/ 1 w 527"/>
                <a:gd name="T55" fmla="*/ 0 h 1556"/>
                <a:gd name="T56" fmla="*/ 1 w 527"/>
                <a:gd name="T57" fmla="*/ 0 h 1556"/>
                <a:gd name="T58" fmla="*/ 1 w 527"/>
                <a:gd name="T59" fmla="*/ 0 h 1556"/>
                <a:gd name="T60" fmla="*/ 1 w 527"/>
                <a:gd name="T61" fmla="*/ 0 h 1556"/>
                <a:gd name="T62" fmla="*/ 1 w 527"/>
                <a:gd name="T63" fmla="*/ 0 h 1556"/>
                <a:gd name="T64" fmla="*/ 1 w 527"/>
                <a:gd name="T65" fmla="*/ 0 h 1556"/>
                <a:gd name="T66" fmla="*/ 0 w 527"/>
                <a:gd name="T67" fmla="*/ 0 h 1556"/>
                <a:gd name="T68" fmla="*/ 1 w 527"/>
                <a:gd name="T69" fmla="*/ 0 h 1556"/>
                <a:gd name="T70" fmla="*/ 1 w 527"/>
                <a:gd name="T71" fmla="*/ 0 h 1556"/>
                <a:gd name="T72" fmla="*/ 1 w 527"/>
                <a:gd name="T73" fmla="*/ 0 h 1556"/>
                <a:gd name="T74" fmla="*/ 1 w 527"/>
                <a:gd name="T75" fmla="*/ 0 h 1556"/>
                <a:gd name="T76" fmla="*/ 1 w 527"/>
                <a:gd name="T77" fmla="*/ 0 h 1556"/>
                <a:gd name="T78" fmla="*/ 1 w 527"/>
                <a:gd name="T79" fmla="*/ 0 h 1556"/>
                <a:gd name="T80" fmla="*/ 1 w 527"/>
                <a:gd name="T81" fmla="*/ 0 h 1556"/>
                <a:gd name="T82" fmla="*/ 1 w 527"/>
                <a:gd name="T83" fmla="*/ 0 h 1556"/>
                <a:gd name="T84" fmla="*/ 1 w 527"/>
                <a:gd name="T85" fmla="*/ 0 h 1556"/>
                <a:gd name="T86" fmla="*/ 1 w 527"/>
                <a:gd name="T87" fmla="*/ 0 h 1556"/>
                <a:gd name="T88" fmla="*/ 1 w 527"/>
                <a:gd name="T89" fmla="*/ 0 h 155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27"/>
                <a:gd name="T136" fmla="*/ 0 h 1556"/>
                <a:gd name="T137" fmla="*/ 527 w 527"/>
                <a:gd name="T138" fmla="*/ 1556 h 155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27" h="1556">
                  <a:moveTo>
                    <a:pt x="87" y="172"/>
                  </a:moveTo>
                  <a:lnTo>
                    <a:pt x="28" y="111"/>
                  </a:lnTo>
                  <a:lnTo>
                    <a:pt x="14" y="58"/>
                  </a:lnTo>
                  <a:lnTo>
                    <a:pt x="58" y="5"/>
                  </a:lnTo>
                  <a:lnTo>
                    <a:pt x="127" y="0"/>
                  </a:lnTo>
                  <a:lnTo>
                    <a:pt x="176" y="18"/>
                  </a:lnTo>
                  <a:lnTo>
                    <a:pt x="229" y="98"/>
                  </a:lnTo>
                  <a:lnTo>
                    <a:pt x="332" y="257"/>
                  </a:lnTo>
                  <a:lnTo>
                    <a:pt x="410" y="422"/>
                  </a:lnTo>
                  <a:lnTo>
                    <a:pt x="464" y="493"/>
                  </a:lnTo>
                  <a:lnTo>
                    <a:pt x="483" y="582"/>
                  </a:lnTo>
                  <a:lnTo>
                    <a:pt x="493" y="612"/>
                  </a:lnTo>
                  <a:lnTo>
                    <a:pt x="464" y="693"/>
                  </a:lnTo>
                  <a:lnTo>
                    <a:pt x="391" y="822"/>
                  </a:lnTo>
                  <a:lnTo>
                    <a:pt x="302" y="955"/>
                  </a:lnTo>
                  <a:lnTo>
                    <a:pt x="215" y="1088"/>
                  </a:lnTo>
                  <a:lnTo>
                    <a:pt x="185" y="1173"/>
                  </a:lnTo>
                  <a:lnTo>
                    <a:pt x="176" y="1226"/>
                  </a:lnTo>
                  <a:lnTo>
                    <a:pt x="205" y="1266"/>
                  </a:lnTo>
                  <a:lnTo>
                    <a:pt x="302" y="1293"/>
                  </a:lnTo>
                  <a:lnTo>
                    <a:pt x="410" y="1342"/>
                  </a:lnTo>
                  <a:lnTo>
                    <a:pt x="493" y="1422"/>
                  </a:lnTo>
                  <a:lnTo>
                    <a:pt x="527" y="1501"/>
                  </a:lnTo>
                  <a:lnTo>
                    <a:pt x="499" y="1541"/>
                  </a:lnTo>
                  <a:lnTo>
                    <a:pt x="424" y="1556"/>
                  </a:lnTo>
                  <a:lnTo>
                    <a:pt x="405" y="1520"/>
                  </a:lnTo>
                  <a:lnTo>
                    <a:pt x="347" y="1439"/>
                  </a:lnTo>
                  <a:lnTo>
                    <a:pt x="302" y="1382"/>
                  </a:lnTo>
                  <a:lnTo>
                    <a:pt x="235" y="1342"/>
                  </a:lnTo>
                  <a:lnTo>
                    <a:pt x="176" y="1319"/>
                  </a:lnTo>
                  <a:lnTo>
                    <a:pt x="103" y="1319"/>
                  </a:lnTo>
                  <a:lnTo>
                    <a:pt x="44" y="1328"/>
                  </a:lnTo>
                  <a:lnTo>
                    <a:pt x="14" y="1315"/>
                  </a:lnTo>
                  <a:lnTo>
                    <a:pt x="0" y="1275"/>
                  </a:lnTo>
                  <a:lnTo>
                    <a:pt x="44" y="1239"/>
                  </a:lnTo>
                  <a:lnTo>
                    <a:pt x="111" y="1120"/>
                  </a:lnTo>
                  <a:lnTo>
                    <a:pt x="176" y="999"/>
                  </a:lnTo>
                  <a:lnTo>
                    <a:pt x="259" y="875"/>
                  </a:lnTo>
                  <a:lnTo>
                    <a:pt x="302" y="773"/>
                  </a:lnTo>
                  <a:lnTo>
                    <a:pt x="367" y="640"/>
                  </a:lnTo>
                  <a:lnTo>
                    <a:pt x="375" y="568"/>
                  </a:lnTo>
                  <a:lnTo>
                    <a:pt x="337" y="475"/>
                  </a:lnTo>
                  <a:lnTo>
                    <a:pt x="249" y="382"/>
                  </a:lnTo>
                  <a:lnTo>
                    <a:pt x="170" y="267"/>
                  </a:lnTo>
                  <a:lnTo>
                    <a:pt x="87" y="172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241" name="Freeform 9"/>
            <p:cNvSpPr>
              <a:spLocks/>
            </p:cNvSpPr>
            <p:nvPr/>
          </p:nvSpPr>
          <p:spPr bwMode="auto">
            <a:xfrm>
              <a:off x="4519" y="3062"/>
              <a:ext cx="311" cy="771"/>
            </a:xfrm>
            <a:custGeom>
              <a:avLst/>
              <a:gdLst>
                <a:gd name="T0" fmla="*/ 1 w 622"/>
                <a:gd name="T1" fmla="*/ 1 h 1541"/>
                <a:gd name="T2" fmla="*/ 1 w 622"/>
                <a:gd name="T3" fmla="*/ 1 h 1541"/>
                <a:gd name="T4" fmla="*/ 1 w 622"/>
                <a:gd name="T5" fmla="*/ 1 h 1541"/>
                <a:gd name="T6" fmla="*/ 1 w 622"/>
                <a:gd name="T7" fmla="*/ 0 h 1541"/>
                <a:gd name="T8" fmla="*/ 1 w 622"/>
                <a:gd name="T9" fmla="*/ 0 h 1541"/>
                <a:gd name="T10" fmla="*/ 1 w 622"/>
                <a:gd name="T11" fmla="*/ 1 h 1541"/>
                <a:gd name="T12" fmla="*/ 1 w 622"/>
                <a:gd name="T13" fmla="*/ 1 h 1541"/>
                <a:gd name="T14" fmla="*/ 1 w 622"/>
                <a:gd name="T15" fmla="*/ 1 h 1541"/>
                <a:gd name="T16" fmla="*/ 1 w 622"/>
                <a:gd name="T17" fmla="*/ 1 h 1541"/>
                <a:gd name="T18" fmla="*/ 1 w 622"/>
                <a:gd name="T19" fmla="*/ 1 h 1541"/>
                <a:gd name="T20" fmla="*/ 1 w 622"/>
                <a:gd name="T21" fmla="*/ 1 h 1541"/>
                <a:gd name="T22" fmla="*/ 1 w 622"/>
                <a:gd name="T23" fmla="*/ 1 h 1541"/>
                <a:gd name="T24" fmla="*/ 1 w 622"/>
                <a:gd name="T25" fmla="*/ 1 h 1541"/>
                <a:gd name="T26" fmla="*/ 1 w 622"/>
                <a:gd name="T27" fmla="*/ 1 h 1541"/>
                <a:gd name="T28" fmla="*/ 1 w 622"/>
                <a:gd name="T29" fmla="*/ 1 h 1541"/>
                <a:gd name="T30" fmla="*/ 1 w 622"/>
                <a:gd name="T31" fmla="*/ 1 h 1541"/>
                <a:gd name="T32" fmla="*/ 1 w 622"/>
                <a:gd name="T33" fmla="*/ 1 h 1541"/>
                <a:gd name="T34" fmla="*/ 1 w 622"/>
                <a:gd name="T35" fmla="*/ 1 h 1541"/>
                <a:gd name="T36" fmla="*/ 1 w 622"/>
                <a:gd name="T37" fmla="*/ 1 h 1541"/>
                <a:gd name="T38" fmla="*/ 1 w 622"/>
                <a:gd name="T39" fmla="*/ 1 h 1541"/>
                <a:gd name="T40" fmla="*/ 1 w 622"/>
                <a:gd name="T41" fmla="*/ 1 h 1541"/>
                <a:gd name="T42" fmla="*/ 1 w 622"/>
                <a:gd name="T43" fmla="*/ 1 h 1541"/>
                <a:gd name="T44" fmla="*/ 1 w 622"/>
                <a:gd name="T45" fmla="*/ 1 h 1541"/>
                <a:gd name="T46" fmla="*/ 1 w 622"/>
                <a:gd name="T47" fmla="*/ 1 h 1541"/>
                <a:gd name="T48" fmla="*/ 0 w 622"/>
                <a:gd name="T49" fmla="*/ 1 h 1541"/>
                <a:gd name="T50" fmla="*/ 1 w 622"/>
                <a:gd name="T51" fmla="*/ 1 h 1541"/>
                <a:gd name="T52" fmla="*/ 1 w 622"/>
                <a:gd name="T53" fmla="*/ 1 h 1541"/>
                <a:gd name="T54" fmla="*/ 1 w 622"/>
                <a:gd name="T55" fmla="*/ 1 h 1541"/>
                <a:gd name="T56" fmla="*/ 1 w 622"/>
                <a:gd name="T57" fmla="*/ 1 h 1541"/>
                <a:gd name="T58" fmla="*/ 1 w 622"/>
                <a:gd name="T59" fmla="*/ 1 h 1541"/>
                <a:gd name="T60" fmla="*/ 1 w 622"/>
                <a:gd name="T61" fmla="*/ 1 h 1541"/>
                <a:gd name="T62" fmla="*/ 1 w 622"/>
                <a:gd name="T63" fmla="*/ 1 h 1541"/>
                <a:gd name="T64" fmla="*/ 1 w 622"/>
                <a:gd name="T65" fmla="*/ 1 h 1541"/>
                <a:gd name="T66" fmla="*/ 1 w 622"/>
                <a:gd name="T67" fmla="*/ 1 h 1541"/>
                <a:gd name="T68" fmla="*/ 1 w 622"/>
                <a:gd name="T69" fmla="*/ 1 h 1541"/>
                <a:gd name="T70" fmla="*/ 1 w 622"/>
                <a:gd name="T71" fmla="*/ 1 h 1541"/>
                <a:gd name="T72" fmla="*/ 1 w 622"/>
                <a:gd name="T73" fmla="*/ 1 h 1541"/>
                <a:gd name="T74" fmla="*/ 1 w 622"/>
                <a:gd name="T75" fmla="*/ 1 h 154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22"/>
                <a:gd name="T115" fmla="*/ 0 h 1541"/>
                <a:gd name="T116" fmla="*/ 622 w 622"/>
                <a:gd name="T117" fmla="*/ 1541 h 154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22" h="1541">
                  <a:moveTo>
                    <a:pt x="367" y="328"/>
                  </a:moveTo>
                  <a:lnTo>
                    <a:pt x="411" y="173"/>
                  </a:lnTo>
                  <a:lnTo>
                    <a:pt x="460" y="53"/>
                  </a:lnTo>
                  <a:lnTo>
                    <a:pt x="515" y="0"/>
                  </a:lnTo>
                  <a:lnTo>
                    <a:pt x="592" y="0"/>
                  </a:lnTo>
                  <a:lnTo>
                    <a:pt x="622" y="71"/>
                  </a:lnTo>
                  <a:lnTo>
                    <a:pt x="602" y="150"/>
                  </a:lnTo>
                  <a:lnTo>
                    <a:pt x="519" y="266"/>
                  </a:lnTo>
                  <a:lnTo>
                    <a:pt x="440" y="381"/>
                  </a:lnTo>
                  <a:lnTo>
                    <a:pt x="397" y="533"/>
                  </a:lnTo>
                  <a:lnTo>
                    <a:pt x="367" y="639"/>
                  </a:lnTo>
                  <a:lnTo>
                    <a:pt x="353" y="741"/>
                  </a:lnTo>
                  <a:lnTo>
                    <a:pt x="371" y="933"/>
                  </a:lnTo>
                  <a:lnTo>
                    <a:pt x="397" y="1101"/>
                  </a:lnTo>
                  <a:lnTo>
                    <a:pt x="426" y="1221"/>
                  </a:lnTo>
                  <a:lnTo>
                    <a:pt x="446" y="1278"/>
                  </a:lnTo>
                  <a:lnTo>
                    <a:pt x="430" y="1341"/>
                  </a:lnTo>
                  <a:lnTo>
                    <a:pt x="397" y="1346"/>
                  </a:lnTo>
                  <a:lnTo>
                    <a:pt x="338" y="1346"/>
                  </a:lnTo>
                  <a:lnTo>
                    <a:pt x="225" y="1399"/>
                  </a:lnTo>
                  <a:lnTo>
                    <a:pt x="152" y="1447"/>
                  </a:lnTo>
                  <a:lnTo>
                    <a:pt x="118" y="1532"/>
                  </a:lnTo>
                  <a:lnTo>
                    <a:pt x="73" y="1541"/>
                  </a:lnTo>
                  <a:lnTo>
                    <a:pt x="14" y="1488"/>
                  </a:lnTo>
                  <a:lnTo>
                    <a:pt x="0" y="1435"/>
                  </a:lnTo>
                  <a:lnTo>
                    <a:pt x="77" y="1372"/>
                  </a:lnTo>
                  <a:lnTo>
                    <a:pt x="191" y="1327"/>
                  </a:lnTo>
                  <a:lnTo>
                    <a:pt x="278" y="1293"/>
                  </a:lnTo>
                  <a:lnTo>
                    <a:pt x="338" y="1265"/>
                  </a:lnTo>
                  <a:lnTo>
                    <a:pt x="357" y="1225"/>
                  </a:lnTo>
                  <a:lnTo>
                    <a:pt x="343" y="1092"/>
                  </a:lnTo>
                  <a:lnTo>
                    <a:pt x="294" y="946"/>
                  </a:lnTo>
                  <a:lnTo>
                    <a:pt x="270" y="795"/>
                  </a:lnTo>
                  <a:lnTo>
                    <a:pt x="270" y="719"/>
                  </a:lnTo>
                  <a:lnTo>
                    <a:pt x="270" y="622"/>
                  </a:lnTo>
                  <a:lnTo>
                    <a:pt x="294" y="533"/>
                  </a:lnTo>
                  <a:lnTo>
                    <a:pt x="328" y="408"/>
                  </a:lnTo>
                  <a:lnTo>
                    <a:pt x="367" y="32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51204" name="Oval 10"/>
          <p:cNvSpPr>
            <a:spLocks noChangeArrowheads="1"/>
          </p:cNvSpPr>
          <p:nvPr/>
        </p:nvSpPr>
        <p:spPr bwMode="auto">
          <a:xfrm>
            <a:off x="1746375" y="1123950"/>
            <a:ext cx="1663700" cy="1612900"/>
          </a:xfrm>
          <a:prstGeom prst="ellipse">
            <a:avLst/>
          </a:prstGeom>
          <a:solidFill>
            <a:schemeClr val="bg2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9275" name="Oval 11"/>
          <p:cNvSpPr>
            <a:spLocks noChangeArrowheads="1"/>
          </p:cNvSpPr>
          <p:nvPr/>
        </p:nvSpPr>
        <p:spPr bwMode="auto">
          <a:xfrm>
            <a:off x="1822575" y="1200150"/>
            <a:ext cx="1511300" cy="14605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3366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1206" name="Rectangle 12"/>
          <p:cNvSpPr>
            <a:spLocks noChangeArrowheads="1"/>
          </p:cNvSpPr>
          <p:nvPr/>
        </p:nvSpPr>
        <p:spPr bwMode="auto">
          <a:xfrm>
            <a:off x="3762203" y="1305387"/>
            <a:ext cx="2962349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ja-JP" altLang="en-US" sz="2800" dirty="0">
                <a:solidFill>
                  <a:schemeClr val="accent1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薄い球殻  </a:t>
            </a:r>
            <a:r>
              <a:rPr lang="en-US" altLang="ja-JP" sz="2000" dirty="0">
                <a:solidFill>
                  <a:schemeClr val="accent1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Thin shell</a:t>
            </a:r>
            <a:endParaRPr lang="ja-JP" altLang="en-US" sz="2000" dirty="0">
              <a:solidFill>
                <a:schemeClr val="accent1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51207" name="Oval 13"/>
          <p:cNvSpPr>
            <a:spLocks noChangeArrowheads="1"/>
          </p:cNvSpPr>
          <p:nvPr/>
        </p:nvSpPr>
        <p:spPr bwMode="auto">
          <a:xfrm>
            <a:off x="1703512" y="3028950"/>
            <a:ext cx="1663700" cy="1612900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1208" name="Rectangle 14"/>
          <p:cNvSpPr>
            <a:spLocks noChangeArrowheads="1"/>
          </p:cNvSpPr>
          <p:nvPr/>
        </p:nvSpPr>
        <p:spPr bwMode="auto">
          <a:xfrm>
            <a:off x="3618187" y="3321611"/>
            <a:ext cx="4127733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ja-JP" altLang="en-US" sz="2800" dirty="0">
                <a:solidFill>
                  <a:schemeClr val="accent1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均一な内部   </a:t>
            </a:r>
            <a:r>
              <a:rPr lang="en-US" altLang="ja-JP" sz="2000" dirty="0">
                <a:solidFill>
                  <a:schemeClr val="accent1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Uniform sphere</a:t>
            </a:r>
            <a:endParaRPr lang="ja-JP" altLang="en-US" sz="2400" dirty="0">
              <a:solidFill>
                <a:schemeClr val="accent1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51209" name="Oval 15"/>
          <p:cNvSpPr>
            <a:spLocks noChangeArrowheads="1"/>
          </p:cNvSpPr>
          <p:nvPr/>
        </p:nvSpPr>
        <p:spPr bwMode="auto">
          <a:xfrm>
            <a:off x="1703512" y="5010150"/>
            <a:ext cx="1627188" cy="1587500"/>
          </a:xfrm>
          <a:prstGeom prst="ellipse">
            <a:avLst/>
          </a:prstGeom>
          <a:solidFill>
            <a:schemeClr val="bg2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1210" name="Rectangle 16"/>
          <p:cNvSpPr>
            <a:spLocks noChangeArrowheads="1"/>
          </p:cNvSpPr>
          <p:nvPr/>
        </p:nvSpPr>
        <p:spPr bwMode="auto">
          <a:xfrm>
            <a:off x="3432368" y="5038245"/>
            <a:ext cx="4443524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ja-JP" altLang="en-US" sz="2800" dirty="0">
                <a:solidFill>
                  <a:schemeClr val="accent1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金属質の中心核  </a:t>
            </a:r>
            <a:r>
              <a:rPr lang="en-US" altLang="ja-JP" sz="2000" dirty="0">
                <a:solidFill>
                  <a:schemeClr val="accent1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Metallic core</a:t>
            </a:r>
            <a:endParaRPr lang="ja-JP" altLang="en-US" sz="2400" dirty="0">
              <a:solidFill>
                <a:schemeClr val="accent1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51211" name="Rectangle 17"/>
          <p:cNvSpPr>
            <a:spLocks noChangeArrowheads="1"/>
          </p:cNvSpPr>
          <p:nvPr/>
        </p:nvSpPr>
        <p:spPr bwMode="auto">
          <a:xfrm>
            <a:off x="0" y="169554"/>
            <a:ext cx="11982447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r"/>
            <a:r>
              <a:rPr lang="ja-JP" altLang="en-US" sz="36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慣性モーメントでわかる中心核　</a:t>
            </a:r>
            <a:r>
              <a:rPr lang="en-US" altLang="ja-JP" sz="24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MOI tells about the central metallic core</a:t>
            </a:r>
            <a:endParaRPr lang="ja-JP" altLang="en-US" sz="2400" dirty="0">
              <a:solidFill>
                <a:srgbClr val="FFFF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grpSp>
        <p:nvGrpSpPr>
          <p:cNvPr id="51212" name="Group 18"/>
          <p:cNvGrpSpPr>
            <a:grpSpLocks/>
          </p:cNvGrpSpPr>
          <p:nvPr/>
        </p:nvGrpSpPr>
        <p:grpSpPr bwMode="auto">
          <a:xfrm>
            <a:off x="8563992" y="3502025"/>
            <a:ext cx="758825" cy="1790700"/>
            <a:chOff x="4292" y="2206"/>
            <a:chExt cx="478" cy="1128"/>
          </a:xfrm>
        </p:grpSpPr>
        <p:grpSp>
          <p:nvGrpSpPr>
            <p:cNvPr id="51220" name="Group 19"/>
            <p:cNvGrpSpPr>
              <a:grpSpLocks/>
            </p:cNvGrpSpPr>
            <p:nvPr/>
          </p:nvGrpSpPr>
          <p:grpSpPr bwMode="auto">
            <a:xfrm>
              <a:off x="4292" y="2206"/>
              <a:ext cx="450" cy="1128"/>
              <a:chOff x="4047" y="2060"/>
              <a:chExt cx="450" cy="1128"/>
            </a:xfrm>
          </p:grpSpPr>
          <p:sp>
            <p:nvSpPr>
              <p:cNvPr id="51222" name="Freeform 20"/>
              <p:cNvSpPr>
                <a:spLocks/>
              </p:cNvSpPr>
              <p:nvPr/>
            </p:nvSpPr>
            <p:spPr bwMode="auto">
              <a:xfrm>
                <a:off x="4141" y="2060"/>
                <a:ext cx="356" cy="322"/>
              </a:xfrm>
              <a:custGeom>
                <a:avLst/>
                <a:gdLst>
                  <a:gd name="T0" fmla="*/ 0 w 713"/>
                  <a:gd name="T1" fmla="*/ 1 h 642"/>
                  <a:gd name="T2" fmla="*/ 0 w 713"/>
                  <a:gd name="T3" fmla="*/ 1 h 642"/>
                  <a:gd name="T4" fmla="*/ 0 w 713"/>
                  <a:gd name="T5" fmla="*/ 1 h 642"/>
                  <a:gd name="T6" fmla="*/ 0 w 713"/>
                  <a:gd name="T7" fmla="*/ 1 h 642"/>
                  <a:gd name="T8" fmla="*/ 0 w 713"/>
                  <a:gd name="T9" fmla="*/ 1 h 642"/>
                  <a:gd name="T10" fmla="*/ 0 w 713"/>
                  <a:gd name="T11" fmla="*/ 1 h 642"/>
                  <a:gd name="T12" fmla="*/ 0 w 713"/>
                  <a:gd name="T13" fmla="*/ 1 h 642"/>
                  <a:gd name="T14" fmla="*/ 0 w 713"/>
                  <a:gd name="T15" fmla="*/ 1 h 642"/>
                  <a:gd name="T16" fmla="*/ 0 w 713"/>
                  <a:gd name="T17" fmla="*/ 1 h 642"/>
                  <a:gd name="T18" fmla="*/ 0 w 713"/>
                  <a:gd name="T19" fmla="*/ 1 h 642"/>
                  <a:gd name="T20" fmla="*/ 0 w 713"/>
                  <a:gd name="T21" fmla="*/ 1 h 642"/>
                  <a:gd name="T22" fmla="*/ 0 w 713"/>
                  <a:gd name="T23" fmla="*/ 1 h 642"/>
                  <a:gd name="T24" fmla="*/ 0 w 713"/>
                  <a:gd name="T25" fmla="*/ 1 h 642"/>
                  <a:gd name="T26" fmla="*/ 0 w 713"/>
                  <a:gd name="T27" fmla="*/ 1 h 642"/>
                  <a:gd name="T28" fmla="*/ 0 w 713"/>
                  <a:gd name="T29" fmla="*/ 1 h 642"/>
                  <a:gd name="T30" fmla="*/ 0 w 713"/>
                  <a:gd name="T31" fmla="*/ 1 h 642"/>
                  <a:gd name="T32" fmla="*/ 0 w 713"/>
                  <a:gd name="T33" fmla="*/ 1 h 642"/>
                  <a:gd name="T34" fmla="*/ 0 w 713"/>
                  <a:gd name="T35" fmla="*/ 1 h 642"/>
                  <a:gd name="T36" fmla="*/ 0 w 713"/>
                  <a:gd name="T37" fmla="*/ 1 h 642"/>
                  <a:gd name="T38" fmla="*/ 0 w 713"/>
                  <a:gd name="T39" fmla="*/ 1 h 642"/>
                  <a:gd name="T40" fmla="*/ 0 w 713"/>
                  <a:gd name="T41" fmla="*/ 1 h 642"/>
                  <a:gd name="T42" fmla="*/ 0 w 713"/>
                  <a:gd name="T43" fmla="*/ 1 h 642"/>
                  <a:gd name="T44" fmla="*/ 0 w 713"/>
                  <a:gd name="T45" fmla="*/ 1 h 642"/>
                  <a:gd name="T46" fmla="*/ 0 w 713"/>
                  <a:gd name="T47" fmla="*/ 1 h 642"/>
                  <a:gd name="T48" fmla="*/ 0 w 713"/>
                  <a:gd name="T49" fmla="*/ 0 h 642"/>
                  <a:gd name="T50" fmla="*/ 0 w 713"/>
                  <a:gd name="T51" fmla="*/ 1 h 642"/>
                  <a:gd name="T52" fmla="*/ 0 w 713"/>
                  <a:gd name="T53" fmla="*/ 1 h 642"/>
                  <a:gd name="T54" fmla="*/ 0 w 713"/>
                  <a:gd name="T55" fmla="*/ 1 h 642"/>
                  <a:gd name="T56" fmla="*/ 0 w 713"/>
                  <a:gd name="T57" fmla="*/ 1 h 642"/>
                  <a:gd name="T58" fmla="*/ 0 w 713"/>
                  <a:gd name="T59" fmla="*/ 1 h 642"/>
                  <a:gd name="T60" fmla="*/ 0 w 713"/>
                  <a:gd name="T61" fmla="*/ 1 h 642"/>
                  <a:gd name="T62" fmla="*/ 0 w 713"/>
                  <a:gd name="T63" fmla="*/ 1 h 642"/>
                  <a:gd name="T64" fmla="*/ 0 w 713"/>
                  <a:gd name="T65" fmla="*/ 1 h 642"/>
                  <a:gd name="T66" fmla="*/ 0 w 713"/>
                  <a:gd name="T67" fmla="*/ 1 h 642"/>
                  <a:gd name="T68" fmla="*/ 0 w 713"/>
                  <a:gd name="T69" fmla="*/ 1 h 642"/>
                  <a:gd name="T70" fmla="*/ 0 w 713"/>
                  <a:gd name="T71" fmla="*/ 1 h 642"/>
                  <a:gd name="T72" fmla="*/ 0 w 713"/>
                  <a:gd name="T73" fmla="*/ 1 h 642"/>
                  <a:gd name="T74" fmla="*/ 0 w 713"/>
                  <a:gd name="T75" fmla="*/ 1 h 642"/>
                  <a:gd name="T76" fmla="*/ 0 w 713"/>
                  <a:gd name="T77" fmla="*/ 1 h 642"/>
                  <a:gd name="T78" fmla="*/ 0 w 713"/>
                  <a:gd name="T79" fmla="*/ 1 h 642"/>
                  <a:gd name="T80" fmla="*/ 0 w 713"/>
                  <a:gd name="T81" fmla="*/ 1 h 642"/>
                  <a:gd name="T82" fmla="*/ 0 w 713"/>
                  <a:gd name="T83" fmla="*/ 1 h 642"/>
                  <a:gd name="T84" fmla="*/ 0 w 713"/>
                  <a:gd name="T85" fmla="*/ 1 h 642"/>
                  <a:gd name="T86" fmla="*/ 0 w 713"/>
                  <a:gd name="T87" fmla="*/ 1 h 642"/>
                  <a:gd name="T88" fmla="*/ 0 w 713"/>
                  <a:gd name="T89" fmla="*/ 1 h 642"/>
                  <a:gd name="T90" fmla="*/ 0 w 713"/>
                  <a:gd name="T91" fmla="*/ 1 h 642"/>
                  <a:gd name="T92" fmla="*/ 0 w 713"/>
                  <a:gd name="T93" fmla="*/ 1 h 642"/>
                  <a:gd name="T94" fmla="*/ 0 w 713"/>
                  <a:gd name="T95" fmla="*/ 1 h 642"/>
                  <a:gd name="T96" fmla="*/ 0 w 713"/>
                  <a:gd name="T97" fmla="*/ 1 h 64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713"/>
                  <a:gd name="T148" fmla="*/ 0 h 642"/>
                  <a:gd name="T149" fmla="*/ 713 w 713"/>
                  <a:gd name="T150" fmla="*/ 642 h 64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713" h="642">
                    <a:moveTo>
                      <a:pt x="347" y="553"/>
                    </a:moveTo>
                    <a:lnTo>
                      <a:pt x="382" y="583"/>
                    </a:lnTo>
                    <a:lnTo>
                      <a:pt x="440" y="619"/>
                    </a:lnTo>
                    <a:lnTo>
                      <a:pt x="518" y="642"/>
                    </a:lnTo>
                    <a:lnTo>
                      <a:pt x="582" y="642"/>
                    </a:lnTo>
                    <a:lnTo>
                      <a:pt x="635" y="619"/>
                    </a:lnTo>
                    <a:lnTo>
                      <a:pt x="684" y="583"/>
                    </a:lnTo>
                    <a:lnTo>
                      <a:pt x="713" y="545"/>
                    </a:lnTo>
                    <a:lnTo>
                      <a:pt x="713" y="486"/>
                    </a:lnTo>
                    <a:lnTo>
                      <a:pt x="708" y="437"/>
                    </a:lnTo>
                    <a:lnTo>
                      <a:pt x="694" y="394"/>
                    </a:lnTo>
                    <a:lnTo>
                      <a:pt x="650" y="354"/>
                    </a:lnTo>
                    <a:lnTo>
                      <a:pt x="611" y="327"/>
                    </a:lnTo>
                    <a:lnTo>
                      <a:pt x="552" y="314"/>
                    </a:lnTo>
                    <a:lnTo>
                      <a:pt x="523" y="309"/>
                    </a:lnTo>
                    <a:lnTo>
                      <a:pt x="576" y="282"/>
                    </a:lnTo>
                    <a:lnTo>
                      <a:pt x="621" y="225"/>
                    </a:lnTo>
                    <a:lnTo>
                      <a:pt x="631" y="193"/>
                    </a:lnTo>
                    <a:lnTo>
                      <a:pt x="631" y="140"/>
                    </a:lnTo>
                    <a:lnTo>
                      <a:pt x="621" y="102"/>
                    </a:lnTo>
                    <a:lnTo>
                      <a:pt x="576" y="66"/>
                    </a:lnTo>
                    <a:lnTo>
                      <a:pt x="538" y="26"/>
                    </a:lnTo>
                    <a:lnTo>
                      <a:pt x="469" y="13"/>
                    </a:lnTo>
                    <a:lnTo>
                      <a:pt x="420" y="4"/>
                    </a:lnTo>
                    <a:lnTo>
                      <a:pt x="377" y="0"/>
                    </a:lnTo>
                    <a:lnTo>
                      <a:pt x="308" y="30"/>
                    </a:lnTo>
                    <a:lnTo>
                      <a:pt x="274" y="66"/>
                    </a:lnTo>
                    <a:lnTo>
                      <a:pt x="255" y="110"/>
                    </a:lnTo>
                    <a:lnTo>
                      <a:pt x="245" y="163"/>
                    </a:lnTo>
                    <a:lnTo>
                      <a:pt x="245" y="208"/>
                    </a:lnTo>
                    <a:lnTo>
                      <a:pt x="270" y="229"/>
                    </a:lnTo>
                    <a:lnTo>
                      <a:pt x="284" y="256"/>
                    </a:lnTo>
                    <a:lnTo>
                      <a:pt x="221" y="242"/>
                    </a:lnTo>
                    <a:lnTo>
                      <a:pt x="148" y="238"/>
                    </a:lnTo>
                    <a:lnTo>
                      <a:pt x="83" y="269"/>
                    </a:lnTo>
                    <a:lnTo>
                      <a:pt x="45" y="297"/>
                    </a:lnTo>
                    <a:lnTo>
                      <a:pt x="16" y="331"/>
                    </a:lnTo>
                    <a:lnTo>
                      <a:pt x="6" y="358"/>
                    </a:lnTo>
                    <a:lnTo>
                      <a:pt x="0" y="398"/>
                    </a:lnTo>
                    <a:lnTo>
                      <a:pt x="6" y="437"/>
                    </a:lnTo>
                    <a:lnTo>
                      <a:pt x="20" y="481"/>
                    </a:lnTo>
                    <a:lnTo>
                      <a:pt x="55" y="517"/>
                    </a:lnTo>
                    <a:lnTo>
                      <a:pt x="93" y="539"/>
                    </a:lnTo>
                    <a:lnTo>
                      <a:pt x="162" y="557"/>
                    </a:lnTo>
                    <a:lnTo>
                      <a:pt x="197" y="566"/>
                    </a:lnTo>
                    <a:lnTo>
                      <a:pt x="240" y="562"/>
                    </a:lnTo>
                    <a:lnTo>
                      <a:pt x="270" y="553"/>
                    </a:lnTo>
                    <a:lnTo>
                      <a:pt x="288" y="549"/>
                    </a:lnTo>
                    <a:lnTo>
                      <a:pt x="347" y="553"/>
                    </a:lnTo>
                    <a:close/>
                  </a:path>
                </a:pathLst>
              </a:custGeom>
              <a:solidFill>
                <a:srgbClr val="CC9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1223" name="Freeform 21"/>
              <p:cNvSpPr>
                <a:spLocks/>
              </p:cNvSpPr>
              <p:nvPr/>
            </p:nvSpPr>
            <p:spPr bwMode="auto">
              <a:xfrm>
                <a:off x="4124" y="2065"/>
                <a:ext cx="356" cy="319"/>
              </a:xfrm>
              <a:custGeom>
                <a:avLst/>
                <a:gdLst>
                  <a:gd name="T0" fmla="*/ 0 w 713"/>
                  <a:gd name="T1" fmla="*/ 1 h 638"/>
                  <a:gd name="T2" fmla="*/ 0 w 713"/>
                  <a:gd name="T3" fmla="*/ 1 h 638"/>
                  <a:gd name="T4" fmla="*/ 0 w 713"/>
                  <a:gd name="T5" fmla="*/ 1 h 638"/>
                  <a:gd name="T6" fmla="*/ 0 w 713"/>
                  <a:gd name="T7" fmla="*/ 1 h 638"/>
                  <a:gd name="T8" fmla="*/ 0 w 713"/>
                  <a:gd name="T9" fmla="*/ 1 h 638"/>
                  <a:gd name="T10" fmla="*/ 0 w 713"/>
                  <a:gd name="T11" fmla="*/ 1 h 638"/>
                  <a:gd name="T12" fmla="*/ 0 w 713"/>
                  <a:gd name="T13" fmla="*/ 1 h 638"/>
                  <a:gd name="T14" fmla="*/ 0 w 713"/>
                  <a:gd name="T15" fmla="*/ 1 h 638"/>
                  <a:gd name="T16" fmla="*/ 0 w 713"/>
                  <a:gd name="T17" fmla="*/ 1 h 638"/>
                  <a:gd name="T18" fmla="*/ 0 w 713"/>
                  <a:gd name="T19" fmla="*/ 1 h 638"/>
                  <a:gd name="T20" fmla="*/ 0 w 713"/>
                  <a:gd name="T21" fmla="*/ 1 h 638"/>
                  <a:gd name="T22" fmla="*/ 0 w 713"/>
                  <a:gd name="T23" fmla="*/ 1 h 638"/>
                  <a:gd name="T24" fmla="*/ 0 w 713"/>
                  <a:gd name="T25" fmla="*/ 1 h 638"/>
                  <a:gd name="T26" fmla="*/ 0 w 713"/>
                  <a:gd name="T27" fmla="*/ 1 h 638"/>
                  <a:gd name="T28" fmla="*/ 0 w 713"/>
                  <a:gd name="T29" fmla="*/ 1 h 638"/>
                  <a:gd name="T30" fmla="*/ 0 w 713"/>
                  <a:gd name="T31" fmla="*/ 1 h 638"/>
                  <a:gd name="T32" fmla="*/ 0 w 713"/>
                  <a:gd name="T33" fmla="*/ 1 h 638"/>
                  <a:gd name="T34" fmla="*/ 0 w 713"/>
                  <a:gd name="T35" fmla="*/ 1 h 638"/>
                  <a:gd name="T36" fmla="*/ 0 w 713"/>
                  <a:gd name="T37" fmla="*/ 1 h 638"/>
                  <a:gd name="T38" fmla="*/ 0 w 713"/>
                  <a:gd name="T39" fmla="*/ 1 h 638"/>
                  <a:gd name="T40" fmla="*/ 0 w 713"/>
                  <a:gd name="T41" fmla="*/ 1 h 638"/>
                  <a:gd name="T42" fmla="*/ 0 w 713"/>
                  <a:gd name="T43" fmla="*/ 1 h 638"/>
                  <a:gd name="T44" fmla="*/ 0 w 713"/>
                  <a:gd name="T45" fmla="*/ 1 h 638"/>
                  <a:gd name="T46" fmla="*/ 0 w 713"/>
                  <a:gd name="T47" fmla="*/ 0 h 638"/>
                  <a:gd name="T48" fmla="*/ 0 w 713"/>
                  <a:gd name="T49" fmla="*/ 0 h 638"/>
                  <a:gd name="T50" fmla="*/ 0 w 713"/>
                  <a:gd name="T51" fmla="*/ 1 h 638"/>
                  <a:gd name="T52" fmla="*/ 0 w 713"/>
                  <a:gd name="T53" fmla="*/ 1 h 638"/>
                  <a:gd name="T54" fmla="*/ 0 w 713"/>
                  <a:gd name="T55" fmla="*/ 1 h 638"/>
                  <a:gd name="T56" fmla="*/ 0 w 713"/>
                  <a:gd name="T57" fmla="*/ 1 h 638"/>
                  <a:gd name="T58" fmla="*/ 0 w 713"/>
                  <a:gd name="T59" fmla="*/ 1 h 638"/>
                  <a:gd name="T60" fmla="*/ 0 w 713"/>
                  <a:gd name="T61" fmla="*/ 1 h 638"/>
                  <a:gd name="T62" fmla="*/ 0 w 713"/>
                  <a:gd name="T63" fmla="*/ 1 h 638"/>
                  <a:gd name="T64" fmla="*/ 0 w 713"/>
                  <a:gd name="T65" fmla="*/ 1 h 638"/>
                  <a:gd name="T66" fmla="*/ 0 w 713"/>
                  <a:gd name="T67" fmla="*/ 1 h 638"/>
                  <a:gd name="T68" fmla="*/ 0 w 713"/>
                  <a:gd name="T69" fmla="*/ 1 h 638"/>
                  <a:gd name="T70" fmla="*/ 0 w 713"/>
                  <a:gd name="T71" fmla="*/ 1 h 638"/>
                  <a:gd name="T72" fmla="*/ 0 w 713"/>
                  <a:gd name="T73" fmla="*/ 1 h 638"/>
                  <a:gd name="T74" fmla="*/ 0 w 713"/>
                  <a:gd name="T75" fmla="*/ 1 h 638"/>
                  <a:gd name="T76" fmla="*/ 0 w 713"/>
                  <a:gd name="T77" fmla="*/ 1 h 638"/>
                  <a:gd name="T78" fmla="*/ 0 w 713"/>
                  <a:gd name="T79" fmla="*/ 1 h 638"/>
                  <a:gd name="T80" fmla="*/ 0 w 713"/>
                  <a:gd name="T81" fmla="*/ 1 h 638"/>
                  <a:gd name="T82" fmla="*/ 0 w 713"/>
                  <a:gd name="T83" fmla="*/ 1 h 638"/>
                  <a:gd name="T84" fmla="*/ 0 w 713"/>
                  <a:gd name="T85" fmla="*/ 1 h 638"/>
                  <a:gd name="T86" fmla="*/ 0 w 713"/>
                  <a:gd name="T87" fmla="*/ 1 h 638"/>
                  <a:gd name="T88" fmla="*/ 0 w 713"/>
                  <a:gd name="T89" fmla="*/ 1 h 638"/>
                  <a:gd name="T90" fmla="*/ 0 w 713"/>
                  <a:gd name="T91" fmla="*/ 1 h 638"/>
                  <a:gd name="T92" fmla="*/ 0 w 713"/>
                  <a:gd name="T93" fmla="*/ 1 h 638"/>
                  <a:gd name="T94" fmla="*/ 0 w 713"/>
                  <a:gd name="T95" fmla="*/ 1 h 638"/>
                  <a:gd name="T96" fmla="*/ 0 w 713"/>
                  <a:gd name="T97" fmla="*/ 1 h 63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713"/>
                  <a:gd name="T148" fmla="*/ 0 h 638"/>
                  <a:gd name="T149" fmla="*/ 713 w 713"/>
                  <a:gd name="T150" fmla="*/ 638 h 638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713" h="638">
                    <a:moveTo>
                      <a:pt x="346" y="555"/>
                    </a:moveTo>
                    <a:lnTo>
                      <a:pt x="384" y="580"/>
                    </a:lnTo>
                    <a:lnTo>
                      <a:pt x="439" y="616"/>
                    </a:lnTo>
                    <a:lnTo>
                      <a:pt x="516" y="638"/>
                    </a:lnTo>
                    <a:lnTo>
                      <a:pt x="585" y="638"/>
                    </a:lnTo>
                    <a:lnTo>
                      <a:pt x="634" y="621"/>
                    </a:lnTo>
                    <a:lnTo>
                      <a:pt x="687" y="580"/>
                    </a:lnTo>
                    <a:lnTo>
                      <a:pt x="713" y="542"/>
                    </a:lnTo>
                    <a:lnTo>
                      <a:pt x="713" y="487"/>
                    </a:lnTo>
                    <a:lnTo>
                      <a:pt x="713" y="434"/>
                    </a:lnTo>
                    <a:lnTo>
                      <a:pt x="693" y="390"/>
                    </a:lnTo>
                    <a:lnTo>
                      <a:pt x="648" y="355"/>
                    </a:lnTo>
                    <a:lnTo>
                      <a:pt x="609" y="324"/>
                    </a:lnTo>
                    <a:lnTo>
                      <a:pt x="551" y="315"/>
                    </a:lnTo>
                    <a:lnTo>
                      <a:pt x="526" y="307"/>
                    </a:lnTo>
                    <a:lnTo>
                      <a:pt x="575" y="284"/>
                    </a:lnTo>
                    <a:lnTo>
                      <a:pt x="624" y="222"/>
                    </a:lnTo>
                    <a:lnTo>
                      <a:pt x="630" y="195"/>
                    </a:lnTo>
                    <a:lnTo>
                      <a:pt x="630" y="138"/>
                    </a:lnTo>
                    <a:lnTo>
                      <a:pt x="620" y="103"/>
                    </a:lnTo>
                    <a:lnTo>
                      <a:pt x="575" y="63"/>
                    </a:lnTo>
                    <a:lnTo>
                      <a:pt x="536" y="27"/>
                    </a:lnTo>
                    <a:lnTo>
                      <a:pt x="468" y="10"/>
                    </a:lnTo>
                    <a:lnTo>
                      <a:pt x="425" y="0"/>
                    </a:lnTo>
                    <a:lnTo>
                      <a:pt x="376" y="0"/>
                    </a:lnTo>
                    <a:lnTo>
                      <a:pt x="307" y="31"/>
                    </a:lnTo>
                    <a:lnTo>
                      <a:pt x="273" y="63"/>
                    </a:lnTo>
                    <a:lnTo>
                      <a:pt x="258" y="112"/>
                    </a:lnTo>
                    <a:lnTo>
                      <a:pt x="244" y="160"/>
                    </a:lnTo>
                    <a:lnTo>
                      <a:pt x="244" y="209"/>
                    </a:lnTo>
                    <a:lnTo>
                      <a:pt x="268" y="226"/>
                    </a:lnTo>
                    <a:lnTo>
                      <a:pt x="283" y="258"/>
                    </a:lnTo>
                    <a:lnTo>
                      <a:pt x="220" y="244"/>
                    </a:lnTo>
                    <a:lnTo>
                      <a:pt x="146" y="239"/>
                    </a:lnTo>
                    <a:lnTo>
                      <a:pt x="82" y="267"/>
                    </a:lnTo>
                    <a:lnTo>
                      <a:pt x="43" y="292"/>
                    </a:lnTo>
                    <a:lnTo>
                      <a:pt x="15" y="328"/>
                    </a:lnTo>
                    <a:lnTo>
                      <a:pt x="9" y="360"/>
                    </a:lnTo>
                    <a:lnTo>
                      <a:pt x="0" y="400"/>
                    </a:lnTo>
                    <a:lnTo>
                      <a:pt x="5" y="434"/>
                    </a:lnTo>
                    <a:lnTo>
                      <a:pt x="19" y="479"/>
                    </a:lnTo>
                    <a:lnTo>
                      <a:pt x="53" y="514"/>
                    </a:lnTo>
                    <a:lnTo>
                      <a:pt x="92" y="536"/>
                    </a:lnTo>
                    <a:lnTo>
                      <a:pt x="165" y="559"/>
                    </a:lnTo>
                    <a:lnTo>
                      <a:pt x="195" y="568"/>
                    </a:lnTo>
                    <a:lnTo>
                      <a:pt x="238" y="563"/>
                    </a:lnTo>
                    <a:lnTo>
                      <a:pt x="273" y="550"/>
                    </a:lnTo>
                    <a:lnTo>
                      <a:pt x="287" y="546"/>
                    </a:lnTo>
                    <a:lnTo>
                      <a:pt x="346" y="555"/>
                    </a:lnTo>
                    <a:close/>
                  </a:path>
                </a:pathLst>
              </a:custGeom>
              <a:solidFill>
                <a:srgbClr val="FFCC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1224" name="Freeform 22"/>
              <p:cNvSpPr>
                <a:spLocks/>
              </p:cNvSpPr>
              <p:nvPr/>
            </p:nvSpPr>
            <p:spPr bwMode="auto">
              <a:xfrm>
                <a:off x="4047" y="2294"/>
                <a:ext cx="263" cy="894"/>
              </a:xfrm>
              <a:custGeom>
                <a:avLst/>
                <a:gdLst>
                  <a:gd name="T0" fmla="*/ 0 w 528"/>
                  <a:gd name="T1" fmla="*/ 1 h 1788"/>
                  <a:gd name="T2" fmla="*/ 0 w 528"/>
                  <a:gd name="T3" fmla="*/ 0 h 1788"/>
                  <a:gd name="T4" fmla="*/ 0 w 528"/>
                  <a:gd name="T5" fmla="*/ 0 h 1788"/>
                  <a:gd name="T6" fmla="*/ 0 w 528"/>
                  <a:gd name="T7" fmla="*/ 1 h 1788"/>
                  <a:gd name="T8" fmla="*/ 0 w 528"/>
                  <a:gd name="T9" fmla="*/ 1 h 1788"/>
                  <a:gd name="T10" fmla="*/ 0 w 528"/>
                  <a:gd name="T11" fmla="*/ 1 h 1788"/>
                  <a:gd name="T12" fmla="*/ 0 w 528"/>
                  <a:gd name="T13" fmla="*/ 1 h 1788"/>
                  <a:gd name="T14" fmla="*/ 0 w 528"/>
                  <a:gd name="T15" fmla="*/ 1 h 1788"/>
                  <a:gd name="T16" fmla="*/ 0 w 528"/>
                  <a:gd name="T17" fmla="*/ 1 h 1788"/>
                  <a:gd name="T18" fmla="*/ 0 w 528"/>
                  <a:gd name="T19" fmla="*/ 1 h 1788"/>
                  <a:gd name="T20" fmla="*/ 0 w 528"/>
                  <a:gd name="T21" fmla="*/ 1 h 1788"/>
                  <a:gd name="T22" fmla="*/ 0 w 528"/>
                  <a:gd name="T23" fmla="*/ 1 h 1788"/>
                  <a:gd name="T24" fmla="*/ 0 w 528"/>
                  <a:gd name="T25" fmla="*/ 1 h 1788"/>
                  <a:gd name="T26" fmla="*/ 0 w 528"/>
                  <a:gd name="T27" fmla="*/ 1 h 1788"/>
                  <a:gd name="T28" fmla="*/ 0 w 528"/>
                  <a:gd name="T29" fmla="*/ 1 h 1788"/>
                  <a:gd name="T30" fmla="*/ 0 w 528"/>
                  <a:gd name="T31" fmla="*/ 1 h 1788"/>
                  <a:gd name="T32" fmla="*/ 0 w 528"/>
                  <a:gd name="T33" fmla="*/ 1 h 1788"/>
                  <a:gd name="T34" fmla="*/ 0 w 528"/>
                  <a:gd name="T35" fmla="*/ 1 h 1788"/>
                  <a:gd name="T36" fmla="*/ 0 w 528"/>
                  <a:gd name="T37" fmla="*/ 1 h 1788"/>
                  <a:gd name="T38" fmla="*/ 0 w 528"/>
                  <a:gd name="T39" fmla="*/ 1 h 1788"/>
                  <a:gd name="T40" fmla="*/ 0 w 528"/>
                  <a:gd name="T41" fmla="*/ 1 h 1788"/>
                  <a:gd name="T42" fmla="*/ 0 w 528"/>
                  <a:gd name="T43" fmla="*/ 1 h 1788"/>
                  <a:gd name="T44" fmla="*/ 0 w 528"/>
                  <a:gd name="T45" fmla="*/ 1 h 1788"/>
                  <a:gd name="T46" fmla="*/ 0 w 528"/>
                  <a:gd name="T47" fmla="*/ 1 h 1788"/>
                  <a:gd name="T48" fmla="*/ 0 w 528"/>
                  <a:gd name="T49" fmla="*/ 1 h 1788"/>
                  <a:gd name="T50" fmla="*/ 0 w 528"/>
                  <a:gd name="T51" fmla="*/ 1 h 1788"/>
                  <a:gd name="T52" fmla="*/ 0 w 528"/>
                  <a:gd name="T53" fmla="*/ 1 h 1788"/>
                  <a:gd name="T54" fmla="*/ 0 w 528"/>
                  <a:gd name="T55" fmla="*/ 1 h 1788"/>
                  <a:gd name="T56" fmla="*/ 0 w 528"/>
                  <a:gd name="T57" fmla="*/ 1 h 1788"/>
                  <a:gd name="T58" fmla="*/ 0 w 528"/>
                  <a:gd name="T59" fmla="*/ 1 h 1788"/>
                  <a:gd name="T60" fmla="*/ 0 w 528"/>
                  <a:gd name="T61" fmla="*/ 1 h 1788"/>
                  <a:gd name="T62" fmla="*/ 0 w 528"/>
                  <a:gd name="T63" fmla="*/ 1 h 1788"/>
                  <a:gd name="T64" fmla="*/ 0 w 528"/>
                  <a:gd name="T65" fmla="*/ 1 h 1788"/>
                  <a:gd name="T66" fmla="*/ 0 w 528"/>
                  <a:gd name="T67" fmla="*/ 1 h 1788"/>
                  <a:gd name="T68" fmla="*/ 0 w 528"/>
                  <a:gd name="T69" fmla="*/ 1 h 1788"/>
                  <a:gd name="T70" fmla="*/ 0 w 528"/>
                  <a:gd name="T71" fmla="*/ 1 h 1788"/>
                  <a:gd name="T72" fmla="*/ 0 w 528"/>
                  <a:gd name="T73" fmla="*/ 1 h 1788"/>
                  <a:gd name="T74" fmla="*/ 0 w 528"/>
                  <a:gd name="T75" fmla="*/ 1 h 1788"/>
                  <a:gd name="T76" fmla="*/ 0 w 528"/>
                  <a:gd name="T77" fmla="*/ 1 h 1788"/>
                  <a:gd name="T78" fmla="*/ 0 w 528"/>
                  <a:gd name="T79" fmla="*/ 1 h 178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528"/>
                  <a:gd name="T121" fmla="*/ 0 h 1788"/>
                  <a:gd name="T122" fmla="*/ 528 w 528"/>
                  <a:gd name="T123" fmla="*/ 1788 h 1788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528" h="1788">
                    <a:moveTo>
                      <a:pt x="486" y="2"/>
                    </a:moveTo>
                    <a:lnTo>
                      <a:pt x="476" y="0"/>
                    </a:lnTo>
                    <a:lnTo>
                      <a:pt x="468" y="0"/>
                    </a:lnTo>
                    <a:lnTo>
                      <a:pt x="459" y="2"/>
                    </a:lnTo>
                    <a:lnTo>
                      <a:pt x="451" y="6"/>
                    </a:lnTo>
                    <a:lnTo>
                      <a:pt x="442" y="12"/>
                    </a:lnTo>
                    <a:lnTo>
                      <a:pt x="435" y="17"/>
                    </a:lnTo>
                    <a:lnTo>
                      <a:pt x="428" y="25"/>
                    </a:lnTo>
                    <a:lnTo>
                      <a:pt x="425" y="32"/>
                    </a:lnTo>
                    <a:lnTo>
                      <a:pt x="420" y="42"/>
                    </a:lnTo>
                    <a:lnTo>
                      <a:pt x="2" y="1720"/>
                    </a:lnTo>
                    <a:lnTo>
                      <a:pt x="2" y="1730"/>
                    </a:lnTo>
                    <a:lnTo>
                      <a:pt x="0" y="1739"/>
                    </a:lnTo>
                    <a:lnTo>
                      <a:pt x="3" y="1749"/>
                    </a:lnTo>
                    <a:lnTo>
                      <a:pt x="6" y="1756"/>
                    </a:lnTo>
                    <a:lnTo>
                      <a:pt x="12" y="1765"/>
                    </a:lnTo>
                    <a:lnTo>
                      <a:pt x="18" y="1772"/>
                    </a:lnTo>
                    <a:lnTo>
                      <a:pt x="25" y="1779"/>
                    </a:lnTo>
                    <a:lnTo>
                      <a:pt x="32" y="1782"/>
                    </a:lnTo>
                    <a:lnTo>
                      <a:pt x="42" y="1786"/>
                    </a:lnTo>
                    <a:lnTo>
                      <a:pt x="52" y="1788"/>
                    </a:lnTo>
                    <a:lnTo>
                      <a:pt x="61" y="1788"/>
                    </a:lnTo>
                    <a:lnTo>
                      <a:pt x="71" y="1786"/>
                    </a:lnTo>
                    <a:lnTo>
                      <a:pt x="78" y="1782"/>
                    </a:lnTo>
                    <a:lnTo>
                      <a:pt x="86" y="1776"/>
                    </a:lnTo>
                    <a:lnTo>
                      <a:pt x="95" y="1770"/>
                    </a:lnTo>
                    <a:lnTo>
                      <a:pt x="101" y="1763"/>
                    </a:lnTo>
                    <a:lnTo>
                      <a:pt x="104" y="1756"/>
                    </a:lnTo>
                    <a:lnTo>
                      <a:pt x="108" y="1746"/>
                    </a:lnTo>
                    <a:lnTo>
                      <a:pt x="527" y="68"/>
                    </a:lnTo>
                    <a:lnTo>
                      <a:pt x="528" y="57"/>
                    </a:lnTo>
                    <a:lnTo>
                      <a:pt x="528" y="49"/>
                    </a:lnTo>
                    <a:lnTo>
                      <a:pt x="527" y="40"/>
                    </a:lnTo>
                    <a:lnTo>
                      <a:pt x="522" y="32"/>
                    </a:lnTo>
                    <a:lnTo>
                      <a:pt x="517" y="23"/>
                    </a:lnTo>
                    <a:lnTo>
                      <a:pt x="512" y="16"/>
                    </a:lnTo>
                    <a:lnTo>
                      <a:pt x="504" y="9"/>
                    </a:lnTo>
                    <a:lnTo>
                      <a:pt x="496" y="6"/>
                    </a:lnTo>
                    <a:lnTo>
                      <a:pt x="486" y="2"/>
                    </a:lnTo>
                    <a:close/>
                  </a:path>
                </a:pathLst>
              </a:custGeom>
              <a:solidFill>
                <a:srgbClr val="FFCC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1225" name="Freeform 23"/>
              <p:cNvSpPr>
                <a:spLocks/>
              </p:cNvSpPr>
              <p:nvPr/>
            </p:nvSpPr>
            <p:spPr bwMode="auto">
              <a:xfrm>
                <a:off x="4303" y="2115"/>
                <a:ext cx="78" cy="67"/>
              </a:xfrm>
              <a:custGeom>
                <a:avLst/>
                <a:gdLst>
                  <a:gd name="T0" fmla="*/ 0 w 158"/>
                  <a:gd name="T1" fmla="*/ 0 h 135"/>
                  <a:gd name="T2" fmla="*/ 0 w 158"/>
                  <a:gd name="T3" fmla="*/ 0 h 135"/>
                  <a:gd name="T4" fmla="*/ 0 w 158"/>
                  <a:gd name="T5" fmla="*/ 0 h 135"/>
                  <a:gd name="T6" fmla="*/ 0 w 158"/>
                  <a:gd name="T7" fmla="*/ 0 h 135"/>
                  <a:gd name="T8" fmla="*/ 0 w 158"/>
                  <a:gd name="T9" fmla="*/ 0 h 135"/>
                  <a:gd name="T10" fmla="*/ 0 w 158"/>
                  <a:gd name="T11" fmla="*/ 0 h 135"/>
                  <a:gd name="T12" fmla="*/ 0 w 158"/>
                  <a:gd name="T13" fmla="*/ 0 h 135"/>
                  <a:gd name="T14" fmla="*/ 0 w 158"/>
                  <a:gd name="T15" fmla="*/ 0 h 135"/>
                  <a:gd name="T16" fmla="*/ 0 w 158"/>
                  <a:gd name="T17" fmla="*/ 0 h 135"/>
                  <a:gd name="T18" fmla="*/ 0 w 158"/>
                  <a:gd name="T19" fmla="*/ 0 h 135"/>
                  <a:gd name="T20" fmla="*/ 0 w 158"/>
                  <a:gd name="T21" fmla="*/ 0 h 135"/>
                  <a:gd name="T22" fmla="*/ 0 w 158"/>
                  <a:gd name="T23" fmla="*/ 0 h 135"/>
                  <a:gd name="T24" fmla="*/ 0 w 158"/>
                  <a:gd name="T25" fmla="*/ 0 h 135"/>
                  <a:gd name="T26" fmla="*/ 0 w 158"/>
                  <a:gd name="T27" fmla="*/ 0 h 135"/>
                  <a:gd name="T28" fmla="*/ 0 w 158"/>
                  <a:gd name="T29" fmla="*/ 0 h 135"/>
                  <a:gd name="T30" fmla="*/ 0 w 158"/>
                  <a:gd name="T31" fmla="*/ 0 h 135"/>
                  <a:gd name="T32" fmla="*/ 0 w 158"/>
                  <a:gd name="T33" fmla="*/ 0 h 135"/>
                  <a:gd name="T34" fmla="*/ 0 w 158"/>
                  <a:gd name="T35" fmla="*/ 0 h 135"/>
                  <a:gd name="T36" fmla="*/ 0 w 158"/>
                  <a:gd name="T37" fmla="*/ 0 h 135"/>
                  <a:gd name="T38" fmla="*/ 0 w 158"/>
                  <a:gd name="T39" fmla="*/ 0 h 135"/>
                  <a:gd name="T40" fmla="*/ 0 w 158"/>
                  <a:gd name="T41" fmla="*/ 0 h 135"/>
                  <a:gd name="T42" fmla="*/ 0 w 158"/>
                  <a:gd name="T43" fmla="*/ 0 h 135"/>
                  <a:gd name="T44" fmla="*/ 0 w 158"/>
                  <a:gd name="T45" fmla="*/ 0 h 135"/>
                  <a:gd name="T46" fmla="*/ 0 w 158"/>
                  <a:gd name="T47" fmla="*/ 0 h 135"/>
                  <a:gd name="T48" fmla="*/ 0 w 158"/>
                  <a:gd name="T49" fmla="*/ 0 h 135"/>
                  <a:gd name="T50" fmla="*/ 0 w 158"/>
                  <a:gd name="T51" fmla="*/ 0 h 135"/>
                  <a:gd name="T52" fmla="*/ 0 w 158"/>
                  <a:gd name="T53" fmla="*/ 0 h 135"/>
                  <a:gd name="T54" fmla="*/ 0 w 158"/>
                  <a:gd name="T55" fmla="*/ 0 h 135"/>
                  <a:gd name="T56" fmla="*/ 0 w 158"/>
                  <a:gd name="T57" fmla="*/ 0 h 135"/>
                  <a:gd name="T58" fmla="*/ 0 w 158"/>
                  <a:gd name="T59" fmla="*/ 0 h 135"/>
                  <a:gd name="T60" fmla="*/ 0 w 158"/>
                  <a:gd name="T61" fmla="*/ 0 h 135"/>
                  <a:gd name="T62" fmla="*/ 0 w 158"/>
                  <a:gd name="T63" fmla="*/ 0 h 135"/>
                  <a:gd name="T64" fmla="*/ 0 w 158"/>
                  <a:gd name="T65" fmla="*/ 0 h 135"/>
                  <a:gd name="T66" fmla="*/ 0 w 158"/>
                  <a:gd name="T67" fmla="*/ 0 h 135"/>
                  <a:gd name="T68" fmla="*/ 0 w 158"/>
                  <a:gd name="T69" fmla="*/ 0 h 135"/>
                  <a:gd name="T70" fmla="*/ 0 w 158"/>
                  <a:gd name="T71" fmla="*/ 0 h 135"/>
                  <a:gd name="T72" fmla="*/ 0 w 158"/>
                  <a:gd name="T73" fmla="*/ 0 h 13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58"/>
                  <a:gd name="T112" fmla="*/ 0 h 135"/>
                  <a:gd name="T113" fmla="*/ 158 w 158"/>
                  <a:gd name="T114" fmla="*/ 135 h 13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58" h="135">
                    <a:moveTo>
                      <a:pt x="156" y="87"/>
                    </a:moveTo>
                    <a:lnTo>
                      <a:pt x="158" y="76"/>
                    </a:lnTo>
                    <a:lnTo>
                      <a:pt x="158" y="63"/>
                    </a:lnTo>
                    <a:lnTo>
                      <a:pt x="154" y="51"/>
                    </a:lnTo>
                    <a:lnTo>
                      <a:pt x="149" y="40"/>
                    </a:lnTo>
                    <a:lnTo>
                      <a:pt x="142" y="30"/>
                    </a:lnTo>
                    <a:lnTo>
                      <a:pt x="132" y="20"/>
                    </a:lnTo>
                    <a:lnTo>
                      <a:pt x="121" y="13"/>
                    </a:lnTo>
                    <a:lnTo>
                      <a:pt x="109" y="7"/>
                    </a:lnTo>
                    <a:lnTo>
                      <a:pt x="95" y="1"/>
                    </a:lnTo>
                    <a:lnTo>
                      <a:pt x="80" y="0"/>
                    </a:lnTo>
                    <a:lnTo>
                      <a:pt x="68" y="0"/>
                    </a:lnTo>
                    <a:lnTo>
                      <a:pt x="55" y="0"/>
                    </a:lnTo>
                    <a:lnTo>
                      <a:pt x="42" y="4"/>
                    </a:lnTo>
                    <a:lnTo>
                      <a:pt x="30" y="10"/>
                    </a:lnTo>
                    <a:lnTo>
                      <a:pt x="20" y="18"/>
                    </a:lnTo>
                    <a:lnTo>
                      <a:pt x="10" y="27"/>
                    </a:lnTo>
                    <a:lnTo>
                      <a:pt x="6" y="37"/>
                    </a:lnTo>
                    <a:lnTo>
                      <a:pt x="2" y="47"/>
                    </a:lnTo>
                    <a:lnTo>
                      <a:pt x="0" y="59"/>
                    </a:lnTo>
                    <a:lnTo>
                      <a:pt x="0" y="71"/>
                    </a:lnTo>
                    <a:lnTo>
                      <a:pt x="5" y="83"/>
                    </a:lnTo>
                    <a:lnTo>
                      <a:pt x="9" y="94"/>
                    </a:lnTo>
                    <a:lnTo>
                      <a:pt x="16" y="104"/>
                    </a:lnTo>
                    <a:lnTo>
                      <a:pt x="26" y="114"/>
                    </a:lnTo>
                    <a:lnTo>
                      <a:pt x="37" y="122"/>
                    </a:lnTo>
                    <a:lnTo>
                      <a:pt x="49" y="127"/>
                    </a:lnTo>
                    <a:lnTo>
                      <a:pt x="63" y="133"/>
                    </a:lnTo>
                    <a:lnTo>
                      <a:pt x="78" y="135"/>
                    </a:lnTo>
                    <a:lnTo>
                      <a:pt x="91" y="135"/>
                    </a:lnTo>
                    <a:lnTo>
                      <a:pt x="103" y="135"/>
                    </a:lnTo>
                    <a:lnTo>
                      <a:pt x="116" y="130"/>
                    </a:lnTo>
                    <a:lnTo>
                      <a:pt x="128" y="125"/>
                    </a:lnTo>
                    <a:lnTo>
                      <a:pt x="138" y="116"/>
                    </a:lnTo>
                    <a:lnTo>
                      <a:pt x="148" y="107"/>
                    </a:lnTo>
                    <a:lnTo>
                      <a:pt x="152" y="97"/>
                    </a:lnTo>
                    <a:lnTo>
                      <a:pt x="156" y="8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grpSp>
            <p:nvGrpSpPr>
              <p:cNvPr id="51226" name="Group 24"/>
              <p:cNvGrpSpPr>
                <a:grpSpLocks/>
              </p:cNvGrpSpPr>
              <p:nvPr/>
            </p:nvGrpSpPr>
            <p:grpSpPr bwMode="auto">
              <a:xfrm>
                <a:off x="4106" y="2754"/>
                <a:ext cx="207" cy="381"/>
                <a:chOff x="4106" y="2754"/>
                <a:chExt cx="207" cy="381"/>
              </a:xfrm>
            </p:grpSpPr>
            <p:sp>
              <p:nvSpPr>
                <p:cNvPr id="51232" name="Freeform 25"/>
                <p:cNvSpPr>
                  <a:spLocks/>
                </p:cNvSpPr>
                <p:nvPr/>
              </p:nvSpPr>
              <p:spPr bwMode="auto">
                <a:xfrm>
                  <a:off x="4106" y="3049"/>
                  <a:ext cx="126" cy="86"/>
                </a:xfrm>
                <a:custGeom>
                  <a:avLst/>
                  <a:gdLst>
                    <a:gd name="T0" fmla="*/ 0 w 254"/>
                    <a:gd name="T1" fmla="*/ 0 h 172"/>
                    <a:gd name="T2" fmla="*/ 0 w 254"/>
                    <a:gd name="T3" fmla="*/ 1 h 172"/>
                    <a:gd name="T4" fmla="*/ 0 w 254"/>
                    <a:gd name="T5" fmla="*/ 1 h 172"/>
                    <a:gd name="T6" fmla="*/ 0 w 254"/>
                    <a:gd name="T7" fmla="*/ 1 h 172"/>
                    <a:gd name="T8" fmla="*/ 0 w 254"/>
                    <a:gd name="T9" fmla="*/ 0 h 17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4"/>
                    <a:gd name="T16" fmla="*/ 0 h 172"/>
                    <a:gd name="T17" fmla="*/ 254 w 254"/>
                    <a:gd name="T18" fmla="*/ 172 h 17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4" h="172">
                      <a:moveTo>
                        <a:pt x="30" y="0"/>
                      </a:moveTo>
                      <a:lnTo>
                        <a:pt x="0" y="116"/>
                      </a:lnTo>
                      <a:lnTo>
                        <a:pt x="224" y="172"/>
                      </a:lnTo>
                      <a:lnTo>
                        <a:pt x="254" y="55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CC99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1233" name="Freeform 26"/>
                <p:cNvSpPr>
                  <a:spLocks/>
                </p:cNvSpPr>
                <p:nvPr/>
              </p:nvSpPr>
              <p:spPr bwMode="auto">
                <a:xfrm>
                  <a:off x="4139" y="2926"/>
                  <a:ext cx="98" cy="87"/>
                </a:xfrm>
                <a:custGeom>
                  <a:avLst/>
                  <a:gdLst>
                    <a:gd name="T0" fmla="*/ 1 w 195"/>
                    <a:gd name="T1" fmla="*/ 0 h 174"/>
                    <a:gd name="T2" fmla="*/ 0 w 195"/>
                    <a:gd name="T3" fmla="*/ 1 h 174"/>
                    <a:gd name="T4" fmla="*/ 1 w 195"/>
                    <a:gd name="T5" fmla="*/ 1 h 174"/>
                    <a:gd name="T6" fmla="*/ 1 w 195"/>
                    <a:gd name="T7" fmla="*/ 1 h 174"/>
                    <a:gd name="T8" fmla="*/ 1 w 195"/>
                    <a:gd name="T9" fmla="*/ 0 h 17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5"/>
                    <a:gd name="T16" fmla="*/ 0 h 174"/>
                    <a:gd name="T17" fmla="*/ 195 w 195"/>
                    <a:gd name="T18" fmla="*/ 174 h 17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5" h="174">
                      <a:moveTo>
                        <a:pt x="33" y="0"/>
                      </a:moveTo>
                      <a:lnTo>
                        <a:pt x="0" y="134"/>
                      </a:lnTo>
                      <a:lnTo>
                        <a:pt x="162" y="174"/>
                      </a:lnTo>
                      <a:lnTo>
                        <a:pt x="195" y="41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rgbClr val="CC99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1234" name="Freeform 27"/>
                <p:cNvSpPr>
                  <a:spLocks/>
                </p:cNvSpPr>
                <p:nvPr/>
              </p:nvSpPr>
              <p:spPr bwMode="auto">
                <a:xfrm>
                  <a:off x="4171" y="2812"/>
                  <a:ext cx="142" cy="96"/>
                </a:xfrm>
                <a:custGeom>
                  <a:avLst/>
                  <a:gdLst>
                    <a:gd name="T0" fmla="*/ 1 w 284"/>
                    <a:gd name="T1" fmla="*/ 0 h 190"/>
                    <a:gd name="T2" fmla="*/ 0 w 284"/>
                    <a:gd name="T3" fmla="*/ 1 h 190"/>
                    <a:gd name="T4" fmla="*/ 1 w 284"/>
                    <a:gd name="T5" fmla="*/ 1 h 190"/>
                    <a:gd name="T6" fmla="*/ 1 w 284"/>
                    <a:gd name="T7" fmla="*/ 1 h 190"/>
                    <a:gd name="T8" fmla="*/ 1 w 284"/>
                    <a:gd name="T9" fmla="*/ 0 h 19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4"/>
                    <a:gd name="T16" fmla="*/ 0 h 190"/>
                    <a:gd name="T17" fmla="*/ 284 w 284"/>
                    <a:gd name="T18" fmla="*/ 190 h 19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4" h="190">
                      <a:moveTo>
                        <a:pt x="32" y="0"/>
                      </a:moveTo>
                      <a:lnTo>
                        <a:pt x="0" y="127"/>
                      </a:lnTo>
                      <a:lnTo>
                        <a:pt x="253" y="190"/>
                      </a:lnTo>
                      <a:lnTo>
                        <a:pt x="284" y="63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CC99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1235" name="Freeform 28"/>
                <p:cNvSpPr>
                  <a:spLocks/>
                </p:cNvSpPr>
                <p:nvPr/>
              </p:nvSpPr>
              <p:spPr bwMode="auto">
                <a:xfrm>
                  <a:off x="4187" y="2754"/>
                  <a:ext cx="89" cy="81"/>
                </a:xfrm>
                <a:custGeom>
                  <a:avLst/>
                  <a:gdLst>
                    <a:gd name="T0" fmla="*/ 1 w 178"/>
                    <a:gd name="T1" fmla="*/ 0 h 162"/>
                    <a:gd name="T2" fmla="*/ 0 w 178"/>
                    <a:gd name="T3" fmla="*/ 1 h 162"/>
                    <a:gd name="T4" fmla="*/ 1 w 178"/>
                    <a:gd name="T5" fmla="*/ 1 h 162"/>
                    <a:gd name="T6" fmla="*/ 1 w 178"/>
                    <a:gd name="T7" fmla="*/ 1 h 162"/>
                    <a:gd name="T8" fmla="*/ 1 w 178"/>
                    <a:gd name="T9" fmla="*/ 0 h 16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8"/>
                    <a:gd name="T16" fmla="*/ 0 h 162"/>
                    <a:gd name="T17" fmla="*/ 178 w 178"/>
                    <a:gd name="T18" fmla="*/ 162 h 16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8" h="162">
                      <a:moveTo>
                        <a:pt x="32" y="0"/>
                      </a:moveTo>
                      <a:lnTo>
                        <a:pt x="0" y="127"/>
                      </a:lnTo>
                      <a:lnTo>
                        <a:pt x="147" y="162"/>
                      </a:lnTo>
                      <a:lnTo>
                        <a:pt x="178" y="36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CC99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51227" name="Group 29"/>
              <p:cNvGrpSpPr>
                <a:grpSpLocks/>
              </p:cNvGrpSpPr>
              <p:nvPr/>
            </p:nvGrpSpPr>
            <p:grpSpPr bwMode="auto">
              <a:xfrm>
                <a:off x="4085" y="2766"/>
                <a:ext cx="210" cy="382"/>
                <a:chOff x="4085" y="2766"/>
                <a:chExt cx="210" cy="382"/>
              </a:xfrm>
            </p:grpSpPr>
            <p:sp>
              <p:nvSpPr>
                <p:cNvPr id="51228" name="Freeform 30"/>
                <p:cNvSpPr>
                  <a:spLocks/>
                </p:cNvSpPr>
                <p:nvPr/>
              </p:nvSpPr>
              <p:spPr bwMode="auto">
                <a:xfrm>
                  <a:off x="4085" y="3057"/>
                  <a:ext cx="130" cy="91"/>
                </a:xfrm>
                <a:custGeom>
                  <a:avLst/>
                  <a:gdLst>
                    <a:gd name="T0" fmla="*/ 1 w 259"/>
                    <a:gd name="T1" fmla="*/ 0 h 180"/>
                    <a:gd name="T2" fmla="*/ 0 w 259"/>
                    <a:gd name="T3" fmla="*/ 1 h 180"/>
                    <a:gd name="T4" fmla="*/ 1 w 259"/>
                    <a:gd name="T5" fmla="*/ 1 h 180"/>
                    <a:gd name="T6" fmla="*/ 1 w 259"/>
                    <a:gd name="T7" fmla="*/ 1 h 180"/>
                    <a:gd name="T8" fmla="*/ 1 w 259"/>
                    <a:gd name="T9" fmla="*/ 0 h 1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9"/>
                    <a:gd name="T16" fmla="*/ 0 h 180"/>
                    <a:gd name="T17" fmla="*/ 259 w 259"/>
                    <a:gd name="T18" fmla="*/ 180 h 1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9" h="180">
                      <a:moveTo>
                        <a:pt x="30" y="0"/>
                      </a:moveTo>
                      <a:lnTo>
                        <a:pt x="0" y="123"/>
                      </a:lnTo>
                      <a:lnTo>
                        <a:pt x="229" y="180"/>
                      </a:lnTo>
                      <a:lnTo>
                        <a:pt x="259" y="57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FFCC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1229" name="Freeform 31"/>
                <p:cNvSpPr>
                  <a:spLocks/>
                </p:cNvSpPr>
                <p:nvPr/>
              </p:nvSpPr>
              <p:spPr bwMode="auto">
                <a:xfrm>
                  <a:off x="4123" y="2937"/>
                  <a:ext cx="95" cy="83"/>
                </a:xfrm>
                <a:custGeom>
                  <a:avLst/>
                  <a:gdLst>
                    <a:gd name="T0" fmla="*/ 0 w 191"/>
                    <a:gd name="T1" fmla="*/ 0 h 166"/>
                    <a:gd name="T2" fmla="*/ 0 w 191"/>
                    <a:gd name="T3" fmla="*/ 1 h 166"/>
                    <a:gd name="T4" fmla="*/ 0 w 191"/>
                    <a:gd name="T5" fmla="*/ 1 h 166"/>
                    <a:gd name="T6" fmla="*/ 0 w 191"/>
                    <a:gd name="T7" fmla="*/ 1 h 166"/>
                    <a:gd name="T8" fmla="*/ 0 w 191"/>
                    <a:gd name="T9" fmla="*/ 0 h 16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1"/>
                    <a:gd name="T16" fmla="*/ 0 h 166"/>
                    <a:gd name="T17" fmla="*/ 191 w 191"/>
                    <a:gd name="T18" fmla="*/ 166 h 16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1" h="166">
                      <a:moveTo>
                        <a:pt x="32" y="0"/>
                      </a:moveTo>
                      <a:lnTo>
                        <a:pt x="0" y="126"/>
                      </a:lnTo>
                      <a:lnTo>
                        <a:pt x="160" y="166"/>
                      </a:lnTo>
                      <a:lnTo>
                        <a:pt x="191" y="39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FFCC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1230" name="Freeform 32"/>
                <p:cNvSpPr>
                  <a:spLocks/>
                </p:cNvSpPr>
                <p:nvPr/>
              </p:nvSpPr>
              <p:spPr bwMode="auto">
                <a:xfrm>
                  <a:off x="4156" y="2825"/>
                  <a:ext cx="139" cy="90"/>
                </a:xfrm>
                <a:custGeom>
                  <a:avLst/>
                  <a:gdLst>
                    <a:gd name="T0" fmla="*/ 1 w 278"/>
                    <a:gd name="T1" fmla="*/ 0 h 179"/>
                    <a:gd name="T2" fmla="*/ 0 w 278"/>
                    <a:gd name="T3" fmla="*/ 1 h 179"/>
                    <a:gd name="T4" fmla="*/ 1 w 278"/>
                    <a:gd name="T5" fmla="*/ 1 h 179"/>
                    <a:gd name="T6" fmla="*/ 1 w 278"/>
                    <a:gd name="T7" fmla="*/ 1 h 179"/>
                    <a:gd name="T8" fmla="*/ 1 w 278"/>
                    <a:gd name="T9" fmla="*/ 0 h 17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78"/>
                    <a:gd name="T16" fmla="*/ 0 h 179"/>
                    <a:gd name="T17" fmla="*/ 278 w 278"/>
                    <a:gd name="T18" fmla="*/ 179 h 17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78" h="179">
                      <a:moveTo>
                        <a:pt x="30" y="0"/>
                      </a:moveTo>
                      <a:lnTo>
                        <a:pt x="0" y="116"/>
                      </a:lnTo>
                      <a:lnTo>
                        <a:pt x="250" y="179"/>
                      </a:lnTo>
                      <a:lnTo>
                        <a:pt x="278" y="62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FFCC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1231" name="Freeform 33"/>
                <p:cNvSpPr>
                  <a:spLocks/>
                </p:cNvSpPr>
                <p:nvPr/>
              </p:nvSpPr>
              <p:spPr bwMode="auto">
                <a:xfrm>
                  <a:off x="4168" y="2766"/>
                  <a:ext cx="93" cy="79"/>
                </a:xfrm>
                <a:custGeom>
                  <a:avLst/>
                  <a:gdLst>
                    <a:gd name="T0" fmla="*/ 1 w 186"/>
                    <a:gd name="T1" fmla="*/ 0 h 159"/>
                    <a:gd name="T2" fmla="*/ 0 w 186"/>
                    <a:gd name="T3" fmla="*/ 0 h 159"/>
                    <a:gd name="T4" fmla="*/ 1 w 186"/>
                    <a:gd name="T5" fmla="*/ 0 h 159"/>
                    <a:gd name="T6" fmla="*/ 1 w 186"/>
                    <a:gd name="T7" fmla="*/ 0 h 159"/>
                    <a:gd name="T8" fmla="*/ 1 w 186"/>
                    <a:gd name="T9" fmla="*/ 0 h 15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86"/>
                    <a:gd name="T16" fmla="*/ 0 h 159"/>
                    <a:gd name="T17" fmla="*/ 186 w 186"/>
                    <a:gd name="T18" fmla="*/ 159 h 15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86" h="159">
                      <a:moveTo>
                        <a:pt x="30" y="0"/>
                      </a:moveTo>
                      <a:lnTo>
                        <a:pt x="0" y="121"/>
                      </a:lnTo>
                      <a:lnTo>
                        <a:pt x="156" y="159"/>
                      </a:lnTo>
                      <a:lnTo>
                        <a:pt x="186" y="39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FFCC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sp>
          <p:nvSpPr>
            <p:cNvPr id="51221" name="Rectangle 34"/>
            <p:cNvSpPr>
              <a:spLocks noChangeArrowheads="1"/>
            </p:cNvSpPr>
            <p:nvPr/>
          </p:nvSpPr>
          <p:spPr bwMode="auto">
            <a:xfrm rot="627802">
              <a:off x="4375" y="2340"/>
              <a:ext cx="395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altLang="ja-JP" sz="900">
                  <a:solidFill>
                    <a:schemeClr val="accent2"/>
                  </a:solidFill>
                  <a:latin typeface="Times New Roman" pitchFamily="18" charset="0"/>
                </a:rPr>
                <a:t>I=0.4Ma</a:t>
              </a:r>
              <a:r>
                <a:rPr lang="en-US" altLang="ja-JP" sz="900" baseline="30000">
                  <a:solidFill>
                    <a:schemeClr val="accent2"/>
                  </a:solidFill>
                  <a:latin typeface="Times New Roman" pitchFamily="18" charset="0"/>
                </a:rPr>
                <a:t>2</a:t>
              </a:r>
            </a:p>
          </p:txBody>
        </p:sp>
      </p:grpSp>
      <p:sp>
        <p:nvSpPr>
          <p:cNvPr id="51213" name="Rectangle 35"/>
          <p:cNvSpPr>
            <a:spLocks noChangeArrowheads="1"/>
          </p:cNvSpPr>
          <p:nvPr/>
        </p:nvSpPr>
        <p:spPr bwMode="auto">
          <a:xfrm>
            <a:off x="7754367" y="2205038"/>
            <a:ext cx="2755563" cy="70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altLang="ja-JP" sz="4000" i="1">
                <a:solidFill>
                  <a:schemeClr val="bg2"/>
                </a:solidFill>
                <a:latin typeface="Times New Roman" pitchFamily="18" charset="0"/>
              </a:rPr>
              <a:t>I</a:t>
            </a:r>
            <a:r>
              <a:rPr lang="en-US" altLang="ja-JP" sz="4000">
                <a:solidFill>
                  <a:schemeClr val="bg2"/>
                </a:solidFill>
                <a:latin typeface="Times New Roman" pitchFamily="18" charset="0"/>
              </a:rPr>
              <a:t> =    </a:t>
            </a:r>
            <a:r>
              <a:rPr lang="en-US" altLang="ja-JP" sz="4000">
                <a:solidFill>
                  <a:schemeClr val="bg2"/>
                </a:solidFill>
                <a:latin typeface="Century Gothic" pitchFamily="34" charset="0"/>
              </a:rPr>
              <a:t>   </a:t>
            </a:r>
            <a:r>
              <a:rPr lang="en-US" altLang="ja-JP" sz="400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en-US" altLang="ja-JP" sz="4000" i="1">
                <a:solidFill>
                  <a:schemeClr val="bg2"/>
                </a:solidFill>
                <a:latin typeface="Times New Roman" pitchFamily="18" charset="0"/>
              </a:rPr>
              <a:t>MR</a:t>
            </a:r>
            <a:r>
              <a:rPr lang="en-US" altLang="ja-JP" sz="4000" baseline="30000">
                <a:solidFill>
                  <a:schemeClr val="bg2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51214" name="Rectangle 36"/>
          <p:cNvSpPr>
            <a:spLocks noChangeArrowheads="1"/>
          </p:cNvSpPr>
          <p:nvPr/>
        </p:nvSpPr>
        <p:spPr bwMode="auto">
          <a:xfrm>
            <a:off x="8538591" y="2216150"/>
            <a:ext cx="749300" cy="673100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9301" name="Rectangle 37"/>
          <p:cNvSpPr>
            <a:spLocks noChangeArrowheads="1"/>
          </p:cNvSpPr>
          <p:nvPr/>
        </p:nvSpPr>
        <p:spPr bwMode="auto">
          <a:xfrm>
            <a:off x="4218112" y="1835150"/>
            <a:ext cx="901700" cy="749300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ctr"/>
            <a:r>
              <a:rPr lang="en-US" altLang="ja-JP" sz="3200">
                <a:solidFill>
                  <a:schemeClr val="folHlink"/>
                </a:solidFill>
                <a:latin typeface="Times New Roman" pitchFamily="18" charset="0"/>
              </a:rPr>
              <a:t>2/3</a:t>
            </a:r>
          </a:p>
        </p:txBody>
      </p:sp>
      <p:sp>
        <p:nvSpPr>
          <p:cNvPr id="139302" name="Rectangle 38"/>
          <p:cNvSpPr>
            <a:spLocks noChangeArrowheads="1"/>
          </p:cNvSpPr>
          <p:nvPr/>
        </p:nvSpPr>
        <p:spPr bwMode="auto">
          <a:xfrm>
            <a:off x="4218112" y="5645150"/>
            <a:ext cx="1054100" cy="749300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ctr"/>
            <a:r>
              <a:rPr lang="en-US" altLang="ja-JP" sz="3200">
                <a:solidFill>
                  <a:schemeClr val="folHlink"/>
                </a:solidFill>
                <a:latin typeface="Times New Roman" pitchFamily="18" charset="0"/>
              </a:rPr>
              <a:t>&lt; 2/5</a:t>
            </a:r>
          </a:p>
        </p:txBody>
      </p:sp>
      <p:sp>
        <p:nvSpPr>
          <p:cNvPr id="139303" name="Rectangle 39"/>
          <p:cNvSpPr>
            <a:spLocks noChangeArrowheads="1"/>
          </p:cNvSpPr>
          <p:nvPr/>
        </p:nvSpPr>
        <p:spPr bwMode="auto">
          <a:xfrm>
            <a:off x="4218112" y="3816350"/>
            <a:ext cx="901700" cy="749300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ctr"/>
            <a:r>
              <a:rPr lang="en-US" altLang="ja-JP" sz="3200">
                <a:solidFill>
                  <a:schemeClr val="folHlink"/>
                </a:solidFill>
                <a:latin typeface="Times New Roman" pitchFamily="18" charset="0"/>
              </a:rPr>
              <a:t>2/5</a:t>
            </a:r>
          </a:p>
        </p:txBody>
      </p:sp>
      <p:sp>
        <p:nvSpPr>
          <p:cNvPr id="139304" name="Oval 40"/>
          <p:cNvSpPr>
            <a:spLocks noChangeArrowheads="1"/>
          </p:cNvSpPr>
          <p:nvPr/>
        </p:nvSpPr>
        <p:spPr bwMode="auto">
          <a:xfrm>
            <a:off x="1762236" y="5084763"/>
            <a:ext cx="1511300" cy="1460500"/>
          </a:xfrm>
          <a:prstGeom prst="ellipse">
            <a:avLst/>
          </a:prstGeom>
          <a:gradFill rotWithShape="1"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9305" name="Oval 41"/>
          <p:cNvSpPr>
            <a:spLocks noChangeArrowheads="1"/>
          </p:cNvSpPr>
          <p:nvPr/>
        </p:nvSpPr>
        <p:spPr bwMode="auto">
          <a:xfrm>
            <a:off x="2149601" y="5516563"/>
            <a:ext cx="676275" cy="677862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34CF84CE-A2A3-414D-982C-FA8A583605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5045758"/>
      </p:ext>
    </p:extLst>
  </p:cSld>
  <p:clrMapOvr>
    <a:masterClrMapping/>
  </p:clrMapOvr>
  <p:transition spd="med" advTm="154517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9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9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9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9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39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9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9275" grpId="0" animBg="1"/>
      <p:bldP spid="139301" grpId="0" animBg="1"/>
      <p:bldP spid="139302" grpId="0" animBg="1"/>
      <p:bldP spid="139303" grpId="0" animBg="1"/>
      <p:bldP spid="139304" grpId="0" animBg="1"/>
      <p:bldP spid="13930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2291056" y="2060575"/>
            <a:ext cx="794961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3200" dirty="0">
                <a:solidFill>
                  <a:srgbClr val="CCCCFF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講義のページ</a:t>
            </a:r>
          </a:p>
          <a:p>
            <a:pPr algn="ctr"/>
            <a:endParaRPr lang="ja-JP" altLang="en-US" sz="3200" dirty="0">
              <a:solidFill>
                <a:srgbClr val="CCCCFF"/>
              </a:solidFill>
              <a:latin typeface="HGP正楷書体" pitchFamily="66" charset="-128"/>
              <a:ea typeface="HGP正楷書体" pitchFamily="66" charset="-128"/>
            </a:endParaRPr>
          </a:p>
          <a:p>
            <a:pPr algn="ctr"/>
            <a:r>
              <a:rPr lang="en-US" altLang="ja-JP" sz="2400" dirty="0">
                <a:solidFill>
                  <a:schemeClr val="folHlink"/>
                </a:solidFill>
                <a:latin typeface="Comic Sans MS" pitchFamily="66" charset="0"/>
                <a:ea typeface="HGP正楷書体" pitchFamily="66" charset="-128"/>
                <a:hlinkClick r:id="rId5"/>
              </a:rPr>
              <a:t>http://www.ep.sci.hokudai.ac.jp/~heki/phys_inter.htm</a:t>
            </a:r>
            <a:endParaRPr lang="en-US" altLang="ja-JP" sz="2400" dirty="0">
              <a:solidFill>
                <a:schemeClr val="folHlink"/>
              </a:solidFill>
              <a:latin typeface="Comic Sans MS" pitchFamily="66" charset="0"/>
              <a:ea typeface="HGP正楷書体" pitchFamily="66" charset="-128"/>
            </a:endParaRPr>
          </a:p>
          <a:p>
            <a:pPr algn="ctr"/>
            <a:endParaRPr lang="en-US" altLang="ja-JP" sz="2400" dirty="0">
              <a:solidFill>
                <a:schemeClr val="folHlink"/>
              </a:solidFill>
              <a:latin typeface="Comic Sans MS" pitchFamily="66" charset="0"/>
              <a:ea typeface="HGP正楷書体" pitchFamily="66" charset="-128"/>
            </a:endParaRPr>
          </a:p>
          <a:p>
            <a:pPr algn="ctr"/>
            <a:r>
              <a:rPr lang="en-US" altLang="ja-JP" sz="2800" dirty="0">
                <a:solidFill>
                  <a:schemeClr val="folHlink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Homepage </a:t>
            </a:r>
            <a:r>
              <a:rPr lang="ja-JP" altLang="en-US" sz="2800" dirty="0">
                <a:solidFill>
                  <a:schemeClr val="folHlink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からたどっても</a:t>
            </a:r>
            <a:r>
              <a:rPr lang="en-US" altLang="ja-JP" sz="2800" dirty="0">
                <a:solidFill>
                  <a:schemeClr val="folHlink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OK</a:t>
            </a:r>
          </a:p>
          <a:p>
            <a:pPr algn="ctr"/>
            <a:r>
              <a:rPr lang="ja-JP" altLang="en-US" sz="2800" dirty="0">
                <a:solidFill>
                  <a:srgbClr val="CCCCFF"/>
                </a:solidFill>
                <a:latin typeface="HGP正楷書体" pitchFamily="66" charset="-128"/>
                <a:ea typeface="HGP正楷書体" pitchFamily="66" charset="-128"/>
              </a:rPr>
              <a:t>　　</a:t>
            </a:r>
            <a:endParaRPr lang="ja-JP" altLang="en-US" sz="2800" dirty="0">
              <a:solidFill>
                <a:schemeClr val="folHlink"/>
              </a:solidFill>
              <a:latin typeface="HGP正楷書体" pitchFamily="66" charset="-128"/>
              <a:ea typeface="HGP正楷書体" pitchFamily="66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024D2327-BA25-44A8-B131-2D3882D3B0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838" r="32675" b="13460"/>
          <a:stretch/>
        </p:blipFill>
        <p:spPr>
          <a:xfrm>
            <a:off x="2291056" y="278465"/>
            <a:ext cx="6634194" cy="6241876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928AEB0-A733-4DA2-A427-D0129EF242D5}"/>
              </a:ext>
            </a:extLst>
          </p:cNvPr>
          <p:cNvSpPr/>
          <p:nvPr/>
        </p:nvSpPr>
        <p:spPr>
          <a:xfrm>
            <a:off x="2207568" y="2708920"/>
            <a:ext cx="4824536" cy="4366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5168CEF-B377-446F-A71E-482CF1BBAA19}"/>
              </a:ext>
            </a:extLst>
          </p:cNvPr>
          <p:cNvSpPr txBox="1"/>
          <p:nvPr/>
        </p:nvSpPr>
        <p:spPr>
          <a:xfrm>
            <a:off x="7350265" y="2746255"/>
            <a:ext cx="2973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慣性モーメントの導出の詳細</a:t>
            </a: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FDB8717E-9A78-4AA9-B511-445F43CC89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547121"/>
      </p:ext>
    </p:extLst>
  </p:cSld>
  <p:clrMapOvr>
    <a:masterClrMapping/>
  </p:clrMapOvr>
  <p:transition spd="med" advTm="47355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2"/>
          <p:cNvGrpSpPr>
            <a:grpSpLocks/>
          </p:cNvGrpSpPr>
          <p:nvPr/>
        </p:nvGrpSpPr>
        <p:grpSpPr bwMode="auto">
          <a:xfrm rot="-2065">
            <a:off x="2782888" y="1773239"/>
            <a:ext cx="2806700" cy="2808287"/>
            <a:chOff x="2112" y="672"/>
            <a:chExt cx="1056" cy="1104"/>
          </a:xfrm>
        </p:grpSpPr>
        <p:sp>
          <p:nvSpPr>
            <p:cNvPr id="157699" name="Oval 3"/>
            <p:cNvSpPr>
              <a:spLocks noChangeArrowheads="1"/>
            </p:cNvSpPr>
            <p:nvPr/>
          </p:nvSpPr>
          <p:spPr bwMode="auto">
            <a:xfrm>
              <a:off x="2112" y="672"/>
              <a:ext cx="1056" cy="1104"/>
            </a:xfrm>
            <a:prstGeom prst="ellipse">
              <a:avLst/>
            </a:prstGeom>
            <a:gradFill rotWithShape="0">
              <a:gsLst>
                <a:gs pos="0">
                  <a:schemeClr val="accent2">
                    <a:gamma/>
                    <a:tint val="53725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54320" name="Freeform 4"/>
            <p:cNvSpPr>
              <a:spLocks/>
            </p:cNvSpPr>
            <p:nvPr/>
          </p:nvSpPr>
          <p:spPr bwMode="auto">
            <a:xfrm>
              <a:off x="2608" y="690"/>
              <a:ext cx="89" cy="77"/>
            </a:xfrm>
            <a:custGeom>
              <a:avLst/>
              <a:gdLst>
                <a:gd name="T0" fmla="*/ 1 w 176"/>
                <a:gd name="T1" fmla="*/ 1 h 154"/>
                <a:gd name="T2" fmla="*/ 0 w 176"/>
                <a:gd name="T3" fmla="*/ 1 h 154"/>
                <a:gd name="T4" fmla="*/ 1 w 176"/>
                <a:gd name="T5" fmla="*/ 1 h 154"/>
                <a:gd name="T6" fmla="*/ 1 w 176"/>
                <a:gd name="T7" fmla="*/ 1 h 154"/>
                <a:gd name="T8" fmla="*/ 1 w 176"/>
                <a:gd name="T9" fmla="*/ 1 h 154"/>
                <a:gd name="T10" fmla="*/ 1 w 176"/>
                <a:gd name="T11" fmla="*/ 1 h 154"/>
                <a:gd name="T12" fmla="*/ 1 w 176"/>
                <a:gd name="T13" fmla="*/ 1 h 154"/>
                <a:gd name="T14" fmla="*/ 1 w 176"/>
                <a:gd name="T15" fmla="*/ 1 h 154"/>
                <a:gd name="T16" fmla="*/ 1 w 176"/>
                <a:gd name="T17" fmla="*/ 1 h 154"/>
                <a:gd name="T18" fmla="*/ 1 w 176"/>
                <a:gd name="T19" fmla="*/ 1 h 154"/>
                <a:gd name="T20" fmla="*/ 1 w 176"/>
                <a:gd name="T21" fmla="*/ 1 h 154"/>
                <a:gd name="T22" fmla="*/ 1 w 176"/>
                <a:gd name="T23" fmla="*/ 1 h 154"/>
                <a:gd name="T24" fmla="*/ 1 w 176"/>
                <a:gd name="T25" fmla="*/ 1 h 154"/>
                <a:gd name="T26" fmla="*/ 1 w 176"/>
                <a:gd name="T27" fmla="*/ 1 h 154"/>
                <a:gd name="T28" fmla="*/ 1 w 176"/>
                <a:gd name="T29" fmla="*/ 1 h 154"/>
                <a:gd name="T30" fmla="*/ 1 w 176"/>
                <a:gd name="T31" fmla="*/ 1 h 154"/>
                <a:gd name="T32" fmla="*/ 1 w 176"/>
                <a:gd name="T33" fmla="*/ 1 h 154"/>
                <a:gd name="T34" fmla="*/ 1 w 176"/>
                <a:gd name="T35" fmla="*/ 1 h 154"/>
                <a:gd name="T36" fmla="*/ 1 w 176"/>
                <a:gd name="T37" fmla="*/ 1 h 154"/>
                <a:gd name="T38" fmla="*/ 1 w 176"/>
                <a:gd name="T39" fmla="*/ 1 h 154"/>
                <a:gd name="T40" fmla="*/ 1 w 176"/>
                <a:gd name="T41" fmla="*/ 1 h 154"/>
                <a:gd name="T42" fmla="*/ 1 w 176"/>
                <a:gd name="T43" fmla="*/ 1 h 154"/>
                <a:gd name="T44" fmla="*/ 1 w 176"/>
                <a:gd name="T45" fmla="*/ 1 h 154"/>
                <a:gd name="T46" fmla="*/ 1 w 176"/>
                <a:gd name="T47" fmla="*/ 1 h 154"/>
                <a:gd name="T48" fmla="*/ 1 w 176"/>
                <a:gd name="T49" fmla="*/ 1 h 154"/>
                <a:gd name="T50" fmla="*/ 1 w 176"/>
                <a:gd name="T51" fmla="*/ 1 h 154"/>
                <a:gd name="T52" fmla="*/ 1 w 176"/>
                <a:gd name="T53" fmla="*/ 1 h 154"/>
                <a:gd name="T54" fmla="*/ 1 w 176"/>
                <a:gd name="T55" fmla="*/ 1 h 154"/>
                <a:gd name="T56" fmla="*/ 1 w 176"/>
                <a:gd name="T57" fmla="*/ 1 h 154"/>
                <a:gd name="T58" fmla="*/ 1 w 176"/>
                <a:gd name="T59" fmla="*/ 1 h 154"/>
                <a:gd name="T60" fmla="*/ 1 w 176"/>
                <a:gd name="T61" fmla="*/ 1 h 154"/>
                <a:gd name="T62" fmla="*/ 1 w 176"/>
                <a:gd name="T63" fmla="*/ 1 h 154"/>
                <a:gd name="T64" fmla="*/ 1 w 176"/>
                <a:gd name="T65" fmla="*/ 1 h 154"/>
                <a:gd name="T66" fmla="*/ 1 w 176"/>
                <a:gd name="T67" fmla="*/ 1 h 154"/>
                <a:gd name="T68" fmla="*/ 1 w 176"/>
                <a:gd name="T69" fmla="*/ 1 h 154"/>
                <a:gd name="T70" fmla="*/ 1 w 176"/>
                <a:gd name="T71" fmla="*/ 1 h 154"/>
                <a:gd name="T72" fmla="*/ 1 w 176"/>
                <a:gd name="T73" fmla="*/ 1 h 154"/>
                <a:gd name="T74" fmla="*/ 1 w 176"/>
                <a:gd name="T75" fmla="*/ 1 h 154"/>
                <a:gd name="T76" fmla="*/ 1 w 176"/>
                <a:gd name="T77" fmla="*/ 1 h 154"/>
                <a:gd name="T78" fmla="*/ 1 w 176"/>
                <a:gd name="T79" fmla="*/ 1 h 154"/>
                <a:gd name="T80" fmla="*/ 1 w 176"/>
                <a:gd name="T81" fmla="*/ 1 h 154"/>
                <a:gd name="T82" fmla="*/ 1 w 176"/>
                <a:gd name="T83" fmla="*/ 1 h 154"/>
                <a:gd name="T84" fmla="*/ 1 w 176"/>
                <a:gd name="T85" fmla="*/ 1 h 154"/>
                <a:gd name="T86" fmla="*/ 1 w 176"/>
                <a:gd name="T87" fmla="*/ 1 h 154"/>
                <a:gd name="T88" fmla="*/ 1 w 176"/>
                <a:gd name="T89" fmla="*/ 0 h 154"/>
                <a:gd name="T90" fmla="*/ 1 w 176"/>
                <a:gd name="T91" fmla="*/ 1 h 15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76"/>
                <a:gd name="T139" fmla="*/ 0 h 154"/>
                <a:gd name="T140" fmla="*/ 176 w 176"/>
                <a:gd name="T141" fmla="*/ 154 h 15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76" h="154">
                  <a:moveTo>
                    <a:pt x="2" y="5"/>
                  </a:moveTo>
                  <a:lnTo>
                    <a:pt x="0" y="18"/>
                  </a:lnTo>
                  <a:lnTo>
                    <a:pt x="1" y="32"/>
                  </a:lnTo>
                  <a:lnTo>
                    <a:pt x="6" y="47"/>
                  </a:lnTo>
                  <a:lnTo>
                    <a:pt x="13" y="56"/>
                  </a:lnTo>
                  <a:lnTo>
                    <a:pt x="17" y="58"/>
                  </a:lnTo>
                  <a:lnTo>
                    <a:pt x="22" y="60"/>
                  </a:lnTo>
                  <a:lnTo>
                    <a:pt x="26" y="60"/>
                  </a:lnTo>
                  <a:lnTo>
                    <a:pt x="32" y="60"/>
                  </a:lnTo>
                  <a:lnTo>
                    <a:pt x="37" y="60"/>
                  </a:lnTo>
                  <a:lnTo>
                    <a:pt x="41" y="60"/>
                  </a:lnTo>
                  <a:lnTo>
                    <a:pt x="46" y="60"/>
                  </a:lnTo>
                  <a:lnTo>
                    <a:pt x="51" y="60"/>
                  </a:lnTo>
                  <a:lnTo>
                    <a:pt x="55" y="61"/>
                  </a:lnTo>
                  <a:lnTo>
                    <a:pt x="62" y="61"/>
                  </a:lnTo>
                  <a:lnTo>
                    <a:pt x="69" y="62"/>
                  </a:lnTo>
                  <a:lnTo>
                    <a:pt x="77" y="63"/>
                  </a:lnTo>
                  <a:lnTo>
                    <a:pt x="84" y="64"/>
                  </a:lnTo>
                  <a:lnTo>
                    <a:pt x="90" y="67"/>
                  </a:lnTo>
                  <a:lnTo>
                    <a:pt x="95" y="69"/>
                  </a:lnTo>
                  <a:lnTo>
                    <a:pt x="99" y="72"/>
                  </a:lnTo>
                  <a:lnTo>
                    <a:pt x="92" y="90"/>
                  </a:lnTo>
                  <a:lnTo>
                    <a:pt x="113" y="94"/>
                  </a:lnTo>
                  <a:lnTo>
                    <a:pt x="114" y="128"/>
                  </a:lnTo>
                  <a:lnTo>
                    <a:pt x="160" y="154"/>
                  </a:lnTo>
                  <a:lnTo>
                    <a:pt x="168" y="146"/>
                  </a:lnTo>
                  <a:lnTo>
                    <a:pt x="154" y="106"/>
                  </a:lnTo>
                  <a:lnTo>
                    <a:pt x="165" y="98"/>
                  </a:lnTo>
                  <a:lnTo>
                    <a:pt x="160" y="84"/>
                  </a:lnTo>
                  <a:lnTo>
                    <a:pt x="145" y="78"/>
                  </a:lnTo>
                  <a:lnTo>
                    <a:pt x="165" y="68"/>
                  </a:lnTo>
                  <a:lnTo>
                    <a:pt x="176" y="50"/>
                  </a:lnTo>
                  <a:lnTo>
                    <a:pt x="167" y="42"/>
                  </a:lnTo>
                  <a:lnTo>
                    <a:pt x="159" y="35"/>
                  </a:lnTo>
                  <a:lnTo>
                    <a:pt x="151" y="31"/>
                  </a:lnTo>
                  <a:lnTo>
                    <a:pt x="143" y="30"/>
                  </a:lnTo>
                  <a:lnTo>
                    <a:pt x="137" y="30"/>
                  </a:lnTo>
                  <a:lnTo>
                    <a:pt x="128" y="28"/>
                  </a:lnTo>
                  <a:lnTo>
                    <a:pt x="116" y="27"/>
                  </a:lnTo>
                  <a:lnTo>
                    <a:pt x="104" y="26"/>
                  </a:lnTo>
                  <a:lnTo>
                    <a:pt x="92" y="26"/>
                  </a:lnTo>
                  <a:lnTo>
                    <a:pt x="82" y="25"/>
                  </a:lnTo>
                  <a:lnTo>
                    <a:pt x="75" y="24"/>
                  </a:lnTo>
                  <a:lnTo>
                    <a:pt x="72" y="24"/>
                  </a:lnTo>
                  <a:lnTo>
                    <a:pt x="56" y="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4321" name="Freeform 5"/>
            <p:cNvSpPr>
              <a:spLocks/>
            </p:cNvSpPr>
            <p:nvPr/>
          </p:nvSpPr>
          <p:spPr bwMode="auto">
            <a:xfrm>
              <a:off x="2732" y="726"/>
              <a:ext cx="26" cy="25"/>
            </a:xfrm>
            <a:custGeom>
              <a:avLst/>
              <a:gdLst>
                <a:gd name="T0" fmla="*/ 0 w 53"/>
                <a:gd name="T1" fmla="*/ 0 h 50"/>
                <a:gd name="T2" fmla="*/ 0 w 53"/>
                <a:gd name="T3" fmla="*/ 1 h 50"/>
                <a:gd name="T4" fmla="*/ 0 w 53"/>
                <a:gd name="T5" fmla="*/ 1 h 50"/>
                <a:gd name="T6" fmla="*/ 0 w 53"/>
                <a:gd name="T7" fmla="*/ 1 h 50"/>
                <a:gd name="T8" fmla="*/ 0 w 53"/>
                <a:gd name="T9" fmla="*/ 1 h 50"/>
                <a:gd name="T10" fmla="*/ 0 w 53"/>
                <a:gd name="T11" fmla="*/ 1 h 50"/>
                <a:gd name="T12" fmla="*/ 0 w 53"/>
                <a:gd name="T13" fmla="*/ 1 h 50"/>
                <a:gd name="T14" fmla="*/ 0 w 53"/>
                <a:gd name="T15" fmla="*/ 1 h 50"/>
                <a:gd name="T16" fmla="*/ 0 w 53"/>
                <a:gd name="T17" fmla="*/ 1 h 50"/>
                <a:gd name="T18" fmla="*/ 0 w 53"/>
                <a:gd name="T19" fmla="*/ 1 h 50"/>
                <a:gd name="T20" fmla="*/ 0 w 53"/>
                <a:gd name="T21" fmla="*/ 1 h 50"/>
                <a:gd name="T22" fmla="*/ 0 w 53"/>
                <a:gd name="T23" fmla="*/ 1 h 50"/>
                <a:gd name="T24" fmla="*/ 0 w 53"/>
                <a:gd name="T25" fmla="*/ 1 h 50"/>
                <a:gd name="T26" fmla="*/ 0 w 53"/>
                <a:gd name="T27" fmla="*/ 1 h 50"/>
                <a:gd name="T28" fmla="*/ 0 w 53"/>
                <a:gd name="T29" fmla="*/ 0 h 5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3"/>
                <a:gd name="T46" fmla="*/ 0 h 50"/>
                <a:gd name="T47" fmla="*/ 53 w 53"/>
                <a:gd name="T48" fmla="*/ 50 h 5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3" h="50">
                  <a:moveTo>
                    <a:pt x="0" y="0"/>
                  </a:moveTo>
                  <a:lnTo>
                    <a:pt x="5" y="1"/>
                  </a:lnTo>
                  <a:lnTo>
                    <a:pt x="12" y="3"/>
                  </a:lnTo>
                  <a:lnTo>
                    <a:pt x="20" y="5"/>
                  </a:lnTo>
                  <a:lnTo>
                    <a:pt x="28" y="7"/>
                  </a:lnTo>
                  <a:lnTo>
                    <a:pt x="37" y="9"/>
                  </a:lnTo>
                  <a:lnTo>
                    <a:pt x="44" y="13"/>
                  </a:lnTo>
                  <a:lnTo>
                    <a:pt x="50" y="15"/>
                  </a:lnTo>
                  <a:lnTo>
                    <a:pt x="53" y="18"/>
                  </a:lnTo>
                  <a:lnTo>
                    <a:pt x="48" y="50"/>
                  </a:lnTo>
                  <a:lnTo>
                    <a:pt x="11" y="39"/>
                  </a:lnTo>
                  <a:lnTo>
                    <a:pt x="8" y="34"/>
                  </a:lnTo>
                  <a:lnTo>
                    <a:pt x="4" y="22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4322" name="Freeform 6"/>
            <p:cNvSpPr>
              <a:spLocks/>
            </p:cNvSpPr>
            <p:nvPr/>
          </p:nvSpPr>
          <p:spPr bwMode="auto">
            <a:xfrm>
              <a:off x="2534" y="698"/>
              <a:ext cx="57" cy="47"/>
            </a:xfrm>
            <a:custGeom>
              <a:avLst/>
              <a:gdLst>
                <a:gd name="T0" fmla="*/ 1 w 114"/>
                <a:gd name="T1" fmla="*/ 0 h 94"/>
                <a:gd name="T2" fmla="*/ 1 w 114"/>
                <a:gd name="T3" fmla="*/ 1 h 94"/>
                <a:gd name="T4" fmla="*/ 1 w 114"/>
                <a:gd name="T5" fmla="*/ 1 h 94"/>
                <a:gd name="T6" fmla="*/ 1 w 114"/>
                <a:gd name="T7" fmla="*/ 1 h 94"/>
                <a:gd name="T8" fmla="*/ 1 w 114"/>
                <a:gd name="T9" fmla="*/ 1 h 94"/>
                <a:gd name="T10" fmla="*/ 1 w 114"/>
                <a:gd name="T11" fmla="*/ 1 h 94"/>
                <a:gd name="T12" fmla="*/ 1 w 114"/>
                <a:gd name="T13" fmla="*/ 1 h 94"/>
                <a:gd name="T14" fmla="*/ 1 w 114"/>
                <a:gd name="T15" fmla="*/ 1 h 94"/>
                <a:gd name="T16" fmla="*/ 1 w 114"/>
                <a:gd name="T17" fmla="*/ 1 h 94"/>
                <a:gd name="T18" fmla="*/ 0 w 114"/>
                <a:gd name="T19" fmla="*/ 1 h 94"/>
                <a:gd name="T20" fmla="*/ 1 w 114"/>
                <a:gd name="T21" fmla="*/ 0 h 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4"/>
                <a:gd name="T34" fmla="*/ 0 h 94"/>
                <a:gd name="T35" fmla="*/ 114 w 114"/>
                <a:gd name="T36" fmla="*/ 94 h 9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4" h="94">
                  <a:moveTo>
                    <a:pt x="35" y="0"/>
                  </a:moveTo>
                  <a:lnTo>
                    <a:pt x="97" y="11"/>
                  </a:lnTo>
                  <a:lnTo>
                    <a:pt x="114" y="49"/>
                  </a:lnTo>
                  <a:lnTo>
                    <a:pt x="106" y="92"/>
                  </a:lnTo>
                  <a:lnTo>
                    <a:pt x="95" y="94"/>
                  </a:lnTo>
                  <a:lnTo>
                    <a:pt x="84" y="60"/>
                  </a:lnTo>
                  <a:lnTo>
                    <a:pt x="59" y="64"/>
                  </a:lnTo>
                  <a:lnTo>
                    <a:pt x="40" y="57"/>
                  </a:lnTo>
                  <a:lnTo>
                    <a:pt x="59" y="30"/>
                  </a:lnTo>
                  <a:lnTo>
                    <a:pt x="0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4323" name="Freeform 7"/>
            <p:cNvSpPr>
              <a:spLocks/>
            </p:cNvSpPr>
            <p:nvPr/>
          </p:nvSpPr>
          <p:spPr bwMode="auto">
            <a:xfrm>
              <a:off x="2225" y="708"/>
              <a:ext cx="619" cy="935"/>
            </a:xfrm>
            <a:custGeom>
              <a:avLst/>
              <a:gdLst>
                <a:gd name="T0" fmla="*/ 1 w 1237"/>
                <a:gd name="T1" fmla="*/ 0 h 1872"/>
                <a:gd name="T2" fmla="*/ 1 w 1237"/>
                <a:gd name="T3" fmla="*/ 0 h 1872"/>
                <a:gd name="T4" fmla="*/ 1 w 1237"/>
                <a:gd name="T5" fmla="*/ 0 h 1872"/>
                <a:gd name="T6" fmla="*/ 1 w 1237"/>
                <a:gd name="T7" fmla="*/ 0 h 1872"/>
                <a:gd name="T8" fmla="*/ 1 w 1237"/>
                <a:gd name="T9" fmla="*/ 0 h 1872"/>
                <a:gd name="T10" fmla="*/ 1 w 1237"/>
                <a:gd name="T11" fmla="*/ 0 h 1872"/>
                <a:gd name="T12" fmla="*/ 1 w 1237"/>
                <a:gd name="T13" fmla="*/ 0 h 1872"/>
                <a:gd name="T14" fmla="*/ 1 w 1237"/>
                <a:gd name="T15" fmla="*/ 0 h 1872"/>
                <a:gd name="T16" fmla="*/ 1 w 1237"/>
                <a:gd name="T17" fmla="*/ 0 h 1872"/>
                <a:gd name="T18" fmla="*/ 1 w 1237"/>
                <a:gd name="T19" fmla="*/ 0 h 1872"/>
                <a:gd name="T20" fmla="*/ 1 w 1237"/>
                <a:gd name="T21" fmla="*/ 0 h 1872"/>
                <a:gd name="T22" fmla="*/ 1 w 1237"/>
                <a:gd name="T23" fmla="*/ 0 h 1872"/>
                <a:gd name="T24" fmla="*/ 1 w 1237"/>
                <a:gd name="T25" fmla="*/ 0 h 1872"/>
                <a:gd name="T26" fmla="*/ 1 w 1237"/>
                <a:gd name="T27" fmla="*/ 0 h 1872"/>
                <a:gd name="T28" fmla="*/ 1 w 1237"/>
                <a:gd name="T29" fmla="*/ 0 h 1872"/>
                <a:gd name="T30" fmla="*/ 1 w 1237"/>
                <a:gd name="T31" fmla="*/ 0 h 1872"/>
                <a:gd name="T32" fmla="*/ 1 w 1237"/>
                <a:gd name="T33" fmla="*/ 0 h 1872"/>
                <a:gd name="T34" fmla="*/ 1 w 1237"/>
                <a:gd name="T35" fmla="*/ 0 h 1872"/>
                <a:gd name="T36" fmla="*/ 1 w 1237"/>
                <a:gd name="T37" fmla="*/ 0 h 1872"/>
                <a:gd name="T38" fmla="*/ 1 w 1237"/>
                <a:gd name="T39" fmla="*/ 0 h 1872"/>
                <a:gd name="T40" fmla="*/ 1 w 1237"/>
                <a:gd name="T41" fmla="*/ 0 h 1872"/>
                <a:gd name="T42" fmla="*/ 1 w 1237"/>
                <a:gd name="T43" fmla="*/ 0 h 1872"/>
                <a:gd name="T44" fmla="*/ 1 w 1237"/>
                <a:gd name="T45" fmla="*/ 0 h 1872"/>
                <a:gd name="T46" fmla="*/ 1 w 1237"/>
                <a:gd name="T47" fmla="*/ 0 h 1872"/>
                <a:gd name="T48" fmla="*/ 1 w 1237"/>
                <a:gd name="T49" fmla="*/ 0 h 1872"/>
                <a:gd name="T50" fmla="*/ 1 w 1237"/>
                <a:gd name="T51" fmla="*/ 0 h 1872"/>
                <a:gd name="T52" fmla="*/ 1 w 1237"/>
                <a:gd name="T53" fmla="*/ 0 h 1872"/>
                <a:gd name="T54" fmla="*/ 1 w 1237"/>
                <a:gd name="T55" fmla="*/ 0 h 1872"/>
                <a:gd name="T56" fmla="*/ 1 w 1237"/>
                <a:gd name="T57" fmla="*/ 0 h 1872"/>
                <a:gd name="T58" fmla="*/ 1 w 1237"/>
                <a:gd name="T59" fmla="*/ 0 h 1872"/>
                <a:gd name="T60" fmla="*/ 1 w 1237"/>
                <a:gd name="T61" fmla="*/ 0 h 1872"/>
                <a:gd name="T62" fmla="*/ 1 w 1237"/>
                <a:gd name="T63" fmla="*/ 0 h 1872"/>
                <a:gd name="T64" fmla="*/ 1 w 1237"/>
                <a:gd name="T65" fmla="*/ 0 h 1872"/>
                <a:gd name="T66" fmla="*/ 1 w 1237"/>
                <a:gd name="T67" fmla="*/ 0 h 1872"/>
                <a:gd name="T68" fmla="*/ 1 w 1237"/>
                <a:gd name="T69" fmla="*/ 0 h 1872"/>
                <a:gd name="T70" fmla="*/ 1 w 1237"/>
                <a:gd name="T71" fmla="*/ 0 h 1872"/>
                <a:gd name="T72" fmla="*/ 1 w 1237"/>
                <a:gd name="T73" fmla="*/ 0 h 1872"/>
                <a:gd name="T74" fmla="*/ 1 w 1237"/>
                <a:gd name="T75" fmla="*/ 0 h 1872"/>
                <a:gd name="T76" fmla="*/ 1 w 1237"/>
                <a:gd name="T77" fmla="*/ 0 h 1872"/>
                <a:gd name="T78" fmla="*/ 1 w 1237"/>
                <a:gd name="T79" fmla="*/ 0 h 1872"/>
                <a:gd name="T80" fmla="*/ 1 w 1237"/>
                <a:gd name="T81" fmla="*/ 0 h 1872"/>
                <a:gd name="T82" fmla="*/ 1 w 1237"/>
                <a:gd name="T83" fmla="*/ 0 h 1872"/>
                <a:gd name="T84" fmla="*/ 1 w 1237"/>
                <a:gd name="T85" fmla="*/ 0 h 1872"/>
                <a:gd name="T86" fmla="*/ 1 w 1237"/>
                <a:gd name="T87" fmla="*/ 0 h 1872"/>
                <a:gd name="T88" fmla="*/ 1 w 1237"/>
                <a:gd name="T89" fmla="*/ 0 h 1872"/>
                <a:gd name="T90" fmla="*/ 1 w 1237"/>
                <a:gd name="T91" fmla="*/ 0 h 1872"/>
                <a:gd name="T92" fmla="*/ 1 w 1237"/>
                <a:gd name="T93" fmla="*/ 0 h 1872"/>
                <a:gd name="T94" fmla="*/ 1 w 1237"/>
                <a:gd name="T95" fmla="*/ 0 h 1872"/>
                <a:gd name="T96" fmla="*/ 1 w 1237"/>
                <a:gd name="T97" fmla="*/ 0 h 1872"/>
                <a:gd name="T98" fmla="*/ 1 w 1237"/>
                <a:gd name="T99" fmla="*/ 0 h 1872"/>
                <a:gd name="T100" fmla="*/ 1 w 1237"/>
                <a:gd name="T101" fmla="*/ 0 h 1872"/>
                <a:gd name="T102" fmla="*/ 1 w 1237"/>
                <a:gd name="T103" fmla="*/ 0 h 1872"/>
                <a:gd name="T104" fmla="*/ 1 w 1237"/>
                <a:gd name="T105" fmla="*/ 0 h 1872"/>
                <a:gd name="T106" fmla="*/ 1 w 1237"/>
                <a:gd name="T107" fmla="*/ 0 h 1872"/>
                <a:gd name="T108" fmla="*/ 1 w 1237"/>
                <a:gd name="T109" fmla="*/ 0 h 1872"/>
                <a:gd name="T110" fmla="*/ 1 w 1237"/>
                <a:gd name="T111" fmla="*/ 0 h 1872"/>
                <a:gd name="T112" fmla="*/ 1 w 1237"/>
                <a:gd name="T113" fmla="*/ 0 h 1872"/>
                <a:gd name="T114" fmla="*/ 1 w 1237"/>
                <a:gd name="T115" fmla="*/ 0 h 1872"/>
                <a:gd name="T116" fmla="*/ 1 w 1237"/>
                <a:gd name="T117" fmla="*/ 0 h 1872"/>
                <a:gd name="T118" fmla="*/ 1 w 1237"/>
                <a:gd name="T119" fmla="*/ 0 h 1872"/>
                <a:gd name="T120" fmla="*/ 1 w 1237"/>
                <a:gd name="T121" fmla="*/ 0 h 1872"/>
                <a:gd name="T122" fmla="*/ 1 w 1237"/>
                <a:gd name="T123" fmla="*/ 0 h 1872"/>
                <a:gd name="T124" fmla="*/ 1 w 1237"/>
                <a:gd name="T125" fmla="*/ 0 h 187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37"/>
                <a:gd name="T190" fmla="*/ 0 h 1872"/>
                <a:gd name="T191" fmla="*/ 1237 w 1237"/>
                <a:gd name="T192" fmla="*/ 1872 h 187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37" h="1872">
                  <a:moveTo>
                    <a:pt x="645" y="149"/>
                  </a:moveTo>
                  <a:lnTo>
                    <a:pt x="641" y="151"/>
                  </a:lnTo>
                  <a:lnTo>
                    <a:pt x="638" y="156"/>
                  </a:lnTo>
                  <a:lnTo>
                    <a:pt x="636" y="162"/>
                  </a:lnTo>
                  <a:lnTo>
                    <a:pt x="633" y="167"/>
                  </a:lnTo>
                  <a:lnTo>
                    <a:pt x="636" y="173"/>
                  </a:lnTo>
                  <a:lnTo>
                    <a:pt x="640" y="180"/>
                  </a:lnTo>
                  <a:lnTo>
                    <a:pt x="645" y="186"/>
                  </a:lnTo>
                  <a:lnTo>
                    <a:pt x="650" y="189"/>
                  </a:lnTo>
                  <a:lnTo>
                    <a:pt x="653" y="188"/>
                  </a:lnTo>
                  <a:lnTo>
                    <a:pt x="658" y="186"/>
                  </a:lnTo>
                  <a:lnTo>
                    <a:pt x="660" y="182"/>
                  </a:lnTo>
                  <a:lnTo>
                    <a:pt x="661" y="180"/>
                  </a:lnTo>
                  <a:lnTo>
                    <a:pt x="660" y="178"/>
                  </a:lnTo>
                  <a:lnTo>
                    <a:pt x="658" y="175"/>
                  </a:lnTo>
                  <a:lnTo>
                    <a:pt x="654" y="174"/>
                  </a:lnTo>
                  <a:lnTo>
                    <a:pt x="653" y="171"/>
                  </a:lnTo>
                  <a:lnTo>
                    <a:pt x="654" y="169"/>
                  </a:lnTo>
                  <a:lnTo>
                    <a:pt x="658" y="166"/>
                  </a:lnTo>
                  <a:lnTo>
                    <a:pt x="660" y="164"/>
                  </a:lnTo>
                  <a:lnTo>
                    <a:pt x="661" y="162"/>
                  </a:lnTo>
                  <a:lnTo>
                    <a:pt x="660" y="158"/>
                  </a:lnTo>
                  <a:lnTo>
                    <a:pt x="656" y="155"/>
                  </a:lnTo>
                  <a:lnTo>
                    <a:pt x="652" y="151"/>
                  </a:lnTo>
                  <a:lnTo>
                    <a:pt x="645" y="149"/>
                  </a:lnTo>
                  <a:lnTo>
                    <a:pt x="607" y="129"/>
                  </a:lnTo>
                  <a:lnTo>
                    <a:pt x="606" y="125"/>
                  </a:lnTo>
                  <a:lnTo>
                    <a:pt x="601" y="121"/>
                  </a:lnTo>
                  <a:lnTo>
                    <a:pt x="597" y="117"/>
                  </a:lnTo>
                  <a:lnTo>
                    <a:pt x="594" y="113"/>
                  </a:lnTo>
                  <a:lnTo>
                    <a:pt x="595" y="111"/>
                  </a:lnTo>
                  <a:lnTo>
                    <a:pt x="600" y="108"/>
                  </a:lnTo>
                  <a:lnTo>
                    <a:pt x="606" y="104"/>
                  </a:lnTo>
                  <a:lnTo>
                    <a:pt x="613" y="99"/>
                  </a:lnTo>
                  <a:lnTo>
                    <a:pt x="618" y="96"/>
                  </a:lnTo>
                  <a:lnTo>
                    <a:pt x="624" y="93"/>
                  </a:lnTo>
                  <a:lnTo>
                    <a:pt x="629" y="89"/>
                  </a:lnTo>
                  <a:lnTo>
                    <a:pt x="630" y="87"/>
                  </a:lnTo>
                  <a:lnTo>
                    <a:pt x="616" y="67"/>
                  </a:lnTo>
                  <a:lnTo>
                    <a:pt x="621" y="66"/>
                  </a:lnTo>
                  <a:lnTo>
                    <a:pt x="625" y="65"/>
                  </a:lnTo>
                  <a:lnTo>
                    <a:pt x="631" y="64"/>
                  </a:lnTo>
                  <a:lnTo>
                    <a:pt x="638" y="61"/>
                  </a:lnTo>
                  <a:lnTo>
                    <a:pt x="644" y="60"/>
                  </a:lnTo>
                  <a:lnTo>
                    <a:pt x="650" y="59"/>
                  </a:lnTo>
                  <a:lnTo>
                    <a:pt x="654" y="57"/>
                  </a:lnTo>
                  <a:lnTo>
                    <a:pt x="659" y="53"/>
                  </a:lnTo>
                  <a:lnTo>
                    <a:pt x="662" y="56"/>
                  </a:lnTo>
                  <a:lnTo>
                    <a:pt x="671" y="63"/>
                  </a:lnTo>
                  <a:lnTo>
                    <a:pt x="681" y="71"/>
                  </a:lnTo>
                  <a:lnTo>
                    <a:pt x="684" y="76"/>
                  </a:lnTo>
                  <a:lnTo>
                    <a:pt x="682" y="82"/>
                  </a:lnTo>
                  <a:lnTo>
                    <a:pt x="677" y="87"/>
                  </a:lnTo>
                  <a:lnTo>
                    <a:pt x="673" y="90"/>
                  </a:lnTo>
                  <a:lnTo>
                    <a:pt x="670" y="91"/>
                  </a:lnTo>
                  <a:lnTo>
                    <a:pt x="682" y="121"/>
                  </a:lnTo>
                  <a:lnTo>
                    <a:pt x="685" y="121"/>
                  </a:lnTo>
                  <a:lnTo>
                    <a:pt x="693" y="121"/>
                  </a:lnTo>
                  <a:lnTo>
                    <a:pt x="703" y="121"/>
                  </a:lnTo>
                  <a:lnTo>
                    <a:pt x="709" y="119"/>
                  </a:lnTo>
                  <a:lnTo>
                    <a:pt x="712" y="112"/>
                  </a:lnTo>
                  <a:lnTo>
                    <a:pt x="713" y="103"/>
                  </a:lnTo>
                  <a:lnTo>
                    <a:pt x="714" y="96"/>
                  </a:lnTo>
                  <a:lnTo>
                    <a:pt x="716" y="95"/>
                  </a:lnTo>
                  <a:lnTo>
                    <a:pt x="720" y="97"/>
                  </a:lnTo>
                  <a:lnTo>
                    <a:pt x="724" y="102"/>
                  </a:lnTo>
                  <a:lnTo>
                    <a:pt x="731" y="105"/>
                  </a:lnTo>
                  <a:lnTo>
                    <a:pt x="737" y="110"/>
                  </a:lnTo>
                  <a:lnTo>
                    <a:pt x="744" y="114"/>
                  </a:lnTo>
                  <a:lnTo>
                    <a:pt x="750" y="118"/>
                  </a:lnTo>
                  <a:lnTo>
                    <a:pt x="753" y="120"/>
                  </a:lnTo>
                  <a:lnTo>
                    <a:pt x="754" y="121"/>
                  </a:lnTo>
                  <a:lnTo>
                    <a:pt x="754" y="135"/>
                  </a:lnTo>
                  <a:lnTo>
                    <a:pt x="789" y="139"/>
                  </a:lnTo>
                  <a:lnTo>
                    <a:pt x="817" y="157"/>
                  </a:lnTo>
                  <a:lnTo>
                    <a:pt x="811" y="169"/>
                  </a:lnTo>
                  <a:lnTo>
                    <a:pt x="841" y="166"/>
                  </a:lnTo>
                  <a:lnTo>
                    <a:pt x="850" y="172"/>
                  </a:lnTo>
                  <a:lnTo>
                    <a:pt x="858" y="180"/>
                  </a:lnTo>
                  <a:lnTo>
                    <a:pt x="866" y="188"/>
                  </a:lnTo>
                  <a:lnTo>
                    <a:pt x="873" y="193"/>
                  </a:lnTo>
                  <a:lnTo>
                    <a:pt x="875" y="199"/>
                  </a:lnTo>
                  <a:lnTo>
                    <a:pt x="874" y="205"/>
                  </a:lnTo>
                  <a:lnTo>
                    <a:pt x="870" y="212"/>
                  </a:lnTo>
                  <a:lnTo>
                    <a:pt x="865" y="217"/>
                  </a:lnTo>
                  <a:lnTo>
                    <a:pt x="860" y="218"/>
                  </a:lnTo>
                  <a:lnTo>
                    <a:pt x="853" y="218"/>
                  </a:lnTo>
                  <a:lnTo>
                    <a:pt x="845" y="219"/>
                  </a:lnTo>
                  <a:lnTo>
                    <a:pt x="836" y="219"/>
                  </a:lnTo>
                  <a:lnTo>
                    <a:pt x="826" y="220"/>
                  </a:lnTo>
                  <a:lnTo>
                    <a:pt x="817" y="220"/>
                  </a:lnTo>
                  <a:lnTo>
                    <a:pt x="809" y="220"/>
                  </a:lnTo>
                  <a:lnTo>
                    <a:pt x="803" y="220"/>
                  </a:lnTo>
                  <a:lnTo>
                    <a:pt x="797" y="220"/>
                  </a:lnTo>
                  <a:lnTo>
                    <a:pt x="790" y="222"/>
                  </a:lnTo>
                  <a:lnTo>
                    <a:pt x="781" y="222"/>
                  </a:lnTo>
                  <a:lnTo>
                    <a:pt x="772" y="223"/>
                  </a:lnTo>
                  <a:lnTo>
                    <a:pt x="761" y="224"/>
                  </a:lnTo>
                  <a:lnTo>
                    <a:pt x="752" y="225"/>
                  </a:lnTo>
                  <a:lnTo>
                    <a:pt x="744" y="226"/>
                  </a:lnTo>
                  <a:lnTo>
                    <a:pt x="736" y="227"/>
                  </a:lnTo>
                  <a:lnTo>
                    <a:pt x="727" y="228"/>
                  </a:lnTo>
                  <a:lnTo>
                    <a:pt x="714" y="232"/>
                  </a:lnTo>
                  <a:lnTo>
                    <a:pt x="699" y="235"/>
                  </a:lnTo>
                  <a:lnTo>
                    <a:pt x="684" y="239"/>
                  </a:lnTo>
                  <a:lnTo>
                    <a:pt x="669" y="243"/>
                  </a:lnTo>
                  <a:lnTo>
                    <a:pt x="656" y="247"/>
                  </a:lnTo>
                  <a:lnTo>
                    <a:pt x="648" y="249"/>
                  </a:lnTo>
                  <a:lnTo>
                    <a:pt x="645" y="250"/>
                  </a:lnTo>
                  <a:lnTo>
                    <a:pt x="597" y="255"/>
                  </a:lnTo>
                  <a:lnTo>
                    <a:pt x="578" y="269"/>
                  </a:lnTo>
                  <a:lnTo>
                    <a:pt x="607" y="265"/>
                  </a:lnTo>
                  <a:lnTo>
                    <a:pt x="575" y="288"/>
                  </a:lnTo>
                  <a:lnTo>
                    <a:pt x="572" y="288"/>
                  </a:lnTo>
                  <a:lnTo>
                    <a:pt x="564" y="288"/>
                  </a:lnTo>
                  <a:lnTo>
                    <a:pt x="554" y="288"/>
                  </a:lnTo>
                  <a:lnTo>
                    <a:pt x="542" y="289"/>
                  </a:lnTo>
                  <a:lnTo>
                    <a:pt x="530" y="289"/>
                  </a:lnTo>
                  <a:lnTo>
                    <a:pt x="518" y="292"/>
                  </a:lnTo>
                  <a:lnTo>
                    <a:pt x="508" y="293"/>
                  </a:lnTo>
                  <a:lnTo>
                    <a:pt x="502" y="295"/>
                  </a:lnTo>
                  <a:lnTo>
                    <a:pt x="499" y="299"/>
                  </a:lnTo>
                  <a:lnTo>
                    <a:pt x="500" y="302"/>
                  </a:lnTo>
                  <a:lnTo>
                    <a:pt x="503" y="303"/>
                  </a:lnTo>
                  <a:lnTo>
                    <a:pt x="510" y="304"/>
                  </a:lnTo>
                  <a:lnTo>
                    <a:pt x="509" y="317"/>
                  </a:lnTo>
                  <a:lnTo>
                    <a:pt x="466" y="318"/>
                  </a:lnTo>
                  <a:lnTo>
                    <a:pt x="463" y="303"/>
                  </a:lnTo>
                  <a:lnTo>
                    <a:pt x="465" y="301"/>
                  </a:lnTo>
                  <a:lnTo>
                    <a:pt x="469" y="298"/>
                  </a:lnTo>
                  <a:lnTo>
                    <a:pt x="472" y="291"/>
                  </a:lnTo>
                  <a:lnTo>
                    <a:pt x="474" y="285"/>
                  </a:lnTo>
                  <a:lnTo>
                    <a:pt x="471" y="278"/>
                  </a:lnTo>
                  <a:lnTo>
                    <a:pt x="463" y="271"/>
                  </a:lnTo>
                  <a:lnTo>
                    <a:pt x="454" y="265"/>
                  </a:lnTo>
                  <a:lnTo>
                    <a:pt x="445" y="261"/>
                  </a:lnTo>
                  <a:lnTo>
                    <a:pt x="440" y="260"/>
                  </a:lnTo>
                  <a:lnTo>
                    <a:pt x="435" y="258"/>
                  </a:lnTo>
                  <a:lnTo>
                    <a:pt x="431" y="257"/>
                  </a:lnTo>
                  <a:lnTo>
                    <a:pt x="425" y="257"/>
                  </a:lnTo>
                  <a:lnTo>
                    <a:pt x="420" y="258"/>
                  </a:lnTo>
                  <a:lnTo>
                    <a:pt x="416" y="261"/>
                  </a:lnTo>
                  <a:lnTo>
                    <a:pt x="411" y="264"/>
                  </a:lnTo>
                  <a:lnTo>
                    <a:pt x="409" y="269"/>
                  </a:lnTo>
                  <a:lnTo>
                    <a:pt x="408" y="269"/>
                  </a:lnTo>
                  <a:lnTo>
                    <a:pt x="403" y="270"/>
                  </a:lnTo>
                  <a:lnTo>
                    <a:pt x="397" y="271"/>
                  </a:lnTo>
                  <a:lnTo>
                    <a:pt x="389" y="272"/>
                  </a:lnTo>
                  <a:lnTo>
                    <a:pt x="381" y="273"/>
                  </a:lnTo>
                  <a:lnTo>
                    <a:pt x="373" y="275"/>
                  </a:lnTo>
                  <a:lnTo>
                    <a:pt x="366" y="275"/>
                  </a:lnTo>
                  <a:lnTo>
                    <a:pt x="360" y="273"/>
                  </a:lnTo>
                  <a:lnTo>
                    <a:pt x="356" y="272"/>
                  </a:lnTo>
                  <a:lnTo>
                    <a:pt x="349" y="271"/>
                  </a:lnTo>
                  <a:lnTo>
                    <a:pt x="342" y="271"/>
                  </a:lnTo>
                  <a:lnTo>
                    <a:pt x="335" y="271"/>
                  </a:lnTo>
                  <a:lnTo>
                    <a:pt x="329" y="272"/>
                  </a:lnTo>
                  <a:lnTo>
                    <a:pt x="324" y="273"/>
                  </a:lnTo>
                  <a:lnTo>
                    <a:pt x="319" y="275"/>
                  </a:lnTo>
                  <a:lnTo>
                    <a:pt x="317" y="277"/>
                  </a:lnTo>
                  <a:lnTo>
                    <a:pt x="320" y="287"/>
                  </a:lnTo>
                  <a:lnTo>
                    <a:pt x="321" y="287"/>
                  </a:lnTo>
                  <a:lnTo>
                    <a:pt x="324" y="286"/>
                  </a:lnTo>
                  <a:lnTo>
                    <a:pt x="328" y="285"/>
                  </a:lnTo>
                  <a:lnTo>
                    <a:pt x="334" y="284"/>
                  </a:lnTo>
                  <a:lnTo>
                    <a:pt x="340" y="281"/>
                  </a:lnTo>
                  <a:lnTo>
                    <a:pt x="347" y="281"/>
                  </a:lnTo>
                  <a:lnTo>
                    <a:pt x="352" y="280"/>
                  </a:lnTo>
                  <a:lnTo>
                    <a:pt x="358" y="280"/>
                  </a:lnTo>
                  <a:lnTo>
                    <a:pt x="364" y="281"/>
                  </a:lnTo>
                  <a:lnTo>
                    <a:pt x="371" y="281"/>
                  </a:lnTo>
                  <a:lnTo>
                    <a:pt x="378" y="281"/>
                  </a:lnTo>
                  <a:lnTo>
                    <a:pt x="385" y="280"/>
                  </a:lnTo>
                  <a:lnTo>
                    <a:pt x="392" y="280"/>
                  </a:lnTo>
                  <a:lnTo>
                    <a:pt x="397" y="279"/>
                  </a:lnTo>
                  <a:lnTo>
                    <a:pt x="403" y="278"/>
                  </a:lnTo>
                  <a:lnTo>
                    <a:pt x="409" y="277"/>
                  </a:lnTo>
                  <a:lnTo>
                    <a:pt x="413" y="276"/>
                  </a:lnTo>
                  <a:lnTo>
                    <a:pt x="420" y="276"/>
                  </a:lnTo>
                  <a:lnTo>
                    <a:pt x="427" y="276"/>
                  </a:lnTo>
                  <a:lnTo>
                    <a:pt x="434" y="276"/>
                  </a:lnTo>
                  <a:lnTo>
                    <a:pt x="440" y="277"/>
                  </a:lnTo>
                  <a:lnTo>
                    <a:pt x="445" y="278"/>
                  </a:lnTo>
                  <a:lnTo>
                    <a:pt x="446" y="279"/>
                  </a:lnTo>
                  <a:lnTo>
                    <a:pt x="445" y="280"/>
                  </a:lnTo>
                  <a:lnTo>
                    <a:pt x="441" y="283"/>
                  </a:lnTo>
                  <a:lnTo>
                    <a:pt x="436" y="284"/>
                  </a:lnTo>
                  <a:lnTo>
                    <a:pt x="431" y="286"/>
                  </a:lnTo>
                  <a:lnTo>
                    <a:pt x="425" y="288"/>
                  </a:lnTo>
                  <a:lnTo>
                    <a:pt x="418" y="291"/>
                  </a:lnTo>
                  <a:lnTo>
                    <a:pt x="412" y="294"/>
                  </a:lnTo>
                  <a:lnTo>
                    <a:pt x="408" y="298"/>
                  </a:lnTo>
                  <a:lnTo>
                    <a:pt x="404" y="301"/>
                  </a:lnTo>
                  <a:lnTo>
                    <a:pt x="401" y="310"/>
                  </a:lnTo>
                  <a:lnTo>
                    <a:pt x="401" y="322"/>
                  </a:lnTo>
                  <a:lnTo>
                    <a:pt x="402" y="332"/>
                  </a:lnTo>
                  <a:lnTo>
                    <a:pt x="403" y="337"/>
                  </a:lnTo>
                  <a:lnTo>
                    <a:pt x="417" y="337"/>
                  </a:lnTo>
                  <a:lnTo>
                    <a:pt x="418" y="332"/>
                  </a:lnTo>
                  <a:lnTo>
                    <a:pt x="423" y="319"/>
                  </a:lnTo>
                  <a:lnTo>
                    <a:pt x="431" y="306"/>
                  </a:lnTo>
                  <a:lnTo>
                    <a:pt x="442" y="296"/>
                  </a:lnTo>
                  <a:lnTo>
                    <a:pt x="446" y="304"/>
                  </a:lnTo>
                  <a:lnTo>
                    <a:pt x="450" y="314"/>
                  </a:lnTo>
                  <a:lnTo>
                    <a:pt x="455" y="323"/>
                  </a:lnTo>
                  <a:lnTo>
                    <a:pt x="461" y="329"/>
                  </a:lnTo>
                  <a:lnTo>
                    <a:pt x="465" y="330"/>
                  </a:lnTo>
                  <a:lnTo>
                    <a:pt x="471" y="331"/>
                  </a:lnTo>
                  <a:lnTo>
                    <a:pt x="479" y="332"/>
                  </a:lnTo>
                  <a:lnTo>
                    <a:pt x="487" y="333"/>
                  </a:lnTo>
                  <a:lnTo>
                    <a:pt x="495" y="333"/>
                  </a:lnTo>
                  <a:lnTo>
                    <a:pt x="503" y="333"/>
                  </a:lnTo>
                  <a:lnTo>
                    <a:pt x="510" y="332"/>
                  </a:lnTo>
                  <a:lnTo>
                    <a:pt x="515" y="331"/>
                  </a:lnTo>
                  <a:lnTo>
                    <a:pt x="532" y="309"/>
                  </a:lnTo>
                  <a:lnTo>
                    <a:pt x="533" y="309"/>
                  </a:lnTo>
                  <a:lnTo>
                    <a:pt x="537" y="309"/>
                  </a:lnTo>
                  <a:lnTo>
                    <a:pt x="542" y="309"/>
                  </a:lnTo>
                  <a:lnTo>
                    <a:pt x="548" y="309"/>
                  </a:lnTo>
                  <a:lnTo>
                    <a:pt x="556" y="308"/>
                  </a:lnTo>
                  <a:lnTo>
                    <a:pt x="563" y="307"/>
                  </a:lnTo>
                  <a:lnTo>
                    <a:pt x="571" y="306"/>
                  </a:lnTo>
                  <a:lnTo>
                    <a:pt x="578" y="303"/>
                  </a:lnTo>
                  <a:lnTo>
                    <a:pt x="585" y="300"/>
                  </a:lnTo>
                  <a:lnTo>
                    <a:pt x="592" y="295"/>
                  </a:lnTo>
                  <a:lnTo>
                    <a:pt x="600" y="289"/>
                  </a:lnTo>
                  <a:lnTo>
                    <a:pt x="607" y="284"/>
                  </a:lnTo>
                  <a:lnTo>
                    <a:pt x="614" y="278"/>
                  </a:lnTo>
                  <a:lnTo>
                    <a:pt x="620" y="273"/>
                  </a:lnTo>
                  <a:lnTo>
                    <a:pt x="625" y="269"/>
                  </a:lnTo>
                  <a:lnTo>
                    <a:pt x="630" y="266"/>
                  </a:lnTo>
                  <a:lnTo>
                    <a:pt x="651" y="273"/>
                  </a:lnTo>
                  <a:lnTo>
                    <a:pt x="654" y="272"/>
                  </a:lnTo>
                  <a:lnTo>
                    <a:pt x="665" y="269"/>
                  </a:lnTo>
                  <a:lnTo>
                    <a:pt x="678" y="264"/>
                  </a:lnTo>
                  <a:lnTo>
                    <a:pt x="694" y="258"/>
                  </a:lnTo>
                  <a:lnTo>
                    <a:pt x="713" y="253"/>
                  </a:lnTo>
                  <a:lnTo>
                    <a:pt x="729" y="248"/>
                  </a:lnTo>
                  <a:lnTo>
                    <a:pt x="743" y="243"/>
                  </a:lnTo>
                  <a:lnTo>
                    <a:pt x="752" y="241"/>
                  </a:lnTo>
                  <a:lnTo>
                    <a:pt x="759" y="240"/>
                  </a:lnTo>
                  <a:lnTo>
                    <a:pt x="765" y="240"/>
                  </a:lnTo>
                  <a:lnTo>
                    <a:pt x="771" y="242"/>
                  </a:lnTo>
                  <a:lnTo>
                    <a:pt x="775" y="245"/>
                  </a:lnTo>
                  <a:lnTo>
                    <a:pt x="780" y="247"/>
                  </a:lnTo>
                  <a:lnTo>
                    <a:pt x="784" y="249"/>
                  </a:lnTo>
                  <a:lnTo>
                    <a:pt x="789" y="253"/>
                  </a:lnTo>
                  <a:lnTo>
                    <a:pt x="792" y="255"/>
                  </a:lnTo>
                  <a:lnTo>
                    <a:pt x="799" y="258"/>
                  </a:lnTo>
                  <a:lnTo>
                    <a:pt x="805" y="258"/>
                  </a:lnTo>
                  <a:lnTo>
                    <a:pt x="811" y="258"/>
                  </a:lnTo>
                  <a:lnTo>
                    <a:pt x="817" y="258"/>
                  </a:lnTo>
                  <a:lnTo>
                    <a:pt x="823" y="261"/>
                  </a:lnTo>
                  <a:lnTo>
                    <a:pt x="829" y="266"/>
                  </a:lnTo>
                  <a:lnTo>
                    <a:pt x="830" y="272"/>
                  </a:lnTo>
                  <a:lnTo>
                    <a:pt x="825" y="277"/>
                  </a:lnTo>
                  <a:lnTo>
                    <a:pt x="818" y="279"/>
                  </a:lnTo>
                  <a:lnTo>
                    <a:pt x="809" y="281"/>
                  </a:lnTo>
                  <a:lnTo>
                    <a:pt x="797" y="285"/>
                  </a:lnTo>
                  <a:lnTo>
                    <a:pt x="785" y="288"/>
                  </a:lnTo>
                  <a:lnTo>
                    <a:pt x="774" y="292"/>
                  </a:lnTo>
                  <a:lnTo>
                    <a:pt x="762" y="296"/>
                  </a:lnTo>
                  <a:lnTo>
                    <a:pt x="754" y="300"/>
                  </a:lnTo>
                  <a:lnTo>
                    <a:pt x="749" y="303"/>
                  </a:lnTo>
                  <a:lnTo>
                    <a:pt x="742" y="306"/>
                  </a:lnTo>
                  <a:lnTo>
                    <a:pt x="737" y="304"/>
                  </a:lnTo>
                  <a:lnTo>
                    <a:pt x="736" y="300"/>
                  </a:lnTo>
                  <a:lnTo>
                    <a:pt x="738" y="293"/>
                  </a:lnTo>
                  <a:lnTo>
                    <a:pt x="742" y="285"/>
                  </a:lnTo>
                  <a:lnTo>
                    <a:pt x="744" y="277"/>
                  </a:lnTo>
                  <a:lnTo>
                    <a:pt x="744" y="271"/>
                  </a:lnTo>
                  <a:lnTo>
                    <a:pt x="738" y="271"/>
                  </a:lnTo>
                  <a:lnTo>
                    <a:pt x="735" y="272"/>
                  </a:lnTo>
                  <a:lnTo>
                    <a:pt x="730" y="275"/>
                  </a:lnTo>
                  <a:lnTo>
                    <a:pt x="726" y="276"/>
                  </a:lnTo>
                  <a:lnTo>
                    <a:pt x="721" y="278"/>
                  </a:lnTo>
                  <a:lnTo>
                    <a:pt x="715" y="279"/>
                  </a:lnTo>
                  <a:lnTo>
                    <a:pt x="709" y="281"/>
                  </a:lnTo>
                  <a:lnTo>
                    <a:pt x="705" y="283"/>
                  </a:lnTo>
                  <a:lnTo>
                    <a:pt x="699" y="285"/>
                  </a:lnTo>
                  <a:lnTo>
                    <a:pt x="693" y="286"/>
                  </a:lnTo>
                  <a:lnTo>
                    <a:pt x="685" y="288"/>
                  </a:lnTo>
                  <a:lnTo>
                    <a:pt x="677" y="289"/>
                  </a:lnTo>
                  <a:lnTo>
                    <a:pt x="669" y="291"/>
                  </a:lnTo>
                  <a:lnTo>
                    <a:pt x="661" y="292"/>
                  </a:lnTo>
                  <a:lnTo>
                    <a:pt x="653" y="293"/>
                  </a:lnTo>
                  <a:lnTo>
                    <a:pt x="646" y="293"/>
                  </a:lnTo>
                  <a:lnTo>
                    <a:pt x="640" y="293"/>
                  </a:lnTo>
                  <a:lnTo>
                    <a:pt x="630" y="303"/>
                  </a:lnTo>
                  <a:lnTo>
                    <a:pt x="636" y="303"/>
                  </a:lnTo>
                  <a:lnTo>
                    <a:pt x="643" y="306"/>
                  </a:lnTo>
                  <a:lnTo>
                    <a:pt x="648" y="307"/>
                  </a:lnTo>
                  <a:lnTo>
                    <a:pt x="654" y="309"/>
                  </a:lnTo>
                  <a:lnTo>
                    <a:pt x="659" y="311"/>
                  </a:lnTo>
                  <a:lnTo>
                    <a:pt x="661" y="314"/>
                  </a:lnTo>
                  <a:lnTo>
                    <a:pt x="662" y="316"/>
                  </a:lnTo>
                  <a:lnTo>
                    <a:pt x="661" y="317"/>
                  </a:lnTo>
                  <a:lnTo>
                    <a:pt x="658" y="318"/>
                  </a:lnTo>
                  <a:lnTo>
                    <a:pt x="654" y="319"/>
                  </a:lnTo>
                  <a:lnTo>
                    <a:pt x="651" y="321"/>
                  </a:lnTo>
                  <a:lnTo>
                    <a:pt x="646" y="322"/>
                  </a:lnTo>
                  <a:lnTo>
                    <a:pt x="641" y="324"/>
                  </a:lnTo>
                  <a:lnTo>
                    <a:pt x="637" y="325"/>
                  </a:lnTo>
                  <a:lnTo>
                    <a:pt x="631" y="326"/>
                  </a:lnTo>
                  <a:lnTo>
                    <a:pt x="627" y="326"/>
                  </a:lnTo>
                  <a:lnTo>
                    <a:pt x="616" y="327"/>
                  </a:lnTo>
                  <a:lnTo>
                    <a:pt x="607" y="330"/>
                  </a:lnTo>
                  <a:lnTo>
                    <a:pt x="600" y="333"/>
                  </a:lnTo>
                  <a:lnTo>
                    <a:pt x="594" y="339"/>
                  </a:lnTo>
                  <a:lnTo>
                    <a:pt x="587" y="347"/>
                  </a:lnTo>
                  <a:lnTo>
                    <a:pt x="578" y="359"/>
                  </a:lnTo>
                  <a:lnTo>
                    <a:pt x="568" y="372"/>
                  </a:lnTo>
                  <a:lnTo>
                    <a:pt x="562" y="385"/>
                  </a:lnTo>
                  <a:lnTo>
                    <a:pt x="553" y="380"/>
                  </a:lnTo>
                  <a:lnTo>
                    <a:pt x="553" y="361"/>
                  </a:lnTo>
                  <a:lnTo>
                    <a:pt x="544" y="362"/>
                  </a:lnTo>
                  <a:lnTo>
                    <a:pt x="536" y="366"/>
                  </a:lnTo>
                  <a:lnTo>
                    <a:pt x="531" y="369"/>
                  </a:lnTo>
                  <a:lnTo>
                    <a:pt x="529" y="377"/>
                  </a:lnTo>
                  <a:lnTo>
                    <a:pt x="530" y="387"/>
                  </a:lnTo>
                  <a:lnTo>
                    <a:pt x="533" y="400"/>
                  </a:lnTo>
                  <a:lnTo>
                    <a:pt x="536" y="412"/>
                  </a:lnTo>
                  <a:lnTo>
                    <a:pt x="534" y="418"/>
                  </a:lnTo>
                  <a:lnTo>
                    <a:pt x="529" y="423"/>
                  </a:lnTo>
                  <a:lnTo>
                    <a:pt x="521" y="425"/>
                  </a:lnTo>
                  <a:lnTo>
                    <a:pt x="514" y="428"/>
                  </a:lnTo>
                  <a:lnTo>
                    <a:pt x="510" y="429"/>
                  </a:lnTo>
                  <a:lnTo>
                    <a:pt x="464" y="461"/>
                  </a:lnTo>
                  <a:lnTo>
                    <a:pt x="459" y="463"/>
                  </a:lnTo>
                  <a:lnTo>
                    <a:pt x="450" y="469"/>
                  </a:lnTo>
                  <a:lnTo>
                    <a:pt x="439" y="477"/>
                  </a:lnTo>
                  <a:lnTo>
                    <a:pt x="431" y="485"/>
                  </a:lnTo>
                  <a:lnTo>
                    <a:pt x="430" y="496"/>
                  </a:lnTo>
                  <a:lnTo>
                    <a:pt x="434" y="508"/>
                  </a:lnTo>
                  <a:lnTo>
                    <a:pt x="441" y="521"/>
                  </a:lnTo>
                  <a:lnTo>
                    <a:pt x="447" y="530"/>
                  </a:lnTo>
                  <a:lnTo>
                    <a:pt x="447" y="538"/>
                  </a:lnTo>
                  <a:lnTo>
                    <a:pt x="443" y="547"/>
                  </a:lnTo>
                  <a:lnTo>
                    <a:pt x="438" y="558"/>
                  </a:lnTo>
                  <a:lnTo>
                    <a:pt x="433" y="567"/>
                  </a:lnTo>
                  <a:lnTo>
                    <a:pt x="427" y="575"/>
                  </a:lnTo>
                  <a:lnTo>
                    <a:pt x="420" y="585"/>
                  </a:lnTo>
                  <a:lnTo>
                    <a:pt x="413" y="592"/>
                  </a:lnTo>
                  <a:lnTo>
                    <a:pt x="407" y="595"/>
                  </a:lnTo>
                  <a:lnTo>
                    <a:pt x="402" y="587"/>
                  </a:lnTo>
                  <a:lnTo>
                    <a:pt x="400" y="572"/>
                  </a:lnTo>
                  <a:lnTo>
                    <a:pt x="400" y="556"/>
                  </a:lnTo>
                  <a:lnTo>
                    <a:pt x="404" y="545"/>
                  </a:lnTo>
                  <a:lnTo>
                    <a:pt x="411" y="535"/>
                  </a:lnTo>
                  <a:lnTo>
                    <a:pt x="409" y="531"/>
                  </a:lnTo>
                  <a:lnTo>
                    <a:pt x="404" y="524"/>
                  </a:lnTo>
                  <a:lnTo>
                    <a:pt x="397" y="516"/>
                  </a:lnTo>
                  <a:lnTo>
                    <a:pt x="390" y="511"/>
                  </a:lnTo>
                  <a:lnTo>
                    <a:pt x="386" y="509"/>
                  </a:lnTo>
                  <a:lnTo>
                    <a:pt x="379" y="508"/>
                  </a:lnTo>
                  <a:lnTo>
                    <a:pt x="372" y="506"/>
                  </a:lnTo>
                  <a:lnTo>
                    <a:pt x="363" y="505"/>
                  </a:lnTo>
                  <a:lnTo>
                    <a:pt x="355" y="504"/>
                  </a:lnTo>
                  <a:lnTo>
                    <a:pt x="349" y="504"/>
                  </a:lnTo>
                  <a:lnTo>
                    <a:pt x="344" y="503"/>
                  </a:lnTo>
                  <a:lnTo>
                    <a:pt x="342" y="503"/>
                  </a:lnTo>
                  <a:lnTo>
                    <a:pt x="335" y="516"/>
                  </a:lnTo>
                  <a:lnTo>
                    <a:pt x="333" y="516"/>
                  </a:lnTo>
                  <a:lnTo>
                    <a:pt x="326" y="515"/>
                  </a:lnTo>
                  <a:lnTo>
                    <a:pt x="317" y="515"/>
                  </a:lnTo>
                  <a:lnTo>
                    <a:pt x="306" y="513"/>
                  </a:lnTo>
                  <a:lnTo>
                    <a:pt x="295" y="512"/>
                  </a:lnTo>
                  <a:lnTo>
                    <a:pt x="286" y="509"/>
                  </a:lnTo>
                  <a:lnTo>
                    <a:pt x="277" y="506"/>
                  </a:lnTo>
                  <a:lnTo>
                    <a:pt x="273" y="503"/>
                  </a:lnTo>
                  <a:lnTo>
                    <a:pt x="269" y="503"/>
                  </a:lnTo>
                  <a:lnTo>
                    <a:pt x="265" y="504"/>
                  </a:lnTo>
                  <a:lnTo>
                    <a:pt x="260" y="505"/>
                  </a:lnTo>
                  <a:lnTo>
                    <a:pt x="254" y="507"/>
                  </a:lnTo>
                  <a:lnTo>
                    <a:pt x="249" y="509"/>
                  </a:lnTo>
                  <a:lnTo>
                    <a:pt x="244" y="514"/>
                  </a:lnTo>
                  <a:lnTo>
                    <a:pt x="238" y="519"/>
                  </a:lnTo>
                  <a:lnTo>
                    <a:pt x="235" y="524"/>
                  </a:lnTo>
                  <a:lnTo>
                    <a:pt x="216" y="524"/>
                  </a:lnTo>
                  <a:lnTo>
                    <a:pt x="205" y="581"/>
                  </a:lnTo>
                  <a:lnTo>
                    <a:pt x="191" y="584"/>
                  </a:lnTo>
                  <a:lnTo>
                    <a:pt x="205" y="619"/>
                  </a:lnTo>
                  <a:lnTo>
                    <a:pt x="199" y="628"/>
                  </a:lnTo>
                  <a:lnTo>
                    <a:pt x="197" y="640"/>
                  </a:lnTo>
                  <a:lnTo>
                    <a:pt x="199" y="650"/>
                  </a:lnTo>
                  <a:lnTo>
                    <a:pt x="208" y="657"/>
                  </a:lnTo>
                  <a:lnTo>
                    <a:pt x="220" y="658"/>
                  </a:lnTo>
                  <a:lnTo>
                    <a:pt x="229" y="657"/>
                  </a:lnTo>
                  <a:lnTo>
                    <a:pt x="236" y="656"/>
                  </a:lnTo>
                  <a:lnTo>
                    <a:pt x="238" y="655"/>
                  </a:lnTo>
                  <a:lnTo>
                    <a:pt x="252" y="663"/>
                  </a:lnTo>
                  <a:lnTo>
                    <a:pt x="258" y="655"/>
                  </a:lnTo>
                  <a:lnTo>
                    <a:pt x="264" y="649"/>
                  </a:lnTo>
                  <a:lnTo>
                    <a:pt x="268" y="645"/>
                  </a:lnTo>
                  <a:lnTo>
                    <a:pt x="274" y="644"/>
                  </a:lnTo>
                  <a:lnTo>
                    <a:pt x="277" y="644"/>
                  </a:lnTo>
                  <a:lnTo>
                    <a:pt x="280" y="641"/>
                  </a:lnTo>
                  <a:lnTo>
                    <a:pt x="283" y="637"/>
                  </a:lnTo>
                  <a:lnTo>
                    <a:pt x="290" y="636"/>
                  </a:lnTo>
                  <a:lnTo>
                    <a:pt x="296" y="637"/>
                  </a:lnTo>
                  <a:lnTo>
                    <a:pt x="302" y="637"/>
                  </a:lnTo>
                  <a:lnTo>
                    <a:pt x="307" y="637"/>
                  </a:lnTo>
                  <a:lnTo>
                    <a:pt x="314" y="637"/>
                  </a:lnTo>
                  <a:lnTo>
                    <a:pt x="319" y="637"/>
                  </a:lnTo>
                  <a:lnTo>
                    <a:pt x="324" y="636"/>
                  </a:lnTo>
                  <a:lnTo>
                    <a:pt x="326" y="636"/>
                  </a:lnTo>
                  <a:lnTo>
                    <a:pt x="327" y="636"/>
                  </a:lnTo>
                  <a:lnTo>
                    <a:pt x="330" y="644"/>
                  </a:lnTo>
                  <a:lnTo>
                    <a:pt x="327" y="648"/>
                  </a:lnTo>
                  <a:lnTo>
                    <a:pt x="319" y="656"/>
                  </a:lnTo>
                  <a:lnTo>
                    <a:pt x="311" y="667"/>
                  </a:lnTo>
                  <a:lnTo>
                    <a:pt x="306" y="679"/>
                  </a:lnTo>
                  <a:lnTo>
                    <a:pt x="304" y="690"/>
                  </a:lnTo>
                  <a:lnTo>
                    <a:pt x="301" y="703"/>
                  </a:lnTo>
                  <a:lnTo>
                    <a:pt x="295" y="716"/>
                  </a:lnTo>
                  <a:lnTo>
                    <a:pt x="287" y="727"/>
                  </a:lnTo>
                  <a:lnTo>
                    <a:pt x="295" y="728"/>
                  </a:lnTo>
                  <a:lnTo>
                    <a:pt x="304" y="731"/>
                  </a:lnTo>
                  <a:lnTo>
                    <a:pt x="312" y="732"/>
                  </a:lnTo>
                  <a:lnTo>
                    <a:pt x="321" y="733"/>
                  </a:lnTo>
                  <a:lnTo>
                    <a:pt x="329" y="733"/>
                  </a:lnTo>
                  <a:lnTo>
                    <a:pt x="337" y="733"/>
                  </a:lnTo>
                  <a:lnTo>
                    <a:pt x="347" y="732"/>
                  </a:lnTo>
                  <a:lnTo>
                    <a:pt x="355" y="728"/>
                  </a:lnTo>
                  <a:lnTo>
                    <a:pt x="373" y="736"/>
                  </a:lnTo>
                  <a:lnTo>
                    <a:pt x="371" y="750"/>
                  </a:lnTo>
                  <a:lnTo>
                    <a:pt x="368" y="765"/>
                  </a:lnTo>
                  <a:lnTo>
                    <a:pt x="366" y="778"/>
                  </a:lnTo>
                  <a:lnTo>
                    <a:pt x="366" y="788"/>
                  </a:lnTo>
                  <a:lnTo>
                    <a:pt x="367" y="801"/>
                  </a:lnTo>
                  <a:lnTo>
                    <a:pt x="370" y="818"/>
                  </a:lnTo>
                  <a:lnTo>
                    <a:pt x="374" y="833"/>
                  </a:lnTo>
                  <a:lnTo>
                    <a:pt x="385" y="841"/>
                  </a:lnTo>
                  <a:lnTo>
                    <a:pt x="392" y="842"/>
                  </a:lnTo>
                  <a:lnTo>
                    <a:pt x="397" y="843"/>
                  </a:lnTo>
                  <a:lnTo>
                    <a:pt x="404" y="843"/>
                  </a:lnTo>
                  <a:lnTo>
                    <a:pt x="410" y="842"/>
                  </a:lnTo>
                  <a:lnTo>
                    <a:pt x="416" y="841"/>
                  </a:lnTo>
                  <a:lnTo>
                    <a:pt x="421" y="840"/>
                  </a:lnTo>
                  <a:lnTo>
                    <a:pt x="427" y="837"/>
                  </a:lnTo>
                  <a:lnTo>
                    <a:pt x="433" y="833"/>
                  </a:lnTo>
                  <a:lnTo>
                    <a:pt x="436" y="835"/>
                  </a:lnTo>
                  <a:lnTo>
                    <a:pt x="445" y="841"/>
                  </a:lnTo>
                  <a:lnTo>
                    <a:pt x="454" y="848"/>
                  </a:lnTo>
                  <a:lnTo>
                    <a:pt x="458" y="856"/>
                  </a:lnTo>
                  <a:lnTo>
                    <a:pt x="461" y="865"/>
                  </a:lnTo>
                  <a:lnTo>
                    <a:pt x="465" y="875"/>
                  </a:lnTo>
                  <a:lnTo>
                    <a:pt x="471" y="881"/>
                  </a:lnTo>
                  <a:lnTo>
                    <a:pt x="479" y="885"/>
                  </a:lnTo>
                  <a:lnTo>
                    <a:pt x="501" y="828"/>
                  </a:lnTo>
                  <a:lnTo>
                    <a:pt x="508" y="827"/>
                  </a:lnTo>
                  <a:lnTo>
                    <a:pt x="515" y="825"/>
                  </a:lnTo>
                  <a:lnTo>
                    <a:pt x="519" y="823"/>
                  </a:lnTo>
                  <a:lnTo>
                    <a:pt x="524" y="820"/>
                  </a:lnTo>
                  <a:lnTo>
                    <a:pt x="527" y="818"/>
                  </a:lnTo>
                  <a:lnTo>
                    <a:pt x="531" y="816"/>
                  </a:lnTo>
                  <a:lnTo>
                    <a:pt x="536" y="812"/>
                  </a:lnTo>
                  <a:lnTo>
                    <a:pt x="540" y="809"/>
                  </a:lnTo>
                  <a:lnTo>
                    <a:pt x="562" y="809"/>
                  </a:lnTo>
                  <a:lnTo>
                    <a:pt x="548" y="833"/>
                  </a:lnTo>
                  <a:lnTo>
                    <a:pt x="578" y="847"/>
                  </a:lnTo>
                  <a:lnTo>
                    <a:pt x="594" y="837"/>
                  </a:lnTo>
                  <a:lnTo>
                    <a:pt x="591" y="833"/>
                  </a:lnTo>
                  <a:lnTo>
                    <a:pt x="583" y="827"/>
                  </a:lnTo>
                  <a:lnTo>
                    <a:pt x="577" y="819"/>
                  </a:lnTo>
                  <a:lnTo>
                    <a:pt x="577" y="815"/>
                  </a:lnTo>
                  <a:lnTo>
                    <a:pt x="582" y="810"/>
                  </a:lnTo>
                  <a:lnTo>
                    <a:pt x="585" y="804"/>
                  </a:lnTo>
                  <a:lnTo>
                    <a:pt x="590" y="800"/>
                  </a:lnTo>
                  <a:lnTo>
                    <a:pt x="597" y="801"/>
                  </a:lnTo>
                  <a:lnTo>
                    <a:pt x="605" y="804"/>
                  </a:lnTo>
                  <a:lnTo>
                    <a:pt x="614" y="807"/>
                  </a:lnTo>
                  <a:lnTo>
                    <a:pt x="622" y="807"/>
                  </a:lnTo>
                  <a:lnTo>
                    <a:pt x="630" y="804"/>
                  </a:lnTo>
                  <a:lnTo>
                    <a:pt x="635" y="803"/>
                  </a:lnTo>
                  <a:lnTo>
                    <a:pt x="638" y="803"/>
                  </a:lnTo>
                  <a:lnTo>
                    <a:pt x="643" y="803"/>
                  </a:lnTo>
                  <a:lnTo>
                    <a:pt x="648" y="803"/>
                  </a:lnTo>
                  <a:lnTo>
                    <a:pt x="654" y="804"/>
                  </a:lnTo>
                  <a:lnTo>
                    <a:pt x="660" y="804"/>
                  </a:lnTo>
                  <a:lnTo>
                    <a:pt x="666" y="805"/>
                  </a:lnTo>
                  <a:lnTo>
                    <a:pt x="673" y="807"/>
                  </a:lnTo>
                  <a:lnTo>
                    <a:pt x="678" y="808"/>
                  </a:lnTo>
                  <a:lnTo>
                    <a:pt x="684" y="809"/>
                  </a:lnTo>
                  <a:lnTo>
                    <a:pt x="689" y="810"/>
                  </a:lnTo>
                  <a:lnTo>
                    <a:pt x="694" y="810"/>
                  </a:lnTo>
                  <a:lnTo>
                    <a:pt x="699" y="811"/>
                  </a:lnTo>
                  <a:lnTo>
                    <a:pt x="705" y="812"/>
                  </a:lnTo>
                  <a:lnTo>
                    <a:pt x="713" y="814"/>
                  </a:lnTo>
                  <a:lnTo>
                    <a:pt x="722" y="815"/>
                  </a:lnTo>
                  <a:lnTo>
                    <a:pt x="734" y="816"/>
                  </a:lnTo>
                  <a:lnTo>
                    <a:pt x="746" y="819"/>
                  </a:lnTo>
                  <a:lnTo>
                    <a:pt x="759" y="824"/>
                  </a:lnTo>
                  <a:lnTo>
                    <a:pt x="772" y="830"/>
                  </a:lnTo>
                  <a:lnTo>
                    <a:pt x="783" y="835"/>
                  </a:lnTo>
                  <a:lnTo>
                    <a:pt x="794" y="841"/>
                  </a:lnTo>
                  <a:lnTo>
                    <a:pt x="802" y="847"/>
                  </a:lnTo>
                  <a:lnTo>
                    <a:pt x="806" y="853"/>
                  </a:lnTo>
                  <a:lnTo>
                    <a:pt x="813" y="863"/>
                  </a:lnTo>
                  <a:lnTo>
                    <a:pt x="819" y="871"/>
                  </a:lnTo>
                  <a:lnTo>
                    <a:pt x="823" y="877"/>
                  </a:lnTo>
                  <a:lnTo>
                    <a:pt x="825" y="879"/>
                  </a:lnTo>
                  <a:lnTo>
                    <a:pt x="828" y="879"/>
                  </a:lnTo>
                  <a:lnTo>
                    <a:pt x="837" y="880"/>
                  </a:lnTo>
                  <a:lnTo>
                    <a:pt x="850" y="880"/>
                  </a:lnTo>
                  <a:lnTo>
                    <a:pt x="866" y="881"/>
                  </a:lnTo>
                  <a:lnTo>
                    <a:pt x="881" y="883"/>
                  </a:lnTo>
                  <a:lnTo>
                    <a:pt x="896" y="885"/>
                  </a:lnTo>
                  <a:lnTo>
                    <a:pt x="908" y="886"/>
                  </a:lnTo>
                  <a:lnTo>
                    <a:pt x="914" y="888"/>
                  </a:lnTo>
                  <a:lnTo>
                    <a:pt x="919" y="893"/>
                  </a:lnTo>
                  <a:lnTo>
                    <a:pt x="927" y="902"/>
                  </a:lnTo>
                  <a:lnTo>
                    <a:pt x="935" y="914"/>
                  </a:lnTo>
                  <a:lnTo>
                    <a:pt x="944" y="926"/>
                  </a:lnTo>
                  <a:lnTo>
                    <a:pt x="954" y="939"/>
                  </a:lnTo>
                  <a:lnTo>
                    <a:pt x="962" y="949"/>
                  </a:lnTo>
                  <a:lnTo>
                    <a:pt x="970" y="957"/>
                  </a:lnTo>
                  <a:lnTo>
                    <a:pt x="974" y="961"/>
                  </a:lnTo>
                  <a:lnTo>
                    <a:pt x="982" y="961"/>
                  </a:lnTo>
                  <a:lnTo>
                    <a:pt x="989" y="961"/>
                  </a:lnTo>
                  <a:lnTo>
                    <a:pt x="994" y="961"/>
                  </a:lnTo>
                  <a:lnTo>
                    <a:pt x="996" y="961"/>
                  </a:lnTo>
                  <a:lnTo>
                    <a:pt x="999" y="986"/>
                  </a:lnTo>
                  <a:lnTo>
                    <a:pt x="995" y="986"/>
                  </a:lnTo>
                  <a:lnTo>
                    <a:pt x="989" y="986"/>
                  </a:lnTo>
                  <a:lnTo>
                    <a:pt x="981" y="989"/>
                  </a:lnTo>
                  <a:lnTo>
                    <a:pt x="977" y="993"/>
                  </a:lnTo>
                  <a:lnTo>
                    <a:pt x="972" y="1001"/>
                  </a:lnTo>
                  <a:lnTo>
                    <a:pt x="967" y="1013"/>
                  </a:lnTo>
                  <a:lnTo>
                    <a:pt x="961" y="1022"/>
                  </a:lnTo>
                  <a:lnTo>
                    <a:pt x="955" y="1027"/>
                  </a:lnTo>
                  <a:lnTo>
                    <a:pt x="948" y="1028"/>
                  </a:lnTo>
                  <a:lnTo>
                    <a:pt x="941" y="1031"/>
                  </a:lnTo>
                  <a:lnTo>
                    <a:pt x="936" y="1036"/>
                  </a:lnTo>
                  <a:lnTo>
                    <a:pt x="934" y="1037"/>
                  </a:lnTo>
                  <a:lnTo>
                    <a:pt x="941" y="1048"/>
                  </a:lnTo>
                  <a:lnTo>
                    <a:pt x="980" y="1040"/>
                  </a:lnTo>
                  <a:lnTo>
                    <a:pt x="982" y="1034"/>
                  </a:lnTo>
                  <a:lnTo>
                    <a:pt x="988" y="1020"/>
                  </a:lnTo>
                  <a:lnTo>
                    <a:pt x="995" y="1007"/>
                  </a:lnTo>
                  <a:lnTo>
                    <a:pt x="1001" y="1002"/>
                  </a:lnTo>
                  <a:lnTo>
                    <a:pt x="1009" y="1005"/>
                  </a:lnTo>
                  <a:lnTo>
                    <a:pt x="1020" y="1007"/>
                  </a:lnTo>
                  <a:lnTo>
                    <a:pt x="1033" y="1009"/>
                  </a:lnTo>
                  <a:lnTo>
                    <a:pt x="1048" y="1010"/>
                  </a:lnTo>
                  <a:lnTo>
                    <a:pt x="1062" y="1012"/>
                  </a:lnTo>
                  <a:lnTo>
                    <a:pt x="1076" y="1013"/>
                  </a:lnTo>
                  <a:lnTo>
                    <a:pt x="1088" y="1013"/>
                  </a:lnTo>
                  <a:lnTo>
                    <a:pt x="1098" y="1013"/>
                  </a:lnTo>
                  <a:lnTo>
                    <a:pt x="1115" y="1024"/>
                  </a:lnTo>
                  <a:lnTo>
                    <a:pt x="1137" y="1019"/>
                  </a:lnTo>
                  <a:lnTo>
                    <a:pt x="1138" y="1021"/>
                  </a:lnTo>
                  <a:lnTo>
                    <a:pt x="1141" y="1027"/>
                  </a:lnTo>
                  <a:lnTo>
                    <a:pt x="1146" y="1034"/>
                  </a:lnTo>
                  <a:lnTo>
                    <a:pt x="1153" y="1038"/>
                  </a:lnTo>
                  <a:lnTo>
                    <a:pt x="1158" y="1039"/>
                  </a:lnTo>
                  <a:lnTo>
                    <a:pt x="1162" y="1039"/>
                  </a:lnTo>
                  <a:lnTo>
                    <a:pt x="1168" y="1039"/>
                  </a:lnTo>
                  <a:lnTo>
                    <a:pt x="1174" y="1038"/>
                  </a:lnTo>
                  <a:lnTo>
                    <a:pt x="1179" y="1037"/>
                  </a:lnTo>
                  <a:lnTo>
                    <a:pt x="1184" y="1036"/>
                  </a:lnTo>
                  <a:lnTo>
                    <a:pt x="1186" y="1035"/>
                  </a:lnTo>
                  <a:lnTo>
                    <a:pt x="1187" y="1035"/>
                  </a:lnTo>
                  <a:lnTo>
                    <a:pt x="1191" y="1038"/>
                  </a:lnTo>
                  <a:lnTo>
                    <a:pt x="1200" y="1044"/>
                  </a:lnTo>
                  <a:lnTo>
                    <a:pt x="1211" y="1051"/>
                  </a:lnTo>
                  <a:lnTo>
                    <a:pt x="1220" y="1054"/>
                  </a:lnTo>
                  <a:lnTo>
                    <a:pt x="1220" y="1061"/>
                  </a:lnTo>
                  <a:lnTo>
                    <a:pt x="1221" y="1078"/>
                  </a:lnTo>
                  <a:lnTo>
                    <a:pt x="1225" y="1098"/>
                  </a:lnTo>
                  <a:lnTo>
                    <a:pt x="1237" y="1114"/>
                  </a:lnTo>
                  <a:lnTo>
                    <a:pt x="1235" y="1122"/>
                  </a:lnTo>
                  <a:lnTo>
                    <a:pt x="1229" y="1133"/>
                  </a:lnTo>
                  <a:lnTo>
                    <a:pt x="1221" y="1142"/>
                  </a:lnTo>
                  <a:lnTo>
                    <a:pt x="1209" y="1149"/>
                  </a:lnTo>
                  <a:lnTo>
                    <a:pt x="1204" y="1152"/>
                  </a:lnTo>
                  <a:lnTo>
                    <a:pt x="1198" y="1158"/>
                  </a:lnTo>
                  <a:lnTo>
                    <a:pt x="1193" y="1164"/>
                  </a:lnTo>
                  <a:lnTo>
                    <a:pt x="1187" y="1171"/>
                  </a:lnTo>
                  <a:lnTo>
                    <a:pt x="1183" y="1177"/>
                  </a:lnTo>
                  <a:lnTo>
                    <a:pt x="1178" y="1184"/>
                  </a:lnTo>
                  <a:lnTo>
                    <a:pt x="1173" y="1191"/>
                  </a:lnTo>
                  <a:lnTo>
                    <a:pt x="1168" y="1197"/>
                  </a:lnTo>
                  <a:lnTo>
                    <a:pt x="1160" y="1211"/>
                  </a:lnTo>
                  <a:lnTo>
                    <a:pt x="1158" y="1228"/>
                  </a:lnTo>
                  <a:lnTo>
                    <a:pt x="1156" y="1245"/>
                  </a:lnTo>
                  <a:lnTo>
                    <a:pt x="1153" y="1260"/>
                  </a:lnTo>
                  <a:lnTo>
                    <a:pt x="1147" y="1272"/>
                  </a:lnTo>
                  <a:lnTo>
                    <a:pt x="1139" y="1280"/>
                  </a:lnTo>
                  <a:lnTo>
                    <a:pt x="1130" y="1287"/>
                  </a:lnTo>
                  <a:lnTo>
                    <a:pt x="1123" y="1290"/>
                  </a:lnTo>
                  <a:lnTo>
                    <a:pt x="1121" y="1295"/>
                  </a:lnTo>
                  <a:lnTo>
                    <a:pt x="1125" y="1298"/>
                  </a:lnTo>
                  <a:lnTo>
                    <a:pt x="1133" y="1303"/>
                  </a:lnTo>
                  <a:lnTo>
                    <a:pt x="1141" y="1304"/>
                  </a:lnTo>
                  <a:lnTo>
                    <a:pt x="1131" y="1317"/>
                  </a:lnTo>
                  <a:lnTo>
                    <a:pt x="1124" y="1318"/>
                  </a:lnTo>
                  <a:lnTo>
                    <a:pt x="1116" y="1319"/>
                  </a:lnTo>
                  <a:lnTo>
                    <a:pt x="1108" y="1321"/>
                  </a:lnTo>
                  <a:lnTo>
                    <a:pt x="1100" y="1324"/>
                  </a:lnTo>
                  <a:lnTo>
                    <a:pt x="1092" y="1327"/>
                  </a:lnTo>
                  <a:lnTo>
                    <a:pt x="1084" y="1331"/>
                  </a:lnTo>
                  <a:lnTo>
                    <a:pt x="1076" y="1335"/>
                  </a:lnTo>
                  <a:lnTo>
                    <a:pt x="1068" y="1339"/>
                  </a:lnTo>
                  <a:lnTo>
                    <a:pt x="1067" y="1346"/>
                  </a:lnTo>
                  <a:lnTo>
                    <a:pt x="1065" y="1353"/>
                  </a:lnTo>
                  <a:lnTo>
                    <a:pt x="1062" y="1359"/>
                  </a:lnTo>
                  <a:lnTo>
                    <a:pt x="1057" y="1366"/>
                  </a:lnTo>
                  <a:lnTo>
                    <a:pt x="1052" y="1372"/>
                  </a:lnTo>
                  <a:lnTo>
                    <a:pt x="1045" y="1378"/>
                  </a:lnTo>
                  <a:lnTo>
                    <a:pt x="1037" y="1381"/>
                  </a:lnTo>
                  <a:lnTo>
                    <a:pt x="1027" y="1385"/>
                  </a:lnTo>
                  <a:lnTo>
                    <a:pt x="1025" y="1445"/>
                  </a:lnTo>
                  <a:lnTo>
                    <a:pt x="1023" y="1449"/>
                  </a:lnTo>
                  <a:lnTo>
                    <a:pt x="1016" y="1462"/>
                  </a:lnTo>
                  <a:lnTo>
                    <a:pt x="1007" y="1476"/>
                  </a:lnTo>
                  <a:lnTo>
                    <a:pt x="999" y="1485"/>
                  </a:lnTo>
                  <a:lnTo>
                    <a:pt x="994" y="1492"/>
                  </a:lnTo>
                  <a:lnTo>
                    <a:pt x="992" y="1500"/>
                  </a:lnTo>
                  <a:lnTo>
                    <a:pt x="988" y="1509"/>
                  </a:lnTo>
                  <a:lnTo>
                    <a:pt x="980" y="1518"/>
                  </a:lnTo>
                  <a:lnTo>
                    <a:pt x="971" y="1529"/>
                  </a:lnTo>
                  <a:lnTo>
                    <a:pt x="967" y="1538"/>
                  </a:lnTo>
                  <a:lnTo>
                    <a:pt x="966" y="1548"/>
                  </a:lnTo>
                  <a:lnTo>
                    <a:pt x="964" y="1559"/>
                  </a:lnTo>
                  <a:lnTo>
                    <a:pt x="959" y="1562"/>
                  </a:lnTo>
                  <a:lnTo>
                    <a:pt x="954" y="1566"/>
                  </a:lnTo>
                  <a:lnTo>
                    <a:pt x="948" y="1568"/>
                  </a:lnTo>
                  <a:lnTo>
                    <a:pt x="941" y="1570"/>
                  </a:lnTo>
                  <a:lnTo>
                    <a:pt x="933" y="1571"/>
                  </a:lnTo>
                  <a:lnTo>
                    <a:pt x="927" y="1573"/>
                  </a:lnTo>
                  <a:lnTo>
                    <a:pt x="921" y="1573"/>
                  </a:lnTo>
                  <a:lnTo>
                    <a:pt x="917" y="1573"/>
                  </a:lnTo>
                  <a:lnTo>
                    <a:pt x="912" y="1570"/>
                  </a:lnTo>
                  <a:lnTo>
                    <a:pt x="906" y="1566"/>
                  </a:lnTo>
                  <a:lnTo>
                    <a:pt x="898" y="1560"/>
                  </a:lnTo>
                  <a:lnTo>
                    <a:pt x="891" y="1553"/>
                  </a:lnTo>
                  <a:lnTo>
                    <a:pt x="883" y="1547"/>
                  </a:lnTo>
                  <a:lnTo>
                    <a:pt x="875" y="1541"/>
                  </a:lnTo>
                  <a:lnTo>
                    <a:pt x="868" y="1537"/>
                  </a:lnTo>
                  <a:lnTo>
                    <a:pt x="863" y="1535"/>
                  </a:lnTo>
                  <a:lnTo>
                    <a:pt x="855" y="1546"/>
                  </a:lnTo>
                  <a:lnTo>
                    <a:pt x="882" y="1562"/>
                  </a:lnTo>
                  <a:lnTo>
                    <a:pt x="885" y="1574"/>
                  </a:lnTo>
                  <a:lnTo>
                    <a:pt x="886" y="1587"/>
                  </a:lnTo>
                  <a:lnTo>
                    <a:pt x="886" y="1601"/>
                  </a:lnTo>
                  <a:lnTo>
                    <a:pt x="882" y="1613"/>
                  </a:lnTo>
                  <a:lnTo>
                    <a:pt x="879" y="1617"/>
                  </a:lnTo>
                  <a:lnTo>
                    <a:pt x="874" y="1622"/>
                  </a:lnTo>
                  <a:lnTo>
                    <a:pt x="870" y="1627"/>
                  </a:lnTo>
                  <a:lnTo>
                    <a:pt x="864" y="1631"/>
                  </a:lnTo>
                  <a:lnTo>
                    <a:pt x="858" y="1635"/>
                  </a:lnTo>
                  <a:lnTo>
                    <a:pt x="853" y="1638"/>
                  </a:lnTo>
                  <a:lnTo>
                    <a:pt x="848" y="1639"/>
                  </a:lnTo>
                  <a:lnTo>
                    <a:pt x="843" y="1638"/>
                  </a:lnTo>
                  <a:lnTo>
                    <a:pt x="834" y="1637"/>
                  </a:lnTo>
                  <a:lnTo>
                    <a:pt x="825" y="1638"/>
                  </a:lnTo>
                  <a:lnTo>
                    <a:pt x="819" y="1643"/>
                  </a:lnTo>
                  <a:lnTo>
                    <a:pt x="817" y="1651"/>
                  </a:lnTo>
                  <a:lnTo>
                    <a:pt x="815" y="1655"/>
                  </a:lnTo>
                  <a:lnTo>
                    <a:pt x="813" y="1659"/>
                  </a:lnTo>
                  <a:lnTo>
                    <a:pt x="809" y="1662"/>
                  </a:lnTo>
                  <a:lnTo>
                    <a:pt x="804" y="1666"/>
                  </a:lnTo>
                  <a:lnTo>
                    <a:pt x="798" y="1668"/>
                  </a:lnTo>
                  <a:lnTo>
                    <a:pt x="792" y="1670"/>
                  </a:lnTo>
                  <a:lnTo>
                    <a:pt x="787" y="1673"/>
                  </a:lnTo>
                  <a:lnTo>
                    <a:pt x="782" y="1675"/>
                  </a:lnTo>
                  <a:lnTo>
                    <a:pt x="781" y="1689"/>
                  </a:lnTo>
                  <a:lnTo>
                    <a:pt x="776" y="1698"/>
                  </a:lnTo>
                  <a:lnTo>
                    <a:pt x="771" y="1705"/>
                  </a:lnTo>
                  <a:lnTo>
                    <a:pt x="765" y="1711"/>
                  </a:lnTo>
                  <a:lnTo>
                    <a:pt x="758" y="1715"/>
                  </a:lnTo>
                  <a:lnTo>
                    <a:pt x="751" y="1720"/>
                  </a:lnTo>
                  <a:lnTo>
                    <a:pt x="745" y="1725"/>
                  </a:lnTo>
                  <a:lnTo>
                    <a:pt x="743" y="1733"/>
                  </a:lnTo>
                  <a:lnTo>
                    <a:pt x="744" y="1742"/>
                  </a:lnTo>
                  <a:lnTo>
                    <a:pt x="744" y="1752"/>
                  </a:lnTo>
                  <a:lnTo>
                    <a:pt x="742" y="1764"/>
                  </a:lnTo>
                  <a:lnTo>
                    <a:pt x="735" y="1774"/>
                  </a:lnTo>
                  <a:lnTo>
                    <a:pt x="727" y="1783"/>
                  </a:lnTo>
                  <a:lnTo>
                    <a:pt x="724" y="1792"/>
                  </a:lnTo>
                  <a:lnTo>
                    <a:pt x="726" y="1799"/>
                  </a:lnTo>
                  <a:lnTo>
                    <a:pt x="730" y="1806"/>
                  </a:lnTo>
                  <a:lnTo>
                    <a:pt x="736" y="1812"/>
                  </a:lnTo>
                  <a:lnTo>
                    <a:pt x="738" y="1818"/>
                  </a:lnTo>
                  <a:lnTo>
                    <a:pt x="737" y="1824"/>
                  </a:lnTo>
                  <a:lnTo>
                    <a:pt x="736" y="1831"/>
                  </a:lnTo>
                  <a:lnTo>
                    <a:pt x="736" y="1834"/>
                  </a:lnTo>
                  <a:lnTo>
                    <a:pt x="737" y="1839"/>
                  </a:lnTo>
                  <a:lnTo>
                    <a:pt x="739" y="1842"/>
                  </a:lnTo>
                  <a:lnTo>
                    <a:pt x="743" y="1844"/>
                  </a:lnTo>
                  <a:lnTo>
                    <a:pt x="747" y="1848"/>
                  </a:lnTo>
                  <a:lnTo>
                    <a:pt x="753" y="1850"/>
                  </a:lnTo>
                  <a:lnTo>
                    <a:pt x="761" y="1852"/>
                  </a:lnTo>
                  <a:lnTo>
                    <a:pt x="771" y="1855"/>
                  </a:lnTo>
                  <a:lnTo>
                    <a:pt x="774" y="1859"/>
                  </a:lnTo>
                  <a:lnTo>
                    <a:pt x="774" y="1865"/>
                  </a:lnTo>
                  <a:lnTo>
                    <a:pt x="769" y="1870"/>
                  </a:lnTo>
                  <a:lnTo>
                    <a:pt x="762" y="1872"/>
                  </a:lnTo>
                  <a:lnTo>
                    <a:pt x="758" y="1872"/>
                  </a:lnTo>
                  <a:lnTo>
                    <a:pt x="753" y="1872"/>
                  </a:lnTo>
                  <a:lnTo>
                    <a:pt x="747" y="1871"/>
                  </a:lnTo>
                  <a:lnTo>
                    <a:pt x="742" y="1870"/>
                  </a:lnTo>
                  <a:lnTo>
                    <a:pt x="736" y="1870"/>
                  </a:lnTo>
                  <a:lnTo>
                    <a:pt x="730" y="1869"/>
                  </a:lnTo>
                  <a:lnTo>
                    <a:pt x="724" y="1869"/>
                  </a:lnTo>
                  <a:lnTo>
                    <a:pt x="721" y="1869"/>
                  </a:lnTo>
                  <a:lnTo>
                    <a:pt x="714" y="1866"/>
                  </a:lnTo>
                  <a:lnTo>
                    <a:pt x="709" y="1862"/>
                  </a:lnTo>
                  <a:lnTo>
                    <a:pt x="706" y="1854"/>
                  </a:lnTo>
                  <a:lnTo>
                    <a:pt x="705" y="1844"/>
                  </a:lnTo>
                  <a:lnTo>
                    <a:pt x="701" y="1836"/>
                  </a:lnTo>
                  <a:lnTo>
                    <a:pt x="697" y="1829"/>
                  </a:lnTo>
                  <a:lnTo>
                    <a:pt x="690" y="1827"/>
                  </a:lnTo>
                  <a:lnTo>
                    <a:pt x="683" y="1831"/>
                  </a:lnTo>
                  <a:lnTo>
                    <a:pt x="677" y="1820"/>
                  </a:lnTo>
                  <a:lnTo>
                    <a:pt x="670" y="1805"/>
                  </a:lnTo>
                  <a:lnTo>
                    <a:pt x="663" y="1792"/>
                  </a:lnTo>
                  <a:lnTo>
                    <a:pt x="656" y="1784"/>
                  </a:lnTo>
                  <a:lnTo>
                    <a:pt x="651" y="1779"/>
                  </a:lnTo>
                  <a:lnTo>
                    <a:pt x="650" y="1772"/>
                  </a:lnTo>
                  <a:lnTo>
                    <a:pt x="653" y="1766"/>
                  </a:lnTo>
                  <a:lnTo>
                    <a:pt x="659" y="1765"/>
                  </a:lnTo>
                  <a:lnTo>
                    <a:pt x="654" y="1752"/>
                  </a:lnTo>
                  <a:lnTo>
                    <a:pt x="650" y="1736"/>
                  </a:lnTo>
                  <a:lnTo>
                    <a:pt x="644" y="1721"/>
                  </a:lnTo>
                  <a:lnTo>
                    <a:pt x="638" y="1708"/>
                  </a:lnTo>
                  <a:lnTo>
                    <a:pt x="630" y="1708"/>
                  </a:lnTo>
                  <a:lnTo>
                    <a:pt x="625" y="1704"/>
                  </a:lnTo>
                  <a:lnTo>
                    <a:pt x="624" y="1693"/>
                  </a:lnTo>
                  <a:lnTo>
                    <a:pt x="632" y="1675"/>
                  </a:lnTo>
                  <a:lnTo>
                    <a:pt x="629" y="1664"/>
                  </a:lnTo>
                  <a:lnTo>
                    <a:pt x="623" y="1651"/>
                  </a:lnTo>
                  <a:lnTo>
                    <a:pt x="616" y="1639"/>
                  </a:lnTo>
                  <a:lnTo>
                    <a:pt x="610" y="1632"/>
                  </a:lnTo>
                  <a:lnTo>
                    <a:pt x="621" y="1621"/>
                  </a:lnTo>
                  <a:lnTo>
                    <a:pt x="622" y="1608"/>
                  </a:lnTo>
                  <a:lnTo>
                    <a:pt x="621" y="1592"/>
                  </a:lnTo>
                  <a:lnTo>
                    <a:pt x="622" y="1571"/>
                  </a:lnTo>
                  <a:lnTo>
                    <a:pt x="624" y="1546"/>
                  </a:lnTo>
                  <a:lnTo>
                    <a:pt x="627" y="1513"/>
                  </a:lnTo>
                  <a:lnTo>
                    <a:pt x="625" y="1470"/>
                  </a:lnTo>
                  <a:lnTo>
                    <a:pt x="624" y="1423"/>
                  </a:lnTo>
                  <a:lnTo>
                    <a:pt x="627" y="1374"/>
                  </a:lnTo>
                  <a:lnTo>
                    <a:pt x="621" y="1366"/>
                  </a:lnTo>
                  <a:lnTo>
                    <a:pt x="616" y="1356"/>
                  </a:lnTo>
                  <a:lnTo>
                    <a:pt x="610" y="1344"/>
                  </a:lnTo>
                  <a:lnTo>
                    <a:pt x="605" y="1332"/>
                  </a:lnTo>
                  <a:lnTo>
                    <a:pt x="599" y="1320"/>
                  </a:lnTo>
                  <a:lnTo>
                    <a:pt x="592" y="1309"/>
                  </a:lnTo>
                  <a:lnTo>
                    <a:pt x="586" y="1301"/>
                  </a:lnTo>
                  <a:lnTo>
                    <a:pt x="580" y="1295"/>
                  </a:lnTo>
                  <a:lnTo>
                    <a:pt x="572" y="1290"/>
                  </a:lnTo>
                  <a:lnTo>
                    <a:pt x="561" y="1286"/>
                  </a:lnTo>
                  <a:lnTo>
                    <a:pt x="548" y="1280"/>
                  </a:lnTo>
                  <a:lnTo>
                    <a:pt x="534" y="1275"/>
                  </a:lnTo>
                  <a:lnTo>
                    <a:pt x="521" y="1270"/>
                  </a:lnTo>
                  <a:lnTo>
                    <a:pt x="509" y="1265"/>
                  </a:lnTo>
                  <a:lnTo>
                    <a:pt x="500" y="1260"/>
                  </a:lnTo>
                  <a:lnTo>
                    <a:pt x="494" y="1257"/>
                  </a:lnTo>
                  <a:lnTo>
                    <a:pt x="487" y="1243"/>
                  </a:lnTo>
                  <a:lnTo>
                    <a:pt x="479" y="1219"/>
                  </a:lnTo>
                  <a:lnTo>
                    <a:pt x="471" y="1195"/>
                  </a:lnTo>
                  <a:lnTo>
                    <a:pt x="461" y="1179"/>
                  </a:lnTo>
                  <a:lnTo>
                    <a:pt x="454" y="1173"/>
                  </a:lnTo>
                  <a:lnTo>
                    <a:pt x="446" y="1162"/>
                  </a:lnTo>
                  <a:lnTo>
                    <a:pt x="438" y="1151"/>
                  </a:lnTo>
                  <a:lnTo>
                    <a:pt x="428" y="1136"/>
                  </a:lnTo>
                  <a:lnTo>
                    <a:pt x="421" y="1120"/>
                  </a:lnTo>
                  <a:lnTo>
                    <a:pt x="416" y="1103"/>
                  </a:lnTo>
                  <a:lnTo>
                    <a:pt x="415" y="1085"/>
                  </a:lnTo>
                  <a:lnTo>
                    <a:pt x="417" y="1068"/>
                  </a:lnTo>
                  <a:lnTo>
                    <a:pt x="404" y="1059"/>
                  </a:lnTo>
                  <a:lnTo>
                    <a:pt x="411" y="1045"/>
                  </a:lnTo>
                  <a:lnTo>
                    <a:pt x="418" y="1028"/>
                  </a:lnTo>
                  <a:lnTo>
                    <a:pt x="423" y="1014"/>
                  </a:lnTo>
                  <a:lnTo>
                    <a:pt x="425" y="1008"/>
                  </a:lnTo>
                  <a:lnTo>
                    <a:pt x="423" y="978"/>
                  </a:lnTo>
                  <a:lnTo>
                    <a:pt x="448" y="970"/>
                  </a:lnTo>
                  <a:lnTo>
                    <a:pt x="447" y="957"/>
                  </a:lnTo>
                  <a:lnTo>
                    <a:pt x="445" y="941"/>
                  </a:lnTo>
                  <a:lnTo>
                    <a:pt x="442" y="929"/>
                  </a:lnTo>
                  <a:lnTo>
                    <a:pt x="441" y="923"/>
                  </a:lnTo>
                  <a:lnTo>
                    <a:pt x="447" y="915"/>
                  </a:lnTo>
                  <a:lnTo>
                    <a:pt x="440" y="903"/>
                  </a:lnTo>
                  <a:lnTo>
                    <a:pt x="428" y="890"/>
                  </a:lnTo>
                  <a:lnTo>
                    <a:pt x="419" y="877"/>
                  </a:lnTo>
                  <a:lnTo>
                    <a:pt x="415" y="871"/>
                  </a:lnTo>
                  <a:lnTo>
                    <a:pt x="413" y="873"/>
                  </a:lnTo>
                  <a:lnTo>
                    <a:pt x="410" y="880"/>
                  </a:lnTo>
                  <a:lnTo>
                    <a:pt x="405" y="886"/>
                  </a:lnTo>
                  <a:lnTo>
                    <a:pt x="401" y="891"/>
                  </a:lnTo>
                  <a:lnTo>
                    <a:pt x="397" y="891"/>
                  </a:lnTo>
                  <a:lnTo>
                    <a:pt x="393" y="887"/>
                  </a:lnTo>
                  <a:lnTo>
                    <a:pt x="387" y="883"/>
                  </a:lnTo>
                  <a:lnTo>
                    <a:pt x="380" y="877"/>
                  </a:lnTo>
                  <a:lnTo>
                    <a:pt x="373" y="872"/>
                  </a:lnTo>
                  <a:lnTo>
                    <a:pt x="366" y="867"/>
                  </a:lnTo>
                  <a:lnTo>
                    <a:pt x="359" y="863"/>
                  </a:lnTo>
                  <a:lnTo>
                    <a:pt x="355" y="861"/>
                  </a:lnTo>
                  <a:lnTo>
                    <a:pt x="354" y="848"/>
                  </a:lnTo>
                  <a:lnTo>
                    <a:pt x="351" y="834"/>
                  </a:lnTo>
                  <a:lnTo>
                    <a:pt x="347" y="820"/>
                  </a:lnTo>
                  <a:lnTo>
                    <a:pt x="339" y="807"/>
                  </a:lnTo>
                  <a:lnTo>
                    <a:pt x="334" y="800"/>
                  </a:lnTo>
                  <a:lnTo>
                    <a:pt x="329" y="792"/>
                  </a:lnTo>
                  <a:lnTo>
                    <a:pt x="325" y="784"/>
                  </a:lnTo>
                  <a:lnTo>
                    <a:pt x="319" y="777"/>
                  </a:lnTo>
                  <a:lnTo>
                    <a:pt x="312" y="772"/>
                  </a:lnTo>
                  <a:lnTo>
                    <a:pt x="304" y="769"/>
                  </a:lnTo>
                  <a:lnTo>
                    <a:pt x="295" y="769"/>
                  </a:lnTo>
                  <a:lnTo>
                    <a:pt x="282" y="771"/>
                  </a:lnTo>
                  <a:lnTo>
                    <a:pt x="275" y="771"/>
                  </a:lnTo>
                  <a:lnTo>
                    <a:pt x="268" y="769"/>
                  </a:lnTo>
                  <a:lnTo>
                    <a:pt x="263" y="766"/>
                  </a:lnTo>
                  <a:lnTo>
                    <a:pt x="260" y="765"/>
                  </a:lnTo>
                  <a:lnTo>
                    <a:pt x="258" y="758"/>
                  </a:lnTo>
                  <a:lnTo>
                    <a:pt x="252" y="743"/>
                  </a:lnTo>
                  <a:lnTo>
                    <a:pt x="242" y="727"/>
                  </a:lnTo>
                  <a:lnTo>
                    <a:pt x="229" y="717"/>
                  </a:lnTo>
                  <a:lnTo>
                    <a:pt x="223" y="719"/>
                  </a:lnTo>
                  <a:lnTo>
                    <a:pt x="218" y="720"/>
                  </a:lnTo>
                  <a:lnTo>
                    <a:pt x="211" y="720"/>
                  </a:lnTo>
                  <a:lnTo>
                    <a:pt x="205" y="720"/>
                  </a:lnTo>
                  <a:lnTo>
                    <a:pt x="200" y="720"/>
                  </a:lnTo>
                  <a:lnTo>
                    <a:pt x="196" y="720"/>
                  </a:lnTo>
                  <a:lnTo>
                    <a:pt x="193" y="720"/>
                  </a:lnTo>
                  <a:lnTo>
                    <a:pt x="192" y="720"/>
                  </a:lnTo>
                  <a:lnTo>
                    <a:pt x="151" y="719"/>
                  </a:lnTo>
                  <a:lnTo>
                    <a:pt x="148" y="717"/>
                  </a:lnTo>
                  <a:lnTo>
                    <a:pt x="143" y="712"/>
                  </a:lnTo>
                  <a:lnTo>
                    <a:pt x="135" y="705"/>
                  </a:lnTo>
                  <a:lnTo>
                    <a:pt x="124" y="697"/>
                  </a:lnTo>
                  <a:lnTo>
                    <a:pt x="114" y="688"/>
                  </a:lnTo>
                  <a:lnTo>
                    <a:pt x="105" y="680"/>
                  </a:lnTo>
                  <a:lnTo>
                    <a:pt x="97" y="673"/>
                  </a:lnTo>
                  <a:lnTo>
                    <a:pt x="92" y="668"/>
                  </a:lnTo>
                  <a:lnTo>
                    <a:pt x="89" y="663"/>
                  </a:lnTo>
                  <a:lnTo>
                    <a:pt x="89" y="659"/>
                  </a:lnTo>
                  <a:lnTo>
                    <a:pt x="92" y="657"/>
                  </a:lnTo>
                  <a:lnTo>
                    <a:pt x="97" y="657"/>
                  </a:lnTo>
                  <a:lnTo>
                    <a:pt x="78" y="600"/>
                  </a:lnTo>
                  <a:lnTo>
                    <a:pt x="62" y="595"/>
                  </a:lnTo>
                  <a:lnTo>
                    <a:pt x="62" y="583"/>
                  </a:lnTo>
                  <a:lnTo>
                    <a:pt x="62" y="569"/>
                  </a:lnTo>
                  <a:lnTo>
                    <a:pt x="63" y="557"/>
                  </a:lnTo>
                  <a:lnTo>
                    <a:pt x="67" y="545"/>
                  </a:lnTo>
                  <a:lnTo>
                    <a:pt x="48" y="521"/>
                  </a:lnTo>
                  <a:lnTo>
                    <a:pt x="49" y="518"/>
                  </a:lnTo>
                  <a:lnTo>
                    <a:pt x="51" y="509"/>
                  </a:lnTo>
                  <a:lnTo>
                    <a:pt x="52" y="499"/>
                  </a:lnTo>
                  <a:lnTo>
                    <a:pt x="51" y="491"/>
                  </a:lnTo>
                  <a:lnTo>
                    <a:pt x="47" y="485"/>
                  </a:lnTo>
                  <a:lnTo>
                    <a:pt x="44" y="484"/>
                  </a:lnTo>
                  <a:lnTo>
                    <a:pt x="41" y="486"/>
                  </a:lnTo>
                  <a:lnTo>
                    <a:pt x="40" y="491"/>
                  </a:lnTo>
                  <a:lnTo>
                    <a:pt x="39" y="501"/>
                  </a:lnTo>
                  <a:lnTo>
                    <a:pt x="36" y="516"/>
                  </a:lnTo>
                  <a:lnTo>
                    <a:pt x="32" y="529"/>
                  </a:lnTo>
                  <a:lnTo>
                    <a:pt x="31" y="535"/>
                  </a:lnTo>
                  <a:lnTo>
                    <a:pt x="51" y="595"/>
                  </a:lnTo>
                  <a:lnTo>
                    <a:pt x="51" y="596"/>
                  </a:lnTo>
                  <a:lnTo>
                    <a:pt x="49" y="600"/>
                  </a:lnTo>
                  <a:lnTo>
                    <a:pt x="49" y="606"/>
                  </a:lnTo>
                  <a:lnTo>
                    <a:pt x="51" y="611"/>
                  </a:lnTo>
                  <a:lnTo>
                    <a:pt x="54" y="618"/>
                  </a:lnTo>
                  <a:lnTo>
                    <a:pt x="59" y="628"/>
                  </a:lnTo>
                  <a:lnTo>
                    <a:pt x="63" y="637"/>
                  </a:lnTo>
                  <a:lnTo>
                    <a:pt x="64" y="641"/>
                  </a:lnTo>
                  <a:lnTo>
                    <a:pt x="63" y="643"/>
                  </a:lnTo>
                  <a:lnTo>
                    <a:pt x="61" y="647"/>
                  </a:lnTo>
                  <a:lnTo>
                    <a:pt x="56" y="649"/>
                  </a:lnTo>
                  <a:lnTo>
                    <a:pt x="51" y="647"/>
                  </a:lnTo>
                  <a:lnTo>
                    <a:pt x="45" y="638"/>
                  </a:lnTo>
                  <a:lnTo>
                    <a:pt x="40" y="629"/>
                  </a:lnTo>
                  <a:lnTo>
                    <a:pt x="36" y="620"/>
                  </a:lnTo>
                  <a:lnTo>
                    <a:pt x="31" y="614"/>
                  </a:lnTo>
                  <a:lnTo>
                    <a:pt x="29" y="610"/>
                  </a:lnTo>
                  <a:lnTo>
                    <a:pt x="30" y="602"/>
                  </a:lnTo>
                  <a:lnTo>
                    <a:pt x="31" y="594"/>
                  </a:lnTo>
                  <a:lnTo>
                    <a:pt x="29" y="587"/>
                  </a:lnTo>
                  <a:lnTo>
                    <a:pt x="22" y="580"/>
                  </a:lnTo>
                  <a:lnTo>
                    <a:pt x="15" y="571"/>
                  </a:lnTo>
                  <a:lnTo>
                    <a:pt x="9" y="564"/>
                  </a:lnTo>
                  <a:lnTo>
                    <a:pt x="7" y="561"/>
                  </a:lnTo>
                  <a:lnTo>
                    <a:pt x="7" y="547"/>
                  </a:lnTo>
                  <a:lnTo>
                    <a:pt x="8" y="534"/>
                  </a:lnTo>
                  <a:lnTo>
                    <a:pt x="8" y="520"/>
                  </a:lnTo>
                  <a:lnTo>
                    <a:pt x="7" y="507"/>
                  </a:lnTo>
                  <a:lnTo>
                    <a:pt x="4" y="489"/>
                  </a:lnTo>
                  <a:lnTo>
                    <a:pt x="4" y="463"/>
                  </a:lnTo>
                  <a:lnTo>
                    <a:pt x="4" y="442"/>
                  </a:lnTo>
                  <a:lnTo>
                    <a:pt x="4" y="432"/>
                  </a:lnTo>
                  <a:lnTo>
                    <a:pt x="16" y="424"/>
                  </a:lnTo>
                  <a:lnTo>
                    <a:pt x="10" y="410"/>
                  </a:lnTo>
                  <a:lnTo>
                    <a:pt x="1" y="409"/>
                  </a:lnTo>
                  <a:lnTo>
                    <a:pt x="0" y="397"/>
                  </a:lnTo>
                  <a:lnTo>
                    <a:pt x="2" y="378"/>
                  </a:lnTo>
                  <a:lnTo>
                    <a:pt x="4" y="356"/>
                  </a:lnTo>
                  <a:lnTo>
                    <a:pt x="4" y="331"/>
                  </a:lnTo>
                  <a:lnTo>
                    <a:pt x="16" y="317"/>
                  </a:lnTo>
                  <a:lnTo>
                    <a:pt x="30" y="300"/>
                  </a:lnTo>
                  <a:lnTo>
                    <a:pt x="47" y="283"/>
                  </a:lnTo>
                  <a:lnTo>
                    <a:pt x="66" y="263"/>
                  </a:lnTo>
                  <a:lnTo>
                    <a:pt x="86" y="242"/>
                  </a:lnTo>
                  <a:lnTo>
                    <a:pt x="110" y="222"/>
                  </a:lnTo>
                  <a:lnTo>
                    <a:pt x="136" y="200"/>
                  </a:lnTo>
                  <a:lnTo>
                    <a:pt x="162" y="177"/>
                  </a:lnTo>
                  <a:lnTo>
                    <a:pt x="192" y="155"/>
                  </a:lnTo>
                  <a:lnTo>
                    <a:pt x="222" y="133"/>
                  </a:lnTo>
                  <a:lnTo>
                    <a:pt x="254" y="112"/>
                  </a:lnTo>
                  <a:lnTo>
                    <a:pt x="288" y="93"/>
                  </a:lnTo>
                  <a:lnTo>
                    <a:pt x="324" y="73"/>
                  </a:lnTo>
                  <a:lnTo>
                    <a:pt x="359" y="56"/>
                  </a:lnTo>
                  <a:lnTo>
                    <a:pt x="396" y="41"/>
                  </a:lnTo>
                  <a:lnTo>
                    <a:pt x="434" y="27"/>
                  </a:lnTo>
                  <a:lnTo>
                    <a:pt x="436" y="37"/>
                  </a:lnTo>
                  <a:lnTo>
                    <a:pt x="440" y="48"/>
                  </a:lnTo>
                  <a:lnTo>
                    <a:pt x="446" y="56"/>
                  </a:lnTo>
                  <a:lnTo>
                    <a:pt x="453" y="57"/>
                  </a:lnTo>
                  <a:lnTo>
                    <a:pt x="459" y="53"/>
                  </a:lnTo>
                  <a:lnTo>
                    <a:pt x="465" y="49"/>
                  </a:lnTo>
                  <a:lnTo>
                    <a:pt x="471" y="46"/>
                  </a:lnTo>
                  <a:lnTo>
                    <a:pt x="477" y="46"/>
                  </a:lnTo>
                  <a:lnTo>
                    <a:pt x="483" y="50"/>
                  </a:lnTo>
                  <a:lnTo>
                    <a:pt x="489" y="52"/>
                  </a:lnTo>
                  <a:lnTo>
                    <a:pt x="495" y="52"/>
                  </a:lnTo>
                  <a:lnTo>
                    <a:pt x="502" y="49"/>
                  </a:lnTo>
                  <a:lnTo>
                    <a:pt x="507" y="45"/>
                  </a:lnTo>
                  <a:lnTo>
                    <a:pt x="512" y="41"/>
                  </a:lnTo>
                  <a:lnTo>
                    <a:pt x="519" y="36"/>
                  </a:lnTo>
                  <a:lnTo>
                    <a:pt x="526" y="32"/>
                  </a:lnTo>
                  <a:lnTo>
                    <a:pt x="533" y="27"/>
                  </a:lnTo>
                  <a:lnTo>
                    <a:pt x="539" y="23"/>
                  </a:lnTo>
                  <a:lnTo>
                    <a:pt x="545" y="22"/>
                  </a:lnTo>
                  <a:lnTo>
                    <a:pt x="548" y="22"/>
                  </a:lnTo>
                  <a:lnTo>
                    <a:pt x="554" y="26"/>
                  </a:lnTo>
                  <a:lnTo>
                    <a:pt x="560" y="27"/>
                  </a:lnTo>
                  <a:lnTo>
                    <a:pt x="565" y="27"/>
                  </a:lnTo>
                  <a:lnTo>
                    <a:pt x="572" y="25"/>
                  </a:lnTo>
                  <a:lnTo>
                    <a:pt x="578" y="22"/>
                  </a:lnTo>
                  <a:lnTo>
                    <a:pt x="585" y="19"/>
                  </a:lnTo>
                  <a:lnTo>
                    <a:pt x="593" y="15"/>
                  </a:lnTo>
                  <a:lnTo>
                    <a:pt x="602" y="11"/>
                  </a:lnTo>
                  <a:lnTo>
                    <a:pt x="610" y="7"/>
                  </a:lnTo>
                  <a:lnTo>
                    <a:pt x="617" y="4"/>
                  </a:lnTo>
                  <a:lnTo>
                    <a:pt x="622" y="2"/>
                  </a:lnTo>
                  <a:lnTo>
                    <a:pt x="624" y="0"/>
                  </a:lnTo>
                  <a:lnTo>
                    <a:pt x="630" y="8"/>
                  </a:lnTo>
                  <a:lnTo>
                    <a:pt x="629" y="13"/>
                  </a:lnTo>
                  <a:lnTo>
                    <a:pt x="628" y="21"/>
                  </a:lnTo>
                  <a:lnTo>
                    <a:pt x="624" y="30"/>
                  </a:lnTo>
                  <a:lnTo>
                    <a:pt x="618" y="35"/>
                  </a:lnTo>
                  <a:lnTo>
                    <a:pt x="610" y="35"/>
                  </a:lnTo>
                  <a:lnTo>
                    <a:pt x="600" y="36"/>
                  </a:lnTo>
                  <a:lnTo>
                    <a:pt x="592" y="38"/>
                  </a:lnTo>
                  <a:lnTo>
                    <a:pt x="589" y="38"/>
                  </a:lnTo>
                  <a:lnTo>
                    <a:pt x="600" y="51"/>
                  </a:lnTo>
                  <a:lnTo>
                    <a:pt x="593" y="59"/>
                  </a:lnTo>
                  <a:lnTo>
                    <a:pt x="583" y="66"/>
                  </a:lnTo>
                  <a:lnTo>
                    <a:pt x="574" y="73"/>
                  </a:lnTo>
                  <a:lnTo>
                    <a:pt x="570" y="75"/>
                  </a:lnTo>
                  <a:lnTo>
                    <a:pt x="570" y="72"/>
                  </a:lnTo>
                  <a:lnTo>
                    <a:pt x="569" y="65"/>
                  </a:lnTo>
                  <a:lnTo>
                    <a:pt x="565" y="59"/>
                  </a:lnTo>
                  <a:lnTo>
                    <a:pt x="559" y="57"/>
                  </a:lnTo>
                  <a:lnTo>
                    <a:pt x="550" y="60"/>
                  </a:lnTo>
                  <a:lnTo>
                    <a:pt x="544" y="67"/>
                  </a:lnTo>
                  <a:lnTo>
                    <a:pt x="538" y="74"/>
                  </a:lnTo>
                  <a:lnTo>
                    <a:pt x="531" y="79"/>
                  </a:lnTo>
                  <a:lnTo>
                    <a:pt x="525" y="81"/>
                  </a:lnTo>
                  <a:lnTo>
                    <a:pt x="518" y="84"/>
                  </a:lnTo>
                  <a:lnTo>
                    <a:pt x="510" y="88"/>
                  </a:lnTo>
                  <a:lnTo>
                    <a:pt x="501" y="93"/>
                  </a:lnTo>
                  <a:lnTo>
                    <a:pt x="493" y="97"/>
                  </a:lnTo>
                  <a:lnTo>
                    <a:pt x="486" y="102"/>
                  </a:lnTo>
                  <a:lnTo>
                    <a:pt x="481" y="108"/>
                  </a:lnTo>
                  <a:lnTo>
                    <a:pt x="480" y="113"/>
                  </a:lnTo>
                  <a:lnTo>
                    <a:pt x="484" y="120"/>
                  </a:lnTo>
                  <a:lnTo>
                    <a:pt x="488" y="122"/>
                  </a:lnTo>
                  <a:lnTo>
                    <a:pt x="495" y="122"/>
                  </a:lnTo>
                  <a:lnTo>
                    <a:pt x="501" y="121"/>
                  </a:lnTo>
                  <a:lnTo>
                    <a:pt x="506" y="121"/>
                  </a:lnTo>
                  <a:lnTo>
                    <a:pt x="507" y="125"/>
                  </a:lnTo>
                  <a:lnTo>
                    <a:pt x="508" y="129"/>
                  </a:lnTo>
                  <a:lnTo>
                    <a:pt x="509" y="136"/>
                  </a:lnTo>
                  <a:lnTo>
                    <a:pt x="510" y="142"/>
                  </a:lnTo>
                  <a:lnTo>
                    <a:pt x="514" y="143"/>
                  </a:lnTo>
                  <a:lnTo>
                    <a:pt x="518" y="143"/>
                  </a:lnTo>
                  <a:lnTo>
                    <a:pt x="524" y="141"/>
                  </a:lnTo>
                  <a:lnTo>
                    <a:pt x="532" y="140"/>
                  </a:lnTo>
                  <a:lnTo>
                    <a:pt x="539" y="142"/>
                  </a:lnTo>
                  <a:lnTo>
                    <a:pt x="542" y="148"/>
                  </a:lnTo>
                  <a:lnTo>
                    <a:pt x="539" y="157"/>
                  </a:lnTo>
                  <a:lnTo>
                    <a:pt x="532" y="171"/>
                  </a:lnTo>
                  <a:lnTo>
                    <a:pt x="527" y="187"/>
                  </a:lnTo>
                  <a:lnTo>
                    <a:pt x="525" y="202"/>
                  </a:lnTo>
                  <a:lnTo>
                    <a:pt x="529" y="211"/>
                  </a:lnTo>
                  <a:lnTo>
                    <a:pt x="537" y="212"/>
                  </a:lnTo>
                  <a:lnTo>
                    <a:pt x="548" y="208"/>
                  </a:lnTo>
                  <a:lnTo>
                    <a:pt x="557" y="203"/>
                  </a:lnTo>
                  <a:lnTo>
                    <a:pt x="561" y="201"/>
                  </a:lnTo>
                  <a:lnTo>
                    <a:pt x="586" y="199"/>
                  </a:lnTo>
                  <a:lnTo>
                    <a:pt x="579" y="188"/>
                  </a:lnTo>
                  <a:lnTo>
                    <a:pt x="571" y="175"/>
                  </a:lnTo>
                  <a:lnTo>
                    <a:pt x="567" y="164"/>
                  </a:lnTo>
                  <a:lnTo>
                    <a:pt x="567" y="159"/>
                  </a:lnTo>
                  <a:lnTo>
                    <a:pt x="574" y="157"/>
                  </a:lnTo>
                  <a:lnTo>
                    <a:pt x="579" y="154"/>
                  </a:lnTo>
                  <a:lnTo>
                    <a:pt x="584" y="150"/>
                  </a:lnTo>
                  <a:lnTo>
                    <a:pt x="587" y="147"/>
                  </a:lnTo>
                  <a:lnTo>
                    <a:pt x="591" y="142"/>
                  </a:lnTo>
                  <a:lnTo>
                    <a:pt x="595" y="139"/>
                  </a:lnTo>
                  <a:lnTo>
                    <a:pt x="600" y="134"/>
                  </a:lnTo>
                  <a:lnTo>
                    <a:pt x="607" y="129"/>
                  </a:lnTo>
                  <a:lnTo>
                    <a:pt x="645" y="149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4324" name="Freeform 8"/>
            <p:cNvSpPr>
              <a:spLocks/>
            </p:cNvSpPr>
            <p:nvPr/>
          </p:nvSpPr>
          <p:spPr bwMode="auto">
            <a:xfrm>
              <a:off x="2640" y="822"/>
              <a:ext cx="38" cy="20"/>
            </a:xfrm>
            <a:custGeom>
              <a:avLst/>
              <a:gdLst>
                <a:gd name="T0" fmla="*/ 1 w 76"/>
                <a:gd name="T1" fmla="*/ 0 h 41"/>
                <a:gd name="T2" fmla="*/ 1 w 76"/>
                <a:gd name="T3" fmla="*/ 0 h 41"/>
                <a:gd name="T4" fmla="*/ 1 w 76"/>
                <a:gd name="T5" fmla="*/ 0 h 41"/>
                <a:gd name="T6" fmla="*/ 0 w 76"/>
                <a:gd name="T7" fmla="*/ 0 h 41"/>
                <a:gd name="T8" fmla="*/ 1 w 76"/>
                <a:gd name="T9" fmla="*/ 0 h 41"/>
                <a:gd name="T10" fmla="*/ 1 w 76"/>
                <a:gd name="T11" fmla="*/ 0 h 41"/>
                <a:gd name="T12" fmla="*/ 1 w 76"/>
                <a:gd name="T13" fmla="*/ 0 h 41"/>
                <a:gd name="T14" fmla="*/ 1 w 76"/>
                <a:gd name="T15" fmla="*/ 0 h 41"/>
                <a:gd name="T16" fmla="*/ 1 w 76"/>
                <a:gd name="T17" fmla="*/ 0 h 41"/>
                <a:gd name="T18" fmla="*/ 1 w 76"/>
                <a:gd name="T19" fmla="*/ 0 h 41"/>
                <a:gd name="T20" fmla="*/ 1 w 76"/>
                <a:gd name="T21" fmla="*/ 0 h 41"/>
                <a:gd name="T22" fmla="*/ 1 w 76"/>
                <a:gd name="T23" fmla="*/ 0 h 41"/>
                <a:gd name="T24" fmla="*/ 1 w 76"/>
                <a:gd name="T25" fmla="*/ 0 h 41"/>
                <a:gd name="T26" fmla="*/ 1 w 76"/>
                <a:gd name="T27" fmla="*/ 0 h 41"/>
                <a:gd name="T28" fmla="*/ 1 w 76"/>
                <a:gd name="T29" fmla="*/ 0 h 41"/>
                <a:gd name="T30" fmla="*/ 1 w 76"/>
                <a:gd name="T31" fmla="*/ 0 h 41"/>
                <a:gd name="T32" fmla="*/ 1 w 76"/>
                <a:gd name="T33" fmla="*/ 0 h 41"/>
                <a:gd name="T34" fmla="*/ 1 w 76"/>
                <a:gd name="T35" fmla="*/ 0 h 41"/>
                <a:gd name="T36" fmla="*/ 1 w 76"/>
                <a:gd name="T37" fmla="*/ 0 h 41"/>
                <a:gd name="T38" fmla="*/ 1 w 76"/>
                <a:gd name="T39" fmla="*/ 0 h 41"/>
                <a:gd name="T40" fmla="*/ 1 w 76"/>
                <a:gd name="T41" fmla="*/ 0 h 41"/>
                <a:gd name="T42" fmla="*/ 1 w 76"/>
                <a:gd name="T43" fmla="*/ 0 h 41"/>
                <a:gd name="T44" fmla="*/ 1 w 76"/>
                <a:gd name="T45" fmla="*/ 0 h 41"/>
                <a:gd name="T46" fmla="*/ 1 w 76"/>
                <a:gd name="T47" fmla="*/ 0 h 41"/>
                <a:gd name="T48" fmla="*/ 1 w 76"/>
                <a:gd name="T49" fmla="*/ 0 h 41"/>
                <a:gd name="T50" fmla="*/ 1 w 76"/>
                <a:gd name="T51" fmla="*/ 0 h 41"/>
                <a:gd name="T52" fmla="*/ 1 w 76"/>
                <a:gd name="T53" fmla="*/ 0 h 41"/>
                <a:gd name="T54" fmla="*/ 1 w 76"/>
                <a:gd name="T55" fmla="*/ 0 h 41"/>
                <a:gd name="T56" fmla="*/ 1 w 76"/>
                <a:gd name="T57" fmla="*/ 0 h 41"/>
                <a:gd name="T58" fmla="*/ 1 w 76"/>
                <a:gd name="T59" fmla="*/ 0 h 41"/>
                <a:gd name="T60" fmla="*/ 1 w 76"/>
                <a:gd name="T61" fmla="*/ 0 h 41"/>
                <a:gd name="T62" fmla="*/ 1 w 76"/>
                <a:gd name="T63" fmla="*/ 0 h 41"/>
                <a:gd name="T64" fmla="*/ 1 w 76"/>
                <a:gd name="T65" fmla="*/ 0 h 4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6"/>
                <a:gd name="T100" fmla="*/ 0 h 41"/>
                <a:gd name="T101" fmla="*/ 76 w 76"/>
                <a:gd name="T102" fmla="*/ 41 h 4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6" h="41">
                  <a:moveTo>
                    <a:pt x="21" y="0"/>
                  </a:moveTo>
                  <a:lnTo>
                    <a:pt x="13" y="4"/>
                  </a:lnTo>
                  <a:lnTo>
                    <a:pt x="5" y="10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5" y="22"/>
                  </a:lnTo>
                  <a:lnTo>
                    <a:pt x="9" y="25"/>
                  </a:lnTo>
                  <a:lnTo>
                    <a:pt x="14" y="26"/>
                  </a:lnTo>
                  <a:lnTo>
                    <a:pt x="20" y="28"/>
                  </a:lnTo>
                  <a:lnTo>
                    <a:pt x="26" y="29"/>
                  </a:lnTo>
                  <a:lnTo>
                    <a:pt x="31" y="30"/>
                  </a:lnTo>
                  <a:lnTo>
                    <a:pt x="36" y="30"/>
                  </a:lnTo>
                  <a:lnTo>
                    <a:pt x="41" y="32"/>
                  </a:lnTo>
                  <a:lnTo>
                    <a:pt x="47" y="33"/>
                  </a:lnTo>
                  <a:lnTo>
                    <a:pt x="54" y="33"/>
                  </a:lnTo>
                  <a:lnTo>
                    <a:pt x="60" y="35"/>
                  </a:lnTo>
                  <a:lnTo>
                    <a:pt x="65" y="38"/>
                  </a:lnTo>
                  <a:lnTo>
                    <a:pt x="69" y="41"/>
                  </a:lnTo>
                  <a:lnTo>
                    <a:pt x="74" y="40"/>
                  </a:lnTo>
                  <a:lnTo>
                    <a:pt x="76" y="36"/>
                  </a:lnTo>
                  <a:lnTo>
                    <a:pt x="75" y="30"/>
                  </a:lnTo>
                  <a:lnTo>
                    <a:pt x="75" y="22"/>
                  </a:lnTo>
                  <a:lnTo>
                    <a:pt x="75" y="14"/>
                  </a:lnTo>
                  <a:lnTo>
                    <a:pt x="75" y="7"/>
                  </a:lnTo>
                  <a:lnTo>
                    <a:pt x="72" y="4"/>
                  </a:lnTo>
                  <a:lnTo>
                    <a:pt x="68" y="3"/>
                  </a:lnTo>
                  <a:lnTo>
                    <a:pt x="62" y="3"/>
                  </a:lnTo>
                  <a:lnTo>
                    <a:pt x="57" y="3"/>
                  </a:lnTo>
                  <a:lnTo>
                    <a:pt x="50" y="4"/>
                  </a:lnTo>
                  <a:lnTo>
                    <a:pt x="42" y="4"/>
                  </a:lnTo>
                  <a:lnTo>
                    <a:pt x="35" y="4"/>
                  </a:lnTo>
                  <a:lnTo>
                    <a:pt x="27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4325" name="Freeform 9"/>
            <p:cNvSpPr>
              <a:spLocks/>
            </p:cNvSpPr>
            <p:nvPr/>
          </p:nvSpPr>
          <p:spPr bwMode="auto">
            <a:xfrm>
              <a:off x="2407" y="1009"/>
              <a:ext cx="86" cy="32"/>
            </a:xfrm>
            <a:custGeom>
              <a:avLst/>
              <a:gdLst>
                <a:gd name="T0" fmla="*/ 1 w 172"/>
                <a:gd name="T1" fmla="*/ 0 h 62"/>
                <a:gd name="T2" fmla="*/ 1 w 172"/>
                <a:gd name="T3" fmla="*/ 1 h 62"/>
                <a:gd name="T4" fmla="*/ 1 w 172"/>
                <a:gd name="T5" fmla="*/ 1 h 62"/>
                <a:gd name="T6" fmla="*/ 1 w 172"/>
                <a:gd name="T7" fmla="*/ 1 h 62"/>
                <a:gd name="T8" fmla="*/ 0 w 172"/>
                <a:gd name="T9" fmla="*/ 1 h 62"/>
                <a:gd name="T10" fmla="*/ 1 w 172"/>
                <a:gd name="T11" fmla="*/ 1 h 62"/>
                <a:gd name="T12" fmla="*/ 1 w 172"/>
                <a:gd name="T13" fmla="*/ 1 h 62"/>
                <a:gd name="T14" fmla="*/ 1 w 172"/>
                <a:gd name="T15" fmla="*/ 1 h 62"/>
                <a:gd name="T16" fmla="*/ 1 w 172"/>
                <a:gd name="T17" fmla="*/ 1 h 62"/>
                <a:gd name="T18" fmla="*/ 1 w 172"/>
                <a:gd name="T19" fmla="*/ 1 h 62"/>
                <a:gd name="T20" fmla="*/ 1 w 172"/>
                <a:gd name="T21" fmla="*/ 1 h 62"/>
                <a:gd name="T22" fmla="*/ 1 w 172"/>
                <a:gd name="T23" fmla="*/ 1 h 62"/>
                <a:gd name="T24" fmla="*/ 1 w 172"/>
                <a:gd name="T25" fmla="*/ 1 h 62"/>
                <a:gd name="T26" fmla="*/ 1 w 172"/>
                <a:gd name="T27" fmla="*/ 1 h 62"/>
                <a:gd name="T28" fmla="*/ 1 w 172"/>
                <a:gd name="T29" fmla="*/ 1 h 62"/>
                <a:gd name="T30" fmla="*/ 1 w 172"/>
                <a:gd name="T31" fmla="*/ 1 h 62"/>
                <a:gd name="T32" fmla="*/ 1 w 172"/>
                <a:gd name="T33" fmla="*/ 1 h 62"/>
                <a:gd name="T34" fmla="*/ 1 w 172"/>
                <a:gd name="T35" fmla="*/ 1 h 62"/>
                <a:gd name="T36" fmla="*/ 1 w 172"/>
                <a:gd name="T37" fmla="*/ 1 h 62"/>
                <a:gd name="T38" fmla="*/ 1 w 172"/>
                <a:gd name="T39" fmla="*/ 1 h 62"/>
                <a:gd name="T40" fmla="*/ 1 w 172"/>
                <a:gd name="T41" fmla="*/ 1 h 62"/>
                <a:gd name="T42" fmla="*/ 1 w 172"/>
                <a:gd name="T43" fmla="*/ 1 h 62"/>
                <a:gd name="T44" fmla="*/ 1 w 172"/>
                <a:gd name="T45" fmla="*/ 1 h 62"/>
                <a:gd name="T46" fmla="*/ 1 w 172"/>
                <a:gd name="T47" fmla="*/ 1 h 62"/>
                <a:gd name="T48" fmla="*/ 1 w 172"/>
                <a:gd name="T49" fmla="*/ 1 h 62"/>
                <a:gd name="T50" fmla="*/ 1 w 172"/>
                <a:gd name="T51" fmla="*/ 1 h 62"/>
                <a:gd name="T52" fmla="*/ 1 w 172"/>
                <a:gd name="T53" fmla="*/ 1 h 62"/>
                <a:gd name="T54" fmla="*/ 1 w 172"/>
                <a:gd name="T55" fmla="*/ 1 h 62"/>
                <a:gd name="T56" fmla="*/ 1 w 172"/>
                <a:gd name="T57" fmla="*/ 1 h 62"/>
                <a:gd name="T58" fmla="*/ 1 w 172"/>
                <a:gd name="T59" fmla="*/ 1 h 62"/>
                <a:gd name="T60" fmla="*/ 1 w 172"/>
                <a:gd name="T61" fmla="*/ 1 h 62"/>
                <a:gd name="T62" fmla="*/ 1 w 172"/>
                <a:gd name="T63" fmla="*/ 1 h 62"/>
                <a:gd name="T64" fmla="*/ 1 w 172"/>
                <a:gd name="T65" fmla="*/ 1 h 62"/>
                <a:gd name="T66" fmla="*/ 1 w 172"/>
                <a:gd name="T67" fmla="*/ 1 h 62"/>
                <a:gd name="T68" fmla="*/ 1 w 172"/>
                <a:gd name="T69" fmla="*/ 1 h 62"/>
                <a:gd name="T70" fmla="*/ 1 w 172"/>
                <a:gd name="T71" fmla="*/ 1 h 62"/>
                <a:gd name="T72" fmla="*/ 1 w 172"/>
                <a:gd name="T73" fmla="*/ 1 h 62"/>
                <a:gd name="T74" fmla="*/ 1 w 172"/>
                <a:gd name="T75" fmla="*/ 1 h 62"/>
                <a:gd name="T76" fmla="*/ 1 w 172"/>
                <a:gd name="T77" fmla="*/ 1 h 62"/>
                <a:gd name="T78" fmla="*/ 1 w 172"/>
                <a:gd name="T79" fmla="*/ 1 h 62"/>
                <a:gd name="T80" fmla="*/ 1 w 172"/>
                <a:gd name="T81" fmla="*/ 1 h 62"/>
                <a:gd name="T82" fmla="*/ 1 w 172"/>
                <a:gd name="T83" fmla="*/ 1 h 62"/>
                <a:gd name="T84" fmla="*/ 1 w 172"/>
                <a:gd name="T85" fmla="*/ 1 h 62"/>
                <a:gd name="T86" fmla="*/ 1 w 172"/>
                <a:gd name="T87" fmla="*/ 1 h 62"/>
                <a:gd name="T88" fmla="*/ 1 w 172"/>
                <a:gd name="T89" fmla="*/ 1 h 62"/>
                <a:gd name="T90" fmla="*/ 1 w 172"/>
                <a:gd name="T91" fmla="*/ 1 h 62"/>
                <a:gd name="T92" fmla="*/ 1 w 172"/>
                <a:gd name="T93" fmla="*/ 1 h 62"/>
                <a:gd name="T94" fmla="*/ 1 w 172"/>
                <a:gd name="T95" fmla="*/ 1 h 62"/>
                <a:gd name="T96" fmla="*/ 1 w 172"/>
                <a:gd name="T97" fmla="*/ 1 h 62"/>
                <a:gd name="T98" fmla="*/ 1 w 172"/>
                <a:gd name="T99" fmla="*/ 1 h 62"/>
                <a:gd name="T100" fmla="*/ 1 w 172"/>
                <a:gd name="T101" fmla="*/ 1 h 62"/>
                <a:gd name="T102" fmla="*/ 1 w 172"/>
                <a:gd name="T103" fmla="*/ 1 h 62"/>
                <a:gd name="T104" fmla="*/ 1 w 172"/>
                <a:gd name="T105" fmla="*/ 1 h 62"/>
                <a:gd name="T106" fmla="*/ 1 w 172"/>
                <a:gd name="T107" fmla="*/ 1 h 62"/>
                <a:gd name="T108" fmla="*/ 1 w 172"/>
                <a:gd name="T109" fmla="*/ 1 h 62"/>
                <a:gd name="T110" fmla="*/ 1 w 172"/>
                <a:gd name="T111" fmla="*/ 1 h 62"/>
                <a:gd name="T112" fmla="*/ 1 w 172"/>
                <a:gd name="T113" fmla="*/ 1 h 62"/>
                <a:gd name="T114" fmla="*/ 1 w 172"/>
                <a:gd name="T115" fmla="*/ 0 h 6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72"/>
                <a:gd name="T175" fmla="*/ 0 h 62"/>
                <a:gd name="T176" fmla="*/ 172 w 172"/>
                <a:gd name="T177" fmla="*/ 62 h 6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72" h="62">
                  <a:moveTo>
                    <a:pt x="41" y="0"/>
                  </a:moveTo>
                  <a:lnTo>
                    <a:pt x="6" y="13"/>
                  </a:lnTo>
                  <a:lnTo>
                    <a:pt x="4" y="16"/>
                  </a:lnTo>
                  <a:lnTo>
                    <a:pt x="1" y="25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6" y="41"/>
                  </a:lnTo>
                  <a:lnTo>
                    <a:pt x="10" y="40"/>
                  </a:lnTo>
                  <a:lnTo>
                    <a:pt x="15" y="39"/>
                  </a:lnTo>
                  <a:lnTo>
                    <a:pt x="21" y="38"/>
                  </a:lnTo>
                  <a:lnTo>
                    <a:pt x="26" y="36"/>
                  </a:lnTo>
                  <a:lnTo>
                    <a:pt x="32" y="34"/>
                  </a:lnTo>
                  <a:lnTo>
                    <a:pt x="37" y="34"/>
                  </a:lnTo>
                  <a:lnTo>
                    <a:pt x="41" y="34"/>
                  </a:lnTo>
                  <a:lnTo>
                    <a:pt x="47" y="36"/>
                  </a:lnTo>
                  <a:lnTo>
                    <a:pt x="56" y="37"/>
                  </a:lnTo>
                  <a:lnTo>
                    <a:pt x="67" y="39"/>
                  </a:lnTo>
                  <a:lnTo>
                    <a:pt x="77" y="41"/>
                  </a:lnTo>
                  <a:lnTo>
                    <a:pt x="89" y="44"/>
                  </a:lnTo>
                  <a:lnTo>
                    <a:pt x="99" y="46"/>
                  </a:lnTo>
                  <a:lnTo>
                    <a:pt x="106" y="48"/>
                  </a:lnTo>
                  <a:lnTo>
                    <a:pt x="112" y="51"/>
                  </a:lnTo>
                  <a:lnTo>
                    <a:pt x="109" y="55"/>
                  </a:lnTo>
                  <a:lnTo>
                    <a:pt x="109" y="60"/>
                  </a:lnTo>
                  <a:lnTo>
                    <a:pt x="110" y="62"/>
                  </a:lnTo>
                  <a:lnTo>
                    <a:pt x="116" y="62"/>
                  </a:lnTo>
                  <a:lnTo>
                    <a:pt x="121" y="61"/>
                  </a:lnTo>
                  <a:lnTo>
                    <a:pt x="128" y="59"/>
                  </a:lnTo>
                  <a:lnTo>
                    <a:pt x="136" y="56"/>
                  </a:lnTo>
                  <a:lnTo>
                    <a:pt x="145" y="54"/>
                  </a:lnTo>
                  <a:lnTo>
                    <a:pt x="153" y="52"/>
                  </a:lnTo>
                  <a:lnTo>
                    <a:pt x="161" y="48"/>
                  </a:lnTo>
                  <a:lnTo>
                    <a:pt x="167" y="46"/>
                  </a:lnTo>
                  <a:lnTo>
                    <a:pt x="170" y="45"/>
                  </a:lnTo>
                  <a:lnTo>
                    <a:pt x="172" y="41"/>
                  </a:lnTo>
                  <a:lnTo>
                    <a:pt x="169" y="37"/>
                  </a:lnTo>
                  <a:lnTo>
                    <a:pt x="163" y="34"/>
                  </a:lnTo>
                  <a:lnTo>
                    <a:pt x="157" y="36"/>
                  </a:lnTo>
                  <a:lnTo>
                    <a:pt x="152" y="36"/>
                  </a:lnTo>
                  <a:lnTo>
                    <a:pt x="147" y="34"/>
                  </a:lnTo>
                  <a:lnTo>
                    <a:pt x="143" y="33"/>
                  </a:lnTo>
                  <a:lnTo>
                    <a:pt x="138" y="31"/>
                  </a:lnTo>
                  <a:lnTo>
                    <a:pt x="132" y="30"/>
                  </a:lnTo>
                  <a:lnTo>
                    <a:pt x="127" y="28"/>
                  </a:lnTo>
                  <a:lnTo>
                    <a:pt x="122" y="26"/>
                  </a:lnTo>
                  <a:lnTo>
                    <a:pt x="116" y="25"/>
                  </a:lnTo>
                  <a:lnTo>
                    <a:pt x="110" y="24"/>
                  </a:lnTo>
                  <a:lnTo>
                    <a:pt x="105" y="23"/>
                  </a:lnTo>
                  <a:lnTo>
                    <a:pt x="99" y="22"/>
                  </a:lnTo>
                  <a:lnTo>
                    <a:pt x="92" y="21"/>
                  </a:lnTo>
                  <a:lnTo>
                    <a:pt x="85" y="18"/>
                  </a:lnTo>
                  <a:lnTo>
                    <a:pt x="79" y="17"/>
                  </a:lnTo>
                  <a:lnTo>
                    <a:pt x="75" y="15"/>
                  </a:lnTo>
                  <a:lnTo>
                    <a:pt x="70" y="14"/>
                  </a:lnTo>
                  <a:lnTo>
                    <a:pt x="63" y="10"/>
                  </a:lnTo>
                  <a:lnTo>
                    <a:pt x="56" y="6"/>
                  </a:lnTo>
                  <a:lnTo>
                    <a:pt x="49" y="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4326" name="Freeform 10"/>
            <p:cNvSpPr>
              <a:spLocks/>
            </p:cNvSpPr>
            <p:nvPr/>
          </p:nvSpPr>
          <p:spPr bwMode="auto">
            <a:xfrm>
              <a:off x="2445" y="1046"/>
              <a:ext cx="25" cy="14"/>
            </a:xfrm>
            <a:custGeom>
              <a:avLst/>
              <a:gdLst>
                <a:gd name="T0" fmla="*/ 1 w 50"/>
                <a:gd name="T1" fmla="*/ 0 h 29"/>
                <a:gd name="T2" fmla="*/ 1 w 50"/>
                <a:gd name="T3" fmla="*/ 0 h 29"/>
                <a:gd name="T4" fmla="*/ 1 w 50"/>
                <a:gd name="T5" fmla="*/ 0 h 29"/>
                <a:gd name="T6" fmla="*/ 1 w 50"/>
                <a:gd name="T7" fmla="*/ 0 h 29"/>
                <a:gd name="T8" fmla="*/ 1 w 50"/>
                <a:gd name="T9" fmla="*/ 0 h 29"/>
                <a:gd name="T10" fmla="*/ 1 w 50"/>
                <a:gd name="T11" fmla="*/ 0 h 29"/>
                <a:gd name="T12" fmla="*/ 1 w 50"/>
                <a:gd name="T13" fmla="*/ 0 h 29"/>
                <a:gd name="T14" fmla="*/ 1 w 50"/>
                <a:gd name="T15" fmla="*/ 0 h 29"/>
                <a:gd name="T16" fmla="*/ 0 w 50"/>
                <a:gd name="T17" fmla="*/ 0 h 29"/>
                <a:gd name="T18" fmla="*/ 1 w 50"/>
                <a:gd name="T19" fmla="*/ 0 h 29"/>
                <a:gd name="T20" fmla="*/ 1 w 50"/>
                <a:gd name="T21" fmla="*/ 0 h 29"/>
                <a:gd name="T22" fmla="*/ 1 w 50"/>
                <a:gd name="T23" fmla="*/ 0 h 29"/>
                <a:gd name="T24" fmla="*/ 1 w 50"/>
                <a:gd name="T25" fmla="*/ 0 h 29"/>
                <a:gd name="T26" fmla="*/ 1 w 50"/>
                <a:gd name="T27" fmla="*/ 0 h 29"/>
                <a:gd name="T28" fmla="*/ 1 w 50"/>
                <a:gd name="T29" fmla="*/ 0 h 29"/>
                <a:gd name="T30" fmla="*/ 1 w 50"/>
                <a:gd name="T31" fmla="*/ 0 h 29"/>
                <a:gd name="T32" fmla="*/ 1 w 50"/>
                <a:gd name="T33" fmla="*/ 0 h 29"/>
                <a:gd name="T34" fmla="*/ 1 w 50"/>
                <a:gd name="T35" fmla="*/ 0 h 29"/>
                <a:gd name="T36" fmla="*/ 1 w 50"/>
                <a:gd name="T37" fmla="*/ 0 h 29"/>
                <a:gd name="T38" fmla="*/ 1 w 50"/>
                <a:gd name="T39" fmla="*/ 0 h 29"/>
                <a:gd name="T40" fmla="*/ 1 w 50"/>
                <a:gd name="T41" fmla="*/ 0 h 2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0"/>
                <a:gd name="T64" fmla="*/ 0 h 29"/>
                <a:gd name="T65" fmla="*/ 50 w 50"/>
                <a:gd name="T66" fmla="*/ 29 h 2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0" h="29">
                  <a:moveTo>
                    <a:pt x="40" y="0"/>
                  </a:moveTo>
                  <a:lnTo>
                    <a:pt x="35" y="2"/>
                  </a:lnTo>
                  <a:lnTo>
                    <a:pt x="31" y="4"/>
                  </a:lnTo>
                  <a:lnTo>
                    <a:pt x="26" y="6"/>
                  </a:lnTo>
                  <a:lnTo>
                    <a:pt x="22" y="6"/>
                  </a:lnTo>
                  <a:lnTo>
                    <a:pt x="16" y="5"/>
                  </a:lnTo>
                  <a:lnTo>
                    <a:pt x="9" y="3"/>
                  </a:lnTo>
                  <a:lnTo>
                    <a:pt x="3" y="3"/>
                  </a:lnTo>
                  <a:lnTo>
                    <a:pt x="0" y="5"/>
                  </a:lnTo>
                  <a:lnTo>
                    <a:pt x="1" y="10"/>
                  </a:lnTo>
                  <a:lnTo>
                    <a:pt x="4" y="17"/>
                  </a:lnTo>
                  <a:lnTo>
                    <a:pt x="10" y="25"/>
                  </a:lnTo>
                  <a:lnTo>
                    <a:pt x="15" y="29"/>
                  </a:lnTo>
                  <a:lnTo>
                    <a:pt x="23" y="29"/>
                  </a:lnTo>
                  <a:lnTo>
                    <a:pt x="33" y="29"/>
                  </a:lnTo>
                  <a:lnTo>
                    <a:pt x="41" y="28"/>
                  </a:lnTo>
                  <a:lnTo>
                    <a:pt x="48" y="26"/>
                  </a:lnTo>
                  <a:lnTo>
                    <a:pt x="50" y="22"/>
                  </a:lnTo>
                  <a:lnTo>
                    <a:pt x="49" y="15"/>
                  </a:lnTo>
                  <a:lnTo>
                    <a:pt x="46" y="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4327" name="Freeform 11"/>
            <p:cNvSpPr>
              <a:spLocks/>
            </p:cNvSpPr>
            <p:nvPr/>
          </p:nvSpPr>
          <p:spPr bwMode="auto">
            <a:xfrm>
              <a:off x="2496" y="1036"/>
              <a:ext cx="70" cy="25"/>
            </a:xfrm>
            <a:custGeom>
              <a:avLst/>
              <a:gdLst>
                <a:gd name="T0" fmla="*/ 0 w 141"/>
                <a:gd name="T1" fmla="*/ 0 h 51"/>
                <a:gd name="T2" fmla="*/ 0 w 141"/>
                <a:gd name="T3" fmla="*/ 0 h 51"/>
                <a:gd name="T4" fmla="*/ 0 w 141"/>
                <a:gd name="T5" fmla="*/ 0 h 51"/>
                <a:gd name="T6" fmla="*/ 0 w 141"/>
                <a:gd name="T7" fmla="*/ 0 h 51"/>
                <a:gd name="T8" fmla="*/ 0 w 141"/>
                <a:gd name="T9" fmla="*/ 0 h 51"/>
                <a:gd name="T10" fmla="*/ 0 w 141"/>
                <a:gd name="T11" fmla="*/ 0 h 51"/>
                <a:gd name="T12" fmla="*/ 0 w 141"/>
                <a:gd name="T13" fmla="*/ 0 h 51"/>
                <a:gd name="T14" fmla="*/ 0 w 141"/>
                <a:gd name="T15" fmla="*/ 0 h 51"/>
                <a:gd name="T16" fmla="*/ 0 w 141"/>
                <a:gd name="T17" fmla="*/ 0 h 51"/>
                <a:gd name="T18" fmla="*/ 0 w 141"/>
                <a:gd name="T19" fmla="*/ 0 h 51"/>
                <a:gd name="T20" fmla="*/ 0 w 141"/>
                <a:gd name="T21" fmla="*/ 0 h 51"/>
                <a:gd name="T22" fmla="*/ 0 w 141"/>
                <a:gd name="T23" fmla="*/ 0 h 51"/>
                <a:gd name="T24" fmla="*/ 0 w 141"/>
                <a:gd name="T25" fmla="*/ 0 h 51"/>
                <a:gd name="T26" fmla="*/ 0 w 141"/>
                <a:gd name="T27" fmla="*/ 0 h 51"/>
                <a:gd name="T28" fmla="*/ 0 w 141"/>
                <a:gd name="T29" fmla="*/ 0 h 51"/>
                <a:gd name="T30" fmla="*/ 0 w 141"/>
                <a:gd name="T31" fmla="*/ 0 h 51"/>
                <a:gd name="T32" fmla="*/ 0 w 141"/>
                <a:gd name="T33" fmla="*/ 0 h 51"/>
                <a:gd name="T34" fmla="*/ 0 w 141"/>
                <a:gd name="T35" fmla="*/ 0 h 51"/>
                <a:gd name="T36" fmla="*/ 0 w 141"/>
                <a:gd name="T37" fmla="*/ 0 h 51"/>
                <a:gd name="T38" fmla="*/ 0 w 141"/>
                <a:gd name="T39" fmla="*/ 0 h 51"/>
                <a:gd name="T40" fmla="*/ 0 w 141"/>
                <a:gd name="T41" fmla="*/ 0 h 51"/>
                <a:gd name="T42" fmla="*/ 0 w 141"/>
                <a:gd name="T43" fmla="*/ 0 h 51"/>
                <a:gd name="T44" fmla="*/ 0 w 141"/>
                <a:gd name="T45" fmla="*/ 0 h 51"/>
                <a:gd name="T46" fmla="*/ 0 w 141"/>
                <a:gd name="T47" fmla="*/ 0 h 51"/>
                <a:gd name="T48" fmla="*/ 0 w 141"/>
                <a:gd name="T49" fmla="*/ 0 h 51"/>
                <a:gd name="T50" fmla="*/ 0 w 141"/>
                <a:gd name="T51" fmla="*/ 0 h 51"/>
                <a:gd name="T52" fmla="*/ 0 w 141"/>
                <a:gd name="T53" fmla="*/ 0 h 51"/>
                <a:gd name="T54" fmla="*/ 0 w 141"/>
                <a:gd name="T55" fmla="*/ 0 h 51"/>
                <a:gd name="T56" fmla="*/ 0 w 141"/>
                <a:gd name="T57" fmla="*/ 0 h 51"/>
                <a:gd name="T58" fmla="*/ 0 w 141"/>
                <a:gd name="T59" fmla="*/ 0 h 51"/>
                <a:gd name="T60" fmla="*/ 0 w 141"/>
                <a:gd name="T61" fmla="*/ 0 h 51"/>
                <a:gd name="T62" fmla="*/ 0 w 141"/>
                <a:gd name="T63" fmla="*/ 0 h 51"/>
                <a:gd name="T64" fmla="*/ 0 w 141"/>
                <a:gd name="T65" fmla="*/ 0 h 51"/>
                <a:gd name="T66" fmla="*/ 0 w 141"/>
                <a:gd name="T67" fmla="*/ 0 h 51"/>
                <a:gd name="T68" fmla="*/ 0 w 141"/>
                <a:gd name="T69" fmla="*/ 0 h 51"/>
                <a:gd name="T70" fmla="*/ 0 w 141"/>
                <a:gd name="T71" fmla="*/ 0 h 51"/>
                <a:gd name="T72" fmla="*/ 0 w 141"/>
                <a:gd name="T73" fmla="*/ 0 h 51"/>
                <a:gd name="T74" fmla="*/ 0 w 141"/>
                <a:gd name="T75" fmla="*/ 0 h 51"/>
                <a:gd name="T76" fmla="*/ 0 w 141"/>
                <a:gd name="T77" fmla="*/ 0 h 51"/>
                <a:gd name="T78" fmla="*/ 0 w 141"/>
                <a:gd name="T79" fmla="*/ 0 h 51"/>
                <a:gd name="T80" fmla="*/ 0 w 141"/>
                <a:gd name="T81" fmla="*/ 0 h 51"/>
                <a:gd name="T82" fmla="*/ 0 w 141"/>
                <a:gd name="T83" fmla="*/ 0 h 51"/>
                <a:gd name="T84" fmla="*/ 0 w 141"/>
                <a:gd name="T85" fmla="*/ 0 h 51"/>
                <a:gd name="T86" fmla="*/ 0 w 141"/>
                <a:gd name="T87" fmla="*/ 0 h 51"/>
                <a:gd name="T88" fmla="*/ 0 w 141"/>
                <a:gd name="T89" fmla="*/ 0 h 51"/>
                <a:gd name="T90" fmla="*/ 0 w 141"/>
                <a:gd name="T91" fmla="*/ 0 h 51"/>
                <a:gd name="T92" fmla="*/ 0 w 141"/>
                <a:gd name="T93" fmla="*/ 0 h 51"/>
                <a:gd name="T94" fmla="*/ 0 w 141"/>
                <a:gd name="T95" fmla="*/ 0 h 51"/>
                <a:gd name="T96" fmla="*/ 0 w 141"/>
                <a:gd name="T97" fmla="*/ 0 h 51"/>
                <a:gd name="T98" fmla="*/ 0 w 141"/>
                <a:gd name="T99" fmla="*/ 0 h 51"/>
                <a:gd name="T100" fmla="*/ 0 w 141"/>
                <a:gd name="T101" fmla="*/ 0 h 51"/>
                <a:gd name="T102" fmla="*/ 0 w 141"/>
                <a:gd name="T103" fmla="*/ 0 h 51"/>
                <a:gd name="T104" fmla="*/ 0 w 141"/>
                <a:gd name="T105" fmla="*/ 0 h 51"/>
                <a:gd name="T106" fmla="*/ 0 w 141"/>
                <a:gd name="T107" fmla="*/ 0 h 51"/>
                <a:gd name="T108" fmla="*/ 0 w 141"/>
                <a:gd name="T109" fmla="*/ 0 h 51"/>
                <a:gd name="T110" fmla="*/ 0 w 141"/>
                <a:gd name="T111" fmla="*/ 0 h 51"/>
                <a:gd name="T112" fmla="*/ 0 w 141"/>
                <a:gd name="T113" fmla="*/ 0 h 5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41"/>
                <a:gd name="T172" fmla="*/ 0 h 51"/>
                <a:gd name="T173" fmla="*/ 141 w 141"/>
                <a:gd name="T174" fmla="*/ 51 h 5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41" h="51">
                  <a:moveTo>
                    <a:pt x="73" y="15"/>
                  </a:moveTo>
                  <a:lnTo>
                    <a:pt x="68" y="13"/>
                  </a:lnTo>
                  <a:lnTo>
                    <a:pt x="64" y="10"/>
                  </a:lnTo>
                  <a:lnTo>
                    <a:pt x="58" y="8"/>
                  </a:lnTo>
                  <a:lnTo>
                    <a:pt x="52" y="4"/>
                  </a:lnTo>
                  <a:lnTo>
                    <a:pt x="46" y="2"/>
                  </a:lnTo>
                  <a:lnTo>
                    <a:pt x="41" y="1"/>
                  </a:lnTo>
                  <a:lnTo>
                    <a:pt x="36" y="0"/>
                  </a:lnTo>
                  <a:lnTo>
                    <a:pt x="33" y="1"/>
                  </a:lnTo>
                  <a:lnTo>
                    <a:pt x="28" y="3"/>
                  </a:lnTo>
                  <a:lnTo>
                    <a:pt x="23" y="3"/>
                  </a:lnTo>
                  <a:lnTo>
                    <a:pt x="18" y="3"/>
                  </a:lnTo>
                  <a:lnTo>
                    <a:pt x="13" y="3"/>
                  </a:lnTo>
                  <a:lnTo>
                    <a:pt x="8" y="4"/>
                  </a:lnTo>
                  <a:lnTo>
                    <a:pt x="6" y="8"/>
                  </a:lnTo>
                  <a:lnTo>
                    <a:pt x="6" y="13"/>
                  </a:lnTo>
                  <a:lnTo>
                    <a:pt x="8" y="17"/>
                  </a:lnTo>
                  <a:lnTo>
                    <a:pt x="11" y="21"/>
                  </a:lnTo>
                  <a:lnTo>
                    <a:pt x="11" y="23"/>
                  </a:lnTo>
                  <a:lnTo>
                    <a:pt x="8" y="25"/>
                  </a:lnTo>
                  <a:lnTo>
                    <a:pt x="5" y="28"/>
                  </a:lnTo>
                  <a:lnTo>
                    <a:pt x="1" y="31"/>
                  </a:lnTo>
                  <a:lnTo>
                    <a:pt x="0" y="33"/>
                  </a:lnTo>
                  <a:lnTo>
                    <a:pt x="1" y="36"/>
                  </a:lnTo>
                  <a:lnTo>
                    <a:pt x="8" y="37"/>
                  </a:lnTo>
                  <a:lnTo>
                    <a:pt x="18" y="38"/>
                  </a:lnTo>
                  <a:lnTo>
                    <a:pt x="24" y="39"/>
                  </a:lnTo>
                  <a:lnTo>
                    <a:pt x="30" y="41"/>
                  </a:lnTo>
                  <a:lnTo>
                    <a:pt x="36" y="44"/>
                  </a:lnTo>
                  <a:lnTo>
                    <a:pt x="41" y="44"/>
                  </a:lnTo>
                  <a:lnTo>
                    <a:pt x="45" y="43"/>
                  </a:lnTo>
                  <a:lnTo>
                    <a:pt x="49" y="39"/>
                  </a:lnTo>
                  <a:lnTo>
                    <a:pt x="53" y="36"/>
                  </a:lnTo>
                  <a:lnTo>
                    <a:pt x="61" y="36"/>
                  </a:lnTo>
                  <a:lnTo>
                    <a:pt x="67" y="37"/>
                  </a:lnTo>
                  <a:lnTo>
                    <a:pt x="73" y="37"/>
                  </a:lnTo>
                  <a:lnTo>
                    <a:pt x="80" y="38"/>
                  </a:lnTo>
                  <a:lnTo>
                    <a:pt x="87" y="39"/>
                  </a:lnTo>
                  <a:lnTo>
                    <a:pt x="94" y="37"/>
                  </a:lnTo>
                  <a:lnTo>
                    <a:pt x="99" y="37"/>
                  </a:lnTo>
                  <a:lnTo>
                    <a:pt x="105" y="40"/>
                  </a:lnTo>
                  <a:lnTo>
                    <a:pt x="112" y="46"/>
                  </a:lnTo>
                  <a:lnTo>
                    <a:pt x="119" y="49"/>
                  </a:lnTo>
                  <a:lnTo>
                    <a:pt x="125" y="51"/>
                  </a:lnTo>
                  <a:lnTo>
                    <a:pt x="132" y="48"/>
                  </a:lnTo>
                  <a:lnTo>
                    <a:pt x="137" y="41"/>
                  </a:lnTo>
                  <a:lnTo>
                    <a:pt x="141" y="34"/>
                  </a:lnTo>
                  <a:lnTo>
                    <a:pt x="141" y="29"/>
                  </a:lnTo>
                  <a:lnTo>
                    <a:pt x="135" y="25"/>
                  </a:lnTo>
                  <a:lnTo>
                    <a:pt x="127" y="23"/>
                  </a:lnTo>
                  <a:lnTo>
                    <a:pt x="119" y="18"/>
                  </a:lnTo>
                  <a:lnTo>
                    <a:pt x="111" y="15"/>
                  </a:lnTo>
                  <a:lnTo>
                    <a:pt x="105" y="15"/>
                  </a:lnTo>
                  <a:lnTo>
                    <a:pt x="98" y="17"/>
                  </a:lnTo>
                  <a:lnTo>
                    <a:pt x="89" y="18"/>
                  </a:lnTo>
                  <a:lnTo>
                    <a:pt x="80" y="18"/>
                  </a:lnTo>
                  <a:lnTo>
                    <a:pt x="73" y="15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4328" name="Freeform 12"/>
            <p:cNvSpPr>
              <a:spLocks/>
            </p:cNvSpPr>
            <p:nvPr/>
          </p:nvSpPr>
          <p:spPr bwMode="auto">
            <a:xfrm>
              <a:off x="2701" y="1567"/>
              <a:ext cx="26" cy="34"/>
            </a:xfrm>
            <a:custGeom>
              <a:avLst/>
              <a:gdLst>
                <a:gd name="T0" fmla="*/ 0 w 53"/>
                <a:gd name="T1" fmla="*/ 0 h 68"/>
                <a:gd name="T2" fmla="*/ 0 w 53"/>
                <a:gd name="T3" fmla="*/ 1 h 68"/>
                <a:gd name="T4" fmla="*/ 0 w 53"/>
                <a:gd name="T5" fmla="*/ 1 h 68"/>
                <a:gd name="T6" fmla="*/ 0 w 53"/>
                <a:gd name="T7" fmla="*/ 1 h 68"/>
                <a:gd name="T8" fmla="*/ 0 w 53"/>
                <a:gd name="T9" fmla="*/ 1 h 68"/>
                <a:gd name="T10" fmla="*/ 0 w 53"/>
                <a:gd name="T11" fmla="*/ 1 h 68"/>
                <a:gd name="T12" fmla="*/ 0 w 53"/>
                <a:gd name="T13" fmla="*/ 1 h 68"/>
                <a:gd name="T14" fmla="*/ 0 w 53"/>
                <a:gd name="T15" fmla="*/ 1 h 68"/>
                <a:gd name="T16" fmla="*/ 0 w 53"/>
                <a:gd name="T17" fmla="*/ 1 h 68"/>
                <a:gd name="T18" fmla="*/ 0 w 53"/>
                <a:gd name="T19" fmla="*/ 1 h 68"/>
                <a:gd name="T20" fmla="*/ 0 w 53"/>
                <a:gd name="T21" fmla="*/ 1 h 68"/>
                <a:gd name="T22" fmla="*/ 0 w 53"/>
                <a:gd name="T23" fmla="*/ 1 h 68"/>
                <a:gd name="T24" fmla="*/ 0 w 53"/>
                <a:gd name="T25" fmla="*/ 1 h 68"/>
                <a:gd name="T26" fmla="*/ 0 w 53"/>
                <a:gd name="T27" fmla="*/ 1 h 68"/>
                <a:gd name="T28" fmla="*/ 0 w 53"/>
                <a:gd name="T29" fmla="*/ 1 h 68"/>
                <a:gd name="T30" fmla="*/ 0 w 53"/>
                <a:gd name="T31" fmla="*/ 1 h 68"/>
                <a:gd name="T32" fmla="*/ 0 w 53"/>
                <a:gd name="T33" fmla="*/ 1 h 68"/>
                <a:gd name="T34" fmla="*/ 0 w 53"/>
                <a:gd name="T35" fmla="*/ 1 h 68"/>
                <a:gd name="T36" fmla="*/ 0 w 53"/>
                <a:gd name="T37" fmla="*/ 1 h 68"/>
                <a:gd name="T38" fmla="*/ 0 w 53"/>
                <a:gd name="T39" fmla="*/ 1 h 68"/>
                <a:gd name="T40" fmla="*/ 0 w 53"/>
                <a:gd name="T41" fmla="*/ 1 h 68"/>
                <a:gd name="T42" fmla="*/ 0 w 53"/>
                <a:gd name="T43" fmla="*/ 1 h 68"/>
                <a:gd name="T44" fmla="*/ 0 w 53"/>
                <a:gd name="T45" fmla="*/ 1 h 68"/>
                <a:gd name="T46" fmla="*/ 0 w 53"/>
                <a:gd name="T47" fmla="*/ 1 h 68"/>
                <a:gd name="T48" fmla="*/ 0 w 53"/>
                <a:gd name="T49" fmla="*/ 0 h 6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3"/>
                <a:gd name="T76" fmla="*/ 0 h 68"/>
                <a:gd name="T77" fmla="*/ 53 w 53"/>
                <a:gd name="T78" fmla="*/ 68 h 6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3" h="68">
                  <a:moveTo>
                    <a:pt x="0" y="0"/>
                  </a:moveTo>
                  <a:lnTo>
                    <a:pt x="0" y="14"/>
                  </a:lnTo>
                  <a:lnTo>
                    <a:pt x="6" y="35"/>
                  </a:lnTo>
                  <a:lnTo>
                    <a:pt x="14" y="56"/>
                  </a:lnTo>
                  <a:lnTo>
                    <a:pt x="22" y="68"/>
                  </a:lnTo>
                  <a:lnTo>
                    <a:pt x="29" y="68"/>
                  </a:lnTo>
                  <a:lnTo>
                    <a:pt x="35" y="63"/>
                  </a:lnTo>
                  <a:lnTo>
                    <a:pt x="41" y="55"/>
                  </a:lnTo>
                  <a:lnTo>
                    <a:pt x="46" y="49"/>
                  </a:lnTo>
                  <a:lnTo>
                    <a:pt x="51" y="41"/>
                  </a:lnTo>
                  <a:lnTo>
                    <a:pt x="53" y="30"/>
                  </a:lnTo>
                  <a:lnTo>
                    <a:pt x="53" y="18"/>
                  </a:lnTo>
                  <a:lnTo>
                    <a:pt x="51" y="9"/>
                  </a:lnTo>
                  <a:lnTo>
                    <a:pt x="47" y="4"/>
                  </a:lnTo>
                  <a:lnTo>
                    <a:pt x="44" y="1"/>
                  </a:lnTo>
                  <a:lnTo>
                    <a:pt x="41" y="2"/>
                  </a:lnTo>
                  <a:lnTo>
                    <a:pt x="37" y="8"/>
                  </a:lnTo>
                  <a:lnTo>
                    <a:pt x="35" y="11"/>
                  </a:lnTo>
                  <a:lnTo>
                    <a:pt x="31" y="12"/>
                  </a:lnTo>
                  <a:lnTo>
                    <a:pt x="27" y="14"/>
                  </a:lnTo>
                  <a:lnTo>
                    <a:pt x="22" y="14"/>
                  </a:lnTo>
                  <a:lnTo>
                    <a:pt x="16" y="11"/>
                  </a:lnTo>
                  <a:lnTo>
                    <a:pt x="12" y="9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4329" name="Freeform 13"/>
            <p:cNvSpPr>
              <a:spLocks/>
            </p:cNvSpPr>
            <p:nvPr/>
          </p:nvSpPr>
          <p:spPr bwMode="auto">
            <a:xfrm>
              <a:off x="2850" y="734"/>
              <a:ext cx="172" cy="189"/>
            </a:xfrm>
            <a:custGeom>
              <a:avLst/>
              <a:gdLst>
                <a:gd name="T0" fmla="*/ 1 w 343"/>
                <a:gd name="T1" fmla="*/ 1 h 378"/>
                <a:gd name="T2" fmla="*/ 1 w 343"/>
                <a:gd name="T3" fmla="*/ 1 h 378"/>
                <a:gd name="T4" fmla="*/ 1 w 343"/>
                <a:gd name="T5" fmla="*/ 1 h 378"/>
                <a:gd name="T6" fmla="*/ 1 w 343"/>
                <a:gd name="T7" fmla="*/ 1 h 378"/>
                <a:gd name="T8" fmla="*/ 1 w 343"/>
                <a:gd name="T9" fmla="*/ 1 h 378"/>
                <a:gd name="T10" fmla="*/ 1 w 343"/>
                <a:gd name="T11" fmla="*/ 1 h 378"/>
                <a:gd name="T12" fmla="*/ 1 w 343"/>
                <a:gd name="T13" fmla="*/ 1 h 378"/>
                <a:gd name="T14" fmla="*/ 1 w 343"/>
                <a:gd name="T15" fmla="*/ 1 h 378"/>
                <a:gd name="T16" fmla="*/ 1 w 343"/>
                <a:gd name="T17" fmla="*/ 1 h 378"/>
                <a:gd name="T18" fmla="*/ 1 w 343"/>
                <a:gd name="T19" fmla="*/ 1 h 378"/>
                <a:gd name="T20" fmla="*/ 1 w 343"/>
                <a:gd name="T21" fmla="*/ 1 h 378"/>
                <a:gd name="T22" fmla="*/ 1 w 343"/>
                <a:gd name="T23" fmla="*/ 1 h 378"/>
                <a:gd name="T24" fmla="*/ 1 w 343"/>
                <a:gd name="T25" fmla="*/ 1 h 378"/>
                <a:gd name="T26" fmla="*/ 1 w 343"/>
                <a:gd name="T27" fmla="*/ 1 h 378"/>
                <a:gd name="T28" fmla="*/ 1 w 343"/>
                <a:gd name="T29" fmla="*/ 1 h 378"/>
                <a:gd name="T30" fmla="*/ 1 w 343"/>
                <a:gd name="T31" fmla="*/ 1 h 378"/>
                <a:gd name="T32" fmla="*/ 1 w 343"/>
                <a:gd name="T33" fmla="*/ 1 h 378"/>
                <a:gd name="T34" fmla="*/ 1 w 343"/>
                <a:gd name="T35" fmla="*/ 1 h 378"/>
                <a:gd name="T36" fmla="*/ 1 w 343"/>
                <a:gd name="T37" fmla="*/ 1 h 378"/>
                <a:gd name="T38" fmla="*/ 1 w 343"/>
                <a:gd name="T39" fmla="*/ 1 h 378"/>
                <a:gd name="T40" fmla="*/ 1 w 343"/>
                <a:gd name="T41" fmla="*/ 1 h 378"/>
                <a:gd name="T42" fmla="*/ 1 w 343"/>
                <a:gd name="T43" fmla="*/ 1 h 378"/>
                <a:gd name="T44" fmla="*/ 1 w 343"/>
                <a:gd name="T45" fmla="*/ 1 h 378"/>
                <a:gd name="T46" fmla="*/ 1 w 343"/>
                <a:gd name="T47" fmla="*/ 1 h 378"/>
                <a:gd name="T48" fmla="*/ 1 w 343"/>
                <a:gd name="T49" fmla="*/ 1 h 378"/>
                <a:gd name="T50" fmla="*/ 1 w 343"/>
                <a:gd name="T51" fmla="*/ 1 h 378"/>
                <a:gd name="T52" fmla="*/ 1 w 343"/>
                <a:gd name="T53" fmla="*/ 1 h 378"/>
                <a:gd name="T54" fmla="*/ 1 w 343"/>
                <a:gd name="T55" fmla="*/ 1 h 378"/>
                <a:gd name="T56" fmla="*/ 1 w 343"/>
                <a:gd name="T57" fmla="*/ 1 h 378"/>
                <a:gd name="T58" fmla="*/ 1 w 343"/>
                <a:gd name="T59" fmla="*/ 1 h 378"/>
                <a:gd name="T60" fmla="*/ 1 w 343"/>
                <a:gd name="T61" fmla="*/ 1 h 378"/>
                <a:gd name="T62" fmla="*/ 1 w 343"/>
                <a:gd name="T63" fmla="*/ 1 h 378"/>
                <a:gd name="T64" fmla="*/ 1 w 343"/>
                <a:gd name="T65" fmla="*/ 1 h 378"/>
                <a:gd name="T66" fmla="*/ 1 w 343"/>
                <a:gd name="T67" fmla="*/ 1 h 378"/>
                <a:gd name="T68" fmla="*/ 1 w 343"/>
                <a:gd name="T69" fmla="*/ 1 h 378"/>
                <a:gd name="T70" fmla="*/ 1 w 343"/>
                <a:gd name="T71" fmla="*/ 1 h 378"/>
                <a:gd name="T72" fmla="*/ 1 w 343"/>
                <a:gd name="T73" fmla="*/ 1 h 378"/>
                <a:gd name="T74" fmla="*/ 1 w 343"/>
                <a:gd name="T75" fmla="*/ 1 h 378"/>
                <a:gd name="T76" fmla="*/ 1 w 343"/>
                <a:gd name="T77" fmla="*/ 1 h 378"/>
                <a:gd name="T78" fmla="*/ 1 w 343"/>
                <a:gd name="T79" fmla="*/ 1 h 378"/>
                <a:gd name="T80" fmla="*/ 1 w 343"/>
                <a:gd name="T81" fmla="*/ 1 h 378"/>
                <a:gd name="T82" fmla="*/ 1 w 343"/>
                <a:gd name="T83" fmla="*/ 1 h 378"/>
                <a:gd name="T84" fmla="*/ 1 w 343"/>
                <a:gd name="T85" fmla="*/ 1 h 378"/>
                <a:gd name="T86" fmla="*/ 1 w 343"/>
                <a:gd name="T87" fmla="*/ 1 h 378"/>
                <a:gd name="T88" fmla="*/ 1 w 343"/>
                <a:gd name="T89" fmla="*/ 1 h 378"/>
                <a:gd name="T90" fmla="*/ 1 w 343"/>
                <a:gd name="T91" fmla="*/ 1 h 378"/>
                <a:gd name="T92" fmla="*/ 1 w 343"/>
                <a:gd name="T93" fmla="*/ 1 h 378"/>
                <a:gd name="T94" fmla="*/ 1 w 343"/>
                <a:gd name="T95" fmla="*/ 1 h 378"/>
                <a:gd name="T96" fmla="*/ 1 w 343"/>
                <a:gd name="T97" fmla="*/ 0 h 378"/>
                <a:gd name="T98" fmla="*/ 1 w 343"/>
                <a:gd name="T99" fmla="*/ 1 h 378"/>
                <a:gd name="T100" fmla="*/ 1 w 343"/>
                <a:gd name="T101" fmla="*/ 1 h 378"/>
                <a:gd name="T102" fmla="*/ 1 w 343"/>
                <a:gd name="T103" fmla="*/ 1 h 378"/>
                <a:gd name="T104" fmla="*/ 1 w 343"/>
                <a:gd name="T105" fmla="*/ 1 h 378"/>
                <a:gd name="T106" fmla="*/ 1 w 343"/>
                <a:gd name="T107" fmla="*/ 1 h 37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43"/>
                <a:gd name="T163" fmla="*/ 0 h 378"/>
                <a:gd name="T164" fmla="*/ 343 w 343"/>
                <a:gd name="T165" fmla="*/ 378 h 37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43" h="378">
                  <a:moveTo>
                    <a:pt x="343" y="240"/>
                  </a:moveTo>
                  <a:lnTo>
                    <a:pt x="341" y="242"/>
                  </a:lnTo>
                  <a:lnTo>
                    <a:pt x="334" y="249"/>
                  </a:lnTo>
                  <a:lnTo>
                    <a:pt x="326" y="257"/>
                  </a:lnTo>
                  <a:lnTo>
                    <a:pt x="319" y="264"/>
                  </a:lnTo>
                  <a:lnTo>
                    <a:pt x="312" y="263"/>
                  </a:lnTo>
                  <a:lnTo>
                    <a:pt x="304" y="263"/>
                  </a:lnTo>
                  <a:lnTo>
                    <a:pt x="293" y="263"/>
                  </a:lnTo>
                  <a:lnTo>
                    <a:pt x="283" y="264"/>
                  </a:lnTo>
                  <a:lnTo>
                    <a:pt x="273" y="264"/>
                  </a:lnTo>
                  <a:lnTo>
                    <a:pt x="263" y="264"/>
                  </a:lnTo>
                  <a:lnTo>
                    <a:pt x="257" y="264"/>
                  </a:lnTo>
                  <a:lnTo>
                    <a:pt x="251" y="264"/>
                  </a:lnTo>
                  <a:lnTo>
                    <a:pt x="246" y="263"/>
                  </a:lnTo>
                  <a:lnTo>
                    <a:pt x="242" y="262"/>
                  </a:lnTo>
                  <a:lnTo>
                    <a:pt x="236" y="262"/>
                  </a:lnTo>
                  <a:lnTo>
                    <a:pt x="230" y="261"/>
                  </a:lnTo>
                  <a:lnTo>
                    <a:pt x="225" y="262"/>
                  </a:lnTo>
                  <a:lnTo>
                    <a:pt x="221" y="262"/>
                  </a:lnTo>
                  <a:lnTo>
                    <a:pt x="220" y="264"/>
                  </a:lnTo>
                  <a:lnTo>
                    <a:pt x="220" y="268"/>
                  </a:lnTo>
                  <a:lnTo>
                    <a:pt x="222" y="271"/>
                  </a:lnTo>
                  <a:lnTo>
                    <a:pt x="227" y="274"/>
                  </a:lnTo>
                  <a:lnTo>
                    <a:pt x="232" y="276"/>
                  </a:lnTo>
                  <a:lnTo>
                    <a:pt x="239" y="278"/>
                  </a:lnTo>
                  <a:lnTo>
                    <a:pt x="246" y="279"/>
                  </a:lnTo>
                  <a:lnTo>
                    <a:pt x="253" y="280"/>
                  </a:lnTo>
                  <a:lnTo>
                    <a:pt x="259" y="280"/>
                  </a:lnTo>
                  <a:lnTo>
                    <a:pt x="263" y="280"/>
                  </a:lnTo>
                  <a:lnTo>
                    <a:pt x="273" y="279"/>
                  </a:lnTo>
                  <a:lnTo>
                    <a:pt x="283" y="277"/>
                  </a:lnTo>
                  <a:lnTo>
                    <a:pt x="292" y="274"/>
                  </a:lnTo>
                  <a:lnTo>
                    <a:pt x="296" y="273"/>
                  </a:lnTo>
                  <a:lnTo>
                    <a:pt x="310" y="298"/>
                  </a:lnTo>
                  <a:lnTo>
                    <a:pt x="299" y="308"/>
                  </a:lnTo>
                  <a:lnTo>
                    <a:pt x="301" y="322"/>
                  </a:lnTo>
                  <a:lnTo>
                    <a:pt x="303" y="333"/>
                  </a:lnTo>
                  <a:lnTo>
                    <a:pt x="303" y="342"/>
                  </a:lnTo>
                  <a:lnTo>
                    <a:pt x="299" y="352"/>
                  </a:lnTo>
                  <a:lnTo>
                    <a:pt x="291" y="362"/>
                  </a:lnTo>
                  <a:lnTo>
                    <a:pt x="282" y="371"/>
                  </a:lnTo>
                  <a:lnTo>
                    <a:pt x="273" y="378"/>
                  </a:lnTo>
                  <a:lnTo>
                    <a:pt x="266" y="378"/>
                  </a:lnTo>
                  <a:lnTo>
                    <a:pt x="261" y="372"/>
                  </a:lnTo>
                  <a:lnTo>
                    <a:pt x="257" y="364"/>
                  </a:lnTo>
                  <a:lnTo>
                    <a:pt x="253" y="360"/>
                  </a:lnTo>
                  <a:lnTo>
                    <a:pt x="247" y="357"/>
                  </a:lnTo>
                  <a:lnTo>
                    <a:pt x="244" y="359"/>
                  </a:lnTo>
                  <a:lnTo>
                    <a:pt x="240" y="360"/>
                  </a:lnTo>
                  <a:lnTo>
                    <a:pt x="236" y="362"/>
                  </a:lnTo>
                  <a:lnTo>
                    <a:pt x="231" y="364"/>
                  </a:lnTo>
                  <a:lnTo>
                    <a:pt x="227" y="365"/>
                  </a:lnTo>
                  <a:lnTo>
                    <a:pt x="222" y="365"/>
                  </a:lnTo>
                  <a:lnTo>
                    <a:pt x="217" y="365"/>
                  </a:lnTo>
                  <a:lnTo>
                    <a:pt x="213" y="364"/>
                  </a:lnTo>
                  <a:lnTo>
                    <a:pt x="209" y="357"/>
                  </a:lnTo>
                  <a:lnTo>
                    <a:pt x="210" y="347"/>
                  </a:lnTo>
                  <a:lnTo>
                    <a:pt x="212" y="338"/>
                  </a:lnTo>
                  <a:lnTo>
                    <a:pt x="209" y="332"/>
                  </a:lnTo>
                  <a:lnTo>
                    <a:pt x="201" y="327"/>
                  </a:lnTo>
                  <a:lnTo>
                    <a:pt x="192" y="322"/>
                  </a:lnTo>
                  <a:lnTo>
                    <a:pt x="185" y="318"/>
                  </a:lnTo>
                  <a:lnTo>
                    <a:pt x="182" y="316"/>
                  </a:lnTo>
                  <a:lnTo>
                    <a:pt x="184" y="314"/>
                  </a:lnTo>
                  <a:lnTo>
                    <a:pt x="187" y="308"/>
                  </a:lnTo>
                  <a:lnTo>
                    <a:pt x="191" y="302"/>
                  </a:lnTo>
                  <a:lnTo>
                    <a:pt x="190" y="298"/>
                  </a:lnTo>
                  <a:lnTo>
                    <a:pt x="182" y="293"/>
                  </a:lnTo>
                  <a:lnTo>
                    <a:pt x="172" y="287"/>
                  </a:lnTo>
                  <a:lnTo>
                    <a:pt x="163" y="279"/>
                  </a:lnTo>
                  <a:lnTo>
                    <a:pt x="160" y="270"/>
                  </a:lnTo>
                  <a:lnTo>
                    <a:pt x="161" y="265"/>
                  </a:lnTo>
                  <a:lnTo>
                    <a:pt x="163" y="261"/>
                  </a:lnTo>
                  <a:lnTo>
                    <a:pt x="167" y="257"/>
                  </a:lnTo>
                  <a:lnTo>
                    <a:pt x="172" y="255"/>
                  </a:lnTo>
                  <a:lnTo>
                    <a:pt x="178" y="253"/>
                  </a:lnTo>
                  <a:lnTo>
                    <a:pt x="185" y="251"/>
                  </a:lnTo>
                  <a:lnTo>
                    <a:pt x="192" y="250"/>
                  </a:lnTo>
                  <a:lnTo>
                    <a:pt x="199" y="251"/>
                  </a:lnTo>
                  <a:lnTo>
                    <a:pt x="205" y="245"/>
                  </a:lnTo>
                  <a:lnTo>
                    <a:pt x="212" y="239"/>
                  </a:lnTo>
                  <a:lnTo>
                    <a:pt x="217" y="235"/>
                  </a:lnTo>
                  <a:lnTo>
                    <a:pt x="220" y="234"/>
                  </a:lnTo>
                  <a:lnTo>
                    <a:pt x="212" y="232"/>
                  </a:lnTo>
                  <a:lnTo>
                    <a:pt x="205" y="226"/>
                  </a:lnTo>
                  <a:lnTo>
                    <a:pt x="199" y="219"/>
                  </a:lnTo>
                  <a:lnTo>
                    <a:pt x="196" y="212"/>
                  </a:lnTo>
                  <a:lnTo>
                    <a:pt x="190" y="210"/>
                  </a:lnTo>
                  <a:lnTo>
                    <a:pt x="183" y="208"/>
                  </a:lnTo>
                  <a:lnTo>
                    <a:pt x="176" y="205"/>
                  </a:lnTo>
                  <a:lnTo>
                    <a:pt x="168" y="204"/>
                  </a:lnTo>
                  <a:lnTo>
                    <a:pt x="159" y="202"/>
                  </a:lnTo>
                  <a:lnTo>
                    <a:pt x="151" y="201"/>
                  </a:lnTo>
                  <a:lnTo>
                    <a:pt x="144" y="198"/>
                  </a:lnTo>
                  <a:lnTo>
                    <a:pt x="137" y="197"/>
                  </a:lnTo>
                  <a:lnTo>
                    <a:pt x="128" y="194"/>
                  </a:lnTo>
                  <a:lnTo>
                    <a:pt x="122" y="188"/>
                  </a:lnTo>
                  <a:lnTo>
                    <a:pt x="118" y="181"/>
                  </a:lnTo>
                  <a:lnTo>
                    <a:pt x="117" y="175"/>
                  </a:lnTo>
                  <a:lnTo>
                    <a:pt x="122" y="174"/>
                  </a:lnTo>
                  <a:lnTo>
                    <a:pt x="128" y="174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43" y="174"/>
                  </a:lnTo>
                  <a:lnTo>
                    <a:pt x="147" y="175"/>
                  </a:lnTo>
                  <a:lnTo>
                    <a:pt x="151" y="175"/>
                  </a:lnTo>
                  <a:lnTo>
                    <a:pt x="155" y="175"/>
                  </a:lnTo>
                  <a:lnTo>
                    <a:pt x="161" y="173"/>
                  </a:lnTo>
                  <a:lnTo>
                    <a:pt x="164" y="170"/>
                  </a:lnTo>
                  <a:lnTo>
                    <a:pt x="168" y="165"/>
                  </a:lnTo>
                  <a:lnTo>
                    <a:pt x="175" y="162"/>
                  </a:lnTo>
                  <a:lnTo>
                    <a:pt x="182" y="157"/>
                  </a:lnTo>
                  <a:lnTo>
                    <a:pt x="183" y="146"/>
                  </a:lnTo>
                  <a:lnTo>
                    <a:pt x="177" y="129"/>
                  </a:lnTo>
                  <a:lnTo>
                    <a:pt x="163" y="107"/>
                  </a:lnTo>
                  <a:lnTo>
                    <a:pt x="157" y="103"/>
                  </a:lnTo>
                  <a:lnTo>
                    <a:pt x="152" y="99"/>
                  </a:lnTo>
                  <a:lnTo>
                    <a:pt x="145" y="98"/>
                  </a:lnTo>
                  <a:lnTo>
                    <a:pt x="139" y="97"/>
                  </a:lnTo>
                  <a:lnTo>
                    <a:pt x="132" y="96"/>
                  </a:lnTo>
                  <a:lnTo>
                    <a:pt x="126" y="97"/>
                  </a:lnTo>
                  <a:lnTo>
                    <a:pt x="122" y="97"/>
                  </a:lnTo>
                  <a:lnTo>
                    <a:pt x="117" y="98"/>
                  </a:lnTo>
                  <a:lnTo>
                    <a:pt x="110" y="90"/>
                  </a:lnTo>
                  <a:lnTo>
                    <a:pt x="107" y="81"/>
                  </a:lnTo>
                  <a:lnTo>
                    <a:pt x="106" y="72"/>
                  </a:lnTo>
                  <a:lnTo>
                    <a:pt x="106" y="68"/>
                  </a:lnTo>
                  <a:lnTo>
                    <a:pt x="100" y="71"/>
                  </a:lnTo>
                  <a:lnTo>
                    <a:pt x="93" y="71"/>
                  </a:lnTo>
                  <a:lnTo>
                    <a:pt x="87" y="71"/>
                  </a:lnTo>
                  <a:lnTo>
                    <a:pt x="80" y="68"/>
                  </a:lnTo>
                  <a:lnTo>
                    <a:pt x="73" y="63"/>
                  </a:lnTo>
                  <a:lnTo>
                    <a:pt x="68" y="56"/>
                  </a:lnTo>
                  <a:lnTo>
                    <a:pt x="62" y="49"/>
                  </a:lnTo>
                  <a:lnTo>
                    <a:pt x="54" y="45"/>
                  </a:lnTo>
                  <a:lnTo>
                    <a:pt x="48" y="44"/>
                  </a:lnTo>
                  <a:lnTo>
                    <a:pt x="42" y="44"/>
                  </a:lnTo>
                  <a:lnTo>
                    <a:pt x="37" y="44"/>
                  </a:lnTo>
                  <a:lnTo>
                    <a:pt x="32" y="44"/>
                  </a:lnTo>
                  <a:lnTo>
                    <a:pt x="27" y="44"/>
                  </a:lnTo>
                  <a:lnTo>
                    <a:pt x="23" y="43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8" y="34"/>
                  </a:lnTo>
                  <a:lnTo>
                    <a:pt x="1" y="21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31" y="8"/>
                  </a:lnTo>
                  <a:lnTo>
                    <a:pt x="52" y="19"/>
                  </a:lnTo>
                  <a:lnTo>
                    <a:pt x="73" y="29"/>
                  </a:lnTo>
                  <a:lnTo>
                    <a:pt x="96" y="43"/>
                  </a:lnTo>
                  <a:lnTo>
                    <a:pt x="121" y="57"/>
                  </a:lnTo>
                  <a:lnTo>
                    <a:pt x="145" y="72"/>
                  </a:lnTo>
                  <a:lnTo>
                    <a:pt x="169" y="88"/>
                  </a:lnTo>
                  <a:lnTo>
                    <a:pt x="193" y="104"/>
                  </a:lnTo>
                  <a:lnTo>
                    <a:pt x="217" y="121"/>
                  </a:lnTo>
                  <a:lnTo>
                    <a:pt x="240" y="139"/>
                  </a:lnTo>
                  <a:lnTo>
                    <a:pt x="261" y="156"/>
                  </a:lnTo>
                  <a:lnTo>
                    <a:pt x="282" y="174"/>
                  </a:lnTo>
                  <a:lnTo>
                    <a:pt x="300" y="192"/>
                  </a:lnTo>
                  <a:lnTo>
                    <a:pt x="318" y="208"/>
                  </a:lnTo>
                  <a:lnTo>
                    <a:pt x="331" y="224"/>
                  </a:lnTo>
                  <a:lnTo>
                    <a:pt x="343" y="24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4330" name="Freeform 14"/>
            <p:cNvSpPr>
              <a:spLocks/>
            </p:cNvSpPr>
            <p:nvPr/>
          </p:nvSpPr>
          <p:spPr bwMode="auto">
            <a:xfrm>
              <a:off x="2863" y="763"/>
              <a:ext cx="63" cy="55"/>
            </a:xfrm>
            <a:custGeom>
              <a:avLst/>
              <a:gdLst>
                <a:gd name="T0" fmla="*/ 1 w 126"/>
                <a:gd name="T1" fmla="*/ 0 h 111"/>
                <a:gd name="T2" fmla="*/ 1 w 126"/>
                <a:gd name="T3" fmla="*/ 0 h 111"/>
                <a:gd name="T4" fmla="*/ 1 w 126"/>
                <a:gd name="T5" fmla="*/ 0 h 111"/>
                <a:gd name="T6" fmla="*/ 1 w 126"/>
                <a:gd name="T7" fmla="*/ 0 h 111"/>
                <a:gd name="T8" fmla="*/ 1 w 126"/>
                <a:gd name="T9" fmla="*/ 0 h 111"/>
                <a:gd name="T10" fmla="*/ 1 w 126"/>
                <a:gd name="T11" fmla="*/ 0 h 111"/>
                <a:gd name="T12" fmla="*/ 1 w 126"/>
                <a:gd name="T13" fmla="*/ 0 h 111"/>
                <a:gd name="T14" fmla="*/ 1 w 126"/>
                <a:gd name="T15" fmla="*/ 0 h 111"/>
                <a:gd name="T16" fmla="*/ 1 w 126"/>
                <a:gd name="T17" fmla="*/ 0 h 111"/>
                <a:gd name="T18" fmla="*/ 1 w 126"/>
                <a:gd name="T19" fmla="*/ 0 h 111"/>
                <a:gd name="T20" fmla="*/ 1 w 126"/>
                <a:gd name="T21" fmla="*/ 0 h 111"/>
                <a:gd name="T22" fmla="*/ 1 w 126"/>
                <a:gd name="T23" fmla="*/ 0 h 111"/>
                <a:gd name="T24" fmla="*/ 1 w 126"/>
                <a:gd name="T25" fmla="*/ 0 h 111"/>
                <a:gd name="T26" fmla="*/ 1 w 126"/>
                <a:gd name="T27" fmla="*/ 0 h 111"/>
                <a:gd name="T28" fmla="*/ 1 w 126"/>
                <a:gd name="T29" fmla="*/ 0 h 111"/>
                <a:gd name="T30" fmla="*/ 1 w 126"/>
                <a:gd name="T31" fmla="*/ 0 h 111"/>
                <a:gd name="T32" fmla="*/ 1 w 126"/>
                <a:gd name="T33" fmla="*/ 0 h 111"/>
                <a:gd name="T34" fmla="*/ 1 w 126"/>
                <a:gd name="T35" fmla="*/ 0 h 111"/>
                <a:gd name="T36" fmla="*/ 1 w 126"/>
                <a:gd name="T37" fmla="*/ 0 h 111"/>
                <a:gd name="T38" fmla="*/ 1 w 126"/>
                <a:gd name="T39" fmla="*/ 0 h 111"/>
                <a:gd name="T40" fmla="*/ 1 w 126"/>
                <a:gd name="T41" fmla="*/ 0 h 111"/>
                <a:gd name="T42" fmla="*/ 1 w 126"/>
                <a:gd name="T43" fmla="*/ 0 h 111"/>
                <a:gd name="T44" fmla="*/ 1 w 126"/>
                <a:gd name="T45" fmla="*/ 0 h 111"/>
                <a:gd name="T46" fmla="*/ 1 w 126"/>
                <a:gd name="T47" fmla="*/ 0 h 111"/>
                <a:gd name="T48" fmla="*/ 1 w 126"/>
                <a:gd name="T49" fmla="*/ 0 h 111"/>
                <a:gd name="T50" fmla="*/ 1 w 126"/>
                <a:gd name="T51" fmla="*/ 0 h 111"/>
                <a:gd name="T52" fmla="*/ 1 w 126"/>
                <a:gd name="T53" fmla="*/ 0 h 111"/>
                <a:gd name="T54" fmla="*/ 1 w 126"/>
                <a:gd name="T55" fmla="*/ 0 h 111"/>
                <a:gd name="T56" fmla="*/ 1 w 126"/>
                <a:gd name="T57" fmla="*/ 0 h 111"/>
                <a:gd name="T58" fmla="*/ 1 w 126"/>
                <a:gd name="T59" fmla="*/ 0 h 111"/>
                <a:gd name="T60" fmla="*/ 0 w 126"/>
                <a:gd name="T61" fmla="*/ 0 h 111"/>
                <a:gd name="T62" fmla="*/ 1 w 126"/>
                <a:gd name="T63" fmla="*/ 0 h 111"/>
                <a:gd name="T64" fmla="*/ 1 w 126"/>
                <a:gd name="T65" fmla="*/ 0 h 1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6"/>
                <a:gd name="T100" fmla="*/ 0 h 111"/>
                <a:gd name="T101" fmla="*/ 126 w 126"/>
                <a:gd name="T102" fmla="*/ 111 h 1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6" h="111">
                  <a:moveTo>
                    <a:pt x="15" y="7"/>
                  </a:moveTo>
                  <a:lnTo>
                    <a:pt x="17" y="13"/>
                  </a:lnTo>
                  <a:lnTo>
                    <a:pt x="21" y="15"/>
                  </a:lnTo>
                  <a:lnTo>
                    <a:pt x="24" y="15"/>
                  </a:lnTo>
                  <a:lnTo>
                    <a:pt x="29" y="15"/>
                  </a:lnTo>
                  <a:lnTo>
                    <a:pt x="32" y="16"/>
                  </a:lnTo>
                  <a:lnTo>
                    <a:pt x="33" y="20"/>
                  </a:lnTo>
                  <a:lnTo>
                    <a:pt x="35" y="24"/>
                  </a:lnTo>
                  <a:lnTo>
                    <a:pt x="39" y="28"/>
                  </a:lnTo>
                  <a:lnTo>
                    <a:pt x="46" y="28"/>
                  </a:lnTo>
                  <a:lnTo>
                    <a:pt x="53" y="28"/>
                  </a:lnTo>
                  <a:lnTo>
                    <a:pt x="60" y="29"/>
                  </a:lnTo>
                  <a:lnTo>
                    <a:pt x="65" y="31"/>
                  </a:lnTo>
                  <a:lnTo>
                    <a:pt x="66" y="37"/>
                  </a:lnTo>
                  <a:lnTo>
                    <a:pt x="67" y="44"/>
                  </a:lnTo>
                  <a:lnTo>
                    <a:pt x="69" y="51"/>
                  </a:lnTo>
                  <a:lnTo>
                    <a:pt x="74" y="53"/>
                  </a:lnTo>
                  <a:lnTo>
                    <a:pt x="82" y="53"/>
                  </a:lnTo>
                  <a:lnTo>
                    <a:pt x="91" y="53"/>
                  </a:lnTo>
                  <a:lnTo>
                    <a:pt x="100" y="54"/>
                  </a:lnTo>
                  <a:lnTo>
                    <a:pt x="106" y="55"/>
                  </a:lnTo>
                  <a:lnTo>
                    <a:pt x="108" y="58"/>
                  </a:lnTo>
                  <a:lnTo>
                    <a:pt x="111" y="62"/>
                  </a:lnTo>
                  <a:lnTo>
                    <a:pt x="111" y="68"/>
                  </a:lnTo>
                  <a:lnTo>
                    <a:pt x="112" y="74"/>
                  </a:lnTo>
                  <a:lnTo>
                    <a:pt x="126" y="78"/>
                  </a:lnTo>
                  <a:lnTo>
                    <a:pt x="123" y="85"/>
                  </a:lnTo>
                  <a:lnTo>
                    <a:pt x="119" y="91"/>
                  </a:lnTo>
                  <a:lnTo>
                    <a:pt x="113" y="94"/>
                  </a:lnTo>
                  <a:lnTo>
                    <a:pt x="105" y="97"/>
                  </a:lnTo>
                  <a:lnTo>
                    <a:pt x="100" y="98"/>
                  </a:lnTo>
                  <a:lnTo>
                    <a:pt x="94" y="99"/>
                  </a:lnTo>
                  <a:lnTo>
                    <a:pt x="90" y="100"/>
                  </a:lnTo>
                  <a:lnTo>
                    <a:pt x="85" y="102"/>
                  </a:lnTo>
                  <a:lnTo>
                    <a:pt x="81" y="104"/>
                  </a:lnTo>
                  <a:lnTo>
                    <a:pt x="76" y="106"/>
                  </a:lnTo>
                  <a:lnTo>
                    <a:pt x="71" y="108"/>
                  </a:lnTo>
                  <a:lnTo>
                    <a:pt x="68" y="109"/>
                  </a:lnTo>
                  <a:lnTo>
                    <a:pt x="62" y="111"/>
                  </a:lnTo>
                  <a:lnTo>
                    <a:pt x="58" y="109"/>
                  </a:lnTo>
                  <a:lnTo>
                    <a:pt x="52" y="107"/>
                  </a:lnTo>
                  <a:lnTo>
                    <a:pt x="46" y="105"/>
                  </a:lnTo>
                  <a:lnTo>
                    <a:pt x="52" y="99"/>
                  </a:lnTo>
                  <a:lnTo>
                    <a:pt x="58" y="93"/>
                  </a:lnTo>
                  <a:lnTo>
                    <a:pt x="63" y="89"/>
                  </a:lnTo>
                  <a:lnTo>
                    <a:pt x="66" y="88"/>
                  </a:lnTo>
                  <a:lnTo>
                    <a:pt x="60" y="85"/>
                  </a:lnTo>
                  <a:lnTo>
                    <a:pt x="54" y="83"/>
                  </a:lnTo>
                  <a:lnTo>
                    <a:pt x="47" y="79"/>
                  </a:lnTo>
                  <a:lnTo>
                    <a:pt x="43" y="75"/>
                  </a:lnTo>
                  <a:lnTo>
                    <a:pt x="43" y="70"/>
                  </a:lnTo>
                  <a:lnTo>
                    <a:pt x="46" y="67"/>
                  </a:lnTo>
                  <a:lnTo>
                    <a:pt x="48" y="62"/>
                  </a:lnTo>
                  <a:lnTo>
                    <a:pt x="46" y="59"/>
                  </a:lnTo>
                  <a:lnTo>
                    <a:pt x="39" y="54"/>
                  </a:lnTo>
                  <a:lnTo>
                    <a:pt x="32" y="47"/>
                  </a:lnTo>
                  <a:lnTo>
                    <a:pt x="24" y="43"/>
                  </a:lnTo>
                  <a:lnTo>
                    <a:pt x="18" y="39"/>
                  </a:lnTo>
                  <a:lnTo>
                    <a:pt x="15" y="32"/>
                  </a:lnTo>
                  <a:lnTo>
                    <a:pt x="10" y="22"/>
                  </a:lnTo>
                  <a:lnTo>
                    <a:pt x="6" y="11"/>
                  </a:lnTo>
                  <a:lnTo>
                    <a:pt x="0" y="3"/>
                  </a:lnTo>
                  <a:lnTo>
                    <a:pt x="2" y="1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5" y="7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4331" name="Freeform 15"/>
            <p:cNvSpPr>
              <a:spLocks/>
            </p:cNvSpPr>
            <p:nvPr/>
          </p:nvSpPr>
          <p:spPr bwMode="auto">
            <a:xfrm>
              <a:off x="2862" y="784"/>
              <a:ext cx="17" cy="21"/>
            </a:xfrm>
            <a:custGeom>
              <a:avLst/>
              <a:gdLst>
                <a:gd name="T0" fmla="*/ 0 w 32"/>
                <a:gd name="T1" fmla="*/ 0 h 43"/>
                <a:gd name="T2" fmla="*/ 1 w 32"/>
                <a:gd name="T3" fmla="*/ 0 h 43"/>
                <a:gd name="T4" fmla="*/ 1 w 32"/>
                <a:gd name="T5" fmla="*/ 0 h 43"/>
                <a:gd name="T6" fmla="*/ 1 w 32"/>
                <a:gd name="T7" fmla="*/ 0 h 43"/>
                <a:gd name="T8" fmla="*/ 1 w 32"/>
                <a:gd name="T9" fmla="*/ 0 h 43"/>
                <a:gd name="T10" fmla="*/ 1 w 32"/>
                <a:gd name="T11" fmla="*/ 0 h 43"/>
                <a:gd name="T12" fmla="*/ 1 w 32"/>
                <a:gd name="T13" fmla="*/ 0 h 43"/>
                <a:gd name="T14" fmla="*/ 1 w 32"/>
                <a:gd name="T15" fmla="*/ 0 h 43"/>
                <a:gd name="T16" fmla="*/ 1 w 32"/>
                <a:gd name="T17" fmla="*/ 0 h 43"/>
                <a:gd name="T18" fmla="*/ 1 w 32"/>
                <a:gd name="T19" fmla="*/ 0 h 43"/>
                <a:gd name="T20" fmla="*/ 1 w 32"/>
                <a:gd name="T21" fmla="*/ 0 h 43"/>
                <a:gd name="T22" fmla="*/ 1 w 32"/>
                <a:gd name="T23" fmla="*/ 0 h 43"/>
                <a:gd name="T24" fmla="*/ 0 w 32"/>
                <a:gd name="T25" fmla="*/ 0 h 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2"/>
                <a:gd name="T40" fmla="*/ 0 h 43"/>
                <a:gd name="T41" fmla="*/ 32 w 32"/>
                <a:gd name="T42" fmla="*/ 43 h 4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2" h="43">
                  <a:moveTo>
                    <a:pt x="0" y="0"/>
                  </a:moveTo>
                  <a:lnTo>
                    <a:pt x="4" y="4"/>
                  </a:lnTo>
                  <a:lnTo>
                    <a:pt x="10" y="8"/>
                  </a:lnTo>
                  <a:lnTo>
                    <a:pt x="17" y="11"/>
                  </a:lnTo>
                  <a:lnTo>
                    <a:pt x="23" y="13"/>
                  </a:lnTo>
                  <a:lnTo>
                    <a:pt x="28" y="21"/>
                  </a:lnTo>
                  <a:lnTo>
                    <a:pt x="32" y="30"/>
                  </a:lnTo>
                  <a:lnTo>
                    <a:pt x="32" y="38"/>
                  </a:lnTo>
                  <a:lnTo>
                    <a:pt x="28" y="43"/>
                  </a:lnTo>
                  <a:lnTo>
                    <a:pt x="19" y="40"/>
                  </a:lnTo>
                  <a:lnTo>
                    <a:pt x="10" y="29"/>
                  </a:lnTo>
                  <a:lnTo>
                    <a:pt x="3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4332" name="Freeform 16"/>
            <p:cNvSpPr>
              <a:spLocks/>
            </p:cNvSpPr>
            <p:nvPr/>
          </p:nvSpPr>
          <p:spPr bwMode="auto">
            <a:xfrm>
              <a:off x="2966" y="921"/>
              <a:ext cx="202" cy="530"/>
            </a:xfrm>
            <a:custGeom>
              <a:avLst/>
              <a:gdLst>
                <a:gd name="T0" fmla="*/ 0 w 405"/>
                <a:gd name="T1" fmla="*/ 1 h 1058"/>
                <a:gd name="T2" fmla="*/ 0 w 405"/>
                <a:gd name="T3" fmla="*/ 1 h 1058"/>
                <a:gd name="T4" fmla="*/ 0 w 405"/>
                <a:gd name="T5" fmla="*/ 1 h 1058"/>
                <a:gd name="T6" fmla="*/ 0 w 405"/>
                <a:gd name="T7" fmla="*/ 0 h 1058"/>
                <a:gd name="T8" fmla="*/ 0 w 405"/>
                <a:gd name="T9" fmla="*/ 0 h 1058"/>
                <a:gd name="T10" fmla="*/ 0 w 405"/>
                <a:gd name="T11" fmla="*/ 1 h 1058"/>
                <a:gd name="T12" fmla="*/ 0 w 405"/>
                <a:gd name="T13" fmla="*/ 1 h 1058"/>
                <a:gd name="T14" fmla="*/ 0 w 405"/>
                <a:gd name="T15" fmla="*/ 1 h 1058"/>
                <a:gd name="T16" fmla="*/ 0 w 405"/>
                <a:gd name="T17" fmla="*/ 1 h 1058"/>
                <a:gd name="T18" fmla="*/ 0 w 405"/>
                <a:gd name="T19" fmla="*/ 1 h 1058"/>
                <a:gd name="T20" fmla="*/ 0 w 405"/>
                <a:gd name="T21" fmla="*/ 1 h 1058"/>
                <a:gd name="T22" fmla="*/ 0 w 405"/>
                <a:gd name="T23" fmla="*/ 1 h 1058"/>
                <a:gd name="T24" fmla="*/ 0 w 405"/>
                <a:gd name="T25" fmla="*/ 1 h 1058"/>
                <a:gd name="T26" fmla="*/ 0 w 405"/>
                <a:gd name="T27" fmla="*/ 1 h 1058"/>
                <a:gd name="T28" fmla="*/ 0 w 405"/>
                <a:gd name="T29" fmla="*/ 1 h 1058"/>
                <a:gd name="T30" fmla="*/ 0 w 405"/>
                <a:gd name="T31" fmla="*/ 1 h 1058"/>
                <a:gd name="T32" fmla="*/ 0 w 405"/>
                <a:gd name="T33" fmla="*/ 1 h 1058"/>
                <a:gd name="T34" fmla="*/ 0 w 405"/>
                <a:gd name="T35" fmla="*/ 1 h 1058"/>
                <a:gd name="T36" fmla="*/ 0 w 405"/>
                <a:gd name="T37" fmla="*/ 1 h 1058"/>
                <a:gd name="T38" fmla="*/ 0 w 405"/>
                <a:gd name="T39" fmla="*/ 1 h 1058"/>
                <a:gd name="T40" fmla="*/ 0 w 405"/>
                <a:gd name="T41" fmla="*/ 1 h 1058"/>
                <a:gd name="T42" fmla="*/ 0 w 405"/>
                <a:gd name="T43" fmla="*/ 1 h 1058"/>
                <a:gd name="T44" fmla="*/ 0 w 405"/>
                <a:gd name="T45" fmla="*/ 1 h 1058"/>
                <a:gd name="T46" fmla="*/ 0 w 405"/>
                <a:gd name="T47" fmla="*/ 1 h 1058"/>
                <a:gd name="T48" fmla="*/ 0 w 405"/>
                <a:gd name="T49" fmla="*/ 1 h 1058"/>
                <a:gd name="T50" fmla="*/ 0 w 405"/>
                <a:gd name="T51" fmla="*/ 1 h 1058"/>
                <a:gd name="T52" fmla="*/ 0 w 405"/>
                <a:gd name="T53" fmla="*/ 1 h 1058"/>
                <a:gd name="T54" fmla="*/ 0 w 405"/>
                <a:gd name="T55" fmla="*/ 1 h 1058"/>
                <a:gd name="T56" fmla="*/ 0 w 405"/>
                <a:gd name="T57" fmla="*/ 1 h 1058"/>
                <a:gd name="T58" fmla="*/ 0 w 405"/>
                <a:gd name="T59" fmla="*/ 1 h 1058"/>
                <a:gd name="T60" fmla="*/ 0 w 405"/>
                <a:gd name="T61" fmla="*/ 1 h 1058"/>
                <a:gd name="T62" fmla="*/ 0 w 405"/>
                <a:gd name="T63" fmla="*/ 1 h 1058"/>
                <a:gd name="T64" fmla="*/ 0 w 405"/>
                <a:gd name="T65" fmla="*/ 1 h 1058"/>
                <a:gd name="T66" fmla="*/ 0 w 405"/>
                <a:gd name="T67" fmla="*/ 1 h 1058"/>
                <a:gd name="T68" fmla="*/ 0 w 405"/>
                <a:gd name="T69" fmla="*/ 1 h 1058"/>
                <a:gd name="T70" fmla="*/ 0 w 405"/>
                <a:gd name="T71" fmla="*/ 1 h 1058"/>
                <a:gd name="T72" fmla="*/ 0 w 405"/>
                <a:gd name="T73" fmla="*/ 1 h 1058"/>
                <a:gd name="T74" fmla="*/ 0 w 405"/>
                <a:gd name="T75" fmla="*/ 1 h 1058"/>
                <a:gd name="T76" fmla="*/ 0 w 405"/>
                <a:gd name="T77" fmla="*/ 1 h 1058"/>
                <a:gd name="T78" fmla="*/ 0 w 405"/>
                <a:gd name="T79" fmla="*/ 1 h 1058"/>
                <a:gd name="T80" fmla="*/ 0 w 405"/>
                <a:gd name="T81" fmla="*/ 1 h 1058"/>
                <a:gd name="T82" fmla="*/ 0 w 405"/>
                <a:gd name="T83" fmla="*/ 1 h 1058"/>
                <a:gd name="T84" fmla="*/ 0 w 405"/>
                <a:gd name="T85" fmla="*/ 1 h 1058"/>
                <a:gd name="T86" fmla="*/ 0 w 405"/>
                <a:gd name="T87" fmla="*/ 1 h 1058"/>
                <a:gd name="T88" fmla="*/ 0 w 405"/>
                <a:gd name="T89" fmla="*/ 1 h 1058"/>
                <a:gd name="T90" fmla="*/ 0 w 405"/>
                <a:gd name="T91" fmla="*/ 1 h 1058"/>
                <a:gd name="T92" fmla="*/ 0 w 405"/>
                <a:gd name="T93" fmla="*/ 1 h 1058"/>
                <a:gd name="T94" fmla="*/ 0 w 405"/>
                <a:gd name="T95" fmla="*/ 1 h 1058"/>
                <a:gd name="T96" fmla="*/ 0 w 405"/>
                <a:gd name="T97" fmla="*/ 1 h 105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05"/>
                <a:gd name="T148" fmla="*/ 0 h 1058"/>
                <a:gd name="T149" fmla="*/ 405 w 405"/>
                <a:gd name="T150" fmla="*/ 1058 h 105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05" h="1058">
                  <a:moveTo>
                    <a:pt x="239" y="17"/>
                  </a:moveTo>
                  <a:lnTo>
                    <a:pt x="234" y="20"/>
                  </a:lnTo>
                  <a:lnTo>
                    <a:pt x="228" y="23"/>
                  </a:lnTo>
                  <a:lnTo>
                    <a:pt x="220" y="24"/>
                  </a:lnTo>
                  <a:lnTo>
                    <a:pt x="212" y="24"/>
                  </a:lnTo>
                  <a:lnTo>
                    <a:pt x="203" y="23"/>
                  </a:lnTo>
                  <a:lnTo>
                    <a:pt x="195" y="19"/>
                  </a:lnTo>
                  <a:lnTo>
                    <a:pt x="189" y="12"/>
                  </a:lnTo>
                  <a:lnTo>
                    <a:pt x="185" y="4"/>
                  </a:lnTo>
                  <a:lnTo>
                    <a:pt x="178" y="2"/>
                  </a:lnTo>
                  <a:lnTo>
                    <a:pt x="171" y="1"/>
                  </a:lnTo>
                  <a:lnTo>
                    <a:pt x="164" y="0"/>
                  </a:lnTo>
                  <a:lnTo>
                    <a:pt x="157" y="0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38" y="0"/>
                  </a:lnTo>
                  <a:lnTo>
                    <a:pt x="133" y="1"/>
                  </a:lnTo>
                  <a:lnTo>
                    <a:pt x="127" y="3"/>
                  </a:lnTo>
                  <a:lnTo>
                    <a:pt x="120" y="7"/>
                  </a:lnTo>
                  <a:lnTo>
                    <a:pt x="112" y="12"/>
                  </a:lnTo>
                  <a:lnTo>
                    <a:pt x="105" y="18"/>
                  </a:lnTo>
                  <a:lnTo>
                    <a:pt x="98" y="24"/>
                  </a:lnTo>
                  <a:lnTo>
                    <a:pt x="92" y="28"/>
                  </a:lnTo>
                  <a:lnTo>
                    <a:pt x="89" y="32"/>
                  </a:lnTo>
                  <a:lnTo>
                    <a:pt x="88" y="33"/>
                  </a:lnTo>
                  <a:lnTo>
                    <a:pt x="87" y="33"/>
                  </a:lnTo>
                  <a:lnTo>
                    <a:pt x="82" y="33"/>
                  </a:lnTo>
                  <a:lnTo>
                    <a:pt x="76" y="33"/>
                  </a:lnTo>
                  <a:lnTo>
                    <a:pt x="70" y="33"/>
                  </a:lnTo>
                  <a:lnTo>
                    <a:pt x="62" y="34"/>
                  </a:lnTo>
                  <a:lnTo>
                    <a:pt x="57" y="34"/>
                  </a:lnTo>
                  <a:lnTo>
                    <a:pt x="51" y="35"/>
                  </a:lnTo>
                  <a:lnTo>
                    <a:pt x="46" y="37"/>
                  </a:lnTo>
                  <a:lnTo>
                    <a:pt x="43" y="40"/>
                  </a:lnTo>
                  <a:lnTo>
                    <a:pt x="37" y="45"/>
                  </a:lnTo>
                  <a:lnTo>
                    <a:pt x="31" y="52"/>
                  </a:lnTo>
                  <a:lnTo>
                    <a:pt x="26" y="60"/>
                  </a:lnTo>
                  <a:lnTo>
                    <a:pt x="21" y="66"/>
                  </a:lnTo>
                  <a:lnTo>
                    <a:pt x="16" y="73"/>
                  </a:lnTo>
                  <a:lnTo>
                    <a:pt x="13" y="78"/>
                  </a:lnTo>
                  <a:lnTo>
                    <a:pt x="12" y="79"/>
                  </a:lnTo>
                  <a:lnTo>
                    <a:pt x="24" y="121"/>
                  </a:lnTo>
                  <a:lnTo>
                    <a:pt x="20" y="139"/>
                  </a:lnTo>
                  <a:lnTo>
                    <a:pt x="11" y="163"/>
                  </a:lnTo>
                  <a:lnTo>
                    <a:pt x="3" y="186"/>
                  </a:lnTo>
                  <a:lnTo>
                    <a:pt x="0" y="201"/>
                  </a:lnTo>
                  <a:lnTo>
                    <a:pt x="6" y="210"/>
                  </a:lnTo>
                  <a:lnTo>
                    <a:pt x="16" y="223"/>
                  </a:lnTo>
                  <a:lnTo>
                    <a:pt x="26" y="237"/>
                  </a:lnTo>
                  <a:lnTo>
                    <a:pt x="30" y="248"/>
                  </a:lnTo>
                  <a:lnTo>
                    <a:pt x="29" y="268"/>
                  </a:lnTo>
                  <a:lnTo>
                    <a:pt x="27" y="298"/>
                  </a:lnTo>
                  <a:lnTo>
                    <a:pt x="27" y="328"/>
                  </a:lnTo>
                  <a:lnTo>
                    <a:pt x="32" y="346"/>
                  </a:lnTo>
                  <a:lnTo>
                    <a:pt x="42" y="353"/>
                  </a:lnTo>
                  <a:lnTo>
                    <a:pt x="52" y="356"/>
                  </a:lnTo>
                  <a:lnTo>
                    <a:pt x="59" y="358"/>
                  </a:lnTo>
                  <a:lnTo>
                    <a:pt x="62" y="365"/>
                  </a:lnTo>
                  <a:lnTo>
                    <a:pt x="65" y="369"/>
                  </a:lnTo>
                  <a:lnTo>
                    <a:pt x="70" y="372"/>
                  </a:lnTo>
                  <a:lnTo>
                    <a:pt x="76" y="375"/>
                  </a:lnTo>
                  <a:lnTo>
                    <a:pt x="79" y="384"/>
                  </a:lnTo>
                  <a:lnTo>
                    <a:pt x="79" y="391"/>
                  </a:lnTo>
                  <a:lnTo>
                    <a:pt x="80" y="398"/>
                  </a:lnTo>
                  <a:lnTo>
                    <a:pt x="82" y="403"/>
                  </a:lnTo>
                  <a:lnTo>
                    <a:pt x="85" y="407"/>
                  </a:lnTo>
                  <a:lnTo>
                    <a:pt x="90" y="412"/>
                  </a:lnTo>
                  <a:lnTo>
                    <a:pt x="96" y="417"/>
                  </a:lnTo>
                  <a:lnTo>
                    <a:pt x="104" y="420"/>
                  </a:lnTo>
                  <a:lnTo>
                    <a:pt x="114" y="425"/>
                  </a:lnTo>
                  <a:lnTo>
                    <a:pt x="115" y="433"/>
                  </a:lnTo>
                  <a:lnTo>
                    <a:pt x="118" y="441"/>
                  </a:lnTo>
                  <a:lnTo>
                    <a:pt x="119" y="447"/>
                  </a:lnTo>
                  <a:lnTo>
                    <a:pt x="120" y="449"/>
                  </a:lnTo>
                  <a:lnTo>
                    <a:pt x="126" y="455"/>
                  </a:lnTo>
                  <a:lnTo>
                    <a:pt x="132" y="460"/>
                  </a:lnTo>
                  <a:lnTo>
                    <a:pt x="138" y="466"/>
                  </a:lnTo>
                  <a:lnTo>
                    <a:pt x="144" y="472"/>
                  </a:lnTo>
                  <a:lnTo>
                    <a:pt x="151" y="478"/>
                  </a:lnTo>
                  <a:lnTo>
                    <a:pt x="157" y="483"/>
                  </a:lnTo>
                  <a:lnTo>
                    <a:pt x="161" y="487"/>
                  </a:lnTo>
                  <a:lnTo>
                    <a:pt x="166" y="489"/>
                  </a:lnTo>
                  <a:lnTo>
                    <a:pt x="173" y="487"/>
                  </a:lnTo>
                  <a:lnTo>
                    <a:pt x="182" y="485"/>
                  </a:lnTo>
                  <a:lnTo>
                    <a:pt x="193" y="481"/>
                  </a:lnTo>
                  <a:lnTo>
                    <a:pt x="204" y="479"/>
                  </a:lnTo>
                  <a:lnTo>
                    <a:pt x="214" y="477"/>
                  </a:lnTo>
                  <a:lnTo>
                    <a:pt x="225" y="474"/>
                  </a:lnTo>
                  <a:lnTo>
                    <a:pt x="233" y="474"/>
                  </a:lnTo>
                  <a:lnTo>
                    <a:pt x="240" y="474"/>
                  </a:lnTo>
                  <a:lnTo>
                    <a:pt x="246" y="477"/>
                  </a:lnTo>
                  <a:lnTo>
                    <a:pt x="252" y="479"/>
                  </a:lnTo>
                  <a:lnTo>
                    <a:pt x="261" y="481"/>
                  </a:lnTo>
                  <a:lnTo>
                    <a:pt x="270" y="483"/>
                  </a:lnTo>
                  <a:lnTo>
                    <a:pt x="279" y="486"/>
                  </a:lnTo>
                  <a:lnTo>
                    <a:pt x="290" y="486"/>
                  </a:lnTo>
                  <a:lnTo>
                    <a:pt x="302" y="485"/>
                  </a:lnTo>
                  <a:lnTo>
                    <a:pt x="316" y="482"/>
                  </a:lnTo>
                  <a:lnTo>
                    <a:pt x="319" y="488"/>
                  </a:lnTo>
                  <a:lnTo>
                    <a:pt x="323" y="494"/>
                  </a:lnTo>
                  <a:lnTo>
                    <a:pt x="327" y="498"/>
                  </a:lnTo>
                  <a:lnTo>
                    <a:pt x="332" y="504"/>
                  </a:lnTo>
                  <a:lnTo>
                    <a:pt x="337" y="510"/>
                  </a:lnTo>
                  <a:lnTo>
                    <a:pt x="342" y="513"/>
                  </a:lnTo>
                  <a:lnTo>
                    <a:pt x="346" y="518"/>
                  </a:lnTo>
                  <a:lnTo>
                    <a:pt x="350" y="520"/>
                  </a:lnTo>
                  <a:lnTo>
                    <a:pt x="337" y="549"/>
                  </a:lnTo>
                  <a:lnTo>
                    <a:pt x="356" y="571"/>
                  </a:lnTo>
                  <a:lnTo>
                    <a:pt x="338" y="588"/>
                  </a:lnTo>
                  <a:lnTo>
                    <a:pt x="343" y="612"/>
                  </a:lnTo>
                  <a:lnTo>
                    <a:pt x="352" y="647"/>
                  </a:lnTo>
                  <a:lnTo>
                    <a:pt x="357" y="684"/>
                  </a:lnTo>
                  <a:lnTo>
                    <a:pt x="361" y="710"/>
                  </a:lnTo>
                  <a:lnTo>
                    <a:pt x="357" y="715"/>
                  </a:lnTo>
                  <a:lnTo>
                    <a:pt x="353" y="723"/>
                  </a:lnTo>
                  <a:lnTo>
                    <a:pt x="347" y="733"/>
                  </a:lnTo>
                  <a:lnTo>
                    <a:pt x="341" y="746"/>
                  </a:lnTo>
                  <a:lnTo>
                    <a:pt x="337" y="759"/>
                  </a:lnTo>
                  <a:lnTo>
                    <a:pt x="332" y="770"/>
                  </a:lnTo>
                  <a:lnTo>
                    <a:pt x="328" y="781"/>
                  </a:lnTo>
                  <a:lnTo>
                    <a:pt x="326" y="789"/>
                  </a:lnTo>
                  <a:lnTo>
                    <a:pt x="319" y="791"/>
                  </a:lnTo>
                  <a:lnTo>
                    <a:pt x="311" y="794"/>
                  </a:lnTo>
                  <a:lnTo>
                    <a:pt x="304" y="800"/>
                  </a:lnTo>
                  <a:lnTo>
                    <a:pt x="300" y="807"/>
                  </a:lnTo>
                  <a:lnTo>
                    <a:pt x="299" y="827"/>
                  </a:lnTo>
                  <a:lnTo>
                    <a:pt x="299" y="861"/>
                  </a:lnTo>
                  <a:lnTo>
                    <a:pt x="296" y="900"/>
                  </a:lnTo>
                  <a:lnTo>
                    <a:pt x="290" y="930"/>
                  </a:lnTo>
                  <a:lnTo>
                    <a:pt x="281" y="959"/>
                  </a:lnTo>
                  <a:lnTo>
                    <a:pt x="276" y="996"/>
                  </a:lnTo>
                  <a:lnTo>
                    <a:pt x="277" y="1032"/>
                  </a:lnTo>
                  <a:lnTo>
                    <a:pt x="288" y="1058"/>
                  </a:lnTo>
                  <a:lnTo>
                    <a:pt x="315" y="995"/>
                  </a:lnTo>
                  <a:lnTo>
                    <a:pt x="340" y="927"/>
                  </a:lnTo>
                  <a:lnTo>
                    <a:pt x="363" y="858"/>
                  </a:lnTo>
                  <a:lnTo>
                    <a:pt x="383" y="784"/>
                  </a:lnTo>
                  <a:lnTo>
                    <a:pt x="396" y="709"/>
                  </a:lnTo>
                  <a:lnTo>
                    <a:pt x="403" y="631"/>
                  </a:lnTo>
                  <a:lnTo>
                    <a:pt x="405" y="551"/>
                  </a:lnTo>
                  <a:lnTo>
                    <a:pt x="396" y="468"/>
                  </a:lnTo>
                  <a:lnTo>
                    <a:pt x="381" y="389"/>
                  </a:lnTo>
                  <a:lnTo>
                    <a:pt x="364" y="316"/>
                  </a:lnTo>
                  <a:lnTo>
                    <a:pt x="345" y="250"/>
                  </a:lnTo>
                  <a:lnTo>
                    <a:pt x="324" y="191"/>
                  </a:lnTo>
                  <a:lnTo>
                    <a:pt x="302" y="138"/>
                  </a:lnTo>
                  <a:lnTo>
                    <a:pt x="280" y="92"/>
                  </a:lnTo>
                  <a:lnTo>
                    <a:pt x="259" y="52"/>
                  </a:lnTo>
                  <a:lnTo>
                    <a:pt x="239" y="17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54275" name="Arc 17"/>
          <p:cNvSpPr>
            <a:spLocks noChangeAspect="1"/>
          </p:cNvSpPr>
          <p:nvPr/>
        </p:nvSpPr>
        <p:spPr bwMode="auto">
          <a:xfrm>
            <a:off x="4157663" y="1847851"/>
            <a:ext cx="400050" cy="2663825"/>
          </a:xfrm>
          <a:custGeom>
            <a:avLst/>
            <a:gdLst>
              <a:gd name="T0" fmla="*/ 2147483647 w 22125"/>
              <a:gd name="T1" fmla="*/ 0 h 43200"/>
              <a:gd name="T2" fmla="*/ 0 w 22125"/>
              <a:gd name="T3" fmla="*/ 2147483647 h 43200"/>
              <a:gd name="T4" fmla="*/ 2147483647 w 22125"/>
              <a:gd name="T5" fmla="*/ 2147483647 h 43200"/>
              <a:gd name="T6" fmla="*/ 0 60000 65536"/>
              <a:gd name="T7" fmla="*/ 0 60000 65536"/>
              <a:gd name="T8" fmla="*/ 0 60000 65536"/>
              <a:gd name="T9" fmla="*/ 0 w 22125"/>
              <a:gd name="T10" fmla="*/ 0 h 43200"/>
              <a:gd name="T11" fmla="*/ 22125 w 22125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125" h="43200" fill="none" extrusionOk="0">
                <a:moveTo>
                  <a:pt x="524" y="0"/>
                </a:moveTo>
                <a:cubicBezTo>
                  <a:pt x="12454" y="0"/>
                  <a:pt x="22125" y="9670"/>
                  <a:pt x="22125" y="21600"/>
                </a:cubicBezTo>
                <a:cubicBezTo>
                  <a:pt x="22125" y="33529"/>
                  <a:pt x="12454" y="43200"/>
                  <a:pt x="525" y="43200"/>
                </a:cubicBezTo>
                <a:cubicBezTo>
                  <a:pt x="349" y="43200"/>
                  <a:pt x="174" y="43197"/>
                  <a:pt x="0" y="43193"/>
                </a:cubicBezTo>
              </a:path>
              <a:path w="22125" h="43200" stroke="0" extrusionOk="0">
                <a:moveTo>
                  <a:pt x="524" y="0"/>
                </a:moveTo>
                <a:cubicBezTo>
                  <a:pt x="12454" y="0"/>
                  <a:pt x="22125" y="9670"/>
                  <a:pt x="22125" y="21600"/>
                </a:cubicBezTo>
                <a:cubicBezTo>
                  <a:pt x="22125" y="33529"/>
                  <a:pt x="12454" y="43200"/>
                  <a:pt x="525" y="43200"/>
                </a:cubicBezTo>
                <a:cubicBezTo>
                  <a:pt x="349" y="43200"/>
                  <a:pt x="174" y="43197"/>
                  <a:pt x="0" y="43193"/>
                </a:cubicBezTo>
                <a:lnTo>
                  <a:pt x="525" y="21600"/>
                </a:lnTo>
                <a:close/>
              </a:path>
            </a:pathLst>
          </a:custGeom>
          <a:solidFill>
            <a:srgbClr val="990000"/>
          </a:solidFill>
          <a:ln w="57150">
            <a:solidFill>
              <a:srgbClr val="6633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7714" name="Arc 18"/>
          <p:cNvSpPr>
            <a:spLocks noChangeAspect="1"/>
          </p:cNvSpPr>
          <p:nvPr/>
        </p:nvSpPr>
        <p:spPr bwMode="auto">
          <a:xfrm>
            <a:off x="3214689" y="1847851"/>
            <a:ext cx="1000125" cy="2663825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21336 w 22370"/>
              <a:gd name="T1" fmla="*/ 43198 h 43198"/>
              <a:gd name="T2" fmla="*/ 22370 w 22370"/>
              <a:gd name="T3" fmla="*/ 14 h 43198"/>
              <a:gd name="T4" fmla="*/ 21600 w 22370"/>
              <a:gd name="T5" fmla="*/ 21600 h 43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370" h="43198" fill="none" extrusionOk="0">
                <a:moveTo>
                  <a:pt x="21335" y="43198"/>
                </a:moveTo>
                <a:cubicBezTo>
                  <a:pt x="9510" y="43053"/>
                  <a:pt x="0" y="33426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1856" y="-1"/>
                  <a:pt x="22113" y="4"/>
                  <a:pt x="22370" y="13"/>
                </a:cubicBezTo>
              </a:path>
              <a:path w="22370" h="43198" stroke="0" extrusionOk="0">
                <a:moveTo>
                  <a:pt x="21335" y="43198"/>
                </a:moveTo>
                <a:cubicBezTo>
                  <a:pt x="9510" y="43053"/>
                  <a:pt x="0" y="33426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1856" y="-1"/>
                  <a:pt x="22113" y="4"/>
                  <a:pt x="22370" y="13"/>
                </a:cubicBezTo>
                <a:lnTo>
                  <a:pt x="21600" y="21600"/>
                </a:lnTo>
                <a:close/>
              </a:path>
            </a:pathLst>
          </a:custGeom>
          <a:gradFill rotWithShape="0">
            <a:gsLst>
              <a:gs pos="0">
                <a:srgbClr val="FF6600"/>
              </a:gs>
              <a:gs pos="100000">
                <a:srgbClr val="993300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6633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ja-JP" altLang="ja-JP"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57715" name="Arc 19"/>
          <p:cNvSpPr>
            <a:spLocks noChangeAspect="1"/>
          </p:cNvSpPr>
          <p:nvPr/>
        </p:nvSpPr>
        <p:spPr bwMode="auto">
          <a:xfrm>
            <a:off x="3573463" y="2351088"/>
            <a:ext cx="601662" cy="1655762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21336 w 22370"/>
              <a:gd name="T1" fmla="*/ 43198 h 43198"/>
              <a:gd name="T2" fmla="*/ 22370 w 22370"/>
              <a:gd name="T3" fmla="*/ 14 h 43198"/>
              <a:gd name="T4" fmla="*/ 21600 w 22370"/>
              <a:gd name="T5" fmla="*/ 21600 h 43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370" h="43198" fill="none" extrusionOk="0">
                <a:moveTo>
                  <a:pt x="21335" y="43198"/>
                </a:moveTo>
                <a:cubicBezTo>
                  <a:pt x="9510" y="43053"/>
                  <a:pt x="0" y="33426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1856" y="-1"/>
                  <a:pt x="22113" y="4"/>
                  <a:pt x="22370" y="13"/>
                </a:cubicBezTo>
              </a:path>
              <a:path w="22370" h="43198" stroke="0" extrusionOk="0">
                <a:moveTo>
                  <a:pt x="21335" y="43198"/>
                </a:moveTo>
                <a:cubicBezTo>
                  <a:pt x="9510" y="43053"/>
                  <a:pt x="0" y="33426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1856" y="-1"/>
                  <a:pt x="22113" y="4"/>
                  <a:pt x="22370" y="13"/>
                </a:cubicBezTo>
                <a:lnTo>
                  <a:pt x="21600" y="21600"/>
                </a:lnTo>
                <a:close/>
              </a:path>
            </a:pathLst>
          </a:custGeom>
          <a:gradFill rotWithShape="0">
            <a:gsLst>
              <a:gs pos="0">
                <a:srgbClr val="993300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ja-JP" altLang="ja-JP"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54278" name="Arc 20"/>
          <p:cNvSpPr>
            <a:spLocks noChangeAspect="1"/>
          </p:cNvSpPr>
          <p:nvPr/>
        </p:nvSpPr>
        <p:spPr bwMode="auto">
          <a:xfrm>
            <a:off x="4221164" y="2422526"/>
            <a:ext cx="217487" cy="1584325"/>
          </a:xfrm>
          <a:custGeom>
            <a:avLst/>
            <a:gdLst>
              <a:gd name="T0" fmla="*/ 2147483647 w 22125"/>
              <a:gd name="T1" fmla="*/ 0 h 43200"/>
              <a:gd name="T2" fmla="*/ 0 w 22125"/>
              <a:gd name="T3" fmla="*/ 2147483647 h 43200"/>
              <a:gd name="T4" fmla="*/ 2147483647 w 22125"/>
              <a:gd name="T5" fmla="*/ 2147483647 h 43200"/>
              <a:gd name="T6" fmla="*/ 0 60000 65536"/>
              <a:gd name="T7" fmla="*/ 0 60000 65536"/>
              <a:gd name="T8" fmla="*/ 0 60000 65536"/>
              <a:gd name="T9" fmla="*/ 0 w 22125"/>
              <a:gd name="T10" fmla="*/ 0 h 43200"/>
              <a:gd name="T11" fmla="*/ 22125 w 22125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125" h="43200" fill="none" extrusionOk="0">
                <a:moveTo>
                  <a:pt x="524" y="0"/>
                </a:moveTo>
                <a:cubicBezTo>
                  <a:pt x="12454" y="0"/>
                  <a:pt x="22125" y="9670"/>
                  <a:pt x="22125" y="21600"/>
                </a:cubicBezTo>
                <a:cubicBezTo>
                  <a:pt x="22125" y="33529"/>
                  <a:pt x="12454" y="43200"/>
                  <a:pt x="525" y="43200"/>
                </a:cubicBezTo>
                <a:cubicBezTo>
                  <a:pt x="349" y="43200"/>
                  <a:pt x="174" y="43197"/>
                  <a:pt x="0" y="43193"/>
                </a:cubicBezTo>
              </a:path>
              <a:path w="22125" h="43200" stroke="0" extrusionOk="0">
                <a:moveTo>
                  <a:pt x="524" y="0"/>
                </a:moveTo>
                <a:cubicBezTo>
                  <a:pt x="12454" y="0"/>
                  <a:pt x="22125" y="9670"/>
                  <a:pt x="22125" y="21600"/>
                </a:cubicBezTo>
                <a:cubicBezTo>
                  <a:pt x="22125" y="33529"/>
                  <a:pt x="12454" y="43200"/>
                  <a:pt x="525" y="43200"/>
                </a:cubicBezTo>
                <a:cubicBezTo>
                  <a:pt x="349" y="43200"/>
                  <a:pt x="174" y="43197"/>
                  <a:pt x="0" y="43193"/>
                </a:cubicBezTo>
                <a:lnTo>
                  <a:pt x="525" y="21600"/>
                </a:lnTo>
                <a:close/>
              </a:path>
            </a:pathLst>
          </a:custGeom>
          <a:solidFill>
            <a:srgbClr val="663300"/>
          </a:solidFill>
          <a:ln w="57150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4279" name="Oval 21"/>
          <p:cNvSpPr>
            <a:spLocks noChangeAspect="1" noChangeArrowheads="1"/>
          </p:cNvSpPr>
          <p:nvPr/>
        </p:nvSpPr>
        <p:spPr bwMode="auto">
          <a:xfrm>
            <a:off x="3792538" y="2838450"/>
            <a:ext cx="647700" cy="661988"/>
          </a:xfrm>
          <a:prstGeom prst="ellipse">
            <a:avLst/>
          </a:prstGeom>
          <a:gradFill rotWithShape="0">
            <a:gsLst>
              <a:gs pos="0">
                <a:srgbClr val="FF6600"/>
              </a:gs>
              <a:gs pos="100000">
                <a:srgbClr val="800000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ja-JP" altLang="ja-JP" sz="24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4280" name="Line 22"/>
          <p:cNvSpPr>
            <a:spLocks noChangeShapeType="1"/>
          </p:cNvSpPr>
          <p:nvPr/>
        </p:nvSpPr>
        <p:spPr bwMode="auto">
          <a:xfrm flipV="1">
            <a:off x="2709863" y="4006850"/>
            <a:ext cx="647700" cy="433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4281" name="Text Box 23"/>
          <p:cNvSpPr txBox="1">
            <a:spLocks noChangeArrowheads="1"/>
          </p:cNvSpPr>
          <p:nvPr/>
        </p:nvSpPr>
        <p:spPr bwMode="auto">
          <a:xfrm>
            <a:off x="2047534" y="4077072"/>
            <a:ext cx="80021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 dirty="0">
                <a:latin typeface="Comic Sans MS" panose="030F0702030302020204" pitchFamily="66" charset="0"/>
                <a:ea typeface="HGP教科書体" panose="02020600000000000000" pitchFamily="18" charset="-128"/>
              </a:rPr>
              <a:t>地殻</a:t>
            </a:r>
            <a:endParaRPr lang="en-US" altLang="ja-JP" dirty="0"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r>
              <a:rPr lang="en-US" altLang="ja-JP" dirty="0">
                <a:latin typeface="Comic Sans MS" panose="030F0702030302020204" pitchFamily="66" charset="0"/>
                <a:ea typeface="HGP教科書体" panose="02020600000000000000" pitchFamily="18" charset="-128"/>
              </a:rPr>
              <a:t>Crust</a:t>
            </a:r>
            <a:endParaRPr lang="ja-JP" altLang="en-US" dirty="0"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54282" name="Text Box 24"/>
          <p:cNvSpPr txBox="1">
            <a:spLocks noChangeArrowheads="1"/>
          </p:cNvSpPr>
          <p:nvPr/>
        </p:nvSpPr>
        <p:spPr bwMode="auto">
          <a:xfrm>
            <a:off x="906472" y="1356777"/>
            <a:ext cx="22028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ja-JP" altLang="en-US" sz="2400" dirty="0">
                <a:latin typeface="Comic Sans MS" panose="030F0702030302020204" pitchFamily="66" charset="0"/>
                <a:ea typeface="HGP教科書体" panose="02020600000000000000" pitchFamily="18" charset="-128"/>
              </a:rPr>
              <a:t>外核　</a:t>
            </a:r>
            <a:r>
              <a:rPr lang="en-US" altLang="ja-JP" dirty="0">
                <a:latin typeface="Comic Sans MS" panose="030F0702030302020204" pitchFamily="66" charset="0"/>
                <a:ea typeface="HGP教科書体" panose="02020600000000000000" pitchFamily="18" charset="-128"/>
              </a:rPr>
              <a:t>Outer core</a:t>
            </a:r>
            <a:endParaRPr lang="ja-JP" altLang="en-US" dirty="0"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54283" name="Text Box 25"/>
          <p:cNvSpPr txBox="1">
            <a:spLocks noChangeArrowheads="1"/>
          </p:cNvSpPr>
          <p:nvPr/>
        </p:nvSpPr>
        <p:spPr bwMode="auto">
          <a:xfrm>
            <a:off x="3007252" y="4715853"/>
            <a:ext cx="19127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 dirty="0">
                <a:latin typeface="Comic Sans MS" panose="030F0702030302020204" pitchFamily="66" charset="0"/>
                <a:ea typeface="HGP教科書体" panose="02020600000000000000" pitchFamily="18" charset="-128"/>
              </a:rPr>
              <a:t>マントル</a:t>
            </a:r>
            <a:r>
              <a:rPr lang="ja-JP" altLang="en-US" dirty="0">
                <a:latin typeface="Comic Sans MS" panose="030F0702030302020204" pitchFamily="66" charset="0"/>
                <a:ea typeface="HGP教科書体" panose="02020600000000000000" pitchFamily="18" charset="-128"/>
              </a:rPr>
              <a:t> </a:t>
            </a:r>
            <a:r>
              <a:rPr lang="en-US" altLang="ja-JP" dirty="0">
                <a:latin typeface="Comic Sans MS" panose="030F0702030302020204" pitchFamily="66" charset="0"/>
                <a:ea typeface="HGP教科書体" panose="02020600000000000000" pitchFamily="18" charset="-128"/>
              </a:rPr>
              <a:t>Mantle</a:t>
            </a:r>
            <a:endParaRPr lang="ja-JP" altLang="en-US" dirty="0"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54284" name="Line 26"/>
          <p:cNvSpPr>
            <a:spLocks noChangeShapeType="1"/>
          </p:cNvSpPr>
          <p:nvPr/>
        </p:nvSpPr>
        <p:spPr bwMode="auto">
          <a:xfrm flipV="1">
            <a:off x="3357563" y="4006851"/>
            <a:ext cx="360362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4285" name="Text Box 27"/>
          <p:cNvSpPr txBox="1">
            <a:spLocks noChangeArrowheads="1"/>
          </p:cNvSpPr>
          <p:nvPr/>
        </p:nvSpPr>
        <p:spPr bwMode="auto">
          <a:xfrm>
            <a:off x="3775730" y="1226845"/>
            <a:ext cx="20201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 dirty="0">
                <a:latin typeface="Comic Sans MS" panose="030F0702030302020204" pitchFamily="66" charset="0"/>
                <a:ea typeface="HGP教科書体" panose="02020600000000000000" pitchFamily="18" charset="-128"/>
              </a:rPr>
              <a:t>内核</a:t>
            </a:r>
            <a:r>
              <a:rPr lang="ja-JP" altLang="en-US" dirty="0">
                <a:latin typeface="Comic Sans MS" panose="030F0702030302020204" pitchFamily="66" charset="0"/>
                <a:ea typeface="HGP教科書体" panose="02020600000000000000" pitchFamily="18" charset="-128"/>
              </a:rPr>
              <a:t> </a:t>
            </a:r>
            <a:r>
              <a:rPr lang="en-US" altLang="ja-JP" dirty="0">
                <a:latin typeface="Comic Sans MS" panose="030F0702030302020204" pitchFamily="66" charset="0"/>
                <a:ea typeface="HGP教科書体" panose="02020600000000000000" pitchFamily="18" charset="-128"/>
              </a:rPr>
              <a:t>Inner core</a:t>
            </a:r>
            <a:endParaRPr lang="ja-JP" altLang="en-US" dirty="0"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54286" name="Line 28"/>
          <p:cNvSpPr>
            <a:spLocks noChangeShapeType="1"/>
          </p:cNvSpPr>
          <p:nvPr/>
        </p:nvSpPr>
        <p:spPr bwMode="auto">
          <a:xfrm>
            <a:off x="2659284" y="1814709"/>
            <a:ext cx="1203106" cy="9681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4287" name="Line 29"/>
          <p:cNvSpPr>
            <a:spLocks noChangeShapeType="1"/>
          </p:cNvSpPr>
          <p:nvPr/>
        </p:nvSpPr>
        <p:spPr bwMode="auto">
          <a:xfrm>
            <a:off x="4078289" y="1703388"/>
            <a:ext cx="71437" cy="143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4288" name="Text Box 30"/>
          <p:cNvSpPr txBox="1">
            <a:spLocks noChangeArrowheads="1"/>
          </p:cNvSpPr>
          <p:nvPr/>
        </p:nvSpPr>
        <p:spPr bwMode="auto">
          <a:xfrm>
            <a:off x="2279576" y="283883"/>
            <a:ext cx="84577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3600" dirty="0">
                <a:latin typeface="Comic Sans MS" panose="030F0702030302020204" pitchFamily="66" charset="0"/>
                <a:ea typeface="HGP教科書体" panose="02020600000000000000" pitchFamily="18" charset="-128"/>
              </a:rPr>
              <a:t>地球と月の層構造　</a:t>
            </a:r>
            <a:r>
              <a:rPr lang="en-US" altLang="ja-JP" sz="2000" dirty="0">
                <a:latin typeface="Comic Sans MS" panose="030F0702030302020204" pitchFamily="66" charset="0"/>
                <a:ea typeface="HGP教科書体" panose="02020600000000000000" pitchFamily="18" charset="-128"/>
              </a:rPr>
              <a:t>Structure of the Earth and the Moon</a:t>
            </a:r>
            <a:endParaRPr lang="ja-JP" altLang="en-US" sz="2000" dirty="0"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grpSp>
        <p:nvGrpSpPr>
          <p:cNvPr id="54289" name="Group 31"/>
          <p:cNvGrpSpPr>
            <a:grpSpLocks/>
          </p:cNvGrpSpPr>
          <p:nvPr/>
        </p:nvGrpSpPr>
        <p:grpSpPr bwMode="auto">
          <a:xfrm>
            <a:off x="8495761" y="2420939"/>
            <a:ext cx="1081087" cy="1081087"/>
            <a:chOff x="3137" y="688"/>
            <a:chExt cx="463" cy="457"/>
          </a:xfrm>
        </p:grpSpPr>
        <p:sp>
          <p:nvSpPr>
            <p:cNvPr id="54302" name="Oval 32"/>
            <p:cNvSpPr>
              <a:spLocks noChangeArrowheads="1"/>
            </p:cNvSpPr>
            <p:nvPr/>
          </p:nvSpPr>
          <p:spPr bwMode="auto">
            <a:xfrm>
              <a:off x="3137" y="688"/>
              <a:ext cx="463" cy="457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B2B2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303" name="Oval 33"/>
            <p:cNvSpPr>
              <a:spLocks noChangeArrowheads="1"/>
            </p:cNvSpPr>
            <p:nvPr/>
          </p:nvSpPr>
          <p:spPr bwMode="auto">
            <a:xfrm rot="16260000" flipH="1">
              <a:off x="3409" y="877"/>
              <a:ext cx="41" cy="50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304" name="Oval 34"/>
            <p:cNvSpPr>
              <a:spLocks noChangeArrowheads="1"/>
            </p:cNvSpPr>
            <p:nvPr/>
          </p:nvSpPr>
          <p:spPr bwMode="auto">
            <a:xfrm rot="19380000" flipH="1">
              <a:off x="3549" y="797"/>
              <a:ext cx="23" cy="54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305" name="Oval 35"/>
            <p:cNvSpPr>
              <a:spLocks noChangeArrowheads="1"/>
            </p:cNvSpPr>
            <p:nvPr/>
          </p:nvSpPr>
          <p:spPr bwMode="auto">
            <a:xfrm rot="13800000" flipH="1">
              <a:off x="3456" y="1022"/>
              <a:ext cx="39" cy="69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306" name="Oval 36"/>
            <p:cNvSpPr>
              <a:spLocks noChangeArrowheads="1"/>
            </p:cNvSpPr>
            <p:nvPr/>
          </p:nvSpPr>
          <p:spPr bwMode="auto">
            <a:xfrm rot="19380000" flipH="1">
              <a:off x="3463" y="839"/>
              <a:ext cx="45" cy="62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307" name="Oval 37"/>
            <p:cNvSpPr>
              <a:spLocks noChangeArrowheads="1"/>
            </p:cNvSpPr>
            <p:nvPr/>
          </p:nvSpPr>
          <p:spPr bwMode="auto">
            <a:xfrm rot="1200000" flipH="1">
              <a:off x="3433" y="934"/>
              <a:ext cx="47" cy="60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308" name="Oval 38"/>
            <p:cNvSpPr>
              <a:spLocks noChangeArrowheads="1"/>
            </p:cNvSpPr>
            <p:nvPr/>
          </p:nvSpPr>
          <p:spPr bwMode="auto">
            <a:xfrm rot="16920000" flipH="1">
              <a:off x="3429" y="691"/>
              <a:ext cx="22" cy="64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309" name="Oval 39"/>
            <p:cNvSpPr>
              <a:spLocks noChangeArrowheads="1"/>
            </p:cNvSpPr>
            <p:nvPr/>
          </p:nvSpPr>
          <p:spPr bwMode="auto">
            <a:xfrm rot="16920000" flipH="1">
              <a:off x="3344" y="695"/>
              <a:ext cx="22" cy="28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310" name="Oval 40"/>
            <p:cNvSpPr>
              <a:spLocks noChangeArrowheads="1"/>
            </p:cNvSpPr>
            <p:nvPr/>
          </p:nvSpPr>
          <p:spPr bwMode="auto">
            <a:xfrm rot="16920000" flipH="1">
              <a:off x="3368" y="719"/>
              <a:ext cx="29" cy="64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311" name="Oval 41"/>
            <p:cNvSpPr>
              <a:spLocks noChangeArrowheads="1"/>
            </p:cNvSpPr>
            <p:nvPr/>
          </p:nvSpPr>
          <p:spPr bwMode="auto">
            <a:xfrm rot="16920000" flipH="1">
              <a:off x="3473" y="737"/>
              <a:ext cx="22" cy="29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312" name="Oval 42"/>
            <p:cNvSpPr>
              <a:spLocks noChangeArrowheads="1"/>
            </p:cNvSpPr>
            <p:nvPr/>
          </p:nvSpPr>
          <p:spPr bwMode="auto">
            <a:xfrm rot="16920000" flipH="1">
              <a:off x="3555" y="933"/>
              <a:ext cx="29" cy="19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313" name="Oval 43"/>
            <p:cNvSpPr>
              <a:spLocks noChangeArrowheads="1"/>
            </p:cNvSpPr>
            <p:nvPr/>
          </p:nvSpPr>
          <p:spPr bwMode="auto">
            <a:xfrm rot="1200000" flipH="1">
              <a:off x="3245" y="792"/>
              <a:ext cx="49" cy="67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314" name="Oval 44"/>
            <p:cNvSpPr>
              <a:spLocks noChangeArrowheads="1"/>
            </p:cNvSpPr>
            <p:nvPr/>
          </p:nvSpPr>
          <p:spPr bwMode="auto">
            <a:xfrm rot="16260000" flipH="1">
              <a:off x="3254" y="922"/>
              <a:ext cx="30" cy="37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315" name="Oval 45"/>
            <p:cNvSpPr>
              <a:spLocks noChangeArrowheads="1"/>
            </p:cNvSpPr>
            <p:nvPr/>
          </p:nvSpPr>
          <p:spPr bwMode="auto">
            <a:xfrm rot="16260000" flipH="1">
              <a:off x="3320" y="860"/>
              <a:ext cx="82" cy="88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316" name="Oval 46"/>
            <p:cNvSpPr>
              <a:spLocks noChangeArrowheads="1"/>
            </p:cNvSpPr>
            <p:nvPr/>
          </p:nvSpPr>
          <p:spPr bwMode="auto">
            <a:xfrm rot="16260000" flipH="1">
              <a:off x="3330" y="967"/>
              <a:ext cx="92" cy="116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317" name="Oval 47"/>
            <p:cNvSpPr>
              <a:spLocks noChangeArrowheads="1"/>
            </p:cNvSpPr>
            <p:nvPr/>
          </p:nvSpPr>
          <p:spPr bwMode="auto">
            <a:xfrm rot="16920000" flipH="1">
              <a:off x="3348" y="741"/>
              <a:ext cx="28" cy="63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318" name="Oval 48"/>
            <p:cNvSpPr>
              <a:spLocks noChangeArrowheads="1"/>
            </p:cNvSpPr>
            <p:nvPr/>
          </p:nvSpPr>
          <p:spPr bwMode="auto">
            <a:xfrm rot="16920000" flipH="1">
              <a:off x="3296" y="1065"/>
              <a:ext cx="29" cy="62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54290" name="Group 49"/>
          <p:cNvGrpSpPr>
            <a:grpSpLocks/>
          </p:cNvGrpSpPr>
          <p:nvPr/>
        </p:nvGrpSpPr>
        <p:grpSpPr bwMode="auto">
          <a:xfrm flipH="1">
            <a:off x="8784686" y="2492376"/>
            <a:ext cx="287337" cy="1008063"/>
            <a:chOff x="999" y="1307"/>
            <a:chExt cx="1583" cy="2305"/>
          </a:xfrm>
        </p:grpSpPr>
        <p:sp>
          <p:nvSpPr>
            <p:cNvPr id="54300" name="Arc 50"/>
            <p:cNvSpPr>
              <a:spLocks noChangeAspect="1"/>
            </p:cNvSpPr>
            <p:nvPr/>
          </p:nvSpPr>
          <p:spPr bwMode="auto">
            <a:xfrm flipH="1">
              <a:off x="999" y="1308"/>
              <a:ext cx="588" cy="2304"/>
            </a:xfrm>
            <a:custGeom>
              <a:avLst/>
              <a:gdLst>
                <a:gd name="T0" fmla="*/ 0 w 22125"/>
                <a:gd name="T1" fmla="*/ 0 h 43200"/>
                <a:gd name="T2" fmla="*/ 0 w 22125"/>
                <a:gd name="T3" fmla="*/ 0 h 43200"/>
                <a:gd name="T4" fmla="*/ 0 w 22125"/>
                <a:gd name="T5" fmla="*/ 0 h 43200"/>
                <a:gd name="T6" fmla="*/ 0 60000 65536"/>
                <a:gd name="T7" fmla="*/ 0 60000 65536"/>
                <a:gd name="T8" fmla="*/ 0 60000 65536"/>
                <a:gd name="T9" fmla="*/ 0 w 22125"/>
                <a:gd name="T10" fmla="*/ 0 h 43200"/>
                <a:gd name="T11" fmla="*/ 22125 w 22125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25" h="43200" fill="none" extrusionOk="0">
                  <a:moveTo>
                    <a:pt x="524" y="0"/>
                  </a:moveTo>
                  <a:cubicBezTo>
                    <a:pt x="12454" y="0"/>
                    <a:pt x="22125" y="9670"/>
                    <a:pt x="22125" y="21600"/>
                  </a:cubicBezTo>
                  <a:cubicBezTo>
                    <a:pt x="22125" y="33529"/>
                    <a:pt x="12454" y="43200"/>
                    <a:pt x="525" y="43200"/>
                  </a:cubicBezTo>
                  <a:cubicBezTo>
                    <a:pt x="349" y="43200"/>
                    <a:pt x="174" y="43197"/>
                    <a:pt x="0" y="43193"/>
                  </a:cubicBezTo>
                </a:path>
                <a:path w="22125" h="43200" stroke="0" extrusionOk="0">
                  <a:moveTo>
                    <a:pt x="524" y="0"/>
                  </a:moveTo>
                  <a:cubicBezTo>
                    <a:pt x="12454" y="0"/>
                    <a:pt x="22125" y="9670"/>
                    <a:pt x="22125" y="21600"/>
                  </a:cubicBezTo>
                  <a:cubicBezTo>
                    <a:pt x="22125" y="33529"/>
                    <a:pt x="12454" y="43200"/>
                    <a:pt x="525" y="43200"/>
                  </a:cubicBezTo>
                  <a:cubicBezTo>
                    <a:pt x="349" y="43200"/>
                    <a:pt x="174" y="43197"/>
                    <a:pt x="0" y="43193"/>
                  </a:cubicBezTo>
                  <a:lnTo>
                    <a:pt x="525" y="21600"/>
                  </a:lnTo>
                  <a:close/>
                </a:path>
              </a:pathLst>
            </a:custGeom>
            <a:solidFill>
              <a:srgbClr val="990000"/>
            </a:solidFill>
            <a:ln w="12700">
              <a:solidFill>
                <a:srgbClr val="343434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7747" name="Arc 51"/>
            <p:cNvSpPr>
              <a:spLocks noChangeAspect="1"/>
            </p:cNvSpPr>
            <p:nvPr/>
          </p:nvSpPr>
          <p:spPr bwMode="auto">
            <a:xfrm flipH="1">
              <a:off x="1506" y="1307"/>
              <a:ext cx="1076" cy="2305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1336 w 22370"/>
                <a:gd name="T1" fmla="*/ 43198 h 43198"/>
                <a:gd name="T2" fmla="*/ 22370 w 22370"/>
                <a:gd name="T3" fmla="*/ 14 h 43198"/>
                <a:gd name="T4" fmla="*/ 21600 w 22370"/>
                <a:gd name="T5" fmla="*/ 21600 h 43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370" h="43198" fill="none" extrusionOk="0">
                  <a:moveTo>
                    <a:pt x="21335" y="43198"/>
                  </a:moveTo>
                  <a:cubicBezTo>
                    <a:pt x="9510" y="43053"/>
                    <a:pt x="0" y="3342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856" y="-1"/>
                    <a:pt x="22113" y="4"/>
                    <a:pt x="22370" y="13"/>
                  </a:cubicBezTo>
                </a:path>
                <a:path w="22370" h="43198" stroke="0" extrusionOk="0">
                  <a:moveTo>
                    <a:pt x="21335" y="43198"/>
                  </a:moveTo>
                  <a:cubicBezTo>
                    <a:pt x="9510" y="43053"/>
                    <a:pt x="0" y="3342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856" y="-1"/>
                    <a:pt x="22113" y="4"/>
                    <a:pt x="22370" y="13"/>
                  </a:cubicBezTo>
                  <a:lnTo>
                    <a:pt x="21600" y="21600"/>
                  </a:lnTo>
                  <a:close/>
                </a:path>
              </a:pathLst>
            </a:custGeom>
            <a:gradFill rotWithShape="0">
              <a:gsLst>
                <a:gs pos="0">
                  <a:srgbClr val="FF6600"/>
                </a:gs>
                <a:gs pos="100000">
                  <a:srgbClr val="993300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343434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ja-JP" altLang="ja-JP">
                <a:latin typeface="Arial" pitchFamily="34" charset="0"/>
                <a:ea typeface="ＭＳ Ｐゴシック" pitchFamily="50" charset="-128"/>
              </a:endParaRPr>
            </a:p>
          </p:txBody>
        </p:sp>
      </p:grpSp>
      <p:sp>
        <p:nvSpPr>
          <p:cNvPr id="157748" name="Oval 52"/>
          <p:cNvSpPr>
            <a:spLocks noChangeAspect="1" noChangeArrowheads="1"/>
          </p:cNvSpPr>
          <p:nvPr/>
        </p:nvSpPr>
        <p:spPr bwMode="auto">
          <a:xfrm>
            <a:off x="8911686" y="2935289"/>
            <a:ext cx="109537" cy="147637"/>
          </a:xfrm>
          <a:prstGeom prst="ellipse">
            <a:avLst/>
          </a:prstGeom>
          <a:gradFill rotWithShape="0">
            <a:gsLst>
              <a:gs pos="0">
                <a:srgbClr val="FF6600"/>
              </a:gs>
              <a:gs pos="100000">
                <a:srgbClr val="800000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ja-JP" altLang="ja-JP" sz="24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4292" name="Line 53"/>
          <p:cNvSpPr>
            <a:spLocks noChangeShapeType="1"/>
          </p:cNvSpPr>
          <p:nvPr/>
        </p:nvSpPr>
        <p:spPr bwMode="auto">
          <a:xfrm flipV="1">
            <a:off x="8136985" y="3141664"/>
            <a:ext cx="647700" cy="433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4293" name="Text Box 54"/>
          <p:cNvSpPr txBox="1">
            <a:spLocks noChangeArrowheads="1"/>
          </p:cNvSpPr>
          <p:nvPr/>
        </p:nvSpPr>
        <p:spPr bwMode="auto">
          <a:xfrm>
            <a:off x="7544059" y="3356992"/>
            <a:ext cx="80021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 dirty="0">
                <a:latin typeface="Comic Sans MS" panose="030F0702030302020204" pitchFamily="66" charset="0"/>
                <a:ea typeface="HGP教科書体" panose="02020600000000000000" pitchFamily="18" charset="-128"/>
              </a:rPr>
              <a:t>地殻</a:t>
            </a:r>
            <a:endParaRPr lang="en-US" altLang="ja-JP" sz="2400" dirty="0"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r>
              <a:rPr lang="en-US" altLang="ja-JP" dirty="0">
                <a:latin typeface="Comic Sans MS" panose="030F0702030302020204" pitchFamily="66" charset="0"/>
                <a:ea typeface="HGP教科書体" panose="02020600000000000000" pitchFamily="18" charset="-128"/>
              </a:rPr>
              <a:t>Crust</a:t>
            </a:r>
            <a:endParaRPr lang="ja-JP" altLang="en-US" dirty="0"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54294" name="Text Box 55"/>
          <p:cNvSpPr txBox="1">
            <a:spLocks noChangeArrowheads="1"/>
          </p:cNvSpPr>
          <p:nvPr/>
        </p:nvSpPr>
        <p:spPr bwMode="auto">
          <a:xfrm>
            <a:off x="8143737" y="3998392"/>
            <a:ext cx="19127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 dirty="0">
                <a:latin typeface="Comic Sans MS" panose="030F0702030302020204" pitchFamily="66" charset="0"/>
                <a:ea typeface="HGP教科書体" panose="02020600000000000000" pitchFamily="18" charset="-128"/>
              </a:rPr>
              <a:t>マントル</a:t>
            </a:r>
            <a:r>
              <a:rPr lang="ja-JP" altLang="en-US" dirty="0">
                <a:latin typeface="Comic Sans MS" panose="030F0702030302020204" pitchFamily="66" charset="0"/>
                <a:ea typeface="HGP教科書体" panose="02020600000000000000" pitchFamily="18" charset="-128"/>
              </a:rPr>
              <a:t> </a:t>
            </a:r>
            <a:r>
              <a:rPr lang="en-US" altLang="ja-JP" dirty="0">
                <a:latin typeface="Comic Sans MS" panose="030F0702030302020204" pitchFamily="66" charset="0"/>
                <a:ea typeface="HGP教科書体" panose="02020600000000000000" pitchFamily="18" charset="-128"/>
              </a:rPr>
              <a:t>Mantle</a:t>
            </a:r>
            <a:endParaRPr lang="ja-JP" altLang="en-US" dirty="0"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54295" name="Line 56"/>
          <p:cNvSpPr>
            <a:spLocks noChangeShapeType="1"/>
          </p:cNvSpPr>
          <p:nvPr/>
        </p:nvSpPr>
        <p:spPr bwMode="auto">
          <a:xfrm flipV="1">
            <a:off x="8567198" y="3284539"/>
            <a:ext cx="360363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57753" name="Text Box 57"/>
          <p:cNvSpPr txBox="1">
            <a:spLocks noChangeArrowheads="1"/>
          </p:cNvSpPr>
          <p:nvPr/>
        </p:nvSpPr>
        <p:spPr bwMode="auto">
          <a:xfrm>
            <a:off x="8135397" y="1557339"/>
            <a:ext cx="14109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 dirty="0">
                <a:latin typeface="Comic Sans MS" panose="030F0702030302020204" pitchFamily="66" charset="0"/>
                <a:ea typeface="HGP教科書体" panose="02020600000000000000" pitchFamily="18" charset="-128"/>
              </a:rPr>
              <a:t>核</a:t>
            </a:r>
            <a:r>
              <a:rPr lang="ja-JP" altLang="en-US" dirty="0">
                <a:latin typeface="Comic Sans MS" panose="030F0702030302020204" pitchFamily="66" charset="0"/>
                <a:ea typeface="HGP教科書体" panose="02020600000000000000" pitchFamily="18" charset="-128"/>
              </a:rPr>
              <a:t>？ </a:t>
            </a:r>
            <a:r>
              <a:rPr lang="en-US" altLang="ja-JP" dirty="0">
                <a:latin typeface="Comic Sans MS" panose="030F0702030302020204" pitchFamily="66" charset="0"/>
                <a:ea typeface="HGP教科書体" panose="02020600000000000000" pitchFamily="18" charset="-128"/>
              </a:rPr>
              <a:t>Core?</a:t>
            </a:r>
            <a:endParaRPr lang="ja-JP" altLang="en-US" dirty="0"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157754" name="Line 58"/>
          <p:cNvSpPr>
            <a:spLocks noChangeShapeType="1"/>
          </p:cNvSpPr>
          <p:nvPr/>
        </p:nvSpPr>
        <p:spPr bwMode="auto">
          <a:xfrm>
            <a:off x="8567198" y="1917701"/>
            <a:ext cx="360363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57756" name="Rectangle 60"/>
          <p:cNvSpPr>
            <a:spLocks noChangeArrowheads="1"/>
          </p:cNvSpPr>
          <p:nvPr/>
        </p:nvSpPr>
        <p:spPr bwMode="auto">
          <a:xfrm>
            <a:off x="2136390" y="5481223"/>
            <a:ext cx="3534622" cy="107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慣性モーメント </a:t>
            </a:r>
            <a:r>
              <a:rPr lang="en-US" altLang="ja-JP" sz="3200" dirty="0">
                <a:solidFill>
                  <a:srgbClr val="FF00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MOI</a:t>
            </a:r>
            <a:endParaRPr lang="ja-JP" altLang="en-US" sz="3200" dirty="0">
              <a:solidFill>
                <a:srgbClr val="FF00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r>
              <a:rPr lang="ja-JP" altLang="en-US" sz="3200" dirty="0">
                <a:solidFill>
                  <a:srgbClr val="FF00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地球</a:t>
            </a:r>
            <a:r>
              <a:rPr lang="ja-JP" altLang="en-US" sz="32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 </a:t>
            </a:r>
            <a:r>
              <a:rPr lang="en-US" altLang="ja-JP" sz="3200" dirty="0">
                <a:solidFill>
                  <a:srgbClr val="FF00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:</a:t>
            </a:r>
            <a:r>
              <a:rPr lang="en-US" altLang="ja-JP" sz="32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  </a:t>
            </a:r>
            <a:r>
              <a:rPr lang="en-US" altLang="ja-JP" sz="3200" dirty="0">
                <a:solidFill>
                  <a:srgbClr val="FF4B4B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0.334</a:t>
            </a:r>
          </a:p>
        </p:txBody>
      </p:sp>
      <p:sp>
        <p:nvSpPr>
          <p:cNvPr id="157757" name="Rectangle 61"/>
          <p:cNvSpPr>
            <a:spLocks noChangeArrowheads="1"/>
          </p:cNvSpPr>
          <p:nvPr/>
        </p:nvSpPr>
        <p:spPr bwMode="auto">
          <a:xfrm>
            <a:off x="7630612" y="5437109"/>
            <a:ext cx="2420534" cy="893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月</a:t>
            </a:r>
            <a:r>
              <a:rPr lang="ja-JP" altLang="en-US" sz="32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 </a:t>
            </a:r>
            <a:r>
              <a:rPr lang="en-US" altLang="ja-JP" sz="3200" dirty="0">
                <a:solidFill>
                  <a:srgbClr val="FF00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:</a:t>
            </a:r>
            <a:r>
              <a:rPr lang="en-US" altLang="ja-JP" sz="32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  </a:t>
            </a:r>
            <a:r>
              <a:rPr lang="en-US" altLang="ja-JP" sz="3200" dirty="0">
                <a:solidFill>
                  <a:srgbClr val="FF4B4B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0.393</a:t>
            </a:r>
          </a:p>
          <a:p>
            <a:r>
              <a:rPr lang="en-US" altLang="ja-JP" sz="2000" dirty="0">
                <a:solidFill>
                  <a:srgbClr val="FF4B4B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(Lunar Prospector)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8D170CB0-83DA-4E97-AE44-41D64C5261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1924603"/>
      </p:ext>
    </p:extLst>
  </p:cSld>
  <p:clrMapOvr>
    <a:masterClrMapping/>
  </p:clrMapOvr>
  <p:transition spd="med" advTm="82219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57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7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7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57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57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7748" grpId="0" animBg="1"/>
      <p:bldP spid="157753" grpId="0"/>
      <p:bldP spid="157754" grpId="0" animBg="1"/>
      <p:bldP spid="157756" grpId="0"/>
      <p:bldP spid="15775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5"/>
          <p:cNvSpPr>
            <a:spLocks noChangeArrowheads="1"/>
          </p:cNvSpPr>
          <p:nvPr/>
        </p:nvSpPr>
        <p:spPr bwMode="auto">
          <a:xfrm>
            <a:off x="1476108" y="3429000"/>
            <a:ext cx="936654" cy="897821"/>
          </a:xfrm>
          <a:prstGeom prst="ellipse">
            <a:avLst/>
          </a:prstGeom>
          <a:solidFill>
            <a:schemeClr val="bg2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" name="Oval 40"/>
          <p:cNvSpPr>
            <a:spLocks noChangeArrowheads="1"/>
          </p:cNvSpPr>
          <p:nvPr/>
        </p:nvSpPr>
        <p:spPr bwMode="auto">
          <a:xfrm>
            <a:off x="1518971" y="3456877"/>
            <a:ext cx="857256" cy="817557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3366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" name="Oval 41"/>
          <p:cNvSpPr>
            <a:spLocks noChangeArrowheads="1"/>
          </p:cNvSpPr>
          <p:nvPr/>
        </p:nvSpPr>
        <p:spPr bwMode="auto">
          <a:xfrm>
            <a:off x="1661847" y="3567018"/>
            <a:ext cx="611620" cy="604238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" name="Oval 15"/>
          <p:cNvSpPr>
            <a:spLocks noChangeArrowheads="1"/>
          </p:cNvSpPr>
          <p:nvPr/>
        </p:nvSpPr>
        <p:spPr bwMode="auto">
          <a:xfrm>
            <a:off x="3359696" y="2894886"/>
            <a:ext cx="1627188" cy="1633560"/>
          </a:xfrm>
          <a:prstGeom prst="ellipse">
            <a:avLst/>
          </a:prstGeom>
          <a:solidFill>
            <a:schemeClr val="bg2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" name="Oval 40"/>
          <p:cNvSpPr>
            <a:spLocks noChangeArrowheads="1"/>
          </p:cNvSpPr>
          <p:nvPr/>
        </p:nvSpPr>
        <p:spPr bwMode="auto">
          <a:xfrm>
            <a:off x="3402559" y="2969499"/>
            <a:ext cx="1511300" cy="14605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3366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" name="Oval 41"/>
          <p:cNvSpPr>
            <a:spLocks noChangeArrowheads="1"/>
          </p:cNvSpPr>
          <p:nvPr/>
        </p:nvSpPr>
        <p:spPr bwMode="auto">
          <a:xfrm>
            <a:off x="3734346" y="3314001"/>
            <a:ext cx="838184" cy="836599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" name="Oval 15"/>
          <p:cNvSpPr>
            <a:spLocks noChangeArrowheads="1"/>
          </p:cNvSpPr>
          <p:nvPr/>
        </p:nvSpPr>
        <p:spPr bwMode="auto">
          <a:xfrm>
            <a:off x="9921473" y="3099687"/>
            <a:ext cx="1185871" cy="1227135"/>
          </a:xfrm>
          <a:prstGeom prst="ellipse">
            <a:avLst/>
          </a:prstGeom>
          <a:solidFill>
            <a:schemeClr val="bg2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" name="Oval 40"/>
          <p:cNvSpPr>
            <a:spLocks noChangeArrowheads="1"/>
          </p:cNvSpPr>
          <p:nvPr/>
        </p:nvSpPr>
        <p:spPr bwMode="auto">
          <a:xfrm>
            <a:off x="9964335" y="3145471"/>
            <a:ext cx="1101414" cy="1128964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3366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" name="Oval 41"/>
          <p:cNvSpPr>
            <a:spLocks noChangeArrowheads="1"/>
          </p:cNvSpPr>
          <p:nvPr/>
        </p:nvSpPr>
        <p:spPr bwMode="auto">
          <a:xfrm>
            <a:off x="10250088" y="3456877"/>
            <a:ext cx="492859" cy="523986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" name="Oval 15"/>
          <p:cNvSpPr>
            <a:spLocks noChangeArrowheads="1"/>
          </p:cNvSpPr>
          <p:nvPr/>
        </p:nvSpPr>
        <p:spPr bwMode="auto">
          <a:xfrm>
            <a:off x="5559399" y="2813934"/>
            <a:ext cx="1785950" cy="1714512"/>
          </a:xfrm>
          <a:prstGeom prst="ellipse">
            <a:avLst/>
          </a:prstGeom>
          <a:solidFill>
            <a:schemeClr val="bg2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" name="Oval 40"/>
          <p:cNvSpPr>
            <a:spLocks noChangeArrowheads="1"/>
          </p:cNvSpPr>
          <p:nvPr/>
        </p:nvSpPr>
        <p:spPr bwMode="auto">
          <a:xfrm>
            <a:off x="5656240" y="2895023"/>
            <a:ext cx="1608621" cy="1534976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3366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" name="Oval 41"/>
          <p:cNvSpPr>
            <a:spLocks noChangeArrowheads="1"/>
          </p:cNvSpPr>
          <p:nvPr/>
        </p:nvSpPr>
        <p:spPr bwMode="auto">
          <a:xfrm>
            <a:off x="6024563" y="3242562"/>
            <a:ext cx="892159" cy="879260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ja-JP" altLang="en-US" sz="24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核</a:t>
            </a:r>
          </a:p>
        </p:txBody>
      </p:sp>
      <p:sp>
        <p:nvSpPr>
          <p:cNvPr id="14" name="Oval 15"/>
          <p:cNvSpPr>
            <a:spLocks noChangeArrowheads="1"/>
          </p:cNvSpPr>
          <p:nvPr/>
        </p:nvSpPr>
        <p:spPr bwMode="auto">
          <a:xfrm>
            <a:off x="8212395" y="3314001"/>
            <a:ext cx="757243" cy="798687"/>
          </a:xfrm>
          <a:prstGeom prst="ellipse">
            <a:avLst/>
          </a:prstGeom>
          <a:solidFill>
            <a:schemeClr val="bg2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" name="Oval 40"/>
          <p:cNvSpPr>
            <a:spLocks noChangeArrowheads="1"/>
          </p:cNvSpPr>
          <p:nvPr/>
        </p:nvSpPr>
        <p:spPr bwMode="auto">
          <a:xfrm>
            <a:off x="8255258" y="3385438"/>
            <a:ext cx="642942" cy="674862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3366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" name="Oval 41"/>
          <p:cNvSpPr>
            <a:spLocks noChangeArrowheads="1"/>
          </p:cNvSpPr>
          <p:nvPr/>
        </p:nvSpPr>
        <p:spPr bwMode="auto">
          <a:xfrm>
            <a:off x="8499195" y="3599753"/>
            <a:ext cx="184690" cy="193799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7" name="Rectangle 32"/>
          <p:cNvSpPr>
            <a:spLocks noChangeArrowheads="1"/>
          </p:cNvSpPr>
          <p:nvPr/>
        </p:nvSpPr>
        <p:spPr bwMode="auto">
          <a:xfrm>
            <a:off x="1055441" y="4742760"/>
            <a:ext cx="1668727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altLang="ja-JP" sz="2000" i="1" dirty="0">
                <a:solidFill>
                  <a:schemeClr val="accent1"/>
                </a:solidFill>
                <a:latin typeface="Times New Roman" pitchFamily="18" charset="0"/>
              </a:rPr>
              <a:t>C/MR</a:t>
            </a:r>
            <a:r>
              <a:rPr lang="en-US" altLang="ja-JP" sz="2000" i="1" baseline="30000" dirty="0">
                <a:solidFill>
                  <a:schemeClr val="accent1"/>
                </a:solidFill>
                <a:latin typeface="Times New Roman" pitchFamily="18" charset="0"/>
              </a:rPr>
              <a:t>2</a:t>
            </a:r>
            <a:r>
              <a:rPr lang="en-US" altLang="ja-JP" sz="2000" dirty="0">
                <a:solidFill>
                  <a:schemeClr val="accent1"/>
                </a:solidFill>
                <a:latin typeface="Times New Roman" pitchFamily="18" charset="0"/>
              </a:rPr>
              <a:t>= 0.338</a:t>
            </a:r>
          </a:p>
        </p:txBody>
      </p:sp>
      <p:sp>
        <p:nvSpPr>
          <p:cNvPr id="19" name="Rectangle 32"/>
          <p:cNvSpPr>
            <a:spLocks noChangeArrowheads="1"/>
          </p:cNvSpPr>
          <p:nvPr/>
        </p:nvSpPr>
        <p:spPr bwMode="auto">
          <a:xfrm>
            <a:off x="3853571" y="4742760"/>
            <a:ext cx="971420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altLang="ja-JP" sz="2000" dirty="0">
                <a:solidFill>
                  <a:schemeClr val="accent1"/>
                </a:solidFill>
                <a:latin typeface="Times New Roman" pitchFamily="18" charset="0"/>
              </a:rPr>
              <a:t>= 0.336</a:t>
            </a:r>
          </a:p>
        </p:txBody>
      </p:sp>
      <p:sp>
        <p:nvSpPr>
          <p:cNvPr id="20" name="Rectangle 32"/>
          <p:cNvSpPr>
            <a:spLocks noChangeArrowheads="1"/>
          </p:cNvSpPr>
          <p:nvPr/>
        </p:nvSpPr>
        <p:spPr bwMode="auto">
          <a:xfrm>
            <a:off x="5953124" y="4671322"/>
            <a:ext cx="1099660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altLang="ja-JP" sz="2000" dirty="0">
                <a:solidFill>
                  <a:schemeClr val="accent1"/>
                </a:solidFill>
                <a:latin typeface="Times New Roman" pitchFamily="18" charset="0"/>
              </a:rPr>
              <a:t>= 0.3307</a:t>
            </a:r>
          </a:p>
        </p:txBody>
      </p:sp>
      <p:sp>
        <p:nvSpPr>
          <p:cNvPr id="21" name="Rectangle 32"/>
          <p:cNvSpPr>
            <a:spLocks noChangeArrowheads="1"/>
          </p:cNvSpPr>
          <p:nvPr/>
        </p:nvSpPr>
        <p:spPr bwMode="auto">
          <a:xfrm>
            <a:off x="8148916" y="4627760"/>
            <a:ext cx="971420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altLang="ja-JP" sz="2000" dirty="0">
                <a:solidFill>
                  <a:schemeClr val="accent1"/>
                </a:solidFill>
                <a:latin typeface="Times New Roman" pitchFamily="18" charset="0"/>
              </a:rPr>
              <a:t>= 0.393</a:t>
            </a:r>
          </a:p>
        </p:txBody>
      </p:sp>
      <p:sp>
        <p:nvSpPr>
          <p:cNvPr id="22" name="Rectangle 32"/>
          <p:cNvSpPr>
            <a:spLocks noChangeArrowheads="1"/>
          </p:cNvSpPr>
          <p:nvPr/>
        </p:nvSpPr>
        <p:spPr bwMode="auto">
          <a:xfrm>
            <a:off x="10165140" y="4599884"/>
            <a:ext cx="971420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altLang="ja-JP" sz="2000" dirty="0">
                <a:solidFill>
                  <a:schemeClr val="accent1"/>
                </a:solidFill>
                <a:latin typeface="Times New Roman" pitchFamily="18" charset="0"/>
              </a:rPr>
              <a:t>= 0.366</a:t>
            </a:r>
          </a:p>
        </p:txBody>
      </p: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1309416" y="1430556"/>
            <a:ext cx="1401025" cy="95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ja-JP" altLang="en-US" sz="32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水星</a:t>
            </a:r>
            <a:endParaRPr lang="en-US" altLang="ja-JP" sz="3200" dirty="0">
              <a:solidFill>
                <a:schemeClr val="folHlink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r>
              <a:rPr lang="en-US" altLang="ja-JP" sz="24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Mercury</a:t>
            </a:r>
            <a:endParaRPr lang="ja-JP" altLang="en-US" sz="2800" dirty="0">
              <a:solidFill>
                <a:schemeClr val="folHlink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3694456" y="1435299"/>
            <a:ext cx="1025922" cy="95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ja-JP" altLang="en-US" sz="32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金星</a:t>
            </a:r>
            <a:endParaRPr lang="en-US" altLang="ja-JP" sz="3200" dirty="0">
              <a:solidFill>
                <a:schemeClr val="folHlink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r>
              <a:rPr lang="en-US" altLang="ja-JP" sz="24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Venus</a:t>
            </a:r>
            <a:endParaRPr lang="ja-JP" altLang="en-US" sz="3200" dirty="0">
              <a:solidFill>
                <a:schemeClr val="folHlink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6148690" y="1412776"/>
            <a:ext cx="1006686" cy="95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ja-JP" altLang="en-US" sz="32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地球</a:t>
            </a:r>
            <a:endParaRPr lang="en-US" altLang="ja-JP" sz="3200" dirty="0">
              <a:solidFill>
                <a:schemeClr val="folHlink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r>
              <a:rPr lang="en-US" altLang="ja-JP" sz="24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Earth</a:t>
            </a:r>
            <a:endParaRPr lang="ja-JP" altLang="en-US" sz="2800" dirty="0">
              <a:solidFill>
                <a:schemeClr val="folHlink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10096908" y="1484784"/>
            <a:ext cx="1006686" cy="95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ja-JP" altLang="en-US" sz="32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火星</a:t>
            </a:r>
            <a:endParaRPr lang="en-US" altLang="ja-JP" sz="3200" dirty="0">
              <a:solidFill>
                <a:schemeClr val="folHlink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r>
              <a:rPr lang="en-US" altLang="ja-JP" sz="24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Mars</a:t>
            </a:r>
            <a:endParaRPr lang="ja-JP" altLang="en-US" sz="2800" dirty="0">
              <a:solidFill>
                <a:schemeClr val="folHlink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2420885" y="160762"/>
            <a:ext cx="7662354" cy="1016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ja-JP" altLang="en-US" sz="3600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地球型惑星の平均密度と慣性モーメント</a:t>
            </a:r>
            <a:endParaRPr lang="en-US" altLang="ja-JP" sz="3600" dirty="0">
              <a:solidFill>
                <a:srgbClr val="FF7C8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algn="ctr"/>
            <a:r>
              <a:rPr lang="en-US" altLang="ja-JP" sz="2400" dirty="0">
                <a:solidFill>
                  <a:srgbClr val="FF7C8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Density and MOI of the terrestrial planets</a:t>
            </a:r>
            <a:endParaRPr lang="ja-JP" altLang="en-US" sz="2400" dirty="0">
              <a:solidFill>
                <a:srgbClr val="FF7C80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28" name="Rectangle 2"/>
          <p:cNvSpPr>
            <a:spLocks noChangeArrowheads="1"/>
          </p:cNvSpPr>
          <p:nvPr/>
        </p:nvSpPr>
        <p:spPr bwMode="auto">
          <a:xfrm>
            <a:off x="8114759" y="1844824"/>
            <a:ext cx="944169" cy="95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ja-JP" altLang="en-US" sz="32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月</a:t>
            </a:r>
            <a:endParaRPr lang="en-US" altLang="ja-JP" sz="3200" dirty="0">
              <a:solidFill>
                <a:schemeClr val="folHlink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algn="ctr"/>
            <a:r>
              <a:rPr lang="en-US" altLang="ja-JP" sz="24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Moon</a:t>
            </a:r>
            <a:endParaRPr lang="ja-JP" altLang="en-US" sz="3200" dirty="0">
              <a:solidFill>
                <a:schemeClr val="folHlink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29" name="Rectangle 32"/>
          <p:cNvSpPr>
            <a:spLocks noChangeArrowheads="1"/>
          </p:cNvSpPr>
          <p:nvPr/>
        </p:nvSpPr>
        <p:spPr bwMode="auto">
          <a:xfrm>
            <a:off x="1055440" y="2385306"/>
            <a:ext cx="1176604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altLang="ja-JP" sz="2000" dirty="0">
                <a:solidFill>
                  <a:schemeClr val="accent1"/>
                </a:solidFill>
                <a:latin typeface="Symbol" pitchFamily="18" charset="2"/>
              </a:rPr>
              <a:t>r </a:t>
            </a:r>
            <a:r>
              <a:rPr lang="en-US" altLang="ja-JP" sz="2000" dirty="0">
                <a:solidFill>
                  <a:schemeClr val="accent1"/>
                </a:solidFill>
                <a:latin typeface="Times New Roman" pitchFamily="18" charset="0"/>
              </a:rPr>
              <a:t>= 5.427</a:t>
            </a:r>
          </a:p>
        </p:txBody>
      </p:sp>
      <p:sp>
        <p:nvSpPr>
          <p:cNvPr id="30" name="Rectangle 32"/>
          <p:cNvSpPr>
            <a:spLocks noChangeArrowheads="1"/>
          </p:cNvSpPr>
          <p:nvPr/>
        </p:nvSpPr>
        <p:spPr bwMode="auto">
          <a:xfrm>
            <a:off x="3610545" y="2385306"/>
            <a:ext cx="971420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altLang="ja-JP" sz="2000" dirty="0">
                <a:solidFill>
                  <a:schemeClr val="accent1"/>
                </a:solidFill>
                <a:latin typeface="Times New Roman" pitchFamily="18" charset="0"/>
              </a:rPr>
              <a:t>= 5.204</a:t>
            </a:r>
          </a:p>
        </p:txBody>
      </p:sp>
      <p:sp>
        <p:nvSpPr>
          <p:cNvPr id="31" name="Rectangle 32"/>
          <p:cNvSpPr>
            <a:spLocks noChangeArrowheads="1"/>
          </p:cNvSpPr>
          <p:nvPr/>
        </p:nvSpPr>
        <p:spPr bwMode="auto">
          <a:xfrm>
            <a:off x="5953124" y="2313868"/>
            <a:ext cx="971420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altLang="ja-JP" sz="2000" dirty="0">
                <a:solidFill>
                  <a:schemeClr val="accent1"/>
                </a:solidFill>
                <a:latin typeface="Times New Roman" pitchFamily="18" charset="0"/>
              </a:rPr>
              <a:t>= 5.515</a:t>
            </a:r>
          </a:p>
        </p:txBody>
      </p: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8077478" y="2643182"/>
            <a:ext cx="971420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altLang="ja-JP" sz="2000" dirty="0">
                <a:solidFill>
                  <a:schemeClr val="accent1"/>
                </a:solidFill>
                <a:latin typeface="Times New Roman" pitchFamily="18" charset="0"/>
              </a:rPr>
              <a:t>= 3.345</a:t>
            </a: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10000870" y="2571744"/>
            <a:ext cx="971420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altLang="ja-JP" sz="2000" dirty="0">
                <a:solidFill>
                  <a:schemeClr val="accent1"/>
                </a:solidFill>
                <a:latin typeface="Times New Roman" pitchFamily="18" charset="0"/>
              </a:rPr>
              <a:t>= 3.933</a:t>
            </a:r>
          </a:p>
        </p:txBody>
      </p:sp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2841274" y="5422701"/>
            <a:ext cx="2996013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ja-JP" altLang="en-US" sz="28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核大きい　</a:t>
            </a:r>
            <a:r>
              <a:rPr lang="en-US" altLang="ja-JP" sz="20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Large core</a:t>
            </a:r>
            <a:endParaRPr lang="ja-JP" altLang="en-US" sz="20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35" name="Rectangle 2"/>
          <p:cNvSpPr>
            <a:spLocks noChangeArrowheads="1"/>
          </p:cNvSpPr>
          <p:nvPr/>
        </p:nvSpPr>
        <p:spPr bwMode="auto">
          <a:xfrm>
            <a:off x="8077478" y="5547118"/>
            <a:ext cx="3178611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r>
              <a:rPr lang="ja-JP" altLang="en-US" sz="28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核小さい　</a:t>
            </a:r>
            <a:r>
              <a:rPr lang="en-US" altLang="ja-JP" sz="20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Small core</a:t>
            </a:r>
            <a:endParaRPr lang="ja-JP" altLang="en-US" sz="20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pic>
        <p:nvPicPr>
          <p:cNvPr id="18" name="オーディオ 17">
            <a:hlinkClick r:id="" action="ppaction://media"/>
            <a:extLst>
              <a:ext uri="{FF2B5EF4-FFF2-40B4-BE49-F238E27FC236}">
                <a16:creationId xmlns:a16="http://schemas.microsoft.com/office/drawing/2014/main" id="{5B63D6F8-5840-49EB-9447-66E784BEB3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3673225"/>
      </p:ext>
    </p:extLst>
  </p:cSld>
  <p:clrMapOvr>
    <a:masterClrMapping/>
  </p:clrMapOvr>
  <p:transition spd="med" advTm="5886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0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5" grpId="0" animBg="1"/>
      <p:bldP spid="16" grpId="0" animBg="1"/>
      <p:bldP spid="17" grpId="0"/>
      <p:bldP spid="19" grpId="0"/>
      <p:bldP spid="20" grpId="0"/>
      <p:bldP spid="21" grpId="0"/>
      <p:bldP spid="22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ファイル:Jupitermoon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7240" y="214290"/>
            <a:ext cx="4000500" cy="57054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28" name="Picture 4" descr="ファイル:Solar System XXX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1" y="6339598"/>
            <a:ext cx="9144000" cy="518402"/>
          </a:xfrm>
          <a:prstGeom prst="rect">
            <a:avLst/>
          </a:prstGeom>
          <a:noFill/>
        </p:spPr>
      </p:pic>
      <p:cxnSp>
        <p:nvCxnSpPr>
          <p:cNvPr id="5" name="直線コネクタ 4"/>
          <p:cNvCxnSpPr/>
          <p:nvPr/>
        </p:nvCxnSpPr>
        <p:spPr>
          <a:xfrm>
            <a:off x="4667240" y="5929330"/>
            <a:ext cx="1214446" cy="4286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 rot="10800000" flipV="1">
            <a:off x="6381752" y="5929330"/>
            <a:ext cx="2286016" cy="4286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7378262" y="1814565"/>
            <a:ext cx="1046761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ja-JP" altLang="en-US" sz="2800" dirty="0">
                <a:solidFill>
                  <a:srgbClr val="99CC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イオ</a:t>
            </a:r>
            <a:r>
              <a:rPr lang="ja-JP" altLang="en-US" sz="2400" dirty="0">
                <a:solidFill>
                  <a:srgbClr val="99CC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 </a:t>
            </a:r>
            <a:r>
              <a:rPr lang="en-US" altLang="ja-JP" sz="2000" dirty="0">
                <a:solidFill>
                  <a:srgbClr val="99CC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Io</a:t>
            </a:r>
            <a:endParaRPr lang="ja-JP" altLang="en-US" sz="2000" dirty="0">
              <a:solidFill>
                <a:srgbClr val="99CC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6905516" y="5087244"/>
            <a:ext cx="1133324" cy="83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ja-JP" altLang="en-US" sz="2800" dirty="0">
                <a:solidFill>
                  <a:srgbClr val="99CC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カリスト</a:t>
            </a:r>
            <a:endParaRPr lang="en-US" altLang="ja-JP" sz="2800" dirty="0">
              <a:solidFill>
                <a:srgbClr val="99CC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>
              <a:defRPr/>
            </a:pPr>
            <a:r>
              <a:rPr lang="en-US" altLang="ja-JP" sz="2000" dirty="0" err="1">
                <a:solidFill>
                  <a:srgbClr val="99CC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Callisto</a:t>
            </a:r>
            <a:endParaRPr lang="ja-JP" altLang="en-US" sz="2000" dirty="0">
              <a:solidFill>
                <a:srgbClr val="99CC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7614044" y="2609503"/>
            <a:ext cx="2436564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ja-JP" altLang="en-US" sz="2800" dirty="0">
                <a:solidFill>
                  <a:srgbClr val="99CC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エウロパ </a:t>
            </a:r>
            <a:r>
              <a:rPr lang="ja-JP" altLang="en-US" sz="2400" dirty="0">
                <a:solidFill>
                  <a:srgbClr val="99CC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 </a:t>
            </a:r>
            <a:r>
              <a:rPr lang="en-US" altLang="ja-JP" sz="2000" dirty="0">
                <a:solidFill>
                  <a:srgbClr val="99CC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Europa</a:t>
            </a:r>
            <a:endParaRPr lang="ja-JP" altLang="en-US" sz="2000" dirty="0">
              <a:solidFill>
                <a:srgbClr val="99CC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6096001" y="3356993"/>
            <a:ext cx="1391407" cy="83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ja-JP" altLang="en-US" sz="2800" dirty="0">
                <a:solidFill>
                  <a:srgbClr val="99CC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ガニメデ</a:t>
            </a:r>
            <a:endParaRPr lang="en-US" altLang="ja-JP" sz="2800" dirty="0">
              <a:solidFill>
                <a:srgbClr val="99CC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>
              <a:defRPr/>
            </a:pPr>
            <a:r>
              <a:rPr lang="en-US" altLang="ja-JP" sz="2000" dirty="0">
                <a:solidFill>
                  <a:srgbClr val="99CC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Ganymede</a:t>
            </a:r>
            <a:endParaRPr lang="ja-JP" altLang="en-US" sz="2000" dirty="0">
              <a:solidFill>
                <a:srgbClr val="99CC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14" name="Rectangle 36"/>
          <p:cNvSpPr>
            <a:spLocks noChangeArrowheads="1"/>
          </p:cNvSpPr>
          <p:nvPr/>
        </p:nvSpPr>
        <p:spPr bwMode="auto">
          <a:xfrm>
            <a:off x="1524000" y="357166"/>
            <a:ext cx="3170220" cy="1816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>
              <a:defRPr/>
            </a:pPr>
            <a:r>
              <a:rPr lang="ja-JP" altLang="en-US" sz="3600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</a:rPr>
              <a:t>ガリレオ衛星</a:t>
            </a:r>
            <a:endParaRPr lang="en-US" altLang="ja-JP" sz="3600" dirty="0">
              <a:solidFill>
                <a:srgbClr val="FFFF00"/>
              </a:solidFill>
              <a:latin typeface="Times New Roman" pitchFamily="18" charset="0"/>
              <a:ea typeface="HG正楷書体-PRO" pitchFamily="66" charset="-128"/>
            </a:endParaRPr>
          </a:p>
          <a:p>
            <a:pPr>
              <a:defRPr/>
            </a:pPr>
            <a:r>
              <a:rPr lang="en-US" altLang="ja-JP" sz="2800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</a:rPr>
              <a:t>Galilean moons</a:t>
            </a:r>
          </a:p>
          <a:p>
            <a:pPr>
              <a:defRPr/>
            </a:pPr>
            <a:r>
              <a:rPr lang="ja-JP" altLang="en-US" sz="2400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</a:rPr>
              <a:t>（木星の４大衛星</a:t>
            </a:r>
            <a:endParaRPr lang="en-US" altLang="ja-JP" sz="2400" dirty="0">
              <a:solidFill>
                <a:srgbClr val="FFFF00"/>
              </a:solidFill>
              <a:latin typeface="Times New Roman" pitchFamily="18" charset="0"/>
              <a:ea typeface="HG正楷書体-PRO" pitchFamily="66" charset="-128"/>
            </a:endParaRPr>
          </a:p>
          <a:p>
            <a:pPr>
              <a:defRPr/>
            </a:pPr>
            <a:r>
              <a:rPr lang="en-US" altLang="ja-JP" sz="2000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</a:rPr>
              <a:t>  4 major moons of Jupiter</a:t>
            </a:r>
            <a:r>
              <a:rPr lang="ja-JP" altLang="en-US" sz="2400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</a:rPr>
              <a:t>）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8116CBE0-DB2B-48C9-BA9D-3962762A69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3726"/>
      </p:ext>
    </p:extLst>
  </p:cSld>
  <p:clrMapOvr>
    <a:masterClrMapping/>
  </p:clrMapOvr>
  <p:transition spd="med" advTm="10795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1792773" y="1100221"/>
            <a:ext cx="772647" cy="83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>
              <a:defRPr/>
            </a:pPr>
            <a:r>
              <a:rPr lang="ja-JP" altLang="en-US" sz="2800" dirty="0">
                <a:solidFill>
                  <a:srgbClr val="99CC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イオ</a:t>
            </a:r>
            <a:r>
              <a:rPr lang="ja-JP" altLang="en-US" sz="2400" dirty="0">
                <a:solidFill>
                  <a:srgbClr val="99CC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 </a:t>
            </a:r>
            <a:endParaRPr lang="en-US" altLang="ja-JP" sz="2400" dirty="0">
              <a:solidFill>
                <a:srgbClr val="99CC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algn="ctr">
              <a:defRPr/>
            </a:pPr>
            <a:r>
              <a:rPr lang="en-US" altLang="ja-JP" sz="2000" dirty="0">
                <a:solidFill>
                  <a:srgbClr val="99CC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Io</a:t>
            </a:r>
            <a:endParaRPr lang="ja-JP" altLang="en-US" sz="2000" dirty="0">
              <a:solidFill>
                <a:srgbClr val="99CC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9415990" y="1029223"/>
            <a:ext cx="1133324" cy="83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>
              <a:defRPr/>
            </a:pPr>
            <a:r>
              <a:rPr lang="ja-JP" altLang="en-US" sz="2800" dirty="0">
                <a:solidFill>
                  <a:srgbClr val="99CC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カリスト</a:t>
            </a:r>
            <a:endParaRPr lang="en-US" altLang="ja-JP" sz="2400" dirty="0">
              <a:solidFill>
                <a:srgbClr val="99CC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algn="ctr">
              <a:defRPr/>
            </a:pPr>
            <a:r>
              <a:rPr lang="en-US" altLang="ja-JP" sz="2000" dirty="0" err="1">
                <a:solidFill>
                  <a:srgbClr val="99CC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Callisto</a:t>
            </a:r>
            <a:endParaRPr lang="ja-JP" altLang="en-US" sz="2400" dirty="0">
              <a:solidFill>
                <a:srgbClr val="99CC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4013455" y="1092843"/>
            <a:ext cx="1508426" cy="83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>
              <a:defRPr/>
            </a:pPr>
            <a:r>
              <a:rPr lang="ja-JP" altLang="en-US" sz="2800" dirty="0">
                <a:solidFill>
                  <a:srgbClr val="99CC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エウロパ</a:t>
            </a:r>
            <a:r>
              <a:rPr lang="ja-JP" altLang="en-US" sz="2400" dirty="0">
                <a:solidFill>
                  <a:srgbClr val="99CC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 </a:t>
            </a:r>
            <a:endParaRPr lang="en-US" altLang="ja-JP" sz="2400" dirty="0">
              <a:solidFill>
                <a:srgbClr val="99CC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algn="ctr">
              <a:defRPr/>
            </a:pPr>
            <a:r>
              <a:rPr lang="en-US" altLang="ja-JP" sz="2000" dirty="0">
                <a:solidFill>
                  <a:srgbClr val="99CC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Europa</a:t>
            </a:r>
            <a:endParaRPr lang="ja-JP" altLang="en-US" sz="2400" dirty="0">
              <a:solidFill>
                <a:srgbClr val="99CC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6566245" y="1071194"/>
            <a:ext cx="1433086" cy="83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>
              <a:defRPr/>
            </a:pPr>
            <a:r>
              <a:rPr lang="ja-JP" altLang="en-US" sz="2800" dirty="0">
                <a:solidFill>
                  <a:srgbClr val="99CC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ガニメデ</a:t>
            </a:r>
            <a:r>
              <a:rPr lang="ja-JP" altLang="en-US" sz="2400" dirty="0">
                <a:solidFill>
                  <a:srgbClr val="99CC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 </a:t>
            </a:r>
            <a:endParaRPr lang="en-US" altLang="ja-JP" sz="2400" dirty="0">
              <a:solidFill>
                <a:srgbClr val="99CC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algn="ctr">
              <a:defRPr/>
            </a:pPr>
            <a:r>
              <a:rPr lang="en-US" altLang="ja-JP" sz="2000" dirty="0">
                <a:solidFill>
                  <a:srgbClr val="99CC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Ganymede</a:t>
            </a:r>
            <a:endParaRPr lang="ja-JP" altLang="en-US" sz="2400" dirty="0">
              <a:solidFill>
                <a:srgbClr val="99CC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141318" name="Oval 6"/>
          <p:cNvSpPr>
            <a:spLocks noChangeArrowheads="1"/>
          </p:cNvSpPr>
          <p:nvPr/>
        </p:nvSpPr>
        <p:spPr bwMode="auto">
          <a:xfrm>
            <a:off x="1670497" y="2635671"/>
            <a:ext cx="1358900" cy="1358900"/>
          </a:xfrm>
          <a:prstGeom prst="ellipse">
            <a:avLst/>
          </a:prstGeom>
          <a:solidFill>
            <a:srgbClr val="6633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41319" name="Oval 7"/>
          <p:cNvSpPr>
            <a:spLocks noChangeArrowheads="1"/>
          </p:cNvSpPr>
          <p:nvPr/>
        </p:nvSpPr>
        <p:spPr bwMode="auto">
          <a:xfrm>
            <a:off x="2045147" y="3010321"/>
            <a:ext cx="609600" cy="6096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41320" name="Oval 8"/>
          <p:cNvSpPr>
            <a:spLocks noChangeArrowheads="1"/>
          </p:cNvSpPr>
          <p:nvPr/>
        </p:nvSpPr>
        <p:spPr bwMode="auto">
          <a:xfrm>
            <a:off x="2197547" y="3162721"/>
            <a:ext cx="304800" cy="304800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4D4D4D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41321" name="Oval 9"/>
          <p:cNvSpPr>
            <a:spLocks noChangeArrowheads="1"/>
          </p:cNvSpPr>
          <p:nvPr/>
        </p:nvSpPr>
        <p:spPr bwMode="auto">
          <a:xfrm>
            <a:off x="4079876" y="2629322"/>
            <a:ext cx="1368425" cy="1357313"/>
          </a:xfrm>
          <a:prstGeom prst="ellipse">
            <a:avLst/>
          </a:prstGeom>
          <a:solidFill>
            <a:srgbClr val="BBE0E3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41322" name="Oval 10"/>
          <p:cNvSpPr>
            <a:spLocks noChangeArrowheads="1"/>
          </p:cNvSpPr>
          <p:nvPr/>
        </p:nvSpPr>
        <p:spPr bwMode="auto">
          <a:xfrm>
            <a:off x="4151313" y="2689647"/>
            <a:ext cx="1223962" cy="1223963"/>
          </a:xfrm>
          <a:prstGeom prst="ellipse">
            <a:avLst/>
          </a:pr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41323" name="Oval 11"/>
          <p:cNvSpPr>
            <a:spLocks noChangeArrowheads="1"/>
          </p:cNvSpPr>
          <p:nvPr/>
        </p:nvSpPr>
        <p:spPr bwMode="auto">
          <a:xfrm>
            <a:off x="4313239" y="2829346"/>
            <a:ext cx="898525" cy="895350"/>
          </a:xfrm>
          <a:prstGeom prst="ellipse">
            <a:avLst/>
          </a:prstGeom>
          <a:solidFill>
            <a:srgbClr val="6633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41324" name="Oval 12"/>
          <p:cNvSpPr>
            <a:spLocks noChangeArrowheads="1"/>
          </p:cNvSpPr>
          <p:nvPr/>
        </p:nvSpPr>
        <p:spPr bwMode="auto">
          <a:xfrm>
            <a:off x="4564064" y="3076996"/>
            <a:ext cx="396875" cy="40005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41325" name="Oval 13"/>
          <p:cNvSpPr>
            <a:spLocks noChangeArrowheads="1"/>
          </p:cNvSpPr>
          <p:nvPr/>
        </p:nvSpPr>
        <p:spPr bwMode="auto">
          <a:xfrm>
            <a:off x="4662489" y="3177010"/>
            <a:ext cx="200025" cy="200025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4D4D4D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41326" name="Oval 14"/>
          <p:cNvSpPr>
            <a:spLocks noChangeArrowheads="1"/>
          </p:cNvSpPr>
          <p:nvPr/>
        </p:nvSpPr>
        <p:spPr bwMode="auto">
          <a:xfrm>
            <a:off x="6466681" y="2473747"/>
            <a:ext cx="1933575" cy="1800225"/>
          </a:xfrm>
          <a:prstGeom prst="ellipse">
            <a:avLst/>
          </a:prstGeom>
          <a:solidFill>
            <a:srgbClr val="BBE0E3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41327" name="Oval 15"/>
          <p:cNvSpPr>
            <a:spLocks noChangeArrowheads="1"/>
          </p:cNvSpPr>
          <p:nvPr/>
        </p:nvSpPr>
        <p:spPr bwMode="auto">
          <a:xfrm>
            <a:off x="6639717" y="2589635"/>
            <a:ext cx="1587500" cy="1527175"/>
          </a:xfrm>
          <a:prstGeom prst="ellipse">
            <a:avLst/>
          </a:prstGeom>
          <a:solidFill>
            <a:srgbClr val="6633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41328" name="Oval 16"/>
          <p:cNvSpPr>
            <a:spLocks noChangeArrowheads="1"/>
          </p:cNvSpPr>
          <p:nvPr/>
        </p:nvSpPr>
        <p:spPr bwMode="auto">
          <a:xfrm>
            <a:off x="7084217" y="3011910"/>
            <a:ext cx="698500" cy="68262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41329" name="Oval 17"/>
          <p:cNvSpPr>
            <a:spLocks noChangeArrowheads="1"/>
          </p:cNvSpPr>
          <p:nvPr/>
        </p:nvSpPr>
        <p:spPr bwMode="auto">
          <a:xfrm>
            <a:off x="7257256" y="3183360"/>
            <a:ext cx="352425" cy="339725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4D4D4D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41330" name="Oval 18"/>
          <p:cNvSpPr>
            <a:spLocks noChangeArrowheads="1"/>
          </p:cNvSpPr>
          <p:nvPr/>
        </p:nvSpPr>
        <p:spPr bwMode="auto">
          <a:xfrm>
            <a:off x="9307965" y="2589634"/>
            <a:ext cx="1676400" cy="1676400"/>
          </a:xfrm>
          <a:prstGeom prst="ellipse">
            <a:avLst/>
          </a:prstGeom>
          <a:solidFill>
            <a:srgbClr val="BBE0E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41331" name="Oval 19"/>
          <p:cNvSpPr>
            <a:spLocks noChangeArrowheads="1"/>
          </p:cNvSpPr>
          <p:nvPr/>
        </p:nvSpPr>
        <p:spPr bwMode="auto">
          <a:xfrm>
            <a:off x="9406390" y="2688059"/>
            <a:ext cx="1479550" cy="1479550"/>
          </a:xfrm>
          <a:prstGeom prst="ellipse">
            <a:avLst/>
          </a:prstGeom>
          <a:blipFill dpi="0" rotWithShape="0">
            <a:blip r:embed="rId6" cstate="print"/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41332" name="Line 20"/>
          <p:cNvSpPr>
            <a:spLocks noChangeShapeType="1"/>
          </p:cNvSpPr>
          <p:nvPr/>
        </p:nvSpPr>
        <p:spPr bwMode="auto">
          <a:xfrm flipH="1">
            <a:off x="1892747" y="3391321"/>
            <a:ext cx="381000" cy="838200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 type="stealth" w="med" len="med"/>
            <a:tailEnd type="none" w="sm" len="sm"/>
          </a:ln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41333" name="Rectangle 21"/>
          <p:cNvSpPr>
            <a:spLocks noChangeArrowheads="1"/>
          </p:cNvSpPr>
          <p:nvPr/>
        </p:nvSpPr>
        <p:spPr bwMode="auto">
          <a:xfrm>
            <a:off x="1572073" y="4183484"/>
            <a:ext cx="442429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altLang="ja-JP" sz="2000">
                <a:solidFill>
                  <a:srgbClr val="808080"/>
                </a:solidFill>
                <a:latin typeface="Times New Roman" pitchFamily="18" charset="0"/>
              </a:rPr>
              <a:t>Fe</a:t>
            </a:r>
          </a:p>
        </p:txBody>
      </p:sp>
      <p:sp>
        <p:nvSpPr>
          <p:cNvPr id="141334" name="Line 22"/>
          <p:cNvSpPr>
            <a:spLocks noChangeShapeType="1"/>
          </p:cNvSpPr>
          <p:nvPr/>
        </p:nvSpPr>
        <p:spPr bwMode="auto">
          <a:xfrm>
            <a:off x="2426147" y="3543721"/>
            <a:ext cx="76200" cy="685800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 type="stealth" w="med" len="med"/>
            <a:tailEnd type="none" w="sm" len="sm"/>
          </a:ln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41335" name="Rectangle 23"/>
          <p:cNvSpPr>
            <a:spLocks noChangeArrowheads="1"/>
          </p:cNvSpPr>
          <p:nvPr/>
        </p:nvSpPr>
        <p:spPr bwMode="auto">
          <a:xfrm>
            <a:off x="2181672" y="4183484"/>
            <a:ext cx="926536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altLang="ja-JP" sz="2000">
                <a:solidFill>
                  <a:srgbClr val="FF6600"/>
                </a:solidFill>
                <a:latin typeface="Times New Roman" pitchFamily="18" charset="0"/>
              </a:rPr>
              <a:t>Fe-FeS</a:t>
            </a:r>
          </a:p>
        </p:txBody>
      </p:sp>
      <p:sp>
        <p:nvSpPr>
          <p:cNvPr id="141336" name="Line 24"/>
          <p:cNvSpPr>
            <a:spLocks noChangeShapeType="1"/>
          </p:cNvSpPr>
          <p:nvPr/>
        </p:nvSpPr>
        <p:spPr bwMode="auto">
          <a:xfrm flipH="1">
            <a:off x="1968947" y="3848521"/>
            <a:ext cx="304800" cy="914400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 type="stealth" w="med" len="med"/>
            <a:tailEnd type="none" w="sm" len="sm"/>
          </a:ln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41337" name="Rectangle 25"/>
          <p:cNvSpPr>
            <a:spLocks noChangeArrowheads="1"/>
          </p:cNvSpPr>
          <p:nvPr/>
        </p:nvSpPr>
        <p:spPr bwMode="auto">
          <a:xfrm>
            <a:off x="1449835" y="4688309"/>
            <a:ext cx="952184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altLang="ja-JP" sz="2000">
                <a:solidFill>
                  <a:srgbClr val="336600"/>
                </a:solidFill>
                <a:latin typeface="Times New Roman" pitchFamily="18" charset="0"/>
              </a:rPr>
              <a:t>Silicate</a:t>
            </a:r>
          </a:p>
        </p:txBody>
      </p:sp>
      <p:sp>
        <p:nvSpPr>
          <p:cNvPr id="141338" name="Line 26"/>
          <p:cNvSpPr>
            <a:spLocks noChangeShapeType="1"/>
          </p:cNvSpPr>
          <p:nvPr/>
        </p:nvSpPr>
        <p:spPr bwMode="auto">
          <a:xfrm flipH="1">
            <a:off x="4267200" y="3772321"/>
            <a:ext cx="381000" cy="838200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 type="stealth" w="med" len="med"/>
            <a:tailEnd type="none" w="sm" len="sm"/>
          </a:ln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41339" name="Line 27"/>
          <p:cNvSpPr>
            <a:spLocks noChangeShapeType="1"/>
          </p:cNvSpPr>
          <p:nvPr/>
        </p:nvSpPr>
        <p:spPr bwMode="auto">
          <a:xfrm>
            <a:off x="4800600" y="3924721"/>
            <a:ext cx="152400" cy="457200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 type="stealth" w="med" len="med"/>
            <a:tailEnd type="none" w="sm" len="sm"/>
          </a:ln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41340" name="Rectangle 28"/>
          <p:cNvSpPr>
            <a:spLocks noChangeArrowheads="1"/>
          </p:cNvSpPr>
          <p:nvPr/>
        </p:nvSpPr>
        <p:spPr bwMode="auto">
          <a:xfrm>
            <a:off x="4008439" y="4562896"/>
            <a:ext cx="442429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ja-JP" altLang="en-US" sz="2000">
                <a:solidFill>
                  <a:srgbClr val="009999"/>
                </a:solidFill>
                <a:latin typeface="Times New Roman" pitchFamily="18" charset="0"/>
                <a:ea typeface="HG正楷書体-PRO" pitchFamily="66" charset="-128"/>
              </a:rPr>
              <a:t>水</a:t>
            </a:r>
          </a:p>
        </p:txBody>
      </p:sp>
      <p:sp>
        <p:nvSpPr>
          <p:cNvPr id="141341" name="Rectangle 29"/>
          <p:cNvSpPr>
            <a:spLocks noChangeArrowheads="1"/>
          </p:cNvSpPr>
          <p:nvPr/>
        </p:nvSpPr>
        <p:spPr bwMode="auto">
          <a:xfrm>
            <a:off x="4784726" y="4335884"/>
            <a:ext cx="442429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ja-JP" altLang="en-US" sz="2000">
                <a:solidFill>
                  <a:srgbClr val="BBE0E3"/>
                </a:solidFill>
                <a:latin typeface="Times New Roman" pitchFamily="18" charset="0"/>
                <a:ea typeface="HG正楷書体-PRO" pitchFamily="66" charset="-128"/>
              </a:rPr>
              <a:t>氷</a:t>
            </a:r>
          </a:p>
        </p:txBody>
      </p:sp>
      <p:sp>
        <p:nvSpPr>
          <p:cNvPr id="141342" name="Rectangle 30"/>
          <p:cNvSpPr>
            <a:spLocks noChangeArrowheads="1"/>
          </p:cNvSpPr>
          <p:nvPr/>
        </p:nvSpPr>
        <p:spPr bwMode="auto">
          <a:xfrm>
            <a:off x="9982652" y="4346996"/>
            <a:ext cx="1009892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altLang="ja-JP" sz="2000">
                <a:solidFill>
                  <a:srgbClr val="BBE0E3"/>
                </a:solidFill>
                <a:latin typeface="Times New Roman" pitchFamily="18" charset="0"/>
              </a:rPr>
              <a:t>Mixture</a:t>
            </a:r>
          </a:p>
        </p:txBody>
      </p:sp>
      <p:sp>
        <p:nvSpPr>
          <p:cNvPr id="141343" name="Line 31"/>
          <p:cNvSpPr>
            <a:spLocks noChangeShapeType="1"/>
          </p:cNvSpPr>
          <p:nvPr/>
        </p:nvSpPr>
        <p:spPr bwMode="auto">
          <a:xfrm>
            <a:off x="10222365" y="3961234"/>
            <a:ext cx="152400" cy="457200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 type="stealth" w="med" len="med"/>
            <a:tailEnd type="none" w="sm" len="sm"/>
          </a:ln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2256" name="Rectangle 32"/>
          <p:cNvSpPr>
            <a:spLocks noChangeArrowheads="1"/>
          </p:cNvSpPr>
          <p:nvPr/>
        </p:nvSpPr>
        <p:spPr bwMode="auto">
          <a:xfrm>
            <a:off x="1343472" y="1897484"/>
            <a:ext cx="1604606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altLang="ja-JP" sz="2000" i="1" dirty="0">
                <a:solidFill>
                  <a:srgbClr val="BBE0E3"/>
                </a:solidFill>
                <a:latin typeface="Times New Roman" pitchFamily="18" charset="0"/>
              </a:rPr>
              <a:t>C/MR</a:t>
            </a:r>
            <a:r>
              <a:rPr lang="en-US" altLang="ja-JP" sz="2000" i="1" baseline="30000" dirty="0">
                <a:solidFill>
                  <a:srgbClr val="BBE0E3"/>
                </a:solidFill>
                <a:latin typeface="Times New Roman" pitchFamily="18" charset="0"/>
              </a:rPr>
              <a:t>2</a:t>
            </a:r>
            <a:r>
              <a:rPr lang="en-US" altLang="ja-JP" sz="2000" dirty="0">
                <a:solidFill>
                  <a:srgbClr val="BBE0E3"/>
                </a:solidFill>
                <a:latin typeface="Times New Roman" pitchFamily="18" charset="0"/>
              </a:rPr>
              <a:t>=0.378</a:t>
            </a:r>
          </a:p>
        </p:txBody>
      </p:sp>
      <p:sp>
        <p:nvSpPr>
          <p:cNvPr id="52257" name="Rectangle 33"/>
          <p:cNvSpPr>
            <a:spLocks noChangeArrowheads="1"/>
          </p:cNvSpPr>
          <p:nvPr/>
        </p:nvSpPr>
        <p:spPr bwMode="auto">
          <a:xfrm>
            <a:off x="3870325" y="1897484"/>
            <a:ext cx="1604606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altLang="ja-JP" sz="2000" i="1">
                <a:solidFill>
                  <a:srgbClr val="BBE0E3"/>
                </a:solidFill>
                <a:latin typeface="Times New Roman" pitchFamily="18" charset="0"/>
              </a:rPr>
              <a:t>C</a:t>
            </a:r>
            <a:r>
              <a:rPr lang="en-US" altLang="ja-JP" sz="2000">
                <a:solidFill>
                  <a:srgbClr val="BBE0E3"/>
                </a:solidFill>
                <a:latin typeface="Times New Roman" pitchFamily="18" charset="0"/>
              </a:rPr>
              <a:t>/</a:t>
            </a:r>
            <a:r>
              <a:rPr lang="en-US" altLang="ja-JP" sz="2000" i="1">
                <a:solidFill>
                  <a:srgbClr val="BBE0E3"/>
                </a:solidFill>
                <a:latin typeface="Times New Roman" pitchFamily="18" charset="0"/>
              </a:rPr>
              <a:t>MR</a:t>
            </a:r>
            <a:r>
              <a:rPr lang="en-US" altLang="ja-JP" sz="2000" baseline="30000">
                <a:solidFill>
                  <a:srgbClr val="BBE0E3"/>
                </a:solidFill>
                <a:latin typeface="Times New Roman" pitchFamily="18" charset="0"/>
              </a:rPr>
              <a:t>2</a:t>
            </a:r>
            <a:r>
              <a:rPr lang="en-US" altLang="ja-JP" sz="2000">
                <a:solidFill>
                  <a:srgbClr val="BBE0E3"/>
                </a:solidFill>
                <a:latin typeface="Times New Roman" pitchFamily="18" charset="0"/>
              </a:rPr>
              <a:t>=0.330</a:t>
            </a:r>
          </a:p>
        </p:txBody>
      </p:sp>
      <p:sp>
        <p:nvSpPr>
          <p:cNvPr id="52258" name="Rectangle 34"/>
          <p:cNvSpPr>
            <a:spLocks noChangeArrowheads="1"/>
          </p:cNvSpPr>
          <p:nvPr/>
        </p:nvSpPr>
        <p:spPr bwMode="auto">
          <a:xfrm>
            <a:off x="6503193" y="1897484"/>
            <a:ext cx="1732847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altLang="ja-JP" sz="2000" i="1">
                <a:solidFill>
                  <a:srgbClr val="BBE0E3"/>
                </a:solidFill>
                <a:latin typeface="Times New Roman" pitchFamily="18" charset="0"/>
              </a:rPr>
              <a:t>C</a:t>
            </a:r>
            <a:r>
              <a:rPr lang="en-US" altLang="ja-JP" sz="2000">
                <a:solidFill>
                  <a:srgbClr val="BBE0E3"/>
                </a:solidFill>
                <a:latin typeface="Times New Roman" pitchFamily="18" charset="0"/>
              </a:rPr>
              <a:t>/</a:t>
            </a:r>
            <a:r>
              <a:rPr lang="en-US" altLang="ja-JP" sz="2000" i="1">
                <a:solidFill>
                  <a:srgbClr val="BBE0E3"/>
                </a:solidFill>
                <a:latin typeface="Times New Roman" pitchFamily="18" charset="0"/>
              </a:rPr>
              <a:t>MR</a:t>
            </a:r>
            <a:r>
              <a:rPr lang="en-US" altLang="ja-JP" sz="2000" baseline="30000">
                <a:solidFill>
                  <a:srgbClr val="BBE0E3"/>
                </a:solidFill>
                <a:latin typeface="Times New Roman" pitchFamily="18" charset="0"/>
              </a:rPr>
              <a:t>2</a:t>
            </a:r>
            <a:r>
              <a:rPr lang="en-US" altLang="ja-JP" sz="2000">
                <a:solidFill>
                  <a:srgbClr val="BBE0E3"/>
                </a:solidFill>
                <a:latin typeface="Times New Roman" pitchFamily="18" charset="0"/>
              </a:rPr>
              <a:t>=0.3105</a:t>
            </a:r>
          </a:p>
        </p:txBody>
      </p:sp>
      <p:sp>
        <p:nvSpPr>
          <p:cNvPr id="52259" name="Rectangle 35"/>
          <p:cNvSpPr>
            <a:spLocks noChangeArrowheads="1"/>
          </p:cNvSpPr>
          <p:nvPr/>
        </p:nvSpPr>
        <p:spPr bwMode="auto">
          <a:xfrm>
            <a:off x="9293677" y="1897484"/>
            <a:ext cx="1604606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altLang="ja-JP" sz="2000" i="1" dirty="0">
                <a:solidFill>
                  <a:srgbClr val="BBE0E3"/>
                </a:solidFill>
                <a:latin typeface="Times New Roman" pitchFamily="18" charset="0"/>
              </a:rPr>
              <a:t>C</a:t>
            </a:r>
            <a:r>
              <a:rPr lang="en-US" altLang="ja-JP" sz="2000" dirty="0">
                <a:solidFill>
                  <a:srgbClr val="BBE0E3"/>
                </a:solidFill>
                <a:latin typeface="Times New Roman" pitchFamily="18" charset="0"/>
              </a:rPr>
              <a:t>/</a:t>
            </a:r>
            <a:r>
              <a:rPr lang="en-US" altLang="ja-JP" sz="2000" i="1" dirty="0">
                <a:solidFill>
                  <a:srgbClr val="BBE0E3"/>
                </a:solidFill>
                <a:latin typeface="Times New Roman" pitchFamily="18" charset="0"/>
              </a:rPr>
              <a:t>MR</a:t>
            </a:r>
            <a:r>
              <a:rPr lang="en-US" altLang="ja-JP" sz="2000" baseline="30000" dirty="0">
                <a:solidFill>
                  <a:srgbClr val="BBE0E3"/>
                </a:solidFill>
                <a:latin typeface="Times New Roman" pitchFamily="18" charset="0"/>
              </a:rPr>
              <a:t>2</a:t>
            </a:r>
            <a:r>
              <a:rPr lang="en-US" altLang="ja-JP" sz="2000" dirty="0">
                <a:solidFill>
                  <a:srgbClr val="BBE0E3"/>
                </a:solidFill>
                <a:latin typeface="Times New Roman" pitchFamily="18" charset="0"/>
              </a:rPr>
              <a:t>=0.406</a:t>
            </a:r>
          </a:p>
        </p:txBody>
      </p:sp>
      <p:sp>
        <p:nvSpPr>
          <p:cNvPr id="52260" name="Rectangle 36"/>
          <p:cNvSpPr>
            <a:spLocks noChangeArrowheads="1"/>
          </p:cNvSpPr>
          <p:nvPr/>
        </p:nvSpPr>
        <p:spPr bwMode="auto">
          <a:xfrm>
            <a:off x="4308708" y="5150054"/>
            <a:ext cx="4081245" cy="893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>
              <a:defRPr/>
            </a:pPr>
            <a:r>
              <a:rPr lang="ja-JP" altLang="en-US" sz="32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ガリレオ衛星</a:t>
            </a:r>
            <a:r>
              <a:rPr lang="ja-JP" altLang="en-US" sz="20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（木星の４大衛星）</a:t>
            </a:r>
            <a:endParaRPr lang="en-US" altLang="ja-JP" sz="2000" dirty="0">
              <a:solidFill>
                <a:srgbClr val="FFFF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algn="ctr">
              <a:defRPr/>
            </a:pPr>
            <a:r>
              <a:rPr lang="en-US" altLang="ja-JP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The Galilean moons of Jupiter</a:t>
            </a:r>
            <a:endParaRPr lang="ja-JP" altLang="en-US" dirty="0">
              <a:solidFill>
                <a:srgbClr val="FFFF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52261" name="Line 37"/>
          <p:cNvSpPr>
            <a:spLocks noChangeShapeType="1"/>
          </p:cNvSpPr>
          <p:nvPr/>
        </p:nvSpPr>
        <p:spPr bwMode="auto">
          <a:xfrm flipV="1">
            <a:off x="3575720" y="6148047"/>
            <a:ext cx="5547223" cy="1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 type="stealth" w="med" len="lg"/>
            <a:tailEnd type="stealth" w="med" len="lg"/>
          </a:ln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2262" name="Rectangle 38"/>
          <p:cNvSpPr>
            <a:spLocks noChangeArrowheads="1"/>
          </p:cNvSpPr>
          <p:nvPr/>
        </p:nvSpPr>
        <p:spPr bwMode="auto">
          <a:xfrm>
            <a:off x="2639616" y="5875932"/>
            <a:ext cx="801501" cy="770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ja-JP" altLang="en-US" sz="2400" dirty="0">
                <a:solidFill>
                  <a:srgbClr val="BBE0E3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内側</a:t>
            </a:r>
            <a:endParaRPr lang="en-US" altLang="ja-JP" sz="2400" dirty="0">
              <a:solidFill>
                <a:srgbClr val="BBE0E3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>
              <a:defRPr/>
            </a:pPr>
            <a:r>
              <a:rPr lang="en-US" altLang="ja-JP" dirty="0">
                <a:solidFill>
                  <a:srgbClr val="BBE0E3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inner</a:t>
            </a:r>
            <a:endParaRPr lang="ja-JP" altLang="en-US" sz="2000" dirty="0">
              <a:solidFill>
                <a:srgbClr val="BBE0E3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52263" name="Rectangle 39"/>
          <p:cNvSpPr>
            <a:spLocks noChangeArrowheads="1"/>
          </p:cNvSpPr>
          <p:nvPr/>
        </p:nvSpPr>
        <p:spPr bwMode="auto">
          <a:xfrm>
            <a:off x="9181151" y="5924583"/>
            <a:ext cx="801501" cy="770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ja-JP" altLang="en-US" sz="2400" dirty="0">
                <a:solidFill>
                  <a:srgbClr val="BBE0E3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外側</a:t>
            </a:r>
            <a:endParaRPr lang="en-US" altLang="ja-JP" sz="2400" dirty="0">
              <a:solidFill>
                <a:srgbClr val="BBE0E3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>
              <a:defRPr/>
            </a:pPr>
            <a:r>
              <a:rPr lang="en-US" altLang="ja-JP" dirty="0">
                <a:solidFill>
                  <a:srgbClr val="BBE0E3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outer</a:t>
            </a:r>
            <a:endParaRPr lang="ja-JP" altLang="en-US" sz="2000" dirty="0">
              <a:solidFill>
                <a:srgbClr val="BBE0E3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141352" name="Rectangle 40"/>
          <p:cNvSpPr>
            <a:spLocks noChangeArrowheads="1"/>
          </p:cNvSpPr>
          <p:nvPr/>
        </p:nvSpPr>
        <p:spPr bwMode="auto">
          <a:xfrm>
            <a:off x="2747801" y="25978"/>
            <a:ext cx="6375143" cy="893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>
              <a:defRPr/>
            </a:pPr>
            <a:r>
              <a:rPr lang="ja-JP" altLang="en-US" sz="32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慣性モーメントで探る衛星の内部構造</a:t>
            </a:r>
            <a:endParaRPr lang="en-US" altLang="ja-JP" sz="3200" dirty="0">
              <a:solidFill>
                <a:srgbClr val="FFFF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algn="ctr">
              <a:defRPr/>
            </a:pPr>
            <a:r>
              <a:rPr lang="en-US" altLang="ja-JP" sz="20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MOI and the interiors of the Galilean moons</a:t>
            </a:r>
            <a:endParaRPr lang="ja-JP" altLang="en-US" sz="2000" dirty="0">
              <a:solidFill>
                <a:srgbClr val="FFFF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9CD78318-CA80-46AF-BB17-2F281ED53A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6356202"/>
      </p:ext>
    </p:extLst>
  </p:cSld>
  <p:clrMapOvr>
    <a:masterClrMapping/>
  </p:clrMapOvr>
  <p:transition spd="med" advTm="68667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1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1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1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4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1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41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1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1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1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1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41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41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4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41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4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41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41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41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41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41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41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41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41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14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141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141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1318" grpId="0" animBg="1"/>
      <p:bldP spid="141319" grpId="0" animBg="1"/>
      <p:bldP spid="141320" grpId="0" animBg="1"/>
      <p:bldP spid="141321" grpId="0" animBg="1"/>
      <p:bldP spid="141322" grpId="0" animBg="1"/>
      <p:bldP spid="141323" grpId="0" animBg="1"/>
      <p:bldP spid="141324" grpId="0" animBg="1"/>
      <p:bldP spid="141325" grpId="0" animBg="1"/>
      <p:bldP spid="141326" grpId="0" animBg="1"/>
      <p:bldP spid="141327" grpId="0" animBg="1"/>
      <p:bldP spid="141328" grpId="0" animBg="1"/>
      <p:bldP spid="141329" grpId="0" animBg="1"/>
      <p:bldP spid="141330" grpId="0" animBg="1"/>
      <p:bldP spid="141331" grpId="0" animBg="1"/>
      <p:bldP spid="141332" grpId="0" animBg="1"/>
      <p:bldP spid="141333" grpId="0"/>
      <p:bldP spid="141334" grpId="0" animBg="1"/>
      <p:bldP spid="141335" grpId="0"/>
      <p:bldP spid="141336" grpId="0" animBg="1"/>
      <p:bldP spid="141337" grpId="0"/>
      <p:bldP spid="141338" grpId="0" animBg="1"/>
      <p:bldP spid="141339" grpId="0" animBg="1"/>
      <p:bldP spid="141340" grpId="0"/>
      <p:bldP spid="141341" grpId="0"/>
      <p:bldP spid="141342" grpId="0"/>
      <p:bldP spid="14134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40">
            <a:extLst>
              <a:ext uri="{FF2B5EF4-FFF2-40B4-BE49-F238E27FC236}">
                <a16:creationId xmlns:a16="http://schemas.microsoft.com/office/drawing/2014/main" id="{D3EC4217-AB0E-4884-9BD0-44C78BFBB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3236" y="392582"/>
            <a:ext cx="5921493" cy="893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>
              <a:defRPr/>
            </a:pPr>
            <a:r>
              <a:rPr lang="ja-JP" altLang="en-US" sz="32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地球の慣性モーメントは誰が測る？</a:t>
            </a:r>
            <a:endParaRPr lang="en-US" altLang="ja-JP" sz="3200" dirty="0">
              <a:solidFill>
                <a:srgbClr val="FFFF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algn="ctr">
              <a:defRPr/>
            </a:pPr>
            <a:r>
              <a:rPr lang="en-US" altLang="ja-JP" sz="20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Who can measure the Earth’s MOI ?</a:t>
            </a:r>
            <a:endParaRPr lang="ja-JP" altLang="en-US" sz="2000" dirty="0">
              <a:solidFill>
                <a:srgbClr val="FFFF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18" name="Oval 27">
            <a:extLst>
              <a:ext uri="{FF2B5EF4-FFF2-40B4-BE49-F238E27FC236}">
                <a16:creationId xmlns:a16="http://schemas.microsoft.com/office/drawing/2014/main" id="{30428E58-6532-4A67-B931-2B17CF7D42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9816" y="2269966"/>
            <a:ext cx="3312368" cy="3240360"/>
          </a:xfrm>
          <a:prstGeom prst="ellipse">
            <a:avLst/>
          </a:prstGeom>
          <a:gradFill rotWithShape="0">
            <a:gsLst>
              <a:gs pos="0">
                <a:srgbClr val="00B0F0"/>
              </a:gs>
              <a:gs pos="50000">
                <a:srgbClr val="002060"/>
              </a:gs>
              <a:gs pos="100000">
                <a:srgbClr val="00B0F0"/>
              </a:gs>
            </a:gsLst>
            <a:lin ang="189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ja-JP" altLang="en-US" sz="2800" dirty="0">
                <a:solidFill>
                  <a:schemeClr val="accent5">
                    <a:lumMod val="90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地球</a:t>
            </a: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CFAF9754-E479-4643-9AC7-3F58CDF2DF41}"/>
              </a:ext>
            </a:extLst>
          </p:cNvPr>
          <p:cNvSpPr>
            <a:spLocks/>
          </p:cNvSpPr>
          <p:nvPr/>
        </p:nvSpPr>
        <p:spPr bwMode="auto">
          <a:xfrm>
            <a:off x="7752184" y="4084116"/>
            <a:ext cx="1282700" cy="280988"/>
          </a:xfrm>
          <a:custGeom>
            <a:avLst/>
            <a:gdLst>
              <a:gd name="T0" fmla="*/ 1 w 1615"/>
              <a:gd name="T1" fmla="*/ 1 h 353"/>
              <a:gd name="T2" fmla="*/ 1 w 1615"/>
              <a:gd name="T3" fmla="*/ 1 h 353"/>
              <a:gd name="T4" fmla="*/ 1 w 1615"/>
              <a:gd name="T5" fmla="*/ 1 h 353"/>
              <a:gd name="T6" fmla="*/ 1 w 1615"/>
              <a:gd name="T7" fmla="*/ 1 h 353"/>
              <a:gd name="T8" fmla="*/ 1 w 1615"/>
              <a:gd name="T9" fmla="*/ 1 h 353"/>
              <a:gd name="T10" fmla="*/ 1 w 1615"/>
              <a:gd name="T11" fmla="*/ 1 h 353"/>
              <a:gd name="T12" fmla="*/ 1 w 1615"/>
              <a:gd name="T13" fmla="*/ 1 h 353"/>
              <a:gd name="T14" fmla="*/ 1 w 1615"/>
              <a:gd name="T15" fmla="*/ 1 h 353"/>
              <a:gd name="T16" fmla="*/ 1 w 1615"/>
              <a:gd name="T17" fmla="*/ 1 h 353"/>
              <a:gd name="T18" fmla="*/ 1 w 1615"/>
              <a:gd name="T19" fmla="*/ 1 h 353"/>
              <a:gd name="T20" fmla="*/ 1 w 1615"/>
              <a:gd name="T21" fmla="*/ 1 h 353"/>
              <a:gd name="T22" fmla="*/ 1 w 1615"/>
              <a:gd name="T23" fmla="*/ 1 h 353"/>
              <a:gd name="T24" fmla="*/ 1 w 1615"/>
              <a:gd name="T25" fmla="*/ 1 h 353"/>
              <a:gd name="T26" fmla="*/ 1 w 1615"/>
              <a:gd name="T27" fmla="*/ 1 h 353"/>
              <a:gd name="T28" fmla="*/ 1 w 1615"/>
              <a:gd name="T29" fmla="*/ 1 h 353"/>
              <a:gd name="T30" fmla="*/ 1 w 1615"/>
              <a:gd name="T31" fmla="*/ 1 h 353"/>
              <a:gd name="T32" fmla="*/ 1 w 1615"/>
              <a:gd name="T33" fmla="*/ 1 h 353"/>
              <a:gd name="T34" fmla="*/ 1 w 1615"/>
              <a:gd name="T35" fmla="*/ 1 h 353"/>
              <a:gd name="T36" fmla="*/ 1 w 1615"/>
              <a:gd name="T37" fmla="*/ 1 h 353"/>
              <a:gd name="T38" fmla="*/ 1 w 1615"/>
              <a:gd name="T39" fmla="*/ 1 h 353"/>
              <a:gd name="T40" fmla="*/ 1 w 1615"/>
              <a:gd name="T41" fmla="*/ 1 h 353"/>
              <a:gd name="T42" fmla="*/ 1 w 1615"/>
              <a:gd name="T43" fmla="*/ 1 h 353"/>
              <a:gd name="T44" fmla="*/ 1 w 1615"/>
              <a:gd name="T45" fmla="*/ 1 h 353"/>
              <a:gd name="T46" fmla="*/ 1 w 1615"/>
              <a:gd name="T47" fmla="*/ 1 h 353"/>
              <a:gd name="T48" fmla="*/ 1 w 1615"/>
              <a:gd name="T49" fmla="*/ 1 h 353"/>
              <a:gd name="T50" fmla="*/ 0 w 1615"/>
              <a:gd name="T51" fmla="*/ 1 h 353"/>
              <a:gd name="T52" fmla="*/ 1 w 1615"/>
              <a:gd name="T53" fmla="*/ 1 h 353"/>
              <a:gd name="T54" fmla="*/ 1 w 1615"/>
              <a:gd name="T55" fmla="*/ 1 h 353"/>
              <a:gd name="T56" fmla="*/ 1 w 1615"/>
              <a:gd name="T57" fmla="*/ 0 h 353"/>
              <a:gd name="T58" fmla="*/ 1 w 1615"/>
              <a:gd name="T59" fmla="*/ 1 h 353"/>
              <a:gd name="T60" fmla="*/ 1 w 1615"/>
              <a:gd name="T61" fmla="*/ 1 h 353"/>
              <a:gd name="T62" fmla="*/ 1 w 1615"/>
              <a:gd name="T63" fmla="*/ 1 h 353"/>
              <a:gd name="T64" fmla="*/ 1 w 1615"/>
              <a:gd name="T65" fmla="*/ 1 h 353"/>
              <a:gd name="T66" fmla="*/ 1 w 1615"/>
              <a:gd name="T67" fmla="*/ 1 h 353"/>
              <a:gd name="T68" fmla="*/ 1 w 1615"/>
              <a:gd name="T69" fmla="*/ 1 h 353"/>
              <a:gd name="T70" fmla="*/ 1 w 1615"/>
              <a:gd name="T71" fmla="*/ 1 h 353"/>
              <a:gd name="T72" fmla="*/ 1 w 1615"/>
              <a:gd name="T73" fmla="*/ 1 h 353"/>
              <a:gd name="T74" fmla="*/ 1 w 1615"/>
              <a:gd name="T75" fmla="*/ 1 h 353"/>
              <a:gd name="T76" fmla="*/ 1 w 1615"/>
              <a:gd name="T77" fmla="*/ 1 h 353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1615"/>
              <a:gd name="T118" fmla="*/ 0 h 353"/>
              <a:gd name="T119" fmla="*/ 1615 w 1615"/>
              <a:gd name="T120" fmla="*/ 353 h 353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1615" h="353">
                <a:moveTo>
                  <a:pt x="1218" y="168"/>
                </a:moveTo>
                <a:lnTo>
                  <a:pt x="1374" y="128"/>
                </a:lnTo>
                <a:lnTo>
                  <a:pt x="1506" y="115"/>
                </a:lnTo>
                <a:lnTo>
                  <a:pt x="1595" y="132"/>
                </a:lnTo>
                <a:lnTo>
                  <a:pt x="1615" y="181"/>
                </a:lnTo>
                <a:lnTo>
                  <a:pt x="1581" y="225"/>
                </a:lnTo>
                <a:lnTo>
                  <a:pt x="1506" y="251"/>
                </a:lnTo>
                <a:lnTo>
                  <a:pt x="1389" y="251"/>
                </a:lnTo>
                <a:lnTo>
                  <a:pt x="1212" y="278"/>
                </a:lnTo>
                <a:lnTo>
                  <a:pt x="953" y="331"/>
                </a:lnTo>
                <a:lnTo>
                  <a:pt x="817" y="353"/>
                </a:lnTo>
                <a:lnTo>
                  <a:pt x="640" y="353"/>
                </a:lnTo>
                <a:lnTo>
                  <a:pt x="493" y="327"/>
                </a:lnTo>
                <a:lnTo>
                  <a:pt x="302" y="259"/>
                </a:lnTo>
                <a:lnTo>
                  <a:pt x="200" y="221"/>
                </a:lnTo>
                <a:lnTo>
                  <a:pt x="160" y="238"/>
                </a:lnTo>
                <a:lnTo>
                  <a:pt x="131" y="221"/>
                </a:lnTo>
                <a:lnTo>
                  <a:pt x="160" y="172"/>
                </a:lnTo>
                <a:lnTo>
                  <a:pt x="170" y="155"/>
                </a:lnTo>
                <a:lnTo>
                  <a:pt x="160" y="119"/>
                </a:lnTo>
                <a:lnTo>
                  <a:pt x="126" y="93"/>
                </a:lnTo>
                <a:lnTo>
                  <a:pt x="73" y="106"/>
                </a:lnTo>
                <a:lnTo>
                  <a:pt x="67" y="168"/>
                </a:lnTo>
                <a:lnTo>
                  <a:pt x="53" y="198"/>
                </a:lnTo>
                <a:lnTo>
                  <a:pt x="24" y="172"/>
                </a:lnTo>
                <a:lnTo>
                  <a:pt x="0" y="140"/>
                </a:lnTo>
                <a:lnTo>
                  <a:pt x="8" y="79"/>
                </a:lnTo>
                <a:lnTo>
                  <a:pt x="43" y="26"/>
                </a:lnTo>
                <a:lnTo>
                  <a:pt x="97" y="0"/>
                </a:lnTo>
                <a:lnTo>
                  <a:pt x="160" y="13"/>
                </a:lnTo>
                <a:lnTo>
                  <a:pt x="229" y="79"/>
                </a:lnTo>
                <a:lnTo>
                  <a:pt x="259" y="128"/>
                </a:lnTo>
                <a:lnTo>
                  <a:pt x="336" y="185"/>
                </a:lnTo>
                <a:lnTo>
                  <a:pt x="450" y="238"/>
                </a:lnTo>
                <a:lnTo>
                  <a:pt x="610" y="278"/>
                </a:lnTo>
                <a:lnTo>
                  <a:pt x="817" y="274"/>
                </a:lnTo>
                <a:lnTo>
                  <a:pt x="993" y="251"/>
                </a:lnTo>
                <a:lnTo>
                  <a:pt x="1111" y="208"/>
                </a:lnTo>
                <a:lnTo>
                  <a:pt x="1218" y="168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6C438B4D-60F1-4B12-9A9A-E477B017B0BE}"/>
              </a:ext>
            </a:extLst>
          </p:cNvPr>
          <p:cNvGrpSpPr/>
          <p:nvPr/>
        </p:nvGrpSpPr>
        <p:grpSpPr>
          <a:xfrm>
            <a:off x="8299872" y="3429000"/>
            <a:ext cx="1319213" cy="2692401"/>
            <a:chOff x="8299872" y="3429000"/>
            <a:chExt cx="1319213" cy="2692401"/>
          </a:xfrm>
        </p:grpSpPr>
        <p:sp>
          <p:nvSpPr>
            <p:cNvPr id="20" name="Freeform 4">
              <a:extLst>
                <a:ext uri="{FF2B5EF4-FFF2-40B4-BE49-F238E27FC236}">
                  <a16:creationId xmlns:a16="http://schemas.microsoft.com/office/drawing/2014/main" id="{89123480-1AB6-4293-9BF3-141F0F9BA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2009" y="3429000"/>
              <a:ext cx="641350" cy="539750"/>
            </a:xfrm>
            <a:custGeom>
              <a:avLst/>
              <a:gdLst>
                <a:gd name="T0" fmla="*/ 1 w 807"/>
                <a:gd name="T1" fmla="*/ 0 h 681"/>
                <a:gd name="T2" fmla="*/ 1 w 807"/>
                <a:gd name="T3" fmla="*/ 0 h 681"/>
                <a:gd name="T4" fmla="*/ 1 w 807"/>
                <a:gd name="T5" fmla="*/ 0 h 681"/>
                <a:gd name="T6" fmla="*/ 1 w 807"/>
                <a:gd name="T7" fmla="*/ 0 h 681"/>
                <a:gd name="T8" fmla="*/ 1 w 807"/>
                <a:gd name="T9" fmla="*/ 0 h 681"/>
                <a:gd name="T10" fmla="*/ 1 w 807"/>
                <a:gd name="T11" fmla="*/ 0 h 681"/>
                <a:gd name="T12" fmla="*/ 1 w 807"/>
                <a:gd name="T13" fmla="*/ 0 h 681"/>
                <a:gd name="T14" fmla="*/ 1 w 807"/>
                <a:gd name="T15" fmla="*/ 0 h 681"/>
                <a:gd name="T16" fmla="*/ 1 w 807"/>
                <a:gd name="T17" fmla="*/ 0 h 681"/>
                <a:gd name="T18" fmla="*/ 1 w 807"/>
                <a:gd name="T19" fmla="*/ 0 h 681"/>
                <a:gd name="T20" fmla="*/ 1 w 807"/>
                <a:gd name="T21" fmla="*/ 0 h 681"/>
                <a:gd name="T22" fmla="*/ 1 w 807"/>
                <a:gd name="T23" fmla="*/ 0 h 681"/>
                <a:gd name="T24" fmla="*/ 1 w 807"/>
                <a:gd name="T25" fmla="*/ 0 h 681"/>
                <a:gd name="T26" fmla="*/ 1 w 807"/>
                <a:gd name="T27" fmla="*/ 0 h 681"/>
                <a:gd name="T28" fmla="*/ 1 w 807"/>
                <a:gd name="T29" fmla="*/ 0 h 681"/>
                <a:gd name="T30" fmla="*/ 1 w 807"/>
                <a:gd name="T31" fmla="*/ 0 h 681"/>
                <a:gd name="T32" fmla="*/ 1 w 807"/>
                <a:gd name="T33" fmla="*/ 0 h 681"/>
                <a:gd name="T34" fmla="*/ 1 w 807"/>
                <a:gd name="T35" fmla="*/ 0 h 681"/>
                <a:gd name="T36" fmla="*/ 1 w 807"/>
                <a:gd name="T37" fmla="*/ 0 h 681"/>
                <a:gd name="T38" fmla="*/ 1 w 807"/>
                <a:gd name="T39" fmla="*/ 0 h 681"/>
                <a:gd name="T40" fmla="*/ 1 w 807"/>
                <a:gd name="T41" fmla="*/ 0 h 681"/>
                <a:gd name="T42" fmla="*/ 1 w 807"/>
                <a:gd name="T43" fmla="*/ 0 h 681"/>
                <a:gd name="T44" fmla="*/ 0 w 807"/>
                <a:gd name="T45" fmla="*/ 0 h 681"/>
                <a:gd name="T46" fmla="*/ 1 w 807"/>
                <a:gd name="T47" fmla="*/ 0 h 681"/>
                <a:gd name="T48" fmla="*/ 1 w 807"/>
                <a:gd name="T49" fmla="*/ 0 h 681"/>
                <a:gd name="T50" fmla="*/ 1 w 807"/>
                <a:gd name="T51" fmla="*/ 0 h 68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07"/>
                <a:gd name="T79" fmla="*/ 0 h 681"/>
                <a:gd name="T80" fmla="*/ 807 w 807"/>
                <a:gd name="T81" fmla="*/ 681 h 68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07" h="681">
                  <a:moveTo>
                    <a:pt x="235" y="226"/>
                  </a:moveTo>
                  <a:lnTo>
                    <a:pt x="353" y="120"/>
                  </a:lnTo>
                  <a:lnTo>
                    <a:pt x="456" y="44"/>
                  </a:lnTo>
                  <a:lnTo>
                    <a:pt x="533" y="5"/>
                  </a:lnTo>
                  <a:lnTo>
                    <a:pt x="631" y="0"/>
                  </a:lnTo>
                  <a:lnTo>
                    <a:pt x="719" y="31"/>
                  </a:lnTo>
                  <a:lnTo>
                    <a:pt x="797" y="146"/>
                  </a:lnTo>
                  <a:lnTo>
                    <a:pt x="807" y="243"/>
                  </a:lnTo>
                  <a:lnTo>
                    <a:pt x="768" y="358"/>
                  </a:lnTo>
                  <a:lnTo>
                    <a:pt x="709" y="478"/>
                  </a:lnTo>
                  <a:lnTo>
                    <a:pt x="616" y="575"/>
                  </a:lnTo>
                  <a:lnTo>
                    <a:pt x="519" y="642"/>
                  </a:lnTo>
                  <a:lnTo>
                    <a:pt x="440" y="681"/>
                  </a:lnTo>
                  <a:lnTo>
                    <a:pt x="357" y="681"/>
                  </a:lnTo>
                  <a:lnTo>
                    <a:pt x="255" y="676"/>
                  </a:lnTo>
                  <a:lnTo>
                    <a:pt x="191" y="597"/>
                  </a:lnTo>
                  <a:lnTo>
                    <a:pt x="162" y="509"/>
                  </a:lnTo>
                  <a:lnTo>
                    <a:pt x="162" y="390"/>
                  </a:lnTo>
                  <a:lnTo>
                    <a:pt x="196" y="319"/>
                  </a:lnTo>
                  <a:lnTo>
                    <a:pt x="123" y="309"/>
                  </a:lnTo>
                  <a:lnTo>
                    <a:pt x="64" y="324"/>
                  </a:lnTo>
                  <a:lnTo>
                    <a:pt x="6" y="332"/>
                  </a:lnTo>
                  <a:lnTo>
                    <a:pt x="0" y="279"/>
                  </a:lnTo>
                  <a:lnTo>
                    <a:pt x="20" y="256"/>
                  </a:lnTo>
                  <a:lnTo>
                    <a:pt x="221" y="252"/>
                  </a:lnTo>
                  <a:lnTo>
                    <a:pt x="235" y="22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7901C182-3916-471F-A5E5-090D9EE4F385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2997" y="4060825"/>
              <a:ext cx="446088" cy="1093788"/>
            </a:xfrm>
            <a:custGeom>
              <a:avLst/>
              <a:gdLst>
                <a:gd name="T0" fmla="*/ 1 w 561"/>
                <a:gd name="T1" fmla="*/ 1 h 1377"/>
                <a:gd name="T2" fmla="*/ 1 w 561"/>
                <a:gd name="T3" fmla="*/ 1 h 1377"/>
                <a:gd name="T4" fmla="*/ 1 w 561"/>
                <a:gd name="T5" fmla="*/ 0 h 1377"/>
                <a:gd name="T6" fmla="*/ 0 w 561"/>
                <a:gd name="T7" fmla="*/ 1 h 1377"/>
                <a:gd name="T8" fmla="*/ 1 w 561"/>
                <a:gd name="T9" fmla="*/ 1 h 1377"/>
                <a:gd name="T10" fmla="*/ 1 w 561"/>
                <a:gd name="T11" fmla="*/ 1 h 1377"/>
                <a:gd name="T12" fmla="*/ 1 w 561"/>
                <a:gd name="T13" fmla="*/ 1 h 1377"/>
                <a:gd name="T14" fmla="*/ 1 w 561"/>
                <a:gd name="T15" fmla="*/ 1 h 1377"/>
                <a:gd name="T16" fmla="*/ 1 w 561"/>
                <a:gd name="T17" fmla="*/ 1 h 1377"/>
                <a:gd name="T18" fmla="*/ 1 w 561"/>
                <a:gd name="T19" fmla="*/ 1 h 1377"/>
                <a:gd name="T20" fmla="*/ 1 w 561"/>
                <a:gd name="T21" fmla="*/ 1 h 1377"/>
                <a:gd name="T22" fmla="*/ 1 w 561"/>
                <a:gd name="T23" fmla="*/ 1 h 1377"/>
                <a:gd name="T24" fmla="*/ 1 w 561"/>
                <a:gd name="T25" fmla="*/ 1 h 1377"/>
                <a:gd name="T26" fmla="*/ 1 w 561"/>
                <a:gd name="T27" fmla="*/ 1 h 1377"/>
                <a:gd name="T28" fmla="*/ 1 w 561"/>
                <a:gd name="T29" fmla="*/ 1 h 1377"/>
                <a:gd name="T30" fmla="*/ 1 w 561"/>
                <a:gd name="T31" fmla="*/ 1 h 1377"/>
                <a:gd name="T32" fmla="*/ 1 w 561"/>
                <a:gd name="T33" fmla="*/ 1 h 1377"/>
                <a:gd name="T34" fmla="*/ 1 w 561"/>
                <a:gd name="T35" fmla="*/ 1 h 1377"/>
                <a:gd name="T36" fmla="*/ 1 w 561"/>
                <a:gd name="T37" fmla="*/ 1 h 1377"/>
                <a:gd name="T38" fmla="*/ 1 w 561"/>
                <a:gd name="T39" fmla="*/ 1 h 1377"/>
                <a:gd name="T40" fmla="*/ 1 w 561"/>
                <a:gd name="T41" fmla="*/ 1 h 1377"/>
                <a:gd name="T42" fmla="*/ 1 w 561"/>
                <a:gd name="T43" fmla="*/ 1 h 1377"/>
                <a:gd name="T44" fmla="*/ 1 w 561"/>
                <a:gd name="T45" fmla="*/ 1 h 1377"/>
                <a:gd name="T46" fmla="*/ 1 w 561"/>
                <a:gd name="T47" fmla="*/ 1 h 1377"/>
                <a:gd name="T48" fmla="*/ 1 w 561"/>
                <a:gd name="T49" fmla="*/ 1 h 1377"/>
                <a:gd name="T50" fmla="*/ 1 w 561"/>
                <a:gd name="T51" fmla="*/ 1 h 1377"/>
                <a:gd name="T52" fmla="*/ 1 w 561"/>
                <a:gd name="T53" fmla="*/ 1 h 1377"/>
                <a:gd name="T54" fmla="*/ 1 w 561"/>
                <a:gd name="T55" fmla="*/ 1 h 1377"/>
                <a:gd name="T56" fmla="*/ 1 w 561"/>
                <a:gd name="T57" fmla="*/ 1 h 1377"/>
                <a:gd name="T58" fmla="*/ 1 w 561"/>
                <a:gd name="T59" fmla="*/ 1 h 1377"/>
                <a:gd name="T60" fmla="*/ 1 w 561"/>
                <a:gd name="T61" fmla="*/ 1 h 1377"/>
                <a:gd name="T62" fmla="*/ 1 w 561"/>
                <a:gd name="T63" fmla="*/ 1 h 1377"/>
                <a:gd name="T64" fmla="*/ 1 w 561"/>
                <a:gd name="T65" fmla="*/ 1 h 1377"/>
                <a:gd name="T66" fmla="*/ 1 w 561"/>
                <a:gd name="T67" fmla="*/ 1 h 1377"/>
                <a:gd name="T68" fmla="*/ 1 w 561"/>
                <a:gd name="T69" fmla="*/ 1 h 1377"/>
                <a:gd name="T70" fmla="*/ 1 w 561"/>
                <a:gd name="T71" fmla="*/ 1 h 137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61"/>
                <a:gd name="T109" fmla="*/ 0 h 1377"/>
                <a:gd name="T110" fmla="*/ 561 w 561"/>
                <a:gd name="T111" fmla="*/ 1377 h 137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61" h="1377">
                  <a:moveTo>
                    <a:pt x="205" y="80"/>
                  </a:moveTo>
                  <a:lnTo>
                    <a:pt x="136" y="14"/>
                  </a:lnTo>
                  <a:lnTo>
                    <a:pt x="48" y="0"/>
                  </a:lnTo>
                  <a:lnTo>
                    <a:pt x="0" y="71"/>
                  </a:lnTo>
                  <a:lnTo>
                    <a:pt x="14" y="111"/>
                  </a:lnTo>
                  <a:lnTo>
                    <a:pt x="107" y="165"/>
                  </a:lnTo>
                  <a:lnTo>
                    <a:pt x="278" y="285"/>
                  </a:lnTo>
                  <a:lnTo>
                    <a:pt x="371" y="400"/>
                  </a:lnTo>
                  <a:lnTo>
                    <a:pt x="444" y="524"/>
                  </a:lnTo>
                  <a:lnTo>
                    <a:pt x="444" y="628"/>
                  </a:lnTo>
                  <a:lnTo>
                    <a:pt x="365" y="711"/>
                  </a:lnTo>
                  <a:lnTo>
                    <a:pt x="278" y="774"/>
                  </a:lnTo>
                  <a:lnTo>
                    <a:pt x="180" y="854"/>
                  </a:lnTo>
                  <a:lnTo>
                    <a:pt x="73" y="947"/>
                  </a:lnTo>
                  <a:lnTo>
                    <a:pt x="28" y="1072"/>
                  </a:lnTo>
                  <a:lnTo>
                    <a:pt x="91" y="1205"/>
                  </a:lnTo>
                  <a:lnTo>
                    <a:pt x="77" y="1307"/>
                  </a:lnTo>
                  <a:lnTo>
                    <a:pt x="48" y="1347"/>
                  </a:lnTo>
                  <a:lnTo>
                    <a:pt x="77" y="1364"/>
                  </a:lnTo>
                  <a:lnTo>
                    <a:pt x="131" y="1377"/>
                  </a:lnTo>
                  <a:lnTo>
                    <a:pt x="160" y="1298"/>
                  </a:lnTo>
                  <a:lnTo>
                    <a:pt x="166" y="1214"/>
                  </a:lnTo>
                  <a:lnTo>
                    <a:pt x="131" y="1121"/>
                  </a:lnTo>
                  <a:lnTo>
                    <a:pt x="77" y="1072"/>
                  </a:lnTo>
                  <a:lnTo>
                    <a:pt x="87" y="1000"/>
                  </a:lnTo>
                  <a:lnTo>
                    <a:pt x="209" y="907"/>
                  </a:lnTo>
                  <a:lnTo>
                    <a:pt x="365" y="805"/>
                  </a:lnTo>
                  <a:lnTo>
                    <a:pt x="497" y="711"/>
                  </a:lnTo>
                  <a:lnTo>
                    <a:pt x="556" y="645"/>
                  </a:lnTo>
                  <a:lnTo>
                    <a:pt x="561" y="564"/>
                  </a:lnTo>
                  <a:lnTo>
                    <a:pt x="531" y="484"/>
                  </a:lnTo>
                  <a:lnTo>
                    <a:pt x="468" y="387"/>
                  </a:lnTo>
                  <a:lnTo>
                    <a:pt x="395" y="294"/>
                  </a:lnTo>
                  <a:lnTo>
                    <a:pt x="326" y="213"/>
                  </a:lnTo>
                  <a:lnTo>
                    <a:pt x="263" y="139"/>
                  </a:lnTo>
                  <a:lnTo>
                    <a:pt x="205" y="8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F5C692C0-7887-4905-A994-8BD573B4850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2772" y="4024313"/>
              <a:ext cx="546100" cy="1071563"/>
            </a:xfrm>
            <a:custGeom>
              <a:avLst/>
              <a:gdLst>
                <a:gd name="T0" fmla="*/ 1 w 688"/>
                <a:gd name="T1" fmla="*/ 1 h 1349"/>
                <a:gd name="T2" fmla="*/ 1 w 688"/>
                <a:gd name="T3" fmla="*/ 1 h 1349"/>
                <a:gd name="T4" fmla="*/ 1 w 688"/>
                <a:gd name="T5" fmla="*/ 1 h 1349"/>
                <a:gd name="T6" fmla="*/ 1 w 688"/>
                <a:gd name="T7" fmla="*/ 0 h 1349"/>
                <a:gd name="T8" fmla="*/ 1 w 688"/>
                <a:gd name="T9" fmla="*/ 1 h 1349"/>
                <a:gd name="T10" fmla="*/ 1 w 688"/>
                <a:gd name="T11" fmla="*/ 1 h 1349"/>
                <a:gd name="T12" fmla="*/ 1 w 688"/>
                <a:gd name="T13" fmla="*/ 1 h 1349"/>
                <a:gd name="T14" fmla="*/ 1 w 688"/>
                <a:gd name="T15" fmla="*/ 1 h 1349"/>
                <a:gd name="T16" fmla="*/ 1 w 688"/>
                <a:gd name="T17" fmla="*/ 1 h 1349"/>
                <a:gd name="T18" fmla="*/ 1 w 688"/>
                <a:gd name="T19" fmla="*/ 1 h 1349"/>
                <a:gd name="T20" fmla="*/ 1 w 688"/>
                <a:gd name="T21" fmla="*/ 1 h 1349"/>
                <a:gd name="T22" fmla="*/ 1 w 688"/>
                <a:gd name="T23" fmla="*/ 1 h 1349"/>
                <a:gd name="T24" fmla="*/ 1 w 688"/>
                <a:gd name="T25" fmla="*/ 1 h 1349"/>
                <a:gd name="T26" fmla="*/ 1 w 688"/>
                <a:gd name="T27" fmla="*/ 1 h 1349"/>
                <a:gd name="T28" fmla="*/ 1 w 688"/>
                <a:gd name="T29" fmla="*/ 1 h 1349"/>
                <a:gd name="T30" fmla="*/ 1 w 688"/>
                <a:gd name="T31" fmla="*/ 1 h 1349"/>
                <a:gd name="T32" fmla="*/ 1 w 688"/>
                <a:gd name="T33" fmla="*/ 1 h 1349"/>
                <a:gd name="T34" fmla="*/ 1 w 688"/>
                <a:gd name="T35" fmla="*/ 1 h 1349"/>
                <a:gd name="T36" fmla="*/ 1 w 688"/>
                <a:gd name="T37" fmla="*/ 1 h 1349"/>
                <a:gd name="T38" fmla="*/ 1 w 688"/>
                <a:gd name="T39" fmla="*/ 1 h 1349"/>
                <a:gd name="T40" fmla="*/ 1 w 688"/>
                <a:gd name="T41" fmla="*/ 1 h 1349"/>
                <a:gd name="T42" fmla="*/ 1 w 688"/>
                <a:gd name="T43" fmla="*/ 1 h 1349"/>
                <a:gd name="T44" fmla="*/ 1 w 688"/>
                <a:gd name="T45" fmla="*/ 1 h 1349"/>
                <a:gd name="T46" fmla="*/ 1 w 688"/>
                <a:gd name="T47" fmla="*/ 1 h 1349"/>
                <a:gd name="T48" fmla="*/ 1 w 688"/>
                <a:gd name="T49" fmla="*/ 1 h 1349"/>
                <a:gd name="T50" fmla="*/ 0 w 688"/>
                <a:gd name="T51" fmla="*/ 1 h 1349"/>
                <a:gd name="T52" fmla="*/ 0 w 688"/>
                <a:gd name="T53" fmla="*/ 1 h 1349"/>
                <a:gd name="T54" fmla="*/ 1 w 688"/>
                <a:gd name="T55" fmla="*/ 1 h 1349"/>
                <a:gd name="T56" fmla="*/ 1 w 688"/>
                <a:gd name="T57" fmla="*/ 1 h 1349"/>
                <a:gd name="T58" fmla="*/ 1 w 688"/>
                <a:gd name="T59" fmla="*/ 1 h 1349"/>
                <a:gd name="T60" fmla="*/ 1 w 688"/>
                <a:gd name="T61" fmla="*/ 1 h 1349"/>
                <a:gd name="T62" fmla="*/ 1 w 688"/>
                <a:gd name="T63" fmla="*/ 1 h 1349"/>
                <a:gd name="T64" fmla="*/ 1 w 688"/>
                <a:gd name="T65" fmla="*/ 1 h 134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88"/>
                <a:gd name="T100" fmla="*/ 0 h 1349"/>
                <a:gd name="T101" fmla="*/ 688 w 688"/>
                <a:gd name="T102" fmla="*/ 1349 h 134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88" h="1349">
                  <a:moveTo>
                    <a:pt x="219" y="222"/>
                  </a:moveTo>
                  <a:lnTo>
                    <a:pt x="292" y="120"/>
                  </a:lnTo>
                  <a:lnTo>
                    <a:pt x="404" y="36"/>
                  </a:lnTo>
                  <a:lnTo>
                    <a:pt x="483" y="0"/>
                  </a:lnTo>
                  <a:lnTo>
                    <a:pt x="580" y="8"/>
                  </a:lnTo>
                  <a:lnTo>
                    <a:pt x="643" y="40"/>
                  </a:lnTo>
                  <a:lnTo>
                    <a:pt x="682" y="107"/>
                  </a:lnTo>
                  <a:lnTo>
                    <a:pt x="688" y="249"/>
                  </a:lnTo>
                  <a:lnTo>
                    <a:pt x="643" y="342"/>
                  </a:lnTo>
                  <a:lnTo>
                    <a:pt x="566" y="467"/>
                  </a:lnTo>
                  <a:lnTo>
                    <a:pt x="511" y="600"/>
                  </a:lnTo>
                  <a:lnTo>
                    <a:pt x="511" y="757"/>
                  </a:lnTo>
                  <a:lnTo>
                    <a:pt x="536" y="934"/>
                  </a:lnTo>
                  <a:lnTo>
                    <a:pt x="570" y="1023"/>
                  </a:lnTo>
                  <a:lnTo>
                    <a:pt x="584" y="1108"/>
                  </a:lnTo>
                  <a:lnTo>
                    <a:pt x="584" y="1202"/>
                  </a:lnTo>
                  <a:lnTo>
                    <a:pt x="556" y="1277"/>
                  </a:lnTo>
                  <a:lnTo>
                    <a:pt x="497" y="1317"/>
                  </a:lnTo>
                  <a:lnTo>
                    <a:pt x="434" y="1336"/>
                  </a:lnTo>
                  <a:lnTo>
                    <a:pt x="351" y="1349"/>
                  </a:lnTo>
                  <a:lnTo>
                    <a:pt x="243" y="1349"/>
                  </a:lnTo>
                  <a:lnTo>
                    <a:pt x="174" y="1321"/>
                  </a:lnTo>
                  <a:lnTo>
                    <a:pt x="111" y="1291"/>
                  </a:lnTo>
                  <a:lnTo>
                    <a:pt x="58" y="1202"/>
                  </a:lnTo>
                  <a:lnTo>
                    <a:pt x="28" y="1082"/>
                  </a:lnTo>
                  <a:lnTo>
                    <a:pt x="0" y="957"/>
                  </a:lnTo>
                  <a:lnTo>
                    <a:pt x="0" y="814"/>
                  </a:lnTo>
                  <a:lnTo>
                    <a:pt x="38" y="649"/>
                  </a:lnTo>
                  <a:lnTo>
                    <a:pt x="67" y="556"/>
                  </a:lnTo>
                  <a:lnTo>
                    <a:pt x="101" y="423"/>
                  </a:lnTo>
                  <a:lnTo>
                    <a:pt x="156" y="317"/>
                  </a:lnTo>
                  <a:lnTo>
                    <a:pt x="184" y="266"/>
                  </a:lnTo>
                  <a:lnTo>
                    <a:pt x="219" y="222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3ADD7CCA-5B9A-48D6-914B-90871110E6F8}"/>
                </a:ext>
              </a:extLst>
            </p:cNvPr>
            <p:cNvSpPr>
              <a:spLocks/>
            </p:cNvSpPr>
            <p:nvPr/>
          </p:nvSpPr>
          <p:spPr bwMode="auto">
            <a:xfrm>
              <a:off x="8871372" y="4887913"/>
              <a:ext cx="419100" cy="1233488"/>
            </a:xfrm>
            <a:custGeom>
              <a:avLst/>
              <a:gdLst>
                <a:gd name="T0" fmla="*/ 1 w 527"/>
                <a:gd name="T1" fmla="*/ 0 h 1556"/>
                <a:gd name="T2" fmla="*/ 1 w 527"/>
                <a:gd name="T3" fmla="*/ 0 h 1556"/>
                <a:gd name="T4" fmla="*/ 1 w 527"/>
                <a:gd name="T5" fmla="*/ 0 h 1556"/>
                <a:gd name="T6" fmla="*/ 1 w 527"/>
                <a:gd name="T7" fmla="*/ 0 h 1556"/>
                <a:gd name="T8" fmla="*/ 1 w 527"/>
                <a:gd name="T9" fmla="*/ 0 h 1556"/>
                <a:gd name="T10" fmla="*/ 1 w 527"/>
                <a:gd name="T11" fmla="*/ 0 h 1556"/>
                <a:gd name="T12" fmla="*/ 1 w 527"/>
                <a:gd name="T13" fmla="*/ 0 h 1556"/>
                <a:gd name="T14" fmla="*/ 1 w 527"/>
                <a:gd name="T15" fmla="*/ 0 h 1556"/>
                <a:gd name="T16" fmla="*/ 1 w 527"/>
                <a:gd name="T17" fmla="*/ 0 h 1556"/>
                <a:gd name="T18" fmla="*/ 1 w 527"/>
                <a:gd name="T19" fmla="*/ 0 h 1556"/>
                <a:gd name="T20" fmla="*/ 1 w 527"/>
                <a:gd name="T21" fmla="*/ 0 h 1556"/>
                <a:gd name="T22" fmla="*/ 1 w 527"/>
                <a:gd name="T23" fmla="*/ 0 h 1556"/>
                <a:gd name="T24" fmla="*/ 1 w 527"/>
                <a:gd name="T25" fmla="*/ 0 h 1556"/>
                <a:gd name="T26" fmla="*/ 1 w 527"/>
                <a:gd name="T27" fmla="*/ 0 h 1556"/>
                <a:gd name="T28" fmla="*/ 1 w 527"/>
                <a:gd name="T29" fmla="*/ 0 h 1556"/>
                <a:gd name="T30" fmla="*/ 1 w 527"/>
                <a:gd name="T31" fmla="*/ 0 h 1556"/>
                <a:gd name="T32" fmla="*/ 1 w 527"/>
                <a:gd name="T33" fmla="*/ 0 h 1556"/>
                <a:gd name="T34" fmla="*/ 1 w 527"/>
                <a:gd name="T35" fmla="*/ 0 h 1556"/>
                <a:gd name="T36" fmla="*/ 1 w 527"/>
                <a:gd name="T37" fmla="*/ 0 h 1556"/>
                <a:gd name="T38" fmla="*/ 1 w 527"/>
                <a:gd name="T39" fmla="*/ 0 h 1556"/>
                <a:gd name="T40" fmla="*/ 1 w 527"/>
                <a:gd name="T41" fmla="*/ 0 h 1556"/>
                <a:gd name="T42" fmla="*/ 1 w 527"/>
                <a:gd name="T43" fmla="*/ 0 h 1556"/>
                <a:gd name="T44" fmla="*/ 1 w 527"/>
                <a:gd name="T45" fmla="*/ 0 h 1556"/>
                <a:gd name="T46" fmla="*/ 1 w 527"/>
                <a:gd name="T47" fmla="*/ 0 h 1556"/>
                <a:gd name="T48" fmla="*/ 1 w 527"/>
                <a:gd name="T49" fmla="*/ 0 h 1556"/>
                <a:gd name="T50" fmla="*/ 1 w 527"/>
                <a:gd name="T51" fmla="*/ 0 h 1556"/>
                <a:gd name="T52" fmla="*/ 1 w 527"/>
                <a:gd name="T53" fmla="*/ 0 h 1556"/>
                <a:gd name="T54" fmla="*/ 1 w 527"/>
                <a:gd name="T55" fmla="*/ 0 h 1556"/>
                <a:gd name="T56" fmla="*/ 1 w 527"/>
                <a:gd name="T57" fmla="*/ 0 h 1556"/>
                <a:gd name="T58" fmla="*/ 1 w 527"/>
                <a:gd name="T59" fmla="*/ 0 h 1556"/>
                <a:gd name="T60" fmla="*/ 1 w 527"/>
                <a:gd name="T61" fmla="*/ 0 h 1556"/>
                <a:gd name="T62" fmla="*/ 1 w 527"/>
                <a:gd name="T63" fmla="*/ 0 h 1556"/>
                <a:gd name="T64" fmla="*/ 1 w 527"/>
                <a:gd name="T65" fmla="*/ 0 h 1556"/>
                <a:gd name="T66" fmla="*/ 0 w 527"/>
                <a:gd name="T67" fmla="*/ 0 h 1556"/>
                <a:gd name="T68" fmla="*/ 1 w 527"/>
                <a:gd name="T69" fmla="*/ 0 h 1556"/>
                <a:gd name="T70" fmla="*/ 1 w 527"/>
                <a:gd name="T71" fmla="*/ 0 h 1556"/>
                <a:gd name="T72" fmla="*/ 1 w 527"/>
                <a:gd name="T73" fmla="*/ 0 h 1556"/>
                <a:gd name="T74" fmla="*/ 1 w 527"/>
                <a:gd name="T75" fmla="*/ 0 h 1556"/>
                <a:gd name="T76" fmla="*/ 1 w 527"/>
                <a:gd name="T77" fmla="*/ 0 h 1556"/>
                <a:gd name="T78" fmla="*/ 1 w 527"/>
                <a:gd name="T79" fmla="*/ 0 h 1556"/>
                <a:gd name="T80" fmla="*/ 1 w 527"/>
                <a:gd name="T81" fmla="*/ 0 h 1556"/>
                <a:gd name="T82" fmla="*/ 1 w 527"/>
                <a:gd name="T83" fmla="*/ 0 h 1556"/>
                <a:gd name="T84" fmla="*/ 1 w 527"/>
                <a:gd name="T85" fmla="*/ 0 h 1556"/>
                <a:gd name="T86" fmla="*/ 1 w 527"/>
                <a:gd name="T87" fmla="*/ 0 h 1556"/>
                <a:gd name="T88" fmla="*/ 1 w 527"/>
                <a:gd name="T89" fmla="*/ 0 h 155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27"/>
                <a:gd name="T136" fmla="*/ 0 h 1556"/>
                <a:gd name="T137" fmla="*/ 527 w 527"/>
                <a:gd name="T138" fmla="*/ 1556 h 155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27" h="1556">
                  <a:moveTo>
                    <a:pt x="87" y="172"/>
                  </a:moveTo>
                  <a:lnTo>
                    <a:pt x="28" y="111"/>
                  </a:lnTo>
                  <a:lnTo>
                    <a:pt x="14" y="58"/>
                  </a:lnTo>
                  <a:lnTo>
                    <a:pt x="58" y="5"/>
                  </a:lnTo>
                  <a:lnTo>
                    <a:pt x="127" y="0"/>
                  </a:lnTo>
                  <a:lnTo>
                    <a:pt x="176" y="18"/>
                  </a:lnTo>
                  <a:lnTo>
                    <a:pt x="229" y="98"/>
                  </a:lnTo>
                  <a:lnTo>
                    <a:pt x="332" y="257"/>
                  </a:lnTo>
                  <a:lnTo>
                    <a:pt x="410" y="422"/>
                  </a:lnTo>
                  <a:lnTo>
                    <a:pt x="464" y="493"/>
                  </a:lnTo>
                  <a:lnTo>
                    <a:pt x="483" y="582"/>
                  </a:lnTo>
                  <a:lnTo>
                    <a:pt x="493" y="612"/>
                  </a:lnTo>
                  <a:lnTo>
                    <a:pt x="464" y="693"/>
                  </a:lnTo>
                  <a:lnTo>
                    <a:pt x="391" y="822"/>
                  </a:lnTo>
                  <a:lnTo>
                    <a:pt x="302" y="955"/>
                  </a:lnTo>
                  <a:lnTo>
                    <a:pt x="215" y="1088"/>
                  </a:lnTo>
                  <a:lnTo>
                    <a:pt x="185" y="1173"/>
                  </a:lnTo>
                  <a:lnTo>
                    <a:pt x="176" y="1226"/>
                  </a:lnTo>
                  <a:lnTo>
                    <a:pt x="205" y="1266"/>
                  </a:lnTo>
                  <a:lnTo>
                    <a:pt x="302" y="1293"/>
                  </a:lnTo>
                  <a:lnTo>
                    <a:pt x="410" y="1342"/>
                  </a:lnTo>
                  <a:lnTo>
                    <a:pt x="493" y="1422"/>
                  </a:lnTo>
                  <a:lnTo>
                    <a:pt x="527" y="1501"/>
                  </a:lnTo>
                  <a:lnTo>
                    <a:pt x="499" y="1541"/>
                  </a:lnTo>
                  <a:lnTo>
                    <a:pt x="424" y="1556"/>
                  </a:lnTo>
                  <a:lnTo>
                    <a:pt x="405" y="1520"/>
                  </a:lnTo>
                  <a:lnTo>
                    <a:pt x="347" y="1439"/>
                  </a:lnTo>
                  <a:lnTo>
                    <a:pt x="302" y="1382"/>
                  </a:lnTo>
                  <a:lnTo>
                    <a:pt x="235" y="1342"/>
                  </a:lnTo>
                  <a:lnTo>
                    <a:pt x="176" y="1319"/>
                  </a:lnTo>
                  <a:lnTo>
                    <a:pt x="103" y="1319"/>
                  </a:lnTo>
                  <a:lnTo>
                    <a:pt x="44" y="1328"/>
                  </a:lnTo>
                  <a:lnTo>
                    <a:pt x="14" y="1315"/>
                  </a:lnTo>
                  <a:lnTo>
                    <a:pt x="0" y="1275"/>
                  </a:lnTo>
                  <a:lnTo>
                    <a:pt x="44" y="1239"/>
                  </a:lnTo>
                  <a:lnTo>
                    <a:pt x="111" y="1120"/>
                  </a:lnTo>
                  <a:lnTo>
                    <a:pt x="176" y="999"/>
                  </a:lnTo>
                  <a:lnTo>
                    <a:pt x="259" y="875"/>
                  </a:lnTo>
                  <a:lnTo>
                    <a:pt x="302" y="773"/>
                  </a:lnTo>
                  <a:lnTo>
                    <a:pt x="367" y="640"/>
                  </a:lnTo>
                  <a:lnTo>
                    <a:pt x="375" y="568"/>
                  </a:lnTo>
                  <a:lnTo>
                    <a:pt x="337" y="475"/>
                  </a:lnTo>
                  <a:lnTo>
                    <a:pt x="249" y="382"/>
                  </a:lnTo>
                  <a:lnTo>
                    <a:pt x="170" y="267"/>
                  </a:lnTo>
                  <a:lnTo>
                    <a:pt x="87" y="172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43865E5D-2C16-442F-9169-40DE575C8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9872" y="4887913"/>
              <a:ext cx="493713" cy="1223963"/>
            </a:xfrm>
            <a:custGeom>
              <a:avLst/>
              <a:gdLst>
                <a:gd name="T0" fmla="*/ 1 w 622"/>
                <a:gd name="T1" fmla="*/ 1 h 1541"/>
                <a:gd name="T2" fmla="*/ 1 w 622"/>
                <a:gd name="T3" fmla="*/ 1 h 1541"/>
                <a:gd name="T4" fmla="*/ 1 w 622"/>
                <a:gd name="T5" fmla="*/ 1 h 1541"/>
                <a:gd name="T6" fmla="*/ 1 w 622"/>
                <a:gd name="T7" fmla="*/ 0 h 1541"/>
                <a:gd name="T8" fmla="*/ 1 w 622"/>
                <a:gd name="T9" fmla="*/ 0 h 1541"/>
                <a:gd name="T10" fmla="*/ 1 w 622"/>
                <a:gd name="T11" fmla="*/ 1 h 1541"/>
                <a:gd name="T12" fmla="*/ 1 w 622"/>
                <a:gd name="T13" fmla="*/ 1 h 1541"/>
                <a:gd name="T14" fmla="*/ 1 w 622"/>
                <a:gd name="T15" fmla="*/ 1 h 1541"/>
                <a:gd name="T16" fmla="*/ 1 w 622"/>
                <a:gd name="T17" fmla="*/ 1 h 1541"/>
                <a:gd name="T18" fmla="*/ 1 w 622"/>
                <a:gd name="T19" fmla="*/ 1 h 1541"/>
                <a:gd name="T20" fmla="*/ 1 w 622"/>
                <a:gd name="T21" fmla="*/ 1 h 1541"/>
                <a:gd name="T22" fmla="*/ 1 w 622"/>
                <a:gd name="T23" fmla="*/ 1 h 1541"/>
                <a:gd name="T24" fmla="*/ 1 w 622"/>
                <a:gd name="T25" fmla="*/ 1 h 1541"/>
                <a:gd name="T26" fmla="*/ 1 w 622"/>
                <a:gd name="T27" fmla="*/ 1 h 1541"/>
                <a:gd name="T28" fmla="*/ 1 w 622"/>
                <a:gd name="T29" fmla="*/ 1 h 1541"/>
                <a:gd name="T30" fmla="*/ 1 w 622"/>
                <a:gd name="T31" fmla="*/ 1 h 1541"/>
                <a:gd name="T32" fmla="*/ 1 w 622"/>
                <a:gd name="T33" fmla="*/ 1 h 1541"/>
                <a:gd name="T34" fmla="*/ 1 w 622"/>
                <a:gd name="T35" fmla="*/ 1 h 1541"/>
                <a:gd name="T36" fmla="*/ 1 w 622"/>
                <a:gd name="T37" fmla="*/ 1 h 1541"/>
                <a:gd name="T38" fmla="*/ 1 w 622"/>
                <a:gd name="T39" fmla="*/ 1 h 1541"/>
                <a:gd name="T40" fmla="*/ 1 w 622"/>
                <a:gd name="T41" fmla="*/ 1 h 1541"/>
                <a:gd name="T42" fmla="*/ 1 w 622"/>
                <a:gd name="T43" fmla="*/ 1 h 1541"/>
                <a:gd name="T44" fmla="*/ 1 w 622"/>
                <a:gd name="T45" fmla="*/ 1 h 1541"/>
                <a:gd name="T46" fmla="*/ 1 w 622"/>
                <a:gd name="T47" fmla="*/ 1 h 1541"/>
                <a:gd name="T48" fmla="*/ 0 w 622"/>
                <a:gd name="T49" fmla="*/ 1 h 1541"/>
                <a:gd name="T50" fmla="*/ 1 w 622"/>
                <a:gd name="T51" fmla="*/ 1 h 1541"/>
                <a:gd name="T52" fmla="*/ 1 w 622"/>
                <a:gd name="T53" fmla="*/ 1 h 1541"/>
                <a:gd name="T54" fmla="*/ 1 w 622"/>
                <a:gd name="T55" fmla="*/ 1 h 1541"/>
                <a:gd name="T56" fmla="*/ 1 w 622"/>
                <a:gd name="T57" fmla="*/ 1 h 1541"/>
                <a:gd name="T58" fmla="*/ 1 w 622"/>
                <a:gd name="T59" fmla="*/ 1 h 1541"/>
                <a:gd name="T60" fmla="*/ 1 w 622"/>
                <a:gd name="T61" fmla="*/ 1 h 1541"/>
                <a:gd name="T62" fmla="*/ 1 w 622"/>
                <a:gd name="T63" fmla="*/ 1 h 1541"/>
                <a:gd name="T64" fmla="*/ 1 w 622"/>
                <a:gd name="T65" fmla="*/ 1 h 1541"/>
                <a:gd name="T66" fmla="*/ 1 w 622"/>
                <a:gd name="T67" fmla="*/ 1 h 1541"/>
                <a:gd name="T68" fmla="*/ 1 w 622"/>
                <a:gd name="T69" fmla="*/ 1 h 1541"/>
                <a:gd name="T70" fmla="*/ 1 w 622"/>
                <a:gd name="T71" fmla="*/ 1 h 1541"/>
                <a:gd name="T72" fmla="*/ 1 w 622"/>
                <a:gd name="T73" fmla="*/ 1 h 1541"/>
                <a:gd name="T74" fmla="*/ 1 w 622"/>
                <a:gd name="T75" fmla="*/ 1 h 154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22"/>
                <a:gd name="T115" fmla="*/ 0 h 1541"/>
                <a:gd name="T116" fmla="*/ 622 w 622"/>
                <a:gd name="T117" fmla="*/ 1541 h 154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22" h="1541">
                  <a:moveTo>
                    <a:pt x="367" y="328"/>
                  </a:moveTo>
                  <a:lnTo>
                    <a:pt x="411" y="173"/>
                  </a:lnTo>
                  <a:lnTo>
                    <a:pt x="460" y="53"/>
                  </a:lnTo>
                  <a:lnTo>
                    <a:pt x="515" y="0"/>
                  </a:lnTo>
                  <a:lnTo>
                    <a:pt x="592" y="0"/>
                  </a:lnTo>
                  <a:lnTo>
                    <a:pt x="622" y="71"/>
                  </a:lnTo>
                  <a:lnTo>
                    <a:pt x="602" y="150"/>
                  </a:lnTo>
                  <a:lnTo>
                    <a:pt x="519" y="266"/>
                  </a:lnTo>
                  <a:lnTo>
                    <a:pt x="440" y="381"/>
                  </a:lnTo>
                  <a:lnTo>
                    <a:pt x="397" y="533"/>
                  </a:lnTo>
                  <a:lnTo>
                    <a:pt x="367" y="639"/>
                  </a:lnTo>
                  <a:lnTo>
                    <a:pt x="353" y="741"/>
                  </a:lnTo>
                  <a:lnTo>
                    <a:pt x="371" y="933"/>
                  </a:lnTo>
                  <a:lnTo>
                    <a:pt x="397" y="1101"/>
                  </a:lnTo>
                  <a:lnTo>
                    <a:pt x="426" y="1221"/>
                  </a:lnTo>
                  <a:lnTo>
                    <a:pt x="446" y="1278"/>
                  </a:lnTo>
                  <a:lnTo>
                    <a:pt x="430" y="1341"/>
                  </a:lnTo>
                  <a:lnTo>
                    <a:pt x="397" y="1346"/>
                  </a:lnTo>
                  <a:lnTo>
                    <a:pt x="338" y="1346"/>
                  </a:lnTo>
                  <a:lnTo>
                    <a:pt x="225" y="1399"/>
                  </a:lnTo>
                  <a:lnTo>
                    <a:pt x="152" y="1447"/>
                  </a:lnTo>
                  <a:lnTo>
                    <a:pt x="118" y="1532"/>
                  </a:lnTo>
                  <a:lnTo>
                    <a:pt x="73" y="1541"/>
                  </a:lnTo>
                  <a:lnTo>
                    <a:pt x="14" y="1488"/>
                  </a:lnTo>
                  <a:lnTo>
                    <a:pt x="0" y="1435"/>
                  </a:lnTo>
                  <a:lnTo>
                    <a:pt x="77" y="1372"/>
                  </a:lnTo>
                  <a:lnTo>
                    <a:pt x="191" y="1327"/>
                  </a:lnTo>
                  <a:lnTo>
                    <a:pt x="278" y="1293"/>
                  </a:lnTo>
                  <a:lnTo>
                    <a:pt x="338" y="1265"/>
                  </a:lnTo>
                  <a:lnTo>
                    <a:pt x="357" y="1225"/>
                  </a:lnTo>
                  <a:lnTo>
                    <a:pt x="343" y="1092"/>
                  </a:lnTo>
                  <a:lnTo>
                    <a:pt x="294" y="946"/>
                  </a:lnTo>
                  <a:lnTo>
                    <a:pt x="270" y="795"/>
                  </a:lnTo>
                  <a:lnTo>
                    <a:pt x="270" y="719"/>
                  </a:lnTo>
                  <a:lnTo>
                    <a:pt x="270" y="622"/>
                  </a:lnTo>
                  <a:lnTo>
                    <a:pt x="294" y="533"/>
                  </a:lnTo>
                  <a:lnTo>
                    <a:pt x="328" y="408"/>
                  </a:lnTo>
                  <a:lnTo>
                    <a:pt x="367" y="32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78979869-97A9-4EEF-9C4B-BA43916329D7}"/>
              </a:ext>
            </a:extLst>
          </p:cNvPr>
          <p:cNvGrpSpPr/>
          <p:nvPr/>
        </p:nvGrpSpPr>
        <p:grpSpPr>
          <a:xfrm>
            <a:off x="7464152" y="3436354"/>
            <a:ext cx="576064" cy="1089782"/>
            <a:chOff x="7464152" y="3068960"/>
            <a:chExt cx="576064" cy="1089782"/>
          </a:xfrm>
        </p:grpSpPr>
        <p:sp>
          <p:nvSpPr>
            <p:cNvPr id="27" name="円弧 26">
              <a:extLst>
                <a:ext uri="{FF2B5EF4-FFF2-40B4-BE49-F238E27FC236}">
                  <a16:creationId xmlns:a16="http://schemas.microsoft.com/office/drawing/2014/main" id="{8DD4F079-4DFB-4A15-B5E3-F1D5447CA0C4}"/>
                </a:ext>
              </a:extLst>
            </p:cNvPr>
            <p:cNvSpPr/>
            <p:nvPr/>
          </p:nvSpPr>
          <p:spPr>
            <a:xfrm>
              <a:off x="7464152" y="3085976"/>
              <a:ext cx="460375" cy="1072766"/>
            </a:xfrm>
            <a:prstGeom prst="arc">
              <a:avLst>
                <a:gd name="adj1" fmla="val 18039493"/>
                <a:gd name="adj2" fmla="val 4000652"/>
              </a:avLst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円弧 27">
              <a:extLst>
                <a:ext uri="{FF2B5EF4-FFF2-40B4-BE49-F238E27FC236}">
                  <a16:creationId xmlns:a16="http://schemas.microsoft.com/office/drawing/2014/main" id="{83C0FE62-3D0F-4B38-A31D-1E8FC876ED98}"/>
                </a:ext>
              </a:extLst>
            </p:cNvPr>
            <p:cNvSpPr/>
            <p:nvPr/>
          </p:nvSpPr>
          <p:spPr>
            <a:xfrm>
              <a:off x="7579841" y="3068960"/>
              <a:ext cx="460375" cy="1072766"/>
            </a:xfrm>
            <a:prstGeom prst="arc">
              <a:avLst>
                <a:gd name="adj1" fmla="val 18224960"/>
                <a:gd name="adj2" fmla="val 4349850"/>
              </a:avLst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18CD157-B647-4E24-8D44-75301EF5816E}"/>
              </a:ext>
            </a:extLst>
          </p:cNvPr>
          <p:cNvSpPr txBox="1"/>
          <p:nvPr/>
        </p:nvSpPr>
        <p:spPr>
          <a:xfrm>
            <a:off x="9446423" y="4887913"/>
            <a:ext cx="15856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solidFill>
                  <a:schemeClr val="accent5">
                    <a:lumMod val="90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大気</a:t>
            </a:r>
            <a:endParaRPr kumimoji="1" lang="en-US" altLang="ja-JP" sz="2800" dirty="0">
              <a:solidFill>
                <a:schemeClr val="accent5">
                  <a:lumMod val="90000"/>
                </a:schemeClr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r>
              <a:rPr lang="en-US" altLang="ja-JP" sz="2000" dirty="0">
                <a:solidFill>
                  <a:schemeClr val="accent5">
                    <a:lumMod val="90000"/>
                  </a:schemeClr>
                </a:solidFill>
                <a:latin typeface="Comic Sans MS" panose="030F0702030302020204" pitchFamily="66" charset="0"/>
              </a:rPr>
              <a:t>atmosphere</a:t>
            </a:r>
            <a:endParaRPr kumimoji="1" lang="ja-JP" altLang="en-US" sz="2000" dirty="0">
              <a:solidFill>
                <a:schemeClr val="accent5">
                  <a:lumMod val="9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7FDA1F7B-35C1-4604-8228-6ED0272886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298208"/>
      </p:ext>
    </p:extLst>
  </p:cSld>
  <p:clrMapOvr>
    <a:masterClrMapping/>
  </p:clrMapOvr>
  <p:transition spd="med" advTm="30726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8" presetClass="emph" presetSubtype="0" accel="2000" decel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1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accel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  <p:bldP spid="21" grpId="0" animBg="1"/>
      <p:bldP spid="3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3000375" y="188913"/>
            <a:ext cx="7572586" cy="107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ja-JP" altLang="en-US" sz="3600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</a:rPr>
              <a:t>地球の回転変動　　</a:t>
            </a:r>
            <a:r>
              <a:rPr lang="en-US" altLang="ja-JP" sz="3600" dirty="0">
                <a:solidFill>
                  <a:srgbClr val="FF7C80"/>
                </a:solidFill>
                <a:latin typeface="Times New Roman" pitchFamily="18" charset="0"/>
                <a:ea typeface="HG正楷書体-PRO" pitchFamily="66" charset="-128"/>
              </a:rPr>
              <a:t>3. </a:t>
            </a:r>
            <a:r>
              <a:rPr lang="ja-JP" altLang="en-US" sz="3600" dirty="0">
                <a:solidFill>
                  <a:srgbClr val="FF7C80"/>
                </a:solidFill>
                <a:latin typeface="Times New Roman" pitchFamily="18" charset="0"/>
                <a:ea typeface="HG正楷書体-PRO" pitchFamily="66" charset="-128"/>
              </a:rPr>
              <a:t>自転速度変動</a:t>
            </a:r>
            <a:endParaRPr lang="en-US" altLang="ja-JP" sz="3600" dirty="0">
              <a:solidFill>
                <a:srgbClr val="FF7C80"/>
              </a:solidFill>
              <a:latin typeface="Times New Roman" pitchFamily="18" charset="0"/>
              <a:ea typeface="HG正楷書体-PRO" pitchFamily="66" charset="-128"/>
            </a:endParaRPr>
          </a:p>
          <a:p>
            <a:pPr>
              <a:defRPr/>
            </a:pPr>
            <a:r>
              <a:rPr lang="en-US" altLang="ja-JP" sz="2800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</a:rPr>
              <a:t>Change in earth rotation               </a:t>
            </a:r>
            <a:r>
              <a:rPr lang="en-US" altLang="ja-JP" sz="2800" dirty="0">
                <a:solidFill>
                  <a:srgbClr val="FF7C80"/>
                </a:solidFill>
                <a:latin typeface="Times New Roman" pitchFamily="18" charset="0"/>
                <a:ea typeface="HG正楷書体-PRO" pitchFamily="66" charset="-128"/>
              </a:rPr>
              <a:t>Spin rate change</a:t>
            </a:r>
            <a:endParaRPr lang="ja-JP" altLang="en-US" sz="2800" dirty="0">
              <a:solidFill>
                <a:srgbClr val="FF7C80"/>
              </a:solidFill>
              <a:latin typeface="Times New Roman" pitchFamily="18" charset="0"/>
              <a:ea typeface="HG正楷書体-PRO" pitchFamily="66" charset="-128"/>
            </a:endParaRPr>
          </a:p>
        </p:txBody>
      </p:sp>
      <p:pic>
        <p:nvPicPr>
          <p:cNvPr id="88067" name="Picture 3" descr="aearth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1583" y="2681659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231904" y="1772816"/>
            <a:ext cx="6049962" cy="3960812"/>
            <a:chOff x="1791" y="1207"/>
            <a:chExt cx="3811" cy="2495"/>
          </a:xfrm>
        </p:grpSpPr>
        <p:sp>
          <p:nvSpPr>
            <p:cNvPr id="168969" name="Rectangle 9"/>
            <p:cNvSpPr>
              <a:spLocks noChangeArrowheads="1"/>
            </p:cNvSpPr>
            <p:nvPr/>
          </p:nvSpPr>
          <p:spPr bwMode="auto">
            <a:xfrm>
              <a:off x="1791" y="1207"/>
              <a:ext cx="3811" cy="249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pic>
          <p:nvPicPr>
            <p:cNvPr id="88072" name="Picture 10" descr="ut1aam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882" y="1298"/>
              <a:ext cx="3602" cy="2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円: 塗りつぶしなし 3">
            <a:extLst>
              <a:ext uri="{FF2B5EF4-FFF2-40B4-BE49-F238E27FC236}">
                <a16:creationId xmlns:a16="http://schemas.microsoft.com/office/drawing/2014/main" id="{62B57C6F-45DF-4571-B86A-9568894F5696}"/>
              </a:ext>
            </a:extLst>
          </p:cNvPr>
          <p:cNvSpPr/>
          <p:nvPr/>
        </p:nvSpPr>
        <p:spPr>
          <a:xfrm>
            <a:off x="1991544" y="2276872"/>
            <a:ext cx="2837010" cy="2880320"/>
          </a:xfrm>
          <a:prstGeom prst="donut">
            <a:avLst>
              <a:gd name="adj" fmla="val 15115"/>
            </a:avLst>
          </a:prstGeom>
          <a:gradFill flip="none" rotWithShape="1">
            <a:gsLst>
              <a:gs pos="0">
                <a:srgbClr val="00B0F0">
                  <a:lumMod val="46000"/>
                  <a:lumOff val="54000"/>
                </a:srgbClr>
              </a:gs>
              <a:gs pos="68000">
                <a:srgbClr val="16164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9649D9C-D9E0-473E-9910-23B692A4A859}"/>
              </a:ext>
            </a:extLst>
          </p:cNvPr>
          <p:cNvSpPr txBox="1"/>
          <p:nvPr/>
        </p:nvSpPr>
        <p:spPr>
          <a:xfrm>
            <a:off x="5447928" y="5824172"/>
            <a:ext cx="61334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 dirty="0">
                <a:solidFill>
                  <a:schemeClr val="accent5">
                    <a:lumMod val="90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大気角運動量と一日の長さ</a:t>
            </a:r>
            <a:endParaRPr kumimoji="1" lang="en-US" altLang="ja-JP" sz="2800" dirty="0">
              <a:solidFill>
                <a:schemeClr val="accent5">
                  <a:lumMod val="90000"/>
                </a:schemeClr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/>
            <a:r>
              <a:rPr lang="en-US" altLang="ja-JP" sz="2000" dirty="0">
                <a:solidFill>
                  <a:schemeClr val="accent5">
                    <a:lumMod val="90000"/>
                  </a:schemeClr>
                </a:solidFill>
                <a:latin typeface="Comic Sans MS" panose="030F0702030302020204" pitchFamily="66" charset="0"/>
              </a:rPr>
              <a:t>Atmospheric angular momentum and length of day</a:t>
            </a:r>
            <a:endParaRPr kumimoji="1" lang="ja-JP" altLang="en-US" sz="2000" dirty="0">
              <a:solidFill>
                <a:schemeClr val="accent5">
                  <a:lumMod val="9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5ECF56B2-D3EF-4014-B430-162387E2C3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1737339"/>
      </p:ext>
    </p:extLst>
  </p:cSld>
  <p:clrMapOvr>
    <a:masterClrMapping/>
  </p:clrMapOvr>
  <p:transition spd="med" advTm="6425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234" y="47536"/>
            <a:ext cx="8958262" cy="6837848"/>
          </a:xfrm>
          <a:prstGeom prst="rect">
            <a:avLst/>
          </a:prstGeom>
        </p:spPr>
      </p:pic>
      <p:sp>
        <p:nvSpPr>
          <p:cNvPr id="3" name="右矢印 2"/>
          <p:cNvSpPr/>
          <p:nvPr/>
        </p:nvSpPr>
        <p:spPr>
          <a:xfrm rot="10800000">
            <a:off x="5303912" y="908720"/>
            <a:ext cx="2016224" cy="100811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ja-JP" dirty="0">
                <a:solidFill>
                  <a:srgbClr val="FFFFFF"/>
                </a:solidFill>
                <a:latin typeface="Arial"/>
                <a:ea typeface="ＭＳ Ｐゴシック"/>
              </a:rPr>
              <a:t>k</a:t>
            </a:r>
            <a:endParaRPr lang="ja-JP" altLang="en-US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722130" y="1239144"/>
            <a:ext cx="1309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ja-JP" altLang="en-US" sz="24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風</a:t>
            </a:r>
            <a:r>
              <a:rPr lang="en-US" altLang="ja-JP" sz="24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wind</a:t>
            </a:r>
            <a:endParaRPr lang="ja-JP" altLang="en-US" sz="2400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836674" y="6381328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ja-JP" altLang="en-US" dirty="0"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「不思議の星地球」より</a:t>
            </a:r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B9D79F57-B3D1-491C-9E48-CED254A165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811902"/>
      </p:ext>
    </p:extLst>
  </p:cSld>
  <p:clrMapOvr>
    <a:masterClrMapping/>
  </p:clrMapOvr>
  <p:transition spd="med" advTm="71271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335360" y="980728"/>
            <a:ext cx="1152128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defRPr/>
            </a:pPr>
            <a:endParaRPr lang="en-US" altLang="ja-JP" sz="1200" dirty="0">
              <a:solidFill>
                <a:srgbClr val="009999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>
              <a:defRPr/>
            </a:pPr>
            <a:r>
              <a:rPr lang="ja-JP" altLang="en-US" sz="4800" dirty="0">
                <a:solidFill>
                  <a:srgbClr val="99CC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次の話題：地球の自転</a:t>
            </a:r>
            <a:r>
              <a:rPr lang="en-US" altLang="ja-JP" sz="3200" dirty="0">
                <a:solidFill>
                  <a:srgbClr val="99CC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  Next lesson : Earth rotation </a:t>
            </a:r>
            <a:endParaRPr lang="ja-JP" altLang="en-US" sz="3200" dirty="0">
              <a:solidFill>
                <a:srgbClr val="99CC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>
              <a:defRPr/>
            </a:pPr>
            <a:r>
              <a:rPr lang="ja-JP" altLang="en-US" sz="3600" dirty="0">
                <a:solidFill>
                  <a:srgbClr val="FF00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　</a:t>
            </a:r>
            <a:endParaRPr lang="en-US" altLang="ja-JP" sz="3600" dirty="0">
              <a:solidFill>
                <a:srgbClr val="FF00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>
              <a:defRPr/>
            </a:pPr>
            <a:r>
              <a:rPr lang="ja-JP" altLang="en-US" sz="3600" dirty="0">
                <a:solidFill>
                  <a:srgbClr val="FF00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　</a:t>
            </a:r>
            <a:r>
              <a:rPr lang="ja-JP" altLang="en-US" sz="40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自転軸の向き（極の位置）  </a:t>
            </a:r>
            <a:r>
              <a:rPr lang="en-US" altLang="ja-JP" sz="24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Spin axis direction (pole position)</a:t>
            </a:r>
          </a:p>
          <a:p>
            <a:pPr marL="342900" indent="-342900">
              <a:defRPr/>
            </a:pPr>
            <a:endParaRPr lang="en-US" altLang="ja-JP" sz="24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>
              <a:defRPr/>
            </a:pPr>
            <a:r>
              <a:rPr lang="ja-JP" altLang="en-US" sz="40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　自転の速度（一日の長さ）</a:t>
            </a:r>
            <a:r>
              <a:rPr lang="en-US" altLang="ja-JP" sz="40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  </a:t>
            </a:r>
            <a:r>
              <a:rPr lang="en-US" altLang="ja-JP" sz="24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Spin rate (length-of-day)</a:t>
            </a:r>
          </a:p>
          <a:p>
            <a:pPr marL="342900" indent="-342900">
              <a:defRPr/>
            </a:pPr>
            <a:endParaRPr lang="en-US" altLang="ja-JP" sz="24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>
              <a:defRPr/>
            </a:pPr>
            <a:r>
              <a:rPr lang="ja-JP" altLang="en-US" sz="3600" dirty="0">
                <a:solidFill>
                  <a:srgbClr val="FF00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</a:t>
            </a:r>
            <a:r>
              <a:rPr lang="ja-JP" altLang="en-US" sz="40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地球回転変動  </a:t>
            </a:r>
            <a:r>
              <a:rPr lang="en-US" altLang="ja-JP" sz="24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Changes in the Earth’s rotation</a:t>
            </a:r>
            <a:endParaRPr lang="ja-JP" altLang="en-US" sz="24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CF59F499-D24A-4C9B-BE21-1E1A241A2F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808348"/>
      </p:ext>
    </p:extLst>
  </p:cSld>
  <p:clrMapOvr>
    <a:masterClrMapping/>
  </p:clrMapOvr>
  <p:transition spd="med" advTm="6143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551384" y="908720"/>
            <a:ext cx="11449272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en-US" altLang="ja-JP" sz="32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4. </a:t>
            </a:r>
            <a:r>
              <a:rPr lang="ja-JP" altLang="en-US" sz="36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流体としての地球  </a:t>
            </a:r>
            <a:r>
              <a:rPr lang="en-US" altLang="ja-JP" sz="24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Earth as a fluid</a:t>
            </a:r>
            <a:endParaRPr lang="ja-JP" altLang="en-US" sz="2400" dirty="0">
              <a:solidFill>
                <a:schemeClr val="folHlink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ja-JP" altLang="en-US" sz="32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　地球の形、地球楕円体、ジオイド　</a:t>
            </a:r>
            <a:r>
              <a:rPr lang="en-US" altLang="ja-JP" sz="24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Shape, ellipsoid, Geoid</a:t>
            </a:r>
          </a:p>
          <a:p>
            <a:pPr marL="342900" indent="-342900"/>
            <a:endParaRPr lang="ja-JP" altLang="en-US" sz="24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endParaRPr lang="ja-JP" altLang="en-US" sz="2000" dirty="0">
              <a:solidFill>
                <a:srgbClr val="FF00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en-US" altLang="ja-JP" sz="32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5. </a:t>
            </a:r>
            <a:r>
              <a:rPr lang="ja-JP" altLang="en-US" sz="36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弾性体としての地球 </a:t>
            </a:r>
            <a:r>
              <a:rPr lang="en-US" altLang="ja-JP" sz="24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Earth as an elastic body</a:t>
            </a:r>
            <a:endParaRPr lang="ja-JP" altLang="en-US" sz="2400" dirty="0">
              <a:solidFill>
                <a:schemeClr val="folHlink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ja-JP" altLang="en-US" sz="32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　地球潮汐、分潮、ラブ数　</a:t>
            </a:r>
            <a:r>
              <a:rPr lang="en-US" altLang="ja-JP" sz="24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Earth tide, tidal components, Love number</a:t>
            </a:r>
          </a:p>
          <a:p>
            <a:pPr marL="342900" indent="-342900"/>
            <a:endParaRPr lang="ja-JP" altLang="en-US" sz="32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endParaRPr lang="ja-JP" altLang="en-US" sz="2800" dirty="0">
              <a:solidFill>
                <a:srgbClr val="FF00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en-US" altLang="ja-JP" sz="32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6. </a:t>
            </a:r>
            <a:r>
              <a:rPr lang="ja-JP" altLang="en-US" sz="36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地球の重力とその変動   </a:t>
            </a:r>
            <a:r>
              <a:rPr lang="en-US" altLang="ja-JP" sz="24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Earth’s gravity</a:t>
            </a:r>
            <a:endParaRPr lang="ja-JP" altLang="en-US" sz="2400" dirty="0">
              <a:solidFill>
                <a:schemeClr val="folHlink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ja-JP" altLang="en-US" sz="32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　重力異常、アイソスタシー　</a:t>
            </a:r>
            <a:r>
              <a:rPr lang="en-US" altLang="ja-JP" sz="24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Gravity anomaly, isostasy </a:t>
            </a:r>
            <a:r>
              <a:rPr lang="ja-JP" altLang="en-US" sz="24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　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CDA6D6BA-824F-4B40-91D2-B6CCAAB9B8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4661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板, ブルー, 持つ, 立つ が含まれている画像&#10;&#10;自動的に生成された説明">
            <a:extLst>
              <a:ext uri="{FF2B5EF4-FFF2-40B4-BE49-F238E27FC236}">
                <a16:creationId xmlns:a16="http://schemas.microsoft.com/office/drawing/2014/main" id="{D82C9F21-C8D9-4B05-8D31-4DE47286BA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58" y="135485"/>
            <a:ext cx="3010198" cy="4013596"/>
          </a:xfrm>
          <a:prstGeom prst="rect">
            <a:avLst/>
          </a:prstGeom>
        </p:spPr>
      </p:pic>
      <p:pic>
        <p:nvPicPr>
          <p:cNvPr id="4" name="図 3" descr="テーブル, 板, ミラー, 記号 が含まれている画像&#10;&#10;自動的に生成された説明">
            <a:extLst>
              <a:ext uri="{FF2B5EF4-FFF2-40B4-BE49-F238E27FC236}">
                <a16:creationId xmlns:a16="http://schemas.microsoft.com/office/drawing/2014/main" id="{250A7E9B-3D31-4FC5-8A6A-F529B8BDD6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209" y="344279"/>
            <a:ext cx="3104072" cy="4601889"/>
          </a:xfrm>
          <a:prstGeom prst="rect">
            <a:avLst/>
          </a:prstGeom>
        </p:spPr>
      </p:pic>
      <p:pic>
        <p:nvPicPr>
          <p:cNvPr id="6" name="図 5" descr="コンパクトディスク, 立つ が含まれている画像&#10;&#10;自動的に生成された説明">
            <a:extLst>
              <a:ext uri="{FF2B5EF4-FFF2-40B4-BE49-F238E27FC236}">
                <a16:creationId xmlns:a16="http://schemas.microsoft.com/office/drawing/2014/main" id="{D3EF05BB-03D8-40D8-B334-5CD5969A53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0" y="135485"/>
            <a:ext cx="2693691" cy="3317354"/>
          </a:xfrm>
          <a:prstGeom prst="rect">
            <a:avLst/>
          </a:prstGeom>
        </p:spPr>
      </p:pic>
      <p:pic>
        <p:nvPicPr>
          <p:cNvPr id="12" name="図 11" descr="座る, テーブル, ブルー, ホワイト が含まれている画像&#10;&#10;自動的に生成された説明">
            <a:extLst>
              <a:ext uri="{FF2B5EF4-FFF2-40B4-BE49-F238E27FC236}">
                <a16:creationId xmlns:a16="http://schemas.microsoft.com/office/drawing/2014/main" id="{1EE0C22F-7B11-49A5-96F0-4E9AEFD9680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4" t="5645" r="4291"/>
          <a:stretch/>
        </p:blipFill>
        <p:spPr>
          <a:xfrm>
            <a:off x="2475901" y="3429000"/>
            <a:ext cx="2384433" cy="3194353"/>
          </a:xfrm>
          <a:prstGeom prst="rect">
            <a:avLst/>
          </a:prstGeom>
        </p:spPr>
      </p:pic>
      <p:pic>
        <p:nvPicPr>
          <p:cNvPr id="10" name="図 9" descr="屋内, カップ, 座る, 古い が含まれている画像&#10;&#10;自動的に生成された説明">
            <a:extLst>
              <a:ext uri="{FF2B5EF4-FFF2-40B4-BE49-F238E27FC236}">
                <a16:creationId xmlns:a16="http://schemas.microsoft.com/office/drawing/2014/main" id="{32542572-19C8-4904-8C82-2EE293AF03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722" y="3123656"/>
            <a:ext cx="2754820" cy="3645024"/>
          </a:xfrm>
          <a:prstGeom prst="rect">
            <a:avLst/>
          </a:prstGeom>
        </p:spPr>
      </p:pic>
      <p:pic>
        <p:nvPicPr>
          <p:cNvPr id="14" name="図 13" descr="文字と写真のスクリーンショット&#10;&#10;自動的に生成された説明">
            <a:extLst>
              <a:ext uri="{FF2B5EF4-FFF2-40B4-BE49-F238E27FC236}">
                <a16:creationId xmlns:a16="http://schemas.microsoft.com/office/drawing/2014/main" id="{B224DEA5-12AB-4E16-9210-E47DC4D7D1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129" y="808638"/>
            <a:ext cx="4314825" cy="476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4409364-3FAB-4E42-BA59-BD0B860ADEDE}"/>
              </a:ext>
            </a:extLst>
          </p:cNvPr>
          <p:cNvSpPr txBox="1"/>
          <p:nvPr/>
        </p:nvSpPr>
        <p:spPr>
          <a:xfrm>
            <a:off x="4984829" y="5503481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地球儀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2BC9E73-A54D-4727-A897-3967BF989D39}"/>
              </a:ext>
            </a:extLst>
          </p:cNvPr>
          <p:cNvSpPr txBox="1"/>
          <p:nvPr/>
        </p:nvSpPr>
        <p:spPr>
          <a:xfrm>
            <a:off x="177399" y="4681314"/>
            <a:ext cx="239039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6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特徴</a:t>
            </a:r>
            <a:endParaRPr kumimoji="1" lang="en-US" altLang="ja-JP" sz="36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r>
              <a:rPr kumimoji="1" lang="en-US" altLang="ja-JP" sz="36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1.</a:t>
            </a:r>
            <a:r>
              <a:rPr kumimoji="1" lang="ja-JP" altLang="en-US" sz="36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回る</a:t>
            </a:r>
            <a:endParaRPr kumimoji="1" lang="en-US" altLang="ja-JP" sz="36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r>
              <a:rPr lang="en-US" altLang="ja-JP" sz="36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2.</a:t>
            </a:r>
            <a:r>
              <a:rPr lang="ja-JP" altLang="en-US" sz="36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傾いてる</a:t>
            </a:r>
            <a:endParaRPr kumimoji="1" lang="ja-JP" altLang="en-US" sz="36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D15B4306-EF33-42BE-B514-635A35607B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3689560"/>
      </p:ext>
    </p:extLst>
  </p:cSld>
  <p:clrMapOvr>
    <a:masterClrMapping/>
  </p:clrMapOvr>
  <p:transition spd="med" advTm="42594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34" name="Arc 14"/>
          <p:cNvSpPr>
            <a:spLocks/>
          </p:cNvSpPr>
          <p:nvPr/>
        </p:nvSpPr>
        <p:spPr bwMode="auto">
          <a:xfrm>
            <a:off x="551386" y="3068639"/>
            <a:ext cx="9432402" cy="876396"/>
          </a:xfrm>
          <a:custGeom>
            <a:avLst/>
            <a:gdLst>
              <a:gd name="T0" fmla="*/ 0 w 21600"/>
              <a:gd name="T1" fmla="*/ 0 h 43200"/>
              <a:gd name="T2" fmla="*/ 2147483647 w 21600"/>
              <a:gd name="T3" fmla="*/ 2147483647 h 43200"/>
              <a:gd name="T4" fmla="*/ 0 w 21600"/>
              <a:gd name="T5" fmla="*/ 2147483647 h 43200"/>
              <a:gd name="T6" fmla="*/ 0 60000 65536"/>
              <a:gd name="T7" fmla="*/ 0 60000 65536"/>
              <a:gd name="T8" fmla="*/ 0 60000 65536"/>
              <a:gd name="T9" fmla="*/ 0 w 21600"/>
              <a:gd name="T10" fmla="*/ 0 h 43200"/>
              <a:gd name="T11" fmla="*/ 21600 w 216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32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74"/>
                  <a:pt x="12015" y="43122"/>
                  <a:pt x="140" y="43199"/>
                </a:cubicBezTo>
              </a:path>
              <a:path w="21600" h="432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74"/>
                  <a:pt x="12015" y="43122"/>
                  <a:pt x="140" y="43199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5299" name="Rectangle 2"/>
          <p:cNvSpPr>
            <a:spLocks noChangeArrowheads="1"/>
          </p:cNvSpPr>
          <p:nvPr/>
        </p:nvSpPr>
        <p:spPr bwMode="auto">
          <a:xfrm>
            <a:off x="1858166" y="376961"/>
            <a:ext cx="8125622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>
              <a:defRPr/>
            </a:pPr>
            <a:r>
              <a:rPr lang="ja-JP" altLang="en-US" sz="36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質点から剛体へ </a:t>
            </a:r>
            <a:r>
              <a:rPr lang="en-US" altLang="ja-JP" sz="24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From a point mass to a rigid body</a:t>
            </a:r>
            <a:endParaRPr lang="ja-JP" altLang="en-US" sz="2400" dirty="0">
              <a:solidFill>
                <a:srgbClr val="FF00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grpSp>
        <p:nvGrpSpPr>
          <p:cNvPr id="55300" name="Group 3"/>
          <p:cNvGrpSpPr>
            <a:grpSpLocks/>
          </p:cNvGrpSpPr>
          <p:nvPr/>
        </p:nvGrpSpPr>
        <p:grpSpPr bwMode="auto">
          <a:xfrm rot="1094950">
            <a:off x="5303839" y="2133601"/>
            <a:ext cx="2143125" cy="3095625"/>
            <a:chOff x="1429" y="1842"/>
            <a:chExt cx="1350" cy="1950"/>
          </a:xfrm>
        </p:grpSpPr>
        <p:sp>
          <p:nvSpPr>
            <p:cNvPr id="55313" name="Line 4"/>
            <p:cNvSpPr>
              <a:spLocks noChangeShapeType="1"/>
            </p:cNvSpPr>
            <p:nvPr/>
          </p:nvSpPr>
          <p:spPr bwMode="auto">
            <a:xfrm flipH="1" flipV="1">
              <a:off x="2109" y="1842"/>
              <a:ext cx="45" cy="195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pic>
          <p:nvPicPr>
            <p:cNvPr id="55314" name="Picture 5" descr="aearth"/>
            <p:cNvPicPr>
              <a:picLocks noChangeAspect="1" noChangeArrowheads="1" noCrop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29" y="2160"/>
              <a:ext cx="1350" cy="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5301" name="Rectangle 6"/>
          <p:cNvSpPr>
            <a:spLocks noChangeArrowheads="1"/>
          </p:cNvSpPr>
          <p:nvPr/>
        </p:nvSpPr>
        <p:spPr bwMode="auto">
          <a:xfrm>
            <a:off x="1336060" y="5635476"/>
            <a:ext cx="5320367" cy="70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ja-JP" altLang="en-US" sz="4000" dirty="0">
                <a:solidFill>
                  <a:srgbClr val="99CC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地球の回転   </a:t>
            </a:r>
            <a:r>
              <a:rPr lang="en-US" altLang="ja-JP" sz="2400" dirty="0">
                <a:solidFill>
                  <a:srgbClr val="99CC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Earth rotation </a:t>
            </a:r>
            <a:endParaRPr lang="ja-JP" altLang="en-US" sz="3600" dirty="0">
              <a:solidFill>
                <a:srgbClr val="99CC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363527" name="Text Box 7"/>
          <p:cNvSpPr txBox="1">
            <a:spLocks noChangeArrowheads="1"/>
          </p:cNvSpPr>
          <p:nvPr/>
        </p:nvSpPr>
        <p:spPr bwMode="auto">
          <a:xfrm>
            <a:off x="3214442" y="1029780"/>
            <a:ext cx="57631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3600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角速度 </a:t>
            </a:r>
            <a:r>
              <a:rPr lang="en-US" altLang="ja-JP" sz="2800" dirty="0">
                <a:solidFill>
                  <a:srgbClr val="FF7C80"/>
                </a:solidFill>
                <a:latin typeface="Symbol" pitchFamily="18" charset="2"/>
              </a:rPr>
              <a:t>w:</a:t>
            </a:r>
            <a:r>
              <a:rPr lang="en-US" altLang="ja-JP" sz="3200" b="1" dirty="0">
                <a:solidFill>
                  <a:srgbClr val="FF7C80"/>
                </a:solidFill>
                <a:latin typeface="Symbol" pitchFamily="18" charset="2"/>
              </a:rPr>
              <a:t> </a:t>
            </a:r>
            <a:r>
              <a:rPr lang="en-US" altLang="ja-JP" sz="2800" dirty="0">
                <a:solidFill>
                  <a:srgbClr val="FF7C80"/>
                </a:solidFill>
                <a:latin typeface="Symbol" pitchFamily="18" charset="2"/>
              </a:rPr>
              <a:t>2p/(24</a:t>
            </a:r>
            <a:r>
              <a:rPr lang="en-US" altLang="ja-JP" sz="2800" dirty="0">
                <a:solidFill>
                  <a:srgbClr val="FF7C80"/>
                </a:solidFill>
                <a:latin typeface="Comic Sans MS" pitchFamily="66" charset="0"/>
              </a:rPr>
              <a:t>x</a:t>
            </a:r>
            <a:r>
              <a:rPr lang="en-US" altLang="ja-JP" sz="2800" dirty="0">
                <a:solidFill>
                  <a:srgbClr val="FF7C80"/>
                </a:solidFill>
                <a:latin typeface="Symbol" pitchFamily="18" charset="2"/>
              </a:rPr>
              <a:t>60</a:t>
            </a:r>
            <a:r>
              <a:rPr lang="en-US" altLang="ja-JP" sz="2800" dirty="0">
                <a:solidFill>
                  <a:srgbClr val="FF7C80"/>
                </a:solidFill>
                <a:latin typeface="Comic Sans MS" pitchFamily="66" charset="0"/>
              </a:rPr>
              <a:t>x</a:t>
            </a:r>
            <a:r>
              <a:rPr lang="en-US" altLang="ja-JP" sz="2800" dirty="0">
                <a:solidFill>
                  <a:srgbClr val="FF7C80"/>
                </a:solidFill>
                <a:latin typeface="Symbol" pitchFamily="18" charset="2"/>
              </a:rPr>
              <a:t>60)</a:t>
            </a:r>
            <a:r>
              <a:rPr lang="en-US" altLang="ja-JP" sz="3200" dirty="0">
                <a:solidFill>
                  <a:srgbClr val="FF7C80"/>
                </a:solidFill>
                <a:latin typeface="Symbol" pitchFamily="18" charset="2"/>
              </a:rPr>
              <a:t> </a:t>
            </a:r>
            <a:r>
              <a:rPr lang="en-US" altLang="ja-JP" sz="2000" dirty="0">
                <a:solidFill>
                  <a:srgbClr val="FF7C80"/>
                </a:solidFill>
                <a:latin typeface="Comic Sans MS" pitchFamily="66" charset="0"/>
              </a:rPr>
              <a:t>radian/sec</a:t>
            </a:r>
            <a:endParaRPr lang="en-US" altLang="ja-JP" dirty="0">
              <a:solidFill>
                <a:srgbClr val="FF7C80"/>
              </a:solidFill>
              <a:latin typeface="Symbol" pitchFamily="18" charset="2"/>
            </a:endParaRPr>
          </a:p>
        </p:txBody>
      </p:sp>
      <p:sp>
        <p:nvSpPr>
          <p:cNvPr id="363528" name="Line 8"/>
          <p:cNvSpPr>
            <a:spLocks noChangeShapeType="1"/>
          </p:cNvSpPr>
          <p:nvPr/>
        </p:nvSpPr>
        <p:spPr bwMode="auto">
          <a:xfrm>
            <a:off x="6672263" y="2205039"/>
            <a:ext cx="0" cy="503237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63529" name="Text Box 9"/>
          <p:cNvSpPr txBox="1">
            <a:spLocks noChangeArrowheads="1"/>
          </p:cNvSpPr>
          <p:nvPr/>
        </p:nvSpPr>
        <p:spPr bwMode="auto">
          <a:xfrm>
            <a:off x="6888164" y="2276475"/>
            <a:ext cx="71365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>
                <a:solidFill>
                  <a:srgbClr val="99CC00"/>
                </a:solidFill>
              </a:rPr>
              <a:t>~23</a:t>
            </a:r>
            <a:r>
              <a:rPr lang="en-US" altLang="ja-JP" sz="2000" baseline="50000">
                <a:solidFill>
                  <a:srgbClr val="99CC00"/>
                </a:solidFill>
              </a:rPr>
              <a:t>o</a:t>
            </a:r>
          </a:p>
        </p:txBody>
      </p:sp>
      <p:sp>
        <p:nvSpPr>
          <p:cNvPr id="363530" name="Line 10"/>
          <p:cNvSpPr>
            <a:spLocks noChangeShapeType="1"/>
          </p:cNvSpPr>
          <p:nvPr/>
        </p:nvSpPr>
        <p:spPr bwMode="auto">
          <a:xfrm>
            <a:off x="6672264" y="2565400"/>
            <a:ext cx="71437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487488" y="3211514"/>
            <a:ext cx="647700" cy="642937"/>
            <a:chOff x="4241" y="2160"/>
            <a:chExt cx="408" cy="405"/>
          </a:xfrm>
        </p:grpSpPr>
        <p:sp>
          <p:nvSpPr>
            <p:cNvPr id="55311" name="AutoShape 12"/>
            <p:cNvSpPr>
              <a:spLocks noChangeArrowheads="1"/>
            </p:cNvSpPr>
            <p:nvPr/>
          </p:nvSpPr>
          <p:spPr bwMode="auto">
            <a:xfrm>
              <a:off x="4241" y="2160"/>
              <a:ext cx="408" cy="405"/>
            </a:xfrm>
            <a:prstGeom prst="star16">
              <a:avLst>
                <a:gd name="adj" fmla="val 37500"/>
              </a:avLst>
            </a:prstGeom>
            <a:gradFill rotWithShape="1">
              <a:gsLst>
                <a:gs pos="0">
                  <a:srgbClr val="FFCC00"/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55312" name="Oval 13"/>
            <p:cNvSpPr>
              <a:spLocks noChangeArrowheads="1"/>
            </p:cNvSpPr>
            <p:nvPr/>
          </p:nvSpPr>
          <p:spPr bwMode="auto">
            <a:xfrm>
              <a:off x="4332" y="2251"/>
              <a:ext cx="226" cy="203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363535" name="Line 15"/>
          <p:cNvSpPr>
            <a:spLocks noChangeShapeType="1"/>
          </p:cNvSpPr>
          <p:nvPr/>
        </p:nvSpPr>
        <p:spPr bwMode="auto">
          <a:xfrm flipH="1">
            <a:off x="7319964" y="3789363"/>
            <a:ext cx="720725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 type="triangle" w="med" len="med"/>
            <a:tailEnd/>
          </a:ln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63536" name="Rectangle 16"/>
          <p:cNvSpPr>
            <a:spLocks noChangeArrowheads="1"/>
          </p:cNvSpPr>
          <p:nvPr/>
        </p:nvSpPr>
        <p:spPr bwMode="auto">
          <a:xfrm>
            <a:off x="8832851" y="3716339"/>
            <a:ext cx="2959143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ja-JP" altLang="en-US" sz="28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黄道面 </a:t>
            </a:r>
            <a:r>
              <a:rPr lang="en-US" altLang="ja-JP" sz="20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Ecliptic plane</a:t>
            </a:r>
            <a:endParaRPr lang="ja-JP" altLang="en-US" sz="2000" dirty="0">
              <a:solidFill>
                <a:srgbClr val="FFFF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363537" name="Line 17"/>
          <p:cNvSpPr>
            <a:spLocks noChangeShapeType="1"/>
          </p:cNvSpPr>
          <p:nvPr/>
        </p:nvSpPr>
        <p:spPr bwMode="auto">
          <a:xfrm>
            <a:off x="5375275" y="3429000"/>
            <a:ext cx="1944688" cy="6477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63538" name="Rectangle 18"/>
          <p:cNvSpPr>
            <a:spLocks noChangeArrowheads="1"/>
          </p:cNvSpPr>
          <p:nvPr/>
        </p:nvSpPr>
        <p:spPr bwMode="auto">
          <a:xfrm rot="1098355">
            <a:off x="7245527" y="4967845"/>
            <a:ext cx="3273332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ja-JP" altLang="en-US" sz="28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赤道面 </a:t>
            </a:r>
            <a:r>
              <a:rPr lang="en-US" altLang="ja-JP" sz="20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Equatorial plane</a:t>
            </a:r>
            <a:endParaRPr lang="ja-JP" altLang="en-US" sz="20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B41F3E3E-080C-495A-893E-58EB72350C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4603399"/>
      </p:ext>
    </p:extLst>
  </p:cSld>
  <p:clrMapOvr>
    <a:masterClrMapping/>
  </p:clrMapOvr>
  <p:transition spd="med" advTm="102948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63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63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63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63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63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63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63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63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363537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63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3534" grpId="0" animBg="1"/>
      <p:bldP spid="363527" grpId="0"/>
      <p:bldP spid="363528" grpId="0" animBg="1"/>
      <p:bldP spid="363529" grpId="0"/>
      <p:bldP spid="363530" grpId="0" animBg="1"/>
      <p:bldP spid="363535" grpId="0" animBg="1"/>
      <p:bldP spid="363536" grpId="0"/>
      <p:bldP spid="363537" grpId="0" animBg="1"/>
      <p:bldP spid="363537" grpId="1" animBg="1"/>
      <p:bldP spid="36353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Rika_astro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16" y="1484784"/>
            <a:ext cx="12091856" cy="3344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2149" name="Rectangle 5"/>
          <p:cNvSpPr>
            <a:spLocks noChangeArrowheads="1"/>
          </p:cNvSpPr>
          <p:nvPr/>
        </p:nvSpPr>
        <p:spPr bwMode="auto">
          <a:xfrm>
            <a:off x="9048328" y="1916833"/>
            <a:ext cx="576064" cy="266469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ChangeArrowheads="1"/>
          </p:cNvSpPr>
          <p:nvPr/>
        </p:nvSpPr>
        <p:spPr bwMode="auto">
          <a:xfrm>
            <a:off x="9696401" y="1916833"/>
            <a:ext cx="432048" cy="266469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6325" name="Text Box 7"/>
          <p:cNvSpPr txBox="1">
            <a:spLocks noChangeArrowheads="1"/>
          </p:cNvSpPr>
          <p:nvPr/>
        </p:nvSpPr>
        <p:spPr bwMode="auto">
          <a:xfrm>
            <a:off x="3496028" y="607002"/>
            <a:ext cx="59154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3600" dirty="0">
                <a:solidFill>
                  <a:srgbClr val="BBE0E3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惑星の自転  </a:t>
            </a:r>
            <a:r>
              <a:rPr lang="en-US" altLang="ja-JP" sz="2800" dirty="0">
                <a:solidFill>
                  <a:srgbClr val="BBE0E3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Spin of the planets</a:t>
            </a:r>
            <a:endParaRPr lang="ja-JP" altLang="en-US" sz="3200" dirty="0">
              <a:solidFill>
                <a:srgbClr val="BBE0E3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262152" name="Text Box 8"/>
          <p:cNvSpPr txBox="1">
            <a:spLocks noChangeArrowheads="1"/>
          </p:cNvSpPr>
          <p:nvPr/>
        </p:nvSpPr>
        <p:spPr bwMode="auto">
          <a:xfrm>
            <a:off x="7194961" y="5084764"/>
            <a:ext cx="203132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ja-JP" altLang="en-US" sz="36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自転周期</a:t>
            </a:r>
            <a:endParaRPr lang="en-US" altLang="ja-JP" sz="36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algn="r">
              <a:defRPr/>
            </a:pPr>
            <a:r>
              <a:rPr lang="en-US" altLang="ja-JP" sz="20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Length-of-day</a:t>
            </a:r>
            <a:endParaRPr lang="ja-JP" altLang="en-US" sz="20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262153" name="Text Box 9"/>
          <p:cNvSpPr txBox="1">
            <a:spLocks noChangeArrowheads="1"/>
          </p:cNvSpPr>
          <p:nvPr/>
        </p:nvSpPr>
        <p:spPr bwMode="auto">
          <a:xfrm>
            <a:off x="9346907" y="5229225"/>
            <a:ext cx="200567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36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軸の傾き</a:t>
            </a:r>
            <a:endParaRPr lang="en-US" altLang="ja-JP" sz="36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>
              <a:defRPr/>
            </a:pPr>
            <a:r>
              <a:rPr lang="en-US" altLang="ja-JP" sz="20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Tilt of the axis</a:t>
            </a:r>
            <a:endParaRPr lang="ja-JP" altLang="en-US" sz="20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262154" name="Line 10"/>
          <p:cNvSpPr>
            <a:spLocks noChangeShapeType="1"/>
          </p:cNvSpPr>
          <p:nvPr/>
        </p:nvSpPr>
        <p:spPr bwMode="auto">
          <a:xfrm flipV="1">
            <a:off x="8745818" y="4581525"/>
            <a:ext cx="503237" cy="5032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62155" name="Line 11"/>
          <p:cNvSpPr>
            <a:spLocks noChangeShapeType="1"/>
          </p:cNvSpPr>
          <p:nvPr/>
        </p:nvSpPr>
        <p:spPr bwMode="auto">
          <a:xfrm flipH="1" flipV="1">
            <a:off x="9969779" y="4581525"/>
            <a:ext cx="71438" cy="6477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C0BAA5BD-D382-468B-A788-532F84FB54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470565"/>
      </p:ext>
    </p:extLst>
  </p:cSld>
  <p:clrMapOvr>
    <a:masterClrMapping/>
  </p:clrMapOvr>
  <p:transition spd="med" advTm="103763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62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62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62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62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62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62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2149" grpId="0" animBg="1"/>
      <p:bldP spid="262150" grpId="0" animBg="1"/>
      <p:bldP spid="262152" grpId="0"/>
      <p:bldP spid="262153" grpId="0"/>
      <p:bldP spid="262154" grpId="0" animBg="1"/>
      <p:bldP spid="26215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6" name="Text Box 4"/>
          <p:cNvSpPr txBox="1">
            <a:spLocks noChangeArrowheads="1"/>
          </p:cNvSpPr>
          <p:nvPr/>
        </p:nvSpPr>
        <p:spPr bwMode="auto">
          <a:xfrm>
            <a:off x="4202113" y="76227"/>
            <a:ext cx="387157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ja-JP" altLang="en-US" sz="32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速い自転  </a:t>
            </a:r>
            <a:r>
              <a:rPr lang="en-US" altLang="ja-JP" sz="24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Rapid spin</a:t>
            </a:r>
            <a:endParaRPr lang="ja-JP" altLang="en-US" sz="28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algn="ctr">
              <a:defRPr/>
            </a:pPr>
            <a:r>
              <a:rPr lang="en-US" altLang="ja-JP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(</a:t>
            </a:r>
            <a:r>
              <a:rPr lang="ja-JP" altLang="en-US" sz="24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地球や火星  </a:t>
            </a:r>
            <a:r>
              <a:rPr lang="en-US" altLang="ja-JP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Earth and Mars)  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5881686" y="3429001"/>
            <a:ext cx="647700" cy="642937"/>
            <a:chOff x="4241" y="2160"/>
            <a:chExt cx="408" cy="405"/>
          </a:xfrm>
        </p:grpSpPr>
        <p:sp>
          <p:nvSpPr>
            <p:cNvPr id="9" name="AutoShape 12"/>
            <p:cNvSpPr>
              <a:spLocks noChangeArrowheads="1"/>
            </p:cNvSpPr>
            <p:nvPr/>
          </p:nvSpPr>
          <p:spPr bwMode="auto">
            <a:xfrm>
              <a:off x="4241" y="2160"/>
              <a:ext cx="408" cy="405"/>
            </a:xfrm>
            <a:prstGeom prst="star16">
              <a:avLst>
                <a:gd name="adj" fmla="val 37500"/>
              </a:avLst>
            </a:prstGeom>
            <a:gradFill rotWithShape="1">
              <a:gsLst>
                <a:gs pos="0">
                  <a:srgbClr val="FFCC00"/>
                </a:gs>
                <a:gs pos="100000">
                  <a:schemeClr val="accent6">
                    <a:lumMod val="5000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332" y="2251"/>
              <a:ext cx="226" cy="203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5953125" y="1214423"/>
            <a:ext cx="504825" cy="503237"/>
            <a:chOff x="3995738" y="3284538"/>
            <a:chExt cx="504825" cy="503237"/>
          </a:xfrm>
        </p:grpSpPr>
        <p:sp>
          <p:nvSpPr>
            <p:cNvPr id="13" name="Oval 2"/>
            <p:cNvSpPr>
              <a:spLocks noChangeArrowheads="1"/>
            </p:cNvSpPr>
            <p:nvPr/>
          </p:nvSpPr>
          <p:spPr bwMode="auto">
            <a:xfrm>
              <a:off x="3995738" y="3284538"/>
              <a:ext cx="504825" cy="503237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grpSp>
          <p:nvGrpSpPr>
            <p:cNvPr id="14" name="Group 3"/>
            <p:cNvGrpSpPr>
              <a:grpSpLocks/>
            </p:cNvGrpSpPr>
            <p:nvPr/>
          </p:nvGrpSpPr>
          <p:grpSpPr bwMode="auto">
            <a:xfrm>
              <a:off x="4052884" y="3357565"/>
              <a:ext cx="431797" cy="360364"/>
              <a:chOff x="1380" y="1453"/>
              <a:chExt cx="1492" cy="1408"/>
            </a:xfrm>
          </p:grpSpPr>
          <p:sp>
            <p:nvSpPr>
              <p:cNvPr id="15" name="Freeform 4"/>
              <p:cNvSpPr>
                <a:spLocks/>
              </p:cNvSpPr>
              <p:nvPr/>
            </p:nvSpPr>
            <p:spPr bwMode="auto">
              <a:xfrm rot="-2065">
                <a:off x="1380" y="1906"/>
                <a:ext cx="543" cy="462"/>
              </a:xfrm>
              <a:custGeom>
                <a:avLst/>
                <a:gdLst/>
                <a:ahLst/>
                <a:cxnLst>
                  <a:cxn ang="0">
                    <a:pos x="2" y="5"/>
                  </a:cxn>
                  <a:cxn ang="0">
                    <a:pos x="0" y="18"/>
                  </a:cxn>
                  <a:cxn ang="0">
                    <a:pos x="1" y="32"/>
                  </a:cxn>
                  <a:cxn ang="0">
                    <a:pos x="6" y="47"/>
                  </a:cxn>
                  <a:cxn ang="0">
                    <a:pos x="13" y="56"/>
                  </a:cxn>
                  <a:cxn ang="0">
                    <a:pos x="17" y="58"/>
                  </a:cxn>
                  <a:cxn ang="0">
                    <a:pos x="22" y="60"/>
                  </a:cxn>
                  <a:cxn ang="0">
                    <a:pos x="26" y="60"/>
                  </a:cxn>
                  <a:cxn ang="0">
                    <a:pos x="32" y="60"/>
                  </a:cxn>
                  <a:cxn ang="0">
                    <a:pos x="37" y="60"/>
                  </a:cxn>
                  <a:cxn ang="0">
                    <a:pos x="41" y="60"/>
                  </a:cxn>
                  <a:cxn ang="0">
                    <a:pos x="46" y="60"/>
                  </a:cxn>
                  <a:cxn ang="0">
                    <a:pos x="51" y="60"/>
                  </a:cxn>
                  <a:cxn ang="0">
                    <a:pos x="55" y="61"/>
                  </a:cxn>
                  <a:cxn ang="0">
                    <a:pos x="62" y="61"/>
                  </a:cxn>
                  <a:cxn ang="0">
                    <a:pos x="69" y="62"/>
                  </a:cxn>
                  <a:cxn ang="0">
                    <a:pos x="77" y="63"/>
                  </a:cxn>
                  <a:cxn ang="0">
                    <a:pos x="84" y="64"/>
                  </a:cxn>
                  <a:cxn ang="0">
                    <a:pos x="90" y="67"/>
                  </a:cxn>
                  <a:cxn ang="0">
                    <a:pos x="95" y="69"/>
                  </a:cxn>
                  <a:cxn ang="0">
                    <a:pos x="99" y="72"/>
                  </a:cxn>
                  <a:cxn ang="0">
                    <a:pos x="92" y="90"/>
                  </a:cxn>
                  <a:cxn ang="0">
                    <a:pos x="113" y="94"/>
                  </a:cxn>
                  <a:cxn ang="0">
                    <a:pos x="114" y="128"/>
                  </a:cxn>
                  <a:cxn ang="0">
                    <a:pos x="160" y="154"/>
                  </a:cxn>
                  <a:cxn ang="0">
                    <a:pos x="168" y="146"/>
                  </a:cxn>
                  <a:cxn ang="0">
                    <a:pos x="154" y="106"/>
                  </a:cxn>
                  <a:cxn ang="0">
                    <a:pos x="165" y="98"/>
                  </a:cxn>
                  <a:cxn ang="0">
                    <a:pos x="160" y="84"/>
                  </a:cxn>
                  <a:cxn ang="0">
                    <a:pos x="145" y="78"/>
                  </a:cxn>
                  <a:cxn ang="0">
                    <a:pos x="165" y="68"/>
                  </a:cxn>
                  <a:cxn ang="0">
                    <a:pos x="176" y="50"/>
                  </a:cxn>
                  <a:cxn ang="0">
                    <a:pos x="167" y="42"/>
                  </a:cxn>
                  <a:cxn ang="0">
                    <a:pos x="159" y="35"/>
                  </a:cxn>
                  <a:cxn ang="0">
                    <a:pos x="151" y="31"/>
                  </a:cxn>
                  <a:cxn ang="0">
                    <a:pos x="143" y="30"/>
                  </a:cxn>
                  <a:cxn ang="0">
                    <a:pos x="137" y="30"/>
                  </a:cxn>
                  <a:cxn ang="0">
                    <a:pos x="128" y="28"/>
                  </a:cxn>
                  <a:cxn ang="0">
                    <a:pos x="116" y="27"/>
                  </a:cxn>
                  <a:cxn ang="0">
                    <a:pos x="104" y="26"/>
                  </a:cxn>
                  <a:cxn ang="0">
                    <a:pos x="92" y="26"/>
                  </a:cxn>
                  <a:cxn ang="0">
                    <a:pos x="82" y="25"/>
                  </a:cxn>
                  <a:cxn ang="0">
                    <a:pos x="75" y="24"/>
                  </a:cxn>
                  <a:cxn ang="0">
                    <a:pos x="72" y="24"/>
                  </a:cxn>
                  <a:cxn ang="0">
                    <a:pos x="56" y="0"/>
                  </a:cxn>
                  <a:cxn ang="0">
                    <a:pos x="2" y="5"/>
                  </a:cxn>
                </a:cxnLst>
                <a:rect l="0" t="0" r="r" b="b"/>
                <a:pathLst>
                  <a:path w="176" h="154">
                    <a:moveTo>
                      <a:pt x="2" y="5"/>
                    </a:moveTo>
                    <a:lnTo>
                      <a:pt x="0" y="18"/>
                    </a:lnTo>
                    <a:lnTo>
                      <a:pt x="1" y="32"/>
                    </a:lnTo>
                    <a:lnTo>
                      <a:pt x="6" y="47"/>
                    </a:lnTo>
                    <a:lnTo>
                      <a:pt x="13" y="56"/>
                    </a:lnTo>
                    <a:lnTo>
                      <a:pt x="17" y="58"/>
                    </a:lnTo>
                    <a:lnTo>
                      <a:pt x="22" y="60"/>
                    </a:lnTo>
                    <a:lnTo>
                      <a:pt x="26" y="60"/>
                    </a:lnTo>
                    <a:lnTo>
                      <a:pt x="32" y="60"/>
                    </a:lnTo>
                    <a:lnTo>
                      <a:pt x="37" y="60"/>
                    </a:lnTo>
                    <a:lnTo>
                      <a:pt x="41" y="60"/>
                    </a:lnTo>
                    <a:lnTo>
                      <a:pt x="46" y="60"/>
                    </a:lnTo>
                    <a:lnTo>
                      <a:pt x="51" y="60"/>
                    </a:lnTo>
                    <a:lnTo>
                      <a:pt x="55" y="61"/>
                    </a:lnTo>
                    <a:lnTo>
                      <a:pt x="62" y="61"/>
                    </a:lnTo>
                    <a:lnTo>
                      <a:pt x="69" y="62"/>
                    </a:lnTo>
                    <a:lnTo>
                      <a:pt x="77" y="63"/>
                    </a:lnTo>
                    <a:lnTo>
                      <a:pt x="84" y="64"/>
                    </a:lnTo>
                    <a:lnTo>
                      <a:pt x="90" y="67"/>
                    </a:lnTo>
                    <a:lnTo>
                      <a:pt x="95" y="69"/>
                    </a:lnTo>
                    <a:lnTo>
                      <a:pt x="99" y="72"/>
                    </a:lnTo>
                    <a:lnTo>
                      <a:pt x="92" y="90"/>
                    </a:lnTo>
                    <a:lnTo>
                      <a:pt x="113" y="94"/>
                    </a:lnTo>
                    <a:lnTo>
                      <a:pt x="114" y="128"/>
                    </a:lnTo>
                    <a:lnTo>
                      <a:pt x="160" y="154"/>
                    </a:lnTo>
                    <a:lnTo>
                      <a:pt x="168" y="146"/>
                    </a:lnTo>
                    <a:lnTo>
                      <a:pt x="154" y="106"/>
                    </a:lnTo>
                    <a:lnTo>
                      <a:pt x="165" y="98"/>
                    </a:lnTo>
                    <a:lnTo>
                      <a:pt x="160" y="84"/>
                    </a:lnTo>
                    <a:lnTo>
                      <a:pt x="145" y="78"/>
                    </a:lnTo>
                    <a:lnTo>
                      <a:pt x="165" y="68"/>
                    </a:lnTo>
                    <a:lnTo>
                      <a:pt x="176" y="50"/>
                    </a:lnTo>
                    <a:lnTo>
                      <a:pt x="167" y="42"/>
                    </a:lnTo>
                    <a:lnTo>
                      <a:pt x="159" y="35"/>
                    </a:lnTo>
                    <a:lnTo>
                      <a:pt x="151" y="31"/>
                    </a:lnTo>
                    <a:lnTo>
                      <a:pt x="143" y="30"/>
                    </a:lnTo>
                    <a:lnTo>
                      <a:pt x="137" y="30"/>
                    </a:lnTo>
                    <a:lnTo>
                      <a:pt x="128" y="28"/>
                    </a:lnTo>
                    <a:lnTo>
                      <a:pt x="116" y="27"/>
                    </a:lnTo>
                    <a:lnTo>
                      <a:pt x="104" y="26"/>
                    </a:lnTo>
                    <a:lnTo>
                      <a:pt x="92" y="26"/>
                    </a:lnTo>
                    <a:lnTo>
                      <a:pt x="82" y="25"/>
                    </a:lnTo>
                    <a:lnTo>
                      <a:pt x="75" y="24"/>
                    </a:lnTo>
                    <a:lnTo>
                      <a:pt x="72" y="24"/>
                    </a:lnTo>
                    <a:lnTo>
                      <a:pt x="56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003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6" name="Freeform 5"/>
              <p:cNvSpPr>
                <a:spLocks/>
              </p:cNvSpPr>
              <p:nvPr/>
            </p:nvSpPr>
            <p:spPr bwMode="auto">
              <a:xfrm rot="-2065">
                <a:off x="1904" y="2311"/>
                <a:ext cx="39" cy="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1"/>
                  </a:cxn>
                  <a:cxn ang="0">
                    <a:pos x="12" y="3"/>
                  </a:cxn>
                  <a:cxn ang="0">
                    <a:pos x="20" y="5"/>
                  </a:cxn>
                  <a:cxn ang="0">
                    <a:pos x="28" y="7"/>
                  </a:cxn>
                  <a:cxn ang="0">
                    <a:pos x="37" y="9"/>
                  </a:cxn>
                  <a:cxn ang="0">
                    <a:pos x="44" y="13"/>
                  </a:cxn>
                  <a:cxn ang="0">
                    <a:pos x="50" y="15"/>
                  </a:cxn>
                  <a:cxn ang="0">
                    <a:pos x="53" y="18"/>
                  </a:cxn>
                  <a:cxn ang="0">
                    <a:pos x="48" y="50"/>
                  </a:cxn>
                  <a:cxn ang="0">
                    <a:pos x="11" y="39"/>
                  </a:cxn>
                  <a:cxn ang="0">
                    <a:pos x="8" y="34"/>
                  </a:cxn>
                  <a:cxn ang="0">
                    <a:pos x="4" y="22"/>
                  </a:cxn>
                  <a:cxn ang="0">
                    <a:pos x="0" y="8"/>
                  </a:cxn>
                  <a:cxn ang="0">
                    <a:pos x="0" y="0"/>
                  </a:cxn>
                </a:cxnLst>
                <a:rect l="0" t="0" r="r" b="b"/>
                <a:pathLst>
                  <a:path w="53" h="50">
                    <a:moveTo>
                      <a:pt x="0" y="0"/>
                    </a:moveTo>
                    <a:lnTo>
                      <a:pt x="5" y="1"/>
                    </a:lnTo>
                    <a:lnTo>
                      <a:pt x="12" y="3"/>
                    </a:lnTo>
                    <a:lnTo>
                      <a:pt x="20" y="5"/>
                    </a:lnTo>
                    <a:lnTo>
                      <a:pt x="28" y="7"/>
                    </a:lnTo>
                    <a:lnTo>
                      <a:pt x="37" y="9"/>
                    </a:lnTo>
                    <a:lnTo>
                      <a:pt x="44" y="13"/>
                    </a:lnTo>
                    <a:lnTo>
                      <a:pt x="50" y="15"/>
                    </a:lnTo>
                    <a:lnTo>
                      <a:pt x="53" y="18"/>
                    </a:lnTo>
                    <a:lnTo>
                      <a:pt x="48" y="50"/>
                    </a:lnTo>
                    <a:lnTo>
                      <a:pt x="11" y="39"/>
                    </a:lnTo>
                    <a:lnTo>
                      <a:pt x="8" y="34"/>
                    </a:lnTo>
                    <a:lnTo>
                      <a:pt x="4" y="22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7" name="Freeform 6"/>
              <p:cNvSpPr>
                <a:spLocks/>
              </p:cNvSpPr>
              <p:nvPr/>
            </p:nvSpPr>
            <p:spPr bwMode="auto">
              <a:xfrm rot="-2065">
                <a:off x="1561" y="2273"/>
                <a:ext cx="131" cy="87"/>
              </a:xfrm>
              <a:custGeom>
                <a:avLst/>
                <a:gdLst/>
                <a:ahLst/>
                <a:cxnLst>
                  <a:cxn ang="0">
                    <a:pos x="35" y="0"/>
                  </a:cxn>
                  <a:cxn ang="0">
                    <a:pos x="97" y="11"/>
                  </a:cxn>
                  <a:cxn ang="0">
                    <a:pos x="114" y="49"/>
                  </a:cxn>
                  <a:cxn ang="0">
                    <a:pos x="106" y="92"/>
                  </a:cxn>
                  <a:cxn ang="0">
                    <a:pos x="95" y="94"/>
                  </a:cxn>
                  <a:cxn ang="0">
                    <a:pos x="84" y="60"/>
                  </a:cxn>
                  <a:cxn ang="0">
                    <a:pos x="59" y="64"/>
                  </a:cxn>
                  <a:cxn ang="0">
                    <a:pos x="40" y="57"/>
                  </a:cxn>
                  <a:cxn ang="0">
                    <a:pos x="59" y="30"/>
                  </a:cxn>
                  <a:cxn ang="0">
                    <a:pos x="0" y="2"/>
                  </a:cxn>
                  <a:cxn ang="0">
                    <a:pos x="35" y="0"/>
                  </a:cxn>
                </a:cxnLst>
                <a:rect l="0" t="0" r="r" b="b"/>
                <a:pathLst>
                  <a:path w="114" h="94">
                    <a:moveTo>
                      <a:pt x="35" y="0"/>
                    </a:moveTo>
                    <a:lnTo>
                      <a:pt x="97" y="11"/>
                    </a:lnTo>
                    <a:lnTo>
                      <a:pt x="114" y="49"/>
                    </a:lnTo>
                    <a:lnTo>
                      <a:pt x="106" y="92"/>
                    </a:lnTo>
                    <a:lnTo>
                      <a:pt x="95" y="94"/>
                    </a:lnTo>
                    <a:lnTo>
                      <a:pt x="84" y="60"/>
                    </a:lnTo>
                    <a:lnTo>
                      <a:pt x="59" y="64"/>
                    </a:lnTo>
                    <a:lnTo>
                      <a:pt x="40" y="57"/>
                    </a:lnTo>
                    <a:lnTo>
                      <a:pt x="59" y="30"/>
                    </a:lnTo>
                    <a:lnTo>
                      <a:pt x="0" y="2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3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8" name="Freeform 7"/>
              <p:cNvSpPr>
                <a:spLocks/>
              </p:cNvSpPr>
              <p:nvPr/>
            </p:nvSpPr>
            <p:spPr bwMode="auto">
              <a:xfrm rot="-2065">
                <a:off x="1765" y="2359"/>
                <a:ext cx="112" cy="114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4"/>
                  </a:cxn>
                  <a:cxn ang="0">
                    <a:pos x="5" y="10"/>
                  </a:cxn>
                  <a:cxn ang="0">
                    <a:pos x="0" y="15"/>
                  </a:cxn>
                  <a:cxn ang="0">
                    <a:pos x="1" y="21"/>
                  </a:cxn>
                  <a:cxn ang="0">
                    <a:pos x="5" y="22"/>
                  </a:cxn>
                  <a:cxn ang="0">
                    <a:pos x="9" y="25"/>
                  </a:cxn>
                  <a:cxn ang="0">
                    <a:pos x="14" y="26"/>
                  </a:cxn>
                  <a:cxn ang="0">
                    <a:pos x="20" y="28"/>
                  </a:cxn>
                  <a:cxn ang="0">
                    <a:pos x="26" y="29"/>
                  </a:cxn>
                  <a:cxn ang="0">
                    <a:pos x="31" y="30"/>
                  </a:cxn>
                  <a:cxn ang="0">
                    <a:pos x="36" y="30"/>
                  </a:cxn>
                  <a:cxn ang="0">
                    <a:pos x="41" y="32"/>
                  </a:cxn>
                  <a:cxn ang="0">
                    <a:pos x="47" y="33"/>
                  </a:cxn>
                  <a:cxn ang="0">
                    <a:pos x="54" y="33"/>
                  </a:cxn>
                  <a:cxn ang="0">
                    <a:pos x="60" y="35"/>
                  </a:cxn>
                  <a:cxn ang="0">
                    <a:pos x="65" y="38"/>
                  </a:cxn>
                  <a:cxn ang="0">
                    <a:pos x="69" y="41"/>
                  </a:cxn>
                  <a:cxn ang="0">
                    <a:pos x="74" y="40"/>
                  </a:cxn>
                  <a:cxn ang="0">
                    <a:pos x="76" y="36"/>
                  </a:cxn>
                  <a:cxn ang="0">
                    <a:pos x="75" y="30"/>
                  </a:cxn>
                  <a:cxn ang="0">
                    <a:pos x="75" y="22"/>
                  </a:cxn>
                  <a:cxn ang="0">
                    <a:pos x="75" y="14"/>
                  </a:cxn>
                  <a:cxn ang="0">
                    <a:pos x="75" y="7"/>
                  </a:cxn>
                  <a:cxn ang="0">
                    <a:pos x="72" y="4"/>
                  </a:cxn>
                  <a:cxn ang="0">
                    <a:pos x="68" y="3"/>
                  </a:cxn>
                  <a:cxn ang="0">
                    <a:pos x="62" y="3"/>
                  </a:cxn>
                  <a:cxn ang="0">
                    <a:pos x="57" y="3"/>
                  </a:cxn>
                  <a:cxn ang="0">
                    <a:pos x="50" y="4"/>
                  </a:cxn>
                  <a:cxn ang="0">
                    <a:pos x="42" y="4"/>
                  </a:cxn>
                  <a:cxn ang="0">
                    <a:pos x="35" y="4"/>
                  </a:cxn>
                  <a:cxn ang="0">
                    <a:pos x="27" y="3"/>
                  </a:cxn>
                  <a:cxn ang="0">
                    <a:pos x="21" y="0"/>
                  </a:cxn>
                </a:cxnLst>
                <a:rect l="0" t="0" r="r" b="b"/>
                <a:pathLst>
                  <a:path w="76" h="41">
                    <a:moveTo>
                      <a:pt x="21" y="0"/>
                    </a:moveTo>
                    <a:lnTo>
                      <a:pt x="13" y="4"/>
                    </a:lnTo>
                    <a:lnTo>
                      <a:pt x="5" y="10"/>
                    </a:lnTo>
                    <a:lnTo>
                      <a:pt x="0" y="15"/>
                    </a:lnTo>
                    <a:lnTo>
                      <a:pt x="1" y="21"/>
                    </a:lnTo>
                    <a:lnTo>
                      <a:pt x="5" y="22"/>
                    </a:lnTo>
                    <a:lnTo>
                      <a:pt x="9" y="25"/>
                    </a:lnTo>
                    <a:lnTo>
                      <a:pt x="14" y="26"/>
                    </a:lnTo>
                    <a:lnTo>
                      <a:pt x="20" y="28"/>
                    </a:lnTo>
                    <a:lnTo>
                      <a:pt x="26" y="29"/>
                    </a:lnTo>
                    <a:lnTo>
                      <a:pt x="31" y="30"/>
                    </a:lnTo>
                    <a:lnTo>
                      <a:pt x="36" y="30"/>
                    </a:lnTo>
                    <a:lnTo>
                      <a:pt x="41" y="32"/>
                    </a:lnTo>
                    <a:lnTo>
                      <a:pt x="47" y="33"/>
                    </a:lnTo>
                    <a:lnTo>
                      <a:pt x="54" y="33"/>
                    </a:lnTo>
                    <a:lnTo>
                      <a:pt x="60" y="35"/>
                    </a:lnTo>
                    <a:lnTo>
                      <a:pt x="65" y="38"/>
                    </a:lnTo>
                    <a:lnTo>
                      <a:pt x="69" y="41"/>
                    </a:lnTo>
                    <a:lnTo>
                      <a:pt x="74" y="40"/>
                    </a:lnTo>
                    <a:lnTo>
                      <a:pt x="76" y="36"/>
                    </a:lnTo>
                    <a:lnTo>
                      <a:pt x="75" y="30"/>
                    </a:lnTo>
                    <a:lnTo>
                      <a:pt x="75" y="22"/>
                    </a:lnTo>
                    <a:lnTo>
                      <a:pt x="75" y="14"/>
                    </a:lnTo>
                    <a:lnTo>
                      <a:pt x="75" y="7"/>
                    </a:lnTo>
                    <a:lnTo>
                      <a:pt x="72" y="4"/>
                    </a:lnTo>
                    <a:lnTo>
                      <a:pt x="68" y="3"/>
                    </a:lnTo>
                    <a:lnTo>
                      <a:pt x="62" y="3"/>
                    </a:lnTo>
                    <a:lnTo>
                      <a:pt x="57" y="3"/>
                    </a:lnTo>
                    <a:lnTo>
                      <a:pt x="50" y="4"/>
                    </a:lnTo>
                    <a:lnTo>
                      <a:pt x="42" y="4"/>
                    </a:lnTo>
                    <a:lnTo>
                      <a:pt x="35" y="4"/>
                    </a:lnTo>
                    <a:lnTo>
                      <a:pt x="27" y="3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3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9" name="Freeform 8"/>
              <p:cNvSpPr>
                <a:spLocks/>
              </p:cNvSpPr>
              <p:nvPr/>
            </p:nvSpPr>
            <p:spPr bwMode="auto">
              <a:xfrm rot="-2065">
                <a:off x="1865" y="1860"/>
                <a:ext cx="239" cy="108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6" y="13"/>
                  </a:cxn>
                  <a:cxn ang="0">
                    <a:pos x="4" y="16"/>
                  </a:cxn>
                  <a:cxn ang="0">
                    <a:pos x="1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6" y="41"/>
                  </a:cxn>
                  <a:cxn ang="0">
                    <a:pos x="10" y="40"/>
                  </a:cxn>
                  <a:cxn ang="0">
                    <a:pos x="15" y="39"/>
                  </a:cxn>
                  <a:cxn ang="0">
                    <a:pos x="21" y="38"/>
                  </a:cxn>
                  <a:cxn ang="0">
                    <a:pos x="26" y="36"/>
                  </a:cxn>
                  <a:cxn ang="0">
                    <a:pos x="32" y="34"/>
                  </a:cxn>
                  <a:cxn ang="0">
                    <a:pos x="37" y="34"/>
                  </a:cxn>
                  <a:cxn ang="0">
                    <a:pos x="41" y="34"/>
                  </a:cxn>
                  <a:cxn ang="0">
                    <a:pos x="47" y="36"/>
                  </a:cxn>
                  <a:cxn ang="0">
                    <a:pos x="56" y="37"/>
                  </a:cxn>
                  <a:cxn ang="0">
                    <a:pos x="67" y="39"/>
                  </a:cxn>
                  <a:cxn ang="0">
                    <a:pos x="77" y="41"/>
                  </a:cxn>
                  <a:cxn ang="0">
                    <a:pos x="89" y="44"/>
                  </a:cxn>
                  <a:cxn ang="0">
                    <a:pos x="99" y="46"/>
                  </a:cxn>
                  <a:cxn ang="0">
                    <a:pos x="106" y="48"/>
                  </a:cxn>
                  <a:cxn ang="0">
                    <a:pos x="112" y="51"/>
                  </a:cxn>
                  <a:cxn ang="0">
                    <a:pos x="109" y="55"/>
                  </a:cxn>
                  <a:cxn ang="0">
                    <a:pos x="109" y="60"/>
                  </a:cxn>
                  <a:cxn ang="0">
                    <a:pos x="110" y="62"/>
                  </a:cxn>
                  <a:cxn ang="0">
                    <a:pos x="116" y="62"/>
                  </a:cxn>
                  <a:cxn ang="0">
                    <a:pos x="121" y="61"/>
                  </a:cxn>
                  <a:cxn ang="0">
                    <a:pos x="128" y="59"/>
                  </a:cxn>
                  <a:cxn ang="0">
                    <a:pos x="136" y="56"/>
                  </a:cxn>
                  <a:cxn ang="0">
                    <a:pos x="145" y="54"/>
                  </a:cxn>
                  <a:cxn ang="0">
                    <a:pos x="153" y="52"/>
                  </a:cxn>
                  <a:cxn ang="0">
                    <a:pos x="161" y="48"/>
                  </a:cxn>
                  <a:cxn ang="0">
                    <a:pos x="167" y="46"/>
                  </a:cxn>
                  <a:cxn ang="0">
                    <a:pos x="170" y="45"/>
                  </a:cxn>
                  <a:cxn ang="0">
                    <a:pos x="172" y="41"/>
                  </a:cxn>
                  <a:cxn ang="0">
                    <a:pos x="169" y="37"/>
                  </a:cxn>
                  <a:cxn ang="0">
                    <a:pos x="163" y="34"/>
                  </a:cxn>
                  <a:cxn ang="0">
                    <a:pos x="157" y="36"/>
                  </a:cxn>
                  <a:cxn ang="0">
                    <a:pos x="152" y="36"/>
                  </a:cxn>
                  <a:cxn ang="0">
                    <a:pos x="147" y="34"/>
                  </a:cxn>
                  <a:cxn ang="0">
                    <a:pos x="143" y="33"/>
                  </a:cxn>
                  <a:cxn ang="0">
                    <a:pos x="138" y="31"/>
                  </a:cxn>
                  <a:cxn ang="0">
                    <a:pos x="132" y="30"/>
                  </a:cxn>
                  <a:cxn ang="0">
                    <a:pos x="127" y="28"/>
                  </a:cxn>
                  <a:cxn ang="0">
                    <a:pos x="122" y="26"/>
                  </a:cxn>
                  <a:cxn ang="0">
                    <a:pos x="116" y="25"/>
                  </a:cxn>
                  <a:cxn ang="0">
                    <a:pos x="110" y="24"/>
                  </a:cxn>
                  <a:cxn ang="0">
                    <a:pos x="105" y="23"/>
                  </a:cxn>
                  <a:cxn ang="0">
                    <a:pos x="99" y="22"/>
                  </a:cxn>
                  <a:cxn ang="0">
                    <a:pos x="92" y="21"/>
                  </a:cxn>
                  <a:cxn ang="0">
                    <a:pos x="85" y="18"/>
                  </a:cxn>
                  <a:cxn ang="0">
                    <a:pos x="79" y="17"/>
                  </a:cxn>
                  <a:cxn ang="0">
                    <a:pos x="75" y="15"/>
                  </a:cxn>
                  <a:cxn ang="0">
                    <a:pos x="70" y="14"/>
                  </a:cxn>
                  <a:cxn ang="0">
                    <a:pos x="63" y="10"/>
                  </a:cxn>
                  <a:cxn ang="0">
                    <a:pos x="56" y="6"/>
                  </a:cxn>
                  <a:cxn ang="0">
                    <a:pos x="49" y="2"/>
                  </a:cxn>
                  <a:cxn ang="0">
                    <a:pos x="41" y="0"/>
                  </a:cxn>
                </a:cxnLst>
                <a:rect l="0" t="0" r="r" b="b"/>
                <a:pathLst>
                  <a:path w="172" h="62">
                    <a:moveTo>
                      <a:pt x="41" y="0"/>
                    </a:moveTo>
                    <a:lnTo>
                      <a:pt x="6" y="13"/>
                    </a:lnTo>
                    <a:lnTo>
                      <a:pt x="4" y="16"/>
                    </a:lnTo>
                    <a:lnTo>
                      <a:pt x="1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6" y="41"/>
                    </a:lnTo>
                    <a:lnTo>
                      <a:pt x="10" y="40"/>
                    </a:lnTo>
                    <a:lnTo>
                      <a:pt x="15" y="39"/>
                    </a:lnTo>
                    <a:lnTo>
                      <a:pt x="21" y="38"/>
                    </a:lnTo>
                    <a:lnTo>
                      <a:pt x="26" y="36"/>
                    </a:lnTo>
                    <a:lnTo>
                      <a:pt x="32" y="34"/>
                    </a:lnTo>
                    <a:lnTo>
                      <a:pt x="37" y="34"/>
                    </a:lnTo>
                    <a:lnTo>
                      <a:pt x="41" y="34"/>
                    </a:lnTo>
                    <a:lnTo>
                      <a:pt x="47" y="36"/>
                    </a:lnTo>
                    <a:lnTo>
                      <a:pt x="56" y="37"/>
                    </a:lnTo>
                    <a:lnTo>
                      <a:pt x="67" y="39"/>
                    </a:lnTo>
                    <a:lnTo>
                      <a:pt x="77" y="41"/>
                    </a:lnTo>
                    <a:lnTo>
                      <a:pt x="89" y="44"/>
                    </a:lnTo>
                    <a:lnTo>
                      <a:pt x="99" y="46"/>
                    </a:lnTo>
                    <a:lnTo>
                      <a:pt x="106" y="48"/>
                    </a:lnTo>
                    <a:lnTo>
                      <a:pt x="112" y="51"/>
                    </a:lnTo>
                    <a:lnTo>
                      <a:pt x="109" y="55"/>
                    </a:lnTo>
                    <a:lnTo>
                      <a:pt x="109" y="60"/>
                    </a:lnTo>
                    <a:lnTo>
                      <a:pt x="110" y="62"/>
                    </a:lnTo>
                    <a:lnTo>
                      <a:pt x="116" y="62"/>
                    </a:lnTo>
                    <a:lnTo>
                      <a:pt x="121" y="61"/>
                    </a:lnTo>
                    <a:lnTo>
                      <a:pt x="128" y="59"/>
                    </a:lnTo>
                    <a:lnTo>
                      <a:pt x="136" y="56"/>
                    </a:lnTo>
                    <a:lnTo>
                      <a:pt x="145" y="54"/>
                    </a:lnTo>
                    <a:lnTo>
                      <a:pt x="153" y="52"/>
                    </a:lnTo>
                    <a:lnTo>
                      <a:pt x="161" y="48"/>
                    </a:lnTo>
                    <a:lnTo>
                      <a:pt x="167" y="46"/>
                    </a:lnTo>
                    <a:lnTo>
                      <a:pt x="170" y="45"/>
                    </a:lnTo>
                    <a:lnTo>
                      <a:pt x="172" y="41"/>
                    </a:lnTo>
                    <a:lnTo>
                      <a:pt x="169" y="37"/>
                    </a:lnTo>
                    <a:lnTo>
                      <a:pt x="163" y="34"/>
                    </a:lnTo>
                    <a:lnTo>
                      <a:pt x="157" y="36"/>
                    </a:lnTo>
                    <a:lnTo>
                      <a:pt x="152" y="36"/>
                    </a:lnTo>
                    <a:lnTo>
                      <a:pt x="147" y="34"/>
                    </a:lnTo>
                    <a:lnTo>
                      <a:pt x="143" y="33"/>
                    </a:lnTo>
                    <a:lnTo>
                      <a:pt x="138" y="31"/>
                    </a:lnTo>
                    <a:lnTo>
                      <a:pt x="132" y="30"/>
                    </a:lnTo>
                    <a:lnTo>
                      <a:pt x="127" y="28"/>
                    </a:lnTo>
                    <a:lnTo>
                      <a:pt x="122" y="26"/>
                    </a:lnTo>
                    <a:lnTo>
                      <a:pt x="116" y="25"/>
                    </a:lnTo>
                    <a:lnTo>
                      <a:pt x="110" y="24"/>
                    </a:lnTo>
                    <a:lnTo>
                      <a:pt x="105" y="23"/>
                    </a:lnTo>
                    <a:lnTo>
                      <a:pt x="99" y="22"/>
                    </a:lnTo>
                    <a:lnTo>
                      <a:pt x="92" y="21"/>
                    </a:lnTo>
                    <a:lnTo>
                      <a:pt x="85" y="18"/>
                    </a:lnTo>
                    <a:lnTo>
                      <a:pt x="79" y="17"/>
                    </a:lnTo>
                    <a:lnTo>
                      <a:pt x="75" y="15"/>
                    </a:lnTo>
                    <a:lnTo>
                      <a:pt x="70" y="14"/>
                    </a:lnTo>
                    <a:lnTo>
                      <a:pt x="63" y="10"/>
                    </a:lnTo>
                    <a:lnTo>
                      <a:pt x="56" y="6"/>
                    </a:lnTo>
                    <a:lnTo>
                      <a:pt x="49" y="2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003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20" name="Freeform 9"/>
              <p:cNvSpPr>
                <a:spLocks/>
              </p:cNvSpPr>
              <p:nvPr/>
            </p:nvSpPr>
            <p:spPr bwMode="auto">
              <a:xfrm rot="-2065">
                <a:off x="1923" y="1976"/>
                <a:ext cx="38" cy="19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5" y="2"/>
                  </a:cxn>
                  <a:cxn ang="0">
                    <a:pos x="31" y="4"/>
                  </a:cxn>
                  <a:cxn ang="0">
                    <a:pos x="26" y="6"/>
                  </a:cxn>
                  <a:cxn ang="0">
                    <a:pos x="22" y="6"/>
                  </a:cxn>
                  <a:cxn ang="0">
                    <a:pos x="16" y="5"/>
                  </a:cxn>
                  <a:cxn ang="0">
                    <a:pos x="9" y="3"/>
                  </a:cxn>
                  <a:cxn ang="0">
                    <a:pos x="3" y="3"/>
                  </a:cxn>
                  <a:cxn ang="0">
                    <a:pos x="0" y="5"/>
                  </a:cxn>
                  <a:cxn ang="0">
                    <a:pos x="1" y="10"/>
                  </a:cxn>
                  <a:cxn ang="0">
                    <a:pos x="4" y="17"/>
                  </a:cxn>
                  <a:cxn ang="0">
                    <a:pos x="10" y="25"/>
                  </a:cxn>
                  <a:cxn ang="0">
                    <a:pos x="15" y="29"/>
                  </a:cxn>
                  <a:cxn ang="0">
                    <a:pos x="23" y="29"/>
                  </a:cxn>
                  <a:cxn ang="0">
                    <a:pos x="33" y="29"/>
                  </a:cxn>
                  <a:cxn ang="0">
                    <a:pos x="41" y="28"/>
                  </a:cxn>
                  <a:cxn ang="0">
                    <a:pos x="48" y="26"/>
                  </a:cxn>
                  <a:cxn ang="0">
                    <a:pos x="50" y="22"/>
                  </a:cxn>
                  <a:cxn ang="0">
                    <a:pos x="49" y="15"/>
                  </a:cxn>
                  <a:cxn ang="0">
                    <a:pos x="46" y="9"/>
                  </a:cxn>
                  <a:cxn ang="0">
                    <a:pos x="40" y="0"/>
                  </a:cxn>
                </a:cxnLst>
                <a:rect l="0" t="0" r="r" b="b"/>
                <a:pathLst>
                  <a:path w="50" h="29">
                    <a:moveTo>
                      <a:pt x="40" y="0"/>
                    </a:moveTo>
                    <a:lnTo>
                      <a:pt x="35" y="2"/>
                    </a:lnTo>
                    <a:lnTo>
                      <a:pt x="31" y="4"/>
                    </a:lnTo>
                    <a:lnTo>
                      <a:pt x="26" y="6"/>
                    </a:lnTo>
                    <a:lnTo>
                      <a:pt x="22" y="6"/>
                    </a:lnTo>
                    <a:lnTo>
                      <a:pt x="16" y="5"/>
                    </a:lnTo>
                    <a:lnTo>
                      <a:pt x="9" y="3"/>
                    </a:lnTo>
                    <a:lnTo>
                      <a:pt x="3" y="3"/>
                    </a:lnTo>
                    <a:lnTo>
                      <a:pt x="0" y="5"/>
                    </a:lnTo>
                    <a:lnTo>
                      <a:pt x="1" y="10"/>
                    </a:lnTo>
                    <a:lnTo>
                      <a:pt x="4" y="17"/>
                    </a:lnTo>
                    <a:lnTo>
                      <a:pt x="10" y="25"/>
                    </a:lnTo>
                    <a:lnTo>
                      <a:pt x="15" y="29"/>
                    </a:lnTo>
                    <a:lnTo>
                      <a:pt x="23" y="29"/>
                    </a:lnTo>
                    <a:lnTo>
                      <a:pt x="33" y="29"/>
                    </a:lnTo>
                    <a:lnTo>
                      <a:pt x="41" y="28"/>
                    </a:lnTo>
                    <a:lnTo>
                      <a:pt x="48" y="26"/>
                    </a:lnTo>
                    <a:lnTo>
                      <a:pt x="50" y="22"/>
                    </a:lnTo>
                    <a:lnTo>
                      <a:pt x="49" y="15"/>
                    </a:lnTo>
                    <a:lnTo>
                      <a:pt x="46" y="9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3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21" name="Freeform 10"/>
              <p:cNvSpPr>
                <a:spLocks/>
              </p:cNvSpPr>
              <p:nvPr/>
            </p:nvSpPr>
            <p:spPr bwMode="auto">
              <a:xfrm rot="-2065">
                <a:off x="2000" y="1962"/>
                <a:ext cx="105" cy="35"/>
              </a:xfrm>
              <a:custGeom>
                <a:avLst/>
                <a:gdLst/>
                <a:ahLst/>
                <a:cxnLst>
                  <a:cxn ang="0">
                    <a:pos x="73" y="15"/>
                  </a:cxn>
                  <a:cxn ang="0">
                    <a:pos x="68" y="13"/>
                  </a:cxn>
                  <a:cxn ang="0">
                    <a:pos x="64" y="10"/>
                  </a:cxn>
                  <a:cxn ang="0">
                    <a:pos x="58" y="8"/>
                  </a:cxn>
                  <a:cxn ang="0">
                    <a:pos x="52" y="4"/>
                  </a:cxn>
                  <a:cxn ang="0">
                    <a:pos x="46" y="2"/>
                  </a:cxn>
                  <a:cxn ang="0">
                    <a:pos x="41" y="1"/>
                  </a:cxn>
                  <a:cxn ang="0">
                    <a:pos x="36" y="0"/>
                  </a:cxn>
                  <a:cxn ang="0">
                    <a:pos x="33" y="1"/>
                  </a:cxn>
                  <a:cxn ang="0">
                    <a:pos x="28" y="3"/>
                  </a:cxn>
                  <a:cxn ang="0">
                    <a:pos x="23" y="3"/>
                  </a:cxn>
                  <a:cxn ang="0">
                    <a:pos x="18" y="3"/>
                  </a:cxn>
                  <a:cxn ang="0">
                    <a:pos x="13" y="3"/>
                  </a:cxn>
                  <a:cxn ang="0">
                    <a:pos x="8" y="4"/>
                  </a:cxn>
                  <a:cxn ang="0">
                    <a:pos x="6" y="8"/>
                  </a:cxn>
                  <a:cxn ang="0">
                    <a:pos x="6" y="13"/>
                  </a:cxn>
                  <a:cxn ang="0">
                    <a:pos x="8" y="17"/>
                  </a:cxn>
                  <a:cxn ang="0">
                    <a:pos x="11" y="21"/>
                  </a:cxn>
                  <a:cxn ang="0">
                    <a:pos x="11" y="23"/>
                  </a:cxn>
                  <a:cxn ang="0">
                    <a:pos x="8" y="25"/>
                  </a:cxn>
                  <a:cxn ang="0">
                    <a:pos x="5" y="28"/>
                  </a:cxn>
                  <a:cxn ang="0">
                    <a:pos x="1" y="31"/>
                  </a:cxn>
                  <a:cxn ang="0">
                    <a:pos x="0" y="33"/>
                  </a:cxn>
                  <a:cxn ang="0">
                    <a:pos x="1" y="36"/>
                  </a:cxn>
                  <a:cxn ang="0">
                    <a:pos x="8" y="37"/>
                  </a:cxn>
                  <a:cxn ang="0">
                    <a:pos x="18" y="38"/>
                  </a:cxn>
                  <a:cxn ang="0">
                    <a:pos x="24" y="39"/>
                  </a:cxn>
                  <a:cxn ang="0">
                    <a:pos x="30" y="41"/>
                  </a:cxn>
                  <a:cxn ang="0">
                    <a:pos x="36" y="44"/>
                  </a:cxn>
                  <a:cxn ang="0">
                    <a:pos x="41" y="44"/>
                  </a:cxn>
                  <a:cxn ang="0">
                    <a:pos x="45" y="43"/>
                  </a:cxn>
                  <a:cxn ang="0">
                    <a:pos x="49" y="39"/>
                  </a:cxn>
                  <a:cxn ang="0">
                    <a:pos x="53" y="36"/>
                  </a:cxn>
                  <a:cxn ang="0">
                    <a:pos x="61" y="36"/>
                  </a:cxn>
                  <a:cxn ang="0">
                    <a:pos x="67" y="37"/>
                  </a:cxn>
                  <a:cxn ang="0">
                    <a:pos x="73" y="37"/>
                  </a:cxn>
                  <a:cxn ang="0">
                    <a:pos x="80" y="38"/>
                  </a:cxn>
                  <a:cxn ang="0">
                    <a:pos x="87" y="39"/>
                  </a:cxn>
                  <a:cxn ang="0">
                    <a:pos x="94" y="37"/>
                  </a:cxn>
                  <a:cxn ang="0">
                    <a:pos x="99" y="37"/>
                  </a:cxn>
                  <a:cxn ang="0">
                    <a:pos x="105" y="40"/>
                  </a:cxn>
                  <a:cxn ang="0">
                    <a:pos x="112" y="46"/>
                  </a:cxn>
                  <a:cxn ang="0">
                    <a:pos x="119" y="49"/>
                  </a:cxn>
                  <a:cxn ang="0">
                    <a:pos x="125" y="51"/>
                  </a:cxn>
                  <a:cxn ang="0">
                    <a:pos x="132" y="48"/>
                  </a:cxn>
                  <a:cxn ang="0">
                    <a:pos x="137" y="41"/>
                  </a:cxn>
                  <a:cxn ang="0">
                    <a:pos x="141" y="34"/>
                  </a:cxn>
                  <a:cxn ang="0">
                    <a:pos x="141" y="29"/>
                  </a:cxn>
                  <a:cxn ang="0">
                    <a:pos x="135" y="25"/>
                  </a:cxn>
                  <a:cxn ang="0">
                    <a:pos x="127" y="23"/>
                  </a:cxn>
                  <a:cxn ang="0">
                    <a:pos x="119" y="18"/>
                  </a:cxn>
                  <a:cxn ang="0">
                    <a:pos x="111" y="15"/>
                  </a:cxn>
                  <a:cxn ang="0">
                    <a:pos x="105" y="15"/>
                  </a:cxn>
                  <a:cxn ang="0">
                    <a:pos x="98" y="17"/>
                  </a:cxn>
                  <a:cxn ang="0">
                    <a:pos x="89" y="18"/>
                  </a:cxn>
                  <a:cxn ang="0">
                    <a:pos x="80" y="18"/>
                  </a:cxn>
                  <a:cxn ang="0">
                    <a:pos x="73" y="15"/>
                  </a:cxn>
                </a:cxnLst>
                <a:rect l="0" t="0" r="r" b="b"/>
                <a:pathLst>
                  <a:path w="141" h="51">
                    <a:moveTo>
                      <a:pt x="73" y="15"/>
                    </a:moveTo>
                    <a:lnTo>
                      <a:pt x="68" y="13"/>
                    </a:lnTo>
                    <a:lnTo>
                      <a:pt x="64" y="10"/>
                    </a:lnTo>
                    <a:lnTo>
                      <a:pt x="58" y="8"/>
                    </a:lnTo>
                    <a:lnTo>
                      <a:pt x="52" y="4"/>
                    </a:lnTo>
                    <a:lnTo>
                      <a:pt x="46" y="2"/>
                    </a:lnTo>
                    <a:lnTo>
                      <a:pt x="41" y="1"/>
                    </a:lnTo>
                    <a:lnTo>
                      <a:pt x="36" y="0"/>
                    </a:lnTo>
                    <a:lnTo>
                      <a:pt x="33" y="1"/>
                    </a:lnTo>
                    <a:lnTo>
                      <a:pt x="28" y="3"/>
                    </a:lnTo>
                    <a:lnTo>
                      <a:pt x="23" y="3"/>
                    </a:lnTo>
                    <a:lnTo>
                      <a:pt x="18" y="3"/>
                    </a:lnTo>
                    <a:lnTo>
                      <a:pt x="13" y="3"/>
                    </a:lnTo>
                    <a:lnTo>
                      <a:pt x="8" y="4"/>
                    </a:lnTo>
                    <a:lnTo>
                      <a:pt x="6" y="8"/>
                    </a:lnTo>
                    <a:lnTo>
                      <a:pt x="6" y="13"/>
                    </a:lnTo>
                    <a:lnTo>
                      <a:pt x="8" y="17"/>
                    </a:lnTo>
                    <a:lnTo>
                      <a:pt x="11" y="21"/>
                    </a:lnTo>
                    <a:lnTo>
                      <a:pt x="11" y="23"/>
                    </a:lnTo>
                    <a:lnTo>
                      <a:pt x="8" y="25"/>
                    </a:lnTo>
                    <a:lnTo>
                      <a:pt x="5" y="28"/>
                    </a:lnTo>
                    <a:lnTo>
                      <a:pt x="1" y="31"/>
                    </a:lnTo>
                    <a:lnTo>
                      <a:pt x="0" y="33"/>
                    </a:lnTo>
                    <a:lnTo>
                      <a:pt x="1" y="36"/>
                    </a:lnTo>
                    <a:lnTo>
                      <a:pt x="8" y="37"/>
                    </a:lnTo>
                    <a:lnTo>
                      <a:pt x="18" y="38"/>
                    </a:lnTo>
                    <a:lnTo>
                      <a:pt x="24" y="39"/>
                    </a:lnTo>
                    <a:lnTo>
                      <a:pt x="30" y="41"/>
                    </a:lnTo>
                    <a:lnTo>
                      <a:pt x="36" y="44"/>
                    </a:lnTo>
                    <a:lnTo>
                      <a:pt x="41" y="44"/>
                    </a:lnTo>
                    <a:lnTo>
                      <a:pt x="45" y="43"/>
                    </a:lnTo>
                    <a:lnTo>
                      <a:pt x="49" y="39"/>
                    </a:lnTo>
                    <a:lnTo>
                      <a:pt x="53" y="36"/>
                    </a:lnTo>
                    <a:lnTo>
                      <a:pt x="61" y="36"/>
                    </a:lnTo>
                    <a:lnTo>
                      <a:pt x="67" y="37"/>
                    </a:lnTo>
                    <a:lnTo>
                      <a:pt x="73" y="37"/>
                    </a:lnTo>
                    <a:lnTo>
                      <a:pt x="80" y="38"/>
                    </a:lnTo>
                    <a:lnTo>
                      <a:pt x="87" y="39"/>
                    </a:lnTo>
                    <a:lnTo>
                      <a:pt x="94" y="37"/>
                    </a:lnTo>
                    <a:lnTo>
                      <a:pt x="99" y="37"/>
                    </a:lnTo>
                    <a:lnTo>
                      <a:pt x="105" y="40"/>
                    </a:lnTo>
                    <a:lnTo>
                      <a:pt x="112" y="46"/>
                    </a:lnTo>
                    <a:lnTo>
                      <a:pt x="119" y="49"/>
                    </a:lnTo>
                    <a:lnTo>
                      <a:pt x="125" y="51"/>
                    </a:lnTo>
                    <a:lnTo>
                      <a:pt x="132" y="48"/>
                    </a:lnTo>
                    <a:lnTo>
                      <a:pt x="137" y="41"/>
                    </a:lnTo>
                    <a:lnTo>
                      <a:pt x="141" y="34"/>
                    </a:lnTo>
                    <a:lnTo>
                      <a:pt x="141" y="29"/>
                    </a:lnTo>
                    <a:lnTo>
                      <a:pt x="135" y="25"/>
                    </a:lnTo>
                    <a:lnTo>
                      <a:pt x="127" y="23"/>
                    </a:lnTo>
                    <a:lnTo>
                      <a:pt x="119" y="18"/>
                    </a:lnTo>
                    <a:lnTo>
                      <a:pt x="111" y="15"/>
                    </a:lnTo>
                    <a:lnTo>
                      <a:pt x="105" y="15"/>
                    </a:lnTo>
                    <a:lnTo>
                      <a:pt x="98" y="17"/>
                    </a:lnTo>
                    <a:lnTo>
                      <a:pt x="89" y="18"/>
                    </a:lnTo>
                    <a:lnTo>
                      <a:pt x="80" y="18"/>
                    </a:lnTo>
                    <a:lnTo>
                      <a:pt x="73" y="15"/>
                    </a:lnTo>
                    <a:close/>
                  </a:path>
                </a:pathLst>
              </a:custGeom>
              <a:solidFill>
                <a:srgbClr val="003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22" name="Freeform 11"/>
              <p:cNvSpPr>
                <a:spLocks/>
              </p:cNvSpPr>
              <p:nvPr/>
            </p:nvSpPr>
            <p:spPr bwMode="auto">
              <a:xfrm rot="-2065">
                <a:off x="2015" y="2541"/>
                <a:ext cx="135" cy="1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4"/>
                  </a:cxn>
                  <a:cxn ang="0">
                    <a:pos x="6" y="35"/>
                  </a:cxn>
                  <a:cxn ang="0">
                    <a:pos x="14" y="56"/>
                  </a:cxn>
                  <a:cxn ang="0">
                    <a:pos x="22" y="68"/>
                  </a:cxn>
                  <a:cxn ang="0">
                    <a:pos x="29" y="68"/>
                  </a:cxn>
                  <a:cxn ang="0">
                    <a:pos x="35" y="63"/>
                  </a:cxn>
                  <a:cxn ang="0">
                    <a:pos x="41" y="55"/>
                  </a:cxn>
                  <a:cxn ang="0">
                    <a:pos x="46" y="49"/>
                  </a:cxn>
                  <a:cxn ang="0">
                    <a:pos x="51" y="41"/>
                  </a:cxn>
                  <a:cxn ang="0">
                    <a:pos x="53" y="30"/>
                  </a:cxn>
                  <a:cxn ang="0">
                    <a:pos x="53" y="18"/>
                  </a:cxn>
                  <a:cxn ang="0">
                    <a:pos x="51" y="9"/>
                  </a:cxn>
                  <a:cxn ang="0">
                    <a:pos x="47" y="4"/>
                  </a:cxn>
                  <a:cxn ang="0">
                    <a:pos x="44" y="1"/>
                  </a:cxn>
                  <a:cxn ang="0">
                    <a:pos x="41" y="2"/>
                  </a:cxn>
                  <a:cxn ang="0">
                    <a:pos x="37" y="8"/>
                  </a:cxn>
                  <a:cxn ang="0">
                    <a:pos x="35" y="11"/>
                  </a:cxn>
                  <a:cxn ang="0">
                    <a:pos x="31" y="12"/>
                  </a:cxn>
                  <a:cxn ang="0">
                    <a:pos x="27" y="14"/>
                  </a:cxn>
                  <a:cxn ang="0">
                    <a:pos x="22" y="14"/>
                  </a:cxn>
                  <a:cxn ang="0">
                    <a:pos x="16" y="11"/>
                  </a:cxn>
                  <a:cxn ang="0">
                    <a:pos x="12" y="9"/>
                  </a:cxn>
                  <a:cxn ang="0">
                    <a:pos x="6" y="6"/>
                  </a:cxn>
                  <a:cxn ang="0">
                    <a:pos x="0" y="0"/>
                  </a:cxn>
                </a:cxnLst>
                <a:rect l="0" t="0" r="r" b="b"/>
                <a:pathLst>
                  <a:path w="53" h="68">
                    <a:moveTo>
                      <a:pt x="0" y="0"/>
                    </a:moveTo>
                    <a:lnTo>
                      <a:pt x="0" y="14"/>
                    </a:lnTo>
                    <a:lnTo>
                      <a:pt x="6" y="35"/>
                    </a:lnTo>
                    <a:lnTo>
                      <a:pt x="14" y="56"/>
                    </a:lnTo>
                    <a:lnTo>
                      <a:pt x="22" y="68"/>
                    </a:lnTo>
                    <a:lnTo>
                      <a:pt x="29" y="68"/>
                    </a:lnTo>
                    <a:lnTo>
                      <a:pt x="35" y="63"/>
                    </a:lnTo>
                    <a:lnTo>
                      <a:pt x="41" y="55"/>
                    </a:lnTo>
                    <a:lnTo>
                      <a:pt x="46" y="49"/>
                    </a:lnTo>
                    <a:lnTo>
                      <a:pt x="51" y="41"/>
                    </a:lnTo>
                    <a:lnTo>
                      <a:pt x="53" y="30"/>
                    </a:lnTo>
                    <a:lnTo>
                      <a:pt x="53" y="18"/>
                    </a:lnTo>
                    <a:lnTo>
                      <a:pt x="51" y="9"/>
                    </a:lnTo>
                    <a:lnTo>
                      <a:pt x="47" y="4"/>
                    </a:lnTo>
                    <a:lnTo>
                      <a:pt x="44" y="1"/>
                    </a:lnTo>
                    <a:lnTo>
                      <a:pt x="41" y="2"/>
                    </a:lnTo>
                    <a:lnTo>
                      <a:pt x="37" y="8"/>
                    </a:lnTo>
                    <a:lnTo>
                      <a:pt x="35" y="11"/>
                    </a:lnTo>
                    <a:lnTo>
                      <a:pt x="31" y="12"/>
                    </a:lnTo>
                    <a:lnTo>
                      <a:pt x="27" y="14"/>
                    </a:lnTo>
                    <a:lnTo>
                      <a:pt x="22" y="14"/>
                    </a:lnTo>
                    <a:lnTo>
                      <a:pt x="16" y="11"/>
                    </a:lnTo>
                    <a:lnTo>
                      <a:pt x="12" y="9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23" name="Freeform 12"/>
              <p:cNvSpPr>
                <a:spLocks/>
              </p:cNvSpPr>
              <p:nvPr/>
            </p:nvSpPr>
            <p:spPr bwMode="auto">
              <a:xfrm rot="-4034457">
                <a:off x="1561" y="1408"/>
                <a:ext cx="363" cy="453"/>
              </a:xfrm>
              <a:custGeom>
                <a:avLst/>
                <a:gdLst/>
                <a:ahLst/>
                <a:cxnLst>
                  <a:cxn ang="0">
                    <a:pos x="334" y="249"/>
                  </a:cxn>
                  <a:cxn ang="0">
                    <a:pos x="312" y="263"/>
                  </a:cxn>
                  <a:cxn ang="0">
                    <a:pos x="283" y="264"/>
                  </a:cxn>
                  <a:cxn ang="0">
                    <a:pos x="257" y="264"/>
                  </a:cxn>
                  <a:cxn ang="0">
                    <a:pos x="242" y="262"/>
                  </a:cxn>
                  <a:cxn ang="0">
                    <a:pos x="225" y="262"/>
                  </a:cxn>
                  <a:cxn ang="0">
                    <a:pos x="220" y="268"/>
                  </a:cxn>
                  <a:cxn ang="0">
                    <a:pos x="232" y="276"/>
                  </a:cxn>
                  <a:cxn ang="0">
                    <a:pos x="253" y="280"/>
                  </a:cxn>
                  <a:cxn ang="0">
                    <a:pos x="273" y="279"/>
                  </a:cxn>
                  <a:cxn ang="0">
                    <a:pos x="296" y="273"/>
                  </a:cxn>
                  <a:cxn ang="0">
                    <a:pos x="301" y="322"/>
                  </a:cxn>
                  <a:cxn ang="0">
                    <a:pos x="299" y="352"/>
                  </a:cxn>
                  <a:cxn ang="0">
                    <a:pos x="273" y="378"/>
                  </a:cxn>
                  <a:cxn ang="0">
                    <a:pos x="257" y="364"/>
                  </a:cxn>
                  <a:cxn ang="0">
                    <a:pos x="244" y="359"/>
                  </a:cxn>
                  <a:cxn ang="0">
                    <a:pos x="231" y="364"/>
                  </a:cxn>
                  <a:cxn ang="0">
                    <a:pos x="217" y="365"/>
                  </a:cxn>
                  <a:cxn ang="0">
                    <a:pos x="210" y="347"/>
                  </a:cxn>
                  <a:cxn ang="0">
                    <a:pos x="201" y="327"/>
                  </a:cxn>
                  <a:cxn ang="0">
                    <a:pos x="182" y="316"/>
                  </a:cxn>
                  <a:cxn ang="0">
                    <a:pos x="191" y="302"/>
                  </a:cxn>
                  <a:cxn ang="0">
                    <a:pos x="172" y="287"/>
                  </a:cxn>
                  <a:cxn ang="0">
                    <a:pos x="161" y="265"/>
                  </a:cxn>
                  <a:cxn ang="0">
                    <a:pos x="172" y="255"/>
                  </a:cxn>
                  <a:cxn ang="0">
                    <a:pos x="192" y="250"/>
                  </a:cxn>
                  <a:cxn ang="0">
                    <a:pos x="212" y="239"/>
                  </a:cxn>
                  <a:cxn ang="0">
                    <a:pos x="212" y="232"/>
                  </a:cxn>
                  <a:cxn ang="0">
                    <a:pos x="196" y="212"/>
                  </a:cxn>
                  <a:cxn ang="0">
                    <a:pos x="176" y="205"/>
                  </a:cxn>
                  <a:cxn ang="0">
                    <a:pos x="151" y="201"/>
                  </a:cxn>
                  <a:cxn ang="0">
                    <a:pos x="128" y="194"/>
                  </a:cxn>
                  <a:cxn ang="0">
                    <a:pos x="117" y="175"/>
                  </a:cxn>
                  <a:cxn ang="0">
                    <a:pos x="132" y="174"/>
                  </a:cxn>
                  <a:cxn ang="0">
                    <a:pos x="147" y="175"/>
                  </a:cxn>
                  <a:cxn ang="0">
                    <a:pos x="161" y="173"/>
                  </a:cxn>
                  <a:cxn ang="0">
                    <a:pos x="175" y="162"/>
                  </a:cxn>
                  <a:cxn ang="0">
                    <a:pos x="177" y="129"/>
                  </a:cxn>
                  <a:cxn ang="0">
                    <a:pos x="152" y="99"/>
                  </a:cxn>
                  <a:cxn ang="0">
                    <a:pos x="132" y="96"/>
                  </a:cxn>
                  <a:cxn ang="0">
                    <a:pos x="117" y="98"/>
                  </a:cxn>
                  <a:cxn ang="0">
                    <a:pos x="106" y="72"/>
                  </a:cxn>
                  <a:cxn ang="0">
                    <a:pos x="93" y="71"/>
                  </a:cxn>
                  <a:cxn ang="0">
                    <a:pos x="73" y="63"/>
                  </a:cxn>
                  <a:cxn ang="0">
                    <a:pos x="54" y="45"/>
                  </a:cxn>
                  <a:cxn ang="0">
                    <a:pos x="37" y="44"/>
                  </a:cxn>
                  <a:cxn ang="0">
                    <a:pos x="23" y="43"/>
                  </a:cxn>
                  <a:cxn ang="0">
                    <a:pos x="8" y="34"/>
                  </a:cxn>
                  <a:cxn ang="0">
                    <a:pos x="11" y="0"/>
                  </a:cxn>
                  <a:cxn ang="0">
                    <a:pos x="73" y="29"/>
                  </a:cxn>
                  <a:cxn ang="0">
                    <a:pos x="145" y="72"/>
                  </a:cxn>
                  <a:cxn ang="0">
                    <a:pos x="217" y="121"/>
                  </a:cxn>
                  <a:cxn ang="0">
                    <a:pos x="282" y="174"/>
                  </a:cxn>
                  <a:cxn ang="0">
                    <a:pos x="331" y="224"/>
                  </a:cxn>
                </a:cxnLst>
                <a:rect l="0" t="0" r="r" b="b"/>
                <a:pathLst>
                  <a:path w="343" h="378">
                    <a:moveTo>
                      <a:pt x="343" y="240"/>
                    </a:moveTo>
                    <a:lnTo>
                      <a:pt x="341" y="242"/>
                    </a:lnTo>
                    <a:lnTo>
                      <a:pt x="334" y="249"/>
                    </a:lnTo>
                    <a:lnTo>
                      <a:pt x="326" y="257"/>
                    </a:lnTo>
                    <a:lnTo>
                      <a:pt x="319" y="264"/>
                    </a:lnTo>
                    <a:lnTo>
                      <a:pt x="312" y="263"/>
                    </a:lnTo>
                    <a:lnTo>
                      <a:pt x="304" y="263"/>
                    </a:lnTo>
                    <a:lnTo>
                      <a:pt x="293" y="263"/>
                    </a:lnTo>
                    <a:lnTo>
                      <a:pt x="283" y="264"/>
                    </a:lnTo>
                    <a:lnTo>
                      <a:pt x="273" y="264"/>
                    </a:lnTo>
                    <a:lnTo>
                      <a:pt x="263" y="264"/>
                    </a:lnTo>
                    <a:lnTo>
                      <a:pt x="257" y="264"/>
                    </a:lnTo>
                    <a:lnTo>
                      <a:pt x="251" y="264"/>
                    </a:lnTo>
                    <a:lnTo>
                      <a:pt x="246" y="263"/>
                    </a:lnTo>
                    <a:lnTo>
                      <a:pt x="242" y="262"/>
                    </a:lnTo>
                    <a:lnTo>
                      <a:pt x="236" y="262"/>
                    </a:lnTo>
                    <a:lnTo>
                      <a:pt x="230" y="261"/>
                    </a:lnTo>
                    <a:lnTo>
                      <a:pt x="225" y="262"/>
                    </a:lnTo>
                    <a:lnTo>
                      <a:pt x="221" y="262"/>
                    </a:lnTo>
                    <a:lnTo>
                      <a:pt x="220" y="264"/>
                    </a:lnTo>
                    <a:lnTo>
                      <a:pt x="220" y="268"/>
                    </a:lnTo>
                    <a:lnTo>
                      <a:pt x="222" y="271"/>
                    </a:lnTo>
                    <a:lnTo>
                      <a:pt x="227" y="274"/>
                    </a:lnTo>
                    <a:lnTo>
                      <a:pt x="232" y="276"/>
                    </a:lnTo>
                    <a:lnTo>
                      <a:pt x="239" y="278"/>
                    </a:lnTo>
                    <a:lnTo>
                      <a:pt x="246" y="279"/>
                    </a:lnTo>
                    <a:lnTo>
                      <a:pt x="253" y="280"/>
                    </a:lnTo>
                    <a:lnTo>
                      <a:pt x="259" y="280"/>
                    </a:lnTo>
                    <a:lnTo>
                      <a:pt x="263" y="280"/>
                    </a:lnTo>
                    <a:lnTo>
                      <a:pt x="273" y="279"/>
                    </a:lnTo>
                    <a:lnTo>
                      <a:pt x="283" y="277"/>
                    </a:lnTo>
                    <a:lnTo>
                      <a:pt x="292" y="274"/>
                    </a:lnTo>
                    <a:lnTo>
                      <a:pt x="296" y="273"/>
                    </a:lnTo>
                    <a:lnTo>
                      <a:pt x="310" y="298"/>
                    </a:lnTo>
                    <a:lnTo>
                      <a:pt x="299" y="308"/>
                    </a:lnTo>
                    <a:lnTo>
                      <a:pt x="301" y="322"/>
                    </a:lnTo>
                    <a:lnTo>
                      <a:pt x="303" y="333"/>
                    </a:lnTo>
                    <a:lnTo>
                      <a:pt x="303" y="342"/>
                    </a:lnTo>
                    <a:lnTo>
                      <a:pt x="299" y="352"/>
                    </a:lnTo>
                    <a:lnTo>
                      <a:pt x="291" y="362"/>
                    </a:lnTo>
                    <a:lnTo>
                      <a:pt x="282" y="371"/>
                    </a:lnTo>
                    <a:lnTo>
                      <a:pt x="273" y="378"/>
                    </a:lnTo>
                    <a:lnTo>
                      <a:pt x="266" y="378"/>
                    </a:lnTo>
                    <a:lnTo>
                      <a:pt x="261" y="372"/>
                    </a:lnTo>
                    <a:lnTo>
                      <a:pt x="257" y="364"/>
                    </a:lnTo>
                    <a:lnTo>
                      <a:pt x="253" y="360"/>
                    </a:lnTo>
                    <a:lnTo>
                      <a:pt x="247" y="357"/>
                    </a:lnTo>
                    <a:lnTo>
                      <a:pt x="244" y="359"/>
                    </a:lnTo>
                    <a:lnTo>
                      <a:pt x="240" y="360"/>
                    </a:lnTo>
                    <a:lnTo>
                      <a:pt x="236" y="362"/>
                    </a:lnTo>
                    <a:lnTo>
                      <a:pt x="231" y="364"/>
                    </a:lnTo>
                    <a:lnTo>
                      <a:pt x="227" y="365"/>
                    </a:lnTo>
                    <a:lnTo>
                      <a:pt x="222" y="365"/>
                    </a:lnTo>
                    <a:lnTo>
                      <a:pt x="217" y="365"/>
                    </a:lnTo>
                    <a:lnTo>
                      <a:pt x="213" y="364"/>
                    </a:lnTo>
                    <a:lnTo>
                      <a:pt x="209" y="357"/>
                    </a:lnTo>
                    <a:lnTo>
                      <a:pt x="210" y="347"/>
                    </a:lnTo>
                    <a:lnTo>
                      <a:pt x="212" y="338"/>
                    </a:lnTo>
                    <a:lnTo>
                      <a:pt x="209" y="332"/>
                    </a:lnTo>
                    <a:lnTo>
                      <a:pt x="201" y="327"/>
                    </a:lnTo>
                    <a:lnTo>
                      <a:pt x="192" y="322"/>
                    </a:lnTo>
                    <a:lnTo>
                      <a:pt x="185" y="318"/>
                    </a:lnTo>
                    <a:lnTo>
                      <a:pt x="182" y="316"/>
                    </a:lnTo>
                    <a:lnTo>
                      <a:pt x="184" y="314"/>
                    </a:lnTo>
                    <a:lnTo>
                      <a:pt x="187" y="308"/>
                    </a:lnTo>
                    <a:lnTo>
                      <a:pt x="191" y="302"/>
                    </a:lnTo>
                    <a:lnTo>
                      <a:pt x="190" y="298"/>
                    </a:lnTo>
                    <a:lnTo>
                      <a:pt x="182" y="293"/>
                    </a:lnTo>
                    <a:lnTo>
                      <a:pt x="172" y="287"/>
                    </a:lnTo>
                    <a:lnTo>
                      <a:pt x="163" y="279"/>
                    </a:lnTo>
                    <a:lnTo>
                      <a:pt x="160" y="270"/>
                    </a:lnTo>
                    <a:lnTo>
                      <a:pt x="161" y="265"/>
                    </a:lnTo>
                    <a:lnTo>
                      <a:pt x="163" y="261"/>
                    </a:lnTo>
                    <a:lnTo>
                      <a:pt x="167" y="257"/>
                    </a:lnTo>
                    <a:lnTo>
                      <a:pt x="172" y="255"/>
                    </a:lnTo>
                    <a:lnTo>
                      <a:pt x="178" y="253"/>
                    </a:lnTo>
                    <a:lnTo>
                      <a:pt x="185" y="251"/>
                    </a:lnTo>
                    <a:lnTo>
                      <a:pt x="192" y="250"/>
                    </a:lnTo>
                    <a:lnTo>
                      <a:pt x="199" y="251"/>
                    </a:lnTo>
                    <a:lnTo>
                      <a:pt x="205" y="245"/>
                    </a:lnTo>
                    <a:lnTo>
                      <a:pt x="212" y="239"/>
                    </a:lnTo>
                    <a:lnTo>
                      <a:pt x="217" y="235"/>
                    </a:lnTo>
                    <a:lnTo>
                      <a:pt x="220" y="234"/>
                    </a:lnTo>
                    <a:lnTo>
                      <a:pt x="212" y="232"/>
                    </a:lnTo>
                    <a:lnTo>
                      <a:pt x="205" y="226"/>
                    </a:lnTo>
                    <a:lnTo>
                      <a:pt x="199" y="219"/>
                    </a:lnTo>
                    <a:lnTo>
                      <a:pt x="196" y="212"/>
                    </a:lnTo>
                    <a:lnTo>
                      <a:pt x="190" y="210"/>
                    </a:lnTo>
                    <a:lnTo>
                      <a:pt x="183" y="208"/>
                    </a:lnTo>
                    <a:lnTo>
                      <a:pt x="176" y="205"/>
                    </a:lnTo>
                    <a:lnTo>
                      <a:pt x="168" y="204"/>
                    </a:lnTo>
                    <a:lnTo>
                      <a:pt x="159" y="202"/>
                    </a:lnTo>
                    <a:lnTo>
                      <a:pt x="151" y="201"/>
                    </a:lnTo>
                    <a:lnTo>
                      <a:pt x="144" y="198"/>
                    </a:lnTo>
                    <a:lnTo>
                      <a:pt x="137" y="197"/>
                    </a:lnTo>
                    <a:lnTo>
                      <a:pt x="128" y="194"/>
                    </a:lnTo>
                    <a:lnTo>
                      <a:pt x="122" y="188"/>
                    </a:lnTo>
                    <a:lnTo>
                      <a:pt x="118" y="181"/>
                    </a:lnTo>
                    <a:lnTo>
                      <a:pt x="117" y="175"/>
                    </a:lnTo>
                    <a:lnTo>
                      <a:pt x="122" y="174"/>
                    </a:lnTo>
                    <a:lnTo>
                      <a:pt x="128" y="174"/>
                    </a:lnTo>
                    <a:lnTo>
                      <a:pt x="132" y="174"/>
                    </a:lnTo>
                    <a:lnTo>
                      <a:pt x="137" y="174"/>
                    </a:lnTo>
                    <a:lnTo>
                      <a:pt x="143" y="174"/>
                    </a:lnTo>
                    <a:lnTo>
                      <a:pt x="147" y="175"/>
                    </a:lnTo>
                    <a:lnTo>
                      <a:pt x="151" y="175"/>
                    </a:lnTo>
                    <a:lnTo>
                      <a:pt x="155" y="175"/>
                    </a:lnTo>
                    <a:lnTo>
                      <a:pt x="161" y="173"/>
                    </a:lnTo>
                    <a:lnTo>
                      <a:pt x="164" y="170"/>
                    </a:lnTo>
                    <a:lnTo>
                      <a:pt x="168" y="165"/>
                    </a:lnTo>
                    <a:lnTo>
                      <a:pt x="175" y="162"/>
                    </a:lnTo>
                    <a:lnTo>
                      <a:pt x="182" y="157"/>
                    </a:lnTo>
                    <a:lnTo>
                      <a:pt x="183" y="146"/>
                    </a:lnTo>
                    <a:lnTo>
                      <a:pt x="177" y="129"/>
                    </a:lnTo>
                    <a:lnTo>
                      <a:pt x="163" y="107"/>
                    </a:lnTo>
                    <a:lnTo>
                      <a:pt x="157" y="103"/>
                    </a:lnTo>
                    <a:lnTo>
                      <a:pt x="152" y="99"/>
                    </a:lnTo>
                    <a:lnTo>
                      <a:pt x="145" y="98"/>
                    </a:lnTo>
                    <a:lnTo>
                      <a:pt x="139" y="97"/>
                    </a:lnTo>
                    <a:lnTo>
                      <a:pt x="132" y="96"/>
                    </a:lnTo>
                    <a:lnTo>
                      <a:pt x="126" y="97"/>
                    </a:lnTo>
                    <a:lnTo>
                      <a:pt x="122" y="97"/>
                    </a:lnTo>
                    <a:lnTo>
                      <a:pt x="117" y="98"/>
                    </a:lnTo>
                    <a:lnTo>
                      <a:pt x="110" y="90"/>
                    </a:lnTo>
                    <a:lnTo>
                      <a:pt x="107" y="81"/>
                    </a:lnTo>
                    <a:lnTo>
                      <a:pt x="106" y="72"/>
                    </a:lnTo>
                    <a:lnTo>
                      <a:pt x="106" y="68"/>
                    </a:lnTo>
                    <a:lnTo>
                      <a:pt x="100" y="71"/>
                    </a:lnTo>
                    <a:lnTo>
                      <a:pt x="93" y="71"/>
                    </a:lnTo>
                    <a:lnTo>
                      <a:pt x="87" y="71"/>
                    </a:lnTo>
                    <a:lnTo>
                      <a:pt x="80" y="68"/>
                    </a:lnTo>
                    <a:lnTo>
                      <a:pt x="73" y="63"/>
                    </a:lnTo>
                    <a:lnTo>
                      <a:pt x="68" y="56"/>
                    </a:lnTo>
                    <a:lnTo>
                      <a:pt x="62" y="49"/>
                    </a:lnTo>
                    <a:lnTo>
                      <a:pt x="54" y="45"/>
                    </a:lnTo>
                    <a:lnTo>
                      <a:pt x="48" y="44"/>
                    </a:lnTo>
                    <a:lnTo>
                      <a:pt x="42" y="44"/>
                    </a:lnTo>
                    <a:lnTo>
                      <a:pt x="37" y="44"/>
                    </a:lnTo>
                    <a:lnTo>
                      <a:pt x="32" y="44"/>
                    </a:lnTo>
                    <a:lnTo>
                      <a:pt x="27" y="44"/>
                    </a:lnTo>
                    <a:lnTo>
                      <a:pt x="23" y="43"/>
                    </a:lnTo>
                    <a:lnTo>
                      <a:pt x="19" y="43"/>
                    </a:lnTo>
                    <a:lnTo>
                      <a:pt x="17" y="42"/>
                    </a:lnTo>
                    <a:lnTo>
                      <a:pt x="8" y="34"/>
                    </a:lnTo>
                    <a:lnTo>
                      <a:pt x="1" y="21"/>
                    </a:lnTo>
                    <a:lnTo>
                      <a:pt x="0" y="10"/>
                    </a:lnTo>
                    <a:lnTo>
                      <a:pt x="11" y="0"/>
                    </a:lnTo>
                    <a:lnTo>
                      <a:pt x="31" y="8"/>
                    </a:lnTo>
                    <a:lnTo>
                      <a:pt x="52" y="19"/>
                    </a:lnTo>
                    <a:lnTo>
                      <a:pt x="73" y="29"/>
                    </a:lnTo>
                    <a:lnTo>
                      <a:pt x="96" y="43"/>
                    </a:lnTo>
                    <a:lnTo>
                      <a:pt x="121" y="57"/>
                    </a:lnTo>
                    <a:lnTo>
                      <a:pt x="145" y="72"/>
                    </a:lnTo>
                    <a:lnTo>
                      <a:pt x="169" y="88"/>
                    </a:lnTo>
                    <a:lnTo>
                      <a:pt x="193" y="104"/>
                    </a:lnTo>
                    <a:lnTo>
                      <a:pt x="217" y="121"/>
                    </a:lnTo>
                    <a:lnTo>
                      <a:pt x="240" y="139"/>
                    </a:lnTo>
                    <a:lnTo>
                      <a:pt x="261" y="156"/>
                    </a:lnTo>
                    <a:lnTo>
                      <a:pt x="282" y="174"/>
                    </a:lnTo>
                    <a:lnTo>
                      <a:pt x="300" y="192"/>
                    </a:lnTo>
                    <a:lnTo>
                      <a:pt x="318" y="208"/>
                    </a:lnTo>
                    <a:lnTo>
                      <a:pt x="331" y="224"/>
                    </a:lnTo>
                    <a:lnTo>
                      <a:pt x="343" y="240"/>
                    </a:lnTo>
                    <a:close/>
                  </a:path>
                </a:pathLst>
              </a:custGeom>
              <a:solidFill>
                <a:srgbClr val="003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24" name="Freeform 13"/>
              <p:cNvSpPr>
                <a:spLocks/>
              </p:cNvSpPr>
              <p:nvPr/>
            </p:nvSpPr>
            <p:spPr bwMode="auto">
              <a:xfrm rot="-2065">
                <a:off x="2151" y="1861"/>
                <a:ext cx="298" cy="233"/>
              </a:xfrm>
              <a:custGeom>
                <a:avLst/>
                <a:gdLst/>
                <a:ahLst/>
                <a:cxnLst>
                  <a:cxn ang="0">
                    <a:pos x="17" y="13"/>
                  </a:cxn>
                  <a:cxn ang="0">
                    <a:pos x="24" y="15"/>
                  </a:cxn>
                  <a:cxn ang="0">
                    <a:pos x="32" y="16"/>
                  </a:cxn>
                  <a:cxn ang="0">
                    <a:pos x="35" y="24"/>
                  </a:cxn>
                  <a:cxn ang="0">
                    <a:pos x="46" y="28"/>
                  </a:cxn>
                  <a:cxn ang="0">
                    <a:pos x="60" y="29"/>
                  </a:cxn>
                  <a:cxn ang="0">
                    <a:pos x="66" y="37"/>
                  </a:cxn>
                  <a:cxn ang="0">
                    <a:pos x="69" y="51"/>
                  </a:cxn>
                  <a:cxn ang="0">
                    <a:pos x="82" y="53"/>
                  </a:cxn>
                  <a:cxn ang="0">
                    <a:pos x="100" y="54"/>
                  </a:cxn>
                  <a:cxn ang="0">
                    <a:pos x="108" y="58"/>
                  </a:cxn>
                  <a:cxn ang="0">
                    <a:pos x="111" y="68"/>
                  </a:cxn>
                  <a:cxn ang="0">
                    <a:pos x="126" y="78"/>
                  </a:cxn>
                  <a:cxn ang="0">
                    <a:pos x="119" y="91"/>
                  </a:cxn>
                  <a:cxn ang="0">
                    <a:pos x="105" y="97"/>
                  </a:cxn>
                  <a:cxn ang="0">
                    <a:pos x="94" y="99"/>
                  </a:cxn>
                  <a:cxn ang="0">
                    <a:pos x="85" y="102"/>
                  </a:cxn>
                  <a:cxn ang="0">
                    <a:pos x="76" y="106"/>
                  </a:cxn>
                  <a:cxn ang="0">
                    <a:pos x="68" y="109"/>
                  </a:cxn>
                  <a:cxn ang="0">
                    <a:pos x="58" y="109"/>
                  </a:cxn>
                  <a:cxn ang="0">
                    <a:pos x="46" y="105"/>
                  </a:cxn>
                  <a:cxn ang="0">
                    <a:pos x="58" y="93"/>
                  </a:cxn>
                  <a:cxn ang="0">
                    <a:pos x="66" y="88"/>
                  </a:cxn>
                  <a:cxn ang="0">
                    <a:pos x="54" y="83"/>
                  </a:cxn>
                  <a:cxn ang="0">
                    <a:pos x="43" y="75"/>
                  </a:cxn>
                  <a:cxn ang="0">
                    <a:pos x="46" y="67"/>
                  </a:cxn>
                  <a:cxn ang="0">
                    <a:pos x="46" y="59"/>
                  </a:cxn>
                  <a:cxn ang="0">
                    <a:pos x="32" y="47"/>
                  </a:cxn>
                  <a:cxn ang="0">
                    <a:pos x="18" y="39"/>
                  </a:cxn>
                  <a:cxn ang="0">
                    <a:pos x="10" y="22"/>
                  </a:cxn>
                  <a:cxn ang="0">
                    <a:pos x="0" y="3"/>
                  </a:cxn>
                  <a:cxn ang="0">
                    <a:pos x="8" y="0"/>
                  </a:cxn>
                  <a:cxn ang="0">
                    <a:pos x="15" y="7"/>
                  </a:cxn>
                </a:cxnLst>
                <a:rect l="0" t="0" r="r" b="b"/>
                <a:pathLst>
                  <a:path w="126" h="111">
                    <a:moveTo>
                      <a:pt x="15" y="7"/>
                    </a:moveTo>
                    <a:lnTo>
                      <a:pt x="17" y="13"/>
                    </a:lnTo>
                    <a:lnTo>
                      <a:pt x="21" y="15"/>
                    </a:lnTo>
                    <a:lnTo>
                      <a:pt x="24" y="15"/>
                    </a:lnTo>
                    <a:lnTo>
                      <a:pt x="29" y="15"/>
                    </a:lnTo>
                    <a:lnTo>
                      <a:pt x="32" y="16"/>
                    </a:lnTo>
                    <a:lnTo>
                      <a:pt x="33" y="20"/>
                    </a:lnTo>
                    <a:lnTo>
                      <a:pt x="35" y="24"/>
                    </a:lnTo>
                    <a:lnTo>
                      <a:pt x="39" y="28"/>
                    </a:lnTo>
                    <a:lnTo>
                      <a:pt x="46" y="28"/>
                    </a:lnTo>
                    <a:lnTo>
                      <a:pt x="53" y="28"/>
                    </a:lnTo>
                    <a:lnTo>
                      <a:pt x="60" y="29"/>
                    </a:lnTo>
                    <a:lnTo>
                      <a:pt x="65" y="31"/>
                    </a:lnTo>
                    <a:lnTo>
                      <a:pt x="66" y="37"/>
                    </a:lnTo>
                    <a:lnTo>
                      <a:pt x="67" y="44"/>
                    </a:lnTo>
                    <a:lnTo>
                      <a:pt x="69" y="51"/>
                    </a:lnTo>
                    <a:lnTo>
                      <a:pt x="74" y="53"/>
                    </a:lnTo>
                    <a:lnTo>
                      <a:pt x="82" y="53"/>
                    </a:lnTo>
                    <a:lnTo>
                      <a:pt x="91" y="53"/>
                    </a:lnTo>
                    <a:lnTo>
                      <a:pt x="100" y="54"/>
                    </a:lnTo>
                    <a:lnTo>
                      <a:pt x="106" y="55"/>
                    </a:lnTo>
                    <a:lnTo>
                      <a:pt x="108" y="58"/>
                    </a:lnTo>
                    <a:lnTo>
                      <a:pt x="111" y="62"/>
                    </a:lnTo>
                    <a:lnTo>
                      <a:pt x="111" y="68"/>
                    </a:lnTo>
                    <a:lnTo>
                      <a:pt x="112" y="74"/>
                    </a:lnTo>
                    <a:lnTo>
                      <a:pt x="126" y="78"/>
                    </a:lnTo>
                    <a:lnTo>
                      <a:pt x="123" y="85"/>
                    </a:lnTo>
                    <a:lnTo>
                      <a:pt x="119" y="91"/>
                    </a:lnTo>
                    <a:lnTo>
                      <a:pt x="113" y="94"/>
                    </a:lnTo>
                    <a:lnTo>
                      <a:pt x="105" y="97"/>
                    </a:lnTo>
                    <a:lnTo>
                      <a:pt x="100" y="98"/>
                    </a:lnTo>
                    <a:lnTo>
                      <a:pt x="94" y="99"/>
                    </a:lnTo>
                    <a:lnTo>
                      <a:pt x="90" y="100"/>
                    </a:lnTo>
                    <a:lnTo>
                      <a:pt x="85" y="102"/>
                    </a:lnTo>
                    <a:lnTo>
                      <a:pt x="81" y="104"/>
                    </a:lnTo>
                    <a:lnTo>
                      <a:pt x="76" y="106"/>
                    </a:lnTo>
                    <a:lnTo>
                      <a:pt x="71" y="108"/>
                    </a:lnTo>
                    <a:lnTo>
                      <a:pt x="68" y="109"/>
                    </a:lnTo>
                    <a:lnTo>
                      <a:pt x="62" y="111"/>
                    </a:lnTo>
                    <a:lnTo>
                      <a:pt x="58" y="109"/>
                    </a:lnTo>
                    <a:lnTo>
                      <a:pt x="52" y="107"/>
                    </a:lnTo>
                    <a:lnTo>
                      <a:pt x="46" y="105"/>
                    </a:lnTo>
                    <a:lnTo>
                      <a:pt x="52" y="99"/>
                    </a:lnTo>
                    <a:lnTo>
                      <a:pt x="58" y="93"/>
                    </a:lnTo>
                    <a:lnTo>
                      <a:pt x="63" y="89"/>
                    </a:lnTo>
                    <a:lnTo>
                      <a:pt x="66" y="88"/>
                    </a:lnTo>
                    <a:lnTo>
                      <a:pt x="60" y="85"/>
                    </a:lnTo>
                    <a:lnTo>
                      <a:pt x="54" y="83"/>
                    </a:lnTo>
                    <a:lnTo>
                      <a:pt x="47" y="79"/>
                    </a:lnTo>
                    <a:lnTo>
                      <a:pt x="43" y="75"/>
                    </a:lnTo>
                    <a:lnTo>
                      <a:pt x="43" y="70"/>
                    </a:lnTo>
                    <a:lnTo>
                      <a:pt x="46" y="67"/>
                    </a:lnTo>
                    <a:lnTo>
                      <a:pt x="48" y="62"/>
                    </a:lnTo>
                    <a:lnTo>
                      <a:pt x="46" y="59"/>
                    </a:lnTo>
                    <a:lnTo>
                      <a:pt x="39" y="54"/>
                    </a:lnTo>
                    <a:lnTo>
                      <a:pt x="32" y="47"/>
                    </a:lnTo>
                    <a:lnTo>
                      <a:pt x="24" y="43"/>
                    </a:lnTo>
                    <a:lnTo>
                      <a:pt x="18" y="39"/>
                    </a:lnTo>
                    <a:lnTo>
                      <a:pt x="15" y="32"/>
                    </a:lnTo>
                    <a:lnTo>
                      <a:pt x="10" y="22"/>
                    </a:lnTo>
                    <a:lnTo>
                      <a:pt x="6" y="11"/>
                    </a:lnTo>
                    <a:lnTo>
                      <a:pt x="0" y="3"/>
                    </a:lnTo>
                    <a:lnTo>
                      <a:pt x="2" y="1"/>
                    </a:lnTo>
                    <a:lnTo>
                      <a:pt x="8" y="0"/>
                    </a:lnTo>
                    <a:lnTo>
                      <a:pt x="13" y="2"/>
                    </a:lnTo>
                    <a:lnTo>
                      <a:pt x="15" y="7"/>
                    </a:lnTo>
                    <a:close/>
                  </a:path>
                </a:pathLst>
              </a:custGeom>
              <a:solidFill>
                <a:srgbClr val="003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25" name="Freeform 14"/>
              <p:cNvSpPr>
                <a:spLocks/>
              </p:cNvSpPr>
              <p:nvPr/>
            </p:nvSpPr>
            <p:spPr bwMode="auto">
              <a:xfrm rot="-2065">
                <a:off x="2150" y="1976"/>
                <a:ext cx="135" cy="1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10" y="8"/>
                  </a:cxn>
                  <a:cxn ang="0">
                    <a:pos x="17" y="11"/>
                  </a:cxn>
                  <a:cxn ang="0">
                    <a:pos x="23" y="13"/>
                  </a:cxn>
                  <a:cxn ang="0">
                    <a:pos x="28" y="21"/>
                  </a:cxn>
                  <a:cxn ang="0">
                    <a:pos x="32" y="30"/>
                  </a:cxn>
                  <a:cxn ang="0">
                    <a:pos x="32" y="38"/>
                  </a:cxn>
                  <a:cxn ang="0">
                    <a:pos x="28" y="43"/>
                  </a:cxn>
                  <a:cxn ang="0">
                    <a:pos x="19" y="40"/>
                  </a:cxn>
                  <a:cxn ang="0">
                    <a:pos x="10" y="29"/>
                  </a:cxn>
                  <a:cxn ang="0">
                    <a:pos x="3" y="14"/>
                  </a:cxn>
                  <a:cxn ang="0">
                    <a:pos x="0" y="0"/>
                  </a:cxn>
                </a:cxnLst>
                <a:rect l="0" t="0" r="r" b="b"/>
                <a:pathLst>
                  <a:path w="32" h="43">
                    <a:moveTo>
                      <a:pt x="0" y="0"/>
                    </a:moveTo>
                    <a:lnTo>
                      <a:pt x="4" y="4"/>
                    </a:lnTo>
                    <a:lnTo>
                      <a:pt x="10" y="8"/>
                    </a:lnTo>
                    <a:lnTo>
                      <a:pt x="17" y="11"/>
                    </a:lnTo>
                    <a:lnTo>
                      <a:pt x="23" y="13"/>
                    </a:lnTo>
                    <a:lnTo>
                      <a:pt x="28" y="21"/>
                    </a:lnTo>
                    <a:lnTo>
                      <a:pt x="32" y="30"/>
                    </a:lnTo>
                    <a:lnTo>
                      <a:pt x="32" y="38"/>
                    </a:lnTo>
                    <a:lnTo>
                      <a:pt x="28" y="43"/>
                    </a:lnTo>
                    <a:lnTo>
                      <a:pt x="19" y="40"/>
                    </a:lnTo>
                    <a:lnTo>
                      <a:pt x="10" y="29"/>
                    </a:lnTo>
                    <a:lnTo>
                      <a:pt x="3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26" name="Freeform 15"/>
              <p:cNvSpPr>
                <a:spLocks/>
              </p:cNvSpPr>
              <p:nvPr/>
            </p:nvSpPr>
            <p:spPr bwMode="auto">
              <a:xfrm rot="3263557">
                <a:off x="2117" y="2106"/>
                <a:ext cx="520" cy="990"/>
              </a:xfrm>
              <a:custGeom>
                <a:avLst/>
                <a:gdLst/>
                <a:ahLst/>
                <a:cxnLst>
                  <a:cxn ang="0">
                    <a:pos x="228" y="23"/>
                  </a:cxn>
                  <a:cxn ang="0">
                    <a:pos x="203" y="23"/>
                  </a:cxn>
                  <a:cxn ang="0">
                    <a:pos x="185" y="4"/>
                  </a:cxn>
                  <a:cxn ang="0">
                    <a:pos x="164" y="0"/>
                  </a:cxn>
                  <a:cxn ang="0">
                    <a:pos x="144" y="0"/>
                  </a:cxn>
                  <a:cxn ang="0">
                    <a:pos x="127" y="3"/>
                  </a:cxn>
                  <a:cxn ang="0">
                    <a:pos x="105" y="18"/>
                  </a:cxn>
                  <a:cxn ang="0">
                    <a:pos x="89" y="32"/>
                  </a:cxn>
                  <a:cxn ang="0">
                    <a:pos x="82" y="33"/>
                  </a:cxn>
                  <a:cxn ang="0">
                    <a:pos x="62" y="34"/>
                  </a:cxn>
                  <a:cxn ang="0">
                    <a:pos x="46" y="37"/>
                  </a:cxn>
                  <a:cxn ang="0">
                    <a:pos x="31" y="52"/>
                  </a:cxn>
                  <a:cxn ang="0">
                    <a:pos x="16" y="73"/>
                  </a:cxn>
                  <a:cxn ang="0">
                    <a:pos x="24" y="121"/>
                  </a:cxn>
                  <a:cxn ang="0">
                    <a:pos x="3" y="186"/>
                  </a:cxn>
                  <a:cxn ang="0">
                    <a:pos x="16" y="223"/>
                  </a:cxn>
                  <a:cxn ang="0">
                    <a:pos x="29" y="268"/>
                  </a:cxn>
                  <a:cxn ang="0">
                    <a:pos x="32" y="346"/>
                  </a:cxn>
                  <a:cxn ang="0">
                    <a:pos x="59" y="358"/>
                  </a:cxn>
                  <a:cxn ang="0">
                    <a:pos x="70" y="372"/>
                  </a:cxn>
                  <a:cxn ang="0">
                    <a:pos x="79" y="391"/>
                  </a:cxn>
                  <a:cxn ang="0">
                    <a:pos x="85" y="407"/>
                  </a:cxn>
                  <a:cxn ang="0">
                    <a:pos x="104" y="420"/>
                  </a:cxn>
                  <a:cxn ang="0">
                    <a:pos x="118" y="441"/>
                  </a:cxn>
                  <a:cxn ang="0">
                    <a:pos x="126" y="455"/>
                  </a:cxn>
                  <a:cxn ang="0">
                    <a:pos x="144" y="472"/>
                  </a:cxn>
                  <a:cxn ang="0">
                    <a:pos x="161" y="487"/>
                  </a:cxn>
                  <a:cxn ang="0">
                    <a:pos x="182" y="485"/>
                  </a:cxn>
                  <a:cxn ang="0">
                    <a:pos x="214" y="477"/>
                  </a:cxn>
                  <a:cxn ang="0">
                    <a:pos x="240" y="474"/>
                  </a:cxn>
                  <a:cxn ang="0">
                    <a:pos x="261" y="481"/>
                  </a:cxn>
                  <a:cxn ang="0">
                    <a:pos x="290" y="486"/>
                  </a:cxn>
                  <a:cxn ang="0">
                    <a:pos x="319" y="488"/>
                  </a:cxn>
                  <a:cxn ang="0">
                    <a:pos x="332" y="504"/>
                  </a:cxn>
                  <a:cxn ang="0">
                    <a:pos x="346" y="518"/>
                  </a:cxn>
                  <a:cxn ang="0">
                    <a:pos x="356" y="571"/>
                  </a:cxn>
                  <a:cxn ang="0">
                    <a:pos x="352" y="647"/>
                  </a:cxn>
                  <a:cxn ang="0">
                    <a:pos x="357" y="715"/>
                  </a:cxn>
                  <a:cxn ang="0">
                    <a:pos x="341" y="746"/>
                  </a:cxn>
                  <a:cxn ang="0">
                    <a:pos x="328" y="781"/>
                  </a:cxn>
                  <a:cxn ang="0">
                    <a:pos x="311" y="794"/>
                  </a:cxn>
                  <a:cxn ang="0">
                    <a:pos x="299" y="827"/>
                  </a:cxn>
                  <a:cxn ang="0">
                    <a:pos x="290" y="930"/>
                  </a:cxn>
                  <a:cxn ang="0">
                    <a:pos x="277" y="1032"/>
                  </a:cxn>
                  <a:cxn ang="0">
                    <a:pos x="340" y="927"/>
                  </a:cxn>
                  <a:cxn ang="0">
                    <a:pos x="396" y="709"/>
                  </a:cxn>
                  <a:cxn ang="0">
                    <a:pos x="396" y="468"/>
                  </a:cxn>
                  <a:cxn ang="0">
                    <a:pos x="345" y="250"/>
                  </a:cxn>
                  <a:cxn ang="0">
                    <a:pos x="280" y="92"/>
                  </a:cxn>
                </a:cxnLst>
                <a:rect l="0" t="0" r="r" b="b"/>
                <a:pathLst>
                  <a:path w="405" h="1058">
                    <a:moveTo>
                      <a:pt x="239" y="17"/>
                    </a:moveTo>
                    <a:lnTo>
                      <a:pt x="234" y="20"/>
                    </a:lnTo>
                    <a:lnTo>
                      <a:pt x="228" y="23"/>
                    </a:lnTo>
                    <a:lnTo>
                      <a:pt x="220" y="24"/>
                    </a:lnTo>
                    <a:lnTo>
                      <a:pt x="212" y="24"/>
                    </a:lnTo>
                    <a:lnTo>
                      <a:pt x="203" y="23"/>
                    </a:lnTo>
                    <a:lnTo>
                      <a:pt x="195" y="19"/>
                    </a:lnTo>
                    <a:lnTo>
                      <a:pt x="189" y="12"/>
                    </a:lnTo>
                    <a:lnTo>
                      <a:pt x="185" y="4"/>
                    </a:lnTo>
                    <a:lnTo>
                      <a:pt x="178" y="2"/>
                    </a:lnTo>
                    <a:lnTo>
                      <a:pt x="171" y="1"/>
                    </a:lnTo>
                    <a:lnTo>
                      <a:pt x="164" y="0"/>
                    </a:lnTo>
                    <a:lnTo>
                      <a:pt x="157" y="0"/>
                    </a:lnTo>
                    <a:lnTo>
                      <a:pt x="150" y="0"/>
                    </a:lnTo>
                    <a:lnTo>
                      <a:pt x="144" y="0"/>
                    </a:lnTo>
                    <a:lnTo>
                      <a:pt x="138" y="0"/>
                    </a:lnTo>
                    <a:lnTo>
                      <a:pt x="133" y="1"/>
                    </a:lnTo>
                    <a:lnTo>
                      <a:pt x="127" y="3"/>
                    </a:lnTo>
                    <a:lnTo>
                      <a:pt x="120" y="7"/>
                    </a:lnTo>
                    <a:lnTo>
                      <a:pt x="112" y="12"/>
                    </a:lnTo>
                    <a:lnTo>
                      <a:pt x="105" y="18"/>
                    </a:lnTo>
                    <a:lnTo>
                      <a:pt x="98" y="24"/>
                    </a:lnTo>
                    <a:lnTo>
                      <a:pt x="92" y="28"/>
                    </a:lnTo>
                    <a:lnTo>
                      <a:pt x="89" y="32"/>
                    </a:lnTo>
                    <a:lnTo>
                      <a:pt x="88" y="33"/>
                    </a:lnTo>
                    <a:lnTo>
                      <a:pt x="87" y="33"/>
                    </a:lnTo>
                    <a:lnTo>
                      <a:pt x="82" y="33"/>
                    </a:lnTo>
                    <a:lnTo>
                      <a:pt x="76" y="33"/>
                    </a:lnTo>
                    <a:lnTo>
                      <a:pt x="70" y="33"/>
                    </a:lnTo>
                    <a:lnTo>
                      <a:pt x="62" y="34"/>
                    </a:lnTo>
                    <a:lnTo>
                      <a:pt x="57" y="34"/>
                    </a:lnTo>
                    <a:lnTo>
                      <a:pt x="51" y="35"/>
                    </a:lnTo>
                    <a:lnTo>
                      <a:pt x="46" y="37"/>
                    </a:lnTo>
                    <a:lnTo>
                      <a:pt x="43" y="40"/>
                    </a:lnTo>
                    <a:lnTo>
                      <a:pt x="37" y="45"/>
                    </a:lnTo>
                    <a:lnTo>
                      <a:pt x="31" y="52"/>
                    </a:lnTo>
                    <a:lnTo>
                      <a:pt x="26" y="60"/>
                    </a:lnTo>
                    <a:lnTo>
                      <a:pt x="21" y="66"/>
                    </a:lnTo>
                    <a:lnTo>
                      <a:pt x="16" y="73"/>
                    </a:lnTo>
                    <a:lnTo>
                      <a:pt x="13" y="78"/>
                    </a:lnTo>
                    <a:lnTo>
                      <a:pt x="12" y="79"/>
                    </a:lnTo>
                    <a:lnTo>
                      <a:pt x="24" y="121"/>
                    </a:lnTo>
                    <a:lnTo>
                      <a:pt x="20" y="139"/>
                    </a:lnTo>
                    <a:lnTo>
                      <a:pt x="11" y="163"/>
                    </a:lnTo>
                    <a:lnTo>
                      <a:pt x="3" y="186"/>
                    </a:lnTo>
                    <a:lnTo>
                      <a:pt x="0" y="201"/>
                    </a:lnTo>
                    <a:lnTo>
                      <a:pt x="6" y="210"/>
                    </a:lnTo>
                    <a:lnTo>
                      <a:pt x="16" y="223"/>
                    </a:lnTo>
                    <a:lnTo>
                      <a:pt x="26" y="237"/>
                    </a:lnTo>
                    <a:lnTo>
                      <a:pt x="30" y="248"/>
                    </a:lnTo>
                    <a:lnTo>
                      <a:pt x="29" y="268"/>
                    </a:lnTo>
                    <a:lnTo>
                      <a:pt x="27" y="298"/>
                    </a:lnTo>
                    <a:lnTo>
                      <a:pt x="27" y="328"/>
                    </a:lnTo>
                    <a:lnTo>
                      <a:pt x="32" y="346"/>
                    </a:lnTo>
                    <a:lnTo>
                      <a:pt x="42" y="353"/>
                    </a:lnTo>
                    <a:lnTo>
                      <a:pt x="52" y="356"/>
                    </a:lnTo>
                    <a:lnTo>
                      <a:pt x="59" y="358"/>
                    </a:lnTo>
                    <a:lnTo>
                      <a:pt x="62" y="365"/>
                    </a:lnTo>
                    <a:lnTo>
                      <a:pt x="65" y="369"/>
                    </a:lnTo>
                    <a:lnTo>
                      <a:pt x="70" y="372"/>
                    </a:lnTo>
                    <a:lnTo>
                      <a:pt x="76" y="375"/>
                    </a:lnTo>
                    <a:lnTo>
                      <a:pt x="79" y="384"/>
                    </a:lnTo>
                    <a:lnTo>
                      <a:pt x="79" y="391"/>
                    </a:lnTo>
                    <a:lnTo>
                      <a:pt x="80" y="398"/>
                    </a:lnTo>
                    <a:lnTo>
                      <a:pt x="82" y="403"/>
                    </a:lnTo>
                    <a:lnTo>
                      <a:pt x="85" y="407"/>
                    </a:lnTo>
                    <a:lnTo>
                      <a:pt x="90" y="412"/>
                    </a:lnTo>
                    <a:lnTo>
                      <a:pt x="96" y="417"/>
                    </a:lnTo>
                    <a:lnTo>
                      <a:pt x="104" y="420"/>
                    </a:lnTo>
                    <a:lnTo>
                      <a:pt x="114" y="425"/>
                    </a:lnTo>
                    <a:lnTo>
                      <a:pt x="115" y="433"/>
                    </a:lnTo>
                    <a:lnTo>
                      <a:pt x="118" y="441"/>
                    </a:lnTo>
                    <a:lnTo>
                      <a:pt x="119" y="447"/>
                    </a:lnTo>
                    <a:lnTo>
                      <a:pt x="120" y="449"/>
                    </a:lnTo>
                    <a:lnTo>
                      <a:pt x="126" y="455"/>
                    </a:lnTo>
                    <a:lnTo>
                      <a:pt x="132" y="460"/>
                    </a:lnTo>
                    <a:lnTo>
                      <a:pt x="138" y="466"/>
                    </a:lnTo>
                    <a:lnTo>
                      <a:pt x="144" y="472"/>
                    </a:lnTo>
                    <a:lnTo>
                      <a:pt x="151" y="478"/>
                    </a:lnTo>
                    <a:lnTo>
                      <a:pt x="157" y="483"/>
                    </a:lnTo>
                    <a:lnTo>
                      <a:pt x="161" y="487"/>
                    </a:lnTo>
                    <a:lnTo>
                      <a:pt x="166" y="489"/>
                    </a:lnTo>
                    <a:lnTo>
                      <a:pt x="173" y="487"/>
                    </a:lnTo>
                    <a:lnTo>
                      <a:pt x="182" y="485"/>
                    </a:lnTo>
                    <a:lnTo>
                      <a:pt x="193" y="481"/>
                    </a:lnTo>
                    <a:lnTo>
                      <a:pt x="204" y="479"/>
                    </a:lnTo>
                    <a:lnTo>
                      <a:pt x="214" y="477"/>
                    </a:lnTo>
                    <a:lnTo>
                      <a:pt x="225" y="474"/>
                    </a:lnTo>
                    <a:lnTo>
                      <a:pt x="233" y="474"/>
                    </a:lnTo>
                    <a:lnTo>
                      <a:pt x="240" y="474"/>
                    </a:lnTo>
                    <a:lnTo>
                      <a:pt x="246" y="477"/>
                    </a:lnTo>
                    <a:lnTo>
                      <a:pt x="252" y="479"/>
                    </a:lnTo>
                    <a:lnTo>
                      <a:pt x="261" y="481"/>
                    </a:lnTo>
                    <a:lnTo>
                      <a:pt x="270" y="483"/>
                    </a:lnTo>
                    <a:lnTo>
                      <a:pt x="279" y="486"/>
                    </a:lnTo>
                    <a:lnTo>
                      <a:pt x="290" y="486"/>
                    </a:lnTo>
                    <a:lnTo>
                      <a:pt x="302" y="485"/>
                    </a:lnTo>
                    <a:lnTo>
                      <a:pt x="316" y="482"/>
                    </a:lnTo>
                    <a:lnTo>
                      <a:pt x="319" y="488"/>
                    </a:lnTo>
                    <a:lnTo>
                      <a:pt x="323" y="494"/>
                    </a:lnTo>
                    <a:lnTo>
                      <a:pt x="327" y="498"/>
                    </a:lnTo>
                    <a:lnTo>
                      <a:pt x="332" y="504"/>
                    </a:lnTo>
                    <a:lnTo>
                      <a:pt x="337" y="510"/>
                    </a:lnTo>
                    <a:lnTo>
                      <a:pt x="342" y="513"/>
                    </a:lnTo>
                    <a:lnTo>
                      <a:pt x="346" y="518"/>
                    </a:lnTo>
                    <a:lnTo>
                      <a:pt x="350" y="520"/>
                    </a:lnTo>
                    <a:lnTo>
                      <a:pt x="337" y="549"/>
                    </a:lnTo>
                    <a:lnTo>
                      <a:pt x="356" y="571"/>
                    </a:lnTo>
                    <a:lnTo>
                      <a:pt x="338" y="588"/>
                    </a:lnTo>
                    <a:lnTo>
                      <a:pt x="343" y="612"/>
                    </a:lnTo>
                    <a:lnTo>
                      <a:pt x="352" y="647"/>
                    </a:lnTo>
                    <a:lnTo>
                      <a:pt x="357" y="684"/>
                    </a:lnTo>
                    <a:lnTo>
                      <a:pt x="361" y="710"/>
                    </a:lnTo>
                    <a:lnTo>
                      <a:pt x="357" y="715"/>
                    </a:lnTo>
                    <a:lnTo>
                      <a:pt x="353" y="723"/>
                    </a:lnTo>
                    <a:lnTo>
                      <a:pt x="347" y="733"/>
                    </a:lnTo>
                    <a:lnTo>
                      <a:pt x="341" y="746"/>
                    </a:lnTo>
                    <a:lnTo>
                      <a:pt x="337" y="759"/>
                    </a:lnTo>
                    <a:lnTo>
                      <a:pt x="332" y="770"/>
                    </a:lnTo>
                    <a:lnTo>
                      <a:pt x="328" y="781"/>
                    </a:lnTo>
                    <a:lnTo>
                      <a:pt x="326" y="789"/>
                    </a:lnTo>
                    <a:lnTo>
                      <a:pt x="319" y="791"/>
                    </a:lnTo>
                    <a:lnTo>
                      <a:pt x="311" y="794"/>
                    </a:lnTo>
                    <a:lnTo>
                      <a:pt x="304" y="800"/>
                    </a:lnTo>
                    <a:lnTo>
                      <a:pt x="300" y="807"/>
                    </a:lnTo>
                    <a:lnTo>
                      <a:pt x="299" y="827"/>
                    </a:lnTo>
                    <a:lnTo>
                      <a:pt x="299" y="861"/>
                    </a:lnTo>
                    <a:lnTo>
                      <a:pt x="296" y="900"/>
                    </a:lnTo>
                    <a:lnTo>
                      <a:pt x="290" y="930"/>
                    </a:lnTo>
                    <a:lnTo>
                      <a:pt x="281" y="959"/>
                    </a:lnTo>
                    <a:lnTo>
                      <a:pt x="276" y="996"/>
                    </a:lnTo>
                    <a:lnTo>
                      <a:pt x="277" y="1032"/>
                    </a:lnTo>
                    <a:lnTo>
                      <a:pt x="288" y="1058"/>
                    </a:lnTo>
                    <a:lnTo>
                      <a:pt x="315" y="995"/>
                    </a:lnTo>
                    <a:lnTo>
                      <a:pt x="340" y="927"/>
                    </a:lnTo>
                    <a:lnTo>
                      <a:pt x="363" y="858"/>
                    </a:lnTo>
                    <a:lnTo>
                      <a:pt x="383" y="784"/>
                    </a:lnTo>
                    <a:lnTo>
                      <a:pt x="396" y="709"/>
                    </a:lnTo>
                    <a:lnTo>
                      <a:pt x="403" y="631"/>
                    </a:lnTo>
                    <a:lnTo>
                      <a:pt x="405" y="551"/>
                    </a:lnTo>
                    <a:lnTo>
                      <a:pt x="396" y="468"/>
                    </a:lnTo>
                    <a:lnTo>
                      <a:pt x="381" y="389"/>
                    </a:lnTo>
                    <a:lnTo>
                      <a:pt x="364" y="316"/>
                    </a:lnTo>
                    <a:lnTo>
                      <a:pt x="345" y="250"/>
                    </a:lnTo>
                    <a:lnTo>
                      <a:pt x="324" y="191"/>
                    </a:lnTo>
                    <a:lnTo>
                      <a:pt x="302" y="138"/>
                    </a:lnTo>
                    <a:lnTo>
                      <a:pt x="280" y="92"/>
                    </a:lnTo>
                    <a:lnTo>
                      <a:pt x="259" y="52"/>
                    </a:lnTo>
                    <a:lnTo>
                      <a:pt x="239" y="17"/>
                    </a:lnTo>
                    <a:close/>
                  </a:path>
                </a:pathLst>
              </a:custGeom>
              <a:solidFill>
                <a:srgbClr val="003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</p:grpSp>
      </p:grp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184CCCAE-5B3A-4D87-B0B9-DE13ECAE19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86582"/>
      </p:ext>
    </p:extLst>
  </p:cSld>
  <p:clrMapOvr>
    <a:masterClrMapping/>
  </p:clrMapOvr>
  <p:transition spd="med" advTm="16644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59259E-6 C -0.11953 2.59259E-6 -0.21041 0.15069 -0.21041 0.33727 C -0.21041 0.52268 -0.11953 0.67477 -4.375E-6 0.67477 C 0.11954 0.67477 0.21745 0.52268 0.21745 0.33727 C 0.21745 0.15069 0.11954 2.59259E-6 -4.375E-6 2.59259E-6 Z " pathEditMode="relative" rAng="0" ptsTypes="AAAAA">
                                      <p:cBhvr>
                                        <p:cTn id="11" dur="1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3372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3" name="Oval 3"/>
          <p:cNvSpPr>
            <a:spLocks noChangeArrowheads="1"/>
          </p:cNvSpPr>
          <p:nvPr/>
        </p:nvSpPr>
        <p:spPr bwMode="auto">
          <a:xfrm>
            <a:off x="6024563" y="1484314"/>
            <a:ext cx="361950" cy="504825"/>
          </a:xfrm>
          <a:prstGeom prst="ellipse">
            <a:avLst/>
          </a:prstGeom>
          <a:gradFill rotWithShape="1">
            <a:gsLst>
              <a:gs pos="0">
                <a:srgbClr val="DAEEF0"/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284" name="Text Box 4"/>
          <p:cNvSpPr txBox="1">
            <a:spLocks noChangeArrowheads="1"/>
          </p:cNvSpPr>
          <p:nvPr/>
        </p:nvSpPr>
        <p:spPr bwMode="auto">
          <a:xfrm>
            <a:off x="2982006" y="246092"/>
            <a:ext cx="622798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ja-JP" altLang="en-US" sz="32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同期自転 </a:t>
            </a:r>
            <a:r>
              <a:rPr lang="en-US" altLang="ja-JP" sz="32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  </a:t>
            </a:r>
            <a:r>
              <a:rPr lang="en-US" altLang="ja-JP" sz="20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Synchronized spin</a:t>
            </a:r>
            <a:endParaRPr lang="ja-JP" altLang="en-US" sz="24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algn="ctr">
              <a:defRPr/>
            </a:pPr>
            <a:r>
              <a:rPr lang="ja-JP" altLang="en-US" sz="24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月、木星のガリレオ衛星たち</a:t>
            </a:r>
            <a:r>
              <a:rPr lang="en-US" altLang="ja-JP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 </a:t>
            </a:r>
            <a:r>
              <a:rPr lang="en-US" altLang="ja-JP" sz="16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The Moon, Galilean moons</a:t>
            </a:r>
          </a:p>
        </p:txBody>
      </p:sp>
      <p:sp>
        <p:nvSpPr>
          <p:cNvPr id="225285" name="Oval 5"/>
          <p:cNvSpPr>
            <a:spLocks noChangeArrowheads="1"/>
          </p:cNvSpPr>
          <p:nvPr/>
        </p:nvSpPr>
        <p:spPr bwMode="auto">
          <a:xfrm>
            <a:off x="6024564" y="2492375"/>
            <a:ext cx="287337" cy="431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5881686" y="3429001"/>
            <a:ext cx="646114" cy="66038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8C97643-3370-42D1-AD77-59F384EE9ED5}"/>
              </a:ext>
            </a:extLst>
          </p:cNvPr>
          <p:cNvSpPr txBox="1"/>
          <p:nvPr/>
        </p:nvSpPr>
        <p:spPr>
          <a:xfrm>
            <a:off x="2495600" y="6088688"/>
            <a:ext cx="8443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solidFill>
                  <a:schemeClr val="accent5">
                    <a:lumMod val="90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時々「自転してないじゃないか」という人がいます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B435BA2-CBA5-4AFA-B50D-E5BF42406273}"/>
              </a:ext>
            </a:extLst>
          </p:cNvPr>
          <p:cNvSpPr txBox="1"/>
          <p:nvPr/>
        </p:nvSpPr>
        <p:spPr>
          <a:xfrm>
            <a:off x="3287688" y="6063609"/>
            <a:ext cx="6647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solidFill>
                  <a:schemeClr val="accent5">
                    <a:lumMod val="90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そういう人には次のスライドを見せます</a:t>
            </a: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769F2659-3D9C-4A5C-8C04-1E01233542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2647140"/>
      </p:ext>
    </p:extLst>
  </p:cSld>
  <p:clrMapOvr>
    <a:masterClrMapping/>
  </p:clrMapOvr>
  <p:transition spd="med" advTm="42084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25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5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7.40741E-7 C -0.10885 -7.40741E-7 -0.19791 0.13495 -0.19791 0.30139 C -0.19791 0.46782 -0.10885 0.60324 -4.375E-6 0.60324 C 0.1086 0.60324 0.19649 0.46782 0.19649 0.30139 C 0.19649 0.13495 0.1086 -7.40741E-7 -4.375E-6 -7.40741E-7 Z " pathEditMode="relative" rAng="0" ptsTypes="AAAAA">
                                      <p:cBhvr>
                                        <p:cTn id="14" dur="5000" fill="hold"/>
                                        <p:tgtEl>
                                          <p:spTgt spid="225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301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5000" fill="hold"/>
                                        <p:tgtEl>
                                          <p:spTgt spid="225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59259E-6 C -0.04687 2.59259E-6 -0.08567 0.07037 -0.08567 0.15717 C -0.08567 0.24398 -0.04687 0.31458 -4.79167E-6 0.31458 C 0.0474 0.31458 0.08555 0.24398 0.08555 0.15717 C 0.08555 0.07037 0.0474 2.59259E-6 -4.79167E-6 2.59259E-6 Z " pathEditMode="relative" rAng="0" ptsTypes="AAAAA">
                                      <p:cBhvr>
                                        <p:cTn id="18" dur="3000" fill="hold"/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571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0" dur="3000" fill="hold"/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5283" grpId="0" animBg="1"/>
      <p:bldP spid="225283" grpId="1" animBg="1"/>
      <p:bldP spid="225283" grpId="2" animBg="1"/>
      <p:bldP spid="225285" grpId="0" animBg="1"/>
      <p:bldP spid="225285" grpId="1" animBg="1"/>
      <p:bldP spid="225285" grpId="2" animBg="1"/>
      <p:bldP spid="2" grpId="0"/>
      <p:bldP spid="2" grpId="1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9" name="Oval 3"/>
          <p:cNvSpPr>
            <a:spLocks noChangeArrowheads="1"/>
          </p:cNvSpPr>
          <p:nvPr/>
        </p:nvSpPr>
        <p:spPr bwMode="auto">
          <a:xfrm>
            <a:off x="6024563" y="1484314"/>
            <a:ext cx="361950" cy="504825"/>
          </a:xfrm>
          <a:prstGeom prst="ellipse">
            <a:avLst/>
          </a:prstGeom>
          <a:gradFill rotWithShape="1">
            <a:gsLst>
              <a:gs pos="0">
                <a:srgbClr val="DAEEF0"/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34148" name="Text Box 4"/>
          <p:cNvSpPr txBox="1">
            <a:spLocks noChangeArrowheads="1"/>
          </p:cNvSpPr>
          <p:nvPr/>
        </p:nvSpPr>
        <p:spPr bwMode="auto">
          <a:xfrm>
            <a:off x="3856540" y="179608"/>
            <a:ext cx="462338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3200" kern="0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自転していない</a:t>
            </a:r>
            <a:r>
              <a:rPr kumimoji="0" lang="ja-JP" altLang="en-US" sz="2400" kern="0" dirty="0">
                <a:solidFill>
                  <a:srgbClr val="FF7C80"/>
                </a:solidFill>
                <a:latin typeface="Comic Sans MS" pitchFamily="66" charset="0"/>
              </a:rPr>
              <a:t>　</a:t>
            </a:r>
            <a:r>
              <a:rPr kumimoji="0" lang="en-US" altLang="ja-JP" sz="2400" kern="0" dirty="0">
                <a:solidFill>
                  <a:srgbClr val="FF7C80"/>
                </a:solidFill>
                <a:latin typeface="Comic Sans MS" pitchFamily="66" charset="0"/>
              </a:rPr>
              <a:t>No rotation </a:t>
            </a:r>
          </a:p>
        </p:txBody>
      </p:sp>
      <p:sp>
        <p:nvSpPr>
          <p:cNvPr id="265221" name="Oval 5"/>
          <p:cNvSpPr>
            <a:spLocks noChangeArrowheads="1"/>
          </p:cNvSpPr>
          <p:nvPr/>
        </p:nvSpPr>
        <p:spPr bwMode="auto">
          <a:xfrm>
            <a:off x="6024564" y="2492375"/>
            <a:ext cx="287337" cy="431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5882481" y="3451551"/>
            <a:ext cx="646114" cy="66038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D5631284-72E4-4435-A2AE-252D0E85B5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615485"/>
      </p:ext>
    </p:extLst>
  </p:cSld>
  <p:clrMapOvr>
    <a:masterClrMapping/>
  </p:clrMapOvr>
  <p:transition spd="med" advTm="13514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65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65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0.10274 -7.40741E-7 0.18685 0.13495 0.18685 0.30162 C 0.18685 0.46782 0.10274 0.60324 -3.95833E-6 0.60324 C -0.10273 0.60324 -0.18593 0.46782 -0.18593 0.30162 C -0.18593 0.13495 -0.10273 -7.40741E-7 -3.95833E-6 -7.40741E-7 Z " pathEditMode="relative" rAng="0" ptsTypes="AAAAA">
                                      <p:cBhvr>
                                        <p:cTn id="14" dur="5000" fill="hold"/>
                                        <p:tgtEl>
                                          <p:spTgt spid="265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301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59259E-6 C 0.04544 2.59259E-6 0.08294 0.07037 0.08294 0.15717 C 0.08294 0.24398 0.04544 0.31481 1.04167E-6 0.31481 C -0.04557 0.31481 -0.08242 0.24398 -0.08242 0.15717 C -0.08242 0.07037 -0.04557 2.59259E-6 1.04167E-6 2.59259E-6 Z " pathEditMode="relative" rAng="0" ptsTypes="AAAAA">
                                      <p:cBhvr>
                                        <p:cTn id="16" dur="3000" fill="hold"/>
                                        <p:tgtEl>
                                          <p:spTgt spid="265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5219" grpId="0" animBg="1"/>
      <p:bldP spid="265219" grpId="1" animBg="1"/>
      <p:bldP spid="265221" grpId="0" animBg="1"/>
      <p:bldP spid="265221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7" name="Oval 3"/>
          <p:cNvSpPr>
            <a:spLocks noChangeArrowheads="1"/>
          </p:cNvSpPr>
          <p:nvPr/>
        </p:nvSpPr>
        <p:spPr bwMode="auto">
          <a:xfrm>
            <a:off x="6494463" y="1700039"/>
            <a:ext cx="361950" cy="504825"/>
          </a:xfrm>
          <a:prstGeom prst="ellipse">
            <a:avLst/>
          </a:prstGeom>
          <a:gradFill rotWithShape="1">
            <a:gsLst>
              <a:gs pos="0">
                <a:srgbClr val="DAEEF0"/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6308" name="Text Box 4"/>
          <p:cNvSpPr txBox="1">
            <a:spLocks noChangeArrowheads="1"/>
          </p:cNvSpPr>
          <p:nvPr/>
        </p:nvSpPr>
        <p:spPr bwMode="auto">
          <a:xfrm>
            <a:off x="1271464" y="307797"/>
            <a:ext cx="91450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28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3:2 </a:t>
            </a:r>
            <a:r>
              <a:rPr lang="ja-JP" altLang="en-US" sz="32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自転</a:t>
            </a:r>
            <a:r>
              <a:rPr lang="ja-JP" altLang="en-US" sz="3200" dirty="0" err="1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ー</a:t>
            </a:r>
            <a:r>
              <a:rPr lang="ja-JP" altLang="en-US" sz="32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公転共鳴  </a:t>
            </a:r>
            <a:r>
              <a:rPr lang="en-US" altLang="ja-JP" sz="20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Spin-orbit resonance</a:t>
            </a:r>
            <a:r>
              <a:rPr lang="ja-JP" altLang="en-US" sz="20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</a:t>
            </a:r>
            <a:r>
              <a:rPr lang="ja-JP" altLang="en-US" sz="28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水星</a:t>
            </a:r>
            <a:r>
              <a:rPr lang="ja-JP" altLang="en-US" sz="24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 </a:t>
            </a:r>
            <a:r>
              <a:rPr lang="en-US" altLang="ja-JP" sz="20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Mercury</a:t>
            </a:r>
          </a:p>
        </p:txBody>
      </p:sp>
      <p:sp>
        <p:nvSpPr>
          <p:cNvPr id="226309" name="Oval 5"/>
          <p:cNvSpPr>
            <a:spLocks noChangeArrowheads="1"/>
          </p:cNvSpPr>
          <p:nvPr/>
        </p:nvSpPr>
        <p:spPr bwMode="auto">
          <a:xfrm>
            <a:off x="6494464" y="2636838"/>
            <a:ext cx="287337" cy="431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6310" name="Text Box 6"/>
          <p:cNvSpPr txBox="1">
            <a:spLocks noChangeArrowheads="1"/>
          </p:cNvSpPr>
          <p:nvPr/>
        </p:nvSpPr>
        <p:spPr bwMode="auto">
          <a:xfrm>
            <a:off x="6023992" y="1129106"/>
            <a:ext cx="23118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2400" dirty="0">
                <a:solidFill>
                  <a:srgbClr val="FF99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近日点</a:t>
            </a:r>
            <a:r>
              <a:rPr lang="ja-JP" altLang="en-US" sz="2000" dirty="0">
                <a:solidFill>
                  <a:srgbClr val="FF99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  </a:t>
            </a:r>
            <a:r>
              <a:rPr lang="en-US" altLang="ja-JP" dirty="0">
                <a:solidFill>
                  <a:srgbClr val="FF99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Perihelion</a:t>
            </a:r>
            <a:endParaRPr lang="ja-JP" altLang="en-US" dirty="0">
              <a:solidFill>
                <a:srgbClr val="FF99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226311" name="Text Box 7"/>
          <p:cNvSpPr txBox="1">
            <a:spLocks noChangeArrowheads="1"/>
          </p:cNvSpPr>
          <p:nvPr/>
        </p:nvSpPr>
        <p:spPr bwMode="auto">
          <a:xfrm>
            <a:off x="119336" y="5301208"/>
            <a:ext cx="50177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2800" dirty="0">
                <a:solidFill>
                  <a:srgbClr val="CCCCFF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公転周期 </a:t>
            </a:r>
            <a:r>
              <a:rPr lang="en-US" altLang="ja-JP" sz="2400" dirty="0">
                <a:solidFill>
                  <a:srgbClr val="CCCCFF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orbital period </a:t>
            </a:r>
            <a:r>
              <a:rPr lang="en-US" altLang="ja-JP" sz="2000" dirty="0">
                <a:solidFill>
                  <a:srgbClr val="CCCCFF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: 87.969 d</a:t>
            </a:r>
          </a:p>
        </p:txBody>
      </p:sp>
      <p:sp>
        <p:nvSpPr>
          <p:cNvPr id="226312" name="Text Box 8"/>
          <p:cNvSpPr txBox="1">
            <a:spLocks noChangeArrowheads="1"/>
          </p:cNvSpPr>
          <p:nvPr/>
        </p:nvSpPr>
        <p:spPr bwMode="auto">
          <a:xfrm>
            <a:off x="119336" y="5734595"/>
            <a:ext cx="46153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2800" dirty="0">
                <a:solidFill>
                  <a:srgbClr val="CCCCFF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自転周期 </a:t>
            </a:r>
            <a:r>
              <a:rPr lang="en-US" altLang="ja-JP" sz="2400" dirty="0">
                <a:solidFill>
                  <a:srgbClr val="CCCCFF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spin period </a:t>
            </a:r>
            <a:r>
              <a:rPr lang="en-US" altLang="ja-JP" sz="2000" dirty="0">
                <a:solidFill>
                  <a:srgbClr val="CCCCFF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: 58.646 d</a:t>
            </a:r>
          </a:p>
        </p:txBody>
      </p:sp>
      <p:sp>
        <p:nvSpPr>
          <p:cNvPr id="226313" name="Text Box 9"/>
          <p:cNvSpPr txBox="1">
            <a:spLocks noChangeArrowheads="1"/>
          </p:cNvSpPr>
          <p:nvPr/>
        </p:nvSpPr>
        <p:spPr bwMode="auto">
          <a:xfrm>
            <a:off x="190899" y="6119425"/>
            <a:ext cx="409759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2800" dirty="0">
                <a:solidFill>
                  <a:srgbClr val="CCCCFF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太陽日 </a:t>
            </a:r>
            <a:r>
              <a:rPr lang="en-US" altLang="ja-JP" sz="2400" dirty="0">
                <a:solidFill>
                  <a:srgbClr val="CCCCFF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solar day </a:t>
            </a:r>
            <a:r>
              <a:rPr lang="en-US" altLang="ja-JP" sz="2000" dirty="0">
                <a:solidFill>
                  <a:srgbClr val="CCCCFF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: 175.938 d</a:t>
            </a:r>
          </a:p>
        </p:txBody>
      </p:sp>
      <p:grpSp>
        <p:nvGrpSpPr>
          <p:cNvPr id="13" name="Group 11"/>
          <p:cNvGrpSpPr>
            <a:grpSpLocks/>
          </p:cNvGrpSpPr>
          <p:nvPr/>
        </p:nvGrpSpPr>
        <p:grpSpPr bwMode="auto">
          <a:xfrm>
            <a:off x="6310314" y="3500439"/>
            <a:ext cx="647700" cy="642937"/>
            <a:chOff x="4241" y="2160"/>
            <a:chExt cx="408" cy="405"/>
          </a:xfrm>
        </p:grpSpPr>
        <p:sp>
          <p:nvSpPr>
            <p:cNvPr id="14" name="AutoShape 12"/>
            <p:cNvSpPr>
              <a:spLocks noChangeArrowheads="1"/>
            </p:cNvSpPr>
            <p:nvPr/>
          </p:nvSpPr>
          <p:spPr bwMode="auto">
            <a:xfrm>
              <a:off x="4241" y="2160"/>
              <a:ext cx="408" cy="405"/>
            </a:xfrm>
            <a:prstGeom prst="star16">
              <a:avLst>
                <a:gd name="adj" fmla="val 37500"/>
              </a:avLst>
            </a:prstGeom>
            <a:gradFill rotWithShape="1">
              <a:gsLst>
                <a:gs pos="0">
                  <a:srgbClr val="FFCC00"/>
                </a:gs>
                <a:gs pos="100000">
                  <a:schemeClr val="accent6">
                    <a:lumMod val="5000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4332" y="2251"/>
              <a:ext cx="226" cy="203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B79525AB-B067-4B8E-9EB1-201BB039CE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6856912"/>
      </p:ext>
    </p:extLst>
  </p:cSld>
  <p:clrMapOvr>
    <a:masterClrMapping/>
  </p:clrMapOvr>
  <p:transition spd="med" advTm="5506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6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6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pat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C -0.11394 1.85185E-6 -0.19232 0.15023 -0.19232 0.33727 C -0.19232 0.52291 -0.11394 0.675 3.95833E-6 0.675 C 0.10494 0.675 0.19283 0.52291 0.19283 0.33727 C 0.19283 0.15023 0.10494 1.85185E-6 3.95833E-6 1.85185E-6 Z " pathEditMode="relative" rAng="0" ptsTypes="AAAAA">
                                      <p:cBhvr>
                                        <p:cTn id="15" dur="6000" fill="hold"/>
                                        <p:tgtEl>
                                          <p:spTgt spid="2263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3375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7" dur="4000" fill="hold"/>
                                        <p:tgtEl>
                                          <p:spTgt spid="2263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32948E-6 C -0.06528 -1.32948E-6 -0.11528 0.08416 -0.11528 0.18844 C -0.11528 0.29272 -0.06528 0.37804 5.55556E-7 0.37804 C 0.06562 0.37804 0.12101 0.29272 0.12101 0.18844 C 0.12101 0.08416 0.06562 -1.32948E-6 5.55556E-7 -1.32948E-6 Z " pathEditMode="relative" rAng="0" ptsTypes="fffff">
                                      <p:cBhvr>
                                        <p:cTn id="19" dur="3000" fill="hold"/>
                                        <p:tgtEl>
                                          <p:spTgt spid="226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18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1" dur="2000" fill="hold"/>
                                        <p:tgtEl>
                                          <p:spTgt spid="2263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26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26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26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26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6307" grpId="0" animBg="1"/>
      <p:bldP spid="226307" grpId="1" animBg="1"/>
      <p:bldP spid="226307" grpId="2" animBg="1"/>
      <p:bldP spid="226309" grpId="0" animBg="1"/>
      <p:bldP spid="226309" grpId="1" animBg="1"/>
      <p:bldP spid="226309" grpId="2" animBg="1"/>
      <p:bldP spid="226310" grpId="0"/>
      <p:bldP spid="226311" grpId="0"/>
      <p:bldP spid="226312" grpId="0"/>
      <p:bldP spid="22631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5" name="Oval 3"/>
          <p:cNvSpPr>
            <a:spLocks noChangeArrowheads="1"/>
          </p:cNvSpPr>
          <p:nvPr/>
        </p:nvSpPr>
        <p:spPr bwMode="auto">
          <a:xfrm>
            <a:off x="6024563" y="1484314"/>
            <a:ext cx="361950" cy="504825"/>
          </a:xfrm>
          <a:prstGeom prst="ellipse">
            <a:avLst/>
          </a:prstGeom>
          <a:gradFill rotWithShape="1">
            <a:gsLst>
              <a:gs pos="0">
                <a:srgbClr val="DAEEF0"/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8596" name="Text Box 4"/>
          <p:cNvSpPr txBox="1">
            <a:spLocks noChangeArrowheads="1"/>
          </p:cNvSpPr>
          <p:nvPr/>
        </p:nvSpPr>
        <p:spPr bwMode="auto">
          <a:xfrm>
            <a:off x="2651940" y="332135"/>
            <a:ext cx="674524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ja-JP" altLang="en-US" sz="32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逆行自転   </a:t>
            </a:r>
            <a:r>
              <a:rPr lang="en-US" altLang="ja-JP" sz="24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Retrograde spin</a:t>
            </a:r>
            <a:r>
              <a:rPr lang="ja-JP" altLang="en-US" sz="24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</a:t>
            </a:r>
            <a:r>
              <a:rPr lang="ja-JP" altLang="en-US" sz="32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金星</a:t>
            </a:r>
            <a:r>
              <a:rPr lang="ja-JP" altLang="en-US" sz="28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 </a:t>
            </a:r>
            <a:r>
              <a:rPr lang="en-US" altLang="ja-JP" sz="20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Venus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767408" y="5569258"/>
            <a:ext cx="25026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2800" dirty="0">
                <a:solidFill>
                  <a:srgbClr val="CCCCFF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公転周期</a:t>
            </a:r>
            <a:r>
              <a:rPr lang="en-US" altLang="ja-JP" sz="2400" dirty="0">
                <a:solidFill>
                  <a:srgbClr val="CCCCFF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: </a:t>
            </a:r>
            <a:r>
              <a:rPr lang="en-US" altLang="ja-JP" sz="2000" dirty="0">
                <a:solidFill>
                  <a:srgbClr val="CCCCFF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225 d</a:t>
            </a:r>
            <a:endParaRPr lang="en-US" altLang="ja-JP" sz="2400" dirty="0">
              <a:solidFill>
                <a:srgbClr val="CCCCFF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67408" y="6002645"/>
            <a:ext cx="25026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2800" dirty="0">
                <a:solidFill>
                  <a:srgbClr val="CCCCFF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自転周期</a:t>
            </a:r>
            <a:r>
              <a:rPr lang="en-US" altLang="ja-JP" sz="2400" dirty="0">
                <a:solidFill>
                  <a:srgbClr val="CCCCFF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: </a:t>
            </a:r>
            <a:r>
              <a:rPr lang="en-US" altLang="ja-JP" sz="2000" dirty="0">
                <a:solidFill>
                  <a:srgbClr val="CCCCFF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245 d</a:t>
            </a:r>
            <a:endParaRPr lang="en-US" altLang="ja-JP" sz="2400" dirty="0">
              <a:solidFill>
                <a:srgbClr val="CCCCFF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grpSp>
        <p:nvGrpSpPr>
          <p:cNvPr id="8" name="Group 11"/>
          <p:cNvGrpSpPr>
            <a:grpSpLocks/>
          </p:cNvGrpSpPr>
          <p:nvPr/>
        </p:nvGrpSpPr>
        <p:grpSpPr bwMode="auto">
          <a:xfrm>
            <a:off x="5881686" y="3429001"/>
            <a:ext cx="647700" cy="642937"/>
            <a:chOff x="4241" y="2160"/>
            <a:chExt cx="408" cy="405"/>
          </a:xfrm>
        </p:grpSpPr>
        <p:sp>
          <p:nvSpPr>
            <p:cNvPr id="9" name="AutoShape 12"/>
            <p:cNvSpPr>
              <a:spLocks noChangeArrowheads="1"/>
            </p:cNvSpPr>
            <p:nvPr/>
          </p:nvSpPr>
          <p:spPr bwMode="auto">
            <a:xfrm>
              <a:off x="4241" y="2160"/>
              <a:ext cx="408" cy="405"/>
            </a:xfrm>
            <a:prstGeom prst="star16">
              <a:avLst>
                <a:gd name="adj" fmla="val 37500"/>
              </a:avLst>
            </a:prstGeom>
            <a:gradFill rotWithShape="1">
              <a:gsLst>
                <a:gs pos="0">
                  <a:srgbClr val="FFCC00"/>
                </a:gs>
                <a:gs pos="100000">
                  <a:schemeClr val="accent6">
                    <a:lumMod val="5000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332" y="2251"/>
              <a:ext cx="226" cy="203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532D92C0-DF9A-437D-A049-68207CAA9B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61355"/>
      </p:ext>
    </p:extLst>
  </p:cSld>
  <p:clrMapOvr>
    <a:masterClrMapping/>
  </p:clrMapOvr>
  <p:transition spd="med" advTm="3392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38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C -0.10183 -7.40741E-7 -0.18685 0.13495 -0.18685 0.30139 C -0.18685 0.46782 -0.10183 0.60324 4.58333E-6 0.60324 C 0.09856 0.60324 0.18099 0.46782 0.18099 0.30139 C 0.18099 0.13495 0.09856 -7.40741E-7 4.58333E-6 -7.40741E-7 Z " pathEditMode="relative" rAng="0" ptsTypes="AAAAA">
                                      <p:cBhvr>
                                        <p:cTn id="11" dur="5000" fill="hold"/>
                                        <p:tgtEl>
                                          <p:spTgt spid="2385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3016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5400" fill="hold"/>
                                        <p:tgtEl>
                                          <p:spTgt spid="2385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4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8595" grpId="0" animBg="1"/>
      <p:bldP spid="238595" grpId="1" animBg="1"/>
      <p:bldP spid="238595" grpId="2" animBg="1"/>
      <p:bldP spid="6" grpId="0"/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g-5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561" y="514338"/>
            <a:ext cx="2727663" cy="33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8037161" y="710958"/>
            <a:ext cx="738664" cy="489973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>
              <a:defRPr/>
            </a:pPr>
            <a:r>
              <a:rPr lang="ja-JP" altLang="en-US" sz="3600" dirty="0">
                <a:solidFill>
                  <a:srgbClr val="FFFFFF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誰が地球を回したのか？</a:t>
            </a:r>
            <a:endParaRPr lang="en-US" sz="3600" dirty="0">
              <a:solidFill>
                <a:srgbClr val="FFFFFF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575349" y="3644902"/>
            <a:ext cx="738664" cy="274850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>
              <a:defRPr/>
            </a:pPr>
            <a:r>
              <a:rPr lang="ja-JP" altLang="en-US" sz="3600" dirty="0">
                <a:solidFill>
                  <a:srgbClr val="FFFF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偶然の結果？</a:t>
            </a:r>
            <a:endParaRPr lang="en-US" sz="3600" dirty="0">
              <a:solidFill>
                <a:srgbClr val="FFFF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BBE1525D-9213-4F8B-A7C9-5D0AE5E7CA98}"/>
              </a:ext>
            </a:extLst>
          </p:cNvPr>
          <p:cNvGrpSpPr>
            <a:grpSpLocks/>
          </p:cNvGrpSpPr>
          <p:nvPr/>
        </p:nvGrpSpPr>
        <p:grpSpPr bwMode="auto">
          <a:xfrm>
            <a:off x="3503614" y="3284539"/>
            <a:ext cx="504825" cy="504825"/>
            <a:chOff x="1383" y="2341"/>
            <a:chExt cx="318" cy="318"/>
          </a:xfrm>
        </p:grpSpPr>
        <p:sp>
          <p:nvSpPr>
            <p:cNvPr id="7" name="Oval 7">
              <a:extLst>
                <a:ext uri="{FF2B5EF4-FFF2-40B4-BE49-F238E27FC236}">
                  <a16:creationId xmlns:a16="http://schemas.microsoft.com/office/drawing/2014/main" id="{7C3FF636-BAF3-4F9C-9E34-B09897949F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3" y="2478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8" name="Oval 8">
              <a:extLst>
                <a:ext uri="{FF2B5EF4-FFF2-40B4-BE49-F238E27FC236}">
                  <a16:creationId xmlns:a16="http://schemas.microsoft.com/office/drawing/2014/main" id="{1361C37C-DF0E-4BC4-9A10-B12CBB3235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2341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9" name="Oval 9">
              <a:extLst>
                <a:ext uri="{FF2B5EF4-FFF2-40B4-BE49-F238E27FC236}">
                  <a16:creationId xmlns:a16="http://schemas.microsoft.com/office/drawing/2014/main" id="{136888B0-2DE5-41E2-B696-2B04364277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4" y="243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0" name="Oval 10">
              <a:extLst>
                <a:ext uri="{FF2B5EF4-FFF2-40B4-BE49-F238E27FC236}">
                  <a16:creationId xmlns:a16="http://schemas.microsoft.com/office/drawing/2014/main" id="{2F759985-D660-42F1-B0E0-02336C9826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4" y="2523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1" name="Oval 11">
              <a:extLst>
                <a:ext uri="{FF2B5EF4-FFF2-40B4-BE49-F238E27FC236}">
                  <a16:creationId xmlns:a16="http://schemas.microsoft.com/office/drawing/2014/main" id="{F37B4A02-3774-4FEB-83BA-D7B530E23F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5" y="243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2" name="Oval 12">
              <a:extLst>
                <a:ext uri="{FF2B5EF4-FFF2-40B4-BE49-F238E27FC236}">
                  <a16:creationId xmlns:a16="http://schemas.microsoft.com/office/drawing/2014/main" id="{BC16F963-6DBA-45C2-BB3B-5EE3211BAD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5" y="2523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</p:grpSp>
      <p:sp>
        <p:nvSpPr>
          <p:cNvPr id="13" name="Oval 13">
            <a:extLst>
              <a:ext uri="{FF2B5EF4-FFF2-40B4-BE49-F238E27FC236}">
                <a16:creationId xmlns:a16="http://schemas.microsoft.com/office/drawing/2014/main" id="{DF74B30F-DB43-40A5-8268-3C334747F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8925" y="1268413"/>
            <a:ext cx="215900" cy="21590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4" name="Oval 14">
            <a:extLst>
              <a:ext uri="{FF2B5EF4-FFF2-40B4-BE49-F238E27FC236}">
                <a16:creationId xmlns:a16="http://schemas.microsoft.com/office/drawing/2014/main" id="{6E8767C7-26AD-41F7-B95A-7A0D2DA11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713" y="6921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5" name="Oval 15">
            <a:extLst>
              <a:ext uri="{FF2B5EF4-FFF2-40B4-BE49-F238E27FC236}">
                <a16:creationId xmlns:a16="http://schemas.microsoft.com/office/drawing/2014/main" id="{E1D64C62-AD28-4356-A861-5BB3314EE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5229225"/>
            <a:ext cx="215900" cy="21590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6" name="Oval 16">
            <a:extLst>
              <a:ext uri="{FF2B5EF4-FFF2-40B4-BE49-F238E27FC236}">
                <a16:creationId xmlns:a16="http://schemas.microsoft.com/office/drawing/2014/main" id="{4C1213C7-7AB1-4DB5-A75D-C30A188DE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75" y="5445125"/>
            <a:ext cx="215900" cy="21590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7" name="Oval 17">
            <a:extLst>
              <a:ext uri="{FF2B5EF4-FFF2-40B4-BE49-F238E27FC236}">
                <a16:creationId xmlns:a16="http://schemas.microsoft.com/office/drawing/2014/main" id="{F18BE139-FF1E-4C0A-B518-6A228C192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0100" y="1484313"/>
            <a:ext cx="215900" cy="21590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8" name="Oval 18">
            <a:extLst>
              <a:ext uri="{FF2B5EF4-FFF2-40B4-BE49-F238E27FC236}">
                <a16:creationId xmlns:a16="http://schemas.microsoft.com/office/drawing/2014/main" id="{0EACB593-1D52-4052-B1AD-DE4158034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438" y="3357563"/>
            <a:ext cx="215900" cy="21590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9" name="Oval 19">
            <a:extLst>
              <a:ext uri="{FF2B5EF4-FFF2-40B4-BE49-F238E27FC236}">
                <a16:creationId xmlns:a16="http://schemas.microsoft.com/office/drawing/2014/main" id="{4CD9FE1D-D0EA-446B-8553-CA4C81483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1950" y="2276475"/>
            <a:ext cx="215900" cy="21590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0" name="Oval 20">
            <a:extLst>
              <a:ext uri="{FF2B5EF4-FFF2-40B4-BE49-F238E27FC236}">
                <a16:creationId xmlns:a16="http://schemas.microsoft.com/office/drawing/2014/main" id="{794937F5-EF93-44BA-B741-021753239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213" y="981075"/>
            <a:ext cx="215900" cy="21590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1" name="Oval 21">
            <a:extLst>
              <a:ext uri="{FF2B5EF4-FFF2-40B4-BE49-F238E27FC236}">
                <a16:creationId xmlns:a16="http://schemas.microsoft.com/office/drawing/2014/main" id="{D087EC7A-2A94-4C33-BDE7-BDE6B4040F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61658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2" name="Oval 22">
            <a:extLst>
              <a:ext uri="{FF2B5EF4-FFF2-40B4-BE49-F238E27FC236}">
                <a16:creationId xmlns:a16="http://schemas.microsoft.com/office/drawing/2014/main" id="{7E767E8C-C99A-4AAE-BED8-95FD745EF7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0100" y="515778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3" name="Oval 23">
            <a:extLst>
              <a:ext uri="{FF2B5EF4-FFF2-40B4-BE49-F238E27FC236}">
                <a16:creationId xmlns:a16="http://schemas.microsoft.com/office/drawing/2014/main" id="{1899F659-C84A-4E14-B73B-C0A203EDFF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0825" y="19891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4" name="Oval 24">
            <a:extLst>
              <a:ext uri="{FF2B5EF4-FFF2-40B4-BE49-F238E27FC236}">
                <a16:creationId xmlns:a16="http://schemas.microsoft.com/office/drawing/2014/main" id="{F674D21D-F674-4A75-88FE-C2CF43DA7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8" y="6308725"/>
            <a:ext cx="215900" cy="21590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5" name="Oval 25">
            <a:extLst>
              <a:ext uri="{FF2B5EF4-FFF2-40B4-BE49-F238E27FC236}">
                <a16:creationId xmlns:a16="http://schemas.microsoft.com/office/drawing/2014/main" id="{AADF46C7-70B5-463C-88F7-01F0A6EF3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9151" y="3068638"/>
            <a:ext cx="1008063" cy="1008062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80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grpSp>
        <p:nvGrpSpPr>
          <p:cNvPr id="26" name="Group 31">
            <a:extLst>
              <a:ext uri="{FF2B5EF4-FFF2-40B4-BE49-F238E27FC236}">
                <a16:creationId xmlns:a16="http://schemas.microsoft.com/office/drawing/2014/main" id="{47C03FF6-8494-46AB-8657-CD132F0FEDF7}"/>
              </a:ext>
            </a:extLst>
          </p:cNvPr>
          <p:cNvGrpSpPr>
            <a:grpSpLocks/>
          </p:cNvGrpSpPr>
          <p:nvPr/>
        </p:nvGrpSpPr>
        <p:grpSpPr bwMode="auto">
          <a:xfrm>
            <a:off x="3359151" y="3068638"/>
            <a:ext cx="1008063" cy="1008062"/>
            <a:chOff x="3606" y="1979"/>
            <a:chExt cx="680" cy="680"/>
          </a:xfrm>
        </p:grpSpPr>
        <p:sp>
          <p:nvSpPr>
            <p:cNvPr id="27" name="Oval 29">
              <a:extLst>
                <a:ext uri="{FF2B5EF4-FFF2-40B4-BE49-F238E27FC236}">
                  <a16:creationId xmlns:a16="http://schemas.microsoft.com/office/drawing/2014/main" id="{C5C92D26-031A-4690-B826-C0E6B1C09E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6" y="1979"/>
              <a:ext cx="680" cy="680"/>
            </a:xfrm>
            <a:prstGeom prst="ellipse">
              <a:avLst/>
            </a:prstGeom>
            <a:solidFill>
              <a:srgbClr val="996600"/>
            </a:solidFill>
            <a:ln w="28575">
              <a:solidFill>
                <a:srgbClr val="66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8" name="Oval 30">
              <a:extLst>
                <a:ext uri="{FF2B5EF4-FFF2-40B4-BE49-F238E27FC236}">
                  <a16:creationId xmlns:a16="http://schemas.microsoft.com/office/drawing/2014/main" id="{68B487FC-805F-4AF8-808B-827E9C00A1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7" y="2160"/>
              <a:ext cx="318" cy="318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</p:grp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314C708-9979-4AEC-9C5F-F3080F3DC233}"/>
              </a:ext>
            </a:extLst>
          </p:cNvPr>
          <p:cNvSpPr txBox="1"/>
          <p:nvPr/>
        </p:nvSpPr>
        <p:spPr>
          <a:xfrm>
            <a:off x="304567" y="352462"/>
            <a:ext cx="738664" cy="629595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>
              <a:defRPr/>
            </a:pPr>
            <a:r>
              <a:rPr lang="ja-JP" altLang="en-US" sz="3600" dirty="0">
                <a:solidFill>
                  <a:srgbClr val="FFFF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中心からずれて衝突すると回転</a:t>
            </a:r>
            <a:endParaRPr lang="en-US" sz="3600" dirty="0">
              <a:solidFill>
                <a:srgbClr val="FFFF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90B0A22-68E4-4483-B9A9-BCBE02B8FBD3}"/>
              </a:ext>
            </a:extLst>
          </p:cNvPr>
          <p:cNvSpPr txBox="1"/>
          <p:nvPr/>
        </p:nvSpPr>
        <p:spPr>
          <a:xfrm>
            <a:off x="7385918" y="2693823"/>
            <a:ext cx="738664" cy="373916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>
              <a:defRPr/>
            </a:pPr>
            <a:r>
              <a:rPr lang="ja-JP" altLang="en-US" sz="3600" dirty="0">
                <a:solidFill>
                  <a:srgbClr val="00B0F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順行逆行は多数決</a:t>
            </a:r>
            <a:endParaRPr lang="en-US" sz="3600" dirty="0">
              <a:solidFill>
                <a:srgbClr val="00B0F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395366C3-84B5-4DEC-BB54-AF4FA4EECB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6419142"/>
      </p:ext>
    </p:extLst>
  </p:cSld>
  <p:clrMapOvr>
    <a:masterClrMapping/>
  </p:clrMapOvr>
  <p:transition spd="med" advTm="78663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17435 0.28588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14282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4.375E-6 3.33333E-6 L 0.0332 0.34884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" y="17431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2.91667E-6 -7.40741E-7 L 0.14479 -0.23634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40" y="-11829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1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3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10325 -0.24375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9" y="-12199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3" presetClass="pat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4.16667E-6 4.07407E-6 L -0.15651 0.2574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26" y="12870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3" presetClass="pat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3.54167E-6 -4.07407E-6 L -0.17422 0.01551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11" y="764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9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3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0.15482 0.1523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4" y="7616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3" presetClass="pat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3.05556E-6 3.98844E-6 L -0.05104 0.32485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0" y="16200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3" presetClass="pat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61111E-6 2.77457E-6 L 0.05121 -0.38289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" y="-19100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7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3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4.07407E-6 L -0.15651 -0.20532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04" y="-10278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3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-0.22161 0.20463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81" y="10231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3" presetClass="pat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79167E-6 1.85185E-6 L -0.07383 -0.3669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8" y="-18356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9" grpId="0"/>
      <p:bldP spid="3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2291056" y="2060575"/>
            <a:ext cx="794961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3200" dirty="0">
                <a:solidFill>
                  <a:srgbClr val="CCCCFF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講義のページ</a:t>
            </a:r>
          </a:p>
          <a:p>
            <a:pPr algn="ctr"/>
            <a:endParaRPr lang="ja-JP" altLang="en-US" sz="3200" dirty="0">
              <a:solidFill>
                <a:srgbClr val="CCCCFF"/>
              </a:solidFill>
              <a:latin typeface="HGP正楷書体" pitchFamily="66" charset="-128"/>
              <a:ea typeface="HGP正楷書体" pitchFamily="66" charset="-128"/>
            </a:endParaRPr>
          </a:p>
          <a:p>
            <a:pPr algn="ctr"/>
            <a:r>
              <a:rPr lang="en-US" altLang="ja-JP" sz="2400" dirty="0">
                <a:solidFill>
                  <a:schemeClr val="folHlink"/>
                </a:solidFill>
                <a:latin typeface="Comic Sans MS" pitchFamily="66" charset="0"/>
                <a:ea typeface="HGP正楷書体" pitchFamily="66" charset="-128"/>
                <a:hlinkClick r:id="rId5"/>
              </a:rPr>
              <a:t>http://www.ep.sci.hokudai.ac.jp/~heki/phys_inter.htm</a:t>
            </a:r>
            <a:endParaRPr lang="en-US" altLang="ja-JP" sz="2400" dirty="0">
              <a:solidFill>
                <a:schemeClr val="folHlink"/>
              </a:solidFill>
              <a:latin typeface="Comic Sans MS" pitchFamily="66" charset="0"/>
              <a:ea typeface="HGP正楷書体" pitchFamily="66" charset="-128"/>
            </a:endParaRPr>
          </a:p>
          <a:p>
            <a:pPr algn="ctr"/>
            <a:endParaRPr lang="en-US" altLang="ja-JP" sz="2400" dirty="0">
              <a:solidFill>
                <a:schemeClr val="folHlink"/>
              </a:solidFill>
              <a:latin typeface="Comic Sans MS" pitchFamily="66" charset="0"/>
              <a:ea typeface="HGP正楷書体" pitchFamily="66" charset="-128"/>
            </a:endParaRPr>
          </a:p>
          <a:p>
            <a:pPr algn="ctr"/>
            <a:r>
              <a:rPr lang="en-US" altLang="ja-JP" sz="2800" dirty="0">
                <a:solidFill>
                  <a:schemeClr val="folHlink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Homepage </a:t>
            </a:r>
            <a:r>
              <a:rPr lang="ja-JP" altLang="en-US" sz="2800" dirty="0">
                <a:solidFill>
                  <a:schemeClr val="folHlink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からたどっても</a:t>
            </a:r>
            <a:r>
              <a:rPr lang="en-US" altLang="ja-JP" sz="2800" dirty="0">
                <a:solidFill>
                  <a:schemeClr val="folHlink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OK</a:t>
            </a:r>
          </a:p>
          <a:p>
            <a:pPr algn="ctr"/>
            <a:r>
              <a:rPr lang="ja-JP" altLang="en-US" sz="2800" dirty="0">
                <a:solidFill>
                  <a:srgbClr val="CCCCFF"/>
                </a:solidFill>
                <a:latin typeface="HGP正楷書体" pitchFamily="66" charset="-128"/>
                <a:ea typeface="HGP正楷書体" pitchFamily="66" charset="-128"/>
              </a:rPr>
              <a:t>　　</a:t>
            </a:r>
            <a:endParaRPr lang="ja-JP" altLang="en-US" sz="2800" dirty="0">
              <a:solidFill>
                <a:schemeClr val="folHlink"/>
              </a:solidFill>
              <a:latin typeface="HGP正楷書体" pitchFamily="66" charset="-128"/>
              <a:ea typeface="HGP正楷書体" pitchFamily="66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024D2327-BA25-44A8-B131-2D3882D3B0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838" r="32675" b="13460"/>
          <a:stretch/>
        </p:blipFill>
        <p:spPr>
          <a:xfrm>
            <a:off x="2291056" y="278465"/>
            <a:ext cx="6634194" cy="6241876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928AEB0-A733-4DA2-A427-D0129EF242D5}"/>
              </a:ext>
            </a:extLst>
          </p:cNvPr>
          <p:cNvSpPr/>
          <p:nvPr/>
        </p:nvSpPr>
        <p:spPr>
          <a:xfrm>
            <a:off x="1991544" y="4869160"/>
            <a:ext cx="4248472" cy="4366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5168CEF-B377-446F-A71E-482CF1BBAA19}"/>
              </a:ext>
            </a:extLst>
          </p:cNvPr>
          <p:cNvSpPr txBox="1"/>
          <p:nvPr/>
        </p:nvSpPr>
        <p:spPr>
          <a:xfrm>
            <a:off x="6538082" y="4936522"/>
            <a:ext cx="3558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宿題：次の講義までに視聴すること</a:t>
            </a: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A504BA06-5220-45AD-8A51-05BB72BD81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4646656"/>
      </p:ext>
    </p:extLst>
  </p:cSld>
  <p:clrMapOvr>
    <a:masterClrMapping/>
  </p:clrMapOvr>
  <p:transition spd="med" advTm="39977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767408" y="1124744"/>
            <a:ext cx="11305256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en-US" altLang="ja-JP" sz="32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7. </a:t>
            </a:r>
            <a:r>
              <a:rPr lang="ja-JP" altLang="en-US" sz="36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現実的な地球・地球熱学  </a:t>
            </a:r>
            <a:r>
              <a:rPr lang="en-US" altLang="ja-JP" sz="24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Realistic earth</a:t>
            </a:r>
            <a:endParaRPr lang="ja-JP" altLang="en-US" sz="3200" dirty="0">
              <a:solidFill>
                <a:schemeClr val="folHlink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ja-JP" altLang="en-US" sz="32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　粘弾性、マントル対流、プレート運動</a:t>
            </a:r>
            <a:r>
              <a:rPr lang="en-US" altLang="ja-JP" sz="24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	</a:t>
            </a:r>
          </a:p>
          <a:p>
            <a:pPr marL="342900" indent="-342900"/>
            <a:r>
              <a:rPr lang="en-US" altLang="ja-JP" sz="24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		viscoelasticity, mantle convection, plate motion</a:t>
            </a:r>
            <a:endParaRPr lang="ja-JP" altLang="en-US" sz="24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endParaRPr lang="ja-JP" altLang="en-US" sz="2000" dirty="0">
              <a:solidFill>
                <a:srgbClr val="FF00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en-US" altLang="ja-JP" sz="32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8. </a:t>
            </a:r>
            <a:r>
              <a:rPr lang="ja-JP" altLang="en-US" sz="36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固体地球の中の波動と振動  </a:t>
            </a:r>
            <a:r>
              <a:rPr lang="en-US" altLang="ja-JP" sz="24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Wave &amp; oscillation</a:t>
            </a:r>
            <a:endParaRPr lang="en-US" altLang="ja-JP" sz="3200" dirty="0">
              <a:solidFill>
                <a:schemeClr val="folHlink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ja-JP" altLang="en-US" sz="32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　地震、地球自由振動 </a:t>
            </a:r>
            <a:r>
              <a:rPr lang="en-US" altLang="ja-JP" sz="32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	</a:t>
            </a:r>
            <a:r>
              <a:rPr lang="en-US" altLang="ja-JP" sz="24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Earthquake, Free oscillation</a:t>
            </a:r>
            <a:endParaRPr lang="en-US" altLang="ja-JP" sz="32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endParaRPr lang="en-US" altLang="ja-JP" sz="2800" dirty="0">
              <a:solidFill>
                <a:schemeClr val="folHlink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en-US" altLang="ja-JP" sz="32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9. </a:t>
            </a:r>
            <a:r>
              <a:rPr lang="ja-JP" altLang="en-US" sz="36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固体地球の電磁気学  </a:t>
            </a:r>
            <a:r>
              <a:rPr lang="en-US" altLang="ja-JP" sz="24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Electromagnetics</a:t>
            </a:r>
            <a:endParaRPr lang="ja-JP" altLang="en-US" sz="2400" dirty="0">
              <a:solidFill>
                <a:schemeClr val="folHlink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ja-JP" altLang="en-US" sz="32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　地球磁場</a:t>
            </a:r>
            <a:r>
              <a:rPr lang="en-US" altLang="ja-JP" sz="32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	</a:t>
            </a:r>
            <a:r>
              <a:rPr lang="en-US" altLang="ja-JP" sz="24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Geomagnetism</a:t>
            </a:r>
            <a:endParaRPr lang="ja-JP" altLang="en-US" sz="24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ja-JP" altLang="en-US" sz="3200" dirty="0">
                <a:solidFill>
                  <a:srgbClr val="FF00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　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0F229D10-6D51-42E4-8CFF-F528F9D5C4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2941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 descr="NAOvideo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248" y="42538"/>
            <a:ext cx="12166752" cy="681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2389" name="Text Box 5"/>
          <p:cNvSpPr txBox="1">
            <a:spLocks noChangeArrowheads="1"/>
          </p:cNvSpPr>
          <p:nvPr/>
        </p:nvSpPr>
        <p:spPr bwMode="auto">
          <a:xfrm>
            <a:off x="4079776" y="116632"/>
            <a:ext cx="79565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dirty="0">
                <a:solidFill>
                  <a:srgbClr val="FFFF00"/>
                </a:solidFill>
                <a:latin typeface="HG創英角ﾎﾟｯﾌﾟ体" pitchFamily="49" charset="-128"/>
                <a:ea typeface="HG創英角ﾎﾟｯﾌﾟ体" pitchFamily="49" charset="-128"/>
              </a:rPr>
              <a:t>科学技術映像祭</a:t>
            </a:r>
            <a:r>
              <a:rPr lang="ja-JP" altLang="en-US" dirty="0">
                <a:solidFill>
                  <a:srgbClr val="FFFFFF"/>
                </a:solidFill>
                <a:latin typeface="HG創英角ﾎﾟｯﾌﾟ体" pitchFamily="49" charset="-128"/>
                <a:ea typeface="HG創英角ﾎﾟｯﾌﾟ体" pitchFamily="49" charset="-128"/>
              </a:rPr>
              <a:t> 文部科学大臣賞</a:t>
            </a:r>
          </a:p>
          <a:p>
            <a:pPr>
              <a:defRPr/>
            </a:pPr>
            <a:r>
              <a:rPr lang="en-US" altLang="ja-JP" dirty="0">
                <a:solidFill>
                  <a:srgbClr val="FFFF00"/>
                </a:solidFill>
                <a:latin typeface="HG創英角ﾎﾟｯﾌﾟ体" pitchFamily="49" charset="-128"/>
                <a:ea typeface="HG創英角ﾎﾟｯﾌﾟ体" pitchFamily="49" charset="-128"/>
              </a:rPr>
              <a:t>TEPIA</a:t>
            </a:r>
            <a:r>
              <a:rPr lang="ja-JP" altLang="en-US" dirty="0">
                <a:solidFill>
                  <a:srgbClr val="FFFF00"/>
                </a:solidFill>
                <a:latin typeface="HG創英角ﾎﾟｯﾌﾟ体" pitchFamily="49" charset="-128"/>
                <a:ea typeface="HG創英角ﾎﾟｯﾌﾟ体" pitchFamily="49" charset="-128"/>
              </a:rPr>
              <a:t>ハイテクビデオコンクール</a:t>
            </a:r>
            <a:r>
              <a:rPr lang="ja-JP" altLang="en-US" dirty="0">
                <a:solidFill>
                  <a:srgbClr val="FFFFFF"/>
                </a:solidFill>
                <a:latin typeface="HG創英角ﾎﾟｯﾌﾟ体" pitchFamily="49" charset="-128"/>
                <a:ea typeface="HG創英角ﾎﾟｯﾌﾟ体" pitchFamily="49" charset="-128"/>
              </a:rPr>
              <a:t> 最優秀作品賞・日本経済団体連合会会長賞</a:t>
            </a:r>
          </a:p>
          <a:p>
            <a:pPr>
              <a:defRPr/>
            </a:pPr>
            <a:r>
              <a:rPr lang="ja-JP" altLang="en-US" dirty="0">
                <a:solidFill>
                  <a:srgbClr val="FFFF00"/>
                </a:solidFill>
                <a:latin typeface="HG創英角ﾎﾟｯﾌﾟ体" pitchFamily="49" charset="-128"/>
                <a:ea typeface="HG創英角ﾎﾟｯﾌﾟ体" pitchFamily="49" charset="-128"/>
              </a:rPr>
              <a:t>日本産業映画ビデオコンクール</a:t>
            </a:r>
            <a:r>
              <a:rPr lang="ja-JP" altLang="en-US" dirty="0">
                <a:solidFill>
                  <a:srgbClr val="FFFFFF"/>
                </a:solidFill>
                <a:latin typeface="HG創英角ﾎﾟｯﾌﾟ体" pitchFamily="49" charset="-128"/>
                <a:ea typeface="HG創英角ﾎﾟｯﾌﾟ体" pitchFamily="49" charset="-128"/>
              </a:rPr>
              <a:t>　文部科学大臣賞</a:t>
            </a:r>
          </a:p>
        </p:txBody>
      </p:sp>
      <p:sp>
        <p:nvSpPr>
          <p:cNvPr id="80900" name="Text Box 6"/>
          <p:cNvSpPr txBox="1">
            <a:spLocks noChangeArrowheads="1"/>
          </p:cNvSpPr>
          <p:nvPr/>
        </p:nvSpPr>
        <p:spPr bwMode="auto">
          <a:xfrm>
            <a:off x="7104112" y="5747991"/>
            <a:ext cx="318388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3200" dirty="0">
                <a:solidFill>
                  <a:srgbClr val="9933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2003</a:t>
            </a:r>
            <a:r>
              <a:rPr lang="ja-JP" altLang="en-US" sz="3200" dirty="0">
                <a:solidFill>
                  <a:srgbClr val="9933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年制作</a:t>
            </a:r>
          </a:p>
          <a:p>
            <a:pPr>
              <a:defRPr/>
            </a:pPr>
            <a:r>
              <a:rPr lang="en-US" altLang="ja-JP" sz="3200" dirty="0">
                <a:solidFill>
                  <a:srgbClr val="9933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2004</a:t>
            </a:r>
            <a:r>
              <a:rPr lang="ja-JP" altLang="en-US" sz="3200" dirty="0">
                <a:solidFill>
                  <a:srgbClr val="9933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年</a:t>
            </a:r>
            <a:r>
              <a:rPr lang="en-US" altLang="ja-JP" sz="3200" dirty="0">
                <a:solidFill>
                  <a:srgbClr val="9933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5</a:t>
            </a:r>
            <a:r>
              <a:rPr lang="ja-JP" altLang="en-US" sz="3200" dirty="0">
                <a:solidFill>
                  <a:srgbClr val="9933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月</a:t>
            </a:r>
            <a:r>
              <a:rPr lang="en-US" altLang="ja-JP" sz="3200" dirty="0">
                <a:solidFill>
                  <a:srgbClr val="9933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TV</a:t>
            </a:r>
            <a:r>
              <a:rPr lang="ja-JP" altLang="en-US" sz="3200" dirty="0">
                <a:solidFill>
                  <a:srgbClr val="9933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放映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062732" y="1772816"/>
            <a:ext cx="45223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HGP教科書体" panose="02020600000000000000" pitchFamily="18" charset="-128"/>
              </a:rPr>
              <a:t>Earth, a wonder planet</a:t>
            </a:r>
            <a:endParaRPr lang="ja-JP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BB250D88-9001-49E0-8946-DFCAD74364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8020527"/>
      </p:ext>
    </p:extLst>
  </p:cSld>
  <p:clrMapOvr>
    <a:masterClrMapping/>
  </p:clrMapOvr>
  <p:transition spd="med" advTm="44666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72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238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695400" y="908720"/>
            <a:ext cx="11017224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endParaRPr lang="en-US" altLang="ja-JP" sz="1200" dirty="0">
              <a:solidFill>
                <a:schemeClr val="hlink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ja-JP" altLang="en-US" sz="48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前回のポイント</a:t>
            </a:r>
            <a:r>
              <a:rPr lang="en-US" altLang="ja-JP" sz="48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	</a:t>
            </a:r>
            <a:r>
              <a:rPr lang="en-US" altLang="ja-JP" sz="36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Last week’s lesson</a:t>
            </a:r>
            <a:endParaRPr lang="ja-JP" altLang="en-US" sz="4800" dirty="0">
              <a:solidFill>
                <a:schemeClr val="folHlink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ja-JP" altLang="en-US" sz="3600" dirty="0">
                <a:solidFill>
                  <a:srgbClr val="FF00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　</a:t>
            </a:r>
            <a:endParaRPr lang="en-US" altLang="ja-JP" sz="3600" dirty="0">
              <a:solidFill>
                <a:srgbClr val="FF00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ja-JP" altLang="en-US" sz="4000" dirty="0">
                <a:solidFill>
                  <a:srgbClr val="FF00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　</a:t>
            </a:r>
            <a:r>
              <a:rPr lang="ja-JP" altLang="en-US" sz="4000" u="sng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地球の質量の求め方</a:t>
            </a:r>
            <a:r>
              <a:rPr lang="ja-JP" altLang="en-US" sz="40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 </a:t>
            </a:r>
            <a:r>
              <a:rPr lang="en-US" altLang="ja-JP" sz="28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Earth’s weight</a:t>
            </a:r>
          </a:p>
          <a:p>
            <a:pPr marL="342900" indent="-342900"/>
            <a:endParaRPr lang="en-US" altLang="ja-JP" sz="2800" u="sng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ja-JP" altLang="en-US" sz="36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</a:t>
            </a:r>
            <a:r>
              <a:rPr lang="ja-JP" altLang="en-US" sz="40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</a:t>
            </a:r>
            <a:r>
              <a:rPr lang="ja-JP" altLang="en-US" sz="4000" u="sng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地球の大きさの求め方（覚え方）</a:t>
            </a:r>
            <a:r>
              <a:rPr lang="en-US" altLang="ja-JP" sz="28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	Earth’s dimension</a:t>
            </a:r>
          </a:p>
          <a:p>
            <a:pPr marL="342900" indent="-342900"/>
            <a:endParaRPr lang="en-US" altLang="ja-JP" sz="28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ja-JP" altLang="en-US" sz="3600" dirty="0">
                <a:solidFill>
                  <a:srgbClr val="FF00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</a:t>
            </a:r>
            <a:r>
              <a:rPr lang="ja-JP" altLang="en-US" sz="4000" dirty="0">
                <a:solidFill>
                  <a:srgbClr val="FF00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地球の平均密度</a:t>
            </a:r>
            <a:r>
              <a:rPr lang="en-US" altLang="ja-JP" sz="3600" dirty="0">
                <a:solidFill>
                  <a:srgbClr val="FF00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	</a:t>
            </a:r>
            <a:r>
              <a:rPr lang="en-US" altLang="ja-JP" sz="2800" dirty="0">
                <a:solidFill>
                  <a:srgbClr val="FF00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Earth’s density</a:t>
            </a:r>
            <a:endParaRPr lang="ja-JP" altLang="en-US" sz="2800" dirty="0">
              <a:solidFill>
                <a:srgbClr val="FF00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62196B62-F3D6-430E-8DF0-D3E380B98D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1723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Oval 2"/>
          <p:cNvSpPr>
            <a:spLocks noChangeArrowheads="1"/>
          </p:cNvSpPr>
          <p:nvPr/>
        </p:nvSpPr>
        <p:spPr bwMode="auto">
          <a:xfrm>
            <a:off x="5591944" y="2924945"/>
            <a:ext cx="431800" cy="433387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dirty="0">
                <a:solidFill>
                  <a:srgbClr val="FF0000"/>
                </a:solidFill>
                <a:latin typeface="Comic Sans MS" pitchFamily="66" charset="0"/>
              </a:rPr>
              <a:t>E</a:t>
            </a:r>
          </a:p>
        </p:txBody>
      </p:sp>
      <p:sp>
        <p:nvSpPr>
          <p:cNvPr id="263171" name="Oval 3"/>
          <p:cNvSpPr>
            <a:spLocks noChangeArrowheads="1"/>
          </p:cNvSpPr>
          <p:nvPr/>
        </p:nvSpPr>
        <p:spPr bwMode="auto">
          <a:xfrm>
            <a:off x="5736407" y="3860601"/>
            <a:ext cx="144462" cy="1444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2965456" y="682040"/>
            <a:ext cx="572945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600" dirty="0">
                <a:solidFill>
                  <a:schemeClr val="accent1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地球の質量 </a:t>
            </a:r>
            <a:r>
              <a:rPr lang="en-US" altLang="ja-JP" sz="3600" dirty="0">
                <a:solidFill>
                  <a:schemeClr val="accent1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5.974 x 10</a:t>
            </a:r>
            <a:r>
              <a:rPr lang="en-US" altLang="ja-JP" sz="3600" baseline="30000" dirty="0">
                <a:solidFill>
                  <a:schemeClr val="accent1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24</a:t>
            </a:r>
            <a:r>
              <a:rPr lang="en-US" altLang="ja-JP" sz="3600" dirty="0">
                <a:solidFill>
                  <a:schemeClr val="accent1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kg</a:t>
            </a:r>
          </a:p>
          <a:p>
            <a:r>
              <a:rPr lang="en-US" altLang="ja-JP" sz="2400" dirty="0">
                <a:solidFill>
                  <a:schemeClr val="accent1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Mass of the Earth</a:t>
            </a:r>
            <a:endParaRPr lang="ja-JP" altLang="en-US" sz="2400" dirty="0">
              <a:solidFill>
                <a:schemeClr val="accent1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71F29D0F-0455-412F-A37C-9E33911D6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1164" y="4725145"/>
            <a:ext cx="21980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600" i="1" dirty="0">
                <a:solidFill>
                  <a:srgbClr val="FFFF00"/>
                </a:solidFill>
                <a:latin typeface="Times New Roman" pitchFamily="18" charset="0"/>
              </a:rPr>
              <a:t>r</a:t>
            </a:r>
            <a:r>
              <a:rPr lang="en-US" altLang="ja-JP" sz="3600" baseline="30000" dirty="0">
                <a:solidFill>
                  <a:srgbClr val="FFFF00"/>
                </a:solidFill>
                <a:latin typeface="Times New Roman" pitchFamily="18" charset="0"/>
              </a:rPr>
              <a:t>3</a:t>
            </a:r>
            <a:r>
              <a:rPr lang="en-US" altLang="ja-JP" sz="3600" i="1" dirty="0">
                <a:solidFill>
                  <a:srgbClr val="FFFF00"/>
                </a:solidFill>
                <a:latin typeface="Symbol" pitchFamily="18" charset="2"/>
              </a:rPr>
              <a:t>w</a:t>
            </a:r>
            <a:r>
              <a:rPr lang="en-US" altLang="ja-JP" sz="3600" baseline="30000" dirty="0">
                <a:solidFill>
                  <a:srgbClr val="FFFF00"/>
                </a:solidFill>
                <a:latin typeface="Times New Roman" pitchFamily="18" charset="0"/>
              </a:rPr>
              <a:t>2</a:t>
            </a:r>
            <a:r>
              <a:rPr lang="en-US" altLang="ja-JP" sz="3600" dirty="0">
                <a:solidFill>
                  <a:srgbClr val="FFFF00"/>
                </a:solidFill>
                <a:latin typeface="Times New Roman" pitchFamily="18" charset="0"/>
              </a:rPr>
              <a:t> = </a:t>
            </a:r>
            <a:r>
              <a:rPr lang="en-US" altLang="ja-JP" sz="3600" i="1" dirty="0">
                <a:solidFill>
                  <a:srgbClr val="FFFF00"/>
                </a:solidFill>
                <a:latin typeface="Times New Roman" pitchFamily="18" charset="0"/>
              </a:rPr>
              <a:t>GM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71F4CCE-06FB-48C2-B57A-1F80BD18E7B4}"/>
              </a:ext>
            </a:extLst>
          </p:cNvPr>
          <p:cNvSpPr txBox="1"/>
          <p:nvPr/>
        </p:nvSpPr>
        <p:spPr>
          <a:xfrm>
            <a:off x="8112224" y="2783383"/>
            <a:ext cx="26019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solidFill>
                  <a:srgbClr val="FFC0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重いね</a:t>
            </a:r>
            <a:r>
              <a:rPr lang="en-US" altLang="ja-JP" sz="3600" dirty="0">
                <a:solidFill>
                  <a:srgbClr val="FFC0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…</a:t>
            </a:r>
          </a:p>
          <a:p>
            <a:r>
              <a:rPr lang="ja-JP" altLang="en-US" sz="2800" dirty="0">
                <a:solidFill>
                  <a:srgbClr val="FFC0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 </a:t>
            </a:r>
            <a:r>
              <a:rPr lang="en-US" altLang="ja-JP" sz="2800" dirty="0">
                <a:solidFill>
                  <a:srgbClr val="FFC0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Huge weight…</a:t>
            </a:r>
            <a:endParaRPr lang="ja-JP" altLang="en-US" sz="2800" dirty="0">
              <a:solidFill>
                <a:srgbClr val="FFC0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1F69F187-79DE-40F5-961B-64F0C0B50E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4641509"/>
      </p:ext>
    </p:extLst>
  </p:cSld>
  <p:clrMapOvr>
    <a:masterClrMapping/>
  </p:clrMapOvr>
  <p:transition spd="med" advTm="43012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63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.00023 C 0.03893 0.00023 0.07044 -0.0544 0.07044 -0.1206 C 0.07044 -0.18773 0.03893 -0.24144 -2.08333E-6 -0.24144 C -0.03893 -0.24144 -0.07031 -0.18773 -0.07031 -0.1206 C -0.07031 -0.0544 -0.03893 0.00023 -2.08333E-6 0.00023 Z " pathEditMode="fixed" rAng="0" ptsTypes="AAAAA">
                                      <p:cBhvr>
                                        <p:cTn id="11" dur="1000" fill="hold"/>
                                        <p:tgtEl>
                                          <p:spTgt spid="263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8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3171" grpId="0" animBg="1"/>
      <p:bldP spid="263171" grpId="1" animBg="1"/>
      <p:bldP spid="9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ChangeArrowheads="1"/>
          </p:cNvSpPr>
          <p:nvPr/>
        </p:nvSpPr>
        <p:spPr bwMode="auto">
          <a:xfrm>
            <a:off x="3017380" y="255821"/>
            <a:ext cx="6660478" cy="1016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ja-JP" altLang="en-US" sz="40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地球の大きさ　　 </a:t>
            </a:r>
            <a:r>
              <a:rPr lang="ja-JP" altLang="en-US" sz="40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メートルの定義</a:t>
            </a:r>
            <a:endParaRPr lang="en-US" altLang="ja-JP" sz="40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r>
              <a:rPr lang="en-US" altLang="ja-JP" sz="20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Dimension of the Earth           </a:t>
            </a:r>
            <a:r>
              <a:rPr lang="en-US" altLang="ja-JP" sz="20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Definition of a meter</a:t>
            </a:r>
          </a:p>
        </p:txBody>
      </p:sp>
      <p:grpSp>
        <p:nvGrpSpPr>
          <p:cNvPr id="48131" name="Group 11"/>
          <p:cNvGrpSpPr>
            <a:grpSpLocks/>
          </p:cNvGrpSpPr>
          <p:nvPr/>
        </p:nvGrpSpPr>
        <p:grpSpPr bwMode="auto">
          <a:xfrm rot="1094950">
            <a:off x="5303839" y="2133601"/>
            <a:ext cx="2143125" cy="3095625"/>
            <a:chOff x="1429" y="1842"/>
            <a:chExt cx="1350" cy="1950"/>
          </a:xfrm>
        </p:grpSpPr>
        <p:sp>
          <p:nvSpPr>
            <p:cNvPr id="48138" name="Line 12"/>
            <p:cNvSpPr>
              <a:spLocks noChangeShapeType="1"/>
            </p:cNvSpPr>
            <p:nvPr/>
          </p:nvSpPr>
          <p:spPr bwMode="auto">
            <a:xfrm flipH="1" flipV="1">
              <a:off x="2109" y="1842"/>
              <a:ext cx="45" cy="195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ja-JP" altLang="en-US"/>
            </a:p>
          </p:txBody>
        </p:sp>
        <p:pic>
          <p:nvPicPr>
            <p:cNvPr id="48139" name="Picture 13" descr="aearth"/>
            <p:cNvPicPr>
              <a:picLocks noChangeAspect="1" noChangeArrowheads="1" noCrop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29" y="2160"/>
              <a:ext cx="1350" cy="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58417" name="Arc 17"/>
          <p:cNvSpPr>
            <a:spLocks/>
          </p:cNvSpPr>
          <p:nvPr/>
        </p:nvSpPr>
        <p:spPr bwMode="auto">
          <a:xfrm flipH="1">
            <a:off x="5232401" y="2492375"/>
            <a:ext cx="1408113" cy="1441450"/>
          </a:xfrm>
          <a:custGeom>
            <a:avLst/>
            <a:gdLst>
              <a:gd name="T0" fmla="*/ 0 w 22010"/>
              <a:gd name="T1" fmla="*/ 2147483647 h 21600"/>
              <a:gd name="T2" fmla="*/ 2147483647 w 22010"/>
              <a:gd name="T3" fmla="*/ 2147483647 h 21600"/>
              <a:gd name="T4" fmla="*/ 2147483647 w 22010"/>
              <a:gd name="T5" fmla="*/ 2147483647 h 21600"/>
              <a:gd name="T6" fmla="*/ 0 60000 65536"/>
              <a:gd name="T7" fmla="*/ 0 60000 65536"/>
              <a:gd name="T8" fmla="*/ 0 60000 65536"/>
              <a:gd name="T9" fmla="*/ 0 w 22010"/>
              <a:gd name="T10" fmla="*/ 0 h 21600"/>
              <a:gd name="T11" fmla="*/ 22010 w 2201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010" h="21600" fill="none" extrusionOk="0">
                <a:moveTo>
                  <a:pt x="-1" y="163"/>
                </a:moveTo>
                <a:cubicBezTo>
                  <a:pt x="881" y="54"/>
                  <a:pt x="1768" y="-1"/>
                  <a:pt x="2656" y="0"/>
                </a:cubicBezTo>
                <a:cubicBezTo>
                  <a:pt x="10865" y="0"/>
                  <a:pt x="18364" y="4653"/>
                  <a:pt x="22009" y="12009"/>
                </a:cubicBezTo>
              </a:path>
              <a:path w="22010" h="21600" stroke="0" extrusionOk="0">
                <a:moveTo>
                  <a:pt x="-1" y="163"/>
                </a:moveTo>
                <a:cubicBezTo>
                  <a:pt x="881" y="54"/>
                  <a:pt x="1768" y="-1"/>
                  <a:pt x="2656" y="0"/>
                </a:cubicBezTo>
                <a:cubicBezTo>
                  <a:pt x="10865" y="0"/>
                  <a:pt x="18364" y="4653"/>
                  <a:pt x="22009" y="12009"/>
                </a:cubicBezTo>
                <a:lnTo>
                  <a:pt x="2656" y="21600"/>
                </a:lnTo>
                <a:close/>
              </a:path>
            </a:pathLst>
          </a:custGeom>
          <a:noFill/>
          <a:ln w="9525">
            <a:solidFill>
              <a:schemeClr val="folHlink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58418" name="Line 18"/>
          <p:cNvSpPr>
            <a:spLocks noChangeShapeType="1"/>
          </p:cNvSpPr>
          <p:nvPr/>
        </p:nvSpPr>
        <p:spPr bwMode="auto">
          <a:xfrm>
            <a:off x="5375275" y="3357563"/>
            <a:ext cx="1944688" cy="792162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58419" name="Text Box 19"/>
          <p:cNvSpPr txBox="1">
            <a:spLocks noChangeArrowheads="1"/>
          </p:cNvSpPr>
          <p:nvPr/>
        </p:nvSpPr>
        <p:spPr bwMode="auto">
          <a:xfrm>
            <a:off x="4511676" y="2139951"/>
            <a:ext cx="1400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solidFill>
                  <a:schemeClr val="folHlink"/>
                </a:solidFill>
                <a:latin typeface="Comic Sans MS" pitchFamily="66" charset="0"/>
              </a:rPr>
              <a:t>10,000 km</a:t>
            </a:r>
          </a:p>
        </p:txBody>
      </p:sp>
      <p:sp>
        <p:nvSpPr>
          <p:cNvPr id="358420" name="Arc 20"/>
          <p:cNvSpPr>
            <a:spLocks/>
          </p:cNvSpPr>
          <p:nvPr/>
        </p:nvSpPr>
        <p:spPr bwMode="auto">
          <a:xfrm flipH="1">
            <a:off x="5159376" y="2492375"/>
            <a:ext cx="2449513" cy="2376488"/>
          </a:xfrm>
          <a:custGeom>
            <a:avLst/>
            <a:gdLst>
              <a:gd name="T0" fmla="*/ 2147483647 w 43200"/>
              <a:gd name="T1" fmla="*/ 2147483647 h 43200"/>
              <a:gd name="T2" fmla="*/ 2147483647 w 43200"/>
              <a:gd name="T3" fmla="*/ 2147483647 h 43200"/>
              <a:gd name="T4" fmla="*/ 2147483647 w 43200"/>
              <a:gd name="T5" fmla="*/ 2147483647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4890" y="7911"/>
                </a:moveTo>
                <a:cubicBezTo>
                  <a:pt x="8993" y="2903"/>
                  <a:pt x="15126" y="-1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8116"/>
                  <a:pt x="842" y="14685"/>
                  <a:pt x="2455" y="11597"/>
                </a:cubicBezTo>
              </a:path>
              <a:path w="43200" h="43200" stroke="0" extrusionOk="0">
                <a:moveTo>
                  <a:pt x="4890" y="7911"/>
                </a:moveTo>
                <a:cubicBezTo>
                  <a:pt x="8993" y="2903"/>
                  <a:pt x="15126" y="-1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8116"/>
                  <a:pt x="842" y="14685"/>
                  <a:pt x="2455" y="11597"/>
                </a:cubicBezTo>
                <a:lnTo>
                  <a:pt x="21600" y="21600"/>
                </a:lnTo>
                <a:close/>
              </a:path>
            </a:pathLst>
          </a:custGeom>
          <a:noFill/>
          <a:ln w="9525">
            <a:solidFill>
              <a:schemeClr val="folHlink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58421" name="Text Box 21"/>
          <p:cNvSpPr txBox="1">
            <a:spLocks noChangeArrowheads="1"/>
          </p:cNvSpPr>
          <p:nvPr/>
        </p:nvSpPr>
        <p:spPr bwMode="auto">
          <a:xfrm>
            <a:off x="7464425" y="2565401"/>
            <a:ext cx="1441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solidFill>
                  <a:schemeClr val="folHlink"/>
                </a:solidFill>
                <a:latin typeface="Comic Sans MS" pitchFamily="66" charset="0"/>
              </a:rPr>
              <a:t>40,000 km</a:t>
            </a:r>
          </a:p>
        </p:txBody>
      </p:sp>
      <p:sp>
        <p:nvSpPr>
          <p:cNvPr id="48137" name="Text Box 22"/>
          <p:cNvSpPr txBox="1">
            <a:spLocks noChangeArrowheads="1"/>
          </p:cNvSpPr>
          <p:nvPr/>
        </p:nvSpPr>
        <p:spPr bwMode="auto">
          <a:xfrm>
            <a:off x="3215681" y="5775630"/>
            <a:ext cx="59939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6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地球の半径 </a:t>
            </a:r>
            <a:r>
              <a:rPr lang="en-US" altLang="ja-JP" sz="24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(radius)</a:t>
            </a:r>
            <a:r>
              <a:rPr lang="ja-JP" altLang="en-US" sz="24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 </a:t>
            </a:r>
            <a:r>
              <a:rPr lang="ja-JP" altLang="en-US" sz="32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＝</a:t>
            </a:r>
            <a:r>
              <a:rPr lang="ja-JP" altLang="en-US" sz="24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 </a:t>
            </a:r>
            <a:r>
              <a:rPr lang="en-US" altLang="ja-JP" sz="24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40,000 / 2</a:t>
            </a:r>
            <a:r>
              <a:rPr lang="en-US" altLang="ja-JP" sz="2400" dirty="0">
                <a:solidFill>
                  <a:schemeClr val="folHlink"/>
                </a:solidFill>
                <a:latin typeface="Symbol" panose="05050102010706020507" pitchFamily="18" charset="2"/>
                <a:ea typeface="HGP教科書体" panose="02020600000000000000" pitchFamily="18" charset="-128"/>
              </a:rPr>
              <a:t>p</a:t>
            </a:r>
            <a:endParaRPr lang="en-US" altLang="ja-JP" sz="2800" dirty="0">
              <a:solidFill>
                <a:schemeClr val="folHlink"/>
              </a:solidFill>
              <a:latin typeface="Symbol" panose="05050102010706020507" pitchFamily="18" charset="2"/>
              <a:ea typeface="HGP教科書体" panose="02020600000000000000" pitchFamily="18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C0013D0E-522F-4105-89E1-981676A241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2698834"/>
      </p:ext>
    </p:extLst>
  </p:cSld>
  <p:clrMapOvr>
    <a:masterClrMapping/>
  </p:clrMapOvr>
  <p:transition spd="med" advTm="73298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58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8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8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8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8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58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358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3584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58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58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58417" grpId="0" animBg="1"/>
      <p:bldP spid="358417" grpId="1" animBg="1"/>
      <p:bldP spid="358418" grpId="0" animBg="1"/>
      <p:bldP spid="358419" grpId="0"/>
      <p:bldP spid="358419" grpId="1"/>
      <p:bldP spid="358420" grpId="0" animBg="1"/>
      <p:bldP spid="3584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1919536" y="620688"/>
            <a:ext cx="8702703" cy="70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ja-JP" altLang="en-US" sz="40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質点から剛体へ </a:t>
            </a:r>
            <a:r>
              <a:rPr lang="en-US" altLang="ja-JP" sz="28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From point mass to rigid body</a:t>
            </a:r>
            <a:endParaRPr lang="ja-JP" altLang="en-US" sz="2800" dirty="0">
              <a:solidFill>
                <a:srgbClr val="FF00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grpSp>
        <p:nvGrpSpPr>
          <p:cNvPr id="47107" name="Group 3"/>
          <p:cNvGrpSpPr>
            <a:grpSpLocks/>
          </p:cNvGrpSpPr>
          <p:nvPr/>
        </p:nvGrpSpPr>
        <p:grpSpPr bwMode="auto">
          <a:xfrm rot="1094950">
            <a:off x="5024437" y="2390567"/>
            <a:ext cx="2143125" cy="3095625"/>
            <a:chOff x="1429" y="1842"/>
            <a:chExt cx="1350" cy="1950"/>
          </a:xfrm>
        </p:grpSpPr>
        <p:sp>
          <p:nvSpPr>
            <p:cNvPr id="47108" name="Line 4"/>
            <p:cNvSpPr>
              <a:spLocks noChangeShapeType="1"/>
            </p:cNvSpPr>
            <p:nvPr/>
          </p:nvSpPr>
          <p:spPr bwMode="auto">
            <a:xfrm flipH="1" flipV="1">
              <a:off x="2109" y="1842"/>
              <a:ext cx="45" cy="195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ja-JP" altLang="en-US"/>
            </a:p>
          </p:txBody>
        </p:sp>
        <p:pic>
          <p:nvPicPr>
            <p:cNvPr id="47109" name="Picture 5" descr="aearth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29" y="2160"/>
              <a:ext cx="1350" cy="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27FFB7D0-913C-4C6A-9C47-745EC44C70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1045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|23.3|17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|3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7|50.1|18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8|7.5|27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15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0.7|66.5|6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4|36.6|3.6|11.7|12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9|47.1|40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|22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|4.9|33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9.2|3.9|38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3.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3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20.1|8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1|8.7|22.8|6.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1|9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9.6|10.5|15.3|6.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2.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25.6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7|29.9|11.9|10.6|12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11.8|14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|9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3.5|5.1|2.6|1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13.6"/>
</p:tagLst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3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標準デザイン">
  <a:themeElements>
    <a:clrScheme name="3_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3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11764</TotalTime>
  <Words>1849</Words>
  <Application>Microsoft Office PowerPoint</Application>
  <PresentationFormat>ワイド画面</PresentationFormat>
  <Paragraphs>393</Paragraphs>
  <Slides>50</Slides>
  <Notes>13</Notes>
  <HiddenSlides>0</HiddenSlides>
  <MMClips>50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6</vt:i4>
      </vt:variant>
      <vt:variant>
        <vt:lpstr>スライド タイトル</vt:lpstr>
      </vt:variant>
      <vt:variant>
        <vt:i4>50</vt:i4>
      </vt:variant>
    </vt:vector>
  </HeadingPairs>
  <TitlesOfParts>
    <vt:vector size="68" baseType="lpstr">
      <vt:lpstr>HGP教科書体</vt:lpstr>
      <vt:lpstr>HGP正楷書体</vt:lpstr>
      <vt:lpstr>HG正楷書体-PRO</vt:lpstr>
      <vt:lpstr>HG創英角ﾎﾟｯﾌﾟ体</vt:lpstr>
      <vt:lpstr>メイリオ</vt:lpstr>
      <vt:lpstr>小塚ゴシック Pro L</vt:lpstr>
      <vt:lpstr>游ゴシック</vt:lpstr>
      <vt:lpstr>Arial</vt:lpstr>
      <vt:lpstr>Century Gothic</vt:lpstr>
      <vt:lpstr>Comic Sans MS</vt:lpstr>
      <vt:lpstr>Symbol</vt:lpstr>
      <vt:lpstr>Times New Roman</vt:lpstr>
      <vt:lpstr>標準デザイン</vt:lpstr>
      <vt:lpstr>1_標準デザイン</vt:lpstr>
      <vt:lpstr>33_標準デザイン</vt:lpstr>
      <vt:lpstr>3_標準デザイン</vt:lpstr>
      <vt:lpstr>2_標準デザイン</vt:lpstr>
      <vt:lpstr>23_標準デザイン</vt:lpstr>
      <vt:lpstr>地球内部物理学 Physics of the Earth’s Interior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ここから後半 the second half starts here</vt:lpstr>
      <vt:lpstr>PowerPoint プレゼンテーション</vt:lpstr>
      <vt:lpstr>PowerPoint プレゼンテーション</vt:lpstr>
      <vt:lpstr>PowerPoint プレゼンテーション</vt:lpstr>
      <vt:lpstr>微惑星が集積して出来た地球 Formation of the Earth by accretion of planetesimal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国立天文台地球回転研究系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日置幸介</dc:creator>
  <cp:lastModifiedBy>日置　幸介</cp:lastModifiedBy>
  <cp:revision>633</cp:revision>
  <dcterms:created xsi:type="dcterms:W3CDTF">2002-09-23T01:05:32Z</dcterms:created>
  <dcterms:modified xsi:type="dcterms:W3CDTF">2021-04-12T02:05:09Z</dcterms:modified>
</cp:coreProperties>
</file>