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theme/theme4.xml" ContentType="application/vnd.openxmlformats-officedocument.theme+xml"/>
  <Override PartName="/ppt/slideLayouts/slideLayout25.xml" ContentType="application/vnd.openxmlformats-officedocument.presentationml.slideLayout+xml"/>
  <Override PartName="/ppt/theme/theme5.xml" ContentType="application/vnd.openxmlformats-officedocument.theme+xml"/>
  <Override PartName="/ppt/slideLayouts/slideLayout26.xml" ContentType="application/vnd.openxmlformats-officedocument.presentationml.slideLayout+xml"/>
  <Override PartName="/ppt/theme/theme6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7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8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9.xml" ContentType="application/vnd.openxmlformats-officedocument.theme+xml"/>
  <Override PartName="/ppt/slideLayouts/slideLayout42.xml" ContentType="application/vnd.openxmlformats-officedocument.presentationml.slideLayout+xml"/>
  <Override PartName="/ppt/theme/theme10.xml" ContentType="application/vnd.openxmlformats-officedocument.theme+xml"/>
  <Override PartName="/ppt/slideLayouts/slideLayout4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6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notesSlides/notesSlide7.xml" ContentType="application/vnd.openxmlformats-officedocument.presentationml.notesSlide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notesSlides/notesSlide8.xml" ContentType="application/vnd.openxmlformats-officedocument.presentationml.notesSlide+xml"/>
  <Override PartName="/ppt/tags/tag24.xml" ContentType="application/vnd.openxmlformats-officedocument.presentationml.tags+xml"/>
  <Override PartName="/ppt/notesSlides/notesSlide9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notesSlides/notesSlide10.xml" ContentType="application/vnd.openxmlformats-officedocument.presentationml.notesSlide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4052" r:id="rId3"/>
    <p:sldMasterId id="2147484056" r:id="rId4"/>
    <p:sldMasterId id="2147484058" r:id="rId5"/>
    <p:sldMasterId id="2147484060" r:id="rId6"/>
    <p:sldMasterId id="2147484070" r:id="rId7"/>
    <p:sldMasterId id="2147484069" r:id="rId8"/>
    <p:sldMasterId id="2147484062" r:id="rId9"/>
    <p:sldMasterId id="2147484064" r:id="rId10"/>
    <p:sldMasterId id="2147484067" r:id="rId11"/>
  </p:sldMasterIdLst>
  <p:notesMasterIdLst>
    <p:notesMasterId r:id="rId66"/>
  </p:notesMasterIdLst>
  <p:sldIdLst>
    <p:sldId id="722" r:id="rId12"/>
    <p:sldId id="775" r:id="rId13"/>
    <p:sldId id="778" r:id="rId14"/>
    <p:sldId id="779" r:id="rId15"/>
    <p:sldId id="781" r:id="rId16"/>
    <p:sldId id="782" r:id="rId17"/>
    <p:sldId id="784" r:id="rId18"/>
    <p:sldId id="404" r:id="rId19"/>
    <p:sldId id="655" r:id="rId20"/>
    <p:sldId id="716" r:id="rId21"/>
    <p:sldId id="538" r:id="rId22"/>
    <p:sldId id="761" r:id="rId23"/>
    <p:sldId id="755" r:id="rId24"/>
    <p:sldId id="475" r:id="rId25"/>
    <p:sldId id="476" r:id="rId26"/>
    <p:sldId id="785" r:id="rId27"/>
    <p:sldId id="727" r:id="rId28"/>
    <p:sldId id="728" r:id="rId29"/>
    <p:sldId id="257" r:id="rId30"/>
    <p:sldId id="258" r:id="rId31"/>
    <p:sldId id="740" r:id="rId32"/>
    <p:sldId id="741" r:id="rId33"/>
    <p:sldId id="742" r:id="rId34"/>
    <p:sldId id="773" r:id="rId35"/>
    <p:sldId id="743" r:id="rId36"/>
    <p:sldId id="786" r:id="rId37"/>
    <p:sldId id="458" r:id="rId38"/>
    <p:sldId id="746" r:id="rId39"/>
    <p:sldId id="747" r:id="rId40"/>
    <p:sldId id="750" r:id="rId41"/>
    <p:sldId id="748" r:id="rId42"/>
    <p:sldId id="751" r:id="rId43"/>
    <p:sldId id="774" r:id="rId44"/>
    <p:sldId id="787" r:id="rId45"/>
    <p:sldId id="788" r:id="rId46"/>
    <p:sldId id="789" r:id="rId47"/>
    <p:sldId id="790" r:id="rId48"/>
    <p:sldId id="791" r:id="rId49"/>
    <p:sldId id="792" r:id="rId50"/>
    <p:sldId id="793" r:id="rId51"/>
    <p:sldId id="794" r:id="rId52"/>
    <p:sldId id="795" r:id="rId53"/>
    <p:sldId id="796" r:id="rId54"/>
    <p:sldId id="797" r:id="rId55"/>
    <p:sldId id="798" r:id="rId56"/>
    <p:sldId id="799" r:id="rId57"/>
    <p:sldId id="800" r:id="rId58"/>
    <p:sldId id="801" r:id="rId59"/>
    <p:sldId id="802" r:id="rId60"/>
    <p:sldId id="803" r:id="rId61"/>
    <p:sldId id="804" r:id="rId62"/>
    <p:sldId id="805" r:id="rId63"/>
    <p:sldId id="806" r:id="rId64"/>
    <p:sldId id="807" r:id="rId65"/>
  </p:sldIdLst>
  <p:sldSz cx="12192000" cy="6858000"/>
  <p:notesSz cx="6794500" cy="9931400"/>
  <p:defaultTextStyle>
    <a:defPPr>
      <a:defRPr lang="ja-JP"/>
    </a:defPPr>
    <a:lvl1pPr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00"/>
    <a:srgbClr val="161645"/>
    <a:srgbClr val="FF7C80"/>
    <a:srgbClr val="BBE0E3"/>
    <a:srgbClr val="663300"/>
    <a:srgbClr val="FFFFFF"/>
    <a:srgbClr val="0A0A20"/>
    <a:srgbClr val="333300"/>
    <a:srgbClr val="336600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24" autoAdjust="0"/>
    <p:restoredTop sz="94273" autoAdjust="0"/>
  </p:normalViewPr>
  <p:slideViewPr>
    <p:cSldViewPr>
      <p:cViewPr varScale="1">
        <p:scale>
          <a:sx n="65" d="100"/>
          <a:sy n="65" d="100"/>
        </p:scale>
        <p:origin x="500" y="4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528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66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slide" Target="slides/slide53.xml"/><Relationship Id="rId69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presProps" Target="presProps.xml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slide" Target="slides/slide5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48100" y="0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24781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7313" y="744538"/>
            <a:ext cx="6619875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0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450" y="4718050"/>
            <a:ext cx="5435600" cy="446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noProof="0"/>
              <a:t>マスタ テキストの書式設定</a:t>
            </a:r>
          </a:p>
          <a:p>
            <a:pPr lvl="1"/>
            <a:r>
              <a:rPr lang="ja-JP" altLang="en-US" noProof="0"/>
              <a:t>第 </a:t>
            </a:r>
            <a:r>
              <a:rPr lang="en-US" altLang="ja-JP" noProof="0"/>
              <a:t>2 </a:t>
            </a:r>
            <a:r>
              <a:rPr lang="ja-JP" altLang="en-US" noProof="0"/>
              <a:t>レベル</a:t>
            </a:r>
          </a:p>
          <a:p>
            <a:pPr lvl="2"/>
            <a:r>
              <a:rPr lang="ja-JP" altLang="en-US" noProof="0"/>
              <a:t>第 </a:t>
            </a:r>
            <a:r>
              <a:rPr lang="en-US" altLang="ja-JP" noProof="0"/>
              <a:t>3 </a:t>
            </a:r>
            <a:r>
              <a:rPr lang="ja-JP" altLang="en-US" noProof="0"/>
              <a:t>レベル</a:t>
            </a:r>
          </a:p>
          <a:p>
            <a:pPr lvl="3"/>
            <a:r>
              <a:rPr lang="ja-JP" altLang="en-US" noProof="0"/>
              <a:t>第 </a:t>
            </a:r>
            <a:r>
              <a:rPr lang="en-US" altLang="ja-JP" noProof="0"/>
              <a:t>4 </a:t>
            </a:r>
            <a:r>
              <a:rPr lang="ja-JP" altLang="en-US" noProof="0"/>
              <a:t>レベル</a:t>
            </a:r>
          </a:p>
          <a:p>
            <a:pPr lvl="4"/>
            <a:r>
              <a:rPr lang="ja-JP" altLang="en-US" noProof="0"/>
              <a:t>第 </a:t>
            </a:r>
            <a:r>
              <a:rPr lang="en-US" altLang="ja-JP" noProof="0"/>
              <a:t>5 </a:t>
            </a:r>
            <a:r>
              <a:rPr lang="ja-JP" altLang="en-US" noProof="0"/>
              <a:t>レベル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48100" y="9432925"/>
            <a:ext cx="2944813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466502F7-D64D-48DD-B682-3D80E8F134B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7528912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pitchFamily="34" charset="0"/>
        <a:ea typeface="ＭＳ Ｐ明朝" pitchFamily="18" charset="-128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24883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>
              <a:latin typeface="Arial" charset="0"/>
              <a:ea typeface="ＭＳ Ｐ明朝" charset="-128"/>
            </a:endParaRPr>
          </a:p>
        </p:txBody>
      </p:sp>
      <p:sp>
        <p:nvSpPr>
          <p:cNvPr id="24883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45E60A-AE5C-479F-87A6-E470D97D6E96}" type="slidenum">
              <a:rPr lang="en-US" altLang="ja-JP" smtClean="0">
                <a:latin typeface="Arial" charset="0"/>
                <a:ea typeface="ＭＳ Ｐゴシック" charset="-128"/>
              </a:rPr>
              <a:pPr/>
              <a:t>3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52133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DCD472-AE2D-4680-A273-0CAD59E1B2C1}" type="slidenum">
              <a:rPr kumimoji="0" lang="en-US" altLang="ja-JP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en-US" altLang="ja-JP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62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262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9638"/>
            <a:ext cx="5435600" cy="4467225"/>
          </a:xfrm>
          <a:noFill/>
          <a:ln/>
        </p:spPr>
        <p:txBody>
          <a:bodyPr/>
          <a:lstStyle/>
          <a:p>
            <a:pPr eaLnBrk="1" hangingPunct="1"/>
            <a:endParaRPr lang="ja-JP" altLang="ja-JP">
              <a:latin typeface="Arial" charset="0"/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237886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24883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dirty="0">
              <a:latin typeface="Arial" charset="0"/>
              <a:ea typeface="ＭＳ Ｐ明朝" charset="-128"/>
            </a:endParaRPr>
          </a:p>
        </p:txBody>
      </p:sp>
      <p:sp>
        <p:nvSpPr>
          <p:cNvPr id="24883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45E60A-AE5C-479F-87A6-E470D97D6E96}" type="slidenum">
              <a:rPr lang="en-US" altLang="ja-JP" smtClean="0">
                <a:latin typeface="Arial" charset="0"/>
                <a:ea typeface="ＭＳ Ｐゴシック" charset="-128"/>
              </a:rPr>
              <a:pPr/>
              <a:t>4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467418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24883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dirty="0">
              <a:latin typeface="Arial" charset="0"/>
              <a:ea typeface="ＭＳ Ｐ明朝" charset="-128"/>
            </a:endParaRPr>
          </a:p>
        </p:txBody>
      </p:sp>
      <p:sp>
        <p:nvSpPr>
          <p:cNvPr id="24883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345E60A-AE5C-479F-87A6-E470D97D6E96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15347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スライド イメージ プレースホルダ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248835" name="ノート プレースホル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en-US" dirty="0">
              <a:latin typeface="Arial" charset="0"/>
              <a:ea typeface="ＭＳ Ｐ明朝" charset="-128"/>
            </a:endParaRPr>
          </a:p>
        </p:txBody>
      </p:sp>
      <p:sp>
        <p:nvSpPr>
          <p:cNvPr id="248836" name="スライド番号プレースホルダ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45E60A-AE5C-479F-87A6-E470D97D6E96}" type="slidenum">
              <a:rPr lang="en-US" altLang="ja-JP" smtClean="0">
                <a:latin typeface="Arial" charset="0"/>
                <a:ea typeface="ＭＳ Ｐゴシック" charset="-128"/>
              </a:rPr>
              <a:pPr/>
              <a:t>9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107348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77FDDD-7C2E-45F3-856B-45C31AF365BE}" type="slidenum">
              <a:rPr lang="en-US" altLang="ja-JP" smtClean="0">
                <a:latin typeface="Arial" charset="0"/>
                <a:ea typeface="ＭＳ Ｐゴシック" charset="-128"/>
              </a:rPr>
              <a:pPr/>
              <a:t>10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257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257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9638"/>
            <a:ext cx="5435600" cy="4467225"/>
          </a:xfrm>
          <a:noFill/>
          <a:ln/>
        </p:spPr>
        <p:txBody>
          <a:bodyPr/>
          <a:lstStyle/>
          <a:p>
            <a:pPr eaLnBrk="1" hangingPunct="1"/>
            <a:endParaRPr lang="ja-JP" altLang="ja-JP">
              <a:latin typeface="Arial" charset="0"/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68559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0402982-D38D-4E1F-9396-8B4C397560FD}" type="slidenum">
              <a:rPr lang="en-US" altLang="ja-JP" smtClean="0">
                <a:latin typeface="Arial" charset="0"/>
                <a:ea typeface="ＭＳ Ｐゴシック" charset="-128"/>
              </a:rPr>
              <a:pPr/>
              <a:t>17</a:t>
            </a:fld>
            <a:endParaRPr lang="en-US" altLang="ja-JP">
              <a:latin typeface="Arial" charset="0"/>
              <a:ea typeface="ＭＳ Ｐゴシック" charset="-128"/>
            </a:endParaRPr>
          </a:p>
        </p:txBody>
      </p:sp>
      <p:sp>
        <p:nvSpPr>
          <p:cNvPr id="259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25907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9638"/>
            <a:ext cx="5435600" cy="4467225"/>
          </a:xfrm>
          <a:noFill/>
          <a:ln/>
        </p:spPr>
        <p:txBody>
          <a:bodyPr/>
          <a:lstStyle/>
          <a:p>
            <a:pPr eaLnBrk="1" hangingPunct="1"/>
            <a:endParaRPr lang="ja-JP" altLang="ja-JP">
              <a:latin typeface="Arial" charset="0"/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488101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F77FDDD-7C2E-45F3-856B-45C31AF365BE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57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25702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9638"/>
            <a:ext cx="5435600" cy="4467225"/>
          </a:xfrm>
          <a:noFill/>
          <a:ln/>
        </p:spPr>
        <p:txBody>
          <a:bodyPr/>
          <a:lstStyle/>
          <a:p>
            <a:pPr eaLnBrk="1" hangingPunct="1"/>
            <a:endParaRPr lang="ja-JP" altLang="ja-JP">
              <a:latin typeface="Arial" charset="0"/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2386105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DCD472-AE2D-4680-A273-0CAD59E1B2C1}" type="slidenum">
              <a:rPr kumimoji="0" lang="en-US" altLang="ja-JP" sz="1800" b="0" i="0" u="none" strike="noStrike" kern="0" cap="none" spc="0" normalizeH="0" baseline="0" noProof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altLang="ja-JP" sz="1800" b="0" i="0" u="none" strike="noStrike" kern="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62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26214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9638"/>
            <a:ext cx="5435600" cy="4467225"/>
          </a:xfrm>
          <a:noFill/>
          <a:ln/>
        </p:spPr>
        <p:txBody>
          <a:bodyPr/>
          <a:lstStyle/>
          <a:p>
            <a:pPr eaLnBrk="1" hangingPunct="1"/>
            <a:endParaRPr lang="ja-JP" altLang="ja-JP">
              <a:latin typeface="Arial" charset="0"/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57653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FDC56CE-C98D-4990-AC6A-B40D2CB131A1}" type="slidenum">
              <a:rPr kumimoji="1" lang="en-US" altLang="ja-JP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ＭＳ Ｐゴシック" charset="-128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1" lang="en-US" altLang="ja-JP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260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7313" y="744538"/>
            <a:ext cx="6619875" cy="3724275"/>
          </a:xfrm>
          <a:ln/>
        </p:spPr>
      </p:sp>
      <p:sp>
        <p:nvSpPr>
          <p:cNvPr id="2601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79450" y="4719638"/>
            <a:ext cx="5435600" cy="4467225"/>
          </a:xfrm>
          <a:noFill/>
          <a:ln/>
        </p:spPr>
        <p:txBody>
          <a:bodyPr/>
          <a:lstStyle/>
          <a:p>
            <a:pPr eaLnBrk="1" hangingPunct="1"/>
            <a:endParaRPr lang="ja-JP" altLang="ja-JP">
              <a:latin typeface="Arial" charset="0"/>
              <a:ea typeface="ＭＳ Ｐ明朝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210816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CAAB14-72E5-4EBF-8C32-81E516EB16B4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B0A16B-111D-4E3E-831A-7FAE98FC715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BD73D-0035-4190-8771-20CB2D699C1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ja-JP" altLang="en-US"/>
              <a:t>マスタ サブタイトルの書式設定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9BE59-13BD-4827-987B-84C0683B967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6185DB-B47A-455D-B01C-87E818E7C89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6857CD-7AD7-4BA2-8C37-4104C9D0DA7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9144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9812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2FC031-D614-4F62-A8F5-DF2EDC6F606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73BCD6-FC55-435C-A80A-45BF30093FB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604F40-C9DE-4275-A4A0-6AD0FAFA107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28E11-DB5B-4E71-BDFF-AF4F5E92423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4531AF-5549-49BC-BD6E-F4C25463469E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A2972F-389E-4C25-858D-0B084EA2B3B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86C97E-6A1B-497E-8CE7-DBA21ED07F0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21DD64-057D-454C-AA9C-D140027A4E9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8686800" y="609600"/>
            <a:ext cx="2590800" cy="5486400"/>
          </a:xfrm>
        </p:spPr>
        <p:txBody>
          <a:bodyPr vert="eaVert"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縦書きテキスト プレースホルダ 2"/>
          <p:cNvSpPr>
            <a:spLocks noGrp="1"/>
          </p:cNvSpPr>
          <p:nvPr>
            <p:ph type="body" orient="vert" idx="1"/>
          </p:nvPr>
        </p:nvSpPr>
        <p:spPr>
          <a:xfrm>
            <a:off x="914400" y="609600"/>
            <a:ext cx="7569200" cy="5486400"/>
          </a:xfrm>
        </p:spPr>
        <p:txBody>
          <a:bodyPr vert="eaVert"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A74729-DA30-4D5E-8012-3076122432A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1432BA-4FBB-4586-8444-8DC388E390D4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 spd="med">
    <p:cover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ja-JP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ja-JP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44EE0001-5EF5-4936-9938-C2D1EF242207}" type="slidenum">
              <a:rPr lang="en-US" altLang="ja-JP" smtClean="0">
                <a:solidFill>
                  <a:srgbClr val="000000"/>
                </a:solidFill>
                <a:latin typeface="Times New Roman" pitchFamily="18" charset="0"/>
              </a:rPr>
              <a:pPr defTabSz="685800">
                <a:defRPr/>
              </a:pPr>
              <a:t>‹#›</a:t>
            </a:fld>
            <a:endParaRPr lang="en-US" altLang="ja-JP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10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フッター プレースホルダ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スライド番号プレースホル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685800"/>
            <a:fld id="{32C51C9C-7517-4989-AD99-0B9AA9BD986A}" type="slidenum">
              <a:rPr lang="en-US" altLang="ja-JP" smtClean="0">
                <a:solidFill>
                  <a:srgbClr val="000000"/>
                </a:solidFill>
              </a:rPr>
              <a:pPr defTabSz="685800"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889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 sz="1350" kern="0">
              <a:solidFill>
                <a:sysClr val="windowText" lastClr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 sz="1350" kern="0">
              <a:solidFill>
                <a:sysClr val="windowText" lastClr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EB380EE9-5396-4187-AB00-A877457BB868}" type="slidenum">
              <a:rPr kumimoji="0" lang="en-US" altLang="ja-JP" sz="1350" kern="0" smtClean="0">
                <a:solidFill>
                  <a:sysClr val="windowText" lastClr="000000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ja-JP" sz="135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6339500"/>
      </p:ext>
    </p:extLst>
  </p:cSld>
  <p:clrMapOvr>
    <a:masterClrMapping/>
  </p:clrMapOvr>
  <p:transition spd="med">
    <p:cover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83E69-9689-4816-9154-B0AF39FED282}" type="datetimeFigureOut">
              <a:rPr kumimoji="1" lang="ja-JP" altLang="en-US" smtClean="0"/>
              <a:t>2021/5/7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9BF40-517F-4A7C-9A9E-9E38BC362B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008991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83E69-9689-4816-9154-B0AF39FED282}" type="datetimeFigureOut">
              <a:rPr kumimoji="1" lang="ja-JP" altLang="en-US" smtClean="0"/>
              <a:t>2021/5/7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9BF40-517F-4A7C-9A9E-9E38BC362B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110860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83E69-9689-4816-9154-B0AF39FED282}" type="datetimeFigureOut">
              <a:rPr kumimoji="1" lang="ja-JP" altLang="en-US" smtClean="0"/>
              <a:t>2021/5/7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9BF40-517F-4A7C-9A9E-9E38BC362B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642720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317655-BF8F-41C0-9A9B-CE52172F476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83E69-9689-4816-9154-B0AF39FED282}" type="datetimeFigureOut">
              <a:rPr kumimoji="1" lang="ja-JP" altLang="en-US" smtClean="0"/>
              <a:t>2021/5/7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9BF40-517F-4A7C-9A9E-9E38BC362B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3647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83E69-9689-4816-9154-B0AF39FED282}" type="datetimeFigureOut">
              <a:rPr kumimoji="1" lang="ja-JP" altLang="en-US" smtClean="0"/>
              <a:t>2021/5/7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9BF40-517F-4A7C-9A9E-9E38BC362B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9450294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71383E69-9689-4816-9154-B0AF39FED282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游ゴシック" panose="020F0502020204030204"/>
                <a:ea typeface="游ゴシック" panose="020B0400000000000000" pitchFamily="50" charset="-128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2021/5/7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black">
                  <a:tint val="75000"/>
                </a:prstClr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EB9BF40-517F-4A7C-9A9E-9E38BC362B3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游ゴシック" panose="020F0502020204030204"/>
                <a:ea typeface="游ゴシック" panose="020B0400000000000000" pitchFamily="50" charset="-128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5393026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71383E69-9689-4816-9154-B0AF39FED282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游ゴシック" panose="020F0502020204030204"/>
                <a:ea typeface="游ゴシック" panose="020B0400000000000000" pitchFamily="50" charset="-128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2021/5/7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black">
                  <a:tint val="75000"/>
                </a:prstClr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EB9BF40-517F-4A7C-9A9E-9E38BC362B3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游ゴシック" panose="020F0502020204030204"/>
                <a:ea typeface="游ゴシック" panose="020B0400000000000000" pitchFamily="50" charset="-128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976283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83E69-9689-4816-9154-B0AF39FED282}" type="datetimeFigureOut">
              <a:rPr kumimoji="1" lang="ja-JP" altLang="en-US" smtClean="0"/>
              <a:t>2021/5/7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9BF40-517F-4A7C-9A9E-9E38BC362B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7622194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83E69-9689-4816-9154-B0AF39FED282}" type="datetimeFigureOut">
              <a:rPr kumimoji="1" lang="ja-JP" altLang="en-US" smtClean="0"/>
              <a:t>2021/5/7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9BF40-517F-4A7C-9A9E-9E38BC362B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4978393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83E69-9689-4816-9154-B0AF39FED282}" type="datetimeFigureOut">
              <a:rPr kumimoji="1" lang="ja-JP" altLang="en-US" smtClean="0"/>
              <a:t>2021/5/7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9BF40-517F-4A7C-9A9E-9E38BC362B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416459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83E69-9689-4816-9154-B0AF39FED282}" type="datetimeFigureOut">
              <a:rPr kumimoji="1" lang="ja-JP" altLang="en-US" smtClean="0"/>
              <a:t>2021/5/7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9BF40-517F-4A7C-9A9E-9E38BC362B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11727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71383E69-9689-4816-9154-B0AF39FED282}" type="datetimeFigureOut">
              <a:rPr lang="ja-JP" altLang="en-US" smtClean="0">
                <a:solidFill>
                  <a:prstClr val="black">
                    <a:tint val="75000"/>
                  </a:prstClr>
                </a:solidFill>
                <a:latin typeface="游ゴシック" panose="020F0502020204030204"/>
                <a:ea typeface="游ゴシック" panose="020B0400000000000000" pitchFamily="50" charset="-128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2021/5/7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endParaRPr lang="ja-JP" altLang="en-US">
              <a:solidFill>
                <a:prstClr val="black">
                  <a:tint val="75000"/>
                </a:prstClr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fld id="{0EB9BF40-517F-4A7C-9A9E-9E38BC362B3F}" type="slidenum">
              <a:rPr lang="ja-JP" altLang="en-US" smtClean="0">
                <a:solidFill>
                  <a:prstClr val="black">
                    <a:tint val="75000"/>
                  </a:prstClr>
                </a:solidFill>
                <a:latin typeface="游ゴシック" panose="020F0502020204030204"/>
                <a:ea typeface="游ゴシック" panose="020B0400000000000000" pitchFamily="50" charset="-128"/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ja-JP" altLang="en-US">
              <a:solidFill>
                <a:prstClr val="black">
                  <a:tint val="75000"/>
                </a:prstClr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49227111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83E69-9689-4816-9154-B0AF39FED282}" type="datetimeFigureOut">
              <a:rPr kumimoji="1" lang="ja-JP" altLang="en-US" smtClean="0"/>
              <a:t>2021/5/7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B9BF40-517F-4A7C-9A9E-9E38BC362B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93888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116981-839A-41CD-9674-8B04B4D5BCC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 sz="1350" kern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 sz="1350" kern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E0A00737-2225-4CB1-B6F1-22B68B55509D}" type="slidenum">
              <a:rPr kumimoji="0" lang="en-US" altLang="ja-JP" sz="1350" kern="0" smtClean="0">
                <a:solidFill>
                  <a:srgbClr val="000000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ja-JP" sz="1350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034805"/>
      </p:ext>
    </p:extLst>
  </p:cSld>
  <p:clrMapOvr>
    <a:masterClrMapping/>
  </p:clrMapOvr>
  <p:transition spd="med">
    <p:cover dir="r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 sz="1350" kern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en-US" altLang="ja-JP" sz="1350" kern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fld id="{421432BA-4FBB-4586-8444-8DC388E390D4}" type="slidenum">
              <a:rPr kumimoji="0" lang="en-US" altLang="ja-JP" sz="1350" kern="0" smtClean="0">
                <a:solidFill>
                  <a:srgbClr val="000000"/>
                </a:solidFill>
              </a:rPr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t>‹#›</a:t>
            </a:fld>
            <a:endParaRPr kumimoji="0" lang="en-US" altLang="ja-JP" sz="1350" ker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77979"/>
      </p:ext>
    </p:extLst>
  </p:cSld>
  <p:clrMapOvr>
    <a:masterClrMapping/>
  </p:clrMapOvr>
  <p:transition spd="med">
    <p:cover dir="r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EB380EE9-5396-4187-AB00-A877457BB868}" type="slidenum">
              <a:rPr lang="en-US" altLang="ja-JP" smtClean="0">
                <a:solidFill>
                  <a:srgbClr val="000000"/>
                </a:solidFill>
              </a:rPr>
              <a:pPr defTabSz="685800"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882229"/>
      </p:ext>
    </p:extLst>
  </p:cSld>
  <p:clrMapOvr>
    <a:masterClrMapping/>
  </p:clrMapOvr>
  <p:transition spd="med">
    <p:cover dir="r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ja-JP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endParaRPr lang="en-US" altLang="ja-JP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5800">
              <a:defRPr/>
            </a:pPr>
            <a:fld id="{D0DE5CCE-54B5-4774-AB5B-3C33BB121D86}" type="slidenum">
              <a:rPr lang="en-US" altLang="ja-JP" smtClean="0">
                <a:solidFill>
                  <a:srgbClr val="000000"/>
                </a:solidFill>
                <a:ea typeface="ＭＳ Ｐゴシック" panose="020B0600070205080204" pitchFamily="50" charset="-128"/>
              </a:rPr>
              <a:pPr defTabSz="685800">
                <a:defRPr/>
              </a:pPr>
              <a:t>‹#›</a:t>
            </a:fld>
            <a:endParaRPr lang="en-US" altLang="ja-JP">
              <a:solidFill>
                <a:srgbClr val="000000"/>
              </a:solidFill>
              <a:ea typeface="ＭＳ Ｐゴシック" panose="020B0600070205080204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4799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テキスト プレースホルダ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4" name="コンテンツ プレースホルダ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6" name="コンテンツ プレースホルダ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26D201-9526-48A4-9C5C-A62FBD435537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A7E619-224D-485F-8C56-969DDB2E4A59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E7AFBA-6F9F-4EA6-ACD3-49CB3964E30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コンテンツ プレースホルダ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A24AEE-BFFF-4A67-A15C-7C6F0E6D5F30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ja-JP" altLang="en-US"/>
              <a:t>マスタ タイトルの書式設定</a:t>
            </a:r>
          </a:p>
        </p:txBody>
      </p:sp>
      <p:sp>
        <p:nvSpPr>
          <p:cNvPr id="3" name="図プレースホルダ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 テキストの書式設定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D2E13-CBB8-4567-AD0B-516B1A7D4A91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  <p:transition spd="med">
    <p:cover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2" Type="http://schemas.openxmlformats.org/officeDocument/2006/relationships/theme" Target="../theme/theme10.xml"/><Relationship Id="rId1" Type="http://schemas.openxmlformats.org/officeDocument/2006/relationships/slideLayout" Target="../slideLayouts/slideLayout42.xml"/></Relationships>
</file>

<file path=ppt/slideMasters/_rels/slideMaster1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1.xml"/><Relationship Id="rId1" Type="http://schemas.openxmlformats.org/officeDocument/2006/relationships/slideLayout" Target="../slideLayouts/slideLayout4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24.xml"/></Relationships>
</file>

<file path=ppt/slideMasters/_rels/slideMaster5.xml.rels><?xml version="1.0" encoding="UTF-8" standalone="yes"?>
<Relationships xmlns="http://schemas.openxmlformats.org/package/2006/relationships"><Relationship Id="rId2" Type="http://schemas.openxmlformats.org/officeDocument/2006/relationships/theme" Target="../theme/theme5.xml"/><Relationship Id="rId1" Type="http://schemas.openxmlformats.org/officeDocument/2006/relationships/slideLayout" Target="../slideLayouts/slideLayout25.xml"/></Relationships>
</file>

<file path=ppt/slideMasters/_rels/slideMaster6.xml.rels><?xml version="1.0" encoding="UTF-8" standalone="yes"?>
<Relationships xmlns="http://schemas.openxmlformats.org/package/2006/relationships"><Relationship Id="rId2" Type="http://schemas.openxmlformats.org/officeDocument/2006/relationships/theme" Target="../theme/theme6.xml"/><Relationship Id="rId1" Type="http://schemas.openxmlformats.org/officeDocument/2006/relationships/slideLayout" Target="../slideLayouts/slideLayout2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theme" Target="../theme/theme8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theme" Target="../theme/theme9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F0AD594D-7F75-42E5-B798-E9277D2DFF9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ransition spd="med">
    <p:cover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70E38ACF-E83A-4EF2-B535-1B14C474812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1727769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5" r:id="rId1"/>
  </p:sldLayoutIdLst>
  <p:transition spd="med">
    <p:cover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3429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6858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0287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3716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/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/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DE8044-A771-4E20-A2FE-3E8816190FDA}" type="datetimeFigureOut">
              <a:rPr kumimoji="0" lang="en-US" smtClean="0">
                <a:solidFill>
                  <a:prstClr val="black">
                    <a:tint val="75000"/>
                  </a:prstClr>
                </a:solidFill>
              </a:rPr>
              <a:pPr/>
              <a:t>5/7/2021</a:t>
            </a:fld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54595-8362-4C5D-9BDD-D8750FF6C87B}" type="slidenum">
              <a:rPr kumimoji="0"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kumimoji="0"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871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609600"/>
            <a:ext cx="103632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981200"/>
            <a:ext cx="10363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33997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3997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3997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  <a:ea typeface="ＭＳ Ｐゴシック" pitchFamily="50" charset="-128"/>
              </a:defRPr>
            </a:lvl1pPr>
          </a:lstStyle>
          <a:p>
            <a:pPr>
              <a:defRPr/>
            </a:pPr>
            <a:fld id="{0DB98437-48BF-42B1-A5E4-6F3F548BFAD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transition spd="med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Times New Roman" pitchFamily="18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19C669B7-CE99-4161-8E97-F4D675ED438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53" r:id="rId1"/>
  </p:sldLayoutIdLst>
  <p:transition spd="med">
    <p:cover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kumimoji="1" sz="44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kumimoji="1"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kumimoji="1"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kumimoji="1"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/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/>
            </a:lvl1pPr>
          </a:lstStyle>
          <a:p>
            <a:pPr>
              <a:defRPr/>
            </a:pPr>
            <a:fld id="{B8399BCA-609D-4580-B6B7-518D6720F717}" type="slidenum">
              <a:rPr lang="en-US" altLang="ja-JP">
                <a:solidFill>
                  <a:srgbClr val="000000"/>
                </a:solidFill>
                <a:latin typeface="Arial" charset="0"/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2540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7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Comic Sans MS" pitchFamily="66" charset="0"/>
          <a:ea typeface="ＭＳ 明朝" pitchFamily="17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Comic Sans MS" pitchFamily="66" charset="0"/>
          <a:ea typeface="ＭＳ 明朝" pitchFamily="17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Comic Sans MS" pitchFamily="66" charset="0"/>
          <a:ea typeface="ＭＳ 明朝" pitchFamily="17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Comic Sans MS" pitchFamily="66" charset="0"/>
          <a:ea typeface="ＭＳ 明朝" pitchFamily="17" charset="-128"/>
        </a:defRPr>
      </a:lvl5pPr>
      <a:lvl6pPr marL="3429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ＭＳ Ｐゴシック" charset="-128"/>
        </a:defRPr>
      </a:lvl6pPr>
      <a:lvl7pPr marL="6858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ＭＳ Ｐゴシック" charset="-128"/>
        </a:defRPr>
      </a:lvl7pPr>
      <a:lvl8pPr marL="10287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ＭＳ Ｐゴシック" charset="-128"/>
        </a:defRPr>
      </a:lvl8pPr>
      <a:lvl9pPr marL="13716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+mn-lt"/>
                <a:ea typeface="+mn-ea"/>
              </a:defRPr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+mn-lt"/>
                <a:ea typeface="+mn-ea"/>
              </a:defRPr>
            </a:lvl1pPr>
          </a:lstStyle>
          <a:p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latin typeface="+mn-lt"/>
                <a:ea typeface="+mn-ea"/>
              </a:defRPr>
            </a:lvl1pPr>
          </a:lstStyle>
          <a:p>
            <a:fld id="{8C05B0E1-E32B-4B61-BC35-D0008185D8FC}" type="slidenum">
              <a:rPr lang="en-US" altLang="ja-JP">
                <a:solidFill>
                  <a:srgbClr val="000000"/>
                </a:solidFill>
              </a:rPr>
              <a:pPr/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732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59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ＭＳ Ｐゴシック" charset="-128"/>
        </a:defRPr>
      </a:lvl2pPr>
      <a:lvl3pPr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ＭＳ Ｐゴシック" charset="-128"/>
        </a:defRPr>
      </a:lvl3pPr>
      <a:lvl4pPr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ＭＳ Ｐゴシック" charset="-128"/>
        </a:defRPr>
      </a:lvl4pPr>
      <a:lvl5pPr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ＭＳ Ｐゴシック" charset="-128"/>
        </a:defRPr>
      </a:lvl5pPr>
      <a:lvl6pPr marL="3429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ＭＳ Ｐゴシック" charset="-128"/>
        </a:defRPr>
      </a:lvl6pPr>
      <a:lvl7pPr marL="6858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ＭＳ Ｐゴシック" charset="-128"/>
        </a:defRPr>
      </a:lvl7pPr>
      <a:lvl8pPr marL="10287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ＭＳ Ｐゴシック" charset="-128"/>
        </a:defRPr>
      </a:lvl8pPr>
      <a:lvl9pPr marL="13716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charset="0"/>
          <a:ea typeface="ＭＳ Ｐゴシック" charset="-128"/>
        </a:defRPr>
      </a:lvl9pPr>
    </p:titleStyle>
    <p:bodyStyle>
      <a:lvl1pPr marL="257175" indent="-257175" algn="l" rtl="0" fontAlgn="base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fontAlgn="base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+mn-ea"/>
        </a:defRPr>
      </a:lvl2pPr>
      <a:lvl3pPr marL="857250" indent="-171450" algn="l" rtl="0" fontAlgn="base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+mn-ea"/>
        </a:defRPr>
      </a:lvl3pPr>
      <a:lvl4pPr marL="1200150" indent="-171450" algn="l" rtl="0" fontAlgn="base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+mn-ea"/>
        </a:defRPr>
      </a:lvl4pPr>
      <a:lvl5pPr marL="15430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70E38ACF-E83A-4EF2-B535-1B14C474812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2658637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1" r:id="rId1"/>
  </p:sldLayoutIdLst>
  <p:transition spd="med">
    <p:cover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3429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6858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0287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3716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0AD594D-7F75-42E5-B798-E9277D2DFF96}" type="slidenum">
              <a:rPr lang="en-US" altLang="ja-JP" smtClean="0"/>
              <a:pPr>
                <a:defRPr/>
              </a:pPr>
              <a:t>‹#›</a:t>
            </a:fld>
            <a:endParaRPr lang="en-US" altLang="ja-JP"/>
          </a:p>
        </p:txBody>
      </p:sp>
    </p:spTree>
    <p:extLst>
      <p:ext uri="{BB962C8B-B14F-4D97-AF65-F5344CB8AC3E}">
        <p14:creationId xmlns:p14="http://schemas.microsoft.com/office/powerpoint/2010/main" val="328466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1" r:id="rId1"/>
    <p:sldLayoutId id="2147484072" r:id="rId2"/>
    <p:sldLayoutId id="2147484073" r:id="rId3"/>
    <p:sldLayoutId id="2147484074" r:id="rId4"/>
    <p:sldLayoutId id="2147484075" r:id="rId5"/>
    <p:sldLayoutId id="2147484083" r:id="rId6"/>
    <p:sldLayoutId id="2147484077" r:id="rId7"/>
    <p:sldLayoutId id="2147484078" r:id="rId8"/>
    <p:sldLayoutId id="2147484079" r:id="rId9"/>
    <p:sldLayoutId id="2147484080" r:id="rId10"/>
    <p:sldLayoutId id="214748408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83E69-9689-4816-9154-B0AF39FED282}" type="datetimeFigureOut">
              <a:rPr kumimoji="1" lang="ja-JP" altLang="en-US" smtClean="0"/>
              <a:t>2021/5/7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B9BF40-517F-4A7C-9A9E-9E38BC362B3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44317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6" r:id="rId1"/>
    <p:sldLayoutId id="2147484081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タイトルの書式設定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3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5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05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endParaRPr lang="en-US" altLang="ja-JP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50">
                <a:latin typeface="Arial" pitchFamily="34" charset="0"/>
                <a:ea typeface="ＭＳ Ｐゴシック" pitchFamily="50" charset="-128"/>
              </a:defRPr>
            </a:lvl1pPr>
          </a:lstStyle>
          <a:p>
            <a:pPr>
              <a:defRPr/>
            </a:pPr>
            <a:fld id="{19C669B7-CE99-4161-8E97-F4D675ED4382}" type="slidenum">
              <a:rPr lang="en-US" altLang="ja-JP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 altLang="ja-JP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5287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3" r:id="rId2"/>
  </p:sldLayoutIdLst>
  <p:transition spd="med">
    <p:cover dir="r"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ＭＳ Ｐゴシック" pitchFamily="50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ＭＳ Ｐゴシック" pitchFamily="50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ＭＳ Ｐゴシック" pitchFamily="50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ＭＳ Ｐゴシック" pitchFamily="50" charset="-128"/>
        </a:defRPr>
      </a:lvl5pPr>
      <a:lvl6pPr marL="3429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ＭＳ Ｐゴシック" pitchFamily="50" charset="-128"/>
        </a:defRPr>
      </a:lvl6pPr>
      <a:lvl7pPr marL="6858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ＭＳ Ｐゴシック" pitchFamily="50" charset="-128"/>
        </a:defRPr>
      </a:lvl7pPr>
      <a:lvl8pPr marL="10287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ＭＳ Ｐゴシック" pitchFamily="50" charset="-128"/>
        </a:defRPr>
      </a:lvl8pPr>
      <a:lvl9pPr marL="1371600" algn="ctr" rtl="0" fontAlgn="base">
        <a:spcBef>
          <a:spcPct val="0"/>
        </a:spcBef>
        <a:spcAft>
          <a:spcPct val="0"/>
        </a:spcAft>
        <a:defRPr kumimoji="1" sz="3300">
          <a:solidFill>
            <a:schemeClr val="tx2"/>
          </a:solidFill>
          <a:latin typeface="Arial" pitchFamily="34" charset="0"/>
          <a:ea typeface="ＭＳ Ｐゴシック" pitchFamily="50" charset="-128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kumimoji="1"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kumimoji="1" sz="2100">
          <a:solidFill>
            <a:schemeClr val="tx1"/>
          </a:solidFill>
          <a:latin typeface="+mn-lt"/>
          <a:ea typeface="+mn-ea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lt"/>
          <a:ea typeface="+mn-ea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kumimoji="1" sz="1500">
          <a:solidFill>
            <a:schemeClr val="tx1"/>
          </a:solidFill>
          <a:latin typeface="+mn-lt"/>
          <a:ea typeface="+mn-ea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kumimoji="1"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5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6.xml"/><Relationship Id="rId6" Type="http://schemas.openxmlformats.org/officeDocument/2006/relationships/image" Target="../media/image1.png"/><Relationship Id="rId5" Type="http://schemas.openxmlformats.org/officeDocument/2006/relationships/image" Target="../media/image3.gif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2" Type="http://schemas.microsoft.com/office/2007/relationships/media" Target="../media/media12.m4a"/><Relationship Id="rId1" Type="http://schemas.openxmlformats.org/officeDocument/2006/relationships/tags" Target="../tags/tag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3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1.png"/><Relationship Id="rId2" Type="http://schemas.microsoft.com/office/2007/relationships/media" Target="../media/media13.m4a"/><Relationship Id="rId1" Type="http://schemas.openxmlformats.org/officeDocument/2006/relationships/tags" Target="../tags/tag8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3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image" Target="../media/image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1.png"/><Relationship Id="rId2" Type="http://schemas.microsoft.com/office/2007/relationships/media" Target="../media/media17.m4a"/><Relationship Id="rId1" Type="http://schemas.openxmlformats.org/officeDocument/2006/relationships/tags" Target="../tags/tag11.xml"/><Relationship Id="rId6" Type="http://schemas.openxmlformats.org/officeDocument/2006/relationships/image" Target="../media/image7.gif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2.xml"/><Relationship Id="rId6" Type="http://schemas.openxmlformats.org/officeDocument/2006/relationships/image" Target="../media/image1.png"/><Relationship Id="rId5" Type="http://schemas.openxmlformats.org/officeDocument/2006/relationships/image" Target="../media/image7.gif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3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3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4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3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5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3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5.m4a"/><Relationship Id="rId2" Type="http://schemas.microsoft.com/office/2007/relationships/media" Target="../media/media25.m4a"/><Relationship Id="rId1" Type="http://schemas.openxmlformats.org/officeDocument/2006/relationships/tags" Target="../tags/tag16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3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audio" Target="../media/media26.m4a"/><Relationship Id="rId2" Type="http://schemas.microsoft.com/office/2007/relationships/media" Target="../media/media26.m4a"/><Relationship Id="rId1" Type="http://schemas.openxmlformats.org/officeDocument/2006/relationships/tags" Target="../tags/tag1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3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media27.m4a"/><Relationship Id="rId2" Type="http://schemas.microsoft.com/office/2007/relationships/media" Target="../media/media27.m4a"/><Relationship Id="rId1" Type="http://schemas.openxmlformats.org/officeDocument/2006/relationships/tags" Target="../tags/tag18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media28.m4a"/><Relationship Id="rId2" Type="http://schemas.microsoft.com/office/2007/relationships/media" Target="../media/media28.m4a"/><Relationship Id="rId1" Type="http://schemas.openxmlformats.org/officeDocument/2006/relationships/tags" Target="../tags/tag1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3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media29.m4a"/><Relationship Id="rId2" Type="http://schemas.microsoft.com/office/2007/relationships/media" Target="../media/media29.m4a"/><Relationship Id="rId1" Type="http://schemas.openxmlformats.org/officeDocument/2006/relationships/tags" Target="../tags/tag20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3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media30.m4a"/><Relationship Id="rId2" Type="http://schemas.microsoft.com/office/2007/relationships/media" Target="../media/media30.m4a"/><Relationship Id="rId1" Type="http://schemas.openxmlformats.org/officeDocument/2006/relationships/tags" Target="../tags/tag2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3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media31.m4a"/><Relationship Id="rId2" Type="http://schemas.microsoft.com/office/2007/relationships/media" Target="../media/media31.m4a"/><Relationship Id="rId1" Type="http://schemas.openxmlformats.org/officeDocument/2006/relationships/tags" Target="../tags/tag2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3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m4a"/><Relationship Id="rId7" Type="http://schemas.openxmlformats.org/officeDocument/2006/relationships/image" Target="../media/image1.png"/><Relationship Id="rId2" Type="http://schemas.microsoft.com/office/2007/relationships/media" Target="../media/media32.m4a"/><Relationship Id="rId1" Type="http://schemas.openxmlformats.org/officeDocument/2006/relationships/tags" Target="../tags/tag23.xml"/><Relationship Id="rId6" Type="http://schemas.openxmlformats.org/officeDocument/2006/relationships/image" Target="../media/image7.gif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2" Type="http://schemas.microsoft.com/office/2007/relationships/media" Target="../media/media33.m4a"/><Relationship Id="rId1" Type="http://schemas.openxmlformats.org/officeDocument/2006/relationships/tags" Target="../tags/tag24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m4a"/><Relationship Id="rId7" Type="http://schemas.openxmlformats.org/officeDocument/2006/relationships/image" Target="../media/image1.png"/><Relationship Id="rId2" Type="http://schemas.microsoft.com/office/2007/relationships/media" Target="../media/media36.m4a"/><Relationship Id="rId1" Type="http://schemas.openxmlformats.org/officeDocument/2006/relationships/tags" Target="../tags/tag25.xml"/><Relationship Id="rId6" Type="http://schemas.openxmlformats.org/officeDocument/2006/relationships/image" Target="../media/image5.jpeg"/><Relationship Id="rId5" Type="http://schemas.openxmlformats.org/officeDocument/2006/relationships/image" Target="../media/image4.jpg"/><Relationship Id="rId4" Type="http://schemas.openxmlformats.org/officeDocument/2006/relationships/slideLayout" Target="../slideLayouts/slideLayout3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7.m4a"/><Relationship Id="rId7" Type="http://schemas.openxmlformats.org/officeDocument/2006/relationships/image" Target="../media/image1.png"/><Relationship Id="rId2" Type="http://schemas.microsoft.com/office/2007/relationships/media" Target="../media/media37.m4a"/><Relationship Id="rId1" Type="http://schemas.openxmlformats.org/officeDocument/2006/relationships/tags" Target="../tags/tag26.xml"/><Relationship Id="rId6" Type="http://schemas.openxmlformats.org/officeDocument/2006/relationships/image" Target="../media/image10.jpg"/><Relationship Id="rId5" Type="http://schemas.openxmlformats.org/officeDocument/2006/relationships/image" Target="../media/image9.jpeg"/><Relationship Id="rId4" Type="http://schemas.openxmlformats.org/officeDocument/2006/relationships/slideLayout" Target="../slideLayouts/slideLayout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audio" Target="../media/media38.m4a"/><Relationship Id="rId2" Type="http://schemas.microsoft.com/office/2007/relationships/media" Target="../media/media38.m4a"/><Relationship Id="rId1" Type="http://schemas.openxmlformats.org/officeDocument/2006/relationships/tags" Target="../tags/tag27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4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media39.m4a"/><Relationship Id="rId2" Type="http://schemas.microsoft.com/office/2007/relationships/media" Target="../media/media39.m4a"/><Relationship Id="rId1" Type="http://schemas.openxmlformats.org/officeDocument/2006/relationships/tags" Target="../tags/tag28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4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media40.m4a"/><Relationship Id="rId2" Type="http://schemas.microsoft.com/office/2007/relationships/media" Target="../media/media40.m4a"/><Relationship Id="rId1" Type="http://schemas.openxmlformats.org/officeDocument/2006/relationships/tags" Target="../tags/tag2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4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41.m4a"/><Relationship Id="rId7" Type="http://schemas.openxmlformats.org/officeDocument/2006/relationships/image" Target="../media/image13.jpg"/><Relationship Id="rId2" Type="http://schemas.microsoft.com/office/2007/relationships/media" Target="../media/media41.m4a"/><Relationship Id="rId1" Type="http://schemas.openxmlformats.org/officeDocument/2006/relationships/tags" Target="../tags/tag30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slideLayout" Target="../slideLayouts/slideLayout4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audio" Target="../media/media42.m4a"/><Relationship Id="rId7" Type="http://schemas.openxmlformats.org/officeDocument/2006/relationships/image" Target="../media/image10.jpg"/><Relationship Id="rId2" Type="http://schemas.microsoft.com/office/2007/relationships/media" Target="../media/media42.m4a"/><Relationship Id="rId1" Type="http://schemas.openxmlformats.org/officeDocument/2006/relationships/tags" Target="../tags/tag31.xml"/><Relationship Id="rId6" Type="http://schemas.openxmlformats.org/officeDocument/2006/relationships/image" Target="../media/image9.jpe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40.xml"/><Relationship Id="rId9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43.m4a"/><Relationship Id="rId7" Type="http://schemas.openxmlformats.org/officeDocument/2006/relationships/image" Target="../media/image17.JPG"/><Relationship Id="rId2" Type="http://schemas.microsoft.com/office/2007/relationships/media" Target="../media/media43.m4a"/><Relationship Id="rId1" Type="http://schemas.openxmlformats.org/officeDocument/2006/relationships/tags" Target="../tags/tag3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slideLayout" Target="../slideLayouts/slideLayout4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4.m4a"/><Relationship Id="rId2" Type="http://schemas.microsoft.com/office/2007/relationships/media" Target="../media/media44.m4a"/><Relationship Id="rId1" Type="http://schemas.openxmlformats.org/officeDocument/2006/relationships/tags" Target="../tags/tag33.xml"/><Relationship Id="rId6" Type="http://schemas.openxmlformats.org/officeDocument/2006/relationships/image" Target="../media/image1.png"/><Relationship Id="rId5" Type="http://schemas.openxmlformats.org/officeDocument/2006/relationships/image" Target="../media/image18.jpg"/><Relationship Id="rId4" Type="http://schemas.openxmlformats.org/officeDocument/2006/relationships/slideLayout" Target="../slideLayouts/slideLayout4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audio" Target="../media/media45.m4a"/><Relationship Id="rId7" Type="http://schemas.openxmlformats.org/officeDocument/2006/relationships/image" Target="../media/image21.jpeg"/><Relationship Id="rId2" Type="http://schemas.microsoft.com/office/2007/relationships/media" Target="../media/media45.m4a"/><Relationship Id="rId1" Type="http://schemas.openxmlformats.org/officeDocument/2006/relationships/tags" Target="../tags/tag34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slideLayout" Target="../slideLayouts/slideLayout42.xml"/><Relationship Id="rId9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audio" Target="../media/media46.m4a"/><Relationship Id="rId7" Type="http://schemas.openxmlformats.org/officeDocument/2006/relationships/image" Target="../media/image1.png"/><Relationship Id="rId2" Type="http://schemas.microsoft.com/office/2007/relationships/media" Target="../media/media46.m4a"/><Relationship Id="rId1" Type="http://schemas.openxmlformats.org/officeDocument/2006/relationships/tags" Target="../tags/tag35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slideLayout" Target="../slideLayouts/slideLayout4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audio" Target="../media/media47.m4a"/><Relationship Id="rId7" Type="http://schemas.openxmlformats.org/officeDocument/2006/relationships/image" Target="../media/image1.png"/><Relationship Id="rId2" Type="http://schemas.microsoft.com/office/2007/relationships/media" Target="../media/media47.m4a"/><Relationship Id="rId1" Type="http://schemas.openxmlformats.org/officeDocument/2006/relationships/tags" Target="../tags/tag3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slideLayout" Target="../slideLayouts/slideLayout40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audio" Target="../media/media48.m4a"/><Relationship Id="rId2" Type="http://schemas.microsoft.com/office/2007/relationships/media" Target="../media/media48.m4a"/><Relationship Id="rId1" Type="http://schemas.openxmlformats.org/officeDocument/2006/relationships/tags" Target="../tags/tag37.xml"/><Relationship Id="rId6" Type="http://schemas.openxmlformats.org/officeDocument/2006/relationships/image" Target="../media/image1.png"/><Relationship Id="rId5" Type="http://schemas.openxmlformats.org/officeDocument/2006/relationships/image" Target="../media/image27.jpeg"/><Relationship Id="rId4" Type="http://schemas.openxmlformats.org/officeDocument/2006/relationships/slideLayout" Target="../slideLayouts/slideLayout40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audio" Target="../media/media49.m4a"/><Relationship Id="rId7" Type="http://schemas.openxmlformats.org/officeDocument/2006/relationships/image" Target="../media/image1.png"/><Relationship Id="rId2" Type="http://schemas.microsoft.com/office/2007/relationships/media" Target="../media/media49.m4a"/><Relationship Id="rId1" Type="http://schemas.openxmlformats.org/officeDocument/2006/relationships/tags" Target="../tags/tag38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slideLayout" Target="../slideLayouts/slideLayout4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1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media50.m4a"/><Relationship Id="rId2" Type="http://schemas.microsoft.com/office/2007/relationships/media" Target="../media/media50.m4a"/><Relationship Id="rId1" Type="http://schemas.openxmlformats.org/officeDocument/2006/relationships/tags" Target="../tags/tag39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4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media51.m4a"/><Relationship Id="rId2" Type="http://schemas.microsoft.com/office/2007/relationships/media" Target="../media/media51.m4a"/><Relationship Id="rId1" Type="http://schemas.openxmlformats.org/officeDocument/2006/relationships/tags" Target="../tags/tag40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6" Type="http://schemas.openxmlformats.org/officeDocument/2006/relationships/image" Target="../media/image1.pn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audio" Target="../media/media53.m4a"/><Relationship Id="rId7" Type="http://schemas.openxmlformats.org/officeDocument/2006/relationships/image" Target="../media/image34.jpg"/><Relationship Id="rId2" Type="http://schemas.microsoft.com/office/2007/relationships/media" Target="../media/media53.m4a"/><Relationship Id="rId1" Type="http://schemas.openxmlformats.org/officeDocument/2006/relationships/tags" Target="../tags/tag41.xml"/><Relationship Id="rId6" Type="http://schemas.openxmlformats.org/officeDocument/2006/relationships/image" Target="../media/image33.jpg"/><Relationship Id="rId11" Type="http://schemas.openxmlformats.org/officeDocument/2006/relationships/image" Target="../media/image1.png"/><Relationship Id="rId5" Type="http://schemas.openxmlformats.org/officeDocument/2006/relationships/image" Target="../media/image32.jpg"/><Relationship Id="rId10" Type="http://schemas.openxmlformats.org/officeDocument/2006/relationships/image" Target="../media/image37.jpg"/><Relationship Id="rId4" Type="http://schemas.openxmlformats.org/officeDocument/2006/relationships/slideLayout" Target="../slideLayouts/slideLayout43.xml"/><Relationship Id="rId9" Type="http://schemas.openxmlformats.org/officeDocument/2006/relationships/image" Target="../media/image36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media54.m4a"/><Relationship Id="rId2" Type="http://schemas.microsoft.com/office/2007/relationships/media" Target="../media/media54.m4a"/><Relationship Id="rId1" Type="http://schemas.openxmlformats.org/officeDocument/2006/relationships/tags" Target="../tags/tag42.xml"/><Relationship Id="rId6" Type="http://schemas.openxmlformats.org/officeDocument/2006/relationships/image" Target="../media/image1.png"/><Relationship Id="rId5" Type="http://schemas.openxmlformats.org/officeDocument/2006/relationships/image" Target="../media/image3.gif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2.xml"/><Relationship Id="rId5" Type="http://schemas.openxmlformats.org/officeDocument/2006/relationships/image" Target="../media/image1.png"/><Relationship Id="rId4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3.xml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4.xml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8213" y="1412876"/>
            <a:ext cx="8031162" cy="1470025"/>
          </a:xfrm>
        </p:spPr>
        <p:txBody>
          <a:bodyPr/>
          <a:lstStyle/>
          <a:p>
            <a:pPr eaLnBrk="1" hangingPunct="1"/>
            <a:r>
              <a:rPr lang="ja-JP" altLang="en-US" sz="5400" dirty="0">
                <a:solidFill>
                  <a:srgbClr val="BBE0E3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地球内部物理学</a:t>
            </a:r>
            <a:r>
              <a:rPr lang="en-US" altLang="ja-JP" sz="5400" dirty="0">
                <a:solidFill>
                  <a:srgbClr val="BBE0E3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3</a:t>
            </a:r>
            <a:r>
              <a:rPr lang="ja-JP" altLang="en-US" sz="5400" dirty="0">
                <a:solidFill>
                  <a:srgbClr val="BBE0E3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　前半</a:t>
            </a:r>
            <a:br>
              <a:rPr lang="en-US" altLang="ja-JP" dirty="0">
                <a:solidFill>
                  <a:srgbClr val="BBE0E3"/>
                </a:solidFill>
                <a:latin typeface="小塚ゴシック Pro L" pitchFamily="34" charset="-128"/>
                <a:ea typeface="小塚ゴシック Pro L" pitchFamily="34" charset="-128"/>
              </a:rPr>
            </a:br>
            <a:r>
              <a:rPr lang="en-US" altLang="ja-JP" sz="2800" dirty="0">
                <a:solidFill>
                  <a:srgbClr val="BBE0E3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Physics of the Earth’s Interior</a:t>
            </a:r>
            <a:endParaRPr lang="ja-JP" altLang="en-US" sz="4000" dirty="0">
              <a:solidFill>
                <a:srgbClr val="BBE0E3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58455" y="3284984"/>
            <a:ext cx="8280920" cy="2033772"/>
          </a:xfrm>
        </p:spPr>
        <p:txBody>
          <a:bodyPr/>
          <a:lstStyle/>
          <a:p>
            <a:pPr eaLnBrk="1" hangingPunct="1"/>
            <a:r>
              <a:rPr lang="ja-JP" altLang="en-US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北海道大学理学院 </a:t>
            </a:r>
            <a:r>
              <a:rPr lang="en-US" altLang="ja-JP" sz="2000" dirty="0">
                <a:solidFill>
                  <a:srgbClr val="FF7C8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Hokkaido Univ</a:t>
            </a:r>
            <a:r>
              <a:rPr lang="en-US" altLang="ja-JP" dirty="0">
                <a:solidFill>
                  <a:srgbClr val="FF7C8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.</a:t>
            </a:r>
          </a:p>
          <a:p>
            <a:pPr eaLnBrk="1" hangingPunct="1"/>
            <a:r>
              <a:rPr lang="ja-JP" altLang="en-US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地球惑星ダイナミクス講座 </a:t>
            </a:r>
            <a:r>
              <a:rPr lang="en-US" altLang="ja-JP" sz="2000" dirty="0">
                <a:solidFill>
                  <a:srgbClr val="FF7C8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Earth and Planetary Dynamics</a:t>
            </a:r>
            <a:endParaRPr lang="ja-JP" altLang="en-US" sz="2000" dirty="0">
              <a:solidFill>
                <a:srgbClr val="FF7C8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eaLnBrk="1" hangingPunct="1"/>
            <a:r>
              <a:rPr lang="ja-JP" altLang="en-US" sz="4000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日置 幸介</a:t>
            </a:r>
            <a:r>
              <a:rPr lang="ja-JP" altLang="en-US" sz="3600" dirty="0">
                <a:solidFill>
                  <a:srgbClr val="FF7C8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2400" dirty="0">
                <a:solidFill>
                  <a:srgbClr val="FF7C8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Kosuke Heki</a:t>
            </a:r>
            <a:endParaRPr lang="en-US" altLang="ja-JP" sz="3600" dirty="0">
              <a:solidFill>
                <a:srgbClr val="FF7C8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131555" y="5118701"/>
            <a:ext cx="50305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000" dirty="0">
                <a:solidFill>
                  <a:schemeClr val="accent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へ  き   こうすけ　</a:t>
            </a:r>
            <a:r>
              <a:rPr lang="en-US" altLang="ja-JP" sz="2000" dirty="0">
                <a:solidFill>
                  <a:schemeClr val="accent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heki@sci.hokudai.ac.jp</a:t>
            </a:r>
            <a:endParaRPr lang="ja-JP" altLang="en-US" sz="2000" dirty="0">
              <a:solidFill>
                <a:schemeClr val="accent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F4129780-6682-435D-B6C8-5FA255BE0A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233199"/>
      </p:ext>
    </p:extLst>
  </p:cSld>
  <p:clrMapOvr>
    <a:masterClrMapping/>
  </p:clrMapOvr>
  <p:transition spd="med" advTm="8859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86" name="Line 22"/>
          <p:cNvSpPr>
            <a:spLocks noChangeShapeType="1"/>
          </p:cNvSpPr>
          <p:nvPr/>
        </p:nvSpPr>
        <p:spPr bwMode="auto">
          <a:xfrm flipV="1">
            <a:off x="4159075" y="2024064"/>
            <a:ext cx="275717" cy="3564623"/>
          </a:xfrm>
          <a:prstGeom prst="line">
            <a:avLst/>
          </a:prstGeom>
          <a:noFill/>
          <a:ln w="38100">
            <a:solidFill>
              <a:srgbClr val="FF7C8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67267" name="Arc 3"/>
          <p:cNvSpPr>
            <a:spLocks/>
          </p:cNvSpPr>
          <p:nvPr/>
        </p:nvSpPr>
        <p:spPr bwMode="auto">
          <a:xfrm rot="159941" flipV="1">
            <a:off x="4125046" y="1929017"/>
            <a:ext cx="647700" cy="215900"/>
          </a:xfrm>
          <a:custGeom>
            <a:avLst/>
            <a:gdLst>
              <a:gd name="T0" fmla="*/ 2147483647 w 43200"/>
              <a:gd name="T1" fmla="*/ 0 h 43027"/>
              <a:gd name="T2" fmla="*/ 2147483647 w 43200"/>
              <a:gd name="T3" fmla="*/ 2147483647 h 43027"/>
              <a:gd name="T4" fmla="*/ 2147483647 w 43200"/>
              <a:gd name="T5" fmla="*/ 2147483647 h 43027"/>
              <a:gd name="T6" fmla="*/ 0 60000 65536"/>
              <a:gd name="T7" fmla="*/ 0 60000 65536"/>
              <a:gd name="T8" fmla="*/ 0 60000 65536"/>
              <a:gd name="T9" fmla="*/ 0 w 43200"/>
              <a:gd name="T10" fmla="*/ 0 h 43027"/>
              <a:gd name="T11" fmla="*/ 43200 w 43200"/>
              <a:gd name="T12" fmla="*/ 43027 h 430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027" fill="none" extrusionOk="0">
                <a:moveTo>
                  <a:pt x="24330" y="0"/>
                </a:moveTo>
                <a:cubicBezTo>
                  <a:pt x="35117" y="1375"/>
                  <a:pt x="43200" y="10553"/>
                  <a:pt x="43200" y="21427"/>
                </a:cubicBezTo>
                <a:cubicBezTo>
                  <a:pt x="43200" y="33356"/>
                  <a:pt x="33529" y="43027"/>
                  <a:pt x="21600" y="43027"/>
                </a:cubicBezTo>
                <a:cubicBezTo>
                  <a:pt x="9670" y="43027"/>
                  <a:pt x="0" y="33356"/>
                  <a:pt x="0" y="21427"/>
                </a:cubicBezTo>
                <a:cubicBezTo>
                  <a:pt x="-1" y="13884"/>
                  <a:pt x="3934" y="6888"/>
                  <a:pt x="10379" y="2970"/>
                </a:cubicBezTo>
              </a:path>
              <a:path w="43200" h="43027" stroke="0" extrusionOk="0">
                <a:moveTo>
                  <a:pt x="24330" y="0"/>
                </a:moveTo>
                <a:cubicBezTo>
                  <a:pt x="35117" y="1375"/>
                  <a:pt x="43200" y="10553"/>
                  <a:pt x="43200" y="21427"/>
                </a:cubicBezTo>
                <a:cubicBezTo>
                  <a:pt x="43200" y="33356"/>
                  <a:pt x="33529" y="43027"/>
                  <a:pt x="21600" y="43027"/>
                </a:cubicBezTo>
                <a:cubicBezTo>
                  <a:pt x="9670" y="43027"/>
                  <a:pt x="0" y="33356"/>
                  <a:pt x="0" y="21427"/>
                </a:cubicBezTo>
                <a:cubicBezTo>
                  <a:pt x="-1" y="13884"/>
                  <a:pt x="3934" y="6888"/>
                  <a:pt x="10379" y="2970"/>
                </a:cubicBezTo>
                <a:lnTo>
                  <a:pt x="21600" y="21427"/>
                </a:lnTo>
                <a:close/>
              </a:path>
            </a:pathLst>
          </a:custGeom>
          <a:noFill/>
          <a:ln w="12700" cap="rnd">
            <a:solidFill>
              <a:srgbClr val="FF6600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532359" y="201205"/>
            <a:ext cx="10079682" cy="95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ja-JP" altLang="en-US" sz="3600" dirty="0">
                <a:solidFill>
                  <a:srgbClr val="FFFF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角速度ベクトル </a:t>
            </a:r>
            <a:r>
              <a:rPr lang="en-US" altLang="ja-JP" sz="3600" dirty="0">
                <a:solidFill>
                  <a:srgbClr val="FFFF00"/>
                </a:solidFill>
                <a:latin typeface="Symbol" pitchFamily="18" charset="2"/>
                <a:ea typeface="HG正楷書体-PRO" pitchFamily="66" charset="-128"/>
              </a:rPr>
              <a:t>w</a:t>
            </a:r>
            <a:r>
              <a:rPr lang="ja-JP" altLang="en-US" sz="3600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</a:rPr>
              <a:t>　　</a:t>
            </a:r>
            <a:r>
              <a:rPr lang="ja-JP" altLang="en-US" sz="3600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ベクトルの向きはねじの進む向き</a:t>
            </a:r>
            <a:endParaRPr lang="en-US" altLang="ja-JP" sz="3600" dirty="0">
              <a:solidFill>
                <a:srgbClr val="FF7C8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r>
              <a:rPr lang="en-US" altLang="ja-JP" sz="2000" dirty="0">
                <a:solidFill>
                  <a:srgbClr val="FFFF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Angular velocity vector			</a:t>
            </a:r>
            <a:r>
              <a:rPr lang="en-US" altLang="ja-JP" sz="2000" dirty="0">
                <a:solidFill>
                  <a:srgbClr val="FF7C8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direction a screw proceed</a:t>
            </a:r>
            <a:endParaRPr lang="ja-JP" altLang="en-US" sz="2000" dirty="0">
              <a:solidFill>
                <a:srgbClr val="FF7C80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grpSp>
        <p:nvGrpSpPr>
          <p:cNvPr id="57349" name="Group 5"/>
          <p:cNvGrpSpPr>
            <a:grpSpLocks/>
          </p:cNvGrpSpPr>
          <p:nvPr/>
        </p:nvGrpSpPr>
        <p:grpSpPr bwMode="auto">
          <a:xfrm rot="-2065">
            <a:off x="3144408" y="2781301"/>
            <a:ext cx="2519362" cy="2449513"/>
            <a:chOff x="2112" y="672"/>
            <a:chExt cx="1056" cy="1104"/>
          </a:xfrm>
        </p:grpSpPr>
        <p:sp>
          <p:nvSpPr>
            <p:cNvPr id="267270" name="Oval 6"/>
            <p:cNvSpPr>
              <a:spLocks noChangeArrowheads="1"/>
            </p:cNvSpPr>
            <p:nvPr/>
          </p:nvSpPr>
          <p:spPr bwMode="auto">
            <a:xfrm>
              <a:off x="2112" y="672"/>
              <a:ext cx="1056" cy="1104"/>
            </a:xfrm>
            <a:prstGeom prst="ellipse">
              <a:avLst/>
            </a:prstGeom>
            <a:gradFill rotWithShape="0">
              <a:gsLst>
                <a:gs pos="0">
                  <a:schemeClr val="accent2">
                    <a:gamma/>
                    <a:tint val="53725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57376" name="Freeform 7"/>
            <p:cNvSpPr>
              <a:spLocks/>
            </p:cNvSpPr>
            <p:nvPr/>
          </p:nvSpPr>
          <p:spPr bwMode="auto">
            <a:xfrm>
              <a:off x="2608" y="690"/>
              <a:ext cx="89" cy="77"/>
            </a:xfrm>
            <a:custGeom>
              <a:avLst/>
              <a:gdLst>
                <a:gd name="T0" fmla="*/ 1 w 176"/>
                <a:gd name="T1" fmla="*/ 1 h 154"/>
                <a:gd name="T2" fmla="*/ 0 w 176"/>
                <a:gd name="T3" fmla="*/ 1 h 154"/>
                <a:gd name="T4" fmla="*/ 1 w 176"/>
                <a:gd name="T5" fmla="*/ 1 h 154"/>
                <a:gd name="T6" fmla="*/ 1 w 176"/>
                <a:gd name="T7" fmla="*/ 1 h 154"/>
                <a:gd name="T8" fmla="*/ 1 w 176"/>
                <a:gd name="T9" fmla="*/ 1 h 154"/>
                <a:gd name="T10" fmla="*/ 1 w 176"/>
                <a:gd name="T11" fmla="*/ 1 h 154"/>
                <a:gd name="T12" fmla="*/ 1 w 176"/>
                <a:gd name="T13" fmla="*/ 1 h 154"/>
                <a:gd name="T14" fmla="*/ 1 w 176"/>
                <a:gd name="T15" fmla="*/ 1 h 154"/>
                <a:gd name="T16" fmla="*/ 1 w 176"/>
                <a:gd name="T17" fmla="*/ 1 h 154"/>
                <a:gd name="T18" fmla="*/ 1 w 176"/>
                <a:gd name="T19" fmla="*/ 1 h 154"/>
                <a:gd name="T20" fmla="*/ 1 w 176"/>
                <a:gd name="T21" fmla="*/ 1 h 154"/>
                <a:gd name="T22" fmla="*/ 1 w 176"/>
                <a:gd name="T23" fmla="*/ 1 h 154"/>
                <a:gd name="T24" fmla="*/ 1 w 176"/>
                <a:gd name="T25" fmla="*/ 1 h 154"/>
                <a:gd name="T26" fmla="*/ 1 w 176"/>
                <a:gd name="T27" fmla="*/ 1 h 154"/>
                <a:gd name="T28" fmla="*/ 1 w 176"/>
                <a:gd name="T29" fmla="*/ 1 h 154"/>
                <a:gd name="T30" fmla="*/ 1 w 176"/>
                <a:gd name="T31" fmla="*/ 1 h 154"/>
                <a:gd name="T32" fmla="*/ 1 w 176"/>
                <a:gd name="T33" fmla="*/ 1 h 154"/>
                <a:gd name="T34" fmla="*/ 1 w 176"/>
                <a:gd name="T35" fmla="*/ 1 h 154"/>
                <a:gd name="T36" fmla="*/ 1 w 176"/>
                <a:gd name="T37" fmla="*/ 1 h 154"/>
                <a:gd name="T38" fmla="*/ 1 w 176"/>
                <a:gd name="T39" fmla="*/ 1 h 154"/>
                <a:gd name="T40" fmla="*/ 1 w 176"/>
                <a:gd name="T41" fmla="*/ 1 h 154"/>
                <a:gd name="T42" fmla="*/ 1 w 176"/>
                <a:gd name="T43" fmla="*/ 1 h 154"/>
                <a:gd name="T44" fmla="*/ 1 w 176"/>
                <a:gd name="T45" fmla="*/ 1 h 154"/>
                <a:gd name="T46" fmla="*/ 1 w 176"/>
                <a:gd name="T47" fmla="*/ 1 h 154"/>
                <a:gd name="T48" fmla="*/ 1 w 176"/>
                <a:gd name="T49" fmla="*/ 1 h 154"/>
                <a:gd name="T50" fmla="*/ 1 w 176"/>
                <a:gd name="T51" fmla="*/ 1 h 154"/>
                <a:gd name="T52" fmla="*/ 1 w 176"/>
                <a:gd name="T53" fmla="*/ 1 h 154"/>
                <a:gd name="T54" fmla="*/ 1 w 176"/>
                <a:gd name="T55" fmla="*/ 1 h 154"/>
                <a:gd name="T56" fmla="*/ 1 w 176"/>
                <a:gd name="T57" fmla="*/ 1 h 154"/>
                <a:gd name="T58" fmla="*/ 1 w 176"/>
                <a:gd name="T59" fmla="*/ 1 h 154"/>
                <a:gd name="T60" fmla="*/ 1 w 176"/>
                <a:gd name="T61" fmla="*/ 1 h 154"/>
                <a:gd name="T62" fmla="*/ 1 w 176"/>
                <a:gd name="T63" fmla="*/ 1 h 154"/>
                <a:gd name="T64" fmla="*/ 1 w 176"/>
                <a:gd name="T65" fmla="*/ 1 h 154"/>
                <a:gd name="T66" fmla="*/ 1 w 176"/>
                <a:gd name="T67" fmla="*/ 1 h 154"/>
                <a:gd name="T68" fmla="*/ 1 w 176"/>
                <a:gd name="T69" fmla="*/ 1 h 154"/>
                <a:gd name="T70" fmla="*/ 1 w 176"/>
                <a:gd name="T71" fmla="*/ 1 h 154"/>
                <a:gd name="T72" fmla="*/ 1 w 176"/>
                <a:gd name="T73" fmla="*/ 1 h 154"/>
                <a:gd name="T74" fmla="*/ 1 w 176"/>
                <a:gd name="T75" fmla="*/ 1 h 154"/>
                <a:gd name="T76" fmla="*/ 1 w 176"/>
                <a:gd name="T77" fmla="*/ 1 h 154"/>
                <a:gd name="T78" fmla="*/ 1 w 176"/>
                <a:gd name="T79" fmla="*/ 1 h 154"/>
                <a:gd name="T80" fmla="*/ 1 w 176"/>
                <a:gd name="T81" fmla="*/ 1 h 154"/>
                <a:gd name="T82" fmla="*/ 1 w 176"/>
                <a:gd name="T83" fmla="*/ 1 h 154"/>
                <a:gd name="T84" fmla="*/ 1 w 176"/>
                <a:gd name="T85" fmla="*/ 1 h 154"/>
                <a:gd name="T86" fmla="*/ 1 w 176"/>
                <a:gd name="T87" fmla="*/ 1 h 154"/>
                <a:gd name="T88" fmla="*/ 1 w 176"/>
                <a:gd name="T89" fmla="*/ 0 h 154"/>
                <a:gd name="T90" fmla="*/ 1 w 176"/>
                <a:gd name="T91" fmla="*/ 1 h 15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76"/>
                <a:gd name="T139" fmla="*/ 0 h 154"/>
                <a:gd name="T140" fmla="*/ 176 w 176"/>
                <a:gd name="T141" fmla="*/ 154 h 15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76" h="154">
                  <a:moveTo>
                    <a:pt x="2" y="5"/>
                  </a:moveTo>
                  <a:lnTo>
                    <a:pt x="0" y="18"/>
                  </a:lnTo>
                  <a:lnTo>
                    <a:pt x="1" y="32"/>
                  </a:lnTo>
                  <a:lnTo>
                    <a:pt x="6" y="47"/>
                  </a:lnTo>
                  <a:lnTo>
                    <a:pt x="13" y="56"/>
                  </a:lnTo>
                  <a:lnTo>
                    <a:pt x="17" y="58"/>
                  </a:lnTo>
                  <a:lnTo>
                    <a:pt x="22" y="60"/>
                  </a:lnTo>
                  <a:lnTo>
                    <a:pt x="26" y="60"/>
                  </a:lnTo>
                  <a:lnTo>
                    <a:pt x="32" y="60"/>
                  </a:lnTo>
                  <a:lnTo>
                    <a:pt x="37" y="60"/>
                  </a:lnTo>
                  <a:lnTo>
                    <a:pt x="41" y="60"/>
                  </a:lnTo>
                  <a:lnTo>
                    <a:pt x="46" y="60"/>
                  </a:lnTo>
                  <a:lnTo>
                    <a:pt x="51" y="60"/>
                  </a:lnTo>
                  <a:lnTo>
                    <a:pt x="55" y="61"/>
                  </a:lnTo>
                  <a:lnTo>
                    <a:pt x="62" y="61"/>
                  </a:lnTo>
                  <a:lnTo>
                    <a:pt x="69" y="62"/>
                  </a:lnTo>
                  <a:lnTo>
                    <a:pt x="77" y="63"/>
                  </a:lnTo>
                  <a:lnTo>
                    <a:pt x="84" y="64"/>
                  </a:lnTo>
                  <a:lnTo>
                    <a:pt x="90" y="67"/>
                  </a:lnTo>
                  <a:lnTo>
                    <a:pt x="95" y="69"/>
                  </a:lnTo>
                  <a:lnTo>
                    <a:pt x="99" y="72"/>
                  </a:lnTo>
                  <a:lnTo>
                    <a:pt x="92" y="90"/>
                  </a:lnTo>
                  <a:lnTo>
                    <a:pt x="113" y="94"/>
                  </a:lnTo>
                  <a:lnTo>
                    <a:pt x="114" y="128"/>
                  </a:lnTo>
                  <a:lnTo>
                    <a:pt x="160" y="154"/>
                  </a:lnTo>
                  <a:lnTo>
                    <a:pt x="168" y="146"/>
                  </a:lnTo>
                  <a:lnTo>
                    <a:pt x="154" y="106"/>
                  </a:lnTo>
                  <a:lnTo>
                    <a:pt x="165" y="98"/>
                  </a:lnTo>
                  <a:lnTo>
                    <a:pt x="160" y="84"/>
                  </a:lnTo>
                  <a:lnTo>
                    <a:pt x="145" y="78"/>
                  </a:lnTo>
                  <a:lnTo>
                    <a:pt x="165" y="68"/>
                  </a:lnTo>
                  <a:lnTo>
                    <a:pt x="176" y="50"/>
                  </a:lnTo>
                  <a:lnTo>
                    <a:pt x="167" y="42"/>
                  </a:lnTo>
                  <a:lnTo>
                    <a:pt x="159" y="35"/>
                  </a:lnTo>
                  <a:lnTo>
                    <a:pt x="151" y="31"/>
                  </a:lnTo>
                  <a:lnTo>
                    <a:pt x="143" y="30"/>
                  </a:lnTo>
                  <a:lnTo>
                    <a:pt x="137" y="30"/>
                  </a:lnTo>
                  <a:lnTo>
                    <a:pt x="128" y="28"/>
                  </a:lnTo>
                  <a:lnTo>
                    <a:pt x="116" y="27"/>
                  </a:lnTo>
                  <a:lnTo>
                    <a:pt x="104" y="26"/>
                  </a:lnTo>
                  <a:lnTo>
                    <a:pt x="92" y="26"/>
                  </a:lnTo>
                  <a:lnTo>
                    <a:pt x="82" y="25"/>
                  </a:lnTo>
                  <a:lnTo>
                    <a:pt x="75" y="24"/>
                  </a:lnTo>
                  <a:lnTo>
                    <a:pt x="72" y="24"/>
                  </a:lnTo>
                  <a:lnTo>
                    <a:pt x="56" y="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7377" name="Freeform 8"/>
            <p:cNvSpPr>
              <a:spLocks/>
            </p:cNvSpPr>
            <p:nvPr/>
          </p:nvSpPr>
          <p:spPr bwMode="auto">
            <a:xfrm>
              <a:off x="2732" y="726"/>
              <a:ext cx="26" cy="25"/>
            </a:xfrm>
            <a:custGeom>
              <a:avLst/>
              <a:gdLst>
                <a:gd name="T0" fmla="*/ 0 w 53"/>
                <a:gd name="T1" fmla="*/ 0 h 50"/>
                <a:gd name="T2" fmla="*/ 0 w 53"/>
                <a:gd name="T3" fmla="*/ 1 h 50"/>
                <a:gd name="T4" fmla="*/ 0 w 53"/>
                <a:gd name="T5" fmla="*/ 1 h 50"/>
                <a:gd name="T6" fmla="*/ 0 w 53"/>
                <a:gd name="T7" fmla="*/ 1 h 50"/>
                <a:gd name="T8" fmla="*/ 0 w 53"/>
                <a:gd name="T9" fmla="*/ 1 h 50"/>
                <a:gd name="T10" fmla="*/ 0 w 53"/>
                <a:gd name="T11" fmla="*/ 1 h 50"/>
                <a:gd name="T12" fmla="*/ 0 w 53"/>
                <a:gd name="T13" fmla="*/ 1 h 50"/>
                <a:gd name="T14" fmla="*/ 0 w 53"/>
                <a:gd name="T15" fmla="*/ 1 h 50"/>
                <a:gd name="T16" fmla="*/ 0 w 53"/>
                <a:gd name="T17" fmla="*/ 1 h 50"/>
                <a:gd name="T18" fmla="*/ 0 w 53"/>
                <a:gd name="T19" fmla="*/ 1 h 50"/>
                <a:gd name="T20" fmla="*/ 0 w 53"/>
                <a:gd name="T21" fmla="*/ 1 h 50"/>
                <a:gd name="T22" fmla="*/ 0 w 53"/>
                <a:gd name="T23" fmla="*/ 1 h 50"/>
                <a:gd name="T24" fmla="*/ 0 w 53"/>
                <a:gd name="T25" fmla="*/ 1 h 50"/>
                <a:gd name="T26" fmla="*/ 0 w 53"/>
                <a:gd name="T27" fmla="*/ 1 h 50"/>
                <a:gd name="T28" fmla="*/ 0 w 53"/>
                <a:gd name="T29" fmla="*/ 0 h 5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3"/>
                <a:gd name="T46" fmla="*/ 0 h 50"/>
                <a:gd name="T47" fmla="*/ 53 w 53"/>
                <a:gd name="T48" fmla="*/ 50 h 5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3" h="50">
                  <a:moveTo>
                    <a:pt x="0" y="0"/>
                  </a:moveTo>
                  <a:lnTo>
                    <a:pt x="5" y="1"/>
                  </a:lnTo>
                  <a:lnTo>
                    <a:pt x="12" y="3"/>
                  </a:lnTo>
                  <a:lnTo>
                    <a:pt x="20" y="5"/>
                  </a:lnTo>
                  <a:lnTo>
                    <a:pt x="28" y="7"/>
                  </a:lnTo>
                  <a:lnTo>
                    <a:pt x="37" y="9"/>
                  </a:lnTo>
                  <a:lnTo>
                    <a:pt x="44" y="13"/>
                  </a:lnTo>
                  <a:lnTo>
                    <a:pt x="50" y="15"/>
                  </a:lnTo>
                  <a:lnTo>
                    <a:pt x="53" y="18"/>
                  </a:lnTo>
                  <a:lnTo>
                    <a:pt x="48" y="50"/>
                  </a:lnTo>
                  <a:lnTo>
                    <a:pt x="11" y="39"/>
                  </a:lnTo>
                  <a:lnTo>
                    <a:pt x="8" y="34"/>
                  </a:lnTo>
                  <a:lnTo>
                    <a:pt x="4" y="22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7378" name="Freeform 9"/>
            <p:cNvSpPr>
              <a:spLocks/>
            </p:cNvSpPr>
            <p:nvPr/>
          </p:nvSpPr>
          <p:spPr bwMode="auto">
            <a:xfrm>
              <a:off x="2534" y="698"/>
              <a:ext cx="57" cy="47"/>
            </a:xfrm>
            <a:custGeom>
              <a:avLst/>
              <a:gdLst>
                <a:gd name="T0" fmla="*/ 1 w 114"/>
                <a:gd name="T1" fmla="*/ 0 h 94"/>
                <a:gd name="T2" fmla="*/ 1 w 114"/>
                <a:gd name="T3" fmla="*/ 1 h 94"/>
                <a:gd name="T4" fmla="*/ 1 w 114"/>
                <a:gd name="T5" fmla="*/ 1 h 94"/>
                <a:gd name="T6" fmla="*/ 1 w 114"/>
                <a:gd name="T7" fmla="*/ 1 h 94"/>
                <a:gd name="T8" fmla="*/ 1 w 114"/>
                <a:gd name="T9" fmla="*/ 1 h 94"/>
                <a:gd name="T10" fmla="*/ 1 w 114"/>
                <a:gd name="T11" fmla="*/ 1 h 94"/>
                <a:gd name="T12" fmla="*/ 1 w 114"/>
                <a:gd name="T13" fmla="*/ 1 h 94"/>
                <a:gd name="T14" fmla="*/ 1 w 114"/>
                <a:gd name="T15" fmla="*/ 1 h 94"/>
                <a:gd name="T16" fmla="*/ 1 w 114"/>
                <a:gd name="T17" fmla="*/ 1 h 94"/>
                <a:gd name="T18" fmla="*/ 0 w 114"/>
                <a:gd name="T19" fmla="*/ 1 h 94"/>
                <a:gd name="T20" fmla="*/ 1 w 114"/>
                <a:gd name="T21" fmla="*/ 0 h 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4"/>
                <a:gd name="T34" fmla="*/ 0 h 94"/>
                <a:gd name="T35" fmla="*/ 114 w 114"/>
                <a:gd name="T36" fmla="*/ 94 h 9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4" h="94">
                  <a:moveTo>
                    <a:pt x="35" y="0"/>
                  </a:moveTo>
                  <a:lnTo>
                    <a:pt x="97" y="11"/>
                  </a:lnTo>
                  <a:lnTo>
                    <a:pt x="114" y="49"/>
                  </a:lnTo>
                  <a:lnTo>
                    <a:pt x="106" y="92"/>
                  </a:lnTo>
                  <a:lnTo>
                    <a:pt x="95" y="94"/>
                  </a:lnTo>
                  <a:lnTo>
                    <a:pt x="84" y="60"/>
                  </a:lnTo>
                  <a:lnTo>
                    <a:pt x="59" y="64"/>
                  </a:lnTo>
                  <a:lnTo>
                    <a:pt x="40" y="57"/>
                  </a:lnTo>
                  <a:lnTo>
                    <a:pt x="59" y="30"/>
                  </a:lnTo>
                  <a:lnTo>
                    <a:pt x="0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7379" name="Freeform 10"/>
            <p:cNvSpPr>
              <a:spLocks/>
            </p:cNvSpPr>
            <p:nvPr/>
          </p:nvSpPr>
          <p:spPr bwMode="auto">
            <a:xfrm>
              <a:off x="2225" y="708"/>
              <a:ext cx="619" cy="935"/>
            </a:xfrm>
            <a:custGeom>
              <a:avLst/>
              <a:gdLst>
                <a:gd name="T0" fmla="*/ 1 w 1237"/>
                <a:gd name="T1" fmla="*/ 0 h 1872"/>
                <a:gd name="T2" fmla="*/ 1 w 1237"/>
                <a:gd name="T3" fmla="*/ 0 h 1872"/>
                <a:gd name="T4" fmla="*/ 1 w 1237"/>
                <a:gd name="T5" fmla="*/ 0 h 1872"/>
                <a:gd name="T6" fmla="*/ 1 w 1237"/>
                <a:gd name="T7" fmla="*/ 0 h 1872"/>
                <a:gd name="T8" fmla="*/ 1 w 1237"/>
                <a:gd name="T9" fmla="*/ 0 h 1872"/>
                <a:gd name="T10" fmla="*/ 1 w 1237"/>
                <a:gd name="T11" fmla="*/ 0 h 1872"/>
                <a:gd name="T12" fmla="*/ 1 w 1237"/>
                <a:gd name="T13" fmla="*/ 0 h 1872"/>
                <a:gd name="T14" fmla="*/ 1 w 1237"/>
                <a:gd name="T15" fmla="*/ 0 h 1872"/>
                <a:gd name="T16" fmla="*/ 1 w 1237"/>
                <a:gd name="T17" fmla="*/ 0 h 1872"/>
                <a:gd name="T18" fmla="*/ 1 w 1237"/>
                <a:gd name="T19" fmla="*/ 0 h 1872"/>
                <a:gd name="T20" fmla="*/ 1 w 1237"/>
                <a:gd name="T21" fmla="*/ 0 h 1872"/>
                <a:gd name="T22" fmla="*/ 1 w 1237"/>
                <a:gd name="T23" fmla="*/ 0 h 1872"/>
                <a:gd name="T24" fmla="*/ 1 w 1237"/>
                <a:gd name="T25" fmla="*/ 0 h 1872"/>
                <a:gd name="T26" fmla="*/ 1 w 1237"/>
                <a:gd name="T27" fmla="*/ 0 h 1872"/>
                <a:gd name="T28" fmla="*/ 1 w 1237"/>
                <a:gd name="T29" fmla="*/ 0 h 1872"/>
                <a:gd name="T30" fmla="*/ 1 w 1237"/>
                <a:gd name="T31" fmla="*/ 0 h 1872"/>
                <a:gd name="T32" fmla="*/ 1 w 1237"/>
                <a:gd name="T33" fmla="*/ 0 h 1872"/>
                <a:gd name="T34" fmla="*/ 1 w 1237"/>
                <a:gd name="T35" fmla="*/ 0 h 1872"/>
                <a:gd name="T36" fmla="*/ 1 w 1237"/>
                <a:gd name="T37" fmla="*/ 0 h 1872"/>
                <a:gd name="T38" fmla="*/ 1 w 1237"/>
                <a:gd name="T39" fmla="*/ 0 h 1872"/>
                <a:gd name="T40" fmla="*/ 1 w 1237"/>
                <a:gd name="T41" fmla="*/ 0 h 1872"/>
                <a:gd name="T42" fmla="*/ 1 w 1237"/>
                <a:gd name="T43" fmla="*/ 0 h 1872"/>
                <a:gd name="T44" fmla="*/ 1 w 1237"/>
                <a:gd name="T45" fmla="*/ 0 h 1872"/>
                <a:gd name="T46" fmla="*/ 1 w 1237"/>
                <a:gd name="T47" fmla="*/ 0 h 1872"/>
                <a:gd name="T48" fmla="*/ 1 w 1237"/>
                <a:gd name="T49" fmla="*/ 0 h 1872"/>
                <a:gd name="T50" fmla="*/ 1 w 1237"/>
                <a:gd name="T51" fmla="*/ 0 h 1872"/>
                <a:gd name="T52" fmla="*/ 1 w 1237"/>
                <a:gd name="T53" fmla="*/ 0 h 1872"/>
                <a:gd name="T54" fmla="*/ 1 w 1237"/>
                <a:gd name="T55" fmla="*/ 0 h 1872"/>
                <a:gd name="T56" fmla="*/ 1 w 1237"/>
                <a:gd name="T57" fmla="*/ 0 h 1872"/>
                <a:gd name="T58" fmla="*/ 1 w 1237"/>
                <a:gd name="T59" fmla="*/ 0 h 1872"/>
                <a:gd name="T60" fmla="*/ 1 w 1237"/>
                <a:gd name="T61" fmla="*/ 0 h 1872"/>
                <a:gd name="T62" fmla="*/ 1 w 1237"/>
                <a:gd name="T63" fmla="*/ 0 h 1872"/>
                <a:gd name="T64" fmla="*/ 1 w 1237"/>
                <a:gd name="T65" fmla="*/ 0 h 1872"/>
                <a:gd name="T66" fmla="*/ 1 w 1237"/>
                <a:gd name="T67" fmla="*/ 0 h 1872"/>
                <a:gd name="T68" fmla="*/ 1 w 1237"/>
                <a:gd name="T69" fmla="*/ 0 h 1872"/>
                <a:gd name="T70" fmla="*/ 1 w 1237"/>
                <a:gd name="T71" fmla="*/ 0 h 1872"/>
                <a:gd name="T72" fmla="*/ 1 w 1237"/>
                <a:gd name="T73" fmla="*/ 0 h 1872"/>
                <a:gd name="T74" fmla="*/ 1 w 1237"/>
                <a:gd name="T75" fmla="*/ 0 h 1872"/>
                <a:gd name="T76" fmla="*/ 1 w 1237"/>
                <a:gd name="T77" fmla="*/ 0 h 1872"/>
                <a:gd name="T78" fmla="*/ 1 w 1237"/>
                <a:gd name="T79" fmla="*/ 0 h 1872"/>
                <a:gd name="T80" fmla="*/ 1 w 1237"/>
                <a:gd name="T81" fmla="*/ 0 h 1872"/>
                <a:gd name="T82" fmla="*/ 1 w 1237"/>
                <a:gd name="T83" fmla="*/ 0 h 1872"/>
                <a:gd name="T84" fmla="*/ 1 w 1237"/>
                <a:gd name="T85" fmla="*/ 0 h 1872"/>
                <a:gd name="T86" fmla="*/ 1 w 1237"/>
                <a:gd name="T87" fmla="*/ 0 h 1872"/>
                <a:gd name="T88" fmla="*/ 1 w 1237"/>
                <a:gd name="T89" fmla="*/ 0 h 1872"/>
                <a:gd name="T90" fmla="*/ 1 w 1237"/>
                <a:gd name="T91" fmla="*/ 0 h 1872"/>
                <a:gd name="T92" fmla="*/ 1 w 1237"/>
                <a:gd name="T93" fmla="*/ 0 h 1872"/>
                <a:gd name="T94" fmla="*/ 1 w 1237"/>
                <a:gd name="T95" fmla="*/ 0 h 1872"/>
                <a:gd name="T96" fmla="*/ 1 w 1237"/>
                <a:gd name="T97" fmla="*/ 0 h 1872"/>
                <a:gd name="T98" fmla="*/ 1 w 1237"/>
                <a:gd name="T99" fmla="*/ 0 h 1872"/>
                <a:gd name="T100" fmla="*/ 1 w 1237"/>
                <a:gd name="T101" fmla="*/ 0 h 1872"/>
                <a:gd name="T102" fmla="*/ 1 w 1237"/>
                <a:gd name="T103" fmla="*/ 0 h 1872"/>
                <a:gd name="T104" fmla="*/ 1 w 1237"/>
                <a:gd name="T105" fmla="*/ 0 h 1872"/>
                <a:gd name="T106" fmla="*/ 1 w 1237"/>
                <a:gd name="T107" fmla="*/ 0 h 1872"/>
                <a:gd name="T108" fmla="*/ 1 w 1237"/>
                <a:gd name="T109" fmla="*/ 0 h 1872"/>
                <a:gd name="T110" fmla="*/ 1 w 1237"/>
                <a:gd name="T111" fmla="*/ 0 h 1872"/>
                <a:gd name="T112" fmla="*/ 1 w 1237"/>
                <a:gd name="T113" fmla="*/ 0 h 1872"/>
                <a:gd name="T114" fmla="*/ 1 w 1237"/>
                <a:gd name="T115" fmla="*/ 0 h 1872"/>
                <a:gd name="T116" fmla="*/ 1 w 1237"/>
                <a:gd name="T117" fmla="*/ 0 h 1872"/>
                <a:gd name="T118" fmla="*/ 1 w 1237"/>
                <a:gd name="T119" fmla="*/ 0 h 1872"/>
                <a:gd name="T120" fmla="*/ 1 w 1237"/>
                <a:gd name="T121" fmla="*/ 0 h 1872"/>
                <a:gd name="T122" fmla="*/ 1 w 1237"/>
                <a:gd name="T123" fmla="*/ 0 h 1872"/>
                <a:gd name="T124" fmla="*/ 1 w 1237"/>
                <a:gd name="T125" fmla="*/ 0 h 187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37"/>
                <a:gd name="T190" fmla="*/ 0 h 1872"/>
                <a:gd name="T191" fmla="*/ 1237 w 1237"/>
                <a:gd name="T192" fmla="*/ 1872 h 187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37" h="1872">
                  <a:moveTo>
                    <a:pt x="645" y="149"/>
                  </a:moveTo>
                  <a:lnTo>
                    <a:pt x="641" y="151"/>
                  </a:lnTo>
                  <a:lnTo>
                    <a:pt x="638" y="156"/>
                  </a:lnTo>
                  <a:lnTo>
                    <a:pt x="636" y="162"/>
                  </a:lnTo>
                  <a:lnTo>
                    <a:pt x="633" y="167"/>
                  </a:lnTo>
                  <a:lnTo>
                    <a:pt x="636" y="173"/>
                  </a:lnTo>
                  <a:lnTo>
                    <a:pt x="640" y="180"/>
                  </a:lnTo>
                  <a:lnTo>
                    <a:pt x="645" y="186"/>
                  </a:lnTo>
                  <a:lnTo>
                    <a:pt x="650" y="189"/>
                  </a:lnTo>
                  <a:lnTo>
                    <a:pt x="653" y="188"/>
                  </a:lnTo>
                  <a:lnTo>
                    <a:pt x="658" y="186"/>
                  </a:lnTo>
                  <a:lnTo>
                    <a:pt x="660" y="182"/>
                  </a:lnTo>
                  <a:lnTo>
                    <a:pt x="661" y="180"/>
                  </a:lnTo>
                  <a:lnTo>
                    <a:pt x="660" y="178"/>
                  </a:lnTo>
                  <a:lnTo>
                    <a:pt x="658" y="175"/>
                  </a:lnTo>
                  <a:lnTo>
                    <a:pt x="654" y="174"/>
                  </a:lnTo>
                  <a:lnTo>
                    <a:pt x="653" y="171"/>
                  </a:lnTo>
                  <a:lnTo>
                    <a:pt x="654" y="169"/>
                  </a:lnTo>
                  <a:lnTo>
                    <a:pt x="658" y="166"/>
                  </a:lnTo>
                  <a:lnTo>
                    <a:pt x="660" y="164"/>
                  </a:lnTo>
                  <a:lnTo>
                    <a:pt x="661" y="162"/>
                  </a:lnTo>
                  <a:lnTo>
                    <a:pt x="660" y="158"/>
                  </a:lnTo>
                  <a:lnTo>
                    <a:pt x="656" y="155"/>
                  </a:lnTo>
                  <a:lnTo>
                    <a:pt x="652" y="151"/>
                  </a:lnTo>
                  <a:lnTo>
                    <a:pt x="645" y="149"/>
                  </a:lnTo>
                  <a:lnTo>
                    <a:pt x="607" y="129"/>
                  </a:lnTo>
                  <a:lnTo>
                    <a:pt x="606" y="125"/>
                  </a:lnTo>
                  <a:lnTo>
                    <a:pt x="601" y="121"/>
                  </a:lnTo>
                  <a:lnTo>
                    <a:pt x="597" y="117"/>
                  </a:lnTo>
                  <a:lnTo>
                    <a:pt x="594" y="113"/>
                  </a:lnTo>
                  <a:lnTo>
                    <a:pt x="595" y="111"/>
                  </a:lnTo>
                  <a:lnTo>
                    <a:pt x="600" y="108"/>
                  </a:lnTo>
                  <a:lnTo>
                    <a:pt x="606" y="104"/>
                  </a:lnTo>
                  <a:lnTo>
                    <a:pt x="613" y="99"/>
                  </a:lnTo>
                  <a:lnTo>
                    <a:pt x="618" y="96"/>
                  </a:lnTo>
                  <a:lnTo>
                    <a:pt x="624" y="93"/>
                  </a:lnTo>
                  <a:lnTo>
                    <a:pt x="629" y="89"/>
                  </a:lnTo>
                  <a:lnTo>
                    <a:pt x="630" y="87"/>
                  </a:lnTo>
                  <a:lnTo>
                    <a:pt x="616" y="67"/>
                  </a:lnTo>
                  <a:lnTo>
                    <a:pt x="621" y="66"/>
                  </a:lnTo>
                  <a:lnTo>
                    <a:pt x="625" y="65"/>
                  </a:lnTo>
                  <a:lnTo>
                    <a:pt x="631" y="64"/>
                  </a:lnTo>
                  <a:lnTo>
                    <a:pt x="638" y="61"/>
                  </a:lnTo>
                  <a:lnTo>
                    <a:pt x="644" y="60"/>
                  </a:lnTo>
                  <a:lnTo>
                    <a:pt x="650" y="59"/>
                  </a:lnTo>
                  <a:lnTo>
                    <a:pt x="654" y="57"/>
                  </a:lnTo>
                  <a:lnTo>
                    <a:pt x="659" y="53"/>
                  </a:lnTo>
                  <a:lnTo>
                    <a:pt x="662" y="56"/>
                  </a:lnTo>
                  <a:lnTo>
                    <a:pt x="671" y="63"/>
                  </a:lnTo>
                  <a:lnTo>
                    <a:pt x="681" y="71"/>
                  </a:lnTo>
                  <a:lnTo>
                    <a:pt x="684" y="76"/>
                  </a:lnTo>
                  <a:lnTo>
                    <a:pt x="682" y="82"/>
                  </a:lnTo>
                  <a:lnTo>
                    <a:pt x="677" y="87"/>
                  </a:lnTo>
                  <a:lnTo>
                    <a:pt x="673" y="90"/>
                  </a:lnTo>
                  <a:lnTo>
                    <a:pt x="670" y="91"/>
                  </a:lnTo>
                  <a:lnTo>
                    <a:pt x="682" y="121"/>
                  </a:lnTo>
                  <a:lnTo>
                    <a:pt x="685" y="121"/>
                  </a:lnTo>
                  <a:lnTo>
                    <a:pt x="693" y="121"/>
                  </a:lnTo>
                  <a:lnTo>
                    <a:pt x="703" y="121"/>
                  </a:lnTo>
                  <a:lnTo>
                    <a:pt x="709" y="119"/>
                  </a:lnTo>
                  <a:lnTo>
                    <a:pt x="712" y="112"/>
                  </a:lnTo>
                  <a:lnTo>
                    <a:pt x="713" y="103"/>
                  </a:lnTo>
                  <a:lnTo>
                    <a:pt x="714" y="96"/>
                  </a:lnTo>
                  <a:lnTo>
                    <a:pt x="716" y="95"/>
                  </a:lnTo>
                  <a:lnTo>
                    <a:pt x="720" y="97"/>
                  </a:lnTo>
                  <a:lnTo>
                    <a:pt x="724" y="102"/>
                  </a:lnTo>
                  <a:lnTo>
                    <a:pt x="731" y="105"/>
                  </a:lnTo>
                  <a:lnTo>
                    <a:pt x="737" y="110"/>
                  </a:lnTo>
                  <a:lnTo>
                    <a:pt x="744" y="114"/>
                  </a:lnTo>
                  <a:lnTo>
                    <a:pt x="750" y="118"/>
                  </a:lnTo>
                  <a:lnTo>
                    <a:pt x="753" y="120"/>
                  </a:lnTo>
                  <a:lnTo>
                    <a:pt x="754" y="121"/>
                  </a:lnTo>
                  <a:lnTo>
                    <a:pt x="754" y="135"/>
                  </a:lnTo>
                  <a:lnTo>
                    <a:pt x="789" y="139"/>
                  </a:lnTo>
                  <a:lnTo>
                    <a:pt x="817" y="157"/>
                  </a:lnTo>
                  <a:lnTo>
                    <a:pt x="811" y="169"/>
                  </a:lnTo>
                  <a:lnTo>
                    <a:pt x="841" y="166"/>
                  </a:lnTo>
                  <a:lnTo>
                    <a:pt x="850" y="172"/>
                  </a:lnTo>
                  <a:lnTo>
                    <a:pt x="858" y="180"/>
                  </a:lnTo>
                  <a:lnTo>
                    <a:pt x="866" y="188"/>
                  </a:lnTo>
                  <a:lnTo>
                    <a:pt x="873" y="193"/>
                  </a:lnTo>
                  <a:lnTo>
                    <a:pt x="875" y="199"/>
                  </a:lnTo>
                  <a:lnTo>
                    <a:pt x="874" y="205"/>
                  </a:lnTo>
                  <a:lnTo>
                    <a:pt x="870" y="212"/>
                  </a:lnTo>
                  <a:lnTo>
                    <a:pt x="865" y="217"/>
                  </a:lnTo>
                  <a:lnTo>
                    <a:pt x="860" y="218"/>
                  </a:lnTo>
                  <a:lnTo>
                    <a:pt x="853" y="218"/>
                  </a:lnTo>
                  <a:lnTo>
                    <a:pt x="845" y="219"/>
                  </a:lnTo>
                  <a:lnTo>
                    <a:pt x="836" y="219"/>
                  </a:lnTo>
                  <a:lnTo>
                    <a:pt x="826" y="220"/>
                  </a:lnTo>
                  <a:lnTo>
                    <a:pt x="817" y="220"/>
                  </a:lnTo>
                  <a:lnTo>
                    <a:pt x="809" y="220"/>
                  </a:lnTo>
                  <a:lnTo>
                    <a:pt x="803" y="220"/>
                  </a:lnTo>
                  <a:lnTo>
                    <a:pt x="797" y="220"/>
                  </a:lnTo>
                  <a:lnTo>
                    <a:pt x="790" y="222"/>
                  </a:lnTo>
                  <a:lnTo>
                    <a:pt x="781" y="222"/>
                  </a:lnTo>
                  <a:lnTo>
                    <a:pt x="772" y="223"/>
                  </a:lnTo>
                  <a:lnTo>
                    <a:pt x="761" y="224"/>
                  </a:lnTo>
                  <a:lnTo>
                    <a:pt x="752" y="225"/>
                  </a:lnTo>
                  <a:lnTo>
                    <a:pt x="744" y="226"/>
                  </a:lnTo>
                  <a:lnTo>
                    <a:pt x="736" y="227"/>
                  </a:lnTo>
                  <a:lnTo>
                    <a:pt x="727" y="228"/>
                  </a:lnTo>
                  <a:lnTo>
                    <a:pt x="714" y="232"/>
                  </a:lnTo>
                  <a:lnTo>
                    <a:pt x="699" y="235"/>
                  </a:lnTo>
                  <a:lnTo>
                    <a:pt x="684" y="239"/>
                  </a:lnTo>
                  <a:lnTo>
                    <a:pt x="669" y="243"/>
                  </a:lnTo>
                  <a:lnTo>
                    <a:pt x="656" y="247"/>
                  </a:lnTo>
                  <a:lnTo>
                    <a:pt x="648" y="249"/>
                  </a:lnTo>
                  <a:lnTo>
                    <a:pt x="645" y="250"/>
                  </a:lnTo>
                  <a:lnTo>
                    <a:pt x="597" y="255"/>
                  </a:lnTo>
                  <a:lnTo>
                    <a:pt x="578" y="269"/>
                  </a:lnTo>
                  <a:lnTo>
                    <a:pt x="607" y="265"/>
                  </a:lnTo>
                  <a:lnTo>
                    <a:pt x="575" y="288"/>
                  </a:lnTo>
                  <a:lnTo>
                    <a:pt x="572" y="288"/>
                  </a:lnTo>
                  <a:lnTo>
                    <a:pt x="564" y="288"/>
                  </a:lnTo>
                  <a:lnTo>
                    <a:pt x="554" y="288"/>
                  </a:lnTo>
                  <a:lnTo>
                    <a:pt x="542" y="289"/>
                  </a:lnTo>
                  <a:lnTo>
                    <a:pt x="530" y="289"/>
                  </a:lnTo>
                  <a:lnTo>
                    <a:pt x="518" y="292"/>
                  </a:lnTo>
                  <a:lnTo>
                    <a:pt x="508" y="293"/>
                  </a:lnTo>
                  <a:lnTo>
                    <a:pt x="502" y="295"/>
                  </a:lnTo>
                  <a:lnTo>
                    <a:pt x="499" y="299"/>
                  </a:lnTo>
                  <a:lnTo>
                    <a:pt x="500" y="302"/>
                  </a:lnTo>
                  <a:lnTo>
                    <a:pt x="503" y="303"/>
                  </a:lnTo>
                  <a:lnTo>
                    <a:pt x="510" y="304"/>
                  </a:lnTo>
                  <a:lnTo>
                    <a:pt x="509" y="317"/>
                  </a:lnTo>
                  <a:lnTo>
                    <a:pt x="466" y="318"/>
                  </a:lnTo>
                  <a:lnTo>
                    <a:pt x="463" y="303"/>
                  </a:lnTo>
                  <a:lnTo>
                    <a:pt x="465" y="301"/>
                  </a:lnTo>
                  <a:lnTo>
                    <a:pt x="469" y="298"/>
                  </a:lnTo>
                  <a:lnTo>
                    <a:pt x="472" y="291"/>
                  </a:lnTo>
                  <a:lnTo>
                    <a:pt x="474" y="285"/>
                  </a:lnTo>
                  <a:lnTo>
                    <a:pt x="471" y="278"/>
                  </a:lnTo>
                  <a:lnTo>
                    <a:pt x="463" y="271"/>
                  </a:lnTo>
                  <a:lnTo>
                    <a:pt x="454" y="265"/>
                  </a:lnTo>
                  <a:lnTo>
                    <a:pt x="445" y="261"/>
                  </a:lnTo>
                  <a:lnTo>
                    <a:pt x="440" y="260"/>
                  </a:lnTo>
                  <a:lnTo>
                    <a:pt x="435" y="258"/>
                  </a:lnTo>
                  <a:lnTo>
                    <a:pt x="431" y="257"/>
                  </a:lnTo>
                  <a:lnTo>
                    <a:pt x="425" y="257"/>
                  </a:lnTo>
                  <a:lnTo>
                    <a:pt x="420" y="258"/>
                  </a:lnTo>
                  <a:lnTo>
                    <a:pt x="416" y="261"/>
                  </a:lnTo>
                  <a:lnTo>
                    <a:pt x="411" y="264"/>
                  </a:lnTo>
                  <a:lnTo>
                    <a:pt x="409" y="269"/>
                  </a:lnTo>
                  <a:lnTo>
                    <a:pt x="408" y="269"/>
                  </a:lnTo>
                  <a:lnTo>
                    <a:pt x="403" y="270"/>
                  </a:lnTo>
                  <a:lnTo>
                    <a:pt x="397" y="271"/>
                  </a:lnTo>
                  <a:lnTo>
                    <a:pt x="389" y="272"/>
                  </a:lnTo>
                  <a:lnTo>
                    <a:pt x="381" y="273"/>
                  </a:lnTo>
                  <a:lnTo>
                    <a:pt x="373" y="275"/>
                  </a:lnTo>
                  <a:lnTo>
                    <a:pt x="366" y="275"/>
                  </a:lnTo>
                  <a:lnTo>
                    <a:pt x="360" y="273"/>
                  </a:lnTo>
                  <a:lnTo>
                    <a:pt x="356" y="272"/>
                  </a:lnTo>
                  <a:lnTo>
                    <a:pt x="349" y="271"/>
                  </a:lnTo>
                  <a:lnTo>
                    <a:pt x="342" y="271"/>
                  </a:lnTo>
                  <a:lnTo>
                    <a:pt x="335" y="271"/>
                  </a:lnTo>
                  <a:lnTo>
                    <a:pt x="329" y="272"/>
                  </a:lnTo>
                  <a:lnTo>
                    <a:pt x="324" y="273"/>
                  </a:lnTo>
                  <a:lnTo>
                    <a:pt x="319" y="275"/>
                  </a:lnTo>
                  <a:lnTo>
                    <a:pt x="317" y="277"/>
                  </a:lnTo>
                  <a:lnTo>
                    <a:pt x="320" y="287"/>
                  </a:lnTo>
                  <a:lnTo>
                    <a:pt x="321" y="287"/>
                  </a:lnTo>
                  <a:lnTo>
                    <a:pt x="324" y="286"/>
                  </a:lnTo>
                  <a:lnTo>
                    <a:pt x="328" y="285"/>
                  </a:lnTo>
                  <a:lnTo>
                    <a:pt x="334" y="284"/>
                  </a:lnTo>
                  <a:lnTo>
                    <a:pt x="340" y="281"/>
                  </a:lnTo>
                  <a:lnTo>
                    <a:pt x="347" y="281"/>
                  </a:lnTo>
                  <a:lnTo>
                    <a:pt x="352" y="280"/>
                  </a:lnTo>
                  <a:lnTo>
                    <a:pt x="358" y="280"/>
                  </a:lnTo>
                  <a:lnTo>
                    <a:pt x="364" y="281"/>
                  </a:lnTo>
                  <a:lnTo>
                    <a:pt x="371" y="281"/>
                  </a:lnTo>
                  <a:lnTo>
                    <a:pt x="378" y="281"/>
                  </a:lnTo>
                  <a:lnTo>
                    <a:pt x="385" y="280"/>
                  </a:lnTo>
                  <a:lnTo>
                    <a:pt x="392" y="280"/>
                  </a:lnTo>
                  <a:lnTo>
                    <a:pt x="397" y="279"/>
                  </a:lnTo>
                  <a:lnTo>
                    <a:pt x="403" y="278"/>
                  </a:lnTo>
                  <a:lnTo>
                    <a:pt x="409" y="277"/>
                  </a:lnTo>
                  <a:lnTo>
                    <a:pt x="413" y="276"/>
                  </a:lnTo>
                  <a:lnTo>
                    <a:pt x="420" y="276"/>
                  </a:lnTo>
                  <a:lnTo>
                    <a:pt x="427" y="276"/>
                  </a:lnTo>
                  <a:lnTo>
                    <a:pt x="434" y="276"/>
                  </a:lnTo>
                  <a:lnTo>
                    <a:pt x="440" y="277"/>
                  </a:lnTo>
                  <a:lnTo>
                    <a:pt x="445" y="278"/>
                  </a:lnTo>
                  <a:lnTo>
                    <a:pt x="446" y="279"/>
                  </a:lnTo>
                  <a:lnTo>
                    <a:pt x="445" y="280"/>
                  </a:lnTo>
                  <a:lnTo>
                    <a:pt x="441" y="283"/>
                  </a:lnTo>
                  <a:lnTo>
                    <a:pt x="436" y="284"/>
                  </a:lnTo>
                  <a:lnTo>
                    <a:pt x="431" y="286"/>
                  </a:lnTo>
                  <a:lnTo>
                    <a:pt x="425" y="288"/>
                  </a:lnTo>
                  <a:lnTo>
                    <a:pt x="418" y="291"/>
                  </a:lnTo>
                  <a:lnTo>
                    <a:pt x="412" y="294"/>
                  </a:lnTo>
                  <a:lnTo>
                    <a:pt x="408" y="298"/>
                  </a:lnTo>
                  <a:lnTo>
                    <a:pt x="404" y="301"/>
                  </a:lnTo>
                  <a:lnTo>
                    <a:pt x="401" y="310"/>
                  </a:lnTo>
                  <a:lnTo>
                    <a:pt x="401" y="322"/>
                  </a:lnTo>
                  <a:lnTo>
                    <a:pt x="402" y="332"/>
                  </a:lnTo>
                  <a:lnTo>
                    <a:pt x="403" y="337"/>
                  </a:lnTo>
                  <a:lnTo>
                    <a:pt x="417" y="337"/>
                  </a:lnTo>
                  <a:lnTo>
                    <a:pt x="418" y="332"/>
                  </a:lnTo>
                  <a:lnTo>
                    <a:pt x="423" y="319"/>
                  </a:lnTo>
                  <a:lnTo>
                    <a:pt x="431" y="306"/>
                  </a:lnTo>
                  <a:lnTo>
                    <a:pt x="442" y="296"/>
                  </a:lnTo>
                  <a:lnTo>
                    <a:pt x="446" y="304"/>
                  </a:lnTo>
                  <a:lnTo>
                    <a:pt x="450" y="314"/>
                  </a:lnTo>
                  <a:lnTo>
                    <a:pt x="455" y="323"/>
                  </a:lnTo>
                  <a:lnTo>
                    <a:pt x="461" y="329"/>
                  </a:lnTo>
                  <a:lnTo>
                    <a:pt x="465" y="330"/>
                  </a:lnTo>
                  <a:lnTo>
                    <a:pt x="471" y="331"/>
                  </a:lnTo>
                  <a:lnTo>
                    <a:pt x="479" y="332"/>
                  </a:lnTo>
                  <a:lnTo>
                    <a:pt x="487" y="333"/>
                  </a:lnTo>
                  <a:lnTo>
                    <a:pt x="495" y="333"/>
                  </a:lnTo>
                  <a:lnTo>
                    <a:pt x="503" y="333"/>
                  </a:lnTo>
                  <a:lnTo>
                    <a:pt x="510" y="332"/>
                  </a:lnTo>
                  <a:lnTo>
                    <a:pt x="515" y="331"/>
                  </a:lnTo>
                  <a:lnTo>
                    <a:pt x="532" y="309"/>
                  </a:lnTo>
                  <a:lnTo>
                    <a:pt x="533" y="309"/>
                  </a:lnTo>
                  <a:lnTo>
                    <a:pt x="537" y="309"/>
                  </a:lnTo>
                  <a:lnTo>
                    <a:pt x="542" y="309"/>
                  </a:lnTo>
                  <a:lnTo>
                    <a:pt x="548" y="309"/>
                  </a:lnTo>
                  <a:lnTo>
                    <a:pt x="556" y="308"/>
                  </a:lnTo>
                  <a:lnTo>
                    <a:pt x="563" y="307"/>
                  </a:lnTo>
                  <a:lnTo>
                    <a:pt x="571" y="306"/>
                  </a:lnTo>
                  <a:lnTo>
                    <a:pt x="578" y="303"/>
                  </a:lnTo>
                  <a:lnTo>
                    <a:pt x="585" y="300"/>
                  </a:lnTo>
                  <a:lnTo>
                    <a:pt x="592" y="295"/>
                  </a:lnTo>
                  <a:lnTo>
                    <a:pt x="600" y="289"/>
                  </a:lnTo>
                  <a:lnTo>
                    <a:pt x="607" y="284"/>
                  </a:lnTo>
                  <a:lnTo>
                    <a:pt x="614" y="278"/>
                  </a:lnTo>
                  <a:lnTo>
                    <a:pt x="620" y="273"/>
                  </a:lnTo>
                  <a:lnTo>
                    <a:pt x="625" y="269"/>
                  </a:lnTo>
                  <a:lnTo>
                    <a:pt x="630" y="266"/>
                  </a:lnTo>
                  <a:lnTo>
                    <a:pt x="651" y="273"/>
                  </a:lnTo>
                  <a:lnTo>
                    <a:pt x="654" y="272"/>
                  </a:lnTo>
                  <a:lnTo>
                    <a:pt x="665" y="269"/>
                  </a:lnTo>
                  <a:lnTo>
                    <a:pt x="678" y="264"/>
                  </a:lnTo>
                  <a:lnTo>
                    <a:pt x="694" y="258"/>
                  </a:lnTo>
                  <a:lnTo>
                    <a:pt x="713" y="253"/>
                  </a:lnTo>
                  <a:lnTo>
                    <a:pt x="729" y="248"/>
                  </a:lnTo>
                  <a:lnTo>
                    <a:pt x="743" y="243"/>
                  </a:lnTo>
                  <a:lnTo>
                    <a:pt x="752" y="241"/>
                  </a:lnTo>
                  <a:lnTo>
                    <a:pt x="759" y="240"/>
                  </a:lnTo>
                  <a:lnTo>
                    <a:pt x="765" y="240"/>
                  </a:lnTo>
                  <a:lnTo>
                    <a:pt x="771" y="242"/>
                  </a:lnTo>
                  <a:lnTo>
                    <a:pt x="775" y="245"/>
                  </a:lnTo>
                  <a:lnTo>
                    <a:pt x="780" y="247"/>
                  </a:lnTo>
                  <a:lnTo>
                    <a:pt x="784" y="249"/>
                  </a:lnTo>
                  <a:lnTo>
                    <a:pt x="789" y="253"/>
                  </a:lnTo>
                  <a:lnTo>
                    <a:pt x="792" y="255"/>
                  </a:lnTo>
                  <a:lnTo>
                    <a:pt x="799" y="258"/>
                  </a:lnTo>
                  <a:lnTo>
                    <a:pt x="805" y="258"/>
                  </a:lnTo>
                  <a:lnTo>
                    <a:pt x="811" y="258"/>
                  </a:lnTo>
                  <a:lnTo>
                    <a:pt x="817" y="258"/>
                  </a:lnTo>
                  <a:lnTo>
                    <a:pt x="823" y="261"/>
                  </a:lnTo>
                  <a:lnTo>
                    <a:pt x="829" y="266"/>
                  </a:lnTo>
                  <a:lnTo>
                    <a:pt x="830" y="272"/>
                  </a:lnTo>
                  <a:lnTo>
                    <a:pt x="825" y="277"/>
                  </a:lnTo>
                  <a:lnTo>
                    <a:pt x="818" y="279"/>
                  </a:lnTo>
                  <a:lnTo>
                    <a:pt x="809" y="281"/>
                  </a:lnTo>
                  <a:lnTo>
                    <a:pt x="797" y="285"/>
                  </a:lnTo>
                  <a:lnTo>
                    <a:pt x="785" y="288"/>
                  </a:lnTo>
                  <a:lnTo>
                    <a:pt x="774" y="292"/>
                  </a:lnTo>
                  <a:lnTo>
                    <a:pt x="762" y="296"/>
                  </a:lnTo>
                  <a:lnTo>
                    <a:pt x="754" y="300"/>
                  </a:lnTo>
                  <a:lnTo>
                    <a:pt x="749" y="303"/>
                  </a:lnTo>
                  <a:lnTo>
                    <a:pt x="742" y="306"/>
                  </a:lnTo>
                  <a:lnTo>
                    <a:pt x="737" y="304"/>
                  </a:lnTo>
                  <a:lnTo>
                    <a:pt x="736" y="300"/>
                  </a:lnTo>
                  <a:lnTo>
                    <a:pt x="738" y="293"/>
                  </a:lnTo>
                  <a:lnTo>
                    <a:pt x="742" y="285"/>
                  </a:lnTo>
                  <a:lnTo>
                    <a:pt x="744" y="277"/>
                  </a:lnTo>
                  <a:lnTo>
                    <a:pt x="744" y="271"/>
                  </a:lnTo>
                  <a:lnTo>
                    <a:pt x="738" y="271"/>
                  </a:lnTo>
                  <a:lnTo>
                    <a:pt x="735" y="272"/>
                  </a:lnTo>
                  <a:lnTo>
                    <a:pt x="730" y="275"/>
                  </a:lnTo>
                  <a:lnTo>
                    <a:pt x="726" y="276"/>
                  </a:lnTo>
                  <a:lnTo>
                    <a:pt x="721" y="278"/>
                  </a:lnTo>
                  <a:lnTo>
                    <a:pt x="715" y="279"/>
                  </a:lnTo>
                  <a:lnTo>
                    <a:pt x="709" y="281"/>
                  </a:lnTo>
                  <a:lnTo>
                    <a:pt x="705" y="283"/>
                  </a:lnTo>
                  <a:lnTo>
                    <a:pt x="699" y="285"/>
                  </a:lnTo>
                  <a:lnTo>
                    <a:pt x="693" y="286"/>
                  </a:lnTo>
                  <a:lnTo>
                    <a:pt x="685" y="288"/>
                  </a:lnTo>
                  <a:lnTo>
                    <a:pt x="677" y="289"/>
                  </a:lnTo>
                  <a:lnTo>
                    <a:pt x="669" y="291"/>
                  </a:lnTo>
                  <a:lnTo>
                    <a:pt x="661" y="292"/>
                  </a:lnTo>
                  <a:lnTo>
                    <a:pt x="653" y="293"/>
                  </a:lnTo>
                  <a:lnTo>
                    <a:pt x="646" y="293"/>
                  </a:lnTo>
                  <a:lnTo>
                    <a:pt x="640" y="293"/>
                  </a:lnTo>
                  <a:lnTo>
                    <a:pt x="630" y="303"/>
                  </a:lnTo>
                  <a:lnTo>
                    <a:pt x="636" y="303"/>
                  </a:lnTo>
                  <a:lnTo>
                    <a:pt x="643" y="306"/>
                  </a:lnTo>
                  <a:lnTo>
                    <a:pt x="648" y="307"/>
                  </a:lnTo>
                  <a:lnTo>
                    <a:pt x="654" y="309"/>
                  </a:lnTo>
                  <a:lnTo>
                    <a:pt x="659" y="311"/>
                  </a:lnTo>
                  <a:lnTo>
                    <a:pt x="661" y="314"/>
                  </a:lnTo>
                  <a:lnTo>
                    <a:pt x="662" y="316"/>
                  </a:lnTo>
                  <a:lnTo>
                    <a:pt x="661" y="317"/>
                  </a:lnTo>
                  <a:lnTo>
                    <a:pt x="658" y="318"/>
                  </a:lnTo>
                  <a:lnTo>
                    <a:pt x="654" y="319"/>
                  </a:lnTo>
                  <a:lnTo>
                    <a:pt x="651" y="321"/>
                  </a:lnTo>
                  <a:lnTo>
                    <a:pt x="646" y="322"/>
                  </a:lnTo>
                  <a:lnTo>
                    <a:pt x="641" y="324"/>
                  </a:lnTo>
                  <a:lnTo>
                    <a:pt x="637" y="325"/>
                  </a:lnTo>
                  <a:lnTo>
                    <a:pt x="631" y="326"/>
                  </a:lnTo>
                  <a:lnTo>
                    <a:pt x="627" y="326"/>
                  </a:lnTo>
                  <a:lnTo>
                    <a:pt x="616" y="327"/>
                  </a:lnTo>
                  <a:lnTo>
                    <a:pt x="607" y="330"/>
                  </a:lnTo>
                  <a:lnTo>
                    <a:pt x="600" y="333"/>
                  </a:lnTo>
                  <a:lnTo>
                    <a:pt x="594" y="339"/>
                  </a:lnTo>
                  <a:lnTo>
                    <a:pt x="587" y="347"/>
                  </a:lnTo>
                  <a:lnTo>
                    <a:pt x="578" y="359"/>
                  </a:lnTo>
                  <a:lnTo>
                    <a:pt x="568" y="372"/>
                  </a:lnTo>
                  <a:lnTo>
                    <a:pt x="562" y="385"/>
                  </a:lnTo>
                  <a:lnTo>
                    <a:pt x="553" y="380"/>
                  </a:lnTo>
                  <a:lnTo>
                    <a:pt x="553" y="361"/>
                  </a:lnTo>
                  <a:lnTo>
                    <a:pt x="544" y="362"/>
                  </a:lnTo>
                  <a:lnTo>
                    <a:pt x="536" y="366"/>
                  </a:lnTo>
                  <a:lnTo>
                    <a:pt x="531" y="369"/>
                  </a:lnTo>
                  <a:lnTo>
                    <a:pt x="529" y="377"/>
                  </a:lnTo>
                  <a:lnTo>
                    <a:pt x="530" y="387"/>
                  </a:lnTo>
                  <a:lnTo>
                    <a:pt x="533" y="400"/>
                  </a:lnTo>
                  <a:lnTo>
                    <a:pt x="536" y="412"/>
                  </a:lnTo>
                  <a:lnTo>
                    <a:pt x="534" y="418"/>
                  </a:lnTo>
                  <a:lnTo>
                    <a:pt x="529" y="423"/>
                  </a:lnTo>
                  <a:lnTo>
                    <a:pt x="521" y="425"/>
                  </a:lnTo>
                  <a:lnTo>
                    <a:pt x="514" y="428"/>
                  </a:lnTo>
                  <a:lnTo>
                    <a:pt x="510" y="429"/>
                  </a:lnTo>
                  <a:lnTo>
                    <a:pt x="464" y="461"/>
                  </a:lnTo>
                  <a:lnTo>
                    <a:pt x="459" y="463"/>
                  </a:lnTo>
                  <a:lnTo>
                    <a:pt x="450" y="469"/>
                  </a:lnTo>
                  <a:lnTo>
                    <a:pt x="439" y="477"/>
                  </a:lnTo>
                  <a:lnTo>
                    <a:pt x="431" y="485"/>
                  </a:lnTo>
                  <a:lnTo>
                    <a:pt x="430" y="496"/>
                  </a:lnTo>
                  <a:lnTo>
                    <a:pt x="434" y="508"/>
                  </a:lnTo>
                  <a:lnTo>
                    <a:pt x="441" y="521"/>
                  </a:lnTo>
                  <a:lnTo>
                    <a:pt x="447" y="530"/>
                  </a:lnTo>
                  <a:lnTo>
                    <a:pt x="447" y="538"/>
                  </a:lnTo>
                  <a:lnTo>
                    <a:pt x="443" y="547"/>
                  </a:lnTo>
                  <a:lnTo>
                    <a:pt x="438" y="558"/>
                  </a:lnTo>
                  <a:lnTo>
                    <a:pt x="433" y="567"/>
                  </a:lnTo>
                  <a:lnTo>
                    <a:pt x="427" y="575"/>
                  </a:lnTo>
                  <a:lnTo>
                    <a:pt x="420" y="585"/>
                  </a:lnTo>
                  <a:lnTo>
                    <a:pt x="413" y="592"/>
                  </a:lnTo>
                  <a:lnTo>
                    <a:pt x="407" y="595"/>
                  </a:lnTo>
                  <a:lnTo>
                    <a:pt x="402" y="587"/>
                  </a:lnTo>
                  <a:lnTo>
                    <a:pt x="400" y="572"/>
                  </a:lnTo>
                  <a:lnTo>
                    <a:pt x="400" y="556"/>
                  </a:lnTo>
                  <a:lnTo>
                    <a:pt x="404" y="545"/>
                  </a:lnTo>
                  <a:lnTo>
                    <a:pt x="411" y="535"/>
                  </a:lnTo>
                  <a:lnTo>
                    <a:pt x="409" y="531"/>
                  </a:lnTo>
                  <a:lnTo>
                    <a:pt x="404" y="524"/>
                  </a:lnTo>
                  <a:lnTo>
                    <a:pt x="397" y="516"/>
                  </a:lnTo>
                  <a:lnTo>
                    <a:pt x="390" y="511"/>
                  </a:lnTo>
                  <a:lnTo>
                    <a:pt x="386" y="509"/>
                  </a:lnTo>
                  <a:lnTo>
                    <a:pt x="379" y="508"/>
                  </a:lnTo>
                  <a:lnTo>
                    <a:pt x="372" y="506"/>
                  </a:lnTo>
                  <a:lnTo>
                    <a:pt x="363" y="505"/>
                  </a:lnTo>
                  <a:lnTo>
                    <a:pt x="355" y="504"/>
                  </a:lnTo>
                  <a:lnTo>
                    <a:pt x="349" y="504"/>
                  </a:lnTo>
                  <a:lnTo>
                    <a:pt x="344" y="503"/>
                  </a:lnTo>
                  <a:lnTo>
                    <a:pt x="342" y="503"/>
                  </a:lnTo>
                  <a:lnTo>
                    <a:pt x="335" y="516"/>
                  </a:lnTo>
                  <a:lnTo>
                    <a:pt x="333" y="516"/>
                  </a:lnTo>
                  <a:lnTo>
                    <a:pt x="326" y="515"/>
                  </a:lnTo>
                  <a:lnTo>
                    <a:pt x="317" y="515"/>
                  </a:lnTo>
                  <a:lnTo>
                    <a:pt x="306" y="513"/>
                  </a:lnTo>
                  <a:lnTo>
                    <a:pt x="295" y="512"/>
                  </a:lnTo>
                  <a:lnTo>
                    <a:pt x="286" y="509"/>
                  </a:lnTo>
                  <a:lnTo>
                    <a:pt x="277" y="506"/>
                  </a:lnTo>
                  <a:lnTo>
                    <a:pt x="273" y="503"/>
                  </a:lnTo>
                  <a:lnTo>
                    <a:pt x="269" y="503"/>
                  </a:lnTo>
                  <a:lnTo>
                    <a:pt x="265" y="504"/>
                  </a:lnTo>
                  <a:lnTo>
                    <a:pt x="260" y="505"/>
                  </a:lnTo>
                  <a:lnTo>
                    <a:pt x="254" y="507"/>
                  </a:lnTo>
                  <a:lnTo>
                    <a:pt x="249" y="509"/>
                  </a:lnTo>
                  <a:lnTo>
                    <a:pt x="244" y="514"/>
                  </a:lnTo>
                  <a:lnTo>
                    <a:pt x="238" y="519"/>
                  </a:lnTo>
                  <a:lnTo>
                    <a:pt x="235" y="524"/>
                  </a:lnTo>
                  <a:lnTo>
                    <a:pt x="216" y="524"/>
                  </a:lnTo>
                  <a:lnTo>
                    <a:pt x="205" y="581"/>
                  </a:lnTo>
                  <a:lnTo>
                    <a:pt x="191" y="584"/>
                  </a:lnTo>
                  <a:lnTo>
                    <a:pt x="205" y="619"/>
                  </a:lnTo>
                  <a:lnTo>
                    <a:pt x="199" y="628"/>
                  </a:lnTo>
                  <a:lnTo>
                    <a:pt x="197" y="640"/>
                  </a:lnTo>
                  <a:lnTo>
                    <a:pt x="199" y="650"/>
                  </a:lnTo>
                  <a:lnTo>
                    <a:pt x="208" y="657"/>
                  </a:lnTo>
                  <a:lnTo>
                    <a:pt x="220" y="658"/>
                  </a:lnTo>
                  <a:lnTo>
                    <a:pt x="229" y="657"/>
                  </a:lnTo>
                  <a:lnTo>
                    <a:pt x="236" y="656"/>
                  </a:lnTo>
                  <a:lnTo>
                    <a:pt x="238" y="655"/>
                  </a:lnTo>
                  <a:lnTo>
                    <a:pt x="252" y="663"/>
                  </a:lnTo>
                  <a:lnTo>
                    <a:pt x="258" y="655"/>
                  </a:lnTo>
                  <a:lnTo>
                    <a:pt x="264" y="649"/>
                  </a:lnTo>
                  <a:lnTo>
                    <a:pt x="268" y="645"/>
                  </a:lnTo>
                  <a:lnTo>
                    <a:pt x="274" y="644"/>
                  </a:lnTo>
                  <a:lnTo>
                    <a:pt x="277" y="644"/>
                  </a:lnTo>
                  <a:lnTo>
                    <a:pt x="280" y="641"/>
                  </a:lnTo>
                  <a:lnTo>
                    <a:pt x="283" y="637"/>
                  </a:lnTo>
                  <a:lnTo>
                    <a:pt x="290" y="636"/>
                  </a:lnTo>
                  <a:lnTo>
                    <a:pt x="296" y="637"/>
                  </a:lnTo>
                  <a:lnTo>
                    <a:pt x="302" y="637"/>
                  </a:lnTo>
                  <a:lnTo>
                    <a:pt x="307" y="637"/>
                  </a:lnTo>
                  <a:lnTo>
                    <a:pt x="314" y="637"/>
                  </a:lnTo>
                  <a:lnTo>
                    <a:pt x="319" y="637"/>
                  </a:lnTo>
                  <a:lnTo>
                    <a:pt x="324" y="636"/>
                  </a:lnTo>
                  <a:lnTo>
                    <a:pt x="326" y="636"/>
                  </a:lnTo>
                  <a:lnTo>
                    <a:pt x="327" y="636"/>
                  </a:lnTo>
                  <a:lnTo>
                    <a:pt x="330" y="644"/>
                  </a:lnTo>
                  <a:lnTo>
                    <a:pt x="327" y="648"/>
                  </a:lnTo>
                  <a:lnTo>
                    <a:pt x="319" y="656"/>
                  </a:lnTo>
                  <a:lnTo>
                    <a:pt x="311" y="667"/>
                  </a:lnTo>
                  <a:lnTo>
                    <a:pt x="306" y="679"/>
                  </a:lnTo>
                  <a:lnTo>
                    <a:pt x="304" y="690"/>
                  </a:lnTo>
                  <a:lnTo>
                    <a:pt x="301" y="703"/>
                  </a:lnTo>
                  <a:lnTo>
                    <a:pt x="295" y="716"/>
                  </a:lnTo>
                  <a:lnTo>
                    <a:pt x="287" y="727"/>
                  </a:lnTo>
                  <a:lnTo>
                    <a:pt x="295" y="728"/>
                  </a:lnTo>
                  <a:lnTo>
                    <a:pt x="304" y="731"/>
                  </a:lnTo>
                  <a:lnTo>
                    <a:pt x="312" y="732"/>
                  </a:lnTo>
                  <a:lnTo>
                    <a:pt x="321" y="733"/>
                  </a:lnTo>
                  <a:lnTo>
                    <a:pt x="329" y="733"/>
                  </a:lnTo>
                  <a:lnTo>
                    <a:pt x="337" y="733"/>
                  </a:lnTo>
                  <a:lnTo>
                    <a:pt x="347" y="732"/>
                  </a:lnTo>
                  <a:lnTo>
                    <a:pt x="355" y="728"/>
                  </a:lnTo>
                  <a:lnTo>
                    <a:pt x="373" y="736"/>
                  </a:lnTo>
                  <a:lnTo>
                    <a:pt x="371" y="750"/>
                  </a:lnTo>
                  <a:lnTo>
                    <a:pt x="368" y="765"/>
                  </a:lnTo>
                  <a:lnTo>
                    <a:pt x="366" y="778"/>
                  </a:lnTo>
                  <a:lnTo>
                    <a:pt x="366" y="788"/>
                  </a:lnTo>
                  <a:lnTo>
                    <a:pt x="367" y="801"/>
                  </a:lnTo>
                  <a:lnTo>
                    <a:pt x="370" y="818"/>
                  </a:lnTo>
                  <a:lnTo>
                    <a:pt x="374" y="833"/>
                  </a:lnTo>
                  <a:lnTo>
                    <a:pt x="385" y="841"/>
                  </a:lnTo>
                  <a:lnTo>
                    <a:pt x="392" y="842"/>
                  </a:lnTo>
                  <a:lnTo>
                    <a:pt x="397" y="843"/>
                  </a:lnTo>
                  <a:lnTo>
                    <a:pt x="404" y="843"/>
                  </a:lnTo>
                  <a:lnTo>
                    <a:pt x="410" y="842"/>
                  </a:lnTo>
                  <a:lnTo>
                    <a:pt x="416" y="841"/>
                  </a:lnTo>
                  <a:lnTo>
                    <a:pt x="421" y="840"/>
                  </a:lnTo>
                  <a:lnTo>
                    <a:pt x="427" y="837"/>
                  </a:lnTo>
                  <a:lnTo>
                    <a:pt x="433" y="833"/>
                  </a:lnTo>
                  <a:lnTo>
                    <a:pt x="436" y="835"/>
                  </a:lnTo>
                  <a:lnTo>
                    <a:pt x="445" y="841"/>
                  </a:lnTo>
                  <a:lnTo>
                    <a:pt x="454" y="848"/>
                  </a:lnTo>
                  <a:lnTo>
                    <a:pt x="458" y="856"/>
                  </a:lnTo>
                  <a:lnTo>
                    <a:pt x="461" y="865"/>
                  </a:lnTo>
                  <a:lnTo>
                    <a:pt x="465" y="875"/>
                  </a:lnTo>
                  <a:lnTo>
                    <a:pt x="471" y="881"/>
                  </a:lnTo>
                  <a:lnTo>
                    <a:pt x="479" y="885"/>
                  </a:lnTo>
                  <a:lnTo>
                    <a:pt x="501" y="828"/>
                  </a:lnTo>
                  <a:lnTo>
                    <a:pt x="508" y="827"/>
                  </a:lnTo>
                  <a:lnTo>
                    <a:pt x="515" y="825"/>
                  </a:lnTo>
                  <a:lnTo>
                    <a:pt x="519" y="823"/>
                  </a:lnTo>
                  <a:lnTo>
                    <a:pt x="524" y="820"/>
                  </a:lnTo>
                  <a:lnTo>
                    <a:pt x="527" y="818"/>
                  </a:lnTo>
                  <a:lnTo>
                    <a:pt x="531" y="816"/>
                  </a:lnTo>
                  <a:lnTo>
                    <a:pt x="536" y="812"/>
                  </a:lnTo>
                  <a:lnTo>
                    <a:pt x="540" y="809"/>
                  </a:lnTo>
                  <a:lnTo>
                    <a:pt x="562" y="809"/>
                  </a:lnTo>
                  <a:lnTo>
                    <a:pt x="548" y="833"/>
                  </a:lnTo>
                  <a:lnTo>
                    <a:pt x="578" y="847"/>
                  </a:lnTo>
                  <a:lnTo>
                    <a:pt x="594" y="837"/>
                  </a:lnTo>
                  <a:lnTo>
                    <a:pt x="591" y="833"/>
                  </a:lnTo>
                  <a:lnTo>
                    <a:pt x="583" y="827"/>
                  </a:lnTo>
                  <a:lnTo>
                    <a:pt x="577" y="819"/>
                  </a:lnTo>
                  <a:lnTo>
                    <a:pt x="577" y="815"/>
                  </a:lnTo>
                  <a:lnTo>
                    <a:pt x="582" y="810"/>
                  </a:lnTo>
                  <a:lnTo>
                    <a:pt x="585" y="804"/>
                  </a:lnTo>
                  <a:lnTo>
                    <a:pt x="590" y="800"/>
                  </a:lnTo>
                  <a:lnTo>
                    <a:pt x="597" y="801"/>
                  </a:lnTo>
                  <a:lnTo>
                    <a:pt x="605" y="804"/>
                  </a:lnTo>
                  <a:lnTo>
                    <a:pt x="614" y="807"/>
                  </a:lnTo>
                  <a:lnTo>
                    <a:pt x="622" y="807"/>
                  </a:lnTo>
                  <a:lnTo>
                    <a:pt x="630" y="804"/>
                  </a:lnTo>
                  <a:lnTo>
                    <a:pt x="635" y="803"/>
                  </a:lnTo>
                  <a:lnTo>
                    <a:pt x="638" y="803"/>
                  </a:lnTo>
                  <a:lnTo>
                    <a:pt x="643" y="803"/>
                  </a:lnTo>
                  <a:lnTo>
                    <a:pt x="648" y="803"/>
                  </a:lnTo>
                  <a:lnTo>
                    <a:pt x="654" y="804"/>
                  </a:lnTo>
                  <a:lnTo>
                    <a:pt x="660" y="804"/>
                  </a:lnTo>
                  <a:lnTo>
                    <a:pt x="666" y="805"/>
                  </a:lnTo>
                  <a:lnTo>
                    <a:pt x="673" y="807"/>
                  </a:lnTo>
                  <a:lnTo>
                    <a:pt x="678" y="808"/>
                  </a:lnTo>
                  <a:lnTo>
                    <a:pt x="684" y="809"/>
                  </a:lnTo>
                  <a:lnTo>
                    <a:pt x="689" y="810"/>
                  </a:lnTo>
                  <a:lnTo>
                    <a:pt x="694" y="810"/>
                  </a:lnTo>
                  <a:lnTo>
                    <a:pt x="699" y="811"/>
                  </a:lnTo>
                  <a:lnTo>
                    <a:pt x="705" y="812"/>
                  </a:lnTo>
                  <a:lnTo>
                    <a:pt x="713" y="814"/>
                  </a:lnTo>
                  <a:lnTo>
                    <a:pt x="722" y="815"/>
                  </a:lnTo>
                  <a:lnTo>
                    <a:pt x="734" y="816"/>
                  </a:lnTo>
                  <a:lnTo>
                    <a:pt x="746" y="819"/>
                  </a:lnTo>
                  <a:lnTo>
                    <a:pt x="759" y="824"/>
                  </a:lnTo>
                  <a:lnTo>
                    <a:pt x="772" y="830"/>
                  </a:lnTo>
                  <a:lnTo>
                    <a:pt x="783" y="835"/>
                  </a:lnTo>
                  <a:lnTo>
                    <a:pt x="794" y="841"/>
                  </a:lnTo>
                  <a:lnTo>
                    <a:pt x="802" y="847"/>
                  </a:lnTo>
                  <a:lnTo>
                    <a:pt x="806" y="853"/>
                  </a:lnTo>
                  <a:lnTo>
                    <a:pt x="813" y="863"/>
                  </a:lnTo>
                  <a:lnTo>
                    <a:pt x="819" y="871"/>
                  </a:lnTo>
                  <a:lnTo>
                    <a:pt x="823" y="877"/>
                  </a:lnTo>
                  <a:lnTo>
                    <a:pt x="825" y="879"/>
                  </a:lnTo>
                  <a:lnTo>
                    <a:pt x="828" y="879"/>
                  </a:lnTo>
                  <a:lnTo>
                    <a:pt x="837" y="880"/>
                  </a:lnTo>
                  <a:lnTo>
                    <a:pt x="850" y="880"/>
                  </a:lnTo>
                  <a:lnTo>
                    <a:pt x="866" y="881"/>
                  </a:lnTo>
                  <a:lnTo>
                    <a:pt x="881" y="883"/>
                  </a:lnTo>
                  <a:lnTo>
                    <a:pt x="896" y="885"/>
                  </a:lnTo>
                  <a:lnTo>
                    <a:pt x="908" y="886"/>
                  </a:lnTo>
                  <a:lnTo>
                    <a:pt x="914" y="888"/>
                  </a:lnTo>
                  <a:lnTo>
                    <a:pt x="919" y="893"/>
                  </a:lnTo>
                  <a:lnTo>
                    <a:pt x="927" y="902"/>
                  </a:lnTo>
                  <a:lnTo>
                    <a:pt x="935" y="914"/>
                  </a:lnTo>
                  <a:lnTo>
                    <a:pt x="944" y="926"/>
                  </a:lnTo>
                  <a:lnTo>
                    <a:pt x="954" y="939"/>
                  </a:lnTo>
                  <a:lnTo>
                    <a:pt x="962" y="949"/>
                  </a:lnTo>
                  <a:lnTo>
                    <a:pt x="970" y="957"/>
                  </a:lnTo>
                  <a:lnTo>
                    <a:pt x="974" y="961"/>
                  </a:lnTo>
                  <a:lnTo>
                    <a:pt x="982" y="961"/>
                  </a:lnTo>
                  <a:lnTo>
                    <a:pt x="989" y="961"/>
                  </a:lnTo>
                  <a:lnTo>
                    <a:pt x="994" y="961"/>
                  </a:lnTo>
                  <a:lnTo>
                    <a:pt x="996" y="961"/>
                  </a:lnTo>
                  <a:lnTo>
                    <a:pt x="999" y="986"/>
                  </a:lnTo>
                  <a:lnTo>
                    <a:pt x="995" y="986"/>
                  </a:lnTo>
                  <a:lnTo>
                    <a:pt x="989" y="986"/>
                  </a:lnTo>
                  <a:lnTo>
                    <a:pt x="981" y="989"/>
                  </a:lnTo>
                  <a:lnTo>
                    <a:pt x="977" y="993"/>
                  </a:lnTo>
                  <a:lnTo>
                    <a:pt x="972" y="1001"/>
                  </a:lnTo>
                  <a:lnTo>
                    <a:pt x="967" y="1013"/>
                  </a:lnTo>
                  <a:lnTo>
                    <a:pt x="961" y="1022"/>
                  </a:lnTo>
                  <a:lnTo>
                    <a:pt x="955" y="1027"/>
                  </a:lnTo>
                  <a:lnTo>
                    <a:pt x="948" y="1028"/>
                  </a:lnTo>
                  <a:lnTo>
                    <a:pt x="941" y="1031"/>
                  </a:lnTo>
                  <a:lnTo>
                    <a:pt x="936" y="1036"/>
                  </a:lnTo>
                  <a:lnTo>
                    <a:pt x="934" y="1037"/>
                  </a:lnTo>
                  <a:lnTo>
                    <a:pt x="941" y="1048"/>
                  </a:lnTo>
                  <a:lnTo>
                    <a:pt x="980" y="1040"/>
                  </a:lnTo>
                  <a:lnTo>
                    <a:pt x="982" y="1034"/>
                  </a:lnTo>
                  <a:lnTo>
                    <a:pt x="988" y="1020"/>
                  </a:lnTo>
                  <a:lnTo>
                    <a:pt x="995" y="1007"/>
                  </a:lnTo>
                  <a:lnTo>
                    <a:pt x="1001" y="1002"/>
                  </a:lnTo>
                  <a:lnTo>
                    <a:pt x="1009" y="1005"/>
                  </a:lnTo>
                  <a:lnTo>
                    <a:pt x="1020" y="1007"/>
                  </a:lnTo>
                  <a:lnTo>
                    <a:pt x="1033" y="1009"/>
                  </a:lnTo>
                  <a:lnTo>
                    <a:pt x="1048" y="1010"/>
                  </a:lnTo>
                  <a:lnTo>
                    <a:pt x="1062" y="1012"/>
                  </a:lnTo>
                  <a:lnTo>
                    <a:pt x="1076" y="1013"/>
                  </a:lnTo>
                  <a:lnTo>
                    <a:pt x="1088" y="1013"/>
                  </a:lnTo>
                  <a:lnTo>
                    <a:pt x="1098" y="1013"/>
                  </a:lnTo>
                  <a:lnTo>
                    <a:pt x="1115" y="1024"/>
                  </a:lnTo>
                  <a:lnTo>
                    <a:pt x="1137" y="1019"/>
                  </a:lnTo>
                  <a:lnTo>
                    <a:pt x="1138" y="1021"/>
                  </a:lnTo>
                  <a:lnTo>
                    <a:pt x="1141" y="1027"/>
                  </a:lnTo>
                  <a:lnTo>
                    <a:pt x="1146" y="1034"/>
                  </a:lnTo>
                  <a:lnTo>
                    <a:pt x="1153" y="1038"/>
                  </a:lnTo>
                  <a:lnTo>
                    <a:pt x="1158" y="1039"/>
                  </a:lnTo>
                  <a:lnTo>
                    <a:pt x="1162" y="1039"/>
                  </a:lnTo>
                  <a:lnTo>
                    <a:pt x="1168" y="1039"/>
                  </a:lnTo>
                  <a:lnTo>
                    <a:pt x="1174" y="1038"/>
                  </a:lnTo>
                  <a:lnTo>
                    <a:pt x="1179" y="1037"/>
                  </a:lnTo>
                  <a:lnTo>
                    <a:pt x="1184" y="1036"/>
                  </a:lnTo>
                  <a:lnTo>
                    <a:pt x="1186" y="1035"/>
                  </a:lnTo>
                  <a:lnTo>
                    <a:pt x="1187" y="1035"/>
                  </a:lnTo>
                  <a:lnTo>
                    <a:pt x="1191" y="1038"/>
                  </a:lnTo>
                  <a:lnTo>
                    <a:pt x="1200" y="1044"/>
                  </a:lnTo>
                  <a:lnTo>
                    <a:pt x="1211" y="1051"/>
                  </a:lnTo>
                  <a:lnTo>
                    <a:pt x="1220" y="1054"/>
                  </a:lnTo>
                  <a:lnTo>
                    <a:pt x="1220" y="1061"/>
                  </a:lnTo>
                  <a:lnTo>
                    <a:pt x="1221" y="1078"/>
                  </a:lnTo>
                  <a:lnTo>
                    <a:pt x="1225" y="1098"/>
                  </a:lnTo>
                  <a:lnTo>
                    <a:pt x="1237" y="1114"/>
                  </a:lnTo>
                  <a:lnTo>
                    <a:pt x="1235" y="1122"/>
                  </a:lnTo>
                  <a:lnTo>
                    <a:pt x="1229" y="1133"/>
                  </a:lnTo>
                  <a:lnTo>
                    <a:pt x="1221" y="1142"/>
                  </a:lnTo>
                  <a:lnTo>
                    <a:pt x="1209" y="1149"/>
                  </a:lnTo>
                  <a:lnTo>
                    <a:pt x="1204" y="1152"/>
                  </a:lnTo>
                  <a:lnTo>
                    <a:pt x="1198" y="1158"/>
                  </a:lnTo>
                  <a:lnTo>
                    <a:pt x="1193" y="1164"/>
                  </a:lnTo>
                  <a:lnTo>
                    <a:pt x="1187" y="1171"/>
                  </a:lnTo>
                  <a:lnTo>
                    <a:pt x="1183" y="1177"/>
                  </a:lnTo>
                  <a:lnTo>
                    <a:pt x="1178" y="1184"/>
                  </a:lnTo>
                  <a:lnTo>
                    <a:pt x="1173" y="1191"/>
                  </a:lnTo>
                  <a:lnTo>
                    <a:pt x="1168" y="1197"/>
                  </a:lnTo>
                  <a:lnTo>
                    <a:pt x="1160" y="1211"/>
                  </a:lnTo>
                  <a:lnTo>
                    <a:pt x="1158" y="1228"/>
                  </a:lnTo>
                  <a:lnTo>
                    <a:pt x="1156" y="1245"/>
                  </a:lnTo>
                  <a:lnTo>
                    <a:pt x="1153" y="1260"/>
                  </a:lnTo>
                  <a:lnTo>
                    <a:pt x="1147" y="1272"/>
                  </a:lnTo>
                  <a:lnTo>
                    <a:pt x="1139" y="1280"/>
                  </a:lnTo>
                  <a:lnTo>
                    <a:pt x="1130" y="1287"/>
                  </a:lnTo>
                  <a:lnTo>
                    <a:pt x="1123" y="1290"/>
                  </a:lnTo>
                  <a:lnTo>
                    <a:pt x="1121" y="1295"/>
                  </a:lnTo>
                  <a:lnTo>
                    <a:pt x="1125" y="1298"/>
                  </a:lnTo>
                  <a:lnTo>
                    <a:pt x="1133" y="1303"/>
                  </a:lnTo>
                  <a:lnTo>
                    <a:pt x="1141" y="1304"/>
                  </a:lnTo>
                  <a:lnTo>
                    <a:pt x="1131" y="1317"/>
                  </a:lnTo>
                  <a:lnTo>
                    <a:pt x="1124" y="1318"/>
                  </a:lnTo>
                  <a:lnTo>
                    <a:pt x="1116" y="1319"/>
                  </a:lnTo>
                  <a:lnTo>
                    <a:pt x="1108" y="1321"/>
                  </a:lnTo>
                  <a:lnTo>
                    <a:pt x="1100" y="1324"/>
                  </a:lnTo>
                  <a:lnTo>
                    <a:pt x="1092" y="1327"/>
                  </a:lnTo>
                  <a:lnTo>
                    <a:pt x="1084" y="1331"/>
                  </a:lnTo>
                  <a:lnTo>
                    <a:pt x="1076" y="1335"/>
                  </a:lnTo>
                  <a:lnTo>
                    <a:pt x="1068" y="1339"/>
                  </a:lnTo>
                  <a:lnTo>
                    <a:pt x="1067" y="1346"/>
                  </a:lnTo>
                  <a:lnTo>
                    <a:pt x="1065" y="1353"/>
                  </a:lnTo>
                  <a:lnTo>
                    <a:pt x="1062" y="1359"/>
                  </a:lnTo>
                  <a:lnTo>
                    <a:pt x="1057" y="1366"/>
                  </a:lnTo>
                  <a:lnTo>
                    <a:pt x="1052" y="1372"/>
                  </a:lnTo>
                  <a:lnTo>
                    <a:pt x="1045" y="1378"/>
                  </a:lnTo>
                  <a:lnTo>
                    <a:pt x="1037" y="1381"/>
                  </a:lnTo>
                  <a:lnTo>
                    <a:pt x="1027" y="1385"/>
                  </a:lnTo>
                  <a:lnTo>
                    <a:pt x="1025" y="1445"/>
                  </a:lnTo>
                  <a:lnTo>
                    <a:pt x="1023" y="1449"/>
                  </a:lnTo>
                  <a:lnTo>
                    <a:pt x="1016" y="1462"/>
                  </a:lnTo>
                  <a:lnTo>
                    <a:pt x="1007" y="1476"/>
                  </a:lnTo>
                  <a:lnTo>
                    <a:pt x="999" y="1485"/>
                  </a:lnTo>
                  <a:lnTo>
                    <a:pt x="994" y="1492"/>
                  </a:lnTo>
                  <a:lnTo>
                    <a:pt x="992" y="1500"/>
                  </a:lnTo>
                  <a:lnTo>
                    <a:pt x="988" y="1509"/>
                  </a:lnTo>
                  <a:lnTo>
                    <a:pt x="980" y="1518"/>
                  </a:lnTo>
                  <a:lnTo>
                    <a:pt x="971" y="1529"/>
                  </a:lnTo>
                  <a:lnTo>
                    <a:pt x="967" y="1538"/>
                  </a:lnTo>
                  <a:lnTo>
                    <a:pt x="966" y="1548"/>
                  </a:lnTo>
                  <a:lnTo>
                    <a:pt x="964" y="1559"/>
                  </a:lnTo>
                  <a:lnTo>
                    <a:pt x="959" y="1562"/>
                  </a:lnTo>
                  <a:lnTo>
                    <a:pt x="954" y="1566"/>
                  </a:lnTo>
                  <a:lnTo>
                    <a:pt x="948" y="1568"/>
                  </a:lnTo>
                  <a:lnTo>
                    <a:pt x="941" y="1570"/>
                  </a:lnTo>
                  <a:lnTo>
                    <a:pt x="933" y="1571"/>
                  </a:lnTo>
                  <a:lnTo>
                    <a:pt x="927" y="1573"/>
                  </a:lnTo>
                  <a:lnTo>
                    <a:pt x="921" y="1573"/>
                  </a:lnTo>
                  <a:lnTo>
                    <a:pt x="917" y="1573"/>
                  </a:lnTo>
                  <a:lnTo>
                    <a:pt x="912" y="1570"/>
                  </a:lnTo>
                  <a:lnTo>
                    <a:pt x="906" y="1566"/>
                  </a:lnTo>
                  <a:lnTo>
                    <a:pt x="898" y="1560"/>
                  </a:lnTo>
                  <a:lnTo>
                    <a:pt x="891" y="1553"/>
                  </a:lnTo>
                  <a:lnTo>
                    <a:pt x="883" y="1547"/>
                  </a:lnTo>
                  <a:lnTo>
                    <a:pt x="875" y="1541"/>
                  </a:lnTo>
                  <a:lnTo>
                    <a:pt x="868" y="1537"/>
                  </a:lnTo>
                  <a:lnTo>
                    <a:pt x="863" y="1535"/>
                  </a:lnTo>
                  <a:lnTo>
                    <a:pt x="855" y="1546"/>
                  </a:lnTo>
                  <a:lnTo>
                    <a:pt x="882" y="1562"/>
                  </a:lnTo>
                  <a:lnTo>
                    <a:pt x="885" y="1574"/>
                  </a:lnTo>
                  <a:lnTo>
                    <a:pt x="886" y="1587"/>
                  </a:lnTo>
                  <a:lnTo>
                    <a:pt x="886" y="1601"/>
                  </a:lnTo>
                  <a:lnTo>
                    <a:pt x="882" y="1613"/>
                  </a:lnTo>
                  <a:lnTo>
                    <a:pt x="879" y="1617"/>
                  </a:lnTo>
                  <a:lnTo>
                    <a:pt x="874" y="1622"/>
                  </a:lnTo>
                  <a:lnTo>
                    <a:pt x="870" y="1627"/>
                  </a:lnTo>
                  <a:lnTo>
                    <a:pt x="864" y="1631"/>
                  </a:lnTo>
                  <a:lnTo>
                    <a:pt x="858" y="1635"/>
                  </a:lnTo>
                  <a:lnTo>
                    <a:pt x="853" y="1638"/>
                  </a:lnTo>
                  <a:lnTo>
                    <a:pt x="848" y="1639"/>
                  </a:lnTo>
                  <a:lnTo>
                    <a:pt x="843" y="1638"/>
                  </a:lnTo>
                  <a:lnTo>
                    <a:pt x="834" y="1637"/>
                  </a:lnTo>
                  <a:lnTo>
                    <a:pt x="825" y="1638"/>
                  </a:lnTo>
                  <a:lnTo>
                    <a:pt x="819" y="1643"/>
                  </a:lnTo>
                  <a:lnTo>
                    <a:pt x="817" y="1651"/>
                  </a:lnTo>
                  <a:lnTo>
                    <a:pt x="815" y="1655"/>
                  </a:lnTo>
                  <a:lnTo>
                    <a:pt x="813" y="1659"/>
                  </a:lnTo>
                  <a:lnTo>
                    <a:pt x="809" y="1662"/>
                  </a:lnTo>
                  <a:lnTo>
                    <a:pt x="804" y="1666"/>
                  </a:lnTo>
                  <a:lnTo>
                    <a:pt x="798" y="1668"/>
                  </a:lnTo>
                  <a:lnTo>
                    <a:pt x="792" y="1670"/>
                  </a:lnTo>
                  <a:lnTo>
                    <a:pt x="787" y="1673"/>
                  </a:lnTo>
                  <a:lnTo>
                    <a:pt x="782" y="1675"/>
                  </a:lnTo>
                  <a:lnTo>
                    <a:pt x="781" y="1689"/>
                  </a:lnTo>
                  <a:lnTo>
                    <a:pt x="776" y="1698"/>
                  </a:lnTo>
                  <a:lnTo>
                    <a:pt x="771" y="1705"/>
                  </a:lnTo>
                  <a:lnTo>
                    <a:pt x="765" y="1711"/>
                  </a:lnTo>
                  <a:lnTo>
                    <a:pt x="758" y="1715"/>
                  </a:lnTo>
                  <a:lnTo>
                    <a:pt x="751" y="1720"/>
                  </a:lnTo>
                  <a:lnTo>
                    <a:pt x="745" y="1725"/>
                  </a:lnTo>
                  <a:lnTo>
                    <a:pt x="743" y="1733"/>
                  </a:lnTo>
                  <a:lnTo>
                    <a:pt x="744" y="1742"/>
                  </a:lnTo>
                  <a:lnTo>
                    <a:pt x="744" y="1752"/>
                  </a:lnTo>
                  <a:lnTo>
                    <a:pt x="742" y="1764"/>
                  </a:lnTo>
                  <a:lnTo>
                    <a:pt x="735" y="1774"/>
                  </a:lnTo>
                  <a:lnTo>
                    <a:pt x="727" y="1783"/>
                  </a:lnTo>
                  <a:lnTo>
                    <a:pt x="724" y="1792"/>
                  </a:lnTo>
                  <a:lnTo>
                    <a:pt x="726" y="1799"/>
                  </a:lnTo>
                  <a:lnTo>
                    <a:pt x="730" y="1806"/>
                  </a:lnTo>
                  <a:lnTo>
                    <a:pt x="736" y="1812"/>
                  </a:lnTo>
                  <a:lnTo>
                    <a:pt x="738" y="1818"/>
                  </a:lnTo>
                  <a:lnTo>
                    <a:pt x="737" y="1824"/>
                  </a:lnTo>
                  <a:lnTo>
                    <a:pt x="736" y="1831"/>
                  </a:lnTo>
                  <a:lnTo>
                    <a:pt x="736" y="1834"/>
                  </a:lnTo>
                  <a:lnTo>
                    <a:pt x="737" y="1839"/>
                  </a:lnTo>
                  <a:lnTo>
                    <a:pt x="739" y="1842"/>
                  </a:lnTo>
                  <a:lnTo>
                    <a:pt x="743" y="1844"/>
                  </a:lnTo>
                  <a:lnTo>
                    <a:pt x="747" y="1848"/>
                  </a:lnTo>
                  <a:lnTo>
                    <a:pt x="753" y="1850"/>
                  </a:lnTo>
                  <a:lnTo>
                    <a:pt x="761" y="1852"/>
                  </a:lnTo>
                  <a:lnTo>
                    <a:pt x="771" y="1855"/>
                  </a:lnTo>
                  <a:lnTo>
                    <a:pt x="774" y="1859"/>
                  </a:lnTo>
                  <a:lnTo>
                    <a:pt x="774" y="1865"/>
                  </a:lnTo>
                  <a:lnTo>
                    <a:pt x="769" y="1870"/>
                  </a:lnTo>
                  <a:lnTo>
                    <a:pt x="762" y="1872"/>
                  </a:lnTo>
                  <a:lnTo>
                    <a:pt x="758" y="1872"/>
                  </a:lnTo>
                  <a:lnTo>
                    <a:pt x="753" y="1872"/>
                  </a:lnTo>
                  <a:lnTo>
                    <a:pt x="747" y="1871"/>
                  </a:lnTo>
                  <a:lnTo>
                    <a:pt x="742" y="1870"/>
                  </a:lnTo>
                  <a:lnTo>
                    <a:pt x="736" y="1870"/>
                  </a:lnTo>
                  <a:lnTo>
                    <a:pt x="730" y="1869"/>
                  </a:lnTo>
                  <a:lnTo>
                    <a:pt x="724" y="1869"/>
                  </a:lnTo>
                  <a:lnTo>
                    <a:pt x="721" y="1869"/>
                  </a:lnTo>
                  <a:lnTo>
                    <a:pt x="714" y="1866"/>
                  </a:lnTo>
                  <a:lnTo>
                    <a:pt x="709" y="1862"/>
                  </a:lnTo>
                  <a:lnTo>
                    <a:pt x="706" y="1854"/>
                  </a:lnTo>
                  <a:lnTo>
                    <a:pt x="705" y="1844"/>
                  </a:lnTo>
                  <a:lnTo>
                    <a:pt x="701" y="1836"/>
                  </a:lnTo>
                  <a:lnTo>
                    <a:pt x="697" y="1829"/>
                  </a:lnTo>
                  <a:lnTo>
                    <a:pt x="690" y="1827"/>
                  </a:lnTo>
                  <a:lnTo>
                    <a:pt x="683" y="1831"/>
                  </a:lnTo>
                  <a:lnTo>
                    <a:pt x="677" y="1820"/>
                  </a:lnTo>
                  <a:lnTo>
                    <a:pt x="670" y="1805"/>
                  </a:lnTo>
                  <a:lnTo>
                    <a:pt x="663" y="1792"/>
                  </a:lnTo>
                  <a:lnTo>
                    <a:pt x="656" y="1784"/>
                  </a:lnTo>
                  <a:lnTo>
                    <a:pt x="651" y="1779"/>
                  </a:lnTo>
                  <a:lnTo>
                    <a:pt x="650" y="1772"/>
                  </a:lnTo>
                  <a:lnTo>
                    <a:pt x="653" y="1766"/>
                  </a:lnTo>
                  <a:lnTo>
                    <a:pt x="659" y="1765"/>
                  </a:lnTo>
                  <a:lnTo>
                    <a:pt x="654" y="1752"/>
                  </a:lnTo>
                  <a:lnTo>
                    <a:pt x="650" y="1736"/>
                  </a:lnTo>
                  <a:lnTo>
                    <a:pt x="644" y="1721"/>
                  </a:lnTo>
                  <a:lnTo>
                    <a:pt x="638" y="1708"/>
                  </a:lnTo>
                  <a:lnTo>
                    <a:pt x="630" y="1708"/>
                  </a:lnTo>
                  <a:lnTo>
                    <a:pt x="625" y="1704"/>
                  </a:lnTo>
                  <a:lnTo>
                    <a:pt x="624" y="1693"/>
                  </a:lnTo>
                  <a:lnTo>
                    <a:pt x="632" y="1675"/>
                  </a:lnTo>
                  <a:lnTo>
                    <a:pt x="629" y="1664"/>
                  </a:lnTo>
                  <a:lnTo>
                    <a:pt x="623" y="1651"/>
                  </a:lnTo>
                  <a:lnTo>
                    <a:pt x="616" y="1639"/>
                  </a:lnTo>
                  <a:lnTo>
                    <a:pt x="610" y="1632"/>
                  </a:lnTo>
                  <a:lnTo>
                    <a:pt x="621" y="1621"/>
                  </a:lnTo>
                  <a:lnTo>
                    <a:pt x="622" y="1608"/>
                  </a:lnTo>
                  <a:lnTo>
                    <a:pt x="621" y="1592"/>
                  </a:lnTo>
                  <a:lnTo>
                    <a:pt x="622" y="1571"/>
                  </a:lnTo>
                  <a:lnTo>
                    <a:pt x="624" y="1546"/>
                  </a:lnTo>
                  <a:lnTo>
                    <a:pt x="627" y="1513"/>
                  </a:lnTo>
                  <a:lnTo>
                    <a:pt x="625" y="1470"/>
                  </a:lnTo>
                  <a:lnTo>
                    <a:pt x="624" y="1423"/>
                  </a:lnTo>
                  <a:lnTo>
                    <a:pt x="627" y="1374"/>
                  </a:lnTo>
                  <a:lnTo>
                    <a:pt x="621" y="1366"/>
                  </a:lnTo>
                  <a:lnTo>
                    <a:pt x="616" y="1356"/>
                  </a:lnTo>
                  <a:lnTo>
                    <a:pt x="610" y="1344"/>
                  </a:lnTo>
                  <a:lnTo>
                    <a:pt x="605" y="1332"/>
                  </a:lnTo>
                  <a:lnTo>
                    <a:pt x="599" y="1320"/>
                  </a:lnTo>
                  <a:lnTo>
                    <a:pt x="592" y="1309"/>
                  </a:lnTo>
                  <a:lnTo>
                    <a:pt x="586" y="1301"/>
                  </a:lnTo>
                  <a:lnTo>
                    <a:pt x="580" y="1295"/>
                  </a:lnTo>
                  <a:lnTo>
                    <a:pt x="572" y="1290"/>
                  </a:lnTo>
                  <a:lnTo>
                    <a:pt x="561" y="1286"/>
                  </a:lnTo>
                  <a:lnTo>
                    <a:pt x="548" y="1280"/>
                  </a:lnTo>
                  <a:lnTo>
                    <a:pt x="534" y="1275"/>
                  </a:lnTo>
                  <a:lnTo>
                    <a:pt x="521" y="1270"/>
                  </a:lnTo>
                  <a:lnTo>
                    <a:pt x="509" y="1265"/>
                  </a:lnTo>
                  <a:lnTo>
                    <a:pt x="500" y="1260"/>
                  </a:lnTo>
                  <a:lnTo>
                    <a:pt x="494" y="1257"/>
                  </a:lnTo>
                  <a:lnTo>
                    <a:pt x="487" y="1243"/>
                  </a:lnTo>
                  <a:lnTo>
                    <a:pt x="479" y="1219"/>
                  </a:lnTo>
                  <a:lnTo>
                    <a:pt x="471" y="1195"/>
                  </a:lnTo>
                  <a:lnTo>
                    <a:pt x="461" y="1179"/>
                  </a:lnTo>
                  <a:lnTo>
                    <a:pt x="454" y="1173"/>
                  </a:lnTo>
                  <a:lnTo>
                    <a:pt x="446" y="1162"/>
                  </a:lnTo>
                  <a:lnTo>
                    <a:pt x="438" y="1151"/>
                  </a:lnTo>
                  <a:lnTo>
                    <a:pt x="428" y="1136"/>
                  </a:lnTo>
                  <a:lnTo>
                    <a:pt x="421" y="1120"/>
                  </a:lnTo>
                  <a:lnTo>
                    <a:pt x="416" y="1103"/>
                  </a:lnTo>
                  <a:lnTo>
                    <a:pt x="415" y="1085"/>
                  </a:lnTo>
                  <a:lnTo>
                    <a:pt x="417" y="1068"/>
                  </a:lnTo>
                  <a:lnTo>
                    <a:pt x="404" y="1059"/>
                  </a:lnTo>
                  <a:lnTo>
                    <a:pt x="411" y="1045"/>
                  </a:lnTo>
                  <a:lnTo>
                    <a:pt x="418" y="1028"/>
                  </a:lnTo>
                  <a:lnTo>
                    <a:pt x="423" y="1014"/>
                  </a:lnTo>
                  <a:lnTo>
                    <a:pt x="425" y="1008"/>
                  </a:lnTo>
                  <a:lnTo>
                    <a:pt x="423" y="978"/>
                  </a:lnTo>
                  <a:lnTo>
                    <a:pt x="448" y="970"/>
                  </a:lnTo>
                  <a:lnTo>
                    <a:pt x="447" y="957"/>
                  </a:lnTo>
                  <a:lnTo>
                    <a:pt x="445" y="941"/>
                  </a:lnTo>
                  <a:lnTo>
                    <a:pt x="442" y="929"/>
                  </a:lnTo>
                  <a:lnTo>
                    <a:pt x="441" y="923"/>
                  </a:lnTo>
                  <a:lnTo>
                    <a:pt x="447" y="915"/>
                  </a:lnTo>
                  <a:lnTo>
                    <a:pt x="440" y="903"/>
                  </a:lnTo>
                  <a:lnTo>
                    <a:pt x="428" y="890"/>
                  </a:lnTo>
                  <a:lnTo>
                    <a:pt x="419" y="877"/>
                  </a:lnTo>
                  <a:lnTo>
                    <a:pt x="415" y="871"/>
                  </a:lnTo>
                  <a:lnTo>
                    <a:pt x="413" y="873"/>
                  </a:lnTo>
                  <a:lnTo>
                    <a:pt x="410" y="880"/>
                  </a:lnTo>
                  <a:lnTo>
                    <a:pt x="405" y="886"/>
                  </a:lnTo>
                  <a:lnTo>
                    <a:pt x="401" y="891"/>
                  </a:lnTo>
                  <a:lnTo>
                    <a:pt x="397" y="891"/>
                  </a:lnTo>
                  <a:lnTo>
                    <a:pt x="393" y="887"/>
                  </a:lnTo>
                  <a:lnTo>
                    <a:pt x="387" y="883"/>
                  </a:lnTo>
                  <a:lnTo>
                    <a:pt x="380" y="877"/>
                  </a:lnTo>
                  <a:lnTo>
                    <a:pt x="373" y="872"/>
                  </a:lnTo>
                  <a:lnTo>
                    <a:pt x="366" y="867"/>
                  </a:lnTo>
                  <a:lnTo>
                    <a:pt x="359" y="863"/>
                  </a:lnTo>
                  <a:lnTo>
                    <a:pt x="355" y="861"/>
                  </a:lnTo>
                  <a:lnTo>
                    <a:pt x="354" y="848"/>
                  </a:lnTo>
                  <a:lnTo>
                    <a:pt x="351" y="834"/>
                  </a:lnTo>
                  <a:lnTo>
                    <a:pt x="347" y="820"/>
                  </a:lnTo>
                  <a:lnTo>
                    <a:pt x="339" y="807"/>
                  </a:lnTo>
                  <a:lnTo>
                    <a:pt x="334" y="800"/>
                  </a:lnTo>
                  <a:lnTo>
                    <a:pt x="329" y="792"/>
                  </a:lnTo>
                  <a:lnTo>
                    <a:pt x="325" y="784"/>
                  </a:lnTo>
                  <a:lnTo>
                    <a:pt x="319" y="777"/>
                  </a:lnTo>
                  <a:lnTo>
                    <a:pt x="312" y="772"/>
                  </a:lnTo>
                  <a:lnTo>
                    <a:pt x="304" y="769"/>
                  </a:lnTo>
                  <a:lnTo>
                    <a:pt x="295" y="769"/>
                  </a:lnTo>
                  <a:lnTo>
                    <a:pt x="282" y="771"/>
                  </a:lnTo>
                  <a:lnTo>
                    <a:pt x="275" y="771"/>
                  </a:lnTo>
                  <a:lnTo>
                    <a:pt x="268" y="769"/>
                  </a:lnTo>
                  <a:lnTo>
                    <a:pt x="263" y="766"/>
                  </a:lnTo>
                  <a:lnTo>
                    <a:pt x="260" y="765"/>
                  </a:lnTo>
                  <a:lnTo>
                    <a:pt x="258" y="758"/>
                  </a:lnTo>
                  <a:lnTo>
                    <a:pt x="252" y="743"/>
                  </a:lnTo>
                  <a:lnTo>
                    <a:pt x="242" y="727"/>
                  </a:lnTo>
                  <a:lnTo>
                    <a:pt x="229" y="717"/>
                  </a:lnTo>
                  <a:lnTo>
                    <a:pt x="223" y="719"/>
                  </a:lnTo>
                  <a:lnTo>
                    <a:pt x="218" y="720"/>
                  </a:lnTo>
                  <a:lnTo>
                    <a:pt x="211" y="720"/>
                  </a:lnTo>
                  <a:lnTo>
                    <a:pt x="205" y="720"/>
                  </a:lnTo>
                  <a:lnTo>
                    <a:pt x="200" y="720"/>
                  </a:lnTo>
                  <a:lnTo>
                    <a:pt x="196" y="720"/>
                  </a:lnTo>
                  <a:lnTo>
                    <a:pt x="193" y="720"/>
                  </a:lnTo>
                  <a:lnTo>
                    <a:pt x="192" y="720"/>
                  </a:lnTo>
                  <a:lnTo>
                    <a:pt x="151" y="719"/>
                  </a:lnTo>
                  <a:lnTo>
                    <a:pt x="148" y="717"/>
                  </a:lnTo>
                  <a:lnTo>
                    <a:pt x="143" y="712"/>
                  </a:lnTo>
                  <a:lnTo>
                    <a:pt x="135" y="705"/>
                  </a:lnTo>
                  <a:lnTo>
                    <a:pt x="124" y="697"/>
                  </a:lnTo>
                  <a:lnTo>
                    <a:pt x="114" y="688"/>
                  </a:lnTo>
                  <a:lnTo>
                    <a:pt x="105" y="680"/>
                  </a:lnTo>
                  <a:lnTo>
                    <a:pt x="97" y="673"/>
                  </a:lnTo>
                  <a:lnTo>
                    <a:pt x="92" y="668"/>
                  </a:lnTo>
                  <a:lnTo>
                    <a:pt x="89" y="663"/>
                  </a:lnTo>
                  <a:lnTo>
                    <a:pt x="89" y="659"/>
                  </a:lnTo>
                  <a:lnTo>
                    <a:pt x="92" y="657"/>
                  </a:lnTo>
                  <a:lnTo>
                    <a:pt x="97" y="657"/>
                  </a:lnTo>
                  <a:lnTo>
                    <a:pt x="78" y="600"/>
                  </a:lnTo>
                  <a:lnTo>
                    <a:pt x="62" y="595"/>
                  </a:lnTo>
                  <a:lnTo>
                    <a:pt x="62" y="583"/>
                  </a:lnTo>
                  <a:lnTo>
                    <a:pt x="62" y="569"/>
                  </a:lnTo>
                  <a:lnTo>
                    <a:pt x="63" y="557"/>
                  </a:lnTo>
                  <a:lnTo>
                    <a:pt x="67" y="545"/>
                  </a:lnTo>
                  <a:lnTo>
                    <a:pt x="48" y="521"/>
                  </a:lnTo>
                  <a:lnTo>
                    <a:pt x="49" y="518"/>
                  </a:lnTo>
                  <a:lnTo>
                    <a:pt x="51" y="509"/>
                  </a:lnTo>
                  <a:lnTo>
                    <a:pt x="52" y="499"/>
                  </a:lnTo>
                  <a:lnTo>
                    <a:pt x="51" y="491"/>
                  </a:lnTo>
                  <a:lnTo>
                    <a:pt x="47" y="485"/>
                  </a:lnTo>
                  <a:lnTo>
                    <a:pt x="44" y="484"/>
                  </a:lnTo>
                  <a:lnTo>
                    <a:pt x="41" y="486"/>
                  </a:lnTo>
                  <a:lnTo>
                    <a:pt x="40" y="491"/>
                  </a:lnTo>
                  <a:lnTo>
                    <a:pt x="39" y="501"/>
                  </a:lnTo>
                  <a:lnTo>
                    <a:pt x="36" y="516"/>
                  </a:lnTo>
                  <a:lnTo>
                    <a:pt x="32" y="529"/>
                  </a:lnTo>
                  <a:lnTo>
                    <a:pt x="31" y="535"/>
                  </a:lnTo>
                  <a:lnTo>
                    <a:pt x="51" y="595"/>
                  </a:lnTo>
                  <a:lnTo>
                    <a:pt x="51" y="596"/>
                  </a:lnTo>
                  <a:lnTo>
                    <a:pt x="49" y="600"/>
                  </a:lnTo>
                  <a:lnTo>
                    <a:pt x="49" y="606"/>
                  </a:lnTo>
                  <a:lnTo>
                    <a:pt x="51" y="611"/>
                  </a:lnTo>
                  <a:lnTo>
                    <a:pt x="54" y="618"/>
                  </a:lnTo>
                  <a:lnTo>
                    <a:pt x="59" y="628"/>
                  </a:lnTo>
                  <a:lnTo>
                    <a:pt x="63" y="637"/>
                  </a:lnTo>
                  <a:lnTo>
                    <a:pt x="64" y="641"/>
                  </a:lnTo>
                  <a:lnTo>
                    <a:pt x="63" y="643"/>
                  </a:lnTo>
                  <a:lnTo>
                    <a:pt x="61" y="647"/>
                  </a:lnTo>
                  <a:lnTo>
                    <a:pt x="56" y="649"/>
                  </a:lnTo>
                  <a:lnTo>
                    <a:pt x="51" y="647"/>
                  </a:lnTo>
                  <a:lnTo>
                    <a:pt x="45" y="638"/>
                  </a:lnTo>
                  <a:lnTo>
                    <a:pt x="40" y="629"/>
                  </a:lnTo>
                  <a:lnTo>
                    <a:pt x="36" y="620"/>
                  </a:lnTo>
                  <a:lnTo>
                    <a:pt x="31" y="614"/>
                  </a:lnTo>
                  <a:lnTo>
                    <a:pt x="29" y="610"/>
                  </a:lnTo>
                  <a:lnTo>
                    <a:pt x="30" y="602"/>
                  </a:lnTo>
                  <a:lnTo>
                    <a:pt x="31" y="594"/>
                  </a:lnTo>
                  <a:lnTo>
                    <a:pt x="29" y="587"/>
                  </a:lnTo>
                  <a:lnTo>
                    <a:pt x="22" y="580"/>
                  </a:lnTo>
                  <a:lnTo>
                    <a:pt x="15" y="571"/>
                  </a:lnTo>
                  <a:lnTo>
                    <a:pt x="9" y="564"/>
                  </a:lnTo>
                  <a:lnTo>
                    <a:pt x="7" y="561"/>
                  </a:lnTo>
                  <a:lnTo>
                    <a:pt x="7" y="547"/>
                  </a:lnTo>
                  <a:lnTo>
                    <a:pt x="8" y="534"/>
                  </a:lnTo>
                  <a:lnTo>
                    <a:pt x="8" y="520"/>
                  </a:lnTo>
                  <a:lnTo>
                    <a:pt x="7" y="507"/>
                  </a:lnTo>
                  <a:lnTo>
                    <a:pt x="4" y="489"/>
                  </a:lnTo>
                  <a:lnTo>
                    <a:pt x="4" y="463"/>
                  </a:lnTo>
                  <a:lnTo>
                    <a:pt x="4" y="442"/>
                  </a:lnTo>
                  <a:lnTo>
                    <a:pt x="4" y="432"/>
                  </a:lnTo>
                  <a:lnTo>
                    <a:pt x="16" y="424"/>
                  </a:lnTo>
                  <a:lnTo>
                    <a:pt x="10" y="410"/>
                  </a:lnTo>
                  <a:lnTo>
                    <a:pt x="1" y="409"/>
                  </a:lnTo>
                  <a:lnTo>
                    <a:pt x="0" y="397"/>
                  </a:lnTo>
                  <a:lnTo>
                    <a:pt x="2" y="378"/>
                  </a:lnTo>
                  <a:lnTo>
                    <a:pt x="4" y="356"/>
                  </a:lnTo>
                  <a:lnTo>
                    <a:pt x="4" y="331"/>
                  </a:lnTo>
                  <a:lnTo>
                    <a:pt x="16" y="317"/>
                  </a:lnTo>
                  <a:lnTo>
                    <a:pt x="30" y="300"/>
                  </a:lnTo>
                  <a:lnTo>
                    <a:pt x="47" y="283"/>
                  </a:lnTo>
                  <a:lnTo>
                    <a:pt x="66" y="263"/>
                  </a:lnTo>
                  <a:lnTo>
                    <a:pt x="86" y="242"/>
                  </a:lnTo>
                  <a:lnTo>
                    <a:pt x="110" y="222"/>
                  </a:lnTo>
                  <a:lnTo>
                    <a:pt x="136" y="200"/>
                  </a:lnTo>
                  <a:lnTo>
                    <a:pt x="162" y="177"/>
                  </a:lnTo>
                  <a:lnTo>
                    <a:pt x="192" y="155"/>
                  </a:lnTo>
                  <a:lnTo>
                    <a:pt x="222" y="133"/>
                  </a:lnTo>
                  <a:lnTo>
                    <a:pt x="254" y="112"/>
                  </a:lnTo>
                  <a:lnTo>
                    <a:pt x="288" y="93"/>
                  </a:lnTo>
                  <a:lnTo>
                    <a:pt x="324" y="73"/>
                  </a:lnTo>
                  <a:lnTo>
                    <a:pt x="359" y="56"/>
                  </a:lnTo>
                  <a:lnTo>
                    <a:pt x="396" y="41"/>
                  </a:lnTo>
                  <a:lnTo>
                    <a:pt x="434" y="27"/>
                  </a:lnTo>
                  <a:lnTo>
                    <a:pt x="436" y="37"/>
                  </a:lnTo>
                  <a:lnTo>
                    <a:pt x="440" y="48"/>
                  </a:lnTo>
                  <a:lnTo>
                    <a:pt x="446" y="56"/>
                  </a:lnTo>
                  <a:lnTo>
                    <a:pt x="453" y="57"/>
                  </a:lnTo>
                  <a:lnTo>
                    <a:pt x="459" y="53"/>
                  </a:lnTo>
                  <a:lnTo>
                    <a:pt x="465" y="49"/>
                  </a:lnTo>
                  <a:lnTo>
                    <a:pt x="471" y="46"/>
                  </a:lnTo>
                  <a:lnTo>
                    <a:pt x="477" y="46"/>
                  </a:lnTo>
                  <a:lnTo>
                    <a:pt x="483" y="50"/>
                  </a:lnTo>
                  <a:lnTo>
                    <a:pt x="489" y="52"/>
                  </a:lnTo>
                  <a:lnTo>
                    <a:pt x="495" y="52"/>
                  </a:lnTo>
                  <a:lnTo>
                    <a:pt x="502" y="49"/>
                  </a:lnTo>
                  <a:lnTo>
                    <a:pt x="507" y="45"/>
                  </a:lnTo>
                  <a:lnTo>
                    <a:pt x="512" y="41"/>
                  </a:lnTo>
                  <a:lnTo>
                    <a:pt x="519" y="36"/>
                  </a:lnTo>
                  <a:lnTo>
                    <a:pt x="526" y="32"/>
                  </a:lnTo>
                  <a:lnTo>
                    <a:pt x="533" y="27"/>
                  </a:lnTo>
                  <a:lnTo>
                    <a:pt x="539" y="23"/>
                  </a:lnTo>
                  <a:lnTo>
                    <a:pt x="545" y="22"/>
                  </a:lnTo>
                  <a:lnTo>
                    <a:pt x="548" y="22"/>
                  </a:lnTo>
                  <a:lnTo>
                    <a:pt x="554" y="26"/>
                  </a:lnTo>
                  <a:lnTo>
                    <a:pt x="560" y="27"/>
                  </a:lnTo>
                  <a:lnTo>
                    <a:pt x="565" y="27"/>
                  </a:lnTo>
                  <a:lnTo>
                    <a:pt x="572" y="25"/>
                  </a:lnTo>
                  <a:lnTo>
                    <a:pt x="578" y="22"/>
                  </a:lnTo>
                  <a:lnTo>
                    <a:pt x="585" y="19"/>
                  </a:lnTo>
                  <a:lnTo>
                    <a:pt x="593" y="15"/>
                  </a:lnTo>
                  <a:lnTo>
                    <a:pt x="602" y="11"/>
                  </a:lnTo>
                  <a:lnTo>
                    <a:pt x="610" y="7"/>
                  </a:lnTo>
                  <a:lnTo>
                    <a:pt x="617" y="4"/>
                  </a:lnTo>
                  <a:lnTo>
                    <a:pt x="622" y="2"/>
                  </a:lnTo>
                  <a:lnTo>
                    <a:pt x="624" y="0"/>
                  </a:lnTo>
                  <a:lnTo>
                    <a:pt x="630" y="8"/>
                  </a:lnTo>
                  <a:lnTo>
                    <a:pt x="629" y="13"/>
                  </a:lnTo>
                  <a:lnTo>
                    <a:pt x="628" y="21"/>
                  </a:lnTo>
                  <a:lnTo>
                    <a:pt x="624" y="30"/>
                  </a:lnTo>
                  <a:lnTo>
                    <a:pt x="618" y="35"/>
                  </a:lnTo>
                  <a:lnTo>
                    <a:pt x="610" y="35"/>
                  </a:lnTo>
                  <a:lnTo>
                    <a:pt x="600" y="36"/>
                  </a:lnTo>
                  <a:lnTo>
                    <a:pt x="592" y="38"/>
                  </a:lnTo>
                  <a:lnTo>
                    <a:pt x="589" y="38"/>
                  </a:lnTo>
                  <a:lnTo>
                    <a:pt x="600" y="51"/>
                  </a:lnTo>
                  <a:lnTo>
                    <a:pt x="593" y="59"/>
                  </a:lnTo>
                  <a:lnTo>
                    <a:pt x="583" y="66"/>
                  </a:lnTo>
                  <a:lnTo>
                    <a:pt x="574" y="73"/>
                  </a:lnTo>
                  <a:lnTo>
                    <a:pt x="570" y="75"/>
                  </a:lnTo>
                  <a:lnTo>
                    <a:pt x="570" y="72"/>
                  </a:lnTo>
                  <a:lnTo>
                    <a:pt x="569" y="65"/>
                  </a:lnTo>
                  <a:lnTo>
                    <a:pt x="565" y="59"/>
                  </a:lnTo>
                  <a:lnTo>
                    <a:pt x="559" y="57"/>
                  </a:lnTo>
                  <a:lnTo>
                    <a:pt x="550" y="60"/>
                  </a:lnTo>
                  <a:lnTo>
                    <a:pt x="544" y="67"/>
                  </a:lnTo>
                  <a:lnTo>
                    <a:pt x="538" y="74"/>
                  </a:lnTo>
                  <a:lnTo>
                    <a:pt x="531" y="79"/>
                  </a:lnTo>
                  <a:lnTo>
                    <a:pt x="525" y="81"/>
                  </a:lnTo>
                  <a:lnTo>
                    <a:pt x="518" y="84"/>
                  </a:lnTo>
                  <a:lnTo>
                    <a:pt x="510" y="88"/>
                  </a:lnTo>
                  <a:lnTo>
                    <a:pt x="501" y="93"/>
                  </a:lnTo>
                  <a:lnTo>
                    <a:pt x="493" y="97"/>
                  </a:lnTo>
                  <a:lnTo>
                    <a:pt x="486" y="102"/>
                  </a:lnTo>
                  <a:lnTo>
                    <a:pt x="481" y="108"/>
                  </a:lnTo>
                  <a:lnTo>
                    <a:pt x="480" y="113"/>
                  </a:lnTo>
                  <a:lnTo>
                    <a:pt x="484" y="120"/>
                  </a:lnTo>
                  <a:lnTo>
                    <a:pt x="488" y="122"/>
                  </a:lnTo>
                  <a:lnTo>
                    <a:pt x="495" y="122"/>
                  </a:lnTo>
                  <a:lnTo>
                    <a:pt x="501" y="121"/>
                  </a:lnTo>
                  <a:lnTo>
                    <a:pt x="506" y="121"/>
                  </a:lnTo>
                  <a:lnTo>
                    <a:pt x="507" y="125"/>
                  </a:lnTo>
                  <a:lnTo>
                    <a:pt x="508" y="129"/>
                  </a:lnTo>
                  <a:lnTo>
                    <a:pt x="509" y="136"/>
                  </a:lnTo>
                  <a:lnTo>
                    <a:pt x="510" y="142"/>
                  </a:lnTo>
                  <a:lnTo>
                    <a:pt x="514" y="143"/>
                  </a:lnTo>
                  <a:lnTo>
                    <a:pt x="518" y="143"/>
                  </a:lnTo>
                  <a:lnTo>
                    <a:pt x="524" y="141"/>
                  </a:lnTo>
                  <a:lnTo>
                    <a:pt x="532" y="140"/>
                  </a:lnTo>
                  <a:lnTo>
                    <a:pt x="539" y="142"/>
                  </a:lnTo>
                  <a:lnTo>
                    <a:pt x="542" y="148"/>
                  </a:lnTo>
                  <a:lnTo>
                    <a:pt x="539" y="157"/>
                  </a:lnTo>
                  <a:lnTo>
                    <a:pt x="532" y="171"/>
                  </a:lnTo>
                  <a:lnTo>
                    <a:pt x="527" y="187"/>
                  </a:lnTo>
                  <a:lnTo>
                    <a:pt x="525" y="202"/>
                  </a:lnTo>
                  <a:lnTo>
                    <a:pt x="529" y="211"/>
                  </a:lnTo>
                  <a:lnTo>
                    <a:pt x="537" y="212"/>
                  </a:lnTo>
                  <a:lnTo>
                    <a:pt x="548" y="208"/>
                  </a:lnTo>
                  <a:lnTo>
                    <a:pt x="557" y="203"/>
                  </a:lnTo>
                  <a:lnTo>
                    <a:pt x="561" y="201"/>
                  </a:lnTo>
                  <a:lnTo>
                    <a:pt x="586" y="199"/>
                  </a:lnTo>
                  <a:lnTo>
                    <a:pt x="579" y="188"/>
                  </a:lnTo>
                  <a:lnTo>
                    <a:pt x="571" y="175"/>
                  </a:lnTo>
                  <a:lnTo>
                    <a:pt x="567" y="164"/>
                  </a:lnTo>
                  <a:lnTo>
                    <a:pt x="567" y="159"/>
                  </a:lnTo>
                  <a:lnTo>
                    <a:pt x="574" y="157"/>
                  </a:lnTo>
                  <a:lnTo>
                    <a:pt x="579" y="154"/>
                  </a:lnTo>
                  <a:lnTo>
                    <a:pt x="584" y="150"/>
                  </a:lnTo>
                  <a:lnTo>
                    <a:pt x="587" y="147"/>
                  </a:lnTo>
                  <a:lnTo>
                    <a:pt x="591" y="142"/>
                  </a:lnTo>
                  <a:lnTo>
                    <a:pt x="595" y="139"/>
                  </a:lnTo>
                  <a:lnTo>
                    <a:pt x="600" y="134"/>
                  </a:lnTo>
                  <a:lnTo>
                    <a:pt x="607" y="129"/>
                  </a:lnTo>
                  <a:lnTo>
                    <a:pt x="645" y="149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7380" name="Freeform 11"/>
            <p:cNvSpPr>
              <a:spLocks/>
            </p:cNvSpPr>
            <p:nvPr/>
          </p:nvSpPr>
          <p:spPr bwMode="auto">
            <a:xfrm>
              <a:off x="2640" y="822"/>
              <a:ext cx="38" cy="20"/>
            </a:xfrm>
            <a:custGeom>
              <a:avLst/>
              <a:gdLst>
                <a:gd name="T0" fmla="*/ 1 w 76"/>
                <a:gd name="T1" fmla="*/ 0 h 41"/>
                <a:gd name="T2" fmla="*/ 1 w 76"/>
                <a:gd name="T3" fmla="*/ 0 h 41"/>
                <a:gd name="T4" fmla="*/ 1 w 76"/>
                <a:gd name="T5" fmla="*/ 0 h 41"/>
                <a:gd name="T6" fmla="*/ 0 w 76"/>
                <a:gd name="T7" fmla="*/ 0 h 41"/>
                <a:gd name="T8" fmla="*/ 1 w 76"/>
                <a:gd name="T9" fmla="*/ 0 h 41"/>
                <a:gd name="T10" fmla="*/ 1 w 76"/>
                <a:gd name="T11" fmla="*/ 0 h 41"/>
                <a:gd name="T12" fmla="*/ 1 w 76"/>
                <a:gd name="T13" fmla="*/ 0 h 41"/>
                <a:gd name="T14" fmla="*/ 1 w 76"/>
                <a:gd name="T15" fmla="*/ 0 h 41"/>
                <a:gd name="T16" fmla="*/ 1 w 76"/>
                <a:gd name="T17" fmla="*/ 0 h 41"/>
                <a:gd name="T18" fmla="*/ 1 w 76"/>
                <a:gd name="T19" fmla="*/ 0 h 41"/>
                <a:gd name="T20" fmla="*/ 1 w 76"/>
                <a:gd name="T21" fmla="*/ 0 h 41"/>
                <a:gd name="T22" fmla="*/ 1 w 76"/>
                <a:gd name="T23" fmla="*/ 0 h 41"/>
                <a:gd name="T24" fmla="*/ 1 w 76"/>
                <a:gd name="T25" fmla="*/ 0 h 41"/>
                <a:gd name="T26" fmla="*/ 1 w 76"/>
                <a:gd name="T27" fmla="*/ 0 h 41"/>
                <a:gd name="T28" fmla="*/ 1 w 76"/>
                <a:gd name="T29" fmla="*/ 0 h 41"/>
                <a:gd name="T30" fmla="*/ 1 w 76"/>
                <a:gd name="T31" fmla="*/ 0 h 41"/>
                <a:gd name="T32" fmla="*/ 1 w 76"/>
                <a:gd name="T33" fmla="*/ 0 h 41"/>
                <a:gd name="T34" fmla="*/ 1 w 76"/>
                <a:gd name="T35" fmla="*/ 0 h 41"/>
                <a:gd name="T36" fmla="*/ 1 w 76"/>
                <a:gd name="T37" fmla="*/ 0 h 41"/>
                <a:gd name="T38" fmla="*/ 1 w 76"/>
                <a:gd name="T39" fmla="*/ 0 h 41"/>
                <a:gd name="T40" fmla="*/ 1 w 76"/>
                <a:gd name="T41" fmla="*/ 0 h 41"/>
                <a:gd name="T42" fmla="*/ 1 w 76"/>
                <a:gd name="T43" fmla="*/ 0 h 41"/>
                <a:gd name="T44" fmla="*/ 1 w 76"/>
                <a:gd name="T45" fmla="*/ 0 h 41"/>
                <a:gd name="T46" fmla="*/ 1 w 76"/>
                <a:gd name="T47" fmla="*/ 0 h 41"/>
                <a:gd name="T48" fmla="*/ 1 w 76"/>
                <a:gd name="T49" fmla="*/ 0 h 41"/>
                <a:gd name="T50" fmla="*/ 1 w 76"/>
                <a:gd name="T51" fmla="*/ 0 h 41"/>
                <a:gd name="T52" fmla="*/ 1 w 76"/>
                <a:gd name="T53" fmla="*/ 0 h 41"/>
                <a:gd name="T54" fmla="*/ 1 w 76"/>
                <a:gd name="T55" fmla="*/ 0 h 41"/>
                <a:gd name="T56" fmla="*/ 1 w 76"/>
                <a:gd name="T57" fmla="*/ 0 h 41"/>
                <a:gd name="T58" fmla="*/ 1 w 76"/>
                <a:gd name="T59" fmla="*/ 0 h 41"/>
                <a:gd name="T60" fmla="*/ 1 w 76"/>
                <a:gd name="T61" fmla="*/ 0 h 41"/>
                <a:gd name="T62" fmla="*/ 1 w 76"/>
                <a:gd name="T63" fmla="*/ 0 h 41"/>
                <a:gd name="T64" fmla="*/ 1 w 76"/>
                <a:gd name="T65" fmla="*/ 0 h 4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6"/>
                <a:gd name="T100" fmla="*/ 0 h 41"/>
                <a:gd name="T101" fmla="*/ 76 w 76"/>
                <a:gd name="T102" fmla="*/ 41 h 4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6" h="41">
                  <a:moveTo>
                    <a:pt x="21" y="0"/>
                  </a:moveTo>
                  <a:lnTo>
                    <a:pt x="13" y="4"/>
                  </a:lnTo>
                  <a:lnTo>
                    <a:pt x="5" y="10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5" y="22"/>
                  </a:lnTo>
                  <a:lnTo>
                    <a:pt x="9" y="25"/>
                  </a:lnTo>
                  <a:lnTo>
                    <a:pt x="14" y="26"/>
                  </a:lnTo>
                  <a:lnTo>
                    <a:pt x="20" y="28"/>
                  </a:lnTo>
                  <a:lnTo>
                    <a:pt x="26" y="29"/>
                  </a:lnTo>
                  <a:lnTo>
                    <a:pt x="31" y="30"/>
                  </a:lnTo>
                  <a:lnTo>
                    <a:pt x="36" y="30"/>
                  </a:lnTo>
                  <a:lnTo>
                    <a:pt x="41" y="32"/>
                  </a:lnTo>
                  <a:lnTo>
                    <a:pt x="47" y="33"/>
                  </a:lnTo>
                  <a:lnTo>
                    <a:pt x="54" y="33"/>
                  </a:lnTo>
                  <a:lnTo>
                    <a:pt x="60" y="35"/>
                  </a:lnTo>
                  <a:lnTo>
                    <a:pt x="65" y="38"/>
                  </a:lnTo>
                  <a:lnTo>
                    <a:pt x="69" y="41"/>
                  </a:lnTo>
                  <a:lnTo>
                    <a:pt x="74" y="40"/>
                  </a:lnTo>
                  <a:lnTo>
                    <a:pt x="76" y="36"/>
                  </a:lnTo>
                  <a:lnTo>
                    <a:pt x="75" y="30"/>
                  </a:lnTo>
                  <a:lnTo>
                    <a:pt x="75" y="22"/>
                  </a:lnTo>
                  <a:lnTo>
                    <a:pt x="75" y="14"/>
                  </a:lnTo>
                  <a:lnTo>
                    <a:pt x="75" y="7"/>
                  </a:lnTo>
                  <a:lnTo>
                    <a:pt x="72" y="4"/>
                  </a:lnTo>
                  <a:lnTo>
                    <a:pt x="68" y="3"/>
                  </a:lnTo>
                  <a:lnTo>
                    <a:pt x="62" y="3"/>
                  </a:lnTo>
                  <a:lnTo>
                    <a:pt x="57" y="3"/>
                  </a:lnTo>
                  <a:lnTo>
                    <a:pt x="50" y="4"/>
                  </a:lnTo>
                  <a:lnTo>
                    <a:pt x="42" y="4"/>
                  </a:lnTo>
                  <a:lnTo>
                    <a:pt x="35" y="4"/>
                  </a:lnTo>
                  <a:lnTo>
                    <a:pt x="27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7381" name="Freeform 12"/>
            <p:cNvSpPr>
              <a:spLocks/>
            </p:cNvSpPr>
            <p:nvPr/>
          </p:nvSpPr>
          <p:spPr bwMode="auto">
            <a:xfrm>
              <a:off x="2407" y="1009"/>
              <a:ext cx="86" cy="32"/>
            </a:xfrm>
            <a:custGeom>
              <a:avLst/>
              <a:gdLst>
                <a:gd name="T0" fmla="*/ 1 w 172"/>
                <a:gd name="T1" fmla="*/ 0 h 62"/>
                <a:gd name="T2" fmla="*/ 1 w 172"/>
                <a:gd name="T3" fmla="*/ 1 h 62"/>
                <a:gd name="T4" fmla="*/ 1 w 172"/>
                <a:gd name="T5" fmla="*/ 1 h 62"/>
                <a:gd name="T6" fmla="*/ 1 w 172"/>
                <a:gd name="T7" fmla="*/ 1 h 62"/>
                <a:gd name="T8" fmla="*/ 0 w 172"/>
                <a:gd name="T9" fmla="*/ 1 h 62"/>
                <a:gd name="T10" fmla="*/ 1 w 172"/>
                <a:gd name="T11" fmla="*/ 1 h 62"/>
                <a:gd name="T12" fmla="*/ 1 w 172"/>
                <a:gd name="T13" fmla="*/ 1 h 62"/>
                <a:gd name="T14" fmla="*/ 1 w 172"/>
                <a:gd name="T15" fmla="*/ 1 h 62"/>
                <a:gd name="T16" fmla="*/ 1 w 172"/>
                <a:gd name="T17" fmla="*/ 1 h 62"/>
                <a:gd name="T18" fmla="*/ 1 w 172"/>
                <a:gd name="T19" fmla="*/ 1 h 62"/>
                <a:gd name="T20" fmla="*/ 1 w 172"/>
                <a:gd name="T21" fmla="*/ 1 h 62"/>
                <a:gd name="T22" fmla="*/ 1 w 172"/>
                <a:gd name="T23" fmla="*/ 1 h 62"/>
                <a:gd name="T24" fmla="*/ 1 w 172"/>
                <a:gd name="T25" fmla="*/ 1 h 62"/>
                <a:gd name="T26" fmla="*/ 1 w 172"/>
                <a:gd name="T27" fmla="*/ 1 h 62"/>
                <a:gd name="T28" fmla="*/ 1 w 172"/>
                <a:gd name="T29" fmla="*/ 1 h 62"/>
                <a:gd name="T30" fmla="*/ 1 w 172"/>
                <a:gd name="T31" fmla="*/ 1 h 62"/>
                <a:gd name="T32" fmla="*/ 1 w 172"/>
                <a:gd name="T33" fmla="*/ 1 h 62"/>
                <a:gd name="T34" fmla="*/ 1 w 172"/>
                <a:gd name="T35" fmla="*/ 1 h 62"/>
                <a:gd name="T36" fmla="*/ 1 w 172"/>
                <a:gd name="T37" fmla="*/ 1 h 62"/>
                <a:gd name="T38" fmla="*/ 1 w 172"/>
                <a:gd name="T39" fmla="*/ 1 h 62"/>
                <a:gd name="T40" fmla="*/ 1 w 172"/>
                <a:gd name="T41" fmla="*/ 1 h 62"/>
                <a:gd name="T42" fmla="*/ 1 w 172"/>
                <a:gd name="T43" fmla="*/ 1 h 62"/>
                <a:gd name="T44" fmla="*/ 1 w 172"/>
                <a:gd name="T45" fmla="*/ 1 h 62"/>
                <a:gd name="T46" fmla="*/ 1 w 172"/>
                <a:gd name="T47" fmla="*/ 1 h 62"/>
                <a:gd name="T48" fmla="*/ 1 w 172"/>
                <a:gd name="T49" fmla="*/ 1 h 62"/>
                <a:gd name="T50" fmla="*/ 1 w 172"/>
                <a:gd name="T51" fmla="*/ 1 h 62"/>
                <a:gd name="T52" fmla="*/ 1 w 172"/>
                <a:gd name="T53" fmla="*/ 1 h 62"/>
                <a:gd name="T54" fmla="*/ 1 w 172"/>
                <a:gd name="T55" fmla="*/ 1 h 62"/>
                <a:gd name="T56" fmla="*/ 1 w 172"/>
                <a:gd name="T57" fmla="*/ 1 h 62"/>
                <a:gd name="T58" fmla="*/ 1 w 172"/>
                <a:gd name="T59" fmla="*/ 1 h 62"/>
                <a:gd name="T60" fmla="*/ 1 w 172"/>
                <a:gd name="T61" fmla="*/ 1 h 62"/>
                <a:gd name="T62" fmla="*/ 1 w 172"/>
                <a:gd name="T63" fmla="*/ 1 h 62"/>
                <a:gd name="T64" fmla="*/ 1 w 172"/>
                <a:gd name="T65" fmla="*/ 1 h 62"/>
                <a:gd name="T66" fmla="*/ 1 w 172"/>
                <a:gd name="T67" fmla="*/ 1 h 62"/>
                <a:gd name="T68" fmla="*/ 1 w 172"/>
                <a:gd name="T69" fmla="*/ 1 h 62"/>
                <a:gd name="T70" fmla="*/ 1 w 172"/>
                <a:gd name="T71" fmla="*/ 1 h 62"/>
                <a:gd name="T72" fmla="*/ 1 w 172"/>
                <a:gd name="T73" fmla="*/ 1 h 62"/>
                <a:gd name="T74" fmla="*/ 1 w 172"/>
                <a:gd name="T75" fmla="*/ 1 h 62"/>
                <a:gd name="T76" fmla="*/ 1 w 172"/>
                <a:gd name="T77" fmla="*/ 1 h 62"/>
                <a:gd name="T78" fmla="*/ 1 w 172"/>
                <a:gd name="T79" fmla="*/ 1 h 62"/>
                <a:gd name="T80" fmla="*/ 1 w 172"/>
                <a:gd name="T81" fmla="*/ 1 h 62"/>
                <a:gd name="T82" fmla="*/ 1 w 172"/>
                <a:gd name="T83" fmla="*/ 1 h 62"/>
                <a:gd name="T84" fmla="*/ 1 w 172"/>
                <a:gd name="T85" fmla="*/ 1 h 62"/>
                <a:gd name="T86" fmla="*/ 1 w 172"/>
                <a:gd name="T87" fmla="*/ 1 h 62"/>
                <a:gd name="T88" fmla="*/ 1 w 172"/>
                <a:gd name="T89" fmla="*/ 1 h 62"/>
                <a:gd name="T90" fmla="*/ 1 w 172"/>
                <a:gd name="T91" fmla="*/ 1 h 62"/>
                <a:gd name="T92" fmla="*/ 1 w 172"/>
                <a:gd name="T93" fmla="*/ 1 h 62"/>
                <a:gd name="T94" fmla="*/ 1 w 172"/>
                <a:gd name="T95" fmla="*/ 1 h 62"/>
                <a:gd name="T96" fmla="*/ 1 w 172"/>
                <a:gd name="T97" fmla="*/ 1 h 62"/>
                <a:gd name="T98" fmla="*/ 1 w 172"/>
                <a:gd name="T99" fmla="*/ 1 h 62"/>
                <a:gd name="T100" fmla="*/ 1 w 172"/>
                <a:gd name="T101" fmla="*/ 1 h 62"/>
                <a:gd name="T102" fmla="*/ 1 w 172"/>
                <a:gd name="T103" fmla="*/ 1 h 62"/>
                <a:gd name="T104" fmla="*/ 1 w 172"/>
                <a:gd name="T105" fmla="*/ 1 h 62"/>
                <a:gd name="T106" fmla="*/ 1 w 172"/>
                <a:gd name="T107" fmla="*/ 1 h 62"/>
                <a:gd name="T108" fmla="*/ 1 w 172"/>
                <a:gd name="T109" fmla="*/ 1 h 62"/>
                <a:gd name="T110" fmla="*/ 1 w 172"/>
                <a:gd name="T111" fmla="*/ 1 h 62"/>
                <a:gd name="T112" fmla="*/ 1 w 172"/>
                <a:gd name="T113" fmla="*/ 1 h 62"/>
                <a:gd name="T114" fmla="*/ 1 w 172"/>
                <a:gd name="T115" fmla="*/ 0 h 6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72"/>
                <a:gd name="T175" fmla="*/ 0 h 62"/>
                <a:gd name="T176" fmla="*/ 172 w 172"/>
                <a:gd name="T177" fmla="*/ 62 h 6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72" h="62">
                  <a:moveTo>
                    <a:pt x="41" y="0"/>
                  </a:moveTo>
                  <a:lnTo>
                    <a:pt x="6" y="13"/>
                  </a:lnTo>
                  <a:lnTo>
                    <a:pt x="4" y="16"/>
                  </a:lnTo>
                  <a:lnTo>
                    <a:pt x="1" y="25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6" y="41"/>
                  </a:lnTo>
                  <a:lnTo>
                    <a:pt x="10" y="40"/>
                  </a:lnTo>
                  <a:lnTo>
                    <a:pt x="15" y="39"/>
                  </a:lnTo>
                  <a:lnTo>
                    <a:pt x="21" y="38"/>
                  </a:lnTo>
                  <a:lnTo>
                    <a:pt x="26" y="36"/>
                  </a:lnTo>
                  <a:lnTo>
                    <a:pt x="32" y="34"/>
                  </a:lnTo>
                  <a:lnTo>
                    <a:pt x="37" y="34"/>
                  </a:lnTo>
                  <a:lnTo>
                    <a:pt x="41" y="34"/>
                  </a:lnTo>
                  <a:lnTo>
                    <a:pt x="47" y="36"/>
                  </a:lnTo>
                  <a:lnTo>
                    <a:pt x="56" y="37"/>
                  </a:lnTo>
                  <a:lnTo>
                    <a:pt x="67" y="39"/>
                  </a:lnTo>
                  <a:lnTo>
                    <a:pt x="77" y="41"/>
                  </a:lnTo>
                  <a:lnTo>
                    <a:pt x="89" y="44"/>
                  </a:lnTo>
                  <a:lnTo>
                    <a:pt x="99" y="46"/>
                  </a:lnTo>
                  <a:lnTo>
                    <a:pt x="106" y="48"/>
                  </a:lnTo>
                  <a:lnTo>
                    <a:pt x="112" y="51"/>
                  </a:lnTo>
                  <a:lnTo>
                    <a:pt x="109" y="55"/>
                  </a:lnTo>
                  <a:lnTo>
                    <a:pt x="109" y="60"/>
                  </a:lnTo>
                  <a:lnTo>
                    <a:pt x="110" y="62"/>
                  </a:lnTo>
                  <a:lnTo>
                    <a:pt x="116" y="62"/>
                  </a:lnTo>
                  <a:lnTo>
                    <a:pt x="121" y="61"/>
                  </a:lnTo>
                  <a:lnTo>
                    <a:pt x="128" y="59"/>
                  </a:lnTo>
                  <a:lnTo>
                    <a:pt x="136" y="56"/>
                  </a:lnTo>
                  <a:lnTo>
                    <a:pt x="145" y="54"/>
                  </a:lnTo>
                  <a:lnTo>
                    <a:pt x="153" y="52"/>
                  </a:lnTo>
                  <a:lnTo>
                    <a:pt x="161" y="48"/>
                  </a:lnTo>
                  <a:lnTo>
                    <a:pt x="167" y="46"/>
                  </a:lnTo>
                  <a:lnTo>
                    <a:pt x="170" y="45"/>
                  </a:lnTo>
                  <a:lnTo>
                    <a:pt x="172" y="41"/>
                  </a:lnTo>
                  <a:lnTo>
                    <a:pt x="169" y="37"/>
                  </a:lnTo>
                  <a:lnTo>
                    <a:pt x="163" y="34"/>
                  </a:lnTo>
                  <a:lnTo>
                    <a:pt x="157" y="36"/>
                  </a:lnTo>
                  <a:lnTo>
                    <a:pt x="152" y="36"/>
                  </a:lnTo>
                  <a:lnTo>
                    <a:pt x="147" y="34"/>
                  </a:lnTo>
                  <a:lnTo>
                    <a:pt x="143" y="33"/>
                  </a:lnTo>
                  <a:lnTo>
                    <a:pt x="138" y="31"/>
                  </a:lnTo>
                  <a:lnTo>
                    <a:pt x="132" y="30"/>
                  </a:lnTo>
                  <a:lnTo>
                    <a:pt x="127" y="28"/>
                  </a:lnTo>
                  <a:lnTo>
                    <a:pt x="122" y="26"/>
                  </a:lnTo>
                  <a:lnTo>
                    <a:pt x="116" y="25"/>
                  </a:lnTo>
                  <a:lnTo>
                    <a:pt x="110" y="24"/>
                  </a:lnTo>
                  <a:lnTo>
                    <a:pt x="105" y="23"/>
                  </a:lnTo>
                  <a:lnTo>
                    <a:pt x="99" y="22"/>
                  </a:lnTo>
                  <a:lnTo>
                    <a:pt x="92" y="21"/>
                  </a:lnTo>
                  <a:lnTo>
                    <a:pt x="85" y="18"/>
                  </a:lnTo>
                  <a:lnTo>
                    <a:pt x="79" y="17"/>
                  </a:lnTo>
                  <a:lnTo>
                    <a:pt x="75" y="15"/>
                  </a:lnTo>
                  <a:lnTo>
                    <a:pt x="70" y="14"/>
                  </a:lnTo>
                  <a:lnTo>
                    <a:pt x="63" y="10"/>
                  </a:lnTo>
                  <a:lnTo>
                    <a:pt x="56" y="6"/>
                  </a:lnTo>
                  <a:lnTo>
                    <a:pt x="49" y="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7382" name="Freeform 13"/>
            <p:cNvSpPr>
              <a:spLocks/>
            </p:cNvSpPr>
            <p:nvPr/>
          </p:nvSpPr>
          <p:spPr bwMode="auto">
            <a:xfrm>
              <a:off x="2445" y="1046"/>
              <a:ext cx="25" cy="14"/>
            </a:xfrm>
            <a:custGeom>
              <a:avLst/>
              <a:gdLst>
                <a:gd name="T0" fmla="*/ 1 w 50"/>
                <a:gd name="T1" fmla="*/ 0 h 29"/>
                <a:gd name="T2" fmla="*/ 1 w 50"/>
                <a:gd name="T3" fmla="*/ 0 h 29"/>
                <a:gd name="T4" fmla="*/ 1 w 50"/>
                <a:gd name="T5" fmla="*/ 0 h 29"/>
                <a:gd name="T6" fmla="*/ 1 w 50"/>
                <a:gd name="T7" fmla="*/ 0 h 29"/>
                <a:gd name="T8" fmla="*/ 1 w 50"/>
                <a:gd name="T9" fmla="*/ 0 h 29"/>
                <a:gd name="T10" fmla="*/ 1 w 50"/>
                <a:gd name="T11" fmla="*/ 0 h 29"/>
                <a:gd name="T12" fmla="*/ 1 w 50"/>
                <a:gd name="T13" fmla="*/ 0 h 29"/>
                <a:gd name="T14" fmla="*/ 1 w 50"/>
                <a:gd name="T15" fmla="*/ 0 h 29"/>
                <a:gd name="T16" fmla="*/ 0 w 50"/>
                <a:gd name="T17" fmla="*/ 0 h 29"/>
                <a:gd name="T18" fmla="*/ 1 w 50"/>
                <a:gd name="T19" fmla="*/ 0 h 29"/>
                <a:gd name="T20" fmla="*/ 1 w 50"/>
                <a:gd name="T21" fmla="*/ 0 h 29"/>
                <a:gd name="T22" fmla="*/ 1 w 50"/>
                <a:gd name="T23" fmla="*/ 0 h 29"/>
                <a:gd name="T24" fmla="*/ 1 w 50"/>
                <a:gd name="T25" fmla="*/ 0 h 29"/>
                <a:gd name="T26" fmla="*/ 1 w 50"/>
                <a:gd name="T27" fmla="*/ 0 h 29"/>
                <a:gd name="T28" fmla="*/ 1 w 50"/>
                <a:gd name="T29" fmla="*/ 0 h 29"/>
                <a:gd name="T30" fmla="*/ 1 w 50"/>
                <a:gd name="T31" fmla="*/ 0 h 29"/>
                <a:gd name="T32" fmla="*/ 1 w 50"/>
                <a:gd name="T33" fmla="*/ 0 h 29"/>
                <a:gd name="T34" fmla="*/ 1 w 50"/>
                <a:gd name="T35" fmla="*/ 0 h 29"/>
                <a:gd name="T36" fmla="*/ 1 w 50"/>
                <a:gd name="T37" fmla="*/ 0 h 29"/>
                <a:gd name="T38" fmla="*/ 1 w 50"/>
                <a:gd name="T39" fmla="*/ 0 h 29"/>
                <a:gd name="T40" fmla="*/ 1 w 50"/>
                <a:gd name="T41" fmla="*/ 0 h 2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0"/>
                <a:gd name="T64" fmla="*/ 0 h 29"/>
                <a:gd name="T65" fmla="*/ 50 w 50"/>
                <a:gd name="T66" fmla="*/ 29 h 2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0" h="29">
                  <a:moveTo>
                    <a:pt x="40" y="0"/>
                  </a:moveTo>
                  <a:lnTo>
                    <a:pt x="35" y="2"/>
                  </a:lnTo>
                  <a:lnTo>
                    <a:pt x="31" y="4"/>
                  </a:lnTo>
                  <a:lnTo>
                    <a:pt x="26" y="6"/>
                  </a:lnTo>
                  <a:lnTo>
                    <a:pt x="22" y="6"/>
                  </a:lnTo>
                  <a:lnTo>
                    <a:pt x="16" y="5"/>
                  </a:lnTo>
                  <a:lnTo>
                    <a:pt x="9" y="3"/>
                  </a:lnTo>
                  <a:lnTo>
                    <a:pt x="3" y="3"/>
                  </a:lnTo>
                  <a:lnTo>
                    <a:pt x="0" y="5"/>
                  </a:lnTo>
                  <a:lnTo>
                    <a:pt x="1" y="10"/>
                  </a:lnTo>
                  <a:lnTo>
                    <a:pt x="4" y="17"/>
                  </a:lnTo>
                  <a:lnTo>
                    <a:pt x="10" y="25"/>
                  </a:lnTo>
                  <a:lnTo>
                    <a:pt x="15" y="29"/>
                  </a:lnTo>
                  <a:lnTo>
                    <a:pt x="23" y="29"/>
                  </a:lnTo>
                  <a:lnTo>
                    <a:pt x="33" y="29"/>
                  </a:lnTo>
                  <a:lnTo>
                    <a:pt x="41" y="28"/>
                  </a:lnTo>
                  <a:lnTo>
                    <a:pt x="48" y="26"/>
                  </a:lnTo>
                  <a:lnTo>
                    <a:pt x="50" y="22"/>
                  </a:lnTo>
                  <a:lnTo>
                    <a:pt x="49" y="15"/>
                  </a:lnTo>
                  <a:lnTo>
                    <a:pt x="46" y="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7383" name="Freeform 14"/>
            <p:cNvSpPr>
              <a:spLocks/>
            </p:cNvSpPr>
            <p:nvPr/>
          </p:nvSpPr>
          <p:spPr bwMode="auto">
            <a:xfrm>
              <a:off x="2496" y="1036"/>
              <a:ext cx="70" cy="25"/>
            </a:xfrm>
            <a:custGeom>
              <a:avLst/>
              <a:gdLst>
                <a:gd name="T0" fmla="*/ 0 w 141"/>
                <a:gd name="T1" fmla="*/ 0 h 51"/>
                <a:gd name="T2" fmla="*/ 0 w 141"/>
                <a:gd name="T3" fmla="*/ 0 h 51"/>
                <a:gd name="T4" fmla="*/ 0 w 141"/>
                <a:gd name="T5" fmla="*/ 0 h 51"/>
                <a:gd name="T6" fmla="*/ 0 w 141"/>
                <a:gd name="T7" fmla="*/ 0 h 51"/>
                <a:gd name="T8" fmla="*/ 0 w 141"/>
                <a:gd name="T9" fmla="*/ 0 h 51"/>
                <a:gd name="T10" fmla="*/ 0 w 141"/>
                <a:gd name="T11" fmla="*/ 0 h 51"/>
                <a:gd name="T12" fmla="*/ 0 w 141"/>
                <a:gd name="T13" fmla="*/ 0 h 51"/>
                <a:gd name="T14" fmla="*/ 0 w 141"/>
                <a:gd name="T15" fmla="*/ 0 h 51"/>
                <a:gd name="T16" fmla="*/ 0 w 141"/>
                <a:gd name="T17" fmla="*/ 0 h 51"/>
                <a:gd name="T18" fmla="*/ 0 w 141"/>
                <a:gd name="T19" fmla="*/ 0 h 51"/>
                <a:gd name="T20" fmla="*/ 0 w 141"/>
                <a:gd name="T21" fmla="*/ 0 h 51"/>
                <a:gd name="T22" fmla="*/ 0 w 141"/>
                <a:gd name="T23" fmla="*/ 0 h 51"/>
                <a:gd name="T24" fmla="*/ 0 w 141"/>
                <a:gd name="T25" fmla="*/ 0 h 51"/>
                <a:gd name="T26" fmla="*/ 0 w 141"/>
                <a:gd name="T27" fmla="*/ 0 h 51"/>
                <a:gd name="T28" fmla="*/ 0 w 141"/>
                <a:gd name="T29" fmla="*/ 0 h 51"/>
                <a:gd name="T30" fmla="*/ 0 w 141"/>
                <a:gd name="T31" fmla="*/ 0 h 51"/>
                <a:gd name="T32" fmla="*/ 0 w 141"/>
                <a:gd name="T33" fmla="*/ 0 h 51"/>
                <a:gd name="T34" fmla="*/ 0 w 141"/>
                <a:gd name="T35" fmla="*/ 0 h 51"/>
                <a:gd name="T36" fmla="*/ 0 w 141"/>
                <a:gd name="T37" fmla="*/ 0 h 51"/>
                <a:gd name="T38" fmla="*/ 0 w 141"/>
                <a:gd name="T39" fmla="*/ 0 h 51"/>
                <a:gd name="T40" fmla="*/ 0 w 141"/>
                <a:gd name="T41" fmla="*/ 0 h 51"/>
                <a:gd name="T42" fmla="*/ 0 w 141"/>
                <a:gd name="T43" fmla="*/ 0 h 51"/>
                <a:gd name="T44" fmla="*/ 0 w 141"/>
                <a:gd name="T45" fmla="*/ 0 h 51"/>
                <a:gd name="T46" fmla="*/ 0 w 141"/>
                <a:gd name="T47" fmla="*/ 0 h 51"/>
                <a:gd name="T48" fmla="*/ 0 w 141"/>
                <a:gd name="T49" fmla="*/ 0 h 51"/>
                <a:gd name="T50" fmla="*/ 0 w 141"/>
                <a:gd name="T51" fmla="*/ 0 h 51"/>
                <a:gd name="T52" fmla="*/ 0 w 141"/>
                <a:gd name="T53" fmla="*/ 0 h 51"/>
                <a:gd name="T54" fmla="*/ 0 w 141"/>
                <a:gd name="T55" fmla="*/ 0 h 51"/>
                <a:gd name="T56" fmla="*/ 0 w 141"/>
                <a:gd name="T57" fmla="*/ 0 h 51"/>
                <a:gd name="T58" fmla="*/ 0 w 141"/>
                <a:gd name="T59" fmla="*/ 0 h 51"/>
                <a:gd name="T60" fmla="*/ 0 w 141"/>
                <a:gd name="T61" fmla="*/ 0 h 51"/>
                <a:gd name="T62" fmla="*/ 0 w 141"/>
                <a:gd name="T63" fmla="*/ 0 h 51"/>
                <a:gd name="T64" fmla="*/ 0 w 141"/>
                <a:gd name="T65" fmla="*/ 0 h 51"/>
                <a:gd name="T66" fmla="*/ 0 w 141"/>
                <a:gd name="T67" fmla="*/ 0 h 51"/>
                <a:gd name="T68" fmla="*/ 0 w 141"/>
                <a:gd name="T69" fmla="*/ 0 h 51"/>
                <a:gd name="T70" fmla="*/ 0 w 141"/>
                <a:gd name="T71" fmla="*/ 0 h 51"/>
                <a:gd name="T72" fmla="*/ 0 w 141"/>
                <a:gd name="T73" fmla="*/ 0 h 51"/>
                <a:gd name="T74" fmla="*/ 0 w 141"/>
                <a:gd name="T75" fmla="*/ 0 h 51"/>
                <a:gd name="T76" fmla="*/ 0 w 141"/>
                <a:gd name="T77" fmla="*/ 0 h 51"/>
                <a:gd name="T78" fmla="*/ 0 w 141"/>
                <a:gd name="T79" fmla="*/ 0 h 51"/>
                <a:gd name="T80" fmla="*/ 0 w 141"/>
                <a:gd name="T81" fmla="*/ 0 h 51"/>
                <a:gd name="T82" fmla="*/ 0 w 141"/>
                <a:gd name="T83" fmla="*/ 0 h 51"/>
                <a:gd name="T84" fmla="*/ 0 w 141"/>
                <a:gd name="T85" fmla="*/ 0 h 51"/>
                <a:gd name="T86" fmla="*/ 0 w 141"/>
                <a:gd name="T87" fmla="*/ 0 h 51"/>
                <a:gd name="T88" fmla="*/ 0 w 141"/>
                <a:gd name="T89" fmla="*/ 0 h 51"/>
                <a:gd name="T90" fmla="*/ 0 w 141"/>
                <a:gd name="T91" fmla="*/ 0 h 51"/>
                <a:gd name="T92" fmla="*/ 0 w 141"/>
                <a:gd name="T93" fmla="*/ 0 h 51"/>
                <a:gd name="T94" fmla="*/ 0 w 141"/>
                <a:gd name="T95" fmla="*/ 0 h 51"/>
                <a:gd name="T96" fmla="*/ 0 w 141"/>
                <a:gd name="T97" fmla="*/ 0 h 51"/>
                <a:gd name="T98" fmla="*/ 0 w 141"/>
                <a:gd name="T99" fmla="*/ 0 h 51"/>
                <a:gd name="T100" fmla="*/ 0 w 141"/>
                <a:gd name="T101" fmla="*/ 0 h 51"/>
                <a:gd name="T102" fmla="*/ 0 w 141"/>
                <a:gd name="T103" fmla="*/ 0 h 51"/>
                <a:gd name="T104" fmla="*/ 0 w 141"/>
                <a:gd name="T105" fmla="*/ 0 h 51"/>
                <a:gd name="T106" fmla="*/ 0 w 141"/>
                <a:gd name="T107" fmla="*/ 0 h 51"/>
                <a:gd name="T108" fmla="*/ 0 w 141"/>
                <a:gd name="T109" fmla="*/ 0 h 51"/>
                <a:gd name="T110" fmla="*/ 0 w 141"/>
                <a:gd name="T111" fmla="*/ 0 h 51"/>
                <a:gd name="T112" fmla="*/ 0 w 141"/>
                <a:gd name="T113" fmla="*/ 0 h 5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41"/>
                <a:gd name="T172" fmla="*/ 0 h 51"/>
                <a:gd name="T173" fmla="*/ 141 w 141"/>
                <a:gd name="T174" fmla="*/ 51 h 5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41" h="51">
                  <a:moveTo>
                    <a:pt x="73" y="15"/>
                  </a:moveTo>
                  <a:lnTo>
                    <a:pt x="68" y="13"/>
                  </a:lnTo>
                  <a:lnTo>
                    <a:pt x="64" y="10"/>
                  </a:lnTo>
                  <a:lnTo>
                    <a:pt x="58" y="8"/>
                  </a:lnTo>
                  <a:lnTo>
                    <a:pt x="52" y="4"/>
                  </a:lnTo>
                  <a:lnTo>
                    <a:pt x="46" y="2"/>
                  </a:lnTo>
                  <a:lnTo>
                    <a:pt x="41" y="1"/>
                  </a:lnTo>
                  <a:lnTo>
                    <a:pt x="36" y="0"/>
                  </a:lnTo>
                  <a:lnTo>
                    <a:pt x="33" y="1"/>
                  </a:lnTo>
                  <a:lnTo>
                    <a:pt x="28" y="3"/>
                  </a:lnTo>
                  <a:lnTo>
                    <a:pt x="23" y="3"/>
                  </a:lnTo>
                  <a:lnTo>
                    <a:pt x="18" y="3"/>
                  </a:lnTo>
                  <a:lnTo>
                    <a:pt x="13" y="3"/>
                  </a:lnTo>
                  <a:lnTo>
                    <a:pt x="8" y="4"/>
                  </a:lnTo>
                  <a:lnTo>
                    <a:pt x="6" y="8"/>
                  </a:lnTo>
                  <a:lnTo>
                    <a:pt x="6" y="13"/>
                  </a:lnTo>
                  <a:lnTo>
                    <a:pt x="8" y="17"/>
                  </a:lnTo>
                  <a:lnTo>
                    <a:pt x="11" y="21"/>
                  </a:lnTo>
                  <a:lnTo>
                    <a:pt x="11" y="23"/>
                  </a:lnTo>
                  <a:lnTo>
                    <a:pt x="8" y="25"/>
                  </a:lnTo>
                  <a:lnTo>
                    <a:pt x="5" y="28"/>
                  </a:lnTo>
                  <a:lnTo>
                    <a:pt x="1" y="31"/>
                  </a:lnTo>
                  <a:lnTo>
                    <a:pt x="0" y="33"/>
                  </a:lnTo>
                  <a:lnTo>
                    <a:pt x="1" y="36"/>
                  </a:lnTo>
                  <a:lnTo>
                    <a:pt x="8" y="37"/>
                  </a:lnTo>
                  <a:lnTo>
                    <a:pt x="18" y="38"/>
                  </a:lnTo>
                  <a:lnTo>
                    <a:pt x="24" y="39"/>
                  </a:lnTo>
                  <a:lnTo>
                    <a:pt x="30" y="41"/>
                  </a:lnTo>
                  <a:lnTo>
                    <a:pt x="36" y="44"/>
                  </a:lnTo>
                  <a:lnTo>
                    <a:pt x="41" y="44"/>
                  </a:lnTo>
                  <a:lnTo>
                    <a:pt x="45" y="43"/>
                  </a:lnTo>
                  <a:lnTo>
                    <a:pt x="49" y="39"/>
                  </a:lnTo>
                  <a:lnTo>
                    <a:pt x="53" y="36"/>
                  </a:lnTo>
                  <a:lnTo>
                    <a:pt x="61" y="36"/>
                  </a:lnTo>
                  <a:lnTo>
                    <a:pt x="67" y="37"/>
                  </a:lnTo>
                  <a:lnTo>
                    <a:pt x="73" y="37"/>
                  </a:lnTo>
                  <a:lnTo>
                    <a:pt x="80" y="38"/>
                  </a:lnTo>
                  <a:lnTo>
                    <a:pt x="87" y="39"/>
                  </a:lnTo>
                  <a:lnTo>
                    <a:pt x="94" y="37"/>
                  </a:lnTo>
                  <a:lnTo>
                    <a:pt x="99" y="37"/>
                  </a:lnTo>
                  <a:lnTo>
                    <a:pt x="105" y="40"/>
                  </a:lnTo>
                  <a:lnTo>
                    <a:pt x="112" y="46"/>
                  </a:lnTo>
                  <a:lnTo>
                    <a:pt x="119" y="49"/>
                  </a:lnTo>
                  <a:lnTo>
                    <a:pt x="125" y="51"/>
                  </a:lnTo>
                  <a:lnTo>
                    <a:pt x="132" y="48"/>
                  </a:lnTo>
                  <a:lnTo>
                    <a:pt x="137" y="41"/>
                  </a:lnTo>
                  <a:lnTo>
                    <a:pt x="141" y="34"/>
                  </a:lnTo>
                  <a:lnTo>
                    <a:pt x="141" y="29"/>
                  </a:lnTo>
                  <a:lnTo>
                    <a:pt x="135" y="25"/>
                  </a:lnTo>
                  <a:lnTo>
                    <a:pt x="127" y="23"/>
                  </a:lnTo>
                  <a:lnTo>
                    <a:pt x="119" y="18"/>
                  </a:lnTo>
                  <a:lnTo>
                    <a:pt x="111" y="15"/>
                  </a:lnTo>
                  <a:lnTo>
                    <a:pt x="105" y="15"/>
                  </a:lnTo>
                  <a:lnTo>
                    <a:pt x="98" y="17"/>
                  </a:lnTo>
                  <a:lnTo>
                    <a:pt x="89" y="18"/>
                  </a:lnTo>
                  <a:lnTo>
                    <a:pt x="80" y="18"/>
                  </a:lnTo>
                  <a:lnTo>
                    <a:pt x="73" y="15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7384" name="Freeform 15"/>
            <p:cNvSpPr>
              <a:spLocks/>
            </p:cNvSpPr>
            <p:nvPr/>
          </p:nvSpPr>
          <p:spPr bwMode="auto">
            <a:xfrm>
              <a:off x="2701" y="1567"/>
              <a:ext cx="26" cy="34"/>
            </a:xfrm>
            <a:custGeom>
              <a:avLst/>
              <a:gdLst>
                <a:gd name="T0" fmla="*/ 0 w 53"/>
                <a:gd name="T1" fmla="*/ 0 h 68"/>
                <a:gd name="T2" fmla="*/ 0 w 53"/>
                <a:gd name="T3" fmla="*/ 1 h 68"/>
                <a:gd name="T4" fmla="*/ 0 w 53"/>
                <a:gd name="T5" fmla="*/ 1 h 68"/>
                <a:gd name="T6" fmla="*/ 0 w 53"/>
                <a:gd name="T7" fmla="*/ 1 h 68"/>
                <a:gd name="T8" fmla="*/ 0 w 53"/>
                <a:gd name="T9" fmla="*/ 1 h 68"/>
                <a:gd name="T10" fmla="*/ 0 w 53"/>
                <a:gd name="T11" fmla="*/ 1 h 68"/>
                <a:gd name="T12" fmla="*/ 0 w 53"/>
                <a:gd name="T13" fmla="*/ 1 h 68"/>
                <a:gd name="T14" fmla="*/ 0 w 53"/>
                <a:gd name="T15" fmla="*/ 1 h 68"/>
                <a:gd name="T16" fmla="*/ 0 w 53"/>
                <a:gd name="T17" fmla="*/ 1 h 68"/>
                <a:gd name="T18" fmla="*/ 0 w 53"/>
                <a:gd name="T19" fmla="*/ 1 h 68"/>
                <a:gd name="T20" fmla="*/ 0 w 53"/>
                <a:gd name="T21" fmla="*/ 1 h 68"/>
                <a:gd name="T22" fmla="*/ 0 w 53"/>
                <a:gd name="T23" fmla="*/ 1 h 68"/>
                <a:gd name="T24" fmla="*/ 0 w 53"/>
                <a:gd name="T25" fmla="*/ 1 h 68"/>
                <a:gd name="T26" fmla="*/ 0 w 53"/>
                <a:gd name="T27" fmla="*/ 1 h 68"/>
                <a:gd name="T28" fmla="*/ 0 w 53"/>
                <a:gd name="T29" fmla="*/ 1 h 68"/>
                <a:gd name="T30" fmla="*/ 0 w 53"/>
                <a:gd name="T31" fmla="*/ 1 h 68"/>
                <a:gd name="T32" fmla="*/ 0 w 53"/>
                <a:gd name="T33" fmla="*/ 1 h 68"/>
                <a:gd name="T34" fmla="*/ 0 w 53"/>
                <a:gd name="T35" fmla="*/ 1 h 68"/>
                <a:gd name="T36" fmla="*/ 0 w 53"/>
                <a:gd name="T37" fmla="*/ 1 h 68"/>
                <a:gd name="T38" fmla="*/ 0 w 53"/>
                <a:gd name="T39" fmla="*/ 1 h 68"/>
                <a:gd name="T40" fmla="*/ 0 w 53"/>
                <a:gd name="T41" fmla="*/ 1 h 68"/>
                <a:gd name="T42" fmla="*/ 0 w 53"/>
                <a:gd name="T43" fmla="*/ 1 h 68"/>
                <a:gd name="T44" fmla="*/ 0 w 53"/>
                <a:gd name="T45" fmla="*/ 1 h 68"/>
                <a:gd name="T46" fmla="*/ 0 w 53"/>
                <a:gd name="T47" fmla="*/ 1 h 68"/>
                <a:gd name="T48" fmla="*/ 0 w 53"/>
                <a:gd name="T49" fmla="*/ 0 h 6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3"/>
                <a:gd name="T76" fmla="*/ 0 h 68"/>
                <a:gd name="T77" fmla="*/ 53 w 53"/>
                <a:gd name="T78" fmla="*/ 68 h 6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3" h="68">
                  <a:moveTo>
                    <a:pt x="0" y="0"/>
                  </a:moveTo>
                  <a:lnTo>
                    <a:pt x="0" y="14"/>
                  </a:lnTo>
                  <a:lnTo>
                    <a:pt x="6" y="35"/>
                  </a:lnTo>
                  <a:lnTo>
                    <a:pt x="14" y="56"/>
                  </a:lnTo>
                  <a:lnTo>
                    <a:pt x="22" y="68"/>
                  </a:lnTo>
                  <a:lnTo>
                    <a:pt x="29" y="68"/>
                  </a:lnTo>
                  <a:lnTo>
                    <a:pt x="35" y="63"/>
                  </a:lnTo>
                  <a:lnTo>
                    <a:pt x="41" y="55"/>
                  </a:lnTo>
                  <a:lnTo>
                    <a:pt x="46" y="49"/>
                  </a:lnTo>
                  <a:lnTo>
                    <a:pt x="51" y="41"/>
                  </a:lnTo>
                  <a:lnTo>
                    <a:pt x="53" y="30"/>
                  </a:lnTo>
                  <a:lnTo>
                    <a:pt x="53" y="18"/>
                  </a:lnTo>
                  <a:lnTo>
                    <a:pt x="51" y="9"/>
                  </a:lnTo>
                  <a:lnTo>
                    <a:pt x="47" y="4"/>
                  </a:lnTo>
                  <a:lnTo>
                    <a:pt x="44" y="1"/>
                  </a:lnTo>
                  <a:lnTo>
                    <a:pt x="41" y="2"/>
                  </a:lnTo>
                  <a:lnTo>
                    <a:pt x="37" y="8"/>
                  </a:lnTo>
                  <a:lnTo>
                    <a:pt x="35" y="11"/>
                  </a:lnTo>
                  <a:lnTo>
                    <a:pt x="31" y="12"/>
                  </a:lnTo>
                  <a:lnTo>
                    <a:pt x="27" y="14"/>
                  </a:lnTo>
                  <a:lnTo>
                    <a:pt x="22" y="14"/>
                  </a:lnTo>
                  <a:lnTo>
                    <a:pt x="16" y="11"/>
                  </a:lnTo>
                  <a:lnTo>
                    <a:pt x="12" y="9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7385" name="Freeform 16"/>
            <p:cNvSpPr>
              <a:spLocks/>
            </p:cNvSpPr>
            <p:nvPr/>
          </p:nvSpPr>
          <p:spPr bwMode="auto">
            <a:xfrm>
              <a:off x="2850" y="734"/>
              <a:ext cx="172" cy="189"/>
            </a:xfrm>
            <a:custGeom>
              <a:avLst/>
              <a:gdLst>
                <a:gd name="T0" fmla="*/ 1 w 343"/>
                <a:gd name="T1" fmla="*/ 1 h 378"/>
                <a:gd name="T2" fmla="*/ 1 w 343"/>
                <a:gd name="T3" fmla="*/ 1 h 378"/>
                <a:gd name="T4" fmla="*/ 1 w 343"/>
                <a:gd name="T5" fmla="*/ 1 h 378"/>
                <a:gd name="T6" fmla="*/ 1 w 343"/>
                <a:gd name="T7" fmla="*/ 1 h 378"/>
                <a:gd name="T8" fmla="*/ 1 w 343"/>
                <a:gd name="T9" fmla="*/ 1 h 378"/>
                <a:gd name="T10" fmla="*/ 1 w 343"/>
                <a:gd name="T11" fmla="*/ 1 h 378"/>
                <a:gd name="T12" fmla="*/ 1 w 343"/>
                <a:gd name="T13" fmla="*/ 1 h 378"/>
                <a:gd name="T14" fmla="*/ 1 w 343"/>
                <a:gd name="T15" fmla="*/ 1 h 378"/>
                <a:gd name="T16" fmla="*/ 1 w 343"/>
                <a:gd name="T17" fmla="*/ 1 h 378"/>
                <a:gd name="T18" fmla="*/ 1 w 343"/>
                <a:gd name="T19" fmla="*/ 1 h 378"/>
                <a:gd name="T20" fmla="*/ 1 w 343"/>
                <a:gd name="T21" fmla="*/ 1 h 378"/>
                <a:gd name="T22" fmla="*/ 1 w 343"/>
                <a:gd name="T23" fmla="*/ 1 h 378"/>
                <a:gd name="T24" fmla="*/ 1 w 343"/>
                <a:gd name="T25" fmla="*/ 1 h 378"/>
                <a:gd name="T26" fmla="*/ 1 w 343"/>
                <a:gd name="T27" fmla="*/ 1 h 378"/>
                <a:gd name="T28" fmla="*/ 1 w 343"/>
                <a:gd name="T29" fmla="*/ 1 h 378"/>
                <a:gd name="T30" fmla="*/ 1 w 343"/>
                <a:gd name="T31" fmla="*/ 1 h 378"/>
                <a:gd name="T32" fmla="*/ 1 w 343"/>
                <a:gd name="T33" fmla="*/ 1 h 378"/>
                <a:gd name="T34" fmla="*/ 1 w 343"/>
                <a:gd name="T35" fmla="*/ 1 h 378"/>
                <a:gd name="T36" fmla="*/ 1 w 343"/>
                <a:gd name="T37" fmla="*/ 1 h 378"/>
                <a:gd name="T38" fmla="*/ 1 w 343"/>
                <a:gd name="T39" fmla="*/ 1 h 378"/>
                <a:gd name="T40" fmla="*/ 1 w 343"/>
                <a:gd name="T41" fmla="*/ 1 h 378"/>
                <a:gd name="T42" fmla="*/ 1 w 343"/>
                <a:gd name="T43" fmla="*/ 1 h 378"/>
                <a:gd name="T44" fmla="*/ 1 w 343"/>
                <a:gd name="T45" fmla="*/ 1 h 378"/>
                <a:gd name="T46" fmla="*/ 1 w 343"/>
                <a:gd name="T47" fmla="*/ 1 h 378"/>
                <a:gd name="T48" fmla="*/ 1 w 343"/>
                <a:gd name="T49" fmla="*/ 1 h 378"/>
                <a:gd name="T50" fmla="*/ 1 w 343"/>
                <a:gd name="T51" fmla="*/ 1 h 378"/>
                <a:gd name="T52" fmla="*/ 1 w 343"/>
                <a:gd name="T53" fmla="*/ 1 h 378"/>
                <a:gd name="T54" fmla="*/ 1 w 343"/>
                <a:gd name="T55" fmla="*/ 1 h 378"/>
                <a:gd name="T56" fmla="*/ 1 w 343"/>
                <a:gd name="T57" fmla="*/ 1 h 378"/>
                <a:gd name="T58" fmla="*/ 1 w 343"/>
                <a:gd name="T59" fmla="*/ 1 h 378"/>
                <a:gd name="T60" fmla="*/ 1 w 343"/>
                <a:gd name="T61" fmla="*/ 1 h 378"/>
                <a:gd name="T62" fmla="*/ 1 w 343"/>
                <a:gd name="T63" fmla="*/ 1 h 378"/>
                <a:gd name="T64" fmla="*/ 1 w 343"/>
                <a:gd name="T65" fmla="*/ 1 h 378"/>
                <a:gd name="T66" fmla="*/ 1 w 343"/>
                <a:gd name="T67" fmla="*/ 1 h 378"/>
                <a:gd name="T68" fmla="*/ 1 w 343"/>
                <a:gd name="T69" fmla="*/ 1 h 378"/>
                <a:gd name="T70" fmla="*/ 1 w 343"/>
                <a:gd name="T71" fmla="*/ 1 h 378"/>
                <a:gd name="T72" fmla="*/ 1 w 343"/>
                <a:gd name="T73" fmla="*/ 1 h 378"/>
                <a:gd name="T74" fmla="*/ 1 w 343"/>
                <a:gd name="T75" fmla="*/ 1 h 378"/>
                <a:gd name="T76" fmla="*/ 1 w 343"/>
                <a:gd name="T77" fmla="*/ 1 h 378"/>
                <a:gd name="T78" fmla="*/ 1 w 343"/>
                <a:gd name="T79" fmla="*/ 1 h 378"/>
                <a:gd name="T80" fmla="*/ 1 w 343"/>
                <a:gd name="T81" fmla="*/ 1 h 378"/>
                <a:gd name="T82" fmla="*/ 1 w 343"/>
                <a:gd name="T83" fmla="*/ 1 h 378"/>
                <a:gd name="T84" fmla="*/ 1 w 343"/>
                <a:gd name="T85" fmla="*/ 1 h 378"/>
                <a:gd name="T86" fmla="*/ 1 w 343"/>
                <a:gd name="T87" fmla="*/ 1 h 378"/>
                <a:gd name="T88" fmla="*/ 1 w 343"/>
                <a:gd name="T89" fmla="*/ 1 h 378"/>
                <a:gd name="T90" fmla="*/ 1 w 343"/>
                <a:gd name="T91" fmla="*/ 1 h 378"/>
                <a:gd name="T92" fmla="*/ 1 w 343"/>
                <a:gd name="T93" fmla="*/ 1 h 378"/>
                <a:gd name="T94" fmla="*/ 1 w 343"/>
                <a:gd name="T95" fmla="*/ 1 h 378"/>
                <a:gd name="T96" fmla="*/ 1 w 343"/>
                <a:gd name="T97" fmla="*/ 0 h 378"/>
                <a:gd name="T98" fmla="*/ 1 w 343"/>
                <a:gd name="T99" fmla="*/ 1 h 378"/>
                <a:gd name="T100" fmla="*/ 1 w 343"/>
                <a:gd name="T101" fmla="*/ 1 h 378"/>
                <a:gd name="T102" fmla="*/ 1 w 343"/>
                <a:gd name="T103" fmla="*/ 1 h 378"/>
                <a:gd name="T104" fmla="*/ 1 w 343"/>
                <a:gd name="T105" fmla="*/ 1 h 378"/>
                <a:gd name="T106" fmla="*/ 1 w 343"/>
                <a:gd name="T107" fmla="*/ 1 h 37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43"/>
                <a:gd name="T163" fmla="*/ 0 h 378"/>
                <a:gd name="T164" fmla="*/ 343 w 343"/>
                <a:gd name="T165" fmla="*/ 378 h 37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43" h="378">
                  <a:moveTo>
                    <a:pt x="343" y="240"/>
                  </a:moveTo>
                  <a:lnTo>
                    <a:pt x="341" y="242"/>
                  </a:lnTo>
                  <a:lnTo>
                    <a:pt x="334" y="249"/>
                  </a:lnTo>
                  <a:lnTo>
                    <a:pt x="326" y="257"/>
                  </a:lnTo>
                  <a:lnTo>
                    <a:pt x="319" y="264"/>
                  </a:lnTo>
                  <a:lnTo>
                    <a:pt x="312" y="263"/>
                  </a:lnTo>
                  <a:lnTo>
                    <a:pt x="304" y="263"/>
                  </a:lnTo>
                  <a:lnTo>
                    <a:pt x="293" y="263"/>
                  </a:lnTo>
                  <a:lnTo>
                    <a:pt x="283" y="264"/>
                  </a:lnTo>
                  <a:lnTo>
                    <a:pt x="273" y="264"/>
                  </a:lnTo>
                  <a:lnTo>
                    <a:pt x="263" y="264"/>
                  </a:lnTo>
                  <a:lnTo>
                    <a:pt x="257" y="264"/>
                  </a:lnTo>
                  <a:lnTo>
                    <a:pt x="251" y="264"/>
                  </a:lnTo>
                  <a:lnTo>
                    <a:pt x="246" y="263"/>
                  </a:lnTo>
                  <a:lnTo>
                    <a:pt x="242" y="262"/>
                  </a:lnTo>
                  <a:lnTo>
                    <a:pt x="236" y="262"/>
                  </a:lnTo>
                  <a:lnTo>
                    <a:pt x="230" y="261"/>
                  </a:lnTo>
                  <a:lnTo>
                    <a:pt x="225" y="262"/>
                  </a:lnTo>
                  <a:lnTo>
                    <a:pt x="221" y="262"/>
                  </a:lnTo>
                  <a:lnTo>
                    <a:pt x="220" y="264"/>
                  </a:lnTo>
                  <a:lnTo>
                    <a:pt x="220" y="268"/>
                  </a:lnTo>
                  <a:lnTo>
                    <a:pt x="222" y="271"/>
                  </a:lnTo>
                  <a:lnTo>
                    <a:pt x="227" y="274"/>
                  </a:lnTo>
                  <a:lnTo>
                    <a:pt x="232" y="276"/>
                  </a:lnTo>
                  <a:lnTo>
                    <a:pt x="239" y="278"/>
                  </a:lnTo>
                  <a:lnTo>
                    <a:pt x="246" y="279"/>
                  </a:lnTo>
                  <a:lnTo>
                    <a:pt x="253" y="280"/>
                  </a:lnTo>
                  <a:lnTo>
                    <a:pt x="259" y="280"/>
                  </a:lnTo>
                  <a:lnTo>
                    <a:pt x="263" y="280"/>
                  </a:lnTo>
                  <a:lnTo>
                    <a:pt x="273" y="279"/>
                  </a:lnTo>
                  <a:lnTo>
                    <a:pt x="283" y="277"/>
                  </a:lnTo>
                  <a:lnTo>
                    <a:pt x="292" y="274"/>
                  </a:lnTo>
                  <a:lnTo>
                    <a:pt x="296" y="273"/>
                  </a:lnTo>
                  <a:lnTo>
                    <a:pt x="310" y="298"/>
                  </a:lnTo>
                  <a:lnTo>
                    <a:pt x="299" y="308"/>
                  </a:lnTo>
                  <a:lnTo>
                    <a:pt x="301" y="322"/>
                  </a:lnTo>
                  <a:lnTo>
                    <a:pt x="303" y="333"/>
                  </a:lnTo>
                  <a:lnTo>
                    <a:pt x="303" y="342"/>
                  </a:lnTo>
                  <a:lnTo>
                    <a:pt x="299" y="352"/>
                  </a:lnTo>
                  <a:lnTo>
                    <a:pt x="291" y="362"/>
                  </a:lnTo>
                  <a:lnTo>
                    <a:pt x="282" y="371"/>
                  </a:lnTo>
                  <a:lnTo>
                    <a:pt x="273" y="378"/>
                  </a:lnTo>
                  <a:lnTo>
                    <a:pt x="266" y="378"/>
                  </a:lnTo>
                  <a:lnTo>
                    <a:pt x="261" y="372"/>
                  </a:lnTo>
                  <a:lnTo>
                    <a:pt x="257" y="364"/>
                  </a:lnTo>
                  <a:lnTo>
                    <a:pt x="253" y="360"/>
                  </a:lnTo>
                  <a:lnTo>
                    <a:pt x="247" y="357"/>
                  </a:lnTo>
                  <a:lnTo>
                    <a:pt x="244" y="359"/>
                  </a:lnTo>
                  <a:lnTo>
                    <a:pt x="240" y="360"/>
                  </a:lnTo>
                  <a:lnTo>
                    <a:pt x="236" y="362"/>
                  </a:lnTo>
                  <a:lnTo>
                    <a:pt x="231" y="364"/>
                  </a:lnTo>
                  <a:lnTo>
                    <a:pt x="227" y="365"/>
                  </a:lnTo>
                  <a:lnTo>
                    <a:pt x="222" y="365"/>
                  </a:lnTo>
                  <a:lnTo>
                    <a:pt x="217" y="365"/>
                  </a:lnTo>
                  <a:lnTo>
                    <a:pt x="213" y="364"/>
                  </a:lnTo>
                  <a:lnTo>
                    <a:pt x="209" y="357"/>
                  </a:lnTo>
                  <a:lnTo>
                    <a:pt x="210" y="347"/>
                  </a:lnTo>
                  <a:lnTo>
                    <a:pt x="212" y="338"/>
                  </a:lnTo>
                  <a:lnTo>
                    <a:pt x="209" y="332"/>
                  </a:lnTo>
                  <a:lnTo>
                    <a:pt x="201" y="327"/>
                  </a:lnTo>
                  <a:lnTo>
                    <a:pt x="192" y="322"/>
                  </a:lnTo>
                  <a:lnTo>
                    <a:pt x="185" y="318"/>
                  </a:lnTo>
                  <a:lnTo>
                    <a:pt x="182" y="316"/>
                  </a:lnTo>
                  <a:lnTo>
                    <a:pt x="184" y="314"/>
                  </a:lnTo>
                  <a:lnTo>
                    <a:pt x="187" y="308"/>
                  </a:lnTo>
                  <a:lnTo>
                    <a:pt x="191" y="302"/>
                  </a:lnTo>
                  <a:lnTo>
                    <a:pt x="190" y="298"/>
                  </a:lnTo>
                  <a:lnTo>
                    <a:pt x="182" y="293"/>
                  </a:lnTo>
                  <a:lnTo>
                    <a:pt x="172" y="287"/>
                  </a:lnTo>
                  <a:lnTo>
                    <a:pt x="163" y="279"/>
                  </a:lnTo>
                  <a:lnTo>
                    <a:pt x="160" y="270"/>
                  </a:lnTo>
                  <a:lnTo>
                    <a:pt x="161" y="265"/>
                  </a:lnTo>
                  <a:lnTo>
                    <a:pt x="163" y="261"/>
                  </a:lnTo>
                  <a:lnTo>
                    <a:pt x="167" y="257"/>
                  </a:lnTo>
                  <a:lnTo>
                    <a:pt x="172" y="255"/>
                  </a:lnTo>
                  <a:lnTo>
                    <a:pt x="178" y="253"/>
                  </a:lnTo>
                  <a:lnTo>
                    <a:pt x="185" y="251"/>
                  </a:lnTo>
                  <a:lnTo>
                    <a:pt x="192" y="250"/>
                  </a:lnTo>
                  <a:lnTo>
                    <a:pt x="199" y="251"/>
                  </a:lnTo>
                  <a:lnTo>
                    <a:pt x="205" y="245"/>
                  </a:lnTo>
                  <a:lnTo>
                    <a:pt x="212" y="239"/>
                  </a:lnTo>
                  <a:lnTo>
                    <a:pt x="217" y="235"/>
                  </a:lnTo>
                  <a:lnTo>
                    <a:pt x="220" y="234"/>
                  </a:lnTo>
                  <a:lnTo>
                    <a:pt x="212" y="232"/>
                  </a:lnTo>
                  <a:lnTo>
                    <a:pt x="205" y="226"/>
                  </a:lnTo>
                  <a:lnTo>
                    <a:pt x="199" y="219"/>
                  </a:lnTo>
                  <a:lnTo>
                    <a:pt x="196" y="212"/>
                  </a:lnTo>
                  <a:lnTo>
                    <a:pt x="190" y="210"/>
                  </a:lnTo>
                  <a:lnTo>
                    <a:pt x="183" y="208"/>
                  </a:lnTo>
                  <a:lnTo>
                    <a:pt x="176" y="205"/>
                  </a:lnTo>
                  <a:lnTo>
                    <a:pt x="168" y="204"/>
                  </a:lnTo>
                  <a:lnTo>
                    <a:pt x="159" y="202"/>
                  </a:lnTo>
                  <a:lnTo>
                    <a:pt x="151" y="201"/>
                  </a:lnTo>
                  <a:lnTo>
                    <a:pt x="144" y="198"/>
                  </a:lnTo>
                  <a:lnTo>
                    <a:pt x="137" y="197"/>
                  </a:lnTo>
                  <a:lnTo>
                    <a:pt x="128" y="194"/>
                  </a:lnTo>
                  <a:lnTo>
                    <a:pt x="122" y="188"/>
                  </a:lnTo>
                  <a:lnTo>
                    <a:pt x="118" y="181"/>
                  </a:lnTo>
                  <a:lnTo>
                    <a:pt x="117" y="175"/>
                  </a:lnTo>
                  <a:lnTo>
                    <a:pt x="122" y="174"/>
                  </a:lnTo>
                  <a:lnTo>
                    <a:pt x="128" y="174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43" y="174"/>
                  </a:lnTo>
                  <a:lnTo>
                    <a:pt x="147" y="175"/>
                  </a:lnTo>
                  <a:lnTo>
                    <a:pt x="151" y="175"/>
                  </a:lnTo>
                  <a:lnTo>
                    <a:pt x="155" y="175"/>
                  </a:lnTo>
                  <a:lnTo>
                    <a:pt x="161" y="173"/>
                  </a:lnTo>
                  <a:lnTo>
                    <a:pt x="164" y="170"/>
                  </a:lnTo>
                  <a:lnTo>
                    <a:pt x="168" y="165"/>
                  </a:lnTo>
                  <a:lnTo>
                    <a:pt x="175" y="162"/>
                  </a:lnTo>
                  <a:lnTo>
                    <a:pt x="182" y="157"/>
                  </a:lnTo>
                  <a:lnTo>
                    <a:pt x="183" y="146"/>
                  </a:lnTo>
                  <a:lnTo>
                    <a:pt x="177" y="129"/>
                  </a:lnTo>
                  <a:lnTo>
                    <a:pt x="163" y="107"/>
                  </a:lnTo>
                  <a:lnTo>
                    <a:pt x="157" y="103"/>
                  </a:lnTo>
                  <a:lnTo>
                    <a:pt x="152" y="99"/>
                  </a:lnTo>
                  <a:lnTo>
                    <a:pt x="145" y="98"/>
                  </a:lnTo>
                  <a:lnTo>
                    <a:pt x="139" y="97"/>
                  </a:lnTo>
                  <a:lnTo>
                    <a:pt x="132" y="96"/>
                  </a:lnTo>
                  <a:lnTo>
                    <a:pt x="126" y="97"/>
                  </a:lnTo>
                  <a:lnTo>
                    <a:pt x="122" y="97"/>
                  </a:lnTo>
                  <a:lnTo>
                    <a:pt x="117" y="98"/>
                  </a:lnTo>
                  <a:lnTo>
                    <a:pt x="110" y="90"/>
                  </a:lnTo>
                  <a:lnTo>
                    <a:pt x="107" y="81"/>
                  </a:lnTo>
                  <a:lnTo>
                    <a:pt x="106" y="72"/>
                  </a:lnTo>
                  <a:lnTo>
                    <a:pt x="106" y="68"/>
                  </a:lnTo>
                  <a:lnTo>
                    <a:pt x="100" y="71"/>
                  </a:lnTo>
                  <a:lnTo>
                    <a:pt x="93" y="71"/>
                  </a:lnTo>
                  <a:lnTo>
                    <a:pt x="87" y="71"/>
                  </a:lnTo>
                  <a:lnTo>
                    <a:pt x="80" y="68"/>
                  </a:lnTo>
                  <a:lnTo>
                    <a:pt x="73" y="63"/>
                  </a:lnTo>
                  <a:lnTo>
                    <a:pt x="68" y="56"/>
                  </a:lnTo>
                  <a:lnTo>
                    <a:pt x="62" y="49"/>
                  </a:lnTo>
                  <a:lnTo>
                    <a:pt x="54" y="45"/>
                  </a:lnTo>
                  <a:lnTo>
                    <a:pt x="48" y="44"/>
                  </a:lnTo>
                  <a:lnTo>
                    <a:pt x="42" y="44"/>
                  </a:lnTo>
                  <a:lnTo>
                    <a:pt x="37" y="44"/>
                  </a:lnTo>
                  <a:lnTo>
                    <a:pt x="32" y="44"/>
                  </a:lnTo>
                  <a:lnTo>
                    <a:pt x="27" y="44"/>
                  </a:lnTo>
                  <a:lnTo>
                    <a:pt x="23" y="43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8" y="34"/>
                  </a:lnTo>
                  <a:lnTo>
                    <a:pt x="1" y="21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31" y="8"/>
                  </a:lnTo>
                  <a:lnTo>
                    <a:pt x="52" y="19"/>
                  </a:lnTo>
                  <a:lnTo>
                    <a:pt x="73" y="29"/>
                  </a:lnTo>
                  <a:lnTo>
                    <a:pt x="96" y="43"/>
                  </a:lnTo>
                  <a:lnTo>
                    <a:pt x="121" y="57"/>
                  </a:lnTo>
                  <a:lnTo>
                    <a:pt x="145" y="72"/>
                  </a:lnTo>
                  <a:lnTo>
                    <a:pt x="169" y="88"/>
                  </a:lnTo>
                  <a:lnTo>
                    <a:pt x="193" y="104"/>
                  </a:lnTo>
                  <a:lnTo>
                    <a:pt x="217" y="121"/>
                  </a:lnTo>
                  <a:lnTo>
                    <a:pt x="240" y="139"/>
                  </a:lnTo>
                  <a:lnTo>
                    <a:pt x="261" y="156"/>
                  </a:lnTo>
                  <a:lnTo>
                    <a:pt x="282" y="174"/>
                  </a:lnTo>
                  <a:lnTo>
                    <a:pt x="300" y="192"/>
                  </a:lnTo>
                  <a:lnTo>
                    <a:pt x="318" y="208"/>
                  </a:lnTo>
                  <a:lnTo>
                    <a:pt x="331" y="224"/>
                  </a:lnTo>
                  <a:lnTo>
                    <a:pt x="343" y="24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7386" name="Freeform 17"/>
            <p:cNvSpPr>
              <a:spLocks/>
            </p:cNvSpPr>
            <p:nvPr/>
          </p:nvSpPr>
          <p:spPr bwMode="auto">
            <a:xfrm>
              <a:off x="2863" y="763"/>
              <a:ext cx="63" cy="55"/>
            </a:xfrm>
            <a:custGeom>
              <a:avLst/>
              <a:gdLst>
                <a:gd name="T0" fmla="*/ 1 w 126"/>
                <a:gd name="T1" fmla="*/ 0 h 111"/>
                <a:gd name="T2" fmla="*/ 1 w 126"/>
                <a:gd name="T3" fmla="*/ 0 h 111"/>
                <a:gd name="T4" fmla="*/ 1 w 126"/>
                <a:gd name="T5" fmla="*/ 0 h 111"/>
                <a:gd name="T6" fmla="*/ 1 w 126"/>
                <a:gd name="T7" fmla="*/ 0 h 111"/>
                <a:gd name="T8" fmla="*/ 1 w 126"/>
                <a:gd name="T9" fmla="*/ 0 h 111"/>
                <a:gd name="T10" fmla="*/ 1 w 126"/>
                <a:gd name="T11" fmla="*/ 0 h 111"/>
                <a:gd name="T12" fmla="*/ 1 w 126"/>
                <a:gd name="T13" fmla="*/ 0 h 111"/>
                <a:gd name="T14" fmla="*/ 1 w 126"/>
                <a:gd name="T15" fmla="*/ 0 h 111"/>
                <a:gd name="T16" fmla="*/ 1 w 126"/>
                <a:gd name="T17" fmla="*/ 0 h 111"/>
                <a:gd name="T18" fmla="*/ 1 w 126"/>
                <a:gd name="T19" fmla="*/ 0 h 111"/>
                <a:gd name="T20" fmla="*/ 1 w 126"/>
                <a:gd name="T21" fmla="*/ 0 h 111"/>
                <a:gd name="T22" fmla="*/ 1 w 126"/>
                <a:gd name="T23" fmla="*/ 0 h 111"/>
                <a:gd name="T24" fmla="*/ 1 w 126"/>
                <a:gd name="T25" fmla="*/ 0 h 111"/>
                <a:gd name="T26" fmla="*/ 1 w 126"/>
                <a:gd name="T27" fmla="*/ 0 h 111"/>
                <a:gd name="T28" fmla="*/ 1 w 126"/>
                <a:gd name="T29" fmla="*/ 0 h 111"/>
                <a:gd name="T30" fmla="*/ 1 w 126"/>
                <a:gd name="T31" fmla="*/ 0 h 111"/>
                <a:gd name="T32" fmla="*/ 1 w 126"/>
                <a:gd name="T33" fmla="*/ 0 h 111"/>
                <a:gd name="T34" fmla="*/ 1 w 126"/>
                <a:gd name="T35" fmla="*/ 0 h 111"/>
                <a:gd name="T36" fmla="*/ 1 w 126"/>
                <a:gd name="T37" fmla="*/ 0 h 111"/>
                <a:gd name="T38" fmla="*/ 1 w 126"/>
                <a:gd name="T39" fmla="*/ 0 h 111"/>
                <a:gd name="T40" fmla="*/ 1 w 126"/>
                <a:gd name="T41" fmla="*/ 0 h 111"/>
                <a:gd name="T42" fmla="*/ 1 w 126"/>
                <a:gd name="T43" fmla="*/ 0 h 111"/>
                <a:gd name="T44" fmla="*/ 1 w 126"/>
                <a:gd name="T45" fmla="*/ 0 h 111"/>
                <a:gd name="T46" fmla="*/ 1 w 126"/>
                <a:gd name="T47" fmla="*/ 0 h 111"/>
                <a:gd name="T48" fmla="*/ 1 w 126"/>
                <a:gd name="T49" fmla="*/ 0 h 111"/>
                <a:gd name="T50" fmla="*/ 1 w 126"/>
                <a:gd name="T51" fmla="*/ 0 h 111"/>
                <a:gd name="T52" fmla="*/ 1 w 126"/>
                <a:gd name="T53" fmla="*/ 0 h 111"/>
                <a:gd name="T54" fmla="*/ 1 w 126"/>
                <a:gd name="T55" fmla="*/ 0 h 111"/>
                <a:gd name="T56" fmla="*/ 1 w 126"/>
                <a:gd name="T57" fmla="*/ 0 h 111"/>
                <a:gd name="T58" fmla="*/ 1 w 126"/>
                <a:gd name="T59" fmla="*/ 0 h 111"/>
                <a:gd name="T60" fmla="*/ 0 w 126"/>
                <a:gd name="T61" fmla="*/ 0 h 111"/>
                <a:gd name="T62" fmla="*/ 1 w 126"/>
                <a:gd name="T63" fmla="*/ 0 h 111"/>
                <a:gd name="T64" fmla="*/ 1 w 126"/>
                <a:gd name="T65" fmla="*/ 0 h 1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6"/>
                <a:gd name="T100" fmla="*/ 0 h 111"/>
                <a:gd name="T101" fmla="*/ 126 w 126"/>
                <a:gd name="T102" fmla="*/ 111 h 1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6" h="111">
                  <a:moveTo>
                    <a:pt x="15" y="7"/>
                  </a:moveTo>
                  <a:lnTo>
                    <a:pt x="17" y="13"/>
                  </a:lnTo>
                  <a:lnTo>
                    <a:pt x="21" y="15"/>
                  </a:lnTo>
                  <a:lnTo>
                    <a:pt x="24" y="15"/>
                  </a:lnTo>
                  <a:lnTo>
                    <a:pt x="29" y="15"/>
                  </a:lnTo>
                  <a:lnTo>
                    <a:pt x="32" y="16"/>
                  </a:lnTo>
                  <a:lnTo>
                    <a:pt x="33" y="20"/>
                  </a:lnTo>
                  <a:lnTo>
                    <a:pt x="35" y="24"/>
                  </a:lnTo>
                  <a:lnTo>
                    <a:pt x="39" y="28"/>
                  </a:lnTo>
                  <a:lnTo>
                    <a:pt x="46" y="28"/>
                  </a:lnTo>
                  <a:lnTo>
                    <a:pt x="53" y="28"/>
                  </a:lnTo>
                  <a:lnTo>
                    <a:pt x="60" y="29"/>
                  </a:lnTo>
                  <a:lnTo>
                    <a:pt x="65" y="31"/>
                  </a:lnTo>
                  <a:lnTo>
                    <a:pt x="66" y="37"/>
                  </a:lnTo>
                  <a:lnTo>
                    <a:pt x="67" y="44"/>
                  </a:lnTo>
                  <a:lnTo>
                    <a:pt x="69" y="51"/>
                  </a:lnTo>
                  <a:lnTo>
                    <a:pt x="74" y="53"/>
                  </a:lnTo>
                  <a:lnTo>
                    <a:pt x="82" y="53"/>
                  </a:lnTo>
                  <a:lnTo>
                    <a:pt x="91" y="53"/>
                  </a:lnTo>
                  <a:lnTo>
                    <a:pt x="100" y="54"/>
                  </a:lnTo>
                  <a:lnTo>
                    <a:pt x="106" y="55"/>
                  </a:lnTo>
                  <a:lnTo>
                    <a:pt x="108" y="58"/>
                  </a:lnTo>
                  <a:lnTo>
                    <a:pt x="111" y="62"/>
                  </a:lnTo>
                  <a:lnTo>
                    <a:pt x="111" y="68"/>
                  </a:lnTo>
                  <a:lnTo>
                    <a:pt x="112" y="74"/>
                  </a:lnTo>
                  <a:lnTo>
                    <a:pt x="126" y="78"/>
                  </a:lnTo>
                  <a:lnTo>
                    <a:pt x="123" y="85"/>
                  </a:lnTo>
                  <a:lnTo>
                    <a:pt x="119" y="91"/>
                  </a:lnTo>
                  <a:lnTo>
                    <a:pt x="113" y="94"/>
                  </a:lnTo>
                  <a:lnTo>
                    <a:pt x="105" y="97"/>
                  </a:lnTo>
                  <a:lnTo>
                    <a:pt x="100" y="98"/>
                  </a:lnTo>
                  <a:lnTo>
                    <a:pt x="94" y="99"/>
                  </a:lnTo>
                  <a:lnTo>
                    <a:pt x="90" y="100"/>
                  </a:lnTo>
                  <a:lnTo>
                    <a:pt x="85" y="102"/>
                  </a:lnTo>
                  <a:lnTo>
                    <a:pt x="81" y="104"/>
                  </a:lnTo>
                  <a:lnTo>
                    <a:pt x="76" y="106"/>
                  </a:lnTo>
                  <a:lnTo>
                    <a:pt x="71" y="108"/>
                  </a:lnTo>
                  <a:lnTo>
                    <a:pt x="68" y="109"/>
                  </a:lnTo>
                  <a:lnTo>
                    <a:pt x="62" y="111"/>
                  </a:lnTo>
                  <a:lnTo>
                    <a:pt x="58" y="109"/>
                  </a:lnTo>
                  <a:lnTo>
                    <a:pt x="52" y="107"/>
                  </a:lnTo>
                  <a:lnTo>
                    <a:pt x="46" y="105"/>
                  </a:lnTo>
                  <a:lnTo>
                    <a:pt x="52" y="99"/>
                  </a:lnTo>
                  <a:lnTo>
                    <a:pt x="58" y="93"/>
                  </a:lnTo>
                  <a:lnTo>
                    <a:pt x="63" y="89"/>
                  </a:lnTo>
                  <a:lnTo>
                    <a:pt x="66" y="88"/>
                  </a:lnTo>
                  <a:lnTo>
                    <a:pt x="60" y="85"/>
                  </a:lnTo>
                  <a:lnTo>
                    <a:pt x="54" y="83"/>
                  </a:lnTo>
                  <a:lnTo>
                    <a:pt x="47" y="79"/>
                  </a:lnTo>
                  <a:lnTo>
                    <a:pt x="43" y="75"/>
                  </a:lnTo>
                  <a:lnTo>
                    <a:pt x="43" y="70"/>
                  </a:lnTo>
                  <a:lnTo>
                    <a:pt x="46" y="67"/>
                  </a:lnTo>
                  <a:lnTo>
                    <a:pt x="48" y="62"/>
                  </a:lnTo>
                  <a:lnTo>
                    <a:pt x="46" y="59"/>
                  </a:lnTo>
                  <a:lnTo>
                    <a:pt x="39" y="54"/>
                  </a:lnTo>
                  <a:lnTo>
                    <a:pt x="32" y="47"/>
                  </a:lnTo>
                  <a:lnTo>
                    <a:pt x="24" y="43"/>
                  </a:lnTo>
                  <a:lnTo>
                    <a:pt x="18" y="39"/>
                  </a:lnTo>
                  <a:lnTo>
                    <a:pt x="15" y="32"/>
                  </a:lnTo>
                  <a:lnTo>
                    <a:pt x="10" y="22"/>
                  </a:lnTo>
                  <a:lnTo>
                    <a:pt x="6" y="11"/>
                  </a:lnTo>
                  <a:lnTo>
                    <a:pt x="0" y="3"/>
                  </a:lnTo>
                  <a:lnTo>
                    <a:pt x="2" y="1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5" y="7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7387" name="Freeform 18"/>
            <p:cNvSpPr>
              <a:spLocks/>
            </p:cNvSpPr>
            <p:nvPr/>
          </p:nvSpPr>
          <p:spPr bwMode="auto">
            <a:xfrm>
              <a:off x="2862" y="784"/>
              <a:ext cx="17" cy="21"/>
            </a:xfrm>
            <a:custGeom>
              <a:avLst/>
              <a:gdLst>
                <a:gd name="T0" fmla="*/ 0 w 32"/>
                <a:gd name="T1" fmla="*/ 0 h 43"/>
                <a:gd name="T2" fmla="*/ 1 w 32"/>
                <a:gd name="T3" fmla="*/ 0 h 43"/>
                <a:gd name="T4" fmla="*/ 1 w 32"/>
                <a:gd name="T5" fmla="*/ 0 h 43"/>
                <a:gd name="T6" fmla="*/ 1 w 32"/>
                <a:gd name="T7" fmla="*/ 0 h 43"/>
                <a:gd name="T8" fmla="*/ 1 w 32"/>
                <a:gd name="T9" fmla="*/ 0 h 43"/>
                <a:gd name="T10" fmla="*/ 1 w 32"/>
                <a:gd name="T11" fmla="*/ 0 h 43"/>
                <a:gd name="T12" fmla="*/ 1 w 32"/>
                <a:gd name="T13" fmla="*/ 0 h 43"/>
                <a:gd name="T14" fmla="*/ 1 w 32"/>
                <a:gd name="T15" fmla="*/ 0 h 43"/>
                <a:gd name="T16" fmla="*/ 1 w 32"/>
                <a:gd name="T17" fmla="*/ 0 h 43"/>
                <a:gd name="T18" fmla="*/ 1 w 32"/>
                <a:gd name="T19" fmla="*/ 0 h 43"/>
                <a:gd name="T20" fmla="*/ 1 w 32"/>
                <a:gd name="T21" fmla="*/ 0 h 43"/>
                <a:gd name="T22" fmla="*/ 1 w 32"/>
                <a:gd name="T23" fmla="*/ 0 h 43"/>
                <a:gd name="T24" fmla="*/ 0 w 32"/>
                <a:gd name="T25" fmla="*/ 0 h 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2"/>
                <a:gd name="T40" fmla="*/ 0 h 43"/>
                <a:gd name="T41" fmla="*/ 32 w 32"/>
                <a:gd name="T42" fmla="*/ 43 h 4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2" h="43">
                  <a:moveTo>
                    <a:pt x="0" y="0"/>
                  </a:moveTo>
                  <a:lnTo>
                    <a:pt x="4" y="4"/>
                  </a:lnTo>
                  <a:lnTo>
                    <a:pt x="10" y="8"/>
                  </a:lnTo>
                  <a:lnTo>
                    <a:pt x="17" y="11"/>
                  </a:lnTo>
                  <a:lnTo>
                    <a:pt x="23" y="13"/>
                  </a:lnTo>
                  <a:lnTo>
                    <a:pt x="28" y="21"/>
                  </a:lnTo>
                  <a:lnTo>
                    <a:pt x="32" y="30"/>
                  </a:lnTo>
                  <a:lnTo>
                    <a:pt x="32" y="38"/>
                  </a:lnTo>
                  <a:lnTo>
                    <a:pt x="28" y="43"/>
                  </a:lnTo>
                  <a:lnTo>
                    <a:pt x="19" y="40"/>
                  </a:lnTo>
                  <a:lnTo>
                    <a:pt x="10" y="29"/>
                  </a:lnTo>
                  <a:lnTo>
                    <a:pt x="3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7388" name="Freeform 19"/>
            <p:cNvSpPr>
              <a:spLocks/>
            </p:cNvSpPr>
            <p:nvPr/>
          </p:nvSpPr>
          <p:spPr bwMode="auto">
            <a:xfrm>
              <a:off x="2966" y="921"/>
              <a:ext cx="202" cy="530"/>
            </a:xfrm>
            <a:custGeom>
              <a:avLst/>
              <a:gdLst>
                <a:gd name="T0" fmla="*/ 0 w 405"/>
                <a:gd name="T1" fmla="*/ 1 h 1058"/>
                <a:gd name="T2" fmla="*/ 0 w 405"/>
                <a:gd name="T3" fmla="*/ 1 h 1058"/>
                <a:gd name="T4" fmla="*/ 0 w 405"/>
                <a:gd name="T5" fmla="*/ 1 h 1058"/>
                <a:gd name="T6" fmla="*/ 0 w 405"/>
                <a:gd name="T7" fmla="*/ 0 h 1058"/>
                <a:gd name="T8" fmla="*/ 0 w 405"/>
                <a:gd name="T9" fmla="*/ 0 h 1058"/>
                <a:gd name="T10" fmla="*/ 0 w 405"/>
                <a:gd name="T11" fmla="*/ 1 h 1058"/>
                <a:gd name="T12" fmla="*/ 0 w 405"/>
                <a:gd name="T13" fmla="*/ 1 h 1058"/>
                <a:gd name="T14" fmla="*/ 0 w 405"/>
                <a:gd name="T15" fmla="*/ 1 h 1058"/>
                <a:gd name="T16" fmla="*/ 0 w 405"/>
                <a:gd name="T17" fmla="*/ 1 h 1058"/>
                <a:gd name="T18" fmla="*/ 0 w 405"/>
                <a:gd name="T19" fmla="*/ 1 h 1058"/>
                <a:gd name="T20" fmla="*/ 0 w 405"/>
                <a:gd name="T21" fmla="*/ 1 h 1058"/>
                <a:gd name="T22" fmla="*/ 0 w 405"/>
                <a:gd name="T23" fmla="*/ 1 h 1058"/>
                <a:gd name="T24" fmla="*/ 0 w 405"/>
                <a:gd name="T25" fmla="*/ 1 h 1058"/>
                <a:gd name="T26" fmla="*/ 0 w 405"/>
                <a:gd name="T27" fmla="*/ 1 h 1058"/>
                <a:gd name="T28" fmla="*/ 0 w 405"/>
                <a:gd name="T29" fmla="*/ 1 h 1058"/>
                <a:gd name="T30" fmla="*/ 0 w 405"/>
                <a:gd name="T31" fmla="*/ 1 h 1058"/>
                <a:gd name="T32" fmla="*/ 0 w 405"/>
                <a:gd name="T33" fmla="*/ 1 h 1058"/>
                <a:gd name="T34" fmla="*/ 0 w 405"/>
                <a:gd name="T35" fmla="*/ 1 h 1058"/>
                <a:gd name="T36" fmla="*/ 0 w 405"/>
                <a:gd name="T37" fmla="*/ 1 h 1058"/>
                <a:gd name="T38" fmla="*/ 0 w 405"/>
                <a:gd name="T39" fmla="*/ 1 h 1058"/>
                <a:gd name="T40" fmla="*/ 0 w 405"/>
                <a:gd name="T41" fmla="*/ 1 h 1058"/>
                <a:gd name="T42" fmla="*/ 0 w 405"/>
                <a:gd name="T43" fmla="*/ 1 h 1058"/>
                <a:gd name="T44" fmla="*/ 0 w 405"/>
                <a:gd name="T45" fmla="*/ 1 h 1058"/>
                <a:gd name="T46" fmla="*/ 0 w 405"/>
                <a:gd name="T47" fmla="*/ 1 h 1058"/>
                <a:gd name="T48" fmla="*/ 0 w 405"/>
                <a:gd name="T49" fmla="*/ 1 h 1058"/>
                <a:gd name="T50" fmla="*/ 0 w 405"/>
                <a:gd name="T51" fmla="*/ 1 h 1058"/>
                <a:gd name="T52" fmla="*/ 0 w 405"/>
                <a:gd name="T53" fmla="*/ 1 h 1058"/>
                <a:gd name="T54" fmla="*/ 0 w 405"/>
                <a:gd name="T55" fmla="*/ 1 h 1058"/>
                <a:gd name="T56" fmla="*/ 0 w 405"/>
                <a:gd name="T57" fmla="*/ 1 h 1058"/>
                <a:gd name="T58" fmla="*/ 0 w 405"/>
                <a:gd name="T59" fmla="*/ 1 h 1058"/>
                <a:gd name="T60" fmla="*/ 0 w 405"/>
                <a:gd name="T61" fmla="*/ 1 h 1058"/>
                <a:gd name="T62" fmla="*/ 0 w 405"/>
                <a:gd name="T63" fmla="*/ 1 h 1058"/>
                <a:gd name="T64" fmla="*/ 0 w 405"/>
                <a:gd name="T65" fmla="*/ 1 h 1058"/>
                <a:gd name="T66" fmla="*/ 0 w 405"/>
                <a:gd name="T67" fmla="*/ 1 h 1058"/>
                <a:gd name="T68" fmla="*/ 0 w 405"/>
                <a:gd name="T69" fmla="*/ 1 h 1058"/>
                <a:gd name="T70" fmla="*/ 0 w 405"/>
                <a:gd name="T71" fmla="*/ 1 h 1058"/>
                <a:gd name="T72" fmla="*/ 0 w 405"/>
                <a:gd name="T73" fmla="*/ 1 h 1058"/>
                <a:gd name="T74" fmla="*/ 0 w 405"/>
                <a:gd name="T75" fmla="*/ 1 h 1058"/>
                <a:gd name="T76" fmla="*/ 0 w 405"/>
                <a:gd name="T77" fmla="*/ 1 h 1058"/>
                <a:gd name="T78" fmla="*/ 0 w 405"/>
                <a:gd name="T79" fmla="*/ 1 h 1058"/>
                <a:gd name="T80" fmla="*/ 0 w 405"/>
                <a:gd name="T81" fmla="*/ 1 h 1058"/>
                <a:gd name="T82" fmla="*/ 0 w 405"/>
                <a:gd name="T83" fmla="*/ 1 h 1058"/>
                <a:gd name="T84" fmla="*/ 0 w 405"/>
                <a:gd name="T85" fmla="*/ 1 h 1058"/>
                <a:gd name="T86" fmla="*/ 0 w 405"/>
                <a:gd name="T87" fmla="*/ 1 h 1058"/>
                <a:gd name="T88" fmla="*/ 0 w 405"/>
                <a:gd name="T89" fmla="*/ 1 h 1058"/>
                <a:gd name="T90" fmla="*/ 0 w 405"/>
                <a:gd name="T91" fmla="*/ 1 h 1058"/>
                <a:gd name="T92" fmla="*/ 0 w 405"/>
                <a:gd name="T93" fmla="*/ 1 h 1058"/>
                <a:gd name="T94" fmla="*/ 0 w 405"/>
                <a:gd name="T95" fmla="*/ 1 h 1058"/>
                <a:gd name="T96" fmla="*/ 0 w 405"/>
                <a:gd name="T97" fmla="*/ 1 h 105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05"/>
                <a:gd name="T148" fmla="*/ 0 h 1058"/>
                <a:gd name="T149" fmla="*/ 405 w 405"/>
                <a:gd name="T150" fmla="*/ 1058 h 105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05" h="1058">
                  <a:moveTo>
                    <a:pt x="239" y="17"/>
                  </a:moveTo>
                  <a:lnTo>
                    <a:pt x="234" y="20"/>
                  </a:lnTo>
                  <a:lnTo>
                    <a:pt x="228" y="23"/>
                  </a:lnTo>
                  <a:lnTo>
                    <a:pt x="220" y="24"/>
                  </a:lnTo>
                  <a:lnTo>
                    <a:pt x="212" y="24"/>
                  </a:lnTo>
                  <a:lnTo>
                    <a:pt x="203" y="23"/>
                  </a:lnTo>
                  <a:lnTo>
                    <a:pt x="195" y="19"/>
                  </a:lnTo>
                  <a:lnTo>
                    <a:pt x="189" y="12"/>
                  </a:lnTo>
                  <a:lnTo>
                    <a:pt x="185" y="4"/>
                  </a:lnTo>
                  <a:lnTo>
                    <a:pt x="178" y="2"/>
                  </a:lnTo>
                  <a:lnTo>
                    <a:pt x="171" y="1"/>
                  </a:lnTo>
                  <a:lnTo>
                    <a:pt x="164" y="0"/>
                  </a:lnTo>
                  <a:lnTo>
                    <a:pt x="157" y="0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38" y="0"/>
                  </a:lnTo>
                  <a:lnTo>
                    <a:pt x="133" y="1"/>
                  </a:lnTo>
                  <a:lnTo>
                    <a:pt x="127" y="3"/>
                  </a:lnTo>
                  <a:lnTo>
                    <a:pt x="120" y="7"/>
                  </a:lnTo>
                  <a:lnTo>
                    <a:pt x="112" y="12"/>
                  </a:lnTo>
                  <a:lnTo>
                    <a:pt x="105" y="18"/>
                  </a:lnTo>
                  <a:lnTo>
                    <a:pt x="98" y="24"/>
                  </a:lnTo>
                  <a:lnTo>
                    <a:pt x="92" y="28"/>
                  </a:lnTo>
                  <a:lnTo>
                    <a:pt x="89" y="32"/>
                  </a:lnTo>
                  <a:lnTo>
                    <a:pt x="88" y="33"/>
                  </a:lnTo>
                  <a:lnTo>
                    <a:pt x="87" y="33"/>
                  </a:lnTo>
                  <a:lnTo>
                    <a:pt x="82" y="33"/>
                  </a:lnTo>
                  <a:lnTo>
                    <a:pt x="76" y="33"/>
                  </a:lnTo>
                  <a:lnTo>
                    <a:pt x="70" y="33"/>
                  </a:lnTo>
                  <a:lnTo>
                    <a:pt x="62" y="34"/>
                  </a:lnTo>
                  <a:lnTo>
                    <a:pt x="57" y="34"/>
                  </a:lnTo>
                  <a:lnTo>
                    <a:pt x="51" y="35"/>
                  </a:lnTo>
                  <a:lnTo>
                    <a:pt x="46" y="37"/>
                  </a:lnTo>
                  <a:lnTo>
                    <a:pt x="43" y="40"/>
                  </a:lnTo>
                  <a:lnTo>
                    <a:pt x="37" y="45"/>
                  </a:lnTo>
                  <a:lnTo>
                    <a:pt x="31" y="52"/>
                  </a:lnTo>
                  <a:lnTo>
                    <a:pt x="26" y="60"/>
                  </a:lnTo>
                  <a:lnTo>
                    <a:pt x="21" y="66"/>
                  </a:lnTo>
                  <a:lnTo>
                    <a:pt x="16" y="73"/>
                  </a:lnTo>
                  <a:lnTo>
                    <a:pt x="13" y="78"/>
                  </a:lnTo>
                  <a:lnTo>
                    <a:pt x="12" y="79"/>
                  </a:lnTo>
                  <a:lnTo>
                    <a:pt x="24" y="121"/>
                  </a:lnTo>
                  <a:lnTo>
                    <a:pt x="20" y="139"/>
                  </a:lnTo>
                  <a:lnTo>
                    <a:pt x="11" y="163"/>
                  </a:lnTo>
                  <a:lnTo>
                    <a:pt x="3" y="186"/>
                  </a:lnTo>
                  <a:lnTo>
                    <a:pt x="0" y="201"/>
                  </a:lnTo>
                  <a:lnTo>
                    <a:pt x="6" y="210"/>
                  </a:lnTo>
                  <a:lnTo>
                    <a:pt x="16" y="223"/>
                  </a:lnTo>
                  <a:lnTo>
                    <a:pt x="26" y="237"/>
                  </a:lnTo>
                  <a:lnTo>
                    <a:pt x="30" y="248"/>
                  </a:lnTo>
                  <a:lnTo>
                    <a:pt x="29" y="268"/>
                  </a:lnTo>
                  <a:lnTo>
                    <a:pt x="27" y="298"/>
                  </a:lnTo>
                  <a:lnTo>
                    <a:pt x="27" y="328"/>
                  </a:lnTo>
                  <a:lnTo>
                    <a:pt x="32" y="346"/>
                  </a:lnTo>
                  <a:lnTo>
                    <a:pt x="42" y="353"/>
                  </a:lnTo>
                  <a:lnTo>
                    <a:pt x="52" y="356"/>
                  </a:lnTo>
                  <a:lnTo>
                    <a:pt x="59" y="358"/>
                  </a:lnTo>
                  <a:lnTo>
                    <a:pt x="62" y="365"/>
                  </a:lnTo>
                  <a:lnTo>
                    <a:pt x="65" y="369"/>
                  </a:lnTo>
                  <a:lnTo>
                    <a:pt x="70" y="372"/>
                  </a:lnTo>
                  <a:lnTo>
                    <a:pt x="76" y="375"/>
                  </a:lnTo>
                  <a:lnTo>
                    <a:pt x="79" y="384"/>
                  </a:lnTo>
                  <a:lnTo>
                    <a:pt x="79" y="391"/>
                  </a:lnTo>
                  <a:lnTo>
                    <a:pt x="80" y="398"/>
                  </a:lnTo>
                  <a:lnTo>
                    <a:pt x="82" y="403"/>
                  </a:lnTo>
                  <a:lnTo>
                    <a:pt x="85" y="407"/>
                  </a:lnTo>
                  <a:lnTo>
                    <a:pt x="90" y="412"/>
                  </a:lnTo>
                  <a:lnTo>
                    <a:pt x="96" y="417"/>
                  </a:lnTo>
                  <a:lnTo>
                    <a:pt x="104" y="420"/>
                  </a:lnTo>
                  <a:lnTo>
                    <a:pt x="114" y="425"/>
                  </a:lnTo>
                  <a:lnTo>
                    <a:pt x="115" y="433"/>
                  </a:lnTo>
                  <a:lnTo>
                    <a:pt x="118" y="441"/>
                  </a:lnTo>
                  <a:lnTo>
                    <a:pt x="119" y="447"/>
                  </a:lnTo>
                  <a:lnTo>
                    <a:pt x="120" y="449"/>
                  </a:lnTo>
                  <a:lnTo>
                    <a:pt x="126" y="455"/>
                  </a:lnTo>
                  <a:lnTo>
                    <a:pt x="132" y="460"/>
                  </a:lnTo>
                  <a:lnTo>
                    <a:pt x="138" y="466"/>
                  </a:lnTo>
                  <a:lnTo>
                    <a:pt x="144" y="472"/>
                  </a:lnTo>
                  <a:lnTo>
                    <a:pt x="151" y="478"/>
                  </a:lnTo>
                  <a:lnTo>
                    <a:pt x="157" y="483"/>
                  </a:lnTo>
                  <a:lnTo>
                    <a:pt x="161" y="487"/>
                  </a:lnTo>
                  <a:lnTo>
                    <a:pt x="166" y="489"/>
                  </a:lnTo>
                  <a:lnTo>
                    <a:pt x="173" y="487"/>
                  </a:lnTo>
                  <a:lnTo>
                    <a:pt x="182" y="485"/>
                  </a:lnTo>
                  <a:lnTo>
                    <a:pt x="193" y="481"/>
                  </a:lnTo>
                  <a:lnTo>
                    <a:pt x="204" y="479"/>
                  </a:lnTo>
                  <a:lnTo>
                    <a:pt x="214" y="477"/>
                  </a:lnTo>
                  <a:lnTo>
                    <a:pt x="225" y="474"/>
                  </a:lnTo>
                  <a:lnTo>
                    <a:pt x="233" y="474"/>
                  </a:lnTo>
                  <a:lnTo>
                    <a:pt x="240" y="474"/>
                  </a:lnTo>
                  <a:lnTo>
                    <a:pt x="246" y="477"/>
                  </a:lnTo>
                  <a:lnTo>
                    <a:pt x="252" y="479"/>
                  </a:lnTo>
                  <a:lnTo>
                    <a:pt x="261" y="481"/>
                  </a:lnTo>
                  <a:lnTo>
                    <a:pt x="270" y="483"/>
                  </a:lnTo>
                  <a:lnTo>
                    <a:pt x="279" y="486"/>
                  </a:lnTo>
                  <a:lnTo>
                    <a:pt x="290" y="486"/>
                  </a:lnTo>
                  <a:lnTo>
                    <a:pt x="302" y="485"/>
                  </a:lnTo>
                  <a:lnTo>
                    <a:pt x="316" y="482"/>
                  </a:lnTo>
                  <a:lnTo>
                    <a:pt x="319" y="488"/>
                  </a:lnTo>
                  <a:lnTo>
                    <a:pt x="323" y="494"/>
                  </a:lnTo>
                  <a:lnTo>
                    <a:pt x="327" y="498"/>
                  </a:lnTo>
                  <a:lnTo>
                    <a:pt x="332" y="504"/>
                  </a:lnTo>
                  <a:lnTo>
                    <a:pt x="337" y="510"/>
                  </a:lnTo>
                  <a:lnTo>
                    <a:pt x="342" y="513"/>
                  </a:lnTo>
                  <a:lnTo>
                    <a:pt x="346" y="518"/>
                  </a:lnTo>
                  <a:lnTo>
                    <a:pt x="350" y="520"/>
                  </a:lnTo>
                  <a:lnTo>
                    <a:pt x="337" y="549"/>
                  </a:lnTo>
                  <a:lnTo>
                    <a:pt x="356" y="571"/>
                  </a:lnTo>
                  <a:lnTo>
                    <a:pt x="338" y="588"/>
                  </a:lnTo>
                  <a:lnTo>
                    <a:pt x="343" y="612"/>
                  </a:lnTo>
                  <a:lnTo>
                    <a:pt x="352" y="647"/>
                  </a:lnTo>
                  <a:lnTo>
                    <a:pt x="357" y="684"/>
                  </a:lnTo>
                  <a:lnTo>
                    <a:pt x="361" y="710"/>
                  </a:lnTo>
                  <a:lnTo>
                    <a:pt x="357" y="715"/>
                  </a:lnTo>
                  <a:lnTo>
                    <a:pt x="353" y="723"/>
                  </a:lnTo>
                  <a:lnTo>
                    <a:pt x="347" y="733"/>
                  </a:lnTo>
                  <a:lnTo>
                    <a:pt x="341" y="746"/>
                  </a:lnTo>
                  <a:lnTo>
                    <a:pt x="337" y="759"/>
                  </a:lnTo>
                  <a:lnTo>
                    <a:pt x="332" y="770"/>
                  </a:lnTo>
                  <a:lnTo>
                    <a:pt x="328" y="781"/>
                  </a:lnTo>
                  <a:lnTo>
                    <a:pt x="326" y="789"/>
                  </a:lnTo>
                  <a:lnTo>
                    <a:pt x="319" y="791"/>
                  </a:lnTo>
                  <a:lnTo>
                    <a:pt x="311" y="794"/>
                  </a:lnTo>
                  <a:lnTo>
                    <a:pt x="304" y="800"/>
                  </a:lnTo>
                  <a:lnTo>
                    <a:pt x="300" y="807"/>
                  </a:lnTo>
                  <a:lnTo>
                    <a:pt x="299" y="827"/>
                  </a:lnTo>
                  <a:lnTo>
                    <a:pt x="299" y="861"/>
                  </a:lnTo>
                  <a:lnTo>
                    <a:pt x="296" y="900"/>
                  </a:lnTo>
                  <a:lnTo>
                    <a:pt x="290" y="930"/>
                  </a:lnTo>
                  <a:lnTo>
                    <a:pt x="281" y="959"/>
                  </a:lnTo>
                  <a:lnTo>
                    <a:pt x="276" y="996"/>
                  </a:lnTo>
                  <a:lnTo>
                    <a:pt x="277" y="1032"/>
                  </a:lnTo>
                  <a:lnTo>
                    <a:pt x="288" y="1058"/>
                  </a:lnTo>
                  <a:lnTo>
                    <a:pt x="315" y="995"/>
                  </a:lnTo>
                  <a:lnTo>
                    <a:pt x="340" y="927"/>
                  </a:lnTo>
                  <a:lnTo>
                    <a:pt x="363" y="858"/>
                  </a:lnTo>
                  <a:lnTo>
                    <a:pt x="383" y="784"/>
                  </a:lnTo>
                  <a:lnTo>
                    <a:pt x="396" y="709"/>
                  </a:lnTo>
                  <a:lnTo>
                    <a:pt x="403" y="631"/>
                  </a:lnTo>
                  <a:lnTo>
                    <a:pt x="405" y="551"/>
                  </a:lnTo>
                  <a:lnTo>
                    <a:pt x="396" y="468"/>
                  </a:lnTo>
                  <a:lnTo>
                    <a:pt x="381" y="389"/>
                  </a:lnTo>
                  <a:lnTo>
                    <a:pt x="364" y="316"/>
                  </a:lnTo>
                  <a:lnTo>
                    <a:pt x="345" y="250"/>
                  </a:lnTo>
                  <a:lnTo>
                    <a:pt x="324" y="191"/>
                  </a:lnTo>
                  <a:lnTo>
                    <a:pt x="302" y="138"/>
                  </a:lnTo>
                  <a:lnTo>
                    <a:pt x="280" y="92"/>
                  </a:lnTo>
                  <a:lnTo>
                    <a:pt x="259" y="52"/>
                  </a:lnTo>
                  <a:lnTo>
                    <a:pt x="239" y="17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267287" name="Text Box 23"/>
          <p:cNvSpPr txBox="1">
            <a:spLocks noChangeArrowheads="1"/>
          </p:cNvSpPr>
          <p:nvPr/>
        </p:nvSpPr>
        <p:spPr bwMode="auto">
          <a:xfrm>
            <a:off x="6055015" y="2429748"/>
            <a:ext cx="266451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3600" b="1" dirty="0">
                <a:solidFill>
                  <a:srgbClr val="FF7C80"/>
                </a:solidFill>
                <a:latin typeface="Symbol" pitchFamily="18" charset="2"/>
              </a:rPr>
              <a:t>w </a:t>
            </a:r>
            <a:r>
              <a:rPr lang="en-US" altLang="ja-JP" sz="3200" b="1" dirty="0">
                <a:solidFill>
                  <a:srgbClr val="FF7C80"/>
                </a:solidFill>
                <a:latin typeface="Symbol" pitchFamily="18" charset="2"/>
              </a:rPr>
              <a:t>= (</a:t>
            </a:r>
            <a:r>
              <a:rPr lang="en-US" altLang="ja-JP" sz="3200" b="1" dirty="0" err="1">
                <a:solidFill>
                  <a:srgbClr val="FF7C80"/>
                </a:solidFill>
                <a:latin typeface="Symbol" pitchFamily="18" charset="2"/>
              </a:rPr>
              <a:t>w</a:t>
            </a:r>
            <a:r>
              <a:rPr lang="en-US" altLang="ja-JP" sz="3200" baseline="-25000" dirty="0" err="1">
                <a:solidFill>
                  <a:srgbClr val="FF7C80"/>
                </a:solidFill>
                <a:latin typeface="Times New Roman" pitchFamily="18" charset="0"/>
              </a:rPr>
              <a:t>x</a:t>
            </a:r>
            <a:r>
              <a:rPr lang="en-US" altLang="ja-JP" sz="3200" b="1" dirty="0" err="1">
                <a:solidFill>
                  <a:srgbClr val="FF7C80"/>
                </a:solidFill>
                <a:latin typeface="Symbol" pitchFamily="18" charset="2"/>
              </a:rPr>
              <a:t>,w</a:t>
            </a:r>
            <a:r>
              <a:rPr lang="en-US" altLang="ja-JP" sz="3200" baseline="-25000" dirty="0" err="1">
                <a:solidFill>
                  <a:srgbClr val="FF7C80"/>
                </a:solidFill>
                <a:latin typeface="Times New Roman" pitchFamily="18" charset="0"/>
              </a:rPr>
              <a:t>y</a:t>
            </a:r>
            <a:r>
              <a:rPr lang="en-US" altLang="ja-JP" sz="3200" b="1" dirty="0" err="1">
                <a:solidFill>
                  <a:srgbClr val="FF7C80"/>
                </a:solidFill>
                <a:latin typeface="Symbol" pitchFamily="18" charset="2"/>
              </a:rPr>
              <a:t>,w</a:t>
            </a:r>
            <a:r>
              <a:rPr lang="en-US" altLang="ja-JP" sz="3200" baseline="-25000" dirty="0" err="1">
                <a:solidFill>
                  <a:srgbClr val="FF7C80"/>
                </a:solidFill>
                <a:latin typeface="Times New Roman" pitchFamily="18" charset="0"/>
              </a:rPr>
              <a:t>z</a:t>
            </a:r>
            <a:r>
              <a:rPr lang="en-US" altLang="ja-JP" sz="3200" b="1" dirty="0">
                <a:solidFill>
                  <a:srgbClr val="FF7C80"/>
                </a:solidFill>
                <a:latin typeface="Symbol" pitchFamily="18" charset="2"/>
              </a:rPr>
              <a:t>)</a:t>
            </a:r>
          </a:p>
        </p:txBody>
      </p:sp>
      <p:sp>
        <p:nvSpPr>
          <p:cNvPr id="267290" name="Text Box 26"/>
          <p:cNvSpPr txBox="1">
            <a:spLocks noChangeArrowheads="1"/>
          </p:cNvSpPr>
          <p:nvPr/>
        </p:nvSpPr>
        <p:spPr bwMode="auto">
          <a:xfrm>
            <a:off x="4296933" y="1295593"/>
            <a:ext cx="52129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b="1" dirty="0">
                <a:solidFill>
                  <a:schemeClr val="bg1"/>
                </a:solidFill>
                <a:latin typeface="Symbol" pitchFamily="18" charset="2"/>
              </a:rPr>
              <a:t>|w|</a:t>
            </a:r>
            <a:endParaRPr lang="en-US" altLang="ja-JP" sz="2400" b="1" i="1" baseline="-250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grpSp>
        <p:nvGrpSpPr>
          <p:cNvPr id="57359" name="Group 44"/>
          <p:cNvGrpSpPr>
            <a:grpSpLocks/>
          </p:cNvGrpSpPr>
          <p:nvPr/>
        </p:nvGrpSpPr>
        <p:grpSpPr bwMode="auto">
          <a:xfrm>
            <a:off x="9555534" y="2204864"/>
            <a:ext cx="1797050" cy="3725863"/>
            <a:chOff x="3878" y="1722"/>
            <a:chExt cx="1132" cy="2347"/>
          </a:xfrm>
        </p:grpSpPr>
        <p:sp>
          <p:nvSpPr>
            <p:cNvPr id="57367" name="Line 36"/>
            <p:cNvSpPr>
              <a:spLocks noChangeShapeType="1"/>
            </p:cNvSpPr>
            <p:nvPr/>
          </p:nvSpPr>
          <p:spPr bwMode="auto">
            <a:xfrm flipV="1">
              <a:off x="4422" y="1979"/>
              <a:ext cx="0" cy="1723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7368" name="Line 37"/>
            <p:cNvSpPr>
              <a:spLocks noChangeShapeType="1"/>
            </p:cNvSpPr>
            <p:nvPr/>
          </p:nvSpPr>
          <p:spPr bwMode="auto">
            <a:xfrm flipH="1">
              <a:off x="4105" y="3702"/>
              <a:ext cx="317" cy="272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7369" name="Line 38"/>
            <p:cNvSpPr>
              <a:spLocks noChangeShapeType="1"/>
            </p:cNvSpPr>
            <p:nvPr/>
          </p:nvSpPr>
          <p:spPr bwMode="auto">
            <a:xfrm>
              <a:off x="4422" y="3702"/>
              <a:ext cx="363" cy="182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7370" name="Text Box 39"/>
            <p:cNvSpPr txBox="1">
              <a:spLocks noChangeArrowheads="1"/>
            </p:cNvSpPr>
            <p:nvPr/>
          </p:nvSpPr>
          <p:spPr bwMode="auto">
            <a:xfrm>
              <a:off x="4341" y="1722"/>
              <a:ext cx="17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i="1" dirty="0">
                  <a:solidFill>
                    <a:schemeClr val="bg1"/>
                  </a:solidFill>
                  <a:latin typeface="Times New Roman" pitchFamily="18" charset="0"/>
                </a:rPr>
                <a:t>z</a:t>
              </a:r>
            </a:p>
          </p:txBody>
        </p:sp>
        <p:sp>
          <p:nvSpPr>
            <p:cNvPr id="57371" name="Text Box 40"/>
            <p:cNvSpPr txBox="1">
              <a:spLocks noChangeArrowheads="1"/>
            </p:cNvSpPr>
            <p:nvPr/>
          </p:nvSpPr>
          <p:spPr bwMode="auto">
            <a:xfrm>
              <a:off x="3878" y="3838"/>
              <a:ext cx="1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i="1">
                  <a:solidFill>
                    <a:schemeClr val="bg1"/>
                  </a:solidFill>
                  <a:latin typeface="Times New Roman" pitchFamily="18" charset="0"/>
                </a:rPr>
                <a:t>y</a:t>
              </a:r>
            </a:p>
          </p:txBody>
        </p:sp>
        <p:sp>
          <p:nvSpPr>
            <p:cNvPr id="57372" name="Text Box 41"/>
            <p:cNvSpPr txBox="1">
              <a:spLocks noChangeArrowheads="1"/>
            </p:cNvSpPr>
            <p:nvPr/>
          </p:nvSpPr>
          <p:spPr bwMode="auto">
            <a:xfrm>
              <a:off x="4830" y="3748"/>
              <a:ext cx="18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i="1">
                  <a:solidFill>
                    <a:schemeClr val="bg1"/>
                  </a:solidFill>
                  <a:latin typeface="Times New Roman" pitchFamily="18" charset="0"/>
                </a:rPr>
                <a:t>x</a:t>
              </a:r>
            </a:p>
          </p:txBody>
        </p:sp>
        <p:sp>
          <p:nvSpPr>
            <p:cNvPr id="57373" name="Line 42"/>
            <p:cNvSpPr>
              <a:spLocks noChangeShapeType="1"/>
            </p:cNvSpPr>
            <p:nvPr/>
          </p:nvSpPr>
          <p:spPr bwMode="auto">
            <a:xfrm flipV="1">
              <a:off x="4422" y="2205"/>
              <a:ext cx="136" cy="1497"/>
            </a:xfrm>
            <a:prstGeom prst="line">
              <a:avLst/>
            </a:prstGeom>
            <a:noFill/>
            <a:ln w="38100">
              <a:solidFill>
                <a:srgbClr val="FF7C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7374" name="Text Box 43"/>
            <p:cNvSpPr txBox="1">
              <a:spLocks noChangeArrowheads="1"/>
            </p:cNvSpPr>
            <p:nvPr/>
          </p:nvSpPr>
          <p:spPr bwMode="auto">
            <a:xfrm>
              <a:off x="4537" y="1933"/>
              <a:ext cx="248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2400" dirty="0">
                  <a:solidFill>
                    <a:srgbClr val="FF7C80"/>
                  </a:solidFill>
                  <a:latin typeface="Symbol" pitchFamily="18" charset="2"/>
                </a:rPr>
                <a:t>w</a:t>
              </a:r>
            </a:p>
          </p:txBody>
        </p:sp>
      </p:grpSp>
      <p:sp>
        <p:nvSpPr>
          <p:cNvPr id="267309" name="Line 45"/>
          <p:cNvSpPr>
            <a:spLocks noChangeShapeType="1"/>
          </p:cNvSpPr>
          <p:nvPr/>
        </p:nvSpPr>
        <p:spPr bwMode="auto">
          <a:xfrm flipH="1" flipV="1">
            <a:off x="10419134" y="2900188"/>
            <a:ext cx="182561" cy="91942"/>
          </a:xfrm>
          <a:prstGeom prst="line">
            <a:avLst/>
          </a:prstGeom>
          <a:noFill/>
          <a:ln w="9525">
            <a:solidFill>
              <a:schemeClr val="accent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67310" name="Line 46"/>
          <p:cNvSpPr>
            <a:spLocks noChangeShapeType="1"/>
          </p:cNvSpPr>
          <p:nvPr/>
        </p:nvSpPr>
        <p:spPr bwMode="auto">
          <a:xfrm flipH="1">
            <a:off x="10635033" y="3029459"/>
            <a:ext cx="14287" cy="2607578"/>
          </a:xfrm>
          <a:prstGeom prst="line">
            <a:avLst/>
          </a:prstGeom>
          <a:noFill/>
          <a:ln w="9525">
            <a:solidFill>
              <a:schemeClr val="accent1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67311" name="Line 47"/>
          <p:cNvSpPr>
            <a:spLocks noChangeShapeType="1"/>
          </p:cNvSpPr>
          <p:nvPr/>
        </p:nvSpPr>
        <p:spPr bwMode="auto">
          <a:xfrm flipV="1">
            <a:off x="10635035" y="5492575"/>
            <a:ext cx="144463" cy="144462"/>
          </a:xfrm>
          <a:prstGeom prst="line">
            <a:avLst/>
          </a:prstGeom>
          <a:noFill/>
          <a:ln w="9525">
            <a:solidFill>
              <a:schemeClr val="accent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67312" name="Line 48"/>
          <p:cNvSpPr>
            <a:spLocks noChangeShapeType="1"/>
          </p:cNvSpPr>
          <p:nvPr/>
        </p:nvSpPr>
        <p:spPr bwMode="auto">
          <a:xfrm flipH="1" flipV="1">
            <a:off x="10276260" y="5421137"/>
            <a:ext cx="358775" cy="215900"/>
          </a:xfrm>
          <a:prstGeom prst="line">
            <a:avLst/>
          </a:prstGeom>
          <a:noFill/>
          <a:ln w="9525">
            <a:solidFill>
              <a:schemeClr val="accent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67313" name="Text Box 49"/>
          <p:cNvSpPr txBox="1">
            <a:spLocks noChangeArrowheads="1"/>
          </p:cNvSpPr>
          <p:nvPr/>
        </p:nvSpPr>
        <p:spPr bwMode="auto">
          <a:xfrm>
            <a:off x="10708060" y="5205238"/>
            <a:ext cx="417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err="1">
                <a:solidFill>
                  <a:srgbClr val="FF7C80"/>
                </a:solidFill>
                <a:latin typeface="Symbol" pitchFamily="18" charset="2"/>
              </a:rPr>
              <a:t>w</a:t>
            </a:r>
            <a:r>
              <a:rPr lang="en-US" altLang="ja-JP" baseline="-25000" dirty="0" err="1">
                <a:solidFill>
                  <a:srgbClr val="FF7C80"/>
                </a:solidFill>
                <a:latin typeface="Times New Roman" pitchFamily="18" charset="0"/>
              </a:rPr>
              <a:t>x</a:t>
            </a:r>
            <a:endParaRPr lang="en-US" altLang="ja-JP" baseline="-25000" dirty="0">
              <a:solidFill>
                <a:srgbClr val="FF7C80"/>
              </a:solidFill>
              <a:latin typeface="Times New Roman" pitchFamily="18" charset="0"/>
            </a:endParaRPr>
          </a:p>
        </p:txBody>
      </p:sp>
      <p:sp>
        <p:nvSpPr>
          <p:cNvPr id="267314" name="Text Box 50"/>
          <p:cNvSpPr txBox="1">
            <a:spLocks noChangeArrowheads="1"/>
          </p:cNvSpPr>
          <p:nvPr/>
        </p:nvSpPr>
        <p:spPr bwMode="auto">
          <a:xfrm>
            <a:off x="9987335" y="5132213"/>
            <a:ext cx="41751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err="1">
                <a:solidFill>
                  <a:srgbClr val="FF7C80"/>
                </a:solidFill>
                <a:latin typeface="Symbol" pitchFamily="18" charset="2"/>
              </a:rPr>
              <a:t>w</a:t>
            </a:r>
            <a:r>
              <a:rPr lang="en-US" altLang="ja-JP" baseline="-25000" dirty="0" err="1">
                <a:solidFill>
                  <a:srgbClr val="FF7C80"/>
                </a:solidFill>
                <a:latin typeface="Times New Roman" pitchFamily="18" charset="0"/>
              </a:rPr>
              <a:t>y</a:t>
            </a:r>
            <a:endParaRPr lang="en-US" altLang="ja-JP" baseline="-25000" dirty="0">
              <a:solidFill>
                <a:srgbClr val="FF7C80"/>
              </a:solidFill>
              <a:latin typeface="Times New Roman" pitchFamily="18" charset="0"/>
            </a:endParaRPr>
          </a:p>
        </p:txBody>
      </p:sp>
      <p:sp>
        <p:nvSpPr>
          <p:cNvPr id="267315" name="Text Box 51"/>
          <p:cNvSpPr txBox="1">
            <a:spLocks noChangeArrowheads="1"/>
          </p:cNvSpPr>
          <p:nvPr/>
        </p:nvSpPr>
        <p:spPr bwMode="auto">
          <a:xfrm>
            <a:off x="10058773" y="2684288"/>
            <a:ext cx="4095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dirty="0" err="1">
                <a:solidFill>
                  <a:srgbClr val="FF7C80"/>
                </a:solidFill>
                <a:latin typeface="Symbol" pitchFamily="18" charset="2"/>
              </a:rPr>
              <a:t>w</a:t>
            </a:r>
            <a:r>
              <a:rPr lang="en-US" altLang="ja-JP" baseline="-25000" dirty="0" err="1">
                <a:solidFill>
                  <a:srgbClr val="FF7C80"/>
                </a:solidFill>
                <a:latin typeface="Times New Roman" pitchFamily="18" charset="0"/>
              </a:rPr>
              <a:t>z</a:t>
            </a:r>
            <a:endParaRPr lang="en-US" altLang="ja-JP" baseline="-25000" dirty="0">
              <a:solidFill>
                <a:srgbClr val="FF7C80"/>
              </a:solidFill>
              <a:latin typeface="Times New Roman" pitchFamily="18" charset="0"/>
            </a:endParaRPr>
          </a:p>
        </p:txBody>
      </p:sp>
      <p:sp>
        <p:nvSpPr>
          <p:cNvPr id="38" name="Rectangle 4"/>
          <p:cNvSpPr>
            <a:spLocks noChangeArrowheads="1"/>
          </p:cNvSpPr>
          <p:nvPr/>
        </p:nvSpPr>
        <p:spPr bwMode="auto">
          <a:xfrm>
            <a:off x="2332038" y="5999714"/>
            <a:ext cx="7835478" cy="585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ja-JP" altLang="en-US" sz="3200" dirty="0">
                <a:solidFill>
                  <a:schemeClr val="bg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角運動量</a:t>
            </a:r>
            <a:r>
              <a:rPr lang="en-US" altLang="ja-JP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H</a:t>
            </a:r>
            <a:r>
              <a:rPr lang="ja-JP" altLang="en-US" sz="3200" dirty="0">
                <a:solidFill>
                  <a:schemeClr val="bg1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や</a:t>
            </a:r>
            <a:r>
              <a:rPr lang="ja-JP" altLang="en-US" sz="3200" dirty="0">
                <a:solidFill>
                  <a:schemeClr val="bg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トルク</a:t>
            </a:r>
            <a:r>
              <a:rPr lang="en-US" altLang="ja-JP" sz="3200" b="1" i="1" dirty="0">
                <a:solidFill>
                  <a:schemeClr val="bg1"/>
                </a:solidFill>
                <a:latin typeface="Times New Roman" panose="02020603050405020304" pitchFamily="18" charset="0"/>
                <a:ea typeface="HGP教科書体" panose="02020600000000000000" pitchFamily="18" charset="-128"/>
                <a:cs typeface="Times New Roman" panose="02020603050405020304" pitchFamily="18" charset="0"/>
              </a:rPr>
              <a:t>L</a:t>
            </a:r>
            <a:r>
              <a:rPr lang="en-US" altLang="ja-JP" sz="3200" dirty="0">
                <a:solidFill>
                  <a:schemeClr val="bg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 </a:t>
            </a:r>
            <a:r>
              <a:rPr lang="ja-JP" altLang="en-US" sz="3200" dirty="0">
                <a:solidFill>
                  <a:schemeClr val="bg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の向きも同様に定義</a:t>
            </a:r>
            <a:r>
              <a:rPr lang="ja-JP" altLang="en-US" sz="3200" dirty="0">
                <a:solidFill>
                  <a:schemeClr val="bg1"/>
                </a:solidFill>
                <a:latin typeface="Times New Roman" pitchFamily="18" charset="0"/>
                <a:ea typeface="HG正楷書体-PRO" pitchFamily="66" charset="-128"/>
              </a:rPr>
              <a:t>　　</a:t>
            </a:r>
            <a:endParaRPr lang="ja-JP" altLang="en-US" dirty="0">
              <a:solidFill>
                <a:schemeClr val="bg1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39" name="Rectangle 4">
            <a:extLst>
              <a:ext uri="{FF2B5EF4-FFF2-40B4-BE49-F238E27FC236}">
                <a16:creationId xmlns:a16="http://schemas.microsoft.com/office/drawing/2014/main" id="{9C81828B-3074-482B-82B0-18FEA42F8D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91342" y="1198292"/>
            <a:ext cx="5673028" cy="893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ja-JP" altLang="en-US" sz="3200" dirty="0">
                <a:solidFill>
                  <a:schemeClr val="bg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ベクトルの長さは回転の速さ</a:t>
            </a:r>
            <a:endParaRPr lang="en-US" altLang="ja-JP" sz="3200" dirty="0">
              <a:solidFill>
                <a:schemeClr val="bg1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r>
              <a:rPr lang="en-US" altLang="ja-JP" sz="2000" dirty="0">
                <a:solidFill>
                  <a:schemeClr val="bg1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	vector length indicates the spin speed</a:t>
            </a:r>
            <a:endParaRPr lang="ja-JP" altLang="en-US" sz="1200" dirty="0">
              <a:solidFill>
                <a:schemeClr val="bg1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D9F2CAC3-7F56-4249-8909-F289F52A1C5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0776543"/>
      </p:ext>
    </p:extLst>
  </p:cSld>
  <p:clrMapOvr>
    <a:masterClrMapping/>
  </p:clrMapOvr>
  <p:transition spd="med" advTm="137607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67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67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67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267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67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67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7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7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67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267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67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267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600"/>
                                        <p:tgtEl>
                                          <p:spTgt spid="267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7267" grpId="0" animBg="1"/>
      <p:bldP spid="267287" grpId="0"/>
      <p:bldP spid="267290" grpId="0"/>
      <p:bldP spid="267309" grpId="0" animBg="1"/>
      <p:bldP spid="267310" grpId="0" animBg="1"/>
      <p:bldP spid="267311" grpId="0" animBg="1"/>
      <p:bldP spid="267312" grpId="0" animBg="1"/>
      <p:bldP spid="267313" grpId="0"/>
      <p:bldP spid="267314" grpId="0"/>
      <p:bldP spid="267315" grpId="0"/>
      <p:bldP spid="38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4"/>
          <p:cNvSpPr txBox="1">
            <a:spLocks noChangeArrowheads="1"/>
          </p:cNvSpPr>
          <p:nvPr/>
        </p:nvSpPr>
        <p:spPr bwMode="auto">
          <a:xfrm>
            <a:off x="3272255" y="431420"/>
            <a:ext cx="5790367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4000" dirty="0">
                <a:solidFill>
                  <a:schemeClr val="accent1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三種類の地球回転変動</a:t>
            </a:r>
            <a:endParaRPr lang="en-US" altLang="ja-JP" sz="4000" dirty="0">
              <a:solidFill>
                <a:schemeClr val="accent1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algn="ctr"/>
            <a:r>
              <a:rPr lang="en-US" altLang="ja-JP" sz="2400" dirty="0">
                <a:solidFill>
                  <a:schemeClr val="accent1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Three kinds of earth rotation variation</a:t>
            </a:r>
            <a:endParaRPr lang="ja-JP" altLang="en-US" sz="2400" dirty="0">
              <a:solidFill>
                <a:schemeClr val="accent1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60419" name="Text Box 5"/>
          <p:cNvSpPr txBox="1">
            <a:spLocks noChangeArrowheads="1"/>
          </p:cNvSpPr>
          <p:nvPr/>
        </p:nvSpPr>
        <p:spPr bwMode="auto">
          <a:xfrm>
            <a:off x="911424" y="1988841"/>
            <a:ext cx="283923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6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１．歳差・章動</a:t>
            </a:r>
            <a:endParaRPr lang="en-US" altLang="ja-JP" sz="3600" dirty="0">
              <a:solidFill>
                <a:srgbClr val="FFFF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r>
              <a:rPr lang="ja-JP" altLang="en-US" sz="20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　</a:t>
            </a:r>
            <a:r>
              <a:rPr lang="en-US" altLang="ja-JP" sz="20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precession nutation</a:t>
            </a:r>
            <a:endParaRPr lang="ja-JP" altLang="en-US" sz="2000" dirty="0">
              <a:solidFill>
                <a:srgbClr val="FFFF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60420" name="Text Box 6"/>
          <p:cNvSpPr txBox="1">
            <a:spLocks noChangeArrowheads="1"/>
          </p:cNvSpPr>
          <p:nvPr/>
        </p:nvSpPr>
        <p:spPr bwMode="auto">
          <a:xfrm>
            <a:off x="911425" y="3573017"/>
            <a:ext cx="225734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6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２．極運動</a:t>
            </a:r>
            <a:endParaRPr lang="en-US" altLang="ja-JP" sz="3600" dirty="0">
              <a:solidFill>
                <a:srgbClr val="FFFF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algn="r"/>
            <a:r>
              <a:rPr lang="en-US" altLang="ja-JP" sz="20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   Polar motion</a:t>
            </a:r>
            <a:endParaRPr lang="ja-JP" altLang="en-US" sz="2000" dirty="0">
              <a:solidFill>
                <a:srgbClr val="FFFF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60421" name="Text Box 7"/>
          <p:cNvSpPr txBox="1">
            <a:spLocks noChangeArrowheads="1"/>
          </p:cNvSpPr>
          <p:nvPr/>
        </p:nvSpPr>
        <p:spPr bwMode="auto">
          <a:xfrm>
            <a:off x="911424" y="5085905"/>
            <a:ext cx="353173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6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３．自転速度変動</a:t>
            </a:r>
            <a:endParaRPr lang="en-US" altLang="ja-JP" sz="3600" dirty="0">
              <a:solidFill>
                <a:srgbClr val="FFFF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algn="ctr"/>
            <a:r>
              <a:rPr lang="en-US" altLang="ja-JP" sz="20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Spin rate change</a:t>
            </a:r>
            <a:endParaRPr lang="ja-JP" altLang="en-US" sz="2000" dirty="0">
              <a:solidFill>
                <a:srgbClr val="FFFF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371720" name="Text Box 8"/>
          <p:cNvSpPr txBox="1">
            <a:spLocks noChangeArrowheads="1"/>
          </p:cNvSpPr>
          <p:nvPr/>
        </p:nvSpPr>
        <p:spPr bwMode="auto">
          <a:xfrm>
            <a:off x="3903632" y="2805471"/>
            <a:ext cx="521809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2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天の極の動き　</a:t>
            </a:r>
            <a:r>
              <a:rPr lang="en-US" altLang="ja-JP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Motion of celestial pole</a:t>
            </a:r>
            <a:endParaRPr lang="ja-JP" altLang="en-US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371721" name="Text Box 9"/>
          <p:cNvSpPr txBox="1">
            <a:spLocks noChangeArrowheads="1"/>
          </p:cNvSpPr>
          <p:nvPr/>
        </p:nvSpPr>
        <p:spPr bwMode="auto">
          <a:xfrm>
            <a:off x="3791744" y="4317529"/>
            <a:ext cx="58881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2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地球の極の動き　</a:t>
            </a:r>
            <a:r>
              <a:rPr lang="en-US" altLang="ja-JP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Motion of terrestrial pole</a:t>
            </a:r>
            <a:endParaRPr lang="ja-JP" altLang="en-US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371722" name="Text Box 10"/>
          <p:cNvSpPr txBox="1">
            <a:spLocks noChangeArrowheads="1"/>
          </p:cNvSpPr>
          <p:nvPr/>
        </p:nvSpPr>
        <p:spPr bwMode="auto">
          <a:xfrm>
            <a:off x="3833141" y="5956689"/>
            <a:ext cx="50561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2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一日の長さの変化　</a:t>
            </a:r>
            <a:r>
              <a:rPr lang="en-US" altLang="ja-JP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Change in LOD</a:t>
            </a:r>
            <a:endParaRPr lang="ja-JP" altLang="en-US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371723" name="Freeform 11"/>
          <p:cNvSpPr>
            <a:spLocks/>
          </p:cNvSpPr>
          <p:nvPr/>
        </p:nvSpPr>
        <p:spPr bwMode="auto">
          <a:xfrm>
            <a:off x="9469388" y="2133345"/>
            <a:ext cx="250072" cy="2184184"/>
          </a:xfrm>
          <a:custGeom>
            <a:avLst/>
            <a:gdLst>
              <a:gd name="T0" fmla="*/ 0 w 188"/>
              <a:gd name="T1" fmla="*/ 0 h 771"/>
              <a:gd name="T2" fmla="*/ 2147483647 w 188"/>
              <a:gd name="T3" fmla="*/ 2147483647 h 771"/>
              <a:gd name="T4" fmla="*/ 2147483647 w 188"/>
              <a:gd name="T5" fmla="*/ 2147483647 h 771"/>
              <a:gd name="T6" fmla="*/ 0 60000 65536"/>
              <a:gd name="T7" fmla="*/ 0 60000 65536"/>
              <a:gd name="T8" fmla="*/ 0 60000 65536"/>
              <a:gd name="T9" fmla="*/ 0 w 188"/>
              <a:gd name="T10" fmla="*/ 0 h 771"/>
              <a:gd name="T11" fmla="*/ 188 w 188"/>
              <a:gd name="T12" fmla="*/ 771 h 77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88" h="771">
                <a:moveTo>
                  <a:pt x="0" y="0"/>
                </a:moveTo>
                <a:cubicBezTo>
                  <a:pt x="87" y="117"/>
                  <a:pt x="174" y="235"/>
                  <a:pt x="181" y="363"/>
                </a:cubicBezTo>
                <a:cubicBezTo>
                  <a:pt x="188" y="491"/>
                  <a:pt x="116" y="631"/>
                  <a:pt x="45" y="771"/>
                </a:cubicBezTo>
              </a:path>
            </a:pathLst>
          </a:custGeom>
          <a:noFill/>
          <a:ln w="9525">
            <a:solidFill>
              <a:schemeClr val="hlink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371724" name="Text Box 12"/>
          <p:cNvSpPr txBox="1">
            <a:spLocks noChangeArrowheads="1"/>
          </p:cNvSpPr>
          <p:nvPr/>
        </p:nvSpPr>
        <p:spPr bwMode="auto">
          <a:xfrm>
            <a:off x="9807495" y="2420888"/>
            <a:ext cx="1947969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ja-JP" altLang="en-US" sz="2800" dirty="0">
                <a:solidFill>
                  <a:schemeClr val="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地球の扁平</a:t>
            </a:r>
          </a:p>
          <a:p>
            <a:pPr algn="r"/>
            <a:r>
              <a:rPr lang="ja-JP" altLang="en-US" sz="2800" dirty="0">
                <a:solidFill>
                  <a:schemeClr val="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率が原因</a:t>
            </a:r>
            <a:endParaRPr lang="en-US" altLang="ja-JP" sz="2800" dirty="0">
              <a:solidFill>
                <a:schemeClr val="hlink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algn="r"/>
            <a:r>
              <a:rPr lang="en-US" altLang="ja-JP" sz="1600" dirty="0">
                <a:solidFill>
                  <a:schemeClr val="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Caused by the </a:t>
            </a:r>
          </a:p>
          <a:p>
            <a:pPr algn="r"/>
            <a:r>
              <a:rPr lang="en-US" altLang="ja-JP" sz="1600" dirty="0">
                <a:solidFill>
                  <a:schemeClr val="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Earth’s oblateness</a:t>
            </a:r>
            <a:endParaRPr lang="ja-JP" altLang="en-US" sz="1600" dirty="0">
              <a:solidFill>
                <a:schemeClr val="hlink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60427" name="Text Box 13"/>
          <p:cNvSpPr txBox="1">
            <a:spLocks noChangeArrowheads="1"/>
          </p:cNvSpPr>
          <p:nvPr/>
        </p:nvSpPr>
        <p:spPr bwMode="auto">
          <a:xfrm>
            <a:off x="6436048" y="228168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ja-JP" altLang="ja-JP"/>
          </a:p>
        </p:txBody>
      </p:sp>
      <p:sp>
        <p:nvSpPr>
          <p:cNvPr id="371726" name="Text Box 14"/>
          <p:cNvSpPr txBox="1">
            <a:spLocks noChangeArrowheads="1"/>
          </p:cNvSpPr>
          <p:nvPr/>
        </p:nvSpPr>
        <p:spPr bwMode="auto">
          <a:xfrm>
            <a:off x="4656857" y="2061866"/>
            <a:ext cx="178125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dirty="0" err="1">
                <a:solidFill>
                  <a:schemeClr val="folHlink"/>
                </a:solidFill>
                <a:latin typeface="Symbol" pitchFamily="18" charset="2"/>
              </a:rPr>
              <a:t>w</a:t>
            </a:r>
            <a:r>
              <a:rPr lang="en-US" altLang="ja-JP" sz="2400" i="1" baseline="-25000" dirty="0" err="1">
                <a:solidFill>
                  <a:schemeClr val="folHlink"/>
                </a:solidFill>
                <a:latin typeface="Times New Roman" pitchFamily="18" charset="0"/>
              </a:rPr>
              <a:t>x</a:t>
            </a:r>
            <a:r>
              <a:rPr lang="en-US" altLang="ja-JP" sz="2400" i="1" baseline="-25000" dirty="0">
                <a:solidFill>
                  <a:schemeClr val="folHlink"/>
                </a:solidFill>
                <a:latin typeface="Times New Roman" pitchFamily="18" charset="0"/>
              </a:rPr>
              <a:t>  </a:t>
            </a:r>
            <a:r>
              <a:rPr lang="en-US" altLang="ja-JP" sz="2400" dirty="0" err="1">
                <a:solidFill>
                  <a:schemeClr val="folHlink"/>
                </a:solidFill>
                <a:latin typeface="Symbol" pitchFamily="18" charset="2"/>
              </a:rPr>
              <a:t>w</a:t>
            </a:r>
            <a:r>
              <a:rPr lang="en-US" altLang="ja-JP" sz="2400" i="1" baseline="-25000" dirty="0" err="1">
                <a:solidFill>
                  <a:schemeClr val="folHlink"/>
                </a:solidFill>
                <a:latin typeface="Times New Roman" pitchFamily="18" charset="0"/>
              </a:rPr>
              <a:t>y</a:t>
            </a:r>
            <a:r>
              <a:rPr lang="ja-JP" altLang="en-US" sz="2400" dirty="0">
                <a:solidFill>
                  <a:schemeClr val="folHlink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の変動</a:t>
            </a:r>
          </a:p>
        </p:txBody>
      </p:sp>
      <p:sp>
        <p:nvSpPr>
          <p:cNvPr id="371728" name="Text Box 16"/>
          <p:cNvSpPr txBox="1">
            <a:spLocks noChangeArrowheads="1"/>
          </p:cNvSpPr>
          <p:nvPr/>
        </p:nvSpPr>
        <p:spPr bwMode="auto">
          <a:xfrm>
            <a:off x="5087888" y="5228780"/>
            <a:ext cx="136447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dirty="0" err="1">
                <a:solidFill>
                  <a:schemeClr val="folHlink"/>
                </a:solidFill>
                <a:latin typeface="Symbol" pitchFamily="18" charset="2"/>
              </a:rPr>
              <a:t>w</a:t>
            </a:r>
            <a:r>
              <a:rPr lang="en-US" altLang="ja-JP" sz="2400" i="1" baseline="-25000" dirty="0" err="1">
                <a:solidFill>
                  <a:schemeClr val="folHlink"/>
                </a:solidFill>
                <a:latin typeface="Times New Roman" pitchFamily="18" charset="0"/>
              </a:rPr>
              <a:t>z</a:t>
            </a:r>
            <a:r>
              <a:rPr lang="ja-JP" altLang="en-US" sz="2400" dirty="0">
                <a:solidFill>
                  <a:schemeClr val="folHlink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の変動</a:t>
            </a:r>
            <a:endParaRPr lang="ja-JP" altLang="en-US" sz="2000" dirty="0">
              <a:solidFill>
                <a:schemeClr val="folHlink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sp>
        <p:nvSpPr>
          <p:cNvPr id="371729" name="Text Box 17"/>
          <p:cNvSpPr txBox="1">
            <a:spLocks noChangeArrowheads="1"/>
          </p:cNvSpPr>
          <p:nvPr/>
        </p:nvSpPr>
        <p:spPr bwMode="auto">
          <a:xfrm>
            <a:off x="4583832" y="3644455"/>
            <a:ext cx="193514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ja-JP" sz="2400" dirty="0" err="1">
                <a:solidFill>
                  <a:schemeClr val="folHlink"/>
                </a:solidFill>
                <a:latin typeface="Symbol" pitchFamily="18" charset="2"/>
              </a:rPr>
              <a:t>w</a:t>
            </a:r>
            <a:r>
              <a:rPr lang="en-US" altLang="ja-JP" sz="2400" i="1" baseline="-25000" dirty="0" err="1">
                <a:solidFill>
                  <a:schemeClr val="folHlink"/>
                </a:solidFill>
                <a:latin typeface="Times New Roman" pitchFamily="18" charset="0"/>
              </a:rPr>
              <a:t>x</a:t>
            </a:r>
            <a:r>
              <a:rPr lang="en-US" altLang="ja-JP" sz="2400" dirty="0">
                <a:solidFill>
                  <a:schemeClr val="folHlink"/>
                </a:solidFill>
                <a:latin typeface="Times New Roman" pitchFamily="18" charset="0"/>
              </a:rPr>
              <a:t>’</a:t>
            </a:r>
            <a:r>
              <a:rPr lang="en-US" altLang="ja-JP" sz="2400" i="1" baseline="-25000" dirty="0">
                <a:solidFill>
                  <a:schemeClr val="folHlink"/>
                </a:solidFill>
                <a:latin typeface="Times New Roman" pitchFamily="18" charset="0"/>
              </a:rPr>
              <a:t> </a:t>
            </a:r>
            <a:r>
              <a:rPr lang="en-US" altLang="ja-JP" sz="2400" dirty="0" err="1">
                <a:solidFill>
                  <a:schemeClr val="folHlink"/>
                </a:solidFill>
                <a:latin typeface="Symbol" pitchFamily="18" charset="2"/>
              </a:rPr>
              <a:t>w</a:t>
            </a:r>
            <a:r>
              <a:rPr lang="en-US" altLang="ja-JP" sz="2400" i="1" baseline="-25000" dirty="0" err="1">
                <a:solidFill>
                  <a:schemeClr val="folHlink"/>
                </a:solidFill>
                <a:latin typeface="Times New Roman" pitchFamily="18" charset="0"/>
              </a:rPr>
              <a:t>y</a:t>
            </a:r>
            <a:r>
              <a:rPr lang="en-US" altLang="ja-JP" sz="2400" dirty="0">
                <a:solidFill>
                  <a:schemeClr val="folHlink"/>
                </a:solidFill>
                <a:latin typeface="Times New Roman" pitchFamily="18" charset="0"/>
              </a:rPr>
              <a:t>’</a:t>
            </a:r>
            <a:r>
              <a:rPr lang="ja-JP" altLang="en-US" sz="2400" dirty="0">
                <a:solidFill>
                  <a:schemeClr val="folHlink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の変動</a:t>
            </a:r>
          </a:p>
        </p:txBody>
      </p:sp>
      <p:pic>
        <p:nvPicPr>
          <p:cNvPr id="15" name="Picture 2" descr="globe">
            <a:extLst>
              <a:ext uri="{FF2B5EF4-FFF2-40B4-BE49-F238E27FC236}">
                <a16:creationId xmlns:a16="http://schemas.microsoft.com/office/drawing/2014/main" id="{2562B086-0C70-43D6-83BB-DC3F3D4064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39934" y="4808974"/>
            <a:ext cx="1744698" cy="174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37D0D4F7-3E4E-4B0D-B846-C1DED9F4A4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11786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717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1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1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17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1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1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71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1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71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717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17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71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71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71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717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71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71720" grpId="0"/>
      <p:bldP spid="371721" grpId="0"/>
      <p:bldP spid="371722" grpId="0"/>
      <p:bldP spid="371723" grpId="0" animBg="1"/>
      <p:bldP spid="371724" grpId="0"/>
      <p:bldP spid="371726" grpId="0"/>
      <p:bldP spid="371728" grpId="0"/>
      <p:bldP spid="37172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二等辺三角形 41">
            <a:extLst>
              <a:ext uri="{FF2B5EF4-FFF2-40B4-BE49-F238E27FC236}">
                <a16:creationId xmlns:a16="http://schemas.microsoft.com/office/drawing/2014/main" id="{7E0C9665-E697-41AB-AFF0-5F5B18D707AF}"/>
              </a:ext>
            </a:extLst>
          </p:cNvPr>
          <p:cNvSpPr/>
          <p:nvPr/>
        </p:nvSpPr>
        <p:spPr>
          <a:xfrm rot="10800000">
            <a:off x="4655153" y="3327543"/>
            <a:ext cx="143983" cy="237031"/>
          </a:xfrm>
          <a:prstGeom prst="triangl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ja-JP" altLang="en-US" sz="1350">
              <a:solidFill>
                <a:prstClr val="white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grpSp>
        <p:nvGrpSpPr>
          <p:cNvPr id="54" name="グループ化 53">
            <a:extLst>
              <a:ext uri="{FF2B5EF4-FFF2-40B4-BE49-F238E27FC236}">
                <a16:creationId xmlns:a16="http://schemas.microsoft.com/office/drawing/2014/main" id="{E745F529-A7B1-4957-9F82-5DCF9844A8FC}"/>
              </a:ext>
            </a:extLst>
          </p:cNvPr>
          <p:cNvGrpSpPr/>
          <p:nvPr/>
        </p:nvGrpSpPr>
        <p:grpSpPr>
          <a:xfrm>
            <a:off x="1133513" y="0"/>
            <a:ext cx="6762687" cy="6636809"/>
            <a:chOff x="175714" y="107182"/>
            <a:chExt cx="5294259" cy="4951468"/>
          </a:xfrm>
        </p:grpSpPr>
        <p:grpSp>
          <p:nvGrpSpPr>
            <p:cNvPr id="61" name="グループ化 60">
              <a:extLst>
                <a:ext uri="{FF2B5EF4-FFF2-40B4-BE49-F238E27FC236}">
                  <a16:creationId xmlns:a16="http://schemas.microsoft.com/office/drawing/2014/main" id="{7CC2EDBD-A3B3-4968-ABE9-A024654F45A1}"/>
                </a:ext>
              </a:extLst>
            </p:cNvPr>
            <p:cNvGrpSpPr/>
            <p:nvPr/>
          </p:nvGrpSpPr>
          <p:grpSpPr>
            <a:xfrm>
              <a:off x="175714" y="107182"/>
              <a:ext cx="5294259" cy="4951468"/>
              <a:chOff x="175714" y="107182"/>
              <a:chExt cx="5294259" cy="4951468"/>
            </a:xfrm>
          </p:grpSpPr>
          <p:grpSp>
            <p:nvGrpSpPr>
              <p:cNvPr id="63" name="グループ化 62">
                <a:extLst>
                  <a:ext uri="{FF2B5EF4-FFF2-40B4-BE49-F238E27FC236}">
                    <a16:creationId xmlns:a16="http://schemas.microsoft.com/office/drawing/2014/main" id="{733C313B-7235-4D1B-A308-8BF6E1C70813}"/>
                  </a:ext>
                </a:extLst>
              </p:cNvPr>
              <p:cNvGrpSpPr/>
              <p:nvPr/>
            </p:nvGrpSpPr>
            <p:grpSpPr>
              <a:xfrm>
                <a:off x="175714" y="107182"/>
                <a:ext cx="5294259" cy="4951468"/>
                <a:chOff x="175714" y="107182"/>
                <a:chExt cx="5294259" cy="4951468"/>
              </a:xfrm>
            </p:grpSpPr>
            <p:grpSp>
              <p:nvGrpSpPr>
                <p:cNvPr id="65" name="グループ化 64">
                  <a:extLst>
                    <a:ext uri="{FF2B5EF4-FFF2-40B4-BE49-F238E27FC236}">
                      <a16:creationId xmlns:a16="http://schemas.microsoft.com/office/drawing/2014/main" id="{F71397B8-5728-4AF8-AA5A-747CF64B8024}"/>
                    </a:ext>
                  </a:extLst>
                </p:cNvPr>
                <p:cNvGrpSpPr/>
                <p:nvPr/>
              </p:nvGrpSpPr>
              <p:grpSpPr>
                <a:xfrm>
                  <a:off x="175714" y="107182"/>
                  <a:ext cx="5294259" cy="4951468"/>
                  <a:chOff x="175714" y="107182"/>
                  <a:chExt cx="5294259" cy="4951468"/>
                </a:xfrm>
              </p:grpSpPr>
              <p:grpSp>
                <p:nvGrpSpPr>
                  <p:cNvPr id="74" name="グループ化 73">
                    <a:extLst>
                      <a:ext uri="{FF2B5EF4-FFF2-40B4-BE49-F238E27FC236}">
                        <a16:creationId xmlns:a16="http://schemas.microsoft.com/office/drawing/2014/main" id="{DBAFD5D4-39B0-4447-B23E-A9263C16983F}"/>
                      </a:ext>
                    </a:extLst>
                  </p:cNvPr>
                  <p:cNvGrpSpPr/>
                  <p:nvPr/>
                </p:nvGrpSpPr>
                <p:grpSpPr>
                  <a:xfrm>
                    <a:off x="175714" y="107182"/>
                    <a:ext cx="5294259" cy="4951468"/>
                    <a:chOff x="200551" y="69618"/>
                    <a:chExt cx="6042587" cy="5574153"/>
                  </a:xfrm>
                </p:grpSpPr>
                <p:sp>
                  <p:nvSpPr>
                    <p:cNvPr id="81" name="円/楕円 372">
                      <a:extLst>
                        <a:ext uri="{FF2B5EF4-FFF2-40B4-BE49-F238E27FC236}">
                          <a16:creationId xmlns:a16="http://schemas.microsoft.com/office/drawing/2014/main" id="{C2A530C4-78D0-47BD-80C1-8679AD4F1760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200551" y="511417"/>
                      <a:ext cx="5406949" cy="5132354"/>
                    </a:xfrm>
                    <a:prstGeom prst="ellipse">
                      <a:avLst/>
                    </a:prstGeom>
                    <a:gradFill>
                      <a:gsLst>
                        <a:gs pos="64000">
                          <a:schemeClr val="accent5">
                            <a:lumMod val="40000"/>
                            <a:lumOff val="60000"/>
                          </a:schemeClr>
                        </a:gs>
                        <a:gs pos="0">
                          <a:schemeClr val="bg1"/>
                        </a:gs>
                        <a:gs pos="100000">
                          <a:srgbClr val="002060"/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>
                      <a:noFill/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685800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ja-JP" altLang="en-US" sz="1350">
                        <a:solidFill>
                          <a:prstClr val="black"/>
                        </a:solidFill>
                        <a:latin typeface="游ゴシック" panose="020F0502020204030204"/>
                        <a:ea typeface="游ゴシック" panose="020B0400000000000000" pitchFamily="50" charset="-128"/>
                      </a:endParaRPr>
                    </a:p>
                  </p:txBody>
                </p:sp>
                <p:sp>
                  <p:nvSpPr>
                    <p:cNvPr id="82" name="円弧 81">
                      <a:extLst>
                        <a:ext uri="{FF2B5EF4-FFF2-40B4-BE49-F238E27FC236}">
                          <a16:creationId xmlns:a16="http://schemas.microsoft.com/office/drawing/2014/main" id="{6A2DC2DA-DFFE-43C6-9690-CC67FDD21309}"/>
                        </a:ext>
                      </a:extLst>
                    </p:cNvPr>
                    <p:cNvSpPr/>
                    <p:nvPr/>
                  </p:nvSpPr>
                  <p:spPr>
                    <a:xfrm rot="11727951">
                      <a:off x="363510" y="69618"/>
                      <a:ext cx="5879628" cy="4299585"/>
                    </a:xfrm>
                    <a:prstGeom prst="arc">
                      <a:avLst>
                        <a:gd name="adj1" fmla="val 12281465"/>
                        <a:gd name="adj2" fmla="val 20800756"/>
                      </a:avLst>
                    </a:prstGeom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685800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ja-JP" altLang="en-US" sz="1350">
                        <a:solidFill>
                          <a:prstClr val="black"/>
                        </a:solidFill>
                        <a:latin typeface="游ゴシック" panose="020F0502020204030204"/>
                        <a:ea typeface="游ゴシック" panose="020B0400000000000000" pitchFamily="50" charset="-128"/>
                      </a:endParaRPr>
                    </a:p>
                  </p:txBody>
                </p:sp>
              </p:grpSp>
              <p:grpSp>
                <p:nvGrpSpPr>
                  <p:cNvPr id="75" name="グループ化 74">
                    <a:extLst>
                      <a:ext uri="{FF2B5EF4-FFF2-40B4-BE49-F238E27FC236}">
                        <a16:creationId xmlns:a16="http://schemas.microsoft.com/office/drawing/2014/main" id="{4E42D708-C620-4A0A-A6DE-BB10C56C9F47}"/>
                      </a:ext>
                    </a:extLst>
                  </p:cNvPr>
                  <p:cNvGrpSpPr/>
                  <p:nvPr/>
                </p:nvGrpSpPr>
                <p:grpSpPr>
                  <a:xfrm>
                    <a:off x="831973" y="480070"/>
                    <a:ext cx="3387773" cy="4534581"/>
                    <a:chOff x="-92367" y="-36765"/>
                    <a:chExt cx="3387773" cy="4534581"/>
                  </a:xfrm>
                </p:grpSpPr>
                <p:sp>
                  <p:nvSpPr>
                    <p:cNvPr id="76" name="円/楕円 375">
                      <a:extLst>
                        <a:ext uri="{FF2B5EF4-FFF2-40B4-BE49-F238E27FC236}">
                          <a16:creationId xmlns:a16="http://schemas.microsoft.com/office/drawing/2014/main" id="{27A6A0D3-392F-4408-96FF-CDF3BD9A1AF7}"/>
                        </a:ext>
                      </a:extLst>
                    </p:cNvPr>
                    <p:cNvSpPr/>
                    <p:nvPr/>
                  </p:nvSpPr>
                  <p:spPr>
                    <a:xfrm rot="690819">
                      <a:off x="1093570" y="1846014"/>
                      <a:ext cx="982413" cy="773508"/>
                    </a:xfrm>
                    <a:prstGeom prst="ellipse">
                      <a:avLst/>
                    </a:prstGeom>
                    <a:gradFill flip="none" rotWithShape="1">
                      <a:gsLst>
                        <a:gs pos="0">
                          <a:schemeClr val="accent5">
                            <a:lumMod val="20000"/>
                            <a:lumOff val="80000"/>
                          </a:schemeClr>
                        </a:gs>
                        <a:gs pos="100000">
                          <a:srgbClr val="0070C0"/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  <a:ln>
                      <a:noFill/>
                    </a:ln>
                  </p:spPr>
                  <p:style>
                    <a:lnRef idx="2">
                      <a:schemeClr val="accent6"/>
                    </a:lnRef>
                    <a:fillRef idx="1">
                      <a:schemeClr val="lt1"/>
                    </a:fillRef>
                    <a:effectRef idx="0">
                      <a:schemeClr val="accent6"/>
                    </a:effectRef>
                    <a:fontRef idx="minor">
                      <a:schemeClr val="dk1"/>
                    </a:fontRef>
                  </p:style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685800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ja-JP" altLang="en-US" sz="1350">
                        <a:solidFill>
                          <a:prstClr val="black"/>
                        </a:solidFill>
                        <a:latin typeface="游ゴシック" panose="020F0502020204030204"/>
                        <a:ea typeface="游ゴシック" panose="020B0400000000000000" pitchFamily="50" charset="-128"/>
                      </a:endParaRPr>
                    </a:p>
                  </p:txBody>
                </p:sp>
                <p:cxnSp>
                  <p:nvCxnSpPr>
                    <p:cNvPr id="77" name="直線矢印コネクタ 76">
                      <a:extLst>
                        <a:ext uri="{FF2B5EF4-FFF2-40B4-BE49-F238E27FC236}">
                          <a16:creationId xmlns:a16="http://schemas.microsoft.com/office/drawing/2014/main" id="{FFE3D716-8716-4DEF-96CB-FBD93A38553A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661438" y="535302"/>
                      <a:ext cx="419359" cy="1321131"/>
                    </a:xfrm>
                    <a:prstGeom prst="straightConnector1">
                      <a:avLst/>
                    </a:prstGeom>
                    <a:ln w="38100">
                      <a:tailEnd type="triangle"/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78" name="直線矢印コネクタ 77">
                      <a:extLst>
                        <a:ext uri="{FF2B5EF4-FFF2-40B4-BE49-F238E27FC236}">
                          <a16:creationId xmlns:a16="http://schemas.microsoft.com/office/drawing/2014/main" id="{D1EB2F83-2FEA-4E08-81E3-0F10F1EA5974}"/>
                        </a:ext>
                      </a:extLst>
                    </p:cNvPr>
                    <p:cNvCxnSpPr/>
                    <p:nvPr/>
                  </p:nvCxnSpPr>
                  <p:spPr>
                    <a:xfrm flipV="1">
                      <a:off x="1712423" y="1539742"/>
                      <a:ext cx="157912" cy="371260"/>
                    </a:xfrm>
                    <a:prstGeom prst="straightConnector1">
                      <a:avLst/>
                    </a:prstGeom>
                    <a:ln w="28575">
                      <a:solidFill>
                        <a:schemeClr val="bg2">
                          <a:lumMod val="75000"/>
                        </a:schemeClr>
                      </a:solidFill>
                      <a:tailEnd type="triangle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79" name="円弧 78">
                      <a:extLst>
                        <a:ext uri="{FF2B5EF4-FFF2-40B4-BE49-F238E27FC236}">
                          <a16:creationId xmlns:a16="http://schemas.microsoft.com/office/drawing/2014/main" id="{876F9A50-7A17-422C-8417-7E4D7C80B903}"/>
                        </a:ext>
                      </a:extLst>
                    </p:cNvPr>
                    <p:cNvSpPr/>
                    <p:nvPr/>
                  </p:nvSpPr>
                  <p:spPr>
                    <a:xfrm rot="1508662">
                      <a:off x="-92367" y="-36765"/>
                      <a:ext cx="3387773" cy="4534581"/>
                    </a:xfrm>
                    <a:prstGeom prst="arc">
                      <a:avLst>
                        <a:gd name="adj1" fmla="val 16200000"/>
                        <a:gd name="adj2" fmla="val 5290601"/>
                      </a:avLst>
                    </a:prstGeom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685800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ja-JP" altLang="en-US" sz="1350">
                        <a:solidFill>
                          <a:prstClr val="black"/>
                        </a:solidFill>
                        <a:latin typeface="游ゴシック" panose="020F0502020204030204"/>
                        <a:ea typeface="游ゴシック" panose="020B0400000000000000" pitchFamily="50" charset="-128"/>
                      </a:endParaRPr>
                    </a:p>
                  </p:txBody>
                </p:sp>
                <p:sp>
                  <p:nvSpPr>
                    <p:cNvPr id="80" name="円弧 79">
                      <a:extLst>
                        <a:ext uri="{FF2B5EF4-FFF2-40B4-BE49-F238E27FC236}">
                          <a16:creationId xmlns:a16="http://schemas.microsoft.com/office/drawing/2014/main" id="{FAF614A4-E119-4656-B550-B6FCA7CA2D4D}"/>
                        </a:ext>
                      </a:extLst>
                    </p:cNvPr>
                    <p:cNvSpPr/>
                    <p:nvPr/>
                  </p:nvSpPr>
                  <p:spPr>
                    <a:xfrm rot="12049510">
                      <a:off x="-60417" y="-27244"/>
                      <a:ext cx="3289852" cy="4515540"/>
                    </a:xfrm>
                    <a:prstGeom prst="arc">
                      <a:avLst>
                        <a:gd name="adj1" fmla="val 16200000"/>
                        <a:gd name="adj2" fmla="val 5290601"/>
                      </a:avLst>
                    </a:prstGeom>
                    <a:ln>
                      <a:solidFill>
                        <a:srgbClr val="C00000"/>
                      </a:solidFill>
                    </a:ln>
                  </p:spPr>
                  <p:style>
                    <a:lnRef idx="1">
                      <a:schemeClr val="dk1"/>
                    </a:lnRef>
                    <a:fillRef idx="0">
                      <a:schemeClr val="dk1"/>
                    </a:fillRef>
                    <a:effectRef idx="0">
                      <a:schemeClr val="dk1"/>
                    </a:effectRef>
                    <a:fontRef idx="minor">
                      <a:schemeClr val="tx1"/>
                    </a:fontRef>
                  </p:style>
                  <p:txBody>
                    <a:bodyPr rot="0" spcFirstLastPara="0" vert="horz" wrap="square" lIns="68580" tIns="34290" rIns="68580" bIns="34290" numCol="1" spcCol="0" rtlCol="0" fromWordArt="0" anchor="ctr" anchorCtr="0" forceAA="0" compatLnSpc="1">
                      <a:prstTxWarp prst="textNoShape">
                        <a:avLst/>
                      </a:prstTxWarp>
                      <a:noAutofit/>
                    </a:bodyPr>
                    <a:lstStyle/>
                    <a:p>
                      <a:pPr defTabSz="685800" fontAlgn="auto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ja-JP" altLang="en-US" sz="1350">
                        <a:solidFill>
                          <a:prstClr val="black"/>
                        </a:solidFill>
                        <a:latin typeface="游ゴシック" panose="020F0502020204030204"/>
                        <a:ea typeface="游ゴシック" panose="020B0400000000000000" pitchFamily="50" charset="-128"/>
                      </a:endParaRPr>
                    </a:p>
                  </p:txBody>
                </p:sp>
              </p:grpSp>
            </p:grpSp>
            <p:grpSp>
              <p:nvGrpSpPr>
                <p:cNvPr id="66" name="グループ化 65">
                  <a:extLst>
                    <a:ext uri="{FF2B5EF4-FFF2-40B4-BE49-F238E27FC236}">
                      <a16:creationId xmlns:a16="http://schemas.microsoft.com/office/drawing/2014/main" id="{57C0A584-3EA3-476D-97A5-B7E69FD3CCA4}"/>
                    </a:ext>
                  </a:extLst>
                </p:cNvPr>
                <p:cNvGrpSpPr/>
                <p:nvPr/>
              </p:nvGrpSpPr>
              <p:grpSpPr>
                <a:xfrm>
                  <a:off x="1492577" y="626772"/>
                  <a:ext cx="1520511" cy="2507814"/>
                  <a:chOff x="-525876" y="-321494"/>
                  <a:chExt cx="1520511" cy="2507814"/>
                </a:xfrm>
              </p:grpSpPr>
              <p:sp>
                <p:nvSpPr>
                  <p:cNvPr id="71" name="円弧 70">
                    <a:extLst>
                      <a:ext uri="{FF2B5EF4-FFF2-40B4-BE49-F238E27FC236}">
                        <a16:creationId xmlns:a16="http://schemas.microsoft.com/office/drawing/2014/main" id="{FED1618E-66E0-4971-8CFE-422E4DB68553}"/>
                      </a:ext>
                    </a:extLst>
                  </p:cNvPr>
                  <p:cNvSpPr/>
                  <p:nvPr/>
                </p:nvSpPr>
                <p:spPr>
                  <a:xfrm>
                    <a:off x="-525876" y="-321494"/>
                    <a:ext cx="1520511" cy="777779"/>
                  </a:xfrm>
                  <a:prstGeom prst="arc">
                    <a:avLst>
                      <a:gd name="adj1" fmla="val 14452590"/>
                      <a:gd name="adj2" fmla="val 0"/>
                    </a:avLst>
                  </a:prstGeom>
                  <a:ln w="19050">
                    <a:solidFill>
                      <a:schemeClr val="accent6">
                        <a:lumMod val="75000"/>
                      </a:schemeClr>
                    </a:solidFill>
                    <a:headEnd type="triangle" w="med" len="med"/>
                    <a:tailEnd type="none" w="med" len="med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ot="0" spcFirstLastPara="0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6858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ja-JP" altLang="en-US" sz="1350">
                      <a:solidFill>
                        <a:prstClr val="black"/>
                      </a:solidFill>
                      <a:latin typeface="游ゴシック" panose="020F0502020204030204"/>
                      <a:ea typeface="游ゴシック" panose="020B0400000000000000" pitchFamily="50" charset="-128"/>
                    </a:endParaRPr>
                  </a:p>
                </p:txBody>
              </p:sp>
              <p:sp>
                <p:nvSpPr>
                  <p:cNvPr id="72" name="円弧 71">
                    <a:extLst>
                      <a:ext uri="{FF2B5EF4-FFF2-40B4-BE49-F238E27FC236}">
                        <a16:creationId xmlns:a16="http://schemas.microsoft.com/office/drawing/2014/main" id="{AE4C068C-45B8-404E-B305-AB113F32CF46}"/>
                      </a:ext>
                    </a:extLst>
                  </p:cNvPr>
                  <p:cNvSpPr/>
                  <p:nvPr/>
                </p:nvSpPr>
                <p:spPr>
                  <a:xfrm rot="6505700">
                    <a:off x="332350" y="1306792"/>
                    <a:ext cx="330840" cy="982748"/>
                  </a:xfrm>
                  <a:prstGeom prst="arc">
                    <a:avLst>
                      <a:gd name="adj1" fmla="val 16488359"/>
                      <a:gd name="adj2" fmla="val 5433273"/>
                    </a:avLst>
                  </a:prstGeom>
                  <a:ln>
                    <a:solidFill>
                      <a:srgbClr val="C00000"/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ot="0" spcFirstLastPara="0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6858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ja-JP" altLang="en-US" sz="1350">
                      <a:solidFill>
                        <a:prstClr val="black"/>
                      </a:solidFill>
                      <a:latin typeface="游ゴシック" panose="020F0502020204030204"/>
                      <a:ea typeface="游ゴシック" panose="020B0400000000000000" pitchFamily="50" charset="-128"/>
                    </a:endParaRPr>
                  </a:p>
                </p:txBody>
              </p:sp>
              <p:sp>
                <p:nvSpPr>
                  <p:cNvPr id="73" name="円弧 72">
                    <a:extLst>
                      <a:ext uri="{FF2B5EF4-FFF2-40B4-BE49-F238E27FC236}">
                        <a16:creationId xmlns:a16="http://schemas.microsoft.com/office/drawing/2014/main" id="{F02F9108-EAB8-4F15-A8B9-CC650C01D9B9}"/>
                      </a:ext>
                    </a:extLst>
                  </p:cNvPr>
                  <p:cNvSpPr/>
                  <p:nvPr/>
                </p:nvSpPr>
                <p:spPr>
                  <a:xfrm rot="769499">
                    <a:off x="160590" y="1411871"/>
                    <a:ext cx="662047" cy="774449"/>
                  </a:xfrm>
                  <a:prstGeom prst="arc">
                    <a:avLst>
                      <a:gd name="adj1" fmla="val 16200000"/>
                      <a:gd name="adj2" fmla="val 5452760"/>
                    </a:avLst>
                  </a:prstGeom>
                  <a:ln>
                    <a:solidFill>
                      <a:schemeClr val="accent5">
                        <a:lumMod val="40000"/>
                        <a:lumOff val="60000"/>
                      </a:schemeClr>
                    </a:solidFill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  <p:txBody>
                  <a:bodyPr rot="0" spcFirstLastPara="0" vert="horz" wrap="square" lIns="68580" tIns="34290" rIns="68580" bIns="34290" numCol="1" spcCol="0" rtlCol="0" fromWordArt="0" anchor="ctr" anchorCtr="0" forceAA="0" compatLnSpc="1">
                    <a:prstTxWarp prst="textNoShape">
                      <a:avLst/>
                    </a:prstTxWarp>
                    <a:noAutofit/>
                  </a:bodyPr>
                  <a:lstStyle/>
                  <a:p>
                    <a:pPr defTabSz="685800" fontAlgn="auto">
                      <a:spcBef>
                        <a:spcPts val="0"/>
                      </a:spcBef>
                      <a:spcAft>
                        <a:spcPts val="0"/>
                      </a:spcAft>
                    </a:pPr>
                    <a:endParaRPr lang="ja-JP" altLang="en-US" sz="1350">
                      <a:solidFill>
                        <a:prstClr val="black"/>
                      </a:solidFill>
                      <a:latin typeface="游ゴシック" panose="020F0502020204030204"/>
                      <a:ea typeface="游ゴシック" panose="020B0400000000000000" pitchFamily="50" charset="-128"/>
                    </a:endParaRPr>
                  </a:p>
                </p:txBody>
              </p:sp>
            </p:grpSp>
            <p:sp>
              <p:nvSpPr>
                <p:cNvPr id="67" name="星 5 385">
                  <a:extLst>
                    <a:ext uri="{FF2B5EF4-FFF2-40B4-BE49-F238E27FC236}">
                      <a16:creationId xmlns:a16="http://schemas.microsoft.com/office/drawing/2014/main" id="{DAA7BD19-E219-4260-835B-D6C25781B725}"/>
                    </a:ext>
                  </a:extLst>
                </p:cNvPr>
                <p:cNvSpPr/>
                <p:nvPr/>
              </p:nvSpPr>
              <p:spPr>
                <a:xfrm>
                  <a:off x="4464160" y="2428792"/>
                  <a:ext cx="177165" cy="134764"/>
                </a:xfrm>
                <a:prstGeom prst="star5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ja-JP" altLang="en-US" sz="1350">
                    <a:solidFill>
                      <a:prstClr val="white"/>
                    </a:solidFill>
                    <a:latin typeface="游ゴシック" panose="020F0502020204030204"/>
                    <a:ea typeface="游ゴシック" panose="020B0400000000000000" pitchFamily="50" charset="-128"/>
                  </a:endParaRPr>
                </a:p>
              </p:txBody>
            </p:sp>
            <p:sp>
              <p:nvSpPr>
                <p:cNvPr id="68" name="星 5 386">
                  <a:extLst>
                    <a:ext uri="{FF2B5EF4-FFF2-40B4-BE49-F238E27FC236}">
                      <a16:creationId xmlns:a16="http://schemas.microsoft.com/office/drawing/2014/main" id="{40F5B667-8DED-46B3-8897-9D94146AB263}"/>
                    </a:ext>
                  </a:extLst>
                </p:cNvPr>
                <p:cNvSpPr/>
                <p:nvPr/>
              </p:nvSpPr>
              <p:spPr>
                <a:xfrm>
                  <a:off x="1239520" y="1192106"/>
                  <a:ext cx="177165" cy="134764"/>
                </a:xfrm>
                <a:prstGeom prst="star5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ja-JP" altLang="en-US" sz="1350">
                    <a:solidFill>
                      <a:prstClr val="white"/>
                    </a:solidFill>
                    <a:latin typeface="游ゴシック" panose="020F0502020204030204"/>
                    <a:ea typeface="游ゴシック" panose="020B0400000000000000" pitchFamily="50" charset="-128"/>
                  </a:endParaRPr>
                </a:p>
              </p:txBody>
            </p:sp>
            <p:sp>
              <p:nvSpPr>
                <p:cNvPr id="69" name="星 5 387">
                  <a:extLst>
                    <a:ext uri="{FF2B5EF4-FFF2-40B4-BE49-F238E27FC236}">
                      <a16:creationId xmlns:a16="http://schemas.microsoft.com/office/drawing/2014/main" id="{D9574852-7142-4734-9EDF-CAA80D608E7C}"/>
                    </a:ext>
                  </a:extLst>
                </p:cNvPr>
                <p:cNvSpPr/>
                <p:nvPr/>
              </p:nvSpPr>
              <p:spPr>
                <a:xfrm>
                  <a:off x="3479309" y="4415454"/>
                  <a:ext cx="177165" cy="134764"/>
                </a:xfrm>
                <a:prstGeom prst="star5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ja-JP" altLang="en-US" sz="1350">
                    <a:solidFill>
                      <a:prstClr val="white"/>
                    </a:solidFill>
                    <a:latin typeface="游ゴシック" panose="020F0502020204030204"/>
                    <a:ea typeface="游ゴシック" panose="020B0400000000000000" pitchFamily="50" charset="-128"/>
                  </a:endParaRPr>
                </a:p>
              </p:txBody>
            </p:sp>
            <p:sp>
              <p:nvSpPr>
                <p:cNvPr id="70" name="星 5 388">
                  <a:extLst>
                    <a:ext uri="{FF2B5EF4-FFF2-40B4-BE49-F238E27FC236}">
                      <a16:creationId xmlns:a16="http://schemas.microsoft.com/office/drawing/2014/main" id="{9DD5B658-EAE3-473C-924D-8173E3194F71}"/>
                    </a:ext>
                  </a:extLst>
                </p:cNvPr>
                <p:cNvSpPr/>
                <p:nvPr/>
              </p:nvSpPr>
              <p:spPr>
                <a:xfrm>
                  <a:off x="514773" y="3224106"/>
                  <a:ext cx="177165" cy="134764"/>
                </a:xfrm>
                <a:prstGeom prst="star5">
                  <a:avLst/>
                </a:prstGeom>
                <a:solidFill>
                  <a:srgbClr val="FFFF00"/>
                </a:solidFill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ot="0" spcFirstLastPara="0" vert="horz" wrap="square" lIns="68580" tIns="34290" rIns="68580" bIns="34290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defTabSz="685800" fontAlgn="auto">
                    <a:spcBef>
                      <a:spcPts val="0"/>
                    </a:spcBef>
                    <a:spcAft>
                      <a:spcPts val="0"/>
                    </a:spcAft>
                  </a:pPr>
                  <a:endParaRPr lang="ja-JP" altLang="en-US" sz="1350">
                    <a:solidFill>
                      <a:prstClr val="white"/>
                    </a:solidFill>
                    <a:latin typeface="游ゴシック" panose="020F0502020204030204"/>
                    <a:ea typeface="游ゴシック" panose="020B0400000000000000" pitchFamily="50" charset="-128"/>
                  </a:endParaRPr>
                </a:p>
              </p:txBody>
            </p:sp>
          </p:grpSp>
          <p:cxnSp>
            <p:nvCxnSpPr>
              <p:cNvPr id="64" name="直線コネクタ 63">
                <a:extLst>
                  <a:ext uri="{FF2B5EF4-FFF2-40B4-BE49-F238E27FC236}">
                    <a16:creationId xmlns:a16="http://schemas.microsoft.com/office/drawing/2014/main" id="{9D6AA109-7A40-4195-A98F-4AD23A77558D}"/>
                  </a:ext>
                </a:extLst>
              </p:cNvPr>
              <p:cNvCxnSpPr/>
              <p:nvPr/>
            </p:nvCxnSpPr>
            <p:spPr>
              <a:xfrm flipV="1">
                <a:off x="3179692" y="345309"/>
                <a:ext cx="86878" cy="277766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62" name="直線コネクタ 61">
              <a:extLst>
                <a:ext uri="{FF2B5EF4-FFF2-40B4-BE49-F238E27FC236}">
                  <a16:creationId xmlns:a16="http://schemas.microsoft.com/office/drawing/2014/main" id="{E4C9F78C-2E83-45B7-844E-6D42AEA7B55A}"/>
                </a:ext>
              </a:extLst>
            </p:cNvPr>
            <p:cNvCxnSpPr>
              <a:cxnSpLocks/>
            </p:cNvCxnSpPr>
            <p:nvPr/>
          </p:nvCxnSpPr>
          <p:spPr>
            <a:xfrm>
              <a:off x="2956729" y="2950016"/>
              <a:ext cx="1722822" cy="623389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6" name="テキスト ボックス 2">
            <a:extLst>
              <a:ext uri="{FF2B5EF4-FFF2-40B4-BE49-F238E27FC236}">
                <a16:creationId xmlns:a16="http://schemas.microsoft.com/office/drawing/2014/main" id="{ABA5A5A6-5260-402A-9F99-A969F76D81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1173" y="1551655"/>
            <a:ext cx="1488410" cy="37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 algn="just" defTabSz="685800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200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瞬間自転軸</a:t>
            </a:r>
          </a:p>
        </p:txBody>
      </p:sp>
      <p:sp>
        <p:nvSpPr>
          <p:cNvPr id="57" name="テキスト ボックス 2">
            <a:extLst>
              <a:ext uri="{FF2B5EF4-FFF2-40B4-BE49-F238E27FC236}">
                <a16:creationId xmlns:a16="http://schemas.microsoft.com/office/drawing/2014/main" id="{A16F106E-C133-4179-AF47-F77286C9F4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05770" y="5542319"/>
            <a:ext cx="826484" cy="401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 algn="just" defTabSz="685800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200" kern="100" dirty="0">
                <a:solidFill>
                  <a:srgbClr val="CC99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天体</a:t>
            </a:r>
          </a:p>
        </p:txBody>
      </p:sp>
      <p:sp>
        <p:nvSpPr>
          <p:cNvPr id="58" name="テキスト ボックス 2">
            <a:extLst>
              <a:ext uri="{FF2B5EF4-FFF2-40B4-BE49-F238E27FC236}">
                <a16:creationId xmlns:a16="http://schemas.microsoft.com/office/drawing/2014/main" id="{5994C42A-6B6D-4471-8D6C-70B1919166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93671" y="2429472"/>
            <a:ext cx="1425343" cy="368080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vert="horz" wrap="square" lIns="68580" tIns="34290" rIns="68580" bIns="34290" anchor="t" anchorCtr="0">
            <a:noAutofit/>
          </a:bodyPr>
          <a:lstStyle/>
          <a:p>
            <a:pPr algn="just" defTabSz="685800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200" kern="100" dirty="0">
                <a:solidFill>
                  <a:srgbClr val="E7E6E6">
                    <a:lumMod val="50000"/>
                  </a:srgbClr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対称軸</a:t>
            </a:r>
          </a:p>
        </p:txBody>
      </p:sp>
      <p:sp>
        <p:nvSpPr>
          <p:cNvPr id="59" name="テキスト ボックス 2">
            <a:extLst>
              <a:ext uri="{FF2B5EF4-FFF2-40B4-BE49-F238E27FC236}">
                <a16:creationId xmlns:a16="http://schemas.microsoft.com/office/drawing/2014/main" id="{0C7822AF-7E9C-44F7-A683-E847526891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03730" y="2559346"/>
            <a:ext cx="919273" cy="378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algn="just" defTabSz="685800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200" kern="100" dirty="0">
                <a:solidFill>
                  <a:prstClr val="black"/>
                </a:solidFill>
                <a:latin typeface="Century" panose="02040604050505020304" pitchFamily="18" charset="0"/>
                <a:ea typeface="ＭＳ 明朝" panose="02020609040205080304" pitchFamily="17" charset="-128"/>
                <a:cs typeface="Times New Roman" panose="02020603050405020304" pitchFamily="18" charset="0"/>
              </a:rPr>
              <a:t>地上局</a:t>
            </a:r>
          </a:p>
        </p:txBody>
      </p:sp>
      <p:sp>
        <p:nvSpPr>
          <p:cNvPr id="60" name="テキスト ボックス 2">
            <a:extLst>
              <a:ext uri="{FF2B5EF4-FFF2-40B4-BE49-F238E27FC236}">
                <a16:creationId xmlns:a16="http://schemas.microsoft.com/office/drawing/2014/main" id="{313AF2F4-83E6-4DD3-A12B-8DDB478FFC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58812" y="1864121"/>
            <a:ext cx="582839" cy="344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algn="just" defTabSz="685800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050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自転</a:t>
            </a:r>
          </a:p>
        </p:txBody>
      </p:sp>
      <p:sp>
        <p:nvSpPr>
          <p:cNvPr id="53" name="テキスト ボックス 2">
            <a:extLst>
              <a:ext uri="{FF2B5EF4-FFF2-40B4-BE49-F238E27FC236}">
                <a16:creationId xmlns:a16="http://schemas.microsoft.com/office/drawing/2014/main" id="{C919802E-E7CD-421D-9276-5F8630E8B49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42783" y="243432"/>
            <a:ext cx="1151594" cy="378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spAutoFit/>
          </a:bodyPr>
          <a:lstStyle/>
          <a:p>
            <a:pPr algn="just" defTabSz="685800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200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天の北極</a:t>
            </a:r>
          </a:p>
        </p:txBody>
      </p:sp>
      <p:sp>
        <p:nvSpPr>
          <p:cNvPr id="51" name="テキスト ボックス 2">
            <a:extLst>
              <a:ext uri="{FF2B5EF4-FFF2-40B4-BE49-F238E27FC236}">
                <a16:creationId xmlns:a16="http://schemas.microsoft.com/office/drawing/2014/main" id="{FD5FCDE4-B93D-45E2-9273-E9439A009146}"/>
              </a:ext>
            </a:extLst>
          </p:cNvPr>
          <p:cNvSpPr txBox="1">
            <a:spLocks noChangeArrowheads="1"/>
          </p:cNvSpPr>
          <p:nvPr/>
        </p:nvSpPr>
        <p:spPr bwMode="auto">
          <a:xfrm rot="1347784">
            <a:off x="3799988" y="3147373"/>
            <a:ext cx="884500" cy="3622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 algn="just" defTabSz="685800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050" kern="100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極運動</a:t>
            </a:r>
          </a:p>
        </p:txBody>
      </p:sp>
      <p:sp>
        <p:nvSpPr>
          <p:cNvPr id="49" name="テキスト ボックス 2">
            <a:extLst>
              <a:ext uri="{FF2B5EF4-FFF2-40B4-BE49-F238E27FC236}">
                <a16:creationId xmlns:a16="http://schemas.microsoft.com/office/drawing/2014/main" id="{5A7AA5C7-C792-4C5E-9EDC-650423EF704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69069" y="3739819"/>
            <a:ext cx="796197" cy="4889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 algn="just" defTabSz="685800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500" b="1" kern="100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地球</a:t>
            </a:r>
          </a:p>
        </p:txBody>
      </p:sp>
      <p:sp>
        <p:nvSpPr>
          <p:cNvPr id="45" name="テキスト ボックス 2">
            <a:extLst>
              <a:ext uri="{FF2B5EF4-FFF2-40B4-BE49-F238E27FC236}">
                <a16:creationId xmlns:a16="http://schemas.microsoft.com/office/drawing/2014/main" id="{58E429C8-13D3-4E9C-9253-34FD65C009B8}"/>
              </a:ext>
            </a:extLst>
          </p:cNvPr>
          <p:cNvSpPr txBox="1">
            <a:spLocks noChangeArrowheads="1"/>
          </p:cNvSpPr>
          <p:nvPr/>
        </p:nvSpPr>
        <p:spPr bwMode="auto">
          <a:xfrm rot="1414508">
            <a:off x="2760508" y="4524135"/>
            <a:ext cx="502793" cy="31407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31750"/>
          </a:effectLst>
        </p:spPr>
        <p:txBody>
          <a:bodyPr rot="0" vert="horz" wrap="square" lIns="68580" tIns="34290" rIns="68580" bIns="34290" anchor="t" anchorCtr="0">
            <a:noAutofit/>
          </a:bodyPr>
          <a:lstStyle/>
          <a:p>
            <a:pPr algn="just" defTabSz="685800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200" kern="100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赤経</a:t>
            </a:r>
            <a:endParaRPr lang="en-US" altLang="ja-JP" sz="1200" kern="100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just" defTabSz="685800" fontAlgn="auto">
              <a:spcBef>
                <a:spcPts val="0"/>
              </a:spcBef>
              <a:spcAft>
                <a:spcPts val="0"/>
              </a:spcAft>
            </a:pPr>
            <a:endParaRPr lang="ja-JP" altLang="en-US" sz="1500" kern="100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46" name="テキスト ボックス 2">
            <a:extLst>
              <a:ext uri="{FF2B5EF4-FFF2-40B4-BE49-F238E27FC236}">
                <a16:creationId xmlns:a16="http://schemas.microsoft.com/office/drawing/2014/main" id="{4C7F8DAB-9BD6-4D19-8F48-4B41A471DEDF}"/>
              </a:ext>
            </a:extLst>
          </p:cNvPr>
          <p:cNvSpPr txBox="1">
            <a:spLocks noChangeArrowheads="1"/>
          </p:cNvSpPr>
          <p:nvPr/>
        </p:nvSpPr>
        <p:spPr bwMode="auto">
          <a:xfrm rot="17310156">
            <a:off x="1948225" y="2533624"/>
            <a:ext cx="505883" cy="22380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rot="0" vert="horz" wrap="square" lIns="68580" tIns="34290" rIns="68580" bIns="34290" anchor="t" anchorCtr="0">
            <a:noAutofit/>
          </a:bodyPr>
          <a:lstStyle/>
          <a:p>
            <a:pPr algn="just" defTabSz="685800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200" kern="100" dirty="0">
                <a:solidFill>
                  <a:srgbClr val="C0000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赤緯</a:t>
            </a:r>
            <a:endParaRPr lang="en-US" altLang="ja-JP" sz="1200" kern="100" dirty="0">
              <a:solidFill>
                <a:srgbClr val="C0000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just" defTabSz="685800" fontAlgn="auto">
              <a:spcBef>
                <a:spcPts val="0"/>
              </a:spcBef>
              <a:spcAft>
                <a:spcPts val="0"/>
              </a:spcAft>
            </a:pPr>
            <a:endParaRPr lang="ja-JP" altLang="en-US" sz="1500" kern="100" dirty="0">
              <a:solidFill>
                <a:prstClr val="black">
                  <a:lumMod val="85000"/>
                  <a:lumOff val="1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sp>
        <p:nvSpPr>
          <p:cNvPr id="47" name="テキスト ボックス 2">
            <a:extLst>
              <a:ext uri="{FF2B5EF4-FFF2-40B4-BE49-F238E27FC236}">
                <a16:creationId xmlns:a16="http://schemas.microsoft.com/office/drawing/2014/main" id="{7BC6B913-7196-46E0-9D14-EB4D10A5EA3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0300" y="802004"/>
            <a:ext cx="773463" cy="3737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 algn="just" defTabSz="685800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500" b="1" kern="100" dirty="0">
                <a:solidFill>
                  <a:srgbClr val="002060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天球</a:t>
            </a:r>
            <a:endParaRPr lang="en-US" altLang="ja-JP" sz="1500" b="1" kern="100" dirty="0">
              <a:solidFill>
                <a:srgbClr val="002060"/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  <a:p>
            <a:pPr algn="just" defTabSz="685800" fontAlgn="auto">
              <a:spcBef>
                <a:spcPts val="0"/>
              </a:spcBef>
              <a:spcAft>
                <a:spcPts val="0"/>
              </a:spcAft>
            </a:pPr>
            <a:endParaRPr lang="ja-JP" altLang="en-US" sz="1500" kern="100" dirty="0">
              <a:solidFill>
                <a:prstClr val="black">
                  <a:lumMod val="85000"/>
                  <a:lumOff val="15000"/>
                </a:prstClr>
              </a:solidFill>
              <a:latin typeface="メイリオ" panose="020B0604030504040204" pitchFamily="50" charset="-128"/>
              <a:ea typeface="メイリオ" panose="020B0604030504040204" pitchFamily="50" charset="-128"/>
              <a:cs typeface="Times New Roman" panose="02020603050405020304" pitchFamily="18" charset="0"/>
            </a:endParaRPr>
          </a:p>
        </p:txBody>
      </p:sp>
      <p:grpSp>
        <p:nvGrpSpPr>
          <p:cNvPr id="83" name="グループ化 82">
            <a:extLst>
              <a:ext uri="{FF2B5EF4-FFF2-40B4-BE49-F238E27FC236}">
                <a16:creationId xmlns:a16="http://schemas.microsoft.com/office/drawing/2014/main" id="{47DEEDC9-CAD2-477E-A08B-205A7DE58F03}"/>
              </a:ext>
            </a:extLst>
          </p:cNvPr>
          <p:cNvGrpSpPr/>
          <p:nvPr/>
        </p:nvGrpSpPr>
        <p:grpSpPr>
          <a:xfrm>
            <a:off x="3750165" y="2448819"/>
            <a:ext cx="389326" cy="616200"/>
            <a:chOff x="1432106" y="2059881"/>
            <a:chExt cx="2755886" cy="3706536"/>
          </a:xfrm>
        </p:grpSpPr>
        <p:grpSp>
          <p:nvGrpSpPr>
            <p:cNvPr id="84" name="Group 20">
              <a:extLst>
                <a:ext uri="{FF2B5EF4-FFF2-40B4-BE49-F238E27FC236}">
                  <a16:creationId xmlns:a16="http://schemas.microsoft.com/office/drawing/2014/main" id="{93260216-A50F-454A-8369-14FA9B9AA460}"/>
                </a:ext>
              </a:extLst>
            </p:cNvPr>
            <p:cNvGrpSpPr>
              <a:grpSpLocks/>
            </p:cNvGrpSpPr>
            <p:nvPr/>
          </p:nvGrpSpPr>
          <p:grpSpPr bwMode="auto">
            <a:xfrm rot="-661660">
              <a:off x="3122134" y="4102718"/>
              <a:ext cx="740628" cy="1663699"/>
              <a:chOff x="5051" y="3153"/>
              <a:chExt cx="169" cy="362"/>
            </a:xfrm>
          </p:grpSpPr>
          <p:sp>
            <p:nvSpPr>
              <p:cNvPr id="97" name="AutoShape 21">
                <a:extLst>
                  <a:ext uri="{FF2B5EF4-FFF2-40B4-BE49-F238E27FC236}">
                    <a16:creationId xmlns:a16="http://schemas.microsoft.com/office/drawing/2014/main" id="{EAF82BE7-6E58-4F9A-A657-F5FA29228D9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80000" flipH="1">
                <a:off x="5126" y="3153"/>
                <a:ext cx="94" cy="36"/>
              </a:xfrm>
              <a:prstGeom prst="triangle">
                <a:avLst>
                  <a:gd name="adj" fmla="val 49995"/>
                </a:avLst>
              </a:pr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69804"/>
                      <a:invGamma/>
                    </a:scheme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1350" kern="0">
                  <a:solidFill>
                    <a:srgbClr val="000000"/>
                  </a:solidFill>
                  <a:ea typeface="游ゴシック" panose="020B0400000000000000" pitchFamily="50" charset="-128"/>
                </a:endParaRPr>
              </a:p>
            </p:txBody>
          </p:sp>
          <p:sp>
            <p:nvSpPr>
              <p:cNvPr id="98" name="AutoShape 22">
                <a:extLst>
                  <a:ext uri="{FF2B5EF4-FFF2-40B4-BE49-F238E27FC236}">
                    <a16:creationId xmlns:a16="http://schemas.microsoft.com/office/drawing/2014/main" id="{89ADC0DA-CA3C-49CD-B85E-E91EAF042AA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80000" flipH="1">
                <a:off x="5086" y="3233"/>
                <a:ext cx="118" cy="106"/>
              </a:xfrm>
              <a:prstGeom prst="triangle">
                <a:avLst>
                  <a:gd name="adj" fmla="val 49995"/>
                </a:avLst>
              </a:pr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69804"/>
                      <a:invGamma/>
                    </a:schemeClr>
                  </a:gs>
                </a:gsLst>
                <a:lin ang="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1350" kern="0">
                  <a:solidFill>
                    <a:srgbClr val="000000"/>
                  </a:solidFill>
                  <a:ea typeface="游ゴシック" panose="020B0400000000000000" pitchFamily="50" charset="-128"/>
                </a:endParaRPr>
              </a:p>
            </p:txBody>
          </p:sp>
          <p:sp>
            <p:nvSpPr>
              <p:cNvPr id="99" name="Rectangle 23">
                <a:extLst>
                  <a:ext uri="{FF2B5EF4-FFF2-40B4-BE49-F238E27FC236}">
                    <a16:creationId xmlns:a16="http://schemas.microsoft.com/office/drawing/2014/main" id="{AB601FD4-9192-49BA-8A6E-735B505A92B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80000" flipH="1">
                <a:off x="5113" y="3186"/>
                <a:ext cx="84" cy="124"/>
              </a:xfrm>
              <a:prstGeom prst="rect">
                <a:avLst/>
              </a:pr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69804"/>
                      <a:invGamma/>
                    </a:schemeClr>
                  </a:gs>
                </a:gsLst>
                <a:lin ang="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1350" kern="0">
                  <a:solidFill>
                    <a:srgbClr val="000000"/>
                  </a:solidFill>
                  <a:ea typeface="游ゴシック" panose="020B0400000000000000" pitchFamily="50" charset="-128"/>
                </a:endParaRPr>
              </a:p>
            </p:txBody>
          </p:sp>
          <p:sp>
            <p:nvSpPr>
              <p:cNvPr id="100" name="Rectangle 24">
                <a:extLst>
                  <a:ext uri="{FF2B5EF4-FFF2-40B4-BE49-F238E27FC236}">
                    <a16:creationId xmlns:a16="http://schemas.microsoft.com/office/drawing/2014/main" id="{D5051A51-094F-4907-8156-848738664E0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80000" flipH="1">
                <a:off x="5051" y="3333"/>
                <a:ext cx="118" cy="182"/>
              </a:xfrm>
              <a:prstGeom prst="rect">
                <a:avLst/>
              </a:pr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69804"/>
                      <a:invGamma/>
                    </a:schemeClr>
                  </a:gs>
                </a:gsLst>
                <a:lin ang="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1350" kern="0">
                  <a:solidFill>
                    <a:srgbClr val="000000"/>
                  </a:solidFill>
                  <a:ea typeface="游ゴシック" panose="020B0400000000000000" pitchFamily="50" charset="-128"/>
                </a:endParaRPr>
              </a:p>
            </p:txBody>
          </p:sp>
        </p:grpSp>
        <p:grpSp>
          <p:nvGrpSpPr>
            <p:cNvPr id="85" name="グループ化 84">
              <a:extLst>
                <a:ext uri="{FF2B5EF4-FFF2-40B4-BE49-F238E27FC236}">
                  <a16:creationId xmlns:a16="http://schemas.microsoft.com/office/drawing/2014/main" id="{F2B43B3D-3345-4F84-BD1E-961FF1F3D777}"/>
                </a:ext>
              </a:extLst>
            </p:cNvPr>
            <p:cNvGrpSpPr/>
            <p:nvPr/>
          </p:nvGrpSpPr>
          <p:grpSpPr>
            <a:xfrm rot="20552352">
              <a:off x="1432106" y="2059881"/>
              <a:ext cx="2755886" cy="2646655"/>
              <a:chOff x="1361684" y="3227411"/>
              <a:chExt cx="2755886" cy="2646655"/>
            </a:xfrm>
          </p:grpSpPr>
          <p:sp>
            <p:nvSpPr>
              <p:cNvPr id="86" name="Arc 26">
                <a:extLst>
                  <a:ext uri="{FF2B5EF4-FFF2-40B4-BE49-F238E27FC236}">
                    <a16:creationId xmlns:a16="http://schemas.microsoft.com/office/drawing/2014/main" id="{39C22DC0-66BF-41B0-BDD9-4EDA93BC6B69}"/>
                  </a:ext>
                </a:extLst>
              </p:cNvPr>
              <p:cNvSpPr>
                <a:spLocks/>
              </p:cNvSpPr>
              <p:nvPr/>
            </p:nvSpPr>
            <p:spPr bwMode="auto">
              <a:xfrm rot="1076889">
                <a:off x="2004309" y="3227411"/>
                <a:ext cx="1776638" cy="2475760"/>
              </a:xfrm>
              <a:custGeom>
                <a:avLst/>
                <a:gdLst>
                  <a:gd name="T0" fmla="*/ 0 w 25514"/>
                  <a:gd name="T1" fmla="*/ 0 h 34264"/>
                  <a:gd name="T2" fmla="*/ 0 w 25514"/>
                  <a:gd name="T3" fmla="*/ 0 h 34264"/>
                  <a:gd name="T4" fmla="*/ 0 w 25514"/>
                  <a:gd name="T5" fmla="*/ 0 h 34264"/>
                  <a:gd name="T6" fmla="*/ 0 60000 65536"/>
                  <a:gd name="T7" fmla="*/ 0 60000 65536"/>
                  <a:gd name="T8" fmla="*/ 0 60000 65536"/>
                  <a:gd name="T9" fmla="*/ 0 w 25514"/>
                  <a:gd name="T10" fmla="*/ 0 h 34264"/>
                  <a:gd name="T11" fmla="*/ 25514 w 25514"/>
                  <a:gd name="T12" fmla="*/ 34264 h 34264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5514" h="34264" fill="none" extrusionOk="0">
                    <a:moveTo>
                      <a:pt x="21412" y="-1"/>
                    </a:moveTo>
                    <a:cubicBezTo>
                      <a:pt x="24078" y="3684"/>
                      <a:pt x="25514" y="8116"/>
                      <a:pt x="25514" y="12664"/>
                    </a:cubicBezTo>
                    <a:cubicBezTo>
                      <a:pt x="25514" y="24593"/>
                      <a:pt x="15843" y="34264"/>
                      <a:pt x="3914" y="34264"/>
                    </a:cubicBezTo>
                    <a:cubicBezTo>
                      <a:pt x="2601" y="34264"/>
                      <a:pt x="1291" y="34144"/>
                      <a:pt x="-1" y="33906"/>
                    </a:cubicBezTo>
                  </a:path>
                  <a:path w="25514" h="34264" stroke="0" extrusionOk="0">
                    <a:moveTo>
                      <a:pt x="21412" y="-1"/>
                    </a:moveTo>
                    <a:cubicBezTo>
                      <a:pt x="24078" y="3684"/>
                      <a:pt x="25514" y="8116"/>
                      <a:pt x="25514" y="12664"/>
                    </a:cubicBezTo>
                    <a:cubicBezTo>
                      <a:pt x="25514" y="24593"/>
                      <a:pt x="15843" y="34264"/>
                      <a:pt x="3914" y="34264"/>
                    </a:cubicBezTo>
                    <a:cubicBezTo>
                      <a:pt x="2601" y="34264"/>
                      <a:pt x="1291" y="34144"/>
                      <a:pt x="-1" y="33906"/>
                    </a:cubicBezTo>
                    <a:lnTo>
                      <a:pt x="3914" y="12664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  <a:ln w="12700" cap="rnd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1350" kern="0">
                  <a:solidFill>
                    <a:srgbClr val="000000"/>
                  </a:solidFill>
                  <a:ea typeface="游ゴシック" panose="020B0400000000000000" pitchFamily="50" charset="-128"/>
                </a:endParaRPr>
              </a:p>
            </p:txBody>
          </p:sp>
          <p:sp>
            <p:nvSpPr>
              <p:cNvPr id="87" name="Rectangle 27">
                <a:extLst>
                  <a:ext uri="{FF2B5EF4-FFF2-40B4-BE49-F238E27FC236}">
                    <a16:creationId xmlns:a16="http://schemas.microsoft.com/office/drawing/2014/main" id="{E313C971-145F-484F-B596-404811DC150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318340" flipH="1">
                <a:off x="3106414" y="5034230"/>
                <a:ext cx="286095" cy="583828"/>
              </a:xfrm>
              <a:prstGeom prst="rect">
                <a:avLst/>
              </a:pr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69804"/>
                      <a:invGamma/>
                    </a:scheme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1350" kern="0">
                  <a:solidFill>
                    <a:srgbClr val="000000"/>
                  </a:solidFill>
                  <a:ea typeface="游ゴシック" panose="020B0400000000000000" pitchFamily="50" charset="-128"/>
                </a:endParaRPr>
              </a:p>
            </p:txBody>
          </p:sp>
          <p:sp>
            <p:nvSpPr>
              <p:cNvPr id="88" name="Rectangle 28">
                <a:extLst>
                  <a:ext uri="{FF2B5EF4-FFF2-40B4-BE49-F238E27FC236}">
                    <a16:creationId xmlns:a16="http://schemas.microsoft.com/office/drawing/2014/main" id="{8C1B40C9-73D3-451D-828F-7C88555F53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178340" flipH="1">
                <a:off x="2993802" y="5106145"/>
                <a:ext cx="1084006" cy="451836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noFill/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1350" kern="0">
                  <a:solidFill>
                    <a:srgbClr val="000000"/>
                  </a:solidFill>
                  <a:ea typeface="游ゴシック" panose="020B0400000000000000" pitchFamily="50" charset="-128"/>
                </a:endParaRPr>
              </a:p>
            </p:txBody>
          </p:sp>
          <p:sp>
            <p:nvSpPr>
              <p:cNvPr id="89" name="Oval 29">
                <a:extLst>
                  <a:ext uri="{FF2B5EF4-FFF2-40B4-BE49-F238E27FC236}">
                    <a16:creationId xmlns:a16="http://schemas.microsoft.com/office/drawing/2014/main" id="{600EB681-475E-459C-AB94-C861FAB11A4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118340" flipH="1">
                <a:off x="3135704" y="4916423"/>
                <a:ext cx="450138" cy="478157"/>
              </a:xfrm>
              <a:prstGeom prst="ellipse">
                <a:avLst/>
              </a:prstGeom>
              <a:solidFill>
                <a:schemeClr val="bg1">
                  <a:lumMod val="6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1350" kern="0">
                  <a:solidFill>
                    <a:srgbClr val="000000"/>
                  </a:solidFill>
                  <a:ea typeface="游ゴシック" panose="020B0400000000000000" pitchFamily="50" charset="-128"/>
                </a:endParaRPr>
              </a:p>
            </p:txBody>
          </p:sp>
          <p:sp>
            <p:nvSpPr>
              <p:cNvPr id="90" name="Oval 30">
                <a:extLst>
                  <a:ext uri="{FF2B5EF4-FFF2-40B4-BE49-F238E27FC236}">
                    <a16:creationId xmlns:a16="http://schemas.microsoft.com/office/drawing/2014/main" id="{FFDF7C3F-60BA-4A0F-A18D-93051A4A5F6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118340" flipH="1">
                <a:off x="3210065" y="4951848"/>
                <a:ext cx="303154" cy="381648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1350" kern="0">
                  <a:solidFill>
                    <a:srgbClr val="000000"/>
                  </a:solidFill>
                  <a:ea typeface="游ゴシック" panose="020B0400000000000000" pitchFamily="50" charset="-128"/>
                </a:endParaRPr>
              </a:p>
            </p:txBody>
          </p:sp>
          <p:sp>
            <p:nvSpPr>
              <p:cNvPr id="91" name="Oval 31">
                <a:extLst>
                  <a:ext uri="{FF2B5EF4-FFF2-40B4-BE49-F238E27FC236}">
                    <a16:creationId xmlns:a16="http://schemas.microsoft.com/office/drawing/2014/main" id="{EDBE98B4-EEA4-4318-9946-ACBC87FA461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118340" flipH="1">
                <a:off x="2298675" y="3012276"/>
                <a:ext cx="881904" cy="2755886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lumMod val="85000"/>
                    </a:schemeClr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bg2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1350" kern="0">
                  <a:solidFill>
                    <a:srgbClr val="000000"/>
                  </a:solidFill>
                  <a:ea typeface="游ゴシック" panose="020B0400000000000000" pitchFamily="50" charset="-128"/>
                </a:endParaRPr>
              </a:p>
            </p:txBody>
          </p:sp>
          <p:sp>
            <p:nvSpPr>
              <p:cNvPr id="92" name="Oval 32">
                <a:extLst>
                  <a:ext uri="{FF2B5EF4-FFF2-40B4-BE49-F238E27FC236}">
                    <a16:creationId xmlns:a16="http://schemas.microsoft.com/office/drawing/2014/main" id="{D08295B3-EB41-41D5-8D11-19946A31C4A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118340" flipH="1">
                <a:off x="2705139" y="4203534"/>
                <a:ext cx="289375" cy="557119"/>
              </a:xfrm>
              <a:prstGeom prst="ellipse">
                <a:avLst/>
              </a:prstGeom>
              <a:solidFill>
                <a:schemeClr val="bg1">
                  <a:lumMod val="75000"/>
                </a:schemeClr>
              </a:solidFill>
              <a:ln w="12700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1350" kern="0">
                  <a:solidFill>
                    <a:srgbClr val="000000"/>
                  </a:solidFill>
                  <a:ea typeface="游ゴシック" panose="020B0400000000000000" pitchFamily="50" charset="-128"/>
                </a:endParaRPr>
              </a:p>
            </p:txBody>
          </p:sp>
          <p:sp>
            <p:nvSpPr>
              <p:cNvPr id="93" name="Rectangle 33">
                <a:extLst>
                  <a:ext uri="{FF2B5EF4-FFF2-40B4-BE49-F238E27FC236}">
                    <a16:creationId xmlns:a16="http://schemas.microsoft.com/office/drawing/2014/main" id="{6522BD70-2AB0-4B81-97C8-D41F00725B2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1018340" flipH="1">
                <a:off x="2284814" y="3861845"/>
                <a:ext cx="1008955" cy="86241"/>
              </a:xfrm>
              <a:prstGeom prst="rect">
                <a:avLst/>
              </a:prstGeom>
              <a:gradFill rotWithShape="0">
                <a:gsLst>
                  <a:gs pos="0">
                    <a:schemeClr val="bg2">
                      <a:gamma/>
                      <a:shade val="89804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89804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1350" kern="0">
                  <a:solidFill>
                    <a:srgbClr val="000000"/>
                  </a:solidFill>
                  <a:ea typeface="游ゴシック" panose="020B0400000000000000" pitchFamily="50" charset="-128"/>
                </a:endParaRPr>
              </a:p>
            </p:txBody>
          </p:sp>
          <p:sp>
            <p:nvSpPr>
              <p:cNvPr id="94" name="Rectangle 34">
                <a:extLst>
                  <a:ext uri="{FF2B5EF4-FFF2-40B4-BE49-F238E27FC236}">
                    <a16:creationId xmlns:a16="http://schemas.microsoft.com/office/drawing/2014/main" id="{7B093513-4A90-4548-B560-7356662FF57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4798340" flipH="1">
                <a:off x="1832885" y="4225299"/>
                <a:ext cx="1051854" cy="52641"/>
              </a:xfrm>
              <a:prstGeom prst="rect">
                <a:avLst/>
              </a:prstGeom>
              <a:gradFill rotWithShape="0">
                <a:gsLst>
                  <a:gs pos="0">
                    <a:schemeClr val="bg2">
                      <a:gamma/>
                      <a:shade val="89804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89804"/>
                      <a:invGamma/>
                    </a:schemeClr>
                  </a:gs>
                </a:gsLst>
                <a:lin ang="27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1350" kern="0">
                  <a:solidFill>
                    <a:srgbClr val="000000"/>
                  </a:solidFill>
                  <a:ea typeface="游ゴシック" panose="020B0400000000000000" pitchFamily="50" charset="-128"/>
                </a:endParaRPr>
              </a:p>
            </p:txBody>
          </p:sp>
          <p:sp>
            <p:nvSpPr>
              <p:cNvPr id="95" name="Rectangle 35">
                <a:extLst>
                  <a:ext uri="{FF2B5EF4-FFF2-40B4-BE49-F238E27FC236}">
                    <a16:creationId xmlns:a16="http://schemas.microsoft.com/office/drawing/2014/main" id="{E5CE9BFA-AF80-49A7-9348-12A2BD7C172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718340" flipH="1">
                <a:off x="2168136" y="3712049"/>
                <a:ext cx="43868" cy="969175"/>
              </a:xfrm>
              <a:prstGeom prst="rect">
                <a:avLst/>
              </a:prstGeom>
              <a:gradFill rotWithShape="0">
                <a:gsLst>
                  <a:gs pos="0">
                    <a:schemeClr val="bg2">
                      <a:gamma/>
                      <a:shade val="89804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89804"/>
                      <a:invGamma/>
                    </a:schemeClr>
                  </a:gs>
                </a:gsLst>
                <a:lin ang="27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1350" kern="0">
                  <a:solidFill>
                    <a:srgbClr val="000000"/>
                  </a:solidFill>
                  <a:ea typeface="游ゴシック" panose="020B0400000000000000" pitchFamily="50" charset="-128"/>
                </a:endParaRPr>
              </a:p>
            </p:txBody>
          </p:sp>
          <p:sp>
            <p:nvSpPr>
              <p:cNvPr id="96" name="Oval 36">
                <a:extLst>
                  <a:ext uri="{FF2B5EF4-FFF2-40B4-BE49-F238E27FC236}">
                    <a16:creationId xmlns:a16="http://schemas.microsoft.com/office/drawing/2014/main" id="{1647A3FA-660C-4378-956C-B9CF5F4541C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 rot="3118340" flipH="1">
                <a:off x="2202186" y="3573887"/>
                <a:ext cx="316934" cy="526411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wrap="none" anchor="ctr"/>
              <a:lstStyle/>
              <a:p>
                <a:pPr defTabSz="685800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kumimoji="0" lang="ja-JP" altLang="en-US" sz="1350" kern="0">
                  <a:solidFill>
                    <a:srgbClr val="000000"/>
                  </a:solidFill>
                  <a:ea typeface="游ゴシック" panose="020B0400000000000000" pitchFamily="50" charset="-128"/>
                </a:endParaRPr>
              </a:p>
            </p:txBody>
          </p:sp>
        </p:grpSp>
      </p:grpSp>
      <p:cxnSp>
        <p:nvCxnSpPr>
          <p:cNvPr id="101" name="直線コネクタ 100">
            <a:extLst>
              <a:ext uri="{FF2B5EF4-FFF2-40B4-BE49-F238E27FC236}">
                <a16:creationId xmlns:a16="http://schemas.microsoft.com/office/drawing/2014/main" id="{5EA24599-8188-4701-94F4-73D81567479A}"/>
              </a:ext>
            </a:extLst>
          </p:cNvPr>
          <p:cNvCxnSpPr>
            <a:stCxn id="68" idx="3"/>
          </p:cNvCxnSpPr>
          <p:nvPr/>
        </p:nvCxnSpPr>
        <p:spPr>
          <a:xfrm>
            <a:off x="2675460" y="1634834"/>
            <a:ext cx="1053179" cy="909373"/>
          </a:xfrm>
          <a:prstGeom prst="line">
            <a:avLst/>
          </a:prstGeom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フリーフォーム: 図形 101">
            <a:extLst>
              <a:ext uri="{FF2B5EF4-FFF2-40B4-BE49-F238E27FC236}">
                <a16:creationId xmlns:a16="http://schemas.microsoft.com/office/drawing/2014/main" id="{FAB3A3B8-7F1E-49EC-8D08-468372699D71}"/>
              </a:ext>
            </a:extLst>
          </p:cNvPr>
          <p:cNvSpPr/>
          <p:nvPr/>
        </p:nvSpPr>
        <p:spPr>
          <a:xfrm>
            <a:off x="3050201" y="1819149"/>
            <a:ext cx="276950" cy="407310"/>
          </a:xfrm>
          <a:custGeom>
            <a:avLst/>
            <a:gdLst>
              <a:gd name="connsiteX0" fmla="*/ 9597 w 262258"/>
              <a:gd name="connsiteY0" fmla="*/ 63479 h 364364"/>
              <a:gd name="connsiteX1" fmla="*/ 96682 w 262258"/>
              <a:gd name="connsiteY1" fmla="*/ 11228 h 364364"/>
              <a:gd name="connsiteX2" fmla="*/ 888 w 262258"/>
              <a:gd name="connsiteY2" fmla="*/ 255068 h 364364"/>
              <a:gd name="connsiteX3" fmla="*/ 166351 w 262258"/>
              <a:gd name="connsiteY3" fmla="*/ 89605 h 364364"/>
              <a:gd name="connsiteX4" fmla="*/ 114100 w 262258"/>
              <a:gd name="connsiteY4" fmla="*/ 246359 h 364364"/>
              <a:gd name="connsiteX5" fmla="*/ 262145 w 262258"/>
              <a:gd name="connsiteY5" fmla="*/ 115731 h 364364"/>
              <a:gd name="connsiteX6" fmla="*/ 140225 w 262258"/>
              <a:gd name="connsiteY6" fmla="*/ 359571 h 364364"/>
              <a:gd name="connsiteX7" fmla="*/ 236020 w 262258"/>
              <a:gd name="connsiteY7" fmla="*/ 281194 h 3643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62258" h="364364">
                <a:moveTo>
                  <a:pt x="9597" y="63479"/>
                </a:moveTo>
                <a:cubicBezTo>
                  <a:pt x="53865" y="21388"/>
                  <a:pt x="98133" y="-20703"/>
                  <a:pt x="96682" y="11228"/>
                </a:cubicBezTo>
                <a:cubicBezTo>
                  <a:pt x="95231" y="43159"/>
                  <a:pt x="-10724" y="242005"/>
                  <a:pt x="888" y="255068"/>
                </a:cubicBezTo>
                <a:cubicBezTo>
                  <a:pt x="12500" y="268131"/>
                  <a:pt x="147482" y="91056"/>
                  <a:pt x="166351" y="89605"/>
                </a:cubicBezTo>
                <a:cubicBezTo>
                  <a:pt x="185220" y="88154"/>
                  <a:pt x="98134" y="242005"/>
                  <a:pt x="114100" y="246359"/>
                </a:cubicBezTo>
                <a:cubicBezTo>
                  <a:pt x="130066" y="250713"/>
                  <a:pt x="257791" y="96862"/>
                  <a:pt x="262145" y="115731"/>
                </a:cubicBezTo>
                <a:cubicBezTo>
                  <a:pt x="266499" y="134600"/>
                  <a:pt x="144579" y="331994"/>
                  <a:pt x="140225" y="359571"/>
                </a:cubicBezTo>
                <a:cubicBezTo>
                  <a:pt x="135871" y="387148"/>
                  <a:pt x="212797" y="287000"/>
                  <a:pt x="236020" y="281194"/>
                </a:cubicBezTo>
              </a:path>
            </a:pathLst>
          </a:custGeom>
          <a:noFill/>
          <a:ln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ja-JP" altLang="en-US" sz="1350">
              <a:solidFill>
                <a:prstClr val="white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03" name="円弧 102">
            <a:extLst>
              <a:ext uri="{FF2B5EF4-FFF2-40B4-BE49-F238E27FC236}">
                <a16:creationId xmlns:a16="http://schemas.microsoft.com/office/drawing/2014/main" id="{CE632E42-7ED5-4C93-9D04-AA8AD09506DC}"/>
              </a:ext>
            </a:extLst>
          </p:cNvPr>
          <p:cNvSpPr/>
          <p:nvPr/>
        </p:nvSpPr>
        <p:spPr>
          <a:xfrm rot="1012422" flipV="1">
            <a:off x="4203816" y="2032823"/>
            <a:ext cx="609094" cy="194167"/>
          </a:xfrm>
          <a:prstGeom prst="arc">
            <a:avLst>
              <a:gd name="adj1" fmla="val 7263125"/>
              <a:gd name="adj2" fmla="val 3024283"/>
            </a:avLst>
          </a:prstGeom>
          <a:ln w="19050">
            <a:solidFill>
              <a:schemeClr val="bg1">
                <a:lumMod val="65000"/>
              </a:schemeClr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ja-JP" altLang="en-US" sz="1350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04" name="円弧 103">
            <a:extLst>
              <a:ext uri="{FF2B5EF4-FFF2-40B4-BE49-F238E27FC236}">
                <a16:creationId xmlns:a16="http://schemas.microsoft.com/office/drawing/2014/main" id="{D3D81C93-F015-449F-879A-9EF1A6CC54C7}"/>
              </a:ext>
            </a:extLst>
          </p:cNvPr>
          <p:cNvSpPr/>
          <p:nvPr/>
        </p:nvSpPr>
        <p:spPr>
          <a:xfrm rot="1324596" flipV="1">
            <a:off x="4194019" y="2996999"/>
            <a:ext cx="218078" cy="185171"/>
          </a:xfrm>
          <a:prstGeom prst="arc">
            <a:avLst>
              <a:gd name="adj1" fmla="val 10557404"/>
              <a:gd name="adj2" fmla="val 437985"/>
            </a:avLst>
          </a:prstGeom>
          <a:ln w="1905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ja-JP" altLang="en-US" sz="1350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05" name="フリーフォーム: 図形 104">
            <a:extLst>
              <a:ext uri="{FF2B5EF4-FFF2-40B4-BE49-F238E27FC236}">
                <a16:creationId xmlns:a16="http://schemas.microsoft.com/office/drawing/2014/main" id="{8540F209-94DE-49BF-8A1C-96E98BED7918}"/>
              </a:ext>
            </a:extLst>
          </p:cNvPr>
          <p:cNvSpPr/>
          <p:nvPr/>
        </p:nvSpPr>
        <p:spPr>
          <a:xfrm>
            <a:off x="3695808" y="598199"/>
            <a:ext cx="1116182" cy="582715"/>
          </a:xfrm>
          <a:custGeom>
            <a:avLst/>
            <a:gdLst>
              <a:gd name="connsiteX0" fmla="*/ 1060704 w 1067856"/>
              <a:gd name="connsiteY0" fmla="*/ 521274 h 665901"/>
              <a:gd name="connsiteX1" fmla="*/ 1060704 w 1067856"/>
              <a:gd name="connsiteY1" fmla="*/ 658434 h 665901"/>
              <a:gd name="connsiteX2" fmla="*/ 1042416 w 1067856"/>
              <a:gd name="connsiteY2" fmla="*/ 320106 h 665901"/>
              <a:gd name="connsiteX3" fmla="*/ 786384 w 1067856"/>
              <a:gd name="connsiteY3" fmla="*/ 246954 h 665901"/>
              <a:gd name="connsiteX4" fmla="*/ 685800 w 1067856"/>
              <a:gd name="connsiteY4" fmla="*/ 91506 h 665901"/>
              <a:gd name="connsiteX5" fmla="*/ 466344 w 1067856"/>
              <a:gd name="connsiteY5" fmla="*/ 146370 h 665901"/>
              <a:gd name="connsiteX6" fmla="*/ 384048 w 1067856"/>
              <a:gd name="connsiteY6" fmla="*/ 128082 h 665901"/>
              <a:gd name="connsiteX7" fmla="*/ 256032 w 1067856"/>
              <a:gd name="connsiteY7" fmla="*/ 66 h 665901"/>
              <a:gd name="connsiteX8" fmla="*/ 64008 w 1067856"/>
              <a:gd name="connsiteY8" fmla="*/ 109794 h 665901"/>
              <a:gd name="connsiteX9" fmla="*/ 0 w 1067856"/>
              <a:gd name="connsiteY9" fmla="*/ 64074 h 665901"/>
              <a:gd name="connsiteX0" fmla="*/ 1060704 w 1067856"/>
              <a:gd name="connsiteY0" fmla="*/ 521274 h 602554"/>
              <a:gd name="connsiteX1" fmla="*/ 1060704 w 1067856"/>
              <a:gd name="connsiteY1" fmla="*/ 585282 h 602554"/>
              <a:gd name="connsiteX2" fmla="*/ 1042416 w 1067856"/>
              <a:gd name="connsiteY2" fmla="*/ 320106 h 602554"/>
              <a:gd name="connsiteX3" fmla="*/ 786384 w 1067856"/>
              <a:gd name="connsiteY3" fmla="*/ 246954 h 602554"/>
              <a:gd name="connsiteX4" fmla="*/ 685800 w 1067856"/>
              <a:gd name="connsiteY4" fmla="*/ 91506 h 602554"/>
              <a:gd name="connsiteX5" fmla="*/ 466344 w 1067856"/>
              <a:gd name="connsiteY5" fmla="*/ 146370 h 602554"/>
              <a:gd name="connsiteX6" fmla="*/ 384048 w 1067856"/>
              <a:gd name="connsiteY6" fmla="*/ 128082 h 602554"/>
              <a:gd name="connsiteX7" fmla="*/ 256032 w 1067856"/>
              <a:gd name="connsiteY7" fmla="*/ 66 h 602554"/>
              <a:gd name="connsiteX8" fmla="*/ 64008 w 1067856"/>
              <a:gd name="connsiteY8" fmla="*/ 109794 h 602554"/>
              <a:gd name="connsiteX9" fmla="*/ 0 w 1067856"/>
              <a:gd name="connsiteY9" fmla="*/ 64074 h 602554"/>
              <a:gd name="connsiteX0" fmla="*/ 1014984 w 1070457"/>
              <a:gd name="connsiteY0" fmla="*/ 457266 h 589876"/>
              <a:gd name="connsiteX1" fmla="*/ 1060704 w 1070457"/>
              <a:gd name="connsiteY1" fmla="*/ 585282 h 589876"/>
              <a:gd name="connsiteX2" fmla="*/ 1042416 w 1070457"/>
              <a:gd name="connsiteY2" fmla="*/ 320106 h 589876"/>
              <a:gd name="connsiteX3" fmla="*/ 786384 w 1070457"/>
              <a:gd name="connsiteY3" fmla="*/ 246954 h 589876"/>
              <a:gd name="connsiteX4" fmla="*/ 685800 w 1070457"/>
              <a:gd name="connsiteY4" fmla="*/ 91506 h 589876"/>
              <a:gd name="connsiteX5" fmla="*/ 466344 w 1070457"/>
              <a:gd name="connsiteY5" fmla="*/ 146370 h 589876"/>
              <a:gd name="connsiteX6" fmla="*/ 384048 w 1070457"/>
              <a:gd name="connsiteY6" fmla="*/ 128082 h 589876"/>
              <a:gd name="connsiteX7" fmla="*/ 256032 w 1070457"/>
              <a:gd name="connsiteY7" fmla="*/ 66 h 589876"/>
              <a:gd name="connsiteX8" fmla="*/ 64008 w 1070457"/>
              <a:gd name="connsiteY8" fmla="*/ 109794 h 589876"/>
              <a:gd name="connsiteX9" fmla="*/ 0 w 1070457"/>
              <a:gd name="connsiteY9" fmla="*/ 64074 h 589876"/>
              <a:gd name="connsiteX0" fmla="*/ 1060704 w 1070457"/>
              <a:gd name="connsiteY0" fmla="*/ 585282 h 585282"/>
              <a:gd name="connsiteX1" fmla="*/ 1042416 w 1070457"/>
              <a:gd name="connsiteY1" fmla="*/ 320106 h 585282"/>
              <a:gd name="connsiteX2" fmla="*/ 786384 w 1070457"/>
              <a:gd name="connsiteY2" fmla="*/ 246954 h 585282"/>
              <a:gd name="connsiteX3" fmla="*/ 685800 w 1070457"/>
              <a:gd name="connsiteY3" fmla="*/ 91506 h 585282"/>
              <a:gd name="connsiteX4" fmla="*/ 466344 w 1070457"/>
              <a:gd name="connsiteY4" fmla="*/ 146370 h 585282"/>
              <a:gd name="connsiteX5" fmla="*/ 384048 w 1070457"/>
              <a:gd name="connsiteY5" fmla="*/ 128082 h 585282"/>
              <a:gd name="connsiteX6" fmla="*/ 256032 w 1070457"/>
              <a:gd name="connsiteY6" fmla="*/ 66 h 585282"/>
              <a:gd name="connsiteX7" fmla="*/ 64008 w 1070457"/>
              <a:gd name="connsiteY7" fmla="*/ 109794 h 585282"/>
              <a:gd name="connsiteX8" fmla="*/ 0 w 1070457"/>
              <a:gd name="connsiteY8" fmla="*/ 64074 h 585282"/>
              <a:gd name="connsiteX0" fmla="*/ 1024128 w 1056970"/>
              <a:gd name="connsiteY0" fmla="*/ 521274 h 521274"/>
              <a:gd name="connsiteX1" fmla="*/ 1042416 w 1056970"/>
              <a:gd name="connsiteY1" fmla="*/ 320106 h 521274"/>
              <a:gd name="connsiteX2" fmla="*/ 786384 w 1056970"/>
              <a:gd name="connsiteY2" fmla="*/ 246954 h 521274"/>
              <a:gd name="connsiteX3" fmla="*/ 685800 w 1056970"/>
              <a:gd name="connsiteY3" fmla="*/ 91506 h 521274"/>
              <a:gd name="connsiteX4" fmla="*/ 466344 w 1056970"/>
              <a:gd name="connsiteY4" fmla="*/ 146370 h 521274"/>
              <a:gd name="connsiteX5" fmla="*/ 384048 w 1056970"/>
              <a:gd name="connsiteY5" fmla="*/ 128082 h 521274"/>
              <a:gd name="connsiteX6" fmla="*/ 256032 w 1056970"/>
              <a:gd name="connsiteY6" fmla="*/ 66 h 521274"/>
              <a:gd name="connsiteX7" fmla="*/ 64008 w 1056970"/>
              <a:gd name="connsiteY7" fmla="*/ 109794 h 521274"/>
              <a:gd name="connsiteX8" fmla="*/ 0 w 1056970"/>
              <a:gd name="connsiteY8" fmla="*/ 64074 h 5212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6970" h="521274">
                <a:moveTo>
                  <a:pt x="1024128" y="521274"/>
                </a:moveTo>
                <a:cubicBezTo>
                  <a:pt x="1028700" y="498414"/>
                  <a:pt x="1082040" y="365826"/>
                  <a:pt x="1042416" y="320106"/>
                </a:cubicBezTo>
                <a:cubicBezTo>
                  <a:pt x="1002792" y="274386"/>
                  <a:pt x="845820" y="285054"/>
                  <a:pt x="786384" y="246954"/>
                </a:cubicBezTo>
                <a:cubicBezTo>
                  <a:pt x="726948" y="208854"/>
                  <a:pt x="739140" y="108270"/>
                  <a:pt x="685800" y="91506"/>
                </a:cubicBezTo>
                <a:cubicBezTo>
                  <a:pt x="632460" y="74742"/>
                  <a:pt x="516636" y="140274"/>
                  <a:pt x="466344" y="146370"/>
                </a:cubicBezTo>
                <a:cubicBezTo>
                  <a:pt x="416052" y="152466"/>
                  <a:pt x="419100" y="152466"/>
                  <a:pt x="384048" y="128082"/>
                </a:cubicBezTo>
                <a:cubicBezTo>
                  <a:pt x="348996" y="103698"/>
                  <a:pt x="309372" y="3114"/>
                  <a:pt x="256032" y="66"/>
                </a:cubicBezTo>
                <a:cubicBezTo>
                  <a:pt x="202692" y="-2982"/>
                  <a:pt x="106680" y="99126"/>
                  <a:pt x="64008" y="109794"/>
                </a:cubicBezTo>
                <a:cubicBezTo>
                  <a:pt x="21336" y="120462"/>
                  <a:pt x="10668" y="92268"/>
                  <a:pt x="0" y="64074"/>
                </a:cubicBezTo>
              </a:path>
            </a:pathLst>
          </a:cu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ja-JP" altLang="en-US" sz="1350">
              <a:solidFill>
                <a:prstClr val="white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06" name="テキスト ボックス 2">
            <a:extLst>
              <a:ext uri="{FF2B5EF4-FFF2-40B4-BE49-F238E27FC236}">
                <a16:creationId xmlns:a16="http://schemas.microsoft.com/office/drawing/2014/main" id="{0A44B599-58A9-4391-95B3-9F943BE21D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54373" y="882642"/>
            <a:ext cx="1488410" cy="3792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rot="0" vert="horz" wrap="square" lIns="68580" tIns="34290" rIns="68580" bIns="34290" anchor="t" anchorCtr="0">
            <a:noAutofit/>
          </a:bodyPr>
          <a:lstStyle/>
          <a:p>
            <a:pPr algn="just" defTabSz="685800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1200" kern="100" dirty="0">
                <a:solidFill>
                  <a:prstClr val="black"/>
                </a:solidFill>
                <a:latin typeface="メイリオ" panose="020B0604030504040204" pitchFamily="50" charset="-128"/>
                <a:ea typeface="メイリオ" panose="020B0604030504040204" pitchFamily="50" charset="-128"/>
                <a:cs typeface="Times New Roman" panose="02020603050405020304" pitchFamily="18" charset="0"/>
              </a:rPr>
              <a:t>歳差・章動</a:t>
            </a:r>
          </a:p>
        </p:txBody>
      </p:sp>
      <p:cxnSp>
        <p:nvCxnSpPr>
          <p:cNvPr id="107" name="直線コネクタ 106">
            <a:extLst>
              <a:ext uri="{FF2B5EF4-FFF2-40B4-BE49-F238E27FC236}">
                <a16:creationId xmlns:a16="http://schemas.microsoft.com/office/drawing/2014/main" id="{4E89A643-BA9E-4964-A006-4B176A003D85}"/>
              </a:ext>
            </a:extLst>
          </p:cNvPr>
          <p:cNvCxnSpPr>
            <a:cxnSpLocks/>
          </p:cNvCxnSpPr>
          <p:nvPr/>
        </p:nvCxnSpPr>
        <p:spPr>
          <a:xfrm>
            <a:off x="1404527" y="2376018"/>
            <a:ext cx="2133406" cy="942387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3" name="タイトル 1">
            <a:extLst>
              <a:ext uri="{FF2B5EF4-FFF2-40B4-BE49-F238E27FC236}">
                <a16:creationId xmlns:a16="http://schemas.microsoft.com/office/drawing/2014/main" id="{5026338E-04D9-4175-A988-430ED5847E12}"/>
              </a:ext>
            </a:extLst>
          </p:cNvPr>
          <p:cNvSpPr txBox="1">
            <a:spLocks/>
          </p:cNvSpPr>
          <p:nvPr/>
        </p:nvSpPr>
        <p:spPr>
          <a:xfrm>
            <a:off x="7208105" y="1202164"/>
            <a:ext cx="4062413" cy="481029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ja-JP" altLang="en-US" sz="3600" dirty="0">
                <a:solidFill>
                  <a:prstClr val="blac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地球と天球、その極</a:t>
            </a:r>
            <a:endParaRPr lang="ja-JP" altLang="en-US" sz="3600" u="sng" dirty="0">
              <a:solidFill>
                <a:prstClr val="black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sp>
        <p:nvSpPr>
          <p:cNvPr id="108" name="タイトル 1">
            <a:extLst>
              <a:ext uri="{FF2B5EF4-FFF2-40B4-BE49-F238E27FC236}">
                <a16:creationId xmlns:a16="http://schemas.microsoft.com/office/drawing/2014/main" id="{8C96A0E6-705D-4158-9B67-DBA2898867D6}"/>
              </a:ext>
            </a:extLst>
          </p:cNvPr>
          <p:cNvSpPr txBox="1">
            <a:spLocks/>
          </p:cNvSpPr>
          <p:nvPr/>
        </p:nvSpPr>
        <p:spPr>
          <a:xfrm>
            <a:off x="5446873" y="5949758"/>
            <a:ext cx="6762688" cy="817077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685800" fontAlgn="auto">
              <a:spcAft>
                <a:spcPts val="0"/>
              </a:spcAft>
            </a:pPr>
            <a:r>
              <a:rPr lang="ja-JP" altLang="en-US" sz="2400" dirty="0">
                <a:solidFill>
                  <a:prstClr val="blac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自転軸の向きの変化：歳差章動と極運動</a:t>
            </a:r>
            <a:endParaRPr lang="en-US" altLang="ja-JP" sz="2400" dirty="0">
              <a:solidFill>
                <a:prstClr val="black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 defTabSz="685800" fontAlgn="auto">
              <a:spcAft>
                <a:spcPts val="0"/>
              </a:spcAft>
            </a:pPr>
            <a:r>
              <a:rPr lang="ja-JP" altLang="en-US" sz="2400" dirty="0">
                <a:solidFill>
                  <a:prstClr val="blac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（天の極の動きと地球の極の動き）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7AF7A63A-D444-4462-A06E-AD1DFB67398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19182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88"/>
    </mc:Choice>
    <mc:Fallback xmlns="">
      <p:transition spd="slow" advTm="480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DE76BD3-EB17-449B-8098-9CCE52A64F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991893"/>
            <a:ext cx="4619007" cy="4597347"/>
          </a:xfrm>
          <a:prstGeom prst="rect">
            <a:avLst/>
          </a:prstGeom>
        </p:spPr>
      </p:pic>
      <p:sp>
        <p:nvSpPr>
          <p:cNvPr id="5" name="加算記号 4">
            <a:extLst>
              <a:ext uri="{FF2B5EF4-FFF2-40B4-BE49-F238E27FC236}">
                <a16:creationId xmlns:a16="http://schemas.microsoft.com/office/drawing/2014/main" id="{B001F81E-E6AE-4668-9E48-D448A65D5193}"/>
              </a:ext>
            </a:extLst>
          </p:cNvPr>
          <p:cNvSpPr/>
          <p:nvPr/>
        </p:nvSpPr>
        <p:spPr>
          <a:xfrm>
            <a:off x="3377424" y="3172763"/>
            <a:ext cx="246580" cy="238874"/>
          </a:xfrm>
          <a:prstGeom prst="mathPl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ja-JP" altLang="en-US" sz="1350">
              <a:solidFill>
                <a:prstClr val="white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6" name="Picture 4" descr="旧本館北極星">
            <a:extLst>
              <a:ext uri="{FF2B5EF4-FFF2-40B4-BE49-F238E27FC236}">
                <a16:creationId xmlns:a16="http://schemas.microsoft.com/office/drawing/2014/main" id="{DDFE0712-B1AE-4F96-9CE3-BEA051929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t="1342"/>
          <a:stretch/>
        </p:blipFill>
        <p:spPr bwMode="auto">
          <a:xfrm>
            <a:off x="6888088" y="1124744"/>
            <a:ext cx="4164730" cy="4573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CA82853-BE16-4A59-AFB6-33D71EF85410}"/>
              </a:ext>
            </a:extLst>
          </p:cNvPr>
          <p:cNvSpPr txBox="1"/>
          <p:nvPr/>
        </p:nvSpPr>
        <p:spPr>
          <a:xfrm>
            <a:off x="2833891" y="3353845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ja-JP" altLang="en-US" sz="2400" dirty="0">
                <a:solidFill>
                  <a:srgbClr val="FFFF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地球の極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B8543D7-5C1E-45ED-B3A6-598E964119DB}"/>
              </a:ext>
            </a:extLst>
          </p:cNvPr>
          <p:cNvSpPr txBox="1"/>
          <p:nvPr/>
        </p:nvSpPr>
        <p:spPr>
          <a:xfrm>
            <a:off x="9079863" y="2390098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ja-JP" altLang="en-US" sz="2400" dirty="0">
                <a:solidFill>
                  <a:srgbClr val="FFFF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天球の極</a:t>
            </a:r>
          </a:p>
        </p:txBody>
      </p:sp>
      <p:sp>
        <p:nvSpPr>
          <p:cNvPr id="9" name="加算記号 8">
            <a:extLst>
              <a:ext uri="{FF2B5EF4-FFF2-40B4-BE49-F238E27FC236}">
                <a16:creationId xmlns:a16="http://schemas.microsoft.com/office/drawing/2014/main" id="{92149DA6-E120-476E-8817-FAAFC284FF8C}"/>
              </a:ext>
            </a:extLst>
          </p:cNvPr>
          <p:cNvSpPr/>
          <p:nvPr/>
        </p:nvSpPr>
        <p:spPr>
          <a:xfrm>
            <a:off x="8714758" y="2709242"/>
            <a:ext cx="246580" cy="238874"/>
          </a:xfrm>
          <a:prstGeom prst="mathPl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ja-JP" altLang="en-US" sz="1350">
              <a:solidFill>
                <a:prstClr val="white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" name="円弧 1">
            <a:extLst>
              <a:ext uri="{FF2B5EF4-FFF2-40B4-BE49-F238E27FC236}">
                <a16:creationId xmlns:a16="http://schemas.microsoft.com/office/drawing/2014/main" id="{343241A7-6793-4589-AB41-15B0FB28A7BA}"/>
              </a:ext>
            </a:extLst>
          </p:cNvPr>
          <p:cNvSpPr/>
          <p:nvPr/>
        </p:nvSpPr>
        <p:spPr>
          <a:xfrm>
            <a:off x="8458935" y="2386100"/>
            <a:ext cx="783191" cy="800174"/>
          </a:xfrm>
          <a:prstGeom prst="arc">
            <a:avLst>
              <a:gd name="adj1" fmla="val 5102830"/>
              <a:gd name="adj2" fmla="val 0"/>
            </a:avLst>
          </a:prstGeom>
          <a:ln>
            <a:solidFill>
              <a:srgbClr val="FFFF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ja-JP" altLang="en-US" sz="1350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22AFCC7C-B467-477E-A88A-A30E54AC2A62}"/>
              </a:ext>
            </a:extLst>
          </p:cNvPr>
          <p:cNvSpPr txBox="1">
            <a:spLocks/>
          </p:cNvSpPr>
          <p:nvPr/>
        </p:nvSpPr>
        <p:spPr>
          <a:xfrm>
            <a:off x="2063552" y="5868231"/>
            <a:ext cx="3391790" cy="481029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ja-JP" altLang="en-US" sz="3600" dirty="0">
                <a:solidFill>
                  <a:prstClr val="blac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地球の極の動きが</a:t>
            </a:r>
            <a:r>
              <a:rPr lang="ja-JP" altLang="en-US" sz="3600" u="sng" dirty="0">
                <a:solidFill>
                  <a:prstClr val="blac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極運動</a:t>
            </a:r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CEC8B8D2-88C3-4479-B5E6-BFA79169B373}"/>
              </a:ext>
            </a:extLst>
          </p:cNvPr>
          <p:cNvSpPr txBox="1">
            <a:spLocks/>
          </p:cNvSpPr>
          <p:nvPr/>
        </p:nvSpPr>
        <p:spPr>
          <a:xfrm>
            <a:off x="7752184" y="5838970"/>
            <a:ext cx="3582590" cy="481029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ja-JP" altLang="en-US" sz="3600" dirty="0">
                <a:solidFill>
                  <a:prstClr val="blac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天の極の動きが</a:t>
            </a:r>
            <a:r>
              <a:rPr lang="ja-JP" altLang="en-US" sz="3600" u="sng" dirty="0">
                <a:solidFill>
                  <a:prstClr val="blac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歳差章動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BCD8291-0835-4EDB-B8BA-87E6CDCB2D73}"/>
              </a:ext>
            </a:extLst>
          </p:cNvPr>
          <p:cNvSpPr txBox="1"/>
          <p:nvPr/>
        </p:nvSpPr>
        <p:spPr>
          <a:xfrm>
            <a:off x="3384613" y="214835"/>
            <a:ext cx="57246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solidFill>
                  <a:prstClr val="blac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地球と天球、その極の動き</a:t>
            </a:r>
            <a:endParaRPr lang="ja-JP" altLang="en-US" sz="3600" u="sng" dirty="0">
              <a:solidFill>
                <a:prstClr val="black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pic>
        <p:nvPicPr>
          <p:cNvPr id="12" name="オーディオ 11">
            <a:hlinkClick r:id="" action="ppaction://media"/>
            <a:extLst>
              <a:ext uri="{FF2B5EF4-FFF2-40B4-BE49-F238E27FC236}">
                <a16:creationId xmlns:a16="http://schemas.microsoft.com/office/drawing/2014/main" id="{0A257EF4-C1A1-4566-AD3D-B83545EC063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13918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605"/>
    </mc:Choice>
    <mc:Fallback xmlns="">
      <p:transition spd="slow" advTm="606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7" grpId="0"/>
      <p:bldP spid="8" grpId="0"/>
      <p:bldP spid="9" grpId="0" animBg="1"/>
      <p:bldP spid="2" grpId="0" animBg="1"/>
      <p:bldP spid="10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40000"/>
                <a:lumOff val="6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0" y="5643562"/>
            <a:ext cx="12192000" cy="1214438"/>
          </a:xfrm>
          <a:prstGeom prst="rect">
            <a:avLst/>
          </a:prstGeom>
          <a:solidFill>
            <a:srgbClr val="6633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685800"/>
            <a:endParaRPr lang="ja-JP" altLang="en-US" sz="1350">
              <a:solidFill>
                <a:srgbClr val="000000"/>
              </a:solidFill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 rot="-661660">
            <a:off x="3941448" y="5343525"/>
            <a:ext cx="157163" cy="296466"/>
            <a:chOff x="5049" y="3213"/>
            <a:chExt cx="155" cy="308"/>
          </a:xfrm>
        </p:grpSpPr>
        <p:sp>
          <p:nvSpPr>
            <p:cNvPr id="90116" name="AutoShape 4"/>
            <p:cNvSpPr>
              <a:spLocks noChangeArrowheads="1"/>
            </p:cNvSpPr>
            <p:nvPr/>
          </p:nvSpPr>
          <p:spPr bwMode="auto">
            <a:xfrm rot="780000" flipH="1">
              <a:off x="5110" y="3213"/>
              <a:ext cx="94" cy="36"/>
            </a:xfrm>
            <a:prstGeom prst="triangle">
              <a:avLst>
                <a:gd name="adj" fmla="val 49995"/>
              </a:avLst>
            </a:pr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>
                <a:defRPr/>
              </a:pPr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0117" name="AutoShape 5"/>
            <p:cNvSpPr>
              <a:spLocks noChangeArrowheads="1"/>
            </p:cNvSpPr>
            <p:nvPr/>
          </p:nvSpPr>
          <p:spPr bwMode="auto">
            <a:xfrm rot="780000" flipH="1">
              <a:off x="5079" y="3226"/>
              <a:ext cx="114" cy="104"/>
            </a:xfrm>
            <a:prstGeom prst="triangle">
              <a:avLst>
                <a:gd name="adj" fmla="val 49995"/>
              </a:avLst>
            </a:pr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>
                <a:defRPr/>
              </a:pPr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0118" name="Rectangle 6"/>
            <p:cNvSpPr>
              <a:spLocks noChangeArrowheads="1"/>
            </p:cNvSpPr>
            <p:nvPr/>
          </p:nvSpPr>
          <p:spPr bwMode="auto">
            <a:xfrm rot="780000" flipH="1">
              <a:off x="5096" y="3249"/>
              <a:ext cx="82" cy="124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>
                <a:defRPr/>
              </a:pPr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0119" name="Rectangle 7"/>
            <p:cNvSpPr>
              <a:spLocks noChangeArrowheads="1"/>
            </p:cNvSpPr>
            <p:nvPr/>
          </p:nvSpPr>
          <p:spPr bwMode="auto">
            <a:xfrm rot="780000" flipH="1">
              <a:off x="5049" y="3339"/>
              <a:ext cx="117" cy="182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>
                <a:defRPr/>
              </a:pPr>
              <a:endParaRPr lang="ja-JP" altLang="en-US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8"/>
          <p:cNvGrpSpPr>
            <a:grpSpLocks/>
          </p:cNvGrpSpPr>
          <p:nvPr/>
        </p:nvGrpSpPr>
        <p:grpSpPr bwMode="auto">
          <a:xfrm rot="-239628">
            <a:off x="3647364" y="4953002"/>
            <a:ext cx="621506" cy="565547"/>
            <a:chOff x="3587" y="3334"/>
            <a:chExt cx="613" cy="586"/>
          </a:xfrm>
        </p:grpSpPr>
        <p:sp>
          <p:nvSpPr>
            <p:cNvPr id="5151" name="Arc 9"/>
            <p:cNvSpPr>
              <a:spLocks/>
            </p:cNvSpPr>
            <p:nvPr/>
          </p:nvSpPr>
          <p:spPr bwMode="auto">
            <a:xfrm rot="1316517">
              <a:off x="3738" y="3334"/>
              <a:ext cx="405" cy="539"/>
            </a:xfrm>
            <a:custGeom>
              <a:avLst/>
              <a:gdLst>
                <a:gd name="T0" fmla="*/ 0 w 25514"/>
                <a:gd name="T1" fmla="*/ 0 h 34264"/>
                <a:gd name="T2" fmla="*/ 0 w 25514"/>
                <a:gd name="T3" fmla="*/ 0 h 34264"/>
                <a:gd name="T4" fmla="*/ 0 w 25514"/>
                <a:gd name="T5" fmla="*/ 0 h 34264"/>
                <a:gd name="T6" fmla="*/ 0 60000 65536"/>
                <a:gd name="T7" fmla="*/ 0 60000 65536"/>
                <a:gd name="T8" fmla="*/ 0 60000 65536"/>
                <a:gd name="T9" fmla="*/ 0 w 25514"/>
                <a:gd name="T10" fmla="*/ 0 h 34264"/>
                <a:gd name="T11" fmla="*/ 25514 w 25514"/>
                <a:gd name="T12" fmla="*/ 34264 h 342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514" h="34264" fill="none" extrusionOk="0">
                  <a:moveTo>
                    <a:pt x="21412" y="-1"/>
                  </a:moveTo>
                  <a:cubicBezTo>
                    <a:pt x="24078" y="3684"/>
                    <a:pt x="25514" y="8116"/>
                    <a:pt x="25514" y="12664"/>
                  </a:cubicBezTo>
                  <a:cubicBezTo>
                    <a:pt x="25514" y="24593"/>
                    <a:pt x="15843" y="34264"/>
                    <a:pt x="3914" y="34264"/>
                  </a:cubicBezTo>
                  <a:cubicBezTo>
                    <a:pt x="2601" y="34264"/>
                    <a:pt x="1291" y="34144"/>
                    <a:pt x="-1" y="33906"/>
                  </a:cubicBezTo>
                </a:path>
                <a:path w="25514" h="34264" stroke="0" extrusionOk="0">
                  <a:moveTo>
                    <a:pt x="21412" y="-1"/>
                  </a:moveTo>
                  <a:cubicBezTo>
                    <a:pt x="24078" y="3684"/>
                    <a:pt x="25514" y="8116"/>
                    <a:pt x="25514" y="12664"/>
                  </a:cubicBezTo>
                  <a:cubicBezTo>
                    <a:pt x="25514" y="24593"/>
                    <a:pt x="15843" y="34264"/>
                    <a:pt x="3914" y="34264"/>
                  </a:cubicBezTo>
                  <a:cubicBezTo>
                    <a:pt x="2601" y="34264"/>
                    <a:pt x="1291" y="34144"/>
                    <a:pt x="-1" y="33906"/>
                  </a:cubicBezTo>
                  <a:lnTo>
                    <a:pt x="3914" y="12664"/>
                  </a:lnTo>
                  <a:close/>
                </a:path>
              </a:pathLst>
            </a:custGeom>
            <a:solidFill>
              <a:schemeClr val="bg2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0122" name="Rectangle 10"/>
            <p:cNvSpPr>
              <a:spLocks noChangeArrowheads="1"/>
            </p:cNvSpPr>
            <p:nvPr/>
          </p:nvSpPr>
          <p:spPr bwMode="auto">
            <a:xfrm rot="1557968" flipH="1">
              <a:off x="3981" y="3718"/>
              <a:ext cx="53" cy="132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>
                <a:defRPr/>
              </a:pPr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153" name="Rectangle 11"/>
            <p:cNvSpPr>
              <a:spLocks noChangeArrowheads="1"/>
            </p:cNvSpPr>
            <p:nvPr/>
          </p:nvSpPr>
          <p:spPr bwMode="auto">
            <a:xfrm rot="3417968" flipH="1">
              <a:off x="3955" y="3750"/>
              <a:ext cx="236" cy="103"/>
            </a:xfrm>
            <a:prstGeom prst="rect">
              <a:avLst/>
            </a:prstGeom>
            <a:solidFill>
              <a:srgbClr val="777777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154" name="Oval 12"/>
            <p:cNvSpPr>
              <a:spLocks noChangeArrowheads="1"/>
            </p:cNvSpPr>
            <p:nvPr/>
          </p:nvSpPr>
          <p:spPr bwMode="auto">
            <a:xfrm rot="3357968" flipH="1">
              <a:off x="3987" y="3706"/>
              <a:ext cx="98" cy="109"/>
            </a:xfrm>
            <a:prstGeom prst="ellipse">
              <a:avLst/>
            </a:prstGeom>
            <a:solidFill>
              <a:srgbClr val="777777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155" name="Oval 13"/>
            <p:cNvSpPr>
              <a:spLocks noChangeArrowheads="1"/>
            </p:cNvSpPr>
            <p:nvPr/>
          </p:nvSpPr>
          <p:spPr bwMode="auto">
            <a:xfrm rot="3357968" flipH="1">
              <a:off x="4004" y="3716"/>
              <a:ext cx="66" cy="87"/>
            </a:xfrm>
            <a:prstGeom prst="ellipse">
              <a:avLst/>
            </a:prstGeom>
            <a:gradFill rotWithShape="0">
              <a:gsLst>
                <a:gs pos="0">
                  <a:srgbClr val="393939"/>
                </a:gs>
                <a:gs pos="100000">
                  <a:srgbClr val="4D4D4D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156" name="Oval 14"/>
            <p:cNvSpPr>
              <a:spLocks noChangeArrowheads="1"/>
            </p:cNvSpPr>
            <p:nvPr/>
          </p:nvSpPr>
          <p:spPr bwMode="auto">
            <a:xfrm rot="3357968" flipH="1">
              <a:off x="3798" y="3267"/>
              <a:ext cx="192" cy="61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157" name="Oval 15"/>
            <p:cNvSpPr>
              <a:spLocks noChangeArrowheads="1"/>
            </p:cNvSpPr>
            <p:nvPr/>
          </p:nvSpPr>
          <p:spPr bwMode="auto">
            <a:xfrm rot="3357968" flipH="1">
              <a:off x="3899" y="3543"/>
              <a:ext cx="63" cy="127"/>
            </a:xfrm>
            <a:prstGeom prst="ellipse">
              <a:avLst/>
            </a:prstGeom>
            <a:solidFill>
              <a:srgbClr val="777777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0128" name="Rectangle 16"/>
            <p:cNvSpPr>
              <a:spLocks noChangeArrowheads="1"/>
            </p:cNvSpPr>
            <p:nvPr/>
          </p:nvSpPr>
          <p:spPr bwMode="auto">
            <a:xfrm rot="1257968" flipH="1">
              <a:off x="3812" y="3458"/>
              <a:ext cx="229" cy="31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89804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89804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>
                <a:defRPr/>
              </a:pPr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0129" name="Rectangle 17"/>
            <p:cNvSpPr>
              <a:spLocks noChangeArrowheads="1"/>
            </p:cNvSpPr>
            <p:nvPr/>
          </p:nvSpPr>
          <p:spPr bwMode="auto">
            <a:xfrm rot="5037968" flipH="1">
              <a:off x="3708" y="3555"/>
              <a:ext cx="227" cy="12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89804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89804"/>
                    <a:invGamma/>
                  </a:schemeClr>
                </a:gs>
              </a:gsLst>
              <a:lin ang="27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>
                <a:defRPr/>
              </a:pPr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0130" name="Rectangle 18"/>
            <p:cNvSpPr>
              <a:spLocks noChangeArrowheads="1"/>
            </p:cNvSpPr>
            <p:nvPr/>
          </p:nvSpPr>
          <p:spPr bwMode="auto">
            <a:xfrm rot="957968" flipH="1">
              <a:off x="3778" y="3431"/>
              <a:ext cx="12" cy="211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89804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89804"/>
                    <a:invGamma/>
                  </a:schemeClr>
                </a:gs>
              </a:gsLst>
              <a:lin ang="27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>
                <a:defRPr/>
              </a:pPr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161" name="Oval 19"/>
            <p:cNvSpPr>
              <a:spLocks noChangeArrowheads="1"/>
            </p:cNvSpPr>
            <p:nvPr/>
          </p:nvSpPr>
          <p:spPr bwMode="auto">
            <a:xfrm rot="3357968" flipH="1">
              <a:off x="3795" y="3399"/>
              <a:ext cx="69" cy="120"/>
            </a:xfrm>
            <a:prstGeom prst="ellipse">
              <a:avLst/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4" name="Group 20"/>
          <p:cNvGrpSpPr>
            <a:grpSpLocks/>
          </p:cNvGrpSpPr>
          <p:nvPr/>
        </p:nvGrpSpPr>
        <p:grpSpPr bwMode="auto">
          <a:xfrm rot="-661660">
            <a:off x="8724484" y="5051823"/>
            <a:ext cx="346472" cy="701278"/>
            <a:chOff x="5049" y="3213"/>
            <a:chExt cx="155" cy="308"/>
          </a:xfrm>
        </p:grpSpPr>
        <p:sp>
          <p:nvSpPr>
            <p:cNvPr id="90133" name="AutoShape 21"/>
            <p:cNvSpPr>
              <a:spLocks noChangeArrowheads="1"/>
            </p:cNvSpPr>
            <p:nvPr/>
          </p:nvSpPr>
          <p:spPr bwMode="auto">
            <a:xfrm rot="780000" flipH="1">
              <a:off x="5110" y="3213"/>
              <a:ext cx="94" cy="36"/>
            </a:xfrm>
            <a:prstGeom prst="triangle">
              <a:avLst>
                <a:gd name="adj" fmla="val 49995"/>
              </a:avLst>
            </a:pr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>
                <a:defRPr/>
              </a:pPr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0134" name="AutoShape 22"/>
            <p:cNvSpPr>
              <a:spLocks noChangeArrowheads="1"/>
            </p:cNvSpPr>
            <p:nvPr/>
          </p:nvSpPr>
          <p:spPr bwMode="auto">
            <a:xfrm rot="780000" flipH="1">
              <a:off x="5084" y="3231"/>
              <a:ext cx="118" cy="106"/>
            </a:xfrm>
            <a:prstGeom prst="triangle">
              <a:avLst>
                <a:gd name="adj" fmla="val 49995"/>
              </a:avLst>
            </a:pr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>
                <a:defRPr/>
              </a:pPr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0135" name="Rectangle 23"/>
            <p:cNvSpPr>
              <a:spLocks noChangeArrowheads="1"/>
            </p:cNvSpPr>
            <p:nvPr/>
          </p:nvSpPr>
          <p:spPr bwMode="auto">
            <a:xfrm rot="780000" flipH="1">
              <a:off x="5096" y="3249"/>
              <a:ext cx="82" cy="124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>
                <a:defRPr/>
              </a:pPr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0136" name="Rectangle 24"/>
            <p:cNvSpPr>
              <a:spLocks noChangeArrowheads="1"/>
            </p:cNvSpPr>
            <p:nvPr/>
          </p:nvSpPr>
          <p:spPr bwMode="auto">
            <a:xfrm rot="780000" flipH="1">
              <a:off x="5049" y="3339"/>
              <a:ext cx="118" cy="182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>
                <a:defRPr/>
              </a:pPr>
              <a:endParaRPr lang="ja-JP" altLang="en-US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5" name="Group 25"/>
          <p:cNvGrpSpPr>
            <a:grpSpLocks/>
          </p:cNvGrpSpPr>
          <p:nvPr/>
        </p:nvGrpSpPr>
        <p:grpSpPr bwMode="auto">
          <a:xfrm rot="-239628">
            <a:off x="8072022" y="4131469"/>
            <a:ext cx="1371600" cy="1333500"/>
            <a:chOff x="3587" y="3334"/>
            <a:chExt cx="613" cy="586"/>
          </a:xfrm>
        </p:grpSpPr>
        <p:sp>
          <p:nvSpPr>
            <p:cNvPr id="5136" name="Arc 26"/>
            <p:cNvSpPr>
              <a:spLocks/>
            </p:cNvSpPr>
            <p:nvPr/>
          </p:nvSpPr>
          <p:spPr bwMode="auto">
            <a:xfrm rot="1316517">
              <a:off x="3738" y="3334"/>
              <a:ext cx="405" cy="539"/>
            </a:xfrm>
            <a:custGeom>
              <a:avLst/>
              <a:gdLst>
                <a:gd name="T0" fmla="*/ 0 w 25514"/>
                <a:gd name="T1" fmla="*/ 0 h 34264"/>
                <a:gd name="T2" fmla="*/ 0 w 25514"/>
                <a:gd name="T3" fmla="*/ 0 h 34264"/>
                <a:gd name="T4" fmla="*/ 0 w 25514"/>
                <a:gd name="T5" fmla="*/ 0 h 34264"/>
                <a:gd name="T6" fmla="*/ 0 60000 65536"/>
                <a:gd name="T7" fmla="*/ 0 60000 65536"/>
                <a:gd name="T8" fmla="*/ 0 60000 65536"/>
                <a:gd name="T9" fmla="*/ 0 w 25514"/>
                <a:gd name="T10" fmla="*/ 0 h 34264"/>
                <a:gd name="T11" fmla="*/ 25514 w 25514"/>
                <a:gd name="T12" fmla="*/ 34264 h 34264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5514" h="34264" fill="none" extrusionOk="0">
                  <a:moveTo>
                    <a:pt x="21412" y="-1"/>
                  </a:moveTo>
                  <a:cubicBezTo>
                    <a:pt x="24078" y="3684"/>
                    <a:pt x="25514" y="8116"/>
                    <a:pt x="25514" y="12664"/>
                  </a:cubicBezTo>
                  <a:cubicBezTo>
                    <a:pt x="25514" y="24593"/>
                    <a:pt x="15843" y="34264"/>
                    <a:pt x="3914" y="34264"/>
                  </a:cubicBezTo>
                  <a:cubicBezTo>
                    <a:pt x="2601" y="34264"/>
                    <a:pt x="1291" y="34144"/>
                    <a:pt x="-1" y="33906"/>
                  </a:cubicBezTo>
                </a:path>
                <a:path w="25514" h="34264" stroke="0" extrusionOk="0">
                  <a:moveTo>
                    <a:pt x="21412" y="-1"/>
                  </a:moveTo>
                  <a:cubicBezTo>
                    <a:pt x="24078" y="3684"/>
                    <a:pt x="25514" y="8116"/>
                    <a:pt x="25514" y="12664"/>
                  </a:cubicBezTo>
                  <a:cubicBezTo>
                    <a:pt x="25514" y="24593"/>
                    <a:pt x="15843" y="34264"/>
                    <a:pt x="3914" y="34264"/>
                  </a:cubicBezTo>
                  <a:cubicBezTo>
                    <a:pt x="2601" y="34264"/>
                    <a:pt x="1291" y="34144"/>
                    <a:pt x="-1" y="33906"/>
                  </a:cubicBezTo>
                  <a:lnTo>
                    <a:pt x="3914" y="12664"/>
                  </a:lnTo>
                  <a:close/>
                </a:path>
              </a:pathLst>
            </a:custGeom>
            <a:solidFill>
              <a:schemeClr val="bg2"/>
            </a:solidFill>
            <a:ln w="12700" cap="rnd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0139" name="Rectangle 27"/>
            <p:cNvSpPr>
              <a:spLocks noChangeArrowheads="1"/>
            </p:cNvSpPr>
            <p:nvPr/>
          </p:nvSpPr>
          <p:spPr bwMode="auto">
            <a:xfrm rot="1557968" flipH="1">
              <a:off x="3983" y="3734"/>
              <a:ext cx="56" cy="132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69804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69804"/>
                    <a:invGamma/>
                  </a:schemeClr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>
                <a:defRPr/>
              </a:pPr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138" name="Rectangle 28"/>
            <p:cNvSpPr>
              <a:spLocks noChangeArrowheads="1"/>
            </p:cNvSpPr>
            <p:nvPr/>
          </p:nvSpPr>
          <p:spPr bwMode="auto">
            <a:xfrm rot="3417968" flipH="1">
              <a:off x="3955" y="3750"/>
              <a:ext cx="236" cy="103"/>
            </a:xfrm>
            <a:prstGeom prst="rect">
              <a:avLst/>
            </a:prstGeom>
            <a:solidFill>
              <a:srgbClr val="777777"/>
            </a:solidFill>
            <a:ln w="12700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139" name="Oval 29"/>
            <p:cNvSpPr>
              <a:spLocks noChangeArrowheads="1"/>
            </p:cNvSpPr>
            <p:nvPr/>
          </p:nvSpPr>
          <p:spPr bwMode="auto">
            <a:xfrm rot="3357968" flipH="1">
              <a:off x="3987" y="3706"/>
              <a:ext cx="98" cy="109"/>
            </a:xfrm>
            <a:prstGeom prst="ellipse">
              <a:avLst/>
            </a:prstGeom>
            <a:solidFill>
              <a:srgbClr val="777777"/>
            </a:solidFill>
            <a:ln w="9525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140" name="Oval 30"/>
            <p:cNvSpPr>
              <a:spLocks noChangeArrowheads="1"/>
            </p:cNvSpPr>
            <p:nvPr/>
          </p:nvSpPr>
          <p:spPr bwMode="auto">
            <a:xfrm rot="3357968" flipH="1">
              <a:off x="4004" y="3716"/>
              <a:ext cx="66" cy="87"/>
            </a:xfrm>
            <a:prstGeom prst="ellipse">
              <a:avLst/>
            </a:prstGeom>
            <a:gradFill rotWithShape="0">
              <a:gsLst>
                <a:gs pos="0">
                  <a:srgbClr val="393939"/>
                </a:gs>
                <a:gs pos="100000">
                  <a:srgbClr val="4D4D4D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141" name="Oval 31"/>
            <p:cNvSpPr>
              <a:spLocks noChangeArrowheads="1"/>
            </p:cNvSpPr>
            <p:nvPr/>
          </p:nvSpPr>
          <p:spPr bwMode="auto">
            <a:xfrm rot="3357968" flipH="1">
              <a:off x="3798" y="3267"/>
              <a:ext cx="192" cy="613"/>
            </a:xfrm>
            <a:prstGeom prst="ellipse">
              <a:avLst/>
            </a:prstGeom>
            <a:gradFill rotWithShape="1">
              <a:gsLst>
                <a:gs pos="0">
                  <a:schemeClr val="bg1"/>
                </a:gs>
                <a:gs pos="100000">
                  <a:schemeClr val="bg2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142" name="Oval 32"/>
            <p:cNvSpPr>
              <a:spLocks noChangeArrowheads="1"/>
            </p:cNvSpPr>
            <p:nvPr/>
          </p:nvSpPr>
          <p:spPr bwMode="auto">
            <a:xfrm rot="3357968" flipH="1">
              <a:off x="3899" y="3543"/>
              <a:ext cx="63" cy="127"/>
            </a:xfrm>
            <a:prstGeom prst="ellipse">
              <a:avLst/>
            </a:prstGeom>
            <a:solidFill>
              <a:srgbClr val="777777"/>
            </a:solidFill>
            <a:ln w="12700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0145" name="Rectangle 33"/>
            <p:cNvSpPr>
              <a:spLocks noChangeArrowheads="1"/>
            </p:cNvSpPr>
            <p:nvPr/>
          </p:nvSpPr>
          <p:spPr bwMode="auto">
            <a:xfrm rot="1257968" flipH="1">
              <a:off x="3813" y="3460"/>
              <a:ext cx="230" cy="30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89804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89804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>
                <a:defRPr/>
              </a:pPr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0146" name="Rectangle 34"/>
            <p:cNvSpPr>
              <a:spLocks noChangeArrowheads="1"/>
            </p:cNvSpPr>
            <p:nvPr/>
          </p:nvSpPr>
          <p:spPr bwMode="auto">
            <a:xfrm rot="5037968" flipH="1">
              <a:off x="3708" y="3543"/>
              <a:ext cx="229" cy="12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89804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89804"/>
                    <a:invGamma/>
                  </a:schemeClr>
                </a:gs>
              </a:gsLst>
              <a:lin ang="27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>
                <a:defRPr/>
              </a:pPr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90147" name="Rectangle 35"/>
            <p:cNvSpPr>
              <a:spLocks noChangeArrowheads="1"/>
            </p:cNvSpPr>
            <p:nvPr/>
          </p:nvSpPr>
          <p:spPr bwMode="auto">
            <a:xfrm rot="957968" flipH="1">
              <a:off x="3780" y="3429"/>
              <a:ext cx="10" cy="211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shade val="89804"/>
                    <a:invGamma/>
                  </a:schemeClr>
                </a:gs>
                <a:gs pos="50000">
                  <a:schemeClr val="bg2"/>
                </a:gs>
                <a:gs pos="100000">
                  <a:schemeClr val="bg2">
                    <a:gamma/>
                    <a:shade val="89804"/>
                    <a:invGamma/>
                  </a:schemeClr>
                </a:gs>
              </a:gsLst>
              <a:lin ang="2700000" scaled="1"/>
            </a:gradFill>
            <a:ln w="12700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defTabSz="685800">
                <a:defRPr/>
              </a:pPr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146" name="Oval 36"/>
            <p:cNvSpPr>
              <a:spLocks noChangeArrowheads="1"/>
            </p:cNvSpPr>
            <p:nvPr/>
          </p:nvSpPr>
          <p:spPr bwMode="auto">
            <a:xfrm rot="3357968" flipH="1">
              <a:off x="3795" y="3399"/>
              <a:ext cx="69" cy="120"/>
            </a:xfrm>
            <a:prstGeom prst="ellipse">
              <a:avLst/>
            </a:pr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</p:grpSp>
      <p:sp>
        <p:nvSpPr>
          <p:cNvPr id="90149" name="Line 37"/>
          <p:cNvSpPr>
            <a:spLocks noChangeShapeType="1"/>
          </p:cNvSpPr>
          <p:nvPr/>
        </p:nvSpPr>
        <p:spPr bwMode="auto">
          <a:xfrm flipH="1" flipV="1">
            <a:off x="5997956" y="1322786"/>
            <a:ext cx="2430065" cy="2915840"/>
          </a:xfrm>
          <a:prstGeom prst="line">
            <a:avLst/>
          </a:prstGeom>
          <a:noFill/>
          <a:ln w="9525">
            <a:solidFill>
              <a:srgbClr val="00EBE6"/>
            </a:solidFill>
            <a:round/>
            <a:headEnd/>
            <a:tailEnd/>
          </a:ln>
        </p:spPr>
        <p:txBody>
          <a:bodyPr/>
          <a:lstStyle/>
          <a:p>
            <a:pPr defTabSz="685800"/>
            <a:endParaRPr lang="ja-JP" altLang="en-US" sz="1350">
              <a:solidFill>
                <a:srgbClr val="000000"/>
              </a:solidFill>
            </a:endParaRPr>
          </a:p>
        </p:txBody>
      </p:sp>
      <p:sp>
        <p:nvSpPr>
          <p:cNvPr id="90150" name="Line 38"/>
          <p:cNvSpPr>
            <a:spLocks noChangeShapeType="1"/>
          </p:cNvSpPr>
          <p:nvPr/>
        </p:nvSpPr>
        <p:spPr bwMode="auto">
          <a:xfrm flipH="1" flipV="1">
            <a:off x="1594725" y="2402683"/>
            <a:ext cx="2106216" cy="2537222"/>
          </a:xfrm>
          <a:prstGeom prst="line">
            <a:avLst/>
          </a:prstGeom>
          <a:noFill/>
          <a:ln w="6350">
            <a:solidFill>
              <a:srgbClr val="00EBE6"/>
            </a:solidFill>
            <a:round/>
            <a:headEnd/>
            <a:tailEnd/>
          </a:ln>
        </p:spPr>
        <p:txBody>
          <a:bodyPr/>
          <a:lstStyle/>
          <a:p>
            <a:pPr defTabSz="685800"/>
            <a:endParaRPr lang="ja-JP" altLang="en-US" sz="1350">
              <a:solidFill>
                <a:srgbClr val="000000"/>
              </a:solidFill>
            </a:endParaRPr>
          </a:p>
        </p:txBody>
      </p:sp>
      <p:sp>
        <p:nvSpPr>
          <p:cNvPr id="90151" name="Line 39"/>
          <p:cNvSpPr>
            <a:spLocks noChangeShapeType="1"/>
          </p:cNvSpPr>
          <p:nvPr/>
        </p:nvSpPr>
        <p:spPr bwMode="auto">
          <a:xfrm flipH="1" flipV="1">
            <a:off x="7779131" y="998936"/>
            <a:ext cx="810815" cy="3131344"/>
          </a:xfrm>
          <a:prstGeom prst="line">
            <a:avLst/>
          </a:prstGeom>
          <a:noFill/>
          <a:ln w="9525">
            <a:solidFill>
              <a:srgbClr val="00EBE6"/>
            </a:solidFill>
            <a:round/>
            <a:headEnd/>
            <a:tailEnd/>
          </a:ln>
        </p:spPr>
        <p:txBody>
          <a:bodyPr/>
          <a:lstStyle/>
          <a:p>
            <a:pPr defTabSz="685800"/>
            <a:endParaRPr lang="ja-JP" altLang="en-US" sz="1350">
              <a:solidFill>
                <a:srgbClr val="000000"/>
              </a:solidFill>
            </a:endParaRPr>
          </a:p>
        </p:txBody>
      </p:sp>
      <p:sp>
        <p:nvSpPr>
          <p:cNvPr id="90152" name="Line 40"/>
          <p:cNvSpPr>
            <a:spLocks noChangeShapeType="1"/>
          </p:cNvSpPr>
          <p:nvPr/>
        </p:nvSpPr>
        <p:spPr bwMode="auto">
          <a:xfrm flipH="1" flipV="1">
            <a:off x="2567466" y="1052514"/>
            <a:ext cx="1295400" cy="3779044"/>
          </a:xfrm>
          <a:prstGeom prst="line">
            <a:avLst/>
          </a:prstGeom>
          <a:noFill/>
          <a:ln w="6350">
            <a:solidFill>
              <a:srgbClr val="00EBE6"/>
            </a:solidFill>
            <a:round/>
            <a:headEnd/>
            <a:tailEnd/>
          </a:ln>
        </p:spPr>
        <p:txBody>
          <a:bodyPr/>
          <a:lstStyle/>
          <a:p>
            <a:pPr defTabSz="685800"/>
            <a:endParaRPr lang="ja-JP" altLang="en-US" sz="1350">
              <a:solidFill>
                <a:srgbClr val="000000"/>
              </a:solidFill>
            </a:endParaRPr>
          </a:p>
        </p:txBody>
      </p:sp>
      <p:sp>
        <p:nvSpPr>
          <p:cNvPr id="90153" name="Line 41"/>
          <p:cNvSpPr>
            <a:spLocks noChangeShapeType="1"/>
          </p:cNvSpPr>
          <p:nvPr/>
        </p:nvSpPr>
        <p:spPr bwMode="auto">
          <a:xfrm flipH="1" flipV="1">
            <a:off x="4863289" y="1269209"/>
            <a:ext cx="3456385" cy="3022997"/>
          </a:xfrm>
          <a:prstGeom prst="line">
            <a:avLst/>
          </a:prstGeom>
          <a:noFill/>
          <a:ln w="9525">
            <a:solidFill>
              <a:srgbClr val="00EBE6"/>
            </a:solidFill>
            <a:round/>
            <a:headEnd/>
            <a:tailEnd/>
          </a:ln>
        </p:spPr>
        <p:txBody>
          <a:bodyPr/>
          <a:lstStyle/>
          <a:p>
            <a:pPr defTabSz="685800"/>
            <a:endParaRPr lang="ja-JP" altLang="en-US" sz="1350">
              <a:solidFill>
                <a:srgbClr val="000000"/>
              </a:solidFill>
            </a:endParaRPr>
          </a:p>
        </p:txBody>
      </p:sp>
      <p:sp>
        <p:nvSpPr>
          <p:cNvPr id="90154" name="Line 42"/>
          <p:cNvSpPr>
            <a:spLocks noChangeShapeType="1"/>
          </p:cNvSpPr>
          <p:nvPr/>
        </p:nvSpPr>
        <p:spPr bwMode="auto">
          <a:xfrm flipH="1" flipV="1">
            <a:off x="1649496" y="3105152"/>
            <a:ext cx="2051447" cy="1888331"/>
          </a:xfrm>
          <a:prstGeom prst="line">
            <a:avLst/>
          </a:prstGeom>
          <a:noFill/>
          <a:ln w="6350">
            <a:solidFill>
              <a:srgbClr val="00EBE6"/>
            </a:solidFill>
            <a:round/>
            <a:headEnd/>
            <a:tailEnd/>
          </a:ln>
        </p:spPr>
        <p:txBody>
          <a:bodyPr/>
          <a:lstStyle/>
          <a:p>
            <a:pPr defTabSz="685800"/>
            <a:endParaRPr lang="ja-JP" altLang="en-US" sz="1350">
              <a:solidFill>
                <a:srgbClr val="000000"/>
              </a:solidFill>
            </a:endParaRPr>
          </a:p>
        </p:txBody>
      </p:sp>
      <p:sp>
        <p:nvSpPr>
          <p:cNvPr id="5133" name="Text Box 43"/>
          <p:cNvSpPr txBox="1">
            <a:spLocks noChangeArrowheads="1"/>
          </p:cNvSpPr>
          <p:nvPr/>
        </p:nvSpPr>
        <p:spPr bwMode="auto">
          <a:xfrm>
            <a:off x="2647833" y="348856"/>
            <a:ext cx="705513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685800"/>
            <a:r>
              <a:rPr lang="en-US" altLang="ja-JP" dirty="0">
                <a:solidFill>
                  <a:srgbClr val="2D2D8A">
                    <a:lumMod val="40000"/>
                    <a:lumOff val="60000"/>
                  </a:srgbClr>
                </a:solidFill>
                <a:latin typeface="Comic Sans MS" panose="030F0702030302020204" pitchFamily="66" charset="0"/>
                <a:ea typeface="メイリオ" panose="020B0604030504040204" pitchFamily="50" charset="-128"/>
              </a:rPr>
              <a:t>Very Long Baseline Interferometry (VLBI) : </a:t>
            </a:r>
            <a:r>
              <a:rPr lang="ja-JP" altLang="en-US" dirty="0">
                <a:solidFill>
                  <a:srgbClr val="FFCC99"/>
                </a:solidFill>
                <a:latin typeface="Comic Sans MS" panose="030F0702030302020204" pitchFamily="66" charset="0"/>
                <a:ea typeface="メイリオ" panose="020B0604030504040204" pitchFamily="50" charset="-128"/>
              </a:rPr>
              <a:t>超長基線電波干渉法</a:t>
            </a:r>
            <a:endParaRPr lang="en-US" altLang="ja-JP" dirty="0">
              <a:solidFill>
                <a:srgbClr val="2D2D8A">
                  <a:lumMod val="40000"/>
                  <a:lumOff val="60000"/>
                </a:srgbClr>
              </a:solidFill>
              <a:latin typeface="Comic Sans MS" panose="030F0702030302020204" pitchFamily="66" charset="0"/>
              <a:ea typeface="メイリオ" panose="020B0604030504040204" pitchFamily="50" charset="-128"/>
            </a:endParaRPr>
          </a:p>
        </p:txBody>
      </p:sp>
      <p:sp>
        <p:nvSpPr>
          <p:cNvPr id="44" name="Text Box 11"/>
          <p:cNvSpPr txBox="1">
            <a:spLocks noChangeArrowheads="1"/>
          </p:cNvSpPr>
          <p:nvPr/>
        </p:nvSpPr>
        <p:spPr bwMode="auto">
          <a:xfrm>
            <a:off x="7152496" y="5240607"/>
            <a:ext cx="149752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685800"/>
            <a:r>
              <a:rPr lang="en-US" altLang="ja-JP" dirty="0">
                <a:solidFill>
                  <a:srgbClr val="DAEDEF"/>
                </a:solidFill>
                <a:latin typeface="Comic Sans MS" panose="030F0702030302020204" pitchFamily="66" charset="0"/>
                <a:ea typeface="メイリオ" panose="020B0604030504040204" pitchFamily="50" charset="-128"/>
              </a:rPr>
              <a:t>Telescope A</a:t>
            </a:r>
            <a:endParaRPr lang="ja-JP" altLang="en-US" dirty="0">
              <a:solidFill>
                <a:srgbClr val="DAEDEF"/>
              </a:solidFill>
              <a:latin typeface="Comic Sans MS" panose="030F0702030302020204" pitchFamily="66" charset="0"/>
              <a:ea typeface="メイリオ" panose="020B0604030504040204" pitchFamily="50" charset="-128"/>
            </a:endParaRPr>
          </a:p>
        </p:txBody>
      </p:sp>
      <p:sp>
        <p:nvSpPr>
          <p:cNvPr id="45" name="Text Box 12"/>
          <p:cNvSpPr txBox="1">
            <a:spLocks noChangeArrowheads="1"/>
          </p:cNvSpPr>
          <p:nvPr/>
        </p:nvSpPr>
        <p:spPr bwMode="auto">
          <a:xfrm>
            <a:off x="2465763" y="5226382"/>
            <a:ext cx="1261884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685800"/>
            <a:r>
              <a:rPr lang="en-US" altLang="ja-JP" sz="1500" dirty="0">
                <a:solidFill>
                  <a:srgbClr val="DAEDEF"/>
                </a:solidFill>
                <a:latin typeface="Comic Sans MS" panose="030F0702030302020204" pitchFamily="66" charset="0"/>
                <a:ea typeface="メイリオ" panose="020B0604030504040204" pitchFamily="50" charset="-128"/>
              </a:rPr>
              <a:t>Telescope B</a:t>
            </a:r>
            <a:endParaRPr lang="ja-JP" altLang="en-US" sz="1500" dirty="0">
              <a:solidFill>
                <a:srgbClr val="DAEDEF"/>
              </a:solidFill>
              <a:latin typeface="Comic Sans MS" panose="030F0702030302020204" pitchFamily="66" charset="0"/>
              <a:ea typeface="メイリオ" panose="020B0604030504040204" pitchFamily="50" charset="-128"/>
            </a:endParaRPr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20B79D14-C449-4690-947C-2FBF56AF436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87187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8700">
        <p:fade/>
      </p:transition>
    </mc:Choice>
    <mc:Fallback xmlns="">
      <p:transition spd="med" advTm="187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90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90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0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0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0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0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90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1800000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0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0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90149" grpId="0" animBg="1"/>
      <p:bldP spid="90150" grpId="0" animBg="1"/>
      <p:bldP spid="90151" grpId="0" animBg="1"/>
      <p:bldP spid="90151" grpId="1" animBg="1"/>
      <p:bldP spid="90152" grpId="0" animBg="1"/>
      <p:bldP spid="90152" grpId="1" animBg="1"/>
      <p:bldP spid="90153" grpId="0" animBg="1"/>
      <p:bldP spid="9015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rgbClr val="1414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Oval 2"/>
          <p:cNvSpPr>
            <a:spLocks noChangeArrowheads="1"/>
          </p:cNvSpPr>
          <p:nvPr/>
        </p:nvSpPr>
        <p:spPr bwMode="auto">
          <a:xfrm>
            <a:off x="3470797" y="3321845"/>
            <a:ext cx="3186113" cy="3131344"/>
          </a:xfrm>
          <a:prstGeom prst="ellipse">
            <a:avLst/>
          </a:prstGeom>
          <a:gradFill rotWithShape="1">
            <a:gsLst>
              <a:gs pos="0">
                <a:schemeClr val="accent1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defTabSz="685800"/>
            <a:endParaRPr lang="ja-JP" altLang="en-US" sz="135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2236121" y="205365"/>
            <a:ext cx="2897981" cy="2556272"/>
            <a:chOff x="904" y="301"/>
            <a:chExt cx="2434" cy="2147"/>
          </a:xfrm>
        </p:grpSpPr>
        <p:sp>
          <p:nvSpPr>
            <p:cNvPr id="15365" name="Arc 5"/>
            <p:cNvSpPr>
              <a:spLocks/>
            </p:cNvSpPr>
            <p:nvPr/>
          </p:nvSpPr>
          <p:spPr bwMode="auto">
            <a:xfrm rot="10800000" flipH="1">
              <a:off x="904" y="301"/>
              <a:ext cx="1716" cy="1500"/>
            </a:xfrm>
            <a:custGeom>
              <a:avLst/>
              <a:gdLst>
                <a:gd name="G0" fmla="+- 0 0 0"/>
                <a:gd name="G1" fmla="+- 18808 0 0"/>
                <a:gd name="G2" fmla="+- 21600 0 0"/>
                <a:gd name="T0" fmla="*/ 10622 w 18162"/>
                <a:gd name="T1" fmla="*/ 0 h 18808"/>
                <a:gd name="T2" fmla="*/ 18162 w 18162"/>
                <a:gd name="T3" fmla="*/ 7115 h 18808"/>
                <a:gd name="T4" fmla="*/ 0 w 18162"/>
                <a:gd name="T5" fmla="*/ 18808 h 18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162" h="18808" fill="none" extrusionOk="0">
                  <a:moveTo>
                    <a:pt x="10621" y="0"/>
                  </a:moveTo>
                  <a:cubicBezTo>
                    <a:pt x="13675" y="1724"/>
                    <a:pt x="16263" y="4166"/>
                    <a:pt x="18161" y="7115"/>
                  </a:cubicBezTo>
                </a:path>
                <a:path w="18162" h="18808" stroke="0" extrusionOk="0">
                  <a:moveTo>
                    <a:pt x="10621" y="0"/>
                  </a:moveTo>
                  <a:cubicBezTo>
                    <a:pt x="13675" y="1724"/>
                    <a:pt x="16263" y="4166"/>
                    <a:pt x="18161" y="7115"/>
                  </a:cubicBezTo>
                  <a:lnTo>
                    <a:pt x="0" y="18808"/>
                  </a:lnTo>
                  <a:close/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5800"/>
              <a:endParaRPr lang="ja-JP" altLang="en-US" sz="135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5366" name="Arc 6"/>
            <p:cNvSpPr>
              <a:spLocks/>
            </p:cNvSpPr>
            <p:nvPr/>
          </p:nvSpPr>
          <p:spPr bwMode="auto">
            <a:xfrm rot="10800000" flipH="1">
              <a:off x="1040" y="436"/>
              <a:ext cx="1757" cy="1530"/>
            </a:xfrm>
            <a:custGeom>
              <a:avLst/>
              <a:gdLst>
                <a:gd name="G0" fmla="+- 0 0 0"/>
                <a:gd name="G1" fmla="+- 19191 0 0"/>
                <a:gd name="G2" fmla="+- 21600 0 0"/>
                <a:gd name="T0" fmla="*/ 9913 w 18593"/>
                <a:gd name="T1" fmla="*/ 0 h 19191"/>
                <a:gd name="T2" fmla="*/ 18593 w 18593"/>
                <a:gd name="T3" fmla="*/ 8198 h 19191"/>
                <a:gd name="T4" fmla="*/ 0 w 18593"/>
                <a:gd name="T5" fmla="*/ 19191 h 19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593" h="19191" fill="none" extrusionOk="0">
                  <a:moveTo>
                    <a:pt x="9912" y="0"/>
                  </a:moveTo>
                  <a:cubicBezTo>
                    <a:pt x="13519" y="1862"/>
                    <a:pt x="16527" y="4703"/>
                    <a:pt x="18593" y="8197"/>
                  </a:cubicBezTo>
                </a:path>
                <a:path w="18593" h="19191" stroke="0" extrusionOk="0">
                  <a:moveTo>
                    <a:pt x="9912" y="0"/>
                  </a:moveTo>
                  <a:cubicBezTo>
                    <a:pt x="13519" y="1862"/>
                    <a:pt x="16527" y="4703"/>
                    <a:pt x="18593" y="8197"/>
                  </a:cubicBezTo>
                  <a:lnTo>
                    <a:pt x="0" y="19191"/>
                  </a:lnTo>
                  <a:close/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5800"/>
              <a:endParaRPr lang="ja-JP" altLang="en-US" sz="135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5367" name="Arc 7"/>
            <p:cNvSpPr>
              <a:spLocks/>
            </p:cNvSpPr>
            <p:nvPr/>
          </p:nvSpPr>
          <p:spPr bwMode="auto">
            <a:xfrm rot="10800000" flipH="1">
              <a:off x="1176" y="572"/>
              <a:ext cx="1795" cy="1557"/>
            </a:xfrm>
            <a:custGeom>
              <a:avLst/>
              <a:gdLst>
                <a:gd name="G0" fmla="+- 0 0 0"/>
                <a:gd name="G1" fmla="+- 19529 0 0"/>
                <a:gd name="G2" fmla="+- 21600 0 0"/>
                <a:gd name="T0" fmla="*/ 9230 w 18996"/>
                <a:gd name="T1" fmla="*/ 0 h 19529"/>
                <a:gd name="T2" fmla="*/ 18996 w 18996"/>
                <a:gd name="T3" fmla="*/ 9247 h 19529"/>
                <a:gd name="T4" fmla="*/ 0 w 18996"/>
                <a:gd name="T5" fmla="*/ 19529 h 19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996" h="19529" fill="none" extrusionOk="0">
                  <a:moveTo>
                    <a:pt x="9229" y="0"/>
                  </a:moveTo>
                  <a:cubicBezTo>
                    <a:pt x="13386" y="1964"/>
                    <a:pt x="16807" y="5204"/>
                    <a:pt x="18995" y="9247"/>
                  </a:cubicBezTo>
                </a:path>
                <a:path w="18996" h="19529" stroke="0" extrusionOk="0">
                  <a:moveTo>
                    <a:pt x="9229" y="0"/>
                  </a:moveTo>
                  <a:cubicBezTo>
                    <a:pt x="13386" y="1964"/>
                    <a:pt x="16807" y="5204"/>
                    <a:pt x="18995" y="9247"/>
                  </a:cubicBezTo>
                  <a:lnTo>
                    <a:pt x="0" y="19529"/>
                  </a:lnTo>
                  <a:close/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5800"/>
              <a:endParaRPr lang="ja-JP" altLang="en-US" sz="135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5368" name="Arc 8"/>
            <p:cNvSpPr>
              <a:spLocks/>
            </p:cNvSpPr>
            <p:nvPr/>
          </p:nvSpPr>
          <p:spPr bwMode="auto">
            <a:xfrm rot="10800000" flipH="1">
              <a:off x="1312" y="708"/>
              <a:ext cx="1846" cy="1583"/>
            </a:xfrm>
            <a:custGeom>
              <a:avLst/>
              <a:gdLst>
                <a:gd name="G0" fmla="+- 0 0 0"/>
                <a:gd name="G1" fmla="+- 19852 0 0"/>
                <a:gd name="G2" fmla="+- 21600 0 0"/>
                <a:gd name="T0" fmla="*/ 8513 w 19533"/>
                <a:gd name="T1" fmla="*/ 0 h 19852"/>
                <a:gd name="T2" fmla="*/ 19533 w 19533"/>
                <a:gd name="T3" fmla="*/ 10632 h 19852"/>
                <a:gd name="T4" fmla="*/ 0 w 19533"/>
                <a:gd name="T5" fmla="*/ 19852 h 19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33" h="19852" fill="none" extrusionOk="0">
                  <a:moveTo>
                    <a:pt x="8512" y="0"/>
                  </a:moveTo>
                  <a:cubicBezTo>
                    <a:pt x="13361" y="2079"/>
                    <a:pt x="17281" y="5861"/>
                    <a:pt x="19533" y="10631"/>
                  </a:cubicBezTo>
                </a:path>
                <a:path w="19533" h="19852" stroke="0" extrusionOk="0">
                  <a:moveTo>
                    <a:pt x="8512" y="0"/>
                  </a:moveTo>
                  <a:cubicBezTo>
                    <a:pt x="13361" y="2079"/>
                    <a:pt x="17281" y="5861"/>
                    <a:pt x="19533" y="10631"/>
                  </a:cubicBezTo>
                  <a:lnTo>
                    <a:pt x="0" y="19852"/>
                  </a:lnTo>
                  <a:close/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5800"/>
              <a:endParaRPr lang="ja-JP" altLang="en-US" sz="135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5369" name="Arc 9"/>
            <p:cNvSpPr>
              <a:spLocks/>
            </p:cNvSpPr>
            <p:nvPr/>
          </p:nvSpPr>
          <p:spPr bwMode="auto">
            <a:xfrm rot="10800000" flipH="1">
              <a:off x="1448" y="845"/>
              <a:ext cx="1890" cy="1603"/>
            </a:xfrm>
            <a:custGeom>
              <a:avLst/>
              <a:gdLst>
                <a:gd name="G0" fmla="+- 0 0 0"/>
                <a:gd name="G1" fmla="+- 20102 0 0"/>
                <a:gd name="G2" fmla="+- 21600 0 0"/>
                <a:gd name="T0" fmla="*/ 7903 w 20002"/>
                <a:gd name="T1" fmla="*/ 0 h 20102"/>
                <a:gd name="T2" fmla="*/ 20002 w 20002"/>
                <a:gd name="T3" fmla="*/ 11950 h 20102"/>
                <a:gd name="T4" fmla="*/ 0 w 20002"/>
                <a:gd name="T5" fmla="*/ 20102 h 20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002" h="20102" fill="none" extrusionOk="0">
                  <a:moveTo>
                    <a:pt x="7903" y="-1"/>
                  </a:moveTo>
                  <a:cubicBezTo>
                    <a:pt x="13400" y="2161"/>
                    <a:pt x="17773" y="6479"/>
                    <a:pt x="20002" y="11949"/>
                  </a:cubicBezTo>
                </a:path>
                <a:path w="20002" h="20102" stroke="0" extrusionOk="0">
                  <a:moveTo>
                    <a:pt x="7903" y="-1"/>
                  </a:moveTo>
                  <a:cubicBezTo>
                    <a:pt x="13400" y="2161"/>
                    <a:pt x="17773" y="6479"/>
                    <a:pt x="20002" y="11949"/>
                  </a:cubicBezTo>
                  <a:lnTo>
                    <a:pt x="0" y="20102"/>
                  </a:lnTo>
                  <a:close/>
                </a:path>
              </a:pathLst>
            </a:cu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5800"/>
              <a:endParaRPr lang="ja-JP" altLang="en-US" sz="135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grpSp>
        <p:nvGrpSpPr>
          <p:cNvPr id="3" name="Group 10"/>
          <p:cNvGrpSpPr>
            <a:grpSpLocks/>
          </p:cNvGrpSpPr>
          <p:nvPr/>
        </p:nvGrpSpPr>
        <p:grpSpPr bwMode="auto">
          <a:xfrm rot="5018174">
            <a:off x="8247755" y="-653279"/>
            <a:ext cx="2897981" cy="2556272"/>
            <a:chOff x="904" y="301"/>
            <a:chExt cx="2434" cy="2147"/>
          </a:xfrm>
        </p:grpSpPr>
        <p:sp>
          <p:nvSpPr>
            <p:cNvPr id="15371" name="Arc 11"/>
            <p:cNvSpPr>
              <a:spLocks/>
            </p:cNvSpPr>
            <p:nvPr/>
          </p:nvSpPr>
          <p:spPr bwMode="auto">
            <a:xfrm rot="10800000" flipH="1">
              <a:off x="904" y="301"/>
              <a:ext cx="1716" cy="1500"/>
            </a:xfrm>
            <a:custGeom>
              <a:avLst/>
              <a:gdLst>
                <a:gd name="G0" fmla="+- 0 0 0"/>
                <a:gd name="G1" fmla="+- 18808 0 0"/>
                <a:gd name="G2" fmla="+- 21600 0 0"/>
                <a:gd name="T0" fmla="*/ 10622 w 18162"/>
                <a:gd name="T1" fmla="*/ 0 h 18808"/>
                <a:gd name="T2" fmla="*/ 18162 w 18162"/>
                <a:gd name="T3" fmla="*/ 7115 h 18808"/>
                <a:gd name="T4" fmla="*/ 0 w 18162"/>
                <a:gd name="T5" fmla="*/ 18808 h 18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162" h="18808" fill="none" extrusionOk="0">
                  <a:moveTo>
                    <a:pt x="10621" y="0"/>
                  </a:moveTo>
                  <a:cubicBezTo>
                    <a:pt x="13675" y="1724"/>
                    <a:pt x="16263" y="4166"/>
                    <a:pt x="18161" y="7115"/>
                  </a:cubicBezTo>
                </a:path>
                <a:path w="18162" h="18808" stroke="0" extrusionOk="0">
                  <a:moveTo>
                    <a:pt x="10621" y="0"/>
                  </a:moveTo>
                  <a:cubicBezTo>
                    <a:pt x="13675" y="1724"/>
                    <a:pt x="16263" y="4166"/>
                    <a:pt x="18161" y="7115"/>
                  </a:cubicBezTo>
                  <a:lnTo>
                    <a:pt x="0" y="18808"/>
                  </a:lnTo>
                  <a:close/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5800"/>
              <a:endParaRPr lang="ja-JP" altLang="en-US" sz="135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5372" name="Arc 12"/>
            <p:cNvSpPr>
              <a:spLocks/>
            </p:cNvSpPr>
            <p:nvPr/>
          </p:nvSpPr>
          <p:spPr bwMode="auto">
            <a:xfrm rot="10800000" flipH="1">
              <a:off x="1040" y="436"/>
              <a:ext cx="1757" cy="1530"/>
            </a:xfrm>
            <a:custGeom>
              <a:avLst/>
              <a:gdLst>
                <a:gd name="G0" fmla="+- 0 0 0"/>
                <a:gd name="G1" fmla="+- 19191 0 0"/>
                <a:gd name="G2" fmla="+- 21600 0 0"/>
                <a:gd name="T0" fmla="*/ 9913 w 18593"/>
                <a:gd name="T1" fmla="*/ 0 h 19191"/>
                <a:gd name="T2" fmla="*/ 18593 w 18593"/>
                <a:gd name="T3" fmla="*/ 8198 h 19191"/>
                <a:gd name="T4" fmla="*/ 0 w 18593"/>
                <a:gd name="T5" fmla="*/ 19191 h 19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593" h="19191" fill="none" extrusionOk="0">
                  <a:moveTo>
                    <a:pt x="9912" y="0"/>
                  </a:moveTo>
                  <a:cubicBezTo>
                    <a:pt x="13519" y="1862"/>
                    <a:pt x="16527" y="4703"/>
                    <a:pt x="18593" y="8197"/>
                  </a:cubicBezTo>
                </a:path>
                <a:path w="18593" h="19191" stroke="0" extrusionOk="0">
                  <a:moveTo>
                    <a:pt x="9912" y="0"/>
                  </a:moveTo>
                  <a:cubicBezTo>
                    <a:pt x="13519" y="1862"/>
                    <a:pt x="16527" y="4703"/>
                    <a:pt x="18593" y="8197"/>
                  </a:cubicBezTo>
                  <a:lnTo>
                    <a:pt x="0" y="19191"/>
                  </a:lnTo>
                  <a:close/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5800"/>
              <a:endParaRPr lang="ja-JP" altLang="en-US" sz="135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5373" name="Arc 13"/>
            <p:cNvSpPr>
              <a:spLocks/>
            </p:cNvSpPr>
            <p:nvPr/>
          </p:nvSpPr>
          <p:spPr bwMode="auto">
            <a:xfrm rot="10800000" flipH="1">
              <a:off x="1176" y="572"/>
              <a:ext cx="1795" cy="1557"/>
            </a:xfrm>
            <a:custGeom>
              <a:avLst/>
              <a:gdLst>
                <a:gd name="G0" fmla="+- 0 0 0"/>
                <a:gd name="G1" fmla="+- 19529 0 0"/>
                <a:gd name="G2" fmla="+- 21600 0 0"/>
                <a:gd name="T0" fmla="*/ 9230 w 18996"/>
                <a:gd name="T1" fmla="*/ 0 h 19529"/>
                <a:gd name="T2" fmla="*/ 18996 w 18996"/>
                <a:gd name="T3" fmla="*/ 9247 h 19529"/>
                <a:gd name="T4" fmla="*/ 0 w 18996"/>
                <a:gd name="T5" fmla="*/ 19529 h 19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996" h="19529" fill="none" extrusionOk="0">
                  <a:moveTo>
                    <a:pt x="9229" y="0"/>
                  </a:moveTo>
                  <a:cubicBezTo>
                    <a:pt x="13386" y="1964"/>
                    <a:pt x="16807" y="5204"/>
                    <a:pt x="18995" y="9247"/>
                  </a:cubicBezTo>
                </a:path>
                <a:path w="18996" h="19529" stroke="0" extrusionOk="0">
                  <a:moveTo>
                    <a:pt x="9229" y="0"/>
                  </a:moveTo>
                  <a:cubicBezTo>
                    <a:pt x="13386" y="1964"/>
                    <a:pt x="16807" y="5204"/>
                    <a:pt x="18995" y="9247"/>
                  </a:cubicBezTo>
                  <a:lnTo>
                    <a:pt x="0" y="19529"/>
                  </a:lnTo>
                  <a:close/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5800"/>
              <a:endParaRPr lang="ja-JP" altLang="en-US" sz="135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5374" name="Arc 14"/>
            <p:cNvSpPr>
              <a:spLocks/>
            </p:cNvSpPr>
            <p:nvPr/>
          </p:nvSpPr>
          <p:spPr bwMode="auto">
            <a:xfrm rot="10800000" flipH="1">
              <a:off x="1312" y="708"/>
              <a:ext cx="1846" cy="1583"/>
            </a:xfrm>
            <a:custGeom>
              <a:avLst/>
              <a:gdLst>
                <a:gd name="G0" fmla="+- 0 0 0"/>
                <a:gd name="G1" fmla="+- 19852 0 0"/>
                <a:gd name="G2" fmla="+- 21600 0 0"/>
                <a:gd name="T0" fmla="*/ 8513 w 19533"/>
                <a:gd name="T1" fmla="*/ 0 h 19852"/>
                <a:gd name="T2" fmla="*/ 19533 w 19533"/>
                <a:gd name="T3" fmla="*/ 10632 h 19852"/>
                <a:gd name="T4" fmla="*/ 0 w 19533"/>
                <a:gd name="T5" fmla="*/ 19852 h 19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33" h="19852" fill="none" extrusionOk="0">
                  <a:moveTo>
                    <a:pt x="8512" y="0"/>
                  </a:moveTo>
                  <a:cubicBezTo>
                    <a:pt x="13361" y="2079"/>
                    <a:pt x="17281" y="5861"/>
                    <a:pt x="19533" y="10631"/>
                  </a:cubicBezTo>
                </a:path>
                <a:path w="19533" h="19852" stroke="0" extrusionOk="0">
                  <a:moveTo>
                    <a:pt x="8512" y="0"/>
                  </a:moveTo>
                  <a:cubicBezTo>
                    <a:pt x="13361" y="2079"/>
                    <a:pt x="17281" y="5861"/>
                    <a:pt x="19533" y="10631"/>
                  </a:cubicBezTo>
                  <a:lnTo>
                    <a:pt x="0" y="19852"/>
                  </a:lnTo>
                  <a:close/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5800"/>
              <a:endParaRPr lang="ja-JP" altLang="en-US" sz="135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5375" name="Arc 15"/>
            <p:cNvSpPr>
              <a:spLocks/>
            </p:cNvSpPr>
            <p:nvPr/>
          </p:nvSpPr>
          <p:spPr bwMode="auto">
            <a:xfrm rot="10800000" flipH="1">
              <a:off x="1448" y="845"/>
              <a:ext cx="1890" cy="1603"/>
            </a:xfrm>
            <a:custGeom>
              <a:avLst/>
              <a:gdLst>
                <a:gd name="G0" fmla="+- 0 0 0"/>
                <a:gd name="G1" fmla="+- 20102 0 0"/>
                <a:gd name="G2" fmla="+- 21600 0 0"/>
                <a:gd name="T0" fmla="*/ 7903 w 20002"/>
                <a:gd name="T1" fmla="*/ 0 h 20102"/>
                <a:gd name="T2" fmla="*/ 20002 w 20002"/>
                <a:gd name="T3" fmla="*/ 11950 h 20102"/>
                <a:gd name="T4" fmla="*/ 0 w 20002"/>
                <a:gd name="T5" fmla="*/ 20102 h 20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002" h="20102" fill="none" extrusionOk="0">
                  <a:moveTo>
                    <a:pt x="7903" y="-1"/>
                  </a:moveTo>
                  <a:cubicBezTo>
                    <a:pt x="13400" y="2161"/>
                    <a:pt x="17773" y="6479"/>
                    <a:pt x="20002" y="11949"/>
                  </a:cubicBezTo>
                </a:path>
                <a:path w="20002" h="20102" stroke="0" extrusionOk="0">
                  <a:moveTo>
                    <a:pt x="7903" y="-1"/>
                  </a:moveTo>
                  <a:cubicBezTo>
                    <a:pt x="13400" y="2161"/>
                    <a:pt x="17773" y="6479"/>
                    <a:pt x="20002" y="11949"/>
                  </a:cubicBezTo>
                  <a:lnTo>
                    <a:pt x="0" y="20102"/>
                  </a:lnTo>
                  <a:close/>
                </a:path>
              </a:pathLst>
            </a:custGeom>
            <a:noFill/>
            <a:ln w="9525">
              <a:solidFill>
                <a:schemeClr val="hlink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5800"/>
              <a:endParaRPr lang="ja-JP" altLang="en-US" sz="135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grpSp>
        <p:nvGrpSpPr>
          <p:cNvPr id="4" name="Group 16"/>
          <p:cNvGrpSpPr>
            <a:grpSpLocks/>
          </p:cNvGrpSpPr>
          <p:nvPr/>
        </p:nvGrpSpPr>
        <p:grpSpPr bwMode="auto">
          <a:xfrm rot="2294881">
            <a:off x="4080992" y="-966101"/>
            <a:ext cx="2872979" cy="2588420"/>
            <a:chOff x="904" y="301"/>
            <a:chExt cx="2413" cy="2174"/>
          </a:xfrm>
        </p:grpSpPr>
        <p:sp>
          <p:nvSpPr>
            <p:cNvPr id="15377" name="Arc 17"/>
            <p:cNvSpPr>
              <a:spLocks/>
            </p:cNvSpPr>
            <p:nvPr/>
          </p:nvSpPr>
          <p:spPr bwMode="auto">
            <a:xfrm rot="10800000" flipH="1">
              <a:off x="904" y="301"/>
              <a:ext cx="1716" cy="1500"/>
            </a:xfrm>
            <a:custGeom>
              <a:avLst/>
              <a:gdLst>
                <a:gd name="G0" fmla="+- 0 0 0"/>
                <a:gd name="G1" fmla="+- 18808 0 0"/>
                <a:gd name="G2" fmla="+- 21600 0 0"/>
                <a:gd name="T0" fmla="*/ 10622 w 18162"/>
                <a:gd name="T1" fmla="*/ 0 h 18808"/>
                <a:gd name="T2" fmla="*/ 18162 w 18162"/>
                <a:gd name="T3" fmla="*/ 7115 h 18808"/>
                <a:gd name="T4" fmla="*/ 0 w 18162"/>
                <a:gd name="T5" fmla="*/ 18808 h 18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162" h="18808" fill="none" extrusionOk="0">
                  <a:moveTo>
                    <a:pt x="10621" y="0"/>
                  </a:moveTo>
                  <a:cubicBezTo>
                    <a:pt x="13675" y="1724"/>
                    <a:pt x="16263" y="4166"/>
                    <a:pt x="18161" y="7115"/>
                  </a:cubicBezTo>
                </a:path>
                <a:path w="18162" h="18808" stroke="0" extrusionOk="0">
                  <a:moveTo>
                    <a:pt x="10621" y="0"/>
                  </a:moveTo>
                  <a:cubicBezTo>
                    <a:pt x="13675" y="1724"/>
                    <a:pt x="16263" y="4166"/>
                    <a:pt x="18161" y="7115"/>
                  </a:cubicBezTo>
                  <a:lnTo>
                    <a:pt x="0" y="18808"/>
                  </a:lnTo>
                  <a:close/>
                </a:path>
              </a:pathLst>
            </a:custGeom>
            <a:noFill/>
            <a:ln w="9525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5800"/>
              <a:endParaRPr lang="ja-JP" altLang="en-US" sz="135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5378" name="Arc 18"/>
            <p:cNvSpPr>
              <a:spLocks/>
            </p:cNvSpPr>
            <p:nvPr/>
          </p:nvSpPr>
          <p:spPr bwMode="auto">
            <a:xfrm rot="10800000" flipH="1">
              <a:off x="1040" y="436"/>
              <a:ext cx="1757" cy="1530"/>
            </a:xfrm>
            <a:custGeom>
              <a:avLst/>
              <a:gdLst>
                <a:gd name="G0" fmla="+- 0 0 0"/>
                <a:gd name="G1" fmla="+- 19191 0 0"/>
                <a:gd name="G2" fmla="+- 21600 0 0"/>
                <a:gd name="T0" fmla="*/ 9913 w 18593"/>
                <a:gd name="T1" fmla="*/ 0 h 19191"/>
                <a:gd name="T2" fmla="*/ 18593 w 18593"/>
                <a:gd name="T3" fmla="*/ 8198 h 19191"/>
                <a:gd name="T4" fmla="*/ 0 w 18593"/>
                <a:gd name="T5" fmla="*/ 19191 h 191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593" h="19191" fill="none" extrusionOk="0">
                  <a:moveTo>
                    <a:pt x="9912" y="0"/>
                  </a:moveTo>
                  <a:cubicBezTo>
                    <a:pt x="13519" y="1862"/>
                    <a:pt x="16527" y="4703"/>
                    <a:pt x="18593" y="8197"/>
                  </a:cubicBezTo>
                </a:path>
                <a:path w="18593" h="19191" stroke="0" extrusionOk="0">
                  <a:moveTo>
                    <a:pt x="9912" y="0"/>
                  </a:moveTo>
                  <a:cubicBezTo>
                    <a:pt x="13519" y="1862"/>
                    <a:pt x="16527" y="4703"/>
                    <a:pt x="18593" y="8197"/>
                  </a:cubicBezTo>
                  <a:lnTo>
                    <a:pt x="0" y="19191"/>
                  </a:lnTo>
                  <a:close/>
                </a:path>
              </a:pathLst>
            </a:custGeom>
            <a:noFill/>
            <a:ln w="9525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5800"/>
              <a:endParaRPr lang="ja-JP" altLang="en-US" sz="135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5379" name="Arc 19"/>
            <p:cNvSpPr>
              <a:spLocks/>
            </p:cNvSpPr>
            <p:nvPr/>
          </p:nvSpPr>
          <p:spPr bwMode="auto">
            <a:xfrm rot="10800000" flipH="1">
              <a:off x="1198" y="552"/>
              <a:ext cx="1795" cy="1557"/>
            </a:xfrm>
            <a:custGeom>
              <a:avLst/>
              <a:gdLst>
                <a:gd name="G0" fmla="+- 0 0 0"/>
                <a:gd name="G1" fmla="+- 19529 0 0"/>
                <a:gd name="G2" fmla="+- 21600 0 0"/>
                <a:gd name="T0" fmla="*/ 9230 w 18996"/>
                <a:gd name="T1" fmla="*/ 0 h 19529"/>
                <a:gd name="T2" fmla="*/ 18996 w 18996"/>
                <a:gd name="T3" fmla="*/ 9247 h 19529"/>
                <a:gd name="T4" fmla="*/ 0 w 18996"/>
                <a:gd name="T5" fmla="*/ 19529 h 195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8996" h="19529" fill="none" extrusionOk="0">
                  <a:moveTo>
                    <a:pt x="9229" y="0"/>
                  </a:moveTo>
                  <a:cubicBezTo>
                    <a:pt x="13386" y="1964"/>
                    <a:pt x="16807" y="5204"/>
                    <a:pt x="18995" y="9247"/>
                  </a:cubicBezTo>
                </a:path>
                <a:path w="18996" h="19529" stroke="0" extrusionOk="0">
                  <a:moveTo>
                    <a:pt x="9229" y="0"/>
                  </a:moveTo>
                  <a:cubicBezTo>
                    <a:pt x="13386" y="1964"/>
                    <a:pt x="16807" y="5204"/>
                    <a:pt x="18995" y="9247"/>
                  </a:cubicBezTo>
                  <a:lnTo>
                    <a:pt x="0" y="19529"/>
                  </a:lnTo>
                  <a:close/>
                </a:path>
              </a:pathLst>
            </a:custGeom>
            <a:noFill/>
            <a:ln w="9525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5800"/>
              <a:endParaRPr lang="ja-JP" altLang="en-US" sz="135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5380" name="Arc 20"/>
            <p:cNvSpPr>
              <a:spLocks/>
            </p:cNvSpPr>
            <p:nvPr/>
          </p:nvSpPr>
          <p:spPr bwMode="auto">
            <a:xfrm rot="10800000" flipH="1">
              <a:off x="1312" y="708"/>
              <a:ext cx="1846" cy="1583"/>
            </a:xfrm>
            <a:custGeom>
              <a:avLst/>
              <a:gdLst>
                <a:gd name="G0" fmla="+- 0 0 0"/>
                <a:gd name="G1" fmla="+- 19852 0 0"/>
                <a:gd name="G2" fmla="+- 21600 0 0"/>
                <a:gd name="T0" fmla="*/ 8513 w 19533"/>
                <a:gd name="T1" fmla="*/ 0 h 19852"/>
                <a:gd name="T2" fmla="*/ 19533 w 19533"/>
                <a:gd name="T3" fmla="*/ 10632 h 19852"/>
                <a:gd name="T4" fmla="*/ 0 w 19533"/>
                <a:gd name="T5" fmla="*/ 19852 h 198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9533" h="19852" fill="none" extrusionOk="0">
                  <a:moveTo>
                    <a:pt x="8512" y="0"/>
                  </a:moveTo>
                  <a:cubicBezTo>
                    <a:pt x="13361" y="2079"/>
                    <a:pt x="17281" y="5861"/>
                    <a:pt x="19533" y="10631"/>
                  </a:cubicBezTo>
                </a:path>
                <a:path w="19533" h="19852" stroke="0" extrusionOk="0">
                  <a:moveTo>
                    <a:pt x="8512" y="0"/>
                  </a:moveTo>
                  <a:cubicBezTo>
                    <a:pt x="13361" y="2079"/>
                    <a:pt x="17281" y="5861"/>
                    <a:pt x="19533" y="10631"/>
                  </a:cubicBezTo>
                  <a:lnTo>
                    <a:pt x="0" y="19852"/>
                  </a:lnTo>
                  <a:close/>
                </a:path>
              </a:pathLst>
            </a:custGeom>
            <a:noFill/>
            <a:ln w="9525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5800"/>
              <a:endParaRPr lang="ja-JP" altLang="en-US" sz="135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5381" name="Arc 21"/>
            <p:cNvSpPr>
              <a:spLocks/>
            </p:cNvSpPr>
            <p:nvPr/>
          </p:nvSpPr>
          <p:spPr bwMode="auto">
            <a:xfrm rot="10800000" flipH="1">
              <a:off x="1427" y="872"/>
              <a:ext cx="1890" cy="1603"/>
            </a:xfrm>
            <a:custGeom>
              <a:avLst/>
              <a:gdLst>
                <a:gd name="G0" fmla="+- 0 0 0"/>
                <a:gd name="G1" fmla="+- 20102 0 0"/>
                <a:gd name="G2" fmla="+- 21600 0 0"/>
                <a:gd name="T0" fmla="*/ 7903 w 20002"/>
                <a:gd name="T1" fmla="*/ 0 h 20102"/>
                <a:gd name="T2" fmla="*/ 20002 w 20002"/>
                <a:gd name="T3" fmla="*/ 11950 h 20102"/>
                <a:gd name="T4" fmla="*/ 0 w 20002"/>
                <a:gd name="T5" fmla="*/ 20102 h 20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0002" h="20102" fill="none" extrusionOk="0">
                  <a:moveTo>
                    <a:pt x="7903" y="-1"/>
                  </a:moveTo>
                  <a:cubicBezTo>
                    <a:pt x="13400" y="2161"/>
                    <a:pt x="17773" y="6479"/>
                    <a:pt x="20002" y="11949"/>
                  </a:cubicBezTo>
                </a:path>
                <a:path w="20002" h="20102" stroke="0" extrusionOk="0">
                  <a:moveTo>
                    <a:pt x="7903" y="-1"/>
                  </a:moveTo>
                  <a:cubicBezTo>
                    <a:pt x="13400" y="2161"/>
                    <a:pt x="17773" y="6479"/>
                    <a:pt x="20002" y="11949"/>
                  </a:cubicBezTo>
                  <a:lnTo>
                    <a:pt x="0" y="20102"/>
                  </a:lnTo>
                  <a:close/>
                </a:path>
              </a:pathLst>
            </a:custGeom>
            <a:noFill/>
            <a:ln w="9525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defTabSz="685800"/>
              <a:endParaRPr lang="ja-JP" altLang="en-US" sz="135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15382" name="AutoShape 22"/>
          <p:cNvSpPr>
            <a:spLocks noChangeArrowheads="1"/>
          </p:cNvSpPr>
          <p:nvPr/>
        </p:nvSpPr>
        <p:spPr bwMode="auto">
          <a:xfrm>
            <a:off x="5468666" y="329183"/>
            <a:ext cx="216694" cy="270272"/>
          </a:xfrm>
          <a:prstGeom prst="star4">
            <a:avLst>
              <a:gd name="adj" fmla="val 8241"/>
            </a:avLst>
          </a:prstGeom>
          <a:solidFill>
            <a:schemeClr val="bg1"/>
          </a:solidFill>
          <a:ln w="9525">
            <a:solidFill>
              <a:srgbClr val="CC33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/>
            <a:endParaRPr lang="ja-JP" altLang="en-US" sz="135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5383" name="AutoShape 23"/>
          <p:cNvSpPr>
            <a:spLocks noChangeArrowheads="1"/>
          </p:cNvSpPr>
          <p:nvPr/>
        </p:nvSpPr>
        <p:spPr bwMode="auto">
          <a:xfrm>
            <a:off x="9821985" y="295844"/>
            <a:ext cx="270272" cy="323850"/>
          </a:xfrm>
          <a:prstGeom prst="star4">
            <a:avLst>
              <a:gd name="adj" fmla="val 8241"/>
            </a:avLst>
          </a:prstGeom>
          <a:solidFill>
            <a:schemeClr val="bg1"/>
          </a:solidFill>
          <a:ln w="9525">
            <a:solidFill>
              <a:schemeClr val="hlink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/>
            <a:endParaRPr lang="ja-JP" altLang="en-US" sz="135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5384" name="AutoShape 24"/>
          <p:cNvSpPr>
            <a:spLocks noChangeArrowheads="1"/>
          </p:cNvSpPr>
          <p:nvPr/>
        </p:nvSpPr>
        <p:spPr bwMode="auto">
          <a:xfrm>
            <a:off x="2229143" y="293134"/>
            <a:ext cx="215503" cy="216694"/>
          </a:xfrm>
          <a:prstGeom prst="star4">
            <a:avLst>
              <a:gd name="adj" fmla="val 8241"/>
            </a:avLst>
          </a:prstGeom>
          <a:solidFill>
            <a:schemeClr val="bg1"/>
          </a:solidFill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/>
            <a:endParaRPr lang="ja-JP" altLang="en-US" sz="135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5385" name="Text Box 25"/>
          <p:cNvSpPr txBox="1">
            <a:spLocks noChangeArrowheads="1"/>
          </p:cNvSpPr>
          <p:nvPr/>
        </p:nvSpPr>
        <p:spPr bwMode="auto">
          <a:xfrm>
            <a:off x="1064388" y="28443"/>
            <a:ext cx="150393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685800"/>
            <a:r>
              <a:rPr lang="en-US" altLang="ja-JP" dirty="0">
                <a:solidFill>
                  <a:srgbClr val="FFFF00"/>
                </a:solidFill>
                <a:latin typeface="Comic Sans MS" panose="030F0702030302020204" pitchFamily="66" charset="0"/>
                <a:ea typeface="メイリオ" panose="020B0604030504040204" pitchFamily="50" charset="-128"/>
              </a:rPr>
              <a:t>Quasar No.1</a:t>
            </a:r>
          </a:p>
        </p:txBody>
      </p:sp>
      <p:sp>
        <p:nvSpPr>
          <p:cNvPr id="15386" name="Text Box 26"/>
          <p:cNvSpPr txBox="1">
            <a:spLocks noChangeArrowheads="1"/>
          </p:cNvSpPr>
          <p:nvPr/>
        </p:nvSpPr>
        <p:spPr bwMode="auto">
          <a:xfrm>
            <a:off x="5144816" y="44624"/>
            <a:ext cx="6896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685800"/>
            <a:r>
              <a:rPr lang="en-US" altLang="ja-JP">
                <a:solidFill>
                  <a:srgbClr val="FF0000"/>
                </a:solidFill>
                <a:latin typeface="Comic Sans MS" panose="030F0702030302020204" pitchFamily="66" charset="0"/>
                <a:ea typeface="メイリオ" panose="020B0604030504040204" pitchFamily="50" charset="-128"/>
              </a:rPr>
              <a:t>No.2</a:t>
            </a:r>
          </a:p>
        </p:txBody>
      </p:sp>
      <p:sp>
        <p:nvSpPr>
          <p:cNvPr id="15387" name="Text Box 27"/>
          <p:cNvSpPr txBox="1">
            <a:spLocks noChangeArrowheads="1"/>
          </p:cNvSpPr>
          <p:nvPr/>
        </p:nvSpPr>
        <p:spPr bwMode="auto">
          <a:xfrm>
            <a:off x="9768408" y="44624"/>
            <a:ext cx="68961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685800"/>
            <a:r>
              <a:rPr lang="en-US" altLang="ja-JP">
                <a:solidFill>
                  <a:srgbClr val="00B0F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  <a:ea typeface="メイリオ" panose="020B0604030504040204" pitchFamily="50" charset="-128"/>
              </a:rPr>
              <a:t>No.3</a:t>
            </a:r>
          </a:p>
        </p:txBody>
      </p:sp>
      <p:sp>
        <p:nvSpPr>
          <p:cNvPr id="15388" name="Text Box 28"/>
          <p:cNvSpPr txBox="1">
            <a:spLocks noChangeArrowheads="1"/>
          </p:cNvSpPr>
          <p:nvPr/>
        </p:nvSpPr>
        <p:spPr bwMode="auto">
          <a:xfrm>
            <a:off x="7474913" y="2805303"/>
            <a:ext cx="45989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defTabSz="685800"/>
            <a:r>
              <a:rPr lang="ja-JP" altLang="en-US" sz="2700" dirty="0">
                <a:solidFill>
                  <a:srgbClr val="FFFFFF"/>
                </a:solidFill>
                <a:latin typeface="Comic Sans MS" panose="030F0702030302020204" pitchFamily="66" charset="0"/>
                <a:ea typeface="メイリオ" panose="020B0604030504040204" pitchFamily="50" charset="-128"/>
              </a:rPr>
              <a:t>瞬間的な地球の姿勢を計測</a:t>
            </a:r>
            <a:r>
              <a:rPr lang="en-US" altLang="ja-JP" dirty="0">
                <a:solidFill>
                  <a:srgbClr val="FFFFFF"/>
                </a:solidFill>
                <a:latin typeface="Comic Sans MS" panose="030F0702030302020204" pitchFamily="66" charset="0"/>
                <a:ea typeface="メイリオ" panose="020B0604030504040204" pitchFamily="50" charset="-128"/>
              </a:rPr>
              <a:t>Instantaneous attitude of the Earth</a:t>
            </a:r>
            <a:endParaRPr lang="en-US" altLang="ja-JP" sz="2100" dirty="0">
              <a:solidFill>
                <a:srgbClr val="FFFFFF"/>
              </a:solidFill>
              <a:latin typeface="Comic Sans MS" panose="030F0702030302020204" pitchFamily="66" charset="0"/>
              <a:ea typeface="メイリオ" panose="020B0604030504040204" pitchFamily="50" charset="-128"/>
            </a:endParaRPr>
          </a:p>
        </p:txBody>
      </p:sp>
      <p:sp>
        <p:nvSpPr>
          <p:cNvPr id="15389" name="Text Box 29"/>
          <p:cNvSpPr txBox="1">
            <a:spLocks noChangeArrowheads="1"/>
          </p:cNvSpPr>
          <p:nvPr/>
        </p:nvSpPr>
        <p:spPr bwMode="auto">
          <a:xfrm>
            <a:off x="3897386" y="4100222"/>
            <a:ext cx="193194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r" defTabSz="685800"/>
            <a:r>
              <a:rPr lang="ja-JP" altLang="en-US" dirty="0">
                <a:solidFill>
                  <a:srgbClr val="333399"/>
                </a:solidFill>
                <a:latin typeface="Comic Sans MS" panose="030F0702030302020204" pitchFamily="66" charset="0"/>
                <a:ea typeface="メイリオ" panose="020B0604030504040204" pitchFamily="50" charset="-128"/>
              </a:rPr>
              <a:t>幾何学的遅延</a:t>
            </a:r>
            <a:endParaRPr lang="en-US" altLang="ja-JP" dirty="0">
              <a:solidFill>
                <a:srgbClr val="333399"/>
              </a:solidFill>
              <a:latin typeface="Comic Sans MS" panose="030F0702030302020204" pitchFamily="66" charset="0"/>
              <a:ea typeface="メイリオ" panose="020B0604030504040204" pitchFamily="50" charset="-128"/>
            </a:endParaRPr>
          </a:p>
          <a:p>
            <a:pPr algn="r" defTabSz="685800"/>
            <a:r>
              <a:rPr lang="en-US" altLang="ja-JP" dirty="0">
                <a:solidFill>
                  <a:srgbClr val="333399"/>
                </a:solidFill>
                <a:latin typeface="Comic Sans MS" panose="030F0702030302020204" pitchFamily="66" charset="0"/>
                <a:ea typeface="メイリオ" panose="020B0604030504040204" pitchFamily="50" charset="-128"/>
              </a:rPr>
              <a:t>Geometric delay</a:t>
            </a:r>
          </a:p>
        </p:txBody>
      </p:sp>
      <p:grpSp>
        <p:nvGrpSpPr>
          <p:cNvPr id="5" name="Group 30"/>
          <p:cNvGrpSpPr>
            <a:grpSpLocks/>
          </p:cNvGrpSpPr>
          <p:nvPr/>
        </p:nvGrpSpPr>
        <p:grpSpPr bwMode="auto">
          <a:xfrm>
            <a:off x="6440217" y="3807621"/>
            <a:ext cx="729853" cy="707231"/>
            <a:chOff x="3923" y="2387"/>
            <a:chExt cx="613" cy="594"/>
          </a:xfrm>
        </p:grpSpPr>
        <p:grpSp>
          <p:nvGrpSpPr>
            <p:cNvPr id="6" name="Group 31"/>
            <p:cNvGrpSpPr>
              <a:grpSpLocks/>
            </p:cNvGrpSpPr>
            <p:nvPr/>
          </p:nvGrpSpPr>
          <p:grpSpPr bwMode="auto">
            <a:xfrm rot="2715363">
              <a:off x="4014" y="2750"/>
              <a:ext cx="155" cy="308"/>
              <a:chOff x="5049" y="3213"/>
              <a:chExt cx="155" cy="308"/>
            </a:xfrm>
          </p:grpSpPr>
          <p:sp>
            <p:nvSpPr>
              <p:cNvPr id="15392" name="AutoShape 32"/>
              <p:cNvSpPr>
                <a:spLocks noChangeArrowheads="1"/>
              </p:cNvSpPr>
              <p:nvPr/>
            </p:nvSpPr>
            <p:spPr bwMode="auto">
              <a:xfrm rot="780000" flipH="1">
                <a:off x="5110" y="3213"/>
                <a:ext cx="94" cy="36"/>
              </a:xfrm>
              <a:prstGeom prst="triangle">
                <a:avLst>
                  <a:gd name="adj" fmla="val 49995"/>
                </a:avLst>
              </a:pr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69804"/>
                      <a:invGamma/>
                    </a:scheme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685800"/>
                <a:endParaRPr lang="ja-JP" altLang="en-US" sz="135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5393" name="AutoShape 33"/>
              <p:cNvSpPr>
                <a:spLocks noChangeArrowheads="1"/>
              </p:cNvSpPr>
              <p:nvPr/>
            </p:nvSpPr>
            <p:spPr bwMode="auto">
              <a:xfrm rot="780000" flipH="1">
                <a:off x="5084" y="3232"/>
                <a:ext cx="118" cy="106"/>
              </a:xfrm>
              <a:prstGeom prst="triangle">
                <a:avLst>
                  <a:gd name="adj" fmla="val 49995"/>
                </a:avLst>
              </a:pr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69804"/>
                      <a:invGamma/>
                    </a:schemeClr>
                  </a:gs>
                </a:gsLst>
                <a:lin ang="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685800"/>
                <a:endParaRPr lang="ja-JP" altLang="en-US" sz="135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5394" name="Rectangle 34"/>
              <p:cNvSpPr>
                <a:spLocks noChangeArrowheads="1"/>
              </p:cNvSpPr>
              <p:nvPr/>
            </p:nvSpPr>
            <p:spPr bwMode="auto">
              <a:xfrm rot="780000" flipH="1">
                <a:off x="5096" y="3249"/>
                <a:ext cx="82" cy="124"/>
              </a:xfrm>
              <a:prstGeom prst="rect">
                <a:avLst/>
              </a:pr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69804"/>
                      <a:invGamma/>
                    </a:schemeClr>
                  </a:gs>
                </a:gsLst>
                <a:lin ang="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685800"/>
                <a:endParaRPr lang="ja-JP" altLang="en-US" sz="135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5395" name="Rectangle 35"/>
              <p:cNvSpPr>
                <a:spLocks noChangeArrowheads="1"/>
              </p:cNvSpPr>
              <p:nvPr/>
            </p:nvSpPr>
            <p:spPr bwMode="auto">
              <a:xfrm rot="780000" flipH="1">
                <a:off x="5049" y="3339"/>
                <a:ext cx="118" cy="182"/>
              </a:xfrm>
              <a:prstGeom prst="rect">
                <a:avLst/>
              </a:pr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69804"/>
                      <a:invGamma/>
                    </a:schemeClr>
                  </a:gs>
                </a:gsLst>
                <a:lin ang="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685800"/>
                <a:endParaRPr lang="ja-JP" altLang="en-US" sz="135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grpSp>
          <p:nvGrpSpPr>
            <p:cNvPr id="7" name="Group 36"/>
            <p:cNvGrpSpPr>
              <a:grpSpLocks/>
            </p:cNvGrpSpPr>
            <p:nvPr/>
          </p:nvGrpSpPr>
          <p:grpSpPr bwMode="auto">
            <a:xfrm rot="-1933640">
              <a:off x="3923" y="2387"/>
              <a:ext cx="613" cy="577"/>
              <a:chOff x="4727" y="1974"/>
              <a:chExt cx="613" cy="577"/>
            </a:xfrm>
          </p:grpSpPr>
          <p:sp>
            <p:nvSpPr>
              <p:cNvPr id="15397" name="Arc 37"/>
              <p:cNvSpPr>
                <a:spLocks/>
              </p:cNvSpPr>
              <p:nvPr/>
            </p:nvSpPr>
            <p:spPr bwMode="auto">
              <a:xfrm rot="3659277">
                <a:off x="4849" y="1927"/>
                <a:ext cx="405" cy="539"/>
              </a:xfrm>
              <a:custGeom>
                <a:avLst/>
                <a:gdLst>
                  <a:gd name="G0" fmla="+- 3914 0 0"/>
                  <a:gd name="G1" fmla="+- 12664 0 0"/>
                  <a:gd name="G2" fmla="+- 21600 0 0"/>
                  <a:gd name="T0" fmla="*/ 21412 w 25514"/>
                  <a:gd name="T1" fmla="*/ 0 h 34264"/>
                  <a:gd name="T2" fmla="*/ 0 w 25514"/>
                  <a:gd name="T3" fmla="*/ 33906 h 34264"/>
                  <a:gd name="T4" fmla="*/ 3914 w 25514"/>
                  <a:gd name="T5" fmla="*/ 12664 h 34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514" h="34264" fill="none" extrusionOk="0">
                    <a:moveTo>
                      <a:pt x="21412" y="-1"/>
                    </a:moveTo>
                    <a:cubicBezTo>
                      <a:pt x="24078" y="3684"/>
                      <a:pt x="25514" y="8116"/>
                      <a:pt x="25514" y="12664"/>
                    </a:cubicBezTo>
                    <a:cubicBezTo>
                      <a:pt x="25514" y="24593"/>
                      <a:pt x="15843" y="34264"/>
                      <a:pt x="3914" y="34264"/>
                    </a:cubicBezTo>
                    <a:cubicBezTo>
                      <a:pt x="2601" y="34264"/>
                      <a:pt x="1291" y="34144"/>
                      <a:pt x="-1" y="33906"/>
                    </a:cubicBezTo>
                  </a:path>
                  <a:path w="25514" h="34264" stroke="0" extrusionOk="0">
                    <a:moveTo>
                      <a:pt x="21412" y="-1"/>
                    </a:moveTo>
                    <a:cubicBezTo>
                      <a:pt x="24078" y="3684"/>
                      <a:pt x="25514" y="8116"/>
                      <a:pt x="25514" y="12664"/>
                    </a:cubicBezTo>
                    <a:cubicBezTo>
                      <a:pt x="25514" y="24593"/>
                      <a:pt x="15843" y="34264"/>
                      <a:pt x="3914" y="34264"/>
                    </a:cubicBezTo>
                    <a:cubicBezTo>
                      <a:pt x="2601" y="34264"/>
                      <a:pt x="1291" y="34144"/>
                      <a:pt x="-1" y="33906"/>
                    </a:cubicBezTo>
                    <a:lnTo>
                      <a:pt x="3914" y="12664"/>
                    </a:lnTo>
                    <a:close/>
                  </a:path>
                </a:pathLst>
              </a:custGeom>
              <a:solidFill>
                <a:schemeClr val="bg2"/>
              </a:solidFill>
              <a:ln w="12700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685800"/>
                <a:endParaRPr lang="ja-JP" altLang="en-US" sz="135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5398" name="Rectangle 38"/>
              <p:cNvSpPr>
                <a:spLocks noChangeArrowheads="1"/>
              </p:cNvSpPr>
              <p:nvPr/>
            </p:nvSpPr>
            <p:spPr bwMode="auto">
              <a:xfrm rot="3900728" flipH="1">
                <a:off x="4954" y="2328"/>
                <a:ext cx="56" cy="132"/>
              </a:xfrm>
              <a:prstGeom prst="rect">
                <a:avLst/>
              </a:pr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69804"/>
                      <a:invGamma/>
                    </a:scheme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685800"/>
                <a:endParaRPr lang="ja-JP" altLang="en-US" sz="135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5399" name="Rectangle 39"/>
              <p:cNvSpPr>
                <a:spLocks noChangeArrowheads="1"/>
              </p:cNvSpPr>
              <p:nvPr/>
            </p:nvSpPr>
            <p:spPr bwMode="auto">
              <a:xfrm rot="5760728" flipH="1">
                <a:off x="4911" y="2381"/>
                <a:ext cx="236" cy="103"/>
              </a:xfrm>
              <a:prstGeom prst="rect">
                <a:avLst/>
              </a:prstGeom>
              <a:solidFill>
                <a:srgbClr val="777777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685800"/>
                <a:endParaRPr lang="ja-JP" altLang="en-US" sz="135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5400" name="Oval 40"/>
              <p:cNvSpPr>
                <a:spLocks noChangeArrowheads="1"/>
              </p:cNvSpPr>
              <p:nvPr/>
            </p:nvSpPr>
            <p:spPr bwMode="auto">
              <a:xfrm rot="5700728" flipH="1">
                <a:off x="4978" y="2324"/>
                <a:ext cx="98" cy="109"/>
              </a:xfrm>
              <a:prstGeom prst="ellipse">
                <a:avLst/>
              </a:prstGeom>
              <a:solidFill>
                <a:srgbClr val="777777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685800"/>
                <a:endParaRPr lang="ja-JP" altLang="en-US" sz="135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5401" name="Oval 41"/>
              <p:cNvSpPr>
                <a:spLocks noChangeArrowheads="1"/>
              </p:cNvSpPr>
              <p:nvPr/>
            </p:nvSpPr>
            <p:spPr bwMode="auto">
              <a:xfrm rot="5700728" flipH="1">
                <a:off x="4995" y="2335"/>
                <a:ext cx="66" cy="87"/>
              </a:xfrm>
              <a:prstGeom prst="ellipse">
                <a:avLst/>
              </a:prstGeom>
              <a:gradFill rotWithShape="0">
                <a:gsLst>
                  <a:gs pos="0">
                    <a:srgbClr val="393939"/>
                  </a:gs>
                  <a:gs pos="100000">
                    <a:srgbClr val="393939">
                      <a:gamma/>
                      <a:tint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685800"/>
                <a:endParaRPr lang="ja-JP" altLang="en-US" sz="135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5402" name="Oval 42"/>
              <p:cNvSpPr>
                <a:spLocks noChangeArrowheads="1"/>
              </p:cNvSpPr>
              <p:nvPr/>
            </p:nvSpPr>
            <p:spPr bwMode="auto">
              <a:xfrm rot="5700728" flipH="1">
                <a:off x="4938" y="1837"/>
                <a:ext cx="192" cy="613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685800"/>
                <a:endParaRPr lang="ja-JP" altLang="en-US" sz="135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5403" name="Oval 43"/>
              <p:cNvSpPr>
                <a:spLocks noChangeArrowheads="1"/>
              </p:cNvSpPr>
              <p:nvPr/>
            </p:nvSpPr>
            <p:spPr bwMode="auto">
              <a:xfrm rot="5700728" flipH="1">
                <a:off x="5009" y="2129"/>
                <a:ext cx="63" cy="127"/>
              </a:xfrm>
              <a:prstGeom prst="ellipse">
                <a:avLst/>
              </a:prstGeom>
              <a:solidFill>
                <a:srgbClr val="777777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685800"/>
                <a:endParaRPr lang="ja-JP" altLang="en-US" sz="135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5404" name="Rectangle 44"/>
              <p:cNvSpPr>
                <a:spLocks noChangeArrowheads="1"/>
              </p:cNvSpPr>
              <p:nvPr/>
            </p:nvSpPr>
            <p:spPr bwMode="auto">
              <a:xfrm rot="3600728" flipH="1">
                <a:off x="5008" y="2074"/>
                <a:ext cx="230" cy="30"/>
              </a:xfrm>
              <a:prstGeom prst="rect">
                <a:avLst/>
              </a:prstGeom>
              <a:gradFill rotWithShape="0">
                <a:gsLst>
                  <a:gs pos="0">
                    <a:schemeClr val="bg2">
                      <a:gamma/>
                      <a:shade val="89804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89804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685800"/>
                <a:endParaRPr lang="ja-JP" altLang="en-US" sz="135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5405" name="Rectangle 45"/>
              <p:cNvSpPr>
                <a:spLocks noChangeArrowheads="1"/>
              </p:cNvSpPr>
              <p:nvPr/>
            </p:nvSpPr>
            <p:spPr bwMode="auto">
              <a:xfrm rot="7380728" flipH="1">
                <a:off x="4871" y="2085"/>
                <a:ext cx="229" cy="12"/>
              </a:xfrm>
              <a:prstGeom prst="rect">
                <a:avLst/>
              </a:prstGeom>
              <a:gradFill rotWithShape="0">
                <a:gsLst>
                  <a:gs pos="0">
                    <a:schemeClr val="bg2">
                      <a:gamma/>
                      <a:shade val="89804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89804"/>
                      <a:invGamma/>
                    </a:schemeClr>
                  </a:gs>
                </a:gsLst>
                <a:lin ang="27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685800"/>
                <a:endParaRPr lang="ja-JP" altLang="en-US" sz="135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5406" name="Rectangle 46"/>
              <p:cNvSpPr>
                <a:spLocks noChangeArrowheads="1"/>
              </p:cNvSpPr>
              <p:nvPr/>
            </p:nvSpPr>
            <p:spPr bwMode="auto">
              <a:xfrm rot="3300728" flipH="1">
                <a:off x="4968" y="1941"/>
                <a:ext cx="10" cy="211"/>
              </a:xfrm>
              <a:prstGeom prst="rect">
                <a:avLst/>
              </a:prstGeom>
              <a:gradFill rotWithShape="0">
                <a:gsLst>
                  <a:gs pos="0">
                    <a:schemeClr val="bg2">
                      <a:gamma/>
                      <a:shade val="89804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89804"/>
                      <a:invGamma/>
                    </a:schemeClr>
                  </a:gs>
                </a:gsLst>
                <a:lin ang="27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685800"/>
                <a:endParaRPr lang="ja-JP" altLang="en-US" sz="135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5407" name="Oval 47"/>
              <p:cNvSpPr>
                <a:spLocks noChangeArrowheads="1"/>
              </p:cNvSpPr>
              <p:nvPr/>
            </p:nvSpPr>
            <p:spPr bwMode="auto">
              <a:xfrm rot="5700728" flipH="1">
                <a:off x="5022" y="1954"/>
                <a:ext cx="69" cy="120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685800"/>
                <a:endParaRPr lang="ja-JP" altLang="en-US" sz="135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</p:grpSp>
      <p:grpSp>
        <p:nvGrpSpPr>
          <p:cNvPr id="8" name="Group 48"/>
          <p:cNvGrpSpPr>
            <a:grpSpLocks/>
          </p:cNvGrpSpPr>
          <p:nvPr/>
        </p:nvGrpSpPr>
        <p:grpSpPr bwMode="auto">
          <a:xfrm>
            <a:off x="4982892" y="2619375"/>
            <a:ext cx="729853" cy="852488"/>
            <a:chOff x="2562" y="1525"/>
            <a:chExt cx="613" cy="716"/>
          </a:xfrm>
        </p:grpSpPr>
        <p:grpSp>
          <p:nvGrpSpPr>
            <p:cNvPr id="9" name="Group 49"/>
            <p:cNvGrpSpPr>
              <a:grpSpLocks/>
            </p:cNvGrpSpPr>
            <p:nvPr/>
          </p:nvGrpSpPr>
          <p:grpSpPr bwMode="auto">
            <a:xfrm rot="-422032">
              <a:off x="2835" y="1933"/>
              <a:ext cx="155" cy="308"/>
              <a:chOff x="5049" y="3213"/>
              <a:chExt cx="155" cy="308"/>
            </a:xfrm>
          </p:grpSpPr>
          <p:sp>
            <p:nvSpPr>
              <p:cNvPr id="15410" name="AutoShape 50"/>
              <p:cNvSpPr>
                <a:spLocks noChangeArrowheads="1"/>
              </p:cNvSpPr>
              <p:nvPr/>
            </p:nvSpPr>
            <p:spPr bwMode="auto">
              <a:xfrm rot="780000" flipH="1">
                <a:off x="5110" y="3213"/>
                <a:ext cx="94" cy="36"/>
              </a:xfrm>
              <a:prstGeom prst="triangle">
                <a:avLst>
                  <a:gd name="adj" fmla="val 49995"/>
                </a:avLst>
              </a:pr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69804"/>
                      <a:invGamma/>
                    </a:scheme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685800"/>
                <a:endParaRPr lang="ja-JP" altLang="en-US" sz="135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5411" name="AutoShape 51"/>
              <p:cNvSpPr>
                <a:spLocks noChangeArrowheads="1"/>
              </p:cNvSpPr>
              <p:nvPr/>
            </p:nvSpPr>
            <p:spPr bwMode="auto">
              <a:xfrm rot="780000" flipH="1">
                <a:off x="5084" y="3232"/>
                <a:ext cx="118" cy="106"/>
              </a:xfrm>
              <a:prstGeom prst="triangle">
                <a:avLst>
                  <a:gd name="adj" fmla="val 49995"/>
                </a:avLst>
              </a:pr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69804"/>
                      <a:invGamma/>
                    </a:schemeClr>
                  </a:gs>
                </a:gsLst>
                <a:lin ang="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685800"/>
                <a:endParaRPr lang="ja-JP" altLang="en-US" sz="135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5412" name="Rectangle 52"/>
              <p:cNvSpPr>
                <a:spLocks noChangeArrowheads="1"/>
              </p:cNvSpPr>
              <p:nvPr/>
            </p:nvSpPr>
            <p:spPr bwMode="auto">
              <a:xfrm rot="780000" flipH="1">
                <a:off x="5096" y="3249"/>
                <a:ext cx="82" cy="124"/>
              </a:xfrm>
              <a:prstGeom prst="rect">
                <a:avLst/>
              </a:pr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69804"/>
                      <a:invGamma/>
                    </a:schemeClr>
                  </a:gs>
                </a:gsLst>
                <a:lin ang="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685800"/>
                <a:endParaRPr lang="ja-JP" altLang="en-US" sz="135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5413" name="Rectangle 53"/>
              <p:cNvSpPr>
                <a:spLocks noChangeArrowheads="1"/>
              </p:cNvSpPr>
              <p:nvPr/>
            </p:nvSpPr>
            <p:spPr bwMode="auto">
              <a:xfrm rot="780000" flipH="1">
                <a:off x="5049" y="3339"/>
                <a:ext cx="118" cy="182"/>
              </a:xfrm>
              <a:prstGeom prst="rect">
                <a:avLst/>
              </a:pr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69804"/>
                      <a:invGamma/>
                    </a:schemeClr>
                  </a:gs>
                </a:gsLst>
                <a:lin ang="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685800"/>
                <a:endParaRPr lang="ja-JP" altLang="en-US" sz="135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  <p:grpSp>
          <p:nvGrpSpPr>
            <p:cNvPr id="10" name="Group 54"/>
            <p:cNvGrpSpPr>
              <a:grpSpLocks/>
            </p:cNvGrpSpPr>
            <p:nvPr/>
          </p:nvGrpSpPr>
          <p:grpSpPr bwMode="auto">
            <a:xfrm>
              <a:off x="2562" y="1525"/>
              <a:ext cx="613" cy="586"/>
              <a:chOff x="3587" y="3334"/>
              <a:chExt cx="613" cy="586"/>
            </a:xfrm>
          </p:grpSpPr>
          <p:sp>
            <p:nvSpPr>
              <p:cNvPr id="15415" name="Arc 55"/>
              <p:cNvSpPr>
                <a:spLocks/>
              </p:cNvSpPr>
              <p:nvPr/>
            </p:nvSpPr>
            <p:spPr bwMode="auto">
              <a:xfrm rot="1316517">
                <a:off x="3738" y="3334"/>
                <a:ext cx="405" cy="539"/>
              </a:xfrm>
              <a:custGeom>
                <a:avLst/>
                <a:gdLst>
                  <a:gd name="G0" fmla="+- 3914 0 0"/>
                  <a:gd name="G1" fmla="+- 12664 0 0"/>
                  <a:gd name="G2" fmla="+- 21600 0 0"/>
                  <a:gd name="T0" fmla="*/ 21412 w 25514"/>
                  <a:gd name="T1" fmla="*/ 0 h 34264"/>
                  <a:gd name="T2" fmla="*/ 0 w 25514"/>
                  <a:gd name="T3" fmla="*/ 33906 h 34264"/>
                  <a:gd name="T4" fmla="*/ 3914 w 25514"/>
                  <a:gd name="T5" fmla="*/ 12664 h 34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25514" h="34264" fill="none" extrusionOk="0">
                    <a:moveTo>
                      <a:pt x="21412" y="-1"/>
                    </a:moveTo>
                    <a:cubicBezTo>
                      <a:pt x="24078" y="3684"/>
                      <a:pt x="25514" y="8116"/>
                      <a:pt x="25514" y="12664"/>
                    </a:cubicBezTo>
                    <a:cubicBezTo>
                      <a:pt x="25514" y="24593"/>
                      <a:pt x="15843" y="34264"/>
                      <a:pt x="3914" y="34264"/>
                    </a:cubicBezTo>
                    <a:cubicBezTo>
                      <a:pt x="2601" y="34264"/>
                      <a:pt x="1291" y="34144"/>
                      <a:pt x="-1" y="33906"/>
                    </a:cubicBezTo>
                  </a:path>
                  <a:path w="25514" h="34264" stroke="0" extrusionOk="0">
                    <a:moveTo>
                      <a:pt x="21412" y="-1"/>
                    </a:moveTo>
                    <a:cubicBezTo>
                      <a:pt x="24078" y="3684"/>
                      <a:pt x="25514" y="8116"/>
                      <a:pt x="25514" y="12664"/>
                    </a:cubicBezTo>
                    <a:cubicBezTo>
                      <a:pt x="25514" y="24593"/>
                      <a:pt x="15843" y="34264"/>
                      <a:pt x="3914" y="34264"/>
                    </a:cubicBezTo>
                    <a:cubicBezTo>
                      <a:pt x="2601" y="34264"/>
                      <a:pt x="1291" y="34144"/>
                      <a:pt x="-1" y="33906"/>
                    </a:cubicBezTo>
                    <a:lnTo>
                      <a:pt x="3914" y="12664"/>
                    </a:lnTo>
                    <a:close/>
                  </a:path>
                </a:pathLst>
              </a:custGeom>
              <a:solidFill>
                <a:schemeClr val="bg2"/>
              </a:solidFill>
              <a:ln w="12700" cap="rnd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685800"/>
                <a:endParaRPr lang="ja-JP" altLang="en-US" sz="135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5416" name="Rectangle 56"/>
              <p:cNvSpPr>
                <a:spLocks noChangeArrowheads="1"/>
              </p:cNvSpPr>
              <p:nvPr/>
            </p:nvSpPr>
            <p:spPr bwMode="auto">
              <a:xfrm rot="1557968" flipH="1">
                <a:off x="3983" y="3735"/>
                <a:ext cx="56" cy="132"/>
              </a:xfrm>
              <a:prstGeom prst="rect">
                <a:avLst/>
              </a:prstGeom>
              <a:gradFill rotWithShape="0">
                <a:gsLst>
                  <a:gs pos="0">
                    <a:schemeClr val="bg2">
                      <a:gamma/>
                      <a:shade val="69804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69804"/>
                      <a:invGamma/>
                    </a:schemeClr>
                  </a:gs>
                </a:gsLst>
                <a:lin ang="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685800"/>
                <a:endParaRPr lang="ja-JP" altLang="en-US" sz="135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5417" name="Rectangle 57"/>
              <p:cNvSpPr>
                <a:spLocks noChangeArrowheads="1"/>
              </p:cNvSpPr>
              <p:nvPr/>
            </p:nvSpPr>
            <p:spPr bwMode="auto">
              <a:xfrm rot="3417968" flipH="1">
                <a:off x="3955" y="3750"/>
                <a:ext cx="236" cy="103"/>
              </a:xfrm>
              <a:prstGeom prst="rect">
                <a:avLst/>
              </a:prstGeom>
              <a:solidFill>
                <a:srgbClr val="777777"/>
              </a:soli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685800"/>
                <a:endParaRPr lang="ja-JP" altLang="en-US" sz="135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5418" name="Oval 58"/>
              <p:cNvSpPr>
                <a:spLocks noChangeArrowheads="1"/>
              </p:cNvSpPr>
              <p:nvPr/>
            </p:nvSpPr>
            <p:spPr bwMode="auto">
              <a:xfrm rot="3357968" flipH="1">
                <a:off x="3987" y="3706"/>
                <a:ext cx="98" cy="109"/>
              </a:xfrm>
              <a:prstGeom prst="ellipse">
                <a:avLst/>
              </a:prstGeom>
              <a:solidFill>
                <a:srgbClr val="777777"/>
              </a:solidFill>
              <a:ln w="9525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685800"/>
                <a:endParaRPr lang="ja-JP" altLang="en-US" sz="135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5419" name="Oval 59"/>
              <p:cNvSpPr>
                <a:spLocks noChangeArrowheads="1"/>
              </p:cNvSpPr>
              <p:nvPr/>
            </p:nvSpPr>
            <p:spPr bwMode="auto">
              <a:xfrm rot="3357968" flipH="1">
                <a:off x="4004" y="3716"/>
                <a:ext cx="66" cy="87"/>
              </a:xfrm>
              <a:prstGeom prst="ellipse">
                <a:avLst/>
              </a:prstGeom>
              <a:gradFill rotWithShape="0">
                <a:gsLst>
                  <a:gs pos="0">
                    <a:srgbClr val="393939"/>
                  </a:gs>
                  <a:gs pos="100000">
                    <a:srgbClr val="393939">
                      <a:gamma/>
                      <a:tint val="89804"/>
                      <a:invGamma/>
                    </a:srgbClr>
                  </a:gs>
                </a:gsLst>
                <a:path path="shape">
                  <a:fillToRect l="50000" t="50000" r="50000" b="50000"/>
                </a:path>
              </a:gra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685800"/>
                <a:endParaRPr lang="ja-JP" altLang="en-US" sz="135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5420" name="Oval 60"/>
              <p:cNvSpPr>
                <a:spLocks noChangeArrowheads="1"/>
              </p:cNvSpPr>
              <p:nvPr/>
            </p:nvSpPr>
            <p:spPr bwMode="auto">
              <a:xfrm rot="3357968" flipH="1">
                <a:off x="3798" y="3267"/>
                <a:ext cx="192" cy="613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 w="12700">
                <a:solidFill>
                  <a:schemeClr val="bg2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685800"/>
                <a:endParaRPr lang="ja-JP" altLang="en-US" sz="135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5421" name="Oval 61"/>
              <p:cNvSpPr>
                <a:spLocks noChangeArrowheads="1"/>
              </p:cNvSpPr>
              <p:nvPr/>
            </p:nvSpPr>
            <p:spPr bwMode="auto">
              <a:xfrm rot="3357968" flipH="1">
                <a:off x="3899" y="3543"/>
                <a:ext cx="63" cy="127"/>
              </a:xfrm>
              <a:prstGeom prst="ellipse">
                <a:avLst/>
              </a:prstGeom>
              <a:solidFill>
                <a:srgbClr val="777777"/>
              </a:solidFill>
              <a:ln w="12700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685800"/>
                <a:endParaRPr lang="ja-JP" altLang="en-US" sz="135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5422" name="Rectangle 62"/>
              <p:cNvSpPr>
                <a:spLocks noChangeArrowheads="1"/>
              </p:cNvSpPr>
              <p:nvPr/>
            </p:nvSpPr>
            <p:spPr bwMode="auto">
              <a:xfrm rot="1257968" flipH="1">
                <a:off x="3813" y="3460"/>
                <a:ext cx="230" cy="30"/>
              </a:xfrm>
              <a:prstGeom prst="rect">
                <a:avLst/>
              </a:prstGeom>
              <a:gradFill rotWithShape="0">
                <a:gsLst>
                  <a:gs pos="0">
                    <a:schemeClr val="bg2">
                      <a:gamma/>
                      <a:shade val="89804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89804"/>
                      <a:invGamma/>
                    </a:schemeClr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685800"/>
                <a:endParaRPr lang="ja-JP" altLang="en-US" sz="135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5423" name="Rectangle 63"/>
              <p:cNvSpPr>
                <a:spLocks noChangeArrowheads="1"/>
              </p:cNvSpPr>
              <p:nvPr/>
            </p:nvSpPr>
            <p:spPr bwMode="auto">
              <a:xfrm rot="5037968" flipH="1">
                <a:off x="3708" y="3557"/>
                <a:ext cx="229" cy="12"/>
              </a:xfrm>
              <a:prstGeom prst="rect">
                <a:avLst/>
              </a:prstGeom>
              <a:gradFill rotWithShape="0">
                <a:gsLst>
                  <a:gs pos="0">
                    <a:schemeClr val="bg2">
                      <a:gamma/>
                      <a:shade val="89804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89804"/>
                      <a:invGamma/>
                    </a:schemeClr>
                  </a:gs>
                </a:gsLst>
                <a:lin ang="27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685800"/>
                <a:endParaRPr lang="ja-JP" altLang="en-US" sz="135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5424" name="Rectangle 64"/>
              <p:cNvSpPr>
                <a:spLocks noChangeArrowheads="1"/>
              </p:cNvSpPr>
              <p:nvPr/>
            </p:nvSpPr>
            <p:spPr bwMode="auto">
              <a:xfrm rot="957968" flipH="1">
                <a:off x="3780" y="3431"/>
                <a:ext cx="10" cy="211"/>
              </a:xfrm>
              <a:prstGeom prst="rect">
                <a:avLst/>
              </a:prstGeom>
              <a:gradFill rotWithShape="0">
                <a:gsLst>
                  <a:gs pos="0">
                    <a:schemeClr val="bg2">
                      <a:gamma/>
                      <a:shade val="89804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89804"/>
                      <a:invGamma/>
                    </a:schemeClr>
                  </a:gs>
                </a:gsLst>
                <a:lin ang="2700000" scaled="1"/>
              </a:gradFill>
              <a:ln w="12700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685800"/>
                <a:endParaRPr lang="ja-JP" altLang="en-US" sz="135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  <p:sp>
            <p:nvSpPr>
              <p:cNvPr id="15425" name="Oval 65"/>
              <p:cNvSpPr>
                <a:spLocks noChangeArrowheads="1"/>
              </p:cNvSpPr>
              <p:nvPr/>
            </p:nvSpPr>
            <p:spPr bwMode="auto">
              <a:xfrm rot="3357968" flipH="1">
                <a:off x="3795" y="3399"/>
                <a:ext cx="69" cy="120"/>
              </a:xfrm>
              <a:prstGeom prst="ellipse">
                <a:avLst/>
              </a:prstGeom>
              <a:solidFill>
                <a:schemeClr val="bg2"/>
              </a:soli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defTabSz="685800"/>
                <a:endParaRPr lang="ja-JP" altLang="en-US" sz="1350">
                  <a:solidFill>
                    <a:srgbClr val="000000"/>
                  </a:solidFill>
                  <a:latin typeface="Arial"/>
                  <a:ea typeface="ＭＳ Ｐゴシック"/>
                </a:endParaRPr>
              </a:p>
            </p:txBody>
          </p:sp>
        </p:grpSp>
      </p:grpSp>
      <p:grpSp>
        <p:nvGrpSpPr>
          <p:cNvPr id="11" name="Group 66"/>
          <p:cNvGrpSpPr>
            <a:grpSpLocks/>
          </p:cNvGrpSpPr>
          <p:nvPr/>
        </p:nvGrpSpPr>
        <p:grpSpPr bwMode="auto">
          <a:xfrm>
            <a:off x="4550695" y="3105151"/>
            <a:ext cx="1997869" cy="1889522"/>
            <a:chOff x="2835" y="1253"/>
            <a:chExt cx="1678" cy="1587"/>
          </a:xfrm>
        </p:grpSpPr>
        <p:sp>
          <p:nvSpPr>
            <p:cNvPr id="15427" name="Line 67"/>
            <p:cNvSpPr>
              <a:spLocks noChangeShapeType="1"/>
            </p:cNvSpPr>
            <p:nvPr/>
          </p:nvSpPr>
          <p:spPr bwMode="auto">
            <a:xfrm flipV="1">
              <a:off x="2835" y="1253"/>
              <a:ext cx="771" cy="634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5428" name="Line 68"/>
            <p:cNvSpPr>
              <a:spLocks noChangeShapeType="1"/>
            </p:cNvSpPr>
            <p:nvPr/>
          </p:nvSpPr>
          <p:spPr bwMode="auto">
            <a:xfrm flipV="1">
              <a:off x="4014" y="2432"/>
              <a:ext cx="499" cy="408"/>
            </a:xfrm>
            <a:prstGeom prst="line">
              <a:avLst/>
            </a:prstGeom>
            <a:noFill/>
            <a:ln w="9525">
              <a:solidFill>
                <a:srgbClr val="FFFF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5429" name="Line 69"/>
            <p:cNvSpPr>
              <a:spLocks noChangeShapeType="1"/>
            </p:cNvSpPr>
            <p:nvPr/>
          </p:nvSpPr>
          <p:spPr bwMode="auto">
            <a:xfrm>
              <a:off x="3379" y="1479"/>
              <a:ext cx="907" cy="1089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70" name="Text Box 11"/>
          <p:cNvSpPr txBox="1">
            <a:spLocks noChangeArrowheads="1"/>
          </p:cNvSpPr>
          <p:nvPr/>
        </p:nvSpPr>
        <p:spPr bwMode="auto">
          <a:xfrm>
            <a:off x="3804374" y="2874832"/>
            <a:ext cx="1281120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685800"/>
            <a:r>
              <a:rPr lang="en-US" altLang="ja-JP" sz="1500" dirty="0">
                <a:solidFill>
                  <a:srgbClr val="DAEDEF"/>
                </a:solidFill>
                <a:latin typeface="Comic Sans MS" panose="030F0702030302020204" pitchFamily="66" charset="0"/>
                <a:ea typeface="メイリオ" panose="020B0604030504040204" pitchFamily="50" charset="-128"/>
              </a:rPr>
              <a:t>Telescope A</a:t>
            </a:r>
            <a:endParaRPr lang="ja-JP" altLang="en-US" sz="1500" dirty="0">
              <a:solidFill>
                <a:srgbClr val="DAEDEF"/>
              </a:solidFill>
              <a:latin typeface="Comic Sans MS" panose="030F0702030302020204" pitchFamily="66" charset="0"/>
              <a:ea typeface="メイリオ" panose="020B0604030504040204" pitchFamily="50" charset="-128"/>
            </a:endParaRPr>
          </a:p>
        </p:txBody>
      </p:sp>
      <p:sp>
        <p:nvSpPr>
          <p:cNvPr id="71" name="Text Box 12"/>
          <p:cNvSpPr txBox="1">
            <a:spLocks noChangeArrowheads="1"/>
          </p:cNvSpPr>
          <p:nvPr/>
        </p:nvSpPr>
        <p:spPr bwMode="auto">
          <a:xfrm>
            <a:off x="7075685" y="4136356"/>
            <a:ext cx="1261884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defTabSz="685800"/>
            <a:r>
              <a:rPr lang="en-US" altLang="ja-JP" sz="1500" dirty="0">
                <a:solidFill>
                  <a:srgbClr val="DAEDEF"/>
                </a:solidFill>
                <a:latin typeface="Comic Sans MS" panose="030F0702030302020204" pitchFamily="66" charset="0"/>
                <a:ea typeface="メイリオ" panose="020B0604030504040204" pitchFamily="50" charset="-128"/>
              </a:rPr>
              <a:t>Telescope B</a:t>
            </a:r>
            <a:endParaRPr lang="ja-JP" altLang="en-US" sz="1500" dirty="0">
              <a:solidFill>
                <a:srgbClr val="DAEDEF"/>
              </a:solidFill>
              <a:latin typeface="Comic Sans MS" panose="030F0702030302020204" pitchFamily="66" charset="0"/>
              <a:ea typeface="メイリオ" panose="020B0604030504040204" pitchFamily="50" charset="-128"/>
            </a:endParaRPr>
          </a:p>
        </p:txBody>
      </p:sp>
      <p:sp>
        <p:nvSpPr>
          <p:cNvPr id="72" name="Text Box 28">
            <a:extLst>
              <a:ext uri="{FF2B5EF4-FFF2-40B4-BE49-F238E27FC236}">
                <a16:creationId xmlns:a16="http://schemas.microsoft.com/office/drawing/2014/main" id="{A2312506-26B3-47F9-A9E7-935396FDF0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5155" y="5841258"/>
            <a:ext cx="6106403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r" defTabSz="685800"/>
            <a:r>
              <a:rPr lang="ja-JP" altLang="en-US" sz="2700" dirty="0">
                <a:solidFill>
                  <a:srgbClr val="FFFFFF"/>
                </a:solidFill>
                <a:latin typeface="Comic Sans MS" panose="030F0702030302020204" pitchFamily="66" charset="0"/>
                <a:ea typeface="メイリオ" panose="020B0604030504040204" pitchFamily="50" charset="-128"/>
              </a:rPr>
              <a:t>その時間変化から極運動や章動を判別</a:t>
            </a:r>
            <a:endParaRPr lang="en-US" altLang="ja-JP" sz="2700" dirty="0">
              <a:solidFill>
                <a:srgbClr val="FFFFFF"/>
              </a:solidFill>
              <a:latin typeface="Comic Sans MS" panose="030F0702030302020204" pitchFamily="66" charset="0"/>
              <a:ea typeface="メイリオ" panose="020B0604030504040204" pitchFamily="50" charset="-128"/>
            </a:endParaRPr>
          </a:p>
          <a:p>
            <a:pPr algn="r" defTabSz="685800"/>
            <a:r>
              <a:rPr lang="en-US" altLang="ja-JP" dirty="0">
                <a:solidFill>
                  <a:srgbClr val="FFFFFF"/>
                </a:solidFill>
                <a:latin typeface="Comic Sans MS" panose="030F0702030302020204" pitchFamily="66" charset="0"/>
                <a:ea typeface="メイリオ" panose="020B0604030504040204" pitchFamily="50" charset="-128"/>
              </a:rPr>
              <a:t>Track the change in attitude </a:t>
            </a:r>
          </a:p>
        </p:txBody>
      </p:sp>
      <p:pic>
        <p:nvPicPr>
          <p:cNvPr id="12" name="オーディオ 11">
            <a:hlinkClick r:id="" action="ppaction://media"/>
            <a:extLst>
              <a:ext uri="{FF2B5EF4-FFF2-40B4-BE49-F238E27FC236}">
                <a16:creationId xmlns:a16="http://schemas.microsoft.com/office/drawing/2014/main" id="{5AE0F41B-2388-4300-9221-7A796BCA7EC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36705538"/>
      </p:ext>
    </p:extLst>
  </p:cSld>
  <p:clrMapOvr>
    <a:masterClrMapping/>
  </p:clrMapOvr>
  <p:transition advTm="93668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53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5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0105 -0.14329 L 0.23768 0.33981 " pathEditMode="fixed" rAng="0" ptsTypes="AA">
                                      <p:cBhvr>
                                        <p:cTn id="1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00" y="24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5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900"/>
                                        <p:tgtEl>
                                          <p:spTgt spid="15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800"/>
                                        <p:tgtEl>
                                          <p:spTgt spid="15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7824 L 0.00821 0.39675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" y="1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100"/>
                                        <p:tgtEl>
                                          <p:spTgt spid="15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200"/>
                                        <p:tgtEl>
                                          <p:spTgt spid="15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9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20468 0.32014 " pathEditMode="relative" rAng="0" ptsTypes="AA">
                                      <p:cBhvr>
                                        <p:cTn id="49" dur="16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34" y="159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3600"/>
                            </p:stCondLst>
                            <p:childTnLst>
                              <p:par>
                                <p:cTn id="5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15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600"/>
                            </p:stCondLst>
                            <p:childTnLst>
                              <p:par>
                                <p:cTn id="5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15382" grpId="0" animBg="1"/>
      <p:bldP spid="15383" grpId="0" animBg="1"/>
      <p:bldP spid="15384" grpId="0" animBg="1"/>
      <p:bldP spid="15385" grpId="0"/>
      <p:bldP spid="15386" grpId="0"/>
      <p:bldP spid="15387" grpId="0"/>
      <p:bldP spid="15388" grpId="0"/>
      <p:bldP spid="15389" grpId="0"/>
      <p:bldP spid="7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5" name="Text Box 5"/>
          <p:cNvSpPr txBox="1">
            <a:spLocks noChangeArrowheads="1"/>
          </p:cNvSpPr>
          <p:nvPr/>
        </p:nvSpPr>
        <p:spPr bwMode="auto">
          <a:xfrm>
            <a:off x="7652594" y="567211"/>
            <a:ext cx="156966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3600" dirty="0">
                <a:solidFill>
                  <a:srgbClr val="FFFF0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参考書</a:t>
            </a:r>
            <a:endParaRPr lang="ja-JP" altLang="en-US" sz="2800" dirty="0">
              <a:solidFill>
                <a:srgbClr val="FFFF0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8F0F42D5-5316-4BA1-8FF0-65B6FBC6D2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1464" y="311871"/>
            <a:ext cx="3960440" cy="62342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D3687C28-7858-431F-8F34-2FB73B3A8C12}"/>
              </a:ext>
            </a:extLst>
          </p:cNvPr>
          <p:cNvSpPr txBox="1"/>
          <p:nvPr/>
        </p:nvSpPr>
        <p:spPr>
          <a:xfrm>
            <a:off x="6456040" y="1654812"/>
            <a:ext cx="4176464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dirty="0">
                <a:solidFill>
                  <a:schemeClr val="bg1">
                    <a:lumMod val="95000"/>
                  </a:schemeClr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「動く地球の測りかた」</a:t>
            </a:r>
            <a:endParaRPr lang="en-US" altLang="ja-JP" sz="3200" dirty="0">
              <a:solidFill>
                <a:schemeClr val="bg1">
                  <a:lumMod val="95000"/>
                </a:schemeClr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algn="ctr"/>
            <a:r>
              <a:rPr lang="ja-JP" altLang="en-US" sz="2400" dirty="0">
                <a:solidFill>
                  <a:schemeClr val="bg1">
                    <a:lumMod val="95000"/>
                  </a:schemeClr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宇宙測地技術が</a:t>
            </a:r>
            <a:endParaRPr lang="en-US" altLang="ja-JP" sz="2400" dirty="0">
              <a:solidFill>
                <a:schemeClr val="bg1">
                  <a:lumMod val="95000"/>
                </a:schemeClr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algn="ctr"/>
            <a:r>
              <a:rPr lang="ja-JP" altLang="en-US" sz="2400" dirty="0">
                <a:solidFill>
                  <a:schemeClr val="bg1">
                    <a:lumMod val="95000"/>
                  </a:schemeClr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明らかにした動的地球像</a:t>
            </a:r>
            <a:endParaRPr lang="en-US" altLang="ja-JP" sz="2400" dirty="0">
              <a:solidFill>
                <a:schemeClr val="bg1">
                  <a:lumMod val="95000"/>
                </a:schemeClr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algn="ctr"/>
            <a:r>
              <a:rPr lang="ja-JP" altLang="en-US" sz="2800" dirty="0">
                <a:solidFill>
                  <a:schemeClr val="accent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（税抜</a:t>
            </a:r>
            <a:r>
              <a:rPr lang="en-US" altLang="ja-JP" sz="2800" dirty="0">
                <a:solidFill>
                  <a:schemeClr val="accent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1800</a:t>
            </a:r>
            <a:r>
              <a:rPr lang="ja-JP" altLang="en-US" sz="2800" dirty="0">
                <a:solidFill>
                  <a:schemeClr val="accent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円）</a:t>
            </a:r>
            <a:endParaRPr lang="en-US" altLang="ja-JP" sz="2800" dirty="0">
              <a:solidFill>
                <a:schemeClr val="accent1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algn="ctr"/>
            <a:r>
              <a:rPr lang="ja-JP" altLang="en-US" sz="2400" dirty="0">
                <a:solidFill>
                  <a:schemeClr val="accent5">
                    <a:lumMod val="90000"/>
                  </a:schemeClr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河野宣之・日置幸介</a:t>
            </a:r>
            <a:endParaRPr lang="en-US" altLang="ja-JP" sz="2400" dirty="0">
              <a:solidFill>
                <a:schemeClr val="accent5">
                  <a:lumMod val="90000"/>
                </a:schemeClr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algn="ctr"/>
            <a:r>
              <a:rPr lang="ja-JP" altLang="en-US" sz="2400" dirty="0">
                <a:solidFill>
                  <a:srgbClr val="FFFF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東海大学出版部</a:t>
            </a:r>
            <a:endParaRPr lang="en-US" altLang="ja-JP" sz="2400" dirty="0">
              <a:solidFill>
                <a:srgbClr val="FFFF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AB11000-03EE-4836-A75E-769A7C760A18}"/>
              </a:ext>
            </a:extLst>
          </p:cNvPr>
          <p:cNvSpPr txBox="1"/>
          <p:nvPr/>
        </p:nvSpPr>
        <p:spPr>
          <a:xfrm>
            <a:off x="6349192" y="4664579"/>
            <a:ext cx="417646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ja-JP" altLang="en-US" sz="3200" dirty="0">
                <a:solidFill>
                  <a:schemeClr val="accent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直接買うと</a:t>
            </a:r>
            <a:r>
              <a:rPr lang="en-US" altLang="ja-JP" sz="3200" dirty="0">
                <a:solidFill>
                  <a:schemeClr val="accent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1600</a:t>
            </a:r>
            <a:r>
              <a:rPr lang="ja-JP" altLang="en-US" sz="3200" dirty="0">
                <a:solidFill>
                  <a:schemeClr val="accent1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円</a:t>
            </a:r>
            <a:endParaRPr lang="en-US" altLang="ja-JP" sz="3200" dirty="0">
              <a:solidFill>
                <a:schemeClr val="accent1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algn="ctr"/>
            <a:r>
              <a:rPr lang="ja-JP" altLang="en-US" sz="3200" dirty="0">
                <a:solidFill>
                  <a:schemeClr val="bg1">
                    <a:lumMod val="95000"/>
                  </a:schemeClr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（メールしてください）</a:t>
            </a:r>
            <a:endParaRPr lang="ja-JP" altLang="en-US" sz="3200" dirty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A13DE62-324F-4ABF-8D15-952FE19D8C80}"/>
              </a:ext>
            </a:extLst>
          </p:cNvPr>
          <p:cNvSpPr txBox="1"/>
          <p:nvPr/>
        </p:nvSpPr>
        <p:spPr>
          <a:xfrm>
            <a:off x="10155151" y="144584"/>
            <a:ext cx="19175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400" dirty="0">
                <a:solidFill>
                  <a:schemeClr val="bg1"/>
                </a:solidFill>
              </a:rPr>
              <a:t>PR</a:t>
            </a:r>
            <a:r>
              <a:rPr kumimoji="1" lang="ja-JP" altLang="en-US" sz="2400" dirty="0">
                <a:solidFill>
                  <a:schemeClr val="bg1"/>
                </a:solidFill>
              </a:rPr>
              <a:t>のスライド</a:t>
            </a: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0CAFA9B0-0965-4B99-8E2E-7FC3830F7A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834989"/>
      </p:ext>
    </p:extLst>
  </p:cSld>
  <p:clrMapOvr>
    <a:masterClrMapping/>
  </p:clrMapOvr>
  <p:transition spd="med" advTm="17159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68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68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680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Arc 2"/>
          <p:cNvSpPr>
            <a:spLocks/>
          </p:cNvSpPr>
          <p:nvPr/>
        </p:nvSpPr>
        <p:spPr bwMode="auto">
          <a:xfrm rot="-1380000">
            <a:off x="10539837" y="3590926"/>
            <a:ext cx="385762" cy="836613"/>
          </a:xfrm>
          <a:custGeom>
            <a:avLst/>
            <a:gdLst>
              <a:gd name="T0" fmla="*/ 2147483647 w 21600"/>
              <a:gd name="T1" fmla="*/ 2147483647 h 42525"/>
              <a:gd name="T2" fmla="*/ 2147483647 w 21600"/>
              <a:gd name="T3" fmla="*/ 0 h 42525"/>
              <a:gd name="T4" fmla="*/ 2147483647 w 21600"/>
              <a:gd name="T5" fmla="*/ 2147483647 h 42525"/>
              <a:gd name="T6" fmla="*/ 0 60000 65536"/>
              <a:gd name="T7" fmla="*/ 0 60000 65536"/>
              <a:gd name="T8" fmla="*/ 0 60000 65536"/>
              <a:gd name="T9" fmla="*/ 0 w 21600"/>
              <a:gd name="T10" fmla="*/ 0 h 42525"/>
              <a:gd name="T11" fmla="*/ 21600 w 21600"/>
              <a:gd name="T12" fmla="*/ 42525 h 425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2525" fill="none" extrusionOk="0">
                <a:moveTo>
                  <a:pt x="16242" y="42525"/>
                </a:moveTo>
                <a:cubicBezTo>
                  <a:pt x="6685" y="40078"/>
                  <a:pt x="0" y="31466"/>
                  <a:pt x="0" y="21600"/>
                </a:cubicBezTo>
                <a:cubicBezTo>
                  <a:pt x="-1" y="9705"/>
                  <a:pt x="9616" y="49"/>
                  <a:pt x="21511" y="0"/>
                </a:cubicBezTo>
              </a:path>
              <a:path w="21600" h="42525" stroke="0" extrusionOk="0">
                <a:moveTo>
                  <a:pt x="16242" y="42525"/>
                </a:moveTo>
                <a:cubicBezTo>
                  <a:pt x="6685" y="40078"/>
                  <a:pt x="0" y="31466"/>
                  <a:pt x="0" y="21600"/>
                </a:cubicBezTo>
                <a:cubicBezTo>
                  <a:pt x="-1" y="9705"/>
                  <a:pt x="9616" y="49"/>
                  <a:pt x="21511" y="0"/>
                </a:cubicBezTo>
                <a:lnTo>
                  <a:pt x="21600" y="21600"/>
                </a:lnTo>
                <a:close/>
              </a:path>
            </a:pathLst>
          </a:custGeom>
          <a:solidFill>
            <a:srgbClr val="FFFF00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0179" name="Arc 3"/>
          <p:cNvSpPr>
            <a:spLocks/>
          </p:cNvSpPr>
          <p:nvPr/>
        </p:nvSpPr>
        <p:spPr bwMode="auto">
          <a:xfrm rot="-1380000">
            <a:off x="10652549" y="3506788"/>
            <a:ext cx="558800" cy="836612"/>
          </a:xfrm>
          <a:custGeom>
            <a:avLst/>
            <a:gdLst>
              <a:gd name="T0" fmla="*/ 2147483647 w 21600"/>
              <a:gd name="T1" fmla="*/ 2147483647 h 33198"/>
              <a:gd name="T2" fmla="*/ 2147483647 w 21600"/>
              <a:gd name="T3" fmla="*/ 0 h 33198"/>
              <a:gd name="T4" fmla="*/ 2147483647 w 21600"/>
              <a:gd name="T5" fmla="*/ 2147483647 h 33198"/>
              <a:gd name="T6" fmla="*/ 0 60000 65536"/>
              <a:gd name="T7" fmla="*/ 0 60000 65536"/>
              <a:gd name="T8" fmla="*/ 0 60000 65536"/>
              <a:gd name="T9" fmla="*/ 0 w 21600"/>
              <a:gd name="T10" fmla="*/ 0 h 33198"/>
              <a:gd name="T11" fmla="*/ 21600 w 21600"/>
              <a:gd name="T12" fmla="*/ 33198 h 331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33198" fill="none" extrusionOk="0">
                <a:moveTo>
                  <a:pt x="6296" y="33197"/>
                </a:moveTo>
                <a:cubicBezTo>
                  <a:pt x="2263" y="29149"/>
                  <a:pt x="0" y="23668"/>
                  <a:pt x="0" y="17955"/>
                </a:cubicBezTo>
                <a:cubicBezTo>
                  <a:pt x="-1" y="10743"/>
                  <a:pt x="3598" y="4008"/>
                  <a:pt x="9592" y="-1"/>
                </a:cubicBezTo>
              </a:path>
              <a:path w="21600" h="33198" stroke="0" extrusionOk="0">
                <a:moveTo>
                  <a:pt x="6296" y="33197"/>
                </a:moveTo>
                <a:cubicBezTo>
                  <a:pt x="2263" y="29149"/>
                  <a:pt x="0" y="23668"/>
                  <a:pt x="0" y="17955"/>
                </a:cubicBezTo>
                <a:cubicBezTo>
                  <a:pt x="-1" y="10743"/>
                  <a:pt x="3598" y="4008"/>
                  <a:pt x="9592" y="-1"/>
                </a:cubicBezTo>
                <a:lnTo>
                  <a:pt x="21600" y="17955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ja-JP" altLang="en-US"/>
          </a:p>
        </p:txBody>
      </p:sp>
      <p:sp>
        <p:nvSpPr>
          <p:cNvPr id="163844" name="Line 4"/>
          <p:cNvSpPr>
            <a:spLocks noChangeShapeType="1"/>
          </p:cNvSpPr>
          <p:nvPr/>
        </p:nvSpPr>
        <p:spPr bwMode="auto">
          <a:xfrm flipH="1">
            <a:off x="1991544" y="4221163"/>
            <a:ext cx="1033463" cy="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 type="none" w="sm" len="sm"/>
            <a:tailEnd type="stealth" w="med" len="lg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63845" name="Line 5"/>
          <p:cNvSpPr>
            <a:spLocks noChangeShapeType="1"/>
          </p:cNvSpPr>
          <p:nvPr/>
        </p:nvSpPr>
        <p:spPr bwMode="auto">
          <a:xfrm>
            <a:off x="4752206" y="3068638"/>
            <a:ext cx="1033462" cy="0"/>
          </a:xfrm>
          <a:prstGeom prst="line">
            <a:avLst/>
          </a:prstGeom>
          <a:noFill/>
          <a:ln w="57150">
            <a:solidFill>
              <a:srgbClr val="FF6600"/>
            </a:solidFill>
            <a:round/>
            <a:headEnd type="none" w="sm" len="sm"/>
            <a:tailEnd type="stealth" w="med" len="lg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63846" name="Arc 6"/>
          <p:cNvSpPr>
            <a:spLocks/>
          </p:cNvSpPr>
          <p:nvPr/>
        </p:nvSpPr>
        <p:spPr bwMode="auto">
          <a:xfrm>
            <a:off x="3167882" y="2060575"/>
            <a:ext cx="1584325" cy="215900"/>
          </a:xfrm>
          <a:custGeom>
            <a:avLst/>
            <a:gdLst>
              <a:gd name="T0" fmla="*/ 2147483647 w 43200"/>
              <a:gd name="T1" fmla="*/ 0 h 43027"/>
              <a:gd name="T2" fmla="*/ 2147483647 w 43200"/>
              <a:gd name="T3" fmla="*/ 2147483647 h 43027"/>
              <a:gd name="T4" fmla="*/ 2147483647 w 43200"/>
              <a:gd name="T5" fmla="*/ 2147483647 h 43027"/>
              <a:gd name="T6" fmla="*/ 0 60000 65536"/>
              <a:gd name="T7" fmla="*/ 0 60000 65536"/>
              <a:gd name="T8" fmla="*/ 0 60000 65536"/>
              <a:gd name="T9" fmla="*/ 0 w 43200"/>
              <a:gd name="T10" fmla="*/ 0 h 43027"/>
              <a:gd name="T11" fmla="*/ 43200 w 43200"/>
              <a:gd name="T12" fmla="*/ 43027 h 430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027" fill="none" extrusionOk="0">
                <a:moveTo>
                  <a:pt x="24330" y="0"/>
                </a:moveTo>
                <a:cubicBezTo>
                  <a:pt x="35117" y="1375"/>
                  <a:pt x="43200" y="10553"/>
                  <a:pt x="43200" y="21427"/>
                </a:cubicBezTo>
                <a:cubicBezTo>
                  <a:pt x="43200" y="33356"/>
                  <a:pt x="33529" y="43027"/>
                  <a:pt x="21600" y="43027"/>
                </a:cubicBezTo>
                <a:cubicBezTo>
                  <a:pt x="9670" y="43027"/>
                  <a:pt x="0" y="33356"/>
                  <a:pt x="0" y="21427"/>
                </a:cubicBezTo>
                <a:cubicBezTo>
                  <a:pt x="-1" y="13884"/>
                  <a:pt x="3934" y="6888"/>
                  <a:pt x="10379" y="2970"/>
                </a:cubicBezTo>
              </a:path>
              <a:path w="43200" h="43027" stroke="0" extrusionOk="0">
                <a:moveTo>
                  <a:pt x="24330" y="0"/>
                </a:moveTo>
                <a:cubicBezTo>
                  <a:pt x="35117" y="1375"/>
                  <a:pt x="43200" y="10553"/>
                  <a:pt x="43200" y="21427"/>
                </a:cubicBezTo>
                <a:cubicBezTo>
                  <a:pt x="43200" y="33356"/>
                  <a:pt x="33529" y="43027"/>
                  <a:pt x="21600" y="43027"/>
                </a:cubicBezTo>
                <a:cubicBezTo>
                  <a:pt x="9670" y="43027"/>
                  <a:pt x="0" y="33356"/>
                  <a:pt x="0" y="21427"/>
                </a:cubicBezTo>
                <a:cubicBezTo>
                  <a:pt x="-1" y="13884"/>
                  <a:pt x="3934" y="6888"/>
                  <a:pt x="10379" y="2970"/>
                </a:cubicBezTo>
                <a:lnTo>
                  <a:pt x="21600" y="21427"/>
                </a:lnTo>
                <a:close/>
              </a:path>
            </a:pathLst>
          </a:custGeom>
          <a:noFill/>
          <a:ln w="12700" cap="rnd">
            <a:solidFill>
              <a:srgbClr val="FF7C80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61447" name="Rectangle 7"/>
          <p:cNvSpPr>
            <a:spLocks noChangeArrowheads="1"/>
          </p:cNvSpPr>
          <p:nvPr/>
        </p:nvSpPr>
        <p:spPr bwMode="auto">
          <a:xfrm>
            <a:off x="2616185" y="188913"/>
            <a:ext cx="7388241" cy="107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ja-JP" altLang="en-US" sz="3600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</a:rPr>
              <a:t>地球の回転変動　　</a:t>
            </a:r>
            <a:r>
              <a:rPr lang="en-US" altLang="ja-JP" sz="3600" dirty="0">
                <a:solidFill>
                  <a:srgbClr val="FF7C80"/>
                </a:solidFill>
                <a:latin typeface="Times New Roman" pitchFamily="18" charset="0"/>
                <a:ea typeface="HG正楷書体-PRO" pitchFamily="66" charset="-128"/>
              </a:rPr>
              <a:t>1. </a:t>
            </a:r>
            <a:r>
              <a:rPr lang="ja-JP" altLang="en-US" sz="3600" dirty="0">
                <a:solidFill>
                  <a:srgbClr val="FF7C80"/>
                </a:solidFill>
                <a:latin typeface="Times New Roman" pitchFamily="18" charset="0"/>
                <a:ea typeface="HG正楷書体-PRO" pitchFamily="66" charset="-128"/>
              </a:rPr>
              <a:t>歳差・章動</a:t>
            </a:r>
            <a:endParaRPr lang="en-US" altLang="ja-JP" sz="3600" dirty="0">
              <a:solidFill>
                <a:srgbClr val="FF7C80"/>
              </a:solidFill>
              <a:latin typeface="Times New Roman" pitchFamily="18" charset="0"/>
              <a:ea typeface="HG正楷書体-PRO" pitchFamily="66" charset="-128"/>
            </a:endParaRPr>
          </a:p>
          <a:p>
            <a:r>
              <a:rPr lang="en-US" altLang="ja-JP" sz="2800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</a:rPr>
              <a:t>Earth rotation variation     </a:t>
            </a:r>
            <a:r>
              <a:rPr lang="en-US" altLang="ja-JP" sz="2800" dirty="0">
                <a:solidFill>
                  <a:srgbClr val="FF7C80"/>
                </a:solidFill>
                <a:latin typeface="Times New Roman" pitchFamily="18" charset="0"/>
                <a:ea typeface="HG正楷書体-PRO" pitchFamily="66" charset="-128"/>
              </a:rPr>
              <a:t>Precession and nutation</a:t>
            </a:r>
            <a:endParaRPr lang="ja-JP" altLang="en-US" sz="2800" dirty="0">
              <a:solidFill>
                <a:srgbClr val="FF7C80"/>
              </a:solidFill>
              <a:latin typeface="Times New Roman" pitchFamily="18" charset="0"/>
              <a:ea typeface="HG正楷書体-PRO" pitchFamily="66" charset="-128"/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9903249" y="2852739"/>
            <a:ext cx="647700" cy="642937"/>
            <a:chOff x="4241" y="2160"/>
            <a:chExt cx="408" cy="405"/>
          </a:xfrm>
        </p:grpSpPr>
        <p:sp>
          <p:nvSpPr>
            <p:cNvPr id="61456" name="AutoShape 9"/>
            <p:cNvSpPr>
              <a:spLocks noChangeArrowheads="1"/>
            </p:cNvSpPr>
            <p:nvPr/>
          </p:nvSpPr>
          <p:spPr bwMode="auto">
            <a:xfrm>
              <a:off x="4241" y="2160"/>
              <a:ext cx="408" cy="405"/>
            </a:xfrm>
            <a:prstGeom prst="star16">
              <a:avLst>
                <a:gd name="adj" fmla="val 37500"/>
              </a:avLst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1457" name="Oval 10"/>
            <p:cNvSpPr>
              <a:spLocks noChangeArrowheads="1"/>
            </p:cNvSpPr>
            <p:nvPr/>
          </p:nvSpPr>
          <p:spPr bwMode="auto">
            <a:xfrm>
              <a:off x="4332" y="2251"/>
              <a:ext cx="226" cy="203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3" name="Group 11"/>
          <p:cNvGrpSpPr>
            <a:grpSpLocks/>
          </p:cNvGrpSpPr>
          <p:nvPr/>
        </p:nvGrpSpPr>
        <p:grpSpPr bwMode="auto">
          <a:xfrm rot="-1615437">
            <a:off x="2824982" y="2060576"/>
            <a:ext cx="2143125" cy="3095625"/>
            <a:chOff x="1429" y="1842"/>
            <a:chExt cx="1350" cy="1950"/>
          </a:xfrm>
        </p:grpSpPr>
        <p:sp>
          <p:nvSpPr>
            <p:cNvPr id="61454" name="Line 12"/>
            <p:cNvSpPr>
              <a:spLocks noChangeShapeType="1"/>
            </p:cNvSpPr>
            <p:nvPr/>
          </p:nvSpPr>
          <p:spPr bwMode="auto">
            <a:xfrm flipH="1" flipV="1">
              <a:off x="2109" y="1842"/>
              <a:ext cx="45" cy="195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ja-JP" altLang="en-US"/>
            </a:p>
          </p:txBody>
        </p:sp>
        <p:pic>
          <p:nvPicPr>
            <p:cNvPr id="61455" name="Picture 13" descr="aearth"/>
            <p:cNvPicPr>
              <a:picLocks noChangeAspect="1" noChangeArrowheads="1" noCrop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29" y="2160"/>
              <a:ext cx="1350" cy="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oup 16"/>
          <p:cNvGrpSpPr>
            <a:grpSpLocks/>
          </p:cNvGrpSpPr>
          <p:nvPr/>
        </p:nvGrpSpPr>
        <p:grpSpPr bwMode="auto">
          <a:xfrm>
            <a:off x="7176120" y="4869160"/>
            <a:ext cx="2492376" cy="1570038"/>
            <a:chOff x="3265" y="3286"/>
            <a:chExt cx="1570" cy="989"/>
          </a:xfrm>
        </p:grpSpPr>
        <p:sp>
          <p:nvSpPr>
            <p:cNvPr id="61452" name="Text Box 14"/>
            <p:cNvSpPr txBox="1">
              <a:spLocks noChangeArrowheads="1"/>
            </p:cNvSpPr>
            <p:nvPr/>
          </p:nvSpPr>
          <p:spPr bwMode="auto">
            <a:xfrm>
              <a:off x="3265" y="3286"/>
              <a:ext cx="1570" cy="9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ja-JP" altLang="en-US" sz="3600" dirty="0">
                  <a:solidFill>
                    <a:srgbClr val="BBE0E3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運動方程式</a:t>
              </a:r>
              <a:endParaRPr lang="en-US" altLang="ja-JP" sz="3600" dirty="0">
                <a:solidFill>
                  <a:srgbClr val="BBE0E3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endParaRPr>
            </a:p>
            <a:p>
              <a:r>
                <a:rPr lang="en-US" altLang="ja-JP" sz="2000" dirty="0">
                  <a:solidFill>
                    <a:srgbClr val="BBE0E3"/>
                  </a:solidFill>
                  <a:latin typeface="Comic Sans MS" panose="030F0702030302020204" pitchFamily="66" charset="0"/>
                  <a:ea typeface="小塚ゴシック Pro L" pitchFamily="34" charset="-128"/>
                </a:rPr>
                <a:t>Equation of motion</a:t>
              </a:r>
              <a:endParaRPr lang="ja-JP" altLang="en-US" sz="2000" dirty="0">
                <a:solidFill>
                  <a:srgbClr val="BBE0E3"/>
                </a:solidFill>
                <a:latin typeface="Comic Sans MS" panose="030F0702030302020204" pitchFamily="66" charset="0"/>
                <a:ea typeface="小塚ゴシック Pro L" pitchFamily="34" charset="-128"/>
              </a:endParaRPr>
            </a:p>
            <a:p>
              <a:r>
                <a:rPr lang="en-US" altLang="ja-JP" sz="4000" b="1" i="1" dirty="0">
                  <a:solidFill>
                    <a:srgbClr val="FF7C80"/>
                  </a:solidFill>
                  <a:latin typeface="Times New Roman" pitchFamily="18" charset="0"/>
                </a:rPr>
                <a:t>L</a:t>
              </a:r>
              <a:r>
                <a:rPr lang="en-US" altLang="ja-JP" sz="4000" dirty="0">
                  <a:solidFill>
                    <a:srgbClr val="FF7C80"/>
                  </a:solidFill>
                </a:rPr>
                <a:t>=</a:t>
              </a:r>
              <a:r>
                <a:rPr lang="en-US" altLang="ja-JP" sz="4000" b="1" i="1" dirty="0" err="1">
                  <a:solidFill>
                    <a:srgbClr val="FF7C80"/>
                  </a:solidFill>
                  <a:latin typeface="Times New Roman" pitchFamily="18" charset="0"/>
                </a:rPr>
                <a:t>I</a:t>
              </a:r>
              <a:r>
                <a:rPr lang="en-US" altLang="ja-JP" sz="4000" b="1" dirty="0" err="1">
                  <a:solidFill>
                    <a:srgbClr val="FF7C80"/>
                  </a:solidFill>
                  <a:latin typeface="Symbol" pitchFamily="18" charset="2"/>
                </a:rPr>
                <a:t>w</a:t>
              </a:r>
              <a:endParaRPr lang="en-US" altLang="ja-JP" sz="4000" b="1" dirty="0">
                <a:solidFill>
                  <a:srgbClr val="FF7C80"/>
                </a:solidFill>
                <a:latin typeface="Symbol" pitchFamily="18" charset="2"/>
              </a:endParaRPr>
            </a:p>
          </p:txBody>
        </p:sp>
        <p:sp>
          <p:nvSpPr>
            <p:cNvPr id="61453" name="Text Box 15"/>
            <p:cNvSpPr txBox="1">
              <a:spLocks noChangeArrowheads="1"/>
            </p:cNvSpPr>
            <p:nvPr/>
          </p:nvSpPr>
          <p:spPr bwMode="auto">
            <a:xfrm>
              <a:off x="3856" y="3594"/>
              <a:ext cx="205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4000" dirty="0">
                  <a:solidFill>
                    <a:srgbClr val="FF7C80"/>
                  </a:solidFill>
                </a:rPr>
                <a:t>.</a:t>
              </a:r>
              <a:endParaRPr lang="en-US" altLang="ja-JP" sz="4000" dirty="0">
                <a:solidFill>
                  <a:srgbClr val="FF7C80"/>
                </a:solidFill>
                <a:latin typeface="Symbol" pitchFamily="18" charset="2"/>
              </a:endParaRPr>
            </a:p>
          </p:txBody>
        </p:sp>
      </p:grp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1E36353C-F7D7-4F38-9EAD-3F4FD35744B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1685562"/>
      </p:ext>
    </p:extLst>
  </p:cSld>
  <p:clrMapOvr>
    <a:masterClrMapping/>
  </p:clrMapOvr>
  <p:transition spd="med" advTm="48343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3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3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63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8" presetClass="emp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2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3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638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3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1638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63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63842" grpId="0" animBg="1"/>
      <p:bldP spid="163844" grpId="0" animBg="1"/>
      <p:bldP spid="163844" grpId="1" animBg="1"/>
      <p:bldP spid="163845" grpId="0" animBg="1"/>
      <p:bldP spid="163845" grpId="1" animBg="1"/>
      <p:bldP spid="16384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ChangeArrowheads="1"/>
          </p:cNvSpPr>
          <p:nvPr/>
        </p:nvSpPr>
        <p:spPr bwMode="auto">
          <a:xfrm>
            <a:off x="8541304" y="242838"/>
            <a:ext cx="3204403" cy="708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ja-JP" altLang="en-US" sz="4000" dirty="0">
                <a:solidFill>
                  <a:schemeClr val="accent1"/>
                </a:solidFill>
                <a:latin typeface="HG正楷書体-PRO" pitchFamily="66" charset="-128"/>
                <a:ea typeface="HG正楷書体-PRO" pitchFamily="66" charset="-128"/>
              </a:rPr>
              <a:t>歳差 </a:t>
            </a:r>
            <a:r>
              <a:rPr lang="en-US" altLang="ja-JP" sz="2800" dirty="0">
                <a:solidFill>
                  <a:schemeClr val="accent1"/>
                </a:solidFill>
                <a:latin typeface="小塚ゴシック Pro L" pitchFamily="34" charset="-128"/>
                <a:ea typeface="小塚ゴシック Pro L" pitchFamily="34" charset="-128"/>
              </a:rPr>
              <a:t>Precession</a:t>
            </a:r>
            <a:endParaRPr lang="ja-JP" altLang="en-US" sz="4000" dirty="0">
              <a:solidFill>
                <a:schemeClr val="accent1"/>
              </a:solidFill>
              <a:latin typeface="小塚ゴシック Pro L" pitchFamily="34" charset="-128"/>
              <a:ea typeface="小塚ゴシック Pro L" pitchFamily="34" charset="-128"/>
            </a:endParaRPr>
          </a:p>
        </p:txBody>
      </p:sp>
      <p:sp>
        <p:nvSpPr>
          <p:cNvPr id="62467" name="Arc 3"/>
          <p:cNvSpPr>
            <a:spLocks/>
          </p:cNvSpPr>
          <p:nvPr/>
        </p:nvSpPr>
        <p:spPr bwMode="auto">
          <a:xfrm>
            <a:off x="373800" y="4356100"/>
            <a:ext cx="10143388" cy="882650"/>
          </a:xfrm>
          <a:custGeom>
            <a:avLst/>
            <a:gdLst>
              <a:gd name="T0" fmla="*/ 2147483647 w 28371"/>
              <a:gd name="T1" fmla="*/ 0 h 41024"/>
              <a:gd name="T2" fmla="*/ 0 w 28371"/>
              <a:gd name="T3" fmla="*/ 2147483647 h 41024"/>
              <a:gd name="T4" fmla="*/ 2147483647 w 28371"/>
              <a:gd name="T5" fmla="*/ 2147483647 h 41024"/>
              <a:gd name="T6" fmla="*/ 0 60000 65536"/>
              <a:gd name="T7" fmla="*/ 0 60000 65536"/>
              <a:gd name="T8" fmla="*/ 0 60000 65536"/>
              <a:gd name="T9" fmla="*/ 0 w 28371"/>
              <a:gd name="T10" fmla="*/ 0 h 41024"/>
              <a:gd name="T11" fmla="*/ 28371 w 28371"/>
              <a:gd name="T12" fmla="*/ 41024 h 410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8371" h="41024" fill="none" extrusionOk="0">
                <a:moveTo>
                  <a:pt x="16219" y="-1"/>
                </a:moveTo>
                <a:cubicBezTo>
                  <a:pt x="23652" y="3615"/>
                  <a:pt x="28371" y="11157"/>
                  <a:pt x="28371" y="19424"/>
                </a:cubicBezTo>
                <a:cubicBezTo>
                  <a:pt x="28371" y="31353"/>
                  <a:pt x="18700" y="41024"/>
                  <a:pt x="6771" y="41024"/>
                </a:cubicBezTo>
                <a:cubicBezTo>
                  <a:pt x="4470" y="41024"/>
                  <a:pt x="2184" y="40656"/>
                  <a:pt x="-1" y="39935"/>
                </a:cubicBezTo>
              </a:path>
              <a:path w="28371" h="41024" stroke="0" extrusionOk="0">
                <a:moveTo>
                  <a:pt x="16219" y="-1"/>
                </a:moveTo>
                <a:cubicBezTo>
                  <a:pt x="23652" y="3615"/>
                  <a:pt x="28371" y="11157"/>
                  <a:pt x="28371" y="19424"/>
                </a:cubicBezTo>
                <a:cubicBezTo>
                  <a:pt x="28371" y="31353"/>
                  <a:pt x="18700" y="41024"/>
                  <a:pt x="6771" y="41024"/>
                </a:cubicBezTo>
                <a:cubicBezTo>
                  <a:pt x="4470" y="41024"/>
                  <a:pt x="2184" y="40656"/>
                  <a:pt x="-1" y="39935"/>
                </a:cubicBezTo>
                <a:lnTo>
                  <a:pt x="6771" y="19424"/>
                </a:lnTo>
                <a:close/>
              </a:path>
            </a:pathLst>
          </a:custGeom>
          <a:noFill/>
          <a:ln w="12700" cap="rnd">
            <a:solidFill>
              <a:srgbClr val="5F5F5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62468" name="Group 4"/>
          <p:cNvGrpSpPr>
            <a:grpSpLocks/>
          </p:cNvGrpSpPr>
          <p:nvPr/>
        </p:nvGrpSpPr>
        <p:grpSpPr bwMode="auto">
          <a:xfrm>
            <a:off x="2209800" y="4400550"/>
            <a:ext cx="762000" cy="762000"/>
            <a:chOff x="432" y="2772"/>
            <a:chExt cx="480" cy="480"/>
          </a:xfrm>
        </p:grpSpPr>
        <p:sp>
          <p:nvSpPr>
            <p:cNvPr id="62526" name="AutoShape 5"/>
            <p:cNvSpPr>
              <a:spLocks noChangeArrowheads="1"/>
            </p:cNvSpPr>
            <p:nvPr/>
          </p:nvSpPr>
          <p:spPr bwMode="auto">
            <a:xfrm>
              <a:off x="432" y="2772"/>
              <a:ext cx="480" cy="480"/>
            </a:xfrm>
            <a:prstGeom prst="star16">
              <a:avLst>
                <a:gd name="adj" fmla="val 37500"/>
              </a:avLst>
            </a:prstGeom>
            <a:gradFill rotWithShape="0">
              <a:gsLst>
                <a:gs pos="0">
                  <a:srgbClr val="FFFF66"/>
                </a:gs>
                <a:gs pos="100000">
                  <a:srgbClr val="000038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527" name="Oval 6"/>
            <p:cNvSpPr>
              <a:spLocks noChangeArrowheads="1"/>
            </p:cNvSpPr>
            <p:nvPr/>
          </p:nvSpPr>
          <p:spPr bwMode="auto">
            <a:xfrm>
              <a:off x="553" y="2892"/>
              <a:ext cx="241" cy="241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62469" name="Arc 7"/>
          <p:cNvSpPr>
            <a:spLocks/>
          </p:cNvSpPr>
          <p:nvPr/>
        </p:nvSpPr>
        <p:spPr bwMode="auto">
          <a:xfrm>
            <a:off x="3659188" y="4121150"/>
            <a:ext cx="2743200" cy="452438"/>
          </a:xfrm>
          <a:custGeom>
            <a:avLst/>
            <a:gdLst>
              <a:gd name="T0" fmla="*/ 2147483647 w 43200"/>
              <a:gd name="T1" fmla="*/ 2147483647 h 42668"/>
              <a:gd name="T2" fmla="*/ 2147483647 w 43200"/>
              <a:gd name="T3" fmla="*/ 0 h 42668"/>
              <a:gd name="T4" fmla="*/ 2147483647 w 43200"/>
              <a:gd name="T5" fmla="*/ 2147483647 h 42668"/>
              <a:gd name="T6" fmla="*/ 0 60000 65536"/>
              <a:gd name="T7" fmla="*/ 0 60000 65536"/>
              <a:gd name="T8" fmla="*/ 0 60000 65536"/>
              <a:gd name="T9" fmla="*/ 0 w 43200"/>
              <a:gd name="T10" fmla="*/ 0 h 42668"/>
              <a:gd name="T11" fmla="*/ 43200 w 43200"/>
              <a:gd name="T12" fmla="*/ 42668 h 426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2668" fill="none" extrusionOk="0">
                <a:moveTo>
                  <a:pt x="28852" y="722"/>
                </a:moveTo>
                <a:cubicBezTo>
                  <a:pt x="37455" y="3788"/>
                  <a:pt x="43200" y="11934"/>
                  <a:pt x="43200" y="21068"/>
                </a:cubicBezTo>
                <a:cubicBezTo>
                  <a:pt x="43200" y="32997"/>
                  <a:pt x="33529" y="42668"/>
                  <a:pt x="21600" y="42668"/>
                </a:cubicBezTo>
                <a:cubicBezTo>
                  <a:pt x="9670" y="42668"/>
                  <a:pt x="0" y="32997"/>
                  <a:pt x="0" y="21068"/>
                </a:cubicBezTo>
                <a:cubicBezTo>
                  <a:pt x="-1" y="10974"/>
                  <a:pt x="6990" y="2226"/>
                  <a:pt x="16835" y="-1"/>
                </a:cubicBezTo>
              </a:path>
              <a:path w="43200" h="42668" stroke="0" extrusionOk="0">
                <a:moveTo>
                  <a:pt x="28852" y="722"/>
                </a:moveTo>
                <a:cubicBezTo>
                  <a:pt x="37455" y="3788"/>
                  <a:pt x="43200" y="11934"/>
                  <a:pt x="43200" y="21068"/>
                </a:cubicBezTo>
                <a:cubicBezTo>
                  <a:pt x="43200" y="32997"/>
                  <a:pt x="33529" y="42668"/>
                  <a:pt x="21600" y="42668"/>
                </a:cubicBezTo>
                <a:cubicBezTo>
                  <a:pt x="9670" y="42668"/>
                  <a:pt x="0" y="32997"/>
                  <a:pt x="0" y="21068"/>
                </a:cubicBezTo>
                <a:cubicBezTo>
                  <a:pt x="-1" y="10974"/>
                  <a:pt x="6990" y="2226"/>
                  <a:pt x="16835" y="-1"/>
                </a:cubicBezTo>
                <a:lnTo>
                  <a:pt x="21600" y="21068"/>
                </a:lnTo>
                <a:close/>
              </a:path>
            </a:pathLst>
          </a:custGeom>
          <a:noFill/>
          <a:ln w="12700" cap="rnd">
            <a:solidFill>
              <a:srgbClr val="5F5F5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65896" name="Arc 8"/>
          <p:cNvSpPr>
            <a:spLocks/>
          </p:cNvSpPr>
          <p:nvPr/>
        </p:nvSpPr>
        <p:spPr bwMode="auto">
          <a:xfrm>
            <a:off x="3509963" y="609600"/>
            <a:ext cx="2743200" cy="636588"/>
          </a:xfrm>
          <a:custGeom>
            <a:avLst/>
            <a:gdLst>
              <a:gd name="T0" fmla="*/ 2147483647 w 43200"/>
              <a:gd name="T1" fmla="*/ 2147483647 h 43090"/>
              <a:gd name="T2" fmla="*/ 2147483647 w 43200"/>
              <a:gd name="T3" fmla="*/ 0 h 43090"/>
              <a:gd name="T4" fmla="*/ 2147483647 w 43200"/>
              <a:gd name="T5" fmla="*/ 2147483647 h 43090"/>
              <a:gd name="T6" fmla="*/ 0 60000 65536"/>
              <a:gd name="T7" fmla="*/ 0 60000 65536"/>
              <a:gd name="T8" fmla="*/ 0 60000 65536"/>
              <a:gd name="T9" fmla="*/ 0 w 43200"/>
              <a:gd name="T10" fmla="*/ 0 h 43090"/>
              <a:gd name="T11" fmla="*/ 43200 w 43200"/>
              <a:gd name="T12" fmla="*/ 43090 h 430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090" fill="none" extrusionOk="0">
                <a:moveTo>
                  <a:pt x="24071" y="31"/>
                </a:moveTo>
                <a:cubicBezTo>
                  <a:pt x="34972" y="1287"/>
                  <a:pt x="43200" y="10516"/>
                  <a:pt x="43200" y="21490"/>
                </a:cubicBezTo>
                <a:cubicBezTo>
                  <a:pt x="43200" y="33419"/>
                  <a:pt x="33529" y="43090"/>
                  <a:pt x="21600" y="43090"/>
                </a:cubicBezTo>
                <a:cubicBezTo>
                  <a:pt x="9670" y="43090"/>
                  <a:pt x="0" y="33419"/>
                  <a:pt x="0" y="21490"/>
                </a:cubicBezTo>
                <a:cubicBezTo>
                  <a:pt x="-1" y="10402"/>
                  <a:pt x="8394" y="1116"/>
                  <a:pt x="19424" y="-1"/>
                </a:cubicBezTo>
              </a:path>
              <a:path w="43200" h="43090" stroke="0" extrusionOk="0">
                <a:moveTo>
                  <a:pt x="24071" y="31"/>
                </a:moveTo>
                <a:cubicBezTo>
                  <a:pt x="34972" y="1287"/>
                  <a:pt x="43200" y="10516"/>
                  <a:pt x="43200" y="21490"/>
                </a:cubicBezTo>
                <a:cubicBezTo>
                  <a:pt x="43200" y="33419"/>
                  <a:pt x="33529" y="43090"/>
                  <a:pt x="21600" y="43090"/>
                </a:cubicBezTo>
                <a:cubicBezTo>
                  <a:pt x="9670" y="43090"/>
                  <a:pt x="0" y="33419"/>
                  <a:pt x="0" y="21490"/>
                </a:cubicBezTo>
                <a:cubicBezTo>
                  <a:pt x="-1" y="10402"/>
                  <a:pt x="8394" y="1116"/>
                  <a:pt x="19424" y="-1"/>
                </a:cubicBezTo>
                <a:lnTo>
                  <a:pt x="21600" y="21490"/>
                </a:lnTo>
                <a:close/>
              </a:path>
            </a:pathLst>
          </a:custGeom>
          <a:noFill/>
          <a:ln w="12700" cap="rnd">
            <a:solidFill>
              <a:srgbClr val="5F5F5F"/>
            </a:solidFill>
            <a:round/>
            <a:headEnd type="stealth" w="med" len="lg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grpSp>
        <p:nvGrpSpPr>
          <p:cNvPr id="62471" name="Group 9"/>
          <p:cNvGrpSpPr>
            <a:grpSpLocks/>
          </p:cNvGrpSpPr>
          <p:nvPr/>
        </p:nvGrpSpPr>
        <p:grpSpPr bwMode="auto">
          <a:xfrm>
            <a:off x="4903789" y="930276"/>
            <a:ext cx="1430337" cy="777875"/>
            <a:chOff x="2127" y="586"/>
            <a:chExt cx="901" cy="490"/>
          </a:xfrm>
        </p:grpSpPr>
        <p:sp>
          <p:nvSpPr>
            <p:cNvPr id="62513" name="Line 10"/>
            <p:cNvSpPr>
              <a:spLocks noChangeShapeType="1"/>
            </p:cNvSpPr>
            <p:nvPr/>
          </p:nvSpPr>
          <p:spPr bwMode="auto">
            <a:xfrm flipH="1" flipV="1">
              <a:off x="2176" y="906"/>
              <a:ext cx="155" cy="122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165899" name="AutoShape 11"/>
            <p:cNvSpPr>
              <a:spLocks noChangeArrowheads="1"/>
            </p:cNvSpPr>
            <p:nvPr/>
          </p:nvSpPr>
          <p:spPr bwMode="auto">
            <a:xfrm rot="1440000">
              <a:off x="2932" y="586"/>
              <a:ext cx="96" cy="96"/>
            </a:xfrm>
            <a:prstGeom prst="star5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65900" name="AutoShape 12"/>
            <p:cNvSpPr>
              <a:spLocks noChangeArrowheads="1"/>
            </p:cNvSpPr>
            <p:nvPr/>
          </p:nvSpPr>
          <p:spPr bwMode="auto">
            <a:xfrm rot="1440000">
              <a:off x="2741" y="658"/>
              <a:ext cx="97" cy="96"/>
            </a:xfrm>
            <a:prstGeom prst="star5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65901" name="AutoShape 13"/>
            <p:cNvSpPr>
              <a:spLocks noChangeArrowheads="1"/>
            </p:cNvSpPr>
            <p:nvPr/>
          </p:nvSpPr>
          <p:spPr bwMode="auto">
            <a:xfrm rot="1440000">
              <a:off x="2551" y="731"/>
              <a:ext cx="97" cy="96"/>
            </a:xfrm>
            <a:prstGeom prst="star5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65902" name="AutoShape 14"/>
            <p:cNvSpPr>
              <a:spLocks noChangeArrowheads="1"/>
            </p:cNvSpPr>
            <p:nvPr/>
          </p:nvSpPr>
          <p:spPr bwMode="auto">
            <a:xfrm rot="1440000">
              <a:off x="2405" y="824"/>
              <a:ext cx="97" cy="96"/>
            </a:xfrm>
            <a:prstGeom prst="star5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65903" name="AutoShape 15"/>
            <p:cNvSpPr>
              <a:spLocks noChangeArrowheads="1"/>
            </p:cNvSpPr>
            <p:nvPr/>
          </p:nvSpPr>
          <p:spPr bwMode="auto">
            <a:xfrm rot="1440000">
              <a:off x="2249" y="702"/>
              <a:ext cx="97" cy="96"/>
            </a:xfrm>
            <a:prstGeom prst="star5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65904" name="AutoShape 16"/>
            <p:cNvSpPr>
              <a:spLocks noChangeArrowheads="1"/>
            </p:cNvSpPr>
            <p:nvPr/>
          </p:nvSpPr>
          <p:spPr bwMode="auto">
            <a:xfrm rot="1440000">
              <a:off x="2127" y="858"/>
              <a:ext cx="97" cy="96"/>
            </a:xfrm>
            <a:prstGeom prst="star5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65905" name="AutoShape 17"/>
            <p:cNvSpPr>
              <a:spLocks noChangeArrowheads="1"/>
            </p:cNvSpPr>
            <p:nvPr/>
          </p:nvSpPr>
          <p:spPr bwMode="auto">
            <a:xfrm rot="1440000">
              <a:off x="2283" y="980"/>
              <a:ext cx="97" cy="96"/>
            </a:xfrm>
            <a:prstGeom prst="star5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62521" name="Line 18"/>
            <p:cNvSpPr>
              <a:spLocks noChangeShapeType="1"/>
            </p:cNvSpPr>
            <p:nvPr/>
          </p:nvSpPr>
          <p:spPr bwMode="auto">
            <a:xfrm flipH="1">
              <a:off x="2600" y="634"/>
              <a:ext cx="380" cy="146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2522" name="Line 19"/>
            <p:cNvSpPr>
              <a:spLocks noChangeShapeType="1"/>
            </p:cNvSpPr>
            <p:nvPr/>
          </p:nvSpPr>
          <p:spPr bwMode="auto">
            <a:xfrm flipH="1">
              <a:off x="2453" y="780"/>
              <a:ext cx="147" cy="92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2523" name="Line 20"/>
            <p:cNvSpPr>
              <a:spLocks noChangeShapeType="1"/>
            </p:cNvSpPr>
            <p:nvPr/>
          </p:nvSpPr>
          <p:spPr bwMode="auto">
            <a:xfrm flipH="1">
              <a:off x="2176" y="750"/>
              <a:ext cx="122" cy="156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2524" name="Line 21"/>
            <p:cNvSpPr>
              <a:spLocks noChangeShapeType="1"/>
            </p:cNvSpPr>
            <p:nvPr/>
          </p:nvSpPr>
          <p:spPr bwMode="auto">
            <a:xfrm flipH="1" flipV="1">
              <a:off x="2298" y="750"/>
              <a:ext cx="155" cy="122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2525" name="Line 22"/>
            <p:cNvSpPr>
              <a:spLocks noChangeShapeType="1"/>
            </p:cNvSpPr>
            <p:nvPr/>
          </p:nvSpPr>
          <p:spPr bwMode="auto">
            <a:xfrm flipH="1">
              <a:off x="2331" y="872"/>
              <a:ext cx="122" cy="156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ja-JP" altLang="en-US"/>
            </a:p>
          </p:txBody>
        </p:sp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3432175" y="838200"/>
            <a:ext cx="381000" cy="609600"/>
            <a:chOff x="1200" y="528"/>
            <a:chExt cx="240" cy="384"/>
          </a:xfrm>
        </p:grpSpPr>
        <p:sp>
          <p:nvSpPr>
            <p:cNvPr id="165912" name="AutoShape 24"/>
            <p:cNvSpPr>
              <a:spLocks noChangeArrowheads="1"/>
            </p:cNvSpPr>
            <p:nvPr/>
          </p:nvSpPr>
          <p:spPr bwMode="auto">
            <a:xfrm>
              <a:off x="1200" y="528"/>
              <a:ext cx="96" cy="96"/>
            </a:xfrm>
            <a:prstGeom prst="star5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65913" name="AutoShape 25"/>
            <p:cNvSpPr>
              <a:spLocks noChangeArrowheads="1"/>
            </p:cNvSpPr>
            <p:nvPr/>
          </p:nvSpPr>
          <p:spPr bwMode="auto">
            <a:xfrm>
              <a:off x="1392" y="816"/>
              <a:ext cx="48" cy="48"/>
            </a:xfrm>
            <a:prstGeom prst="star5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65914" name="AutoShape 26"/>
            <p:cNvSpPr>
              <a:spLocks noChangeArrowheads="1"/>
            </p:cNvSpPr>
            <p:nvPr/>
          </p:nvSpPr>
          <p:spPr bwMode="auto">
            <a:xfrm>
              <a:off x="1344" y="864"/>
              <a:ext cx="48" cy="48"/>
            </a:xfrm>
            <a:prstGeom prst="star5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65915" name="AutoShape 27"/>
            <p:cNvSpPr>
              <a:spLocks noChangeArrowheads="1"/>
            </p:cNvSpPr>
            <p:nvPr/>
          </p:nvSpPr>
          <p:spPr bwMode="auto">
            <a:xfrm>
              <a:off x="1296" y="672"/>
              <a:ext cx="48" cy="48"/>
            </a:xfrm>
            <a:prstGeom prst="star5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165916" name="AutoShape 28"/>
            <p:cNvSpPr>
              <a:spLocks noChangeArrowheads="1"/>
            </p:cNvSpPr>
            <p:nvPr/>
          </p:nvSpPr>
          <p:spPr bwMode="auto">
            <a:xfrm>
              <a:off x="1248" y="720"/>
              <a:ext cx="48" cy="48"/>
            </a:xfrm>
            <a:prstGeom prst="star5">
              <a:avLst/>
            </a:prstGeom>
            <a:solidFill>
              <a:srgbClr val="FFFF66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62508" name="Line 29"/>
            <p:cNvSpPr>
              <a:spLocks noChangeShapeType="1"/>
            </p:cNvSpPr>
            <p:nvPr/>
          </p:nvSpPr>
          <p:spPr bwMode="auto">
            <a:xfrm>
              <a:off x="1248" y="576"/>
              <a:ext cx="96" cy="144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2509" name="Line 30"/>
            <p:cNvSpPr>
              <a:spLocks noChangeShapeType="1"/>
            </p:cNvSpPr>
            <p:nvPr/>
          </p:nvSpPr>
          <p:spPr bwMode="auto">
            <a:xfrm flipH="1">
              <a:off x="1248" y="720"/>
              <a:ext cx="48" cy="48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2510" name="Line 31"/>
            <p:cNvSpPr>
              <a:spLocks noChangeShapeType="1"/>
            </p:cNvSpPr>
            <p:nvPr/>
          </p:nvSpPr>
          <p:spPr bwMode="auto">
            <a:xfrm>
              <a:off x="1296" y="768"/>
              <a:ext cx="96" cy="144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2511" name="Line 32"/>
            <p:cNvSpPr>
              <a:spLocks noChangeShapeType="1"/>
            </p:cNvSpPr>
            <p:nvPr/>
          </p:nvSpPr>
          <p:spPr bwMode="auto">
            <a:xfrm>
              <a:off x="1344" y="720"/>
              <a:ext cx="96" cy="144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62512" name="Line 33"/>
            <p:cNvSpPr>
              <a:spLocks noChangeShapeType="1"/>
            </p:cNvSpPr>
            <p:nvPr/>
          </p:nvSpPr>
          <p:spPr bwMode="auto">
            <a:xfrm flipH="1">
              <a:off x="1344" y="816"/>
              <a:ext cx="96" cy="96"/>
            </a:xfrm>
            <a:prstGeom prst="line">
              <a:avLst/>
            </a:prstGeom>
            <a:noFill/>
            <a:ln w="12700">
              <a:solidFill>
                <a:srgbClr val="FFFF66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62473" name="Rectangle 34"/>
          <p:cNvSpPr>
            <a:spLocks noChangeArrowheads="1"/>
          </p:cNvSpPr>
          <p:nvPr/>
        </p:nvSpPr>
        <p:spPr bwMode="auto">
          <a:xfrm>
            <a:off x="6387401" y="669926"/>
            <a:ext cx="801501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altLang="ja-JP" sz="2400">
                <a:solidFill>
                  <a:schemeClr val="bg1"/>
                </a:solidFill>
                <a:latin typeface="Times New Roman" pitchFamily="18" charset="0"/>
                <a:ea typeface="ＭＳ 明朝" pitchFamily="17" charset="-128"/>
              </a:rPr>
              <a:t>2004</a:t>
            </a:r>
          </a:p>
        </p:txBody>
      </p:sp>
      <p:sp>
        <p:nvSpPr>
          <p:cNvPr id="165923" name="Rectangle 35"/>
          <p:cNvSpPr>
            <a:spLocks noChangeArrowheads="1"/>
          </p:cNvSpPr>
          <p:nvPr/>
        </p:nvSpPr>
        <p:spPr bwMode="auto">
          <a:xfrm>
            <a:off x="2346468" y="669926"/>
            <a:ext cx="955390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en-US" altLang="ja-JP" sz="2400">
                <a:solidFill>
                  <a:schemeClr val="bg1"/>
                </a:solidFill>
                <a:latin typeface="Times New Roman" pitchFamily="18" charset="0"/>
                <a:ea typeface="ＭＳ 明朝" pitchFamily="17" charset="-128"/>
              </a:rPr>
              <a:t>14850</a:t>
            </a:r>
          </a:p>
        </p:txBody>
      </p:sp>
      <p:sp>
        <p:nvSpPr>
          <p:cNvPr id="165924" name="Rectangle 36"/>
          <p:cNvSpPr>
            <a:spLocks noChangeArrowheads="1"/>
          </p:cNvSpPr>
          <p:nvPr/>
        </p:nvSpPr>
        <p:spPr bwMode="auto">
          <a:xfrm>
            <a:off x="2567608" y="332656"/>
            <a:ext cx="1446358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ja-JP" altLang="en-US" sz="2000" dirty="0">
                <a:solidFill>
                  <a:schemeClr val="bg1"/>
                </a:solidFill>
                <a:latin typeface="Times New Roman" pitchFamily="18" charset="0"/>
                <a:ea typeface="HG正楷書体-PRO" pitchFamily="66" charset="-128"/>
              </a:rPr>
              <a:t>ベガ </a:t>
            </a:r>
            <a:r>
              <a:rPr lang="en-US" altLang="ja-JP" sz="2000" dirty="0">
                <a:solidFill>
                  <a:schemeClr val="bg1"/>
                </a:solidFill>
                <a:latin typeface="Times New Roman" pitchFamily="18" charset="0"/>
                <a:ea typeface="HG正楷書体-PRO" pitchFamily="66" charset="-128"/>
              </a:rPr>
              <a:t>(Vega)</a:t>
            </a:r>
            <a:endParaRPr lang="ja-JP" altLang="en-US" sz="2000" dirty="0">
              <a:solidFill>
                <a:schemeClr val="bg1"/>
              </a:solidFill>
              <a:latin typeface="Times New Roman" pitchFamily="18" charset="0"/>
              <a:ea typeface="HG正楷書体-PRO" pitchFamily="66" charset="-128"/>
            </a:endParaRPr>
          </a:p>
        </p:txBody>
      </p:sp>
      <p:sp>
        <p:nvSpPr>
          <p:cNvPr id="62476" name="Arc 37"/>
          <p:cNvSpPr>
            <a:spLocks/>
          </p:cNvSpPr>
          <p:nvPr/>
        </p:nvSpPr>
        <p:spPr bwMode="auto">
          <a:xfrm>
            <a:off x="367842" y="4308948"/>
            <a:ext cx="3779750" cy="463550"/>
          </a:xfrm>
          <a:custGeom>
            <a:avLst/>
            <a:gdLst>
              <a:gd name="T0" fmla="*/ 0 w 8152"/>
              <a:gd name="T1" fmla="*/ 2147483647 h 21541"/>
              <a:gd name="T2" fmla="*/ 2147483647 w 8152"/>
              <a:gd name="T3" fmla="*/ 0 h 21541"/>
              <a:gd name="T4" fmla="*/ 2147483647 w 8152"/>
              <a:gd name="T5" fmla="*/ 2147483647 h 21541"/>
              <a:gd name="T6" fmla="*/ 0 60000 65536"/>
              <a:gd name="T7" fmla="*/ 0 60000 65536"/>
              <a:gd name="T8" fmla="*/ 0 60000 65536"/>
              <a:gd name="T9" fmla="*/ 0 w 8152"/>
              <a:gd name="T10" fmla="*/ 0 h 21541"/>
              <a:gd name="T11" fmla="*/ 8152 w 8152"/>
              <a:gd name="T12" fmla="*/ 21541 h 2154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8152" h="21541" fill="none" extrusionOk="0">
                <a:moveTo>
                  <a:pt x="0" y="1538"/>
                </a:moveTo>
                <a:cubicBezTo>
                  <a:pt x="2090" y="686"/>
                  <a:pt x="4301" y="167"/>
                  <a:pt x="6552" y="0"/>
                </a:cubicBezTo>
              </a:path>
              <a:path w="8152" h="21541" stroke="0" extrusionOk="0">
                <a:moveTo>
                  <a:pt x="0" y="1538"/>
                </a:moveTo>
                <a:cubicBezTo>
                  <a:pt x="2090" y="686"/>
                  <a:pt x="4301" y="167"/>
                  <a:pt x="6552" y="0"/>
                </a:cubicBezTo>
                <a:lnTo>
                  <a:pt x="8152" y="21541"/>
                </a:lnTo>
                <a:close/>
              </a:path>
            </a:pathLst>
          </a:custGeom>
          <a:noFill/>
          <a:ln w="12700" cap="rnd">
            <a:solidFill>
              <a:srgbClr val="5F5F5F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62477" name="Rectangle 38"/>
          <p:cNvSpPr>
            <a:spLocks noChangeArrowheads="1"/>
          </p:cNvSpPr>
          <p:nvPr/>
        </p:nvSpPr>
        <p:spPr bwMode="auto">
          <a:xfrm>
            <a:off x="8681555" y="1060401"/>
            <a:ext cx="2925481" cy="462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algn="ctr"/>
            <a:r>
              <a:rPr lang="ja-JP" altLang="en-US" sz="2400" dirty="0">
                <a:solidFill>
                  <a:schemeClr val="bg1"/>
                </a:solidFill>
                <a:latin typeface="Times New Roman" pitchFamily="18" charset="0"/>
                <a:ea typeface="HG正楷書体-PRO" pitchFamily="66" charset="-128"/>
              </a:rPr>
              <a:t>周期 </a:t>
            </a:r>
            <a:r>
              <a:rPr lang="en-US" altLang="ja-JP" sz="2000" dirty="0">
                <a:solidFill>
                  <a:schemeClr val="bg1"/>
                </a:solidFill>
                <a:latin typeface="Times New Roman" pitchFamily="18" charset="0"/>
                <a:ea typeface="HG正楷書体-PRO" pitchFamily="66" charset="-128"/>
              </a:rPr>
              <a:t>period</a:t>
            </a:r>
            <a:r>
              <a:rPr lang="en-US" altLang="ja-JP" sz="2400" dirty="0">
                <a:solidFill>
                  <a:schemeClr val="bg1"/>
                </a:solidFill>
                <a:latin typeface="Times New Roman" pitchFamily="18" charset="0"/>
                <a:ea typeface="ＭＳ 明朝" pitchFamily="17" charset="-128"/>
              </a:rPr>
              <a:t>: 25,800 </a:t>
            </a:r>
            <a:r>
              <a:rPr lang="ja-JP" altLang="en-US" sz="2400" dirty="0">
                <a:solidFill>
                  <a:schemeClr val="bg1"/>
                </a:solidFill>
                <a:latin typeface="Times New Roman" pitchFamily="18" charset="0"/>
                <a:ea typeface="HG正楷書体-PRO" pitchFamily="66" charset="-128"/>
              </a:rPr>
              <a:t>年</a:t>
            </a:r>
          </a:p>
        </p:txBody>
      </p:sp>
      <p:grpSp>
        <p:nvGrpSpPr>
          <p:cNvPr id="5" name="Group 39"/>
          <p:cNvGrpSpPr>
            <a:grpSpLocks/>
          </p:cNvGrpSpPr>
          <p:nvPr/>
        </p:nvGrpSpPr>
        <p:grpSpPr bwMode="auto">
          <a:xfrm rot="1251962">
            <a:off x="4727575" y="3644900"/>
            <a:ext cx="863600" cy="1150938"/>
            <a:chOff x="1429" y="1842"/>
            <a:chExt cx="1350" cy="1950"/>
          </a:xfrm>
        </p:grpSpPr>
        <p:sp>
          <p:nvSpPr>
            <p:cNvPr id="62501" name="Line 40"/>
            <p:cNvSpPr>
              <a:spLocks noChangeShapeType="1"/>
            </p:cNvSpPr>
            <p:nvPr/>
          </p:nvSpPr>
          <p:spPr bwMode="auto">
            <a:xfrm flipH="1" flipV="1">
              <a:off x="2109" y="1842"/>
              <a:ext cx="45" cy="195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ja-JP" altLang="en-US"/>
            </a:p>
          </p:txBody>
        </p:sp>
        <p:pic>
          <p:nvPicPr>
            <p:cNvPr id="62502" name="Picture 41" descr="aearth"/>
            <p:cNvPicPr>
              <a:picLocks noChangeAspect="1" noChangeArrowheads="1" noCrop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429" y="2160"/>
              <a:ext cx="1350" cy="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2479" name="Group 42"/>
          <p:cNvGrpSpPr>
            <a:grpSpLocks/>
          </p:cNvGrpSpPr>
          <p:nvPr/>
        </p:nvGrpSpPr>
        <p:grpSpPr bwMode="auto">
          <a:xfrm>
            <a:off x="6240463" y="4149726"/>
            <a:ext cx="360362" cy="360363"/>
            <a:chOff x="3137" y="688"/>
            <a:chExt cx="463" cy="457"/>
          </a:xfrm>
        </p:grpSpPr>
        <p:sp>
          <p:nvSpPr>
            <p:cNvPr id="62484" name="Oval 43"/>
            <p:cNvSpPr>
              <a:spLocks noChangeArrowheads="1"/>
            </p:cNvSpPr>
            <p:nvPr/>
          </p:nvSpPr>
          <p:spPr bwMode="auto">
            <a:xfrm>
              <a:off x="3137" y="688"/>
              <a:ext cx="463" cy="457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B2B2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485" name="Oval 44"/>
            <p:cNvSpPr>
              <a:spLocks noChangeArrowheads="1"/>
            </p:cNvSpPr>
            <p:nvPr/>
          </p:nvSpPr>
          <p:spPr bwMode="auto">
            <a:xfrm rot="16260000" flipH="1">
              <a:off x="3409" y="877"/>
              <a:ext cx="41" cy="50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486" name="Oval 45"/>
            <p:cNvSpPr>
              <a:spLocks noChangeArrowheads="1"/>
            </p:cNvSpPr>
            <p:nvPr/>
          </p:nvSpPr>
          <p:spPr bwMode="auto">
            <a:xfrm rot="19380000" flipH="1">
              <a:off x="3549" y="797"/>
              <a:ext cx="23" cy="54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487" name="Oval 46"/>
            <p:cNvSpPr>
              <a:spLocks noChangeArrowheads="1"/>
            </p:cNvSpPr>
            <p:nvPr/>
          </p:nvSpPr>
          <p:spPr bwMode="auto">
            <a:xfrm rot="13800000" flipH="1">
              <a:off x="3456" y="1022"/>
              <a:ext cx="39" cy="69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488" name="Oval 47"/>
            <p:cNvSpPr>
              <a:spLocks noChangeArrowheads="1"/>
            </p:cNvSpPr>
            <p:nvPr/>
          </p:nvSpPr>
          <p:spPr bwMode="auto">
            <a:xfrm rot="19380000" flipH="1">
              <a:off x="3463" y="839"/>
              <a:ext cx="45" cy="62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489" name="Oval 48"/>
            <p:cNvSpPr>
              <a:spLocks noChangeArrowheads="1"/>
            </p:cNvSpPr>
            <p:nvPr/>
          </p:nvSpPr>
          <p:spPr bwMode="auto">
            <a:xfrm rot="1200000" flipH="1">
              <a:off x="3433" y="934"/>
              <a:ext cx="47" cy="60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490" name="Oval 49"/>
            <p:cNvSpPr>
              <a:spLocks noChangeArrowheads="1"/>
            </p:cNvSpPr>
            <p:nvPr/>
          </p:nvSpPr>
          <p:spPr bwMode="auto">
            <a:xfrm rot="16920000" flipH="1">
              <a:off x="3429" y="691"/>
              <a:ext cx="22" cy="64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491" name="Oval 50"/>
            <p:cNvSpPr>
              <a:spLocks noChangeArrowheads="1"/>
            </p:cNvSpPr>
            <p:nvPr/>
          </p:nvSpPr>
          <p:spPr bwMode="auto">
            <a:xfrm rot="16920000" flipH="1">
              <a:off x="3344" y="695"/>
              <a:ext cx="22" cy="28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492" name="Oval 51"/>
            <p:cNvSpPr>
              <a:spLocks noChangeArrowheads="1"/>
            </p:cNvSpPr>
            <p:nvPr/>
          </p:nvSpPr>
          <p:spPr bwMode="auto">
            <a:xfrm rot="16920000" flipH="1">
              <a:off x="3368" y="719"/>
              <a:ext cx="29" cy="64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493" name="Oval 52"/>
            <p:cNvSpPr>
              <a:spLocks noChangeArrowheads="1"/>
            </p:cNvSpPr>
            <p:nvPr/>
          </p:nvSpPr>
          <p:spPr bwMode="auto">
            <a:xfrm rot="16920000" flipH="1">
              <a:off x="3473" y="737"/>
              <a:ext cx="22" cy="29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494" name="Oval 53"/>
            <p:cNvSpPr>
              <a:spLocks noChangeArrowheads="1"/>
            </p:cNvSpPr>
            <p:nvPr/>
          </p:nvSpPr>
          <p:spPr bwMode="auto">
            <a:xfrm rot="16920000" flipH="1">
              <a:off x="3555" y="933"/>
              <a:ext cx="29" cy="19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495" name="Oval 54"/>
            <p:cNvSpPr>
              <a:spLocks noChangeArrowheads="1"/>
            </p:cNvSpPr>
            <p:nvPr/>
          </p:nvSpPr>
          <p:spPr bwMode="auto">
            <a:xfrm rot="1200000" flipH="1">
              <a:off x="3245" y="792"/>
              <a:ext cx="49" cy="67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496" name="Oval 55"/>
            <p:cNvSpPr>
              <a:spLocks noChangeArrowheads="1"/>
            </p:cNvSpPr>
            <p:nvPr/>
          </p:nvSpPr>
          <p:spPr bwMode="auto">
            <a:xfrm rot="16260000" flipH="1">
              <a:off x="3254" y="922"/>
              <a:ext cx="30" cy="37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497" name="Oval 56"/>
            <p:cNvSpPr>
              <a:spLocks noChangeArrowheads="1"/>
            </p:cNvSpPr>
            <p:nvPr/>
          </p:nvSpPr>
          <p:spPr bwMode="auto">
            <a:xfrm rot="16260000" flipH="1">
              <a:off x="3320" y="860"/>
              <a:ext cx="82" cy="88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498" name="Oval 57"/>
            <p:cNvSpPr>
              <a:spLocks noChangeArrowheads="1"/>
            </p:cNvSpPr>
            <p:nvPr/>
          </p:nvSpPr>
          <p:spPr bwMode="auto">
            <a:xfrm rot="16260000" flipH="1">
              <a:off x="3330" y="967"/>
              <a:ext cx="92" cy="116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499" name="Oval 58"/>
            <p:cNvSpPr>
              <a:spLocks noChangeArrowheads="1"/>
            </p:cNvSpPr>
            <p:nvPr/>
          </p:nvSpPr>
          <p:spPr bwMode="auto">
            <a:xfrm rot="16920000" flipH="1">
              <a:off x="3348" y="741"/>
              <a:ext cx="28" cy="63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62500" name="Oval 59"/>
            <p:cNvSpPr>
              <a:spLocks noChangeArrowheads="1"/>
            </p:cNvSpPr>
            <p:nvPr/>
          </p:nvSpPr>
          <p:spPr bwMode="auto">
            <a:xfrm rot="16920000" flipH="1">
              <a:off x="3296" y="1065"/>
              <a:ext cx="29" cy="62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sp>
        <p:nvSpPr>
          <p:cNvPr id="62480" name="Rectangle 60"/>
          <p:cNvSpPr>
            <a:spLocks noChangeArrowheads="1"/>
          </p:cNvSpPr>
          <p:nvPr/>
        </p:nvSpPr>
        <p:spPr bwMode="auto">
          <a:xfrm>
            <a:off x="5537994" y="263071"/>
            <a:ext cx="2148024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ja-JP" altLang="en-US" sz="2000" dirty="0">
                <a:solidFill>
                  <a:schemeClr val="bg1"/>
                </a:solidFill>
                <a:latin typeface="Times New Roman" pitchFamily="18" charset="0"/>
                <a:ea typeface="HG正楷書体-PRO" pitchFamily="66" charset="-128"/>
              </a:rPr>
              <a:t>北極星 </a:t>
            </a:r>
            <a:r>
              <a:rPr lang="en-US" altLang="ja-JP" sz="2000" dirty="0">
                <a:solidFill>
                  <a:schemeClr val="bg1"/>
                </a:solidFill>
                <a:latin typeface="Times New Roman" pitchFamily="18" charset="0"/>
                <a:ea typeface="HG正楷書体-PRO" pitchFamily="66" charset="-128"/>
              </a:rPr>
              <a:t>(polar star)</a:t>
            </a:r>
            <a:endParaRPr lang="ja-JP" altLang="en-US" sz="2000" dirty="0">
              <a:solidFill>
                <a:schemeClr val="bg1"/>
              </a:solidFill>
              <a:latin typeface="Times New Roman" pitchFamily="18" charset="0"/>
              <a:ea typeface="HG正楷書体-PRO" pitchFamily="66" charset="-128"/>
            </a:endParaRPr>
          </a:p>
        </p:txBody>
      </p:sp>
      <p:sp>
        <p:nvSpPr>
          <p:cNvPr id="165949" name="Line 61"/>
          <p:cNvSpPr>
            <a:spLocks noChangeShapeType="1"/>
          </p:cNvSpPr>
          <p:nvPr/>
        </p:nvSpPr>
        <p:spPr bwMode="auto">
          <a:xfrm flipH="1">
            <a:off x="5375275" y="1196976"/>
            <a:ext cx="865188" cy="2447925"/>
          </a:xfrm>
          <a:prstGeom prst="line">
            <a:avLst/>
          </a:prstGeom>
          <a:noFill/>
          <a:ln w="9525">
            <a:solidFill>
              <a:schemeClr val="accent1"/>
            </a:solidFill>
            <a:round/>
            <a:headEnd/>
            <a:tailEnd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65950" name="Arc 62"/>
          <p:cNvSpPr>
            <a:spLocks/>
          </p:cNvSpPr>
          <p:nvPr/>
        </p:nvSpPr>
        <p:spPr bwMode="auto">
          <a:xfrm rot="1045526">
            <a:off x="3719513" y="4005264"/>
            <a:ext cx="2743200" cy="452437"/>
          </a:xfrm>
          <a:custGeom>
            <a:avLst/>
            <a:gdLst>
              <a:gd name="T0" fmla="*/ 2147483647 w 43200"/>
              <a:gd name="T1" fmla="*/ 2147483647 h 42668"/>
              <a:gd name="T2" fmla="*/ 2147483647 w 43200"/>
              <a:gd name="T3" fmla="*/ 0 h 42668"/>
              <a:gd name="T4" fmla="*/ 2147483647 w 43200"/>
              <a:gd name="T5" fmla="*/ 2147483647 h 42668"/>
              <a:gd name="T6" fmla="*/ 0 60000 65536"/>
              <a:gd name="T7" fmla="*/ 0 60000 65536"/>
              <a:gd name="T8" fmla="*/ 0 60000 65536"/>
              <a:gd name="T9" fmla="*/ 0 w 43200"/>
              <a:gd name="T10" fmla="*/ 0 h 42668"/>
              <a:gd name="T11" fmla="*/ 43200 w 43200"/>
              <a:gd name="T12" fmla="*/ 42668 h 4266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2668" fill="none" extrusionOk="0">
                <a:moveTo>
                  <a:pt x="28852" y="722"/>
                </a:moveTo>
                <a:cubicBezTo>
                  <a:pt x="37455" y="3788"/>
                  <a:pt x="43200" y="11934"/>
                  <a:pt x="43200" y="21068"/>
                </a:cubicBezTo>
                <a:cubicBezTo>
                  <a:pt x="43200" y="32997"/>
                  <a:pt x="33529" y="42668"/>
                  <a:pt x="21600" y="42668"/>
                </a:cubicBezTo>
                <a:cubicBezTo>
                  <a:pt x="9670" y="42668"/>
                  <a:pt x="0" y="32997"/>
                  <a:pt x="0" y="21068"/>
                </a:cubicBezTo>
                <a:cubicBezTo>
                  <a:pt x="-1" y="10974"/>
                  <a:pt x="6990" y="2226"/>
                  <a:pt x="16835" y="-1"/>
                </a:cubicBezTo>
              </a:path>
              <a:path w="43200" h="42668" stroke="0" extrusionOk="0">
                <a:moveTo>
                  <a:pt x="28852" y="722"/>
                </a:moveTo>
                <a:cubicBezTo>
                  <a:pt x="37455" y="3788"/>
                  <a:pt x="43200" y="11934"/>
                  <a:pt x="43200" y="21068"/>
                </a:cubicBezTo>
                <a:cubicBezTo>
                  <a:pt x="43200" y="32997"/>
                  <a:pt x="33529" y="42668"/>
                  <a:pt x="21600" y="42668"/>
                </a:cubicBezTo>
                <a:cubicBezTo>
                  <a:pt x="9670" y="42668"/>
                  <a:pt x="0" y="32997"/>
                  <a:pt x="0" y="21068"/>
                </a:cubicBezTo>
                <a:cubicBezTo>
                  <a:pt x="-1" y="10974"/>
                  <a:pt x="6990" y="2226"/>
                  <a:pt x="16835" y="-1"/>
                </a:cubicBezTo>
                <a:lnTo>
                  <a:pt x="21600" y="21068"/>
                </a:lnTo>
                <a:close/>
              </a:path>
            </a:pathLst>
          </a:custGeom>
          <a:noFill/>
          <a:ln w="12700" cap="rnd">
            <a:solidFill>
              <a:srgbClr val="FF7C80"/>
            </a:solidFill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2" name="テキスト ボックス 1"/>
          <p:cNvSpPr txBox="1"/>
          <p:nvPr/>
        </p:nvSpPr>
        <p:spPr>
          <a:xfrm>
            <a:off x="6612006" y="5640822"/>
            <a:ext cx="477887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>
                <a:solidFill>
                  <a:srgbClr val="FFFF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独楽（こま）の力学との類似 </a:t>
            </a:r>
            <a:endParaRPr lang="en-US" altLang="ja-JP" sz="3200" dirty="0">
              <a:solidFill>
                <a:srgbClr val="FFFF0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algn="ctr"/>
            <a:r>
              <a:rPr lang="en-US" altLang="ja-JP" sz="2400" dirty="0">
                <a:solidFill>
                  <a:srgbClr val="FFFF00"/>
                </a:solidFill>
                <a:latin typeface="Comic Sans MS" panose="030F0702030302020204" pitchFamily="66" charset="0"/>
                <a:ea typeface="メイリオ" panose="020B0604030504040204" pitchFamily="50" charset="-128"/>
              </a:rPr>
              <a:t>similarity to spinning top</a:t>
            </a:r>
            <a:endParaRPr lang="ja-JP" altLang="en-US" sz="2400" dirty="0">
              <a:solidFill>
                <a:srgbClr val="FFFF00"/>
              </a:solidFill>
              <a:latin typeface="Comic Sans MS" panose="030F0702030302020204" pitchFamily="66" charset="0"/>
              <a:ea typeface="メイリオ" panose="020B0604030504040204" pitchFamily="50" charset="-128"/>
            </a:endParaRP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FD35E085-17B4-4700-B5D8-FCB9815C0A7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71689509"/>
      </p:ext>
    </p:extLst>
  </p:cSld>
  <p:clrMapOvr>
    <a:masterClrMapping/>
  </p:clrMapOvr>
  <p:transition spd="med" advTm="57315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59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659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8" presetClass="emp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1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8" presetClass="emp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19" dur="2000" fill="hold"/>
                                        <p:tgtEl>
                                          <p:spTgt spid="1659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8" presetClass="emph" presetSubtype="0" repeatCount="indefinite" accel="50000" decel="50000" autoRev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3000000">
                                      <p:cBhvr>
                                        <p:cTn id="21" dur="2000" fill="hold"/>
                                        <p:tgtEl>
                                          <p:spTgt spid="1659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5" presetClass="path" presetSubtype="0" repeatCount="indefinite" accel="50000" decel="50000" autoRev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7.40741E-7 L -0.13607 7.40741E-7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659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8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58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65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1659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65896" grpId="0" animBg="1"/>
      <p:bldP spid="165923" grpId="0"/>
      <p:bldP spid="165924" grpId="0"/>
      <p:bldP spid="165949" grpId="0" animBg="1"/>
      <p:bldP spid="165949" grpId="1" animBg="1"/>
      <p:bldP spid="165949" grpId="2" animBg="1"/>
      <p:bldP spid="165950" grpId="0" animBg="1"/>
      <p:bldP spid="165950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A28D558-DCCA-42EA-BAD2-148D52380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7808" y="1652646"/>
            <a:ext cx="3744417" cy="994172"/>
          </a:xfrm>
        </p:spPr>
        <p:txBody>
          <a:bodyPr>
            <a:normAutofit/>
          </a:bodyPr>
          <a:lstStyle/>
          <a:p>
            <a:r>
              <a:rPr lang="ja-JP" altLang="en-US" sz="3600" dirty="0">
                <a:solidFill>
                  <a:schemeClr val="accent5">
                    <a:lumMod val="50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必要な式は一つ</a:t>
            </a:r>
            <a:endParaRPr kumimoji="1" lang="ja-JP" altLang="en-US" sz="3600" dirty="0">
              <a:solidFill>
                <a:schemeClr val="accent5">
                  <a:lumMod val="50000"/>
                </a:schemeClr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35993EF-82C2-46D1-B170-B391AEB0A060}"/>
              </a:ext>
            </a:extLst>
          </p:cNvPr>
          <p:cNvGrpSpPr/>
          <p:nvPr/>
        </p:nvGrpSpPr>
        <p:grpSpPr>
          <a:xfrm>
            <a:off x="5190762" y="3042297"/>
            <a:ext cx="1458311" cy="994172"/>
            <a:chOff x="5123792" y="3370595"/>
            <a:chExt cx="1944415" cy="1325563"/>
          </a:xfrm>
        </p:grpSpPr>
        <p:sp>
          <p:nvSpPr>
            <p:cNvPr id="3" name="タイトル 1">
              <a:extLst>
                <a:ext uri="{FF2B5EF4-FFF2-40B4-BE49-F238E27FC236}">
                  <a16:creationId xmlns:a16="http://schemas.microsoft.com/office/drawing/2014/main" id="{6B666919-BD20-4AC0-91C7-C916E5EBB9B9}"/>
                </a:ext>
              </a:extLst>
            </p:cNvPr>
            <p:cNvSpPr txBox="1">
              <a:spLocks/>
            </p:cNvSpPr>
            <p:nvPr/>
          </p:nvSpPr>
          <p:spPr>
            <a:xfrm>
              <a:off x="5123792" y="3370595"/>
              <a:ext cx="1944415" cy="1325563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800" fontAlgn="auto">
                <a:spcAft>
                  <a:spcPts val="0"/>
                </a:spcAft>
              </a:pPr>
              <a:r>
                <a:rPr lang="en-US" altLang="ja-JP" sz="4050" b="1" i="1" dirty="0">
                  <a:solidFill>
                    <a:prstClr val="black"/>
                  </a:solidFill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rPr>
                <a:t>L</a:t>
              </a:r>
              <a:r>
                <a:rPr lang="en-US" altLang="ja-JP" sz="4050" dirty="0">
                  <a:solidFill>
                    <a:prstClr val="black"/>
                  </a:solidFill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rPr>
                <a:t> = </a:t>
              </a:r>
              <a:r>
                <a:rPr lang="en-US" altLang="ja-JP" sz="4050" b="1" i="1" dirty="0">
                  <a:solidFill>
                    <a:prstClr val="black"/>
                  </a:solidFill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rPr>
                <a:t>H</a:t>
              </a:r>
              <a:endParaRPr lang="ja-JP" altLang="en-US" sz="4050" dirty="0">
                <a:solidFill>
                  <a:prstClr val="black"/>
                </a:solidFill>
                <a:latin typeface="游ゴシック Light" panose="020F0302020204030204"/>
                <a:ea typeface="游ゴシック Light" panose="020B0300000000000000" pitchFamily="50" charset="-128"/>
              </a:endParaRPr>
            </a:p>
          </p:txBody>
        </p:sp>
        <p:sp>
          <p:nvSpPr>
            <p:cNvPr id="4" name="楕円 3">
              <a:extLst>
                <a:ext uri="{FF2B5EF4-FFF2-40B4-BE49-F238E27FC236}">
                  <a16:creationId xmlns:a16="http://schemas.microsoft.com/office/drawing/2014/main" id="{3EB00F20-E38B-4E6A-B387-B89C053B95A7}"/>
                </a:ext>
              </a:extLst>
            </p:cNvPr>
            <p:cNvSpPr/>
            <p:nvPr/>
          </p:nvSpPr>
          <p:spPr>
            <a:xfrm>
              <a:off x="6653047" y="3458454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</p:grpSp>
      <p:sp>
        <p:nvSpPr>
          <p:cNvPr id="5" name="タイトル 1">
            <a:extLst>
              <a:ext uri="{FF2B5EF4-FFF2-40B4-BE49-F238E27FC236}">
                <a16:creationId xmlns:a16="http://schemas.microsoft.com/office/drawing/2014/main" id="{13834DEC-FEDD-4360-849F-DEBE766C3193}"/>
              </a:ext>
            </a:extLst>
          </p:cNvPr>
          <p:cNvSpPr txBox="1">
            <a:spLocks/>
          </p:cNvSpPr>
          <p:nvPr/>
        </p:nvSpPr>
        <p:spPr>
          <a:xfrm>
            <a:off x="2919248" y="4612936"/>
            <a:ext cx="6784098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ja-JP" altLang="en-US" sz="3000" dirty="0">
                <a:solidFill>
                  <a:prstClr val="blac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日本語訳：トルクが角運動量を変える</a:t>
            </a:r>
            <a:endParaRPr lang="en-US" altLang="ja-JP" sz="3000" dirty="0">
              <a:solidFill>
                <a:prstClr val="black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defTabSz="685800" fontAlgn="auto">
              <a:spcAft>
                <a:spcPts val="0"/>
              </a:spcAft>
            </a:pPr>
            <a:r>
              <a:rPr lang="en-US" altLang="ja-JP" sz="3000" dirty="0">
                <a:solidFill>
                  <a:prstClr val="blac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			(</a:t>
            </a:r>
            <a:r>
              <a:rPr lang="en-US" altLang="ja-JP" sz="3000" b="1" i="1" dirty="0">
                <a:solidFill>
                  <a:prstClr val="black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L</a:t>
            </a:r>
            <a:r>
              <a:rPr lang="en-US" altLang="ja-JP" sz="3000" dirty="0">
                <a:solidFill>
                  <a:prstClr val="blac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)			(</a:t>
            </a:r>
            <a:r>
              <a:rPr lang="en-US" altLang="ja-JP" sz="3000" b="1" i="1" dirty="0">
                <a:solidFill>
                  <a:prstClr val="black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H</a:t>
            </a:r>
            <a:r>
              <a:rPr lang="en-US" altLang="ja-JP" sz="3000" dirty="0">
                <a:solidFill>
                  <a:prstClr val="blac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)</a:t>
            </a:r>
            <a:endParaRPr lang="ja-JP" altLang="en-US" sz="3000" dirty="0">
              <a:solidFill>
                <a:prstClr val="black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5B6C477D-29AC-4350-A143-5A6914E6AD1E}"/>
              </a:ext>
            </a:extLst>
          </p:cNvPr>
          <p:cNvSpPr txBox="1">
            <a:spLocks/>
          </p:cNvSpPr>
          <p:nvPr/>
        </p:nvSpPr>
        <p:spPr>
          <a:xfrm>
            <a:off x="1631504" y="680700"/>
            <a:ext cx="9894625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</a:pPr>
            <a:r>
              <a:rPr lang="ja-JP" altLang="en-US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今日は地球とコマの歳差を理解しましょう</a:t>
            </a:r>
          </a:p>
        </p:txBody>
      </p:sp>
      <p:pic>
        <p:nvPicPr>
          <p:cNvPr id="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A50ADB65-AF21-4D2F-B713-C90C60541A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70224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577"/>
    </mc:Choice>
    <mc:Fallback xmlns="">
      <p:transition spd="slow" advTm="335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1271465" y="404664"/>
            <a:ext cx="10441160" cy="6355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r>
              <a:rPr lang="ja-JP" altLang="en-US" sz="4000" dirty="0">
                <a:solidFill>
                  <a:srgbClr val="CCCCFF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地球内部物理学</a:t>
            </a:r>
            <a:r>
              <a:rPr lang="ja-JP" altLang="en-US" sz="3200" dirty="0">
                <a:solidFill>
                  <a:schemeClr val="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</a:t>
            </a:r>
            <a:r>
              <a:rPr lang="en-US" altLang="ja-JP" sz="3200" dirty="0">
                <a:solidFill>
                  <a:schemeClr val="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(</a:t>
            </a:r>
            <a:r>
              <a:rPr lang="ja-JP" altLang="en-US" sz="3200" dirty="0">
                <a:solidFill>
                  <a:schemeClr val="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宇宙測地学研究室　日置</a:t>
            </a:r>
            <a:r>
              <a:rPr lang="en-US" altLang="ja-JP" sz="3200" dirty="0">
                <a:solidFill>
                  <a:schemeClr val="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)</a:t>
            </a:r>
          </a:p>
          <a:p>
            <a:pPr marL="342900" indent="-342900"/>
            <a:endParaRPr lang="en-US" altLang="ja-JP" sz="3200" dirty="0">
              <a:solidFill>
                <a:schemeClr val="hlink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endParaRPr lang="en-US" altLang="ja-JP" sz="1100" dirty="0">
              <a:solidFill>
                <a:schemeClr val="hlink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en-US" altLang="ja-JP" sz="32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1. </a:t>
            </a:r>
            <a:r>
              <a:rPr lang="ja-JP" altLang="en-US" sz="36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質点としての地球の力学 </a:t>
            </a:r>
            <a:r>
              <a:rPr lang="en-US" altLang="ja-JP" sz="36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 </a:t>
            </a:r>
            <a:r>
              <a:rPr lang="en-US" altLang="ja-JP" sz="24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Earth as a point mass</a:t>
            </a:r>
            <a:endParaRPr lang="ja-JP" altLang="en-US" sz="2400" dirty="0">
              <a:solidFill>
                <a:schemeClr val="folHlink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ja-JP" altLang="en-US" sz="32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　公転・ケプラー運動  </a:t>
            </a:r>
            <a:r>
              <a:rPr lang="en-US" altLang="ja-JP" sz="24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Orbital motion</a:t>
            </a:r>
            <a:endParaRPr lang="ja-JP" altLang="en-US" sz="24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endParaRPr lang="ja-JP" altLang="en-US" sz="3200" dirty="0">
              <a:solidFill>
                <a:srgbClr val="FF00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en-US" altLang="ja-JP" sz="32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2. </a:t>
            </a:r>
            <a:r>
              <a:rPr lang="ja-JP" altLang="en-US" sz="36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剛体としての地球の力学 </a:t>
            </a:r>
            <a:r>
              <a:rPr lang="en-US" altLang="ja-JP" sz="24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Earth as a rigid body</a:t>
            </a:r>
            <a:endParaRPr lang="ja-JP" altLang="en-US" sz="3200" dirty="0">
              <a:solidFill>
                <a:schemeClr val="folHlink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ja-JP" altLang="en-US" sz="32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　地球の慣性モーメントと自転 </a:t>
            </a:r>
            <a:r>
              <a:rPr lang="en-US" altLang="ja-JP" sz="24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MOI and rotation</a:t>
            </a:r>
            <a:endParaRPr lang="ja-JP" altLang="en-US" sz="32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endParaRPr lang="ja-JP" altLang="en-US" sz="3200" dirty="0">
              <a:solidFill>
                <a:srgbClr val="FF00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en-US" altLang="ja-JP" sz="32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3. </a:t>
            </a:r>
            <a:r>
              <a:rPr lang="ja-JP" altLang="en-US" sz="36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極運動と自転速度変動 </a:t>
            </a:r>
            <a:r>
              <a:rPr lang="en-US" altLang="ja-JP" sz="24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Polar motion and DLOD</a:t>
            </a:r>
            <a:endParaRPr lang="ja-JP" altLang="en-US" sz="2400" dirty="0">
              <a:solidFill>
                <a:schemeClr val="folHlink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ja-JP" altLang="en-US" sz="32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　チャンドラー運動、地球</a:t>
            </a:r>
            <a:r>
              <a:rPr lang="ja-JP" altLang="en-US" sz="3200" dirty="0" err="1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ー</a:t>
            </a:r>
            <a:r>
              <a:rPr lang="ja-JP" altLang="en-US" sz="32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月の力学進化</a:t>
            </a:r>
            <a:endParaRPr lang="en-US" altLang="ja-JP" sz="32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en-US" altLang="ja-JP" sz="32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			</a:t>
            </a:r>
            <a:r>
              <a:rPr lang="en-US" altLang="ja-JP" sz="24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Chandler Wobble, Earth-Moon system</a:t>
            </a:r>
            <a:endParaRPr lang="ja-JP" altLang="en-US" sz="24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endParaRPr lang="en-US" altLang="ja-JP" sz="2400" dirty="0">
              <a:solidFill>
                <a:srgbClr val="FF00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7007D13C-C128-403B-A211-F5BA48E9F9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3388139"/>
      </p:ext>
    </p:extLst>
  </p:cSld>
  <p:clrMapOvr>
    <a:masterClrMapping/>
  </p:clrMapOvr>
  <p:transition spd="med" advTm="37368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A28D558-DCCA-42EA-BAD2-148D52380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1456" y="692061"/>
            <a:ext cx="11233248" cy="994172"/>
          </a:xfrm>
        </p:spPr>
        <p:txBody>
          <a:bodyPr>
            <a:normAutofit fontScale="90000"/>
          </a:bodyPr>
          <a:lstStyle/>
          <a:p>
            <a:r>
              <a:rPr lang="ja-JP" altLang="en-US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既に知っている式（ニュートンの運動法則）</a:t>
            </a:r>
            <a:endParaRPr kumimoji="1" lang="ja-JP" altLang="en-US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35993EF-82C2-46D1-B170-B391AEB0A060}"/>
              </a:ext>
            </a:extLst>
          </p:cNvPr>
          <p:cNvGrpSpPr/>
          <p:nvPr/>
        </p:nvGrpSpPr>
        <p:grpSpPr>
          <a:xfrm>
            <a:off x="5366846" y="3933610"/>
            <a:ext cx="4545578" cy="994172"/>
            <a:chOff x="5123792" y="3370595"/>
            <a:chExt cx="6060772" cy="1325563"/>
          </a:xfrm>
        </p:grpSpPr>
        <p:sp>
          <p:nvSpPr>
            <p:cNvPr id="3" name="タイトル 1">
              <a:extLst>
                <a:ext uri="{FF2B5EF4-FFF2-40B4-BE49-F238E27FC236}">
                  <a16:creationId xmlns:a16="http://schemas.microsoft.com/office/drawing/2014/main" id="{6B666919-BD20-4AC0-91C7-C916E5EBB9B9}"/>
                </a:ext>
              </a:extLst>
            </p:cNvPr>
            <p:cNvSpPr txBox="1">
              <a:spLocks/>
            </p:cNvSpPr>
            <p:nvPr/>
          </p:nvSpPr>
          <p:spPr>
            <a:xfrm>
              <a:off x="5123792" y="3370595"/>
              <a:ext cx="6060772" cy="1325563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800" fontAlgn="auto">
                <a:spcAft>
                  <a:spcPts val="0"/>
                </a:spcAft>
              </a:pPr>
              <a:r>
                <a:rPr lang="en-US" altLang="ja-JP" sz="4050" b="1" i="1" dirty="0">
                  <a:solidFill>
                    <a:prstClr val="black"/>
                  </a:solidFill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rPr>
                <a:t>F</a:t>
              </a:r>
              <a:r>
                <a:rPr lang="en-US" altLang="ja-JP" sz="4050" dirty="0">
                  <a:solidFill>
                    <a:prstClr val="black"/>
                  </a:solidFill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rPr>
                <a:t> = </a:t>
              </a:r>
              <a:r>
                <a:rPr lang="en-US" altLang="ja-JP" sz="4050" b="1" i="1" dirty="0">
                  <a:solidFill>
                    <a:prstClr val="black"/>
                  </a:solidFill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rPr>
                <a:t>p</a:t>
              </a:r>
              <a:r>
                <a:rPr lang="en-US" altLang="ja-JP" sz="5400" b="1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altLang="ja-JP" sz="4000" b="1" i="1" dirty="0" err="1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</a:t>
              </a:r>
              <a:r>
                <a:rPr lang="ja-JP" altLang="en-US" sz="3200" dirty="0">
                  <a:solidFill>
                    <a:schemeClr val="accent5">
                      <a:lumMod val="50000"/>
                    </a:schemeClr>
                  </a:solidFill>
                  <a:latin typeface="HG正楷書体-PRO" panose="03000600000000000000" pitchFamily="66" charset="-128"/>
                  <a:ea typeface="HG正楷書体-PRO" panose="03000600000000000000" pitchFamily="66" charset="-128"/>
                  <a:cs typeface="Times New Roman" panose="02020603050405020304" pitchFamily="18" charset="0"/>
                </a:rPr>
                <a:t>は運動量</a:t>
              </a:r>
              <a:endParaRPr lang="ja-JP" altLang="en-US" sz="4050" dirty="0">
                <a:solidFill>
                  <a:schemeClr val="accent5">
                    <a:lumMod val="50000"/>
                  </a:schemeClr>
                </a:solidFill>
                <a:latin typeface="游ゴシック Light" panose="020F0302020204030204"/>
                <a:ea typeface="游ゴシック Light" panose="020B0300000000000000" pitchFamily="50" charset="-128"/>
              </a:endParaRPr>
            </a:p>
          </p:txBody>
        </p:sp>
        <p:sp>
          <p:nvSpPr>
            <p:cNvPr id="4" name="楕円 3">
              <a:extLst>
                <a:ext uri="{FF2B5EF4-FFF2-40B4-BE49-F238E27FC236}">
                  <a16:creationId xmlns:a16="http://schemas.microsoft.com/office/drawing/2014/main" id="{3EB00F20-E38B-4E6A-B387-B89C053B95A7}"/>
                </a:ext>
              </a:extLst>
            </p:cNvPr>
            <p:cNvSpPr/>
            <p:nvPr/>
          </p:nvSpPr>
          <p:spPr>
            <a:xfrm>
              <a:off x="6537437" y="3605594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</p:grpSp>
      <p:sp>
        <p:nvSpPr>
          <p:cNvPr id="5" name="タイトル 1">
            <a:extLst>
              <a:ext uri="{FF2B5EF4-FFF2-40B4-BE49-F238E27FC236}">
                <a16:creationId xmlns:a16="http://schemas.microsoft.com/office/drawing/2014/main" id="{13834DEC-FEDD-4360-849F-DEBE766C3193}"/>
              </a:ext>
            </a:extLst>
          </p:cNvPr>
          <p:cNvSpPr txBox="1">
            <a:spLocks/>
          </p:cNvSpPr>
          <p:nvPr/>
        </p:nvSpPr>
        <p:spPr>
          <a:xfrm>
            <a:off x="4744199" y="5167619"/>
            <a:ext cx="5790871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ja-JP" altLang="en-US" sz="3000" dirty="0">
                <a:solidFill>
                  <a:prstClr val="blac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日本語訳：力が運動量を変える</a:t>
            </a: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6D8723E9-1A81-4953-8B2F-A3398A626534}"/>
              </a:ext>
            </a:extLst>
          </p:cNvPr>
          <p:cNvGrpSpPr/>
          <p:nvPr/>
        </p:nvGrpSpPr>
        <p:grpSpPr>
          <a:xfrm>
            <a:off x="5198272" y="2929840"/>
            <a:ext cx="5218208" cy="994172"/>
            <a:chOff x="5123792" y="3370595"/>
            <a:chExt cx="6957610" cy="1325563"/>
          </a:xfrm>
        </p:grpSpPr>
        <p:sp>
          <p:nvSpPr>
            <p:cNvPr id="8" name="タイトル 1">
              <a:extLst>
                <a:ext uri="{FF2B5EF4-FFF2-40B4-BE49-F238E27FC236}">
                  <a16:creationId xmlns:a16="http://schemas.microsoft.com/office/drawing/2014/main" id="{C4A7BDE9-0417-4F31-9534-985B427770EE}"/>
                </a:ext>
              </a:extLst>
            </p:cNvPr>
            <p:cNvSpPr txBox="1">
              <a:spLocks/>
            </p:cNvSpPr>
            <p:nvPr/>
          </p:nvSpPr>
          <p:spPr>
            <a:xfrm>
              <a:off x="5123792" y="3370595"/>
              <a:ext cx="6957610" cy="1325563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800" fontAlgn="auto">
                <a:spcAft>
                  <a:spcPts val="0"/>
                </a:spcAft>
              </a:pPr>
              <a:r>
                <a:rPr lang="en-US" altLang="ja-JP" sz="4050" b="1" i="1" dirty="0">
                  <a:solidFill>
                    <a:prstClr val="black"/>
                  </a:solidFill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rPr>
                <a:t>F</a:t>
              </a:r>
              <a:r>
                <a:rPr lang="en-US" altLang="ja-JP" sz="4050" dirty="0">
                  <a:solidFill>
                    <a:prstClr val="black"/>
                  </a:solidFill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rPr>
                <a:t> = </a:t>
              </a:r>
              <a:r>
                <a:rPr lang="en-US" altLang="ja-JP" sz="4050" i="1" dirty="0">
                  <a:solidFill>
                    <a:prstClr val="black"/>
                  </a:solidFill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rPr>
                <a:t>m</a:t>
              </a:r>
              <a:r>
                <a:rPr lang="en-US" altLang="ja-JP" sz="4050" b="1" i="1" dirty="0">
                  <a:solidFill>
                    <a:prstClr val="black"/>
                  </a:solidFill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rPr>
                <a:t>v</a:t>
              </a:r>
              <a:r>
                <a:rPr lang="ja-JP" altLang="en-US" sz="4050" b="1" i="1" dirty="0">
                  <a:solidFill>
                    <a:prstClr val="black"/>
                  </a:solidFill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rPr>
                <a:t>　</a:t>
              </a:r>
              <a:r>
                <a:rPr lang="en-US" altLang="ja-JP" sz="5400" b="1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ja-JP" altLang="en-US" sz="5400" b="1" i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ja-JP" sz="4000" b="1" i="1" dirty="0">
                  <a:solidFill>
                    <a:schemeClr val="accent5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lang="ja-JP" altLang="en-US" sz="3200" dirty="0">
                  <a:solidFill>
                    <a:schemeClr val="accent5">
                      <a:lumMod val="50000"/>
                    </a:schemeClr>
                  </a:solidFill>
                  <a:latin typeface="HG正楷書体-PRO" panose="03000600000000000000" pitchFamily="66" charset="-128"/>
                  <a:ea typeface="HG正楷書体-PRO" panose="03000600000000000000" pitchFamily="66" charset="-128"/>
                  <a:cs typeface="Times New Roman" panose="02020603050405020304" pitchFamily="18" charset="0"/>
                </a:rPr>
                <a:t>は速度</a:t>
              </a:r>
              <a:endParaRPr lang="ja-JP" altLang="en-US" sz="4050" b="1" i="1" dirty="0">
                <a:solidFill>
                  <a:schemeClr val="accent5">
                    <a:lumMod val="50000"/>
                  </a:schemeClr>
                </a:solidFill>
                <a:latin typeface="游ゴシック Light" panose="020F0302020204030204"/>
                <a:ea typeface="游ゴシック Light" panose="020B0300000000000000" pitchFamily="50" charset="-128"/>
              </a:endParaRPr>
            </a:p>
          </p:txBody>
        </p:sp>
        <p:sp>
          <p:nvSpPr>
            <p:cNvPr id="9" name="楕円 8">
              <a:extLst>
                <a:ext uri="{FF2B5EF4-FFF2-40B4-BE49-F238E27FC236}">
                  <a16:creationId xmlns:a16="http://schemas.microsoft.com/office/drawing/2014/main" id="{C0850416-FF31-4207-95B1-2AF41295EC9B}"/>
                </a:ext>
              </a:extLst>
            </p:cNvPr>
            <p:cNvSpPr/>
            <p:nvPr/>
          </p:nvSpPr>
          <p:spPr>
            <a:xfrm>
              <a:off x="7010402" y="3605594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</p:grpSp>
      <p:sp>
        <p:nvSpPr>
          <p:cNvPr id="10" name="タイトル 1">
            <a:extLst>
              <a:ext uri="{FF2B5EF4-FFF2-40B4-BE49-F238E27FC236}">
                <a16:creationId xmlns:a16="http://schemas.microsoft.com/office/drawing/2014/main" id="{8A4820DE-6E6A-4E8B-B0BE-8C5B01B10725}"/>
              </a:ext>
            </a:extLst>
          </p:cNvPr>
          <p:cNvSpPr txBox="1">
            <a:spLocks/>
          </p:cNvSpPr>
          <p:nvPr/>
        </p:nvSpPr>
        <p:spPr>
          <a:xfrm>
            <a:off x="5198272" y="1926070"/>
            <a:ext cx="4930176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altLang="ja-JP" sz="4050" b="1" i="1" dirty="0">
                <a:solidFill>
                  <a:prstClr val="black"/>
                </a:solidFill>
                <a:latin typeface="Times New Roman" panose="02020603050405020304" pitchFamily="18" charset="0"/>
                <a:ea typeface="游ゴシック Light" panose="020B0300000000000000" pitchFamily="50" charset="-128"/>
                <a:cs typeface="Times New Roman" panose="02020603050405020304" pitchFamily="18" charset="0"/>
              </a:rPr>
              <a:t>F</a:t>
            </a:r>
            <a:r>
              <a:rPr lang="en-US" altLang="ja-JP" sz="4050" dirty="0">
                <a:solidFill>
                  <a:prstClr val="black"/>
                </a:solidFill>
                <a:latin typeface="Times New Roman" panose="02020603050405020304" pitchFamily="18" charset="0"/>
                <a:ea typeface="游ゴシック Light" panose="020B0300000000000000" pitchFamily="50" charset="-128"/>
                <a:cs typeface="Times New Roman" panose="02020603050405020304" pitchFamily="18" charset="0"/>
              </a:rPr>
              <a:t> = </a:t>
            </a:r>
            <a:r>
              <a:rPr lang="en-US" altLang="ja-JP" sz="4050" i="1" dirty="0">
                <a:solidFill>
                  <a:prstClr val="black"/>
                </a:solidFill>
                <a:latin typeface="Times New Roman" panose="02020603050405020304" pitchFamily="18" charset="0"/>
                <a:ea typeface="游ゴシック Light" panose="020B0300000000000000" pitchFamily="50" charset="-128"/>
                <a:cs typeface="Times New Roman" panose="02020603050405020304" pitchFamily="18" charset="0"/>
              </a:rPr>
              <a:t>m</a:t>
            </a:r>
            <a:r>
              <a:rPr lang="en-US" altLang="ja-JP" sz="4050" b="1" i="1" dirty="0">
                <a:solidFill>
                  <a:prstClr val="black"/>
                </a:solidFill>
                <a:latin typeface="Times New Roman" panose="02020603050405020304" pitchFamily="18" charset="0"/>
                <a:ea typeface="游ゴシック Light" panose="020B0300000000000000" pitchFamily="50" charset="-128"/>
                <a:cs typeface="Times New Roman" panose="02020603050405020304" pitchFamily="18" charset="0"/>
              </a:rPr>
              <a:t>a      </a:t>
            </a:r>
            <a:r>
              <a:rPr lang="en-US" altLang="ja-JP" sz="4000" b="1" i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游ゴシック Light" panose="020B0300000000000000" pitchFamily="50" charset="-128"/>
                <a:cs typeface="Times New Roman" panose="02020603050405020304" pitchFamily="18" charset="0"/>
              </a:rPr>
              <a:t>a</a:t>
            </a:r>
            <a:r>
              <a:rPr lang="ja-JP" altLang="en-US" sz="3200" dirty="0">
                <a:solidFill>
                  <a:schemeClr val="accent5">
                    <a:lumMod val="50000"/>
                  </a:scheme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anose="02020603050405020304" pitchFamily="18" charset="0"/>
              </a:rPr>
              <a:t>は加速度</a:t>
            </a:r>
            <a:endParaRPr lang="ja-JP" altLang="en-US" sz="4050" dirty="0">
              <a:solidFill>
                <a:schemeClr val="accent5">
                  <a:lumMod val="50000"/>
                </a:schemeClr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pic>
        <p:nvPicPr>
          <p:cNvPr id="11" name="オーディオ 10">
            <a:hlinkClick r:id="" action="ppaction://media"/>
            <a:extLst>
              <a:ext uri="{FF2B5EF4-FFF2-40B4-BE49-F238E27FC236}">
                <a16:creationId xmlns:a16="http://schemas.microsoft.com/office/drawing/2014/main" id="{3DCD6809-738D-43F9-84D5-C0E3B4F967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1378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869"/>
    </mc:Choice>
    <mc:Fallback xmlns="">
      <p:transition spd="slow" advTm="788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A28D558-DCCA-42EA-BAD2-148D52380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852" y="930351"/>
            <a:ext cx="5472896" cy="994172"/>
          </a:xfrm>
        </p:spPr>
        <p:txBody>
          <a:bodyPr/>
          <a:lstStyle/>
          <a:p>
            <a:r>
              <a:rPr lang="ja-JP" altLang="en-US" b="1" u="sng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平行移動</a:t>
            </a:r>
            <a:r>
              <a:rPr lang="ja-JP" altLang="en-US" b="1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　　  </a:t>
            </a:r>
            <a:r>
              <a:rPr lang="ja-JP" altLang="en-US" b="1" u="sng" dirty="0">
                <a:solidFill>
                  <a:srgbClr val="0070C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回転</a:t>
            </a:r>
            <a:endParaRPr kumimoji="1" lang="ja-JP" altLang="en-US" b="1" u="sng" dirty="0">
              <a:solidFill>
                <a:srgbClr val="0070C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35993EF-82C2-46D1-B170-B391AEB0A060}"/>
              </a:ext>
            </a:extLst>
          </p:cNvPr>
          <p:cNvGrpSpPr/>
          <p:nvPr/>
        </p:nvGrpSpPr>
        <p:grpSpPr>
          <a:xfrm>
            <a:off x="10182305" y="2604900"/>
            <a:ext cx="1458311" cy="994172"/>
            <a:chOff x="5123792" y="3370595"/>
            <a:chExt cx="1944415" cy="1325563"/>
          </a:xfrm>
        </p:grpSpPr>
        <p:sp>
          <p:nvSpPr>
            <p:cNvPr id="3" name="タイトル 1">
              <a:extLst>
                <a:ext uri="{FF2B5EF4-FFF2-40B4-BE49-F238E27FC236}">
                  <a16:creationId xmlns:a16="http://schemas.microsoft.com/office/drawing/2014/main" id="{6B666919-BD20-4AC0-91C7-C916E5EBB9B9}"/>
                </a:ext>
              </a:extLst>
            </p:cNvPr>
            <p:cNvSpPr txBox="1">
              <a:spLocks/>
            </p:cNvSpPr>
            <p:nvPr/>
          </p:nvSpPr>
          <p:spPr>
            <a:xfrm>
              <a:off x="5123792" y="3370595"/>
              <a:ext cx="1944415" cy="1325563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800" fontAlgn="auto">
                <a:spcAft>
                  <a:spcPts val="0"/>
                </a:spcAft>
              </a:pPr>
              <a:r>
                <a:rPr lang="en-US" altLang="ja-JP" sz="405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rPr>
                <a:t>L</a:t>
              </a:r>
              <a:r>
                <a:rPr lang="en-US" altLang="ja-JP" sz="4050" dirty="0">
                  <a:solidFill>
                    <a:srgbClr val="0070C0"/>
                  </a:solidFill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rPr>
                <a:t> = </a:t>
              </a:r>
              <a:r>
                <a:rPr lang="en-US" altLang="ja-JP" sz="405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rPr>
                <a:t>H</a:t>
              </a:r>
              <a:endParaRPr lang="ja-JP" altLang="en-US" sz="4050" dirty="0">
                <a:solidFill>
                  <a:srgbClr val="0070C0"/>
                </a:solidFill>
                <a:latin typeface="游ゴシック Light" panose="020F0302020204030204"/>
                <a:ea typeface="游ゴシック Light" panose="020B0300000000000000" pitchFamily="50" charset="-128"/>
              </a:endParaRPr>
            </a:p>
          </p:txBody>
        </p:sp>
        <p:sp>
          <p:nvSpPr>
            <p:cNvPr id="4" name="楕円 3">
              <a:extLst>
                <a:ext uri="{FF2B5EF4-FFF2-40B4-BE49-F238E27FC236}">
                  <a16:creationId xmlns:a16="http://schemas.microsoft.com/office/drawing/2014/main" id="{3EB00F20-E38B-4E6A-B387-B89C053B95A7}"/>
                </a:ext>
              </a:extLst>
            </p:cNvPr>
            <p:cNvSpPr/>
            <p:nvPr/>
          </p:nvSpPr>
          <p:spPr>
            <a:xfrm>
              <a:off x="6653047" y="3458454"/>
              <a:ext cx="108000" cy="10800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1350">
                <a:solidFill>
                  <a:srgbClr val="0070C0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</p:grpSp>
      <p:sp>
        <p:nvSpPr>
          <p:cNvPr id="5" name="タイトル 1">
            <a:extLst>
              <a:ext uri="{FF2B5EF4-FFF2-40B4-BE49-F238E27FC236}">
                <a16:creationId xmlns:a16="http://schemas.microsoft.com/office/drawing/2014/main" id="{13834DEC-FEDD-4360-849F-DEBE766C3193}"/>
              </a:ext>
            </a:extLst>
          </p:cNvPr>
          <p:cNvSpPr txBox="1">
            <a:spLocks/>
          </p:cNvSpPr>
          <p:nvPr/>
        </p:nvSpPr>
        <p:spPr>
          <a:xfrm>
            <a:off x="1524000" y="1833399"/>
            <a:ext cx="2321046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ja-JP" altLang="en-US" sz="3000" dirty="0">
                <a:solidFill>
                  <a:prstClr val="blac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運動方程式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C668900B-462C-4FE9-9BCE-2B9ABAE67A39}"/>
              </a:ext>
            </a:extLst>
          </p:cNvPr>
          <p:cNvGrpSpPr/>
          <p:nvPr/>
        </p:nvGrpSpPr>
        <p:grpSpPr>
          <a:xfrm>
            <a:off x="1898672" y="2579802"/>
            <a:ext cx="1458311" cy="994172"/>
            <a:chOff x="5123792" y="3370595"/>
            <a:chExt cx="1944415" cy="1325563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4A06993-79A3-41A9-9D4D-BF43C89D0E3C}"/>
                </a:ext>
              </a:extLst>
            </p:cNvPr>
            <p:cNvSpPr txBox="1">
              <a:spLocks/>
            </p:cNvSpPr>
            <p:nvPr/>
          </p:nvSpPr>
          <p:spPr>
            <a:xfrm>
              <a:off x="5123792" y="3370595"/>
              <a:ext cx="1944415" cy="1325563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800" fontAlgn="auto">
                <a:spcAft>
                  <a:spcPts val="0"/>
                </a:spcAft>
              </a:pPr>
              <a:r>
                <a:rPr lang="en-US" altLang="ja-JP" sz="4050" b="1" i="1" dirty="0">
                  <a:solidFill>
                    <a:prstClr val="black"/>
                  </a:solidFill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rPr>
                <a:t>F</a:t>
              </a:r>
              <a:r>
                <a:rPr lang="en-US" altLang="ja-JP" sz="4050" dirty="0">
                  <a:solidFill>
                    <a:prstClr val="black"/>
                  </a:solidFill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rPr>
                <a:t> = </a:t>
              </a:r>
              <a:r>
                <a:rPr lang="en-US" altLang="ja-JP" sz="4050" b="1" i="1" dirty="0">
                  <a:solidFill>
                    <a:prstClr val="black"/>
                  </a:solidFill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rPr>
                <a:t>p</a:t>
              </a:r>
              <a:endParaRPr lang="ja-JP" altLang="en-US" sz="4050" dirty="0">
                <a:solidFill>
                  <a:prstClr val="black"/>
                </a:solidFill>
                <a:latin typeface="游ゴシック Light" panose="020F0302020204030204"/>
                <a:ea typeface="游ゴシック Light" panose="020B0300000000000000" pitchFamily="50" charset="-128"/>
              </a:endParaRPr>
            </a:p>
          </p:txBody>
        </p:sp>
        <p:sp>
          <p:nvSpPr>
            <p:cNvPr id="10" name="楕円 9">
              <a:extLst>
                <a:ext uri="{FF2B5EF4-FFF2-40B4-BE49-F238E27FC236}">
                  <a16:creationId xmlns:a16="http://schemas.microsoft.com/office/drawing/2014/main" id="{B189E12A-0424-487D-BFB9-7487A1287F67}"/>
                </a:ext>
              </a:extLst>
            </p:cNvPr>
            <p:cNvSpPr/>
            <p:nvPr/>
          </p:nvSpPr>
          <p:spPr>
            <a:xfrm>
              <a:off x="6537437" y="3605594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</p:grpSp>
      <p:sp>
        <p:nvSpPr>
          <p:cNvPr id="11" name="タイトル 1">
            <a:extLst>
              <a:ext uri="{FF2B5EF4-FFF2-40B4-BE49-F238E27FC236}">
                <a16:creationId xmlns:a16="http://schemas.microsoft.com/office/drawing/2014/main" id="{BBCF8E53-443A-40D6-BCA9-9FD116989590}"/>
              </a:ext>
            </a:extLst>
          </p:cNvPr>
          <p:cNvSpPr txBox="1">
            <a:spLocks/>
          </p:cNvSpPr>
          <p:nvPr/>
        </p:nvSpPr>
        <p:spPr>
          <a:xfrm>
            <a:off x="3756591" y="4267490"/>
            <a:ext cx="7116386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ja-JP" altLang="en-US" sz="3000" dirty="0">
                <a:solidFill>
                  <a:prstClr val="blac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質量 </a:t>
            </a:r>
            <a:r>
              <a:rPr lang="en-US" altLang="ja-JP" sz="3000" i="1" dirty="0">
                <a:solidFill>
                  <a:prstClr val="black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m</a:t>
            </a:r>
            <a:r>
              <a:rPr lang="en-US" altLang="ja-JP" sz="3000" dirty="0">
                <a:solidFill>
                  <a:prstClr val="blac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				</a:t>
            </a:r>
            <a:r>
              <a:rPr lang="ja-JP" altLang="en-US" sz="3000" dirty="0">
                <a:solidFill>
                  <a:srgbClr val="0070C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慣性モーメント </a:t>
            </a:r>
            <a:r>
              <a:rPr lang="en-US" altLang="ja-JP" sz="3000" b="1" i="1" dirty="0">
                <a:solidFill>
                  <a:srgbClr val="0070C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I</a:t>
            </a:r>
            <a:r>
              <a:rPr lang="ja-JP" altLang="en-US" sz="3000" dirty="0">
                <a:solidFill>
                  <a:prstClr val="blac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　</a:t>
            </a:r>
          </a:p>
        </p:txBody>
      </p:sp>
      <p:sp>
        <p:nvSpPr>
          <p:cNvPr id="12" name="タイトル 1">
            <a:extLst>
              <a:ext uri="{FF2B5EF4-FFF2-40B4-BE49-F238E27FC236}">
                <a16:creationId xmlns:a16="http://schemas.microsoft.com/office/drawing/2014/main" id="{06E677C8-ED66-4B82-B90E-09DB6C8290F5}"/>
              </a:ext>
            </a:extLst>
          </p:cNvPr>
          <p:cNvSpPr txBox="1">
            <a:spLocks/>
          </p:cNvSpPr>
          <p:nvPr/>
        </p:nvSpPr>
        <p:spPr>
          <a:xfrm>
            <a:off x="3811915" y="2112867"/>
            <a:ext cx="5738679" cy="250315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ja-JP" altLang="en-US" sz="3000" dirty="0">
                <a:solidFill>
                  <a:prstClr val="blac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速度 </a:t>
            </a:r>
            <a:r>
              <a:rPr lang="en-US" altLang="ja-JP" sz="3000" b="1" i="1" dirty="0">
                <a:solidFill>
                  <a:prstClr val="black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v</a:t>
            </a:r>
            <a:r>
              <a:rPr lang="en-US" altLang="ja-JP" sz="3000" dirty="0">
                <a:solidFill>
                  <a:prstClr val="blac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				</a:t>
            </a:r>
            <a:r>
              <a:rPr lang="ja-JP" altLang="en-US" sz="3000" dirty="0">
                <a:solidFill>
                  <a:srgbClr val="0070C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角速度 </a:t>
            </a:r>
            <a:r>
              <a:rPr lang="en-US" altLang="ja-JP" sz="3000" b="1" i="1" dirty="0">
                <a:solidFill>
                  <a:srgbClr val="0070C0"/>
                </a:solidFill>
                <a:latin typeface="Symbol" panose="05050102010706020507" pitchFamily="18" charset="2"/>
                <a:ea typeface="HG正楷書体-PRO" panose="03000600000000000000" pitchFamily="66" charset="-128"/>
              </a:rPr>
              <a:t>w</a:t>
            </a:r>
          </a:p>
          <a:p>
            <a:pPr defTabSz="685800" fontAlgn="auto">
              <a:spcAft>
                <a:spcPts val="0"/>
              </a:spcAft>
            </a:pPr>
            <a:endParaRPr lang="en-US" altLang="ja-JP" sz="3000" dirty="0">
              <a:solidFill>
                <a:prstClr val="black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defTabSz="685800" fontAlgn="auto">
              <a:spcAft>
                <a:spcPts val="0"/>
              </a:spcAft>
            </a:pPr>
            <a:r>
              <a:rPr lang="ja-JP" altLang="en-US" sz="3000" dirty="0">
                <a:solidFill>
                  <a:prstClr val="blac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運動量 </a:t>
            </a:r>
            <a:r>
              <a:rPr lang="en-US" altLang="ja-JP" sz="3000" b="1" i="1" dirty="0">
                <a:solidFill>
                  <a:prstClr val="black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p</a:t>
            </a:r>
            <a:r>
              <a:rPr lang="en-US" altLang="ja-JP" sz="3000" dirty="0">
                <a:solidFill>
                  <a:prstClr val="blac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			</a:t>
            </a:r>
            <a:r>
              <a:rPr lang="ja-JP" altLang="en-US" sz="3000" dirty="0">
                <a:solidFill>
                  <a:srgbClr val="0070C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角運動量 </a:t>
            </a:r>
            <a:r>
              <a:rPr lang="en-US" altLang="ja-JP" sz="3000" b="1" i="1" dirty="0">
                <a:solidFill>
                  <a:srgbClr val="0070C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H</a:t>
            </a:r>
          </a:p>
          <a:p>
            <a:pPr defTabSz="685800" fontAlgn="auto">
              <a:spcAft>
                <a:spcPts val="0"/>
              </a:spcAft>
            </a:pPr>
            <a:r>
              <a:rPr lang="en-US" altLang="ja-JP" sz="3000" dirty="0">
                <a:solidFill>
                  <a:prstClr val="blac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						</a:t>
            </a:r>
            <a:r>
              <a:rPr lang="en-US" altLang="ja-JP" sz="2700" dirty="0">
                <a:solidFill>
                  <a:srgbClr val="00B0F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(</a:t>
            </a:r>
            <a:r>
              <a:rPr lang="en-US" altLang="ja-JP" sz="2700" dirty="0">
                <a:solidFill>
                  <a:srgbClr val="00B0F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  <a:sym typeface="Symbol" panose="05050102010706020507" pitchFamily="18" charset="2"/>
              </a:rPr>
              <a:t></a:t>
            </a:r>
            <a:r>
              <a:rPr lang="en-US" altLang="ja-JP" sz="2700" dirty="0">
                <a:solidFill>
                  <a:srgbClr val="00B0F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 </a:t>
            </a:r>
            <a:r>
              <a:rPr lang="en-US" altLang="ja-JP" sz="2700" b="1" i="1" dirty="0">
                <a:solidFill>
                  <a:srgbClr val="00B0F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r</a:t>
            </a:r>
            <a:r>
              <a:rPr lang="en-US" altLang="ja-JP" sz="2700" dirty="0">
                <a:solidFill>
                  <a:srgbClr val="00B0F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 </a:t>
            </a:r>
            <a:r>
              <a:rPr lang="en-US" altLang="ja-JP" sz="2700" dirty="0">
                <a:solidFill>
                  <a:srgbClr val="00B0F0"/>
                </a:solidFill>
                <a:latin typeface="Century Gothic" panose="020B0502020202020204" pitchFamily="34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x</a:t>
            </a:r>
            <a:r>
              <a:rPr lang="en-US" altLang="ja-JP" sz="2700" dirty="0">
                <a:solidFill>
                  <a:srgbClr val="00B0F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 </a:t>
            </a:r>
            <a:r>
              <a:rPr lang="en-US" altLang="ja-JP" sz="2700" b="1" i="1" dirty="0">
                <a:solidFill>
                  <a:srgbClr val="00B0F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p</a:t>
            </a:r>
            <a:r>
              <a:rPr lang="en-US" altLang="ja-JP" sz="2700" dirty="0">
                <a:solidFill>
                  <a:srgbClr val="00B0F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)</a:t>
            </a:r>
          </a:p>
          <a:p>
            <a:pPr defTabSz="685800" fontAlgn="auto">
              <a:spcAft>
                <a:spcPts val="0"/>
              </a:spcAft>
            </a:pPr>
            <a:r>
              <a:rPr lang="ja-JP" altLang="en-US" sz="3000" dirty="0">
                <a:solidFill>
                  <a:prstClr val="blac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力  </a:t>
            </a:r>
            <a:r>
              <a:rPr lang="en-US" altLang="ja-JP" sz="3000" b="1" i="1" dirty="0">
                <a:solidFill>
                  <a:prstClr val="black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F</a:t>
            </a:r>
            <a:r>
              <a:rPr lang="en-US" altLang="ja-JP" sz="3000" dirty="0">
                <a:solidFill>
                  <a:prstClr val="blac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				</a:t>
            </a:r>
            <a:r>
              <a:rPr lang="ja-JP" altLang="en-US" sz="3000" dirty="0">
                <a:solidFill>
                  <a:srgbClr val="0070C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トルク </a:t>
            </a:r>
            <a:r>
              <a:rPr lang="en-US" altLang="ja-JP" sz="3000" b="1" i="1" dirty="0">
                <a:solidFill>
                  <a:srgbClr val="0070C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L</a:t>
            </a:r>
          </a:p>
          <a:p>
            <a:pPr defTabSz="685800" fontAlgn="auto">
              <a:spcAft>
                <a:spcPts val="0"/>
              </a:spcAft>
            </a:pPr>
            <a:r>
              <a:rPr lang="en-US" altLang="ja-JP" sz="3000" i="1" dirty="0">
                <a:solidFill>
                  <a:srgbClr val="0070C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						</a:t>
            </a:r>
            <a:r>
              <a:rPr lang="en-US" altLang="ja-JP" sz="3000" dirty="0">
                <a:solidFill>
                  <a:srgbClr val="00B0F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(</a:t>
            </a:r>
            <a:r>
              <a:rPr lang="en-US" altLang="ja-JP" sz="3000" dirty="0">
                <a:solidFill>
                  <a:srgbClr val="00B0F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  <a:sym typeface="Symbol" panose="05050102010706020507" pitchFamily="18" charset="2"/>
              </a:rPr>
              <a:t></a:t>
            </a:r>
            <a:r>
              <a:rPr lang="en-US" altLang="ja-JP" sz="3000" dirty="0">
                <a:solidFill>
                  <a:srgbClr val="00B0F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 </a:t>
            </a:r>
            <a:r>
              <a:rPr lang="en-US" altLang="ja-JP" sz="3000" b="1" i="1" dirty="0">
                <a:solidFill>
                  <a:srgbClr val="00B0F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r</a:t>
            </a:r>
            <a:r>
              <a:rPr lang="en-US" altLang="ja-JP" sz="3000" dirty="0">
                <a:solidFill>
                  <a:srgbClr val="00B0F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 </a:t>
            </a:r>
            <a:r>
              <a:rPr lang="en-US" altLang="ja-JP" sz="3000" dirty="0">
                <a:solidFill>
                  <a:srgbClr val="00B0F0"/>
                </a:solidFill>
                <a:latin typeface="Century Gothic" panose="020B0502020202020204" pitchFamily="34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x</a:t>
            </a:r>
            <a:r>
              <a:rPr lang="en-US" altLang="ja-JP" sz="3000" dirty="0">
                <a:solidFill>
                  <a:srgbClr val="00B0F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 </a:t>
            </a:r>
            <a:r>
              <a:rPr lang="en-US" altLang="ja-JP" sz="3000" b="1" i="1" dirty="0">
                <a:solidFill>
                  <a:srgbClr val="00B0F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F</a:t>
            </a:r>
            <a:r>
              <a:rPr lang="en-US" altLang="ja-JP" sz="3000" dirty="0">
                <a:solidFill>
                  <a:srgbClr val="00B0F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)</a:t>
            </a:r>
          </a:p>
          <a:p>
            <a:pPr defTabSz="685800" fontAlgn="auto">
              <a:spcAft>
                <a:spcPts val="0"/>
              </a:spcAft>
            </a:pPr>
            <a:endParaRPr lang="ja-JP" altLang="en-US" sz="3000" i="1" dirty="0">
              <a:solidFill>
                <a:srgbClr val="0070C0"/>
              </a:solidFill>
              <a:latin typeface="Times New Roman" panose="02020603050405020304" pitchFamily="18" charset="0"/>
              <a:ea typeface="HG正楷書体-PRO" panose="03000600000000000000" pitchFamily="66" charset="-128"/>
              <a:cs typeface="Times New Roman" panose="02020603050405020304" pitchFamily="18" charset="0"/>
            </a:endParaRPr>
          </a:p>
        </p:txBody>
      </p:sp>
      <p:sp>
        <p:nvSpPr>
          <p:cNvPr id="13" name="タイトル 1">
            <a:extLst>
              <a:ext uri="{FF2B5EF4-FFF2-40B4-BE49-F238E27FC236}">
                <a16:creationId xmlns:a16="http://schemas.microsoft.com/office/drawing/2014/main" id="{5D86E328-DBF6-47DA-9147-E81C13B7A40B}"/>
              </a:ext>
            </a:extLst>
          </p:cNvPr>
          <p:cNvSpPr txBox="1">
            <a:spLocks/>
          </p:cNvSpPr>
          <p:nvPr/>
        </p:nvSpPr>
        <p:spPr>
          <a:xfrm>
            <a:off x="9870954" y="1802379"/>
            <a:ext cx="2321046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ja-JP" altLang="en-US" sz="3000" dirty="0">
                <a:solidFill>
                  <a:srgbClr val="0070C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運動方程式</a:t>
            </a: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2ACCE742-B49A-4FEC-AD19-0C19A623FB2E}"/>
              </a:ext>
            </a:extLst>
          </p:cNvPr>
          <p:cNvSpPr/>
          <p:nvPr/>
        </p:nvSpPr>
        <p:spPr>
          <a:xfrm>
            <a:off x="7200855" y="966518"/>
            <a:ext cx="4810125" cy="43053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ja-JP" altLang="en-US" sz="1350">
              <a:solidFill>
                <a:prstClr val="white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14" name="オーディオ 13">
            <a:hlinkClick r:id="" action="ppaction://media"/>
            <a:extLst>
              <a:ext uri="{FF2B5EF4-FFF2-40B4-BE49-F238E27FC236}">
                <a16:creationId xmlns:a16="http://schemas.microsoft.com/office/drawing/2014/main" id="{3D199D46-EEA3-4A0C-A46A-1F978D127E2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1352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39"/>
    </mc:Choice>
    <mc:Fallback xmlns="">
      <p:transition spd="slow" advTm="41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">
            <a:extLst>
              <a:ext uri="{FF2B5EF4-FFF2-40B4-BE49-F238E27FC236}">
                <a16:creationId xmlns:a16="http://schemas.microsoft.com/office/drawing/2014/main" id="{DD0C3181-DDFF-43B6-8520-5F479DB4B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72963" y="2888459"/>
            <a:ext cx="756047" cy="756047"/>
          </a:xfrm>
          <a:prstGeom prst="ellipse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685800"/>
            <a:endParaRPr lang="ja-JP" altLang="en-US" sz="1350">
              <a:solidFill>
                <a:srgbClr val="000000"/>
              </a:solidFill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9899A6A-31E5-4B33-BEC5-223D8BA34247}"/>
              </a:ext>
            </a:extLst>
          </p:cNvPr>
          <p:cNvGrpSpPr/>
          <p:nvPr/>
        </p:nvGrpSpPr>
        <p:grpSpPr>
          <a:xfrm>
            <a:off x="5366846" y="1122477"/>
            <a:ext cx="1458311" cy="994172"/>
            <a:chOff x="5123792" y="3370595"/>
            <a:chExt cx="1944415" cy="1325563"/>
          </a:xfrm>
        </p:grpSpPr>
        <p:sp>
          <p:nvSpPr>
            <p:cNvPr id="4" name="タイトル 1">
              <a:extLst>
                <a:ext uri="{FF2B5EF4-FFF2-40B4-BE49-F238E27FC236}">
                  <a16:creationId xmlns:a16="http://schemas.microsoft.com/office/drawing/2014/main" id="{E5C5F430-72FF-4834-878D-39486B3847DC}"/>
                </a:ext>
              </a:extLst>
            </p:cNvPr>
            <p:cNvSpPr txBox="1">
              <a:spLocks/>
            </p:cNvSpPr>
            <p:nvPr/>
          </p:nvSpPr>
          <p:spPr>
            <a:xfrm>
              <a:off x="5123792" y="3370595"/>
              <a:ext cx="1944415" cy="1325563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800" fontAlgn="auto">
                <a:spcAft>
                  <a:spcPts val="0"/>
                </a:spcAft>
              </a:pPr>
              <a:r>
                <a:rPr lang="en-US" altLang="ja-JP" sz="4050" b="1" i="1" dirty="0">
                  <a:solidFill>
                    <a:prstClr val="white">
                      <a:lumMod val="95000"/>
                    </a:prstClr>
                  </a:solidFill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rPr>
                <a:t>F</a:t>
              </a:r>
              <a:r>
                <a:rPr lang="en-US" altLang="ja-JP" sz="4050" dirty="0">
                  <a:solidFill>
                    <a:prstClr val="white">
                      <a:lumMod val="95000"/>
                    </a:prstClr>
                  </a:solidFill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rPr>
                <a:t> = </a:t>
              </a:r>
              <a:r>
                <a:rPr lang="en-US" altLang="ja-JP" sz="4050" b="1" i="1" dirty="0">
                  <a:solidFill>
                    <a:prstClr val="white">
                      <a:lumMod val="95000"/>
                    </a:prstClr>
                  </a:solidFill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rPr>
                <a:t>p</a:t>
              </a:r>
              <a:endParaRPr lang="ja-JP" altLang="en-US" sz="4050" dirty="0">
                <a:solidFill>
                  <a:prstClr val="white">
                    <a:lumMod val="95000"/>
                  </a:prstClr>
                </a:solidFill>
                <a:latin typeface="游ゴシック Light" panose="020F0302020204030204"/>
                <a:ea typeface="游ゴシック Light" panose="020B0300000000000000" pitchFamily="50" charset="-128"/>
              </a:endParaRPr>
            </a:p>
          </p:txBody>
        </p:sp>
        <p:sp>
          <p:nvSpPr>
            <p:cNvPr id="5" name="楕円 4">
              <a:extLst>
                <a:ext uri="{FF2B5EF4-FFF2-40B4-BE49-F238E27FC236}">
                  <a16:creationId xmlns:a16="http://schemas.microsoft.com/office/drawing/2014/main" id="{42BAF29B-8DBA-4BD2-8F3F-714F5AE456BA}"/>
                </a:ext>
              </a:extLst>
            </p:cNvPr>
            <p:cNvSpPr/>
            <p:nvPr/>
          </p:nvSpPr>
          <p:spPr>
            <a:xfrm>
              <a:off x="6537437" y="3605594"/>
              <a:ext cx="108000" cy="108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1350">
                <a:solidFill>
                  <a:prstClr val="white">
                    <a:lumMod val="95000"/>
                  </a:prstClr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</p:grpSp>
      <p:sp>
        <p:nvSpPr>
          <p:cNvPr id="9" name="タイトル 1">
            <a:extLst>
              <a:ext uri="{FF2B5EF4-FFF2-40B4-BE49-F238E27FC236}">
                <a16:creationId xmlns:a16="http://schemas.microsoft.com/office/drawing/2014/main" id="{5A82D766-9287-48F1-BEF0-278C0E643A00}"/>
              </a:ext>
            </a:extLst>
          </p:cNvPr>
          <p:cNvSpPr txBox="1">
            <a:spLocks/>
          </p:cNvSpPr>
          <p:nvPr/>
        </p:nvSpPr>
        <p:spPr>
          <a:xfrm>
            <a:off x="4524376" y="4631986"/>
            <a:ext cx="4740821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altLang="ja-JP" sz="3000" b="1" i="1" dirty="0">
                <a:solidFill>
                  <a:srgbClr val="FFFF0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F</a:t>
            </a:r>
            <a:r>
              <a:rPr lang="ja-JP" altLang="en-US" sz="3000" dirty="0">
                <a:solidFill>
                  <a:srgbClr val="FFFF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がゼロなら</a:t>
            </a:r>
            <a:r>
              <a:rPr lang="en-US" altLang="ja-JP" sz="3000" b="1" i="1" dirty="0">
                <a:solidFill>
                  <a:srgbClr val="FFFF0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p</a:t>
            </a:r>
            <a:r>
              <a:rPr lang="ja-JP" altLang="en-US" sz="3000" dirty="0">
                <a:solidFill>
                  <a:srgbClr val="FFFF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は一定</a:t>
            </a:r>
            <a:endParaRPr lang="en-US" altLang="ja-JP" sz="3000" dirty="0">
              <a:solidFill>
                <a:srgbClr val="FFFF0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B1DDB83D-B2A5-4AC0-AAA7-C91B187A12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042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96"/>
    </mc:Choice>
    <mc:Fallback xmlns="">
      <p:transition spd="slow" advTm="291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96296E-6 L -1.13385 -0.0101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700" y="-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">
            <a:extLst>
              <a:ext uri="{FF2B5EF4-FFF2-40B4-BE49-F238E27FC236}">
                <a16:creationId xmlns:a16="http://schemas.microsoft.com/office/drawing/2014/main" id="{DD0C3181-DDFF-43B6-8520-5F479DB4B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72963" y="2888459"/>
            <a:ext cx="756047" cy="756047"/>
          </a:xfrm>
          <a:prstGeom prst="ellipse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685800"/>
            <a:endParaRPr lang="ja-JP" altLang="en-US" sz="1350">
              <a:solidFill>
                <a:srgbClr val="000000"/>
              </a:solidFill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9899A6A-31E5-4B33-BEC5-223D8BA34247}"/>
              </a:ext>
            </a:extLst>
          </p:cNvPr>
          <p:cNvGrpSpPr/>
          <p:nvPr/>
        </p:nvGrpSpPr>
        <p:grpSpPr>
          <a:xfrm>
            <a:off x="5366846" y="1122477"/>
            <a:ext cx="1458311" cy="994172"/>
            <a:chOff x="5123792" y="3370595"/>
            <a:chExt cx="1944415" cy="1325563"/>
          </a:xfrm>
        </p:grpSpPr>
        <p:sp>
          <p:nvSpPr>
            <p:cNvPr id="4" name="タイトル 1">
              <a:extLst>
                <a:ext uri="{FF2B5EF4-FFF2-40B4-BE49-F238E27FC236}">
                  <a16:creationId xmlns:a16="http://schemas.microsoft.com/office/drawing/2014/main" id="{E5C5F430-72FF-4834-878D-39486B3847DC}"/>
                </a:ext>
              </a:extLst>
            </p:cNvPr>
            <p:cNvSpPr txBox="1">
              <a:spLocks/>
            </p:cNvSpPr>
            <p:nvPr/>
          </p:nvSpPr>
          <p:spPr>
            <a:xfrm>
              <a:off x="5123792" y="3370595"/>
              <a:ext cx="1944415" cy="1325563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800" fontAlgn="auto">
                <a:spcAft>
                  <a:spcPts val="0"/>
                </a:spcAft>
              </a:pPr>
              <a:r>
                <a:rPr lang="en-US" altLang="ja-JP" sz="4050" b="1" i="1" dirty="0">
                  <a:solidFill>
                    <a:prstClr val="white">
                      <a:lumMod val="95000"/>
                    </a:prstClr>
                  </a:solidFill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rPr>
                <a:t>F</a:t>
              </a:r>
              <a:r>
                <a:rPr lang="en-US" altLang="ja-JP" sz="4050" dirty="0">
                  <a:solidFill>
                    <a:prstClr val="white">
                      <a:lumMod val="95000"/>
                    </a:prstClr>
                  </a:solidFill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rPr>
                <a:t> = </a:t>
              </a:r>
              <a:r>
                <a:rPr lang="en-US" altLang="ja-JP" sz="4050" b="1" i="1" dirty="0">
                  <a:solidFill>
                    <a:prstClr val="white">
                      <a:lumMod val="95000"/>
                    </a:prstClr>
                  </a:solidFill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rPr>
                <a:t>p</a:t>
              </a:r>
              <a:endParaRPr lang="ja-JP" altLang="en-US" sz="4050" dirty="0">
                <a:solidFill>
                  <a:prstClr val="white">
                    <a:lumMod val="95000"/>
                  </a:prstClr>
                </a:solidFill>
                <a:latin typeface="游ゴシック Light" panose="020F0302020204030204"/>
                <a:ea typeface="游ゴシック Light" panose="020B0300000000000000" pitchFamily="50" charset="-128"/>
              </a:endParaRPr>
            </a:p>
          </p:txBody>
        </p:sp>
        <p:sp>
          <p:nvSpPr>
            <p:cNvPr id="5" name="楕円 4">
              <a:extLst>
                <a:ext uri="{FF2B5EF4-FFF2-40B4-BE49-F238E27FC236}">
                  <a16:creationId xmlns:a16="http://schemas.microsoft.com/office/drawing/2014/main" id="{42BAF29B-8DBA-4BD2-8F3F-714F5AE456BA}"/>
                </a:ext>
              </a:extLst>
            </p:cNvPr>
            <p:cNvSpPr/>
            <p:nvPr/>
          </p:nvSpPr>
          <p:spPr>
            <a:xfrm>
              <a:off x="6537437" y="3605594"/>
              <a:ext cx="108000" cy="108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1350">
                <a:solidFill>
                  <a:prstClr val="white">
                    <a:lumMod val="95000"/>
                  </a:prstClr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</p:grpSp>
      <p:sp>
        <p:nvSpPr>
          <p:cNvPr id="9" name="タイトル 1">
            <a:extLst>
              <a:ext uri="{FF2B5EF4-FFF2-40B4-BE49-F238E27FC236}">
                <a16:creationId xmlns:a16="http://schemas.microsoft.com/office/drawing/2014/main" id="{5A82D766-9287-48F1-BEF0-278C0E643A00}"/>
              </a:ext>
            </a:extLst>
          </p:cNvPr>
          <p:cNvSpPr txBox="1">
            <a:spLocks/>
          </p:cNvSpPr>
          <p:nvPr/>
        </p:nvSpPr>
        <p:spPr>
          <a:xfrm>
            <a:off x="2707968" y="4940806"/>
            <a:ext cx="6982976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ja-JP" altLang="en-US" sz="3000" dirty="0">
                <a:solidFill>
                  <a:srgbClr val="FFFF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同じ向きの</a:t>
            </a:r>
            <a:r>
              <a:rPr lang="en-US" altLang="ja-JP" sz="3000" b="1" i="1" dirty="0">
                <a:solidFill>
                  <a:srgbClr val="FFFF0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F</a:t>
            </a:r>
            <a:r>
              <a:rPr lang="ja-JP" altLang="en-US" sz="3000" dirty="0">
                <a:solidFill>
                  <a:srgbClr val="FFFF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を与えると</a:t>
            </a:r>
            <a:r>
              <a:rPr lang="en-US" altLang="ja-JP" sz="3000" b="1" i="1" dirty="0">
                <a:solidFill>
                  <a:srgbClr val="FFFF0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p</a:t>
            </a:r>
            <a:r>
              <a:rPr lang="ja-JP" altLang="en-US" sz="3000" dirty="0">
                <a:solidFill>
                  <a:srgbClr val="FFFF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は長くなる</a:t>
            </a:r>
            <a:endParaRPr lang="en-US" altLang="ja-JP" sz="3000" dirty="0">
              <a:solidFill>
                <a:srgbClr val="FFFF0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4838A5B5-033F-44AF-9DBB-720A30C5C3CF}"/>
              </a:ext>
            </a:extLst>
          </p:cNvPr>
          <p:cNvGrpSpPr>
            <a:grpSpLocks/>
          </p:cNvGrpSpPr>
          <p:nvPr/>
        </p:nvGrpSpPr>
        <p:grpSpPr bwMode="auto">
          <a:xfrm rot="1120955">
            <a:off x="6278270" y="3139017"/>
            <a:ext cx="378619" cy="1512094"/>
            <a:chOff x="748" y="663"/>
            <a:chExt cx="318" cy="1270"/>
          </a:xfrm>
        </p:grpSpPr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76E3D0A3-2DFE-4FF8-AA62-F21ADE7A1F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" y="935"/>
              <a:ext cx="46" cy="998"/>
            </a:xfrm>
            <a:prstGeom prst="rect">
              <a:avLst/>
            </a:prstGeom>
            <a:gradFill rotWithShape="1">
              <a:gsLst>
                <a:gs pos="0">
                  <a:srgbClr val="472F18"/>
                </a:gs>
                <a:gs pos="50000">
                  <a:srgbClr val="996633"/>
                </a:gs>
                <a:gs pos="100000">
                  <a:srgbClr val="472F18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0" name="Oval 6">
              <a:extLst>
                <a:ext uri="{FF2B5EF4-FFF2-40B4-BE49-F238E27FC236}">
                  <a16:creationId xmlns:a16="http://schemas.microsoft.com/office/drawing/2014/main" id="{D9BA32AC-D588-4478-9116-BAB2C7A711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663"/>
              <a:ext cx="318" cy="318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</p:grp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40BDCA4F-41F7-4494-BD31-AF1867BDF699}"/>
              </a:ext>
            </a:extLst>
          </p:cNvPr>
          <p:cNvCxnSpPr/>
          <p:nvPr/>
        </p:nvCxnSpPr>
        <p:spPr>
          <a:xfrm flipH="1">
            <a:off x="8002030" y="2664426"/>
            <a:ext cx="973094" cy="0"/>
          </a:xfrm>
          <a:prstGeom prst="straightConnector1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03ADF458-8147-4946-853B-CE14FC040344}"/>
              </a:ext>
            </a:extLst>
          </p:cNvPr>
          <p:cNvCxnSpPr>
            <a:cxnSpLocks/>
          </p:cNvCxnSpPr>
          <p:nvPr/>
        </p:nvCxnSpPr>
        <p:spPr>
          <a:xfrm flipH="1">
            <a:off x="3006812" y="2664426"/>
            <a:ext cx="1532239" cy="0"/>
          </a:xfrm>
          <a:prstGeom prst="straightConnector1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矢印: 右 13">
            <a:extLst>
              <a:ext uri="{FF2B5EF4-FFF2-40B4-BE49-F238E27FC236}">
                <a16:creationId xmlns:a16="http://schemas.microsoft.com/office/drawing/2014/main" id="{C85ED248-B7B5-4395-96E8-9D49485AB3EB}"/>
              </a:ext>
            </a:extLst>
          </p:cNvPr>
          <p:cNvSpPr/>
          <p:nvPr/>
        </p:nvSpPr>
        <p:spPr>
          <a:xfrm rot="10800000">
            <a:off x="5404835" y="3136754"/>
            <a:ext cx="756047" cy="479949"/>
          </a:xfrm>
          <a:prstGeom prst="rightArrow">
            <a:avLst>
              <a:gd name="adj1" fmla="val 30690"/>
              <a:gd name="adj2" fmla="val 8242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ja-JP" altLang="en-US" sz="1350">
              <a:solidFill>
                <a:prstClr val="white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5" name="タイトル 1">
            <a:extLst>
              <a:ext uri="{FF2B5EF4-FFF2-40B4-BE49-F238E27FC236}">
                <a16:creationId xmlns:a16="http://schemas.microsoft.com/office/drawing/2014/main" id="{09B17D3B-CF5E-49C5-A4C2-9FF1F1233EF0}"/>
              </a:ext>
            </a:extLst>
          </p:cNvPr>
          <p:cNvSpPr txBox="1">
            <a:spLocks/>
          </p:cNvSpPr>
          <p:nvPr/>
        </p:nvSpPr>
        <p:spPr>
          <a:xfrm>
            <a:off x="5311918" y="3487760"/>
            <a:ext cx="973094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altLang="ja-JP" sz="4050" b="1" i="1" dirty="0">
                <a:solidFill>
                  <a:srgbClr val="FFC000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ea typeface="游ゴシック Light" panose="020B0300000000000000" pitchFamily="50" charset="-128"/>
                <a:cs typeface="Times New Roman" panose="02020603050405020304" pitchFamily="18" charset="0"/>
              </a:rPr>
              <a:t>F</a:t>
            </a:r>
            <a:endParaRPr lang="ja-JP" altLang="en-US" sz="4050" dirty="0">
              <a:solidFill>
                <a:srgbClr val="FFC000">
                  <a:lumMod val="60000"/>
                  <a:lumOff val="40000"/>
                </a:srgbClr>
              </a:solidFill>
              <a:latin typeface="游ゴシック Light" panose="020F0302020204030204"/>
              <a:ea typeface="游ゴシック Light" panose="020B0300000000000000" pitchFamily="50" charset="-128"/>
            </a:endParaRPr>
          </a:p>
        </p:txBody>
      </p:sp>
      <p:sp>
        <p:nvSpPr>
          <p:cNvPr id="16" name="タイトル 1">
            <a:extLst>
              <a:ext uri="{FF2B5EF4-FFF2-40B4-BE49-F238E27FC236}">
                <a16:creationId xmlns:a16="http://schemas.microsoft.com/office/drawing/2014/main" id="{E1DECA87-9EAB-434D-A36E-B1510E1C3451}"/>
              </a:ext>
            </a:extLst>
          </p:cNvPr>
          <p:cNvSpPr txBox="1">
            <a:spLocks/>
          </p:cNvSpPr>
          <p:nvPr/>
        </p:nvSpPr>
        <p:spPr>
          <a:xfrm>
            <a:off x="3633295" y="1756202"/>
            <a:ext cx="556676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altLang="ja-JP" sz="3300" b="1" i="1" dirty="0">
                <a:solidFill>
                  <a:srgbClr val="5B9BD5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ea typeface="游ゴシック Light" panose="020B0300000000000000" pitchFamily="50" charset="-128"/>
                <a:cs typeface="Times New Roman" panose="02020603050405020304" pitchFamily="18" charset="0"/>
              </a:rPr>
              <a:t>p</a:t>
            </a:r>
            <a:endParaRPr lang="ja-JP" altLang="en-US" sz="3300" dirty="0">
              <a:solidFill>
                <a:srgbClr val="5B9BD5">
                  <a:lumMod val="60000"/>
                  <a:lumOff val="40000"/>
                </a:srgbClr>
              </a:solidFill>
              <a:latin typeface="游ゴシック Light" panose="020F0302020204030204"/>
              <a:ea typeface="游ゴシック Light" panose="020B0300000000000000" pitchFamily="50" charset="-128"/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7387DD19-A6A5-4664-B786-107C04E0974B}"/>
              </a:ext>
            </a:extLst>
          </p:cNvPr>
          <p:cNvSpPr txBox="1">
            <a:spLocks/>
          </p:cNvSpPr>
          <p:nvPr/>
        </p:nvSpPr>
        <p:spPr>
          <a:xfrm>
            <a:off x="8418448" y="1732792"/>
            <a:ext cx="556676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altLang="ja-JP" sz="3300" b="1" i="1" dirty="0">
                <a:solidFill>
                  <a:srgbClr val="5B9BD5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ea typeface="游ゴシック Light" panose="020B0300000000000000" pitchFamily="50" charset="-128"/>
                <a:cs typeface="Times New Roman" panose="02020603050405020304" pitchFamily="18" charset="0"/>
              </a:rPr>
              <a:t>p</a:t>
            </a:r>
            <a:endParaRPr lang="ja-JP" altLang="en-US" sz="3300" dirty="0">
              <a:solidFill>
                <a:srgbClr val="5B9BD5">
                  <a:lumMod val="60000"/>
                  <a:lumOff val="40000"/>
                </a:srgbClr>
              </a:solidFill>
              <a:latin typeface="游ゴシック Light" panose="020F0302020204030204"/>
              <a:ea typeface="游ゴシック Light" panose="020B0300000000000000" pitchFamily="50" charset="-128"/>
            </a:endParaRPr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EBFE5D4B-58AE-449D-B285-DAE69209A1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19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787"/>
    </mc:Choice>
    <mc:Fallback xmlns="">
      <p:transition spd="slow" advTm="207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-0.56992 0.00277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03" y="1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mph" presetSubtype="0" accel="50000" autoRev="1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Rot by="-1200000">
                                      <p:cBhvr>
                                        <p:cTn id="13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fill="hold" grpId="1" nodeType="withEffect">
                                  <p:stCondLst>
                                    <p:cond delay="2400"/>
                                  </p:stCondLst>
                                  <p:childTnLst>
                                    <p:animMotion origin="layout" path="M -0.56992 0.00277 L -1.09596 -0.00093 " pathEditMode="relative" rAng="0" ptsTypes="AA">
                                      <p:cBhvr>
                                        <p:cTn id="18" dur="12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0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7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2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7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4" grpId="0" animBg="1"/>
      <p:bldP spid="15" grpId="0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">
            <a:extLst>
              <a:ext uri="{FF2B5EF4-FFF2-40B4-BE49-F238E27FC236}">
                <a16:creationId xmlns:a16="http://schemas.microsoft.com/office/drawing/2014/main" id="{DD0C3181-DDFF-43B6-8520-5F479DB4B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72963" y="2888459"/>
            <a:ext cx="756047" cy="756047"/>
          </a:xfrm>
          <a:prstGeom prst="ellipse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685800"/>
            <a:endParaRPr lang="ja-JP" altLang="en-US" sz="1350">
              <a:solidFill>
                <a:srgbClr val="000000"/>
              </a:solidFill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9899A6A-31E5-4B33-BEC5-223D8BA34247}"/>
              </a:ext>
            </a:extLst>
          </p:cNvPr>
          <p:cNvGrpSpPr/>
          <p:nvPr/>
        </p:nvGrpSpPr>
        <p:grpSpPr>
          <a:xfrm>
            <a:off x="5366846" y="1122477"/>
            <a:ext cx="1458311" cy="994172"/>
            <a:chOff x="5123792" y="3370595"/>
            <a:chExt cx="1944415" cy="1325563"/>
          </a:xfrm>
        </p:grpSpPr>
        <p:sp>
          <p:nvSpPr>
            <p:cNvPr id="4" name="タイトル 1">
              <a:extLst>
                <a:ext uri="{FF2B5EF4-FFF2-40B4-BE49-F238E27FC236}">
                  <a16:creationId xmlns:a16="http://schemas.microsoft.com/office/drawing/2014/main" id="{E5C5F430-72FF-4834-878D-39486B3847DC}"/>
                </a:ext>
              </a:extLst>
            </p:cNvPr>
            <p:cNvSpPr txBox="1">
              <a:spLocks/>
            </p:cNvSpPr>
            <p:nvPr/>
          </p:nvSpPr>
          <p:spPr>
            <a:xfrm>
              <a:off x="5123792" y="3370595"/>
              <a:ext cx="1944415" cy="1325563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800" fontAlgn="auto">
                <a:spcAft>
                  <a:spcPts val="0"/>
                </a:spcAft>
              </a:pPr>
              <a:r>
                <a:rPr lang="en-US" altLang="ja-JP" sz="4050" b="1" i="1" dirty="0">
                  <a:solidFill>
                    <a:prstClr val="white">
                      <a:lumMod val="95000"/>
                    </a:prstClr>
                  </a:solidFill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rPr>
                <a:t>F</a:t>
              </a:r>
              <a:r>
                <a:rPr lang="en-US" altLang="ja-JP" sz="4050" dirty="0">
                  <a:solidFill>
                    <a:prstClr val="white">
                      <a:lumMod val="95000"/>
                    </a:prstClr>
                  </a:solidFill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rPr>
                <a:t> = </a:t>
              </a:r>
              <a:r>
                <a:rPr lang="en-US" altLang="ja-JP" sz="4050" b="1" i="1" dirty="0">
                  <a:solidFill>
                    <a:prstClr val="white">
                      <a:lumMod val="95000"/>
                    </a:prstClr>
                  </a:solidFill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rPr>
                <a:t>p</a:t>
              </a:r>
              <a:endParaRPr lang="ja-JP" altLang="en-US" sz="4050" dirty="0">
                <a:solidFill>
                  <a:prstClr val="white">
                    <a:lumMod val="95000"/>
                  </a:prstClr>
                </a:solidFill>
                <a:latin typeface="游ゴシック Light" panose="020F0302020204030204"/>
                <a:ea typeface="游ゴシック Light" panose="020B0300000000000000" pitchFamily="50" charset="-128"/>
              </a:endParaRPr>
            </a:p>
          </p:txBody>
        </p:sp>
        <p:sp>
          <p:nvSpPr>
            <p:cNvPr id="5" name="楕円 4">
              <a:extLst>
                <a:ext uri="{FF2B5EF4-FFF2-40B4-BE49-F238E27FC236}">
                  <a16:creationId xmlns:a16="http://schemas.microsoft.com/office/drawing/2014/main" id="{42BAF29B-8DBA-4BD2-8F3F-714F5AE456BA}"/>
                </a:ext>
              </a:extLst>
            </p:cNvPr>
            <p:cNvSpPr/>
            <p:nvPr/>
          </p:nvSpPr>
          <p:spPr>
            <a:xfrm>
              <a:off x="6537437" y="3605594"/>
              <a:ext cx="108000" cy="108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1350">
                <a:solidFill>
                  <a:prstClr val="white">
                    <a:lumMod val="95000"/>
                  </a:prstClr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</p:grpSp>
      <p:sp>
        <p:nvSpPr>
          <p:cNvPr id="9" name="タイトル 1">
            <a:extLst>
              <a:ext uri="{FF2B5EF4-FFF2-40B4-BE49-F238E27FC236}">
                <a16:creationId xmlns:a16="http://schemas.microsoft.com/office/drawing/2014/main" id="{5A82D766-9287-48F1-BEF0-278C0E643A00}"/>
              </a:ext>
            </a:extLst>
          </p:cNvPr>
          <p:cNvSpPr txBox="1">
            <a:spLocks/>
          </p:cNvSpPr>
          <p:nvPr/>
        </p:nvSpPr>
        <p:spPr>
          <a:xfrm>
            <a:off x="4524376" y="4631986"/>
            <a:ext cx="4740821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altLang="ja-JP" sz="3000" b="1" i="1" dirty="0">
                <a:solidFill>
                  <a:srgbClr val="FFFF0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F</a:t>
            </a:r>
            <a:r>
              <a:rPr lang="ja-JP" altLang="en-US" sz="3000" dirty="0">
                <a:solidFill>
                  <a:srgbClr val="FFFF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がゼロなら</a:t>
            </a:r>
            <a:r>
              <a:rPr lang="en-US" altLang="ja-JP" sz="3000" b="1" i="1" dirty="0">
                <a:solidFill>
                  <a:srgbClr val="FFFF0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p</a:t>
            </a:r>
            <a:r>
              <a:rPr lang="ja-JP" altLang="en-US" sz="3000" dirty="0">
                <a:solidFill>
                  <a:srgbClr val="FFFF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は一定</a:t>
            </a:r>
            <a:endParaRPr lang="en-US" altLang="ja-JP" sz="3000" dirty="0">
              <a:solidFill>
                <a:srgbClr val="FFFF0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628BA99F-8ED4-4B30-AA3B-01AA01CE30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82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721"/>
    </mc:Choice>
    <mc:Fallback xmlns="">
      <p:transition spd="slow" advTm="11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2.96296E-6 L -1.13385 -0.01019 " pathEditMode="relative" rAng="0" ptsTypes="AA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700" y="-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3">
            <a:extLst>
              <a:ext uri="{FF2B5EF4-FFF2-40B4-BE49-F238E27FC236}">
                <a16:creationId xmlns:a16="http://schemas.microsoft.com/office/drawing/2014/main" id="{DD0C3181-DDFF-43B6-8520-5F479DB4B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72963" y="2888459"/>
            <a:ext cx="756047" cy="756047"/>
          </a:xfrm>
          <a:prstGeom prst="ellipse">
            <a:avLst/>
          </a:prstGeom>
          <a:gradFill rotWithShape="1">
            <a:gsLst>
              <a:gs pos="0">
                <a:schemeClr val="accent1">
                  <a:lumMod val="20000"/>
                  <a:lumOff val="80000"/>
                </a:schemeClr>
              </a:gs>
              <a:gs pos="100000">
                <a:schemeClr val="accent1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685800"/>
            <a:endParaRPr lang="ja-JP" altLang="en-US" sz="1350">
              <a:solidFill>
                <a:srgbClr val="000000"/>
              </a:solidFill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79899A6A-31E5-4B33-BEC5-223D8BA34247}"/>
              </a:ext>
            </a:extLst>
          </p:cNvPr>
          <p:cNvGrpSpPr/>
          <p:nvPr/>
        </p:nvGrpSpPr>
        <p:grpSpPr>
          <a:xfrm>
            <a:off x="5366846" y="1122477"/>
            <a:ext cx="1458311" cy="994172"/>
            <a:chOff x="5123792" y="3370595"/>
            <a:chExt cx="1944415" cy="1325563"/>
          </a:xfrm>
        </p:grpSpPr>
        <p:sp>
          <p:nvSpPr>
            <p:cNvPr id="4" name="タイトル 1">
              <a:extLst>
                <a:ext uri="{FF2B5EF4-FFF2-40B4-BE49-F238E27FC236}">
                  <a16:creationId xmlns:a16="http://schemas.microsoft.com/office/drawing/2014/main" id="{E5C5F430-72FF-4834-878D-39486B3847DC}"/>
                </a:ext>
              </a:extLst>
            </p:cNvPr>
            <p:cNvSpPr txBox="1">
              <a:spLocks/>
            </p:cNvSpPr>
            <p:nvPr/>
          </p:nvSpPr>
          <p:spPr>
            <a:xfrm>
              <a:off x="5123792" y="3370595"/>
              <a:ext cx="1944415" cy="1325563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800" fontAlgn="auto">
                <a:spcAft>
                  <a:spcPts val="0"/>
                </a:spcAft>
              </a:pPr>
              <a:r>
                <a:rPr lang="en-US" altLang="ja-JP" sz="4050" b="1" i="1" dirty="0">
                  <a:solidFill>
                    <a:prstClr val="white">
                      <a:lumMod val="95000"/>
                    </a:prstClr>
                  </a:solidFill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rPr>
                <a:t>F</a:t>
              </a:r>
              <a:r>
                <a:rPr lang="en-US" altLang="ja-JP" sz="4050" dirty="0">
                  <a:solidFill>
                    <a:prstClr val="white">
                      <a:lumMod val="95000"/>
                    </a:prstClr>
                  </a:solidFill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rPr>
                <a:t> = </a:t>
              </a:r>
              <a:r>
                <a:rPr lang="en-US" altLang="ja-JP" sz="4050" b="1" i="1" dirty="0">
                  <a:solidFill>
                    <a:prstClr val="white">
                      <a:lumMod val="95000"/>
                    </a:prstClr>
                  </a:solidFill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rPr>
                <a:t>p</a:t>
              </a:r>
              <a:endParaRPr lang="ja-JP" altLang="en-US" sz="4050" dirty="0">
                <a:solidFill>
                  <a:prstClr val="white">
                    <a:lumMod val="95000"/>
                  </a:prstClr>
                </a:solidFill>
                <a:latin typeface="游ゴシック Light" panose="020F0302020204030204"/>
                <a:ea typeface="游ゴシック Light" panose="020B0300000000000000" pitchFamily="50" charset="-128"/>
              </a:endParaRPr>
            </a:p>
          </p:txBody>
        </p:sp>
        <p:sp>
          <p:nvSpPr>
            <p:cNvPr id="5" name="楕円 4">
              <a:extLst>
                <a:ext uri="{FF2B5EF4-FFF2-40B4-BE49-F238E27FC236}">
                  <a16:creationId xmlns:a16="http://schemas.microsoft.com/office/drawing/2014/main" id="{42BAF29B-8DBA-4BD2-8F3F-714F5AE456BA}"/>
                </a:ext>
              </a:extLst>
            </p:cNvPr>
            <p:cNvSpPr/>
            <p:nvPr/>
          </p:nvSpPr>
          <p:spPr>
            <a:xfrm>
              <a:off x="6537437" y="3605594"/>
              <a:ext cx="108000" cy="10800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1350">
                <a:solidFill>
                  <a:prstClr val="white">
                    <a:lumMod val="95000"/>
                  </a:prstClr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</p:grpSp>
      <p:sp>
        <p:nvSpPr>
          <p:cNvPr id="9" name="タイトル 1">
            <a:extLst>
              <a:ext uri="{FF2B5EF4-FFF2-40B4-BE49-F238E27FC236}">
                <a16:creationId xmlns:a16="http://schemas.microsoft.com/office/drawing/2014/main" id="{5A82D766-9287-48F1-BEF0-278C0E643A00}"/>
              </a:ext>
            </a:extLst>
          </p:cNvPr>
          <p:cNvSpPr txBox="1">
            <a:spLocks/>
          </p:cNvSpPr>
          <p:nvPr/>
        </p:nvSpPr>
        <p:spPr>
          <a:xfrm>
            <a:off x="2297130" y="4858871"/>
            <a:ext cx="8259896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altLang="ja-JP" sz="3000" b="1" i="1" dirty="0">
                <a:solidFill>
                  <a:srgbClr val="FFFF0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p</a:t>
            </a:r>
            <a:r>
              <a:rPr lang="ja-JP" altLang="en-US" sz="3000" dirty="0">
                <a:solidFill>
                  <a:srgbClr val="FFFF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anose="02020603050405020304" pitchFamily="18" charset="0"/>
              </a:rPr>
              <a:t>と直交する</a:t>
            </a:r>
            <a:r>
              <a:rPr lang="en-US" altLang="ja-JP" sz="3000" b="1" i="1" dirty="0">
                <a:solidFill>
                  <a:srgbClr val="FFFF0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F</a:t>
            </a:r>
            <a:r>
              <a:rPr lang="ja-JP" altLang="en-US" sz="3000" dirty="0">
                <a:solidFill>
                  <a:srgbClr val="FFFF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を与えると</a:t>
            </a:r>
            <a:r>
              <a:rPr lang="en-US" altLang="ja-JP" sz="3000" b="1" i="1" dirty="0">
                <a:solidFill>
                  <a:srgbClr val="FFFF0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p</a:t>
            </a:r>
            <a:r>
              <a:rPr lang="ja-JP" altLang="en-US" sz="3000" dirty="0">
                <a:solidFill>
                  <a:srgbClr val="FFFF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の向きだけが変わる</a:t>
            </a:r>
            <a:endParaRPr lang="en-US" altLang="ja-JP" sz="3000" dirty="0">
              <a:solidFill>
                <a:srgbClr val="FFFF0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4838A5B5-033F-44AF-9DBB-720A30C5C3CF}"/>
              </a:ext>
            </a:extLst>
          </p:cNvPr>
          <p:cNvGrpSpPr>
            <a:grpSpLocks/>
          </p:cNvGrpSpPr>
          <p:nvPr/>
        </p:nvGrpSpPr>
        <p:grpSpPr bwMode="auto">
          <a:xfrm rot="17529268">
            <a:off x="6142810" y="2057227"/>
            <a:ext cx="378619" cy="1512094"/>
            <a:chOff x="748" y="663"/>
            <a:chExt cx="318" cy="1270"/>
          </a:xfrm>
        </p:grpSpPr>
        <p:sp>
          <p:nvSpPr>
            <p:cNvPr id="8" name="Rectangle 5">
              <a:extLst>
                <a:ext uri="{FF2B5EF4-FFF2-40B4-BE49-F238E27FC236}">
                  <a16:creationId xmlns:a16="http://schemas.microsoft.com/office/drawing/2014/main" id="{76E3D0A3-2DFE-4FF8-AA62-F21ADE7A1F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" y="935"/>
              <a:ext cx="46" cy="998"/>
            </a:xfrm>
            <a:prstGeom prst="rect">
              <a:avLst/>
            </a:prstGeom>
            <a:gradFill rotWithShape="1">
              <a:gsLst>
                <a:gs pos="0">
                  <a:srgbClr val="472F18"/>
                </a:gs>
                <a:gs pos="50000">
                  <a:srgbClr val="996633"/>
                </a:gs>
                <a:gs pos="100000">
                  <a:srgbClr val="472F18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10" name="Oval 6">
              <a:extLst>
                <a:ext uri="{FF2B5EF4-FFF2-40B4-BE49-F238E27FC236}">
                  <a16:creationId xmlns:a16="http://schemas.microsoft.com/office/drawing/2014/main" id="{D9BA32AC-D588-4478-9116-BAB2C7A711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8" y="663"/>
              <a:ext cx="318" cy="318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tx1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1350">
                <a:solidFill>
                  <a:prstClr val="black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</p:grp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40BDCA4F-41F7-4494-BD31-AF1867BDF699}"/>
              </a:ext>
            </a:extLst>
          </p:cNvPr>
          <p:cNvCxnSpPr/>
          <p:nvPr/>
        </p:nvCxnSpPr>
        <p:spPr>
          <a:xfrm flipH="1">
            <a:off x="8002030" y="2664426"/>
            <a:ext cx="973094" cy="0"/>
          </a:xfrm>
          <a:prstGeom prst="straightConnector1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03ADF458-8147-4946-853B-CE14FC040344}"/>
              </a:ext>
            </a:extLst>
          </p:cNvPr>
          <p:cNvCxnSpPr>
            <a:cxnSpLocks/>
          </p:cNvCxnSpPr>
          <p:nvPr/>
        </p:nvCxnSpPr>
        <p:spPr>
          <a:xfrm flipH="1">
            <a:off x="2826250" y="2771247"/>
            <a:ext cx="944728" cy="212755"/>
          </a:xfrm>
          <a:prstGeom prst="straightConnector1">
            <a:avLst/>
          </a:prstGeom>
          <a:ln w="5715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矢印: 右 13">
            <a:extLst>
              <a:ext uri="{FF2B5EF4-FFF2-40B4-BE49-F238E27FC236}">
                <a16:creationId xmlns:a16="http://schemas.microsoft.com/office/drawing/2014/main" id="{C85ED248-B7B5-4395-96E8-9D49485AB3EB}"/>
              </a:ext>
            </a:extLst>
          </p:cNvPr>
          <p:cNvSpPr/>
          <p:nvPr/>
        </p:nvSpPr>
        <p:spPr>
          <a:xfrm rot="5400000">
            <a:off x="5543480" y="3012664"/>
            <a:ext cx="756047" cy="479949"/>
          </a:xfrm>
          <a:prstGeom prst="rightArrow">
            <a:avLst>
              <a:gd name="adj1" fmla="val 30690"/>
              <a:gd name="adj2" fmla="val 82428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ja-JP" altLang="en-US" sz="1350">
              <a:solidFill>
                <a:prstClr val="white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5" name="タイトル 1">
            <a:extLst>
              <a:ext uri="{FF2B5EF4-FFF2-40B4-BE49-F238E27FC236}">
                <a16:creationId xmlns:a16="http://schemas.microsoft.com/office/drawing/2014/main" id="{09B17D3B-CF5E-49C5-A4C2-9FF1F1233EF0}"/>
              </a:ext>
            </a:extLst>
          </p:cNvPr>
          <p:cNvSpPr txBox="1">
            <a:spLocks/>
          </p:cNvSpPr>
          <p:nvPr/>
        </p:nvSpPr>
        <p:spPr>
          <a:xfrm>
            <a:off x="5807223" y="3463983"/>
            <a:ext cx="973094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altLang="ja-JP" sz="4050" b="1" i="1" dirty="0">
                <a:solidFill>
                  <a:srgbClr val="FFC000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ea typeface="游ゴシック Light" panose="020B0300000000000000" pitchFamily="50" charset="-128"/>
                <a:cs typeface="Times New Roman" panose="02020603050405020304" pitchFamily="18" charset="0"/>
              </a:rPr>
              <a:t>F</a:t>
            </a:r>
            <a:endParaRPr lang="ja-JP" altLang="en-US" sz="4050" dirty="0">
              <a:solidFill>
                <a:srgbClr val="FFC000">
                  <a:lumMod val="60000"/>
                  <a:lumOff val="40000"/>
                </a:srgbClr>
              </a:solidFill>
              <a:latin typeface="游ゴシック Light" panose="020F0302020204030204"/>
              <a:ea typeface="游ゴシック Light" panose="020B0300000000000000" pitchFamily="50" charset="-128"/>
            </a:endParaRPr>
          </a:p>
        </p:txBody>
      </p:sp>
      <p:sp>
        <p:nvSpPr>
          <p:cNvPr id="16" name="タイトル 1">
            <a:extLst>
              <a:ext uri="{FF2B5EF4-FFF2-40B4-BE49-F238E27FC236}">
                <a16:creationId xmlns:a16="http://schemas.microsoft.com/office/drawing/2014/main" id="{E1DECA87-9EAB-434D-A36E-B1510E1C3451}"/>
              </a:ext>
            </a:extLst>
          </p:cNvPr>
          <p:cNvSpPr txBox="1">
            <a:spLocks/>
          </p:cNvSpPr>
          <p:nvPr/>
        </p:nvSpPr>
        <p:spPr>
          <a:xfrm>
            <a:off x="3120096" y="1907170"/>
            <a:ext cx="556676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altLang="ja-JP" sz="3300" b="1" i="1" dirty="0">
                <a:solidFill>
                  <a:srgbClr val="5B9BD5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ea typeface="游ゴシック Light" panose="020B0300000000000000" pitchFamily="50" charset="-128"/>
                <a:cs typeface="Times New Roman" panose="02020603050405020304" pitchFamily="18" charset="0"/>
              </a:rPr>
              <a:t>p</a:t>
            </a:r>
            <a:endParaRPr lang="ja-JP" altLang="en-US" sz="3300" dirty="0">
              <a:solidFill>
                <a:srgbClr val="5B9BD5">
                  <a:lumMod val="60000"/>
                  <a:lumOff val="40000"/>
                </a:srgbClr>
              </a:solidFill>
              <a:latin typeface="游ゴシック Light" panose="020F0302020204030204"/>
              <a:ea typeface="游ゴシック Light" panose="020B0300000000000000" pitchFamily="50" charset="-128"/>
            </a:endParaRPr>
          </a:p>
        </p:txBody>
      </p:sp>
      <p:sp>
        <p:nvSpPr>
          <p:cNvPr id="17" name="タイトル 1">
            <a:extLst>
              <a:ext uri="{FF2B5EF4-FFF2-40B4-BE49-F238E27FC236}">
                <a16:creationId xmlns:a16="http://schemas.microsoft.com/office/drawing/2014/main" id="{7387DD19-A6A5-4664-B786-107C04E0974B}"/>
              </a:ext>
            </a:extLst>
          </p:cNvPr>
          <p:cNvSpPr txBox="1">
            <a:spLocks/>
          </p:cNvSpPr>
          <p:nvPr/>
        </p:nvSpPr>
        <p:spPr>
          <a:xfrm>
            <a:off x="8418448" y="1732792"/>
            <a:ext cx="556676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altLang="ja-JP" sz="3300" b="1" i="1" dirty="0">
                <a:solidFill>
                  <a:srgbClr val="5B9BD5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ea typeface="游ゴシック Light" panose="020B0300000000000000" pitchFamily="50" charset="-128"/>
                <a:cs typeface="Times New Roman" panose="02020603050405020304" pitchFamily="18" charset="0"/>
              </a:rPr>
              <a:t>p</a:t>
            </a:r>
            <a:endParaRPr lang="ja-JP" altLang="en-US" sz="3300" dirty="0">
              <a:solidFill>
                <a:srgbClr val="5B9BD5">
                  <a:lumMod val="60000"/>
                  <a:lumOff val="40000"/>
                </a:srgbClr>
              </a:solidFill>
              <a:latin typeface="游ゴシック Light" panose="020F0302020204030204"/>
              <a:ea typeface="游ゴシック Light" panose="020B0300000000000000" pitchFamily="50" charset="-128"/>
            </a:endParaRPr>
          </a:p>
        </p:txBody>
      </p:sp>
      <p:sp>
        <p:nvSpPr>
          <p:cNvPr id="20" name="フリーフォーム: 図形 19">
            <a:extLst>
              <a:ext uri="{FF2B5EF4-FFF2-40B4-BE49-F238E27FC236}">
                <a16:creationId xmlns:a16="http://schemas.microsoft.com/office/drawing/2014/main" id="{B9880689-BFC8-4B4A-8690-F4A648AFC149}"/>
              </a:ext>
            </a:extLst>
          </p:cNvPr>
          <p:cNvSpPr/>
          <p:nvPr/>
        </p:nvSpPr>
        <p:spPr>
          <a:xfrm>
            <a:off x="-162722" y="3270526"/>
            <a:ext cx="12433336" cy="1360525"/>
          </a:xfrm>
          <a:custGeom>
            <a:avLst/>
            <a:gdLst>
              <a:gd name="connsiteX0" fmla="*/ 12153900 w 12153900"/>
              <a:gd name="connsiteY0" fmla="*/ 0 h 1397000"/>
              <a:gd name="connsiteX1" fmla="*/ 5969000 w 12153900"/>
              <a:gd name="connsiteY1" fmla="*/ 50800 h 1397000"/>
              <a:gd name="connsiteX2" fmla="*/ 0 w 12153900"/>
              <a:gd name="connsiteY2" fmla="*/ 1397000 h 1397000"/>
              <a:gd name="connsiteX0" fmla="*/ 12153900 w 12153900"/>
              <a:gd name="connsiteY0" fmla="*/ 25400 h 1346200"/>
              <a:gd name="connsiteX1" fmla="*/ 5969000 w 12153900"/>
              <a:gd name="connsiteY1" fmla="*/ 0 h 1346200"/>
              <a:gd name="connsiteX2" fmla="*/ 0 w 12153900"/>
              <a:gd name="connsiteY2" fmla="*/ 1346200 h 1346200"/>
              <a:gd name="connsiteX0" fmla="*/ 13994216 w 13994216"/>
              <a:gd name="connsiteY0" fmla="*/ 25400 h 1814033"/>
              <a:gd name="connsiteX1" fmla="*/ 7809316 w 13994216"/>
              <a:gd name="connsiteY1" fmla="*/ 0 h 1814033"/>
              <a:gd name="connsiteX2" fmla="*/ 0 w 13994216"/>
              <a:gd name="connsiteY2" fmla="*/ 1814033 h 1814033"/>
              <a:gd name="connsiteX0" fmla="*/ 16415684 w 16415684"/>
              <a:gd name="connsiteY0" fmla="*/ 124637 h 1814033"/>
              <a:gd name="connsiteX1" fmla="*/ 7809316 w 16415684"/>
              <a:gd name="connsiteY1" fmla="*/ 0 h 1814033"/>
              <a:gd name="connsiteX2" fmla="*/ 0 w 16415684"/>
              <a:gd name="connsiteY2" fmla="*/ 1814033 h 1814033"/>
              <a:gd name="connsiteX0" fmla="*/ 16180455 w 16180455"/>
              <a:gd name="connsiteY0" fmla="*/ 67929 h 1814033"/>
              <a:gd name="connsiteX1" fmla="*/ 7809316 w 16180455"/>
              <a:gd name="connsiteY1" fmla="*/ 0 h 1814033"/>
              <a:gd name="connsiteX2" fmla="*/ 0 w 16180455"/>
              <a:gd name="connsiteY2" fmla="*/ 1814033 h 1814033"/>
              <a:gd name="connsiteX0" fmla="*/ 16180455 w 16180455"/>
              <a:gd name="connsiteY0" fmla="*/ 67929 h 1814033"/>
              <a:gd name="connsiteX1" fmla="*/ 7809316 w 16180455"/>
              <a:gd name="connsiteY1" fmla="*/ 0 h 1814033"/>
              <a:gd name="connsiteX2" fmla="*/ 0 w 16180455"/>
              <a:gd name="connsiteY2" fmla="*/ 1814033 h 18140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180455" h="1814033">
                <a:moveTo>
                  <a:pt x="16180455" y="67929"/>
                </a:moveTo>
                <a:lnTo>
                  <a:pt x="7809316" y="0"/>
                </a:lnTo>
                <a:lnTo>
                  <a:pt x="0" y="1814033"/>
                </a:lnTo>
              </a:path>
            </a:pathLst>
          </a:custGeom>
          <a:noFill/>
          <a:ln>
            <a:solidFill>
              <a:schemeClr val="accent1">
                <a:lumMod val="20000"/>
                <a:lumOff val="80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ja-JP" altLang="en-US" sz="1350">
              <a:solidFill>
                <a:prstClr val="white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cxnSp>
        <p:nvCxnSpPr>
          <p:cNvPr id="32" name="直線矢印コネクタ 31">
            <a:extLst>
              <a:ext uri="{FF2B5EF4-FFF2-40B4-BE49-F238E27FC236}">
                <a16:creationId xmlns:a16="http://schemas.microsoft.com/office/drawing/2014/main" id="{78158B66-12D2-4537-B436-52ED1C0D4F2D}"/>
              </a:ext>
            </a:extLst>
          </p:cNvPr>
          <p:cNvCxnSpPr>
            <a:cxnSpLocks/>
          </p:cNvCxnSpPr>
          <p:nvPr/>
        </p:nvCxnSpPr>
        <p:spPr>
          <a:xfrm>
            <a:off x="2783632" y="2716302"/>
            <a:ext cx="0" cy="245560"/>
          </a:xfrm>
          <a:prstGeom prst="straightConnector1">
            <a:avLst/>
          </a:prstGeom>
          <a:ln w="381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タイトル 1">
            <a:extLst>
              <a:ext uri="{FF2B5EF4-FFF2-40B4-BE49-F238E27FC236}">
                <a16:creationId xmlns:a16="http://schemas.microsoft.com/office/drawing/2014/main" id="{C1BDF705-AAF4-4B12-A3C6-8BBF676422C0}"/>
              </a:ext>
            </a:extLst>
          </p:cNvPr>
          <p:cNvSpPr txBox="1">
            <a:spLocks/>
          </p:cNvSpPr>
          <p:nvPr/>
        </p:nvSpPr>
        <p:spPr>
          <a:xfrm>
            <a:off x="1975240" y="2377250"/>
            <a:ext cx="973094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altLang="ja-JP" sz="2400" dirty="0" err="1">
                <a:solidFill>
                  <a:srgbClr val="FFC000">
                    <a:lumMod val="60000"/>
                    <a:lumOff val="40000"/>
                  </a:srgbClr>
                </a:solidFill>
                <a:latin typeface="Symbol" panose="05050102010706020507" pitchFamily="18" charset="2"/>
                <a:ea typeface="游ゴシック Light" panose="020B0300000000000000" pitchFamily="50" charset="-128"/>
                <a:cs typeface="Times New Roman" panose="02020603050405020304" pitchFamily="18" charset="0"/>
              </a:rPr>
              <a:t>D</a:t>
            </a:r>
            <a:r>
              <a:rPr lang="en-US" altLang="ja-JP" sz="2400" b="1" i="1" dirty="0" err="1">
                <a:solidFill>
                  <a:srgbClr val="FFC000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ea typeface="游ゴシック Light" panose="020B0300000000000000" pitchFamily="50" charset="-128"/>
                <a:cs typeface="Times New Roman" panose="02020603050405020304" pitchFamily="18" charset="0"/>
              </a:rPr>
              <a:t>p</a:t>
            </a:r>
            <a:endParaRPr lang="ja-JP" altLang="en-US" sz="2400" dirty="0">
              <a:solidFill>
                <a:srgbClr val="FFC000">
                  <a:lumMod val="60000"/>
                  <a:lumOff val="40000"/>
                </a:srgbClr>
              </a:solidFill>
              <a:latin typeface="游ゴシック Light" panose="020F0302020204030204"/>
              <a:ea typeface="游ゴシック Light" panose="020B0300000000000000" pitchFamily="50" charset="-128"/>
            </a:endParaRPr>
          </a:p>
        </p:txBody>
      </p:sp>
      <p:pic>
        <p:nvPicPr>
          <p:cNvPr id="6" name="オーディオ 5">
            <a:hlinkClick r:id="" action="ppaction://media"/>
            <a:extLst>
              <a:ext uri="{FF2B5EF4-FFF2-40B4-BE49-F238E27FC236}">
                <a16:creationId xmlns:a16="http://schemas.microsoft.com/office/drawing/2014/main" id="{81F3B796-ABF8-49A7-A91F-F311CA0A62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39305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825"/>
    </mc:Choice>
    <mc:Fallback xmlns="">
      <p:transition spd="slow" advTm="468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2.96296E-6 L -0.56992 0.00277 " pathEditMode="relative" rAng="0" ptsTypes="AA">
                                      <p:cBhvr>
                                        <p:cTn id="8" dur="2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503" y="13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mph" presetSubtype="0" accel="50000" autoRev="1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Rot by="-1200000">
                                      <p:cBhvr>
                                        <p:cTn id="13" dur="3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2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3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42" presetClass="path" presetSubtype="0" fill="hold" grpId="1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-0.56992 0.00277 L -1.09883 0.21435 " pathEditMode="relative" rAng="0" ptsTypes="AA">
                                      <p:cBhvr>
                                        <p:cTn id="18" dur="23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45" y="10579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4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9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41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1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66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4.07407E-6 L -0.42838 0.01574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19" y="787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4" grpId="0" animBg="1"/>
      <p:bldP spid="15" grpId="0"/>
      <p:bldP spid="16" grpId="0"/>
      <p:bldP spid="17" grpId="0"/>
      <p:bldP spid="20" grpId="0" animBg="1"/>
      <p:bldP spid="3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A28D558-DCCA-42EA-BAD2-148D52380A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4852" y="930351"/>
            <a:ext cx="5472896" cy="994172"/>
          </a:xfrm>
        </p:spPr>
        <p:txBody>
          <a:bodyPr/>
          <a:lstStyle/>
          <a:p>
            <a:r>
              <a:rPr lang="ja-JP" altLang="en-US" b="1" u="sng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平行移動</a:t>
            </a:r>
            <a:r>
              <a:rPr lang="ja-JP" altLang="en-US" b="1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　　  </a:t>
            </a:r>
            <a:r>
              <a:rPr lang="ja-JP" altLang="en-US" b="1" u="sng" dirty="0">
                <a:solidFill>
                  <a:srgbClr val="0070C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回転</a:t>
            </a:r>
            <a:endParaRPr kumimoji="1" lang="ja-JP" altLang="en-US" b="1" u="sng" dirty="0">
              <a:solidFill>
                <a:srgbClr val="0070C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grpSp>
        <p:nvGrpSpPr>
          <p:cNvPr id="6" name="グループ化 5">
            <a:extLst>
              <a:ext uri="{FF2B5EF4-FFF2-40B4-BE49-F238E27FC236}">
                <a16:creationId xmlns:a16="http://schemas.microsoft.com/office/drawing/2014/main" id="{835993EF-82C2-46D1-B170-B391AEB0A060}"/>
              </a:ext>
            </a:extLst>
          </p:cNvPr>
          <p:cNvGrpSpPr/>
          <p:nvPr/>
        </p:nvGrpSpPr>
        <p:grpSpPr>
          <a:xfrm>
            <a:off x="10182305" y="2604900"/>
            <a:ext cx="1458311" cy="994172"/>
            <a:chOff x="5123792" y="3370595"/>
            <a:chExt cx="1944415" cy="1325563"/>
          </a:xfrm>
        </p:grpSpPr>
        <p:sp>
          <p:nvSpPr>
            <p:cNvPr id="3" name="タイトル 1">
              <a:extLst>
                <a:ext uri="{FF2B5EF4-FFF2-40B4-BE49-F238E27FC236}">
                  <a16:creationId xmlns:a16="http://schemas.microsoft.com/office/drawing/2014/main" id="{6B666919-BD20-4AC0-91C7-C916E5EBB9B9}"/>
                </a:ext>
              </a:extLst>
            </p:cNvPr>
            <p:cNvSpPr txBox="1">
              <a:spLocks/>
            </p:cNvSpPr>
            <p:nvPr/>
          </p:nvSpPr>
          <p:spPr>
            <a:xfrm>
              <a:off x="5123792" y="3370595"/>
              <a:ext cx="1944415" cy="1325563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800" fontAlgn="auto">
                <a:spcAft>
                  <a:spcPts val="0"/>
                </a:spcAft>
              </a:pPr>
              <a:r>
                <a:rPr lang="en-US" altLang="ja-JP" sz="405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rPr>
                <a:t>L</a:t>
              </a:r>
              <a:r>
                <a:rPr lang="en-US" altLang="ja-JP" sz="4050" dirty="0">
                  <a:solidFill>
                    <a:srgbClr val="0070C0"/>
                  </a:solidFill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rPr>
                <a:t> = </a:t>
              </a:r>
              <a:r>
                <a:rPr lang="en-US" altLang="ja-JP" sz="4050" b="1" i="1" dirty="0">
                  <a:solidFill>
                    <a:srgbClr val="0070C0"/>
                  </a:solidFill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rPr>
                <a:t>H</a:t>
              </a:r>
              <a:endParaRPr lang="ja-JP" altLang="en-US" sz="4050" dirty="0">
                <a:solidFill>
                  <a:srgbClr val="0070C0"/>
                </a:solidFill>
                <a:latin typeface="游ゴシック Light" panose="020F0302020204030204"/>
                <a:ea typeface="游ゴシック Light" panose="020B0300000000000000" pitchFamily="50" charset="-128"/>
              </a:endParaRPr>
            </a:p>
          </p:txBody>
        </p:sp>
        <p:sp>
          <p:nvSpPr>
            <p:cNvPr id="4" name="楕円 3">
              <a:extLst>
                <a:ext uri="{FF2B5EF4-FFF2-40B4-BE49-F238E27FC236}">
                  <a16:creationId xmlns:a16="http://schemas.microsoft.com/office/drawing/2014/main" id="{3EB00F20-E38B-4E6A-B387-B89C053B95A7}"/>
                </a:ext>
              </a:extLst>
            </p:cNvPr>
            <p:cNvSpPr/>
            <p:nvPr/>
          </p:nvSpPr>
          <p:spPr>
            <a:xfrm>
              <a:off x="6653047" y="3458454"/>
              <a:ext cx="108000" cy="108000"/>
            </a:xfrm>
            <a:prstGeom prst="ellipse">
              <a:avLst/>
            </a:prstGeom>
            <a:solidFill>
              <a:srgbClr val="0070C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1350">
                <a:solidFill>
                  <a:srgbClr val="0070C0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</p:grpSp>
      <p:sp>
        <p:nvSpPr>
          <p:cNvPr id="5" name="タイトル 1">
            <a:extLst>
              <a:ext uri="{FF2B5EF4-FFF2-40B4-BE49-F238E27FC236}">
                <a16:creationId xmlns:a16="http://schemas.microsoft.com/office/drawing/2014/main" id="{13834DEC-FEDD-4360-849F-DEBE766C3193}"/>
              </a:ext>
            </a:extLst>
          </p:cNvPr>
          <p:cNvSpPr txBox="1">
            <a:spLocks/>
          </p:cNvSpPr>
          <p:nvPr/>
        </p:nvSpPr>
        <p:spPr>
          <a:xfrm>
            <a:off x="1524000" y="1833399"/>
            <a:ext cx="2321046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ja-JP" altLang="en-US" sz="3000" dirty="0">
                <a:solidFill>
                  <a:prstClr val="blac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運動方程式</a:t>
            </a: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C668900B-462C-4FE9-9BCE-2B9ABAE67A39}"/>
              </a:ext>
            </a:extLst>
          </p:cNvPr>
          <p:cNvGrpSpPr/>
          <p:nvPr/>
        </p:nvGrpSpPr>
        <p:grpSpPr>
          <a:xfrm>
            <a:off x="1898672" y="2579802"/>
            <a:ext cx="1458311" cy="994172"/>
            <a:chOff x="5123792" y="3370595"/>
            <a:chExt cx="1944415" cy="1325563"/>
          </a:xfrm>
        </p:grpSpPr>
        <p:sp>
          <p:nvSpPr>
            <p:cNvPr id="9" name="タイトル 1">
              <a:extLst>
                <a:ext uri="{FF2B5EF4-FFF2-40B4-BE49-F238E27FC236}">
                  <a16:creationId xmlns:a16="http://schemas.microsoft.com/office/drawing/2014/main" id="{A4A06993-79A3-41A9-9D4D-BF43C89D0E3C}"/>
                </a:ext>
              </a:extLst>
            </p:cNvPr>
            <p:cNvSpPr txBox="1">
              <a:spLocks/>
            </p:cNvSpPr>
            <p:nvPr/>
          </p:nvSpPr>
          <p:spPr>
            <a:xfrm>
              <a:off x="5123792" y="3370595"/>
              <a:ext cx="1944415" cy="1325563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800" fontAlgn="auto">
                <a:spcAft>
                  <a:spcPts val="0"/>
                </a:spcAft>
              </a:pPr>
              <a:r>
                <a:rPr lang="en-US" altLang="ja-JP" sz="4050" b="1" i="1" dirty="0">
                  <a:solidFill>
                    <a:prstClr val="black"/>
                  </a:solidFill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rPr>
                <a:t>F</a:t>
              </a:r>
              <a:r>
                <a:rPr lang="en-US" altLang="ja-JP" sz="4050" dirty="0">
                  <a:solidFill>
                    <a:prstClr val="black"/>
                  </a:solidFill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rPr>
                <a:t> = </a:t>
              </a:r>
              <a:r>
                <a:rPr lang="en-US" altLang="ja-JP" sz="4050" b="1" i="1" dirty="0">
                  <a:solidFill>
                    <a:prstClr val="black"/>
                  </a:solidFill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rPr>
                <a:t>p</a:t>
              </a:r>
              <a:endParaRPr lang="ja-JP" altLang="en-US" sz="4050" dirty="0">
                <a:solidFill>
                  <a:prstClr val="black"/>
                </a:solidFill>
                <a:latin typeface="游ゴシック Light" panose="020F0302020204030204"/>
                <a:ea typeface="游ゴシック Light" panose="020B0300000000000000" pitchFamily="50" charset="-128"/>
              </a:endParaRPr>
            </a:p>
          </p:txBody>
        </p:sp>
        <p:sp>
          <p:nvSpPr>
            <p:cNvPr id="10" name="楕円 9">
              <a:extLst>
                <a:ext uri="{FF2B5EF4-FFF2-40B4-BE49-F238E27FC236}">
                  <a16:creationId xmlns:a16="http://schemas.microsoft.com/office/drawing/2014/main" id="{B189E12A-0424-487D-BFB9-7487A1287F67}"/>
                </a:ext>
              </a:extLst>
            </p:cNvPr>
            <p:cNvSpPr/>
            <p:nvPr/>
          </p:nvSpPr>
          <p:spPr>
            <a:xfrm>
              <a:off x="6537437" y="3605594"/>
              <a:ext cx="108000" cy="10800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</p:grpSp>
      <p:sp>
        <p:nvSpPr>
          <p:cNvPr id="11" name="タイトル 1">
            <a:extLst>
              <a:ext uri="{FF2B5EF4-FFF2-40B4-BE49-F238E27FC236}">
                <a16:creationId xmlns:a16="http://schemas.microsoft.com/office/drawing/2014/main" id="{BBCF8E53-443A-40D6-BCA9-9FD116989590}"/>
              </a:ext>
            </a:extLst>
          </p:cNvPr>
          <p:cNvSpPr txBox="1">
            <a:spLocks/>
          </p:cNvSpPr>
          <p:nvPr/>
        </p:nvSpPr>
        <p:spPr>
          <a:xfrm>
            <a:off x="3756591" y="4267490"/>
            <a:ext cx="7116386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ja-JP" altLang="en-US" sz="3000" dirty="0">
                <a:solidFill>
                  <a:prstClr val="blac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質量 </a:t>
            </a:r>
            <a:r>
              <a:rPr lang="en-US" altLang="ja-JP" sz="3000" i="1" dirty="0">
                <a:solidFill>
                  <a:prstClr val="black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m</a:t>
            </a:r>
            <a:r>
              <a:rPr lang="en-US" altLang="ja-JP" sz="3000" dirty="0">
                <a:solidFill>
                  <a:prstClr val="blac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				</a:t>
            </a:r>
            <a:r>
              <a:rPr lang="ja-JP" altLang="en-US" sz="3000" dirty="0">
                <a:solidFill>
                  <a:srgbClr val="0070C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慣性モーメント </a:t>
            </a:r>
            <a:r>
              <a:rPr lang="en-US" altLang="ja-JP" sz="3000" b="1" i="1" dirty="0">
                <a:solidFill>
                  <a:srgbClr val="0070C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I</a:t>
            </a:r>
            <a:r>
              <a:rPr lang="ja-JP" altLang="en-US" sz="3000" dirty="0">
                <a:solidFill>
                  <a:prstClr val="blac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　</a:t>
            </a:r>
          </a:p>
        </p:txBody>
      </p:sp>
      <p:sp>
        <p:nvSpPr>
          <p:cNvPr id="12" name="タイトル 1">
            <a:extLst>
              <a:ext uri="{FF2B5EF4-FFF2-40B4-BE49-F238E27FC236}">
                <a16:creationId xmlns:a16="http://schemas.microsoft.com/office/drawing/2014/main" id="{06E677C8-ED66-4B82-B90E-09DB6C8290F5}"/>
              </a:ext>
            </a:extLst>
          </p:cNvPr>
          <p:cNvSpPr txBox="1">
            <a:spLocks/>
          </p:cNvSpPr>
          <p:nvPr/>
        </p:nvSpPr>
        <p:spPr>
          <a:xfrm>
            <a:off x="3811915" y="2112867"/>
            <a:ext cx="5738679" cy="2503151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ja-JP" altLang="en-US" sz="3000" dirty="0">
                <a:solidFill>
                  <a:prstClr val="blac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速度 </a:t>
            </a:r>
            <a:r>
              <a:rPr lang="en-US" altLang="ja-JP" sz="3000" b="1" i="1" dirty="0">
                <a:solidFill>
                  <a:prstClr val="black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v</a:t>
            </a:r>
            <a:r>
              <a:rPr lang="en-US" altLang="ja-JP" sz="3000" dirty="0">
                <a:solidFill>
                  <a:prstClr val="blac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				</a:t>
            </a:r>
            <a:r>
              <a:rPr lang="ja-JP" altLang="en-US" sz="3000" dirty="0">
                <a:solidFill>
                  <a:srgbClr val="0070C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角速度 </a:t>
            </a:r>
            <a:r>
              <a:rPr lang="en-US" altLang="ja-JP" sz="3000" b="1" i="1" dirty="0">
                <a:solidFill>
                  <a:srgbClr val="0070C0"/>
                </a:solidFill>
                <a:latin typeface="Symbol" panose="05050102010706020507" pitchFamily="18" charset="2"/>
                <a:ea typeface="HG正楷書体-PRO" panose="03000600000000000000" pitchFamily="66" charset="-128"/>
              </a:rPr>
              <a:t>w</a:t>
            </a:r>
          </a:p>
          <a:p>
            <a:pPr defTabSz="685800" fontAlgn="auto">
              <a:spcAft>
                <a:spcPts val="0"/>
              </a:spcAft>
            </a:pPr>
            <a:endParaRPr lang="en-US" altLang="ja-JP" sz="3000" dirty="0">
              <a:solidFill>
                <a:prstClr val="black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defTabSz="685800" fontAlgn="auto">
              <a:spcAft>
                <a:spcPts val="0"/>
              </a:spcAft>
            </a:pPr>
            <a:r>
              <a:rPr lang="ja-JP" altLang="en-US" sz="3000" dirty="0">
                <a:solidFill>
                  <a:prstClr val="blac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運動量 </a:t>
            </a:r>
            <a:r>
              <a:rPr lang="en-US" altLang="ja-JP" sz="3000" b="1" i="1" dirty="0">
                <a:solidFill>
                  <a:prstClr val="black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p</a:t>
            </a:r>
            <a:r>
              <a:rPr lang="en-US" altLang="ja-JP" sz="3000" dirty="0">
                <a:solidFill>
                  <a:prstClr val="blac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			</a:t>
            </a:r>
            <a:r>
              <a:rPr lang="ja-JP" altLang="en-US" sz="3000" dirty="0">
                <a:solidFill>
                  <a:srgbClr val="0070C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角運動量 </a:t>
            </a:r>
            <a:r>
              <a:rPr lang="en-US" altLang="ja-JP" sz="3000" b="1" i="1" dirty="0">
                <a:solidFill>
                  <a:srgbClr val="0070C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H</a:t>
            </a:r>
          </a:p>
          <a:p>
            <a:pPr defTabSz="685800" fontAlgn="auto">
              <a:spcAft>
                <a:spcPts val="0"/>
              </a:spcAft>
            </a:pPr>
            <a:r>
              <a:rPr lang="en-US" altLang="ja-JP" sz="3000" dirty="0">
                <a:solidFill>
                  <a:prstClr val="blac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						</a:t>
            </a:r>
            <a:r>
              <a:rPr lang="en-US" altLang="ja-JP" sz="2700" dirty="0">
                <a:solidFill>
                  <a:srgbClr val="00B0F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(</a:t>
            </a:r>
            <a:r>
              <a:rPr lang="en-US" altLang="ja-JP" sz="2700" dirty="0">
                <a:solidFill>
                  <a:srgbClr val="00B0F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  <a:sym typeface="Symbol" panose="05050102010706020507" pitchFamily="18" charset="2"/>
              </a:rPr>
              <a:t></a:t>
            </a:r>
            <a:r>
              <a:rPr lang="en-US" altLang="ja-JP" sz="2700" dirty="0">
                <a:solidFill>
                  <a:srgbClr val="00B0F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 </a:t>
            </a:r>
            <a:r>
              <a:rPr lang="en-US" altLang="ja-JP" sz="2700" b="1" i="1" dirty="0">
                <a:solidFill>
                  <a:srgbClr val="00B0F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r</a:t>
            </a:r>
            <a:r>
              <a:rPr lang="en-US" altLang="ja-JP" sz="2700" dirty="0">
                <a:solidFill>
                  <a:srgbClr val="00B0F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 </a:t>
            </a:r>
            <a:r>
              <a:rPr lang="en-US" altLang="ja-JP" sz="2700" dirty="0">
                <a:solidFill>
                  <a:srgbClr val="00B0F0"/>
                </a:solidFill>
                <a:latin typeface="Century Gothic" panose="020B0502020202020204" pitchFamily="34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x</a:t>
            </a:r>
            <a:r>
              <a:rPr lang="en-US" altLang="ja-JP" sz="2700" dirty="0">
                <a:solidFill>
                  <a:srgbClr val="00B0F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 </a:t>
            </a:r>
            <a:r>
              <a:rPr lang="en-US" altLang="ja-JP" sz="2700" b="1" i="1" dirty="0">
                <a:solidFill>
                  <a:srgbClr val="00B0F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p</a:t>
            </a:r>
            <a:r>
              <a:rPr lang="en-US" altLang="ja-JP" sz="2700" dirty="0">
                <a:solidFill>
                  <a:srgbClr val="00B0F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)</a:t>
            </a:r>
          </a:p>
          <a:p>
            <a:pPr defTabSz="685800" fontAlgn="auto">
              <a:spcAft>
                <a:spcPts val="0"/>
              </a:spcAft>
            </a:pPr>
            <a:r>
              <a:rPr lang="ja-JP" altLang="en-US" sz="3000" dirty="0">
                <a:solidFill>
                  <a:prstClr val="blac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力  </a:t>
            </a:r>
            <a:r>
              <a:rPr lang="en-US" altLang="ja-JP" sz="3000" b="1" i="1" dirty="0">
                <a:solidFill>
                  <a:prstClr val="black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F</a:t>
            </a:r>
            <a:r>
              <a:rPr lang="en-US" altLang="ja-JP" sz="3000" dirty="0">
                <a:solidFill>
                  <a:prstClr val="blac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				</a:t>
            </a:r>
            <a:r>
              <a:rPr lang="ja-JP" altLang="en-US" sz="3000" dirty="0">
                <a:solidFill>
                  <a:srgbClr val="0070C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トルク </a:t>
            </a:r>
            <a:r>
              <a:rPr lang="en-US" altLang="ja-JP" sz="3000" b="1" i="1" dirty="0">
                <a:solidFill>
                  <a:srgbClr val="0070C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L</a:t>
            </a:r>
          </a:p>
          <a:p>
            <a:pPr defTabSz="685800" fontAlgn="auto">
              <a:spcAft>
                <a:spcPts val="0"/>
              </a:spcAft>
            </a:pPr>
            <a:r>
              <a:rPr lang="en-US" altLang="ja-JP" sz="3000" i="1" dirty="0">
                <a:solidFill>
                  <a:srgbClr val="0070C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						</a:t>
            </a:r>
            <a:r>
              <a:rPr lang="en-US" altLang="ja-JP" sz="3000" dirty="0">
                <a:solidFill>
                  <a:srgbClr val="00B0F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(</a:t>
            </a:r>
            <a:r>
              <a:rPr lang="en-US" altLang="ja-JP" sz="3000" dirty="0">
                <a:solidFill>
                  <a:srgbClr val="00B0F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  <a:sym typeface="Symbol" panose="05050102010706020507" pitchFamily="18" charset="2"/>
              </a:rPr>
              <a:t></a:t>
            </a:r>
            <a:r>
              <a:rPr lang="en-US" altLang="ja-JP" sz="3000" dirty="0">
                <a:solidFill>
                  <a:srgbClr val="00B0F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 </a:t>
            </a:r>
            <a:r>
              <a:rPr lang="en-US" altLang="ja-JP" sz="3000" b="1" i="1" dirty="0">
                <a:solidFill>
                  <a:srgbClr val="00B0F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r</a:t>
            </a:r>
            <a:r>
              <a:rPr lang="en-US" altLang="ja-JP" sz="3000" dirty="0">
                <a:solidFill>
                  <a:srgbClr val="00B0F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 </a:t>
            </a:r>
            <a:r>
              <a:rPr lang="en-US" altLang="ja-JP" sz="3000" dirty="0">
                <a:solidFill>
                  <a:srgbClr val="00B0F0"/>
                </a:solidFill>
                <a:latin typeface="Century Gothic" panose="020B0502020202020204" pitchFamily="34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x</a:t>
            </a:r>
            <a:r>
              <a:rPr lang="en-US" altLang="ja-JP" sz="3000" dirty="0">
                <a:solidFill>
                  <a:srgbClr val="00B0F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 </a:t>
            </a:r>
            <a:r>
              <a:rPr lang="en-US" altLang="ja-JP" sz="3000" b="1" i="1" dirty="0">
                <a:solidFill>
                  <a:srgbClr val="00B0F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F</a:t>
            </a:r>
            <a:r>
              <a:rPr lang="en-US" altLang="ja-JP" sz="3000" dirty="0">
                <a:solidFill>
                  <a:srgbClr val="00B0F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)</a:t>
            </a:r>
          </a:p>
          <a:p>
            <a:pPr defTabSz="685800" fontAlgn="auto">
              <a:spcAft>
                <a:spcPts val="0"/>
              </a:spcAft>
            </a:pPr>
            <a:endParaRPr lang="ja-JP" altLang="en-US" sz="3000" i="1" dirty="0">
              <a:solidFill>
                <a:srgbClr val="0070C0"/>
              </a:solidFill>
              <a:latin typeface="Times New Roman" panose="02020603050405020304" pitchFamily="18" charset="0"/>
              <a:ea typeface="HG正楷書体-PRO" panose="03000600000000000000" pitchFamily="66" charset="-128"/>
              <a:cs typeface="Times New Roman" panose="02020603050405020304" pitchFamily="18" charset="0"/>
            </a:endParaRPr>
          </a:p>
        </p:txBody>
      </p:sp>
      <p:sp>
        <p:nvSpPr>
          <p:cNvPr id="13" name="タイトル 1">
            <a:extLst>
              <a:ext uri="{FF2B5EF4-FFF2-40B4-BE49-F238E27FC236}">
                <a16:creationId xmlns:a16="http://schemas.microsoft.com/office/drawing/2014/main" id="{5D86E328-DBF6-47DA-9147-E81C13B7A40B}"/>
              </a:ext>
            </a:extLst>
          </p:cNvPr>
          <p:cNvSpPr txBox="1">
            <a:spLocks/>
          </p:cNvSpPr>
          <p:nvPr/>
        </p:nvSpPr>
        <p:spPr>
          <a:xfrm>
            <a:off x="9870954" y="1802379"/>
            <a:ext cx="2321046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ja-JP" altLang="en-US" sz="3000" dirty="0">
                <a:solidFill>
                  <a:srgbClr val="0070C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運動方程式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DF6F39E0-5538-488B-ADB2-9CE009375298}"/>
              </a:ext>
            </a:extLst>
          </p:cNvPr>
          <p:cNvSpPr/>
          <p:nvPr/>
        </p:nvSpPr>
        <p:spPr>
          <a:xfrm>
            <a:off x="1603859" y="855436"/>
            <a:ext cx="5295580" cy="501801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3300" b="1" i="1" dirty="0">
                <a:solidFill>
                  <a:srgbClr val="0070C0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H</a:t>
            </a:r>
            <a:r>
              <a:rPr lang="en-US" altLang="ja-JP" sz="3300" dirty="0">
                <a:solidFill>
                  <a:srgbClr val="0070C0"/>
                </a:solidFill>
                <a:latin typeface="游ゴシック" panose="020F0502020204030204"/>
                <a:ea typeface="游ゴシック" panose="020B0400000000000000" pitchFamily="50" charset="-128"/>
              </a:rPr>
              <a:t> = </a:t>
            </a:r>
            <a:r>
              <a:rPr lang="en-US" altLang="ja-JP" sz="3300" b="1" i="1" dirty="0" err="1">
                <a:solidFill>
                  <a:srgbClr val="0070C0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I</a:t>
            </a:r>
            <a:r>
              <a:rPr lang="en-US" altLang="ja-JP" sz="3300" b="1" i="1" dirty="0" err="1">
                <a:solidFill>
                  <a:srgbClr val="0070C0"/>
                </a:solidFill>
                <a:latin typeface="Symbol" panose="05050102010706020507" pitchFamily="18" charset="2"/>
                <a:ea typeface="游ゴシック" panose="020B0400000000000000" pitchFamily="50" charset="-128"/>
              </a:rPr>
              <a:t>w</a:t>
            </a:r>
            <a:endParaRPr lang="en-US" altLang="ja-JP" sz="3300" b="1" i="1" dirty="0">
              <a:solidFill>
                <a:srgbClr val="0070C0"/>
              </a:solidFill>
              <a:latin typeface="Symbol" panose="05050102010706020507" pitchFamily="18" charset="2"/>
              <a:ea typeface="游ゴシック" panose="020B0400000000000000" pitchFamily="50" charset="-128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en-US" altLang="ja-JP" sz="2400" b="1" dirty="0">
              <a:solidFill>
                <a:srgbClr val="0070C0"/>
              </a:solidFill>
              <a:latin typeface="Symbol" panose="05050102010706020507" pitchFamily="18" charset="2"/>
              <a:ea typeface="游ゴシック" panose="020B0400000000000000" pitchFamily="50" charset="-128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b="1" dirty="0">
                <a:solidFill>
                  <a:srgbClr val="0070C0"/>
                </a:solidFill>
                <a:latin typeface="Symbol" panose="05050102010706020507" pitchFamily="18" charset="2"/>
                <a:ea typeface="游ゴシック" panose="020B0400000000000000" pitchFamily="50" charset="-128"/>
              </a:rPr>
              <a:t>(</a:t>
            </a:r>
            <a:r>
              <a:rPr lang="en-US" altLang="ja-JP" sz="2400" b="1" i="1" dirty="0">
                <a:solidFill>
                  <a:srgbClr val="0070C0"/>
                </a:solidFill>
                <a:latin typeface="Times New Roman" panose="02020603050405020304" pitchFamily="18" charset="0"/>
                <a:ea typeface="游ゴシック" panose="020B0400000000000000" pitchFamily="50" charset="-128"/>
                <a:cs typeface="Times New Roman" panose="02020603050405020304" pitchFamily="18" charset="0"/>
              </a:rPr>
              <a:t>H</a:t>
            </a:r>
            <a:r>
              <a:rPr lang="en-US" altLang="ja-JP" sz="2400" b="1" i="1" dirty="0">
                <a:solidFill>
                  <a:srgbClr val="0070C0"/>
                </a:solidFill>
                <a:latin typeface="Symbol" panose="05050102010706020507" pitchFamily="18" charset="2"/>
                <a:ea typeface="游ゴシック" panose="020B0400000000000000" pitchFamily="50" charset="-128"/>
              </a:rPr>
              <a:t> </a:t>
            </a:r>
            <a:r>
              <a:rPr lang="ja-JP" altLang="en-US" sz="2400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が変わるのは</a:t>
            </a:r>
            <a:endParaRPr lang="en-US" altLang="ja-JP" sz="2400" dirty="0">
              <a:solidFill>
                <a:srgbClr val="0070C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ja-JP" sz="2400" b="1" i="1" dirty="0">
                <a:solidFill>
                  <a:srgbClr val="0070C0"/>
                </a:solidFill>
                <a:latin typeface="Symbol" panose="05050102010706020507" pitchFamily="18" charset="2"/>
                <a:ea typeface="游ゴシック" panose="020B0400000000000000" pitchFamily="50" charset="-128"/>
              </a:rPr>
              <a:t>w</a:t>
            </a:r>
            <a:r>
              <a:rPr lang="ja-JP" altLang="en-US" sz="2400" dirty="0">
                <a:solidFill>
                  <a:srgbClr val="0070C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が変わる事）</a:t>
            </a:r>
            <a:endParaRPr lang="ja-JP" altLang="en-US" sz="2400" dirty="0">
              <a:solidFill>
                <a:srgbClr val="0070C0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7" name="オーディオ 6">
            <a:hlinkClick r:id="" action="ppaction://media"/>
            <a:extLst>
              <a:ext uri="{FF2B5EF4-FFF2-40B4-BE49-F238E27FC236}">
                <a16:creationId xmlns:a16="http://schemas.microsoft.com/office/drawing/2014/main" id="{17AAC097-EE2F-40BD-B474-D3BC7E787A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2578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991"/>
    </mc:Choice>
    <mc:Fallback xmlns="">
      <p:transition spd="slow" advTm="319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Line 2"/>
          <p:cNvSpPr>
            <a:spLocks noChangeShapeType="1"/>
          </p:cNvSpPr>
          <p:nvPr/>
        </p:nvSpPr>
        <p:spPr bwMode="auto">
          <a:xfrm flipV="1">
            <a:off x="5555456" y="2402681"/>
            <a:ext cx="0" cy="2700338"/>
          </a:xfrm>
          <a:prstGeom prst="line">
            <a:avLst/>
          </a:prstGeom>
          <a:noFill/>
          <a:ln w="28575">
            <a:solidFill>
              <a:srgbClr val="99CCFF"/>
            </a:solidFill>
            <a:round/>
            <a:headEnd/>
            <a:tailEnd/>
          </a:ln>
        </p:spPr>
        <p:txBody>
          <a:bodyPr/>
          <a:lstStyle/>
          <a:p>
            <a:pPr defTabSz="685800"/>
            <a:endParaRPr lang="ja-JP" altLang="en-US" sz="1350">
              <a:solidFill>
                <a:srgbClr val="000000"/>
              </a:solidFill>
            </a:endParaRPr>
          </a:p>
        </p:txBody>
      </p:sp>
      <p:sp>
        <p:nvSpPr>
          <p:cNvPr id="267267" name="Arc 3"/>
          <p:cNvSpPr>
            <a:spLocks/>
          </p:cNvSpPr>
          <p:nvPr/>
        </p:nvSpPr>
        <p:spPr bwMode="auto">
          <a:xfrm>
            <a:off x="5329239" y="2307999"/>
            <a:ext cx="485775" cy="192788"/>
          </a:xfrm>
          <a:custGeom>
            <a:avLst/>
            <a:gdLst>
              <a:gd name="T0" fmla="*/ 2147483647 w 43200"/>
              <a:gd name="T1" fmla="*/ 0 h 43027"/>
              <a:gd name="T2" fmla="*/ 2147483647 w 43200"/>
              <a:gd name="T3" fmla="*/ 2147483647 h 43027"/>
              <a:gd name="T4" fmla="*/ 2147483647 w 43200"/>
              <a:gd name="T5" fmla="*/ 2147483647 h 43027"/>
              <a:gd name="T6" fmla="*/ 0 60000 65536"/>
              <a:gd name="T7" fmla="*/ 0 60000 65536"/>
              <a:gd name="T8" fmla="*/ 0 60000 65536"/>
              <a:gd name="T9" fmla="*/ 0 w 43200"/>
              <a:gd name="T10" fmla="*/ 0 h 43027"/>
              <a:gd name="T11" fmla="*/ 43200 w 43200"/>
              <a:gd name="T12" fmla="*/ 43027 h 430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027" fill="none" extrusionOk="0">
                <a:moveTo>
                  <a:pt x="24330" y="0"/>
                </a:moveTo>
                <a:cubicBezTo>
                  <a:pt x="35117" y="1375"/>
                  <a:pt x="43200" y="10553"/>
                  <a:pt x="43200" y="21427"/>
                </a:cubicBezTo>
                <a:cubicBezTo>
                  <a:pt x="43200" y="33356"/>
                  <a:pt x="33529" y="43027"/>
                  <a:pt x="21600" y="43027"/>
                </a:cubicBezTo>
                <a:cubicBezTo>
                  <a:pt x="9670" y="43027"/>
                  <a:pt x="0" y="33356"/>
                  <a:pt x="0" y="21427"/>
                </a:cubicBezTo>
                <a:cubicBezTo>
                  <a:pt x="-1" y="13884"/>
                  <a:pt x="3934" y="6888"/>
                  <a:pt x="10379" y="2970"/>
                </a:cubicBezTo>
              </a:path>
              <a:path w="43200" h="43027" stroke="0" extrusionOk="0">
                <a:moveTo>
                  <a:pt x="24330" y="0"/>
                </a:moveTo>
                <a:cubicBezTo>
                  <a:pt x="35117" y="1375"/>
                  <a:pt x="43200" y="10553"/>
                  <a:pt x="43200" y="21427"/>
                </a:cubicBezTo>
                <a:cubicBezTo>
                  <a:pt x="43200" y="33356"/>
                  <a:pt x="33529" y="43027"/>
                  <a:pt x="21600" y="43027"/>
                </a:cubicBezTo>
                <a:cubicBezTo>
                  <a:pt x="9670" y="43027"/>
                  <a:pt x="0" y="33356"/>
                  <a:pt x="0" y="21427"/>
                </a:cubicBezTo>
                <a:cubicBezTo>
                  <a:pt x="-1" y="13884"/>
                  <a:pt x="3934" y="6888"/>
                  <a:pt x="10379" y="2970"/>
                </a:cubicBezTo>
                <a:lnTo>
                  <a:pt x="21600" y="21427"/>
                </a:lnTo>
                <a:close/>
              </a:path>
            </a:pathLst>
          </a:custGeom>
          <a:noFill/>
          <a:ln w="12700" cap="rnd">
            <a:solidFill>
              <a:srgbClr val="FF6600"/>
            </a:solidFill>
            <a:round/>
            <a:headEnd type="triangle" w="med" len="med"/>
            <a:tailEnd/>
          </a:ln>
        </p:spPr>
        <p:txBody>
          <a:bodyPr/>
          <a:lstStyle/>
          <a:p>
            <a:pPr defTabSz="685800"/>
            <a:endParaRPr lang="ja-JP" altLang="en-US" sz="1350">
              <a:solidFill>
                <a:srgbClr val="000000"/>
              </a:solidFill>
            </a:endParaRPr>
          </a:p>
        </p:txBody>
      </p:sp>
      <p:sp>
        <p:nvSpPr>
          <p:cNvPr id="57348" name="Rectangle 4"/>
          <p:cNvSpPr>
            <a:spLocks noChangeArrowheads="1"/>
          </p:cNvSpPr>
          <p:nvPr/>
        </p:nvSpPr>
        <p:spPr bwMode="auto">
          <a:xfrm>
            <a:off x="2399015" y="436509"/>
            <a:ext cx="6831998" cy="808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9056" tIns="34529" rIns="69056" bIns="34529">
            <a:spAutoFit/>
          </a:bodyPr>
          <a:lstStyle/>
          <a:p>
            <a:pPr defTabSz="685800"/>
            <a:r>
              <a:rPr lang="ja-JP" altLang="en-US" sz="3200" dirty="0">
                <a:solidFill>
                  <a:srgbClr val="FFFF0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角速度ベクトル </a:t>
            </a:r>
            <a:r>
              <a:rPr lang="en-US" altLang="ja-JP" sz="2800" dirty="0">
                <a:solidFill>
                  <a:srgbClr val="FFFF00"/>
                </a:solidFill>
                <a:latin typeface="Symbol" pitchFamily="18" charset="2"/>
                <a:ea typeface="HG正楷書体-PRO" pitchFamily="66" charset="-128"/>
              </a:rPr>
              <a:t>w</a:t>
            </a:r>
            <a:r>
              <a:rPr lang="ja-JP" altLang="en-US" sz="2800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</a:rPr>
              <a:t>　　</a:t>
            </a:r>
            <a:r>
              <a:rPr lang="en-US" altLang="ja-JP" sz="2800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</a:rPr>
              <a:t>	</a:t>
            </a:r>
            <a:r>
              <a:rPr lang="ja-JP" altLang="en-US" sz="3200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ねじの進む向き</a:t>
            </a:r>
            <a:endParaRPr lang="en-US" altLang="ja-JP" sz="2800" dirty="0">
              <a:solidFill>
                <a:srgbClr val="FF7C8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defTabSz="685800"/>
            <a:r>
              <a:rPr lang="en-US" altLang="ja-JP" sz="1600" dirty="0">
                <a:solidFill>
                  <a:srgbClr val="FFFF0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Angular velocity vector			 </a:t>
            </a:r>
            <a:r>
              <a:rPr lang="en-US" altLang="ja-JP" sz="1600" dirty="0">
                <a:solidFill>
                  <a:srgbClr val="FF7C8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direction a screw proceed</a:t>
            </a:r>
            <a:endParaRPr lang="ja-JP" altLang="en-US" sz="1600" dirty="0">
              <a:solidFill>
                <a:srgbClr val="FF7C80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grpSp>
        <p:nvGrpSpPr>
          <p:cNvPr id="57349" name="Group 5"/>
          <p:cNvGrpSpPr>
            <a:grpSpLocks/>
          </p:cNvGrpSpPr>
          <p:nvPr/>
        </p:nvGrpSpPr>
        <p:grpSpPr bwMode="auto">
          <a:xfrm rot="-2065">
            <a:off x="4629310" y="2952738"/>
            <a:ext cx="1889522" cy="1837135"/>
            <a:chOff x="2112" y="672"/>
            <a:chExt cx="1056" cy="1104"/>
          </a:xfrm>
        </p:grpSpPr>
        <p:sp>
          <p:nvSpPr>
            <p:cNvPr id="267270" name="Oval 6"/>
            <p:cNvSpPr>
              <a:spLocks noChangeArrowheads="1"/>
            </p:cNvSpPr>
            <p:nvPr/>
          </p:nvSpPr>
          <p:spPr bwMode="auto">
            <a:xfrm>
              <a:off x="2112" y="672"/>
              <a:ext cx="1056" cy="1104"/>
            </a:xfrm>
            <a:prstGeom prst="ellipse">
              <a:avLst/>
            </a:prstGeom>
            <a:gradFill rotWithShape="0">
              <a:gsLst>
                <a:gs pos="0">
                  <a:schemeClr val="accent2">
                    <a:gamma/>
                    <a:tint val="53725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defTabSz="685800">
                <a:defRPr/>
              </a:pPr>
              <a:endParaRPr lang="ja-JP" altLang="en-US" sz="135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57376" name="Freeform 7"/>
            <p:cNvSpPr>
              <a:spLocks/>
            </p:cNvSpPr>
            <p:nvPr/>
          </p:nvSpPr>
          <p:spPr bwMode="auto">
            <a:xfrm>
              <a:off x="2608" y="690"/>
              <a:ext cx="89" cy="77"/>
            </a:xfrm>
            <a:custGeom>
              <a:avLst/>
              <a:gdLst>
                <a:gd name="T0" fmla="*/ 1 w 176"/>
                <a:gd name="T1" fmla="*/ 1 h 154"/>
                <a:gd name="T2" fmla="*/ 0 w 176"/>
                <a:gd name="T3" fmla="*/ 1 h 154"/>
                <a:gd name="T4" fmla="*/ 1 w 176"/>
                <a:gd name="T5" fmla="*/ 1 h 154"/>
                <a:gd name="T6" fmla="*/ 1 w 176"/>
                <a:gd name="T7" fmla="*/ 1 h 154"/>
                <a:gd name="T8" fmla="*/ 1 w 176"/>
                <a:gd name="T9" fmla="*/ 1 h 154"/>
                <a:gd name="T10" fmla="*/ 1 w 176"/>
                <a:gd name="T11" fmla="*/ 1 h 154"/>
                <a:gd name="T12" fmla="*/ 1 w 176"/>
                <a:gd name="T13" fmla="*/ 1 h 154"/>
                <a:gd name="T14" fmla="*/ 1 w 176"/>
                <a:gd name="T15" fmla="*/ 1 h 154"/>
                <a:gd name="T16" fmla="*/ 1 w 176"/>
                <a:gd name="T17" fmla="*/ 1 h 154"/>
                <a:gd name="T18" fmla="*/ 1 w 176"/>
                <a:gd name="T19" fmla="*/ 1 h 154"/>
                <a:gd name="T20" fmla="*/ 1 w 176"/>
                <a:gd name="T21" fmla="*/ 1 h 154"/>
                <a:gd name="T22" fmla="*/ 1 w 176"/>
                <a:gd name="T23" fmla="*/ 1 h 154"/>
                <a:gd name="T24" fmla="*/ 1 w 176"/>
                <a:gd name="T25" fmla="*/ 1 h 154"/>
                <a:gd name="T26" fmla="*/ 1 w 176"/>
                <a:gd name="T27" fmla="*/ 1 h 154"/>
                <a:gd name="T28" fmla="*/ 1 w 176"/>
                <a:gd name="T29" fmla="*/ 1 h 154"/>
                <a:gd name="T30" fmla="*/ 1 w 176"/>
                <a:gd name="T31" fmla="*/ 1 h 154"/>
                <a:gd name="T32" fmla="*/ 1 w 176"/>
                <a:gd name="T33" fmla="*/ 1 h 154"/>
                <a:gd name="T34" fmla="*/ 1 w 176"/>
                <a:gd name="T35" fmla="*/ 1 h 154"/>
                <a:gd name="T36" fmla="*/ 1 w 176"/>
                <a:gd name="T37" fmla="*/ 1 h 154"/>
                <a:gd name="T38" fmla="*/ 1 w 176"/>
                <a:gd name="T39" fmla="*/ 1 h 154"/>
                <a:gd name="T40" fmla="*/ 1 w 176"/>
                <a:gd name="T41" fmla="*/ 1 h 154"/>
                <a:gd name="T42" fmla="*/ 1 w 176"/>
                <a:gd name="T43" fmla="*/ 1 h 154"/>
                <a:gd name="T44" fmla="*/ 1 w 176"/>
                <a:gd name="T45" fmla="*/ 1 h 154"/>
                <a:gd name="T46" fmla="*/ 1 w 176"/>
                <a:gd name="T47" fmla="*/ 1 h 154"/>
                <a:gd name="T48" fmla="*/ 1 w 176"/>
                <a:gd name="T49" fmla="*/ 1 h 154"/>
                <a:gd name="T50" fmla="*/ 1 w 176"/>
                <a:gd name="T51" fmla="*/ 1 h 154"/>
                <a:gd name="T52" fmla="*/ 1 w 176"/>
                <a:gd name="T53" fmla="*/ 1 h 154"/>
                <a:gd name="T54" fmla="*/ 1 w 176"/>
                <a:gd name="T55" fmla="*/ 1 h 154"/>
                <a:gd name="T56" fmla="*/ 1 w 176"/>
                <a:gd name="T57" fmla="*/ 1 h 154"/>
                <a:gd name="T58" fmla="*/ 1 w 176"/>
                <a:gd name="T59" fmla="*/ 1 h 154"/>
                <a:gd name="T60" fmla="*/ 1 w 176"/>
                <a:gd name="T61" fmla="*/ 1 h 154"/>
                <a:gd name="T62" fmla="*/ 1 w 176"/>
                <a:gd name="T63" fmla="*/ 1 h 154"/>
                <a:gd name="T64" fmla="*/ 1 w 176"/>
                <a:gd name="T65" fmla="*/ 1 h 154"/>
                <a:gd name="T66" fmla="*/ 1 w 176"/>
                <a:gd name="T67" fmla="*/ 1 h 154"/>
                <a:gd name="T68" fmla="*/ 1 w 176"/>
                <a:gd name="T69" fmla="*/ 1 h 154"/>
                <a:gd name="T70" fmla="*/ 1 w 176"/>
                <a:gd name="T71" fmla="*/ 1 h 154"/>
                <a:gd name="T72" fmla="*/ 1 w 176"/>
                <a:gd name="T73" fmla="*/ 1 h 154"/>
                <a:gd name="T74" fmla="*/ 1 w 176"/>
                <a:gd name="T75" fmla="*/ 1 h 154"/>
                <a:gd name="T76" fmla="*/ 1 w 176"/>
                <a:gd name="T77" fmla="*/ 1 h 154"/>
                <a:gd name="T78" fmla="*/ 1 w 176"/>
                <a:gd name="T79" fmla="*/ 1 h 154"/>
                <a:gd name="T80" fmla="*/ 1 w 176"/>
                <a:gd name="T81" fmla="*/ 1 h 154"/>
                <a:gd name="T82" fmla="*/ 1 w 176"/>
                <a:gd name="T83" fmla="*/ 1 h 154"/>
                <a:gd name="T84" fmla="*/ 1 w 176"/>
                <a:gd name="T85" fmla="*/ 1 h 154"/>
                <a:gd name="T86" fmla="*/ 1 w 176"/>
                <a:gd name="T87" fmla="*/ 1 h 154"/>
                <a:gd name="T88" fmla="*/ 1 w 176"/>
                <a:gd name="T89" fmla="*/ 0 h 154"/>
                <a:gd name="T90" fmla="*/ 1 w 176"/>
                <a:gd name="T91" fmla="*/ 1 h 15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76"/>
                <a:gd name="T139" fmla="*/ 0 h 154"/>
                <a:gd name="T140" fmla="*/ 176 w 176"/>
                <a:gd name="T141" fmla="*/ 154 h 15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76" h="154">
                  <a:moveTo>
                    <a:pt x="2" y="5"/>
                  </a:moveTo>
                  <a:lnTo>
                    <a:pt x="0" y="18"/>
                  </a:lnTo>
                  <a:lnTo>
                    <a:pt x="1" y="32"/>
                  </a:lnTo>
                  <a:lnTo>
                    <a:pt x="6" y="47"/>
                  </a:lnTo>
                  <a:lnTo>
                    <a:pt x="13" y="56"/>
                  </a:lnTo>
                  <a:lnTo>
                    <a:pt x="17" y="58"/>
                  </a:lnTo>
                  <a:lnTo>
                    <a:pt x="22" y="60"/>
                  </a:lnTo>
                  <a:lnTo>
                    <a:pt x="26" y="60"/>
                  </a:lnTo>
                  <a:lnTo>
                    <a:pt x="32" y="60"/>
                  </a:lnTo>
                  <a:lnTo>
                    <a:pt x="37" y="60"/>
                  </a:lnTo>
                  <a:lnTo>
                    <a:pt x="41" y="60"/>
                  </a:lnTo>
                  <a:lnTo>
                    <a:pt x="46" y="60"/>
                  </a:lnTo>
                  <a:lnTo>
                    <a:pt x="51" y="60"/>
                  </a:lnTo>
                  <a:lnTo>
                    <a:pt x="55" y="61"/>
                  </a:lnTo>
                  <a:lnTo>
                    <a:pt x="62" y="61"/>
                  </a:lnTo>
                  <a:lnTo>
                    <a:pt x="69" y="62"/>
                  </a:lnTo>
                  <a:lnTo>
                    <a:pt x="77" y="63"/>
                  </a:lnTo>
                  <a:lnTo>
                    <a:pt x="84" y="64"/>
                  </a:lnTo>
                  <a:lnTo>
                    <a:pt x="90" y="67"/>
                  </a:lnTo>
                  <a:lnTo>
                    <a:pt x="95" y="69"/>
                  </a:lnTo>
                  <a:lnTo>
                    <a:pt x="99" y="72"/>
                  </a:lnTo>
                  <a:lnTo>
                    <a:pt x="92" y="90"/>
                  </a:lnTo>
                  <a:lnTo>
                    <a:pt x="113" y="94"/>
                  </a:lnTo>
                  <a:lnTo>
                    <a:pt x="114" y="128"/>
                  </a:lnTo>
                  <a:lnTo>
                    <a:pt x="160" y="154"/>
                  </a:lnTo>
                  <a:lnTo>
                    <a:pt x="168" y="146"/>
                  </a:lnTo>
                  <a:lnTo>
                    <a:pt x="154" y="106"/>
                  </a:lnTo>
                  <a:lnTo>
                    <a:pt x="165" y="98"/>
                  </a:lnTo>
                  <a:lnTo>
                    <a:pt x="160" y="84"/>
                  </a:lnTo>
                  <a:lnTo>
                    <a:pt x="145" y="78"/>
                  </a:lnTo>
                  <a:lnTo>
                    <a:pt x="165" y="68"/>
                  </a:lnTo>
                  <a:lnTo>
                    <a:pt x="176" y="50"/>
                  </a:lnTo>
                  <a:lnTo>
                    <a:pt x="167" y="42"/>
                  </a:lnTo>
                  <a:lnTo>
                    <a:pt x="159" y="35"/>
                  </a:lnTo>
                  <a:lnTo>
                    <a:pt x="151" y="31"/>
                  </a:lnTo>
                  <a:lnTo>
                    <a:pt x="143" y="30"/>
                  </a:lnTo>
                  <a:lnTo>
                    <a:pt x="137" y="30"/>
                  </a:lnTo>
                  <a:lnTo>
                    <a:pt x="128" y="28"/>
                  </a:lnTo>
                  <a:lnTo>
                    <a:pt x="116" y="27"/>
                  </a:lnTo>
                  <a:lnTo>
                    <a:pt x="104" y="26"/>
                  </a:lnTo>
                  <a:lnTo>
                    <a:pt x="92" y="26"/>
                  </a:lnTo>
                  <a:lnTo>
                    <a:pt x="82" y="25"/>
                  </a:lnTo>
                  <a:lnTo>
                    <a:pt x="75" y="24"/>
                  </a:lnTo>
                  <a:lnTo>
                    <a:pt x="72" y="24"/>
                  </a:lnTo>
                  <a:lnTo>
                    <a:pt x="56" y="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7377" name="Freeform 8"/>
            <p:cNvSpPr>
              <a:spLocks/>
            </p:cNvSpPr>
            <p:nvPr/>
          </p:nvSpPr>
          <p:spPr bwMode="auto">
            <a:xfrm>
              <a:off x="2732" y="726"/>
              <a:ext cx="26" cy="25"/>
            </a:xfrm>
            <a:custGeom>
              <a:avLst/>
              <a:gdLst>
                <a:gd name="T0" fmla="*/ 0 w 53"/>
                <a:gd name="T1" fmla="*/ 0 h 50"/>
                <a:gd name="T2" fmla="*/ 0 w 53"/>
                <a:gd name="T3" fmla="*/ 1 h 50"/>
                <a:gd name="T4" fmla="*/ 0 w 53"/>
                <a:gd name="T5" fmla="*/ 1 h 50"/>
                <a:gd name="T6" fmla="*/ 0 w 53"/>
                <a:gd name="T7" fmla="*/ 1 h 50"/>
                <a:gd name="T8" fmla="*/ 0 w 53"/>
                <a:gd name="T9" fmla="*/ 1 h 50"/>
                <a:gd name="T10" fmla="*/ 0 w 53"/>
                <a:gd name="T11" fmla="*/ 1 h 50"/>
                <a:gd name="T12" fmla="*/ 0 w 53"/>
                <a:gd name="T13" fmla="*/ 1 h 50"/>
                <a:gd name="T14" fmla="*/ 0 w 53"/>
                <a:gd name="T15" fmla="*/ 1 h 50"/>
                <a:gd name="T16" fmla="*/ 0 w 53"/>
                <a:gd name="T17" fmla="*/ 1 h 50"/>
                <a:gd name="T18" fmla="*/ 0 w 53"/>
                <a:gd name="T19" fmla="*/ 1 h 50"/>
                <a:gd name="T20" fmla="*/ 0 w 53"/>
                <a:gd name="T21" fmla="*/ 1 h 50"/>
                <a:gd name="T22" fmla="*/ 0 w 53"/>
                <a:gd name="T23" fmla="*/ 1 h 50"/>
                <a:gd name="T24" fmla="*/ 0 w 53"/>
                <a:gd name="T25" fmla="*/ 1 h 50"/>
                <a:gd name="T26" fmla="*/ 0 w 53"/>
                <a:gd name="T27" fmla="*/ 1 h 50"/>
                <a:gd name="T28" fmla="*/ 0 w 53"/>
                <a:gd name="T29" fmla="*/ 0 h 5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3"/>
                <a:gd name="T46" fmla="*/ 0 h 50"/>
                <a:gd name="T47" fmla="*/ 53 w 53"/>
                <a:gd name="T48" fmla="*/ 50 h 5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3" h="50">
                  <a:moveTo>
                    <a:pt x="0" y="0"/>
                  </a:moveTo>
                  <a:lnTo>
                    <a:pt x="5" y="1"/>
                  </a:lnTo>
                  <a:lnTo>
                    <a:pt x="12" y="3"/>
                  </a:lnTo>
                  <a:lnTo>
                    <a:pt x="20" y="5"/>
                  </a:lnTo>
                  <a:lnTo>
                    <a:pt x="28" y="7"/>
                  </a:lnTo>
                  <a:lnTo>
                    <a:pt x="37" y="9"/>
                  </a:lnTo>
                  <a:lnTo>
                    <a:pt x="44" y="13"/>
                  </a:lnTo>
                  <a:lnTo>
                    <a:pt x="50" y="15"/>
                  </a:lnTo>
                  <a:lnTo>
                    <a:pt x="53" y="18"/>
                  </a:lnTo>
                  <a:lnTo>
                    <a:pt x="48" y="50"/>
                  </a:lnTo>
                  <a:lnTo>
                    <a:pt x="11" y="39"/>
                  </a:lnTo>
                  <a:lnTo>
                    <a:pt x="8" y="34"/>
                  </a:lnTo>
                  <a:lnTo>
                    <a:pt x="4" y="22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7378" name="Freeform 9"/>
            <p:cNvSpPr>
              <a:spLocks/>
            </p:cNvSpPr>
            <p:nvPr/>
          </p:nvSpPr>
          <p:spPr bwMode="auto">
            <a:xfrm>
              <a:off x="2534" y="698"/>
              <a:ext cx="57" cy="47"/>
            </a:xfrm>
            <a:custGeom>
              <a:avLst/>
              <a:gdLst>
                <a:gd name="T0" fmla="*/ 1 w 114"/>
                <a:gd name="T1" fmla="*/ 0 h 94"/>
                <a:gd name="T2" fmla="*/ 1 w 114"/>
                <a:gd name="T3" fmla="*/ 1 h 94"/>
                <a:gd name="T4" fmla="*/ 1 w 114"/>
                <a:gd name="T5" fmla="*/ 1 h 94"/>
                <a:gd name="T6" fmla="*/ 1 w 114"/>
                <a:gd name="T7" fmla="*/ 1 h 94"/>
                <a:gd name="T8" fmla="*/ 1 w 114"/>
                <a:gd name="T9" fmla="*/ 1 h 94"/>
                <a:gd name="T10" fmla="*/ 1 w 114"/>
                <a:gd name="T11" fmla="*/ 1 h 94"/>
                <a:gd name="T12" fmla="*/ 1 w 114"/>
                <a:gd name="T13" fmla="*/ 1 h 94"/>
                <a:gd name="T14" fmla="*/ 1 w 114"/>
                <a:gd name="T15" fmla="*/ 1 h 94"/>
                <a:gd name="T16" fmla="*/ 1 w 114"/>
                <a:gd name="T17" fmla="*/ 1 h 94"/>
                <a:gd name="T18" fmla="*/ 0 w 114"/>
                <a:gd name="T19" fmla="*/ 1 h 94"/>
                <a:gd name="T20" fmla="*/ 1 w 114"/>
                <a:gd name="T21" fmla="*/ 0 h 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4"/>
                <a:gd name="T34" fmla="*/ 0 h 94"/>
                <a:gd name="T35" fmla="*/ 114 w 114"/>
                <a:gd name="T36" fmla="*/ 94 h 9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4" h="94">
                  <a:moveTo>
                    <a:pt x="35" y="0"/>
                  </a:moveTo>
                  <a:lnTo>
                    <a:pt x="97" y="11"/>
                  </a:lnTo>
                  <a:lnTo>
                    <a:pt x="114" y="49"/>
                  </a:lnTo>
                  <a:lnTo>
                    <a:pt x="106" y="92"/>
                  </a:lnTo>
                  <a:lnTo>
                    <a:pt x="95" y="94"/>
                  </a:lnTo>
                  <a:lnTo>
                    <a:pt x="84" y="60"/>
                  </a:lnTo>
                  <a:lnTo>
                    <a:pt x="59" y="64"/>
                  </a:lnTo>
                  <a:lnTo>
                    <a:pt x="40" y="57"/>
                  </a:lnTo>
                  <a:lnTo>
                    <a:pt x="59" y="30"/>
                  </a:lnTo>
                  <a:lnTo>
                    <a:pt x="0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7379" name="Freeform 10"/>
            <p:cNvSpPr>
              <a:spLocks/>
            </p:cNvSpPr>
            <p:nvPr/>
          </p:nvSpPr>
          <p:spPr bwMode="auto">
            <a:xfrm>
              <a:off x="2225" y="708"/>
              <a:ext cx="619" cy="935"/>
            </a:xfrm>
            <a:custGeom>
              <a:avLst/>
              <a:gdLst>
                <a:gd name="T0" fmla="*/ 1 w 1237"/>
                <a:gd name="T1" fmla="*/ 0 h 1872"/>
                <a:gd name="T2" fmla="*/ 1 w 1237"/>
                <a:gd name="T3" fmla="*/ 0 h 1872"/>
                <a:gd name="T4" fmla="*/ 1 w 1237"/>
                <a:gd name="T5" fmla="*/ 0 h 1872"/>
                <a:gd name="T6" fmla="*/ 1 w 1237"/>
                <a:gd name="T7" fmla="*/ 0 h 1872"/>
                <a:gd name="T8" fmla="*/ 1 w 1237"/>
                <a:gd name="T9" fmla="*/ 0 h 1872"/>
                <a:gd name="T10" fmla="*/ 1 w 1237"/>
                <a:gd name="T11" fmla="*/ 0 h 1872"/>
                <a:gd name="T12" fmla="*/ 1 w 1237"/>
                <a:gd name="T13" fmla="*/ 0 h 1872"/>
                <a:gd name="T14" fmla="*/ 1 w 1237"/>
                <a:gd name="T15" fmla="*/ 0 h 1872"/>
                <a:gd name="T16" fmla="*/ 1 w 1237"/>
                <a:gd name="T17" fmla="*/ 0 h 1872"/>
                <a:gd name="T18" fmla="*/ 1 w 1237"/>
                <a:gd name="T19" fmla="*/ 0 h 1872"/>
                <a:gd name="T20" fmla="*/ 1 w 1237"/>
                <a:gd name="T21" fmla="*/ 0 h 1872"/>
                <a:gd name="T22" fmla="*/ 1 w 1237"/>
                <a:gd name="T23" fmla="*/ 0 h 1872"/>
                <a:gd name="T24" fmla="*/ 1 w 1237"/>
                <a:gd name="T25" fmla="*/ 0 h 1872"/>
                <a:gd name="T26" fmla="*/ 1 w 1237"/>
                <a:gd name="T27" fmla="*/ 0 h 1872"/>
                <a:gd name="T28" fmla="*/ 1 w 1237"/>
                <a:gd name="T29" fmla="*/ 0 h 1872"/>
                <a:gd name="T30" fmla="*/ 1 w 1237"/>
                <a:gd name="T31" fmla="*/ 0 h 1872"/>
                <a:gd name="T32" fmla="*/ 1 w 1237"/>
                <a:gd name="T33" fmla="*/ 0 h 1872"/>
                <a:gd name="T34" fmla="*/ 1 w 1237"/>
                <a:gd name="T35" fmla="*/ 0 h 1872"/>
                <a:gd name="T36" fmla="*/ 1 w 1237"/>
                <a:gd name="T37" fmla="*/ 0 h 1872"/>
                <a:gd name="T38" fmla="*/ 1 w 1237"/>
                <a:gd name="T39" fmla="*/ 0 h 1872"/>
                <a:gd name="T40" fmla="*/ 1 w 1237"/>
                <a:gd name="T41" fmla="*/ 0 h 1872"/>
                <a:gd name="T42" fmla="*/ 1 w 1237"/>
                <a:gd name="T43" fmla="*/ 0 h 1872"/>
                <a:gd name="T44" fmla="*/ 1 w 1237"/>
                <a:gd name="T45" fmla="*/ 0 h 1872"/>
                <a:gd name="T46" fmla="*/ 1 w 1237"/>
                <a:gd name="T47" fmla="*/ 0 h 1872"/>
                <a:gd name="T48" fmla="*/ 1 w 1237"/>
                <a:gd name="T49" fmla="*/ 0 h 1872"/>
                <a:gd name="T50" fmla="*/ 1 w 1237"/>
                <a:gd name="T51" fmla="*/ 0 h 1872"/>
                <a:gd name="T52" fmla="*/ 1 w 1237"/>
                <a:gd name="T53" fmla="*/ 0 h 1872"/>
                <a:gd name="T54" fmla="*/ 1 w 1237"/>
                <a:gd name="T55" fmla="*/ 0 h 1872"/>
                <a:gd name="T56" fmla="*/ 1 w 1237"/>
                <a:gd name="T57" fmla="*/ 0 h 1872"/>
                <a:gd name="T58" fmla="*/ 1 w 1237"/>
                <a:gd name="T59" fmla="*/ 0 h 1872"/>
                <a:gd name="T60" fmla="*/ 1 w 1237"/>
                <a:gd name="T61" fmla="*/ 0 h 1872"/>
                <a:gd name="T62" fmla="*/ 1 w 1237"/>
                <a:gd name="T63" fmla="*/ 0 h 1872"/>
                <a:gd name="T64" fmla="*/ 1 w 1237"/>
                <a:gd name="T65" fmla="*/ 0 h 1872"/>
                <a:gd name="T66" fmla="*/ 1 w 1237"/>
                <a:gd name="T67" fmla="*/ 0 h 1872"/>
                <a:gd name="T68" fmla="*/ 1 w 1237"/>
                <a:gd name="T69" fmla="*/ 0 h 1872"/>
                <a:gd name="T70" fmla="*/ 1 w 1237"/>
                <a:gd name="T71" fmla="*/ 0 h 1872"/>
                <a:gd name="T72" fmla="*/ 1 w 1237"/>
                <a:gd name="T73" fmla="*/ 0 h 1872"/>
                <a:gd name="T74" fmla="*/ 1 w 1237"/>
                <a:gd name="T75" fmla="*/ 0 h 1872"/>
                <a:gd name="T76" fmla="*/ 1 w 1237"/>
                <a:gd name="T77" fmla="*/ 0 h 1872"/>
                <a:gd name="T78" fmla="*/ 1 w 1237"/>
                <a:gd name="T79" fmla="*/ 0 h 1872"/>
                <a:gd name="T80" fmla="*/ 1 w 1237"/>
                <a:gd name="T81" fmla="*/ 0 h 1872"/>
                <a:gd name="T82" fmla="*/ 1 w 1237"/>
                <a:gd name="T83" fmla="*/ 0 h 1872"/>
                <a:gd name="T84" fmla="*/ 1 w 1237"/>
                <a:gd name="T85" fmla="*/ 0 h 1872"/>
                <a:gd name="T86" fmla="*/ 1 w 1237"/>
                <a:gd name="T87" fmla="*/ 0 h 1872"/>
                <a:gd name="T88" fmla="*/ 1 w 1237"/>
                <a:gd name="T89" fmla="*/ 0 h 1872"/>
                <a:gd name="T90" fmla="*/ 1 w 1237"/>
                <a:gd name="T91" fmla="*/ 0 h 1872"/>
                <a:gd name="T92" fmla="*/ 1 w 1237"/>
                <a:gd name="T93" fmla="*/ 0 h 1872"/>
                <a:gd name="T94" fmla="*/ 1 w 1237"/>
                <a:gd name="T95" fmla="*/ 0 h 1872"/>
                <a:gd name="T96" fmla="*/ 1 w 1237"/>
                <a:gd name="T97" fmla="*/ 0 h 1872"/>
                <a:gd name="T98" fmla="*/ 1 w 1237"/>
                <a:gd name="T99" fmla="*/ 0 h 1872"/>
                <a:gd name="T100" fmla="*/ 1 w 1237"/>
                <a:gd name="T101" fmla="*/ 0 h 1872"/>
                <a:gd name="T102" fmla="*/ 1 w 1237"/>
                <a:gd name="T103" fmla="*/ 0 h 1872"/>
                <a:gd name="T104" fmla="*/ 1 w 1237"/>
                <a:gd name="T105" fmla="*/ 0 h 1872"/>
                <a:gd name="T106" fmla="*/ 1 w 1237"/>
                <a:gd name="T107" fmla="*/ 0 h 1872"/>
                <a:gd name="T108" fmla="*/ 1 w 1237"/>
                <a:gd name="T109" fmla="*/ 0 h 1872"/>
                <a:gd name="T110" fmla="*/ 1 w 1237"/>
                <a:gd name="T111" fmla="*/ 0 h 1872"/>
                <a:gd name="T112" fmla="*/ 1 w 1237"/>
                <a:gd name="T113" fmla="*/ 0 h 1872"/>
                <a:gd name="T114" fmla="*/ 1 w 1237"/>
                <a:gd name="T115" fmla="*/ 0 h 1872"/>
                <a:gd name="T116" fmla="*/ 1 w 1237"/>
                <a:gd name="T117" fmla="*/ 0 h 1872"/>
                <a:gd name="T118" fmla="*/ 1 w 1237"/>
                <a:gd name="T119" fmla="*/ 0 h 1872"/>
                <a:gd name="T120" fmla="*/ 1 w 1237"/>
                <a:gd name="T121" fmla="*/ 0 h 1872"/>
                <a:gd name="T122" fmla="*/ 1 w 1237"/>
                <a:gd name="T123" fmla="*/ 0 h 1872"/>
                <a:gd name="T124" fmla="*/ 1 w 1237"/>
                <a:gd name="T125" fmla="*/ 0 h 187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37"/>
                <a:gd name="T190" fmla="*/ 0 h 1872"/>
                <a:gd name="T191" fmla="*/ 1237 w 1237"/>
                <a:gd name="T192" fmla="*/ 1872 h 187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37" h="1872">
                  <a:moveTo>
                    <a:pt x="645" y="149"/>
                  </a:moveTo>
                  <a:lnTo>
                    <a:pt x="641" y="151"/>
                  </a:lnTo>
                  <a:lnTo>
                    <a:pt x="638" y="156"/>
                  </a:lnTo>
                  <a:lnTo>
                    <a:pt x="636" y="162"/>
                  </a:lnTo>
                  <a:lnTo>
                    <a:pt x="633" y="167"/>
                  </a:lnTo>
                  <a:lnTo>
                    <a:pt x="636" y="173"/>
                  </a:lnTo>
                  <a:lnTo>
                    <a:pt x="640" y="180"/>
                  </a:lnTo>
                  <a:lnTo>
                    <a:pt x="645" y="186"/>
                  </a:lnTo>
                  <a:lnTo>
                    <a:pt x="650" y="189"/>
                  </a:lnTo>
                  <a:lnTo>
                    <a:pt x="653" y="188"/>
                  </a:lnTo>
                  <a:lnTo>
                    <a:pt x="658" y="186"/>
                  </a:lnTo>
                  <a:lnTo>
                    <a:pt x="660" y="182"/>
                  </a:lnTo>
                  <a:lnTo>
                    <a:pt x="661" y="180"/>
                  </a:lnTo>
                  <a:lnTo>
                    <a:pt x="660" y="178"/>
                  </a:lnTo>
                  <a:lnTo>
                    <a:pt x="658" y="175"/>
                  </a:lnTo>
                  <a:lnTo>
                    <a:pt x="654" y="174"/>
                  </a:lnTo>
                  <a:lnTo>
                    <a:pt x="653" y="171"/>
                  </a:lnTo>
                  <a:lnTo>
                    <a:pt x="654" y="169"/>
                  </a:lnTo>
                  <a:lnTo>
                    <a:pt x="658" y="166"/>
                  </a:lnTo>
                  <a:lnTo>
                    <a:pt x="660" y="164"/>
                  </a:lnTo>
                  <a:lnTo>
                    <a:pt x="661" y="162"/>
                  </a:lnTo>
                  <a:lnTo>
                    <a:pt x="660" y="158"/>
                  </a:lnTo>
                  <a:lnTo>
                    <a:pt x="656" y="155"/>
                  </a:lnTo>
                  <a:lnTo>
                    <a:pt x="652" y="151"/>
                  </a:lnTo>
                  <a:lnTo>
                    <a:pt x="645" y="149"/>
                  </a:lnTo>
                  <a:lnTo>
                    <a:pt x="607" y="129"/>
                  </a:lnTo>
                  <a:lnTo>
                    <a:pt x="606" y="125"/>
                  </a:lnTo>
                  <a:lnTo>
                    <a:pt x="601" y="121"/>
                  </a:lnTo>
                  <a:lnTo>
                    <a:pt x="597" y="117"/>
                  </a:lnTo>
                  <a:lnTo>
                    <a:pt x="594" y="113"/>
                  </a:lnTo>
                  <a:lnTo>
                    <a:pt x="595" y="111"/>
                  </a:lnTo>
                  <a:lnTo>
                    <a:pt x="600" y="108"/>
                  </a:lnTo>
                  <a:lnTo>
                    <a:pt x="606" y="104"/>
                  </a:lnTo>
                  <a:lnTo>
                    <a:pt x="613" y="99"/>
                  </a:lnTo>
                  <a:lnTo>
                    <a:pt x="618" y="96"/>
                  </a:lnTo>
                  <a:lnTo>
                    <a:pt x="624" y="93"/>
                  </a:lnTo>
                  <a:lnTo>
                    <a:pt x="629" y="89"/>
                  </a:lnTo>
                  <a:lnTo>
                    <a:pt x="630" y="87"/>
                  </a:lnTo>
                  <a:lnTo>
                    <a:pt x="616" y="67"/>
                  </a:lnTo>
                  <a:lnTo>
                    <a:pt x="621" y="66"/>
                  </a:lnTo>
                  <a:lnTo>
                    <a:pt x="625" y="65"/>
                  </a:lnTo>
                  <a:lnTo>
                    <a:pt x="631" y="64"/>
                  </a:lnTo>
                  <a:lnTo>
                    <a:pt x="638" y="61"/>
                  </a:lnTo>
                  <a:lnTo>
                    <a:pt x="644" y="60"/>
                  </a:lnTo>
                  <a:lnTo>
                    <a:pt x="650" y="59"/>
                  </a:lnTo>
                  <a:lnTo>
                    <a:pt x="654" y="57"/>
                  </a:lnTo>
                  <a:lnTo>
                    <a:pt x="659" y="53"/>
                  </a:lnTo>
                  <a:lnTo>
                    <a:pt x="662" y="56"/>
                  </a:lnTo>
                  <a:lnTo>
                    <a:pt x="671" y="63"/>
                  </a:lnTo>
                  <a:lnTo>
                    <a:pt x="681" y="71"/>
                  </a:lnTo>
                  <a:lnTo>
                    <a:pt x="684" y="76"/>
                  </a:lnTo>
                  <a:lnTo>
                    <a:pt x="682" y="82"/>
                  </a:lnTo>
                  <a:lnTo>
                    <a:pt x="677" y="87"/>
                  </a:lnTo>
                  <a:lnTo>
                    <a:pt x="673" y="90"/>
                  </a:lnTo>
                  <a:lnTo>
                    <a:pt x="670" y="91"/>
                  </a:lnTo>
                  <a:lnTo>
                    <a:pt x="682" y="121"/>
                  </a:lnTo>
                  <a:lnTo>
                    <a:pt x="685" y="121"/>
                  </a:lnTo>
                  <a:lnTo>
                    <a:pt x="693" y="121"/>
                  </a:lnTo>
                  <a:lnTo>
                    <a:pt x="703" y="121"/>
                  </a:lnTo>
                  <a:lnTo>
                    <a:pt x="709" y="119"/>
                  </a:lnTo>
                  <a:lnTo>
                    <a:pt x="712" y="112"/>
                  </a:lnTo>
                  <a:lnTo>
                    <a:pt x="713" y="103"/>
                  </a:lnTo>
                  <a:lnTo>
                    <a:pt x="714" y="96"/>
                  </a:lnTo>
                  <a:lnTo>
                    <a:pt x="716" y="95"/>
                  </a:lnTo>
                  <a:lnTo>
                    <a:pt x="720" y="97"/>
                  </a:lnTo>
                  <a:lnTo>
                    <a:pt x="724" y="102"/>
                  </a:lnTo>
                  <a:lnTo>
                    <a:pt x="731" y="105"/>
                  </a:lnTo>
                  <a:lnTo>
                    <a:pt x="737" y="110"/>
                  </a:lnTo>
                  <a:lnTo>
                    <a:pt x="744" y="114"/>
                  </a:lnTo>
                  <a:lnTo>
                    <a:pt x="750" y="118"/>
                  </a:lnTo>
                  <a:lnTo>
                    <a:pt x="753" y="120"/>
                  </a:lnTo>
                  <a:lnTo>
                    <a:pt x="754" y="121"/>
                  </a:lnTo>
                  <a:lnTo>
                    <a:pt x="754" y="135"/>
                  </a:lnTo>
                  <a:lnTo>
                    <a:pt x="789" y="139"/>
                  </a:lnTo>
                  <a:lnTo>
                    <a:pt x="817" y="157"/>
                  </a:lnTo>
                  <a:lnTo>
                    <a:pt x="811" y="169"/>
                  </a:lnTo>
                  <a:lnTo>
                    <a:pt x="841" y="166"/>
                  </a:lnTo>
                  <a:lnTo>
                    <a:pt x="850" y="172"/>
                  </a:lnTo>
                  <a:lnTo>
                    <a:pt x="858" y="180"/>
                  </a:lnTo>
                  <a:lnTo>
                    <a:pt x="866" y="188"/>
                  </a:lnTo>
                  <a:lnTo>
                    <a:pt x="873" y="193"/>
                  </a:lnTo>
                  <a:lnTo>
                    <a:pt x="875" y="199"/>
                  </a:lnTo>
                  <a:lnTo>
                    <a:pt x="874" y="205"/>
                  </a:lnTo>
                  <a:lnTo>
                    <a:pt x="870" y="212"/>
                  </a:lnTo>
                  <a:lnTo>
                    <a:pt x="865" y="217"/>
                  </a:lnTo>
                  <a:lnTo>
                    <a:pt x="860" y="218"/>
                  </a:lnTo>
                  <a:lnTo>
                    <a:pt x="853" y="218"/>
                  </a:lnTo>
                  <a:lnTo>
                    <a:pt x="845" y="219"/>
                  </a:lnTo>
                  <a:lnTo>
                    <a:pt x="836" y="219"/>
                  </a:lnTo>
                  <a:lnTo>
                    <a:pt x="826" y="220"/>
                  </a:lnTo>
                  <a:lnTo>
                    <a:pt x="817" y="220"/>
                  </a:lnTo>
                  <a:lnTo>
                    <a:pt x="809" y="220"/>
                  </a:lnTo>
                  <a:lnTo>
                    <a:pt x="803" y="220"/>
                  </a:lnTo>
                  <a:lnTo>
                    <a:pt x="797" y="220"/>
                  </a:lnTo>
                  <a:lnTo>
                    <a:pt x="790" y="222"/>
                  </a:lnTo>
                  <a:lnTo>
                    <a:pt x="781" y="222"/>
                  </a:lnTo>
                  <a:lnTo>
                    <a:pt x="772" y="223"/>
                  </a:lnTo>
                  <a:lnTo>
                    <a:pt x="761" y="224"/>
                  </a:lnTo>
                  <a:lnTo>
                    <a:pt x="752" y="225"/>
                  </a:lnTo>
                  <a:lnTo>
                    <a:pt x="744" y="226"/>
                  </a:lnTo>
                  <a:lnTo>
                    <a:pt x="736" y="227"/>
                  </a:lnTo>
                  <a:lnTo>
                    <a:pt x="727" y="228"/>
                  </a:lnTo>
                  <a:lnTo>
                    <a:pt x="714" y="232"/>
                  </a:lnTo>
                  <a:lnTo>
                    <a:pt x="699" y="235"/>
                  </a:lnTo>
                  <a:lnTo>
                    <a:pt x="684" y="239"/>
                  </a:lnTo>
                  <a:lnTo>
                    <a:pt x="669" y="243"/>
                  </a:lnTo>
                  <a:lnTo>
                    <a:pt x="656" y="247"/>
                  </a:lnTo>
                  <a:lnTo>
                    <a:pt x="648" y="249"/>
                  </a:lnTo>
                  <a:lnTo>
                    <a:pt x="645" y="250"/>
                  </a:lnTo>
                  <a:lnTo>
                    <a:pt x="597" y="255"/>
                  </a:lnTo>
                  <a:lnTo>
                    <a:pt x="578" y="269"/>
                  </a:lnTo>
                  <a:lnTo>
                    <a:pt x="607" y="265"/>
                  </a:lnTo>
                  <a:lnTo>
                    <a:pt x="575" y="288"/>
                  </a:lnTo>
                  <a:lnTo>
                    <a:pt x="572" y="288"/>
                  </a:lnTo>
                  <a:lnTo>
                    <a:pt x="564" y="288"/>
                  </a:lnTo>
                  <a:lnTo>
                    <a:pt x="554" y="288"/>
                  </a:lnTo>
                  <a:lnTo>
                    <a:pt x="542" y="289"/>
                  </a:lnTo>
                  <a:lnTo>
                    <a:pt x="530" y="289"/>
                  </a:lnTo>
                  <a:lnTo>
                    <a:pt x="518" y="292"/>
                  </a:lnTo>
                  <a:lnTo>
                    <a:pt x="508" y="293"/>
                  </a:lnTo>
                  <a:lnTo>
                    <a:pt x="502" y="295"/>
                  </a:lnTo>
                  <a:lnTo>
                    <a:pt x="499" y="299"/>
                  </a:lnTo>
                  <a:lnTo>
                    <a:pt x="500" y="302"/>
                  </a:lnTo>
                  <a:lnTo>
                    <a:pt x="503" y="303"/>
                  </a:lnTo>
                  <a:lnTo>
                    <a:pt x="510" y="304"/>
                  </a:lnTo>
                  <a:lnTo>
                    <a:pt x="509" y="317"/>
                  </a:lnTo>
                  <a:lnTo>
                    <a:pt x="466" y="318"/>
                  </a:lnTo>
                  <a:lnTo>
                    <a:pt x="463" y="303"/>
                  </a:lnTo>
                  <a:lnTo>
                    <a:pt x="465" y="301"/>
                  </a:lnTo>
                  <a:lnTo>
                    <a:pt x="469" y="298"/>
                  </a:lnTo>
                  <a:lnTo>
                    <a:pt x="472" y="291"/>
                  </a:lnTo>
                  <a:lnTo>
                    <a:pt x="474" y="285"/>
                  </a:lnTo>
                  <a:lnTo>
                    <a:pt x="471" y="278"/>
                  </a:lnTo>
                  <a:lnTo>
                    <a:pt x="463" y="271"/>
                  </a:lnTo>
                  <a:lnTo>
                    <a:pt x="454" y="265"/>
                  </a:lnTo>
                  <a:lnTo>
                    <a:pt x="445" y="261"/>
                  </a:lnTo>
                  <a:lnTo>
                    <a:pt x="440" y="260"/>
                  </a:lnTo>
                  <a:lnTo>
                    <a:pt x="435" y="258"/>
                  </a:lnTo>
                  <a:lnTo>
                    <a:pt x="431" y="257"/>
                  </a:lnTo>
                  <a:lnTo>
                    <a:pt x="425" y="257"/>
                  </a:lnTo>
                  <a:lnTo>
                    <a:pt x="420" y="258"/>
                  </a:lnTo>
                  <a:lnTo>
                    <a:pt x="416" y="261"/>
                  </a:lnTo>
                  <a:lnTo>
                    <a:pt x="411" y="264"/>
                  </a:lnTo>
                  <a:lnTo>
                    <a:pt x="409" y="269"/>
                  </a:lnTo>
                  <a:lnTo>
                    <a:pt x="408" y="269"/>
                  </a:lnTo>
                  <a:lnTo>
                    <a:pt x="403" y="270"/>
                  </a:lnTo>
                  <a:lnTo>
                    <a:pt x="397" y="271"/>
                  </a:lnTo>
                  <a:lnTo>
                    <a:pt x="389" y="272"/>
                  </a:lnTo>
                  <a:lnTo>
                    <a:pt x="381" y="273"/>
                  </a:lnTo>
                  <a:lnTo>
                    <a:pt x="373" y="275"/>
                  </a:lnTo>
                  <a:lnTo>
                    <a:pt x="366" y="275"/>
                  </a:lnTo>
                  <a:lnTo>
                    <a:pt x="360" y="273"/>
                  </a:lnTo>
                  <a:lnTo>
                    <a:pt x="356" y="272"/>
                  </a:lnTo>
                  <a:lnTo>
                    <a:pt x="349" y="271"/>
                  </a:lnTo>
                  <a:lnTo>
                    <a:pt x="342" y="271"/>
                  </a:lnTo>
                  <a:lnTo>
                    <a:pt x="335" y="271"/>
                  </a:lnTo>
                  <a:lnTo>
                    <a:pt x="329" y="272"/>
                  </a:lnTo>
                  <a:lnTo>
                    <a:pt x="324" y="273"/>
                  </a:lnTo>
                  <a:lnTo>
                    <a:pt x="319" y="275"/>
                  </a:lnTo>
                  <a:lnTo>
                    <a:pt x="317" y="277"/>
                  </a:lnTo>
                  <a:lnTo>
                    <a:pt x="320" y="287"/>
                  </a:lnTo>
                  <a:lnTo>
                    <a:pt x="321" y="287"/>
                  </a:lnTo>
                  <a:lnTo>
                    <a:pt x="324" y="286"/>
                  </a:lnTo>
                  <a:lnTo>
                    <a:pt x="328" y="285"/>
                  </a:lnTo>
                  <a:lnTo>
                    <a:pt x="334" y="284"/>
                  </a:lnTo>
                  <a:lnTo>
                    <a:pt x="340" y="281"/>
                  </a:lnTo>
                  <a:lnTo>
                    <a:pt x="347" y="281"/>
                  </a:lnTo>
                  <a:lnTo>
                    <a:pt x="352" y="280"/>
                  </a:lnTo>
                  <a:lnTo>
                    <a:pt x="358" y="280"/>
                  </a:lnTo>
                  <a:lnTo>
                    <a:pt x="364" y="281"/>
                  </a:lnTo>
                  <a:lnTo>
                    <a:pt x="371" y="281"/>
                  </a:lnTo>
                  <a:lnTo>
                    <a:pt x="378" y="281"/>
                  </a:lnTo>
                  <a:lnTo>
                    <a:pt x="385" y="280"/>
                  </a:lnTo>
                  <a:lnTo>
                    <a:pt x="392" y="280"/>
                  </a:lnTo>
                  <a:lnTo>
                    <a:pt x="397" y="279"/>
                  </a:lnTo>
                  <a:lnTo>
                    <a:pt x="403" y="278"/>
                  </a:lnTo>
                  <a:lnTo>
                    <a:pt x="409" y="277"/>
                  </a:lnTo>
                  <a:lnTo>
                    <a:pt x="413" y="276"/>
                  </a:lnTo>
                  <a:lnTo>
                    <a:pt x="420" y="276"/>
                  </a:lnTo>
                  <a:lnTo>
                    <a:pt x="427" y="276"/>
                  </a:lnTo>
                  <a:lnTo>
                    <a:pt x="434" y="276"/>
                  </a:lnTo>
                  <a:lnTo>
                    <a:pt x="440" y="277"/>
                  </a:lnTo>
                  <a:lnTo>
                    <a:pt x="445" y="278"/>
                  </a:lnTo>
                  <a:lnTo>
                    <a:pt x="446" y="279"/>
                  </a:lnTo>
                  <a:lnTo>
                    <a:pt x="445" y="280"/>
                  </a:lnTo>
                  <a:lnTo>
                    <a:pt x="441" y="283"/>
                  </a:lnTo>
                  <a:lnTo>
                    <a:pt x="436" y="284"/>
                  </a:lnTo>
                  <a:lnTo>
                    <a:pt x="431" y="286"/>
                  </a:lnTo>
                  <a:lnTo>
                    <a:pt x="425" y="288"/>
                  </a:lnTo>
                  <a:lnTo>
                    <a:pt x="418" y="291"/>
                  </a:lnTo>
                  <a:lnTo>
                    <a:pt x="412" y="294"/>
                  </a:lnTo>
                  <a:lnTo>
                    <a:pt x="408" y="298"/>
                  </a:lnTo>
                  <a:lnTo>
                    <a:pt x="404" y="301"/>
                  </a:lnTo>
                  <a:lnTo>
                    <a:pt x="401" y="310"/>
                  </a:lnTo>
                  <a:lnTo>
                    <a:pt x="401" y="322"/>
                  </a:lnTo>
                  <a:lnTo>
                    <a:pt x="402" y="332"/>
                  </a:lnTo>
                  <a:lnTo>
                    <a:pt x="403" y="337"/>
                  </a:lnTo>
                  <a:lnTo>
                    <a:pt x="417" y="337"/>
                  </a:lnTo>
                  <a:lnTo>
                    <a:pt x="418" y="332"/>
                  </a:lnTo>
                  <a:lnTo>
                    <a:pt x="423" y="319"/>
                  </a:lnTo>
                  <a:lnTo>
                    <a:pt x="431" y="306"/>
                  </a:lnTo>
                  <a:lnTo>
                    <a:pt x="442" y="296"/>
                  </a:lnTo>
                  <a:lnTo>
                    <a:pt x="446" y="304"/>
                  </a:lnTo>
                  <a:lnTo>
                    <a:pt x="450" y="314"/>
                  </a:lnTo>
                  <a:lnTo>
                    <a:pt x="455" y="323"/>
                  </a:lnTo>
                  <a:lnTo>
                    <a:pt x="461" y="329"/>
                  </a:lnTo>
                  <a:lnTo>
                    <a:pt x="465" y="330"/>
                  </a:lnTo>
                  <a:lnTo>
                    <a:pt x="471" y="331"/>
                  </a:lnTo>
                  <a:lnTo>
                    <a:pt x="479" y="332"/>
                  </a:lnTo>
                  <a:lnTo>
                    <a:pt x="487" y="333"/>
                  </a:lnTo>
                  <a:lnTo>
                    <a:pt x="495" y="333"/>
                  </a:lnTo>
                  <a:lnTo>
                    <a:pt x="503" y="333"/>
                  </a:lnTo>
                  <a:lnTo>
                    <a:pt x="510" y="332"/>
                  </a:lnTo>
                  <a:lnTo>
                    <a:pt x="515" y="331"/>
                  </a:lnTo>
                  <a:lnTo>
                    <a:pt x="532" y="309"/>
                  </a:lnTo>
                  <a:lnTo>
                    <a:pt x="533" y="309"/>
                  </a:lnTo>
                  <a:lnTo>
                    <a:pt x="537" y="309"/>
                  </a:lnTo>
                  <a:lnTo>
                    <a:pt x="542" y="309"/>
                  </a:lnTo>
                  <a:lnTo>
                    <a:pt x="548" y="309"/>
                  </a:lnTo>
                  <a:lnTo>
                    <a:pt x="556" y="308"/>
                  </a:lnTo>
                  <a:lnTo>
                    <a:pt x="563" y="307"/>
                  </a:lnTo>
                  <a:lnTo>
                    <a:pt x="571" y="306"/>
                  </a:lnTo>
                  <a:lnTo>
                    <a:pt x="578" y="303"/>
                  </a:lnTo>
                  <a:lnTo>
                    <a:pt x="585" y="300"/>
                  </a:lnTo>
                  <a:lnTo>
                    <a:pt x="592" y="295"/>
                  </a:lnTo>
                  <a:lnTo>
                    <a:pt x="600" y="289"/>
                  </a:lnTo>
                  <a:lnTo>
                    <a:pt x="607" y="284"/>
                  </a:lnTo>
                  <a:lnTo>
                    <a:pt x="614" y="278"/>
                  </a:lnTo>
                  <a:lnTo>
                    <a:pt x="620" y="273"/>
                  </a:lnTo>
                  <a:lnTo>
                    <a:pt x="625" y="269"/>
                  </a:lnTo>
                  <a:lnTo>
                    <a:pt x="630" y="266"/>
                  </a:lnTo>
                  <a:lnTo>
                    <a:pt x="651" y="273"/>
                  </a:lnTo>
                  <a:lnTo>
                    <a:pt x="654" y="272"/>
                  </a:lnTo>
                  <a:lnTo>
                    <a:pt x="665" y="269"/>
                  </a:lnTo>
                  <a:lnTo>
                    <a:pt x="678" y="264"/>
                  </a:lnTo>
                  <a:lnTo>
                    <a:pt x="694" y="258"/>
                  </a:lnTo>
                  <a:lnTo>
                    <a:pt x="713" y="253"/>
                  </a:lnTo>
                  <a:lnTo>
                    <a:pt x="729" y="248"/>
                  </a:lnTo>
                  <a:lnTo>
                    <a:pt x="743" y="243"/>
                  </a:lnTo>
                  <a:lnTo>
                    <a:pt x="752" y="241"/>
                  </a:lnTo>
                  <a:lnTo>
                    <a:pt x="759" y="240"/>
                  </a:lnTo>
                  <a:lnTo>
                    <a:pt x="765" y="240"/>
                  </a:lnTo>
                  <a:lnTo>
                    <a:pt x="771" y="242"/>
                  </a:lnTo>
                  <a:lnTo>
                    <a:pt x="775" y="245"/>
                  </a:lnTo>
                  <a:lnTo>
                    <a:pt x="780" y="247"/>
                  </a:lnTo>
                  <a:lnTo>
                    <a:pt x="784" y="249"/>
                  </a:lnTo>
                  <a:lnTo>
                    <a:pt x="789" y="253"/>
                  </a:lnTo>
                  <a:lnTo>
                    <a:pt x="792" y="255"/>
                  </a:lnTo>
                  <a:lnTo>
                    <a:pt x="799" y="258"/>
                  </a:lnTo>
                  <a:lnTo>
                    <a:pt x="805" y="258"/>
                  </a:lnTo>
                  <a:lnTo>
                    <a:pt x="811" y="258"/>
                  </a:lnTo>
                  <a:lnTo>
                    <a:pt x="817" y="258"/>
                  </a:lnTo>
                  <a:lnTo>
                    <a:pt x="823" y="261"/>
                  </a:lnTo>
                  <a:lnTo>
                    <a:pt x="829" y="266"/>
                  </a:lnTo>
                  <a:lnTo>
                    <a:pt x="830" y="272"/>
                  </a:lnTo>
                  <a:lnTo>
                    <a:pt x="825" y="277"/>
                  </a:lnTo>
                  <a:lnTo>
                    <a:pt x="818" y="279"/>
                  </a:lnTo>
                  <a:lnTo>
                    <a:pt x="809" y="281"/>
                  </a:lnTo>
                  <a:lnTo>
                    <a:pt x="797" y="285"/>
                  </a:lnTo>
                  <a:lnTo>
                    <a:pt x="785" y="288"/>
                  </a:lnTo>
                  <a:lnTo>
                    <a:pt x="774" y="292"/>
                  </a:lnTo>
                  <a:lnTo>
                    <a:pt x="762" y="296"/>
                  </a:lnTo>
                  <a:lnTo>
                    <a:pt x="754" y="300"/>
                  </a:lnTo>
                  <a:lnTo>
                    <a:pt x="749" y="303"/>
                  </a:lnTo>
                  <a:lnTo>
                    <a:pt x="742" y="306"/>
                  </a:lnTo>
                  <a:lnTo>
                    <a:pt x="737" y="304"/>
                  </a:lnTo>
                  <a:lnTo>
                    <a:pt x="736" y="300"/>
                  </a:lnTo>
                  <a:lnTo>
                    <a:pt x="738" y="293"/>
                  </a:lnTo>
                  <a:lnTo>
                    <a:pt x="742" y="285"/>
                  </a:lnTo>
                  <a:lnTo>
                    <a:pt x="744" y="277"/>
                  </a:lnTo>
                  <a:lnTo>
                    <a:pt x="744" y="271"/>
                  </a:lnTo>
                  <a:lnTo>
                    <a:pt x="738" y="271"/>
                  </a:lnTo>
                  <a:lnTo>
                    <a:pt x="735" y="272"/>
                  </a:lnTo>
                  <a:lnTo>
                    <a:pt x="730" y="275"/>
                  </a:lnTo>
                  <a:lnTo>
                    <a:pt x="726" y="276"/>
                  </a:lnTo>
                  <a:lnTo>
                    <a:pt x="721" y="278"/>
                  </a:lnTo>
                  <a:lnTo>
                    <a:pt x="715" y="279"/>
                  </a:lnTo>
                  <a:lnTo>
                    <a:pt x="709" y="281"/>
                  </a:lnTo>
                  <a:lnTo>
                    <a:pt x="705" y="283"/>
                  </a:lnTo>
                  <a:lnTo>
                    <a:pt x="699" y="285"/>
                  </a:lnTo>
                  <a:lnTo>
                    <a:pt x="693" y="286"/>
                  </a:lnTo>
                  <a:lnTo>
                    <a:pt x="685" y="288"/>
                  </a:lnTo>
                  <a:lnTo>
                    <a:pt x="677" y="289"/>
                  </a:lnTo>
                  <a:lnTo>
                    <a:pt x="669" y="291"/>
                  </a:lnTo>
                  <a:lnTo>
                    <a:pt x="661" y="292"/>
                  </a:lnTo>
                  <a:lnTo>
                    <a:pt x="653" y="293"/>
                  </a:lnTo>
                  <a:lnTo>
                    <a:pt x="646" y="293"/>
                  </a:lnTo>
                  <a:lnTo>
                    <a:pt x="640" y="293"/>
                  </a:lnTo>
                  <a:lnTo>
                    <a:pt x="630" y="303"/>
                  </a:lnTo>
                  <a:lnTo>
                    <a:pt x="636" y="303"/>
                  </a:lnTo>
                  <a:lnTo>
                    <a:pt x="643" y="306"/>
                  </a:lnTo>
                  <a:lnTo>
                    <a:pt x="648" y="307"/>
                  </a:lnTo>
                  <a:lnTo>
                    <a:pt x="654" y="309"/>
                  </a:lnTo>
                  <a:lnTo>
                    <a:pt x="659" y="311"/>
                  </a:lnTo>
                  <a:lnTo>
                    <a:pt x="661" y="314"/>
                  </a:lnTo>
                  <a:lnTo>
                    <a:pt x="662" y="316"/>
                  </a:lnTo>
                  <a:lnTo>
                    <a:pt x="661" y="317"/>
                  </a:lnTo>
                  <a:lnTo>
                    <a:pt x="658" y="318"/>
                  </a:lnTo>
                  <a:lnTo>
                    <a:pt x="654" y="319"/>
                  </a:lnTo>
                  <a:lnTo>
                    <a:pt x="651" y="321"/>
                  </a:lnTo>
                  <a:lnTo>
                    <a:pt x="646" y="322"/>
                  </a:lnTo>
                  <a:lnTo>
                    <a:pt x="641" y="324"/>
                  </a:lnTo>
                  <a:lnTo>
                    <a:pt x="637" y="325"/>
                  </a:lnTo>
                  <a:lnTo>
                    <a:pt x="631" y="326"/>
                  </a:lnTo>
                  <a:lnTo>
                    <a:pt x="627" y="326"/>
                  </a:lnTo>
                  <a:lnTo>
                    <a:pt x="616" y="327"/>
                  </a:lnTo>
                  <a:lnTo>
                    <a:pt x="607" y="330"/>
                  </a:lnTo>
                  <a:lnTo>
                    <a:pt x="600" y="333"/>
                  </a:lnTo>
                  <a:lnTo>
                    <a:pt x="594" y="339"/>
                  </a:lnTo>
                  <a:lnTo>
                    <a:pt x="587" y="347"/>
                  </a:lnTo>
                  <a:lnTo>
                    <a:pt x="578" y="359"/>
                  </a:lnTo>
                  <a:lnTo>
                    <a:pt x="568" y="372"/>
                  </a:lnTo>
                  <a:lnTo>
                    <a:pt x="562" y="385"/>
                  </a:lnTo>
                  <a:lnTo>
                    <a:pt x="553" y="380"/>
                  </a:lnTo>
                  <a:lnTo>
                    <a:pt x="553" y="361"/>
                  </a:lnTo>
                  <a:lnTo>
                    <a:pt x="544" y="362"/>
                  </a:lnTo>
                  <a:lnTo>
                    <a:pt x="536" y="366"/>
                  </a:lnTo>
                  <a:lnTo>
                    <a:pt x="531" y="369"/>
                  </a:lnTo>
                  <a:lnTo>
                    <a:pt x="529" y="377"/>
                  </a:lnTo>
                  <a:lnTo>
                    <a:pt x="530" y="387"/>
                  </a:lnTo>
                  <a:lnTo>
                    <a:pt x="533" y="400"/>
                  </a:lnTo>
                  <a:lnTo>
                    <a:pt x="536" y="412"/>
                  </a:lnTo>
                  <a:lnTo>
                    <a:pt x="534" y="418"/>
                  </a:lnTo>
                  <a:lnTo>
                    <a:pt x="529" y="423"/>
                  </a:lnTo>
                  <a:lnTo>
                    <a:pt x="521" y="425"/>
                  </a:lnTo>
                  <a:lnTo>
                    <a:pt x="514" y="428"/>
                  </a:lnTo>
                  <a:lnTo>
                    <a:pt x="510" y="429"/>
                  </a:lnTo>
                  <a:lnTo>
                    <a:pt x="464" y="461"/>
                  </a:lnTo>
                  <a:lnTo>
                    <a:pt x="459" y="463"/>
                  </a:lnTo>
                  <a:lnTo>
                    <a:pt x="450" y="469"/>
                  </a:lnTo>
                  <a:lnTo>
                    <a:pt x="439" y="477"/>
                  </a:lnTo>
                  <a:lnTo>
                    <a:pt x="431" y="485"/>
                  </a:lnTo>
                  <a:lnTo>
                    <a:pt x="430" y="496"/>
                  </a:lnTo>
                  <a:lnTo>
                    <a:pt x="434" y="508"/>
                  </a:lnTo>
                  <a:lnTo>
                    <a:pt x="441" y="521"/>
                  </a:lnTo>
                  <a:lnTo>
                    <a:pt x="447" y="530"/>
                  </a:lnTo>
                  <a:lnTo>
                    <a:pt x="447" y="538"/>
                  </a:lnTo>
                  <a:lnTo>
                    <a:pt x="443" y="547"/>
                  </a:lnTo>
                  <a:lnTo>
                    <a:pt x="438" y="558"/>
                  </a:lnTo>
                  <a:lnTo>
                    <a:pt x="433" y="567"/>
                  </a:lnTo>
                  <a:lnTo>
                    <a:pt x="427" y="575"/>
                  </a:lnTo>
                  <a:lnTo>
                    <a:pt x="420" y="585"/>
                  </a:lnTo>
                  <a:lnTo>
                    <a:pt x="413" y="592"/>
                  </a:lnTo>
                  <a:lnTo>
                    <a:pt x="407" y="595"/>
                  </a:lnTo>
                  <a:lnTo>
                    <a:pt x="402" y="587"/>
                  </a:lnTo>
                  <a:lnTo>
                    <a:pt x="400" y="572"/>
                  </a:lnTo>
                  <a:lnTo>
                    <a:pt x="400" y="556"/>
                  </a:lnTo>
                  <a:lnTo>
                    <a:pt x="404" y="545"/>
                  </a:lnTo>
                  <a:lnTo>
                    <a:pt x="411" y="535"/>
                  </a:lnTo>
                  <a:lnTo>
                    <a:pt x="409" y="531"/>
                  </a:lnTo>
                  <a:lnTo>
                    <a:pt x="404" y="524"/>
                  </a:lnTo>
                  <a:lnTo>
                    <a:pt x="397" y="516"/>
                  </a:lnTo>
                  <a:lnTo>
                    <a:pt x="390" y="511"/>
                  </a:lnTo>
                  <a:lnTo>
                    <a:pt x="386" y="509"/>
                  </a:lnTo>
                  <a:lnTo>
                    <a:pt x="379" y="508"/>
                  </a:lnTo>
                  <a:lnTo>
                    <a:pt x="372" y="506"/>
                  </a:lnTo>
                  <a:lnTo>
                    <a:pt x="363" y="505"/>
                  </a:lnTo>
                  <a:lnTo>
                    <a:pt x="355" y="504"/>
                  </a:lnTo>
                  <a:lnTo>
                    <a:pt x="349" y="504"/>
                  </a:lnTo>
                  <a:lnTo>
                    <a:pt x="344" y="503"/>
                  </a:lnTo>
                  <a:lnTo>
                    <a:pt x="342" y="503"/>
                  </a:lnTo>
                  <a:lnTo>
                    <a:pt x="335" y="516"/>
                  </a:lnTo>
                  <a:lnTo>
                    <a:pt x="333" y="516"/>
                  </a:lnTo>
                  <a:lnTo>
                    <a:pt x="326" y="515"/>
                  </a:lnTo>
                  <a:lnTo>
                    <a:pt x="317" y="515"/>
                  </a:lnTo>
                  <a:lnTo>
                    <a:pt x="306" y="513"/>
                  </a:lnTo>
                  <a:lnTo>
                    <a:pt x="295" y="512"/>
                  </a:lnTo>
                  <a:lnTo>
                    <a:pt x="286" y="509"/>
                  </a:lnTo>
                  <a:lnTo>
                    <a:pt x="277" y="506"/>
                  </a:lnTo>
                  <a:lnTo>
                    <a:pt x="273" y="503"/>
                  </a:lnTo>
                  <a:lnTo>
                    <a:pt x="269" y="503"/>
                  </a:lnTo>
                  <a:lnTo>
                    <a:pt x="265" y="504"/>
                  </a:lnTo>
                  <a:lnTo>
                    <a:pt x="260" y="505"/>
                  </a:lnTo>
                  <a:lnTo>
                    <a:pt x="254" y="507"/>
                  </a:lnTo>
                  <a:lnTo>
                    <a:pt x="249" y="509"/>
                  </a:lnTo>
                  <a:lnTo>
                    <a:pt x="244" y="514"/>
                  </a:lnTo>
                  <a:lnTo>
                    <a:pt x="238" y="519"/>
                  </a:lnTo>
                  <a:lnTo>
                    <a:pt x="235" y="524"/>
                  </a:lnTo>
                  <a:lnTo>
                    <a:pt x="216" y="524"/>
                  </a:lnTo>
                  <a:lnTo>
                    <a:pt x="205" y="581"/>
                  </a:lnTo>
                  <a:lnTo>
                    <a:pt x="191" y="584"/>
                  </a:lnTo>
                  <a:lnTo>
                    <a:pt x="205" y="619"/>
                  </a:lnTo>
                  <a:lnTo>
                    <a:pt x="199" y="628"/>
                  </a:lnTo>
                  <a:lnTo>
                    <a:pt x="197" y="640"/>
                  </a:lnTo>
                  <a:lnTo>
                    <a:pt x="199" y="650"/>
                  </a:lnTo>
                  <a:lnTo>
                    <a:pt x="208" y="657"/>
                  </a:lnTo>
                  <a:lnTo>
                    <a:pt x="220" y="658"/>
                  </a:lnTo>
                  <a:lnTo>
                    <a:pt x="229" y="657"/>
                  </a:lnTo>
                  <a:lnTo>
                    <a:pt x="236" y="656"/>
                  </a:lnTo>
                  <a:lnTo>
                    <a:pt x="238" y="655"/>
                  </a:lnTo>
                  <a:lnTo>
                    <a:pt x="252" y="663"/>
                  </a:lnTo>
                  <a:lnTo>
                    <a:pt x="258" y="655"/>
                  </a:lnTo>
                  <a:lnTo>
                    <a:pt x="264" y="649"/>
                  </a:lnTo>
                  <a:lnTo>
                    <a:pt x="268" y="645"/>
                  </a:lnTo>
                  <a:lnTo>
                    <a:pt x="274" y="644"/>
                  </a:lnTo>
                  <a:lnTo>
                    <a:pt x="277" y="644"/>
                  </a:lnTo>
                  <a:lnTo>
                    <a:pt x="280" y="641"/>
                  </a:lnTo>
                  <a:lnTo>
                    <a:pt x="283" y="637"/>
                  </a:lnTo>
                  <a:lnTo>
                    <a:pt x="290" y="636"/>
                  </a:lnTo>
                  <a:lnTo>
                    <a:pt x="296" y="637"/>
                  </a:lnTo>
                  <a:lnTo>
                    <a:pt x="302" y="637"/>
                  </a:lnTo>
                  <a:lnTo>
                    <a:pt x="307" y="637"/>
                  </a:lnTo>
                  <a:lnTo>
                    <a:pt x="314" y="637"/>
                  </a:lnTo>
                  <a:lnTo>
                    <a:pt x="319" y="637"/>
                  </a:lnTo>
                  <a:lnTo>
                    <a:pt x="324" y="636"/>
                  </a:lnTo>
                  <a:lnTo>
                    <a:pt x="326" y="636"/>
                  </a:lnTo>
                  <a:lnTo>
                    <a:pt x="327" y="636"/>
                  </a:lnTo>
                  <a:lnTo>
                    <a:pt x="330" y="644"/>
                  </a:lnTo>
                  <a:lnTo>
                    <a:pt x="327" y="648"/>
                  </a:lnTo>
                  <a:lnTo>
                    <a:pt x="319" y="656"/>
                  </a:lnTo>
                  <a:lnTo>
                    <a:pt x="311" y="667"/>
                  </a:lnTo>
                  <a:lnTo>
                    <a:pt x="306" y="679"/>
                  </a:lnTo>
                  <a:lnTo>
                    <a:pt x="304" y="690"/>
                  </a:lnTo>
                  <a:lnTo>
                    <a:pt x="301" y="703"/>
                  </a:lnTo>
                  <a:lnTo>
                    <a:pt x="295" y="716"/>
                  </a:lnTo>
                  <a:lnTo>
                    <a:pt x="287" y="727"/>
                  </a:lnTo>
                  <a:lnTo>
                    <a:pt x="295" y="728"/>
                  </a:lnTo>
                  <a:lnTo>
                    <a:pt x="304" y="731"/>
                  </a:lnTo>
                  <a:lnTo>
                    <a:pt x="312" y="732"/>
                  </a:lnTo>
                  <a:lnTo>
                    <a:pt x="321" y="733"/>
                  </a:lnTo>
                  <a:lnTo>
                    <a:pt x="329" y="733"/>
                  </a:lnTo>
                  <a:lnTo>
                    <a:pt x="337" y="733"/>
                  </a:lnTo>
                  <a:lnTo>
                    <a:pt x="347" y="732"/>
                  </a:lnTo>
                  <a:lnTo>
                    <a:pt x="355" y="728"/>
                  </a:lnTo>
                  <a:lnTo>
                    <a:pt x="373" y="736"/>
                  </a:lnTo>
                  <a:lnTo>
                    <a:pt x="371" y="750"/>
                  </a:lnTo>
                  <a:lnTo>
                    <a:pt x="368" y="765"/>
                  </a:lnTo>
                  <a:lnTo>
                    <a:pt x="366" y="778"/>
                  </a:lnTo>
                  <a:lnTo>
                    <a:pt x="366" y="788"/>
                  </a:lnTo>
                  <a:lnTo>
                    <a:pt x="367" y="801"/>
                  </a:lnTo>
                  <a:lnTo>
                    <a:pt x="370" y="818"/>
                  </a:lnTo>
                  <a:lnTo>
                    <a:pt x="374" y="833"/>
                  </a:lnTo>
                  <a:lnTo>
                    <a:pt x="385" y="841"/>
                  </a:lnTo>
                  <a:lnTo>
                    <a:pt x="392" y="842"/>
                  </a:lnTo>
                  <a:lnTo>
                    <a:pt x="397" y="843"/>
                  </a:lnTo>
                  <a:lnTo>
                    <a:pt x="404" y="843"/>
                  </a:lnTo>
                  <a:lnTo>
                    <a:pt x="410" y="842"/>
                  </a:lnTo>
                  <a:lnTo>
                    <a:pt x="416" y="841"/>
                  </a:lnTo>
                  <a:lnTo>
                    <a:pt x="421" y="840"/>
                  </a:lnTo>
                  <a:lnTo>
                    <a:pt x="427" y="837"/>
                  </a:lnTo>
                  <a:lnTo>
                    <a:pt x="433" y="833"/>
                  </a:lnTo>
                  <a:lnTo>
                    <a:pt x="436" y="835"/>
                  </a:lnTo>
                  <a:lnTo>
                    <a:pt x="445" y="841"/>
                  </a:lnTo>
                  <a:lnTo>
                    <a:pt x="454" y="848"/>
                  </a:lnTo>
                  <a:lnTo>
                    <a:pt x="458" y="856"/>
                  </a:lnTo>
                  <a:lnTo>
                    <a:pt x="461" y="865"/>
                  </a:lnTo>
                  <a:lnTo>
                    <a:pt x="465" y="875"/>
                  </a:lnTo>
                  <a:lnTo>
                    <a:pt x="471" y="881"/>
                  </a:lnTo>
                  <a:lnTo>
                    <a:pt x="479" y="885"/>
                  </a:lnTo>
                  <a:lnTo>
                    <a:pt x="501" y="828"/>
                  </a:lnTo>
                  <a:lnTo>
                    <a:pt x="508" y="827"/>
                  </a:lnTo>
                  <a:lnTo>
                    <a:pt x="515" y="825"/>
                  </a:lnTo>
                  <a:lnTo>
                    <a:pt x="519" y="823"/>
                  </a:lnTo>
                  <a:lnTo>
                    <a:pt x="524" y="820"/>
                  </a:lnTo>
                  <a:lnTo>
                    <a:pt x="527" y="818"/>
                  </a:lnTo>
                  <a:lnTo>
                    <a:pt x="531" y="816"/>
                  </a:lnTo>
                  <a:lnTo>
                    <a:pt x="536" y="812"/>
                  </a:lnTo>
                  <a:lnTo>
                    <a:pt x="540" y="809"/>
                  </a:lnTo>
                  <a:lnTo>
                    <a:pt x="562" y="809"/>
                  </a:lnTo>
                  <a:lnTo>
                    <a:pt x="548" y="833"/>
                  </a:lnTo>
                  <a:lnTo>
                    <a:pt x="578" y="847"/>
                  </a:lnTo>
                  <a:lnTo>
                    <a:pt x="594" y="837"/>
                  </a:lnTo>
                  <a:lnTo>
                    <a:pt x="591" y="833"/>
                  </a:lnTo>
                  <a:lnTo>
                    <a:pt x="583" y="827"/>
                  </a:lnTo>
                  <a:lnTo>
                    <a:pt x="577" y="819"/>
                  </a:lnTo>
                  <a:lnTo>
                    <a:pt x="577" y="815"/>
                  </a:lnTo>
                  <a:lnTo>
                    <a:pt x="582" y="810"/>
                  </a:lnTo>
                  <a:lnTo>
                    <a:pt x="585" y="804"/>
                  </a:lnTo>
                  <a:lnTo>
                    <a:pt x="590" y="800"/>
                  </a:lnTo>
                  <a:lnTo>
                    <a:pt x="597" y="801"/>
                  </a:lnTo>
                  <a:lnTo>
                    <a:pt x="605" y="804"/>
                  </a:lnTo>
                  <a:lnTo>
                    <a:pt x="614" y="807"/>
                  </a:lnTo>
                  <a:lnTo>
                    <a:pt x="622" y="807"/>
                  </a:lnTo>
                  <a:lnTo>
                    <a:pt x="630" y="804"/>
                  </a:lnTo>
                  <a:lnTo>
                    <a:pt x="635" y="803"/>
                  </a:lnTo>
                  <a:lnTo>
                    <a:pt x="638" y="803"/>
                  </a:lnTo>
                  <a:lnTo>
                    <a:pt x="643" y="803"/>
                  </a:lnTo>
                  <a:lnTo>
                    <a:pt x="648" y="803"/>
                  </a:lnTo>
                  <a:lnTo>
                    <a:pt x="654" y="804"/>
                  </a:lnTo>
                  <a:lnTo>
                    <a:pt x="660" y="804"/>
                  </a:lnTo>
                  <a:lnTo>
                    <a:pt x="666" y="805"/>
                  </a:lnTo>
                  <a:lnTo>
                    <a:pt x="673" y="807"/>
                  </a:lnTo>
                  <a:lnTo>
                    <a:pt x="678" y="808"/>
                  </a:lnTo>
                  <a:lnTo>
                    <a:pt x="684" y="809"/>
                  </a:lnTo>
                  <a:lnTo>
                    <a:pt x="689" y="810"/>
                  </a:lnTo>
                  <a:lnTo>
                    <a:pt x="694" y="810"/>
                  </a:lnTo>
                  <a:lnTo>
                    <a:pt x="699" y="811"/>
                  </a:lnTo>
                  <a:lnTo>
                    <a:pt x="705" y="812"/>
                  </a:lnTo>
                  <a:lnTo>
                    <a:pt x="713" y="814"/>
                  </a:lnTo>
                  <a:lnTo>
                    <a:pt x="722" y="815"/>
                  </a:lnTo>
                  <a:lnTo>
                    <a:pt x="734" y="816"/>
                  </a:lnTo>
                  <a:lnTo>
                    <a:pt x="746" y="819"/>
                  </a:lnTo>
                  <a:lnTo>
                    <a:pt x="759" y="824"/>
                  </a:lnTo>
                  <a:lnTo>
                    <a:pt x="772" y="830"/>
                  </a:lnTo>
                  <a:lnTo>
                    <a:pt x="783" y="835"/>
                  </a:lnTo>
                  <a:lnTo>
                    <a:pt x="794" y="841"/>
                  </a:lnTo>
                  <a:lnTo>
                    <a:pt x="802" y="847"/>
                  </a:lnTo>
                  <a:lnTo>
                    <a:pt x="806" y="853"/>
                  </a:lnTo>
                  <a:lnTo>
                    <a:pt x="813" y="863"/>
                  </a:lnTo>
                  <a:lnTo>
                    <a:pt x="819" y="871"/>
                  </a:lnTo>
                  <a:lnTo>
                    <a:pt x="823" y="877"/>
                  </a:lnTo>
                  <a:lnTo>
                    <a:pt x="825" y="879"/>
                  </a:lnTo>
                  <a:lnTo>
                    <a:pt x="828" y="879"/>
                  </a:lnTo>
                  <a:lnTo>
                    <a:pt x="837" y="880"/>
                  </a:lnTo>
                  <a:lnTo>
                    <a:pt x="850" y="880"/>
                  </a:lnTo>
                  <a:lnTo>
                    <a:pt x="866" y="881"/>
                  </a:lnTo>
                  <a:lnTo>
                    <a:pt x="881" y="883"/>
                  </a:lnTo>
                  <a:lnTo>
                    <a:pt x="896" y="885"/>
                  </a:lnTo>
                  <a:lnTo>
                    <a:pt x="908" y="886"/>
                  </a:lnTo>
                  <a:lnTo>
                    <a:pt x="914" y="888"/>
                  </a:lnTo>
                  <a:lnTo>
                    <a:pt x="919" y="893"/>
                  </a:lnTo>
                  <a:lnTo>
                    <a:pt x="927" y="902"/>
                  </a:lnTo>
                  <a:lnTo>
                    <a:pt x="935" y="914"/>
                  </a:lnTo>
                  <a:lnTo>
                    <a:pt x="944" y="926"/>
                  </a:lnTo>
                  <a:lnTo>
                    <a:pt x="954" y="939"/>
                  </a:lnTo>
                  <a:lnTo>
                    <a:pt x="962" y="949"/>
                  </a:lnTo>
                  <a:lnTo>
                    <a:pt x="970" y="957"/>
                  </a:lnTo>
                  <a:lnTo>
                    <a:pt x="974" y="961"/>
                  </a:lnTo>
                  <a:lnTo>
                    <a:pt x="982" y="961"/>
                  </a:lnTo>
                  <a:lnTo>
                    <a:pt x="989" y="961"/>
                  </a:lnTo>
                  <a:lnTo>
                    <a:pt x="994" y="961"/>
                  </a:lnTo>
                  <a:lnTo>
                    <a:pt x="996" y="961"/>
                  </a:lnTo>
                  <a:lnTo>
                    <a:pt x="999" y="986"/>
                  </a:lnTo>
                  <a:lnTo>
                    <a:pt x="995" y="986"/>
                  </a:lnTo>
                  <a:lnTo>
                    <a:pt x="989" y="986"/>
                  </a:lnTo>
                  <a:lnTo>
                    <a:pt x="981" y="989"/>
                  </a:lnTo>
                  <a:lnTo>
                    <a:pt x="977" y="993"/>
                  </a:lnTo>
                  <a:lnTo>
                    <a:pt x="972" y="1001"/>
                  </a:lnTo>
                  <a:lnTo>
                    <a:pt x="967" y="1013"/>
                  </a:lnTo>
                  <a:lnTo>
                    <a:pt x="961" y="1022"/>
                  </a:lnTo>
                  <a:lnTo>
                    <a:pt x="955" y="1027"/>
                  </a:lnTo>
                  <a:lnTo>
                    <a:pt x="948" y="1028"/>
                  </a:lnTo>
                  <a:lnTo>
                    <a:pt x="941" y="1031"/>
                  </a:lnTo>
                  <a:lnTo>
                    <a:pt x="936" y="1036"/>
                  </a:lnTo>
                  <a:lnTo>
                    <a:pt x="934" y="1037"/>
                  </a:lnTo>
                  <a:lnTo>
                    <a:pt x="941" y="1048"/>
                  </a:lnTo>
                  <a:lnTo>
                    <a:pt x="980" y="1040"/>
                  </a:lnTo>
                  <a:lnTo>
                    <a:pt x="982" y="1034"/>
                  </a:lnTo>
                  <a:lnTo>
                    <a:pt x="988" y="1020"/>
                  </a:lnTo>
                  <a:lnTo>
                    <a:pt x="995" y="1007"/>
                  </a:lnTo>
                  <a:lnTo>
                    <a:pt x="1001" y="1002"/>
                  </a:lnTo>
                  <a:lnTo>
                    <a:pt x="1009" y="1005"/>
                  </a:lnTo>
                  <a:lnTo>
                    <a:pt x="1020" y="1007"/>
                  </a:lnTo>
                  <a:lnTo>
                    <a:pt x="1033" y="1009"/>
                  </a:lnTo>
                  <a:lnTo>
                    <a:pt x="1048" y="1010"/>
                  </a:lnTo>
                  <a:lnTo>
                    <a:pt x="1062" y="1012"/>
                  </a:lnTo>
                  <a:lnTo>
                    <a:pt x="1076" y="1013"/>
                  </a:lnTo>
                  <a:lnTo>
                    <a:pt x="1088" y="1013"/>
                  </a:lnTo>
                  <a:lnTo>
                    <a:pt x="1098" y="1013"/>
                  </a:lnTo>
                  <a:lnTo>
                    <a:pt x="1115" y="1024"/>
                  </a:lnTo>
                  <a:lnTo>
                    <a:pt x="1137" y="1019"/>
                  </a:lnTo>
                  <a:lnTo>
                    <a:pt x="1138" y="1021"/>
                  </a:lnTo>
                  <a:lnTo>
                    <a:pt x="1141" y="1027"/>
                  </a:lnTo>
                  <a:lnTo>
                    <a:pt x="1146" y="1034"/>
                  </a:lnTo>
                  <a:lnTo>
                    <a:pt x="1153" y="1038"/>
                  </a:lnTo>
                  <a:lnTo>
                    <a:pt x="1158" y="1039"/>
                  </a:lnTo>
                  <a:lnTo>
                    <a:pt x="1162" y="1039"/>
                  </a:lnTo>
                  <a:lnTo>
                    <a:pt x="1168" y="1039"/>
                  </a:lnTo>
                  <a:lnTo>
                    <a:pt x="1174" y="1038"/>
                  </a:lnTo>
                  <a:lnTo>
                    <a:pt x="1179" y="1037"/>
                  </a:lnTo>
                  <a:lnTo>
                    <a:pt x="1184" y="1036"/>
                  </a:lnTo>
                  <a:lnTo>
                    <a:pt x="1186" y="1035"/>
                  </a:lnTo>
                  <a:lnTo>
                    <a:pt x="1187" y="1035"/>
                  </a:lnTo>
                  <a:lnTo>
                    <a:pt x="1191" y="1038"/>
                  </a:lnTo>
                  <a:lnTo>
                    <a:pt x="1200" y="1044"/>
                  </a:lnTo>
                  <a:lnTo>
                    <a:pt x="1211" y="1051"/>
                  </a:lnTo>
                  <a:lnTo>
                    <a:pt x="1220" y="1054"/>
                  </a:lnTo>
                  <a:lnTo>
                    <a:pt x="1220" y="1061"/>
                  </a:lnTo>
                  <a:lnTo>
                    <a:pt x="1221" y="1078"/>
                  </a:lnTo>
                  <a:lnTo>
                    <a:pt x="1225" y="1098"/>
                  </a:lnTo>
                  <a:lnTo>
                    <a:pt x="1237" y="1114"/>
                  </a:lnTo>
                  <a:lnTo>
                    <a:pt x="1235" y="1122"/>
                  </a:lnTo>
                  <a:lnTo>
                    <a:pt x="1229" y="1133"/>
                  </a:lnTo>
                  <a:lnTo>
                    <a:pt x="1221" y="1142"/>
                  </a:lnTo>
                  <a:lnTo>
                    <a:pt x="1209" y="1149"/>
                  </a:lnTo>
                  <a:lnTo>
                    <a:pt x="1204" y="1152"/>
                  </a:lnTo>
                  <a:lnTo>
                    <a:pt x="1198" y="1158"/>
                  </a:lnTo>
                  <a:lnTo>
                    <a:pt x="1193" y="1164"/>
                  </a:lnTo>
                  <a:lnTo>
                    <a:pt x="1187" y="1171"/>
                  </a:lnTo>
                  <a:lnTo>
                    <a:pt x="1183" y="1177"/>
                  </a:lnTo>
                  <a:lnTo>
                    <a:pt x="1178" y="1184"/>
                  </a:lnTo>
                  <a:lnTo>
                    <a:pt x="1173" y="1191"/>
                  </a:lnTo>
                  <a:lnTo>
                    <a:pt x="1168" y="1197"/>
                  </a:lnTo>
                  <a:lnTo>
                    <a:pt x="1160" y="1211"/>
                  </a:lnTo>
                  <a:lnTo>
                    <a:pt x="1158" y="1228"/>
                  </a:lnTo>
                  <a:lnTo>
                    <a:pt x="1156" y="1245"/>
                  </a:lnTo>
                  <a:lnTo>
                    <a:pt x="1153" y="1260"/>
                  </a:lnTo>
                  <a:lnTo>
                    <a:pt x="1147" y="1272"/>
                  </a:lnTo>
                  <a:lnTo>
                    <a:pt x="1139" y="1280"/>
                  </a:lnTo>
                  <a:lnTo>
                    <a:pt x="1130" y="1287"/>
                  </a:lnTo>
                  <a:lnTo>
                    <a:pt x="1123" y="1290"/>
                  </a:lnTo>
                  <a:lnTo>
                    <a:pt x="1121" y="1295"/>
                  </a:lnTo>
                  <a:lnTo>
                    <a:pt x="1125" y="1298"/>
                  </a:lnTo>
                  <a:lnTo>
                    <a:pt x="1133" y="1303"/>
                  </a:lnTo>
                  <a:lnTo>
                    <a:pt x="1141" y="1304"/>
                  </a:lnTo>
                  <a:lnTo>
                    <a:pt x="1131" y="1317"/>
                  </a:lnTo>
                  <a:lnTo>
                    <a:pt x="1124" y="1318"/>
                  </a:lnTo>
                  <a:lnTo>
                    <a:pt x="1116" y="1319"/>
                  </a:lnTo>
                  <a:lnTo>
                    <a:pt x="1108" y="1321"/>
                  </a:lnTo>
                  <a:lnTo>
                    <a:pt x="1100" y="1324"/>
                  </a:lnTo>
                  <a:lnTo>
                    <a:pt x="1092" y="1327"/>
                  </a:lnTo>
                  <a:lnTo>
                    <a:pt x="1084" y="1331"/>
                  </a:lnTo>
                  <a:lnTo>
                    <a:pt x="1076" y="1335"/>
                  </a:lnTo>
                  <a:lnTo>
                    <a:pt x="1068" y="1339"/>
                  </a:lnTo>
                  <a:lnTo>
                    <a:pt x="1067" y="1346"/>
                  </a:lnTo>
                  <a:lnTo>
                    <a:pt x="1065" y="1353"/>
                  </a:lnTo>
                  <a:lnTo>
                    <a:pt x="1062" y="1359"/>
                  </a:lnTo>
                  <a:lnTo>
                    <a:pt x="1057" y="1366"/>
                  </a:lnTo>
                  <a:lnTo>
                    <a:pt x="1052" y="1372"/>
                  </a:lnTo>
                  <a:lnTo>
                    <a:pt x="1045" y="1378"/>
                  </a:lnTo>
                  <a:lnTo>
                    <a:pt x="1037" y="1381"/>
                  </a:lnTo>
                  <a:lnTo>
                    <a:pt x="1027" y="1385"/>
                  </a:lnTo>
                  <a:lnTo>
                    <a:pt x="1025" y="1445"/>
                  </a:lnTo>
                  <a:lnTo>
                    <a:pt x="1023" y="1449"/>
                  </a:lnTo>
                  <a:lnTo>
                    <a:pt x="1016" y="1462"/>
                  </a:lnTo>
                  <a:lnTo>
                    <a:pt x="1007" y="1476"/>
                  </a:lnTo>
                  <a:lnTo>
                    <a:pt x="999" y="1485"/>
                  </a:lnTo>
                  <a:lnTo>
                    <a:pt x="994" y="1492"/>
                  </a:lnTo>
                  <a:lnTo>
                    <a:pt x="992" y="1500"/>
                  </a:lnTo>
                  <a:lnTo>
                    <a:pt x="988" y="1509"/>
                  </a:lnTo>
                  <a:lnTo>
                    <a:pt x="980" y="1518"/>
                  </a:lnTo>
                  <a:lnTo>
                    <a:pt x="971" y="1529"/>
                  </a:lnTo>
                  <a:lnTo>
                    <a:pt x="967" y="1538"/>
                  </a:lnTo>
                  <a:lnTo>
                    <a:pt x="966" y="1548"/>
                  </a:lnTo>
                  <a:lnTo>
                    <a:pt x="964" y="1559"/>
                  </a:lnTo>
                  <a:lnTo>
                    <a:pt x="959" y="1562"/>
                  </a:lnTo>
                  <a:lnTo>
                    <a:pt x="954" y="1566"/>
                  </a:lnTo>
                  <a:lnTo>
                    <a:pt x="948" y="1568"/>
                  </a:lnTo>
                  <a:lnTo>
                    <a:pt x="941" y="1570"/>
                  </a:lnTo>
                  <a:lnTo>
                    <a:pt x="933" y="1571"/>
                  </a:lnTo>
                  <a:lnTo>
                    <a:pt x="927" y="1573"/>
                  </a:lnTo>
                  <a:lnTo>
                    <a:pt x="921" y="1573"/>
                  </a:lnTo>
                  <a:lnTo>
                    <a:pt x="917" y="1573"/>
                  </a:lnTo>
                  <a:lnTo>
                    <a:pt x="912" y="1570"/>
                  </a:lnTo>
                  <a:lnTo>
                    <a:pt x="906" y="1566"/>
                  </a:lnTo>
                  <a:lnTo>
                    <a:pt x="898" y="1560"/>
                  </a:lnTo>
                  <a:lnTo>
                    <a:pt x="891" y="1553"/>
                  </a:lnTo>
                  <a:lnTo>
                    <a:pt x="883" y="1547"/>
                  </a:lnTo>
                  <a:lnTo>
                    <a:pt x="875" y="1541"/>
                  </a:lnTo>
                  <a:lnTo>
                    <a:pt x="868" y="1537"/>
                  </a:lnTo>
                  <a:lnTo>
                    <a:pt x="863" y="1535"/>
                  </a:lnTo>
                  <a:lnTo>
                    <a:pt x="855" y="1546"/>
                  </a:lnTo>
                  <a:lnTo>
                    <a:pt x="882" y="1562"/>
                  </a:lnTo>
                  <a:lnTo>
                    <a:pt x="885" y="1574"/>
                  </a:lnTo>
                  <a:lnTo>
                    <a:pt x="886" y="1587"/>
                  </a:lnTo>
                  <a:lnTo>
                    <a:pt x="886" y="1601"/>
                  </a:lnTo>
                  <a:lnTo>
                    <a:pt x="882" y="1613"/>
                  </a:lnTo>
                  <a:lnTo>
                    <a:pt x="879" y="1617"/>
                  </a:lnTo>
                  <a:lnTo>
                    <a:pt x="874" y="1622"/>
                  </a:lnTo>
                  <a:lnTo>
                    <a:pt x="870" y="1627"/>
                  </a:lnTo>
                  <a:lnTo>
                    <a:pt x="864" y="1631"/>
                  </a:lnTo>
                  <a:lnTo>
                    <a:pt x="858" y="1635"/>
                  </a:lnTo>
                  <a:lnTo>
                    <a:pt x="853" y="1638"/>
                  </a:lnTo>
                  <a:lnTo>
                    <a:pt x="848" y="1639"/>
                  </a:lnTo>
                  <a:lnTo>
                    <a:pt x="843" y="1638"/>
                  </a:lnTo>
                  <a:lnTo>
                    <a:pt x="834" y="1637"/>
                  </a:lnTo>
                  <a:lnTo>
                    <a:pt x="825" y="1638"/>
                  </a:lnTo>
                  <a:lnTo>
                    <a:pt x="819" y="1643"/>
                  </a:lnTo>
                  <a:lnTo>
                    <a:pt x="817" y="1651"/>
                  </a:lnTo>
                  <a:lnTo>
                    <a:pt x="815" y="1655"/>
                  </a:lnTo>
                  <a:lnTo>
                    <a:pt x="813" y="1659"/>
                  </a:lnTo>
                  <a:lnTo>
                    <a:pt x="809" y="1662"/>
                  </a:lnTo>
                  <a:lnTo>
                    <a:pt x="804" y="1666"/>
                  </a:lnTo>
                  <a:lnTo>
                    <a:pt x="798" y="1668"/>
                  </a:lnTo>
                  <a:lnTo>
                    <a:pt x="792" y="1670"/>
                  </a:lnTo>
                  <a:lnTo>
                    <a:pt x="787" y="1673"/>
                  </a:lnTo>
                  <a:lnTo>
                    <a:pt x="782" y="1675"/>
                  </a:lnTo>
                  <a:lnTo>
                    <a:pt x="781" y="1689"/>
                  </a:lnTo>
                  <a:lnTo>
                    <a:pt x="776" y="1698"/>
                  </a:lnTo>
                  <a:lnTo>
                    <a:pt x="771" y="1705"/>
                  </a:lnTo>
                  <a:lnTo>
                    <a:pt x="765" y="1711"/>
                  </a:lnTo>
                  <a:lnTo>
                    <a:pt x="758" y="1715"/>
                  </a:lnTo>
                  <a:lnTo>
                    <a:pt x="751" y="1720"/>
                  </a:lnTo>
                  <a:lnTo>
                    <a:pt x="745" y="1725"/>
                  </a:lnTo>
                  <a:lnTo>
                    <a:pt x="743" y="1733"/>
                  </a:lnTo>
                  <a:lnTo>
                    <a:pt x="744" y="1742"/>
                  </a:lnTo>
                  <a:lnTo>
                    <a:pt x="744" y="1752"/>
                  </a:lnTo>
                  <a:lnTo>
                    <a:pt x="742" y="1764"/>
                  </a:lnTo>
                  <a:lnTo>
                    <a:pt x="735" y="1774"/>
                  </a:lnTo>
                  <a:lnTo>
                    <a:pt x="727" y="1783"/>
                  </a:lnTo>
                  <a:lnTo>
                    <a:pt x="724" y="1792"/>
                  </a:lnTo>
                  <a:lnTo>
                    <a:pt x="726" y="1799"/>
                  </a:lnTo>
                  <a:lnTo>
                    <a:pt x="730" y="1806"/>
                  </a:lnTo>
                  <a:lnTo>
                    <a:pt x="736" y="1812"/>
                  </a:lnTo>
                  <a:lnTo>
                    <a:pt x="738" y="1818"/>
                  </a:lnTo>
                  <a:lnTo>
                    <a:pt x="737" y="1824"/>
                  </a:lnTo>
                  <a:lnTo>
                    <a:pt x="736" y="1831"/>
                  </a:lnTo>
                  <a:lnTo>
                    <a:pt x="736" y="1834"/>
                  </a:lnTo>
                  <a:lnTo>
                    <a:pt x="737" y="1839"/>
                  </a:lnTo>
                  <a:lnTo>
                    <a:pt x="739" y="1842"/>
                  </a:lnTo>
                  <a:lnTo>
                    <a:pt x="743" y="1844"/>
                  </a:lnTo>
                  <a:lnTo>
                    <a:pt x="747" y="1848"/>
                  </a:lnTo>
                  <a:lnTo>
                    <a:pt x="753" y="1850"/>
                  </a:lnTo>
                  <a:lnTo>
                    <a:pt x="761" y="1852"/>
                  </a:lnTo>
                  <a:lnTo>
                    <a:pt x="771" y="1855"/>
                  </a:lnTo>
                  <a:lnTo>
                    <a:pt x="774" y="1859"/>
                  </a:lnTo>
                  <a:lnTo>
                    <a:pt x="774" y="1865"/>
                  </a:lnTo>
                  <a:lnTo>
                    <a:pt x="769" y="1870"/>
                  </a:lnTo>
                  <a:lnTo>
                    <a:pt x="762" y="1872"/>
                  </a:lnTo>
                  <a:lnTo>
                    <a:pt x="758" y="1872"/>
                  </a:lnTo>
                  <a:lnTo>
                    <a:pt x="753" y="1872"/>
                  </a:lnTo>
                  <a:lnTo>
                    <a:pt x="747" y="1871"/>
                  </a:lnTo>
                  <a:lnTo>
                    <a:pt x="742" y="1870"/>
                  </a:lnTo>
                  <a:lnTo>
                    <a:pt x="736" y="1870"/>
                  </a:lnTo>
                  <a:lnTo>
                    <a:pt x="730" y="1869"/>
                  </a:lnTo>
                  <a:lnTo>
                    <a:pt x="724" y="1869"/>
                  </a:lnTo>
                  <a:lnTo>
                    <a:pt x="721" y="1869"/>
                  </a:lnTo>
                  <a:lnTo>
                    <a:pt x="714" y="1866"/>
                  </a:lnTo>
                  <a:lnTo>
                    <a:pt x="709" y="1862"/>
                  </a:lnTo>
                  <a:lnTo>
                    <a:pt x="706" y="1854"/>
                  </a:lnTo>
                  <a:lnTo>
                    <a:pt x="705" y="1844"/>
                  </a:lnTo>
                  <a:lnTo>
                    <a:pt x="701" y="1836"/>
                  </a:lnTo>
                  <a:lnTo>
                    <a:pt x="697" y="1829"/>
                  </a:lnTo>
                  <a:lnTo>
                    <a:pt x="690" y="1827"/>
                  </a:lnTo>
                  <a:lnTo>
                    <a:pt x="683" y="1831"/>
                  </a:lnTo>
                  <a:lnTo>
                    <a:pt x="677" y="1820"/>
                  </a:lnTo>
                  <a:lnTo>
                    <a:pt x="670" y="1805"/>
                  </a:lnTo>
                  <a:lnTo>
                    <a:pt x="663" y="1792"/>
                  </a:lnTo>
                  <a:lnTo>
                    <a:pt x="656" y="1784"/>
                  </a:lnTo>
                  <a:lnTo>
                    <a:pt x="651" y="1779"/>
                  </a:lnTo>
                  <a:lnTo>
                    <a:pt x="650" y="1772"/>
                  </a:lnTo>
                  <a:lnTo>
                    <a:pt x="653" y="1766"/>
                  </a:lnTo>
                  <a:lnTo>
                    <a:pt x="659" y="1765"/>
                  </a:lnTo>
                  <a:lnTo>
                    <a:pt x="654" y="1752"/>
                  </a:lnTo>
                  <a:lnTo>
                    <a:pt x="650" y="1736"/>
                  </a:lnTo>
                  <a:lnTo>
                    <a:pt x="644" y="1721"/>
                  </a:lnTo>
                  <a:lnTo>
                    <a:pt x="638" y="1708"/>
                  </a:lnTo>
                  <a:lnTo>
                    <a:pt x="630" y="1708"/>
                  </a:lnTo>
                  <a:lnTo>
                    <a:pt x="625" y="1704"/>
                  </a:lnTo>
                  <a:lnTo>
                    <a:pt x="624" y="1693"/>
                  </a:lnTo>
                  <a:lnTo>
                    <a:pt x="632" y="1675"/>
                  </a:lnTo>
                  <a:lnTo>
                    <a:pt x="629" y="1664"/>
                  </a:lnTo>
                  <a:lnTo>
                    <a:pt x="623" y="1651"/>
                  </a:lnTo>
                  <a:lnTo>
                    <a:pt x="616" y="1639"/>
                  </a:lnTo>
                  <a:lnTo>
                    <a:pt x="610" y="1632"/>
                  </a:lnTo>
                  <a:lnTo>
                    <a:pt x="621" y="1621"/>
                  </a:lnTo>
                  <a:lnTo>
                    <a:pt x="622" y="1608"/>
                  </a:lnTo>
                  <a:lnTo>
                    <a:pt x="621" y="1592"/>
                  </a:lnTo>
                  <a:lnTo>
                    <a:pt x="622" y="1571"/>
                  </a:lnTo>
                  <a:lnTo>
                    <a:pt x="624" y="1546"/>
                  </a:lnTo>
                  <a:lnTo>
                    <a:pt x="627" y="1513"/>
                  </a:lnTo>
                  <a:lnTo>
                    <a:pt x="625" y="1470"/>
                  </a:lnTo>
                  <a:lnTo>
                    <a:pt x="624" y="1423"/>
                  </a:lnTo>
                  <a:lnTo>
                    <a:pt x="627" y="1374"/>
                  </a:lnTo>
                  <a:lnTo>
                    <a:pt x="621" y="1366"/>
                  </a:lnTo>
                  <a:lnTo>
                    <a:pt x="616" y="1356"/>
                  </a:lnTo>
                  <a:lnTo>
                    <a:pt x="610" y="1344"/>
                  </a:lnTo>
                  <a:lnTo>
                    <a:pt x="605" y="1332"/>
                  </a:lnTo>
                  <a:lnTo>
                    <a:pt x="599" y="1320"/>
                  </a:lnTo>
                  <a:lnTo>
                    <a:pt x="592" y="1309"/>
                  </a:lnTo>
                  <a:lnTo>
                    <a:pt x="586" y="1301"/>
                  </a:lnTo>
                  <a:lnTo>
                    <a:pt x="580" y="1295"/>
                  </a:lnTo>
                  <a:lnTo>
                    <a:pt x="572" y="1290"/>
                  </a:lnTo>
                  <a:lnTo>
                    <a:pt x="561" y="1286"/>
                  </a:lnTo>
                  <a:lnTo>
                    <a:pt x="548" y="1280"/>
                  </a:lnTo>
                  <a:lnTo>
                    <a:pt x="534" y="1275"/>
                  </a:lnTo>
                  <a:lnTo>
                    <a:pt x="521" y="1270"/>
                  </a:lnTo>
                  <a:lnTo>
                    <a:pt x="509" y="1265"/>
                  </a:lnTo>
                  <a:lnTo>
                    <a:pt x="500" y="1260"/>
                  </a:lnTo>
                  <a:lnTo>
                    <a:pt x="494" y="1257"/>
                  </a:lnTo>
                  <a:lnTo>
                    <a:pt x="487" y="1243"/>
                  </a:lnTo>
                  <a:lnTo>
                    <a:pt x="479" y="1219"/>
                  </a:lnTo>
                  <a:lnTo>
                    <a:pt x="471" y="1195"/>
                  </a:lnTo>
                  <a:lnTo>
                    <a:pt x="461" y="1179"/>
                  </a:lnTo>
                  <a:lnTo>
                    <a:pt x="454" y="1173"/>
                  </a:lnTo>
                  <a:lnTo>
                    <a:pt x="446" y="1162"/>
                  </a:lnTo>
                  <a:lnTo>
                    <a:pt x="438" y="1151"/>
                  </a:lnTo>
                  <a:lnTo>
                    <a:pt x="428" y="1136"/>
                  </a:lnTo>
                  <a:lnTo>
                    <a:pt x="421" y="1120"/>
                  </a:lnTo>
                  <a:lnTo>
                    <a:pt x="416" y="1103"/>
                  </a:lnTo>
                  <a:lnTo>
                    <a:pt x="415" y="1085"/>
                  </a:lnTo>
                  <a:lnTo>
                    <a:pt x="417" y="1068"/>
                  </a:lnTo>
                  <a:lnTo>
                    <a:pt x="404" y="1059"/>
                  </a:lnTo>
                  <a:lnTo>
                    <a:pt x="411" y="1045"/>
                  </a:lnTo>
                  <a:lnTo>
                    <a:pt x="418" y="1028"/>
                  </a:lnTo>
                  <a:lnTo>
                    <a:pt x="423" y="1014"/>
                  </a:lnTo>
                  <a:lnTo>
                    <a:pt x="425" y="1008"/>
                  </a:lnTo>
                  <a:lnTo>
                    <a:pt x="423" y="978"/>
                  </a:lnTo>
                  <a:lnTo>
                    <a:pt x="448" y="970"/>
                  </a:lnTo>
                  <a:lnTo>
                    <a:pt x="447" y="957"/>
                  </a:lnTo>
                  <a:lnTo>
                    <a:pt x="445" y="941"/>
                  </a:lnTo>
                  <a:lnTo>
                    <a:pt x="442" y="929"/>
                  </a:lnTo>
                  <a:lnTo>
                    <a:pt x="441" y="923"/>
                  </a:lnTo>
                  <a:lnTo>
                    <a:pt x="447" y="915"/>
                  </a:lnTo>
                  <a:lnTo>
                    <a:pt x="440" y="903"/>
                  </a:lnTo>
                  <a:lnTo>
                    <a:pt x="428" y="890"/>
                  </a:lnTo>
                  <a:lnTo>
                    <a:pt x="419" y="877"/>
                  </a:lnTo>
                  <a:lnTo>
                    <a:pt x="415" y="871"/>
                  </a:lnTo>
                  <a:lnTo>
                    <a:pt x="413" y="873"/>
                  </a:lnTo>
                  <a:lnTo>
                    <a:pt x="410" y="880"/>
                  </a:lnTo>
                  <a:lnTo>
                    <a:pt x="405" y="886"/>
                  </a:lnTo>
                  <a:lnTo>
                    <a:pt x="401" y="891"/>
                  </a:lnTo>
                  <a:lnTo>
                    <a:pt x="397" y="891"/>
                  </a:lnTo>
                  <a:lnTo>
                    <a:pt x="393" y="887"/>
                  </a:lnTo>
                  <a:lnTo>
                    <a:pt x="387" y="883"/>
                  </a:lnTo>
                  <a:lnTo>
                    <a:pt x="380" y="877"/>
                  </a:lnTo>
                  <a:lnTo>
                    <a:pt x="373" y="872"/>
                  </a:lnTo>
                  <a:lnTo>
                    <a:pt x="366" y="867"/>
                  </a:lnTo>
                  <a:lnTo>
                    <a:pt x="359" y="863"/>
                  </a:lnTo>
                  <a:lnTo>
                    <a:pt x="355" y="861"/>
                  </a:lnTo>
                  <a:lnTo>
                    <a:pt x="354" y="848"/>
                  </a:lnTo>
                  <a:lnTo>
                    <a:pt x="351" y="834"/>
                  </a:lnTo>
                  <a:lnTo>
                    <a:pt x="347" y="820"/>
                  </a:lnTo>
                  <a:lnTo>
                    <a:pt x="339" y="807"/>
                  </a:lnTo>
                  <a:lnTo>
                    <a:pt x="334" y="800"/>
                  </a:lnTo>
                  <a:lnTo>
                    <a:pt x="329" y="792"/>
                  </a:lnTo>
                  <a:lnTo>
                    <a:pt x="325" y="784"/>
                  </a:lnTo>
                  <a:lnTo>
                    <a:pt x="319" y="777"/>
                  </a:lnTo>
                  <a:lnTo>
                    <a:pt x="312" y="772"/>
                  </a:lnTo>
                  <a:lnTo>
                    <a:pt x="304" y="769"/>
                  </a:lnTo>
                  <a:lnTo>
                    <a:pt x="295" y="769"/>
                  </a:lnTo>
                  <a:lnTo>
                    <a:pt x="282" y="771"/>
                  </a:lnTo>
                  <a:lnTo>
                    <a:pt x="275" y="771"/>
                  </a:lnTo>
                  <a:lnTo>
                    <a:pt x="268" y="769"/>
                  </a:lnTo>
                  <a:lnTo>
                    <a:pt x="263" y="766"/>
                  </a:lnTo>
                  <a:lnTo>
                    <a:pt x="260" y="765"/>
                  </a:lnTo>
                  <a:lnTo>
                    <a:pt x="258" y="758"/>
                  </a:lnTo>
                  <a:lnTo>
                    <a:pt x="252" y="743"/>
                  </a:lnTo>
                  <a:lnTo>
                    <a:pt x="242" y="727"/>
                  </a:lnTo>
                  <a:lnTo>
                    <a:pt x="229" y="717"/>
                  </a:lnTo>
                  <a:lnTo>
                    <a:pt x="223" y="719"/>
                  </a:lnTo>
                  <a:lnTo>
                    <a:pt x="218" y="720"/>
                  </a:lnTo>
                  <a:lnTo>
                    <a:pt x="211" y="720"/>
                  </a:lnTo>
                  <a:lnTo>
                    <a:pt x="205" y="720"/>
                  </a:lnTo>
                  <a:lnTo>
                    <a:pt x="200" y="720"/>
                  </a:lnTo>
                  <a:lnTo>
                    <a:pt x="196" y="720"/>
                  </a:lnTo>
                  <a:lnTo>
                    <a:pt x="193" y="720"/>
                  </a:lnTo>
                  <a:lnTo>
                    <a:pt x="192" y="720"/>
                  </a:lnTo>
                  <a:lnTo>
                    <a:pt x="151" y="719"/>
                  </a:lnTo>
                  <a:lnTo>
                    <a:pt x="148" y="717"/>
                  </a:lnTo>
                  <a:lnTo>
                    <a:pt x="143" y="712"/>
                  </a:lnTo>
                  <a:lnTo>
                    <a:pt x="135" y="705"/>
                  </a:lnTo>
                  <a:lnTo>
                    <a:pt x="124" y="697"/>
                  </a:lnTo>
                  <a:lnTo>
                    <a:pt x="114" y="688"/>
                  </a:lnTo>
                  <a:lnTo>
                    <a:pt x="105" y="680"/>
                  </a:lnTo>
                  <a:lnTo>
                    <a:pt x="97" y="673"/>
                  </a:lnTo>
                  <a:lnTo>
                    <a:pt x="92" y="668"/>
                  </a:lnTo>
                  <a:lnTo>
                    <a:pt x="89" y="663"/>
                  </a:lnTo>
                  <a:lnTo>
                    <a:pt x="89" y="659"/>
                  </a:lnTo>
                  <a:lnTo>
                    <a:pt x="92" y="657"/>
                  </a:lnTo>
                  <a:lnTo>
                    <a:pt x="97" y="657"/>
                  </a:lnTo>
                  <a:lnTo>
                    <a:pt x="78" y="600"/>
                  </a:lnTo>
                  <a:lnTo>
                    <a:pt x="62" y="595"/>
                  </a:lnTo>
                  <a:lnTo>
                    <a:pt x="62" y="583"/>
                  </a:lnTo>
                  <a:lnTo>
                    <a:pt x="62" y="569"/>
                  </a:lnTo>
                  <a:lnTo>
                    <a:pt x="63" y="557"/>
                  </a:lnTo>
                  <a:lnTo>
                    <a:pt x="67" y="545"/>
                  </a:lnTo>
                  <a:lnTo>
                    <a:pt x="48" y="521"/>
                  </a:lnTo>
                  <a:lnTo>
                    <a:pt x="49" y="518"/>
                  </a:lnTo>
                  <a:lnTo>
                    <a:pt x="51" y="509"/>
                  </a:lnTo>
                  <a:lnTo>
                    <a:pt x="52" y="499"/>
                  </a:lnTo>
                  <a:lnTo>
                    <a:pt x="51" y="491"/>
                  </a:lnTo>
                  <a:lnTo>
                    <a:pt x="47" y="485"/>
                  </a:lnTo>
                  <a:lnTo>
                    <a:pt x="44" y="484"/>
                  </a:lnTo>
                  <a:lnTo>
                    <a:pt x="41" y="486"/>
                  </a:lnTo>
                  <a:lnTo>
                    <a:pt x="40" y="491"/>
                  </a:lnTo>
                  <a:lnTo>
                    <a:pt x="39" y="501"/>
                  </a:lnTo>
                  <a:lnTo>
                    <a:pt x="36" y="516"/>
                  </a:lnTo>
                  <a:lnTo>
                    <a:pt x="32" y="529"/>
                  </a:lnTo>
                  <a:lnTo>
                    <a:pt x="31" y="535"/>
                  </a:lnTo>
                  <a:lnTo>
                    <a:pt x="51" y="595"/>
                  </a:lnTo>
                  <a:lnTo>
                    <a:pt x="51" y="596"/>
                  </a:lnTo>
                  <a:lnTo>
                    <a:pt x="49" y="600"/>
                  </a:lnTo>
                  <a:lnTo>
                    <a:pt x="49" y="606"/>
                  </a:lnTo>
                  <a:lnTo>
                    <a:pt x="51" y="611"/>
                  </a:lnTo>
                  <a:lnTo>
                    <a:pt x="54" y="618"/>
                  </a:lnTo>
                  <a:lnTo>
                    <a:pt x="59" y="628"/>
                  </a:lnTo>
                  <a:lnTo>
                    <a:pt x="63" y="637"/>
                  </a:lnTo>
                  <a:lnTo>
                    <a:pt x="64" y="641"/>
                  </a:lnTo>
                  <a:lnTo>
                    <a:pt x="63" y="643"/>
                  </a:lnTo>
                  <a:lnTo>
                    <a:pt x="61" y="647"/>
                  </a:lnTo>
                  <a:lnTo>
                    <a:pt x="56" y="649"/>
                  </a:lnTo>
                  <a:lnTo>
                    <a:pt x="51" y="647"/>
                  </a:lnTo>
                  <a:lnTo>
                    <a:pt x="45" y="638"/>
                  </a:lnTo>
                  <a:lnTo>
                    <a:pt x="40" y="629"/>
                  </a:lnTo>
                  <a:lnTo>
                    <a:pt x="36" y="620"/>
                  </a:lnTo>
                  <a:lnTo>
                    <a:pt x="31" y="614"/>
                  </a:lnTo>
                  <a:lnTo>
                    <a:pt x="29" y="610"/>
                  </a:lnTo>
                  <a:lnTo>
                    <a:pt x="30" y="602"/>
                  </a:lnTo>
                  <a:lnTo>
                    <a:pt x="31" y="594"/>
                  </a:lnTo>
                  <a:lnTo>
                    <a:pt x="29" y="587"/>
                  </a:lnTo>
                  <a:lnTo>
                    <a:pt x="22" y="580"/>
                  </a:lnTo>
                  <a:lnTo>
                    <a:pt x="15" y="571"/>
                  </a:lnTo>
                  <a:lnTo>
                    <a:pt x="9" y="564"/>
                  </a:lnTo>
                  <a:lnTo>
                    <a:pt x="7" y="561"/>
                  </a:lnTo>
                  <a:lnTo>
                    <a:pt x="7" y="547"/>
                  </a:lnTo>
                  <a:lnTo>
                    <a:pt x="8" y="534"/>
                  </a:lnTo>
                  <a:lnTo>
                    <a:pt x="8" y="520"/>
                  </a:lnTo>
                  <a:lnTo>
                    <a:pt x="7" y="507"/>
                  </a:lnTo>
                  <a:lnTo>
                    <a:pt x="4" y="489"/>
                  </a:lnTo>
                  <a:lnTo>
                    <a:pt x="4" y="463"/>
                  </a:lnTo>
                  <a:lnTo>
                    <a:pt x="4" y="442"/>
                  </a:lnTo>
                  <a:lnTo>
                    <a:pt x="4" y="432"/>
                  </a:lnTo>
                  <a:lnTo>
                    <a:pt x="16" y="424"/>
                  </a:lnTo>
                  <a:lnTo>
                    <a:pt x="10" y="410"/>
                  </a:lnTo>
                  <a:lnTo>
                    <a:pt x="1" y="409"/>
                  </a:lnTo>
                  <a:lnTo>
                    <a:pt x="0" y="397"/>
                  </a:lnTo>
                  <a:lnTo>
                    <a:pt x="2" y="378"/>
                  </a:lnTo>
                  <a:lnTo>
                    <a:pt x="4" y="356"/>
                  </a:lnTo>
                  <a:lnTo>
                    <a:pt x="4" y="331"/>
                  </a:lnTo>
                  <a:lnTo>
                    <a:pt x="16" y="317"/>
                  </a:lnTo>
                  <a:lnTo>
                    <a:pt x="30" y="300"/>
                  </a:lnTo>
                  <a:lnTo>
                    <a:pt x="47" y="283"/>
                  </a:lnTo>
                  <a:lnTo>
                    <a:pt x="66" y="263"/>
                  </a:lnTo>
                  <a:lnTo>
                    <a:pt x="86" y="242"/>
                  </a:lnTo>
                  <a:lnTo>
                    <a:pt x="110" y="222"/>
                  </a:lnTo>
                  <a:lnTo>
                    <a:pt x="136" y="200"/>
                  </a:lnTo>
                  <a:lnTo>
                    <a:pt x="162" y="177"/>
                  </a:lnTo>
                  <a:lnTo>
                    <a:pt x="192" y="155"/>
                  </a:lnTo>
                  <a:lnTo>
                    <a:pt x="222" y="133"/>
                  </a:lnTo>
                  <a:lnTo>
                    <a:pt x="254" y="112"/>
                  </a:lnTo>
                  <a:lnTo>
                    <a:pt x="288" y="93"/>
                  </a:lnTo>
                  <a:lnTo>
                    <a:pt x="324" y="73"/>
                  </a:lnTo>
                  <a:lnTo>
                    <a:pt x="359" y="56"/>
                  </a:lnTo>
                  <a:lnTo>
                    <a:pt x="396" y="41"/>
                  </a:lnTo>
                  <a:lnTo>
                    <a:pt x="434" y="27"/>
                  </a:lnTo>
                  <a:lnTo>
                    <a:pt x="436" y="37"/>
                  </a:lnTo>
                  <a:lnTo>
                    <a:pt x="440" y="48"/>
                  </a:lnTo>
                  <a:lnTo>
                    <a:pt x="446" y="56"/>
                  </a:lnTo>
                  <a:lnTo>
                    <a:pt x="453" y="57"/>
                  </a:lnTo>
                  <a:lnTo>
                    <a:pt x="459" y="53"/>
                  </a:lnTo>
                  <a:lnTo>
                    <a:pt x="465" y="49"/>
                  </a:lnTo>
                  <a:lnTo>
                    <a:pt x="471" y="46"/>
                  </a:lnTo>
                  <a:lnTo>
                    <a:pt x="477" y="46"/>
                  </a:lnTo>
                  <a:lnTo>
                    <a:pt x="483" y="50"/>
                  </a:lnTo>
                  <a:lnTo>
                    <a:pt x="489" y="52"/>
                  </a:lnTo>
                  <a:lnTo>
                    <a:pt x="495" y="52"/>
                  </a:lnTo>
                  <a:lnTo>
                    <a:pt x="502" y="49"/>
                  </a:lnTo>
                  <a:lnTo>
                    <a:pt x="507" y="45"/>
                  </a:lnTo>
                  <a:lnTo>
                    <a:pt x="512" y="41"/>
                  </a:lnTo>
                  <a:lnTo>
                    <a:pt x="519" y="36"/>
                  </a:lnTo>
                  <a:lnTo>
                    <a:pt x="526" y="32"/>
                  </a:lnTo>
                  <a:lnTo>
                    <a:pt x="533" y="27"/>
                  </a:lnTo>
                  <a:lnTo>
                    <a:pt x="539" y="23"/>
                  </a:lnTo>
                  <a:lnTo>
                    <a:pt x="545" y="22"/>
                  </a:lnTo>
                  <a:lnTo>
                    <a:pt x="548" y="22"/>
                  </a:lnTo>
                  <a:lnTo>
                    <a:pt x="554" y="26"/>
                  </a:lnTo>
                  <a:lnTo>
                    <a:pt x="560" y="27"/>
                  </a:lnTo>
                  <a:lnTo>
                    <a:pt x="565" y="27"/>
                  </a:lnTo>
                  <a:lnTo>
                    <a:pt x="572" y="25"/>
                  </a:lnTo>
                  <a:lnTo>
                    <a:pt x="578" y="22"/>
                  </a:lnTo>
                  <a:lnTo>
                    <a:pt x="585" y="19"/>
                  </a:lnTo>
                  <a:lnTo>
                    <a:pt x="593" y="15"/>
                  </a:lnTo>
                  <a:lnTo>
                    <a:pt x="602" y="11"/>
                  </a:lnTo>
                  <a:lnTo>
                    <a:pt x="610" y="7"/>
                  </a:lnTo>
                  <a:lnTo>
                    <a:pt x="617" y="4"/>
                  </a:lnTo>
                  <a:lnTo>
                    <a:pt x="622" y="2"/>
                  </a:lnTo>
                  <a:lnTo>
                    <a:pt x="624" y="0"/>
                  </a:lnTo>
                  <a:lnTo>
                    <a:pt x="630" y="8"/>
                  </a:lnTo>
                  <a:lnTo>
                    <a:pt x="629" y="13"/>
                  </a:lnTo>
                  <a:lnTo>
                    <a:pt x="628" y="21"/>
                  </a:lnTo>
                  <a:lnTo>
                    <a:pt x="624" y="30"/>
                  </a:lnTo>
                  <a:lnTo>
                    <a:pt x="618" y="35"/>
                  </a:lnTo>
                  <a:lnTo>
                    <a:pt x="610" y="35"/>
                  </a:lnTo>
                  <a:lnTo>
                    <a:pt x="600" y="36"/>
                  </a:lnTo>
                  <a:lnTo>
                    <a:pt x="592" y="38"/>
                  </a:lnTo>
                  <a:lnTo>
                    <a:pt x="589" y="38"/>
                  </a:lnTo>
                  <a:lnTo>
                    <a:pt x="600" y="51"/>
                  </a:lnTo>
                  <a:lnTo>
                    <a:pt x="593" y="59"/>
                  </a:lnTo>
                  <a:lnTo>
                    <a:pt x="583" y="66"/>
                  </a:lnTo>
                  <a:lnTo>
                    <a:pt x="574" y="73"/>
                  </a:lnTo>
                  <a:lnTo>
                    <a:pt x="570" y="75"/>
                  </a:lnTo>
                  <a:lnTo>
                    <a:pt x="570" y="72"/>
                  </a:lnTo>
                  <a:lnTo>
                    <a:pt x="569" y="65"/>
                  </a:lnTo>
                  <a:lnTo>
                    <a:pt x="565" y="59"/>
                  </a:lnTo>
                  <a:lnTo>
                    <a:pt x="559" y="57"/>
                  </a:lnTo>
                  <a:lnTo>
                    <a:pt x="550" y="60"/>
                  </a:lnTo>
                  <a:lnTo>
                    <a:pt x="544" y="67"/>
                  </a:lnTo>
                  <a:lnTo>
                    <a:pt x="538" y="74"/>
                  </a:lnTo>
                  <a:lnTo>
                    <a:pt x="531" y="79"/>
                  </a:lnTo>
                  <a:lnTo>
                    <a:pt x="525" y="81"/>
                  </a:lnTo>
                  <a:lnTo>
                    <a:pt x="518" y="84"/>
                  </a:lnTo>
                  <a:lnTo>
                    <a:pt x="510" y="88"/>
                  </a:lnTo>
                  <a:lnTo>
                    <a:pt x="501" y="93"/>
                  </a:lnTo>
                  <a:lnTo>
                    <a:pt x="493" y="97"/>
                  </a:lnTo>
                  <a:lnTo>
                    <a:pt x="486" y="102"/>
                  </a:lnTo>
                  <a:lnTo>
                    <a:pt x="481" y="108"/>
                  </a:lnTo>
                  <a:lnTo>
                    <a:pt x="480" y="113"/>
                  </a:lnTo>
                  <a:lnTo>
                    <a:pt x="484" y="120"/>
                  </a:lnTo>
                  <a:lnTo>
                    <a:pt x="488" y="122"/>
                  </a:lnTo>
                  <a:lnTo>
                    <a:pt x="495" y="122"/>
                  </a:lnTo>
                  <a:lnTo>
                    <a:pt x="501" y="121"/>
                  </a:lnTo>
                  <a:lnTo>
                    <a:pt x="506" y="121"/>
                  </a:lnTo>
                  <a:lnTo>
                    <a:pt x="507" y="125"/>
                  </a:lnTo>
                  <a:lnTo>
                    <a:pt x="508" y="129"/>
                  </a:lnTo>
                  <a:lnTo>
                    <a:pt x="509" y="136"/>
                  </a:lnTo>
                  <a:lnTo>
                    <a:pt x="510" y="142"/>
                  </a:lnTo>
                  <a:lnTo>
                    <a:pt x="514" y="143"/>
                  </a:lnTo>
                  <a:lnTo>
                    <a:pt x="518" y="143"/>
                  </a:lnTo>
                  <a:lnTo>
                    <a:pt x="524" y="141"/>
                  </a:lnTo>
                  <a:lnTo>
                    <a:pt x="532" y="140"/>
                  </a:lnTo>
                  <a:lnTo>
                    <a:pt x="539" y="142"/>
                  </a:lnTo>
                  <a:lnTo>
                    <a:pt x="542" y="148"/>
                  </a:lnTo>
                  <a:lnTo>
                    <a:pt x="539" y="157"/>
                  </a:lnTo>
                  <a:lnTo>
                    <a:pt x="532" y="171"/>
                  </a:lnTo>
                  <a:lnTo>
                    <a:pt x="527" y="187"/>
                  </a:lnTo>
                  <a:lnTo>
                    <a:pt x="525" y="202"/>
                  </a:lnTo>
                  <a:lnTo>
                    <a:pt x="529" y="211"/>
                  </a:lnTo>
                  <a:lnTo>
                    <a:pt x="537" y="212"/>
                  </a:lnTo>
                  <a:lnTo>
                    <a:pt x="548" y="208"/>
                  </a:lnTo>
                  <a:lnTo>
                    <a:pt x="557" y="203"/>
                  </a:lnTo>
                  <a:lnTo>
                    <a:pt x="561" y="201"/>
                  </a:lnTo>
                  <a:lnTo>
                    <a:pt x="586" y="199"/>
                  </a:lnTo>
                  <a:lnTo>
                    <a:pt x="579" y="188"/>
                  </a:lnTo>
                  <a:lnTo>
                    <a:pt x="571" y="175"/>
                  </a:lnTo>
                  <a:lnTo>
                    <a:pt x="567" y="164"/>
                  </a:lnTo>
                  <a:lnTo>
                    <a:pt x="567" y="159"/>
                  </a:lnTo>
                  <a:lnTo>
                    <a:pt x="574" y="157"/>
                  </a:lnTo>
                  <a:lnTo>
                    <a:pt x="579" y="154"/>
                  </a:lnTo>
                  <a:lnTo>
                    <a:pt x="584" y="150"/>
                  </a:lnTo>
                  <a:lnTo>
                    <a:pt x="587" y="147"/>
                  </a:lnTo>
                  <a:lnTo>
                    <a:pt x="591" y="142"/>
                  </a:lnTo>
                  <a:lnTo>
                    <a:pt x="595" y="139"/>
                  </a:lnTo>
                  <a:lnTo>
                    <a:pt x="600" y="134"/>
                  </a:lnTo>
                  <a:lnTo>
                    <a:pt x="607" y="129"/>
                  </a:lnTo>
                  <a:lnTo>
                    <a:pt x="645" y="149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7380" name="Freeform 11"/>
            <p:cNvSpPr>
              <a:spLocks/>
            </p:cNvSpPr>
            <p:nvPr/>
          </p:nvSpPr>
          <p:spPr bwMode="auto">
            <a:xfrm>
              <a:off x="2640" y="822"/>
              <a:ext cx="38" cy="20"/>
            </a:xfrm>
            <a:custGeom>
              <a:avLst/>
              <a:gdLst>
                <a:gd name="T0" fmla="*/ 1 w 76"/>
                <a:gd name="T1" fmla="*/ 0 h 41"/>
                <a:gd name="T2" fmla="*/ 1 w 76"/>
                <a:gd name="T3" fmla="*/ 0 h 41"/>
                <a:gd name="T4" fmla="*/ 1 w 76"/>
                <a:gd name="T5" fmla="*/ 0 h 41"/>
                <a:gd name="T6" fmla="*/ 0 w 76"/>
                <a:gd name="T7" fmla="*/ 0 h 41"/>
                <a:gd name="T8" fmla="*/ 1 w 76"/>
                <a:gd name="T9" fmla="*/ 0 h 41"/>
                <a:gd name="T10" fmla="*/ 1 w 76"/>
                <a:gd name="T11" fmla="*/ 0 h 41"/>
                <a:gd name="T12" fmla="*/ 1 w 76"/>
                <a:gd name="T13" fmla="*/ 0 h 41"/>
                <a:gd name="T14" fmla="*/ 1 w 76"/>
                <a:gd name="T15" fmla="*/ 0 h 41"/>
                <a:gd name="T16" fmla="*/ 1 w 76"/>
                <a:gd name="T17" fmla="*/ 0 h 41"/>
                <a:gd name="T18" fmla="*/ 1 w 76"/>
                <a:gd name="T19" fmla="*/ 0 h 41"/>
                <a:gd name="T20" fmla="*/ 1 w 76"/>
                <a:gd name="T21" fmla="*/ 0 h 41"/>
                <a:gd name="T22" fmla="*/ 1 w 76"/>
                <a:gd name="T23" fmla="*/ 0 h 41"/>
                <a:gd name="T24" fmla="*/ 1 w 76"/>
                <a:gd name="T25" fmla="*/ 0 h 41"/>
                <a:gd name="T26" fmla="*/ 1 w 76"/>
                <a:gd name="T27" fmla="*/ 0 h 41"/>
                <a:gd name="T28" fmla="*/ 1 w 76"/>
                <a:gd name="T29" fmla="*/ 0 h 41"/>
                <a:gd name="T30" fmla="*/ 1 w 76"/>
                <a:gd name="T31" fmla="*/ 0 h 41"/>
                <a:gd name="T32" fmla="*/ 1 w 76"/>
                <a:gd name="T33" fmla="*/ 0 h 41"/>
                <a:gd name="T34" fmla="*/ 1 w 76"/>
                <a:gd name="T35" fmla="*/ 0 h 41"/>
                <a:gd name="T36" fmla="*/ 1 w 76"/>
                <a:gd name="T37" fmla="*/ 0 h 41"/>
                <a:gd name="T38" fmla="*/ 1 w 76"/>
                <a:gd name="T39" fmla="*/ 0 h 41"/>
                <a:gd name="T40" fmla="*/ 1 w 76"/>
                <a:gd name="T41" fmla="*/ 0 h 41"/>
                <a:gd name="T42" fmla="*/ 1 w 76"/>
                <a:gd name="T43" fmla="*/ 0 h 41"/>
                <a:gd name="T44" fmla="*/ 1 w 76"/>
                <a:gd name="T45" fmla="*/ 0 h 41"/>
                <a:gd name="T46" fmla="*/ 1 w 76"/>
                <a:gd name="T47" fmla="*/ 0 h 41"/>
                <a:gd name="T48" fmla="*/ 1 w 76"/>
                <a:gd name="T49" fmla="*/ 0 h 41"/>
                <a:gd name="T50" fmla="*/ 1 w 76"/>
                <a:gd name="T51" fmla="*/ 0 h 41"/>
                <a:gd name="T52" fmla="*/ 1 w 76"/>
                <a:gd name="T53" fmla="*/ 0 h 41"/>
                <a:gd name="T54" fmla="*/ 1 w 76"/>
                <a:gd name="T55" fmla="*/ 0 h 41"/>
                <a:gd name="T56" fmla="*/ 1 w 76"/>
                <a:gd name="T57" fmla="*/ 0 h 41"/>
                <a:gd name="T58" fmla="*/ 1 w 76"/>
                <a:gd name="T59" fmla="*/ 0 h 41"/>
                <a:gd name="T60" fmla="*/ 1 w 76"/>
                <a:gd name="T61" fmla="*/ 0 h 41"/>
                <a:gd name="T62" fmla="*/ 1 w 76"/>
                <a:gd name="T63" fmla="*/ 0 h 41"/>
                <a:gd name="T64" fmla="*/ 1 w 76"/>
                <a:gd name="T65" fmla="*/ 0 h 4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6"/>
                <a:gd name="T100" fmla="*/ 0 h 41"/>
                <a:gd name="T101" fmla="*/ 76 w 76"/>
                <a:gd name="T102" fmla="*/ 41 h 4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6" h="41">
                  <a:moveTo>
                    <a:pt x="21" y="0"/>
                  </a:moveTo>
                  <a:lnTo>
                    <a:pt x="13" y="4"/>
                  </a:lnTo>
                  <a:lnTo>
                    <a:pt x="5" y="10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5" y="22"/>
                  </a:lnTo>
                  <a:lnTo>
                    <a:pt x="9" y="25"/>
                  </a:lnTo>
                  <a:lnTo>
                    <a:pt x="14" y="26"/>
                  </a:lnTo>
                  <a:lnTo>
                    <a:pt x="20" y="28"/>
                  </a:lnTo>
                  <a:lnTo>
                    <a:pt x="26" y="29"/>
                  </a:lnTo>
                  <a:lnTo>
                    <a:pt x="31" y="30"/>
                  </a:lnTo>
                  <a:lnTo>
                    <a:pt x="36" y="30"/>
                  </a:lnTo>
                  <a:lnTo>
                    <a:pt x="41" y="32"/>
                  </a:lnTo>
                  <a:lnTo>
                    <a:pt x="47" y="33"/>
                  </a:lnTo>
                  <a:lnTo>
                    <a:pt x="54" y="33"/>
                  </a:lnTo>
                  <a:lnTo>
                    <a:pt x="60" y="35"/>
                  </a:lnTo>
                  <a:lnTo>
                    <a:pt x="65" y="38"/>
                  </a:lnTo>
                  <a:lnTo>
                    <a:pt x="69" y="41"/>
                  </a:lnTo>
                  <a:lnTo>
                    <a:pt x="74" y="40"/>
                  </a:lnTo>
                  <a:lnTo>
                    <a:pt x="76" y="36"/>
                  </a:lnTo>
                  <a:lnTo>
                    <a:pt x="75" y="30"/>
                  </a:lnTo>
                  <a:lnTo>
                    <a:pt x="75" y="22"/>
                  </a:lnTo>
                  <a:lnTo>
                    <a:pt x="75" y="14"/>
                  </a:lnTo>
                  <a:lnTo>
                    <a:pt x="75" y="7"/>
                  </a:lnTo>
                  <a:lnTo>
                    <a:pt x="72" y="4"/>
                  </a:lnTo>
                  <a:lnTo>
                    <a:pt x="68" y="3"/>
                  </a:lnTo>
                  <a:lnTo>
                    <a:pt x="62" y="3"/>
                  </a:lnTo>
                  <a:lnTo>
                    <a:pt x="57" y="3"/>
                  </a:lnTo>
                  <a:lnTo>
                    <a:pt x="50" y="4"/>
                  </a:lnTo>
                  <a:lnTo>
                    <a:pt x="42" y="4"/>
                  </a:lnTo>
                  <a:lnTo>
                    <a:pt x="35" y="4"/>
                  </a:lnTo>
                  <a:lnTo>
                    <a:pt x="27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7381" name="Freeform 12"/>
            <p:cNvSpPr>
              <a:spLocks/>
            </p:cNvSpPr>
            <p:nvPr/>
          </p:nvSpPr>
          <p:spPr bwMode="auto">
            <a:xfrm>
              <a:off x="2407" y="1009"/>
              <a:ext cx="86" cy="32"/>
            </a:xfrm>
            <a:custGeom>
              <a:avLst/>
              <a:gdLst>
                <a:gd name="T0" fmla="*/ 1 w 172"/>
                <a:gd name="T1" fmla="*/ 0 h 62"/>
                <a:gd name="T2" fmla="*/ 1 w 172"/>
                <a:gd name="T3" fmla="*/ 1 h 62"/>
                <a:gd name="T4" fmla="*/ 1 w 172"/>
                <a:gd name="T5" fmla="*/ 1 h 62"/>
                <a:gd name="T6" fmla="*/ 1 w 172"/>
                <a:gd name="T7" fmla="*/ 1 h 62"/>
                <a:gd name="T8" fmla="*/ 0 w 172"/>
                <a:gd name="T9" fmla="*/ 1 h 62"/>
                <a:gd name="T10" fmla="*/ 1 w 172"/>
                <a:gd name="T11" fmla="*/ 1 h 62"/>
                <a:gd name="T12" fmla="*/ 1 w 172"/>
                <a:gd name="T13" fmla="*/ 1 h 62"/>
                <a:gd name="T14" fmla="*/ 1 w 172"/>
                <a:gd name="T15" fmla="*/ 1 h 62"/>
                <a:gd name="T16" fmla="*/ 1 w 172"/>
                <a:gd name="T17" fmla="*/ 1 h 62"/>
                <a:gd name="T18" fmla="*/ 1 w 172"/>
                <a:gd name="T19" fmla="*/ 1 h 62"/>
                <a:gd name="T20" fmla="*/ 1 w 172"/>
                <a:gd name="T21" fmla="*/ 1 h 62"/>
                <a:gd name="T22" fmla="*/ 1 w 172"/>
                <a:gd name="T23" fmla="*/ 1 h 62"/>
                <a:gd name="T24" fmla="*/ 1 w 172"/>
                <a:gd name="T25" fmla="*/ 1 h 62"/>
                <a:gd name="T26" fmla="*/ 1 w 172"/>
                <a:gd name="T27" fmla="*/ 1 h 62"/>
                <a:gd name="T28" fmla="*/ 1 w 172"/>
                <a:gd name="T29" fmla="*/ 1 h 62"/>
                <a:gd name="T30" fmla="*/ 1 w 172"/>
                <a:gd name="T31" fmla="*/ 1 h 62"/>
                <a:gd name="T32" fmla="*/ 1 w 172"/>
                <a:gd name="T33" fmla="*/ 1 h 62"/>
                <a:gd name="T34" fmla="*/ 1 w 172"/>
                <a:gd name="T35" fmla="*/ 1 h 62"/>
                <a:gd name="T36" fmla="*/ 1 w 172"/>
                <a:gd name="T37" fmla="*/ 1 h 62"/>
                <a:gd name="T38" fmla="*/ 1 w 172"/>
                <a:gd name="T39" fmla="*/ 1 h 62"/>
                <a:gd name="T40" fmla="*/ 1 w 172"/>
                <a:gd name="T41" fmla="*/ 1 h 62"/>
                <a:gd name="T42" fmla="*/ 1 w 172"/>
                <a:gd name="T43" fmla="*/ 1 h 62"/>
                <a:gd name="T44" fmla="*/ 1 w 172"/>
                <a:gd name="T45" fmla="*/ 1 h 62"/>
                <a:gd name="T46" fmla="*/ 1 w 172"/>
                <a:gd name="T47" fmla="*/ 1 h 62"/>
                <a:gd name="T48" fmla="*/ 1 w 172"/>
                <a:gd name="T49" fmla="*/ 1 h 62"/>
                <a:gd name="T50" fmla="*/ 1 w 172"/>
                <a:gd name="T51" fmla="*/ 1 h 62"/>
                <a:gd name="T52" fmla="*/ 1 w 172"/>
                <a:gd name="T53" fmla="*/ 1 h 62"/>
                <a:gd name="T54" fmla="*/ 1 w 172"/>
                <a:gd name="T55" fmla="*/ 1 h 62"/>
                <a:gd name="T56" fmla="*/ 1 w 172"/>
                <a:gd name="T57" fmla="*/ 1 h 62"/>
                <a:gd name="T58" fmla="*/ 1 w 172"/>
                <a:gd name="T59" fmla="*/ 1 h 62"/>
                <a:gd name="T60" fmla="*/ 1 w 172"/>
                <a:gd name="T61" fmla="*/ 1 h 62"/>
                <a:gd name="T62" fmla="*/ 1 w 172"/>
                <a:gd name="T63" fmla="*/ 1 h 62"/>
                <a:gd name="T64" fmla="*/ 1 w 172"/>
                <a:gd name="T65" fmla="*/ 1 h 62"/>
                <a:gd name="T66" fmla="*/ 1 w 172"/>
                <a:gd name="T67" fmla="*/ 1 h 62"/>
                <a:gd name="T68" fmla="*/ 1 w 172"/>
                <a:gd name="T69" fmla="*/ 1 h 62"/>
                <a:gd name="T70" fmla="*/ 1 w 172"/>
                <a:gd name="T71" fmla="*/ 1 h 62"/>
                <a:gd name="T72" fmla="*/ 1 w 172"/>
                <a:gd name="T73" fmla="*/ 1 h 62"/>
                <a:gd name="T74" fmla="*/ 1 w 172"/>
                <a:gd name="T75" fmla="*/ 1 h 62"/>
                <a:gd name="T76" fmla="*/ 1 w 172"/>
                <a:gd name="T77" fmla="*/ 1 h 62"/>
                <a:gd name="T78" fmla="*/ 1 w 172"/>
                <a:gd name="T79" fmla="*/ 1 h 62"/>
                <a:gd name="T80" fmla="*/ 1 w 172"/>
                <a:gd name="T81" fmla="*/ 1 h 62"/>
                <a:gd name="T82" fmla="*/ 1 w 172"/>
                <a:gd name="T83" fmla="*/ 1 h 62"/>
                <a:gd name="T84" fmla="*/ 1 w 172"/>
                <a:gd name="T85" fmla="*/ 1 h 62"/>
                <a:gd name="T86" fmla="*/ 1 w 172"/>
                <a:gd name="T87" fmla="*/ 1 h 62"/>
                <a:gd name="T88" fmla="*/ 1 w 172"/>
                <a:gd name="T89" fmla="*/ 1 h 62"/>
                <a:gd name="T90" fmla="*/ 1 w 172"/>
                <a:gd name="T91" fmla="*/ 1 h 62"/>
                <a:gd name="T92" fmla="*/ 1 w 172"/>
                <a:gd name="T93" fmla="*/ 1 h 62"/>
                <a:gd name="T94" fmla="*/ 1 w 172"/>
                <a:gd name="T95" fmla="*/ 1 h 62"/>
                <a:gd name="T96" fmla="*/ 1 w 172"/>
                <a:gd name="T97" fmla="*/ 1 h 62"/>
                <a:gd name="T98" fmla="*/ 1 w 172"/>
                <a:gd name="T99" fmla="*/ 1 h 62"/>
                <a:gd name="T100" fmla="*/ 1 w 172"/>
                <a:gd name="T101" fmla="*/ 1 h 62"/>
                <a:gd name="T102" fmla="*/ 1 w 172"/>
                <a:gd name="T103" fmla="*/ 1 h 62"/>
                <a:gd name="T104" fmla="*/ 1 w 172"/>
                <a:gd name="T105" fmla="*/ 1 h 62"/>
                <a:gd name="T106" fmla="*/ 1 w 172"/>
                <a:gd name="T107" fmla="*/ 1 h 62"/>
                <a:gd name="T108" fmla="*/ 1 w 172"/>
                <a:gd name="T109" fmla="*/ 1 h 62"/>
                <a:gd name="T110" fmla="*/ 1 w 172"/>
                <a:gd name="T111" fmla="*/ 1 h 62"/>
                <a:gd name="T112" fmla="*/ 1 w 172"/>
                <a:gd name="T113" fmla="*/ 1 h 62"/>
                <a:gd name="T114" fmla="*/ 1 w 172"/>
                <a:gd name="T115" fmla="*/ 0 h 6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72"/>
                <a:gd name="T175" fmla="*/ 0 h 62"/>
                <a:gd name="T176" fmla="*/ 172 w 172"/>
                <a:gd name="T177" fmla="*/ 62 h 6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72" h="62">
                  <a:moveTo>
                    <a:pt x="41" y="0"/>
                  </a:moveTo>
                  <a:lnTo>
                    <a:pt x="6" y="13"/>
                  </a:lnTo>
                  <a:lnTo>
                    <a:pt x="4" y="16"/>
                  </a:lnTo>
                  <a:lnTo>
                    <a:pt x="1" y="25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6" y="41"/>
                  </a:lnTo>
                  <a:lnTo>
                    <a:pt x="10" y="40"/>
                  </a:lnTo>
                  <a:lnTo>
                    <a:pt x="15" y="39"/>
                  </a:lnTo>
                  <a:lnTo>
                    <a:pt x="21" y="38"/>
                  </a:lnTo>
                  <a:lnTo>
                    <a:pt x="26" y="36"/>
                  </a:lnTo>
                  <a:lnTo>
                    <a:pt x="32" y="34"/>
                  </a:lnTo>
                  <a:lnTo>
                    <a:pt x="37" y="34"/>
                  </a:lnTo>
                  <a:lnTo>
                    <a:pt x="41" y="34"/>
                  </a:lnTo>
                  <a:lnTo>
                    <a:pt x="47" y="36"/>
                  </a:lnTo>
                  <a:lnTo>
                    <a:pt x="56" y="37"/>
                  </a:lnTo>
                  <a:lnTo>
                    <a:pt x="67" y="39"/>
                  </a:lnTo>
                  <a:lnTo>
                    <a:pt x="77" y="41"/>
                  </a:lnTo>
                  <a:lnTo>
                    <a:pt x="89" y="44"/>
                  </a:lnTo>
                  <a:lnTo>
                    <a:pt x="99" y="46"/>
                  </a:lnTo>
                  <a:lnTo>
                    <a:pt x="106" y="48"/>
                  </a:lnTo>
                  <a:lnTo>
                    <a:pt x="112" y="51"/>
                  </a:lnTo>
                  <a:lnTo>
                    <a:pt x="109" y="55"/>
                  </a:lnTo>
                  <a:lnTo>
                    <a:pt x="109" y="60"/>
                  </a:lnTo>
                  <a:lnTo>
                    <a:pt x="110" y="62"/>
                  </a:lnTo>
                  <a:lnTo>
                    <a:pt x="116" y="62"/>
                  </a:lnTo>
                  <a:lnTo>
                    <a:pt x="121" y="61"/>
                  </a:lnTo>
                  <a:lnTo>
                    <a:pt x="128" y="59"/>
                  </a:lnTo>
                  <a:lnTo>
                    <a:pt x="136" y="56"/>
                  </a:lnTo>
                  <a:lnTo>
                    <a:pt x="145" y="54"/>
                  </a:lnTo>
                  <a:lnTo>
                    <a:pt x="153" y="52"/>
                  </a:lnTo>
                  <a:lnTo>
                    <a:pt x="161" y="48"/>
                  </a:lnTo>
                  <a:lnTo>
                    <a:pt x="167" y="46"/>
                  </a:lnTo>
                  <a:lnTo>
                    <a:pt x="170" y="45"/>
                  </a:lnTo>
                  <a:lnTo>
                    <a:pt x="172" y="41"/>
                  </a:lnTo>
                  <a:lnTo>
                    <a:pt x="169" y="37"/>
                  </a:lnTo>
                  <a:lnTo>
                    <a:pt x="163" y="34"/>
                  </a:lnTo>
                  <a:lnTo>
                    <a:pt x="157" y="36"/>
                  </a:lnTo>
                  <a:lnTo>
                    <a:pt x="152" y="36"/>
                  </a:lnTo>
                  <a:lnTo>
                    <a:pt x="147" y="34"/>
                  </a:lnTo>
                  <a:lnTo>
                    <a:pt x="143" y="33"/>
                  </a:lnTo>
                  <a:lnTo>
                    <a:pt x="138" y="31"/>
                  </a:lnTo>
                  <a:lnTo>
                    <a:pt x="132" y="30"/>
                  </a:lnTo>
                  <a:lnTo>
                    <a:pt x="127" y="28"/>
                  </a:lnTo>
                  <a:lnTo>
                    <a:pt x="122" y="26"/>
                  </a:lnTo>
                  <a:lnTo>
                    <a:pt x="116" y="25"/>
                  </a:lnTo>
                  <a:lnTo>
                    <a:pt x="110" y="24"/>
                  </a:lnTo>
                  <a:lnTo>
                    <a:pt x="105" y="23"/>
                  </a:lnTo>
                  <a:lnTo>
                    <a:pt x="99" y="22"/>
                  </a:lnTo>
                  <a:lnTo>
                    <a:pt x="92" y="21"/>
                  </a:lnTo>
                  <a:lnTo>
                    <a:pt x="85" y="18"/>
                  </a:lnTo>
                  <a:lnTo>
                    <a:pt x="79" y="17"/>
                  </a:lnTo>
                  <a:lnTo>
                    <a:pt x="75" y="15"/>
                  </a:lnTo>
                  <a:lnTo>
                    <a:pt x="70" y="14"/>
                  </a:lnTo>
                  <a:lnTo>
                    <a:pt x="63" y="10"/>
                  </a:lnTo>
                  <a:lnTo>
                    <a:pt x="56" y="6"/>
                  </a:lnTo>
                  <a:lnTo>
                    <a:pt x="49" y="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7382" name="Freeform 13"/>
            <p:cNvSpPr>
              <a:spLocks/>
            </p:cNvSpPr>
            <p:nvPr/>
          </p:nvSpPr>
          <p:spPr bwMode="auto">
            <a:xfrm>
              <a:off x="2445" y="1046"/>
              <a:ext cx="25" cy="14"/>
            </a:xfrm>
            <a:custGeom>
              <a:avLst/>
              <a:gdLst>
                <a:gd name="T0" fmla="*/ 1 w 50"/>
                <a:gd name="T1" fmla="*/ 0 h 29"/>
                <a:gd name="T2" fmla="*/ 1 w 50"/>
                <a:gd name="T3" fmla="*/ 0 h 29"/>
                <a:gd name="T4" fmla="*/ 1 w 50"/>
                <a:gd name="T5" fmla="*/ 0 h 29"/>
                <a:gd name="T6" fmla="*/ 1 w 50"/>
                <a:gd name="T7" fmla="*/ 0 h 29"/>
                <a:gd name="T8" fmla="*/ 1 w 50"/>
                <a:gd name="T9" fmla="*/ 0 h 29"/>
                <a:gd name="T10" fmla="*/ 1 w 50"/>
                <a:gd name="T11" fmla="*/ 0 h 29"/>
                <a:gd name="T12" fmla="*/ 1 w 50"/>
                <a:gd name="T13" fmla="*/ 0 h 29"/>
                <a:gd name="T14" fmla="*/ 1 w 50"/>
                <a:gd name="T15" fmla="*/ 0 h 29"/>
                <a:gd name="T16" fmla="*/ 0 w 50"/>
                <a:gd name="T17" fmla="*/ 0 h 29"/>
                <a:gd name="T18" fmla="*/ 1 w 50"/>
                <a:gd name="T19" fmla="*/ 0 h 29"/>
                <a:gd name="T20" fmla="*/ 1 w 50"/>
                <a:gd name="T21" fmla="*/ 0 h 29"/>
                <a:gd name="T22" fmla="*/ 1 w 50"/>
                <a:gd name="T23" fmla="*/ 0 h 29"/>
                <a:gd name="T24" fmla="*/ 1 w 50"/>
                <a:gd name="T25" fmla="*/ 0 h 29"/>
                <a:gd name="T26" fmla="*/ 1 w 50"/>
                <a:gd name="T27" fmla="*/ 0 h 29"/>
                <a:gd name="T28" fmla="*/ 1 w 50"/>
                <a:gd name="T29" fmla="*/ 0 h 29"/>
                <a:gd name="T30" fmla="*/ 1 w 50"/>
                <a:gd name="T31" fmla="*/ 0 h 29"/>
                <a:gd name="T32" fmla="*/ 1 w 50"/>
                <a:gd name="T33" fmla="*/ 0 h 29"/>
                <a:gd name="T34" fmla="*/ 1 w 50"/>
                <a:gd name="T35" fmla="*/ 0 h 29"/>
                <a:gd name="T36" fmla="*/ 1 w 50"/>
                <a:gd name="T37" fmla="*/ 0 h 29"/>
                <a:gd name="T38" fmla="*/ 1 w 50"/>
                <a:gd name="T39" fmla="*/ 0 h 29"/>
                <a:gd name="T40" fmla="*/ 1 w 50"/>
                <a:gd name="T41" fmla="*/ 0 h 2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0"/>
                <a:gd name="T64" fmla="*/ 0 h 29"/>
                <a:gd name="T65" fmla="*/ 50 w 50"/>
                <a:gd name="T66" fmla="*/ 29 h 2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0" h="29">
                  <a:moveTo>
                    <a:pt x="40" y="0"/>
                  </a:moveTo>
                  <a:lnTo>
                    <a:pt x="35" y="2"/>
                  </a:lnTo>
                  <a:lnTo>
                    <a:pt x="31" y="4"/>
                  </a:lnTo>
                  <a:lnTo>
                    <a:pt x="26" y="6"/>
                  </a:lnTo>
                  <a:lnTo>
                    <a:pt x="22" y="6"/>
                  </a:lnTo>
                  <a:lnTo>
                    <a:pt x="16" y="5"/>
                  </a:lnTo>
                  <a:lnTo>
                    <a:pt x="9" y="3"/>
                  </a:lnTo>
                  <a:lnTo>
                    <a:pt x="3" y="3"/>
                  </a:lnTo>
                  <a:lnTo>
                    <a:pt x="0" y="5"/>
                  </a:lnTo>
                  <a:lnTo>
                    <a:pt x="1" y="10"/>
                  </a:lnTo>
                  <a:lnTo>
                    <a:pt x="4" y="17"/>
                  </a:lnTo>
                  <a:lnTo>
                    <a:pt x="10" y="25"/>
                  </a:lnTo>
                  <a:lnTo>
                    <a:pt x="15" y="29"/>
                  </a:lnTo>
                  <a:lnTo>
                    <a:pt x="23" y="29"/>
                  </a:lnTo>
                  <a:lnTo>
                    <a:pt x="33" y="29"/>
                  </a:lnTo>
                  <a:lnTo>
                    <a:pt x="41" y="28"/>
                  </a:lnTo>
                  <a:lnTo>
                    <a:pt x="48" y="26"/>
                  </a:lnTo>
                  <a:lnTo>
                    <a:pt x="50" y="22"/>
                  </a:lnTo>
                  <a:lnTo>
                    <a:pt x="49" y="15"/>
                  </a:lnTo>
                  <a:lnTo>
                    <a:pt x="46" y="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7383" name="Freeform 14"/>
            <p:cNvSpPr>
              <a:spLocks/>
            </p:cNvSpPr>
            <p:nvPr/>
          </p:nvSpPr>
          <p:spPr bwMode="auto">
            <a:xfrm>
              <a:off x="2496" y="1036"/>
              <a:ext cx="70" cy="25"/>
            </a:xfrm>
            <a:custGeom>
              <a:avLst/>
              <a:gdLst>
                <a:gd name="T0" fmla="*/ 0 w 141"/>
                <a:gd name="T1" fmla="*/ 0 h 51"/>
                <a:gd name="T2" fmla="*/ 0 w 141"/>
                <a:gd name="T3" fmla="*/ 0 h 51"/>
                <a:gd name="T4" fmla="*/ 0 w 141"/>
                <a:gd name="T5" fmla="*/ 0 h 51"/>
                <a:gd name="T6" fmla="*/ 0 w 141"/>
                <a:gd name="T7" fmla="*/ 0 h 51"/>
                <a:gd name="T8" fmla="*/ 0 w 141"/>
                <a:gd name="T9" fmla="*/ 0 h 51"/>
                <a:gd name="T10" fmla="*/ 0 w 141"/>
                <a:gd name="T11" fmla="*/ 0 h 51"/>
                <a:gd name="T12" fmla="*/ 0 w 141"/>
                <a:gd name="T13" fmla="*/ 0 h 51"/>
                <a:gd name="T14" fmla="*/ 0 w 141"/>
                <a:gd name="T15" fmla="*/ 0 h 51"/>
                <a:gd name="T16" fmla="*/ 0 w 141"/>
                <a:gd name="T17" fmla="*/ 0 h 51"/>
                <a:gd name="T18" fmla="*/ 0 w 141"/>
                <a:gd name="T19" fmla="*/ 0 h 51"/>
                <a:gd name="T20" fmla="*/ 0 w 141"/>
                <a:gd name="T21" fmla="*/ 0 h 51"/>
                <a:gd name="T22" fmla="*/ 0 w 141"/>
                <a:gd name="T23" fmla="*/ 0 h 51"/>
                <a:gd name="T24" fmla="*/ 0 w 141"/>
                <a:gd name="T25" fmla="*/ 0 h 51"/>
                <a:gd name="T26" fmla="*/ 0 w 141"/>
                <a:gd name="T27" fmla="*/ 0 h 51"/>
                <a:gd name="T28" fmla="*/ 0 w 141"/>
                <a:gd name="T29" fmla="*/ 0 h 51"/>
                <a:gd name="T30" fmla="*/ 0 w 141"/>
                <a:gd name="T31" fmla="*/ 0 h 51"/>
                <a:gd name="T32" fmla="*/ 0 w 141"/>
                <a:gd name="T33" fmla="*/ 0 h 51"/>
                <a:gd name="T34" fmla="*/ 0 w 141"/>
                <a:gd name="T35" fmla="*/ 0 h 51"/>
                <a:gd name="T36" fmla="*/ 0 w 141"/>
                <a:gd name="T37" fmla="*/ 0 h 51"/>
                <a:gd name="T38" fmla="*/ 0 w 141"/>
                <a:gd name="T39" fmla="*/ 0 h 51"/>
                <a:gd name="T40" fmla="*/ 0 w 141"/>
                <a:gd name="T41" fmla="*/ 0 h 51"/>
                <a:gd name="T42" fmla="*/ 0 w 141"/>
                <a:gd name="T43" fmla="*/ 0 h 51"/>
                <a:gd name="T44" fmla="*/ 0 w 141"/>
                <a:gd name="T45" fmla="*/ 0 h 51"/>
                <a:gd name="T46" fmla="*/ 0 w 141"/>
                <a:gd name="T47" fmla="*/ 0 h 51"/>
                <a:gd name="T48" fmla="*/ 0 w 141"/>
                <a:gd name="T49" fmla="*/ 0 h 51"/>
                <a:gd name="T50" fmla="*/ 0 w 141"/>
                <a:gd name="T51" fmla="*/ 0 h 51"/>
                <a:gd name="T52" fmla="*/ 0 w 141"/>
                <a:gd name="T53" fmla="*/ 0 h 51"/>
                <a:gd name="T54" fmla="*/ 0 w 141"/>
                <a:gd name="T55" fmla="*/ 0 h 51"/>
                <a:gd name="T56" fmla="*/ 0 w 141"/>
                <a:gd name="T57" fmla="*/ 0 h 51"/>
                <a:gd name="T58" fmla="*/ 0 w 141"/>
                <a:gd name="T59" fmla="*/ 0 h 51"/>
                <a:gd name="T60" fmla="*/ 0 w 141"/>
                <a:gd name="T61" fmla="*/ 0 h 51"/>
                <a:gd name="T62" fmla="*/ 0 w 141"/>
                <a:gd name="T63" fmla="*/ 0 h 51"/>
                <a:gd name="T64" fmla="*/ 0 w 141"/>
                <a:gd name="T65" fmla="*/ 0 h 51"/>
                <a:gd name="T66" fmla="*/ 0 w 141"/>
                <a:gd name="T67" fmla="*/ 0 h 51"/>
                <a:gd name="T68" fmla="*/ 0 w 141"/>
                <a:gd name="T69" fmla="*/ 0 h 51"/>
                <a:gd name="T70" fmla="*/ 0 w 141"/>
                <a:gd name="T71" fmla="*/ 0 h 51"/>
                <a:gd name="T72" fmla="*/ 0 w 141"/>
                <a:gd name="T73" fmla="*/ 0 h 51"/>
                <a:gd name="T74" fmla="*/ 0 w 141"/>
                <a:gd name="T75" fmla="*/ 0 h 51"/>
                <a:gd name="T76" fmla="*/ 0 w 141"/>
                <a:gd name="T77" fmla="*/ 0 h 51"/>
                <a:gd name="T78" fmla="*/ 0 w 141"/>
                <a:gd name="T79" fmla="*/ 0 h 51"/>
                <a:gd name="T80" fmla="*/ 0 w 141"/>
                <a:gd name="T81" fmla="*/ 0 h 51"/>
                <a:gd name="T82" fmla="*/ 0 w 141"/>
                <a:gd name="T83" fmla="*/ 0 h 51"/>
                <a:gd name="T84" fmla="*/ 0 w 141"/>
                <a:gd name="T85" fmla="*/ 0 h 51"/>
                <a:gd name="T86" fmla="*/ 0 w 141"/>
                <a:gd name="T87" fmla="*/ 0 h 51"/>
                <a:gd name="T88" fmla="*/ 0 w 141"/>
                <a:gd name="T89" fmla="*/ 0 h 51"/>
                <a:gd name="T90" fmla="*/ 0 w 141"/>
                <a:gd name="T91" fmla="*/ 0 h 51"/>
                <a:gd name="T92" fmla="*/ 0 w 141"/>
                <a:gd name="T93" fmla="*/ 0 h 51"/>
                <a:gd name="T94" fmla="*/ 0 w 141"/>
                <a:gd name="T95" fmla="*/ 0 h 51"/>
                <a:gd name="T96" fmla="*/ 0 w 141"/>
                <a:gd name="T97" fmla="*/ 0 h 51"/>
                <a:gd name="T98" fmla="*/ 0 w 141"/>
                <a:gd name="T99" fmla="*/ 0 h 51"/>
                <a:gd name="T100" fmla="*/ 0 w 141"/>
                <a:gd name="T101" fmla="*/ 0 h 51"/>
                <a:gd name="T102" fmla="*/ 0 w 141"/>
                <a:gd name="T103" fmla="*/ 0 h 51"/>
                <a:gd name="T104" fmla="*/ 0 w 141"/>
                <a:gd name="T105" fmla="*/ 0 h 51"/>
                <a:gd name="T106" fmla="*/ 0 w 141"/>
                <a:gd name="T107" fmla="*/ 0 h 51"/>
                <a:gd name="T108" fmla="*/ 0 w 141"/>
                <a:gd name="T109" fmla="*/ 0 h 51"/>
                <a:gd name="T110" fmla="*/ 0 w 141"/>
                <a:gd name="T111" fmla="*/ 0 h 51"/>
                <a:gd name="T112" fmla="*/ 0 w 141"/>
                <a:gd name="T113" fmla="*/ 0 h 5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41"/>
                <a:gd name="T172" fmla="*/ 0 h 51"/>
                <a:gd name="T173" fmla="*/ 141 w 141"/>
                <a:gd name="T174" fmla="*/ 51 h 5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41" h="51">
                  <a:moveTo>
                    <a:pt x="73" y="15"/>
                  </a:moveTo>
                  <a:lnTo>
                    <a:pt x="68" y="13"/>
                  </a:lnTo>
                  <a:lnTo>
                    <a:pt x="64" y="10"/>
                  </a:lnTo>
                  <a:lnTo>
                    <a:pt x="58" y="8"/>
                  </a:lnTo>
                  <a:lnTo>
                    <a:pt x="52" y="4"/>
                  </a:lnTo>
                  <a:lnTo>
                    <a:pt x="46" y="2"/>
                  </a:lnTo>
                  <a:lnTo>
                    <a:pt x="41" y="1"/>
                  </a:lnTo>
                  <a:lnTo>
                    <a:pt x="36" y="0"/>
                  </a:lnTo>
                  <a:lnTo>
                    <a:pt x="33" y="1"/>
                  </a:lnTo>
                  <a:lnTo>
                    <a:pt x="28" y="3"/>
                  </a:lnTo>
                  <a:lnTo>
                    <a:pt x="23" y="3"/>
                  </a:lnTo>
                  <a:lnTo>
                    <a:pt x="18" y="3"/>
                  </a:lnTo>
                  <a:lnTo>
                    <a:pt x="13" y="3"/>
                  </a:lnTo>
                  <a:lnTo>
                    <a:pt x="8" y="4"/>
                  </a:lnTo>
                  <a:lnTo>
                    <a:pt x="6" y="8"/>
                  </a:lnTo>
                  <a:lnTo>
                    <a:pt x="6" y="13"/>
                  </a:lnTo>
                  <a:lnTo>
                    <a:pt x="8" y="17"/>
                  </a:lnTo>
                  <a:lnTo>
                    <a:pt x="11" y="21"/>
                  </a:lnTo>
                  <a:lnTo>
                    <a:pt x="11" y="23"/>
                  </a:lnTo>
                  <a:lnTo>
                    <a:pt x="8" y="25"/>
                  </a:lnTo>
                  <a:lnTo>
                    <a:pt x="5" y="28"/>
                  </a:lnTo>
                  <a:lnTo>
                    <a:pt x="1" y="31"/>
                  </a:lnTo>
                  <a:lnTo>
                    <a:pt x="0" y="33"/>
                  </a:lnTo>
                  <a:lnTo>
                    <a:pt x="1" y="36"/>
                  </a:lnTo>
                  <a:lnTo>
                    <a:pt x="8" y="37"/>
                  </a:lnTo>
                  <a:lnTo>
                    <a:pt x="18" y="38"/>
                  </a:lnTo>
                  <a:lnTo>
                    <a:pt x="24" y="39"/>
                  </a:lnTo>
                  <a:lnTo>
                    <a:pt x="30" y="41"/>
                  </a:lnTo>
                  <a:lnTo>
                    <a:pt x="36" y="44"/>
                  </a:lnTo>
                  <a:lnTo>
                    <a:pt x="41" y="44"/>
                  </a:lnTo>
                  <a:lnTo>
                    <a:pt x="45" y="43"/>
                  </a:lnTo>
                  <a:lnTo>
                    <a:pt x="49" y="39"/>
                  </a:lnTo>
                  <a:lnTo>
                    <a:pt x="53" y="36"/>
                  </a:lnTo>
                  <a:lnTo>
                    <a:pt x="61" y="36"/>
                  </a:lnTo>
                  <a:lnTo>
                    <a:pt x="67" y="37"/>
                  </a:lnTo>
                  <a:lnTo>
                    <a:pt x="73" y="37"/>
                  </a:lnTo>
                  <a:lnTo>
                    <a:pt x="80" y="38"/>
                  </a:lnTo>
                  <a:lnTo>
                    <a:pt x="87" y="39"/>
                  </a:lnTo>
                  <a:lnTo>
                    <a:pt x="94" y="37"/>
                  </a:lnTo>
                  <a:lnTo>
                    <a:pt x="99" y="37"/>
                  </a:lnTo>
                  <a:lnTo>
                    <a:pt x="105" y="40"/>
                  </a:lnTo>
                  <a:lnTo>
                    <a:pt x="112" y="46"/>
                  </a:lnTo>
                  <a:lnTo>
                    <a:pt x="119" y="49"/>
                  </a:lnTo>
                  <a:lnTo>
                    <a:pt x="125" y="51"/>
                  </a:lnTo>
                  <a:lnTo>
                    <a:pt x="132" y="48"/>
                  </a:lnTo>
                  <a:lnTo>
                    <a:pt x="137" y="41"/>
                  </a:lnTo>
                  <a:lnTo>
                    <a:pt x="141" y="34"/>
                  </a:lnTo>
                  <a:lnTo>
                    <a:pt x="141" y="29"/>
                  </a:lnTo>
                  <a:lnTo>
                    <a:pt x="135" y="25"/>
                  </a:lnTo>
                  <a:lnTo>
                    <a:pt x="127" y="23"/>
                  </a:lnTo>
                  <a:lnTo>
                    <a:pt x="119" y="18"/>
                  </a:lnTo>
                  <a:lnTo>
                    <a:pt x="111" y="15"/>
                  </a:lnTo>
                  <a:lnTo>
                    <a:pt x="105" y="15"/>
                  </a:lnTo>
                  <a:lnTo>
                    <a:pt x="98" y="17"/>
                  </a:lnTo>
                  <a:lnTo>
                    <a:pt x="89" y="18"/>
                  </a:lnTo>
                  <a:lnTo>
                    <a:pt x="80" y="18"/>
                  </a:lnTo>
                  <a:lnTo>
                    <a:pt x="73" y="15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7384" name="Freeform 15"/>
            <p:cNvSpPr>
              <a:spLocks/>
            </p:cNvSpPr>
            <p:nvPr/>
          </p:nvSpPr>
          <p:spPr bwMode="auto">
            <a:xfrm>
              <a:off x="2701" y="1567"/>
              <a:ext cx="26" cy="34"/>
            </a:xfrm>
            <a:custGeom>
              <a:avLst/>
              <a:gdLst>
                <a:gd name="T0" fmla="*/ 0 w 53"/>
                <a:gd name="T1" fmla="*/ 0 h 68"/>
                <a:gd name="T2" fmla="*/ 0 w 53"/>
                <a:gd name="T3" fmla="*/ 1 h 68"/>
                <a:gd name="T4" fmla="*/ 0 w 53"/>
                <a:gd name="T5" fmla="*/ 1 h 68"/>
                <a:gd name="T6" fmla="*/ 0 w 53"/>
                <a:gd name="T7" fmla="*/ 1 h 68"/>
                <a:gd name="T8" fmla="*/ 0 w 53"/>
                <a:gd name="T9" fmla="*/ 1 h 68"/>
                <a:gd name="T10" fmla="*/ 0 w 53"/>
                <a:gd name="T11" fmla="*/ 1 h 68"/>
                <a:gd name="T12" fmla="*/ 0 w 53"/>
                <a:gd name="T13" fmla="*/ 1 h 68"/>
                <a:gd name="T14" fmla="*/ 0 w 53"/>
                <a:gd name="T15" fmla="*/ 1 h 68"/>
                <a:gd name="T16" fmla="*/ 0 w 53"/>
                <a:gd name="T17" fmla="*/ 1 h 68"/>
                <a:gd name="T18" fmla="*/ 0 w 53"/>
                <a:gd name="T19" fmla="*/ 1 h 68"/>
                <a:gd name="T20" fmla="*/ 0 w 53"/>
                <a:gd name="T21" fmla="*/ 1 h 68"/>
                <a:gd name="T22" fmla="*/ 0 w 53"/>
                <a:gd name="T23" fmla="*/ 1 h 68"/>
                <a:gd name="T24" fmla="*/ 0 w 53"/>
                <a:gd name="T25" fmla="*/ 1 h 68"/>
                <a:gd name="T26" fmla="*/ 0 w 53"/>
                <a:gd name="T27" fmla="*/ 1 h 68"/>
                <a:gd name="T28" fmla="*/ 0 w 53"/>
                <a:gd name="T29" fmla="*/ 1 h 68"/>
                <a:gd name="T30" fmla="*/ 0 w 53"/>
                <a:gd name="T31" fmla="*/ 1 h 68"/>
                <a:gd name="T32" fmla="*/ 0 w 53"/>
                <a:gd name="T33" fmla="*/ 1 h 68"/>
                <a:gd name="T34" fmla="*/ 0 w 53"/>
                <a:gd name="T35" fmla="*/ 1 h 68"/>
                <a:gd name="T36" fmla="*/ 0 w 53"/>
                <a:gd name="T37" fmla="*/ 1 h 68"/>
                <a:gd name="T38" fmla="*/ 0 w 53"/>
                <a:gd name="T39" fmla="*/ 1 h 68"/>
                <a:gd name="T40" fmla="*/ 0 w 53"/>
                <a:gd name="T41" fmla="*/ 1 h 68"/>
                <a:gd name="T42" fmla="*/ 0 w 53"/>
                <a:gd name="T43" fmla="*/ 1 h 68"/>
                <a:gd name="T44" fmla="*/ 0 w 53"/>
                <a:gd name="T45" fmla="*/ 1 h 68"/>
                <a:gd name="T46" fmla="*/ 0 w 53"/>
                <a:gd name="T47" fmla="*/ 1 h 68"/>
                <a:gd name="T48" fmla="*/ 0 w 53"/>
                <a:gd name="T49" fmla="*/ 0 h 6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3"/>
                <a:gd name="T76" fmla="*/ 0 h 68"/>
                <a:gd name="T77" fmla="*/ 53 w 53"/>
                <a:gd name="T78" fmla="*/ 68 h 6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3" h="68">
                  <a:moveTo>
                    <a:pt x="0" y="0"/>
                  </a:moveTo>
                  <a:lnTo>
                    <a:pt x="0" y="14"/>
                  </a:lnTo>
                  <a:lnTo>
                    <a:pt x="6" y="35"/>
                  </a:lnTo>
                  <a:lnTo>
                    <a:pt x="14" y="56"/>
                  </a:lnTo>
                  <a:lnTo>
                    <a:pt x="22" y="68"/>
                  </a:lnTo>
                  <a:lnTo>
                    <a:pt x="29" y="68"/>
                  </a:lnTo>
                  <a:lnTo>
                    <a:pt x="35" y="63"/>
                  </a:lnTo>
                  <a:lnTo>
                    <a:pt x="41" y="55"/>
                  </a:lnTo>
                  <a:lnTo>
                    <a:pt x="46" y="49"/>
                  </a:lnTo>
                  <a:lnTo>
                    <a:pt x="51" y="41"/>
                  </a:lnTo>
                  <a:lnTo>
                    <a:pt x="53" y="30"/>
                  </a:lnTo>
                  <a:lnTo>
                    <a:pt x="53" y="18"/>
                  </a:lnTo>
                  <a:lnTo>
                    <a:pt x="51" y="9"/>
                  </a:lnTo>
                  <a:lnTo>
                    <a:pt x="47" y="4"/>
                  </a:lnTo>
                  <a:lnTo>
                    <a:pt x="44" y="1"/>
                  </a:lnTo>
                  <a:lnTo>
                    <a:pt x="41" y="2"/>
                  </a:lnTo>
                  <a:lnTo>
                    <a:pt x="37" y="8"/>
                  </a:lnTo>
                  <a:lnTo>
                    <a:pt x="35" y="11"/>
                  </a:lnTo>
                  <a:lnTo>
                    <a:pt x="31" y="12"/>
                  </a:lnTo>
                  <a:lnTo>
                    <a:pt x="27" y="14"/>
                  </a:lnTo>
                  <a:lnTo>
                    <a:pt x="22" y="14"/>
                  </a:lnTo>
                  <a:lnTo>
                    <a:pt x="16" y="11"/>
                  </a:lnTo>
                  <a:lnTo>
                    <a:pt x="12" y="9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7385" name="Freeform 16"/>
            <p:cNvSpPr>
              <a:spLocks/>
            </p:cNvSpPr>
            <p:nvPr/>
          </p:nvSpPr>
          <p:spPr bwMode="auto">
            <a:xfrm>
              <a:off x="2850" y="734"/>
              <a:ext cx="172" cy="189"/>
            </a:xfrm>
            <a:custGeom>
              <a:avLst/>
              <a:gdLst>
                <a:gd name="T0" fmla="*/ 1 w 343"/>
                <a:gd name="T1" fmla="*/ 1 h 378"/>
                <a:gd name="T2" fmla="*/ 1 w 343"/>
                <a:gd name="T3" fmla="*/ 1 h 378"/>
                <a:gd name="T4" fmla="*/ 1 w 343"/>
                <a:gd name="T5" fmla="*/ 1 h 378"/>
                <a:gd name="T6" fmla="*/ 1 w 343"/>
                <a:gd name="T7" fmla="*/ 1 h 378"/>
                <a:gd name="T8" fmla="*/ 1 w 343"/>
                <a:gd name="T9" fmla="*/ 1 h 378"/>
                <a:gd name="T10" fmla="*/ 1 w 343"/>
                <a:gd name="T11" fmla="*/ 1 h 378"/>
                <a:gd name="T12" fmla="*/ 1 w 343"/>
                <a:gd name="T13" fmla="*/ 1 h 378"/>
                <a:gd name="T14" fmla="*/ 1 w 343"/>
                <a:gd name="T15" fmla="*/ 1 h 378"/>
                <a:gd name="T16" fmla="*/ 1 w 343"/>
                <a:gd name="T17" fmla="*/ 1 h 378"/>
                <a:gd name="T18" fmla="*/ 1 w 343"/>
                <a:gd name="T19" fmla="*/ 1 h 378"/>
                <a:gd name="T20" fmla="*/ 1 w 343"/>
                <a:gd name="T21" fmla="*/ 1 h 378"/>
                <a:gd name="T22" fmla="*/ 1 w 343"/>
                <a:gd name="T23" fmla="*/ 1 h 378"/>
                <a:gd name="T24" fmla="*/ 1 w 343"/>
                <a:gd name="T25" fmla="*/ 1 h 378"/>
                <a:gd name="T26" fmla="*/ 1 w 343"/>
                <a:gd name="T27" fmla="*/ 1 h 378"/>
                <a:gd name="T28" fmla="*/ 1 w 343"/>
                <a:gd name="T29" fmla="*/ 1 h 378"/>
                <a:gd name="T30" fmla="*/ 1 w 343"/>
                <a:gd name="T31" fmla="*/ 1 h 378"/>
                <a:gd name="T32" fmla="*/ 1 w 343"/>
                <a:gd name="T33" fmla="*/ 1 h 378"/>
                <a:gd name="T34" fmla="*/ 1 w 343"/>
                <a:gd name="T35" fmla="*/ 1 h 378"/>
                <a:gd name="T36" fmla="*/ 1 w 343"/>
                <a:gd name="T37" fmla="*/ 1 h 378"/>
                <a:gd name="T38" fmla="*/ 1 w 343"/>
                <a:gd name="T39" fmla="*/ 1 h 378"/>
                <a:gd name="T40" fmla="*/ 1 w 343"/>
                <a:gd name="T41" fmla="*/ 1 h 378"/>
                <a:gd name="T42" fmla="*/ 1 w 343"/>
                <a:gd name="T43" fmla="*/ 1 h 378"/>
                <a:gd name="T44" fmla="*/ 1 w 343"/>
                <a:gd name="T45" fmla="*/ 1 h 378"/>
                <a:gd name="T46" fmla="*/ 1 w 343"/>
                <a:gd name="T47" fmla="*/ 1 h 378"/>
                <a:gd name="T48" fmla="*/ 1 w 343"/>
                <a:gd name="T49" fmla="*/ 1 h 378"/>
                <a:gd name="T50" fmla="*/ 1 w 343"/>
                <a:gd name="T51" fmla="*/ 1 h 378"/>
                <a:gd name="T52" fmla="*/ 1 w 343"/>
                <a:gd name="T53" fmla="*/ 1 h 378"/>
                <a:gd name="T54" fmla="*/ 1 w 343"/>
                <a:gd name="T55" fmla="*/ 1 h 378"/>
                <a:gd name="T56" fmla="*/ 1 w 343"/>
                <a:gd name="T57" fmla="*/ 1 h 378"/>
                <a:gd name="T58" fmla="*/ 1 w 343"/>
                <a:gd name="T59" fmla="*/ 1 h 378"/>
                <a:gd name="T60" fmla="*/ 1 w 343"/>
                <a:gd name="T61" fmla="*/ 1 h 378"/>
                <a:gd name="T62" fmla="*/ 1 w 343"/>
                <a:gd name="T63" fmla="*/ 1 h 378"/>
                <a:gd name="T64" fmla="*/ 1 w 343"/>
                <a:gd name="T65" fmla="*/ 1 h 378"/>
                <a:gd name="T66" fmla="*/ 1 w 343"/>
                <a:gd name="T67" fmla="*/ 1 h 378"/>
                <a:gd name="T68" fmla="*/ 1 w 343"/>
                <a:gd name="T69" fmla="*/ 1 h 378"/>
                <a:gd name="T70" fmla="*/ 1 w 343"/>
                <a:gd name="T71" fmla="*/ 1 h 378"/>
                <a:gd name="T72" fmla="*/ 1 w 343"/>
                <a:gd name="T73" fmla="*/ 1 h 378"/>
                <a:gd name="T74" fmla="*/ 1 w 343"/>
                <a:gd name="T75" fmla="*/ 1 h 378"/>
                <a:gd name="T76" fmla="*/ 1 w 343"/>
                <a:gd name="T77" fmla="*/ 1 h 378"/>
                <a:gd name="T78" fmla="*/ 1 w 343"/>
                <a:gd name="T79" fmla="*/ 1 h 378"/>
                <a:gd name="T80" fmla="*/ 1 w 343"/>
                <a:gd name="T81" fmla="*/ 1 h 378"/>
                <a:gd name="T82" fmla="*/ 1 w 343"/>
                <a:gd name="T83" fmla="*/ 1 h 378"/>
                <a:gd name="T84" fmla="*/ 1 w 343"/>
                <a:gd name="T85" fmla="*/ 1 h 378"/>
                <a:gd name="T86" fmla="*/ 1 w 343"/>
                <a:gd name="T87" fmla="*/ 1 h 378"/>
                <a:gd name="T88" fmla="*/ 1 w 343"/>
                <a:gd name="T89" fmla="*/ 1 h 378"/>
                <a:gd name="T90" fmla="*/ 1 w 343"/>
                <a:gd name="T91" fmla="*/ 1 h 378"/>
                <a:gd name="T92" fmla="*/ 1 w 343"/>
                <a:gd name="T93" fmla="*/ 1 h 378"/>
                <a:gd name="T94" fmla="*/ 1 w 343"/>
                <a:gd name="T95" fmla="*/ 1 h 378"/>
                <a:gd name="T96" fmla="*/ 1 w 343"/>
                <a:gd name="T97" fmla="*/ 0 h 378"/>
                <a:gd name="T98" fmla="*/ 1 w 343"/>
                <a:gd name="T99" fmla="*/ 1 h 378"/>
                <a:gd name="T100" fmla="*/ 1 w 343"/>
                <a:gd name="T101" fmla="*/ 1 h 378"/>
                <a:gd name="T102" fmla="*/ 1 w 343"/>
                <a:gd name="T103" fmla="*/ 1 h 378"/>
                <a:gd name="T104" fmla="*/ 1 w 343"/>
                <a:gd name="T105" fmla="*/ 1 h 378"/>
                <a:gd name="T106" fmla="*/ 1 w 343"/>
                <a:gd name="T107" fmla="*/ 1 h 37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43"/>
                <a:gd name="T163" fmla="*/ 0 h 378"/>
                <a:gd name="T164" fmla="*/ 343 w 343"/>
                <a:gd name="T165" fmla="*/ 378 h 37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43" h="378">
                  <a:moveTo>
                    <a:pt x="343" y="240"/>
                  </a:moveTo>
                  <a:lnTo>
                    <a:pt x="341" y="242"/>
                  </a:lnTo>
                  <a:lnTo>
                    <a:pt x="334" y="249"/>
                  </a:lnTo>
                  <a:lnTo>
                    <a:pt x="326" y="257"/>
                  </a:lnTo>
                  <a:lnTo>
                    <a:pt x="319" y="264"/>
                  </a:lnTo>
                  <a:lnTo>
                    <a:pt x="312" y="263"/>
                  </a:lnTo>
                  <a:lnTo>
                    <a:pt x="304" y="263"/>
                  </a:lnTo>
                  <a:lnTo>
                    <a:pt x="293" y="263"/>
                  </a:lnTo>
                  <a:lnTo>
                    <a:pt x="283" y="264"/>
                  </a:lnTo>
                  <a:lnTo>
                    <a:pt x="273" y="264"/>
                  </a:lnTo>
                  <a:lnTo>
                    <a:pt x="263" y="264"/>
                  </a:lnTo>
                  <a:lnTo>
                    <a:pt x="257" y="264"/>
                  </a:lnTo>
                  <a:lnTo>
                    <a:pt x="251" y="264"/>
                  </a:lnTo>
                  <a:lnTo>
                    <a:pt x="246" y="263"/>
                  </a:lnTo>
                  <a:lnTo>
                    <a:pt x="242" y="262"/>
                  </a:lnTo>
                  <a:lnTo>
                    <a:pt x="236" y="262"/>
                  </a:lnTo>
                  <a:lnTo>
                    <a:pt x="230" y="261"/>
                  </a:lnTo>
                  <a:lnTo>
                    <a:pt x="225" y="262"/>
                  </a:lnTo>
                  <a:lnTo>
                    <a:pt x="221" y="262"/>
                  </a:lnTo>
                  <a:lnTo>
                    <a:pt x="220" y="264"/>
                  </a:lnTo>
                  <a:lnTo>
                    <a:pt x="220" y="268"/>
                  </a:lnTo>
                  <a:lnTo>
                    <a:pt x="222" y="271"/>
                  </a:lnTo>
                  <a:lnTo>
                    <a:pt x="227" y="274"/>
                  </a:lnTo>
                  <a:lnTo>
                    <a:pt x="232" y="276"/>
                  </a:lnTo>
                  <a:lnTo>
                    <a:pt x="239" y="278"/>
                  </a:lnTo>
                  <a:lnTo>
                    <a:pt x="246" y="279"/>
                  </a:lnTo>
                  <a:lnTo>
                    <a:pt x="253" y="280"/>
                  </a:lnTo>
                  <a:lnTo>
                    <a:pt x="259" y="280"/>
                  </a:lnTo>
                  <a:lnTo>
                    <a:pt x="263" y="280"/>
                  </a:lnTo>
                  <a:lnTo>
                    <a:pt x="273" y="279"/>
                  </a:lnTo>
                  <a:lnTo>
                    <a:pt x="283" y="277"/>
                  </a:lnTo>
                  <a:lnTo>
                    <a:pt x="292" y="274"/>
                  </a:lnTo>
                  <a:lnTo>
                    <a:pt x="296" y="273"/>
                  </a:lnTo>
                  <a:lnTo>
                    <a:pt x="310" y="298"/>
                  </a:lnTo>
                  <a:lnTo>
                    <a:pt x="299" y="308"/>
                  </a:lnTo>
                  <a:lnTo>
                    <a:pt x="301" y="322"/>
                  </a:lnTo>
                  <a:lnTo>
                    <a:pt x="303" y="333"/>
                  </a:lnTo>
                  <a:lnTo>
                    <a:pt x="303" y="342"/>
                  </a:lnTo>
                  <a:lnTo>
                    <a:pt x="299" y="352"/>
                  </a:lnTo>
                  <a:lnTo>
                    <a:pt x="291" y="362"/>
                  </a:lnTo>
                  <a:lnTo>
                    <a:pt x="282" y="371"/>
                  </a:lnTo>
                  <a:lnTo>
                    <a:pt x="273" y="378"/>
                  </a:lnTo>
                  <a:lnTo>
                    <a:pt x="266" y="378"/>
                  </a:lnTo>
                  <a:lnTo>
                    <a:pt x="261" y="372"/>
                  </a:lnTo>
                  <a:lnTo>
                    <a:pt x="257" y="364"/>
                  </a:lnTo>
                  <a:lnTo>
                    <a:pt x="253" y="360"/>
                  </a:lnTo>
                  <a:lnTo>
                    <a:pt x="247" y="357"/>
                  </a:lnTo>
                  <a:lnTo>
                    <a:pt x="244" y="359"/>
                  </a:lnTo>
                  <a:lnTo>
                    <a:pt x="240" y="360"/>
                  </a:lnTo>
                  <a:lnTo>
                    <a:pt x="236" y="362"/>
                  </a:lnTo>
                  <a:lnTo>
                    <a:pt x="231" y="364"/>
                  </a:lnTo>
                  <a:lnTo>
                    <a:pt x="227" y="365"/>
                  </a:lnTo>
                  <a:lnTo>
                    <a:pt x="222" y="365"/>
                  </a:lnTo>
                  <a:lnTo>
                    <a:pt x="217" y="365"/>
                  </a:lnTo>
                  <a:lnTo>
                    <a:pt x="213" y="364"/>
                  </a:lnTo>
                  <a:lnTo>
                    <a:pt x="209" y="357"/>
                  </a:lnTo>
                  <a:lnTo>
                    <a:pt x="210" y="347"/>
                  </a:lnTo>
                  <a:lnTo>
                    <a:pt x="212" y="338"/>
                  </a:lnTo>
                  <a:lnTo>
                    <a:pt x="209" y="332"/>
                  </a:lnTo>
                  <a:lnTo>
                    <a:pt x="201" y="327"/>
                  </a:lnTo>
                  <a:lnTo>
                    <a:pt x="192" y="322"/>
                  </a:lnTo>
                  <a:lnTo>
                    <a:pt x="185" y="318"/>
                  </a:lnTo>
                  <a:lnTo>
                    <a:pt x="182" y="316"/>
                  </a:lnTo>
                  <a:lnTo>
                    <a:pt x="184" y="314"/>
                  </a:lnTo>
                  <a:lnTo>
                    <a:pt x="187" y="308"/>
                  </a:lnTo>
                  <a:lnTo>
                    <a:pt x="191" y="302"/>
                  </a:lnTo>
                  <a:lnTo>
                    <a:pt x="190" y="298"/>
                  </a:lnTo>
                  <a:lnTo>
                    <a:pt x="182" y="293"/>
                  </a:lnTo>
                  <a:lnTo>
                    <a:pt x="172" y="287"/>
                  </a:lnTo>
                  <a:lnTo>
                    <a:pt x="163" y="279"/>
                  </a:lnTo>
                  <a:lnTo>
                    <a:pt x="160" y="270"/>
                  </a:lnTo>
                  <a:lnTo>
                    <a:pt x="161" y="265"/>
                  </a:lnTo>
                  <a:lnTo>
                    <a:pt x="163" y="261"/>
                  </a:lnTo>
                  <a:lnTo>
                    <a:pt x="167" y="257"/>
                  </a:lnTo>
                  <a:lnTo>
                    <a:pt x="172" y="255"/>
                  </a:lnTo>
                  <a:lnTo>
                    <a:pt x="178" y="253"/>
                  </a:lnTo>
                  <a:lnTo>
                    <a:pt x="185" y="251"/>
                  </a:lnTo>
                  <a:lnTo>
                    <a:pt x="192" y="250"/>
                  </a:lnTo>
                  <a:lnTo>
                    <a:pt x="199" y="251"/>
                  </a:lnTo>
                  <a:lnTo>
                    <a:pt x="205" y="245"/>
                  </a:lnTo>
                  <a:lnTo>
                    <a:pt x="212" y="239"/>
                  </a:lnTo>
                  <a:lnTo>
                    <a:pt x="217" y="235"/>
                  </a:lnTo>
                  <a:lnTo>
                    <a:pt x="220" y="234"/>
                  </a:lnTo>
                  <a:lnTo>
                    <a:pt x="212" y="232"/>
                  </a:lnTo>
                  <a:lnTo>
                    <a:pt x="205" y="226"/>
                  </a:lnTo>
                  <a:lnTo>
                    <a:pt x="199" y="219"/>
                  </a:lnTo>
                  <a:lnTo>
                    <a:pt x="196" y="212"/>
                  </a:lnTo>
                  <a:lnTo>
                    <a:pt x="190" y="210"/>
                  </a:lnTo>
                  <a:lnTo>
                    <a:pt x="183" y="208"/>
                  </a:lnTo>
                  <a:lnTo>
                    <a:pt x="176" y="205"/>
                  </a:lnTo>
                  <a:lnTo>
                    <a:pt x="168" y="204"/>
                  </a:lnTo>
                  <a:lnTo>
                    <a:pt x="159" y="202"/>
                  </a:lnTo>
                  <a:lnTo>
                    <a:pt x="151" y="201"/>
                  </a:lnTo>
                  <a:lnTo>
                    <a:pt x="144" y="198"/>
                  </a:lnTo>
                  <a:lnTo>
                    <a:pt x="137" y="197"/>
                  </a:lnTo>
                  <a:lnTo>
                    <a:pt x="128" y="194"/>
                  </a:lnTo>
                  <a:lnTo>
                    <a:pt x="122" y="188"/>
                  </a:lnTo>
                  <a:lnTo>
                    <a:pt x="118" y="181"/>
                  </a:lnTo>
                  <a:lnTo>
                    <a:pt x="117" y="175"/>
                  </a:lnTo>
                  <a:lnTo>
                    <a:pt x="122" y="174"/>
                  </a:lnTo>
                  <a:lnTo>
                    <a:pt x="128" y="174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43" y="174"/>
                  </a:lnTo>
                  <a:lnTo>
                    <a:pt x="147" y="175"/>
                  </a:lnTo>
                  <a:lnTo>
                    <a:pt x="151" y="175"/>
                  </a:lnTo>
                  <a:lnTo>
                    <a:pt x="155" y="175"/>
                  </a:lnTo>
                  <a:lnTo>
                    <a:pt x="161" y="173"/>
                  </a:lnTo>
                  <a:lnTo>
                    <a:pt x="164" y="170"/>
                  </a:lnTo>
                  <a:lnTo>
                    <a:pt x="168" y="165"/>
                  </a:lnTo>
                  <a:lnTo>
                    <a:pt x="175" y="162"/>
                  </a:lnTo>
                  <a:lnTo>
                    <a:pt x="182" y="157"/>
                  </a:lnTo>
                  <a:lnTo>
                    <a:pt x="183" y="146"/>
                  </a:lnTo>
                  <a:lnTo>
                    <a:pt x="177" y="129"/>
                  </a:lnTo>
                  <a:lnTo>
                    <a:pt x="163" y="107"/>
                  </a:lnTo>
                  <a:lnTo>
                    <a:pt x="157" y="103"/>
                  </a:lnTo>
                  <a:lnTo>
                    <a:pt x="152" y="99"/>
                  </a:lnTo>
                  <a:lnTo>
                    <a:pt x="145" y="98"/>
                  </a:lnTo>
                  <a:lnTo>
                    <a:pt x="139" y="97"/>
                  </a:lnTo>
                  <a:lnTo>
                    <a:pt x="132" y="96"/>
                  </a:lnTo>
                  <a:lnTo>
                    <a:pt x="126" y="97"/>
                  </a:lnTo>
                  <a:lnTo>
                    <a:pt x="122" y="97"/>
                  </a:lnTo>
                  <a:lnTo>
                    <a:pt x="117" y="98"/>
                  </a:lnTo>
                  <a:lnTo>
                    <a:pt x="110" y="90"/>
                  </a:lnTo>
                  <a:lnTo>
                    <a:pt x="107" y="81"/>
                  </a:lnTo>
                  <a:lnTo>
                    <a:pt x="106" y="72"/>
                  </a:lnTo>
                  <a:lnTo>
                    <a:pt x="106" y="68"/>
                  </a:lnTo>
                  <a:lnTo>
                    <a:pt x="100" y="71"/>
                  </a:lnTo>
                  <a:lnTo>
                    <a:pt x="93" y="71"/>
                  </a:lnTo>
                  <a:lnTo>
                    <a:pt x="87" y="71"/>
                  </a:lnTo>
                  <a:lnTo>
                    <a:pt x="80" y="68"/>
                  </a:lnTo>
                  <a:lnTo>
                    <a:pt x="73" y="63"/>
                  </a:lnTo>
                  <a:lnTo>
                    <a:pt x="68" y="56"/>
                  </a:lnTo>
                  <a:lnTo>
                    <a:pt x="62" y="49"/>
                  </a:lnTo>
                  <a:lnTo>
                    <a:pt x="54" y="45"/>
                  </a:lnTo>
                  <a:lnTo>
                    <a:pt x="48" y="44"/>
                  </a:lnTo>
                  <a:lnTo>
                    <a:pt x="42" y="44"/>
                  </a:lnTo>
                  <a:lnTo>
                    <a:pt x="37" y="44"/>
                  </a:lnTo>
                  <a:lnTo>
                    <a:pt x="32" y="44"/>
                  </a:lnTo>
                  <a:lnTo>
                    <a:pt x="27" y="44"/>
                  </a:lnTo>
                  <a:lnTo>
                    <a:pt x="23" y="43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8" y="34"/>
                  </a:lnTo>
                  <a:lnTo>
                    <a:pt x="1" y="21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31" y="8"/>
                  </a:lnTo>
                  <a:lnTo>
                    <a:pt x="52" y="19"/>
                  </a:lnTo>
                  <a:lnTo>
                    <a:pt x="73" y="29"/>
                  </a:lnTo>
                  <a:lnTo>
                    <a:pt x="96" y="43"/>
                  </a:lnTo>
                  <a:lnTo>
                    <a:pt x="121" y="57"/>
                  </a:lnTo>
                  <a:lnTo>
                    <a:pt x="145" y="72"/>
                  </a:lnTo>
                  <a:lnTo>
                    <a:pt x="169" y="88"/>
                  </a:lnTo>
                  <a:lnTo>
                    <a:pt x="193" y="104"/>
                  </a:lnTo>
                  <a:lnTo>
                    <a:pt x="217" y="121"/>
                  </a:lnTo>
                  <a:lnTo>
                    <a:pt x="240" y="139"/>
                  </a:lnTo>
                  <a:lnTo>
                    <a:pt x="261" y="156"/>
                  </a:lnTo>
                  <a:lnTo>
                    <a:pt x="282" y="174"/>
                  </a:lnTo>
                  <a:lnTo>
                    <a:pt x="300" y="192"/>
                  </a:lnTo>
                  <a:lnTo>
                    <a:pt x="318" y="208"/>
                  </a:lnTo>
                  <a:lnTo>
                    <a:pt x="331" y="224"/>
                  </a:lnTo>
                  <a:lnTo>
                    <a:pt x="343" y="24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7386" name="Freeform 17"/>
            <p:cNvSpPr>
              <a:spLocks/>
            </p:cNvSpPr>
            <p:nvPr/>
          </p:nvSpPr>
          <p:spPr bwMode="auto">
            <a:xfrm>
              <a:off x="2863" y="763"/>
              <a:ext cx="63" cy="55"/>
            </a:xfrm>
            <a:custGeom>
              <a:avLst/>
              <a:gdLst>
                <a:gd name="T0" fmla="*/ 1 w 126"/>
                <a:gd name="T1" fmla="*/ 0 h 111"/>
                <a:gd name="T2" fmla="*/ 1 w 126"/>
                <a:gd name="T3" fmla="*/ 0 h 111"/>
                <a:gd name="T4" fmla="*/ 1 w 126"/>
                <a:gd name="T5" fmla="*/ 0 h 111"/>
                <a:gd name="T6" fmla="*/ 1 w 126"/>
                <a:gd name="T7" fmla="*/ 0 h 111"/>
                <a:gd name="T8" fmla="*/ 1 w 126"/>
                <a:gd name="T9" fmla="*/ 0 h 111"/>
                <a:gd name="T10" fmla="*/ 1 w 126"/>
                <a:gd name="T11" fmla="*/ 0 h 111"/>
                <a:gd name="T12" fmla="*/ 1 w 126"/>
                <a:gd name="T13" fmla="*/ 0 h 111"/>
                <a:gd name="T14" fmla="*/ 1 w 126"/>
                <a:gd name="T15" fmla="*/ 0 h 111"/>
                <a:gd name="T16" fmla="*/ 1 w 126"/>
                <a:gd name="T17" fmla="*/ 0 h 111"/>
                <a:gd name="T18" fmla="*/ 1 w 126"/>
                <a:gd name="T19" fmla="*/ 0 h 111"/>
                <a:gd name="T20" fmla="*/ 1 w 126"/>
                <a:gd name="T21" fmla="*/ 0 h 111"/>
                <a:gd name="T22" fmla="*/ 1 w 126"/>
                <a:gd name="T23" fmla="*/ 0 h 111"/>
                <a:gd name="T24" fmla="*/ 1 w 126"/>
                <a:gd name="T25" fmla="*/ 0 h 111"/>
                <a:gd name="T26" fmla="*/ 1 w 126"/>
                <a:gd name="T27" fmla="*/ 0 h 111"/>
                <a:gd name="T28" fmla="*/ 1 w 126"/>
                <a:gd name="T29" fmla="*/ 0 h 111"/>
                <a:gd name="T30" fmla="*/ 1 w 126"/>
                <a:gd name="T31" fmla="*/ 0 h 111"/>
                <a:gd name="T32" fmla="*/ 1 w 126"/>
                <a:gd name="T33" fmla="*/ 0 h 111"/>
                <a:gd name="T34" fmla="*/ 1 w 126"/>
                <a:gd name="T35" fmla="*/ 0 h 111"/>
                <a:gd name="T36" fmla="*/ 1 w 126"/>
                <a:gd name="T37" fmla="*/ 0 h 111"/>
                <a:gd name="T38" fmla="*/ 1 w 126"/>
                <a:gd name="T39" fmla="*/ 0 h 111"/>
                <a:gd name="T40" fmla="*/ 1 w 126"/>
                <a:gd name="T41" fmla="*/ 0 h 111"/>
                <a:gd name="T42" fmla="*/ 1 w 126"/>
                <a:gd name="T43" fmla="*/ 0 h 111"/>
                <a:gd name="T44" fmla="*/ 1 w 126"/>
                <a:gd name="T45" fmla="*/ 0 h 111"/>
                <a:gd name="T46" fmla="*/ 1 w 126"/>
                <a:gd name="T47" fmla="*/ 0 h 111"/>
                <a:gd name="T48" fmla="*/ 1 w 126"/>
                <a:gd name="T49" fmla="*/ 0 h 111"/>
                <a:gd name="T50" fmla="*/ 1 w 126"/>
                <a:gd name="T51" fmla="*/ 0 h 111"/>
                <a:gd name="T52" fmla="*/ 1 w 126"/>
                <a:gd name="T53" fmla="*/ 0 h 111"/>
                <a:gd name="T54" fmla="*/ 1 w 126"/>
                <a:gd name="T55" fmla="*/ 0 h 111"/>
                <a:gd name="T56" fmla="*/ 1 w 126"/>
                <a:gd name="T57" fmla="*/ 0 h 111"/>
                <a:gd name="T58" fmla="*/ 1 w 126"/>
                <a:gd name="T59" fmla="*/ 0 h 111"/>
                <a:gd name="T60" fmla="*/ 0 w 126"/>
                <a:gd name="T61" fmla="*/ 0 h 111"/>
                <a:gd name="T62" fmla="*/ 1 w 126"/>
                <a:gd name="T63" fmla="*/ 0 h 111"/>
                <a:gd name="T64" fmla="*/ 1 w 126"/>
                <a:gd name="T65" fmla="*/ 0 h 1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6"/>
                <a:gd name="T100" fmla="*/ 0 h 111"/>
                <a:gd name="T101" fmla="*/ 126 w 126"/>
                <a:gd name="T102" fmla="*/ 111 h 1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6" h="111">
                  <a:moveTo>
                    <a:pt x="15" y="7"/>
                  </a:moveTo>
                  <a:lnTo>
                    <a:pt x="17" y="13"/>
                  </a:lnTo>
                  <a:lnTo>
                    <a:pt x="21" y="15"/>
                  </a:lnTo>
                  <a:lnTo>
                    <a:pt x="24" y="15"/>
                  </a:lnTo>
                  <a:lnTo>
                    <a:pt x="29" y="15"/>
                  </a:lnTo>
                  <a:lnTo>
                    <a:pt x="32" y="16"/>
                  </a:lnTo>
                  <a:lnTo>
                    <a:pt x="33" y="20"/>
                  </a:lnTo>
                  <a:lnTo>
                    <a:pt x="35" y="24"/>
                  </a:lnTo>
                  <a:lnTo>
                    <a:pt x="39" y="28"/>
                  </a:lnTo>
                  <a:lnTo>
                    <a:pt x="46" y="28"/>
                  </a:lnTo>
                  <a:lnTo>
                    <a:pt x="53" y="28"/>
                  </a:lnTo>
                  <a:lnTo>
                    <a:pt x="60" y="29"/>
                  </a:lnTo>
                  <a:lnTo>
                    <a:pt x="65" y="31"/>
                  </a:lnTo>
                  <a:lnTo>
                    <a:pt x="66" y="37"/>
                  </a:lnTo>
                  <a:lnTo>
                    <a:pt x="67" y="44"/>
                  </a:lnTo>
                  <a:lnTo>
                    <a:pt x="69" y="51"/>
                  </a:lnTo>
                  <a:lnTo>
                    <a:pt x="74" y="53"/>
                  </a:lnTo>
                  <a:lnTo>
                    <a:pt x="82" y="53"/>
                  </a:lnTo>
                  <a:lnTo>
                    <a:pt x="91" y="53"/>
                  </a:lnTo>
                  <a:lnTo>
                    <a:pt x="100" y="54"/>
                  </a:lnTo>
                  <a:lnTo>
                    <a:pt x="106" y="55"/>
                  </a:lnTo>
                  <a:lnTo>
                    <a:pt x="108" y="58"/>
                  </a:lnTo>
                  <a:lnTo>
                    <a:pt x="111" y="62"/>
                  </a:lnTo>
                  <a:lnTo>
                    <a:pt x="111" y="68"/>
                  </a:lnTo>
                  <a:lnTo>
                    <a:pt x="112" y="74"/>
                  </a:lnTo>
                  <a:lnTo>
                    <a:pt x="126" y="78"/>
                  </a:lnTo>
                  <a:lnTo>
                    <a:pt x="123" y="85"/>
                  </a:lnTo>
                  <a:lnTo>
                    <a:pt x="119" y="91"/>
                  </a:lnTo>
                  <a:lnTo>
                    <a:pt x="113" y="94"/>
                  </a:lnTo>
                  <a:lnTo>
                    <a:pt x="105" y="97"/>
                  </a:lnTo>
                  <a:lnTo>
                    <a:pt x="100" y="98"/>
                  </a:lnTo>
                  <a:lnTo>
                    <a:pt x="94" y="99"/>
                  </a:lnTo>
                  <a:lnTo>
                    <a:pt x="90" y="100"/>
                  </a:lnTo>
                  <a:lnTo>
                    <a:pt x="85" y="102"/>
                  </a:lnTo>
                  <a:lnTo>
                    <a:pt x="81" y="104"/>
                  </a:lnTo>
                  <a:lnTo>
                    <a:pt x="76" y="106"/>
                  </a:lnTo>
                  <a:lnTo>
                    <a:pt x="71" y="108"/>
                  </a:lnTo>
                  <a:lnTo>
                    <a:pt x="68" y="109"/>
                  </a:lnTo>
                  <a:lnTo>
                    <a:pt x="62" y="111"/>
                  </a:lnTo>
                  <a:lnTo>
                    <a:pt x="58" y="109"/>
                  </a:lnTo>
                  <a:lnTo>
                    <a:pt x="52" y="107"/>
                  </a:lnTo>
                  <a:lnTo>
                    <a:pt x="46" y="105"/>
                  </a:lnTo>
                  <a:lnTo>
                    <a:pt x="52" y="99"/>
                  </a:lnTo>
                  <a:lnTo>
                    <a:pt x="58" y="93"/>
                  </a:lnTo>
                  <a:lnTo>
                    <a:pt x="63" y="89"/>
                  </a:lnTo>
                  <a:lnTo>
                    <a:pt x="66" y="88"/>
                  </a:lnTo>
                  <a:lnTo>
                    <a:pt x="60" y="85"/>
                  </a:lnTo>
                  <a:lnTo>
                    <a:pt x="54" y="83"/>
                  </a:lnTo>
                  <a:lnTo>
                    <a:pt x="47" y="79"/>
                  </a:lnTo>
                  <a:lnTo>
                    <a:pt x="43" y="75"/>
                  </a:lnTo>
                  <a:lnTo>
                    <a:pt x="43" y="70"/>
                  </a:lnTo>
                  <a:lnTo>
                    <a:pt x="46" y="67"/>
                  </a:lnTo>
                  <a:lnTo>
                    <a:pt x="48" y="62"/>
                  </a:lnTo>
                  <a:lnTo>
                    <a:pt x="46" y="59"/>
                  </a:lnTo>
                  <a:lnTo>
                    <a:pt x="39" y="54"/>
                  </a:lnTo>
                  <a:lnTo>
                    <a:pt x="32" y="47"/>
                  </a:lnTo>
                  <a:lnTo>
                    <a:pt x="24" y="43"/>
                  </a:lnTo>
                  <a:lnTo>
                    <a:pt x="18" y="39"/>
                  </a:lnTo>
                  <a:lnTo>
                    <a:pt x="15" y="32"/>
                  </a:lnTo>
                  <a:lnTo>
                    <a:pt x="10" y="22"/>
                  </a:lnTo>
                  <a:lnTo>
                    <a:pt x="6" y="11"/>
                  </a:lnTo>
                  <a:lnTo>
                    <a:pt x="0" y="3"/>
                  </a:lnTo>
                  <a:lnTo>
                    <a:pt x="2" y="1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5" y="7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7387" name="Freeform 18"/>
            <p:cNvSpPr>
              <a:spLocks/>
            </p:cNvSpPr>
            <p:nvPr/>
          </p:nvSpPr>
          <p:spPr bwMode="auto">
            <a:xfrm>
              <a:off x="2862" y="784"/>
              <a:ext cx="17" cy="21"/>
            </a:xfrm>
            <a:custGeom>
              <a:avLst/>
              <a:gdLst>
                <a:gd name="T0" fmla="*/ 0 w 32"/>
                <a:gd name="T1" fmla="*/ 0 h 43"/>
                <a:gd name="T2" fmla="*/ 1 w 32"/>
                <a:gd name="T3" fmla="*/ 0 h 43"/>
                <a:gd name="T4" fmla="*/ 1 w 32"/>
                <a:gd name="T5" fmla="*/ 0 h 43"/>
                <a:gd name="T6" fmla="*/ 1 w 32"/>
                <a:gd name="T7" fmla="*/ 0 h 43"/>
                <a:gd name="T8" fmla="*/ 1 w 32"/>
                <a:gd name="T9" fmla="*/ 0 h 43"/>
                <a:gd name="T10" fmla="*/ 1 w 32"/>
                <a:gd name="T11" fmla="*/ 0 h 43"/>
                <a:gd name="T12" fmla="*/ 1 w 32"/>
                <a:gd name="T13" fmla="*/ 0 h 43"/>
                <a:gd name="T14" fmla="*/ 1 w 32"/>
                <a:gd name="T15" fmla="*/ 0 h 43"/>
                <a:gd name="T16" fmla="*/ 1 w 32"/>
                <a:gd name="T17" fmla="*/ 0 h 43"/>
                <a:gd name="T18" fmla="*/ 1 w 32"/>
                <a:gd name="T19" fmla="*/ 0 h 43"/>
                <a:gd name="T20" fmla="*/ 1 w 32"/>
                <a:gd name="T21" fmla="*/ 0 h 43"/>
                <a:gd name="T22" fmla="*/ 1 w 32"/>
                <a:gd name="T23" fmla="*/ 0 h 43"/>
                <a:gd name="T24" fmla="*/ 0 w 32"/>
                <a:gd name="T25" fmla="*/ 0 h 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2"/>
                <a:gd name="T40" fmla="*/ 0 h 43"/>
                <a:gd name="T41" fmla="*/ 32 w 32"/>
                <a:gd name="T42" fmla="*/ 43 h 4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2" h="43">
                  <a:moveTo>
                    <a:pt x="0" y="0"/>
                  </a:moveTo>
                  <a:lnTo>
                    <a:pt x="4" y="4"/>
                  </a:lnTo>
                  <a:lnTo>
                    <a:pt x="10" y="8"/>
                  </a:lnTo>
                  <a:lnTo>
                    <a:pt x="17" y="11"/>
                  </a:lnTo>
                  <a:lnTo>
                    <a:pt x="23" y="13"/>
                  </a:lnTo>
                  <a:lnTo>
                    <a:pt x="28" y="21"/>
                  </a:lnTo>
                  <a:lnTo>
                    <a:pt x="32" y="30"/>
                  </a:lnTo>
                  <a:lnTo>
                    <a:pt x="32" y="38"/>
                  </a:lnTo>
                  <a:lnTo>
                    <a:pt x="28" y="43"/>
                  </a:lnTo>
                  <a:lnTo>
                    <a:pt x="19" y="40"/>
                  </a:lnTo>
                  <a:lnTo>
                    <a:pt x="10" y="29"/>
                  </a:lnTo>
                  <a:lnTo>
                    <a:pt x="3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7388" name="Freeform 19"/>
            <p:cNvSpPr>
              <a:spLocks/>
            </p:cNvSpPr>
            <p:nvPr/>
          </p:nvSpPr>
          <p:spPr bwMode="auto">
            <a:xfrm>
              <a:off x="2966" y="921"/>
              <a:ext cx="202" cy="530"/>
            </a:xfrm>
            <a:custGeom>
              <a:avLst/>
              <a:gdLst>
                <a:gd name="T0" fmla="*/ 0 w 405"/>
                <a:gd name="T1" fmla="*/ 1 h 1058"/>
                <a:gd name="T2" fmla="*/ 0 w 405"/>
                <a:gd name="T3" fmla="*/ 1 h 1058"/>
                <a:gd name="T4" fmla="*/ 0 w 405"/>
                <a:gd name="T5" fmla="*/ 1 h 1058"/>
                <a:gd name="T6" fmla="*/ 0 w 405"/>
                <a:gd name="T7" fmla="*/ 0 h 1058"/>
                <a:gd name="T8" fmla="*/ 0 w 405"/>
                <a:gd name="T9" fmla="*/ 0 h 1058"/>
                <a:gd name="T10" fmla="*/ 0 w 405"/>
                <a:gd name="T11" fmla="*/ 1 h 1058"/>
                <a:gd name="T12" fmla="*/ 0 w 405"/>
                <a:gd name="T13" fmla="*/ 1 h 1058"/>
                <a:gd name="T14" fmla="*/ 0 w 405"/>
                <a:gd name="T15" fmla="*/ 1 h 1058"/>
                <a:gd name="T16" fmla="*/ 0 w 405"/>
                <a:gd name="T17" fmla="*/ 1 h 1058"/>
                <a:gd name="T18" fmla="*/ 0 w 405"/>
                <a:gd name="T19" fmla="*/ 1 h 1058"/>
                <a:gd name="T20" fmla="*/ 0 w 405"/>
                <a:gd name="T21" fmla="*/ 1 h 1058"/>
                <a:gd name="T22" fmla="*/ 0 w 405"/>
                <a:gd name="T23" fmla="*/ 1 h 1058"/>
                <a:gd name="T24" fmla="*/ 0 w 405"/>
                <a:gd name="T25" fmla="*/ 1 h 1058"/>
                <a:gd name="T26" fmla="*/ 0 w 405"/>
                <a:gd name="T27" fmla="*/ 1 h 1058"/>
                <a:gd name="T28" fmla="*/ 0 w 405"/>
                <a:gd name="T29" fmla="*/ 1 h 1058"/>
                <a:gd name="T30" fmla="*/ 0 w 405"/>
                <a:gd name="T31" fmla="*/ 1 h 1058"/>
                <a:gd name="T32" fmla="*/ 0 w 405"/>
                <a:gd name="T33" fmla="*/ 1 h 1058"/>
                <a:gd name="T34" fmla="*/ 0 w 405"/>
                <a:gd name="T35" fmla="*/ 1 h 1058"/>
                <a:gd name="T36" fmla="*/ 0 w 405"/>
                <a:gd name="T37" fmla="*/ 1 h 1058"/>
                <a:gd name="T38" fmla="*/ 0 w 405"/>
                <a:gd name="T39" fmla="*/ 1 h 1058"/>
                <a:gd name="T40" fmla="*/ 0 w 405"/>
                <a:gd name="T41" fmla="*/ 1 h 1058"/>
                <a:gd name="T42" fmla="*/ 0 w 405"/>
                <a:gd name="T43" fmla="*/ 1 h 1058"/>
                <a:gd name="T44" fmla="*/ 0 w 405"/>
                <a:gd name="T45" fmla="*/ 1 h 1058"/>
                <a:gd name="T46" fmla="*/ 0 w 405"/>
                <a:gd name="T47" fmla="*/ 1 h 1058"/>
                <a:gd name="T48" fmla="*/ 0 w 405"/>
                <a:gd name="T49" fmla="*/ 1 h 1058"/>
                <a:gd name="T50" fmla="*/ 0 w 405"/>
                <a:gd name="T51" fmla="*/ 1 h 1058"/>
                <a:gd name="T52" fmla="*/ 0 w 405"/>
                <a:gd name="T53" fmla="*/ 1 h 1058"/>
                <a:gd name="T54" fmla="*/ 0 w 405"/>
                <a:gd name="T55" fmla="*/ 1 h 1058"/>
                <a:gd name="T56" fmla="*/ 0 w 405"/>
                <a:gd name="T57" fmla="*/ 1 h 1058"/>
                <a:gd name="T58" fmla="*/ 0 w 405"/>
                <a:gd name="T59" fmla="*/ 1 h 1058"/>
                <a:gd name="T60" fmla="*/ 0 w 405"/>
                <a:gd name="T61" fmla="*/ 1 h 1058"/>
                <a:gd name="T62" fmla="*/ 0 w 405"/>
                <a:gd name="T63" fmla="*/ 1 h 1058"/>
                <a:gd name="T64" fmla="*/ 0 w 405"/>
                <a:gd name="T65" fmla="*/ 1 h 1058"/>
                <a:gd name="T66" fmla="*/ 0 w 405"/>
                <a:gd name="T67" fmla="*/ 1 h 1058"/>
                <a:gd name="T68" fmla="*/ 0 w 405"/>
                <a:gd name="T69" fmla="*/ 1 h 1058"/>
                <a:gd name="T70" fmla="*/ 0 w 405"/>
                <a:gd name="T71" fmla="*/ 1 h 1058"/>
                <a:gd name="T72" fmla="*/ 0 w 405"/>
                <a:gd name="T73" fmla="*/ 1 h 1058"/>
                <a:gd name="T74" fmla="*/ 0 w 405"/>
                <a:gd name="T75" fmla="*/ 1 h 1058"/>
                <a:gd name="T76" fmla="*/ 0 w 405"/>
                <a:gd name="T77" fmla="*/ 1 h 1058"/>
                <a:gd name="T78" fmla="*/ 0 w 405"/>
                <a:gd name="T79" fmla="*/ 1 h 1058"/>
                <a:gd name="T80" fmla="*/ 0 w 405"/>
                <a:gd name="T81" fmla="*/ 1 h 1058"/>
                <a:gd name="T82" fmla="*/ 0 w 405"/>
                <a:gd name="T83" fmla="*/ 1 h 1058"/>
                <a:gd name="T84" fmla="*/ 0 w 405"/>
                <a:gd name="T85" fmla="*/ 1 h 1058"/>
                <a:gd name="T86" fmla="*/ 0 w 405"/>
                <a:gd name="T87" fmla="*/ 1 h 1058"/>
                <a:gd name="T88" fmla="*/ 0 w 405"/>
                <a:gd name="T89" fmla="*/ 1 h 1058"/>
                <a:gd name="T90" fmla="*/ 0 w 405"/>
                <a:gd name="T91" fmla="*/ 1 h 1058"/>
                <a:gd name="T92" fmla="*/ 0 w 405"/>
                <a:gd name="T93" fmla="*/ 1 h 1058"/>
                <a:gd name="T94" fmla="*/ 0 w 405"/>
                <a:gd name="T95" fmla="*/ 1 h 1058"/>
                <a:gd name="T96" fmla="*/ 0 w 405"/>
                <a:gd name="T97" fmla="*/ 1 h 105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05"/>
                <a:gd name="T148" fmla="*/ 0 h 1058"/>
                <a:gd name="T149" fmla="*/ 405 w 405"/>
                <a:gd name="T150" fmla="*/ 1058 h 105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05" h="1058">
                  <a:moveTo>
                    <a:pt x="239" y="17"/>
                  </a:moveTo>
                  <a:lnTo>
                    <a:pt x="234" y="20"/>
                  </a:lnTo>
                  <a:lnTo>
                    <a:pt x="228" y="23"/>
                  </a:lnTo>
                  <a:lnTo>
                    <a:pt x="220" y="24"/>
                  </a:lnTo>
                  <a:lnTo>
                    <a:pt x="212" y="24"/>
                  </a:lnTo>
                  <a:lnTo>
                    <a:pt x="203" y="23"/>
                  </a:lnTo>
                  <a:lnTo>
                    <a:pt x="195" y="19"/>
                  </a:lnTo>
                  <a:lnTo>
                    <a:pt x="189" y="12"/>
                  </a:lnTo>
                  <a:lnTo>
                    <a:pt x="185" y="4"/>
                  </a:lnTo>
                  <a:lnTo>
                    <a:pt x="178" y="2"/>
                  </a:lnTo>
                  <a:lnTo>
                    <a:pt x="171" y="1"/>
                  </a:lnTo>
                  <a:lnTo>
                    <a:pt x="164" y="0"/>
                  </a:lnTo>
                  <a:lnTo>
                    <a:pt x="157" y="0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38" y="0"/>
                  </a:lnTo>
                  <a:lnTo>
                    <a:pt x="133" y="1"/>
                  </a:lnTo>
                  <a:lnTo>
                    <a:pt x="127" y="3"/>
                  </a:lnTo>
                  <a:lnTo>
                    <a:pt x="120" y="7"/>
                  </a:lnTo>
                  <a:lnTo>
                    <a:pt x="112" y="12"/>
                  </a:lnTo>
                  <a:lnTo>
                    <a:pt x="105" y="18"/>
                  </a:lnTo>
                  <a:lnTo>
                    <a:pt x="98" y="24"/>
                  </a:lnTo>
                  <a:lnTo>
                    <a:pt x="92" y="28"/>
                  </a:lnTo>
                  <a:lnTo>
                    <a:pt x="89" y="32"/>
                  </a:lnTo>
                  <a:lnTo>
                    <a:pt x="88" y="33"/>
                  </a:lnTo>
                  <a:lnTo>
                    <a:pt x="87" y="33"/>
                  </a:lnTo>
                  <a:lnTo>
                    <a:pt x="82" y="33"/>
                  </a:lnTo>
                  <a:lnTo>
                    <a:pt x="76" y="33"/>
                  </a:lnTo>
                  <a:lnTo>
                    <a:pt x="70" y="33"/>
                  </a:lnTo>
                  <a:lnTo>
                    <a:pt x="62" y="34"/>
                  </a:lnTo>
                  <a:lnTo>
                    <a:pt x="57" y="34"/>
                  </a:lnTo>
                  <a:lnTo>
                    <a:pt x="51" y="35"/>
                  </a:lnTo>
                  <a:lnTo>
                    <a:pt x="46" y="37"/>
                  </a:lnTo>
                  <a:lnTo>
                    <a:pt x="43" y="40"/>
                  </a:lnTo>
                  <a:lnTo>
                    <a:pt x="37" y="45"/>
                  </a:lnTo>
                  <a:lnTo>
                    <a:pt x="31" y="52"/>
                  </a:lnTo>
                  <a:lnTo>
                    <a:pt x="26" y="60"/>
                  </a:lnTo>
                  <a:lnTo>
                    <a:pt x="21" y="66"/>
                  </a:lnTo>
                  <a:lnTo>
                    <a:pt x="16" y="73"/>
                  </a:lnTo>
                  <a:lnTo>
                    <a:pt x="13" y="78"/>
                  </a:lnTo>
                  <a:lnTo>
                    <a:pt x="12" y="79"/>
                  </a:lnTo>
                  <a:lnTo>
                    <a:pt x="24" y="121"/>
                  </a:lnTo>
                  <a:lnTo>
                    <a:pt x="20" y="139"/>
                  </a:lnTo>
                  <a:lnTo>
                    <a:pt x="11" y="163"/>
                  </a:lnTo>
                  <a:lnTo>
                    <a:pt x="3" y="186"/>
                  </a:lnTo>
                  <a:lnTo>
                    <a:pt x="0" y="201"/>
                  </a:lnTo>
                  <a:lnTo>
                    <a:pt x="6" y="210"/>
                  </a:lnTo>
                  <a:lnTo>
                    <a:pt x="16" y="223"/>
                  </a:lnTo>
                  <a:lnTo>
                    <a:pt x="26" y="237"/>
                  </a:lnTo>
                  <a:lnTo>
                    <a:pt x="30" y="248"/>
                  </a:lnTo>
                  <a:lnTo>
                    <a:pt x="29" y="268"/>
                  </a:lnTo>
                  <a:lnTo>
                    <a:pt x="27" y="298"/>
                  </a:lnTo>
                  <a:lnTo>
                    <a:pt x="27" y="328"/>
                  </a:lnTo>
                  <a:lnTo>
                    <a:pt x="32" y="346"/>
                  </a:lnTo>
                  <a:lnTo>
                    <a:pt x="42" y="353"/>
                  </a:lnTo>
                  <a:lnTo>
                    <a:pt x="52" y="356"/>
                  </a:lnTo>
                  <a:lnTo>
                    <a:pt x="59" y="358"/>
                  </a:lnTo>
                  <a:lnTo>
                    <a:pt x="62" y="365"/>
                  </a:lnTo>
                  <a:lnTo>
                    <a:pt x="65" y="369"/>
                  </a:lnTo>
                  <a:lnTo>
                    <a:pt x="70" y="372"/>
                  </a:lnTo>
                  <a:lnTo>
                    <a:pt x="76" y="375"/>
                  </a:lnTo>
                  <a:lnTo>
                    <a:pt x="79" y="384"/>
                  </a:lnTo>
                  <a:lnTo>
                    <a:pt x="79" y="391"/>
                  </a:lnTo>
                  <a:lnTo>
                    <a:pt x="80" y="398"/>
                  </a:lnTo>
                  <a:lnTo>
                    <a:pt x="82" y="403"/>
                  </a:lnTo>
                  <a:lnTo>
                    <a:pt x="85" y="407"/>
                  </a:lnTo>
                  <a:lnTo>
                    <a:pt x="90" y="412"/>
                  </a:lnTo>
                  <a:lnTo>
                    <a:pt x="96" y="417"/>
                  </a:lnTo>
                  <a:lnTo>
                    <a:pt x="104" y="420"/>
                  </a:lnTo>
                  <a:lnTo>
                    <a:pt x="114" y="425"/>
                  </a:lnTo>
                  <a:lnTo>
                    <a:pt x="115" y="433"/>
                  </a:lnTo>
                  <a:lnTo>
                    <a:pt x="118" y="441"/>
                  </a:lnTo>
                  <a:lnTo>
                    <a:pt x="119" y="447"/>
                  </a:lnTo>
                  <a:lnTo>
                    <a:pt x="120" y="449"/>
                  </a:lnTo>
                  <a:lnTo>
                    <a:pt x="126" y="455"/>
                  </a:lnTo>
                  <a:lnTo>
                    <a:pt x="132" y="460"/>
                  </a:lnTo>
                  <a:lnTo>
                    <a:pt x="138" y="466"/>
                  </a:lnTo>
                  <a:lnTo>
                    <a:pt x="144" y="472"/>
                  </a:lnTo>
                  <a:lnTo>
                    <a:pt x="151" y="478"/>
                  </a:lnTo>
                  <a:lnTo>
                    <a:pt x="157" y="483"/>
                  </a:lnTo>
                  <a:lnTo>
                    <a:pt x="161" y="487"/>
                  </a:lnTo>
                  <a:lnTo>
                    <a:pt x="166" y="489"/>
                  </a:lnTo>
                  <a:lnTo>
                    <a:pt x="173" y="487"/>
                  </a:lnTo>
                  <a:lnTo>
                    <a:pt x="182" y="485"/>
                  </a:lnTo>
                  <a:lnTo>
                    <a:pt x="193" y="481"/>
                  </a:lnTo>
                  <a:lnTo>
                    <a:pt x="204" y="479"/>
                  </a:lnTo>
                  <a:lnTo>
                    <a:pt x="214" y="477"/>
                  </a:lnTo>
                  <a:lnTo>
                    <a:pt x="225" y="474"/>
                  </a:lnTo>
                  <a:lnTo>
                    <a:pt x="233" y="474"/>
                  </a:lnTo>
                  <a:lnTo>
                    <a:pt x="240" y="474"/>
                  </a:lnTo>
                  <a:lnTo>
                    <a:pt x="246" y="477"/>
                  </a:lnTo>
                  <a:lnTo>
                    <a:pt x="252" y="479"/>
                  </a:lnTo>
                  <a:lnTo>
                    <a:pt x="261" y="481"/>
                  </a:lnTo>
                  <a:lnTo>
                    <a:pt x="270" y="483"/>
                  </a:lnTo>
                  <a:lnTo>
                    <a:pt x="279" y="486"/>
                  </a:lnTo>
                  <a:lnTo>
                    <a:pt x="290" y="486"/>
                  </a:lnTo>
                  <a:lnTo>
                    <a:pt x="302" y="485"/>
                  </a:lnTo>
                  <a:lnTo>
                    <a:pt x="316" y="482"/>
                  </a:lnTo>
                  <a:lnTo>
                    <a:pt x="319" y="488"/>
                  </a:lnTo>
                  <a:lnTo>
                    <a:pt x="323" y="494"/>
                  </a:lnTo>
                  <a:lnTo>
                    <a:pt x="327" y="498"/>
                  </a:lnTo>
                  <a:lnTo>
                    <a:pt x="332" y="504"/>
                  </a:lnTo>
                  <a:lnTo>
                    <a:pt x="337" y="510"/>
                  </a:lnTo>
                  <a:lnTo>
                    <a:pt x="342" y="513"/>
                  </a:lnTo>
                  <a:lnTo>
                    <a:pt x="346" y="518"/>
                  </a:lnTo>
                  <a:lnTo>
                    <a:pt x="350" y="520"/>
                  </a:lnTo>
                  <a:lnTo>
                    <a:pt x="337" y="549"/>
                  </a:lnTo>
                  <a:lnTo>
                    <a:pt x="356" y="571"/>
                  </a:lnTo>
                  <a:lnTo>
                    <a:pt x="338" y="588"/>
                  </a:lnTo>
                  <a:lnTo>
                    <a:pt x="343" y="612"/>
                  </a:lnTo>
                  <a:lnTo>
                    <a:pt x="352" y="647"/>
                  </a:lnTo>
                  <a:lnTo>
                    <a:pt x="357" y="684"/>
                  </a:lnTo>
                  <a:lnTo>
                    <a:pt x="361" y="710"/>
                  </a:lnTo>
                  <a:lnTo>
                    <a:pt x="357" y="715"/>
                  </a:lnTo>
                  <a:lnTo>
                    <a:pt x="353" y="723"/>
                  </a:lnTo>
                  <a:lnTo>
                    <a:pt x="347" y="733"/>
                  </a:lnTo>
                  <a:lnTo>
                    <a:pt x="341" y="746"/>
                  </a:lnTo>
                  <a:lnTo>
                    <a:pt x="337" y="759"/>
                  </a:lnTo>
                  <a:lnTo>
                    <a:pt x="332" y="770"/>
                  </a:lnTo>
                  <a:lnTo>
                    <a:pt x="328" y="781"/>
                  </a:lnTo>
                  <a:lnTo>
                    <a:pt x="326" y="789"/>
                  </a:lnTo>
                  <a:lnTo>
                    <a:pt x="319" y="791"/>
                  </a:lnTo>
                  <a:lnTo>
                    <a:pt x="311" y="794"/>
                  </a:lnTo>
                  <a:lnTo>
                    <a:pt x="304" y="800"/>
                  </a:lnTo>
                  <a:lnTo>
                    <a:pt x="300" y="807"/>
                  </a:lnTo>
                  <a:lnTo>
                    <a:pt x="299" y="827"/>
                  </a:lnTo>
                  <a:lnTo>
                    <a:pt x="299" y="861"/>
                  </a:lnTo>
                  <a:lnTo>
                    <a:pt x="296" y="900"/>
                  </a:lnTo>
                  <a:lnTo>
                    <a:pt x="290" y="930"/>
                  </a:lnTo>
                  <a:lnTo>
                    <a:pt x="281" y="959"/>
                  </a:lnTo>
                  <a:lnTo>
                    <a:pt x="276" y="996"/>
                  </a:lnTo>
                  <a:lnTo>
                    <a:pt x="277" y="1032"/>
                  </a:lnTo>
                  <a:lnTo>
                    <a:pt x="288" y="1058"/>
                  </a:lnTo>
                  <a:lnTo>
                    <a:pt x="315" y="995"/>
                  </a:lnTo>
                  <a:lnTo>
                    <a:pt x="340" y="927"/>
                  </a:lnTo>
                  <a:lnTo>
                    <a:pt x="363" y="858"/>
                  </a:lnTo>
                  <a:lnTo>
                    <a:pt x="383" y="784"/>
                  </a:lnTo>
                  <a:lnTo>
                    <a:pt x="396" y="709"/>
                  </a:lnTo>
                  <a:lnTo>
                    <a:pt x="403" y="631"/>
                  </a:lnTo>
                  <a:lnTo>
                    <a:pt x="405" y="551"/>
                  </a:lnTo>
                  <a:lnTo>
                    <a:pt x="396" y="468"/>
                  </a:lnTo>
                  <a:lnTo>
                    <a:pt x="381" y="389"/>
                  </a:lnTo>
                  <a:lnTo>
                    <a:pt x="364" y="316"/>
                  </a:lnTo>
                  <a:lnTo>
                    <a:pt x="345" y="250"/>
                  </a:lnTo>
                  <a:lnTo>
                    <a:pt x="324" y="191"/>
                  </a:lnTo>
                  <a:lnTo>
                    <a:pt x="302" y="138"/>
                  </a:lnTo>
                  <a:lnTo>
                    <a:pt x="280" y="92"/>
                  </a:lnTo>
                  <a:lnTo>
                    <a:pt x="259" y="52"/>
                  </a:lnTo>
                  <a:lnTo>
                    <a:pt x="239" y="17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</p:grpSp>
      <p:sp>
        <p:nvSpPr>
          <p:cNvPr id="267286" name="Line 22"/>
          <p:cNvSpPr>
            <a:spLocks noChangeShapeType="1"/>
          </p:cNvSpPr>
          <p:nvPr/>
        </p:nvSpPr>
        <p:spPr bwMode="auto">
          <a:xfrm flipV="1">
            <a:off x="6096000" y="2240758"/>
            <a:ext cx="0" cy="594122"/>
          </a:xfrm>
          <a:prstGeom prst="line">
            <a:avLst/>
          </a:prstGeom>
          <a:noFill/>
          <a:ln w="38100">
            <a:solidFill>
              <a:srgbClr val="FF7C80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685800"/>
            <a:endParaRPr lang="ja-JP" altLang="en-US" sz="1350">
              <a:solidFill>
                <a:srgbClr val="000000"/>
              </a:solidFill>
            </a:endParaRPr>
          </a:p>
        </p:txBody>
      </p:sp>
      <p:sp>
        <p:nvSpPr>
          <p:cNvPr id="267287" name="Text Box 23"/>
          <p:cNvSpPr txBox="1">
            <a:spLocks noChangeArrowheads="1"/>
          </p:cNvSpPr>
          <p:nvPr/>
        </p:nvSpPr>
        <p:spPr bwMode="auto">
          <a:xfrm>
            <a:off x="6172201" y="2187181"/>
            <a:ext cx="2044149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/>
            <a:r>
              <a:rPr lang="en-US" altLang="ja-JP" sz="2700" b="1" dirty="0">
                <a:solidFill>
                  <a:srgbClr val="FF7C80"/>
                </a:solidFill>
                <a:latin typeface="Symbol" pitchFamily="18" charset="2"/>
              </a:rPr>
              <a:t>w </a:t>
            </a:r>
            <a:r>
              <a:rPr lang="en-US" altLang="ja-JP" sz="2400" b="1" dirty="0">
                <a:solidFill>
                  <a:srgbClr val="FF7C80"/>
                </a:solidFill>
                <a:latin typeface="Symbol" pitchFamily="18" charset="2"/>
              </a:rPr>
              <a:t>= (</a:t>
            </a:r>
            <a:r>
              <a:rPr lang="en-US" altLang="ja-JP" sz="2400" b="1" dirty="0" err="1">
                <a:solidFill>
                  <a:srgbClr val="FF7C80"/>
                </a:solidFill>
                <a:latin typeface="Symbol" pitchFamily="18" charset="2"/>
              </a:rPr>
              <a:t>w</a:t>
            </a:r>
            <a:r>
              <a:rPr lang="en-US" altLang="ja-JP" sz="2400" baseline="-25000" dirty="0" err="1">
                <a:solidFill>
                  <a:srgbClr val="FF7C80"/>
                </a:solidFill>
                <a:latin typeface="Times New Roman" pitchFamily="18" charset="0"/>
              </a:rPr>
              <a:t>x</a:t>
            </a:r>
            <a:r>
              <a:rPr lang="en-US" altLang="ja-JP" sz="2400" b="1" dirty="0" err="1">
                <a:solidFill>
                  <a:srgbClr val="FF7C80"/>
                </a:solidFill>
                <a:latin typeface="Symbol" pitchFamily="18" charset="2"/>
              </a:rPr>
              <a:t>,w</a:t>
            </a:r>
            <a:r>
              <a:rPr lang="en-US" altLang="ja-JP" sz="2400" baseline="-25000" dirty="0" err="1">
                <a:solidFill>
                  <a:srgbClr val="FF7C80"/>
                </a:solidFill>
                <a:latin typeface="Times New Roman" pitchFamily="18" charset="0"/>
              </a:rPr>
              <a:t>y</a:t>
            </a:r>
            <a:r>
              <a:rPr lang="en-US" altLang="ja-JP" sz="2400" b="1" dirty="0" err="1">
                <a:solidFill>
                  <a:srgbClr val="FF7C80"/>
                </a:solidFill>
                <a:latin typeface="Symbol" pitchFamily="18" charset="2"/>
              </a:rPr>
              <a:t>,w</a:t>
            </a:r>
            <a:r>
              <a:rPr lang="en-US" altLang="ja-JP" sz="2400" baseline="-25000" dirty="0" err="1">
                <a:solidFill>
                  <a:srgbClr val="FF7C80"/>
                </a:solidFill>
                <a:latin typeface="Times New Roman" pitchFamily="18" charset="0"/>
              </a:rPr>
              <a:t>z</a:t>
            </a:r>
            <a:r>
              <a:rPr lang="en-US" altLang="ja-JP" sz="2400" b="1" dirty="0">
                <a:solidFill>
                  <a:srgbClr val="FF7C80"/>
                </a:solidFill>
                <a:latin typeface="Symbol" pitchFamily="18" charset="2"/>
              </a:rPr>
              <a:t>)</a:t>
            </a:r>
          </a:p>
        </p:txBody>
      </p:sp>
      <p:sp>
        <p:nvSpPr>
          <p:cNvPr id="267288" name="Line 24"/>
          <p:cNvSpPr>
            <a:spLocks noChangeShapeType="1"/>
          </p:cNvSpPr>
          <p:nvPr/>
        </p:nvSpPr>
        <p:spPr bwMode="auto">
          <a:xfrm>
            <a:off x="6419852" y="3861197"/>
            <a:ext cx="432197" cy="0"/>
          </a:xfrm>
          <a:prstGeom prst="line">
            <a:avLst/>
          </a:prstGeom>
          <a:noFill/>
          <a:ln w="9525">
            <a:solidFill>
              <a:srgbClr val="FF5050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685800"/>
            <a:endParaRPr lang="ja-JP" altLang="en-US" sz="1350">
              <a:solidFill>
                <a:srgbClr val="000000"/>
              </a:solidFill>
            </a:endParaRPr>
          </a:p>
        </p:txBody>
      </p:sp>
      <p:sp>
        <p:nvSpPr>
          <p:cNvPr id="267289" name="Line 25"/>
          <p:cNvSpPr>
            <a:spLocks noChangeShapeType="1"/>
          </p:cNvSpPr>
          <p:nvPr/>
        </p:nvSpPr>
        <p:spPr bwMode="auto">
          <a:xfrm flipH="1">
            <a:off x="5231607" y="4076700"/>
            <a:ext cx="161925" cy="215504"/>
          </a:xfrm>
          <a:prstGeom prst="line">
            <a:avLst/>
          </a:prstGeom>
          <a:noFill/>
          <a:ln w="9525">
            <a:solidFill>
              <a:srgbClr val="FF5050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685800"/>
            <a:endParaRPr lang="ja-JP" altLang="en-US" sz="1350">
              <a:solidFill>
                <a:srgbClr val="000000"/>
              </a:solidFill>
            </a:endParaRPr>
          </a:p>
        </p:txBody>
      </p:sp>
      <p:sp>
        <p:nvSpPr>
          <p:cNvPr id="267290" name="Text Box 26"/>
          <p:cNvSpPr txBox="1">
            <a:spLocks noChangeArrowheads="1"/>
          </p:cNvSpPr>
          <p:nvPr/>
        </p:nvSpPr>
        <p:spPr bwMode="auto">
          <a:xfrm>
            <a:off x="5393532" y="1910954"/>
            <a:ext cx="40267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/>
            <a:r>
              <a:rPr lang="en-US" altLang="ja-JP" dirty="0" err="1">
                <a:solidFill>
                  <a:srgbClr val="FF7C80"/>
                </a:solidFill>
                <a:latin typeface="Symbol" pitchFamily="18" charset="2"/>
              </a:rPr>
              <a:t>w</a:t>
            </a:r>
            <a:r>
              <a:rPr lang="en-US" altLang="ja-JP" i="1" baseline="-25000" dirty="0" err="1">
                <a:solidFill>
                  <a:srgbClr val="FF7C80"/>
                </a:solidFill>
                <a:latin typeface="Times New Roman" pitchFamily="18" charset="0"/>
              </a:rPr>
              <a:t>z</a:t>
            </a:r>
            <a:endParaRPr lang="en-US" altLang="ja-JP" i="1" baseline="-25000" dirty="0">
              <a:solidFill>
                <a:srgbClr val="FF7C80"/>
              </a:solidFill>
              <a:latin typeface="Times New Roman" pitchFamily="18" charset="0"/>
            </a:endParaRPr>
          </a:p>
        </p:txBody>
      </p:sp>
      <p:sp>
        <p:nvSpPr>
          <p:cNvPr id="267291" name="Text Box 27"/>
          <p:cNvSpPr txBox="1">
            <a:spLocks noChangeArrowheads="1"/>
          </p:cNvSpPr>
          <p:nvPr/>
        </p:nvSpPr>
        <p:spPr bwMode="auto">
          <a:xfrm>
            <a:off x="5016104" y="4233863"/>
            <a:ext cx="412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/>
            <a:r>
              <a:rPr lang="en-US" altLang="ja-JP">
                <a:solidFill>
                  <a:srgbClr val="FF7C80"/>
                </a:solidFill>
                <a:latin typeface="Symbol" pitchFamily="18" charset="2"/>
              </a:rPr>
              <a:t>w</a:t>
            </a:r>
            <a:r>
              <a:rPr lang="en-US" altLang="ja-JP" i="1" baseline="-25000">
                <a:solidFill>
                  <a:srgbClr val="FF7C80"/>
                </a:solidFill>
                <a:latin typeface="Times New Roman" pitchFamily="18" charset="0"/>
              </a:rPr>
              <a:t>y</a:t>
            </a:r>
          </a:p>
        </p:txBody>
      </p:sp>
      <p:sp>
        <p:nvSpPr>
          <p:cNvPr id="267292" name="Text Box 28"/>
          <p:cNvSpPr txBox="1">
            <a:spLocks noChangeArrowheads="1"/>
          </p:cNvSpPr>
          <p:nvPr/>
        </p:nvSpPr>
        <p:spPr bwMode="auto">
          <a:xfrm>
            <a:off x="6852048" y="3639741"/>
            <a:ext cx="41229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/>
            <a:r>
              <a:rPr lang="en-US" altLang="ja-JP" dirty="0" err="1">
                <a:solidFill>
                  <a:srgbClr val="FF7C80"/>
                </a:solidFill>
                <a:latin typeface="Symbol" pitchFamily="18" charset="2"/>
              </a:rPr>
              <a:t>w</a:t>
            </a:r>
            <a:r>
              <a:rPr lang="en-US" altLang="ja-JP" i="1" baseline="-25000" dirty="0" err="1">
                <a:solidFill>
                  <a:srgbClr val="FF7C80"/>
                </a:solidFill>
                <a:latin typeface="Times New Roman" pitchFamily="18" charset="0"/>
              </a:rPr>
              <a:t>x</a:t>
            </a:r>
            <a:endParaRPr lang="en-US" altLang="ja-JP" i="1" baseline="-25000" dirty="0">
              <a:solidFill>
                <a:srgbClr val="FF7C80"/>
              </a:solidFill>
              <a:latin typeface="Times New Roman" pitchFamily="18" charset="0"/>
            </a:endParaRPr>
          </a:p>
        </p:txBody>
      </p:sp>
      <p:sp>
        <p:nvSpPr>
          <p:cNvPr id="267293" name="Arc 29"/>
          <p:cNvSpPr>
            <a:spLocks/>
          </p:cNvSpPr>
          <p:nvPr/>
        </p:nvSpPr>
        <p:spPr bwMode="auto">
          <a:xfrm flipH="1" flipV="1">
            <a:off x="6762316" y="3639742"/>
            <a:ext cx="110359" cy="485775"/>
          </a:xfrm>
          <a:custGeom>
            <a:avLst/>
            <a:gdLst>
              <a:gd name="T0" fmla="*/ 2147483647 w 43200"/>
              <a:gd name="T1" fmla="*/ 0 h 42824"/>
              <a:gd name="T2" fmla="*/ 2147483647 w 43200"/>
              <a:gd name="T3" fmla="*/ 2147483647 h 42824"/>
              <a:gd name="T4" fmla="*/ 2147483647 w 43200"/>
              <a:gd name="T5" fmla="*/ 2147483647 h 42824"/>
              <a:gd name="T6" fmla="*/ 0 60000 65536"/>
              <a:gd name="T7" fmla="*/ 0 60000 65536"/>
              <a:gd name="T8" fmla="*/ 0 60000 65536"/>
              <a:gd name="T9" fmla="*/ 0 w 43200"/>
              <a:gd name="T10" fmla="*/ 0 h 42824"/>
              <a:gd name="T11" fmla="*/ 43200 w 43200"/>
              <a:gd name="T12" fmla="*/ 42824 h 42824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2824" fill="none" extrusionOk="0">
                <a:moveTo>
                  <a:pt x="25611" y="-1"/>
                </a:moveTo>
                <a:cubicBezTo>
                  <a:pt x="35813" y="1927"/>
                  <a:pt x="43200" y="10841"/>
                  <a:pt x="43200" y="21224"/>
                </a:cubicBezTo>
                <a:cubicBezTo>
                  <a:pt x="43200" y="33153"/>
                  <a:pt x="33529" y="42824"/>
                  <a:pt x="21600" y="42824"/>
                </a:cubicBezTo>
                <a:cubicBezTo>
                  <a:pt x="9670" y="42824"/>
                  <a:pt x="0" y="33153"/>
                  <a:pt x="0" y="21224"/>
                </a:cubicBezTo>
                <a:cubicBezTo>
                  <a:pt x="-1" y="13681"/>
                  <a:pt x="3934" y="6685"/>
                  <a:pt x="10379" y="2767"/>
                </a:cubicBezTo>
              </a:path>
              <a:path w="43200" h="42824" stroke="0" extrusionOk="0">
                <a:moveTo>
                  <a:pt x="25611" y="-1"/>
                </a:moveTo>
                <a:cubicBezTo>
                  <a:pt x="35813" y="1927"/>
                  <a:pt x="43200" y="10841"/>
                  <a:pt x="43200" y="21224"/>
                </a:cubicBezTo>
                <a:cubicBezTo>
                  <a:pt x="43200" y="33153"/>
                  <a:pt x="33529" y="42824"/>
                  <a:pt x="21600" y="42824"/>
                </a:cubicBezTo>
                <a:cubicBezTo>
                  <a:pt x="9670" y="42824"/>
                  <a:pt x="0" y="33153"/>
                  <a:pt x="0" y="21224"/>
                </a:cubicBezTo>
                <a:cubicBezTo>
                  <a:pt x="-1" y="13681"/>
                  <a:pt x="3934" y="6685"/>
                  <a:pt x="10379" y="2767"/>
                </a:cubicBezTo>
                <a:lnTo>
                  <a:pt x="21600" y="21224"/>
                </a:lnTo>
                <a:close/>
              </a:path>
            </a:pathLst>
          </a:custGeom>
          <a:noFill/>
          <a:ln w="12700" cap="rnd">
            <a:solidFill>
              <a:srgbClr val="FF6600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pPr defTabSz="685800"/>
            <a:endParaRPr lang="ja-JP" altLang="en-US" sz="1350">
              <a:solidFill>
                <a:srgbClr val="000000"/>
              </a:solidFill>
            </a:endParaRPr>
          </a:p>
        </p:txBody>
      </p:sp>
      <p:sp>
        <p:nvSpPr>
          <p:cNvPr id="267294" name="Arc 30"/>
          <p:cNvSpPr>
            <a:spLocks/>
          </p:cNvSpPr>
          <p:nvPr/>
        </p:nvSpPr>
        <p:spPr bwMode="auto">
          <a:xfrm flipV="1">
            <a:off x="5277898" y="3914425"/>
            <a:ext cx="215504" cy="215504"/>
          </a:xfrm>
          <a:custGeom>
            <a:avLst/>
            <a:gdLst>
              <a:gd name="T0" fmla="*/ 2147483647 w 43200"/>
              <a:gd name="T1" fmla="*/ 0 h 43027"/>
              <a:gd name="T2" fmla="*/ 2147483647 w 43200"/>
              <a:gd name="T3" fmla="*/ 2147483647 h 43027"/>
              <a:gd name="T4" fmla="*/ 2147483647 w 43200"/>
              <a:gd name="T5" fmla="*/ 2147483647 h 43027"/>
              <a:gd name="T6" fmla="*/ 0 60000 65536"/>
              <a:gd name="T7" fmla="*/ 0 60000 65536"/>
              <a:gd name="T8" fmla="*/ 0 60000 65536"/>
              <a:gd name="T9" fmla="*/ 0 w 43200"/>
              <a:gd name="T10" fmla="*/ 0 h 43027"/>
              <a:gd name="T11" fmla="*/ 43200 w 43200"/>
              <a:gd name="T12" fmla="*/ 43027 h 430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027" fill="none" extrusionOk="0">
                <a:moveTo>
                  <a:pt x="24330" y="0"/>
                </a:moveTo>
                <a:cubicBezTo>
                  <a:pt x="35117" y="1375"/>
                  <a:pt x="43200" y="10553"/>
                  <a:pt x="43200" y="21427"/>
                </a:cubicBezTo>
                <a:cubicBezTo>
                  <a:pt x="43200" y="33356"/>
                  <a:pt x="33529" y="43027"/>
                  <a:pt x="21600" y="43027"/>
                </a:cubicBezTo>
                <a:cubicBezTo>
                  <a:pt x="9670" y="43027"/>
                  <a:pt x="0" y="33356"/>
                  <a:pt x="0" y="21427"/>
                </a:cubicBezTo>
                <a:cubicBezTo>
                  <a:pt x="-1" y="13884"/>
                  <a:pt x="3934" y="6888"/>
                  <a:pt x="10379" y="2970"/>
                </a:cubicBezTo>
              </a:path>
              <a:path w="43200" h="43027" stroke="0" extrusionOk="0">
                <a:moveTo>
                  <a:pt x="24330" y="0"/>
                </a:moveTo>
                <a:cubicBezTo>
                  <a:pt x="35117" y="1375"/>
                  <a:pt x="43200" y="10553"/>
                  <a:pt x="43200" y="21427"/>
                </a:cubicBezTo>
                <a:cubicBezTo>
                  <a:pt x="43200" y="33356"/>
                  <a:pt x="33529" y="43027"/>
                  <a:pt x="21600" y="43027"/>
                </a:cubicBezTo>
                <a:cubicBezTo>
                  <a:pt x="9670" y="43027"/>
                  <a:pt x="0" y="33356"/>
                  <a:pt x="0" y="21427"/>
                </a:cubicBezTo>
                <a:cubicBezTo>
                  <a:pt x="-1" y="13884"/>
                  <a:pt x="3934" y="6888"/>
                  <a:pt x="10379" y="2970"/>
                </a:cubicBezTo>
                <a:lnTo>
                  <a:pt x="21600" y="21427"/>
                </a:lnTo>
                <a:close/>
              </a:path>
            </a:pathLst>
          </a:custGeom>
          <a:noFill/>
          <a:ln w="12700" cap="rnd">
            <a:solidFill>
              <a:srgbClr val="FF6600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pPr defTabSz="685800"/>
            <a:endParaRPr lang="ja-JP" altLang="en-US" sz="1350">
              <a:solidFill>
                <a:srgbClr val="000000"/>
              </a:solidFill>
            </a:endParaRPr>
          </a:p>
        </p:txBody>
      </p:sp>
      <p:grpSp>
        <p:nvGrpSpPr>
          <p:cNvPr id="57359" name="Group 44"/>
          <p:cNvGrpSpPr>
            <a:grpSpLocks/>
          </p:cNvGrpSpPr>
          <p:nvPr/>
        </p:nvGrpSpPr>
        <p:grpSpPr bwMode="auto">
          <a:xfrm>
            <a:off x="8517011" y="2564904"/>
            <a:ext cx="1395413" cy="2768203"/>
            <a:chOff x="3878" y="1765"/>
            <a:chExt cx="1172" cy="2325"/>
          </a:xfrm>
        </p:grpSpPr>
        <p:sp>
          <p:nvSpPr>
            <p:cNvPr id="57367" name="Line 36"/>
            <p:cNvSpPr>
              <a:spLocks noChangeShapeType="1"/>
            </p:cNvSpPr>
            <p:nvPr/>
          </p:nvSpPr>
          <p:spPr bwMode="auto">
            <a:xfrm flipV="1">
              <a:off x="4422" y="1979"/>
              <a:ext cx="0" cy="1723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7368" name="Line 37"/>
            <p:cNvSpPr>
              <a:spLocks noChangeShapeType="1"/>
            </p:cNvSpPr>
            <p:nvPr/>
          </p:nvSpPr>
          <p:spPr bwMode="auto">
            <a:xfrm flipH="1">
              <a:off x="4105" y="3702"/>
              <a:ext cx="317" cy="272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7369" name="Line 38"/>
            <p:cNvSpPr>
              <a:spLocks noChangeShapeType="1"/>
            </p:cNvSpPr>
            <p:nvPr/>
          </p:nvSpPr>
          <p:spPr bwMode="auto">
            <a:xfrm>
              <a:off x="4422" y="3702"/>
              <a:ext cx="363" cy="182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7370" name="Text Box 39"/>
            <p:cNvSpPr txBox="1">
              <a:spLocks noChangeArrowheads="1"/>
            </p:cNvSpPr>
            <p:nvPr/>
          </p:nvSpPr>
          <p:spPr bwMode="auto">
            <a:xfrm>
              <a:off x="4455" y="1765"/>
              <a:ext cx="212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685800"/>
              <a:r>
                <a:rPr lang="en-US" altLang="ja-JP" sz="1350" i="1">
                  <a:solidFill>
                    <a:srgbClr val="FFFFFF"/>
                  </a:solidFill>
                  <a:latin typeface="Times New Roman" pitchFamily="18" charset="0"/>
                </a:rPr>
                <a:t>z</a:t>
              </a:r>
            </a:p>
          </p:txBody>
        </p:sp>
        <p:sp>
          <p:nvSpPr>
            <p:cNvPr id="57371" name="Text Box 40"/>
            <p:cNvSpPr txBox="1">
              <a:spLocks noChangeArrowheads="1"/>
            </p:cNvSpPr>
            <p:nvPr/>
          </p:nvSpPr>
          <p:spPr bwMode="auto">
            <a:xfrm>
              <a:off x="3878" y="3838"/>
              <a:ext cx="22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685800"/>
              <a:r>
                <a:rPr lang="en-US" altLang="ja-JP" sz="1350" i="1">
                  <a:solidFill>
                    <a:srgbClr val="FFFFFF"/>
                  </a:solidFill>
                  <a:latin typeface="Times New Roman" pitchFamily="18" charset="0"/>
                </a:rPr>
                <a:t>y</a:t>
              </a:r>
            </a:p>
          </p:txBody>
        </p:sp>
        <p:sp>
          <p:nvSpPr>
            <p:cNvPr id="57372" name="Text Box 41"/>
            <p:cNvSpPr txBox="1">
              <a:spLocks noChangeArrowheads="1"/>
            </p:cNvSpPr>
            <p:nvPr/>
          </p:nvSpPr>
          <p:spPr bwMode="auto">
            <a:xfrm>
              <a:off x="4830" y="3748"/>
              <a:ext cx="220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685800"/>
              <a:r>
                <a:rPr lang="en-US" altLang="ja-JP" sz="1350" i="1">
                  <a:solidFill>
                    <a:srgbClr val="FFFFFF"/>
                  </a:solidFill>
                  <a:latin typeface="Times New Roman" pitchFamily="18" charset="0"/>
                </a:rPr>
                <a:t>x</a:t>
              </a:r>
            </a:p>
          </p:txBody>
        </p:sp>
        <p:sp>
          <p:nvSpPr>
            <p:cNvPr id="57373" name="Line 42"/>
            <p:cNvSpPr>
              <a:spLocks noChangeShapeType="1"/>
            </p:cNvSpPr>
            <p:nvPr/>
          </p:nvSpPr>
          <p:spPr bwMode="auto">
            <a:xfrm flipV="1">
              <a:off x="4422" y="2205"/>
              <a:ext cx="136" cy="1497"/>
            </a:xfrm>
            <a:prstGeom prst="line">
              <a:avLst/>
            </a:prstGeom>
            <a:noFill/>
            <a:ln w="38100">
              <a:solidFill>
                <a:srgbClr val="FF7C8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7374" name="Text Box 43"/>
            <p:cNvSpPr txBox="1">
              <a:spLocks noChangeArrowheads="1"/>
            </p:cNvSpPr>
            <p:nvPr/>
          </p:nvSpPr>
          <p:spPr bwMode="auto">
            <a:xfrm>
              <a:off x="4532" y="2014"/>
              <a:ext cx="288" cy="3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685800"/>
              <a:r>
                <a:rPr lang="en-US" altLang="ja-JP" dirty="0">
                  <a:solidFill>
                    <a:srgbClr val="FF7C80"/>
                  </a:solidFill>
                  <a:latin typeface="Symbol" pitchFamily="18" charset="2"/>
                </a:rPr>
                <a:t>w</a:t>
              </a:r>
            </a:p>
          </p:txBody>
        </p:sp>
      </p:grpSp>
      <p:sp>
        <p:nvSpPr>
          <p:cNvPr id="267309" name="Line 45"/>
          <p:cNvSpPr>
            <a:spLocks noChangeShapeType="1"/>
          </p:cNvSpPr>
          <p:nvPr/>
        </p:nvSpPr>
        <p:spPr bwMode="auto">
          <a:xfrm flipH="1" flipV="1">
            <a:off x="9164710" y="3035200"/>
            <a:ext cx="130960" cy="84686"/>
          </a:xfrm>
          <a:prstGeom prst="line">
            <a:avLst/>
          </a:prstGeom>
          <a:noFill/>
          <a:ln w="9525">
            <a:solidFill>
              <a:schemeClr val="accent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defTabSz="685800"/>
            <a:endParaRPr lang="ja-JP" altLang="en-US" sz="1350">
              <a:solidFill>
                <a:srgbClr val="000000"/>
              </a:solidFill>
            </a:endParaRPr>
          </a:p>
        </p:txBody>
      </p:sp>
      <p:sp>
        <p:nvSpPr>
          <p:cNvPr id="267310" name="Line 46"/>
          <p:cNvSpPr>
            <a:spLocks noChangeShapeType="1"/>
          </p:cNvSpPr>
          <p:nvPr/>
        </p:nvSpPr>
        <p:spPr bwMode="auto">
          <a:xfrm>
            <a:off x="9326635" y="3250703"/>
            <a:ext cx="0" cy="1837134"/>
          </a:xfrm>
          <a:prstGeom prst="line">
            <a:avLst/>
          </a:prstGeom>
          <a:noFill/>
          <a:ln w="9525">
            <a:solidFill>
              <a:schemeClr val="accent1"/>
            </a:solidFill>
            <a:prstDash val="dash"/>
            <a:round/>
            <a:headEnd/>
            <a:tailEnd/>
          </a:ln>
        </p:spPr>
        <p:txBody>
          <a:bodyPr/>
          <a:lstStyle/>
          <a:p>
            <a:pPr defTabSz="685800"/>
            <a:endParaRPr lang="ja-JP" altLang="en-US" sz="1350">
              <a:solidFill>
                <a:srgbClr val="000000"/>
              </a:solidFill>
            </a:endParaRPr>
          </a:p>
        </p:txBody>
      </p:sp>
      <p:sp>
        <p:nvSpPr>
          <p:cNvPr id="267311" name="Line 47"/>
          <p:cNvSpPr>
            <a:spLocks noChangeShapeType="1"/>
          </p:cNvSpPr>
          <p:nvPr/>
        </p:nvSpPr>
        <p:spPr bwMode="auto">
          <a:xfrm flipV="1">
            <a:off x="9326637" y="4979491"/>
            <a:ext cx="108347" cy="108347"/>
          </a:xfrm>
          <a:prstGeom prst="line">
            <a:avLst/>
          </a:prstGeom>
          <a:noFill/>
          <a:ln w="9525">
            <a:solidFill>
              <a:schemeClr val="accent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defTabSz="685800"/>
            <a:endParaRPr lang="ja-JP" altLang="en-US" sz="1350">
              <a:solidFill>
                <a:srgbClr val="000000"/>
              </a:solidFill>
            </a:endParaRPr>
          </a:p>
        </p:txBody>
      </p:sp>
      <p:sp>
        <p:nvSpPr>
          <p:cNvPr id="267312" name="Line 48"/>
          <p:cNvSpPr>
            <a:spLocks noChangeShapeType="1"/>
          </p:cNvSpPr>
          <p:nvPr/>
        </p:nvSpPr>
        <p:spPr bwMode="auto">
          <a:xfrm flipH="1" flipV="1">
            <a:off x="9057556" y="4925913"/>
            <a:ext cx="269081" cy="161925"/>
          </a:xfrm>
          <a:prstGeom prst="line">
            <a:avLst/>
          </a:prstGeom>
          <a:noFill/>
          <a:ln w="9525">
            <a:solidFill>
              <a:schemeClr val="accent1"/>
            </a:solidFill>
            <a:prstDash val="sysDot"/>
            <a:round/>
            <a:headEnd/>
            <a:tailEnd/>
          </a:ln>
        </p:spPr>
        <p:txBody>
          <a:bodyPr/>
          <a:lstStyle/>
          <a:p>
            <a:pPr defTabSz="685800"/>
            <a:endParaRPr lang="ja-JP" altLang="en-US" sz="1350">
              <a:solidFill>
                <a:srgbClr val="000000"/>
              </a:solidFill>
            </a:endParaRPr>
          </a:p>
        </p:txBody>
      </p:sp>
      <p:sp>
        <p:nvSpPr>
          <p:cNvPr id="267313" name="Text Box 49"/>
          <p:cNvSpPr txBox="1">
            <a:spLocks noChangeArrowheads="1"/>
          </p:cNvSpPr>
          <p:nvPr/>
        </p:nvSpPr>
        <p:spPr bwMode="auto">
          <a:xfrm>
            <a:off x="9402215" y="4736293"/>
            <a:ext cx="360996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/>
            <a:r>
              <a:rPr lang="en-US" altLang="ja-JP" sz="1350" dirty="0" err="1">
                <a:solidFill>
                  <a:srgbClr val="FF7C80"/>
                </a:solidFill>
                <a:latin typeface="Symbol" pitchFamily="18" charset="2"/>
              </a:rPr>
              <a:t>w</a:t>
            </a:r>
            <a:r>
              <a:rPr lang="en-US" altLang="ja-JP" sz="1350" baseline="-25000" dirty="0" err="1">
                <a:solidFill>
                  <a:srgbClr val="FF7C80"/>
                </a:solidFill>
                <a:latin typeface="Times New Roman" pitchFamily="18" charset="0"/>
              </a:rPr>
              <a:t>x</a:t>
            </a:r>
            <a:endParaRPr lang="en-US" altLang="ja-JP" sz="1350" baseline="-25000" dirty="0">
              <a:solidFill>
                <a:srgbClr val="FF7C80"/>
              </a:solidFill>
              <a:latin typeface="Times New Roman" pitchFamily="18" charset="0"/>
            </a:endParaRPr>
          </a:p>
        </p:txBody>
      </p:sp>
      <p:sp>
        <p:nvSpPr>
          <p:cNvPr id="267314" name="Text Box 50"/>
          <p:cNvSpPr txBox="1">
            <a:spLocks noChangeArrowheads="1"/>
          </p:cNvSpPr>
          <p:nvPr/>
        </p:nvSpPr>
        <p:spPr bwMode="auto">
          <a:xfrm>
            <a:off x="8770923" y="4693509"/>
            <a:ext cx="360996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/>
            <a:r>
              <a:rPr lang="en-US" altLang="ja-JP" sz="1350" dirty="0" err="1">
                <a:solidFill>
                  <a:srgbClr val="FF7C80"/>
                </a:solidFill>
                <a:latin typeface="Symbol" pitchFamily="18" charset="2"/>
              </a:rPr>
              <a:t>w</a:t>
            </a:r>
            <a:r>
              <a:rPr lang="en-US" altLang="ja-JP" sz="1350" baseline="-25000" dirty="0" err="1">
                <a:solidFill>
                  <a:srgbClr val="FF7C80"/>
                </a:solidFill>
                <a:latin typeface="Times New Roman" pitchFamily="18" charset="0"/>
              </a:rPr>
              <a:t>y</a:t>
            </a:r>
            <a:endParaRPr lang="en-US" altLang="ja-JP" sz="1350" baseline="-25000" dirty="0">
              <a:solidFill>
                <a:srgbClr val="FF7C80"/>
              </a:solidFill>
              <a:latin typeface="Times New Roman" pitchFamily="18" charset="0"/>
            </a:endParaRPr>
          </a:p>
        </p:txBody>
      </p:sp>
      <p:sp>
        <p:nvSpPr>
          <p:cNvPr id="267315" name="Text Box 51"/>
          <p:cNvSpPr txBox="1">
            <a:spLocks noChangeArrowheads="1"/>
          </p:cNvSpPr>
          <p:nvPr/>
        </p:nvSpPr>
        <p:spPr bwMode="auto">
          <a:xfrm>
            <a:off x="8894439" y="2873275"/>
            <a:ext cx="354584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/>
            <a:r>
              <a:rPr lang="en-US" altLang="ja-JP" sz="1350" dirty="0" err="1">
                <a:solidFill>
                  <a:srgbClr val="FF7C80"/>
                </a:solidFill>
                <a:latin typeface="Symbol" pitchFamily="18" charset="2"/>
              </a:rPr>
              <a:t>w</a:t>
            </a:r>
            <a:r>
              <a:rPr lang="en-US" altLang="ja-JP" sz="1350" baseline="-25000" dirty="0" err="1">
                <a:solidFill>
                  <a:srgbClr val="FF7C80"/>
                </a:solidFill>
                <a:latin typeface="Times New Roman" pitchFamily="18" charset="0"/>
              </a:rPr>
              <a:t>z</a:t>
            </a:r>
            <a:endParaRPr lang="en-US" altLang="ja-JP" sz="1350" baseline="-25000" dirty="0">
              <a:solidFill>
                <a:srgbClr val="FF7C80"/>
              </a:solidFill>
              <a:latin typeface="Times New Roman" pitchFamily="18" charset="0"/>
            </a:endParaRPr>
          </a:p>
        </p:txBody>
      </p:sp>
      <p:sp>
        <p:nvSpPr>
          <p:cNvPr id="45" name="タイトル 1">
            <a:extLst>
              <a:ext uri="{FF2B5EF4-FFF2-40B4-BE49-F238E27FC236}">
                <a16:creationId xmlns:a16="http://schemas.microsoft.com/office/drawing/2014/main" id="{19DC529C-9318-45CD-99D5-9120E7D9B783}"/>
              </a:ext>
            </a:extLst>
          </p:cNvPr>
          <p:cNvSpPr txBox="1">
            <a:spLocks/>
          </p:cNvSpPr>
          <p:nvPr/>
        </p:nvSpPr>
        <p:spPr>
          <a:xfrm>
            <a:off x="2427863" y="5715504"/>
            <a:ext cx="4091196" cy="546234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ja-JP" altLang="en-US" sz="2700" dirty="0">
                <a:solidFill>
                  <a:srgbClr val="FFFF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地球の</a:t>
            </a:r>
            <a:r>
              <a:rPr lang="en-US" altLang="ja-JP" sz="2700" b="1" i="1" dirty="0">
                <a:solidFill>
                  <a:srgbClr val="FFFF00"/>
                </a:solidFill>
                <a:latin typeface="Symbol" panose="05050102010706020507" pitchFamily="18" charset="2"/>
                <a:ea typeface="HG正楷書体-PRO" panose="03000600000000000000" pitchFamily="66" charset="-128"/>
                <a:cs typeface="Times New Roman" panose="02020603050405020304" pitchFamily="18" charset="0"/>
              </a:rPr>
              <a:t>w</a:t>
            </a:r>
            <a:r>
              <a:rPr lang="ja-JP" altLang="en-US" sz="2700" dirty="0">
                <a:solidFill>
                  <a:srgbClr val="FFFF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はほぼ</a:t>
            </a:r>
            <a:r>
              <a:rPr lang="en-US" altLang="ja-JP" sz="2700" b="1" i="1" dirty="0">
                <a:solidFill>
                  <a:srgbClr val="FFFF0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z</a:t>
            </a:r>
            <a:r>
              <a:rPr lang="ja-JP" altLang="en-US" sz="2700" dirty="0">
                <a:solidFill>
                  <a:srgbClr val="FFFF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成分</a:t>
            </a:r>
            <a:endParaRPr lang="en-US" altLang="ja-JP" sz="2700" dirty="0">
              <a:solidFill>
                <a:srgbClr val="FFFF0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D09F1BB7-59FE-449C-96F1-16EAC5F817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9392619"/>
      </p:ext>
    </p:extLst>
  </p:cSld>
  <p:clrMapOvr>
    <a:masterClrMapping/>
  </p:clrMapOvr>
  <p:transition spd="med" advTm="3136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67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800"/>
                                        <p:tgtEl>
                                          <p:spTgt spid="267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900"/>
                                        <p:tgtEl>
                                          <p:spTgt spid="267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9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900"/>
                                        <p:tgtEl>
                                          <p:spTgt spid="267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67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100"/>
                                        <p:tgtEl>
                                          <p:spTgt spid="267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100"/>
                                        <p:tgtEl>
                                          <p:spTgt spid="267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67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100"/>
                                        <p:tgtEl>
                                          <p:spTgt spid="267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200"/>
                                        <p:tgtEl>
                                          <p:spTgt spid="267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800"/>
                                        <p:tgtEl>
                                          <p:spTgt spid="267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/>
                                        <p:tgtEl>
                                          <p:spTgt spid="267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800"/>
                            </p:stCondLst>
                            <p:childTnLst>
                              <p:par>
                                <p:cTn id="49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67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67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673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673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3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7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600"/>
                                        <p:tgtEl>
                                          <p:spTgt spid="267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9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7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7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67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7267" grpId="0" animBg="1"/>
      <p:bldP spid="267286" grpId="0" animBg="1"/>
      <p:bldP spid="267287" grpId="0"/>
      <p:bldP spid="267288" grpId="0" animBg="1"/>
      <p:bldP spid="267289" grpId="0" animBg="1"/>
      <p:bldP spid="267290" grpId="0"/>
      <p:bldP spid="267291" grpId="0"/>
      <p:bldP spid="267292" grpId="0"/>
      <p:bldP spid="267293" grpId="0" animBg="1"/>
      <p:bldP spid="267294" grpId="0" animBg="1"/>
      <p:bldP spid="267309" grpId="0" animBg="1"/>
      <p:bldP spid="267310" grpId="0" animBg="1"/>
      <p:bldP spid="267311" grpId="0" animBg="1"/>
      <p:bldP spid="267312" grpId="0" animBg="1"/>
      <p:bldP spid="267313" grpId="0"/>
      <p:bldP spid="267314" grpId="0"/>
      <p:bldP spid="267315" grpId="0"/>
      <p:bldP spid="4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5B45CAF-0B1F-4581-9B0B-7C367A9168AC}"/>
              </a:ext>
            </a:extLst>
          </p:cNvPr>
          <p:cNvSpPr/>
          <p:nvPr/>
        </p:nvSpPr>
        <p:spPr>
          <a:xfrm>
            <a:off x="0" y="4133850"/>
            <a:ext cx="12192000" cy="272415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4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ja-JP" altLang="en-US" sz="1350">
              <a:solidFill>
                <a:prstClr val="white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A43830D4-7569-42E1-AF7C-D88E9B72A01F}"/>
              </a:ext>
            </a:extLst>
          </p:cNvPr>
          <p:cNvGrpSpPr/>
          <p:nvPr/>
        </p:nvGrpSpPr>
        <p:grpSpPr>
          <a:xfrm>
            <a:off x="5006550" y="2179988"/>
            <a:ext cx="2178900" cy="2468667"/>
            <a:chOff x="3818232" y="2007416"/>
            <a:chExt cx="2905200" cy="3291556"/>
          </a:xfrm>
        </p:grpSpPr>
        <p:sp>
          <p:nvSpPr>
            <p:cNvPr id="5" name="二等辺三角形 4">
              <a:extLst>
                <a:ext uri="{FF2B5EF4-FFF2-40B4-BE49-F238E27FC236}">
                  <a16:creationId xmlns:a16="http://schemas.microsoft.com/office/drawing/2014/main" id="{9C61A1C2-1DD3-4FCA-B9AA-049FA47A7A77}"/>
                </a:ext>
              </a:extLst>
            </p:cNvPr>
            <p:cNvSpPr/>
            <p:nvPr/>
          </p:nvSpPr>
          <p:spPr>
            <a:xfrm rot="10800000">
              <a:off x="3829927" y="3624908"/>
              <a:ext cx="2880000" cy="1519881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3" name="楕円 2">
              <a:extLst>
                <a:ext uri="{FF2B5EF4-FFF2-40B4-BE49-F238E27FC236}">
                  <a16:creationId xmlns:a16="http://schemas.microsoft.com/office/drawing/2014/main" id="{BF728F70-85C4-4580-90BB-6518087E4B1D}"/>
                </a:ext>
              </a:extLst>
            </p:cNvPr>
            <p:cNvSpPr/>
            <p:nvPr/>
          </p:nvSpPr>
          <p:spPr>
            <a:xfrm>
              <a:off x="3818232" y="3054864"/>
              <a:ext cx="2905200" cy="95799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025B5155-6206-4C83-A4A7-F2E3FB4EDFFE}"/>
                </a:ext>
              </a:extLst>
            </p:cNvPr>
            <p:cNvSpPr/>
            <p:nvPr/>
          </p:nvSpPr>
          <p:spPr>
            <a:xfrm>
              <a:off x="3818238" y="2940908"/>
              <a:ext cx="2904260" cy="63019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2" name="楕円 1">
              <a:extLst>
                <a:ext uri="{FF2B5EF4-FFF2-40B4-BE49-F238E27FC236}">
                  <a16:creationId xmlns:a16="http://schemas.microsoft.com/office/drawing/2014/main" id="{44024D71-29AC-4643-80B6-95B8A84391F7}"/>
                </a:ext>
              </a:extLst>
            </p:cNvPr>
            <p:cNvSpPr/>
            <p:nvPr/>
          </p:nvSpPr>
          <p:spPr>
            <a:xfrm>
              <a:off x="3818238" y="2594919"/>
              <a:ext cx="2879124" cy="684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986B67F2-1E05-4DCD-AA71-DAC76927A7BD}"/>
                </a:ext>
              </a:extLst>
            </p:cNvPr>
            <p:cNvSpPr/>
            <p:nvPr/>
          </p:nvSpPr>
          <p:spPr>
            <a:xfrm>
              <a:off x="5181026" y="2007416"/>
              <a:ext cx="148768" cy="957992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1721600F-1127-48CD-B6F4-105C0FDB4AF3}"/>
                </a:ext>
              </a:extLst>
            </p:cNvPr>
            <p:cNvSpPr/>
            <p:nvPr/>
          </p:nvSpPr>
          <p:spPr>
            <a:xfrm>
              <a:off x="5221794" y="5046972"/>
              <a:ext cx="108000" cy="25200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</p:grp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DDFE9F9-AC70-41EB-8EA4-BF9A888BB1F6}"/>
              </a:ext>
            </a:extLst>
          </p:cNvPr>
          <p:cNvSpPr txBox="1"/>
          <p:nvPr/>
        </p:nvSpPr>
        <p:spPr>
          <a:xfrm>
            <a:off x="1730679" y="1016957"/>
            <a:ext cx="230063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3300" dirty="0">
                <a:solidFill>
                  <a:prstClr val="blac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コマの運動</a:t>
            </a:r>
          </a:p>
        </p:txBody>
      </p: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51FEFE79-FFE6-4718-A978-1F5571697937}"/>
              </a:ext>
            </a:extLst>
          </p:cNvPr>
          <p:cNvCxnSpPr>
            <a:cxnSpLocks/>
          </p:cNvCxnSpPr>
          <p:nvPr/>
        </p:nvCxnSpPr>
        <p:spPr>
          <a:xfrm flipV="1">
            <a:off x="6067469" y="1594039"/>
            <a:ext cx="348" cy="1758715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4">
            <a:extLst>
              <a:ext uri="{FF2B5EF4-FFF2-40B4-BE49-F238E27FC236}">
                <a16:creationId xmlns:a16="http://schemas.microsoft.com/office/drawing/2014/main" id="{FA51ADF1-E9CF-4989-99E7-B4BC459A77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9776" y="1358267"/>
            <a:ext cx="3601947" cy="76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9056" tIns="34529" rIns="69056" bIns="34529">
            <a:spAutoFit/>
          </a:bodyPr>
          <a:lstStyle/>
          <a:p>
            <a:pPr defTabSz="685800"/>
            <a:r>
              <a:rPr lang="ja-JP" altLang="en-US" sz="3000" dirty="0">
                <a:solidFill>
                  <a:srgbClr val="0070C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角運動量ベクトル</a:t>
            </a:r>
            <a:r>
              <a:rPr lang="ja-JP" altLang="en-US" sz="2700" dirty="0">
                <a:solidFill>
                  <a:srgbClr val="0070C0"/>
                </a:solidFill>
                <a:latin typeface="Times New Roman" pitchFamily="18" charset="0"/>
                <a:ea typeface="HG正楷書体-PRO" pitchFamily="66" charset="-128"/>
              </a:rPr>
              <a:t>　　</a:t>
            </a:r>
            <a:endParaRPr lang="en-US" altLang="ja-JP" sz="2700" dirty="0">
              <a:solidFill>
                <a:srgbClr val="0070C0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defTabSz="685800"/>
            <a:r>
              <a:rPr lang="en-US" altLang="ja-JP" sz="1500" dirty="0">
                <a:solidFill>
                  <a:srgbClr val="0070C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Angular velocity vector		</a:t>
            </a:r>
            <a:endParaRPr lang="ja-JP" altLang="en-US" sz="1500" dirty="0">
              <a:solidFill>
                <a:srgbClr val="0070C0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grpSp>
        <p:nvGrpSpPr>
          <p:cNvPr id="24" name="グループ化 23">
            <a:extLst>
              <a:ext uri="{FF2B5EF4-FFF2-40B4-BE49-F238E27FC236}">
                <a16:creationId xmlns:a16="http://schemas.microsoft.com/office/drawing/2014/main" id="{D024B314-69A8-47E0-85DA-07E5B5842590}"/>
              </a:ext>
            </a:extLst>
          </p:cNvPr>
          <p:cNvGrpSpPr/>
          <p:nvPr/>
        </p:nvGrpSpPr>
        <p:grpSpPr>
          <a:xfrm>
            <a:off x="4855141" y="2750587"/>
            <a:ext cx="2568619" cy="261593"/>
            <a:chOff x="4441520" y="2524448"/>
            <a:chExt cx="3424825" cy="348790"/>
          </a:xfrm>
        </p:grpSpPr>
        <p:cxnSp>
          <p:nvCxnSpPr>
            <p:cNvPr id="17" name="直線矢印コネクタ 16">
              <a:extLst>
                <a:ext uri="{FF2B5EF4-FFF2-40B4-BE49-F238E27FC236}">
                  <a16:creationId xmlns:a16="http://schemas.microsoft.com/office/drawing/2014/main" id="{CA66BCF0-C0A1-48B9-B221-555DC967F9C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441520" y="2524448"/>
              <a:ext cx="374298" cy="302288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直線矢印コネクタ 18">
              <a:extLst>
                <a:ext uri="{FF2B5EF4-FFF2-40B4-BE49-F238E27FC236}">
                  <a16:creationId xmlns:a16="http://schemas.microsoft.com/office/drawing/2014/main" id="{0B3661F4-6D65-420B-A74F-E2A960CF6D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88479" y="2551120"/>
              <a:ext cx="477866" cy="322118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タイトル 1">
            <a:extLst>
              <a:ext uri="{FF2B5EF4-FFF2-40B4-BE49-F238E27FC236}">
                <a16:creationId xmlns:a16="http://schemas.microsoft.com/office/drawing/2014/main" id="{4024FE7D-E0E4-4F3E-BD53-EDD00AFC7B0A}"/>
              </a:ext>
            </a:extLst>
          </p:cNvPr>
          <p:cNvSpPr txBox="1">
            <a:spLocks/>
          </p:cNvSpPr>
          <p:nvPr/>
        </p:nvSpPr>
        <p:spPr>
          <a:xfrm>
            <a:off x="4520003" y="2113386"/>
            <a:ext cx="973094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altLang="ja-JP" sz="4050" b="1" i="1" dirty="0">
                <a:solidFill>
                  <a:srgbClr val="FF0000"/>
                </a:solidFill>
                <a:latin typeface="Times New Roman" panose="02020603050405020304" pitchFamily="18" charset="0"/>
                <a:ea typeface="游ゴシック Light" panose="020B0300000000000000" pitchFamily="50" charset="-128"/>
                <a:cs typeface="Times New Roman" panose="02020603050405020304" pitchFamily="18" charset="0"/>
              </a:rPr>
              <a:t>L</a:t>
            </a:r>
            <a:endParaRPr lang="ja-JP" altLang="en-US" sz="4050" dirty="0">
              <a:solidFill>
                <a:srgbClr val="FF0000"/>
              </a:solidFill>
              <a:latin typeface="游ゴシック Light" panose="020F0302020204030204"/>
              <a:ea typeface="游ゴシック Light" panose="020B0300000000000000" pitchFamily="50" charset="-128"/>
            </a:endParaRPr>
          </a:p>
        </p:txBody>
      </p:sp>
      <p:sp>
        <p:nvSpPr>
          <p:cNvPr id="27" name="タイトル 1">
            <a:extLst>
              <a:ext uri="{FF2B5EF4-FFF2-40B4-BE49-F238E27FC236}">
                <a16:creationId xmlns:a16="http://schemas.microsoft.com/office/drawing/2014/main" id="{5C64F42E-21B8-4E83-9358-6C9C6735481B}"/>
              </a:ext>
            </a:extLst>
          </p:cNvPr>
          <p:cNvSpPr txBox="1">
            <a:spLocks/>
          </p:cNvSpPr>
          <p:nvPr/>
        </p:nvSpPr>
        <p:spPr>
          <a:xfrm>
            <a:off x="5502546" y="1016957"/>
            <a:ext cx="556676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altLang="ja-JP" sz="3300" b="1" i="1" dirty="0">
                <a:solidFill>
                  <a:srgbClr val="0070C0"/>
                </a:solidFill>
                <a:latin typeface="Times New Roman" panose="02020603050405020304" pitchFamily="18" charset="0"/>
                <a:ea typeface="游ゴシック Light" panose="020B0300000000000000" pitchFamily="50" charset="-128"/>
                <a:cs typeface="Times New Roman" panose="02020603050405020304" pitchFamily="18" charset="0"/>
              </a:rPr>
              <a:t>H</a:t>
            </a:r>
            <a:endParaRPr lang="ja-JP" altLang="en-US" sz="3300" dirty="0">
              <a:solidFill>
                <a:srgbClr val="0070C0"/>
              </a:solidFill>
              <a:latin typeface="游ゴシック Light" panose="020F0302020204030204"/>
              <a:ea typeface="游ゴシック Light" panose="020B0300000000000000" pitchFamily="50" charset="-128"/>
            </a:endParaRPr>
          </a:p>
        </p:txBody>
      </p:sp>
      <p:sp>
        <p:nvSpPr>
          <p:cNvPr id="32" name="タイトル 1">
            <a:extLst>
              <a:ext uri="{FF2B5EF4-FFF2-40B4-BE49-F238E27FC236}">
                <a16:creationId xmlns:a16="http://schemas.microsoft.com/office/drawing/2014/main" id="{CA8905AB-F4EA-41CF-B274-ADF7C6C3279B}"/>
              </a:ext>
            </a:extLst>
          </p:cNvPr>
          <p:cNvSpPr txBox="1">
            <a:spLocks/>
          </p:cNvSpPr>
          <p:nvPr/>
        </p:nvSpPr>
        <p:spPr>
          <a:xfrm>
            <a:off x="2857910" y="4911835"/>
            <a:ext cx="7631456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altLang="ja-JP" sz="3000" b="1" i="1" dirty="0">
                <a:solidFill>
                  <a:srgbClr val="FF000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H</a:t>
            </a:r>
            <a:r>
              <a:rPr lang="ja-JP" altLang="en-US" sz="3000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と同じ向きの</a:t>
            </a:r>
            <a:r>
              <a:rPr lang="en-US" altLang="ja-JP" sz="3000" b="1" i="1" dirty="0">
                <a:solidFill>
                  <a:srgbClr val="FF000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L</a:t>
            </a:r>
            <a:r>
              <a:rPr lang="ja-JP" altLang="en-US" sz="3000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を与えると</a:t>
            </a:r>
            <a:r>
              <a:rPr lang="en-US" altLang="ja-JP" sz="3000" b="1" i="1" dirty="0">
                <a:solidFill>
                  <a:srgbClr val="FF000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H</a:t>
            </a:r>
            <a:r>
              <a:rPr lang="ja-JP" altLang="en-US" sz="3000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は長くなる</a:t>
            </a:r>
            <a:endParaRPr lang="en-US" altLang="ja-JP" sz="3000" dirty="0">
              <a:solidFill>
                <a:srgbClr val="FF000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sp>
        <p:nvSpPr>
          <p:cNvPr id="11" name="矢印: 右 10">
            <a:extLst>
              <a:ext uri="{FF2B5EF4-FFF2-40B4-BE49-F238E27FC236}">
                <a16:creationId xmlns:a16="http://schemas.microsoft.com/office/drawing/2014/main" id="{77E8EB8C-25B1-4C64-B1AF-C716DE79A528}"/>
              </a:ext>
            </a:extLst>
          </p:cNvPr>
          <p:cNvSpPr/>
          <p:nvPr/>
        </p:nvSpPr>
        <p:spPr>
          <a:xfrm rot="16200000">
            <a:off x="4262716" y="2191320"/>
            <a:ext cx="356885" cy="29877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ja-JP" altLang="en-US" sz="1350">
              <a:solidFill>
                <a:prstClr val="white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cxnSp>
        <p:nvCxnSpPr>
          <p:cNvPr id="14" name="直線矢印コネクタ 13">
            <a:extLst>
              <a:ext uri="{FF2B5EF4-FFF2-40B4-BE49-F238E27FC236}">
                <a16:creationId xmlns:a16="http://schemas.microsoft.com/office/drawing/2014/main" id="{BC3C269B-C243-4760-A054-6399F5EA07BD}"/>
              </a:ext>
            </a:extLst>
          </p:cNvPr>
          <p:cNvCxnSpPr>
            <a:cxnSpLocks/>
          </p:cNvCxnSpPr>
          <p:nvPr/>
        </p:nvCxnSpPr>
        <p:spPr>
          <a:xfrm flipH="1" flipV="1">
            <a:off x="5161428" y="2720379"/>
            <a:ext cx="848366" cy="109228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矢印コネクタ 24">
            <a:extLst>
              <a:ext uri="{FF2B5EF4-FFF2-40B4-BE49-F238E27FC236}">
                <a16:creationId xmlns:a16="http://schemas.microsoft.com/office/drawing/2014/main" id="{D2B26D86-3CAC-41E5-9C2D-5D65C31EA3BB}"/>
              </a:ext>
            </a:extLst>
          </p:cNvPr>
          <p:cNvCxnSpPr>
            <a:cxnSpLocks/>
          </p:cNvCxnSpPr>
          <p:nvPr/>
        </p:nvCxnSpPr>
        <p:spPr>
          <a:xfrm>
            <a:off x="6185588" y="2868017"/>
            <a:ext cx="860920" cy="97557"/>
          </a:xfrm>
          <a:prstGeom prst="straightConnector1">
            <a:avLst/>
          </a:prstGeom>
          <a:ln w="38100"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タイトル 1">
            <a:extLst>
              <a:ext uri="{FF2B5EF4-FFF2-40B4-BE49-F238E27FC236}">
                <a16:creationId xmlns:a16="http://schemas.microsoft.com/office/drawing/2014/main" id="{BBA8B2E4-AF24-4EC0-A1B0-E779D3A97679}"/>
              </a:ext>
            </a:extLst>
          </p:cNvPr>
          <p:cNvSpPr txBox="1">
            <a:spLocks/>
          </p:cNvSpPr>
          <p:nvPr/>
        </p:nvSpPr>
        <p:spPr>
          <a:xfrm>
            <a:off x="5604839" y="2432928"/>
            <a:ext cx="352256" cy="427003"/>
          </a:xfrm>
          <a:prstGeom prst="rect">
            <a:avLst/>
          </a:prstGeom>
        </p:spPr>
        <p:txBody>
          <a:bodyPr vert="horz" lIns="68580" tIns="34290" rIns="68580" bIns="3429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altLang="ja-JP" sz="2700" b="1" i="1" dirty="0">
                <a:solidFill>
                  <a:srgbClr val="70AD47">
                    <a:lumMod val="75000"/>
                  </a:srgbClr>
                </a:solidFill>
                <a:latin typeface="Times New Roman" panose="02020603050405020304" pitchFamily="18" charset="0"/>
                <a:ea typeface="游ゴシック Light" panose="020B0300000000000000" pitchFamily="50" charset="-128"/>
                <a:cs typeface="Times New Roman" panose="02020603050405020304" pitchFamily="18" charset="0"/>
              </a:rPr>
              <a:t>r</a:t>
            </a:r>
            <a:endParaRPr lang="ja-JP" altLang="en-US" sz="2700" dirty="0">
              <a:solidFill>
                <a:srgbClr val="70AD47">
                  <a:lumMod val="75000"/>
                </a:srgbClr>
              </a:solidFill>
              <a:latin typeface="游ゴシック Light" panose="020F0302020204030204"/>
              <a:ea typeface="游ゴシック Light" panose="020B0300000000000000" pitchFamily="50" charset="-128"/>
            </a:endParaRPr>
          </a:p>
        </p:txBody>
      </p:sp>
      <p:sp>
        <p:nvSpPr>
          <p:cNvPr id="30" name="タイトル 1">
            <a:extLst>
              <a:ext uri="{FF2B5EF4-FFF2-40B4-BE49-F238E27FC236}">
                <a16:creationId xmlns:a16="http://schemas.microsoft.com/office/drawing/2014/main" id="{EF128D3C-C81D-42E7-BC8A-5C61DE49B4B7}"/>
              </a:ext>
            </a:extLst>
          </p:cNvPr>
          <p:cNvSpPr txBox="1">
            <a:spLocks/>
          </p:cNvSpPr>
          <p:nvPr/>
        </p:nvSpPr>
        <p:spPr>
          <a:xfrm>
            <a:off x="4486726" y="2891386"/>
            <a:ext cx="352256" cy="427003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altLang="ja-JP" sz="2400" b="1" i="1" dirty="0">
                <a:solidFill>
                  <a:srgbClr val="FF0000"/>
                </a:solidFill>
                <a:latin typeface="Times New Roman" panose="02020603050405020304" pitchFamily="18" charset="0"/>
                <a:ea typeface="游ゴシック Light" panose="020B0300000000000000" pitchFamily="50" charset="-128"/>
                <a:cs typeface="Times New Roman" panose="02020603050405020304" pitchFamily="18" charset="0"/>
              </a:rPr>
              <a:t>F</a:t>
            </a:r>
            <a:endParaRPr lang="ja-JP" altLang="en-US" sz="2400" dirty="0">
              <a:solidFill>
                <a:srgbClr val="FF0000"/>
              </a:solidFill>
              <a:latin typeface="游ゴシック Light" panose="020F0302020204030204"/>
              <a:ea typeface="游ゴシック Light" panose="020B0300000000000000" pitchFamily="50" charset="-128"/>
            </a:endParaRPr>
          </a:p>
        </p:txBody>
      </p:sp>
      <p:pic>
        <p:nvPicPr>
          <p:cNvPr id="13" name="オーディオ 12">
            <a:hlinkClick r:id="" action="ppaction://media"/>
            <a:extLst>
              <a:ext uri="{FF2B5EF4-FFF2-40B4-BE49-F238E27FC236}">
                <a16:creationId xmlns:a16="http://schemas.microsoft.com/office/drawing/2014/main" id="{6AE37BDC-57CD-4914-BC23-350291B750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860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359"/>
    </mc:Choice>
    <mc:Fallback xmlns="">
      <p:transition spd="slow" advTm="813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26" grpId="0"/>
      <p:bldP spid="27" grpId="0"/>
      <p:bldP spid="11" grpId="0" animBg="1"/>
      <p:bldP spid="29" grpId="0"/>
      <p:bldP spid="3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5B45CAF-0B1F-4581-9B0B-7C367A9168AC}"/>
              </a:ext>
            </a:extLst>
          </p:cNvPr>
          <p:cNvSpPr/>
          <p:nvPr/>
        </p:nvSpPr>
        <p:spPr>
          <a:xfrm>
            <a:off x="0" y="4274928"/>
            <a:ext cx="12192000" cy="2583072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4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ja-JP" altLang="en-US" sz="1350" dirty="0">
              <a:solidFill>
                <a:prstClr val="white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A43830D4-7569-42E1-AF7C-D88E9B72A01F}"/>
              </a:ext>
            </a:extLst>
          </p:cNvPr>
          <p:cNvGrpSpPr/>
          <p:nvPr/>
        </p:nvGrpSpPr>
        <p:grpSpPr>
          <a:xfrm rot="19978905">
            <a:off x="4349326" y="2305379"/>
            <a:ext cx="2178900" cy="2468667"/>
            <a:chOff x="3818232" y="2007416"/>
            <a:chExt cx="2905200" cy="3291556"/>
          </a:xfrm>
        </p:grpSpPr>
        <p:sp>
          <p:nvSpPr>
            <p:cNvPr id="5" name="二等辺三角形 4">
              <a:extLst>
                <a:ext uri="{FF2B5EF4-FFF2-40B4-BE49-F238E27FC236}">
                  <a16:creationId xmlns:a16="http://schemas.microsoft.com/office/drawing/2014/main" id="{9C61A1C2-1DD3-4FCA-B9AA-049FA47A7A77}"/>
                </a:ext>
              </a:extLst>
            </p:cNvPr>
            <p:cNvSpPr/>
            <p:nvPr/>
          </p:nvSpPr>
          <p:spPr>
            <a:xfrm rot="10800000">
              <a:off x="3829927" y="3624908"/>
              <a:ext cx="2880000" cy="1519881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3" name="楕円 2">
              <a:extLst>
                <a:ext uri="{FF2B5EF4-FFF2-40B4-BE49-F238E27FC236}">
                  <a16:creationId xmlns:a16="http://schemas.microsoft.com/office/drawing/2014/main" id="{BF728F70-85C4-4580-90BB-6518087E4B1D}"/>
                </a:ext>
              </a:extLst>
            </p:cNvPr>
            <p:cNvSpPr/>
            <p:nvPr/>
          </p:nvSpPr>
          <p:spPr>
            <a:xfrm>
              <a:off x="3818232" y="3054864"/>
              <a:ext cx="2905200" cy="95799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025B5155-6206-4C83-A4A7-F2E3FB4EDFFE}"/>
                </a:ext>
              </a:extLst>
            </p:cNvPr>
            <p:cNvSpPr/>
            <p:nvPr/>
          </p:nvSpPr>
          <p:spPr>
            <a:xfrm>
              <a:off x="3818238" y="2940908"/>
              <a:ext cx="2904260" cy="63019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2" name="楕円 1">
              <a:extLst>
                <a:ext uri="{FF2B5EF4-FFF2-40B4-BE49-F238E27FC236}">
                  <a16:creationId xmlns:a16="http://schemas.microsoft.com/office/drawing/2014/main" id="{44024D71-29AC-4643-80B6-95B8A84391F7}"/>
                </a:ext>
              </a:extLst>
            </p:cNvPr>
            <p:cNvSpPr/>
            <p:nvPr/>
          </p:nvSpPr>
          <p:spPr>
            <a:xfrm>
              <a:off x="3818238" y="2594919"/>
              <a:ext cx="2879124" cy="684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986B67F2-1E05-4DCD-AA71-DAC76927A7BD}"/>
                </a:ext>
              </a:extLst>
            </p:cNvPr>
            <p:cNvSpPr/>
            <p:nvPr/>
          </p:nvSpPr>
          <p:spPr>
            <a:xfrm>
              <a:off x="5181026" y="2007416"/>
              <a:ext cx="148768" cy="957992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1721600F-1127-48CD-B6F4-105C0FDB4AF3}"/>
                </a:ext>
              </a:extLst>
            </p:cNvPr>
            <p:cNvSpPr/>
            <p:nvPr/>
          </p:nvSpPr>
          <p:spPr>
            <a:xfrm>
              <a:off x="5221794" y="5046972"/>
              <a:ext cx="108000" cy="25200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</p:grp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DDFE9F9-AC70-41EB-8EA4-BF9A888BB1F6}"/>
              </a:ext>
            </a:extLst>
          </p:cNvPr>
          <p:cNvSpPr txBox="1"/>
          <p:nvPr/>
        </p:nvSpPr>
        <p:spPr>
          <a:xfrm>
            <a:off x="1730679" y="1016957"/>
            <a:ext cx="441659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3300" dirty="0">
                <a:solidFill>
                  <a:prstClr val="blac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傾いたコマの歳差運動</a:t>
            </a: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DE3EB18F-13E9-46AB-BBC5-50C65575D222}"/>
              </a:ext>
            </a:extLst>
          </p:cNvPr>
          <p:cNvGrpSpPr/>
          <p:nvPr/>
        </p:nvGrpSpPr>
        <p:grpSpPr>
          <a:xfrm>
            <a:off x="4928708" y="3711989"/>
            <a:ext cx="1074110" cy="1700726"/>
            <a:chOff x="6190610" y="3027654"/>
            <a:chExt cx="1432147" cy="2267634"/>
          </a:xfrm>
        </p:grpSpPr>
        <p:cxnSp>
          <p:nvCxnSpPr>
            <p:cNvPr id="12" name="直線矢印コネクタ 11">
              <a:extLst>
                <a:ext uri="{FF2B5EF4-FFF2-40B4-BE49-F238E27FC236}">
                  <a16:creationId xmlns:a16="http://schemas.microsoft.com/office/drawing/2014/main" id="{4604AEF3-BE58-4C4D-AC4A-B0786B9B73FA}"/>
                </a:ext>
              </a:extLst>
            </p:cNvPr>
            <p:cNvCxnSpPr>
              <a:cxnSpLocks/>
            </p:cNvCxnSpPr>
            <p:nvPr/>
          </p:nvCxnSpPr>
          <p:spPr>
            <a:xfrm>
              <a:off x="6816491" y="3027654"/>
              <a:ext cx="0" cy="985174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矢印コネクタ 12">
              <a:extLst>
                <a:ext uri="{FF2B5EF4-FFF2-40B4-BE49-F238E27FC236}">
                  <a16:creationId xmlns:a16="http://schemas.microsoft.com/office/drawing/2014/main" id="{0F26F74F-82F1-434A-86C1-016487C7961F}"/>
                </a:ext>
              </a:extLst>
            </p:cNvPr>
            <p:cNvCxnSpPr>
              <a:cxnSpLocks/>
              <a:stCxn id="7" idx="2"/>
            </p:cNvCxnSpPr>
            <p:nvPr/>
          </p:nvCxnSpPr>
          <p:spPr>
            <a:xfrm flipV="1">
              <a:off x="7622757" y="3323342"/>
              <a:ext cx="0" cy="938515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タイトル 1">
              <a:extLst>
                <a:ext uri="{FF2B5EF4-FFF2-40B4-BE49-F238E27FC236}">
                  <a16:creationId xmlns:a16="http://schemas.microsoft.com/office/drawing/2014/main" id="{93B1DE72-C66F-4F53-AFBC-5D72788623F4}"/>
                </a:ext>
              </a:extLst>
            </p:cNvPr>
            <p:cNvSpPr txBox="1">
              <a:spLocks/>
            </p:cNvSpPr>
            <p:nvPr/>
          </p:nvSpPr>
          <p:spPr>
            <a:xfrm>
              <a:off x="6190610" y="3969725"/>
              <a:ext cx="1297459" cy="1325563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800" fontAlgn="auto">
                <a:spcAft>
                  <a:spcPts val="0"/>
                </a:spcAft>
              </a:pPr>
              <a:r>
                <a:rPr lang="en-US" altLang="ja-JP" sz="405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rPr>
                <a:t>L</a:t>
              </a:r>
              <a:endParaRPr lang="ja-JP" altLang="en-US" sz="4050" dirty="0">
                <a:solidFill>
                  <a:srgbClr val="FF0000"/>
                </a:solidFill>
                <a:latin typeface="游ゴシック Light" panose="020F0302020204030204"/>
                <a:ea typeface="游ゴシック Light" panose="020B0300000000000000" pitchFamily="50" charset="-128"/>
              </a:endParaRPr>
            </a:p>
          </p:txBody>
        </p:sp>
      </p:grp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91E2E79D-7704-4099-A2C3-D69765FB693E}"/>
              </a:ext>
            </a:extLst>
          </p:cNvPr>
          <p:cNvCxnSpPr>
            <a:cxnSpLocks/>
          </p:cNvCxnSpPr>
          <p:nvPr/>
        </p:nvCxnSpPr>
        <p:spPr>
          <a:xfrm flipH="1" flipV="1">
            <a:off x="4642051" y="1958411"/>
            <a:ext cx="756068" cy="160437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タイトル 1">
            <a:extLst>
              <a:ext uri="{FF2B5EF4-FFF2-40B4-BE49-F238E27FC236}">
                <a16:creationId xmlns:a16="http://schemas.microsoft.com/office/drawing/2014/main" id="{FDAA4EF3-816E-43D5-90F9-1837BCEAFB32}"/>
              </a:ext>
            </a:extLst>
          </p:cNvPr>
          <p:cNvSpPr txBox="1">
            <a:spLocks/>
          </p:cNvSpPr>
          <p:nvPr/>
        </p:nvSpPr>
        <p:spPr>
          <a:xfrm>
            <a:off x="4107670" y="1537126"/>
            <a:ext cx="556676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altLang="ja-JP" sz="3300" b="1" i="1" dirty="0">
                <a:solidFill>
                  <a:srgbClr val="0070C0"/>
                </a:solidFill>
                <a:latin typeface="Times New Roman" panose="02020603050405020304" pitchFamily="18" charset="0"/>
                <a:ea typeface="游ゴシック Light" panose="020B0300000000000000" pitchFamily="50" charset="-128"/>
                <a:cs typeface="Times New Roman" panose="02020603050405020304" pitchFamily="18" charset="0"/>
              </a:rPr>
              <a:t>H</a:t>
            </a:r>
            <a:endParaRPr lang="ja-JP" altLang="en-US" sz="3300" dirty="0">
              <a:solidFill>
                <a:srgbClr val="0070C0"/>
              </a:solidFill>
              <a:latin typeface="游ゴシック Light" panose="020F0302020204030204"/>
              <a:ea typeface="游ゴシック Light" panose="020B0300000000000000" pitchFamily="50" charset="-128"/>
            </a:endParaRPr>
          </a:p>
        </p:txBody>
      </p:sp>
      <p:grpSp>
        <p:nvGrpSpPr>
          <p:cNvPr id="25" name="グループ化 24">
            <a:extLst>
              <a:ext uri="{FF2B5EF4-FFF2-40B4-BE49-F238E27FC236}">
                <a16:creationId xmlns:a16="http://schemas.microsoft.com/office/drawing/2014/main" id="{545E9418-F06F-440D-A82B-8FCD5FA06483}"/>
              </a:ext>
            </a:extLst>
          </p:cNvPr>
          <p:cNvGrpSpPr/>
          <p:nvPr/>
        </p:nvGrpSpPr>
        <p:grpSpPr>
          <a:xfrm>
            <a:off x="5543549" y="4944938"/>
            <a:ext cx="351000" cy="351000"/>
            <a:chOff x="5359399" y="5450251"/>
            <a:chExt cx="468000" cy="468000"/>
          </a:xfrm>
        </p:grpSpPr>
        <p:sp>
          <p:nvSpPr>
            <p:cNvPr id="23" name="楕円 22">
              <a:extLst>
                <a:ext uri="{FF2B5EF4-FFF2-40B4-BE49-F238E27FC236}">
                  <a16:creationId xmlns:a16="http://schemas.microsoft.com/office/drawing/2014/main" id="{ECE6EBAD-BC1A-448D-A313-C6C95D217EFF}"/>
                </a:ext>
              </a:extLst>
            </p:cNvPr>
            <p:cNvSpPr/>
            <p:nvPr/>
          </p:nvSpPr>
          <p:spPr>
            <a:xfrm>
              <a:off x="5359399" y="5450251"/>
              <a:ext cx="468000" cy="468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24" name="楕円 23">
              <a:extLst>
                <a:ext uri="{FF2B5EF4-FFF2-40B4-BE49-F238E27FC236}">
                  <a16:creationId xmlns:a16="http://schemas.microsoft.com/office/drawing/2014/main" id="{84709FC4-8993-49FC-9DD7-89577A022A92}"/>
                </a:ext>
              </a:extLst>
            </p:cNvPr>
            <p:cNvSpPr/>
            <p:nvPr/>
          </p:nvSpPr>
          <p:spPr>
            <a:xfrm>
              <a:off x="5539017" y="5624714"/>
              <a:ext cx="108000" cy="108000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1350">
                <a:solidFill>
                  <a:srgbClr val="0070C0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</p:grpSp>
      <p:sp>
        <p:nvSpPr>
          <p:cNvPr id="26" name="タイトル 1">
            <a:extLst>
              <a:ext uri="{FF2B5EF4-FFF2-40B4-BE49-F238E27FC236}">
                <a16:creationId xmlns:a16="http://schemas.microsoft.com/office/drawing/2014/main" id="{B898702A-A4A5-4682-A142-45CF68366185}"/>
              </a:ext>
            </a:extLst>
          </p:cNvPr>
          <p:cNvSpPr txBox="1">
            <a:spLocks/>
          </p:cNvSpPr>
          <p:nvPr/>
        </p:nvSpPr>
        <p:spPr>
          <a:xfrm>
            <a:off x="2984790" y="5343957"/>
            <a:ext cx="6791886" cy="7978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ja-JP" altLang="en-US" sz="3000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anose="02020603050405020304" pitchFamily="18" charset="0"/>
              </a:rPr>
              <a:t>傾いたコマには</a:t>
            </a:r>
            <a:r>
              <a:rPr lang="en-US" altLang="ja-JP" sz="3000" b="1" i="1" dirty="0">
                <a:solidFill>
                  <a:srgbClr val="FF000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H</a:t>
            </a:r>
            <a:r>
              <a:rPr lang="ja-JP" altLang="en-US" sz="3000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anose="02020603050405020304" pitchFamily="18" charset="0"/>
              </a:rPr>
              <a:t>と直交する</a:t>
            </a:r>
            <a:r>
              <a:rPr lang="en-US" altLang="ja-JP" sz="3000" b="1" i="1" dirty="0">
                <a:solidFill>
                  <a:srgbClr val="FF000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L</a:t>
            </a:r>
            <a:r>
              <a:rPr lang="ja-JP" altLang="en-US" sz="3000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が生じる</a:t>
            </a:r>
            <a:endParaRPr lang="en-US" altLang="ja-JP" sz="3000" dirty="0">
              <a:solidFill>
                <a:srgbClr val="FF000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pic>
        <p:nvPicPr>
          <p:cNvPr id="15" name="オーディオ 14">
            <a:hlinkClick r:id="" action="ppaction://media"/>
            <a:extLst>
              <a:ext uri="{FF2B5EF4-FFF2-40B4-BE49-F238E27FC236}">
                <a16:creationId xmlns:a16="http://schemas.microsoft.com/office/drawing/2014/main" id="{617FAC73-6A6A-4636-B2D4-2BC1E5CFED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0804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182"/>
    </mc:Choice>
    <mc:Fallback xmlns="">
      <p:transition spd="slow" advTm="961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407368" y="692696"/>
            <a:ext cx="11449272" cy="5016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/>
            <a:endParaRPr lang="en-US" altLang="ja-JP" sz="1200" dirty="0">
              <a:solidFill>
                <a:schemeClr val="hlink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ja-JP" altLang="en-US" sz="48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剛体</a:t>
            </a:r>
            <a:r>
              <a:rPr lang="ja-JP" altLang="en-US" sz="36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（有限な大きさを持つが変形しない）</a:t>
            </a:r>
            <a:r>
              <a:rPr lang="ja-JP" altLang="en-US" sz="48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地球の力学</a:t>
            </a:r>
            <a:endParaRPr lang="en-US" altLang="ja-JP" sz="4800" dirty="0">
              <a:solidFill>
                <a:schemeClr val="folHlink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en-US" altLang="ja-JP" sz="48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	</a:t>
            </a:r>
            <a:r>
              <a:rPr lang="en-US" altLang="ja-JP" sz="28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Dynamics of the Earth as a rigid body</a:t>
            </a:r>
            <a:r>
              <a:rPr lang="ja-JP" altLang="en-US" sz="28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 </a:t>
            </a:r>
            <a:r>
              <a:rPr lang="en-US" altLang="ja-JP" sz="20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(finite</a:t>
            </a:r>
            <a:r>
              <a:rPr lang="ja-JP" altLang="en-US" sz="20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 </a:t>
            </a:r>
            <a:r>
              <a:rPr lang="en-US" altLang="ja-JP" sz="20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dimension,</a:t>
            </a:r>
            <a:r>
              <a:rPr lang="ja-JP" altLang="en-US" sz="20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 </a:t>
            </a:r>
            <a:r>
              <a:rPr lang="en-US" altLang="ja-JP" sz="20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no</a:t>
            </a:r>
            <a:r>
              <a:rPr lang="ja-JP" altLang="en-US" sz="20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 </a:t>
            </a:r>
            <a:r>
              <a:rPr lang="en-US" altLang="ja-JP" sz="20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deformation)</a:t>
            </a:r>
            <a:endParaRPr lang="ja-JP" altLang="en-US" sz="2800" dirty="0">
              <a:solidFill>
                <a:schemeClr val="folHlink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ja-JP" altLang="en-US" sz="3600" dirty="0">
                <a:solidFill>
                  <a:srgbClr val="FF00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　</a:t>
            </a:r>
            <a:endParaRPr lang="en-US" altLang="ja-JP" sz="3600" dirty="0">
              <a:solidFill>
                <a:srgbClr val="FF00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ja-JP" altLang="en-US" sz="3600" dirty="0">
                <a:solidFill>
                  <a:srgbClr val="FF00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　</a:t>
            </a:r>
            <a:r>
              <a:rPr lang="ja-JP" altLang="en-US" sz="40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慣性モーメントと層構造</a:t>
            </a:r>
            <a:r>
              <a:rPr lang="en-US" altLang="ja-JP" sz="28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	Moment of inertia and the core</a:t>
            </a:r>
          </a:p>
          <a:p>
            <a:pPr marL="342900" indent="-342900"/>
            <a:endParaRPr lang="en-US" altLang="ja-JP" sz="28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ja-JP" altLang="en-US" sz="36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</a:t>
            </a:r>
            <a:r>
              <a:rPr lang="ja-JP" altLang="en-US" sz="40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地球の回転変動</a:t>
            </a:r>
            <a:r>
              <a:rPr lang="en-US" altLang="ja-JP" sz="28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	Rotational dynamics of the Earth</a:t>
            </a:r>
          </a:p>
          <a:p>
            <a:pPr marL="342900" indent="-342900"/>
            <a:endParaRPr lang="en-US" altLang="ja-JP" sz="28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ja-JP" altLang="en-US" sz="40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　自転・公転の変化と気候変動</a:t>
            </a:r>
            <a:r>
              <a:rPr lang="en-US" altLang="ja-JP" sz="28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	</a:t>
            </a:r>
            <a:r>
              <a:rPr lang="en-US" altLang="ja-JP" sz="2800" dirty="0" err="1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Milankovich</a:t>
            </a:r>
            <a:r>
              <a:rPr lang="en-US" altLang="ja-JP" sz="28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 cycles</a:t>
            </a:r>
            <a:endParaRPr lang="ja-JP" altLang="en-US" sz="28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0959AD29-F084-4C72-913B-44C9C212CC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394769"/>
      </p:ext>
    </p:extLst>
  </p:cSld>
  <p:clrMapOvr>
    <a:masterClrMapping/>
  </p:clrMapOvr>
  <p:transition spd="med" advTm="54305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5B45CAF-0B1F-4581-9B0B-7C367A9168AC}"/>
              </a:ext>
            </a:extLst>
          </p:cNvPr>
          <p:cNvSpPr/>
          <p:nvPr/>
        </p:nvSpPr>
        <p:spPr>
          <a:xfrm>
            <a:off x="0" y="1830760"/>
            <a:ext cx="12192000" cy="5027240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4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ja-JP" altLang="en-US" sz="1350">
              <a:solidFill>
                <a:prstClr val="white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5" name="二等辺三角形 4">
            <a:extLst>
              <a:ext uri="{FF2B5EF4-FFF2-40B4-BE49-F238E27FC236}">
                <a16:creationId xmlns:a16="http://schemas.microsoft.com/office/drawing/2014/main" id="{9C61A1C2-1DD3-4FCA-B9AA-049FA47A7A77}"/>
              </a:ext>
            </a:extLst>
          </p:cNvPr>
          <p:cNvSpPr/>
          <p:nvPr/>
        </p:nvSpPr>
        <p:spPr>
          <a:xfrm rot="9178905">
            <a:off x="5448913" y="3364786"/>
            <a:ext cx="2142860" cy="935225"/>
          </a:xfrm>
          <a:prstGeom prst="triangle">
            <a:avLst>
              <a:gd name="adj" fmla="val 47829"/>
            </a:avLst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ja-JP" altLang="en-US" sz="1350">
              <a:solidFill>
                <a:prstClr val="white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" name="楕円 2">
            <a:extLst>
              <a:ext uri="{FF2B5EF4-FFF2-40B4-BE49-F238E27FC236}">
                <a16:creationId xmlns:a16="http://schemas.microsoft.com/office/drawing/2014/main" id="{BF728F70-85C4-4580-90BB-6518087E4B1D}"/>
              </a:ext>
            </a:extLst>
          </p:cNvPr>
          <p:cNvSpPr/>
          <p:nvPr/>
        </p:nvSpPr>
        <p:spPr>
          <a:xfrm rot="19978905">
            <a:off x="5164039" y="2622048"/>
            <a:ext cx="2178900" cy="1364825"/>
          </a:xfrm>
          <a:prstGeom prst="ellipse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ja-JP" altLang="en-US" sz="1350">
              <a:solidFill>
                <a:prstClr val="white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025B5155-6206-4C83-A4A7-F2E3FB4EDFFE}"/>
              </a:ext>
            </a:extLst>
          </p:cNvPr>
          <p:cNvSpPr/>
          <p:nvPr/>
        </p:nvSpPr>
        <p:spPr>
          <a:xfrm rot="19978905">
            <a:off x="5165398" y="3158023"/>
            <a:ext cx="2159761" cy="24095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ja-JP" altLang="en-US" sz="1350">
              <a:solidFill>
                <a:prstClr val="white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" name="楕円 1">
            <a:extLst>
              <a:ext uri="{FF2B5EF4-FFF2-40B4-BE49-F238E27FC236}">
                <a16:creationId xmlns:a16="http://schemas.microsoft.com/office/drawing/2014/main" id="{44024D71-29AC-4643-80B6-95B8A84391F7}"/>
              </a:ext>
            </a:extLst>
          </p:cNvPr>
          <p:cNvSpPr/>
          <p:nvPr/>
        </p:nvSpPr>
        <p:spPr>
          <a:xfrm rot="19978905">
            <a:off x="5135931" y="2578666"/>
            <a:ext cx="2159343" cy="1236374"/>
          </a:xfrm>
          <a:prstGeom prst="ellipse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ja-JP" altLang="en-US" sz="1350">
              <a:solidFill>
                <a:prstClr val="white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86B67F2-1E05-4DCD-AA71-DAC76927A7BD}"/>
              </a:ext>
            </a:extLst>
          </p:cNvPr>
          <p:cNvSpPr/>
          <p:nvPr/>
        </p:nvSpPr>
        <p:spPr>
          <a:xfrm rot="19978905">
            <a:off x="5984804" y="2509388"/>
            <a:ext cx="111576" cy="718494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ja-JP" altLang="en-US" sz="1350">
              <a:solidFill>
                <a:prstClr val="white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1721600F-1127-48CD-B6F4-105C0FDB4AF3}"/>
              </a:ext>
            </a:extLst>
          </p:cNvPr>
          <p:cNvSpPr/>
          <p:nvPr/>
        </p:nvSpPr>
        <p:spPr>
          <a:xfrm rot="19978905">
            <a:off x="6755246" y="4191225"/>
            <a:ext cx="72875" cy="131443"/>
          </a:xfrm>
          <a:prstGeom prst="rect">
            <a:avLst/>
          </a:prstGeom>
          <a:solidFill>
            <a:schemeClr val="accent4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ja-JP" altLang="en-US" sz="1350">
              <a:solidFill>
                <a:prstClr val="white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DDFE9F9-AC70-41EB-8EA4-BF9A888BB1F6}"/>
              </a:ext>
            </a:extLst>
          </p:cNvPr>
          <p:cNvSpPr txBox="1"/>
          <p:nvPr/>
        </p:nvSpPr>
        <p:spPr>
          <a:xfrm>
            <a:off x="7682350" y="478446"/>
            <a:ext cx="3147015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3300" dirty="0">
                <a:solidFill>
                  <a:prstClr val="blac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斜め上から見る</a:t>
            </a: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DE3EB18F-13E9-46AB-BBC5-50C65575D222}"/>
              </a:ext>
            </a:extLst>
          </p:cNvPr>
          <p:cNvGrpSpPr/>
          <p:nvPr/>
        </p:nvGrpSpPr>
        <p:grpSpPr>
          <a:xfrm>
            <a:off x="6352632" y="2587866"/>
            <a:ext cx="1329718" cy="1767519"/>
            <a:chOff x="6600857" y="1821361"/>
            <a:chExt cx="1748214" cy="2356692"/>
          </a:xfrm>
        </p:grpSpPr>
        <p:cxnSp>
          <p:nvCxnSpPr>
            <p:cNvPr id="12" name="直線矢印コネクタ 11">
              <a:extLst>
                <a:ext uri="{FF2B5EF4-FFF2-40B4-BE49-F238E27FC236}">
                  <a16:creationId xmlns:a16="http://schemas.microsoft.com/office/drawing/2014/main" id="{4604AEF3-BE58-4C4D-AC4A-B0786B9B73FA}"/>
                </a:ext>
              </a:extLst>
            </p:cNvPr>
            <p:cNvCxnSpPr>
              <a:cxnSpLocks/>
            </p:cNvCxnSpPr>
            <p:nvPr/>
          </p:nvCxnSpPr>
          <p:spPr>
            <a:xfrm>
              <a:off x="6600857" y="2988150"/>
              <a:ext cx="0" cy="985174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線矢印コネクタ 12">
              <a:extLst>
                <a:ext uri="{FF2B5EF4-FFF2-40B4-BE49-F238E27FC236}">
                  <a16:creationId xmlns:a16="http://schemas.microsoft.com/office/drawing/2014/main" id="{0F26F74F-82F1-434A-86C1-016487C7961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228058" y="3192879"/>
              <a:ext cx="31962" cy="985174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タイトル 1">
              <a:extLst>
                <a:ext uri="{FF2B5EF4-FFF2-40B4-BE49-F238E27FC236}">
                  <a16:creationId xmlns:a16="http://schemas.microsoft.com/office/drawing/2014/main" id="{93B1DE72-C66F-4F53-AFBC-5D72788623F4}"/>
                </a:ext>
              </a:extLst>
            </p:cNvPr>
            <p:cNvSpPr txBox="1">
              <a:spLocks/>
            </p:cNvSpPr>
            <p:nvPr/>
          </p:nvSpPr>
          <p:spPr>
            <a:xfrm>
              <a:off x="7051612" y="1821361"/>
              <a:ext cx="1297459" cy="1325563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800" fontAlgn="auto">
                <a:spcAft>
                  <a:spcPts val="0"/>
                </a:spcAft>
              </a:pPr>
              <a:r>
                <a:rPr lang="en-US" altLang="ja-JP" sz="405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游ゴシック Light" panose="020B0300000000000000" pitchFamily="50" charset="-128"/>
                  <a:cs typeface="Times New Roman" panose="02020603050405020304" pitchFamily="18" charset="0"/>
                </a:rPr>
                <a:t>L</a:t>
              </a:r>
              <a:endParaRPr lang="ja-JP" altLang="en-US" sz="4050" dirty="0">
                <a:solidFill>
                  <a:srgbClr val="FF0000"/>
                </a:solidFill>
                <a:latin typeface="游ゴシック Light" panose="020F0302020204030204"/>
                <a:ea typeface="游ゴシック Light" panose="020B0300000000000000" pitchFamily="50" charset="-128"/>
              </a:endParaRPr>
            </a:p>
          </p:txBody>
        </p:sp>
      </p:grp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91E2E79D-7704-4099-A2C3-D69765FB693E}"/>
              </a:ext>
            </a:extLst>
          </p:cNvPr>
          <p:cNvCxnSpPr>
            <a:cxnSpLocks/>
          </p:cNvCxnSpPr>
          <p:nvPr/>
        </p:nvCxnSpPr>
        <p:spPr>
          <a:xfrm flipH="1" flipV="1">
            <a:off x="5673996" y="2155667"/>
            <a:ext cx="571282" cy="111704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タイトル 1">
            <a:extLst>
              <a:ext uri="{FF2B5EF4-FFF2-40B4-BE49-F238E27FC236}">
                <a16:creationId xmlns:a16="http://schemas.microsoft.com/office/drawing/2014/main" id="{FDAA4EF3-816E-43D5-90F9-1837BCEAFB32}"/>
              </a:ext>
            </a:extLst>
          </p:cNvPr>
          <p:cNvSpPr txBox="1">
            <a:spLocks/>
          </p:cNvSpPr>
          <p:nvPr/>
        </p:nvSpPr>
        <p:spPr>
          <a:xfrm>
            <a:off x="5015880" y="1556792"/>
            <a:ext cx="556676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altLang="ja-JP" sz="3300" b="1" i="1" dirty="0">
                <a:solidFill>
                  <a:srgbClr val="0070C0"/>
                </a:solidFill>
                <a:latin typeface="Times New Roman" panose="02020603050405020304" pitchFamily="18" charset="0"/>
                <a:ea typeface="游ゴシック Light" panose="020B0300000000000000" pitchFamily="50" charset="-128"/>
                <a:cs typeface="Times New Roman" panose="02020603050405020304" pitchFamily="18" charset="0"/>
              </a:rPr>
              <a:t>H</a:t>
            </a:r>
            <a:endParaRPr lang="ja-JP" altLang="en-US" sz="3300" dirty="0">
              <a:solidFill>
                <a:srgbClr val="0070C0"/>
              </a:solidFill>
              <a:latin typeface="游ゴシック Light" panose="020F0302020204030204"/>
              <a:ea typeface="游ゴシック Light" panose="020B0300000000000000" pitchFamily="50" charset="-128"/>
            </a:endParaRPr>
          </a:p>
        </p:txBody>
      </p:sp>
      <p:sp>
        <p:nvSpPr>
          <p:cNvPr id="26" name="タイトル 1">
            <a:extLst>
              <a:ext uri="{FF2B5EF4-FFF2-40B4-BE49-F238E27FC236}">
                <a16:creationId xmlns:a16="http://schemas.microsoft.com/office/drawing/2014/main" id="{B898702A-A4A5-4682-A142-45CF68366185}"/>
              </a:ext>
            </a:extLst>
          </p:cNvPr>
          <p:cNvSpPr txBox="1">
            <a:spLocks/>
          </p:cNvSpPr>
          <p:nvPr/>
        </p:nvSpPr>
        <p:spPr>
          <a:xfrm>
            <a:off x="4538901" y="5027241"/>
            <a:ext cx="4277427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altLang="ja-JP" sz="3000" b="1" i="1" dirty="0">
                <a:solidFill>
                  <a:srgbClr val="FF000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L</a:t>
            </a:r>
            <a:r>
              <a:rPr lang="ja-JP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は</a:t>
            </a:r>
            <a:r>
              <a:rPr lang="en-US" altLang="ja-JP" sz="3000" b="1" i="1" dirty="0">
                <a:solidFill>
                  <a:srgbClr val="FF000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H</a:t>
            </a:r>
            <a:r>
              <a:rPr lang="ja-JP" altLang="en-US" sz="3000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の向きを変える</a:t>
            </a:r>
            <a:endParaRPr lang="en-US" altLang="ja-JP" sz="3000" dirty="0">
              <a:solidFill>
                <a:srgbClr val="FF000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sp>
        <p:nvSpPr>
          <p:cNvPr id="19" name="フリーフォーム: 図形 18">
            <a:extLst>
              <a:ext uri="{FF2B5EF4-FFF2-40B4-BE49-F238E27FC236}">
                <a16:creationId xmlns:a16="http://schemas.microsoft.com/office/drawing/2014/main" id="{590CD18B-A5AB-47C5-B857-8E8B054C9C3D}"/>
              </a:ext>
            </a:extLst>
          </p:cNvPr>
          <p:cNvSpPr/>
          <p:nvPr/>
        </p:nvSpPr>
        <p:spPr>
          <a:xfrm>
            <a:off x="7250914" y="2954294"/>
            <a:ext cx="741734" cy="398600"/>
          </a:xfrm>
          <a:custGeom>
            <a:avLst/>
            <a:gdLst>
              <a:gd name="connsiteX0" fmla="*/ 495300 w 2298700"/>
              <a:gd name="connsiteY0" fmla="*/ 38100 h 1778000"/>
              <a:gd name="connsiteX1" fmla="*/ 1397000 w 2298700"/>
              <a:gd name="connsiteY1" fmla="*/ 0 h 1778000"/>
              <a:gd name="connsiteX2" fmla="*/ 1663700 w 2298700"/>
              <a:gd name="connsiteY2" fmla="*/ 1117600 h 1778000"/>
              <a:gd name="connsiteX3" fmla="*/ 2298700 w 2298700"/>
              <a:gd name="connsiteY3" fmla="*/ 1079500 h 1778000"/>
              <a:gd name="connsiteX4" fmla="*/ 1117600 w 2298700"/>
              <a:gd name="connsiteY4" fmla="*/ 1778000 h 1778000"/>
              <a:gd name="connsiteX5" fmla="*/ 0 w 2298700"/>
              <a:gd name="connsiteY5" fmla="*/ 1168400 h 1778000"/>
              <a:gd name="connsiteX6" fmla="*/ 495300 w 2298700"/>
              <a:gd name="connsiteY6" fmla="*/ 1117600 h 1778000"/>
              <a:gd name="connsiteX7" fmla="*/ 495300 w 2298700"/>
              <a:gd name="connsiteY7" fmla="*/ 38100 h 177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98700" h="1778000">
                <a:moveTo>
                  <a:pt x="495300" y="38100"/>
                </a:moveTo>
                <a:lnTo>
                  <a:pt x="1397000" y="0"/>
                </a:lnTo>
                <a:lnTo>
                  <a:pt x="1663700" y="1117600"/>
                </a:lnTo>
                <a:lnTo>
                  <a:pt x="2298700" y="1079500"/>
                </a:lnTo>
                <a:lnTo>
                  <a:pt x="1117600" y="1778000"/>
                </a:lnTo>
                <a:lnTo>
                  <a:pt x="0" y="1168400"/>
                </a:lnTo>
                <a:lnTo>
                  <a:pt x="495300" y="1117600"/>
                </a:lnTo>
                <a:lnTo>
                  <a:pt x="495300" y="38100"/>
                </a:lnTo>
                <a:close/>
              </a:path>
            </a:pathLst>
          </a:custGeom>
          <a:solidFill>
            <a:srgbClr val="FF0000">
              <a:alpha val="7098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ja-JP" altLang="en-US" sz="1350">
              <a:solidFill>
                <a:prstClr val="white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cxnSp>
        <p:nvCxnSpPr>
          <p:cNvPr id="23" name="直線矢印コネクタ 22">
            <a:extLst>
              <a:ext uri="{FF2B5EF4-FFF2-40B4-BE49-F238E27FC236}">
                <a16:creationId xmlns:a16="http://schemas.microsoft.com/office/drawing/2014/main" id="{D00F01A0-CEFC-433E-8E77-BF1DDBDD36AB}"/>
              </a:ext>
            </a:extLst>
          </p:cNvPr>
          <p:cNvCxnSpPr>
            <a:cxnSpLocks/>
          </p:cNvCxnSpPr>
          <p:nvPr/>
        </p:nvCxnSpPr>
        <p:spPr>
          <a:xfrm flipH="1" flipV="1">
            <a:off x="5631460" y="2634549"/>
            <a:ext cx="576919" cy="579471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楕円 28">
            <a:extLst>
              <a:ext uri="{FF2B5EF4-FFF2-40B4-BE49-F238E27FC236}">
                <a16:creationId xmlns:a16="http://schemas.microsoft.com/office/drawing/2014/main" id="{67C6A004-AB31-4EE4-9C70-8761B52FEE05}"/>
              </a:ext>
            </a:extLst>
          </p:cNvPr>
          <p:cNvSpPr/>
          <p:nvPr/>
        </p:nvSpPr>
        <p:spPr>
          <a:xfrm>
            <a:off x="5581529" y="1640377"/>
            <a:ext cx="2631804" cy="1670674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ja-JP" altLang="en-US" sz="1350">
              <a:solidFill>
                <a:prstClr val="white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2" name="円弧 31">
            <a:extLst>
              <a:ext uri="{FF2B5EF4-FFF2-40B4-BE49-F238E27FC236}">
                <a16:creationId xmlns:a16="http://schemas.microsoft.com/office/drawing/2014/main" id="{F2F67F03-E3C6-4B58-B774-C0D605853C87}"/>
              </a:ext>
            </a:extLst>
          </p:cNvPr>
          <p:cNvSpPr/>
          <p:nvPr/>
        </p:nvSpPr>
        <p:spPr>
          <a:xfrm>
            <a:off x="5504906" y="1855787"/>
            <a:ext cx="2445393" cy="1546118"/>
          </a:xfrm>
          <a:prstGeom prst="arc">
            <a:avLst>
              <a:gd name="adj1" fmla="val 7769634"/>
              <a:gd name="adj2" fmla="val 10153894"/>
            </a:avLst>
          </a:prstGeom>
          <a:ln w="28575"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ja-JP" altLang="en-US" sz="1350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E6DFA754-DF70-4A3F-AB0D-837F386989FB}"/>
              </a:ext>
            </a:extLst>
          </p:cNvPr>
          <p:cNvSpPr txBox="1"/>
          <p:nvPr/>
        </p:nvSpPr>
        <p:spPr>
          <a:xfrm>
            <a:off x="923125" y="2050588"/>
            <a:ext cx="365176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3000" dirty="0">
                <a:solidFill>
                  <a:srgbClr val="FFFF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角運動量ベクトルはくるくる回る</a:t>
            </a:r>
          </a:p>
        </p:txBody>
      </p:sp>
      <p:pic>
        <p:nvPicPr>
          <p:cNvPr id="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A20EDBC3-5D0D-48C3-9623-C38C06798D7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15140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468"/>
    </mc:Choice>
    <mc:Fallback xmlns="">
      <p:transition spd="slow" advTm="524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17 -2.22222E-6 L -0.16732 -0.10602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24" y="-53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9" grpId="0" animBg="1"/>
      <p:bldP spid="19" grpId="1" animBg="1"/>
      <p:bldP spid="29" grpId="0" animBg="1"/>
      <p:bldP spid="32" grpId="0" animBg="1"/>
      <p:bldP spid="3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>
            <a:extLst>
              <a:ext uri="{FF2B5EF4-FFF2-40B4-BE49-F238E27FC236}">
                <a16:creationId xmlns:a16="http://schemas.microsoft.com/office/drawing/2014/main" id="{35B45CAF-0B1F-4581-9B0B-7C367A9168AC}"/>
              </a:ext>
            </a:extLst>
          </p:cNvPr>
          <p:cNvSpPr/>
          <p:nvPr/>
        </p:nvSpPr>
        <p:spPr>
          <a:xfrm>
            <a:off x="0" y="4274928"/>
            <a:ext cx="12192000" cy="2583072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4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4">
                  <a:lumMod val="20000"/>
                  <a:lumOff val="8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ja-JP" altLang="en-US" sz="1350">
              <a:solidFill>
                <a:prstClr val="white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A43830D4-7569-42E1-AF7C-D88E9B72A01F}"/>
              </a:ext>
            </a:extLst>
          </p:cNvPr>
          <p:cNvGrpSpPr/>
          <p:nvPr/>
        </p:nvGrpSpPr>
        <p:grpSpPr>
          <a:xfrm rot="19978905">
            <a:off x="4349326" y="2305379"/>
            <a:ext cx="2178900" cy="2468667"/>
            <a:chOff x="3818232" y="2007416"/>
            <a:chExt cx="2905200" cy="3291556"/>
          </a:xfrm>
        </p:grpSpPr>
        <p:sp>
          <p:nvSpPr>
            <p:cNvPr id="5" name="二等辺三角形 4">
              <a:extLst>
                <a:ext uri="{FF2B5EF4-FFF2-40B4-BE49-F238E27FC236}">
                  <a16:creationId xmlns:a16="http://schemas.microsoft.com/office/drawing/2014/main" id="{9C61A1C2-1DD3-4FCA-B9AA-049FA47A7A77}"/>
                </a:ext>
              </a:extLst>
            </p:cNvPr>
            <p:cNvSpPr/>
            <p:nvPr/>
          </p:nvSpPr>
          <p:spPr>
            <a:xfrm rot="10800000">
              <a:off x="3829927" y="3624908"/>
              <a:ext cx="2880000" cy="1519881"/>
            </a:xfrm>
            <a:prstGeom prst="triangl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3" name="楕円 2">
              <a:extLst>
                <a:ext uri="{FF2B5EF4-FFF2-40B4-BE49-F238E27FC236}">
                  <a16:creationId xmlns:a16="http://schemas.microsoft.com/office/drawing/2014/main" id="{BF728F70-85C4-4580-90BB-6518087E4B1D}"/>
                </a:ext>
              </a:extLst>
            </p:cNvPr>
            <p:cNvSpPr/>
            <p:nvPr/>
          </p:nvSpPr>
          <p:spPr>
            <a:xfrm>
              <a:off x="3818232" y="3054864"/>
              <a:ext cx="2905200" cy="957992"/>
            </a:xfrm>
            <a:prstGeom prst="ellipse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025B5155-6206-4C83-A4A7-F2E3FB4EDFFE}"/>
                </a:ext>
              </a:extLst>
            </p:cNvPr>
            <p:cNvSpPr/>
            <p:nvPr/>
          </p:nvSpPr>
          <p:spPr>
            <a:xfrm>
              <a:off x="3818238" y="2940908"/>
              <a:ext cx="2904260" cy="630196"/>
            </a:xfrm>
            <a:prstGeom prst="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2" name="楕円 1">
              <a:extLst>
                <a:ext uri="{FF2B5EF4-FFF2-40B4-BE49-F238E27FC236}">
                  <a16:creationId xmlns:a16="http://schemas.microsoft.com/office/drawing/2014/main" id="{44024D71-29AC-4643-80B6-95B8A84391F7}"/>
                </a:ext>
              </a:extLst>
            </p:cNvPr>
            <p:cNvSpPr/>
            <p:nvPr/>
          </p:nvSpPr>
          <p:spPr>
            <a:xfrm>
              <a:off x="3818238" y="2594919"/>
              <a:ext cx="2879124" cy="684000"/>
            </a:xfrm>
            <a:prstGeom prst="ellipse">
              <a:avLst/>
            </a:prstGeom>
            <a:solidFill>
              <a:schemeClr val="accent4">
                <a:lumMod val="60000"/>
                <a:lumOff val="40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6" name="正方形/長方形 5">
              <a:extLst>
                <a:ext uri="{FF2B5EF4-FFF2-40B4-BE49-F238E27FC236}">
                  <a16:creationId xmlns:a16="http://schemas.microsoft.com/office/drawing/2014/main" id="{986B67F2-1E05-4DCD-AA71-DAC76927A7BD}"/>
                </a:ext>
              </a:extLst>
            </p:cNvPr>
            <p:cNvSpPr/>
            <p:nvPr/>
          </p:nvSpPr>
          <p:spPr>
            <a:xfrm>
              <a:off x="5181026" y="2007416"/>
              <a:ext cx="148768" cy="957992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1721600F-1127-48CD-B6F4-105C0FDB4AF3}"/>
                </a:ext>
              </a:extLst>
            </p:cNvPr>
            <p:cNvSpPr/>
            <p:nvPr/>
          </p:nvSpPr>
          <p:spPr>
            <a:xfrm>
              <a:off x="5221794" y="5046972"/>
              <a:ext cx="108000" cy="252000"/>
            </a:xfrm>
            <a:prstGeom prst="rect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endParaRPr lang="ja-JP" altLang="en-US" sz="1350">
                <a:solidFill>
                  <a:prstClr val="white"/>
                </a:solidFill>
                <a:latin typeface="游ゴシック" panose="020F0502020204030204"/>
                <a:ea typeface="游ゴシック" panose="020B0400000000000000" pitchFamily="50" charset="-128"/>
              </a:endParaRPr>
            </a:p>
          </p:txBody>
        </p:sp>
      </p:grp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3DDFE9F9-AC70-41EB-8EA4-BF9A888BB1F6}"/>
              </a:ext>
            </a:extLst>
          </p:cNvPr>
          <p:cNvSpPr txBox="1"/>
          <p:nvPr/>
        </p:nvSpPr>
        <p:spPr>
          <a:xfrm>
            <a:off x="2569255" y="422095"/>
            <a:ext cx="441659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</a:pPr>
            <a:r>
              <a:rPr lang="ja-JP" altLang="en-US" sz="3300" dirty="0">
                <a:solidFill>
                  <a:prstClr val="blac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傾いたコマの歳差運動</a:t>
            </a:r>
          </a:p>
        </p:txBody>
      </p:sp>
      <p:cxnSp>
        <p:nvCxnSpPr>
          <p:cNvPr id="20" name="直線矢印コネクタ 19">
            <a:extLst>
              <a:ext uri="{FF2B5EF4-FFF2-40B4-BE49-F238E27FC236}">
                <a16:creationId xmlns:a16="http://schemas.microsoft.com/office/drawing/2014/main" id="{91E2E79D-7704-4099-A2C3-D69765FB693E}"/>
              </a:ext>
            </a:extLst>
          </p:cNvPr>
          <p:cNvCxnSpPr>
            <a:cxnSpLocks/>
          </p:cNvCxnSpPr>
          <p:nvPr/>
        </p:nvCxnSpPr>
        <p:spPr>
          <a:xfrm flipH="1" flipV="1">
            <a:off x="4642051" y="1958411"/>
            <a:ext cx="756068" cy="160437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タイトル 1">
            <a:extLst>
              <a:ext uri="{FF2B5EF4-FFF2-40B4-BE49-F238E27FC236}">
                <a16:creationId xmlns:a16="http://schemas.microsoft.com/office/drawing/2014/main" id="{FDAA4EF3-816E-43D5-90F9-1837BCEAFB32}"/>
              </a:ext>
            </a:extLst>
          </p:cNvPr>
          <p:cNvSpPr txBox="1">
            <a:spLocks/>
          </p:cNvSpPr>
          <p:nvPr/>
        </p:nvSpPr>
        <p:spPr>
          <a:xfrm>
            <a:off x="4107670" y="1537126"/>
            <a:ext cx="556676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altLang="ja-JP" sz="3300" b="1" i="1" dirty="0">
                <a:solidFill>
                  <a:srgbClr val="0070C0"/>
                </a:solidFill>
                <a:latin typeface="Times New Roman" panose="02020603050405020304" pitchFamily="18" charset="0"/>
                <a:ea typeface="游ゴシック Light" panose="020B0300000000000000" pitchFamily="50" charset="-128"/>
                <a:cs typeface="Times New Roman" panose="02020603050405020304" pitchFamily="18" charset="0"/>
              </a:rPr>
              <a:t>H</a:t>
            </a:r>
            <a:endParaRPr lang="ja-JP" altLang="en-US" sz="3300" dirty="0">
              <a:solidFill>
                <a:srgbClr val="0070C0"/>
              </a:solidFill>
              <a:latin typeface="游ゴシック Light" panose="020F0302020204030204"/>
              <a:ea typeface="游ゴシック Light" panose="020B0300000000000000" pitchFamily="50" charset="-128"/>
            </a:endParaRPr>
          </a:p>
        </p:txBody>
      </p:sp>
      <p:sp>
        <p:nvSpPr>
          <p:cNvPr id="26" name="タイトル 1">
            <a:extLst>
              <a:ext uri="{FF2B5EF4-FFF2-40B4-BE49-F238E27FC236}">
                <a16:creationId xmlns:a16="http://schemas.microsoft.com/office/drawing/2014/main" id="{B898702A-A4A5-4682-A142-45CF68366185}"/>
              </a:ext>
            </a:extLst>
          </p:cNvPr>
          <p:cNvSpPr txBox="1">
            <a:spLocks/>
          </p:cNvSpPr>
          <p:nvPr/>
        </p:nvSpPr>
        <p:spPr>
          <a:xfrm>
            <a:off x="2401917" y="5564893"/>
            <a:ext cx="8259896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en-US" altLang="ja-JP" sz="3000" b="1" i="1" dirty="0">
                <a:solidFill>
                  <a:srgbClr val="FF000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L</a:t>
            </a:r>
            <a:r>
              <a:rPr lang="ja-JP" altLang="en-US" sz="3000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の向きが連続的に変わるので</a:t>
            </a:r>
            <a:r>
              <a:rPr lang="en-US" altLang="ja-JP" sz="3000" b="1" i="1" dirty="0">
                <a:solidFill>
                  <a:srgbClr val="FF0000"/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H</a:t>
            </a:r>
            <a:r>
              <a:rPr lang="ja-JP" altLang="en-US" sz="3000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は円を描く</a:t>
            </a:r>
            <a:endParaRPr lang="en-US" altLang="ja-JP" sz="3000" dirty="0">
              <a:solidFill>
                <a:srgbClr val="FF000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sp>
        <p:nvSpPr>
          <p:cNvPr id="15" name="楕円 14">
            <a:extLst>
              <a:ext uri="{FF2B5EF4-FFF2-40B4-BE49-F238E27FC236}">
                <a16:creationId xmlns:a16="http://schemas.microsoft.com/office/drawing/2014/main" id="{E6F8CEA0-F266-4EED-8209-DB0A40BC972F}"/>
              </a:ext>
            </a:extLst>
          </p:cNvPr>
          <p:cNvSpPr/>
          <p:nvPr/>
        </p:nvSpPr>
        <p:spPr>
          <a:xfrm>
            <a:off x="4664346" y="1743076"/>
            <a:ext cx="2631804" cy="529743"/>
          </a:xfrm>
          <a:prstGeom prst="ellipse">
            <a:avLst/>
          </a:prstGeom>
          <a:noFill/>
          <a:ln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ja-JP" altLang="en-US" sz="1350">
              <a:solidFill>
                <a:prstClr val="white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cxnSp>
        <p:nvCxnSpPr>
          <p:cNvPr id="22" name="直線矢印コネクタ 21">
            <a:extLst>
              <a:ext uri="{FF2B5EF4-FFF2-40B4-BE49-F238E27FC236}">
                <a16:creationId xmlns:a16="http://schemas.microsoft.com/office/drawing/2014/main" id="{9D972276-FA6F-4E2D-B149-63110CCA0379}"/>
              </a:ext>
            </a:extLst>
          </p:cNvPr>
          <p:cNvCxnSpPr>
            <a:cxnSpLocks/>
          </p:cNvCxnSpPr>
          <p:nvPr/>
        </p:nvCxnSpPr>
        <p:spPr>
          <a:xfrm flipV="1">
            <a:off x="5941776" y="1738738"/>
            <a:ext cx="135272" cy="154643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直線矢印コネクタ 26">
            <a:extLst>
              <a:ext uri="{FF2B5EF4-FFF2-40B4-BE49-F238E27FC236}">
                <a16:creationId xmlns:a16="http://schemas.microsoft.com/office/drawing/2014/main" id="{F9920B78-C457-4EAB-B9FB-9FEC80EA8B0D}"/>
              </a:ext>
            </a:extLst>
          </p:cNvPr>
          <p:cNvCxnSpPr>
            <a:cxnSpLocks/>
            <a:endCxn id="15" idx="6"/>
          </p:cNvCxnSpPr>
          <p:nvPr/>
        </p:nvCxnSpPr>
        <p:spPr>
          <a:xfrm flipV="1">
            <a:off x="6675548" y="2007947"/>
            <a:ext cx="620603" cy="145203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27">
            <a:extLst>
              <a:ext uri="{FF2B5EF4-FFF2-40B4-BE49-F238E27FC236}">
                <a16:creationId xmlns:a16="http://schemas.microsoft.com/office/drawing/2014/main" id="{512CCAF3-898D-4BC9-9148-B2668B450FA1}"/>
              </a:ext>
            </a:extLst>
          </p:cNvPr>
          <p:cNvCxnSpPr>
            <a:cxnSpLocks/>
          </p:cNvCxnSpPr>
          <p:nvPr/>
        </p:nvCxnSpPr>
        <p:spPr>
          <a:xfrm flipH="1" flipV="1">
            <a:off x="5581165" y="2212550"/>
            <a:ext cx="263365" cy="1510746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オーディオ 10">
            <a:hlinkClick r:id="" action="ppaction://media"/>
            <a:extLst>
              <a:ext uri="{FF2B5EF4-FFF2-40B4-BE49-F238E27FC236}">
                <a16:creationId xmlns:a16="http://schemas.microsoft.com/office/drawing/2014/main" id="{86A457E1-53C4-47C0-A314-061AD19F63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21250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419"/>
    </mc:Choice>
    <mc:Fallback xmlns="">
      <p:transition spd="slow" advTm="27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accel="50000" decel="50000" autoRev="1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0.00556 L 0.10287 -0.00301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43" y="116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32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6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Arc 2"/>
          <p:cNvSpPr>
            <a:spLocks/>
          </p:cNvSpPr>
          <p:nvPr/>
        </p:nvSpPr>
        <p:spPr bwMode="auto">
          <a:xfrm rot="-1380000">
            <a:off x="10310976" y="3874295"/>
            <a:ext cx="289322" cy="627460"/>
          </a:xfrm>
          <a:custGeom>
            <a:avLst/>
            <a:gdLst>
              <a:gd name="T0" fmla="*/ 2147483647 w 21600"/>
              <a:gd name="T1" fmla="*/ 2147483647 h 42525"/>
              <a:gd name="T2" fmla="*/ 2147483647 w 21600"/>
              <a:gd name="T3" fmla="*/ 0 h 42525"/>
              <a:gd name="T4" fmla="*/ 2147483647 w 21600"/>
              <a:gd name="T5" fmla="*/ 2147483647 h 42525"/>
              <a:gd name="T6" fmla="*/ 0 60000 65536"/>
              <a:gd name="T7" fmla="*/ 0 60000 65536"/>
              <a:gd name="T8" fmla="*/ 0 60000 65536"/>
              <a:gd name="T9" fmla="*/ 0 w 21600"/>
              <a:gd name="T10" fmla="*/ 0 h 42525"/>
              <a:gd name="T11" fmla="*/ 21600 w 21600"/>
              <a:gd name="T12" fmla="*/ 42525 h 425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2525" fill="none" extrusionOk="0">
                <a:moveTo>
                  <a:pt x="16242" y="42525"/>
                </a:moveTo>
                <a:cubicBezTo>
                  <a:pt x="6685" y="40078"/>
                  <a:pt x="0" y="31466"/>
                  <a:pt x="0" y="21600"/>
                </a:cubicBezTo>
                <a:cubicBezTo>
                  <a:pt x="-1" y="9705"/>
                  <a:pt x="9616" y="49"/>
                  <a:pt x="21511" y="0"/>
                </a:cubicBezTo>
              </a:path>
              <a:path w="21600" h="42525" stroke="0" extrusionOk="0">
                <a:moveTo>
                  <a:pt x="16242" y="42525"/>
                </a:moveTo>
                <a:cubicBezTo>
                  <a:pt x="6685" y="40078"/>
                  <a:pt x="0" y="31466"/>
                  <a:pt x="0" y="21600"/>
                </a:cubicBezTo>
                <a:cubicBezTo>
                  <a:pt x="-1" y="9705"/>
                  <a:pt x="9616" y="49"/>
                  <a:pt x="21511" y="0"/>
                </a:cubicBezTo>
                <a:lnTo>
                  <a:pt x="21600" y="21600"/>
                </a:lnTo>
                <a:close/>
              </a:path>
            </a:pathLst>
          </a:custGeom>
          <a:solidFill>
            <a:srgbClr val="FFFF00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350" kern="0">
              <a:solidFill>
                <a:sysClr val="windowText" lastClr="000000"/>
              </a:solidFill>
            </a:endParaRPr>
          </a:p>
        </p:txBody>
      </p:sp>
      <p:sp>
        <p:nvSpPr>
          <p:cNvPr id="53251" name="Arc 3"/>
          <p:cNvSpPr>
            <a:spLocks/>
          </p:cNvSpPr>
          <p:nvPr/>
        </p:nvSpPr>
        <p:spPr bwMode="auto">
          <a:xfrm rot="-1380000">
            <a:off x="10395510" y="3811192"/>
            <a:ext cx="419100" cy="627459"/>
          </a:xfrm>
          <a:custGeom>
            <a:avLst/>
            <a:gdLst>
              <a:gd name="T0" fmla="*/ 2147483647 w 21600"/>
              <a:gd name="T1" fmla="*/ 2147483647 h 33198"/>
              <a:gd name="T2" fmla="*/ 2147483647 w 21600"/>
              <a:gd name="T3" fmla="*/ 0 h 33198"/>
              <a:gd name="T4" fmla="*/ 2147483647 w 21600"/>
              <a:gd name="T5" fmla="*/ 2147483647 h 33198"/>
              <a:gd name="T6" fmla="*/ 0 60000 65536"/>
              <a:gd name="T7" fmla="*/ 0 60000 65536"/>
              <a:gd name="T8" fmla="*/ 0 60000 65536"/>
              <a:gd name="T9" fmla="*/ 0 w 21600"/>
              <a:gd name="T10" fmla="*/ 0 h 33198"/>
              <a:gd name="T11" fmla="*/ 21600 w 21600"/>
              <a:gd name="T12" fmla="*/ 33198 h 331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33198" fill="none" extrusionOk="0">
                <a:moveTo>
                  <a:pt x="6296" y="33197"/>
                </a:moveTo>
                <a:cubicBezTo>
                  <a:pt x="2263" y="29149"/>
                  <a:pt x="0" y="23668"/>
                  <a:pt x="0" y="17955"/>
                </a:cubicBezTo>
                <a:cubicBezTo>
                  <a:pt x="-1" y="10743"/>
                  <a:pt x="3598" y="4008"/>
                  <a:pt x="9592" y="-1"/>
                </a:cubicBezTo>
              </a:path>
              <a:path w="21600" h="33198" stroke="0" extrusionOk="0">
                <a:moveTo>
                  <a:pt x="6296" y="33197"/>
                </a:moveTo>
                <a:cubicBezTo>
                  <a:pt x="2263" y="29149"/>
                  <a:pt x="0" y="23668"/>
                  <a:pt x="0" y="17955"/>
                </a:cubicBezTo>
                <a:cubicBezTo>
                  <a:pt x="-1" y="10743"/>
                  <a:pt x="3598" y="4008"/>
                  <a:pt x="9592" y="-1"/>
                </a:cubicBezTo>
                <a:lnTo>
                  <a:pt x="21600" y="17955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350" kern="0">
              <a:solidFill>
                <a:sysClr val="windowText" lastClr="000000"/>
              </a:solidFill>
            </a:endParaRPr>
          </a:p>
        </p:txBody>
      </p:sp>
      <p:sp>
        <p:nvSpPr>
          <p:cNvPr id="143371" name="Line 11"/>
          <p:cNvSpPr>
            <a:spLocks noChangeShapeType="1"/>
          </p:cNvSpPr>
          <p:nvPr/>
        </p:nvSpPr>
        <p:spPr bwMode="auto">
          <a:xfrm flipH="1">
            <a:off x="3167083" y="4346972"/>
            <a:ext cx="775097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 type="none" w="sm" len="sm"/>
            <a:tailEnd type="stealth" w="med" len="lg"/>
          </a:ln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350" kern="0">
              <a:solidFill>
                <a:sysClr val="windowText" lastClr="000000"/>
              </a:solidFill>
            </a:endParaRPr>
          </a:p>
        </p:txBody>
      </p:sp>
      <p:sp>
        <p:nvSpPr>
          <p:cNvPr id="143372" name="Line 12"/>
          <p:cNvSpPr>
            <a:spLocks noChangeShapeType="1"/>
          </p:cNvSpPr>
          <p:nvPr/>
        </p:nvSpPr>
        <p:spPr bwMode="auto">
          <a:xfrm>
            <a:off x="5237578" y="3482579"/>
            <a:ext cx="775097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 type="none" w="sm" len="sm"/>
            <a:tailEnd type="stealth" w="med" len="lg"/>
          </a:ln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350" kern="0">
              <a:solidFill>
                <a:sysClr val="windowText" lastClr="000000"/>
              </a:solidFill>
            </a:endParaRPr>
          </a:p>
        </p:txBody>
      </p:sp>
      <p:sp>
        <p:nvSpPr>
          <p:cNvPr id="143373" name="Arc 13"/>
          <p:cNvSpPr>
            <a:spLocks/>
          </p:cNvSpPr>
          <p:nvPr/>
        </p:nvSpPr>
        <p:spPr bwMode="auto">
          <a:xfrm>
            <a:off x="4049335" y="2726532"/>
            <a:ext cx="1188244" cy="161925"/>
          </a:xfrm>
          <a:custGeom>
            <a:avLst/>
            <a:gdLst>
              <a:gd name="T0" fmla="*/ 2147483647 w 43200"/>
              <a:gd name="T1" fmla="*/ 0 h 43027"/>
              <a:gd name="T2" fmla="*/ 2147483647 w 43200"/>
              <a:gd name="T3" fmla="*/ 2147483647 h 43027"/>
              <a:gd name="T4" fmla="*/ 2147483647 w 43200"/>
              <a:gd name="T5" fmla="*/ 2147483647 h 43027"/>
              <a:gd name="T6" fmla="*/ 0 60000 65536"/>
              <a:gd name="T7" fmla="*/ 0 60000 65536"/>
              <a:gd name="T8" fmla="*/ 0 60000 65536"/>
              <a:gd name="T9" fmla="*/ 0 w 43200"/>
              <a:gd name="T10" fmla="*/ 0 h 43027"/>
              <a:gd name="T11" fmla="*/ 43200 w 43200"/>
              <a:gd name="T12" fmla="*/ 43027 h 430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027" fill="none" extrusionOk="0">
                <a:moveTo>
                  <a:pt x="24330" y="0"/>
                </a:moveTo>
                <a:cubicBezTo>
                  <a:pt x="35117" y="1375"/>
                  <a:pt x="43200" y="10553"/>
                  <a:pt x="43200" y="21427"/>
                </a:cubicBezTo>
                <a:cubicBezTo>
                  <a:pt x="43200" y="33356"/>
                  <a:pt x="33529" y="43027"/>
                  <a:pt x="21600" y="43027"/>
                </a:cubicBezTo>
                <a:cubicBezTo>
                  <a:pt x="9670" y="43027"/>
                  <a:pt x="0" y="33356"/>
                  <a:pt x="0" y="21427"/>
                </a:cubicBezTo>
                <a:cubicBezTo>
                  <a:pt x="-1" y="13884"/>
                  <a:pt x="3934" y="6888"/>
                  <a:pt x="10379" y="2970"/>
                </a:cubicBezTo>
              </a:path>
              <a:path w="43200" h="43027" stroke="0" extrusionOk="0">
                <a:moveTo>
                  <a:pt x="24330" y="0"/>
                </a:moveTo>
                <a:cubicBezTo>
                  <a:pt x="35117" y="1375"/>
                  <a:pt x="43200" y="10553"/>
                  <a:pt x="43200" y="21427"/>
                </a:cubicBezTo>
                <a:cubicBezTo>
                  <a:pt x="43200" y="33356"/>
                  <a:pt x="33529" y="43027"/>
                  <a:pt x="21600" y="43027"/>
                </a:cubicBezTo>
                <a:cubicBezTo>
                  <a:pt x="9670" y="43027"/>
                  <a:pt x="0" y="33356"/>
                  <a:pt x="0" y="21427"/>
                </a:cubicBezTo>
                <a:cubicBezTo>
                  <a:pt x="-1" y="13884"/>
                  <a:pt x="3934" y="6888"/>
                  <a:pt x="10379" y="2970"/>
                </a:cubicBezTo>
                <a:lnTo>
                  <a:pt x="21600" y="21427"/>
                </a:lnTo>
                <a:close/>
              </a:path>
            </a:pathLst>
          </a:custGeom>
          <a:noFill/>
          <a:ln w="12700" cap="rnd">
            <a:solidFill>
              <a:srgbClr val="FF7C80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350" kern="0">
              <a:solidFill>
                <a:sysClr val="windowText" lastClr="000000"/>
              </a:solidFill>
            </a:endParaRPr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9887988" y="3320656"/>
            <a:ext cx="431323" cy="482203"/>
            <a:chOff x="4241" y="2160"/>
            <a:chExt cx="408" cy="405"/>
          </a:xfrm>
        </p:grpSpPr>
        <p:sp>
          <p:nvSpPr>
            <p:cNvPr id="71746" name="AutoShape 21"/>
            <p:cNvSpPr>
              <a:spLocks noChangeArrowheads="1"/>
            </p:cNvSpPr>
            <p:nvPr/>
          </p:nvSpPr>
          <p:spPr bwMode="auto">
            <a:xfrm>
              <a:off x="4241" y="2160"/>
              <a:ext cx="408" cy="405"/>
            </a:xfrm>
            <a:prstGeom prst="star16">
              <a:avLst>
                <a:gd name="adj" fmla="val 37500"/>
              </a:avLst>
            </a:prstGeom>
            <a:gradFill rotWithShape="1">
              <a:gsLst>
                <a:gs pos="0">
                  <a:srgbClr val="FFCC00"/>
                </a:gs>
                <a:gs pos="100000">
                  <a:srgbClr val="000038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1747" name="Oval 22"/>
            <p:cNvSpPr>
              <a:spLocks noChangeArrowheads="1"/>
            </p:cNvSpPr>
            <p:nvPr/>
          </p:nvSpPr>
          <p:spPr bwMode="auto">
            <a:xfrm>
              <a:off x="4332" y="2251"/>
              <a:ext cx="226" cy="203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350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7" name="Group 71"/>
          <p:cNvGrpSpPr>
            <a:grpSpLocks/>
          </p:cNvGrpSpPr>
          <p:nvPr/>
        </p:nvGrpSpPr>
        <p:grpSpPr bwMode="auto">
          <a:xfrm rot="-1615437">
            <a:off x="3792160" y="2726533"/>
            <a:ext cx="1607344" cy="2321719"/>
            <a:chOff x="1429" y="1842"/>
            <a:chExt cx="1350" cy="1950"/>
          </a:xfrm>
        </p:grpSpPr>
        <p:sp>
          <p:nvSpPr>
            <p:cNvPr id="71697" name="Line 72"/>
            <p:cNvSpPr>
              <a:spLocks noChangeShapeType="1"/>
            </p:cNvSpPr>
            <p:nvPr/>
          </p:nvSpPr>
          <p:spPr bwMode="auto">
            <a:xfrm flipH="1" flipV="1">
              <a:off x="2109" y="1842"/>
              <a:ext cx="45" cy="1950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350" kern="0">
                <a:solidFill>
                  <a:sysClr val="windowText" lastClr="000000"/>
                </a:solidFill>
              </a:endParaRPr>
            </a:p>
          </p:txBody>
        </p:sp>
        <p:pic>
          <p:nvPicPr>
            <p:cNvPr id="71698" name="Picture 73" descr="aearth"/>
            <p:cNvPicPr>
              <a:picLocks noChangeAspect="1" noChangeArrowheads="1" noCrop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429" y="2160"/>
              <a:ext cx="1350" cy="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4" name="テキスト ボックス 73"/>
          <p:cNvSpPr txBox="1"/>
          <p:nvPr/>
        </p:nvSpPr>
        <p:spPr>
          <a:xfrm>
            <a:off x="1945090" y="459864"/>
            <a:ext cx="8039100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ja-JP" altLang="en-US" sz="3300" dirty="0">
                <a:solidFill>
                  <a:srgbClr val="FFFFFF">
                    <a:lumMod val="95000"/>
                  </a:srgb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anose="02020603050405020304" pitchFamily="18" charset="0"/>
              </a:rPr>
              <a:t>地球の歳差運動</a:t>
            </a:r>
            <a:endParaRPr lang="en-US" altLang="ja-JP" sz="3300" dirty="0">
              <a:solidFill>
                <a:srgbClr val="FFFFFF">
                  <a:lumMod val="95000"/>
                </a:srgbClr>
              </a:solidFill>
              <a:latin typeface="HG正楷書体-PRO" panose="03000600000000000000" pitchFamily="66" charset="-128"/>
              <a:ea typeface="HG正楷書体-PRO" panose="03000600000000000000" pitchFamily="66" charset="-128"/>
              <a:cs typeface="Times New Roman" panose="02020603050405020304" pitchFamily="18" charset="0"/>
            </a:endParaRPr>
          </a:p>
          <a:p>
            <a:pPr algn="ctr" defTabSz="685800"/>
            <a:r>
              <a:rPr lang="ja-JP" altLang="en-US" sz="2400" dirty="0">
                <a:solidFill>
                  <a:srgbClr val="FFFFFF">
                    <a:lumMod val="95000"/>
                  </a:srgb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anose="02020603050405020304" pitchFamily="18" charset="0"/>
              </a:rPr>
              <a:t>（コマとトルクの向きが逆なので</a:t>
            </a:r>
            <a:r>
              <a:rPr lang="en-US" altLang="ja-JP" sz="2400" b="1" i="1" dirty="0">
                <a:solidFill>
                  <a:srgbClr val="DAEDEF">
                    <a:lumMod val="75000"/>
                  </a:srgbClr>
                </a:solidFill>
                <a:latin typeface="Times New Roman" panose="02020603050405020304" pitchFamily="18" charset="0"/>
                <a:ea typeface="HG正楷書体-PRO" panose="03000600000000000000" pitchFamily="66" charset="-128"/>
                <a:cs typeface="Times New Roman" panose="02020603050405020304" pitchFamily="18" charset="0"/>
              </a:rPr>
              <a:t>H</a:t>
            </a:r>
            <a:r>
              <a:rPr lang="ja-JP" altLang="en-US" sz="2400" dirty="0">
                <a:solidFill>
                  <a:srgbClr val="FFFFFF">
                    <a:lumMod val="95000"/>
                  </a:srgb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anose="02020603050405020304" pitchFamily="18" charset="0"/>
              </a:rPr>
              <a:t>の軌跡も逆回り）</a:t>
            </a:r>
            <a:endParaRPr lang="en-US" altLang="ja-JP" sz="2700" dirty="0">
              <a:solidFill>
                <a:srgbClr val="FFFFFF">
                  <a:lumMod val="95000"/>
                </a:srgbClr>
              </a:solidFill>
              <a:latin typeface="HG正楷書体-PRO" panose="03000600000000000000" pitchFamily="66" charset="-128"/>
              <a:ea typeface="HG正楷書体-PRO" panose="03000600000000000000" pitchFamily="66" charset="-128"/>
              <a:cs typeface="Times New Roman" panose="02020603050405020304" pitchFamily="18" charset="0"/>
            </a:endParaRP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5481215" y="3582077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ja-JP" altLang="en-US" dirty="0">
                <a:solidFill>
                  <a:srgbClr val="FFC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潮汐力トルク</a:t>
            </a: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76264A07-F258-414A-B814-3AA409881CDA}"/>
              </a:ext>
            </a:extLst>
          </p:cNvPr>
          <p:cNvGrpSpPr/>
          <p:nvPr/>
        </p:nvGrpSpPr>
        <p:grpSpPr>
          <a:xfrm>
            <a:off x="5576153" y="4013494"/>
            <a:ext cx="973094" cy="994172"/>
            <a:chOff x="6633273" y="3798650"/>
            <a:chExt cx="1297459" cy="1325563"/>
          </a:xfrm>
        </p:grpSpPr>
        <p:sp>
          <p:nvSpPr>
            <p:cNvPr id="16" name="楕円 15">
              <a:extLst>
                <a:ext uri="{FF2B5EF4-FFF2-40B4-BE49-F238E27FC236}">
                  <a16:creationId xmlns:a16="http://schemas.microsoft.com/office/drawing/2014/main" id="{19F1C3BC-002E-4EEA-A09D-07B2D4DB7D8B}"/>
                </a:ext>
              </a:extLst>
            </p:cNvPr>
            <p:cNvSpPr/>
            <p:nvPr/>
          </p:nvSpPr>
          <p:spPr>
            <a:xfrm>
              <a:off x="7292050" y="4227432"/>
              <a:ext cx="468000" cy="468000"/>
            </a:xfrm>
            <a:prstGeom prst="ellipse">
              <a:avLst/>
            </a:prstGeom>
            <a:solidFill>
              <a:schemeClr val="bg1"/>
            </a:solidFill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altLang="ja-JP" sz="3000" dirty="0">
                  <a:solidFill>
                    <a:srgbClr val="FF0000"/>
                  </a:solidFill>
                  <a:latin typeface="Arial"/>
                  <a:ea typeface="ＭＳ Ｐゴシック"/>
                </a:rPr>
                <a:t>X</a:t>
              </a:r>
              <a:endParaRPr lang="ja-JP" altLang="en-US" sz="3000" dirty="0">
                <a:solidFill>
                  <a:srgbClr val="FF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9" name="タイトル 1">
              <a:extLst>
                <a:ext uri="{FF2B5EF4-FFF2-40B4-BE49-F238E27FC236}">
                  <a16:creationId xmlns:a16="http://schemas.microsoft.com/office/drawing/2014/main" id="{BD1B6969-2440-42F8-A801-80F761B98036}"/>
                </a:ext>
              </a:extLst>
            </p:cNvPr>
            <p:cNvSpPr txBox="1">
              <a:spLocks/>
            </p:cNvSpPr>
            <p:nvPr/>
          </p:nvSpPr>
          <p:spPr>
            <a:xfrm>
              <a:off x="6633273" y="3798650"/>
              <a:ext cx="1297459" cy="1325563"/>
            </a:xfrm>
            <a:prstGeom prst="rect">
              <a:avLst/>
            </a:prstGeom>
          </p:spPr>
          <p:txBody>
            <a:bodyPr vert="horz" lIns="68580" tIns="34290" rIns="68580" bIns="34290" rtlCol="0" anchor="ctr">
              <a:norm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kumimoji="1"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defTabSz="685800" fontAlgn="auto">
                <a:spcAft>
                  <a:spcPts val="0"/>
                </a:spcAft>
              </a:pPr>
              <a:r>
                <a:rPr lang="en-US" altLang="ja-JP" sz="4050" b="1" i="1" dirty="0">
                  <a:solidFill>
                    <a:srgbClr val="FF0000"/>
                  </a:solidFill>
                  <a:latin typeface="Times New Roman" panose="02020603050405020304" pitchFamily="18" charset="0"/>
                  <a:ea typeface="ＭＳ Ｐゴシック"/>
                  <a:cs typeface="Times New Roman" panose="02020603050405020304" pitchFamily="18" charset="0"/>
                </a:rPr>
                <a:t>L</a:t>
              </a:r>
              <a:endParaRPr lang="ja-JP" altLang="en-US" sz="4050" dirty="0">
                <a:solidFill>
                  <a:srgbClr val="FF0000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21" name="Arc 13">
            <a:extLst>
              <a:ext uri="{FF2B5EF4-FFF2-40B4-BE49-F238E27FC236}">
                <a16:creationId xmlns:a16="http://schemas.microsoft.com/office/drawing/2014/main" id="{403C148A-C394-48CD-A30E-DEAE17E0213F}"/>
              </a:ext>
            </a:extLst>
          </p:cNvPr>
          <p:cNvSpPr>
            <a:spLocks/>
          </p:cNvSpPr>
          <p:nvPr/>
        </p:nvSpPr>
        <p:spPr bwMode="auto">
          <a:xfrm>
            <a:off x="2727373" y="2419659"/>
            <a:ext cx="3994601" cy="741335"/>
          </a:xfrm>
          <a:custGeom>
            <a:avLst/>
            <a:gdLst>
              <a:gd name="T0" fmla="*/ 2147483647 w 43200"/>
              <a:gd name="T1" fmla="*/ 0 h 43027"/>
              <a:gd name="T2" fmla="*/ 2147483647 w 43200"/>
              <a:gd name="T3" fmla="*/ 2147483647 h 43027"/>
              <a:gd name="T4" fmla="*/ 2147483647 w 43200"/>
              <a:gd name="T5" fmla="*/ 2147483647 h 43027"/>
              <a:gd name="T6" fmla="*/ 0 60000 65536"/>
              <a:gd name="T7" fmla="*/ 0 60000 65536"/>
              <a:gd name="T8" fmla="*/ 0 60000 65536"/>
              <a:gd name="T9" fmla="*/ 0 w 43200"/>
              <a:gd name="T10" fmla="*/ 0 h 43027"/>
              <a:gd name="T11" fmla="*/ 43200 w 43200"/>
              <a:gd name="T12" fmla="*/ 43027 h 430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027" fill="none" extrusionOk="0">
                <a:moveTo>
                  <a:pt x="24330" y="0"/>
                </a:moveTo>
                <a:cubicBezTo>
                  <a:pt x="35117" y="1375"/>
                  <a:pt x="43200" y="10553"/>
                  <a:pt x="43200" y="21427"/>
                </a:cubicBezTo>
                <a:cubicBezTo>
                  <a:pt x="43200" y="33356"/>
                  <a:pt x="33529" y="43027"/>
                  <a:pt x="21600" y="43027"/>
                </a:cubicBezTo>
                <a:cubicBezTo>
                  <a:pt x="9670" y="43027"/>
                  <a:pt x="0" y="33356"/>
                  <a:pt x="0" y="21427"/>
                </a:cubicBezTo>
                <a:cubicBezTo>
                  <a:pt x="-1" y="13884"/>
                  <a:pt x="3934" y="6888"/>
                  <a:pt x="10379" y="2970"/>
                </a:cubicBezTo>
              </a:path>
              <a:path w="43200" h="43027" stroke="0" extrusionOk="0">
                <a:moveTo>
                  <a:pt x="24330" y="0"/>
                </a:moveTo>
                <a:cubicBezTo>
                  <a:pt x="35117" y="1375"/>
                  <a:pt x="43200" y="10553"/>
                  <a:pt x="43200" y="21427"/>
                </a:cubicBezTo>
                <a:cubicBezTo>
                  <a:pt x="43200" y="33356"/>
                  <a:pt x="33529" y="43027"/>
                  <a:pt x="21600" y="43027"/>
                </a:cubicBezTo>
                <a:cubicBezTo>
                  <a:pt x="9670" y="43027"/>
                  <a:pt x="0" y="33356"/>
                  <a:pt x="0" y="21427"/>
                </a:cubicBezTo>
                <a:cubicBezTo>
                  <a:pt x="-1" y="13884"/>
                  <a:pt x="3934" y="6888"/>
                  <a:pt x="10379" y="2970"/>
                </a:cubicBezTo>
                <a:lnTo>
                  <a:pt x="21600" y="21427"/>
                </a:lnTo>
                <a:close/>
              </a:path>
            </a:pathLst>
          </a:custGeom>
          <a:noFill/>
          <a:ln w="28575" cap="rnd">
            <a:solidFill>
              <a:srgbClr val="FF7C80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350" kern="0">
              <a:solidFill>
                <a:sysClr val="windowText" lastClr="000000"/>
              </a:solidFill>
            </a:endParaRPr>
          </a:p>
        </p:txBody>
      </p:sp>
      <p:sp>
        <p:nvSpPr>
          <p:cNvPr id="4" name="フリーフォーム: 図形 3">
            <a:extLst>
              <a:ext uri="{FF2B5EF4-FFF2-40B4-BE49-F238E27FC236}">
                <a16:creationId xmlns:a16="http://schemas.microsoft.com/office/drawing/2014/main" id="{974320A6-84AF-4CBA-9070-DAB73657C09E}"/>
              </a:ext>
            </a:extLst>
          </p:cNvPr>
          <p:cNvSpPr/>
          <p:nvPr/>
        </p:nvSpPr>
        <p:spPr>
          <a:xfrm>
            <a:off x="2711624" y="2354516"/>
            <a:ext cx="4083597" cy="855551"/>
          </a:xfrm>
          <a:custGeom>
            <a:avLst/>
            <a:gdLst>
              <a:gd name="connsiteX0" fmla="*/ 3136718 w 5444796"/>
              <a:gd name="connsiteY0" fmla="*/ 108893 h 1140734"/>
              <a:gd name="connsiteX1" fmla="*/ 3445062 w 5444796"/>
              <a:gd name="connsiteY1" fmla="*/ 2567 h 1140734"/>
              <a:gd name="connsiteX2" fmla="*/ 3636449 w 5444796"/>
              <a:gd name="connsiteY2" fmla="*/ 204586 h 1140734"/>
              <a:gd name="connsiteX3" fmla="*/ 4008588 w 5444796"/>
              <a:gd name="connsiteY3" fmla="*/ 87627 h 1140734"/>
              <a:gd name="connsiteX4" fmla="*/ 4136179 w 5444796"/>
              <a:gd name="connsiteY4" fmla="*/ 183320 h 1140734"/>
              <a:gd name="connsiteX5" fmla="*/ 4423258 w 5444796"/>
              <a:gd name="connsiteY5" fmla="*/ 130158 h 1140734"/>
              <a:gd name="connsiteX6" fmla="*/ 4593379 w 5444796"/>
              <a:gd name="connsiteY6" fmla="*/ 279013 h 1140734"/>
              <a:gd name="connsiteX7" fmla="*/ 4933621 w 5444796"/>
              <a:gd name="connsiteY7" fmla="*/ 236483 h 1140734"/>
              <a:gd name="connsiteX8" fmla="*/ 5061211 w 5444796"/>
              <a:gd name="connsiteY8" fmla="*/ 374706 h 1140734"/>
              <a:gd name="connsiteX9" fmla="*/ 5263230 w 5444796"/>
              <a:gd name="connsiteY9" fmla="*/ 374706 h 1140734"/>
              <a:gd name="connsiteX10" fmla="*/ 5252597 w 5444796"/>
              <a:gd name="connsiteY10" fmla="*/ 523562 h 1140734"/>
              <a:gd name="connsiteX11" fmla="*/ 5443983 w 5444796"/>
              <a:gd name="connsiteY11" fmla="*/ 629888 h 1140734"/>
              <a:gd name="connsiteX12" fmla="*/ 5167537 w 5444796"/>
              <a:gd name="connsiteY12" fmla="*/ 651153 h 1140734"/>
              <a:gd name="connsiteX13" fmla="*/ 4986783 w 5444796"/>
              <a:gd name="connsiteY13" fmla="*/ 885069 h 1140734"/>
              <a:gd name="connsiteX14" fmla="*/ 4731602 w 5444796"/>
              <a:gd name="connsiteY14" fmla="*/ 853172 h 1140734"/>
              <a:gd name="connsiteX15" fmla="*/ 4359462 w 5444796"/>
              <a:gd name="connsiteY15" fmla="*/ 1002027 h 1140734"/>
              <a:gd name="connsiteX16" fmla="*/ 4061751 w 5444796"/>
              <a:gd name="connsiteY16" fmla="*/ 948865 h 1140734"/>
              <a:gd name="connsiteX17" fmla="*/ 3923528 w 5444796"/>
              <a:gd name="connsiteY17" fmla="*/ 1087088 h 1140734"/>
              <a:gd name="connsiteX18" fmla="*/ 3466328 w 5444796"/>
              <a:gd name="connsiteY18" fmla="*/ 980762 h 1140734"/>
              <a:gd name="connsiteX19" fmla="*/ 3211146 w 5444796"/>
              <a:gd name="connsiteY19" fmla="*/ 1140251 h 1140734"/>
              <a:gd name="connsiteX20" fmla="*/ 2860272 w 5444796"/>
              <a:gd name="connsiteY20" fmla="*/ 970130 h 1140734"/>
              <a:gd name="connsiteX21" fmla="*/ 2690151 w 5444796"/>
              <a:gd name="connsiteY21" fmla="*/ 1129618 h 1140734"/>
              <a:gd name="connsiteX22" fmla="*/ 2466867 w 5444796"/>
              <a:gd name="connsiteY22" fmla="*/ 980762 h 1140734"/>
              <a:gd name="connsiteX23" fmla="*/ 2137258 w 5444796"/>
              <a:gd name="connsiteY23" fmla="*/ 1140251 h 1140734"/>
              <a:gd name="connsiteX24" fmla="*/ 1892709 w 5444796"/>
              <a:gd name="connsiteY24" fmla="*/ 916967 h 1140734"/>
              <a:gd name="connsiteX25" fmla="*/ 1435509 w 5444796"/>
              <a:gd name="connsiteY25" fmla="*/ 1108353 h 1140734"/>
              <a:gd name="connsiteX26" fmla="*/ 1159062 w 5444796"/>
              <a:gd name="connsiteY26" fmla="*/ 885069 h 1140734"/>
              <a:gd name="connsiteX27" fmla="*/ 829453 w 5444796"/>
              <a:gd name="connsiteY27" fmla="*/ 980762 h 1140734"/>
              <a:gd name="connsiteX28" fmla="*/ 723128 w 5444796"/>
              <a:gd name="connsiteY28" fmla="*/ 831906 h 1140734"/>
              <a:gd name="connsiteX29" fmla="*/ 425416 w 5444796"/>
              <a:gd name="connsiteY29" fmla="*/ 927599 h 1140734"/>
              <a:gd name="connsiteX30" fmla="*/ 425416 w 5444796"/>
              <a:gd name="connsiteY30" fmla="*/ 736213 h 1140734"/>
              <a:gd name="connsiteX31" fmla="*/ 255295 w 5444796"/>
              <a:gd name="connsiteY31" fmla="*/ 853172 h 1140734"/>
              <a:gd name="connsiteX32" fmla="*/ 234030 w 5444796"/>
              <a:gd name="connsiteY32" fmla="*/ 619255 h 1140734"/>
              <a:gd name="connsiteX33" fmla="*/ 85174 w 5444796"/>
              <a:gd name="connsiteY33" fmla="*/ 757479 h 1140734"/>
              <a:gd name="connsiteX34" fmla="*/ 117072 w 5444796"/>
              <a:gd name="connsiteY34" fmla="*/ 544827 h 1140734"/>
              <a:gd name="connsiteX35" fmla="*/ 114 w 5444796"/>
              <a:gd name="connsiteY35" fmla="*/ 661786 h 1140734"/>
              <a:gd name="connsiteX36" fmla="*/ 95807 w 5444796"/>
              <a:gd name="connsiteY36" fmla="*/ 470399 h 1140734"/>
              <a:gd name="connsiteX37" fmla="*/ 117072 w 5444796"/>
              <a:gd name="connsiteY37" fmla="*/ 374706 h 1140734"/>
              <a:gd name="connsiteX38" fmla="*/ 255295 w 5444796"/>
              <a:gd name="connsiteY38" fmla="*/ 470399 h 1140734"/>
              <a:gd name="connsiteX39" fmla="*/ 297825 w 5444796"/>
              <a:gd name="connsiteY39" fmla="*/ 268381 h 1140734"/>
              <a:gd name="connsiteX40" fmla="*/ 499844 w 5444796"/>
              <a:gd name="connsiteY40" fmla="*/ 417237 h 1140734"/>
              <a:gd name="connsiteX41" fmla="*/ 712495 w 5444796"/>
              <a:gd name="connsiteY41" fmla="*/ 172688 h 1140734"/>
              <a:gd name="connsiteX42" fmla="*/ 1031472 w 5444796"/>
              <a:gd name="connsiteY42" fmla="*/ 342809 h 1140734"/>
              <a:gd name="connsiteX43" fmla="*/ 1201593 w 5444796"/>
              <a:gd name="connsiteY43" fmla="*/ 66362 h 1140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</a:cxnLst>
            <a:rect l="l" t="t" r="r" b="b"/>
            <a:pathLst>
              <a:path w="5444796" h="1140734">
                <a:moveTo>
                  <a:pt x="3136718" y="108893"/>
                </a:moveTo>
                <a:cubicBezTo>
                  <a:pt x="3249246" y="47755"/>
                  <a:pt x="3361774" y="-13382"/>
                  <a:pt x="3445062" y="2567"/>
                </a:cubicBezTo>
                <a:cubicBezTo>
                  <a:pt x="3528350" y="18516"/>
                  <a:pt x="3542528" y="190409"/>
                  <a:pt x="3636449" y="204586"/>
                </a:cubicBezTo>
                <a:cubicBezTo>
                  <a:pt x="3730370" y="218763"/>
                  <a:pt x="3925300" y="91171"/>
                  <a:pt x="4008588" y="87627"/>
                </a:cubicBezTo>
                <a:cubicBezTo>
                  <a:pt x="4091876" y="84083"/>
                  <a:pt x="4067067" y="176232"/>
                  <a:pt x="4136179" y="183320"/>
                </a:cubicBezTo>
                <a:cubicBezTo>
                  <a:pt x="4205291" y="190408"/>
                  <a:pt x="4347058" y="114209"/>
                  <a:pt x="4423258" y="130158"/>
                </a:cubicBezTo>
                <a:cubicBezTo>
                  <a:pt x="4499458" y="146107"/>
                  <a:pt x="4508319" y="261292"/>
                  <a:pt x="4593379" y="279013"/>
                </a:cubicBezTo>
                <a:cubicBezTo>
                  <a:pt x="4678440" y="296734"/>
                  <a:pt x="4855649" y="220534"/>
                  <a:pt x="4933621" y="236483"/>
                </a:cubicBezTo>
                <a:cubicBezTo>
                  <a:pt x="5011593" y="252432"/>
                  <a:pt x="5006276" y="351669"/>
                  <a:pt x="5061211" y="374706"/>
                </a:cubicBezTo>
                <a:cubicBezTo>
                  <a:pt x="5116146" y="397743"/>
                  <a:pt x="5231332" y="349897"/>
                  <a:pt x="5263230" y="374706"/>
                </a:cubicBezTo>
                <a:cubicBezTo>
                  <a:pt x="5295128" y="399515"/>
                  <a:pt x="5222472" y="481032"/>
                  <a:pt x="5252597" y="523562"/>
                </a:cubicBezTo>
                <a:cubicBezTo>
                  <a:pt x="5282722" y="566092"/>
                  <a:pt x="5458160" y="608623"/>
                  <a:pt x="5443983" y="629888"/>
                </a:cubicBezTo>
                <a:cubicBezTo>
                  <a:pt x="5429806" y="651153"/>
                  <a:pt x="5243737" y="608623"/>
                  <a:pt x="5167537" y="651153"/>
                </a:cubicBezTo>
                <a:cubicBezTo>
                  <a:pt x="5091337" y="693683"/>
                  <a:pt x="5059439" y="851399"/>
                  <a:pt x="4986783" y="885069"/>
                </a:cubicBezTo>
                <a:cubicBezTo>
                  <a:pt x="4914127" y="918739"/>
                  <a:pt x="4836155" y="833679"/>
                  <a:pt x="4731602" y="853172"/>
                </a:cubicBezTo>
                <a:cubicBezTo>
                  <a:pt x="4627049" y="872665"/>
                  <a:pt x="4471104" y="986078"/>
                  <a:pt x="4359462" y="1002027"/>
                </a:cubicBezTo>
                <a:cubicBezTo>
                  <a:pt x="4247820" y="1017976"/>
                  <a:pt x="4134407" y="934688"/>
                  <a:pt x="4061751" y="948865"/>
                </a:cubicBezTo>
                <a:cubicBezTo>
                  <a:pt x="3989095" y="963042"/>
                  <a:pt x="4022765" y="1081772"/>
                  <a:pt x="3923528" y="1087088"/>
                </a:cubicBezTo>
                <a:cubicBezTo>
                  <a:pt x="3824291" y="1092404"/>
                  <a:pt x="3585058" y="971902"/>
                  <a:pt x="3466328" y="980762"/>
                </a:cubicBezTo>
                <a:cubicBezTo>
                  <a:pt x="3347598" y="989622"/>
                  <a:pt x="3312155" y="1142023"/>
                  <a:pt x="3211146" y="1140251"/>
                </a:cubicBezTo>
                <a:cubicBezTo>
                  <a:pt x="3110137" y="1138479"/>
                  <a:pt x="2947104" y="971902"/>
                  <a:pt x="2860272" y="970130"/>
                </a:cubicBezTo>
                <a:cubicBezTo>
                  <a:pt x="2773440" y="968358"/>
                  <a:pt x="2755718" y="1127846"/>
                  <a:pt x="2690151" y="1129618"/>
                </a:cubicBezTo>
                <a:cubicBezTo>
                  <a:pt x="2624584" y="1131390"/>
                  <a:pt x="2559016" y="978990"/>
                  <a:pt x="2466867" y="980762"/>
                </a:cubicBezTo>
                <a:cubicBezTo>
                  <a:pt x="2374718" y="982534"/>
                  <a:pt x="2232951" y="1150884"/>
                  <a:pt x="2137258" y="1140251"/>
                </a:cubicBezTo>
                <a:cubicBezTo>
                  <a:pt x="2041565" y="1129619"/>
                  <a:pt x="2009667" y="922283"/>
                  <a:pt x="1892709" y="916967"/>
                </a:cubicBezTo>
                <a:cubicBezTo>
                  <a:pt x="1775751" y="911651"/>
                  <a:pt x="1557784" y="1113669"/>
                  <a:pt x="1435509" y="1108353"/>
                </a:cubicBezTo>
                <a:cubicBezTo>
                  <a:pt x="1313234" y="1103037"/>
                  <a:pt x="1260071" y="906334"/>
                  <a:pt x="1159062" y="885069"/>
                </a:cubicBezTo>
                <a:cubicBezTo>
                  <a:pt x="1058053" y="863804"/>
                  <a:pt x="902109" y="989622"/>
                  <a:pt x="829453" y="980762"/>
                </a:cubicBezTo>
                <a:cubicBezTo>
                  <a:pt x="756797" y="971902"/>
                  <a:pt x="790467" y="840766"/>
                  <a:pt x="723128" y="831906"/>
                </a:cubicBezTo>
                <a:cubicBezTo>
                  <a:pt x="655789" y="823046"/>
                  <a:pt x="475035" y="943548"/>
                  <a:pt x="425416" y="927599"/>
                </a:cubicBezTo>
                <a:cubicBezTo>
                  <a:pt x="375797" y="911650"/>
                  <a:pt x="453770" y="748618"/>
                  <a:pt x="425416" y="736213"/>
                </a:cubicBezTo>
                <a:cubicBezTo>
                  <a:pt x="397062" y="723808"/>
                  <a:pt x="287193" y="872665"/>
                  <a:pt x="255295" y="853172"/>
                </a:cubicBezTo>
                <a:cubicBezTo>
                  <a:pt x="223397" y="833679"/>
                  <a:pt x="262383" y="635204"/>
                  <a:pt x="234030" y="619255"/>
                </a:cubicBezTo>
                <a:cubicBezTo>
                  <a:pt x="205677" y="603306"/>
                  <a:pt x="104667" y="769884"/>
                  <a:pt x="85174" y="757479"/>
                </a:cubicBezTo>
                <a:cubicBezTo>
                  <a:pt x="65681" y="745074"/>
                  <a:pt x="131249" y="560776"/>
                  <a:pt x="117072" y="544827"/>
                </a:cubicBezTo>
                <a:cubicBezTo>
                  <a:pt x="102895" y="528878"/>
                  <a:pt x="3658" y="674191"/>
                  <a:pt x="114" y="661786"/>
                </a:cubicBezTo>
                <a:cubicBezTo>
                  <a:pt x="-3430" y="649381"/>
                  <a:pt x="76314" y="518246"/>
                  <a:pt x="95807" y="470399"/>
                </a:cubicBezTo>
                <a:cubicBezTo>
                  <a:pt x="115300" y="422552"/>
                  <a:pt x="90491" y="374706"/>
                  <a:pt x="117072" y="374706"/>
                </a:cubicBezTo>
                <a:cubicBezTo>
                  <a:pt x="143653" y="374706"/>
                  <a:pt x="225170" y="488120"/>
                  <a:pt x="255295" y="470399"/>
                </a:cubicBezTo>
                <a:cubicBezTo>
                  <a:pt x="285420" y="452678"/>
                  <a:pt x="257067" y="277241"/>
                  <a:pt x="297825" y="268381"/>
                </a:cubicBezTo>
                <a:cubicBezTo>
                  <a:pt x="338583" y="259521"/>
                  <a:pt x="430732" y="433186"/>
                  <a:pt x="499844" y="417237"/>
                </a:cubicBezTo>
                <a:cubicBezTo>
                  <a:pt x="568956" y="401288"/>
                  <a:pt x="623890" y="185093"/>
                  <a:pt x="712495" y="172688"/>
                </a:cubicBezTo>
                <a:cubicBezTo>
                  <a:pt x="801100" y="160283"/>
                  <a:pt x="949956" y="360530"/>
                  <a:pt x="1031472" y="342809"/>
                </a:cubicBezTo>
                <a:cubicBezTo>
                  <a:pt x="1112988" y="325088"/>
                  <a:pt x="1157290" y="195725"/>
                  <a:pt x="1201593" y="66362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ja-JP" altLang="en-US" sz="135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B65E1134-E1FD-491B-8355-72D08270946C}"/>
              </a:ext>
            </a:extLst>
          </p:cNvPr>
          <p:cNvGrpSpPr/>
          <p:nvPr/>
        </p:nvGrpSpPr>
        <p:grpSpPr>
          <a:xfrm>
            <a:off x="6624216" y="2912992"/>
            <a:ext cx="772654" cy="514868"/>
            <a:chOff x="7800393" y="2740991"/>
            <a:chExt cx="1030205" cy="686491"/>
          </a:xfrm>
        </p:grpSpPr>
        <p:cxnSp>
          <p:nvCxnSpPr>
            <p:cNvPr id="6" name="直線矢印コネクタ 5">
              <a:extLst>
                <a:ext uri="{FF2B5EF4-FFF2-40B4-BE49-F238E27FC236}">
                  <a16:creationId xmlns:a16="http://schemas.microsoft.com/office/drawing/2014/main" id="{78B8E62B-E3BA-4A1A-A84D-8DF410097B2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00393" y="2740991"/>
              <a:ext cx="228001" cy="29221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35743B36-00EB-4F5F-BCDC-DC65013C7C5E}"/>
                </a:ext>
              </a:extLst>
            </p:cNvPr>
            <p:cNvSpPr txBox="1"/>
            <p:nvPr/>
          </p:nvSpPr>
          <p:spPr>
            <a:xfrm>
              <a:off x="7968824" y="2935039"/>
              <a:ext cx="861774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ja-JP" altLang="en-US" dirty="0">
                  <a:solidFill>
                    <a:srgbClr val="FF7C80"/>
                  </a:solidFill>
                  <a:latin typeface="HG正楷書体-PRO" panose="03000600000000000000" pitchFamily="66" charset="-128"/>
                  <a:ea typeface="HG正楷書体-PRO" panose="03000600000000000000" pitchFamily="66" charset="-128"/>
                </a:rPr>
                <a:t>歳差</a:t>
              </a:r>
            </a:p>
          </p:txBody>
        </p:sp>
      </p:grpSp>
      <p:grpSp>
        <p:nvGrpSpPr>
          <p:cNvPr id="28" name="グループ化 27">
            <a:extLst>
              <a:ext uri="{FF2B5EF4-FFF2-40B4-BE49-F238E27FC236}">
                <a16:creationId xmlns:a16="http://schemas.microsoft.com/office/drawing/2014/main" id="{E321B6B0-5D79-4F8D-AE49-408BF3E9ABAB}"/>
              </a:ext>
            </a:extLst>
          </p:cNvPr>
          <p:cNvGrpSpPr/>
          <p:nvPr/>
        </p:nvGrpSpPr>
        <p:grpSpPr>
          <a:xfrm>
            <a:off x="6737722" y="2221922"/>
            <a:ext cx="904742" cy="384529"/>
            <a:chOff x="6737543" y="2803912"/>
            <a:chExt cx="1206325" cy="512705"/>
          </a:xfrm>
        </p:grpSpPr>
        <p:cxnSp>
          <p:nvCxnSpPr>
            <p:cNvPr id="29" name="直線矢印コネクタ 28">
              <a:extLst>
                <a:ext uri="{FF2B5EF4-FFF2-40B4-BE49-F238E27FC236}">
                  <a16:creationId xmlns:a16="http://schemas.microsoft.com/office/drawing/2014/main" id="{C2DC26E9-CB47-482A-A93B-D74A33AE2082}"/>
                </a:ext>
              </a:extLst>
            </p:cNvPr>
            <p:cNvCxnSpPr>
              <a:cxnSpLocks/>
              <a:endCxn id="4" idx="9"/>
            </p:cNvCxnSpPr>
            <p:nvPr/>
          </p:nvCxnSpPr>
          <p:spPr>
            <a:xfrm flipH="1">
              <a:off x="6737543" y="3167135"/>
              <a:ext cx="308345" cy="149482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140882A1-0D1E-47BA-9318-57AC7C1183CD}"/>
                </a:ext>
              </a:extLst>
            </p:cNvPr>
            <p:cNvSpPr txBox="1"/>
            <p:nvPr/>
          </p:nvSpPr>
          <p:spPr>
            <a:xfrm>
              <a:off x="7082093" y="2803912"/>
              <a:ext cx="861775" cy="4924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ja-JP" altLang="en-US" dirty="0">
                  <a:solidFill>
                    <a:srgbClr val="FF7C80"/>
                  </a:solidFill>
                  <a:latin typeface="HG正楷書体-PRO" panose="03000600000000000000" pitchFamily="66" charset="-128"/>
                  <a:ea typeface="HG正楷書体-PRO" panose="03000600000000000000" pitchFamily="66" charset="-128"/>
                </a:rPr>
                <a:t>章動</a:t>
              </a:r>
            </a:p>
          </p:txBody>
        </p:sp>
      </p:grp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15F9B254-CDAD-44E5-A9D5-718F3021770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59670036"/>
      </p:ext>
    </p:extLst>
  </p:cSld>
  <p:clrMapOvr>
    <a:masterClrMapping/>
  </p:clrMapOvr>
  <p:transition spd="med" advTm="100048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100"/>
                                        <p:tgtEl>
                                          <p:spTgt spid="143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1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1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43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3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mph" presetSubtype="0" repeatCount="indefinite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600000">
                                      <p:cBhvr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143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2000"/>
                                        <p:tgtEl>
                                          <p:spTgt spid="143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2000"/>
                                        <p:tgtEl>
                                          <p:spTgt spid="143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2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1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1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2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143362" grpId="0" animBg="1"/>
      <p:bldP spid="143371" grpId="0" animBg="1"/>
      <p:bldP spid="143371" grpId="1" animBg="1"/>
      <p:bldP spid="143372" grpId="0" animBg="1"/>
      <p:bldP spid="143372" grpId="1" animBg="1"/>
      <p:bldP spid="143373" grpId="0" animBg="1"/>
      <p:bldP spid="14" grpId="0"/>
      <p:bldP spid="14" grpId="1"/>
      <p:bldP spid="21" grpId="0" animBg="1"/>
      <p:bldP spid="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Line 2"/>
          <p:cNvSpPr>
            <a:spLocks noChangeShapeType="1"/>
          </p:cNvSpPr>
          <p:nvPr/>
        </p:nvSpPr>
        <p:spPr bwMode="auto">
          <a:xfrm flipV="1">
            <a:off x="6460237" y="2758403"/>
            <a:ext cx="485775" cy="1188244"/>
          </a:xfrm>
          <a:prstGeom prst="line">
            <a:avLst/>
          </a:prstGeom>
          <a:noFill/>
          <a:ln w="28575">
            <a:solidFill>
              <a:srgbClr val="99CCFF"/>
            </a:solidFill>
            <a:round/>
            <a:headEnd/>
            <a:tailEnd/>
          </a:ln>
        </p:spPr>
        <p:txBody>
          <a:bodyPr/>
          <a:lstStyle/>
          <a:p>
            <a:pPr defTabSz="685800"/>
            <a:endParaRPr lang="ja-JP" altLang="en-US" sz="1350">
              <a:solidFill>
                <a:srgbClr val="000000"/>
              </a:solidFill>
            </a:endParaRPr>
          </a:p>
        </p:txBody>
      </p:sp>
      <p:sp>
        <p:nvSpPr>
          <p:cNvPr id="63491" name="Rectangle 4"/>
          <p:cNvSpPr>
            <a:spLocks noChangeArrowheads="1"/>
          </p:cNvSpPr>
          <p:nvPr/>
        </p:nvSpPr>
        <p:spPr bwMode="auto">
          <a:xfrm>
            <a:off x="3771597" y="427974"/>
            <a:ext cx="4807405" cy="762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9056" tIns="34529" rIns="69056" bIns="34529">
            <a:spAutoFit/>
          </a:bodyPr>
          <a:lstStyle/>
          <a:p>
            <a:pPr defTabSz="685800"/>
            <a:r>
              <a:rPr lang="ja-JP" altLang="en-US" sz="2700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</a:rPr>
              <a:t>潮汐力の周期的変動と章動</a:t>
            </a:r>
            <a:endParaRPr lang="en-US" altLang="ja-JP" sz="2700" dirty="0">
              <a:solidFill>
                <a:srgbClr val="FFFF00"/>
              </a:solidFill>
              <a:latin typeface="Times New Roman" pitchFamily="18" charset="0"/>
              <a:ea typeface="HG正楷書体-PRO" pitchFamily="66" charset="-128"/>
            </a:endParaRPr>
          </a:p>
          <a:p>
            <a:pPr defTabSz="685800"/>
            <a:r>
              <a:rPr lang="en-US" altLang="ja-JP" dirty="0">
                <a:solidFill>
                  <a:srgbClr val="FFFF00"/>
                </a:solidFill>
                <a:latin typeface="Times New Roman" pitchFamily="18" charset="0"/>
                <a:ea typeface="HG正楷書体-PRO" pitchFamily="66" charset="-128"/>
              </a:rPr>
              <a:t>Periodic fluctuation of tidal torque causes nutation</a:t>
            </a:r>
            <a:endParaRPr lang="ja-JP" altLang="en-US" dirty="0">
              <a:solidFill>
                <a:srgbClr val="FF0000"/>
              </a:solidFill>
              <a:latin typeface="Times New Roman" pitchFamily="18" charset="0"/>
              <a:ea typeface="HG正楷書体-PRO" pitchFamily="66" charset="-128"/>
            </a:endParaRPr>
          </a:p>
        </p:txBody>
      </p:sp>
      <p:grpSp>
        <p:nvGrpSpPr>
          <p:cNvPr id="63492" name="Group 5"/>
          <p:cNvGrpSpPr>
            <a:grpSpLocks/>
          </p:cNvGrpSpPr>
          <p:nvPr/>
        </p:nvGrpSpPr>
        <p:grpSpPr bwMode="auto">
          <a:xfrm rot="1715817">
            <a:off x="6189966" y="2866751"/>
            <a:ext cx="1002506" cy="935831"/>
            <a:chOff x="2112" y="672"/>
            <a:chExt cx="1056" cy="1104"/>
          </a:xfrm>
        </p:grpSpPr>
        <p:sp>
          <p:nvSpPr>
            <p:cNvPr id="269318" name="Oval 6"/>
            <p:cNvSpPr>
              <a:spLocks noChangeArrowheads="1"/>
            </p:cNvSpPr>
            <p:nvPr/>
          </p:nvSpPr>
          <p:spPr bwMode="auto">
            <a:xfrm>
              <a:off x="2112" y="672"/>
              <a:ext cx="1056" cy="1104"/>
            </a:xfrm>
            <a:prstGeom prst="ellipse">
              <a:avLst/>
            </a:prstGeom>
            <a:gradFill rotWithShape="0">
              <a:gsLst>
                <a:gs pos="0">
                  <a:schemeClr val="accent2">
                    <a:gamma/>
                    <a:tint val="53725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defTabSz="685800">
                <a:defRPr/>
              </a:pPr>
              <a:endParaRPr lang="ja-JP" altLang="en-US" sz="135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63506" name="Freeform 7"/>
            <p:cNvSpPr>
              <a:spLocks/>
            </p:cNvSpPr>
            <p:nvPr/>
          </p:nvSpPr>
          <p:spPr bwMode="auto">
            <a:xfrm>
              <a:off x="2608" y="690"/>
              <a:ext cx="89" cy="77"/>
            </a:xfrm>
            <a:custGeom>
              <a:avLst/>
              <a:gdLst>
                <a:gd name="T0" fmla="*/ 1 w 176"/>
                <a:gd name="T1" fmla="*/ 1 h 154"/>
                <a:gd name="T2" fmla="*/ 0 w 176"/>
                <a:gd name="T3" fmla="*/ 1 h 154"/>
                <a:gd name="T4" fmla="*/ 1 w 176"/>
                <a:gd name="T5" fmla="*/ 1 h 154"/>
                <a:gd name="T6" fmla="*/ 1 w 176"/>
                <a:gd name="T7" fmla="*/ 1 h 154"/>
                <a:gd name="T8" fmla="*/ 1 w 176"/>
                <a:gd name="T9" fmla="*/ 1 h 154"/>
                <a:gd name="T10" fmla="*/ 1 w 176"/>
                <a:gd name="T11" fmla="*/ 1 h 154"/>
                <a:gd name="T12" fmla="*/ 1 w 176"/>
                <a:gd name="T13" fmla="*/ 1 h 154"/>
                <a:gd name="T14" fmla="*/ 1 w 176"/>
                <a:gd name="T15" fmla="*/ 1 h 154"/>
                <a:gd name="T16" fmla="*/ 1 w 176"/>
                <a:gd name="T17" fmla="*/ 1 h 154"/>
                <a:gd name="T18" fmla="*/ 1 w 176"/>
                <a:gd name="T19" fmla="*/ 1 h 154"/>
                <a:gd name="T20" fmla="*/ 1 w 176"/>
                <a:gd name="T21" fmla="*/ 1 h 154"/>
                <a:gd name="T22" fmla="*/ 1 w 176"/>
                <a:gd name="T23" fmla="*/ 1 h 154"/>
                <a:gd name="T24" fmla="*/ 1 w 176"/>
                <a:gd name="T25" fmla="*/ 1 h 154"/>
                <a:gd name="T26" fmla="*/ 1 w 176"/>
                <a:gd name="T27" fmla="*/ 1 h 154"/>
                <a:gd name="T28" fmla="*/ 1 w 176"/>
                <a:gd name="T29" fmla="*/ 1 h 154"/>
                <a:gd name="T30" fmla="*/ 1 w 176"/>
                <a:gd name="T31" fmla="*/ 1 h 154"/>
                <a:gd name="T32" fmla="*/ 1 w 176"/>
                <a:gd name="T33" fmla="*/ 1 h 154"/>
                <a:gd name="T34" fmla="*/ 1 w 176"/>
                <a:gd name="T35" fmla="*/ 1 h 154"/>
                <a:gd name="T36" fmla="*/ 1 w 176"/>
                <a:gd name="T37" fmla="*/ 1 h 154"/>
                <a:gd name="T38" fmla="*/ 1 w 176"/>
                <a:gd name="T39" fmla="*/ 1 h 154"/>
                <a:gd name="T40" fmla="*/ 1 w 176"/>
                <a:gd name="T41" fmla="*/ 1 h 154"/>
                <a:gd name="T42" fmla="*/ 1 w 176"/>
                <a:gd name="T43" fmla="*/ 1 h 154"/>
                <a:gd name="T44" fmla="*/ 1 w 176"/>
                <a:gd name="T45" fmla="*/ 1 h 154"/>
                <a:gd name="T46" fmla="*/ 1 w 176"/>
                <a:gd name="T47" fmla="*/ 1 h 154"/>
                <a:gd name="T48" fmla="*/ 1 w 176"/>
                <a:gd name="T49" fmla="*/ 1 h 154"/>
                <a:gd name="T50" fmla="*/ 1 w 176"/>
                <a:gd name="T51" fmla="*/ 1 h 154"/>
                <a:gd name="T52" fmla="*/ 1 w 176"/>
                <a:gd name="T53" fmla="*/ 1 h 154"/>
                <a:gd name="T54" fmla="*/ 1 w 176"/>
                <a:gd name="T55" fmla="*/ 1 h 154"/>
                <a:gd name="T56" fmla="*/ 1 w 176"/>
                <a:gd name="T57" fmla="*/ 1 h 154"/>
                <a:gd name="T58" fmla="*/ 1 w 176"/>
                <a:gd name="T59" fmla="*/ 1 h 154"/>
                <a:gd name="T60" fmla="*/ 1 w 176"/>
                <a:gd name="T61" fmla="*/ 1 h 154"/>
                <a:gd name="T62" fmla="*/ 1 w 176"/>
                <a:gd name="T63" fmla="*/ 1 h 154"/>
                <a:gd name="T64" fmla="*/ 1 w 176"/>
                <a:gd name="T65" fmla="*/ 1 h 154"/>
                <a:gd name="T66" fmla="*/ 1 w 176"/>
                <a:gd name="T67" fmla="*/ 1 h 154"/>
                <a:gd name="T68" fmla="*/ 1 w 176"/>
                <a:gd name="T69" fmla="*/ 1 h 154"/>
                <a:gd name="T70" fmla="*/ 1 w 176"/>
                <a:gd name="T71" fmla="*/ 1 h 154"/>
                <a:gd name="T72" fmla="*/ 1 w 176"/>
                <a:gd name="T73" fmla="*/ 1 h 154"/>
                <a:gd name="T74" fmla="*/ 1 w 176"/>
                <a:gd name="T75" fmla="*/ 1 h 154"/>
                <a:gd name="T76" fmla="*/ 1 w 176"/>
                <a:gd name="T77" fmla="*/ 1 h 154"/>
                <a:gd name="T78" fmla="*/ 1 w 176"/>
                <a:gd name="T79" fmla="*/ 1 h 154"/>
                <a:gd name="T80" fmla="*/ 1 w 176"/>
                <a:gd name="T81" fmla="*/ 1 h 154"/>
                <a:gd name="T82" fmla="*/ 1 w 176"/>
                <a:gd name="T83" fmla="*/ 1 h 154"/>
                <a:gd name="T84" fmla="*/ 1 w 176"/>
                <a:gd name="T85" fmla="*/ 1 h 154"/>
                <a:gd name="T86" fmla="*/ 1 w 176"/>
                <a:gd name="T87" fmla="*/ 1 h 154"/>
                <a:gd name="T88" fmla="*/ 1 w 176"/>
                <a:gd name="T89" fmla="*/ 0 h 154"/>
                <a:gd name="T90" fmla="*/ 1 w 176"/>
                <a:gd name="T91" fmla="*/ 1 h 15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76"/>
                <a:gd name="T139" fmla="*/ 0 h 154"/>
                <a:gd name="T140" fmla="*/ 176 w 176"/>
                <a:gd name="T141" fmla="*/ 154 h 15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76" h="154">
                  <a:moveTo>
                    <a:pt x="2" y="5"/>
                  </a:moveTo>
                  <a:lnTo>
                    <a:pt x="0" y="18"/>
                  </a:lnTo>
                  <a:lnTo>
                    <a:pt x="1" y="32"/>
                  </a:lnTo>
                  <a:lnTo>
                    <a:pt x="6" y="47"/>
                  </a:lnTo>
                  <a:lnTo>
                    <a:pt x="13" y="56"/>
                  </a:lnTo>
                  <a:lnTo>
                    <a:pt x="17" y="58"/>
                  </a:lnTo>
                  <a:lnTo>
                    <a:pt x="22" y="60"/>
                  </a:lnTo>
                  <a:lnTo>
                    <a:pt x="26" y="60"/>
                  </a:lnTo>
                  <a:lnTo>
                    <a:pt x="32" y="60"/>
                  </a:lnTo>
                  <a:lnTo>
                    <a:pt x="37" y="60"/>
                  </a:lnTo>
                  <a:lnTo>
                    <a:pt x="41" y="60"/>
                  </a:lnTo>
                  <a:lnTo>
                    <a:pt x="46" y="60"/>
                  </a:lnTo>
                  <a:lnTo>
                    <a:pt x="51" y="60"/>
                  </a:lnTo>
                  <a:lnTo>
                    <a:pt x="55" y="61"/>
                  </a:lnTo>
                  <a:lnTo>
                    <a:pt x="62" y="61"/>
                  </a:lnTo>
                  <a:lnTo>
                    <a:pt x="69" y="62"/>
                  </a:lnTo>
                  <a:lnTo>
                    <a:pt x="77" y="63"/>
                  </a:lnTo>
                  <a:lnTo>
                    <a:pt x="84" y="64"/>
                  </a:lnTo>
                  <a:lnTo>
                    <a:pt x="90" y="67"/>
                  </a:lnTo>
                  <a:lnTo>
                    <a:pt x="95" y="69"/>
                  </a:lnTo>
                  <a:lnTo>
                    <a:pt x="99" y="72"/>
                  </a:lnTo>
                  <a:lnTo>
                    <a:pt x="92" y="90"/>
                  </a:lnTo>
                  <a:lnTo>
                    <a:pt x="113" y="94"/>
                  </a:lnTo>
                  <a:lnTo>
                    <a:pt x="114" y="128"/>
                  </a:lnTo>
                  <a:lnTo>
                    <a:pt x="160" y="154"/>
                  </a:lnTo>
                  <a:lnTo>
                    <a:pt x="168" y="146"/>
                  </a:lnTo>
                  <a:lnTo>
                    <a:pt x="154" y="106"/>
                  </a:lnTo>
                  <a:lnTo>
                    <a:pt x="165" y="98"/>
                  </a:lnTo>
                  <a:lnTo>
                    <a:pt x="160" y="84"/>
                  </a:lnTo>
                  <a:lnTo>
                    <a:pt x="145" y="78"/>
                  </a:lnTo>
                  <a:lnTo>
                    <a:pt x="165" y="68"/>
                  </a:lnTo>
                  <a:lnTo>
                    <a:pt x="176" y="50"/>
                  </a:lnTo>
                  <a:lnTo>
                    <a:pt x="167" y="42"/>
                  </a:lnTo>
                  <a:lnTo>
                    <a:pt x="159" y="35"/>
                  </a:lnTo>
                  <a:lnTo>
                    <a:pt x="151" y="31"/>
                  </a:lnTo>
                  <a:lnTo>
                    <a:pt x="143" y="30"/>
                  </a:lnTo>
                  <a:lnTo>
                    <a:pt x="137" y="30"/>
                  </a:lnTo>
                  <a:lnTo>
                    <a:pt x="128" y="28"/>
                  </a:lnTo>
                  <a:lnTo>
                    <a:pt x="116" y="27"/>
                  </a:lnTo>
                  <a:lnTo>
                    <a:pt x="104" y="26"/>
                  </a:lnTo>
                  <a:lnTo>
                    <a:pt x="92" y="26"/>
                  </a:lnTo>
                  <a:lnTo>
                    <a:pt x="82" y="25"/>
                  </a:lnTo>
                  <a:lnTo>
                    <a:pt x="75" y="24"/>
                  </a:lnTo>
                  <a:lnTo>
                    <a:pt x="72" y="24"/>
                  </a:lnTo>
                  <a:lnTo>
                    <a:pt x="56" y="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3507" name="Freeform 8"/>
            <p:cNvSpPr>
              <a:spLocks/>
            </p:cNvSpPr>
            <p:nvPr/>
          </p:nvSpPr>
          <p:spPr bwMode="auto">
            <a:xfrm>
              <a:off x="2732" y="726"/>
              <a:ext cx="26" cy="25"/>
            </a:xfrm>
            <a:custGeom>
              <a:avLst/>
              <a:gdLst>
                <a:gd name="T0" fmla="*/ 0 w 53"/>
                <a:gd name="T1" fmla="*/ 0 h 50"/>
                <a:gd name="T2" fmla="*/ 0 w 53"/>
                <a:gd name="T3" fmla="*/ 1 h 50"/>
                <a:gd name="T4" fmla="*/ 0 w 53"/>
                <a:gd name="T5" fmla="*/ 1 h 50"/>
                <a:gd name="T6" fmla="*/ 0 w 53"/>
                <a:gd name="T7" fmla="*/ 1 h 50"/>
                <a:gd name="T8" fmla="*/ 0 w 53"/>
                <a:gd name="T9" fmla="*/ 1 h 50"/>
                <a:gd name="T10" fmla="*/ 0 w 53"/>
                <a:gd name="T11" fmla="*/ 1 h 50"/>
                <a:gd name="T12" fmla="*/ 0 w 53"/>
                <a:gd name="T13" fmla="*/ 1 h 50"/>
                <a:gd name="T14" fmla="*/ 0 w 53"/>
                <a:gd name="T15" fmla="*/ 1 h 50"/>
                <a:gd name="T16" fmla="*/ 0 w 53"/>
                <a:gd name="T17" fmla="*/ 1 h 50"/>
                <a:gd name="T18" fmla="*/ 0 w 53"/>
                <a:gd name="T19" fmla="*/ 1 h 50"/>
                <a:gd name="T20" fmla="*/ 0 w 53"/>
                <a:gd name="T21" fmla="*/ 1 h 50"/>
                <a:gd name="T22" fmla="*/ 0 w 53"/>
                <a:gd name="T23" fmla="*/ 1 h 50"/>
                <a:gd name="T24" fmla="*/ 0 w 53"/>
                <a:gd name="T25" fmla="*/ 1 h 50"/>
                <a:gd name="T26" fmla="*/ 0 w 53"/>
                <a:gd name="T27" fmla="*/ 1 h 50"/>
                <a:gd name="T28" fmla="*/ 0 w 53"/>
                <a:gd name="T29" fmla="*/ 0 h 5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3"/>
                <a:gd name="T46" fmla="*/ 0 h 50"/>
                <a:gd name="T47" fmla="*/ 53 w 53"/>
                <a:gd name="T48" fmla="*/ 50 h 5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3" h="50">
                  <a:moveTo>
                    <a:pt x="0" y="0"/>
                  </a:moveTo>
                  <a:lnTo>
                    <a:pt x="5" y="1"/>
                  </a:lnTo>
                  <a:lnTo>
                    <a:pt x="12" y="3"/>
                  </a:lnTo>
                  <a:lnTo>
                    <a:pt x="20" y="5"/>
                  </a:lnTo>
                  <a:lnTo>
                    <a:pt x="28" y="7"/>
                  </a:lnTo>
                  <a:lnTo>
                    <a:pt x="37" y="9"/>
                  </a:lnTo>
                  <a:lnTo>
                    <a:pt x="44" y="13"/>
                  </a:lnTo>
                  <a:lnTo>
                    <a:pt x="50" y="15"/>
                  </a:lnTo>
                  <a:lnTo>
                    <a:pt x="53" y="18"/>
                  </a:lnTo>
                  <a:lnTo>
                    <a:pt x="48" y="50"/>
                  </a:lnTo>
                  <a:lnTo>
                    <a:pt x="11" y="39"/>
                  </a:lnTo>
                  <a:lnTo>
                    <a:pt x="8" y="34"/>
                  </a:lnTo>
                  <a:lnTo>
                    <a:pt x="4" y="22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3508" name="Freeform 9"/>
            <p:cNvSpPr>
              <a:spLocks/>
            </p:cNvSpPr>
            <p:nvPr/>
          </p:nvSpPr>
          <p:spPr bwMode="auto">
            <a:xfrm>
              <a:off x="2534" y="698"/>
              <a:ext cx="57" cy="47"/>
            </a:xfrm>
            <a:custGeom>
              <a:avLst/>
              <a:gdLst>
                <a:gd name="T0" fmla="*/ 1 w 114"/>
                <a:gd name="T1" fmla="*/ 0 h 94"/>
                <a:gd name="T2" fmla="*/ 1 w 114"/>
                <a:gd name="T3" fmla="*/ 1 h 94"/>
                <a:gd name="T4" fmla="*/ 1 w 114"/>
                <a:gd name="T5" fmla="*/ 1 h 94"/>
                <a:gd name="T6" fmla="*/ 1 w 114"/>
                <a:gd name="T7" fmla="*/ 1 h 94"/>
                <a:gd name="T8" fmla="*/ 1 w 114"/>
                <a:gd name="T9" fmla="*/ 1 h 94"/>
                <a:gd name="T10" fmla="*/ 1 w 114"/>
                <a:gd name="T11" fmla="*/ 1 h 94"/>
                <a:gd name="T12" fmla="*/ 1 w 114"/>
                <a:gd name="T13" fmla="*/ 1 h 94"/>
                <a:gd name="T14" fmla="*/ 1 w 114"/>
                <a:gd name="T15" fmla="*/ 1 h 94"/>
                <a:gd name="T16" fmla="*/ 1 w 114"/>
                <a:gd name="T17" fmla="*/ 1 h 94"/>
                <a:gd name="T18" fmla="*/ 0 w 114"/>
                <a:gd name="T19" fmla="*/ 1 h 94"/>
                <a:gd name="T20" fmla="*/ 1 w 114"/>
                <a:gd name="T21" fmla="*/ 0 h 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4"/>
                <a:gd name="T34" fmla="*/ 0 h 94"/>
                <a:gd name="T35" fmla="*/ 114 w 114"/>
                <a:gd name="T36" fmla="*/ 94 h 9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4" h="94">
                  <a:moveTo>
                    <a:pt x="35" y="0"/>
                  </a:moveTo>
                  <a:lnTo>
                    <a:pt x="97" y="11"/>
                  </a:lnTo>
                  <a:lnTo>
                    <a:pt x="114" y="49"/>
                  </a:lnTo>
                  <a:lnTo>
                    <a:pt x="106" y="92"/>
                  </a:lnTo>
                  <a:lnTo>
                    <a:pt x="95" y="94"/>
                  </a:lnTo>
                  <a:lnTo>
                    <a:pt x="84" y="60"/>
                  </a:lnTo>
                  <a:lnTo>
                    <a:pt x="59" y="64"/>
                  </a:lnTo>
                  <a:lnTo>
                    <a:pt x="40" y="57"/>
                  </a:lnTo>
                  <a:lnTo>
                    <a:pt x="59" y="30"/>
                  </a:lnTo>
                  <a:lnTo>
                    <a:pt x="0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3509" name="Freeform 10"/>
            <p:cNvSpPr>
              <a:spLocks/>
            </p:cNvSpPr>
            <p:nvPr/>
          </p:nvSpPr>
          <p:spPr bwMode="auto">
            <a:xfrm>
              <a:off x="2225" y="708"/>
              <a:ext cx="619" cy="935"/>
            </a:xfrm>
            <a:custGeom>
              <a:avLst/>
              <a:gdLst>
                <a:gd name="T0" fmla="*/ 1 w 1237"/>
                <a:gd name="T1" fmla="*/ 0 h 1872"/>
                <a:gd name="T2" fmla="*/ 1 w 1237"/>
                <a:gd name="T3" fmla="*/ 0 h 1872"/>
                <a:gd name="T4" fmla="*/ 1 w 1237"/>
                <a:gd name="T5" fmla="*/ 0 h 1872"/>
                <a:gd name="T6" fmla="*/ 1 w 1237"/>
                <a:gd name="T7" fmla="*/ 0 h 1872"/>
                <a:gd name="T8" fmla="*/ 1 w 1237"/>
                <a:gd name="T9" fmla="*/ 0 h 1872"/>
                <a:gd name="T10" fmla="*/ 1 w 1237"/>
                <a:gd name="T11" fmla="*/ 0 h 1872"/>
                <a:gd name="T12" fmla="*/ 1 w 1237"/>
                <a:gd name="T13" fmla="*/ 0 h 1872"/>
                <a:gd name="T14" fmla="*/ 1 w 1237"/>
                <a:gd name="T15" fmla="*/ 0 h 1872"/>
                <a:gd name="T16" fmla="*/ 1 w 1237"/>
                <a:gd name="T17" fmla="*/ 0 h 1872"/>
                <a:gd name="T18" fmla="*/ 1 w 1237"/>
                <a:gd name="T19" fmla="*/ 0 h 1872"/>
                <a:gd name="T20" fmla="*/ 1 w 1237"/>
                <a:gd name="T21" fmla="*/ 0 h 1872"/>
                <a:gd name="T22" fmla="*/ 1 w 1237"/>
                <a:gd name="T23" fmla="*/ 0 h 1872"/>
                <a:gd name="T24" fmla="*/ 1 w 1237"/>
                <a:gd name="T25" fmla="*/ 0 h 1872"/>
                <a:gd name="T26" fmla="*/ 1 w 1237"/>
                <a:gd name="T27" fmla="*/ 0 h 1872"/>
                <a:gd name="T28" fmla="*/ 1 w 1237"/>
                <a:gd name="T29" fmla="*/ 0 h 1872"/>
                <a:gd name="T30" fmla="*/ 1 w 1237"/>
                <a:gd name="T31" fmla="*/ 0 h 1872"/>
                <a:gd name="T32" fmla="*/ 1 w 1237"/>
                <a:gd name="T33" fmla="*/ 0 h 1872"/>
                <a:gd name="T34" fmla="*/ 1 w 1237"/>
                <a:gd name="T35" fmla="*/ 0 h 1872"/>
                <a:gd name="T36" fmla="*/ 1 w 1237"/>
                <a:gd name="T37" fmla="*/ 0 h 1872"/>
                <a:gd name="T38" fmla="*/ 1 w 1237"/>
                <a:gd name="T39" fmla="*/ 0 h 1872"/>
                <a:gd name="T40" fmla="*/ 1 w 1237"/>
                <a:gd name="T41" fmla="*/ 0 h 1872"/>
                <a:gd name="T42" fmla="*/ 1 w 1237"/>
                <a:gd name="T43" fmla="*/ 0 h 1872"/>
                <a:gd name="T44" fmla="*/ 1 w 1237"/>
                <a:gd name="T45" fmla="*/ 0 h 1872"/>
                <a:gd name="T46" fmla="*/ 1 w 1237"/>
                <a:gd name="T47" fmla="*/ 0 h 1872"/>
                <a:gd name="T48" fmla="*/ 1 w 1237"/>
                <a:gd name="T49" fmla="*/ 0 h 1872"/>
                <a:gd name="T50" fmla="*/ 1 w 1237"/>
                <a:gd name="T51" fmla="*/ 0 h 1872"/>
                <a:gd name="T52" fmla="*/ 1 w 1237"/>
                <a:gd name="T53" fmla="*/ 0 h 1872"/>
                <a:gd name="T54" fmla="*/ 1 w 1237"/>
                <a:gd name="T55" fmla="*/ 0 h 1872"/>
                <a:gd name="T56" fmla="*/ 1 w 1237"/>
                <a:gd name="T57" fmla="*/ 0 h 1872"/>
                <a:gd name="T58" fmla="*/ 1 w 1237"/>
                <a:gd name="T59" fmla="*/ 0 h 1872"/>
                <a:gd name="T60" fmla="*/ 1 w 1237"/>
                <a:gd name="T61" fmla="*/ 0 h 1872"/>
                <a:gd name="T62" fmla="*/ 1 w 1237"/>
                <a:gd name="T63" fmla="*/ 0 h 1872"/>
                <a:gd name="T64" fmla="*/ 1 w 1237"/>
                <a:gd name="T65" fmla="*/ 0 h 1872"/>
                <a:gd name="T66" fmla="*/ 1 w 1237"/>
                <a:gd name="T67" fmla="*/ 0 h 1872"/>
                <a:gd name="T68" fmla="*/ 1 w 1237"/>
                <a:gd name="T69" fmla="*/ 0 h 1872"/>
                <a:gd name="T70" fmla="*/ 1 w 1237"/>
                <a:gd name="T71" fmla="*/ 0 h 1872"/>
                <a:gd name="T72" fmla="*/ 1 w 1237"/>
                <a:gd name="T73" fmla="*/ 0 h 1872"/>
                <a:gd name="T74" fmla="*/ 1 w 1237"/>
                <a:gd name="T75" fmla="*/ 0 h 1872"/>
                <a:gd name="T76" fmla="*/ 1 w 1237"/>
                <a:gd name="T77" fmla="*/ 0 h 1872"/>
                <a:gd name="T78" fmla="*/ 1 w 1237"/>
                <a:gd name="T79" fmla="*/ 0 h 1872"/>
                <a:gd name="T80" fmla="*/ 1 w 1237"/>
                <a:gd name="T81" fmla="*/ 0 h 1872"/>
                <a:gd name="T82" fmla="*/ 1 w 1237"/>
                <a:gd name="T83" fmla="*/ 0 h 1872"/>
                <a:gd name="T84" fmla="*/ 1 w 1237"/>
                <a:gd name="T85" fmla="*/ 0 h 1872"/>
                <a:gd name="T86" fmla="*/ 1 w 1237"/>
                <a:gd name="T87" fmla="*/ 0 h 1872"/>
                <a:gd name="T88" fmla="*/ 1 w 1237"/>
                <a:gd name="T89" fmla="*/ 0 h 1872"/>
                <a:gd name="T90" fmla="*/ 1 w 1237"/>
                <a:gd name="T91" fmla="*/ 0 h 1872"/>
                <a:gd name="T92" fmla="*/ 1 w 1237"/>
                <a:gd name="T93" fmla="*/ 0 h 1872"/>
                <a:gd name="T94" fmla="*/ 1 w 1237"/>
                <a:gd name="T95" fmla="*/ 0 h 1872"/>
                <a:gd name="T96" fmla="*/ 1 w 1237"/>
                <a:gd name="T97" fmla="*/ 0 h 1872"/>
                <a:gd name="T98" fmla="*/ 1 w 1237"/>
                <a:gd name="T99" fmla="*/ 0 h 1872"/>
                <a:gd name="T100" fmla="*/ 1 w 1237"/>
                <a:gd name="T101" fmla="*/ 0 h 1872"/>
                <a:gd name="T102" fmla="*/ 1 w 1237"/>
                <a:gd name="T103" fmla="*/ 0 h 1872"/>
                <a:gd name="T104" fmla="*/ 1 w 1237"/>
                <a:gd name="T105" fmla="*/ 0 h 1872"/>
                <a:gd name="T106" fmla="*/ 1 w 1237"/>
                <a:gd name="T107" fmla="*/ 0 h 1872"/>
                <a:gd name="T108" fmla="*/ 1 w 1237"/>
                <a:gd name="T109" fmla="*/ 0 h 1872"/>
                <a:gd name="T110" fmla="*/ 1 w 1237"/>
                <a:gd name="T111" fmla="*/ 0 h 1872"/>
                <a:gd name="T112" fmla="*/ 1 w 1237"/>
                <a:gd name="T113" fmla="*/ 0 h 1872"/>
                <a:gd name="T114" fmla="*/ 1 w 1237"/>
                <a:gd name="T115" fmla="*/ 0 h 1872"/>
                <a:gd name="T116" fmla="*/ 1 w 1237"/>
                <a:gd name="T117" fmla="*/ 0 h 1872"/>
                <a:gd name="T118" fmla="*/ 1 w 1237"/>
                <a:gd name="T119" fmla="*/ 0 h 1872"/>
                <a:gd name="T120" fmla="*/ 1 w 1237"/>
                <a:gd name="T121" fmla="*/ 0 h 1872"/>
                <a:gd name="T122" fmla="*/ 1 w 1237"/>
                <a:gd name="T123" fmla="*/ 0 h 1872"/>
                <a:gd name="T124" fmla="*/ 1 w 1237"/>
                <a:gd name="T125" fmla="*/ 0 h 187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37"/>
                <a:gd name="T190" fmla="*/ 0 h 1872"/>
                <a:gd name="T191" fmla="*/ 1237 w 1237"/>
                <a:gd name="T192" fmla="*/ 1872 h 187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37" h="1872">
                  <a:moveTo>
                    <a:pt x="645" y="149"/>
                  </a:moveTo>
                  <a:lnTo>
                    <a:pt x="641" y="151"/>
                  </a:lnTo>
                  <a:lnTo>
                    <a:pt x="638" y="156"/>
                  </a:lnTo>
                  <a:lnTo>
                    <a:pt x="636" y="162"/>
                  </a:lnTo>
                  <a:lnTo>
                    <a:pt x="633" y="167"/>
                  </a:lnTo>
                  <a:lnTo>
                    <a:pt x="636" y="173"/>
                  </a:lnTo>
                  <a:lnTo>
                    <a:pt x="640" y="180"/>
                  </a:lnTo>
                  <a:lnTo>
                    <a:pt x="645" y="186"/>
                  </a:lnTo>
                  <a:lnTo>
                    <a:pt x="650" y="189"/>
                  </a:lnTo>
                  <a:lnTo>
                    <a:pt x="653" y="188"/>
                  </a:lnTo>
                  <a:lnTo>
                    <a:pt x="658" y="186"/>
                  </a:lnTo>
                  <a:lnTo>
                    <a:pt x="660" y="182"/>
                  </a:lnTo>
                  <a:lnTo>
                    <a:pt x="661" y="180"/>
                  </a:lnTo>
                  <a:lnTo>
                    <a:pt x="660" y="178"/>
                  </a:lnTo>
                  <a:lnTo>
                    <a:pt x="658" y="175"/>
                  </a:lnTo>
                  <a:lnTo>
                    <a:pt x="654" y="174"/>
                  </a:lnTo>
                  <a:lnTo>
                    <a:pt x="653" y="171"/>
                  </a:lnTo>
                  <a:lnTo>
                    <a:pt x="654" y="169"/>
                  </a:lnTo>
                  <a:lnTo>
                    <a:pt x="658" y="166"/>
                  </a:lnTo>
                  <a:lnTo>
                    <a:pt x="660" y="164"/>
                  </a:lnTo>
                  <a:lnTo>
                    <a:pt x="661" y="162"/>
                  </a:lnTo>
                  <a:lnTo>
                    <a:pt x="660" y="158"/>
                  </a:lnTo>
                  <a:lnTo>
                    <a:pt x="656" y="155"/>
                  </a:lnTo>
                  <a:lnTo>
                    <a:pt x="652" y="151"/>
                  </a:lnTo>
                  <a:lnTo>
                    <a:pt x="645" y="149"/>
                  </a:lnTo>
                  <a:lnTo>
                    <a:pt x="607" y="129"/>
                  </a:lnTo>
                  <a:lnTo>
                    <a:pt x="606" y="125"/>
                  </a:lnTo>
                  <a:lnTo>
                    <a:pt x="601" y="121"/>
                  </a:lnTo>
                  <a:lnTo>
                    <a:pt x="597" y="117"/>
                  </a:lnTo>
                  <a:lnTo>
                    <a:pt x="594" y="113"/>
                  </a:lnTo>
                  <a:lnTo>
                    <a:pt x="595" y="111"/>
                  </a:lnTo>
                  <a:lnTo>
                    <a:pt x="600" y="108"/>
                  </a:lnTo>
                  <a:lnTo>
                    <a:pt x="606" y="104"/>
                  </a:lnTo>
                  <a:lnTo>
                    <a:pt x="613" y="99"/>
                  </a:lnTo>
                  <a:lnTo>
                    <a:pt x="618" y="96"/>
                  </a:lnTo>
                  <a:lnTo>
                    <a:pt x="624" y="93"/>
                  </a:lnTo>
                  <a:lnTo>
                    <a:pt x="629" y="89"/>
                  </a:lnTo>
                  <a:lnTo>
                    <a:pt x="630" y="87"/>
                  </a:lnTo>
                  <a:lnTo>
                    <a:pt x="616" y="67"/>
                  </a:lnTo>
                  <a:lnTo>
                    <a:pt x="621" y="66"/>
                  </a:lnTo>
                  <a:lnTo>
                    <a:pt x="625" y="65"/>
                  </a:lnTo>
                  <a:lnTo>
                    <a:pt x="631" y="64"/>
                  </a:lnTo>
                  <a:lnTo>
                    <a:pt x="638" y="61"/>
                  </a:lnTo>
                  <a:lnTo>
                    <a:pt x="644" y="60"/>
                  </a:lnTo>
                  <a:lnTo>
                    <a:pt x="650" y="59"/>
                  </a:lnTo>
                  <a:lnTo>
                    <a:pt x="654" y="57"/>
                  </a:lnTo>
                  <a:lnTo>
                    <a:pt x="659" y="53"/>
                  </a:lnTo>
                  <a:lnTo>
                    <a:pt x="662" y="56"/>
                  </a:lnTo>
                  <a:lnTo>
                    <a:pt x="671" y="63"/>
                  </a:lnTo>
                  <a:lnTo>
                    <a:pt x="681" y="71"/>
                  </a:lnTo>
                  <a:lnTo>
                    <a:pt x="684" y="76"/>
                  </a:lnTo>
                  <a:lnTo>
                    <a:pt x="682" y="82"/>
                  </a:lnTo>
                  <a:lnTo>
                    <a:pt x="677" y="87"/>
                  </a:lnTo>
                  <a:lnTo>
                    <a:pt x="673" y="90"/>
                  </a:lnTo>
                  <a:lnTo>
                    <a:pt x="670" y="91"/>
                  </a:lnTo>
                  <a:lnTo>
                    <a:pt x="682" y="121"/>
                  </a:lnTo>
                  <a:lnTo>
                    <a:pt x="685" y="121"/>
                  </a:lnTo>
                  <a:lnTo>
                    <a:pt x="693" y="121"/>
                  </a:lnTo>
                  <a:lnTo>
                    <a:pt x="703" y="121"/>
                  </a:lnTo>
                  <a:lnTo>
                    <a:pt x="709" y="119"/>
                  </a:lnTo>
                  <a:lnTo>
                    <a:pt x="712" y="112"/>
                  </a:lnTo>
                  <a:lnTo>
                    <a:pt x="713" y="103"/>
                  </a:lnTo>
                  <a:lnTo>
                    <a:pt x="714" y="96"/>
                  </a:lnTo>
                  <a:lnTo>
                    <a:pt x="716" y="95"/>
                  </a:lnTo>
                  <a:lnTo>
                    <a:pt x="720" y="97"/>
                  </a:lnTo>
                  <a:lnTo>
                    <a:pt x="724" y="102"/>
                  </a:lnTo>
                  <a:lnTo>
                    <a:pt x="731" y="105"/>
                  </a:lnTo>
                  <a:lnTo>
                    <a:pt x="737" y="110"/>
                  </a:lnTo>
                  <a:lnTo>
                    <a:pt x="744" y="114"/>
                  </a:lnTo>
                  <a:lnTo>
                    <a:pt x="750" y="118"/>
                  </a:lnTo>
                  <a:lnTo>
                    <a:pt x="753" y="120"/>
                  </a:lnTo>
                  <a:lnTo>
                    <a:pt x="754" y="121"/>
                  </a:lnTo>
                  <a:lnTo>
                    <a:pt x="754" y="135"/>
                  </a:lnTo>
                  <a:lnTo>
                    <a:pt x="789" y="139"/>
                  </a:lnTo>
                  <a:lnTo>
                    <a:pt x="817" y="157"/>
                  </a:lnTo>
                  <a:lnTo>
                    <a:pt x="811" y="169"/>
                  </a:lnTo>
                  <a:lnTo>
                    <a:pt x="841" y="166"/>
                  </a:lnTo>
                  <a:lnTo>
                    <a:pt x="850" y="172"/>
                  </a:lnTo>
                  <a:lnTo>
                    <a:pt x="858" y="180"/>
                  </a:lnTo>
                  <a:lnTo>
                    <a:pt x="866" y="188"/>
                  </a:lnTo>
                  <a:lnTo>
                    <a:pt x="873" y="193"/>
                  </a:lnTo>
                  <a:lnTo>
                    <a:pt x="875" y="199"/>
                  </a:lnTo>
                  <a:lnTo>
                    <a:pt x="874" y="205"/>
                  </a:lnTo>
                  <a:lnTo>
                    <a:pt x="870" y="212"/>
                  </a:lnTo>
                  <a:lnTo>
                    <a:pt x="865" y="217"/>
                  </a:lnTo>
                  <a:lnTo>
                    <a:pt x="860" y="218"/>
                  </a:lnTo>
                  <a:lnTo>
                    <a:pt x="853" y="218"/>
                  </a:lnTo>
                  <a:lnTo>
                    <a:pt x="845" y="219"/>
                  </a:lnTo>
                  <a:lnTo>
                    <a:pt x="836" y="219"/>
                  </a:lnTo>
                  <a:lnTo>
                    <a:pt x="826" y="220"/>
                  </a:lnTo>
                  <a:lnTo>
                    <a:pt x="817" y="220"/>
                  </a:lnTo>
                  <a:lnTo>
                    <a:pt x="809" y="220"/>
                  </a:lnTo>
                  <a:lnTo>
                    <a:pt x="803" y="220"/>
                  </a:lnTo>
                  <a:lnTo>
                    <a:pt x="797" y="220"/>
                  </a:lnTo>
                  <a:lnTo>
                    <a:pt x="790" y="222"/>
                  </a:lnTo>
                  <a:lnTo>
                    <a:pt x="781" y="222"/>
                  </a:lnTo>
                  <a:lnTo>
                    <a:pt x="772" y="223"/>
                  </a:lnTo>
                  <a:lnTo>
                    <a:pt x="761" y="224"/>
                  </a:lnTo>
                  <a:lnTo>
                    <a:pt x="752" y="225"/>
                  </a:lnTo>
                  <a:lnTo>
                    <a:pt x="744" y="226"/>
                  </a:lnTo>
                  <a:lnTo>
                    <a:pt x="736" y="227"/>
                  </a:lnTo>
                  <a:lnTo>
                    <a:pt x="727" y="228"/>
                  </a:lnTo>
                  <a:lnTo>
                    <a:pt x="714" y="232"/>
                  </a:lnTo>
                  <a:lnTo>
                    <a:pt x="699" y="235"/>
                  </a:lnTo>
                  <a:lnTo>
                    <a:pt x="684" y="239"/>
                  </a:lnTo>
                  <a:lnTo>
                    <a:pt x="669" y="243"/>
                  </a:lnTo>
                  <a:lnTo>
                    <a:pt x="656" y="247"/>
                  </a:lnTo>
                  <a:lnTo>
                    <a:pt x="648" y="249"/>
                  </a:lnTo>
                  <a:lnTo>
                    <a:pt x="645" y="250"/>
                  </a:lnTo>
                  <a:lnTo>
                    <a:pt x="597" y="255"/>
                  </a:lnTo>
                  <a:lnTo>
                    <a:pt x="578" y="269"/>
                  </a:lnTo>
                  <a:lnTo>
                    <a:pt x="607" y="265"/>
                  </a:lnTo>
                  <a:lnTo>
                    <a:pt x="575" y="288"/>
                  </a:lnTo>
                  <a:lnTo>
                    <a:pt x="572" y="288"/>
                  </a:lnTo>
                  <a:lnTo>
                    <a:pt x="564" y="288"/>
                  </a:lnTo>
                  <a:lnTo>
                    <a:pt x="554" y="288"/>
                  </a:lnTo>
                  <a:lnTo>
                    <a:pt x="542" y="289"/>
                  </a:lnTo>
                  <a:lnTo>
                    <a:pt x="530" y="289"/>
                  </a:lnTo>
                  <a:lnTo>
                    <a:pt x="518" y="292"/>
                  </a:lnTo>
                  <a:lnTo>
                    <a:pt x="508" y="293"/>
                  </a:lnTo>
                  <a:lnTo>
                    <a:pt x="502" y="295"/>
                  </a:lnTo>
                  <a:lnTo>
                    <a:pt x="499" y="299"/>
                  </a:lnTo>
                  <a:lnTo>
                    <a:pt x="500" y="302"/>
                  </a:lnTo>
                  <a:lnTo>
                    <a:pt x="503" y="303"/>
                  </a:lnTo>
                  <a:lnTo>
                    <a:pt x="510" y="304"/>
                  </a:lnTo>
                  <a:lnTo>
                    <a:pt x="509" y="317"/>
                  </a:lnTo>
                  <a:lnTo>
                    <a:pt x="466" y="318"/>
                  </a:lnTo>
                  <a:lnTo>
                    <a:pt x="463" y="303"/>
                  </a:lnTo>
                  <a:lnTo>
                    <a:pt x="465" y="301"/>
                  </a:lnTo>
                  <a:lnTo>
                    <a:pt x="469" y="298"/>
                  </a:lnTo>
                  <a:lnTo>
                    <a:pt x="472" y="291"/>
                  </a:lnTo>
                  <a:lnTo>
                    <a:pt x="474" y="285"/>
                  </a:lnTo>
                  <a:lnTo>
                    <a:pt x="471" y="278"/>
                  </a:lnTo>
                  <a:lnTo>
                    <a:pt x="463" y="271"/>
                  </a:lnTo>
                  <a:lnTo>
                    <a:pt x="454" y="265"/>
                  </a:lnTo>
                  <a:lnTo>
                    <a:pt x="445" y="261"/>
                  </a:lnTo>
                  <a:lnTo>
                    <a:pt x="440" y="260"/>
                  </a:lnTo>
                  <a:lnTo>
                    <a:pt x="435" y="258"/>
                  </a:lnTo>
                  <a:lnTo>
                    <a:pt x="431" y="257"/>
                  </a:lnTo>
                  <a:lnTo>
                    <a:pt x="425" y="257"/>
                  </a:lnTo>
                  <a:lnTo>
                    <a:pt x="420" y="258"/>
                  </a:lnTo>
                  <a:lnTo>
                    <a:pt x="416" y="261"/>
                  </a:lnTo>
                  <a:lnTo>
                    <a:pt x="411" y="264"/>
                  </a:lnTo>
                  <a:lnTo>
                    <a:pt x="409" y="269"/>
                  </a:lnTo>
                  <a:lnTo>
                    <a:pt x="408" y="269"/>
                  </a:lnTo>
                  <a:lnTo>
                    <a:pt x="403" y="270"/>
                  </a:lnTo>
                  <a:lnTo>
                    <a:pt x="397" y="271"/>
                  </a:lnTo>
                  <a:lnTo>
                    <a:pt x="389" y="272"/>
                  </a:lnTo>
                  <a:lnTo>
                    <a:pt x="381" y="273"/>
                  </a:lnTo>
                  <a:lnTo>
                    <a:pt x="373" y="275"/>
                  </a:lnTo>
                  <a:lnTo>
                    <a:pt x="366" y="275"/>
                  </a:lnTo>
                  <a:lnTo>
                    <a:pt x="360" y="273"/>
                  </a:lnTo>
                  <a:lnTo>
                    <a:pt x="356" y="272"/>
                  </a:lnTo>
                  <a:lnTo>
                    <a:pt x="349" y="271"/>
                  </a:lnTo>
                  <a:lnTo>
                    <a:pt x="342" y="271"/>
                  </a:lnTo>
                  <a:lnTo>
                    <a:pt x="335" y="271"/>
                  </a:lnTo>
                  <a:lnTo>
                    <a:pt x="329" y="272"/>
                  </a:lnTo>
                  <a:lnTo>
                    <a:pt x="324" y="273"/>
                  </a:lnTo>
                  <a:lnTo>
                    <a:pt x="319" y="275"/>
                  </a:lnTo>
                  <a:lnTo>
                    <a:pt x="317" y="277"/>
                  </a:lnTo>
                  <a:lnTo>
                    <a:pt x="320" y="287"/>
                  </a:lnTo>
                  <a:lnTo>
                    <a:pt x="321" y="287"/>
                  </a:lnTo>
                  <a:lnTo>
                    <a:pt x="324" y="286"/>
                  </a:lnTo>
                  <a:lnTo>
                    <a:pt x="328" y="285"/>
                  </a:lnTo>
                  <a:lnTo>
                    <a:pt x="334" y="284"/>
                  </a:lnTo>
                  <a:lnTo>
                    <a:pt x="340" y="281"/>
                  </a:lnTo>
                  <a:lnTo>
                    <a:pt x="347" y="281"/>
                  </a:lnTo>
                  <a:lnTo>
                    <a:pt x="352" y="280"/>
                  </a:lnTo>
                  <a:lnTo>
                    <a:pt x="358" y="280"/>
                  </a:lnTo>
                  <a:lnTo>
                    <a:pt x="364" y="281"/>
                  </a:lnTo>
                  <a:lnTo>
                    <a:pt x="371" y="281"/>
                  </a:lnTo>
                  <a:lnTo>
                    <a:pt x="378" y="281"/>
                  </a:lnTo>
                  <a:lnTo>
                    <a:pt x="385" y="280"/>
                  </a:lnTo>
                  <a:lnTo>
                    <a:pt x="392" y="280"/>
                  </a:lnTo>
                  <a:lnTo>
                    <a:pt x="397" y="279"/>
                  </a:lnTo>
                  <a:lnTo>
                    <a:pt x="403" y="278"/>
                  </a:lnTo>
                  <a:lnTo>
                    <a:pt x="409" y="277"/>
                  </a:lnTo>
                  <a:lnTo>
                    <a:pt x="413" y="276"/>
                  </a:lnTo>
                  <a:lnTo>
                    <a:pt x="420" y="276"/>
                  </a:lnTo>
                  <a:lnTo>
                    <a:pt x="427" y="276"/>
                  </a:lnTo>
                  <a:lnTo>
                    <a:pt x="434" y="276"/>
                  </a:lnTo>
                  <a:lnTo>
                    <a:pt x="440" y="277"/>
                  </a:lnTo>
                  <a:lnTo>
                    <a:pt x="445" y="278"/>
                  </a:lnTo>
                  <a:lnTo>
                    <a:pt x="446" y="279"/>
                  </a:lnTo>
                  <a:lnTo>
                    <a:pt x="445" y="280"/>
                  </a:lnTo>
                  <a:lnTo>
                    <a:pt x="441" y="283"/>
                  </a:lnTo>
                  <a:lnTo>
                    <a:pt x="436" y="284"/>
                  </a:lnTo>
                  <a:lnTo>
                    <a:pt x="431" y="286"/>
                  </a:lnTo>
                  <a:lnTo>
                    <a:pt x="425" y="288"/>
                  </a:lnTo>
                  <a:lnTo>
                    <a:pt x="418" y="291"/>
                  </a:lnTo>
                  <a:lnTo>
                    <a:pt x="412" y="294"/>
                  </a:lnTo>
                  <a:lnTo>
                    <a:pt x="408" y="298"/>
                  </a:lnTo>
                  <a:lnTo>
                    <a:pt x="404" y="301"/>
                  </a:lnTo>
                  <a:lnTo>
                    <a:pt x="401" y="310"/>
                  </a:lnTo>
                  <a:lnTo>
                    <a:pt x="401" y="322"/>
                  </a:lnTo>
                  <a:lnTo>
                    <a:pt x="402" y="332"/>
                  </a:lnTo>
                  <a:lnTo>
                    <a:pt x="403" y="337"/>
                  </a:lnTo>
                  <a:lnTo>
                    <a:pt x="417" y="337"/>
                  </a:lnTo>
                  <a:lnTo>
                    <a:pt x="418" y="332"/>
                  </a:lnTo>
                  <a:lnTo>
                    <a:pt x="423" y="319"/>
                  </a:lnTo>
                  <a:lnTo>
                    <a:pt x="431" y="306"/>
                  </a:lnTo>
                  <a:lnTo>
                    <a:pt x="442" y="296"/>
                  </a:lnTo>
                  <a:lnTo>
                    <a:pt x="446" y="304"/>
                  </a:lnTo>
                  <a:lnTo>
                    <a:pt x="450" y="314"/>
                  </a:lnTo>
                  <a:lnTo>
                    <a:pt x="455" y="323"/>
                  </a:lnTo>
                  <a:lnTo>
                    <a:pt x="461" y="329"/>
                  </a:lnTo>
                  <a:lnTo>
                    <a:pt x="465" y="330"/>
                  </a:lnTo>
                  <a:lnTo>
                    <a:pt x="471" y="331"/>
                  </a:lnTo>
                  <a:lnTo>
                    <a:pt x="479" y="332"/>
                  </a:lnTo>
                  <a:lnTo>
                    <a:pt x="487" y="333"/>
                  </a:lnTo>
                  <a:lnTo>
                    <a:pt x="495" y="333"/>
                  </a:lnTo>
                  <a:lnTo>
                    <a:pt x="503" y="333"/>
                  </a:lnTo>
                  <a:lnTo>
                    <a:pt x="510" y="332"/>
                  </a:lnTo>
                  <a:lnTo>
                    <a:pt x="515" y="331"/>
                  </a:lnTo>
                  <a:lnTo>
                    <a:pt x="532" y="309"/>
                  </a:lnTo>
                  <a:lnTo>
                    <a:pt x="533" y="309"/>
                  </a:lnTo>
                  <a:lnTo>
                    <a:pt x="537" y="309"/>
                  </a:lnTo>
                  <a:lnTo>
                    <a:pt x="542" y="309"/>
                  </a:lnTo>
                  <a:lnTo>
                    <a:pt x="548" y="309"/>
                  </a:lnTo>
                  <a:lnTo>
                    <a:pt x="556" y="308"/>
                  </a:lnTo>
                  <a:lnTo>
                    <a:pt x="563" y="307"/>
                  </a:lnTo>
                  <a:lnTo>
                    <a:pt x="571" y="306"/>
                  </a:lnTo>
                  <a:lnTo>
                    <a:pt x="578" y="303"/>
                  </a:lnTo>
                  <a:lnTo>
                    <a:pt x="585" y="300"/>
                  </a:lnTo>
                  <a:lnTo>
                    <a:pt x="592" y="295"/>
                  </a:lnTo>
                  <a:lnTo>
                    <a:pt x="600" y="289"/>
                  </a:lnTo>
                  <a:lnTo>
                    <a:pt x="607" y="284"/>
                  </a:lnTo>
                  <a:lnTo>
                    <a:pt x="614" y="278"/>
                  </a:lnTo>
                  <a:lnTo>
                    <a:pt x="620" y="273"/>
                  </a:lnTo>
                  <a:lnTo>
                    <a:pt x="625" y="269"/>
                  </a:lnTo>
                  <a:lnTo>
                    <a:pt x="630" y="266"/>
                  </a:lnTo>
                  <a:lnTo>
                    <a:pt x="651" y="273"/>
                  </a:lnTo>
                  <a:lnTo>
                    <a:pt x="654" y="272"/>
                  </a:lnTo>
                  <a:lnTo>
                    <a:pt x="665" y="269"/>
                  </a:lnTo>
                  <a:lnTo>
                    <a:pt x="678" y="264"/>
                  </a:lnTo>
                  <a:lnTo>
                    <a:pt x="694" y="258"/>
                  </a:lnTo>
                  <a:lnTo>
                    <a:pt x="713" y="253"/>
                  </a:lnTo>
                  <a:lnTo>
                    <a:pt x="729" y="248"/>
                  </a:lnTo>
                  <a:lnTo>
                    <a:pt x="743" y="243"/>
                  </a:lnTo>
                  <a:lnTo>
                    <a:pt x="752" y="241"/>
                  </a:lnTo>
                  <a:lnTo>
                    <a:pt x="759" y="240"/>
                  </a:lnTo>
                  <a:lnTo>
                    <a:pt x="765" y="240"/>
                  </a:lnTo>
                  <a:lnTo>
                    <a:pt x="771" y="242"/>
                  </a:lnTo>
                  <a:lnTo>
                    <a:pt x="775" y="245"/>
                  </a:lnTo>
                  <a:lnTo>
                    <a:pt x="780" y="247"/>
                  </a:lnTo>
                  <a:lnTo>
                    <a:pt x="784" y="249"/>
                  </a:lnTo>
                  <a:lnTo>
                    <a:pt x="789" y="253"/>
                  </a:lnTo>
                  <a:lnTo>
                    <a:pt x="792" y="255"/>
                  </a:lnTo>
                  <a:lnTo>
                    <a:pt x="799" y="258"/>
                  </a:lnTo>
                  <a:lnTo>
                    <a:pt x="805" y="258"/>
                  </a:lnTo>
                  <a:lnTo>
                    <a:pt x="811" y="258"/>
                  </a:lnTo>
                  <a:lnTo>
                    <a:pt x="817" y="258"/>
                  </a:lnTo>
                  <a:lnTo>
                    <a:pt x="823" y="261"/>
                  </a:lnTo>
                  <a:lnTo>
                    <a:pt x="829" y="266"/>
                  </a:lnTo>
                  <a:lnTo>
                    <a:pt x="830" y="272"/>
                  </a:lnTo>
                  <a:lnTo>
                    <a:pt x="825" y="277"/>
                  </a:lnTo>
                  <a:lnTo>
                    <a:pt x="818" y="279"/>
                  </a:lnTo>
                  <a:lnTo>
                    <a:pt x="809" y="281"/>
                  </a:lnTo>
                  <a:lnTo>
                    <a:pt x="797" y="285"/>
                  </a:lnTo>
                  <a:lnTo>
                    <a:pt x="785" y="288"/>
                  </a:lnTo>
                  <a:lnTo>
                    <a:pt x="774" y="292"/>
                  </a:lnTo>
                  <a:lnTo>
                    <a:pt x="762" y="296"/>
                  </a:lnTo>
                  <a:lnTo>
                    <a:pt x="754" y="300"/>
                  </a:lnTo>
                  <a:lnTo>
                    <a:pt x="749" y="303"/>
                  </a:lnTo>
                  <a:lnTo>
                    <a:pt x="742" y="306"/>
                  </a:lnTo>
                  <a:lnTo>
                    <a:pt x="737" y="304"/>
                  </a:lnTo>
                  <a:lnTo>
                    <a:pt x="736" y="300"/>
                  </a:lnTo>
                  <a:lnTo>
                    <a:pt x="738" y="293"/>
                  </a:lnTo>
                  <a:lnTo>
                    <a:pt x="742" y="285"/>
                  </a:lnTo>
                  <a:lnTo>
                    <a:pt x="744" y="277"/>
                  </a:lnTo>
                  <a:lnTo>
                    <a:pt x="744" y="271"/>
                  </a:lnTo>
                  <a:lnTo>
                    <a:pt x="738" y="271"/>
                  </a:lnTo>
                  <a:lnTo>
                    <a:pt x="735" y="272"/>
                  </a:lnTo>
                  <a:lnTo>
                    <a:pt x="730" y="275"/>
                  </a:lnTo>
                  <a:lnTo>
                    <a:pt x="726" y="276"/>
                  </a:lnTo>
                  <a:lnTo>
                    <a:pt x="721" y="278"/>
                  </a:lnTo>
                  <a:lnTo>
                    <a:pt x="715" y="279"/>
                  </a:lnTo>
                  <a:lnTo>
                    <a:pt x="709" y="281"/>
                  </a:lnTo>
                  <a:lnTo>
                    <a:pt x="705" y="283"/>
                  </a:lnTo>
                  <a:lnTo>
                    <a:pt x="699" y="285"/>
                  </a:lnTo>
                  <a:lnTo>
                    <a:pt x="693" y="286"/>
                  </a:lnTo>
                  <a:lnTo>
                    <a:pt x="685" y="288"/>
                  </a:lnTo>
                  <a:lnTo>
                    <a:pt x="677" y="289"/>
                  </a:lnTo>
                  <a:lnTo>
                    <a:pt x="669" y="291"/>
                  </a:lnTo>
                  <a:lnTo>
                    <a:pt x="661" y="292"/>
                  </a:lnTo>
                  <a:lnTo>
                    <a:pt x="653" y="293"/>
                  </a:lnTo>
                  <a:lnTo>
                    <a:pt x="646" y="293"/>
                  </a:lnTo>
                  <a:lnTo>
                    <a:pt x="640" y="293"/>
                  </a:lnTo>
                  <a:lnTo>
                    <a:pt x="630" y="303"/>
                  </a:lnTo>
                  <a:lnTo>
                    <a:pt x="636" y="303"/>
                  </a:lnTo>
                  <a:lnTo>
                    <a:pt x="643" y="306"/>
                  </a:lnTo>
                  <a:lnTo>
                    <a:pt x="648" y="307"/>
                  </a:lnTo>
                  <a:lnTo>
                    <a:pt x="654" y="309"/>
                  </a:lnTo>
                  <a:lnTo>
                    <a:pt x="659" y="311"/>
                  </a:lnTo>
                  <a:lnTo>
                    <a:pt x="661" y="314"/>
                  </a:lnTo>
                  <a:lnTo>
                    <a:pt x="662" y="316"/>
                  </a:lnTo>
                  <a:lnTo>
                    <a:pt x="661" y="317"/>
                  </a:lnTo>
                  <a:lnTo>
                    <a:pt x="658" y="318"/>
                  </a:lnTo>
                  <a:lnTo>
                    <a:pt x="654" y="319"/>
                  </a:lnTo>
                  <a:lnTo>
                    <a:pt x="651" y="321"/>
                  </a:lnTo>
                  <a:lnTo>
                    <a:pt x="646" y="322"/>
                  </a:lnTo>
                  <a:lnTo>
                    <a:pt x="641" y="324"/>
                  </a:lnTo>
                  <a:lnTo>
                    <a:pt x="637" y="325"/>
                  </a:lnTo>
                  <a:lnTo>
                    <a:pt x="631" y="326"/>
                  </a:lnTo>
                  <a:lnTo>
                    <a:pt x="627" y="326"/>
                  </a:lnTo>
                  <a:lnTo>
                    <a:pt x="616" y="327"/>
                  </a:lnTo>
                  <a:lnTo>
                    <a:pt x="607" y="330"/>
                  </a:lnTo>
                  <a:lnTo>
                    <a:pt x="600" y="333"/>
                  </a:lnTo>
                  <a:lnTo>
                    <a:pt x="594" y="339"/>
                  </a:lnTo>
                  <a:lnTo>
                    <a:pt x="587" y="347"/>
                  </a:lnTo>
                  <a:lnTo>
                    <a:pt x="578" y="359"/>
                  </a:lnTo>
                  <a:lnTo>
                    <a:pt x="568" y="372"/>
                  </a:lnTo>
                  <a:lnTo>
                    <a:pt x="562" y="385"/>
                  </a:lnTo>
                  <a:lnTo>
                    <a:pt x="553" y="380"/>
                  </a:lnTo>
                  <a:lnTo>
                    <a:pt x="553" y="361"/>
                  </a:lnTo>
                  <a:lnTo>
                    <a:pt x="544" y="362"/>
                  </a:lnTo>
                  <a:lnTo>
                    <a:pt x="536" y="366"/>
                  </a:lnTo>
                  <a:lnTo>
                    <a:pt x="531" y="369"/>
                  </a:lnTo>
                  <a:lnTo>
                    <a:pt x="529" y="377"/>
                  </a:lnTo>
                  <a:lnTo>
                    <a:pt x="530" y="387"/>
                  </a:lnTo>
                  <a:lnTo>
                    <a:pt x="533" y="400"/>
                  </a:lnTo>
                  <a:lnTo>
                    <a:pt x="536" y="412"/>
                  </a:lnTo>
                  <a:lnTo>
                    <a:pt x="534" y="418"/>
                  </a:lnTo>
                  <a:lnTo>
                    <a:pt x="529" y="423"/>
                  </a:lnTo>
                  <a:lnTo>
                    <a:pt x="521" y="425"/>
                  </a:lnTo>
                  <a:lnTo>
                    <a:pt x="514" y="428"/>
                  </a:lnTo>
                  <a:lnTo>
                    <a:pt x="510" y="429"/>
                  </a:lnTo>
                  <a:lnTo>
                    <a:pt x="464" y="461"/>
                  </a:lnTo>
                  <a:lnTo>
                    <a:pt x="459" y="463"/>
                  </a:lnTo>
                  <a:lnTo>
                    <a:pt x="450" y="469"/>
                  </a:lnTo>
                  <a:lnTo>
                    <a:pt x="439" y="477"/>
                  </a:lnTo>
                  <a:lnTo>
                    <a:pt x="431" y="485"/>
                  </a:lnTo>
                  <a:lnTo>
                    <a:pt x="430" y="496"/>
                  </a:lnTo>
                  <a:lnTo>
                    <a:pt x="434" y="508"/>
                  </a:lnTo>
                  <a:lnTo>
                    <a:pt x="441" y="521"/>
                  </a:lnTo>
                  <a:lnTo>
                    <a:pt x="447" y="530"/>
                  </a:lnTo>
                  <a:lnTo>
                    <a:pt x="447" y="538"/>
                  </a:lnTo>
                  <a:lnTo>
                    <a:pt x="443" y="547"/>
                  </a:lnTo>
                  <a:lnTo>
                    <a:pt x="438" y="558"/>
                  </a:lnTo>
                  <a:lnTo>
                    <a:pt x="433" y="567"/>
                  </a:lnTo>
                  <a:lnTo>
                    <a:pt x="427" y="575"/>
                  </a:lnTo>
                  <a:lnTo>
                    <a:pt x="420" y="585"/>
                  </a:lnTo>
                  <a:lnTo>
                    <a:pt x="413" y="592"/>
                  </a:lnTo>
                  <a:lnTo>
                    <a:pt x="407" y="595"/>
                  </a:lnTo>
                  <a:lnTo>
                    <a:pt x="402" y="587"/>
                  </a:lnTo>
                  <a:lnTo>
                    <a:pt x="400" y="572"/>
                  </a:lnTo>
                  <a:lnTo>
                    <a:pt x="400" y="556"/>
                  </a:lnTo>
                  <a:lnTo>
                    <a:pt x="404" y="545"/>
                  </a:lnTo>
                  <a:lnTo>
                    <a:pt x="411" y="535"/>
                  </a:lnTo>
                  <a:lnTo>
                    <a:pt x="409" y="531"/>
                  </a:lnTo>
                  <a:lnTo>
                    <a:pt x="404" y="524"/>
                  </a:lnTo>
                  <a:lnTo>
                    <a:pt x="397" y="516"/>
                  </a:lnTo>
                  <a:lnTo>
                    <a:pt x="390" y="511"/>
                  </a:lnTo>
                  <a:lnTo>
                    <a:pt x="386" y="509"/>
                  </a:lnTo>
                  <a:lnTo>
                    <a:pt x="379" y="508"/>
                  </a:lnTo>
                  <a:lnTo>
                    <a:pt x="372" y="506"/>
                  </a:lnTo>
                  <a:lnTo>
                    <a:pt x="363" y="505"/>
                  </a:lnTo>
                  <a:lnTo>
                    <a:pt x="355" y="504"/>
                  </a:lnTo>
                  <a:lnTo>
                    <a:pt x="349" y="504"/>
                  </a:lnTo>
                  <a:lnTo>
                    <a:pt x="344" y="503"/>
                  </a:lnTo>
                  <a:lnTo>
                    <a:pt x="342" y="503"/>
                  </a:lnTo>
                  <a:lnTo>
                    <a:pt x="335" y="516"/>
                  </a:lnTo>
                  <a:lnTo>
                    <a:pt x="333" y="516"/>
                  </a:lnTo>
                  <a:lnTo>
                    <a:pt x="326" y="515"/>
                  </a:lnTo>
                  <a:lnTo>
                    <a:pt x="317" y="515"/>
                  </a:lnTo>
                  <a:lnTo>
                    <a:pt x="306" y="513"/>
                  </a:lnTo>
                  <a:lnTo>
                    <a:pt x="295" y="512"/>
                  </a:lnTo>
                  <a:lnTo>
                    <a:pt x="286" y="509"/>
                  </a:lnTo>
                  <a:lnTo>
                    <a:pt x="277" y="506"/>
                  </a:lnTo>
                  <a:lnTo>
                    <a:pt x="273" y="503"/>
                  </a:lnTo>
                  <a:lnTo>
                    <a:pt x="269" y="503"/>
                  </a:lnTo>
                  <a:lnTo>
                    <a:pt x="265" y="504"/>
                  </a:lnTo>
                  <a:lnTo>
                    <a:pt x="260" y="505"/>
                  </a:lnTo>
                  <a:lnTo>
                    <a:pt x="254" y="507"/>
                  </a:lnTo>
                  <a:lnTo>
                    <a:pt x="249" y="509"/>
                  </a:lnTo>
                  <a:lnTo>
                    <a:pt x="244" y="514"/>
                  </a:lnTo>
                  <a:lnTo>
                    <a:pt x="238" y="519"/>
                  </a:lnTo>
                  <a:lnTo>
                    <a:pt x="235" y="524"/>
                  </a:lnTo>
                  <a:lnTo>
                    <a:pt x="216" y="524"/>
                  </a:lnTo>
                  <a:lnTo>
                    <a:pt x="205" y="581"/>
                  </a:lnTo>
                  <a:lnTo>
                    <a:pt x="191" y="584"/>
                  </a:lnTo>
                  <a:lnTo>
                    <a:pt x="205" y="619"/>
                  </a:lnTo>
                  <a:lnTo>
                    <a:pt x="199" y="628"/>
                  </a:lnTo>
                  <a:lnTo>
                    <a:pt x="197" y="640"/>
                  </a:lnTo>
                  <a:lnTo>
                    <a:pt x="199" y="650"/>
                  </a:lnTo>
                  <a:lnTo>
                    <a:pt x="208" y="657"/>
                  </a:lnTo>
                  <a:lnTo>
                    <a:pt x="220" y="658"/>
                  </a:lnTo>
                  <a:lnTo>
                    <a:pt x="229" y="657"/>
                  </a:lnTo>
                  <a:lnTo>
                    <a:pt x="236" y="656"/>
                  </a:lnTo>
                  <a:lnTo>
                    <a:pt x="238" y="655"/>
                  </a:lnTo>
                  <a:lnTo>
                    <a:pt x="252" y="663"/>
                  </a:lnTo>
                  <a:lnTo>
                    <a:pt x="258" y="655"/>
                  </a:lnTo>
                  <a:lnTo>
                    <a:pt x="264" y="649"/>
                  </a:lnTo>
                  <a:lnTo>
                    <a:pt x="268" y="645"/>
                  </a:lnTo>
                  <a:lnTo>
                    <a:pt x="274" y="644"/>
                  </a:lnTo>
                  <a:lnTo>
                    <a:pt x="277" y="644"/>
                  </a:lnTo>
                  <a:lnTo>
                    <a:pt x="280" y="641"/>
                  </a:lnTo>
                  <a:lnTo>
                    <a:pt x="283" y="637"/>
                  </a:lnTo>
                  <a:lnTo>
                    <a:pt x="290" y="636"/>
                  </a:lnTo>
                  <a:lnTo>
                    <a:pt x="296" y="637"/>
                  </a:lnTo>
                  <a:lnTo>
                    <a:pt x="302" y="637"/>
                  </a:lnTo>
                  <a:lnTo>
                    <a:pt x="307" y="637"/>
                  </a:lnTo>
                  <a:lnTo>
                    <a:pt x="314" y="637"/>
                  </a:lnTo>
                  <a:lnTo>
                    <a:pt x="319" y="637"/>
                  </a:lnTo>
                  <a:lnTo>
                    <a:pt x="324" y="636"/>
                  </a:lnTo>
                  <a:lnTo>
                    <a:pt x="326" y="636"/>
                  </a:lnTo>
                  <a:lnTo>
                    <a:pt x="327" y="636"/>
                  </a:lnTo>
                  <a:lnTo>
                    <a:pt x="330" y="644"/>
                  </a:lnTo>
                  <a:lnTo>
                    <a:pt x="327" y="648"/>
                  </a:lnTo>
                  <a:lnTo>
                    <a:pt x="319" y="656"/>
                  </a:lnTo>
                  <a:lnTo>
                    <a:pt x="311" y="667"/>
                  </a:lnTo>
                  <a:lnTo>
                    <a:pt x="306" y="679"/>
                  </a:lnTo>
                  <a:lnTo>
                    <a:pt x="304" y="690"/>
                  </a:lnTo>
                  <a:lnTo>
                    <a:pt x="301" y="703"/>
                  </a:lnTo>
                  <a:lnTo>
                    <a:pt x="295" y="716"/>
                  </a:lnTo>
                  <a:lnTo>
                    <a:pt x="287" y="727"/>
                  </a:lnTo>
                  <a:lnTo>
                    <a:pt x="295" y="728"/>
                  </a:lnTo>
                  <a:lnTo>
                    <a:pt x="304" y="731"/>
                  </a:lnTo>
                  <a:lnTo>
                    <a:pt x="312" y="732"/>
                  </a:lnTo>
                  <a:lnTo>
                    <a:pt x="321" y="733"/>
                  </a:lnTo>
                  <a:lnTo>
                    <a:pt x="329" y="733"/>
                  </a:lnTo>
                  <a:lnTo>
                    <a:pt x="337" y="733"/>
                  </a:lnTo>
                  <a:lnTo>
                    <a:pt x="347" y="732"/>
                  </a:lnTo>
                  <a:lnTo>
                    <a:pt x="355" y="728"/>
                  </a:lnTo>
                  <a:lnTo>
                    <a:pt x="373" y="736"/>
                  </a:lnTo>
                  <a:lnTo>
                    <a:pt x="371" y="750"/>
                  </a:lnTo>
                  <a:lnTo>
                    <a:pt x="368" y="765"/>
                  </a:lnTo>
                  <a:lnTo>
                    <a:pt x="366" y="778"/>
                  </a:lnTo>
                  <a:lnTo>
                    <a:pt x="366" y="788"/>
                  </a:lnTo>
                  <a:lnTo>
                    <a:pt x="367" y="801"/>
                  </a:lnTo>
                  <a:lnTo>
                    <a:pt x="370" y="818"/>
                  </a:lnTo>
                  <a:lnTo>
                    <a:pt x="374" y="833"/>
                  </a:lnTo>
                  <a:lnTo>
                    <a:pt x="385" y="841"/>
                  </a:lnTo>
                  <a:lnTo>
                    <a:pt x="392" y="842"/>
                  </a:lnTo>
                  <a:lnTo>
                    <a:pt x="397" y="843"/>
                  </a:lnTo>
                  <a:lnTo>
                    <a:pt x="404" y="843"/>
                  </a:lnTo>
                  <a:lnTo>
                    <a:pt x="410" y="842"/>
                  </a:lnTo>
                  <a:lnTo>
                    <a:pt x="416" y="841"/>
                  </a:lnTo>
                  <a:lnTo>
                    <a:pt x="421" y="840"/>
                  </a:lnTo>
                  <a:lnTo>
                    <a:pt x="427" y="837"/>
                  </a:lnTo>
                  <a:lnTo>
                    <a:pt x="433" y="833"/>
                  </a:lnTo>
                  <a:lnTo>
                    <a:pt x="436" y="835"/>
                  </a:lnTo>
                  <a:lnTo>
                    <a:pt x="445" y="841"/>
                  </a:lnTo>
                  <a:lnTo>
                    <a:pt x="454" y="848"/>
                  </a:lnTo>
                  <a:lnTo>
                    <a:pt x="458" y="856"/>
                  </a:lnTo>
                  <a:lnTo>
                    <a:pt x="461" y="865"/>
                  </a:lnTo>
                  <a:lnTo>
                    <a:pt x="465" y="875"/>
                  </a:lnTo>
                  <a:lnTo>
                    <a:pt x="471" y="881"/>
                  </a:lnTo>
                  <a:lnTo>
                    <a:pt x="479" y="885"/>
                  </a:lnTo>
                  <a:lnTo>
                    <a:pt x="501" y="828"/>
                  </a:lnTo>
                  <a:lnTo>
                    <a:pt x="508" y="827"/>
                  </a:lnTo>
                  <a:lnTo>
                    <a:pt x="515" y="825"/>
                  </a:lnTo>
                  <a:lnTo>
                    <a:pt x="519" y="823"/>
                  </a:lnTo>
                  <a:lnTo>
                    <a:pt x="524" y="820"/>
                  </a:lnTo>
                  <a:lnTo>
                    <a:pt x="527" y="818"/>
                  </a:lnTo>
                  <a:lnTo>
                    <a:pt x="531" y="816"/>
                  </a:lnTo>
                  <a:lnTo>
                    <a:pt x="536" y="812"/>
                  </a:lnTo>
                  <a:lnTo>
                    <a:pt x="540" y="809"/>
                  </a:lnTo>
                  <a:lnTo>
                    <a:pt x="562" y="809"/>
                  </a:lnTo>
                  <a:lnTo>
                    <a:pt x="548" y="833"/>
                  </a:lnTo>
                  <a:lnTo>
                    <a:pt x="578" y="847"/>
                  </a:lnTo>
                  <a:lnTo>
                    <a:pt x="594" y="837"/>
                  </a:lnTo>
                  <a:lnTo>
                    <a:pt x="591" y="833"/>
                  </a:lnTo>
                  <a:lnTo>
                    <a:pt x="583" y="827"/>
                  </a:lnTo>
                  <a:lnTo>
                    <a:pt x="577" y="819"/>
                  </a:lnTo>
                  <a:lnTo>
                    <a:pt x="577" y="815"/>
                  </a:lnTo>
                  <a:lnTo>
                    <a:pt x="582" y="810"/>
                  </a:lnTo>
                  <a:lnTo>
                    <a:pt x="585" y="804"/>
                  </a:lnTo>
                  <a:lnTo>
                    <a:pt x="590" y="800"/>
                  </a:lnTo>
                  <a:lnTo>
                    <a:pt x="597" y="801"/>
                  </a:lnTo>
                  <a:lnTo>
                    <a:pt x="605" y="804"/>
                  </a:lnTo>
                  <a:lnTo>
                    <a:pt x="614" y="807"/>
                  </a:lnTo>
                  <a:lnTo>
                    <a:pt x="622" y="807"/>
                  </a:lnTo>
                  <a:lnTo>
                    <a:pt x="630" y="804"/>
                  </a:lnTo>
                  <a:lnTo>
                    <a:pt x="635" y="803"/>
                  </a:lnTo>
                  <a:lnTo>
                    <a:pt x="638" y="803"/>
                  </a:lnTo>
                  <a:lnTo>
                    <a:pt x="643" y="803"/>
                  </a:lnTo>
                  <a:lnTo>
                    <a:pt x="648" y="803"/>
                  </a:lnTo>
                  <a:lnTo>
                    <a:pt x="654" y="804"/>
                  </a:lnTo>
                  <a:lnTo>
                    <a:pt x="660" y="804"/>
                  </a:lnTo>
                  <a:lnTo>
                    <a:pt x="666" y="805"/>
                  </a:lnTo>
                  <a:lnTo>
                    <a:pt x="673" y="807"/>
                  </a:lnTo>
                  <a:lnTo>
                    <a:pt x="678" y="808"/>
                  </a:lnTo>
                  <a:lnTo>
                    <a:pt x="684" y="809"/>
                  </a:lnTo>
                  <a:lnTo>
                    <a:pt x="689" y="810"/>
                  </a:lnTo>
                  <a:lnTo>
                    <a:pt x="694" y="810"/>
                  </a:lnTo>
                  <a:lnTo>
                    <a:pt x="699" y="811"/>
                  </a:lnTo>
                  <a:lnTo>
                    <a:pt x="705" y="812"/>
                  </a:lnTo>
                  <a:lnTo>
                    <a:pt x="713" y="814"/>
                  </a:lnTo>
                  <a:lnTo>
                    <a:pt x="722" y="815"/>
                  </a:lnTo>
                  <a:lnTo>
                    <a:pt x="734" y="816"/>
                  </a:lnTo>
                  <a:lnTo>
                    <a:pt x="746" y="819"/>
                  </a:lnTo>
                  <a:lnTo>
                    <a:pt x="759" y="824"/>
                  </a:lnTo>
                  <a:lnTo>
                    <a:pt x="772" y="830"/>
                  </a:lnTo>
                  <a:lnTo>
                    <a:pt x="783" y="835"/>
                  </a:lnTo>
                  <a:lnTo>
                    <a:pt x="794" y="841"/>
                  </a:lnTo>
                  <a:lnTo>
                    <a:pt x="802" y="847"/>
                  </a:lnTo>
                  <a:lnTo>
                    <a:pt x="806" y="853"/>
                  </a:lnTo>
                  <a:lnTo>
                    <a:pt x="813" y="863"/>
                  </a:lnTo>
                  <a:lnTo>
                    <a:pt x="819" y="871"/>
                  </a:lnTo>
                  <a:lnTo>
                    <a:pt x="823" y="877"/>
                  </a:lnTo>
                  <a:lnTo>
                    <a:pt x="825" y="879"/>
                  </a:lnTo>
                  <a:lnTo>
                    <a:pt x="828" y="879"/>
                  </a:lnTo>
                  <a:lnTo>
                    <a:pt x="837" y="880"/>
                  </a:lnTo>
                  <a:lnTo>
                    <a:pt x="850" y="880"/>
                  </a:lnTo>
                  <a:lnTo>
                    <a:pt x="866" y="881"/>
                  </a:lnTo>
                  <a:lnTo>
                    <a:pt x="881" y="883"/>
                  </a:lnTo>
                  <a:lnTo>
                    <a:pt x="896" y="885"/>
                  </a:lnTo>
                  <a:lnTo>
                    <a:pt x="908" y="886"/>
                  </a:lnTo>
                  <a:lnTo>
                    <a:pt x="914" y="888"/>
                  </a:lnTo>
                  <a:lnTo>
                    <a:pt x="919" y="893"/>
                  </a:lnTo>
                  <a:lnTo>
                    <a:pt x="927" y="902"/>
                  </a:lnTo>
                  <a:lnTo>
                    <a:pt x="935" y="914"/>
                  </a:lnTo>
                  <a:lnTo>
                    <a:pt x="944" y="926"/>
                  </a:lnTo>
                  <a:lnTo>
                    <a:pt x="954" y="939"/>
                  </a:lnTo>
                  <a:lnTo>
                    <a:pt x="962" y="949"/>
                  </a:lnTo>
                  <a:lnTo>
                    <a:pt x="970" y="957"/>
                  </a:lnTo>
                  <a:lnTo>
                    <a:pt x="974" y="961"/>
                  </a:lnTo>
                  <a:lnTo>
                    <a:pt x="982" y="961"/>
                  </a:lnTo>
                  <a:lnTo>
                    <a:pt x="989" y="961"/>
                  </a:lnTo>
                  <a:lnTo>
                    <a:pt x="994" y="961"/>
                  </a:lnTo>
                  <a:lnTo>
                    <a:pt x="996" y="961"/>
                  </a:lnTo>
                  <a:lnTo>
                    <a:pt x="999" y="986"/>
                  </a:lnTo>
                  <a:lnTo>
                    <a:pt x="995" y="986"/>
                  </a:lnTo>
                  <a:lnTo>
                    <a:pt x="989" y="986"/>
                  </a:lnTo>
                  <a:lnTo>
                    <a:pt x="981" y="989"/>
                  </a:lnTo>
                  <a:lnTo>
                    <a:pt x="977" y="993"/>
                  </a:lnTo>
                  <a:lnTo>
                    <a:pt x="972" y="1001"/>
                  </a:lnTo>
                  <a:lnTo>
                    <a:pt x="967" y="1013"/>
                  </a:lnTo>
                  <a:lnTo>
                    <a:pt x="961" y="1022"/>
                  </a:lnTo>
                  <a:lnTo>
                    <a:pt x="955" y="1027"/>
                  </a:lnTo>
                  <a:lnTo>
                    <a:pt x="948" y="1028"/>
                  </a:lnTo>
                  <a:lnTo>
                    <a:pt x="941" y="1031"/>
                  </a:lnTo>
                  <a:lnTo>
                    <a:pt x="936" y="1036"/>
                  </a:lnTo>
                  <a:lnTo>
                    <a:pt x="934" y="1037"/>
                  </a:lnTo>
                  <a:lnTo>
                    <a:pt x="941" y="1048"/>
                  </a:lnTo>
                  <a:lnTo>
                    <a:pt x="980" y="1040"/>
                  </a:lnTo>
                  <a:lnTo>
                    <a:pt x="982" y="1034"/>
                  </a:lnTo>
                  <a:lnTo>
                    <a:pt x="988" y="1020"/>
                  </a:lnTo>
                  <a:lnTo>
                    <a:pt x="995" y="1007"/>
                  </a:lnTo>
                  <a:lnTo>
                    <a:pt x="1001" y="1002"/>
                  </a:lnTo>
                  <a:lnTo>
                    <a:pt x="1009" y="1005"/>
                  </a:lnTo>
                  <a:lnTo>
                    <a:pt x="1020" y="1007"/>
                  </a:lnTo>
                  <a:lnTo>
                    <a:pt x="1033" y="1009"/>
                  </a:lnTo>
                  <a:lnTo>
                    <a:pt x="1048" y="1010"/>
                  </a:lnTo>
                  <a:lnTo>
                    <a:pt x="1062" y="1012"/>
                  </a:lnTo>
                  <a:lnTo>
                    <a:pt x="1076" y="1013"/>
                  </a:lnTo>
                  <a:lnTo>
                    <a:pt x="1088" y="1013"/>
                  </a:lnTo>
                  <a:lnTo>
                    <a:pt x="1098" y="1013"/>
                  </a:lnTo>
                  <a:lnTo>
                    <a:pt x="1115" y="1024"/>
                  </a:lnTo>
                  <a:lnTo>
                    <a:pt x="1137" y="1019"/>
                  </a:lnTo>
                  <a:lnTo>
                    <a:pt x="1138" y="1021"/>
                  </a:lnTo>
                  <a:lnTo>
                    <a:pt x="1141" y="1027"/>
                  </a:lnTo>
                  <a:lnTo>
                    <a:pt x="1146" y="1034"/>
                  </a:lnTo>
                  <a:lnTo>
                    <a:pt x="1153" y="1038"/>
                  </a:lnTo>
                  <a:lnTo>
                    <a:pt x="1158" y="1039"/>
                  </a:lnTo>
                  <a:lnTo>
                    <a:pt x="1162" y="1039"/>
                  </a:lnTo>
                  <a:lnTo>
                    <a:pt x="1168" y="1039"/>
                  </a:lnTo>
                  <a:lnTo>
                    <a:pt x="1174" y="1038"/>
                  </a:lnTo>
                  <a:lnTo>
                    <a:pt x="1179" y="1037"/>
                  </a:lnTo>
                  <a:lnTo>
                    <a:pt x="1184" y="1036"/>
                  </a:lnTo>
                  <a:lnTo>
                    <a:pt x="1186" y="1035"/>
                  </a:lnTo>
                  <a:lnTo>
                    <a:pt x="1187" y="1035"/>
                  </a:lnTo>
                  <a:lnTo>
                    <a:pt x="1191" y="1038"/>
                  </a:lnTo>
                  <a:lnTo>
                    <a:pt x="1200" y="1044"/>
                  </a:lnTo>
                  <a:lnTo>
                    <a:pt x="1211" y="1051"/>
                  </a:lnTo>
                  <a:lnTo>
                    <a:pt x="1220" y="1054"/>
                  </a:lnTo>
                  <a:lnTo>
                    <a:pt x="1220" y="1061"/>
                  </a:lnTo>
                  <a:lnTo>
                    <a:pt x="1221" y="1078"/>
                  </a:lnTo>
                  <a:lnTo>
                    <a:pt x="1225" y="1098"/>
                  </a:lnTo>
                  <a:lnTo>
                    <a:pt x="1237" y="1114"/>
                  </a:lnTo>
                  <a:lnTo>
                    <a:pt x="1235" y="1122"/>
                  </a:lnTo>
                  <a:lnTo>
                    <a:pt x="1229" y="1133"/>
                  </a:lnTo>
                  <a:lnTo>
                    <a:pt x="1221" y="1142"/>
                  </a:lnTo>
                  <a:lnTo>
                    <a:pt x="1209" y="1149"/>
                  </a:lnTo>
                  <a:lnTo>
                    <a:pt x="1204" y="1152"/>
                  </a:lnTo>
                  <a:lnTo>
                    <a:pt x="1198" y="1158"/>
                  </a:lnTo>
                  <a:lnTo>
                    <a:pt x="1193" y="1164"/>
                  </a:lnTo>
                  <a:lnTo>
                    <a:pt x="1187" y="1171"/>
                  </a:lnTo>
                  <a:lnTo>
                    <a:pt x="1183" y="1177"/>
                  </a:lnTo>
                  <a:lnTo>
                    <a:pt x="1178" y="1184"/>
                  </a:lnTo>
                  <a:lnTo>
                    <a:pt x="1173" y="1191"/>
                  </a:lnTo>
                  <a:lnTo>
                    <a:pt x="1168" y="1197"/>
                  </a:lnTo>
                  <a:lnTo>
                    <a:pt x="1160" y="1211"/>
                  </a:lnTo>
                  <a:lnTo>
                    <a:pt x="1158" y="1228"/>
                  </a:lnTo>
                  <a:lnTo>
                    <a:pt x="1156" y="1245"/>
                  </a:lnTo>
                  <a:lnTo>
                    <a:pt x="1153" y="1260"/>
                  </a:lnTo>
                  <a:lnTo>
                    <a:pt x="1147" y="1272"/>
                  </a:lnTo>
                  <a:lnTo>
                    <a:pt x="1139" y="1280"/>
                  </a:lnTo>
                  <a:lnTo>
                    <a:pt x="1130" y="1287"/>
                  </a:lnTo>
                  <a:lnTo>
                    <a:pt x="1123" y="1290"/>
                  </a:lnTo>
                  <a:lnTo>
                    <a:pt x="1121" y="1295"/>
                  </a:lnTo>
                  <a:lnTo>
                    <a:pt x="1125" y="1298"/>
                  </a:lnTo>
                  <a:lnTo>
                    <a:pt x="1133" y="1303"/>
                  </a:lnTo>
                  <a:lnTo>
                    <a:pt x="1141" y="1304"/>
                  </a:lnTo>
                  <a:lnTo>
                    <a:pt x="1131" y="1317"/>
                  </a:lnTo>
                  <a:lnTo>
                    <a:pt x="1124" y="1318"/>
                  </a:lnTo>
                  <a:lnTo>
                    <a:pt x="1116" y="1319"/>
                  </a:lnTo>
                  <a:lnTo>
                    <a:pt x="1108" y="1321"/>
                  </a:lnTo>
                  <a:lnTo>
                    <a:pt x="1100" y="1324"/>
                  </a:lnTo>
                  <a:lnTo>
                    <a:pt x="1092" y="1327"/>
                  </a:lnTo>
                  <a:lnTo>
                    <a:pt x="1084" y="1331"/>
                  </a:lnTo>
                  <a:lnTo>
                    <a:pt x="1076" y="1335"/>
                  </a:lnTo>
                  <a:lnTo>
                    <a:pt x="1068" y="1339"/>
                  </a:lnTo>
                  <a:lnTo>
                    <a:pt x="1067" y="1346"/>
                  </a:lnTo>
                  <a:lnTo>
                    <a:pt x="1065" y="1353"/>
                  </a:lnTo>
                  <a:lnTo>
                    <a:pt x="1062" y="1359"/>
                  </a:lnTo>
                  <a:lnTo>
                    <a:pt x="1057" y="1366"/>
                  </a:lnTo>
                  <a:lnTo>
                    <a:pt x="1052" y="1372"/>
                  </a:lnTo>
                  <a:lnTo>
                    <a:pt x="1045" y="1378"/>
                  </a:lnTo>
                  <a:lnTo>
                    <a:pt x="1037" y="1381"/>
                  </a:lnTo>
                  <a:lnTo>
                    <a:pt x="1027" y="1385"/>
                  </a:lnTo>
                  <a:lnTo>
                    <a:pt x="1025" y="1445"/>
                  </a:lnTo>
                  <a:lnTo>
                    <a:pt x="1023" y="1449"/>
                  </a:lnTo>
                  <a:lnTo>
                    <a:pt x="1016" y="1462"/>
                  </a:lnTo>
                  <a:lnTo>
                    <a:pt x="1007" y="1476"/>
                  </a:lnTo>
                  <a:lnTo>
                    <a:pt x="999" y="1485"/>
                  </a:lnTo>
                  <a:lnTo>
                    <a:pt x="994" y="1492"/>
                  </a:lnTo>
                  <a:lnTo>
                    <a:pt x="992" y="1500"/>
                  </a:lnTo>
                  <a:lnTo>
                    <a:pt x="988" y="1509"/>
                  </a:lnTo>
                  <a:lnTo>
                    <a:pt x="980" y="1518"/>
                  </a:lnTo>
                  <a:lnTo>
                    <a:pt x="971" y="1529"/>
                  </a:lnTo>
                  <a:lnTo>
                    <a:pt x="967" y="1538"/>
                  </a:lnTo>
                  <a:lnTo>
                    <a:pt x="966" y="1548"/>
                  </a:lnTo>
                  <a:lnTo>
                    <a:pt x="964" y="1559"/>
                  </a:lnTo>
                  <a:lnTo>
                    <a:pt x="959" y="1562"/>
                  </a:lnTo>
                  <a:lnTo>
                    <a:pt x="954" y="1566"/>
                  </a:lnTo>
                  <a:lnTo>
                    <a:pt x="948" y="1568"/>
                  </a:lnTo>
                  <a:lnTo>
                    <a:pt x="941" y="1570"/>
                  </a:lnTo>
                  <a:lnTo>
                    <a:pt x="933" y="1571"/>
                  </a:lnTo>
                  <a:lnTo>
                    <a:pt x="927" y="1573"/>
                  </a:lnTo>
                  <a:lnTo>
                    <a:pt x="921" y="1573"/>
                  </a:lnTo>
                  <a:lnTo>
                    <a:pt x="917" y="1573"/>
                  </a:lnTo>
                  <a:lnTo>
                    <a:pt x="912" y="1570"/>
                  </a:lnTo>
                  <a:lnTo>
                    <a:pt x="906" y="1566"/>
                  </a:lnTo>
                  <a:lnTo>
                    <a:pt x="898" y="1560"/>
                  </a:lnTo>
                  <a:lnTo>
                    <a:pt x="891" y="1553"/>
                  </a:lnTo>
                  <a:lnTo>
                    <a:pt x="883" y="1547"/>
                  </a:lnTo>
                  <a:lnTo>
                    <a:pt x="875" y="1541"/>
                  </a:lnTo>
                  <a:lnTo>
                    <a:pt x="868" y="1537"/>
                  </a:lnTo>
                  <a:lnTo>
                    <a:pt x="863" y="1535"/>
                  </a:lnTo>
                  <a:lnTo>
                    <a:pt x="855" y="1546"/>
                  </a:lnTo>
                  <a:lnTo>
                    <a:pt x="882" y="1562"/>
                  </a:lnTo>
                  <a:lnTo>
                    <a:pt x="885" y="1574"/>
                  </a:lnTo>
                  <a:lnTo>
                    <a:pt x="886" y="1587"/>
                  </a:lnTo>
                  <a:lnTo>
                    <a:pt x="886" y="1601"/>
                  </a:lnTo>
                  <a:lnTo>
                    <a:pt x="882" y="1613"/>
                  </a:lnTo>
                  <a:lnTo>
                    <a:pt x="879" y="1617"/>
                  </a:lnTo>
                  <a:lnTo>
                    <a:pt x="874" y="1622"/>
                  </a:lnTo>
                  <a:lnTo>
                    <a:pt x="870" y="1627"/>
                  </a:lnTo>
                  <a:lnTo>
                    <a:pt x="864" y="1631"/>
                  </a:lnTo>
                  <a:lnTo>
                    <a:pt x="858" y="1635"/>
                  </a:lnTo>
                  <a:lnTo>
                    <a:pt x="853" y="1638"/>
                  </a:lnTo>
                  <a:lnTo>
                    <a:pt x="848" y="1639"/>
                  </a:lnTo>
                  <a:lnTo>
                    <a:pt x="843" y="1638"/>
                  </a:lnTo>
                  <a:lnTo>
                    <a:pt x="834" y="1637"/>
                  </a:lnTo>
                  <a:lnTo>
                    <a:pt x="825" y="1638"/>
                  </a:lnTo>
                  <a:lnTo>
                    <a:pt x="819" y="1643"/>
                  </a:lnTo>
                  <a:lnTo>
                    <a:pt x="817" y="1651"/>
                  </a:lnTo>
                  <a:lnTo>
                    <a:pt x="815" y="1655"/>
                  </a:lnTo>
                  <a:lnTo>
                    <a:pt x="813" y="1659"/>
                  </a:lnTo>
                  <a:lnTo>
                    <a:pt x="809" y="1662"/>
                  </a:lnTo>
                  <a:lnTo>
                    <a:pt x="804" y="1666"/>
                  </a:lnTo>
                  <a:lnTo>
                    <a:pt x="798" y="1668"/>
                  </a:lnTo>
                  <a:lnTo>
                    <a:pt x="792" y="1670"/>
                  </a:lnTo>
                  <a:lnTo>
                    <a:pt x="787" y="1673"/>
                  </a:lnTo>
                  <a:lnTo>
                    <a:pt x="782" y="1675"/>
                  </a:lnTo>
                  <a:lnTo>
                    <a:pt x="781" y="1689"/>
                  </a:lnTo>
                  <a:lnTo>
                    <a:pt x="776" y="1698"/>
                  </a:lnTo>
                  <a:lnTo>
                    <a:pt x="771" y="1705"/>
                  </a:lnTo>
                  <a:lnTo>
                    <a:pt x="765" y="1711"/>
                  </a:lnTo>
                  <a:lnTo>
                    <a:pt x="758" y="1715"/>
                  </a:lnTo>
                  <a:lnTo>
                    <a:pt x="751" y="1720"/>
                  </a:lnTo>
                  <a:lnTo>
                    <a:pt x="745" y="1725"/>
                  </a:lnTo>
                  <a:lnTo>
                    <a:pt x="743" y="1733"/>
                  </a:lnTo>
                  <a:lnTo>
                    <a:pt x="744" y="1742"/>
                  </a:lnTo>
                  <a:lnTo>
                    <a:pt x="744" y="1752"/>
                  </a:lnTo>
                  <a:lnTo>
                    <a:pt x="742" y="1764"/>
                  </a:lnTo>
                  <a:lnTo>
                    <a:pt x="735" y="1774"/>
                  </a:lnTo>
                  <a:lnTo>
                    <a:pt x="727" y="1783"/>
                  </a:lnTo>
                  <a:lnTo>
                    <a:pt x="724" y="1792"/>
                  </a:lnTo>
                  <a:lnTo>
                    <a:pt x="726" y="1799"/>
                  </a:lnTo>
                  <a:lnTo>
                    <a:pt x="730" y="1806"/>
                  </a:lnTo>
                  <a:lnTo>
                    <a:pt x="736" y="1812"/>
                  </a:lnTo>
                  <a:lnTo>
                    <a:pt x="738" y="1818"/>
                  </a:lnTo>
                  <a:lnTo>
                    <a:pt x="737" y="1824"/>
                  </a:lnTo>
                  <a:lnTo>
                    <a:pt x="736" y="1831"/>
                  </a:lnTo>
                  <a:lnTo>
                    <a:pt x="736" y="1834"/>
                  </a:lnTo>
                  <a:lnTo>
                    <a:pt x="737" y="1839"/>
                  </a:lnTo>
                  <a:lnTo>
                    <a:pt x="739" y="1842"/>
                  </a:lnTo>
                  <a:lnTo>
                    <a:pt x="743" y="1844"/>
                  </a:lnTo>
                  <a:lnTo>
                    <a:pt x="747" y="1848"/>
                  </a:lnTo>
                  <a:lnTo>
                    <a:pt x="753" y="1850"/>
                  </a:lnTo>
                  <a:lnTo>
                    <a:pt x="761" y="1852"/>
                  </a:lnTo>
                  <a:lnTo>
                    <a:pt x="771" y="1855"/>
                  </a:lnTo>
                  <a:lnTo>
                    <a:pt x="774" y="1859"/>
                  </a:lnTo>
                  <a:lnTo>
                    <a:pt x="774" y="1865"/>
                  </a:lnTo>
                  <a:lnTo>
                    <a:pt x="769" y="1870"/>
                  </a:lnTo>
                  <a:lnTo>
                    <a:pt x="762" y="1872"/>
                  </a:lnTo>
                  <a:lnTo>
                    <a:pt x="758" y="1872"/>
                  </a:lnTo>
                  <a:lnTo>
                    <a:pt x="753" y="1872"/>
                  </a:lnTo>
                  <a:lnTo>
                    <a:pt x="747" y="1871"/>
                  </a:lnTo>
                  <a:lnTo>
                    <a:pt x="742" y="1870"/>
                  </a:lnTo>
                  <a:lnTo>
                    <a:pt x="736" y="1870"/>
                  </a:lnTo>
                  <a:lnTo>
                    <a:pt x="730" y="1869"/>
                  </a:lnTo>
                  <a:lnTo>
                    <a:pt x="724" y="1869"/>
                  </a:lnTo>
                  <a:lnTo>
                    <a:pt x="721" y="1869"/>
                  </a:lnTo>
                  <a:lnTo>
                    <a:pt x="714" y="1866"/>
                  </a:lnTo>
                  <a:lnTo>
                    <a:pt x="709" y="1862"/>
                  </a:lnTo>
                  <a:lnTo>
                    <a:pt x="706" y="1854"/>
                  </a:lnTo>
                  <a:lnTo>
                    <a:pt x="705" y="1844"/>
                  </a:lnTo>
                  <a:lnTo>
                    <a:pt x="701" y="1836"/>
                  </a:lnTo>
                  <a:lnTo>
                    <a:pt x="697" y="1829"/>
                  </a:lnTo>
                  <a:lnTo>
                    <a:pt x="690" y="1827"/>
                  </a:lnTo>
                  <a:lnTo>
                    <a:pt x="683" y="1831"/>
                  </a:lnTo>
                  <a:lnTo>
                    <a:pt x="677" y="1820"/>
                  </a:lnTo>
                  <a:lnTo>
                    <a:pt x="670" y="1805"/>
                  </a:lnTo>
                  <a:lnTo>
                    <a:pt x="663" y="1792"/>
                  </a:lnTo>
                  <a:lnTo>
                    <a:pt x="656" y="1784"/>
                  </a:lnTo>
                  <a:lnTo>
                    <a:pt x="651" y="1779"/>
                  </a:lnTo>
                  <a:lnTo>
                    <a:pt x="650" y="1772"/>
                  </a:lnTo>
                  <a:lnTo>
                    <a:pt x="653" y="1766"/>
                  </a:lnTo>
                  <a:lnTo>
                    <a:pt x="659" y="1765"/>
                  </a:lnTo>
                  <a:lnTo>
                    <a:pt x="654" y="1752"/>
                  </a:lnTo>
                  <a:lnTo>
                    <a:pt x="650" y="1736"/>
                  </a:lnTo>
                  <a:lnTo>
                    <a:pt x="644" y="1721"/>
                  </a:lnTo>
                  <a:lnTo>
                    <a:pt x="638" y="1708"/>
                  </a:lnTo>
                  <a:lnTo>
                    <a:pt x="630" y="1708"/>
                  </a:lnTo>
                  <a:lnTo>
                    <a:pt x="625" y="1704"/>
                  </a:lnTo>
                  <a:lnTo>
                    <a:pt x="624" y="1693"/>
                  </a:lnTo>
                  <a:lnTo>
                    <a:pt x="632" y="1675"/>
                  </a:lnTo>
                  <a:lnTo>
                    <a:pt x="629" y="1664"/>
                  </a:lnTo>
                  <a:lnTo>
                    <a:pt x="623" y="1651"/>
                  </a:lnTo>
                  <a:lnTo>
                    <a:pt x="616" y="1639"/>
                  </a:lnTo>
                  <a:lnTo>
                    <a:pt x="610" y="1632"/>
                  </a:lnTo>
                  <a:lnTo>
                    <a:pt x="621" y="1621"/>
                  </a:lnTo>
                  <a:lnTo>
                    <a:pt x="622" y="1608"/>
                  </a:lnTo>
                  <a:lnTo>
                    <a:pt x="621" y="1592"/>
                  </a:lnTo>
                  <a:lnTo>
                    <a:pt x="622" y="1571"/>
                  </a:lnTo>
                  <a:lnTo>
                    <a:pt x="624" y="1546"/>
                  </a:lnTo>
                  <a:lnTo>
                    <a:pt x="627" y="1513"/>
                  </a:lnTo>
                  <a:lnTo>
                    <a:pt x="625" y="1470"/>
                  </a:lnTo>
                  <a:lnTo>
                    <a:pt x="624" y="1423"/>
                  </a:lnTo>
                  <a:lnTo>
                    <a:pt x="627" y="1374"/>
                  </a:lnTo>
                  <a:lnTo>
                    <a:pt x="621" y="1366"/>
                  </a:lnTo>
                  <a:lnTo>
                    <a:pt x="616" y="1356"/>
                  </a:lnTo>
                  <a:lnTo>
                    <a:pt x="610" y="1344"/>
                  </a:lnTo>
                  <a:lnTo>
                    <a:pt x="605" y="1332"/>
                  </a:lnTo>
                  <a:lnTo>
                    <a:pt x="599" y="1320"/>
                  </a:lnTo>
                  <a:lnTo>
                    <a:pt x="592" y="1309"/>
                  </a:lnTo>
                  <a:lnTo>
                    <a:pt x="586" y="1301"/>
                  </a:lnTo>
                  <a:lnTo>
                    <a:pt x="580" y="1295"/>
                  </a:lnTo>
                  <a:lnTo>
                    <a:pt x="572" y="1290"/>
                  </a:lnTo>
                  <a:lnTo>
                    <a:pt x="561" y="1286"/>
                  </a:lnTo>
                  <a:lnTo>
                    <a:pt x="548" y="1280"/>
                  </a:lnTo>
                  <a:lnTo>
                    <a:pt x="534" y="1275"/>
                  </a:lnTo>
                  <a:lnTo>
                    <a:pt x="521" y="1270"/>
                  </a:lnTo>
                  <a:lnTo>
                    <a:pt x="509" y="1265"/>
                  </a:lnTo>
                  <a:lnTo>
                    <a:pt x="500" y="1260"/>
                  </a:lnTo>
                  <a:lnTo>
                    <a:pt x="494" y="1257"/>
                  </a:lnTo>
                  <a:lnTo>
                    <a:pt x="487" y="1243"/>
                  </a:lnTo>
                  <a:lnTo>
                    <a:pt x="479" y="1219"/>
                  </a:lnTo>
                  <a:lnTo>
                    <a:pt x="471" y="1195"/>
                  </a:lnTo>
                  <a:lnTo>
                    <a:pt x="461" y="1179"/>
                  </a:lnTo>
                  <a:lnTo>
                    <a:pt x="454" y="1173"/>
                  </a:lnTo>
                  <a:lnTo>
                    <a:pt x="446" y="1162"/>
                  </a:lnTo>
                  <a:lnTo>
                    <a:pt x="438" y="1151"/>
                  </a:lnTo>
                  <a:lnTo>
                    <a:pt x="428" y="1136"/>
                  </a:lnTo>
                  <a:lnTo>
                    <a:pt x="421" y="1120"/>
                  </a:lnTo>
                  <a:lnTo>
                    <a:pt x="416" y="1103"/>
                  </a:lnTo>
                  <a:lnTo>
                    <a:pt x="415" y="1085"/>
                  </a:lnTo>
                  <a:lnTo>
                    <a:pt x="417" y="1068"/>
                  </a:lnTo>
                  <a:lnTo>
                    <a:pt x="404" y="1059"/>
                  </a:lnTo>
                  <a:lnTo>
                    <a:pt x="411" y="1045"/>
                  </a:lnTo>
                  <a:lnTo>
                    <a:pt x="418" y="1028"/>
                  </a:lnTo>
                  <a:lnTo>
                    <a:pt x="423" y="1014"/>
                  </a:lnTo>
                  <a:lnTo>
                    <a:pt x="425" y="1008"/>
                  </a:lnTo>
                  <a:lnTo>
                    <a:pt x="423" y="978"/>
                  </a:lnTo>
                  <a:lnTo>
                    <a:pt x="448" y="970"/>
                  </a:lnTo>
                  <a:lnTo>
                    <a:pt x="447" y="957"/>
                  </a:lnTo>
                  <a:lnTo>
                    <a:pt x="445" y="941"/>
                  </a:lnTo>
                  <a:lnTo>
                    <a:pt x="442" y="929"/>
                  </a:lnTo>
                  <a:lnTo>
                    <a:pt x="441" y="923"/>
                  </a:lnTo>
                  <a:lnTo>
                    <a:pt x="447" y="915"/>
                  </a:lnTo>
                  <a:lnTo>
                    <a:pt x="440" y="903"/>
                  </a:lnTo>
                  <a:lnTo>
                    <a:pt x="428" y="890"/>
                  </a:lnTo>
                  <a:lnTo>
                    <a:pt x="419" y="877"/>
                  </a:lnTo>
                  <a:lnTo>
                    <a:pt x="415" y="871"/>
                  </a:lnTo>
                  <a:lnTo>
                    <a:pt x="413" y="873"/>
                  </a:lnTo>
                  <a:lnTo>
                    <a:pt x="410" y="880"/>
                  </a:lnTo>
                  <a:lnTo>
                    <a:pt x="405" y="886"/>
                  </a:lnTo>
                  <a:lnTo>
                    <a:pt x="401" y="891"/>
                  </a:lnTo>
                  <a:lnTo>
                    <a:pt x="397" y="891"/>
                  </a:lnTo>
                  <a:lnTo>
                    <a:pt x="393" y="887"/>
                  </a:lnTo>
                  <a:lnTo>
                    <a:pt x="387" y="883"/>
                  </a:lnTo>
                  <a:lnTo>
                    <a:pt x="380" y="877"/>
                  </a:lnTo>
                  <a:lnTo>
                    <a:pt x="373" y="872"/>
                  </a:lnTo>
                  <a:lnTo>
                    <a:pt x="366" y="867"/>
                  </a:lnTo>
                  <a:lnTo>
                    <a:pt x="359" y="863"/>
                  </a:lnTo>
                  <a:lnTo>
                    <a:pt x="355" y="861"/>
                  </a:lnTo>
                  <a:lnTo>
                    <a:pt x="354" y="848"/>
                  </a:lnTo>
                  <a:lnTo>
                    <a:pt x="351" y="834"/>
                  </a:lnTo>
                  <a:lnTo>
                    <a:pt x="347" y="820"/>
                  </a:lnTo>
                  <a:lnTo>
                    <a:pt x="339" y="807"/>
                  </a:lnTo>
                  <a:lnTo>
                    <a:pt x="334" y="800"/>
                  </a:lnTo>
                  <a:lnTo>
                    <a:pt x="329" y="792"/>
                  </a:lnTo>
                  <a:lnTo>
                    <a:pt x="325" y="784"/>
                  </a:lnTo>
                  <a:lnTo>
                    <a:pt x="319" y="777"/>
                  </a:lnTo>
                  <a:lnTo>
                    <a:pt x="312" y="772"/>
                  </a:lnTo>
                  <a:lnTo>
                    <a:pt x="304" y="769"/>
                  </a:lnTo>
                  <a:lnTo>
                    <a:pt x="295" y="769"/>
                  </a:lnTo>
                  <a:lnTo>
                    <a:pt x="282" y="771"/>
                  </a:lnTo>
                  <a:lnTo>
                    <a:pt x="275" y="771"/>
                  </a:lnTo>
                  <a:lnTo>
                    <a:pt x="268" y="769"/>
                  </a:lnTo>
                  <a:lnTo>
                    <a:pt x="263" y="766"/>
                  </a:lnTo>
                  <a:lnTo>
                    <a:pt x="260" y="765"/>
                  </a:lnTo>
                  <a:lnTo>
                    <a:pt x="258" y="758"/>
                  </a:lnTo>
                  <a:lnTo>
                    <a:pt x="252" y="743"/>
                  </a:lnTo>
                  <a:lnTo>
                    <a:pt x="242" y="727"/>
                  </a:lnTo>
                  <a:lnTo>
                    <a:pt x="229" y="717"/>
                  </a:lnTo>
                  <a:lnTo>
                    <a:pt x="223" y="719"/>
                  </a:lnTo>
                  <a:lnTo>
                    <a:pt x="218" y="720"/>
                  </a:lnTo>
                  <a:lnTo>
                    <a:pt x="211" y="720"/>
                  </a:lnTo>
                  <a:lnTo>
                    <a:pt x="205" y="720"/>
                  </a:lnTo>
                  <a:lnTo>
                    <a:pt x="200" y="720"/>
                  </a:lnTo>
                  <a:lnTo>
                    <a:pt x="196" y="720"/>
                  </a:lnTo>
                  <a:lnTo>
                    <a:pt x="193" y="720"/>
                  </a:lnTo>
                  <a:lnTo>
                    <a:pt x="192" y="720"/>
                  </a:lnTo>
                  <a:lnTo>
                    <a:pt x="151" y="719"/>
                  </a:lnTo>
                  <a:lnTo>
                    <a:pt x="148" y="717"/>
                  </a:lnTo>
                  <a:lnTo>
                    <a:pt x="143" y="712"/>
                  </a:lnTo>
                  <a:lnTo>
                    <a:pt x="135" y="705"/>
                  </a:lnTo>
                  <a:lnTo>
                    <a:pt x="124" y="697"/>
                  </a:lnTo>
                  <a:lnTo>
                    <a:pt x="114" y="688"/>
                  </a:lnTo>
                  <a:lnTo>
                    <a:pt x="105" y="680"/>
                  </a:lnTo>
                  <a:lnTo>
                    <a:pt x="97" y="673"/>
                  </a:lnTo>
                  <a:lnTo>
                    <a:pt x="92" y="668"/>
                  </a:lnTo>
                  <a:lnTo>
                    <a:pt x="89" y="663"/>
                  </a:lnTo>
                  <a:lnTo>
                    <a:pt x="89" y="659"/>
                  </a:lnTo>
                  <a:lnTo>
                    <a:pt x="92" y="657"/>
                  </a:lnTo>
                  <a:lnTo>
                    <a:pt x="97" y="657"/>
                  </a:lnTo>
                  <a:lnTo>
                    <a:pt x="78" y="600"/>
                  </a:lnTo>
                  <a:lnTo>
                    <a:pt x="62" y="595"/>
                  </a:lnTo>
                  <a:lnTo>
                    <a:pt x="62" y="583"/>
                  </a:lnTo>
                  <a:lnTo>
                    <a:pt x="62" y="569"/>
                  </a:lnTo>
                  <a:lnTo>
                    <a:pt x="63" y="557"/>
                  </a:lnTo>
                  <a:lnTo>
                    <a:pt x="67" y="545"/>
                  </a:lnTo>
                  <a:lnTo>
                    <a:pt x="48" y="521"/>
                  </a:lnTo>
                  <a:lnTo>
                    <a:pt x="49" y="518"/>
                  </a:lnTo>
                  <a:lnTo>
                    <a:pt x="51" y="509"/>
                  </a:lnTo>
                  <a:lnTo>
                    <a:pt x="52" y="499"/>
                  </a:lnTo>
                  <a:lnTo>
                    <a:pt x="51" y="491"/>
                  </a:lnTo>
                  <a:lnTo>
                    <a:pt x="47" y="485"/>
                  </a:lnTo>
                  <a:lnTo>
                    <a:pt x="44" y="484"/>
                  </a:lnTo>
                  <a:lnTo>
                    <a:pt x="41" y="486"/>
                  </a:lnTo>
                  <a:lnTo>
                    <a:pt x="40" y="491"/>
                  </a:lnTo>
                  <a:lnTo>
                    <a:pt x="39" y="501"/>
                  </a:lnTo>
                  <a:lnTo>
                    <a:pt x="36" y="516"/>
                  </a:lnTo>
                  <a:lnTo>
                    <a:pt x="32" y="529"/>
                  </a:lnTo>
                  <a:lnTo>
                    <a:pt x="31" y="535"/>
                  </a:lnTo>
                  <a:lnTo>
                    <a:pt x="51" y="595"/>
                  </a:lnTo>
                  <a:lnTo>
                    <a:pt x="51" y="596"/>
                  </a:lnTo>
                  <a:lnTo>
                    <a:pt x="49" y="600"/>
                  </a:lnTo>
                  <a:lnTo>
                    <a:pt x="49" y="606"/>
                  </a:lnTo>
                  <a:lnTo>
                    <a:pt x="51" y="611"/>
                  </a:lnTo>
                  <a:lnTo>
                    <a:pt x="54" y="618"/>
                  </a:lnTo>
                  <a:lnTo>
                    <a:pt x="59" y="628"/>
                  </a:lnTo>
                  <a:lnTo>
                    <a:pt x="63" y="637"/>
                  </a:lnTo>
                  <a:lnTo>
                    <a:pt x="64" y="641"/>
                  </a:lnTo>
                  <a:lnTo>
                    <a:pt x="63" y="643"/>
                  </a:lnTo>
                  <a:lnTo>
                    <a:pt x="61" y="647"/>
                  </a:lnTo>
                  <a:lnTo>
                    <a:pt x="56" y="649"/>
                  </a:lnTo>
                  <a:lnTo>
                    <a:pt x="51" y="647"/>
                  </a:lnTo>
                  <a:lnTo>
                    <a:pt x="45" y="638"/>
                  </a:lnTo>
                  <a:lnTo>
                    <a:pt x="40" y="629"/>
                  </a:lnTo>
                  <a:lnTo>
                    <a:pt x="36" y="620"/>
                  </a:lnTo>
                  <a:lnTo>
                    <a:pt x="31" y="614"/>
                  </a:lnTo>
                  <a:lnTo>
                    <a:pt x="29" y="610"/>
                  </a:lnTo>
                  <a:lnTo>
                    <a:pt x="30" y="602"/>
                  </a:lnTo>
                  <a:lnTo>
                    <a:pt x="31" y="594"/>
                  </a:lnTo>
                  <a:lnTo>
                    <a:pt x="29" y="587"/>
                  </a:lnTo>
                  <a:lnTo>
                    <a:pt x="22" y="580"/>
                  </a:lnTo>
                  <a:lnTo>
                    <a:pt x="15" y="571"/>
                  </a:lnTo>
                  <a:lnTo>
                    <a:pt x="9" y="564"/>
                  </a:lnTo>
                  <a:lnTo>
                    <a:pt x="7" y="561"/>
                  </a:lnTo>
                  <a:lnTo>
                    <a:pt x="7" y="547"/>
                  </a:lnTo>
                  <a:lnTo>
                    <a:pt x="8" y="534"/>
                  </a:lnTo>
                  <a:lnTo>
                    <a:pt x="8" y="520"/>
                  </a:lnTo>
                  <a:lnTo>
                    <a:pt x="7" y="507"/>
                  </a:lnTo>
                  <a:lnTo>
                    <a:pt x="4" y="489"/>
                  </a:lnTo>
                  <a:lnTo>
                    <a:pt x="4" y="463"/>
                  </a:lnTo>
                  <a:lnTo>
                    <a:pt x="4" y="442"/>
                  </a:lnTo>
                  <a:lnTo>
                    <a:pt x="4" y="432"/>
                  </a:lnTo>
                  <a:lnTo>
                    <a:pt x="16" y="424"/>
                  </a:lnTo>
                  <a:lnTo>
                    <a:pt x="10" y="410"/>
                  </a:lnTo>
                  <a:lnTo>
                    <a:pt x="1" y="409"/>
                  </a:lnTo>
                  <a:lnTo>
                    <a:pt x="0" y="397"/>
                  </a:lnTo>
                  <a:lnTo>
                    <a:pt x="2" y="378"/>
                  </a:lnTo>
                  <a:lnTo>
                    <a:pt x="4" y="356"/>
                  </a:lnTo>
                  <a:lnTo>
                    <a:pt x="4" y="331"/>
                  </a:lnTo>
                  <a:lnTo>
                    <a:pt x="16" y="317"/>
                  </a:lnTo>
                  <a:lnTo>
                    <a:pt x="30" y="300"/>
                  </a:lnTo>
                  <a:lnTo>
                    <a:pt x="47" y="283"/>
                  </a:lnTo>
                  <a:lnTo>
                    <a:pt x="66" y="263"/>
                  </a:lnTo>
                  <a:lnTo>
                    <a:pt x="86" y="242"/>
                  </a:lnTo>
                  <a:lnTo>
                    <a:pt x="110" y="222"/>
                  </a:lnTo>
                  <a:lnTo>
                    <a:pt x="136" y="200"/>
                  </a:lnTo>
                  <a:lnTo>
                    <a:pt x="162" y="177"/>
                  </a:lnTo>
                  <a:lnTo>
                    <a:pt x="192" y="155"/>
                  </a:lnTo>
                  <a:lnTo>
                    <a:pt x="222" y="133"/>
                  </a:lnTo>
                  <a:lnTo>
                    <a:pt x="254" y="112"/>
                  </a:lnTo>
                  <a:lnTo>
                    <a:pt x="288" y="93"/>
                  </a:lnTo>
                  <a:lnTo>
                    <a:pt x="324" y="73"/>
                  </a:lnTo>
                  <a:lnTo>
                    <a:pt x="359" y="56"/>
                  </a:lnTo>
                  <a:lnTo>
                    <a:pt x="396" y="41"/>
                  </a:lnTo>
                  <a:lnTo>
                    <a:pt x="434" y="27"/>
                  </a:lnTo>
                  <a:lnTo>
                    <a:pt x="436" y="37"/>
                  </a:lnTo>
                  <a:lnTo>
                    <a:pt x="440" y="48"/>
                  </a:lnTo>
                  <a:lnTo>
                    <a:pt x="446" y="56"/>
                  </a:lnTo>
                  <a:lnTo>
                    <a:pt x="453" y="57"/>
                  </a:lnTo>
                  <a:lnTo>
                    <a:pt x="459" y="53"/>
                  </a:lnTo>
                  <a:lnTo>
                    <a:pt x="465" y="49"/>
                  </a:lnTo>
                  <a:lnTo>
                    <a:pt x="471" y="46"/>
                  </a:lnTo>
                  <a:lnTo>
                    <a:pt x="477" y="46"/>
                  </a:lnTo>
                  <a:lnTo>
                    <a:pt x="483" y="50"/>
                  </a:lnTo>
                  <a:lnTo>
                    <a:pt x="489" y="52"/>
                  </a:lnTo>
                  <a:lnTo>
                    <a:pt x="495" y="52"/>
                  </a:lnTo>
                  <a:lnTo>
                    <a:pt x="502" y="49"/>
                  </a:lnTo>
                  <a:lnTo>
                    <a:pt x="507" y="45"/>
                  </a:lnTo>
                  <a:lnTo>
                    <a:pt x="512" y="41"/>
                  </a:lnTo>
                  <a:lnTo>
                    <a:pt x="519" y="36"/>
                  </a:lnTo>
                  <a:lnTo>
                    <a:pt x="526" y="32"/>
                  </a:lnTo>
                  <a:lnTo>
                    <a:pt x="533" y="27"/>
                  </a:lnTo>
                  <a:lnTo>
                    <a:pt x="539" y="23"/>
                  </a:lnTo>
                  <a:lnTo>
                    <a:pt x="545" y="22"/>
                  </a:lnTo>
                  <a:lnTo>
                    <a:pt x="548" y="22"/>
                  </a:lnTo>
                  <a:lnTo>
                    <a:pt x="554" y="26"/>
                  </a:lnTo>
                  <a:lnTo>
                    <a:pt x="560" y="27"/>
                  </a:lnTo>
                  <a:lnTo>
                    <a:pt x="565" y="27"/>
                  </a:lnTo>
                  <a:lnTo>
                    <a:pt x="572" y="25"/>
                  </a:lnTo>
                  <a:lnTo>
                    <a:pt x="578" y="22"/>
                  </a:lnTo>
                  <a:lnTo>
                    <a:pt x="585" y="19"/>
                  </a:lnTo>
                  <a:lnTo>
                    <a:pt x="593" y="15"/>
                  </a:lnTo>
                  <a:lnTo>
                    <a:pt x="602" y="11"/>
                  </a:lnTo>
                  <a:lnTo>
                    <a:pt x="610" y="7"/>
                  </a:lnTo>
                  <a:lnTo>
                    <a:pt x="617" y="4"/>
                  </a:lnTo>
                  <a:lnTo>
                    <a:pt x="622" y="2"/>
                  </a:lnTo>
                  <a:lnTo>
                    <a:pt x="624" y="0"/>
                  </a:lnTo>
                  <a:lnTo>
                    <a:pt x="630" y="8"/>
                  </a:lnTo>
                  <a:lnTo>
                    <a:pt x="629" y="13"/>
                  </a:lnTo>
                  <a:lnTo>
                    <a:pt x="628" y="21"/>
                  </a:lnTo>
                  <a:lnTo>
                    <a:pt x="624" y="30"/>
                  </a:lnTo>
                  <a:lnTo>
                    <a:pt x="618" y="35"/>
                  </a:lnTo>
                  <a:lnTo>
                    <a:pt x="610" y="35"/>
                  </a:lnTo>
                  <a:lnTo>
                    <a:pt x="600" y="36"/>
                  </a:lnTo>
                  <a:lnTo>
                    <a:pt x="592" y="38"/>
                  </a:lnTo>
                  <a:lnTo>
                    <a:pt x="589" y="38"/>
                  </a:lnTo>
                  <a:lnTo>
                    <a:pt x="600" y="51"/>
                  </a:lnTo>
                  <a:lnTo>
                    <a:pt x="593" y="59"/>
                  </a:lnTo>
                  <a:lnTo>
                    <a:pt x="583" y="66"/>
                  </a:lnTo>
                  <a:lnTo>
                    <a:pt x="574" y="73"/>
                  </a:lnTo>
                  <a:lnTo>
                    <a:pt x="570" y="75"/>
                  </a:lnTo>
                  <a:lnTo>
                    <a:pt x="570" y="72"/>
                  </a:lnTo>
                  <a:lnTo>
                    <a:pt x="569" y="65"/>
                  </a:lnTo>
                  <a:lnTo>
                    <a:pt x="565" y="59"/>
                  </a:lnTo>
                  <a:lnTo>
                    <a:pt x="559" y="57"/>
                  </a:lnTo>
                  <a:lnTo>
                    <a:pt x="550" y="60"/>
                  </a:lnTo>
                  <a:lnTo>
                    <a:pt x="544" y="67"/>
                  </a:lnTo>
                  <a:lnTo>
                    <a:pt x="538" y="74"/>
                  </a:lnTo>
                  <a:lnTo>
                    <a:pt x="531" y="79"/>
                  </a:lnTo>
                  <a:lnTo>
                    <a:pt x="525" y="81"/>
                  </a:lnTo>
                  <a:lnTo>
                    <a:pt x="518" y="84"/>
                  </a:lnTo>
                  <a:lnTo>
                    <a:pt x="510" y="88"/>
                  </a:lnTo>
                  <a:lnTo>
                    <a:pt x="501" y="93"/>
                  </a:lnTo>
                  <a:lnTo>
                    <a:pt x="493" y="97"/>
                  </a:lnTo>
                  <a:lnTo>
                    <a:pt x="486" y="102"/>
                  </a:lnTo>
                  <a:lnTo>
                    <a:pt x="481" y="108"/>
                  </a:lnTo>
                  <a:lnTo>
                    <a:pt x="480" y="113"/>
                  </a:lnTo>
                  <a:lnTo>
                    <a:pt x="484" y="120"/>
                  </a:lnTo>
                  <a:lnTo>
                    <a:pt x="488" y="122"/>
                  </a:lnTo>
                  <a:lnTo>
                    <a:pt x="495" y="122"/>
                  </a:lnTo>
                  <a:lnTo>
                    <a:pt x="501" y="121"/>
                  </a:lnTo>
                  <a:lnTo>
                    <a:pt x="506" y="121"/>
                  </a:lnTo>
                  <a:lnTo>
                    <a:pt x="507" y="125"/>
                  </a:lnTo>
                  <a:lnTo>
                    <a:pt x="508" y="129"/>
                  </a:lnTo>
                  <a:lnTo>
                    <a:pt x="509" y="136"/>
                  </a:lnTo>
                  <a:lnTo>
                    <a:pt x="510" y="142"/>
                  </a:lnTo>
                  <a:lnTo>
                    <a:pt x="514" y="143"/>
                  </a:lnTo>
                  <a:lnTo>
                    <a:pt x="518" y="143"/>
                  </a:lnTo>
                  <a:lnTo>
                    <a:pt x="524" y="141"/>
                  </a:lnTo>
                  <a:lnTo>
                    <a:pt x="532" y="140"/>
                  </a:lnTo>
                  <a:lnTo>
                    <a:pt x="539" y="142"/>
                  </a:lnTo>
                  <a:lnTo>
                    <a:pt x="542" y="148"/>
                  </a:lnTo>
                  <a:lnTo>
                    <a:pt x="539" y="157"/>
                  </a:lnTo>
                  <a:lnTo>
                    <a:pt x="532" y="171"/>
                  </a:lnTo>
                  <a:lnTo>
                    <a:pt x="527" y="187"/>
                  </a:lnTo>
                  <a:lnTo>
                    <a:pt x="525" y="202"/>
                  </a:lnTo>
                  <a:lnTo>
                    <a:pt x="529" y="211"/>
                  </a:lnTo>
                  <a:lnTo>
                    <a:pt x="537" y="212"/>
                  </a:lnTo>
                  <a:lnTo>
                    <a:pt x="548" y="208"/>
                  </a:lnTo>
                  <a:lnTo>
                    <a:pt x="557" y="203"/>
                  </a:lnTo>
                  <a:lnTo>
                    <a:pt x="561" y="201"/>
                  </a:lnTo>
                  <a:lnTo>
                    <a:pt x="586" y="199"/>
                  </a:lnTo>
                  <a:lnTo>
                    <a:pt x="579" y="188"/>
                  </a:lnTo>
                  <a:lnTo>
                    <a:pt x="571" y="175"/>
                  </a:lnTo>
                  <a:lnTo>
                    <a:pt x="567" y="164"/>
                  </a:lnTo>
                  <a:lnTo>
                    <a:pt x="567" y="159"/>
                  </a:lnTo>
                  <a:lnTo>
                    <a:pt x="574" y="157"/>
                  </a:lnTo>
                  <a:lnTo>
                    <a:pt x="579" y="154"/>
                  </a:lnTo>
                  <a:lnTo>
                    <a:pt x="584" y="150"/>
                  </a:lnTo>
                  <a:lnTo>
                    <a:pt x="587" y="147"/>
                  </a:lnTo>
                  <a:lnTo>
                    <a:pt x="591" y="142"/>
                  </a:lnTo>
                  <a:lnTo>
                    <a:pt x="595" y="139"/>
                  </a:lnTo>
                  <a:lnTo>
                    <a:pt x="600" y="134"/>
                  </a:lnTo>
                  <a:lnTo>
                    <a:pt x="607" y="129"/>
                  </a:lnTo>
                  <a:lnTo>
                    <a:pt x="645" y="149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3510" name="Freeform 11"/>
            <p:cNvSpPr>
              <a:spLocks/>
            </p:cNvSpPr>
            <p:nvPr/>
          </p:nvSpPr>
          <p:spPr bwMode="auto">
            <a:xfrm>
              <a:off x="2640" y="822"/>
              <a:ext cx="38" cy="20"/>
            </a:xfrm>
            <a:custGeom>
              <a:avLst/>
              <a:gdLst>
                <a:gd name="T0" fmla="*/ 1 w 76"/>
                <a:gd name="T1" fmla="*/ 0 h 41"/>
                <a:gd name="T2" fmla="*/ 1 w 76"/>
                <a:gd name="T3" fmla="*/ 0 h 41"/>
                <a:gd name="T4" fmla="*/ 1 w 76"/>
                <a:gd name="T5" fmla="*/ 0 h 41"/>
                <a:gd name="T6" fmla="*/ 0 w 76"/>
                <a:gd name="T7" fmla="*/ 0 h 41"/>
                <a:gd name="T8" fmla="*/ 1 w 76"/>
                <a:gd name="T9" fmla="*/ 0 h 41"/>
                <a:gd name="T10" fmla="*/ 1 w 76"/>
                <a:gd name="T11" fmla="*/ 0 h 41"/>
                <a:gd name="T12" fmla="*/ 1 w 76"/>
                <a:gd name="T13" fmla="*/ 0 h 41"/>
                <a:gd name="T14" fmla="*/ 1 w 76"/>
                <a:gd name="T15" fmla="*/ 0 h 41"/>
                <a:gd name="T16" fmla="*/ 1 w 76"/>
                <a:gd name="T17" fmla="*/ 0 h 41"/>
                <a:gd name="T18" fmla="*/ 1 w 76"/>
                <a:gd name="T19" fmla="*/ 0 h 41"/>
                <a:gd name="T20" fmla="*/ 1 w 76"/>
                <a:gd name="T21" fmla="*/ 0 h 41"/>
                <a:gd name="T22" fmla="*/ 1 w 76"/>
                <a:gd name="T23" fmla="*/ 0 h 41"/>
                <a:gd name="T24" fmla="*/ 1 w 76"/>
                <a:gd name="T25" fmla="*/ 0 h 41"/>
                <a:gd name="T26" fmla="*/ 1 w 76"/>
                <a:gd name="T27" fmla="*/ 0 h 41"/>
                <a:gd name="T28" fmla="*/ 1 w 76"/>
                <a:gd name="T29" fmla="*/ 0 h 41"/>
                <a:gd name="T30" fmla="*/ 1 w 76"/>
                <a:gd name="T31" fmla="*/ 0 h 41"/>
                <a:gd name="T32" fmla="*/ 1 w 76"/>
                <a:gd name="T33" fmla="*/ 0 h 41"/>
                <a:gd name="T34" fmla="*/ 1 w 76"/>
                <a:gd name="T35" fmla="*/ 0 h 41"/>
                <a:gd name="T36" fmla="*/ 1 w 76"/>
                <a:gd name="T37" fmla="*/ 0 h 41"/>
                <a:gd name="T38" fmla="*/ 1 w 76"/>
                <a:gd name="T39" fmla="*/ 0 h 41"/>
                <a:gd name="T40" fmla="*/ 1 w 76"/>
                <a:gd name="T41" fmla="*/ 0 h 41"/>
                <a:gd name="T42" fmla="*/ 1 w 76"/>
                <a:gd name="T43" fmla="*/ 0 h 41"/>
                <a:gd name="T44" fmla="*/ 1 w 76"/>
                <a:gd name="T45" fmla="*/ 0 h 41"/>
                <a:gd name="T46" fmla="*/ 1 w 76"/>
                <a:gd name="T47" fmla="*/ 0 h 41"/>
                <a:gd name="T48" fmla="*/ 1 w 76"/>
                <a:gd name="T49" fmla="*/ 0 h 41"/>
                <a:gd name="T50" fmla="*/ 1 w 76"/>
                <a:gd name="T51" fmla="*/ 0 h 41"/>
                <a:gd name="T52" fmla="*/ 1 w 76"/>
                <a:gd name="T53" fmla="*/ 0 h 41"/>
                <a:gd name="T54" fmla="*/ 1 w 76"/>
                <a:gd name="T55" fmla="*/ 0 h 41"/>
                <a:gd name="T56" fmla="*/ 1 w 76"/>
                <a:gd name="T57" fmla="*/ 0 h 41"/>
                <a:gd name="T58" fmla="*/ 1 w 76"/>
                <a:gd name="T59" fmla="*/ 0 h 41"/>
                <a:gd name="T60" fmla="*/ 1 w 76"/>
                <a:gd name="T61" fmla="*/ 0 h 41"/>
                <a:gd name="T62" fmla="*/ 1 w 76"/>
                <a:gd name="T63" fmla="*/ 0 h 41"/>
                <a:gd name="T64" fmla="*/ 1 w 76"/>
                <a:gd name="T65" fmla="*/ 0 h 4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6"/>
                <a:gd name="T100" fmla="*/ 0 h 41"/>
                <a:gd name="T101" fmla="*/ 76 w 76"/>
                <a:gd name="T102" fmla="*/ 41 h 4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6" h="41">
                  <a:moveTo>
                    <a:pt x="21" y="0"/>
                  </a:moveTo>
                  <a:lnTo>
                    <a:pt x="13" y="4"/>
                  </a:lnTo>
                  <a:lnTo>
                    <a:pt x="5" y="10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5" y="22"/>
                  </a:lnTo>
                  <a:lnTo>
                    <a:pt x="9" y="25"/>
                  </a:lnTo>
                  <a:lnTo>
                    <a:pt x="14" y="26"/>
                  </a:lnTo>
                  <a:lnTo>
                    <a:pt x="20" y="28"/>
                  </a:lnTo>
                  <a:lnTo>
                    <a:pt x="26" y="29"/>
                  </a:lnTo>
                  <a:lnTo>
                    <a:pt x="31" y="30"/>
                  </a:lnTo>
                  <a:lnTo>
                    <a:pt x="36" y="30"/>
                  </a:lnTo>
                  <a:lnTo>
                    <a:pt x="41" y="32"/>
                  </a:lnTo>
                  <a:lnTo>
                    <a:pt x="47" y="33"/>
                  </a:lnTo>
                  <a:lnTo>
                    <a:pt x="54" y="33"/>
                  </a:lnTo>
                  <a:lnTo>
                    <a:pt x="60" y="35"/>
                  </a:lnTo>
                  <a:lnTo>
                    <a:pt x="65" y="38"/>
                  </a:lnTo>
                  <a:lnTo>
                    <a:pt x="69" y="41"/>
                  </a:lnTo>
                  <a:lnTo>
                    <a:pt x="74" y="40"/>
                  </a:lnTo>
                  <a:lnTo>
                    <a:pt x="76" y="36"/>
                  </a:lnTo>
                  <a:lnTo>
                    <a:pt x="75" y="30"/>
                  </a:lnTo>
                  <a:lnTo>
                    <a:pt x="75" y="22"/>
                  </a:lnTo>
                  <a:lnTo>
                    <a:pt x="75" y="14"/>
                  </a:lnTo>
                  <a:lnTo>
                    <a:pt x="75" y="7"/>
                  </a:lnTo>
                  <a:lnTo>
                    <a:pt x="72" y="4"/>
                  </a:lnTo>
                  <a:lnTo>
                    <a:pt x="68" y="3"/>
                  </a:lnTo>
                  <a:lnTo>
                    <a:pt x="62" y="3"/>
                  </a:lnTo>
                  <a:lnTo>
                    <a:pt x="57" y="3"/>
                  </a:lnTo>
                  <a:lnTo>
                    <a:pt x="50" y="4"/>
                  </a:lnTo>
                  <a:lnTo>
                    <a:pt x="42" y="4"/>
                  </a:lnTo>
                  <a:lnTo>
                    <a:pt x="35" y="4"/>
                  </a:lnTo>
                  <a:lnTo>
                    <a:pt x="27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3511" name="Freeform 12"/>
            <p:cNvSpPr>
              <a:spLocks/>
            </p:cNvSpPr>
            <p:nvPr/>
          </p:nvSpPr>
          <p:spPr bwMode="auto">
            <a:xfrm>
              <a:off x="2407" y="1009"/>
              <a:ext cx="86" cy="32"/>
            </a:xfrm>
            <a:custGeom>
              <a:avLst/>
              <a:gdLst>
                <a:gd name="T0" fmla="*/ 1 w 172"/>
                <a:gd name="T1" fmla="*/ 0 h 62"/>
                <a:gd name="T2" fmla="*/ 1 w 172"/>
                <a:gd name="T3" fmla="*/ 1 h 62"/>
                <a:gd name="T4" fmla="*/ 1 w 172"/>
                <a:gd name="T5" fmla="*/ 1 h 62"/>
                <a:gd name="T6" fmla="*/ 1 w 172"/>
                <a:gd name="T7" fmla="*/ 1 h 62"/>
                <a:gd name="T8" fmla="*/ 0 w 172"/>
                <a:gd name="T9" fmla="*/ 1 h 62"/>
                <a:gd name="T10" fmla="*/ 1 w 172"/>
                <a:gd name="T11" fmla="*/ 1 h 62"/>
                <a:gd name="T12" fmla="*/ 1 w 172"/>
                <a:gd name="T13" fmla="*/ 1 h 62"/>
                <a:gd name="T14" fmla="*/ 1 w 172"/>
                <a:gd name="T15" fmla="*/ 1 h 62"/>
                <a:gd name="T16" fmla="*/ 1 w 172"/>
                <a:gd name="T17" fmla="*/ 1 h 62"/>
                <a:gd name="T18" fmla="*/ 1 w 172"/>
                <a:gd name="T19" fmla="*/ 1 h 62"/>
                <a:gd name="T20" fmla="*/ 1 w 172"/>
                <a:gd name="T21" fmla="*/ 1 h 62"/>
                <a:gd name="T22" fmla="*/ 1 w 172"/>
                <a:gd name="T23" fmla="*/ 1 h 62"/>
                <a:gd name="T24" fmla="*/ 1 w 172"/>
                <a:gd name="T25" fmla="*/ 1 h 62"/>
                <a:gd name="T26" fmla="*/ 1 w 172"/>
                <a:gd name="T27" fmla="*/ 1 h 62"/>
                <a:gd name="T28" fmla="*/ 1 w 172"/>
                <a:gd name="T29" fmla="*/ 1 h 62"/>
                <a:gd name="T30" fmla="*/ 1 w 172"/>
                <a:gd name="T31" fmla="*/ 1 h 62"/>
                <a:gd name="T32" fmla="*/ 1 w 172"/>
                <a:gd name="T33" fmla="*/ 1 h 62"/>
                <a:gd name="T34" fmla="*/ 1 w 172"/>
                <a:gd name="T35" fmla="*/ 1 h 62"/>
                <a:gd name="T36" fmla="*/ 1 w 172"/>
                <a:gd name="T37" fmla="*/ 1 h 62"/>
                <a:gd name="T38" fmla="*/ 1 w 172"/>
                <a:gd name="T39" fmla="*/ 1 h 62"/>
                <a:gd name="T40" fmla="*/ 1 w 172"/>
                <a:gd name="T41" fmla="*/ 1 h 62"/>
                <a:gd name="T42" fmla="*/ 1 w 172"/>
                <a:gd name="T43" fmla="*/ 1 h 62"/>
                <a:gd name="T44" fmla="*/ 1 w 172"/>
                <a:gd name="T45" fmla="*/ 1 h 62"/>
                <a:gd name="T46" fmla="*/ 1 w 172"/>
                <a:gd name="T47" fmla="*/ 1 h 62"/>
                <a:gd name="T48" fmla="*/ 1 w 172"/>
                <a:gd name="T49" fmla="*/ 1 h 62"/>
                <a:gd name="T50" fmla="*/ 1 w 172"/>
                <a:gd name="T51" fmla="*/ 1 h 62"/>
                <a:gd name="T52" fmla="*/ 1 w 172"/>
                <a:gd name="T53" fmla="*/ 1 h 62"/>
                <a:gd name="T54" fmla="*/ 1 w 172"/>
                <a:gd name="T55" fmla="*/ 1 h 62"/>
                <a:gd name="T56" fmla="*/ 1 w 172"/>
                <a:gd name="T57" fmla="*/ 1 h 62"/>
                <a:gd name="T58" fmla="*/ 1 w 172"/>
                <a:gd name="T59" fmla="*/ 1 h 62"/>
                <a:gd name="T60" fmla="*/ 1 w 172"/>
                <a:gd name="T61" fmla="*/ 1 h 62"/>
                <a:gd name="T62" fmla="*/ 1 w 172"/>
                <a:gd name="T63" fmla="*/ 1 h 62"/>
                <a:gd name="T64" fmla="*/ 1 w 172"/>
                <a:gd name="T65" fmla="*/ 1 h 62"/>
                <a:gd name="T66" fmla="*/ 1 w 172"/>
                <a:gd name="T67" fmla="*/ 1 h 62"/>
                <a:gd name="T68" fmla="*/ 1 w 172"/>
                <a:gd name="T69" fmla="*/ 1 h 62"/>
                <a:gd name="T70" fmla="*/ 1 w 172"/>
                <a:gd name="T71" fmla="*/ 1 h 62"/>
                <a:gd name="T72" fmla="*/ 1 w 172"/>
                <a:gd name="T73" fmla="*/ 1 h 62"/>
                <a:gd name="T74" fmla="*/ 1 w 172"/>
                <a:gd name="T75" fmla="*/ 1 h 62"/>
                <a:gd name="T76" fmla="*/ 1 w 172"/>
                <a:gd name="T77" fmla="*/ 1 h 62"/>
                <a:gd name="T78" fmla="*/ 1 w 172"/>
                <a:gd name="T79" fmla="*/ 1 h 62"/>
                <a:gd name="T80" fmla="*/ 1 w 172"/>
                <a:gd name="T81" fmla="*/ 1 h 62"/>
                <a:gd name="T82" fmla="*/ 1 w 172"/>
                <a:gd name="T83" fmla="*/ 1 h 62"/>
                <a:gd name="T84" fmla="*/ 1 w 172"/>
                <a:gd name="T85" fmla="*/ 1 h 62"/>
                <a:gd name="T86" fmla="*/ 1 w 172"/>
                <a:gd name="T87" fmla="*/ 1 h 62"/>
                <a:gd name="T88" fmla="*/ 1 w 172"/>
                <a:gd name="T89" fmla="*/ 1 h 62"/>
                <a:gd name="T90" fmla="*/ 1 w 172"/>
                <a:gd name="T91" fmla="*/ 1 h 62"/>
                <a:gd name="T92" fmla="*/ 1 w 172"/>
                <a:gd name="T93" fmla="*/ 1 h 62"/>
                <a:gd name="T94" fmla="*/ 1 w 172"/>
                <a:gd name="T95" fmla="*/ 1 h 62"/>
                <a:gd name="T96" fmla="*/ 1 w 172"/>
                <a:gd name="T97" fmla="*/ 1 h 62"/>
                <a:gd name="T98" fmla="*/ 1 w 172"/>
                <a:gd name="T99" fmla="*/ 1 h 62"/>
                <a:gd name="T100" fmla="*/ 1 w 172"/>
                <a:gd name="T101" fmla="*/ 1 h 62"/>
                <a:gd name="T102" fmla="*/ 1 w 172"/>
                <a:gd name="T103" fmla="*/ 1 h 62"/>
                <a:gd name="T104" fmla="*/ 1 w 172"/>
                <a:gd name="T105" fmla="*/ 1 h 62"/>
                <a:gd name="T106" fmla="*/ 1 w 172"/>
                <a:gd name="T107" fmla="*/ 1 h 62"/>
                <a:gd name="T108" fmla="*/ 1 w 172"/>
                <a:gd name="T109" fmla="*/ 1 h 62"/>
                <a:gd name="T110" fmla="*/ 1 w 172"/>
                <a:gd name="T111" fmla="*/ 1 h 62"/>
                <a:gd name="T112" fmla="*/ 1 w 172"/>
                <a:gd name="T113" fmla="*/ 1 h 62"/>
                <a:gd name="T114" fmla="*/ 1 w 172"/>
                <a:gd name="T115" fmla="*/ 0 h 6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72"/>
                <a:gd name="T175" fmla="*/ 0 h 62"/>
                <a:gd name="T176" fmla="*/ 172 w 172"/>
                <a:gd name="T177" fmla="*/ 62 h 6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72" h="62">
                  <a:moveTo>
                    <a:pt x="41" y="0"/>
                  </a:moveTo>
                  <a:lnTo>
                    <a:pt x="6" y="13"/>
                  </a:lnTo>
                  <a:lnTo>
                    <a:pt x="4" y="16"/>
                  </a:lnTo>
                  <a:lnTo>
                    <a:pt x="1" y="25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6" y="41"/>
                  </a:lnTo>
                  <a:lnTo>
                    <a:pt x="10" y="40"/>
                  </a:lnTo>
                  <a:lnTo>
                    <a:pt x="15" y="39"/>
                  </a:lnTo>
                  <a:lnTo>
                    <a:pt x="21" y="38"/>
                  </a:lnTo>
                  <a:lnTo>
                    <a:pt x="26" y="36"/>
                  </a:lnTo>
                  <a:lnTo>
                    <a:pt x="32" y="34"/>
                  </a:lnTo>
                  <a:lnTo>
                    <a:pt x="37" y="34"/>
                  </a:lnTo>
                  <a:lnTo>
                    <a:pt x="41" y="34"/>
                  </a:lnTo>
                  <a:lnTo>
                    <a:pt x="47" y="36"/>
                  </a:lnTo>
                  <a:lnTo>
                    <a:pt x="56" y="37"/>
                  </a:lnTo>
                  <a:lnTo>
                    <a:pt x="67" y="39"/>
                  </a:lnTo>
                  <a:lnTo>
                    <a:pt x="77" y="41"/>
                  </a:lnTo>
                  <a:lnTo>
                    <a:pt x="89" y="44"/>
                  </a:lnTo>
                  <a:lnTo>
                    <a:pt x="99" y="46"/>
                  </a:lnTo>
                  <a:lnTo>
                    <a:pt x="106" y="48"/>
                  </a:lnTo>
                  <a:lnTo>
                    <a:pt x="112" y="51"/>
                  </a:lnTo>
                  <a:lnTo>
                    <a:pt x="109" y="55"/>
                  </a:lnTo>
                  <a:lnTo>
                    <a:pt x="109" y="60"/>
                  </a:lnTo>
                  <a:lnTo>
                    <a:pt x="110" y="62"/>
                  </a:lnTo>
                  <a:lnTo>
                    <a:pt x="116" y="62"/>
                  </a:lnTo>
                  <a:lnTo>
                    <a:pt x="121" y="61"/>
                  </a:lnTo>
                  <a:lnTo>
                    <a:pt x="128" y="59"/>
                  </a:lnTo>
                  <a:lnTo>
                    <a:pt x="136" y="56"/>
                  </a:lnTo>
                  <a:lnTo>
                    <a:pt x="145" y="54"/>
                  </a:lnTo>
                  <a:lnTo>
                    <a:pt x="153" y="52"/>
                  </a:lnTo>
                  <a:lnTo>
                    <a:pt x="161" y="48"/>
                  </a:lnTo>
                  <a:lnTo>
                    <a:pt x="167" y="46"/>
                  </a:lnTo>
                  <a:lnTo>
                    <a:pt x="170" y="45"/>
                  </a:lnTo>
                  <a:lnTo>
                    <a:pt x="172" y="41"/>
                  </a:lnTo>
                  <a:lnTo>
                    <a:pt x="169" y="37"/>
                  </a:lnTo>
                  <a:lnTo>
                    <a:pt x="163" y="34"/>
                  </a:lnTo>
                  <a:lnTo>
                    <a:pt x="157" y="36"/>
                  </a:lnTo>
                  <a:lnTo>
                    <a:pt x="152" y="36"/>
                  </a:lnTo>
                  <a:lnTo>
                    <a:pt x="147" y="34"/>
                  </a:lnTo>
                  <a:lnTo>
                    <a:pt x="143" y="33"/>
                  </a:lnTo>
                  <a:lnTo>
                    <a:pt x="138" y="31"/>
                  </a:lnTo>
                  <a:lnTo>
                    <a:pt x="132" y="30"/>
                  </a:lnTo>
                  <a:lnTo>
                    <a:pt x="127" y="28"/>
                  </a:lnTo>
                  <a:lnTo>
                    <a:pt x="122" y="26"/>
                  </a:lnTo>
                  <a:lnTo>
                    <a:pt x="116" y="25"/>
                  </a:lnTo>
                  <a:lnTo>
                    <a:pt x="110" y="24"/>
                  </a:lnTo>
                  <a:lnTo>
                    <a:pt x="105" y="23"/>
                  </a:lnTo>
                  <a:lnTo>
                    <a:pt x="99" y="22"/>
                  </a:lnTo>
                  <a:lnTo>
                    <a:pt x="92" y="21"/>
                  </a:lnTo>
                  <a:lnTo>
                    <a:pt x="85" y="18"/>
                  </a:lnTo>
                  <a:lnTo>
                    <a:pt x="79" y="17"/>
                  </a:lnTo>
                  <a:lnTo>
                    <a:pt x="75" y="15"/>
                  </a:lnTo>
                  <a:lnTo>
                    <a:pt x="70" y="14"/>
                  </a:lnTo>
                  <a:lnTo>
                    <a:pt x="63" y="10"/>
                  </a:lnTo>
                  <a:lnTo>
                    <a:pt x="56" y="6"/>
                  </a:lnTo>
                  <a:lnTo>
                    <a:pt x="49" y="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3512" name="Freeform 13"/>
            <p:cNvSpPr>
              <a:spLocks/>
            </p:cNvSpPr>
            <p:nvPr/>
          </p:nvSpPr>
          <p:spPr bwMode="auto">
            <a:xfrm>
              <a:off x="2445" y="1046"/>
              <a:ext cx="25" cy="14"/>
            </a:xfrm>
            <a:custGeom>
              <a:avLst/>
              <a:gdLst>
                <a:gd name="T0" fmla="*/ 1 w 50"/>
                <a:gd name="T1" fmla="*/ 0 h 29"/>
                <a:gd name="T2" fmla="*/ 1 w 50"/>
                <a:gd name="T3" fmla="*/ 0 h 29"/>
                <a:gd name="T4" fmla="*/ 1 w 50"/>
                <a:gd name="T5" fmla="*/ 0 h 29"/>
                <a:gd name="T6" fmla="*/ 1 w 50"/>
                <a:gd name="T7" fmla="*/ 0 h 29"/>
                <a:gd name="T8" fmla="*/ 1 w 50"/>
                <a:gd name="T9" fmla="*/ 0 h 29"/>
                <a:gd name="T10" fmla="*/ 1 w 50"/>
                <a:gd name="T11" fmla="*/ 0 h 29"/>
                <a:gd name="T12" fmla="*/ 1 w 50"/>
                <a:gd name="T13" fmla="*/ 0 h 29"/>
                <a:gd name="T14" fmla="*/ 1 w 50"/>
                <a:gd name="T15" fmla="*/ 0 h 29"/>
                <a:gd name="T16" fmla="*/ 0 w 50"/>
                <a:gd name="T17" fmla="*/ 0 h 29"/>
                <a:gd name="T18" fmla="*/ 1 w 50"/>
                <a:gd name="T19" fmla="*/ 0 h 29"/>
                <a:gd name="T20" fmla="*/ 1 w 50"/>
                <a:gd name="T21" fmla="*/ 0 h 29"/>
                <a:gd name="T22" fmla="*/ 1 w 50"/>
                <a:gd name="T23" fmla="*/ 0 h 29"/>
                <a:gd name="T24" fmla="*/ 1 w 50"/>
                <a:gd name="T25" fmla="*/ 0 h 29"/>
                <a:gd name="T26" fmla="*/ 1 w 50"/>
                <a:gd name="T27" fmla="*/ 0 h 29"/>
                <a:gd name="T28" fmla="*/ 1 w 50"/>
                <a:gd name="T29" fmla="*/ 0 h 29"/>
                <a:gd name="T30" fmla="*/ 1 w 50"/>
                <a:gd name="T31" fmla="*/ 0 h 29"/>
                <a:gd name="T32" fmla="*/ 1 w 50"/>
                <a:gd name="T33" fmla="*/ 0 h 29"/>
                <a:gd name="T34" fmla="*/ 1 w 50"/>
                <a:gd name="T35" fmla="*/ 0 h 29"/>
                <a:gd name="T36" fmla="*/ 1 w 50"/>
                <a:gd name="T37" fmla="*/ 0 h 29"/>
                <a:gd name="T38" fmla="*/ 1 w 50"/>
                <a:gd name="T39" fmla="*/ 0 h 29"/>
                <a:gd name="T40" fmla="*/ 1 w 50"/>
                <a:gd name="T41" fmla="*/ 0 h 2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0"/>
                <a:gd name="T64" fmla="*/ 0 h 29"/>
                <a:gd name="T65" fmla="*/ 50 w 50"/>
                <a:gd name="T66" fmla="*/ 29 h 2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0" h="29">
                  <a:moveTo>
                    <a:pt x="40" y="0"/>
                  </a:moveTo>
                  <a:lnTo>
                    <a:pt x="35" y="2"/>
                  </a:lnTo>
                  <a:lnTo>
                    <a:pt x="31" y="4"/>
                  </a:lnTo>
                  <a:lnTo>
                    <a:pt x="26" y="6"/>
                  </a:lnTo>
                  <a:lnTo>
                    <a:pt x="22" y="6"/>
                  </a:lnTo>
                  <a:lnTo>
                    <a:pt x="16" y="5"/>
                  </a:lnTo>
                  <a:lnTo>
                    <a:pt x="9" y="3"/>
                  </a:lnTo>
                  <a:lnTo>
                    <a:pt x="3" y="3"/>
                  </a:lnTo>
                  <a:lnTo>
                    <a:pt x="0" y="5"/>
                  </a:lnTo>
                  <a:lnTo>
                    <a:pt x="1" y="10"/>
                  </a:lnTo>
                  <a:lnTo>
                    <a:pt x="4" y="17"/>
                  </a:lnTo>
                  <a:lnTo>
                    <a:pt x="10" y="25"/>
                  </a:lnTo>
                  <a:lnTo>
                    <a:pt x="15" y="29"/>
                  </a:lnTo>
                  <a:lnTo>
                    <a:pt x="23" y="29"/>
                  </a:lnTo>
                  <a:lnTo>
                    <a:pt x="33" y="29"/>
                  </a:lnTo>
                  <a:lnTo>
                    <a:pt x="41" y="28"/>
                  </a:lnTo>
                  <a:lnTo>
                    <a:pt x="48" y="26"/>
                  </a:lnTo>
                  <a:lnTo>
                    <a:pt x="50" y="22"/>
                  </a:lnTo>
                  <a:lnTo>
                    <a:pt x="49" y="15"/>
                  </a:lnTo>
                  <a:lnTo>
                    <a:pt x="46" y="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3513" name="Freeform 14"/>
            <p:cNvSpPr>
              <a:spLocks/>
            </p:cNvSpPr>
            <p:nvPr/>
          </p:nvSpPr>
          <p:spPr bwMode="auto">
            <a:xfrm>
              <a:off x="2496" y="1036"/>
              <a:ext cx="70" cy="25"/>
            </a:xfrm>
            <a:custGeom>
              <a:avLst/>
              <a:gdLst>
                <a:gd name="T0" fmla="*/ 0 w 141"/>
                <a:gd name="T1" fmla="*/ 0 h 51"/>
                <a:gd name="T2" fmla="*/ 0 w 141"/>
                <a:gd name="T3" fmla="*/ 0 h 51"/>
                <a:gd name="T4" fmla="*/ 0 w 141"/>
                <a:gd name="T5" fmla="*/ 0 h 51"/>
                <a:gd name="T6" fmla="*/ 0 w 141"/>
                <a:gd name="T7" fmla="*/ 0 h 51"/>
                <a:gd name="T8" fmla="*/ 0 w 141"/>
                <a:gd name="T9" fmla="*/ 0 h 51"/>
                <a:gd name="T10" fmla="*/ 0 w 141"/>
                <a:gd name="T11" fmla="*/ 0 h 51"/>
                <a:gd name="T12" fmla="*/ 0 w 141"/>
                <a:gd name="T13" fmla="*/ 0 h 51"/>
                <a:gd name="T14" fmla="*/ 0 w 141"/>
                <a:gd name="T15" fmla="*/ 0 h 51"/>
                <a:gd name="T16" fmla="*/ 0 w 141"/>
                <a:gd name="T17" fmla="*/ 0 h 51"/>
                <a:gd name="T18" fmla="*/ 0 w 141"/>
                <a:gd name="T19" fmla="*/ 0 h 51"/>
                <a:gd name="T20" fmla="*/ 0 w 141"/>
                <a:gd name="T21" fmla="*/ 0 h 51"/>
                <a:gd name="T22" fmla="*/ 0 w 141"/>
                <a:gd name="T23" fmla="*/ 0 h 51"/>
                <a:gd name="T24" fmla="*/ 0 w 141"/>
                <a:gd name="T25" fmla="*/ 0 h 51"/>
                <a:gd name="T26" fmla="*/ 0 w 141"/>
                <a:gd name="T27" fmla="*/ 0 h 51"/>
                <a:gd name="T28" fmla="*/ 0 w 141"/>
                <a:gd name="T29" fmla="*/ 0 h 51"/>
                <a:gd name="T30" fmla="*/ 0 w 141"/>
                <a:gd name="T31" fmla="*/ 0 h 51"/>
                <a:gd name="T32" fmla="*/ 0 w 141"/>
                <a:gd name="T33" fmla="*/ 0 h 51"/>
                <a:gd name="T34" fmla="*/ 0 w 141"/>
                <a:gd name="T35" fmla="*/ 0 h 51"/>
                <a:gd name="T36" fmla="*/ 0 w 141"/>
                <a:gd name="T37" fmla="*/ 0 h 51"/>
                <a:gd name="T38" fmla="*/ 0 w 141"/>
                <a:gd name="T39" fmla="*/ 0 h 51"/>
                <a:gd name="T40" fmla="*/ 0 w 141"/>
                <a:gd name="T41" fmla="*/ 0 h 51"/>
                <a:gd name="T42" fmla="*/ 0 w 141"/>
                <a:gd name="T43" fmla="*/ 0 h 51"/>
                <a:gd name="T44" fmla="*/ 0 w 141"/>
                <a:gd name="T45" fmla="*/ 0 h 51"/>
                <a:gd name="T46" fmla="*/ 0 w 141"/>
                <a:gd name="T47" fmla="*/ 0 h 51"/>
                <a:gd name="T48" fmla="*/ 0 w 141"/>
                <a:gd name="T49" fmla="*/ 0 h 51"/>
                <a:gd name="T50" fmla="*/ 0 w 141"/>
                <a:gd name="T51" fmla="*/ 0 h 51"/>
                <a:gd name="T52" fmla="*/ 0 w 141"/>
                <a:gd name="T53" fmla="*/ 0 h 51"/>
                <a:gd name="T54" fmla="*/ 0 w 141"/>
                <a:gd name="T55" fmla="*/ 0 h 51"/>
                <a:gd name="T56" fmla="*/ 0 w 141"/>
                <a:gd name="T57" fmla="*/ 0 h 51"/>
                <a:gd name="T58" fmla="*/ 0 w 141"/>
                <a:gd name="T59" fmla="*/ 0 h 51"/>
                <a:gd name="T60" fmla="*/ 0 w 141"/>
                <a:gd name="T61" fmla="*/ 0 h 51"/>
                <a:gd name="T62" fmla="*/ 0 w 141"/>
                <a:gd name="T63" fmla="*/ 0 h 51"/>
                <a:gd name="T64" fmla="*/ 0 w 141"/>
                <a:gd name="T65" fmla="*/ 0 h 51"/>
                <a:gd name="T66" fmla="*/ 0 w 141"/>
                <a:gd name="T67" fmla="*/ 0 h 51"/>
                <a:gd name="T68" fmla="*/ 0 w 141"/>
                <a:gd name="T69" fmla="*/ 0 h 51"/>
                <a:gd name="T70" fmla="*/ 0 w 141"/>
                <a:gd name="T71" fmla="*/ 0 h 51"/>
                <a:gd name="T72" fmla="*/ 0 w 141"/>
                <a:gd name="T73" fmla="*/ 0 h 51"/>
                <a:gd name="T74" fmla="*/ 0 w 141"/>
                <a:gd name="T75" fmla="*/ 0 h 51"/>
                <a:gd name="T76" fmla="*/ 0 w 141"/>
                <a:gd name="T77" fmla="*/ 0 h 51"/>
                <a:gd name="T78" fmla="*/ 0 w 141"/>
                <a:gd name="T79" fmla="*/ 0 h 51"/>
                <a:gd name="T80" fmla="*/ 0 w 141"/>
                <a:gd name="T81" fmla="*/ 0 h 51"/>
                <a:gd name="T82" fmla="*/ 0 w 141"/>
                <a:gd name="T83" fmla="*/ 0 h 51"/>
                <a:gd name="T84" fmla="*/ 0 w 141"/>
                <a:gd name="T85" fmla="*/ 0 h 51"/>
                <a:gd name="T86" fmla="*/ 0 w 141"/>
                <a:gd name="T87" fmla="*/ 0 h 51"/>
                <a:gd name="T88" fmla="*/ 0 w 141"/>
                <a:gd name="T89" fmla="*/ 0 h 51"/>
                <a:gd name="T90" fmla="*/ 0 w 141"/>
                <a:gd name="T91" fmla="*/ 0 h 51"/>
                <a:gd name="T92" fmla="*/ 0 w 141"/>
                <a:gd name="T93" fmla="*/ 0 h 51"/>
                <a:gd name="T94" fmla="*/ 0 w 141"/>
                <a:gd name="T95" fmla="*/ 0 h 51"/>
                <a:gd name="T96" fmla="*/ 0 w 141"/>
                <a:gd name="T97" fmla="*/ 0 h 51"/>
                <a:gd name="T98" fmla="*/ 0 w 141"/>
                <a:gd name="T99" fmla="*/ 0 h 51"/>
                <a:gd name="T100" fmla="*/ 0 w 141"/>
                <a:gd name="T101" fmla="*/ 0 h 51"/>
                <a:gd name="T102" fmla="*/ 0 w 141"/>
                <a:gd name="T103" fmla="*/ 0 h 51"/>
                <a:gd name="T104" fmla="*/ 0 w 141"/>
                <a:gd name="T105" fmla="*/ 0 h 51"/>
                <a:gd name="T106" fmla="*/ 0 w 141"/>
                <a:gd name="T107" fmla="*/ 0 h 51"/>
                <a:gd name="T108" fmla="*/ 0 w 141"/>
                <a:gd name="T109" fmla="*/ 0 h 51"/>
                <a:gd name="T110" fmla="*/ 0 w 141"/>
                <a:gd name="T111" fmla="*/ 0 h 51"/>
                <a:gd name="T112" fmla="*/ 0 w 141"/>
                <a:gd name="T113" fmla="*/ 0 h 5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41"/>
                <a:gd name="T172" fmla="*/ 0 h 51"/>
                <a:gd name="T173" fmla="*/ 141 w 141"/>
                <a:gd name="T174" fmla="*/ 51 h 5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41" h="51">
                  <a:moveTo>
                    <a:pt x="73" y="15"/>
                  </a:moveTo>
                  <a:lnTo>
                    <a:pt x="68" y="13"/>
                  </a:lnTo>
                  <a:lnTo>
                    <a:pt x="64" y="10"/>
                  </a:lnTo>
                  <a:lnTo>
                    <a:pt x="58" y="8"/>
                  </a:lnTo>
                  <a:lnTo>
                    <a:pt x="52" y="4"/>
                  </a:lnTo>
                  <a:lnTo>
                    <a:pt x="46" y="2"/>
                  </a:lnTo>
                  <a:lnTo>
                    <a:pt x="41" y="1"/>
                  </a:lnTo>
                  <a:lnTo>
                    <a:pt x="36" y="0"/>
                  </a:lnTo>
                  <a:lnTo>
                    <a:pt x="33" y="1"/>
                  </a:lnTo>
                  <a:lnTo>
                    <a:pt x="28" y="3"/>
                  </a:lnTo>
                  <a:lnTo>
                    <a:pt x="23" y="3"/>
                  </a:lnTo>
                  <a:lnTo>
                    <a:pt x="18" y="3"/>
                  </a:lnTo>
                  <a:lnTo>
                    <a:pt x="13" y="3"/>
                  </a:lnTo>
                  <a:lnTo>
                    <a:pt x="8" y="4"/>
                  </a:lnTo>
                  <a:lnTo>
                    <a:pt x="6" y="8"/>
                  </a:lnTo>
                  <a:lnTo>
                    <a:pt x="6" y="13"/>
                  </a:lnTo>
                  <a:lnTo>
                    <a:pt x="8" y="17"/>
                  </a:lnTo>
                  <a:lnTo>
                    <a:pt x="11" y="21"/>
                  </a:lnTo>
                  <a:lnTo>
                    <a:pt x="11" y="23"/>
                  </a:lnTo>
                  <a:lnTo>
                    <a:pt x="8" y="25"/>
                  </a:lnTo>
                  <a:lnTo>
                    <a:pt x="5" y="28"/>
                  </a:lnTo>
                  <a:lnTo>
                    <a:pt x="1" y="31"/>
                  </a:lnTo>
                  <a:lnTo>
                    <a:pt x="0" y="33"/>
                  </a:lnTo>
                  <a:lnTo>
                    <a:pt x="1" y="36"/>
                  </a:lnTo>
                  <a:lnTo>
                    <a:pt x="8" y="37"/>
                  </a:lnTo>
                  <a:lnTo>
                    <a:pt x="18" y="38"/>
                  </a:lnTo>
                  <a:lnTo>
                    <a:pt x="24" y="39"/>
                  </a:lnTo>
                  <a:lnTo>
                    <a:pt x="30" y="41"/>
                  </a:lnTo>
                  <a:lnTo>
                    <a:pt x="36" y="44"/>
                  </a:lnTo>
                  <a:lnTo>
                    <a:pt x="41" y="44"/>
                  </a:lnTo>
                  <a:lnTo>
                    <a:pt x="45" y="43"/>
                  </a:lnTo>
                  <a:lnTo>
                    <a:pt x="49" y="39"/>
                  </a:lnTo>
                  <a:lnTo>
                    <a:pt x="53" y="36"/>
                  </a:lnTo>
                  <a:lnTo>
                    <a:pt x="61" y="36"/>
                  </a:lnTo>
                  <a:lnTo>
                    <a:pt x="67" y="37"/>
                  </a:lnTo>
                  <a:lnTo>
                    <a:pt x="73" y="37"/>
                  </a:lnTo>
                  <a:lnTo>
                    <a:pt x="80" y="38"/>
                  </a:lnTo>
                  <a:lnTo>
                    <a:pt x="87" y="39"/>
                  </a:lnTo>
                  <a:lnTo>
                    <a:pt x="94" y="37"/>
                  </a:lnTo>
                  <a:lnTo>
                    <a:pt x="99" y="37"/>
                  </a:lnTo>
                  <a:lnTo>
                    <a:pt x="105" y="40"/>
                  </a:lnTo>
                  <a:lnTo>
                    <a:pt x="112" y="46"/>
                  </a:lnTo>
                  <a:lnTo>
                    <a:pt x="119" y="49"/>
                  </a:lnTo>
                  <a:lnTo>
                    <a:pt x="125" y="51"/>
                  </a:lnTo>
                  <a:lnTo>
                    <a:pt x="132" y="48"/>
                  </a:lnTo>
                  <a:lnTo>
                    <a:pt x="137" y="41"/>
                  </a:lnTo>
                  <a:lnTo>
                    <a:pt x="141" y="34"/>
                  </a:lnTo>
                  <a:lnTo>
                    <a:pt x="141" y="29"/>
                  </a:lnTo>
                  <a:lnTo>
                    <a:pt x="135" y="25"/>
                  </a:lnTo>
                  <a:lnTo>
                    <a:pt x="127" y="23"/>
                  </a:lnTo>
                  <a:lnTo>
                    <a:pt x="119" y="18"/>
                  </a:lnTo>
                  <a:lnTo>
                    <a:pt x="111" y="15"/>
                  </a:lnTo>
                  <a:lnTo>
                    <a:pt x="105" y="15"/>
                  </a:lnTo>
                  <a:lnTo>
                    <a:pt x="98" y="17"/>
                  </a:lnTo>
                  <a:lnTo>
                    <a:pt x="89" y="18"/>
                  </a:lnTo>
                  <a:lnTo>
                    <a:pt x="80" y="18"/>
                  </a:lnTo>
                  <a:lnTo>
                    <a:pt x="73" y="15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3514" name="Freeform 15"/>
            <p:cNvSpPr>
              <a:spLocks/>
            </p:cNvSpPr>
            <p:nvPr/>
          </p:nvSpPr>
          <p:spPr bwMode="auto">
            <a:xfrm>
              <a:off x="2701" y="1567"/>
              <a:ext cx="26" cy="34"/>
            </a:xfrm>
            <a:custGeom>
              <a:avLst/>
              <a:gdLst>
                <a:gd name="T0" fmla="*/ 0 w 53"/>
                <a:gd name="T1" fmla="*/ 0 h 68"/>
                <a:gd name="T2" fmla="*/ 0 w 53"/>
                <a:gd name="T3" fmla="*/ 1 h 68"/>
                <a:gd name="T4" fmla="*/ 0 w 53"/>
                <a:gd name="T5" fmla="*/ 1 h 68"/>
                <a:gd name="T6" fmla="*/ 0 w 53"/>
                <a:gd name="T7" fmla="*/ 1 h 68"/>
                <a:gd name="T8" fmla="*/ 0 w 53"/>
                <a:gd name="T9" fmla="*/ 1 h 68"/>
                <a:gd name="T10" fmla="*/ 0 w 53"/>
                <a:gd name="T11" fmla="*/ 1 h 68"/>
                <a:gd name="T12" fmla="*/ 0 w 53"/>
                <a:gd name="T13" fmla="*/ 1 h 68"/>
                <a:gd name="T14" fmla="*/ 0 w 53"/>
                <a:gd name="T15" fmla="*/ 1 h 68"/>
                <a:gd name="T16" fmla="*/ 0 w 53"/>
                <a:gd name="T17" fmla="*/ 1 h 68"/>
                <a:gd name="T18" fmla="*/ 0 w 53"/>
                <a:gd name="T19" fmla="*/ 1 h 68"/>
                <a:gd name="T20" fmla="*/ 0 w 53"/>
                <a:gd name="T21" fmla="*/ 1 h 68"/>
                <a:gd name="T22" fmla="*/ 0 w 53"/>
                <a:gd name="T23" fmla="*/ 1 h 68"/>
                <a:gd name="T24" fmla="*/ 0 w 53"/>
                <a:gd name="T25" fmla="*/ 1 h 68"/>
                <a:gd name="T26" fmla="*/ 0 w 53"/>
                <a:gd name="T27" fmla="*/ 1 h 68"/>
                <a:gd name="T28" fmla="*/ 0 w 53"/>
                <a:gd name="T29" fmla="*/ 1 h 68"/>
                <a:gd name="T30" fmla="*/ 0 w 53"/>
                <a:gd name="T31" fmla="*/ 1 h 68"/>
                <a:gd name="T32" fmla="*/ 0 w 53"/>
                <a:gd name="T33" fmla="*/ 1 h 68"/>
                <a:gd name="T34" fmla="*/ 0 w 53"/>
                <a:gd name="T35" fmla="*/ 1 h 68"/>
                <a:gd name="T36" fmla="*/ 0 w 53"/>
                <a:gd name="T37" fmla="*/ 1 h 68"/>
                <a:gd name="T38" fmla="*/ 0 w 53"/>
                <a:gd name="T39" fmla="*/ 1 h 68"/>
                <a:gd name="T40" fmla="*/ 0 w 53"/>
                <a:gd name="T41" fmla="*/ 1 h 68"/>
                <a:gd name="T42" fmla="*/ 0 w 53"/>
                <a:gd name="T43" fmla="*/ 1 h 68"/>
                <a:gd name="T44" fmla="*/ 0 w 53"/>
                <a:gd name="T45" fmla="*/ 1 h 68"/>
                <a:gd name="T46" fmla="*/ 0 w 53"/>
                <a:gd name="T47" fmla="*/ 1 h 68"/>
                <a:gd name="T48" fmla="*/ 0 w 53"/>
                <a:gd name="T49" fmla="*/ 0 h 6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3"/>
                <a:gd name="T76" fmla="*/ 0 h 68"/>
                <a:gd name="T77" fmla="*/ 53 w 53"/>
                <a:gd name="T78" fmla="*/ 68 h 6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3" h="68">
                  <a:moveTo>
                    <a:pt x="0" y="0"/>
                  </a:moveTo>
                  <a:lnTo>
                    <a:pt x="0" y="14"/>
                  </a:lnTo>
                  <a:lnTo>
                    <a:pt x="6" y="35"/>
                  </a:lnTo>
                  <a:lnTo>
                    <a:pt x="14" y="56"/>
                  </a:lnTo>
                  <a:lnTo>
                    <a:pt x="22" y="68"/>
                  </a:lnTo>
                  <a:lnTo>
                    <a:pt x="29" y="68"/>
                  </a:lnTo>
                  <a:lnTo>
                    <a:pt x="35" y="63"/>
                  </a:lnTo>
                  <a:lnTo>
                    <a:pt x="41" y="55"/>
                  </a:lnTo>
                  <a:lnTo>
                    <a:pt x="46" y="49"/>
                  </a:lnTo>
                  <a:lnTo>
                    <a:pt x="51" y="41"/>
                  </a:lnTo>
                  <a:lnTo>
                    <a:pt x="53" y="30"/>
                  </a:lnTo>
                  <a:lnTo>
                    <a:pt x="53" y="18"/>
                  </a:lnTo>
                  <a:lnTo>
                    <a:pt x="51" y="9"/>
                  </a:lnTo>
                  <a:lnTo>
                    <a:pt x="47" y="4"/>
                  </a:lnTo>
                  <a:lnTo>
                    <a:pt x="44" y="1"/>
                  </a:lnTo>
                  <a:lnTo>
                    <a:pt x="41" y="2"/>
                  </a:lnTo>
                  <a:lnTo>
                    <a:pt x="37" y="8"/>
                  </a:lnTo>
                  <a:lnTo>
                    <a:pt x="35" y="11"/>
                  </a:lnTo>
                  <a:lnTo>
                    <a:pt x="31" y="12"/>
                  </a:lnTo>
                  <a:lnTo>
                    <a:pt x="27" y="14"/>
                  </a:lnTo>
                  <a:lnTo>
                    <a:pt x="22" y="14"/>
                  </a:lnTo>
                  <a:lnTo>
                    <a:pt x="16" y="11"/>
                  </a:lnTo>
                  <a:lnTo>
                    <a:pt x="12" y="9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3515" name="Freeform 16"/>
            <p:cNvSpPr>
              <a:spLocks/>
            </p:cNvSpPr>
            <p:nvPr/>
          </p:nvSpPr>
          <p:spPr bwMode="auto">
            <a:xfrm>
              <a:off x="2850" y="734"/>
              <a:ext cx="172" cy="189"/>
            </a:xfrm>
            <a:custGeom>
              <a:avLst/>
              <a:gdLst>
                <a:gd name="T0" fmla="*/ 1 w 343"/>
                <a:gd name="T1" fmla="*/ 1 h 378"/>
                <a:gd name="T2" fmla="*/ 1 w 343"/>
                <a:gd name="T3" fmla="*/ 1 h 378"/>
                <a:gd name="T4" fmla="*/ 1 w 343"/>
                <a:gd name="T5" fmla="*/ 1 h 378"/>
                <a:gd name="T6" fmla="*/ 1 w 343"/>
                <a:gd name="T7" fmla="*/ 1 h 378"/>
                <a:gd name="T8" fmla="*/ 1 w 343"/>
                <a:gd name="T9" fmla="*/ 1 h 378"/>
                <a:gd name="T10" fmla="*/ 1 w 343"/>
                <a:gd name="T11" fmla="*/ 1 h 378"/>
                <a:gd name="T12" fmla="*/ 1 w 343"/>
                <a:gd name="T13" fmla="*/ 1 h 378"/>
                <a:gd name="T14" fmla="*/ 1 w 343"/>
                <a:gd name="T15" fmla="*/ 1 h 378"/>
                <a:gd name="T16" fmla="*/ 1 w 343"/>
                <a:gd name="T17" fmla="*/ 1 h 378"/>
                <a:gd name="T18" fmla="*/ 1 w 343"/>
                <a:gd name="T19" fmla="*/ 1 h 378"/>
                <a:gd name="T20" fmla="*/ 1 w 343"/>
                <a:gd name="T21" fmla="*/ 1 h 378"/>
                <a:gd name="T22" fmla="*/ 1 w 343"/>
                <a:gd name="T23" fmla="*/ 1 h 378"/>
                <a:gd name="T24" fmla="*/ 1 w 343"/>
                <a:gd name="T25" fmla="*/ 1 h 378"/>
                <a:gd name="T26" fmla="*/ 1 w 343"/>
                <a:gd name="T27" fmla="*/ 1 h 378"/>
                <a:gd name="T28" fmla="*/ 1 w 343"/>
                <a:gd name="T29" fmla="*/ 1 h 378"/>
                <a:gd name="T30" fmla="*/ 1 w 343"/>
                <a:gd name="T31" fmla="*/ 1 h 378"/>
                <a:gd name="T32" fmla="*/ 1 w 343"/>
                <a:gd name="T33" fmla="*/ 1 h 378"/>
                <a:gd name="T34" fmla="*/ 1 w 343"/>
                <a:gd name="T35" fmla="*/ 1 h 378"/>
                <a:gd name="T36" fmla="*/ 1 w 343"/>
                <a:gd name="T37" fmla="*/ 1 h 378"/>
                <a:gd name="T38" fmla="*/ 1 w 343"/>
                <a:gd name="T39" fmla="*/ 1 h 378"/>
                <a:gd name="T40" fmla="*/ 1 w 343"/>
                <a:gd name="T41" fmla="*/ 1 h 378"/>
                <a:gd name="T42" fmla="*/ 1 w 343"/>
                <a:gd name="T43" fmla="*/ 1 h 378"/>
                <a:gd name="T44" fmla="*/ 1 w 343"/>
                <a:gd name="T45" fmla="*/ 1 h 378"/>
                <a:gd name="T46" fmla="*/ 1 w 343"/>
                <a:gd name="T47" fmla="*/ 1 h 378"/>
                <a:gd name="T48" fmla="*/ 1 w 343"/>
                <a:gd name="T49" fmla="*/ 1 h 378"/>
                <a:gd name="T50" fmla="*/ 1 w 343"/>
                <a:gd name="T51" fmla="*/ 1 h 378"/>
                <a:gd name="T52" fmla="*/ 1 w 343"/>
                <a:gd name="T53" fmla="*/ 1 h 378"/>
                <a:gd name="T54" fmla="*/ 1 w 343"/>
                <a:gd name="T55" fmla="*/ 1 h 378"/>
                <a:gd name="T56" fmla="*/ 1 w 343"/>
                <a:gd name="T57" fmla="*/ 1 h 378"/>
                <a:gd name="T58" fmla="*/ 1 w 343"/>
                <a:gd name="T59" fmla="*/ 1 h 378"/>
                <a:gd name="T60" fmla="*/ 1 w 343"/>
                <a:gd name="T61" fmla="*/ 1 h 378"/>
                <a:gd name="T62" fmla="*/ 1 w 343"/>
                <a:gd name="T63" fmla="*/ 1 h 378"/>
                <a:gd name="T64" fmla="*/ 1 w 343"/>
                <a:gd name="T65" fmla="*/ 1 h 378"/>
                <a:gd name="T66" fmla="*/ 1 w 343"/>
                <a:gd name="T67" fmla="*/ 1 h 378"/>
                <a:gd name="T68" fmla="*/ 1 w 343"/>
                <a:gd name="T69" fmla="*/ 1 h 378"/>
                <a:gd name="T70" fmla="*/ 1 w 343"/>
                <a:gd name="T71" fmla="*/ 1 h 378"/>
                <a:gd name="T72" fmla="*/ 1 w 343"/>
                <a:gd name="T73" fmla="*/ 1 h 378"/>
                <a:gd name="T74" fmla="*/ 1 w 343"/>
                <a:gd name="T75" fmla="*/ 1 h 378"/>
                <a:gd name="T76" fmla="*/ 1 w 343"/>
                <a:gd name="T77" fmla="*/ 1 h 378"/>
                <a:gd name="T78" fmla="*/ 1 w 343"/>
                <a:gd name="T79" fmla="*/ 1 h 378"/>
                <a:gd name="T80" fmla="*/ 1 w 343"/>
                <a:gd name="T81" fmla="*/ 1 h 378"/>
                <a:gd name="T82" fmla="*/ 1 w 343"/>
                <a:gd name="T83" fmla="*/ 1 h 378"/>
                <a:gd name="T84" fmla="*/ 1 w 343"/>
                <a:gd name="T85" fmla="*/ 1 h 378"/>
                <a:gd name="T86" fmla="*/ 1 w 343"/>
                <a:gd name="T87" fmla="*/ 1 h 378"/>
                <a:gd name="T88" fmla="*/ 1 w 343"/>
                <a:gd name="T89" fmla="*/ 1 h 378"/>
                <a:gd name="T90" fmla="*/ 1 w 343"/>
                <a:gd name="T91" fmla="*/ 1 h 378"/>
                <a:gd name="T92" fmla="*/ 1 w 343"/>
                <a:gd name="T93" fmla="*/ 1 h 378"/>
                <a:gd name="T94" fmla="*/ 1 w 343"/>
                <a:gd name="T95" fmla="*/ 1 h 378"/>
                <a:gd name="T96" fmla="*/ 1 w 343"/>
                <a:gd name="T97" fmla="*/ 0 h 378"/>
                <a:gd name="T98" fmla="*/ 1 w 343"/>
                <a:gd name="T99" fmla="*/ 1 h 378"/>
                <a:gd name="T100" fmla="*/ 1 w 343"/>
                <a:gd name="T101" fmla="*/ 1 h 378"/>
                <a:gd name="T102" fmla="*/ 1 w 343"/>
                <a:gd name="T103" fmla="*/ 1 h 378"/>
                <a:gd name="T104" fmla="*/ 1 w 343"/>
                <a:gd name="T105" fmla="*/ 1 h 378"/>
                <a:gd name="T106" fmla="*/ 1 w 343"/>
                <a:gd name="T107" fmla="*/ 1 h 37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43"/>
                <a:gd name="T163" fmla="*/ 0 h 378"/>
                <a:gd name="T164" fmla="*/ 343 w 343"/>
                <a:gd name="T165" fmla="*/ 378 h 37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43" h="378">
                  <a:moveTo>
                    <a:pt x="343" y="240"/>
                  </a:moveTo>
                  <a:lnTo>
                    <a:pt x="341" y="242"/>
                  </a:lnTo>
                  <a:lnTo>
                    <a:pt x="334" y="249"/>
                  </a:lnTo>
                  <a:lnTo>
                    <a:pt x="326" y="257"/>
                  </a:lnTo>
                  <a:lnTo>
                    <a:pt x="319" y="264"/>
                  </a:lnTo>
                  <a:lnTo>
                    <a:pt x="312" y="263"/>
                  </a:lnTo>
                  <a:lnTo>
                    <a:pt x="304" y="263"/>
                  </a:lnTo>
                  <a:lnTo>
                    <a:pt x="293" y="263"/>
                  </a:lnTo>
                  <a:lnTo>
                    <a:pt x="283" y="264"/>
                  </a:lnTo>
                  <a:lnTo>
                    <a:pt x="273" y="264"/>
                  </a:lnTo>
                  <a:lnTo>
                    <a:pt x="263" y="264"/>
                  </a:lnTo>
                  <a:lnTo>
                    <a:pt x="257" y="264"/>
                  </a:lnTo>
                  <a:lnTo>
                    <a:pt x="251" y="264"/>
                  </a:lnTo>
                  <a:lnTo>
                    <a:pt x="246" y="263"/>
                  </a:lnTo>
                  <a:lnTo>
                    <a:pt x="242" y="262"/>
                  </a:lnTo>
                  <a:lnTo>
                    <a:pt x="236" y="262"/>
                  </a:lnTo>
                  <a:lnTo>
                    <a:pt x="230" y="261"/>
                  </a:lnTo>
                  <a:lnTo>
                    <a:pt x="225" y="262"/>
                  </a:lnTo>
                  <a:lnTo>
                    <a:pt x="221" y="262"/>
                  </a:lnTo>
                  <a:lnTo>
                    <a:pt x="220" y="264"/>
                  </a:lnTo>
                  <a:lnTo>
                    <a:pt x="220" y="268"/>
                  </a:lnTo>
                  <a:lnTo>
                    <a:pt x="222" y="271"/>
                  </a:lnTo>
                  <a:lnTo>
                    <a:pt x="227" y="274"/>
                  </a:lnTo>
                  <a:lnTo>
                    <a:pt x="232" y="276"/>
                  </a:lnTo>
                  <a:lnTo>
                    <a:pt x="239" y="278"/>
                  </a:lnTo>
                  <a:lnTo>
                    <a:pt x="246" y="279"/>
                  </a:lnTo>
                  <a:lnTo>
                    <a:pt x="253" y="280"/>
                  </a:lnTo>
                  <a:lnTo>
                    <a:pt x="259" y="280"/>
                  </a:lnTo>
                  <a:lnTo>
                    <a:pt x="263" y="280"/>
                  </a:lnTo>
                  <a:lnTo>
                    <a:pt x="273" y="279"/>
                  </a:lnTo>
                  <a:lnTo>
                    <a:pt x="283" y="277"/>
                  </a:lnTo>
                  <a:lnTo>
                    <a:pt x="292" y="274"/>
                  </a:lnTo>
                  <a:lnTo>
                    <a:pt x="296" y="273"/>
                  </a:lnTo>
                  <a:lnTo>
                    <a:pt x="310" y="298"/>
                  </a:lnTo>
                  <a:lnTo>
                    <a:pt x="299" y="308"/>
                  </a:lnTo>
                  <a:lnTo>
                    <a:pt x="301" y="322"/>
                  </a:lnTo>
                  <a:lnTo>
                    <a:pt x="303" y="333"/>
                  </a:lnTo>
                  <a:lnTo>
                    <a:pt x="303" y="342"/>
                  </a:lnTo>
                  <a:lnTo>
                    <a:pt x="299" y="352"/>
                  </a:lnTo>
                  <a:lnTo>
                    <a:pt x="291" y="362"/>
                  </a:lnTo>
                  <a:lnTo>
                    <a:pt x="282" y="371"/>
                  </a:lnTo>
                  <a:lnTo>
                    <a:pt x="273" y="378"/>
                  </a:lnTo>
                  <a:lnTo>
                    <a:pt x="266" y="378"/>
                  </a:lnTo>
                  <a:lnTo>
                    <a:pt x="261" y="372"/>
                  </a:lnTo>
                  <a:lnTo>
                    <a:pt x="257" y="364"/>
                  </a:lnTo>
                  <a:lnTo>
                    <a:pt x="253" y="360"/>
                  </a:lnTo>
                  <a:lnTo>
                    <a:pt x="247" y="357"/>
                  </a:lnTo>
                  <a:lnTo>
                    <a:pt x="244" y="359"/>
                  </a:lnTo>
                  <a:lnTo>
                    <a:pt x="240" y="360"/>
                  </a:lnTo>
                  <a:lnTo>
                    <a:pt x="236" y="362"/>
                  </a:lnTo>
                  <a:lnTo>
                    <a:pt x="231" y="364"/>
                  </a:lnTo>
                  <a:lnTo>
                    <a:pt x="227" y="365"/>
                  </a:lnTo>
                  <a:lnTo>
                    <a:pt x="222" y="365"/>
                  </a:lnTo>
                  <a:lnTo>
                    <a:pt x="217" y="365"/>
                  </a:lnTo>
                  <a:lnTo>
                    <a:pt x="213" y="364"/>
                  </a:lnTo>
                  <a:lnTo>
                    <a:pt x="209" y="357"/>
                  </a:lnTo>
                  <a:lnTo>
                    <a:pt x="210" y="347"/>
                  </a:lnTo>
                  <a:lnTo>
                    <a:pt x="212" y="338"/>
                  </a:lnTo>
                  <a:lnTo>
                    <a:pt x="209" y="332"/>
                  </a:lnTo>
                  <a:lnTo>
                    <a:pt x="201" y="327"/>
                  </a:lnTo>
                  <a:lnTo>
                    <a:pt x="192" y="322"/>
                  </a:lnTo>
                  <a:lnTo>
                    <a:pt x="185" y="318"/>
                  </a:lnTo>
                  <a:lnTo>
                    <a:pt x="182" y="316"/>
                  </a:lnTo>
                  <a:lnTo>
                    <a:pt x="184" y="314"/>
                  </a:lnTo>
                  <a:lnTo>
                    <a:pt x="187" y="308"/>
                  </a:lnTo>
                  <a:lnTo>
                    <a:pt x="191" y="302"/>
                  </a:lnTo>
                  <a:lnTo>
                    <a:pt x="190" y="298"/>
                  </a:lnTo>
                  <a:lnTo>
                    <a:pt x="182" y="293"/>
                  </a:lnTo>
                  <a:lnTo>
                    <a:pt x="172" y="287"/>
                  </a:lnTo>
                  <a:lnTo>
                    <a:pt x="163" y="279"/>
                  </a:lnTo>
                  <a:lnTo>
                    <a:pt x="160" y="270"/>
                  </a:lnTo>
                  <a:lnTo>
                    <a:pt x="161" y="265"/>
                  </a:lnTo>
                  <a:lnTo>
                    <a:pt x="163" y="261"/>
                  </a:lnTo>
                  <a:lnTo>
                    <a:pt x="167" y="257"/>
                  </a:lnTo>
                  <a:lnTo>
                    <a:pt x="172" y="255"/>
                  </a:lnTo>
                  <a:lnTo>
                    <a:pt x="178" y="253"/>
                  </a:lnTo>
                  <a:lnTo>
                    <a:pt x="185" y="251"/>
                  </a:lnTo>
                  <a:lnTo>
                    <a:pt x="192" y="250"/>
                  </a:lnTo>
                  <a:lnTo>
                    <a:pt x="199" y="251"/>
                  </a:lnTo>
                  <a:lnTo>
                    <a:pt x="205" y="245"/>
                  </a:lnTo>
                  <a:lnTo>
                    <a:pt x="212" y="239"/>
                  </a:lnTo>
                  <a:lnTo>
                    <a:pt x="217" y="235"/>
                  </a:lnTo>
                  <a:lnTo>
                    <a:pt x="220" y="234"/>
                  </a:lnTo>
                  <a:lnTo>
                    <a:pt x="212" y="232"/>
                  </a:lnTo>
                  <a:lnTo>
                    <a:pt x="205" y="226"/>
                  </a:lnTo>
                  <a:lnTo>
                    <a:pt x="199" y="219"/>
                  </a:lnTo>
                  <a:lnTo>
                    <a:pt x="196" y="212"/>
                  </a:lnTo>
                  <a:lnTo>
                    <a:pt x="190" y="210"/>
                  </a:lnTo>
                  <a:lnTo>
                    <a:pt x="183" y="208"/>
                  </a:lnTo>
                  <a:lnTo>
                    <a:pt x="176" y="205"/>
                  </a:lnTo>
                  <a:lnTo>
                    <a:pt x="168" y="204"/>
                  </a:lnTo>
                  <a:lnTo>
                    <a:pt x="159" y="202"/>
                  </a:lnTo>
                  <a:lnTo>
                    <a:pt x="151" y="201"/>
                  </a:lnTo>
                  <a:lnTo>
                    <a:pt x="144" y="198"/>
                  </a:lnTo>
                  <a:lnTo>
                    <a:pt x="137" y="197"/>
                  </a:lnTo>
                  <a:lnTo>
                    <a:pt x="128" y="194"/>
                  </a:lnTo>
                  <a:lnTo>
                    <a:pt x="122" y="188"/>
                  </a:lnTo>
                  <a:lnTo>
                    <a:pt x="118" y="181"/>
                  </a:lnTo>
                  <a:lnTo>
                    <a:pt x="117" y="175"/>
                  </a:lnTo>
                  <a:lnTo>
                    <a:pt x="122" y="174"/>
                  </a:lnTo>
                  <a:lnTo>
                    <a:pt x="128" y="174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43" y="174"/>
                  </a:lnTo>
                  <a:lnTo>
                    <a:pt x="147" y="175"/>
                  </a:lnTo>
                  <a:lnTo>
                    <a:pt x="151" y="175"/>
                  </a:lnTo>
                  <a:lnTo>
                    <a:pt x="155" y="175"/>
                  </a:lnTo>
                  <a:lnTo>
                    <a:pt x="161" y="173"/>
                  </a:lnTo>
                  <a:lnTo>
                    <a:pt x="164" y="170"/>
                  </a:lnTo>
                  <a:lnTo>
                    <a:pt x="168" y="165"/>
                  </a:lnTo>
                  <a:lnTo>
                    <a:pt x="175" y="162"/>
                  </a:lnTo>
                  <a:lnTo>
                    <a:pt x="182" y="157"/>
                  </a:lnTo>
                  <a:lnTo>
                    <a:pt x="183" y="146"/>
                  </a:lnTo>
                  <a:lnTo>
                    <a:pt x="177" y="129"/>
                  </a:lnTo>
                  <a:lnTo>
                    <a:pt x="163" y="107"/>
                  </a:lnTo>
                  <a:lnTo>
                    <a:pt x="157" y="103"/>
                  </a:lnTo>
                  <a:lnTo>
                    <a:pt x="152" y="99"/>
                  </a:lnTo>
                  <a:lnTo>
                    <a:pt x="145" y="98"/>
                  </a:lnTo>
                  <a:lnTo>
                    <a:pt x="139" y="97"/>
                  </a:lnTo>
                  <a:lnTo>
                    <a:pt x="132" y="96"/>
                  </a:lnTo>
                  <a:lnTo>
                    <a:pt x="126" y="97"/>
                  </a:lnTo>
                  <a:lnTo>
                    <a:pt x="122" y="97"/>
                  </a:lnTo>
                  <a:lnTo>
                    <a:pt x="117" y="98"/>
                  </a:lnTo>
                  <a:lnTo>
                    <a:pt x="110" y="90"/>
                  </a:lnTo>
                  <a:lnTo>
                    <a:pt x="107" y="81"/>
                  </a:lnTo>
                  <a:lnTo>
                    <a:pt x="106" y="72"/>
                  </a:lnTo>
                  <a:lnTo>
                    <a:pt x="106" y="68"/>
                  </a:lnTo>
                  <a:lnTo>
                    <a:pt x="100" y="71"/>
                  </a:lnTo>
                  <a:lnTo>
                    <a:pt x="93" y="71"/>
                  </a:lnTo>
                  <a:lnTo>
                    <a:pt x="87" y="71"/>
                  </a:lnTo>
                  <a:lnTo>
                    <a:pt x="80" y="68"/>
                  </a:lnTo>
                  <a:lnTo>
                    <a:pt x="73" y="63"/>
                  </a:lnTo>
                  <a:lnTo>
                    <a:pt x="68" y="56"/>
                  </a:lnTo>
                  <a:lnTo>
                    <a:pt x="62" y="49"/>
                  </a:lnTo>
                  <a:lnTo>
                    <a:pt x="54" y="45"/>
                  </a:lnTo>
                  <a:lnTo>
                    <a:pt x="48" y="44"/>
                  </a:lnTo>
                  <a:lnTo>
                    <a:pt x="42" y="44"/>
                  </a:lnTo>
                  <a:lnTo>
                    <a:pt x="37" y="44"/>
                  </a:lnTo>
                  <a:lnTo>
                    <a:pt x="32" y="44"/>
                  </a:lnTo>
                  <a:lnTo>
                    <a:pt x="27" y="44"/>
                  </a:lnTo>
                  <a:lnTo>
                    <a:pt x="23" y="43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8" y="34"/>
                  </a:lnTo>
                  <a:lnTo>
                    <a:pt x="1" y="21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31" y="8"/>
                  </a:lnTo>
                  <a:lnTo>
                    <a:pt x="52" y="19"/>
                  </a:lnTo>
                  <a:lnTo>
                    <a:pt x="73" y="29"/>
                  </a:lnTo>
                  <a:lnTo>
                    <a:pt x="96" y="43"/>
                  </a:lnTo>
                  <a:lnTo>
                    <a:pt x="121" y="57"/>
                  </a:lnTo>
                  <a:lnTo>
                    <a:pt x="145" y="72"/>
                  </a:lnTo>
                  <a:lnTo>
                    <a:pt x="169" y="88"/>
                  </a:lnTo>
                  <a:lnTo>
                    <a:pt x="193" y="104"/>
                  </a:lnTo>
                  <a:lnTo>
                    <a:pt x="217" y="121"/>
                  </a:lnTo>
                  <a:lnTo>
                    <a:pt x="240" y="139"/>
                  </a:lnTo>
                  <a:lnTo>
                    <a:pt x="261" y="156"/>
                  </a:lnTo>
                  <a:lnTo>
                    <a:pt x="282" y="174"/>
                  </a:lnTo>
                  <a:lnTo>
                    <a:pt x="300" y="192"/>
                  </a:lnTo>
                  <a:lnTo>
                    <a:pt x="318" y="208"/>
                  </a:lnTo>
                  <a:lnTo>
                    <a:pt x="331" y="224"/>
                  </a:lnTo>
                  <a:lnTo>
                    <a:pt x="343" y="24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3516" name="Freeform 17"/>
            <p:cNvSpPr>
              <a:spLocks/>
            </p:cNvSpPr>
            <p:nvPr/>
          </p:nvSpPr>
          <p:spPr bwMode="auto">
            <a:xfrm>
              <a:off x="2863" y="763"/>
              <a:ext cx="63" cy="55"/>
            </a:xfrm>
            <a:custGeom>
              <a:avLst/>
              <a:gdLst>
                <a:gd name="T0" fmla="*/ 1 w 126"/>
                <a:gd name="T1" fmla="*/ 0 h 111"/>
                <a:gd name="T2" fmla="*/ 1 w 126"/>
                <a:gd name="T3" fmla="*/ 0 h 111"/>
                <a:gd name="T4" fmla="*/ 1 w 126"/>
                <a:gd name="T5" fmla="*/ 0 h 111"/>
                <a:gd name="T6" fmla="*/ 1 w 126"/>
                <a:gd name="T7" fmla="*/ 0 h 111"/>
                <a:gd name="T8" fmla="*/ 1 w 126"/>
                <a:gd name="T9" fmla="*/ 0 h 111"/>
                <a:gd name="T10" fmla="*/ 1 w 126"/>
                <a:gd name="T11" fmla="*/ 0 h 111"/>
                <a:gd name="T12" fmla="*/ 1 w 126"/>
                <a:gd name="T13" fmla="*/ 0 h 111"/>
                <a:gd name="T14" fmla="*/ 1 w 126"/>
                <a:gd name="T15" fmla="*/ 0 h 111"/>
                <a:gd name="T16" fmla="*/ 1 w 126"/>
                <a:gd name="T17" fmla="*/ 0 h 111"/>
                <a:gd name="T18" fmla="*/ 1 w 126"/>
                <a:gd name="T19" fmla="*/ 0 h 111"/>
                <a:gd name="T20" fmla="*/ 1 w 126"/>
                <a:gd name="T21" fmla="*/ 0 h 111"/>
                <a:gd name="T22" fmla="*/ 1 w 126"/>
                <a:gd name="T23" fmla="*/ 0 h 111"/>
                <a:gd name="T24" fmla="*/ 1 w 126"/>
                <a:gd name="T25" fmla="*/ 0 h 111"/>
                <a:gd name="T26" fmla="*/ 1 w 126"/>
                <a:gd name="T27" fmla="*/ 0 h 111"/>
                <a:gd name="T28" fmla="*/ 1 w 126"/>
                <a:gd name="T29" fmla="*/ 0 h 111"/>
                <a:gd name="T30" fmla="*/ 1 w 126"/>
                <a:gd name="T31" fmla="*/ 0 h 111"/>
                <a:gd name="T32" fmla="*/ 1 w 126"/>
                <a:gd name="T33" fmla="*/ 0 h 111"/>
                <a:gd name="T34" fmla="*/ 1 w 126"/>
                <a:gd name="T35" fmla="*/ 0 h 111"/>
                <a:gd name="T36" fmla="*/ 1 w 126"/>
                <a:gd name="T37" fmla="*/ 0 h 111"/>
                <a:gd name="T38" fmla="*/ 1 w 126"/>
                <a:gd name="T39" fmla="*/ 0 h 111"/>
                <a:gd name="T40" fmla="*/ 1 w 126"/>
                <a:gd name="T41" fmla="*/ 0 h 111"/>
                <a:gd name="T42" fmla="*/ 1 w 126"/>
                <a:gd name="T43" fmla="*/ 0 h 111"/>
                <a:gd name="T44" fmla="*/ 1 w 126"/>
                <a:gd name="T45" fmla="*/ 0 h 111"/>
                <a:gd name="T46" fmla="*/ 1 w 126"/>
                <a:gd name="T47" fmla="*/ 0 h 111"/>
                <a:gd name="T48" fmla="*/ 1 w 126"/>
                <a:gd name="T49" fmla="*/ 0 h 111"/>
                <a:gd name="T50" fmla="*/ 1 w 126"/>
                <a:gd name="T51" fmla="*/ 0 h 111"/>
                <a:gd name="T52" fmla="*/ 1 w 126"/>
                <a:gd name="T53" fmla="*/ 0 h 111"/>
                <a:gd name="T54" fmla="*/ 1 w 126"/>
                <a:gd name="T55" fmla="*/ 0 h 111"/>
                <a:gd name="T56" fmla="*/ 1 w 126"/>
                <a:gd name="T57" fmla="*/ 0 h 111"/>
                <a:gd name="T58" fmla="*/ 1 w 126"/>
                <a:gd name="T59" fmla="*/ 0 h 111"/>
                <a:gd name="T60" fmla="*/ 0 w 126"/>
                <a:gd name="T61" fmla="*/ 0 h 111"/>
                <a:gd name="T62" fmla="*/ 1 w 126"/>
                <a:gd name="T63" fmla="*/ 0 h 111"/>
                <a:gd name="T64" fmla="*/ 1 w 126"/>
                <a:gd name="T65" fmla="*/ 0 h 1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6"/>
                <a:gd name="T100" fmla="*/ 0 h 111"/>
                <a:gd name="T101" fmla="*/ 126 w 126"/>
                <a:gd name="T102" fmla="*/ 111 h 1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6" h="111">
                  <a:moveTo>
                    <a:pt x="15" y="7"/>
                  </a:moveTo>
                  <a:lnTo>
                    <a:pt x="17" y="13"/>
                  </a:lnTo>
                  <a:lnTo>
                    <a:pt x="21" y="15"/>
                  </a:lnTo>
                  <a:lnTo>
                    <a:pt x="24" y="15"/>
                  </a:lnTo>
                  <a:lnTo>
                    <a:pt x="29" y="15"/>
                  </a:lnTo>
                  <a:lnTo>
                    <a:pt x="32" y="16"/>
                  </a:lnTo>
                  <a:lnTo>
                    <a:pt x="33" y="20"/>
                  </a:lnTo>
                  <a:lnTo>
                    <a:pt x="35" y="24"/>
                  </a:lnTo>
                  <a:lnTo>
                    <a:pt x="39" y="28"/>
                  </a:lnTo>
                  <a:lnTo>
                    <a:pt x="46" y="28"/>
                  </a:lnTo>
                  <a:lnTo>
                    <a:pt x="53" y="28"/>
                  </a:lnTo>
                  <a:lnTo>
                    <a:pt x="60" y="29"/>
                  </a:lnTo>
                  <a:lnTo>
                    <a:pt x="65" y="31"/>
                  </a:lnTo>
                  <a:lnTo>
                    <a:pt x="66" y="37"/>
                  </a:lnTo>
                  <a:lnTo>
                    <a:pt x="67" y="44"/>
                  </a:lnTo>
                  <a:lnTo>
                    <a:pt x="69" y="51"/>
                  </a:lnTo>
                  <a:lnTo>
                    <a:pt x="74" y="53"/>
                  </a:lnTo>
                  <a:lnTo>
                    <a:pt x="82" y="53"/>
                  </a:lnTo>
                  <a:lnTo>
                    <a:pt x="91" y="53"/>
                  </a:lnTo>
                  <a:lnTo>
                    <a:pt x="100" y="54"/>
                  </a:lnTo>
                  <a:lnTo>
                    <a:pt x="106" y="55"/>
                  </a:lnTo>
                  <a:lnTo>
                    <a:pt x="108" y="58"/>
                  </a:lnTo>
                  <a:lnTo>
                    <a:pt x="111" y="62"/>
                  </a:lnTo>
                  <a:lnTo>
                    <a:pt x="111" y="68"/>
                  </a:lnTo>
                  <a:lnTo>
                    <a:pt x="112" y="74"/>
                  </a:lnTo>
                  <a:lnTo>
                    <a:pt x="126" y="78"/>
                  </a:lnTo>
                  <a:lnTo>
                    <a:pt x="123" y="85"/>
                  </a:lnTo>
                  <a:lnTo>
                    <a:pt x="119" y="91"/>
                  </a:lnTo>
                  <a:lnTo>
                    <a:pt x="113" y="94"/>
                  </a:lnTo>
                  <a:lnTo>
                    <a:pt x="105" y="97"/>
                  </a:lnTo>
                  <a:lnTo>
                    <a:pt x="100" y="98"/>
                  </a:lnTo>
                  <a:lnTo>
                    <a:pt x="94" y="99"/>
                  </a:lnTo>
                  <a:lnTo>
                    <a:pt x="90" y="100"/>
                  </a:lnTo>
                  <a:lnTo>
                    <a:pt x="85" y="102"/>
                  </a:lnTo>
                  <a:lnTo>
                    <a:pt x="81" y="104"/>
                  </a:lnTo>
                  <a:lnTo>
                    <a:pt x="76" y="106"/>
                  </a:lnTo>
                  <a:lnTo>
                    <a:pt x="71" y="108"/>
                  </a:lnTo>
                  <a:lnTo>
                    <a:pt x="68" y="109"/>
                  </a:lnTo>
                  <a:lnTo>
                    <a:pt x="62" y="111"/>
                  </a:lnTo>
                  <a:lnTo>
                    <a:pt x="58" y="109"/>
                  </a:lnTo>
                  <a:lnTo>
                    <a:pt x="52" y="107"/>
                  </a:lnTo>
                  <a:lnTo>
                    <a:pt x="46" y="105"/>
                  </a:lnTo>
                  <a:lnTo>
                    <a:pt x="52" y="99"/>
                  </a:lnTo>
                  <a:lnTo>
                    <a:pt x="58" y="93"/>
                  </a:lnTo>
                  <a:lnTo>
                    <a:pt x="63" y="89"/>
                  </a:lnTo>
                  <a:lnTo>
                    <a:pt x="66" y="88"/>
                  </a:lnTo>
                  <a:lnTo>
                    <a:pt x="60" y="85"/>
                  </a:lnTo>
                  <a:lnTo>
                    <a:pt x="54" y="83"/>
                  </a:lnTo>
                  <a:lnTo>
                    <a:pt x="47" y="79"/>
                  </a:lnTo>
                  <a:lnTo>
                    <a:pt x="43" y="75"/>
                  </a:lnTo>
                  <a:lnTo>
                    <a:pt x="43" y="70"/>
                  </a:lnTo>
                  <a:lnTo>
                    <a:pt x="46" y="67"/>
                  </a:lnTo>
                  <a:lnTo>
                    <a:pt x="48" y="62"/>
                  </a:lnTo>
                  <a:lnTo>
                    <a:pt x="46" y="59"/>
                  </a:lnTo>
                  <a:lnTo>
                    <a:pt x="39" y="54"/>
                  </a:lnTo>
                  <a:lnTo>
                    <a:pt x="32" y="47"/>
                  </a:lnTo>
                  <a:lnTo>
                    <a:pt x="24" y="43"/>
                  </a:lnTo>
                  <a:lnTo>
                    <a:pt x="18" y="39"/>
                  </a:lnTo>
                  <a:lnTo>
                    <a:pt x="15" y="32"/>
                  </a:lnTo>
                  <a:lnTo>
                    <a:pt x="10" y="22"/>
                  </a:lnTo>
                  <a:lnTo>
                    <a:pt x="6" y="11"/>
                  </a:lnTo>
                  <a:lnTo>
                    <a:pt x="0" y="3"/>
                  </a:lnTo>
                  <a:lnTo>
                    <a:pt x="2" y="1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5" y="7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3517" name="Freeform 18"/>
            <p:cNvSpPr>
              <a:spLocks/>
            </p:cNvSpPr>
            <p:nvPr/>
          </p:nvSpPr>
          <p:spPr bwMode="auto">
            <a:xfrm>
              <a:off x="2862" y="784"/>
              <a:ext cx="17" cy="21"/>
            </a:xfrm>
            <a:custGeom>
              <a:avLst/>
              <a:gdLst>
                <a:gd name="T0" fmla="*/ 0 w 32"/>
                <a:gd name="T1" fmla="*/ 0 h 43"/>
                <a:gd name="T2" fmla="*/ 1 w 32"/>
                <a:gd name="T3" fmla="*/ 0 h 43"/>
                <a:gd name="T4" fmla="*/ 1 w 32"/>
                <a:gd name="T5" fmla="*/ 0 h 43"/>
                <a:gd name="T6" fmla="*/ 1 w 32"/>
                <a:gd name="T7" fmla="*/ 0 h 43"/>
                <a:gd name="T8" fmla="*/ 1 w 32"/>
                <a:gd name="T9" fmla="*/ 0 h 43"/>
                <a:gd name="T10" fmla="*/ 1 w 32"/>
                <a:gd name="T11" fmla="*/ 0 h 43"/>
                <a:gd name="T12" fmla="*/ 1 w 32"/>
                <a:gd name="T13" fmla="*/ 0 h 43"/>
                <a:gd name="T14" fmla="*/ 1 w 32"/>
                <a:gd name="T15" fmla="*/ 0 h 43"/>
                <a:gd name="T16" fmla="*/ 1 w 32"/>
                <a:gd name="T17" fmla="*/ 0 h 43"/>
                <a:gd name="T18" fmla="*/ 1 w 32"/>
                <a:gd name="T19" fmla="*/ 0 h 43"/>
                <a:gd name="T20" fmla="*/ 1 w 32"/>
                <a:gd name="T21" fmla="*/ 0 h 43"/>
                <a:gd name="T22" fmla="*/ 1 w 32"/>
                <a:gd name="T23" fmla="*/ 0 h 43"/>
                <a:gd name="T24" fmla="*/ 0 w 32"/>
                <a:gd name="T25" fmla="*/ 0 h 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2"/>
                <a:gd name="T40" fmla="*/ 0 h 43"/>
                <a:gd name="T41" fmla="*/ 32 w 32"/>
                <a:gd name="T42" fmla="*/ 43 h 4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2" h="43">
                  <a:moveTo>
                    <a:pt x="0" y="0"/>
                  </a:moveTo>
                  <a:lnTo>
                    <a:pt x="4" y="4"/>
                  </a:lnTo>
                  <a:lnTo>
                    <a:pt x="10" y="8"/>
                  </a:lnTo>
                  <a:lnTo>
                    <a:pt x="17" y="11"/>
                  </a:lnTo>
                  <a:lnTo>
                    <a:pt x="23" y="13"/>
                  </a:lnTo>
                  <a:lnTo>
                    <a:pt x="28" y="21"/>
                  </a:lnTo>
                  <a:lnTo>
                    <a:pt x="32" y="30"/>
                  </a:lnTo>
                  <a:lnTo>
                    <a:pt x="32" y="38"/>
                  </a:lnTo>
                  <a:lnTo>
                    <a:pt x="28" y="43"/>
                  </a:lnTo>
                  <a:lnTo>
                    <a:pt x="19" y="40"/>
                  </a:lnTo>
                  <a:lnTo>
                    <a:pt x="10" y="29"/>
                  </a:lnTo>
                  <a:lnTo>
                    <a:pt x="3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3518" name="Freeform 19"/>
            <p:cNvSpPr>
              <a:spLocks/>
            </p:cNvSpPr>
            <p:nvPr/>
          </p:nvSpPr>
          <p:spPr bwMode="auto">
            <a:xfrm>
              <a:off x="2966" y="921"/>
              <a:ext cx="202" cy="530"/>
            </a:xfrm>
            <a:custGeom>
              <a:avLst/>
              <a:gdLst>
                <a:gd name="T0" fmla="*/ 0 w 405"/>
                <a:gd name="T1" fmla="*/ 1 h 1058"/>
                <a:gd name="T2" fmla="*/ 0 w 405"/>
                <a:gd name="T3" fmla="*/ 1 h 1058"/>
                <a:gd name="T4" fmla="*/ 0 w 405"/>
                <a:gd name="T5" fmla="*/ 1 h 1058"/>
                <a:gd name="T6" fmla="*/ 0 w 405"/>
                <a:gd name="T7" fmla="*/ 0 h 1058"/>
                <a:gd name="T8" fmla="*/ 0 w 405"/>
                <a:gd name="T9" fmla="*/ 0 h 1058"/>
                <a:gd name="T10" fmla="*/ 0 w 405"/>
                <a:gd name="T11" fmla="*/ 1 h 1058"/>
                <a:gd name="T12" fmla="*/ 0 w 405"/>
                <a:gd name="T13" fmla="*/ 1 h 1058"/>
                <a:gd name="T14" fmla="*/ 0 w 405"/>
                <a:gd name="T15" fmla="*/ 1 h 1058"/>
                <a:gd name="T16" fmla="*/ 0 w 405"/>
                <a:gd name="T17" fmla="*/ 1 h 1058"/>
                <a:gd name="T18" fmla="*/ 0 w 405"/>
                <a:gd name="T19" fmla="*/ 1 h 1058"/>
                <a:gd name="T20" fmla="*/ 0 w 405"/>
                <a:gd name="T21" fmla="*/ 1 h 1058"/>
                <a:gd name="T22" fmla="*/ 0 w 405"/>
                <a:gd name="T23" fmla="*/ 1 h 1058"/>
                <a:gd name="T24" fmla="*/ 0 w 405"/>
                <a:gd name="T25" fmla="*/ 1 h 1058"/>
                <a:gd name="T26" fmla="*/ 0 w 405"/>
                <a:gd name="T27" fmla="*/ 1 h 1058"/>
                <a:gd name="T28" fmla="*/ 0 w 405"/>
                <a:gd name="T29" fmla="*/ 1 h 1058"/>
                <a:gd name="T30" fmla="*/ 0 w 405"/>
                <a:gd name="T31" fmla="*/ 1 h 1058"/>
                <a:gd name="T32" fmla="*/ 0 w 405"/>
                <a:gd name="T33" fmla="*/ 1 h 1058"/>
                <a:gd name="T34" fmla="*/ 0 w 405"/>
                <a:gd name="T35" fmla="*/ 1 h 1058"/>
                <a:gd name="T36" fmla="*/ 0 w 405"/>
                <a:gd name="T37" fmla="*/ 1 h 1058"/>
                <a:gd name="T38" fmla="*/ 0 w 405"/>
                <a:gd name="T39" fmla="*/ 1 h 1058"/>
                <a:gd name="T40" fmla="*/ 0 w 405"/>
                <a:gd name="T41" fmla="*/ 1 h 1058"/>
                <a:gd name="T42" fmla="*/ 0 w 405"/>
                <a:gd name="T43" fmla="*/ 1 h 1058"/>
                <a:gd name="T44" fmla="*/ 0 w 405"/>
                <a:gd name="T45" fmla="*/ 1 h 1058"/>
                <a:gd name="T46" fmla="*/ 0 w 405"/>
                <a:gd name="T47" fmla="*/ 1 h 1058"/>
                <a:gd name="T48" fmla="*/ 0 w 405"/>
                <a:gd name="T49" fmla="*/ 1 h 1058"/>
                <a:gd name="T50" fmla="*/ 0 w 405"/>
                <a:gd name="T51" fmla="*/ 1 h 1058"/>
                <a:gd name="T52" fmla="*/ 0 w 405"/>
                <a:gd name="T53" fmla="*/ 1 h 1058"/>
                <a:gd name="T54" fmla="*/ 0 w 405"/>
                <a:gd name="T55" fmla="*/ 1 h 1058"/>
                <a:gd name="T56" fmla="*/ 0 w 405"/>
                <a:gd name="T57" fmla="*/ 1 h 1058"/>
                <a:gd name="T58" fmla="*/ 0 w 405"/>
                <a:gd name="T59" fmla="*/ 1 h 1058"/>
                <a:gd name="T60" fmla="*/ 0 w 405"/>
                <a:gd name="T61" fmla="*/ 1 h 1058"/>
                <a:gd name="T62" fmla="*/ 0 w 405"/>
                <a:gd name="T63" fmla="*/ 1 h 1058"/>
                <a:gd name="T64" fmla="*/ 0 w 405"/>
                <a:gd name="T65" fmla="*/ 1 h 1058"/>
                <a:gd name="T66" fmla="*/ 0 w 405"/>
                <a:gd name="T67" fmla="*/ 1 h 1058"/>
                <a:gd name="T68" fmla="*/ 0 w 405"/>
                <a:gd name="T69" fmla="*/ 1 h 1058"/>
                <a:gd name="T70" fmla="*/ 0 w 405"/>
                <a:gd name="T71" fmla="*/ 1 h 1058"/>
                <a:gd name="T72" fmla="*/ 0 w 405"/>
                <a:gd name="T73" fmla="*/ 1 h 1058"/>
                <a:gd name="T74" fmla="*/ 0 w 405"/>
                <a:gd name="T75" fmla="*/ 1 h 1058"/>
                <a:gd name="T76" fmla="*/ 0 w 405"/>
                <a:gd name="T77" fmla="*/ 1 h 1058"/>
                <a:gd name="T78" fmla="*/ 0 w 405"/>
                <a:gd name="T79" fmla="*/ 1 h 1058"/>
                <a:gd name="T80" fmla="*/ 0 w 405"/>
                <a:gd name="T81" fmla="*/ 1 h 1058"/>
                <a:gd name="T82" fmla="*/ 0 w 405"/>
                <a:gd name="T83" fmla="*/ 1 h 1058"/>
                <a:gd name="T84" fmla="*/ 0 w 405"/>
                <a:gd name="T85" fmla="*/ 1 h 1058"/>
                <a:gd name="T86" fmla="*/ 0 w 405"/>
                <a:gd name="T87" fmla="*/ 1 h 1058"/>
                <a:gd name="T88" fmla="*/ 0 w 405"/>
                <a:gd name="T89" fmla="*/ 1 h 1058"/>
                <a:gd name="T90" fmla="*/ 0 w 405"/>
                <a:gd name="T91" fmla="*/ 1 h 1058"/>
                <a:gd name="T92" fmla="*/ 0 w 405"/>
                <a:gd name="T93" fmla="*/ 1 h 1058"/>
                <a:gd name="T94" fmla="*/ 0 w 405"/>
                <a:gd name="T95" fmla="*/ 1 h 1058"/>
                <a:gd name="T96" fmla="*/ 0 w 405"/>
                <a:gd name="T97" fmla="*/ 1 h 105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05"/>
                <a:gd name="T148" fmla="*/ 0 h 1058"/>
                <a:gd name="T149" fmla="*/ 405 w 405"/>
                <a:gd name="T150" fmla="*/ 1058 h 105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05" h="1058">
                  <a:moveTo>
                    <a:pt x="239" y="17"/>
                  </a:moveTo>
                  <a:lnTo>
                    <a:pt x="234" y="20"/>
                  </a:lnTo>
                  <a:lnTo>
                    <a:pt x="228" y="23"/>
                  </a:lnTo>
                  <a:lnTo>
                    <a:pt x="220" y="24"/>
                  </a:lnTo>
                  <a:lnTo>
                    <a:pt x="212" y="24"/>
                  </a:lnTo>
                  <a:lnTo>
                    <a:pt x="203" y="23"/>
                  </a:lnTo>
                  <a:lnTo>
                    <a:pt x="195" y="19"/>
                  </a:lnTo>
                  <a:lnTo>
                    <a:pt x="189" y="12"/>
                  </a:lnTo>
                  <a:lnTo>
                    <a:pt x="185" y="4"/>
                  </a:lnTo>
                  <a:lnTo>
                    <a:pt x="178" y="2"/>
                  </a:lnTo>
                  <a:lnTo>
                    <a:pt x="171" y="1"/>
                  </a:lnTo>
                  <a:lnTo>
                    <a:pt x="164" y="0"/>
                  </a:lnTo>
                  <a:lnTo>
                    <a:pt x="157" y="0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38" y="0"/>
                  </a:lnTo>
                  <a:lnTo>
                    <a:pt x="133" y="1"/>
                  </a:lnTo>
                  <a:lnTo>
                    <a:pt x="127" y="3"/>
                  </a:lnTo>
                  <a:lnTo>
                    <a:pt x="120" y="7"/>
                  </a:lnTo>
                  <a:lnTo>
                    <a:pt x="112" y="12"/>
                  </a:lnTo>
                  <a:lnTo>
                    <a:pt x="105" y="18"/>
                  </a:lnTo>
                  <a:lnTo>
                    <a:pt x="98" y="24"/>
                  </a:lnTo>
                  <a:lnTo>
                    <a:pt x="92" y="28"/>
                  </a:lnTo>
                  <a:lnTo>
                    <a:pt x="89" y="32"/>
                  </a:lnTo>
                  <a:lnTo>
                    <a:pt x="88" y="33"/>
                  </a:lnTo>
                  <a:lnTo>
                    <a:pt x="87" y="33"/>
                  </a:lnTo>
                  <a:lnTo>
                    <a:pt x="82" y="33"/>
                  </a:lnTo>
                  <a:lnTo>
                    <a:pt x="76" y="33"/>
                  </a:lnTo>
                  <a:lnTo>
                    <a:pt x="70" y="33"/>
                  </a:lnTo>
                  <a:lnTo>
                    <a:pt x="62" y="34"/>
                  </a:lnTo>
                  <a:lnTo>
                    <a:pt x="57" y="34"/>
                  </a:lnTo>
                  <a:lnTo>
                    <a:pt x="51" y="35"/>
                  </a:lnTo>
                  <a:lnTo>
                    <a:pt x="46" y="37"/>
                  </a:lnTo>
                  <a:lnTo>
                    <a:pt x="43" y="40"/>
                  </a:lnTo>
                  <a:lnTo>
                    <a:pt x="37" y="45"/>
                  </a:lnTo>
                  <a:lnTo>
                    <a:pt x="31" y="52"/>
                  </a:lnTo>
                  <a:lnTo>
                    <a:pt x="26" y="60"/>
                  </a:lnTo>
                  <a:lnTo>
                    <a:pt x="21" y="66"/>
                  </a:lnTo>
                  <a:lnTo>
                    <a:pt x="16" y="73"/>
                  </a:lnTo>
                  <a:lnTo>
                    <a:pt x="13" y="78"/>
                  </a:lnTo>
                  <a:lnTo>
                    <a:pt x="12" y="79"/>
                  </a:lnTo>
                  <a:lnTo>
                    <a:pt x="24" y="121"/>
                  </a:lnTo>
                  <a:lnTo>
                    <a:pt x="20" y="139"/>
                  </a:lnTo>
                  <a:lnTo>
                    <a:pt x="11" y="163"/>
                  </a:lnTo>
                  <a:lnTo>
                    <a:pt x="3" y="186"/>
                  </a:lnTo>
                  <a:lnTo>
                    <a:pt x="0" y="201"/>
                  </a:lnTo>
                  <a:lnTo>
                    <a:pt x="6" y="210"/>
                  </a:lnTo>
                  <a:lnTo>
                    <a:pt x="16" y="223"/>
                  </a:lnTo>
                  <a:lnTo>
                    <a:pt x="26" y="237"/>
                  </a:lnTo>
                  <a:lnTo>
                    <a:pt x="30" y="248"/>
                  </a:lnTo>
                  <a:lnTo>
                    <a:pt x="29" y="268"/>
                  </a:lnTo>
                  <a:lnTo>
                    <a:pt x="27" y="298"/>
                  </a:lnTo>
                  <a:lnTo>
                    <a:pt x="27" y="328"/>
                  </a:lnTo>
                  <a:lnTo>
                    <a:pt x="32" y="346"/>
                  </a:lnTo>
                  <a:lnTo>
                    <a:pt x="42" y="353"/>
                  </a:lnTo>
                  <a:lnTo>
                    <a:pt x="52" y="356"/>
                  </a:lnTo>
                  <a:lnTo>
                    <a:pt x="59" y="358"/>
                  </a:lnTo>
                  <a:lnTo>
                    <a:pt x="62" y="365"/>
                  </a:lnTo>
                  <a:lnTo>
                    <a:pt x="65" y="369"/>
                  </a:lnTo>
                  <a:lnTo>
                    <a:pt x="70" y="372"/>
                  </a:lnTo>
                  <a:lnTo>
                    <a:pt x="76" y="375"/>
                  </a:lnTo>
                  <a:lnTo>
                    <a:pt x="79" y="384"/>
                  </a:lnTo>
                  <a:lnTo>
                    <a:pt x="79" y="391"/>
                  </a:lnTo>
                  <a:lnTo>
                    <a:pt x="80" y="398"/>
                  </a:lnTo>
                  <a:lnTo>
                    <a:pt x="82" y="403"/>
                  </a:lnTo>
                  <a:lnTo>
                    <a:pt x="85" y="407"/>
                  </a:lnTo>
                  <a:lnTo>
                    <a:pt x="90" y="412"/>
                  </a:lnTo>
                  <a:lnTo>
                    <a:pt x="96" y="417"/>
                  </a:lnTo>
                  <a:lnTo>
                    <a:pt x="104" y="420"/>
                  </a:lnTo>
                  <a:lnTo>
                    <a:pt x="114" y="425"/>
                  </a:lnTo>
                  <a:lnTo>
                    <a:pt x="115" y="433"/>
                  </a:lnTo>
                  <a:lnTo>
                    <a:pt x="118" y="441"/>
                  </a:lnTo>
                  <a:lnTo>
                    <a:pt x="119" y="447"/>
                  </a:lnTo>
                  <a:lnTo>
                    <a:pt x="120" y="449"/>
                  </a:lnTo>
                  <a:lnTo>
                    <a:pt x="126" y="455"/>
                  </a:lnTo>
                  <a:lnTo>
                    <a:pt x="132" y="460"/>
                  </a:lnTo>
                  <a:lnTo>
                    <a:pt x="138" y="466"/>
                  </a:lnTo>
                  <a:lnTo>
                    <a:pt x="144" y="472"/>
                  </a:lnTo>
                  <a:lnTo>
                    <a:pt x="151" y="478"/>
                  </a:lnTo>
                  <a:lnTo>
                    <a:pt x="157" y="483"/>
                  </a:lnTo>
                  <a:lnTo>
                    <a:pt x="161" y="487"/>
                  </a:lnTo>
                  <a:lnTo>
                    <a:pt x="166" y="489"/>
                  </a:lnTo>
                  <a:lnTo>
                    <a:pt x="173" y="487"/>
                  </a:lnTo>
                  <a:lnTo>
                    <a:pt x="182" y="485"/>
                  </a:lnTo>
                  <a:lnTo>
                    <a:pt x="193" y="481"/>
                  </a:lnTo>
                  <a:lnTo>
                    <a:pt x="204" y="479"/>
                  </a:lnTo>
                  <a:lnTo>
                    <a:pt x="214" y="477"/>
                  </a:lnTo>
                  <a:lnTo>
                    <a:pt x="225" y="474"/>
                  </a:lnTo>
                  <a:lnTo>
                    <a:pt x="233" y="474"/>
                  </a:lnTo>
                  <a:lnTo>
                    <a:pt x="240" y="474"/>
                  </a:lnTo>
                  <a:lnTo>
                    <a:pt x="246" y="477"/>
                  </a:lnTo>
                  <a:lnTo>
                    <a:pt x="252" y="479"/>
                  </a:lnTo>
                  <a:lnTo>
                    <a:pt x="261" y="481"/>
                  </a:lnTo>
                  <a:lnTo>
                    <a:pt x="270" y="483"/>
                  </a:lnTo>
                  <a:lnTo>
                    <a:pt x="279" y="486"/>
                  </a:lnTo>
                  <a:lnTo>
                    <a:pt x="290" y="486"/>
                  </a:lnTo>
                  <a:lnTo>
                    <a:pt x="302" y="485"/>
                  </a:lnTo>
                  <a:lnTo>
                    <a:pt x="316" y="482"/>
                  </a:lnTo>
                  <a:lnTo>
                    <a:pt x="319" y="488"/>
                  </a:lnTo>
                  <a:lnTo>
                    <a:pt x="323" y="494"/>
                  </a:lnTo>
                  <a:lnTo>
                    <a:pt x="327" y="498"/>
                  </a:lnTo>
                  <a:lnTo>
                    <a:pt x="332" y="504"/>
                  </a:lnTo>
                  <a:lnTo>
                    <a:pt x="337" y="510"/>
                  </a:lnTo>
                  <a:lnTo>
                    <a:pt x="342" y="513"/>
                  </a:lnTo>
                  <a:lnTo>
                    <a:pt x="346" y="518"/>
                  </a:lnTo>
                  <a:lnTo>
                    <a:pt x="350" y="520"/>
                  </a:lnTo>
                  <a:lnTo>
                    <a:pt x="337" y="549"/>
                  </a:lnTo>
                  <a:lnTo>
                    <a:pt x="356" y="571"/>
                  </a:lnTo>
                  <a:lnTo>
                    <a:pt x="338" y="588"/>
                  </a:lnTo>
                  <a:lnTo>
                    <a:pt x="343" y="612"/>
                  </a:lnTo>
                  <a:lnTo>
                    <a:pt x="352" y="647"/>
                  </a:lnTo>
                  <a:lnTo>
                    <a:pt x="357" y="684"/>
                  </a:lnTo>
                  <a:lnTo>
                    <a:pt x="361" y="710"/>
                  </a:lnTo>
                  <a:lnTo>
                    <a:pt x="357" y="715"/>
                  </a:lnTo>
                  <a:lnTo>
                    <a:pt x="353" y="723"/>
                  </a:lnTo>
                  <a:lnTo>
                    <a:pt x="347" y="733"/>
                  </a:lnTo>
                  <a:lnTo>
                    <a:pt x="341" y="746"/>
                  </a:lnTo>
                  <a:lnTo>
                    <a:pt x="337" y="759"/>
                  </a:lnTo>
                  <a:lnTo>
                    <a:pt x="332" y="770"/>
                  </a:lnTo>
                  <a:lnTo>
                    <a:pt x="328" y="781"/>
                  </a:lnTo>
                  <a:lnTo>
                    <a:pt x="326" y="789"/>
                  </a:lnTo>
                  <a:lnTo>
                    <a:pt x="319" y="791"/>
                  </a:lnTo>
                  <a:lnTo>
                    <a:pt x="311" y="794"/>
                  </a:lnTo>
                  <a:lnTo>
                    <a:pt x="304" y="800"/>
                  </a:lnTo>
                  <a:lnTo>
                    <a:pt x="300" y="807"/>
                  </a:lnTo>
                  <a:lnTo>
                    <a:pt x="299" y="827"/>
                  </a:lnTo>
                  <a:lnTo>
                    <a:pt x="299" y="861"/>
                  </a:lnTo>
                  <a:lnTo>
                    <a:pt x="296" y="900"/>
                  </a:lnTo>
                  <a:lnTo>
                    <a:pt x="290" y="930"/>
                  </a:lnTo>
                  <a:lnTo>
                    <a:pt x="281" y="959"/>
                  </a:lnTo>
                  <a:lnTo>
                    <a:pt x="276" y="996"/>
                  </a:lnTo>
                  <a:lnTo>
                    <a:pt x="277" y="1032"/>
                  </a:lnTo>
                  <a:lnTo>
                    <a:pt x="288" y="1058"/>
                  </a:lnTo>
                  <a:lnTo>
                    <a:pt x="315" y="995"/>
                  </a:lnTo>
                  <a:lnTo>
                    <a:pt x="340" y="927"/>
                  </a:lnTo>
                  <a:lnTo>
                    <a:pt x="363" y="858"/>
                  </a:lnTo>
                  <a:lnTo>
                    <a:pt x="383" y="784"/>
                  </a:lnTo>
                  <a:lnTo>
                    <a:pt x="396" y="709"/>
                  </a:lnTo>
                  <a:lnTo>
                    <a:pt x="403" y="631"/>
                  </a:lnTo>
                  <a:lnTo>
                    <a:pt x="405" y="551"/>
                  </a:lnTo>
                  <a:lnTo>
                    <a:pt x="396" y="468"/>
                  </a:lnTo>
                  <a:lnTo>
                    <a:pt x="381" y="389"/>
                  </a:lnTo>
                  <a:lnTo>
                    <a:pt x="364" y="316"/>
                  </a:lnTo>
                  <a:lnTo>
                    <a:pt x="345" y="250"/>
                  </a:lnTo>
                  <a:lnTo>
                    <a:pt x="324" y="191"/>
                  </a:lnTo>
                  <a:lnTo>
                    <a:pt x="302" y="138"/>
                  </a:lnTo>
                  <a:lnTo>
                    <a:pt x="280" y="92"/>
                  </a:lnTo>
                  <a:lnTo>
                    <a:pt x="259" y="52"/>
                  </a:lnTo>
                  <a:lnTo>
                    <a:pt x="239" y="17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3" name="Group 35"/>
          <p:cNvGrpSpPr>
            <a:grpSpLocks/>
          </p:cNvGrpSpPr>
          <p:nvPr/>
        </p:nvGrpSpPr>
        <p:grpSpPr bwMode="auto">
          <a:xfrm>
            <a:off x="2525317" y="3035177"/>
            <a:ext cx="485775" cy="482203"/>
            <a:chOff x="4241" y="2160"/>
            <a:chExt cx="408" cy="405"/>
          </a:xfrm>
        </p:grpSpPr>
        <p:sp>
          <p:nvSpPr>
            <p:cNvPr id="63503" name="AutoShape 36"/>
            <p:cNvSpPr>
              <a:spLocks noChangeArrowheads="1"/>
            </p:cNvSpPr>
            <p:nvPr/>
          </p:nvSpPr>
          <p:spPr bwMode="auto">
            <a:xfrm>
              <a:off x="4241" y="2160"/>
              <a:ext cx="408" cy="405"/>
            </a:xfrm>
            <a:prstGeom prst="star16">
              <a:avLst>
                <a:gd name="adj" fmla="val 37500"/>
              </a:avLst>
            </a:prstGeom>
            <a:gradFill rotWithShape="1">
              <a:gsLst>
                <a:gs pos="0">
                  <a:srgbClr val="FFCC00"/>
                </a:gs>
                <a:gs pos="100000">
                  <a:srgbClr val="1F1F5F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63504" name="Oval 37"/>
            <p:cNvSpPr>
              <a:spLocks noChangeArrowheads="1"/>
            </p:cNvSpPr>
            <p:nvPr/>
          </p:nvSpPr>
          <p:spPr bwMode="auto">
            <a:xfrm>
              <a:off x="4332" y="2251"/>
              <a:ext cx="226" cy="203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</p:grpSp>
      <p:sp>
        <p:nvSpPr>
          <p:cNvPr id="63494" name="Arc 40"/>
          <p:cNvSpPr>
            <a:spLocks/>
          </p:cNvSpPr>
          <p:nvPr/>
        </p:nvSpPr>
        <p:spPr bwMode="auto">
          <a:xfrm flipH="1">
            <a:off x="2742011" y="2980407"/>
            <a:ext cx="7214245" cy="595313"/>
          </a:xfrm>
          <a:custGeom>
            <a:avLst/>
            <a:gdLst>
              <a:gd name="T0" fmla="*/ 2147483647 w 43200"/>
              <a:gd name="T1" fmla="*/ 0 h 43155"/>
              <a:gd name="T2" fmla="*/ 2147483647 w 43200"/>
              <a:gd name="T3" fmla="*/ 2147483647 h 43155"/>
              <a:gd name="T4" fmla="*/ 2147483647 w 43200"/>
              <a:gd name="T5" fmla="*/ 2147483647 h 43155"/>
              <a:gd name="T6" fmla="*/ 0 60000 65536"/>
              <a:gd name="T7" fmla="*/ 0 60000 65536"/>
              <a:gd name="T8" fmla="*/ 0 60000 65536"/>
              <a:gd name="T9" fmla="*/ 0 w 43200"/>
              <a:gd name="T10" fmla="*/ 0 h 43155"/>
              <a:gd name="T11" fmla="*/ 43200 w 43200"/>
              <a:gd name="T12" fmla="*/ 43155 h 4315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155" fill="none" extrusionOk="0">
                <a:moveTo>
                  <a:pt x="22995" y="0"/>
                </a:moveTo>
                <a:cubicBezTo>
                  <a:pt x="34359" y="736"/>
                  <a:pt x="43200" y="10167"/>
                  <a:pt x="43200" y="21555"/>
                </a:cubicBezTo>
                <a:cubicBezTo>
                  <a:pt x="43200" y="33484"/>
                  <a:pt x="33529" y="43155"/>
                  <a:pt x="21600" y="43155"/>
                </a:cubicBezTo>
                <a:cubicBezTo>
                  <a:pt x="9670" y="43155"/>
                  <a:pt x="0" y="33484"/>
                  <a:pt x="0" y="21555"/>
                </a:cubicBezTo>
                <a:cubicBezTo>
                  <a:pt x="-1" y="11695"/>
                  <a:pt x="6676" y="3086"/>
                  <a:pt x="16226" y="633"/>
                </a:cubicBezTo>
              </a:path>
              <a:path w="43200" h="43155" stroke="0" extrusionOk="0">
                <a:moveTo>
                  <a:pt x="22995" y="0"/>
                </a:moveTo>
                <a:cubicBezTo>
                  <a:pt x="34359" y="736"/>
                  <a:pt x="43200" y="10167"/>
                  <a:pt x="43200" y="21555"/>
                </a:cubicBezTo>
                <a:cubicBezTo>
                  <a:pt x="43200" y="33484"/>
                  <a:pt x="33529" y="43155"/>
                  <a:pt x="21600" y="43155"/>
                </a:cubicBezTo>
                <a:cubicBezTo>
                  <a:pt x="9670" y="43155"/>
                  <a:pt x="0" y="33484"/>
                  <a:pt x="0" y="21555"/>
                </a:cubicBezTo>
                <a:cubicBezTo>
                  <a:pt x="-1" y="11695"/>
                  <a:pt x="6676" y="3086"/>
                  <a:pt x="16226" y="633"/>
                </a:cubicBezTo>
                <a:lnTo>
                  <a:pt x="21600" y="21555"/>
                </a:lnTo>
                <a:close/>
              </a:path>
            </a:pathLst>
          </a:cu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/>
          <a:p>
            <a:pPr defTabSz="685800"/>
            <a:endParaRPr lang="ja-JP" altLang="en-US" sz="1350">
              <a:solidFill>
                <a:srgbClr val="000000"/>
              </a:solidFill>
            </a:endParaRPr>
          </a:p>
        </p:txBody>
      </p:sp>
      <p:sp>
        <p:nvSpPr>
          <p:cNvPr id="269353" name="Line 41"/>
          <p:cNvSpPr>
            <a:spLocks noChangeShapeType="1"/>
          </p:cNvSpPr>
          <p:nvPr/>
        </p:nvSpPr>
        <p:spPr bwMode="auto">
          <a:xfrm flipH="1">
            <a:off x="5866116" y="3137021"/>
            <a:ext cx="37742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pPr defTabSz="685800"/>
            <a:endParaRPr lang="ja-JP" altLang="en-US" sz="1350">
              <a:solidFill>
                <a:srgbClr val="000000"/>
              </a:solidFill>
            </a:endParaRPr>
          </a:p>
        </p:txBody>
      </p:sp>
      <p:sp>
        <p:nvSpPr>
          <p:cNvPr id="269354" name="Line 42"/>
          <p:cNvSpPr>
            <a:spLocks noChangeShapeType="1"/>
          </p:cNvSpPr>
          <p:nvPr/>
        </p:nvSpPr>
        <p:spPr bwMode="auto">
          <a:xfrm flipH="1">
            <a:off x="7107938" y="3460871"/>
            <a:ext cx="37861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triangle" w="med" len="med"/>
            <a:tailEnd/>
          </a:ln>
        </p:spPr>
        <p:txBody>
          <a:bodyPr/>
          <a:lstStyle/>
          <a:p>
            <a:pPr defTabSz="685800"/>
            <a:endParaRPr lang="ja-JP" altLang="en-US" sz="1350">
              <a:solidFill>
                <a:srgbClr val="000000"/>
              </a:solidFill>
            </a:endParaRPr>
          </a:p>
        </p:txBody>
      </p:sp>
      <p:sp>
        <p:nvSpPr>
          <p:cNvPr id="269355" name="Rectangle 43"/>
          <p:cNvSpPr>
            <a:spLocks noChangeArrowheads="1"/>
          </p:cNvSpPr>
          <p:nvPr/>
        </p:nvSpPr>
        <p:spPr bwMode="auto">
          <a:xfrm>
            <a:off x="2429943" y="5192191"/>
            <a:ext cx="8470354" cy="392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9056" tIns="34529" rIns="69056" bIns="34529">
            <a:spAutoFit/>
          </a:bodyPr>
          <a:lstStyle/>
          <a:p>
            <a:pPr defTabSz="685800"/>
            <a:r>
              <a:rPr lang="ja-JP" altLang="en-US" sz="2100" dirty="0">
                <a:solidFill>
                  <a:srgbClr val="FF7C80"/>
                </a:solidFill>
                <a:latin typeface="Times New Roman" pitchFamily="18" charset="0"/>
                <a:ea typeface="HG正楷書体-PRO" pitchFamily="66" charset="-128"/>
              </a:rPr>
              <a:t>回転軸が傾く向きとの幾何学的関係で半年周章動　</a:t>
            </a:r>
            <a:r>
              <a:rPr lang="en-US" altLang="ja-JP" dirty="0">
                <a:solidFill>
                  <a:srgbClr val="FF7C80"/>
                </a:solidFill>
                <a:latin typeface="Times New Roman" pitchFamily="18" charset="0"/>
                <a:ea typeface="HG正楷書体-PRO" pitchFamily="66" charset="-128"/>
              </a:rPr>
              <a:t>Semi-annual</a:t>
            </a:r>
            <a:r>
              <a:rPr lang="ja-JP" altLang="en-US" dirty="0">
                <a:solidFill>
                  <a:srgbClr val="FF7C80"/>
                </a:solidFill>
                <a:latin typeface="Times New Roman" pitchFamily="18" charset="0"/>
                <a:ea typeface="HG正楷書体-PRO" pitchFamily="66" charset="-128"/>
              </a:rPr>
              <a:t> </a:t>
            </a:r>
            <a:r>
              <a:rPr lang="en-US" altLang="ja-JP" dirty="0">
                <a:solidFill>
                  <a:srgbClr val="FF7C80"/>
                </a:solidFill>
                <a:latin typeface="Times New Roman" pitchFamily="18" charset="0"/>
                <a:ea typeface="HG正楷書体-PRO" pitchFamily="66" charset="-128"/>
              </a:rPr>
              <a:t>nutation</a:t>
            </a:r>
            <a:r>
              <a:rPr lang="ja-JP" altLang="en-US" dirty="0">
                <a:solidFill>
                  <a:srgbClr val="FF7C80"/>
                </a:solidFill>
                <a:latin typeface="Times New Roman" pitchFamily="18" charset="0"/>
                <a:ea typeface="HG正楷書体-PRO" pitchFamily="66" charset="-128"/>
              </a:rPr>
              <a:t> </a:t>
            </a:r>
          </a:p>
        </p:txBody>
      </p:sp>
      <p:sp>
        <p:nvSpPr>
          <p:cNvPr id="269356" name="Rectangle 44"/>
          <p:cNvSpPr>
            <a:spLocks noChangeArrowheads="1"/>
          </p:cNvSpPr>
          <p:nvPr/>
        </p:nvSpPr>
        <p:spPr bwMode="auto">
          <a:xfrm>
            <a:off x="2438961" y="5612367"/>
            <a:ext cx="8060606" cy="392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9056" tIns="34529" rIns="69056" bIns="34529">
            <a:spAutoFit/>
          </a:bodyPr>
          <a:lstStyle/>
          <a:p>
            <a:pPr defTabSz="685800"/>
            <a:r>
              <a:rPr lang="ja-JP" altLang="en-US" sz="2100" dirty="0">
                <a:solidFill>
                  <a:srgbClr val="FF7C80"/>
                </a:solidFill>
                <a:latin typeface="Times New Roman" pitchFamily="18" charset="0"/>
                <a:ea typeface="HG正楷書体-PRO" pitchFamily="66" charset="-128"/>
              </a:rPr>
              <a:t>太陽と地球の距離変化によって年周変動 </a:t>
            </a:r>
            <a:r>
              <a:rPr lang="en-US" altLang="ja-JP" sz="2100" dirty="0">
                <a:solidFill>
                  <a:srgbClr val="FF7C80"/>
                </a:solidFill>
                <a:latin typeface="Times New Roman" pitchFamily="18" charset="0"/>
                <a:ea typeface="HG正楷書体-PRO" pitchFamily="66" charset="-128"/>
              </a:rPr>
              <a:t>annual nutation</a:t>
            </a:r>
            <a:endParaRPr lang="ja-JP" altLang="en-US" sz="2100" dirty="0">
              <a:solidFill>
                <a:srgbClr val="FF7C80"/>
              </a:solidFill>
              <a:latin typeface="Times New Roman" pitchFamily="18" charset="0"/>
              <a:ea typeface="HG正楷書体-PRO" pitchFamily="66" charset="-128"/>
            </a:endParaRPr>
          </a:p>
        </p:txBody>
      </p:sp>
      <p:sp>
        <p:nvSpPr>
          <p:cNvPr id="269357" name="Rectangle 45"/>
          <p:cNvSpPr>
            <a:spLocks noChangeArrowheads="1"/>
          </p:cNvSpPr>
          <p:nvPr/>
        </p:nvSpPr>
        <p:spPr bwMode="auto">
          <a:xfrm>
            <a:off x="2525317" y="6037128"/>
            <a:ext cx="8831987" cy="392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9056" tIns="34529" rIns="69056" bIns="34529">
            <a:spAutoFit/>
          </a:bodyPr>
          <a:lstStyle/>
          <a:p>
            <a:pPr defTabSz="685800"/>
            <a:r>
              <a:rPr lang="ja-JP" altLang="en-US" sz="2100" dirty="0">
                <a:solidFill>
                  <a:srgbClr val="FF7C80"/>
                </a:solidFill>
                <a:latin typeface="Times New Roman" pitchFamily="18" charset="0"/>
                <a:ea typeface="HG正楷書体-PRO" pitchFamily="66" charset="-128"/>
              </a:rPr>
              <a:t>同じ理屈で半月周期と一ヶ月周期 </a:t>
            </a:r>
            <a:r>
              <a:rPr lang="en-US" altLang="ja-JP" dirty="0">
                <a:solidFill>
                  <a:srgbClr val="FF7C80"/>
                </a:solidFill>
                <a:latin typeface="Times New Roman" pitchFamily="18" charset="0"/>
                <a:ea typeface="HG正楷書体-PRO" pitchFamily="66" charset="-128"/>
              </a:rPr>
              <a:t>half-monthly + monthly nutation</a:t>
            </a:r>
            <a:endParaRPr lang="ja-JP" altLang="en-US" dirty="0">
              <a:solidFill>
                <a:srgbClr val="FF7C80"/>
              </a:solidFill>
              <a:latin typeface="Times New Roman" pitchFamily="18" charset="0"/>
              <a:ea typeface="HG正楷書体-PRO" pitchFamily="66" charset="-128"/>
            </a:endParaRPr>
          </a:p>
        </p:txBody>
      </p:sp>
      <p:grpSp>
        <p:nvGrpSpPr>
          <p:cNvPr id="4" name="Group 39"/>
          <p:cNvGrpSpPr>
            <a:grpSpLocks/>
          </p:cNvGrpSpPr>
          <p:nvPr/>
        </p:nvGrpSpPr>
        <p:grpSpPr bwMode="auto">
          <a:xfrm>
            <a:off x="9894725" y="2859668"/>
            <a:ext cx="503635" cy="690563"/>
            <a:chOff x="5095" y="2209"/>
            <a:chExt cx="423" cy="580"/>
          </a:xfrm>
        </p:grpSpPr>
        <p:sp>
          <p:nvSpPr>
            <p:cNvPr id="63501" name="Arc 38"/>
            <p:cNvSpPr>
              <a:spLocks/>
            </p:cNvSpPr>
            <p:nvPr/>
          </p:nvSpPr>
          <p:spPr bwMode="auto">
            <a:xfrm rot="-1380000">
              <a:off x="5095" y="2262"/>
              <a:ext cx="243" cy="527"/>
            </a:xfrm>
            <a:custGeom>
              <a:avLst/>
              <a:gdLst>
                <a:gd name="T0" fmla="*/ 0 w 21600"/>
                <a:gd name="T1" fmla="*/ 0 h 42525"/>
                <a:gd name="T2" fmla="*/ 0 w 21600"/>
                <a:gd name="T3" fmla="*/ 0 h 42525"/>
                <a:gd name="T4" fmla="*/ 0 w 21600"/>
                <a:gd name="T5" fmla="*/ 0 h 42525"/>
                <a:gd name="T6" fmla="*/ 0 60000 65536"/>
                <a:gd name="T7" fmla="*/ 0 60000 65536"/>
                <a:gd name="T8" fmla="*/ 0 60000 65536"/>
                <a:gd name="T9" fmla="*/ 0 w 21600"/>
                <a:gd name="T10" fmla="*/ 0 h 42525"/>
                <a:gd name="T11" fmla="*/ 21600 w 21600"/>
                <a:gd name="T12" fmla="*/ 42525 h 42525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42525" fill="none" extrusionOk="0">
                  <a:moveTo>
                    <a:pt x="16242" y="42525"/>
                  </a:moveTo>
                  <a:cubicBezTo>
                    <a:pt x="6685" y="40078"/>
                    <a:pt x="0" y="31466"/>
                    <a:pt x="0" y="21600"/>
                  </a:cubicBezTo>
                  <a:cubicBezTo>
                    <a:pt x="-1" y="9705"/>
                    <a:pt x="9616" y="49"/>
                    <a:pt x="21511" y="0"/>
                  </a:cubicBezTo>
                </a:path>
                <a:path w="21600" h="42525" stroke="0" extrusionOk="0">
                  <a:moveTo>
                    <a:pt x="16242" y="42525"/>
                  </a:moveTo>
                  <a:cubicBezTo>
                    <a:pt x="6685" y="40078"/>
                    <a:pt x="0" y="31466"/>
                    <a:pt x="0" y="21600"/>
                  </a:cubicBezTo>
                  <a:cubicBezTo>
                    <a:pt x="-1" y="9705"/>
                    <a:pt x="9616" y="49"/>
                    <a:pt x="21511" y="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rgbClr val="FFFF00"/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52238" name="Arc 34"/>
            <p:cNvSpPr>
              <a:spLocks/>
            </p:cNvSpPr>
            <p:nvPr/>
          </p:nvSpPr>
          <p:spPr bwMode="auto">
            <a:xfrm rot="-1380000">
              <a:off x="5166" y="2209"/>
              <a:ext cx="352" cy="527"/>
            </a:xfrm>
            <a:custGeom>
              <a:avLst/>
              <a:gdLst>
                <a:gd name="T0" fmla="*/ 0 w 21600"/>
                <a:gd name="T1" fmla="*/ 0 h 33198"/>
                <a:gd name="T2" fmla="*/ 0 w 21600"/>
                <a:gd name="T3" fmla="*/ 0 h 33198"/>
                <a:gd name="T4" fmla="*/ 0 w 21600"/>
                <a:gd name="T5" fmla="*/ 0 h 33198"/>
                <a:gd name="T6" fmla="*/ 0 60000 65536"/>
                <a:gd name="T7" fmla="*/ 0 60000 65536"/>
                <a:gd name="T8" fmla="*/ 0 60000 65536"/>
                <a:gd name="T9" fmla="*/ 0 w 21600"/>
                <a:gd name="T10" fmla="*/ 0 h 33198"/>
                <a:gd name="T11" fmla="*/ 21600 w 21600"/>
                <a:gd name="T12" fmla="*/ 33198 h 33198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33198" fill="none" extrusionOk="0">
                  <a:moveTo>
                    <a:pt x="6296" y="33197"/>
                  </a:moveTo>
                  <a:cubicBezTo>
                    <a:pt x="2263" y="29149"/>
                    <a:pt x="0" y="23668"/>
                    <a:pt x="0" y="17955"/>
                  </a:cubicBezTo>
                  <a:cubicBezTo>
                    <a:pt x="-1" y="10743"/>
                    <a:pt x="3598" y="4008"/>
                    <a:pt x="9592" y="-1"/>
                  </a:cubicBezTo>
                </a:path>
                <a:path w="21600" h="33198" stroke="0" extrusionOk="0">
                  <a:moveTo>
                    <a:pt x="6296" y="33197"/>
                  </a:moveTo>
                  <a:cubicBezTo>
                    <a:pt x="2263" y="29149"/>
                    <a:pt x="0" y="23668"/>
                    <a:pt x="0" y="17955"/>
                  </a:cubicBezTo>
                  <a:cubicBezTo>
                    <a:pt x="-1" y="10743"/>
                    <a:pt x="3598" y="4008"/>
                    <a:pt x="9592" y="-1"/>
                  </a:cubicBezTo>
                  <a:lnTo>
                    <a:pt x="21600" y="17955"/>
                  </a:lnTo>
                  <a:close/>
                </a:path>
              </a:pathLst>
            </a:custGeom>
            <a:solidFill>
              <a:schemeClr val="accent6">
                <a:lumMod val="50000"/>
              </a:schemeClr>
            </a:solidFill>
            <a:ln w="9525" cap="rnd">
              <a:noFill/>
              <a:round/>
              <a:headEnd/>
              <a:tailEnd/>
            </a:ln>
          </p:spPr>
          <p:txBody>
            <a:bodyPr/>
            <a:lstStyle/>
            <a:p>
              <a:pPr defTabSz="685800">
                <a:defRPr/>
              </a:pPr>
              <a:endParaRPr lang="ja-JP" altLang="en-US" sz="1350">
                <a:solidFill>
                  <a:srgbClr val="000000"/>
                </a:solidFill>
              </a:endParaRPr>
            </a:p>
          </p:txBody>
        </p:sp>
      </p:grpSp>
      <p:sp>
        <p:nvSpPr>
          <p:cNvPr id="31" name="Rectangle 45">
            <a:extLst>
              <a:ext uri="{FF2B5EF4-FFF2-40B4-BE49-F238E27FC236}">
                <a16:creationId xmlns:a16="http://schemas.microsoft.com/office/drawing/2014/main" id="{B7816362-9101-4DB7-9316-96522FF389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5700" y="1964447"/>
            <a:ext cx="5488180" cy="6237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9056" tIns="34529" rIns="69056" bIns="34529">
            <a:spAutoFit/>
          </a:bodyPr>
          <a:lstStyle/>
          <a:p>
            <a:pPr algn="ctr" defTabSz="685800"/>
            <a:r>
              <a:rPr lang="ja-JP" altLang="en-US" sz="2100" dirty="0">
                <a:solidFill>
                  <a:srgbClr val="FFFFFF">
                    <a:lumMod val="75000"/>
                  </a:srgbClr>
                </a:solidFill>
                <a:latin typeface="Times New Roman" pitchFamily="18" charset="0"/>
                <a:ea typeface="HG正楷書体-PRO" pitchFamily="66" charset="-128"/>
              </a:rPr>
              <a:t>白道面の運動による</a:t>
            </a:r>
            <a:r>
              <a:rPr lang="en-US" altLang="ja-JP" sz="2100" dirty="0">
                <a:solidFill>
                  <a:srgbClr val="FFFFFF">
                    <a:lumMod val="75000"/>
                  </a:srgbClr>
                </a:solidFill>
                <a:latin typeface="Times New Roman" pitchFamily="18" charset="0"/>
                <a:ea typeface="HG正楷書体-PRO" pitchFamily="66" charset="-128"/>
              </a:rPr>
              <a:t>18.6</a:t>
            </a:r>
            <a:r>
              <a:rPr lang="ja-JP" altLang="en-US" sz="2100" dirty="0">
                <a:solidFill>
                  <a:srgbClr val="FFFFFF">
                    <a:lumMod val="75000"/>
                  </a:srgbClr>
                </a:solidFill>
                <a:latin typeface="Times New Roman" pitchFamily="18" charset="0"/>
                <a:ea typeface="HG正楷書体-PRO" pitchFamily="66" charset="-128"/>
              </a:rPr>
              <a:t>年周期が最大　</a:t>
            </a:r>
            <a:endParaRPr lang="en-US" altLang="ja-JP" sz="2100" dirty="0">
              <a:solidFill>
                <a:srgbClr val="FFFFFF">
                  <a:lumMod val="75000"/>
                </a:srgbClr>
              </a:solidFill>
              <a:latin typeface="Times New Roman" pitchFamily="18" charset="0"/>
              <a:ea typeface="HG正楷書体-PRO" pitchFamily="66" charset="-128"/>
            </a:endParaRPr>
          </a:p>
          <a:p>
            <a:pPr algn="ctr" defTabSz="685800"/>
            <a:r>
              <a:rPr lang="en-US" altLang="ja-JP" sz="1500" dirty="0">
                <a:solidFill>
                  <a:srgbClr val="FFFFFF">
                    <a:lumMod val="75000"/>
                  </a:srgbClr>
                </a:solidFill>
                <a:latin typeface="Times New Roman" pitchFamily="18" charset="0"/>
                <a:ea typeface="HG正楷書体-PRO" pitchFamily="66" charset="-128"/>
              </a:rPr>
              <a:t>18.6 years component has the maximum amplitude </a:t>
            </a:r>
            <a:endParaRPr lang="ja-JP" altLang="en-US" dirty="0">
              <a:solidFill>
                <a:srgbClr val="FFFFFF">
                  <a:lumMod val="75000"/>
                </a:srgbClr>
              </a:solidFill>
              <a:latin typeface="Times New Roman" pitchFamily="18" charset="0"/>
              <a:ea typeface="HG正楷書体-PRO" pitchFamily="66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07517ED3-E641-4656-A1D7-F47285F82DE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35800876"/>
      </p:ext>
    </p:extLst>
  </p:cSld>
  <p:clrMapOvr>
    <a:masterClrMapping/>
  </p:clrMapOvr>
  <p:transition spd="med" advTm="189844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91 0.00023 C 0.01341 0.0125 0.02774 0.025 0.08203 0.03217 C 0.13607 0.03958 0.23021 0.04166 0.32448 0.04398 " pathEditMode="relative" rAng="0" ptsTypes="AAA">
                                      <p:cBhvr>
                                        <p:cTn id="1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63" y="217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7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" dur="3000"/>
                                        <p:tgtEl>
                                          <p:spTgt spid="269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/>
                                        <p:tgtEl>
                                          <p:spTgt spid="269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/>
                                        <p:tgtEl>
                                          <p:spTgt spid="269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000"/>
                                        <p:tgtEl>
                                          <p:spTgt spid="269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69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7" presetClass="exit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" dur="3000"/>
                                        <p:tgtEl>
                                          <p:spTgt spid="269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/>
                                        <p:tgtEl>
                                          <p:spTgt spid="269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/>
                                        <p:tgtEl>
                                          <p:spTgt spid="269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000"/>
                                        <p:tgtEl>
                                          <p:spTgt spid="269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69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448 0.04398 C 0.36081 0.04445 0.39714 0.04491 0.4319 0.04259 C 0.46667 0.04005 0.50677 0.03704 0.53333 0.02986 C 0.5599 0.02246 0.57539 0.01019 0.59115 -0.00162 " pathEditMode="relative" rAng="0" ptsTypes="AAAA">
                                      <p:cBhvr>
                                        <p:cTn id="2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33" y="-226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7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2693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2693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269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269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17" presetClass="entr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3000" fill="hold"/>
                                        <p:tgtEl>
                                          <p:spTgt spid="2693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000" fill="hold"/>
                                        <p:tgtEl>
                                          <p:spTgt spid="2693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000" fill="hold"/>
                                        <p:tgtEl>
                                          <p:spTgt spid="269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000" fill="hold"/>
                                        <p:tgtEl>
                                          <p:spTgt spid="269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100"/>
                                        <p:tgtEl>
                                          <p:spTgt spid="269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300"/>
                                        <p:tgtEl>
                                          <p:spTgt spid="269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300"/>
                                        <p:tgtEl>
                                          <p:spTgt spid="269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8" presetClass="emph" presetSubtype="0" accel="25000" decel="2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480000">
                                      <p:cBhvr>
                                        <p:cTn id="65" dur="50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1.48148E-6 L 0.00286 0.10394 " pathEditMode="relative" rAng="0" ptsTypes="AA">
                                      <p:cBhvr>
                                        <p:cTn id="6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" y="5185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3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3494" grpId="0" animBg="1"/>
      <p:bldP spid="269353" grpId="0" animBg="1"/>
      <p:bldP spid="269353" grpId="1" animBg="1"/>
      <p:bldP spid="269354" grpId="0" animBg="1"/>
      <p:bldP spid="269354" grpId="1" animBg="1"/>
      <p:bldP spid="269355" grpId="0"/>
      <p:bldP spid="269356" grpId="0"/>
      <p:bldP spid="269357" grpId="0"/>
      <p:bldP spid="3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208213" y="1412876"/>
            <a:ext cx="8031162" cy="1470025"/>
          </a:xfrm>
        </p:spPr>
        <p:txBody>
          <a:bodyPr>
            <a:normAutofit/>
          </a:bodyPr>
          <a:lstStyle/>
          <a:p>
            <a:pPr eaLnBrk="1" hangingPunct="1"/>
            <a:r>
              <a:rPr lang="ja-JP" altLang="en-US" sz="5400" dirty="0">
                <a:solidFill>
                  <a:srgbClr val="BBE0E3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地球内部物理学</a:t>
            </a:r>
            <a:r>
              <a:rPr lang="en-US" altLang="ja-JP" sz="5400" dirty="0">
                <a:solidFill>
                  <a:srgbClr val="BBE0E3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3</a:t>
            </a:r>
            <a:r>
              <a:rPr lang="ja-JP" altLang="en-US" sz="5400" dirty="0">
                <a:solidFill>
                  <a:srgbClr val="BBE0E3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　後半</a:t>
            </a:r>
            <a:br>
              <a:rPr lang="en-US" altLang="ja-JP" dirty="0">
                <a:solidFill>
                  <a:srgbClr val="BBE0E3"/>
                </a:solidFill>
                <a:latin typeface="小塚ゴシック Pro L" pitchFamily="34" charset="-128"/>
                <a:ea typeface="小塚ゴシック Pro L" pitchFamily="34" charset="-128"/>
              </a:rPr>
            </a:br>
            <a:r>
              <a:rPr lang="en-US" altLang="ja-JP" sz="2800" dirty="0">
                <a:solidFill>
                  <a:srgbClr val="BBE0E3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Physics of the Earth’s Interior</a:t>
            </a:r>
            <a:endParaRPr lang="ja-JP" altLang="en-US" sz="4000" dirty="0">
              <a:solidFill>
                <a:srgbClr val="BBE0E3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58455" y="3284984"/>
            <a:ext cx="8280920" cy="2033772"/>
          </a:xfrm>
        </p:spPr>
        <p:txBody>
          <a:bodyPr/>
          <a:lstStyle/>
          <a:p>
            <a:pPr eaLnBrk="1" hangingPunct="1"/>
            <a:r>
              <a:rPr lang="ja-JP" altLang="en-US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北海道大学理学院 </a:t>
            </a:r>
            <a:r>
              <a:rPr lang="en-US" altLang="ja-JP" sz="2000" dirty="0">
                <a:solidFill>
                  <a:srgbClr val="FF7C8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Hokkaido Univ</a:t>
            </a:r>
            <a:r>
              <a:rPr lang="en-US" altLang="ja-JP" dirty="0">
                <a:solidFill>
                  <a:srgbClr val="FF7C8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.</a:t>
            </a:r>
          </a:p>
          <a:p>
            <a:pPr eaLnBrk="1" hangingPunct="1"/>
            <a:r>
              <a:rPr lang="ja-JP" altLang="en-US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地球惑星ダイナミクス講座 </a:t>
            </a:r>
            <a:r>
              <a:rPr lang="en-US" altLang="ja-JP" sz="2000" dirty="0">
                <a:solidFill>
                  <a:srgbClr val="FF7C8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Earth and Planetary Dynamics</a:t>
            </a:r>
            <a:endParaRPr lang="ja-JP" altLang="en-US" sz="2000" dirty="0">
              <a:solidFill>
                <a:srgbClr val="FF7C8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  <a:p>
            <a:pPr eaLnBrk="1" hangingPunct="1"/>
            <a:r>
              <a:rPr lang="ja-JP" altLang="en-US" sz="4000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日置 幸介</a:t>
            </a:r>
            <a:r>
              <a:rPr lang="ja-JP" altLang="en-US" sz="3600" dirty="0">
                <a:solidFill>
                  <a:srgbClr val="FF7C8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 </a:t>
            </a:r>
            <a:r>
              <a:rPr lang="en-US" altLang="ja-JP" sz="2400" dirty="0">
                <a:solidFill>
                  <a:srgbClr val="FF7C80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Kosuke Heki</a:t>
            </a:r>
            <a:endParaRPr lang="en-US" altLang="ja-JP" sz="3600" dirty="0">
              <a:solidFill>
                <a:srgbClr val="FF7C80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4131555" y="5118701"/>
            <a:ext cx="503054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000" dirty="0">
                <a:solidFill>
                  <a:schemeClr val="accent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へ  き   こうすけ　</a:t>
            </a:r>
            <a:r>
              <a:rPr lang="en-US" altLang="ja-JP" sz="2000" dirty="0">
                <a:solidFill>
                  <a:schemeClr val="accent1"/>
                </a:solidFill>
                <a:latin typeface="游ゴシック" panose="020B0400000000000000" pitchFamily="50" charset="-128"/>
                <a:ea typeface="游ゴシック" panose="020B0400000000000000" pitchFamily="50" charset="-128"/>
              </a:rPr>
              <a:t>heki@sci.hokudai.ac.jp</a:t>
            </a:r>
            <a:endParaRPr lang="ja-JP" altLang="en-US" sz="2000" dirty="0">
              <a:solidFill>
                <a:schemeClr val="accent1"/>
              </a:solidFill>
              <a:latin typeface="游ゴシック" panose="020B0400000000000000" pitchFamily="50" charset="-128"/>
              <a:ea typeface="游ゴシック" panose="020B0400000000000000" pitchFamily="50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497C060C-7CA7-4ECA-91F6-884A43618B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91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096"/>
    </mc:Choice>
    <mc:Fallback xmlns="">
      <p:transition spd="slow" advTm="8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8B17DE-B516-48F8-9E1F-3ED7A38163E7}"/>
              </a:ext>
            </a:extLst>
          </p:cNvPr>
          <p:cNvSpPr txBox="1">
            <a:spLocks/>
          </p:cNvSpPr>
          <p:nvPr/>
        </p:nvSpPr>
        <p:spPr>
          <a:xfrm>
            <a:off x="2314730" y="1166473"/>
            <a:ext cx="7099823" cy="3180427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ja-JP" altLang="en-US" sz="3600" dirty="0">
                <a:solidFill>
                  <a:prstClr val="blac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極運動の観測と</a:t>
            </a:r>
            <a:r>
              <a:rPr lang="en-US" altLang="ja-JP" sz="3600" dirty="0">
                <a:solidFill>
                  <a:prstClr val="blac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Z</a:t>
            </a:r>
            <a:r>
              <a:rPr lang="ja-JP" altLang="en-US" sz="3600" dirty="0">
                <a:solidFill>
                  <a:prstClr val="blac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項</a:t>
            </a:r>
            <a:endParaRPr lang="en-US" altLang="ja-JP" sz="3600" dirty="0">
              <a:solidFill>
                <a:prstClr val="black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defTabSz="685800" fontAlgn="auto">
              <a:spcAft>
                <a:spcPts val="0"/>
              </a:spcAft>
            </a:pPr>
            <a:endParaRPr lang="en-US" altLang="ja-JP" sz="3600" dirty="0">
              <a:solidFill>
                <a:prstClr val="black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40C30E1E-C129-4B3B-B96E-1F899DE8857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51" t="2814" r="3541" b="2309"/>
          <a:stretch/>
        </p:blipFill>
        <p:spPr>
          <a:xfrm>
            <a:off x="6960097" y="2924944"/>
            <a:ext cx="1649003" cy="1857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55F4517E-9FCD-4530-80F8-303098E085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2960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933"/>
    </mc:Choice>
    <mc:Fallback xmlns="">
      <p:transition spd="slow" advTm="249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8DE76BD3-EB17-449B-8098-9CCE52A64F0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991893"/>
            <a:ext cx="4619007" cy="4597347"/>
          </a:xfrm>
          <a:prstGeom prst="rect">
            <a:avLst/>
          </a:prstGeom>
        </p:spPr>
      </p:pic>
      <p:sp>
        <p:nvSpPr>
          <p:cNvPr id="5" name="加算記号 4">
            <a:extLst>
              <a:ext uri="{FF2B5EF4-FFF2-40B4-BE49-F238E27FC236}">
                <a16:creationId xmlns:a16="http://schemas.microsoft.com/office/drawing/2014/main" id="{B001F81E-E6AE-4668-9E48-D448A65D5193}"/>
              </a:ext>
            </a:extLst>
          </p:cNvPr>
          <p:cNvSpPr/>
          <p:nvPr/>
        </p:nvSpPr>
        <p:spPr>
          <a:xfrm>
            <a:off x="3377424" y="3172763"/>
            <a:ext cx="246580" cy="238874"/>
          </a:xfrm>
          <a:prstGeom prst="mathPl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ja-JP" altLang="en-US" sz="1350">
              <a:solidFill>
                <a:prstClr val="white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pic>
        <p:nvPicPr>
          <p:cNvPr id="6" name="Picture 4" descr="旧本館北極星">
            <a:extLst>
              <a:ext uri="{FF2B5EF4-FFF2-40B4-BE49-F238E27FC236}">
                <a16:creationId xmlns:a16="http://schemas.microsoft.com/office/drawing/2014/main" id="{DDFE0712-B1AE-4F96-9CE3-BEA0519290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t="1342"/>
          <a:stretch/>
        </p:blipFill>
        <p:spPr bwMode="auto">
          <a:xfrm>
            <a:off x="6888088" y="980728"/>
            <a:ext cx="4164730" cy="4573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CA82853-BE16-4A59-AFB6-33D71EF85410}"/>
              </a:ext>
            </a:extLst>
          </p:cNvPr>
          <p:cNvSpPr txBox="1"/>
          <p:nvPr/>
        </p:nvSpPr>
        <p:spPr>
          <a:xfrm>
            <a:off x="2833891" y="3353845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ja-JP" altLang="en-US" sz="2400" dirty="0">
                <a:solidFill>
                  <a:srgbClr val="FFFF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地球の極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B8543D7-5C1E-45ED-B3A6-598E964119DB}"/>
              </a:ext>
            </a:extLst>
          </p:cNvPr>
          <p:cNvSpPr txBox="1"/>
          <p:nvPr/>
        </p:nvSpPr>
        <p:spPr>
          <a:xfrm>
            <a:off x="9079863" y="2246082"/>
            <a:ext cx="14157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ja-JP" altLang="en-US" sz="2400" dirty="0">
                <a:solidFill>
                  <a:srgbClr val="FFFF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天球の極</a:t>
            </a:r>
          </a:p>
        </p:txBody>
      </p:sp>
      <p:sp>
        <p:nvSpPr>
          <p:cNvPr id="9" name="加算記号 8">
            <a:extLst>
              <a:ext uri="{FF2B5EF4-FFF2-40B4-BE49-F238E27FC236}">
                <a16:creationId xmlns:a16="http://schemas.microsoft.com/office/drawing/2014/main" id="{92149DA6-E120-476E-8817-FAAFC284FF8C}"/>
              </a:ext>
            </a:extLst>
          </p:cNvPr>
          <p:cNvSpPr/>
          <p:nvPr/>
        </p:nvSpPr>
        <p:spPr>
          <a:xfrm>
            <a:off x="8714758" y="2565226"/>
            <a:ext cx="246580" cy="238874"/>
          </a:xfrm>
          <a:prstGeom prst="mathPl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ja-JP" altLang="en-US" sz="1350">
              <a:solidFill>
                <a:prstClr val="white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2" name="円弧 1">
            <a:extLst>
              <a:ext uri="{FF2B5EF4-FFF2-40B4-BE49-F238E27FC236}">
                <a16:creationId xmlns:a16="http://schemas.microsoft.com/office/drawing/2014/main" id="{343241A7-6793-4589-AB41-15B0FB28A7BA}"/>
              </a:ext>
            </a:extLst>
          </p:cNvPr>
          <p:cNvSpPr/>
          <p:nvPr/>
        </p:nvSpPr>
        <p:spPr>
          <a:xfrm>
            <a:off x="8458935" y="2242084"/>
            <a:ext cx="783191" cy="800174"/>
          </a:xfrm>
          <a:prstGeom prst="arc">
            <a:avLst>
              <a:gd name="adj1" fmla="val 5102830"/>
              <a:gd name="adj2" fmla="val 0"/>
            </a:avLst>
          </a:prstGeom>
          <a:ln>
            <a:solidFill>
              <a:srgbClr val="FFFF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endParaRPr lang="ja-JP" altLang="en-US" sz="1350">
              <a:solidFill>
                <a:prstClr val="black"/>
              </a:solidFill>
              <a:latin typeface="游ゴシック" panose="020F0502020204030204"/>
              <a:ea typeface="游ゴシック" panose="020B0400000000000000" pitchFamily="50" charset="-128"/>
            </a:endParaRPr>
          </a:p>
        </p:txBody>
      </p:sp>
      <p:sp>
        <p:nvSpPr>
          <p:cNvPr id="10" name="タイトル 1">
            <a:extLst>
              <a:ext uri="{FF2B5EF4-FFF2-40B4-BE49-F238E27FC236}">
                <a16:creationId xmlns:a16="http://schemas.microsoft.com/office/drawing/2014/main" id="{22AFCC7C-B467-477E-A88A-A30E54AC2A62}"/>
              </a:ext>
            </a:extLst>
          </p:cNvPr>
          <p:cNvSpPr txBox="1">
            <a:spLocks/>
          </p:cNvSpPr>
          <p:nvPr/>
        </p:nvSpPr>
        <p:spPr>
          <a:xfrm>
            <a:off x="1681529" y="5770322"/>
            <a:ext cx="3391790" cy="481029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ja-JP" altLang="en-US" sz="3600" dirty="0">
                <a:solidFill>
                  <a:prstClr val="blac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地球の極の動きが</a:t>
            </a:r>
            <a:r>
              <a:rPr lang="ja-JP" altLang="en-US" sz="3600" u="sng" dirty="0">
                <a:solidFill>
                  <a:prstClr val="blac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極運動</a:t>
            </a:r>
            <a:endParaRPr lang="en-US" altLang="ja-JP" sz="3600" u="sng" dirty="0">
              <a:solidFill>
                <a:prstClr val="black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defTabSz="685800" fontAlgn="auto">
              <a:spcAft>
                <a:spcPts val="0"/>
              </a:spcAft>
            </a:pPr>
            <a:endParaRPr lang="ja-JP" altLang="en-US" sz="3600" u="sng" dirty="0">
              <a:solidFill>
                <a:prstClr val="black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CEC8B8D2-88C3-4479-B5E6-BFA79169B373}"/>
              </a:ext>
            </a:extLst>
          </p:cNvPr>
          <p:cNvSpPr txBox="1">
            <a:spLocks/>
          </p:cNvSpPr>
          <p:nvPr/>
        </p:nvSpPr>
        <p:spPr>
          <a:xfrm>
            <a:off x="7752184" y="5694954"/>
            <a:ext cx="3582590" cy="481029"/>
          </a:xfrm>
          <a:prstGeom prst="rect">
            <a:avLst/>
          </a:prstGeom>
        </p:spPr>
        <p:txBody>
          <a:bodyPr vert="horz" lIns="68580" tIns="34290" rIns="68580" bIns="3429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685800" fontAlgn="auto">
              <a:spcAft>
                <a:spcPts val="0"/>
              </a:spcAft>
            </a:pPr>
            <a:r>
              <a:rPr lang="ja-JP" altLang="en-US" sz="3600" dirty="0">
                <a:solidFill>
                  <a:prstClr val="blac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天の極の動きが</a:t>
            </a:r>
            <a:r>
              <a:rPr lang="ja-JP" altLang="en-US" sz="3600" u="sng" dirty="0">
                <a:solidFill>
                  <a:prstClr val="blac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歳差章動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BCD8291-0835-4EDB-B8BA-87E6CDCB2D73}"/>
              </a:ext>
            </a:extLst>
          </p:cNvPr>
          <p:cNvSpPr txBox="1"/>
          <p:nvPr/>
        </p:nvSpPr>
        <p:spPr>
          <a:xfrm>
            <a:off x="3556901" y="100391"/>
            <a:ext cx="5262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600" dirty="0">
                <a:solidFill>
                  <a:prstClr val="blac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歳差章動と極運動の違い</a:t>
            </a:r>
            <a:endParaRPr lang="ja-JP" altLang="en-US" sz="3600" u="sng" dirty="0">
              <a:solidFill>
                <a:prstClr val="black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49ED4C3-165F-412E-A084-F90486FBCF5A}"/>
              </a:ext>
            </a:extLst>
          </p:cNvPr>
          <p:cNvSpPr txBox="1"/>
          <p:nvPr/>
        </p:nvSpPr>
        <p:spPr>
          <a:xfrm>
            <a:off x="412510" y="6116662"/>
            <a:ext cx="59298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地球の反対側で反対の緯度変化</a:t>
            </a:r>
            <a:endParaRPr kumimoji="1" lang="ja-JP" altLang="en-US" sz="3200" dirty="0">
              <a:solidFill>
                <a:srgbClr val="FF000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033C451-8D49-41C5-801D-9114C143DFBE}"/>
              </a:ext>
            </a:extLst>
          </p:cNvPr>
          <p:cNvSpPr txBox="1"/>
          <p:nvPr/>
        </p:nvSpPr>
        <p:spPr>
          <a:xfrm>
            <a:off x="7248128" y="6116663"/>
            <a:ext cx="428835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どこでも同じ緯度変化</a:t>
            </a:r>
            <a:endParaRPr kumimoji="1" lang="ja-JP" altLang="en-US" sz="3200" dirty="0">
              <a:solidFill>
                <a:srgbClr val="FF000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pic>
        <p:nvPicPr>
          <p:cNvPr id="14" name="オーディオ 13">
            <a:hlinkClick r:id="" action="ppaction://media"/>
            <a:extLst>
              <a:ext uri="{FF2B5EF4-FFF2-40B4-BE49-F238E27FC236}">
                <a16:creationId xmlns:a16="http://schemas.microsoft.com/office/drawing/2014/main" id="{639C9FD2-1E96-4E65-A88A-FDEEEE86B1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412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013"/>
    </mc:Choice>
    <mc:Fallback xmlns="">
      <p:transition spd="slow" advTm="950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8" dur="1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7" grpId="0"/>
      <p:bldP spid="8" grpId="0"/>
      <p:bldP spid="9" grpId="0" animBg="1"/>
      <p:bldP spid="2" grpId="0" animBg="1"/>
      <p:bldP spid="10" grpId="0"/>
      <p:bldP spid="1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眼視天頂儀">
            <a:extLst>
              <a:ext uri="{FF2B5EF4-FFF2-40B4-BE49-F238E27FC236}">
                <a16:creationId xmlns:a16="http://schemas.microsoft.com/office/drawing/2014/main" id="{92BD3B23-833E-41E9-A8F8-2DE3FFD959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r="1496" b="1569"/>
          <a:stretch/>
        </p:blipFill>
        <p:spPr bwMode="auto">
          <a:xfrm>
            <a:off x="1343472" y="764704"/>
            <a:ext cx="3776597" cy="5193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 Box 6">
            <a:extLst>
              <a:ext uri="{FF2B5EF4-FFF2-40B4-BE49-F238E27FC236}">
                <a16:creationId xmlns:a16="http://schemas.microsoft.com/office/drawing/2014/main" id="{50649956-68EC-4F37-9921-02AD82A71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88478" y="764705"/>
            <a:ext cx="2823209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3000" kern="0" dirty="0">
                <a:solidFill>
                  <a:prstClr val="white"/>
                </a:solidFill>
                <a:latin typeface="HG正楷書体-PRO" pitchFamily="66" charset="-128"/>
                <a:ea typeface="HG正楷書体-PRO" pitchFamily="66" charset="-128"/>
              </a:rPr>
              <a:t>眼視天頂儀</a:t>
            </a:r>
            <a:endParaRPr kumimoji="0" lang="en-US" altLang="ja-JP" sz="3000" kern="0" dirty="0">
              <a:solidFill>
                <a:prstClr val="white"/>
              </a:solidFill>
              <a:latin typeface="HG正楷書体-PRO" pitchFamily="66" charset="-128"/>
              <a:ea typeface="HG正楷書体-PRO" pitchFamily="66" charset="-128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2100" kern="0" dirty="0">
                <a:solidFill>
                  <a:prstClr val="white"/>
                </a:solidFill>
                <a:latin typeface="Times New Roman" panose="02020603050405020304" pitchFamily="18" charset="0"/>
                <a:ea typeface="HG正楷書体-PRO" pitchFamily="66" charset="-128"/>
                <a:cs typeface="Times New Roman" panose="02020603050405020304" pitchFamily="18" charset="0"/>
              </a:rPr>
              <a:t>Visual Zenith Telescope</a:t>
            </a:r>
            <a:endParaRPr kumimoji="0" lang="ja-JP" altLang="en-US" sz="2400" kern="0" dirty="0">
              <a:solidFill>
                <a:prstClr val="white"/>
              </a:solidFill>
              <a:latin typeface="Times New Roman" panose="02020603050405020304" pitchFamily="18" charset="0"/>
              <a:ea typeface="HG正楷書体-PRO" pitchFamily="66" charset="-128"/>
              <a:cs typeface="Times New Roman" panose="02020603050405020304" pitchFamily="18" charset="0"/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3DBA126-0761-4872-97E1-BE2E5F4900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3660" y="2348880"/>
            <a:ext cx="3479306" cy="26304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 Box 6">
            <a:extLst>
              <a:ext uri="{FF2B5EF4-FFF2-40B4-BE49-F238E27FC236}">
                <a16:creationId xmlns:a16="http://schemas.microsoft.com/office/drawing/2014/main" id="{696F1C8C-190F-4131-9BFC-1723746BA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0" y="5301208"/>
            <a:ext cx="4031874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3000" kern="0" dirty="0">
                <a:solidFill>
                  <a:srgbClr val="000000"/>
                </a:solidFill>
                <a:latin typeface="HG正楷書体-PRO" pitchFamily="66" charset="-128"/>
                <a:ea typeface="HG正楷書体-PRO" pitchFamily="66" charset="-128"/>
              </a:rPr>
              <a:t>昔はこれで測っていた</a:t>
            </a:r>
            <a:endParaRPr kumimoji="0" lang="en-US" altLang="ja-JP" sz="3000" kern="0" dirty="0">
              <a:solidFill>
                <a:srgbClr val="000000"/>
              </a:solidFill>
              <a:latin typeface="HG正楷書体-PRO" pitchFamily="66" charset="-128"/>
              <a:ea typeface="HG正楷書体-PRO" pitchFamily="66" charset="-128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2100" kern="0" dirty="0">
                <a:solidFill>
                  <a:srgbClr val="000000"/>
                </a:solidFill>
                <a:latin typeface="Times New Roman" panose="02020603050405020304" pitchFamily="18" charset="0"/>
                <a:ea typeface="HG正楷書体-PRO" pitchFamily="66" charset="-128"/>
                <a:cs typeface="Times New Roman" panose="02020603050405020304" pitchFamily="18" charset="0"/>
              </a:rPr>
              <a:t>How we observed 100 years ago</a:t>
            </a:r>
            <a:endParaRPr kumimoji="0" lang="ja-JP" altLang="en-US" sz="2400" kern="0" dirty="0">
              <a:solidFill>
                <a:srgbClr val="000000"/>
              </a:solidFill>
              <a:latin typeface="Times New Roman" panose="02020603050405020304" pitchFamily="18" charset="0"/>
              <a:ea typeface="HG正楷書体-PRO" pitchFamily="66" charset="-128"/>
              <a:cs typeface="Times New Roman" panose="02020603050405020304" pitchFamily="18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EA27A7A-AB35-47A8-8E9F-0ABF9AA5C432}"/>
              </a:ext>
            </a:extLst>
          </p:cNvPr>
          <p:cNvSpPr txBox="1"/>
          <p:nvPr/>
        </p:nvSpPr>
        <p:spPr>
          <a:xfrm>
            <a:off x="5663952" y="570636"/>
            <a:ext cx="46987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4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緯度を測る望遠鏡</a:t>
            </a:r>
            <a:endParaRPr kumimoji="1" lang="ja-JP" altLang="en-US" sz="44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pic>
        <p:nvPicPr>
          <p:cNvPr id="7" name="オーディオ 6">
            <a:hlinkClick r:id="" action="ppaction://media"/>
            <a:extLst>
              <a:ext uri="{FF2B5EF4-FFF2-40B4-BE49-F238E27FC236}">
                <a16:creationId xmlns:a16="http://schemas.microsoft.com/office/drawing/2014/main" id="{36A5E8B6-009F-48F0-AC7B-94A0E8C5C8F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5147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14"/>
    </mc:Choice>
    <mc:Fallback xmlns="">
      <p:transition spd="slow" advTm="358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Line 4"/>
          <p:cNvSpPr>
            <a:spLocks noChangeShapeType="1"/>
          </p:cNvSpPr>
          <p:nvPr/>
        </p:nvSpPr>
        <p:spPr bwMode="auto">
          <a:xfrm>
            <a:off x="3179787" y="2509840"/>
            <a:ext cx="0" cy="248483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350" ker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83971" name="Oval 5"/>
          <p:cNvSpPr>
            <a:spLocks noChangeArrowheads="1"/>
          </p:cNvSpPr>
          <p:nvPr/>
        </p:nvSpPr>
        <p:spPr bwMode="auto">
          <a:xfrm>
            <a:off x="1991544" y="2833688"/>
            <a:ext cx="2375297" cy="1782366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350" ker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73414" name="AutoShape 6"/>
          <p:cNvSpPr>
            <a:spLocks noChangeArrowheads="1"/>
          </p:cNvSpPr>
          <p:nvPr/>
        </p:nvSpPr>
        <p:spPr bwMode="auto">
          <a:xfrm>
            <a:off x="4637113" y="2185989"/>
            <a:ext cx="161925" cy="161925"/>
          </a:xfrm>
          <a:prstGeom prst="star5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350" ker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83973" name="Oval 7"/>
          <p:cNvSpPr>
            <a:spLocks noChangeArrowheads="1"/>
          </p:cNvSpPr>
          <p:nvPr/>
        </p:nvSpPr>
        <p:spPr bwMode="auto">
          <a:xfrm>
            <a:off x="3989412" y="3103961"/>
            <a:ext cx="108347" cy="108347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350" ker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83974" name="Oval 8"/>
          <p:cNvSpPr>
            <a:spLocks noChangeArrowheads="1"/>
          </p:cNvSpPr>
          <p:nvPr/>
        </p:nvSpPr>
        <p:spPr bwMode="auto">
          <a:xfrm>
            <a:off x="2260625" y="3103961"/>
            <a:ext cx="108347" cy="10834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350" ker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83975" name="Text Box 9"/>
          <p:cNvSpPr txBox="1">
            <a:spLocks noChangeArrowheads="1"/>
          </p:cNvSpPr>
          <p:nvPr/>
        </p:nvSpPr>
        <p:spPr bwMode="auto">
          <a:xfrm>
            <a:off x="3989412" y="2882503"/>
            <a:ext cx="311304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350" kern="0" dirty="0">
                <a:solidFill>
                  <a:srgbClr val="993300"/>
                </a:solidFill>
                <a:latin typeface="Comic Sans MS" pitchFamily="66" charset="0"/>
                <a:ea typeface="ＭＳ Ｐゴシック" pitchFamily="50" charset="-128"/>
              </a:rPr>
              <a:t>A</a:t>
            </a:r>
          </a:p>
        </p:txBody>
      </p:sp>
      <p:sp>
        <p:nvSpPr>
          <p:cNvPr id="83976" name="Text Box 10"/>
          <p:cNvSpPr txBox="1">
            <a:spLocks noChangeArrowheads="1"/>
          </p:cNvSpPr>
          <p:nvPr/>
        </p:nvSpPr>
        <p:spPr bwMode="auto">
          <a:xfrm>
            <a:off x="2068934" y="2937272"/>
            <a:ext cx="29367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350" kern="0" dirty="0">
                <a:solidFill>
                  <a:srgbClr val="009999"/>
                </a:solidFill>
                <a:latin typeface="Comic Sans MS" pitchFamily="66" charset="0"/>
                <a:ea typeface="ＭＳ Ｐゴシック" pitchFamily="50" charset="-128"/>
              </a:rPr>
              <a:t>B</a:t>
            </a:r>
          </a:p>
        </p:txBody>
      </p:sp>
      <p:sp>
        <p:nvSpPr>
          <p:cNvPr id="273421" name="AutoShape 13"/>
          <p:cNvSpPr>
            <a:spLocks noChangeArrowheads="1"/>
          </p:cNvSpPr>
          <p:nvPr/>
        </p:nvSpPr>
        <p:spPr bwMode="auto">
          <a:xfrm>
            <a:off x="10110539" y="2185989"/>
            <a:ext cx="161925" cy="161925"/>
          </a:xfrm>
          <a:prstGeom prst="star5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350" ker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73426" name="Arc 18"/>
          <p:cNvSpPr>
            <a:spLocks/>
          </p:cNvSpPr>
          <p:nvPr/>
        </p:nvSpPr>
        <p:spPr bwMode="auto">
          <a:xfrm>
            <a:off x="2963094" y="2511029"/>
            <a:ext cx="485775" cy="108347"/>
          </a:xfrm>
          <a:custGeom>
            <a:avLst/>
            <a:gdLst>
              <a:gd name="T0" fmla="*/ 2147483647 w 43200"/>
              <a:gd name="T1" fmla="*/ 0 h 43027"/>
              <a:gd name="T2" fmla="*/ 2147483647 w 43200"/>
              <a:gd name="T3" fmla="*/ 2147483647 h 43027"/>
              <a:gd name="T4" fmla="*/ 2147483647 w 43200"/>
              <a:gd name="T5" fmla="*/ 2147483647 h 43027"/>
              <a:gd name="T6" fmla="*/ 0 60000 65536"/>
              <a:gd name="T7" fmla="*/ 0 60000 65536"/>
              <a:gd name="T8" fmla="*/ 0 60000 65536"/>
              <a:gd name="T9" fmla="*/ 0 w 43200"/>
              <a:gd name="T10" fmla="*/ 0 h 43027"/>
              <a:gd name="T11" fmla="*/ 43200 w 43200"/>
              <a:gd name="T12" fmla="*/ 43027 h 430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027" fill="none" extrusionOk="0">
                <a:moveTo>
                  <a:pt x="24330" y="0"/>
                </a:moveTo>
                <a:cubicBezTo>
                  <a:pt x="35117" y="1375"/>
                  <a:pt x="43200" y="10553"/>
                  <a:pt x="43200" y="21427"/>
                </a:cubicBezTo>
                <a:cubicBezTo>
                  <a:pt x="43200" y="33356"/>
                  <a:pt x="33529" y="43027"/>
                  <a:pt x="21600" y="43027"/>
                </a:cubicBezTo>
                <a:cubicBezTo>
                  <a:pt x="9670" y="43027"/>
                  <a:pt x="0" y="33356"/>
                  <a:pt x="0" y="21427"/>
                </a:cubicBezTo>
                <a:cubicBezTo>
                  <a:pt x="-1" y="13884"/>
                  <a:pt x="3934" y="6888"/>
                  <a:pt x="10379" y="2970"/>
                </a:cubicBezTo>
              </a:path>
              <a:path w="43200" h="43027" stroke="0" extrusionOk="0">
                <a:moveTo>
                  <a:pt x="24330" y="0"/>
                </a:moveTo>
                <a:cubicBezTo>
                  <a:pt x="35117" y="1375"/>
                  <a:pt x="43200" y="10553"/>
                  <a:pt x="43200" y="21427"/>
                </a:cubicBezTo>
                <a:cubicBezTo>
                  <a:pt x="43200" y="33356"/>
                  <a:pt x="33529" y="43027"/>
                  <a:pt x="21600" y="43027"/>
                </a:cubicBezTo>
                <a:cubicBezTo>
                  <a:pt x="9670" y="43027"/>
                  <a:pt x="0" y="33356"/>
                  <a:pt x="0" y="21427"/>
                </a:cubicBezTo>
                <a:cubicBezTo>
                  <a:pt x="-1" y="13884"/>
                  <a:pt x="3934" y="6888"/>
                  <a:pt x="10379" y="2970"/>
                </a:cubicBezTo>
                <a:lnTo>
                  <a:pt x="21600" y="21427"/>
                </a:lnTo>
                <a:close/>
              </a:path>
            </a:pathLst>
          </a:custGeom>
          <a:noFill/>
          <a:ln w="12700" cap="rnd">
            <a:solidFill>
              <a:srgbClr val="FF6600"/>
            </a:solidFill>
            <a:round/>
            <a:headEnd type="triangle" w="med" len="med"/>
            <a:tailEnd/>
          </a:ln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350" ker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7464970" y="2509840"/>
            <a:ext cx="2375297" cy="2484835"/>
            <a:chOff x="4716463" y="2203450"/>
            <a:chExt cx="3167062" cy="3313113"/>
          </a:xfrm>
        </p:grpSpPr>
        <p:sp>
          <p:nvSpPr>
            <p:cNvPr id="83977" name="Line 11"/>
            <p:cNvSpPr>
              <a:spLocks noChangeShapeType="1"/>
            </p:cNvSpPr>
            <p:nvPr/>
          </p:nvSpPr>
          <p:spPr bwMode="auto">
            <a:xfrm>
              <a:off x="6300788" y="2203450"/>
              <a:ext cx="0" cy="3313113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350" ker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83978" name="Oval 12"/>
            <p:cNvSpPr>
              <a:spLocks noChangeArrowheads="1"/>
            </p:cNvSpPr>
            <p:nvPr/>
          </p:nvSpPr>
          <p:spPr bwMode="auto">
            <a:xfrm>
              <a:off x="4716463" y="2635250"/>
              <a:ext cx="3167062" cy="2376488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350" ker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83980" name="Oval 14"/>
            <p:cNvSpPr>
              <a:spLocks noChangeArrowheads="1"/>
            </p:cNvSpPr>
            <p:nvPr/>
          </p:nvSpPr>
          <p:spPr bwMode="auto">
            <a:xfrm>
              <a:off x="7380288" y="2995613"/>
              <a:ext cx="144462" cy="144462"/>
            </a:xfrm>
            <a:prstGeom prst="ellipse">
              <a:avLst/>
            </a:prstGeom>
            <a:solidFill>
              <a:schemeClr val="hlink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350" ker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83981" name="Oval 15"/>
            <p:cNvSpPr>
              <a:spLocks noChangeArrowheads="1"/>
            </p:cNvSpPr>
            <p:nvPr/>
          </p:nvSpPr>
          <p:spPr bwMode="auto">
            <a:xfrm>
              <a:off x="5075238" y="2995613"/>
              <a:ext cx="144462" cy="144462"/>
            </a:xfrm>
            <a:prstGeom prst="ellipse">
              <a:avLst/>
            </a:prstGeom>
            <a:solidFill>
              <a:srgbClr val="993300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350" ker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83982" name="Text Box 16"/>
            <p:cNvSpPr txBox="1">
              <a:spLocks noChangeArrowheads="1"/>
            </p:cNvSpPr>
            <p:nvPr/>
          </p:nvSpPr>
          <p:spPr bwMode="auto">
            <a:xfrm>
              <a:off x="4859338" y="2708275"/>
              <a:ext cx="415072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sz="1350" kern="0" dirty="0">
                  <a:solidFill>
                    <a:srgbClr val="993300"/>
                  </a:solidFill>
                  <a:latin typeface="Comic Sans MS" pitchFamily="66" charset="0"/>
                  <a:ea typeface="ＭＳ Ｐゴシック" pitchFamily="50" charset="-128"/>
                </a:rPr>
                <a:t>A</a:t>
              </a:r>
            </a:p>
          </p:txBody>
        </p:sp>
        <p:sp>
          <p:nvSpPr>
            <p:cNvPr id="83983" name="Text Box 17"/>
            <p:cNvSpPr txBox="1">
              <a:spLocks noChangeArrowheads="1"/>
            </p:cNvSpPr>
            <p:nvPr/>
          </p:nvSpPr>
          <p:spPr bwMode="auto">
            <a:xfrm>
              <a:off x="7380288" y="2635250"/>
              <a:ext cx="391560" cy="4001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sz="1350" kern="0" dirty="0">
                  <a:solidFill>
                    <a:srgbClr val="009999"/>
                  </a:solidFill>
                  <a:latin typeface="Comic Sans MS" pitchFamily="66" charset="0"/>
                  <a:ea typeface="ＭＳ Ｐゴシック" pitchFamily="50" charset="-128"/>
                </a:rPr>
                <a:t>B</a:t>
              </a:r>
            </a:p>
          </p:txBody>
        </p:sp>
        <p:sp>
          <p:nvSpPr>
            <p:cNvPr id="273427" name="Arc 19"/>
            <p:cNvSpPr>
              <a:spLocks/>
            </p:cNvSpPr>
            <p:nvPr/>
          </p:nvSpPr>
          <p:spPr bwMode="auto">
            <a:xfrm>
              <a:off x="6011863" y="2205038"/>
              <a:ext cx="647700" cy="144462"/>
            </a:xfrm>
            <a:custGeom>
              <a:avLst/>
              <a:gdLst>
                <a:gd name="T0" fmla="*/ 2147483647 w 43200"/>
                <a:gd name="T1" fmla="*/ 0 h 43027"/>
                <a:gd name="T2" fmla="*/ 2147483647 w 43200"/>
                <a:gd name="T3" fmla="*/ 2147483647 h 43027"/>
                <a:gd name="T4" fmla="*/ 2147483647 w 43200"/>
                <a:gd name="T5" fmla="*/ 2147483647 h 43027"/>
                <a:gd name="T6" fmla="*/ 0 60000 65536"/>
                <a:gd name="T7" fmla="*/ 0 60000 65536"/>
                <a:gd name="T8" fmla="*/ 0 60000 65536"/>
                <a:gd name="T9" fmla="*/ 0 w 43200"/>
                <a:gd name="T10" fmla="*/ 0 h 43027"/>
                <a:gd name="T11" fmla="*/ 43200 w 43200"/>
                <a:gd name="T12" fmla="*/ 43027 h 4302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43200" h="43027" fill="none" extrusionOk="0">
                  <a:moveTo>
                    <a:pt x="24330" y="0"/>
                  </a:moveTo>
                  <a:cubicBezTo>
                    <a:pt x="35117" y="1375"/>
                    <a:pt x="43200" y="10553"/>
                    <a:pt x="43200" y="21427"/>
                  </a:cubicBezTo>
                  <a:cubicBezTo>
                    <a:pt x="43200" y="33356"/>
                    <a:pt x="33529" y="43027"/>
                    <a:pt x="21600" y="43027"/>
                  </a:cubicBezTo>
                  <a:cubicBezTo>
                    <a:pt x="9670" y="43027"/>
                    <a:pt x="0" y="33356"/>
                    <a:pt x="0" y="21427"/>
                  </a:cubicBezTo>
                  <a:cubicBezTo>
                    <a:pt x="-1" y="13884"/>
                    <a:pt x="3934" y="6888"/>
                    <a:pt x="10379" y="2970"/>
                  </a:cubicBezTo>
                </a:path>
                <a:path w="43200" h="43027" stroke="0" extrusionOk="0">
                  <a:moveTo>
                    <a:pt x="24330" y="0"/>
                  </a:moveTo>
                  <a:cubicBezTo>
                    <a:pt x="35117" y="1375"/>
                    <a:pt x="43200" y="10553"/>
                    <a:pt x="43200" y="21427"/>
                  </a:cubicBezTo>
                  <a:cubicBezTo>
                    <a:pt x="43200" y="33356"/>
                    <a:pt x="33529" y="43027"/>
                    <a:pt x="21600" y="43027"/>
                  </a:cubicBezTo>
                  <a:cubicBezTo>
                    <a:pt x="9670" y="43027"/>
                    <a:pt x="0" y="33356"/>
                    <a:pt x="0" y="21427"/>
                  </a:cubicBezTo>
                  <a:cubicBezTo>
                    <a:pt x="-1" y="13884"/>
                    <a:pt x="3934" y="6888"/>
                    <a:pt x="10379" y="2970"/>
                  </a:cubicBezTo>
                  <a:lnTo>
                    <a:pt x="21600" y="21427"/>
                  </a:lnTo>
                  <a:close/>
                </a:path>
              </a:pathLst>
            </a:custGeom>
            <a:noFill/>
            <a:ln w="12700" cap="rnd">
              <a:solidFill>
                <a:srgbClr val="FF6600"/>
              </a:solidFill>
              <a:round/>
              <a:headEnd type="triangle" w="med" len="med"/>
              <a:tailEnd/>
            </a:ln>
          </p:spPr>
          <p:txBody>
            <a:bodyPr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350" kern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</p:grpSp>
      <p:sp>
        <p:nvSpPr>
          <p:cNvPr id="83986" name="Line 20"/>
          <p:cNvSpPr>
            <a:spLocks noChangeShapeType="1"/>
          </p:cNvSpPr>
          <p:nvPr/>
        </p:nvSpPr>
        <p:spPr bwMode="auto">
          <a:xfrm flipV="1">
            <a:off x="4204917" y="2349106"/>
            <a:ext cx="432197" cy="539353"/>
          </a:xfrm>
          <a:prstGeom prst="line">
            <a:avLst/>
          </a:prstGeom>
          <a:noFill/>
          <a:ln w="9525">
            <a:solidFill>
              <a:srgbClr val="FFFF00"/>
            </a:solidFill>
            <a:prstDash val="lgDash"/>
            <a:round/>
            <a:headEnd/>
            <a:tailEnd/>
          </a:ln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350" ker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83987" name="Line 21"/>
          <p:cNvSpPr>
            <a:spLocks noChangeShapeType="1"/>
          </p:cNvSpPr>
          <p:nvPr/>
        </p:nvSpPr>
        <p:spPr bwMode="auto">
          <a:xfrm flipV="1">
            <a:off x="9678343" y="2402681"/>
            <a:ext cx="432197" cy="539354"/>
          </a:xfrm>
          <a:prstGeom prst="line">
            <a:avLst/>
          </a:prstGeom>
          <a:noFill/>
          <a:ln w="9525">
            <a:solidFill>
              <a:srgbClr val="FFFF00"/>
            </a:solidFill>
            <a:prstDash val="lgDash"/>
            <a:round/>
            <a:headEnd/>
            <a:tailEnd/>
          </a:ln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350" ker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83988" name="Text Box 22"/>
          <p:cNvSpPr txBox="1">
            <a:spLocks noChangeArrowheads="1"/>
          </p:cNvSpPr>
          <p:nvPr/>
        </p:nvSpPr>
        <p:spPr bwMode="auto">
          <a:xfrm>
            <a:off x="8328173" y="5157789"/>
            <a:ext cx="110799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400" kern="0" dirty="0">
                <a:solidFill>
                  <a:srgbClr val="BBE0E3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半日後</a:t>
            </a:r>
          </a:p>
        </p:txBody>
      </p:sp>
      <p:sp>
        <p:nvSpPr>
          <p:cNvPr id="83989" name="Text Box 23"/>
          <p:cNvSpPr txBox="1">
            <a:spLocks noChangeArrowheads="1"/>
          </p:cNvSpPr>
          <p:nvPr/>
        </p:nvSpPr>
        <p:spPr bwMode="auto">
          <a:xfrm>
            <a:off x="3401993" y="529860"/>
            <a:ext cx="5388013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3000" kern="0" dirty="0">
                <a:solidFill>
                  <a:srgbClr val="BBE0E3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本来、</a:t>
            </a:r>
            <a:r>
              <a:rPr kumimoji="0" lang="en-US" altLang="ja-JP" sz="3000" kern="0" dirty="0">
                <a:solidFill>
                  <a:srgbClr val="BBE0E3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A</a:t>
            </a:r>
            <a:r>
              <a:rPr kumimoji="0" lang="ja-JP" altLang="en-US" sz="3000" kern="0" dirty="0">
                <a:solidFill>
                  <a:srgbClr val="BBE0E3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と</a:t>
            </a:r>
            <a:r>
              <a:rPr kumimoji="0" lang="en-US" altLang="ja-JP" sz="3000" kern="0" dirty="0">
                <a:solidFill>
                  <a:srgbClr val="BBE0E3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B</a:t>
            </a:r>
            <a:r>
              <a:rPr kumimoji="0" lang="ja-JP" altLang="en-US" sz="3000" kern="0" dirty="0">
                <a:solidFill>
                  <a:srgbClr val="BBE0E3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で星の高さは同じ</a:t>
            </a:r>
            <a:endParaRPr kumimoji="0" lang="en-US" altLang="ja-JP" sz="3000" kern="0" dirty="0">
              <a:solidFill>
                <a:srgbClr val="BBE0E3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kern="0" dirty="0">
                <a:solidFill>
                  <a:srgbClr val="BBE0E3"/>
                </a:solidFill>
                <a:latin typeface="Comic Sans MS" panose="030F0702030302020204" pitchFamily="66" charset="0"/>
                <a:ea typeface="HG創英角ﾎﾟｯﾌﾟ体" pitchFamily="49" charset="-128"/>
              </a:rPr>
              <a:t>Same elevation of the star at A and B</a:t>
            </a:r>
            <a:endParaRPr kumimoji="0" lang="ja-JP" altLang="en-US" kern="0" dirty="0">
              <a:solidFill>
                <a:srgbClr val="BBE0E3"/>
              </a:solidFill>
              <a:latin typeface="Comic Sans MS" panose="030F0702030302020204" pitchFamily="66" charset="0"/>
              <a:ea typeface="HG創英角ﾎﾟｯﾌﾟ体" pitchFamily="49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B23B705E-7538-4022-8172-F7334B28C8C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95216594"/>
      </p:ext>
    </p:extLst>
  </p:cSld>
  <p:clrMapOvr>
    <a:masterClrMapping/>
  </p:clrMapOvr>
  <p:transition spd="med" advTm="32276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3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39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3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73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3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73421" grpId="0" animBg="1"/>
      <p:bldP spid="83987" grpId="0" animBg="1"/>
      <p:bldP spid="83988" grpId="0"/>
      <p:bldP spid="8398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Line 4"/>
          <p:cNvSpPr>
            <a:spLocks noChangeShapeType="1"/>
          </p:cNvSpPr>
          <p:nvPr/>
        </p:nvSpPr>
        <p:spPr bwMode="auto">
          <a:xfrm rot="21000463" flipH="1">
            <a:off x="2903989" y="2478632"/>
            <a:ext cx="374882" cy="2436522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350" ker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73414" name="AutoShape 6"/>
          <p:cNvSpPr>
            <a:spLocks noChangeArrowheads="1"/>
          </p:cNvSpPr>
          <p:nvPr/>
        </p:nvSpPr>
        <p:spPr bwMode="auto">
          <a:xfrm>
            <a:off x="4562460" y="2185989"/>
            <a:ext cx="161925" cy="161925"/>
          </a:xfrm>
          <a:prstGeom prst="star5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350" ker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73421" name="AutoShape 13"/>
          <p:cNvSpPr>
            <a:spLocks noChangeArrowheads="1"/>
          </p:cNvSpPr>
          <p:nvPr/>
        </p:nvSpPr>
        <p:spPr bwMode="auto">
          <a:xfrm>
            <a:off x="10398571" y="2185989"/>
            <a:ext cx="161925" cy="161925"/>
          </a:xfrm>
          <a:prstGeom prst="star5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350" ker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83970" name="Line 4"/>
          <p:cNvSpPr>
            <a:spLocks noChangeShapeType="1"/>
          </p:cNvSpPr>
          <p:nvPr/>
        </p:nvSpPr>
        <p:spPr bwMode="auto">
          <a:xfrm rot="21000463">
            <a:off x="3105125" y="2509736"/>
            <a:ext cx="0" cy="248483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350" ker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83971" name="Oval 5"/>
          <p:cNvSpPr>
            <a:spLocks noChangeArrowheads="1"/>
          </p:cNvSpPr>
          <p:nvPr/>
        </p:nvSpPr>
        <p:spPr bwMode="auto">
          <a:xfrm rot="21000463">
            <a:off x="1912139" y="2834103"/>
            <a:ext cx="2375297" cy="1782366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350" ker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83973" name="Oval 7"/>
          <p:cNvSpPr>
            <a:spLocks noChangeArrowheads="1"/>
          </p:cNvSpPr>
          <p:nvPr/>
        </p:nvSpPr>
        <p:spPr bwMode="auto">
          <a:xfrm rot="21000463">
            <a:off x="3798558" y="2962987"/>
            <a:ext cx="108347" cy="108347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350" ker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83974" name="Oval 8"/>
          <p:cNvSpPr>
            <a:spLocks noChangeArrowheads="1"/>
          </p:cNvSpPr>
          <p:nvPr/>
        </p:nvSpPr>
        <p:spPr bwMode="auto">
          <a:xfrm rot="21000463">
            <a:off x="2095994" y="3262958"/>
            <a:ext cx="108347" cy="10834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350" ker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83975" name="Text Box 9"/>
          <p:cNvSpPr txBox="1">
            <a:spLocks noChangeArrowheads="1"/>
          </p:cNvSpPr>
          <p:nvPr/>
        </p:nvSpPr>
        <p:spPr bwMode="auto">
          <a:xfrm rot="21000463">
            <a:off x="3749331" y="2717673"/>
            <a:ext cx="311304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350" kern="0" dirty="0">
                <a:solidFill>
                  <a:srgbClr val="993300"/>
                </a:solidFill>
                <a:latin typeface="Comic Sans MS" pitchFamily="66" charset="0"/>
                <a:ea typeface="ＭＳ Ｐゴシック" pitchFamily="50" charset="-128"/>
              </a:rPr>
              <a:t>A</a:t>
            </a:r>
          </a:p>
        </p:txBody>
      </p:sp>
      <p:sp>
        <p:nvSpPr>
          <p:cNvPr id="83976" name="Text Box 10"/>
          <p:cNvSpPr txBox="1">
            <a:spLocks noChangeArrowheads="1"/>
          </p:cNvSpPr>
          <p:nvPr/>
        </p:nvSpPr>
        <p:spPr bwMode="auto">
          <a:xfrm rot="21000463">
            <a:off x="1868097" y="3106290"/>
            <a:ext cx="29367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350" kern="0" dirty="0">
                <a:solidFill>
                  <a:srgbClr val="009999"/>
                </a:solidFill>
                <a:latin typeface="Comic Sans MS" pitchFamily="66" charset="0"/>
                <a:ea typeface="ＭＳ Ｐゴシック" pitchFamily="50" charset="-128"/>
              </a:rPr>
              <a:t>B</a:t>
            </a:r>
          </a:p>
        </p:txBody>
      </p:sp>
      <p:sp>
        <p:nvSpPr>
          <p:cNvPr id="273426" name="Arc 18"/>
          <p:cNvSpPr>
            <a:spLocks/>
          </p:cNvSpPr>
          <p:nvPr/>
        </p:nvSpPr>
        <p:spPr bwMode="auto">
          <a:xfrm rot="21000463">
            <a:off x="2682063" y="2524388"/>
            <a:ext cx="485775" cy="108347"/>
          </a:xfrm>
          <a:custGeom>
            <a:avLst/>
            <a:gdLst>
              <a:gd name="T0" fmla="*/ 2147483647 w 43200"/>
              <a:gd name="T1" fmla="*/ 0 h 43027"/>
              <a:gd name="T2" fmla="*/ 2147483647 w 43200"/>
              <a:gd name="T3" fmla="*/ 2147483647 h 43027"/>
              <a:gd name="T4" fmla="*/ 2147483647 w 43200"/>
              <a:gd name="T5" fmla="*/ 2147483647 h 43027"/>
              <a:gd name="T6" fmla="*/ 0 60000 65536"/>
              <a:gd name="T7" fmla="*/ 0 60000 65536"/>
              <a:gd name="T8" fmla="*/ 0 60000 65536"/>
              <a:gd name="T9" fmla="*/ 0 w 43200"/>
              <a:gd name="T10" fmla="*/ 0 h 43027"/>
              <a:gd name="T11" fmla="*/ 43200 w 43200"/>
              <a:gd name="T12" fmla="*/ 43027 h 430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027" fill="none" extrusionOk="0">
                <a:moveTo>
                  <a:pt x="24330" y="0"/>
                </a:moveTo>
                <a:cubicBezTo>
                  <a:pt x="35117" y="1375"/>
                  <a:pt x="43200" y="10553"/>
                  <a:pt x="43200" y="21427"/>
                </a:cubicBezTo>
                <a:cubicBezTo>
                  <a:pt x="43200" y="33356"/>
                  <a:pt x="33529" y="43027"/>
                  <a:pt x="21600" y="43027"/>
                </a:cubicBezTo>
                <a:cubicBezTo>
                  <a:pt x="9670" y="43027"/>
                  <a:pt x="0" y="33356"/>
                  <a:pt x="0" y="21427"/>
                </a:cubicBezTo>
                <a:cubicBezTo>
                  <a:pt x="-1" y="13884"/>
                  <a:pt x="3934" y="6888"/>
                  <a:pt x="10379" y="2970"/>
                </a:cubicBezTo>
              </a:path>
              <a:path w="43200" h="43027" stroke="0" extrusionOk="0">
                <a:moveTo>
                  <a:pt x="24330" y="0"/>
                </a:moveTo>
                <a:cubicBezTo>
                  <a:pt x="35117" y="1375"/>
                  <a:pt x="43200" y="10553"/>
                  <a:pt x="43200" y="21427"/>
                </a:cubicBezTo>
                <a:cubicBezTo>
                  <a:pt x="43200" y="33356"/>
                  <a:pt x="33529" y="43027"/>
                  <a:pt x="21600" y="43027"/>
                </a:cubicBezTo>
                <a:cubicBezTo>
                  <a:pt x="9670" y="43027"/>
                  <a:pt x="0" y="33356"/>
                  <a:pt x="0" y="21427"/>
                </a:cubicBezTo>
                <a:cubicBezTo>
                  <a:pt x="-1" y="13884"/>
                  <a:pt x="3934" y="6888"/>
                  <a:pt x="10379" y="2970"/>
                </a:cubicBezTo>
                <a:lnTo>
                  <a:pt x="21600" y="21427"/>
                </a:lnTo>
                <a:close/>
              </a:path>
            </a:pathLst>
          </a:custGeom>
          <a:noFill/>
          <a:ln w="12700" cap="rnd">
            <a:solidFill>
              <a:srgbClr val="FF6600"/>
            </a:solidFill>
            <a:round/>
            <a:headEnd type="triangle" w="med" len="med"/>
            <a:tailEnd/>
          </a:ln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350" ker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83977" name="Line 11"/>
          <p:cNvSpPr>
            <a:spLocks noChangeShapeType="1"/>
          </p:cNvSpPr>
          <p:nvPr/>
        </p:nvSpPr>
        <p:spPr bwMode="auto">
          <a:xfrm rot="20992967">
            <a:off x="8941236" y="2509735"/>
            <a:ext cx="0" cy="248483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350" ker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83978" name="Oval 12"/>
          <p:cNvSpPr>
            <a:spLocks noChangeArrowheads="1"/>
          </p:cNvSpPr>
          <p:nvPr/>
        </p:nvSpPr>
        <p:spPr bwMode="auto">
          <a:xfrm rot="20992967">
            <a:off x="7748192" y="2834114"/>
            <a:ext cx="2375297" cy="1782366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350" ker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83980" name="Oval 14"/>
          <p:cNvSpPr>
            <a:spLocks noChangeArrowheads="1"/>
          </p:cNvSpPr>
          <p:nvPr/>
        </p:nvSpPr>
        <p:spPr bwMode="auto">
          <a:xfrm rot="20992967">
            <a:off x="9633065" y="2961357"/>
            <a:ext cx="108347" cy="10834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350" ker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83981" name="Oval 15"/>
          <p:cNvSpPr>
            <a:spLocks noChangeArrowheads="1"/>
          </p:cNvSpPr>
          <p:nvPr/>
        </p:nvSpPr>
        <p:spPr bwMode="auto">
          <a:xfrm rot="20992967">
            <a:off x="7931159" y="3265040"/>
            <a:ext cx="108347" cy="108347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350" ker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83982" name="Text Box 16"/>
          <p:cNvSpPr txBox="1">
            <a:spLocks noChangeArrowheads="1"/>
          </p:cNvSpPr>
          <p:nvPr/>
        </p:nvSpPr>
        <p:spPr bwMode="auto">
          <a:xfrm rot="20992967">
            <a:off x="7723245" y="3053918"/>
            <a:ext cx="311304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350" kern="0" dirty="0">
                <a:solidFill>
                  <a:srgbClr val="993300"/>
                </a:solidFill>
                <a:latin typeface="Comic Sans MS" pitchFamily="66" charset="0"/>
                <a:ea typeface="ＭＳ Ｐゴシック" pitchFamily="50" charset="-128"/>
              </a:rPr>
              <a:t>A</a:t>
            </a:r>
          </a:p>
        </p:txBody>
      </p:sp>
      <p:sp>
        <p:nvSpPr>
          <p:cNvPr id="83983" name="Text Box 17"/>
          <p:cNvSpPr txBox="1">
            <a:spLocks noChangeArrowheads="1"/>
          </p:cNvSpPr>
          <p:nvPr/>
        </p:nvSpPr>
        <p:spPr bwMode="auto">
          <a:xfrm rot="20992967">
            <a:off x="9575549" y="2669337"/>
            <a:ext cx="29367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350" kern="0" dirty="0">
                <a:solidFill>
                  <a:srgbClr val="009999"/>
                </a:solidFill>
                <a:latin typeface="Comic Sans MS" pitchFamily="66" charset="0"/>
                <a:ea typeface="ＭＳ Ｐゴシック" pitchFamily="50" charset="-128"/>
              </a:rPr>
              <a:t>B</a:t>
            </a:r>
          </a:p>
        </p:txBody>
      </p:sp>
      <p:sp>
        <p:nvSpPr>
          <p:cNvPr id="273427" name="Arc 19"/>
          <p:cNvSpPr>
            <a:spLocks/>
          </p:cNvSpPr>
          <p:nvPr/>
        </p:nvSpPr>
        <p:spPr bwMode="auto">
          <a:xfrm rot="20992967">
            <a:off x="8515615" y="2524781"/>
            <a:ext cx="485775" cy="108347"/>
          </a:xfrm>
          <a:custGeom>
            <a:avLst/>
            <a:gdLst>
              <a:gd name="T0" fmla="*/ 2147483647 w 43200"/>
              <a:gd name="T1" fmla="*/ 0 h 43027"/>
              <a:gd name="T2" fmla="*/ 2147483647 w 43200"/>
              <a:gd name="T3" fmla="*/ 2147483647 h 43027"/>
              <a:gd name="T4" fmla="*/ 2147483647 w 43200"/>
              <a:gd name="T5" fmla="*/ 2147483647 h 43027"/>
              <a:gd name="T6" fmla="*/ 0 60000 65536"/>
              <a:gd name="T7" fmla="*/ 0 60000 65536"/>
              <a:gd name="T8" fmla="*/ 0 60000 65536"/>
              <a:gd name="T9" fmla="*/ 0 w 43200"/>
              <a:gd name="T10" fmla="*/ 0 h 43027"/>
              <a:gd name="T11" fmla="*/ 43200 w 43200"/>
              <a:gd name="T12" fmla="*/ 43027 h 430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027" fill="none" extrusionOk="0">
                <a:moveTo>
                  <a:pt x="24330" y="0"/>
                </a:moveTo>
                <a:cubicBezTo>
                  <a:pt x="35117" y="1375"/>
                  <a:pt x="43200" y="10553"/>
                  <a:pt x="43200" y="21427"/>
                </a:cubicBezTo>
                <a:cubicBezTo>
                  <a:pt x="43200" y="33356"/>
                  <a:pt x="33529" y="43027"/>
                  <a:pt x="21600" y="43027"/>
                </a:cubicBezTo>
                <a:cubicBezTo>
                  <a:pt x="9670" y="43027"/>
                  <a:pt x="0" y="33356"/>
                  <a:pt x="0" y="21427"/>
                </a:cubicBezTo>
                <a:cubicBezTo>
                  <a:pt x="-1" y="13884"/>
                  <a:pt x="3934" y="6888"/>
                  <a:pt x="10379" y="2970"/>
                </a:cubicBezTo>
              </a:path>
              <a:path w="43200" h="43027" stroke="0" extrusionOk="0">
                <a:moveTo>
                  <a:pt x="24330" y="0"/>
                </a:moveTo>
                <a:cubicBezTo>
                  <a:pt x="35117" y="1375"/>
                  <a:pt x="43200" y="10553"/>
                  <a:pt x="43200" y="21427"/>
                </a:cubicBezTo>
                <a:cubicBezTo>
                  <a:pt x="43200" y="33356"/>
                  <a:pt x="33529" y="43027"/>
                  <a:pt x="21600" y="43027"/>
                </a:cubicBezTo>
                <a:cubicBezTo>
                  <a:pt x="9670" y="43027"/>
                  <a:pt x="0" y="33356"/>
                  <a:pt x="0" y="21427"/>
                </a:cubicBezTo>
                <a:cubicBezTo>
                  <a:pt x="-1" y="13884"/>
                  <a:pt x="3934" y="6888"/>
                  <a:pt x="10379" y="2970"/>
                </a:cubicBezTo>
                <a:lnTo>
                  <a:pt x="21600" y="21427"/>
                </a:lnTo>
                <a:close/>
              </a:path>
            </a:pathLst>
          </a:custGeom>
          <a:noFill/>
          <a:ln w="12700" cap="rnd">
            <a:solidFill>
              <a:srgbClr val="FF6600"/>
            </a:solidFill>
            <a:round/>
            <a:headEnd type="triangle" w="med" len="med"/>
            <a:tailEnd/>
          </a:ln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350" ker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83986" name="Line 20"/>
          <p:cNvSpPr>
            <a:spLocks noChangeShapeType="1"/>
          </p:cNvSpPr>
          <p:nvPr/>
        </p:nvSpPr>
        <p:spPr bwMode="auto">
          <a:xfrm flipV="1">
            <a:off x="4130264" y="2349106"/>
            <a:ext cx="432197" cy="539353"/>
          </a:xfrm>
          <a:prstGeom prst="line">
            <a:avLst/>
          </a:prstGeom>
          <a:noFill/>
          <a:ln w="9525">
            <a:solidFill>
              <a:srgbClr val="FFFF00"/>
            </a:solidFill>
            <a:prstDash val="lgDash"/>
            <a:round/>
            <a:headEnd/>
            <a:tailEnd/>
          </a:ln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350" ker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83987" name="Line 21"/>
          <p:cNvSpPr>
            <a:spLocks noChangeShapeType="1"/>
          </p:cNvSpPr>
          <p:nvPr/>
        </p:nvSpPr>
        <p:spPr bwMode="auto">
          <a:xfrm flipV="1">
            <a:off x="9966375" y="2402681"/>
            <a:ext cx="432197" cy="539354"/>
          </a:xfrm>
          <a:prstGeom prst="line">
            <a:avLst/>
          </a:prstGeom>
          <a:noFill/>
          <a:ln w="9525">
            <a:solidFill>
              <a:srgbClr val="FFFF00"/>
            </a:solidFill>
            <a:prstDash val="lgDash"/>
            <a:round/>
            <a:headEnd/>
            <a:tailEnd/>
          </a:ln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350" ker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83988" name="Text Box 22"/>
          <p:cNvSpPr txBox="1">
            <a:spLocks noChangeArrowheads="1"/>
          </p:cNvSpPr>
          <p:nvPr/>
        </p:nvSpPr>
        <p:spPr bwMode="auto">
          <a:xfrm>
            <a:off x="8616206" y="5157787"/>
            <a:ext cx="992579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100" kern="0" dirty="0">
                <a:solidFill>
                  <a:srgbClr val="BBE0E3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半日後</a:t>
            </a:r>
          </a:p>
        </p:txBody>
      </p:sp>
      <p:sp>
        <p:nvSpPr>
          <p:cNvPr id="83989" name="Text Box 23"/>
          <p:cNvSpPr txBox="1">
            <a:spLocks noChangeArrowheads="1"/>
          </p:cNvSpPr>
          <p:nvPr/>
        </p:nvSpPr>
        <p:spPr bwMode="auto">
          <a:xfrm>
            <a:off x="2695445" y="255286"/>
            <a:ext cx="709861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kern="0" dirty="0">
                <a:solidFill>
                  <a:srgbClr val="BBE0E3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歳差章動：</a:t>
            </a:r>
            <a:r>
              <a:rPr kumimoji="0" lang="en-US" altLang="ja-JP" sz="2800" kern="0" dirty="0">
                <a:solidFill>
                  <a:srgbClr val="BBE0E3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A</a:t>
            </a:r>
            <a:r>
              <a:rPr kumimoji="0" lang="ja-JP" altLang="en-US" sz="2800" kern="0" dirty="0">
                <a:solidFill>
                  <a:srgbClr val="BBE0E3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と</a:t>
            </a:r>
            <a:r>
              <a:rPr kumimoji="0" lang="en-US" altLang="ja-JP" sz="2800" kern="0" dirty="0">
                <a:solidFill>
                  <a:srgbClr val="BBE0E3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B</a:t>
            </a:r>
            <a:r>
              <a:rPr kumimoji="0" lang="ja-JP" altLang="en-US" sz="2800" kern="0" dirty="0">
                <a:solidFill>
                  <a:srgbClr val="BBE0E3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で星の高さの変化は同じ</a:t>
            </a:r>
            <a:r>
              <a:rPr kumimoji="0" lang="en-US" altLang="ja-JP" sz="2000" kern="0" dirty="0">
                <a:solidFill>
                  <a:srgbClr val="BBE0E3"/>
                </a:solidFill>
                <a:latin typeface="Comic Sans MS" panose="030F0702030302020204" pitchFamily="66" charset="0"/>
                <a:ea typeface="HG創英角ﾎﾟｯﾌﾟ体" pitchFamily="49" charset="-128"/>
              </a:rPr>
              <a:t>Precession/nutation: Same change in elevation at A and B</a:t>
            </a:r>
            <a:endParaRPr kumimoji="0" lang="ja-JP" altLang="en-US" sz="2000" kern="0" dirty="0">
              <a:solidFill>
                <a:srgbClr val="BBE0E3"/>
              </a:solidFill>
              <a:latin typeface="Comic Sans MS" panose="030F0702030302020204" pitchFamily="66" charset="0"/>
              <a:ea typeface="ＭＳ Ｐゴシック" pitchFamily="50" charset="-128"/>
            </a:endParaRPr>
          </a:p>
        </p:txBody>
      </p:sp>
      <p:sp>
        <p:nvSpPr>
          <p:cNvPr id="24" name="Line 20"/>
          <p:cNvSpPr>
            <a:spLocks noChangeShapeType="1"/>
          </p:cNvSpPr>
          <p:nvPr/>
        </p:nvSpPr>
        <p:spPr bwMode="auto">
          <a:xfrm flipV="1">
            <a:off x="4029054" y="2357431"/>
            <a:ext cx="539354" cy="482207"/>
          </a:xfrm>
          <a:prstGeom prst="line">
            <a:avLst/>
          </a:prstGeom>
          <a:noFill/>
          <a:ln w="9525">
            <a:solidFill>
              <a:schemeClr val="accent1"/>
            </a:solidFill>
            <a:prstDash val="lgDash"/>
            <a:round/>
            <a:headEnd/>
            <a:tailEnd/>
          </a:ln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350" ker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5" name="Line 20"/>
          <p:cNvSpPr>
            <a:spLocks noChangeShapeType="1"/>
          </p:cNvSpPr>
          <p:nvPr/>
        </p:nvSpPr>
        <p:spPr bwMode="auto">
          <a:xfrm flipV="1">
            <a:off x="9841374" y="2411009"/>
            <a:ext cx="539354" cy="482207"/>
          </a:xfrm>
          <a:prstGeom prst="line">
            <a:avLst/>
          </a:prstGeom>
          <a:noFill/>
          <a:ln w="9525">
            <a:solidFill>
              <a:schemeClr val="accent1"/>
            </a:solidFill>
            <a:prstDash val="lgDash"/>
            <a:round/>
            <a:headEnd/>
            <a:tailEnd/>
          </a:ln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350" ker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3027808" y="5783836"/>
            <a:ext cx="6144631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500" kern="0" dirty="0">
                <a:solidFill>
                  <a:srgbClr val="BBE0E3"/>
                </a:solidFill>
                <a:latin typeface="Times New Roman" panose="02020603050405020304" pitchFamily="18" charset="0"/>
                <a:ea typeface="HG創英角ﾎﾟｯﾌﾟ体" pitchFamily="49" charset="-128"/>
                <a:cs typeface="Times New Roman" panose="02020603050405020304" pitchFamily="18" charset="0"/>
              </a:rPr>
              <a:t>Precession found by </a:t>
            </a:r>
            <a:r>
              <a:rPr kumimoji="0" lang="en-US" altLang="ja-JP" sz="1500" i="1" kern="0" dirty="0">
                <a:solidFill>
                  <a:srgbClr val="BBE0E3"/>
                </a:solidFill>
                <a:latin typeface="Times New Roman" panose="02020603050405020304" pitchFamily="18" charset="0"/>
                <a:ea typeface="HG創英角ﾎﾟｯﾌﾟ体" pitchFamily="49" charset="-128"/>
                <a:cs typeface="Times New Roman" panose="02020603050405020304" pitchFamily="18" charset="0"/>
              </a:rPr>
              <a:t>Hipparchus</a:t>
            </a:r>
            <a:r>
              <a:rPr kumimoji="0" lang="en-US" altLang="ja-JP" sz="1500" kern="0" dirty="0">
                <a:solidFill>
                  <a:srgbClr val="BBE0E3"/>
                </a:solidFill>
                <a:latin typeface="Times New Roman" panose="02020603050405020304" pitchFamily="18" charset="0"/>
                <a:ea typeface="HG創英角ﾎﾟｯﾌﾟ体" pitchFamily="49" charset="-128"/>
                <a:cs typeface="Times New Roman" panose="02020603050405020304" pitchFamily="18" charset="0"/>
              </a:rPr>
              <a:t> [BC150], Nutation found by </a:t>
            </a:r>
            <a:r>
              <a:rPr kumimoji="0" lang="en-US" altLang="ja-JP" sz="1500" i="1" kern="0" dirty="0">
                <a:solidFill>
                  <a:srgbClr val="BBE0E3"/>
                </a:solidFill>
                <a:latin typeface="Times New Roman" panose="02020603050405020304" pitchFamily="18" charset="0"/>
                <a:ea typeface="HG創英角ﾎﾟｯﾌﾟ体" pitchFamily="49" charset="-128"/>
                <a:cs typeface="Times New Roman" panose="02020603050405020304" pitchFamily="18" charset="0"/>
              </a:rPr>
              <a:t>Bradley</a:t>
            </a:r>
            <a:r>
              <a:rPr kumimoji="0" lang="en-US" altLang="ja-JP" sz="1500" kern="0" dirty="0">
                <a:solidFill>
                  <a:srgbClr val="BBE0E3"/>
                </a:solidFill>
                <a:latin typeface="Times New Roman" panose="02020603050405020304" pitchFamily="18" charset="0"/>
                <a:ea typeface="HG創英角ﾎﾟｯﾌﾟ体" pitchFamily="49" charset="-128"/>
                <a:cs typeface="Times New Roman" panose="02020603050405020304" pitchFamily="18" charset="0"/>
              </a:rPr>
              <a:t> [1728]</a:t>
            </a:r>
            <a:endParaRPr kumimoji="0" lang="en-US" altLang="ja-JP" sz="1500" kern="0" dirty="0">
              <a:solidFill>
                <a:srgbClr val="FFFF00"/>
              </a:solidFill>
              <a:latin typeface="Comic Sans MS" panose="030F0702030302020204" pitchFamily="66" charset="0"/>
              <a:ea typeface="ＭＳ Ｐゴシック" pitchFamily="50" charset="-128"/>
            </a:endParaRPr>
          </a:p>
        </p:txBody>
      </p:sp>
      <p:sp>
        <p:nvSpPr>
          <p:cNvPr id="28" name="Text Box 22"/>
          <p:cNvSpPr txBox="1">
            <a:spLocks noChangeArrowheads="1"/>
          </p:cNvSpPr>
          <p:nvPr/>
        </p:nvSpPr>
        <p:spPr bwMode="auto">
          <a:xfrm>
            <a:off x="3245722" y="1299456"/>
            <a:ext cx="6378669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100" kern="0" dirty="0">
                <a:solidFill>
                  <a:srgbClr val="FFFF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anose="02020603050405020304" pitchFamily="18" charset="0"/>
              </a:rPr>
              <a:t>歳差章動は原因が明解で百年前も既知とされていた</a:t>
            </a:r>
            <a:endParaRPr kumimoji="0" lang="en-US" altLang="ja-JP" sz="2100" kern="0" dirty="0">
              <a:solidFill>
                <a:srgbClr val="FFFF00"/>
              </a:solidFill>
              <a:latin typeface="HG正楷書体-PRO" panose="03000600000000000000" pitchFamily="66" charset="-128"/>
              <a:ea typeface="HG正楷書体-PRO" panose="03000600000000000000" pitchFamily="66" charset="-128"/>
              <a:cs typeface="Times New Roman" panose="02020603050405020304" pitchFamily="18" charset="0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500" kern="0" dirty="0">
                <a:solidFill>
                  <a:srgbClr val="FFFF00"/>
                </a:solidFill>
                <a:latin typeface="Comic Sans MS" panose="030F0702030302020204" pitchFamily="66" charset="0"/>
                <a:ea typeface="HG創英角ﾎﾟｯﾌﾟ体" pitchFamily="49" charset="-128"/>
                <a:cs typeface="Times New Roman" panose="02020603050405020304" pitchFamily="18" charset="0"/>
              </a:rPr>
              <a:t>People believed that they understand precession/nutation!</a:t>
            </a:r>
            <a:endParaRPr kumimoji="0" lang="en-US" altLang="ja-JP" sz="1500" kern="0" dirty="0">
              <a:solidFill>
                <a:srgbClr val="FFFF00"/>
              </a:solidFill>
              <a:latin typeface="Comic Sans MS" panose="030F0702030302020204" pitchFamily="66" charset="0"/>
              <a:ea typeface="ＭＳ Ｐゴシック" pitchFamily="50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CE530A62-BC13-4083-B925-4874A3627F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37997910"/>
      </p:ext>
    </p:extLst>
  </p:cSld>
  <p:clrMapOvr>
    <a:masterClrMapping/>
  </p:clrMapOvr>
  <p:transition spd="med" advTm="77541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391975" y="1196752"/>
            <a:ext cx="11800025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endParaRPr lang="en-US" altLang="ja-JP" sz="1200" dirty="0">
              <a:solidFill>
                <a:schemeClr val="hlink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ja-JP" altLang="en-US" sz="48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先週のポイント </a:t>
            </a:r>
            <a:r>
              <a:rPr lang="en-US" altLang="ja-JP" sz="32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Points in the last lecture</a:t>
            </a:r>
            <a:endParaRPr lang="ja-JP" altLang="en-US" sz="3200" dirty="0">
              <a:solidFill>
                <a:schemeClr val="folHlink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ja-JP" altLang="en-US" sz="3600" dirty="0">
                <a:solidFill>
                  <a:srgbClr val="FF00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　</a:t>
            </a:r>
            <a:endParaRPr lang="en-US" altLang="ja-JP" sz="3600" dirty="0">
              <a:solidFill>
                <a:srgbClr val="FF00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ja-JP" altLang="en-US" sz="4000" dirty="0">
                <a:solidFill>
                  <a:srgbClr val="FF00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</a:t>
            </a:r>
            <a:r>
              <a:rPr lang="ja-JP" altLang="en-US" sz="40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地球の慣性モーメント </a:t>
            </a:r>
            <a:r>
              <a:rPr lang="en-US" altLang="ja-JP" sz="36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	</a:t>
            </a:r>
            <a:r>
              <a:rPr lang="en-US" altLang="ja-JP" sz="28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MOI of the Earth</a:t>
            </a:r>
          </a:p>
          <a:p>
            <a:pPr marL="342900" indent="-342900"/>
            <a:endParaRPr lang="en-US" altLang="ja-JP" sz="28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ja-JP" altLang="en-US" sz="40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地球型惑星の慣性モーメント </a:t>
            </a:r>
            <a:r>
              <a:rPr lang="en-US" altLang="ja-JP" sz="28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MOI of terrestrial planets</a:t>
            </a:r>
          </a:p>
          <a:p>
            <a:pPr marL="342900" indent="-342900"/>
            <a:endParaRPr lang="en-US" altLang="ja-JP" sz="28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/>
            <a:r>
              <a:rPr lang="ja-JP" altLang="en-US" sz="40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岩石（マントル）と金属（核）</a:t>
            </a:r>
            <a:r>
              <a:rPr lang="ja-JP" altLang="en-US" sz="28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</a:t>
            </a:r>
            <a:r>
              <a:rPr lang="en-US" altLang="ja-JP" sz="28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Silicate mantle and metallic core</a:t>
            </a:r>
            <a:endParaRPr lang="ja-JP" altLang="en-US" sz="28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F9F5749A-1998-4DB5-BB1A-7202592AE6C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147727"/>
      </p:ext>
    </p:extLst>
  </p:cSld>
  <p:clrMapOvr>
    <a:masterClrMapping/>
  </p:clrMapOvr>
  <p:transition spd="med" advTm="57677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Line 21"/>
          <p:cNvSpPr>
            <a:spLocks noChangeShapeType="1"/>
          </p:cNvSpPr>
          <p:nvPr/>
        </p:nvSpPr>
        <p:spPr bwMode="auto">
          <a:xfrm>
            <a:off x="3107779" y="2509840"/>
            <a:ext cx="0" cy="2484835"/>
          </a:xfrm>
          <a:prstGeom prst="line">
            <a:avLst/>
          </a:prstGeom>
          <a:noFill/>
          <a:ln w="9525">
            <a:solidFill>
              <a:srgbClr val="FF0000"/>
            </a:solidFill>
            <a:prstDash val="dashDot"/>
            <a:round/>
            <a:headEnd/>
            <a:tailEnd/>
          </a:ln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350" ker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84995" name="Line 2"/>
          <p:cNvSpPr>
            <a:spLocks noChangeShapeType="1"/>
          </p:cNvSpPr>
          <p:nvPr/>
        </p:nvSpPr>
        <p:spPr bwMode="auto">
          <a:xfrm>
            <a:off x="2944664" y="2511031"/>
            <a:ext cx="325041" cy="243006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350" ker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84996" name="Oval 3"/>
          <p:cNvSpPr>
            <a:spLocks noChangeArrowheads="1"/>
          </p:cNvSpPr>
          <p:nvPr/>
        </p:nvSpPr>
        <p:spPr bwMode="auto">
          <a:xfrm>
            <a:off x="1919536" y="2833688"/>
            <a:ext cx="2375297" cy="1782366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350" ker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74436" name="AutoShape 4"/>
          <p:cNvSpPr>
            <a:spLocks noChangeArrowheads="1"/>
          </p:cNvSpPr>
          <p:nvPr/>
        </p:nvSpPr>
        <p:spPr bwMode="auto">
          <a:xfrm>
            <a:off x="4565105" y="2185989"/>
            <a:ext cx="161925" cy="161925"/>
          </a:xfrm>
          <a:prstGeom prst="star5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350" ker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84998" name="Oval 5"/>
          <p:cNvSpPr>
            <a:spLocks noChangeArrowheads="1"/>
          </p:cNvSpPr>
          <p:nvPr/>
        </p:nvSpPr>
        <p:spPr bwMode="auto">
          <a:xfrm>
            <a:off x="3917404" y="3103961"/>
            <a:ext cx="108347" cy="108347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350" ker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84999" name="Oval 6"/>
          <p:cNvSpPr>
            <a:spLocks noChangeArrowheads="1"/>
          </p:cNvSpPr>
          <p:nvPr/>
        </p:nvSpPr>
        <p:spPr bwMode="auto">
          <a:xfrm>
            <a:off x="2188617" y="3103961"/>
            <a:ext cx="108347" cy="10834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350" ker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85000" name="Text Box 7"/>
          <p:cNvSpPr txBox="1">
            <a:spLocks noChangeArrowheads="1"/>
          </p:cNvSpPr>
          <p:nvPr/>
        </p:nvSpPr>
        <p:spPr bwMode="auto">
          <a:xfrm>
            <a:off x="3917404" y="2882503"/>
            <a:ext cx="311304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350" kern="0" dirty="0">
                <a:solidFill>
                  <a:srgbClr val="993300"/>
                </a:solidFill>
                <a:latin typeface="Comic Sans MS" pitchFamily="66" charset="0"/>
                <a:ea typeface="ＭＳ Ｐゴシック" pitchFamily="50" charset="-128"/>
              </a:rPr>
              <a:t>A</a:t>
            </a:r>
          </a:p>
        </p:txBody>
      </p:sp>
      <p:sp>
        <p:nvSpPr>
          <p:cNvPr id="85001" name="Text Box 8"/>
          <p:cNvSpPr txBox="1">
            <a:spLocks noChangeArrowheads="1"/>
          </p:cNvSpPr>
          <p:nvPr/>
        </p:nvSpPr>
        <p:spPr bwMode="auto">
          <a:xfrm>
            <a:off x="1996926" y="2937272"/>
            <a:ext cx="29367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350" kern="0" dirty="0">
                <a:solidFill>
                  <a:srgbClr val="009999"/>
                </a:solidFill>
                <a:latin typeface="Comic Sans MS" pitchFamily="66" charset="0"/>
                <a:ea typeface="ＭＳ Ｐゴシック" pitchFamily="50" charset="-128"/>
              </a:rPr>
              <a:t>B</a:t>
            </a:r>
          </a:p>
        </p:txBody>
      </p:sp>
      <p:sp>
        <p:nvSpPr>
          <p:cNvPr id="85002" name="Line 9"/>
          <p:cNvSpPr>
            <a:spLocks noChangeShapeType="1"/>
          </p:cNvSpPr>
          <p:nvPr/>
        </p:nvSpPr>
        <p:spPr bwMode="auto">
          <a:xfrm>
            <a:off x="8652543" y="2511030"/>
            <a:ext cx="323850" cy="2483644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350" ker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85003" name="Oval 10"/>
          <p:cNvSpPr>
            <a:spLocks noChangeArrowheads="1"/>
          </p:cNvSpPr>
          <p:nvPr/>
        </p:nvSpPr>
        <p:spPr bwMode="auto">
          <a:xfrm>
            <a:off x="7680994" y="2833688"/>
            <a:ext cx="2375297" cy="1782366"/>
          </a:xfrm>
          <a:prstGeom prst="ellipse">
            <a:avLst/>
          </a:prstGeom>
          <a:gradFill rotWithShape="1">
            <a:gsLst>
              <a:gs pos="0">
                <a:schemeClr val="hlink"/>
              </a:gs>
              <a:gs pos="100000">
                <a:schemeClr val="accent2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350" ker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74443" name="AutoShape 11"/>
          <p:cNvSpPr>
            <a:spLocks noChangeArrowheads="1"/>
          </p:cNvSpPr>
          <p:nvPr/>
        </p:nvSpPr>
        <p:spPr bwMode="auto">
          <a:xfrm>
            <a:off x="10326563" y="2185989"/>
            <a:ext cx="161925" cy="161925"/>
          </a:xfrm>
          <a:prstGeom prst="star5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350" ker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85005" name="Oval 12"/>
          <p:cNvSpPr>
            <a:spLocks noChangeArrowheads="1"/>
          </p:cNvSpPr>
          <p:nvPr/>
        </p:nvSpPr>
        <p:spPr bwMode="auto">
          <a:xfrm>
            <a:off x="9301436" y="2888459"/>
            <a:ext cx="108347" cy="108347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350" ker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85006" name="Oval 13"/>
          <p:cNvSpPr>
            <a:spLocks noChangeArrowheads="1"/>
          </p:cNvSpPr>
          <p:nvPr/>
        </p:nvSpPr>
        <p:spPr bwMode="auto">
          <a:xfrm>
            <a:off x="7788150" y="3267077"/>
            <a:ext cx="108347" cy="108347"/>
          </a:xfrm>
          <a:prstGeom prst="ellipse">
            <a:avLst/>
          </a:prstGeom>
          <a:solidFill>
            <a:srgbClr val="9933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350" ker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85007" name="Text Box 14"/>
          <p:cNvSpPr txBox="1">
            <a:spLocks noChangeArrowheads="1"/>
          </p:cNvSpPr>
          <p:nvPr/>
        </p:nvSpPr>
        <p:spPr bwMode="auto">
          <a:xfrm>
            <a:off x="7572646" y="3105151"/>
            <a:ext cx="311304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350" kern="0" dirty="0">
                <a:solidFill>
                  <a:srgbClr val="993300"/>
                </a:solidFill>
                <a:latin typeface="Comic Sans MS" pitchFamily="66" charset="0"/>
                <a:ea typeface="ＭＳ Ｐゴシック" pitchFamily="50" charset="-128"/>
              </a:rPr>
              <a:t>A</a:t>
            </a:r>
          </a:p>
        </p:txBody>
      </p:sp>
      <p:sp>
        <p:nvSpPr>
          <p:cNvPr id="85008" name="Text Box 15"/>
          <p:cNvSpPr txBox="1">
            <a:spLocks noChangeArrowheads="1"/>
          </p:cNvSpPr>
          <p:nvPr/>
        </p:nvSpPr>
        <p:spPr bwMode="auto">
          <a:xfrm>
            <a:off x="9246665" y="2559844"/>
            <a:ext cx="293670" cy="300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350" kern="0" dirty="0">
                <a:solidFill>
                  <a:srgbClr val="009999"/>
                </a:solidFill>
                <a:latin typeface="Comic Sans MS" pitchFamily="66" charset="0"/>
                <a:ea typeface="ＭＳ Ｐゴシック" pitchFamily="50" charset="-128"/>
              </a:rPr>
              <a:t>B</a:t>
            </a:r>
          </a:p>
        </p:txBody>
      </p:sp>
      <p:sp>
        <p:nvSpPr>
          <p:cNvPr id="85009" name="Line 16"/>
          <p:cNvSpPr>
            <a:spLocks noChangeShapeType="1"/>
          </p:cNvSpPr>
          <p:nvPr/>
        </p:nvSpPr>
        <p:spPr bwMode="auto">
          <a:xfrm flipV="1">
            <a:off x="4132909" y="2349106"/>
            <a:ext cx="432197" cy="539353"/>
          </a:xfrm>
          <a:prstGeom prst="line">
            <a:avLst/>
          </a:prstGeom>
          <a:noFill/>
          <a:ln w="9525">
            <a:solidFill>
              <a:srgbClr val="FFFF00"/>
            </a:solidFill>
            <a:prstDash val="lgDash"/>
            <a:round/>
            <a:headEnd/>
            <a:tailEnd/>
          </a:ln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350" ker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85010" name="Line 17"/>
          <p:cNvSpPr>
            <a:spLocks noChangeShapeType="1"/>
          </p:cNvSpPr>
          <p:nvPr/>
        </p:nvSpPr>
        <p:spPr bwMode="auto">
          <a:xfrm flipV="1">
            <a:off x="9490611" y="2349104"/>
            <a:ext cx="782375" cy="484584"/>
          </a:xfrm>
          <a:prstGeom prst="line">
            <a:avLst/>
          </a:prstGeom>
          <a:noFill/>
          <a:ln w="9525">
            <a:solidFill>
              <a:srgbClr val="FFFF00"/>
            </a:solidFill>
            <a:prstDash val="lgDash"/>
            <a:round/>
            <a:headEnd/>
            <a:tailEnd/>
          </a:ln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350" ker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74451" name="Arc 19"/>
          <p:cNvSpPr>
            <a:spLocks/>
          </p:cNvSpPr>
          <p:nvPr/>
        </p:nvSpPr>
        <p:spPr bwMode="auto">
          <a:xfrm rot="-372207">
            <a:off x="2729161" y="2511029"/>
            <a:ext cx="485775" cy="108347"/>
          </a:xfrm>
          <a:custGeom>
            <a:avLst/>
            <a:gdLst>
              <a:gd name="T0" fmla="*/ 2147483647 w 43200"/>
              <a:gd name="T1" fmla="*/ 0 h 43027"/>
              <a:gd name="T2" fmla="*/ 2147483647 w 43200"/>
              <a:gd name="T3" fmla="*/ 2147483647 h 43027"/>
              <a:gd name="T4" fmla="*/ 2147483647 w 43200"/>
              <a:gd name="T5" fmla="*/ 2147483647 h 43027"/>
              <a:gd name="T6" fmla="*/ 0 60000 65536"/>
              <a:gd name="T7" fmla="*/ 0 60000 65536"/>
              <a:gd name="T8" fmla="*/ 0 60000 65536"/>
              <a:gd name="T9" fmla="*/ 0 w 43200"/>
              <a:gd name="T10" fmla="*/ 0 h 43027"/>
              <a:gd name="T11" fmla="*/ 43200 w 43200"/>
              <a:gd name="T12" fmla="*/ 43027 h 430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027" fill="none" extrusionOk="0">
                <a:moveTo>
                  <a:pt x="24330" y="0"/>
                </a:moveTo>
                <a:cubicBezTo>
                  <a:pt x="35117" y="1375"/>
                  <a:pt x="43200" y="10553"/>
                  <a:pt x="43200" y="21427"/>
                </a:cubicBezTo>
                <a:cubicBezTo>
                  <a:pt x="43200" y="33356"/>
                  <a:pt x="33529" y="43027"/>
                  <a:pt x="21600" y="43027"/>
                </a:cubicBezTo>
                <a:cubicBezTo>
                  <a:pt x="9670" y="43027"/>
                  <a:pt x="0" y="33356"/>
                  <a:pt x="0" y="21427"/>
                </a:cubicBezTo>
                <a:cubicBezTo>
                  <a:pt x="-1" y="13884"/>
                  <a:pt x="3934" y="6888"/>
                  <a:pt x="10379" y="2970"/>
                </a:cubicBezTo>
              </a:path>
              <a:path w="43200" h="43027" stroke="0" extrusionOk="0">
                <a:moveTo>
                  <a:pt x="24330" y="0"/>
                </a:moveTo>
                <a:cubicBezTo>
                  <a:pt x="35117" y="1375"/>
                  <a:pt x="43200" y="10553"/>
                  <a:pt x="43200" y="21427"/>
                </a:cubicBezTo>
                <a:cubicBezTo>
                  <a:pt x="43200" y="33356"/>
                  <a:pt x="33529" y="43027"/>
                  <a:pt x="21600" y="43027"/>
                </a:cubicBezTo>
                <a:cubicBezTo>
                  <a:pt x="9670" y="43027"/>
                  <a:pt x="0" y="33356"/>
                  <a:pt x="0" y="21427"/>
                </a:cubicBezTo>
                <a:cubicBezTo>
                  <a:pt x="-1" y="13884"/>
                  <a:pt x="3934" y="6888"/>
                  <a:pt x="10379" y="2970"/>
                </a:cubicBezTo>
                <a:lnTo>
                  <a:pt x="21600" y="21427"/>
                </a:lnTo>
                <a:close/>
              </a:path>
            </a:pathLst>
          </a:custGeom>
          <a:noFill/>
          <a:ln w="12700" cap="rnd">
            <a:solidFill>
              <a:srgbClr val="FF6600"/>
            </a:solidFill>
            <a:round/>
            <a:headEnd type="triangle" w="med" len="med"/>
            <a:tailEnd/>
          </a:ln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350" ker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74452" name="Arc 20"/>
          <p:cNvSpPr>
            <a:spLocks/>
          </p:cNvSpPr>
          <p:nvPr/>
        </p:nvSpPr>
        <p:spPr bwMode="auto">
          <a:xfrm rot="-591949">
            <a:off x="8437041" y="2511029"/>
            <a:ext cx="485775" cy="108347"/>
          </a:xfrm>
          <a:custGeom>
            <a:avLst/>
            <a:gdLst>
              <a:gd name="T0" fmla="*/ 2147483647 w 43200"/>
              <a:gd name="T1" fmla="*/ 0 h 43027"/>
              <a:gd name="T2" fmla="*/ 2147483647 w 43200"/>
              <a:gd name="T3" fmla="*/ 2147483647 h 43027"/>
              <a:gd name="T4" fmla="*/ 2147483647 w 43200"/>
              <a:gd name="T5" fmla="*/ 2147483647 h 43027"/>
              <a:gd name="T6" fmla="*/ 0 60000 65536"/>
              <a:gd name="T7" fmla="*/ 0 60000 65536"/>
              <a:gd name="T8" fmla="*/ 0 60000 65536"/>
              <a:gd name="T9" fmla="*/ 0 w 43200"/>
              <a:gd name="T10" fmla="*/ 0 h 43027"/>
              <a:gd name="T11" fmla="*/ 43200 w 43200"/>
              <a:gd name="T12" fmla="*/ 43027 h 430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027" fill="none" extrusionOk="0">
                <a:moveTo>
                  <a:pt x="24330" y="0"/>
                </a:moveTo>
                <a:cubicBezTo>
                  <a:pt x="35117" y="1375"/>
                  <a:pt x="43200" y="10553"/>
                  <a:pt x="43200" y="21427"/>
                </a:cubicBezTo>
                <a:cubicBezTo>
                  <a:pt x="43200" y="33356"/>
                  <a:pt x="33529" y="43027"/>
                  <a:pt x="21600" y="43027"/>
                </a:cubicBezTo>
                <a:cubicBezTo>
                  <a:pt x="9670" y="43027"/>
                  <a:pt x="0" y="33356"/>
                  <a:pt x="0" y="21427"/>
                </a:cubicBezTo>
                <a:cubicBezTo>
                  <a:pt x="-1" y="13884"/>
                  <a:pt x="3934" y="6888"/>
                  <a:pt x="10379" y="2970"/>
                </a:cubicBezTo>
              </a:path>
              <a:path w="43200" h="43027" stroke="0" extrusionOk="0">
                <a:moveTo>
                  <a:pt x="24330" y="0"/>
                </a:moveTo>
                <a:cubicBezTo>
                  <a:pt x="35117" y="1375"/>
                  <a:pt x="43200" y="10553"/>
                  <a:pt x="43200" y="21427"/>
                </a:cubicBezTo>
                <a:cubicBezTo>
                  <a:pt x="43200" y="33356"/>
                  <a:pt x="33529" y="43027"/>
                  <a:pt x="21600" y="43027"/>
                </a:cubicBezTo>
                <a:cubicBezTo>
                  <a:pt x="9670" y="43027"/>
                  <a:pt x="0" y="33356"/>
                  <a:pt x="0" y="21427"/>
                </a:cubicBezTo>
                <a:cubicBezTo>
                  <a:pt x="-1" y="13884"/>
                  <a:pt x="3934" y="6888"/>
                  <a:pt x="10379" y="2970"/>
                </a:cubicBezTo>
                <a:lnTo>
                  <a:pt x="21600" y="21427"/>
                </a:lnTo>
                <a:close/>
              </a:path>
            </a:pathLst>
          </a:custGeom>
          <a:noFill/>
          <a:ln w="12700" cap="rnd">
            <a:solidFill>
              <a:srgbClr val="FF6600"/>
            </a:solidFill>
            <a:round/>
            <a:headEnd type="triangle" w="med" len="med"/>
            <a:tailEnd/>
          </a:ln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350" kern="0">
              <a:solidFill>
                <a:srgbClr val="000000"/>
              </a:solidFill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24" name="Text Box 23"/>
          <p:cNvSpPr txBox="1">
            <a:spLocks noChangeArrowheads="1"/>
          </p:cNvSpPr>
          <p:nvPr/>
        </p:nvSpPr>
        <p:spPr bwMode="auto">
          <a:xfrm>
            <a:off x="2287777" y="259520"/>
            <a:ext cx="8314151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700" kern="0" dirty="0">
                <a:solidFill>
                  <a:srgbClr val="BBE0E3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極運動：</a:t>
            </a:r>
            <a:r>
              <a:rPr kumimoji="0" lang="en-US" altLang="ja-JP" sz="2700" kern="0" dirty="0">
                <a:solidFill>
                  <a:srgbClr val="BBE0E3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A</a:t>
            </a:r>
            <a:r>
              <a:rPr kumimoji="0" lang="ja-JP" altLang="en-US" sz="2700" kern="0" dirty="0">
                <a:solidFill>
                  <a:srgbClr val="BBE0E3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と</a:t>
            </a:r>
            <a:r>
              <a:rPr kumimoji="0" lang="en-US" altLang="ja-JP" sz="2700" kern="0" dirty="0">
                <a:solidFill>
                  <a:srgbClr val="BBE0E3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B</a:t>
            </a:r>
            <a:r>
              <a:rPr kumimoji="0" lang="ja-JP" altLang="en-US" sz="2700" kern="0" dirty="0">
                <a:solidFill>
                  <a:srgbClr val="BBE0E3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で星の高さの変化は反対</a:t>
            </a:r>
            <a:r>
              <a:rPr kumimoji="0" lang="ja-JP" altLang="en-US" sz="2700" kern="0" dirty="0">
                <a:solidFill>
                  <a:srgbClr val="FFFF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（緯度変化）</a:t>
            </a:r>
            <a:endParaRPr kumimoji="0" lang="en-US" altLang="ja-JP" sz="2700" kern="0" dirty="0">
              <a:solidFill>
                <a:srgbClr val="FFFF0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kern="0" dirty="0">
                <a:solidFill>
                  <a:srgbClr val="BBE0E3"/>
                </a:solidFill>
                <a:latin typeface="Comic Sans MS" panose="030F0702030302020204" pitchFamily="66" charset="0"/>
                <a:ea typeface="HG創英角ﾎﾟｯﾌﾟ体" pitchFamily="49" charset="-128"/>
              </a:rPr>
              <a:t>Polar motion: Different change in elevation at A and B</a:t>
            </a:r>
            <a:r>
              <a:rPr kumimoji="0" lang="ja-JP" altLang="en-US" kern="0" dirty="0">
                <a:solidFill>
                  <a:srgbClr val="BBE0E3"/>
                </a:solidFill>
                <a:latin typeface="Comic Sans MS" panose="030F0702030302020204" pitchFamily="66" charset="0"/>
                <a:ea typeface="HG創英角ﾎﾟｯﾌﾟ体" pitchFamily="49" charset="-128"/>
              </a:rPr>
              <a:t> </a:t>
            </a:r>
            <a:r>
              <a:rPr kumimoji="0" lang="en-US" altLang="ja-JP" kern="0" dirty="0">
                <a:solidFill>
                  <a:srgbClr val="FFFF00"/>
                </a:solidFill>
                <a:latin typeface="Comic Sans MS" panose="030F0702030302020204" pitchFamily="66" charset="0"/>
                <a:ea typeface="HG創英角ﾎﾟｯﾌﾟ体" pitchFamily="49" charset="-128"/>
              </a:rPr>
              <a:t>(latitude variation)</a:t>
            </a:r>
            <a:endParaRPr kumimoji="0" lang="ja-JP" altLang="en-US" kern="0" dirty="0">
              <a:solidFill>
                <a:srgbClr val="FFFF00"/>
              </a:solidFill>
              <a:latin typeface="Comic Sans MS" panose="030F0702030302020204" pitchFamily="66" charset="0"/>
              <a:ea typeface="ＭＳ Ｐゴシック" pitchFamily="50" charset="-128"/>
            </a:endParaRPr>
          </a:p>
        </p:txBody>
      </p:sp>
      <p:sp>
        <p:nvSpPr>
          <p:cNvPr id="25" name="Text Box 22"/>
          <p:cNvSpPr txBox="1">
            <a:spLocks noChangeArrowheads="1"/>
          </p:cNvSpPr>
          <p:nvPr/>
        </p:nvSpPr>
        <p:spPr bwMode="auto">
          <a:xfrm>
            <a:off x="3243135" y="5882900"/>
            <a:ext cx="6245621" cy="323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500" kern="0" dirty="0">
                <a:solidFill>
                  <a:srgbClr val="BBE0E3"/>
                </a:solidFill>
                <a:latin typeface="Times New Roman" panose="02020603050405020304" pitchFamily="18" charset="0"/>
                <a:ea typeface="HG創英角ﾎﾟｯﾌﾟ体" pitchFamily="49" charset="-128"/>
                <a:cs typeface="Times New Roman" panose="02020603050405020304" pitchFamily="18" charset="0"/>
              </a:rPr>
              <a:t>Existence predicted by </a:t>
            </a:r>
            <a:r>
              <a:rPr kumimoji="0" lang="en-US" altLang="ja-JP" sz="1500" i="1" kern="0" dirty="0">
                <a:solidFill>
                  <a:srgbClr val="BBE0E3"/>
                </a:solidFill>
                <a:latin typeface="Times New Roman" panose="02020603050405020304" pitchFamily="18" charset="0"/>
                <a:ea typeface="HG創英角ﾎﾟｯﾌﾟ体" pitchFamily="49" charset="-128"/>
                <a:cs typeface="Times New Roman" panose="02020603050405020304" pitchFamily="18" charset="0"/>
              </a:rPr>
              <a:t>Euler</a:t>
            </a:r>
            <a:r>
              <a:rPr kumimoji="0" lang="en-US" altLang="ja-JP" sz="1500" kern="0" dirty="0">
                <a:solidFill>
                  <a:srgbClr val="BBE0E3"/>
                </a:solidFill>
                <a:latin typeface="Times New Roman" panose="02020603050405020304" pitchFamily="18" charset="0"/>
                <a:ea typeface="HG創英角ﾎﾟｯﾌﾟ体" pitchFamily="49" charset="-128"/>
                <a:cs typeface="Times New Roman" panose="02020603050405020304" pitchFamily="18" charset="0"/>
              </a:rPr>
              <a:t> [1756], Found by </a:t>
            </a:r>
            <a:r>
              <a:rPr kumimoji="0" lang="en-US" altLang="ja-JP" sz="1500" i="1" kern="0" dirty="0">
                <a:solidFill>
                  <a:srgbClr val="BBE0E3"/>
                </a:solidFill>
                <a:latin typeface="Times New Roman" panose="02020603050405020304" pitchFamily="18" charset="0"/>
                <a:ea typeface="HG創英角ﾎﾟｯﾌﾟ体" pitchFamily="49" charset="-128"/>
                <a:cs typeface="Times New Roman" panose="02020603050405020304" pitchFamily="18" charset="0"/>
              </a:rPr>
              <a:t>Küstner</a:t>
            </a:r>
            <a:r>
              <a:rPr kumimoji="0" lang="en-US" altLang="ja-JP" sz="1500" kern="0" dirty="0">
                <a:solidFill>
                  <a:srgbClr val="BBE0E3"/>
                </a:solidFill>
                <a:latin typeface="Times New Roman" panose="02020603050405020304" pitchFamily="18" charset="0"/>
                <a:ea typeface="HG創英角ﾎﾟｯﾌﾟ体" pitchFamily="49" charset="-128"/>
                <a:cs typeface="Times New Roman" panose="02020603050405020304" pitchFamily="18" charset="0"/>
              </a:rPr>
              <a:t> &amp; </a:t>
            </a:r>
            <a:r>
              <a:rPr kumimoji="0" lang="en-US" altLang="ja-JP" sz="1500" i="1" kern="0" dirty="0">
                <a:solidFill>
                  <a:srgbClr val="BBE0E3"/>
                </a:solidFill>
                <a:latin typeface="Times New Roman" panose="02020603050405020304" pitchFamily="18" charset="0"/>
                <a:ea typeface="HG創英角ﾎﾟｯﾌﾟ体" pitchFamily="49" charset="-128"/>
                <a:cs typeface="Times New Roman" panose="02020603050405020304" pitchFamily="18" charset="0"/>
              </a:rPr>
              <a:t>Chandler</a:t>
            </a:r>
            <a:r>
              <a:rPr kumimoji="0" lang="en-US" altLang="ja-JP" sz="1500" kern="0" dirty="0">
                <a:solidFill>
                  <a:srgbClr val="BBE0E3"/>
                </a:solidFill>
                <a:latin typeface="Times New Roman" panose="02020603050405020304" pitchFamily="18" charset="0"/>
                <a:ea typeface="HG創英角ﾎﾟｯﾌﾟ体" pitchFamily="49" charset="-128"/>
                <a:cs typeface="Times New Roman" panose="02020603050405020304" pitchFamily="18" charset="0"/>
              </a:rPr>
              <a:t> [late 19C]</a:t>
            </a:r>
            <a:endParaRPr kumimoji="0" lang="en-US" altLang="ja-JP" sz="1500" kern="0" dirty="0">
              <a:solidFill>
                <a:srgbClr val="FFFF00"/>
              </a:solidFill>
              <a:latin typeface="Comic Sans MS" panose="030F0702030302020204" pitchFamily="66" charset="0"/>
              <a:ea typeface="ＭＳ Ｐゴシック" pitchFamily="50" charset="-128"/>
            </a:endParaRPr>
          </a:p>
        </p:txBody>
      </p:sp>
      <p:sp>
        <p:nvSpPr>
          <p:cNvPr id="26" name="Text Box 22"/>
          <p:cNvSpPr txBox="1">
            <a:spLocks noChangeArrowheads="1"/>
          </p:cNvSpPr>
          <p:nvPr/>
        </p:nvSpPr>
        <p:spPr bwMode="auto">
          <a:xfrm>
            <a:off x="3571187" y="1131358"/>
            <a:ext cx="557075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100" kern="0" dirty="0">
                <a:solidFill>
                  <a:srgbClr val="FFFF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anose="02020603050405020304" pitchFamily="18" charset="0"/>
              </a:rPr>
              <a:t>明治後半に発見されたばかり、当時の最先端</a:t>
            </a:r>
            <a:endParaRPr kumimoji="0" lang="en-US" altLang="ja-JP" sz="2100" kern="0" dirty="0">
              <a:solidFill>
                <a:srgbClr val="FFFF00"/>
              </a:solidFill>
              <a:latin typeface="HG正楷書体-PRO" panose="03000600000000000000" pitchFamily="66" charset="-128"/>
              <a:ea typeface="HG正楷書体-PRO" panose="03000600000000000000" pitchFamily="66" charset="-128"/>
              <a:cs typeface="Times New Roman" panose="02020603050405020304" pitchFamily="18" charset="0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500" kern="0" dirty="0">
                <a:solidFill>
                  <a:srgbClr val="FFFF00"/>
                </a:solidFill>
                <a:latin typeface="Comic Sans MS" panose="030F0702030302020204" pitchFamily="66" charset="0"/>
                <a:ea typeface="HG創英角ﾎﾟｯﾌﾟ体" pitchFamily="49" charset="-128"/>
                <a:cs typeface="Times New Roman" panose="02020603050405020304" pitchFamily="18" charset="0"/>
              </a:rPr>
              <a:t>New and unpredictable</a:t>
            </a:r>
            <a:r>
              <a:rPr kumimoji="0" lang="ja-JP" altLang="en-US" sz="1500" kern="0" dirty="0">
                <a:solidFill>
                  <a:srgbClr val="FFFF00"/>
                </a:solidFill>
                <a:latin typeface="Comic Sans MS" panose="030F0702030302020204" pitchFamily="66" charset="0"/>
                <a:ea typeface="HG創英角ﾎﾟｯﾌﾟ体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altLang="ja-JP" sz="1500" kern="0" dirty="0">
                <a:solidFill>
                  <a:srgbClr val="FFFF00"/>
                </a:solidFill>
                <a:latin typeface="Comic Sans MS" panose="030F0702030302020204" pitchFamily="66" charset="0"/>
                <a:ea typeface="HG創英角ﾎﾟｯﾌﾟ体" pitchFamily="49" charset="-128"/>
                <a:cs typeface="Times New Roman" panose="02020603050405020304" pitchFamily="18" charset="0"/>
              </a:rPr>
              <a:t>(reflects mass redistribution)</a:t>
            </a:r>
            <a:endParaRPr kumimoji="0" lang="en-US" altLang="ja-JP" sz="1500" kern="0" dirty="0">
              <a:solidFill>
                <a:srgbClr val="FFFF00"/>
              </a:solidFill>
              <a:latin typeface="Comic Sans MS" panose="030F0702030302020204" pitchFamily="66" charset="0"/>
              <a:ea typeface="ＭＳ Ｐゴシック" pitchFamily="50" charset="-128"/>
            </a:endParaRPr>
          </a:p>
        </p:txBody>
      </p:sp>
      <p:sp>
        <p:nvSpPr>
          <p:cNvPr id="27" name="Text Box 22">
            <a:extLst>
              <a:ext uri="{FF2B5EF4-FFF2-40B4-BE49-F238E27FC236}">
                <a16:creationId xmlns:a16="http://schemas.microsoft.com/office/drawing/2014/main" id="{898512F6-962F-4302-A242-FA67DBAC46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4198" y="5157787"/>
            <a:ext cx="992579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100" kern="0" dirty="0">
                <a:solidFill>
                  <a:srgbClr val="BBE0E3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半日後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B9100046-C1EE-4240-84AB-C4736660828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67963704"/>
      </p:ext>
    </p:extLst>
  </p:cSld>
  <p:clrMapOvr>
    <a:masterClrMapping/>
  </p:clrMapOvr>
  <p:transition spd="med" advTm="69622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938817"/>
            <a:ext cx="3438895" cy="3447171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4287" y="2006329"/>
            <a:ext cx="3496831" cy="3438895"/>
          </a:xfrm>
          <a:prstGeom prst="rect">
            <a:avLst/>
          </a:prstGeom>
        </p:spPr>
      </p:pic>
      <p:sp>
        <p:nvSpPr>
          <p:cNvPr id="4" name="Text Box 23"/>
          <p:cNvSpPr txBox="1">
            <a:spLocks noChangeArrowheads="1"/>
          </p:cNvSpPr>
          <p:nvPr/>
        </p:nvSpPr>
        <p:spPr bwMode="auto">
          <a:xfrm>
            <a:off x="911424" y="298272"/>
            <a:ext cx="10801200" cy="6924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400" kern="0" dirty="0">
                <a:solidFill>
                  <a:srgbClr val="BBE0E3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国際緯度観測事業が明治</a:t>
            </a:r>
            <a:r>
              <a:rPr kumimoji="0" lang="en-US" altLang="ja-JP" sz="2400" kern="0" dirty="0">
                <a:solidFill>
                  <a:srgbClr val="BBE0E3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32</a:t>
            </a:r>
            <a:r>
              <a:rPr kumimoji="0" lang="ja-JP" altLang="en-US" sz="2400" kern="0" dirty="0">
                <a:solidFill>
                  <a:srgbClr val="BBE0E3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年に始まった　</a:t>
            </a:r>
            <a:r>
              <a:rPr kumimoji="0" lang="en-US" altLang="ja-JP" kern="0" dirty="0">
                <a:solidFill>
                  <a:srgbClr val="BBE0E3"/>
                </a:solidFill>
                <a:latin typeface="Comic Sans MS" panose="030F0702030302020204" pitchFamily="66" charset="0"/>
                <a:ea typeface="HG創英角ﾎﾟｯﾌﾟ体" pitchFamily="49" charset="-128"/>
              </a:rPr>
              <a:t>International Latitude Service (ILS) 1899-  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500" kern="0" dirty="0">
                <a:solidFill>
                  <a:srgbClr val="FFFF00"/>
                </a:solidFill>
                <a:latin typeface="Comic Sans MS" panose="030F0702030302020204" pitchFamily="66" charset="0"/>
                <a:ea typeface="HG創英角ﾎﾟｯﾌﾟ体" pitchFamily="49" charset="-128"/>
              </a:rPr>
              <a:t>	Six stations along 39</a:t>
            </a:r>
            <a:r>
              <a:rPr kumimoji="0" lang="en-US" altLang="ja-JP" sz="1500" kern="0" baseline="30000" dirty="0">
                <a:solidFill>
                  <a:srgbClr val="FFFF00"/>
                </a:solidFill>
                <a:latin typeface="Comic Sans MS" panose="030F0702030302020204" pitchFamily="66" charset="0"/>
                <a:ea typeface="HG創英角ﾎﾟｯﾌﾟ体" pitchFamily="49" charset="-128"/>
              </a:rPr>
              <a:t>o</a:t>
            </a:r>
            <a:r>
              <a:rPr kumimoji="0" lang="en-US" altLang="ja-JP" sz="1500" kern="0" dirty="0">
                <a:solidFill>
                  <a:srgbClr val="FFFF00"/>
                </a:solidFill>
                <a:latin typeface="Comic Sans MS" panose="030F0702030302020204" pitchFamily="66" charset="0"/>
                <a:ea typeface="HG創英角ﾎﾟｯﾌﾟ体" pitchFamily="49" charset="-128"/>
              </a:rPr>
              <a:t>08’N</a:t>
            </a:r>
          </a:p>
        </p:txBody>
      </p:sp>
      <p:grpSp>
        <p:nvGrpSpPr>
          <p:cNvPr id="32" name="グループ化 31"/>
          <p:cNvGrpSpPr/>
          <p:nvPr/>
        </p:nvGrpSpPr>
        <p:grpSpPr>
          <a:xfrm>
            <a:off x="1938363" y="2080448"/>
            <a:ext cx="3279675" cy="1877709"/>
            <a:chOff x="217125" y="1372450"/>
            <a:chExt cx="4372899" cy="2503611"/>
          </a:xfrm>
        </p:grpSpPr>
        <p:sp>
          <p:nvSpPr>
            <p:cNvPr id="5" name="円弧 4"/>
            <p:cNvSpPr/>
            <p:nvPr/>
          </p:nvSpPr>
          <p:spPr>
            <a:xfrm>
              <a:off x="467543" y="1372450"/>
              <a:ext cx="3825463" cy="2056550"/>
            </a:xfrm>
            <a:prstGeom prst="arc">
              <a:avLst>
                <a:gd name="adj1" fmla="val 247960"/>
                <a:gd name="adj2" fmla="val 11043636"/>
              </a:avLst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/>
              <a:endParaRPr lang="ja-JP" altLang="en-US" sz="135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7" name="楕円 6"/>
            <p:cNvSpPr/>
            <p:nvPr/>
          </p:nvSpPr>
          <p:spPr>
            <a:xfrm>
              <a:off x="4040560" y="2780928"/>
              <a:ext cx="144016" cy="144016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ja-JP" altLang="en-US" sz="135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8" name="楕円 7"/>
            <p:cNvSpPr/>
            <p:nvPr/>
          </p:nvSpPr>
          <p:spPr>
            <a:xfrm>
              <a:off x="1907704" y="3345928"/>
              <a:ext cx="144016" cy="144016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ja-JP" altLang="en-US" sz="135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9" name="楕円 8"/>
            <p:cNvSpPr/>
            <p:nvPr/>
          </p:nvSpPr>
          <p:spPr>
            <a:xfrm>
              <a:off x="395535" y="2406754"/>
              <a:ext cx="144016" cy="144016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ja-JP" altLang="en-US" sz="135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2" name="テキスト ボックス 11"/>
            <p:cNvSpPr txBox="1"/>
            <p:nvPr/>
          </p:nvSpPr>
          <p:spPr>
            <a:xfrm>
              <a:off x="3326431" y="2400725"/>
              <a:ext cx="126359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altLang="ja-JP" sz="1350" dirty="0" err="1">
                  <a:solidFill>
                    <a:srgbClr val="FFFF00"/>
                  </a:solidFill>
                  <a:latin typeface="Comic Sans MS" panose="030F0702030302020204" pitchFamily="66" charset="0"/>
                </a:rPr>
                <a:t>Mizusawa</a:t>
              </a:r>
              <a:endParaRPr lang="ja-JP" altLang="en-US" sz="1350" dirty="0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1460375" y="3475952"/>
              <a:ext cx="1289241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altLang="ja-JP" sz="1350" dirty="0" err="1">
                  <a:solidFill>
                    <a:srgbClr val="FFFF00"/>
                  </a:solidFill>
                  <a:latin typeface="Comic Sans MS" panose="030F0702030302020204" pitchFamily="66" charset="0"/>
                </a:rPr>
                <a:t>Tshardjui</a:t>
              </a:r>
              <a:endParaRPr lang="ja-JP" altLang="en-US" sz="1350" dirty="0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5" name="テキスト ボックス 14"/>
            <p:cNvSpPr txBox="1"/>
            <p:nvPr/>
          </p:nvSpPr>
          <p:spPr>
            <a:xfrm>
              <a:off x="217125" y="2569772"/>
              <a:ext cx="1385422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altLang="ja-JP" sz="1350" dirty="0" err="1">
                  <a:solidFill>
                    <a:srgbClr val="FFFF00"/>
                  </a:solidFill>
                  <a:latin typeface="Comic Sans MS" panose="030F0702030302020204" pitchFamily="66" charset="0"/>
                </a:rPr>
                <a:t>Carloforte</a:t>
              </a:r>
              <a:endParaRPr lang="ja-JP" altLang="en-US" sz="1350" dirty="0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</p:grpSp>
      <p:grpSp>
        <p:nvGrpSpPr>
          <p:cNvPr id="31" name="グループ化 30"/>
          <p:cNvGrpSpPr/>
          <p:nvPr/>
        </p:nvGrpSpPr>
        <p:grpSpPr>
          <a:xfrm>
            <a:off x="7278948" y="2138973"/>
            <a:ext cx="3137532" cy="1903960"/>
            <a:chOff x="5021109" y="1450487"/>
            <a:chExt cx="4183376" cy="2538612"/>
          </a:xfrm>
        </p:grpSpPr>
        <p:sp>
          <p:nvSpPr>
            <p:cNvPr id="6" name="円弧 5"/>
            <p:cNvSpPr/>
            <p:nvPr/>
          </p:nvSpPr>
          <p:spPr>
            <a:xfrm>
              <a:off x="5021109" y="1450487"/>
              <a:ext cx="3825463" cy="2056550"/>
            </a:xfrm>
            <a:prstGeom prst="arc">
              <a:avLst>
                <a:gd name="adj1" fmla="val 247960"/>
                <a:gd name="adj2" fmla="val 11043636"/>
              </a:avLst>
            </a:prstGeom>
            <a:ln>
              <a:solidFill>
                <a:srgbClr val="FFFF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/>
              <a:endParaRPr lang="ja-JP" altLang="en-US" sz="135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0" name="楕円 9"/>
            <p:cNvSpPr/>
            <p:nvPr/>
          </p:nvSpPr>
          <p:spPr>
            <a:xfrm>
              <a:off x="7734629" y="3312000"/>
              <a:ext cx="144016" cy="144016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ja-JP" altLang="en-US" sz="135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1" name="楕円 10"/>
            <p:cNvSpPr/>
            <p:nvPr/>
          </p:nvSpPr>
          <p:spPr>
            <a:xfrm>
              <a:off x="6348881" y="3420000"/>
              <a:ext cx="144016" cy="144016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ja-JP" altLang="en-US" sz="135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6" name="テキスト ボックス 15"/>
            <p:cNvSpPr txBox="1"/>
            <p:nvPr/>
          </p:nvSpPr>
          <p:spPr>
            <a:xfrm>
              <a:off x="7539072" y="2976596"/>
              <a:ext cx="166541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altLang="ja-JP" sz="135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Gaithersburg</a:t>
              </a:r>
              <a:endParaRPr lang="ja-JP" altLang="en-US" sz="1350" dirty="0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7" name="テキスト ボックス 16"/>
            <p:cNvSpPr txBox="1"/>
            <p:nvPr/>
          </p:nvSpPr>
          <p:spPr>
            <a:xfrm>
              <a:off x="5729664" y="3588990"/>
              <a:ext cx="85536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altLang="ja-JP" sz="135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Ukiah</a:t>
              </a:r>
              <a:endParaRPr lang="ja-JP" altLang="en-US" sz="1350" dirty="0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18" name="楕円 17"/>
            <p:cNvSpPr/>
            <p:nvPr/>
          </p:nvSpPr>
          <p:spPr>
            <a:xfrm>
              <a:off x="7218334" y="3418497"/>
              <a:ext cx="144016" cy="144016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ja-JP" altLang="en-US" sz="135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6812778" y="3520109"/>
              <a:ext cx="1287105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altLang="ja-JP" sz="1350" dirty="0">
                  <a:solidFill>
                    <a:srgbClr val="FFFF00"/>
                  </a:solidFill>
                  <a:latin typeface="Comic Sans MS" panose="030F0702030302020204" pitchFamily="66" charset="0"/>
                </a:rPr>
                <a:t>Cincinnati</a:t>
              </a:r>
              <a:endParaRPr lang="ja-JP" altLang="en-US" sz="1350" dirty="0">
                <a:solidFill>
                  <a:srgbClr val="FFFF00"/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24" name="星: 5 pt 23"/>
          <p:cNvSpPr/>
          <p:nvPr/>
        </p:nvSpPr>
        <p:spPr>
          <a:xfrm>
            <a:off x="2251379" y="2794459"/>
            <a:ext cx="231825" cy="231146"/>
          </a:xfrm>
          <a:prstGeom prst="star5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ja-JP" altLang="en-US" sz="135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25" name="テキスト ボックス 24"/>
          <p:cNvSpPr txBox="1"/>
          <p:nvPr/>
        </p:nvSpPr>
        <p:spPr>
          <a:xfrm>
            <a:off x="2357218" y="2568842"/>
            <a:ext cx="146586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ja-JP" sz="135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Potzdam</a:t>
            </a:r>
            <a:endParaRPr lang="en-US" altLang="ja-JP" sz="135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defTabSz="685800"/>
            <a:r>
              <a:rPr lang="en-US" altLang="ja-JP" sz="135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altLang="ja-JP" sz="12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(Central Bureau)</a:t>
            </a:r>
            <a:endParaRPr lang="ja-JP" altLang="en-US" sz="135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grpSp>
        <p:nvGrpSpPr>
          <p:cNvPr id="14" name="グループ化 13"/>
          <p:cNvGrpSpPr/>
          <p:nvPr/>
        </p:nvGrpSpPr>
        <p:grpSpPr>
          <a:xfrm>
            <a:off x="3374687" y="5125375"/>
            <a:ext cx="5420109" cy="1615993"/>
            <a:chOff x="943580" y="4621954"/>
            <a:chExt cx="7226811" cy="2154656"/>
          </a:xfrm>
        </p:grpSpPr>
        <p:pic>
          <p:nvPicPr>
            <p:cNvPr id="20" name="図 1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3580" y="4621954"/>
              <a:ext cx="7143750" cy="1784350"/>
            </a:xfrm>
            <a:prstGeom prst="rect">
              <a:avLst/>
            </a:prstGeom>
          </p:spPr>
        </p:pic>
        <p:sp>
          <p:nvSpPr>
            <p:cNvPr id="21" name="テキスト ボックス 20"/>
            <p:cNvSpPr txBox="1"/>
            <p:nvPr/>
          </p:nvSpPr>
          <p:spPr>
            <a:xfrm>
              <a:off x="943580" y="6376500"/>
              <a:ext cx="77414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altLang="ja-JP" sz="135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1900</a:t>
              </a:r>
              <a:endParaRPr lang="ja-JP" altLang="en-US" sz="1350" dirty="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7396247" y="6376501"/>
              <a:ext cx="774144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altLang="ja-JP" sz="1350" dirty="0">
                  <a:solidFill>
                    <a:srgbClr val="FFFFFF"/>
                  </a:solidFill>
                  <a:latin typeface="Comic Sans MS" panose="030F0702030302020204" pitchFamily="66" charset="0"/>
                </a:rPr>
                <a:t>1980</a:t>
              </a:r>
              <a:endParaRPr lang="ja-JP" altLang="en-US" sz="1350" dirty="0">
                <a:solidFill>
                  <a:srgbClr val="FFFFFF"/>
                </a:solidFill>
                <a:latin typeface="Comic Sans MS" panose="030F0702030302020204" pitchFamily="66" charset="0"/>
              </a:endParaRPr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2483768" y="6062709"/>
              <a:ext cx="2710572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altLang="ja-JP" sz="1350" dirty="0">
                  <a:solidFill>
                    <a:srgbClr val="000000">
                      <a:lumMod val="50000"/>
                      <a:lumOff val="50000"/>
                    </a:srgbClr>
                  </a:solidFill>
                  <a:latin typeface="Comic Sans MS" panose="030F0702030302020204" pitchFamily="66" charset="0"/>
                </a:rPr>
                <a:t>Yokoyama et al. (2000)</a:t>
              </a:r>
              <a:endParaRPr lang="ja-JP" altLang="en-US" sz="1350" dirty="0">
                <a:solidFill>
                  <a:srgbClr val="000000">
                    <a:lumMod val="50000"/>
                    <a:lumOff val="50000"/>
                  </a:srgbClr>
                </a:solidFill>
                <a:latin typeface="Comic Sans MS" panose="030F0702030302020204" pitchFamily="66" charset="0"/>
              </a:endParaRPr>
            </a:p>
          </p:txBody>
        </p:sp>
      </p:grpSp>
      <p:sp>
        <p:nvSpPr>
          <p:cNvPr id="27" name="Text Box 22"/>
          <p:cNvSpPr txBox="1">
            <a:spLocks noChangeArrowheads="1"/>
          </p:cNvSpPr>
          <p:nvPr/>
        </p:nvSpPr>
        <p:spPr bwMode="auto">
          <a:xfrm>
            <a:off x="2112660" y="986367"/>
            <a:ext cx="890019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2400" kern="0" dirty="0">
                <a:solidFill>
                  <a:srgbClr val="BBE0E3"/>
                </a:solidFill>
                <a:latin typeface="Times New Roman" panose="02020603050405020304" pitchFamily="18" charset="0"/>
                <a:ea typeface="HG創英角ﾎﾟｯﾌﾟ体" pitchFamily="49" charset="-128"/>
                <a:cs typeface="Times New Roman" panose="02020603050405020304" pitchFamily="18" charset="0"/>
              </a:rPr>
              <a:t>Lat</a:t>
            </a:r>
            <a:r>
              <a:rPr kumimoji="0" lang="en-US" altLang="ja-JP" sz="2400" kern="0" dirty="0">
                <a:solidFill>
                  <a:schemeClr val="bg1"/>
                </a:solidFill>
                <a:latin typeface="Times New Roman" panose="02020603050405020304" pitchFamily="18" charset="0"/>
                <a:ea typeface="HG創英角ﾎﾟｯﾌﾟ体" pitchFamily="49" charset="-128"/>
                <a:cs typeface="Times New Roman" panose="02020603050405020304" pitchFamily="18" charset="0"/>
              </a:rPr>
              <a:t>itude variation</a:t>
            </a:r>
            <a:r>
              <a:rPr kumimoji="0" lang="ja-JP" altLang="en-US" sz="2400" kern="0" dirty="0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rPr>
              <a:t>　</a:t>
            </a:r>
            <a:r>
              <a:rPr kumimoji="0" lang="ja-JP" altLang="en-US" sz="2400" kern="0" dirty="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rPr>
              <a:t>＝</a:t>
            </a:r>
            <a:r>
              <a:rPr kumimoji="0" lang="ja-JP" altLang="en-US" sz="2400" kern="0" dirty="0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rPr>
              <a:t>　</a:t>
            </a:r>
            <a:r>
              <a:rPr kumimoji="0" lang="en-US" altLang="ja-JP" sz="2400" i="1" kern="0" dirty="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rPr>
              <a:t>X</a:t>
            </a:r>
            <a:r>
              <a:rPr kumimoji="0" lang="en-US" altLang="ja-JP" sz="2400" kern="0" dirty="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rPr>
              <a:t> cos</a:t>
            </a:r>
            <a:r>
              <a:rPr kumimoji="0" lang="en-US" altLang="ja-JP" sz="2400" kern="0" dirty="0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rPr>
              <a:t> </a:t>
            </a:r>
            <a:r>
              <a:rPr kumimoji="0" lang="en-US" altLang="ja-JP" sz="2400" kern="0" dirty="0">
                <a:solidFill>
                  <a:schemeClr val="bg1"/>
                </a:solidFill>
                <a:latin typeface="Symbol" pitchFamily="18" charset="2"/>
                <a:ea typeface="ＭＳ Ｐゴシック" pitchFamily="50" charset="-128"/>
              </a:rPr>
              <a:t>f </a:t>
            </a:r>
            <a:r>
              <a:rPr kumimoji="0" lang="en-US" altLang="ja-JP" sz="2400" kern="0" dirty="0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rPr>
              <a:t>+ </a:t>
            </a:r>
            <a:r>
              <a:rPr kumimoji="0" lang="en-US" altLang="ja-JP" sz="2400" i="1" kern="0" dirty="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rPr>
              <a:t>Y</a:t>
            </a:r>
            <a:r>
              <a:rPr kumimoji="0" lang="en-US" altLang="ja-JP" sz="2400" kern="0" dirty="0">
                <a:solidFill>
                  <a:schemeClr val="bg1"/>
                </a:solidFill>
                <a:latin typeface="Times New Roman" pitchFamily="18" charset="0"/>
                <a:ea typeface="ＭＳ Ｐゴシック" pitchFamily="50" charset="-128"/>
              </a:rPr>
              <a:t> sin</a:t>
            </a:r>
            <a:r>
              <a:rPr kumimoji="0" lang="en-US" altLang="ja-JP" sz="2400" kern="0" dirty="0">
                <a:solidFill>
                  <a:schemeClr val="bg1"/>
                </a:solidFill>
                <a:latin typeface="Arial" pitchFamily="34" charset="0"/>
                <a:ea typeface="ＭＳ Ｐゴシック" pitchFamily="50" charset="-128"/>
              </a:rPr>
              <a:t> </a:t>
            </a:r>
            <a:r>
              <a:rPr kumimoji="0" lang="en-US" altLang="ja-JP" sz="2400" kern="0" dirty="0">
                <a:solidFill>
                  <a:schemeClr val="bg1"/>
                </a:solidFill>
                <a:latin typeface="Symbol" pitchFamily="18" charset="2"/>
                <a:ea typeface="ＭＳ Ｐゴシック" pitchFamily="50" charset="-128"/>
              </a:rPr>
              <a:t>f</a:t>
            </a:r>
            <a:r>
              <a:rPr kumimoji="0" lang="ja-JP" altLang="en-US" sz="2400" kern="0" dirty="0">
                <a:solidFill>
                  <a:srgbClr val="BBE0E3"/>
                </a:solidFill>
                <a:latin typeface="Symbol" pitchFamily="18" charset="2"/>
                <a:ea typeface="ＭＳ Ｐゴシック" pitchFamily="50" charset="-128"/>
              </a:rPr>
              <a:t>　 </a:t>
            </a:r>
            <a:r>
              <a:rPr kumimoji="0" lang="ja-JP" altLang="en-US" sz="2400" kern="0" dirty="0">
                <a:solidFill>
                  <a:srgbClr val="BBE0E3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緯度変化は経度</a:t>
            </a:r>
            <a:r>
              <a:rPr kumimoji="0" lang="en-US" altLang="ja-JP" sz="2400" kern="0" dirty="0">
                <a:solidFill>
                  <a:srgbClr val="BBE0E3"/>
                </a:solidFill>
                <a:latin typeface="Symbol" panose="05050102010706020507" pitchFamily="18" charset="2"/>
                <a:ea typeface="HG正楷書体-PRO" panose="03000600000000000000" pitchFamily="66" charset="-128"/>
              </a:rPr>
              <a:t>f</a:t>
            </a:r>
            <a:r>
              <a:rPr kumimoji="0" lang="ja-JP" altLang="en-US" sz="2400" kern="0" dirty="0">
                <a:solidFill>
                  <a:srgbClr val="BBE0E3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の関数</a:t>
            </a:r>
            <a:r>
              <a:rPr kumimoji="0" lang="en-US" altLang="ja-JP" sz="2400" kern="0" dirty="0">
                <a:solidFill>
                  <a:srgbClr val="BBE0E3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 </a:t>
            </a:r>
          </a:p>
        </p:txBody>
      </p:sp>
      <p:grpSp>
        <p:nvGrpSpPr>
          <p:cNvPr id="28" name="グループ化 27"/>
          <p:cNvGrpSpPr/>
          <p:nvPr/>
        </p:nvGrpSpPr>
        <p:grpSpPr>
          <a:xfrm>
            <a:off x="8404548" y="2116438"/>
            <a:ext cx="883875" cy="578458"/>
            <a:chOff x="6521910" y="1420439"/>
            <a:chExt cx="1178501" cy="771278"/>
          </a:xfrm>
        </p:grpSpPr>
        <p:sp>
          <p:nvSpPr>
            <p:cNvPr id="23" name="楕円 22"/>
            <p:cNvSpPr/>
            <p:nvPr/>
          </p:nvSpPr>
          <p:spPr>
            <a:xfrm>
              <a:off x="6732240" y="1556792"/>
              <a:ext cx="216024" cy="144016"/>
            </a:xfrm>
            <a:prstGeom prst="ellipse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ja-JP" altLang="en-US" sz="135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cxnSp>
          <p:nvCxnSpPr>
            <p:cNvPr id="29" name="直線矢印コネクタ 28"/>
            <p:cNvCxnSpPr/>
            <p:nvPr/>
          </p:nvCxnSpPr>
          <p:spPr>
            <a:xfrm>
              <a:off x="6948264" y="1628800"/>
              <a:ext cx="447983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直線矢印コネクタ 29"/>
            <p:cNvCxnSpPr/>
            <p:nvPr/>
          </p:nvCxnSpPr>
          <p:spPr>
            <a:xfrm>
              <a:off x="6886895" y="1700808"/>
              <a:ext cx="160400" cy="230747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Text Box 22"/>
            <p:cNvSpPr txBox="1">
              <a:spLocks noChangeArrowheads="1"/>
            </p:cNvSpPr>
            <p:nvPr/>
          </p:nvSpPr>
          <p:spPr bwMode="auto">
            <a:xfrm>
              <a:off x="7266104" y="1424750"/>
              <a:ext cx="434307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i="1" kern="0" dirty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X</a:t>
              </a:r>
              <a:endParaRPr kumimoji="0" lang="en-US" altLang="ja-JP" kern="0" dirty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4" name="Text Box 22"/>
            <p:cNvSpPr txBox="1">
              <a:spLocks noChangeArrowheads="1"/>
            </p:cNvSpPr>
            <p:nvPr/>
          </p:nvSpPr>
          <p:spPr bwMode="auto">
            <a:xfrm>
              <a:off x="6662158" y="1699274"/>
              <a:ext cx="417208" cy="4924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kumimoji="0" lang="en-US" altLang="ja-JP" i="1" kern="0" dirty="0">
                  <a:solidFill>
                    <a:srgbClr val="000000"/>
                  </a:solidFill>
                  <a:latin typeface="Times New Roman" pitchFamily="18" charset="0"/>
                  <a:ea typeface="ＭＳ Ｐゴシック" pitchFamily="50" charset="-128"/>
                </a:rPr>
                <a:t>Y</a:t>
              </a:r>
              <a:endParaRPr kumimoji="0" lang="en-US" altLang="ja-JP" kern="0" dirty="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5" name="円弧 34"/>
            <p:cNvSpPr/>
            <p:nvPr/>
          </p:nvSpPr>
          <p:spPr>
            <a:xfrm>
              <a:off x="6521910" y="1420439"/>
              <a:ext cx="641484" cy="388210"/>
            </a:xfrm>
            <a:prstGeom prst="arc">
              <a:avLst>
                <a:gd name="adj1" fmla="val 16675839"/>
                <a:gd name="adj2" fmla="val 10724954"/>
              </a:avLst>
            </a:prstGeom>
            <a:ln w="19050">
              <a:solidFill>
                <a:srgbClr val="FF0000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/>
              <a:endParaRPr lang="ja-JP" altLang="en-US" sz="1350">
                <a:solidFill>
                  <a:srgbClr val="000000"/>
                </a:solidFill>
                <a:latin typeface="Arial"/>
                <a:ea typeface="ＭＳ Ｐゴシック"/>
              </a:endParaRPr>
            </a:p>
          </p:txBody>
        </p:sp>
      </p:grpSp>
      <p:sp>
        <p:nvSpPr>
          <p:cNvPr id="36" name="Text Box 22">
            <a:extLst>
              <a:ext uri="{FF2B5EF4-FFF2-40B4-BE49-F238E27FC236}">
                <a16:creationId xmlns:a16="http://schemas.microsoft.com/office/drawing/2014/main" id="{BB491441-91B7-4781-979F-BB4DAF50D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6793" y="1485375"/>
            <a:ext cx="244827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2400" i="1" kern="0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X</a:t>
            </a:r>
            <a:r>
              <a:rPr kumimoji="0" lang="ja-JP" altLang="en-US" sz="2400" kern="0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と</a:t>
            </a:r>
            <a:r>
              <a:rPr kumimoji="0" lang="en-US" altLang="ja-JP" sz="2400" i="1" kern="0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Y</a:t>
            </a:r>
            <a:r>
              <a:rPr kumimoji="0" lang="en-US" altLang="ja-JP" sz="2400" kern="0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 </a:t>
            </a:r>
            <a:r>
              <a:rPr kumimoji="0" lang="ja-JP" altLang="en-US" sz="2400" kern="0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は極運動の</a:t>
            </a:r>
            <a:r>
              <a:rPr kumimoji="0" lang="en-US" altLang="ja-JP" sz="2400" i="1" kern="0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x</a:t>
            </a:r>
            <a:r>
              <a:rPr kumimoji="0" lang="ja-JP" altLang="en-US" sz="2400" kern="0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成分と</a:t>
            </a:r>
            <a:r>
              <a:rPr kumimoji="0" lang="en-US" altLang="ja-JP" sz="2400" i="1" kern="0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y</a:t>
            </a:r>
            <a:r>
              <a:rPr kumimoji="0" lang="ja-JP" altLang="en-US" sz="2400" kern="0" dirty="0">
                <a:solidFill>
                  <a:srgbClr val="FF00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成分</a:t>
            </a:r>
            <a:endParaRPr kumimoji="0" lang="en-US" altLang="ja-JP" sz="2400" kern="0" dirty="0">
              <a:solidFill>
                <a:srgbClr val="FF000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pic>
        <p:nvPicPr>
          <p:cNvPr id="37" name="オーディオ 36">
            <a:hlinkClick r:id="" action="ppaction://media"/>
            <a:extLst>
              <a:ext uri="{FF2B5EF4-FFF2-40B4-BE49-F238E27FC236}">
                <a16:creationId xmlns:a16="http://schemas.microsoft.com/office/drawing/2014/main" id="{9AEF1106-4FAC-447D-83C3-88CD377424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9907489"/>
      </p:ext>
    </p:extLst>
  </p:cSld>
  <p:clrMapOvr>
    <a:masterClrMapping/>
  </p:clrMapOvr>
  <p:transition spd="med" advTm="120572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3" presetClass="entr" presetSubtype="3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4" grpId="0"/>
      <p:bldP spid="24" grpId="0" animBg="1"/>
      <p:bldP spid="25" grpId="0"/>
      <p:bldP spid="27" grpId="0"/>
      <p:bldP spid="3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364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4" descr="旧本館北極星"/>
          <p:cNvPicPr>
            <a:picLocks noChangeAspect="1" noChangeArrowheads="1"/>
          </p:cNvPicPr>
          <p:nvPr/>
        </p:nvPicPr>
        <p:blipFill rotWithShape="1">
          <a:blip r:embed="rId5" cstate="print"/>
          <a:srcRect t="1342"/>
          <a:stretch/>
        </p:blipFill>
        <p:spPr bwMode="auto">
          <a:xfrm>
            <a:off x="6902772" y="1435962"/>
            <a:ext cx="4521820" cy="49652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47" name="Picture 5" descr="眼視天頂儀"/>
          <p:cNvPicPr>
            <a:picLocks noChangeAspect="1" noChangeArrowheads="1"/>
          </p:cNvPicPr>
          <p:nvPr/>
        </p:nvPicPr>
        <p:blipFill rotWithShape="1">
          <a:blip r:embed="rId6" cstate="print"/>
          <a:srcRect r="1496" b="1569"/>
          <a:stretch/>
        </p:blipFill>
        <p:spPr bwMode="auto">
          <a:xfrm>
            <a:off x="2541786" y="1004486"/>
            <a:ext cx="3924436" cy="5396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48" name="Text Box 6"/>
          <p:cNvSpPr txBox="1">
            <a:spLocks noChangeArrowheads="1"/>
          </p:cNvSpPr>
          <p:nvPr/>
        </p:nvSpPr>
        <p:spPr bwMode="auto">
          <a:xfrm>
            <a:off x="2001040" y="998730"/>
            <a:ext cx="2715808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400" kern="0" dirty="0">
                <a:solidFill>
                  <a:srgbClr val="000000"/>
                </a:solidFill>
                <a:latin typeface="HG正楷書体-PRO" pitchFamily="66" charset="-128"/>
                <a:ea typeface="HG正楷書体-PRO" pitchFamily="66" charset="-128"/>
              </a:rPr>
              <a:t>眼視天頂儀</a:t>
            </a:r>
            <a:endParaRPr kumimoji="0" lang="en-US" altLang="ja-JP" sz="2400" kern="0" dirty="0">
              <a:solidFill>
                <a:srgbClr val="000000"/>
              </a:solidFill>
              <a:latin typeface="HG正楷書体-PRO" pitchFamily="66" charset="-128"/>
              <a:ea typeface="HG正楷書体-PRO" pitchFamily="66" charset="-128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kern="0" dirty="0">
                <a:solidFill>
                  <a:srgbClr val="000000"/>
                </a:solidFill>
                <a:latin typeface="HG正楷書体-PRO" pitchFamily="66" charset="-128"/>
                <a:ea typeface="HG正楷書体-PRO" pitchFamily="66" charset="-128"/>
              </a:rPr>
              <a:t>Visual Zenith Telescope</a:t>
            </a:r>
            <a:endParaRPr kumimoji="0" lang="ja-JP" altLang="en-US" sz="2100" kern="0" dirty="0">
              <a:solidFill>
                <a:srgbClr val="000000"/>
              </a:solidFill>
              <a:latin typeface="HG正楷書体-PRO" pitchFamily="66" charset="-128"/>
              <a:ea typeface="HG正楷書体-PRO" pitchFamily="66" charset="-128"/>
            </a:endParaRP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26" y="4239333"/>
            <a:ext cx="2715807" cy="2053188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9419" y="456808"/>
            <a:ext cx="1901990" cy="2828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 Box 22"/>
          <p:cNvSpPr txBox="1">
            <a:spLocks noChangeArrowheads="1"/>
          </p:cNvSpPr>
          <p:nvPr/>
        </p:nvSpPr>
        <p:spPr bwMode="auto">
          <a:xfrm>
            <a:off x="7333738" y="583231"/>
            <a:ext cx="285722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2100" kern="0" dirty="0">
                <a:solidFill>
                  <a:srgbClr val="FFFF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anose="02020603050405020304" pitchFamily="18" charset="0"/>
              </a:rPr>
              <a:t>1899</a:t>
            </a:r>
            <a:r>
              <a:rPr kumimoji="0" lang="ja-JP" altLang="en-US" sz="2100" kern="0" dirty="0">
                <a:solidFill>
                  <a:srgbClr val="FFFF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anose="02020603050405020304" pitchFamily="18" charset="0"/>
              </a:rPr>
              <a:t>年に所長になった木村栄</a:t>
            </a:r>
            <a:r>
              <a:rPr kumimoji="0" lang="en-US" altLang="ja-JP" sz="2100" kern="0" dirty="0">
                <a:solidFill>
                  <a:srgbClr val="FFFF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anose="02020603050405020304" pitchFamily="18" charset="0"/>
              </a:rPr>
              <a:t>(29</a:t>
            </a:r>
            <a:r>
              <a:rPr kumimoji="0" lang="ja-JP" altLang="en-US" sz="2100" kern="0" dirty="0">
                <a:solidFill>
                  <a:srgbClr val="FFFF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anose="02020603050405020304" pitchFamily="18" charset="0"/>
              </a:rPr>
              <a:t>歳</a:t>
            </a:r>
            <a:r>
              <a:rPr kumimoji="0" lang="en-US" altLang="ja-JP" sz="2100" kern="0" dirty="0">
                <a:solidFill>
                  <a:srgbClr val="FFFF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anose="02020603050405020304" pitchFamily="18" charset="0"/>
              </a:rPr>
              <a:t>)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500" kern="0" dirty="0">
                <a:solidFill>
                  <a:srgbClr val="FFFF00"/>
                </a:solidFill>
                <a:latin typeface="Comic Sans MS" panose="030F0702030302020204" pitchFamily="66" charset="0"/>
                <a:ea typeface="HG創英角ﾎﾟｯﾌﾟ体" pitchFamily="49" charset="-128"/>
                <a:cs typeface="Times New Roman" panose="02020603050405020304" pitchFamily="18" charset="0"/>
              </a:rPr>
              <a:t>Kimura appointed as the director in 1899 </a:t>
            </a:r>
            <a:r>
              <a:rPr kumimoji="0" lang="en-US" altLang="ja-JP" sz="1350" kern="0" dirty="0">
                <a:solidFill>
                  <a:srgbClr val="FFFF00"/>
                </a:solidFill>
                <a:latin typeface="Comic Sans MS" panose="030F0702030302020204" pitchFamily="66" charset="0"/>
                <a:ea typeface="HG創英角ﾎﾟｯﾌﾟ体" pitchFamily="49" charset="-128"/>
                <a:cs typeface="Times New Roman" panose="02020603050405020304" pitchFamily="18" charset="0"/>
              </a:rPr>
              <a:t>(29 </a:t>
            </a:r>
            <a:r>
              <a:rPr kumimoji="0" lang="en-US" altLang="ja-JP" sz="1350" kern="0" dirty="0" err="1">
                <a:solidFill>
                  <a:srgbClr val="FFFF00"/>
                </a:solidFill>
                <a:latin typeface="Comic Sans MS" panose="030F0702030302020204" pitchFamily="66" charset="0"/>
                <a:ea typeface="HG創英角ﾎﾟｯﾌﾟ体" pitchFamily="49" charset="-128"/>
                <a:cs typeface="Times New Roman" panose="02020603050405020304" pitchFamily="18" charset="0"/>
              </a:rPr>
              <a:t>yrs</a:t>
            </a:r>
            <a:r>
              <a:rPr kumimoji="0" lang="en-US" altLang="ja-JP" sz="1350" kern="0" dirty="0">
                <a:solidFill>
                  <a:srgbClr val="FFFF00"/>
                </a:solidFill>
                <a:latin typeface="Comic Sans MS" panose="030F0702030302020204" pitchFamily="66" charset="0"/>
                <a:ea typeface="HG創英角ﾎﾟｯﾌﾟ体" pitchFamily="49" charset="-128"/>
                <a:cs typeface="Times New Roman" panose="02020603050405020304" pitchFamily="18" charset="0"/>
              </a:rPr>
              <a:t> old) </a:t>
            </a:r>
            <a:endParaRPr kumimoji="0" lang="en-US" altLang="ja-JP" sz="1500" kern="0" dirty="0">
              <a:solidFill>
                <a:srgbClr val="FFFF00"/>
              </a:solidFill>
              <a:latin typeface="Comic Sans MS" panose="030F0702030302020204" pitchFamily="66" charset="0"/>
              <a:ea typeface="ＭＳ Ｐゴシック" pitchFamily="50" charset="-128"/>
            </a:endParaRPr>
          </a:p>
        </p:txBody>
      </p:sp>
      <p:sp>
        <p:nvSpPr>
          <p:cNvPr id="9" name="Text Box 22"/>
          <p:cNvSpPr txBox="1">
            <a:spLocks noChangeArrowheads="1"/>
          </p:cNvSpPr>
          <p:nvPr/>
        </p:nvSpPr>
        <p:spPr bwMode="auto">
          <a:xfrm>
            <a:off x="213435" y="2998113"/>
            <a:ext cx="2960188" cy="861774"/>
          </a:xfrm>
          <a:prstGeom prst="rect">
            <a:avLst/>
          </a:prstGeom>
          <a:solidFill>
            <a:srgbClr val="101012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algn="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kern="0" dirty="0">
                <a:solidFill>
                  <a:srgbClr val="FFFF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anose="02020603050405020304" pitchFamily="18" charset="0"/>
              </a:rPr>
              <a:t>1941</a:t>
            </a:r>
            <a:r>
              <a:rPr kumimoji="0" lang="ja-JP" altLang="en-US" kern="0" dirty="0">
                <a:solidFill>
                  <a:srgbClr val="FFFF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anose="02020603050405020304" pitchFamily="18" charset="0"/>
              </a:rPr>
              <a:t>年（</a:t>
            </a:r>
            <a:r>
              <a:rPr kumimoji="0" lang="en-US" altLang="ja-JP" kern="0" dirty="0">
                <a:solidFill>
                  <a:srgbClr val="FFFF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anose="02020603050405020304" pitchFamily="18" charset="0"/>
              </a:rPr>
              <a:t>71</a:t>
            </a:r>
            <a:r>
              <a:rPr kumimoji="0" lang="ja-JP" altLang="en-US" kern="0" dirty="0">
                <a:solidFill>
                  <a:srgbClr val="FFFF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anose="02020603050405020304" pitchFamily="18" charset="0"/>
              </a:rPr>
              <a:t>歳）まで所長</a:t>
            </a:r>
            <a:endParaRPr kumimoji="0" lang="en-US" altLang="ja-JP" kern="0" dirty="0">
              <a:solidFill>
                <a:srgbClr val="FFFF00"/>
              </a:solidFill>
              <a:latin typeface="HG正楷書体-PRO" panose="03000600000000000000" pitchFamily="66" charset="-128"/>
              <a:ea typeface="HG正楷書体-PRO" panose="03000600000000000000" pitchFamily="66" charset="-128"/>
              <a:cs typeface="Times New Roman" panose="02020603050405020304" pitchFamily="18" charset="0"/>
            </a:endParaRPr>
          </a:p>
          <a:p>
            <a:pPr algn="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600" kern="0" dirty="0">
                <a:solidFill>
                  <a:srgbClr val="FFFF00"/>
                </a:solidFill>
                <a:latin typeface="Comic Sans MS" panose="030F0702030302020204" pitchFamily="66" charset="0"/>
                <a:ea typeface="HG創英角ﾎﾟｯﾌﾟ体" pitchFamily="49" charset="-128"/>
                <a:cs typeface="Times New Roman" panose="02020603050405020304" pitchFamily="18" charset="0"/>
              </a:rPr>
              <a:t>He worked as the director until 1941</a:t>
            </a:r>
            <a:endParaRPr kumimoji="0" lang="en-US" altLang="ja-JP" sz="1600" kern="0" dirty="0">
              <a:solidFill>
                <a:srgbClr val="FFFF00"/>
              </a:solidFill>
              <a:latin typeface="Comic Sans MS" panose="030F0702030302020204" pitchFamily="66" charset="0"/>
              <a:ea typeface="ＭＳ Ｐゴシック" pitchFamily="50" charset="-128"/>
            </a:endParaRP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47145467-BEAB-4DF2-B1BC-DA5362D97E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95025444"/>
      </p:ext>
    </p:extLst>
  </p:cSld>
  <p:clrMapOvr>
    <a:masterClrMapping/>
  </p:clrMapOvr>
  <p:transition spd="med" advTm="45901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  <p:bldP spid="9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725" y="1"/>
            <a:ext cx="9149875" cy="6857999"/>
          </a:xfrm>
          <a:prstGeom prst="rect">
            <a:avLst/>
          </a:prstGeom>
        </p:spPr>
      </p:pic>
      <p:sp>
        <p:nvSpPr>
          <p:cNvPr id="3" name="テキスト ボックス 2"/>
          <p:cNvSpPr txBox="1"/>
          <p:nvPr/>
        </p:nvSpPr>
        <p:spPr>
          <a:xfrm>
            <a:off x="7554163" y="3969061"/>
            <a:ext cx="179247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ja-JP" sz="1500" dirty="0">
                <a:solidFill>
                  <a:srgbClr val="FFFFFF"/>
                </a:solidFill>
                <a:latin typeface="Comic Sans MS" panose="030F0702030302020204" pitchFamily="66" charset="0"/>
              </a:rPr>
              <a:t>Kimura’s MATLAB</a:t>
            </a:r>
            <a:endParaRPr lang="ja-JP" altLang="en-US" sz="1500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cxnSp>
        <p:nvCxnSpPr>
          <p:cNvPr id="6" name="直線矢印コネクタ 5"/>
          <p:cNvCxnSpPr>
            <a:stCxn id="3" idx="1"/>
          </p:cNvCxnSpPr>
          <p:nvPr/>
        </p:nvCxnSpPr>
        <p:spPr>
          <a:xfrm flipH="1" flipV="1">
            <a:off x="7230127" y="3645027"/>
            <a:ext cx="324036" cy="485617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図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5" t="35300" r="31101" b="53150"/>
          <a:stretch/>
        </p:blipFill>
        <p:spPr>
          <a:xfrm>
            <a:off x="6824700" y="4347102"/>
            <a:ext cx="2700300" cy="594066"/>
          </a:xfrm>
          <a:prstGeom prst="rect">
            <a:avLst/>
          </a:prstGeom>
          <a:ln w="19050">
            <a:solidFill>
              <a:schemeClr val="bg1">
                <a:lumMod val="8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テキスト ボックス 3"/>
          <p:cNvSpPr txBox="1"/>
          <p:nvPr/>
        </p:nvSpPr>
        <p:spPr>
          <a:xfrm>
            <a:off x="47755" y="3969061"/>
            <a:ext cx="1384995" cy="255454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pPr defTabSz="685800"/>
            <a:r>
              <a:rPr lang="ja-JP" altLang="en-US" sz="2400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岩手県奥州市水沢</a:t>
            </a:r>
            <a:endParaRPr lang="en-US" altLang="ja-JP" sz="2400" dirty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defTabSz="685800"/>
            <a:r>
              <a:rPr lang="ja-JP" altLang="en-US" sz="2400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木村記念館</a:t>
            </a:r>
            <a:endParaRPr lang="en-US" altLang="ja-JP" sz="2400" dirty="0"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defTabSz="685800"/>
            <a:r>
              <a:rPr lang="ja-JP" altLang="en-US" sz="3000" dirty="0">
                <a:latin typeface="HGP教科書体" panose="02020600000000000000" pitchFamily="18" charset="-128"/>
                <a:ea typeface="HGP教科書体" panose="02020600000000000000" pitchFamily="18" charset="-128"/>
              </a:rPr>
              <a:t>所長室</a:t>
            </a: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20" t="5389" r="12758" b="41198"/>
          <a:stretch/>
        </p:blipFill>
        <p:spPr>
          <a:xfrm>
            <a:off x="2877559" y="949681"/>
            <a:ext cx="2751755" cy="28916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9" name="直線矢印コネクタ 8"/>
          <p:cNvCxnSpPr>
            <a:stCxn id="8" idx="3"/>
          </p:cNvCxnSpPr>
          <p:nvPr/>
        </p:nvCxnSpPr>
        <p:spPr>
          <a:xfrm>
            <a:off x="5535645" y="3696820"/>
            <a:ext cx="396450" cy="122531"/>
          </a:xfrm>
          <a:prstGeom prst="straightConnector1">
            <a:avLst/>
          </a:prstGeom>
          <a:ln w="190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/>
          <p:cNvSpPr txBox="1"/>
          <p:nvPr/>
        </p:nvSpPr>
        <p:spPr>
          <a:xfrm>
            <a:off x="2938459" y="3535237"/>
            <a:ext cx="2597186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ja-JP" sz="1500" dirty="0">
                <a:solidFill>
                  <a:srgbClr val="FFFFFF"/>
                </a:solidFill>
                <a:latin typeface="Comic Sans MS" panose="030F0702030302020204" pitchFamily="66" charset="0"/>
              </a:rPr>
              <a:t>Kimura’s “MS Office 1899”</a:t>
            </a:r>
            <a:endParaRPr lang="ja-JP" altLang="en-US" sz="1500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8417430" y="6114064"/>
            <a:ext cx="2215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ja-JP" sz="24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Kimura’s room</a:t>
            </a:r>
          </a:p>
        </p:txBody>
      </p:sp>
      <p:pic>
        <p:nvPicPr>
          <p:cNvPr id="11" name="オーディオ 10">
            <a:hlinkClick r:id="" action="ppaction://media"/>
            <a:extLst>
              <a:ext uri="{FF2B5EF4-FFF2-40B4-BE49-F238E27FC236}">
                <a16:creationId xmlns:a16="http://schemas.microsoft.com/office/drawing/2014/main" id="{390440F4-EA36-46C9-94AD-52A1571AAAB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77838783"/>
      </p:ext>
    </p:extLst>
  </p:cSld>
  <p:clrMapOvr>
    <a:masterClrMapping/>
  </p:clrMapOvr>
  <p:transition spd="med" advTm="23184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3" grpId="0"/>
      <p:bldP spid="8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104667"/>
            <a:ext cx="4929425" cy="66417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テキスト ボックス 3"/>
          <p:cNvSpPr txBox="1"/>
          <p:nvPr/>
        </p:nvSpPr>
        <p:spPr>
          <a:xfrm>
            <a:off x="1311191" y="2776211"/>
            <a:ext cx="11241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ja-JP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H.</a:t>
            </a:r>
            <a:r>
              <a:rPr lang="ja-JP" alt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altLang="ja-JP" sz="16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Kimura</a:t>
            </a: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3498583" y="3114765"/>
            <a:ext cx="166110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ja-JP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A.</a:t>
            </a:r>
            <a:r>
              <a:rPr lang="ja-JP" altLang="en-US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altLang="ja-JP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Tanakadate</a:t>
            </a:r>
            <a:endParaRPr lang="en-US" altLang="ja-JP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pPr algn="ctr" defTabSz="685800"/>
            <a:r>
              <a:rPr lang="en-US" altLang="ja-JP" sz="14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(Kimura’s mentor, physicist)</a:t>
            </a: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554222" y="1850248"/>
            <a:ext cx="41502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ja-JP" alt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水沢のデータに大きな残差</a:t>
            </a:r>
            <a:endParaRPr lang="en-US" altLang="ja-JP" sz="2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6207469" y="2594546"/>
            <a:ext cx="471306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ja-JP" alt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正楷書体-PRO" panose="03000600000000000000" pitchFamily="66" charset="-128"/>
                <a:ea typeface="HG正楷書体-PRO" panose="03000600000000000000" pitchFamily="66" charset="-128"/>
              </a:rPr>
              <a:t>中央局は水沢のデータの重みを下げる事を通告</a:t>
            </a:r>
            <a:endParaRPr lang="en-US" altLang="ja-JP" sz="2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6233117" y="3789200"/>
            <a:ext cx="58449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ja-JP" alt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測地学委員会、木村に上京と説明を命令</a:t>
            </a:r>
            <a:endParaRPr lang="en-US" altLang="ja-JP" sz="2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5663952" y="631253"/>
            <a:ext cx="66351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ja-JP" alt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明治</a:t>
            </a:r>
            <a:r>
              <a:rPr lang="en-US" altLang="ja-JP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正楷書体-PRO" panose="03000600000000000000" pitchFamily="66" charset="-128"/>
                <a:ea typeface="HG正楷書体-PRO" panose="03000600000000000000" pitchFamily="66" charset="-128"/>
              </a:rPr>
              <a:t>34</a:t>
            </a:r>
            <a:r>
              <a:rPr lang="ja-JP" alt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年（観測二年目）のピンチ</a:t>
            </a:r>
            <a:r>
              <a:rPr lang="ja-JP" altLang="en-US" sz="32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　</a:t>
            </a:r>
            <a:endParaRPr lang="en-US" altLang="ja-JP" sz="32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1" name="矢印: 下 10"/>
          <p:cNvSpPr/>
          <p:nvPr/>
        </p:nvSpPr>
        <p:spPr>
          <a:xfrm>
            <a:off x="8033282" y="2358970"/>
            <a:ext cx="216024" cy="205934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ja-JP" altLang="en-US" sz="135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2" name="矢印: 下 11"/>
          <p:cNvSpPr/>
          <p:nvPr/>
        </p:nvSpPr>
        <p:spPr>
          <a:xfrm>
            <a:off x="8071334" y="3583106"/>
            <a:ext cx="216024" cy="205934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ja-JP" altLang="en-US" sz="135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6314698" y="4829293"/>
            <a:ext cx="4629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ja-JP" alt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水沢に帰った木村、観測に問題ないことを確認</a:t>
            </a:r>
            <a:endParaRPr lang="en-US" altLang="ja-JP" sz="24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sp>
        <p:nvSpPr>
          <p:cNvPr id="14" name="矢印: 下 13"/>
          <p:cNvSpPr/>
          <p:nvPr/>
        </p:nvSpPr>
        <p:spPr>
          <a:xfrm>
            <a:off x="8050118" y="4437112"/>
            <a:ext cx="216024" cy="205934"/>
          </a:xfrm>
          <a:prstGeom prst="downArrow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ja-JP" altLang="en-US" sz="135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5" name="吹き出し: 円形 14"/>
          <p:cNvSpPr/>
          <p:nvPr/>
        </p:nvSpPr>
        <p:spPr>
          <a:xfrm>
            <a:off x="1344331" y="787999"/>
            <a:ext cx="1549589" cy="564680"/>
          </a:xfrm>
          <a:prstGeom prst="wedgeEllipseCallout">
            <a:avLst>
              <a:gd name="adj1" fmla="val 3581"/>
              <a:gd name="adj2" fmla="val 84349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127000" dir="5400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ja-JP" altLang="en-US" sz="1350" dirty="0">
                <a:solidFill>
                  <a:srgbClr val="00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観測方程式が悪い！</a:t>
            </a:r>
          </a:p>
        </p:txBody>
      </p:sp>
      <p:sp>
        <p:nvSpPr>
          <p:cNvPr id="16" name="吹き出し: 円形 15"/>
          <p:cNvSpPr/>
          <p:nvPr/>
        </p:nvSpPr>
        <p:spPr>
          <a:xfrm>
            <a:off x="3703000" y="960086"/>
            <a:ext cx="1344767" cy="484748"/>
          </a:xfrm>
          <a:prstGeom prst="wedgeEllipseCallout">
            <a:avLst>
              <a:gd name="adj1" fmla="val -22854"/>
              <a:gd name="adj2" fmla="val 86113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127000" dist="127000" dir="5400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ja-JP" altLang="en-US" sz="1350" dirty="0">
                <a:solidFill>
                  <a:srgbClr val="000000"/>
                </a:solidFill>
                <a:latin typeface="UD デジタル 教科書体 NP-B" panose="02020700000000000000" pitchFamily="18" charset="-128"/>
                <a:ea typeface="UD デジタル 教科書体 NP-B" panose="02020700000000000000" pitchFamily="18" charset="-128"/>
              </a:rPr>
              <a:t>新しい項足す？</a:t>
            </a: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EEF7925F-9ED9-4C78-880B-A281F205FD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0997690"/>
      </p:ext>
    </p:extLst>
  </p:cSld>
  <p:clrMapOvr>
    <a:masterClrMapping/>
  </p:clrMapOvr>
  <p:transition spd="med" advTm="79156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" grpId="0"/>
      <p:bldP spid="9" grpId="0"/>
      <p:bldP spid="11" grpId="0" animBg="1"/>
      <p:bldP spid="12" grpId="0" animBg="1"/>
      <p:bldP spid="13" grpId="0"/>
      <p:bldP spid="14" grpId="0" animBg="1"/>
      <p:bldP spid="15" grpId="0" animBg="1"/>
      <p:bldP spid="1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508" y="1825591"/>
            <a:ext cx="3837907" cy="3125507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508" y="1825591"/>
            <a:ext cx="3837907" cy="3125507"/>
          </a:xfrm>
          <a:prstGeom prst="rect">
            <a:avLst/>
          </a:prstGeom>
        </p:spPr>
      </p:pic>
      <p:pic>
        <p:nvPicPr>
          <p:cNvPr id="4" name="図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2508" y="1825591"/>
            <a:ext cx="3837907" cy="3125507"/>
          </a:xfrm>
          <a:prstGeom prst="rect">
            <a:avLst/>
          </a:prstGeom>
        </p:spPr>
      </p:pic>
      <p:sp>
        <p:nvSpPr>
          <p:cNvPr id="5" name="テキスト ボックス 4"/>
          <p:cNvSpPr txBox="1"/>
          <p:nvPr/>
        </p:nvSpPr>
        <p:spPr>
          <a:xfrm>
            <a:off x="6949342" y="1638414"/>
            <a:ext cx="19705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ja-JP" sz="1600" dirty="0" err="1">
                <a:solidFill>
                  <a:srgbClr val="000000">
                    <a:lumMod val="50000"/>
                    <a:lumOff val="50000"/>
                  </a:srgbClr>
                </a:solidFill>
                <a:latin typeface="Comic Sans MS" panose="030F0702030302020204" pitchFamily="66" charset="0"/>
              </a:rPr>
              <a:t>Mizusawa</a:t>
            </a:r>
            <a:r>
              <a:rPr lang="en-US" altLang="ja-JP" sz="1600" dirty="0">
                <a:solidFill>
                  <a:srgbClr val="000000">
                    <a:lumMod val="50000"/>
                    <a:lumOff val="50000"/>
                  </a:srgbClr>
                </a:solidFill>
                <a:latin typeface="Comic Sans MS" panose="030F0702030302020204" pitchFamily="66" charset="0"/>
              </a:rPr>
              <a:t> (Japan)</a:t>
            </a:r>
            <a:endParaRPr lang="ja-JP" altLang="en-US" sz="1600" dirty="0">
              <a:solidFill>
                <a:srgbClr val="000000">
                  <a:lumMod val="50000"/>
                  <a:lumOff val="50000"/>
                </a:srgb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テキスト ボックス 5"/>
          <p:cNvSpPr txBox="1"/>
          <p:nvPr/>
        </p:nvSpPr>
        <p:spPr>
          <a:xfrm>
            <a:off x="6954961" y="3370397"/>
            <a:ext cx="19836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ja-JP" sz="1600" dirty="0" err="1">
                <a:solidFill>
                  <a:srgbClr val="000000">
                    <a:lumMod val="50000"/>
                    <a:lumOff val="50000"/>
                  </a:srgbClr>
                </a:solidFill>
                <a:latin typeface="Comic Sans MS" panose="030F0702030302020204" pitchFamily="66" charset="0"/>
              </a:rPr>
              <a:t>Carloforte</a:t>
            </a:r>
            <a:r>
              <a:rPr lang="en-US" altLang="ja-JP" sz="1600" dirty="0">
                <a:solidFill>
                  <a:srgbClr val="000000">
                    <a:lumMod val="50000"/>
                    <a:lumOff val="50000"/>
                  </a:srgbClr>
                </a:solidFill>
                <a:latin typeface="Comic Sans MS" panose="030F0702030302020204" pitchFamily="66" charset="0"/>
              </a:rPr>
              <a:t> (Italy)</a:t>
            </a:r>
            <a:endParaRPr lang="ja-JP" altLang="en-US" sz="1600" dirty="0">
              <a:solidFill>
                <a:srgbClr val="000000">
                  <a:lumMod val="50000"/>
                  <a:lumOff val="50000"/>
                </a:srgb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125026" y="1339041"/>
            <a:ext cx="18966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ja-JP" dirty="0">
                <a:solidFill>
                  <a:srgbClr val="C00000"/>
                </a:solidFill>
                <a:latin typeface="Comic Sans MS" panose="030F0702030302020204" pitchFamily="66" charset="0"/>
              </a:rPr>
              <a:t>Without z-term</a:t>
            </a:r>
            <a:endParaRPr lang="ja-JP" altLang="en-US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 rot="16200000">
            <a:off x="4733659" y="2988552"/>
            <a:ext cx="20566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ja-JP" sz="1600" dirty="0">
                <a:solidFill>
                  <a:srgbClr val="000000">
                    <a:lumMod val="50000"/>
                    <a:lumOff val="50000"/>
                  </a:srgbClr>
                </a:solidFill>
                <a:latin typeface="Comic Sans MS" panose="030F0702030302020204" pitchFamily="66" charset="0"/>
              </a:rPr>
              <a:t>Residual (</a:t>
            </a:r>
            <a:r>
              <a:rPr lang="en-US" altLang="ja-JP" sz="1600" dirty="0" err="1">
                <a:solidFill>
                  <a:srgbClr val="000000">
                    <a:lumMod val="50000"/>
                    <a:lumOff val="50000"/>
                  </a:srgbClr>
                </a:solidFill>
                <a:latin typeface="Comic Sans MS" panose="030F0702030302020204" pitchFamily="66" charset="0"/>
              </a:rPr>
              <a:t>arcsec</a:t>
            </a:r>
            <a:r>
              <a:rPr lang="en-US" altLang="ja-JP" sz="1600" dirty="0">
                <a:solidFill>
                  <a:srgbClr val="000000">
                    <a:lumMod val="50000"/>
                    <a:lumOff val="50000"/>
                  </a:srgbClr>
                </a:solidFill>
                <a:latin typeface="Comic Sans MS" panose="030F0702030302020204" pitchFamily="66" charset="0"/>
              </a:rPr>
              <a:t>)</a:t>
            </a:r>
            <a:endParaRPr lang="ja-JP" altLang="en-US" sz="1600" dirty="0">
              <a:solidFill>
                <a:srgbClr val="000000">
                  <a:lumMod val="50000"/>
                  <a:lumOff val="50000"/>
                </a:srgbClr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テキスト ボックス 8"/>
          <p:cNvSpPr txBox="1"/>
          <p:nvPr/>
        </p:nvSpPr>
        <p:spPr>
          <a:xfrm>
            <a:off x="9477623" y="1821319"/>
            <a:ext cx="2541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ja-JP" sz="1600" dirty="0">
                <a:solidFill>
                  <a:srgbClr val="C00000"/>
                </a:solidFill>
                <a:latin typeface="Comic Sans MS" panose="030F0702030302020204" pitchFamily="66" charset="0"/>
              </a:rPr>
              <a:t>Common change (z-term)</a:t>
            </a:r>
            <a:endParaRPr lang="ja-JP" altLang="en-US" sz="1600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テキスト ボックス 9"/>
          <p:cNvSpPr txBox="1"/>
          <p:nvPr/>
        </p:nvSpPr>
        <p:spPr>
          <a:xfrm>
            <a:off x="9143750" y="1335264"/>
            <a:ext cx="154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ja-JP" dirty="0">
                <a:solidFill>
                  <a:srgbClr val="C00000"/>
                </a:solidFill>
                <a:latin typeface="Comic Sans MS" panose="030F0702030302020204" pitchFamily="66" charset="0"/>
              </a:rPr>
              <a:t>With z-term</a:t>
            </a:r>
            <a:endParaRPr lang="ja-JP" altLang="en-US" dirty="0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Text Box 22"/>
          <p:cNvSpPr txBox="1">
            <a:spLocks noChangeArrowheads="1"/>
          </p:cNvSpPr>
          <p:nvPr/>
        </p:nvSpPr>
        <p:spPr bwMode="auto">
          <a:xfrm>
            <a:off x="1271464" y="5438216"/>
            <a:ext cx="684835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800" kern="0" dirty="0">
                <a:solidFill>
                  <a:srgbClr val="333399">
                    <a:lumMod val="60000"/>
                    <a:lumOff val="40000"/>
                  </a:srgb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anose="02020603050405020304" pitchFamily="18" charset="0"/>
              </a:rPr>
              <a:t>緯度変化 </a:t>
            </a:r>
            <a:r>
              <a:rPr kumimoji="0" lang="en-US" altLang="ja-JP" sz="2400" kern="0" dirty="0">
                <a:solidFill>
                  <a:srgbClr val="333399">
                    <a:lumMod val="60000"/>
                    <a:lumOff val="40000"/>
                  </a:srgbClr>
                </a:solidFill>
                <a:latin typeface="Times New Roman" panose="02020603050405020304" pitchFamily="18" charset="0"/>
                <a:ea typeface="HG創英角ﾎﾟｯﾌﾟ体" pitchFamily="49" charset="-128"/>
                <a:cs typeface="Times New Roman" panose="02020603050405020304" pitchFamily="18" charset="0"/>
              </a:rPr>
              <a:t>Latitude variation</a:t>
            </a:r>
            <a:r>
              <a:rPr kumimoji="0" lang="ja-JP" altLang="en-US" sz="2400" kern="0" dirty="0">
                <a:solidFill>
                  <a:srgbClr val="333399">
                    <a:lumMod val="60000"/>
                    <a:lumOff val="40000"/>
                  </a:srgbClr>
                </a:solidFill>
                <a:latin typeface="Arial" pitchFamily="34" charset="0"/>
                <a:ea typeface="ＭＳ Ｐゴシック" pitchFamily="50" charset="-128"/>
              </a:rPr>
              <a:t>　</a:t>
            </a:r>
            <a:r>
              <a:rPr kumimoji="0" lang="ja-JP" altLang="en-US" sz="2400" kern="0" dirty="0">
                <a:solidFill>
                  <a:srgbClr val="333399">
                    <a:lumMod val="60000"/>
                    <a:lumOff val="40000"/>
                  </a:srgbClr>
                </a:solidFill>
                <a:latin typeface="Times New Roman" pitchFamily="18" charset="0"/>
                <a:ea typeface="ＭＳ Ｐゴシック" pitchFamily="50" charset="-128"/>
              </a:rPr>
              <a:t>＝</a:t>
            </a:r>
            <a:r>
              <a:rPr kumimoji="0" lang="ja-JP" altLang="en-US" sz="2400" kern="0" dirty="0">
                <a:solidFill>
                  <a:srgbClr val="333399">
                    <a:lumMod val="60000"/>
                    <a:lumOff val="40000"/>
                  </a:srgbClr>
                </a:solidFill>
                <a:latin typeface="Arial" pitchFamily="34" charset="0"/>
                <a:ea typeface="ＭＳ Ｐゴシック" pitchFamily="50" charset="-128"/>
              </a:rPr>
              <a:t>　</a:t>
            </a:r>
            <a:r>
              <a:rPr kumimoji="0" lang="en-US" altLang="ja-JP" sz="2400" i="1" kern="0" dirty="0">
                <a:solidFill>
                  <a:srgbClr val="333399">
                    <a:lumMod val="60000"/>
                    <a:lumOff val="40000"/>
                  </a:srgbClr>
                </a:solidFill>
                <a:latin typeface="Times New Roman" pitchFamily="18" charset="0"/>
                <a:ea typeface="ＭＳ Ｐゴシック" pitchFamily="50" charset="-128"/>
              </a:rPr>
              <a:t>X</a:t>
            </a:r>
            <a:r>
              <a:rPr kumimoji="0" lang="en-US" altLang="ja-JP" sz="2400" kern="0" dirty="0">
                <a:solidFill>
                  <a:srgbClr val="333399">
                    <a:lumMod val="60000"/>
                    <a:lumOff val="40000"/>
                  </a:srgbClr>
                </a:solidFill>
                <a:latin typeface="Times New Roman" pitchFamily="18" charset="0"/>
                <a:ea typeface="ＭＳ Ｐゴシック" pitchFamily="50" charset="-128"/>
              </a:rPr>
              <a:t> cos</a:t>
            </a:r>
            <a:r>
              <a:rPr kumimoji="0" lang="en-US" altLang="ja-JP" sz="2400" kern="0" dirty="0">
                <a:solidFill>
                  <a:srgbClr val="333399">
                    <a:lumMod val="60000"/>
                    <a:lumOff val="40000"/>
                  </a:srgbClr>
                </a:solidFill>
                <a:latin typeface="Arial" pitchFamily="34" charset="0"/>
                <a:ea typeface="ＭＳ Ｐゴシック" pitchFamily="50" charset="-128"/>
              </a:rPr>
              <a:t> </a:t>
            </a:r>
            <a:r>
              <a:rPr kumimoji="0" lang="en-US" altLang="ja-JP" sz="2400" kern="0" dirty="0">
                <a:solidFill>
                  <a:srgbClr val="333399">
                    <a:lumMod val="60000"/>
                    <a:lumOff val="40000"/>
                  </a:srgbClr>
                </a:solidFill>
                <a:latin typeface="Symbol" pitchFamily="18" charset="2"/>
                <a:ea typeface="ＭＳ Ｐゴシック" pitchFamily="50" charset="-128"/>
              </a:rPr>
              <a:t>f </a:t>
            </a:r>
            <a:r>
              <a:rPr kumimoji="0" lang="en-US" altLang="ja-JP" sz="2400" kern="0" dirty="0">
                <a:solidFill>
                  <a:srgbClr val="333399">
                    <a:lumMod val="60000"/>
                    <a:lumOff val="40000"/>
                  </a:srgbClr>
                </a:solidFill>
                <a:latin typeface="Arial" pitchFamily="34" charset="0"/>
                <a:ea typeface="ＭＳ Ｐゴシック" pitchFamily="50" charset="-128"/>
              </a:rPr>
              <a:t>+ </a:t>
            </a:r>
            <a:r>
              <a:rPr kumimoji="0" lang="en-US" altLang="ja-JP" sz="2400" i="1" kern="0" dirty="0">
                <a:solidFill>
                  <a:srgbClr val="333399">
                    <a:lumMod val="60000"/>
                    <a:lumOff val="40000"/>
                  </a:srgbClr>
                </a:solidFill>
                <a:latin typeface="Times New Roman" pitchFamily="18" charset="0"/>
                <a:ea typeface="ＭＳ Ｐゴシック" pitchFamily="50" charset="-128"/>
              </a:rPr>
              <a:t>Y</a:t>
            </a:r>
            <a:r>
              <a:rPr kumimoji="0" lang="en-US" altLang="ja-JP" sz="2400" kern="0" dirty="0">
                <a:solidFill>
                  <a:srgbClr val="333399">
                    <a:lumMod val="60000"/>
                    <a:lumOff val="40000"/>
                  </a:srgbClr>
                </a:solidFill>
                <a:latin typeface="Times New Roman" pitchFamily="18" charset="0"/>
                <a:ea typeface="ＭＳ Ｐゴシック" pitchFamily="50" charset="-128"/>
              </a:rPr>
              <a:t> sin</a:t>
            </a:r>
            <a:r>
              <a:rPr kumimoji="0" lang="en-US" altLang="ja-JP" sz="2400" kern="0" dirty="0">
                <a:solidFill>
                  <a:srgbClr val="333399">
                    <a:lumMod val="60000"/>
                    <a:lumOff val="40000"/>
                  </a:srgbClr>
                </a:solidFill>
                <a:latin typeface="Arial" pitchFamily="34" charset="0"/>
                <a:ea typeface="ＭＳ Ｐゴシック" pitchFamily="50" charset="-128"/>
              </a:rPr>
              <a:t> </a:t>
            </a:r>
            <a:r>
              <a:rPr kumimoji="0" lang="en-US" altLang="ja-JP" sz="2400" kern="0" dirty="0">
                <a:solidFill>
                  <a:srgbClr val="333399">
                    <a:lumMod val="60000"/>
                    <a:lumOff val="40000"/>
                  </a:srgbClr>
                </a:solidFill>
                <a:latin typeface="Symbol" pitchFamily="18" charset="2"/>
                <a:ea typeface="ＭＳ Ｐゴシック" pitchFamily="50" charset="-128"/>
              </a:rPr>
              <a:t>f</a:t>
            </a:r>
            <a:r>
              <a:rPr kumimoji="0" lang="en-US" altLang="ja-JP" sz="2400" kern="0" dirty="0">
                <a:solidFill>
                  <a:srgbClr val="333399">
                    <a:lumMod val="60000"/>
                    <a:lumOff val="40000"/>
                  </a:srgbClr>
                </a:solidFill>
                <a:latin typeface="Arial" pitchFamily="34" charset="0"/>
                <a:ea typeface="ＭＳ Ｐゴシック" pitchFamily="50" charset="-128"/>
              </a:rPr>
              <a:t> </a:t>
            </a:r>
          </a:p>
        </p:txBody>
      </p:sp>
      <p:sp>
        <p:nvSpPr>
          <p:cNvPr id="12" name="Text Box 23"/>
          <p:cNvSpPr txBox="1">
            <a:spLocks noChangeArrowheads="1"/>
          </p:cNvSpPr>
          <p:nvPr/>
        </p:nvSpPr>
        <p:spPr bwMode="auto">
          <a:xfrm>
            <a:off x="6600055" y="5520134"/>
            <a:ext cx="5136342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2400" kern="0" dirty="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</a:rPr>
              <a:t>       </a:t>
            </a:r>
            <a:r>
              <a:rPr kumimoji="0" lang="ja-JP" altLang="en-US" sz="2400" kern="0" dirty="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</a:rPr>
              <a:t>　　　</a:t>
            </a:r>
            <a:r>
              <a:rPr kumimoji="0" lang="en-US" altLang="ja-JP" sz="2400" kern="0" dirty="0">
                <a:solidFill>
                  <a:srgbClr val="FF0000"/>
                </a:solidFill>
                <a:latin typeface="Arial" pitchFamily="34" charset="0"/>
                <a:ea typeface="ＭＳ Ｐゴシック" pitchFamily="50" charset="-128"/>
              </a:rPr>
              <a:t> + </a:t>
            </a:r>
            <a:r>
              <a:rPr kumimoji="0" lang="en-US" altLang="ja-JP" sz="2400" i="1" kern="0" dirty="0">
                <a:solidFill>
                  <a:srgbClr val="FF0000"/>
                </a:solidFill>
                <a:latin typeface="Times New Roman" pitchFamily="18" charset="0"/>
                <a:ea typeface="ＭＳ Ｐゴシック" pitchFamily="50" charset="-128"/>
              </a:rPr>
              <a:t>Z</a:t>
            </a: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2000" kern="0" dirty="0">
                <a:solidFill>
                  <a:srgbClr val="FF0000"/>
                </a:solidFill>
                <a:latin typeface="Comic Sans MS" panose="030F0702030302020204" pitchFamily="66" charset="0"/>
                <a:ea typeface="ＭＳ Ｐゴシック" pitchFamily="50" charset="-128"/>
              </a:rPr>
              <a:t>1. Longitude-independent</a:t>
            </a:r>
            <a:r>
              <a:rPr kumimoji="0" lang="ja-JP" altLang="en-US" sz="2000" kern="0" dirty="0">
                <a:solidFill>
                  <a:srgbClr val="FF0000"/>
                </a:solidFill>
                <a:latin typeface="Comic Sans MS" panose="030F0702030302020204" pitchFamily="66" charset="0"/>
                <a:ea typeface="ＭＳ Ｐゴシック" pitchFamily="50" charset="-128"/>
              </a:rPr>
              <a:t>　</a:t>
            </a:r>
            <a:r>
              <a:rPr kumimoji="0" lang="ja-JP" altLang="en-US" sz="2000" kern="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経度に依らない</a:t>
            </a:r>
            <a:endParaRPr kumimoji="0" lang="en-US" altLang="ja-JP" sz="2000" kern="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2000" kern="0" dirty="0">
                <a:solidFill>
                  <a:srgbClr val="FF0000"/>
                </a:solidFill>
                <a:latin typeface="Comic Sans MS" panose="030F0702030302020204" pitchFamily="66" charset="0"/>
                <a:ea typeface="ＭＳ Ｐゴシック" pitchFamily="50" charset="-128"/>
              </a:rPr>
              <a:t>2. Annual variation</a:t>
            </a:r>
            <a:r>
              <a:rPr kumimoji="0" lang="ja-JP" altLang="en-US" sz="2000" kern="0" dirty="0">
                <a:solidFill>
                  <a:srgbClr val="FF0000"/>
                </a:solidFill>
                <a:latin typeface="Comic Sans MS" panose="030F0702030302020204" pitchFamily="66" charset="0"/>
                <a:ea typeface="ＭＳ Ｐゴシック" pitchFamily="50" charset="-128"/>
              </a:rPr>
              <a:t>　</a:t>
            </a:r>
            <a:r>
              <a:rPr kumimoji="0" lang="ja-JP" altLang="en-US" sz="2000" kern="0" dirty="0">
                <a:solidFill>
                  <a:srgbClr val="FF0000"/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年周変化する</a:t>
            </a:r>
            <a:endParaRPr kumimoji="0" lang="en-US" altLang="ja-JP" sz="2000" kern="0" dirty="0">
              <a:solidFill>
                <a:srgbClr val="FF0000"/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735" y="1809379"/>
            <a:ext cx="3620081" cy="3419821"/>
          </a:xfrm>
          <a:prstGeom prst="rect">
            <a:avLst/>
          </a:prstGeom>
        </p:spPr>
      </p:pic>
      <p:sp>
        <p:nvSpPr>
          <p:cNvPr id="14" name="円弧 13"/>
          <p:cNvSpPr/>
          <p:nvPr/>
        </p:nvSpPr>
        <p:spPr>
          <a:xfrm>
            <a:off x="3603330" y="2434059"/>
            <a:ext cx="444853" cy="968667"/>
          </a:xfrm>
          <a:prstGeom prst="arc">
            <a:avLst>
              <a:gd name="adj1" fmla="val 18232447"/>
              <a:gd name="adj2" fmla="val 3259252"/>
            </a:avLst>
          </a:prstGeom>
          <a:ln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ja-JP" altLang="en-US" sz="135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5" name="円弧 14"/>
          <p:cNvSpPr/>
          <p:nvPr/>
        </p:nvSpPr>
        <p:spPr>
          <a:xfrm>
            <a:off x="2758378" y="2189343"/>
            <a:ext cx="1254181" cy="1380749"/>
          </a:xfrm>
          <a:prstGeom prst="arc">
            <a:avLst>
              <a:gd name="adj1" fmla="val 6310702"/>
              <a:gd name="adj2" fmla="val 9371340"/>
            </a:avLst>
          </a:prstGeom>
          <a:ln>
            <a:solidFill>
              <a:srgbClr val="0070C0"/>
            </a:solidFill>
            <a:headEnd type="triangl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/>
            <a:endParaRPr lang="ja-JP" altLang="en-US" sz="1350">
              <a:solidFill>
                <a:srgbClr val="000000"/>
              </a:solidFill>
              <a:latin typeface="Arial"/>
              <a:ea typeface="ＭＳ Ｐゴシック"/>
            </a:endParaRPr>
          </a:p>
        </p:txBody>
      </p:sp>
      <p:sp>
        <p:nvSpPr>
          <p:cNvPr id="17" name="テキスト ボックス 16"/>
          <p:cNvSpPr txBox="1"/>
          <p:nvPr/>
        </p:nvSpPr>
        <p:spPr>
          <a:xfrm>
            <a:off x="2744191" y="241014"/>
            <a:ext cx="6588732" cy="8771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ja-JP" altLang="en-US" sz="3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正楷書体-PRO" panose="03000600000000000000" pitchFamily="66" charset="-128"/>
                <a:ea typeface="HG正楷書体-PRO" panose="03000600000000000000" pitchFamily="66" charset="-128"/>
              </a:rPr>
              <a:t>観測方程式に</a:t>
            </a:r>
            <a:r>
              <a:rPr lang="en-US" altLang="ja-JP" sz="3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正楷書体-PRO" panose="03000600000000000000" pitchFamily="66" charset="-128"/>
                <a:ea typeface="HG正楷書体-PRO" panose="03000600000000000000" pitchFamily="66" charset="-128"/>
              </a:rPr>
              <a:t>Z</a:t>
            </a:r>
            <a:r>
              <a:rPr lang="ja-JP" altLang="en-US" sz="30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正楷書体-PRO" panose="03000600000000000000" pitchFamily="66" charset="-128"/>
                <a:ea typeface="HG正楷書体-PRO" panose="03000600000000000000" pitchFamily="66" charset="-128"/>
              </a:rPr>
              <a:t>項を加えてみた</a:t>
            </a:r>
            <a:endParaRPr lang="en-US" altLang="ja-JP" sz="3000" dirty="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defTabSz="685800"/>
            <a:r>
              <a:rPr lang="en-US" altLang="ja-JP" sz="210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The new observation equation performed better</a:t>
            </a:r>
          </a:p>
        </p:txBody>
      </p:sp>
      <p:pic>
        <p:nvPicPr>
          <p:cNvPr id="13" name="オーディオ 12">
            <a:hlinkClick r:id="" action="ppaction://media"/>
            <a:extLst>
              <a:ext uri="{FF2B5EF4-FFF2-40B4-BE49-F238E27FC236}">
                <a16:creationId xmlns:a16="http://schemas.microsoft.com/office/drawing/2014/main" id="{4EB1C97C-0EA8-4D66-AA34-8D1EA0608B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9320663"/>
      </p:ext>
    </p:extLst>
  </p:cSld>
  <p:clrMapOvr>
    <a:masterClrMapping/>
  </p:clrMapOvr>
  <p:transition spd="med" advTm="9671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7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7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7" presetClass="exit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  <p:bldP spid="9" grpId="0"/>
      <p:bldP spid="9" grpId="1"/>
      <p:bldP spid="10" grpId="0"/>
      <p:bldP spid="1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/>
        </p:nvGrpSpPr>
        <p:grpSpPr>
          <a:xfrm>
            <a:off x="6302212" y="0"/>
            <a:ext cx="5410412" cy="6858000"/>
            <a:chOff x="2211880" y="188640"/>
            <a:chExt cx="4808392" cy="6480719"/>
          </a:xfrm>
        </p:grpSpPr>
        <p:sp>
          <p:nvSpPr>
            <p:cNvPr id="3" name="正方形/長方形 2"/>
            <p:cNvSpPr/>
            <p:nvPr/>
          </p:nvSpPr>
          <p:spPr>
            <a:xfrm>
              <a:off x="2211880" y="188640"/>
              <a:ext cx="4808392" cy="64807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127000" dist="1270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ja-JP" altLang="en-US" sz="1350">
                <a:solidFill>
                  <a:srgbClr val="FFFFFF"/>
                </a:solidFill>
                <a:latin typeface="Arial"/>
                <a:ea typeface="ＭＳ Ｐゴシック"/>
              </a:endParaRPr>
            </a:p>
          </p:txBody>
        </p:sp>
        <p:pic>
          <p:nvPicPr>
            <p:cNvPr id="2" name="図 1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11" t="4840" r="2038" b="3770"/>
            <a:stretch/>
          </p:blipFill>
          <p:spPr>
            <a:xfrm rot="-60000">
              <a:off x="2266221" y="331876"/>
              <a:ext cx="4611581" cy="6267513"/>
            </a:xfrm>
            <a:prstGeom prst="rect">
              <a:avLst/>
            </a:prstGeom>
          </p:spPr>
        </p:pic>
      </p:grpSp>
      <p:pic>
        <p:nvPicPr>
          <p:cNvPr id="4" name="図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" t="6833" r="37325" b="67142"/>
          <a:stretch/>
        </p:blipFill>
        <p:spPr>
          <a:xfrm rot="-60000">
            <a:off x="370682" y="1452766"/>
            <a:ext cx="5667208" cy="3469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テキスト ボックス 5"/>
          <p:cNvSpPr txBox="1"/>
          <p:nvPr/>
        </p:nvSpPr>
        <p:spPr>
          <a:xfrm>
            <a:off x="705290" y="396483"/>
            <a:ext cx="561114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ja-JP" sz="2000" dirty="0">
                <a:solidFill>
                  <a:srgbClr val="000000">
                    <a:lumMod val="50000"/>
                    <a:lumOff val="50000"/>
                  </a:srgbClr>
                </a:solidFill>
                <a:latin typeface="Comic Sans MS" panose="030F0702030302020204" pitchFamily="66" charset="0"/>
              </a:rPr>
              <a:t>Kimura, H., </a:t>
            </a:r>
            <a:r>
              <a:rPr lang="en-US" altLang="ja-JP" sz="2000" i="1" dirty="0">
                <a:solidFill>
                  <a:srgbClr val="000000">
                    <a:lumMod val="50000"/>
                    <a:lumOff val="50000"/>
                  </a:srgbClr>
                </a:solidFill>
                <a:latin typeface="Comic Sans MS" panose="030F0702030302020204" pitchFamily="66" charset="0"/>
              </a:rPr>
              <a:t>Astron. J. </a:t>
            </a:r>
            <a:r>
              <a:rPr lang="en-US" altLang="ja-JP" sz="2000" dirty="0">
                <a:solidFill>
                  <a:srgbClr val="000000">
                    <a:lumMod val="50000"/>
                    <a:lumOff val="50000"/>
                  </a:srgbClr>
                </a:solidFill>
                <a:latin typeface="Comic Sans MS" panose="030F0702030302020204" pitchFamily="66" charset="0"/>
              </a:rPr>
              <a:t>(1902)</a:t>
            </a:r>
          </a:p>
          <a:p>
            <a:pPr defTabSz="685800"/>
            <a:r>
              <a:rPr lang="en-US" altLang="ja-JP" dirty="0">
                <a:solidFill>
                  <a:srgbClr val="000000">
                    <a:lumMod val="50000"/>
                    <a:lumOff val="50000"/>
                  </a:srgbClr>
                </a:solidFill>
                <a:latin typeface="Comic Sans MS" panose="030F0702030302020204" pitchFamily="66" charset="0"/>
              </a:rPr>
              <a:t>One of the earliest papers by Japanese scientists</a:t>
            </a:r>
            <a:endParaRPr lang="ja-JP" altLang="en-US" dirty="0">
              <a:solidFill>
                <a:srgbClr val="000000">
                  <a:lumMod val="50000"/>
                  <a:lumOff val="50000"/>
                </a:srgbClr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976030" y="5301208"/>
            <a:ext cx="476234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altLang="ja-JP" dirty="0">
                <a:solidFill>
                  <a:srgbClr val="000000">
                    <a:lumMod val="65000"/>
                    <a:lumOff val="35000"/>
                  </a:srgb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Z</a:t>
            </a:r>
            <a:r>
              <a:rPr lang="ja-JP" altLang="en-US" dirty="0">
                <a:solidFill>
                  <a:srgbClr val="000000">
                    <a:lumMod val="65000"/>
                    <a:lumOff val="35000"/>
                  </a:srgb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項は正式に認められたが、物理的意味は</a:t>
            </a:r>
            <a:endParaRPr lang="en-US" altLang="ja-JP" dirty="0">
              <a:solidFill>
                <a:srgbClr val="000000">
                  <a:lumMod val="65000"/>
                  <a:lumOff val="35000"/>
                </a:srgb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 defTabSz="685800"/>
            <a:r>
              <a:rPr lang="en-US" altLang="ja-JP" dirty="0">
                <a:solidFill>
                  <a:srgbClr val="000000">
                    <a:lumMod val="65000"/>
                    <a:lumOff val="35000"/>
                  </a:srgb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70</a:t>
            </a:r>
            <a:r>
              <a:rPr lang="ja-JP" altLang="en-US" dirty="0">
                <a:solidFill>
                  <a:srgbClr val="000000">
                    <a:lumMod val="65000"/>
                    <a:lumOff val="35000"/>
                  </a:srgb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年間わからなかった</a:t>
            </a:r>
            <a:endParaRPr lang="en-US" altLang="ja-JP" dirty="0">
              <a:solidFill>
                <a:srgbClr val="000000">
                  <a:lumMod val="65000"/>
                  <a:lumOff val="35000"/>
                </a:srgb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 defTabSz="685800"/>
            <a:r>
              <a:rPr lang="en-US" altLang="ja-JP" dirty="0">
                <a:solidFill>
                  <a:srgbClr val="000000">
                    <a:lumMod val="65000"/>
                    <a:lumOff val="35000"/>
                  </a:srgbClr>
                </a:solidFill>
                <a:latin typeface="Comic Sans MS" panose="030F0702030302020204" pitchFamily="66" charset="0"/>
              </a:rPr>
              <a:t>Z-term (</a:t>
            </a:r>
            <a:r>
              <a:rPr lang="en-US" altLang="ja-JP" sz="2400" b="1" dirty="0">
                <a:solidFill>
                  <a:srgbClr val="000000">
                    <a:lumMod val="65000"/>
                    <a:lumOff val="35000"/>
                  </a:srgbClr>
                </a:solidFill>
                <a:latin typeface="Symbol" panose="05050102010706020507" pitchFamily="18" charset="2"/>
              </a:rPr>
              <a:t>x</a:t>
            </a:r>
            <a:r>
              <a:rPr lang="en-US" altLang="ja-JP" dirty="0">
                <a:solidFill>
                  <a:srgbClr val="000000">
                    <a:lumMod val="65000"/>
                    <a:lumOff val="35000"/>
                  </a:srgbClr>
                </a:solidFill>
                <a:latin typeface="Comic Sans MS" panose="030F0702030302020204" pitchFamily="66" charset="0"/>
              </a:rPr>
              <a:t>-term?) was accepted, but what it means remained unknown for ~70 years</a:t>
            </a:r>
            <a:endParaRPr lang="ja-JP" altLang="en-US" dirty="0">
              <a:solidFill>
                <a:srgbClr val="000000">
                  <a:lumMod val="65000"/>
                  <a:lumOff val="35000"/>
                </a:srgbClr>
              </a:solidFill>
              <a:latin typeface="Comic Sans MS" panose="030F0702030302020204" pitchFamily="66" charset="0"/>
            </a:endParaRPr>
          </a:p>
        </p:txBody>
      </p:sp>
      <p:pic>
        <p:nvPicPr>
          <p:cNvPr id="8" name="オーディオ 7">
            <a:hlinkClick r:id="" action="ppaction://media"/>
            <a:extLst>
              <a:ext uri="{FF2B5EF4-FFF2-40B4-BE49-F238E27FC236}">
                <a16:creationId xmlns:a16="http://schemas.microsoft.com/office/drawing/2014/main" id="{78898B02-CA40-45DC-A1C1-E64DBD31859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56550859"/>
      </p:ext>
    </p:extLst>
  </p:cSld>
  <p:clrMapOvr>
    <a:masterClrMapping/>
  </p:clrMapOvr>
  <p:transition spd="med" advTm="61942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04" name="Picture 4" descr="POST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22215" y="1700807"/>
            <a:ext cx="4953621" cy="4953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06" name="Picture 6" descr="POS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32770" y="223115"/>
            <a:ext cx="3803190" cy="65236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14" name="Rectangle 14"/>
          <p:cNvSpPr>
            <a:spLocks noGrp="1" noChangeArrowheads="1"/>
          </p:cNvSpPr>
          <p:nvPr>
            <p:ph type="title"/>
          </p:nvPr>
        </p:nvSpPr>
        <p:spPr>
          <a:xfrm>
            <a:off x="2161866" y="367839"/>
            <a:ext cx="8099854" cy="594122"/>
          </a:xfrm>
        </p:spPr>
        <p:txBody>
          <a:bodyPr/>
          <a:lstStyle/>
          <a:p>
            <a:pPr eaLnBrk="1" hangingPunct="1">
              <a:defRPr/>
            </a:pPr>
            <a:r>
              <a:rPr lang="ja-JP" altLang="en-US" sz="27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チャンドラー極運動</a:t>
            </a:r>
            <a:r>
              <a:rPr lang="en-US" altLang="ja-JP" sz="21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小塚ゴシック Pro L" pitchFamily="34" charset="-128"/>
              </a:rPr>
              <a:t>(14</a:t>
            </a:r>
            <a:r>
              <a:rPr lang="ja-JP" altLang="en-US" sz="21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小塚ゴシック Pro L" pitchFamily="34" charset="-128"/>
              </a:rPr>
              <a:t> </a:t>
            </a:r>
            <a:r>
              <a:rPr lang="en-US" altLang="ja-JP" sz="21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小塚ゴシック Pro L" pitchFamily="34" charset="-128"/>
              </a:rPr>
              <a:t>month)</a:t>
            </a:r>
            <a:r>
              <a:rPr lang="ja-JP" altLang="en-US" sz="27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と年周</a:t>
            </a:r>
            <a:r>
              <a:rPr lang="en-US" altLang="ja-JP" sz="21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小塚ゴシック Pro L" pitchFamily="34" charset="-128"/>
              </a:rPr>
              <a:t>(12 month) </a:t>
            </a:r>
            <a:r>
              <a:rPr lang="ja-JP" altLang="en-US" sz="27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極運動</a:t>
            </a:r>
            <a:br>
              <a:rPr lang="en-US" altLang="ja-JP" sz="27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正楷書体-PRO" panose="03000600000000000000" pitchFamily="66" charset="-128"/>
                <a:ea typeface="HG正楷書体-PRO" panose="03000600000000000000" pitchFamily="66" charset="-128"/>
              </a:rPr>
            </a:br>
            <a:r>
              <a:rPr lang="en-US" altLang="ja-JP" sz="2100" dirty="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小塚ゴシック Pro L" pitchFamily="34" charset="-128"/>
              </a:rPr>
              <a:t>Chandler/annual wobble</a:t>
            </a:r>
            <a:endParaRPr lang="ja-JP" altLang="en-US" sz="2700" dirty="0"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2604C0AB-9557-400B-87E9-EC3D3CACD219}"/>
              </a:ext>
            </a:extLst>
          </p:cNvPr>
          <p:cNvSpPr txBox="1"/>
          <p:nvPr/>
        </p:nvSpPr>
        <p:spPr>
          <a:xfrm>
            <a:off x="6384032" y="2420888"/>
            <a:ext cx="4319837" cy="15234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ja-JP" altLang="en-US" sz="2100" dirty="0">
                <a:solidFill>
                  <a:srgbClr val="000000">
                    <a:lumMod val="65000"/>
                    <a:lumOff val="35000"/>
                  </a:srgb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・チャンドラー運動は自由振動</a:t>
            </a:r>
            <a:endParaRPr lang="en-US" altLang="ja-JP" sz="2100" dirty="0">
              <a:solidFill>
                <a:srgbClr val="000000">
                  <a:lumMod val="65000"/>
                  <a:lumOff val="35000"/>
                </a:srgb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685800"/>
            <a:r>
              <a:rPr lang="ja-JP" altLang="en-US" sz="2100" dirty="0">
                <a:solidFill>
                  <a:srgbClr val="000000">
                    <a:lumMod val="65000"/>
                    <a:lumOff val="35000"/>
                  </a:srgb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・年周極運動は強制振動</a:t>
            </a:r>
            <a:endParaRPr lang="en-US" altLang="ja-JP" sz="2100" dirty="0">
              <a:solidFill>
                <a:srgbClr val="000000">
                  <a:lumMod val="65000"/>
                  <a:lumOff val="35000"/>
                </a:srgb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defTabSz="685800"/>
            <a:r>
              <a:rPr lang="ja-JP" altLang="en-US" sz="2100" dirty="0">
                <a:solidFill>
                  <a:srgbClr val="000000">
                    <a:lumMod val="65000"/>
                    <a:lumOff val="35000"/>
                  </a:srgbClr>
                </a:solidFill>
                <a:latin typeface="メイリオ" panose="020B0604030504040204" pitchFamily="50" charset="-128"/>
                <a:ea typeface="メイリオ" panose="020B0604030504040204" pitchFamily="50" charset="-128"/>
              </a:rPr>
              <a:t>・６年ごとに強め合う</a:t>
            </a:r>
            <a:endParaRPr lang="en-US" altLang="ja-JP" sz="2100" dirty="0">
              <a:solidFill>
                <a:srgbClr val="000000">
                  <a:lumMod val="65000"/>
                  <a:lumOff val="35000"/>
                </a:srgbClr>
              </a:solidFill>
              <a:latin typeface="メイリオ" panose="020B0604030504040204" pitchFamily="50" charset="-128"/>
              <a:ea typeface="メイリオ" panose="020B0604030504040204" pitchFamily="50" charset="-128"/>
            </a:endParaRPr>
          </a:p>
          <a:p>
            <a:pPr algn="ctr" defTabSz="685800"/>
            <a:r>
              <a:rPr lang="en-US" altLang="ja-JP" sz="1500" dirty="0">
                <a:solidFill>
                  <a:srgbClr val="000000">
                    <a:lumMod val="65000"/>
                    <a:lumOff val="35000"/>
                  </a:srgbClr>
                </a:solidFill>
                <a:latin typeface="Comic Sans MS" panose="030F0702030302020204" pitchFamily="66" charset="0"/>
              </a:rPr>
              <a:t>Chandler wobble is the free oscillation while the annual polar motion is a forced oscillation. </a:t>
            </a:r>
            <a:endParaRPr lang="ja-JP" altLang="en-US" sz="1500" dirty="0">
              <a:solidFill>
                <a:srgbClr val="000000">
                  <a:lumMod val="65000"/>
                  <a:lumOff val="35000"/>
                </a:srgb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 14">
            <a:extLst>
              <a:ext uri="{FF2B5EF4-FFF2-40B4-BE49-F238E27FC236}">
                <a16:creationId xmlns:a16="http://schemas.microsoft.com/office/drawing/2014/main" id="{0D2ACA57-3692-4611-BE4C-200F85768B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75836" y="4683228"/>
            <a:ext cx="5402252" cy="1035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5pPr>
            <a:lvl6pPr marL="342900" algn="ctr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6pPr>
            <a:lvl7pPr marL="685800" algn="ctr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7pPr>
            <a:lvl8pPr marL="1028700" algn="ctr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8pPr>
            <a:lvl9pPr marL="1371600" algn="ctr" rtl="0" fontAlgn="base">
              <a:spcBef>
                <a:spcPct val="0"/>
              </a:spcBef>
              <a:spcAft>
                <a:spcPct val="0"/>
              </a:spcAft>
              <a:defRPr kumimoji="1" sz="3300">
                <a:solidFill>
                  <a:schemeClr val="tx2"/>
                </a:solidFill>
                <a:latin typeface="Arial" pitchFamily="34" charset="0"/>
                <a:ea typeface="ＭＳ Ｐゴシック" pitchFamily="50" charset="-128"/>
              </a:defRPr>
            </a:lvl9pPr>
          </a:lstStyle>
          <a:p>
            <a:pPr eaLnBrk="1" hangingPunct="1">
              <a:defRPr/>
            </a:pPr>
            <a:r>
              <a:rPr lang="ja-JP" altLang="en-US" sz="27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いつまでも続く極運動</a:t>
            </a:r>
            <a:r>
              <a:rPr lang="ja-JP" altLang="en-US" sz="27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小塚ゴシック Pro L" pitchFamily="34" charset="-128"/>
              </a:rPr>
              <a:t> </a:t>
            </a:r>
            <a:endParaRPr lang="en-US" altLang="ja-JP" sz="2700" kern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  <a:ea typeface="小塚ゴシック Pro L" pitchFamily="34" charset="-128"/>
            </a:endParaRPr>
          </a:p>
          <a:p>
            <a:pPr eaLnBrk="1" hangingPunct="1">
              <a:defRPr/>
            </a:pPr>
            <a:r>
              <a:rPr lang="en-US" altLang="ja-JP" sz="27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小塚ゴシック Pro L" pitchFamily="34" charset="-128"/>
              </a:rPr>
              <a:t>Non-stop</a:t>
            </a:r>
            <a:r>
              <a:rPr lang="ja-JP" altLang="en-US" sz="27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小塚ゴシック Pro L" pitchFamily="34" charset="-128"/>
              </a:rPr>
              <a:t> </a:t>
            </a:r>
            <a:r>
              <a:rPr lang="en-US" altLang="ja-JP" sz="27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小塚ゴシック Pro L" pitchFamily="34" charset="-128"/>
              </a:rPr>
              <a:t>polar</a:t>
            </a:r>
            <a:r>
              <a:rPr lang="ja-JP" altLang="en-US" sz="27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小塚ゴシック Pro L" pitchFamily="34" charset="-128"/>
              </a:rPr>
              <a:t> </a:t>
            </a:r>
            <a:r>
              <a:rPr lang="en-US" altLang="ja-JP" sz="27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ea typeface="小塚ゴシック Pro L" pitchFamily="34" charset="-128"/>
              </a:rPr>
              <a:t>motion</a:t>
            </a:r>
            <a:endParaRPr lang="en-US" altLang="ja-JP" sz="2700" kern="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CBF16637-1194-4F77-B8F2-BE04CD843D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8762744"/>
      </p:ext>
    </p:extLst>
  </p:cSld>
  <p:clrMapOvr>
    <a:masterClrMapping/>
  </p:clrMapOvr>
  <p:transition spd="med" advTm="72030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2048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2048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204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204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4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48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48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48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48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6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5" descr="ils_cb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-11949"/>
            <a:ext cx="12192000" cy="6863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19" name="Text Box 6"/>
          <p:cNvSpPr txBox="1">
            <a:spLocks noChangeArrowheads="1"/>
          </p:cNvSpPr>
          <p:nvPr/>
        </p:nvSpPr>
        <p:spPr bwMode="auto">
          <a:xfrm>
            <a:off x="2414591" y="188640"/>
            <a:ext cx="7362818" cy="738664"/>
          </a:xfrm>
          <a:prstGeom prst="rect">
            <a:avLst/>
          </a:prstGeom>
          <a:solidFill>
            <a:srgbClr val="A7BFCB"/>
          </a:solidFill>
          <a:ln w="9525">
            <a:noFill/>
            <a:miter lim="800000"/>
            <a:headEnd/>
            <a:tailEnd/>
          </a:ln>
          <a:effectLst>
            <a:softEdge rad="63500"/>
          </a:effectLst>
        </p:spPr>
        <p:txBody>
          <a:bodyPr wrap="square">
            <a:spAutoFit/>
          </a:bodyPr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400" kern="0" dirty="0">
                <a:solidFill>
                  <a:srgbClr val="9933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国際緯度観測事業中央局（大正</a:t>
            </a:r>
            <a:r>
              <a:rPr kumimoji="0" lang="en-US" altLang="ja-JP" sz="2400" kern="0" dirty="0">
                <a:solidFill>
                  <a:srgbClr val="9933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11</a:t>
            </a:r>
            <a:r>
              <a:rPr kumimoji="0" lang="ja-JP" altLang="en-US" sz="2400" kern="0" dirty="0">
                <a:solidFill>
                  <a:srgbClr val="9933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年</a:t>
            </a:r>
            <a:r>
              <a:rPr kumimoji="0" lang="ja-JP" altLang="en-US" sz="2400" kern="0" dirty="0" err="1">
                <a:solidFill>
                  <a:srgbClr val="9933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ー</a:t>
            </a:r>
            <a:r>
              <a:rPr kumimoji="0" lang="ja-JP" altLang="en-US" sz="2400" kern="0" dirty="0">
                <a:solidFill>
                  <a:srgbClr val="9933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昭和</a:t>
            </a:r>
            <a:r>
              <a:rPr kumimoji="0" lang="en-US" altLang="ja-JP" sz="2400" kern="0" dirty="0">
                <a:solidFill>
                  <a:srgbClr val="9933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11</a:t>
            </a:r>
            <a:r>
              <a:rPr kumimoji="0" lang="ja-JP" altLang="en-US" sz="2400" kern="0" dirty="0">
                <a:solidFill>
                  <a:srgbClr val="9933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年）</a:t>
            </a:r>
            <a:r>
              <a:rPr kumimoji="0" lang="ja-JP" altLang="en-US" kern="0" dirty="0">
                <a:solidFill>
                  <a:srgbClr val="993300"/>
                </a:solidFill>
                <a:latin typeface="Comic Sans MS" pitchFamily="66" charset="0"/>
                <a:ea typeface="ＭＳ Ｐゴシック" pitchFamily="50" charset="-128"/>
              </a:rPr>
              <a:t>　</a:t>
            </a:r>
            <a:endParaRPr kumimoji="0" lang="en-US" altLang="ja-JP" kern="0" dirty="0">
              <a:solidFill>
                <a:srgbClr val="993300"/>
              </a:solidFill>
              <a:latin typeface="Comic Sans MS" pitchFamily="66" charset="0"/>
              <a:ea typeface="ＭＳ Ｐゴシック" pitchFamily="50" charset="-128"/>
            </a:endParaRPr>
          </a:p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kern="0" dirty="0">
                <a:solidFill>
                  <a:srgbClr val="993300"/>
                </a:solidFill>
                <a:latin typeface="Comic Sans MS" pitchFamily="66" charset="0"/>
                <a:ea typeface="ＭＳ Ｐゴシック" pitchFamily="50" charset="-128"/>
              </a:rPr>
              <a:t>International Latitude Service, Central Bureau (1922-1936)</a:t>
            </a:r>
          </a:p>
        </p:txBody>
      </p:sp>
      <p:sp>
        <p:nvSpPr>
          <p:cNvPr id="86020" name="Text Box 7"/>
          <p:cNvSpPr txBox="1">
            <a:spLocks noChangeArrowheads="1"/>
          </p:cNvSpPr>
          <p:nvPr/>
        </p:nvSpPr>
        <p:spPr bwMode="auto">
          <a:xfrm>
            <a:off x="3385963" y="5733256"/>
            <a:ext cx="5420074" cy="784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700" kern="0" dirty="0">
                <a:solidFill>
                  <a:srgbClr val="FFFF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緯度観測所</a:t>
            </a:r>
            <a:endParaRPr kumimoji="0" lang="en-US" altLang="ja-JP" sz="2700" kern="0" dirty="0">
              <a:solidFill>
                <a:srgbClr val="FFFF0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kern="0" dirty="0">
                <a:solidFill>
                  <a:srgbClr val="FFFF00"/>
                </a:solidFill>
                <a:latin typeface="Comic Sans MS" pitchFamily="66" charset="0"/>
                <a:ea typeface="ＭＳ Ｐゴシック" pitchFamily="50" charset="-128"/>
              </a:rPr>
              <a:t>International Latitude Observatory of </a:t>
            </a:r>
            <a:r>
              <a:rPr kumimoji="0" lang="en-US" altLang="ja-JP" kern="0" dirty="0" err="1">
                <a:solidFill>
                  <a:srgbClr val="FFFF00"/>
                </a:solidFill>
                <a:latin typeface="Comic Sans MS" pitchFamily="66" charset="0"/>
                <a:ea typeface="ＭＳ Ｐゴシック" pitchFamily="50" charset="-128"/>
              </a:rPr>
              <a:t>Mizusawa</a:t>
            </a:r>
            <a:endParaRPr kumimoji="0" lang="en-US" altLang="ja-JP" kern="0" dirty="0">
              <a:solidFill>
                <a:srgbClr val="FFFF00"/>
              </a:solidFill>
              <a:latin typeface="Comic Sans MS" pitchFamily="66" charset="0"/>
              <a:ea typeface="ＭＳ Ｐゴシック" pitchFamily="50" charset="-128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642934" y="4797152"/>
            <a:ext cx="8906132" cy="87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ja-JP" altLang="en-US" sz="2100" kern="0" dirty="0">
                <a:solidFill>
                  <a:srgbClr val="FFFFFF">
                    <a:lumMod val="95000"/>
                  </a:srgb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昭和</a:t>
            </a:r>
            <a:r>
              <a:rPr kumimoji="0" lang="en-US" altLang="ja-JP" sz="2100" kern="0" dirty="0">
                <a:solidFill>
                  <a:srgbClr val="FFFFFF">
                    <a:lumMod val="95000"/>
                  </a:srgb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45</a:t>
            </a:r>
            <a:r>
              <a:rPr kumimoji="0" lang="ja-JP" altLang="en-US" sz="2100" kern="0" dirty="0">
                <a:solidFill>
                  <a:srgbClr val="FFFFFF">
                    <a:lumMod val="95000"/>
                  </a:srgb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年、</a:t>
            </a:r>
            <a:r>
              <a:rPr kumimoji="0" lang="en-US" altLang="ja-JP" sz="2100" kern="0" dirty="0">
                <a:solidFill>
                  <a:srgbClr val="FFFFFF">
                    <a:lumMod val="95000"/>
                  </a:srgb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Z</a:t>
            </a:r>
            <a:r>
              <a:rPr kumimoji="0" lang="ja-JP" altLang="en-US" sz="2100" kern="0" dirty="0">
                <a:solidFill>
                  <a:srgbClr val="FFFFFF">
                    <a:lumMod val="95000"/>
                  </a:srgb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項の原因解明：流体核を持つ地球の半年周章動への応答</a:t>
            </a:r>
            <a:endParaRPr kumimoji="0" lang="en-US" altLang="ja-JP" sz="2100" kern="0" dirty="0">
              <a:solidFill>
                <a:srgbClr val="FFFFFF">
                  <a:lumMod val="95000"/>
                </a:srgbClr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en-US" altLang="ja-JP" sz="1500" kern="0" dirty="0">
                <a:solidFill>
                  <a:srgbClr val="FFFFFF">
                    <a:lumMod val="95000"/>
                  </a:srgbClr>
                </a:solidFill>
                <a:latin typeface="Comic Sans MS" pitchFamily="66" charset="0"/>
                <a:ea typeface="ＭＳ Ｐゴシック" pitchFamily="50" charset="-128"/>
              </a:rPr>
              <a:t>In 1970, they found that Z-term reflected the anomalous response of the Earth </a:t>
            </a:r>
            <a:r>
              <a:rPr kumimoji="0" lang="en-US" altLang="ja-JP" sz="1500" kern="0" dirty="0">
                <a:solidFill>
                  <a:srgbClr val="FFFF00"/>
                </a:solidFill>
                <a:latin typeface="Comic Sans MS" pitchFamily="66" charset="0"/>
                <a:ea typeface="ＭＳ Ｐゴシック" pitchFamily="50" charset="-128"/>
              </a:rPr>
              <a:t>(with fluid core) </a:t>
            </a:r>
            <a:r>
              <a:rPr kumimoji="0" lang="en-US" altLang="ja-JP" sz="1500" kern="0" dirty="0">
                <a:solidFill>
                  <a:srgbClr val="FFFFFF">
                    <a:lumMod val="95000"/>
                  </a:srgbClr>
                </a:solidFill>
                <a:latin typeface="Comic Sans MS" pitchFamily="66" charset="0"/>
                <a:ea typeface="ＭＳ Ｐゴシック" pitchFamily="50" charset="-128"/>
              </a:rPr>
              <a:t>to the semi-annual component of nutation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E97F48BC-4CEE-4C56-AEC3-171B05A9C9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9835074"/>
      </p:ext>
    </p:extLst>
  </p:cSld>
  <p:clrMapOvr>
    <a:masterClrMapping/>
  </p:clrMapOvr>
  <p:transition spd="med" advTm="43911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スーツを着た男性の白黒写真&#10;&#10;自動的に生成された説明">
            <a:extLst>
              <a:ext uri="{FF2B5EF4-FFF2-40B4-BE49-F238E27FC236}">
                <a16:creationId xmlns:a16="http://schemas.microsoft.com/office/drawing/2014/main" id="{AA2EF551-2537-41CB-BF61-17694C7B8F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990600"/>
            <a:ext cx="3905250" cy="4876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D7A4611-1F00-4B92-864E-604839446E70}"/>
              </a:ext>
            </a:extLst>
          </p:cNvPr>
          <p:cNvSpPr txBox="1"/>
          <p:nvPr/>
        </p:nvSpPr>
        <p:spPr>
          <a:xfrm>
            <a:off x="5405076" y="800976"/>
            <a:ext cx="738664" cy="563231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ja-JP" altLang="en-US" sz="3600" dirty="0"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昭和十二年第一回文化勲章</a:t>
            </a:r>
            <a:endParaRPr kumimoji="1" lang="ja-JP" altLang="en-US" sz="3600" dirty="0"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grpSp>
        <p:nvGrpSpPr>
          <p:cNvPr id="11" name="グループ化 10">
            <a:extLst>
              <a:ext uri="{FF2B5EF4-FFF2-40B4-BE49-F238E27FC236}">
                <a16:creationId xmlns:a16="http://schemas.microsoft.com/office/drawing/2014/main" id="{F1EE3AFD-D261-4282-84A6-FC66DBAE341B}"/>
              </a:ext>
            </a:extLst>
          </p:cNvPr>
          <p:cNvGrpSpPr/>
          <p:nvPr/>
        </p:nvGrpSpPr>
        <p:grpSpPr>
          <a:xfrm>
            <a:off x="6456040" y="200140"/>
            <a:ext cx="4968552" cy="6657860"/>
            <a:chOff x="6456040" y="200140"/>
            <a:chExt cx="4968552" cy="6657860"/>
          </a:xfrm>
        </p:grpSpPr>
        <p:pic>
          <p:nvPicPr>
            <p:cNvPr id="7" name="図 6" descr="文字の書かれた紙&#10;&#10;自動的に生成された説明">
              <a:extLst>
                <a:ext uri="{FF2B5EF4-FFF2-40B4-BE49-F238E27FC236}">
                  <a16:creationId xmlns:a16="http://schemas.microsoft.com/office/drawing/2014/main" id="{805D1C6A-7D2F-485D-B8A5-172C24C977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6040" y="200140"/>
              <a:ext cx="4968552" cy="6657860"/>
            </a:xfrm>
            <a:prstGeom prst="rect">
              <a:avLst/>
            </a:prstGeom>
          </p:spPr>
        </p:pic>
        <p:sp>
          <p:nvSpPr>
            <p:cNvPr id="9" name="フリーフォーム: 図形 8">
              <a:extLst>
                <a:ext uri="{FF2B5EF4-FFF2-40B4-BE49-F238E27FC236}">
                  <a16:creationId xmlns:a16="http://schemas.microsoft.com/office/drawing/2014/main" id="{A237962D-7538-49B7-A241-BB96412ADBC6}"/>
                </a:ext>
              </a:extLst>
            </p:cNvPr>
            <p:cNvSpPr/>
            <p:nvPr/>
          </p:nvSpPr>
          <p:spPr>
            <a:xfrm>
              <a:off x="6544019" y="3018622"/>
              <a:ext cx="958468" cy="1189821"/>
            </a:xfrm>
            <a:custGeom>
              <a:avLst/>
              <a:gdLst>
                <a:gd name="connsiteX0" fmla="*/ 88135 w 958468"/>
                <a:gd name="connsiteY0" fmla="*/ 22033 h 1189821"/>
                <a:gd name="connsiteX1" fmla="*/ 958468 w 958468"/>
                <a:gd name="connsiteY1" fmla="*/ 0 h 1189821"/>
                <a:gd name="connsiteX2" fmla="*/ 881350 w 958468"/>
                <a:gd name="connsiteY2" fmla="*/ 1178805 h 1189821"/>
                <a:gd name="connsiteX3" fmla="*/ 0 w 958468"/>
                <a:gd name="connsiteY3" fmla="*/ 1189821 h 1189821"/>
                <a:gd name="connsiteX4" fmla="*/ 88135 w 958468"/>
                <a:gd name="connsiteY4" fmla="*/ 22033 h 118982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58468" h="1189821">
                  <a:moveTo>
                    <a:pt x="88135" y="22033"/>
                  </a:moveTo>
                  <a:lnTo>
                    <a:pt x="958468" y="0"/>
                  </a:lnTo>
                  <a:lnTo>
                    <a:pt x="881350" y="1178805"/>
                  </a:lnTo>
                  <a:lnTo>
                    <a:pt x="0" y="1189821"/>
                  </a:lnTo>
                  <a:lnTo>
                    <a:pt x="88135" y="22033"/>
                  </a:lnTo>
                  <a:close/>
                </a:path>
              </a:pathLst>
            </a:cu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フリーフォーム: 図形 9">
              <a:extLst>
                <a:ext uri="{FF2B5EF4-FFF2-40B4-BE49-F238E27FC236}">
                  <a16:creationId xmlns:a16="http://schemas.microsoft.com/office/drawing/2014/main" id="{67F02C83-2FB1-46F3-B749-0854FE1E4563}"/>
                </a:ext>
              </a:extLst>
            </p:cNvPr>
            <p:cNvSpPr/>
            <p:nvPr/>
          </p:nvSpPr>
          <p:spPr>
            <a:xfrm>
              <a:off x="7667740" y="947451"/>
              <a:ext cx="341523" cy="1575412"/>
            </a:xfrm>
            <a:custGeom>
              <a:avLst/>
              <a:gdLst>
                <a:gd name="connsiteX0" fmla="*/ 176270 w 341523"/>
                <a:gd name="connsiteY0" fmla="*/ 44067 h 1575412"/>
                <a:gd name="connsiteX1" fmla="*/ 341523 w 341523"/>
                <a:gd name="connsiteY1" fmla="*/ 0 h 1575412"/>
                <a:gd name="connsiteX2" fmla="*/ 209320 w 341523"/>
                <a:gd name="connsiteY2" fmla="*/ 1542361 h 1575412"/>
                <a:gd name="connsiteX3" fmla="*/ 0 w 341523"/>
                <a:gd name="connsiteY3" fmla="*/ 1575412 h 1575412"/>
                <a:gd name="connsiteX4" fmla="*/ 176270 w 341523"/>
                <a:gd name="connsiteY4" fmla="*/ 44067 h 15754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1523" h="1575412">
                  <a:moveTo>
                    <a:pt x="176270" y="44067"/>
                  </a:moveTo>
                  <a:lnTo>
                    <a:pt x="341523" y="0"/>
                  </a:lnTo>
                  <a:lnTo>
                    <a:pt x="209320" y="1542361"/>
                  </a:lnTo>
                  <a:lnTo>
                    <a:pt x="0" y="1575412"/>
                  </a:lnTo>
                  <a:lnTo>
                    <a:pt x="176270" y="44067"/>
                  </a:lnTo>
                  <a:close/>
                </a:path>
              </a:pathLst>
            </a:cu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6DEA0B44-25E7-4C2E-A522-D0D99BD9BE9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5325539"/>
      </p:ext>
    </p:extLst>
  </p:cSld>
  <p:clrMapOvr>
    <a:masterClrMapping/>
  </p:clrMapOvr>
  <p:transition spd="med" advTm="22694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498" name="Oval 2"/>
          <p:cNvSpPr>
            <a:spLocks noChangeArrowheads="1"/>
          </p:cNvSpPr>
          <p:nvPr/>
        </p:nvSpPr>
        <p:spPr bwMode="auto">
          <a:xfrm>
            <a:off x="1919288" y="1844676"/>
            <a:ext cx="3960812" cy="3529013"/>
          </a:xfrm>
          <a:prstGeom prst="ellipse">
            <a:avLst/>
          </a:prstGeom>
          <a:gradFill flip="none" rotWithShape="1">
            <a:gsLst>
              <a:gs pos="0">
                <a:srgbClr val="FF0000"/>
              </a:gs>
              <a:gs pos="50000">
                <a:schemeClr val="bg1">
                  <a:lumMod val="95000"/>
                  <a:shade val="67500"/>
                  <a:satMod val="115000"/>
                </a:schemeClr>
              </a:gs>
              <a:gs pos="100000">
                <a:schemeClr val="bg1">
                  <a:lumMod val="95000"/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  <a:tileRect/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ja-JP" altLang="en-US"/>
          </a:p>
        </p:txBody>
      </p:sp>
      <p:sp>
        <p:nvSpPr>
          <p:cNvPr id="49157" name="Rectangle 3"/>
          <p:cNvSpPr>
            <a:spLocks noGrp="1" noChangeArrowheads="1"/>
          </p:cNvSpPr>
          <p:nvPr>
            <p:ph type="title"/>
          </p:nvPr>
        </p:nvSpPr>
        <p:spPr>
          <a:xfrm>
            <a:off x="5219700" y="6886"/>
            <a:ext cx="7057131" cy="1143000"/>
          </a:xfrm>
        </p:spPr>
        <p:txBody>
          <a:bodyPr/>
          <a:lstStyle/>
          <a:p>
            <a:pPr eaLnBrk="1" hangingPunct="1"/>
            <a:r>
              <a:rPr lang="ja-JP" altLang="en-US" sz="3600" dirty="0">
                <a:latin typeface="Comic Sans MS" panose="030F0702030302020204" pitchFamily="66" charset="0"/>
                <a:ea typeface="HGP教科書体" panose="02020600000000000000" pitchFamily="18" charset="-128"/>
              </a:rPr>
              <a:t>微惑星が集積して出来た地球</a:t>
            </a:r>
            <a:br>
              <a:rPr lang="en-US" altLang="ja-JP" sz="4000" dirty="0">
                <a:latin typeface="Comic Sans MS" panose="030F0702030302020204" pitchFamily="66" charset="0"/>
                <a:ea typeface="HGP教科書体" panose="02020600000000000000" pitchFamily="18" charset="-128"/>
              </a:rPr>
            </a:br>
            <a:r>
              <a:rPr lang="en-US" altLang="ja-JP" sz="2000" dirty="0">
                <a:latin typeface="Comic Sans MS" panose="030F0702030302020204" pitchFamily="66" charset="0"/>
                <a:ea typeface="HGP教科書体" panose="02020600000000000000" pitchFamily="18" charset="-128"/>
              </a:rPr>
              <a:t>Formation of the Earth by accretion of </a:t>
            </a:r>
            <a:r>
              <a:rPr lang="ja-JP" altLang="ja-JP" sz="2000" dirty="0">
                <a:latin typeface="Comic Sans MS" panose="030F0702030302020204" pitchFamily="66" charset="0"/>
                <a:ea typeface="HGP教科書体" panose="02020600000000000000" pitchFamily="18" charset="-128"/>
              </a:rPr>
              <a:t>planetesimal</a:t>
            </a:r>
            <a:endParaRPr lang="ja-JP" altLang="en-US" sz="2400" dirty="0"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362501" name="Text Box 5"/>
          <p:cNvSpPr txBox="1">
            <a:spLocks noChangeArrowheads="1"/>
          </p:cNvSpPr>
          <p:nvPr/>
        </p:nvSpPr>
        <p:spPr bwMode="auto">
          <a:xfrm>
            <a:off x="7319964" y="5719574"/>
            <a:ext cx="3863558" cy="892552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3200" dirty="0">
                <a:latin typeface="Comic Sans MS" panose="030F0702030302020204" pitchFamily="66" charset="0"/>
                <a:ea typeface="HGP教科書体" panose="02020600000000000000" pitchFamily="18" charset="-128"/>
              </a:rPr>
              <a:t>熔けた状態で生まれた</a:t>
            </a:r>
            <a:endParaRPr lang="en-US" altLang="ja-JP" sz="3200" dirty="0"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algn="ctr">
              <a:defRPr/>
            </a:pPr>
            <a:r>
              <a:rPr lang="en-US" altLang="ja-JP" sz="2000" dirty="0">
                <a:latin typeface="Comic Sans MS" panose="030F0702030302020204" pitchFamily="66" charset="0"/>
                <a:ea typeface="HGP教科書体" panose="02020600000000000000" pitchFamily="18" charset="-128"/>
              </a:rPr>
              <a:t>Born molten</a:t>
            </a:r>
            <a:endParaRPr lang="ja-JP" altLang="en-US" sz="2000" dirty="0"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3503614" y="3284539"/>
            <a:ext cx="504825" cy="504825"/>
            <a:chOff x="1383" y="2341"/>
            <a:chExt cx="318" cy="318"/>
          </a:xfrm>
        </p:grpSpPr>
        <p:sp>
          <p:nvSpPr>
            <p:cNvPr id="362503" name="Oval 7"/>
            <p:cNvSpPr>
              <a:spLocks noChangeArrowheads="1"/>
            </p:cNvSpPr>
            <p:nvPr/>
          </p:nvSpPr>
          <p:spPr bwMode="auto">
            <a:xfrm>
              <a:off x="1383" y="2478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2504" name="Oval 8"/>
            <p:cNvSpPr>
              <a:spLocks noChangeArrowheads="1"/>
            </p:cNvSpPr>
            <p:nvPr/>
          </p:nvSpPr>
          <p:spPr bwMode="auto">
            <a:xfrm>
              <a:off x="1519" y="2341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2505" name="Oval 9"/>
            <p:cNvSpPr>
              <a:spLocks noChangeArrowheads="1"/>
            </p:cNvSpPr>
            <p:nvPr/>
          </p:nvSpPr>
          <p:spPr bwMode="auto">
            <a:xfrm>
              <a:off x="1474" y="243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2506" name="Oval 10"/>
            <p:cNvSpPr>
              <a:spLocks noChangeArrowheads="1"/>
            </p:cNvSpPr>
            <p:nvPr/>
          </p:nvSpPr>
          <p:spPr bwMode="auto">
            <a:xfrm>
              <a:off x="1474" y="2523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2507" name="Oval 11"/>
            <p:cNvSpPr>
              <a:spLocks noChangeArrowheads="1"/>
            </p:cNvSpPr>
            <p:nvPr/>
          </p:nvSpPr>
          <p:spPr bwMode="auto">
            <a:xfrm>
              <a:off x="1565" y="2432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362508" name="Oval 12"/>
            <p:cNvSpPr>
              <a:spLocks noChangeArrowheads="1"/>
            </p:cNvSpPr>
            <p:nvPr/>
          </p:nvSpPr>
          <p:spPr bwMode="auto">
            <a:xfrm>
              <a:off x="1565" y="2523"/>
              <a:ext cx="136" cy="136"/>
            </a:xfrm>
            <a:prstGeom prst="ellipse">
              <a:avLst/>
            </a:prstGeom>
            <a:gradFill rotWithShape="1">
              <a:gsLst>
                <a:gs pos="0">
                  <a:schemeClr val="folHlink"/>
                </a:gs>
                <a:gs pos="100000">
                  <a:schemeClr val="folHlink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  <a:ea typeface="ＭＳ Ｐゴシック" pitchFamily="50" charset="-128"/>
              </a:endParaRPr>
            </a:p>
          </p:txBody>
        </p:sp>
      </p:grpSp>
      <p:sp>
        <p:nvSpPr>
          <p:cNvPr id="362509" name="Oval 13"/>
          <p:cNvSpPr>
            <a:spLocks noChangeArrowheads="1"/>
          </p:cNvSpPr>
          <p:nvPr/>
        </p:nvSpPr>
        <p:spPr bwMode="auto">
          <a:xfrm>
            <a:off x="1558925" y="1268413"/>
            <a:ext cx="215900" cy="21590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62510" name="Oval 14"/>
          <p:cNvSpPr>
            <a:spLocks noChangeArrowheads="1"/>
          </p:cNvSpPr>
          <p:nvPr/>
        </p:nvSpPr>
        <p:spPr bwMode="auto">
          <a:xfrm>
            <a:off x="3287713" y="6921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62511" name="Oval 15"/>
          <p:cNvSpPr>
            <a:spLocks noChangeArrowheads="1"/>
          </p:cNvSpPr>
          <p:nvPr/>
        </p:nvSpPr>
        <p:spPr bwMode="auto">
          <a:xfrm>
            <a:off x="1774825" y="5229225"/>
            <a:ext cx="215900" cy="21590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62512" name="Oval 16"/>
          <p:cNvSpPr>
            <a:spLocks noChangeArrowheads="1"/>
          </p:cNvSpPr>
          <p:nvPr/>
        </p:nvSpPr>
        <p:spPr bwMode="auto">
          <a:xfrm>
            <a:off x="5159375" y="5445125"/>
            <a:ext cx="215900" cy="21590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62513" name="Oval 17"/>
          <p:cNvSpPr>
            <a:spLocks noChangeArrowheads="1"/>
          </p:cNvSpPr>
          <p:nvPr/>
        </p:nvSpPr>
        <p:spPr bwMode="auto">
          <a:xfrm>
            <a:off x="5880100" y="1484313"/>
            <a:ext cx="215900" cy="21590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62514" name="Oval 18"/>
          <p:cNvSpPr>
            <a:spLocks noChangeArrowheads="1"/>
          </p:cNvSpPr>
          <p:nvPr/>
        </p:nvSpPr>
        <p:spPr bwMode="auto">
          <a:xfrm>
            <a:off x="6167438" y="3357563"/>
            <a:ext cx="215900" cy="21590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62515" name="Oval 19"/>
          <p:cNvSpPr>
            <a:spLocks noChangeArrowheads="1"/>
          </p:cNvSpPr>
          <p:nvPr/>
        </p:nvSpPr>
        <p:spPr bwMode="auto">
          <a:xfrm>
            <a:off x="1631950" y="2276475"/>
            <a:ext cx="215900" cy="21590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62516" name="Oval 20"/>
          <p:cNvSpPr>
            <a:spLocks noChangeArrowheads="1"/>
          </p:cNvSpPr>
          <p:nvPr/>
        </p:nvSpPr>
        <p:spPr bwMode="auto">
          <a:xfrm>
            <a:off x="4367213" y="981075"/>
            <a:ext cx="215900" cy="21590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62517" name="Oval 21"/>
          <p:cNvSpPr>
            <a:spLocks noChangeArrowheads="1"/>
          </p:cNvSpPr>
          <p:nvPr/>
        </p:nvSpPr>
        <p:spPr bwMode="auto">
          <a:xfrm>
            <a:off x="3071813" y="6165850"/>
            <a:ext cx="215900" cy="21590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62518" name="Oval 22"/>
          <p:cNvSpPr>
            <a:spLocks noChangeArrowheads="1"/>
          </p:cNvSpPr>
          <p:nvPr/>
        </p:nvSpPr>
        <p:spPr bwMode="auto">
          <a:xfrm>
            <a:off x="5880100" y="515778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62519" name="Oval 23"/>
          <p:cNvSpPr>
            <a:spLocks noChangeArrowheads="1"/>
          </p:cNvSpPr>
          <p:nvPr/>
        </p:nvSpPr>
        <p:spPr bwMode="auto">
          <a:xfrm>
            <a:off x="6600825" y="1989138"/>
            <a:ext cx="215900" cy="21590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62520" name="Oval 24"/>
          <p:cNvSpPr>
            <a:spLocks noChangeArrowheads="1"/>
          </p:cNvSpPr>
          <p:nvPr/>
        </p:nvSpPr>
        <p:spPr bwMode="auto">
          <a:xfrm>
            <a:off x="4656138" y="6308725"/>
            <a:ext cx="215900" cy="215900"/>
          </a:xfrm>
          <a:prstGeom prst="ellipse">
            <a:avLst/>
          </a:prstGeom>
          <a:gradFill rotWithShape="1">
            <a:gsLst>
              <a:gs pos="0">
                <a:schemeClr val="folHlink"/>
              </a:gs>
              <a:gs pos="100000">
                <a:schemeClr val="folHlink">
                  <a:gamma/>
                  <a:shade val="46275"/>
                  <a:invGamma/>
                </a:schemeClr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ja-JP" altLang="en-US"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362521" name="Oval 25"/>
          <p:cNvSpPr>
            <a:spLocks noChangeArrowheads="1"/>
          </p:cNvSpPr>
          <p:nvPr/>
        </p:nvSpPr>
        <p:spPr bwMode="auto">
          <a:xfrm>
            <a:off x="3359151" y="3068638"/>
            <a:ext cx="1008063" cy="1008062"/>
          </a:xfrm>
          <a:prstGeom prst="ellipse">
            <a:avLst/>
          </a:prstGeom>
          <a:gradFill rotWithShape="1">
            <a:gsLst>
              <a:gs pos="0">
                <a:srgbClr val="CC0000"/>
              </a:gs>
              <a:gs pos="100000">
                <a:srgbClr val="8000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ja-JP" altLang="en-US"/>
          </a:p>
        </p:txBody>
      </p:sp>
      <p:grpSp>
        <p:nvGrpSpPr>
          <p:cNvPr id="3" name="Group 31"/>
          <p:cNvGrpSpPr>
            <a:grpSpLocks/>
          </p:cNvGrpSpPr>
          <p:nvPr/>
        </p:nvGrpSpPr>
        <p:grpSpPr bwMode="auto">
          <a:xfrm>
            <a:off x="3359151" y="3068638"/>
            <a:ext cx="1008063" cy="1008062"/>
            <a:chOff x="3606" y="1979"/>
            <a:chExt cx="680" cy="680"/>
          </a:xfrm>
        </p:grpSpPr>
        <p:sp>
          <p:nvSpPr>
            <p:cNvPr id="49175" name="Oval 29"/>
            <p:cNvSpPr>
              <a:spLocks noChangeArrowheads="1"/>
            </p:cNvSpPr>
            <p:nvPr/>
          </p:nvSpPr>
          <p:spPr bwMode="auto">
            <a:xfrm>
              <a:off x="3606" y="1979"/>
              <a:ext cx="680" cy="680"/>
            </a:xfrm>
            <a:prstGeom prst="ellipse">
              <a:avLst/>
            </a:prstGeom>
            <a:solidFill>
              <a:srgbClr val="996600"/>
            </a:solidFill>
            <a:ln w="28575">
              <a:solidFill>
                <a:srgbClr val="6633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362526" name="Oval 30"/>
            <p:cNvSpPr>
              <a:spLocks noChangeArrowheads="1"/>
            </p:cNvSpPr>
            <p:nvPr/>
          </p:nvSpPr>
          <p:spPr bwMode="auto">
            <a:xfrm>
              <a:off x="3787" y="2160"/>
              <a:ext cx="318" cy="318"/>
            </a:xfrm>
            <a:prstGeom prst="ellipse">
              <a:avLst/>
            </a:prstGeom>
            <a:gradFill rotWithShape="1">
              <a:gsLst>
                <a:gs pos="0">
                  <a:schemeClr val="bg2"/>
                </a:gs>
                <a:gs pos="100000">
                  <a:schemeClr val="bg2">
                    <a:gamma/>
                    <a:shade val="46275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  <a:ea typeface="ＭＳ Ｐゴシック" pitchFamily="50" charset="-128"/>
              </a:endParaRPr>
            </a:p>
          </p:txBody>
        </p:sp>
      </p:grpSp>
      <p:sp>
        <p:nvSpPr>
          <p:cNvPr id="362528" name="Text Box 32"/>
          <p:cNvSpPr txBox="1">
            <a:spLocks noChangeArrowheads="1"/>
          </p:cNvSpPr>
          <p:nvPr/>
        </p:nvSpPr>
        <p:spPr bwMode="auto">
          <a:xfrm>
            <a:off x="5880100" y="1248709"/>
            <a:ext cx="5955476" cy="1323439"/>
          </a:xfrm>
          <a:prstGeom prst="rect">
            <a:avLst/>
          </a:prstGeom>
          <a:solidFill>
            <a:schemeClr val="hlink"/>
          </a:solidFill>
          <a:ln w="9525">
            <a:noFill/>
            <a:miter lim="800000"/>
            <a:headEnd/>
            <a:tailEnd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ja-JP" altLang="en-US" sz="3600" dirty="0">
                <a:latin typeface="Comic Sans MS" panose="030F0702030302020204" pitchFamily="66" charset="0"/>
                <a:ea typeface="HGP教科書体" panose="02020600000000000000" pitchFamily="18" charset="-128"/>
              </a:rPr>
              <a:t>分化して層構造が出来る</a:t>
            </a:r>
          </a:p>
          <a:p>
            <a:pPr>
              <a:defRPr/>
            </a:pPr>
            <a:r>
              <a:rPr lang="ja-JP" altLang="en-US" sz="2800" dirty="0">
                <a:latin typeface="Comic Sans MS" panose="030F0702030302020204" pitchFamily="66" charset="0"/>
                <a:ea typeface="HGP教科書体" panose="02020600000000000000" pitchFamily="18" charset="-128"/>
              </a:rPr>
              <a:t>（重い金属が沈み、軽い岩石が浮かぶ）</a:t>
            </a:r>
            <a:endParaRPr lang="en-US" altLang="ja-JP" sz="2800" dirty="0"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>
              <a:defRPr/>
            </a:pPr>
            <a:r>
              <a:rPr lang="en-US" altLang="ja-JP" sz="1600" dirty="0">
                <a:latin typeface="Comic Sans MS" panose="030F0702030302020204" pitchFamily="66" charset="0"/>
                <a:ea typeface="HGP教科書体" panose="02020600000000000000" pitchFamily="18" charset="-128"/>
              </a:rPr>
              <a:t>Differentiation (heavy metal sinks and light silicates floats)</a:t>
            </a:r>
            <a:endParaRPr lang="ja-JP" altLang="en-US" sz="1600" dirty="0"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C558741D-A7A1-45AE-A1E3-EB7D3AD0EF2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3826941"/>
      </p:ext>
    </p:extLst>
  </p:cSld>
  <p:clrMapOvr>
    <a:masterClrMapping/>
  </p:clrMapOvr>
  <p:transition spd="med" advTm="56376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2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4.44444E-6 L 0.17435 0.29908 " pathEditMode="relative" rAng="0" ptsTypes="AA">
                                      <p:cBhvr>
                                        <p:cTn id="19" dur="500" fill="hold"/>
                                        <p:tgtEl>
                                          <p:spTgt spid="3625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11" y="14954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250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2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2.5E-6 4.91329E-6 L 0.03541 0.36693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3625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0" y="18300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251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2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Motion origin="layout" path="M -0.00287 -7.40741E-7 L 0.15065 -0.24375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3625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69" y="-12199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251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A5002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1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2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3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-0.09583 -0.2544 " pathEditMode="relative" rAng="0" ptsTypes="AA">
                                      <p:cBhvr>
                                        <p:cTn id="35" dur="500" fill="hold"/>
                                        <p:tgtEl>
                                          <p:spTgt spid="3625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-12731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251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62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3" presetClass="path" presetSubtype="0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4.16667E-6 4.07407E-6 L -0.1625 0.26504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3625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25" y="13241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251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62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3" presetClass="pat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-3.54167E-6 -4.07407E-6 L -0.17682 0.01551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3625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41" y="764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251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9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2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63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0.16094 0.16018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3625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47" y="8009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251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62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63" presetClass="pat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70833E-6 3.7037E-6 L -0.04427 0.325 " pathEditMode="relative" rAng="0" ptsTypes="AA">
                                      <p:cBhvr>
                                        <p:cTn id="56" dur="500" fill="hold"/>
                                        <p:tgtEl>
                                          <p:spTgt spid="3625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4" y="16250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251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62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63" presetClass="path" presetSubtype="0" fill="hold" grpId="1" nodeType="withEffect">
                                  <p:stCondLst>
                                    <p:cond delay="300"/>
                                  </p:stCondLst>
                                  <p:childTnLst>
                                    <p:animMotion origin="layout" path="M 2.70833E-6 -4.81481E-6 L 0.05026 -0.36527 " pathEditMode="relative" rAng="0" ptsTypes="AA">
                                      <p:cBhvr>
                                        <p:cTn id="61" dur="500" fill="hold"/>
                                        <p:tgtEl>
                                          <p:spTgt spid="3625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13" y="-18264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251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700"/>
                            </p:stCondLst>
                            <p:childTnLst>
                              <p:par>
                                <p:cTn id="6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62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63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07407E-6 L -0.15052 -0.22569 " pathEditMode="relative" rAng="0" ptsTypes="AA">
                                      <p:cBhvr>
                                        <p:cTn id="67" dur="500" fill="hold"/>
                                        <p:tgtEl>
                                          <p:spTgt spid="3625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26" y="-11296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251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625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3" presetClass="pat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96296E-6 L -0.21562 0.19421 " pathEditMode="relative" rAng="0" ptsTypes="AA">
                                      <p:cBhvr>
                                        <p:cTn id="72" dur="500" fill="hold"/>
                                        <p:tgtEl>
                                          <p:spTgt spid="3625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81" y="9699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251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625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3625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2000"/>
                                        <p:tgtEl>
                                          <p:spTgt spid="362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63" presetClass="pat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Motion origin="layout" path="M 4.79167E-6 1.85185E-6 L -0.06797 -0.38611 " pathEditMode="relative" rAng="0" ptsTypes="AA">
                                      <p:cBhvr>
                                        <p:cTn id="83" dur="500" fill="hold"/>
                                        <p:tgtEl>
                                          <p:spTgt spid="3625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98" y="-19306"/>
                                    </p:animMotion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252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CC0000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72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2000"/>
                                        <p:tgtEl>
                                          <p:spTgt spid="362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2000"/>
                                        <p:tgtEl>
                                          <p:spTgt spid="3624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62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2000"/>
                                        <p:tgtEl>
                                          <p:spTgt spid="362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62501" grpId="0" animBg="1"/>
      <p:bldP spid="362509" grpId="0" animBg="1"/>
      <p:bldP spid="362509" grpId="1" animBg="1"/>
      <p:bldP spid="362510" grpId="0" animBg="1"/>
      <p:bldP spid="362510" grpId="1" animBg="1"/>
      <p:bldP spid="362511" grpId="0" animBg="1"/>
      <p:bldP spid="362511" grpId="1" animBg="1"/>
      <p:bldP spid="362512" grpId="0" animBg="1"/>
      <p:bldP spid="362512" grpId="1" animBg="1"/>
      <p:bldP spid="362513" grpId="0" animBg="1"/>
      <p:bldP spid="362513" grpId="1" animBg="1"/>
      <p:bldP spid="362514" grpId="0" animBg="1"/>
      <p:bldP spid="362514" grpId="1" animBg="1"/>
      <p:bldP spid="362515" grpId="0" animBg="1"/>
      <p:bldP spid="362515" grpId="1" animBg="1"/>
      <p:bldP spid="362516" grpId="0" animBg="1"/>
      <p:bldP spid="362516" grpId="1" animBg="1"/>
      <p:bldP spid="362517" grpId="0" animBg="1"/>
      <p:bldP spid="362517" grpId="1" animBg="1"/>
      <p:bldP spid="362518" grpId="0" animBg="1"/>
      <p:bldP spid="362518" grpId="1" animBg="1"/>
      <p:bldP spid="362519" grpId="0" animBg="1"/>
      <p:bldP spid="362519" grpId="1" animBg="1"/>
      <p:bldP spid="362520" grpId="0" animBg="1"/>
      <p:bldP spid="362520" grpId="1" animBg="1"/>
      <p:bldP spid="362521" grpId="0" animBg="1"/>
      <p:bldP spid="36252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E8B17DE-B516-48F8-9E1F-3ED7A38163E7}"/>
              </a:ext>
            </a:extLst>
          </p:cNvPr>
          <p:cNvSpPr txBox="1">
            <a:spLocks/>
          </p:cNvSpPr>
          <p:nvPr/>
        </p:nvSpPr>
        <p:spPr>
          <a:xfrm>
            <a:off x="1984331" y="1058850"/>
            <a:ext cx="8436280" cy="1357635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76275" indent="-676275" defTabSz="685800" fontAlgn="auto">
              <a:spcAft>
                <a:spcPts val="0"/>
              </a:spcAft>
            </a:pPr>
            <a:r>
              <a:rPr lang="en-US" altLang="ja-JP" sz="3600" dirty="0">
                <a:solidFill>
                  <a:srgbClr val="FFFFFF">
                    <a:lumMod val="95000"/>
                  </a:srgb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1. </a:t>
            </a:r>
            <a:r>
              <a:rPr lang="ja-JP" altLang="en-US" sz="3600" dirty="0">
                <a:solidFill>
                  <a:srgbClr val="FFFF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歳差・章動</a:t>
            </a:r>
            <a:r>
              <a:rPr lang="ja-JP" altLang="en-US" sz="3600" dirty="0">
                <a:solidFill>
                  <a:srgbClr val="FFFFFF">
                    <a:lumMod val="95000"/>
                  </a:srgb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を無理やり</a:t>
            </a:r>
            <a:r>
              <a:rPr lang="ja-JP" altLang="en-US" sz="3600" dirty="0">
                <a:solidFill>
                  <a:srgbClr val="FFCCFF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極運動</a:t>
            </a:r>
            <a:r>
              <a:rPr lang="ja-JP" altLang="en-US" sz="3600" dirty="0">
                <a:solidFill>
                  <a:srgbClr val="FFFFFF">
                    <a:lumMod val="95000"/>
                  </a:srgb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で解釈したのが</a:t>
            </a:r>
            <a:r>
              <a:rPr lang="en-US" altLang="ja-JP" sz="3600" dirty="0">
                <a:solidFill>
                  <a:srgbClr val="FFFFFF">
                    <a:lumMod val="95000"/>
                  </a:srgb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Z</a:t>
            </a:r>
            <a:r>
              <a:rPr lang="ja-JP" altLang="en-US" sz="3600" dirty="0">
                <a:solidFill>
                  <a:srgbClr val="FFFFFF">
                    <a:lumMod val="95000"/>
                  </a:srgb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項</a:t>
            </a: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E50A6C16-4439-4E57-B9D4-7205CA9D4597}"/>
              </a:ext>
            </a:extLst>
          </p:cNvPr>
          <p:cNvSpPr txBox="1">
            <a:spLocks/>
          </p:cNvSpPr>
          <p:nvPr/>
        </p:nvSpPr>
        <p:spPr>
          <a:xfrm>
            <a:off x="1984331" y="2570183"/>
            <a:ext cx="8436280" cy="154070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76275" indent="-676275" defTabSz="685800" fontAlgn="auto">
              <a:spcAft>
                <a:spcPts val="0"/>
              </a:spcAft>
            </a:pPr>
            <a:r>
              <a:rPr lang="en-US" altLang="ja-JP" sz="3600" dirty="0">
                <a:solidFill>
                  <a:srgbClr val="FFFFFF">
                    <a:lumMod val="95000"/>
                  </a:srgb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2. </a:t>
            </a:r>
            <a:r>
              <a:rPr lang="ja-JP" altLang="en-US" sz="3600" dirty="0">
                <a:solidFill>
                  <a:srgbClr val="FFFFFF">
                    <a:lumMod val="95000"/>
                  </a:srgb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当時から</a:t>
            </a:r>
            <a:r>
              <a:rPr lang="ja-JP" altLang="en-US" sz="3600" dirty="0">
                <a:solidFill>
                  <a:srgbClr val="FFFF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歳差・章動</a:t>
            </a:r>
            <a:r>
              <a:rPr lang="ja-JP" altLang="en-US" sz="3600" dirty="0">
                <a:solidFill>
                  <a:srgbClr val="FFFFFF">
                    <a:lumMod val="95000"/>
                  </a:srgb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はわかっていたのではなかったっけ？</a:t>
            </a:r>
            <a:endParaRPr lang="en-US" altLang="ja-JP" sz="3600" dirty="0">
              <a:solidFill>
                <a:srgbClr val="FFFFFF">
                  <a:lumMod val="95000"/>
                </a:srgbClr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</p:txBody>
      </p:sp>
      <p:sp>
        <p:nvSpPr>
          <p:cNvPr id="5" name="タイトル 1">
            <a:extLst>
              <a:ext uri="{FF2B5EF4-FFF2-40B4-BE49-F238E27FC236}">
                <a16:creationId xmlns:a16="http://schemas.microsoft.com/office/drawing/2014/main" id="{26F4D2A0-0206-49E1-97C1-78EA8CB873A4}"/>
              </a:ext>
            </a:extLst>
          </p:cNvPr>
          <p:cNvSpPr txBox="1">
            <a:spLocks/>
          </p:cNvSpPr>
          <p:nvPr/>
        </p:nvSpPr>
        <p:spPr>
          <a:xfrm>
            <a:off x="1984331" y="4258448"/>
            <a:ext cx="8436280" cy="154070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676275" indent="-676275" defTabSz="685800" fontAlgn="auto">
              <a:spcAft>
                <a:spcPts val="0"/>
              </a:spcAft>
            </a:pPr>
            <a:r>
              <a:rPr lang="en-US" altLang="ja-JP" sz="3600" dirty="0">
                <a:solidFill>
                  <a:srgbClr val="FFFFFF">
                    <a:lumMod val="95000"/>
                  </a:srgb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3.</a:t>
            </a:r>
            <a:r>
              <a:rPr lang="ja-JP" altLang="en-US" sz="3600" dirty="0">
                <a:solidFill>
                  <a:srgbClr val="FFFFFF">
                    <a:lumMod val="95000"/>
                  </a:srgb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 当時は流体核共鳴による半年周</a:t>
            </a:r>
            <a:r>
              <a:rPr lang="ja-JP" altLang="en-US" sz="3600" dirty="0">
                <a:solidFill>
                  <a:srgbClr val="FFFF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章動</a:t>
            </a:r>
            <a:r>
              <a:rPr lang="ja-JP" altLang="en-US" sz="3600" dirty="0">
                <a:solidFill>
                  <a:srgbClr val="FFFFFF">
                    <a:lumMod val="95000"/>
                  </a:srgb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の異常が知られてなかった</a:t>
            </a: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06E107F3-D6E3-46AE-AAA9-C8D3182234C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43192320"/>
      </p:ext>
    </p:extLst>
  </p:cSld>
  <p:clrMapOvr>
    <a:masterClrMapping/>
  </p:clrMapOvr>
  <p:transition spd="med" advTm="111854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直線矢印コネクタ 3"/>
          <p:cNvCxnSpPr/>
          <p:nvPr/>
        </p:nvCxnSpPr>
        <p:spPr>
          <a:xfrm flipH="1" flipV="1">
            <a:off x="4799857" y="2285828"/>
            <a:ext cx="1145852" cy="20286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362" name="Arc 2"/>
          <p:cNvSpPr>
            <a:spLocks/>
          </p:cNvSpPr>
          <p:nvPr/>
        </p:nvSpPr>
        <p:spPr bwMode="auto">
          <a:xfrm rot="-1380000">
            <a:off x="8737399" y="3352627"/>
            <a:ext cx="289322" cy="627460"/>
          </a:xfrm>
          <a:custGeom>
            <a:avLst/>
            <a:gdLst>
              <a:gd name="T0" fmla="*/ 2147483647 w 21600"/>
              <a:gd name="T1" fmla="*/ 2147483647 h 42525"/>
              <a:gd name="T2" fmla="*/ 2147483647 w 21600"/>
              <a:gd name="T3" fmla="*/ 0 h 42525"/>
              <a:gd name="T4" fmla="*/ 2147483647 w 21600"/>
              <a:gd name="T5" fmla="*/ 2147483647 h 42525"/>
              <a:gd name="T6" fmla="*/ 0 60000 65536"/>
              <a:gd name="T7" fmla="*/ 0 60000 65536"/>
              <a:gd name="T8" fmla="*/ 0 60000 65536"/>
              <a:gd name="T9" fmla="*/ 0 w 21600"/>
              <a:gd name="T10" fmla="*/ 0 h 42525"/>
              <a:gd name="T11" fmla="*/ 21600 w 21600"/>
              <a:gd name="T12" fmla="*/ 42525 h 4252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42525" fill="none" extrusionOk="0">
                <a:moveTo>
                  <a:pt x="16242" y="42525"/>
                </a:moveTo>
                <a:cubicBezTo>
                  <a:pt x="6685" y="40078"/>
                  <a:pt x="0" y="31466"/>
                  <a:pt x="0" y="21600"/>
                </a:cubicBezTo>
                <a:cubicBezTo>
                  <a:pt x="-1" y="9705"/>
                  <a:pt x="9616" y="49"/>
                  <a:pt x="21511" y="0"/>
                </a:cubicBezTo>
              </a:path>
              <a:path w="21600" h="42525" stroke="0" extrusionOk="0">
                <a:moveTo>
                  <a:pt x="16242" y="42525"/>
                </a:moveTo>
                <a:cubicBezTo>
                  <a:pt x="6685" y="40078"/>
                  <a:pt x="0" y="31466"/>
                  <a:pt x="0" y="21600"/>
                </a:cubicBezTo>
                <a:cubicBezTo>
                  <a:pt x="-1" y="9705"/>
                  <a:pt x="9616" y="49"/>
                  <a:pt x="21511" y="0"/>
                </a:cubicBezTo>
                <a:lnTo>
                  <a:pt x="21600" y="21600"/>
                </a:lnTo>
                <a:close/>
              </a:path>
            </a:pathLst>
          </a:custGeom>
          <a:solidFill>
            <a:srgbClr val="FFFF00"/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350" kern="0">
              <a:solidFill>
                <a:sysClr val="windowText" lastClr="000000"/>
              </a:solidFill>
            </a:endParaRPr>
          </a:p>
        </p:txBody>
      </p:sp>
      <p:sp>
        <p:nvSpPr>
          <p:cNvPr id="53251" name="Arc 3"/>
          <p:cNvSpPr>
            <a:spLocks/>
          </p:cNvSpPr>
          <p:nvPr/>
        </p:nvSpPr>
        <p:spPr bwMode="auto">
          <a:xfrm rot="-1380000">
            <a:off x="8821934" y="3289524"/>
            <a:ext cx="419100" cy="627459"/>
          </a:xfrm>
          <a:custGeom>
            <a:avLst/>
            <a:gdLst>
              <a:gd name="T0" fmla="*/ 2147483647 w 21600"/>
              <a:gd name="T1" fmla="*/ 2147483647 h 33198"/>
              <a:gd name="T2" fmla="*/ 2147483647 w 21600"/>
              <a:gd name="T3" fmla="*/ 0 h 33198"/>
              <a:gd name="T4" fmla="*/ 2147483647 w 21600"/>
              <a:gd name="T5" fmla="*/ 2147483647 h 33198"/>
              <a:gd name="T6" fmla="*/ 0 60000 65536"/>
              <a:gd name="T7" fmla="*/ 0 60000 65536"/>
              <a:gd name="T8" fmla="*/ 0 60000 65536"/>
              <a:gd name="T9" fmla="*/ 0 w 21600"/>
              <a:gd name="T10" fmla="*/ 0 h 33198"/>
              <a:gd name="T11" fmla="*/ 21600 w 21600"/>
              <a:gd name="T12" fmla="*/ 33198 h 33198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33198" fill="none" extrusionOk="0">
                <a:moveTo>
                  <a:pt x="6296" y="33197"/>
                </a:moveTo>
                <a:cubicBezTo>
                  <a:pt x="2263" y="29149"/>
                  <a:pt x="0" y="23668"/>
                  <a:pt x="0" y="17955"/>
                </a:cubicBezTo>
                <a:cubicBezTo>
                  <a:pt x="-1" y="10743"/>
                  <a:pt x="3598" y="4008"/>
                  <a:pt x="9592" y="-1"/>
                </a:cubicBezTo>
              </a:path>
              <a:path w="21600" h="33198" stroke="0" extrusionOk="0">
                <a:moveTo>
                  <a:pt x="6296" y="33197"/>
                </a:moveTo>
                <a:cubicBezTo>
                  <a:pt x="2263" y="29149"/>
                  <a:pt x="0" y="23668"/>
                  <a:pt x="0" y="17955"/>
                </a:cubicBezTo>
                <a:cubicBezTo>
                  <a:pt x="-1" y="10743"/>
                  <a:pt x="3598" y="4008"/>
                  <a:pt x="9592" y="-1"/>
                </a:cubicBezTo>
                <a:lnTo>
                  <a:pt x="21600" y="17955"/>
                </a:lnTo>
                <a:close/>
              </a:path>
            </a:pathLst>
          </a:custGeom>
          <a:solidFill>
            <a:schemeClr val="accent6">
              <a:lumMod val="50000"/>
            </a:schemeClr>
          </a:solidFill>
          <a:ln w="9525" cap="rnd">
            <a:noFill/>
            <a:round/>
            <a:headEnd/>
            <a:tailEnd/>
          </a:ln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350" kern="0">
              <a:solidFill>
                <a:sysClr val="windowText" lastClr="000000"/>
              </a:solidFill>
            </a:endParaRPr>
          </a:p>
        </p:txBody>
      </p:sp>
      <p:sp>
        <p:nvSpPr>
          <p:cNvPr id="143371" name="Line 11"/>
          <p:cNvSpPr>
            <a:spLocks noChangeShapeType="1"/>
          </p:cNvSpPr>
          <p:nvPr/>
        </p:nvSpPr>
        <p:spPr bwMode="auto">
          <a:xfrm flipH="1">
            <a:off x="4004976" y="3763493"/>
            <a:ext cx="775097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 type="none" w="sm" len="sm"/>
            <a:tailEnd type="stealth" w="med" len="lg"/>
          </a:ln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350" kern="0">
              <a:solidFill>
                <a:sysClr val="windowText" lastClr="000000"/>
              </a:solidFill>
            </a:endParaRPr>
          </a:p>
        </p:txBody>
      </p:sp>
      <p:sp>
        <p:nvSpPr>
          <p:cNvPr id="143372" name="Line 12"/>
          <p:cNvSpPr>
            <a:spLocks noChangeShapeType="1"/>
          </p:cNvSpPr>
          <p:nvPr/>
        </p:nvSpPr>
        <p:spPr bwMode="auto">
          <a:xfrm>
            <a:off x="6235457" y="2837670"/>
            <a:ext cx="775097" cy="0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 type="none" w="sm" len="sm"/>
            <a:tailEnd type="stealth" w="med" len="lg"/>
          </a:ln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350" kern="0">
              <a:solidFill>
                <a:sysClr val="windowText" lastClr="000000"/>
              </a:solidFill>
            </a:endParaRPr>
          </a:p>
        </p:txBody>
      </p:sp>
      <p:sp>
        <p:nvSpPr>
          <p:cNvPr id="143373" name="Arc 13"/>
          <p:cNvSpPr>
            <a:spLocks/>
          </p:cNvSpPr>
          <p:nvPr/>
        </p:nvSpPr>
        <p:spPr bwMode="auto">
          <a:xfrm>
            <a:off x="4803576" y="2204865"/>
            <a:ext cx="1188244" cy="161925"/>
          </a:xfrm>
          <a:custGeom>
            <a:avLst/>
            <a:gdLst>
              <a:gd name="T0" fmla="*/ 2147483647 w 43200"/>
              <a:gd name="T1" fmla="*/ 0 h 43027"/>
              <a:gd name="T2" fmla="*/ 2147483647 w 43200"/>
              <a:gd name="T3" fmla="*/ 2147483647 h 43027"/>
              <a:gd name="T4" fmla="*/ 2147483647 w 43200"/>
              <a:gd name="T5" fmla="*/ 2147483647 h 43027"/>
              <a:gd name="T6" fmla="*/ 0 60000 65536"/>
              <a:gd name="T7" fmla="*/ 0 60000 65536"/>
              <a:gd name="T8" fmla="*/ 0 60000 65536"/>
              <a:gd name="T9" fmla="*/ 0 w 43200"/>
              <a:gd name="T10" fmla="*/ 0 h 43027"/>
              <a:gd name="T11" fmla="*/ 43200 w 43200"/>
              <a:gd name="T12" fmla="*/ 43027 h 4302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3200" h="43027" fill="none" extrusionOk="0">
                <a:moveTo>
                  <a:pt x="24330" y="0"/>
                </a:moveTo>
                <a:cubicBezTo>
                  <a:pt x="35117" y="1375"/>
                  <a:pt x="43200" y="10553"/>
                  <a:pt x="43200" y="21427"/>
                </a:cubicBezTo>
                <a:cubicBezTo>
                  <a:pt x="43200" y="33356"/>
                  <a:pt x="33529" y="43027"/>
                  <a:pt x="21600" y="43027"/>
                </a:cubicBezTo>
                <a:cubicBezTo>
                  <a:pt x="9670" y="43027"/>
                  <a:pt x="0" y="33356"/>
                  <a:pt x="0" y="21427"/>
                </a:cubicBezTo>
                <a:cubicBezTo>
                  <a:pt x="-1" y="13884"/>
                  <a:pt x="3934" y="6888"/>
                  <a:pt x="10379" y="2970"/>
                </a:cubicBezTo>
              </a:path>
              <a:path w="43200" h="43027" stroke="0" extrusionOk="0">
                <a:moveTo>
                  <a:pt x="24330" y="0"/>
                </a:moveTo>
                <a:cubicBezTo>
                  <a:pt x="35117" y="1375"/>
                  <a:pt x="43200" y="10553"/>
                  <a:pt x="43200" y="21427"/>
                </a:cubicBezTo>
                <a:cubicBezTo>
                  <a:pt x="43200" y="33356"/>
                  <a:pt x="33529" y="43027"/>
                  <a:pt x="21600" y="43027"/>
                </a:cubicBezTo>
                <a:cubicBezTo>
                  <a:pt x="9670" y="43027"/>
                  <a:pt x="0" y="33356"/>
                  <a:pt x="0" y="21427"/>
                </a:cubicBezTo>
                <a:cubicBezTo>
                  <a:pt x="-1" y="13884"/>
                  <a:pt x="3934" y="6888"/>
                  <a:pt x="10379" y="2970"/>
                </a:cubicBezTo>
                <a:lnTo>
                  <a:pt x="21600" y="21427"/>
                </a:lnTo>
                <a:close/>
              </a:path>
            </a:pathLst>
          </a:custGeom>
          <a:noFill/>
          <a:ln w="12700" cap="rnd">
            <a:solidFill>
              <a:srgbClr val="FF7C80"/>
            </a:solidFill>
            <a:round/>
            <a:headEnd type="none" w="sm" len="sm"/>
            <a:tailEnd type="stealth" w="med" len="med"/>
          </a:ln>
        </p:spPr>
        <p:txBody>
          <a:bodyPr/>
          <a:lstStyle/>
          <a:p>
            <a:pPr defTabSz="685800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ja-JP" altLang="en-US" sz="1350" kern="0">
              <a:solidFill>
                <a:sysClr val="windowText" lastClr="000000"/>
              </a:solidFill>
            </a:endParaRPr>
          </a:p>
        </p:txBody>
      </p: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8314412" y="2798988"/>
            <a:ext cx="431323" cy="482203"/>
            <a:chOff x="4241" y="2160"/>
            <a:chExt cx="408" cy="405"/>
          </a:xfrm>
        </p:grpSpPr>
        <p:sp>
          <p:nvSpPr>
            <p:cNvPr id="71746" name="AutoShape 21"/>
            <p:cNvSpPr>
              <a:spLocks noChangeArrowheads="1"/>
            </p:cNvSpPr>
            <p:nvPr/>
          </p:nvSpPr>
          <p:spPr bwMode="auto">
            <a:xfrm>
              <a:off x="4241" y="2160"/>
              <a:ext cx="408" cy="405"/>
            </a:xfrm>
            <a:prstGeom prst="star16">
              <a:avLst>
                <a:gd name="adj" fmla="val 37500"/>
              </a:avLst>
            </a:prstGeom>
            <a:gradFill rotWithShape="1">
              <a:gsLst>
                <a:gs pos="0">
                  <a:srgbClr val="FFCC00"/>
                </a:gs>
                <a:gs pos="100000">
                  <a:srgbClr val="000038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350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71747" name="Oval 22"/>
            <p:cNvSpPr>
              <a:spLocks noChangeArrowheads="1"/>
            </p:cNvSpPr>
            <p:nvPr/>
          </p:nvSpPr>
          <p:spPr bwMode="auto">
            <a:xfrm>
              <a:off x="4332" y="2251"/>
              <a:ext cx="226" cy="203"/>
            </a:xfrm>
            <a:prstGeom prst="ellipse">
              <a:avLst/>
            </a:prstGeom>
            <a:solidFill>
              <a:srgbClr val="FFFF00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defTabSz="685800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ja-JP" altLang="en-US" sz="1350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74" name="テキスト ボックス 73"/>
          <p:cNvSpPr txBox="1"/>
          <p:nvPr/>
        </p:nvSpPr>
        <p:spPr>
          <a:xfrm>
            <a:off x="3069815" y="505110"/>
            <a:ext cx="606799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ja-JP" altLang="en-US" sz="2800" dirty="0">
                <a:solidFill>
                  <a:srgbClr val="FFFFFF">
                    <a:lumMod val="85000"/>
                  </a:srgbClr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  <a:cs typeface="Times New Roman" panose="02020603050405020304" pitchFamily="18" charset="0"/>
              </a:rPr>
              <a:t>流体核を持つ現実的な地球の応答</a:t>
            </a:r>
            <a:endParaRPr lang="en-US" altLang="ja-JP" sz="2800" dirty="0">
              <a:solidFill>
                <a:srgbClr val="FFFFFF">
                  <a:lumMod val="85000"/>
                </a:srgbClr>
              </a:solidFill>
              <a:latin typeface="HG正楷書体-PRO" panose="03000600000000000000" pitchFamily="66" charset="-128"/>
              <a:ea typeface="HG正楷書体-PRO" panose="03000600000000000000" pitchFamily="66" charset="-128"/>
              <a:cs typeface="Times New Roman" panose="02020603050405020304" pitchFamily="18" charset="0"/>
            </a:endParaRPr>
          </a:p>
          <a:p>
            <a:pPr algn="ctr" defTabSz="685800"/>
            <a:r>
              <a:rPr lang="en-US" altLang="ja-JP" sz="2400" dirty="0">
                <a:solidFill>
                  <a:srgbClr val="808080"/>
                </a:solidFill>
                <a:latin typeface="Times New Roman" panose="02020603050405020304" pitchFamily="18" charset="0"/>
                <a:ea typeface="小塚ゴシック Pro L" pitchFamily="34" charset="-128"/>
                <a:cs typeface="Times New Roman" panose="02020603050405020304" pitchFamily="18" charset="0"/>
              </a:rPr>
              <a:t>Response of the realistic earth with fluid core</a:t>
            </a:r>
          </a:p>
        </p:txBody>
      </p:sp>
      <p:sp>
        <p:nvSpPr>
          <p:cNvPr id="14" name="テキスト ボックス 13"/>
          <p:cNvSpPr txBox="1"/>
          <p:nvPr/>
        </p:nvSpPr>
        <p:spPr>
          <a:xfrm>
            <a:off x="6459161" y="2348715"/>
            <a:ext cx="25186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ja-JP" altLang="en-US" dirty="0">
                <a:solidFill>
                  <a:srgbClr val="FFC000"/>
                </a:solidFill>
                <a:latin typeface="Comic Sans MS" panose="030F0702030302020204" pitchFamily="66" charset="0"/>
              </a:rPr>
              <a:t>潮汐トルク</a:t>
            </a:r>
            <a:r>
              <a:rPr lang="ja-JP" altLang="en-US" sz="1600" dirty="0">
                <a:solidFill>
                  <a:srgbClr val="FFC000"/>
                </a:solidFill>
                <a:latin typeface="Comic Sans MS" panose="030F0702030302020204" pitchFamily="66" charset="0"/>
              </a:rPr>
              <a:t>　</a:t>
            </a:r>
            <a:r>
              <a:rPr lang="en-US" altLang="ja-JP" sz="1600" dirty="0">
                <a:solidFill>
                  <a:srgbClr val="FFC000"/>
                </a:solidFill>
                <a:latin typeface="Comic Sans MS" panose="030F0702030302020204" pitchFamily="66" charset="0"/>
              </a:rPr>
              <a:t>Tidal torque</a:t>
            </a:r>
            <a:endParaRPr lang="ja-JP" altLang="en-US" sz="1600" dirty="0">
              <a:solidFill>
                <a:srgbClr val="FFC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テキスト ボックス 14"/>
          <p:cNvSpPr txBox="1"/>
          <p:nvPr/>
        </p:nvSpPr>
        <p:spPr>
          <a:xfrm>
            <a:off x="1896366" y="4047568"/>
            <a:ext cx="26997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defTabSz="685800"/>
            <a:r>
              <a:rPr lang="ja-JP" altLang="en-US" sz="20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流体核の自転軸</a:t>
            </a:r>
            <a:endParaRPr lang="en-US" altLang="ja-JP" sz="2000" dirty="0">
              <a:solidFill>
                <a:srgbClr val="FFFF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algn="r" defTabSz="685800"/>
            <a:r>
              <a:rPr lang="en-US" altLang="ja-JP" sz="16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Spin axis of the fluid core</a:t>
            </a:r>
            <a:endParaRPr lang="ja-JP" altLang="en-US" sz="1600" dirty="0">
              <a:solidFill>
                <a:srgbClr val="FFFF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grpSp>
        <p:nvGrpSpPr>
          <p:cNvPr id="24" name="Group 2"/>
          <p:cNvGrpSpPr>
            <a:grpSpLocks/>
          </p:cNvGrpSpPr>
          <p:nvPr/>
        </p:nvGrpSpPr>
        <p:grpSpPr bwMode="auto">
          <a:xfrm rot="19880985">
            <a:off x="4662598" y="2532029"/>
            <a:ext cx="1684022" cy="1556612"/>
            <a:chOff x="2112" y="672"/>
            <a:chExt cx="1056" cy="1104"/>
          </a:xfrm>
        </p:grpSpPr>
        <p:sp>
          <p:nvSpPr>
            <p:cNvPr id="25" name="Oval 3"/>
            <p:cNvSpPr>
              <a:spLocks noChangeArrowheads="1"/>
            </p:cNvSpPr>
            <p:nvPr/>
          </p:nvSpPr>
          <p:spPr bwMode="auto">
            <a:xfrm>
              <a:off x="2112" y="672"/>
              <a:ext cx="1056" cy="1104"/>
            </a:xfrm>
            <a:prstGeom prst="ellipse">
              <a:avLst/>
            </a:prstGeom>
            <a:gradFill rotWithShape="0">
              <a:gsLst>
                <a:gs pos="0">
                  <a:schemeClr val="accent2">
                    <a:gamma/>
                    <a:tint val="53725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defTabSz="685800">
                <a:defRPr/>
              </a:pPr>
              <a:endParaRPr lang="ja-JP" altLang="en-US" sz="135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26" name="Freeform 4"/>
            <p:cNvSpPr>
              <a:spLocks/>
            </p:cNvSpPr>
            <p:nvPr/>
          </p:nvSpPr>
          <p:spPr bwMode="auto">
            <a:xfrm>
              <a:off x="2608" y="690"/>
              <a:ext cx="89" cy="77"/>
            </a:xfrm>
            <a:custGeom>
              <a:avLst/>
              <a:gdLst>
                <a:gd name="T0" fmla="*/ 1 w 176"/>
                <a:gd name="T1" fmla="*/ 1 h 154"/>
                <a:gd name="T2" fmla="*/ 0 w 176"/>
                <a:gd name="T3" fmla="*/ 1 h 154"/>
                <a:gd name="T4" fmla="*/ 1 w 176"/>
                <a:gd name="T5" fmla="*/ 1 h 154"/>
                <a:gd name="T6" fmla="*/ 1 w 176"/>
                <a:gd name="T7" fmla="*/ 1 h 154"/>
                <a:gd name="T8" fmla="*/ 1 w 176"/>
                <a:gd name="T9" fmla="*/ 1 h 154"/>
                <a:gd name="T10" fmla="*/ 1 w 176"/>
                <a:gd name="T11" fmla="*/ 1 h 154"/>
                <a:gd name="T12" fmla="*/ 1 w 176"/>
                <a:gd name="T13" fmla="*/ 1 h 154"/>
                <a:gd name="T14" fmla="*/ 1 w 176"/>
                <a:gd name="T15" fmla="*/ 1 h 154"/>
                <a:gd name="T16" fmla="*/ 1 w 176"/>
                <a:gd name="T17" fmla="*/ 1 h 154"/>
                <a:gd name="T18" fmla="*/ 1 w 176"/>
                <a:gd name="T19" fmla="*/ 1 h 154"/>
                <a:gd name="T20" fmla="*/ 1 w 176"/>
                <a:gd name="T21" fmla="*/ 1 h 154"/>
                <a:gd name="T22" fmla="*/ 1 w 176"/>
                <a:gd name="T23" fmla="*/ 1 h 154"/>
                <a:gd name="T24" fmla="*/ 1 w 176"/>
                <a:gd name="T25" fmla="*/ 1 h 154"/>
                <a:gd name="T26" fmla="*/ 1 w 176"/>
                <a:gd name="T27" fmla="*/ 1 h 154"/>
                <a:gd name="T28" fmla="*/ 1 w 176"/>
                <a:gd name="T29" fmla="*/ 1 h 154"/>
                <a:gd name="T30" fmla="*/ 1 w 176"/>
                <a:gd name="T31" fmla="*/ 1 h 154"/>
                <a:gd name="T32" fmla="*/ 1 w 176"/>
                <a:gd name="T33" fmla="*/ 1 h 154"/>
                <a:gd name="T34" fmla="*/ 1 w 176"/>
                <a:gd name="T35" fmla="*/ 1 h 154"/>
                <a:gd name="T36" fmla="*/ 1 w 176"/>
                <a:gd name="T37" fmla="*/ 1 h 154"/>
                <a:gd name="T38" fmla="*/ 1 w 176"/>
                <a:gd name="T39" fmla="*/ 1 h 154"/>
                <a:gd name="T40" fmla="*/ 1 w 176"/>
                <a:gd name="T41" fmla="*/ 1 h 154"/>
                <a:gd name="T42" fmla="*/ 1 w 176"/>
                <a:gd name="T43" fmla="*/ 1 h 154"/>
                <a:gd name="T44" fmla="*/ 1 w 176"/>
                <a:gd name="T45" fmla="*/ 1 h 154"/>
                <a:gd name="T46" fmla="*/ 1 w 176"/>
                <a:gd name="T47" fmla="*/ 1 h 154"/>
                <a:gd name="T48" fmla="*/ 1 w 176"/>
                <a:gd name="T49" fmla="*/ 1 h 154"/>
                <a:gd name="T50" fmla="*/ 1 w 176"/>
                <a:gd name="T51" fmla="*/ 1 h 154"/>
                <a:gd name="T52" fmla="*/ 1 w 176"/>
                <a:gd name="T53" fmla="*/ 1 h 154"/>
                <a:gd name="T54" fmla="*/ 1 w 176"/>
                <a:gd name="T55" fmla="*/ 1 h 154"/>
                <a:gd name="T56" fmla="*/ 1 w 176"/>
                <a:gd name="T57" fmla="*/ 1 h 154"/>
                <a:gd name="T58" fmla="*/ 1 w 176"/>
                <a:gd name="T59" fmla="*/ 1 h 154"/>
                <a:gd name="T60" fmla="*/ 1 w 176"/>
                <a:gd name="T61" fmla="*/ 1 h 154"/>
                <a:gd name="T62" fmla="*/ 1 w 176"/>
                <a:gd name="T63" fmla="*/ 1 h 154"/>
                <a:gd name="T64" fmla="*/ 1 w 176"/>
                <a:gd name="T65" fmla="*/ 1 h 154"/>
                <a:gd name="T66" fmla="*/ 1 w 176"/>
                <a:gd name="T67" fmla="*/ 1 h 154"/>
                <a:gd name="T68" fmla="*/ 1 w 176"/>
                <a:gd name="T69" fmla="*/ 1 h 154"/>
                <a:gd name="T70" fmla="*/ 1 w 176"/>
                <a:gd name="T71" fmla="*/ 1 h 154"/>
                <a:gd name="T72" fmla="*/ 1 w 176"/>
                <a:gd name="T73" fmla="*/ 1 h 154"/>
                <a:gd name="T74" fmla="*/ 1 w 176"/>
                <a:gd name="T75" fmla="*/ 1 h 154"/>
                <a:gd name="T76" fmla="*/ 1 w 176"/>
                <a:gd name="T77" fmla="*/ 1 h 154"/>
                <a:gd name="T78" fmla="*/ 1 w 176"/>
                <a:gd name="T79" fmla="*/ 1 h 154"/>
                <a:gd name="T80" fmla="*/ 1 w 176"/>
                <a:gd name="T81" fmla="*/ 1 h 154"/>
                <a:gd name="T82" fmla="*/ 1 w 176"/>
                <a:gd name="T83" fmla="*/ 1 h 154"/>
                <a:gd name="T84" fmla="*/ 1 w 176"/>
                <a:gd name="T85" fmla="*/ 1 h 154"/>
                <a:gd name="T86" fmla="*/ 1 w 176"/>
                <a:gd name="T87" fmla="*/ 1 h 154"/>
                <a:gd name="T88" fmla="*/ 1 w 176"/>
                <a:gd name="T89" fmla="*/ 0 h 154"/>
                <a:gd name="T90" fmla="*/ 1 w 176"/>
                <a:gd name="T91" fmla="*/ 1 h 15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76"/>
                <a:gd name="T139" fmla="*/ 0 h 154"/>
                <a:gd name="T140" fmla="*/ 176 w 176"/>
                <a:gd name="T141" fmla="*/ 154 h 15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76" h="154">
                  <a:moveTo>
                    <a:pt x="2" y="5"/>
                  </a:moveTo>
                  <a:lnTo>
                    <a:pt x="0" y="18"/>
                  </a:lnTo>
                  <a:lnTo>
                    <a:pt x="1" y="32"/>
                  </a:lnTo>
                  <a:lnTo>
                    <a:pt x="6" y="47"/>
                  </a:lnTo>
                  <a:lnTo>
                    <a:pt x="13" y="56"/>
                  </a:lnTo>
                  <a:lnTo>
                    <a:pt x="17" y="58"/>
                  </a:lnTo>
                  <a:lnTo>
                    <a:pt x="22" y="60"/>
                  </a:lnTo>
                  <a:lnTo>
                    <a:pt x="26" y="60"/>
                  </a:lnTo>
                  <a:lnTo>
                    <a:pt x="32" y="60"/>
                  </a:lnTo>
                  <a:lnTo>
                    <a:pt x="37" y="60"/>
                  </a:lnTo>
                  <a:lnTo>
                    <a:pt x="41" y="60"/>
                  </a:lnTo>
                  <a:lnTo>
                    <a:pt x="46" y="60"/>
                  </a:lnTo>
                  <a:lnTo>
                    <a:pt x="51" y="60"/>
                  </a:lnTo>
                  <a:lnTo>
                    <a:pt x="55" y="61"/>
                  </a:lnTo>
                  <a:lnTo>
                    <a:pt x="62" y="61"/>
                  </a:lnTo>
                  <a:lnTo>
                    <a:pt x="69" y="62"/>
                  </a:lnTo>
                  <a:lnTo>
                    <a:pt x="77" y="63"/>
                  </a:lnTo>
                  <a:lnTo>
                    <a:pt x="84" y="64"/>
                  </a:lnTo>
                  <a:lnTo>
                    <a:pt x="90" y="67"/>
                  </a:lnTo>
                  <a:lnTo>
                    <a:pt x="95" y="69"/>
                  </a:lnTo>
                  <a:lnTo>
                    <a:pt x="99" y="72"/>
                  </a:lnTo>
                  <a:lnTo>
                    <a:pt x="92" y="90"/>
                  </a:lnTo>
                  <a:lnTo>
                    <a:pt x="113" y="94"/>
                  </a:lnTo>
                  <a:lnTo>
                    <a:pt x="114" y="128"/>
                  </a:lnTo>
                  <a:lnTo>
                    <a:pt x="160" y="154"/>
                  </a:lnTo>
                  <a:lnTo>
                    <a:pt x="168" y="146"/>
                  </a:lnTo>
                  <a:lnTo>
                    <a:pt x="154" y="106"/>
                  </a:lnTo>
                  <a:lnTo>
                    <a:pt x="165" y="98"/>
                  </a:lnTo>
                  <a:lnTo>
                    <a:pt x="160" y="84"/>
                  </a:lnTo>
                  <a:lnTo>
                    <a:pt x="145" y="78"/>
                  </a:lnTo>
                  <a:lnTo>
                    <a:pt x="165" y="68"/>
                  </a:lnTo>
                  <a:lnTo>
                    <a:pt x="176" y="50"/>
                  </a:lnTo>
                  <a:lnTo>
                    <a:pt x="167" y="42"/>
                  </a:lnTo>
                  <a:lnTo>
                    <a:pt x="159" y="35"/>
                  </a:lnTo>
                  <a:lnTo>
                    <a:pt x="151" y="31"/>
                  </a:lnTo>
                  <a:lnTo>
                    <a:pt x="143" y="30"/>
                  </a:lnTo>
                  <a:lnTo>
                    <a:pt x="137" y="30"/>
                  </a:lnTo>
                  <a:lnTo>
                    <a:pt x="128" y="28"/>
                  </a:lnTo>
                  <a:lnTo>
                    <a:pt x="116" y="27"/>
                  </a:lnTo>
                  <a:lnTo>
                    <a:pt x="104" y="26"/>
                  </a:lnTo>
                  <a:lnTo>
                    <a:pt x="92" y="26"/>
                  </a:lnTo>
                  <a:lnTo>
                    <a:pt x="82" y="25"/>
                  </a:lnTo>
                  <a:lnTo>
                    <a:pt x="75" y="24"/>
                  </a:lnTo>
                  <a:lnTo>
                    <a:pt x="72" y="24"/>
                  </a:lnTo>
                  <a:lnTo>
                    <a:pt x="56" y="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7" name="Freeform 5"/>
            <p:cNvSpPr>
              <a:spLocks/>
            </p:cNvSpPr>
            <p:nvPr/>
          </p:nvSpPr>
          <p:spPr bwMode="auto">
            <a:xfrm>
              <a:off x="2732" y="726"/>
              <a:ext cx="26" cy="25"/>
            </a:xfrm>
            <a:custGeom>
              <a:avLst/>
              <a:gdLst>
                <a:gd name="T0" fmla="*/ 0 w 53"/>
                <a:gd name="T1" fmla="*/ 0 h 50"/>
                <a:gd name="T2" fmla="*/ 0 w 53"/>
                <a:gd name="T3" fmla="*/ 1 h 50"/>
                <a:gd name="T4" fmla="*/ 0 w 53"/>
                <a:gd name="T5" fmla="*/ 1 h 50"/>
                <a:gd name="T6" fmla="*/ 0 w 53"/>
                <a:gd name="T7" fmla="*/ 1 h 50"/>
                <a:gd name="T8" fmla="*/ 0 w 53"/>
                <a:gd name="T9" fmla="*/ 1 h 50"/>
                <a:gd name="T10" fmla="*/ 0 w 53"/>
                <a:gd name="T11" fmla="*/ 1 h 50"/>
                <a:gd name="T12" fmla="*/ 0 w 53"/>
                <a:gd name="T13" fmla="*/ 1 h 50"/>
                <a:gd name="T14" fmla="*/ 0 w 53"/>
                <a:gd name="T15" fmla="*/ 1 h 50"/>
                <a:gd name="T16" fmla="*/ 0 w 53"/>
                <a:gd name="T17" fmla="*/ 1 h 50"/>
                <a:gd name="T18" fmla="*/ 0 w 53"/>
                <a:gd name="T19" fmla="*/ 1 h 50"/>
                <a:gd name="T20" fmla="*/ 0 w 53"/>
                <a:gd name="T21" fmla="*/ 1 h 50"/>
                <a:gd name="T22" fmla="*/ 0 w 53"/>
                <a:gd name="T23" fmla="*/ 1 h 50"/>
                <a:gd name="T24" fmla="*/ 0 w 53"/>
                <a:gd name="T25" fmla="*/ 1 h 50"/>
                <a:gd name="T26" fmla="*/ 0 w 53"/>
                <a:gd name="T27" fmla="*/ 1 h 50"/>
                <a:gd name="T28" fmla="*/ 0 w 53"/>
                <a:gd name="T29" fmla="*/ 0 h 5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3"/>
                <a:gd name="T46" fmla="*/ 0 h 50"/>
                <a:gd name="T47" fmla="*/ 53 w 53"/>
                <a:gd name="T48" fmla="*/ 50 h 5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3" h="50">
                  <a:moveTo>
                    <a:pt x="0" y="0"/>
                  </a:moveTo>
                  <a:lnTo>
                    <a:pt x="5" y="1"/>
                  </a:lnTo>
                  <a:lnTo>
                    <a:pt x="12" y="3"/>
                  </a:lnTo>
                  <a:lnTo>
                    <a:pt x="20" y="5"/>
                  </a:lnTo>
                  <a:lnTo>
                    <a:pt x="28" y="7"/>
                  </a:lnTo>
                  <a:lnTo>
                    <a:pt x="37" y="9"/>
                  </a:lnTo>
                  <a:lnTo>
                    <a:pt x="44" y="13"/>
                  </a:lnTo>
                  <a:lnTo>
                    <a:pt x="50" y="15"/>
                  </a:lnTo>
                  <a:lnTo>
                    <a:pt x="53" y="18"/>
                  </a:lnTo>
                  <a:lnTo>
                    <a:pt x="48" y="50"/>
                  </a:lnTo>
                  <a:lnTo>
                    <a:pt x="11" y="39"/>
                  </a:lnTo>
                  <a:lnTo>
                    <a:pt x="8" y="34"/>
                  </a:lnTo>
                  <a:lnTo>
                    <a:pt x="4" y="22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8" name="Freeform 6"/>
            <p:cNvSpPr>
              <a:spLocks/>
            </p:cNvSpPr>
            <p:nvPr/>
          </p:nvSpPr>
          <p:spPr bwMode="auto">
            <a:xfrm>
              <a:off x="2534" y="698"/>
              <a:ext cx="57" cy="47"/>
            </a:xfrm>
            <a:custGeom>
              <a:avLst/>
              <a:gdLst>
                <a:gd name="T0" fmla="*/ 1 w 114"/>
                <a:gd name="T1" fmla="*/ 0 h 94"/>
                <a:gd name="T2" fmla="*/ 1 w 114"/>
                <a:gd name="T3" fmla="*/ 1 h 94"/>
                <a:gd name="T4" fmla="*/ 1 w 114"/>
                <a:gd name="T5" fmla="*/ 1 h 94"/>
                <a:gd name="T6" fmla="*/ 1 w 114"/>
                <a:gd name="T7" fmla="*/ 1 h 94"/>
                <a:gd name="T8" fmla="*/ 1 w 114"/>
                <a:gd name="T9" fmla="*/ 1 h 94"/>
                <a:gd name="T10" fmla="*/ 1 w 114"/>
                <a:gd name="T11" fmla="*/ 1 h 94"/>
                <a:gd name="T12" fmla="*/ 1 w 114"/>
                <a:gd name="T13" fmla="*/ 1 h 94"/>
                <a:gd name="T14" fmla="*/ 1 w 114"/>
                <a:gd name="T15" fmla="*/ 1 h 94"/>
                <a:gd name="T16" fmla="*/ 1 w 114"/>
                <a:gd name="T17" fmla="*/ 1 h 94"/>
                <a:gd name="T18" fmla="*/ 0 w 114"/>
                <a:gd name="T19" fmla="*/ 1 h 94"/>
                <a:gd name="T20" fmla="*/ 1 w 114"/>
                <a:gd name="T21" fmla="*/ 0 h 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4"/>
                <a:gd name="T34" fmla="*/ 0 h 94"/>
                <a:gd name="T35" fmla="*/ 114 w 114"/>
                <a:gd name="T36" fmla="*/ 94 h 9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4" h="94">
                  <a:moveTo>
                    <a:pt x="35" y="0"/>
                  </a:moveTo>
                  <a:lnTo>
                    <a:pt x="97" y="11"/>
                  </a:lnTo>
                  <a:lnTo>
                    <a:pt x="114" y="49"/>
                  </a:lnTo>
                  <a:lnTo>
                    <a:pt x="106" y="92"/>
                  </a:lnTo>
                  <a:lnTo>
                    <a:pt x="95" y="94"/>
                  </a:lnTo>
                  <a:lnTo>
                    <a:pt x="84" y="60"/>
                  </a:lnTo>
                  <a:lnTo>
                    <a:pt x="59" y="64"/>
                  </a:lnTo>
                  <a:lnTo>
                    <a:pt x="40" y="57"/>
                  </a:lnTo>
                  <a:lnTo>
                    <a:pt x="59" y="30"/>
                  </a:lnTo>
                  <a:lnTo>
                    <a:pt x="0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9" name="Freeform 7"/>
            <p:cNvSpPr>
              <a:spLocks/>
            </p:cNvSpPr>
            <p:nvPr/>
          </p:nvSpPr>
          <p:spPr bwMode="auto">
            <a:xfrm>
              <a:off x="2225" y="708"/>
              <a:ext cx="619" cy="935"/>
            </a:xfrm>
            <a:custGeom>
              <a:avLst/>
              <a:gdLst>
                <a:gd name="T0" fmla="*/ 1 w 1237"/>
                <a:gd name="T1" fmla="*/ 0 h 1872"/>
                <a:gd name="T2" fmla="*/ 1 w 1237"/>
                <a:gd name="T3" fmla="*/ 0 h 1872"/>
                <a:gd name="T4" fmla="*/ 1 w 1237"/>
                <a:gd name="T5" fmla="*/ 0 h 1872"/>
                <a:gd name="T6" fmla="*/ 1 w 1237"/>
                <a:gd name="T7" fmla="*/ 0 h 1872"/>
                <a:gd name="T8" fmla="*/ 1 w 1237"/>
                <a:gd name="T9" fmla="*/ 0 h 1872"/>
                <a:gd name="T10" fmla="*/ 1 w 1237"/>
                <a:gd name="T11" fmla="*/ 0 h 1872"/>
                <a:gd name="T12" fmla="*/ 1 w 1237"/>
                <a:gd name="T13" fmla="*/ 0 h 1872"/>
                <a:gd name="T14" fmla="*/ 1 w 1237"/>
                <a:gd name="T15" fmla="*/ 0 h 1872"/>
                <a:gd name="T16" fmla="*/ 1 w 1237"/>
                <a:gd name="T17" fmla="*/ 0 h 1872"/>
                <a:gd name="T18" fmla="*/ 1 w 1237"/>
                <a:gd name="T19" fmla="*/ 0 h 1872"/>
                <a:gd name="T20" fmla="*/ 1 w 1237"/>
                <a:gd name="T21" fmla="*/ 0 h 1872"/>
                <a:gd name="T22" fmla="*/ 1 w 1237"/>
                <a:gd name="T23" fmla="*/ 0 h 1872"/>
                <a:gd name="T24" fmla="*/ 1 w 1237"/>
                <a:gd name="T25" fmla="*/ 0 h 1872"/>
                <a:gd name="T26" fmla="*/ 1 w 1237"/>
                <a:gd name="T27" fmla="*/ 0 h 1872"/>
                <a:gd name="T28" fmla="*/ 1 w 1237"/>
                <a:gd name="T29" fmla="*/ 0 h 1872"/>
                <a:gd name="T30" fmla="*/ 1 w 1237"/>
                <a:gd name="T31" fmla="*/ 0 h 1872"/>
                <a:gd name="T32" fmla="*/ 1 w 1237"/>
                <a:gd name="T33" fmla="*/ 0 h 1872"/>
                <a:gd name="T34" fmla="*/ 1 w 1237"/>
                <a:gd name="T35" fmla="*/ 0 h 1872"/>
                <a:gd name="T36" fmla="*/ 1 w 1237"/>
                <a:gd name="T37" fmla="*/ 0 h 1872"/>
                <a:gd name="T38" fmla="*/ 1 w 1237"/>
                <a:gd name="T39" fmla="*/ 0 h 1872"/>
                <a:gd name="T40" fmla="*/ 1 w 1237"/>
                <a:gd name="T41" fmla="*/ 0 h 1872"/>
                <a:gd name="T42" fmla="*/ 1 w 1237"/>
                <a:gd name="T43" fmla="*/ 0 h 1872"/>
                <a:gd name="T44" fmla="*/ 1 w 1237"/>
                <a:gd name="T45" fmla="*/ 0 h 1872"/>
                <a:gd name="T46" fmla="*/ 1 w 1237"/>
                <a:gd name="T47" fmla="*/ 0 h 1872"/>
                <a:gd name="T48" fmla="*/ 1 w 1237"/>
                <a:gd name="T49" fmla="*/ 0 h 1872"/>
                <a:gd name="T50" fmla="*/ 1 w 1237"/>
                <a:gd name="T51" fmla="*/ 0 h 1872"/>
                <a:gd name="T52" fmla="*/ 1 w 1237"/>
                <a:gd name="T53" fmla="*/ 0 h 1872"/>
                <a:gd name="T54" fmla="*/ 1 w 1237"/>
                <a:gd name="T55" fmla="*/ 0 h 1872"/>
                <a:gd name="T56" fmla="*/ 1 w 1237"/>
                <a:gd name="T57" fmla="*/ 0 h 1872"/>
                <a:gd name="T58" fmla="*/ 1 w 1237"/>
                <a:gd name="T59" fmla="*/ 0 h 1872"/>
                <a:gd name="T60" fmla="*/ 1 w 1237"/>
                <a:gd name="T61" fmla="*/ 0 h 1872"/>
                <a:gd name="T62" fmla="*/ 1 w 1237"/>
                <a:gd name="T63" fmla="*/ 0 h 1872"/>
                <a:gd name="T64" fmla="*/ 1 w 1237"/>
                <a:gd name="T65" fmla="*/ 0 h 1872"/>
                <a:gd name="T66" fmla="*/ 1 w 1237"/>
                <a:gd name="T67" fmla="*/ 0 h 1872"/>
                <a:gd name="T68" fmla="*/ 1 w 1237"/>
                <a:gd name="T69" fmla="*/ 0 h 1872"/>
                <a:gd name="T70" fmla="*/ 1 w 1237"/>
                <a:gd name="T71" fmla="*/ 0 h 1872"/>
                <a:gd name="T72" fmla="*/ 1 w 1237"/>
                <a:gd name="T73" fmla="*/ 0 h 1872"/>
                <a:gd name="T74" fmla="*/ 1 w 1237"/>
                <a:gd name="T75" fmla="*/ 0 h 1872"/>
                <a:gd name="T76" fmla="*/ 1 w 1237"/>
                <a:gd name="T77" fmla="*/ 0 h 1872"/>
                <a:gd name="T78" fmla="*/ 1 w 1237"/>
                <a:gd name="T79" fmla="*/ 0 h 1872"/>
                <a:gd name="T80" fmla="*/ 1 w 1237"/>
                <a:gd name="T81" fmla="*/ 0 h 1872"/>
                <a:gd name="T82" fmla="*/ 1 w 1237"/>
                <a:gd name="T83" fmla="*/ 0 h 1872"/>
                <a:gd name="T84" fmla="*/ 1 w 1237"/>
                <a:gd name="T85" fmla="*/ 0 h 1872"/>
                <a:gd name="T86" fmla="*/ 1 w 1237"/>
                <a:gd name="T87" fmla="*/ 0 h 1872"/>
                <a:gd name="T88" fmla="*/ 1 w 1237"/>
                <a:gd name="T89" fmla="*/ 0 h 1872"/>
                <a:gd name="T90" fmla="*/ 1 w 1237"/>
                <a:gd name="T91" fmla="*/ 0 h 1872"/>
                <a:gd name="T92" fmla="*/ 1 w 1237"/>
                <a:gd name="T93" fmla="*/ 0 h 1872"/>
                <a:gd name="T94" fmla="*/ 1 w 1237"/>
                <a:gd name="T95" fmla="*/ 0 h 1872"/>
                <a:gd name="T96" fmla="*/ 1 w 1237"/>
                <a:gd name="T97" fmla="*/ 0 h 1872"/>
                <a:gd name="T98" fmla="*/ 1 w 1237"/>
                <a:gd name="T99" fmla="*/ 0 h 1872"/>
                <a:gd name="T100" fmla="*/ 1 w 1237"/>
                <a:gd name="T101" fmla="*/ 0 h 1872"/>
                <a:gd name="T102" fmla="*/ 1 w 1237"/>
                <a:gd name="T103" fmla="*/ 0 h 1872"/>
                <a:gd name="T104" fmla="*/ 1 w 1237"/>
                <a:gd name="T105" fmla="*/ 0 h 1872"/>
                <a:gd name="T106" fmla="*/ 1 w 1237"/>
                <a:gd name="T107" fmla="*/ 0 h 1872"/>
                <a:gd name="T108" fmla="*/ 1 w 1237"/>
                <a:gd name="T109" fmla="*/ 0 h 1872"/>
                <a:gd name="T110" fmla="*/ 1 w 1237"/>
                <a:gd name="T111" fmla="*/ 0 h 1872"/>
                <a:gd name="T112" fmla="*/ 1 w 1237"/>
                <a:gd name="T113" fmla="*/ 0 h 1872"/>
                <a:gd name="T114" fmla="*/ 1 w 1237"/>
                <a:gd name="T115" fmla="*/ 0 h 1872"/>
                <a:gd name="T116" fmla="*/ 1 w 1237"/>
                <a:gd name="T117" fmla="*/ 0 h 1872"/>
                <a:gd name="T118" fmla="*/ 1 w 1237"/>
                <a:gd name="T119" fmla="*/ 0 h 1872"/>
                <a:gd name="T120" fmla="*/ 1 w 1237"/>
                <a:gd name="T121" fmla="*/ 0 h 1872"/>
                <a:gd name="T122" fmla="*/ 1 w 1237"/>
                <a:gd name="T123" fmla="*/ 0 h 1872"/>
                <a:gd name="T124" fmla="*/ 1 w 1237"/>
                <a:gd name="T125" fmla="*/ 0 h 187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37"/>
                <a:gd name="T190" fmla="*/ 0 h 1872"/>
                <a:gd name="T191" fmla="*/ 1237 w 1237"/>
                <a:gd name="T192" fmla="*/ 1872 h 187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37" h="1872">
                  <a:moveTo>
                    <a:pt x="645" y="149"/>
                  </a:moveTo>
                  <a:lnTo>
                    <a:pt x="641" y="151"/>
                  </a:lnTo>
                  <a:lnTo>
                    <a:pt x="638" y="156"/>
                  </a:lnTo>
                  <a:lnTo>
                    <a:pt x="636" y="162"/>
                  </a:lnTo>
                  <a:lnTo>
                    <a:pt x="633" y="167"/>
                  </a:lnTo>
                  <a:lnTo>
                    <a:pt x="636" y="173"/>
                  </a:lnTo>
                  <a:lnTo>
                    <a:pt x="640" y="180"/>
                  </a:lnTo>
                  <a:lnTo>
                    <a:pt x="645" y="186"/>
                  </a:lnTo>
                  <a:lnTo>
                    <a:pt x="650" y="189"/>
                  </a:lnTo>
                  <a:lnTo>
                    <a:pt x="653" y="188"/>
                  </a:lnTo>
                  <a:lnTo>
                    <a:pt x="658" y="186"/>
                  </a:lnTo>
                  <a:lnTo>
                    <a:pt x="660" y="182"/>
                  </a:lnTo>
                  <a:lnTo>
                    <a:pt x="661" y="180"/>
                  </a:lnTo>
                  <a:lnTo>
                    <a:pt x="660" y="178"/>
                  </a:lnTo>
                  <a:lnTo>
                    <a:pt x="658" y="175"/>
                  </a:lnTo>
                  <a:lnTo>
                    <a:pt x="654" y="174"/>
                  </a:lnTo>
                  <a:lnTo>
                    <a:pt x="653" y="171"/>
                  </a:lnTo>
                  <a:lnTo>
                    <a:pt x="654" y="169"/>
                  </a:lnTo>
                  <a:lnTo>
                    <a:pt x="658" y="166"/>
                  </a:lnTo>
                  <a:lnTo>
                    <a:pt x="660" y="164"/>
                  </a:lnTo>
                  <a:lnTo>
                    <a:pt x="661" y="162"/>
                  </a:lnTo>
                  <a:lnTo>
                    <a:pt x="660" y="158"/>
                  </a:lnTo>
                  <a:lnTo>
                    <a:pt x="656" y="155"/>
                  </a:lnTo>
                  <a:lnTo>
                    <a:pt x="652" y="151"/>
                  </a:lnTo>
                  <a:lnTo>
                    <a:pt x="645" y="149"/>
                  </a:lnTo>
                  <a:lnTo>
                    <a:pt x="607" y="129"/>
                  </a:lnTo>
                  <a:lnTo>
                    <a:pt x="606" y="125"/>
                  </a:lnTo>
                  <a:lnTo>
                    <a:pt x="601" y="121"/>
                  </a:lnTo>
                  <a:lnTo>
                    <a:pt x="597" y="117"/>
                  </a:lnTo>
                  <a:lnTo>
                    <a:pt x="594" y="113"/>
                  </a:lnTo>
                  <a:lnTo>
                    <a:pt x="595" y="111"/>
                  </a:lnTo>
                  <a:lnTo>
                    <a:pt x="600" y="108"/>
                  </a:lnTo>
                  <a:lnTo>
                    <a:pt x="606" y="104"/>
                  </a:lnTo>
                  <a:lnTo>
                    <a:pt x="613" y="99"/>
                  </a:lnTo>
                  <a:lnTo>
                    <a:pt x="618" y="96"/>
                  </a:lnTo>
                  <a:lnTo>
                    <a:pt x="624" y="93"/>
                  </a:lnTo>
                  <a:lnTo>
                    <a:pt x="629" y="89"/>
                  </a:lnTo>
                  <a:lnTo>
                    <a:pt x="630" y="87"/>
                  </a:lnTo>
                  <a:lnTo>
                    <a:pt x="616" y="67"/>
                  </a:lnTo>
                  <a:lnTo>
                    <a:pt x="621" y="66"/>
                  </a:lnTo>
                  <a:lnTo>
                    <a:pt x="625" y="65"/>
                  </a:lnTo>
                  <a:lnTo>
                    <a:pt x="631" y="64"/>
                  </a:lnTo>
                  <a:lnTo>
                    <a:pt x="638" y="61"/>
                  </a:lnTo>
                  <a:lnTo>
                    <a:pt x="644" y="60"/>
                  </a:lnTo>
                  <a:lnTo>
                    <a:pt x="650" y="59"/>
                  </a:lnTo>
                  <a:lnTo>
                    <a:pt x="654" y="57"/>
                  </a:lnTo>
                  <a:lnTo>
                    <a:pt x="659" y="53"/>
                  </a:lnTo>
                  <a:lnTo>
                    <a:pt x="662" y="56"/>
                  </a:lnTo>
                  <a:lnTo>
                    <a:pt x="671" y="63"/>
                  </a:lnTo>
                  <a:lnTo>
                    <a:pt x="681" y="71"/>
                  </a:lnTo>
                  <a:lnTo>
                    <a:pt x="684" y="76"/>
                  </a:lnTo>
                  <a:lnTo>
                    <a:pt x="682" y="82"/>
                  </a:lnTo>
                  <a:lnTo>
                    <a:pt x="677" y="87"/>
                  </a:lnTo>
                  <a:lnTo>
                    <a:pt x="673" y="90"/>
                  </a:lnTo>
                  <a:lnTo>
                    <a:pt x="670" y="91"/>
                  </a:lnTo>
                  <a:lnTo>
                    <a:pt x="682" y="121"/>
                  </a:lnTo>
                  <a:lnTo>
                    <a:pt x="685" y="121"/>
                  </a:lnTo>
                  <a:lnTo>
                    <a:pt x="693" y="121"/>
                  </a:lnTo>
                  <a:lnTo>
                    <a:pt x="703" y="121"/>
                  </a:lnTo>
                  <a:lnTo>
                    <a:pt x="709" y="119"/>
                  </a:lnTo>
                  <a:lnTo>
                    <a:pt x="712" y="112"/>
                  </a:lnTo>
                  <a:lnTo>
                    <a:pt x="713" y="103"/>
                  </a:lnTo>
                  <a:lnTo>
                    <a:pt x="714" y="96"/>
                  </a:lnTo>
                  <a:lnTo>
                    <a:pt x="716" y="95"/>
                  </a:lnTo>
                  <a:lnTo>
                    <a:pt x="720" y="97"/>
                  </a:lnTo>
                  <a:lnTo>
                    <a:pt x="724" y="102"/>
                  </a:lnTo>
                  <a:lnTo>
                    <a:pt x="731" y="105"/>
                  </a:lnTo>
                  <a:lnTo>
                    <a:pt x="737" y="110"/>
                  </a:lnTo>
                  <a:lnTo>
                    <a:pt x="744" y="114"/>
                  </a:lnTo>
                  <a:lnTo>
                    <a:pt x="750" y="118"/>
                  </a:lnTo>
                  <a:lnTo>
                    <a:pt x="753" y="120"/>
                  </a:lnTo>
                  <a:lnTo>
                    <a:pt x="754" y="121"/>
                  </a:lnTo>
                  <a:lnTo>
                    <a:pt x="754" y="135"/>
                  </a:lnTo>
                  <a:lnTo>
                    <a:pt x="789" y="139"/>
                  </a:lnTo>
                  <a:lnTo>
                    <a:pt x="817" y="157"/>
                  </a:lnTo>
                  <a:lnTo>
                    <a:pt x="811" y="169"/>
                  </a:lnTo>
                  <a:lnTo>
                    <a:pt x="841" y="166"/>
                  </a:lnTo>
                  <a:lnTo>
                    <a:pt x="850" y="172"/>
                  </a:lnTo>
                  <a:lnTo>
                    <a:pt x="858" y="180"/>
                  </a:lnTo>
                  <a:lnTo>
                    <a:pt x="866" y="188"/>
                  </a:lnTo>
                  <a:lnTo>
                    <a:pt x="873" y="193"/>
                  </a:lnTo>
                  <a:lnTo>
                    <a:pt x="875" y="199"/>
                  </a:lnTo>
                  <a:lnTo>
                    <a:pt x="874" y="205"/>
                  </a:lnTo>
                  <a:lnTo>
                    <a:pt x="870" y="212"/>
                  </a:lnTo>
                  <a:lnTo>
                    <a:pt x="865" y="217"/>
                  </a:lnTo>
                  <a:lnTo>
                    <a:pt x="860" y="218"/>
                  </a:lnTo>
                  <a:lnTo>
                    <a:pt x="853" y="218"/>
                  </a:lnTo>
                  <a:lnTo>
                    <a:pt x="845" y="219"/>
                  </a:lnTo>
                  <a:lnTo>
                    <a:pt x="836" y="219"/>
                  </a:lnTo>
                  <a:lnTo>
                    <a:pt x="826" y="220"/>
                  </a:lnTo>
                  <a:lnTo>
                    <a:pt x="817" y="220"/>
                  </a:lnTo>
                  <a:lnTo>
                    <a:pt x="809" y="220"/>
                  </a:lnTo>
                  <a:lnTo>
                    <a:pt x="803" y="220"/>
                  </a:lnTo>
                  <a:lnTo>
                    <a:pt x="797" y="220"/>
                  </a:lnTo>
                  <a:lnTo>
                    <a:pt x="790" y="222"/>
                  </a:lnTo>
                  <a:lnTo>
                    <a:pt x="781" y="222"/>
                  </a:lnTo>
                  <a:lnTo>
                    <a:pt x="772" y="223"/>
                  </a:lnTo>
                  <a:lnTo>
                    <a:pt x="761" y="224"/>
                  </a:lnTo>
                  <a:lnTo>
                    <a:pt x="752" y="225"/>
                  </a:lnTo>
                  <a:lnTo>
                    <a:pt x="744" y="226"/>
                  </a:lnTo>
                  <a:lnTo>
                    <a:pt x="736" y="227"/>
                  </a:lnTo>
                  <a:lnTo>
                    <a:pt x="727" y="228"/>
                  </a:lnTo>
                  <a:lnTo>
                    <a:pt x="714" y="232"/>
                  </a:lnTo>
                  <a:lnTo>
                    <a:pt x="699" y="235"/>
                  </a:lnTo>
                  <a:lnTo>
                    <a:pt x="684" y="239"/>
                  </a:lnTo>
                  <a:lnTo>
                    <a:pt x="669" y="243"/>
                  </a:lnTo>
                  <a:lnTo>
                    <a:pt x="656" y="247"/>
                  </a:lnTo>
                  <a:lnTo>
                    <a:pt x="648" y="249"/>
                  </a:lnTo>
                  <a:lnTo>
                    <a:pt x="645" y="250"/>
                  </a:lnTo>
                  <a:lnTo>
                    <a:pt x="597" y="255"/>
                  </a:lnTo>
                  <a:lnTo>
                    <a:pt x="578" y="269"/>
                  </a:lnTo>
                  <a:lnTo>
                    <a:pt x="607" y="265"/>
                  </a:lnTo>
                  <a:lnTo>
                    <a:pt x="575" y="288"/>
                  </a:lnTo>
                  <a:lnTo>
                    <a:pt x="572" y="288"/>
                  </a:lnTo>
                  <a:lnTo>
                    <a:pt x="564" y="288"/>
                  </a:lnTo>
                  <a:lnTo>
                    <a:pt x="554" y="288"/>
                  </a:lnTo>
                  <a:lnTo>
                    <a:pt x="542" y="289"/>
                  </a:lnTo>
                  <a:lnTo>
                    <a:pt x="530" y="289"/>
                  </a:lnTo>
                  <a:lnTo>
                    <a:pt x="518" y="292"/>
                  </a:lnTo>
                  <a:lnTo>
                    <a:pt x="508" y="293"/>
                  </a:lnTo>
                  <a:lnTo>
                    <a:pt x="502" y="295"/>
                  </a:lnTo>
                  <a:lnTo>
                    <a:pt x="499" y="299"/>
                  </a:lnTo>
                  <a:lnTo>
                    <a:pt x="500" y="302"/>
                  </a:lnTo>
                  <a:lnTo>
                    <a:pt x="503" y="303"/>
                  </a:lnTo>
                  <a:lnTo>
                    <a:pt x="510" y="304"/>
                  </a:lnTo>
                  <a:lnTo>
                    <a:pt x="509" y="317"/>
                  </a:lnTo>
                  <a:lnTo>
                    <a:pt x="466" y="318"/>
                  </a:lnTo>
                  <a:lnTo>
                    <a:pt x="463" y="303"/>
                  </a:lnTo>
                  <a:lnTo>
                    <a:pt x="465" y="301"/>
                  </a:lnTo>
                  <a:lnTo>
                    <a:pt x="469" y="298"/>
                  </a:lnTo>
                  <a:lnTo>
                    <a:pt x="472" y="291"/>
                  </a:lnTo>
                  <a:lnTo>
                    <a:pt x="474" y="285"/>
                  </a:lnTo>
                  <a:lnTo>
                    <a:pt x="471" y="278"/>
                  </a:lnTo>
                  <a:lnTo>
                    <a:pt x="463" y="271"/>
                  </a:lnTo>
                  <a:lnTo>
                    <a:pt x="454" y="265"/>
                  </a:lnTo>
                  <a:lnTo>
                    <a:pt x="445" y="261"/>
                  </a:lnTo>
                  <a:lnTo>
                    <a:pt x="440" y="260"/>
                  </a:lnTo>
                  <a:lnTo>
                    <a:pt x="435" y="258"/>
                  </a:lnTo>
                  <a:lnTo>
                    <a:pt x="431" y="257"/>
                  </a:lnTo>
                  <a:lnTo>
                    <a:pt x="425" y="257"/>
                  </a:lnTo>
                  <a:lnTo>
                    <a:pt x="420" y="258"/>
                  </a:lnTo>
                  <a:lnTo>
                    <a:pt x="416" y="261"/>
                  </a:lnTo>
                  <a:lnTo>
                    <a:pt x="411" y="264"/>
                  </a:lnTo>
                  <a:lnTo>
                    <a:pt x="409" y="269"/>
                  </a:lnTo>
                  <a:lnTo>
                    <a:pt x="408" y="269"/>
                  </a:lnTo>
                  <a:lnTo>
                    <a:pt x="403" y="270"/>
                  </a:lnTo>
                  <a:lnTo>
                    <a:pt x="397" y="271"/>
                  </a:lnTo>
                  <a:lnTo>
                    <a:pt x="389" y="272"/>
                  </a:lnTo>
                  <a:lnTo>
                    <a:pt x="381" y="273"/>
                  </a:lnTo>
                  <a:lnTo>
                    <a:pt x="373" y="275"/>
                  </a:lnTo>
                  <a:lnTo>
                    <a:pt x="366" y="275"/>
                  </a:lnTo>
                  <a:lnTo>
                    <a:pt x="360" y="273"/>
                  </a:lnTo>
                  <a:lnTo>
                    <a:pt x="356" y="272"/>
                  </a:lnTo>
                  <a:lnTo>
                    <a:pt x="349" y="271"/>
                  </a:lnTo>
                  <a:lnTo>
                    <a:pt x="342" y="271"/>
                  </a:lnTo>
                  <a:lnTo>
                    <a:pt x="335" y="271"/>
                  </a:lnTo>
                  <a:lnTo>
                    <a:pt x="329" y="272"/>
                  </a:lnTo>
                  <a:lnTo>
                    <a:pt x="324" y="273"/>
                  </a:lnTo>
                  <a:lnTo>
                    <a:pt x="319" y="275"/>
                  </a:lnTo>
                  <a:lnTo>
                    <a:pt x="317" y="277"/>
                  </a:lnTo>
                  <a:lnTo>
                    <a:pt x="320" y="287"/>
                  </a:lnTo>
                  <a:lnTo>
                    <a:pt x="321" y="287"/>
                  </a:lnTo>
                  <a:lnTo>
                    <a:pt x="324" y="286"/>
                  </a:lnTo>
                  <a:lnTo>
                    <a:pt x="328" y="285"/>
                  </a:lnTo>
                  <a:lnTo>
                    <a:pt x="334" y="284"/>
                  </a:lnTo>
                  <a:lnTo>
                    <a:pt x="340" y="281"/>
                  </a:lnTo>
                  <a:lnTo>
                    <a:pt x="347" y="281"/>
                  </a:lnTo>
                  <a:lnTo>
                    <a:pt x="352" y="280"/>
                  </a:lnTo>
                  <a:lnTo>
                    <a:pt x="358" y="280"/>
                  </a:lnTo>
                  <a:lnTo>
                    <a:pt x="364" y="281"/>
                  </a:lnTo>
                  <a:lnTo>
                    <a:pt x="371" y="281"/>
                  </a:lnTo>
                  <a:lnTo>
                    <a:pt x="378" y="281"/>
                  </a:lnTo>
                  <a:lnTo>
                    <a:pt x="385" y="280"/>
                  </a:lnTo>
                  <a:lnTo>
                    <a:pt x="392" y="280"/>
                  </a:lnTo>
                  <a:lnTo>
                    <a:pt x="397" y="279"/>
                  </a:lnTo>
                  <a:lnTo>
                    <a:pt x="403" y="278"/>
                  </a:lnTo>
                  <a:lnTo>
                    <a:pt x="409" y="277"/>
                  </a:lnTo>
                  <a:lnTo>
                    <a:pt x="413" y="276"/>
                  </a:lnTo>
                  <a:lnTo>
                    <a:pt x="420" y="276"/>
                  </a:lnTo>
                  <a:lnTo>
                    <a:pt x="427" y="276"/>
                  </a:lnTo>
                  <a:lnTo>
                    <a:pt x="434" y="276"/>
                  </a:lnTo>
                  <a:lnTo>
                    <a:pt x="440" y="277"/>
                  </a:lnTo>
                  <a:lnTo>
                    <a:pt x="445" y="278"/>
                  </a:lnTo>
                  <a:lnTo>
                    <a:pt x="446" y="279"/>
                  </a:lnTo>
                  <a:lnTo>
                    <a:pt x="445" y="280"/>
                  </a:lnTo>
                  <a:lnTo>
                    <a:pt x="441" y="283"/>
                  </a:lnTo>
                  <a:lnTo>
                    <a:pt x="436" y="284"/>
                  </a:lnTo>
                  <a:lnTo>
                    <a:pt x="431" y="286"/>
                  </a:lnTo>
                  <a:lnTo>
                    <a:pt x="425" y="288"/>
                  </a:lnTo>
                  <a:lnTo>
                    <a:pt x="418" y="291"/>
                  </a:lnTo>
                  <a:lnTo>
                    <a:pt x="412" y="294"/>
                  </a:lnTo>
                  <a:lnTo>
                    <a:pt x="408" y="298"/>
                  </a:lnTo>
                  <a:lnTo>
                    <a:pt x="404" y="301"/>
                  </a:lnTo>
                  <a:lnTo>
                    <a:pt x="401" y="310"/>
                  </a:lnTo>
                  <a:lnTo>
                    <a:pt x="401" y="322"/>
                  </a:lnTo>
                  <a:lnTo>
                    <a:pt x="402" y="332"/>
                  </a:lnTo>
                  <a:lnTo>
                    <a:pt x="403" y="337"/>
                  </a:lnTo>
                  <a:lnTo>
                    <a:pt x="417" y="337"/>
                  </a:lnTo>
                  <a:lnTo>
                    <a:pt x="418" y="332"/>
                  </a:lnTo>
                  <a:lnTo>
                    <a:pt x="423" y="319"/>
                  </a:lnTo>
                  <a:lnTo>
                    <a:pt x="431" y="306"/>
                  </a:lnTo>
                  <a:lnTo>
                    <a:pt x="442" y="296"/>
                  </a:lnTo>
                  <a:lnTo>
                    <a:pt x="446" y="304"/>
                  </a:lnTo>
                  <a:lnTo>
                    <a:pt x="450" y="314"/>
                  </a:lnTo>
                  <a:lnTo>
                    <a:pt x="455" y="323"/>
                  </a:lnTo>
                  <a:lnTo>
                    <a:pt x="461" y="329"/>
                  </a:lnTo>
                  <a:lnTo>
                    <a:pt x="465" y="330"/>
                  </a:lnTo>
                  <a:lnTo>
                    <a:pt x="471" y="331"/>
                  </a:lnTo>
                  <a:lnTo>
                    <a:pt x="479" y="332"/>
                  </a:lnTo>
                  <a:lnTo>
                    <a:pt x="487" y="333"/>
                  </a:lnTo>
                  <a:lnTo>
                    <a:pt x="495" y="333"/>
                  </a:lnTo>
                  <a:lnTo>
                    <a:pt x="503" y="333"/>
                  </a:lnTo>
                  <a:lnTo>
                    <a:pt x="510" y="332"/>
                  </a:lnTo>
                  <a:lnTo>
                    <a:pt x="515" y="331"/>
                  </a:lnTo>
                  <a:lnTo>
                    <a:pt x="532" y="309"/>
                  </a:lnTo>
                  <a:lnTo>
                    <a:pt x="533" y="309"/>
                  </a:lnTo>
                  <a:lnTo>
                    <a:pt x="537" y="309"/>
                  </a:lnTo>
                  <a:lnTo>
                    <a:pt x="542" y="309"/>
                  </a:lnTo>
                  <a:lnTo>
                    <a:pt x="548" y="309"/>
                  </a:lnTo>
                  <a:lnTo>
                    <a:pt x="556" y="308"/>
                  </a:lnTo>
                  <a:lnTo>
                    <a:pt x="563" y="307"/>
                  </a:lnTo>
                  <a:lnTo>
                    <a:pt x="571" y="306"/>
                  </a:lnTo>
                  <a:lnTo>
                    <a:pt x="578" y="303"/>
                  </a:lnTo>
                  <a:lnTo>
                    <a:pt x="585" y="300"/>
                  </a:lnTo>
                  <a:lnTo>
                    <a:pt x="592" y="295"/>
                  </a:lnTo>
                  <a:lnTo>
                    <a:pt x="600" y="289"/>
                  </a:lnTo>
                  <a:lnTo>
                    <a:pt x="607" y="284"/>
                  </a:lnTo>
                  <a:lnTo>
                    <a:pt x="614" y="278"/>
                  </a:lnTo>
                  <a:lnTo>
                    <a:pt x="620" y="273"/>
                  </a:lnTo>
                  <a:lnTo>
                    <a:pt x="625" y="269"/>
                  </a:lnTo>
                  <a:lnTo>
                    <a:pt x="630" y="266"/>
                  </a:lnTo>
                  <a:lnTo>
                    <a:pt x="651" y="273"/>
                  </a:lnTo>
                  <a:lnTo>
                    <a:pt x="654" y="272"/>
                  </a:lnTo>
                  <a:lnTo>
                    <a:pt x="665" y="269"/>
                  </a:lnTo>
                  <a:lnTo>
                    <a:pt x="678" y="264"/>
                  </a:lnTo>
                  <a:lnTo>
                    <a:pt x="694" y="258"/>
                  </a:lnTo>
                  <a:lnTo>
                    <a:pt x="713" y="253"/>
                  </a:lnTo>
                  <a:lnTo>
                    <a:pt x="729" y="248"/>
                  </a:lnTo>
                  <a:lnTo>
                    <a:pt x="743" y="243"/>
                  </a:lnTo>
                  <a:lnTo>
                    <a:pt x="752" y="241"/>
                  </a:lnTo>
                  <a:lnTo>
                    <a:pt x="759" y="240"/>
                  </a:lnTo>
                  <a:lnTo>
                    <a:pt x="765" y="240"/>
                  </a:lnTo>
                  <a:lnTo>
                    <a:pt x="771" y="242"/>
                  </a:lnTo>
                  <a:lnTo>
                    <a:pt x="775" y="245"/>
                  </a:lnTo>
                  <a:lnTo>
                    <a:pt x="780" y="247"/>
                  </a:lnTo>
                  <a:lnTo>
                    <a:pt x="784" y="249"/>
                  </a:lnTo>
                  <a:lnTo>
                    <a:pt x="789" y="253"/>
                  </a:lnTo>
                  <a:lnTo>
                    <a:pt x="792" y="255"/>
                  </a:lnTo>
                  <a:lnTo>
                    <a:pt x="799" y="258"/>
                  </a:lnTo>
                  <a:lnTo>
                    <a:pt x="805" y="258"/>
                  </a:lnTo>
                  <a:lnTo>
                    <a:pt x="811" y="258"/>
                  </a:lnTo>
                  <a:lnTo>
                    <a:pt x="817" y="258"/>
                  </a:lnTo>
                  <a:lnTo>
                    <a:pt x="823" y="261"/>
                  </a:lnTo>
                  <a:lnTo>
                    <a:pt x="829" y="266"/>
                  </a:lnTo>
                  <a:lnTo>
                    <a:pt x="830" y="272"/>
                  </a:lnTo>
                  <a:lnTo>
                    <a:pt x="825" y="277"/>
                  </a:lnTo>
                  <a:lnTo>
                    <a:pt x="818" y="279"/>
                  </a:lnTo>
                  <a:lnTo>
                    <a:pt x="809" y="281"/>
                  </a:lnTo>
                  <a:lnTo>
                    <a:pt x="797" y="285"/>
                  </a:lnTo>
                  <a:lnTo>
                    <a:pt x="785" y="288"/>
                  </a:lnTo>
                  <a:lnTo>
                    <a:pt x="774" y="292"/>
                  </a:lnTo>
                  <a:lnTo>
                    <a:pt x="762" y="296"/>
                  </a:lnTo>
                  <a:lnTo>
                    <a:pt x="754" y="300"/>
                  </a:lnTo>
                  <a:lnTo>
                    <a:pt x="749" y="303"/>
                  </a:lnTo>
                  <a:lnTo>
                    <a:pt x="742" y="306"/>
                  </a:lnTo>
                  <a:lnTo>
                    <a:pt x="737" y="304"/>
                  </a:lnTo>
                  <a:lnTo>
                    <a:pt x="736" y="300"/>
                  </a:lnTo>
                  <a:lnTo>
                    <a:pt x="738" y="293"/>
                  </a:lnTo>
                  <a:lnTo>
                    <a:pt x="742" y="285"/>
                  </a:lnTo>
                  <a:lnTo>
                    <a:pt x="744" y="277"/>
                  </a:lnTo>
                  <a:lnTo>
                    <a:pt x="744" y="271"/>
                  </a:lnTo>
                  <a:lnTo>
                    <a:pt x="738" y="271"/>
                  </a:lnTo>
                  <a:lnTo>
                    <a:pt x="735" y="272"/>
                  </a:lnTo>
                  <a:lnTo>
                    <a:pt x="730" y="275"/>
                  </a:lnTo>
                  <a:lnTo>
                    <a:pt x="726" y="276"/>
                  </a:lnTo>
                  <a:lnTo>
                    <a:pt x="721" y="278"/>
                  </a:lnTo>
                  <a:lnTo>
                    <a:pt x="715" y="279"/>
                  </a:lnTo>
                  <a:lnTo>
                    <a:pt x="709" y="281"/>
                  </a:lnTo>
                  <a:lnTo>
                    <a:pt x="705" y="283"/>
                  </a:lnTo>
                  <a:lnTo>
                    <a:pt x="699" y="285"/>
                  </a:lnTo>
                  <a:lnTo>
                    <a:pt x="693" y="286"/>
                  </a:lnTo>
                  <a:lnTo>
                    <a:pt x="685" y="288"/>
                  </a:lnTo>
                  <a:lnTo>
                    <a:pt x="677" y="289"/>
                  </a:lnTo>
                  <a:lnTo>
                    <a:pt x="669" y="291"/>
                  </a:lnTo>
                  <a:lnTo>
                    <a:pt x="661" y="292"/>
                  </a:lnTo>
                  <a:lnTo>
                    <a:pt x="653" y="293"/>
                  </a:lnTo>
                  <a:lnTo>
                    <a:pt x="646" y="293"/>
                  </a:lnTo>
                  <a:lnTo>
                    <a:pt x="640" y="293"/>
                  </a:lnTo>
                  <a:lnTo>
                    <a:pt x="630" y="303"/>
                  </a:lnTo>
                  <a:lnTo>
                    <a:pt x="636" y="303"/>
                  </a:lnTo>
                  <a:lnTo>
                    <a:pt x="643" y="306"/>
                  </a:lnTo>
                  <a:lnTo>
                    <a:pt x="648" y="307"/>
                  </a:lnTo>
                  <a:lnTo>
                    <a:pt x="654" y="309"/>
                  </a:lnTo>
                  <a:lnTo>
                    <a:pt x="659" y="311"/>
                  </a:lnTo>
                  <a:lnTo>
                    <a:pt x="661" y="314"/>
                  </a:lnTo>
                  <a:lnTo>
                    <a:pt x="662" y="316"/>
                  </a:lnTo>
                  <a:lnTo>
                    <a:pt x="661" y="317"/>
                  </a:lnTo>
                  <a:lnTo>
                    <a:pt x="658" y="318"/>
                  </a:lnTo>
                  <a:lnTo>
                    <a:pt x="654" y="319"/>
                  </a:lnTo>
                  <a:lnTo>
                    <a:pt x="651" y="321"/>
                  </a:lnTo>
                  <a:lnTo>
                    <a:pt x="646" y="322"/>
                  </a:lnTo>
                  <a:lnTo>
                    <a:pt x="641" y="324"/>
                  </a:lnTo>
                  <a:lnTo>
                    <a:pt x="637" y="325"/>
                  </a:lnTo>
                  <a:lnTo>
                    <a:pt x="631" y="326"/>
                  </a:lnTo>
                  <a:lnTo>
                    <a:pt x="627" y="326"/>
                  </a:lnTo>
                  <a:lnTo>
                    <a:pt x="616" y="327"/>
                  </a:lnTo>
                  <a:lnTo>
                    <a:pt x="607" y="330"/>
                  </a:lnTo>
                  <a:lnTo>
                    <a:pt x="600" y="333"/>
                  </a:lnTo>
                  <a:lnTo>
                    <a:pt x="594" y="339"/>
                  </a:lnTo>
                  <a:lnTo>
                    <a:pt x="587" y="347"/>
                  </a:lnTo>
                  <a:lnTo>
                    <a:pt x="578" y="359"/>
                  </a:lnTo>
                  <a:lnTo>
                    <a:pt x="568" y="372"/>
                  </a:lnTo>
                  <a:lnTo>
                    <a:pt x="562" y="385"/>
                  </a:lnTo>
                  <a:lnTo>
                    <a:pt x="553" y="380"/>
                  </a:lnTo>
                  <a:lnTo>
                    <a:pt x="553" y="361"/>
                  </a:lnTo>
                  <a:lnTo>
                    <a:pt x="544" y="362"/>
                  </a:lnTo>
                  <a:lnTo>
                    <a:pt x="536" y="366"/>
                  </a:lnTo>
                  <a:lnTo>
                    <a:pt x="531" y="369"/>
                  </a:lnTo>
                  <a:lnTo>
                    <a:pt x="529" y="377"/>
                  </a:lnTo>
                  <a:lnTo>
                    <a:pt x="530" y="387"/>
                  </a:lnTo>
                  <a:lnTo>
                    <a:pt x="533" y="400"/>
                  </a:lnTo>
                  <a:lnTo>
                    <a:pt x="536" y="412"/>
                  </a:lnTo>
                  <a:lnTo>
                    <a:pt x="534" y="418"/>
                  </a:lnTo>
                  <a:lnTo>
                    <a:pt x="529" y="423"/>
                  </a:lnTo>
                  <a:lnTo>
                    <a:pt x="521" y="425"/>
                  </a:lnTo>
                  <a:lnTo>
                    <a:pt x="514" y="428"/>
                  </a:lnTo>
                  <a:lnTo>
                    <a:pt x="510" y="429"/>
                  </a:lnTo>
                  <a:lnTo>
                    <a:pt x="464" y="461"/>
                  </a:lnTo>
                  <a:lnTo>
                    <a:pt x="459" y="463"/>
                  </a:lnTo>
                  <a:lnTo>
                    <a:pt x="450" y="469"/>
                  </a:lnTo>
                  <a:lnTo>
                    <a:pt x="439" y="477"/>
                  </a:lnTo>
                  <a:lnTo>
                    <a:pt x="431" y="485"/>
                  </a:lnTo>
                  <a:lnTo>
                    <a:pt x="430" y="496"/>
                  </a:lnTo>
                  <a:lnTo>
                    <a:pt x="434" y="508"/>
                  </a:lnTo>
                  <a:lnTo>
                    <a:pt x="441" y="521"/>
                  </a:lnTo>
                  <a:lnTo>
                    <a:pt x="447" y="530"/>
                  </a:lnTo>
                  <a:lnTo>
                    <a:pt x="447" y="538"/>
                  </a:lnTo>
                  <a:lnTo>
                    <a:pt x="443" y="547"/>
                  </a:lnTo>
                  <a:lnTo>
                    <a:pt x="438" y="558"/>
                  </a:lnTo>
                  <a:lnTo>
                    <a:pt x="433" y="567"/>
                  </a:lnTo>
                  <a:lnTo>
                    <a:pt x="427" y="575"/>
                  </a:lnTo>
                  <a:lnTo>
                    <a:pt x="420" y="585"/>
                  </a:lnTo>
                  <a:lnTo>
                    <a:pt x="413" y="592"/>
                  </a:lnTo>
                  <a:lnTo>
                    <a:pt x="407" y="595"/>
                  </a:lnTo>
                  <a:lnTo>
                    <a:pt x="402" y="587"/>
                  </a:lnTo>
                  <a:lnTo>
                    <a:pt x="400" y="572"/>
                  </a:lnTo>
                  <a:lnTo>
                    <a:pt x="400" y="556"/>
                  </a:lnTo>
                  <a:lnTo>
                    <a:pt x="404" y="545"/>
                  </a:lnTo>
                  <a:lnTo>
                    <a:pt x="411" y="535"/>
                  </a:lnTo>
                  <a:lnTo>
                    <a:pt x="409" y="531"/>
                  </a:lnTo>
                  <a:lnTo>
                    <a:pt x="404" y="524"/>
                  </a:lnTo>
                  <a:lnTo>
                    <a:pt x="397" y="516"/>
                  </a:lnTo>
                  <a:lnTo>
                    <a:pt x="390" y="511"/>
                  </a:lnTo>
                  <a:lnTo>
                    <a:pt x="386" y="509"/>
                  </a:lnTo>
                  <a:lnTo>
                    <a:pt x="379" y="508"/>
                  </a:lnTo>
                  <a:lnTo>
                    <a:pt x="372" y="506"/>
                  </a:lnTo>
                  <a:lnTo>
                    <a:pt x="363" y="505"/>
                  </a:lnTo>
                  <a:lnTo>
                    <a:pt x="355" y="504"/>
                  </a:lnTo>
                  <a:lnTo>
                    <a:pt x="349" y="504"/>
                  </a:lnTo>
                  <a:lnTo>
                    <a:pt x="344" y="503"/>
                  </a:lnTo>
                  <a:lnTo>
                    <a:pt x="342" y="503"/>
                  </a:lnTo>
                  <a:lnTo>
                    <a:pt x="335" y="516"/>
                  </a:lnTo>
                  <a:lnTo>
                    <a:pt x="333" y="516"/>
                  </a:lnTo>
                  <a:lnTo>
                    <a:pt x="326" y="515"/>
                  </a:lnTo>
                  <a:lnTo>
                    <a:pt x="317" y="515"/>
                  </a:lnTo>
                  <a:lnTo>
                    <a:pt x="306" y="513"/>
                  </a:lnTo>
                  <a:lnTo>
                    <a:pt x="295" y="512"/>
                  </a:lnTo>
                  <a:lnTo>
                    <a:pt x="286" y="509"/>
                  </a:lnTo>
                  <a:lnTo>
                    <a:pt x="277" y="506"/>
                  </a:lnTo>
                  <a:lnTo>
                    <a:pt x="273" y="503"/>
                  </a:lnTo>
                  <a:lnTo>
                    <a:pt x="269" y="503"/>
                  </a:lnTo>
                  <a:lnTo>
                    <a:pt x="265" y="504"/>
                  </a:lnTo>
                  <a:lnTo>
                    <a:pt x="260" y="505"/>
                  </a:lnTo>
                  <a:lnTo>
                    <a:pt x="254" y="507"/>
                  </a:lnTo>
                  <a:lnTo>
                    <a:pt x="249" y="509"/>
                  </a:lnTo>
                  <a:lnTo>
                    <a:pt x="244" y="514"/>
                  </a:lnTo>
                  <a:lnTo>
                    <a:pt x="238" y="519"/>
                  </a:lnTo>
                  <a:lnTo>
                    <a:pt x="235" y="524"/>
                  </a:lnTo>
                  <a:lnTo>
                    <a:pt x="216" y="524"/>
                  </a:lnTo>
                  <a:lnTo>
                    <a:pt x="205" y="581"/>
                  </a:lnTo>
                  <a:lnTo>
                    <a:pt x="191" y="584"/>
                  </a:lnTo>
                  <a:lnTo>
                    <a:pt x="205" y="619"/>
                  </a:lnTo>
                  <a:lnTo>
                    <a:pt x="199" y="628"/>
                  </a:lnTo>
                  <a:lnTo>
                    <a:pt x="197" y="640"/>
                  </a:lnTo>
                  <a:lnTo>
                    <a:pt x="199" y="650"/>
                  </a:lnTo>
                  <a:lnTo>
                    <a:pt x="208" y="657"/>
                  </a:lnTo>
                  <a:lnTo>
                    <a:pt x="220" y="658"/>
                  </a:lnTo>
                  <a:lnTo>
                    <a:pt x="229" y="657"/>
                  </a:lnTo>
                  <a:lnTo>
                    <a:pt x="236" y="656"/>
                  </a:lnTo>
                  <a:lnTo>
                    <a:pt x="238" y="655"/>
                  </a:lnTo>
                  <a:lnTo>
                    <a:pt x="252" y="663"/>
                  </a:lnTo>
                  <a:lnTo>
                    <a:pt x="258" y="655"/>
                  </a:lnTo>
                  <a:lnTo>
                    <a:pt x="264" y="649"/>
                  </a:lnTo>
                  <a:lnTo>
                    <a:pt x="268" y="645"/>
                  </a:lnTo>
                  <a:lnTo>
                    <a:pt x="274" y="644"/>
                  </a:lnTo>
                  <a:lnTo>
                    <a:pt x="277" y="644"/>
                  </a:lnTo>
                  <a:lnTo>
                    <a:pt x="280" y="641"/>
                  </a:lnTo>
                  <a:lnTo>
                    <a:pt x="283" y="637"/>
                  </a:lnTo>
                  <a:lnTo>
                    <a:pt x="290" y="636"/>
                  </a:lnTo>
                  <a:lnTo>
                    <a:pt x="296" y="637"/>
                  </a:lnTo>
                  <a:lnTo>
                    <a:pt x="302" y="637"/>
                  </a:lnTo>
                  <a:lnTo>
                    <a:pt x="307" y="637"/>
                  </a:lnTo>
                  <a:lnTo>
                    <a:pt x="314" y="637"/>
                  </a:lnTo>
                  <a:lnTo>
                    <a:pt x="319" y="637"/>
                  </a:lnTo>
                  <a:lnTo>
                    <a:pt x="324" y="636"/>
                  </a:lnTo>
                  <a:lnTo>
                    <a:pt x="326" y="636"/>
                  </a:lnTo>
                  <a:lnTo>
                    <a:pt x="327" y="636"/>
                  </a:lnTo>
                  <a:lnTo>
                    <a:pt x="330" y="644"/>
                  </a:lnTo>
                  <a:lnTo>
                    <a:pt x="327" y="648"/>
                  </a:lnTo>
                  <a:lnTo>
                    <a:pt x="319" y="656"/>
                  </a:lnTo>
                  <a:lnTo>
                    <a:pt x="311" y="667"/>
                  </a:lnTo>
                  <a:lnTo>
                    <a:pt x="306" y="679"/>
                  </a:lnTo>
                  <a:lnTo>
                    <a:pt x="304" y="690"/>
                  </a:lnTo>
                  <a:lnTo>
                    <a:pt x="301" y="703"/>
                  </a:lnTo>
                  <a:lnTo>
                    <a:pt x="295" y="716"/>
                  </a:lnTo>
                  <a:lnTo>
                    <a:pt x="287" y="727"/>
                  </a:lnTo>
                  <a:lnTo>
                    <a:pt x="295" y="728"/>
                  </a:lnTo>
                  <a:lnTo>
                    <a:pt x="304" y="731"/>
                  </a:lnTo>
                  <a:lnTo>
                    <a:pt x="312" y="732"/>
                  </a:lnTo>
                  <a:lnTo>
                    <a:pt x="321" y="733"/>
                  </a:lnTo>
                  <a:lnTo>
                    <a:pt x="329" y="733"/>
                  </a:lnTo>
                  <a:lnTo>
                    <a:pt x="337" y="733"/>
                  </a:lnTo>
                  <a:lnTo>
                    <a:pt x="347" y="732"/>
                  </a:lnTo>
                  <a:lnTo>
                    <a:pt x="355" y="728"/>
                  </a:lnTo>
                  <a:lnTo>
                    <a:pt x="373" y="736"/>
                  </a:lnTo>
                  <a:lnTo>
                    <a:pt x="371" y="750"/>
                  </a:lnTo>
                  <a:lnTo>
                    <a:pt x="368" y="765"/>
                  </a:lnTo>
                  <a:lnTo>
                    <a:pt x="366" y="778"/>
                  </a:lnTo>
                  <a:lnTo>
                    <a:pt x="366" y="788"/>
                  </a:lnTo>
                  <a:lnTo>
                    <a:pt x="367" y="801"/>
                  </a:lnTo>
                  <a:lnTo>
                    <a:pt x="370" y="818"/>
                  </a:lnTo>
                  <a:lnTo>
                    <a:pt x="374" y="833"/>
                  </a:lnTo>
                  <a:lnTo>
                    <a:pt x="385" y="841"/>
                  </a:lnTo>
                  <a:lnTo>
                    <a:pt x="392" y="842"/>
                  </a:lnTo>
                  <a:lnTo>
                    <a:pt x="397" y="843"/>
                  </a:lnTo>
                  <a:lnTo>
                    <a:pt x="404" y="843"/>
                  </a:lnTo>
                  <a:lnTo>
                    <a:pt x="410" y="842"/>
                  </a:lnTo>
                  <a:lnTo>
                    <a:pt x="416" y="841"/>
                  </a:lnTo>
                  <a:lnTo>
                    <a:pt x="421" y="840"/>
                  </a:lnTo>
                  <a:lnTo>
                    <a:pt x="427" y="837"/>
                  </a:lnTo>
                  <a:lnTo>
                    <a:pt x="433" y="833"/>
                  </a:lnTo>
                  <a:lnTo>
                    <a:pt x="436" y="835"/>
                  </a:lnTo>
                  <a:lnTo>
                    <a:pt x="445" y="841"/>
                  </a:lnTo>
                  <a:lnTo>
                    <a:pt x="454" y="848"/>
                  </a:lnTo>
                  <a:lnTo>
                    <a:pt x="458" y="856"/>
                  </a:lnTo>
                  <a:lnTo>
                    <a:pt x="461" y="865"/>
                  </a:lnTo>
                  <a:lnTo>
                    <a:pt x="465" y="875"/>
                  </a:lnTo>
                  <a:lnTo>
                    <a:pt x="471" y="881"/>
                  </a:lnTo>
                  <a:lnTo>
                    <a:pt x="479" y="885"/>
                  </a:lnTo>
                  <a:lnTo>
                    <a:pt x="501" y="828"/>
                  </a:lnTo>
                  <a:lnTo>
                    <a:pt x="508" y="827"/>
                  </a:lnTo>
                  <a:lnTo>
                    <a:pt x="515" y="825"/>
                  </a:lnTo>
                  <a:lnTo>
                    <a:pt x="519" y="823"/>
                  </a:lnTo>
                  <a:lnTo>
                    <a:pt x="524" y="820"/>
                  </a:lnTo>
                  <a:lnTo>
                    <a:pt x="527" y="818"/>
                  </a:lnTo>
                  <a:lnTo>
                    <a:pt x="531" y="816"/>
                  </a:lnTo>
                  <a:lnTo>
                    <a:pt x="536" y="812"/>
                  </a:lnTo>
                  <a:lnTo>
                    <a:pt x="540" y="809"/>
                  </a:lnTo>
                  <a:lnTo>
                    <a:pt x="562" y="809"/>
                  </a:lnTo>
                  <a:lnTo>
                    <a:pt x="548" y="833"/>
                  </a:lnTo>
                  <a:lnTo>
                    <a:pt x="578" y="847"/>
                  </a:lnTo>
                  <a:lnTo>
                    <a:pt x="594" y="837"/>
                  </a:lnTo>
                  <a:lnTo>
                    <a:pt x="591" y="833"/>
                  </a:lnTo>
                  <a:lnTo>
                    <a:pt x="583" y="827"/>
                  </a:lnTo>
                  <a:lnTo>
                    <a:pt x="577" y="819"/>
                  </a:lnTo>
                  <a:lnTo>
                    <a:pt x="577" y="815"/>
                  </a:lnTo>
                  <a:lnTo>
                    <a:pt x="582" y="810"/>
                  </a:lnTo>
                  <a:lnTo>
                    <a:pt x="585" y="804"/>
                  </a:lnTo>
                  <a:lnTo>
                    <a:pt x="590" y="800"/>
                  </a:lnTo>
                  <a:lnTo>
                    <a:pt x="597" y="801"/>
                  </a:lnTo>
                  <a:lnTo>
                    <a:pt x="605" y="804"/>
                  </a:lnTo>
                  <a:lnTo>
                    <a:pt x="614" y="807"/>
                  </a:lnTo>
                  <a:lnTo>
                    <a:pt x="622" y="807"/>
                  </a:lnTo>
                  <a:lnTo>
                    <a:pt x="630" y="804"/>
                  </a:lnTo>
                  <a:lnTo>
                    <a:pt x="635" y="803"/>
                  </a:lnTo>
                  <a:lnTo>
                    <a:pt x="638" y="803"/>
                  </a:lnTo>
                  <a:lnTo>
                    <a:pt x="643" y="803"/>
                  </a:lnTo>
                  <a:lnTo>
                    <a:pt x="648" y="803"/>
                  </a:lnTo>
                  <a:lnTo>
                    <a:pt x="654" y="804"/>
                  </a:lnTo>
                  <a:lnTo>
                    <a:pt x="660" y="804"/>
                  </a:lnTo>
                  <a:lnTo>
                    <a:pt x="666" y="805"/>
                  </a:lnTo>
                  <a:lnTo>
                    <a:pt x="673" y="807"/>
                  </a:lnTo>
                  <a:lnTo>
                    <a:pt x="678" y="808"/>
                  </a:lnTo>
                  <a:lnTo>
                    <a:pt x="684" y="809"/>
                  </a:lnTo>
                  <a:lnTo>
                    <a:pt x="689" y="810"/>
                  </a:lnTo>
                  <a:lnTo>
                    <a:pt x="694" y="810"/>
                  </a:lnTo>
                  <a:lnTo>
                    <a:pt x="699" y="811"/>
                  </a:lnTo>
                  <a:lnTo>
                    <a:pt x="705" y="812"/>
                  </a:lnTo>
                  <a:lnTo>
                    <a:pt x="713" y="814"/>
                  </a:lnTo>
                  <a:lnTo>
                    <a:pt x="722" y="815"/>
                  </a:lnTo>
                  <a:lnTo>
                    <a:pt x="734" y="816"/>
                  </a:lnTo>
                  <a:lnTo>
                    <a:pt x="746" y="819"/>
                  </a:lnTo>
                  <a:lnTo>
                    <a:pt x="759" y="824"/>
                  </a:lnTo>
                  <a:lnTo>
                    <a:pt x="772" y="830"/>
                  </a:lnTo>
                  <a:lnTo>
                    <a:pt x="783" y="835"/>
                  </a:lnTo>
                  <a:lnTo>
                    <a:pt x="794" y="841"/>
                  </a:lnTo>
                  <a:lnTo>
                    <a:pt x="802" y="847"/>
                  </a:lnTo>
                  <a:lnTo>
                    <a:pt x="806" y="853"/>
                  </a:lnTo>
                  <a:lnTo>
                    <a:pt x="813" y="863"/>
                  </a:lnTo>
                  <a:lnTo>
                    <a:pt x="819" y="871"/>
                  </a:lnTo>
                  <a:lnTo>
                    <a:pt x="823" y="877"/>
                  </a:lnTo>
                  <a:lnTo>
                    <a:pt x="825" y="879"/>
                  </a:lnTo>
                  <a:lnTo>
                    <a:pt x="828" y="879"/>
                  </a:lnTo>
                  <a:lnTo>
                    <a:pt x="837" y="880"/>
                  </a:lnTo>
                  <a:lnTo>
                    <a:pt x="850" y="880"/>
                  </a:lnTo>
                  <a:lnTo>
                    <a:pt x="866" y="881"/>
                  </a:lnTo>
                  <a:lnTo>
                    <a:pt x="881" y="883"/>
                  </a:lnTo>
                  <a:lnTo>
                    <a:pt x="896" y="885"/>
                  </a:lnTo>
                  <a:lnTo>
                    <a:pt x="908" y="886"/>
                  </a:lnTo>
                  <a:lnTo>
                    <a:pt x="914" y="888"/>
                  </a:lnTo>
                  <a:lnTo>
                    <a:pt x="919" y="893"/>
                  </a:lnTo>
                  <a:lnTo>
                    <a:pt x="927" y="902"/>
                  </a:lnTo>
                  <a:lnTo>
                    <a:pt x="935" y="914"/>
                  </a:lnTo>
                  <a:lnTo>
                    <a:pt x="944" y="926"/>
                  </a:lnTo>
                  <a:lnTo>
                    <a:pt x="954" y="939"/>
                  </a:lnTo>
                  <a:lnTo>
                    <a:pt x="962" y="949"/>
                  </a:lnTo>
                  <a:lnTo>
                    <a:pt x="970" y="957"/>
                  </a:lnTo>
                  <a:lnTo>
                    <a:pt x="974" y="961"/>
                  </a:lnTo>
                  <a:lnTo>
                    <a:pt x="982" y="961"/>
                  </a:lnTo>
                  <a:lnTo>
                    <a:pt x="989" y="961"/>
                  </a:lnTo>
                  <a:lnTo>
                    <a:pt x="994" y="961"/>
                  </a:lnTo>
                  <a:lnTo>
                    <a:pt x="996" y="961"/>
                  </a:lnTo>
                  <a:lnTo>
                    <a:pt x="999" y="986"/>
                  </a:lnTo>
                  <a:lnTo>
                    <a:pt x="995" y="986"/>
                  </a:lnTo>
                  <a:lnTo>
                    <a:pt x="989" y="986"/>
                  </a:lnTo>
                  <a:lnTo>
                    <a:pt x="981" y="989"/>
                  </a:lnTo>
                  <a:lnTo>
                    <a:pt x="977" y="993"/>
                  </a:lnTo>
                  <a:lnTo>
                    <a:pt x="972" y="1001"/>
                  </a:lnTo>
                  <a:lnTo>
                    <a:pt x="967" y="1013"/>
                  </a:lnTo>
                  <a:lnTo>
                    <a:pt x="961" y="1022"/>
                  </a:lnTo>
                  <a:lnTo>
                    <a:pt x="955" y="1027"/>
                  </a:lnTo>
                  <a:lnTo>
                    <a:pt x="948" y="1028"/>
                  </a:lnTo>
                  <a:lnTo>
                    <a:pt x="941" y="1031"/>
                  </a:lnTo>
                  <a:lnTo>
                    <a:pt x="936" y="1036"/>
                  </a:lnTo>
                  <a:lnTo>
                    <a:pt x="934" y="1037"/>
                  </a:lnTo>
                  <a:lnTo>
                    <a:pt x="941" y="1048"/>
                  </a:lnTo>
                  <a:lnTo>
                    <a:pt x="980" y="1040"/>
                  </a:lnTo>
                  <a:lnTo>
                    <a:pt x="982" y="1034"/>
                  </a:lnTo>
                  <a:lnTo>
                    <a:pt x="988" y="1020"/>
                  </a:lnTo>
                  <a:lnTo>
                    <a:pt x="995" y="1007"/>
                  </a:lnTo>
                  <a:lnTo>
                    <a:pt x="1001" y="1002"/>
                  </a:lnTo>
                  <a:lnTo>
                    <a:pt x="1009" y="1005"/>
                  </a:lnTo>
                  <a:lnTo>
                    <a:pt x="1020" y="1007"/>
                  </a:lnTo>
                  <a:lnTo>
                    <a:pt x="1033" y="1009"/>
                  </a:lnTo>
                  <a:lnTo>
                    <a:pt x="1048" y="1010"/>
                  </a:lnTo>
                  <a:lnTo>
                    <a:pt x="1062" y="1012"/>
                  </a:lnTo>
                  <a:lnTo>
                    <a:pt x="1076" y="1013"/>
                  </a:lnTo>
                  <a:lnTo>
                    <a:pt x="1088" y="1013"/>
                  </a:lnTo>
                  <a:lnTo>
                    <a:pt x="1098" y="1013"/>
                  </a:lnTo>
                  <a:lnTo>
                    <a:pt x="1115" y="1024"/>
                  </a:lnTo>
                  <a:lnTo>
                    <a:pt x="1137" y="1019"/>
                  </a:lnTo>
                  <a:lnTo>
                    <a:pt x="1138" y="1021"/>
                  </a:lnTo>
                  <a:lnTo>
                    <a:pt x="1141" y="1027"/>
                  </a:lnTo>
                  <a:lnTo>
                    <a:pt x="1146" y="1034"/>
                  </a:lnTo>
                  <a:lnTo>
                    <a:pt x="1153" y="1038"/>
                  </a:lnTo>
                  <a:lnTo>
                    <a:pt x="1158" y="1039"/>
                  </a:lnTo>
                  <a:lnTo>
                    <a:pt x="1162" y="1039"/>
                  </a:lnTo>
                  <a:lnTo>
                    <a:pt x="1168" y="1039"/>
                  </a:lnTo>
                  <a:lnTo>
                    <a:pt x="1174" y="1038"/>
                  </a:lnTo>
                  <a:lnTo>
                    <a:pt x="1179" y="1037"/>
                  </a:lnTo>
                  <a:lnTo>
                    <a:pt x="1184" y="1036"/>
                  </a:lnTo>
                  <a:lnTo>
                    <a:pt x="1186" y="1035"/>
                  </a:lnTo>
                  <a:lnTo>
                    <a:pt x="1187" y="1035"/>
                  </a:lnTo>
                  <a:lnTo>
                    <a:pt x="1191" y="1038"/>
                  </a:lnTo>
                  <a:lnTo>
                    <a:pt x="1200" y="1044"/>
                  </a:lnTo>
                  <a:lnTo>
                    <a:pt x="1211" y="1051"/>
                  </a:lnTo>
                  <a:lnTo>
                    <a:pt x="1220" y="1054"/>
                  </a:lnTo>
                  <a:lnTo>
                    <a:pt x="1220" y="1061"/>
                  </a:lnTo>
                  <a:lnTo>
                    <a:pt x="1221" y="1078"/>
                  </a:lnTo>
                  <a:lnTo>
                    <a:pt x="1225" y="1098"/>
                  </a:lnTo>
                  <a:lnTo>
                    <a:pt x="1237" y="1114"/>
                  </a:lnTo>
                  <a:lnTo>
                    <a:pt x="1235" y="1122"/>
                  </a:lnTo>
                  <a:lnTo>
                    <a:pt x="1229" y="1133"/>
                  </a:lnTo>
                  <a:lnTo>
                    <a:pt x="1221" y="1142"/>
                  </a:lnTo>
                  <a:lnTo>
                    <a:pt x="1209" y="1149"/>
                  </a:lnTo>
                  <a:lnTo>
                    <a:pt x="1204" y="1152"/>
                  </a:lnTo>
                  <a:lnTo>
                    <a:pt x="1198" y="1158"/>
                  </a:lnTo>
                  <a:lnTo>
                    <a:pt x="1193" y="1164"/>
                  </a:lnTo>
                  <a:lnTo>
                    <a:pt x="1187" y="1171"/>
                  </a:lnTo>
                  <a:lnTo>
                    <a:pt x="1183" y="1177"/>
                  </a:lnTo>
                  <a:lnTo>
                    <a:pt x="1178" y="1184"/>
                  </a:lnTo>
                  <a:lnTo>
                    <a:pt x="1173" y="1191"/>
                  </a:lnTo>
                  <a:lnTo>
                    <a:pt x="1168" y="1197"/>
                  </a:lnTo>
                  <a:lnTo>
                    <a:pt x="1160" y="1211"/>
                  </a:lnTo>
                  <a:lnTo>
                    <a:pt x="1158" y="1228"/>
                  </a:lnTo>
                  <a:lnTo>
                    <a:pt x="1156" y="1245"/>
                  </a:lnTo>
                  <a:lnTo>
                    <a:pt x="1153" y="1260"/>
                  </a:lnTo>
                  <a:lnTo>
                    <a:pt x="1147" y="1272"/>
                  </a:lnTo>
                  <a:lnTo>
                    <a:pt x="1139" y="1280"/>
                  </a:lnTo>
                  <a:lnTo>
                    <a:pt x="1130" y="1287"/>
                  </a:lnTo>
                  <a:lnTo>
                    <a:pt x="1123" y="1290"/>
                  </a:lnTo>
                  <a:lnTo>
                    <a:pt x="1121" y="1295"/>
                  </a:lnTo>
                  <a:lnTo>
                    <a:pt x="1125" y="1298"/>
                  </a:lnTo>
                  <a:lnTo>
                    <a:pt x="1133" y="1303"/>
                  </a:lnTo>
                  <a:lnTo>
                    <a:pt x="1141" y="1304"/>
                  </a:lnTo>
                  <a:lnTo>
                    <a:pt x="1131" y="1317"/>
                  </a:lnTo>
                  <a:lnTo>
                    <a:pt x="1124" y="1318"/>
                  </a:lnTo>
                  <a:lnTo>
                    <a:pt x="1116" y="1319"/>
                  </a:lnTo>
                  <a:lnTo>
                    <a:pt x="1108" y="1321"/>
                  </a:lnTo>
                  <a:lnTo>
                    <a:pt x="1100" y="1324"/>
                  </a:lnTo>
                  <a:lnTo>
                    <a:pt x="1092" y="1327"/>
                  </a:lnTo>
                  <a:lnTo>
                    <a:pt x="1084" y="1331"/>
                  </a:lnTo>
                  <a:lnTo>
                    <a:pt x="1076" y="1335"/>
                  </a:lnTo>
                  <a:lnTo>
                    <a:pt x="1068" y="1339"/>
                  </a:lnTo>
                  <a:lnTo>
                    <a:pt x="1067" y="1346"/>
                  </a:lnTo>
                  <a:lnTo>
                    <a:pt x="1065" y="1353"/>
                  </a:lnTo>
                  <a:lnTo>
                    <a:pt x="1062" y="1359"/>
                  </a:lnTo>
                  <a:lnTo>
                    <a:pt x="1057" y="1366"/>
                  </a:lnTo>
                  <a:lnTo>
                    <a:pt x="1052" y="1372"/>
                  </a:lnTo>
                  <a:lnTo>
                    <a:pt x="1045" y="1378"/>
                  </a:lnTo>
                  <a:lnTo>
                    <a:pt x="1037" y="1381"/>
                  </a:lnTo>
                  <a:lnTo>
                    <a:pt x="1027" y="1385"/>
                  </a:lnTo>
                  <a:lnTo>
                    <a:pt x="1025" y="1445"/>
                  </a:lnTo>
                  <a:lnTo>
                    <a:pt x="1023" y="1449"/>
                  </a:lnTo>
                  <a:lnTo>
                    <a:pt x="1016" y="1462"/>
                  </a:lnTo>
                  <a:lnTo>
                    <a:pt x="1007" y="1476"/>
                  </a:lnTo>
                  <a:lnTo>
                    <a:pt x="999" y="1485"/>
                  </a:lnTo>
                  <a:lnTo>
                    <a:pt x="994" y="1492"/>
                  </a:lnTo>
                  <a:lnTo>
                    <a:pt x="992" y="1500"/>
                  </a:lnTo>
                  <a:lnTo>
                    <a:pt x="988" y="1509"/>
                  </a:lnTo>
                  <a:lnTo>
                    <a:pt x="980" y="1518"/>
                  </a:lnTo>
                  <a:lnTo>
                    <a:pt x="971" y="1529"/>
                  </a:lnTo>
                  <a:lnTo>
                    <a:pt x="967" y="1538"/>
                  </a:lnTo>
                  <a:lnTo>
                    <a:pt x="966" y="1548"/>
                  </a:lnTo>
                  <a:lnTo>
                    <a:pt x="964" y="1559"/>
                  </a:lnTo>
                  <a:lnTo>
                    <a:pt x="959" y="1562"/>
                  </a:lnTo>
                  <a:lnTo>
                    <a:pt x="954" y="1566"/>
                  </a:lnTo>
                  <a:lnTo>
                    <a:pt x="948" y="1568"/>
                  </a:lnTo>
                  <a:lnTo>
                    <a:pt x="941" y="1570"/>
                  </a:lnTo>
                  <a:lnTo>
                    <a:pt x="933" y="1571"/>
                  </a:lnTo>
                  <a:lnTo>
                    <a:pt x="927" y="1573"/>
                  </a:lnTo>
                  <a:lnTo>
                    <a:pt x="921" y="1573"/>
                  </a:lnTo>
                  <a:lnTo>
                    <a:pt x="917" y="1573"/>
                  </a:lnTo>
                  <a:lnTo>
                    <a:pt x="912" y="1570"/>
                  </a:lnTo>
                  <a:lnTo>
                    <a:pt x="906" y="1566"/>
                  </a:lnTo>
                  <a:lnTo>
                    <a:pt x="898" y="1560"/>
                  </a:lnTo>
                  <a:lnTo>
                    <a:pt x="891" y="1553"/>
                  </a:lnTo>
                  <a:lnTo>
                    <a:pt x="883" y="1547"/>
                  </a:lnTo>
                  <a:lnTo>
                    <a:pt x="875" y="1541"/>
                  </a:lnTo>
                  <a:lnTo>
                    <a:pt x="868" y="1537"/>
                  </a:lnTo>
                  <a:lnTo>
                    <a:pt x="863" y="1535"/>
                  </a:lnTo>
                  <a:lnTo>
                    <a:pt x="855" y="1546"/>
                  </a:lnTo>
                  <a:lnTo>
                    <a:pt x="882" y="1562"/>
                  </a:lnTo>
                  <a:lnTo>
                    <a:pt x="885" y="1574"/>
                  </a:lnTo>
                  <a:lnTo>
                    <a:pt x="886" y="1587"/>
                  </a:lnTo>
                  <a:lnTo>
                    <a:pt x="886" y="1601"/>
                  </a:lnTo>
                  <a:lnTo>
                    <a:pt x="882" y="1613"/>
                  </a:lnTo>
                  <a:lnTo>
                    <a:pt x="879" y="1617"/>
                  </a:lnTo>
                  <a:lnTo>
                    <a:pt x="874" y="1622"/>
                  </a:lnTo>
                  <a:lnTo>
                    <a:pt x="870" y="1627"/>
                  </a:lnTo>
                  <a:lnTo>
                    <a:pt x="864" y="1631"/>
                  </a:lnTo>
                  <a:lnTo>
                    <a:pt x="858" y="1635"/>
                  </a:lnTo>
                  <a:lnTo>
                    <a:pt x="853" y="1638"/>
                  </a:lnTo>
                  <a:lnTo>
                    <a:pt x="848" y="1639"/>
                  </a:lnTo>
                  <a:lnTo>
                    <a:pt x="843" y="1638"/>
                  </a:lnTo>
                  <a:lnTo>
                    <a:pt x="834" y="1637"/>
                  </a:lnTo>
                  <a:lnTo>
                    <a:pt x="825" y="1638"/>
                  </a:lnTo>
                  <a:lnTo>
                    <a:pt x="819" y="1643"/>
                  </a:lnTo>
                  <a:lnTo>
                    <a:pt x="817" y="1651"/>
                  </a:lnTo>
                  <a:lnTo>
                    <a:pt x="815" y="1655"/>
                  </a:lnTo>
                  <a:lnTo>
                    <a:pt x="813" y="1659"/>
                  </a:lnTo>
                  <a:lnTo>
                    <a:pt x="809" y="1662"/>
                  </a:lnTo>
                  <a:lnTo>
                    <a:pt x="804" y="1666"/>
                  </a:lnTo>
                  <a:lnTo>
                    <a:pt x="798" y="1668"/>
                  </a:lnTo>
                  <a:lnTo>
                    <a:pt x="792" y="1670"/>
                  </a:lnTo>
                  <a:lnTo>
                    <a:pt x="787" y="1673"/>
                  </a:lnTo>
                  <a:lnTo>
                    <a:pt x="782" y="1675"/>
                  </a:lnTo>
                  <a:lnTo>
                    <a:pt x="781" y="1689"/>
                  </a:lnTo>
                  <a:lnTo>
                    <a:pt x="776" y="1698"/>
                  </a:lnTo>
                  <a:lnTo>
                    <a:pt x="771" y="1705"/>
                  </a:lnTo>
                  <a:lnTo>
                    <a:pt x="765" y="1711"/>
                  </a:lnTo>
                  <a:lnTo>
                    <a:pt x="758" y="1715"/>
                  </a:lnTo>
                  <a:lnTo>
                    <a:pt x="751" y="1720"/>
                  </a:lnTo>
                  <a:lnTo>
                    <a:pt x="745" y="1725"/>
                  </a:lnTo>
                  <a:lnTo>
                    <a:pt x="743" y="1733"/>
                  </a:lnTo>
                  <a:lnTo>
                    <a:pt x="744" y="1742"/>
                  </a:lnTo>
                  <a:lnTo>
                    <a:pt x="744" y="1752"/>
                  </a:lnTo>
                  <a:lnTo>
                    <a:pt x="742" y="1764"/>
                  </a:lnTo>
                  <a:lnTo>
                    <a:pt x="735" y="1774"/>
                  </a:lnTo>
                  <a:lnTo>
                    <a:pt x="727" y="1783"/>
                  </a:lnTo>
                  <a:lnTo>
                    <a:pt x="724" y="1792"/>
                  </a:lnTo>
                  <a:lnTo>
                    <a:pt x="726" y="1799"/>
                  </a:lnTo>
                  <a:lnTo>
                    <a:pt x="730" y="1806"/>
                  </a:lnTo>
                  <a:lnTo>
                    <a:pt x="736" y="1812"/>
                  </a:lnTo>
                  <a:lnTo>
                    <a:pt x="738" y="1818"/>
                  </a:lnTo>
                  <a:lnTo>
                    <a:pt x="737" y="1824"/>
                  </a:lnTo>
                  <a:lnTo>
                    <a:pt x="736" y="1831"/>
                  </a:lnTo>
                  <a:lnTo>
                    <a:pt x="736" y="1834"/>
                  </a:lnTo>
                  <a:lnTo>
                    <a:pt x="737" y="1839"/>
                  </a:lnTo>
                  <a:lnTo>
                    <a:pt x="739" y="1842"/>
                  </a:lnTo>
                  <a:lnTo>
                    <a:pt x="743" y="1844"/>
                  </a:lnTo>
                  <a:lnTo>
                    <a:pt x="747" y="1848"/>
                  </a:lnTo>
                  <a:lnTo>
                    <a:pt x="753" y="1850"/>
                  </a:lnTo>
                  <a:lnTo>
                    <a:pt x="761" y="1852"/>
                  </a:lnTo>
                  <a:lnTo>
                    <a:pt x="771" y="1855"/>
                  </a:lnTo>
                  <a:lnTo>
                    <a:pt x="774" y="1859"/>
                  </a:lnTo>
                  <a:lnTo>
                    <a:pt x="774" y="1865"/>
                  </a:lnTo>
                  <a:lnTo>
                    <a:pt x="769" y="1870"/>
                  </a:lnTo>
                  <a:lnTo>
                    <a:pt x="762" y="1872"/>
                  </a:lnTo>
                  <a:lnTo>
                    <a:pt x="758" y="1872"/>
                  </a:lnTo>
                  <a:lnTo>
                    <a:pt x="753" y="1872"/>
                  </a:lnTo>
                  <a:lnTo>
                    <a:pt x="747" y="1871"/>
                  </a:lnTo>
                  <a:lnTo>
                    <a:pt x="742" y="1870"/>
                  </a:lnTo>
                  <a:lnTo>
                    <a:pt x="736" y="1870"/>
                  </a:lnTo>
                  <a:lnTo>
                    <a:pt x="730" y="1869"/>
                  </a:lnTo>
                  <a:lnTo>
                    <a:pt x="724" y="1869"/>
                  </a:lnTo>
                  <a:lnTo>
                    <a:pt x="721" y="1869"/>
                  </a:lnTo>
                  <a:lnTo>
                    <a:pt x="714" y="1866"/>
                  </a:lnTo>
                  <a:lnTo>
                    <a:pt x="709" y="1862"/>
                  </a:lnTo>
                  <a:lnTo>
                    <a:pt x="706" y="1854"/>
                  </a:lnTo>
                  <a:lnTo>
                    <a:pt x="705" y="1844"/>
                  </a:lnTo>
                  <a:lnTo>
                    <a:pt x="701" y="1836"/>
                  </a:lnTo>
                  <a:lnTo>
                    <a:pt x="697" y="1829"/>
                  </a:lnTo>
                  <a:lnTo>
                    <a:pt x="690" y="1827"/>
                  </a:lnTo>
                  <a:lnTo>
                    <a:pt x="683" y="1831"/>
                  </a:lnTo>
                  <a:lnTo>
                    <a:pt x="677" y="1820"/>
                  </a:lnTo>
                  <a:lnTo>
                    <a:pt x="670" y="1805"/>
                  </a:lnTo>
                  <a:lnTo>
                    <a:pt x="663" y="1792"/>
                  </a:lnTo>
                  <a:lnTo>
                    <a:pt x="656" y="1784"/>
                  </a:lnTo>
                  <a:lnTo>
                    <a:pt x="651" y="1779"/>
                  </a:lnTo>
                  <a:lnTo>
                    <a:pt x="650" y="1772"/>
                  </a:lnTo>
                  <a:lnTo>
                    <a:pt x="653" y="1766"/>
                  </a:lnTo>
                  <a:lnTo>
                    <a:pt x="659" y="1765"/>
                  </a:lnTo>
                  <a:lnTo>
                    <a:pt x="654" y="1752"/>
                  </a:lnTo>
                  <a:lnTo>
                    <a:pt x="650" y="1736"/>
                  </a:lnTo>
                  <a:lnTo>
                    <a:pt x="644" y="1721"/>
                  </a:lnTo>
                  <a:lnTo>
                    <a:pt x="638" y="1708"/>
                  </a:lnTo>
                  <a:lnTo>
                    <a:pt x="630" y="1708"/>
                  </a:lnTo>
                  <a:lnTo>
                    <a:pt x="625" y="1704"/>
                  </a:lnTo>
                  <a:lnTo>
                    <a:pt x="624" y="1693"/>
                  </a:lnTo>
                  <a:lnTo>
                    <a:pt x="632" y="1675"/>
                  </a:lnTo>
                  <a:lnTo>
                    <a:pt x="629" y="1664"/>
                  </a:lnTo>
                  <a:lnTo>
                    <a:pt x="623" y="1651"/>
                  </a:lnTo>
                  <a:lnTo>
                    <a:pt x="616" y="1639"/>
                  </a:lnTo>
                  <a:lnTo>
                    <a:pt x="610" y="1632"/>
                  </a:lnTo>
                  <a:lnTo>
                    <a:pt x="621" y="1621"/>
                  </a:lnTo>
                  <a:lnTo>
                    <a:pt x="622" y="1608"/>
                  </a:lnTo>
                  <a:lnTo>
                    <a:pt x="621" y="1592"/>
                  </a:lnTo>
                  <a:lnTo>
                    <a:pt x="622" y="1571"/>
                  </a:lnTo>
                  <a:lnTo>
                    <a:pt x="624" y="1546"/>
                  </a:lnTo>
                  <a:lnTo>
                    <a:pt x="627" y="1513"/>
                  </a:lnTo>
                  <a:lnTo>
                    <a:pt x="625" y="1470"/>
                  </a:lnTo>
                  <a:lnTo>
                    <a:pt x="624" y="1423"/>
                  </a:lnTo>
                  <a:lnTo>
                    <a:pt x="627" y="1374"/>
                  </a:lnTo>
                  <a:lnTo>
                    <a:pt x="621" y="1366"/>
                  </a:lnTo>
                  <a:lnTo>
                    <a:pt x="616" y="1356"/>
                  </a:lnTo>
                  <a:lnTo>
                    <a:pt x="610" y="1344"/>
                  </a:lnTo>
                  <a:lnTo>
                    <a:pt x="605" y="1332"/>
                  </a:lnTo>
                  <a:lnTo>
                    <a:pt x="599" y="1320"/>
                  </a:lnTo>
                  <a:lnTo>
                    <a:pt x="592" y="1309"/>
                  </a:lnTo>
                  <a:lnTo>
                    <a:pt x="586" y="1301"/>
                  </a:lnTo>
                  <a:lnTo>
                    <a:pt x="580" y="1295"/>
                  </a:lnTo>
                  <a:lnTo>
                    <a:pt x="572" y="1290"/>
                  </a:lnTo>
                  <a:lnTo>
                    <a:pt x="561" y="1286"/>
                  </a:lnTo>
                  <a:lnTo>
                    <a:pt x="548" y="1280"/>
                  </a:lnTo>
                  <a:lnTo>
                    <a:pt x="534" y="1275"/>
                  </a:lnTo>
                  <a:lnTo>
                    <a:pt x="521" y="1270"/>
                  </a:lnTo>
                  <a:lnTo>
                    <a:pt x="509" y="1265"/>
                  </a:lnTo>
                  <a:lnTo>
                    <a:pt x="500" y="1260"/>
                  </a:lnTo>
                  <a:lnTo>
                    <a:pt x="494" y="1257"/>
                  </a:lnTo>
                  <a:lnTo>
                    <a:pt x="487" y="1243"/>
                  </a:lnTo>
                  <a:lnTo>
                    <a:pt x="479" y="1219"/>
                  </a:lnTo>
                  <a:lnTo>
                    <a:pt x="471" y="1195"/>
                  </a:lnTo>
                  <a:lnTo>
                    <a:pt x="461" y="1179"/>
                  </a:lnTo>
                  <a:lnTo>
                    <a:pt x="454" y="1173"/>
                  </a:lnTo>
                  <a:lnTo>
                    <a:pt x="446" y="1162"/>
                  </a:lnTo>
                  <a:lnTo>
                    <a:pt x="438" y="1151"/>
                  </a:lnTo>
                  <a:lnTo>
                    <a:pt x="428" y="1136"/>
                  </a:lnTo>
                  <a:lnTo>
                    <a:pt x="421" y="1120"/>
                  </a:lnTo>
                  <a:lnTo>
                    <a:pt x="416" y="1103"/>
                  </a:lnTo>
                  <a:lnTo>
                    <a:pt x="415" y="1085"/>
                  </a:lnTo>
                  <a:lnTo>
                    <a:pt x="417" y="1068"/>
                  </a:lnTo>
                  <a:lnTo>
                    <a:pt x="404" y="1059"/>
                  </a:lnTo>
                  <a:lnTo>
                    <a:pt x="411" y="1045"/>
                  </a:lnTo>
                  <a:lnTo>
                    <a:pt x="418" y="1028"/>
                  </a:lnTo>
                  <a:lnTo>
                    <a:pt x="423" y="1014"/>
                  </a:lnTo>
                  <a:lnTo>
                    <a:pt x="425" y="1008"/>
                  </a:lnTo>
                  <a:lnTo>
                    <a:pt x="423" y="978"/>
                  </a:lnTo>
                  <a:lnTo>
                    <a:pt x="448" y="970"/>
                  </a:lnTo>
                  <a:lnTo>
                    <a:pt x="447" y="957"/>
                  </a:lnTo>
                  <a:lnTo>
                    <a:pt x="445" y="941"/>
                  </a:lnTo>
                  <a:lnTo>
                    <a:pt x="442" y="929"/>
                  </a:lnTo>
                  <a:lnTo>
                    <a:pt x="441" y="923"/>
                  </a:lnTo>
                  <a:lnTo>
                    <a:pt x="447" y="915"/>
                  </a:lnTo>
                  <a:lnTo>
                    <a:pt x="440" y="903"/>
                  </a:lnTo>
                  <a:lnTo>
                    <a:pt x="428" y="890"/>
                  </a:lnTo>
                  <a:lnTo>
                    <a:pt x="419" y="877"/>
                  </a:lnTo>
                  <a:lnTo>
                    <a:pt x="415" y="871"/>
                  </a:lnTo>
                  <a:lnTo>
                    <a:pt x="413" y="873"/>
                  </a:lnTo>
                  <a:lnTo>
                    <a:pt x="410" y="880"/>
                  </a:lnTo>
                  <a:lnTo>
                    <a:pt x="405" y="886"/>
                  </a:lnTo>
                  <a:lnTo>
                    <a:pt x="401" y="891"/>
                  </a:lnTo>
                  <a:lnTo>
                    <a:pt x="397" y="891"/>
                  </a:lnTo>
                  <a:lnTo>
                    <a:pt x="393" y="887"/>
                  </a:lnTo>
                  <a:lnTo>
                    <a:pt x="387" y="883"/>
                  </a:lnTo>
                  <a:lnTo>
                    <a:pt x="380" y="877"/>
                  </a:lnTo>
                  <a:lnTo>
                    <a:pt x="373" y="872"/>
                  </a:lnTo>
                  <a:lnTo>
                    <a:pt x="366" y="867"/>
                  </a:lnTo>
                  <a:lnTo>
                    <a:pt x="359" y="863"/>
                  </a:lnTo>
                  <a:lnTo>
                    <a:pt x="355" y="861"/>
                  </a:lnTo>
                  <a:lnTo>
                    <a:pt x="354" y="848"/>
                  </a:lnTo>
                  <a:lnTo>
                    <a:pt x="351" y="834"/>
                  </a:lnTo>
                  <a:lnTo>
                    <a:pt x="347" y="820"/>
                  </a:lnTo>
                  <a:lnTo>
                    <a:pt x="339" y="807"/>
                  </a:lnTo>
                  <a:lnTo>
                    <a:pt x="334" y="800"/>
                  </a:lnTo>
                  <a:lnTo>
                    <a:pt x="329" y="792"/>
                  </a:lnTo>
                  <a:lnTo>
                    <a:pt x="325" y="784"/>
                  </a:lnTo>
                  <a:lnTo>
                    <a:pt x="319" y="777"/>
                  </a:lnTo>
                  <a:lnTo>
                    <a:pt x="312" y="772"/>
                  </a:lnTo>
                  <a:lnTo>
                    <a:pt x="304" y="769"/>
                  </a:lnTo>
                  <a:lnTo>
                    <a:pt x="295" y="769"/>
                  </a:lnTo>
                  <a:lnTo>
                    <a:pt x="282" y="771"/>
                  </a:lnTo>
                  <a:lnTo>
                    <a:pt x="275" y="771"/>
                  </a:lnTo>
                  <a:lnTo>
                    <a:pt x="268" y="769"/>
                  </a:lnTo>
                  <a:lnTo>
                    <a:pt x="263" y="766"/>
                  </a:lnTo>
                  <a:lnTo>
                    <a:pt x="260" y="765"/>
                  </a:lnTo>
                  <a:lnTo>
                    <a:pt x="258" y="758"/>
                  </a:lnTo>
                  <a:lnTo>
                    <a:pt x="252" y="743"/>
                  </a:lnTo>
                  <a:lnTo>
                    <a:pt x="242" y="727"/>
                  </a:lnTo>
                  <a:lnTo>
                    <a:pt x="229" y="717"/>
                  </a:lnTo>
                  <a:lnTo>
                    <a:pt x="223" y="719"/>
                  </a:lnTo>
                  <a:lnTo>
                    <a:pt x="218" y="720"/>
                  </a:lnTo>
                  <a:lnTo>
                    <a:pt x="211" y="720"/>
                  </a:lnTo>
                  <a:lnTo>
                    <a:pt x="205" y="720"/>
                  </a:lnTo>
                  <a:lnTo>
                    <a:pt x="200" y="720"/>
                  </a:lnTo>
                  <a:lnTo>
                    <a:pt x="196" y="720"/>
                  </a:lnTo>
                  <a:lnTo>
                    <a:pt x="193" y="720"/>
                  </a:lnTo>
                  <a:lnTo>
                    <a:pt x="192" y="720"/>
                  </a:lnTo>
                  <a:lnTo>
                    <a:pt x="151" y="719"/>
                  </a:lnTo>
                  <a:lnTo>
                    <a:pt x="148" y="717"/>
                  </a:lnTo>
                  <a:lnTo>
                    <a:pt x="143" y="712"/>
                  </a:lnTo>
                  <a:lnTo>
                    <a:pt x="135" y="705"/>
                  </a:lnTo>
                  <a:lnTo>
                    <a:pt x="124" y="697"/>
                  </a:lnTo>
                  <a:lnTo>
                    <a:pt x="114" y="688"/>
                  </a:lnTo>
                  <a:lnTo>
                    <a:pt x="105" y="680"/>
                  </a:lnTo>
                  <a:lnTo>
                    <a:pt x="97" y="673"/>
                  </a:lnTo>
                  <a:lnTo>
                    <a:pt x="92" y="668"/>
                  </a:lnTo>
                  <a:lnTo>
                    <a:pt x="89" y="663"/>
                  </a:lnTo>
                  <a:lnTo>
                    <a:pt x="89" y="659"/>
                  </a:lnTo>
                  <a:lnTo>
                    <a:pt x="92" y="657"/>
                  </a:lnTo>
                  <a:lnTo>
                    <a:pt x="97" y="657"/>
                  </a:lnTo>
                  <a:lnTo>
                    <a:pt x="78" y="600"/>
                  </a:lnTo>
                  <a:lnTo>
                    <a:pt x="62" y="595"/>
                  </a:lnTo>
                  <a:lnTo>
                    <a:pt x="62" y="583"/>
                  </a:lnTo>
                  <a:lnTo>
                    <a:pt x="62" y="569"/>
                  </a:lnTo>
                  <a:lnTo>
                    <a:pt x="63" y="557"/>
                  </a:lnTo>
                  <a:lnTo>
                    <a:pt x="67" y="545"/>
                  </a:lnTo>
                  <a:lnTo>
                    <a:pt x="48" y="521"/>
                  </a:lnTo>
                  <a:lnTo>
                    <a:pt x="49" y="518"/>
                  </a:lnTo>
                  <a:lnTo>
                    <a:pt x="51" y="509"/>
                  </a:lnTo>
                  <a:lnTo>
                    <a:pt x="52" y="499"/>
                  </a:lnTo>
                  <a:lnTo>
                    <a:pt x="51" y="491"/>
                  </a:lnTo>
                  <a:lnTo>
                    <a:pt x="47" y="485"/>
                  </a:lnTo>
                  <a:lnTo>
                    <a:pt x="44" y="484"/>
                  </a:lnTo>
                  <a:lnTo>
                    <a:pt x="41" y="486"/>
                  </a:lnTo>
                  <a:lnTo>
                    <a:pt x="40" y="491"/>
                  </a:lnTo>
                  <a:lnTo>
                    <a:pt x="39" y="501"/>
                  </a:lnTo>
                  <a:lnTo>
                    <a:pt x="36" y="516"/>
                  </a:lnTo>
                  <a:lnTo>
                    <a:pt x="32" y="529"/>
                  </a:lnTo>
                  <a:lnTo>
                    <a:pt x="31" y="535"/>
                  </a:lnTo>
                  <a:lnTo>
                    <a:pt x="51" y="595"/>
                  </a:lnTo>
                  <a:lnTo>
                    <a:pt x="51" y="596"/>
                  </a:lnTo>
                  <a:lnTo>
                    <a:pt x="49" y="600"/>
                  </a:lnTo>
                  <a:lnTo>
                    <a:pt x="49" y="606"/>
                  </a:lnTo>
                  <a:lnTo>
                    <a:pt x="51" y="611"/>
                  </a:lnTo>
                  <a:lnTo>
                    <a:pt x="54" y="618"/>
                  </a:lnTo>
                  <a:lnTo>
                    <a:pt x="59" y="628"/>
                  </a:lnTo>
                  <a:lnTo>
                    <a:pt x="63" y="637"/>
                  </a:lnTo>
                  <a:lnTo>
                    <a:pt x="64" y="641"/>
                  </a:lnTo>
                  <a:lnTo>
                    <a:pt x="63" y="643"/>
                  </a:lnTo>
                  <a:lnTo>
                    <a:pt x="61" y="647"/>
                  </a:lnTo>
                  <a:lnTo>
                    <a:pt x="56" y="649"/>
                  </a:lnTo>
                  <a:lnTo>
                    <a:pt x="51" y="647"/>
                  </a:lnTo>
                  <a:lnTo>
                    <a:pt x="45" y="638"/>
                  </a:lnTo>
                  <a:lnTo>
                    <a:pt x="40" y="629"/>
                  </a:lnTo>
                  <a:lnTo>
                    <a:pt x="36" y="620"/>
                  </a:lnTo>
                  <a:lnTo>
                    <a:pt x="31" y="614"/>
                  </a:lnTo>
                  <a:lnTo>
                    <a:pt x="29" y="610"/>
                  </a:lnTo>
                  <a:lnTo>
                    <a:pt x="30" y="602"/>
                  </a:lnTo>
                  <a:lnTo>
                    <a:pt x="31" y="594"/>
                  </a:lnTo>
                  <a:lnTo>
                    <a:pt x="29" y="587"/>
                  </a:lnTo>
                  <a:lnTo>
                    <a:pt x="22" y="580"/>
                  </a:lnTo>
                  <a:lnTo>
                    <a:pt x="15" y="571"/>
                  </a:lnTo>
                  <a:lnTo>
                    <a:pt x="9" y="564"/>
                  </a:lnTo>
                  <a:lnTo>
                    <a:pt x="7" y="561"/>
                  </a:lnTo>
                  <a:lnTo>
                    <a:pt x="7" y="547"/>
                  </a:lnTo>
                  <a:lnTo>
                    <a:pt x="8" y="534"/>
                  </a:lnTo>
                  <a:lnTo>
                    <a:pt x="8" y="520"/>
                  </a:lnTo>
                  <a:lnTo>
                    <a:pt x="7" y="507"/>
                  </a:lnTo>
                  <a:lnTo>
                    <a:pt x="4" y="489"/>
                  </a:lnTo>
                  <a:lnTo>
                    <a:pt x="4" y="463"/>
                  </a:lnTo>
                  <a:lnTo>
                    <a:pt x="4" y="442"/>
                  </a:lnTo>
                  <a:lnTo>
                    <a:pt x="4" y="432"/>
                  </a:lnTo>
                  <a:lnTo>
                    <a:pt x="16" y="424"/>
                  </a:lnTo>
                  <a:lnTo>
                    <a:pt x="10" y="410"/>
                  </a:lnTo>
                  <a:lnTo>
                    <a:pt x="1" y="409"/>
                  </a:lnTo>
                  <a:lnTo>
                    <a:pt x="0" y="397"/>
                  </a:lnTo>
                  <a:lnTo>
                    <a:pt x="2" y="378"/>
                  </a:lnTo>
                  <a:lnTo>
                    <a:pt x="4" y="356"/>
                  </a:lnTo>
                  <a:lnTo>
                    <a:pt x="4" y="331"/>
                  </a:lnTo>
                  <a:lnTo>
                    <a:pt x="16" y="317"/>
                  </a:lnTo>
                  <a:lnTo>
                    <a:pt x="30" y="300"/>
                  </a:lnTo>
                  <a:lnTo>
                    <a:pt x="47" y="283"/>
                  </a:lnTo>
                  <a:lnTo>
                    <a:pt x="66" y="263"/>
                  </a:lnTo>
                  <a:lnTo>
                    <a:pt x="86" y="242"/>
                  </a:lnTo>
                  <a:lnTo>
                    <a:pt x="110" y="222"/>
                  </a:lnTo>
                  <a:lnTo>
                    <a:pt x="136" y="200"/>
                  </a:lnTo>
                  <a:lnTo>
                    <a:pt x="162" y="177"/>
                  </a:lnTo>
                  <a:lnTo>
                    <a:pt x="192" y="155"/>
                  </a:lnTo>
                  <a:lnTo>
                    <a:pt x="222" y="133"/>
                  </a:lnTo>
                  <a:lnTo>
                    <a:pt x="254" y="112"/>
                  </a:lnTo>
                  <a:lnTo>
                    <a:pt x="288" y="93"/>
                  </a:lnTo>
                  <a:lnTo>
                    <a:pt x="324" y="73"/>
                  </a:lnTo>
                  <a:lnTo>
                    <a:pt x="359" y="56"/>
                  </a:lnTo>
                  <a:lnTo>
                    <a:pt x="396" y="41"/>
                  </a:lnTo>
                  <a:lnTo>
                    <a:pt x="434" y="27"/>
                  </a:lnTo>
                  <a:lnTo>
                    <a:pt x="436" y="37"/>
                  </a:lnTo>
                  <a:lnTo>
                    <a:pt x="440" y="48"/>
                  </a:lnTo>
                  <a:lnTo>
                    <a:pt x="446" y="56"/>
                  </a:lnTo>
                  <a:lnTo>
                    <a:pt x="453" y="57"/>
                  </a:lnTo>
                  <a:lnTo>
                    <a:pt x="459" y="53"/>
                  </a:lnTo>
                  <a:lnTo>
                    <a:pt x="465" y="49"/>
                  </a:lnTo>
                  <a:lnTo>
                    <a:pt x="471" y="46"/>
                  </a:lnTo>
                  <a:lnTo>
                    <a:pt x="477" y="46"/>
                  </a:lnTo>
                  <a:lnTo>
                    <a:pt x="483" y="50"/>
                  </a:lnTo>
                  <a:lnTo>
                    <a:pt x="489" y="52"/>
                  </a:lnTo>
                  <a:lnTo>
                    <a:pt x="495" y="52"/>
                  </a:lnTo>
                  <a:lnTo>
                    <a:pt x="502" y="49"/>
                  </a:lnTo>
                  <a:lnTo>
                    <a:pt x="507" y="45"/>
                  </a:lnTo>
                  <a:lnTo>
                    <a:pt x="512" y="41"/>
                  </a:lnTo>
                  <a:lnTo>
                    <a:pt x="519" y="36"/>
                  </a:lnTo>
                  <a:lnTo>
                    <a:pt x="526" y="32"/>
                  </a:lnTo>
                  <a:lnTo>
                    <a:pt x="533" y="27"/>
                  </a:lnTo>
                  <a:lnTo>
                    <a:pt x="539" y="23"/>
                  </a:lnTo>
                  <a:lnTo>
                    <a:pt x="545" y="22"/>
                  </a:lnTo>
                  <a:lnTo>
                    <a:pt x="548" y="22"/>
                  </a:lnTo>
                  <a:lnTo>
                    <a:pt x="554" y="26"/>
                  </a:lnTo>
                  <a:lnTo>
                    <a:pt x="560" y="27"/>
                  </a:lnTo>
                  <a:lnTo>
                    <a:pt x="565" y="27"/>
                  </a:lnTo>
                  <a:lnTo>
                    <a:pt x="572" y="25"/>
                  </a:lnTo>
                  <a:lnTo>
                    <a:pt x="578" y="22"/>
                  </a:lnTo>
                  <a:lnTo>
                    <a:pt x="585" y="19"/>
                  </a:lnTo>
                  <a:lnTo>
                    <a:pt x="593" y="15"/>
                  </a:lnTo>
                  <a:lnTo>
                    <a:pt x="602" y="11"/>
                  </a:lnTo>
                  <a:lnTo>
                    <a:pt x="610" y="7"/>
                  </a:lnTo>
                  <a:lnTo>
                    <a:pt x="617" y="4"/>
                  </a:lnTo>
                  <a:lnTo>
                    <a:pt x="622" y="2"/>
                  </a:lnTo>
                  <a:lnTo>
                    <a:pt x="624" y="0"/>
                  </a:lnTo>
                  <a:lnTo>
                    <a:pt x="630" y="8"/>
                  </a:lnTo>
                  <a:lnTo>
                    <a:pt x="629" y="13"/>
                  </a:lnTo>
                  <a:lnTo>
                    <a:pt x="628" y="21"/>
                  </a:lnTo>
                  <a:lnTo>
                    <a:pt x="624" y="30"/>
                  </a:lnTo>
                  <a:lnTo>
                    <a:pt x="618" y="35"/>
                  </a:lnTo>
                  <a:lnTo>
                    <a:pt x="610" y="35"/>
                  </a:lnTo>
                  <a:lnTo>
                    <a:pt x="600" y="36"/>
                  </a:lnTo>
                  <a:lnTo>
                    <a:pt x="592" y="38"/>
                  </a:lnTo>
                  <a:lnTo>
                    <a:pt x="589" y="38"/>
                  </a:lnTo>
                  <a:lnTo>
                    <a:pt x="600" y="51"/>
                  </a:lnTo>
                  <a:lnTo>
                    <a:pt x="593" y="59"/>
                  </a:lnTo>
                  <a:lnTo>
                    <a:pt x="583" y="66"/>
                  </a:lnTo>
                  <a:lnTo>
                    <a:pt x="574" y="73"/>
                  </a:lnTo>
                  <a:lnTo>
                    <a:pt x="570" y="75"/>
                  </a:lnTo>
                  <a:lnTo>
                    <a:pt x="570" y="72"/>
                  </a:lnTo>
                  <a:lnTo>
                    <a:pt x="569" y="65"/>
                  </a:lnTo>
                  <a:lnTo>
                    <a:pt x="565" y="59"/>
                  </a:lnTo>
                  <a:lnTo>
                    <a:pt x="559" y="57"/>
                  </a:lnTo>
                  <a:lnTo>
                    <a:pt x="550" y="60"/>
                  </a:lnTo>
                  <a:lnTo>
                    <a:pt x="544" y="67"/>
                  </a:lnTo>
                  <a:lnTo>
                    <a:pt x="538" y="74"/>
                  </a:lnTo>
                  <a:lnTo>
                    <a:pt x="531" y="79"/>
                  </a:lnTo>
                  <a:lnTo>
                    <a:pt x="525" y="81"/>
                  </a:lnTo>
                  <a:lnTo>
                    <a:pt x="518" y="84"/>
                  </a:lnTo>
                  <a:lnTo>
                    <a:pt x="510" y="88"/>
                  </a:lnTo>
                  <a:lnTo>
                    <a:pt x="501" y="93"/>
                  </a:lnTo>
                  <a:lnTo>
                    <a:pt x="493" y="97"/>
                  </a:lnTo>
                  <a:lnTo>
                    <a:pt x="486" y="102"/>
                  </a:lnTo>
                  <a:lnTo>
                    <a:pt x="481" y="108"/>
                  </a:lnTo>
                  <a:lnTo>
                    <a:pt x="480" y="113"/>
                  </a:lnTo>
                  <a:lnTo>
                    <a:pt x="484" y="120"/>
                  </a:lnTo>
                  <a:lnTo>
                    <a:pt x="488" y="122"/>
                  </a:lnTo>
                  <a:lnTo>
                    <a:pt x="495" y="122"/>
                  </a:lnTo>
                  <a:lnTo>
                    <a:pt x="501" y="121"/>
                  </a:lnTo>
                  <a:lnTo>
                    <a:pt x="506" y="121"/>
                  </a:lnTo>
                  <a:lnTo>
                    <a:pt x="507" y="125"/>
                  </a:lnTo>
                  <a:lnTo>
                    <a:pt x="508" y="129"/>
                  </a:lnTo>
                  <a:lnTo>
                    <a:pt x="509" y="136"/>
                  </a:lnTo>
                  <a:lnTo>
                    <a:pt x="510" y="142"/>
                  </a:lnTo>
                  <a:lnTo>
                    <a:pt x="514" y="143"/>
                  </a:lnTo>
                  <a:lnTo>
                    <a:pt x="518" y="143"/>
                  </a:lnTo>
                  <a:lnTo>
                    <a:pt x="524" y="141"/>
                  </a:lnTo>
                  <a:lnTo>
                    <a:pt x="532" y="140"/>
                  </a:lnTo>
                  <a:lnTo>
                    <a:pt x="539" y="142"/>
                  </a:lnTo>
                  <a:lnTo>
                    <a:pt x="542" y="148"/>
                  </a:lnTo>
                  <a:lnTo>
                    <a:pt x="539" y="157"/>
                  </a:lnTo>
                  <a:lnTo>
                    <a:pt x="532" y="171"/>
                  </a:lnTo>
                  <a:lnTo>
                    <a:pt x="527" y="187"/>
                  </a:lnTo>
                  <a:lnTo>
                    <a:pt x="525" y="202"/>
                  </a:lnTo>
                  <a:lnTo>
                    <a:pt x="529" y="211"/>
                  </a:lnTo>
                  <a:lnTo>
                    <a:pt x="537" y="212"/>
                  </a:lnTo>
                  <a:lnTo>
                    <a:pt x="548" y="208"/>
                  </a:lnTo>
                  <a:lnTo>
                    <a:pt x="557" y="203"/>
                  </a:lnTo>
                  <a:lnTo>
                    <a:pt x="561" y="201"/>
                  </a:lnTo>
                  <a:lnTo>
                    <a:pt x="586" y="199"/>
                  </a:lnTo>
                  <a:lnTo>
                    <a:pt x="579" y="188"/>
                  </a:lnTo>
                  <a:lnTo>
                    <a:pt x="571" y="175"/>
                  </a:lnTo>
                  <a:lnTo>
                    <a:pt x="567" y="164"/>
                  </a:lnTo>
                  <a:lnTo>
                    <a:pt x="567" y="159"/>
                  </a:lnTo>
                  <a:lnTo>
                    <a:pt x="574" y="157"/>
                  </a:lnTo>
                  <a:lnTo>
                    <a:pt x="579" y="154"/>
                  </a:lnTo>
                  <a:lnTo>
                    <a:pt x="584" y="150"/>
                  </a:lnTo>
                  <a:lnTo>
                    <a:pt x="587" y="147"/>
                  </a:lnTo>
                  <a:lnTo>
                    <a:pt x="591" y="142"/>
                  </a:lnTo>
                  <a:lnTo>
                    <a:pt x="595" y="139"/>
                  </a:lnTo>
                  <a:lnTo>
                    <a:pt x="600" y="134"/>
                  </a:lnTo>
                  <a:lnTo>
                    <a:pt x="607" y="129"/>
                  </a:lnTo>
                  <a:lnTo>
                    <a:pt x="645" y="149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0" name="Freeform 8"/>
            <p:cNvSpPr>
              <a:spLocks/>
            </p:cNvSpPr>
            <p:nvPr/>
          </p:nvSpPr>
          <p:spPr bwMode="auto">
            <a:xfrm>
              <a:off x="2640" y="822"/>
              <a:ext cx="38" cy="20"/>
            </a:xfrm>
            <a:custGeom>
              <a:avLst/>
              <a:gdLst>
                <a:gd name="T0" fmla="*/ 1 w 76"/>
                <a:gd name="T1" fmla="*/ 0 h 41"/>
                <a:gd name="T2" fmla="*/ 1 w 76"/>
                <a:gd name="T3" fmla="*/ 0 h 41"/>
                <a:gd name="T4" fmla="*/ 1 w 76"/>
                <a:gd name="T5" fmla="*/ 0 h 41"/>
                <a:gd name="T6" fmla="*/ 0 w 76"/>
                <a:gd name="T7" fmla="*/ 0 h 41"/>
                <a:gd name="T8" fmla="*/ 1 w 76"/>
                <a:gd name="T9" fmla="*/ 0 h 41"/>
                <a:gd name="T10" fmla="*/ 1 w 76"/>
                <a:gd name="T11" fmla="*/ 0 h 41"/>
                <a:gd name="T12" fmla="*/ 1 w 76"/>
                <a:gd name="T13" fmla="*/ 0 h 41"/>
                <a:gd name="T14" fmla="*/ 1 w 76"/>
                <a:gd name="T15" fmla="*/ 0 h 41"/>
                <a:gd name="T16" fmla="*/ 1 w 76"/>
                <a:gd name="T17" fmla="*/ 0 h 41"/>
                <a:gd name="T18" fmla="*/ 1 w 76"/>
                <a:gd name="T19" fmla="*/ 0 h 41"/>
                <a:gd name="T20" fmla="*/ 1 w 76"/>
                <a:gd name="T21" fmla="*/ 0 h 41"/>
                <a:gd name="T22" fmla="*/ 1 w 76"/>
                <a:gd name="T23" fmla="*/ 0 h 41"/>
                <a:gd name="T24" fmla="*/ 1 w 76"/>
                <a:gd name="T25" fmla="*/ 0 h 41"/>
                <a:gd name="T26" fmla="*/ 1 w 76"/>
                <a:gd name="T27" fmla="*/ 0 h 41"/>
                <a:gd name="T28" fmla="*/ 1 w 76"/>
                <a:gd name="T29" fmla="*/ 0 h 41"/>
                <a:gd name="T30" fmla="*/ 1 w 76"/>
                <a:gd name="T31" fmla="*/ 0 h 41"/>
                <a:gd name="T32" fmla="*/ 1 w 76"/>
                <a:gd name="T33" fmla="*/ 0 h 41"/>
                <a:gd name="T34" fmla="*/ 1 w 76"/>
                <a:gd name="T35" fmla="*/ 0 h 41"/>
                <a:gd name="T36" fmla="*/ 1 w 76"/>
                <a:gd name="T37" fmla="*/ 0 h 41"/>
                <a:gd name="T38" fmla="*/ 1 w 76"/>
                <a:gd name="T39" fmla="*/ 0 h 41"/>
                <a:gd name="T40" fmla="*/ 1 w 76"/>
                <a:gd name="T41" fmla="*/ 0 h 41"/>
                <a:gd name="T42" fmla="*/ 1 w 76"/>
                <a:gd name="T43" fmla="*/ 0 h 41"/>
                <a:gd name="T44" fmla="*/ 1 w 76"/>
                <a:gd name="T45" fmla="*/ 0 h 41"/>
                <a:gd name="T46" fmla="*/ 1 w 76"/>
                <a:gd name="T47" fmla="*/ 0 h 41"/>
                <a:gd name="T48" fmla="*/ 1 w 76"/>
                <a:gd name="T49" fmla="*/ 0 h 41"/>
                <a:gd name="T50" fmla="*/ 1 w 76"/>
                <a:gd name="T51" fmla="*/ 0 h 41"/>
                <a:gd name="T52" fmla="*/ 1 w 76"/>
                <a:gd name="T53" fmla="*/ 0 h 41"/>
                <a:gd name="T54" fmla="*/ 1 w 76"/>
                <a:gd name="T55" fmla="*/ 0 h 41"/>
                <a:gd name="T56" fmla="*/ 1 w 76"/>
                <a:gd name="T57" fmla="*/ 0 h 41"/>
                <a:gd name="T58" fmla="*/ 1 w 76"/>
                <a:gd name="T59" fmla="*/ 0 h 41"/>
                <a:gd name="T60" fmla="*/ 1 w 76"/>
                <a:gd name="T61" fmla="*/ 0 h 41"/>
                <a:gd name="T62" fmla="*/ 1 w 76"/>
                <a:gd name="T63" fmla="*/ 0 h 41"/>
                <a:gd name="T64" fmla="*/ 1 w 76"/>
                <a:gd name="T65" fmla="*/ 0 h 4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6"/>
                <a:gd name="T100" fmla="*/ 0 h 41"/>
                <a:gd name="T101" fmla="*/ 76 w 76"/>
                <a:gd name="T102" fmla="*/ 41 h 4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6" h="41">
                  <a:moveTo>
                    <a:pt x="21" y="0"/>
                  </a:moveTo>
                  <a:lnTo>
                    <a:pt x="13" y="4"/>
                  </a:lnTo>
                  <a:lnTo>
                    <a:pt x="5" y="10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5" y="22"/>
                  </a:lnTo>
                  <a:lnTo>
                    <a:pt x="9" y="25"/>
                  </a:lnTo>
                  <a:lnTo>
                    <a:pt x="14" y="26"/>
                  </a:lnTo>
                  <a:lnTo>
                    <a:pt x="20" y="28"/>
                  </a:lnTo>
                  <a:lnTo>
                    <a:pt x="26" y="29"/>
                  </a:lnTo>
                  <a:lnTo>
                    <a:pt x="31" y="30"/>
                  </a:lnTo>
                  <a:lnTo>
                    <a:pt x="36" y="30"/>
                  </a:lnTo>
                  <a:lnTo>
                    <a:pt x="41" y="32"/>
                  </a:lnTo>
                  <a:lnTo>
                    <a:pt x="47" y="33"/>
                  </a:lnTo>
                  <a:lnTo>
                    <a:pt x="54" y="33"/>
                  </a:lnTo>
                  <a:lnTo>
                    <a:pt x="60" y="35"/>
                  </a:lnTo>
                  <a:lnTo>
                    <a:pt x="65" y="38"/>
                  </a:lnTo>
                  <a:lnTo>
                    <a:pt x="69" y="41"/>
                  </a:lnTo>
                  <a:lnTo>
                    <a:pt x="74" y="40"/>
                  </a:lnTo>
                  <a:lnTo>
                    <a:pt x="76" y="36"/>
                  </a:lnTo>
                  <a:lnTo>
                    <a:pt x="75" y="30"/>
                  </a:lnTo>
                  <a:lnTo>
                    <a:pt x="75" y="22"/>
                  </a:lnTo>
                  <a:lnTo>
                    <a:pt x="75" y="14"/>
                  </a:lnTo>
                  <a:lnTo>
                    <a:pt x="75" y="7"/>
                  </a:lnTo>
                  <a:lnTo>
                    <a:pt x="72" y="4"/>
                  </a:lnTo>
                  <a:lnTo>
                    <a:pt x="68" y="3"/>
                  </a:lnTo>
                  <a:lnTo>
                    <a:pt x="62" y="3"/>
                  </a:lnTo>
                  <a:lnTo>
                    <a:pt x="57" y="3"/>
                  </a:lnTo>
                  <a:lnTo>
                    <a:pt x="50" y="4"/>
                  </a:lnTo>
                  <a:lnTo>
                    <a:pt x="42" y="4"/>
                  </a:lnTo>
                  <a:lnTo>
                    <a:pt x="35" y="4"/>
                  </a:lnTo>
                  <a:lnTo>
                    <a:pt x="27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1" name="Freeform 9"/>
            <p:cNvSpPr>
              <a:spLocks/>
            </p:cNvSpPr>
            <p:nvPr/>
          </p:nvSpPr>
          <p:spPr bwMode="auto">
            <a:xfrm>
              <a:off x="2407" y="1009"/>
              <a:ext cx="86" cy="32"/>
            </a:xfrm>
            <a:custGeom>
              <a:avLst/>
              <a:gdLst>
                <a:gd name="T0" fmla="*/ 1 w 172"/>
                <a:gd name="T1" fmla="*/ 0 h 62"/>
                <a:gd name="T2" fmla="*/ 1 w 172"/>
                <a:gd name="T3" fmla="*/ 1 h 62"/>
                <a:gd name="T4" fmla="*/ 1 w 172"/>
                <a:gd name="T5" fmla="*/ 1 h 62"/>
                <a:gd name="T6" fmla="*/ 1 w 172"/>
                <a:gd name="T7" fmla="*/ 1 h 62"/>
                <a:gd name="T8" fmla="*/ 0 w 172"/>
                <a:gd name="T9" fmla="*/ 1 h 62"/>
                <a:gd name="T10" fmla="*/ 1 w 172"/>
                <a:gd name="T11" fmla="*/ 1 h 62"/>
                <a:gd name="T12" fmla="*/ 1 w 172"/>
                <a:gd name="T13" fmla="*/ 1 h 62"/>
                <a:gd name="T14" fmla="*/ 1 w 172"/>
                <a:gd name="T15" fmla="*/ 1 h 62"/>
                <a:gd name="T16" fmla="*/ 1 w 172"/>
                <a:gd name="T17" fmla="*/ 1 h 62"/>
                <a:gd name="T18" fmla="*/ 1 w 172"/>
                <a:gd name="T19" fmla="*/ 1 h 62"/>
                <a:gd name="T20" fmla="*/ 1 w 172"/>
                <a:gd name="T21" fmla="*/ 1 h 62"/>
                <a:gd name="T22" fmla="*/ 1 w 172"/>
                <a:gd name="T23" fmla="*/ 1 h 62"/>
                <a:gd name="T24" fmla="*/ 1 w 172"/>
                <a:gd name="T25" fmla="*/ 1 h 62"/>
                <a:gd name="T26" fmla="*/ 1 w 172"/>
                <a:gd name="T27" fmla="*/ 1 h 62"/>
                <a:gd name="T28" fmla="*/ 1 w 172"/>
                <a:gd name="T29" fmla="*/ 1 h 62"/>
                <a:gd name="T30" fmla="*/ 1 w 172"/>
                <a:gd name="T31" fmla="*/ 1 h 62"/>
                <a:gd name="T32" fmla="*/ 1 w 172"/>
                <a:gd name="T33" fmla="*/ 1 h 62"/>
                <a:gd name="T34" fmla="*/ 1 w 172"/>
                <a:gd name="T35" fmla="*/ 1 h 62"/>
                <a:gd name="T36" fmla="*/ 1 w 172"/>
                <a:gd name="T37" fmla="*/ 1 h 62"/>
                <a:gd name="T38" fmla="*/ 1 w 172"/>
                <a:gd name="T39" fmla="*/ 1 h 62"/>
                <a:gd name="T40" fmla="*/ 1 w 172"/>
                <a:gd name="T41" fmla="*/ 1 h 62"/>
                <a:gd name="T42" fmla="*/ 1 w 172"/>
                <a:gd name="T43" fmla="*/ 1 h 62"/>
                <a:gd name="T44" fmla="*/ 1 w 172"/>
                <a:gd name="T45" fmla="*/ 1 h 62"/>
                <a:gd name="T46" fmla="*/ 1 w 172"/>
                <a:gd name="T47" fmla="*/ 1 h 62"/>
                <a:gd name="T48" fmla="*/ 1 w 172"/>
                <a:gd name="T49" fmla="*/ 1 h 62"/>
                <a:gd name="T50" fmla="*/ 1 w 172"/>
                <a:gd name="T51" fmla="*/ 1 h 62"/>
                <a:gd name="T52" fmla="*/ 1 w 172"/>
                <a:gd name="T53" fmla="*/ 1 h 62"/>
                <a:gd name="T54" fmla="*/ 1 w 172"/>
                <a:gd name="T55" fmla="*/ 1 h 62"/>
                <a:gd name="T56" fmla="*/ 1 w 172"/>
                <a:gd name="T57" fmla="*/ 1 h 62"/>
                <a:gd name="T58" fmla="*/ 1 w 172"/>
                <a:gd name="T59" fmla="*/ 1 h 62"/>
                <a:gd name="T60" fmla="*/ 1 w 172"/>
                <a:gd name="T61" fmla="*/ 1 h 62"/>
                <a:gd name="T62" fmla="*/ 1 w 172"/>
                <a:gd name="T63" fmla="*/ 1 h 62"/>
                <a:gd name="T64" fmla="*/ 1 w 172"/>
                <a:gd name="T65" fmla="*/ 1 h 62"/>
                <a:gd name="T66" fmla="*/ 1 w 172"/>
                <a:gd name="T67" fmla="*/ 1 h 62"/>
                <a:gd name="T68" fmla="*/ 1 w 172"/>
                <a:gd name="T69" fmla="*/ 1 h 62"/>
                <a:gd name="T70" fmla="*/ 1 w 172"/>
                <a:gd name="T71" fmla="*/ 1 h 62"/>
                <a:gd name="T72" fmla="*/ 1 w 172"/>
                <a:gd name="T73" fmla="*/ 1 h 62"/>
                <a:gd name="T74" fmla="*/ 1 w 172"/>
                <a:gd name="T75" fmla="*/ 1 h 62"/>
                <a:gd name="T76" fmla="*/ 1 w 172"/>
                <a:gd name="T77" fmla="*/ 1 h 62"/>
                <a:gd name="T78" fmla="*/ 1 w 172"/>
                <a:gd name="T79" fmla="*/ 1 h 62"/>
                <a:gd name="T80" fmla="*/ 1 w 172"/>
                <a:gd name="T81" fmla="*/ 1 h 62"/>
                <a:gd name="T82" fmla="*/ 1 w 172"/>
                <a:gd name="T83" fmla="*/ 1 h 62"/>
                <a:gd name="T84" fmla="*/ 1 w 172"/>
                <a:gd name="T85" fmla="*/ 1 h 62"/>
                <a:gd name="T86" fmla="*/ 1 w 172"/>
                <a:gd name="T87" fmla="*/ 1 h 62"/>
                <a:gd name="T88" fmla="*/ 1 w 172"/>
                <a:gd name="T89" fmla="*/ 1 h 62"/>
                <a:gd name="T90" fmla="*/ 1 w 172"/>
                <a:gd name="T91" fmla="*/ 1 h 62"/>
                <a:gd name="T92" fmla="*/ 1 w 172"/>
                <a:gd name="T93" fmla="*/ 1 h 62"/>
                <a:gd name="T94" fmla="*/ 1 w 172"/>
                <a:gd name="T95" fmla="*/ 1 h 62"/>
                <a:gd name="T96" fmla="*/ 1 w 172"/>
                <a:gd name="T97" fmla="*/ 1 h 62"/>
                <a:gd name="T98" fmla="*/ 1 w 172"/>
                <a:gd name="T99" fmla="*/ 1 h 62"/>
                <a:gd name="T100" fmla="*/ 1 w 172"/>
                <a:gd name="T101" fmla="*/ 1 h 62"/>
                <a:gd name="T102" fmla="*/ 1 w 172"/>
                <a:gd name="T103" fmla="*/ 1 h 62"/>
                <a:gd name="T104" fmla="*/ 1 w 172"/>
                <a:gd name="T105" fmla="*/ 1 h 62"/>
                <a:gd name="T106" fmla="*/ 1 w 172"/>
                <a:gd name="T107" fmla="*/ 1 h 62"/>
                <a:gd name="T108" fmla="*/ 1 w 172"/>
                <a:gd name="T109" fmla="*/ 1 h 62"/>
                <a:gd name="T110" fmla="*/ 1 w 172"/>
                <a:gd name="T111" fmla="*/ 1 h 62"/>
                <a:gd name="T112" fmla="*/ 1 w 172"/>
                <a:gd name="T113" fmla="*/ 1 h 62"/>
                <a:gd name="T114" fmla="*/ 1 w 172"/>
                <a:gd name="T115" fmla="*/ 0 h 6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72"/>
                <a:gd name="T175" fmla="*/ 0 h 62"/>
                <a:gd name="T176" fmla="*/ 172 w 172"/>
                <a:gd name="T177" fmla="*/ 62 h 6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72" h="62">
                  <a:moveTo>
                    <a:pt x="41" y="0"/>
                  </a:moveTo>
                  <a:lnTo>
                    <a:pt x="6" y="13"/>
                  </a:lnTo>
                  <a:lnTo>
                    <a:pt x="4" y="16"/>
                  </a:lnTo>
                  <a:lnTo>
                    <a:pt x="1" y="25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6" y="41"/>
                  </a:lnTo>
                  <a:lnTo>
                    <a:pt x="10" y="40"/>
                  </a:lnTo>
                  <a:lnTo>
                    <a:pt x="15" y="39"/>
                  </a:lnTo>
                  <a:lnTo>
                    <a:pt x="21" y="38"/>
                  </a:lnTo>
                  <a:lnTo>
                    <a:pt x="26" y="36"/>
                  </a:lnTo>
                  <a:lnTo>
                    <a:pt x="32" y="34"/>
                  </a:lnTo>
                  <a:lnTo>
                    <a:pt x="37" y="34"/>
                  </a:lnTo>
                  <a:lnTo>
                    <a:pt x="41" y="34"/>
                  </a:lnTo>
                  <a:lnTo>
                    <a:pt x="47" y="36"/>
                  </a:lnTo>
                  <a:lnTo>
                    <a:pt x="56" y="37"/>
                  </a:lnTo>
                  <a:lnTo>
                    <a:pt x="67" y="39"/>
                  </a:lnTo>
                  <a:lnTo>
                    <a:pt x="77" y="41"/>
                  </a:lnTo>
                  <a:lnTo>
                    <a:pt x="89" y="44"/>
                  </a:lnTo>
                  <a:lnTo>
                    <a:pt x="99" y="46"/>
                  </a:lnTo>
                  <a:lnTo>
                    <a:pt x="106" y="48"/>
                  </a:lnTo>
                  <a:lnTo>
                    <a:pt x="112" y="51"/>
                  </a:lnTo>
                  <a:lnTo>
                    <a:pt x="109" y="55"/>
                  </a:lnTo>
                  <a:lnTo>
                    <a:pt x="109" y="60"/>
                  </a:lnTo>
                  <a:lnTo>
                    <a:pt x="110" y="62"/>
                  </a:lnTo>
                  <a:lnTo>
                    <a:pt x="116" y="62"/>
                  </a:lnTo>
                  <a:lnTo>
                    <a:pt x="121" y="61"/>
                  </a:lnTo>
                  <a:lnTo>
                    <a:pt x="128" y="59"/>
                  </a:lnTo>
                  <a:lnTo>
                    <a:pt x="136" y="56"/>
                  </a:lnTo>
                  <a:lnTo>
                    <a:pt x="145" y="54"/>
                  </a:lnTo>
                  <a:lnTo>
                    <a:pt x="153" y="52"/>
                  </a:lnTo>
                  <a:lnTo>
                    <a:pt x="161" y="48"/>
                  </a:lnTo>
                  <a:lnTo>
                    <a:pt x="167" y="46"/>
                  </a:lnTo>
                  <a:lnTo>
                    <a:pt x="170" y="45"/>
                  </a:lnTo>
                  <a:lnTo>
                    <a:pt x="172" y="41"/>
                  </a:lnTo>
                  <a:lnTo>
                    <a:pt x="169" y="37"/>
                  </a:lnTo>
                  <a:lnTo>
                    <a:pt x="163" y="34"/>
                  </a:lnTo>
                  <a:lnTo>
                    <a:pt x="157" y="36"/>
                  </a:lnTo>
                  <a:lnTo>
                    <a:pt x="152" y="36"/>
                  </a:lnTo>
                  <a:lnTo>
                    <a:pt x="147" y="34"/>
                  </a:lnTo>
                  <a:lnTo>
                    <a:pt x="143" y="33"/>
                  </a:lnTo>
                  <a:lnTo>
                    <a:pt x="138" y="31"/>
                  </a:lnTo>
                  <a:lnTo>
                    <a:pt x="132" y="30"/>
                  </a:lnTo>
                  <a:lnTo>
                    <a:pt x="127" y="28"/>
                  </a:lnTo>
                  <a:lnTo>
                    <a:pt x="122" y="26"/>
                  </a:lnTo>
                  <a:lnTo>
                    <a:pt x="116" y="25"/>
                  </a:lnTo>
                  <a:lnTo>
                    <a:pt x="110" y="24"/>
                  </a:lnTo>
                  <a:lnTo>
                    <a:pt x="105" y="23"/>
                  </a:lnTo>
                  <a:lnTo>
                    <a:pt x="99" y="22"/>
                  </a:lnTo>
                  <a:lnTo>
                    <a:pt x="92" y="21"/>
                  </a:lnTo>
                  <a:lnTo>
                    <a:pt x="85" y="18"/>
                  </a:lnTo>
                  <a:lnTo>
                    <a:pt x="79" y="17"/>
                  </a:lnTo>
                  <a:lnTo>
                    <a:pt x="75" y="15"/>
                  </a:lnTo>
                  <a:lnTo>
                    <a:pt x="70" y="14"/>
                  </a:lnTo>
                  <a:lnTo>
                    <a:pt x="63" y="10"/>
                  </a:lnTo>
                  <a:lnTo>
                    <a:pt x="56" y="6"/>
                  </a:lnTo>
                  <a:lnTo>
                    <a:pt x="49" y="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2" name="Freeform 10"/>
            <p:cNvSpPr>
              <a:spLocks/>
            </p:cNvSpPr>
            <p:nvPr/>
          </p:nvSpPr>
          <p:spPr bwMode="auto">
            <a:xfrm>
              <a:off x="2445" y="1046"/>
              <a:ext cx="25" cy="14"/>
            </a:xfrm>
            <a:custGeom>
              <a:avLst/>
              <a:gdLst>
                <a:gd name="T0" fmla="*/ 1 w 50"/>
                <a:gd name="T1" fmla="*/ 0 h 29"/>
                <a:gd name="T2" fmla="*/ 1 w 50"/>
                <a:gd name="T3" fmla="*/ 0 h 29"/>
                <a:gd name="T4" fmla="*/ 1 w 50"/>
                <a:gd name="T5" fmla="*/ 0 h 29"/>
                <a:gd name="T6" fmla="*/ 1 w 50"/>
                <a:gd name="T7" fmla="*/ 0 h 29"/>
                <a:gd name="T8" fmla="*/ 1 w 50"/>
                <a:gd name="T9" fmla="*/ 0 h 29"/>
                <a:gd name="T10" fmla="*/ 1 w 50"/>
                <a:gd name="T11" fmla="*/ 0 h 29"/>
                <a:gd name="T12" fmla="*/ 1 w 50"/>
                <a:gd name="T13" fmla="*/ 0 h 29"/>
                <a:gd name="T14" fmla="*/ 1 w 50"/>
                <a:gd name="T15" fmla="*/ 0 h 29"/>
                <a:gd name="T16" fmla="*/ 0 w 50"/>
                <a:gd name="T17" fmla="*/ 0 h 29"/>
                <a:gd name="T18" fmla="*/ 1 w 50"/>
                <a:gd name="T19" fmla="*/ 0 h 29"/>
                <a:gd name="T20" fmla="*/ 1 w 50"/>
                <a:gd name="T21" fmla="*/ 0 h 29"/>
                <a:gd name="T22" fmla="*/ 1 w 50"/>
                <a:gd name="T23" fmla="*/ 0 h 29"/>
                <a:gd name="T24" fmla="*/ 1 w 50"/>
                <a:gd name="T25" fmla="*/ 0 h 29"/>
                <a:gd name="T26" fmla="*/ 1 w 50"/>
                <a:gd name="T27" fmla="*/ 0 h 29"/>
                <a:gd name="T28" fmla="*/ 1 w 50"/>
                <a:gd name="T29" fmla="*/ 0 h 29"/>
                <a:gd name="T30" fmla="*/ 1 w 50"/>
                <a:gd name="T31" fmla="*/ 0 h 29"/>
                <a:gd name="T32" fmla="*/ 1 w 50"/>
                <a:gd name="T33" fmla="*/ 0 h 29"/>
                <a:gd name="T34" fmla="*/ 1 w 50"/>
                <a:gd name="T35" fmla="*/ 0 h 29"/>
                <a:gd name="T36" fmla="*/ 1 w 50"/>
                <a:gd name="T37" fmla="*/ 0 h 29"/>
                <a:gd name="T38" fmla="*/ 1 w 50"/>
                <a:gd name="T39" fmla="*/ 0 h 29"/>
                <a:gd name="T40" fmla="*/ 1 w 50"/>
                <a:gd name="T41" fmla="*/ 0 h 2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0"/>
                <a:gd name="T64" fmla="*/ 0 h 29"/>
                <a:gd name="T65" fmla="*/ 50 w 50"/>
                <a:gd name="T66" fmla="*/ 29 h 2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0" h="29">
                  <a:moveTo>
                    <a:pt x="40" y="0"/>
                  </a:moveTo>
                  <a:lnTo>
                    <a:pt x="35" y="2"/>
                  </a:lnTo>
                  <a:lnTo>
                    <a:pt x="31" y="4"/>
                  </a:lnTo>
                  <a:lnTo>
                    <a:pt x="26" y="6"/>
                  </a:lnTo>
                  <a:lnTo>
                    <a:pt x="22" y="6"/>
                  </a:lnTo>
                  <a:lnTo>
                    <a:pt x="16" y="5"/>
                  </a:lnTo>
                  <a:lnTo>
                    <a:pt x="9" y="3"/>
                  </a:lnTo>
                  <a:lnTo>
                    <a:pt x="3" y="3"/>
                  </a:lnTo>
                  <a:lnTo>
                    <a:pt x="0" y="5"/>
                  </a:lnTo>
                  <a:lnTo>
                    <a:pt x="1" y="10"/>
                  </a:lnTo>
                  <a:lnTo>
                    <a:pt x="4" y="17"/>
                  </a:lnTo>
                  <a:lnTo>
                    <a:pt x="10" y="25"/>
                  </a:lnTo>
                  <a:lnTo>
                    <a:pt x="15" y="29"/>
                  </a:lnTo>
                  <a:lnTo>
                    <a:pt x="23" y="29"/>
                  </a:lnTo>
                  <a:lnTo>
                    <a:pt x="33" y="29"/>
                  </a:lnTo>
                  <a:lnTo>
                    <a:pt x="41" y="28"/>
                  </a:lnTo>
                  <a:lnTo>
                    <a:pt x="48" y="26"/>
                  </a:lnTo>
                  <a:lnTo>
                    <a:pt x="50" y="22"/>
                  </a:lnTo>
                  <a:lnTo>
                    <a:pt x="49" y="15"/>
                  </a:lnTo>
                  <a:lnTo>
                    <a:pt x="46" y="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3" name="Freeform 11"/>
            <p:cNvSpPr>
              <a:spLocks/>
            </p:cNvSpPr>
            <p:nvPr/>
          </p:nvSpPr>
          <p:spPr bwMode="auto">
            <a:xfrm>
              <a:off x="2496" y="1036"/>
              <a:ext cx="70" cy="25"/>
            </a:xfrm>
            <a:custGeom>
              <a:avLst/>
              <a:gdLst>
                <a:gd name="T0" fmla="*/ 0 w 141"/>
                <a:gd name="T1" fmla="*/ 0 h 51"/>
                <a:gd name="T2" fmla="*/ 0 w 141"/>
                <a:gd name="T3" fmla="*/ 0 h 51"/>
                <a:gd name="T4" fmla="*/ 0 w 141"/>
                <a:gd name="T5" fmla="*/ 0 h 51"/>
                <a:gd name="T6" fmla="*/ 0 w 141"/>
                <a:gd name="T7" fmla="*/ 0 h 51"/>
                <a:gd name="T8" fmla="*/ 0 w 141"/>
                <a:gd name="T9" fmla="*/ 0 h 51"/>
                <a:gd name="T10" fmla="*/ 0 w 141"/>
                <a:gd name="T11" fmla="*/ 0 h 51"/>
                <a:gd name="T12" fmla="*/ 0 w 141"/>
                <a:gd name="T13" fmla="*/ 0 h 51"/>
                <a:gd name="T14" fmla="*/ 0 w 141"/>
                <a:gd name="T15" fmla="*/ 0 h 51"/>
                <a:gd name="T16" fmla="*/ 0 w 141"/>
                <a:gd name="T17" fmla="*/ 0 h 51"/>
                <a:gd name="T18" fmla="*/ 0 w 141"/>
                <a:gd name="T19" fmla="*/ 0 h 51"/>
                <a:gd name="T20" fmla="*/ 0 w 141"/>
                <a:gd name="T21" fmla="*/ 0 h 51"/>
                <a:gd name="T22" fmla="*/ 0 w 141"/>
                <a:gd name="T23" fmla="*/ 0 h 51"/>
                <a:gd name="T24" fmla="*/ 0 w 141"/>
                <a:gd name="T25" fmla="*/ 0 h 51"/>
                <a:gd name="T26" fmla="*/ 0 w 141"/>
                <a:gd name="T27" fmla="*/ 0 h 51"/>
                <a:gd name="T28" fmla="*/ 0 w 141"/>
                <a:gd name="T29" fmla="*/ 0 h 51"/>
                <a:gd name="T30" fmla="*/ 0 w 141"/>
                <a:gd name="T31" fmla="*/ 0 h 51"/>
                <a:gd name="T32" fmla="*/ 0 w 141"/>
                <a:gd name="T33" fmla="*/ 0 h 51"/>
                <a:gd name="T34" fmla="*/ 0 w 141"/>
                <a:gd name="T35" fmla="*/ 0 h 51"/>
                <a:gd name="T36" fmla="*/ 0 w 141"/>
                <a:gd name="T37" fmla="*/ 0 h 51"/>
                <a:gd name="T38" fmla="*/ 0 w 141"/>
                <a:gd name="T39" fmla="*/ 0 h 51"/>
                <a:gd name="T40" fmla="*/ 0 w 141"/>
                <a:gd name="T41" fmla="*/ 0 h 51"/>
                <a:gd name="T42" fmla="*/ 0 w 141"/>
                <a:gd name="T43" fmla="*/ 0 h 51"/>
                <a:gd name="T44" fmla="*/ 0 w 141"/>
                <a:gd name="T45" fmla="*/ 0 h 51"/>
                <a:gd name="T46" fmla="*/ 0 w 141"/>
                <a:gd name="T47" fmla="*/ 0 h 51"/>
                <a:gd name="T48" fmla="*/ 0 w 141"/>
                <a:gd name="T49" fmla="*/ 0 h 51"/>
                <a:gd name="T50" fmla="*/ 0 w 141"/>
                <a:gd name="T51" fmla="*/ 0 h 51"/>
                <a:gd name="T52" fmla="*/ 0 w 141"/>
                <a:gd name="T53" fmla="*/ 0 h 51"/>
                <a:gd name="T54" fmla="*/ 0 w 141"/>
                <a:gd name="T55" fmla="*/ 0 h 51"/>
                <a:gd name="T56" fmla="*/ 0 w 141"/>
                <a:gd name="T57" fmla="*/ 0 h 51"/>
                <a:gd name="T58" fmla="*/ 0 w 141"/>
                <a:gd name="T59" fmla="*/ 0 h 51"/>
                <a:gd name="T60" fmla="*/ 0 w 141"/>
                <a:gd name="T61" fmla="*/ 0 h 51"/>
                <a:gd name="T62" fmla="*/ 0 w 141"/>
                <a:gd name="T63" fmla="*/ 0 h 51"/>
                <a:gd name="T64" fmla="*/ 0 w 141"/>
                <a:gd name="T65" fmla="*/ 0 h 51"/>
                <a:gd name="T66" fmla="*/ 0 w 141"/>
                <a:gd name="T67" fmla="*/ 0 h 51"/>
                <a:gd name="T68" fmla="*/ 0 w 141"/>
                <a:gd name="T69" fmla="*/ 0 h 51"/>
                <a:gd name="T70" fmla="*/ 0 w 141"/>
                <a:gd name="T71" fmla="*/ 0 h 51"/>
                <a:gd name="T72" fmla="*/ 0 w 141"/>
                <a:gd name="T73" fmla="*/ 0 h 51"/>
                <a:gd name="T74" fmla="*/ 0 w 141"/>
                <a:gd name="T75" fmla="*/ 0 h 51"/>
                <a:gd name="T76" fmla="*/ 0 w 141"/>
                <a:gd name="T77" fmla="*/ 0 h 51"/>
                <a:gd name="T78" fmla="*/ 0 w 141"/>
                <a:gd name="T79" fmla="*/ 0 h 51"/>
                <a:gd name="T80" fmla="*/ 0 w 141"/>
                <a:gd name="T81" fmla="*/ 0 h 51"/>
                <a:gd name="T82" fmla="*/ 0 w 141"/>
                <a:gd name="T83" fmla="*/ 0 h 51"/>
                <a:gd name="T84" fmla="*/ 0 w 141"/>
                <a:gd name="T85" fmla="*/ 0 h 51"/>
                <a:gd name="T86" fmla="*/ 0 w 141"/>
                <a:gd name="T87" fmla="*/ 0 h 51"/>
                <a:gd name="T88" fmla="*/ 0 w 141"/>
                <a:gd name="T89" fmla="*/ 0 h 51"/>
                <a:gd name="T90" fmla="*/ 0 w 141"/>
                <a:gd name="T91" fmla="*/ 0 h 51"/>
                <a:gd name="T92" fmla="*/ 0 w 141"/>
                <a:gd name="T93" fmla="*/ 0 h 51"/>
                <a:gd name="T94" fmla="*/ 0 w 141"/>
                <a:gd name="T95" fmla="*/ 0 h 51"/>
                <a:gd name="T96" fmla="*/ 0 w 141"/>
                <a:gd name="T97" fmla="*/ 0 h 51"/>
                <a:gd name="T98" fmla="*/ 0 w 141"/>
                <a:gd name="T99" fmla="*/ 0 h 51"/>
                <a:gd name="T100" fmla="*/ 0 w 141"/>
                <a:gd name="T101" fmla="*/ 0 h 51"/>
                <a:gd name="T102" fmla="*/ 0 w 141"/>
                <a:gd name="T103" fmla="*/ 0 h 51"/>
                <a:gd name="T104" fmla="*/ 0 w 141"/>
                <a:gd name="T105" fmla="*/ 0 h 51"/>
                <a:gd name="T106" fmla="*/ 0 w 141"/>
                <a:gd name="T107" fmla="*/ 0 h 51"/>
                <a:gd name="T108" fmla="*/ 0 w 141"/>
                <a:gd name="T109" fmla="*/ 0 h 51"/>
                <a:gd name="T110" fmla="*/ 0 w 141"/>
                <a:gd name="T111" fmla="*/ 0 h 51"/>
                <a:gd name="T112" fmla="*/ 0 w 141"/>
                <a:gd name="T113" fmla="*/ 0 h 5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41"/>
                <a:gd name="T172" fmla="*/ 0 h 51"/>
                <a:gd name="T173" fmla="*/ 141 w 141"/>
                <a:gd name="T174" fmla="*/ 51 h 5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41" h="51">
                  <a:moveTo>
                    <a:pt x="73" y="15"/>
                  </a:moveTo>
                  <a:lnTo>
                    <a:pt x="68" y="13"/>
                  </a:lnTo>
                  <a:lnTo>
                    <a:pt x="64" y="10"/>
                  </a:lnTo>
                  <a:lnTo>
                    <a:pt x="58" y="8"/>
                  </a:lnTo>
                  <a:lnTo>
                    <a:pt x="52" y="4"/>
                  </a:lnTo>
                  <a:lnTo>
                    <a:pt x="46" y="2"/>
                  </a:lnTo>
                  <a:lnTo>
                    <a:pt x="41" y="1"/>
                  </a:lnTo>
                  <a:lnTo>
                    <a:pt x="36" y="0"/>
                  </a:lnTo>
                  <a:lnTo>
                    <a:pt x="33" y="1"/>
                  </a:lnTo>
                  <a:lnTo>
                    <a:pt x="28" y="3"/>
                  </a:lnTo>
                  <a:lnTo>
                    <a:pt x="23" y="3"/>
                  </a:lnTo>
                  <a:lnTo>
                    <a:pt x="18" y="3"/>
                  </a:lnTo>
                  <a:lnTo>
                    <a:pt x="13" y="3"/>
                  </a:lnTo>
                  <a:lnTo>
                    <a:pt x="8" y="4"/>
                  </a:lnTo>
                  <a:lnTo>
                    <a:pt x="6" y="8"/>
                  </a:lnTo>
                  <a:lnTo>
                    <a:pt x="6" y="13"/>
                  </a:lnTo>
                  <a:lnTo>
                    <a:pt x="8" y="17"/>
                  </a:lnTo>
                  <a:lnTo>
                    <a:pt x="11" y="21"/>
                  </a:lnTo>
                  <a:lnTo>
                    <a:pt x="11" y="23"/>
                  </a:lnTo>
                  <a:lnTo>
                    <a:pt x="8" y="25"/>
                  </a:lnTo>
                  <a:lnTo>
                    <a:pt x="5" y="28"/>
                  </a:lnTo>
                  <a:lnTo>
                    <a:pt x="1" y="31"/>
                  </a:lnTo>
                  <a:lnTo>
                    <a:pt x="0" y="33"/>
                  </a:lnTo>
                  <a:lnTo>
                    <a:pt x="1" y="36"/>
                  </a:lnTo>
                  <a:lnTo>
                    <a:pt x="8" y="37"/>
                  </a:lnTo>
                  <a:lnTo>
                    <a:pt x="18" y="38"/>
                  </a:lnTo>
                  <a:lnTo>
                    <a:pt x="24" y="39"/>
                  </a:lnTo>
                  <a:lnTo>
                    <a:pt x="30" y="41"/>
                  </a:lnTo>
                  <a:lnTo>
                    <a:pt x="36" y="44"/>
                  </a:lnTo>
                  <a:lnTo>
                    <a:pt x="41" y="44"/>
                  </a:lnTo>
                  <a:lnTo>
                    <a:pt x="45" y="43"/>
                  </a:lnTo>
                  <a:lnTo>
                    <a:pt x="49" y="39"/>
                  </a:lnTo>
                  <a:lnTo>
                    <a:pt x="53" y="36"/>
                  </a:lnTo>
                  <a:lnTo>
                    <a:pt x="61" y="36"/>
                  </a:lnTo>
                  <a:lnTo>
                    <a:pt x="67" y="37"/>
                  </a:lnTo>
                  <a:lnTo>
                    <a:pt x="73" y="37"/>
                  </a:lnTo>
                  <a:lnTo>
                    <a:pt x="80" y="38"/>
                  </a:lnTo>
                  <a:lnTo>
                    <a:pt x="87" y="39"/>
                  </a:lnTo>
                  <a:lnTo>
                    <a:pt x="94" y="37"/>
                  </a:lnTo>
                  <a:lnTo>
                    <a:pt x="99" y="37"/>
                  </a:lnTo>
                  <a:lnTo>
                    <a:pt x="105" y="40"/>
                  </a:lnTo>
                  <a:lnTo>
                    <a:pt x="112" y="46"/>
                  </a:lnTo>
                  <a:lnTo>
                    <a:pt x="119" y="49"/>
                  </a:lnTo>
                  <a:lnTo>
                    <a:pt x="125" y="51"/>
                  </a:lnTo>
                  <a:lnTo>
                    <a:pt x="132" y="48"/>
                  </a:lnTo>
                  <a:lnTo>
                    <a:pt x="137" y="41"/>
                  </a:lnTo>
                  <a:lnTo>
                    <a:pt x="141" y="34"/>
                  </a:lnTo>
                  <a:lnTo>
                    <a:pt x="141" y="29"/>
                  </a:lnTo>
                  <a:lnTo>
                    <a:pt x="135" y="25"/>
                  </a:lnTo>
                  <a:lnTo>
                    <a:pt x="127" y="23"/>
                  </a:lnTo>
                  <a:lnTo>
                    <a:pt x="119" y="18"/>
                  </a:lnTo>
                  <a:lnTo>
                    <a:pt x="111" y="15"/>
                  </a:lnTo>
                  <a:lnTo>
                    <a:pt x="105" y="15"/>
                  </a:lnTo>
                  <a:lnTo>
                    <a:pt x="98" y="17"/>
                  </a:lnTo>
                  <a:lnTo>
                    <a:pt x="89" y="18"/>
                  </a:lnTo>
                  <a:lnTo>
                    <a:pt x="80" y="18"/>
                  </a:lnTo>
                  <a:lnTo>
                    <a:pt x="73" y="15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4" name="Freeform 12"/>
            <p:cNvSpPr>
              <a:spLocks/>
            </p:cNvSpPr>
            <p:nvPr/>
          </p:nvSpPr>
          <p:spPr bwMode="auto">
            <a:xfrm>
              <a:off x="2701" y="1567"/>
              <a:ext cx="26" cy="34"/>
            </a:xfrm>
            <a:custGeom>
              <a:avLst/>
              <a:gdLst>
                <a:gd name="T0" fmla="*/ 0 w 53"/>
                <a:gd name="T1" fmla="*/ 0 h 68"/>
                <a:gd name="T2" fmla="*/ 0 w 53"/>
                <a:gd name="T3" fmla="*/ 1 h 68"/>
                <a:gd name="T4" fmla="*/ 0 w 53"/>
                <a:gd name="T5" fmla="*/ 1 h 68"/>
                <a:gd name="T6" fmla="*/ 0 w 53"/>
                <a:gd name="T7" fmla="*/ 1 h 68"/>
                <a:gd name="T8" fmla="*/ 0 w 53"/>
                <a:gd name="T9" fmla="*/ 1 h 68"/>
                <a:gd name="T10" fmla="*/ 0 w 53"/>
                <a:gd name="T11" fmla="*/ 1 h 68"/>
                <a:gd name="T12" fmla="*/ 0 w 53"/>
                <a:gd name="T13" fmla="*/ 1 h 68"/>
                <a:gd name="T14" fmla="*/ 0 w 53"/>
                <a:gd name="T15" fmla="*/ 1 h 68"/>
                <a:gd name="T16" fmla="*/ 0 w 53"/>
                <a:gd name="T17" fmla="*/ 1 h 68"/>
                <a:gd name="T18" fmla="*/ 0 w 53"/>
                <a:gd name="T19" fmla="*/ 1 h 68"/>
                <a:gd name="T20" fmla="*/ 0 w 53"/>
                <a:gd name="T21" fmla="*/ 1 h 68"/>
                <a:gd name="T22" fmla="*/ 0 w 53"/>
                <a:gd name="T23" fmla="*/ 1 h 68"/>
                <a:gd name="T24" fmla="*/ 0 w 53"/>
                <a:gd name="T25" fmla="*/ 1 h 68"/>
                <a:gd name="T26" fmla="*/ 0 w 53"/>
                <a:gd name="T27" fmla="*/ 1 h 68"/>
                <a:gd name="T28" fmla="*/ 0 w 53"/>
                <a:gd name="T29" fmla="*/ 1 h 68"/>
                <a:gd name="T30" fmla="*/ 0 w 53"/>
                <a:gd name="T31" fmla="*/ 1 h 68"/>
                <a:gd name="T32" fmla="*/ 0 w 53"/>
                <a:gd name="T33" fmla="*/ 1 h 68"/>
                <a:gd name="T34" fmla="*/ 0 w 53"/>
                <a:gd name="T35" fmla="*/ 1 h 68"/>
                <a:gd name="T36" fmla="*/ 0 w 53"/>
                <a:gd name="T37" fmla="*/ 1 h 68"/>
                <a:gd name="T38" fmla="*/ 0 w 53"/>
                <a:gd name="T39" fmla="*/ 1 h 68"/>
                <a:gd name="T40" fmla="*/ 0 w 53"/>
                <a:gd name="T41" fmla="*/ 1 h 68"/>
                <a:gd name="T42" fmla="*/ 0 w 53"/>
                <a:gd name="T43" fmla="*/ 1 h 68"/>
                <a:gd name="T44" fmla="*/ 0 w 53"/>
                <a:gd name="T45" fmla="*/ 1 h 68"/>
                <a:gd name="T46" fmla="*/ 0 w 53"/>
                <a:gd name="T47" fmla="*/ 1 h 68"/>
                <a:gd name="T48" fmla="*/ 0 w 53"/>
                <a:gd name="T49" fmla="*/ 0 h 6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3"/>
                <a:gd name="T76" fmla="*/ 0 h 68"/>
                <a:gd name="T77" fmla="*/ 53 w 53"/>
                <a:gd name="T78" fmla="*/ 68 h 6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3" h="68">
                  <a:moveTo>
                    <a:pt x="0" y="0"/>
                  </a:moveTo>
                  <a:lnTo>
                    <a:pt x="0" y="14"/>
                  </a:lnTo>
                  <a:lnTo>
                    <a:pt x="6" y="35"/>
                  </a:lnTo>
                  <a:lnTo>
                    <a:pt x="14" y="56"/>
                  </a:lnTo>
                  <a:lnTo>
                    <a:pt x="22" y="68"/>
                  </a:lnTo>
                  <a:lnTo>
                    <a:pt x="29" y="68"/>
                  </a:lnTo>
                  <a:lnTo>
                    <a:pt x="35" y="63"/>
                  </a:lnTo>
                  <a:lnTo>
                    <a:pt x="41" y="55"/>
                  </a:lnTo>
                  <a:lnTo>
                    <a:pt x="46" y="49"/>
                  </a:lnTo>
                  <a:lnTo>
                    <a:pt x="51" y="41"/>
                  </a:lnTo>
                  <a:lnTo>
                    <a:pt x="53" y="30"/>
                  </a:lnTo>
                  <a:lnTo>
                    <a:pt x="53" y="18"/>
                  </a:lnTo>
                  <a:lnTo>
                    <a:pt x="51" y="9"/>
                  </a:lnTo>
                  <a:lnTo>
                    <a:pt x="47" y="4"/>
                  </a:lnTo>
                  <a:lnTo>
                    <a:pt x="44" y="1"/>
                  </a:lnTo>
                  <a:lnTo>
                    <a:pt x="41" y="2"/>
                  </a:lnTo>
                  <a:lnTo>
                    <a:pt x="37" y="8"/>
                  </a:lnTo>
                  <a:lnTo>
                    <a:pt x="35" y="11"/>
                  </a:lnTo>
                  <a:lnTo>
                    <a:pt x="31" y="12"/>
                  </a:lnTo>
                  <a:lnTo>
                    <a:pt x="27" y="14"/>
                  </a:lnTo>
                  <a:lnTo>
                    <a:pt x="22" y="14"/>
                  </a:lnTo>
                  <a:lnTo>
                    <a:pt x="16" y="11"/>
                  </a:lnTo>
                  <a:lnTo>
                    <a:pt x="12" y="9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5" name="Freeform 13"/>
            <p:cNvSpPr>
              <a:spLocks/>
            </p:cNvSpPr>
            <p:nvPr/>
          </p:nvSpPr>
          <p:spPr bwMode="auto">
            <a:xfrm>
              <a:off x="2850" y="734"/>
              <a:ext cx="172" cy="189"/>
            </a:xfrm>
            <a:custGeom>
              <a:avLst/>
              <a:gdLst>
                <a:gd name="T0" fmla="*/ 1 w 343"/>
                <a:gd name="T1" fmla="*/ 1 h 378"/>
                <a:gd name="T2" fmla="*/ 1 w 343"/>
                <a:gd name="T3" fmla="*/ 1 h 378"/>
                <a:gd name="T4" fmla="*/ 1 w 343"/>
                <a:gd name="T5" fmla="*/ 1 h 378"/>
                <a:gd name="T6" fmla="*/ 1 w 343"/>
                <a:gd name="T7" fmla="*/ 1 h 378"/>
                <a:gd name="T8" fmla="*/ 1 w 343"/>
                <a:gd name="T9" fmla="*/ 1 h 378"/>
                <a:gd name="T10" fmla="*/ 1 w 343"/>
                <a:gd name="T11" fmla="*/ 1 h 378"/>
                <a:gd name="T12" fmla="*/ 1 w 343"/>
                <a:gd name="T13" fmla="*/ 1 h 378"/>
                <a:gd name="T14" fmla="*/ 1 w 343"/>
                <a:gd name="T15" fmla="*/ 1 h 378"/>
                <a:gd name="T16" fmla="*/ 1 w 343"/>
                <a:gd name="T17" fmla="*/ 1 h 378"/>
                <a:gd name="T18" fmla="*/ 1 w 343"/>
                <a:gd name="T19" fmla="*/ 1 h 378"/>
                <a:gd name="T20" fmla="*/ 1 w 343"/>
                <a:gd name="T21" fmla="*/ 1 h 378"/>
                <a:gd name="T22" fmla="*/ 1 w 343"/>
                <a:gd name="T23" fmla="*/ 1 h 378"/>
                <a:gd name="T24" fmla="*/ 1 w 343"/>
                <a:gd name="T25" fmla="*/ 1 h 378"/>
                <a:gd name="T26" fmla="*/ 1 w 343"/>
                <a:gd name="T27" fmla="*/ 1 h 378"/>
                <a:gd name="T28" fmla="*/ 1 w 343"/>
                <a:gd name="T29" fmla="*/ 1 h 378"/>
                <a:gd name="T30" fmla="*/ 1 w 343"/>
                <a:gd name="T31" fmla="*/ 1 h 378"/>
                <a:gd name="T32" fmla="*/ 1 w 343"/>
                <a:gd name="T33" fmla="*/ 1 h 378"/>
                <a:gd name="T34" fmla="*/ 1 w 343"/>
                <a:gd name="T35" fmla="*/ 1 h 378"/>
                <a:gd name="T36" fmla="*/ 1 w 343"/>
                <a:gd name="T37" fmla="*/ 1 h 378"/>
                <a:gd name="T38" fmla="*/ 1 w 343"/>
                <a:gd name="T39" fmla="*/ 1 h 378"/>
                <a:gd name="T40" fmla="*/ 1 w 343"/>
                <a:gd name="T41" fmla="*/ 1 h 378"/>
                <a:gd name="T42" fmla="*/ 1 w 343"/>
                <a:gd name="T43" fmla="*/ 1 h 378"/>
                <a:gd name="T44" fmla="*/ 1 w 343"/>
                <a:gd name="T45" fmla="*/ 1 h 378"/>
                <a:gd name="T46" fmla="*/ 1 w 343"/>
                <a:gd name="T47" fmla="*/ 1 h 378"/>
                <a:gd name="T48" fmla="*/ 1 w 343"/>
                <a:gd name="T49" fmla="*/ 1 h 378"/>
                <a:gd name="T50" fmla="*/ 1 w 343"/>
                <a:gd name="T51" fmla="*/ 1 h 378"/>
                <a:gd name="T52" fmla="*/ 1 w 343"/>
                <a:gd name="T53" fmla="*/ 1 h 378"/>
                <a:gd name="T54" fmla="*/ 1 w 343"/>
                <a:gd name="T55" fmla="*/ 1 h 378"/>
                <a:gd name="T56" fmla="*/ 1 w 343"/>
                <a:gd name="T57" fmla="*/ 1 h 378"/>
                <a:gd name="T58" fmla="*/ 1 w 343"/>
                <a:gd name="T59" fmla="*/ 1 h 378"/>
                <a:gd name="T60" fmla="*/ 1 w 343"/>
                <a:gd name="T61" fmla="*/ 1 h 378"/>
                <a:gd name="T62" fmla="*/ 1 w 343"/>
                <a:gd name="T63" fmla="*/ 1 h 378"/>
                <a:gd name="T64" fmla="*/ 1 w 343"/>
                <a:gd name="T65" fmla="*/ 1 h 378"/>
                <a:gd name="T66" fmla="*/ 1 w 343"/>
                <a:gd name="T67" fmla="*/ 1 h 378"/>
                <a:gd name="T68" fmla="*/ 1 w 343"/>
                <a:gd name="T69" fmla="*/ 1 h 378"/>
                <a:gd name="T70" fmla="*/ 1 w 343"/>
                <a:gd name="T71" fmla="*/ 1 h 378"/>
                <a:gd name="T72" fmla="*/ 1 w 343"/>
                <a:gd name="T73" fmla="*/ 1 h 378"/>
                <a:gd name="T74" fmla="*/ 1 w 343"/>
                <a:gd name="T75" fmla="*/ 1 h 378"/>
                <a:gd name="T76" fmla="*/ 1 w 343"/>
                <a:gd name="T77" fmla="*/ 1 h 378"/>
                <a:gd name="T78" fmla="*/ 1 w 343"/>
                <a:gd name="T79" fmla="*/ 1 h 378"/>
                <a:gd name="T80" fmla="*/ 1 w 343"/>
                <a:gd name="T81" fmla="*/ 1 h 378"/>
                <a:gd name="T82" fmla="*/ 1 w 343"/>
                <a:gd name="T83" fmla="*/ 1 h 378"/>
                <a:gd name="T84" fmla="*/ 1 w 343"/>
                <a:gd name="T85" fmla="*/ 1 h 378"/>
                <a:gd name="T86" fmla="*/ 1 w 343"/>
                <a:gd name="T87" fmla="*/ 1 h 378"/>
                <a:gd name="T88" fmla="*/ 1 w 343"/>
                <a:gd name="T89" fmla="*/ 1 h 378"/>
                <a:gd name="T90" fmla="*/ 1 w 343"/>
                <a:gd name="T91" fmla="*/ 1 h 378"/>
                <a:gd name="T92" fmla="*/ 1 w 343"/>
                <a:gd name="T93" fmla="*/ 1 h 378"/>
                <a:gd name="T94" fmla="*/ 1 w 343"/>
                <a:gd name="T95" fmla="*/ 1 h 378"/>
                <a:gd name="T96" fmla="*/ 1 w 343"/>
                <a:gd name="T97" fmla="*/ 0 h 378"/>
                <a:gd name="T98" fmla="*/ 1 w 343"/>
                <a:gd name="T99" fmla="*/ 1 h 378"/>
                <a:gd name="T100" fmla="*/ 1 w 343"/>
                <a:gd name="T101" fmla="*/ 1 h 378"/>
                <a:gd name="T102" fmla="*/ 1 w 343"/>
                <a:gd name="T103" fmla="*/ 1 h 378"/>
                <a:gd name="T104" fmla="*/ 1 w 343"/>
                <a:gd name="T105" fmla="*/ 1 h 378"/>
                <a:gd name="T106" fmla="*/ 1 w 343"/>
                <a:gd name="T107" fmla="*/ 1 h 37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43"/>
                <a:gd name="T163" fmla="*/ 0 h 378"/>
                <a:gd name="T164" fmla="*/ 343 w 343"/>
                <a:gd name="T165" fmla="*/ 378 h 37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43" h="378">
                  <a:moveTo>
                    <a:pt x="343" y="240"/>
                  </a:moveTo>
                  <a:lnTo>
                    <a:pt x="341" y="242"/>
                  </a:lnTo>
                  <a:lnTo>
                    <a:pt x="334" y="249"/>
                  </a:lnTo>
                  <a:lnTo>
                    <a:pt x="326" y="257"/>
                  </a:lnTo>
                  <a:lnTo>
                    <a:pt x="319" y="264"/>
                  </a:lnTo>
                  <a:lnTo>
                    <a:pt x="312" y="263"/>
                  </a:lnTo>
                  <a:lnTo>
                    <a:pt x="304" y="263"/>
                  </a:lnTo>
                  <a:lnTo>
                    <a:pt x="293" y="263"/>
                  </a:lnTo>
                  <a:lnTo>
                    <a:pt x="283" y="264"/>
                  </a:lnTo>
                  <a:lnTo>
                    <a:pt x="273" y="264"/>
                  </a:lnTo>
                  <a:lnTo>
                    <a:pt x="263" y="264"/>
                  </a:lnTo>
                  <a:lnTo>
                    <a:pt x="257" y="264"/>
                  </a:lnTo>
                  <a:lnTo>
                    <a:pt x="251" y="264"/>
                  </a:lnTo>
                  <a:lnTo>
                    <a:pt x="246" y="263"/>
                  </a:lnTo>
                  <a:lnTo>
                    <a:pt x="242" y="262"/>
                  </a:lnTo>
                  <a:lnTo>
                    <a:pt x="236" y="262"/>
                  </a:lnTo>
                  <a:lnTo>
                    <a:pt x="230" y="261"/>
                  </a:lnTo>
                  <a:lnTo>
                    <a:pt x="225" y="262"/>
                  </a:lnTo>
                  <a:lnTo>
                    <a:pt x="221" y="262"/>
                  </a:lnTo>
                  <a:lnTo>
                    <a:pt x="220" y="264"/>
                  </a:lnTo>
                  <a:lnTo>
                    <a:pt x="220" y="268"/>
                  </a:lnTo>
                  <a:lnTo>
                    <a:pt x="222" y="271"/>
                  </a:lnTo>
                  <a:lnTo>
                    <a:pt x="227" y="274"/>
                  </a:lnTo>
                  <a:lnTo>
                    <a:pt x="232" y="276"/>
                  </a:lnTo>
                  <a:lnTo>
                    <a:pt x="239" y="278"/>
                  </a:lnTo>
                  <a:lnTo>
                    <a:pt x="246" y="279"/>
                  </a:lnTo>
                  <a:lnTo>
                    <a:pt x="253" y="280"/>
                  </a:lnTo>
                  <a:lnTo>
                    <a:pt x="259" y="280"/>
                  </a:lnTo>
                  <a:lnTo>
                    <a:pt x="263" y="280"/>
                  </a:lnTo>
                  <a:lnTo>
                    <a:pt x="273" y="279"/>
                  </a:lnTo>
                  <a:lnTo>
                    <a:pt x="283" y="277"/>
                  </a:lnTo>
                  <a:lnTo>
                    <a:pt x="292" y="274"/>
                  </a:lnTo>
                  <a:lnTo>
                    <a:pt x="296" y="273"/>
                  </a:lnTo>
                  <a:lnTo>
                    <a:pt x="310" y="298"/>
                  </a:lnTo>
                  <a:lnTo>
                    <a:pt x="299" y="308"/>
                  </a:lnTo>
                  <a:lnTo>
                    <a:pt x="301" y="322"/>
                  </a:lnTo>
                  <a:lnTo>
                    <a:pt x="303" y="333"/>
                  </a:lnTo>
                  <a:lnTo>
                    <a:pt x="303" y="342"/>
                  </a:lnTo>
                  <a:lnTo>
                    <a:pt x="299" y="352"/>
                  </a:lnTo>
                  <a:lnTo>
                    <a:pt x="291" y="362"/>
                  </a:lnTo>
                  <a:lnTo>
                    <a:pt x="282" y="371"/>
                  </a:lnTo>
                  <a:lnTo>
                    <a:pt x="273" y="378"/>
                  </a:lnTo>
                  <a:lnTo>
                    <a:pt x="266" y="378"/>
                  </a:lnTo>
                  <a:lnTo>
                    <a:pt x="261" y="372"/>
                  </a:lnTo>
                  <a:lnTo>
                    <a:pt x="257" y="364"/>
                  </a:lnTo>
                  <a:lnTo>
                    <a:pt x="253" y="360"/>
                  </a:lnTo>
                  <a:lnTo>
                    <a:pt x="247" y="357"/>
                  </a:lnTo>
                  <a:lnTo>
                    <a:pt x="244" y="359"/>
                  </a:lnTo>
                  <a:lnTo>
                    <a:pt x="240" y="360"/>
                  </a:lnTo>
                  <a:lnTo>
                    <a:pt x="236" y="362"/>
                  </a:lnTo>
                  <a:lnTo>
                    <a:pt x="231" y="364"/>
                  </a:lnTo>
                  <a:lnTo>
                    <a:pt x="227" y="365"/>
                  </a:lnTo>
                  <a:lnTo>
                    <a:pt x="222" y="365"/>
                  </a:lnTo>
                  <a:lnTo>
                    <a:pt x="217" y="365"/>
                  </a:lnTo>
                  <a:lnTo>
                    <a:pt x="213" y="364"/>
                  </a:lnTo>
                  <a:lnTo>
                    <a:pt x="209" y="357"/>
                  </a:lnTo>
                  <a:lnTo>
                    <a:pt x="210" y="347"/>
                  </a:lnTo>
                  <a:lnTo>
                    <a:pt x="212" y="338"/>
                  </a:lnTo>
                  <a:lnTo>
                    <a:pt x="209" y="332"/>
                  </a:lnTo>
                  <a:lnTo>
                    <a:pt x="201" y="327"/>
                  </a:lnTo>
                  <a:lnTo>
                    <a:pt x="192" y="322"/>
                  </a:lnTo>
                  <a:lnTo>
                    <a:pt x="185" y="318"/>
                  </a:lnTo>
                  <a:lnTo>
                    <a:pt x="182" y="316"/>
                  </a:lnTo>
                  <a:lnTo>
                    <a:pt x="184" y="314"/>
                  </a:lnTo>
                  <a:lnTo>
                    <a:pt x="187" y="308"/>
                  </a:lnTo>
                  <a:lnTo>
                    <a:pt x="191" y="302"/>
                  </a:lnTo>
                  <a:lnTo>
                    <a:pt x="190" y="298"/>
                  </a:lnTo>
                  <a:lnTo>
                    <a:pt x="182" y="293"/>
                  </a:lnTo>
                  <a:lnTo>
                    <a:pt x="172" y="287"/>
                  </a:lnTo>
                  <a:lnTo>
                    <a:pt x="163" y="279"/>
                  </a:lnTo>
                  <a:lnTo>
                    <a:pt x="160" y="270"/>
                  </a:lnTo>
                  <a:lnTo>
                    <a:pt x="161" y="265"/>
                  </a:lnTo>
                  <a:lnTo>
                    <a:pt x="163" y="261"/>
                  </a:lnTo>
                  <a:lnTo>
                    <a:pt x="167" y="257"/>
                  </a:lnTo>
                  <a:lnTo>
                    <a:pt x="172" y="255"/>
                  </a:lnTo>
                  <a:lnTo>
                    <a:pt x="178" y="253"/>
                  </a:lnTo>
                  <a:lnTo>
                    <a:pt x="185" y="251"/>
                  </a:lnTo>
                  <a:lnTo>
                    <a:pt x="192" y="250"/>
                  </a:lnTo>
                  <a:lnTo>
                    <a:pt x="199" y="251"/>
                  </a:lnTo>
                  <a:lnTo>
                    <a:pt x="205" y="245"/>
                  </a:lnTo>
                  <a:lnTo>
                    <a:pt x="212" y="239"/>
                  </a:lnTo>
                  <a:lnTo>
                    <a:pt x="217" y="235"/>
                  </a:lnTo>
                  <a:lnTo>
                    <a:pt x="220" y="234"/>
                  </a:lnTo>
                  <a:lnTo>
                    <a:pt x="212" y="232"/>
                  </a:lnTo>
                  <a:lnTo>
                    <a:pt x="205" y="226"/>
                  </a:lnTo>
                  <a:lnTo>
                    <a:pt x="199" y="219"/>
                  </a:lnTo>
                  <a:lnTo>
                    <a:pt x="196" y="212"/>
                  </a:lnTo>
                  <a:lnTo>
                    <a:pt x="190" y="210"/>
                  </a:lnTo>
                  <a:lnTo>
                    <a:pt x="183" y="208"/>
                  </a:lnTo>
                  <a:lnTo>
                    <a:pt x="176" y="205"/>
                  </a:lnTo>
                  <a:lnTo>
                    <a:pt x="168" y="204"/>
                  </a:lnTo>
                  <a:lnTo>
                    <a:pt x="159" y="202"/>
                  </a:lnTo>
                  <a:lnTo>
                    <a:pt x="151" y="201"/>
                  </a:lnTo>
                  <a:lnTo>
                    <a:pt x="144" y="198"/>
                  </a:lnTo>
                  <a:lnTo>
                    <a:pt x="137" y="197"/>
                  </a:lnTo>
                  <a:lnTo>
                    <a:pt x="128" y="194"/>
                  </a:lnTo>
                  <a:lnTo>
                    <a:pt x="122" y="188"/>
                  </a:lnTo>
                  <a:lnTo>
                    <a:pt x="118" y="181"/>
                  </a:lnTo>
                  <a:lnTo>
                    <a:pt x="117" y="175"/>
                  </a:lnTo>
                  <a:lnTo>
                    <a:pt x="122" y="174"/>
                  </a:lnTo>
                  <a:lnTo>
                    <a:pt x="128" y="174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43" y="174"/>
                  </a:lnTo>
                  <a:lnTo>
                    <a:pt x="147" y="175"/>
                  </a:lnTo>
                  <a:lnTo>
                    <a:pt x="151" y="175"/>
                  </a:lnTo>
                  <a:lnTo>
                    <a:pt x="155" y="175"/>
                  </a:lnTo>
                  <a:lnTo>
                    <a:pt x="161" y="173"/>
                  </a:lnTo>
                  <a:lnTo>
                    <a:pt x="164" y="170"/>
                  </a:lnTo>
                  <a:lnTo>
                    <a:pt x="168" y="165"/>
                  </a:lnTo>
                  <a:lnTo>
                    <a:pt x="175" y="162"/>
                  </a:lnTo>
                  <a:lnTo>
                    <a:pt x="182" y="157"/>
                  </a:lnTo>
                  <a:lnTo>
                    <a:pt x="183" y="146"/>
                  </a:lnTo>
                  <a:lnTo>
                    <a:pt x="177" y="129"/>
                  </a:lnTo>
                  <a:lnTo>
                    <a:pt x="163" y="107"/>
                  </a:lnTo>
                  <a:lnTo>
                    <a:pt x="157" y="103"/>
                  </a:lnTo>
                  <a:lnTo>
                    <a:pt x="152" y="99"/>
                  </a:lnTo>
                  <a:lnTo>
                    <a:pt x="145" y="98"/>
                  </a:lnTo>
                  <a:lnTo>
                    <a:pt x="139" y="97"/>
                  </a:lnTo>
                  <a:lnTo>
                    <a:pt x="132" y="96"/>
                  </a:lnTo>
                  <a:lnTo>
                    <a:pt x="126" y="97"/>
                  </a:lnTo>
                  <a:lnTo>
                    <a:pt x="122" y="97"/>
                  </a:lnTo>
                  <a:lnTo>
                    <a:pt x="117" y="98"/>
                  </a:lnTo>
                  <a:lnTo>
                    <a:pt x="110" y="90"/>
                  </a:lnTo>
                  <a:lnTo>
                    <a:pt x="107" y="81"/>
                  </a:lnTo>
                  <a:lnTo>
                    <a:pt x="106" y="72"/>
                  </a:lnTo>
                  <a:lnTo>
                    <a:pt x="106" y="68"/>
                  </a:lnTo>
                  <a:lnTo>
                    <a:pt x="100" y="71"/>
                  </a:lnTo>
                  <a:lnTo>
                    <a:pt x="93" y="71"/>
                  </a:lnTo>
                  <a:lnTo>
                    <a:pt x="87" y="71"/>
                  </a:lnTo>
                  <a:lnTo>
                    <a:pt x="80" y="68"/>
                  </a:lnTo>
                  <a:lnTo>
                    <a:pt x="73" y="63"/>
                  </a:lnTo>
                  <a:lnTo>
                    <a:pt x="68" y="56"/>
                  </a:lnTo>
                  <a:lnTo>
                    <a:pt x="62" y="49"/>
                  </a:lnTo>
                  <a:lnTo>
                    <a:pt x="54" y="45"/>
                  </a:lnTo>
                  <a:lnTo>
                    <a:pt x="48" y="44"/>
                  </a:lnTo>
                  <a:lnTo>
                    <a:pt x="42" y="44"/>
                  </a:lnTo>
                  <a:lnTo>
                    <a:pt x="37" y="44"/>
                  </a:lnTo>
                  <a:lnTo>
                    <a:pt x="32" y="44"/>
                  </a:lnTo>
                  <a:lnTo>
                    <a:pt x="27" y="44"/>
                  </a:lnTo>
                  <a:lnTo>
                    <a:pt x="23" y="43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8" y="34"/>
                  </a:lnTo>
                  <a:lnTo>
                    <a:pt x="1" y="21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31" y="8"/>
                  </a:lnTo>
                  <a:lnTo>
                    <a:pt x="52" y="19"/>
                  </a:lnTo>
                  <a:lnTo>
                    <a:pt x="73" y="29"/>
                  </a:lnTo>
                  <a:lnTo>
                    <a:pt x="96" y="43"/>
                  </a:lnTo>
                  <a:lnTo>
                    <a:pt x="121" y="57"/>
                  </a:lnTo>
                  <a:lnTo>
                    <a:pt x="145" y="72"/>
                  </a:lnTo>
                  <a:lnTo>
                    <a:pt x="169" y="88"/>
                  </a:lnTo>
                  <a:lnTo>
                    <a:pt x="193" y="104"/>
                  </a:lnTo>
                  <a:lnTo>
                    <a:pt x="217" y="121"/>
                  </a:lnTo>
                  <a:lnTo>
                    <a:pt x="240" y="139"/>
                  </a:lnTo>
                  <a:lnTo>
                    <a:pt x="261" y="156"/>
                  </a:lnTo>
                  <a:lnTo>
                    <a:pt x="282" y="174"/>
                  </a:lnTo>
                  <a:lnTo>
                    <a:pt x="300" y="192"/>
                  </a:lnTo>
                  <a:lnTo>
                    <a:pt x="318" y="208"/>
                  </a:lnTo>
                  <a:lnTo>
                    <a:pt x="331" y="224"/>
                  </a:lnTo>
                  <a:lnTo>
                    <a:pt x="343" y="24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6" name="Freeform 14"/>
            <p:cNvSpPr>
              <a:spLocks/>
            </p:cNvSpPr>
            <p:nvPr/>
          </p:nvSpPr>
          <p:spPr bwMode="auto">
            <a:xfrm>
              <a:off x="2863" y="763"/>
              <a:ext cx="63" cy="55"/>
            </a:xfrm>
            <a:custGeom>
              <a:avLst/>
              <a:gdLst>
                <a:gd name="T0" fmla="*/ 1 w 126"/>
                <a:gd name="T1" fmla="*/ 0 h 111"/>
                <a:gd name="T2" fmla="*/ 1 w 126"/>
                <a:gd name="T3" fmla="*/ 0 h 111"/>
                <a:gd name="T4" fmla="*/ 1 w 126"/>
                <a:gd name="T5" fmla="*/ 0 h 111"/>
                <a:gd name="T6" fmla="*/ 1 w 126"/>
                <a:gd name="T7" fmla="*/ 0 h 111"/>
                <a:gd name="T8" fmla="*/ 1 w 126"/>
                <a:gd name="T9" fmla="*/ 0 h 111"/>
                <a:gd name="T10" fmla="*/ 1 w 126"/>
                <a:gd name="T11" fmla="*/ 0 h 111"/>
                <a:gd name="T12" fmla="*/ 1 w 126"/>
                <a:gd name="T13" fmla="*/ 0 h 111"/>
                <a:gd name="T14" fmla="*/ 1 w 126"/>
                <a:gd name="T15" fmla="*/ 0 h 111"/>
                <a:gd name="T16" fmla="*/ 1 w 126"/>
                <a:gd name="T17" fmla="*/ 0 h 111"/>
                <a:gd name="T18" fmla="*/ 1 w 126"/>
                <a:gd name="T19" fmla="*/ 0 h 111"/>
                <a:gd name="T20" fmla="*/ 1 w 126"/>
                <a:gd name="T21" fmla="*/ 0 h 111"/>
                <a:gd name="T22" fmla="*/ 1 w 126"/>
                <a:gd name="T23" fmla="*/ 0 h 111"/>
                <a:gd name="T24" fmla="*/ 1 w 126"/>
                <a:gd name="T25" fmla="*/ 0 h 111"/>
                <a:gd name="T26" fmla="*/ 1 w 126"/>
                <a:gd name="T27" fmla="*/ 0 h 111"/>
                <a:gd name="T28" fmla="*/ 1 w 126"/>
                <a:gd name="T29" fmla="*/ 0 h 111"/>
                <a:gd name="T30" fmla="*/ 1 w 126"/>
                <a:gd name="T31" fmla="*/ 0 h 111"/>
                <a:gd name="T32" fmla="*/ 1 w 126"/>
                <a:gd name="T33" fmla="*/ 0 h 111"/>
                <a:gd name="T34" fmla="*/ 1 w 126"/>
                <a:gd name="T35" fmla="*/ 0 h 111"/>
                <a:gd name="T36" fmla="*/ 1 w 126"/>
                <a:gd name="T37" fmla="*/ 0 h 111"/>
                <a:gd name="T38" fmla="*/ 1 w 126"/>
                <a:gd name="T39" fmla="*/ 0 h 111"/>
                <a:gd name="T40" fmla="*/ 1 w 126"/>
                <a:gd name="T41" fmla="*/ 0 h 111"/>
                <a:gd name="T42" fmla="*/ 1 w 126"/>
                <a:gd name="T43" fmla="*/ 0 h 111"/>
                <a:gd name="T44" fmla="*/ 1 w 126"/>
                <a:gd name="T45" fmla="*/ 0 h 111"/>
                <a:gd name="T46" fmla="*/ 1 w 126"/>
                <a:gd name="T47" fmla="*/ 0 h 111"/>
                <a:gd name="T48" fmla="*/ 1 w 126"/>
                <a:gd name="T49" fmla="*/ 0 h 111"/>
                <a:gd name="T50" fmla="*/ 1 w 126"/>
                <a:gd name="T51" fmla="*/ 0 h 111"/>
                <a:gd name="T52" fmla="*/ 1 w 126"/>
                <a:gd name="T53" fmla="*/ 0 h 111"/>
                <a:gd name="T54" fmla="*/ 1 w 126"/>
                <a:gd name="T55" fmla="*/ 0 h 111"/>
                <a:gd name="T56" fmla="*/ 1 w 126"/>
                <a:gd name="T57" fmla="*/ 0 h 111"/>
                <a:gd name="T58" fmla="*/ 1 w 126"/>
                <a:gd name="T59" fmla="*/ 0 h 111"/>
                <a:gd name="T60" fmla="*/ 0 w 126"/>
                <a:gd name="T61" fmla="*/ 0 h 111"/>
                <a:gd name="T62" fmla="*/ 1 w 126"/>
                <a:gd name="T63" fmla="*/ 0 h 111"/>
                <a:gd name="T64" fmla="*/ 1 w 126"/>
                <a:gd name="T65" fmla="*/ 0 h 1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6"/>
                <a:gd name="T100" fmla="*/ 0 h 111"/>
                <a:gd name="T101" fmla="*/ 126 w 126"/>
                <a:gd name="T102" fmla="*/ 111 h 1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6" h="111">
                  <a:moveTo>
                    <a:pt x="15" y="7"/>
                  </a:moveTo>
                  <a:lnTo>
                    <a:pt x="17" y="13"/>
                  </a:lnTo>
                  <a:lnTo>
                    <a:pt x="21" y="15"/>
                  </a:lnTo>
                  <a:lnTo>
                    <a:pt x="24" y="15"/>
                  </a:lnTo>
                  <a:lnTo>
                    <a:pt x="29" y="15"/>
                  </a:lnTo>
                  <a:lnTo>
                    <a:pt x="32" y="16"/>
                  </a:lnTo>
                  <a:lnTo>
                    <a:pt x="33" y="20"/>
                  </a:lnTo>
                  <a:lnTo>
                    <a:pt x="35" y="24"/>
                  </a:lnTo>
                  <a:lnTo>
                    <a:pt x="39" y="28"/>
                  </a:lnTo>
                  <a:lnTo>
                    <a:pt x="46" y="28"/>
                  </a:lnTo>
                  <a:lnTo>
                    <a:pt x="53" y="28"/>
                  </a:lnTo>
                  <a:lnTo>
                    <a:pt x="60" y="29"/>
                  </a:lnTo>
                  <a:lnTo>
                    <a:pt x="65" y="31"/>
                  </a:lnTo>
                  <a:lnTo>
                    <a:pt x="66" y="37"/>
                  </a:lnTo>
                  <a:lnTo>
                    <a:pt x="67" y="44"/>
                  </a:lnTo>
                  <a:lnTo>
                    <a:pt x="69" y="51"/>
                  </a:lnTo>
                  <a:lnTo>
                    <a:pt x="74" y="53"/>
                  </a:lnTo>
                  <a:lnTo>
                    <a:pt x="82" y="53"/>
                  </a:lnTo>
                  <a:lnTo>
                    <a:pt x="91" y="53"/>
                  </a:lnTo>
                  <a:lnTo>
                    <a:pt x="100" y="54"/>
                  </a:lnTo>
                  <a:lnTo>
                    <a:pt x="106" y="55"/>
                  </a:lnTo>
                  <a:lnTo>
                    <a:pt x="108" y="58"/>
                  </a:lnTo>
                  <a:lnTo>
                    <a:pt x="111" y="62"/>
                  </a:lnTo>
                  <a:lnTo>
                    <a:pt x="111" y="68"/>
                  </a:lnTo>
                  <a:lnTo>
                    <a:pt x="112" y="74"/>
                  </a:lnTo>
                  <a:lnTo>
                    <a:pt x="126" y="78"/>
                  </a:lnTo>
                  <a:lnTo>
                    <a:pt x="123" y="85"/>
                  </a:lnTo>
                  <a:lnTo>
                    <a:pt x="119" y="91"/>
                  </a:lnTo>
                  <a:lnTo>
                    <a:pt x="113" y="94"/>
                  </a:lnTo>
                  <a:lnTo>
                    <a:pt x="105" y="97"/>
                  </a:lnTo>
                  <a:lnTo>
                    <a:pt x="100" y="98"/>
                  </a:lnTo>
                  <a:lnTo>
                    <a:pt x="94" y="99"/>
                  </a:lnTo>
                  <a:lnTo>
                    <a:pt x="90" y="100"/>
                  </a:lnTo>
                  <a:lnTo>
                    <a:pt x="85" y="102"/>
                  </a:lnTo>
                  <a:lnTo>
                    <a:pt x="81" y="104"/>
                  </a:lnTo>
                  <a:lnTo>
                    <a:pt x="76" y="106"/>
                  </a:lnTo>
                  <a:lnTo>
                    <a:pt x="71" y="108"/>
                  </a:lnTo>
                  <a:lnTo>
                    <a:pt x="68" y="109"/>
                  </a:lnTo>
                  <a:lnTo>
                    <a:pt x="62" y="111"/>
                  </a:lnTo>
                  <a:lnTo>
                    <a:pt x="58" y="109"/>
                  </a:lnTo>
                  <a:lnTo>
                    <a:pt x="52" y="107"/>
                  </a:lnTo>
                  <a:lnTo>
                    <a:pt x="46" y="105"/>
                  </a:lnTo>
                  <a:lnTo>
                    <a:pt x="52" y="99"/>
                  </a:lnTo>
                  <a:lnTo>
                    <a:pt x="58" y="93"/>
                  </a:lnTo>
                  <a:lnTo>
                    <a:pt x="63" y="89"/>
                  </a:lnTo>
                  <a:lnTo>
                    <a:pt x="66" y="88"/>
                  </a:lnTo>
                  <a:lnTo>
                    <a:pt x="60" y="85"/>
                  </a:lnTo>
                  <a:lnTo>
                    <a:pt x="54" y="83"/>
                  </a:lnTo>
                  <a:lnTo>
                    <a:pt x="47" y="79"/>
                  </a:lnTo>
                  <a:lnTo>
                    <a:pt x="43" y="75"/>
                  </a:lnTo>
                  <a:lnTo>
                    <a:pt x="43" y="70"/>
                  </a:lnTo>
                  <a:lnTo>
                    <a:pt x="46" y="67"/>
                  </a:lnTo>
                  <a:lnTo>
                    <a:pt x="48" y="62"/>
                  </a:lnTo>
                  <a:lnTo>
                    <a:pt x="46" y="59"/>
                  </a:lnTo>
                  <a:lnTo>
                    <a:pt x="39" y="54"/>
                  </a:lnTo>
                  <a:lnTo>
                    <a:pt x="32" y="47"/>
                  </a:lnTo>
                  <a:lnTo>
                    <a:pt x="24" y="43"/>
                  </a:lnTo>
                  <a:lnTo>
                    <a:pt x="18" y="39"/>
                  </a:lnTo>
                  <a:lnTo>
                    <a:pt x="15" y="32"/>
                  </a:lnTo>
                  <a:lnTo>
                    <a:pt x="10" y="22"/>
                  </a:lnTo>
                  <a:lnTo>
                    <a:pt x="6" y="11"/>
                  </a:lnTo>
                  <a:lnTo>
                    <a:pt x="0" y="3"/>
                  </a:lnTo>
                  <a:lnTo>
                    <a:pt x="2" y="1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5" y="7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7" name="Freeform 15"/>
            <p:cNvSpPr>
              <a:spLocks/>
            </p:cNvSpPr>
            <p:nvPr/>
          </p:nvSpPr>
          <p:spPr bwMode="auto">
            <a:xfrm>
              <a:off x="2862" y="784"/>
              <a:ext cx="17" cy="21"/>
            </a:xfrm>
            <a:custGeom>
              <a:avLst/>
              <a:gdLst>
                <a:gd name="T0" fmla="*/ 0 w 32"/>
                <a:gd name="T1" fmla="*/ 0 h 43"/>
                <a:gd name="T2" fmla="*/ 1 w 32"/>
                <a:gd name="T3" fmla="*/ 0 h 43"/>
                <a:gd name="T4" fmla="*/ 1 w 32"/>
                <a:gd name="T5" fmla="*/ 0 h 43"/>
                <a:gd name="T6" fmla="*/ 1 w 32"/>
                <a:gd name="T7" fmla="*/ 0 h 43"/>
                <a:gd name="T8" fmla="*/ 1 w 32"/>
                <a:gd name="T9" fmla="*/ 0 h 43"/>
                <a:gd name="T10" fmla="*/ 1 w 32"/>
                <a:gd name="T11" fmla="*/ 0 h 43"/>
                <a:gd name="T12" fmla="*/ 1 w 32"/>
                <a:gd name="T13" fmla="*/ 0 h 43"/>
                <a:gd name="T14" fmla="*/ 1 w 32"/>
                <a:gd name="T15" fmla="*/ 0 h 43"/>
                <a:gd name="T16" fmla="*/ 1 w 32"/>
                <a:gd name="T17" fmla="*/ 0 h 43"/>
                <a:gd name="T18" fmla="*/ 1 w 32"/>
                <a:gd name="T19" fmla="*/ 0 h 43"/>
                <a:gd name="T20" fmla="*/ 1 w 32"/>
                <a:gd name="T21" fmla="*/ 0 h 43"/>
                <a:gd name="T22" fmla="*/ 1 w 32"/>
                <a:gd name="T23" fmla="*/ 0 h 43"/>
                <a:gd name="T24" fmla="*/ 0 w 32"/>
                <a:gd name="T25" fmla="*/ 0 h 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2"/>
                <a:gd name="T40" fmla="*/ 0 h 43"/>
                <a:gd name="T41" fmla="*/ 32 w 32"/>
                <a:gd name="T42" fmla="*/ 43 h 4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2" h="43">
                  <a:moveTo>
                    <a:pt x="0" y="0"/>
                  </a:moveTo>
                  <a:lnTo>
                    <a:pt x="4" y="4"/>
                  </a:lnTo>
                  <a:lnTo>
                    <a:pt x="10" y="8"/>
                  </a:lnTo>
                  <a:lnTo>
                    <a:pt x="17" y="11"/>
                  </a:lnTo>
                  <a:lnTo>
                    <a:pt x="23" y="13"/>
                  </a:lnTo>
                  <a:lnTo>
                    <a:pt x="28" y="21"/>
                  </a:lnTo>
                  <a:lnTo>
                    <a:pt x="32" y="30"/>
                  </a:lnTo>
                  <a:lnTo>
                    <a:pt x="32" y="38"/>
                  </a:lnTo>
                  <a:lnTo>
                    <a:pt x="28" y="43"/>
                  </a:lnTo>
                  <a:lnTo>
                    <a:pt x="19" y="40"/>
                  </a:lnTo>
                  <a:lnTo>
                    <a:pt x="10" y="29"/>
                  </a:lnTo>
                  <a:lnTo>
                    <a:pt x="3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38" name="Freeform 16"/>
            <p:cNvSpPr>
              <a:spLocks/>
            </p:cNvSpPr>
            <p:nvPr/>
          </p:nvSpPr>
          <p:spPr bwMode="auto">
            <a:xfrm>
              <a:off x="2966" y="921"/>
              <a:ext cx="202" cy="530"/>
            </a:xfrm>
            <a:custGeom>
              <a:avLst/>
              <a:gdLst>
                <a:gd name="T0" fmla="*/ 0 w 405"/>
                <a:gd name="T1" fmla="*/ 1 h 1058"/>
                <a:gd name="T2" fmla="*/ 0 w 405"/>
                <a:gd name="T3" fmla="*/ 1 h 1058"/>
                <a:gd name="T4" fmla="*/ 0 w 405"/>
                <a:gd name="T5" fmla="*/ 1 h 1058"/>
                <a:gd name="T6" fmla="*/ 0 w 405"/>
                <a:gd name="T7" fmla="*/ 0 h 1058"/>
                <a:gd name="T8" fmla="*/ 0 w 405"/>
                <a:gd name="T9" fmla="*/ 0 h 1058"/>
                <a:gd name="T10" fmla="*/ 0 w 405"/>
                <a:gd name="T11" fmla="*/ 1 h 1058"/>
                <a:gd name="T12" fmla="*/ 0 w 405"/>
                <a:gd name="T13" fmla="*/ 1 h 1058"/>
                <a:gd name="T14" fmla="*/ 0 w 405"/>
                <a:gd name="T15" fmla="*/ 1 h 1058"/>
                <a:gd name="T16" fmla="*/ 0 w 405"/>
                <a:gd name="T17" fmla="*/ 1 h 1058"/>
                <a:gd name="T18" fmla="*/ 0 w 405"/>
                <a:gd name="T19" fmla="*/ 1 h 1058"/>
                <a:gd name="T20" fmla="*/ 0 w 405"/>
                <a:gd name="T21" fmla="*/ 1 h 1058"/>
                <a:gd name="T22" fmla="*/ 0 w 405"/>
                <a:gd name="T23" fmla="*/ 1 h 1058"/>
                <a:gd name="T24" fmla="*/ 0 w 405"/>
                <a:gd name="T25" fmla="*/ 1 h 1058"/>
                <a:gd name="T26" fmla="*/ 0 w 405"/>
                <a:gd name="T27" fmla="*/ 1 h 1058"/>
                <a:gd name="T28" fmla="*/ 0 w 405"/>
                <a:gd name="T29" fmla="*/ 1 h 1058"/>
                <a:gd name="T30" fmla="*/ 0 w 405"/>
                <a:gd name="T31" fmla="*/ 1 h 1058"/>
                <a:gd name="T32" fmla="*/ 0 w 405"/>
                <a:gd name="T33" fmla="*/ 1 h 1058"/>
                <a:gd name="T34" fmla="*/ 0 w 405"/>
                <a:gd name="T35" fmla="*/ 1 h 1058"/>
                <a:gd name="T36" fmla="*/ 0 w 405"/>
                <a:gd name="T37" fmla="*/ 1 h 1058"/>
                <a:gd name="T38" fmla="*/ 0 w 405"/>
                <a:gd name="T39" fmla="*/ 1 h 1058"/>
                <a:gd name="T40" fmla="*/ 0 w 405"/>
                <a:gd name="T41" fmla="*/ 1 h 1058"/>
                <a:gd name="T42" fmla="*/ 0 w 405"/>
                <a:gd name="T43" fmla="*/ 1 h 1058"/>
                <a:gd name="T44" fmla="*/ 0 w 405"/>
                <a:gd name="T45" fmla="*/ 1 h 1058"/>
                <a:gd name="T46" fmla="*/ 0 w 405"/>
                <a:gd name="T47" fmla="*/ 1 h 1058"/>
                <a:gd name="T48" fmla="*/ 0 w 405"/>
                <a:gd name="T49" fmla="*/ 1 h 1058"/>
                <a:gd name="T50" fmla="*/ 0 w 405"/>
                <a:gd name="T51" fmla="*/ 1 h 1058"/>
                <a:gd name="T52" fmla="*/ 0 w 405"/>
                <a:gd name="T53" fmla="*/ 1 h 1058"/>
                <a:gd name="T54" fmla="*/ 0 w 405"/>
                <a:gd name="T55" fmla="*/ 1 h 1058"/>
                <a:gd name="T56" fmla="*/ 0 w 405"/>
                <a:gd name="T57" fmla="*/ 1 h 1058"/>
                <a:gd name="T58" fmla="*/ 0 w 405"/>
                <a:gd name="T59" fmla="*/ 1 h 1058"/>
                <a:gd name="T60" fmla="*/ 0 w 405"/>
                <a:gd name="T61" fmla="*/ 1 h 1058"/>
                <a:gd name="T62" fmla="*/ 0 w 405"/>
                <a:gd name="T63" fmla="*/ 1 h 1058"/>
                <a:gd name="T64" fmla="*/ 0 w 405"/>
                <a:gd name="T65" fmla="*/ 1 h 1058"/>
                <a:gd name="T66" fmla="*/ 0 w 405"/>
                <a:gd name="T67" fmla="*/ 1 h 1058"/>
                <a:gd name="T68" fmla="*/ 0 w 405"/>
                <a:gd name="T69" fmla="*/ 1 h 1058"/>
                <a:gd name="T70" fmla="*/ 0 w 405"/>
                <a:gd name="T71" fmla="*/ 1 h 1058"/>
                <a:gd name="T72" fmla="*/ 0 w 405"/>
                <a:gd name="T73" fmla="*/ 1 h 1058"/>
                <a:gd name="T74" fmla="*/ 0 w 405"/>
                <a:gd name="T75" fmla="*/ 1 h 1058"/>
                <a:gd name="T76" fmla="*/ 0 w 405"/>
                <a:gd name="T77" fmla="*/ 1 h 1058"/>
                <a:gd name="T78" fmla="*/ 0 w 405"/>
                <a:gd name="T79" fmla="*/ 1 h 1058"/>
                <a:gd name="T80" fmla="*/ 0 w 405"/>
                <a:gd name="T81" fmla="*/ 1 h 1058"/>
                <a:gd name="T82" fmla="*/ 0 w 405"/>
                <a:gd name="T83" fmla="*/ 1 h 1058"/>
                <a:gd name="T84" fmla="*/ 0 w 405"/>
                <a:gd name="T85" fmla="*/ 1 h 1058"/>
                <a:gd name="T86" fmla="*/ 0 w 405"/>
                <a:gd name="T87" fmla="*/ 1 h 1058"/>
                <a:gd name="T88" fmla="*/ 0 w 405"/>
                <a:gd name="T89" fmla="*/ 1 h 1058"/>
                <a:gd name="T90" fmla="*/ 0 w 405"/>
                <a:gd name="T91" fmla="*/ 1 h 1058"/>
                <a:gd name="T92" fmla="*/ 0 w 405"/>
                <a:gd name="T93" fmla="*/ 1 h 1058"/>
                <a:gd name="T94" fmla="*/ 0 w 405"/>
                <a:gd name="T95" fmla="*/ 1 h 1058"/>
                <a:gd name="T96" fmla="*/ 0 w 405"/>
                <a:gd name="T97" fmla="*/ 1 h 105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05"/>
                <a:gd name="T148" fmla="*/ 0 h 1058"/>
                <a:gd name="T149" fmla="*/ 405 w 405"/>
                <a:gd name="T150" fmla="*/ 1058 h 105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05" h="1058">
                  <a:moveTo>
                    <a:pt x="239" y="17"/>
                  </a:moveTo>
                  <a:lnTo>
                    <a:pt x="234" y="20"/>
                  </a:lnTo>
                  <a:lnTo>
                    <a:pt x="228" y="23"/>
                  </a:lnTo>
                  <a:lnTo>
                    <a:pt x="220" y="24"/>
                  </a:lnTo>
                  <a:lnTo>
                    <a:pt x="212" y="24"/>
                  </a:lnTo>
                  <a:lnTo>
                    <a:pt x="203" y="23"/>
                  </a:lnTo>
                  <a:lnTo>
                    <a:pt x="195" y="19"/>
                  </a:lnTo>
                  <a:lnTo>
                    <a:pt x="189" y="12"/>
                  </a:lnTo>
                  <a:lnTo>
                    <a:pt x="185" y="4"/>
                  </a:lnTo>
                  <a:lnTo>
                    <a:pt x="178" y="2"/>
                  </a:lnTo>
                  <a:lnTo>
                    <a:pt x="171" y="1"/>
                  </a:lnTo>
                  <a:lnTo>
                    <a:pt x="164" y="0"/>
                  </a:lnTo>
                  <a:lnTo>
                    <a:pt x="157" y="0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38" y="0"/>
                  </a:lnTo>
                  <a:lnTo>
                    <a:pt x="133" y="1"/>
                  </a:lnTo>
                  <a:lnTo>
                    <a:pt x="127" y="3"/>
                  </a:lnTo>
                  <a:lnTo>
                    <a:pt x="120" y="7"/>
                  </a:lnTo>
                  <a:lnTo>
                    <a:pt x="112" y="12"/>
                  </a:lnTo>
                  <a:lnTo>
                    <a:pt x="105" y="18"/>
                  </a:lnTo>
                  <a:lnTo>
                    <a:pt x="98" y="24"/>
                  </a:lnTo>
                  <a:lnTo>
                    <a:pt x="92" y="28"/>
                  </a:lnTo>
                  <a:lnTo>
                    <a:pt x="89" y="32"/>
                  </a:lnTo>
                  <a:lnTo>
                    <a:pt x="88" y="33"/>
                  </a:lnTo>
                  <a:lnTo>
                    <a:pt x="87" y="33"/>
                  </a:lnTo>
                  <a:lnTo>
                    <a:pt x="82" y="33"/>
                  </a:lnTo>
                  <a:lnTo>
                    <a:pt x="76" y="33"/>
                  </a:lnTo>
                  <a:lnTo>
                    <a:pt x="70" y="33"/>
                  </a:lnTo>
                  <a:lnTo>
                    <a:pt x="62" y="34"/>
                  </a:lnTo>
                  <a:lnTo>
                    <a:pt x="57" y="34"/>
                  </a:lnTo>
                  <a:lnTo>
                    <a:pt x="51" y="35"/>
                  </a:lnTo>
                  <a:lnTo>
                    <a:pt x="46" y="37"/>
                  </a:lnTo>
                  <a:lnTo>
                    <a:pt x="43" y="40"/>
                  </a:lnTo>
                  <a:lnTo>
                    <a:pt x="37" y="45"/>
                  </a:lnTo>
                  <a:lnTo>
                    <a:pt x="31" y="52"/>
                  </a:lnTo>
                  <a:lnTo>
                    <a:pt x="26" y="60"/>
                  </a:lnTo>
                  <a:lnTo>
                    <a:pt x="21" y="66"/>
                  </a:lnTo>
                  <a:lnTo>
                    <a:pt x="16" y="73"/>
                  </a:lnTo>
                  <a:lnTo>
                    <a:pt x="13" y="78"/>
                  </a:lnTo>
                  <a:lnTo>
                    <a:pt x="12" y="79"/>
                  </a:lnTo>
                  <a:lnTo>
                    <a:pt x="24" y="121"/>
                  </a:lnTo>
                  <a:lnTo>
                    <a:pt x="20" y="139"/>
                  </a:lnTo>
                  <a:lnTo>
                    <a:pt x="11" y="163"/>
                  </a:lnTo>
                  <a:lnTo>
                    <a:pt x="3" y="186"/>
                  </a:lnTo>
                  <a:lnTo>
                    <a:pt x="0" y="201"/>
                  </a:lnTo>
                  <a:lnTo>
                    <a:pt x="6" y="210"/>
                  </a:lnTo>
                  <a:lnTo>
                    <a:pt x="16" y="223"/>
                  </a:lnTo>
                  <a:lnTo>
                    <a:pt x="26" y="237"/>
                  </a:lnTo>
                  <a:lnTo>
                    <a:pt x="30" y="248"/>
                  </a:lnTo>
                  <a:lnTo>
                    <a:pt x="29" y="268"/>
                  </a:lnTo>
                  <a:lnTo>
                    <a:pt x="27" y="298"/>
                  </a:lnTo>
                  <a:lnTo>
                    <a:pt x="27" y="328"/>
                  </a:lnTo>
                  <a:lnTo>
                    <a:pt x="32" y="346"/>
                  </a:lnTo>
                  <a:lnTo>
                    <a:pt x="42" y="353"/>
                  </a:lnTo>
                  <a:lnTo>
                    <a:pt x="52" y="356"/>
                  </a:lnTo>
                  <a:lnTo>
                    <a:pt x="59" y="358"/>
                  </a:lnTo>
                  <a:lnTo>
                    <a:pt x="62" y="365"/>
                  </a:lnTo>
                  <a:lnTo>
                    <a:pt x="65" y="369"/>
                  </a:lnTo>
                  <a:lnTo>
                    <a:pt x="70" y="372"/>
                  </a:lnTo>
                  <a:lnTo>
                    <a:pt x="76" y="375"/>
                  </a:lnTo>
                  <a:lnTo>
                    <a:pt x="79" y="384"/>
                  </a:lnTo>
                  <a:lnTo>
                    <a:pt x="79" y="391"/>
                  </a:lnTo>
                  <a:lnTo>
                    <a:pt x="80" y="398"/>
                  </a:lnTo>
                  <a:lnTo>
                    <a:pt x="82" y="403"/>
                  </a:lnTo>
                  <a:lnTo>
                    <a:pt x="85" y="407"/>
                  </a:lnTo>
                  <a:lnTo>
                    <a:pt x="90" y="412"/>
                  </a:lnTo>
                  <a:lnTo>
                    <a:pt x="96" y="417"/>
                  </a:lnTo>
                  <a:lnTo>
                    <a:pt x="104" y="420"/>
                  </a:lnTo>
                  <a:lnTo>
                    <a:pt x="114" y="425"/>
                  </a:lnTo>
                  <a:lnTo>
                    <a:pt x="115" y="433"/>
                  </a:lnTo>
                  <a:lnTo>
                    <a:pt x="118" y="441"/>
                  </a:lnTo>
                  <a:lnTo>
                    <a:pt x="119" y="447"/>
                  </a:lnTo>
                  <a:lnTo>
                    <a:pt x="120" y="449"/>
                  </a:lnTo>
                  <a:lnTo>
                    <a:pt x="126" y="455"/>
                  </a:lnTo>
                  <a:lnTo>
                    <a:pt x="132" y="460"/>
                  </a:lnTo>
                  <a:lnTo>
                    <a:pt x="138" y="466"/>
                  </a:lnTo>
                  <a:lnTo>
                    <a:pt x="144" y="472"/>
                  </a:lnTo>
                  <a:lnTo>
                    <a:pt x="151" y="478"/>
                  </a:lnTo>
                  <a:lnTo>
                    <a:pt x="157" y="483"/>
                  </a:lnTo>
                  <a:lnTo>
                    <a:pt x="161" y="487"/>
                  </a:lnTo>
                  <a:lnTo>
                    <a:pt x="166" y="489"/>
                  </a:lnTo>
                  <a:lnTo>
                    <a:pt x="173" y="487"/>
                  </a:lnTo>
                  <a:lnTo>
                    <a:pt x="182" y="485"/>
                  </a:lnTo>
                  <a:lnTo>
                    <a:pt x="193" y="481"/>
                  </a:lnTo>
                  <a:lnTo>
                    <a:pt x="204" y="479"/>
                  </a:lnTo>
                  <a:lnTo>
                    <a:pt x="214" y="477"/>
                  </a:lnTo>
                  <a:lnTo>
                    <a:pt x="225" y="474"/>
                  </a:lnTo>
                  <a:lnTo>
                    <a:pt x="233" y="474"/>
                  </a:lnTo>
                  <a:lnTo>
                    <a:pt x="240" y="474"/>
                  </a:lnTo>
                  <a:lnTo>
                    <a:pt x="246" y="477"/>
                  </a:lnTo>
                  <a:lnTo>
                    <a:pt x="252" y="479"/>
                  </a:lnTo>
                  <a:lnTo>
                    <a:pt x="261" y="481"/>
                  </a:lnTo>
                  <a:lnTo>
                    <a:pt x="270" y="483"/>
                  </a:lnTo>
                  <a:lnTo>
                    <a:pt x="279" y="486"/>
                  </a:lnTo>
                  <a:lnTo>
                    <a:pt x="290" y="486"/>
                  </a:lnTo>
                  <a:lnTo>
                    <a:pt x="302" y="485"/>
                  </a:lnTo>
                  <a:lnTo>
                    <a:pt x="316" y="482"/>
                  </a:lnTo>
                  <a:lnTo>
                    <a:pt x="319" y="488"/>
                  </a:lnTo>
                  <a:lnTo>
                    <a:pt x="323" y="494"/>
                  </a:lnTo>
                  <a:lnTo>
                    <a:pt x="327" y="498"/>
                  </a:lnTo>
                  <a:lnTo>
                    <a:pt x="332" y="504"/>
                  </a:lnTo>
                  <a:lnTo>
                    <a:pt x="337" y="510"/>
                  </a:lnTo>
                  <a:lnTo>
                    <a:pt x="342" y="513"/>
                  </a:lnTo>
                  <a:lnTo>
                    <a:pt x="346" y="518"/>
                  </a:lnTo>
                  <a:lnTo>
                    <a:pt x="350" y="520"/>
                  </a:lnTo>
                  <a:lnTo>
                    <a:pt x="337" y="549"/>
                  </a:lnTo>
                  <a:lnTo>
                    <a:pt x="356" y="571"/>
                  </a:lnTo>
                  <a:lnTo>
                    <a:pt x="338" y="588"/>
                  </a:lnTo>
                  <a:lnTo>
                    <a:pt x="343" y="612"/>
                  </a:lnTo>
                  <a:lnTo>
                    <a:pt x="352" y="647"/>
                  </a:lnTo>
                  <a:lnTo>
                    <a:pt x="357" y="684"/>
                  </a:lnTo>
                  <a:lnTo>
                    <a:pt x="361" y="710"/>
                  </a:lnTo>
                  <a:lnTo>
                    <a:pt x="357" y="715"/>
                  </a:lnTo>
                  <a:lnTo>
                    <a:pt x="353" y="723"/>
                  </a:lnTo>
                  <a:lnTo>
                    <a:pt x="347" y="733"/>
                  </a:lnTo>
                  <a:lnTo>
                    <a:pt x="341" y="746"/>
                  </a:lnTo>
                  <a:lnTo>
                    <a:pt x="337" y="759"/>
                  </a:lnTo>
                  <a:lnTo>
                    <a:pt x="332" y="770"/>
                  </a:lnTo>
                  <a:lnTo>
                    <a:pt x="328" y="781"/>
                  </a:lnTo>
                  <a:lnTo>
                    <a:pt x="326" y="789"/>
                  </a:lnTo>
                  <a:lnTo>
                    <a:pt x="319" y="791"/>
                  </a:lnTo>
                  <a:lnTo>
                    <a:pt x="311" y="794"/>
                  </a:lnTo>
                  <a:lnTo>
                    <a:pt x="304" y="800"/>
                  </a:lnTo>
                  <a:lnTo>
                    <a:pt x="300" y="807"/>
                  </a:lnTo>
                  <a:lnTo>
                    <a:pt x="299" y="827"/>
                  </a:lnTo>
                  <a:lnTo>
                    <a:pt x="299" y="861"/>
                  </a:lnTo>
                  <a:lnTo>
                    <a:pt x="296" y="900"/>
                  </a:lnTo>
                  <a:lnTo>
                    <a:pt x="290" y="930"/>
                  </a:lnTo>
                  <a:lnTo>
                    <a:pt x="281" y="959"/>
                  </a:lnTo>
                  <a:lnTo>
                    <a:pt x="276" y="996"/>
                  </a:lnTo>
                  <a:lnTo>
                    <a:pt x="277" y="1032"/>
                  </a:lnTo>
                  <a:lnTo>
                    <a:pt x="288" y="1058"/>
                  </a:lnTo>
                  <a:lnTo>
                    <a:pt x="315" y="995"/>
                  </a:lnTo>
                  <a:lnTo>
                    <a:pt x="340" y="927"/>
                  </a:lnTo>
                  <a:lnTo>
                    <a:pt x="363" y="858"/>
                  </a:lnTo>
                  <a:lnTo>
                    <a:pt x="383" y="784"/>
                  </a:lnTo>
                  <a:lnTo>
                    <a:pt x="396" y="709"/>
                  </a:lnTo>
                  <a:lnTo>
                    <a:pt x="403" y="631"/>
                  </a:lnTo>
                  <a:lnTo>
                    <a:pt x="405" y="551"/>
                  </a:lnTo>
                  <a:lnTo>
                    <a:pt x="396" y="468"/>
                  </a:lnTo>
                  <a:lnTo>
                    <a:pt x="381" y="389"/>
                  </a:lnTo>
                  <a:lnTo>
                    <a:pt x="364" y="316"/>
                  </a:lnTo>
                  <a:lnTo>
                    <a:pt x="345" y="250"/>
                  </a:lnTo>
                  <a:lnTo>
                    <a:pt x="324" y="191"/>
                  </a:lnTo>
                  <a:lnTo>
                    <a:pt x="302" y="138"/>
                  </a:lnTo>
                  <a:lnTo>
                    <a:pt x="280" y="92"/>
                  </a:lnTo>
                  <a:lnTo>
                    <a:pt x="259" y="52"/>
                  </a:lnTo>
                  <a:lnTo>
                    <a:pt x="239" y="17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</p:grpSp>
      <p:grpSp>
        <p:nvGrpSpPr>
          <p:cNvPr id="16" name="グループ化 15"/>
          <p:cNvGrpSpPr/>
          <p:nvPr/>
        </p:nvGrpSpPr>
        <p:grpSpPr>
          <a:xfrm rot="19819319">
            <a:off x="4383276" y="2819365"/>
            <a:ext cx="1335892" cy="1499662"/>
            <a:chOff x="3356810" y="2504323"/>
            <a:chExt cx="1847850" cy="2663825"/>
          </a:xfrm>
        </p:grpSpPr>
        <p:sp>
          <p:nvSpPr>
            <p:cNvPr id="18" name="Arc 17"/>
            <p:cNvSpPr>
              <a:spLocks noChangeAspect="1"/>
            </p:cNvSpPr>
            <p:nvPr/>
          </p:nvSpPr>
          <p:spPr bwMode="auto">
            <a:xfrm>
              <a:off x="4804610" y="2504323"/>
              <a:ext cx="400050" cy="2663825"/>
            </a:xfrm>
            <a:custGeom>
              <a:avLst/>
              <a:gdLst>
                <a:gd name="T0" fmla="*/ 2147483647 w 22125"/>
                <a:gd name="T1" fmla="*/ 0 h 43200"/>
                <a:gd name="T2" fmla="*/ 0 w 22125"/>
                <a:gd name="T3" fmla="*/ 2147483647 h 43200"/>
                <a:gd name="T4" fmla="*/ 2147483647 w 22125"/>
                <a:gd name="T5" fmla="*/ 2147483647 h 43200"/>
                <a:gd name="T6" fmla="*/ 0 60000 65536"/>
                <a:gd name="T7" fmla="*/ 0 60000 65536"/>
                <a:gd name="T8" fmla="*/ 0 60000 65536"/>
                <a:gd name="T9" fmla="*/ 0 w 22125"/>
                <a:gd name="T10" fmla="*/ 0 h 43200"/>
                <a:gd name="T11" fmla="*/ 22125 w 22125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25" h="43200" fill="none" extrusionOk="0">
                  <a:moveTo>
                    <a:pt x="524" y="0"/>
                  </a:moveTo>
                  <a:cubicBezTo>
                    <a:pt x="12454" y="0"/>
                    <a:pt x="22125" y="9670"/>
                    <a:pt x="22125" y="21600"/>
                  </a:cubicBezTo>
                  <a:cubicBezTo>
                    <a:pt x="22125" y="33529"/>
                    <a:pt x="12454" y="43200"/>
                    <a:pt x="525" y="43200"/>
                  </a:cubicBezTo>
                  <a:cubicBezTo>
                    <a:pt x="349" y="43200"/>
                    <a:pt x="174" y="43197"/>
                    <a:pt x="0" y="43193"/>
                  </a:cubicBezTo>
                </a:path>
                <a:path w="22125" h="43200" stroke="0" extrusionOk="0">
                  <a:moveTo>
                    <a:pt x="524" y="0"/>
                  </a:moveTo>
                  <a:cubicBezTo>
                    <a:pt x="12454" y="0"/>
                    <a:pt x="22125" y="9670"/>
                    <a:pt x="22125" y="21600"/>
                  </a:cubicBezTo>
                  <a:cubicBezTo>
                    <a:pt x="22125" y="33529"/>
                    <a:pt x="12454" y="43200"/>
                    <a:pt x="525" y="43200"/>
                  </a:cubicBezTo>
                  <a:cubicBezTo>
                    <a:pt x="349" y="43200"/>
                    <a:pt x="174" y="43197"/>
                    <a:pt x="0" y="43193"/>
                  </a:cubicBezTo>
                  <a:lnTo>
                    <a:pt x="525" y="21600"/>
                  </a:lnTo>
                  <a:close/>
                </a:path>
              </a:pathLst>
            </a:custGeom>
            <a:solidFill>
              <a:srgbClr val="990000"/>
            </a:solidFill>
            <a:ln w="57150">
              <a:solidFill>
                <a:srgbClr val="663300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19" name="Arc 18"/>
            <p:cNvSpPr>
              <a:spLocks noChangeAspect="1"/>
            </p:cNvSpPr>
            <p:nvPr/>
          </p:nvSpPr>
          <p:spPr bwMode="auto">
            <a:xfrm>
              <a:off x="3861635" y="2504323"/>
              <a:ext cx="1000125" cy="2663825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1336 w 22370"/>
                <a:gd name="T1" fmla="*/ 43198 h 43198"/>
                <a:gd name="T2" fmla="*/ 22370 w 22370"/>
                <a:gd name="T3" fmla="*/ 14 h 43198"/>
                <a:gd name="T4" fmla="*/ 21600 w 22370"/>
                <a:gd name="T5" fmla="*/ 21600 h 43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370" h="43198" fill="none" extrusionOk="0">
                  <a:moveTo>
                    <a:pt x="21335" y="43198"/>
                  </a:moveTo>
                  <a:cubicBezTo>
                    <a:pt x="9510" y="43053"/>
                    <a:pt x="0" y="3342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856" y="-1"/>
                    <a:pt x="22113" y="4"/>
                    <a:pt x="22370" y="13"/>
                  </a:cubicBezTo>
                </a:path>
                <a:path w="22370" h="43198" stroke="0" extrusionOk="0">
                  <a:moveTo>
                    <a:pt x="21335" y="43198"/>
                  </a:moveTo>
                  <a:cubicBezTo>
                    <a:pt x="9510" y="43053"/>
                    <a:pt x="0" y="3342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856" y="-1"/>
                    <a:pt x="22113" y="4"/>
                    <a:pt x="22370" y="13"/>
                  </a:cubicBezTo>
                  <a:lnTo>
                    <a:pt x="21600" y="21600"/>
                  </a:lnTo>
                  <a:close/>
                </a:path>
              </a:pathLst>
            </a:custGeom>
            <a:gradFill rotWithShape="0">
              <a:gsLst>
                <a:gs pos="0">
                  <a:srgbClr val="FF6600"/>
                </a:gs>
                <a:gs pos="100000">
                  <a:srgbClr val="993300"/>
                </a:gs>
              </a:gsLst>
              <a:path path="shape">
                <a:fillToRect l="50000" t="50000" r="50000" b="50000"/>
              </a:path>
            </a:gradFill>
            <a:ln w="57150">
              <a:solidFill>
                <a:srgbClr val="6633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defTabSz="685800">
                <a:defRPr/>
              </a:pPr>
              <a:endParaRPr lang="ja-JP" altLang="ja-JP" sz="135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20" name="Arc 19"/>
            <p:cNvSpPr>
              <a:spLocks noChangeAspect="1"/>
            </p:cNvSpPr>
            <p:nvPr/>
          </p:nvSpPr>
          <p:spPr bwMode="auto">
            <a:xfrm>
              <a:off x="4220410" y="3007561"/>
              <a:ext cx="601662" cy="1655762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1336 w 22370"/>
                <a:gd name="T1" fmla="*/ 43198 h 43198"/>
                <a:gd name="T2" fmla="*/ 22370 w 22370"/>
                <a:gd name="T3" fmla="*/ 14 h 43198"/>
                <a:gd name="T4" fmla="*/ 21600 w 22370"/>
                <a:gd name="T5" fmla="*/ 21600 h 43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370" h="43198" fill="none" extrusionOk="0">
                  <a:moveTo>
                    <a:pt x="21335" y="43198"/>
                  </a:moveTo>
                  <a:cubicBezTo>
                    <a:pt x="9510" y="43053"/>
                    <a:pt x="0" y="3342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856" y="-1"/>
                    <a:pt x="22113" y="4"/>
                    <a:pt x="22370" y="13"/>
                  </a:cubicBezTo>
                </a:path>
                <a:path w="22370" h="43198" stroke="0" extrusionOk="0">
                  <a:moveTo>
                    <a:pt x="21335" y="43198"/>
                  </a:moveTo>
                  <a:cubicBezTo>
                    <a:pt x="9510" y="43053"/>
                    <a:pt x="0" y="3342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856" y="-1"/>
                    <a:pt x="22113" y="4"/>
                    <a:pt x="22370" y="13"/>
                  </a:cubicBezTo>
                  <a:lnTo>
                    <a:pt x="21600" y="21600"/>
                  </a:lnTo>
                  <a:close/>
                </a:path>
              </a:pathLst>
            </a:custGeom>
            <a:gradFill rotWithShape="0">
              <a:gsLst>
                <a:gs pos="0">
                  <a:srgbClr val="993300"/>
                </a:gs>
                <a:gs pos="100000">
                  <a:srgbClr val="FF0000"/>
                </a:gs>
              </a:gsLst>
              <a:path path="shape">
                <a:fillToRect l="50000" t="50000" r="50000" b="50000"/>
              </a:path>
            </a:gradFill>
            <a:ln w="57150">
              <a:solidFill>
                <a:srgbClr val="FF0000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 defTabSz="685800">
                <a:defRPr/>
              </a:pPr>
              <a:endParaRPr lang="ja-JP" altLang="ja-JP" sz="1350">
                <a:solidFill>
                  <a:srgbClr val="000000"/>
                </a:solidFill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21" name="Arc 20"/>
            <p:cNvSpPr>
              <a:spLocks noChangeAspect="1"/>
            </p:cNvSpPr>
            <p:nvPr/>
          </p:nvSpPr>
          <p:spPr bwMode="auto">
            <a:xfrm>
              <a:off x="4868110" y="3078998"/>
              <a:ext cx="217487" cy="1584325"/>
            </a:xfrm>
            <a:custGeom>
              <a:avLst/>
              <a:gdLst>
                <a:gd name="T0" fmla="*/ 2147483647 w 22125"/>
                <a:gd name="T1" fmla="*/ 0 h 43200"/>
                <a:gd name="T2" fmla="*/ 0 w 22125"/>
                <a:gd name="T3" fmla="*/ 2147483647 h 43200"/>
                <a:gd name="T4" fmla="*/ 2147483647 w 22125"/>
                <a:gd name="T5" fmla="*/ 2147483647 h 43200"/>
                <a:gd name="T6" fmla="*/ 0 60000 65536"/>
                <a:gd name="T7" fmla="*/ 0 60000 65536"/>
                <a:gd name="T8" fmla="*/ 0 60000 65536"/>
                <a:gd name="T9" fmla="*/ 0 w 22125"/>
                <a:gd name="T10" fmla="*/ 0 h 43200"/>
                <a:gd name="T11" fmla="*/ 22125 w 22125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25" h="43200" fill="none" extrusionOk="0">
                  <a:moveTo>
                    <a:pt x="524" y="0"/>
                  </a:moveTo>
                  <a:cubicBezTo>
                    <a:pt x="12454" y="0"/>
                    <a:pt x="22125" y="9670"/>
                    <a:pt x="22125" y="21600"/>
                  </a:cubicBezTo>
                  <a:cubicBezTo>
                    <a:pt x="22125" y="33529"/>
                    <a:pt x="12454" y="43200"/>
                    <a:pt x="525" y="43200"/>
                  </a:cubicBezTo>
                  <a:cubicBezTo>
                    <a:pt x="349" y="43200"/>
                    <a:pt x="174" y="43197"/>
                    <a:pt x="0" y="43193"/>
                  </a:cubicBezTo>
                </a:path>
                <a:path w="22125" h="43200" stroke="0" extrusionOk="0">
                  <a:moveTo>
                    <a:pt x="524" y="0"/>
                  </a:moveTo>
                  <a:cubicBezTo>
                    <a:pt x="12454" y="0"/>
                    <a:pt x="22125" y="9670"/>
                    <a:pt x="22125" y="21600"/>
                  </a:cubicBezTo>
                  <a:cubicBezTo>
                    <a:pt x="22125" y="33529"/>
                    <a:pt x="12454" y="43200"/>
                    <a:pt x="525" y="43200"/>
                  </a:cubicBezTo>
                  <a:cubicBezTo>
                    <a:pt x="349" y="43200"/>
                    <a:pt x="174" y="43197"/>
                    <a:pt x="0" y="43193"/>
                  </a:cubicBezTo>
                  <a:lnTo>
                    <a:pt x="525" y="21600"/>
                  </a:lnTo>
                  <a:close/>
                </a:path>
              </a:pathLst>
            </a:custGeom>
            <a:solidFill>
              <a:srgbClr val="663300"/>
            </a:solidFill>
            <a:ln w="5715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  <p:sp>
          <p:nvSpPr>
            <p:cNvPr id="22" name="Oval 21"/>
            <p:cNvSpPr>
              <a:spLocks noChangeAspect="1" noChangeArrowheads="1"/>
            </p:cNvSpPr>
            <p:nvPr/>
          </p:nvSpPr>
          <p:spPr bwMode="auto">
            <a:xfrm>
              <a:off x="4468866" y="3454716"/>
              <a:ext cx="647700" cy="803434"/>
            </a:xfrm>
            <a:prstGeom prst="ellipse">
              <a:avLst/>
            </a:prstGeom>
            <a:gradFill rotWithShape="0">
              <a:gsLst>
                <a:gs pos="0">
                  <a:srgbClr val="FF6600"/>
                </a:gs>
                <a:gs pos="100000">
                  <a:srgbClr val="800000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pPr algn="ctr" defTabSz="685800"/>
              <a:endParaRPr lang="ja-JP" altLang="ja-JP">
                <a:solidFill>
                  <a:srgbClr val="FFFFFF"/>
                </a:solidFill>
                <a:latin typeface="Comic Sans MS" pitchFamily="66" charset="0"/>
              </a:endParaRPr>
            </a:p>
          </p:txBody>
        </p:sp>
        <p:sp>
          <p:nvSpPr>
            <p:cNvPr id="23" name="Line 22"/>
            <p:cNvSpPr>
              <a:spLocks noChangeShapeType="1"/>
            </p:cNvSpPr>
            <p:nvPr/>
          </p:nvSpPr>
          <p:spPr bwMode="auto">
            <a:xfrm flipV="1">
              <a:off x="3356810" y="4663323"/>
              <a:ext cx="647700" cy="43338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 defTabSz="685800"/>
              <a:endParaRPr lang="ja-JP" altLang="en-US" sz="1350">
                <a:solidFill>
                  <a:srgbClr val="000000"/>
                </a:solidFill>
              </a:endParaRPr>
            </a:p>
          </p:txBody>
        </p:sp>
      </p:grpSp>
      <p:cxnSp>
        <p:nvCxnSpPr>
          <p:cNvPr id="42" name="直線矢印コネクタ 41"/>
          <p:cNvCxnSpPr/>
          <p:nvPr/>
        </p:nvCxnSpPr>
        <p:spPr>
          <a:xfrm flipH="1" flipV="1">
            <a:off x="4912033" y="2285828"/>
            <a:ext cx="969194" cy="208485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テキスト ボックス 44"/>
          <p:cNvSpPr txBox="1"/>
          <p:nvPr/>
        </p:nvSpPr>
        <p:spPr>
          <a:xfrm>
            <a:off x="6231636" y="4011671"/>
            <a:ext cx="24048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ja-JP" altLang="en-US" sz="2000" dirty="0">
                <a:solidFill>
                  <a:srgbClr val="DAEDEF">
                    <a:lumMod val="75000"/>
                  </a:srgbClr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マントルの自転軸</a:t>
            </a:r>
            <a:endParaRPr lang="en-US" altLang="ja-JP" sz="2000" dirty="0">
              <a:solidFill>
                <a:srgbClr val="DAEDEF">
                  <a:lumMod val="75000"/>
                </a:srgbClr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defTabSz="685800"/>
            <a:r>
              <a:rPr lang="en-US" altLang="ja-JP" sz="1600" dirty="0">
                <a:solidFill>
                  <a:srgbClr val="DAEDEF">
                    <a:lumMod val="75000"/>
                  </a:srgbClr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Spin axis of the mantle</a:t>
            </a:r>
            <a:endParaRPr lang="ja-JP" altLang="en-US" sz="1600" dirty="0">
              <a:solidFill>
                <a:srgbClr val="DAEDEF">
                  <a:lumMod val="75000"/>
                </a:srgbClr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1984319" y="5642463"/>
            <a:ext cx="84946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ja-JP" altLang="en-US" sz="2400" dirty="0">
                <a:solidFill>
                  <a:srgbClr val="FFFF00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流体核が核マントル境界を通じてマントルにトルクを及ぼす</a:t>
            </a:r>
            <a:endParaRPr lang="en-US" altLang="ja-JP" sz="2400" dirty="0">
              <a:solidFill>
                <a:srgbClr val="FFFF00"/>
              </a:solidFill>
              <a:latin typeface="HG正楷書体-PRO" panose="03000600000000000000" pitchFamily="66" charset="-128"/>
              <a:ea typeface="HG正楷書体-PRO" panose="03000600000000000000" pitchFamily="66" charset="-128"/>
            </a:endParaRPr>
          </a:p>
          <a:p>
            <a:pPr algn="ctr" defTabSz="685800"/>
            <a:r>
              <a:rPr lang="en-US" altLang="ja-JP" sz="16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Fluid core exerts a torque to the mantle through CMB</a:t>
            </a:r>
            <a:endParaRPr lang="ja-JP" altLang="en-US" sz="1600" dirty="0">
              <a:solidFill>
                <a:srgbClr val="FFFF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grpSp>
        <p:nvGrpSpPr>
          <p:cNvPr id="9" name="グループ化 8"/>
          <p:cNvGrpSpPr/>
          <p:nvPr/>
        </p:nvGrpSpPr>
        <p:grpSpPr>
          <a:xfrm>
            <a:off x="4912034" y="3156703"/>
            <a:ext cx="426197" cy="638110"/>
            <a:chOff x="2993378" y="3366032"/>
            <a:chExt cx="568262" cy="850813"/>
          </a:xfrm>
        </p:grpSpPr>
        <p:cxnSp>
          <p:nvCxnSpPr>
            <p:cNvPr id="5" name="直線矢印コネクタ 4"/>
            <p:cNvCxnSpPr/>
            <p:nvPr/>
          </p:nvCxnSpPr>
          <p:spPr>
            <a:xfrm rot="120000" flipH="1">
              <a:off x="2993378" y="3366032"/>
              <a:ext cx="245446" cy="133076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直線矢印コネクタ 42"/>
            <p:cNvCxnSpPr/>
            <p:nvPr/>
          </p:nvCxnSpPr>
          <p:spPr>
            <a:xfrm flipH="1">
              <a:off x="3077007" y="3751742"/>
              <a:ext cx="325064" cy="133076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線矢印コネクタ 45"/>
            <p:cNvCxnSpPr/>
            <p:nvPr/>
          </p:nvCxnSpPr>
          <p:spPr>
            <a:xfrm rot="120000" flipH="1">
              <a:off x="3316194" y="4083769"/>
              <a:ext cx="245446" cy="133076"/>
            </a:xfrm>
            <a:prstGeom prst="straightConnector1">
              <a:avLst/>
            </a:prstGeom>
            <a:ln>
              <a:solidFill>
                <a:srgbClr val="FFFF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FCE08197-DD92-4690-9B2F-FA48FB806F0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41867487"/>
      </p:ext>
    </p:extLst>
  </p:cSld>
  <p:clrMapOvr>
    <a:masterClrMapping/>
  </p:clrMapOvr>
  <p:transition spd="med" advTm="43564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" grpId="0"/>
      <p:bldP spid="45" grpId="0"/>
      <p:bldP spid="3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8008" y="1700808"/>
            <a:ext cx="4633913" cy="4319588"/>
          </a:xfrm>
          <a:prstGeom prst="rect">
            <a:avLst/>
          </a:prstGeom>
        </p:spPr>
      </p:pic>
      <p:pic>
        <p:nvPicPr>
          <p:cNvPr id="2" name="図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440" y="748325"/>
            <a:ext cx="5449337" cy="26806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フリーフォーム: 図形 6"/>
          <p:cNvSpPr/>
          <p:nvPr/>
        </p:nvSpPr>
        <p:spPr>
          <a:xfrm>
            <a:off x="6016352" y="5347517"/>
            <a:ext cx="1104900" cy="857250"/>
          </a:xfrm>
          <a:custGeom>
            <a:avLst/>
            <a:gdLst>
              <a:gd name="connsiteX0" fmla="*/ 0 w 1473200"/>
              <a:gd name="connsiteY0" fmla="*/ 101600 h 1143000"/>
              <a:gd name="connsiteX1" fmla="*/ 33867 w 1473200"/>
              <a:gd name="connsiteY1" fmla="*/ 1134533 h 1143000"/>
              <a:gd name="connsiteX2" fmla="*/ 1473200 w 1473200"/>
              <a:gd name="connsiteY2" fmla="*/ 1143000 h 1143000"/>
              <a:gd name="connsiteX3" fmla="*/ 1473200 w 1473200"/>
              <a:gd name="connsiteY3" fmla="*/ 533400 h 1143000"/>
              <a:gd name="connsiteX4" fmla="*/ 745067 w 1473200"/>
              <a:gd name="connsiteY4" fmla="*/ 0 h 1143000"/>
              <a:gd name="connsiteX5" fmla="*/ 0 w 1473200"/>
              <a:gd name="connsiteY5" fmla="*/ 1016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3200" h="1143000">
                <a:moveTo>
                  <a:pt x="0" y="101600"/>
                </a:moveTo>
                <a:lnTo>
                  <a:pt x="33867" y="1134533"/>
                </a:lnTo>
                <a:lnTo>
                  <a:pt x="1473200" y="1143000"/>
                </a:lnTo>
                <a:lnTo>
                  <a:pt x="1473200" y="533400"/>
                </a:lnTo>
                <a:lnTo>
                  <a:pt x="745067" y="0"/>
                </a:lnTo>
                <a:lnTo>
                  <a:pt x="0" y="1016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ja-JP" altLang="en-US" sz="135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cxnSp>
        <p:nvCxnSpPr>
          <p:cNvPr id="9" name="直線矢印コネクタ 8"/>
          <p:cNvCxnSpPr/>
          <p:nvPr/>
        </p:nvCxnSpPr>
        <p:spPr>
          <a:xfrm flipH="1">
            <a:off x="6269775" y="5202335"/>
            <a:ext cx="1168205" cy="324036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テキスト ボックス 2"/>
          <p:cNvSpPr txBox="1"/>
          <p:nvPr/>
        </p:nvSpPr>
        <p:spPr>
          <a:xfrm>
            <a:off x="4607483" y="5370890"/>
            <a:ext cx="17219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ja-JP" dirty="0">
                <a:solidFill>
                  <a:srgbClr val="FFFFFF"/>
                </a:solidFill>
                <a:latin typeface="Comic Sans MS" panose="030F0702030302020204" pitchFamily="66" charset="0"/>
              </a:rPr>
              <a:t>Kimura crater</a:t>
            </a:r>
            <a:endParaRPr lang="ja-JP" altLang="en-US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1" name="フリーフォーム: 図形 10"/>
          <p:cNvSpPr/>
          <p:nvPr/>
        </p:nvSpPr>
        <p:spPr>
          <a:xfrm>
            <a:off x="9788252" y="1313903"/>
            <a:ext cx="1104900" cy="857250"/>
          </a:xfrm>
          <a:custGeom>
            <a:avLst/>
            <a:gdLst>
              <a:gd name="connsiteX0" fmla="*/ 0 w 1473200"/>
              <a:gd name="connsiteY0" fmla="*/ 101600 h 1143000"/>
              <a:gd name="connsiteX1" fmla="*/ 33867 w 1473200"/>
              <a:gd name="connsiteY1" fmla="*/ 1134533 h 1143000"/>
              <a:gd name="connsiteX2" fmla="*/ 1473200 w 1473200"/>
              <a:gd name="connsiteY2" fmla="*/ 1143000 h 1143000"/>
              <a:gd name="connsiteX3" fmla="*/ 1473200 w 1473200"/>
              <a:gd name="connsiteY3" fmla="*/ 533400 h 1143000"/>
              <a:gd name="connsiteX4" fmla="*/ 745067 w 1473200"/>
              <a:gd name="connsiteY4" fmla="*/ 0 h 1143000"/>
              <a:gd name="connsiteX5" fmla="*/ 0 w 1473200"/>
              <a:gd name="connsiteY5" fmla="*/ 10160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473200" h="1143000">
                <a:moveTo>
                  <a:pt x="0" y="101600"/>
                </a:moveTo>
                <a:lnTo>
                  <a:pt x="33867" y="1134533"/>
                </a:lnTo>
                <a:lnTo>
                  <a:pt x="1473200" y="1143000"/>
                </a:lnTo>
                <a:lnTo>
                  <a:pt x="1473200" y="533400"/>
                </a:lnTo>
                <a:lnTo>
                  <a:pt x="745067" y="0"/>
                </a:lnTo>
                <a:lnTo>
                  <a:pt x="0" y="10160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ja-JP" altLang="en-US" sz="1350">
              <a:solidFill>
                <a:srgbClr val="FFFFFF"/>
              </a:solidFill>
              <a:latin typeface="Arial"/>
              <a:ea typeface="ＭＳ Ｐゴシック"/>
            </a:endParaRP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4092982" y="5902322"/>
            <a:ext cx="401788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altLang="ja-JP" sz="1350" dirty="0">
                <a:solidFill>
                  <a:srgbClr val="FFFFFF"/>
                </a:solidFill>
                <a:latin typeface="Comic Sans MS" panose="030F0702030302020204" pitchFamily="66" charset="0"/>
              </a:rPr>
              <a:t>(One of the four Japanese names on the Moon)</a:t>
            </a:r>
            <a:endParaRPr lang="ja-JP" altLang="en-US" sz="1350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sp>
        <p:nvSpPr>
          <p:cNvPr id="13" name="テキスト ボックス 12"/>
          <p:cNvSpPr txBox="1"/>
          <p:nvPr/>
        </p:nvSpPr>
        <p:spPr>
          <a:xfrm>
            <a:off x="9788252" y="1455573"/>
            <a:ext cx="19243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ja-JP" altLang="en-US" sz="3200" dirty="0">
                <a:solidFill>
                  <a:srgbClr val="FFFFFF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月の裏側</a:t>
            </a:r>
            <a:r>
              <a:rPr lang="en-US" altLang="ja-JP" sz="2400" dirty="0" err="1">
                <a:solidFill>
                  <a:srgbClr val="FFFFFF"/>
                </a:solidFill>
                <a:latin typeface="Comic Sans MS" panose="030F0702030302020204" pitchFamily="66" charset="0"/>
              </a:rPr>
              <a:t>Farside</a:t>
            </a:r>
            <a:endParaRPr lang="ja-JP" altLang="en-US" sz="2400" dirty="0">
              <a:solidFill>
                <a:srgbClr val="FFFFFF"/>
              </a:solidFill>
              <a:latin typeface="Comic Sans MS" panose="030F0702030302020204" pitchFamily="66" charset="0"/>
            </a:endParaRP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153651C0-A3FA-4535-8D61-4B8BB3F7AAF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98593"/>
      </p:ext>
    </p:extLst>
  </p:cSld>
  <p:clrMapOvr>
    <a:masterClrMapping/>
  </p:clrMapOvr>
  <p:transition spd="med" advTm="31541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グループ化 14"/>
          <p:cNvGrpSpPr/>
          <p:nvPr/>
        </p:nvGrpSpPr>
        <p:grpSpPr>
          <a:xfrm>
            <a:off x="5012829" y="836712"/>
            <a:ext cx="6393656" cy="2736056"/>
            <a:chOff x="395536" y="1916832"/>
            <a:chExt cx="8524875" cy="3648075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536" y="1916832"/>
              <a:ext cx="8524875" cy="3648075"/>
            </a:xfrm>
            <a:prstGeom prst="rect">
              <a:avLst/>
            </a:prstGeom>
          </p:spPr>
        </p:pic>
        <p:sp>
          <p:nvSpPr>
            <p:cNvPr id="3" name="楕円 2"/>
            <p:cNvSpPr/>
            <p:nvPr/>
          </p:nvSpPr>
          <p:spPr>
            <a:xfrm>
              <a:off x="5313158" y="4183689"/>
              <a:ext cx="144016" cy="144016"/>
            </a:xfrm>
            <a:prstGeom prst="ellipse">
              <a:avLst/>
            </a:prstGeom>
            <a:solidFill>
              <a:srgbClr val="FF7C8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/>
              <a:endParaRPr lang="ja-JP" altLang="en-US" sz="1350">
                <a:solidFill>
                  <a:prstClr val="white"/>
                </a:solidFill>
                <a:latin typeface="Calibri"/>
                <a:ea typeface="ＭＳ Ｐゴシック" panose="020B0600070205080204" pitchFamily="50" charset="-128"/>
              </a:endParaRPr>
            </a:p>
          </p:txBody>
        </p:sp>
        <p:sp>
          <p:nvSpPr>
            <p:cNvPr id="23" name="テキスト ボックス 22"/>
            <p:cNvSpPr txBox="1"/>
            <p:nvPr/>
          </p:nvSpPr>
          <p:spPr>
            <a:xfrm>
              <a:off x="5436631" y="4071031"/>
              <a:ext cx="1263593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/>
              <a:r>
                <a:rPr lang="en-US" altLang="ja-JP" sz="1350" dirty="0" err="1">
                  <a:solidFill>
                    <a:srgbClr val="FFC000"/>
                  </a:solidFill>
                  <a:latin typeface="Comic Sans MS" panose="030F0702030302020204" pitchFamily="66" charset="0"/>
                </a:rPr>
                <a:t>Mizusawa</a:t>
              </a:r>
              <a:endParaRPr lang="ja-JP" altLang="en-US" sz="1350" dirty="0">
                <a:solidFill>
                  <a:srgbClr val="FFC000"/>
                </a:solidFill>
                <a:latin typeface="Comic Sans MS" panose="030F0702030302020204" pitchFamily="66" charset="0"/>
              </a:endParaRPr>
            </a:p>
          </p:txBody>
        </p:sp>
      </p:grpSp>
      <p:pic>
        <p:nvPicPr>
          <p:cNvPr id="12" name="図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923" y="4151544"/>
            <a:ext cx="3772066" cy="2112357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3896" y="1334783"/>
            <a:ext cx="3021806" cy="36933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3" name="テキスト ボックス 12"/>
          <p:cNvSpPr txBox="1"/>
          <p:nvPr/>
        </p:nvSpPr>
        <p:spPr>
          <a:xfrm>
            <a:off x="5165394" y="102501"/>
            <a:ext cx="6088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en-US" altLang="ja-JP" sz="2800" dirty="0">
                <a:solidFill>
                  <a:prstClr val="blac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Z</a:t>
            </a:r>
            <a:r>
              <a:rPr lang="ja-JP" altLang="en-US" sz="2800" dirty="0">
                <a:solidFill>
                  <a:prstClr val="black"/>
                </a:solidFill>
                <a:latin typeface="HG正楷書体-PRO" panose="03000600000000000000" pitchFamily="66" charset="-128"/>
                <a:ea typeface="HG正楷書体-PRO" panose="03000600000000000000" pitchFamily="66" charset="-128"/>
              </a:rPr>
              <a:t>自慢の奥州市民</a:t>
            </a:r>
            <a:r>
              <a:rPr lang="ja-JP" altLang="en-US" sz="2000" dirty="0">
                <a:solidFill>
                  <a:prstClr val="black"/>
                </a:solidFill>
                <a:latin typeface="Comic Sans MS" panose="030F0702030302020204" pitchFamily="66" charset="0"/>
              </a:rPr>
              <a:t>　</a:t>
            </a:r>
            <a:r>
              <a:rPr lang="en-US" altLang="ja-JP" sz="2000" dirty="0">
                <a:solidFill>
                  <a:prstClr val="black"/>
                </a:solidFill>
                <a:latin typeface="Comic Sans MS" panose="030F0702030302020204" pitchFamily="66" charset="0"/>
              </a:rPr>
              <a:t>Local people proud of “Z”</a:t>
            </a:r>
          </a:p>
        </p:txBody>
      </p:sp>
      <p:sp>
        <p:nvSpPr>
          <p:cNvPr id="7" name="正方形/長方形 6"/>
          <p:cNvSpPr/>
          <p:nvPr/>
        </p:nvSpPr>
        <p:spPr>
          <a:xfrm>
            <a:off x="4471550" y="3006270"/>
            <a:ext cx="913503" cy="43204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ja-JP" altLang="en-US" sz="1350">
              <a:solidFill>
                <a:prstClr val="white"/>
              </a:solidFill>
              <a:latin typeface="Calibri"/>
              <a:ea typeface="ＭＳ Ｐゴシック" panose="020B0600070205080204" pitchFamily="50" charset="-128"/>
            </a:endParaRPr>
          </a:p>
        </p:txBody>
      </p:sp>
      <p:pic>
        <p:nvPicPr>
          <p:cNvPr id="16" name="図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1005" y="3458729"/>
            <a:ext cx="6516104" cy="32695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図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13" y="3866777"/>
            <a:ext cx="3078855" cy="273605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15" t="11879" b="9864"/>
          <a:stretch/>
        </p:blipFill>
        <p:spPr>
          <a:xfrm>
            <a:off x="365878" y="389871"/>
            <a:ext cx="2881056" cy="21062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088C6BBC-E15F-4305-8391-153A1DEF81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637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41193">
        <p:fade/>
      </p:transition>
    </mc:Choice>
    <mc:Fallback xmlns="">
      <p:transition spd="med" advTm="411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7" grpId="0" animBg="1"/>
      <p:bldP spid="7" grpId="1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4"/>
          <p:cNvSpPr txBox="1">
            <a:spLocks noChangeArrowheads="1"/>
          </p:cNvSpPr>
          <p:nvPr/>
        </p:nvSpPr>
        <p:spPr bwMode="auto">
          <a:xfrm>
            <a:off x="3375651" y="431420"/>
            <a:ext cx="5583581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4000" dirty="0">
                <a:solidFill>
                  <a:schemeClr val="accent1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地球回転変動：来週は？</a:t>
            </a:r>
            <a:endParaRPr lang="en-US" altLang="ja-JP" sz="4000" dirty="0">
              <a:solidFill>
                <a:schemeClr val="accent1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algn="ctr"/>
            <a:r>
              <a:rPr lang="en-US" altLang="ja-JP" sz="2400" dirty="0">
                <a:solidFill>
                  <a:schemeClr val="accent1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Earth rotation variation, what’s next?</a:t>
            </a:r>
            <a:endParaRPr lang="ja-JP" altLang="en-US" sz="2400" dirty="0">
              <a:solidFill>
                <a:schemeClr val="accent1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60419" name="Text Box 5"/>
          <p:cNvSpPr txBox="1">
            <a:spLocks noChangeArrowheads="1"/>
          </p:cNvSpPr>
          <p:nvPr/>
        </p:nvSpPr>
        <p:spPr bwMode="auto">
          <a:xfrm>
            <a:off x="911424" y="1988841"/>
            <a:ext cx="283923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6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１．歳差・章動</a:t>
            </a:r>
            <a:endParaRPr lang="en-US" altLang="ja-JP" sz="3600" dirty="0">
              <a:solidFill>
                <a:srgbClr val="FFFF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r>
              <a:rPr lang="ja-JP" altLang="en-US" sz="20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　</a:t>
            </a:r>
            <a:r>
              <a:rPr lang="en-US" altLang="ja-JP" sz="20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precession nutation</a:t>
            </a:r>
            <a:endParaRPr lang="ja-JP" altLang="en-US" sz="2000" dirty="0">
              <a:solidFill>
                <a:srgbClr val="FFFF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60420" name="Text Box 6"/>
          <p:cNvSpPr txBox="1">
            <a:spLocks noChangeArrowheads="1"/>
          </p:cNvSpPr>
          <p:nvPr/>
        </p:nvSpPr>
        <p:spPr bwMode="auto">
          <a:xfrm>
            <a:off x="911425" y="3573017"/>
            <a:ext cx="2257349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6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２．極運動</a:t>
            </a:r>
            <a:endParaRPr lang="en-US" altLang="ja-JP" sz="3600" dirty="0">
              <a:solidFill>
                <a:srgbClr val="FFFF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algn="r"/>
            <a:r>
              <a:rPr lang="en-US" altLang="ja-JP" sz="20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   Polar motion</a:t>
            </a:r>
            <a:endParaRPr lang="ja-JP" altLang="en-US" sz="2000" dirty="0">
              <a:solidFill>
                <a:srgbClr val="FFFF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60421" name="Text Box 7"/>
          <p:cNvSpPr txBox="1">
            <a:spLocks noChangeArrowheads="1"/>
          </p:cNvSpPr>
          <p:nvPr/>
        </p:nvSpPr>
        <p:spPr bwMode="auto">
          <a:xfrm>
            <a:off x="911424" y="5085905"/>
            <a:ext cx="3531736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6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３．自転速度変動</a:t>
            </a:r>
            <a:endParaRPr lang="en-US" altLang="ja-JP" sz="3600" dirty="0">
              <a:solidFill>
                <a:srgbClr val="FFFF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algn="ctr"/>
            <a:r>
              <a:rPr lang="en-US" altLang="ja-JP" sz="2000" dirty="0">
                <a:solidFill>
                  <a:srgbClr val="FFFF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Spin rate change</a:t>
            </a:r>
            <a:endParaRPr lang="ja-JP" altLang="en-US" sz="2000" dirty="0">
              <a:solidFill>
                <a:srgbClr val="FFFF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371720" name="Text Box 8"/>
          <p:cNvSpPr txBox="1">
            <a:spLocks noChangeArrowheads="1"/>
          </p:cNvSpPr>
          <p:nvPr/>
        </p:nvSpPr>
        <p:spPr bwMode="auto">
          <a:xfrm>
            <a:off x="3903632" y="2805471"/>
            <a:ext cx="5218095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2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天の極の動き　</a:t>
            </a:r>
            <a:r>
              <a:rPr lang="en-US" altLang="ja-JP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Motion of celestial pole</a:t>
            </a:r>
            <a:endParaRPr lang="ja-JP" altLang="en-US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371721" name="Text Box 9"/>
          <p:cNvSpPr txBox="1">
            <a:spLocks noChangeArrowheads="1"/>
          </p:cNvSpPr>
          <p:nvPr/>
        </p:nvSpPr>
        <p:spPr bwMode="auto">
          <a:xfrm>
            <a:off x="3791744" y="4317529"/>
            <a:ext cx="588815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2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地球の極の動き　</a:t>
            </a:r>
            <a:r>
              <a:rPr lang="en-US" altLang="ja-JP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Motion of terrestrial pole</a:t>
            </a:r>
            <a:endParaRPr lang="ja-JP" altLang="en-US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371722" name="Text Box 10"/>
          <p:cNvSpPr txBox="1">
            <a:spLocks noChangeArrowheads="1"/>
          </p:cNvSpPr>
          <p:nvPr/>
        </p:nvSpPr>
        <p:spPr bwMode="auto">
          <a:xfrm>
            <a:off x="3833141" y="5956689"/>
            <a:ext cx="5056192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32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一日の長さの変化　</a:t>
            </a:r>
            <a:r>
              <a:rPr lang="en-US" altLang="ja-JP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Change in LOD</a:t>
            </a:r>
            <a:endParaRPr lang="ja-JP" altLang="en-US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371724" name="Text Box 12"/>
          <p:cNvSpPr txBox="1">
            <a:spLocks noChangeArrowheads="1"/>
          </p:cNvSpPr>
          <p:nvPr/>
        </p:nvSpPr>
        <p:spPr bwMode="auto">
          <a:xfrm>
            <a:off x="3903632" y="2203431"/>
            <a:ext cx="637954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/>
            <a:r>
              <a:rPr lang="ja-JP" altLang="en-US" sz="2800" dirty="0">
                <a:solidFill>
                  <a:schemeClr val="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赤道のふくらみに働く潮汐力トルクが原因</a:t>
            </a:r>
            <a:endParaRPr lang="ja-JP" altLang="en-US" sz="1600" dirty="0">
              <a:solidFill>
                <a:schemeClr val="hlink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60427" name="Text Box 13"/>
          <p:cNvSpPr txBox="1">
            <a:spLocks noChangeArrowheads="1"/>
          </p:cNvSpPr>
          <p:nvPr/>
        </p:nvSpPr>
        <p:spPr bwMode="auto">
          <a:xfrm>
            <a:off x="6436048" y="228168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ja-JP" altLang="ja-JP"/>
          </a:p>
        </p:txBody>
      </p:sp>
      <p:sp>
        <p:nvSpPr>
          <p:cNvPr id="371728" name="Text Box 16"/>
          <p:cNvSpPr txBox="1">
            <a:spLocks noChangeArrowheads="1"/>
          </p:cNvSpPr>
          <p:nvPr/>
        </p:nvSpPr>
        <p:spPr bwMode="auto">
          <a:xfrm>
            <a:off x="4777370" y="5219658"/>
            <a:ext cx="263726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 dirty="0">
                <a:solidFill>
                  <a:schemeClr val="folHlink"/>
                </a:solidFill>
                <a:latin typeface="Symbol" pitchFamily="18" charset="2"/>
              </a:rPr>
              <a:t>なぜ、どのように？</a:t>
            </a:r>
            <a:endParaRPr lang="ja-JP" altLang="en-US" sz="2000" dirty="0">
              <a:solidFill>
                <a:schemeClr val="folHlink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sp>
        <p:nvSpPr>
          <p:cNvPr id="371729" name="Text Box 17"/>
          <p:cNvSpPr txBox="1">
            <a:spLocks noChangeArrowheads="1"/>
          </p:cNvSpPr>
          <p:nvPr/>
        </p:nvSpPr>
        <p:spPr bwMode="auto">
          <a:xfrm>
            <a:off x="4766660" y="3631874"/>
            <a:ext cx="250260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 dirty="0">
                <a:solidFill>
                  <a:schemeClr val="folHlink"/>
                </a:solidFill>
                <a:latin typeface="Symbol" pitchFamily="18" charset="2"/>
              </a:rPr>
              <a:t>なぜ生じるのか？</a:t>
            </a:r>
            <a:endParaRPr lang="ja-JP" altLang="en-US" sz="2400" dirty="0">
              <a:solidFill>
                <a:schemeClr val="folHlink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</p:txBody>
      </p:sp>
      <p:pic>
        <p:nvPicPr>
          <p:cNvPr id="15" name="Picture 2" descr="globe">
            <a:extLst>
              <a:ext uri="{FF2B5EF4-FFF2-40B4-BE49-F238E27FC236}">
                <a16:creationId xmlns:a16="http://schemas.microsoft.com/office/drawing/2014/main" id="{2562B086-0C70-43D6-83BB-DC3F3D4064A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39934" y="4808974"/>
            <a:ext cx="1744698" cy="174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77393639-B37B-49B9-9A53-24857394BB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40845589"/>
      </p:ext>
    </p:extLst>
  </p:cSld>
  <p:clrMapOvr>
    <a:masterClrMapping/>
  </p:clrMapOvr>
  <p:transition spd="med" advTm="71493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717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717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17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717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717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17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71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71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1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717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717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00000" y="9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717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3717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371720" grpId="0"/>
      <p:bldP spid="371721" grpId="0"/>
      <p:bldP spid="371722" grpId="0"/>
      <p:bldP spid="371724" grpId="0"/>
      <p:bldP spid="371728" grpId="0"/>
      <p:bldP spid="37172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274" name="Group 2"/>
          <p:cNvGrpSpPr>
            <a:grpSpLocks/>
          </p:cNvGrpSpPr>
          <p:nvPr/>
        </p:nvGrpSpPr>
        <p:grpSpPr bwMode="auto">
          <a:xfrm rot="-2065">
            <a:off x="2782888" y="1773239"/>
            <a:ext cx="2806700" cy="2808287"/>
            <a:chOff x="2112" y="672"/>
            <a:chExt cx="1056" cy="1104"/>
          </a:xfrm>
        </p:grpSpPr>
        <p:sp>
          <p:nvSpPr>
            <p:cNvPr id="157699" name="Oval 3"/>
            <p:cNvSpPr>
              <a:spLocks noChangeArrowheads="1"/>
            </p:cNvSpPr>
            <p:nvPr/>
          </p:nvSpPr>
          <p:spPr bwMode="auto">
            <a:xfrm>
              <a:off x="2112" y="672"/>
              <a:ext cx="1056" cy="1104"/>
            </a:xfrm>
            <a:prstGeom prst="ellipse">
              <a:avLst/>
            </a:prstGeom>
            <a:gradFill rotWithShape="0">
              <a:gsLst>
                <a:gs pos="0">
                  <a:schemeClr val="accent2">
                    <a:gamma/>
                    <a:tint val="53725"/>
                    <a:invGamma/>
                  </a:schemeClr>
                </a:gs>
                <a:gs pos="100000">
                  <a:schemeClr val="accent2"/>
                </a:gs>
              </a:gsLst>
              <a:path path="shape">
                <a:fillToRect l="50000" t="50000" r="50000" b="50000"/>
              </a:path>
            </a:gradFill>
            <a:ln w="12700">
              <a:noFill/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ja-JP" altLang="en-US">
                <a:latin typeface="Arial" pitchFamily="34" charset="0"/>
                <a:ea typeface="ＭＳ Ｐゴシック" pitchFamily="50" charset="-128"/>
              </a:endParaRPr>
            </a:p>
          </p:txBody>
        </p:sp>
        <p:sp>
          <p:nvSpPr>
            <p:cNvPr id="54320" name="Freeform 4"/>
            <p:cNvSpPr>
              <a:spLocks/>
            </p:cNvSpPr>
            <p:nvPr/>
          </p:nvSpPr>
          <p:spPr bwMode="auto">
            <a:xfrm>
              <a:off x="2608" y="690"/>
              <a:ext cx="89" cy="77"/>
            </a:xfrm>
            <a:custGeom>
              <a:avLst/>
              <a:gdLst>
                <a:gd name="T0" fmla="*/ 1 w 176"/>
                <a:gd name="T1" fmla="*/ 1 h 154"/>
                <a:gd name="T2" fmla="*/ 0 w 176"/>
                <a:gd name="T3" fmla="*/ 1 h 154"/>
                <a:gd name="T4" fmla="*/ 1 w 176"/>
                <a:gd name="T5" fmla="*/ 1 h 154"/>
                <a:gd name="T6" fmla="*/ 1 w 176"/>
                <a:gd name="T7" fmla="*/ 1 h 154"/>
                <a:gd name="T8" fmla="*/ 1 w 176"/>
                <a:gd name="T9" fmla="*/ 1 h 154"/>
                <a:gd name="T10" fmla="*/ 1 w 176"/>
                <a:gd name="T11" fmla="*/ 1 h 154"/>
                <a:gd name="T12" fmla="*/ 1 w 176"/>
                <a:gd name="T13" fmla="*/ 1 h 154"/>
                <a:gd name="T14" fmla="*/ 1 w 176"/>
                <a:gd name="T15" fmla="*/ 1 h 154"/>
                <a:gd name="T16" fmla="*/ 1 w 176"/>
                <a:gd name="T17" fmla="*/ 1 h 154"/>
                <a:gd name="T18" fmla="*/ 1 w 176"/>
                <a:gd name="T19" fmla="*/ 1 h 154"/>
                <a:gd name="T20" fmla="*/ 1 w 176"/>
                <a:gd name="T21" fmla="*/ 1 h 154"/>
                <a:gd name="T22" fmla="*/ 1 w 176"/>
                <a:gd name="T23" fmla="*/ 1 h 154"/>
                <a:gd name="T24" fmla="*/ 1 w 176"/>
                <a:gd name="T25" fmla="*/ 1 h 154"/>
                <a:gd name="T26" fmla="*/ 1 w 176"/>
                <a:gd name="T27" fmla="*/ 1 h 154"/>
                <a:gd name="T28" fmla="*/ 1 w 176"/>
                <a:gd name="T29" fmla="*/ 1 h 154"/>
                <a:gd name="T30" fmla="*/ 1 w 176"/>
                <a:gd name="T31" fmla="*/ 1 h 154"/>
                <a:gd name="T32" fmla="*/ 1 w 176"/>
                <a:gd name="T33" fmla="*/ 1 h 154"/>
                <a:gd name="T34" fmla="*/ 1 w 176"/>
                <a:gd name="T35" fmla="*/ 1 h 154"/>
                <a:gd name="T36" fmla="*/ 1 w 176"/>
                <a:gd name="T37" fmla="*/ 1 h 154"/>
                <a:gd name="T38" fmla="*/ 1 w 176"/>
                <a:gd name="T39" fmla="*/ 1 h 154"/>
                <a:gd name="T40" fmla="*/ 1 w 176"/>
                <a:gd name="T41" fmla="*/ 1 h 154"/>
                <a:gd name="T42" fmla="*/ 1 w 176"/>
                <a:gd name="T43" fmla="*/ 1 h 154"/>
                <a:gd name="T44" fmla="*/ 1 w 176"/>
                <a:gd name="T45" fmla="*/ 1 h 154"/>
                <a:gd name="T46" fmla="*/ 1 w 176"/>
                <a:gd name="T47" fmla="*/ 1 h 154"/>
                <a:gd name="T48" fmla="*/ 1 w 176"/>
                <a:gd name="T49" fmla="*/ 1 h 154"/>
                <a:gd name="T50" fmla="*/ 1 w 176"/>
                <a:gd name="T51" fmla="*/ 1 h 154"/>
                <a:gd name="T52" fmla="*/ 1 w 176"/>
                <a:gd name="T53" fmla="*/ 1 h 154"/>
                <a:gd name="T54" fmla="*/ 1 w 176"/>
                <a:gd name="T55" fmla="*/ 1 h 154"/>
                <a:gd name="T56" fmla="*/ 1 w 176"/>
                <a:gd name="T57" fmla="*/ 1 h 154"/>
                <a:gd name="T58" fmla="*/ 1 w 176"/>
                <a:gd name="T59" fmla="*/ 1 h 154"/>
                <a:gd name="T60" fmla="*/ 1 w 176"/>
                <a:gd name="T61" fmla="*/ 1 h 154"/>
                <a:gd name="T62" fmla="*/ 1 w 176"/>
                <a:gd name="T63" fmla="*/ 1 h 154"/>
                <a:gd name="T64" fmla="*/ 1 w 176"/>
                <a:gd name="T65" fmla="*/ 1 h 154"/>
                <a:gd name="T66" fmla="*/ 1 w 176"/>
                <a:gd name="T67" fmla="*/ 1 h 154"/>
                <a:gd name="T68" fmla="*/ 1 w 176"/>
                <a:gd name="T69" fmla="*/ 1 h 154"/>
                <a:gd name="T70" fmla="*/ 1 w 176"/>
                <a:gd name="T71" fmla="*/ 1 h 154"/>
                <a:gd name="T72" fmla="*/ 1 w 176"/>
                <a:gd name="T73" fmla="*/ 1 h 154"/>
                <a:gd name="T74" fmla="*/ 1 w 176"/>
                <a:gd name="T75" fmla="*/ 1 h 154"/>
                <a:gd name="T76" fmla="*/ 1 w 176"/>
                <a:gd name="T77" fmla="*/ 1 h 154"/>
                <a:gd name="T78" fmla="*/ 1 w 176"/>
                <a:gd name="T79" fmla="*/ 1 h 154"/>
                <a:gd name="T80" fmla="*/ 1 w 176"/>
                <a:gd name="T81" fmla="*/ 1 h 154"/>
                <a:gd name="T82" fmla="*/ 1 w 176"/>
                <a:gd name="T83" fmla="*/ 1 h 154"/>
                <a:gd name="T84" fmla="*/ 1 w 176"/>
                <a:gd name="T85" fmla="*/ 1 h 154"/>
                <a:gd name="T86" fmla="*/ 1 w 176"/>
                <a:gd name="T87" fmla="*/ 1 h 154"/>
                <a:gd name="T88" fmla="*/ 1 w 176"/>
                <a:gd name="T89" fmla="*/ 0 h 154"/>
                <a:gd name="T90" fmla="*/ 1 w 176"/>
                <a:gd name="T91" fmla="*/ 1 h 15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176"/>
                <a:gd name="T139" fmla="*/ 0 h 154"/>
                <a:gd name="T140" fmla="*/ 176 w 176"/>
                <a:gd name="T141" fmla="*/ 154 h 154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176" h="154">
                  <a:moveTo>
                    <a:pt x="2" y="5"/>
                  </a:moveTo>
                  <a:lnTo>
                    <a:pt x="0" y="18"/>
                  </a:lnTo>
                  <a:lnTo>
                    <a:pt x="1" y="32"/>
                  </a:lnTo>
                  <a:lnTo>
                    <a:pt x="6" y="47"/>
                  </a:lnTo>
                  <a:lnTo>
                    <a:pt x="13" y="56"/>
                  </a:lnTo>
                  <a:lnTo>
                    <a:pt x="17" y="58"/>
                  </a:lnTo>
                  <a:lnTo>
                    <a:pt x="22" y="60"/>
                  </a:lnTo>
                  <a:lnTo>
                    <a:pt x="26" y="60"/>
                  </a:lnTo>
                  <a:lnTo>
                    <a:pt x="32" y="60"/>
                  </a:lnTo>
                  <a:lnTo>
                    <a:pt x="37" y="60"/>
                  </a:lnTo>
                  <a:lnTo>
                    <a:pt x="41" y="60"/>
                  </a:lnTo>
                  <a:lnTo>
                    <a:pt x="46" y="60"/>
                  </a:lnTo>
                  <a:lnTo>
                    <a:pt x="51" y="60"/>
                  </a:lnTo>
                  <a:lnTo>
                    <a:pt x="55" y="61"/>
                  </a:lnTo>
                  <a:lnTo>
                    <a:pt x="62" y="61"/>
                  </a:lnTo>
                  <a:lnTo>
                    <a:pt x="69" y="62"/>
                  </a:lnTo>
                  <a:lnTo>
                    <a:pt x="77" y="63"/>
                  </a:lnTo>
                  <a:lnTo>
                    <a:pt x="84" y="64"/>
                  </a:lnTo>
                  <a:lnTo>
                    <a:pt x="90" y="67"/>
                  </a:lnTo>
                  <a:lnTo>
                    <a:pt x="95" y="69"/>
                  </a:lnTo>
                  <a:lnTo>
                    <a:pt x="99" y="72"/>
                  </a:lnTo>
                  <a:lnTo>
                    <a:pt x="92" y="90"/>
                  </a:lnTo>
                  <a:lnTo>
                    <a:pt x="113" y="94"/>
                  </a:lnTo>
                  <a:lnTo>
                    <a:pt x="114" y="128"/>
                  </a:lnTo>
                  <a:lnTo>
                    <a:pt x="160" y="154"/>
                  </a:lnTo>
                  <a:lnTo>
                    <a:pt x="168" y="146"/>
                  </a:lnTo>
                  <a:lnTo>
                    <a:pt x="154" y="106"/>
                  </a:lnTo>
                  <a:lnTo>
                    <a:pt x="165" y="98"/>
                  </a:lnTo>
                  <a:lnTo>
                    <a:pt x="160" y="84"/>
                  </a:lnTo>
                  <a:lnTo>
                    <a:pt x="145" y="78"/>
                  </a:lnTo>
                  <a:lnTo>
                    <a:pt x="165" y="68"/>
                  </a:lnTo>
                  <a:lnTo>
                    <a:pt x="176" y="50"/>
                  </a:lnTo>
                  <a:lnTo>
                    <a:pt x="167" y="42"/>
                  </a:lnTo>
                  <a:lnTo>
                    <a:pt x="159" y="35"/>
                  </a:lnTo>
                  <a:lnTo>
                    <a:pt x="151" y="31"/>
                  </a:lnTo>
                  <a:lnTo>
                    <a:pt x="143" y="30"/>
                  </a:lnTo>
                  <a:lnTo>
                    <a:pt x="137" y="30"/>
                  </a:lnTo>
                  <a:lnTo>
                    <a:pt x="128" y="28"/>
                  </a:lnTo>
                  <a:lnTo>
                    <a:pt x="116" y="27"/>
                  </a:lnTo>
                  <a:lnTo>
                    <a:pt x="104" y="26"/>
                  </a:lnTo>
                  <a:lnTo>
                    <a:pt x="92" y="26"/>
                  </a:lnTo>
                  <a:lnTo>
                    <a:pt x="82" y="25"/>
                  </a:lnTo>
                  <a:lnTo>
                    <a:pt x="75" y="24"/>
                  </a:lnTo>
                  <a:lnTo>
                    <a:pt x="72" y="24"/>
                  </a:lnTo>
                  <a:lnTo>
                    <a:pt x="56" y="0"/>
                  </a:lnTo>
                  <a:lnTo>
                    <a:pt x="2" y="5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4321" name="Freeform 5"/>
            <p:cNvSpPr>
              <a:spLocks/>
            </p:cNvSpPr>
            <p:nvPr/>
          </p:nvSpPr>
          <p:spPr bwMode="auto">
            <a:xfrm>
              <a:off x="2732" y="726"/>
              <a:ext cx="26" cy="25"/>
            </a:xfrm>
            <a:custGeom>
              <a:avLst/>
              <a:gdLst>
                <a:gd name="T0" fmla="*/ 0 w 53"/>
                <a:gd name="T1" fmla="*/ 0 h 50"/>
                <a:gd name="T2" fmla="*/ 0 w 53"/>
                <a:gd name="T3" fmla="*/ 1 h 50"/>
                <a:gd name="T4" fmla="*/ 0 w 53"/>
                <a:gd name="T5" fmla="*/ 1 h 50"/>
                <a:gd name="T6" fmla="*/ 0 w 53"/>
                <a:gd name="T7" fmla="*/ 1 h 50"/>
                <a:gd name="T8" fmla="*/ 0 w 53"/>
                <a:gd name="T9" fmla="*/ 1 h 50"/>
                <a:gd name="T10" fmla="*/ 0 w 53"/>
                <a:gd name="T11" fmla="*/ 1 h 50"/>
                <a:gd name="T12" fmla="*/ 0 w 53"/>
                <a:gd name="T13" fmla="*/ 1 h 50"/>
                <a:gd name="T14" fmla="*/ 0 w 53"/>
                <a:gd name="T15" fmla="*/ 1 h 50"/>
                <a:gd name="T16" fmla="*/ 0 w 53"/>
                <a:gd name="T17" fmla="*/ 1 h 50"/>
                <a:gd name="T18" fmla="*/ 0 w 53"/>
                <a:gd name="T19" fmla="*/ 1 h 50"/>
                <a:gd name="T20" fmla="*/ 0 w 53"/>
                <a:gd name="T21" fmla="*/ 1 h 50"/>
                <a:gd name="T22" fmla="*/ 0 w 53"/>
                <a:gd name="T23" fmla="*/ 1 h 50"/>
                <a:gd name="T24" fmla="*/ 0 w 53"/>
                <a:gd name="T25" fmla="*/ 1 h 50"/>
                <a:gd name="T26" fmla="*/ 0 w 53"/>
                <a:gd name="T27" fmla="*/ 1 h 50"/>
                <a:gd name="T28" fmla="*/ 0 w 53"/>
                <a:gd name="T29" fmla="*/ 0 h 5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53"/>
                <a:gd name="T46" fmla="*/ 0 h 50"/>
                <a:gd name="T47" fmla="*/ 53 w 53"/>
                <a:gd name="T48" fmla="*/ 50 h 5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53" h="50">
                  <a:moveTo>
                    <a:pt x="0" y="0"/>
                  </a:moveTo>
                  <a:lnTo>
                    <a:pt x="5" y="1"/>
                  </a:lnTo>
                  <a:lnTo>
                    <a:pt x="12" y="3"/>
                  </a:lnTo>
                  <a:lnTo>
                    <a:pt x="20" y="5"/>
                  </a:lnTo>
                  <a:lnTo>
                    <a:pt x="28" y="7"/>
                  </a:lnTo>
                  <a:lnTo>
                    <a:pt x="37" y="9"/>
                  </a:lnTo>
                  <a:lnTo>
                    <a:pt x="44" y="13"/>
                  </a:lnTo>
                  <a:lnTo>
                    <a:pt x="50" y="15"/>
                  </a:lnTo>
                  <a:lnTo>
                    <a:pt x="53" y="18"/>
                  </a:lnTo>
                  <a:lnTo>
                    <a:pt x="48" y="50"/>
                  </a:lnTo>
                  <a:lnTo>
                    <a:pt x="11" y="39"/>
                  </a:lnTo>
                  <a:lnTo>
                    <a:pt x="8" y="34"/>
                  </a:lnTo>
                  <a:lnTo>
                    <a:pt x="4" y="22"/>
                  </a:lnTo>
                  <a:lnTo>
                    <a:pt x="0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4322" name="Freeform 6"/>
            <p:cNvSpPr>
              <a:spLocks/>
            </p:cNvSpPr>
            <p:nvPr/>
          </p:nvSpPr>
          <p:spPr bwMode="auto">
            <a:xfrm>
              <a:off x="2534" y="698"/>
              <a:ext cx="57" cy="47"/>
            </a:xfrm>
            <a:custGeom>
              <a:avLst/>
              <a:gdLst>
                <a:gd name="T0" fmla="*/ 1 w 114"/>
                <a:gd name="T1" fmla="*/ 0 h 94"/>
                <a:gd name="T2" fmla="*/ 1 w 114"/>
                <a:gd name="T3" fmla="*/ 1 h 94"/>
                <a:gd name="T4" fmla="*/ 1 w 114"/>
                <a:gd name="T5" fmla="*/ 1 h 94"/>
                <a:gd name="T6" fmla="*/ 1 w 114"/>
                <a:gd name="T7" fmla="*/ 1 h 94"/>
                <a:gd name="T8" fmla="*/ 1 w 114"/>
                <a:gd name="T9" fmla="*/ 1 h 94"/>
                <a:gd name="T10" fmla="*/ 1 w 114"/>
                <a:gd name="T11" fmla="*/ 1 h 94"/>
                <a:gd name="T12" fmla="*/ 1 w 114"/>
                <a:gd name="T13" fmla="*/ 1 h 94"/>
                <a:gd name="T14" fmla="*/ 1 w 114"/>
                <a:gd name="T15" fmla="*/ 1 h 94"/>
                <a:gd name="T16" fmla="*/ 1 w 114"/>
                <a:gd name="T17" fmla="*/ 1 h 94"/>
                <a:gd name="T18" fmla="*/ 0 w 114"/>
                <a:gd name="T19" fmla="*/ 1 h 94"/>
                <a:gd name="T20" fmla="*/ 1 w 114"/>
                <a:gd name="T21" fmla="*/ 0 h 94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114"/>
                <a:gd name="T34" fmla="*/ 0 h 94"/>
                <a:gd name="T35" fmla="*/ 114 w 114"/>
                <a:gd name="T36" fmla="*/ 94 h 94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114" h="94">
                  <a:moveTo>
                    <a:pt x="35" y="0"/>
                  </a:moveTo>
                  <a:lnTo>
                    <a:pt x="97" y="11"/>
                  </a:lnTo>
                  <a:lnTo>
                    <a:pt x="114" y="49"/>
                  </a:lnTo>
                  <a:lnTo>
                    <a:pt x="106" y="92"/>
                  </a:lnTo>
                  <a:lnTo>
                    <a:pt x="95" y="94"/>
                  </a:lnTo>
                  <a:lnTo>
                    <a:pt x="84" y="60"/>
                  </a:lnTo>
                  <a:lnTo>
                    <a:pt x="59" y="64"/>
                  </a:lnTo>
                  <a:lnTo>
                    <a:pt x="40" y="57"/>
                  </a:lnTo>
                  <a:lnTo>
                    <a:pt x="59" y="30"/>
                  </a:lnTo>
                  <a:lnTo>
                    <a:pt x="0" y="2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4323" name="Freeform 7"/>
            <p:cNvSpPr>
              <a:spLocks/>
            </p:cNvSpPr>
            <p:nvPr/>
          </p:nvSpPr>
          <p:spPr bwMode="auto">
            <a:xfrm>
              <a:off x="2225" y="708"/>
              <a:ext cx="619" cy="935"/>
            </a:xfrm>
            <a:custGeom>
              <a:avLst/>
              <a:gdLst>
                <a:gd name="T0" fmla="*/ 1 w 1237"/>
                <a:gd name="T1" fmla="*/ 0 h 1872"/>
                <a:gd name="T2" fmla="*/ 1 w 1237"/>
                <a:gd name="T3" fmla="*/ 0 h 1872"/>
                <a:gd name="T4" fmla="*/ 1 w 1237"/>
                <a:gd name="T5" fmla="*/ 0 h 1872"/>
                <a:gd name="T6" fmla="*/ 1 w 1237"/>
                <a:gd name="T7" fmla="*/ 0 h 1872"/>
                <a:gd name="T8" fmla="*/ 1 w 1237"/>
                <a:gd name="T9" fmla="*/ 0 h 1872"/>
                <a:gd name="T10" fmla="*/ 1 w 1237"/>
                <a:gd name="T11" fmla="*/ 0 h 1872"/>
                <a:gd name="T12" fmla="*/ 1 w 1237"/>
                <a:gd name="T13" fmla="*/ 0 h 1872"/>
                <a:gd name="T14" fmla="*/ 1 w 1237"/>
                <a:gd name="T15" fmla="*/ 0 h 1872"/>
                <a:gd name="T16" fmla="*/ 1 w 1237"/>
                <a:gd name="T17" fmla="*/ 0 h 1872"/>
                <a:gd name="T18" fmla="*/ 1 w 1237"/>
                <a:gd name="T19" fmla="*/ 0 h 1872"/>
                <a:gd name="T20" fmla="*/ 1 w 1237"/>
                <a:gd name="T21" fmla="*/ 0 h 1872"/>
                <a:gd name="T22" fmla="*/ 1 w 1237"/>
                <a:gd name="T23" fmla="*/ 0 h 1872"/>
                <a:gd name="T24" fmla="*/ 1 w 1237"/>
                <a:gd name="T25" fmla="*/ 0 h 1872"/>
                <a:gd name="T26" fmla="*/ 1 w 1237"/>
                <a:gd name="T27" fmla="*/ 0 h 1872"/>
                <a:gd name="T28" fmla="*/ 1 w 1237"/>
                <a:gd name="T29" fmla="*/ 0 h 1872"/>
                <a:gd name="T30" fmla="*/ 1 w 1237"/>
                <a:gd name="T31" fmla="*/ 0 h 1872"/>
                <a:gd name="T32" fmla="*/ 1 w 1237"/>
                <a:gd name="T33" fmla="*/ 0 h 1872"/>
                <a:gd name="T34" fmla="*/ 1 w 1237"/>
                <a:gd name="T35" fmla="*/ 0 h 1872"/>
                <a:gd name="T36" fmla="*/ 1 w 1237"/>
                <a:gd name="T37" fmla="*/ 0 h 1872"/>
                <a:gd name="T38" fmla="*/ 1 w 1237"/>
                <a:gd name="T39" fmla="*/ 0 h 1872"/>
                <a:gd name="T40" fmla="*/ 1 w 1237"/>
                <a:gd name="T41" fmla="*/ 0 h 1872"/>
                <a:gd name="T42" fmla="*/ 1 w 1237"/>
                <a:gd name="T43" fmla="*/ 0 h 1872"/>
                <a:gd name="T44" fmla="*/ 1 w 1237"/>
                <a:gd name="T45" fmla="*/ 0 h 1872"/>
                <a:gd name="T46" fmla="*/ 1 w 1237"/>
                <a:gd name="T47" fmla="*/ 0 h 1872"/>
                <a:gd name="T48" fmla="*/ 1 w 1237"/>
                <a:gd name="T49" fmla="*/ 0 h 1872"/>
                <a:gd name="T50" fmla="*/ 1 w 1237"/>
                <a:gd name="T51" fmla="*/ 0 h 1872"/>
                <a:gd name="T52" fmla="*/ 1 w 1237"/>
                <a:gd name="T53" fmla="*/ 0 h 1872"/>
                <a:gd name="T54" fmla="*/ 1 w 1237"/>
                <a:gd name="T55" fmla="*/ 0 h 1872"/>
                <a:gd name="T56" fmla="*/ 1 w 1237"/>
                <a:gd name="T57" fmla="*/ 0 h 1872"/>
                <a:gd name="T58" fmla="*/ 1 w 1237"/>
                <a:gd name="T59" fmla="*/ 0 h 1872"/>
                <a:gd name="T60" fmla="*/ 1 w 1237"/>
                <a:gd name="T61" fmla="*/ 0 h 1872"/>
                <a:gd name="T62" fmla="*/ 1 w 1237"/>
                <a:gd name="T63" fmla="*/ 0 h 1872"/>
                <a:gd name="T64" fmla="*/ 1 w 1237"/>
                <a:gd name="T65" fmla="*/ 0 h 1872"/>
                <a:gd name="T66" fmla="*/ 1 w 1237"/>
                <a:gd name="T67" fmla="*/ 0 h 1872"/>
                <a:gd name="T68" fmla="*/ 1 w 1237"/>
                <a:gd name="T69" fmla="*/ 0 h 1872"/>
                <a:gd name="T70" fmla="*/ 1 w 1237"/>
                <a:gd name="T71" fmla="*/ 0 h 1872"/>
                <a:gd name="T72" fmla="*/ 1 w 1237"/>
                <a:gd name="T73" fmla="*/ 0 h 1872"/>
                <a:gd name="T74" fmla="*/ 1 w 1237"/>
                <a:gd name="T75" fmla="*/ 0 h 1872"/>
                <a:gd name="T76" fmla="*/ 1 w 1237"/>
                <a:gd name="T77" fmla="*/ 0 h 1872"/>
                <a:gd name="T78" fmla="*/ 1 w 1237"/>
                <a:gd name="T79" fmla="*/ 0 h 1872"/>
                <a:gd name="T80" fmla="*/ 1 w 1237"/>
                <a:gd name="T81" fmla="*/ 0 h 1872"/>
                <a:gd name="T82" fmla="*/ 1 w 1237"/>
                <a:gd name="T83" fmla="*/ 0 h 1872"/>
                <a:gd name="T84" fmla="*/ 1 w 1237"/>
                <a:gd name="T85" fmla="*/ 0 h 1872"/>
                <a:gd name="T86" fmla="*/ 1 w 1237"/>
                <a:gd name="T87" fmla="*/ 0 h 1872"/>
                <a:gd name="T88" fmla="*/ 1 w 1237"/>
                <a:gd name="T89" fmla="*/ 0 h 1872"/>
                <a:gd name="T90" fmla="*/ 1 w 1237"/>
                <a:gd name="T91" fmla="*/ 0 h 1872"/>
                <a:gd name="T92" fmla="*/ 1 w 1237"/>
                <a:gd name="T93" fmla="*/ 0 h 1872"/>
                <a:gd name="T94" fmla="*/ 1 w 1237"/>
                <a:gd name="T95" fmla="*/ 0 h 1872"/>
                <a:gd name="T96" fmla="*/ 1 w 1237"/>
                <a:gd name="T97" fmla="*/ 0 h 1872"/>
                <a:gd name="T98" fmla="*/ 1 w 1237"/>
                <a:gd name="T99" fmla="*/ 0 h 1872"/>
                <a:gd name="T100" fmla="*/ 1 w 1237"/>
                <a:gd name="T101" fmla="*/ 0 h 1872"/>
                <a:gd name="T102" fmla="*/ 1 w 1237"/>
                <a:gd name="T103" fmla="*/ 0 h 1872"/>
                <a:gd name="T104" fmla="*/ 1 w 1237"/>
                <a:gd name="T105" fmla="*/ 0 h 1872"/>
                <a:gd name="T106" fmla="*/ 1 w 1237"/>
                <a:gd name="T107" fmla="*/ 0 h 1872"/>
                <a:gd name="T108" fmla="*/ 1 w 1237"/>
                <a:gd name="T109" fmla="*/ 0 h 1872"/>
                <a:gd name="T110" fmla="*/ 1 w 1237"/>
                <a:gd name="T111" fmla="*/ 0 h 1872"/>
                <a:gd name="T112" fmla="*/ 1 w 1237"/>
                <a:gd name="T113" fmla="*/ 0 h 1872"/>
                <a:gd name="T114" fmla="*/ 1 w 1237"/>
                <a:gd name="T115" fmla="*/ 0 h 1872"/>
                <a:gd name="T116" fmla="*/ 1 w 1237"/>
                <a:gd name="T117" fmla="*/ 0 h 1872"/>
                <a:gd name="T118" fmla="*/ 1 w 1237"/>
                <a:gd name="T119" fmla="*/ 0 h 1872"/>
                <a:gd name="T120" fmla="*/ 1 w 1237"/>
                <a:gd name="T121" fmla="*/ 0 h 1872"/>
                <a:gd name="T122" fmla="*/ 1 w 1237"/>
                <a:gd name="T123" fmla="*/ 0 h 1872"/>
                <a:gd name="T124" fmla="*/ 1 w 1237"/>
                <a:gd name="T125" fmla="*/ 0 h 187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1237"/>
                <a:gd name="T190" fmla="*/ 0 h 1872"/>
                <a:gd name="T191" fmla="*/ 1237 w 1237"/>
                <a:gd name="T192" fmla="*/ 1872 h 1872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1237" h="1872">
                  <a:moveTo>
                    <a:pt x="645" y="149"/>
                  </a:moveTo>
                  <a:lnTo>
                    <a:pt x="641" y="151"/>
                  </a:lnTo>
                  <a:lnTo>
                    <a:pt x="638" y="156"/>
                  </a:lnTo>
                  <a:lnTo>
                    <a:pt x="636" y="162"/>
                  </a:lnTo>
                  <a:lnTo>
                    <a:pt x="633" y="167"/>
                  </a:lnTo>
                  <a:lnTo>
                    <a:pt x="636" y="173"/>
                  </a:lnTo>
                  <a:lnTo>
                    <a:pt x="640" y="180"/>
                  </a:lnTo>
                  <a:lnTo>
                    <a:pt x="645" y="186"/>
                  </a:lnTo>
                  <a:lnTo>
                    <a:pt x="650" y="189"/>
                  </a:lnTo>
                  <a:lnTo>
                    <a:pt x="653" y="188"/>
                  </a:lnTo>
                  <a:lnTo>
                    <a:pt x="658" y="186"/>
                  </a:lnTo>
                  <a:lnTo>
                    <a:pt x="660" y="182"/>
                  </a:lnTo>
                  <a:lnTo>
                    <a:pt x="661" y="180"/>
                  </a:lnTo>
                  <a:lnTo>
                    <a:pt x="660" y="178"/>
                  </a:lnTo>
                  <a:lnTo>
                    <a:pt x="658" y="175"/>
                  </a:lnTo>
                  <a:lnTo>
                    <a:pt x="654" y="174"/>
                  </a:lnTo>
                  <a:lnTo>
                    <a:pt x="653" y="171"/>
                  </a:lnTo>
                  <a:lnTo>
                    <a:pt x="654" y="169"/>
                  </a:lnTo>
                  <a:lnTo>
                    <a:pt x="658" y="166"/>
                  </a:lnTo>
                  <a:lnTo>
                    <a:pt x="660" y="164"/>
                  </a:lnTo>
                  <a:lnTo>
                    <a:pt x="661" y="162"/>
                  </a:lnTo>
                  <a:lnTo>
                    <a:pt x="660" y="158"/>
                  </a:lnTo>
                  <a:lnTo>
                    <a:pt x="656" y="155"/>
                  </a:lnTo>
                  <a:lnTo>
                    <a:pt x="652" y="151"/>
                  </a:lnTo>
                  <a:lnTo>
                    <a:pt x="645" y="149"/>
                  </a:lnTo>
                  <a:lnTo>
                    <a:pt x="607" y="129"/>
                  </a:lnTo>
                  <a:lnTo>
                    <a:pt x="606" y="125"/>
                  </a:lnTo>
                  <a:lnTo>
                    <a:pt x="601" y="121"/>
                  </a:lnTo>
                  <a:lnTo>
                    <a:pt x="597" y="117"/>
                  </a:lnTo>
                  <a:lnTo>
                    <a:pt x="594" y="113"/>
                  </a:lnTo>
                  <a:lnTo>
                    <a:pt x="595" y="111"/>
                  </a:lnTo>
                  <a:lnTo>
                    <a:pt x="600" y="108"/>
                  </a:lnTo>
                  <a:lnTo>
                    <a:pt x="606" y="104"/>
                  </a:lnTo>
                  <a:lnTo>
                    <a:pt x="613" y="99"/>
                  </a:lnTo>
                  <a:lnTo>
                    <a:pt x="618" y="96"/>
                  </a:lnTo>
                  <a:lnTo>
                    <a:pt x="624" y="93"/>
                  </a:lnTo>
                  <a:lnTo>
                    <a:pt x="629" y="89"/>
                  </a:lnTo>
                  <a:lnTo>
                    <a:pt x="630" y="87"/>
                  </a:lnTo>
                  <a:lnTo>
                    <a:pt x="616" y="67"/>
                  </a:lnTo>
                  <a:lnTo>
                    <a:pt x="621" y="66"/>
                  </a:lnTo>
                  <a:lnTo>
                    <a:pt x="625" y="65"/>
                  </a:lnTo>
                  <a:lnTo>
                    <a:pt x="631" y="64"/>
                  </a:lnTo>
                  <a:lnTo>
                    <a:pt x="638" y="61"/>
                  </a:lnTo>
                  <a:lnTo>
                    <a:pt x="644" y="60"/>
                  </a:lnTo>
                  <a:lnTo>
                    <a:pt x="650" y="59"/>
                  </a:lnTo>
                  <a:lnTo>
                    <a:pt x="654" y="57"/>
                  </a:lnTo>
                  <a:lnTo>
                    <a:pt x="659" y="53"/>
                  </a:lnTo>
                  <a:lnTo>
                    <a:pt x="662" y="56"/>
                  </a:lnTo>
                  <a:lnTo>
                    <a:pt x="671" y="63"/>
                  </a:lnTo>
                  <a:lnTo>
                    <a:pt x="681" y="71"/>
                  </a:lnTo>
                  <a:lnTo>
                    <a:pt x="684" y="76"/>
                  </a:lnTo>
                  <a:lnTo>
                    <a:pt x="682" y="82"/>
                  </a:lnTo>
                  <a:lnTo>
                    <a:pt x="677" y="87"/>
                  </a:lnTo>
                  <a:lnTo>
                    <a:pt x="673" y="90"/>
                  </a:lnTo>
                  <a:lnTo>
                    <a:pt x="670" y="91"/>
                  </a:lnTo>
                  <a:lnTo>
                    <a:pt x="682" y="121"/>
                  </a:lnTo>
                  <a:lnTo>
                    <a:pt x="685" y="121"/>
                  </a:lnTo>
                  <a:lnTo>
                    <a:pt x="693" y="121"/>
                  </a:lnTo>
                  <a:lnTo>
                    <a:pt x="703" y="121"/>
                  </a:lnTo>
                  <a:lnTo>
                    <a:pt x="709" y="119"/>
                  </a:lnTo>
                  <a:lnTo>
                    <a:pt x="712" y="112"/>
                  </a:lnTo>
                  <a:lnTo>
                    <a:pt x="713" y="103"/>
                  </a:lnTo>
                  <a:lnTo>
                    <a:pt x="714" y="96"/>
                  </a:lnTo>
                  <a:lnTo>
                    <a:pt x="716" y="95"/>
                  </a:lnTo>
                  <a:lnTo>
                    <a:pt x="720" y="97"/>
                  </a:lnTo>
                  <a:lnTo>
                    <a:pt x="724" y="102"/>
                  </a:lnTo>
                  <a:lnTo>
                    <a:pt x="731" y="105"/>
                  </a:lnTo>
                  <a:lnTo>
                    <a:pt x="737" y="110"/>
                  </a:lnTo>
                  <a:lnTo>
                    <a:pt x="744" y="114"/>
                  </a:lnTo>
                  <a:lnTo>
                    <a:pt x="750" y="118"/>
                  </a:lnTo>
                  <a:lnTo>
                    <a:pt x="753" y="120"/>
                  </a:lnTo>
                  <a:lnTo>
                    <a:pt x="754" y="121"/>
                  </a:lnTo>
                  <a:lnTo>
                    <a:pt x="754" y="135"/>
                  </a:lnTo>
                  <a:lnTo>
                    <a:pt x="789" y="139"/>
                  </a:lnTo>
                  <a:lnTo>
                    <a:pt x="817" y="157"/>
                  </a:lnTo>
                  <a:lnTo>
                    <a:pt x="811" y="169"/>
                  </a:lnTo>
                  <a:lnTo>
                    <a:pt x="841" y="166"/>
                  </a:lnTo>
                  <a:lnTo>
                    <a:pt x="850" y="172"/>
                  </a:lnTo>
                  <a:lnTo>
                    <a:pt x="858" y="180"/>
                  </a:lnTo>
                  <a:lnTo>
                    <a:pt x="866" y="188"/>
                  </a:lnTo>
                  <a:lnTo>
                    <a:pt x="873" y="193"/>
                  </a:lnTo>
                  <a:lnTo>
                    <a:pt x="875" y="199"/>
                  </a:lnTo>
                  <a:lnTo>
                    <a:pt x="874" y="205"/>
                  </a:lnTo>
                  <a:lnTo>
                    <a:pt x="870" y="212"/>
                  </a:lnTo>
                  <a:lnTo>
                    <a:pt x="865" y="217"/>
                  </a:lnTo>
                  <a:lnTo>
                    <a:pt x="860" y="218"/>
                  </a:lnTo>
                  <a:lnTo>
                    <a:pt x="853" y="218"/>
                  </a:lnTo>
                  <a:lnTo>
                    <a:pt x="845" y="219"/>
                  </a:lnTo>
                  <a:lnTo>
                    <a:pt x="836" y="219"/>
                  </a:lnTo>
                  <a:lnTo>
                    <a:pt x="826" y="220"/>
                  </a:lnTo>
                  <a:lnTo>
                    <a:pt x="817" y="220"/>
                  </a:lnTo>
                  <a:lnTo>
                    <a:pt x="809" y="220"/>
                  </a:lnTo>
                  <a:lnTo>
                    <a:pt x="803" y="220"/>
                  </a:lnTo>
                  <a:lnTo>
                    <a:pt x="797" y="220"/>
                  </a:lnTo>
                  <a:lnTo>
                    <a:pt x="790" y="222"/>
                  </a:lnTo>
                  <a:lnTo>
                    <a:pt x="781" y="222"/>
                  </a:lnTo>
                  <a:lnTo>
                    <a:pt x="772" y="223"/>
                  </a:lnTo>
                  <a:lnTo>
                    <a:pt x="761" y="224"/>
                  </a:lnTo>
                  <a:lnTo>
                    <a:pt x="752" y="225"/>
                  </a:lnTo>
                  <a:lnTo>
                    <a:pt x="744" y="226"/>
                  </a:lnTo>
                  <a:lnTo>
                    <a:pt x="736" y="227"/>
                  </a:lnTo>
                  <a:lnTo>
                    <a:pt x="727" y="228"/>
                  </a:lnTo>
                  <a:lnTo>
                    <a:pt x="714" y="232"/>
                  </a:lnTo>
                  <a:lnTo>
                    <a:pt x="699" y="235"/>
                  </a:lnTo>
                  <a:lnTo>
                    <a:pt x="684" y="239"/>
                  </a:lnTo>
                  <a:lnTo>
                    <a:pt x="669" y="243"/>
                  </a:lnTo>
                  <a:lnTo>
                    <a:pt x="656" y="247"/>
                  </a:lnTo>
                  <a:lnTo>
                    <a:pt x="648" y="249"/>
                  </a:lnTo>
                  <a:lnTo>
                    <a:pt x="645" y="250"/>
                  </a:lnTo>
                  <a:lnTo>
                    <a:pt x="597" y="255"/>
                  </a:lnTo>
                  <a:lnTo>
                    <a:pt x="578" y="269"/>
                  </a:lnTo>
                  <a:lnTo>
                    <a:pt x="607" y="265"/>
                  </a:lnTo>
                  <a:lnTo>
                    <a:pt x="575" y="288"/>
                  </a:lnTo>
                  <a:lnTo>
                    <a:pt x="572" y="288"/>
                  </a:lnTo>
                  <a:lnTo>
                    <a:pt x="564" y="288"/>
                  </a:lnTo>
                  <a:lnTo>
                    <a:pt x="554" y="288"/>
                  </a:lnTo>
                  <a:lnTo>
                    <a:pt x="542" y="289"/>
                  </a:lnTo>
                  <a:lnTo>
                    <a:pt x="530" y="289"/>
                  </a:lnTo>
                  <a:lnTo>
                    <a:pt x="518" y="292"/>
                  </a:lnTo>
                  <a:lnTo>
                    <a:pt x="508" y="293"/>
                  </a:lnTo>
                  <a:lnTo>
                    <a:pt x="502" y="295"/>
                  </a:lnTo>
                  <a:lnTo>
                    <a:pt x="499" y="299"/>
                  </a:lnTo>
                  <a:lnTo>
                    <a:pt x="500" y="302"/>
                  </a:lnTo>
                  <a:lnTo>
                    <a:pt x="503" y="303"/>
                  </a:lnTo>
                  <a:lnTo>
                    <a:pt x="510" y="304"/>
                  </a:lnTo>
                  <a:lnTo>
                    <a:pt x="509" y="317"/>
                  </a:lnTo>
                  <a:lnTo>
                    <a:pt x="466" y="318"/>
                  </a:lnTo>
                  <a:lnTo>
                    <a:pt x="463" y="303"/>
                  </a:lnTo>
                  <a:lnTo>
                    <a:pt x="465" y="301"/>
                  </a:lnTo>
                  <a:lnTo>
                    <a:pt x="469" y="298"/>
                  </a:lnTo>
                  <a:lnTo>
                    <a:pt x="472" y="291"/>
                  </a:lnTo>
                  <a:lnTo>
                    <a:pt x="474" y="285"/>
                  </a:lnTo>
                  <a:lnTo>
                    <a:pt x="471" y="278"/>
                  </a:lnTo>
                  <a:lnTo>
                    <a:pt x="463" y="271"/>
                  </a:lnTo>
                  <a:lnTo>
                    <a:pt x="454" y="265"/>
                  </a:lnTo>
                  <a:lnTo>
                    <a:pt x="445" y="261"/>
                  </a:lnTo>
                  <a:lnTo>
                    <a:pt x="440" y="260"/>
                  </a:lnTo>
                  <a:lnTo>
                    <a:pt x="435" y="258"/>
                  </a:lnTo>
                  <a:lnTo>
                    <a:pt x="431" y="257"/>
                  </a:lnTo>
                  <a:lnTo>
                    <a:pt x="425" y="257"/>
                  </a:lnTo>
                  <a:lnTo>
                    <a:pt x="420" y="258"/>
                  </a:lnTo>
                  <a:lnTo>
                    <a:pt x="416" y="261"/>
                  </a:lnTo>
                  <a:lnTo>
                    <a:pt x="411" y="264"/>
                  </a:lnTo>
                  <a:lnTo>
                    <a:pt x="409" y="269"/>
                  </a:lnTo>
                  <a:lnTo>
                    <a:pt x="408" y="269"/>
                  </a:lnTo>
                  <a:lnTo>
                    <a:pt x="403" y="270"/>
                  </a:lnTo>
                  <a:lnTo>
                    <a:pt x="397" y="271"/>
                  </a:lnTo>
                  <a:lnTo>
                    <a:pt x="389" y="272"/>
                  </a:lnTo>
                  <a:lnTo>
                    <a:pt x="381" y="273"/>
                  </a:lnTo>
                  <a:lnTo>
                    <a:pt x="373" y="275"/>
                  </a:lnTo>
                  <a:lnTo>
                    <a:pt x="366" y="275"/>
                  </a:lnTo>
                  <a:lnTo>
                    <a:pt x="360" y="273"/>
                  </a:lnTo>
                  <a:lnTo>
                    <a:pt x="356" y="272"/>
                  </a:lnTo>
                  <a:lnTo>
                    <a:pt x="349" y="271"/>
                  </a:lnTo>
                  <a:lnTo>
                    <a:pt x="342" y="271"/>
                  </a:lnTo>
                  <a:lnTo>
                    <a:pt x="335" y="271"/>
                  </a:lnTo>
                  <a:lnTo>
                    <a:pt x="329" y="272"/>
                  </a:lnTo>
                  <a:lnTo>
                    <a:pt x="324" y="273"/>
                  </a:lnTo>
                  <a:lnTo>
                    <a:pt x="319" y="275"/>
                  </a:lnTo>
                  <a:lnTo>
                    <a:pt x="317" y="277"/>
                  </a:lnTo>
                  <a:lnTo>
                    <a:pt x="320" y="287"/>
                  </a:lnTo>
                  <a:lnTo>
                    <a:pt x="321" y="287"/>
                  </a:lnTo>
                  <a:lnTo>
                    <a:pt x="324" y="286"/>
                  </a:lnTo>
                  <a:lnTo>
                    <a:pt x="328" y="285"/>
                  </a:lnTo>
                  <a:lnTo>
                    <a:pt x="334" y="284"/>
                  </a:lnTo>
                  <a:lnTo>
                    <a:pt x="340" y="281"/>
                  </a:lnTo>
                  <a:lnTo>
                    <a:pt x="347" y="281"/>
                  </a:lnTo>
                  <a:lnTo>
                    <a:pt x="352" y="280"/>
                  </a:lnTo>
                  <a:lnTo>
                    <a:pt x="358" y="280"/>
                  </a:lnTo>
                  <a:lnTo>
                    <a:pt x="364" y="281"/>
                  </a:lnTo>
                  <a:lnTo>
                    <a:pt x="371" y="281"/>
                  </a:lnTo>
                  <a:lnTo>
                    <a:pt x="378" y="281"/>
                  </a:lnTo>
                  <a:lnTo>
                    <a:pt x="385" y="280"/>
                  </a:lnTo>
                  <a:lnTo>
                    <a:pt x="392" y="280"/>
                  </a:lnTo>
                  <a:lnTo>
                    <a:pt x="397" y="279"/>
                  </a:lnTo>
                  <a:lnTo>
                    <a:pt x="403" y="278"/>
                  </a:lnTo>
                  <a:lnTo>
                    <a:pt x="409" y="277"/>
                  </a:lnTo>
                  <a:lnTo>
                    <a:pt x="413" y="276"/>
                  </a:lnTo>
                  <a:lnTo>
                    <a:pt x="420" y="276"/>
                  </a:lnTo>
                  <a:lnTo>
                    <a:pt x="427" y="276"/>
                  </a:lnTo>
                  <a:lnTo>
                    <a:pt x="434" y="276"/>
                  </a:lnTo>
                  <a:lnTo>
                    <a:pt x="440" y="277"/>
                  </a:lnTo>
                  <a:lnTo>
                    <a:pt x="445" y="278"/>
                  </a:lnTo>
                  <a:lnTo>
                    <a:pt x="446" y="279"/>
                  </a:lnTo>
                  <a:lnTo>
                    <a:pt x="445" y="280"/>
                  </a:lnTo>
                  <a:lnTo>
                    <a:pt x="441" y="283"/>
                  </a:lnTo>
                  <a:lnTo>
                    <a:pt x="436" y="284"/>
                  </a:lnTo>
                  <a:lnTo>
                    <a:pt x="431" y="286"/>
                  </a:lnTo>
                  <a:lnTo>
                    <a:pt x="425" y="288"/>
                  </a:lnTo>
                  <a:lnTo>
                    <a:pt x="418" y="291"/>
                  </a:lnTo>
                  <a:lnTo>
                    <a:pt x="412" y="294"/>
                  </a:lnTo>
                  <a:lnTo>
                    <a:pt x="408" y="298"/>
                  </a:lnTo>
                  <a:lnTo>
                    <a:pt x="404" y="301"/>
                  </a:lnTo>
                  <a:lnTo>
                    <a:pt x="401" y="310"/>
                  </a:lnTo>
                  <a:lnTo>
                    <a:pt x="401" y="322"/>
                  </a:lnTo>
                  <a:lnTo>
                    <a:pt x="402" y="332"/>
                  </a:lnTo>
                  <a:lnTo>
                    <a:pt x="403" y="337"/>
                  </a:lnTo>
                  <a:lnTo>
                    <a:pt x="417" y="337"/>
                  </a:lnTo>
                  <a:lnTo>
                    <a:pt x="418" y="332"/>
                  </a:lnTo>
                  <a:lnTo>
                    <a:pt x="423" y="319"/>
                  </a:lnTo>
                  <a:lnTo>
                    <a:pt x="431" y="306"/>
                  </a:lnTo>
                  <a:lnTo>
                    <a:pt x="442" y="296"/>
                  </a:lnTo>
                  <a:lnTo>
                    <a:pt x="446" y="304"/>
                  </a:lnTo>
                  <a:lnTo>
                    <a:pt x="450" y="314"/>
                  </a:lnTo>
                  <a:lnTo>
                    <a:pt x="455" y="323"/>
                  </a:lnTo>
                  <a:lnTo>
                    <a:pt x="461" y="329"/>
                  </a:lnTo>
                  <a:lnTo>
                    <a:pt x="465" y="330"/>
                  </a:lnTo>
                  <a:lnTo>
                    <a:pt x="471" y="331"/>
                  </a:lnTo>
                  <a:lnTo>
                    <a:pt x="479" y="332"/>
                  </a:lnTo>
                  <a:lnTo>
                    <a:pt x="487" y="333"/>
                  </a:lnTo>
                  <a:lnTo>
                    <a:pt x="495" y="333"/>
                  </a:lnTo>
                  <a:lnTo>
                    <a:pt x="503" y="333"/>
                  </a:lnTo>
                  <a:lnTo>
                    <a:pt x="510" y="332"/>
                  </a:lnTo>
                  <a:lnTo>
                    <a:pt x="515" y="331"/>
                  </a:lnTo>
                  <a:lnTo>
                    <a:pt x="532" y="309"/>
                  </a:lnTo>
                  <a:lnTo>
                    <a:pt x="533" y="309"/>
                  </a:lnTo>
                  <a:lnTo>
                    <a:pt x="537" y="309"/>
                  </a:lnTo>
                  <a:lnTo>
                    <a:pt x="542" y="309"/>
                  </a:lnTo>
                  <a:lnTo>
                    <a:pt x="548" y="309"/>
                  </a:lnTo>
                  <a:lnTo>
                    <a:pt x="556" y="308"/>
                  </a:lnTo>
                  <a:lnTo>
                    <a:pt x="563" y="307"/>
                  </a:lnTo>
                  <a:lnTo>
                    <a:pt x="571" y="306"/>
                  </a:lnTo>
                  <a:lnTo>
                    <a:pt x="578" y="303"/>
                  </a:lnTo>
                  <a:lnTo>
                    <a:pt x="585" y="300"/>
                  </a:lnTo>
                  <a:lnTo>
                    <a:pt x="592" y="295"/>
                  </a:lnTo>
                  <a:lnTo>
                    <a:pt x="600" y="289"/>
                  </a:lnTo>
                  <a:lnTo>
                    <a:pt x="607" y="284"/>
                  </a:lnTo>
                  <a:lnTo>
                    <a:pt x="614" y="278"/>
                  </a:lnTo>
                  <a:lnTo>
                    <a:pt x="620" y="273"/>
                  </a:lnTo>
                  <a:lnTo>
                    <a:pt x="625" y="269"/>
                  </a:lnTo>
                  <a:lnTo>
                    <a:pt x="630" y="266"/>
                  </a:lnTo>
                  <a:lnTo>
                    <a:pt x="651" y="273"/>
                  </a:lnTo>
                  <a:lnTo>
                    <a:pt x="654" y="272"/>
                  </a:lnTo>
                  <a:lnTo>
                    <a:pt x="665" y="269"/>
                  </a:lnTo>
                  <a:lnTo>
                    <a:pt x="678" y="264"/>
                  </a:lnTo>
                  <a:lnTo>
                    <a:pt x="694" y="258"/>
                  </a:lnTo>
                  <a:lnTo>
                    <a:pt x="713" y="253"/>
                  </a:lnTo>
                  <a:lnTo>
                    <a:pt x="729" y="248"/>
                  </a:lnTo>
                  <a:lnTo>
                    <a:pt x="743" y="243"/>
                  </a:lnTo>
                  <a:lnTo>
                    <a:pt x="752" y="241"/>
                  </a:lnTo>
                  <a:lnTo>
                    <a:pt x="759" y="240"/>
                  </a:lnTo>
                  <a:lnTo>
                    <a:pt x="765" y="240"/>
                  </a:lnTo>
                  <a:lnTo>
                    <a:pt x="771" y="242"/>
                  </a:lnTo>
                  <a:lnTo>
                    <a:pt x="775" y="245"/>
                  </a:lnTo>
                  <a:lnTo>
                    <a:pt x="780" y="247"/>
                  </a:lnTo>
                  <a:lnTo>
                    <a:pt x="784" y="249"/>
                  </a:lnTo>
                  <a:lnTo>
                    <a:pt x="789" y="253"/>
                  </a:lnTo>
                  <a:lnTo>
                    <a:pt x="792" y="255"/>
                  </a:lnTo>
                  <a:lnTo>
                    <a:pt x="799" y="258"/>
                  </a:lnTo>
                  <a:lnTo>
                    <a:pt x="805" y="258"/>
                  </a:lnTo>
                  <a:lnTo>
                    <a:pt x="811" y="258"/>
                  </a:lnTo>
                  <a:lnTo>
                    <a:pt x="817" y="258"/>
                  </a:lnTo>
                  <a:lnTo>
                    <a:pt x="823" y="261"/>
                  </a:lnTo>
                  <a:lnTo>
                    <a:pt x="829" y="266"/>
                  </a:lnTo>
                  <a:lnTo>
                    <a:pt x="830" y="272"/>
                  </a:lnTo>
                  <a:lnTo>
                    <a:pt x="825" y="277"/>
                  </a:lnTo>
                  <a:lnTo>
                    <a:pt x="818" y="279"/>
                  </a:lnTo>
                  <a:lnTo>
                    <a:pt x="809" y="281"/>
                  </a:lnTo>
                  <a:lnTo>
                    <a:pt x="797" y="285"/>
                  </a:lnTo>
                  <a:lnTo>
                    <a:pt x="785" y="288"/>
                  </a:lnTo>
                  <a:lnTo>
                    <a:pt x="774" y="292"/>
                  </a:lnTo>
                  <a:lnTo>
                    <a:pt x="762" y="296"/>
                  </a:lnTo>
                  <a:lnTo>
                    <a:pt x="754" y="300"/>
                  </a:lnTo>
                  <a:lnTo>
                    <a:pt x="749" y="303"/>
                  </a:lnTo>
                  <a:lnTo>
                    <a:pt x="742" y="306"/>
                  </a:lnTo>
                  <a:lnTo>
                    <a:pt x="737" y="304"/>
                  </a:lnTo>
                  <a:lnTo>
                    <a:pt x="736" y="300"/>
                  </a:lnTo>
                  <a:lnTo>
                    <a:pt x="738" y="293"/>
                  </a:lnTo>
                  <a:lnTo>
                    <a:pt x="742" y="285"/>
                  </a:lnTo>
                  <a:lnTo>
                    <a:pt x="744" y="277"/>
                  </a:lnTo>
                  <a:lnTo>
                    <a:pt x="744" y="271"/>
                  </a:lnTo>
                  <a:lnTo>
                    <a:pt x="738" y="271"/>
                  </a:lnTo>
                  <a:lnTo>
                    <a:pt x="735" y="272"/>
                  </a:lnTo>
                  <a:lnTo>
                    <a:pt x="730" y="275"/>
                  </a:lnTo>
                  <a:lnTo>
                    <a:pt x="726" y="276"/>
                  </a:lnTo>
                  <a:lnTo>
                    <a:pt x="721" y="278"/>
                  </a:lnTo>
                  <a:lnTo>
                    <a:pt x="715" y="279"/>
                  </a:lnTo>
                  <a:lnTo>
                    <a:pt x="709" y="281"/>
                  </a:lnTo>
                  <a:lnTo>
                    <a:pt x="705" y="283"/>
                  </a:lnTo>
                  <a:lnTo>
                    <a:pt x="699" y="285"/>
                  </a:lnTo>
                  <a:lnTo>
                    <a:pt x="693" y="286"/>
                  </a:lnTo>
                  <a:lnTo>
                    <a:pt x="685" y="288"/>
                  </a:lnTo>
                  <a:lnTo>
                    <a:pt x="677" y="289"/>
                  </a:lnTo>
                  <a:lnTo>
                    <a:pt x="669" y="291"/>
                  </a:lnTo>
                  <a:lnTo>
                    <a:pt x="661" y="292"/>
                  </a:lnTo>
                  <a:lnTo>
                    <a:pt x="653" y="293"/>
                  </a:lnTo>
                  <a:lnTo>
                    <a:pt x="646" y="293"/>
                  </a:lnTo>
                  <a:lnTo>
                    <a:pt x="640" y="293"/>
                  </a:lnTo>
                  <a:lnTo>
                    <a:pt x="630" y="303"/>
                  </a:lnTo>
                  <a:lnTo>
                    <a:pt x="636" y="303"/>
                  </a:lnTo>
                  <a:lnTo>
                    <a:pt x="643" y="306"/>
                  </a:lnTo>
                  <a:lnTo>
                    <a:pt x="648" y="307"/>
                  </a:lnTo>
                  <a:lnTo>
                    <a:pt x="654" y="309"/>
                  </a:lnTo>
                  <a:lnTo>
                    <a:pt x="659" y="311"/>
                  </a:lnTo>
                  <a:lnTo>
                    <a:pt x="661" y="314"/>
                  </a:lnTo>
                  <a:lnTo>
                    <a:pt x="662" y="316"/>
                  </a:lnTo>
                  <a:lnTo>
                    <a:pt x="661" y="317"/>
                  </a:lnTo>
                  <a:lnTo>
                    <a:pt x="658" y="318"/>
                  </a:lnTo>
                  <a:lnTo>
                    <a:pt x="654" y="319"/>
                  </a:lnTo>
                  <a:lnTo>
                    <a:pt x="651" y="321"/>
                  </a:lnTo>
                  <a:lnTo>
                    <a:pt x="646" y="322"/>
                  </a:lnTo>
                  <a:lnTo>
                    <a:pt x="641" y="324"/>
                  </a:lnTo>
                  <a:lnTo>
                    <a:pt x="637" y="325"/>
                  </a:lnTo>
                  <a:lnTo>
                    <a:pt x="631" y="326"/>
                  </a:lnTo>
                  <a:lnTo>
                    <a:pt x="627" y="326"/>
                  </a:lnTo>
                  <a:lnTo>
                    <a:pt x="616" y="327"/>
                  </a:lnTo>
                  <a:lnTo>
                    <a:pt x="607" y="330"/>
                  </a:lnTo>
                  <a:lnTo>
                    <a:pt x="600" y="333"/>
                  </a:lnTo>
                  <a:lnTo>
                    <a:pt x="594" y="339"/>
                  </a:lnTo>
                  <a:lnTo>
                    <a:pt x="587" y="347"/>
                  </a:lnTo>
                  <a:lnTo>
                    <a:pt x="578" y="359"/>
                  </a:lnTo>
                  <a:lnTo>
                    <a:pt x="568" y="372"/>
                  </a:lnTo>
                  <a:lnTo>
                    <a:pt x="562" y="385"/>
                  </a:lnTo>
                  <a:lnTo>
                    <a:pt x="553" y="380"/>
                  </a:lnTo>
                  <a:lnTo>
                    <a:pt x="553" y="361"/>
                  </a:lnTo>
                  <a:lnTo>
                    <a:pt x="544" y="362"/>
                  </a:lnTo>
                  <a:lnTo>
                    <a:pt x="536" y="366"/>
                  </a:lnTo>
                  <a:lnTo>
                    <a:pt x="531" y="369"/>
                  </a:lnTo>
                  <a:lnTo>
                    <a:pt x="529" y="377"/>
                  </a:lnTo>
                  <a:lnTo>
                    <a:pt x="530" y="387"/>
                  </a:lnTo>
                  <a:lnTo>
                    <a:pt x="533" y="400"/>
                  </a:lnTo>
                  <a:lnTo>
                    <a:pt x="536" y="412"/>
                  </a:lnTo>
                  <a:lnTo>
                    <a:pt x="534" y="418"/>
                  </a:lnTo>
                  <a:lnTo>
                    <a:pt x="529" y="423"/>
                  </a:lnTo>
                  <a:lnTo>
                    <a:pt x="521" y="425"/>
                  </a:lnTo>
                  <a:lnTo>
                    <a:pt x="514" y="428"/>
                  </a:lnTo>
                  <a:lnTo>
                    <a:pt x="510" y="429"/>
                  </a:lnTo>
                  <a:lnTo>
                    <a:pt x="464" y="461"/>
                  </a:lnTo>
                  <a:lnTo>
                    <a:pt x="459" y="463"/>
                  </a:lnTo>
                  <a:lnTo>
                    <a:pt x="450" y="469"/>
                  </a:lnTo>
                  <a:lnTo>
                    <a:pt x="439" y="477"/>
                  </a:lnTo>
                  <a:lnTo>
                    <a:pt x="431" y="485"/>
                  </a:lnTo>
                  <a:lnTo>
                    <a:pt x="430" y="496"/>
                  </a:lnTo>
                  <a:lnTo>
                    <a:pt x="434" y="508"/>
                  </a:lnTo>
                  <a:lnTo>
                    <a:pt x="441" y="521"/>
                  </a:lnTo>
                  <a:lnTo>
                    <a:pt x="447" y="530"/>
                  </a:lnTo>
                  <a:lnTo>
                    <a:pt x="447" y="538"/>
                  </a:lnTo>
                  <a:lnTo>
                    <a:pt x="443" y="547"/>
                  </a:lnTo>
                  <a:lnTo>
                    <a:pt x="438" y="558"/>
                  </a:lnTo>
                  <a:lnTo>
                    <a:pt x="433" y="567"/>
                  </a:lnTo>
                  <a:lnTo>
                    <a:pt x="427" y="575"/>
                  </a:lnTo>
                  <a:lnTo>
                    <a:pt x="420" y="585"/>
                  </a:lnTo>
                  <a:lnTo>
                    <a:pt x="413" y="592"/>
                  </a:lnTo>
                  <a:lnTo>
                    <a:pt x="407" y="595"/>
                  </a:lnTo>
                  <a:lnTo>
                    <a:pt x="402" y="587"/>
                  </a:lnTo>
                  <a:lnTo>
                    <a:pt x="400" y="572"/>
                  </a:lnTo>
                  <a:lnTo>
                    <a:pt x="400" y="556"/>
                  </a:lnTo>
                  <a:lnTo>
                    <a:pt x="404" y="545"/>
                  </a:lnTo>
                  <a:lnTo>
                    <a:pt x="411" y="535"/>
                  </a:lnTo>
                  <a:lnTo>
                    <a:pt x="409" y="531"/>
                  </a:lnTo>
                  <a:lnTo>
                    <a:pt x="404" y="524"/>
                  </a:lnTo>
                  <a:lnTo>
                    <a:pt x="397" y="516"/>
                  </a:lnTo>
                  <a:lnTo>
                    <a:pt x="390" y="511"/>
                  </a:lnTo>
                  <a:lnTo>
                    <a:pt x="386" y="509"/>
                  </a:lnTo>
                  <a:lnTo>
                    <a:pt x="379" y="508"/>
                  </a:lnTo>
                  <a:lnTo>
                    <a:pt x="372" y="506"/>
                  </a:lnTo>
                  <a:lnTo>
                    <a:pt x="363" y="505"/>
                  </a:lnTo>
                  <a:lnTo>
                    <a:pt x="355" y="504"/>
                  </a:lnTo>
                  <a:lnTo>
                    <a:pt x="349" y="504"/>
                  </a:lnTo>
                  <a:lnTo>
                    <a:pt x="344" y="503"/>
                  </a:lnTo>
                  <a:lnTo>
                    <a:pt x="342" y="503"/>
                  </a:lnTo>
                  <a:lnTo>
                    <a:pt x="335" y="516"/>
                  </a:lnTo>
                  <a:lnTo>
                    <a:pt x="333" y="516"/>
                  </a:lnTo>
                  <a:lnTo>
                    <a:pt x="326" y="515"/>
                  </a:lnTo>
                  <a:lnTo>
                    <a:pt x="317" y="515"/>
                  </a:lnTo>
                  <a:lnTo>
                    <a:pt x="306" y="513"/>
                  </a:lnTo>
                  <a:lnTo>
                    <a:pt x="295" y="512"/>
                  </a:lnTo>
                  <a:lnTo>
                    <a:pt x="286" y="509"/>
                  </a:lnTo>
                  <a:lnTo>
                    <a:pt x="277" y="506"/>
                  </a:lnTo>
                  <a:lnTo>
                    <a:pt x="273" y="503"/>
                  </a:lnTo>
                  <a:lnTo>
                    <a:pt x="269" y="503"/>
                  </a:lnTo>
                  <a:lnTo>
                    <a:pt x="265" y="504"/>
                  </a:lnTo>
                  <a:lnTo>
                    <a:pt x="260" y="505"/>
                  </a:lnTo>
                  <a:lnTo>
                    <a:pt x="254" y="507"/>
                  </a:lnTo>
                  <a:lnTo>
                    <a:pt x="249" y="509"/>
                  </a:lnTo>
                  <a:lnTo>
                    <a:pt x="244" y="514"/>
                  </a:lnTo>
                  <a:lnTo>
                    <a:pt x="238" y="519"/>
                  </a:lnTo>
                  <a:lnTo>
                    <a:pt x="235" y="524"/>
                  </a:lnTo>
                  <a:lnTo>
                    <a:pt x="216" y="524"/>
                  </a:lnTo>
                  <a:lnTo>
                    <a:pt x="205" y="581"/>
                  </a:lnTo>
                  <a:lnTo>
                    <a:pt x="191" y="584"/>
                  </a:lnTo>
                  <a:lnTo>
                    <a:pt x="205" y="619"/>
                  </a:lnTo>
                  <a:lnTo>
                    <a:pt x="199" y="628"/>
                  </a:lnTo>
                  <a:lnTo>
                    <a:pt x="197" y="640"/>
                  </a:lnTo>
                  <a:lnTo>
                    <a:pt x="199" y="650"/>
                  </a:lnTo>
                  <a:lnTo>
                    <a:pt x="208" y="657"/>
                  </a:lnTo>
                  <a:lnTo>
                    <a:pt x="220" y="658"/>
                  </a:lnTo>
                  <a:lnTo>
                    <a:pt x="229" y="657"/>
                  </a:lnTo>
                  <a:lnTo>
                    <a:pt x="236" y="656"/>
                  </a:lnTo>
                  <a:lnTo>
                    <a:pt x="238" y="655"/>
                  </a:lnTo>
                  <a:lnTo>
                    <a:pt x="252" y="663"/>
                  </a:lnTo>
                  <a:lnTo>
                    <a:pt x="258" y="655"/>
                  </a:lnTo>
                  <a:lnTo>
                    <a:pt x="264" y="649"/>
                  </a:lnTo>
                  <a:lnTo>
                    <a:pt x="268" y="645"/>
                  </a:lnTo>
                  <a:lnTo>
                    <a:pt x="274" y="644"/>
                  </a:lnTo>
                  <a:lnTo>
                    <a:pt x="277" y="644"/>
                  </a:lnTo>
                  <a:lnTo>
                    <a:pt x="280" y="641"/>
                  </a:lnTo>
                  <a:lnTo>
                    <a:pt x="283" y="637"/>
                  </a:lnTo>
                  <a:lnTo>
                    <a:pt x="290" y="636"/>
                  </a:lnTo>
                  <a:lnTo>
                    <a:pt x="296" y="637"/>
                  </a:lnTo>
                  <a:lnTo>
                    <a:pt x="302" y="637"/>
                  </a:lnTo>
                  <a:lnTo>
                    <a:pt x="307" y="637"/>
                  </a:lnTo>
                  <a:lnTo>
                    <a:pt x="314" y="637"/>
                  </a:lnTo>
                  <a:lnTo>
                    <a:pt x="319" y="637"/>
                  </a:lnTo>
                  <a:lnTo>
                    <a:pt x="324" y="636"/>
                  </a:lnTo>
                  <a:lnTo>
                    <a:pt x="326" y="636"/>
                  </a:lnTo>
                  <a:lnTo>
                    <a:pt x="327" y="636"/>
                  </a:lnTo>
                  <a:lnTo>
                    <a:pt x="330" y="644"/>
                  </a:lnTo>
                  <a:lnTo>
                    <a:pt x="327" y="648"/>
                  </a:lnTo>
                  <a:lnTo>
                    <a:pt x="319" y="656"/>
                  </a:lnTo>
                  <a:lnTo>
                    <a:pt x="311" y="667"/>
                  </a:lnTo>
                  <a:lnTo>
                    <a:pt x="306" y="679"/>
                  </a:lnTo>
                  <a:lnTo>
                    <a:pt x="304" y="690"/>
                  </a:lnTo>
                  <a:lnTo>
                    <a:pt x="301" y="703"/>
                  </a:lnTo>
                  <a:lnTo>
                    <a:pt x="295" y="716"/>
                  </a:lnTo>
                  <a:lnTo>
                    <a:pt x="287" y="727"/>
                  </a:lnTo>
                  <a:lnTo>
                    <a:pt x="295" y="728"/>
                  </a:lnTo>
                  <a:lnTo>
                    <a:pt x="304" y="731"/>
                  </a:lnTo>
                  <a:lnTo>
                    <a:pt x="312" y="732"/>
                  </a:lnTo>
                  <a:lnTo>
                    <a:pt x="321" y="733"/>
                  </a:lnTo>
                  <a:lnTo>
                    <a:pt x="329" y="733"/>
                  </a:lnTo>
                  <a:lnTo>
                    <a:pt x="337" y="733"/>
                  </a:lnTo>
                  <a:lnTo>
                    <a:pt x="347" y="732"/>
                  </a:lnTo>
                  <a:lnTo>
                    <a:pt x="355" y="728"/>
                  </a:lnTo>
                  <a:lnTo>
                    <a:pt x="373" y="736"/>
                  </a:lnTo>
                  <a:lnTo>
                    <a:pt x="371" y="750"/>
                  </a:lnTo>
                  <a:lnTo>
                    <a:pt x="368" y="765"/>
                  </a:lnTo>
                  <a:lnTo>
                    <a:pt x="366" y="778"/>
                  </a:lnTo>
                  <a:lnTo>
                    <a:pt x="366" y="788"/>
                  </a:lnTo>
                  <a:lnTo>
                    <a:pt x="367" y="801"/>
                  </a:lnTo>
                  <a:lnTo>
                    <a:pt x="370" y="818"/>
                  </a:lnTo>
                  <a:lnTo>
                    <a:pt x="374" y="833"/>
                  </a:lnTo>
                  <a:lnTo>
                    <a:pt x="385" y="841"/>
                  </a:lnTo>
                  <a:lnTo>
                    <a:pt x="392" y="842"/>
                  </a:lnTo>
                  <a:lnTo>
                    <a:pt x="397" y="843"/>
                  </a:lnTo>
                  <a:lnTo>
                    <a:pt x="404" y="843"/>
                  </a:lnTo>
                  <a:lnTo>
                    <a:pt x="410" y="842"/>
                  </a:lnTo>
                  <a:lnTo>
                    <a:pt x="416" y="841"/>
                  </a:lnTo>
                  <a:lnTo>
                    <a:pt x="421" y="840"/>
                  </a:lnTo>
                  <a:lnTo>
                    <a:pt x="427" y="837"/>
                  </a:lnTo>
                  <a:lnTo>
                    <a:pt x="433" y="833"/>
                  </a:lnTo>
                  <a:lnTo>
                    <a:pt x="436" y="835"/>
                  </a:lnTo>
                  <a:lnTo>
                    <a:pt x="445" y="841"/>
                  </a:lnTo>
                  <a:lnTo>
                    <a:pt x="454" y="848"/>
                  </a:lnTo>
                  <a:lnTo>
                    <a:pt x="458" y="856"/>
                  </a:lnTo>
                  <a:lnTo>
                    <a:pt x="461" y="865"/>
                  </a:lnTo>
                  <a:lnTo>
                    <a:pt x="465" y="875"/>
                  </a:lnTo>
                  <a:lnTo>
                    <a:pt x="471" y="881"/>
                  </a:lnTo>
                  <a:lnTo>
                    <a:pt x="479" y="885"/>
                  </a:lnTo>
                  <a:lnTo>
                    <a:pt x="501" y="828"/>
                  </a:lnTo>
                  <a:lnTo>
                    <a:pt x="508" y="827"/>
                  </a:lnTo>
                  <a:lnTo>
                    <a:pt x="515" y="825"/>
                  </a:lnTo>
                  <a:lnTo>
                    <a:pt x="519" y="823"/>
                  </a:lnTo>
                  <a:lnTo>
                    <a:pt x="524" y="820"/>
                  </a:lnTo>
                  <a:lnTo>
                    <a:pt x="527" y="818"/>
                  </a:lnTo>
                  <a:lnTo>
                    <a:pt x="531" y="816"/>
                  </a:lnTo>
                  <a:lnTo>
                    <a:pt x="536" y="812"/>
                  </a:lnTo>
                  <a:lnTo>
                    <a:pt x="540" y="809"/>
                  </a:lnTo>
                  <a:lnTo>
                    <a:pt x="562" y="809"/>
                  </a:lnTo>
                  <a:lnTo>
                    <a:pt x="548" y="833"/>
                  </a:lnTo>
                  <a:lnTo>
                    <a:pt x="578" y="847"/>
                  </a:lnTo>
                  <a:lnTo>
                    <a:pt x="594" y="837"/>
                  </a:lnTo>
                  <a:lnTo>
                    <a:pt x="591" y="833"/>
                  </a:lnTo>
                  <a:lnTo>
                    <a:pt x="583" y="827"/>
                  </a:lnTo>
                  <a:lnTo>
                    <a:pt x="577" y="819"/>
                  </a:lnTo>
                  <a:lnTo>
                    <a:pt x="577" y="815"/>
                  </a:lnTo>
                  <a:lnTo>
                    <a:pt x="582" y="810"/>
                  </a:lnTo>
                  <a:lnTo>
                    <a:pt x="585" y="804"/>
                  </a:lnTo>
                  <a:lnTo>
                    <a:pt x="590" y="800"/>
                  </a:lnTo>
                  <a:lnTo>
                    <a:pt x="597" y="801"/>
                  </a:lnTo>
                  <a:lnTo>
                    <a:pt x="605" y="804"/>
                  </a:lnTo>
                  <a:lnTo>
                    <a:pt x="614" y="807"/>
                  </a:lnTo>
                  <a:lnTo>
                    <a:pt x="622" y="807"/>
                  </a:lnTo>
                  <a:lnTo>
                    <a:pt x="630" y="804"/>
                  </a:lnTo>
                  <a:lnTo>
                    <a:pt x="635" y="803"/>
                  </a:lnTo>
                  <a:lnTo>
                    <a:pt x="638" y="803"/>
                  </a:lnTo>
                  <a:lnTo>
                    <a:pt x="643" y="803"/>
                  </a:lnTo>
                  <a:lnTo>
                    <a:pt x="648" y="803"/>
                  </a:lnTo>
                  <a:lnTo>
                    <a:pt x="654" y="804"/>
                  </a:lnTo>
                  <a:lnTo>
                    <a:pt x="660" y="804"/>
                  </a:lnTo>
                  <a:lnTo>
                    <a:pt x="666" y="805"/>
                  </a:lnTo>
                  <a:lnTo>
                    <a:pt x="673" y="807"/>
                  </a:lnTo>
                  <a:lnTo>
                    <a:pt x="678" y="808"/>
                  </a:lnTo>
                  <a:lnTo>
                    <a:pt x="684" y="809"/>
                  </a:lnTo>
                  <a:lnTo>
                    <a:pt x="689" y="810"/>
                  </a:lnTo>
                  <a:lnTo>
                    <a:pt x="694" y="810"/>
                  </a:lnTo>
                  <a:lnTo>
                    <a:pt x="699" y="811"/>
                  </a:lnTo>
                  <a:lnTo>
                    <a:pt x="705" y="812"/>
                  </a:lnTo>
                  <a:lnTo>
                    <a:pt x="713" y="814"/>
                  </a:lnTo>
                  <a:lnTo>
                    <a:pt x="722" y="815"/>
                  </a:lnTo>
                  <a:lnTo>
                    <a:pt x="734" y="816"/>
                  </a:lnTo>
                  <a:lnTo>
                    <a:pt x="746" y="819"/>
                  </a:lnTo>
                  <a:lnTo>
                    <a:pt x="759" y="824"/>
                  </a:lnTo>
                  <a:lnTo>
                    <a:pt x="772" y="830"/>
                  </a:lnTo>
                  <a:lnTo>
                    <a:pt x="783" y="835"/>
                  </a:lnTo>
                  <a:lnTo>
                    <a:pt x="794" y="841"/>
                  </a:lnTo>
                  <a:lnTo>
                    <a:pt x="802" y="847"/>
                  </a:lnTo>
                  <a:lnTo>
                    <a:pt x="806" y="853"/>
                  </a:lnTo>
                  <a:lnTo>
                    <a:pt x="813" y="863"/>
                  </a:lnTo>
                  <a:lnTo>
                    <a:pt x="819" y="871"/>
                  </a:lnTo>
                  <a:lnTo>
                    <a:pt x="823" y="877"/>
                  </a:lnTo>
                  <a:lnTo>
                    <a:pt x="825" y="879"/>
                  </a:lnTo>
                  <a:lnTo>
                    <a:pt x="828" y="879"/>
                  </a:lnTo>
                  <a:lnTo>
                    <a:pt x="837" y="880"/>
                  </a:lnTo>
                  <a:lnTo>
                    <a:pt x="850" y="880"/>
                  </a:lnTo>
                  <a:lnTo>
                    <a:pt x="866" y="881"/>
                  </a:lnTo>
                  <a:lnTo>
                    <a:pt x="881" y="883"/>
                  </a:lnTo>
                  <a:lnTo>
                    <a:pt x="896" y="885"/>
                  </a:lnTo>
                  <a:lnTo>
                    <a:pt x="908" y="886"/>
                  </a:lnTo>
                  <a:lnTo>
                    <a:pt x="914" y="888"/>
                  </a:lnTo>
                  <a:lnTo>
                    <a:pt x="919" y="893"/>
                  </a:lnTo>
                  <a:lnTo>
                    <a:pt x="927" y="902"/>
                  </a:lnTo>
                  <a:lnTo>
                    <a:pt x="935" y="914"/>
                  </a:lnTo>
                  <a:lnTo>
                    <a:pt x="944" y="926"/>
                  </a:lnTo>
                  <a:lnTo>
                    <a:pt x="954" y="939"/>
                  </a:lnTo>
                  <a:lnTo>
                    <a:pt x="962" y="949"/>
                  </a:lnTo>
                  <a:lnTo>
                    <a:pt x="970" y="957"/>
                  </a:lnTo>
                  <a:lnTo>
                    <a:pt x="974" y="961"/>
                  </a:lnTo>
                  <a:lnTo>
                    <a:pt x="982" y="961"/>
                  </a:lnTo>
                  <a:lnTo>
                    <a:pt x="989" y="961"/>
                  </a:lnTo>
                  <a:lnTo>
                    <a:pt x="994" y="961"/>
                  </a:lnTo>
                  <a:lnTo>
                    <a:pt x="996" y="961"/>
                  </a:lnTo>
                  <a:lnTo>
                    <a:pt x="999" y="986"/>
                  </a:lnTo>
                  <a:lnTo>
                    <a:pt x="995" y="986"/>
                  </a:lnTo>
                  <a:lnTo>
                    <a:pt x="989" y="986"/>
                  </a:lnTo>
                  <a:lnTo>
                    <a:pt x="981" y="989"/>
                  </a:lnTo>
                  <a:lnTo>
                    <a:pt x="977" y="993"/>
                  </a:lnTo>
                  <a:lnTo>
                    <a:pt x="972" y="1001"/>
                  </a:lnTo>
                  <a:lnTo>
                    <a:pt x="967" y="1013"/>
                  </a:lnTo>
                  <a:lnTo>
                    <a:pt x="961" y="1022"/>
                  </a:lnTo>
                  <a:lnTo>
                    <a:pt x="955" y="1027"/>
                  </a:lnTo>
                  <a:lnTo>
                    <a:pt x="948" y="1028"/>
                  </a:lnTo>
                  <a:lnTo>
                    <a:pt x="941" y="1031"/>
                  </a:lnTo>
                  <a:lnTo>
                    <a:pt x="936" y="1036"/>
                  </a:lnTo>
                  <a:lnTo>
                    <a:pt x="934" y="1037"/>
                  </a:lnTo>
                  <a:lnTo>
                    <a:pt x="941" y="1048"/>
                  </a:lnTo>
                  <a:lnTo>
                    <a:pt x="980" y="1040"/>
                  </a:lnTo>
                  <a:lnTo>
                    <a:pt x="982" y="1034"/>
                  </a:lnTo>
                  <a:lnTo>
                    <a:pt x="988" y="1020"/>
                  </a:lnTo>
                  <a:lnTo>
                    <a:pt x="995" y="1007"/>
                  </a:lnTo>
                  <a:lnTo>
                    <a:pt x="1001" y="1002"/>
                  </a:lnTo>
                  <a:lnTo>
                    <a:pt x="1009" y="1005"/>
                  </a:lnTo>
                  <a:lnTo>
                    <a:pt x="1020" y="1007"/>
                  </a:lnTo>
                  <a:lnTo>
                    <a:pt x="1033" y="1009"/>
                  </a:lnTo>
                  <a:lnTo>
                    <a:pt x="1048" y="1010"/>
                  </a:lnTo>
                  <a:lnTo>
                    <a:pt x="1062" y="1012"/>
                  </a:lnTo>
                  <a:lnTo>
                    <a:pt x="1076" y="1013"/>
                  </a:lnTo>
                  <a:lnTo>
                    <a:pt x="1088" y="1013"/>
                  </a:lnTo>
                  <a:lnTo>
                    <a:pt x="1098" y="1013"/>
                  </a:lnTo>
                  <a:lnTo>
                    <a:pt x="1115" y="1024"/>
                  </a:lnTo>
                  <a:lnTo>
                    <a:pt x="1137" y="1019"/>
                  </a:lnTo>
                  <a:lnTo>
                    <a:pt x="1138" y="1021"/>
                  </a:lnTo>
                  <a:lnTo>
                    <a:pt x="1141" y="1027"/>
                  </a:lnTo>
                  <a:lnTo>
                    <a:pt x="1146" y="1034"/>
                  </a:lnTo>
                  <a:lnTo>
                    <a:pt x="1153" y="1038"/>
                  </a:lnTo>
                  <a:lnTo>
                    <a:pt x="1158" y="1039"/>
                  </a:lnTo>
                  <a:lnTo>
                    <a:pt x="1162" y="1039"/>
                  </a:lnTo>
                  <a:lnTo>
                    <a:pt x="1168" y="1039"/>
                  </a:lnTo>
                  <a:lnTo>
                    <a:pt x="1174" y="1038"/>
                  </a:lnTo>
                  <a:lnTo>
                    <a:pt x="1179" y="1037"/>
                  </a:lnTo>
                  <a:lnTo>
                    <a:pt x="1184" y="1036"/>
                  </a:lnTo>
                  <a:lnTo>
                    <a:pt x="1186" y="1035"/>
                  </a:lnTo>
                  <a:lnTo>
                    <a:pt x="1187" y="1035"/>
                  </a:lnTo>
                  <a:lnTo>
                    <a:pt x="1191" y="1038"/>
                  </a:lnTo>
                  <a:lnTo>
                    <a:pt x="1200" y="1044"/>
                  </a:lnTo>
                  <a:lnTo>
                    <a:pt x="1211" y="1051"/>
                  </a:lnTo>
                  <a:lnTo>
                    <a:pt x="1220" y="1054"/>
                  </a:lnTo>
                  <a:lnTo>
                    <a:pt x="1220" y="1061"/>
                  </a:lnTo>
                  <a:lnTo>
                    <a:pt x="1221" y="1078"/>
                  </a:lnTo>
                  <a:lnTo>
                    <a:pt x="1225" y="1098"/>
                  </a:lnTo>
                  <a:lnTo>
                    <a:pt x="1237" y="1114"/>
                  </a:lnTo>
                  <a:lnTo>
                    <a:pt x="1235" y="1122"/>
                  </a:lnTo>
                  <a:lnTo>
                    <a:pt x="1229" y="1133"/>
                  </a:lnTo>
                  <a:lnTo>
                    <a:pt x="1221" y="1142"/>
                  </a:lnTo>
                  <a:lnTo>
                    <a:pt x="1209" y="1149"/>
                  </a:lnTo>
                  <a:lnTo>
                    <a:pt x="1204" y="1152"/>
                  </a:lnTo>
                  <a:lnTo>
                    <a:pt x="1198" y="1158"/>
                  </a:lnTo>
                  <a:lnTo>
                    <a:pt x="1193" y="1164"/>
                  </a:lnTo>
                  <a:lnTo>
                    <a:pt x="1187" y="1171"/>
                  </a:lnTo>
                  <a:lnTo>
                    <a:pt x="1183" y="1177"/>
                  </a:lnTo>
                  <a:lnTo>
                    <a:pt x="1178" y="1184"/>
                  </a:lnTo>
                  <a:lnTo>
                    <a:pt x="1173" y="1191"/>
                  </a:lnTo>
                  <a:lnTo>
                    <a:pt x="1168" y="1197"/>
                  </a:lnTo>
                  <a:lnTo>
                    <a:pt x="1160" y="1211"/>
                  </a:lnTo>
                  <a:lnTo>
                    <a:pt x="1158" y="1228"/>
                  </a:lnTo>
                  <a:lnTo>
                    <a:pt x="1156" y="1245"/>
                  </a:lnTo>
                  <a:lnTo>
                    <a:pt x="1153" y="1260"/>
                  </a:lnTo>
                  <a:lnTo>
                    <a:pt x="1147" y="1272"/>
                  </a:lnTo>
                  <a:lnTo>
                    <a:pt x="1139" y="1280"/>
                  </a:lnTo>
                  <a:lnTo>
                    <a:pt x="1130" y="1287"/>
                  </a:lnTo>
                  <a:lnTo>
                    <a:pt x="1123" y="1290"/>
                  </a:lnTo>
                  <a:lnTo>
                    <a:pt x="1121" y="1295"/>
                  </a:lnTo>
                  <a:lnTo>
                    <a:pt x="1125" y="1298"/>
                  </a:lnTo>
                  <a:lnTo>
                    <a:pt x="1133" y="1303"/>
                  </a:lnTo>
                  <a:lnTo>
                    <a:pt x="1141" y="1304"/>
                  </a:lnTo>
                  <a:lnTo>
                    <a:pt x="1131" y="1317"/>
                  </a:lnTo>
                  <a:lnTo>
                    <a:pt x="1124" y="1318"/>
                  </a:lnTo>
                  <a:lnTo>
                    <a:pt x="1116" y="1319"/>
                  </a:lnTo>
                  <a:lnTo>
                    <a:pt x="1108" y="1321"/>
                  </a:lnTo>
                  <a:lnTo>
                    <a:pt x="1100" y="1324"/>
                  </a:lnTo>
                  <a:lnTo>
                    <a:pt x="1092" y="1327"/>
                  </a:lnTo>
                  <a:lnTo>
                    <a:pt x="1084" y="1331"/>
                  </a:lnTo>
                  <a:lnTo>
                    <a:pt x="1076" y="1335"/>
                  </a:lnTo>
                  <a:lnTo>
                    <a:pt x="1068" y="1339"/>
                  </a:lnTo>
                  <a:lnTo>
                    <a:pt x="1067" y="1346"/>
                  </a:lnTo>
                  <a:lnTo>
                    <a:pt x="1065" y="1353"/>
                  </a:lnTo>
                  <a:lnTo>
                    <a:pt x="1062" y="1359"/>
                  </a:lnTo>
                  <a:lnTo>
                    <a:pt x="1057" y="1366"/>
                  </a:lnTo>
                  <a:lnTo>
                    <a:pt x="1052" y="1372"/>
                  </a:lnTo>
                  <a:lnTo>
                    <a:pt x="1045" y="1378"/>
                  </a:lnTo>
                  <a:lnTo>
                    <a:pt x="1037" y="1381"/>
                  </a:lnTo>
                  <a:lnTo>
                    <a:pt x="1027" y="1385"/>
                  </a:lnTo>
                  <a:lnTo>
                    <a:pt x="1025" y="1445"/>
                  </a:lnTo>
                  <a:lnTo>
                    <a:pt x="1023" y="1449"/>
                  </a:lnTo>
                  <a:lnTo>
                    <a:pt x="1016" y="1462"/>
                  </a:lnTo>
                  <a:lnTo>
                    <a:pt x="1007" y="1476"/>
                  </a:lnTo>
                  <a:lnTo>
                    <a:pt x="999" y="1485"/>
                  </a:lnTo>
                  <a:lnTo>
                    <a:pt x="994" y="1492"/>
                  </a:lnTo>
                  <a:lnTo>
                    <a:pt x="992" y="1500"/>
                  </a:lnTo>
                  <a:lnTo>
                    <a:pt x="988" y="1509"/>
                  </a:lnTo>
                  <a:lnTo>
                    <a:pt x="980" y="1518"/>
                  </a:lnTo>
                  <a:lnTo>
                    <a:pt x="971" y="1529"/>
                  </a:lnTo>
                  <a:lnTo>
                    <a:pt x="967" y="1538"/>
                  </a:lnTo>
                  <a:lnTo>
                    <a:pt x="966" y="1548"/>
                  </a:lnTo>
                  <a:lnTo>
                    <a:pt x="964" y="1559"/>
                  </a:lnTo>
                  <a:lnTo>
                    <a:pt x="959" y="1562"/>
                  </a:lnTo>
                  <a:lnTo>
                    <a:pt x="954" y="1566"/>
                  </a:lnTo>
                  <a:lnTo>
                    <a:pt x="948" y="1568"/>
                  </a:lnTo>
                  <a:lnTo>
                    <a:pt x="941" y="1570"/>
                  </a:lnTo>
                  <a:lnTo>
                    <a:pt x="933" y="1571"/>
                  </a:lnTo>
                  <a:lnTo>
                    <a:pt x="927" y="1573"/>
                  </a:lnTo>
                  <a:lnTo>
                    <a:pt x="921" y="1573"/>
                  </a:lnTo>
                  <a:lnTo>
                    <a:pt x="917" y="1573"/>
                  </a:lnTo>
                  <a:lnTo>
                    <a:pt x="912" y="1570"/>
                  </a:lnTo>
                  <a:lnTo>
                    <a:pt x="906" y="1566"/>
                  </a:lnTo>
                  <a:lnTo>
                    <a:pt x="898" y="1560"/>
                  </a:lnTo>
                  <a:lnTo>
                    <a:pt x="891" y="1553"/>
                  </a:lnTo>
                  <a:lnTo>
                    <a:pt x="883" y="1547"/>
                  </a:lnTo>
                  <a:lnTo>
                    <a:pt x="875" y="1541"/>
                  </a:lnTo>
                  <a:lnTo>
                    <a:pt x="868" y="1537"/>
                  </a:lnTo>
                  <a:lnTo>
                    <a:pt x="863" y="1535"/>
                  </a:lnTo>
                  <a:lnTo>
                    <a:pt x="855" y="1546"/>
                  </a:lnTo>
                  <a:lnTo>
                    <a:pt x="882" y="1562"/>
                  </a:lnTo>
                  <a:lnTo>
                    <a:pt x="885" y="1574"/>
                  </a:lnTo>
                  <a:lnTo>
                    <a:pt x="886" y="1587"/>
                  </a:lnTo>
                  <a:lnTo>
                    <a:pt x="886" y="1601"/>
                  </a:lnTo>
                  <a:lnTo>
                    <a:pt x="882" y="1613"/>
                  </a:lnTo>
                  <a:lnTo>
                    <a:pt x="879" y="1617"/>
                  </a:lnTo>
                  <a:lnTo>
                    <a:pt x="874" y="1622"/>
                  </a:lnTo>
                  <a:lnTo>
                    <a:pt x="870" y="1627"/>
                  </a:lnTo>
                  <a:lnTo>
                    <a:pt x="864" y="1631"/>
                  </a:lnTo>
                  <a:lnTo>
                    <a:pt x="858" y="1635"/>
                  </a:lnTo>
                  <a:lnTo>
                    <a:pt x="853" y="1638"/>
                  </a:lnTo>
                  <a:lnTo>
                    <a:pt x="848" y="1639"/>
                  </a:lnTo>
                  <a:lnTo>
                    <a:pt x="843" y="1638"/>
                  </a:lnTo>
                  <a:lnTo>
                    <a:pt x="834" y="1637"/>
                  </a:lnTo>
                  <a:lnTo>
                    <a:pt x="825" y="1638"/>
                  </a:lnTo>
                  <a:lnTo>
                    <a:pt x="819" y="1643"/>
                  </a:lnTo>
                  <a:lnTo>
                    <a:pt x="817" y="1651"/>
                  </a:lnTo>
                  <a:lnTo>
                    <a:pt x="815" y="1655"/>
                  </a:lnTo>
                  <a:lnTo>
                    <a:pt x="813" y="1659"/>
                  </a:lnTo>
                  <a:lnTo>
                    <a:pt x="809" y="1662"/>
                  </a:lnTo>
                  <a:lnTo>
                    <a:pt x="804" y="1666"/>
                  </a:lnTo>
                  <a:lnTo>
                    <a:pt x="798" y="1668"/>
                  </a:lnTo>
                  <a:lnTo>
                    <a:pt x="792" y="1670"/>
                  </a:lnTo>
                  <a:lnTo>
                    <a:pt x="787" y="1673"/>
                  </a:lnTo>
                  <a:lnTo>
                    <a:pt x="782" y="1675"/>
                  </a:lnTo>
                  <a:lnTo>
                    <a:pt x="781" y="1689"/>
                  </a:lnTo>
                  <a:lnTo>
                    <a:pt x="776" y="1698"/>
                  </a:lnTo>
                  <a:lnTo>
                    <a:pt x="771" y="1705"/>
                  </a:lnTo>
                  <a:lnTo>
                    <a:pt x="765" y="1711"/>
                  </a:lnTo>
                  <a:lnTo>
                    <a:pt x="758" y="1715"/>
                  </a:lnTo>
                  <a:lnTo>
                    <a:pt x="751" y="1720"/>
                  </a:lnTo>
                  <a:lnTo>
                    <a:pt x="745" y="1725"/>
                  </a:lnTo>
                  <a:lnTo>
                    <a:pt x="743" y="1733"/>
                  </a:lnTo>
                  <a:lnTo>
                    <a:pt x="744" y="1742"/>
                  </a:lnTo>
                  <a:lnTo>
                    <a:pt x="744" y="1752"/>
                  </a:lnTo>
                  <a:lnTo>
                    <a:pt x="742" y="1764"/>
                  </a:lnTo>
                  <a:lnTo>
                    <a:pt x="735" y="1774"/>
                  </a:lnTo>
                  <a:lnTo>
                    <a:pt x="727" y="1783"/>
                  </a:lnTo>
                  <a:lnTo>
                    <a:pt x="724" y="1792"/>
                  </a:lnTo>
                  <a:lnTo>
                    <a:pt x="726" y="1799"/>
                  </a:lnTo>
                  <a:lnTo>
                    <a:pt x="730" y="1806"/>
                  </a:lnTo>
                  <a:lnTo>
                    <a:pt x="736" y="1812"/>
                  </a:lnTo>
                  <a:lnTo>
                    <a:pt x="738" y="1818"/>
                  </a:lnTo>
                  <a:lnTo>
                    <a:pt x="737" y="1824"/>
                  </a:lnTo>
                  <a:lnTo>
                    <a:pt x="736" y="1831"/>
                  </a:lnTo>
                  <a:lnTo>
                    <a:pt x="736" y="1834"/>
                  </a:lnTo>
                  <a:lnTo>
                    <a:pt x="737" y="1839"/>
                  </a:lnTo>
                  <a:lnTo>
                    <a:pt x="739" y="1842"/>
                  </a:lnTo>
                  <a:lnTo>
                    <a:pt x="743" y="1844"/>
                  </a:lnTo>
                  <a:lnTo>
                    <a:pt x="747" y="1848"/>
                  </a:lnTo>
                  <a:lnTo>
                    <a:pt x="753" y="1850"/>
                  </a:lnTo>
                  <a:lnTo>
                    <a:pt x="761" y="1852"/>
                  </a:lnTo>
                  <a:lnTo>
                    <a:pt x="771" y="1855"/>
                  </a:lnTo>
                  <a:lnTo>
                    <a:pt x="774" y="1859"/>
                  </a:lnTo>
                  <a:lnTo>
                    <a:pt x="774" y="1865"/>
                  </a:lnTo>
                  <a:lnTo>
                    <a:pt x="769" y="1870"/>
                  </a:lnTo>
                  <a:lnTo>
                    <a:pt x="762" y="1872"/>
                  </a:lnTo>
                  <a:lnTo>
                    <a:pt x="758" y="1872"/>
                  </a:lnTo>
                  <a:lnTo>
                    <a:pt x="753" y="1872"/>
                  </a:lnTo>
                  <a:lnTo>
                    <a:pt x="747" y="1871"/>
                  </a:lnTo>
                  <a:lnTo>
                    <a:pt x="742" y="1870"/>
                  </a:lnTo>
                  <a:lnTo>
                    <a:pt x="736" y="1870"/>
                  </a:lnTo>
                  <a:lnTo>
                    <a:pt x="730" y="1869"/>
                  </a:lnTo>
                  <a:lnTo>
                    <a:pt x="724" y="1869"/>
                  </a:lnTo>
                  <a:lnTo>
                    <a:pt x="721" y="1869"/>
                  </a:lnTo>
                  <a:lnTo>
                    <a:pt x="714" y="1866"/>
                  </a:lnTo>
                  <a:lnTo>
                    <a:pt x="709" y="1862"/>
                  </a:lnTo>
                  <a:lnTo>
                    <a:pt x="706" y="1854"/>
                  </a:lnTo>
                  <a:lnTo>
                    <a:pt x="705" y="1844"/>
                  </a:lnTo>
                  <a:lnTo>
                    <a:pt x="701" y="1836"/>
                  </a:lnTo>
                  <a:lnTo>
                    <a:pt x="697" y="1829"/>
                  </a:lnTo>
                  <a:lnTo>
                    <a:pt x="690" y="1827"/>
                  </a:lnTo>
                  <a:lnTo>
                    <a:pt x="683" y="1831"/>
                  </a:lnTo>
                  <a:lnTo>
                    <a:pt x="677" y="1820"/>
                  </a:lnTo>
                  <a:lnTo>
                    <a:pt x="670" y="1805"/>
                  </a:lnTo>
                  <a:lnTo>
                    <a:pt x="663" y="1792"/>
                  </a:lnTo>
                  <a:lnTo>
                    <a:pt x="656" y="1784"/>
                  </a:lnTo>
                  <a:lnTo>
                    <a:pt x="651" y="1779"/>
                  </a:lnTo>
                  <a:lnTo>
                    <a:pt x="650" y="1772"/>
                  </a:lnTo>
                  <a:lnTo>
                    <a:pt x="653" y="1766"/>
                  </a:lnTo>
                  <a:lnTo>
                    <a:pt x="659" y="1765"/>
                  </a:lnTo>
                  <a:lnTo>
                    <a:pt x="654" y="1752"/>
                  </a:lnTo>
                  <a:lnTo>
                    <a:pt x="650" y="1736"/>
                  </a:lnTo>
                  <a:lnTo>
                    <a:pt x="644" y="1721"/>
                  </a:lnTo>
                  <a:lnTo>
                    <a:pt x="638" y="1708"/>
                  </a:lnTo>
                  <a:lnTo>
                    <a:pt x="630" y="1708"/>
                  </a:lnTo>
                  <a:lnTo>
                    <a:pt x="625" y="1704"/>
                  </a:lnTo>
                  <a:lnTo>
                    <a:pt x="624" y="1693"/>
                  </a:lnTo>
                  <a:lnTo>
                    <a:pt x="632" y="1675"/>
                  </a:lnTo>
                  <a:lnTo>
                    <a:pt x="629" y="1664"/>
                  </a:lnTo>
                  <a:lnTo>
                    <a:pt x="623" y="1651"/>
                  </a:lnTo>
                  <a:lnTo>
                    <a:pt x="616" y="1639"/>
                  </a:lnTo>
                  <a:lnTo>
                    <a:pt x="610" y="1632"/>
                  </a:lnTo>
                  <a:lnTo>
                    <a:pt x="621" y="1621"/>
                  </a:lnTo>
                  <a:lnTo>
                    <a:pt x="622" y="1608"/>
                  </a:lnTo>
                  <a:lnTo>
                    <a:pt x="621" y="1592"/>
                  </a:lnTo>
                  <a:lnTo>
                    <a:pt x="622" y="1571"/>
                  </a:lnTo>
                  <a:lnTo>
                    <a:pt x="624" y="1546"/>
                  </a:lnTo>
                  <a:lnTo>
                    <a:pt x="627" y="1513"/>
                  </a:lnTo>
                  <a:lnTo>
                    <a:pt x="625" y="1470"/>
                  </a:lnTo>
                  <a:lnTo>
                    <a:pt x="624" y="1423"/>
                  </a:lnTo>
                  <a:lnTo>
                    <a:pt x="627" y="1374"/>
                  </a:lnTo>
                  <a:lnTo>
                    <a:pt x="621" y="1366"/>
                  </a:lnTo>
                  <a:lnTo>
                    <a:pt x="616" y="1356"/>
                  </a:lnTo>
                  <a:lnTo>
                    <a:pt x="610" y="1344"/>
                  </a:lnTo>
                  <a:lnTo>
                    <a:pt x="605" y="1332"/>
                  </a:lnTo>
                  <a:lnTo>
                    <a:pt x="599" y="1320"/>
                  </a:lnTo>
                  <a:lnTo>
                    <a:pt x="592" y="1309"/>
                  </a:lnTo>
                  <a:lnTo>
                    <a:pt x="586" y="1301"/>
                  </a:lnTo>
                  <a:lnTo>
                    <a:pt x="580" y="1295"/>
                  </a:lnTo>
                  <a:lnTo>
                    <a:pt x="572" y="1290"/>
                  </a:lnTo>
                  <a:lnTo>
                    <a:pt x="561" y="1286"/>
                  </a:lnTo>
                  <a:lnTo>
                    <a:pt x="548" y="1280"/>
                  </a:lnTo>
                  <a:lnTo>
                    <a:pt x="534" y="1275"/>
                  </a:lnTo>
                  <a:lnTo>
                    <a:pt x="521" y="1270"/>
                  </a:lnTo>
                  <a:lnTo>
                    <a:pt x="509" y="1265"/>
                  </a:lnTo>
                  <a:lnTo>
                    <a:pt x="500" y="1260"/>
                  </a:lnTo>
                  <a:lnTo>
                    <a:pt x="494" y="1257"/>
                  </a:lnTo>
                  <a:lnTo>
                    <a:pt x="487" y="1243"/>
                  </a:lnTo>
                  <a:lnTo>
                    <a:pt x="479" y="1219"/>
                  </a:lnTo>
                  <a:lnTo>
                    <a:pt x="471" y="1195"/>
                  </a:lnTo>
                  <a:lnTo>
                    <a:pt x="461" y="1179"/>
                  </a:lnTo>
                  <a:lnTo>
                    <a:pt x="454" y="1173"/>
                  </a:lnTo>
                  <a:lnTo>
                    <a:pt x="446" y="1162"/>
                  </a:lnTo>
                  <a:lnTo>
                    <a:pt x="438" y="1151"/>
                  </a:lnTo>
                  <a:lnTo>
                    <a:pt x="428" y="1136"/>
                  </a:lnTo>
                  <a:lnTo>
                    <a:pt x="421" y="1120"/>
                  </a:lnTo>
                  <a:lnTo>
                    <a:pt x="416" y="1103"/>
                  </a:lnTo>
                  <a:lnTo>
                    <a:pt x="415" y="1085"/>
                  </a:lnTo>
                  <a:lnTo>
                    <a:pt x="417" y="1068"/>
                  </a:lnTo>
                  <a:lnTo>
                    <a:pt x="404" y="1059"/>
                  </a:lnTo>
                  <a:lnTo>
                    <a:pt x="411" y="1045"/>
                  </a:lnTo>
                  <a:lnTo>
                    <a:pt x="418" y="1028"/>
                  </a:lnTo>
                  <a:lnTo>
                    <a:pt x="423" y="1014"/>
                  </a:lnTo>
                  <a:lnTo>
                    <a:pt x="425" y="1008"/>
                  </a:lnTo>
                  <a:lnTo>
                    <a:pt x="423" y="978"/>
                  </a:lnTo>
                  <a:lnTo>
                    <a:pt x="448" y="970"/>
                  </a:lnTo>
                  <a:lnTo>
                    <a:pt x="447" y="957"/>
                  </a:lnTo>
                  <a:lnTo>
                    <a:pt x="445" y="941"/>
                  </a:lnTo>
                  <a:lnTo>
                    <a:pt x="442" y="929"/>
                  </a:lnTo>
                  <a:lnTo>
                    <a:pt x="441" y="923"/>
                  </a:lnTo>
                  <a:lnTo>
                    <a:pt x="447" y="915"/>
                  </a:lnTo>
                  <a:lnTo>
                    <a:pt x="440" y="903"/>
                  </a:lnTo>
                  <a:lnTo>
                    <a:pt x="428" y="890"/>
                  </a:lnTo>
                  <a:lnTo>
                    <a:pt x="419" y="877"/>
                  </a:lnTo>
                  <a:lnTo>
                    <a:pt x="415" y="871"/>
                  </a:lnTo>
                  <a:lnTo>
                    <a:pt x="413" y="873"/>
                  </a:lnTo>
                  <a:lnTo>
                    <a:pt x="410" y="880"/>
                  </a:lnTo>
                  <a:lnTo>
                    <a:pt x="405" y="886"/>
                  </a:lnTo>
                  <a:lnTo>
                    <a:pt x="401" y="891"/>
                  </a:lnTo>
                  <a:lnTo>
                    <a:pt x="397" y="891"/>
                  </a:lnTo>
                  <a:lnTo>
                    <a:pt x="393" y="887"/>
                  </a:lnTo>
                  <a:lnTo>
                    <a:pt x="387" y="883"/>
                  </a:lnTo>
                  <a:lnTo>
                    <a:pt x="380" y="877"/>
                  </a:lnTo>
                  <a:lnTo>
                    <a:pt x="373" y="872"/>
                  </a:lnTo>
                  <a:lnTo>
                    <a:pt x="366" y="867"/>
                  </a:lnTo>
                  <a:lnTo>
                    <a:pt x="359" y="863"/>
                  </a:lnTo>
                  <a:lnTo>
                    <a:pt x="355" y="861"/>
                  </a:lnTo>
                  <a:lnTo>
                    <a:pt x="354" y="848"/>
                  </a:lnTo>
                  <a:lnTo>
                    <a:pt x="351" y="834"/>
                  </a:lnTo>
                  <a:lnTo>
                    <a:pt x="347" y="820"/>
                  </a:lnTo>
                  <a:lnTo>
                    <a:pt x="339" y="807"/>
                  </a:lnTo>
                  <a:lnTo>
                    <a:pt x="334" y="800"/>
                  </a:lnTo>
                  <a:lnTo>
                    <a:pt x="329" y="792"/>
                  </a:lnTo>
                  <a:lnTo>
                    <a:pt x="325" y="784"/>
                  </a:lnTo>
                  <a:lnTo>
                    <a:pt x="319" y="777"/>
                  </a:lnTo>
                  <a:lnTo>
                    <a:pt x="312" y="772"/>
                  </a:lnTo>
                  <a:lnTo>
                    <a:pt x="304" y="769"/>
                  </a:lnTo>
                  <a:lnTo>
                    <a:pt x="295" y="769"/>
                  </a:lnTo>
                  <a:lnTo>
                    <a:pt x="282" y="771"/>
                  </a:lnTo>
                  <a:lnTo>
                    <a:pt x="275" y="771"/>
                  </a:lnTo>
                  <a:lnTo>
                    <a:pt x="268" y="769"/>
                  </a:lnTo>
                  <a:lnTo>
                    <a:pt x="263" y="766"/>
                  </a:lnTo>
                  <a:lnTo>
                    <a:pt x="260" y="765"/>
                  </a:lnTo>
                  <a:lnTo>
                    <a:pt x="258" y="758"/>
                  </a:lnTo>
                  <a:lnTo>
                    <a:pt x="252" y="743"/>
                  </a:lnTo>
                  <a:lnTo>
                    <a:pt x="242" y="727"/>
                  </a:lnTo>
                  <a:lnTo>
                    <a:pt x="229" y="717"/>
                  </a:lnTo>
                  <a:lnTo>
                    <a:pt x="223" y="719"/>
                  </a:lnTo>
                  <a:lnTo>
                    <a:pt x="218" y="720"/>
                  </a:lnTo>
                  <a:lnTo>
                    <a:pt x="211" y="720"/>
                  </a:lnTo>
                  <a:lnTo>
                    <a:pt x="205" y="720"/>
                  </a:lnTo>
                  <a:lnTo>
                    <a:pt x="200" y="720"/>
                  </a:lnTo>
                  <a:lnTo>
                    <a:pt x="196" y="720"/>
                  </a:lnTo>
                  <a:lnTo>
                    <a:pt x="193" y="720"/>
                  </a:lnTo>
                  <a:lnTo>
                    <a:pt x="192" y="720"/>
                  </a:lnTo>
                  <a:lnTo>
                    <a:pt x="151" y="719"/>
                  </a:lnTo>
                  <a:lnTo>
                    <a:pt x="148" y="717"/>
                  </a:lnTo>
                  <a:lnTo>
                    <a:pt x="143" y="712"/>
                  </a:lnTo>
                  <a:lnTo>
                    <a:pt x="135" y="705"/>
                  </a:lnTo>
                  <a:lnTo>
                    <a:pt x="124" y="697"/>
                  </a:lnTo>
                  <a:lnTo>
                    <a:pt x="114" y="688"/>
                  </a:lnTo>
                  <a:lnTo>
                    <a:pt x="105" y="680"/>
                  </a:lnTo>
                  <a:lnTo>
                    <a:pt x="97" y="673"/>
                  </a:lnTo>
                  <a:lnTo>
                    <a:pt x="92" y="668"/>
                  </a:lnTo>
                  <a:lnTo>
                    <a:pt x="89" y="663"/>
                  </a:lnTo>
                  <a:lnTo>
                    <a:pt x="89" y="659"/>
                  </a:lnTo>
                  <a:lnTo>
                    <a:pt x="92" y="657"/>
                  </a:lnTo>
                  <a:lnTo>
                    <a:pt x="97" y="657"/>
                  </a:lnTo>
                  <a:lnTo>
                    <a:pt x="78" y="600"/>
                  </a:lnTo>
                  <a:lnTo>
                    <a:pt x="62" y="595"/>
                  </a:lnTo>
                  <a:lnTo>
                    <a:pt x="62" y="583"/>
                  </a:lnTo>
                  <a:lnTo>
                    <a:pt x="62" y="569"/>
                  </a:lnTo>
                  <a:lnTo>
                    <a:pt x="63" y="557"/>
                  </a:lnTo>
                  <a:lnTo>
                    <a:pt x="67" y="545"/>
                  </a:lnTo>
                  <a:lnTo>
                    <a:pt x="48" y="521"/>
                  </a:lnTo>
                  <a:lnTo>
                    <a:pt x="49" y="518"/>
                  </a:lnTo>
                  <a:lnTo>
                    <a:pt x="51" y="509"/>
                  </a:lnTo>
                  <a:lnTo>
                    <a:pt x="52" y="499"/>
                  </a:lnTo>
                  <a:lnTo>
                    <a:pt x="51" y="491"/>
                  </a:lnTo>
                  <a:lnTo>
                    <a:pt x="47" y="485"/>
                  </a:lnTo>
                  <a:lnTo>
                    <a:pt x="44" y="484"/>
                  </a:lnTo>
                  <a:lnTo>
                    <a:pt x="41" y="486"/>
                  </a:lnTo>
                  <a:lnTo>
                    <a:pt x="40" y="491"/>
                  </a:lnTo>
                  <a:lnTo>
                    <a:pt x="39" y="501"/>
                  </a:lnTo>
                  <a:lnTo>
                    <a:pt x="36" y="516"/>
                  </a:lnTo>
                  <a:lnTo>
                    <a:pt x="32" y="529"/>
                  </a:lnTo>
                  <a:lnTo>
                    <a:pt x="31" y="535"/>
                  </a:lnTo>
                  <a:lnTo>
                    <a:pt x="51" y="595"/>
                  </a:lnTo>
                  <a:lnTo>
                    <a:pt x="51" y="596"/>
                  </a:lnTo>
                  <a:lnTo>
                    <a:pt x="49" y="600"/>
                  </a:lnTo>
                  <a:lnTo>
                    <a:pt x="49" y="606"/>
                  </a:lnTo>
                  <a:lnTo>
                    <a:pt x="51" y="611"/>
                  </a:lnTo>
                  <a:lnTo>
                    <a:pt x="54" y="618"/>
                  </a:lnTo>
                  <a:lnTo>
                    <a:pt x="59" y="628"/>
                  </a:lnTo>
                  <a:lnTo>
                    <a:pt x="63" y="637"/>
                  </a:lnTo>
                  <a:lnTo>
                    <a:pt x="64" y="641"/>
                  </a:lnTo>
                  <a:lnTo>
                    <a:pt x="63" y="643"/>
                  </a:lnTo>
                  <a:lnTo>
                    <a:pt x="61" y="647"/>
                  </a:lnTo>
                  <a:lnTo>
                    <a:pt x="56" y="649"/>
                  </a:lnTo>
                  <a:lnTo>
                    <a:pt x="51" y="647"/>
                  </a:lnTo>
                  <a:lnTo>
                    <a:pt x="45" y="638"/>
                  </a:lnTo>
                  <a:lnTo>
                    <a:pt x="40" y="629"/>
                  </a:lnTo>
                  <a:lnTo>
                    <a:pt x="36" y="620"/>
                  </a:lnTo>
                  <a:lnTo>
                    <a:pt x="31" y="614"/>
                  </a:lnTo>
                  <a:lnTo>
                    <a:pt x="29" y="610"/>
                  </a:lnTo>
                  <a:lnTo>
                    <a:pt x="30" y="602"/>
                  </a:lnTo>
                  <a:lnTo>
                    <a:pt x="31" y="594"/>
                  </a:lnTo>
                  <a:lnTo>
                    <a:pt x="29" y="587"/>
                  </a:lnTo>
                  <a:lnTo>
                    <a:pt x="22" y="580"/>
                  </a:lnTo>
                  <a:lnTo>
                    <a:pt x="15" y="571"/>
                  </a:lnTo>
                  <a:lnTo>
                    <a:pt x="9" y="564"/>
                  </a:lnTo>
                  <a:lnTo>
                    <a:pt x="7" y="561"/>
                  </a:lnTo>
                  <a:lnTo>
                    <a:pt x="7" y="547"/>
                  </a:lnTo>
                  <a:lnTo>
                    <a:pt x="8" y="534"/>
                  </a:lnTo>
                  <a:lnTo>
                    <a:pt x="8" y="520"/>
                  </a:lnTo>
                  <a:lnTo>
                    <a:pt x="7" y="507"/>
                  </a:lnTo>
                  <a:lnTo>
                    <a:pt x="4" y="489"/>
                  </a:lnTo>
                  <a:lnTo>
                    <a:pt x="4" y="463"/>
                  </a:lnTo>
                  <a:lnTo>
                    <a:pt x="4" y="442"/>
                  </a:lnTo>
                  <a:lnTo>
                    <a:pt x="4" y="432"/>
                  </a:lnTo>
                  <a:lnTo>
                    <a:pt x="16" y="424"/>
                  </a:lnTo>
                  <a:lnTo>
                    <a:pt x="10" y="410"/>
                  </a:lnTo>
                  <a:lnTo>
                    <a:pt x="1" y="409"/>
                  </a:lnTo>
                  <a:lnTo>
                    <a:pt x="0" y="397"/>
                  </a:lnTo>
                  <a:lnTo>
                    <a:pt x="2" y="378"/>
                  </a:lnTo>
                  <a:lnTo>
                    <a:pt x="4" y="356"/>
                  </a:lnTo>
                  <a:lnTo>
                    <a:pt x="4" y="331"/>
                  </a:lnTo>
                  <a:lnTo>
                    <a:pt x="16" y="317"/>
                  </a:lnTo>
                  <a:lnTo>
                    <a:pt x="30" y="300"/>
                  </a:lnTo>
                  <a:lnTo>
                    <a:pt x="47" y="283"/>
                  </a:lnTo>
                  <a:lnTo>
                    <a:pt x="66" y="263"/>
                  </a:lnTo>
                  <a:lnTo>
                    <a:pt x="86" y="242"/>
                  </a:lnTo>
                  <a:lnTo>
                    <a:pt x="110" y="222"/>
                  </a:lnTo>
                  <a:lnTo>
                    <a:pt x="136" y="200"/>
                  </a:lnTo>
                  <a:lnTo>
                    <a:pt x="162" y="177"/>
                  </a:lnTo>
                  <a:lnTo>
                    <a:pt x="192" y="155"/>
                  </a:lnTo>
                  <a:lnTo>
                    <a:pt x="222" y="133"/>
                  </a:lnTo>
                  <a:lnTo>
                    <a:pt x="254" y="112"/>
                  </a:lnTo>
                  <a:lnTo>
                    <a:pt x="288" y="93"/>
                  </a:lnTo>
                  <a:lnTo>
                    <a:pt x="324" y="73"/>
                  </a:lnTo>
                  <a:lnTo>
                    <a:pt x="359" y="56"/>
                  </a:lnTo>
                  <a:lnTo>
                    <a:pt x="396" y="41"/>
                  </a:lnTo>
                  <a:lnTo>
                    <a:pt x="434" y="27"/>
                  </a:lnTo>
                  <a:lnTo>
                    <a:pt x="436" y="37"/>
                  </a:lnTo>
                  <a:lnTo>
                    <a:pt x="440" y="48"/>
                  </a:lnTo>
                  <a:lnTo>
                    <a:pt x="446" y="56"/>
                  </a:lnTo>
                  <a:lnTo>
                    <a:pt x="453" y="57"/>
                  </a:lnTo>
                  <a:lnTo>
                    <a:pt x="459" y="53"/>
                  </a:lnTo>
                  <a:lnTo>
                    <a:pt x="465" y="49"/>
                  </a:lnTo>
                  <a:lnTo>
                    <a:pt x="471" y="46"/>
                  </a:lnTo>
                  <a:lnTo>
                    <a:pt x="477" y="46"/>
                  </a:lnTo>
                  <a:lnTo>
                    <a:pt x="483" y="50"/>
                  </a:lnTo>
                  <a:lnTo>
                    <a:pt x="489" y="52"/>
                  </a:lnTo>
                  <a:lnTo>
                    <a:pt x="495" y="52"/>
                  </a:lnTo>
                  <a:lnTo>
                    <a:pt x="502" y="49"/>
                  </a:lnTo>
                  <a:lnTo>
                    <a:pt x="507" y="45"/>
                  </a:lnTo>
                  <a:lnTo>
                    <a:pt x="512" y="41"/>
                  </a:lnTo>
                  <a:lnTo>
                    <a:pt x="519" y="36"/>
                  </a:lnTo>
                  <a:lnTo>
                    <a:pt x="526" y="32"/>
                  </a:lnTo>
                  <a:lnTo>
                    <a:pt x="533" y="27"/>
                  </a:lnTo>
                  <a:lnTo>
                    <a:pt x="539" y="23"/>
                  </a:lnTo>
                  <a:lnTo>
                    <a:pt x="545" y="22"/>
                  </a:lnTo>
                  <a:lnTo>
                    <a:pt x="548" y="22"/>
                  </a:lnTo>
                  <a:lnTo>
                    <a:pt x="554" y="26"/>
                  </a:lnTo>
                  <a:lnTo>
                    <a:pt x="560" y="27"/>
                  </a:lnTo>
                  <a:lnTo>
                    <a:pt x="565" y="27"/>
                  </a:lnTo>
                  <a:lnTo>
                    <a:pt x="572" y="25"/>
                  </a:lnTo>
                  <a:lnTo>
                    <a:pt x="578" y="22"/>
                  </a:lnTo>
                  <a:lnTo>
                    <a:pt x="585" y="19"/>
                  </a:lnTo>
                  <a:lnTo>
                    <a:pt x="593" y="15"/>
                  </a:lnTo>
                  <a:lnTo>
                    <a:pt x="602" y="11"/>
                  </a:lnTo>
                  <a:lnTo>
                    <a:pt x="610" y="7"/>
                  </a:lnTo>
                  <a:lnTo>
                    <a:pt x="617" y="4"/>
                  </a:lnTo>
                  <a:lnTo>
                    <a:pt x="622" y="2"/>
                  </a:lnTo>
                  <a:lnTo>
                    <a:pt x="624" y="0"/>
                  </a:lnTo>
                  <a:lnTo>
                    <a:pt x="630" y="8"/>
                  </a:lnTo>
                  <a:lnTo>
                    <a:pt x="629" y="13"/>
                  </a:lnTo>
                  <a:lnTo>
                    <a:pt x="628" y="21"/>
                  </a:lnTo>
                  <a:lnTo>
                    <a:pt x="624" y="30"/>
                  </a:lnTo>
                  <a:lnTo>
                    <a:pt x="618" y="35"/>
                  </a:lnTo>
                  <a:lnTo>
                    <a:pt x="610" y="35"/>
                  </a:lnTo>
                  <a:lnTo>
                    <a:pt x="600" y="36"/>
                  </a:lnTo>
                  <a:lnTo>
                    <a:pt x="592" y="38"/>
                  </a:lnTo>
                  <a:lnTo>
                    <a:pt x="589" y="38"/>
                  </a:lnTo>
                  <a:lnTo>
                    <a:pt x="600" y="51"/>
                  </a:lnTo>
                  <a:lnTo>
                    <a:pt x="593" y="59"/>
                  </a:lnTo>
                  <a:lnTo>
                    <a:pt x="583" y="66"/>
                  </a:lnTo>
                  <a:lnTo>
                    <a:pt x="574" y="73"/>
                  </a:lnTo>
                  <a:lnTo>
                    <a:pt x="570" y="75"/>
                  </a:lnTo>
                  <a:lnTo>
                    <a:pt x="570" y="72"/>
                  </a:lnTo>
                  <a:lnTo>
                    <a:pt x="569" y="65"/>
                  </a:lnTo>
                  <a:lnTo>
                    <a:pt x="565" y="59"/>
                  </a:lnTo>
                  <a:lnTo>
                    <a:pt x="559" y="57"/>
                  </a:lnTo>
                  <a:lnTo>
                    <a:pt x="550" y="60"/>
                  </a:lnTo>
                  <a:lnTo>
                    <a:pt x="544" y="67"/>
                  </a:lnTo>
                  <a:lnTo>
                    <a:pt x="538" y="74"/>
                  </a:lnTo>
                  <a:lnTo>
                    <a:pt x="531" y="79"/>
                  </a:lnTo>
                  <a:lnTo>
                    <a:pt x="525" y="81"/>
                  </a:lnTo>
                  <a:lnTo>
                    <a:pt x="518" y="84"/>
                  </a:lnTo>
                  <a:lnTo>
                    <a:pt x="510" y="88"/>
                  </a:lnTo>
                  <a:lnTo>
                    <a:pt x="501" y="93"/>
                  </a:lnTo>
                  <a:lnTo>
                    <a:pt x="493" y="97"/>
                  </a:lnTo>
                  <a:lnTo>
                    <a:pt x="486" y="102"/>
                  </a:lnTo>
                  <a:lnTo>
                    <a:pt x="481" y="108"/>
                  </a:lnTo>
                  <a:lnTo>
                    <a:pt x="480" y="113"/>
                  </a:lnTo>
                  <a:lnTo>
                    <a:pt x="484" y="120"/>
                  </a:lnTo>
                  <a:lnTo>
                    <a:pt x="488" y="122"/>
                  </a:lnTo>
                  <a:lnTo>
                    <a:pt x="495" y="122"/>
                  </a:lnTo>
                  <a:lnTo>
                    <a:pt x="501" y="121"/>
                  </a:lnTo>
                  <a:lnTo>
                    <a:pt x="506" y="121"/>
                  </a:lnTo>
                  <a:lnTo>
                    <a:pt x="507" y="125"/>
                  </a:lnTo>
                  <a:lnTo>
                    <a:pt x="508" y="129"/>
                  </a:lnTo>
                  <a:lnTo>
                    <a:pt x="509" y="136"/>
                  </a:lnTo>
                  <a:lnTo>
                    <a:pt x="510" y="142"/>
                  </a:lnTo>
                  <a:lnTo>
                    <a:pt x="514" y="143"/>
                  </a:lnTo>
                  <a:lnTo>
                    <a:pt x="518" y="143"/>
                  </a:lnTo>
                  <a:lnTo>
                    <a:pt x="524" y="141"/>
                  </a:lnTo>
                  <a:lnTo>
                    <a:pt x="532" y="140"/>
                  </a:lnTo>
                  <a:lnTo>
                    <a:pt x="539" y="142"/>
                  </a:lnTo>
                  <a:lnTo>
                    <a:pt x="542" y="148"/>
                  </a:lnTo>
                  <a:lnTo>
                    <a:pt x="539" y="157"/>
                  </a:lnTo>
                  <a:lnTo>
                    <a:pt x="532" y="171"/>
                  </a:lnTo>
                  <a:lnTo>
                    <a:pt x="527" y="187"/>
                  </a:lnTo>
                  <a:lnTo>
                    <a:pt x="525" y="202"/>
                  </a:lnTo>
                  <a:lnTo>
                    <a:pt x="529" y="211"/>
                  </a:lnTo>
                  <a:lnTo>
                    <a:pt x="537" y="212"/>
                  </a:lnTo>
                  <a:lnTo>
                    <a:pt x="548" y="208"/>
                  </a:lnTo>
                  <a:lnTo>
                    <a:pt x="557" y="203"/>
                  </a:lnTo>
                  <a:lnTo>
                    <a:pt x="561" y="201"/>
                  </a:lnTo>
                  <a:lnTo>
                    <a:pt x="586" y="199"/>
                  </a:lnTo>
                  <a:lnTo>
                    <a:pt x="579" y="188"/>
                  </a:lnTo>
                  <a:lnTo>
                    <a:pt x="571" y="175"/>
                  </a:lnTo>
                  <a:lnTo>
                    <a:pt x="567" y="164"/>
                  </a:lnTo>
                  <a:lnTo>
                    <a:pt x="567" y="159"/>
                  </a:lnTo>
                  <a:lnTo>
                    <a:pt x="574" y="157"/>
                  </a:lnTo>
                  <a:lnTo>
                    <a:pt x="579" y="154"/>
                  </a:lnTo>
                  <a:lnTo>
                    <a:pt x="584" y="150"/>
                  </a:lnTo>
                  <a:lnTo>
                    <a:pt x="587" y="147"/>
                  </a:lnTo>
                  <a:lnTo>
                    <a:pt x="591" y="142"/>
                  </a:lnTo>
                  <a:lnTo>
                    <a:pt x="595" y="139"/>
                  </a:lnTo>
                  <a:lnTo>
                    <a:pt x="600" y="134"/>
                  </a:lnTo>
                  <a:lnTo>
                    <a:pt x="607" y="129"/>
                  </a:lnTo>
                  <a:lnTo>
                    <a:pt x="645" y="149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4324" name="Freeform 8"/>
            <p:cNvSpPr>
              <a:spLocks/>
            </p:cNvSpPr>
            <p:nvPr/>
          </p:nvSpPr>
          <p:spPr bwMode="auto">
            <a:xfrm>
              <a:off x="2640" y="822"/>
              <a:ext cx="38" cy="20"/>
            </a:xfrm>
            <a:custGeom>
              <a:avLst/>
              <a:gdLst>
                <a:gd name="T0" fmla="*/ 1 w 76"/>
                <a:gd name="T1" fmla="*/ 0 h 41"/>
                <a:gd name="T2" fmla="*/ 1 w 76"/>
                <a:gd name="T3" fmla="*/ 0 h 41"/>
                <a:gd name="T4" fmla="*/ 1 w 76"/>
                <a:gd name="T5" fmla="*/ 0 h 41"/>
                <a:gd name="T6" fmla="*/ 0 w 76"/>
                <a:gd name="T7" fmla="*/ 0 h 41"/>
                <a:gd name="T8" fmla="*/ 1 w 76"/>
                <a:gd name="T9" fmla="*/ 0 h 41"/>
                <a:gd name="T10" fmla="*/ 1 w 76"/>
                <a:gd name="T11" fmla="*/ 0 h 41"/>
                <a:gd name="T12" fmla="*/ 1 w 76"/>
                <a:gd name="T13" fmla="*/ 0 h 41"/>
                <a:gd name="T14" fmla="*/ 1 w 76"/>
                <a:gd name="T15" fmla="*/ 0 h 41"/>
                <a:gd name="T16" fmla="*/ 1 w 76"/>
                <a:gd name="T17" fmla="*/ 0 h 41"/>
                <a:gd name="T18" fmla="*/ 1 w 76"/>
                <a:gd name="T19" fmla="*/ 0 h 41"/>
                <a:gd name="T20" fmla="*/ 1 w 76"/>
                <a:gd name="T21" fmla="*/ 0 h 41"/>
                <a:gd name="T22" fmla="*/ 1 w 76"/>
                <a:gd name="T23" fmla="*/ 0 h 41"/>
                <a:gd name="T24" fmla="*/ 1 w 76"/>
                <a:gd name="T25" fmla="*/ 0 h 41"/>
                <a:gd name="T26" fmla="*/ 1 w 76"/>
                <a:gd name="T27" fmla="*/ 0 h 41"/>
                <a:gd name="T28" fmla="*/ 1 w 76"/>
                <a:gd name="T29" fmla="*/ 0 h 41"/>
                <a:gd name="T30" fmla="*/ 1 w 76"/>
                <a:gd name="T31" fmla="*/ 0 h 41"/>
                <a:gd name="T32" fmla="*/ 1 w 76"/>
                <a:gd name="T33" fmla="*/ 0 h 41"/>
                <a:gd name="T34" fmla="*/ 1 w 76"/>
                <a:gd name="T35" fmla="*/ 0 h 41"/>
                <a:gd name="T36" fmla="*/ 1 w 76"/>
                <a:gd name="T37" fmla="*/ 0 h 41"/>
                <a:gd name="T38" fmla="*/ 1 w 76"/>
                <a:gd name="T39" fmla="*/ 0 h 41"/>
                <a:gd name="T40" fmla="*/ 1 w 76"/>
                <a:gd name="T41" fmla="*/ 0 h 41"/>
                <a:gd name="T42" fmla="*/ 1 w 76"/>
                <a:gd name="T43" fmla="*/ 0 h 41"/>
                <a:gd name="T44" fmla="*/ 1 w 76"/>
                <a:gd name="T45" fmla="*/ 0 h 41"/>
                <a:gd name="T46" fmla="*/ 1 w 76"/>
                <a:gd name="T47" fmla="*/ 0 h 41"/>
                <a:gd name="T48" fmla="*/ 1 w 76"/>
                <a:gd name="T49" fmla="*/ 0 h 41"/>
                <a:gd name="T50" fmla="*/ 1 w 76"/>
                <a:gd name="T51" fmla="*/ 0 h 41"/>
                <a:gd name="T52" fmla="*/ 1 w 76"/>
                <a:gd name="T53" fmla="*/ 0 h 41"/>
                <a:gd name="T54" fmla="*/ 1 w 76"/>
                <a:gd name="T55" fmla="*/ 0 h 41"/>
                <a:gd name="T56" fmla="*/ 1 w 76"/>
                <a:gd name="T57" fmla="*/ 0 h 41"/>
                <a:gd name="T58" fmla="*/ 1 w 76"/>
                <a:gd name="T59" fmla="*/ 0 h 41"/>
                <a:gd name="T60" fmla="*/ 1 w 76"/>
                <a:gd name="T61" fmla="*/ 0 h 41"/>
                <a:gd name="T62" fmla="*/ 1 w 76"/>
                <a:gd name="T63" fmla="*/ 0 h 41"/>
                <a:gd name="T64" fmla="*/ 1 w 76"/>
                <a:gd name="T65" fmla="*/ 0 h 4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76"/>
                <a:gd name="T100" fmla="*/ 0 h 41"/>
                <a:gd name="T101" fmla="*/ 76 w 76"/>
                <a:gd name="T102" fmla="*/ 41 h 4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76" h="41">
                  <a:moveTo>
                    <a:pt x="21" y="0"/>
                  </a:moveTo>
                  <a:lnTo>
                    <a:pt x="13" y="4"/>
                  </a:lnTo>
                  <a:lnTo>
                    <a:pt x="5" y="10"/>
                  </a:lnTo>
                  <a:lnTo>
                    <a:pt x="0" y="15"/>
                  </a:lnTo>
                  <a:lnTo>
                    <a:pt x="1" y="21"/>
                  </a:lnTo>
                  <a:lnTo>
                    <a:pt x="5" y="22"/>
                  </a:lnTo>
                  <a:lnTo>
                    <a:pt x="9" y="25"/>
                  </a:lnTo>
                  <a:lnTo>
                    <a:pt x="14" y="26"/>
                  </a:lnTo>
                  <a:lnTo>
                    <a:pt x="20" y="28"/>
                  </a:lnTo>
                  <a:lnTo>
                    <a:pt x="26" y="29"/>
                  </a:lnTo>
                  <a:lnTo>
                    <a:pt x="31" y="30"/>
                  </a:lnTo>
                  <a:lnTo>
                    <a:pt x="36" y="30"/>
                  </a:lnTo>
                  <a:lnTo>
                    <a:pt x="41" y="32"/>
                  </a:lnTo>
                  <a:lnTo>
                    <a:pt x="47" y="33"/>
                  </a:lnTo>
                  <a:lnTo>
                    <a:pt x="54" y="33"/>
                  </a:lnTo>
                  <a:lnTo>
                    <a:pt x="60" y="35"/>
                  </a:lnTo>
                  <a:lnTo>
                    <a:pt x="65" y="38"/>
                  </a:lnTo>
                  <a:lnTo>
                    <a:pt x="69" y="41"/>
                  </a:lnTo>
                  <a:lnTo>
                    <a:pt x="74" y="40"/>
                  </a:lnTo>
                  <a:lnTo>
                    <a:pt x="76" y="36"/>
                  </a:lnTo>
                  <a:lnTo>
                    <a:pt x="75" y="30"/>
                  </a:lnTo>
                  <a:lnTo>
                    <a:pt x="75" y="22"/>
                  </a:lnTo>
                  <a:lnTo>
                    <a:pt x="75" y="14"/>
                  </a:lnTo>
                  <a:lnTo>
                    <a:pt x="75" y="7"/>
                  </a:lnTo>
                  <a:lnTo>
                    <a:pt x="72" y="4"/>
                  </a:lnTo>
                  <a:lnTo>
                    <a:pt x="68" y="3"/>
                  </a:lnTo>
                  <a:lnTo>
                    <a:pt x="62" y="3"/>
                  </a:lnTo>
                  <a:lnTo>
                    <a:pt x="57" y="3"/>
                  </a:lnTo>
                  <a:lnTo>
                    <a:pt x="50" y="4"/>
                  </a:lnTo>
                  <a:lnTo>
                    <a:pt x="42" y="4"/>
                  </a:lnTo>
                  <a:lnTo>
                    <a:pt x="35" y="4"/>
                  </a:lnTo>
                  <a:lnTo>
                    <a:pt x="27" y="3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4325" name="Freeform 9"/>
            <p:cNvSpPr>
              <a:spLocks/>
            </p:cNvSpPr>
            <p:nvPr/>
          </p:nvSpPr>
          <p:spPr bwMode="auto">
            <a:xfrm>
              <a:off x="2407" y="1009"/>
              <a:ext cx="86" cy="32"/>
            </a:xfrm>
            <a:custGeom>
              <a:avLst/>
              <a:gdLst>
                <a:gd name="T0" fmla="*/ 1 w 172"/>
                <a:gd name="T1" fmla="*/ 0 h 62"/>
                <a:gd name="T2" fmla="*/ 1 w 172"/>
                <a:gd name="T3" fmla="*/ 1 h 62"/>
                <a:gd name="T4" fmla="*/ 1 w 172"/>
                <a:gd name="T5" fmla="*/ 1 h 62"/>
                <a:gd name="T6" fmla="*/ 1 w 172"/>
                <a:gd name="T7" fmla="*/ 1 h 62"/>
                <a:gd name="T8" fmla="*/ 0 w 172"/>
                <a:gd name="T9" fmla="*/ 1 h 62"/>
                <a:gd name="T10" fmla="*/ 1 w 172"/>
                <a:gd name="T11" fmla="*/ 1 h 62"/>
                <a:gd name="T12" fmla="*/ 1 w 172"/>
                <a:gd name="T13" fmla="*/ 1 h 62"/>
                <a:gd name="T14" fmla="*/ 1 w 172"/>
                <a:gd name="T15" fmla="*/ 1 h 62"/>
                <a:gd name="T16" fmla="*/ 1 w 172"/>
                <a:gd name="T17" fmla="*/ 1 h 62"/>
                <a:gd name="T18" fmla="*/ 1 w 172"/>
                <a:gd name="T19" fmla="*/ 1 h 62"/>
                <a:gd name="T20" fmla="*/ 1 w 172"/>
                <a:gd name="T21" fmla="*/ 1 h 62"/>
                <a:gd name="T22" fmla="*/ 1 w 172"/>
                <a:gd name="T23" fmla="*/ 1 h 62"/>
                <a:gd name="T24" fmla="*/ 1 w 172"/>
                <a:gd name="T25" fmla="*/ 1 h 62"/>
                <a:gd name="T26" fmla="*/ 1 w 172"/>
                <a:gd name="T27" fmla="*/ 1 h 62"/>
                <a:gd name="T28" fmla="*/ 1 w 172"/>
                <a:gd name="T29" fmla="*/ 1 h 62"/>
                <a:gd name="T30" fmla="*/ 1 w 172"/>
                <a:gd name="T31" fmla="*/ 1 h 62"/>
                <a:gd name="T32" fmla="*/ 1 w 172"/>
                <a:gd name="T33" fmla="*/ 1 h 62"/>
                <a:gd name="T34" fmla="*/ 1 w 172"/>
                <a:gd name="T35" fmla="*/ 1 h 62"/>
                <a:gd name="T36" fmla="*/ 1 w 172"/>
                <a:gd name="T37" fmla="*/ 1 h 62"/>
                <a:gd name="T38" fmla="*/ 1 w 172"/>
                <a:gd name="T39" fmla="*/ 1 h 62"/>
                <a:gd name="T40" fmla="*/ 1 w 172"/>
                <a:gd name="T41" fmla="*/ 1 h 62"/>
                <a:gd name="T42" fmla="*/ 1 w 172"/>
                <a:gd name="T43" fmla="*/ 1 h 62"/>
                <a:gd name="T44" fmla="*/ 1 w 172"/>
                <a:gd name="T45" fmla="*/ 1 h 62"/>
                <a:gd name="T46" fmla="*/ 1 w 172"/>
                <a:gd name="T47" fmla="*/ 1 h 62"/>
                <a:gd name="T48" fmla="*/ 1 w 172"/>
                <a:gd name="T49" fmla="*/ 1 h 62"/>
                <a:gd name="T50" fmla="*/ 1 w 172"/>
                <a:gd name="T51" fmla="*/ 1 h 62"/>
                <a:gd name="T52" fmla="*/ 1 w 172"/>
                <a:gd name="T53" fmla="*/ 1 h 62"/>
                <a:gd name="T54" fmla="*/ 1 w 172"/>
                <a:gd name="T55" fmla="*/ 1 h 62"/>
                <a:gd name="T56" fmla="*/ 1 w 172"/>
                <a:gd name="T57" fmla="*/ 1 h 62"/>
                <a:gd name="T58" fmla="*/ 1 w 172"/>
                <a:gd name="T59" fmla="*/ 1 h 62"/>
                <a:gd name="T60" fmla="*/ 1 w 172"/>
                <a:gd name="T61" fmla="*/ 1 h 62"/>
                <a:gd name="T62" fmla="*/ 1 w 172"/>
                <a:gd name="T63" fmla="*/ 1 h 62"/>
                <a:gd name="T64" fmla="*/ 1 w 172"/>
                <a:gd name="T65" fmla="*/ 1 h 62"/>
                <a:gd name="T66" fmla="*/ 1 w 172"/>
                <a:gd name="T67" fmla="*/ 1 h 62"/>
                <a:gd name="T68" fmla="*/ 1 w 172"/>
                <a:gd name="T69" fmla="*/ 1 h 62"/>
                <a:gd name="T70" fmla="*/ 1 w 172"/>
                <a:gd name="T71" fmla="*/ 1 h 62"/>
                <a:gd name="T72" fmla="*/ 1 w 172"/>
                <a:gd name="T73" fmla="*/ 1 h 62"/>
                <a:gd name="T74" fmla="*/ 1 w 172"/>
                <a:gd name="T75" fmla="*/ 1 h 62"/>
                <a:gd name="T76" fmla="*/ 1 w 172"/>
                <a:gd name="T77" fmla="*/ 1 h 62"/>
                <a:gd name="T78" fmla="*/ 1 w 172"/>
                <a:gd name="T79" fmla="*/ 1 h 62"/>
                <a:gd name="T80" fmla="*/ 1 w 172"/>
                <a:gd name="T81" fmla="*/ 1 h 62"/>
                <a:gd name="T82" fmla="*/ 1 w 172"/>
                <a:gd name="T83" fmla="*/ 1 h 62"/>
                <a:gd name="T84" fmla="*/ 1 w 172"/>
                <a:gd name="T85" fmla="*/ 1 h 62"/>
                <a:gd name="T86" fmla="*/ 1 w 172"/>
                <a:gd name="T87" fmla="*/ 1 h 62"/>
                <a:gd name="T88" fmla="*/ 1 w 172"/>
                <a:gd name="T89" fmla="*/ 1 h 62"/>
                <a:gd name="T90" fmla="*/ 1 w 172"/>
                <a:gd name="T91" fmla="*/ 1 h 62"/>
                <a:gd name="T92" fmla="*/ 1 w 172"/>
                <a:gd name="T93" fmla="*/ 1 h 62"/>
                <a:gd name="T94" fmla="*/ 1 w 172"/>
                <a:gd name="T95" fmla="*/ 1 h 62"/>
                <a:gd name="T96" fmla="*/ 1 w 172"/>
                <a:gd name="T97" fmla="*/ 1 h 62"/>
                <a:gd name="T98" fmla="*/ 1 w 172"/>
                <a:gd name="T99" fmla="*/ 1 h 62"/>
                <a:gd name="T100" fmla="*/ 1 w 172"/>
                <a:gd name="T101" fmla="*/ 1 h 62"/>
                <a:gd name="T102" fmla="*/ 1 w 172"/>
                <a:gd name="T103" fmla="*/ 1 h 62"/>
                <a:gd name="T104" fmla="*/ 1 w 172"/>
                <a:gd name="T105" fmla="*/ 1 h 62"/>
                <a:gd name="T106" fmla="*/ 1 w 172"/>
                <a:gd name="T107" fmla="*/ 1 h 62"/>
                <a:gd name="T108" fmla="*/ 1 w 172"/>
                <a:gd name="T109" fmla="*/ 1 h 62"/>
                <a:gd name="T110" fmla="*/ 1 w 172"/>
                <a:gd name="T111" fmla="*/ 1 h 62"/>
                <a:gd name="T112" fmla="*/ 1 w 172"/>
                <a:gd name="T113" fmla="*/ 1 h 62"/>
                <a:gd name="T114" fmla="*/ 1 w 172"/>
                <a:gd name="T115" fmla="*/ 0 h 62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w 172"/>
                <a:gd name="T175" fmla="*/ 0 h 62"/>
                <a:gd name="T176" fmla="*/ 172 w 172"/>
                <a:gd name="T177" fmla="*/ 62 h 62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T174" t="T175" r="T176" b="T177"/>
              <a:pathLst>
                <a:path w="172" h="62">
                  <a:moveTo>
                    <a:pt x="41" y="0"/>
                  </a:moveTo>
                  <a:lnTo>
                    <a:pt x="6" y="13"/>
                  </a:lnTo>
                  <a:lnTo>
                    <a:pt x="4" y="16"/>
                  </a:lnTo>
                  <a:lnTo>
                    <a:pt x="1" y="25"/>
                  </a:lnTo>
                  <a:lnTo>
                    <a:pt x="0" y="34"/>
                  </a:lnTo>
                  <a:lnTo>
                    <a:pt x="2" y="40"/>
                  </a:lnTo>
                  <a:lnTo>
                    <a:pt x="6" y="41"/>
                  </a:lnTo>
                  <a:lnTo>
                    <a:pt x="10" y="40"/>
                  </a:lnTo>
                  <a:lnTo>
                    <a:pt x="15" y="39"/>
                  </a:lnTo>
                  <a:lnTo>
                    <a:pt x="21" y="38"/>
                  </a:lnTo>
                  <a:lnTo>
                    <a:pt x="26" y="36"/>
                  </a:lnTo>
                  <a:lnTo>
                    <a:pt x="32" y="34"/>
                  </a:lnTo>
                  <a:lnTo>
                    <a:pt x="37" y="34"/>
                  </a:lnTo>
                  <a:lnTo>
                    <a:pt x="41" y="34"/>
                  </a:lnTo>
                  <a:lnTo>
                    <a:pt x="47" y="36"/>
                  </a:lnTo>
                  <a:lnTo>
                    <a:pt x="56" y="37"/>
                  </a:lnTo>
                  <a:lnTo>
                    <a:pt x="67" y="39"/>
                  </a:lnTo>
                  <a:lnTo>
                    <a:pt x="77" y="41"/>
                  </a:lnTo>
                  <a:lnTo>
                    <a:pt x="89" y="44"/>
                  </a:lnTo>
                  <a:lnTo>
                    <a:pt x="99" y="46"/>
                  </a:lnTo>
                  <a:lnTo>
                    <a:pt x="106" y="48"/>
                  </a:lnTo>
                  <a:lnTo>
                    <a:pt x="112" y="51"/>
                  </a:lnTo>
                  <a:lnTo>
                    <a:pt x="109" y="55"/>
                  </a:lnTo>
                  <a:lnTo>
                    <a:pt x="109" y="60"/>
                  </a:lnTo>
                  <a:lnTo>
                    <a:pt x="110" y="62"/>
                  </a:lnTo>
                  <a:lnTo>
                    <a:pt x="116" y="62"/>
                  </a:lnTo>
                  <a:lnTo>
                    <a:pt x="121" y="61"/>
                  </a:lnTo>
                  <a:lnTo>
                    <a:pt x="128" y="59"/>
                  </a:lnTo>
                  <a:lnTo>
                    <a:pt x="136" y="56"/>
                  </a:lnTo>
                  <a:lnTo>
                    <a:pt x="145" y="54"/>
                  </a:lnTo>
                  <a:lnTo>
                    <a:pt x="153" y="52"/>
                  </a:lnTo>
                  <a:lnTo>
                    <a:pt x="161" y="48"/>
                  </a:lnTo>
                  <a:lnTo>
                    <a:pt x="167" y="46"/>
                  </a:lnTo>
                  <a:lnTo>
                    <a:pt x="170" y="45"/>
                  </a:lnTo>
                  <a:lnTo>
                    <a:pt x="172" y="41"/>
                  </a:lnTo>
                  <a:lnTo>
                    <a:pt x="169" y="37"/>
                  </a:lnTo>
                  <a:lnTo>
                    <a:pt x="163" y="34"/>
                  </a:lnTo>
                  <a:lnTo>
                    <a:pt x="157" y="36"/>
                  </a:lnTo>
                  <a:lnTo>
                    <a:pt x="152" y="36"/>
                  </a:lnTo>
                  <a:lnTo>
                    <a:pt x="147" y="34"/>
                  </a:lnTo>
                  <a:lnTo>
                    <a:pt x="143" y="33"/>
                  </a:lnTo>
                  <a:lnTo>
                    <a:pt x="138" y="31"/>
                  </a:lnTo>
                  <a:lnTo>
                    <a:pt x="132" y="30"/>
                  </a:lnTo>
                  <a:lnTo>
                    <a:pt x="127" y="28"/>
                  </a:lnTo>
                  <a:lnTo>
                    <a:pt x="122" y="26"/>
                  </a:lnTo>
                  <a:lnTo>
                    <a:pt x="116" y="25"/>
                  </a:lnTo>
                  <a:lnTo>
                    <a:pt x="110" y="24"/>
                  </a:lnTo>
                  <a:lnTo>
                    <a:pt x="105" y="23"/>
                  </a:lnTo>
                  <a:lnTo>
                    <a:pt x="99" y="22"/>
                  </a:lnTo>
                  <a:lnTo>
                    <a:pt x="92" y="21"/>
                  </a:lnTo>
                  <a:lnTo>
                    <a:pt x="85" y="18"/>
                  </a:lnTo>
                  <a:lnTo>
                    <a:pt x="79" y="17"/>
                  </a:lnTo>
                  <a:lnTo>
                    <a:pt x="75" y="15"/>
                  </a:lnTo>
                  <a:lnTo>
                    <a:pt x="70" y="14"/>
                  </a:lnTo>
                  <a:lnTo>
                    <a:pt x="63" y="10"/>
                  </a:lnTo>
                  <a:lnTo>
                    <a:pt x="56" y="6"/>
                  </a:lnTo>
                  <a:lnTo>
                    <a:pt x="49" y="2"/>
                  </a:lnTo>
                  <a:lnTo>
                    <a:pt x="41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4326" name="Freeform 10"/>
            <p:cNvSpPr>
              <a:spLocks/>
            </p:cNvSpPr>
            <p:nvPr/>
          </p:nvSpPr>
          <p:spPr bwMode="auto">
            <a:xfrm>
              <a:off x="2445" y="1046"/>
              <a:ext cx="25" cy="14"/>
            </a:xfrm>
            <a:custGeom>
              <a:avLst/>
              <a:gdLst>
                <a:gd name="T0" fmla="*/ 1 w 50"/>
                <a:gd name="T1" fmla="*/ 0 h 29"/>
                <a:gd name="T2" fmla="*/ 1 w 50"/>
                <a:gd name="T3" fmla="*/ 0 h 29"/>
                <a:gd name="T4" fmla="*/ 1 w 50"/>
                <a:gd name="T5" fmla="*/ 0 h 29"/>
                <a:gd name="T6" fmla="*/ 1 w 50"/>
                <a:gd name="T7" fmla="*/ 0 h 29"/>
                <a:gd name="T8" fmla="*/ 1 w 50"/>
                <a:gd name="T9" fmla="*/ 0 h 29"/>
                <a:gd name="T10" fmla="*/ 1 w 50"/>
                <a:gd name="T11" fmla="*/ 0 h 29"/>
                <a:gd name="T12" fmla="*/ 1 w 50"/>
                <a:gd name="T13" fmla="*/ 0 h 29"/>
                <a:gd name="T14" fmla="*/ 1 w 50"/>
                <a:gd name="T15" fmla="*/ 0 h 29"/>
                <a:gd name="T16" fmla="*/ 0 w 50"/>
                <a:gd name="T17" fmla="*/ 0 h 29"/>
                <a:gd name="T18" fmla="*/ 1 w 50"/>
                <a:gd name="T19" fmla="*/ 0 h 29"/>
                <a:gd name="T20" fmla="*/ 1 w 50"/>
                <a:gd name="T21" fmla="*/ 0 h 29"/>
                <a:gd name="T22" fmla="*/ 1 w 50"/>
                <a:gd name="T23" fmla="*/ 0 h 29"/>
                <a:gd name="T24" fmla="*/ 1 w 50"/>
                <a:gd name="T25" fmla="*/ 0 h 29"/>
                <a:gd name="T26" fmla="*/ 1 w 50"/>
                <a:gd name="T27" fmla="*/ 0 h 29"/>
                <a:gd name="T28" fmla="*/ 1 w 50"/>
                <a:gd name="T29" fmla="*/ 0 h 29"/>
                <a:gd name="T30" fmla="*/ 1 w 50"/>
                <a:gd name="T31" fmla="*/ 0 h 29"/>
                <a:gd name="T32" fmla="*/ 1 w 50"/>
                <a:gd name="T33" fmla="*/ 0 h 29"/>
                <a:gd name="T34" fmla="*/ 1 w 50"/>
                <a:gd name="T35" fmla="*/ 0 h 29"/>
                <a:gd name="T36" fmla="*/ 1 w 50"/>
                <a:gd name="T37" fmla="*/ 0 h 29"/>
                <a:gd name="T38" fmla="*/ 1 w 50"/>
                <a:gd name="T39" fmla="*/ 0 h 29"/>
                <a:gd name="T40" fmla="*/ 1 w 50"/>
                <a:gd name="T41" fmla="*/ 0 h 2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50"/>
                <a:gd name="T64" fmla="*/ 0 h 29"/>
                <a:gd name="T65" fmla="*/ 50 w 50"/>
                <a:gd name="T66" fmla="*/ 29 h 29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50" h="29">
                  <a:moveTo>
                    <a:pt x="40" y="0"/>
                  </a:moveTo>
                  <a:lnTo>
                    <a:pt x="35" y="2"/>
                  </a:lnTo>
                  <a:lnTo>
                    <a:pt x="31" y="4"/>
                  </a:lnTo>
                  <a:lnTo>
                    <a:pt x="26" y="6"/>
                  </a:lnTo>
                  <a:lnTo>
                    <a:pt x="22" y="6"/>
                  </a:lnTo>
                  <a:lnTo>
                    <a:pt x="16" y="5"/>
                  </a:lnTo>
                  <a:lnTo>
                    <a:pt x="9" y="3"/>
                  </a:lnTo>
                  <a:lnTo>
                    <a:pt x="3" y="3"/>
                  </a:lnTo>
                  <a:lnTo>
                    <a:pt x="0" y="5"/>
                  </a:lnTo>
                  <a:lnTo>
                    <a:pt x="1" y="10"/>
                  </a:lnTo>
                  <a:lnTo>
                    <a:pt x="4" y="17"/>
                  </a:lnTo>
                  <a:lnTo>
                    <a:pt x="10" y="25"/>
                  </a:lnTo>
                  <a:lnTo>
                    <a:pt x="15" y="29"/>
                  </a:lnTo>
                  <a:lnTo>
                    <a:pt x="23" y="29"/>
                  </a:lnTo>
                  <a:lnTo>
                    <a:pt x="33" y="29"/>
                  </a:lnTo>
                  <a:lnTo>
                    <a:pt x="41" y="28"/>
                  </a:lnTo>
                  <a:lnTo>
                    <a:pt x="48" y="26"/>
                  </a:lnTo>
                  <a:lnTo>
                    <a:pt x="50" y="22"/>
                  </a:lnTo>
                  <a:lnTo>
                    <a:pt x="49" y="15"/>
                  </a:lnTo>
                  <a:lnTo>
                    <a:pt x="46" y="9"/>
                  </a:lnTo>
                  <a:lnTo>
                    <a:pt x="4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4327" name="Freeform 11"/>
            <p:cNvSpPr>
              <a:spLocks/>
            </p:cNvSpPr>
            <p:nvPr/>
          </p:nvSpPr>
          <p:spPr bwMode="auto">
            <a:xfrm>
              <a:off x="2496" y="1036"/>
              <a:ext cx="70" cy="25"/>
            </a:xfrm>
            <a:custGeom>
              <a:avLst/>
              <a:gdLst>
                <a:gd name="T0" fmla="*/ 0 w 141"/>
                <a:gd name="T1" fmla="*/ 0 h 51"/>
                <a:gd name="T2" fmla="*/ 0 w 141"/>
                <a:gd name="T3" fmla="*/ 0 h 51"/>
                <a:gd name="T4" fmla="*/ 0 w 141"/>
                <a:gd name="T5" fmla="*/ 0 h 51"/>
                <a:gd name="T6" fmla="*/ 0 w 141"/>
                <a:gd name="T7" fmla="*/ 0 h 51"/>
                <a:gd name="T8" fmla="*/ 0 w 141"/>
                <a:gd name="T9" fmla="*/ 0 h 51"/>
                <a:gd name="T10" fmla="*/ 0 w 141"/>
                <a:gd name="T11" fmla="*/ 0 h 51"/>
                <a:gd name="T12" fmla="*/ 0 w 141"/>
                <a:gd name="T13" fmla="*/ 0 h 51"/>
                <a:gd name="T14" fmla="*/ 0 w 141"/>
                <a:gd name="T15" fmla="*/ 0 h 51"/>
                <a:gd name="T16" fmla="*/ 0 w 141"/>
                <a:gd name="T17" fmla="*/ 0 h 51"/>
                <a:gd name="T18" fmla="*/ 0 w 141"/>
                <a:gd name="T19" fmla="*/ 0 h 51"/>
                <a:gd name="T20" fmla="*/ 0 w 141"/>
                <a:gd name="T21" fmla="*/ 0 h 51"/>
                <a:gd name="T22" fmla="*/ 0 w 141"/>
                <a:gd name="T23" fmla="*/ 0 h 51"/>
                <a:gd name="T24" fmla="*/ 0 w 141"/>
                <a:gd name="T25" fmla="*/ 0 h 51"/>
                <a:gd name="T26" fmla="*/ 0 w 141"/>
                <a:gd name="T27" fmla="*/ 0 h 51"/>
                <a:gd name="T28" fmla="*/ 0 w 141"/>
                <a:gd name="T29" fmla="*/ 0 h 51"/>
                <a:gd name="T30" fmla="*/ 0 w 141"/>
                <a:gd name="T31" fmla="*/ 0 h 51"/>
                <a:gd name="T32" fmla="*/ 0 w 141"/>
                <a:gd name="T33" fmla="*/ 0 h 51"/>
                <a:gd name="T34" fmla="*/ 0 w 141"/>
                <a:gd name="T35" fmla="*/ 0 h 51"/>
                <a:gd name="T36" fmla="*/ 0 w 141"/>
                <a:gd name="T37" fmla="*/ 0 h 51"/>
                <a:gd name="T38" fmla="*/ 0 w 141"/>
                <a:gd name="T39" fmla="*/ 0 h 51"/>
                <a:gd name="T40" fmla="*/ 0 w 141"/>
                <a:gd name="T41" fmla="*/ 0 h 51"/>
                <a:gd name="T42" fmla="*/ 0 w 141"/>
                <a:gd name="T43" fmla="*/ 0 h 51"/>
                <a:gd name="T44" fmla="*/ 0 w 141"/>
                <a:gd name="T45" fmla="*/ 0 h 51"/>
                <a:gd name="T46" fmla="*/ 0 w 141"/>
                <a:gd name="T47" fmla="*/ 0 h 51"/>
                <a:gd name="T48" fmla="*/ 0 w 141"/>
                <a:gd name="T49" fmla="*/ 0 h 51"/>
                <a:gd name="T50" fmla="*/ 0 w 141"/>
                <a:gd name="T51" fmla="*/ 0 h 51"/>
                <a:gd name="T52" fmla="*/ 0 w 141"/>
                <a:gd name="T53" fmla="*/ 0 h 51"/>
                <a:gd name="T54" fmla="*/ 0 w 141"/>
                <a:gd name="T55" fmla="*/ 0 h 51"/>
                <a:gd name="T56" fmla="*/ 0 w 141"/>
                <a:gd name="T57" fmla="*/ 0 h 51"/>
                <a:gd name="T58" fmla="*/ 0 w 141"/>
                <a:gd name="T59" fmla="*/ 0 h 51"/>
                <a:gd name="T60" fmla="*/ 0 w 141"/>
                <a:gd name="T61" fmla="*/ 0 h 51"/>
                <a:gd name="T62" fmla="*/ 0 w 141"/>
                <a:gd name="T63" fmla="*/ 0 h 51"/>
                <a:gd name="T64" fmla="*/ 0 w 141"/>
                <a:gd name="T65" fmla="*/ 0 h 51"/>
                <a:gd name="T66" fmla="*/ 0 w 141"/>
                <a:gd name="T67" fmla="*/ 0 h 51"/>
                <a:gd name="T68" fmla="*/ 0 w 141"/>
                <a:gd name="T69" fmla="*/ 0 h 51"/>
                <a:gd name="T70" fmla="*/ 0 w 141"/>
                <a:gd name="T71" fmla="*/ 0 h 51"/>
                <a:gd name="T72" fmla="*/ 0 w 141"/>
                <a:gd name="T73" fmla="*/ 0 h 51"/>
                <a:gd name="T74" fmla="*/ 0 w 141"/>
                <a:gd name="T75" fmla="*/ 0 h 51"/>
                <a:gd name="T76" fmla="*/ 0 w 141"/>
                <a:gd name="T77" fmla="*/ 0 h 51"/>
                <a:gd name="T78" fmla="*/ 0 w 141"/>
                <a:gd name="T79" fmla="*/ 0 h 51"/>
                <a:gd name="T80" fmla="*/ 0 w 141"/>
                <a:gd name="T81" fmla="*/ 0 h 51"/>
                <a:gd name="T82" fmla="*/ 0 w 141"/>
                <a:gd name="T83" fmla="*/ 0 h 51"/>
                <a:gd name="T84" fmla="*/ 0 w 141"/>
                <a:gd name="T85" fmla="*/ 0 h 51"/>
                <a:gd name="T86" fmla="*/ 0 w 141"/>
                <a:gd name="T87" fmla="*/ 0 h 51"/>
                <a:gd name="T88" fmla="*/ 0 w 141"/>
                <a:gd name="T89" fmla="*/ 0 h 51"/>
                <a:gd name="T90" fmla="*/ 0 w 141"/>
                <a:gd name="T91" fmla="*/ 0 h 51"/>
                <a:gd name="T92" fmla="*/ 0 w 141"/>
                <a:gd name="T93" fmla="*/ 0 h 51"/>
                <a:gd name="T94" fmla="*/ 0 w 141"/>
                <a:gd name="T95" fmla="*/ 0 h 51"/>
                <a:gd name="T96" fmla="*/ 0 w 141"/>
                <a:gd name="T97" fmla="*/ 0 h 51"/>
                <a:gd name="T98" fmla="*/ 0 w 141"/>
                <a:gd name="T99" fmla="*/ 0 h 51"/>
                <a:gd name="T100" fmla="*/ 0 w 141"/>
                <a:gd name="T101" fmla="*/ 0 h 51"/>
                <a:gd name="T102" fmla="*/ 0 w 141"/>
                <a:gd name="T103" fmla="*/ 0 h 51"/>
                <a:gd name="T104" fmla="*/ 0 w 141"/>
                <a:gd name="T105" fmla="*/ 0 h 51"/>
                <a:gd name="T106" fmla="*/ 0 w 141"/>
                <a:gd name="T107" fmla="*/ 0 h 51"/>
                <a:gd name="T108" fmla="*/ 0 w 141"/>
                <a:gd name="T109" fmla="*/ 0 h 51"/>
                <a:gd name="T110" fmla="*/ 0 w 141"/>
                <a:gd name="T111" fmla="*/ 0 h 51"/>
                <a:gd name="T112" fmla="*/ 0 w 141"/>
                <a:gd name="T113" fmla="*/ 0 h 51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w 141"/>
                <a:gd name="T172" fmla="*/ 0 h 51"/>
                <a:gd name="T173" fmla="*/ 141 w 141"/>
                <a:gd name="T174" fmla="*/ 51 h 51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T171" t="T172" r="T173" b="T174"/>
              <a:pathLst>
                <a:path w="141" h="51">
                  <a:moveTo>
                    <a:pt x="73" y="15"/>
                  </a:moveTo>
                  <a:lnTo>
                    <a:pt x="68" y="13"/>
                  </a:lnTo>
                  <a:lnTo>
                    <a:pt x="64" y="10"/>
                  </a:lnTo>
                  <a:lnTo>
                    <a:pt x="58" y="8"/>
                  </a:lnTo>
                  <a:lnTo>
                    <a:pt x="52" y="4"/>
                  </a:lnTo>
                  <a:lnTo>
                    <a:pt x="46" y="2"/>
                  </a:lnTo>
                  <a:lnTo>
                    <a:pt x="41" y="1"/>
                  </a:lnTo>
                  <a:lnTo>
                    <a:pt x="36" y="0"/>
                  </a:lnTo>
                  <a:lnTo>
                    <a:pt x="33" y="1"/>
                  </a:lnTo>
                  <a:lnTo>
                    <a:pt x="28" y="3"/>
                  </a:lnTo>
                  <a:lnTo>
                    <a:pt x="23" y="3"/>
                  </a:lnTo>
                  <a:lnTo>
                    <a:pt x="18" y="3"/>
                  </a:lnTo>
                  <a:lnTo>
                    <a:pt x="13" y="3"/>
                  </a:lnTo>
                  <a:lnTo>
                    <a:pt x="8" y="4"/>
                  </a:lnTo>
                  <a:lnTo>
                    <a:pt x="6" y="8"/>
                  </a:lnTo>
                  <a:lnTo>
                    <a:pt x="6" y="13"/>
                  </a:lnTo>
                  <a:lnTo>
                    <a:pt x="8" y="17"/>
                  </a:lnTo>
                  <a:lnTo>
                    <a:pt x="11" y="21"/>
                  </a:lnTo>
                  <a:lnTo>
                    <a:pt x="11" y="23"/>
                  </a:lnTo>
                  <a:lnTo>
                    <a:pt x="8" y="25"/>
                  </a:lnTo>
                  <a:lnTo>
                    <a:pt x="5" y="28"/>
                  </a:lnTo>
                  <a:lnTo>
                    <a:pt x="1" y="31"/>
                  </a:lnTo>
                  <a:lnTo>
                    <a:pt x="0" y="33"/>
                  </a:lnTo>
                  <a:lnTo>
                    <a:pt x="1" y="36"/>
                  </a:lnTo>
                  <a:lnTo>
                    <a:pt x="8" y="37"/>
                  </a:lnTo>
                  <a:lnTo>
                    <a:pt x="18" y="38"/>
                  </a:lnTo>
                  <a:lnTo>
                    <a:pt x="24" y="39"/>
                  </a:lnTo>
                  <a:lnTo>
                    <a:pt x="30" y="41"/>
                  </a:lnTo>
                  <a:lnTo>
                    <a:pt x="36" y="44"/>
                  </a:lnTo>
                  <a:lnTo>
                    <a:pt x="41" y="44"/>
                  </a:lnTo>
                  <a:lnTo>
                    <a:pt x="45" y="43"/>
                  </a:lnTo>
                  <a:lnTo>
                    <a:pt x="49" y="39"/>
                  </a:lnTo>
                  <a:lnTo>
                    <a:pt x="53" y="36"/>
                  </a:lnTo>
                  <a:lnTo>
                    <a:pt x="61" y="36"/>
                  </a:lnTo>
                  <a:lnTo>
                    <a:pt x="67" y="37"/>
                  </a:lnTo>
                  <a:lnTo>
                    <a:pt x="73" y="37"/>
                  </a:lnTo>
                  <a:lnTo>
                    <a:pt x="80" y="38"/>
                  </a:lnTo>
                  <a:lnTo>
                    <a:pt x="87" y="39"/>
                  </a:lnTo>
                  <a:lnTo>
                    <a:pt x="94" y="37"/>
                  </a:lnTo>
                  <a:lnTo>
                    <a:pt x="99" y="37"/>
                  </a:lnTo>
                  <a:lnTo>
                    <a:pt x="105" y="40"/>
                  </a:lnTo>
                  <a:lnTo>
                    <a:pt x="112" y="46"/>
                  </a:lnTo>
                  <a:lnTo>
                    <a:pt x="119" y="49"/>
                  </a:lnTo>
                  <a:lnTo>
                    <a:pt x="125" y="51"/>
                  </a:lnTo>
                  <a:lnTo>
                    <a:pt x="132" y="48"/>
                  </a:lnTo>
                  <a:lnTo>
                    <a:pt x="137" y="41"/>
                  </a:lnTo>
                  <a:lnTo>
                    <a:pt x="141" y="34"/>
                  </a:lnTo>
                  <a:lnTo>
                    <a:pt x="141" y="29"/>
                  </a:lnTo>
                  <a:lnTo>
                    <a:pt x="135" y="25"/>
                  </a:lnTo>
                  <a:lnTo>
                    <a:pt x="127" y="23"/>
                  </a:lnTo>
                  <a:lnTo>
                    <a:pt x="119" y="18"/>
                  </a:lnTo>
                  <a:lnTo>
                    <a:pt x="111" y="15"/>
                  </a:lnTo>
                  <a:lnTo>
                    <a:pt x="105" y="15"/>
                  </a:lnTo>
                  <a:lnTo>
                    <a:pt x="98" y="17"/>
                  </a:lnTo>
                  <a:lnTo>
                    <a:pt x="89" y="18"/>
                  </a:lnTo>
                  <a:lnTo>
                    <a:pt x="80" y="18"/>
                  </a:lnTo>
                  <a:lnTo>
                    <a:pt x="73" y="15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4328" name="Freeform 12"/>
            <p:cNvSpPr>
              <a:spLocks/>
            </p:cNvSpPr>
            <p:nvPr/>
          </p:nvSpPr>
          <p:spPr bwMode="auto">
            <a:xfrm>
              <a:off x="2701" y="1567"/>
              <a:ext cx="26" cy="34"/>
            </a:xfrm>
            <a:custGeom>
              <a:avLst/>
              <a:gdLst>
                <a:gd name="T0" fmla="*/ 0 w 53"/>
                <a:gd name="T1" fmla="*/ 0 h 68"/>
                <a:gd name="T2" fmla="*/ 0 w 53"/>
                <a:gd name="T3" fmla="*/ 1 h 68"/>
                <a:gd name="T4" fmla="*/ 0 w 53"/>
                <a:gd name="T5" fmla="*/ 1 h 68"/>
                <a:gd name="T6" fmla="*/ 0 w 53"/>
                <a:gd name="T7" fmla="*/ 1 h 68"/>
                <a:gd name="T8" fmla="*/ 0 w 53"/>
                <a:gd name="T9" fmla="*/ 1 h 68"/>
                <a:gd name="T10" fmla="*/ 0 w 53"/>
                <a:gd name="T11" fmla="*/ 1 h 68"/>
                <a:gd name="T12" fmla="*/ 0 w 53"/>
                <a:gd name="T13" fmla="*/ 1 h 68"/>
                <a:gd name="T14" fmla="*/ 0 w 53"/>
                <a:gd name="T15" fmla="*/ 1 h 68"/>
                <a:gd name="T16" fmla="*/ 0 w 53"/>
                <a:gd name="T17" fmla="*/ 1 h 68"/>
                <a:gd name="T18" fmla="*/ 0 w 53"/>
                <a:gd name="T19" fmla="*/ 1 h 68"/>
                <a:gd name="T20" fmla="*/ 0 w 53"/>
                <a:gd name="T21" fmla="*/ 1 h 68"/>
                <a:gd name="T22" fmla="*/ 0 w 53"/>
                <a:gd name="T23" fmla="*/ 1 h 68"/>
                <a:gd name="T24" fmla="*/ 0 w 53"/>
                <a:gd name="T25" fmla="*/ 1 h 68"/>
                <a:gd name="T26" fmla="*/ 0 w 53"/>
                <a:gd name="T27" fmla="*/ 1 h 68"/>
                <a:gd name="T28" fmla="*/ 0 w 53"/>
                <a:gd name="T29" fmla="*/ 1 h 68"/>
                <a:gd name="T30" fmla="*/ 0 w 53"/>
                <a:gd name="T31" fmla="*/ 1 h 68"/>
                <a:gd name="T32" fmla="*/ 0 w 53"/>
                <a:gd name="T33" fmla="*/ 1 h 68"/>
                <a:gd name="T34" fmla="*/ 0 w 53"/>
                <a:gd name="T35" fmla="*/ 1 h 68"/>
                <a:gd name="T36" fmla="*/ 0 w 53"/>
                <a:gd name="T37" fmla="*/ 1 h 68"/>
                <a:gd name="T38" fmla="*/ 0 w 53"/>
                <a:gd name="T39" fmla="*/ 1 h 68"/>
                <a:gd name="T40" fmla="*/ 0 w 53"/>
                <a:gd name="T41" fmla="*/ 1 h 68"/>
                <a:gd name="T42" fmla="*/ 0 w 53"/>
                <a:gd name="T43" fmla="*/ 1 h 68"/>
                <a:gd name="T44" fmla="*/ 0 w 53"/>
                <a:gd name="T45" fmla="*/ 1 h 68"/>
                <a:gd name="T46" fmla="*/ 0 w 53"/>
                <a:gd name="T47" fmla="*/ 1 h 68"/>
                <a:gd name="T48" fmla="*/ 0 w 53"/>
                <a:gd name="T49" fmla="*/ 0 h 6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53"/>
                <a:gd name="T76" fmla="*/ 0 h 68"/>
                <a:gd name="T77" fmla="*/ 53 w 53"/>
                <a:gd name="T78" fmla="*/ 68 h 68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53" h="68">
                  <a:moveTo>
                    <a:pt x="0" y="0"/>
                  </a:moveTo>
                  <a:lnTo>
                    <a:pt x="0" y="14"/>
                  </a:lnTo>
                  <a:lnTo>
                    <a:pt x="6" y="35"/>
                  </a:lnTo>
                  <a:lnTo>
                    <a:pt x="14" y="56"/>
                  </a:lnTo>
                  <a:lnTo>
                    <a:pt x="22" y="68"/>
                  </a:lnTo>
                  <a:lnTo>
                    <a:pt x="29" y="68"/>
                  </a:lnTo>
                  <a:lnTo>
                    <a:pt x="35" y="63"/>
                  </a:lnTo>
                  <a:lnTo>
                    <a:pt x="41" y="55"/>
                  </a:lnTo>
                  <a:lnTo>
                    <a:pt x="46" y="49"/>
                  </a:lnTo>
                  <a:lnTo>
                    <a:pt x="51" y="41"/>
                  </a:lnTo>
                  <a:lnTo>
                    <a:pt x="53" y="30"/>
                  </a:lnTo>
                  <a:lnTo>
                    <a:pt x="53" y="18"/>
                  </a:lnTo>
                  <a:lnTo>
                    <a:pt x="51" y="9"/>
                  </a:lnTo>
                  <a:lnTo>
                    <a:pt x="47" y="4"/>
                  </a:lnTo>
                  <a:lnTo>
                    <a:pt x="44" y="1"/>
                  </a:lnTo>
                  <a:lnTo>
                    <a:pt x="41" y="2"/>
                  </a:lnTo>
                  <a:lnTo>
                    <a:pt x="37" y="8"/>
                  </a:lnTo>
                  <a:lnTo>
                    <a:pt x="35" y="11"/>
                  </a:lnTo>
                  <a:lnTo>
                    <a:pt x="31" y="12"/>
                  </a:lnTo>
                  <a:lnTo>
                    <a:pt x="27" y="14"/>
                  </a:lnTo>
                  <a:lnTo>
                    <a:pt x="22" y="14"/>
                  </a:lnTo>
                  <a:lnTo>
                    <a:pt x="16" y="11"/>
                  </a:lnTo>
                  <a:lnTo>
                    <a:pt x="12" y="9"/>
                  </a:lnTo>
                  <a:lnTo>
                    <a:pt x="6" y="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4329" name="Freeform 13"/>
            <p:cNvSpPr>
              <a:spLocks/>
            </p:cNvSpPr>
            <p:nvPr/>
          </p:nvSpPr>
          <p:spPr bwMode="auto">
            <a:xfrm>
              <a:off x="2850" y="734"/>
              <a:ext cx="172" cy="189"/>
            </a:xfrm>
            <a:custGeom>
              <a:avLst/>
              <a:gdLst>
                <a:gd name="T0" fmla="*/ 1 w 343"/>
                <a:gd name="T1" fmla="*/ 1 h 378"/>
                <a:gd name="T2" fmla="*/ 1 w 343"/>
                <a:gd name="T3" fmla="*/ 1 h 378"/>
                <a:gd name="T4" fmla="*/ 1 w 343"/>
                <a:gd name="T5" fmla="*/ 1 h 378"/>
                <a:gd name="T6" fmla="*/ 1 w 343"/>
                <a:gd name="T7" fmla="*/ 1 h 378"/>
                <a:gd name="T8" fmla="*/ 1 w 343"/>
                <a:gd name="T9" fmla="*/ 1 h 378"/>
                <a:gd name="T10" fmla="*/ 1 w 343"/>
                <a:gd name="T11" fmla="*/ 1 h 378"/>
                <a:gd name="T12" fmla="*/ 1 w 343"/>
                <a:gd name="T13" fmla="*/ 1 h 378"/>
                <a:gd name="T14" fmla="*/ 1 w 343"/>
                <a:gd name="T15" fmla="*/ 1 h 378"/>
                <a:gd name="T16" fmla="*/ 1 w 343"/>
                <a:gd name="T17" fmla="*/ 1 h 378"/>
                <a:gd name="T18" fmla="*/ 1 w 343"/>
                <a:gd name="T19" fmla="*/ 1 h 378"/>
                <a:gd name="T20" fmla="*/ 1 w 343"/>
                <a:gd name="T21" fmla="*/ 1 h 378"/>
                <a:gd name="T22" fmla="*/ 1 w 343"/>
                <a:gd name="T23" fmla="*/ 1 h 378"/>
                <a:gd name="T24" fmla="*/ 1 w 343"/>
                <a:gd name="T25" fmla="*/ 1 h 378"/>
                <a:gd name="T26" fmla="*/ 1 w 343"/>
                <a:gd name="T27" fmla="*/ 1 h 378"/>
                <a:gd name="T28" fmla="*/ 1 w 343"/>
                <a:gd name="T29" fmla="*/ 1 h 378"/>
                <a:gd name="T30" fmla="*/ 1 w 343"/>
                <a:gd name="T31" fmla="*/ 1 h 378"/>
                <a:gd name="T32" fmla="*/ 1 w 343"/>
                <a:gd name="T33" fmla="*/ 1 h 378"/>
                <a:gd name="T34" fmla="*/ 1 w 343"/>
                <a:gd name="T35" fmla="*/ 1 h 378"/>
                <a:gd name="T36" fmla="*/ 1 w 343"/>
                <a:gd name="T37" fmla="*/ 1 h 378"/>
                <a:gd name="T38" fmla="*/ 1 w 343"/>
                <a:gd name="T39" fmla="*/ 1 h 378"/>
                <a:gd name="T40" fmla="*/ 1 w 343"/>
                <a:gd name="T41" fmla="*/ 1 h 378"/>
                <a:gd name="T42" fmla="*/ 1 w 343"/>
                <a:gd name="T43" fmla="*/ 1 h 378"/>
                <a:gd name="T44" fmla="*/ 1 w 343"/>
                <a:gd name="T45" fmla="*/ 1 h 378"/>
                <a:gd name="T46" fmla="*/ 1 w 343"/>
                <a:gd name="T47" fmla="*/ 1 h 378"/>
                <a:gd name="T48" fmla="*/ 1 w 343"/>
                <a:gd name="T49" fmla="*/ 1 h 378"/>
                <a:gd name="T50" fmla="*/ 1 w 343"/>
                <a:gd name="T51" fmla="*/ 1 h 378"/>
                <a:gd name="T52" fmla="*/ 1 w 343"/>
                <a:gd name="T53" fmla="*/ 1 h 378"/>
                <a:gd name="T54" fmla="*/ 1 w 343"/>
                <a:gd name="T55" fmla="*/ 1 h 378"/>
                <a:gd name="T56" fmla="*/ 1 w 343"/>
                <a:gd name="T57" fmla="*/ 1 h 378"/>
                <a:gd name="T58" fmla="*/ 1 w 343"/>
                <a:gd name="T59" fmla="*/ 1 h 378"/>
                <a:gd name="T60" fmla="*/ 1 w 343"/>
                <a:gd name="T61" fmla="*/ 1 h 378"/>
                <a:gd name="T62" fmla="*/ 1 w 343"/>
                <a:gd name="T63" fmla="*/ 1 h 378"/>
                <a:gd name="T64" fmla="*/ 1 w 343"/>
                <a:gd name="T65" fmla="*/ 1 h 378"/>
                <a:gd name="T66" fmla="*/ 1 w 343"/>
                <a:gd name="T67" fmla="*/ 1 h 378"/>
                <a:gd name="T68" fmla="*/ 1 w 343"/>
                <a:gd name="T69" fmla="*/ 1 h 378"/>
                <a:gd name="T70" fmla="*/ 1 w 343"/>
                <a:gd name="T71" fmla="*/ 1 h 378"/>
                <a:gd name="T72" fmla="*/ 1 w 343"/>
                <a:gd name="T73" fmla="*/ 1 h 378"/>
                <a:gd name="T74" fmla="*/ 1 w 343"/>
                <a:gd name="T75" fmla="*/ 1 h 378"/>
                <a:gd name="T76" fmla="*/ 1 w 343"/>
                <a:gd name="T77" fmla="*/ 1 h 378"/>
                <a:gd name="T78" fmla="*/ 1 w 343"/>
                <a:gd name="T79" fmla="*/ 1 h 378"/>
                <a:gd name="T80" fmla="*/ 1 w 343"/>
                <a:gd name="T81" fmla="*/ 1 h 378"/>
                <a:gd name="T82" fmla="*/ 1 w 343"/>
                <a:gd name="T83" fmla="*/ 1 h 378"/>
                <a:gd name="T84" fmla="*/ 1 w 343"/>
                <a:gd name="T85" fmla="*/ 1 h 378"/>
                <a:gd name="T86" fmla="*/ 1 w 343"/>
                <a:gd name="T87" fmla="*/ 1 h 378"/>
                <a:gd name="T88" fmla="*/ 1 w 343"/>
                <a:gd name="T89" fmla="*/ 1 h 378"/>
                <a:gd name="T90" fmla="*/ 1 w 343"/>
                <a:gd name="T91" fmla="*/ 1 h 378"/>
                <a:gd name="T92" fmla="*/ 1 w 343"/>
                <a:gd name="T93" fmla="*/ 1 h 378"/>
                <a:gd name="T94" fmla="*/ 1 w 343"/>
                <a:gd name="T95" fmla="*/ 1 h 378"/>
                <a:gd name="T96" fmla="*/ 1 w 343"/>
                <a:gd name="T97" fmla="*/ 0 h 378"/>
                <a:gd name="T98" fmla="*/ 1 w 343"/>
                <a:gd name="T99" fmla="*/ 1 h 378"/>
                <a:gd name="T100" fmla="*/ 1 w 343"/>
                <a:gd name="T101" fmla="*/ 1 h 378"/>
                <a:gd name="T102" fmla="*/ 1 w 343"/>
                <a:gd name="T103" fmla="*/ 1 h 378"/>
                <a:gd name="T104" fmla="*/ 1 w 343"/>
                <a:gd name="T105" fmla="*/ 1 h 378"/>
                <a:gd name="T106" fmla="*/ 1 w 343"/>
                <a:gd name="T107" fmla="*/ 1 h 378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w 343"/>
                <a:gd name="T163" fmla="*/ 0 h 378"/>
                <a:gd name="T164" fmla="*/ 343 w 343"/>
                <a:gd name="T165" fmla="*/ 378 h 378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T162" t="T163" r="T164" b="T165"/>
              <a:pathLst>
                <a:path w="343" h="378">
                  <a:moveTo>
                    <a:pt x="343" y="240"/>
                  </a:moveTo>
                  <a:lnTo>
                    <a:pt x="341" y="242"/>
                  </a:lnTo>
                  <a:lnTo>
                    <a:pt x="334" y="249"/>
                  </a:lnTo>
                  <a:lnTo>
                    <a:pt x="326" y="257"/>
                  </a:lnTo>
                  <a:lnTo>
                    <a:pt x="319" y="264"/>
                  </a:lnTo>
                  <a:lnTo>
                    <a:pt x="312" y="263"/>
                  </a:lnTo>
                  <a:lnTo>
                    <a:pt x="304" y="263"/>
                  </a:lnTo>
                  <a:lnTo>
                    <a:pt x="293" y="263"/>
                  </a:lnTo>
                  <a:lnTo>
                    <a:pt x="283" y="264"/>
                  </a:lnTo>
                  <a:lnTo>
                    <a:pt x="273" y="264"/>
                  </a:lnTo>
                  <a:lnTo>
                    <a:pt x="263" y="264"/>
                  </a:lnTo>
                  <a:lnTo>
                    <a:pt x="257" y="264"/>
                  </a:lnTo>
                  <a:lnTo>
                    <a:pt x="251" y="264"/>
                  </a:lnTo>
                  <a:lnTo>
                    <a:pt x="246" y="263"/>
                  </a:lnTo>
                  <a:lnTo>
                    <a:pt x="242" y="262"/>
                  </a:lnTo>
                  <a:lnTo>
                    <a:pt x="236" y="262"/>
                  </a:lnTo>
                  <a:lnTo>
                    <a:pt x="230" y="261"/>
                  </a:lnTo>
                  <a:lnTo>
                    <a:pt x="225" y="262"/>
                  </a:lnTo>
                  <a:lnTo>
                    <a:pt x="221" y="262"/>
                  </a:lnTo>
                  <a:lnTo>
                    <a:pt x="220" y="264"/>
                  </a:lnTo>
                  <a:lnTo>
                    <a:pt x="220" y="268"/>
                  </a:lnTo>
                  <a:lnTo>
                    <a:pt x="222" y="271"/>
                  </a:lnTo>
                  <a:lnTo>
                    <a:pt x="227" y="274"/>
                  </a:lnTo>
                  <a:lnTo>
                    <a:pt x="232" y="276"/>
                  </a:lnTo>
                  <a:lnTo>
                    <a:pt x="239" y="278"/>
                  </a:lnTo>
                  <a:lnTo>
                    <a:pt x="246" y="279"/>
                  </a:lnTo>
                  <a:lnTo>
                    <a:pt x="253" y="280"/>
                  </a:lnTo>
                  <a:lnTo>
                    <a:pt x="259" y="280"/>
                  </a:lnTo>
                  <a:lnTo>
                    <a:pt x="263" y="280"/>
                  </a:lnTo>
                  <a:lnTo>
                    <a:pt x="273" y="279"/>
                  </a:lnTo>
                  <a:lnTo>
                    <a:pt x="283" y="277"/>
                  </a:lnTo>
                  <a:lnTo>
                    <a:pt x="292" y="274"/>
                  </a:lnTo>
                  <a:lnTo>
                    <a:pt x="296" y="273"/>
                  </a:lnTo>
                  <a:lnTo>
                    <a:pt x="310" y="298"/>
                  </a:lnTo>
                  <a:lnTo>
                    <a:pt x="299" y="308"/>
                  </a:lnTo>
                  <a:lnTo>
                    <a:pt x="301" y="322"/>
                  </a:lnTo>
                  <a:lnTo>
                    <a:pt x="303" y="333"/>
                  </a:lnTo>
                  <a:lnTo>
                    <a:pt x="303" y="342"/>
                  </a:lnTo>
                  <a:lnTo>
                    <a:pt x="299" y="352"/>
                  </a:lnTo>
                  <a:lnTo>
                    <a:pt x="291" y="362"/>
                  </a:lnTo>
                  <a:lnTo>
                    <a:pt x="282" y="371"/>
                  </a:lnTo>
                  <a:lnTo>
                    <a:pt x="273" y="378"/>
                  </a:lnTo>
                  <a:lnTo>
                    <a:pt x="266" y="378"/>
                  </a:lnTo>
                  <a:lnTo>
                    <a:pt x="261" y="372"/>
                  </a:lnTo>
                  <a:lnTo>
                    <a:pt x="257" y="364"/>
                  </a:lnTo>
                  <a:lnTo>
                    <a:pt x="253" y="360"/>
                  </a:lnTo>
                  <a:lnTo>
                    <a:pt x="247" y="357"/>
                  </a:lnTo>
                  <a:lnTo>
                    <a:pt x="244" y="359"/>
                  </a:lnTo>
                  <a:lnTo>
                    <a:pt x="240" y="360"/>
                  </a:lnTo>
                  <a:lnTo>
                    <a:pt x="236" y="362"/>
                  </a:lnTo>
                  <a:lnTo>
                    <a:pt x="231" y="364"/>
                  </a:lnTo>
                  <a:lnTo>
                    <a:pt x="227" y="365"/>
                  </a:lnTo>
                  <a:lnTo>
                    <a:pt x="222" y="365"/>
                  </a:lnTo>
                  <a:lnTo>
                    <a:pt x="217" y="365"/>
                  </a:lnTo>
                  <a:lnTo>
                    <a:pt x="213" y="364"/>
                  </a:lnTo>
                  <a:lnTo>
                    <a:pt x="209" y="357"/>
                  </a:lnTo>
                  <a:lnTo>
                    <a:pt x="210" y="347"/>
                  </a:lnTo>
                  <a:lnTo>
                    <a:pt x="212" y="338"/>
                  </a:lnTo>
                  <a:lnTo>
                    <a:pt x="209" y="332"/>
                  </a:lnTo>
                  <a:lnTo>
                    <a:pt x="201" y="327"/>
                  </a:lnTo>
                  <a:lnTo>
                    <a:pt x="192" y="322"/>
                  </a:lnTo>
                  <a:lnTo>
                    <a:pt x="185" y="318"/>
                  </a:lnTo>
                  <a:lnTo>
                    <a:pt x="182" y="316"/>
                  </a:lnTo>
                  <a:lnTo>
                    <a:pt x="184" y="314"/>
                  </a:lnTo>
                  <a:lnTo>
                    <a:pt x="187" y="308"/>
                  </a:lnTo>
                  <a:lnTo>
                    <a:pt x="191" y="302"/>
                  </a:lnTo>
                  <a:lnTo>
                    <a:pt x="190" y="298"/>
                  </a:lnTo>
                  <a:lnTo>
                    <a:pt x="182" y="293"/>
                  </a:lnTo>
                  <a:lnTo>
                    <a:pt x="172" y="287"/>
                  </a:lnTo>
                  <a:lnTo>
                    <a:pt x="163" y="279"/>
                  </a:lnTo>
                  <a:lnTo>
                    <a:pt x="160" y="270"/>
                  </a:lnTo>
                  <a:lnTo>
                    <a:pt x="161" y="265"/>
                  </a:lnTo>
                  <a:lnTo>
                    <a:pt x="163" y="261"/>
                  </a:lnTo>
                  <a:lnTo>
                    <a:pt x="167" y="257"/>
                  </a:lnTo>
                  <a:lnTo>
                    <a:pt x="172" y="255"/>
                  </a:lnTo>
                  <a:lnTo>
                    <a:pt x="178" y="253"/>
                  </a:lnTo>
                  <a:lnTo>
                    <a:pt x="185" y="251"/>
                  </a:lnTo>
                  <a:lnTo>
                    <a:pt x="192" y="250"/>
                  </a:lnTo>
                  <a:lnTo>
                    <a:pt x="199" y="251"/>
                  </a:lnTo>
                  <a:lnTo>
                    <a:pt x="205" y="245"/>
                  </a:lnTo>
                  <a:lnTo>
                    <a:pt x="212" y="239"/>
                  </a:lnTo>
                  <a:lnTo>
                    <a:pt x="217" y="235"/>
                  </a:lnTo>
                  <a:lnTo>
                    <a:pt x="220" y="234"/>
                  </a:lnTo>
                  <a:lnTo>
                    <a:pt x="212" y="232"/>
                  </a:lnTo>
                  <a:lnTo>
                    <a:pt x="205" y="226"/>
                  </a:lnTo>
                  <a:lnTo>
                    <a:pt x="199" y="219"/>
                  </a:lnTo>
                  <a:lnTo>
                    <a:pt x="196" y="212"/>
                  </a:lnTo>
                  <a:lnTo>
                    <a:pt x="190" y="210"/>
                  </a:lnTo>
                  <a:lnTo>
                    <a:pt x="183" y="208"/>
                  </a:lnTo>
                  <a:lnTo>
                    <a:pt x="176" y="205"/>
                  </a:lnTo>
                  <a:lnTo>
                    <a:pt x="168" y="204"/>
                  </a:lnTo>
                  <a:lnTo>
                    <a:pt x="159" y="202"/>
                  </a:lnTo>
                  <a:lnTo>
                    <a:pt x="151" y="201"/>
                  </a:lnTo>
                  <a:lnTo>
                    <a:pt x="144" y="198"/>
                  </a:lnTo>
                  <a:lnTo>
                    <a:pt x="137" y="197"/>
                  </a:lnTo>
                  <a:lnTo>
                    <a:pt x="128" y="194"/>
                  </a:lnTo>
                  <a:lnTo>
                    <a:pt x="122" y="188"/>
                  </a:lnTo>
                  <a:lnTo>
                    <a:pt x="118" y="181"/>
                  </a:lnTo>
                  <a:lnTo>
                    <a:pt x="117" y="175"/>
                  </a:lnTo>
                  <a:lnTo>
                    <a:pt x="122" y="174"/>
                  </a:lnTo>
                  <a:lnTo>
                    <a:pt x="128" y="174"/>
                  </a:lnTo>
                  <a:lnTo>
                    <a:pt x="132" y="174"/>
                  </a:lnTo>
                  <a:lnTo>
                    <a:pt x="137" y="174"/>
                  </a:lnTo>
                  <a:lnTo>
                    <a:pt x="143" y="174"/>
                  </a:lnTo>
                  <a:lnTo>
                    <a:pt x="147" y="175"/>
                  </a:lnTo>
                  <a:lnTo>
                    <a:pt x="151" y="175"/>
                  </a:lnTo>
                  <a:lnTo>
                    <a:pt x="155" y="175"/>
                  </a:lnTo>
                  <a:lnTo>
                    <a:pt x="161" y="173"/>
                  </a:lnTo>
                  <a:lnTo>
                    <a:pt x="164" y="170"/>
                  </a:lnTo>
                  <a:lnTo>
                    <a:pt x="168" y="165"/>
                  </a:lnTo>
                  <a:lnTo>
                    <a:pt x="175" y="162"/>
                  </a:lnTo>
                  <a:lnTo>
                    <a:pt x="182" y="157"/>
                  </a:lnTo>
                  <a:lnTo>
                    <a:pt x="183" y="146"/>
                  </a:lnTo>
                  <a:lnTo>
                    <a:pt x="177" y="129"/>
                  </a:lnTo>
                  <a:lnTo>
                    <a:pt x="163" y="107"/>
                  </a:lnTo>
                  <a:lnTo>
                    <a:pt x="157" y="103"/>
                  </a:lnTo>
                  <a:lnTo>
                    <a:pt x="152" y="99"/>
                  </a:lnTo>
                  <a:lnTo>
                    <a:pt x="145" y="98"/>
                  </a:lnTo>
                  <a:lnTo>
                    <a:pt x="139" y="97"/>
                  </a:lnTo>
                  <a:lnTo>
                    <a:pt x="132" y="96"/>
                  </a:lnTo>
                  <a:lnTo>
                    <a:pt x="126" y="97"/>
                  </a:lnTo>
                  <a:lnTo>
                    <a:pt x="122" y="97"/>
                  </a:lnTo>
                  <a:lnTo>
                    <a:pt x="117" y="98"/>
                  </a:lnTo>
                  <a:lnTo>
                    <a:pt x="110" y="90"/>
                  </a:lnTo>
                  <a:lnTo>
                    <a:pt x="107" y="81"/>
                  </a:lnTo>
                  <a:lnTo>
                    <a:pt x="106" y="72"/>
                  </a:lnTo>
                  <a:lnTo>
                    <a:pt x="106" y="68"/>
                  </a:lnTo>
                  <a:lnTo>
                    <a:pt x="100" y="71"/>
                  </a:lnTo>
                  <a:lnTo>
                    <a:pt x="93" y="71"/>
                  </a:lnTo>
                  <a:lnTo>
                    <a:pt x="87" y="71"/>
                  </a:lnTo>
                  <a:lnTo>
                    <a:pt x="80" y="68"/>
                  </a:lnTo>
                  <a:lnTo>
                    <a:pt x="73" y="63"/>
                  </a:lnTo>
                  <a:lnTo>
                    <a:pt x="68" y="56"/>
                  </a:lnTo>
                  <a:lnTo>
                    <a:pt x="62" y="49"/>
                  </a:lnTo>
                  <a:lnTo>
                    <a:pt x="54" y="45"/>
                  </a:lnTo>
                  <a:lnTo>
                    <a:pt x="48" y="44"/>
                  </a:lnTo>
                  <a:lnTo>
                    <a:pt x="42" y="44"/>
                  </a:lnTo>
                  <a:lnTo>
                    <a:pt x="37" y="44"/>
                  </a:lnTo>
                  <a:lnTo>
                    <a:pt x="32" y="44"/>
                  </a:lnTo>
                  <a:lnTo>
                    <a:pt x="27" y="44"/>
                  </a:lnTo>
                  <a:lnTo>
                    <a:pt x="23" y="43"/>
                  </a:lnTo>
                  <a:lnTo>
                    <a:pt x="19" y="43"/>
                  </a:lnTo>
                  <a:lnTo>
                    <a:pt x="17" y="42"/>
                  </a:lnTo>
                  <a:lnTo>
                    <a:pt x="8" y="34"/>
                  </a:lnTo>
                  <a:lnTo>
                    <a:pt x="1" y="21"/>
                  </a:lnTo>
                  <a:lnTo>
                    <a:pt x="0" y="10"/>
                  </a:lnTo>
                  <a:lnTo>
                    <a:pt x="11" y="0"/>
                  </a:lnTo>
                  <a:lnTo>
                    <a:pt x="31" y="8"/>
                  </a:lnTo>
                  <a:lnTo>
                    <a:pt x="52" y="19"/>
                  </a:lnTo>
                  <a:lnTo>
                    <a:pt x="73" y="29"/>
                  </a:lnTo>
                  <a:lnTo>
                    <a:pt x="96" y="43"/>
                  </a:lnTo>
                  <a:lnTo>
                    <a:pt x="121" y="57"/>
                  </a:lnTo>
                  <a:lnTo>
                    <a:pt x="145" y="72"/>
                  </a:lnTo>
                  <a:lnTo>
                    <a:pt x="169" y="88"/>
                  </a:lnTo>
                  <a:lnTo>
                    <a:pt x="193" y="104"/>
                  </a:lnTo>
                  <a:lnTo>
                    <a:pt x="217" y="121"/>
                  </a:lnTo>
                  <a:lnTo>
                    <a:pt x="240" y="139"/>
                  </a:lnTo>
                  <a:lnTo>
                    <a:pt x="261" y="156"/>
                  </a:lnTo>
                  <a:lnTo>
                    <a:pt x="282" y="174"/>
                  </a:lnTo>
                  <a:lnTo>
                    <a:pt x="300" y="192"/>
                  </a:lnTo>
                  <a:lnTo>
                    <a:pt x="318" y="208"/>
                  </a:lnTo>
                  <a:lnTo>
                    <a:pt x="331" y="224"/>
                  </a:lnTo>
                  <a:lnTo>
                    <a:pt x="343" y="24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4330" name="Freeform 14"/>
            <p:cNvSpPr>
              <a:spLocks/>
            </p:cNvSpPr>
            <p:nvPr/>
          </p:nvSpPr>
          <p:spPr bwMode="auto">
            <a:xfrm>
              <a:off x="2863" y="763"/>
              <a:ext cx="63" cy="55"/>
            </a:xfrm>
            <a:custGeom>
              <a:avLst/>
              <a:gdLst>
                <a:gd name="T0" fmla="*/ 1 w 126"/>
                <a:gd name="T1" fmla="*/ 0 h 111"/>
                <a:gd name="T2" fmla="*/ 1 w 126"/>
                <a:gd name="T3" fmla="*/ 0 h 111"/>
                <a:gd name="T4" fmla="*/ 1 w 126"/>
                <a:gd name="T5" fmla="*/ 0 h 111"/>
                <a:gd name="T6" fmla="*/ 1 w 126"/>
                <a:gd name="T7" fmla="*/ 0 h 111"/>
                <a:gd name="T8" fmla="*/ 1 w 126"/>
                <a:gd name="T9" fmla="*/ 0 h 111"/>
                <a:gd name="T10" fmla="*/ 1 w 126"/>
                <a:gd name="T11" fmla="*/ 0 h 111"/>
                <a:gd name="T12" fmla="*/ 1 w 126"/>
                <a:gd name="T13" fmla="*/ 0 h 111"/>
                <a:gd name="T14" fmla="*/ 1 w 126"/>
                <a:gd name="T15" fmla="*/ 0 h 111"/>
                <a:gd name="T16" fmla="*/ 1 w 126"/>
                <a:gd name="T17" fmla="*/ 0 h 111"/>
                <a:gd name="T18" fmla="*/ 1 w 126"/>
                <a:gd name="T19" fmla="*/ 0 h 111"/>
                <a:gd name="T20" fmla="*/ 1 w 126"/>
                <a:gd name="T21" fmla="*/ 0 h 111"/>
                <a:gd name="T22" fmla="*/ 1 w 126"/>
                <a:gd name="T23" fmla="*/ 0 h 111"/>
                <a:gd name="T24" fmla="*/ 1 w 126"/>
                <a:gd name="T25" fmla="*/ 0 h 111"/>
                <a:gd name="T26" fmla="*/ 1 w 126"/>
                <a:gd name="T27" fmla="*/ 0 h 111"/>
                <a:gd name="T28" fmla="*/ 1 w 126"/>
                <a:gd name="T29" fmla="*/ 0 h 111"/>
                <a:gd name="T30" fmla="*/ 1 w 126"/>
                <a:gd name="T31" fmla="*/ 0 h 111"/>
                <a:gd name="T32" fmla="*/ 1 w 126"/>
                <a:gd name="T33" fmla="*/ 0 h 111"/>
                <a:gd name="T34" fmla="*/ 1 w 126"/>
                <a:gd name="T35" fmla="*/ 0 h 111"/>
                <a:gd name="T36" fmla="*/ 1 w 126"/>
                <a:gd name="T37" fmla="*/ 0 h 111"/>
                <a:gd name="T38" fmla="*/ 1 w 126"/>
                <a:gd name="T39" fmla="*/ 0 h 111"/>
                <a:gd name="T40" fmla="*/ 1 w 126"/>
                <a:gd name="T41" fmla="*/ 0 h 111"/>
                <a:gd name="T42" fmla="*/ 1 w 126"/>
                <a:gd name="T43" fmla="*/ 0 h 111"/>
                <a:gd name="T44" fmla="*/ 1 w 126"/>
                <a:gd name="T45" fmla="*/ 0 h 111"/>
                <a:gd name="T46" fmla="*/ 1 w 126"/>
                <a:gd name="T47" fmla="*/ 0 h 111"/>
                <a:gd name="T48" fmla="*/ 1 w 126"/>
                <a:gd name="T49" fmla="*/ 0 h 111"/>
                <a:gd name="T50" fmla="*/ 1 w 126"/>
                <a:gd name="T51" fmla="*/ 0 h 111"/>
                <a:gd name="T52" fmla="*/ 1 w 126"/>
                <a:gd name="T53" fmla="*/ 0 h 111"/>
                <a:gd name="T54" fmla="*/ 1 w 126"/>
                <a:gd name="T55" fmla="*/ 0 h 111"/>
                <a:gd name="T56" fmla="*/ 1 w 126"/>
                <a:gd name="T57" fmla="*/ 0 h 111"/>
                <a:gd name="T58" fmla="*/ 1 w 126"/>
                <a:gd name="T59" fmla="*/ 0 h 111"/>
                <a:gd name="T60" fmla="*/ 0 w 126"/>
                <a:gd name="T61" fmla="*/ 0 h 111"/>
                <a:gd name="T62" fmla="*/ 1 w 126"/>
                <a:gd name="T63" fmla="*/ 0 h 111"/>
                <a:gd name="T64" fmla="*/ 1 w 126"/>
                <a:gd name="T65" fmla="*/ 0 h 1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w 126"/>
                <a:gd name="T100" fmla="*/ 0 h 111"/>
                <a:gd name="T101" fmla="*/ 126 w 126"/>
                <a:gd name="T102" fmla="*/ 111 h 111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T99" t="T100" r="T101" b="T102"/>
              <a:pathLst>
                <a:path w="126" h="111">
                  <a:moveTo>
                    <a:pt x="15" y="7"/>
                  </a:moveTo>
                  <a:lnTo>
                    <a:pt x="17" y="13"/>
                  </a:lnTo>
                  <a:lnTo>
                    <a:pt x="21" y="15"/>
                  </a:lnTo>
                  <a:lnTo>
                    <a:pt x="24" y="15"/>
                  </a:lnTo>
                  <a:lnTo>
                    <a:pt x="29" y="15"/>
                  </a:lnTo>
                  <a:lnTo>
                    <a:pt x="32" y="16"/>
                  </a:lnTo>
                  <a:lnTo>
                    <a:pt x="33" y="20"/>
                  </a:lnTo>
                  <a:lnTo>
                    <a:pt x="35" y="24"/>
                  </a:lnTo>
                  <a:lnTo>
                    <a:pt x="39" y="28"/>
                  </a:lnTo>
                  <a:lnTo>
                    <a:pt x="46" y="28"/>
                  </a:lnTo>
                  <a:lnTo>
                    <a:pt x="53" y="28"/>
                  </a:lnTo>
                  <a:lnTo>
                    <a:pt x="60" y="29"/>
                  </a:lnTo>
                  <a:lnTo>
                    <a:pt x="65" y="31"/>
                  </a:lnTo>
                  <a:lnTo>
                    <a:pt x="66" y="37"/>
                  </a:lnTo>
                  <a:lnTo>
                    <a:pt x="67" y="44"/>
                  </a:lnTo>
                  <a:lnTo>
                    <a:pt x="69" y="51"/>
                  </a:lnTo>
                  <a:lnTo>
                    <a:pt x="74" y="53"/>
                  </a:lnTo>
                  <a:lnTo>
                    <a:pt x="82" y="53"/>
                  </a:lnTo>
                  <a:lnTo>
                    <a:pt x="91" y="53"/>
                  </a:lnTo>
                  <a:lnTo>
                    <a:pt x="100" y="54"/>
                  </a:lnTo>
                  <a:lnTo>
                    <a:pt x="106" y="55"/>
                  </a:lnTo>
                  <a:lnTo>
                    <a:pt x="108" y="58"/>
                  </a:lnTo>
                  <a:lnTo>
                    <a:pt x="111" y="62"/>
                  </a:lnTo>
                  <a:lnTo>
                    <a:pt x="111" y="68"/>
                  </a:lnTo>
                  <a:lnTo>
                    <a:pt x="112" y="74"/>
                  </a:lnTo>
                  <a:lnTo>
                    <a:pt x="126" y="78"/>
                  </a:lnTo>
                  <a:lnTo>
                    <a:pt x="123" y="85"/>
                  </a:lnTo>
                  <a:lnTo>
                    <a:pt x="119" y="91"/>
                  </a:lnTo>
                  <a:lnTo>
                    <a:pt x="113" y="94"/>
                  </a:lnTo>
                  <a:lnTo>
                    <a:pt x="105" y="97"/>
                  </a:lnTo>
                  <a:lnTo>
                    <a:pt x="100" y="98"/>
                  </a:lnTo>
                  <a:lnTo>
                    <a:pt x="94" y="99"/>
                  </a:lnTo>
                  <a:lnTo>
                    <a:pt x="90" y="100"/>
                  </a:lnTo>
                  <a:lnTo>
                    <a:pt x="85" y="102"/>
                  </a:lnTo>
                  <a:lnTo>
                    <a:pt x="81" y="104"/>
                  </a:lnTo>
                  <a:lnTo>
                    <a:pt x="76" y="106"/>
                  </a:lnTo>
                  <a:lnTo>
                    <a:pt x="71" y="108"/>
                  </a:lnTo>
                  <a:lnTo>
                    <a:pt x="68" y="109"/>
                  </a:lnTo>
                  <a:lnTo>
                    <a:pt x="62" y="111"/>
                  </a:lnTo>
                  <a:lnTo>
                    <a:pt x="58" y="109"/>
                  </a:lnTo>
                  <a:lnTo>
                    <a:pt x="52" y="107"/>
                  </a:lnTo>
                  <a:lnTo>
                    <a:pt x="46" y="105"/>
                  </a:lnTo>
                  <a:lnTo>
                    <a:pt x="52" y="99"/>
                  </a:lnTo>
                  <a:lnTo>
                    <a:pt x="58" y="93"/>
                  </a:lnTo>
                  <a:lnTo>
                    <a:pt x="63" y="89"/>
                  </a:lnTo>
                  <a:lnTo>
                    <a:pt x="66" y="88"/>
                  </a:lnTo>
                  <a:lnTo>
                    <a:pt x="60" y="85"/>
                  </a:lnTo>
                  <a:lnTo>
                    <a:pt x="54" y="83"/>
                  </a:lnTo>
                  <a:lnTo>
                    <a:pt x="47" y="79"/>
                  </a:lnTo>
                  <a:lnTo>
                    <a:pt x="43" y="75"/>
                  </a:lnTo>
                  <a:lnTo>
                    <a:pt x="43" y="70"/>
                  </a:lnTo>
                  <a:lnTo>
                    <a:pt x="46" y="67"/>
                  </a:lnTo>
                  <a:lnTo>
                    <a:pt x="48" y="62"/>
                  </a:lnTo>
                  <a:lnTo>
                    <a:pt x="46" y="59"/>
                  </a:lnTo>
                  <a:lnTo>
                    <a:pt x="39" y="54"/>
                  </a:lnTo>
                  <a:lnTo>
                    <a:pt x="32" y="47"/>
                  </a:lnTo>
                  <a:lnTo>
                    <a:pt x="24" y="43"/>
                  </a:lnTo>
                  <a:lnTo>
                    <a:pt x="18" y="39"/>
                  </a:lnTo>
                  <a:lnTo>
                    <a:pt x="15" y="32"/>
                  </a:lnTo>
                  <a:lnTo>
                    <a:pt x="10" y="22"/>
                  </a:lnTo>
                  <a:lnTo>
                    <a:pt x="6" y="11"/>
                  </a:lnTo>
                  <a:lnTo>
                    <a:pt x="0" y="3"/>
                  </a:lnTo>
                  <a:lnTo>
                    <a:pt x="2" y="1"/>
                  </a:lnTo>
                  <a:lnTo>
                    <a:pt x="8" y="0"/>
                  </a:lnTo>
                  <a:lnTo>
                    <a:pt x="13" y="2"/>
                  </a:lnTo>
                  <a:lnTo>
                    <a:pt x="15" y="7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4331" name="Freeform 15"/>
            <p:cNvSpPr>
              <a:spLocks/>
            </p:cNvSpPr>
            <p:nvPr/>
          </p:nvSpPr>
          <p:spPr bwMode="auto">
            <a:xfrm>
              <a:off x="2862" y="784"/>
              <a:ext cx="17" cy="21"/>
            </a:xfrm>
            <a:custGeom>
              <a:avLst/>
              <a:gdLst>
                <a:gd name="T0" fmla="*/ 0 w 32"/>
                <a:gd name="T1" fmla="*/ 0 h 43"/>
                <a:gd name="T2" fmla="*/ 1 w 32"/>
                <a:gd name="T3" fmla="*/ 0 h 43"/>
                <a:gd name="T4" fmla="*/ 1 w 32"/>
                <a:gd name="T5" fmla="*/ 0 h 43"/>
                <a:gd name="T6" fmla="*/ 1 w 32"/>
                <a:gd name="T7" fmla="*/ 0 h 43"/>
                <a:gd name="T8" fmla="*/ 1 w 32"/>
                <a:gd name="T9" fmla="*/ 0 h 43"/>
                <a:gd name="T10" fmla="*/ 1 w 32"/>
                <a:gd name="T11" fmla="*/ 0 h 43"/>
                <a:gd name="T12" fmla="*/ 1 w 32"/>
                <a:gd name="T13" fmla="*/ 0 h 43"/>
                <a:gd name="T14" fmla="*/ 1 w 32"/>
                <a:gd name="T15" fmla="*/ 0 h 43"/>
                <a:gd name="T16" fmla="*/ 1 w 32"/>
                <a:gd name="T17" fmla="*/ 0 h 43"/>
                <a:gd name="T18" fmla="*/ 1 w 32"/>
                <a:gd name="T19" fmla="*/ 0 h 43"/>
                <a:gd name="T20" fmla="*/ 1 w 32"/>
                <a:gd name="T21" fmla="*/ 0 h 43"/>
                <a:gd name="T22" fmla="*/ 1 w 32"/>
                <a:gd name="T23" fmla="*/ 0 h 43"/>
                <a:gd name="T24" fmla="*/ 0 w 32"/>
                <a:gd name="T25" fmla="*/ 0 h 4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32"/>
                <a:gd name="T40" fmla="*/ 0 h 43"/>
                <a:gd name="T41" fmla="*/ 32 w 32"/>
                <a:gd name="T42" fmla="*/ 43 h 4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32" h="43">
                  <a:moveTo>
                    <a:pt x="0" y="0"/>
                  </a:moveTo>
                  <a:lnTo>
                    <a:pt x="4" y="4"/>
                  </a:lnTo>
                  <a:lnTo>
                    <a:pt x="10" y="8"/>
                  </a:lnTo>
                  <a:lnTo>
                    <a:pt x="17" y="11"/>
                  </a:lnTo>
                  <a:lnTo>
                    <a:pt x="23" y="13"/>
                  </a:lnTo>
                  <a:lnTo>
                    <a:pt x="28" y="21"/>
                  </a:lnTo>
                  <a:lnTo>
                    <a:pt x="32" y="30"/>
                  </a:lnTo>
                  <a:lnTo>
                    <a:pt x="32" y="38"/>
                  </a:lnTo>
                  <a:lnTo>
                    <a:pt x="28" y="43"/>
                  </a:lnTo>
                  <a:lnTo>
                    <a:pt x="19" y="40"/>
                  </a:lnTo>
                  <a:lnTo>
                    <a:pt x="10" y="29"/>
                  </a:lnTo>
                  <a:lnTo>
                    <a:pt x="3" y="1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  <p:sp>
          <p:nvSpPr>
            <p:cNvPr id="54332" name="Freeform 16"/>
            <p:cNvSpPr>
              <a:spLocks/>
            </p:cNvSpPr>
            <p:nvPr/>
          </p:nvSpPr>
          <p:spPr bwMode="auto">
            <a:xfrm>
              <a:off x="2966" y="921"/>
              <a:ext cx="202" cy="530"/>
            </a:xfrm>
            <a:custGeom>
              <a:avLst/>
              <a:gdLst>
                <a:gd name="T0" fmla="*/ 0 w 405"/>
                <a:gd name="T1" fmla="*/ 1 h 1058"/>
                <a:gd name="T2" fmla="*/ 0 w 405"/>
                <a:gd name="T3" fmla="*/ 1 h 1058"/>
                <a:gd name="T4" fmla="*/ 0 w 405"/>
                <a:gd name="T5" fmla="*/ 1 h 1058"/>
                <a:gd name="T6" fmla="*/ 0 w 405"/>
                <a:gd name="T7" fmla="*/ 0 h 1058"/>
                <a:gd name="T8" fmla="*/ 0 w 405"/>
                <a:gd name="T9" fmla="*/ 0 h 1058"/>
                <a:gd name="T10" fmla="*/ 0 w 405"/>
                <a:gd name="T11" fmla="*/ 1 h 1058"/>
                <a:gd name="T12" fmla="*/ 0 w 405"/>
                <a:gd name="T13" fmla="*/ 1 h 1058"/>
                <a:gd name="T14" fmla="*/ 0 w 405"/>
                <a:gd name="T15" fmla="*/ 1 h 1058"/>
                <a:gd name="T16" fmla="*/ 0 w 405"/>
                <a:gd name="T17" fmla="*/ 1 h 1058"/>
                <a:gd name="T18" fmla="*/ 0 w 405"/>
                <a:gd name="T19" fmla="*/ 1 h 1058"/>
                <a:gd name="T20" fmla="*/ 0 w 405"/>
                <a:gd name="T21" fmla="*/ 1 h 1058"/>
                <a:gd name="T22" fmla="*/ 0 w 405"/>
                <a:gd name="T23" fmla="*/ 1 h 1058"/>
                <a:gd name="T24" fmla="*/ 0 w 405"/>
                <a:gd name="T25" fmla="*/ 1 h 1058"/>
                <a:gd name="T26" fmla="*/ 0 w 405"/>
                <a:gd name="T27" fmla="*/ 1 h 1058"/>
                <a:gd name="T28" fmla="*/ 0 w 405"/>
                <a:gd name="T29" fmla="*/ 1 h 1058"/>
                <a:gd name="T30" fmla="*/ 0 w 405"/>
                <a:gd name="T31" fmla="*/ 1 h 1058"/>
                <a:gd name="T32" fmla="*/ 0 w 405"/>
                <a:gd name="T33" fmla="*/ 1 h 1058"/>
                <a:gd name="T34" fmla="*/ 0 w 405"/>
                <a:gd name="T35" fmla="*/ 1 h 1058"/>
                <a:gd name="T36" fmla="*/ 0 w 405"/>
                <a:gd name="T37" fmla="*/ 1 h 1058"/>
                <a:gd name="T38" fmla="*/ 0 w 405"/>
                <a:gd name="T39" fmla="*/ 1 h 1058"/>
                <a:gd name="T40" fmla="*/ 0 w 405"/>
                <a:gd name="T41" fmla="*/ 1 h 1058"/>
                <a:gd name="T42" fmla="*/ 0 w 405"/>
                <a:gd name="T43" fmla="*/ 1 h 1058"/>
                <a:gd name="T44" fmla="*/ 0 w 405"/>
                <a:gd name="T45" fmla="*/ 1 h 1058"/>
                <a:gd name="T46" fmla="*/ 0 w 405"/>
                <a:gd name="T47" fmla="*/ 1 h 1058"/>
                <a:gd name="T48" fmla="*/ 0 w 405"/>
                <a:gd name="T49" fmla="*/ 1 h 1058"/>
                <a:gd name="T50" fmla="*/ 0 w 405"/>
                <a:gd name="T51" fmla="*/ 1 h 1058"/>
                <a:gd name="T52" fmla="*/ 0 w 405"/>
                <a:gd name="T53" fmla="*/ 1 h 1058"/>
                <a:gd name="T54" fmla="*/ 0 w 405"/>
                <a:gd name="T55" fmla="*/ 1 h 1058"/>
                <a:gd name="T56" fmla="*/ 0 w 405"/>
                <a:gd name="T57" fmla="*/ 1 h 1058"/>
                <a:gd name="T58" fmla="*/ 0 w 405"/>
                <a:gd name="T59" fmla="*/ 1 h 1058"/>
                <a:gd name="T60" fmla="*/ 0 w 405"/>
                <a:gd name="T61" fmla="*/ 1 h 1058"/>
                <a:gd name="T62" fmla="*/ 0 w 405"/>
                <a:gd name="T63" fmla="*/ 1 h 1058"/>
                <a:gd name="T64" fmla="*/ 0 w 405"/>
                <a:gd name="T65" fmla="*/ 1 h 1058"/>
                <a:gd name="T66" fmla="*/ 0 w 405"/>
                <a:gd name="T67" fmla="*/ 1 h 1058"/>
                <a:gd name="T68" fmla="*/ 0 w 405"/>
                <a:gd name="T69" fmla="*/ 1 h 1058"/>
                <a:gd name="T70" fmla="*/ 0 w 405"/>
                <a:gd name="T71" fmla="*/ 1 h 1058"/>
                <a:gd name="T72" fmla="*/ 0 w 405"/>
                <a:gd name="T73" fmla="*/ 1 h 1058"/>
                <a:gd name="T74" fmla="*/ 0 w 405"/>
                <a:gd name="T75" fmla="*/ 1 h 1058"/>
                <a:gd name="T76" fmla="*/ 0 w 405"/>
                <a:gd name="T77" fmla="*/ 1 h 1058"/>
                <a:gd name="T78" fmla="*/ 0 w 405"/>
                <a:gd name="T79" fmla="*/ 1 h 1058"/>
                <a:gd name="T80" fmla="*/ 0 w 405"/>
                <a:gd name="T81" fmla="*/ 1 h 1058"/>
                <a:gd name="T82" fmla="*/ 0 w 405"/>
                <a:gd name="T83" fmla="*/ 1 h 1058"/>
                <a:gd name="T84" fmla="*/ 0 w 405"/>
                <a:gd name="T85" fmla="*/ 1 h 1058"/>
                <a:gd name="T86" fmla="*/ 0 w 405"/>
                <a:gd name="T87" fmla="*/ 1 h 1058"/>
                <a:gd name="T88" fmla="*/ 0 w 405"/>
                <a:gd name="T89" fmla="*/ 1 h 1058"/>
                <a:gd name="T90" fmla="*/ 0 w 405"/>
                <a:gd name="T91" fmla="*/ 1 h 1058"/>
                <a:gd name="T92" fmla="*/ 0 w 405"/>
                <a:gd name="T93" fmla="*/ 1 h 1058"/>
                <a:gd name="T94" fmla="*/ 0 w 405"/>
                <a:gd name="T95" fmla="*/ 1 h 1058"/>
                <a:gd name="T96" fmla="*/ 0 w 405"/>
                <a:gd name="T97" fmla="*/ 1 h 1058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405"/>
                <a:gd name="T148" fmla="*/ 0 h 1058"/>
                <a:gd name="T149" fmla="*/ 405 w 405"/>
                <a:gd name="T150" fmla="*/ 1058 h 1058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405" h="1058">
                  <a:moveTo>
                    <a:pt x="239" y="17"/>
                  </a:moveTo>
                  <a:lnTo>
                    <a:pt x="234" y="20"/>
                  </a:lnTo>
                  <a:lnTo>
                    <a:pt x="228" y="23"/>
                  </a:lnTo>
                  <a:lnTo>
                    <a:pt x="220" y="24"/>
                  </a:lnTo>
                  <a:lnTo>
                    <a:pt x="212" y="24"/>
                  </a:lnTo>
                  <a:lnTo>
                    <a:pt x="203" y="23"/>
                  </a:lnTo>
                  <a:lnTo>
                    <a:pt x="195" y="19"/>
                  </a:lnTo>
                  <a:lnTo>
                    <a:pt x="189" y="12"/>
                  </a:lnTo>
                  <a:lnTo>
                    <a:pt x="185" y="4"/>
                  </a:lnTo>
                  <a:lnTo>
                    <a:pt x="178" y="2"/>
                  </a:lnTo>
                  <a:lnTo>
                    <a:pt x="171" y="1"/>
                  </a:lnTo>
                  <a:lnTo>
                    <a:pt x="164" y="0"/>
                  </a:lnTo>
                  <a:lnTo>
                    <a:pt x="157" y="0"/>
                  </a:lnTo>
                  <a:lnTo>
                    <a:pt x="150" y="0"/>
                  </a:lnTo>
                  <a:lnTo>
                    <a:pt x="144" y="0"/>
                  </a:lnTo>
                  <a:lnTo>
                    <a:pt x="138" y="0"/>
                  </a:lnTo>
                  <a:lnTo>
                    <a:pt x="133" y="1"/>
                  </a:lnTo>
                  <a:lnTo>
                    <a:pt x="127" y="3"/>
                  </a:lnTo>
                  <a:lnTo>
                    <a:pt x="120" y="7"/>
                  </a:lnTo>
                  <a:lnTo>
                    <a:pt x="112" y="12"/>
                  </a:lnTo>
                  <a:lnTo>
                    <a:pt x="105" y="18"/>
                  </a:lnTo>
                  <a:lnTo>
                    <a:pt x="98" y="24"/>
                  </a:lnTo>
                  <a:lnTo>
                    <a:pt x="92" y="28"/>
                  </a:lnTo>
                  <a:lnTo>
                    <a:pt x="89" y="32"/>
                  </a:lnTo>
                  <a:lnTo>
                    <a:pt x="88" y="33"/>
                  </a:lnTo>
                  <a:lnTo>
                    <a:pt x="87" y="33"/>
                  </a:lnTo>
                  <a:lnTo>
                    <a:pt x="82" y="33"/>
                  </a:lnTo>
                  <a:lnTo>
                    <a:pt x="76" y="33"/>
                  </a:lnTo>
                  <a:lnTo>
                    <a:pt x="70" y="33"/>
                  </a:lnTo>
                  <a:lnTo>
                    <a:pt x="62" y="34"/>
                  </a:lnTo>
                  <a:lnTo>
                    <a:pt x="57" y="34"/>
                  </a:lnTo>
                  <a:lnTo>
                    <a:pt x="51" y="35"/>
                  </a:lnTo>
                  <a:lnTo>
                    <a:pt x="46" y="37"/>
                  </a:lnTo>
                  <a:lnTo>
                    <a:pt x="43" y="40"/>
                  </a:lnTo>
                  <a:lnTo>
                    <a:pt x="37" y="45"/>
                  </a:lnTo>
                  <a:lnTo>
                    <a:pt x="31" y="52"/>
                  </a:lnTo>
                  <a:lnTo>
                    <a:pt x="26" y="60"/>
                  </a:lnTo>
                  <a:lnTo>
                    <a:pt x="21" y="66"/>
                  </a:lnTo>
                  <a:lnTo>
                    <a:pt x="16" y="73"/>
                  </a:lnTo>
                  <a:lnTo>
                    <a:pt x="13" y="78"/>
                  </a:lnTo>
                  <a:lnTo>
                    <a:pt x="12" y="79"/>
                  </a:lnTo>
                  <a:lnTo>
                    <a:pt x="24" y="121"/>
                  </a:lnTo>
                  <a:lnTo>
                    <a:pt x="20" y="139"/>
                  </a:lnTo>
                  <a:lnTo>
                    <a:pt x="11" y="163"/>
                  </a:lnTo>
                  <a:lnTo>
                    <a:pt x="3" y="186"/>
                  </a:lnTo>
                  <a:lnTo>
                    <a:pt x="0" y="201"/>
                  </a:lnTo>
                  <a:lnTo>
                    <a:pt x="6" y="210"/>
                  </a:lnTo>
                  <a:lnTo>
                    <a:pt x="16" y="223"/>
                  </a:lnTo>
                  <a:lnTo>
                    <a:pt x="26" y="237"/>
                  </a:lnTo>
                  <a:lnTo>
                    <a:pt x="30" y="248"/>
                  </a:lnTo>
                  <a:lnTo>
                    <a:pt x="29" y="268"/>
                  </a:lnTo>
                  <a:lnTo>
                    <a:pt x="27" y="298"/>
                  </a:lnTo>
                  <a:lnTo>
                    <a:pt x="27" y="328"/>
                  </a:lnTo>
                  <a:lnTo>
                    <a:pt x="32" y="346"/>
                  </a:lnTo>
                  <a:lnTo>
                    <a:pt x="42" y="353"/>
                  </a:lnTo>
                  <a:lnTo>
                    <a:pt x="52" y="356"/>
                  </a:lnTo>
                  <a:lnTo>
                    <a:pt x="59" y="358"/>
                  </a:lnTo>
                  <a:lnTo>
                    <a:pt x="62" y="365"/>
                  </a:lnTo>
                  <a:lnTo>
                    <a:pt x="65" y="369"/>
                  </a:lnTo>
                  <a:lnTo>
                    <a:pt x="70" y="372"/>
                  </a:lnTo>
                  <a:lnTo>
                    <a:pt x="76" y="375"/>
                  </a:lnTo>
                  <a:lnTo>
                    <a:pt x="79" y="384"/>
                  </a:lnTo>
                  <a:lnTo>
                    <a:pt x="79" y="391"/>
                  </a:lnTo>
                  <a:lnTo>
                    <a:pt x="80" y="398"/>
                  </a:lnTo>
                  <a:lnTo>
                    <a:pt x="82" y="403"/>
                  </a:lnTo>
                  <a:lnTo>
                    <a:pt x="85" y="407"/>
                  </a:lnTo>
                  <a:lnTo>
                    <a:pt x="90" y="412"/>
                  </a:lnTo>
                  <a:lnTo>
                    <a:pt x="96" y="417"/>
                  </a:lnTo>
                  <a:lnTo>
                    <a:pt x="104" y="420"/>
                  </a:lnTo>
                  <a:lnTo>
                    <a:pt x="114" y="425"/>
                  </a:lnTo>
                  <a:lnTo>
                    <a:pt x="115" y="433"/>
                  </a:lnTo>
                  <a:lnTo>
                    <a:pt x="118" y="441"/>
                  </a:lnTo>
                  <a:lnTo>
                    <a:pt x="119" y="447"/>
                  </a:lnTo>
                  <a:lnTo>
                    <a:pt x="120" y="449"/>
                  </a:lnTo>
                  <a:lnTo>
                    <a:pt x="126" y="455"/>
                  </a:lnTo>
                  <a:lnTo>
                    <a:pt x="132" y="460"/>
                  </a:lnTo>
                  <a:lnTo>
                    <a:pt x="138" y="466"/>
                  </a:lnTo>
                  <a:lnTo>
                    <a:pt x="144" y="472"/>
                  </a:lnTo>
                  <a:lnTo>
                    <a:pt x="151" y="478"/>
                  </a:lnTo>
                  <a:lnTo>
                    <a:pt x="157" y="483"/>
                  </a:lnTo>
                  <a:lnTo>
                    <a:pt x="161" y="487"/>
                  </a:lnTo>
                  <a:lnTo>
                    <a:pt x="166" y="489"/>
                  </a:lnTo>
                  <a:lnTo>
                    <a:pt x="173" y="487"/>
                  </a:lnTo>
                  <a:lnTo>
                    <a:pt x="182" y="485"/>
                  </a:lnTo>
                  <a:lnTo>
                    <a:pt x="193" y="481"/>
                  </a:lnTo>
                  <a:lnTo>
                    <a:pt x="204" y="479"/>
                  </a:lnTo>
                  <a:lnTo>
                    <a:pt x="214" y="477"/>
                  </a:lnTo>
                  <a:lnTo>
                    <a:pt x="225" y="474"/>
                  </a:lnTo>
                  <a:lnTo>
                    <a:pt x="233" y="474"/>
                  </a:lnTo>
                  <a:lnTo>
                    <a:pt x="240" y="474"/>
                  </a:lnTo>
                  <a:lnTo>
                    <a:pt x="246" y="477"/>
                  </a:lnTo>
                  <a:lnTo>
                    <a:pt x="252" y="479"/>
                  </a:lnTo>
                  <a:lnTo>
                    <a:pt x="261" y="481"/>
                  </a:lnTo>
                  <a:lnTo>
                    <a:pt x="270" y="483"/>
                  </a:lnTo>
                  <a:lnTo>
                    <a:pt x="279" y="486"/>
                  </a:lnTo>
                  <a:lnTo>
                    <a:pt x="290" y="486"/>
                  </a:lnTo>
                  <a:lnTo>
                    <a:pt x="302" y="485"/>
                  </a:lnTo>
                  <a:lnTo>
                    <a:pt x="316" y="482"/>
                  </a:lnTo>
                  <a:lnTo>
                    <a:pt x="319" y="488"/>
                  </a:lnTo>
                  <a:lnTo>
                    <a:pt x="323" y="494"/>
                  </a:lnTo>
                  <a:lnTo>
                    <a:pt x="327" y="498"/>
                  </a:lnTo>
                  <a:lnTo>
                    <a:pt x="332" y="504"/>
                  </a:lnTo>
                  <a:lnTo>
                    <a:pt x="337" y="510"/>
                  </a:lnTo>
                  <a:lnTo>
                    <a:pt x="342" y="513"/>
                  </a:lnTo>
                  <a:lnTo>
                    <a:pt x="346" y="518"/>
                  </a:lnTo>
                  <a:lnTo>
                    <a:pt x="350" y="520"/>
                  </a:lnTo>
                  <a:lnTo>
                    <a:pt x="337" y="549"/>
                  </a:lnTo>
                  <a:lnTo>
                    <a:pt x="356" y="571"/>
                  </a:lnTo>
                  <a:lnTo>
                    <a:pt x="338" y="588"/>
                  </a:lnTo>
                  <a:lnTo>
                    <a:pt x="343" y="612"/>
                  </a:lnTo>
                  <a:lnTo>
                    <a:pt x="352" y="647"/>
                  </a:lnTo>
                  <a:lnTo>
                    <a:pt x="357" y="684"/>
                  </a:lnTo>
                  <a:lnTo>
                    <a:pt x="361" y="710"/>
                  </a:lnTo>
                  <a:lnTo>
                    <a:pt x="357" y="715"/>
                  </a:lnTo>
                  <a:lnTo>
                    <a:pt x="353" y="723"/>
                  </a:lnTo>
                  <a:lnTo>
                    <a:pt x="347" y="733"/>
                  </a:lnTo>
                  <a:lnTo>
                    <a:pt x="341" y="746"/>
                  </a:lnTo>
                  <a:lnTo>
                    <a:pt x="337" y="759"/>
                  </a:lnTo>
                  <a:lnTo>
                    <a:pt x="332" y="770"/>
                  </a:lnTo>
                  <a:lnTo>
                    <a:pt x="328" y="781"/>
                  </a:lnTo>
                  <a:lnTo>
                    <a:pt x="326" y="789"/>
                  </a:lnTo>
                  <a:lnTo>
                    <a:pt x="319" y="791"/>
                  </a:lnTo>
                  <a:lnTo>
                    <a:pt x="311" y="794"/>
                  </a:lnTo>
                  <a:lnTo>
                    <a:pt x="304" y="800"/>
                  </a:lnTo>
                  <a:lnTo>
                    <a:pt x="300" y="807"/>
                  </a:lnTo>
                  <a:lnTo>
                    <a:pt x="299" y="827"/>
                  </a:lnTo>
                  <a:lnTo>
                    <a:pt x="299" y="861"/>
                  </a:lnTo>
                  <a:lnTo>
                    <a:pt x="296" y="900"/>
                  </a:lnTo>
                  <a:lnTo>
                    <a:pt x="290" y="930"/>
                  </a:lnTo>
                  <a:lnTo>
                    <a:pt x="281" y="959"/>
                  </a:lnTo>
                  <a:lnTo>
                    <a:pt x="276" y="996"/>
                  </a:lnTo>
                  <a:lnTo>
                    <a:pt x="277" y="1032"/>
                  </a:lnTo>
                  <a:lnTo>
                    <a:pt x="288" y="1058"/>
                  </a:lnTo>
                  <a:lnTo>
                    <a:pt x="315" y="995"/>
                  </a:lnTo>
                  <a:lnTo>
                    <a:pt x="340" y="927"/>
                  </a:lnTo>
                  <a:lnTo>
                    <a:pt x="363" y="858"/>
                  </a:lnTo>
                  <a:lnTo>
                    <a:pt x="383" y="784"/>
                  </a:lnTo>
                  <a:lnTo>
                    <a:pt x="396" y="709"/>
                  </a:lnTo>
                  <a:lnTo>
                    <a:pt x="403" y="631"/>
                  </a:lnTo>
                  <a:lnTo>
                    <a:pt x="405" y="551"/>
                  </a:lnTo>
                  <a:lnTo>
                    <a:pt x="396" y="468"/>
                  </a:lnTo>
                  <a:lnTo>
                    <a:pt x="381" y="389"/>
                  </a:lnTo>
                  <a:lnTo>
                    <a:pt x="364" y="316"/>
                  </a:lnTo>
                  <a:lnTo>
                    <a:pt x="345" y="250"/>
                  </a:lnTo>
                  <a:lnTo>
                    <a:pt x="324" y="191"/>
                  </a:lnTo>
                  <a:lnTo>
                    <a:pt x="302" y="138"/>
                  </a:lnTo>
                  <a:lnTo>
                    <a:pt x="280" y="92"/>
                  </a:lnTo>
                  <a:lnTo>
                    <a:pt x="259" y="52"/>
                  </a:lnTo>
                  <a:lnTo>
                    <a:pt x="239" y="17"/>
                  </a:lnTo>
                  <a:close/>
                </a:path>
              </a:pathLst>
            </a:custGeom>
            <a:solidFill>
              <a:srgbClr val="003300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ja-JP" altLang="en-US"/>
            </a:p>
          </p:txBody>
        </p:sp>
      </p:grpSp>
      <p:sp>
        <p:nvSpPr>
          <p:cNvPr id="54275" name="Arc 17"/>
          <p:cNvSpPr>
            <a:spLocks noChangeAspect="1"/>
          </p:cNvSpPr>
          <p:nvPr/>
        </p:nvSpPr>
        <p:spPr bwMode="auto">
          <a:xfrm>
            <a:off x="4157663" y="1847851"/>
            <a:ext cx="400050" cy="2663825"/>
          </a:xfrm>
          <a:custGeom>
            <a:avLst/>
            <a:gdLst>
              <a:gd name="T0" fmla="*/ 2147483647 w 22125"/>
              <a:gd name="T1" fmla="*/ 0 h 43200"/>
              <a:gd name="T2" fmla="*/ 0 w 22125"/>
              <a:gd name="T3" fmla="*/ 2147483647 h 43200"/>
              <a:gd name="T4" fmla="*/ 2147483647 w 22125"/>
              <a:gd name="T5" fmla="*/ 2147483647 h 43200"/>
              <a:gd name="T6" fmla="*/ 0 60000 65536"/>
              <a:gd name="T7" fmla="*/ 0 60000 65536"/>
              <a:gd name="T8" fmla="*/ 0 60000 65536"/>
              <a:gd name="T9" fmla="*/ 0 w 22125"/>
              <a:gd name="T10" fmla="*/ 0 h 43200"/>
              <a:gd name="T11" fmla="*/ 22125 w 22125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125" h="43200" fill="none" extrusionOk="0">
                <a:moveTo>
                  <a:pt x="524" y="0"/>
                </a:moveTo>
                <a:cubicBezTo>
                  <a:pt x="12454" y="0"/>
                  <a:pt x="22125" y="9670"/>
                  <a:pt x="22125" y="21600"/>
                </a:cubicBezTo>
                <a:cubicBezTo>
                  <a:pt x="22125" y="33529"/>
                  <a:pt x="12454" y="43200"/>
                  <a:pt x="525" y="43200"/>
                </a:cubicBezTo>
                <a:cubicBezTo>
                  <a:pt x="349" y="43200"/>
                  <a:pt x="174" y="43197"/>
                  <a:pt x="0" y="43193"/>
                </a:cubicBezTo>
              </a:path>
              <a:path w="22125" h="43200" stroke="0" extrusionOk="0">
                <a:moveTo>
                  <a:pt x="524" y="0"/>
                </a:moveTo>
                <a:cubicBezTo>
                  <a:pt x="12454" y="0"/>
                  <a:pt x="22125" y="9670"/>
                  <a:pt x="22125" y="21600"/>
                </a:cubicBezTo>
                <a:cubicBezTo>
                  <a:pt x="22125" y="33529"/>
                  <a:pt x="12454" y="43200"/>
                  <a:pt x="525" y="43200"/>
                </a:cubicBezTo>
                <a:cubicBezTo>
                  <a:pt x="349" y="43200"/>
                  <a:pt x="174" y="43197"/>
                  <a:pt x="0" y="43193"/>
                </a:cubicBezTo>
                <a:lnTo>
                  <a:pt x="525" y="21600"/>
                </a:lnTo>
                <a:close/>
              </a:path>
            </a:pathLst>
          </a:custGeom>
          <a:solidFill>
            <a:srgbClr val="990000"/>
          </a:solidFill>
          <a:ln w="57150">
            <a:solidFill>
              <a:srgbClr val="663300"/>
            </a:solidFill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157714" name="Arc 18"/>
          <p:cNvSpPr>
            <a:spLocks noChangeAspect="1"/>
          </p:cNvSpPr>
          <p:nvPr/>
        </p:nvSpPr>
        <p:spPr bwMode="auto">
          <a:xfrm>
            <a:off x="3214689" y="1847851"/>
            <a:ext cx="1000125" cy="2663825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21336 w 22370"/>
              <a:gd name="T1" fmla="*/ 43198 h 43198"/>
              <a:gd name="T2" fmla="*/ 22370 w 22370"/>
              <a:gd name="T3" fmla="*/ 14 h 43198"/>
              <a:gd name="T4" fmla="*/ 21600 w 22370"/>
              <a:gd name="T5" fmla="*/ 21600 h 43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370" h="43198" fill="none" extrusionOk="0">
                <a:moveTo>
                  <a:pt x="21335" y="43198"/>
                </a:moveTo>
                <a:cubicBezTo>
                  <a:pt x="9510" y="43053"/>
                  <a:pt x="0" y="33426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1856" y="-1"/>
                  <a:pt x="22113" y="4"/>
                  <a:pt x="22370" y="13"/>
                </a:cubicBezTo>
              </a:path>
              <a:path w="22370" h="43198" stroke="0" extrusionOk="0">
                <a:moveTo>
                  <a:pt x="21335" y="43198"/>
                </a:moveTo>
                <a:cubicBezTo>
                  <a:pt x="9510" y="43053"/>
                  <a:pt x="0" y="33426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1856" y="-1"/>
                  <a:pt x="22113" y="4"/>
                  <a:pt x="22370" y="13"/>
                </a:cubicBezTo>
                <a:lnTo>
                  <a:pt x="21600" y="21600"/>
                </a:lnTo>
                <a:close/>
              </a:path>
            </a:pathLst>
          </a:custGeom>
          <a:gradFill rotWithShape="0">
            <a:gsLst>
              <a:gs pos="0">
                <a:srgbClr val="FF6600"/>
              </a:gs>
              <a:gs pos="100000">
                <a:srgbClr val="993300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6633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ja-JP" altLang="ja-JP"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157715" name="Arc 19"/>
          <p:cNvSpPr>
            <a:spLocks noChangeAspect="1"/>
          </p:cNvSpPr>
          <p:nvPr/>
        </p:nvSpPr>
        <p:spPr bwMode="auto">
          <a:xfrm>
            <a:off x="3573463" y="2351088"/>
            <a:ext cx="601662" cy="1655762"/>
          </a:xfrm>
          <a:custGeom>
            <a:avLst/>
            <a:gdLst>
              <a:gd name="G0" fmla="+- 21600 0 0"/>
              <a:gd name="G1" fmla="+- 21600 0 0"/>
              <a:gd name="G2" fmla="+- 21600 0 0"/>
              <a:gd name="T0" fmla="*/ 21336 w 22370"/>
              <a:gd name="T1" fmla="*/ 43198 h 43198"/>
              <a:gd name="T2" fmla="*/ 22370 w 22370"/>
              <a:gd name="T3" fmla="*/ 14 h 43198"/>
              <a:gd name="T4" fmla="*/ 21600 w 22370"/>
              <a:gd name="T5" fmla="*/ 21600 h 431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2370" h="43198" fill="none" extrusionOk="0">
                <a:moveTo>
                  <a:pt x="21335" y="43198"/>
                </a:moveTo>
                <a:cubicBezTo>
                  <a:pt x="9510" y="43053"/>
                  <a:pt x="0" y="33426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1856" y="-1"/>
                  <a:pt x="22113" y="4"/>
                  <a:pt x="22370" y="13"/>
                </a:cubicBezTo>
              </a:path>
              <a:path w="22370" h="43198" stroke="0" extrusionOk="0">
                <a:moveTo>
                  <a:pt x="21335" y="43198"/>
                </a:moveTo>
                <a:cubicBezTo>
                  <a:pt x="9510" y="43053"/>
                  <a:pt x="0" y="33426"/>
                  <a:pt x="0" y="21600"/>
                </a:cubicBezTo>
                <a:cubicBezTo>
                  <a:pt x="0" y="9670"/>
                  <a:pt x="9670" y="0"/>
                  <a:pt x="21600" y="0"/>
                </a:cubicBezTo>
                <a:cubicBezTo>
                  <a:pt x="21856" y="-1"/>
                  <a:pt x="22113" y="4"/>
                  <a:pt x="22370" y="13"/>
                </a:cubicBezTo>
                <a:lnTo>
                  <a:pt x="21600" y="21600"/>
                </a:lnTo>
                <a:close/>
              </a:path>
            </a:pathLst>
          </a:custGeom>
          <a:gradFill rotWithShape="0">
            <a:gsLst>
              <a:gs pos="0">
                <a:srgbClr val="993300"/>
              </a:gs>
              <a:gs pos="100000">
                <a:srgbClr val="FF0000"/>
              </a:gs>
            </a:gsLst>
            <a:path path="shape">
              <a:fillToRect l="50000" t="50000" r="50000" b="50000"/>
            </a:path>
          </a:gradFill>
          <a:ln w="57150">
            <a:solidFill>
              <a:srgbClr val="FF0000"/>
            </a:solidFill>
            <a:round/>
            <a:headEnd type="none" w="sm" len="sm"/>
            <a:tailEnd type="none" w="sm" len="sm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ja-JP" altLang="ja-JP">
              <a:latin typeface="Arial" pitchFamily="34" charset="0"/>
              <a:ea typeface="ＭＳ Ｐゴシック" pitchFamily="50" charset="-128"/>
            </a:endParaRPr>
          </a:p>
        </p:txBody>
      </p:sp>
      <p:sp>
        <p:nvSpPr>
          <p:cNvPr id="54278" name="Arc 20"/>
          <p:cNvSpPr>
            <a:spLocks noChangeAspect="1"/>
          </p:cNvSpPr>
          <p:nvPr/>
        </p:nvSpPr>
        <p:spPr bwMode="auto">
          <a:xfrm>
            <a:off x="4221164" y="2422526"/>
            <a:ext cx="217487" cy="1584325"/>
          </a:xfrm>
          <a:custGeom>
            <a:avLst/>
            <a:gdLst>
              <a:gd name="T0" fmla="*/ 2147483647 w 22125"/>
              <a:gd name="T1" fmla="*/ 0 h 43200"/>
              <a:gd name="T2" fmla="*/ 0 w 22125"/>
              <a:gd name="T3" fmla="*/ 2147483647 h 43200"/>
              <a:gd name="T4" fmla="*/ 2147483647 w 22125"/>
              <a:gd name="T5" fmla="*/ 2147483647 h 43200"/>
              <a:gd name="T6" fmla="*/ 0 60000 65536"/>
              <a:gd name="T7" fmla="*/ 0 60000 65536"/>
              <a:gd name="T8" fmla="*/ 0 60000 65536"/>
              <a:gd name="T9" fmla="*/ 0 w 22125"/>
              <a:gd name="T10" fmla="*/ 0 h 43200"/>
              <a:gd name="T11" fmla="*/ 22125 w 22125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2125" h="43200" fill="none" extrusionOk="0">
                <a:moveTo>
                  <a:pt x="524" y="0"/>
                </a:moveTo>
                <a:cubicBezTo>
                  <a:pt x="12454" y="0"/>
                  <a:pt x="22125" y="9670"/>
                  <a:pt x="22125" y="21600"/>
                </a:cubicBezTo>
                <a:cubicBezTo>
                  <a:pt x="22125" y="33529"/>
                  <a:pt x="12454" y="43200"/>
                  <a:pt x="525" y="43200"/>
                </a:cubicBezTo>
                <a:cubicBezTo>
                  <a:pt x="349" y="43200"/>
                  <a:pt x="174" y="43197"/>
                  <a:pt x="0" y="43193"/>
                </a:cubicBezTo>
              </a:path>
              <a:path w="22125" h="43200" stroke="0" extrusionOk="0">
                <a:moveTo>
                  <a:pt x="524" y="0"/>
                </a:moveTo>
                <a:cubicBezTo>
                  <a:pt x="12454" y="0"/>
                  <a:pt x="22125" y="9670"/>
                  <a:pt x="22125" y="21600"/>
                </a:cubicBezTo>
                <a:cubicBezTo>
                  <a:pt x="22125" y="33529"/>
                  <a:pt x="12454" y="43200"/>
                  <a:pt x="525" y="43200"/>
                </a:cubicBezTo>
                <a:cubicBezTo>
                  <a:pt x="349" y="43200"/>
                  <a:pt x="174" y="43197"/>
                  <a:pt x="0" y="43193"/>
                </a:cubicBezTo>
                <a:lnTo>
                  <a:pt x="525" y="21600"/>
                </a:lnTo>
                <a:close/>
              </a:path>
            </a:pathLst>
          </a:custGeom>
          <a:solidFill>
            <a:srgbClr val="663300"/>
          </a:solidFill>
          <a:ln w="57150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endParaRPr lang="ja-JP" altLang="en-US"/>
          </a:p>
        </p:txBody>
      </p:sp>
      <p:sp>
        <p:nvSpPr>
          <p:cNvPr id="54279" name="Oval 21"/>
          <p:cNvSpPr>
            <a:spLocks noChangeAspect="1" noChangeArrowheads="1"/>
          </p:cNvSpPr>
          <p:nvPr/>
        </p:nvSpPr>
        <p:spPr bwMode="auto">
          <a:xfrm>
            <a:off x="3792538" y="2838450"/>
            <a:ext cx="647700" cy="661988"/>
          </a:xfrm>
          <a:prstGeom prst="ellipse">
            <a:avLst/>
          </a:prstGeom>
          <a:gradFill rotWithShape="0">
            <a:gsLst>
              <a:gs pos="0">
                <a:srgbClr val="FF6600"/>
              </a:gs>
              <a:gs pos="100000">
                <a:srgbClr val="800000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ja-JP" altLang="ja-JP" sz="24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4280" name="Line 22"/>
          <p:cNvSpPr>
            <a:spLocks noChangeShapeType="1"/>
          </p:cNvSpPr>
          <p:nvPr/>
        </p:nvSpPr>
        <p:spPr bwMode="auto">
          <a:xfrm flipV="1">
            <a:off x="2709863" y="4006850"/>
            <a:ext cx="647700" cy="4333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4281" name="Text Box 23"/>
          <p:cNvSpPr txBox="1">
            <a:spLocks noChangeArrowheads="1"/>
          </p:cNvSpPr>
          <p:nvPr/>
        </p:nvSpPr>
        <p:spPr bwMode="auto">
          <a:xfrm>
            <a:off x="2047534" y="4077072"/>
            <a:ext cx="80021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 dirty="0">
                <a:latin typeface="Comic Sans MS" panose="030F0702030302020204" pitchFamily="66" charset="0"/>
                <a:ea typeface="HGP教科書体" panose="02020600000000000000" pitchFamily="18" charset="-128"/>
              </a:rPr>
              <a:t>地殻</a:t>
            </a:r>
            <a:endParaRPr lang="en-US" altLang="ja-JP" dirty="0"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r>
              <a:rPr lang="en-US" altLang="ja-JP" dirty="0">
                <a:latin typeface="Comic Sans MS" panose="030F0702030302020204" pitchFamily="66" charset="0"/>
                <a:ea typeface="HGP教科書体" panose="02020600000000000000" pitchFamily="18" charset="-128"/>
              </a:rPr>
              <a:t>Crust</a:t>
            </a:r>
            <a:endParaRPr lang="ja-JP" altLang="en-US" dirty="0"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54282" name="Text Box 24"/>
          <p:cNvSpPr txBox="1">
            <a:spLocks noChangeArrowheads="1"/>
          </p:cNvSpPr>
          <p:nvPr/>
        </p:nvSpPr>
        <p:spPr bwMode="auto">
          <a:xfrm>
            <a:off x="906472" y="1356777"/>
            <a:ext cx="220284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/>
            <a:r>
              <a:rPr lang="ja-JP" altLang="en-US" sz="2400" dirty="0">
                <a:latin typeface="Comic Sans MS" panose="030F0702030302020204" pitchFamily="66" charset="0"/>
                <a:ea typeface="HGP教科書体" panose="02020600000000000000" pitchFamily="18" charset="-128"/>
              </a:rPr>
              <a:t>外核　</a:t>
            </a:r>
            <a:r>
              <a:rPr lang="en-US" altLang="ja-JP" dirty="0">
                <a:latin typeface="Comic Sans MS" panose="030F0702030302020204" pitchFamily="66" charset="0"/>
                <a:ea typeface="HGP教科書体" panose="02020600000000000000" pitchFamily="18" charset="-128"/>
              </a:rPr>
              <a:t>Outer core</a:t>
            </a:r>
            <a:endParaRPr lang="ja-JP" altLang="en-US" dirty="0"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54283" name="Text Box 25"/>
          <p:cNvSpPr txBox="1">
            <a:spLocks noChangeArrowheads="1"/>
          </p:cNvSpPr>
          <p:nvPr/>
        </p:nvSpPr>
        <p:spPr bwMode="auto">
          <a:xfrm>
            <a:off x="3007252" y="4715853"/>
            <a:ext cx="19127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 dirty="0">
                <a:latin typeface="Comic Sans MS" panose="030F0702030302020204" pitchFamily="66" charset="0"/>
                <a:ea typeface="HGP教科書体" panose="02020600000000000000" pitchFamily="18" charset="-128"/>
              </a:rPr>
              <a:t>マントル</a:t>
            </a:r>
            <a:r>
              <a:rPr lang="ja-JP" altLang="en-US" dirty="0">
                <a:latin typeface="Comic Sans MS" panose="030F0702030302020204" pitchFamily="66" charset="0"/>
                <a:ea typeface="HGP教科書体" panose="02020600000000000000" pitchFamily="18" charset="-128"/>
              </a:rPr>
              <a:t> </a:t>
            </a:r>
            <a:r>
              <a:rPr lang="en-US" altLang="ja-JP" dirty="0">
                <a:latin typeface="Comic Sans MS" panose="030F0702030302020204" pitchFamily="66" charset="0"/>
                <a:ea typeface="HGP教科書体" panose="02020600000000000000" pitchFamily="18" charset="-128"/>
              </a:rPr>
              <a:t>Mantle</a:t>
            </a:r>
            <a:endParaRPr lang="ja-JP" altLang="en-US" dirty="0"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54284" name="Line 26"/>
          <p:cNvSpPr>
            <a:spLocks noChangeShapeType="1"/>
          </p:cNvSpPr>
          <p:nvPr/>
        </p:nvSpPr>
        <p:spPr bwMode="auto">
          <a:xfrm flipV="1">
            <a:off x="3357563" y="4006851"/>
            <a:ext cx="360362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4285" name="Text Box 27"/>
          <p:cNvSpPr txBox="1">
            <a:spLocks noChangeArrowheads="1"/>
          </p:cNvSpPr>
          <p:nvPr/>
        </p:nvSpPr>
        <p:spPr bwMode="auto">
          <a:xfrm>
            <a:off x="3775730" y="1226845"/>
            <a:ext cx="202010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 dirty="0">
                <a:latin typeface="Comic Sans MS" panose="030F0702030302020204" pitchFamily="66" charset="0"/>
                <a:ea typeface="HGP教科書体" panose="02020600000000000000" pitchFamily="18" charset="-128"/>
              </a:rPr>
              <a:t>内核</a:t>
            </a:r>
            <a:r>
              <a:rPr lang="ja-JP" altLang="en-US" dirty="0">
                <a:latin typeface="Comic Sans MS" panose="030F0702030302020204" pitchFamily="66" charset="0"/>
                <a:ea typeface="HGP教科書体" panose="02020600000000000000" pitchFamily="18" charset="-128"/>
              </a:rPr>
              <a:t> </a:t>
            </a:r>
            <a:r>
              <a:rPr lang="en-US" altLang="ja-JP" dirty="0">
                <a:latin typeface="Comic Sans MS" panose="030F0702030302020204" pitchFamily="66" charset="0"/>
                <a:ea typeface="HGP教科書体" panose="02020600000000000000" pitchFamily="18" charset="-128"/>
              </a:rPr>
              <a:t>Inner core</a:t>
            </a:r>
            <a:endParaRPr lang="ja-JP" altLang="en-US" dirty="0"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54286" name="Line 28"/>
          <p:cNvSpPr>
            <a:spLocks noChangeShapeType="1"/>
          </p:cNvSpPr>
          <p:nvPr/>
        </p:nvSpPr>
        <p:spPr bwMode="auto">
          <a:xfrm>
            <a:off x="2659284" y="1814709"/>
            <a:ext cx="1203106" cy="96818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4287" name="Line 29"/>
          <p:cNvSpPr>
            <a:spLocks noChangeShapeType="1"/>
          </p:cNvSpPr>
          <p:nvPr/>
        </p:nvSpPr>
        <p:spPr bwMode="auto">
          <a:xfrm>
            <a:off x="4078289" y="1703388"/>
            <a:ext cx="71437" cy="1439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4288" name="Text Box 30"/>
          <p:cNvSpPr txBox="1">
            <a:spLocks noChangeArrowheads="1"/>
          </p:cNvSpPr>
          <p:nvPr/>
        </p:nvSpPr>
        <p:spPr bwMode="auto">
          <a:xfrm>
            <a:off x="2279576" y="283883"/>
            <a:ext cx="8457765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ja-JP" altLang="en-US" sz="3600" dirty="0">
                <a:latin typeface="Comic Sans MS" panose="030F0702030302020204" pitchFamily="66" charset="0"/>
                <a:ea typeface="HGP教科書体" panose="02020600000000000000" pitchFamily="18" charset="-128"/>
              </a:rPr>
              <a:t>地球と月の層構造　</a:t>
            </a:r>
            <a:r>
              <a:rPr lang="en-US" altLang="ja-JP" sz="2000" dirty="0">
                <a:latin typeface="Comic Sans MS" panose="030F0702030302020204" pitchFamily="66" charset="0"/>
                <a:ea typeface="HGP教科書体" panose="02020600000000000000" pitchFamily="18" charset="-128"/>
              </a:rPr>
              <a:t>Structure of the Earth and the Moon</a:t>
            </a:r>
            <a:endParaRPr lang="ja-JP" altLang="en-US" sz="2000" dirty="0"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grpSp>
        <p:nvGrpSpPr>
          <p:cNvPr id="54289" name="Group 31"/>
          <p:cNvGrpSpPr>
            <a:grpSpLocks/>
          </p:cNvGrpSpPr>
          <p:nvPr/>
        </p:nvGrpSpPr>
        <p:grpSpPr bwMode="auto">
          <a:xfrm>
            <a:off x="8495761" y="2420939"/>
            <a:ext cx="1081087" cy="1081087"/>
            <a:chOff x="3137" y="688"/>
            <a:chExt cx="463" cy="457"/>
          </a:xfrm>
        </p:grpSpPr>
        <p:sp>
          <p:nvSpPr>
            <p:cNvPr id="54302" name="Oval 32"/>
            <p:cNvSpPr>
              <a:spLocks noChangeArrowheads="1"/>
            </p:cNvSpPr>
            <p:nvPr/>
          </p:nvSpPr>
          <p:spPr bwMode="auto">
            <a:xfrm>
              <a:off x="3137" y="688"/>
              <a:ext cx="463" cy="457"/>
            </a:xfrm>
            <a:prstGeom prst="ellipse">
              <a:avLst/>
            </a:prstGeom>
            <a:gradFill rotWithShape="0">
              <a:gsLst>
                <a:gs pos="0">
                  <a:srgbClr val="FFFF00"/>
                </a:gs>
                <a:gs pos="100000">
                  <a:srgbClr val="B2B2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303" name="Oval 33"/>
            <p:cNvSpPr>
              <a:spLocks noChangeArrowheads="1"/>
            </p:cNvSpPr>
            <p:nvPr/>
          </p:nvSpPr>
          <p:spPr bwMode="auto">
            <a:xfrm rot="16260000" flipH="1">
              <a:off x="3409" y="877"/>
              <a:ext cx="41" cy="50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304" name="Oval 34"/>
            <p:cNvSpPr>
              <a:spLocks noChangeArrowheads="1"/>
            </p:cNvSpPr>
            <p:nvPr/>
          </p:nvSpPr>
          <p:spPr bwMode="auto">
            <a:xfrm rot="19380000" flipH="1">
              <a:off x="3549" y="797"/>
              <a:ext cx="23" cy="54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305" name="Oval 35"/>
            <p:cNvSpPr>
              <a:spLocks noChangeArrowheads="1"/>
            </p:cNvSpPr>
            <p:nvPr/>
          </p:nvSpPr>
          <p:spPr bwMode="auto">
            <a:xfrm rot="13800000" flipH="1">
              <a:off x="3456" y="1022"/>
              <a:ext cx="39" cy="69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306" name="Oval 36"/>
            <p:cNvSpPr>
              <a:spLocks noChangeArrowheads="1"/>
            </p:cNvSpPr>
            <p:nvPr/>
          </p:nvSpPr>
          <p:spPr bwMode="auto">
            <a:xfrm rot="19380000" flipH="1">
              <a:off x="3463" y="839"/>
              <a:ext cx="45" cy="62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307" name="Oval 37"/>
            <p:cNvSpPr>
              <a:spLocks noChangeArrowheads="1"/>
            </p:cNvSpPr>
            <p:nvPr/>
          </p:nvSpPr>
          <p:spPr bwMode="auto">
            <a:xfrm rot="1200000" flipH="1">
              <a:off x="3433" y="934"/>
              <a:ext cx="47" cy="60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308" name="Oval 38"/>
            <p:cNvSpPr>
              <a:spLocks noChangeArrowheads="1"/>
            </p:cNvSpPr>
            <p:nvPr/>
          </p:nvSpPr>
          <p:spPr bwMode="auto">
            <a:xfrm rot="16920000" flipH="1">
              <a:off x="3429" y="691"/>
              <a:ext cx="22" cy="64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309" name="Oval 39"/>
            <p:cNvSpPr>
              <a:spLocks noChangeArrowheads="1"/>
            </p:cNvSpPr>
            <p:nvPr/>
          </p:nvSpPr>
          <p:spPr bwMode="auto">
            <a:xfrm rot="16920000" flipH="1">
              <a:off x="3344" y="695"/>
              <a:ext cx="22" cy="28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310" name="Oval 40"/>
            <p:cNvSpPr>
              <a:spLocks noChangeArrowheads="1"/>
            </p:cNvSpPr>
            <p:nvPr/>
          </p:nvSpPr>
          <p:spPr bwMode="auto">
            <a:xfrm rot="16920000" flipH="1">
              <a:off x="3368" y="719"/>
              <a:ext cx="29" cy="64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311" name="Oval 41"/>
            <p:cNvSpPr>
              <a:spLocks noChangeArrowheads="1"/>
            </p:cNvSpPr>
            <p:nvPr/>
          </p:nvSpPr>
          <p:spPr bwMode="auto">
            <a:xfrm rot="16920000" flipH="1">
              <a:off x="3473" y="737"/>
              <a:ext cx="22" cy="29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312" name="Oval 42"/>
            <p:cNvSpPr>
              <a:spLocks noChangeArrowheads="1"/>
            </p:cNvSpPr>
            <p:nvPr/>
          </p:nvSpPr>
          <p:spPr bwMode="auto">
            <a:xfrm rot="16920000" flipH="1">
              <a:off x="3555" y="933"/>
              <a:ext cx="29" cy="19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313" name="Oval 43"/>
            <p:cNvSpPr>
              <a:spLocks noChangeArrowheads="1"/>
            </p:cNvSpPr>
            <p:nvPr/>
          </p:nvSpPr>
          <p:spPr bwMode="auto">
            <a:xfrm rot="1200000" flipH="1">
              <a:off x="3245" y="792"/>
              <a:ext cx="49" cy="67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314" name="Oval 44"/>
            <p:cNvSpPr>
              <a:spLocks noChangeArrowheads="1"/>
            </p:cNvSpPr>
            <p:nvPr/>
          </p:nvSpPr>
          <p:spPr bwMode="auto">
            <a:xfrm rot="16260000" flipH="1">
              <a:off x="3254" y="922"/>
              <a:ext cx="30" cy="37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315" name="Oval 45"/>
            <p:cNvSpPr>
              <a:spLocks noChangeArrowheads="1"/>
            </p:cNvSpPr>
            <p:nvPr/>
          </p:nvSpPr>
          <p:spPr bwMode="auto">
            <a:xfrm rot="16260000" flipH="1">
              <a:off x="3320" y="860"/>
              <a:ext cx="82" cy="88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316" name="Oval 46"/>
            <p:cNvSpPr>
              <a:spLocks noChangeArrowheads="1"/>
            </p:cNvSpPr>
            <p:nvPr/>
          </p:nvSpPr>
          <p:spPr bwMode="auto">
            <a:xfrm rot="16260000" flipH="1">
              <a:off x="3330" y="967"/>
              <a:ext cx="92" cy="116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317" name="Oval 47"/>
            <p:cNvSpPr>
              <a:spLocks noChangeArrowheads="1"/>
            </p:cNvSpPr>
            <p:nvPr/>
          </p:nvSpPr>
          <p:spPr bwMode="auto">
            <a:xfrm rot="16920000" flipH="1">
              <a:off x="3348" y="741"/>
              <a:ext cx="28" cy="63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54318" name="Oval 48"/>
            <p:cNvSpPr>
              <a:spLocks noChangeArrowheads="1"/>
            </p:cNvSpPr>
            <p:nvPr/>
          </p:nvSpPr>
          <p:spPr bwMode="auto">
            <a:xfrm rot="16920000" flipH="1">
              <a:off x="3296" y="1065"/>
              <a:ext cx="29" cy="62"/>
            </a:xfrm>
            <a:prstGeom prst="ellipse">
              <a:avLst/>
            </a:prstGeom>
            <a:gradFill rotWithShape="0">
              <a:gsLst>
                <a:gs pos="0">
                  <a:srgbClr val="B2B200"/>
                </a:gs>
                <a:gs pos="100000">
                  <a:srgbClr val="FFFF00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endParaRPr lang="ja-JP" altLang="en-US"/>
            </a:p>
          </p:txBody>
        </p:sp>
      </p:grpSp>
      <p:grpSp>
        <p:nvGrpSpPr>
          <p:cNvPr id="54290" name="Group 49"/>
          <p:cNvGrpSpPr>
            <a:grpSpLocks/>
          </p:cNvGrpSpPr>
          <p:nvPr/>
        </p:nvGrpSpPr>
        <p:grpSpPr bwMode="auto">
          <a:xfrm flipH="1">
            <a:off x="8784686" y="2492376"/>
            <a:ext cx="287337" cy="1008063"/>
            <a:chOff x="999" y="1307"/>
            <a:chExt cx="1583" cy="2305"/>
          </a:xfrm>
        </p:grpSpPr>
        <p:sp>
          <p:nvSpPr>
            <p:cNvPr id="54300" name="Arc 50"/>
            <p:cNvSpPr>
              <a:spLocks noChangeAspect="1"/>
            </p:cNvSpPr>
            <p:nvPr/>
          </p:nvSpPr>
          <p:spPr bwMode="auto">
            <a:xfrm flipH="1">
              <a:off x="999" y="1308"/>
              <a:ext cx="588" cy="2304"/>
            </a:xfrm>
            <a:custGeom>
              <a:avLst/>
              <a:gdLst>
                <a:gd name="T0" fmla="*/ 0 w 22125"/>
                <a:gd name="T1" fmla="*/ 0 h 43200"/>
                <a:gd name="T2" fmla="*/ 0 w 22125"/>
                <a:gd name="T3" fmla="*/ 0 h 43200"/>
                <a:gd name="T4" fmla="*/ 0 w 22125"/>
                <a:gd name="T5" fmla="*/ 0 h 43200"/>
                <a:gd name="T6" fmla="*/ 0 60000 65536"/>
                <a:gd name="T7" fmla="*/ 0 60000 65536"/>
                <a:gd name="T8" fmla="*/ 0 60000 65536"/>
                <a:gd name="T9" fmla="*/ 0 w 22125"/>
                <a:gd name="T10" fmla="*/ 0 h 43200"/>
                <a:gd name="T11" fmla="*/ 22125 w 22125"/>
                <a:gd name="T12" fmla="*/ 43200 h 432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125" h="43200" fill="none" extrusionOk="0">
                  <a:moveTo>
                    <a:pt x="524" y="0"/>
                  </a:moveTo>
                  <a:cubicBezTo>
                    <a:pt x="12454" y="0"/>
                    <a:pt x="22125" y="9670"/>
                    <a:pt x="22125" y="21600"/>
                  </a:cubicBezTo>
                  <a:cubicBezTo>
                    <a:pt x="22125" y="33529"/>
                    <a:pt x="12454" y="43200"/>
                    <a:pt x="525" y="43200"/>
                  </a:cubicBezTo>
                  <a:cubicBezTo>
                    <a:pt x="349" y="43200"/>
                    <a:pt x="174" y="43197"/>
                    <a:pt x="0" y="43193"/>
                  </a:cubicBezTo>
                </a:path>
                <a:path w="22125" h="43200" stroke="0" extrusionOk="0">
                  <a:moveTo>
                    <a:pt x="524" y="0"/>
                  </a:moveTo>
                  <a:cubicBezTo>
                    <a:pt x="12454" y="0"/>
                    <a:pt x="22125" y="9670"/>
                    <a:pt x="22125" y="21600"/>
                  </a:cubicBezTo>
                  <a:cubicBezTo>
                    <a:pt x="22125" y="33529"/>
                    <a:pt x="12454" y="43200"/>
                    <a:pt x="525" y="43200"/>
                  </a:cubicBezTo>
                  <a:cubicBezTo>
                    <a:pt x="349" y="43200"/>
                    <a:pt x="174" y="43197"/>
                    <a:pt x="0" y="43193"/>
                  </a:cubicBezTo>
                  <a:lnTo>
                    <a:pt x="525" y="21600"/>
                  </a:lnTo>
                  <a:close/>
                </a:path>
              </a:pathLst>
            </a:custGeom>
            <a:solidFill>
              <a:srgbClr val="990000"/>
            </a:solidFill>
            <a:ln w="12700">
              <a:solidFill>
                <a:srgbClr val="343434"/>
              </a:solidFill>
              <a:round/>
              <a:headEnd type="none" w="sm" len="sm"/>
              <a:tailEnd type="none" w="sm" len="sm"/>
            </a:ln>
          </p:spPr>
          <p:txBody>
            <a:bodyPr wrap="none" anchor="ctr"/>
            <a:lstStyle/>
            <a:p>
              <a:endParaRPr lang="ja-JP" altLang="en-US"/>
            </a:p>
          </p:txBody>
        </p:sp>
        <p:sp>
          <p:nvSpPr>
            <p:cNvPr id="157747" name="Arc 51"/>
            <p:cNvSpPr>
              <a:spLocks noChangeAspect="1"/>
            </p:cNvSpPr>
            <p:nvPr/>
          </p:nvSpPr>
          <p:spPr bwMode="auto">
            <a:xfrm flipH="1">
              <a:off x="1506" y="1307"/>
              <a:ext cx="1076" cy="2305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21336 w 22370"/>
                <a:gd name="T1" fmla="*/ 43198 h 43198"/>
                <a:gd name="T2" fmla="*/ 22370 w 22370"/>
                <a:gd name="T3" fmla="*/ 14 h 43198"/>
                <a:gd name="T4" fmla="*/ 21600 w 22370"/>
                <a:gd name="T5" fmla="*/ 21600 h 43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2370" h="43198" fill="none" extrusionOk="0">
                  <a:moveTo>
                    <a:pt x="21335" y="43198"/>
                  </a:moveTo>
                  <a:cubicBezTo>
                    <a:pt x="9510" y="43053"/>
                    <a:pt x="0" y="3342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856" y="-1"/>
                    <a:pt x="22113" y="4"/>
                    <a:pt x="22370" y="13"/>
                  </a:cubicBezTo>
                </a:path>
                <a:path w="22370" h="43198" stroke="0" extrusionOk="0">
                  <a:moveTo>
                    <a:pt x="21335" y="43198"/>
                  </a:moveTo>
                  <a:cubicBezTo>
                    <a:pt x="9510" y="43053"/>
                    <a:pt x="0" y="33426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1856" y="-1"/>
                    <a:pt x="22113" y="4"/>
                    <a:pt x="22370" y="13"/>
                  </a:cubicBezTo>
                  <a:lnTo>
                    <a:pt x="21600" y="21600"/>
                  </a:lnTo>
                  <a:close/>
                </a:path>
              </a:pathLst>
            </a:custGeom>
            <a:gradFill rotWithShape="0">
              <a:gsLst>
                <a:gs pos="0">
                  <a:srgbClr val="FF6600"/>
                </a:gs>
                <a:gs pos="100000">
                  <a:srgbClr val="993300"/>
                </a:gs>
              </a:gsLst>
              <a:path path="shape">
                <a:fillToRect l="50000" t="50000" r="50000" b="50000"/>
              </a:path>
            </a:gradFill>
            <a:ln w="12700">
              <a:solidFill>
                <a:srgbClr val="343434"/>
              </a:solidFill>
              <a:round/>
              <a:headEnd type="none" w="sm" len="sm"/>
              <a:tailEnd type="none" w="sm" len="sm"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ja-JP" altLang="ja-JP">
                <a:latin typeface="Arial" pitchFamily="34" charset="0"/>
                <a:ea typeface="ＭＳ Ｐゴシック" pitchFamily="50" charset="-128"/>
              </a:endParaRPr>
            </a:p>
          </p:txBody>
        </p:sp>
      </p:grpSp>
      <p:sp>
        <p:nvSpPr>
          <p:cNvPr id="157748" name="Oval 52"/>
          <p:cNvSpPr>
            <a:spLocks noChangeAspect="1" noChangeArrowheads="1"/>
          </p:cNvSpPr>
          <p:nvPr/>
        </p:nvSpPr>
        <p:spPr bwMode="auto">
          <a:xfrm>
            <a:off x="8911686" y="2935289"/>
            <a:ext cx="109537" cy="147637"/>
          </a:xfrm>
          <a:prstGeom prst="ellipse">
            <a:avLst/>
          </a:prstGeom>
          <a:gradFill rotWithShape="0">
            <a:gsLst>
              <a:gs pos="0">
                <a:srgbClr val="FF6600"/>
              </a:gs>
              <a:gs pos="100000">
                <a:srgbClr val="800000"/>
              </a:gs>
            </a:gsLst>
            <a:path path="shape">
              <a:fillToRect l="50000" t="50000" r="50000" b="50000"/>
            </a:path>
          </a:gradFill>
          <a:ln w="12700">
            <a:noFill/>
            <a:round/>
            <a:headEnd type="none" w="sm" len="sm"/>
            <a:tailEnd type="none" w="sm" len="sm"/>
          </a:ln>
        </p:spPr>
        <p:txBody>
          <a:bodyPr wrap="none" anchor="ctr"/>
          <a:lstStyle/>
          <a:p>
            <a:pPr algn="ctr"/>
            <a:endParaRPr lang="ja-JP" altLang="ja-JP" sz="24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4292" name="Line 53"/>
          <p:cNvSpPr>
            <a:spLocks noChangeShapeType="1"/>
          </p:cNvSpPr>
          <p:nvPr/>
        </p:nvSpPr>
        <p:spPr bwMode="auto">
          <a:xfrm flipV="1">
            <a:off x="8136985" y="3141664"/>
            <a:ext cx="647700" cy="43338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54293" name="Text Box 54"/>
          <p:cNvSpPr txBox="1">
            <a:spLocks noChangeArrowheads="1"/>
          </p:cNvSpPr>
          <p:nvPr/>
        </p:nvSpPr>
        <p:spPr bwMode="auto">
          <a:xfrm>
            <a:off x="7544059" y="3356992"/>
            <a:ext cx="800219" cy="7386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 dirty="0">
                <a:latin typeface="Comic Sans MS" panose="030F0702030302020204" pitchFamily="66" charset="0"/>
                <a:ea typeface="HGP教科書体" panose="02020600000000000000" pitchFamily="18" charset="-128"/>
              </a:rPr>
              <a:t>地殻</a:t>
            </a:r>
            <a:endParaRPr lang="en-US" altLang="ja-JP" sz="2400" dirty="0"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r>
              <a:rPr lang="en-US" altLang="ja-JP" dirty="0">
                <a:latin typeface="Comic Sans MS" panose="030F0702030302020204" pitchFamily="66" charset="0"/>
                <a:ea typeface="HGP教科書体" panose="02020600000000000000" pitchFamily="18" charset="-128"/>
              </a:rPr>
              <a:t>Crust</a:t>
            </a:r>
            <a:endParaRPr lang="ja-JP" altLang="en-US" dirty="0"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54294" name="Text Box 55"/>
          <p:cNvSpPr txBox="1">
            <a:spLocks noChangeArrowheads="1"/>
          </p:cNvSpPr>
          <p:nvPr/>
        </p:nvSpPr>
        <p:spPr bwMode="auto">
          <a:xfrm>
            <a:off x="8143737" y="3998392"/>
            <a:ext cx="191270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 dirty="0">
                <a:latin typeface="Comic Sans MS" panose="030F0702030302020204" pitchFamily="66" charset="0"/>
                <a:ea typeface="HGP教科書体" panose="02020600000000000000" pitchFamily="18" charset="-128"/>
              </a:rPr>
              <a:t>マントル</a:t>
            </a:r>
            <a:r>
              <a:rPr lang="ja-JP" altLang="en-US" dirty="0">
                <a:latin typeface="Comic Sans MS" panose="030F0702030302020204" pitchFamily="66" charset="0"/>
                <a:ea typeface="HGP教科書体" panose="02020600000000000000" pitchFamily="18" charset="-128"/>
              </a:rPr>
              <a:t> </a:t>
            </a:r>
            <a:r>
              <a:rPr lang="en-US" altLang="ja-JP" dirty="0">
                <a:latin typeface="Comic Sans MS" panose="030F0702030302020204" pitchFamily="66" charset="0"/>
                <a:ea typeface="HGP教科書体" panose="02020600000000000000" pitchFamily="18" charset="-128"/>
              </a:rPr>
              <a:t>Mantle</a:t>
            </a:r>
            <a:endParaRPr lang="ja-JP" altLang="en-US" dirty="0"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54295" name="Line 56"/>
          <p:cNvSpPr>
            <a:spLocks noChangeShapeType="1"/>
          </p:cNvSpPr>
          <p:nvPr/>
        </p:nvSpPr>
        <p:spPr bwMode="auto">
          <a:xfrm flipV="1">
            <a:off x="8567198" y="3284539"/>
            <a:ext cx="360363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57753" name="Text Box 57"/>
          <p:cNvSpPr txBox="1">
            <a:spLocks noChangeArrowheads="1"/>
          </p:cNvSpPr>
          <p:nvPr/>
        </p:nvSpPr>
        <p:spPr bwMode="auto">
          <a:xfrm>
            <a:off x="8135397" y="1557339"/>
            <a:ext cx="141096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ja-JP" altLang="en-US" sz="2400" dirty="0">
                <a:latin typeface="Comic Sans MS" panose="030F0702030302020204" pitchFamily="66" charset="0"/>
                <a:ea typeface="HGP教科書体" panose="02020600000000000000" pitchFamily="18" charset="-128"/>
              </a:rPr>
              <a:t>核</a:t>
            </a:r>
            <a:r>
              <a:rPr lang="ja-JP" altLang="en-US" dirty="0">
                <a:latin typeface="Comic Sans MS" panose="030F0702030302020204" pitchFamily="66" charset="0"/>
                <a:ea typeface="HGP教科書体" panose="02020600000000000000" pitchFamily="18" charset="-128"/>
              </a:rPr>
              <a:t>？ </a:t>
            </a:r>
            <a:r>
              <a:rPr lang="en-US" altLang="ja-JP" dirty="0">
                <a:latin typeface="Comic Sans MS" panose="030F0702030302020204" pitchFamily="66" charset="0"/>
                <a:ea typeface="HGP教科書体" panose="02020600000000000000" pitchFamily="18" charset="-128"/>
              </a:rPr>
              <a:t>Core?</a:t>
            </a:r>
            <a:endParaRPr lang="ja-JP" altLang="en-US" dirty="0"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sp>
        <p:nvSpPr>
          <p:cNvPr id="157754" name="Line 58"/>
          <p:cNvSpPr>
            <a:spLocks noChangeShapeType="1"/>
          </p:cNvSpPr>
          <p:nvPr/>
        </p:nvSpPr>
        <p:spPr bwMode="auto">
          <a:xfrm>
            <a:off x="8567198" y="1917701"/>
            <a:ext cx="360363" cy="10080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ja-JP" altLang="en-US"/>
          </a:p>
        </p:txBody>
      </p:sp>
      <p:sp>
        <p:nvSpPr>
          <p:cNvPr id="157756" name="Rectangle 60"/>
          <p:cNvSpPr>
            <a:spLocks noChangeArrowheads="1"/>
          </p:cNvSpPr>
          <p:nvPr/>
        </p:nvSpPr>
        <p:spPr bwMode="auto">
          <a:xfrm>
            <a:off x="2136390" y="5481223"/>
            <a:ext cx="3534622" cy="1077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慣性モーメント </a:t>
            </a:r>
            <a:r>
              <a:rPr lang="en-US" altLang="ja-JP" sz="3200" dirty="0">
                <a:solidFill>
                  <a:srgbClr val="FF00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MOI</a:t>
            </a:r>
            <a:endParaRPr lang="ja-JP" altLang="en-US" sz="3200" dirty="0">
              <a:solidFill>
                <a:srgbClr val="FF00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r>
              <a:rPr lang="ja-JP" altLang="en-US" sz="3200" dirty="0">
                <a:solidFill>
                  <a:srgbClr val="FF00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地球</a:t>
            </a:r>
            <a:r>
              <a:rPr lang="ja-JP" altLang="en-US" sz="32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 </a:t>
            </a:r>
            <a:r>
              <a:rPr lang="en-US" altLang="ja-JP" sz="3200" dirty="0">
                <a:solidFill>
                  <a:srgbClr val="FF00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:</a:t>
            </a:r>
            <a:r>
              <a:rPr lang="en-US" altLang="ja-JP" sz="32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  </a:t>
            </a:r>
            <a:r>
              <a:rPr lang="en-US" altLang="ja-JP" sz="3200" dirty="0">
                <a:solidFill>
                  <a:srgbClr val="FF4B4B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0.334</a:t>
            </a:r>
          </a:p>
        </p:txBody>
      </p:sp>
      <p:sp>
        <p:nvSpPr>
          <p:cNvPr id="157757" name="Rectangle 61"/>
          <p:cNvSpPr>
            <a:spLocks noChangeArrowheads="1"/>
          </p:cNvSpPr>
          <p:nvPr/>
        </p:nvSpPr>
        <p:spPr bwMode="auto">
          <a:xfrm>
            <a:off x="7630612" y="5437109"/>
            <a:ext cx="2420534" cy="893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r>
              <a:rPr lang="ja-JP" altLang="en-US" sz="3200" dirty="0">
                <a:solidFill>
                  <a:srgbClr val="FF00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月</a:t>
            </a:r>
            <a:r>
              <a:rPr lang="ja-JP" altLang="en-US" sz="32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 </a:t>
            </a:r>
            <a:r>
              <a:rPr lang="en-US" altLang="ja-JP" sz="3200" dirty="0">
                <a:solidFill>
                  <a:srgbClr val="FF00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:</a:t>
            </a:r>
            <a:r>
              <a:rPr lang="en-US" altLang="ja-JP" sz="3200" dirty="0">
                <a:solidFill>
                  <a:schemeClr val="folHlink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  </a:t>
            </a:r>
            <a:r>
              <a:rPr lang="en-US" altLang="ja-JP" sz="3200" dirty="0">
                <a:solidFill>
                  <a:srgbClr val="FF4B4B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0.393</a:t>
            </a:r>
          </a:p>
          <a:p>
            <a:r>
              <a:rPr lang="en-US" altLang="ja-JP" sz="2000" dirty="0">
                <a:solidFill>
                  <a:srgbClr val="FF4B4B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(Lunar Prospector)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21FE61D9-FD41-4956-8208-4C5743C0FC5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4580022"/>
      </p:ext>
    </p:extLst>
  </p:cSld>
  <p:clrMapOvr>
    <a:masterClrMapping/>
  </p:clrMapOvr>
  <p:transition spd="med" advTm="76584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577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577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577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57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577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57748" grpId="0" animBg="1"/>
      <p:bldP spid="157753" grpId="0"/>
      <p:bldP spid="157754" grpId="0" animBg="1"/>
      <p:bldP spid="157756" grpId="0"/>
      <p:bldP spid="15775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335360" y="980728"/>
            <a:ext cx="11521280" cy="415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indent="-342900">
              <a:defRPr/>
            </a:pPr>
            <a:endParaRPr lang="en-US" altLang="ja-JP" sz="1200" dirty="0">
              <a:solidFill>
                <a:srgbClr val="009999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>
              <a:defRPr/>
            </a:pPr>
            <a:r>
              <a:rPr lang="ja-JP" altLang="en-US" sz="4800" dirty="0">
                <a:solidFill>
                  <a:srgbClr val="99CC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次の話題：地球の自転</a:t>
            </a:r>
            <a:r>
              <a:rPr lang="en-US" altLang="ja-JP" sz="3200" dirty="0">
                <a:solidFill>
                  <a:srgbClr val="99CC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  Next lesson : Earth rotation </a:t>
            </a:r>
            <a:endParaRPr lang="ja-JP" altLang="en-US" sz="3200" dirty="0">
              <a:solidFill>
                <a:srgbClr val="99CC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>
              <a:defRPr/>
            </a:pPr>
            <a:r>
              <a:rPr lang="ja-JP" altLang="en-US" sz="3600" dirty="0">
                <a:solidFill>
                  <a:srgbClr val="FF00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　</a:t>
            </a:r>
            <a:endParaRPr lang="en-US" altLang="ja-JP" sz="3600" dirty="0">
              <a:solidFill>
                <a:srgbClr val="FF000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>
              <a:defRPr/>
            </a:pPr>
            <a:r>
              <a:rPr lang="ja-JP" altLang="en-US" sz="3600" dirty="0">
                <a:solidFill>
                  <a:srgbClr val="FF00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　</a:t>
            </a:r>
            <a:r>
              <a:rPr lang="ja-JP" altLang="en-US" sz="40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自転軸の向き（極の位置）  </a:t>
            </a:r>
            <a:r>
              <a:rPr lang="en-US" altLang="ja-JP" sz="24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Spin axis direction (pole position)</a:t>
            </a:r>
          </a:p>
          <a:p>
            <a:pPr marL="342900" indent="-342900">
              <a:defRPr/>
            </a:pPr>
            <a:endParaRPr lang="en-US" altLang="ja-JP" sz="24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>
              <a:defRPr/>
            </a:pPr>
            <a:r>
              <a:rPr lang="ja-JP" altLang="en-US" sz="40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　自転の速度（一日の長さ）</a:t>
            </a:r>
            <a:r>
              <a:rPr lang="en-US" altLang="ja-JP" sz="40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  </a:t>
            </a:r>
            <a:r>
              <a:rPr lang="en-US" altLang="ja-JP" sz="24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Spin rate (length-of-day)</a:t>
            </a:r>
          </a:p>
          <a:p>
            <a:pPr marL="342900" indent="-342900">
              <a:defRPr/>
            </a:pPr>
            <a:endParaRPr lang="en-US" altLang="ja-JP" sz="24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  <a:p>
            <a:pPr marL="342900" indent="-342900">
              <a:defRPr/>
            </a:pPr>
            <a:r>
              <a:rPr lang="ja-JP" altLang="en-US" sz="3600" dirty="0">
                <a:solidFill>
                  <a:srgbClr val="FF000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</a:t>
            </a:r>
            <a:r>
              <a:rPr lang="ja-JP" altLang="en-US" sz="40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　地球回転変動  </a:t>
            </a:r>
            <a:r>
              <a:rPr lang="en-US" altLang="ja-JP" sz="2400" dirty="0">
                <a:solidFill>
                  <a:srgbClr val="FF7C80"/>
                </a:solidFill>
                <a:latin typeface="Comic Sans MS" panose="030F0702030302020204" pitchFamily="66" charset="0"/>
                <a:ea typeface="HGP教科書体" panose="02020600000000000000" pitchFamily="18" charset="-128"/>
              </a:rPr>
              <a:t>Changes in the Earth’s rotation</a:t>
            </a:r>
            <a:endParaRPr lang="ja-JP" altLang="en-US" sz="2400" dirty="0">
              <a:solidFill>
                <a:srgbClr val="FF7C80"/>
              </a:solidFill>
              <a:latin typeface="Comic Sans MS" panose="030F0702030302020204" pitchFamily="66" charset="0"/>
              <a:ea typeface="HGP教科書体" panose="02020600000000000000" pitchFamily="18" charset="-128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B8E1DC14-AD1A-4E6C-8359-052F665348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808348"/>
      </p:ext>
    </p:extLst>
  </p:cSld>
  <p:clrMapOvr>
    <a:masterClrMapping/>
  </p:clrMapOvr>
  <p:transition spd="med" advTm="50608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>
            <a:extLst>
              <a:ext uri="{FF2B5EF4-FFF2-40B4-BE49-F238E27FC236}">
                <a16:creationId xmlns:a16="http://schemas.microsoft.com/office/drawing/2014/main" id="{8D56F579-07F9-476B-BB31-6AED055EFE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0703" y="-5530"/>
            <a:ext cx="10972800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4928AEB0-A733-4DA2-A427-D0129EF242D5}"/>
              </a:ext>
            </a:extLst>
          </p:cNvPr>
          <p:cNvSpPr/>
          <p:nvPr/>
        </p:nvSpPr>
        <p:spPr>
          <a:xfrm>
            <a:off x="3503712" y="4617132"/>
            <a:ext cx="4248472" cy="504056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55168CEF-B377-446F-A71E-482CF1BBAA19}"/>
              </a:ext>
            </a:extLst>
          </p:cNvPr>
          <p:cNvSpPr txBox="1"/>
          <p:nvPr/>
        </p:nvSpPr>
        <p:spPr>
          <a:xfrm>
            <a:off x="6888088" y="5135823"/>
            <a:ext cx="44935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8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課題ビデオ、見ましたか？</a:t>
            </a: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E6C91F53-BDC1-4D54-B9E5-D7DCAFEB902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26447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3" grpId="0" animBg="1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ext Box 2"/>
          <p:cNvSpPr txBox="1">
            <a:spLocks noChangeArrowheads="1"/>
          </p:cNvSpPr>
          <p:nvPr/>
        </p:nvSpPr>
        <p:spPr bwMode="auto">
          <a:xfrm>
            <a:off x="407368" y="56812"/>
            <a:ext cx="11086689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/>
            <a:endParaRPr lang="en-US" altLang="ja-JP" sz="1200" dirty="0">
              <a:solidFill>
                <a:schemeClr val="hlink"/>
              </a:solidFill>
              <a:latin typeface="HGP正楷書体" pitchFamily="66" charset="-128"/>
              <a:ea typeface="HGP正楷書体" pitchFamily="66" charset="-128"/>
            </a:endParaRPr>
          </a:p>
          <a:p>
            <a:pPr marL="342900" indent="-342900"/>
            <a:r>
              <a:rPr lang="ja-JP" altLang="en-US" sz="4400" dirty="0">
                <a:solidFill>
                  <a:schemeClr val="folHlink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地球回転の力学</a:t>
            </a:r>
            <a:r>
              <a:rPr lang="ja-JP" altLang="en-US" sz="4000" dirty="0">
                <a:solidFill>
                  <a:schemeClr val="folHlink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：三次元で考える</a:t>
            </a:r>
            <a:endParaRPr lang="en-US" altLang="ja-JP" sz="4000" dirty="0">
              <a:solidFill>
                <a:schemeClr val="folHlink"/>
              </a:solidFill>
              <a:latin typeface="HGP教科書体" panose="02020600000000000000" pitchFamily="18" charset="-128"/>
              <a:ea typeface="HGP教科書体" panose="02020600000000000000" pitchFamily="18" charset="-128"/>
            </a:endParaRPr>
          </a:p>
          <a:p>
            <a:pPr marL="342900" indent="-342900" algn="ctr"/>
            <a:r>
              <a:rPr lang="en-US" altLang="ja-JP" sz="2800" dirty="0">
                <a:solidFill>
                  <a:schemeClr val="folHlink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Mechanics of earth rotation: 3d dynamics</a:t>
            </a:r>
            <a:endParaRPr lang="ja-JP" altLang="en-US" sz="3200" dirty="0">
              <a:solidFill>
                <a:schemeClr val="folHlink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  <a:p>
            <a:pPr marL="342900" indent="-342900"/>
            <a:r>
              <a:rPr lang="ja-JP" altLang="en-US" sz="3600" dirty="0">
                <a:solidFill>
                  <a:srgbClr val="FF0000"/>
                </a:solidFill>
                <a:latin typeface="HGP正楷書体" pitchFamily="66" charset="-128"/>
                <a:ea typeface="HGP正楷書体" pitchFamily="66" charset="-128"/>
              </a:rPr>
              <a:t>　　</a:t>
            </a:r>
            <a:endParaRPr lang="en-US" altLang="ja-JP" sz="3600" dirty="0">
              <a:solidFill>
                <a:srgbClr val="FF0000"/>
              </a:solidFill>
              <a:latin typeface="HGP正楷書体" pitchFamily="66" charset="-128"/>
              <a:ea typeface="HGP正楷書体" pitchFamily="66" charset="-128"/>
            </a:endParaRPr>
          </a:p>
          <a:p>
            <a:pPr marL="342900" indent="-342900"/>
            <a:r>
              <a:rPr lang="ja-JP" altLang="en-US" sz="3600" dirty="0">
                <a:solidFill>
                  <a:srgbClr val="FF0000"/>
                </a:solidFill>
                <a:latin typeface="HGP正楷書体" pitchFamily="66" charset="-128"/>
                <a:ea typeface="HGP正楷書体" pitchFamily="66" charset="-128"/>
              </a:rPr>
              <a:t>　　</a:t>
            </a:r>
            <a:r>
              <a:rPr lang="ja-JP" altLang="en-US" sz="4000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角速度 </a:t>
            </a:r>
            <a:r>
              <a:rPr lang="en-US" altLang="ja-JP" sz="3600" b="1" dirty="0">
                <a:solidFill>
                  <a:srgbClr val="FF7C80"/>
                </a:solidFill>
                <a:latin typeface="HGP正楷書体" pitchFamily="66" charset="-128"/>
                <a:ea typeface="HGP正楷書体" pitchFamily="66" charset="-128"/>
              </a:rPr>
              <a:t>ω</a:t>
            </a:r>
            <a:r>
              <a:rPr lang="ja-JP" altLang="en-US" sz="2800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（ベクトル）　　　　　　　　　 </a:t>
            </a:r>
            <a:r>
              <a:rPr lang="en-US" altLang="ja-JP" sz="2400" dirty="0">
                <a:solidFill>
                  <a:srgbClr val="FF7C8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Angular velocity (vector)</a:t>
            </a:r>
          </a:p>
          <a:p>
            <a:pPr marL="342900" indent="-342900"/>
            <a:endParaRPr lang="en-US" altLang="ja-JP" sz="2400" dirty="0">
              <a:solidFill>
                <a:srgbClr val="FF7C80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  <a:p>
            <a:pPr marL="342900" indent="-342900"/>
            <a:r>
              <a:rPr lang="ja-JP" altLang="en-US" sz="3600" dirty="0">
                <a:solidFill>
                  <a:srgbClr val="FF7C80"/>
                </a:solidFill>
                <a:latin typeface="HGP正楷書体" pitchFamily="66" charset="-128"/>
                <a:ea typeface="HGP正楷書体" pitchFamily="66" charset="-128"/>
              </a:rPr>
              <a:t>　　</a:t>
            </a:r>
            <a:r>
              <a:rPr lang="ja-JP" altLang="en-US" sz="4000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慣性モーメント</a:t>
            </a:r>
            <a:r>
              <a:rPr lang="ja-JP" altLang="en-US" sz="3600" dirty="0">
                <a:solidFill>
                  <a:srgbClr val="FF7C80"/>
                </a:solidFill>
                <a:latin typeface="HGP正楷書体" pitchFamily="66" charset="-128"/>
                <a:ea typeface="HGP正楷書体" pitchFamily="66" charset="-128"/>
              </a:rPr>
              <a:t>　</a:t>
            </a:r>
            <a:r>
              <a:rPr lang="en-US" altLang="ja-JP" sz="3600" b="1" i="1" dirty="0">
                <a:solidFill>
                  <a:srgbClr val="FF7C80"/>
                </a:solidFill>
                <a:latin typeface="Times New Roman" pitchFamily="18" charset="0"/>
                <a:ea typeface="HGP正楷書体" pitchFamily="66" charset="-128"/>
                <a:cs typeface="Times New Roman" pitchFamily="18" charset="0"/>
              </a:rPr>
              <a:t>I </a:t>
            </a:r>
            <a:r>
              <a:rPr lang="ja-JP" altLang="en-US" sz="2800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（テンソル）</a:t>
            </a:r>
            <a:r>
              <a:rPr lang="en-US" altLang="ja-JP" sz="2800" i="1" dirty="0">
                <a:solidFill>
                  <a:srgbClr val="FF7C80"/>
                </a:solidFill>
                <a:latin typeface="Times New Roman" pitchFamily="18" charset="0"/>
                <a:ea typeface="HGP正楷書体" pitchFamily="66" charset="-128"/>
                <a:cs typeface="Times New Roman" pitchFamily="18" charset="0"/>
              </a:rPr>
              <a:t>	</a:t>
            </a:r>
            <a:r>
              <a:rPr lang="ja-JP" altLang="en-US" sz="2800" i="1" dirty="0">
                <a:solidFill>
                  <a:srgbClr val="FF7C80"/>
                </a:solidFill>
                <a:latin typeface="Times New Roman" pitchFamily="18" charset="0"/>
                <a:ea typeface="HGP正楷書体" pitchFamily="66" charset="-128"/>
                <a:cs typeface="Times New Roman" pitchFamily="18" charset="0"/>
              </a:rPr>
              <a:t>　</a:t>
            </a:r>
            <a:r>
              <a:rPr lang="en-US" altLang="ja-JP" sz="2400" dirty="0">
                <a:solidFill>
                  <a:srgbClr val="FF7C8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Tensor of Inertia (tensor)</a:t>
            </a:r>
          </a:p>
          <a:p>
            <a:pPr marL="342900" indent="-342900"/>
            <a:endParaRPr lang="en-US" altLang="ja-JP" sz="2400" dirty="0">
              <a:solidFill>
                <a:srgbClr val="FF7C80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  <a:p>
            <a:pPr marL="342900" indent="-342900"/>
            <a:r>
              <a:rPr lang="ja-JP" altLang="en-US" sz="3600" dirty="0">
                <a:solidFill>
                  <a:srgbClr val="FF0000"/>
                </a:solidFill>
                <a:latin typeface="HGP正楷書体" pitchFamily="66" charset="-128"/>
                <a:ea typeface="HGP正楷書体" pitchFamily="66" charset="-128"/>
              </a:rPr>
              <a:t>　</a:t>
            </a:r>
            <a:r>
              <a:rPr lang="ja-JP" altLang="en-US" sz="3600" dirty="0">
                <a:solidFill>
                  <a:srgbClr val="FF7C80"/>
                </a:solidFill>
                <a:latin typeface="HGP正楷書体" pitchFamily="66" charset="-128"/>
                <a:ea typeface="HGP正楷書体" pitchFamily="66" charset="-128"/>
              </a:rPr>
              <a:t>　</a:t>
            </a:r>
            <a:r>
              <a:rPr lang="ja-JP" altLang="en-US" sz="4000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角運動量 </a:t>
            </a:r>
            <a:r>
              <a:rPr lang="en-US" altLang="ja-JP" sz="3600" b="1" i="1" dirty="0">
                <a:solidFill>
                  <a:srgbClr val="FF7C80"/>
                </a:solidFill>
                <a:latin typeface="Times New Roman" pitchFamily="18" charset="0"/>
                <a:ea typeface="HGP正楷書体" pitchFamily="66" charset="-128"/>
                <a:cs typeface="Times New Roman" pitchFamily="18" charset="0"/>
              </a:rPr>
              <a:t>H</a:t>
            </a:r>
            <a:r>
              <a:rPr lang="ja-JP" altLang="en-US" sz="2800" dirty="0">
                <a:solidFill>
                  <a:srgbClr val="FF7C80"/>
                </a:solidFill>
                <a:latin typeface="HGP教科書体" panose="02020600000000000000" pitchFamily="18" charset="-128"/>
                <a:ea typeface="HGP教科書体" panose="02020600000000000000" pitchFamily="18" charset="-128"/>
              </a:rPr>
              <a:t>（ベクトル）</a:t>
            </a:r>
            <a:r>
              <a:rPr lang="ja-JP" altLang="en-US" sz="3200" dirty="0">
                <a:solidFill>
                  <a:srgbClr val="FF7C80"/>
                </a:solidFill>
                <a:latin typeface="HGP正楷書体" pitchFamily="66" charset="-128"/>
                <a:ea typeface="HGP正楷書体" pitchFamily="66" charset="-128"/>
              </a:rPr>
              <a:t>　</a:t>
            </a:r>
            <a:r>
              <a:rPr lang="en-US" altLang="ja-JP" sz="3200" b="1" i="1" dirty="0">
                <a:solidFill>
                  <a:srgbClr val="FF7C80"/>
                </a:solidFill>
                <a:latin typeface="Times New Roman" pitchFamily="18" charset="0"/>
                <a:ea typeface="HGP正楷書体" pitchFamily="66" charset="-128"/>
                <a:cs typeface="Times New Roman" pitchFamily="18" charset="0"/>
              </a:rPr>
              <a:t>H</a:t>
            </a:r>
            <a:r>
              <a:rPr lang="en-US" altLang="ja-JP" sz="3200" dirty="0">
                <a:solidFill>
                  <a:srgbClr val="FF7C80"/>
                </a:solidFill>
                <a:latin typeface="HGP正楷書体" pitchFamily="66" charset="-128"/>
                <a:ea typeface="HGP正楷書体" pitchFamily="66" charset="-128"/>
              </a:rPr>
              <a:t>=</a:t>
            </a:r>
            <a:r>
              <a:rPr lang="en-US" altLang="ja-JP" sz="3200" b="1" i="1" dirty="0" err="1">
                <a:solidFill>
                  <a:srgbClr val="FF7C80"/>
                </a:solidFill>
                <a:latin typeface="Times New Roman" pitchFamily="18" charset="0"/>
                <a:ea typeface="HGP正楷書体" pitchFamily="66" charset="-128"/>
                <a:cs typeface="Times New Roman" pitchFamily="18" charset="0"/>
              </a:rPr>
              <a:t>I</a:t>
            </a:r>
            <a:r>
              <a:rPr lang="en-US" altLang="ja-JP" sz="3200" b="1" dirty="0" err="1">
                <a:solidFill>
                  <a:srgbClr val="FF7C80"/>
                </a:solidFill>
                <a:latin typeface="HGP正楷書体" pitchFamily="66" charset="-128"/>
                <a:ea typeface="HGP正楷書体" pitchFamily="66" charset="-128"/>
              </a:rPr>
              <a:t>ω</a:t>
            </a:r>
            <a:r>
              <a:rPr lang="ja-JP" altLang="en-US" sz="3200" b="1" dirty="0">
                <a:solidFill>
                  <a:srgbClr val="FF7C80"/>
                </a:solidFill>
                <a:latin typeface="HGP正楷書体" pitchFamily="66" charset="-128"/>
                <a:ea typeface="HGP正楷書体" pitchFamily="66" charset="-128"/>
              </a:rPr>
              <a:t>　</a:t>
            </a:r>
            <a:r>
              <a:rPr lang="en-US" altLang="ja-JP" sz="2400" dirty="0">
                <a:solidFill>
                  <a:srgbClr val="FF7C80"/>
                </a:solidFill>
                <a:latin typeface="Comic Sans MS" panose="030F0702030302020204" pitchFamily="66" charset="0"/>
                <a:ea typeface="小塚ゴシック Pro L" pitchFamily="34" charset="-128"/>
              </a:rPr>
              <a:t>Angular momentum (vector)</a:t>
            </a:r>
            <a:endParaRPr lang="ja-JP" altLang="en-US" sz="2800" dirty="0">
              <a:solidFill>
                <a:srgbClr val="FF7C80"/>
              </a:solidFill>
              <a:latin typeface="Comic Sans MS" panose="030F0702030302020204" pitchFamily="66" charset="0"/>
              <a:ea typeface="小塚ゴシック Pro L" pitchFamily="34" charset="-128"/>
            </a:endParaRPr>
          </a:p>
        </p:txBody>
      </p:sp>
      <p:grpSp>
        <p:nvGrpSpPr>
          <p:cNvPr id="2" name="グループ化 1">
            <a:extLst>
              <a:ext uri="{FF2B5EF4-FFF2-40B4-BE49-F238E27FC236}">
                <a16:creationId xmlns:a16="http://schemas.microsoft.com/office/drawing/2014/main" id="{AB605358-E7CD-4EF9-9ED0-89C1EAF624D7}"/>
              </a:ext>
            </a:extLst>
          </p:cNvPr>
          <p:cNvGrpSpPr/>
          <p:nvPr/>
        </p:nvGrpSpPr>
        <p:grpSpPr>
          <a:xfrm>
            <a:off x="2063552" y="4869160"/>
            <a:ext cx="8042586" cy="1754326"/>
            <a:chOff x="539551" y="4869159"/>
            <a:chExt cx="8042586" cy="1754326"/>
          </a:xfrm>
        </p:grpSpPr>
        <p:sp>
          <p:nvSpPr>
            <p:cNvPr id="5" name="Text Box 14"/>
            <p:cNvSpPr txBox="1">
              <a:spLocks noChangeArrowheads="1"/>
            </p:cNvSpPr>
            <p:nvPr/>
          </p:nvSpPr>
          <p:spPr bwMode="auto">
            <a:xfrm>
              <a:off x="539551" y="4869159"/>
              <a:ext cx="8042586" cy="1754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ja-JP" altLang="en-US" sz="3600" dirty="0">
                  <a:solidFill>
                    <a:srgbClr val="BBE0E3"/>
                  </a:solidFill>
                  <a:latin typeface="HGP教科書体" panose="02020600000000000000" pitchFamily="18" charset="-128"/>
                  <a:ea typeface="HGP教科書体" panose="02020600000000000000" pitchFamily="18" charset="-128"/>
                </a:rPr>
                <a:t>三次元回転の運動方程式 </a:t>
              </a:r>
              <a:r>
                <a:rPr lang="en-US" altLang="ja-JP" sz="2400" dirty="0">
                  <a:solidFill>
                    <a:srgbClr val="BBE0E3"/>
                  </a:solidFill>
                  <a:latin typeface="Comic Sans MS" panose="030F0702030302020204" pitchFamily="66" charset="0"/>
                  <a:ea typeface="小塚ゴシック Pro L" pitchFamily="34" charset="-128"/>
                </a:rPr>
                <a:t>Equation of motion</a:t>
              </a:r>
            </a:p>
            <a:p>
              <a:endParaRPr lang="ja-JP" altLang="en-US" sz="3200" dirty="0">
                <a:solidFill>
                  <a:srgbClr val="BBE0E3"/>
                </a:solidFill>
                <a:latin typeface="Comic Sans MS" panose="030F0702030302020204" pitchFamily="66" charset="0"/>
                <a:ea typeface="小塚ゴシック Pro L" pitchFamily="34" charset="-128"/>
              </a:endParaRPr>
            </a:p>
            <a:p>
              <a:pPr algn="ctr"/>
              <a:r>
                <a:rPr lang="ja-JP" altLang="en-US" sz="4000" b="1" i="1" dirty="0">
                  <a:solidFill>
                    <a:srgbClr val="FF7C80"/>
                  </a:solidFill>
                  <a:latin typeface="Times New Roman" pitchFamily="18" charset="0"/>
                </a:rPr>
                <a:t>　</a:t>
              </a:r>
              <a:r>
                <a:rPr lang="en-US" altLang="ja-JP" sz="4000" b="1" i="1" dirty="0">
                  <a:solidFill>
                    <a:srgbClr val="FF7C80"/>
                  </a:solidFill>
                  <a:latin typeface="Times New Roman" pitchFamily="18" charset="0"/>
                </a:rPr>
                <a:t>L</a:t>
              </a:r>
              <a:r>
                <a:rPr lang="en-US" altLang="ja-JP" sz="4000" dirty="0">
                  <a:solidFill>
                    <a:srgbClr val="FF7C80"/>
                  </a:solidFill>
                </a:rPr>
                <a:t>=</a:t>
              </a:r>
              <a:r>
                <a:rPr lang="en-US" altLang="ja-JP" sz="4000" b="1" i="1" dirty="0">
                  <a:solidFill>
                    <a:srgbClr val="FF7C80"/>
                  </a:solidFill>
                  <a:latin typeface="Times New Roman" pitchFamily="18" charset="0"/>
                </a:rPr>
                <a:t>H</a:t>
              </a:r>
              <a:r>
                <a:rPr lang="en-US" altLang="ja-JP" sz="4000" dirty="0">
                  <a:solidFill>
                    <a:srgbClr val="FF7C80"/>
                  </a:solidFill>
                </a:rPr>
                <a:t>  </a:t>
              </a:r>
              <a:r>
                <a:rPr lang="en-US" altLang="ja-JP" sz="2800" dirty="0">
                  <a:solidFill>
                    <a:srgbClr val="FF7C80"/>
                  </a:solidFill>
                  <a:latin typeface="Comic Sans MS" panose="030F0702030302020204" pitchFamily="66" charset="0"/>
                </a:rPr>
                <a:t>or</a:t>
              </a:r>
              <a:r>
                <a:rPr lang="en-US" altLang="ja-JP" sz="4000" dirty="0">
                  <a:solidFill>
                    <a:srgbClr val="FF7C80"/>
                  </a:solidFill>
                </a:rPr>
                <a:t>   </a:t>
              </a:r>
              <a:r>
                <a:rPr lang="en-US" altLang="ja-JP" sz="4000" b="1" i="1" dirty="0">
                  <a:solidFill>
                    <a:srgbClr val="FF7C80"/>
                  </a:solidFill>
                  <a:latin typeface="Times New Roman" pitchFamily="18" charset="0"/>
                </a:rPr>
                <a:t>L</a:t>
              </a:r>
              <a:r>
                <a:rPr lang="en-US" altLang="ja-JP" sz="4000" dirty="0">
                  <a:solidFill>
                    <a:srgbClr val="FF7C80"/>
                  </a:solidFill>
                </a:rPr>
                <a:t>=</a:t>
              </a:r>
              <a:r>
                <a:rPr lang="en-US" altLang="ja-JP" sz="4000" b="1" i="1" dirty="0" err="1">
                  <a:solidFill>
                    <a:srgbClr val="FF7C80"/>
                  </a:solidFill>
                  <a:latin typeface="Times New Roman" pitchFamily="18" charset="0"/>
                </a:rPr>
                <a:t>I</a:t>
              </a:r>
              <a:r>
                <a:rPr lang="en-US" altLang="ja-JP" sz="4000" b="1" dirty="0" err="1">
                  <a:solidFill>
                    <a:srgbClr val="FF7C80"/>
                  </a:solidFill>
                  <a:latin typeface="Symbol" pitchFamily="18" charset="2"/>
                </a:rPr>
                <a:t>w</a:t>
              </a:r>
              <a:endParaRPr lang="en-US" altLang="ja-JP" sz="4000" b="1" dirty="0">
                <a:solidFill>
                  <a:srgbClr val="FF7C80"/>
                </a:solidFill>
                <a:latin typeface="Symbol" pitchFamily="18" charset="2"/>
              </a:endParaRPr>
            </a:p>
          </p:txBody>
        </p:sp>
        <p:sp>
          <p:nvSpPr>
            <p:cNvPr id="6" name="Text Box 15"/>
            <p:cNvSpPr txBox="1">
              <a:spLocks noChangeArrowheads="1"/>
            </p:cNvSpPr>
            <p:nvPr/>
          </p:nvSpPr>
          <p:spPr bwMode="auto">
            <a:xfrm>
              <a:off x="5974586" y="5535141"/>
              <a:ext cx="325438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4000" dirty="0">
                  <a:solidFill>
                    <a:srgbClr val="FF7C80"/>
                  </a:solidFill>
                </a:rPr>
                <a:t>.</a:t>
              </a:r>
              <a:endParaRPr lang="en-US" altLang="ja-JP" sz="4000" dirty="0">
                <a:solidFill>
                  <a:srgbClr val="FF7C80"/>
                </a:solidFill>
                <a:latin typeface="Symbol" pitchFamily="18" charset="2"/>
              </a:endParaRPr>
            </a:p>
          </p:txBody>
        </p:sp>
        <p:sp>
          <p:nvSpPr>
            <p:cNvPr id="7" name="Text Box 15"/>
            <p:cNvSpPr txBox="1">
              <a:spLocks noChangeArrowheads="1"/>
            </p:cNvSpPr>
            <p:nvPr/>
          </p:nvSpPr>
          <p:spPr bwMode="auto">
            <a:xfrm>
              <a:off x="3779912" y="5445224"/>
              <a:ext cx="325438" cy="7016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altLang="ja-JP" sz="4000" dirty="0">
                  <a:solidFill>
                    <a:srgbClr val="FF7C80"/>
                  </a:solidFill>
                </a:rPr>
                <a:t>.</a:t>
              </a:r>
              <a:endParaRPr lang="en-US" altLang="ja-JP" sz="4000" dirty="0">
                <a:solidFill>
                  <a:srgbClr val="FF7C80"/>
                </a:solidFill>
                <a:latin typeface="Symbol" pitchFamily="18" charset="2"/>
              </a:endParaRPr>
            </a:p>
          </p:txBody>
        </p:sp>
      </p:grp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0704BC18-D6EA-407D-B895-5FFA60E2EBB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69700" y="6235700"/>
            <a:ext cx="406400" cy="4064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med" advTm="179476">
    <p:cover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9|36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|25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0.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2|20.7|2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3.4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6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9|10.9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3|35.2|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4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5|35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2.9|7.1|27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6|33.5|18.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8.4|18.5|16.5|8.5|16|24.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6|72.2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7.9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2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7.7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3.2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5|28.3|17|49.8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33.4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3|5.2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5.5|6.8|17.7|9.5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9.1|13.9|8.2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8.6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7|17.9|19.3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9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6.4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6.8|11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6.3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4.6|11.7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3.3|8|5.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8|17.9|15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1.6|12.1|38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7|14.6|19.3|19.8|32.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2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7.9|35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"/>
</p:tagLst>
</file>

<file path=ppt/theme/theme1.xml><?xml version="1.0" encoding="utf-8"?>
<a:theme xmlns:a="http://schemas.openxmlformats.org/drawingml/2006/main" name="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2_Office ​​テーマ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テーマ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標準デザイン">
  <a:themeElements>
    <a:clrScheme name="3_標準デザイン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3_標準デザイン">
      <a:majorFont>
        <a:latin typeface="Times New Roman"/>
        <a:ea typeface="ＭＳ Ｐゴシック"/>
        <a:cs typeface=""/>
      </a:majorFont>
      <a:minorFont>
        <a:latin typeface="Times New Roman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3_標準デザイン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標準デザイン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標準デザイン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3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1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omic Sans MS">
      <a:majorFont>
        <a:latin typeface="Comic Sans MS"/>
        <a:ea typeface="ＭＳ 明朝"/>
        <a:cs typeface=""/>
      </a:majorFont>
      <a:minorFont>
        <a:latin typeface="Comic Sans MS"/>
        <a:ea typeface="ＭＳ 明朝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0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1_標準デザイン">
  <a:themeElements>
    <a:clrScheme name="標準デザイン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標準デザイン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標準デザイン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標準デザイン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標準デザイン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12228</TotalTime>
  <Words>2352</Words>
  <Application>Microsoft Office PowerPoint</Application>
  <PresentationFormat>ワイド画面</PresentationFormat>
  <Paragraphs>422</Paragraphs>
  <Slides>54</Slides>
  <Notes>10</Notes>
  <HiddenSlides>0</HiddenSlides>
  <MMClips>54</MMClips>
  <ScaleCrop>false</ScaleCrop>
  <HeadingPairs>
    <vt:vector size="6" baseType="variant">
      <vt:variant>
        <vt:lpstr>使用されているフォント</vt:lpstr>
      </vt:variant>
      <vt:variant>
        <vt:i4>17</vt:i4>
      </vt:variant>
      <vt:variant>
        <vt:lpstr>テーマ</vt:lpstr>
      </vt:variant>
      <vt:variant>
        <vt:i4>11</vt:i4>
      </vt:variant>
      <vt:variant>
        <vt:lpstr>スライド タイトル</vt:lpstr>
      </vt:variant>
      <vt:variant>
        <vt:i4>54</vt:i4>
      </vt:variant>
    </vt:vector>
  </HeadingPairs>
  <TitlesOfParts>
    <vt:vector size="82" baseType="lpstr">
      <vt:lpstr>HGP教科書体</vt:lpstr>
      <vt:lpstr>HGP正楷書体</vt:lpstr>
      <vt:lpstr>HG正楷書体-PRO</vt:lpstr>
      <vt:lpstr>UD Digi Kyokasho N-B</vt:lpstr>
      <vt:lpstr>UD デジタル 教科書体 NP-B</vt:lpstr>
      <vt:lpstr>メイリオ</vt:lpstr>
      <vt:lpstr>小塚ゴシック Pro L</vt:lpstr>
      <vt:lpstr>游ゴシック</vt:lpstr>
      <vt:lpstr>游ゴシック Light</vt:lpstr>
      <vt:lpstr>Arial</vt:lpstr>
      <vt:lpstr>Calibri</vt:lpstr>
      <vt:lpstr>Calibri Light</vt:lpstr>
      <vt:lpstr>Century</vt:lpstr>
      <vt:lpstr>Century Gothic</vt:lpstr>
      <vt:lpstr>Comic Sans MS</vt:lpstr>
      <vt:lpstr>Symbol</vt:lpstr>
      <vt:lpstr>Times New Roman</vt:lpstr>
      <vt:lpstr>標準デザイン</vt:lpstr>
      <vt:lpstr>3_標準デザイン</vt:lpstr>
      <vt:lpstr>23_標準デザイン</vt:lpstr>
      <vt:lpstr>11_標準デザイン</vt:lpstr>
      <vt:lpstr>10_標準デザイン</vt:lpstr>
      <vt:lpstr>1_標準デザイン</vt:lpstr>
      <vt:lpstr>Office テーマ</vt:lpstr>
      <vt:lpstr>Office テーマ</vt:lpstr>
      <vt:lpstr>21_標準デザイン</vt:lpstr>
      <vt:lpstr>5_標準デザイン</vt:lpstr>
      <vt:lpstr>2_Office ​​テーマ</vt:lpstr>
      <vt:lpstr>地球内部物理学3　前半 Physics of the Earth’s Interior</vt:lpstr>
      <vt:lpstr>PowerPoint プレゼンテーション</vt:lpstr>
      <vt:lpstr>PowerPoint プレゼンテーション</vt:lpstr>
      <vt:lpstr>PowerPoint プレゼンテーション</vt:lpstr>
      <vt:lpstr>微惑星が集積して出来た地球 Formation of the Earth by accretion of planetesimal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必要な式は一つ</vt:lpstr>
      <vt:lpstr>既に知っている式（ニュートンの運動法則）</vt:lpstr>
      <vt:lpstr>平行移動　　  回転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平行移動　　  回転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地球内部物理学3　後半 Physics of the Earth’s Interior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チャンドラー極運動(14 month)と年周(12 month) 極運動 Chandler/annual wobble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>国立天文台地球回転研究系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スライド 1</dc:title>
  <dc:creator>日置幸介</dc:creator>
  <cp:lastModifiedBy>日置　幸介</cp:lastModifiedBy>
  <cp:revision>640</cp:revision>
  <dcterms:created xsi:type="dcterms:W3CDTF">2002-09-23T01:05:32Z</dcterms:created>
  <dcterms:modified xsi:type="dcterms:W3CDTF">2021-05-07T01:11:22Z</dcterms:modified>
</cp:coreProperties>
</file>