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22" r:id="rId2"/>
    <p:sldMasterId id="2147484024" r:id="rId3"/>
    <p:sldMasterId id="2147484026" r:id="rId4"/>
    <p:sldMasterId id="2147484028" r:id="rId5"/>
    <p:sldMasterId id="2147484034" r:id="rId6"/>
    <p:sldMasterId id="2147484042" r:id="rId7"/>
  </p:sldMasterIdLst>
  <p:notesMasterIdLst>
    <p:notesMasterId r:id="rId54"/>
  </p:notesMasterIdLst>
  <p:sldIdLst>
    <p:sldId id="722" r:id="rId8"/>
    <p:sldId id="657" r:id="rId9"/>
    <p:sldId id="658" r:id="rId10"/>
    <p:sldId id="659" r:id="rId11"/>
    <p:sldId id="634" r:id="rId12"/>
    <p:sldId id="320" r:id="rId13"/>
    <p:sldId id="677" r:id="rId14"/>
    <p:sldId id="678" r:id="rId15"/>
    <p:sldId id="867" r:id="rId16"/>
    <p:sldId id="693" r:id="rId17"/>
    <p:sldId id="856" r:id="rId18"/>
    <p:sldId id="818" r:id="rId19"/>
    <p:sldId id="816" r:id="rId20"/>
    <p:sldId id="278" r:id="rId21"/>
    <p:sldId id="684" r:id="rId22"/>
    <p:sldId id="679" r:id="rId23"/>
    <p:sldId id="690" r:id="rId24"/>
    <p:sldId id="744" r:id="rId25"/>
    <p:sldId id="745" r:id="rId26"/>
    <p:sldId id="869" r:id="rId27"/>
    <p:sldId id="870" r:id="rId28"/>
    <p:sldId id="871" r:id="rId29"/>
    <p:sldId id="872" r:id="rId30"/>
    <p:sldId id="873" r:id="rId31"/>
    <p:sldId id="651" r:id="rId32"/>
    <p:sldId id="680" r:id="rId33"/>
    <p:sldId id="686" r:id="rId34"/>
    <p:sldId id="687" r:id="rId35"/>
    <p:sldId id="819" r:id="rId36"/>
    <p:sldId id="531" r:id="rId37"/>
    <p:sldId id="305" r:id="rId38"/>
    <p:sldId id="675" r:id="rId39"/>
    <p:sldId id="688" r:id="rId40"/>
    <p:sldId id="691" r:id="rId41"/>
    <p:sldId id="696" r:id="rId42"/>
    <p:sldId id="857" r:id="rId43"/>
    <p:sldId id="862" r:id="rId44"/>
    <p:sldId id="858" r:id="rId45"/>
    <p:sldId id="864" r:id="rId46"/>
    <p:sldId id="865" r:id="rId47"/>
    <p:sldId id="866" r:id="rId48"/>
    <p:sldId id="868" r:id="rId49"/>
    <p:sldId id="859" r:id="rId50"/>
    <p:sldId id="860" r:id="rId51"/>
    <p:sldId id="861" r:id="rId52"/>
    <p:sldId id="863" r:id="rId53"/>
  </p:sldIdLst>
  <p:sldSz cx="12192000" cy="6858000"/>
  <p:notesSz cx="67945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日置　幸介" initials="日置　幸介" lastIdx="1" clrIdx="0">
    <p:extLst>
      <p:ext uri="{19B8F6BF-5375-455C-9EA6-DF929625EA0E}">
        <p15:presenceInfo xmlns:p15="http://schemas.microsoft.com/office/powerpoint/2012/main" userId="日置　幸介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2F2C"/>
    <a:srgbClr val="FF7C80"/>
    <a:srgbClr val="377ECD"/>
    <a:srgbClr val="E6E6E6"/>
    <a:srgbClr val="0B0203"/>
    <a:srgbClr val="000000"/>
    <a:srgbClr val="BBE0E3"/>
    <a:srgbClr val="020202"/>
    <a:srgbClr val="FF00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737" autoAdjust="0"/>
  </p:normalViewPr>
  <p:slideViewPr>
    <p:cSldViewPr>
      <p:cViewPr varScale="1">
        <p:scale>
          <a:sx n="69" d="100"/>
          <a:sy n="69" d="100"/>
        </p:scale>
        <p:origin x="26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5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37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40DE54D-631D-4B42-83ED-3F7C8481704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0516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939C78-15F9-4B17-BE5E-A09208476E38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5B5315-E52A-496A-B71B-1F31EBB4E9D3}" type="slidenum">
              <a:rPr lang="en-US" altLang="ja-JP" smtClean="0">
                <a:latin typeface="Arial" charset="0"/>
                <a:ea typeface="ＭＳ Ｐゴシック" charset="-128"/>
              </a:rPr>
              <a:pPr/>
              <a:t>30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4595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31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</a:endParaRPr>
          </a:p>
        </p:txBody>
      </p:sp>
      <p:sp>
        <p:nvSpPr>
          <p:cNvPr id="2631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17C45-EA01-4E1F-BD38-69315974A0C4}" type="slidenum">
              <a:rPr lang="en-US" altLang="ja-JP" smtClean="0">
                <a:latin typeface="Arial" charset="0"/>
                <a:ea typeface="ＭＳ Ｐゴシック" charset="-128"/>
              </a:rPr>
              <a:pPr/>
              <a:t>36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005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D78FA-4857-4E89-BC36-467BD3211D8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F1855-36BA-4FE1-8BE3-7772A01C64D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3A15-6746-4E46-BD0B-BAB909E791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7766E-13FA-44D1-A0C9-FDE302AA3BF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16983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7766E-13FA-44D1-A0C9-FDE302AA3BF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26488"/>
      </p:ext>
    </p:extLst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7766E-13FA-44D1-A0C9-FDE302AA3BF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68488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7766E-13FA-44D1-A0C9-FDE302AA3BF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8760"/>
      </p:ext>
    </p:extLst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>
              <a:solidFill>
                <a:sysClr val="windowText" lastClr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800" kern="0">
              <a:solidFill>
                <a:sysClr val="windowText" lastClr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380EE9-5396-4187-AB00-A877457BB868}" type="slidenum">
              <a:rPr kumimoji="0" lang="en-US" altLang="ja-JP" sz="1800" kern="0" smtClean="0">
                <a:solidFill>
                  <a:sysClr val="windowText" lastClr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29623"/>
      </p:ext>
    </p:extLst>
  </p:cSld>
  <p:clrMapOvr>
    <a:masterClrMapping/>
  </p:clrMapOvr>
  <p:transition spd="med">
    <p:cover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38ACF-E83A-4EF2-B535-1B14C47481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4314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38ACF-E83A-4EF2-B535-1B14C47481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0741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38ACF-E83A-4EF2-B535-1B14C47481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611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1F347-38FE-44B8-856B-63724F4B60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38ACF-E83A-4EF2-B535-1B14C47481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907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38ACF-E83A-4EF2-B535-1B14C47481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5676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38ACF-E83A-4EF2-B535-1B14C47481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7281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fld id="{6AFA25D7-FF23-45C3-B2C2-8488CC976D4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514350" fontAlgn="auto">
                <a:spcBef>
                  <a:spcPts val="0"/>
                </a:spcBef>
                <a:spcAft>
                  <a:spcPts val="0"/>
                </a:spcAft>
              </a:pPr>
              <a:t>2021/5/19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</a:pPr>
            <a:fld id="{ECCB7D90-7A7C-4F83-B3EB-4C0D6C131E6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51435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3881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38ACF-E83A-4EF2-B535-1B14C47481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52472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38ACF-E83A-4EF2-B535-1B14C47481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8664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38ACF-E83A-4EF2-B535-1B14C47481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8966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38ACF-E83A-4EF2-B535-1B14C47481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859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3022F-D7C7-4B29-9B93-A99502FA17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97D45-F1D8-43F8-8743-10D97DCAED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B28D6-C5CD-4DBD-B251-E84B5A9A22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D2507-CD7B-4DA8-ACB9-46250C79E4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80EE9-5396-4187-AB00-A877457BB8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833AE-A460-4F96-AFBA-188E690FE9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A5164-44A1-4086-8439-CA46CC96E0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E38ACF-E83A-4EF2-B535-1B14C47481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8CDE62-FD17-4A29-A9D0-31CD67662548}" type="slidenum"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9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8CDE62-FD17-4A29-A9D0-31CD67662548}" type="slidenum"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7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8CDE62-FD17-4A29-A9D0-31CD67662548}" type="slidenum"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64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8CDE62-FD17-4A29-A9D0-31CD67662548}" type="slidenum"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27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E38ACF-E83A-4EF2-B535-1B14C47481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430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E38ACF-E83A-4EF2-B535-1B14C474812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04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7.jpe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11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3.m4a"/><Relationship Id="rId7" Type="http://schemas.openxmlformats.org/officeDocument/2006/relationships/image" Target="../media/image13.jpe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hyperlink" Target="https://www.google.co.jp/url?sa=i&amp;rct=j&amp;q=&amp;esrc=s&amp;source=images&amp;cd=&amp;ved=2ahUKEwi9h_GZzNbhAhUqL6YKHfeqC2wQjRx6BAgBEAU&amp;url=https://www.sumisho-bm.co.jp/skytreetown/&amp;psig=AOvVaw1rrAcZI0c5D3JeMPN3iOcr&amp;ust=1555572162660632" TargetMode="Externa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16.m4a"/><Relationship Id="rId7" Type="http://schemas.openxmlformats.org/officeDocument/2006/relationships/image" Target="../media/image17.jpe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1.png"/><Relationship Id="rId3" Type="http://schemas.openxmlformats.org/officeDocument/2006/relationships/audio" Target="../media/media17.m4a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m4a"/><Relationship Id="rId7" Type="http://schemas.openxmlformats.org/officeDocument/2006/relationships/image" Target="../media/image27.jpeg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28.jpe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26.m4a"/><Relationship Id="rId7" Type="http://schemas.openxmlformats.org/officeDocument/2006/relationships/image" Target="../media/image22.jpeg"/><Relationship Id="rId2" Type="http://schemas.microsoft.com/office/2007/relationships/media" Target="../media/media26.m4a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1.png"/><Relationship Id="rId2" Type="http://schemas.microsoft.com/office/2007/relationships/media" Target="../media/media30.m4a"/><Relationship Id="rId1" Type="http://schemas.openxmlformats.org/officeDocument/2006/relationships/tags" Target="../tags/tag18.xml"/><Relationship Id="rId6" Type="http://schemas.openxmlformats.org/officeDocument/2006/relationships/image" Target="../media/image31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4.m4a"/><Relationship Id="rId7" Type="http://schemas.openxmlformats.org/officeDocument/2006/relationships/image" Target="../media/image38.jpeg"/><Relationship Id="rId2" Type="http://schemas.microsoft.com/office/2007/relationships/media" Target="../media/media34.m4a"/><Relationship Id="rId1" Type="http://schemas.openxmlformats.org/officeDocument/2006/relationships/tags" Target="../tags/tag2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media35.m4a"/><Relationship Id="rId7" Type="http://schemas.openxmlformats.org/officeDocument/2006/relationships/image" Target="../media/image22.jpeg"/><Relationship Id="rId2" Type="http://schemas.microsoft.com/office/2007/relationships/media" Target="../media/media35.m4a"/><Relationship Id="rId1" Type="http://schemas.openxmlformats.org/officeDocument/2006/relationships/tags" Target="../tags/tag22.xml"/><Relationship Id="rId6" Type="http://schemas.openxmlformats.org/officeDocument/2006/relationships/image" Target="../media/image20.pn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media37.m4a"/><Relationship Id="rId7" Type="http://schemas.openxmlformats.org/officeDocument/2006/relationships/image" Target="../media/image34.jpg"/><Relationship Id="rId2" Type="http://schemas.microsoft.com/office/2007/relationships/media" Target="../media/media37.m4a"/><Relationship Id="rId1" Type="http://schemas.openxmlformats.org/officeDocument/2006/relationships/tags" Target="../tags/tag2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2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2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media43.m4a"/><Relationship Id="rId7" Type="http://schemas.openxmlformats.org/officeDocument/2006/relationships/image" Target="../media/image43.jpeg"/><Relationship Id="rId2" Type="http://schemas.microsoft.com/office/2007/relationships/media" Target="../media/media43.m4a"/><Relationship Id="rId1" Type="http://schemas.openxmlformats.org/officeDocument/2006/relationships/tags" Target="../tags/tag2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30.xml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3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8213" y="1412876"/>
            <a:ext cx="8031162" cy="1470025"/>
          </a:xfrm>
        </p:spPr>
        <p:txBody>
          <a:bodyPr/>
          <a:lstStyle/>
          <a:p>
            <a:pPr eaLnBrk="1" hangingPunct="1"/>
            <a:r>
              <a:rPr lang="ja-JP" altLang="en-US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地球内部物理学 第五回</a:t>
            </a:r>
            <a:br>
              <a:rPr lang="en-US" altLang="ja-JP" dirty="0">
                <a:solidFill>
                  <a:srgbClr val="BBE0E3"/>
                </a:solidFill>
                <a:latin typeface="小塚ゴシック Pro L" pitchFamily="34" charset="-128"/>
                <a:ea typeface="小塚ゴシック Pro L" pitchFamily="34" charset="-128"/>
              </a:rPr>
            </a:b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Physics of the Earth’s Interior</a:t>
            </a:r>
            <a:endParaRPr lang="ja-JP" altLang="en-US" sz="4000" dirty="0">
              <a:solidFill>
                <a:srgbClr val="BBE0E3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8455" y="3284984"/>
            <a:ext cx="8280920" cy="2033772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北海道大学理学院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Hokkaido Univ</a:t>
            </a:r>
            <a:r>
              <a:rPr lang="en-US" altLang="ja-JP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.</a:t>
            </a:r>
          </a:p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地球惑星ダイナミクス講座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Earth and Planetary Dynamics</a:t>
            </a:r>
            <a:endParaRPr lang="ja-JP" altLang="en-US" sz="20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eaLnBrk="1" hangingPunct="1"/>
            <a:r>
              <a:rPr lang="ja-JP" altLang="en-US" sz="40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日置 幸介</a:t>
            </a:r>
            <a:r>
              <a:rPr lang="ja-JP" altLang="en-US" sz="36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Kosuke Heki</a:t>
            </a:r>
            <a:endParaRPr lang="en-US" altLang="ja-JP" sz="36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131555" y="5118701"/>
            <a:ext cx="50305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000" dirty="0">
                <a:solidFill>
                  <a:srgbClr val="BBE0E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へ  き   こうすけ　</a:t>
            </a:r>
            <a:r>
              <a:rPr lang="en-US" altLang="ja-JP" sz="2000" dirty="0">
                <a:solidFill>
                  <a:srgbClr val="BBE0E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heki@sci.hokudai.ac.jp</a:t>
            </a:r>
            <a:endParaRPr lang="ja-JP" altLang="en-US" sz="2000" dirty="0">
              <a:solidFill>
                <a:srgbClr val="BBE0E3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28040BA-F6A6-4BC1-AAD2-B316D8312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7492"/>
      </p:ext>
    </p:extLst>
  </p:cSld>
  <p:clrMapOvr>
    <a:masterClrMapping/>
  </p:clrMapOvr>
  <p:transition spd="med" advTm="1029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839416" y="1196752"/>
            <a:ext cx="3910922" cy="4032448"/>
            <a:chOff x="25879035" y="15395476"/>
            <a:chExt cx="3910922" cy="4032448"/>
          </a:xfrm>
        </p:grpSpPr>
        <p:pic>
          <p:nvPicPr>
            <p:cNvPr id="4" name="図 3" descr="geoi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79035" y="15395476"/>
              <a:ext cx="3910922" cy="4032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28493813" y="15395476"/>
              <a:ext cx="1296144" cy="523220"/>
            </a:xfrm>
            <a:prstGeom prst="rect">
              <a:avLst/>
            </a:prstGeom>
            <a:solidFill>
              <a:schemeClr val="tx1"/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 dirty="0">
                  <a:solidFill>
                    <a:srgbClr val="FFC000"/>
                  </a:solidFill>
                  <a:latin typeface="Times New Roman" pitchFamily="18" charset="0"/>
                </a:rPr>
                <a:t>Geoid</a:t>
              </a:r>
              <a:endParaRPr lang="ja-JP" altLang="en-US" sz="2800" dirty="0">
                <a:solidFill>
                  <a:srgbClr val="FFC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40704" y="265110"/>
            <a:ext cx="66967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日本列島のジオイド</a:t>
            </a:r>
            <a:r>
              <a:rPr lang="ja-JP" altLang="en-US" sz="3200" dirty="0">
                <a:solidFill>
                  <a:srgbClr val="000000"/>
                </a:solidFill>
              </a:rPr>
              <a:t>　</a:t>
            </a:r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Geoid in Japan</a:t>
            </a:r>
            <a:endParaRPr lang="en-US" altLang="ja-JP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254063" y="2674880"/>
            <a:ext cx="792088" cy="64807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FFFFFF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6353058" y="376054"/>
            <a:ext cx="5428552" cy="6447927"/>
            <a:chOff x="4572000" y="1734848"/>
            <a:chExt cx="4251611" cy="4824536"/>
          </a:xfrm>
        </p:grpSpPr>
        <p:pic>
          <p:nvPicPr>
            <p:cNvPr id="2" name="Picture 2" descr="E:\測地学会2010\geoidheigh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1734848"/>
              <a:ext cx="4251611" cy="48245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4716016" y="1907540"/>
              <a:ext cx="3499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dirty="0">
                  <a:solidFill>
                    <a:srgbClr val="000000"/>
                  </a:solidFill>
                  <a:latin typeface="Times New Roman" pitchFamily="18" charset="0"/>
                  <a:ea typeface="ＭＳ Ｐゴシック" charset="-128"/>
                </a:rPr>
                <a:t>From </a:t>
              </a:r>
              <a:r>
                <a:rPr kumimoji="1" lang="en-US" altLang="ja-JP" i="1" dirty="0">
                  <a:solidFill>
                    <a:srgbClr val="000000"/>
                  </a:solidFill>
                  <a:latin typeface="Times New Roman" pitchFamily="18" charset="0"/>
                  <a:ea typeface="ＭＳ Ｐゴシック" charset="-128"/>
                </a:rPr>
                <a:t>Modern Geodesy</a:t>
              </a:r>
              <a:r>
                <a:rPr kumimoji="1" lang="en-US" altLang="ja-JP" dirty="0">
                  <a:solidFill>
                    <a:srgbClr val="000000"/>
                  </a:solidFill>
                  <a:latin typeface="Times New Roman" pitchFamily="18" charset="0"/>
                  <a:ea typeface="ＭＳ Ｐゴシック" charset="-128"/>
                </a:rPr>
                <a:t>, GSJ (1994)</a:t>
              </a:r>
              <a:endParaRPr kumimoji="1" lang="ja-JP" altLang="en-US" dirty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892422" y="4869160"/>
            <a:ext cx="3857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>
                <a:solidFill>
                  <a:srgbClr val="FFFFFF"/>
                </a:solidFill>
                <a:latin typeface="Times New Roman" pitchFamily="18" charset="0"/>
              </a:rPr>
              <a:t>From </a:t>
            </a:r>
            <a:r>
              <a:rPr lang="en-US" altLang="ja-JP" sz="1600" i="1" dirty="0">
                <a:solidFill>
                  <a:srgbClr val="FFFFFF"/>
                </a:solidFill>
                <a:latin typeface="Times New Roman" pitchFamily="18" charset="0"/>
              </a:rPr>
              <a:t>Is the Earth really round?</a:t>
            </a:r>
            <a:r>
              <a:rPr lang="en-US" altLang="ja-JP" sz="1600" dirty="0">
                <a:solidFill>
                  <a:srgbClr val="FFFFFF"/>
                </a:solidFill>
                <a:latin typeface="Times New Roman" pitchFamily="18" charset="0"/>
              </a:rPr>
              <a:t>, GSJ (2004)</a:t>
            </a:r>
            <a:endParaRPr lang="ja-JP" altLang="en-US" sz="16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CC6BDD5D-10EB-4770-9546-D2D687CAD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124" y="5417528"/>
            <a:ext cx="4608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凹凸は質量分布を反映</a:t>
            </a:r>
            <a:endParaRPr lang="en-US" altLang="ja-JP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449CB540-7735-4DF1-865F-23599F529F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07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033">
        <p:fade/>
      </p:transition>
    </mc:Choice>
    <mc:Fallback xmlns="">
      <p:transition spd="med" advTm="88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C24A72-D2B8-4C99-9679-FA71706C17CF}"/>
              </a:ext>
            </a:extLst>
          </p:cNvPr>
          <p:cNvSpPr/>
          <p:nvPr/>
        </p:nvSpPr>
        <p:spPr>
          <a:xfrm>
            <a:off x="6638876" y="4815550"/>
            <a:ext cx="3614166" cy="67665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350" dirty="0">
                <a:solidFill>
                  <a:prstClr val="white"/>
                </a:solidFill>
                <a:latin typeface="Comic Sans MS" panose="030F0702030302020204" pitchFamily="66" charset="0"/>
                <a:ea typeface="游ゴシック" panose="020B0400000000000000" pitchFamily="50" charset="-128"/>
              </a:rPr>
              <a:t>Ocean floor</a:t>
            </a:r>
            <a:endParaRPr lang="ja-JP" altLang="en-US" sz="1350" dirty="0">
              <a:solidFill>
                <a:prstClr val="white"/>
              </a:solidFill>
              <a:latin typeface="Comic Sans MS" panose="030F0702030302020204" pitchFamily="66" charset="0"/>
              <a:ea typeface="游ゴシック" panose="020B0400000000000000" pitchFamily="50" charset="-128"/>
            </a:endParaRPr>
          </a:p>
        </p:txBody>
      </p:sp>
      <p:sp>
        <p:nvSpPr>
          <p:cNvPr id="14" name="台形 13">
            <a:extLst>
              <a:ext uri="{FF2B5EF4-FFF2-40B4-BE49-F238E27FC236}">
                <a16:creationId xmlns:a16="http://schemas.microsoft.com/office/drawing/2014/main" id="{B28227C2-221E-4D8F-A86F-6136E340C2D8}"/>
              </a:ext>
            </a:extLst>
          </p:cNvPr>
          <p:cNvSpPr/>
          <p:nvPr/>
        </p:nvSpPr>
        <p:spPr>
          <a:xfrm>
            <a:off x="6638876" y="1992696"/>
            <a:ext cx="3614166" cy="734502"/>
          </a:xfrm>
          <a:prstGeom prst="trapezoid">
            <a:avLst>
              <a:gd name="adj" fmla="val 85893"/>
            </a:avLst>
          </a:prstGeom>
          <a:solidFill>
            <a:srgbClr val="377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5" name="台形 14">
            <a:extLst>
              <a:ext uri="{FF2B5EF4-FFF2-40B4-BE49-F238E27FC236}">
                <a16:creationId xmlns:a16="http://schemas.microsoft.com/office/drawing/2014/main" id="{6E49783D-26E9-4A28-906F-7F327AD66D88}"/>
              </a:ext>
            </a:extLst>
          </p:cNvPr>
          <p:cNvSpPr/>
          <p:nvPr/>
        </p:nvSpPr>
        <p:spPr>
          <a:xfrm>
            <a:off x="6638876" y="4010441"/>
            <a:ext cx="3614166" cy="810138"/>
          </a:xfrm>
          <a:prstGeom prst="trapezoid">
            <a:avLst>
              <a:gd name="adj" fmla="val 73931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5D451660-64B9-4FC1-B606-038430D155AF}"/>
              </a:ext>
            </a:extLst>
          </p:cNvPr>
          <p:cNvSpPr/>
          <p:nvPr/>
        </p:nvSpPr>
        <p:spPr>
          <a:xfrm>
            <a:off x="7278552" y="1667498"/>
            <a:ext cx="2633872" cy="734501"/>
          </a:xfrm>
          <a:custGeom>
            <a:avLst/>
            <a:gdLst>
              <a:gd name="connsiteX0" fmla="*/ 0 w 1819656"/>
              <a:gd name="connsiteY0" fmla="*/ 192069 h 192069"/>
              <a:gd name="connsiteX1" fmla="*/ 566928 w 1819656"/>
              <a:gd name="connsiteY1" fmla="*/ 45 h 192069"/>
              <a:gd name="connsiteX2" fmla="*/ 1225296 w 1819656"/>
              <a:gd name="connsiteY2" fmla="*/ 173781 h 192069"/>
              <a:gd name="connsiteX3" fmla="*/ 1819656 w 1819656"/>
              <a:gd name="connsiteY3" fmla="*/ 146349 h 192069"/>
              <a:gd name="connsiteX0" fmla="*/ 0 w 1819656"/>
              <a:gd name="connsiteY0" fmla="*/ 195007 h 195007"/>
              <a:gd name="connsiteX1" fmla="*/ 128016 w 1819656"/>
              <a:gd name="connsiteY1" fmla="*/ 76135 h 195007"/>
              <a:gd name="connsiteX2" fmla="*/ 566928 w 1819656"/>
              <a:gd name="connsiteY2" fmla="*/ 2983 h 195007"/>
              <a:gd name="connsiteX3" fmla="*/ 1225296 w 1819656"/>
              <a:gd name="connsiteY3" fmla="*/ 176719 h 195007"/>
              <a:gd name="connsiteX4" fmla="*/ 1819656 w 1819656"/>
              <a:gd name="connsiteY4" fmla="*/ 149287 h 195007"/>
              <a:gd name="connsiteX0" fmla="*/ 0 w 2340864"/>
              <a:gd name="connsiteY0" fmla="*/ 195007 h 195007"/>
              <a:gd name="connsiteX1" fmla="*/ 649224 w 2340864"/>
              <a:gd name="connsiteY1" fmla="*/ 76135 h 195007"/>
              <a:gd name="connsiteX2" fmla="*/ 1088136 w 2340864"/>
              <a:gd name="connsiteY2" fmla="*/ 2983 h 195007"/>
              <a:gd name="connsiteX3" fmla="*/ 1746504 w 2340864"/>
              <a:gd name="connsiteY3" fmla="*/ 176719 h 195007"/>
              <a:gd name="connsiteX4" fmla="*/ 2340864 w 2340864"/>
              <a:gd name="connsiteY4" fmla="*/ 149287 h 195007"/>
              <a:gd name="connsiteX0" fmla="*/ 0 w 2340864"/>
              <a:gd name="connsiteY0" fmla="*/ 192079 h 192079"/>
              <a:gd name="connsiteX1" fmla="*/ 576072 w 2340864"/>
              <a:gd name="connsiteY1" fmla="*/ 155503 h 192079"/>
              <a:gd name="connsiteX2" fmla="*/ 1088136 w 2340864"/>
              <a:gd name="connsiteY2" fmla="*/ 55 h 192079"/>
              <a:gd name="connsiteX3" fmla="*/ 1746504 w 2340864"/>
              <a:gd name="connsiteY3" fmla="*/ 173791 h 192079"/>
              <a:gd name="connsiteX4" fmla="*/ 2340864 w 2340864"/>
              <a:gd name="connsiteY4" fmla="*/ 146359 h 192079"/>
              <a:gd name="connsiteX0" fmla="*/ 0 w 2350008"/>
              <a:gd name="connsiteY0" fmla="*/ 192079 h 206116"/>
              <a:gd name="connsiteX1" fmla="*/ 576072 w 2350008"/>
              <a:gd name="connsiteY1" fmla="*/ 155503 h 206116"/>
              <a:gd name="connsiteX2" fmla="*/ 1088136 w 2350008"/>
              <a:gd name="connsiteY2" fmla="*/ 55 h 206116"/>
              <a:gd name="connsiteX3" fmla="*/ 1746504 w 2350008"/>
              <a:gd name="connsiteY3" fmla="*/ 173791 h 206116"/>
              <a:gd name="connsiteX4" fmla="*/ 2350008 w 2350008"/>
              <a:gd name="connsiteY4" fmla="*/ 192079 h 206116"/>
              <a:gd name="connsiteX0" fmla="*/ 0 w 2350008"/>
              <a:gd name="connsiteY0" fmla="*/ 192079 h 192079"/>
              <a:gd name="connsiteX1" fmla="*/ 576072 w 2350008"/>
              <a:gd name="connsiteY1" fmla="*/ 155503 h 192079"/>
              <a:gd name="connsiteX2" fmla="*/ 1088136 w 2350008"/>
              <a:gd name="connsiteY2" fmla="*/ 55 h 192079"/>
              <a:gd name="connsiteX3" fmla="*/ 1746504 w 2350008"/>
              <a:gd name="connsiteY3" fmla="*/ 173791 h 192079"/>
              <a:gd name="connsiteX4" fmla="*/ 2350008 w 2350008"/>
              <a:gd name="connsiteY4" fmla="*/ 192079 h 192079"/>
              <a:gd name="connsiteX0" fmla="*/ 0 w 2322576"/>
              <a:gd name="connsiteY0" fmla="*/ 173791 h 192079"/>
              <a:gd name="connsiteX1" fmla="*/ 548640 w 2322576"/>
              <a:gd name="connsiteY1" fmla="*/ 155503 h 192079"/>
              <a:gd name="connsiteX2" fmla="*/ 1060704 w 2322576"/>
              <a:gd name="connsiteY2" fmla="*/ 55 h 192079"/>
              <a:gd name="connsiteX3" fmla="*/ 1719072 w 2322576"/>
              <a:gd name="connsiteY3" fmla="*/ 173791 h 192079"/>
              <a:gd name="connsiteX4" fmla="*/ 2322576 w 2322576"/>
              <a:gd name="connsiteY4" fmla="*/ 192079 h 192079"/>
              <a:gd name="connsiteX0" fmla="*/ 0 w 2167128"/>
              <a:gd name="connsiteY0" fmla="*/ 192079 h 192079"/>
              <a:gd name="connsiteX1" fmla="*/ 393192 w 2167128"/>
              <a:gd name="connsiteY1" fmla="*/ 155503 h 192079"/>
              <a:gd name="connsiteX2" fmla="*/ 905256 w 2167128"/>
              <a:gd name="connsiteY2" fmla="*/ 55 h 192079"/>
              <a:gd name="connsiteX3" fmla="*/ 1563624 w 2167128"/>
              <a:gd name="connsiteY3" fmla="*/ 173791 h 192079"/>
              <a:gd name="connsiteX4" fmla="*/ 2167128 w 2167128"/>
              <a:gd name="connsiteY4" fmla="*/ 192079 h 192079"/>
              <a:gd name="connsiteX0" fmla="*/ 0 w 1993392"/>
              <a:gd name="connsiteY0" fmla="*/ 228655 h 228655"/>
              <a:gd name="connsiteX1" fmla="*/ 219456 w 1993392"/>
              <a:gd name="connsiteY1" fmla="*/ 155503 h 228655"/>
              <a:gd name="connsiteX2" fmla="*/ 731520 w 1993392"/>
              <a:gd name="connsiteY2" fmla="*/ 55 h 228655"/>
              <a:gd name="connsiteX3" fmla="*/ 1389888 w 1993392"/>
              <a:gd name="connsiteY3" fmla="*/ 173791 h 228655"/>
              <a:gd name="connsiteX4" fmla="*/ 1993392 w 1993392"/>
              <a:gd name="connsiteY4" fmla="*/ 192079 h 228655"/>
              <a:gd name="connsiteX0" fmla="*/ 0 w 2295144"/>
              <a:gd name="connsiteY0" fmla="*/ 219511 h 219511"/>
              <a:gd name="connsiteX1" fmla="*/ 521208 w 2295144"/>
              <a:gd name="connsiteY1" fmla="*/ 155503 h 219511"/>
              <a:gd name="connsiteX2" fmla="*/ 1033272 w 2295144"/>
              <a:gd name="connsiteY2" fmla="*/ 55 h 219511"/>
              <a:gd name="connsiteX3" fmla="*/ 1691640 w 2295144"/>
              <a:gd name="connsiteY3" fmla="*/ 173791 h 219511"/>
              <a:gd name="connsiteX4" fmla="*/ 2295144 w 2295144"/>
              <a:gd name="connsiteY4" fmla="*/ 192079 h 219511"/>
              <a:gd name="connsiteX0" fmla="*/ 0 w 2295144"/>
              <a:gd name="connsiteY0" fmla="*/ 237791 h 237791"/>
              <a:gd name="connsiteX1" fmla="*/ 521208 w 2295144"/>
              <a:gd name="connsiteY1" fmla="*/ 173783 h 237791"/>
              <a:gd name="connsiteX2" fmla="*/ 1088136 w 2295144"/>
              <a:gd name="connsiteY2" fmla="*/ 47 h 237791"/>
              <a:gd name="connsiteX3" fmla="*/ 1691640 w 2295144"/>
              <a:gd name="connsiteY3" fmla="*/ 192071 h 237791"/>
              <a:gd name="connsiteX4" fmla="*/ 2295144 w 2295144"/>
              <a:gd name="connsiteY4" fmla="*/ 210359 h 23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144" h="237791">
                <a:moveTo>
                  <a:pt x="0" y="237791"/>
                </a:moveTo>
                <a:cubicBezTo>
                  <a:pt x="19812" y="222551"/>
                  <a:pt x="426720" y="205787"/>
                  <a:pt x="521208" y="173783"/>
                </a:cubicBezTo>
                <a:cubicBezTo>
                  <a:pt x="615696" y="141779"/>
                  <a:pt x="893064" y="-3001"/>
                  <a:pt x="1088136" y="47"/>
                </a:cubicBezTo>
                <a:cubicBezTo>
                  <a:pt x="1283208" y="3095"/>
                  <a:pt x="1490472" y="157019"/>
                  <a:pt x="1691640" y="192071"/>
                </a:cubicBezTo>
                <a:cubicBezTo>
                  <a:pt x="1892808" y="227123"/>
                  <a:pt x="2084070" y="190547"/>
                  <a:pt x="2295144" y="210359"/>
                </a:cubicBezTo>
              </a:path>
            </a:pathLst>
          </a:custGeom>
          <a:gradFill flip="none" rotWithShape="1">
            <a:gsLst>
              <a:gs pos="0">
                <a:srgbClr val="4472C4"/>
              </a:gs>
              <a:gs pos="67000">
                <a:srgbClr val="00B0F0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736B839F-CF57-4F5F-838B-21A80193B4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12757" r="5087" b="9597"/>
          <a:stretch/>
        </p:blipFill>
        <p:spPr>
          <a:xfrm>
            <a:off x="206911" y="1375592"/>
            <a:ext cx="5355882" cy="4393942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473E28F-32B7-492B-AA4C-81DB1A5AB19F}"/>
              </a:ext>
            </a:extLst>
          </p:cNvPr>
          <p:cNvSpPr txBox="1"/>
          <p:nvPr/>
        </p:nvSpPr>
        <p:spPr>
          <a:xfrm>
            <a:off x="466124" y="424754"/>
            <a:ext cx="11593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游ゴシック" panose="020B0400000000000000" pitchFamily="50" charset="-128"/>
              </a:rPr>
              <a:t>ジオイドの凸凹はどうして起こる？</a:t>
            </a:r>
            <a:r>
              <a:rPr lang="ja-JP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游ゴシック" panose="020B0400000000000000" pitchFamily="50" charset="-128"/>
              </a:rPr>
              <a:t>　</a:t>
            </a:r>
            <a:r>
              <a:rPr lang="en-US" altLang="ja-JP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omic Sans MS" panose="030F0702030302020204" pitchFamily="66" charset="0"/>
                <a:ea typeface="游ゴシック" panose="020B0400000000000000" pitchFamily="50" charset="-128"/>
              </a:rPr>
              <a:t>How does the geoid undulation occur?</a:t>
            </a:r>
            <a:endParaRPr lang="ja-JP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Comic Sans MS" panose="030F0702030302020204" pitchFamily="66" charset="0"/>
              <a:ea typeface="游ゴシック" panose="020B0400000000000000" pitchFamily="50" charset="-128"/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3341B724-9C62-4EDF-84B9-09508E4AD54B}"/>
              </a:ext>
            </a:extLst>
          </p:cNvPr>
          <p:cNvSpPr/>
          <p:nvPr/>
        </p:nvSpPr>
        <p:spPr>
          <a:xfrm>
            <a:off x="7614204" y="3678425"/>
            <a:ext cx="1729406" cy="920909"/>
          </a:xfrm>
          <a:prstGeom prst="triangle">
            <a:avLst>
              <a:gd name="adj" fmla="val 5122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350" i="1" dirty="0">
                <a:solidFill>
                  <a:prstClr val="white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Seamount</a:t>
            </a:r>
            <a:r>
              <a:rPr lang="en-US" altLang="ja-JP" i="1" dirty="0">
                <a:solidFill>
                  <a:prstClr val="white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m</a:t>
            </a:r>
            <a:endParaRPr lang="ja-JP" altLang="en-US" sz="1350" i="1" dirty="0">
              <a:solidFill>
                <a:prstClr val="white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A7E5802-DB4F-4E39-BB12-FB859FF0EEDA}"/>
              </a:ext>
            </a:extLst>
          </p:cNvPr>
          <p:cNvSpPr/>
          <p:nvPr/>
        </p:nvSpPr>
        <p:spPr>
          <a:xfrm>
            <a:off x="6638876" y="2732173"/>
            <a:ext cx="3614166" cy="2064258"/>
          </a:xfrm>
          <a:prstGeom prst="rect">
            <a:avLst/>
          </a:prstGeom>
          <a:solidFill>
            <a:srgbClr val="4472C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350" dirty="0">
                <a:solidFill>
                  <a:prstClr val="white"/>
                </a:solidFill>
                <a:latin typeface="Comic Sans MS" panose="030F0702030302020204" pitchFamily="66" charset="0"/>
                <a:ea typeface="游ゴシック" panose="020B0400000000000000" pitchFamily="50" charset="-128"/>
              </a:rPr>
              <a:t>Sea water</a:t>
            </a:r>
            <a:endParaRPr lang="ja-JP" altLang="en-US" sz="1350" dirty="0">
              <a:solidFill>
                <a:prstClr val="white"/>
              </a:solidFill>
              <a:latin typeface="Comic Sans MS" panose="030F0702030302020204" pitchFamily="66" charset="0"/>
              <a:ea typeface="游ゴシック" panose="020B0400000000000000" pitchFamily="50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7B93E8BF-627E-42D1-A177-CA8B3FFEB690}"/>
              </a:ext>
            </a:extLst>
          </p:cNvPr>
          <p:cNvCxnSpPr>
            <a:cxnSpLocks/>
          </p:cNvCxnSpPr>
          <p:nvPr/>
        </p:nvCxnSpPr>
        <p:spPr>
          <a:xfrm>
            <a:off x="7077788" y="2734015"/>
            <a:ext cx="0" cy="2012716"/>
          </a:xfrm>
          <a:prstGeom prst="straightConnector1">
            <a:avLst/>
          </a:prstGeom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3880731-4FDB-4B0B-881E-771FF1E08FE7}"/>
              </a:ext>
            </a:extLst>
          </p:cNvPr>
          <p:cNvSpPr txBox="1"/>
          <p:nvPr/>
        </p:nvSpPr>
        <p:spPr>
          <a:xfrm>
            <a:off x="7132652" y="3572563"/>
            <a:ext cx="2600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500" i="1" dirty="0">
                <a:solidFill>
                  <a:srgbClr val="FFFF0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r</a:t>
            </a:r>
            <a:endParaRPr lang="ja-JP" altLang="en-US" sz="1500" i="1" dirty="0">
              <a:solidFill>
                <a:srgbClr val="FFFF00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CB0555B-DFFC-4BD3-9047-57F96AE96DB9}"/>
              </a:ext>
            </a:extLst>
          </p:cNvPr>
          <p:cNvSpPr txBox="1"/>
          <p:nvPr/>
        </p:nvSpPr>
        <p:spPr>
          <a:xfrm>
            <a:off x="9048146" y="2348334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Symbol" panose="05050102010706020507" pitchFamily="18" charset="2"/>
                <a:ea typeface="游ゴシック" panose="020B0400000000000000" pitchFamily="50" charset="-128"/>
                <a:cs typeface="Times New Roman" panose="02020603050405020304" pitchFamily="18" charset="0"/>
              </a:rPr>
              <a:t>D</a:t>
            </a:r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= </a:t>
            </a:r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Gm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/</a:t>
            </a:r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r</a:t>
            </a:r>
            <a:endParaRPr lang="ja-JP" altLang="en-US" i="1" dirty="0">
              <a:solidFill>
                <a:prstClr val="black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C354467D-B41F-447F-897A-312574C7DA66}"/>
              </a:ext>
            </a:extLst>
          </p:cNvPr>
          <p:cNvGrpSpPr/>
          <p:nvPr/>
        </p:nvGrpSpPr>
        <p:grpSpPr>
          <a:xfrm>
            <a:off x="7926910" y="1660680"/>
            <a:ext cx="939546" cy="687654"/>
            <a:chOff x="7930830" y="626185"/>
            <a:chExt cx="1252728" cy="916872"/>
          </a:xfrm>
        </p:grpSpPr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6D815B81-D331-4F43-B7B2-8BEFF92F1595}"/>
                </a:ext>
              </a:extLst>
            </p:cNvPr>
            <p:cNvCxnSpPr>
              <a:cxnSpLocks/>
            </p:cNvCxnSpPr>
            <p:nvPr/>
          </p:nvCxnSpPr>
          <p:spPr>
            <a:xfrm>
              <a:off x="7930830" y="641869"/>
              <a:ext cx="1252728" cy="47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15DCEF98-D248-454F-B697-0A4510F03272}"/>
                </a:ext>
              </a:extLst>
            </p:cNvPr>
            <p:cNvCxnSpPr>
              <a:cxnSpLocks/>
            </p:cNvCxnSpPr>
            <p:nvPr/>
          </p:nvCxnSpPr>
          <p:spPr>
            <a:xfrm>
              <a:off x="8017700" y="626185"/>
              <a:ext cx="0" cy="916872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726D07B-A601-42D6-8F2C-E21045B61C8B}"/>
              </a:ext>
            </a:extLst>
          </p:cNvPr>
          <p:cNvSpPr txBox="1"/>
          <p:nvPr/>
        </p:nvSpPr>
        <p:spPr>
          <a:xfrm>
            <a:off x="7301499" y="166068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Symbol" panose="05050102010706020507" pitchFamily="18" charset="2"/>
                <a:ea typeface="游ゴシック" panose="020B0400000000000000" pitchFamily="50" charset="-128"/>
                <a:cs typeface="Times New Roman" panose="02020603050405020304" pitchFamily="18" charset="0"/>
              </a:rPr>
              <a:t>D</a:t>
            </a:r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</a:t>
            </a:r>
            <a:r>
              <a:rPr lang="en-US" altLang="ja-JP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/</a:t>
            </a:r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g</a:t>
            </a:r>
            <a:endParaRPr lang="ja-JP" altLang="en-US" i="1" dirty="0">
              <a:solidFill>
                <a:prstClr val="black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E50405-EADC-4966-9AB3-728D2A43185B}"/>
              </a:ext>
            </a:extLst>
          </p:cNvPr>
          <p:cNvSpPr txBox="1"/>
          <p:nvPr/>
        </p:nvSpPr>
        <p:spPr>
          <a:xfrm>
            <a:off x="2351584" y="6139201"/>
            <a:ext cx="886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藻岩山くらいの海山を三千ｍの海底に置くとジオイド</a:t>
            </a:r>
            <a:r>
              <a:rPr lang="en-US" altLang="ja-JP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1mm</a:t>
            </a:r>
            <a:r>
              <a:rPr lang="ja-JP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上がる</a:t>
            </a:r>
            <a:endParaRPr lang="en-US" altLang="ja-JP" sz="2400" dirty="0">
              <a:solidFill>
                <a:prstClr val="black">
                  <a:lumMod val="85000"/>
                  <a:lumOff val="15000"/>
                </a:prstClr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80A4E0F-0766-4C8B-B0AF-0E0405FA78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674259"/>
      </p:ext>
    </p:extLst>
  </p:cSld>
  <p:clrMapOvr>
    <a:masterClrMapping/>
  </p:clrMapOvr>
  <p:transition spd="med" advTm="8869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34" grpId="0" animBg="1"/>
      <p:bldP spid="35" grpId="0"/>
      <p:bldP spid="40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FBCBDF2-F88A-4FD7-81AC-94B763EA4EAD}"/>
              </a:ext>
            </a:extLst>
          </p:cNvPr>
          <p:cNvGrpSpPr/>
          <p:nvPr/>
        </p:nvGrpSpPr>
        <p:grpSpPr>
          <a:xfrm>
            <a:off x="7536160" y="1036538"/>
            <a:ext cx="3888432" cy="3191624"/>
            <a:chOff x="8904312" y="1988840"/>
            <a:chExt cx="2548738" cy="2015503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799FE72-2F80-460B-889C-0058EE170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312" y="1988840"/>
              <a:ext cx="2489739" cy="20155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A8EC6C0-B5C6-486C-8C21-997170616D69}"/>
                </a:ext>
              </a:extLst>
            </p:cNvPr>
            <p:cNvSpPr txBox="1"/>
            <p:nvPr/>
          </p:nvSpPr>
          <p:spPr>
            <a:xfrm>
              <a:off x="10367476" y="3762283"/>
              <a:ext cx="1085574" cy="213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ja-JP" sz="1600" dirty="0">
                  <a:solidFill>
                    <a:srgbClr val="BBE0E3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Since 1891</a:t>
              </a:r>
              <a:endParaRPr lang="ja-JP" altLang="en-US" sz="1600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825122E8-B94F-4B1B-B367-3814C11AA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2" y="1363863"/>
            <a:ext cx="3096344" cy="372968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B737B8-ADC8-495E-9E22-42D4E6E9B5E7}"/>
              </a:ext>
            </a:extLst>
          </p:cNvPr>
          <p:cNvSpPr txBox="1"/>
          <p:nvPr/>
        </p:nvSpPr>
        <p:spPr>
          <a:xfrm>
            <a:off x="3647729" y="4809926"/>
            <a:ext cx="158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600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Since 1894</a:t>
            </a:r>
            <a:endParaRPr lang="ja-JP" altLang="en-US" sz="1600" dirty="0">
              <a:solidFill>
                <a:srgbClr val="BBE0E3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A389CB-A1B4-43B3-86CF-03EA13D078EF}"/>
              </a:ext>
            </a:extLst>
          </p:cNvPr>
          <p:cNvSpPr txBox="1"/>
          <p:nvPr/>
        </p:nvSpPr>
        <p:spPr>
          <a:xfrm>
            <a:off x="1590527" y="84507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油壷　験潮場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D3029F5-E1D4-4C9E-A7D1-A6E0190ADC50}"/>
              </a:ext>
            </a:extLst>
          </p:cNvPr>
          <p:cNvSpPr txBox="1"/>
          <p:nvPr/>
        </p:nvSpPr>
        <p:spPr>
          <a:xfrm>
            <a:off x="8544272" y="53220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永田町　日本水準原点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CB479A3-02ED-4110-8F20-81EC06D6E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37" y="3127057"/>
            <a:ext cx="8179674" cy="297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42EE526B-A7D4-4872-B2F9-B7A091D04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273" y="485522"/>
            <a:ext cx="34978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ジオイドと標高</a:t>
            </a:r>
            <a:endParaRPr lang="en-US" altLang="ja-JP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70AC56-6A14-4D8A-8201-B0301F47202E}"/>
              </a:ext>
            </a:extLst>
          </p:cNvPr>
          <p:cNvSpPr txBox="1"/>
          <p:nvPr/>
        </p:nvSpPr>
        <p:spPr>
          <a:xfrm>
            <a:off x="181189" y="5820858"/>
            <a:ext cx="8748464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ja-JP" altLang="en-US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測量法第</a:t>
            </a:r>
            <a:r>
              <a:rPr lang="en-US" altLang="ja-JP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11</a:t>
            </a:r>
            <a:r>
              <a:rPr lang="ja-JP" altLang="en-US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条「平均海面からの高さで表示する」</a:t>
            </a:r>
            <a:endParaRPr lang="en-US" altLang="ja-JP" dirty="0">
              <a:solidFill>
                <a:srgbClr val="BBE0E3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685800"/>
            <a:r>
              <a:rPr lang="ja-JP" altLang="en-US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測量法施行令：日本水準原点の原点数値は「東京湾平均海面上</a:t>
            </a:r>
            <a:r>
              <a:rPr lang="en-US" altLang="ja-JP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24.3900</a:t>
            </a:r>
            <a:r>
              <a:rPr lang="ja-JP" altLang="en-US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メートル」</a:t>
            </a:r>
            <a:endParaRPr lang="en-US" altLang="ja-JP" dirty="0">
              <a:solidFill>
                <a:srgbClr val="BBE0E3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685800"/>
            <a:r>
              <a:rPr lang="en-US" altLang="ja-JP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		(</a:t>
            </a:r>
            <a:r>
              <a:rPr lang="ja-JP" altLang="en-US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平成</a:t>
            </a:r>
            <a:r>
              <a:rPr lang="en-US" altLang="ja-JP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23</a:t>
            </a:r>
            <a:r>
              <a:rPr lang="ja-JP" altLang="en-US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年</a:t>
            </a:r>
            <a:r>
              <a:rPr lang="en-US" altLang="ja-JP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10</a:t>
            </a:r>
            <a:r>
              <a:rPr lang="ja-JP" altLang="en-US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月</a:t>
            </a:r>
            <a:r>
              <a:rPr lang="en-US" altLang="ja-JP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21</a:t>
            </a:r>
            <a:r>
              <a:rPr lang="ja-JP" altLang="en-US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日改正</a:t>
            </a:r>
            <a:r>
              <a:rPr lang="en-US" altLang="ja-JP" dirty="0">
                <a:solidFill>
                  <a:srgbClr val="BBE0E3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)</a:t>
            </a:r>
            <a:endParaRPr lang="ja-JP" altLang="en-US" dirty="0">
              <a:solidFill>
                <a:srgbClr val="BBE0E3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C99D7006-AA72-4A53-A161-42BE89F21E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694703"/>
      </p:ext>
    </p:extLst>
  </p:cSld>
  <p:clrMapOvr>
    <a:masterClrMapping/>
  </p:clrMapOvr>
  <p:transition spd="med" advTm="832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D70E4E5-CB61-48D0-8202-580F57021F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8" t="11151" r="25719" b="5900"/>
          <a:stretch/>
        </p:blipFill>
        <p:spPr>
          <a:xfrm>
            <a:off x="263352" y="1628800"/>
            <a:ext cx="7074786" cy="503520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4BFC64-D824-4D01-92A6-D885DAA0D902}"/>
              </a:ext>
            </a:extLst>
          </p:cNvPr>
          <p:cNvSpPr txBox="1"/>
          <p:nvPr/>
        </p:nvSpPr>
        <p:spPr>
          <a:xfrm>
            <a:off x="2961685" y="5845917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ja-JP" altLang="en-US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測ってるのは重力の違いではなく</a:t>
            </a:r>
            <a:r>
              <a:rPr lang="ja-JP" altLang="en-US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重力ポテンシャル</a:t>
            </a:r>
            <a:r>
              <a:rPr lang="ja-JP" altLang="en-US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の違い</a:t>
            </a:r>
            <a:endParaRPr lang="en-US" altLang="ja-JP" dirty="0">
              <a:solidFill>
                <a:prstClr val="black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defTabSz="685800"/>
            <a:r>
              <a:rPr lang="en-US" altLang="ja-JP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It is gravity </a:t>
            </a:r>
            <a:r>
              <a:rPr lang="en-US" altLang="ja-JP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potential</a:t>
            </a:r>
            <a:r>
              <a:rPr lang="en-US" altLang="ja-JP" dirty="0">
                <a:solidFill>
                  <a:prstClr val="black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difference!</a:t>
            </a:r>
            <a:endParaRPr lang="ja-JP" altLang="en-US" dirty="0">
              <a:solidFill>
                <a:prstClr val="black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E8F07229-FE74-4605-9BFB-CE62CAB85CBF}"/>
              </a:ext>
            </a:extLst>
          </p:cNvPr>
          <p:cNvCxnSpPr>
            <a:cxnSpLocks/>
          </p:cNvCxnSpPr>
          <p:nvPr/>
        </p:nvCxnSpPr>
        <p:spPr>
          <a:xfrm flipH="1" flipV="1">
            <a:off x="3125670" y="3631670"/>
            <a:ext cx="702078" cy="221424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「スカイツリー」の画像検索結果">
            <a:hlinkClick r:id="rId6"/>
            <a:extLst>
              <a:ext uri="{FF2B5EF4-FFF2-40B4-BE49-F238E27FC236}">
                <a16:creationId xmlns:a16="http://schemas.microsoft.com/office/drawing/2014/main" id="{39A33C3B-BBAE-4BC5-B8A8-AC5D9706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811" y="193992"/>
            <a:ext cx="2514487" cy="23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465CDC-9DFE-4425-B8A0-8A3FFA7B72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127" t="14300" r="40811" b="25850"/>
          <a:stretch/>
        </p:blipFill>
        <p:spPr>
          <a:xfrm>
            <a:off x="7130151" y="149690"/>
            <a:ext cx="4806534" cy="472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BBA595D-11E3-41D7-8661-D66DF7D8C914}"/>
              </a:ext>
            </a:extLst>
          </p:cNvPr>
          <p:cNvSpPr txBox="1"/>
          <p:nvPr/>
        </p:nvSpPr>
        <p:spPr>
          <a:xfrm>
            <a:off x="117685" y="502933"/>
            <a:ext cx="73661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最近の話題１　</a:t>
            </a:r>
            <a:endParaRPr lang="en-US" altLang="ja-JP" sz="2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重力ポテンシャルの直接計測（一般相対論）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102A4C9-6061-421C-9CB7-9A1DF6B9A2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8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73"/>
    </mc:Choice>
    <mc:Fallback xmlns="">
      <p:transition spd="slow" advTm="8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7018" y="329163"/>
            <a:ext cx="9107403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b="1" dirty="0">
                <a:solidFill>
                  <a:prstClr val="black"/>
                </a:solidFill>
              </a:rPr>
              <a:t>IAG Resolution (No. 1) for the definition and realization of an International Height Reference System </a:t>
            </a:r>
            <a:r>
              <a:rPr lang="en-US" altLang="ja-JP" b="1" dirty="0">
                <a:solidFill>
                  <a:srgbClr val="FF0000"/>
                </a:solidFill>
              </a:rPr>
              <a:t>(2015 IAG/</a:t>
            </a:r>
            <a:r>
              <a:rPr lang="en-US" altLang="ja-JP" b="1" dirty="0" err="1">
                <a:solidFill>
                  <a:srgbClr val="FF0000"/>
                </a:solidFill>
              </a:rPr>
              <a:t>IUGG@Prague</a:t>
            </a:r>
            <a:r>
              <a:rPr lang="en-US" altLang="ja-JP" b="1" dirty="0">
                <a:solidFill>
                  <a:srgbClr val="FF0000"/>
                </a:solidFill>
              </a:rPr>
              <a:t>)</a:t>
            </a:r>
          </a:p>
          <a:p>
            <a:pPr defTabSz="685800"/>
            <a:endParaRPr lang="en-US" altLang="ja-JP" b="1" dirty="0">
              <a:solidFill>
                <a:srgbClr val="FF0000"/>
              </a:solidFill>
            </a:endParaRPr>
          </a:p>
          <a:p>
            <a:pPr defTabSz="685800"/>
            <a:r>
              <a:rPr lang="en-US" altLang="ja-JP" sz="1100" b="1" dirty="0">
                <a:solidFill>
                  <a:prstClr val="black"/>
                </a:solidFill>
              </a:rPr>
              <a:t>(IHRS)</a:t>
            </a:r>
          </a:p>
          <a:p>
            <a:pPr defTabSz="685800"/>
            <a:r>
              <a:rPr lang="en-US" altLang="ja-JP" sz="1100" i="1" dirty="0">
                <a:solidFill>
                  <a:prstClr val="black"/>
                </a:solidFill>
              </a:rPr>
              <a:t>The International Association of Geodesy,</a:t>
            </a:r>
          </a:p>
          <a:p>
            <a:pPr defTabSz="685800"/>
            <a:r>
              <a:rPr lang="en-US" altLang="ja-JP" sz="1100" i="1" dirty="0">
                <a:solidFill>
                  <a:srgbClr val="FF0000"/>
                </a:solidFill>
              </a:rPr>
              <a:t>recognizing that</a:t>
            </a:r>
          </a:p>
          <a:p>
            <a:pPr marL="71438" indent="-71438" defTabSz="685800"/>
            <a:r>
              <a:rPr lang="ja-JP" altLang="en-US" sz="1100" dirty="0">
                <a:solidFill>
                  <a:prstClr val="black"/>
                </a:solidFill>
              </a:rPr>
              <a:t>・</a:t>
            </a:r>
            <a:r>
              <a:rPr lang="en-US" altLang="ja-JP" sz="1100" dirty="0">
                <a:solidFill>
                  <a:prstClr val="black"/>
                </a:solidFill>
              </a:rPr>
              <a:t> to determine and to investigate the global changes of the Earth, the geodetic reference systems with long‐term stability and worldwide homogeneity are required;</a:t>
            </a:r>
          </a:p>
          <a:p>
            <a:pPr marL="71438" indent="-71438" defTabSz="685800"/>
            <a:r>
              <a:rPr lang="ja-JP" altLang="en-US" sz="1100" dirty="0">
                <a:solidFill>
                  <a:prstClr val="black"/>
                </a:solidFill>
              </a:rPr>
              <a:t>・</a:t>
            </a:r>
            <a:r>
              <a:rPr lang="en-US" altLang="ja-JP" sz="1100" dirty="0">
                <a:solidFill>
                  <a:prstClr val="black"/>
                </a:solidFill>
              </a:rPr>
              <a:t>to detect sea level change of a few millimeters per year can only be possible when a stable spatial reference with globally high accuracy over a long period of time is realized; for this purpose, an integrated global geodetic reference frame with millimeter accuracy must be implemented; to reach this goal, the inconsistencies existing between analysis strategies, models, and products related to the Earth's geometry and gravity field must be solved;</a:t>
            </a:r>
          </a:p>
          <a:p>
            <a:pPr marL="71438" indent="-71438" defTabSz="685800"/>
            <a:r>
              <a:rPr lang="ja-JP" altLang="en-US" sz="1100" dirty="0">
                <a:solidFill>
                  <a:prstClr val="black"/>
                </a:solidFill>
              </a:rPr>
              <a:t>・</a:t>
            </a:r>
            <a:r>
              <a:rPr lang="en-US" altLang="ja-JP" sz="1100" dirty="0">
                <a:solidFill>
                  <a:prstClr val="black"/>
                </a:solidFill>
              </a:rPr>
              <a:t> to accomplish both definition and realization of a height reference system (HRS) standards and</a:t>
            </a:r>
            <a:r>
              <a:rPr lang="ja-JP" altLang="en-US" sz="1100" dirty="0">
                <a:solidFill>
                  <a:prstClr val="black"/>
                </a:solidFill>
              </a:rPr>
              <a:t>　</a:t>
            </a:r>
            <a:r>
              <a:rPr lang="en-US" altLang="ja-JP" sz="1100" dirty="0">
                <a:solidFill>
                  <a:prstClr val="black"/>
                </a:solidFill>
              </a:rPr>
              <a:t>conventions that allow a consistent definition and a reliable realization are required;</a:t>
            </a:r>
          </a:p>
          <a:p>
            <a:pPr defTabSz="685800"/>
            <a:r>
              <a:rPr lang="en-US" altLang="ja-JP" sz="1100" i="1" dirty="0">
                <a:solidFill>
                  <a:srgbClr val="FF0000"/>
                </a:solidFill>
              </a:rPr>
              <a:t>noting</a:t>
            </a:r>
          </a:p>
          <a:p>
            <a:pPr marL="71438" indent="-71438" defTabSz="685800"/>
            <a:r>
              <a:rPr lang="ja-JP" altLang="en-US" sz="1100" dirty="0">
                <a:solidFill>
                  <a:prstClr val="black"/>
                </a:solidFill>
              </a:rPr>
              <a:t>・</a:t>
            </a:r>
            <a:r>
              <a:rPr lang="en-US" altLang="ja-JP" sz="1100" dirty="0">
                <a:solidFill>
                  <a:prstClr val="black"/>
                </a:solidFill>
              </a:rPr>
              <a:t> the results of the GGOS Theme 1 investigations for the definition and realization of an International Height Reference System in particular the conventions and the computations of the height reference level as the potential value </a:t>
            </a:r>
            <a:r>
              <a:rPr lang="en-US" altLang="ja-JP" sz="1100" i="1" dirty="0">
                <a:solidFill>
                  <a:prstClr val="black"/>
                </a:solidFill>
              </a:rPr>
              <a:t>W</a:t>
            </a:r>
            <a:r>
              <a:rPr lang="en-US" altLang="ja-JP" sz="1100" dirty="0">
                <a:solidFill>
                  <a:prstClr val="black"/>
                </a:solidFill>
              </a:rPr>
              <a:t>0 at the geoid based on the newest global gravity field and sea surface models;</a:t>
            </a:r>
          </a:p>
          <a:p>
            <a:pPr marL="71438" indent="-71438" defTabSz="685800"/>
            <a:r>
              <a:rPr lang="ja-JP" altLang="en-US" sz="1100" dirty="0">
                <a:solidFill>
                  <a:prstClr val="black"/>
                </a:solidFill>
              </a:rPr>
              <a:t>・</a:t>
            </a:r>
            <a:r>
              <a:rPr lang="en-US" altLang="ja-JP" sz="1100" dirty="0">
                <a:solidFill>
                  <a:prstClr val="black"/>
                </a:solidFill>
              </a:rPr>
              <a:t> the necessity of ensuring the reproducibility and interpretability of the reference value, the procedure applied for the determination of </a:t>
            </a:r>
            <a:r>
              <a:rPr lang="en-US" altLang="ja-JP" sz="1100" i="1" dirty="0">
                <a:solidFill>
                  <a:prstClr val="black"/>
                </a:solidFill>
              </a:rPr>
              <a:t>W</a:t>
            </a:r>
            <a:r>
              <a:rPr lang="en-US" altLang="ja-JP" sz="1100" baseline="-25000" dirty="0">
                <a:solidFill>
                  <a:prstClr val="black"/>
                </a:solidFill>
              </a:rPr>
              <a:t>0</a:t>
            </a:r>
            <a:r>
              <a:rPr lang="en-US" altLang="ja-JP" sz="1100" dirty="0">
                <a:solidFill>
                  <a:prstClr val="black"/>
                </a:solidFill>
              </a:rPr>
              <a:t> must be well documented including conventions and guidelines;</a:t>
            </a:r>
          </a:p>
          <a:p>
            <a:pPr defTabSz="685800"/>
            <a:r>
              <a:rPr lang="en-US" altLang="ja-JP" sz="1100" i="1" dirty="0">
                <a:solidFill>
                  <a:srgbClr val="FF0000"/>
                </a:solidFill>
              </a:rPr>
              <a:t>resolves</a:t>
            </a:r>
          </a:p>
          <a:p>
            <a:pPr defTabSz="685800"/>
            <a:r>
              <a:rPr lang="ja-JP" altLang="en-US" sz="1100" dirty="0">
                <a:solidFill>
                  <a:prstClr val="black"/>
                </a:solidFill>
              </a:rPr>
              <a:t>・</a:t>
            </a:r>
            <a:r>
              <a:rPr lang="en-US" altLang="ja-JP" sz="1100" dirty="0">
                <a:solidFill>
                  <a:prstClr val="black"/>
                </a:solidFill>
              </a:rPr>
              <a:t> the following conventions for the definition of an International Height Reference System (see</a:t>
            </a:r>
            <a:r>
              <a:rPr lang="ja-JP" altLang="en-US" sz="1100" dirty="0">
                <a:solidFill>
                  <a:prstClr val="black"/>
                </a:solidFill>
              </a:rPr>
              <a:t> </a:t>
            </a:r>
            <a:r>
              <a:rPr lang="en-US" altLang="ja-JP" sz="1100" dirty="0">
                <a:solidFill>
                  <a:prstClr val="black"/>
                </a:solidFill>
              </a:rPr>
              <a:t>note 1):</a:t>
            </a:r>
          </a:p>
          <a:p>
            <a:pPr marL="196454" indent="-71438" defTabSz="685800"/>
            <a:r>
              <a:rPr lang="en-US" altLang="ja-JP" sz="1100" dirty="0">
                <a:solidFill>
                  <a:prstClr val="black"/>
                </a:solidFill>
              </a:rPr>
              <a:t>1. the vertical reference level is an equipotential surface of the Earth gravity field with the geopotential value </a:t>
            </a:r>
            <a:r>
              <a:rPr lang="en-US" altLang="ja-JP" sz="1100" i="1" dirty="0">
                <a:solidFill>
                  <a:prstClr val="black"/>
                </a:solidFill>
              </a:rPr>
              <a:t>W</a:t>
            </a:r>
            <a:r>
              <a:rPr lang="en-US" altLang="ja-JP" sz="1100" baseline="-25000" dirty="0">
                <a:solidFill>
                  <a:prstClr val="black"/>
                </a:solidFill>
              </a:rPr>
              <a:t>0</a:t>
            </a:r>
            <a:r>
              <a:rPr lang="en-US" altLang="ja-JP" sz="1100" dirty="0">
                <a:solidFill>
                  <a:prstClr val="black"/>
                </a:solidFill>
              </a:rPr>
              <a:t> (at the geoid);</a:t>
            </a:r>
          </a:p>
          <a:p>
            <a:pPr marL="196454" indent="-71438" defTabSz="685800"/>
            <a:r>
              <a:rPr lang="en-US" altLang="ja-JP" sz="1100" dirty="0">
                <a:solidFill>
                  <a:prstClr val="black"/>
                </a:solidFill>
              </a:rPr>
              <a:t>2. parameters, observations, and data shall be related to the mean tidal system/mean crust;</a:t>
            </a:r>
          </a:p>
          <a:p>
            <a:pPr marL="196454" indent="-71438" defTabSz="685800"/>
            <a:r>
              <a:rPr lang="en-US" altLang="ja-JP" sz="1100" dirty="0">
                <a:solidFill>
                  <a:prstClr val="black"/>
                </a:solidFill>
              </a:rPr>
              <a:t>3. the unit of length is the meter and the unit of time is the second (SI);</a:t>
            </a:r>
          </a:p>
          <a:p>
            <a:pPr marL="196454" indent="-71438" defTabSz="685800"/>
            <a:r>
              <a:rPr lang="en-US" altLang="ja-JP" sz="1100" dirty="0">
                <a:solidFill>
                  <a:prstClr val="black"/>
                </a:solidFill>
              </a:rPr>
              <a:t>4. the vertical coordinates are the differences ‐</a:t>
            </a:r>
            <a:r>
              <a:rPr lang="en-US" altLang="ja-JP" sz="1100" dirty="0">
                <a:solidFill>
                  <a:prstClr val="black"/>
                </a:solidFill>
                <a:latin typeface="Symbol" panose="05050102010706020507" pitchFamily="18" charset="2"/>
              </a:rPr>
              <a:t></a:t>
            </a:r>
            <a:r>
              <a:rPr lang="en-US" altLang="ja-JP" sz="1100" i="1" dirty="0">
                <a:solidFill>
                  <a:prstClr val="black"/>
                </a:solidFill>
              </a:rPr>
              <a:t>W</a:t>
            </a:r>
            <a:r>
              <a:rPr lang="en-US" altLang="ja-JP" sz="1100" i="1" baseline="-25000" dirty="0">
                <a:solidFill>
                  <a:prstClr val="black"/>
                </a:solidFill>
              </a:rPr>
              <a:t>P</a:t>
            </a:r>
            <a:r>
              <a:rPr lang="en-US" altLang="ja-JP" sz="1100" i="1" dirty="0">
                <a:solidFill>
                  <a:prstClr val="black"/>
                </a:solidFill>
              </a:rPr>
              <a:t> </a:t>
            </a:r>
            <a:r>
              <a:rPr lang="en-US" altLang="ja-JP" sz="1100" dirty="0">
                <a:solidFill>
                  <a:prstClr val="black"/>
                </a:solidFill>
              </a:rPr>
              <a:t>between the potential </a:t>
            </a:r>
            <a:r>
              <a:rPr lang="en-US" altLang="ja-JP" sz="1100" i="1" dirty="0">
                <a:solidFill>
                  <a:prstClr val="black"/>
                </a:solidFill>
              </a:rPr>
              <a:t>W</a:t>
            </a:r>
            <a:r>
              <a:rPr lang="en-US" altLang="ja-JP" sz="1100" i="1" baseline="-25000" dirty="0">
                <a:solidFill>
                  <a:prstClr val="black"/>
                </a:solidFill>
              </a:rPr>
              <a:t>P</a:t>
            </a:r>
            <a:r>
              <a:rPr lang="en-US" altLang="ja-JP" sz="1100" i="1" dirty="0">
                <a:solidFill>
                  <a:prstClr val="black"/>
                </a:solidFill>
              </a:rPr>
              <a:t> </a:t>
            </a:r>
            <a:r>
              <a:rPr lang="en-US" altLang="ja-JP" sz="1100" dirty="0">
                <a:solidFill>
                  <a:prstClr val="black"/>
                </a:solidFill>
              </a:rPr>
              <a:t>of the Earth gravity field at the considered points P, and the geoidal potential value </a:t>
            </a:r>
            <a:r>
              <a:rPr lang="en-US" altLang="ja-JP" sz="1100" i="1" dirty="0">
                <a:solidFill>
                  <a:prstClr val="black"/>
                </a:solidFill>
              </a:rPr>
              <a:t>W</a:t>
            </a:r>
            <a:r>
              <a:rPr lang="en-US" altLang="ja-JP" sz="1100" i="1" baseline="-25000" dirty="0">
                <a:solidFill>
                  <a:prstClr val="black"/>
                </a:solidFill>
              </a:rPr>
              <a:t>0</a:t>
            </a:r>
            <a:r>
              <a:rPr lang="en-US" altLang="ja-JP" sz="1100" dirty="0">
                <a:solidFill>
                  <a:prstClr val="black"/>
                </a:solidFill>
              </a:rPr>
              <a:t>; the potential difference ‐</a:t>
            </a:r>
            <a:r>
              <a:rPr lang="en-US" altLang="ja-JP" sz="1100" dirty="0">
                <a:solidFill>
                  <a:prstClr val="black"/>
                </a:solidFill>
                <a:latin typeface="Symbol" panose="05050102010706020507" pitchFamily="18" charset="2"/>
              </a:rPr>
              <a:t></a:t>
            </a:r>
            <a:r>
              <a:rPr lang="en-US" altLang="ja-JP" sz="1100" i="1" dirty="0">
                <a:solidFill>
                  <a:prstClr val="black"/>
                </a:solidFill>
              </a:rPr>
              <a:t>W</a:t>
            </a:r>
            <a:r>
              <a:rPr lang="en-US" altLang="ja-JP" sz="1100" i="1" baseline="-25000" dirty="0">
                <a:solidFill>
                  <a:prstClr val="black"/>
                </a:solidFill>
              </a:rPr>
              <a:t>P</a:t>
            </a:r>
            <a:r>
              <a:rPr lang="en-US" altLang="ja-JP" sz="1100" i="1" dirty="0">
                <a:solidFill>
                  <a:prstClr val="black"/>
                </a:solidFill>
              </a:rPr>
              <a:t> </a:t>
            </a:r>
            <a:r>
              <a:rPr lang="en-US" altLang="ja-JP" sz="1100" dirty="0">
                <a:solidFill>
                  <a:prstClr val="black"/>
                </a:solidFill>
              </a:rPr>
              <a:t>is also designated as geopotential number </a:t>
            </a:r>
            <a:r>
              <a:rPr lang="en-US" altLang="ja-JP" sz="1100" i="1" dirty="0">
                <a:solidFill>
                  <a:prstClr val="black"/>
                </a:solidFill>
              </a:rPr>
              <a:t>C</a:t>
            </a:r>
            <a:r>
              <a:rPr lang="en-US" altLang="ja-JP" sz="1100" i="1" baseline="-25000" dirty="0">
                <a:solidFill>
                  <a:prstClr val="black"/>
                </a:solidFill>
              </a:rPr>
              <a:t>P</a:t>
            </a:r>
            <a:r>
              <a:rPr lang="en-US" altLang="ja-JP" sz="1100" dirty="0">
                <a:solidFill>
                  <a:prstClr val="black"/>
                </a:solidFill>
              </a:rPr>
              <a:t>: ‐</a:t>
            </a:r>
            <a:r>
              <a:rPr lang="en-US" altLang="ja-JP" sz="1100" dirty="0">
                <a:solidFill>
                  <a:prstClr val="black"/>
                </a:solidFill>
                <a:latin typeface="Symbol" panose="05050102010706020507" pitchFamily="18" charset="2"/>
              </a:rPr>
              <a:t></a:t>
            </a:r>
            <a:r>
              <a:rPr lang="en-US" altLang="ja-JP" sz="1100" i="1" dirty="0">
                <a:solidFill>
                  <a:prstClr val="black"/>
                </a:solidFill>
              </a:rPr>
              <a:t>W</a:t>
            </a:r>
            <a:r>
              <a:rPr lang="en-US" altLang="ja-JP" sz="1100" i="1" baseline="-25000" dirty="0">
                <a:solidFill>
                  <a:prstClr val="black"/>
                </a:solidFill>
              </a:rPr>
              <a:t>P</a:t>
            </a:r>
            <a:r>
              <a:rPr lang="en-US" altLang="ja-JP" sz="1100" i="1" dirty="0">
                <a:solidFill>
                  <a:prstClr val="black"/>
                </a:solidFill>
              </a:rPr>
              <a:t> = C</a:t>
            </a:r>
            <a:r>
              <a:rPr lang="en-US" altLang="ja-JP" sz="1100" i="1" baseline="-25000" dirty="0">
                <a:solidFill>
                  <a:prstClr val="black"/>
                </a:solidFill>
              </a:rPr>
              <a:t>P</a:t>
            </a:r>
            <a:r>
              <a:rPr lang="en-US" altLang="ja-JP" sz="1100" i="1" dirty="0">
                <a:solidFill>
                  <a:prstClr val="black"/>
                </a:solidFill>
              </a:rPr>
              <a:t> = W</a:t>
            </a:r>
            <a:r>
              <a:rPr lang="en-US" altLang="ja-JP" sz="1100" i="1" baseline="-25000" dirty="0">
                <a:solidFill>
                  <a:prstClr val="black"/>
                </a:solidFill>
              </a:rPr>
              <a:t>0</a:t>
            </a:r>
            <a:r>
              <a:rPr lang="en-US" altLang="ja-JP" sz="1100" dirty="0">
                <a:solidFill>
                  <a:prstClr val="black"/>
                </a:solidFill>
              </a:rPr>
              <a:t> ‐ </a:t>
            </a:r>
            <a:r>
              <a:rPr lang="en-US" altLang="ja-JP" sz="1100" i="1" dirty="0">
                <a:solidFill>
                  <a:prstClr val="black"/>
                </a:solidFill>
              </a:rPr>
              <a:t>W</a:t>
            </a:r>
            <a:r>
              <a:rPr lang="en-US" altLang="ja-JP" sz="1100" i="1" baseline="-25000" dirty="0">
                <a:solidFill>
                  <a:prstClr val="black"/>
                </a:solidFill>
              </a:rPr>
              <a:t>P</a:t>
            </a:r>
            <a:r>
              <a:rPr lang="en-US" altLang="ja-JP" sz="1100" dirty="0">
                <a:solidFill>
                  <a:prstClr val="black"/>
                </a:solidFill>
              </a:rPr>
              <a:t>;</a:t>
            </a:r>
          </a:p>
          <a:p>
            <a:pPr marL="196454" indent="-71438" defTabSz="685800"/>
            <a:r>
              <a:rPr lang="en-US" altLang="ja-JP" sz="1100" dirty="0">
                <a:solidFill>
                  <a:prstClr val="black"/>
                </a:solidFill>
              </a:rPr>
              <a:t>5. the spatial reference of the position P for the potential </a:t>
            </a:r>
            <a:r>
              <a:rPr lang="en-US" altLang="ja-JP" sz="1100" i="1" dirty="0">
                <a:solidFill>
                  <a:prstClr val="black"/>
                </a:solidFill>
              </a:rPr>
              <a:t>W</a:t>
            </a:r>
            <a:r>
              <a:rPr lang="en-US" altLang="ja-JP" sz="1100" i="1" baseline="-25000" dirty="0">
                <a:solidFill>
                  <a:prstClr val="black"/>
                </a:solidFill>
              </a:rPr>
              <a:t>P</a:t>
            </a:r>
            <a:r>
              <a:rPr lang="en-US" altLang="ja-JP" sz="1100" i="1" dirty="0">
                <a:solidFill>
                  <a:prstClr val="black"/>
                </a:solidFill>
              </a:rPr>
              <a:t> </a:t>
            </a:r>
            <a:r>
              <a:rPr lang="en-US" altLang="ja-JP" sz="1100" dirty="0">
                <a:solidFill>
                  <a:prstClr val="black"/>
                </a:solidFill>
              </a:rPr>
              <a:t>= </a:t>
            </a:r>
            <a:r>
              <a:rPr lang="en-US" altLang="ja-JP" sz="1100" i="1" dirty="0">
                <a:solidFill>
                  <a:prstClr val="black"/>
                </a:solidFill>
              </a:rPr>
              <a:t>W</a:t>
            </a:r>
            <a:r>
              <a:rPr lang="en-US" altLang="ja-JP" sz="1100" dirty="0">
                <a:solidFill>
                  <a:prstClr val="black"/>
                </a:solidFill>
              </a:rPr>
              <a:t>(</a:t>
            </a:r>
            <a:r>
              <a:rPr lang="en-US" altLang="ja-JP" sz="1100" b="1" dirty="0">
                <a:solidFill>
                  <a:prstClr val="black"/>
                </a:solidFill>
              </a:rPr>
              <a:t>X</a:t>
            </a:r>
            <a:r>
              <a:rPr lang="en-US" altLang="ja-JP" sz="1100" dirty="0">
                <a:solidFill>
                  <a:prstClr val="black"/>
                </a:solidFill>
              </a:rPr>
              <a:t>) is related as coordinates </a:t>
            </a:r>
            <a:r>
              <a:rPr lang="en-US" altLang="ja-JP" sz="1100" b="1" dirty="0">
                <a:solidFill>
                  <a:prstClr val="black"/>
                </a:solidFill>
              </a:rPr>
              <a:t>X </a:t>
            </a:r>
            <a:r>
              <a:rPr lang="en-US" altLang="ja-JP" sz="1100" dirty="0">
                <a:solidFill>
                  <a:prstClr val="black"/>
                </a:solidFill>
              </a:rPr>
              <a:t>of the International Terrestrial Reference System;</a:t>
            </a:r>
          </a:p>
          <a:p>
            <a:pPr defTabSz="685800"/>
            <a:r>
              <a:rPr lang="ja-JP" altLang="en-US" sz="1100" dirty="0">
                <a:solidFill>
                  <a:prstClr val="black"/>
                </a:solidFill>
              </a:rPr>
              <a:t>・</a:t>
            </a:r>
            <a:r>
              <a:rPr lang="en-US" altLang="ja-JP" sz="1100" dirty="0">
                <a:solidFill>
                  <a:prstClr val="black"/>
                </a:solidFill>
              </a:rPr>
              <a:t> </a:t>
            </a:r>
            <a:r>
              <a:rPr lang="en-US" altLang="ja-JP" sz="1100" i="1" dirty="0">
                <a:solidFill>
                  <a:srgbClr val="5B9BD5">
                    <a:lumMod val="50000"/>
                  </a:srgbClr>
                </a:solidFill>
              </a:rPr>
              <a:t>W</a:t>
            </a:r>
            <a:r>
              <a:rPr lang="en-US" altLang="ja-JP" sz="1100" baseline="-25000" dirty="0">
                <a:solidFill>
                  <a:srgbClr val="5B9BD5">
                    <a:lumMod val="50000"/>
                  </a:srgbClr>
                </a:solidFill>
              </a:rPr>
              <a:t>0</a:t>
            </a:r>
            <a:r>
              <a:rPr lang="en-US" altLang="ja-JP" sz="1100" dirty="0">
                <a:solidFill>
                  <a:srgbClr val="5B9BD5">
                    <a:lumMod val="50000"/>
                  </a:srgbClr>
                </a:solidFill>
              </a:rPr>
              <a:t> = 62 636 853.4 m</a:t>
            </a:r>
            <a:r>
              <a:rPr lang="en-US" altLang="ja-JP" sz="1100" baseline="30000" dirty="0">
                <a:solidFill>
                  <a:srgbClr val="5B9BD5">
                    <a:lumMod val="50000"/>
                  </a:srgbClr>
                </a:solidFill>
              </a:rPr>
              <a:t>2</a:t>
            </a:r>
            <a:r>
              <a:rPr lang="en-US" altLang="ja-JP" sz="1100" dirty="0">
                <a:solidFill>
                  <a:srgbClr val="5B9BD5">
                    <a:lumMod val="50000"/>
                  </a:srgbClr>
                </a:solidFill>
              </a:rPr>
              <a:t>s</a:t>
            </a:r>
            <a:r>
              <a:rPr lang="en-US" altLang="ja-JP" sz="1100" baseline="30000" dirty="0">
                <a:solidFill>
                  <a:srgbClr val="5B9BD5">
                    <a:lumMod val="50000"/>
                  </a:srgbClr>
                </a:solidFill>
              </a:rPr>
              <a:t>‐2</a:t>
            </a:r>
            <a:r>
              <a:rPr lang="en-US" altLang="ja-JP" sz="11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altLang="ja-JP" sz="1100" dirty="0">
                <a:solidFill>
                  <a:prstClr val="black"/>
                </a:solidFill>
              </a:rPr>
              <a:t>as realization of the potential value of the vertical reference level for the IHRS (see note 2).</a:t>
            </a:r>
          </a:p>
          <a:p>
            <a:pPr marL="271463" indent="-141685" defTabSz="685800"/>
            <a:r>
              <a:rPr lang="en-US" altLang="ja-JP" sz="1100" i="1" dirty="0">
                <a:solidFill>
                  <a:prstClr val="black"/>
                </a:solidFill>
              </a:rPr>
              <a:t>Note 1: </a:t>
            </a:r>
            <a:r>
              <a:rPr lang="en-US" altLang="ja-JP" sz="1100" dirty="0" err="1">
                <a:solidFill>
                  <a:prstClr val="black"/>
                </a:solidFill>
              </a:rPr>
              <a:t>Ihde</a:t>
            </a:r>
            <a:r>
              <a:rPr lang="en-US" altLang="ja-JP" sz="1100" dirty="0">
                <a:solidFill>
                  <a:prstClr val="black"/>
                </a:solidFill>
              </a:rPr>
              <a:t> J., </a:t>
            </a:r>
            <a:r>
              <a:rPr lang="en-US" altLang="ja-JP" sz="1100" dirty="0" err="1">
                <a:solidFill>
                  <a:prstClr val="black"/>
                </a:solidFill>
              </a:rPr>
              <a:t>Barzaghi</a:t>
            </a:r>
            <a:r>
              <a:rPr lang="en-US" altLang="ja-JP" sz="1100" dirty="0">
                <a:solidFill>
                  <a:prstClr val="black"/>
                </a:solidFill>
              </a:rPr>
              <a:t> R., Marti U., Sánchez L., Sideris M., Drewes H., </a:t>
            </a:r>
            <a:r>
              <a:rPr lang="en-US" altLang="ja-JP" sz="1100" dirty="0" err="1">
                <a:solidFill>
                  <a:prstClr val="black"/>
                </a:solidFill>
              </a:rPr>
              <a:t>Foerste</a:t>
            </a:r>
            <a:r>
              <a:rPr lang="en-US" altLang="ja-JP" sz="1100" dirty="0">
                <a:solidFill>
                  <a:prstClr val="black"/>
                </a:solidFill>
              </a:rPr>
              <a:t> Ch., Gruber T., </a:t>
            </a:r>
            <a:r>
              <a:rPr lang="en-US" altLang="ja-JP" sz="1100" dirty="0" err="1">
                <a:solidFill>
                  <a:prstClr val="black"/>
                </a:solidFill>
              </a:rPr>
              <a:t>Liebsch</a:t>
            </a:r>
            <a:r>
              <a:rPr lang="en-US" altLang="ja-JP" sz="1100" dirty="0">
                <a:solidFill>
                  <a:prstClr val="black"/>
                </a:solidFill>
              </a:rPr>
              <a:t> G.,</a:t>
            </a:r>
            <a:r>
              <a:rPr lang="ja-JP" altLang="en-US" sz="1100" dirty="0">
                <a:solidFill>
                  <a:prstClr val="black"/>
                </a:solidFill>
              </a:rPr>
              <a:t>　</a:t>
            </a:r>
            <a:r>
              <a:rPr lang="en-US" altLang="ja-JP" sz="1100" dirty="0">
                <a:solidFill>
                  <a:prstClr val="black"/>
                </a:solidFill>
              </a:rPr>
              <a:t>Pail R.: Report of the Ad‐hoc Group on an International Height Reference System (IHRS); In: IAG Reports</a:t>
            </a:r>
            <a:r>
              <a:rPr lang="ja-JP" altLang="en-US" sz="1100" dirty="0">
                <a:solidFill>
                  <a:prstClr val="black"/>
                </a:solidFill>
              </a:rPr>
              <a:t>　</a:t>
            </a:r>
            <a:r>
              <a:rPr lang="fr-FR" altLang="ja-JP" sz="1100" dirty="0">
                <a:solidFill>
                  <a:prstClr val="black"/>
                </a:solidFill>
              </a:rPr>
              <a:t>2011‐2015 (Travaux de l’AIG Vol. 39), http://iag.dgfi.tum.de/index.php?id=329.</a:t>
            </a:r>
          </a:p>
          <a:p>
            <a:pPr marL="271463" indent="-141685" defTabSz="685800"/>
            <a:r>
              <a:rPr lang="en-US" altLang="ja-JP" sz="1100" i="1" dirty="0">
                <a:solidFill>
                  <a:prstClr val="black"/>
                </a:solidFill>
              </a:rPr>
              <a:t>Note 2: </a:t>
            </a:r>
            <a:r>
              <a:rPr lang="en-US" altLang="ja-JP" sz="1100" dirty="0">
                <a:solidFill>
                  <a:prstClr val="black"/>
                </a:solidFill>
              </a:rPr>
              <a:t>Report of Joint Working Group 0.1.1: Vertical Datum Standardization (JWG 0.1.1); In: IAG Reports</a:t>
            </a:r>
            <a:r>
              <a:rPr lang="ja-JP" altLang="en-US" sz="1100" dirty="0">
                <a:solidFill>
                  <a:prstClr val="black"/>
                </a:solidFill>
              </a:rPr>
              <a:t> </a:t>
            </a:r>
            <a:r>
              <a:rPr lang="fr-FR" altLang="ja-JP" sz="1100" dirty="0">
                <a:solidFill>
                  <a:prstClr val="black"/>
                </a:solidFill>
              </a:rPr>
              <a:t>2011‐2015 (Travaux de l’AIG Vol. 39), http://iag.dgfi.tum.de/index.php?id=329.</a:t>
            </a:r>
            <a:endParaRPr lang="ja-JP" altLang="en-US" sz="1100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56C8CA-7583-4958-8E78-3B598F743D61}"/>
              </a:ext>
            </a:extLst>
          </p:cNvPr>
          <p:cNvSpPr txBox="1"/>
          <p:nvPr/>
        </p:nvSpPr>
        <p:spPr>
          <a:xfrm>
            <a:off x="7142828" y="3852337"/>
            <a:ext cx="4822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>
                <a:solidFill>
                  <a:srgbClr val="5B9BD5">
                    <a:lumMod val="50000"/>
                  </a:srgbClr>
                </a:solidFill>
              </a:rPr>
              <a:t>W</a:t>
            </a:r>
            <a:r>
              <a:rPr lang="en-US" altLang="ja-JP" sz="3200" baseline="-25000" dirty="0">
                <a:solidFill>
                  <a:srgbClr val="5B9BD5">
                    <a:lumMod val="50000"/>
                  </a:srgbClr>
                </a:solidFill>
              </a:rPr>
              <a:t>0</a:t>
            </a:r>
            <a:r>
              <a:rPr lang="en-US" altLang="ja-JP" sz="3200" dirty="0">
                <a:solidFill>
                  <a:srgbClr val="5B9BD5">
                    <a:lumMod val="50000"/>
                  </a:srgbClr>
                </a:solidFill>
              </a:rPr>
              <a:t> = 62 636 853.4 m</a:t>
            </a:r>
            <a:r>
              <a:rPr lang="en-US" altLang="ja-JP" sz="3200" baseline="30000" dirty="0">
                <a:solidFill>
                  <a:srgbClr val="5B9BD5">
                    <a:lumMod val="50000"/>
                  </a:srgbClr>
                </a:solidFill>
              </a:rPr>
              <a:t>2</a:t>
            </a:r>
            <a:r>
              <a:rPr lang="en-US" altLang="ja-JP" sz="3200" dirty="0">
                <a:solidFill>
                  <a:srgbClr val="5B9BD5">
                    <a:lumMod val="50000"/>
                  </a:srgbClr>
                </a:solidFill>
              </a:rPr>
              <a:t>s</a:t>
            </a:r>
            <a:r>
              <a:rPr lang="en-US" altLang="ja-JP" sz="3200" baseline="30000" dirty="0">
                <a:solidFill>
                  <a:srgbClr val="5B9BD5">
                    <a:lumMod val="50000"/>
                  </a:srgbClr>
                </a:solidFill>
              </a:rPr>
              <a:t>‐2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B975168-EB54-4718-B0F6-7F8E2051CB29}"/>
              </a:ext>
            </a:extLst>
          </p:cNvPr>
          <p:cNvSpPr txBox="1"/>
          <p:nvPr/>
        </p:nvSpPr>
        <p:spPr>
          <a:xfrm>
            <a:off x="5447928" y="836712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最近の話題２：世界共通の高さ基準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26788B15-A126-4178-B2E5-2407634A4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88"/>
    </mc:Choice>
    <mc:Fallback xmlns="">
      <p:transition spd="slow" advTm="44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79377" y="279365"/>
            <a:ext cx="11161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地球や月の形　</a:t>
            </a:r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Shape of the Earth and the Moon</a:t>
            </a:r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 rot="-2065">
            <a:off x="624287" y="2290919"/>
            <a:ext cx="2954639" cy="2980504"/>
            <a:chOff x="2112" y="672"/>
            <a:chExt cx="1056" cy="1104"/>
          </a:xfrm>
        </p:grpSpPr>
        <p:sp>
          <p:nvSpPr>
            <p:cNvPr id="4" name="Oval 43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" name="Freeform 44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Freeform 45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46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47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654 w 1237"/>
                <a:gd name="T1" fmla="*/ 174 h 1872"/>
                <a:gd name="T2" fmla="*/ 600 w 1237"/>
                <a:gd name="T3" fmla="*/ 108 h 1872"/>
                <a:gd name="T4" fmla="*/ 662 w 1237"/>
                <a:gd name="T5" fmla="*/ 56 h 1872"/>
                <a:gd name="T6" fmla="*/ 716 w 1237"/>
                <a:gd name="T7" fmla="*/ 95 h 1872"/>
                <a:gd name="T8" fmla="*/ 866 w 1237"/>
                <a:gd name="T9" fmla="*/ 188 h 1872"/>
                <a:gd name="T10" fmla="*/ 781 w 1237"/>
                <a:gd name="T11" fmla="*/ 222 h 1872"/>
                <a:gd name="T12" fmla="*/ 607 w 1237"/>
                <a:gd name="T13" fmla="*/ 265 h 1872"/>
                <a:gd name="T14" fmla="*/ 463 w 1237"/>
                <a:gd name="T15" fmla="*/ 303 h 1872"/>
                <a:gd name="T16" fmla="*/ 409 w 1237"/>
                <a:gd name="T17" fmla="*/ 269 h 1872"/>
                <a:gd name="T18" fmla="*/ 317 w 1237"/>
                <a:gd name="T19" fmla="*/ 277 h 1872"/>
                <a:gd name="T20" fmla="*/ 403 w 1237"/>
                <a:gd name="T21" fmla="*/ 278 h 1872"/>
                <a:gd name="T22" fmla="*/ 408 w 1237"/>
                <a:gd name="T23" fmla="*/ 298 h 1872"/>
                <a:gd name="T24" fmla="*/ 471 w 1237"/>
                <a:gd name="T25" fmla="*/ 331 h 1872"/>
                <a:gd name="T26" fmla="*/ 585 w 1237"/>
                <a:gd name="T27" fmla="*/ 300 h 1872"/>
                <a:gd name="T28" fmla="*/ 752 w 1237"/>
                <a:gd name="T29" fmla="*/ 241 h 1872"/>
                <a:gd name="T30" fmla="*/ 825 w 1237"/>
                <a:gd name="T31" fmla="*/ 277 h 1872"/>
                <a:gd name="T32" fmla="*/ 738 w 1237"/>
                <a:gd name="T33" fmla="*/ 271 h 1872"/>
                <a:gd name="T34" fmla="*/ 640 w 1237"/>
                <a:gd name="T35" fmla="*/ 293 h 1872"/>
                <a:gd name="T36" fmla="*/ 631 w 1237"/>
                <a:gd name="T37" fmla="*/ 326 h 1872"/>
                <a:gd name="T38" fmla="*/ 530 w 1237"/>
                <a:gd name="T39" fmla="*/ 387 h 1872"/>
                <a:gd name="T40" fmla="*/ 447 w 1237"/>
                <a:gd name="T41" fmla="*/ 530 h 1872"/>
                <a:gd name="T42" fmla="*/ 397 w 1237"/>
                <a:gd name="T43" fmla="*/ 516 h 1872"/>
                <a:gd name="T44" fmla="*/ 286 w 1237"/>
                <a:gd name="T45" fmla="*/ 509 h 1872"/>
                <a:gd name="T46" fmla="*/ 197 w 1237"/>
                <a:gd name="T47" fmla="*/ 640 h 1872"/>
                <a:gd name="T48" fmla="*/ 296 w 1237"/>
                <a:gd name="T49" fmla="*/ 637 h 1872"/>
                <a:gd name="T50" fmla="*/ 287 w 1237"/>
                <a:gd name="T51" fmla="*/ 727 h 1872"/>
                <a:gd name="T52" fmla="*/ 374 w 1237"/>
                <a:gd name="T53" fmla="*/ 833 h 1872"/>
                <a:gd name="T54" fmla="*/ 471 w 1237"/>
                <a:gd name="T55" fmla="*/ 881 h 1872"/>
                <a:gd name="T56" fmla="*/ 583 w 1237"/>
                <a:gd name="T57" fmla="*/ 827 h 1872"/>
                <a:gd name="T58" fmla="*/ 660 w 1237"/>
                <a:gd name="T59" fmla="*/ 804 h 1872"/>
                <a:gd name="T60" fmla="*/ 794 w 1237"/>
                <a:gd name="T61" fmla="*/ 841 h 1872"/>
                <a:gd name="T62" fmla="*/ 927 w 1237"/>
                <a:gd name="T63" fmla="*/ 902 h 1872"/>
                <a:gd name="T64" fmla="*/ 972 w 1237"/>
                <a:gd name="T65" fmla="*/ 1001 h 1872"/>
                <a:gd name="T66" fmla="*/ 1033 w 1237"/>
                <a:gd name="T67" fmla="*/ 1009 h 1872"/>
                <a:gd name="T68" fmla="*/ 1179 w 1237"/>
                <a:gd name="T69" fmla="*/ 1037 h 1872"/>
                <a:gd name="T70" fmla="*/ 1204 w 1237"/>
                <a:gd name="T71" fmla="*/ 1152 h 1872"/>
                <a:gd name="T72" fmla="*/ 1121 w 1237"/>
                <a:gd name="T73" fmla="*/ 1295 h 1872"/>
                <a:gd name="T74" fmla="*/ 1057 w 1237"/>
                <a:gd name="T75" fmla="*/ 1366 h 1872"/>
                <a:gd name="T76" fmla="*/ 966 w 1237"/>
                <a:gd name="T77" fmla="*/ 1548 h 1872"/>
                <a:gd name="T78" fmla="*/ 868 w 1237"/>
                <a:gd name="T79" fmla="*/ 1537 h 1872"/>
                <a:gd name="T80" fmla="*/ 834 w 1237"/>
                <a:gd name="T81" fmla="*/ 1637 h 1872"/>
                <a:gd name="T82" fmla="*/ 758 w 1237"/>
                <a:gd name="T83" fmla="*/ 1715 h 1872"/>
                <a:gd name="T84" fmla="*/ 736 w 1237"/>
                <a:gd name="T85" fmla="*/ 1834 h 1872"/>
                <a:gd name="T86" fmla="*/ 736 w 1237"/>
                <a:gd name="T87" fmla="*/ 1870 h 1872"/>
                <a:gd name="T88" fmla="*/ 651 w 1237"/>
                <a:gd name="T89" fmla="*/ 1779 h 1872"/>
                <a:gd name="T90" fmla="*/ 621 w 1237"/>
                <a:gd name="T91" fmla="*/ 1621 h 1872"/>
                <a:gd name="T92" fmla="*/ 580 w 1237"/>
                <a:gd name="T93" fmla="*/ 1295 h 1872"/>
                <a:gd name="T94" fmla="*/ 428 w 1237"/>
                <a:gd name="T95" fmla="*/ 1136 h 1872"/>
                <a:gd name="T96" fmla="*/ 447 w 1237"/>
                <a:gd name="T97" fmla="*/ 915 h 1872"/>
                <a:gd name="T98" fmla="*/ 355 w 1237"/>
                <a:gd name="T99" fmla="*/ 861 h 1872"/>
                <a:gd name="T100" fmla="*/ 260 w 1237"/>
                <a:gd name="T101" fmla="*/ 765 h 1872"/>
                <a:gd name="T102" fmla="*/ 135 w 1237"/>
                <a:gd name="T103" fmla="*/ 705 h 1872"/>
                <a:gd name="T104" fmla="*/ 48 w 1237"/>
                <a:gd name="T105" fmla="*/ 521 h 1872"/>
                <a:gd name="T106" fmla="*/ 49 w 1237"/>
                <a:gd name="T107" fmla="*/ 606 h 1872"/>
                <a:gd name="T108" fmla="*/ 31 w 1237"/>
                <a:gd name="T109" fmla="*/ 594 h 1872"/>
                <a:gd name="T110" fmla="*/ 1 w 1237"/>
                <a:gd name="T111" fmla="*/ 409 h 1872"/>
                <a:gd name="T112" fmla="*/ 288 w 1237"/>
                <a:gd name="T113" fmla="*/ 93 h 1872"/>
                <a:gd name="T114" fmla="*/ 502 w 1237"/>
                <a:gd name="T115" fmla="*/ 49 h 1872"/>
                <a:gd name="T116" fmla="*/ 602 w 1237"/>
                <a:gd name="T117" fmla="*/ 11 h 1872"/>
                <a:gd name="T118" fmla="*/ 583 w 1237"/>
                <a:gd name="T119" fmla="*/ 66 h 1872"/>
                <a:gd name="T120" fmla="*/ 486 w 1237"/>
                <a:gd name="T121" fmla="*/ 102 h 1872"/>
                <a:gd name="T122" fmla="*/ 539 w 1237"/>
                <a:gd name="T123" fmla="*/ 142 h 1872"/>
                <a:gd name="T124" fmla="*/ 574 w 1237"/>
                <a:gd name="T125" fmla="*/ 157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48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49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50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51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Freeform 52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53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Freeform 54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 55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Freeform 56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3935760" y="1520897"/>
            <a:ext cx="465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1. </a:t>
            </a:r>
            <a:r>
              <a:rPr lang="ja-JP" altLang="en-US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大局的な形 </a:t>
            </a: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Overall shape</a:t>
            </a:r>
            <a:endParaRPr lang="en-US" altLang="ja-JP" sz="2800" dirty="0">
              <a:solidFill>
                <a:srgbClr val="00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18481" y="2357561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球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sphere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414442" y="2991086"/>
            <a:ext cx="3345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回転楕円体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ellipsoid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444372" y="3648127"/>
            <a:ext cx="5115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三軸不等楕円体 </a:t>
            </a:r>
            <a:r>
              <a:rPr lang="en-US" altLang="ja-JP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triaxial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ellipsoid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567230" y="2397184"/>
            <a:ext cx="179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金星 </a:t>
            </a:r>
            <a:r>
              <a:rPr lang="en-US" altLang="ja-JP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GP教科書体" panose="02020600000000000000" pitchFamily="18" charset="-128"/>
              </a:rPr>
              <a:t>venus</a:t>
            </a:r>
            <a:endParaRPr lang="en-US" altLang="ja-JP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567231" y="2988241"/>
            <a:ext cx="2289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0070C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 </a:t>
            </a:r>
            <a:r>
              <a:rPr lang="en-US" altLang="ja-JP" sz="2000" dirty="0">
                <a:solidFill>
                  <a:srgbClr val="0070C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the earth</a:t>
            </a:r>
            <a:endParaRPr lang="en-US" altLang="ja-JP" sz="2400" dirty="0">
              <a:solidFill>
                <a:srgbClr val="0070C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700278" y="3636313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月 </a:t>
            </a:r>
            <a:r>
              <a:rPr lang="en-US" altLang="ja-JP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GP教科書体" panose="02020600000000000000" pitchFamily="18" charset="-128"/>
              </a:rPr>
              <a:t>the moon</a:t>
            </a:r>
            <a:endParaRPr lang="en-US" altLang="ja-JP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79278" y="4624436"/>
            <a:ext cx="6287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2. </a:t>
            </a:r>
            <a:r>
              <a:rPr lang="ja-JP" altLang="en-US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不規則な凹凸 </a:t>
            </a:r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Random undulations</a:t>
            </a:r>
            <a:endParaRPr lang="en-US" altLang="ja-JP" sz="2800" dirty="0">
              <a:solidFill>
                <a:srgbClr val="00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60993" y="551922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大きな天体で小さい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smaller for larger body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7" name="オーディオ 26">
            <a:hlinkClick r:id="" action="ppaction://media"/>
            <a:extLst>
              <a:ext uri="{FF2B5EF4-FFF2-40B4-BE49-F238E27FC236}">
                <a16:creationId xmlns:a16="http://schemas.microsoft.com/office/drawing/2014/main" id="{6B288DC8-04F9-43FC-B167-2732773868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150641"/>
      </p:ext>
    </p:extLst>
  </p:cSld>
  <p:clrMapOvr>
    <a:masterClrMapping/>
  </p:clrMapOvr>
  <p:transition spd="med" advTm="12894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ro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3472" y="738177"/>
            <a:ext cx="5214974" cy="5214974"/>
          </a:xfrm>
          <a:prstGeom prst="rect">
            <a:avLst/>
          </a:prstGeom>
        </p:spPr>
      </p:pic>
      <p:pic>
        <p:nvPicPr>
          <p:cNvPr id="4" name="図 3" descr="POS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7094" y="6093296"/>
            <a:ext cx="3922776" cy="560832"/>
          </a:xfrm>
          <a:prstGeom prst="rect">
            <a:avLst/>
          </a:prstGeom>
        </p:spPr>
      </p:pic>
      <p:sp>
        <p:nvSpPr>
          <p:cNvPr id="6" name="Rectangle 85"/>
          <p:cNvSpPr>
            <a:spLocks noChangeArrowheads="1"/>
          </p:cNvSpPr>
          <p:nvPr/>
        </p:nvSpPr>
        <p:spPr bwMode="auto">
          <a:xfrm>
            <a:off x="1557094" y="203872"/>
            <a:ext cx="4138824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ja-JP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月の等ポテンシャル面 </a:t>
            </a:r>
            <a:r>
              <a:rPr lang="en-US" altLang="ja-JP" sz="2400" dirty="0" err="1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Selenoid</a:t>
            </a:r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(SGM100h)</a:t>
            </a:r>
            <a:endParaRPr lang="en-US" altLang="ja-JP" sz="2800" dirty="0">
              <a:solidFill>
                <a:srgbClr val="000000"/>
              </a:solidFill>
              <a:latin typeface="Comic Sans MS" panose="030F0702030302020204" pitchFamily="66" charset="0"/>
              <a:ea typeface="HGP教科書体" panose="02020600000000000000" pitchFamily="18" charset="-128"/>
              <a:cs typeface="Times New Roman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516435"/>
            <a:ext cx="4436716" cy="443671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48" y="1400865"/>
            <a:ext cx="4471537" cy="515924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80" y="1404001"/>
            <a:ext cx="4494072" cy="5147331"/>
          </a:xfrm>
          <a:prstGeom prst="rect">
            <a:avLst/>
          </a:prstGeom>
        </p:spPr>
      </p:pic>
      <p:sp>
        <p:nvSpPr>
          <p:cNvPr id="8" name="Rectangle 85"/>
          <p:cNvSpPr>
            <a:spLocks noChangeArrowheads="1"/>
          </p:cNvSpPr>
          <p:nvPr/>
        </p:nvSpPr>
        <p:spPr bwMode="auto">
          <a:xfrm>
            <a:off x="6349664" y="188640"/>
            <a:ext cx="4138824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ja-JP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地球の等ポテンシャル面 </a:t>
            </a:r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Geoid </a:t>
            </a: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(GRACE 360</a:t>
            </a:r>
            <a:r>
              <a:rPr lang="ja-JP" altLang="en-US" sz="20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次</a:t>
            </a: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)</a:t>
            </a:r>
            <a:endParaRPr lang="en-US" altLang="ja-JP" sz="2800" dirty="0">
              <a:solidFill>
                <a:srgbClr val="000000"/>
              </a:solidFill>
              <a:latin typeface="Comic Sans MS" panose="030F0702030302020204" pitchFamily="66" charset="0"/>
              <a:ea typeface="HGP教科書体" panose="02020600000000000000" pitchFamily="18" charset="-128"/>
              <a:cs typeface="Times New Roman" pitchFamily="18" charset="0"/>
            </a:endParaRPr>
          </a:p>
        </p:txBody>
      </p:sp>
      <p:sp>
        <p:nvSpPr>
          <p:cNvPr id="9" name="Rectangle 85"/>
          <p:cNvSpPr>
            <a:spLocks noChangeArrowheads="1"/>
          </p:cNvSpPr>
          <p:nvPr/>
        </p:nvSpPr>
        <p:spPr bwMode="auto">
          <a:xfrm>
            <a:off x="3877642" y="3377180"/>
            <a:ext cx="4617110" cy="1200971"/>
          </a:xfrm>
          <a:prstGeom prst="rect">
            <a:avLst/>
          </a:prstGeom>
          <a:solidFill>
            <a:srgbClr val="B4B000"/>
          </a:solidFill>
          <a:ln w="9525">
            <a:noFill/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ja-JP" altLang="en-US" sz="4400" dirty="0">
                <a:solidFill>
                  <a:srgbClr val="FFFFFF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月の方がでこぼこ</a:t>
            </a:r>
            <a:endParaRPr lang="en-US" altLang="ja-JP" sz="4400" dirty="0">
              <a:solidFill>
                <a:srgbClr val="FFFFFF"/>
              </a:solidFill>
              <a:latin typeface="Comic Sans MS" panose="030F0702030302020204" pitchFamily="66" charset="0"/>
              <a:ea typeface="HGP教科書体" panose="02020600000000000000" pitchFamily="18" charset="-128"/>
              <a:cs typeface="Times New Roman" pitchFamily="18" charset="0"/>
            </a:endParaRPr>
          </a:p>
          <a:p>
            <a:pPr algn="ctr" eaLnBrk="0" hangingPunct="0"/>
            <a:r>
              <a:rPr lang="en-US" altLang="ja-JP" sz="2800" dirty="0" err="1">
                <a:solidFill>
                  <a:srgbClr val="FFFFFF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Selenoid</a:t>
            </a:r>
            <a:r>
              <a:rPr lang="en-US" altLang="ja-JP" sz="2800" dirty="0">
                <a:solidFill>
                  <a:srgbClr val="FFFFFF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Times New Roman" pitchFamily="18" charset="0"/>
              </a:rPr>
              <a:t> is more irregular</a:t>
            </a:r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A54E9FF0-8D08-40B8-AB7F-45EF347390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884572"/>
      </p:ext>
    </p:extLst>
  </p:cSld>
  <p:clrMapOvr>
    <a:masterClrMapping/>
  </p:clrMapOvr>
  <p:transition spd="med" advTm="6196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3287689" y="411532"/>
            <a:ext cx="72065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F8F8F8"/>
                </a:solidFill>
                <a:latin typeface="Times New Roman" pitchFamily="18" charset="0"/>
                <a:ea typeface="HG正楷書体-PRO" pitchFamily="66" charset="-128"/>
              </a:rPr>
              <a:t>大きいほど丸い </a:t>
            </a:r>
            <a:r>
              <a:rPr lang="en-US" altLang="ja-JP" sz="2400" dirty="0">
                <a:solidFill>
                  <a:srgbClr val="F8F8F8"/>
                </a:solidFill>
                <a:latin typeface="Times New Roman" pitchFamily="18" charset="0"/>
                <a:ea typeface="HG正楷書体-PRO" pitchFamily="66" charset="-128"/>
              </a:rPr>
              <a:t>A large body is rounder</a:t>
            </a:r>
            <a:endParaRPr lang="ja-JP" altLang="en-US" sz="2400" dirty="0">
              <a:solidFill>
                <a:srgbClr val="F8F8F8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pic>
        <p:nvPicPr>
          <p:cNvPr id="11" name="Picture 4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21" y="1538222"/>
            <a:ext cx="2158330" cy="20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41" y="2287849"/>
            <a:ext cx="1038251" cy="101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 descr="(c)NASA, ESA, the Hubble Heritage Team (STScI/AURA), J. Bell (Cornell University), and M. Wolff (Space Science Institute, Boulder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03" y="1330965"/>
            <a:ext cx="2473487" cy="24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upload.wikimedia.org/wikipedia/commons/7/7b/Vesta_from_Dawn%2C_July_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385" y="2736298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da"/>
          <p:cNvPicPr>
            <a:picLocks noChangeAspect="1" noChangeArrowheads="1"/>
          </p:cNvPicPr>
          <p:nvPr/>
        </p:nvPicPr>
        <p:blipFill rotWithShape="1">
          <a:blip r:embed="rId9" cstate="print"/>
          <a:srcRect l="5901" t="20736" r="27951" b="23479"/>
          <a:stretch/>
        </p:blipFill>
        <p:spPr bwMode="auto">
          <a:xfrm>
            <a:off x="8426835" y="4611712"/>
            <a:ext cx="1630214" cy="118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472265" y="5764974"/>
            <a:ext cx="19880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Comic Sans MS" pitchFamily="66" charset="0"/>
              </a:rPr>
              <a:t>Ida  </a:t>
            </a:r>
            <a:r>
              <a:rPr lang="en-US" altLang="ja-JP" dirty="0">
                <a:solidFill>
                  <a:schemeClr val="bg1"/>
                </a:solidFill>
                <a:latin typeface="Comic Sans MS" pitchFamily="66" charset="0"/>
              </a:rPr>
              <a:t>56 km long</a:t>
            </a:r>
            <a:r>
              <a:rPr lang="en-US" altLang="ja-JP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140679" y="3326860"/>
            <a:ext cx="19575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Comic Sans MS" pitchFamily="66" charset="0"/>
              </a:rPr>
              <a:t>Vesta  </a:t>
            </a:r>
            <a:r>
              <a:rPr lang="en-US" altLang="ja-JP" dirty="0">
                <a:solidFill>
                  <a:schemeClr val="bg1"/>
                </a:solidFill>
                <a:latin typeface="Comic Sans MS" pitchFamily="66" charset="0"/>
              </a:rPr>
              <a:t>~250 km</a:t>
            </a:r>
            <a:endParaRPr lang="en-US" altLang="ja-JP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8" name="Picture 2" descr="gaspra"/>
          <p:cNvPicPr>
            <a:picLocks noChangeAspect="1" noChangeArrowheads="1"/>
          </p:cNvPicPr>
          <p:nvPr/>
        </p:nvPicPr>
        <p:blipFill rotWithShape="1">
          <a:blip r:embed="rId10" cstate="print"/>
          <a:srcRect l="17426" t="9459" r="9480" b="1843"/>
          <a:stretch/>
        </p:blipFill>
        <p:spPr bwMode="auto">
          <a:xfrm>
            <a:off x="5241265" y="4811965"/>
            <a:ext cx="7120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739548" y="5446358"/>
            <a:ext cx="198323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err="1">
                <a:solidFill>
                  <a:schemeClr val="bg1"/>
                </a:solidFill>
                <a:latin typeface="Comic Sans MS" pitchFamily="66" charset="0"/>
              </a:rPr>
              <a:t>Gaspra</a:t>
            </a:r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r>
              <a:rPr lang="en-US" altLang="ja-JP" sz="2000" dirty="0">
                <a:solidFill>
                  <a:schemeClr val="bg1"/>
                </a:solidFill>
                <a:latin typeface="Comic Sans MS" pitchFamily="66" charset="0"/>
              </a:rPr>
              <a:t>19 x 12 x 11 km</a:t>
            </a:r>
          </a:p>
        </p:txBody>
      </p:sp>
      <p:pic>
        <p:nvPicPr>
          <p:cNvPr id="20" name="Picture 2" descr="eros_craters"/>
          <p:cNvPicPr>
            <a:picLocks noChangeAspect="1" noChangeArrowheads="1"/>
          </p:cNvPicPr>
          <p:nvPr/>
        </p:nvPicPr>
        <p:blipFill rotWithShape="1">
          <a:blip r:embed="rId11" cstate="print"/>
          <a:srcRect l="288" t="6682" r="37900" b="21084"/>
          <a:stretch/>
        </p:blipFill>
        <p:spPr bwMode="auto">
          <a:xfrm>
            <a:off x="6971148" y="4941169"/>
            <a:ext cx="899592" cy="38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6817454" y="5410838"/>
            <a:ext cx="14654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</a:rPr>
              <a:t>Eros </a:t>
            </a:r>
          </a:p>
          <a:p>
            <a:r>
              <a:rPr lang="en-US" altLang="ja-JP" sz="2000" dirty="0">
                <a:solidFill>
                  <a:schemeClr val="bg1"/>
                </a:solidFill>
                <a:latin typeface="Comic Sans MS" pitchFamily="66" charset="0"/>
              </a:rPr>
              <a:t>30 km long</a:t>
            </a:r>
          </a:p>
        </p:txBody>
      </p:sp>
      <p:pic>
        <p:nvPicPr>
          <p:cNvPr id="22" name="Picture 2" descr="Fujiwara_Fig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37994" y="5210698"/>
            <a:ext cx="149695" cy="12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616443" y="5410838"/>
            <a:ext cx="15295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</a:rPr>
              <a:t>Itokawa </a:t>
            </a:r>
          </a:p>
          <a:p>
            <a:r>
              <a:rPr lang="en-US" altLang="ja-JP" sz="2000" dirty="0">
                <a:solidFill>
                  <a:schemeClr val="bg1"/>
                </a:solidFill>
                <a:latin typeface="Comic Sans MS" pitchFamily="66" charset="0"/>
              </a:rPr>
              <a:t>0.5 km long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9D5E290-AB65-4EC7-8F3A-FF4DA59E0E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037927"/>
      </p:ext>
    </p:extLst>
  </p:cSld>
  <p:clrMapOvr>
    <a:masterClrMapping/>
  </p:clrMapOvr>
  <p:transition spd="med" advTm="7454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8488" grpId="0"/>
      <p:bldP spid="16" grpId="0"/>
      <p:bldP spid="17" grpId="0"/>
      <p:bldP spid="19" grpId="0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384032" y="234806"/>
            <a:ext cx="738664" cy="655564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FF00"/>
                </a:solidFill>
                <a:latin typeface="HG正楷書体-PRO" pitchFamily="66" charset="-128"/>
                <a:ea typeface="HG正楷書体-PRO" pitchFamily="66" charset="-128"/>
              </a:rPr>
              <a:t>どれくらい小さい星まで丸い？</a:t>
            </a:r>
            <a:endParaRPr lang="en-US" altLang="ja-JP" sz="3600" dirty="0">
              <a:solidFill>
                <a:srgbClr val="FFFF00"/>
              </a:solidFill>
              <a:latin typeface="HG正楷書体-PRO" pitchFamily="66" charset="-128"/>
              <a:ea typeface="HG正楷書体-PRO" pitchFamily="66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63552" y="2924945"/>
            <a:ext cx="393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anose="020B0200000000000000" pitchFamily="34" charset="-128"/>
              </a:rPr>
              <a:t>The smallest “round” body</a:t>
            </a:r>
            <a:endParaRPr lang="ja-JP" altLang="en-US" sz="2400" dirty="0">
              <a:solidFill>
                <a:srgbClr val="FFFF00"/>
              </a:solidFill>
              <a:latin typeface="Comic Sans MS" panose="030F0702030302020204" pitchFamily="66" charset="0"/>
              <a:ea typeface="小塚ゴシック Pro L" panose="020B0200000000000000" pitchFamily="34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704B6A7-189D-4A79-A642-F57BBAA68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57082"/>
      </p:ext>
    </p:extLst>
  </p:cSld>
  <p:clrMapOvr>
    <a:masterClrMapping/>
  </p:clrMapOvr>
  <p:transition spd="med" advTm="378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i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140968"/>
            <a:ext cx="2915816" cy="251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upload.wikimedia.org/wikipedia/commons/7/7b/Vesta_from_Dawn%2C_July_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192" y="0"/>
            <a:ext cx="688538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482794" y="215069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7C80"/>
                </a:solidFill>
                <a:latin typeface="Comic Sans MS" pitchFamily="66" charset="0"/>
              </a:rPr>
              <a:t>234 km</a:t>
            </a:r>
            <a:endParaRPr lang="ja-JP" altLang="en-US" sz="2400" dirty="0">
              <a:solidFill>
                <a:srgbClr val="FF7C80"/>
              </a:solidFill>
              <a:latin typeface="Comic Sans MS" pitchFamily="66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1719" y="3442693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7C80"/>
                </a:solidFill>
                <a:latin typeface="Comic Sans MS" pitchFamily="66" charset="0"/>
              </a:rPr>
              <a:t>265 km</a:t>
            </a:r>
            <a:endParaRPr lang="ja-JP" altLang="en-US" sz="2400" dirty="0">
              <a:solidFill>
                <a:srgbClr val="FF7C80"/>
              </a:solidFill>
              <a:latin typeface="Comic Sans MS" pitchFamily="66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031172" y="5651811"/>
            <a:ext cx="40414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altLang="ja-JP" sz="3600" dirty="0" err="1">
                <a:solidFill>
                  <a:srgbClr val="FFFF00"/>
                </a:solidFill>
                <a:latin typeface="Comic Sans MS" pitchFamily="66" charset="0"/>
              </a:rPr>
              <a:t>Vesta</a:t>
            </a:r>
            <a:endParaRPr lang="en-US" altLang="ja-JP" sz="3600" dirty="0">
              <a:solidFill>
                <a:srgbClr val="FFFF00"/>
              </a:solidFill>
              <a:latin typeface="Comic Sans MS" pitchFamily="66" charset="0"/>
            </a:endParaRPr>
          </a:p>
          <a:p>
            <a:pPr algn="r">
              <a:defRPr/>
            </a:pPr>
            <a:r>
              <a:rPr lang="ja-JP" altLang="en-US" sz="32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（一番小さな丸い星？）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4801038" y="3284984"/>
            <a:ext cx="2663114" cy="72008"/>
          </a:xfrm>
          <a:prstGeom prst="straightConnector1">
            <a:avLst/>
          </a:prstGeom>
          <a:ln>
            <a:solidFill>
              <a:srgbClr val="FF7C8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7616552" y="476673"/>
            <a:ext cx="0" cy="2781563"/>
          </a:xfrm>
          <a:prstGeom prst="straightConnector1">
            <a:avLst/>
          </a:prstGeom>
          <a:ln>
            <a:solidFill>
              <a:srgbClr val="FF7C8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Fujiwara_Fi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5098" y="787454"/>
            <a:ext cx="1729746" cy="147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線矢印コネクタ 9"/>
          <p:cNvCxnSpPr/>
          <p:nvPr/>
        </p:nvCxnSpPr>
        <p:spPr>
          <a:xfrm flipV="1">
            <a:off x="1987885" y="1449107"/>
            <a:ext cx="759291" cy="739854"/>
          </a:xfrm>
          <a:prstGeom prst="straightConnector1">
            <a:avLst/>
          </a:prstGeom>
          <a:ln>
            <a:solidFill>
              <a:srgbClr val="FF7C8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567608" y="170901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7C80"/>
                </a:solidFill>
                <a:latin typeface="Comic Sans MS" pitchFamily="66" charset="0"/>
              </a:rPr>
              <a:t>0.5 km</a:t>
            </a:r>
            <a:endParaRPr lang="ja-JP" altLang="en-US" sz="2400" dirty="0">
              <a:solidFill>
                <a:srgbClr val="FF7C80"/>
              </a:solidFill>
              <a:latin typeface="Comic Sans MS" pitchFamily="66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93920" y="424767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800" dirty="0" err="1">
                <a:solidFill>
                  <a:srgbClr val="FFFF00"/>
                </a:solidFill>
                <a:latin typeface="Comic Sans MS" pitchFamily="66" charset="0"/>
              </a:rPr>
              <a:t>Itokawa</a:t>
            </a:r>
            <a:endParaRPr lang="ja-JP" altLang="en-US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1703513" y="4396389"/>
            <a:ext cx="1371051" cy="885494"/>
          </a:xfrm>
          <a:prstGeom prst="straightConnector1">
            <a:avLst/>
          </a:prstGeom>
          <a:ln>
            <a:solidFill>
              <a:srgbClr val="FF7C8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703512" y="5190146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7C80"/>
                </a:solidFill>
                <a:latin typeface="Comic Sans MS" pitchFamily="66" charset="0"/>
              </a:rPr>
              <a:t>50 km</a:t>
            </a:r>
            <a:endParaRPr lang="ja-JP" altLang="en-US" sz="2400" dirty="0">
              <a:solidFill>
                <a:srgbClr val="FF7C80"/>
              </a:solidFill>
              <a:latin typeface="Comic Sans MS" pitchFamily="66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08546" y="3320979"/>
            <a:ext cx="776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800" dirty="0">
                <a:solidFill>
                  <a:srgbClr val="FFFF00"/>
                </a:solidFill>
                <a:latin typeface="Comic Sans MS" pitchFamily="66" charset="0"/>
              </a:rPr>
              <a:t>Ida</a:t>
            </a:r>
            <a:endParaRPr lang="ja-JP" altLang="en-US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85D6F0D2-65F4-4ACC-BFE3-9ABCF75679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9415692"/>
      </p:ext>
    </p:extLst>
  </p:cSld>
  <p:clrMapOvr>
    <a:masterClrMapping/>
  </p:clrMapOvr>
  <p:transition spd="med" advTm="2713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487488" y="260648"/>
            <a:ext cx="8789586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ja-JP" altLang="en-US" sz="4000" dirty="0">
                <a:solidFill>
                  <a:srgbClr val="CCCCFF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地球内部物理学　</a:t>
            </a:r>
          </a:p>
          <a:p>
            <a:pPr marL="342900" indent="-342900"/>
            <a:r>
              <a:rPr lang="ja-JP" altLang="en-US" sz="3600" dirty="0">
                <a:solidFill>
                  <a:schemeClr val="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　　　　　　　　</a:t>
            </a:r>
            <a:r>
              <a:rPr lang="en-US" altLang="ja-JP" sz="3600" dirty="0">
                <a:solidFill>
                  <a:schemeClr val="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(</a:t>
            </a:r>
            <a:r>
              <a:rPr lang="ja-JP" altLang="en-US" sz="3600" dirty="0">
                <a:solidFill>
                  <a:schemeClr val="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宇宙測地学研究室　日置</a:t>
            </a:r>
            <a:r>
              <a:rPr lang="en-US" altLang="ja-JP" sz="3600" dirty="0">
                <a:solidFill>
                  <a:schemeClr val="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)</a:t>
            </a:r>
          </a:p>
          <a:p>
            <a:pPr marL="342900" indent="-342900"/>
            <a:endParaRPr lang="en-US" altLang="ja-JP" sz="1200" dirty="0">
              <a:solidFill>
                <a:schemeClr val="hlink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1. </a:t>
            </a:r>
            <a:r>
              <a:rPr lang="ja-JP" altLang="en-US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質点としての地球の力学 </a:t>
            </a:r>
            <a:r>
              <a:rPr lang="en-US" altLang="ja-JP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Earth as a point mass</a:t>
            </a:r>
            <a:endParaRPr lang="ja-JP" altLang="en-US" sz="2800" dirty="0">
              <a:solidFill>
                <a:schemeClr val="folHlink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　　公転・ケプラー運動  </a:t>
            </a:r>
            <a:r>
              <a:rPr lang="en-US" altLang="ja-JP" sz="28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Orbital motion</a:t>
            </a:r>
            <a:endParaRPr lang="ja-JP" altLang="en-US" sz="28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endParaRPr lang="ja-JP" altLang="en-US" sz="3600" dirty="0">
              <a:solidFill>
                <a:srgbClr val="FF000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2. </a:t>
            </a:r>
            <a:r>
              <a:rPr lang="ja-JP" altLang="en-US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剛体としての地球の力学 </a:t>
            </a:r>
            <a:r>
              <a:rPr lang="en-US" altLang="ja-JP" sz="28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Earth as a rigid body</a:t>
            </a:r>
            <a:endParaRPr lang="ja-JP" altLang="en-US" sz="3600" dirty="0">
              <a:solidFill>
                <a:schemeClr val="folHlink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　　地球の慣性モーメントと自転 </a:t>
            </a:r>
            <a:r>
              <a:rPr lang="en-US" altLang="ja-JP" sz="28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MOI and rotation</a:t>
            </a:r>
            <a:endParaRPr lang="ja-JP" altLang="en-US" sz="36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endParaRPr lang="ja-JP" altLang="en-US" sz="3600" dirty="0">
              <a:solidFill>
                <a:srgbClr val="FF000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3. </a:t>
            </a:r>
            <a:r>
              <a:rPr lang="ja-JP" altLang="en-US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極運動と自転速度変動 </a:t>
            </a:r>
            <a:r>
              <a:rPr lang="en-US" altLang="ja-JP" sz="28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Polar motion and DLOD</a:t>
            </a:r>
            <a:endParaRPr lang="ja-JP" altLang="en-US" sz="2800" dirty="0">
              <a:solidFill>
                <a:schemeClr val="folHlink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　　チャンドラー運動、地球</a:t>
            </a:r>
            <a:r>
              <a:rPr lang="ja-JP" altLang="en-US" sz="3600" dirty="0" err="1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ー</a:t>
            </a:r>
            <a:r>
              <a:rPr lang="ja-JP" altLang="en-US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月の力学進化</a:t>
            </a:r>
            <a:endParaRPr lang="en-US" altLang="ja-JP" sz="36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			</a:t>
            </a:r>
            <a:r>
              <a:rPr lang="en-US" altLang="ja-JP" sz="28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Chandler Wobble, Earth-Moon system</a:t>
            </a:r>
            <a:endParaRPr lang="ja-JP" altLang="en-US" sz="28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endParaRPr lang="en-US" altLang="ja-JP" sz="2800" dirty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A5AD27D-B5A6-432C-AE02-B9C65D98F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68006"/>
      </p:ext>
    </p:extLst>
  </p:cSld>
  <p:clrMapOvr>
    <a:masterClrMapping/>
  </p:clrMapOvr>
  <p:transition spd="med" advTm="1198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7C80"/>
            </a:gs>
            <a:gs pos="100000">
              <a:schemeClr val="accent3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3503712" y="3013501"/>
            <a:ext cx="54726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48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HG創英角ﾎﾟｯﾌﾟ体" pitchFamily="49" charset="-128"/>
              </a:rPr>
              <a:t>エロスの写真館</a:t>
            </a:r>
            <a:endParaRPr lang="en-US" altLang="ja-JP" sz="48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HG創英角ﾎﾟｯﾌﾟ体" pitchFamily="49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84A93F4B-4423-4010-BB4A-0DB3B3BE8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94170"/>
      </p:ext>
    </p:extLst>
  </p:cSld>
  <p:clrMapOvr>
    <a:masterClrMapping/>
  </p:clrMapOvr>
  <p:transition spd="med" advTm="1275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cience_Cover_E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0"/>
            <a:ext cx="5092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08819E9-6B1B-47B6-A0A5-D3A16061D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33420"/>
      </p:ext>
    </p:extLst>
  </p:cSld>
  <p:clrMapOvr>
    <a:masterClrMapping/>
  </p:clrMapOvr>
  <p:transition spd="med" advTm="695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Veverka_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1451" y="0"/>
            <a:ext cx="617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Line 3"/>
          <p:cNvSpPr>
            <a:spLocks noChangeShapeType="1"/>
          </p:cNvSpPr>
          <p:nvPr/>
        </p:nvSpPr>
        <p:spPr bwMode="auto">
          <a:xfrm flipH="1">
            <a:off x="2838450" y="2781300"/>
            <a:ext cx="5041900" cy="2160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5864225" y="2781301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31.6 km</a:t>
            </a: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5503864" y="3789364"/>
            <a:ext cx="935037" cy="23764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6656388" y="5805488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8.7 km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4BEAE50-9247-474C-8472-C0AE7871D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75694"/>
      </p:ext>
    </p:extLst>
  </p:cSld>
  <p:clrMapOvr>
    <a:masterClrMapping/>
  </p:clrMapOvr>
  <p:transition spd="med" advTm="405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eros_cra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71" y="1340768"/>
            <a:ext cx="12044458" cy="44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9E36EFD-A877-4666-A8C3-19E03F044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56265"/>
      </p:ext>
    </p:extLst>
  </p:cSld>
  <p:clrMapOvr>
    <a:masterClrMapping/>
  </p:clrMapOvr>
  <p:transition spd="med" advTm="458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7C80"/>
            </a:gs>
            <a:gs pos="100000">
              <a:schemeClr val="accent3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2063552" y="3013501"/>
            <a:ext cx="7848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48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HG創英角ﾎﾟｯﾌﾟ体" pitchFamily="49" charset="-128"/>
              </a:rPr>
              <a:t>エロスの写真館　おしまい</a:t>
            </a:r>
            <a:endParaRPr lang="en-US" altLang="ja-JP" sz="48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HG創英角ﾎﾟｯﾌﾟ体" pitchFamily="49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5780C79-D01A-4B6B-86E6-31BDE08CE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5381"/>
      </p:ext>
    </p:extLst>
  </p:cSld>
  <p:clrMapOvr>
    <a:masterClrMapping/>
  </p:clrMapOvr>
  <p:transition spd="med" advTm="658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063552" y="1988840"/>
            <a:ext cx="860619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ja-JP" altLang="en-US" sz="36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丸くなりたい理由</a:t>
            </a:r>
          </a:p>
          <a:p>
            <a:pPr marL="342900" indent="-342900"/>
            <a:r>
              <a:rPr lang="ja-JP" altLang="en-US" sz="32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</a:t>
            </a:r>
            <a:r>
              <a:rPr lang="ja-JP" altLang="en-US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重力：</a:t>
            </a:r>
            <a:r>
              <a:rPr lang="en-US" altLang="ja-JP" sz="28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  <a:r>
              <a:rPr lang="ja-JP" altLang="en-US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天体が大きい方が重力は強い</a:t>
            </a:r>
            <a:endParaRPr lang="en-US" altLang="ja-JP" sz="32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lang="ja-JP" altLang="en-US" sz="28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（同じ密度なら半径に比例）</a:t>
            </a:r>
            <a:endParaRPr lang="en-US" altLang="ja-JP" sz="32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endParaRPr lang="ja-JP" altLang="en-US" sz="20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6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丸くなれる理由</a:t>
            </a:r>
            <a:endParaRPr lang="en-US" altLang="ja-JP" sz="36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内部の熱：天体が大きいほど熱い</a:t>
            </a:r>
            <a:endParaRPr lang="en-US" altLang="ja-JP" sz="32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28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（同じ物質でできてれば熱流量は半径に比例）</a:t>
            </a:r>
            <a:r>
              <a:rPr lang="en-US" altLang="ja-JP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055440" y="692696"/>
            <a:ext cx="8393323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大きな天体はなぜ丸い：二つの理由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A19F6FE-0161-447C-A909-13AA176E8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0695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Arc 4"/>
          <p:cNvSpPr>
            <a:spLocks/>
          </p:cNvSpPr>
          <p:nvPr/>
        </p:nvSpPr>
        <p:spPr bwMode="auto">
          <a:xfrm flipV="1">
            <a:off x="-168696" y="4437060"/>
            <a:ext cx="12529392" cy="3095625"/>
          </a:xfrm>
          <a:custGeom>
            <a:avLst/>
            <a:gdLst>
              <a:gd name="G0" fmla="+- 13741 0 0"/>
              <a:gd name="G1" fmla="+- 0 0 0"/>
              <a:gd name="G2" fmla="+- 21600 0 0"/>
              <a:gd name="T0" fmla="*/ 27403 w 27403"/>
              <a:gd name="T1" fmla="*/ 16730 h 21600"/>
              <a:gd name="T2" fmla="*/ 0 w 27403"/>
              <a:gd name="T3" fmla="*/ 16666 h 21600"/>
              <a:gd name="T4" fmla="*/ 13741 w 27403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403" h="21600" fill="none" extrusionOk="0">
                <a:moveTo>
                  <a:pt x="27403" y="16730"/>
                </a:moveTo>
                <a:cubicBezTo>
                  <a:pt x="23546" y="19879"/>
                  <a:pt x="18720" y="21599"/>
                  <a:pt x="13741" y="21600"/>
                </a:cubicBezTo>
                <a:cubicBezTo>
                  <a:pt x="8726" y="21600"/>
                  <a:pt x="3868" y="19855"/>
                  <a:pt x="0" y="16665"/>
                </a:cubicBezTo>
              </a:path>
              <a:path w="27403" h="21600" stroke="0" extrusionOk="0">
                <a:moveTo>
                  <a:pt x="27403" y="16730"/>
                </a:moveTo>
                <a:cubicBezTo>
                  <a:pt x="23546" y="19879"/>
                  <a:pt x="18720" y="21599"/>
                  <a:pt x="13741" y="21600"/>
                </a:cubicBezTo>
                <a:cubicBezTo>
                  <a:pt x="8726" y="21600"/>
                  <a:pt x="3868" y="19855"/>
                  <a:pt x="0" y="16665"/>
                </a:cubicBezTo>
                <a:lnTo>
                  <a:pt x="13741" y="0"/>
                </a:lnTo>
                <a:close/>
              </a:path>
            </a:pathLst>
          </a:custGeom>
          <a:solidFill>
            <a:srgbClr val="CC0000"/>
          </a:solidFill>
          <a:ln w="2540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0" y="5229200"/>
            <a:ext cx="12192000" cy="1691824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475820" y="4170478"/>
            <a:ext cx="14750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地殻 </a:t>
            </a:r>
            <a:r>
              <a:rPr lang="en-US" altLang="ja-JP" sz="24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crust</a:t>
            </a:r>
            <a:endParaRPr lang="ja-JP" altLang="en-US" sz="24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431756" y="5229200"/>
            <a:ext cx="14157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CCCCFF"/>
                </a:solidFill>
                <a:latin typeface="Times New Roman" pitchFamily="18" charset="0"/>
                <a:ea typeface="HG正楷書体-PRO" pitchFamily="66" charset="-128"/>
              </a:rPr>
              <a:t>マントル</a:t>
            </a:r>
            <a:endParaRPr lang="en-US" altLang="ja-JP" sz="2400" dirty="0">
              <a:solidFill>
                <a:srgbClr val="CCCCFF"/>
              </a:solidFill>
              <a:latin typeface="Times New Roman" pitchFamily="18" charset="0"/>
              <a:ea typeface="HG正楷書体-PRO" pitchFamily="66" charset="-128"/>
            </a:endParaRPr>
          </a:p>
          <a:p>
            <a:pPr algn="ctr"/>
            <a:r>
              <a:rPr lang="en-US" altLang="ja-JP" sz="2400" dirty="0">
                <a:solidFill>
                  <a:srgbClr val="CCCCFF"/>
                </a:solidFill>
                <a:latin typeface="Times New Roman" pitchFamily="18" charset="0"/>
                <a:ea typeface="HG正楷書体-PRO" pitchFamily="66" charset="-128"/>
              </a:rPr>
              <a:t>mantle</a:t>
            </a:r>
            <a:endParaRPr lang="ja-JP" altLang="en-US" sz="2400" dirty="0">
              <a:solidFill>
                <a:srgbClr val="CCCCFF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1847528" y="980728"/>
            <a:ext cx="880241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8F8F8"/>
                </a:solidFill>
                <a:latin typeface="Times New Roman" pitchFamily="18" charset="0"/>
                <a:ea typeface="HG正楷書体-PRO" pitchFamily="66" charset="-128"/>
              </a:rPr>
              <a:t>大きいほどアイソスタシーが効いて凸凹がならされる</a:t>
            </a:r>
            <a:endParaRPr lang="en-US" altLang="ja-JP" sz="2800" dirty="0">
              <a:solidFill>
                <a:srgbClr val="F8F8F8"/>
              </a:solidFill>
              <a:latin typeface="Times New Roman" pitchFamily="18" charset="0"/>
              <a:ea typeface="HG正楷書体-PRO" pitchFamily="66" charset="-128"/>
            </a:endParaRPr>
          </a:p>
          <a:p>
            <a:pPr algn="ctr"/>
            <a:r>
              <a:rPr lang="en-US" altLang="ja-JP" sz="2400" dirty="0" err="1">
                <a:solidFill>
                  <a:srgbClr val="F8F8F8"/>
                </a:solidFill>
                <a:latin typeface="Times New Roman" pitchFamily="18" charset="0"/>
                <a:ea typeface="HG正楷書体-PRO" pitchFamily="66" charset="-128"/>
              </a:rPr>
              <a:t>Isostatic</a:t>
            </a:r>
            <a:r>
              <a:rPr lang="en-US" altLang="ja-JP" sz="2400" dirty="0">
                <a:solidFill>
                  <a:srgbClr val="F8F8F8"/>
                </a:solidFill>
                <a:latin typeface="Times New Roman" pitchFamily="18" charset="0"/>
                <a:ea typeface="HG正楷書体-PRO" pitchFamily="66" charset="-128"/>
              </a:rPr>
              <a:t> compensation more effective in a large body</a:t>
            </a:r>
            <a:endParaRPr lang="ja-JP" altLang="en-US" sz="2400" dirty="0">
              <a:solidFill>
                <a:srgbClr val="F8F8F8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148489" name="AutoShape 9"/>
          <p:cNvSpPr>
            <a:spLocks noChangeArrowheads="1"/>
          </p:cNvSpPr>
          <p:nvPr/>
        </p:nvSpPr>
        <p:spPr bwMode="auto">
          <a:xfrm>
            <a:off x="5519738" y="4437063"/>
            <a:ext cx="792162" cy="360362"/>
          </a:xfrm>
          <a:custGeom>
            <a:avLst/>
            <a:gdLst>
              <a:gd name="G0" fmla="+- 7012 0 0"/>
              <a:gd name="G1" fmla="+- 21600 0 7012"/>
              <a:gd name="G2" fmla="*/ 7012 1 2"/>
              <a:gd name="G3" fmla="+- 21600 0 G2"/>
              <a:gd name="G4" fmla="+/ 7012 21600 2"/>
              <a:gd name="G5" fmla="+/ G1 0 2"/>
              <a:gd name="G6" fmla="*/ 21600 21600 7012"/>
              <a:gd name="G7" fmla="*/ G6 1 2"/>
              <a:gd name="G8" fmla="+- 21600 0 G7"/>
              <a:gd name="G9" fmla="*/ 21600 1 2"/>
              <a:gd name="G10" fmla="+- 7012 0 G9"/>
              <a:gd name="G11" fmla="?: G10 G8 0"/>
              <a:gd name="G12" fmla="?: G10 G7 21600"/>
              <a:gd name="T0" fmla="*/ 18094 w 21600"/>
              <a:gd name="T1" fmla="*/ 10800 h 21600"/>
              <a:gd name="T2" fmla="*/ 10800 w 21600"/>
              <a:gd name="T3" fmla="*/ 21600 h 21600"/>
              <a:gd name="T4" fmla="*/ 3506 w 21600"/>
              <a:gd name="T5" fmla="*/ 10800 h 21600"/>
              <a:gd name="T6" fmla="*/ 10800 w 21600"/>
              <a:gd name="T7" fmla="*/ 0 h 21600"/>
              <a:gd name="T8" fmla="*/ 5306 w 21600"/>
              <a:gd name="T9" fmla="*/ 5306 h 21600"/>
              <a:gd name="T10" fmla="*/ 16294 w 21600"/>
              <a:gd name="T11" fmla="*/ 1629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012" y="21600"/>
                </a:lnTo>
                <a:lnTo>
                  <a:pt x="1458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8490" name="AutoShape 10"/>
          <p:cNvSpPr>
            <a:spLocks noChangeArrowheads="1"/>
          </p:cNvSpPr>
          <p:nvPr/>
        </p:nvSpPr>
        <p:spPr bwMode="auto">
          <a:xfrm flipV="1">
            <a:off x="5519738" y="4076701"/>
            <a:ext cx="792162" cy="360363"/>
          </a:xfrm>
          <a:custGeom>
            <a:avLst/>
            <a:gdLst>
              <a:gd name="G0" fmla="+- 8311 0 0"/>
              <a:gd name="G1" fmla="+- 21600 0 8311"/>
              <a:gd name="G2" fmla="*/ 8311 1 2"/>
              <a:gd name="G3" fmla="+- 21600 0 G2"/>
              <a:gd name="G4" fmla="+/ 8311 21600 2"/>
              <a:gd name="G5" fmla="+/ G1 0 2"/>
              <a:gd name="G6" fmla="*/ 21600 21600 8311"/>
              <a:gd name="G7" fmla="*/ G6 1 2"/>
              <a:gd name="G8" fmla="+- 21600 0 G7"/>
              <a:gd name="G9" fmla="*/ 21600 1 2"/>
              <a:gd name="G10" fmla="+- 8311 0 G9"/>
              <a:gd name="G11" fmla="?: G10 G8 0"/>
              <a:gd name="G12" fmla="?: G10 G7 21600"/>
              <a:gd name="T0" fmla="*/ 17444 w 21600"/>
              <a:gd name="T1" fmla="*/ 10800 h 21600"/>
              <a:gd name="T2" fmla="*/ 10800 w 21600"/>
              <a:gd name="T3" fmla="*/ 21600 h 21600"/>
              <a:gd name="T4" fmla="*/ 4156 w 21600"/>
              <a:gd name="T5" fmla="*/ 10800 h 21600"/>
              <a:gd name="T6" fmla="*/ 10800 w 21600"/>
              <a:gd name="T7" fmla="*/ 0 h 21600"/>
              <a:gd name="T8" fmla="*/ 5956 w 21600"/>
              <a:gd name="T9" fmla="*/ 5956 h 21600"/>
              <a:gd name="T10" fmla="*/ 15644 w 21600"/>
              <a:gd name="T11" fmla="*/ 1564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311" y="21600"/>
                </a:lnTo>
                <a:lnTo>
                  <a:pt x="1328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8491" name="AutoShape 11"/>
          <p:cNvSpPr>
            <a:spLocks noChangeArrowheads="1"/>
          </p:cNvSpPr>
          <p:nvPr/>
        </p:nvSpPr>
        <p:spPr bwMode="auto">
          <a:xfrm flipV="1">
            <a:off x="5519738" y="4221163"/>
            <a:ext cx="792162" cy="215900"/>
          </a:xfrm>
          <a:custGeom>
            <a:avLst/>
            <a:gdLst>
              <a:gd name="G0" fmla="+- 8311 0 0"/>
              <a:gd name="G1" fmla="+- 21600 0 8311"/>
              <a:gd name="G2" fmla="*/ 8311 1 2"/>
              <a:gd name="G3" fmla="+- 21600 0 G2"/>
              <a:gd name="G4" fmla="+/ 8311 21600 2"/>
              <a:gd name="G5" fmla="+/ G1 0 2"/>
              <a:gd name="G6" fmla="*/ 21600 21600 8311"/>
              <a:gd name="G7" fmla="*/ G6 1 2"/>
              <a:gd name="G8" fmla="+- 21600 0 G7"/>
              <a:gd name="G9" fmla="*/ 21600 1 2"/>
              <a:gd name="G10" fmla="+- 8311 0 G9"/>
              <a:gd name="G11" fmla="?: G10 G8 0"/>
              <a:gd name="G12" fmla="?: G10 G7 21600"/>
              <a:gd name="T0" fmla="*/ 17444 w 21600"/>
              <a:gd name="T1" fmla="*/ 10800 h 21600"/>
              <a:gd name="T2" fmla="*/ 10800 w 21600"/>
              <a:gd name="T3" fmla="*/ 21600 h 21600"/>
              <a:gd name="T4" fmla="*/ 4156 w 21600"/>
              <a:gd name="T5" fmla="*/ 10800 h 21600"/>
              <a:gd name="T6" fmla="*/ 10800 w 21600"/>
              <a:gd name="T7" fmla="*/ 0 h 21600"/>
              <a:gd name="T8" fmla="*/ 5956 w 21600"/>
              <a:gd name="T9" fmla="*/ 5956 h 21600"/>
              <a:gd name="T10" fmla="*/ 15644 w 21600"/>
              <a:gd name="T11" fmla="*/ 1564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311" y="21600"/>
                </a:lnTo>
                <a:lnTo>
                  <a:pt x="1328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8587" name="Text Box 107"/>
          <p:cNvSpPr txBox="1">
            <a:spLocks noChangeArrowheads="1"/>
          </p:cNvSpPr>
          <p:nvPr/>
        </p:nvSpPr>
        <p:spPr bwMode="auto">
          <a:xfrm>
            <a:off x="2175014" y="94855"/>
            <a:ext cx="79816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ja-JP" altLang="en-US" sz="3200" dirty="0">
                <a:solidFill>
                  <a:srgbClr val="FFFF00"/>
                </a:solidFill>
                <a:latin typeface="Comic Sans MS" pitchFamily="66" charset="0"/>
                <a:ea typeface="HG正楷書体-PRO" pitchFamily="66" charset="-128"/>
              </a:rPr>
              <a:t>大きな天体＝中が熱い天体＝柔らかい天体</a:t>
            </a:r>
            <a:endParaRPr lang="en-US" altLang="ja-JP" sz="3200" dirty="0">
              <a:solidFill>
                <a:srgbClr val="FFFF00"/>
              </a:solidFill>
              <a:latin typeface="Comic Sans MS" pitchFamily="66" charset="0"/>
              <a:ea typeface="HG正楷書体-PRO" pitchFamily="66" charset="-128"/>
            </a:endParaRPr>
          </a:p>
          <a:p>
            <a:pPr algn="ctr"/>
            <a:r>
              <a:rPr lang="en-US" altLang="ja-JP" sz="2400" dirty="0">
                <a:solidFill>
                  <a:srgbClr val="FFFF00"/>
                </a:solidFill>
                <a:latin typeface="Comic Sans MS" pitchFamily="66" charset="0"/>
                <a:ea typeface="HG正楷書体-PRO" pitchFamily="66" charset="-128"/>
              </a:rPr>
              <a:t>Large body = hot inside = soft body</a:t>
            </a:r>
            <a:endParaRPr lang="ja-JP" altLang="en-US" sz="2400" dirty="0">
              <a:solidFill>
                <a:srgbClr val="FFFF00"/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pic>
        <p:nvPicPr>
          <p:cNvPr id="11" name="Picture 4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1946063"/>
            <a:ext cx="1721744" cy="184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97" y="2555560"/>
            <a:ext cx="714375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 descr="(c)NASA, ESA, the Hubble Heritage Team (STScI/AURA), J. Bell (Cornell University), and M. Wolff (Space Science Institute, Boulder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069119"/>
            <a:ext cx="1596838" cy="15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upload.wikimedia.org/wikipedia/commons/7/7b/Vesta_from_Dawn%2C_July_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13" y="2701253"/>
            <a:ext cx="396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0501894-3A6E-46C6-811B-57681ACF72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813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8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8488" grpId="0"/>
      <p:bldP spid="148489" grpId="0" animBg="1"/>
      <p:bldP spid="148490" grpId="0" animBg="1"/>
      <p:bldP spid="148490" grpId="1" animBg="1"/>
      <p:bldP spid="14849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657978" y="1143000"/>
            <a:ext cx="3579814" cy="5575300"/>
            <a:chOff x="3234" y="720"/>
            <a:chExt cx="2255" cy="3512"/>
          </a:xfrm>
        </p:grpSpPr>
        <p:grpSp>
          <p:nvGrpSpPr>
            <p:cNvPr id="172061" name="Group 3"/>
            <p:cNvGrpSpPr>
              <a:grpSpLocks/>
            </p:cNvGrpSpPr>
            <p:nvPr/>
          </p:nvGrpSpPr>
          <p:grpSpPr bwMode="auto">
            <a:xfrm>
              <a:off x="4560" y="720"/>
              <a:ext cx="490" cy="2632"/>
              <a:chOff x="4560" y="720"/>
              <a:chExt cx="490" cy="2632"/>
            </a:xfrm>
          </p:grpSpPr>
          <p:sp>
            <p:nvSpPr>
              <p:cNvPr id="172082" name="Freeform 4"/>
              <p:cNvSpPr>
                <a:spLocks/>
              </p:cNvSpPr>
              <p:nvPr/>
            </p:nvSpPr>
            <p:spPr bwMode="auto">
              <a:xfrm>
                <a:off x="4706" y="720"/>
                <a:ext cx="315" cy="570"/>
              </a:xfrm>
              <a:custGeom>
                <a:avLst/>
                <a:gdLst>
                  <a:gd name="T0" fmla="*/ 0 w 315"/>
                  <a:gd name="T1" fmla="*/ 239 h 570"/>
                  <a:gd name="T2" fmla="*/ 22 w 315"/>
                  <a:gd name="T3" fmla="*/ 122 h 570"/>
                  <a:gd name="T4" fmla="*/ 52 w 315"/>
                  <a:gd name="T5" fmla="*/ 62 h 570"/>
                  <a:gd name="T6" fmla="*/ 89 w 315"/>
                  <a:gd name="T7" fmla="*/ 20 h 570"/>
                  <a:gd name="T8" fmla="*/ 128 w 315"/>
                  <a:gd name="T9" fmla="*/ 0 h 570"/>
                  <a:gd name="T10" fmla="*/ 176 w 315"/>
                  <a:gd name="T11" fmla="*/ 5 h 570"/>
                  <a:gd name="T12" fmla="*/ 209 w 315"/>
                  <a:gd name="T13" fmla="*/ 52 h 570"/>
                  <a:gd name="T14" fmla="*/ 239 w 315"/>
                  <a:gd name="T15" fmla="*/ 137 h 570"/>
                  <a:gd name="T16" fmla="*/ 252 w 315"/>
                  <a:gd name="T17" fmla="*/ 249 h 570"/>
                  <a:gd name="T18" fmla="*/ 252 w 315"/>
                  <a:gd name="T19" fmla="*/ 377 h 570"/>
                  <a:gd name="T20" fmla="*/ 312 w 315"/>
                  <a:gd name="T21" fmla="*/ 465 h 570"/>
                  <a:gd name="T22" fmla="*/ 314 w 315"/>
                  <a:gd name="T23" fmla="*/ 504 h 570"/>
                  <a:gd name="T24" fmla="*/ 305 w 315"/>
                  <a:gd name="T25" fmla="*/ 508 h 570"/>
                  <a:gd name="T26" fmla="*/ 247 w 315"/>
                  <a:gd name="T27" fmla="*/ 430 h 570"/>
                  <a:gd name="T28" fmla="*/ 229 w 315"/>
                  <a:gd name="T29" fmla="*/ 487 h 570"/>
                  <a:gd name="T30" fmla="*/ 194 w 315"/>
                  <a:gd name="T31" fmla="*/ 536 h 570"/>
                  <a:gd name="T32" fmla="*/ 162 w 315"/>
                  <a:gd name="T33" fmla="*/ 562 h 570"/>
                  <a:gd name="T34" fmla="*/ 110 w 315"/>
                  <a:gd name="T35" fmla="*/ 569 h 570"/>
                  <a:gd name="T36" fmla="*/ 42 w 315"/>
                  <a:gd name="T37" fmla="*/ 528 h 570"/>
                  <a:gd name="T38" fmla="*/ 12 w 315"/>
                  <a:gd name="T39" fmla="*/ 445 h 570"/>
                  <a:gd name="T40" fmla="*/ 0 w 315"/>
                  <a:gd name="T41" fmla="*/ 360 h 570"/>
                  <a:gd name="T42" fmla="*/ 0 w 315"/>
                  <a:gd name="T43" fmla="*/ 239 h 57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5"/>
                  <a:gd name="T67" fmla="*/ 0 h 570"/>
                  <a:gd name="T68" fmla="*/ 315 w 315"/>
                  <a:gd name="T69" fmla="*/ 570 h 57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5" h="570">
                    <a:moveTo>
                      <a:pt x="0" y="239"/>
                    </a:moveTo>
                    <a:lnTo>
                      <a:pt x="22" y="122"/>
                    </a:lnTo>
                    <a:lnTo>
                      <a:pt x="52" y="62"/>
                    </a:lnTo>
                    <a:lnTo>
                      <a:pt x="89" y="20"/>
                    </a:lnTo>
                    <a:lnTo>
                      <a:pt x="128" y="0"/>
                    </a:lnTo>
                    <a:lnTo>
                      <a:pt x="176" y="5"/>
                    </a:lnTo>
                    <a:lnTo>
                      <a:pt x="209" y="52"/>
                    </a:lnTo>
                    <a:lnTo>
                      <a:pt x="239" y="137"/>
                    </a:lnTo>
                    <a:lnTo>
                      <a:pt x="252" y="249"/>
                    </a:lnTo>
                    <a:lnTo>
                      <a:pt x="252" y="377"/>
                    </a:lnTo>
                    <a:lnTo>
                      <a:pt x="312" y="465"/>
                    </a:lnTo>
                    <a:lnTo>
                      <a:pt x="314" y="504"/>
                    </a:lnTo>
                    <a:lnTo>
                      <a:pt x="305" y="508"/>
                    </a:lnTo>
                    <a:lnTo>
                      <a:pt x="247" y="430"/>
                    </a:lnTo>
                    <a:lnTo>
                      <a:pt x="229" y="487"/>
                    </a:lnTo>
                    <a:lnTo>
                      <a:pt x="194" y="536"/>
                    </a:lnTo>
                    <a:lnTo>
                      <a:pt x="162" y="562"/>
                    </a:lnTo>
                    <a:lnTo>
                      <a:pt x="110" y="569"/>
                    </a:lnTo>
                    <a:lnTo>
                      <a:pt x="42" y="528"/>
                    </a:lnTo>
                    <a:lnTo>
                      <a:pt x="12" y="445"/>
                    </a:lnTo>
                    <a:lnTo>
                      <a:pt x="0" y="360"/>
                    </a:lnTo>
                    <a:lnTo>
                      <a:pt x="0" y="23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83" name="Freeform 5"/>
              <p:cNvSpPr>
                <a:spLocks/>
              </p:cNvSpPr>
              <p:nvPr/>
            </p:nvSpPr>
            <p:spPr bwMode="auto">
              <a:xfrm>
                <a:off x="4673" y="1332"/>
                <a:ext cx="282" cy="918"/>
              </a:xfrm>
              <a:custGeom>
                <a:avLst/>
                <a:gdLst>
                  <a:gd name="T0" fmla="*/ 40 w 282"/>
                  <a:gd name="T1" fmla="*/ 59 h 918"/>
                  <a:gd name="T2" fmla="*/ 75 w 282"/>
                  <a:gd name="T3" fmla="*/ 21 h 918"/>
                  <a:gd name="T4" fmla="*/ 115 w 282"/>
                  <a:gd name="T5" fmla="*/ 6 h 918"/>
                  <a:gd name="T6" fmla="*/ 153 w 282"/>
                  <a:gd name="T7" fmla="*/ 0 h 918"/>
                  <a:gd name="T8" fmla="*/ 203 w 282"/>
                  <a:gd name="T9" fmla="*/ 10 h 918"/>
                  <a:gd name="T10" fmla="*/ 258 w 282"/>
                  <a:gd name="T11" fmla="*/ 59 h 918"/>
                  <a:gd name="T12" fmla="*/ 281 w 282"/>
                  <a:gd name="T13" fmla="*/ 147 h 918"/>
                  <a:gd name="T14" fmla="*/ 281 w 282"/>
                  <a:gd name="T15" fmla="*/ 281 h 918"/>
                  <a:gd name="T16" fmla="*/ 278 w 282"/>
                  <a:gd name="T17" fmla="*/ 408 h 918"/>
                  <a:gd name="T18" fmla="*/ 250 w 282"/>
                  <a:gd name="T19" fmla="*/ 603 h 918"/>
                  <a:gd name="T20" fmla="*/ 227 w 282"/>
                  <a:gd name="T21" fmla="*/ 761 h 918"/>
                  <a:gd name="T22" fmla="*/ 203 w 282"/>
                  <a:gd name="T23" fmla="*/ 863 h 918"/>
                  <a:gd name="T24" fmla="*/ 151 w 282"/>
                  <a:gd name="T25" fmla="*/ 917 h 918"/>
                  <a:gd name="T26" fmla="*/ 75 w 282"/>
                  <a:gd name="T27" fmla="*/ 905 h 918"/>
                  <a:gd name="T28" fmla="*/ 37 w 282"/>
                  <a:gd name="T29" fmla="*/ 825 h 918"/>
                  <a:gd name="T30" fmla="*/ 15 w 282"/>
                  <a:gd name="T31" fmla="*/ 705 h 918"/>
                  <a:gd name="T32" fmla="*/ 2 w 282"/>
                  <a:gd name="T33" fmla="*/ 570 h 918"/>
                  <a:gd name="T34" fmla="*/ 0 w 282"/>
                  <a:gd name="T35" fmla="*/ 369 h 918"/>
                  <a:gd name="T36" fmla="*/ 9 w 282"/>
                  <a:gd name="T37" fmla="*/ 228 h 918"/>
                  <a:gd name="T38" fmla="*/ 25 w 282"/>
                  <a:gd name="T39" fmla="*/ 103 h 918"/>
                  <a:gd name="T40" fmla="*/ 40 w 282"/>
                  <a:gd name="T41" fmla="*/ 59 h 9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82"/>
                  <a:gd name="T64" fmla="*/ 0 h 918"/>
                  <a:gd name="T65" fmla="*/ 282 w 282"/>
                  <a:gd name="T66" fmla="*/ 918 h 9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82" h="918">
                    <a:moveTo>
                      <a:pt x="40" y="59"/>
                    </a:moveTo>
                    <a:lnTo>
                      <a:pt x="75" y="21"/>
                    </a:lnTo>
                    <a:lnTo>
                      <a:pt x="115" y="6"/>
                    </a:lnTo>
                    <a:lnTo>
                      <a:pt x="153" y="0"/>
                    </a:lnTo>
                    <a:lnTo>
                      <a:pt x="203" y="10"/>
                    </a:lnTo>
                    <a:lnTo>
                      <a:pt x="258" y="59"/>
                    </a:lnTo>
                    <a:lnTo>
                      <a:pt x="281" y="147"/>
                    </a:lnTo>
                    <a:lnTo>
                      <a:pt x="281" y="281"/>
                    </a:lnTo>
                    <a:lnTo>
                      <a:pt x="278" y="408"/>
                    </a:lnTo>
                    <a:lnTo>
                      <a:pt x="250" y="603"/>
                    </a:lnTo>
                    <a:lnTo>
                      <a:pt x="227" y="761"/>
                    </a:lnTo>
                    <a:lnTo>
                      <a:pt x="203" y="863"/>
                    </a:lnTo>
                    <a:lnTo>
                      <a:pt x="151" y="917"/>
                    </a:lnTo>
                    <a:lnTo>
                      <a:pt x="75" y="905"/>
                    </a:lnTo>
                    <a:lnTo>
                      <a:pt x="37" y="825"/>
                    </a:lnTo>
                    <a:lnTo>
                      <a:pt x="15" y="705"/>
                    </a:lnTo>
                    <a:lnTo>
                      <a:pt x="2" y="570"/>
                    </a:lnTo>
                    <a:lnTo>
                      <a:pt x="0" y="369"/>
                    </a:lnTo>
                    <a:lnTo>
                      <a:pt x="9" y="228"/>
                    </a:lnTo>
                    <a:lnTo>
                      <a:pt x="25" y="103"/>
                    </a:lnTo>
                    <a:lnTo>
                      <a:pt x="40" y="5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84" name="Freeform 6"/>
              <p:cNvSpPr>
                <a:spLocks/>
              </p:cNvSpPr>
              <p:nvPr/>
            </p:nvSpPr>
            <p:spPr bwMode="auto">
              <a:xfrm>
                <a:off x="4560" y="1330"/>
                <a:ext cx="166" cy="1131"/>
              </a:xfrm>
              <a:custGeom>
                <a:avLst/>
                <a:gdLst>
                  <a:gd name="T0" fmla="*/ 113 w 166"/>
                  <a:gd name="T1" fmla="*/ 8 h 1131"/>
                  <a:gd name="T2" fmla="*/ 153 w 166"/>
                  <a:gd name="T3" fmla="*/ 0 h 1131"/>
                  <a:gd name="T4" fmla="*/ 165 w 166"/>
                  <a:gd name="T5" fmla="*/ 50 h 1131"/>
                  <a:gd name="T6" fmla="*/ 145 w 166"/>
                  <a:gd name="T7" fmla="*/ 114 h 1131"/>
                  <a:gd name="T8" fmla="*/ 115 w 166"/>
                  <a:gd name="T9" fmla="*/ 148 h 1131"/>
                  <a:gd name="T10" fmla="*/ 89 w 166"/>
                  <a:gd name="T11" fmla="*/ 232 h 1131"/>
                  <a:gd name="T12" fmla="*/ 60 w 166"/>
                  <a:gd name="T13" fmla="*/ 347 h 1131"/>
                  <a:gd name="T14" fmla="*/ 48 w 166"/>
                  <a:gd name="T15" fmla="*/ 452 h 1131"/>
                  <a:gd name="T16" fmla="*/ 40 w 166"/>
                  <a:gd name="T17" fmla="*/ 631 h 1131"/>
                  <a:gd name="T18" fmla="*/ 48 w 166"/>
                  <a:gd name="T19" fmla="*/ 801 h 1131"/>
                  <a:gd name="T20" fmla="*/ 62 w 166"/>
                  <a:gd name="T21" fmla="*/ 879 h 1131"/>
                  <a:gd name="T22" fmla="*/ 52 w 166"/>
                  <a:gd name="T23" fmla="*/ 963 h 1131"/>
                  <a:gd name="T24" fmla="*/ 40 w 166"/>
                  <a:gd name="T25" fmla="*/ 1026 h 1131"/>
                  <a:gd name="T26" fmla="*/ 44 w 166"/>
                  <a:gd name="T27" fmla="*/ 1130 h 1131"/>
                  <a:gd name="T28" fmla="*/ 25 w 166"/>
                  <a:gd name="T29" fmla="*/ 1121 h 1131"/>
                  <a:gd name="T30" fmla="*/ 8 w 166"/>
                  <a:gd name="T31" fmla="*/ 1037 h 1131"/>
                  <a:gd name="T32" fmla="*/ 0 w 166"/>
                  <a:gd name="T33" fmla="*/ 963 h 1131"/>
                  <a:gd name="T34" fmla="*/ 22 w 166"/>
                  <a:gd name="T35" fmla="*/ 864 h 1131"/>
                  <a:gd name="T36" fmla="*/ 15 w 166"/>
                  <a:gd name="T37" fmla="*/ 772 h 1131"/>
                  <a:gd name="T38" fmla="*/ 8 w 166"/>
                  <a:gd name="T39" fmla="*/ 624 h 1131"/>
                  <a:gd name="T40" fmla="*/ 8 w 166"/>
                  <a:gd name="T41" fmla="*/ 444 h 1131"/>
                  <a:gd name="T42" fmla="*/ 22 w 166"/>
                  <a:gd name="T43" fmla="*/ 255 h 1131"/>
                  <a:gd name="T44" fmla="*/ 48 w 166"/>
                  <a:gd name="T45" fmla="*/ 114 h 1131"/>
                  <a:gd name="T46" fmla="*/ 75 w 166"/>
                  <a:gd name="T47" fmla="*/ 40 h 1131"/>
                  <a:gd name="T48" fmla="*/ 113 w 166"/>
                  <a:gd name="T49" fmla="*/ 8 h 11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6"/>
                  <a:gd name="T76" fmla="*/ 0 h 1131"/>
                  <a:gd name="T77" fmla="*/ 166 w 166"/>
                  <a:gd name="T78" fmla="*/ 1131 h 113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6" h="1131">
                    <a:moveTo>
                      <a:pt x="113" y="8"/>
                    </a:moveTo>
                    <a:lnTo>
                      <a:pt x="153" y="0"/>
                    </a:lnTo>
                    <a:lnTo>
                      <a:pt x="165" y="50"/>
                    </a:lnTo>
                    <a:lnTo>
                      <a:pt x="145" y="114"/>
                    </a:lnTo>
                    <a:lnTo>
                      <a:pt x="115" y="148"/>
                    </a:lnTo>
                    <a:lnTo>
                      <a:pt x="89" y="232"/>
                    </a:lnTo>
                    <a:lnTo>
                      <a:pt x="60" y="347"/>
                    </a:lnTo>
                    <a:lnTo>
                      <a:pt x="48" y="452"/>
                    </a:lnTo>
                    <a:lnTo>
                      <a:pt x="40" y="631"/>
                    </a:lnTo>
                    <a:lnTo>
                      <a:pt x="48" y="801"/>
                    </a:lnTo>
                    <a:lnTo>
                      <a:pt x="62" y="879"/>
                    </a:lnTo>
                    <a:lnTo>
                      <a:pt x="52" y="963"/>
                    </a:lnTo>
                    <a:lnTo>
                      <a:pt x="40" y="1026"/>
                    </a:lnTo>
                    <a:lnTo>
                      <a:pt x="44" y="1130"/>
                    </a:lnTo>
                    <a:lnTo>
                      <a:pt x="25" y="1121"/>
                    </a:lnTo>
                    <a:lnTo>
                      <a:pt x="8" y="1037"/>
                    </a:lnTo>
                    <a:lnTo>
                      <a:pt x="0" y="963"/>
                    </a:lnTo>
                    <a:lnTo>
                      <a:pt x="22" y="864"/>
                    </a:lnTo>
                    <a:lnTo>
                      <a:pt x="15" y="772"/>
                    </a:lnTo>
                    <a:lnTo>
                      <a:pt x="8" y="624"/>
                    </a:lnTo>
                    <a:lnTo>
                      <a:pt x="8" y="444"/>
                    </a:lnTo>
                    <a:lnTo>
                      <a:pt x="22" y="255"/>
                    </a:lnTo>
                    <a:lnTo>
                      <a:pt x="48" y="114"/>
                    </a:lnTo>
                    <a:lnTo>
                      <a:pt x="75" y="40"/>
                    </a:lnTo>
                    <a:lnTo>
                      <a:pt x="113" y="8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85" name="Freeform 7"/>
              <p:cNvSpPr>
                <a:spLocks/>
              </p:cNvSpPr>
              <p:nvPr/>
            </p:nvSpPr>
            <p:spPr bwMode="auto">
              <a:xfrm>
                <a:off x="4921" y="1360"/>
                <a:ext cx="107" cy="1073"/>
              </a:xfrm>
              <a:custGeom>
                <a:avLst/>
                <a:gdLst>
                  <a:gd name="T0" fmla="*/ 1 w 107"/>
                  <a:gd name="T1" fmla="*/ 3 h 1073"/>
                  <a:gd name="T2" fmla="*/ 45 w 107"/>
                  <a:gd name="T3" fmla="*/ 0 h 1073"/>
                  <a:gd name="T4" fmla="*/ 74 w 107"/>
                  <a:gd name="T5" fmla="*/ 84 h 1073"/>
                  <a:gd name="T6" fmla="*/ 106 w 107"/>
                  <a:gd name="T7" fmla="*/ 317 h 1073"/>
                  <a:gd name="T8" fmla="*/ 106 w 107"/>
                  <a:gd name="T9" fmla="*/ 585 h 1073"/>
                  <a:gd name="T10" fmla="*/ 91 w 107"/>
                  <a:gd name="T11" fmla="*/ 814 h 1073"/>
                  <a:gd name="T12" fmla="*/ 106 w 107"/>
                  <a:gd name="T13" fmla="*/ 892 h 1073"/>
                  <a:gd name="T14" fmla="*/ 106 w 107"/>
                  <a:gd name="T15" fmla="*/ 997 h 1073"/>
                  <a:gd name="T16" fmla="*/ 91 w 107"/>
                  <a:gd name="T17" fmla="*/ 1072 h 1073"/>
                  <a:gd name="T18" fmla="*/ 70 w 107"/>
                  <a:gd name="T19" fmla="*/ 1005 h 1073"/>
                  <a:gd name="T20" fmla="*/ 59 w 107"/>
                  <a:gd name="T21" fmla="*/ 902 h 1073"/>
                  <a:gd name="T22" fmla="*/ 37 w 107"/>
                  <a:gd name="T23" fmla="*/ 824 h 1073"/>
                  <a:gd name="T24" fmla="*/ 63 w 107"/>
                  <a:gd name="T25" fmla="*/ 754 h 1073"/>
                  <a:gd name="T26" fmla="*/ 78 w 107"/>
                  <a:gd name="T27" fmla="*/ 585 h 1073"/>
                  <a:gd name="T28" fmla="*/ 78 w 107"/>
                  <a:gd name="T29" fmla="*/ 426 h 1073"/>
                  <a:gd name="T30" fmla="*/ 63 w 107"/>
                  <a:gd name="T31" fmla="*/ 268 h 1073"/>
                  <a:gd name="T32" fmla="*/ 32 w 107"/>
                  <a:gd name="T33" fmla="*/ 151 h 1073"/>
                  <a:gd name="T34" fmla="*/ 0 w 107"/>
                  <a:gd name="T35" fmla="*/ 95 h 1073"/>
                  <a:gd name="T36" fmla="*/ 1 w 107"/>
                  <a:gd name="T37" fmla="*/ 3 h 10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7"/>
                  <a:gd name="T58" fmla="*/ 0 h 1073"/>
                  <a:gd name="T59" fmla="*/ 107 w 107"/>
                  <a:gd name="T60" fmla="*/ 1073 h 107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7" h="1073">
                    <a:moveTo>
                      <a:pt x="1" y="3"/>
                    </a:moveTo>
                    <a:lnTo>
                      <a:pt x="45" y="0"/>
                    </a:lnTo>
                    <a:lnTo>
                      <a:pt x="74" y="84"/>
                    </a:lnTo>
                    <a:lnTo>
                      <a:pt x="106" y="317"/>
                    </a:lnTo>
                    <a:lnTo>
                      <a:pt x="106" y="585"/>
                    </a:lnTo>
                    <a:lnTo>
                      <a:pt x="91" y="814"/>
                    </a:lnTo>
                    <a:lnTo>
                      <a:pt x="106" y="892"/>
                    </a:lnTo>
                    <a:lnTo>
                      <a:pt x="106" y="997"/>
                    </a:lnTo>
                    <a:lnTo>
                      <a:pt x="91" y="1072"/>
                    </a:lnTo>
                    <a:lnTo>
                      <a:pt x="70" y="1005"/>
                    </a:lnTo>
                    <a:lnTo>
                      <a:pt x="59" y="902"/>
                    </a:lnTo>
                    <a:lnTo>
                      <a:pt x="37" y="824"/>
                    </a:lnTo>
                    <a:lnTo>
                      <a:pt x="63" y="754"/>
                    </a:lnTo>
                    <a:lnTo>
                      <a:pt x="78" y="585"/>
                    </a:lnTo>
                    <a:lnTo>
                      <a:pt x="78" y="426"/>
                    </a:lnTo>
                    <a:lnTo>
                      <a:pt x="63" y="268"/>
                    </a:lnTo>
                    <a:lnTo>
                      <a:pt x="32" y="151"/>
                    </a:lnTo>
                    <a:lnTo>
                      <a:pt x="0" y="95"/>
                    </a:lnTo>
                    <a:lnTo>
                      <a:pt x="1" y="3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86" name="Freeform 8"/>
              <p:cNvSpPr>
                <a:spLocks/>
              </p:cNvSpPr>
              <p:nvPr/>
            </p:nvSpPr>
            <p:spPr bwMode="auto">
              <a:xfrm>
                <a:off x="4673" y="2066"/>
                <a:ext cx="238" cy="1286"/>
              </a:xfrm>
              <a:custGeom>
                <a:avLst/>
                <a:gdLst>
                  <a:gd name="T0" fmla="*/ 23 w 238"/>
                  <a:gd name="T1" fmla="*/ 0 h 1286"/>
                  <a:gd name="T2" fmla="*/ 50 w 238"/>
                  <a:gd name="T3" fmla="*/ 53 h 1286"/>
                  <a:gd name="T4" fmla="*/ 62 w 238"/>
                  <a:gd name="T5" fmla="*/ 107 h 1286"/>
                  <a:gd name="T6" fmla="*/ 73 w 238"/>
                  <a:gd name="T7" fmla="*/ 294 h 1286"/>
                  <a:gd name="T8" fmla="*/ 78 w 238"/>
                  <a:gd name="T9" fmla="*/ 419 h 1286"/>
                  <a:gd name="T10" fmla="*/ 78 w 238"/>
                  <a:gd name="T11" fmla="*/ 633 h 1286"/>
                  <a:gd name="T12" fmla="*/ 76 w 238"/>
                  <a:gd name="T13" fmla="*/ 834 h 1286"/>
                  <a:gd name="T14" fmla="*/ 65 w 238"/>
                  <a:gd name="T15" fmla="*/ 995 h 1286"/>
                  <a:gd name="T16" fmla="*/ 57 w 238"/>
                  <a:gd name="T17" fmla="*/ 1044 h 1286"/>
                  <a:gd name="T18" fmla="*/ 114 w 238"/>
                  <a:gd name="T19" fmla="*/ 1070 h 1286"/>
                  <a:gd name="T20" fmla="*/ 163 w 238"/>
                  <a:gd name="T21" fmla="*/ 1102 h 1286"/>
                  <a:gd name="T22" fmla="*/ 229 w 238"/>
                  <a:gd name="T23" fmla="*/ 1169 h 1286"/>
                  <a:gd name="T24" fmla="*/ 237 w 238"/>
                  <a:gd name="T25" fmla="*/ 1195 h 1286"/>
                  <a:gd name="T26" fmla="*/ 231 w 238"/>
                  <a:gd name="T27" fmla="*/ 1244 h 1286"/>
                  <a:gd name="T28" fmla="*/ 198 w 238"/>
                  <a:gd name="T29" fmla="*/ 1285 h 1286"/>
                  <a:gd name="T30" fmla="*/ 186 w 238"/>
                  <a:gd name="T31" fmla="*/ 1263 h 1286"/>
                  <a:gd name="T32" fmla="*/ 174 w 238"/>
                  <a:gd name="T33" fmla="*/ 1209 h 1286"/>
                  <a:gd name="T34" fmla="*/ 143 w 238"/>
                  <a:gd name="T35" fmla="*/ 1164 h 1286"/>
                  <a:gd name="T36" fmla="*/ 89 w 238"/>
                  <a:gd name="T37" fmla="*/ 1115 h 1286"/>
                  <a:gd name="T38" fmla="*/ 54 w 238"/>
                  <a:gd name="T39" fmla="*/ 1102 h 1286"/>
                  <a:gd name="T40" fmla="*/ 13 w 238"/>
                  <a:gd name="T41" fmla="*/ 1102 h 1286"/>
                  <a:gd name="T42" fmla="*/ 13 w 238"/>
                  <a:gd name="T43" fmla="*/ 1061 h 1286"/>
                  <a:gd name="T44" fmla="*/ 33 w 238"/>
                  <a:gd name="T45" fmla="*/ 1017 h 1286"/>
                  <a:gd name="T46" fmla="*/ 50 w 238"/>
                  <a:gd name="T47" fmla="*/ 873 h 1286"/>
                  <a:gd name="T48" fmla="*/ 57 w 238"/>
                  <a:gd name="T49" fmla="*/ 722 h 1286"/>
                  <a:gd name="T50" fmla="*/ 54 w 238"/>
                  <a:gd name="T51" fmla="*/ 589 h 1286"/>
                  <a:gd name="T52" fmla="*/ 50 w 238"/>
                  <a:gd name="T53" fmla="*/ 419 h 1286"/>
                  <a:gd name="T54" fmla="*/ 40 w 238"/>
                  <a:gd name="T55" fmla="*/ 272 h 1286"/>
                  <a:gd name="T56" fmla="*/ 17 w 238"/>
                  <a:gd name="T57" fmla="*/ 164 h 1286"/>
                  <a:gd name="T58" fmla="*/ 0 w 238"/>
                  <a:gd name="T59" fmla="*/ 67 h 1286"/>
                  <a:gd name="T60" fmla="*/ 5 w 238"/>
                  <a:gd name="T61" fmla="*/ 32 h 1286"/>
                  <a:gd name="T62" fmla="*/ 23 w 238"/>
                  <a:gd name="T63" fmla="*/ 0 h 12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38"/>
                  <a:gd name="T97" fmla="*/ 0 h 1286"/>
                  <a:gd name="T98" fmla="*/ 238 w 238"/>
                  <a:gd name="T99" fmla="*/ 1286 h 12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38" h="1286">
                    <a:moveTo>
                      <a:pt x="23" y="0"/>
                    </a:moveTo>
                    <a:lnTo>
                      <a:pt x="50" y="53"/>
                    </a:lnTo>
                    <a:lnTo>
                      <a:pt x="62" y="107"/>
                    </a:lnTo>
                    <a:lnTo>
                      <a:pt x="73" y="294"/>
                    </a:lnTo>
                    <a:lnTo>
                      <a:pt x="78" y="419"/>
                    </a:lnTo>
                    <a:lnTo>
                      <a:pt x="78" y="633"/>
                    </a:lnTo>
                    <a:lnTo>
                      <a:pt x="76" y="834"/>
                    </a:lnTo>
                    <a:lnTo>
                      <a:pt x="65" y="995"/>
                    </a:lnTo>
                    <a:lnTo>
                      <a:pt x="57" y="1044"/>
                    </a:lnTo>
                    <a:lnTo>
                      <a:pt x="114" y="1070"/>
                    </a:lnTo>
                    <a:lnTo>
                      <a:pt x="163" y="1102"/>
                    </a:lnTo>
                    <a:lnTo>
                      <a:pt x="229" y="1169"/>
                    </a:lnTo>
                    <a:lnTo>
                      <a:pt x="237" y="1195"/>
                    </a:lnTo>
                    <a:lnTo>
                      <a:pt x="231" y="1244"/>
                    </a:lnTo>
                    <a:lnTo>
                      <a:pt x="198" y="1285"/>
                    </a:lnTo>
                    <a:lnTo>
                      <a:pt x="186" y="1263"/>
                    </a:lnTo>
                    <a:lnTo>
                      <a:pt x="174" y="1209"/>
                    </a:lnTo>
                    <a:lnTo>
                      <a:pt x="143" y="1164"/>
                    </a:lnTo>
                    <a:lnTo>
                      <a:pt x="89" y="1115"/>
                    </a:lnTo>
                    <a:lnTo>
                      <a:pt x="54" y="1102"/>
                    </a:lnTo>
                    <a:lnTo>
                      <a:pt x="13" y="1102"/>
                    </a:lnTo>
                    <a:lnTo>
                      <a:pt x="13" y="1061"/>
                    </a:lnTo>
                    <a:lnTo>
                      <a:pt x="33" y="1017"/>
                    </a:lnTo>
                    <a:lnTo>
                      <a:pt x="50" y="873"/>
                    </a:lnTo>
                    <a:lnTo>
                      <a:pt x="57" y="722"/>
                    </a:lnTo>
                    <a:lnTo>
                      <a:pt x="54" y="589"/>
                    </a:lnTo>
                    <a:lnTo>
                      <a:pt x="50" y="419"/>
                    </a:lnTo>
                    <a:lnTo>
                      <a:pt x="40" y="272"/>
                    </a:lnTo>
                    <a:lnTo>
                      <a:pt x="17" y="164"/>
                    </a:lnTo>
                    <a:lnTo>
                      <a:pt x="0" y="67"/>
                    </a:lnTo>
                    <a:lnTo>
                      <a:pt x="5" y="3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87" name="Freeform 9"/>
              <p:cNvSpPr>
                <a:spLocks/>
              </p:cNvSpPr>
              <p:nvPr/>
            </p:nvSpPr>
            <p:spPr bwMode="auto">
              <a:xfrm>
                <a:off x="4831" y="2067"/>
                <a:ext cx="219" cy="1160"/>
              </a:xfrm>
              <a:custGeom>
                <a:avLst/>
                <a:gdLst>
                  <a:gd name="T0" fmla="*/ 0 w 219"/>
                  <a:gd name="T1" fmla="*/ 91 h 1160"/>
                  <a:gd name="T2" fmla="*/ 0 w 219"/>
                  <a:gd name="T3" fmla="*/ 18 h 1160"/>
                  <a:gd name="T4" fmla="*/ 22 w 219"/>
                  <a:gd name="T5" fmla="*/ 0 h 1160"/>
                  <a:gd name="T6" fmla="*/ 57 w 219"/>
                  <a:gd name="T7" fmla="*/ 0 h 1160"/>
                  <a:gd name="T8" fmla="*/ 82 w 219"/>
                  <a:gd name="T9" fmla="*/ 43 h 1160"/>
                  <a:gd name="T10" fmla="*/ 87 w 219"/>
                  <a:gd name="T11" fmla="*/ 81 h 1160"/>
                  <a:gd name="T12" fmla="*/ 82 w 219"/>
                  <a:gd name="T13" fmla="*/ 166 h 1160"/>
                  <a:gd name="T14" fmla="*/ 65 w 219"/>
                  <a:gd name="T15" fmla="*/ 271 h 1160"/>
                  <a:gd name="T16" fmla="*/ 57 w 219"/>
                  <a:gd name="T17" fmla="*/ 434 h 1160"/>
                  <a:gd name="T18" fmla="*/ 52 w 219"/>
                  <a:gd name="T19" fmla="*/ 539 h 1160"/>
                  <a:gd name="T20" fmla="*/ 52 w 219"/>
                  <a:gd name="T21" fmla="*/ 556 h 1160"/>
                  <a:gd name="T22" fmla="*/ 60 w 219"/>
                  <a:gd name="T23" fmla="*/ 705 h 1160"/>
                  <a:gd name="T24" fmla="*/ 72 w 219"/>
                  <a:gd name="T25" fmla="*/ 789 h 1160"/>
                  <a:gd name="T26" fmla="*/ 82 w 219"/>
                  <a:gd name="T27" fmla="*/ 856 h 1160"/>
                  <a:gd name="T28" fmla="*/ 80 w 219"/>
                  <a:gd name="T29" fmla="*/ 884 h 1160"/>
                  <a:gd name="T30" fmla="*/ 112 w 219"/>
                  <a:gd name="T31" fmla="*/ 962 h 1160"/>
                  <a:gd name="T32" fmla="*/ 147 w 219"/>
                  <a:gd name="T33" fmla="*/ 1011 h 1160"/>
                  <a:gd name="T34" fmla="*/ 185 w 219"/>
                  <a:gd name="T35" fmla="*/ 1057 h 1160"/>
                  <a:gd name="T36" fmla="*/ 218 w 219"/>
                  <a:gd name="T37" fmla="*/ 1078 h 1160"/>
                  <a:gd name="T38" fmla="*/ 218 w 219"/>
                  <a:gd name="T39" fmla="*/ 1116 h 1160"/>
                  <a:gd name="T40" fmla="*/ 200 w 219"/>
                  <a:gd name="T41" fmla="*/ 1148 h 1160"/>
                  <a:gd name="T42" fmla="*/ 157 w 219"/>
                  <a:gd name="T43" fmla="*/ 1159 h 1160"/>
                  <a:gd name="T44" fmla="*/ 127 w 219"/>
                  <a:gd name="T45" fmla="*/ 1138 h 1160"/>
                  <a:gd name="T46" fmla="*/ 127 w 219"/>
                  <a:gd name="T47" fmla="*/ 1109 h 1160"/>
                  <a:gd name="T48" fmla="*/ 102 w 219"/>
                  <a:gd name="T49" fmla="*/ 1011 h 1160"/>
                  <a:gd name="T50" fmla="*/ 60 w 219"/>
                  <a:gd name="T51" fmla="*/ 958 h 1160"/>
                  <a:gd name="T52" fmla="*/ 29 w 219"/>
                  <a:gd name="T53" fmla="*/ 905 h 1160"/>
                  <a:gd name="T54" fmla="*/ 7 w 219"/>
                  <a:gd name="T55" fmla="*/ 877 h 1160"/>
                  <a:gd name="T56" fmla="*/ 14 w 219"/>
                  <a:gd name="T57" fmla="*/ 841 h 1160"/>
                  <a:gd name="T58" fmla="*/ 27 w 219"/>
                  <a:gd name="T59" fmla="*/ 746 h 1160"/>
                  <a:gd name="T60" fmla="*/ 27 w 219"/>
                  <a:gd name="T61" fmla="*/ 568 h 1160"/>
                  <a:gd name="T62" fmla="*/ 22 w 219"/>
                  <a:gd name="T63" fmla="*/ 439 h 1160"/>
                  <a:gd name="T64" fmla="*/ 22 w 219"/>
                  <a:gd name="T65" fmla="*/ 313 h 1160"/>
                  <a:gd name="T66" fmla="*/ 20 w 219"/>
                  <a:gd name="T67" fmla="*/ 176 h 1160"/>
                  <a:gd name="T68" fmla="*/ 0 w 219"/>
                  <a:gd name="T69" fmla="*/ 91 h 11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9"/>
                  <a:gd name="T106" fmla="*/ 0 h 1160"/>
                  <a:gd name="T107" fmla="*/ 219 w 219"/>
                  <a:gd name="T108" fmla="*/ 1160 h 11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9" h="1160">
                    <a:moveTo>
                      <a:pt x="0" y="91"/>
                    </a:moveTo>
                    <a:lnTo>
                      <a:pt x="0" y="18"/>
                    </a:lnTo>
                    <a:lnTo>
                      <a:pt x="22" y="0"/>
                    </a:lnTo>
                    <a:lnTo>
                      <a:pt x="57" y="0"/>
                    </a:lnTo>
                    <a:lnTo>
                      <a:pt x="82" y="43"/>
                    </a:lnTo>
                    <a:lnTo>
                      <a:pt x="87" y="81"/>
                    </a:lnTo>
                    <a:lnTo>
                      <a:pt x="82" y="166"/>
                    </a:lnTo>
                    <a:lnTo>
                      <a:pt x="65" y="271"/>
                    </a:lnTo>
                    <a:lnTo>
                      <a:pt x="57" y="434"/>
                    </a:lnTo>
                    <a:lnTo>
                      <a:pt x="52" y="539"/>
                    </a:lnTo>
                    <a:lnTo>
                      <a:pt x="52" y="556"/>
                    </a:lnTo>
                    <a:lnTo>
                      <a:pt x="60" y="705"/>
                    </a:lnTo>
                    <a:lnTo>
                      <a:pt x="72" y="789"/>
                    </a:lnTo>
                    <a:lnTo>
                      <a:pt x="82" y="856"/>
                    </a:lnTo>
                    <a:lnTo>
                      <a:pt x="80" y="884"/>
                    </a:lnTo>
                    <a:lnTo>
                      <a:pt x="112" y="962"/>
                    </a:lnTo>
                    <a:lnTo>
                      <a:pt x="147" y="1011"/>
                    </a:lnTo>
                    <a:lnTo>
                      <a:pt x="185" y="1057"/>
                    </a:lnTo>
                    <a:lnTo>
                      <a:pt x="218" y="1078"/>
                    </a:lnTo>
                    <a:lnTo>
                      <a:pt x="218" y="1116"/>
                    </a:lnTo>
                    <a:lnTo>
                      <a:pt x="200" y="1148"/>
                    </a:lnTo>
                    <a:lnTo>
                      <a:pt x="157" y="1159"/>
                    </a:lnTo>
                    <a:lnTo>
                      <a:pt x="127" y="1138"/>
                    </a:lnTo>
                    <a:lnTo>
                      <a:pt x="127" y="1109"/>
                    </a:lnTo>
                    <a:lnTo>
                      <a:pt x="102" y="1011"/>
                    </a:lnTo>
                    <a:lnTo>
                      <a:pt x="60" y="958"/>
                    </a:lnTo>
                    <a:lnTo>
                      <a:pt x="29" y="905"/>
                    </a:lnTo>
                    <a:lnTo>
                      <a:pt x="7" y="877"/>
                    </a:lnTo>
                    <a:lnTo>
                      <a:pt x="14" y="841"/>
                    </a:lnTo>
                    <a:lnTo>
                      <a:pt x="27" y="746"/>
                    </a:lnTo>
                    <a:lnTo>
                      <a:pt x="27" y="568"/>
                    </a:lnTo>
                    <a:lnTo>
                      <a:pt x="22" y="439"/>
                    </a:lnTo>
                    <a:lnTo>
                      <a:pt x="22" y="313"/>
                    </a:lnTo>
                    <a:lnTo>
                      <a:pt x="20" y="176"/>
                    </a:lnTo>
                    <a:lnTo>
                      <a:pt x="0" y="91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72062" name="Group 10"/>
            <p:cNvGrpSpPr>
              <a:grpSpLocks/>
            </p:cNvGrpSpPr>
            <p:nvPr/>
          </p:nvGrpSpPr>
          <p:grpSpPr bwMode="auto">
            <a:xfrm>
              <a:off x="3360" y="1296"/>
              <a:ext cx="874" cy="1864"/>
              <a:chOff x="3360" y="1296"/>
              <a:chExt cx="874" cy="1864"/>
            </a:xfrm>
          </p:grpSpPr>
          <p:sp>
            <p:nvSpPr>
              <p:cNvPr id="172076" name="Freeform 11"/>
              <p:cNvSpPr>
                <a:spLocks/>
              </p:cNvSpPr>
              <p:nvPr/>
            </p:nvSpPr>
            <p:spPr bwMode="auto">
              <a:xfrm>
                <a:off x="3620" y="1296"/>
                <a:ext cx="563" cy="404"/>
              </a:xfrm>
              <a:custGeom>
                <a:avLst/>
                <a:gdLst>
                  <a:gd name="T0" fmla="*/ 0 w 563"/>
                  <a:gd name="T1" fmla="*/ 169 h 404"/>
                  <a:gd name="T2" fmla="*/ 40 w 563"/>
                  <a:gd name="T3" fmla="*/ 86 h 404"/>
                  <a:gd name="T4" fmla="*/ 93 w 563"/>
                  <a:gd name="T5" fmla="*/ 44 h 404"/>
                  <a:gd name="T6" fmla="*/ 160 w 563"/>
                  <a:gd name="T7" fmla="*/ 14 h 404"/>
                  <a:gd name="T8" fmla="*/ 229 w 563"/>
                  <a:gd name="T9" fmla="*/ 0 h 404"/>
                  <a:gd name="T10" fmla="*/ 316 w 563"/>
                  <a:gd name="T11" fmla="*/ 4 h 404"/>
                  <a:gd name="T12" fmla="*/ 375 w 563"/>
                  <a:gd name="T13" fmla="*/ 37 h 404"/>
                  <a:gd name="T14" fmla="*/ 429 w 563"/>
                  <a:gd name="T15" fmla="*/ 97 h 404"/>
                  <a:gd name="T16" fmla="*/ 451 w 563"/>
                  <a:gd name="T17" fmla="*/ 176 h 404"/>
                  <a:gd name="T18" fmla="*/ 451 w 563"/>
                  <a:gd name="T19" fmla="*/ 267 h 404"/>
                  <a:gd name="T20" fmla="*/ 559 w 563"/>
                  <a:gd name="T21" fmla="*/ 330 h 404"/>
                  <a:gd name="T22" fmla="*/ 562 w 563"/>
                  <a:gd name="T23" fmla="*/ 357 h 404"/>
                  <a:gd name="T24" fmla="*/ 545 w 563"/>
                  <a:gd name="T25" fmla="*/ 360 h 404"/>
                  <a:gd name="T26" fmla="*/ 442 w 563"/>
                  <a:gd name="T27" fmla="*/ 304 h 404"/>
                  <a:gd name="T28" fmla="*/ 411 w 563"/>
                  <a:gd name="T29" fmla="*/ 345 h 404"/>
                  <a:gd name="T30" fmla="*/ 348 w 563"/>
                  <a:gd name="T31" fmla="*/ 380 h 404"/>
                  <a:gd name="T32" fmla="*/ 290 w 563"/>
                  <a:gd name="T33" fmla="*/ 398 h 404"/>
                  <a:gd name="T34" fmla="*/ 197 w 563"/>
                  <a:gd name="T35" fmla="*/ 403 h 404"/>
                  <a:gd name="T36" fmla="*/ 75 w 563"/>
                  <a:gd name="T37" fmla="*/ 374 h 404"/>
                  <a:gd name="T38" fmla="*/ 21 w 563"/>
                  <a:gd name="T39" fmla="*/ 315 h 404"/>
                  <a:gd name="T40" fmla="*/ 0 w 563"/>
                  <a:gd name="T41" fmla="*/ 255 h 404"/>
                  <a:gd name="T42" fmla="*/ 0 w 563"/>
                  <a:gd name="T43" fmla="*/ 169 h 40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63"/>
                  <a:gd name="T67" fmla="*/ 0 h 404"/>
                  <a:gd name="T68" fmla="*/ 563 w 563"/>
                  <a:gd name="T69" fmla="*/ 404 h 40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63" h="404">
                    <a:moveTo>
                      <a:pt x="0" y="169"/>
                    </a:moveTo>
                    <a:lnTo>
                      <a:pt x="40" y="86"/>
                    </a:lnTo>
                    <a:lnTo>
                      <a:pt x="93" y="44"/>
                    </a:lnTo>
                    <a:lnTo>
                      <a:pt x="160" y="14"/>
                    </a:lnTo>
                    <a:lnTo>
                      <a:pt x="229" y="0"/>
                    </a:lnTo>
                    <a:lnTo>
                      <a:pt x="316" y="4"/>
                    </a:lnTo>
                    <a:lnTo>
                      <a:pt x="375" y="37"/>
                    </a:lnTo>
                    <a:lnTo>
                      <a:pt x="429" y="97"/>
                    </a:lnTo>
                    <a:lnTo>
                      <a:pt x="451" y="176"/>
                    </a:lnTo>
                    <a:lnTo>
                      <a:pt x="451" y="267"/>
                    </a:lnTo>
                    <a:lnTo>
                      <a:pt x="559" y="330"/>
                    </a:lnTo>
                    <a:lnTo>
                      <a:pt x="562" y="357"/>
                    </a:lnTo>
                    <a:lnTo>
                      <a:pt x="545" y="360"/>
                    </a:lnTo>
                    <a:lnTo>
                      <a:pt x="442" y="304"/>
                    </a:lnTo>
                    <a:lnTo>
                      <a:pt x="411" y="345"/>
                    </a:lnTo>
                    <a:lnTo>
                      <a:pt x="348" y="380"/>
                    </a:lnTo>
                    <a:lnTo>
                      <a:pt x="290" y="398"/>
                    </a:lnTo>
                    <a:lnTo>
                      <a:pt x="197" y="403"/>
                    </a:lnTo>
                    <a:lnTo>
                      <a:pt x="75" y="374"/>
                    </a:lnTo>
                    <a:lnTo>
                      <a:pt x="21" y="315"/>
                    </a:lnTo>
                    <a:lnTo>
                      <a:pt x="0" y="255"/>
                    </a:lnTo>
                    <a:lnTo>
                      <a:pt x="0" y="16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77" name="Freeform 12"/>
              <p:cNvSpPr>
                <a:spLocks/>
              </p:cNvSpPr>
              <p:nvPr/>
            </p:nvSpPr>
            <p:spPr bwMode="auto">
              <a:xfrm>
                <a:off x="3561" y="1730"/>
                <a:ext cx="504" cy="649"/>
              </a:xfrm>
              <a:custGeom>
                <a:avLst/>
                <a:gdLst>
                  <a:gd name="T0" fmla="*/ 73 w 504"/>
                  <a:gd name="T1" fmla="*/ 42 h 649"/>
                  <a:gd name="T2" fmla="*/ 134 w 504"/>
                  <a:gd name="T3" fmla="*/ 15 h 649"/>
                  <a:gd name="T4" fmla="*/ 206 w 504"/>
                  <a:gd name="T5" fmla="*/ 4 h 649"/>
                  <a:gd name="T6" fmla="*/ 274 w 504"/>
                  <a:gd name="T7" fmla="*/ 0 h 649"/>
                  <a:gd name="T8" fmla="*/ 364 w 504"/>
                  <a:gd name="T9" fmla="*/ 7 h 649"/>
                  <a:gd name="T10" fmla="*/ 462 w 504"/>
                  <a:gd name="T11" fmla="*/ 42 h 649"/>
                  <a:gd name="T12" fmla="*/ 503 w 504"/>
                  <a:gd name="T13" fmla="*/ 104 h 649"/>
                  <a:gd name="T14" fmla="*/ 503 w 504"/>
                  <a:gd name="T15" fmla="*/ 199 h 649"/>
                  <a:gd name="T16" fmla="*/ 498 w 504"/>
                  <a:gd name="T17" fmla="*/ 288 h 649"/>
                  <a:gd name="T18" fmla="*/ 448 w 504"/>
                  <a:gd name="T19" fmla="*/ 426 h 649"/>
                  <a:gd name="T20" fmla="*/ 407 w 504"/>
                  <a:gd name="T21" fmla="*/ 537 h 649"/>
                  <a:gd name="T22" fmla="*/ 364 w 504"/>
                  <a:gd name="T23" fmla="*/ 609 h 649"/>
                  <a:gd name="T24" fmla="*/ 270 w 504"/>
                  <a:gd name="T25" fmla="*/ 648 h 649"/>
                  <a:gd name="T26" fmla="*/ 134 w 504"/>
                  <a:gd name="T27" fmla="*/ 639 h 649"/>
                  <a:gd name="T28" fmla="*/ 67 w 504"/>
                  <a:gd name="T29" fmla="*/ 583 h 649"/>
                  <a:gd name="T30" fmla="*/ 27 w 504"/>
                  <a:gd name="T31" fmla="*/ 498 h 649"/>
                  <a:gd name="T32" fmla="*/ 4 w 504"/>
                  <a:gd name="T33" fmla="*/ 402 h 649"/>
                  <a:gd name="T34" fmla="*/ 0 w 504"/>
                  <a:gd name="T35" fmla="*/ 261 h 649"/>
                  <a:gd name="T36" fmla="*/ 17 w 504"/>
                  <a:gd name="T37" fmla="*/ 161 h 649"/>
                  <a:gd name="T38" fmla="*/ 45 w 504"/>
                  <a:gd name="T39" fmla="*/ 72 h 649"/>
                  <a:gd name="T40" fmla="*/ 73 w 504"/>
                  <a:gd name="T41" fmla="*/ 42 h 6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04"/>
                  <a:gd name="T64" fmla="*/ 0 h 649"/>
                  <a:gd name="T65" fmla="*/ 504 w 504"/>
                  <a:gd name="T66" fmla="*/ 649 h 6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04" h="649">
                    <a:moveTo>
                      <a:pt x="73" y="42"/>
                    </a:moveTo>
                    <a:lnTo>
                      <a:pt x="134" y="15"/>
                    </a:lnTo>
                    <a:lnTo>
                      <a:pt x="206" y="4"/>
                    </a:lnTo>
                    <a:lnTo>
                      <a:pt x="274" y="0"/>
                    </a:lnTo>
                    <a:lnTo>
                      <a:pt x="364" y="7"/>
                    </a:lnTo>
                    <a:lnTo>
                      <a:pt x="462" y="42"/>
                    </a:lnTo>
                    <a:lnTo>
                      <a:pt x="503" y="104"/>
                    </a:lnTo>
                    <a:lnTo>
                      <a:pt x="503" y="199"/>
                    </a:lnTo>
                    <a:lnTo>
                      <a:pt x="498" y="288"/>
                    </a:lnTo>
                    <a:lnTo>
                      <a:pt x="448" y="426"/>
                    </a:lnTo>
                    <a:lnTo>
                      <a:pt x="407" y="537"/>
                    </a:lnTo>
                    <a:lnTo>
                      <a:pt x="364" y="609"/>
                    </a:lnTo>
                    <a:lnTo>
                      <a:pt x="270" y="648"/>
                    </a:lnTo>
                    <a:lnTo>
                      <a:pt x="134" y="639"/>
                    </a:lnTo>
                    <a:lnTo>
                      <a:pt x="67" y="583"/>
                    </a:lnTo>
                    <a:lnTo>
                      <a:pt x="27" y="498"/>
                    </a:lnTo>
                    <a:lnTo>
                      <a:pt x="4" y="402"/>
                    </a:lnTo>
                    <a:lnTo>
                      <a:pt x="0" y="261"/>
                    </a:lnTo>
                    <a:lnTo>
                      <a:pt x="17" y="161"/>
                    </a:lnTo>
                    <a:lnTo>
                      <a:pt x="45" y="72"/>
                    </a:lnTo>
                    <a:lnTo>
                      <a:pt x="73" y="42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78" name="Freeform 13"/>
              <p:cNvSpPr>
                <a:spLocks/>
              </p:cNvSpPr>
              <p:nvPr/>
            </p:nvSpPr>
            <p:spPr bwMode="auto">
              <a:xfrm>
                <a:off x="3360" y="1729"/>
                <a:ext cx="296" cy="801"/>
              </a:xfrm>
              <a:custGeom>
                <a:avLst/>
                <a:gdLst>
                  <a:gd name="T0" fmla="*/ 202 w 296"/>
                  <a:gd name="T1" fmla="*/ 5 h 801"/>
                  <a:gd name="T2" fmla="*/ 274 w 296"/>
                  <a:gd name="T3" fmla="*/ 0 h 801"/>
                  <a:gd name="T4" fmla="*/ 295 w 296"/>
                  <a:gd name="T5" fmla="*/ 35 h 801"/>
                  <a:gd name="T6" fmla="*/ 259 w 296"/>
                  <a:gd name="T7" fmla="*/ 81 h 801"/>
                  <a:gd name="T8" fmla="*/ 205 w 296"/>
                  <a:gd name="T9" fmla="*/ 105 h 801"/>
                  <a:gd name="T10" fmla="*/ 160 w 296"/>
                  <a:gd name="T11" fmla="*/ 164 h 801"/>
                  <a:gd name="T12" fmla="*/ 108 w 296"/>
                  <a:gd name="T13" fmla="*/ 245 h 801"/>
                  <a:gd name="T14" fmla="*/ 86 w 296"/>
                  <a:gd name="T15" fmla="*/ 320 h 801"/>
                  <a:gd name="T16" fmla="*/ 73 w 296"/>
                  <a:gd name="T17" fmla="*/ 447 h 801"/>
                  <a:gd name="T18" fmla="*/ 86 w 296"/>
                  <a:gd name="T19" fmla="*/ 567 h 801"/>
                  <a:gd name="T20" fmla="*/ 112 w 296"/>
                  <a:gd name="T21" fmla="*/ 622 h 801"/>
                  <a:gd name="T22" fmla="*/ 93 w 296"/>
                  <a:gd name="T23" fmla="*/ 682 h 801"/>
                  <a:gd name="T24" fmla="*/ 73 w 296"/>
                  <a:gd name="T25" fmla="*/ 726 h 801"/>
                  <a:gd name="T26" fmla="*/ 80 w 296"/>
                  <a:gd name="T27" fmla="*/ 800 h 801"/>
                  <a:gd name="T28" fmla="*/ 45 w 296"/>
                  <a:gd name="T29" fmla="*/ 794 h 801"/>
                  <a:gd name="T30" fmla="*/ 14 w 296"/>
                  <a:gd name="T31" fmla="*/ 734 h 801"/>
                  <a:gd name="T32" fmla="*/ 0 w 296"/>
                  <a:gd name="T33" fmla="*/ 682 h 801"/>
                  <a:gd name="T34" fmla="*/ 40 w 296"/>
                  <a:gd name="T35" fmla="*/ 611 h 801"/>
                  <a:gd name="T36" fmla="*/ 27 w 296"/>
                  <a:gd name="T37" fmla="*/ 546 h 801"/>
                  <a:gd name="T38" fmla="*/ 14 w 296"/>
                  <a:gd name="T39" fmla="*/ 442 h 801"/>
                  <a:gd name="T40" fmla="*/ 14 w 296"/>
                  <a:gd name="T41" fmla="*/ 314 h 801"/>
                  <a:gd name="T42" fmla="*/ 40 w 296"/>
                  <a:gd name="T43" fmla="*/ 180 h 801"/>
                  <a:gd name="T44" fmla="*/ 86 w 296"/>
                  <a:gd name="T45" fmla="*/ 81 h 801"/>
                  <a:gd name="T46" fmla="*/ 134 w 296"/>
                  <a:gd name="T47" fmla="*/ 28 h 801"/>
                  <a:gd name="T48" fmla="*/ 202 w 296"/>
                  <a:gd name="T49" fmla="*/ 5 h 80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96"/>
                  <a:gd name="T76" fmla="*/ 0 h 801"/>
                  <a:gd name="T77" fmla="*/ 296 w 296"/>
                  <a:gd name="T78" fmla="*/ 801 h 80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96" h="801">
                    <a:moveTo>
                      <a:pt x="202" y="5"/>
                    </a:moveTo>
                    <a:lnTo>
                      <a:pt x="274" y="0"/>
                    </a:lnTo>
                    <a:lnTo>
                      <a:pt x="295" y="35"/>
                    </a:lnTo>
                    <a:lnTo>
                      <a:pt x="259" y="81"/>
                    </a:lnTo>
                    <a:lnTo>
                      <a:pt x="205" y="105"/>
                    </a:lnTo>
                    <a:lnTo>
                      <a:pt x="160" y="164"/>
                    </a:lnTo>
                    <a:lnTo>
                      <a:pt x="108" y="245"/>
                    </a:lnTo>
                    <a:lnTo>
                      <a:pt x="86" y="320"/>
                    </a:lnTo>
                    <a:lnTo>
                      <a:pt x="73" y="447"/>
                    </a:lnTo>
                    <a:lnTo>
                      <a:pt x="86" y="567"/>
                    </a:lnTo>
                    <a:lnTo>
                      <a:pt x="112" y="622"/>
                    </a:lnTo>
                    <a:lnTo>
                      <a:pt x="93" y="682"/>
                    </a:lnTo>
                    <a:lnTo>
                      <a:pt x="73" y="726"/>
                    </a:lnTo>
                    <a:lnTo>
                      <a:pt x="80" y="800"/>
                    </a:lnTo>
                    <a:lnTo>
                      <a:pt x="45" y="794"/>
                    </a:lnTo>
                    <a:lnTo>
                      <a:pt x="14" y="734"/>
                    </a:lnTo>
                    <a:lnTo>
                      <a:pt x="0" y="682"/>
                    </a:lnTo>
                    <a:lnTo>
                      <a:pt x="40" y="611"/>
                    </a:lnTo>
                    <a:lnTo>
                      <a:pt x="27" y="546"/>
                    </a:lnTo>
                    <a:lnTo>
                      <a:pt x="14" y="442"/>
                    </a:lnTo>
                    <a:lnTo>
                      <a:pt x="14" y="314"/>
                    </a:lnTo>
                    <a:lnTo>
                      <a:pt x="40" y="180"/>
                    </a:lnTo>
                    <a:lnTo>
                      <a:pt x="86" y="81"/>
                    </a:lnTo>
                    <a:lnTo>
                      <a:pt x="134" y="28"/>
                    </a:lnTo>
                    <a:lnTo>
                      <a:pt x="202" y="5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79" name="Freeform 14"/>
              <p:cNvSpPr>
                <a:spLocks/>
              </p:cNvSpPr>
              <p:nvPr/>
            </p:nvSpPr>
            <p:spPr bwMode="auto">
              <a:xfrm>
                <a:off x="4005" y="1749"/>
                <a:ext cx="190" cy="759"/>
              </a:xfrm>
              <a:custGeom>
                <a:avLst/>
                <a:gdLst>
                  <a:gd name="T0" fmla="*/ 2 w 190"/>
                  <a:gd name="T1" fmla="*/ 2 h 759"/>
                  <a:gd name="T2" fmla="*/ 80 w 190"/>
                  <a:gd name="T3" fmla="*/ 0 h 759"/>
                  <a:gd name="T4" fmla="*/ 133 w 190"/>
                  <a:gd name="T5" fmla="*/ 59 h 759"/>
                  <a:gd name="T6" fmla="*/ 189 w 190"/>
                  <a:gd name="T7" fmla="*/ 224 h 759"/>
                  <a:gd name="T8" fmla="*/ 189 w 190"/>
                  <a:gd name="T9" fmla="*/ 413 h 759"/>
                  <a:gd name="T10" fmla="*/ 162 w 190"/>
                  <a:gd name="T11" fmla="*/ 575 h 759"/>
                  <a:gd name="T12" fmla="*/ 189 w 190"/>
                  <a:gd name="T13" fmla="*/ 630 h 759"/>
                  <a:gd name="T14" fmla="*/ 189 w 190"/>
                  <a:gd name="T15" fmla="*/ 705 h 759"/>
                  <a:gd name="T16" fmla="*/ 162 w 190"/>
                  <a:gd name="T17" fmla="*/ 758 h 759"/>
                  <a:gd name="T18" fmla="*/ 126 w 190"/>
                  <a:gd name="T19" fmla="*/ 711 h 759"/>
                  <a:gd name="T20" fmla="*/ 106 w 190"/>
                  <a:gd name="T21" fmla="*/ 638 h 759"/>
                  <a:gd name="T22" fmla="*/ 67 w 190"/>
                  <a:gd name="T23" fmla="*/ 583 h 759"/>
                  <a:gd name="T24" fmla="*/ 112 w 190"/>
                  <a:gd name="T25" fmla="*/ 533 h 759"/>
                  <a:gd name="T26" fmla="*/ 139 w 190"/>
                  <a:gd name="T27" fmla="*/ 413 h 759"/>
                  <a:gd name="T28" fmla="*/ 139 w 190"/>
                  <a:gd name="T29" fmla="*/ 301 h 759"/>
                  <a:gd name="T30" fmla="*/ 112 w 190"/>
                  <a:gd name="T31" fmla="*/ 189 h 759"/>
                  <a:gd name="T32" fmla="*/ 58 w 190"/>
                  <a:gd name="T33" fmla="*/ 106 h 759"/>
                  <a:gd name="T34" fmla="*/ 0 w 190"/>
                  <a:gd name="T35" fmla="*/ 67 h 759"/>
                  <a:gd name="T36" fmla="*/ 2 w 190"/>
                  <a:gd name="T37" fmla="*/ 2 h 75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0"/>
                  <a:gd name="T58" fmla="*/ 0 h 759"/>
                  <a:gd name="T59" fmla="*/ 190 w 190"/>
                  <a:gd name="T60" fmla="*/ 759 h 75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0" h="759">
                    <a:moveTo>
                      <a:pt x="2" y="2"/>
                    </a:moveTo>
                    <a:lnTo>
                      <a:pt x="80" y="0"/>
                    </a:lnTo>
                    <a:lnTo>
                      <a:pt x="133" y="59"/>
                    </a:lnTo>
                    <a:lnTo>
                      <a:pt x="189" y="224"/>
                    </a:lnTo>
                    <a:lnTo>
                      <a:pt x="189" y="413"/>
                    </a:lnTo>
                    <a:lnTo>
                      <a:pt x="162" y="575"/>
                    </a:lnTo>
                    <a:lnTo>
                      <a:pt x="189" y="630"/>
                    </a:lnTo>
                    <a:lnTo>
                      <a:pt x="189" y="705"/>
                    </a:lnTo>
                    <a:lnTo>
                      <a:pt x="162" y="758"/>
                    </a:lnTo>
                    <a:lnTo>
                      <a:pt x="126" y="711"/>
                    </a:lnTo>
                    <a:lnTo>
                      <a:pt x="106" y="638"/>
                    </a:lnTo>
                    <a:lnTo>
                      <a:pt x="67" y="583"/>
                    </a:lnTo>
                    <a:lnTo>
                      <a:pt x="112" y="533"/>
                    </a:lnTo>
                    <a:lnTo>
                      <a:pt x="139" y="413"/>
                    </a:lnTo>
                    <a:lnTo>
                      <a:pt x="139" y="301"/>
                    </a:lnTo>
                    <a:lnTo>
                      <a:pt x="112" y="189"/>
                    </a:lnTo>
                    <a:lnTo>
                      <a:pt x="58" y="106"/>
                    </a:lnTo>
                    <a:lnTo>
                      <a:pt x="0" y="67"/>
                    </a:lnTo>
                    <a:lnTo>
                      <a:pt x="2" y="2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80" name="Freeform 15"/>
              <p:cNvSpPr>
                <a:spLocks/>
              </p:cNvSpPr>
              <p:nvPr/>
            </p:nvSpPr>
            <p:spPr bwMode="auto">
              <a:xfrm>
                <a:off x="3561" y="2248"/>
                <a:ext cx="425" cy="912"/>
              </a:xfrm>
              <a:custGeom>
                <a:avLst/>
                <a:gdLst>
                  <a:gd name="T0" fmla="*/ 42 w 425"/>
                  <a:gd name="T1" fmla="*/ 0 h 912"/>
                  <a:gd name="T2" fmla="*/ 90 w 425"/>
                  <a:gd name="T3" fmla="*/ 38 h 912"/>
                  <a:gd name="T4" fmla="*/ 111 w 425"/>
                  <a:gd name="T5" fmla="*/ 76 h 912"/>
                  <a:gd name="T6" fmla="*/ 131 w 425"/>
                  <a:gd name="T7" fmla="*/ 208 h 912"/>
                  <a:gd name="T8" fmla="*/ 140 w 425"/>
                  <a:gd name="T9" fmla="*/ 297 h 912"/>
                  <a:gd name="T10" fmla="*/ 140 w 425"/>
                  <a:gd name="T11" fmla="*/ 449 h 912"/>
                  <a:gd name="T12" fmla="*/ 137 w 425"/>
                  <a:gd name="T13" fmla="*/ 591 h 912"/>
                  <a:gd name="T14" fmla="*/ 116 w 425"/>
                  <a:gd name="T15" fmla="*/ 705 h 912"/>
                  <a:gd name="T16" fmla="*/ 102 w 425"/>
                  <a:gd name="T17" fmla="*/ 740 h 912"/>
                  <a:gd name="T18" fmla="*/ 204 w 425"/>
                  <a:gd name="T19" fmla="*/ 759 h 912"/>
                  <a:gd name="T20" fmla="*/ 292 w 425"/>
                  <a:gd name="T21" fmla="*/ 781 h 912"/>
                  <a:gd name="T22" fmla="*/ 410 w 425"/>
                  <a:gd name="T23" fmla="*/ 828 h 912"/>
                  <a:gd name="T24" fmla="*/ 424 w 425"/>
                  <a:gd name="T25" fmla="*/ 847 h 912"/>
                  <a:gd name="T26" fmla="*/ 413 w 425"/>
                  <a:gd name="T27" fmla="*/ 882 h 912"/>
                  <a:gd name="T28" fmla="*/ 355 w 425"/>
                  <a:gd name="T29" fmla="*/ 911 h 912"/>
                  <a:gd name="T30" fmla="*/ 333 w 425"/>
                  <a:gd name="T31" fmla="*/ 895 h 912"/>
                  <a:gd name="T32" fmla="*/ 312 w 425"/>
                  <a:gd name="T33" fmla="*/ 857 h 912"/>
                  <a:gd name="T34" fmla="*/ 257 w 425"/>
                  <a:gd name="T35" fmla="*/ 825 h 912"/>
                  <a:gd name="T36" fmla="*/ 160 w 425"/>
                  <a:gd name="T37" fmla="*/ 790 h 912"/>
                  <a:gd name="T38" fmla="*/ 97 w 425"/>
                  <a:gd name="T39" fmla="*/ 781 h 912"/>
                  <a:gd name="T40" fmla="*/ 23 w 425"/>
                  <a:gd name="T41" fmla="*/ 781 h 912"/>
                  <a:gd name="T42" fmla="*/ 23 w 425"/>
                  <a:gd name="T43" fmla="*/ 752 h 912"/>
                  <a:gd name="T44" fmla="*/ 59 w 425"/>
                  <a:gd name="T45" fmla="*/ 721 h 912"/>
                  <a:gd name="T46" fmla="*/ 90 w 425"/>
                  <a:gd name="T47" fmla="*/ 619 h 912"/>
                  <a:gd name="T48" fmla="*/ 102 w 425"/>
                  <a:gd name="T49" fmla="*/ 512 h 912"/>
                  <a:gd name="T50" fmla="*/ 97 w 425"/>
                  <a:gd name="T51" fmla="*/ 418 h 912"/>
                  <a:gd name="T52" fmla="*/ 90 w 425"/>
                  <a:gd name="T53" fmla="*/ 297 h 912"/>
                  <a:gd name="T54" fmla="*/ 71 w 425"/>
                  <a:gd name="T55" fmla="*/ 193 h 912"/>
                  <a:gd name="T56" fmla="*/ 30 w 425"/>
                  <a:gd name="T57" fmla="*/ 116 h 912"/>
                  <a:gd name="T58" fmla="*/ 0 w 425"/>
                  <a:gd name="T59" fmla="*/ 47 h 912"/>
                  <a:gd name="T60" fmla="*/ 10 w 425"/>
                  <a:gd name="T61" fmla="*/ 22 h 912"/>
                  <a:gd name="T62" fmla="*/ 42 w 425"/>
                  <a:gd name="T63" fmla="*/ 0 h 91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5"/>
                  <a:gd name="T97" fmla="*/ 0 h 912"/>
                  <a:gd name="T98" fmla="*/ 425 w 425"/>
                  <a:gd name="T99" fmla="*/ 912 h 91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5" h="912">
                    <a:moveTo>
                      <a:pt x="42" y="0"/>
                    </a:moveTo>
                    <a:lnTo>
                      <a:pt x="90" y="38"/>
                    </a:lnTo>
                    <a:lnTo>
                      <a:pt x="111" y="76"/>
                    </a:lnTo>
                    <a:lnTo>
                      <a:pt x="131" y="208"/>
                    </a:lnTo>
                    <a:lnTo>
                      <a:pt x="140" y="297"/>
                    </a:lnTo>
                    <a:lnTo>
                      <a:pt x="140" y="449"/>
                    </a:lnTo>
                    <a:lnTo>
                      <a:pt x="137" y="591"/>
                    </a:lnTo>
                    <a:lnTo>
                      <a:pt x="116" y="705"/>
                    </a:lnTo>
                    <a:lnTo>
                      <a:pt x="102" y="740"/>
                    </a:lnTo>
                    <a:lnTo>
                      <a:pt x="204" y="759"/>
                    </a:lnTo>
                    <a:lnTo>
                      <a:pt x="292" y="781"/>
                    </a:lnTo>
                    <a:lnTo>
                      <a:pt x="410" y="828"/>
                    </a:lnTo>
                    <a:lnTo>
                      <a:pt x="424" y="847"/>
                    </a:lnTo>
                    <a:lnTo>
                      <a:pt x="413" y="882"/>
                    </a:lnTo>
                    <a:lnTo>
                      <a:pt x="355" y="911"/>
                    </a:lnTo>
                    <a:lnTo>
                      <a:pt x="333" y="895"/>
                    </a:lnTo>
                    <a:lnTo>
                      <a:pt x="312" y="857"/>
                    </a:lnTo>
                    <a:lnTo>
                      <a:pt x="257" y="825"/>
                    </a:lnTo>
                    <a:lnTo>
                      <a:pt x="160" y="790"/>
                    </a:lnTo>
                    <a:lnTo>
                      <a:pt x="97" y="781"/>
                    </a:lnTo>
                    <a:lnTo>
                      <a:pt x="23" y="781"/>
                    </a:lnTo>
                    <a:lnTo>
                      <a:pt x="23" y="752"/>
                    </a:lnTo>
                    <a:lnTo>
                      <a:pt x="59" y="721"/>
                    </a:lnTo>
                    <a:lnTo>
                      <a:pt x="90" y="619"/>
                    </a:lnTo>
                    <a:lnTo>
                      <a:pt x="102" y="512"/>
                    </a:lnTo>
                    <a:lnTo>
                      <a:pt x="97" y="418"/>
                    </a:lnTo>
                    <a:lnTo>
                      <a:pt x="90" y="297"/>
                    </a:lnTo>
                    <a:lnTo>
                      <a:pt x="71" y="193"/>
                    </a:lnTo>
                    <a:lnTo>
                      <a:pt x="30" y="116"/>
                    </a:lnTo>
                    <a:lnTo>
                      <a:pt x="0" y="47"/>
                    </a:lnTo>
                    <a:lnTo>
                      <a:pt x="10" y="22"/>
                    </a:lnTo>
                    <a:lnTo>
                      <a:pt x="42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81" name="Freeform 16"/>
              <p:cNvSpPr>
                <a:spLocks/>
              </p:cNvSpPr>
              <p:nvPr/>
            </p:nvSpPr>
            <p:spPr bwMode="auto">
              <a:xfrm>
                <a:off x="3843" y="2249"/>
                <a:ext cx="391" cy="822"/>
              </a:xfrm>
              <a:custGeom>
                <a:avLst/>
                <a:gdLst>
                  <a:gd name="T0" fmla="*/ 0 w 391"/>
                  <a:gd name="T1" fmla="*/ 64 h 822"/>
                  <a:gd name="T2" fmla="*/ 0 w 391"/>
                  <a:gd name="T3" fmla="*/ 12 h 822"/>
                  <a:gd name="T4" fmla="*/ 39 w 391"/>
                  <a:gd name="T5" fmla="*/ 0 h 822"/>
                  <a:gd name="T6" fmla="*/ 102 w 391"/>
                  <a:gd name="T7" fmla="*/ 0 h 822"/>
                  <a:gd name="T8" fmla="*/ 147 w 391"/>
                  <a:gd name="T9" fmla="*/ 30 h 822"/>
                  <a:gd name="T10" fmla="*/ 156 w 391"/>
                  <a:gd name="T11" fmla="*/ 57 h 822"/>
                  <a:gd name="T12" fmla="*/ 147 w 391"/>
                  <a:gd name="T13" fmla="*/ 117 h 822"/>
                  <a:gd name="T14" fmla="*/ 116 w 391"/>
                  <a:gd name="T15" fmla="*/ 192 h 822"/>
                  <a:gd name="T16" fmla="*/ 102 w 391"/>
                  <a:gd name="T17" fmla="*/ 307 h 822"/>
                  <a:gd name="T18" fmla="*/ 93 w 391"/>
                  <a:gd name="T19" fmla="*/ 382 h 822"/>
                  <a:gd name="T20" fmla="*/ 93 w 391"/>
                  <a:gd name="T21" fmla="*/ 394 h 822"/>
                  <a:gd name="T22" fmla="*/ 108 w 391"/>
                  <a:gd name="T23" fmla="*/ 499 h 822"/>
                  <a:gd name="T24" fmla="*/ 130 w 391"/>
                  <a:gd name="T25" fmla="*/ 558 h 822"/>
                  <a:gd name="T26" fmla="*/ 147 w 391"/>
                  <a:gd name="T27" fmla="*/ 606 h 822"/>
                  <a:gd name="T28" fmla="*/ 143 w 391"/>
                  <a:gd name="T29" fmla="*/ 626 h 822"/>
                  <a:gd name="T30" fmla="*/ 201 w 391"/>
                  <a:gd name="T31" fmla="*/ 681 h 822"/>
                  <a:gd name="T32" fmla="*/ 264 w 391"/>
                  <a:gd name="T33" fmla="*/ 716 h 822"/>
                  <a:gd name="T34" fmla="*/ 331 w 391"/>
                  <a:gd name="T35" fmla="*/ 748 h 822"/>
                  <a:gd name="T36" fmla="*/ 390 w 391"/>
                  <a:gd name="T37" fmla="*/ 764 h 822"/>
                  <a:gd name="T38" fmla="*/ 390 w 391"/>
                  <a:gd name="T39" fmla="*/ 790 h 822"/>
                  <a:gd name="T40" fmla="*/ 357 w 391"/>
                  <a:gd name="T41" fmla="*/ 813 h 822"/>
                  <a:gd name="T42" fmla="*/ 281 w 391"/>
                  <a:gd name="T43" fmla="*/ 821 h 822"/>
                  <a:gd name="T44" fmla="*/ 227 w 391"/>
                  <a:gd name="T45" fmla="*/ 806 h 822"/>
                  <a:gd name="T46" fmla="*/ 227 w 391"/>
                  <a:gd name="T47" fmla="*/ 786 h 822"/>
                  <a:gd name="T48" fmla="*/ 182 w 391"/>
                  <a:gd name="T49" fmla="*/ 716 h 822"/>
                  <a:gd name="T50" fmla="*/ 108 w 391"/>
                  <a:gd name="T51" fmla="*/ 679 h 822"/>
                  <a:gd name="T52" fmla="*/ 52 w 391"/>
                  <a:gd name="T53" fmla="*/ 641 h 822"/>
                  <a:gd name="T54" fmla="*/ 13 w 391"/>
                  <a:gd name="T55" fmla="*/ 621 h 822"/>
                  <a:gd name="T56" fmla="*/ 26 w 391"/>
                  <a:gd name="T57" fmla="*/ 596 h 822"/>
                  <a:gd name="T58" fmla="*/ 49 w 391"/>
                  <a:gd name="T59" fmla="*/ 528 h 822"/>
                  <a:gd name="T60" fmla="*/ 49 w 391"/>
                  <a:gd name="T61" fmla="*/ 402 h 822"/>
                  <a:gd name="T62" fmla="*/ 39 w 391"/>
                  <a:gd name="T63" fmla="*/ 311 h 822"/>
                  <a:gd name="T64" fmla="*/ 39 w 391"/>
                  <a:gd name="T65" fmla="*/ 222 h 822"/>
                  <a:gd name="T66" fmla="*/ 36 w 391"/>
                  <a:gd name="T67" fmla="*/ 124 h 822"/>
                  <a:gd name="T68" fmla="*/ 0 w 391"/>
                  <a:gd name="T69" fmla="*/ 64 h 8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91"/>
                  <a:gd name="T106" fmla="*/ 0 h 822"/>
                  <a:gd name="T107" fmla="*/ 391 w 391"/>
                  <a:gd name="T108" fmla="*/ 822 h 8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91" h="822">
                    <a:moveTo>
                      <a:pt x="0" y="64"/>
                    </a:moveTo>
                    <a:lnTo>
                      <a:pt x="0" y="12"/>
                    </a:lnTo>
                    <a:lnTo>
                      <a:pt x="39" y="0"/>
                    </a:lnTo>
                    <a:lnTo>
                      <a:pt x="102" y="0"/>
                    </a:lnTo>
                    <a:lnTo>
                      <a:pt x="147" y="30"/>
                    </a:lnTo>
                    <a:lnTo>
                      <a:pt x="156" y="57"/>
                    </a:lnTo>
                    <a:lnTo>
                      <a:pt x="147" y="117"/>
                    </a:lnTo>
                    <a:lnTo>
                      <a:pt x="116" y="192"/>
                    </a:lnTo>
                    <a:lnTo>
                      <a:pt x="102" y="307"/>
                    </a:lnTo>
                    <a:lnTo>
                      <a:pt x="93" y="382"/>
                    </a:lnTo>
                    <a:lnTo>
                      <a:pt x="93" y="394"/>
                    </a:lnTo>
                    <a:lnTo>
                      <a:pt x="108" y="499"/>
                    </a:lnTo>
                    <a:lnTo>
                      <a:pt x="130" y="558"/>
                    </a:lnTo>
                    <a:lnTo>
                      <a:pt x="147" y="606"/>
                    </a:lnTo>
                    <a:lnTo>
                      <a:pt x="143" y="626"/>
                    </a:lnTo>
                    <a:lnTo>
                      <a:pt x="201" y="681"/>
                    </a:lnTo>
                    <a:lnTo>
                      <a:pt x="264" y="716"/>
                    </a:lnTo>
                    <a:lnTo>
                      <a:pt x="331" y="748"/>
                    </a:lnTo>
                    <a:lnTo>
                      <a:pt x="390" y="764"/>
                    </a:lnTo>
                    <a:lnTo>
                      <a:pt x="390" y="790"/>
                    </a:lnTo>
                    <a:lnTo>
                      <a:pt x="357" y="813"/>
                    </a:lnTo>
                    <a:lnTo>
                      <a:pt x="281" y="821"/>
                    </a:lnTo>
                    <a:lnTo>
                      <a:pt x="227" y="806"/>
                    </a:lnTo>
                    <a:lnTo>
                      <a:pt x="227" y="786"/>
                    </a:lnTo>
                    <a:lnTo>
                      <a:pt x="182" y="716"/>
                    </a:lnTo>
                    <a:lnTo>
                      <a:pt x="108" y="679"/>
                    </a:lnTo>
                    <a:lnTo>
                      <a:pt x="52" y="641"/>
                    </a:lnTo>
                    <a:lnTo>
                      <a:pt x="13" y="621"/>
                    </a:lnTo>
                    <a:lnTo>
                      <a:pt x="26" y="596"/>
                    </a:lnTo>
                    <a:lnTo>
                      <a:pt x="49" y="528"/>
                    </a:lnTo>
                    <a:lnTo>
                      <a:pt x="49" y="402"/>
                    </a:lnTo>
                    <a:lnTo>
                      <a:pt x="39" y="311"/>
                    </a:lnTo>
                    <a:lnTo>
                      <a:pt x="39" y="222"/>
                    </a:lnTo>
                    <a:lnTo>
                      <a:pt x="36" y="124"/>
                    </a:lnTo>
                    <a:lnTo>
                      <a:pt x="0" y="64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72063" name="Group 17"/>
            <p:cNvGrpSpPr>
              <a:grpSpLocks/>
            </p:cNvGrpSpPr>
            <p:nvPr/>
          </p:nvGrpSpPr>
          <p:grpSpPr bwMode="auto">
            <a:xfrm>
              <a:off x="3234" y="1748"/>
              <a:ext cx="143" cy="246"/>
              <a:chOff x="3234" y="1748"/>
              <a:chExt cx="143" cy="246"/>
            </a:xfrm>
          </p:grpSpPr>
          <p:sp>
            <p:nvSpPr>
              <p:cNvPr id="172074" name="Oval 18"/>
              <p:cNvSpPr>
                <a:spLocks noChangeArrowheads="1"/>
              </p:cNvSpPr>
              <p:nvPr/>
            </p:nvSpPr>
            <p:spPr bwMode="auto">
              <a:xfrm rot="1740000">
                <a:off x="3234" y="1864"/>
                <a:ext cx="103" cy="13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75" name="AutoShape 19"/>
              <p:cNvSpPr>
                <a:spLocks noChangeArrowheads="1"/>
              </p:cNvSpPr>
              <p:nvPr/>
            </p:nvSpPr>
            <p:spPr bwMode="auto">
              <a:xfrm rot="1740000">
                <a:off x="3274" y="1748"/>
                <a:ext cx="103" cy="181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72064" name="Group 20"/>
            <p:cNvGrpSpPr>
              <a:grpSpLocks/>
            </p:cNvGrpSpPr>
            <p:nvPr/>
          </p:nvGrpSpPr>
          <p:grpSpPr bwMode="auto">
            <a:xfrm>
              <a:off x="4208" y="1649"/>
              <a:ext cx="147" cy="205"/>
              <a:chOff x="4208" y="1649"/>
              <a:chExt cx="147" cy="205"/>
            </a:xfrm>
          </p:grpSpPr>
          <p:sp>
            <p:nvSpPr>
              <p:cNvPr id="172072" name="Oval 21"/>
              <p:cNvSpPr>
                <a:spLocks noChangeArrowheads="1"/>
              </p:cNvSpPr>
              <p:nvPr/>
            </p:nvSpPr>
            <p:spPr bwMode="auto">
              <a:xfrm rot="19860000" flipH="1">
                <a:off x="4249" y="1746"/>
                <a:ext cx="106" cy="108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73" name="AutoShape 22"/>
              <p:cNvSpPr>
                <a:spLocks noChangeArrowheads="1"/>
              </p:cNvSpPr>
              <p:nvPr/>
            </p:nvSpPr>
            <p:spPr bwMode="auto">
              <a:xfrm rot="19860000" flipH="1">
                <a:off x="4208" y="1649"/>
                <a:ext cx="106" cy="151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72065" name="Group 23"/>
            <p:cNvGrpSpPr>
              <a:grpSpLocks/>
            </p:cNvGrpSpPr>
            <p:nvPr/>
          </p:nvGrpSpPr>
          <p:grpSpPr bwMode="auto">
            <a:xfrm>
              <a:off x="5088" y="1488"/>
              <a:ext cx="94" cy="286"/>
              <a:chOff x="5088" y="1488"/>
              <a:chExt cx="94" cy="286"/>
            </a:xfrm>
          </p:grpSpPr>
          <p:sp>
            <p:nvSpPr>
              <p:cNvPr id="172070" name="Freeform 24"/>
              <p:cNvSpPr>
                <a:spLocks/>
              </p:cNvSpPr>
              <p:nvPr/>
            </p:nvSpPr>
            <p:spPr bwMode="auto">
              <a:xfrm>
                <a:off x="5088" y="1488"/>
                <a:ext cx="46" cy="286"/>
              </a:xfrm>
              <a:custGeom>
                <a:avLst/>
                <a:gdLst>
                  <a:gd name="T0" fmla="*/ 0 w 46"/>
                  <a:gd name="T1" fmla="*/ 0 h 286"/>
                  <a:gd name="T2" fmla="*/ 9 w 46"/>
                  <a:gd name="T3" fmla="*/ 32 h 286"/>
                  <a:gd name="T4" fmla="*/ 31 w 46"/>
                  <a:gd name="T5" fmla="*/ 46 h 286"/>
                  <a:gd name="T6" fmla="*/ 31 w 46"/>
                  <a:gd name="T7" fmla="*/ 61 h 286"/>
                  <a:gd name="T8" fmla="*/ 45 w 46"/>
                  <a:gd name="T9" fmla="*/ 82 h 286"/>
                  <a:gd name="T10" fmla="*/ 45 w 46"/>
                  <a:gd name="T11" fmla="*/ 97 h 286"/>
                  <a:gd name="T12" fmla="*/ 38 w 46"/>
                  <a:gd name="T13" fmla="*/ 118 h 286"/>
                  <a:gd name="T14" fmla="*/ 23 w 46"/>
                  <a:gd name="T15" fmla="*/ 126 h 286"/>
                  <a:gd name="T16" fmla="*/ 9 w 46"/>
                  <a:gd name="T17" fmla="*/ 147 h 286"/>
                  <a:gd name="T18" fmla="*/ 9 w 46"/>
                  <a:gd name="T19" fmla="*/ 162 h 286"/>
                  <a:gd name="T20" fmla="*/ 9 w 46"/>
                  <a:gd name="T21" fmla="*/ 183 h 286"/>
                  <a:gd name="T22" fmla="*/ 9 w 46"/>
                  <a:gd name="T23" fmla="*/ 198 h 286"/>
                  <a:gd name="T24" fmla="*/ 31 w 46"/>
                  <a:gd name="T25" fmla="*/ 220 h 286"/>
                  <a:gd name="T26" fmla="*/ 38 w 46"/>
                  <a:gd name="T27" fmla="*/ 241 h 286"/>
                  <a:gd name="T28" fmla="*/ 38 w 46"/>
                  <a:gd name="T29" fmla="*/ 256 h 286"/>
                  <a:gd name="T30" fmla="*/ 23 w 46"/>
                  <a:gd name="T31" fmla="*/ 270 h 286"/>
                  <a:gd name="T32" fmla="*/ 9 w 46"/>
                  <a:gd name="T33" fmla="*/ 285 h 2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6"/>
                  <a:gd name="T53" fmla="*/ 46 w 46"/>
                  <a:gd name="T54" fmla="*/ 286 h 2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6">
                    <a:moveTo>
                      <a:pt x="0" y="0"/>
                    </a:moveTo>
                    <a:lnTo>
                      <a:pt x="9" y="32"/>
                    </a:lnTo>
                    <a:lnTo>
                      <a:pt x="31" y="46"/>
                    </a:lnTo>
                    <a:lnTo>
                      <a:pt x="31" y="61"/>
                    </a:lnTo>
                    <a:lnTo>
                      <a:pt x="45" y="82"/>
                    </a:lnTo>
                    <a:lnTo>
                      <a:pt x="45" y="97"/>
                    </a:lnTo>
                    <a:lnTo>
                      <a:pt x="38" y="118"/>
                    </a:lnTo>
                    <a:lnTo>
                      <a:pt x="23" y="126"/>
                    </a:lnTo>
                    <a:lnTo>
                      <a:pt x="9" y="147"/>
                    </a:lnTo>
                    <a:lnTo>
                      <a:pt x="9" y="162"/>
                    </a:lnTo>
                    <a:lnTo>
                      <a:pt x="9" y="183"/>
                    </a:lnTo>
                    <a:lnTo>
                      <a:pt x="9" y="198"/>
                    </a:lnTo>
                    <a:lnTo>
                      <a:pt x="31" y="220"/>
                    </a:lnTo>
                    <a:lnTo>
                      <a:pt x="38" y="241"/>
                    </a:lnTo>
                    <a:lnTo>
                      <a:pt x="38" y="256"/>
                    </a:lnTo>
                    <a:lnTo>
                      <a:pt x="23" y="270"/>
                    </a:lnTo>
                    <a:lnTo>
                      <a:pt x="9" y="28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71" name="Freeform 25"/>
              <p:cNvSpPr>
                <a:spLocks/>
              </p:cNvSpPr>
              <p:nvPr/>
            </p:nvSpPr>
            <p:spPr bwMode="auto">
              <a:xfrm>
                <a:off x="5136" y="1488"/>
                <a:ext cx="46" cy="286"/>
              </a:xfrm>
              <a:custGeom>
                <a:avLst/>
                <a:gdLst>
                  <a:gd name="T0" fmla="*/ 0 w 46"/>
                  <a:gd name="T1" fmla="*/ 0 h 286"/>
                  <a:gd name="T2" fmla="*/ 9 w 46"/>
                  <a:gd name="T3" fmla="*/ 32 h 286"/>
                  <a:gd name="T4" fmla="*/ 31 w 46"/>
                  <a:gd name="T5" fmla="*/ 46 h 286"/>
                  <a:gd name="T6" fmla="*/ 31 w 46"/>
                  <a:gd name="T7" fmla="*/ 61 h 286"/>
                  <a:gd name="T8" fmla="*/ 45 w 46"/>
                  <a:gd name="T9" fmla="*/ 82 h 286"/>
                  <a:gd name="T10" fmla="*/ 45 w 46"/>
                  <a:gd name="T11" fmla="*/ 97 h 286"/>
                  <a:gd name="T12" fmla="*/ 38 w 46"/>
                  <a:gd name="T13" fmla="*/ 118 h 286"/>
                  <a:gd name="T14" fmla="*/ 23 w 46"/>
                  <a:gd name="T15" fmla="*/ 126 h 286"/>
                  <a:gd name="T16" fmla="*/ 9 w 46"/>
                  <a:gd name="T17" fmla="*/ 147 h 286"/>
                  <a:gd name="T18" fmla="*/ 9 w 46"/>
                  <a:gd name="T19" fmla="*/ 162 h 286"/>
                  <a:gd name="T20" fmla="*/ 9 w 46"/>
                  <a:gd name="T21" fmla="*/ 183 h 286"/>
                  <a:gd name="T22" fmla="*/ 9 w 46"/>
                  <a:gd name="T23" fmla="*/ 198 h 286"/>
                  <a:gd name="T24" fmla="*/ 31 w 46"/>
                  <a:gd name="T25" fmla="*/ 220 h 286"/>
                  <a:gd name="T26" fmla="*/ 38 w 46"/>
                  <a:gd name="T27" fmla="*/ 241 h 286"/>
                  <a:gd name="T28" fmla="*/ 38 w 46"/>
                  <a:gd name="T29" fmla="*/ 256 h 286"/>
                  <a:gd name="T30" fmla="*/ 23 w 46"/>
                  <a:gd name="T31" fmla="*/ 270 h 286"/>
                  <a:gd name="T32" fmla="*/ 9 w 46"/>
                  <a:gd name="T33" fmla="*/ 285 h 2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6"/>
                  <a:gd name="T53" fmla="*/ 46 w 46"/>
                  <a:gd name="T54" fmla="*/ 286 h 2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6">
                    <a:moveTo>
                      <a:pt x="0" y="0"/>
                    </a:moveTo>
                    <a:lnTo>
                      <a:pt x="9" y="32"/>
                    </a:lnTo>
                    <a:lnTo>
                      <a:pt x="31" y="46"/>
                    </a:lnTo>
                    <a:lnTo>
                      <a:pt x="31" y="61"/>
                    </a:lnTo>
                    <a:lnTo>
                      <a:pt x="45" y="82"/>
                    </a:lnTo>
                    <a:lnTo>
                      <a:pt x="45" y="97"/>
                    </a:lnTo>
                    <a:lnTo>
                      <a:pt x="38" y="118"/>
                    </a:lnTo>
                    <a:lnTo>
                      <a:pt x="23" y="126"/>
                    </a:lnTo>
                    <a:lnTo>
                      <a:pt x="9" y="147"/>
                    </a:lnTo>
                    <a:lnTo>
                      <a:pt x="9" y="162"/>
                    </a:lnTo>
                    <a:lnTo>
                      <a:pt x="9" y="183"/>
                    </a:lnTo>
                    <a:lnTo>
                      <a:pt x="9" y="198"/>
                    </a:lnTo>
                    <a:lnTo>
                      <a:pt x="31" y="220"/>
                    </a:lnTo>
                    <a:lnTo>
                      <a:pt x="38" y="241"/>
                    </a:lnTo>
                    <a:lnTo>
                      <a:pt x="38" y="256"/>
                    </a:lnTo>
                    <a:lnTo>
                      <a:pt x="23" y="270"/>
                    </a:lnTo>
                    <a:lnTo>
                      <a:pt x="9" y="28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72066" name="Group 26"/>
            <p:cNvGrpSpPr>
              <a:grpSpLocks/>
            </p:cNvGrpSpPr>
            <p:nvPr/>
          </p:nvGrpSpPr>
          <p:grpSpPr bwMode="auto">
            <a:xfrm>
              <a:off x="4560" y="2544"/>
              <a:ext cx="94" cy="286"/>
              <a:chOff x="4560" y="2544"/>
              <a:chExt cx="94" cy="286"/>
            </a:xfrm>
          </p:grpSpPr>
          <p:sp>
            <p:nvSpPr>
              <p:cNvPr id="172068" name="Freeform 27"/>
              <p:cNvSpPr>
                <a:spLocks/>
              </p:cNvSpPr>
              <p:nvPr/>
            </p:nvSpPr>
            <p:spPr bwMode="auto">
              <a:xfrm>
                <a:off x="4560" y="2544"/>
                <a:ext cx="46" cy="286"/>
              </a:xfrm>
              <a:custGeom>
                <a:avLst/>
                <a:gdLst>
                  <a:gd name="T0" fmla="*/ 0 w 46"/>
                  <a:gd name="T1" fmla="*/ 0 h 286"/>
                  <a:gd name="T2" fmla="*/ 9 w 46"/>
                  <a:gd name="T3" fmla="*/ 32 h 286"/>
                  <a:gd name="T4" fmla="*/ 31 w 46"/>
                  <a:gd name="T5" fmla="*/ 46 h 286"/>
                  <a:gd name="T6" fmla="*/ 31 w 46"/>
                  <a:gd name="T7" fmla="*/ 61 h 286"/>
                  <a:gd name="T8" fmla="*/ 45 w 46"/>
                  <a:gd name="T9" fmla="*/ 82 h 286"/>
                  <a:gd name="T10" fmla="*/ 45 w 46"/>
                  <a:gd name="T11" fmla="*/ 97 h 286"/>
                  <a:gd name="T12" fmla="*/ 38 w 46"/>
                  <a:gd name="T13" fmla="*/ 118 h 286"/>
                  <a:gd name="T14" fmla="*/ 23 w 46"/>
                  <a:gd name="T15" fmla="*/ 126 h 286"/>
                  <a:gd name="T16" fmla="*/ 9 w 46"/>
                  <a:gd name="T17" fmla="*/ 147 h 286"/>
                  <a:gd name="T18" fmla="*/ 9 w 46"/>
                  <a:gd name="T19" fmla="*/ 162 h 286"/>
                  <a:gd name="T20" fmla="*/ 9 w 46"/>
                  <a:gd name="T21" fmla="*/ 183 h 286"/>
                  <a:gd name="T22" fmla="*/ 9 w 46"/>
                  <a:gd name="T23" fmla="*/ 198 h 286"/>
                  <a:gd name="T24" fmla="*/ 31 w 46"/>
                  <a:gd name="T25" fmla="*/ 220 h 286"/>
                  <a:gd name="T26" fmla="*/ 38 w 46"/>
                  <a:gd name="T27" fmla="*/ 241 h 286"/>
                  <a:gd name="T28" fmla="*/ 38 w 46"/>
                  <a:gd name="T29" fmla="*/ 256 h 286"/>
                  <a:gd name="T30" fmla="*/ 23 w 46"/>
                  <a:gd name="T31" fmla="*/ 270 h 286"/>
                  <a:gd name="T32" fmla="*/ 9 w 46"/>
                  <a:gd name="T33" fmla="*/ 285 h 2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6"/>
                  <a:gd name="T53" fmla="*/ 46 w 46"/>
                  <a:gd name="T54" fmla="*/ 286 h 2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6">
                    <a:moveTo>
                      <a:pt x="0" y="0"/>
                    </a:moveTo>
                    <a:lnTo>
                      <a:pt x="9" y="32"/>
                    </a:lnTo>
                    <a:lnTo>
                      <a:pt x="31" y="46"/>
                    </a:lnTo>
                    <a:lnTo>
                      <a:pt x="31" y="61"/>
                    </a:lnTo>
                    <a:lnTo>
                      <a:pt x="45" y="82"/>
                    </a:lnTo>
                    <a:lnTo>
                      <a:pt x="45" y="97"/>
                    </a:lnTo>
                    <a:lnTo>
                      <a:pt x="38" y="118"/>
                    </a:lnTo>
                    <a:lnTo>
                      <a:pt x="23" y="126"/>
                    </a:lnTo>
                    <a:lnTo>
                      <a:pt x="9" y="147"/>
                    </a:lnTo>
                    <a:lnTo>
                      <a:pt x="9" y="162"/>
                    </a:lnTo>
                    <a:lnTo>
                      <a:pt x="9" y="183"/>
                    </a:lnTo>
                    <a:lnTo>
                      <a:pt x="9" y="198"/>
                    </a:lnTo>
                    <a:lnTo>
                      <a:pt x="31" y="220"/>
                    </a:lnTo>
                    <a:lnTo>
                      <a:pt x="38" y="241"/>
                    </a:lnTo>
                    <a:lnTo>
                      <a:pt x="38" y="256"/>
                    </a:lnTo>
                    <a:lnTo>
                      <a:pt x="23" y="270"/>
                    </a:lnTo>
                    <a:lnTo>
                      <a:pt x="9" y="28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69" name="Freeform 28"/>
              <p:cNvSpPr>
                <a:spLocks/>
              </p:cNvSpPr>
              <p:nvPr/>
            </p:nvSpPr>
            <p:spPr bwMode="auto">
              <a:xfrm>
                <a:off x="4608" y="2544"/>
                <a:ext cx="46" cy="286"/>
              </a:xfrm>
              <a:custGeom>
                <a:avLst/>
                <a:gdLst>
                  <a:gd name="T0" fmla="*/ 0 w 46"/>
                  <a:gd name="T1" fmla="*/ 0 h 286"/>
                  <a:gd name="T2" fmla="*/ 9 w 46"/>
                  <a:gd name="T3" fmla="*/ 32 h 286"/>
                  <a:gd name="T4" fmla="*/ 31 w 46"/>
                  <a:gd name="T5" fmla="*/ 46 h 286"/>
                  <a:gd name="T6" fmla="*/ 31 w 46"/>
                  <a:gd name="T7" fmla="*/ 61 h 286"/>
                  <a:gd name="T8" fmla="*/ 45 w 46"/>
                  <a:gd name="T9" fmla="*/ 82 h 286"/>
                  <a:gd name="T10" fmla="*/ 45 w 46"/>
                  <a:gd name="T11" fmla="*/ 97 h 286"/>
                  <a:gd name="T12" fmla="*/ 38 w 46"/>
                  <a:gd name="T13" fmla="*/ 118 h 286"/>
                  <a:gd name="T14" fmla="*/ 23 w 46"/>
                  <a:gd name="T15" fmla="*/ 126 h 286"/>
                  <a:gd name="T16" fmla="*/ 9 w 46"/>
                  <a:gd name="T17" fmla="*/ 147 h 286"/>
                  <a:gd name="T18" fmla="*/ 9 w 46"/>
                  <a:gd name="T19" fmla="*/ 162 h 286"/>
                  <a:gd name="T20" fmla="*/ 9 w 46"/>
                  <a:gd name="T21" fmla="*/ 183 h 286"/>
                  <a:gd name="T22" fmla="*/ 9 w 46"/>
                  <a:gd name="T23" fmla="*/ 198 h 286"/>
                  <a:gd name="T24" fmla="*/ 31 w 46"/>
                  <a:gd name="T25" fmla="*/ 220 h 286"/>
                  <a:gd name="T26" fmla="*/ 38 w 46"/>
                  <a:gd name="T27" fmla="*/ 241 h 286"/>
                  <a:gd name="T28" fmla="*/ 38 w 46"/>
                  <a:gd name="T29" fmla="*/ 256 h 286"/>
                  <a:gd name="T30" fmla="*/ 23 w 46"/>
                  <a:gd name="T31" fmla="*/ 270 h 286"/>
                  <a:gd name="T32" fmla="*/ 9 w 46"/>
                  <a:gd name="T33" fmla="*/ 285 h 2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6"/>
                  <a:gd name="T53" fmla="*/ 46 w 46"/>
                  <a:gd name="T54" fmla="*/ 286 h 2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6">
                    <a:moveTo>
                      <a:pt x="0" y="0"/>
                    </a:moveTo>
                    <a:lnTo>
                      <a:pt x="9" y="32"/>
                    </a:lnTo>
                    <a:lnTo>
                      <a:pt x="31" y="46"/>
                    </a:lnTo>
                    <a:lnTo>
                      <a:pt x="31" y="61"/>
                    </a:lnTo>
                    <a:lnTo>
                      <a:pt x="45" y="82"/>
                    </a:lnTo>
                    <a:lnTo>
                      <a:pt x="45" y="97"/>
                    </a:lnTo>
                    <a:lnTo>
                      <a:pt x="38" y="118"/>
                    </a:lnTo>
                    <a:lnTo>
                      <a:pt x="23" y="126"/>
                    </a:lnTo>
                    <a:lnTo>
                      <a:pt x="9" y="147"/>
                    </a:lnTo>
                    <a:lnTo>
                      <a:pt x="9" y="162"/>
                    </a:lnTo>
                    <a:lnTo>
                      <a:pt x="9" y="183"/>
                    </a:lnTo>
                    <a:lnTo>
                      <a:pt x="9" y="198"/>
                    </a:lnTo>
                    <a:lnTo>
                      <a:pt x="31" y="220"/>
                    </a:lnTo>
                    <a:lnTo>
                      <a:pt x="38" y="241"/>
                    </a:lnTo>
                    <a:lnTo>
                      <a:pt x="38" y="256"/>
                    </a:lnTo>
                    <a:lnTo>
                      <a:pt x="23" y="270"/>
                    </a:lnTo>
                    <a:lnTo>
                      <a:pt x="9" y="28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72067" name="Rectangle 29"/>
            <p:cNvSpPr>
              <a:spLocks noChangeArrowheads="1"/>
            </p:cNvSpPr>
            <p:nvPr/>
          </p:nvSpPr>
          <p:spPr bwMode="auto">
            <a:xfrm>
              <a:off x="3335" y="3359"/>
              <a:ext cx="2154" cy="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ja-JP" altLang="en-US" sz="3200" dirty="0">
                  <a:latin typeface="Comic Sans MS" panose="030F0702030302020204" pitchFamily="66" charset="0"/>
                  <a:ea typeface="HG正楷書体-PRO" pitchFamily="66" charset="-128"/>
                </a:rPr>
                <a:t>丸っこい人ほど</a:t>
              </a:r>
            </a:p>
            <a:p>
              <a:pPr algn="ctr"/>
              <a:r>
                <a:rPr lang="ja-JP" altLang="en-US" sz="3200" dirty="0">
                  <a:latin typeface="Comic Sans MS" panose="030F0702030302020204" pitchFamily="66" charset="0"/>
                  <a:ea typeface="HG正楷書体-PRO" pitchFamily="66" charset="-128"/>
                </a:rPr>
                <a:t>冷めにくい</a:t>
              </a:r>
              <a:endParaRPr lang="en-US" altLang="ja-JP" sz="3200" dirty="0">
                <a:latin typeface="Comic Sans MS" panose="030F0702030302020204" pitchFamily="66" charset="0"/>
                <a:ea typeface="HG正楷書体-PRO" pitchFamily="66" charset="-128"/>
              </a:endParaRPr>
            </a:p>
            <a:p>
              <a:pPr algn="ctr"/>
              <a:r>
                <a:rPr lang="en-US" altLang="ja-JP" sz="2000" dirty="0">
                  <a:latin typeface="Comic Sans MS" panose="030F0702030302020204" pitchFamily="66" charset="0"/>
                  <a:ea typeface="小塚ゴシック Pro L" pitchFamily="34" charset="-128"/>
                </a:rPr>
                <a:t>Rounder one can stay warm</a:t>
              </a:r>
              <a:endParaRPr lang="ja-JP" altLang="en-US" sz="2000" dirty="0"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</p:grpSp>
      <p:sp>
        <p:nvSpPr>
          <p:cNvPr id="172035" name="Rectangle 30"/>
          <p:cNvSpPr>
            <a:spLocks noChangeArrowheads="1"/>
          </p:cNvSpPr>
          <p:nvPr/>
        </p:nvSpPr>
        <p:spPr bwMode="auto">
          <a:xfrm>
            <a:off x="1602916" y="116633"/>
            <a:ext cx="8957580" cy="10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3600" dirty="0">
                <a:latin typeface="Times New Roman" pitchFamily="18" charset="0"/>
                <a:ea typeface="HG正楷書体-PRO" pitchFamily="66" charset="-128"/>
              </a:rPr>
              <a:t>体積のわりに表面積が小さいと冷めにくい</a:t>
            </a:r>
            <a:endParaRPr lang="en-US" altLang="ja-JP" sz="3600" dirty="0">
              <a:latin typeface="Times New Roman" pitchFamily="18" charset="0"/>
              <a:ea typeface="HG正楷書体-PRO" pitchFamily="66" charset="-128"/>
            </a:endParaRPr>
          </a:p>
          <a:p>
            <a:pPr algn="ctr"/>
            <a:r>
              <a:rPr lang="en-US" altLang="ja-JP" sz="2400" dirty="0">
                <a:latin typeface="Comic Sans MS" panose="030F0702030302020204" pitchFamily="66" charset="0"/>
                <a:ea typeface="小塚ゴシック Pro L" pitchFamily="34" charset="-128"/>
              </a:rPr>
              <a:t>Stay warm if surface area is small for volume</a:t>
            </a:r>
            <a:endParaRPr lang="ja-JP" altLang="en-US" sz="24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2417765" y="1444626"/>
            <a:ext cx="3236915" cy="5273675"/>
            <a:chOff x="563" y="910"/>
            <a:chExt cx="2039" cy="3322"/>
          </a:xfrm>
        </p:grpSpPr>
        <p:grpSp>
          <p:nvGrpSpPr>
            <p:cNvPr id="172037" name="Group 32"/>
            <p:cNvGrpSpPr>
              <a:grpSpLocks/>
            </p:cNvGrpSpPr>
            <p:nvPr/>
          </p:nvGrpSpPr>
          <p:grpSpPr bwMode="auto">
            <a:xfrm>
              <a:off x="995" y="910"/>
              <a:ext cx="599" cy="2298"/>
              <a:chOff x="995" y="910"/>
              <a:chExt cx="599" cy="2298"/>
            </a:xfrm>
          </p:grpSpPr>
          <p:sp>
            <p:nvSpPr>
              <p:cNvPr id="172055" name="Freeform 33"/>
              <p:cNvSpPr>
                <a:spLocks/>
              </p:cNvSpPr>
              <p:nvPr/>
            </p:nvSpPr>
            <p:spPr bwMode="auto">
              <a:xfrm>
                <a:off x="1173" y="910"/>
                <a:ext cx="386" cy="498"/>
              </a:xfrm>
              <a:custGeom>
                <a:avLst/>
                <a:gdLst>
                  <a:gd name="T0" fmla="*/ 0 w 386"/>
                  <a:gd name="T1" fmla="*/ 209 h 498"/>
                  <a:gd name="T2" fmla="*/ 28 w 386"/>
                  <a:gd name="T3" fmla="*/ 107 h 498"/>
                  <a:gd name="T4" fmla="*/ 64 w 386"/>
                  <a:gd name="T5" fmla="*/ 55 h 498"/>
                  <a:gd name="T6" fmla="*/ 110 w 386"/>
                  <a:gd name="T7" fmla="*/ 18 h 498"/>
                  <a:gd name="T8" fmla="*/ 157 w 386"/>
                  <a:gd name="T9" fmla="*/ 0 h 498"/>
                  <a:gd name="T10" fmla="*/ 217 w 386"/>
                  <a:gd name="T11" fmla="*/ 5 h 498"/>
                  <a:gd name="T12" fmla="*/ 257 w 386"/>
                  <a:gd name="T13" fmla="*/ 46 h 498"/>
                  <a:gd name="T14" fmla="*/ 294 w 386"/>
                  <a:gd name="T15" fmla="*/ 120 h 498"/>
                  <a:gd name="T16" fmla="*/ 309 w 386"/>
                  <a:gd name="T17" fmla="*/ 218 h 498"/>
                  <a:gd name="T18" fmla="*/ 309 w 386"/>
                  <a:gd name="T19" fmla="*/ 330 h 498"/>
                  <a:gd name="T20" fmla="*/ 383 w 386"/>
                  <a:gd name="T21" fmla="*/ 407 h 498"/>
                  <a:gd name="T22" fmla="*/ 385 w 386"/>
                  <a:gd name="T23" fmla="*/ 441 h 498"/>
                  <a:gd name="T24" fmla="*/ 374 w 386"/>
                  <a:gd name="T25" fmla="*/ 444 h 498"/>
                  <a:gd name="T26" fmla="*/ 303 w 386"/>
                  <a:gd name="T27" fmla="*/ 376 h 498"/>
                  <a:gd name="T28" fmla="*/ 282 w 386"/>
                  <a:gd name="T29" fmla="*/ 426 h 498"/>
                  <a:gd name="T30" fmla="*/ 239 w 386"/>
                  <a:gd name="T31" fmla="*/ 469 h 498"/>
                  <a:gd name="T32" fmla="*/ 199 w 386"/>
                  <a:gd name="T33" fmla="*/ 491 h 498"/>
                  <a:gd name="T34" fmla="*/ 135 w 386"/>
                  <a:gd name="T35" fmla="*/ 497 h 498"/>
                  <a:gd name="T36" fmla="*/ 52 w 386"/>
                  <a:gd name="T37" fmla="*/ 462 h 498"/>
                  <a:gd name="T38" fmla="*/ 15 w 386"/>
                  <a:gd name="T39" fmla="*/ 389 h 498"/>
                  <a:gd name="T40" fmla="*/ 0 w 386"/>
                  <a:gd name="T41" fmla="*/ 315 h 498"/>
                  <a:gd name="T42" fmla="*/ 0 w 386"/>
                  <a:gd name="T43" fmla="*/ 209 h 49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6"/>
                  <a:gd name="T67" fmla="*/ 0 h 498"/>
                  <a:gd name="T68" fmla="*/ 386 w 386"/>
                  <a:gd name="T69" fmla="*/ 498 h 49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6" h="498">
                    <a:moveTo>
                      <a:pt x="0" y="209"/>
                    </a:moveTo>
                    <a:lnTo>
                      <a:pt x="28" y="107"/>
                    </a:lnTo>
                    <a:lnTo>
                      <a:pt x="64" y="55"/>
                    </a:lnTo>
                    <a:lnTo>
                      <a:pt x="110" y="18"/>
                    </a:lnTo>
                    <a:lnTo>
                      <a:pt x="157" y="0"/>
                    </a:lnTo>
                    <a:lnTo>
                      <a:pt x="217" y="5"/>
                    </a:lnTo>
                    <a:lnTo>
                      <a:pt x="257" y="46"/>
                    </a:lnTo>
                    <a:lnTo>
                      <a:pt x="294" y="120"/>
                    </a:lnTo>
                    <a:lnTo>
                      <a:pt x="309" y="218"/>
                    </a:lnTo>
                    <a:lnTo>
                      <a:pt x="309" y="330"/>
                    </a:lnTo>
                    <a:lnTo>
                      <a:pt x="383" y="407"/>
                    </a:lnTo>
                    <a:lnTo>
                      <a:pt x="385" y="441"/>
                    </a:lnTo>
                    <a:lnTo>
                      <a:pt x="374" y="444"/>
                    </a:lnTo>
                    <a:lnTo>
                      <a:pt x="303" y="376"/>
                    </a:lnTo>
                    <a:lnTo>
                      <a:pt x="282" y="426"/>
                    </a:lnTo>
                    <a:lnTo>
                      <a:pt x="239" y="469"/>
                    </a:lnTo>
                    <a:lnTo>
                      <a:pt x="199" y="491"/>
                    </a:lnTo>
                    <a:lnTo>
                      <a:pt x="135" y="497"/>
                    </a:lnTo>
                    <a:lnTo>
                      <a:pt x="52" y="462"/>
                    </a:lnTo>
                    <a:lnTo>
                      <a:pt x="15" y="389"/>
                    </a:lnTo>
                    <a:lnTo>
                      <a:pt x="0" y="315"/>
                    </a:lnTo>
                    <a:lnTo>
                      <a:pt x="0" y="20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56" name="Freeform 34"/>
              <p:cNvSpPr>
                <a:spLocks/>
              </p:cNvSpPr>
              <p:nvPr/>
            </p:nvSpPr>
            <p:spPr bwMode="auto">
              <a:xfrm>
                <a:off x="1133" y="1444"/>
                <a:ext cx="345" cy="802"/>
              </a:xfrm>
              <a:custGeom>
                <a:avLst/>
                <a:gdLst>
                  <a:gd name="T0" fmla="*/ 50 w 345"/>
                  <a:gd name="T1" fmla="*/ 52 h 802"/>
                  <a:gd name="T2" fmla="*/ 92 w 345"/>
                  <a:gd name="T3" fmla="*/ 19 h 802"/>
                  <a:gd name="T4" fmla="*/ 141 w 345"/>
                  <a:gd name="T5" fmla="*/ 6 h 802"/>
                  <a:gd name="T6" fmla="*/ 188 w 345"/>
                  <a:gd name="T7" fmla="*/ 0 h 802"/>
                  <a:gd name="T8" fmla="*/ 249 w 345"/>
                  <a:gd name="T9" fmla="*/ 9 h 802"/>
                  <a:gd name="T10" fmla="*/ 316 w 345"/>
                  <a:gd name="T11" fmla="*/ 52 h 802"/>
                  <a:gd name="T12" fmla="*/ 344 w 345"/>
                  <a:gd name="T13" fmla="*/ 129 h 802"/>
                  <a:gd name="T14" fmla="*/ 344 w 345"/>
                  <a:gd name="T15" fmla="*/ 246 h 802"/>
                  <a:gd name="T16" fmla="*/ 341 w 345"/>
                  <a:gd name="T17" fmla="*/ 357 h 802"/>
                  <a:gd name="T18" fmla="*/ 307 w 345"/>
                  <a:gd name="T19" fmla="*/ 527 h 802"/>
                  <a:gd name="T20" fmla="*/ 279 w 345"/>
                  <a:gd name="T21" fmla="*/ 665 h 802"/>
                  <a:gd name="T22" fmla="*/ 249 w 345"/>
                  <a:gd name="T23" fmla="*/ 754 h 802"/>
                  <a:gd name="T24" fmla="*/ 185 w 345"/>
                  <a:gd name="T25" fmla="*/ 801 h 802"/>
                  <a:gd name="T26" fmla="*/ 92 w 345"/>
                  <a:gd name="T27" fmla="*/ 791 h 802"/>
                  <a:gd name="T28" fmla="*/ 46 w 345"/>
                  <a:gd name="T29" fmla="*/ 721 h 802"/>
                  <a:gd name="T30" fmla="*/ 19 w 345"/>
                  <a:gd name="T31" fmla="*/ 616 h 802"/>
                  <a:gd name="T32" fmla="*/ 3 w 345"/>
                  <a:gd name="T33" fmla="*/ 498 h 802"/>
                  <a:gd name="T34" fmla="*/ 0 w 345"/>
                  <a:gd name="T35" fmla="*/ 323 h 802"/>
                  <a:gd name="T36" fmla="*/ 12 w 345"/>
                  <a:gd name="T37" fmla="*/ 200 h 802"/>
                  <a:gd name="T38" fmla="*/ 31 w 345"/>
                  <a:gd name="T39" fmla="*/ 90 h 802"/>
                  <a:gd name="T40" fmla="*/ 50 w 345"/>
                  <a:gd name="T41" fmla="*/ 52 h 8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45"/>
                  <a:gd name="T64" fmla="*/ 0 h 802"/>
                  <a:gd name="T65" fmla="*/ 345 w 345"/>
                  <a:gd name="T66" fmla="*/ 802 h 80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45" h="802">
                    <a:moveTo>
                      <a:pt x="50" y="52"/>
                    </a:moveTo>
                    <a:lnTo>
                      <a:pt x="92" y="19"/>
                    </a:lnTo>
                    <a:lnTo>
                      <a:pt x="141" y="6"/>
                    </a:lnTo>
                    <a:lnTo>
                      <a:pt x="188" y="0"/>
                    </a:lnTo>
                    <a:lnTo>
                      <a:pt x="249" y="9"/>
                    </a:lnTo>
                    <a:lnTo>
                      <a:pt x="316" y="52"/>
                    </a:lnTo>
                    <a:lnTo>
                      <a:pt x="344" y="129"/>
                    </a:lnTo>
                    <a:lnTo>
                      <a:pt x="344" y="246"/>
                    </a:lnTo>
                    <a:lnTo>
                      <a:pt x="341" y="357"/>
                    </a:lnTo>
                    <a:lnTo>
                      <a:pt x="307" y="527"/>
                    </a:lnTo>
                    <a:lnTo>
                      <a:pt x="279" y="665"/>
                    </a:lnTo>
                    <a:lnTo>
                      <a:pt x="249" y="754"/>
                    </a:lnTo>
                    <a:lnTo>
                      <a:pt x="185" y="801"/>
                    </a:lnTo>
                    <a:lnTo>
                      <a:pt x="92" y="791"/>
                    </a:lnTo>
                    <a:lnTo>
                      <a:pt x="46" y="721"/>
                    </a:lnTo>
                    <a:lnTo>
                      <a:pt x="19" y="616"/>
                    </a:lnTo>
                    <a:lnTo>
                      <a:pt x="3" y="498"/>
                    </a:lnTo>
                    <a:lnTo>
                      <a:pt x="0" y="323"/>
                    </a:lnTo>
                    <a:lnTo>
                      <a:pt x="12" y="200"/>
                    </a:lnTo>
                    <a:lnTo>
                      <a:pt x="31" y="90"/>
                    </a:lnTo>
                    <a:lnTo>
                      <a:pt x="50" y="52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57" name="Freeform 35"/>
              <p:cNvSpPr>
                <a:spLocks/>
              </p:cNvSpPr>
              <p:nvPr/>
            </p:nvSpPr>
            <p:spPr bwMode="auto">
              <a:xfrm>
                <a:off x="995" y="1443"/>
                <a:ext cx="203" cy="987"/>
              </a:xfrm>
              <a:custGeom>
                <a:avLst/>
                <a:gdLst>
                  <a:gd name="T0" fmla="*/ 139 w 203"/>
                  <a:gd name="T1" fmla="*/ 7 h 987"/>
                  <a:gd name="T2" fmla="*/ 188 w 203"/>
                  <a:gd name="T3" fmla="*/ 0 h 987"/>
                  <a:gd name="T4" fmla="*/ 202 w 203"/>
                  <a:gd name="T5" fmla="*/ 44 h 987"/>
                  <a:gd name="T6" fmla="*/ 178 w 203"/>
                  <a:gd name="T7" fmla="*/ 100 h 987"/>
                  <a:gd name="T8" fmla="*/ 141 w 203"/>
                  <a:gd name="T9" fmla="*/ 130 h 987"/>
                  <a:gd name="T10" fmla="*/ 110 w 203"/>
                  <a:gd name="T11" fmla="*/ 203 h 987"/>
                  <a:gd name="T12" fmla="*/ 74 w 203"/>
                  <a:gd name="T13" fmla="*/ 303 h 987"/>
                  <a:gd name="T14" fmla="*/ 59 w 203"/>
                  <a:gd name="T15" fmla="*/ 395 h 987"/>
                  <a:gd name="T16" fmla="*/ 50 w 203"/>
                  <a:gd name="T17" fmla="*/ 551 h 987"/>
                  <a:gd name="T18" fmla="*/ 59 w 203"/>
                  <a:gd name="T19" fmla="*/ 699 h 987"/>
                  <a:gd name="T20" fmla="*/ 77 w 203"/>
                  <a:gd name="T21" fmla="*/ 767 h 987"/>
                  <a:gd name="T22" fmla="*/ 64 w 203"/>
                  <a:gd name="T23" fmla="*/ 841 h 987"/>
                  <a:gd name="T24" fmla="*/ 50 w 203"/>
                  <a:gd name="T25" fmla="*/ 896 h 987"/>
                  <a:gd name="T26" fmla="*/ 55 w 203"/>
                  <a:gd name="T27" fmla="*/ 986 h 987"/>
                  <a:gd name="T28" fmla="*/ 31 w 203"/>
                  <a:gd name="T29" fmla="*/ 979 h 987"/>
                  <a:gd name="T30" fmla="*/ 10 w 203"/>
                  <a:gd name="T31" fmla="*/ 905 h 987"/>
                  <a:gd name="T32" fmla="*/ 0 w 203"/>
                  <a:gd name="T33" fmla="*/ 841 h 987"/>
                  <a:gd name="T34" fmla="*/ 28 w 203"/>
                  <a:gd name="T35" fmla="*/ 754 h 987"/>
                  <a:gd name="T36" fmla="*/ 19 w 203"/>
                  <a:gd name="T37" fmla="*/ 674 h 987"/>
                  <a:gd name="T38" fmla="*/ 10 w 203"/>
                  <a:gd name="T39" fmla="*/ 545 h 987"/>
                  <a:gd name="T40" fmla="*/ 10 w 203"/>
                  <a:gd name="T41" fmla="*/ 388 h 987"/>
                  <a:gd name="T42" fmla="*/ 28 w 203"/>
                  <a:gd name="T43" fmla="*/ 223 h 987"/>
                  <a:gd name="T44" fmla="*/ 59 w 203"/>
                  <a:gd name="T45" fmla="*/ 100 h 987"/>
                  <a:gd name="T46" fmla="*/ 92 w 203"/>
                  <a:gd name="T47" fmla="*/ 35 h 987"/>
                  <a:gd name="T48" fmla="*/ 139 w 203"/>
                  <a:gd name="T49" fmla="*/ 7 h 9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3"/>
                  <a:gd name="T76" fmla="*/ 0 h 987"/>
                  <a:gd name="T77" fmla="*/ 203 w 203"/>
                  <a:gd name="T78" fmla="*/ 987 h 9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3" h="987">
                    <a:moveTo>
                      <a:pt x="139" y="7"/>
                    </a:moveTo>
                    <a:lnTo>
                      <a:pt x="188" y="0"/>
                    </a:lnTo>
                    <a:lnTo>
                      <a:pt x="202" y="44"/>
                    </a:lnTo>
                    <a:lnTo>
                      <a:pt x="178" y="100"/>
                    </a:lnTo>
                    <a:lnTo>
                      <a:pt x="141" y="130"/>
                    </a:lnTo>
                    <a:lnTo>
                      <a:pt x="110" y="203"/>
                    </a:lnTo>
                    <a:lnTo>
                      <a:pt x="74" y="303"/>
                    </a:lnTo>
                    <a:lnTo>
                      <a:pt x="59" y="395"/>
                    </a:lnTo>
                    <a:lnTo>
                      <a:pt x="50" y="551"/>
                    </a:lnTo>
                    <a:lnTo>
                      <a:pt x="59" y="699"/>
                    </a:lnTo>
                    <a:lnTo>
                      <a:pt x="77" y="767"/>
                    </a:lnTo>
                    <a:lnTo>
                      <a:pt x="64" y="841"/>
                    </a:lnTo>
                    <a:lnTo>
                      <a:pt x="50" y="896"/>
                    </a:lnTo>
                    <a:lnTo>
                      <a:pt x="55" y="986"/>
                    </a:lnTo>
                    <a:lnTo>
                      <a:pt x="31" y="979"/>
                    </a:lnTo>
                    <a:lnTo>
                      <a:pt x="10" y="905"/>
                    </a:lnTo>
                    <a:lnTo>
                      <a:pt x="0" y="841"/>
                    </a:lnTo>
                    <a:lnTo>
                      <a:pt x="28" y="754"/>
                    </a:lnTo>
                    <a:lnTo>
                      <a:pt x="19" y="674"/>
                    </a:lnTo>
                    <a:lnTo>
                      <a:pt x="10" y="545"/>
                    </a:lnTo>
                    <a:lnTo>
                      <a:pt x="10" y="388"/>
                    </a:lnTo>
                    <a:lnTo>
                      <a:pt x="28" y="223"/>
                    </a:lnTo>
                    <a:lnTo>
                      <a:pt x="59" y="100"/>
                    </a:lnTo>
                    <a:lnTo>
                      <a:pt x="92" y="35"/>
                    </a:lnTo>
                    <a:lnTo>
                      <a:pt x="139" y="7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58" name="Freeform 36"/>
              <p:cNvSpPr>
                <a:spLocks/>
              </p:cNvSpPr>
              <p:nvPr/>
            </p:nvSpPr>
            <p:spPr bwMode="auto">
              <a:xfrm>
                <a:off x="1437" y="1469"/>
                <a:ext cx="130" cy="937"/>
              </a:xfrm>
              <a:custGeom>
                <a:avLst/>
                <a:gdLst>
                  <a:gd name="T0" fmla="*/ 2 w 130"/>
                  <a:gd name="T1" fmla="*/ 3 h 937"/>
                  <a:gd name="T2" fmla="*/ 55 w 130"/>
                  <a:gd name="T3" fmla="*/ 0 h 937"/>
                  <a:gd name="T4" fmla="*/ 91 w 130"/>
                  <a:gd name="T5" fmla="*/ 74 h 937"/>
                  <a:gd name="T6" fmla="*/ 129 w 130"/>
                  <a:gd name="T7" fmla="*/ 277 h 937"/>
                  <a:gd name="T8" fmla="*/ 129 w 130"/>
                  <a:gd name="T9" fmla="*/ 511 h 937"/>
                  <a:gd name="T10" fmla="*/ 111 w 130"/>
                  <a:gd name="T11" fmla="*/ 711 h 937"/>
                  <a:gd name="T12" fmla="*/ 129 w 130"/>
                  <a:gd name="T13" fmla="*/ 779 h 937"/>
                  <a:gd name="T14" fmla="*/ 129 w 130"/>
                  <a:gd name="T15" fmla="*/ 871 h 937"/>
                  <a:gd name="T16" fmla="*/ 111 w 130"/>
                  <a:gd name="T17" fmla="*/ 936 h 937"/>
                  <a:gd name="T18" fmla="*/ 86 w 130"/>
                  <a:gd name="T19" fmla="*/ 878 h 937"/>
                  <a:gd name="T20" fmla="*/ 73 w 130"/>
                  <a:gd name="T21" fmla="*/ 788 h 937"/>
                  <a:gd name="T22" fmla="*/ 46 w 130"/>
                  <a:gd name="T23" fmla="*/ 720 h 937"/>
                  <a:gd name="T24" fmla="*/ 77 w 130"/>
                  <a:gd name="T25" fmla="*/ 659 h 937"/>
                  <a:gd name="T26" fmla="*/ 95 w 130"/>
                  <a:gd name="T27" fmla="*/ 511 h 937"/>
                  <a:gd name="T28" fmla="*/ 95 w 130"/>
                  <a:gd name="T29" fmla="*/ 372 h 937"/>
                  <a:gd name="T30" fmla="*/ 77 w 130"/>
                  <a:gd name="T31" fmla="*/ 234 h 937"/>
                  <a:gd name="T32" fmla="*/ 40 w 130"/>
                  <a:gd name="T33" fmla="*/ 132 h 937"/>
                  <a:gd name="T34" fmla="*/ 0 w 130"/>
                  <a:gd name="T35" fmla="*/ 83 h 937"/>
                  <a:gd name="T36" fmla="*/ 2 w 130"/>
                  <a:gd name="T37" fmla="*/ 3 h 9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0"/>
                  <a:gd name="T58" fmla="*/ 0 h 937"/>
                  <a:gd name="T59" fmla="*/ 130 w 130"/>
                  <a:gd name="T60" fmla="*/ 937 h 9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0" h="937">
                    <a:moveTo>
                      <a:pt x="2" y="3"/>
                    </a:moveTo>
                    <a:lnTo>
                      <a:pt x="55" y="0"/>
                    </a:lnTo>
                    <a:lnTo>
                      <a:pt x="91" y="74"/>
                    </a:lnTo>
                    <a:lnTo>
                      <a:pt x="129" y="277"/>
                    </a:lnTo>
                    <a:lnTo>
                      <a:pt x="129" y="511"/>
                    </a:lnTo>
                    <a:lnTo>
                      <a:pt x="111" y="711"/>
                    </a:lnTo>
                    <a:lnTo>
                      <a:pt x="129" y="779"/>
                    </a:lnTo>
                    <a:lnTo>
                      <a:pt x="129" y="871"/>
                    </a:lnTo>
                    <a:lnTo>
                      <a:pt x="111" y="936"/>
                    </a:lnTo>
                    <a:lnTo>
                      <a:pt x="86" y="878"/>
                    </a:lnTo>
                    <a:lnTo>
                      <a:pt x="73" y="788"/>
                    </a:lnTo>
                    <a:lnTo>
                      <a:pt x="46" y="720"/>
                    </a:lnTo>
                    <a:lnTo>
                      <a:pt x="77" y="659"/>
                    </a:lnTo>
                    <a:lnTo>
                      <a:pt x="95" y="511"/>
                    </a:lnTo>
                    <a:lnTo>
                      <a:pt x="95" y="372"/>
                    </a:lnTo>
                    <a:lnTo>
                      <a:pt x="77" y="234"/>
                    </a:lnTo>
                    <a:lnTo>
                      <a:pt x="40" y="132"/>
                    </a:lnTo>
                    <a:lnTo>
                      <a:pt x="0" y="83"/>
                    </a:lnTo>
                    <a:lnTo>
                      <a:pt x="2" y="3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59" name="Freeform 37"/>
              <p:cNvSpPr>
                <a:spLocks/>
              </p:cNvSpPr>
              <p:nvPr/>
            </p:nvSpPr>
            <p:spPr bwMode="auto">
              <a:xfrm>
                <a:off x="1133" y="2085"/>
                <a:ext cx="291" cy="1123"/>
              </a:xfrm>
              <a:custGeom>
                <a:avLst/>
                <a:gdLst>
                  <a:gd name="T0" fmla="*/ 29 w 291"/>
                  <a:gd name="T1" fmla="*/ 0 h 1123"/>
                  <a:gd name="T2" fmla="*/ 62 w 291"/>
                  <a:gd name="T3" fmla="*/ 47 h 1123"/>
                  <a:gd name="T4" fmla="*/ 76 w 291"/>
                  <a:gd name="T5" fmla="*/ 94 h 1123"/>
                  <a:gd name="T6" fmla="*/ 90 w 291"/>
                  <a:gd name="T7" fmla="*/ 257 h 1123"/>
                  <a:gd name="T8" fmla="*/ 96 w 291"/>
                  <a:gd name="T9" fmla="*/ 366 h 1123"/>
                  <a:gd name="T10" fmla="*/ 96 w 291"/>
                  <a:gd name="T11" fmla="*/ 553 h 1123"/>
                  <a:gd name="T12" fmla="*/ 94 w 291"/>
                  <a:gd name="T13" fmla="*/ 729 h 1123"/>
                  <a:gd name="T14" fmla="*/ 80 w 291"/>
                  <a:gd name="T15" fmla="*/ 869 h 1123"/>
                  <a:gd name="T16" fmla="*/ 70 w 291"/>
                  <a:gd name="T17" fmla="*/ 912 h 1123"/>
                  <a:gd name="T18" fmla="*/ 140 w 291"/>
                  <a:gd name="T19" fmla="*/ 935 h 1123"/>
                  <a:gd name="T20" fmla="*/ 200 w 291"/>
                  <a:gd name="T21" fmla="*/ 963 h 1123"/>
                  <a:gd name="T22" fmla="*/ 281 w 291"/>
                  <a:gd name="T23" fmla="*/ 1021 h 1123"/>
                  <a:gd name="T24" fmla="*/ 290 w 291"/>
                  <a:gd name="T25" fmla="*/ 1044 h 1123"/>
                  <a:gd name="T26" fmla="*/ 283 w 291"/>
                  <a:gd name="T27" fmla="*/ 1087 h 1123"/>
                  <a:gd name="T28" fmla="*/ 243 w 291"/>
                  <a:gd name="T29" fmla="*/ 1122 h 1123"/>
                  <a:gd name="T30" fmla="*/ 228 w 291"/>
                  <a:gd name="T31" fmla="*/ 1103 h 1123"/>
                  <a:gd name="T32" fmla="*/ 214 w 291"/>
                  <a:gd name="T33" fmla="*/ 1056 h 1123"/>
                  <a:gd name="T34" fmla="*/ 176 w 291"/>
                  <a:gd name="T35" fmla="*/ 1017 h 1123"/>
                  <a:gd name="T36" fmla="*/ 110 w 291"/>
                  <a:gd name="T37" fmla="*/ 974 h 1123"/>
                  <a:gd name="T38" fmla="*/ 67 w 291"/>
                  <a:gd name="T39" fmla="*/ 963 h 1123"/>
                  <a:gd name="T40" fmla="*/ 16 w 291"/>
                  <a:gd name="T41" fmla="*/ 963 h 1123"/>
                  <a:gd name="T42" fmla="*/ 16 w 291"/>
                  <a:gd name="T43" fmla="*/ 927 h 1123"/>
                  <a:gd name="T44" fmla="*/ 41 w 291"/>
                  <a:gd name="T45" fmla="*/ 888 h 1123"/>
                  <a:gd name="T46" fmla="*/ 62 w 291"/>
                  <a:gd name="T47" fmla="*/ 763 h 1123"/>
                  <a:gd name="T48" fmla="*/ 70 w 291"/>
                  <a:gd name="T49" fmla="*/ 631 h 1123"/>
                  <a:gd name="T50" fmla="*/ 67 w 291"/>
                  <a:gd name="T51" fmla="*/ 515 h 1123"/>
                  <a:gd name="T52" fmla="*/ 62 w 291"/>
                  <a:gd name="T53" fmla="*/ 366 h 1123"/>
                  <a:gd name="T54" fmla="*/ 49 w 291"/>
                  <a:gd name="T55" fmla="*/ 238 h 1123"/>
                  <a:gd name="T56" fmla="*/ 21 w 291"/>
                  <a:gd name="T57" fmla="*/ 144 h 1123"/>
                  <a:gd name="T58" fmla="*/ 0 w 291"/>
                  <a:gd name="T59" fmla="*/ 59 h 1123"/>
                  <a:gd name="T60" fmla="*/ 7 w 291"/>
                  <a:gd name="T61" fmla="*/ 28 h 1123"/>
                  <a:gd name="T62" fmla="*/ 29 w 291"/>
                  <a:gd name="T63" fmla="*/ 0 h 1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1"/>
                  <a:gd name="T97" fmla="*/ 0 h 1123"/>
                  <a:gd name="T98" fmla="*/ 291 w 291"/>
                  <a:gd name="T99" fmla="*/ 1123 h 1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1" h="1123">
                    <a:moveTo>
                      <a:pt x="29" y="0"/>
                    </a:moveTo>
                    <a:lnTo>
                      <a:pt x="62" y="47"/>
                    </a:lnTo>
                    <a:lnTo>
                      <a:pt x="76" y="94"/>
                    </a:lnTo>
                    <a:lnTo>
                      <a:pt x="90" y="257"/>
                    </a:lnTo>
                    <a:lnTo>
                      <a:pt x="96" y="366"/>
                    </a:lnTo>
                    <a:lnTo>
                      <a:pt x="96" y="553"/>
                    </a:lnTo>
                    <a:lnTo>
                      <a:pt x="94" y="729"/>
                    </a:lnTo>
                    <a:lnTo>
                      <a:pt x="80" y="869"/>
                    </a:lnTo>
                    <a:lnTo>
                      <a:pt x="70" y="912"/>
                    </a:lnTo>
                    <a:lnTo>
                      <a:pt x="140" y="935"/>
                    </a:lnTo>
                    <a:lnTo>
                      <a:pt x="200" y="963"/>
                    </a:lnTo>
                    <a:lnTo>
                      <a:pt x="281" y="1021"/>
                    </a:lnTo>
                    <a:lnTo>
                      <a:pt x="290" y="1044"/>
                    </a:lnTo>
                    <a:lnTo>
                      <a:pt x="283" y="1087"/>
                    </a:lnTo>
                    <a:lnTo>
                      <a:pt x="243" y="1122"/>
                    </a:lnTo>
                    <a:lnTo>
                      <a:pt x="228" y="1103"/>
                    </a:lnTo>
                    <a:lnTo>
                      <a:pt x="214" y="1056"/>
                    </a:lnTo>
                    <a:lnTo>
                      <a:pt x="176" y="1017"/>
                    </a:lnTo>
                    <a:lnTo>
                      <a:pt x="110" y="974"/>
                    </a:lnTo>
                    <a:lnTo>
                      <a:pt x="67" y="963"/>
                    </a:lnTo>
                    <a:lnTo>
                      <a:pt x="16" y="963"/>
                    </a:lnTo>
                    <a:lnTo>
                      <a:pt x="16" y="927"/>
                    </a:lnTo>
                    <a:lnTo>
                      <a:pt x="41" y="888"/>
                    </a:lnTo>
                    <a:lnTo>
                      <a:pt x="62" y="763"/>
                    </a:lnTo>
                    <a:lnTo>
                      <a:pt x="70" y="631"/>
                    </a:lnTo>
                    <a:lnTo>
                      <a:pt x="67" y="515"/>
                    </a:lnTo>
                    <a:lnTo>
                      <a:pt x="62" y="366"/>
                    </a:lnTo>
                    <a:lnTo>
                      <a:pt x="49" y="238"/>
                    </a:lnTo>
                    <a:lnTo>
                      <a:pt x="21" y="144"/>
                    </a:lnTo>
                    <a:lnTo>
                      <a:pt x="0" y="59"/>
                    </a:lnTo>
                    <a:lnTo>
                      <a:pt x="7" y="28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60" name="Freeform 38"/>
              <p:cNvSpPr>
                <a:spLocks/>
              </p:cNvSpPr>
              <p:nvPr/>
            </p:nvSpPr>
            <p:spPr bwMode="auto">
              <a:xfrm>
                <a:off x="1326" y="2086"/>
                <a:ext cx="268" cy="1013"/>
              </a:xfrm>
              <a:custGeom>
                <a:avLst/>
                <a:gdLst>
                  <a:gd name="T0" fmla="*/ 0 w 268"/>
                  <a:gd name="T1" fmla="*/ 80 h 1013"/>
                  <a:gd name="T2" fmla="*/ 0 w 268"/>
                  <a:gd name="T3" fmla="*/ 16 h 1013"/>
                  <a:gd name="T4" fmla="*/ 27 w 268"/>
                  <a:gd name="T5" fmla="*/ 0 h 1013"/>
                  <a:gd name="T6" fmla="*/ 70 w 268"/>
                  <a:gd name="T7" fmla="*/ 0 h 1013"/>
                  <a:gd name="T8" fmla="*/ 101 w 268"/>
                  <a:gd name="T9" fmla="*/ 38 h 1013"/>
                  <a:gd name="T10" fmla="*/ 107 w 268"/>
                  <a:gd name="T11" fmla="*/ 71 h 1013"/>
                  <a:gd name="T12" fmla="*/ 101 w 268"/>
                  <a:gd name="T13" fmla="*/ 145 h 1013"/>
                  <a:gd name="T14" fmla="*/ 80 w 268"/>
                  <a:gd name="T15" fmla="*/ 237 h 1013"/>
                  <a:gd name="T16" fmla="*/ 70 w 268"/>
                  <a:gd name="T17" fmla="*/ 379 h 1013"/>
                  <a:gd name="T18" fmla="*/ 64 w 268"/>
                  <a:gd name="T19" fmla="*/ 471 h 1013"/>
                  <a:gd name="T20" fmla="*/ 64 w 268"/>
                  <a:gd name="T21" fmla="*/ 486 h 1013"/>
                  <a:gd name="T22" fmla="*/ 74 w 268"/>
                  <a:gd name="T23" fmla="*/ 616 h 1013"/>
                  <a:gd name="T24" fmla="*/ 89 w 268"/>
                  <a:gd name="T25" fmla="*/ 689 h 1013"/>
                  <a:gd name="T26" fmla="*/ 101 w 268"/>
                  <a:gd name="T27" fmla="*/ 748 h 1013"/>
                  <a:gd name="T28" fmla="*/ 98 w 268"/>
                  <a:gd name="T29" fmla="*/ 772 h 1013"/>
                  <a:gd name="T30" fmla="*/ 138 w 268"/>
                  <a:gd name="T31" fmla="*/ 840 h 1013"/>
                  <a:gd name="T32" fmla="*/ 181 w 268"/>
                  <a:gd name="T33" fmla="*/ 883 h 1013"/>
                  <a:gd name="T34" fmla="*/ 227 w 268"/>
                  <a:gd name="T35" fmla="*/ 923 h 1013"/>
                  <a:gd name="T36" fmla="*/ 267 w 268"/>
                  <a:gd name="T37" fmla="*/ 942 h 1013"/>
                  <a:gd name="T38" fmla="*/ 267 w 268"/>
                  <a:gd name="T39" fmla="*/ 975 h 1013"/>
                  <a:gd name="T40" fmla="*/ 245 w 268"/>
                  <a:gd name="T41" fmla="*/ 1003 h 1013"/>
                  <a:gd name="T42" fmla="*/ 193 w 268"/>
                  <a:gd name="T43" fmla="*/ 1012 h 1013"/>
                  <a:gd name="T44" fmla="*/ 156 w 268"/>
                  <a:gd name="T45" fmla="*/ 994 h 1013"/>
                  <a:gd name="T46" fmla="*/ 156 w 268"/>
                  <a:gd name="T47" fmla="*/ 969 h 1013"/>
                  <a:gd name="T48" fmla="*/ 125 w 268"/>
                  <a:gd name="T49" fmla="*/ 883 h 1013"/>
                  <a:gd name="T50" fmla="*/ 74 w 268"/>
                  <a:gd name="T51" fmla="*/ 837 h 1013"/>
                  <a:gd name="T52" fmla="*/ 36 w 268"/>
                  <a:gd name="T53" fmla="*/ 791 h 1013"/>
                  <a:gd name="T54" fmla="*/ 9 w 268"/>
                  <a:gd name="T55" fmla="*/ 766 h 1013"/>
                  <a:gd name="T56" fmla="*/ 18 w 268"/>
                  <a:gd name="T57" fmla="*/ 735 h 1013"/>
                  <a:gd name="T58" fmla="*/ 34 w 268"/>
                  <a:gd name="T59" fmla="*/ 652 h 1013"/>
                  <a:gd name="T60" fmla="*/ 34 w 268"/>
                  <a:gd name="T61" fmla="*/ 496 h 1013"/>
                  <a:gd name="T62" fmla="*/ 27 w 268"/>
                  <a:gd name="T63" fmla="*/ 384 h 1013"/>
                  <a:gd name="T64" fmla="*/ 27 w 268"/>
                  <a:gd name="T65" fmla="*/ 274 h 1013"/>
                  <a:gd name="T66" fmla="*/ 25 w 268"/>
                  <a:gd name="T67" fmla="*/ 154 h 1013"/>
                  <a:gd name="T68" fmla="*/ 0 w 268"/>
                  <a:gd name="T69" fmla="*/ 80 h 10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8"/>
                  <a:gd name="T106" fmla="*/ 0 h 1013"/>
                  <a:gd name="T107" fmla="*/ 268 w 268"/>
                  <a:gd name="T108" fmla="*/ 1013 h 10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8" h="1013">
                    <a:moveTo>
                      <a:pt x="0" y="80"/>
                    </a:moveTo>
                    <a:lnTo>
                      <a:pt x="0" y="16"/>
                    </a:lnTo>
                    <a:lnTo>
                      <a:pt x="27" y="0"/>
                    </a:lnTo>
                    <a:lnTo>
                      <a:pt x="70" y="0"/>
                    </a:lnTo>
                    <a:lnTo>
                      <a:pt x="101" y="38"/>
                    </a:lnTo>
                    <a:lnTo>
                      <a:pt x="107" y="71"/>
                    </a:lnTo>
                    <a:lnTo>
                      <a:pt x="101" y="145"/>
                    </a:lnTo>
                    <a:lnTo>
                      <a:pt x="80" y="237"/>
                    </a:lnTo>
                    <a:lnTo>
                      <a:pt x="70" y="379"/>
                    </a:lnTo>
                    <a:lnTo>
                      <a:pt x="64" y="471"/>
                    </a:lnTo>
                    <a:lnTo>
                      <a:pt x="64" y="486"/>
                    </a:lnTo>
                    <a:lnTo>
                      <a:pt x="74" y="616"/>
                    </a:lnTo>
                    <a:lnTo>
                      <a:pt x="89" y="689"/>
                    </a:lnTo>
                    <a:lnTo>
                      <a:pt x="101" y="748"/>
                    </a:lnTo>
                    <a:lnTo>
                      <a:pt x="98" y="772"/>
                    </a:lnTo>
                    <a:lnTo>
                      <a:pt x="138" y="840"/>
                    </a:lnTo>
                    <a:lnTo>
                      <a:pt x="181" y="883"/>
                    </a:lnTo>
                    <a:lnTo>
                      <a:pt x="227" y="923"/>
                    </a:lnTo>
                    <a:lnTo>
                      <a:pt x="267" y="942"/>
                    </a:lnTo>
                    <a:lnTo>
                      <a:pt x="267" y="975"/>
                    </a:lnTo>
                    <a:lnTo>
                      <a:pt x="245" y="1003"/>
                    </a:lnTo>
                    <a:lnTo>
                      <a:pt x="193" y="1012"/>
                    </a:lnTo>
                    <a:lnTo>
                      <a:pt x="156" y="994"/>
                    </a:lnTo>
                    <a:lnTo>
                      <a:pt x="156" y="969"/>
                    </a:lnTo>
                    <a:lnTo>
                      <a:pt x="125" y="883"/>
                    </a:lnTo>
                    <a:lnTo>
                      <a:pt x="74" y="837"/>
                    </a:lnTo>
                    <a:lnTo>
                      <a:pt x="36" y="791"/>
                    </a:lnTo>
                    <a:lnTo>
                      <a:pt x="9" y="766"/>
                    </a:lnTo>
                    <a:lnTo>
                      <a:pt x="18" y="735"/>
                    </a:lnTo>
                    <a:lnTo>
                      <a:pt x="34" y="652"/>
                    </a:lnTo>
                    <a:lnTo>
                      <a:pt x="34" y="496"/>
                    </a:lnTo>
                    <a:lnTo>
                      <a:pt x="27" y="384"/>
                    </a:lnTo>
                    <a:lnTo>
                      <a:pt x="27" y="274"/>
                    </a:lnTo>
                    <a:lnTo>
                      <a:pt x="25" y="154"/>
                    </a:lnTo>
                    <a:lnTo>
                      <a:pt x="0" y="8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72038" name="Group 39"/>
            <p:cNvGrpSpPr>
              <a:grpSpLocks/>
            </p:cNvGrpSpPr>
            <p:nvPr/>
          </p:nvGrpSpPr>
          <p:grpSpPr bwMode="auto">
            <a:xfrm>
              <a:off x="1907" y="1525"/>
              <a:ext cx="429" cy="1635"/>
              <a:chOff x="1907" y="912"/>
              <a:chExt cx="590" cy="2248"/>
            </a:xfrm>
          </p:grpSpPr>
          <p:sp>
            <p:nvSpPr>
              <p:cNvPr id="172049" name="Freeform 40"/>
              <p:cNvSpPr>
                <a:spLocks/>
              </p:cNvSpPr>
              <p:nvPr/>
            </p:nvSpPr>
            <p:spPr bwMode="auto">
              <a:xfrm>
                <a:off x="2082" y="912"/>
                <a:ext cx="381" cy="487"/>
              </a:xfrm>
              <a:custGeom>
                <a:avLst/>
                <a:gdLst>
                  <a:gd name="T0" fmla="*/ 0 w 381"/>
                  <a:gd name="T1" fmla="*/ 204 h 487"/>
                  <a:gd name="T2" fmla="*/ 27 w 381"/>
                  <a:gd name="T3" fmla="*/ 104 h 487"/>
                  <a:gd name="T4" fmla="*/ 63 w 381"/>
                  <a:gd name="T5" fmla="*/ 53 h 487"/>
                  <a:gd name="T6" fmla="*/ 108 w 381"/>
                  <a:gd name="T7" fmla="*/ 17 h 487"/>
                  <a:gd name="T8" fmla="*/ 154 w 381"/>
                  <a:gd name="T9" fmla="*/ 0 h 487"/>
                  <a:gd name="T10" fmla="*/ 214 w 381"/>
                  <a:gd name="T11" fmla="*/ 4 h 487"/>
                  <a:gd name="T12" fmla="*/ 253 w 381"/>
                  <a:gd name="T13" fmla="*/ 44 h 487"/>
                  <a:gd name="T14" fmla="*/ 290 w 381"/>
                  <a:gd name="T15" fmla="*/ 117 h 487"/>
                  <a:gd name="T16" fmla="*/ 304 w 381"/>
                  <a:gd name="T17" fmla="*/ 213 h 487"/>
                  <a:gd name="T18" fmla="*/ 304 w 381"/>
                  <a:gd name="T19" fmla="*/ 322 h 487"/>
                  <a:gd name="T20" fmla="*/ 378 w 381"/>
                  <a:gd name="T21" fmla="*/ 397 h 487"/>
                  <a:gd name="T22" fmla="*/ 380 w 381"/>
                  <a:gd name="T23" fmla="*/ 431 h 487"/>
                  <a:gd name="T24" fmla="*/ 369 w 381"/>
                  <a:gd name="T25" fmla="*/ 434 h 487"/>
                  <a:gd name="T26" fmla="*/ 299 w 381"/>
                  <a:gd name="T27" fmla="*/ 367 h 487"/>
                  <a:gd name="T28" fmla="*/ 278 w 381"/>
                  <a:gd name="T29" fmla="*/ 416 h 487"/>
                  <a:gd name="T30" fmla="*/ 235 w 381"/>
                  <a:gd name="T31" fmla="*/ 458 h 487"/>
                  <a:gd name="T32" fmla="*/ 196 w 381"/>
                  <a:gd name="T33" fmla="*/ 480 h 487"/>
                  <a:gd name="T34" fmla="*/ 133 w 381"/>
                  <a:gd name="T35" fmla="*/ 486 h 487"/>
                  <a:gd name="T36" fmla="*/ 51 w 381"/>
                  <a:gd name="T37" fmla="*/ 451 h 487"/>
                  <a:gd name="T38" fmla="*/ 14 w 381"/>
                  <a:gd name="T39" fmla="*/ 380 h 487"/>
                  <a:gd name="T40" fmla="*/ 0 w 381"/>
                  <a:gd name="T41" fmla="*/ 308 h 487"/>
                  <a:gd name="T42" fmla="*/ 0 w 381"/>
                  <a:gd name="T43" fmla="*/ 204 h 4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1"/>
                  <a:gd name="T67" fmla="*/ 0 h 487"/>
                  <a:gd name="T68" fmla="*/ 381 w 381"/>
                  <a:gd name="T69" fmla="*/ 487 h 48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1" h="487">
                    <a:moveTo>
                      <a:pt x="0" y="204"/>
                    </a:moveTo>
                    <a:lnTo>
                      <a:pt x="27" y="104"/>
                    </a:lnTo>
                    <a:lnTo>
                      <a:pt x="63" y="53"/>
                    </a:lnTo>
                    <a:lnTo>
                      <a:pt x="108" y="17"/>
                    </a:lnTo>
                    <a:lnTo>
                      <a:pt x="154" y="0"/>
                    </a:lnTo>
                    <a:lnTo>
                      <a:pt x="214" y="4"/>
                    </a:lnTo>
                    <a:lnTo>
                      <a:pt x="253" y="44"/>
                    </a:lnTo>
                    <a:lnTo>
                      <a:pt x="290" y="117"/>
                    </a:lnTo>
                    <a:lnTo>
                      <a:pt x="304" y="213"/>
                    </a:lnTo>
                    <a:lnTo>
                      <a:pt x="304" y="322"/>
                    </a:lnTo>
                    <a:lnTo>
                      <a:pt x="378" y="397"/>
                    </a:lnTo>
                    <a:lnTo>
                      <a:pt x="380" y="431"/>
                    </a:lnTo>
                    <a:lnTo>
                      <a:pt x="369" y="434"/>
                    </a:lnTo>
                    <a:lnTo>
                      <a:pt x="299" y="367"/>
                    </a:lnTo>
                    <a:lnTo>
                      <a:pt x="278" y="416"/>
                    </a:lnTo>
                    <a:lnTo>
                      <a:pt x="235" y="458"/>
                    </a:lnTo>
                    <a:lnTo>
                      <a:pt x="196" y="480"/>
                    </a:lnTo>
                    <a:lnTo>
                      <a:pt x="133" y="486"/>
                    </a:lnTo>
                    <a:lnTo>
                      <a:pt x="51" y="451"/>
                    </a:lnTo>
                    <a:lnTo>
                      <a:pt x="14" y="380"/>
                    </a:lnTo>
                    <a:lnTo>
                      <a:pt x="0" y="308"/>
                    </a:lnTo>
                    <a:lnTo>
                      <a:pt x="0" y="204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50" name="Freeform 41"/>
              <p:cNvSpPr>
                <a:spLocks/>
              </p:cNvSpPr>
              <p:nvPr/>
            </p:nvSpPr>
            <p:spPr bwMode="auto">
              <a:xfrm>
                <a:off x="2043" y="1434"/>
                <a:ext cx="340" cy="785"/>
              </a:xfrm>
              <a:custGeom>
                <a:avLst/>
                <a:gdLst>
                  <a:gd name="T0" fmla="*/ 49 w 340"/>
                  <a:gd name="T1" fmla="*/ 50 h 785"/>
                  <a:gd name="T2" fmla="*/ 90 w 340"/>
                  <a:gd name="T3" fmla="*/ 18 h 785"/>
                  <a:gd name="T4" fmla="*/ 138 w 340"/>
                  <a:gd name="T5" fmla="*/ 5 h 785"/>
                  <a:gd name="T6" fmla="*/ 185 w 340"/>
                  <a:gd name="T7" fmla="*/ 0 h 785"/>
                  <a:gd name="T8" fmla="*/ 245 w 340"/>
                  <a:gd name="T9" fmla="*/ 8 h 785"/>
                  <a:gd name="T10" fmla="*/ 311 w 340"/>
                  <a:gd name="T11" fmla="*/ 50 h 785"/>
                  <a:gd name="T12" fmla="*/ 339 w 340"/>
                  <a:gd name="T13" fmla="*/ 126 h 785"/>
                  <a:gd name="T14" fmla="*/ 339 w 340"/>
                  <a:gd name="T15" fmla="*/ 240 h 785"/>
                  <a:gd name="T16" fmla="*/ 336 w 340"/>
                  <a:gd name="T17" fmla="*/ 349 h 785"/>
                  <a:gd name="T18" fmla="*/ 302 w 340"/>
                  <a:gd name="T19" fmla="*/ 515 h 785"/>
                  <a:gd name="T20" fmla="*/ 274 w 340"/>
                  <a:gd name="T21" fmla="*/ 650 h 785"/>
                  <a:gd name="T22" fmla="*/ 245 w 340"/>
                  <a:gd name="T23" fmla="*/ 737 h 785"/>
                  <a:gd name="T24" fmla="*/ 182 w 340"/>
                  <a:gd name="T25" fmla="*/ 784 h 785"/>
                  <a:gd name="T26" fmla="*/ 90 w 340"/>
                  <a:gd name="T27" fmla="*/ 774 h 785"/>
                  <a:gd name="T28" fmla="*/ 45 w 340"/>
                  <a:gd name="T29" fmla="*/ 705 h 785"/>
                  <a:gd name="T30" fmla="*/ 18 w 340"/>
                  <a:gd name="T31" fmla="*/ 602 h 785"/>
                  <a:gd name="T32" fmla="*/ 2 w 340"/>
                  <a:gd name="T33" fmla="*/ 487 h 785"/>
                  <a:gd name="T34" fmla="*/ 0 w 340"/>
                  <a:gd name="T35" fmla="*/ 316 h 785"/>
                  <a:gd name="T36" fmla="*/ 11 w 340"/>
                  <a:gd name="T37" fmla="*/ 195 h 785"/>
                  <a:gd name="T38" fmla="*/ 30 w 340"/>
                  <a:gd name="T39" fmla="*/ 88 h 785"/>
                  <a:gd name="T40" fmla="*/ 49 w 340"/>
                  <a:gd name="T41" fmla="*/ 50 h 78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40"/>
                  <a:gd name="T64" fmla="*/ 0 h 785"/>
                  <a:gd name="T65" fmla="*/ 340 w 340"/>
                  <a:gd name="T66" fmla="*/ 785 h 78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40" h="785">
                    <a:moveTo>
                      <a:pt x="49" y="50"/>
                    </a:moveTo>
                    <a:lnTo>
                      <a:pt x="90" y="18"/>
                    </a:lnTo>
                    <a:lnTo>
                      <a:pt x="138" y="5"/>
                    </a:lnTo>
                    <a:lnTo>
                      <a:pt x="185" y="0"/>
                    </a:lnTo>
                    <a:lnTo>
                      <a:pt x="245" y="8"/>
                    </a:lnTo>
                    <a:lnTo>
                      <a:pt x="311" y="50"/>
                    </a:lnTo>
                    <a:lnTo>
                      <a:pt x="339" y="126"/>
                    </a:lnTo>
                    <a:lnTo>
                      <a:pt x="339" y="240"/>
                    </a:lnTo>
                    <a:lnTo>
                      <a:pt x="336" y="349"/>
                    </a:lnTo>
                    <a:lnTo>
                      <a:pt x="302" y="515"/>
                    </a:lnTo>
                    <a:lnTo>
                      <a:pt x="274" y="650"/>
                    </a:lnTo>
                    <a:lnTo>
                      <a:pt x="245" y="737"/>
                    </a:lnTo>
                    <a:lnTo>
                      <a:pt x="182" y="784"/>
                    </a:lnTo>
                    <a:lnTo>
                      <a:pt x="90" y="774"/>
                    </a:lnTo>
                    <a:lnTo>
                      <a:pt x="45" y="705"/>
                    </a:lnTo>
                    <a:lnTo>
                      <a:pt x="18" y="602"/>
                    </a:lnTo>
                    <a:lnTo>
                      <a:pt x="2" y="487"/>
                    </a:lnTo>
                    <a:lnTo>
                      <a:pt x="0" y="316"/>
                    </a:lnTo>
                    <a:lnTo>
                      <a:pt x="11" y="195"/>
                    </a:lnTo>
                    <a:lnTo>
                      <a:pt x="30" y="88"/>
                    </a:lnTo>
                    <a:lnTo>
                      <a:pt x="49" y="5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51" name="Freeform 42"/>
              <p:cNvSpPr>
                <a:spLocks/>
              </p:cNvSpPr>
              <p:nvPr/>
            </p:nvSpPr>
            <p:spPr bwMode="auto">
              <a:xfrm>
                <a:off x="1907" y="1433"/>
                <a:ext cx="200" cy="966"/>
              </a:xfrm>
              <a:custGeom>
                <a:avLst/>
                <a:gdLst>
                  <a:gd name="T0" fmla="*/ 136 w 200"/>
                  <a:gd name="T1" fmla="*/ 6 h 966"/>
                  <a:gd name="T2" fmla="*/ 185 w 200"/>
                  <a:gd name="T3" fmla="*/ 0 h 966"/>
                  <a:gd name="T4" fmla="*/ 199 w 200"/>
                  <a:gd name="T5" fmla="*/ 43 h 966"/>
                  <a:gd name="T6" fmla="*/ 175 w 200"/>
                  <a:gd name="T7" fmla="*/ 97 h 966"/>
                  <a:gd name="T8" fmla="*/ 138 w 200"/>
                  <a:gd name="T9" fmla="*/ 127 h 966"/>
                  <a:gd name="T10" fmla="*/ 108 w 200"/>
                  <a:gd name="T11" fmla="*/ 198 h 966"/>
                  <a:gd name="T12" fmla="*/ 72 w 200"/>
                  <a:gd name="T13" fmla="*/ 296 h 966"/>
                  <a:gd name="T14" fmla="*/ 58 w 200"/>
                  <a:gd name="T15" fmla="*/ 386 h 966"/>
                  <a:gd name="T16" fmla="*/ 49 w 200"/>
                  <a:gd name="T17" fmla="*/ 539 h 966"/>
                  <a:gd name="T18" fmla="*/ 58 w 200"/>
                  <a:gd name="T19" fmla="*/ 684 h 966"/>
                  <a:gd name="T20" fmla="*/ 75 w 200"/>
                  <a:gd name="T21" fmla="*/ 750 h 966"/>
                  <a:gd name="T22" fmla="*/ 63 w 200"/>
                  <a:gd name="T23" fmla="*/ 823 h 966"/>
                  <a:gd name="T24" fmla="*/ 49 w 200"/>
                  <a:gd name="T25" fmla="*/ 876 h 966"/>
                  <a:gd name="T26" fmla="*/ 54 w 200"/>
                  <a:gd name="T27" fmla="*/ 965 h 966"/>
                  <a:gd name="T28" fmla="*/ 30 w 200"/>
                  <a:gd name="T29" fmla="*/ 958 h 966"/>
                  <a:gd name="T30" fmla="*/ 9 w 200"/>
                  <a:gd name="T31" fmla="*/ 885 h 966"/>
                  <a:gd name="T32" fmla="*/ 0 w 200"/>
                  <a:gd name="T33" fmla="*/ 823 h 966"/>
                  <a:gd name="T34" fmla="*/ 27 w 200"/>
                  <a:gd name="T35" fmla="*/ 737 h 966"/>
                  <a:gd name="T36" fmla="*/ 18 w 200"/>
                  <a:gd name="T37" fmla="*/ 659 h 966"/>
                  <a:gd name="T38" fmla="*/ 9 w 200"/>
                  <a:gd name="T39" fmla="*/ 533 h 966"/>
                  <a:gd name="T40" fmla="*/ 9 w 200"/>
                  <a:gd name="T41" fmla="*/ 379 h 966"/>
                  <a:gd name="T42" fmla="*/ 27 w 200"/>
                  <a:gd name="T43" fmla="*/ 218 h 966"/>
                  <a:gd name="T44" fmla="*/ 58 w 200"/>
                  <a:gd name="T45" fmla="*/ 97 h 966"/>
                  <a:gd name="T46" fmla="*/ 90 w 200"/>
                  <a:gd name="T47" fmla="*/ 34 h 966"/>
                  <a:gd name="T48" fmla="*/ 136 w 200"/>
                  <a:gd name="T49" fmla="*/ 6 h 9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0"/>
                  <a:gd name="T76" fmla="*/ 0 h 966"/>
                  <a:gd name="T77" fmla="*/ 200 w 200"/>
                  <a:gd name="T78" fmla="*/ 966 h 96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0" h="966">
                    <a:moveTo>
                      <a:pt x="136" y="6"/>
                    </a:moveTo>
                    <a:lnTo>
                      <a:pt x="185" y="0"/>
                    </a:lnTo>
                    <a:lnTo>
                      <a:pt x="199" y="43"/>
                    </a:lnTo>
                    <a:lnTo>
                      <a:pt x="175" y="97"/>
                    </a:lnTo>
                    <a:lnTo>
                      <a:pt x="138" y="127"/>
                    </a:lnTo>
                    <a:lnTo>
                      <a:pt x="108" y="198"/>
                    </a:lnTo>
                    <a:lnTo>
                      <a:pt x="72" y="296"/>
                    </a:lnTo>
                    <a:lnTo>
                      <a:pt x="58" y="386"/>
                    </a:lnTo>
                    <a:lnTo>
                      <a:pt x="49" y="539"/>
                    </a:lnTo>
                    <a:lnTo>
                      <a:pt x="58" y="684"/>
                    </a:lnTo>
                    <a:lnTo>
                      <a:pt x="75" y="750"/>
                    </a:lnTo>
                    <a:lnTo>
                      <a:pt x="63" y="823"/>
                    </a:lnTo>
                    <a:lnTo>
                      <a:pt x="49" y="876"/>
                    </a:lnTo>
                    <a:lnTo>
                      <a:pt x="54" y="965"/>
                    </a:lnTo>
                    <a:lnTo>
                      <a:pt x="30" y="958"/>
                    </a:lnTo>
                    <a:lnTo>
                      <a:pt x="9" y="885"/>
                    </a:lnTo>
                    <a:lnTo>
                      <a:pt x="0" y="823"/>
                    </a:lnTo>
                    <a:lnTo>
                      <a:pt x="27" y="737"/>
                    </a:lnTo>
                    <a:lnTo>
                      <a:pt x="18" y="659"/>
                    </a:lnTo>
                    <a:lnTo>
                      <a:pt x="9" y="533"/>
                    </a:lnTo>
                    <a:lnTo>
                      <a:pt x="9" y="379"/>
                    </a:lnTo>
                    <a:lnTo>
                      <a:pt x="27" y="218"/>
                    </a:lnTo>
                    <a:lnTo>
                      <a:pt x="58" y="97"/>
                    </a:lnTo>
                    <a:lnTo>
                      <a:pt x="90" y="34"/>
                    </a:lnTo>
                    <a:lnTo>
                      <a:pt x="136" y="6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52" name="Freeform 43"/>
              <p:cNvSpPr>
                <a:spLocks/>
              </p:cNvSpPr>
              <p:nvPr/>
            </p:nvSpPr>
            <p:spPr bwMode="auto">
              <a:xfrm>
                <a:off x="2342" y="1458"/>
                <a:ext cx="129" cy="918"/>
              </a:xfrm>
              <a:custGeom>
                <a:avLst/>
                <a:gdLst>
                  <a:gd name="T0" fmla="*/ 1 w 129"/>
                  <a:gd name="T1" fmla="*/ 2 h 918"/>
                  <a:gd name="T2" fmla="*/ 54 w 129"/>
                  <a:gd name="T3" fmla="*/ 0 h 918"/>
                  <a:gd name="T4" fmla="*/ 90 w 129"/>
                  <a:gd name="T5" fmla="*/ 72 h 918"/>
                  <a:gd name="T6" fmla="*/ 128 w 129"/>
                  <a:gd name="T7" fmla="*/ 271 h 918"/>
                  <a:gd name="T8" fmla="*/ 128 w 129"/>
                  <a:gd name="T9" fmla="*/ 500 h 918"/>
                  <a:gd name="T10" fmla="*/ 110 w 129"/>
                  <a:gd name="T11" fmla="*/ 696 h 918"/>
                  <a:gd name="T12" fmla="*/ 128 w 129"/>
                  <a:gd name="T13" fmla="*/ 763 h 918"/>
                  <a:gd name="T14" fmla="*/ 128 w 129"/>
                  <a:gd name="T15" fmla="*/ 853 h 918"/>
                  <a:gd name="T16" fmla="*/ 110 w 129"/>
                  <a:gd name="T17" fmla="*/ 917 h 918"/>
                  <a:gd name="T18" fmla="*/ 85 w 129"/>
                  <a:gd name="T19" fmla="*/ 860 h 918"/>
                  <a:gd name="T20" fmla="*/ 72 w 129"/>
                  <a:gd name="T21" fmla="*/ 772 h 918"/>
                  <a:gd name="T22" fmla="*/ 45 w 129"/>
                  <a:gd name="T23" fmla="*/ 705 h 918"/>
                  <a:gd name="T24" fmla="*/ 76 w 129"/>
                  <a:gd name="T25" fmla="*/ 645 h 918"/>
                  <a:gd name="T26" fmla="*/ 94 w 129"/>
                  <a:gd name="T27" fmla="*/ 500 h 918"/>
                  <a:gd name="T28" fmla="*/ 94 w 129"/>
                  <a:gd name="T29" fmla="*/ 364 h 918"/>
                  <a:gd name="T30" fmla="*/ 76 w 129"/>
                  <a:gd name="T31" fmla="*/ 229 h 918"/>
                  <a:gd name="T32" fmla="*/ 39 w 129"/>
                  <a:gd name="T33" fmla="*/ 129 h 918"/>
                  <a:gd name="T34" fmla="*/ 0 w 129"/>
                  <a:gd name="T35" fmla="*/ 81 h 918"/>
                  <a:gd name="T36" fmla="*/ 1 w 129"/>
                  <a:gd name="T37" fmla="*/ 2 h 9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918"/>
                  <a:gd name="T59" fmla="*/ 129 w 129"/>
                  <a:gd name="T60" fmla="*/ 918 h 91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918">
                    <a:moveTo>
                      <a:pt x="1" y="2"/>
                    </a:moveTo>
                    <a:lnTo>
                      <a:pt x="54" y="0"/>
                    </a:lnTo>
                    <a:lnTo>
                      <a:pt x="90" y="72"/>
                    </a:lnTo>
                    <a:lnTo>
                      <a:pt x="128" y="271"/>
                    </a:lnTo>
                    <a:lnTo>
                      <a:pt x="128" y="500"/>
                    </a:lnTo>
                    <a:lnTo>
                      <a:pt x="110" y="696"/>
                    </a:lnTo>
                    <a:lnTo>
                      <a:pt x="128" y="763"/>
                    </a:lnTo>
                    <a:lnTo>
                      <a:pt x="128" y="853"/>
                    </a:lnTo>
                    <a:lnTo>
                      <a:pt x="110" y="917"/>
                    </a:lnTo>
                    <a:lnTo>
                      <a:pt x="85" y="860"/>
                    </a:lnTo>
                    <a:lnTo>
                      <a:pt x="72" y="772"/>
                    </a:lnTo>
                    <a:lnTo>
                      <a:pt x="45" y="705"/>
                    </a:lnTo>
                    <a:lnTo>
                      <a:pt x="76" y="645"/>
                    </a:lnTo>
                    <a:lnTo>
                      <a:pt x="94" y="500"/>
                    </a:lnTo>
                    <a:lnTo>
                      <a:pt x="94" y="364"/>
                    </a:lnTo>
                    <a:lnTo>
                      <a:pt x="76" y="229"/>
                    </a:lnTo>
                    <a:lnTo>
                      <a:pt x="39" y="129"/>
                    </a:lnTo>
                    <a:lnTo>
                      <a:pt x="0" y="81"/>
                    </a:lnTo>
                    <a:lnTo>
                      <a:pt x="1" y="2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53" name="Freeform 44"/>
              <p:cNvSpPr>
                <a:spLocks/>
              </p:cNvSpPr>
              <p:nvPr/>
            </p:nvSpPr>
            <p:spPr bwMode="auto">
              <a:xfrm>
                <a:off x="2043" y="2061"/>
                <a:ext cx="286" cy="1099"/>
              </a:xfrm>
              <a:custGeom>
                <a:avLst/>
                <a:gdLst>
                  <a:gd name="T0" fmla="*/ 28 w 286"/>
                  <a:gd name="T1" fmla="*/ 0 h 1099"/>
                  <a:gd name="T2" fmla="*/ 60 w 286"/>
                  <a:gd name="T3" fmla="*/ 45 h 1099"/>
                  <a:gd name="T4" fmla="*/ 74 w 286"/>
                  <a:gd name="T5" fmla="*/ 91 h 1099"/>
                  <a:gd name="T6" fmla="*/ 88 w 286"/>
                  <a:gd name="T7" fmla="*/ 251 h 1099"/>
                  <a:gd name="T8" fmla="*/ 94 w 286"/>
                  <a:gd name="T9" fmla="*/ 358 h 1099"/>
                  <a:gd name="T10" fmla="*/ 94 w 286"/>
                  <a:gd name="T11" fmla="*/ 541 h 1099"/>
                  <a:gd name="T12" fmla="*/ 92 w 286"/>
                  <a:gd name="T13" fmla="*/ 713 h 1099"/>
                  <a:gd name="T14" fmla="*/ 78 w 286"/>
                  <a:gd name="T15" fmla="*/ 850 h 1099"/>
                  <a:gd name="T16" fmla="*/ 68 w 286"/>
                  <a:gd name="T17" fmla="*/ 892 h 1099"/>
                  <a:gd name="T18" fmla="*/ 137 w 286"/>
                  <a:gd name="T19" fmla="*/ 915 h 1099"/>
                  <a:gd name="T20" fmla="*/ 196 w 286"/>
                  <a:gd name="T21" fmla="*/ 942 h 1099"/>
                  <a:gd name="T22" fmla="*/ 276 w 286"/>
                  <a:gd name="T23" fmla="*/ 999 h 1099"/>
                  <a:gd name="T24" fmla="*/ 285 w 286"/>
                  <a:gd name="T25" fmla="*/ 1021 h 1099"/>
                  <a:gd name="T26" fmla="*/ 278 w 286"/>
                  <a:gd name="T27" fmla="*/ 1063 h 1099"/>
                  <a:gd name="T28" fmla="*/ 238 w 286"/>
                  <a:gd name="T29" fmla="*/ 1098 h 1099"/>
                  <a:gd name="T30" fmla="*/ 224 w 286"/>
                  <a:gd name="T31" fmla="*/ 1079 h 1099"/>
                  <a:gd name="T32" fmla="*/ 210 w 286"/>
                  <a:gd name="T33" fmla="*/ 1033 h 1099"/>
                  <a:gd name="T34" fmla="*/ 172 w 286"/>
                  <a:gd name="T35" fmla="*/ 995 h 1099"/>
                  <a:gd name="T36" fmla="*/ 108 w 286"/>
                  <a:gd name="T37" fmla="*/ 953 h 1099"/>
                  <a:gd name="T38" fmla="*/ 65 w 286"/>
                  <a:gd name="T39" fmla="*/ 942 h 1099"/>
                  <a:gd name="T40" fmla="*/ 15 w 286"/>
                  <a:gd name="T41" fmla="*/ 942 h 1099"/>
                  <a:gd name="T42" fmla="*/ 15 w 286"/>
                  <a:gd name="T43" fmla="*/ 907 h 1099"/>
                  <a:gd name="T44" fmla="*/ 40 w 286"/>
                  <a:gd name="T45" fmla="*/ 869 h 1099"/>
                  <a:gd name="T46" fmla="*/ 60 w 286"/>
                  <a:gd name="T47" fmla="*/ 746 h 1099"/>
                  <a:gd name="T48" fmla="*/ 68 w 286"/>
                  <a:gd name="T49" fmla="*/ 617 h 1099"/>
                  <a:gd name="T50" fmla="*/ 65 w 286"/>
                  <a:gd name="T51" fmla="*/ 503 h 1099"/>
                  <a:gd name="T52" fmla="*/ 60 w 286"/>
                  <a:gd name="T53" fmla="*/ 358 h 1099"/>
                  <a:gd name="T54" fmla="*/ 48 w 286"/>
                  <a:gd name="T55" fmla="*/ 232 h 1099"/>
                  <a:gd name="T56" fmla="*/ 20 w 286"/>
                  <a:gd name="T57" fmla="*/ 140 h 1099"/>
                  <a:gd name="T58" fmla="*/ 0 w 286"/>
                  <a:gd name="T59" fmla="*/ 57 h 1099"/>
                  <a:gd name="T60" fmla="*/ 6 w 286"/>
                  <a:gd name="T61" fmla="*/ 27 h 1099"/>
                  <a:gd name="T62" fmla="*/ 28 w 286"/>
                  <a:gd name="T63" fmla="*/ 0 h 10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86"/>
                  <a:gd name="T97" fmla="*/ 0 h 1099"/>
                  <a:gd name="T98" fmla="*/ 286 w 286"/>
                  <a:gd name="T99" fmla="*/ 1099 h 109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86" h="1099">
                    <a:moveTo>
                      <a:pt x="28" y="0"/>
                    </a:moveTo>
                    <a:lnTo>
                      <a:pt x="60" y="45"/>
                    </a:lnTo>
                    <a:lnTo>
                      <a:pt x="74" y="91"/>
                    </a:lnTo>
                    <a:lnTo>
                      <a:pt x="88" y="251"/>
                    </a:lnTo>
                    <a:lnTo>
                      <a:pt x="94" y="358"/>
                    </a:lnTo>
                    <a:lnTo>
                      <a:pt x="94" y="541"/>
                    </a:lnTo>
                    <a:lnTo>
                      <a:pt x="92" y="713"/>
                    </a:lnTo>
                    <a:lnTo>
                      <a:pt x="78" y="850"/>
                    </a:lnTo>
                    <a:lnTo>
                      <a:pt x="68" y="892"/>
                    </a:lnTo>
                    <a:lnTo>
                      <a:pt x="137" y="915"/>
                    </a:lnTo>
                    <a:lnTo>
                      <a:pt x="196" y="942"/>
                    </a:lnTo>
                    <a:lnTo>
                      <a:pt x="276" y="999"/>
                    </a:lnTo>
                    <a:lnTo>
                      <a:pt x="285" y="1021"/>
                    </a:lnTo>
                    <a:lnTo>
                      <a:pt x="278" y="1063"/>
                    </a:lnTo>
                    <a:lnTo>
                      <a:pt x="238" y="1098"/>
                    </a:lnTo>
                    <a:lnTo>
                      <a:pt x="224" y="1079"/>
                    </a:lnTo>
                    <a:lnTo>
                      <a:pt x="210" y="1033"/>
                    </a:lnTo>
                    <a:lnTo>
                      <a:pt x="172" y="995"/>
                    </a:lnTo>
                    <a:lnTo>
                      <a:pt x="108" y="953"/>
                    </a:lnTo>
                    <a:lnTo>
                      <a:pt x="65" y="942"/>
                    </a:lnTo>
                    <a:lnTo>
                      <a:pt x="15" y="942"/>
                    </a:lnTo>
                    <a:lnTo>
                      <a:pt x="15" y="907"/>
                    </a:lnTo>
                    <a:lnTo>
                      <a:pt x="40" y="869"/>
                    </a:lnTo>
                    <a:lnTo>
                      <a:pt x="60" y="746"/>
                    </a:lnTo>
                    <a:lnTo>
                      <a:pt x="68" y="617"/>
                    </a:lnTo>
                    <a:lnTo>
                      <a:pt x="65" y="503"/>
                    </a:lnTo>
                    <a:lnTo>
                      <a:pt x="60" y="358"/>
                    </a:lnTo>
                    <a:lnTo>
                      <a:pt x="48" y="232"/>
                    </a:lnTo>
                    <a:lnTo>
                      <a:pt x="20" y="140"/>
                    </a:lnTo>
                    <a:lnTo>
                      <a:pt x="0" y="57"/>
                    </a:lnTo>
                    <a:lnTo>
                      <a:pt x="6" y="27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54" name="Freeform 45"/>
              <p:cNvSpPr>
                <a:spLocks/>
              </p:cNvSpPr>
              <p:nvPr/>
            </p:nvSpPr>
            <p:spPr bwMode="auto">
              <a:xfrm>
                <a:off x="2233" y="2063"/>
                <a:ext cx="264" cy="991"/>
              </a:xfrm>
              <a:custGeom>
                <a:avLst/>
                <a:gdLst>
                  <a:gd name="T0" fmla="*/ 0 w 264"/>
                  <a:gd name="T1" fmla="*/ 78 h 991"/>
                  <a:gd name="T2" fmla="*/ 0 w 264"/>
                  <a:gd name="T3" fmla="*/ 15 h 991"/>
                  <a:gd name="T4" fmla="*/ 26 w 264"/>
                  <a:gd name="T5" fmla="*/ 0 h 991"/>
                  <a:gd name="T6" fmla="*/ 68 w 264"/>
                  <a:gd name="T7" fmla="*/ 0 h 991"/>
                  <a:gd name="T8" fmla="*/ 99 w 264"/>
                  <a:gd name="T9" fmla="*/ 37 h 991"/>
                  <a:gd name="T10" fmla="*/ 105 w 264"/>
                  <a:gd name="T11" fmla="*/ 69 h 991"/>
                  <a:gd name="T12" fmla="*/ 99 w 264"/>
                  <a:gd name="T13" fmla="*/ 141 h 991"/>
                  <a:gd name="T14" fmla="*/ 78 w 264"/>
                  <a:gd name="T15" fmla="*/ 231 h 991"/>
                  <a:gd name="T16" fmla="*/ 68 w 264"/>
                  <a:gd name="T17" fmla="*/ 370 h 991"/>
                  <a:gd name="T18" fmla="*/ 63 w 264"/>
                  <a:gd name="T19" fmla="*/ 460 h 991"/>
                  <a:gd name="T20" fmla="*/ 63 w 264"/>
                  <a:gd name="T21" fmla="*/ 475 h 991"/>
                  <a:gd name="T22" fmla="*/ 72 w 264"/>
                  <a:gd name="T23" fmla="*/ 602 h 991"/>
                  <a:gd name="T24" fmla="*/ 87 w 264"/>
                  <a:gd name="T25" fmla="*/ 674 h 991"/>
                  <a:gd name="T26" fmla="*/ 99 w 264"/>
                  <a:gd name="T27" fmla="*/ 731 h 991"/>
                  <a:gd name="T28" fmla="*/ 96 w 264"/>
                  <a:gd name="T29" fmla="*/ 755 h 991"/>
                  <a:gd name="T30" fmla="*/ 135 w 264"/>
                  <a:gd name="T31" fmla="*/ 821 h 991"/>
                  <a:gd name="T32" fmla="*/ 178 w 264"/>
                  <a:gd name="T33" fmla="*/ 863 h 991"/>
                  <a:gd name="T34" fmla="*/ 223 w 264"/>
                  <a:gd name="T35" fmla="*/ 902 h 991"/>
                  <a:gd name="T36" fmla="*/ 263 w 264"/>
                  <a:gd name="T37" fmla="*/ 921 h 991"/>
                  <a:gd name="T38" fmla="*/ 263 w 264"/>
                  <a:gd name="T39" fmla="*/ 953 h 991"/>
                  <a:gd name="T40" fmla="*/ 241 w 264"/>
                  <a:gd name="T41" fmla="*/ 981 h 991"/>
                  <a:gd name="T42" fmla="*/ 190 w 264"/>
                  <a:gd name="T43" fmla="*/ 990 h 991"/>
                  <a:gd name="T44" fmla="*/ 153 w 264"/>
                  <a:gd name="T45" fmla="*/ 972 h 991"/>
                  <a:gd name="T46" fmla="*/ 153 w 264"/>
                  <a:gd name="T47" fmla="*/ 947 h 991"/>
                  <a:gd name="T48" fmla="*/ 123 w 264"/>
                  <a:gd name="T49" fmla="*/ 863 h 991"/>
                  <a:gd name="T50" fmla="*/ 72 w 264"/>
                  <a:gd name="T51" fmla="*/ 818 h 991"/>
                  <a:gd name="T52" fmla="*/ 35 w 264"/>
                  <a:gd name="T53" fmla="*/ 773 h 991"/>
                  <a:gd name="T54" fmla="*/ 8 w 264"/>
                  <a:gd name="T55" fmla="*/ 749 h 991"/>
                  <a:gd name="T56" fmla="*/ 17 w 264"/>
                  <a:gd name="T57" fmla="*/ 719 h 991"/>
                  <a:gd name="T58" fmla="*/ 33 w 264"/>
                  <a:gd name="T59" fmla="*/ 637 h 991"/>
                  <a:gd name="T60" fmla="*/ 33 w 264"/>
                  <a:gd name="T61" fmla="*/ 485 h 991"/>
                  <a:gd name="T62" fmla="*/ 26 w 264"/>
                  <a:gd name="T63" fmla="*/ 375 h 991"/>
                  <a:gd name="T64" fmla="*/ 26 w 264"/>
                  <a:gd name="T65" fmla="*/ 268 h 991"/>
                  <a:gd name="T66" fmla="*/ 24 w 264"/>
                  <a:gd name="T67" fmla="*/ 150 h 991"/>
                  <a:gd name="T68" fmla="*/ 0 w 264"/>
                  <a:gd name="T69" fmla="*/ 78 h 99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4"/>
                  <a:gd name="T106" fmla="*/ 0 h 991"/>
                  <a:gd name="T107" fmla="*/ 264 w 264"/>
                  <a:gd name="T108" fmla="*/ 991 h 99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4" h="991">
                    <a:moveTo>
                      <a:pt x="0" y="78"/>
                    </a:moveTo>
                    <a:lnTo>
                      <a:pt x="0" y="15"/>
                    </a:lnTo>
                    <a:lnTo>
                      <a:pt x="26" y="0"/>
                    </a:lnTo>
                    <a:lnTo>
                      <a:pt x="68" y="0"/>
                    </a:lnTo>
                    <a:lnTo>
                      <a:pt x="99" y="37"/>
                    </a:lnTo>
                    <a:lnTo>
                      <a:pt x="105" y="69"/>
                    </a:lnTo>
                    <a:lnTo>
                      <a:pt x="99" y="141"/>
                    </a:lnTo>
                    <a:lnTo>
                      <a:pt x="78" y="231"/>
                    </a:lnTo>
                    <a:lnTo>
                      <a:pt x="68" y="370"/>
                    </a:lnTo>
                    <a:lnTo>
                      <a:pt x="63" y="460"/>
                    </a:lnTo>
                    <a:lnTo>
                      <a:pt x="63" y="475"/>
                    </a:lnTo>
                    <a:lnTo>
                      <a:pt x="72" y="602"/>
                    </a:lnTo>
                    <a:lnTo>
                      <a:pt x="87" y="674"/>
                    </a:lnTo>
                    <a:lnTo>
                      <a:pt x="99" y="731"/>
                    </a:lnTo>
                    <a:lnTo>
                      <a:pt x="96" y="755"/>
                    </a:lnTo>
                    <a:lnTo>
                      <a:pt x="135" y="821"/>
                    </a:lnTo>
                    <a:lnTo>
                      <a:pt x="178" y="863"/>
                    </a:lnTo>
                    <a:lnTo>
                      <a:pt x="223" y="902"/>
                    </a:lnTo>
                    <a:lnTo>
                      <a:pt x="263" y="921"/>
                    </a:lnTo>
                    <a:lnTo>
                      <a:pt x="263" y="953"/>
                    </a:lnTo>
                    <a:lnTo>
                      <a:pt x="241" y="981"/>
                    </a:lnTo>
                    <a:lnTo>
                      <a:pt x="190" y="990"/>
                    </a:lnTo>
                    <a:lnTo>
                      <a:pt x="153" y="972"/>
                    </a:lnTo>
                    <a:lnTo>
                      <a:pt x="153" y="947"/>
                    </a:lnTo>
                    <a:lnTo>
                      <a:pt x="123" y="863"/>
                    </a:lnTo>
                    <a:lnTo>
                      <a:pt x="72" y="818"/>
                    </a:lnTo>
                    <a:lnTo>
                      <a:pt x="35" y="773"/>
                    </a:lnTo>
                    <a:lnTo>
                      <a:pt x="8" y="749"/>
                    </a:lnTo>
                    <a:lnTo>
                      <a:pt x="17" y="719"/>
                    </a:lnTo>
                    <a:lnTo>
                      <a:pt x="33" y="637"/>
                    </a:lnTo>
                    <a:lnTo>
                      <a:pt x="33" y="485"/>
                    </a:lnTo>
                    <a:lnTo>
                      <a:pt x="26" y="375"/>
                    </a:lnTo>
                    <a:lnTo>
                      <a:pt x="26" y="268"/>
                    </a:lnTo>
                    <a:lnTo>
                      <a:pt x="24" y="150"/>
                    </a:lnTo>
                    <a:lnTo>
                      <a:pt x="0" y="78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72039" name="Group 46"/>
            <p:cNvGrpSpPr>
              <a:grpSpLocks/>
            </p:cNvGrpSpPr>
            <p:nvPr/>
          </p:nvGrpSpPr>
          <p:grpSpPr bwMode="auto">
            <a:xfrm>
              <a:off x="1616" y="1361"/>
              <a:ext cx="147" cy="205"/>
              <a:chOff x="1616" y="1361"/>
              <a:chExt cx="147" cy="205"/>
            </a:xfrm>
          </p:grpSpPr>
          <p:sp>
            <p:nvSpPr>
              <p:cNvPr id="172047" name="Oval 47"/>
              <p:cNvSpPr>
                <a:spLocks noChangeArrowheads="1"/>
              </p:cNvSpPr>
              <p:nvPr/>
            </p:nvSpPr>
            <p:spPr bwMode="auto">
              <a:xfrm rot="19860000" flipH="1">
                <a:off x="1657" y="1458"/>
                <a:ext cx="106" cy="108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48" name="AutoShape 48"/>
              <p:cNvSpPr>
                <a:spLocks noChangeArrowheads="1"/>
              </p:cNvSpPr>
              <p:nvPr/>
            </p:nvSpPr>
            <p:spPr bwMode="auto">
              <a:xfrm rot="19860000" flipH="1">
                <a:off x="1616" y="1361"/>
                <a:ext cx="106" cy="151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72040" name="Group 49"/>
            <p:cNvGrpSpPr>
              <a:grpSpLocks/>
            </p:cNvGrpSpPr>
            <p:nvPr/>
          </p:nvGrpSpPr>
          <p:grpSpPr bwMode="auto">
            <a:xfrm>
              <a:off x="834" y="1460"/>
              <a:ext cx="143" cy="246"/>
              <a:chOff x="834" y="1460"/>
              <a:chExt cx="143" cy="246"/>
            </a:xfrm>
          </p:grpSpPr>
          <p:sp>
            <p:nvSpPr>
              <p:cNvPr id="172045" name="Oval 50"/>
              <p:cNvSpPr>
                <a:spLocks noChangeArrowheads="1"/>
              </p:cNvSpPr>
              <p:nvPr/>
            </p:nvSpPr>
            <p:spPr bwMode="auto">
              <a:xfrm rot="1740000">
                <a:off x="834" y="1576"/>
                <a:ext cx="103" cy="13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46" name="AutoShape 51"/>
              <p:cNvSpPr>
                <a:spLocks noChangeArrowheads="1"/>
              </p:cNvSpPr>
              <p:nvPr/>
            </p:nvSpPr>
            <p:spPr bwMode="auto">
              <a:xfrm rot="1740000">
                <a:off x="874" y="1460"/>
                <a:ext cx="103" cy="181"/>
              </a:xfrm>
              <a:prstGeom prst="triangle">
                <a:avLst>
                  <a:gd name="adj" fmla="val 49995"/>
                </a:avLst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72041" name="Rectangle 52"/>
            <p:cNvSpPr>
              <a:spLocks noChangeArrowheads="1"/>
            </p:cNvSpPr>
            <p:nvPr/>
          </p:nvSpPr>
          <p:spPr bwMode="auto">
            <a:xfrm>
              <a:off x="563" y="3359"/>
              <a:ext cx="2039" cy="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ja-JP" altLang="en-US" sz="3200" dirty="0">
                  <a:latin typeface="Comic Sans MS" panose="030F0702030302020204" pitchFamily="66" charset="0"/>
                  <a:ea typeface="HG正楷書体-PRO" pitchFamily="66" charset="-128"/>
                </a:rPr>
                <a:t>大きい人ほど</a:t>
              </a:r>
            </a:p>
            <a:p>
              <a:pPr algn="ctr"/>
              <a:r>
                <a:rPr lang="ja-JP" altLang="en-US" sz="3200" dirty="0">
                  <a:latin typeface="Comic Sans MS" panose="030F0702030302020204" pitchFamily="66" charset="0"/>
                  <a:ea typeface="HG正楷書体-PRO" pitchFamily="66" charset="-128"/>
                </a:rPr>
                <a:t>冷めにくい</a:t>
              </a:r>
              <a:endParaRPr lang="en-US" altLang="ja-JP" sz="3200" dirty="0">
                <a:latin typeface="Comic Sans MS" panose="030F0702030302020204" pitchFamily="66" charset="0"/>
                <a:ea typeface="HG正楷書体-PRO" pitchFamily="66" charset="-128"/>
              </a:endParaRPr>
            </a:p>
            <a:p>
              <a:pPr algn="ctr"/>
              <a:r>
                <a:rPr lang="en-US" altLang="ja-JP" sz="2000" dirty="0">
                  <a:latin typeface="Comic Sans MS" panose="030F0702030302020204" pitchFamily="66" charset="0"/>
                  <a:ea typeface="小塚ゴシック Pro L" pitchFamily="34" charset="-128"/>
                </a:rPr>
                <a:t>Larger one can stay warm</a:t>
              </a:r>
              <a:endParaRPr lang="ja-JP" altLang="en-US" sz="2000" dirty="0"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  <p:grpSp>
          <p:nvGrpSpPr>
            <p:cNvPr id="172042" name="Group 53"/>
            <p:cNvGrpSpPr>
              <a:grpSpLocks/>
            </p:cNvGrpSpPr>
            <p:nvPr/>
          </p:nvGrpSpPr>
          <p:grpSpPr bwMode="auto">
            <a:xfrm>
              <a:off x="2336" y="1919"/>
              <a:ext cx="94" cy="286"/>
              <a:chOff x="5088" y="1488"/>
              <a:chExt cx="94" cy="286"/>
            </a:xfrm>
          </p:grpSpPr>
          <p:sp>
            <p:nvSpPr>
              <p:cNvPr id="172043" name="Freeform 54"/>
              <p:cNvSpPr>
                <a:spLocks/>
              </p:cNvSpPr>
              <p:nvPr/>
            </p:nvSpPr>
            <p:spPr bwMode="auto">
              <a:xfrm>
                <a:off x="5088" y="1488"/>
                <a:ext cx="46" cy="286"/>
              </a:xfrm>
              <a:custGeom>
                <a:avLst/>
                <a:gdLst>
                  <a:gd name="T0" fmla="*/ 0 w 46"/>
                  <a:gd name="T1" fmla="*/ 0 h 286"/>
                  <a:gd name="T2" fmla="*/ 9 w 46"/>
                  <a:gd name="T3" fmla="*/ 32 h 286"/>
                  <a:gd name="T4" fmla="*/ 31 w 46"/>
                  <a:gd name="T5" fmla="*/ 46 h 286"/>
                  <a:gd name="T6" fmla="*/ 31 w 46"/>
                  <a:gd name="T7" fmla="*/ 61 h 286"/>
                  <a:gd name="T8" fmla="*/ 45 w 46"/>
                  <a:gd name="T9" fmla="*/ 82 h 286"/>
                  <a:gd name="T10" fmla="*/ 45 w 46"/>
                  <a:gd name="T11" fmla="*/ 97 h 286"/>
                  <a:gd name="T12" fmla="*/ 38 w 46"/>
                  <a:gd name="T13" fmla="*/ 118 h 286"/>
                  <a:gd name="T14" fmla="*/ 23 w 46"/>
                  <a:gd name="T15" fmla="*/ 126 h 286"/>
                  <a:gd name="T16" fmla="*/ 9 w 46"/>
                  <a:gd name="T17" fmla="*/ 147 h 286"/>
                  <a:gd name="T18" fmla="*/ 9 w 46"/>
                  <a:gd name="T19" fmla="*/ 162 h 286"/>
                  <a:gd name="T20" fmla="*/ 9 w 46"/>
                  <a:gd name="T21" fmla="*/ 183 h 286"/>
                  <a:gd name="T22" fmla="*/ 9 w 46"/>
                  <a:gd name="T23" fmla="*/ 198 h 286"/>
                  <a:gd name="T24" fmla="*/ 31 w 46"/>
                  <a:gd name="T25" fmla="*/ 220 h 286"/>
                  <a:gd name="T26" fmla="*/ 38 w 46"/>
                  <a:gd name="T27" fmla="*/ 241 h 286"/>
                  <a:gd name="T28" fmla="*/ 38 w 46"/>
                  <a:gd name="T29" fmla="*/ 256 h 286"/>
                  <a:gd name="T30" fmla="*/ 23 w 46"/>
                  <a:gd name="T31" fmla="*/ 270 h 286"/>
                  <a:gd name="T32" fmla="*/ 9 w 46"/>
                  <a:gd name="T33" fmla="*/ 285 h 2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6"/>
                  <a:gd name="T53" fmla="*/ 46 w 46"/>
                  <a:gd name="T54" fmla="*/ 286 h 2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6">
                    <a:moveTo>
                      <a:pt x="0" y="0"/>
                    </a:moveTo>
                    <a:lnTo>
                      <a:pt x="9" y="32"/>
                    </a:lnTo>
                    <a:lnTo>
                      <a:pt x="31" y="46"/>
                    </a:lnTo>
                    <a:lnTo>
                      <a:pt x="31" y="61"/>
                    </a:lnTo>
                    <a:lnTo>
                      <a:pt x="45" y="82"/>
                    </a:lnTo>
                    <a:lnTo>
                      <a:pt x="45" y="97"/>
                    </a:lnTo>
                    <a:lnTo>
                      <a:pt x="38" y="118"/>
                    </a:lnTo>
                    <a:lnTo>
                      <a:pt x="23" y="126"/>
                    </a:lnTo>
                    <a:lnTo>
                      <a:pt x="9" y="147"/>
                    </a:lnTo>
                    <a:lnTo>
                      <a:pt x="9" y="162"/>
                    </a:lnTo>
                    <a:lnTo>
                      <a:pt x="9" y="183"/>
                    </a:lnTo>
                    <a:lnTo>
                      <a:pt x="9" y="198"/>
                    </a:lnTo>
                    <a:lnTo>
                      <a:pt x="31" y="220"/>
                    </a:lnTo>
                    <a:lnTo>
                      <a:pt x="38" y="241"/>
                    </a:lnTo>
                    <a:lnTo>
                      <a:pt x="38" y="256"/>
                    </a:lnTo>
                    <a:lnTo>
                      <a:pt x="23" y="270"/>
                    </a:lnTo>
                    <a:lnTo>
                      <a:pt x="9" y="28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72044" name="Freeform 55"/>
              <p:cNvSpPr>
                <a:spLocks/>
              </p:cNvSpPr>
              <p:nvPr/>
            </p:nvSpPr>
            <p:spPr bwMode="auto">
              <a:xfrm>
                <a:off x="5136" y="1488"/>
                <a:ext cx="46" cy="286"/>
              </a:xfrm>
              <a:custGeom>
                <a:avLst/>
                <a:gdLst>
                  <a:gd name="T0" fmla="*/ 0 w 46"/>
                  <a:gd name="T1" fmla="*/ 0 h 286"/>
                  <a:gd name="T2" fmla="*/ 9 w 46"/>
                  <a:gd name="T3" fmla="*/ 32 h 286"/>
                  <a:gd name="T4" fmla="*/ 31 w 46"/>
                  <a:gd name="T5" fmla="*/ 46 h 286"/>
                  <a:gd name="T6" fmla="*/ 31 w 46"/>
                  <a:gd name="T7" fmla="*/ 61 h 286"/>
                  <a:gd name="T8" fmla="*/ 45 w 46"/>
                  <a:gd name="T9" fmla="*/ 82 h 286"/>
                  <a:gd name="T10" fmla="*/ 45 w 46"/>
                  <a:gd name="T11" fmla="*/ 97 h 286"/>
                  <a:gd name="T12" fmla="*/ 38 w 46"/>
                  <a:gd name="T13" fmla="*/ 118 h 286"/>
                  <a:gd name="T14" fmla="*/ 23 w 46"/>
                  <a:gd name="T15" fmla="*/ 126 h 286"/>
                  <a:gd name="T16" fmla="*/ 9 w 46"/>
                  <a:gd name="T17" fmla="*/ 147 h 286"/>
                  <a:gd name="T18" fmla="*/ 9 w 46"/>
                  <a:gd name="T19" fmla="*/ 162 h 286"/>
                  <a:gd name="T20" fmla="*/ 9 w 46"/>
                  <a:gd name="T21" fmla="*/ 183 h 286"/>
                  <a:gd name="T22" fmla="*/ 9 w 46"/>
                  <a:gd name="T23" fmla="*/ 198 h 286"/>
                  <a:gd name="T24" fmla="*/ 31 w 46"/>
                  <a:gd name="T25" fmla="*/ 220 h 286"/>
                  <a:gd name="T26" fmla="*/ 38 w 46"/>
                  <a:gd name="T27" fmla="*/ 241 h 286"/>
                  <a:gd name="T28" fmla="*/ 38 w 46"/>
                  <a:gd name="T29" fmla="*/ 256 h 286"/>
                  <a:gd name="T30" fmla="*/ 23 w 46"/>
                  <a:gd name="T31" fmla="*/ 270 h 286"/>
                  <a:gd name="T32" fmla="*/ 9 w 46"/>
                  <a:gd name="T33" fmla="*/ 285 h 2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6"/>
                  <a:gd name="T53" fmla="*/ 46 w 46"/>
                  <a:gd name="T54" fmla="*/ 286 h 2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6">
                    <a:moveTo>
                      <a:pt x="0" y="0"/>
                    </a:moveTo>
                    <a:lnTo>
                      <a:pt x="9" y="32"/>
                    </a:lnTo>
                    <a:lnTo>
                      <a:pt x="31" y="46"/>
                    </a:lnTo>
                    <a:lnTo>
                      <a:pt x="31" y="61"/>
                    </a:lnTo>
                    <a:lnTo>
                      <a:pt x="45" y="82"/>
                    </a:lnTo>
                    <a:lnTo>
                      <a:pt x="45" y="97"/>
                    </a:lnTo>
                    <a:lnTo>
                      <a:pt x="38" y="118"/>
                    </a:lnTo>
                    <a:lnTo>
                      <a:pt x="23" y="126"/>
                    </a:lnTo>
                    <a:lnTo>
                      <a:pt x="9" y="147"/>
                    </a:lnTo>
                    <a:lnTo>
                      <a:pt x="9" y="162"/>
                    </a:lnTo>
                    <a:lnTo>
                      <a:pt x="9" y="183"/>
                    </a:lnTo>
                    <a:lnTo>
                      <a:pt x="9" y="198"/>
                    </a:lnTo>
                    <a:lnTo>
                      <a:pt x="31" y="220"/>
                    </a:lnTo>
                    <a:lnTo>
                      <a:pt x="38" y="241"/>
                    </a:lnTo>
                    <a:lnTo>
                      <a:pt x="38" y="256"/>
                    </a:lnTo>
                    <a:lnTo>
                      <a:pt x="23" y="270"/>
                    </a:lnTo>
                    <a:lnTo>
                      <a:pt x="9" y="285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>
                  <a:latin typeface="Comic Sans MS" panose="030F0702030302020204" pitchFamily="66" charset="0"/>
                </a:endParaRPr>
              </a:p>
            </p:txBody>
          </p:sp>
        </p:grpSp>
      </p:grp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9C859DE-06AC-4E47-825B-2ADAD13D01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853940"/>
      </p:ext>
    </p:extLst>
  </p:cSld>
  <p:clrMapOvr>
    <a:masterClrMapping/>
  </p:clrMapOvr>
  <p:transition spd="med" advTm="8025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Oval 2"/>
          <p:cNvSpPr>
            <a:spLocks noChangeArrowheads="1"/>
          </p:cNvSpPr>
          <p:nvPr/>
        </p:nvSpPr>
        <p:spPr bwMode="auto">
          <a:xfrm>
            <a:off x="3576639" y="2276475"/>
            <a:ext cx="2447925" cy="2376488"/>
          </a:xfrm>
          <a:prstGeom prst="ellipse">
            <a:avLst/>
          </a:prstGeom>
          <a:gradFill rotWithShape="1">
            <a:gsLst>
              <a:gs pos="0">
                <a:srgbClr val="FF4B4B"/>
              </a:gs>
              <a:gs pos="100000">
                <a:srgbClr val="99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3059" name="Oval 3"/>
          <p:cNvSpPr>
            <a:spLocks noChangeArrowheads="1"/>
          </p:cNvSpPr>
          <p:nvPr/>
        </p:nvSpPr>
        <p:spPr bwMode="auto">
          <a:xfrm>
            <a:off x="3576639" y="2276475"/>
            <a:ext cx="2447925" cy="237648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4B4B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 sz="2400">
              <a:latin typeface="Times New Roman" pitchFamily="18" charset="0"/>
            </a:endParaRPr>
          </a:p>
        </p:txBody>
      </p:sp>
      <p:sp>
        <p:nvSpPr>
          <p:cNvPr id="425989" name="Oval 5"/>
          <p:cNvSpPr>
            <a:spLocks noChangeArrowheads="1"/>
          </p:cNvSpPr>
          <p:nvPr/>
        </p:nvSpPr>
        <p:spPr bwMode="auto">
          <a:xfrm>
            <a:off x="1415480" y="2852739"/>
            <a:ext cx="865187" cy="86518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4B4B"/>
              </a:gs>
            </a:gsLst>
            <a:path path="shape">
              <a:fillToRect l="50000" t="50000" r="50000" b="50000"/>
            </a:path>
          </a:gradFill>
          <a:ln w="1016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5990" name="Oval 6"/>
          <p:cNvSpPr>
            <a:spLocks noChangeArrowheads="1"/>
          </p:cNvSpPr>
          <p:nvPr/>
        </p:nvSpPr>
        <p:spPr bwMode="auto">
          <a:xfrm>
            <a:off x="7536805" y="1628776"/>
            <a:ext cx="3887787" cy="374491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4B4B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4583113" y="32131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1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173065" name="Text Box 9"/>
          <p:cNvSpPr txBox="1">
            <a:spLocks noChangeArrowheads="1"/>
          </p:cNvSpPr>
          <p:nvPr/>
        </p:nvSpPr>
        <p:spPr bwMode="auto">
          <a:xfrm>
            <a:off x="5808663" y="2420938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Times New Roman" pitchFamily="18" charset="0"/>
              </a:rPr>
              <a:t>S</a:t>
            </a:r>
          </a:p>
        </p:txBody>
      </p:sp>
      <p:sp>
        <p:nvSpPr>
          <p:cNvPr id="173066" name="Line 10"/>
          <p:cNvSpPr>
            <a:spLocks noChangeShapeType="1"/>
          </p:cNvSpPr>
          <p:nvPr/>
        </p:nvSpPr>
        <p:spPr bwMode="auto">
          <a:xfrm>
            <a:off x="3408677" y="404664"/>
            <a:ext cx="50403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latin typeface="Comic Sans MS" panose="030F0702030302020204" pitchFamily="66" charset="0"/>
            </a:endParaRPr>
          </a:p>
        </p:txBody>
      </p:sp>
      <p:sp>
        <p:nvSpPr>
          <p:cNvPr id="425995" name="Text Box 11"/>
          <p:cNvSpPr txBox="1">
            <a:spLocks noChangeArrowheads="1"/>
          </p:cNvSpPr>
          <p:nvPr/>
        </p:nvSpPr>
        <p:spPr bwMode="auto">
          <a:xfrm>
            <a:off x="5304305" y="564689"/>
            <a:ext cx="12490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latin typeface="Comic Sans MS" panose="030F0702030302020204" pitchFamily="66" charset="0"/>
                <a:ea typeface="HGP教科書体" pitchFamily="18" charset="-128"/>
              </a:rPr>
              <a:t>大きい</a:t>
            </a:r>
            <a:endParaRPr lang="en-US" altLang="ja-JP" sz="3200" dirty="0">
              <a:latin typeface="Comic Sans MS" panose="030F0702030302020204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400" dirty="0">
                <a:latin typeface="Comic Sans MS" panose="030F0702030302020204" pitchFamily="66" charset="0"/>
                <a:ea typeface="小塚ゴシック Pro L" pitchFamily="34" charset="-128"/>
              </a:rPr>
              <a:t>large</a:t>
            </a:r>
            <a:endParaRPr lang="ja-JP" altLang="en-US" sz="24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425996" name="Text Box 12"/>
          <p:cNvSpPr txBox="1">
            <a:spLocks noChangeArrowheads="1"/>
          </p:cNvSpPr>
          <p:nvPr/>
        </p:nvSpPr>
        <p:spPr bwMode="auto">
          <a:xfrm>
            <a:off x="4113328" y="548681"/>
            <a:ext cx="34980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3200" dirty="0">
                <a:latin typeface="Comic Sans MS" panose="030F0702030302020204" pitchFamily="66" charset="0"/>
                <a:ea typeface="HGP教科書体" pitchFamily="18" charset="-128"/>
              </a:rPr>
              <a:t>S</a:t>
            </a:r>
            <a:r>
              <a:rPr lang="ja-JP" altLang="en-US" sz="3200" dirty="0">
                <a:latin typeface="Comic Sans MS" panose="030F0702030302020204" pitchFamily="66" charset="0"/>
                <a:ea typeface="HGP教科書体" pitchFamily="18" charset="-128"/>
              </a:rPr>
              <a:t>に対して</a:t>
            </a:r>
            <a:r>
              <a:rPr lang="en-US" altLang="ja-JP" sz="3200" dirty="0">
                <a:latin typeface="Comic Sans MS" panose="030F0702030302020204" pitchFamily="66" charset="0"/>
                <a:ea typeface="HGP教科書体" pitchFamily="18" charset="-128"/>
              </a:rPr>
              <a:t>V</a:t>
            </a:r>
            <a:r>
              <a:rPr lang="ja-JP" altLang="en-US" sz="3200" dirty="0">
                <a:latin typeface="Comic Sans MS" panose="030F0702030302020204" pitchFamily="66" charset="0"/>
                <a:ea typeface="HGP教科書体" pitchFamily="18" charset="-128"/>
              </a:rPr>
              <a:t>が大きい</a:t>
            </a:r>
            <a:endParaRPr lang="en-US" altLang="ja-JP" sz="3200" dirty="0">
              <a:latin typeface="Comic Sans MS" panose="030F0702030302020204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400" dirty="0">
                <a:latin typeface="Comic Sans MS" panose="030F0702030302020204" pitchFamily="66" charset="0"/>
                <a:ea typeface="小塚ゴシック Pro L" pitchFamily="34" charset="-128"/>
              </a:rPr>
              <a:t>Large V/S ratio</a:t>
            </a:r>
            <a:endParaRPr lang="ja-JP" altLang="en-US" sz="24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425997" name="Text Box 13"/>
          <p:cNvSpPr txBox="1">
            <a:spLocks noChangeArrowheads="1"/>
          </p:cNvSpPr>
          <p:nvPr/>
        </p:nvSpPr>
        <p:spPr bwMode="auto">
          <a:xfrm>
            <a:off x="5051832" y="522699"/>
            <a:ext cx="17540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latin typeface="Comic Sans MS" panose="030F0702030302020204" pitchFamily="66" charset="0"/>
                <a:ea typeface="HGP教科書体" pitchFamily="18" charset="-128"/>
              </a:rPr>
              <a:t>中が熱い</a:t>
            </a:r>
            <a:endParaRPr lang="en-US" altLang="ja-JP" sz="3200" dirty="0">
              <a:latin typeface="Comic Sans MS" panose="030F0702030302020204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400" dirty="0">
                <a:latin typeface="Comic Sans MS" panose="030F0702030302020204" pitchFamily="66" charset="0"/>
                <a:ea typeface="小塚ゴシック Pro L" pitchFamily="34" charset="-128"/>
              </a:rPr>
              <a:t>Hot inside</a:t>
            </a:r>
            <a:endParaRPr lang="ja-JP" altLang="en-US" sz="24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3C7AC57-CF74-47DC-9B5F-0453005482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091760"/>
      </p:ext>
    </p:extLst>
  </p:cSld>
  <p:clrMapOvr>
    <a:masterClrMapping/>
  </p:clrMapOvr>
  <p:transition spd="med" advTm="616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5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5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5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5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5989" grpId="0" animBg="1"/>
      <p:bldP spid="425990" grpId="0" animBg="1"/>
      <p:bldP spid="425995" grpId="0"/>
      <p:bldP spid="425996" grpId="0"/>
      <p:bldP spid="425996" grpId="1"/>
      <p:bldP spid="42599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79377" y="279365"/>
            <a:ext cx="11161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地球や月の形　</a:t>
            </a:r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Shape of the Earth and the Moon</a:t>
            </a:r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 rot="-2065">
            <a:off x="624287" y="2290919"/>
            <a:ext cx="2954639" cy="2980504"/>
            <a:chOff x="2112" y="672"/>
            <a:chExt cx="1056" cy="1104"/>
          </a:xfrm>
        </p:grpSpPr>
        <p:sp>
          <p:nvSpPr>
            <p:cNvPr id="4" name="Oval 43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" name="Freeform 44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Freeform 45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46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47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654 w 1237"/>
                <a:gd name="T1" fmla="*/ 174 h 1872"/>
                <a:gd name="T2" fmla="*/ 600 w 1237"/>
                <a:gd name="T3" fmla="*/ 108 h 1872"/>
                <a:gd name="T4" fmla="*/ 662 w 1237"/>
                <a:gd name="T5" fmla="*/ 56 h 1872"/>
                <a:gd name="T6" fmla="*/ 716 w 1237"/>
                <a:gd name="T7" fmla="*/ 95 h 1872"/>
                <a:gd name="T8" fmla="*/ 866 w 1237"/>
                <a:gd name="T9" fmla="*/ 188 h 1872"/>
                <a:gd name="T10" fmla="*/ 781 w 1237"/>
                <a:gd name="T11" fmla="*/ 222 h 1872"/>
                <a:gd name="T12" fmla="*/ 607 w 1237"/>
                <a:gd name="T13" fmla="*/ 265 h 1872"/>
                <a:gd name="T14" fmla="*/ 463 w 1237"/>
                <a:gd name="T15" fmla="*/ 303 h 1872"/>
                <a:gd name="T16" fmla="*/ 409 w 1237"/>
                <a:gd name="T17" fmla="*/ 269 h 1872"/>
                <a:gd name="T18" fmla="*/ 317 w 1237"/>
                <a:gd name="T19" fmla="*/ 277 h 1872"/>
                <a:gd name="T20" fmla="*/ 403 w 1237"/>
                <a:gd name="T21" fmla="*/ 278 h 1872"/>
                <a:gd name="T22" fmla="*/ 408 w 1237"/>
                <a:gd name="T23" fmla="*/ 298 h 1872"/>
                <a:gd name="T24" fmla="*/ 471 w 1237"/>
                <a:gd name="T25" fmla="*/ 331 h 1872"/>
                <a:gd name="T26" fmla="*/ 585 w 1237"/>
                <a:gd name="T27" fmla="*/ 300 h 1872"/>
                <a:gd name="T28" fmla="*/ 752 w 1237"/>
                <a:gd name="T29" fmla="*/ 241 h 1872"/>
                <a:gd name="T30" fmla="*/ 825 w 1237"/>
                <a:gd name="T31" fmla="*/ 277 h 1872"/>
                <a:gd name="T32" fmla="*/ 738 w 1237"/>
                <a:gd name="T33" fmla="*/ 271 h 1872"/>
                <a:gd name="T34" fmla="*/ 640 w 1237"/>
                <a:gd name="T35" fmla="*/ 293 h 1872"/>
                <a:gd name="T36" fmla="*/ 631 w 1237"/>
                <a:gd name="T37" fmla="*/ 326 h 1872"/>
                <a:gd name="T38" fmla="*/ 530 w 1237"/>
                <a:gd name="T39" fmla="*/ 387 h 1872"/>
                <a:gd name="T40" fmla="*/ 447 w 1237"/>
                <a:gd name="T41" fmla="*/ 530 h 1872"/>
                <a:gd name="T42" fmla="*/ 397 w 1237"/>
                <a:gd name="T43" fmla="*/ 516 h 1872"/>
                <a:gd name="T44" fmla="*/ 286 w 1237"/>
                <a:gd name="T45" fmla="*/ 509 h 1872"/>
                <a:gd name="T46" fmla="*/ 197 w 1237"/>
                <a:gd name="T47" fmla="*/ 640 h 1872"/>
                <a:gd name="T48" fmla="*/ 296 w 1237"/>
                <a:gd name="T49" fmla="*/ 637 h 1872"/>
                <a:gd name="T50" fmla="*/ 287 w 1237"/>
                <a:gd name="T51" fmla="*/ 727 h 1872"/>
                <a:gd name="T52" fmla="*/ 374 w 1237"/>
                <a:gd name="T53" fmla="*/ 833 h 1872"/>
                <a:gd name="T54" fmla="*/ 471 w 1237"/>
                <a:gd name="T55" fmla="*/ 881 h 1872"/>
                <a:gd name="T56" fmla="*/ 583 w 1237"/>
                <a:gd name="T57" fmla="*/ 827 h 1872"/>
                <a:gd name="T58" fmla="*/ 660 w 1237"/>
                <a:gd name="T59" fmla="*/ 804 h 1872"/>
                <a:gd name="T60" fmla="*/ 794 w 1237"/>
                <a:gd name="T61" fmla="*/ 841 h 1872"/>
                <a:gd name="T62" fmla="*/ 927 w 1237"/>
                <a:gd name="T63" fmla="*/ 902 h 1872"/>
                <a:gd name="T64" fmla="*/ 972 w 1237"/>
                <a:gd name="T65" fmla="*/ 1001 h 1872"/>
                <a:gd name="T66" fmla="*/ 1033 w 1237"/>
                <a:gd name="T67" fmla="*/ 1009 h 1872"/>
                <a:gd name="T68" fmla="*/ 1179 w 1237"/>
                <a:gd name="T69" fmla="*/ 1037 h 1872"/>
                <a:gd name="T70" fmla="*/ 1204 w 1237"/>
                <a:gd name="T71" fmla="*/ 1152 h 1872"/>
                <a:gd name="T72" fmla="*/ 1121 w 1237"/>
                <a:gd name="T73" fmla="*/ 1295 h 1872"/>
                <a:gd name="T74" fmla="*/ 1057 w 1237"/>
                <a:gd name="T75" fmla="*/ 1366 h 1872"/>
                <a:gd name="T76" fmla="*/ 966 w 1237"/>
                <a:gd name="T77" fmla="*/ 1548 h 1872"/>
                <a:gd name="T78" fmla="*/ 868 w 1237"/>
                <a:gd name="T79" fmla="*/ 1537 h 1872"/>
                <a:gd name="T80" fmla="*/ 834 w 1237"/>
                <a:gd name="T81" fmla="*/ 1637 h 1872"/>
                <a:gd name="T82" fmla="*/ 758 w 1237"/>
                <a:gd name="T83" fmla="*/ 1715 h 1872"/>
                <a:gd name="T84" fmla="*/ 736 w 1237"/>
                <a:gd name="T85" fmla="*/ 1834 h 1872"/>
                <a:gd name="T86" fmla="*/ 736 w 1237"/>
                <a:gd name="T87" fmla="*/ 1870 h 1872"/>
                <a:gd name="T88" fmla="*/ 651 w 1237"/>
                <a:gd name="T89" fmla="*/ 1779 h 1872"/>
                <a:gd name="T90" fmla="*/ 621 w 1237"/>
                <a:gd name="T91" fmla="*/ 1621 h 1872"/>
                <a:gd name="T92" fmla="*/ 580 w 1237"/>
                <a:gd name="T93" fmla="*/ 1295 h 1872"/>
                <a:gd name="T94" fmla="*/ 428 w 1237"/>
                <a:gd name="T95" fmla="*/ 1136 h 1872"/>
                <a:gd name="T96" fmla="*/ 447 w 1237"/>
                <a:gd name="T97" fmla="*/ 915 h 1872"/>
                <a:gd name="T98" fmla="*/ 355 w 1237"/>
                <a:gd name="T99" fmla="*/ 861 h 1872"/>
                <a:gd name="T100" fmla="*/ 260 w 1237"/>
                <a:gd name="T101" fmla="*/ 765 h 1872"/>
                <a:gd name="T102" fmla="*/ 135 w 1237"/>
                <a:gd name="T103" fmla="*/ 705 h 1872"/>
                <a:gd name="T104" fmla="*/ 48 w 1237"/>
                <a:gd name="T105" fmla="*/ 521 h 1872"/>
                <a:gd name="T106" fmla="*/ 49 w 1237"/>
                <a:gd name="T107" fmla="*/ 606 h 1872"/>
                <a:gd name="T108" fmla="*/ 31 w 1237"/>
                <a:gd name="T109" fmla="*/ 594 h 1872"/>
                <a:gd name="T110" fmla="*/ 1 w 1237"/>
                <a:gd name="T111" fmla="*/ 409 h 1872"/>
                <a:gd name="T112" fmla="*/ 288 w 1237"/>
                <a:gd name="T113" fmla="*/ 93 h 1872"/>
                <a:gd name="T114" fmla="*/ 502 w 1237"/>
                <a:gd name="T115" fmla="*/ 49 h 1872"/>
                <a:gd name="T116" fmla="*/ 602 w 1237"/>
                <a:gd name="T117" fmla="*/ 11 h 1872"/>
                <a:gd name="T118" fmla="*/ 583 w 1237"/>
                <a:gd name="T119" fmla="*/ 66 h 1872"/>
                <a:gd name="T120" fmla="*/ 486 w 1237"/>
                <a:gd name="T121" fmla="*/ 102 h 1872"/>
                <a:gd name="T122" fmla="*/ 539 w 1237"/>
                <a:gd name="T123" fmla="*/ 142 h 1872"/>
                <a:gd name="T124" fmla="*/ 574 w 1237"/>
                <a:gd name="T125" fmla="*/ 157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48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49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50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51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Freeform 52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53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Freeform 54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 55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Freeform 56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3935760" y="1520897"/>
            <a:ext cx="465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1. </a:t>
            </a:r>
            <a:r>
              <a:rPr lang="ja-JP" altLang="en-US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大局的な形 </a:t>
            </a: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Overall shape</a:t>
            </a:r>
            <a:endParaRPr lang="en-US" altLang="ja-JP" sz="2800" dirty="0">
              <a:solidFill>
                <a:srgbClr val="00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18481" y="2357561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球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sphere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414442" y="2991086"/>
            <a:ext cx="3345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回転楕円体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ellipsoid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444372" y="3648127"/>
            <a:ext cx="5115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三軸不等楕円体 </a:t>
            </a:r>
            <a:r>
              <a:rPr lang="en-US" altLang="ja-JP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triaxial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ellipsoid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567230" y="2397184"/>
            <a:ext cx="179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金星 </a:t>
            </a:r>
            <a:r>
              <a:rPr lang="en-US" altLang="ja-JP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GP教科書体" panose="02020600000000000000" pitchFamily="18" charset="-128"/>
              </a:rPr>
              <a:t>venus</a:t>
            </a:r>
            <a:endParaRPr lang="en-US" altLang="ja-JP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567231" y="2988241"/>
            <a:ext cx="2289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0070C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 </a:t>
            </a:r>
            <a:r>
              <a:rPr lang="en-US" altLang="ja-JP" sz="2000" dirty="0">
                <a:solidFill>
                  <a:srgbClr val="0070C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the earth</a:t>
            </a:r>
            <a:endParaRPr lang="en-US" altLang="ja-JP" sz="2400" dirty="0">
              <a:solidFill>
                <a:srgbClr val="0070C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700278" y="3636313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月 </a:t>
            </a:r>
            <a:r>
              <a:rPr lang="en-US" altLang="ja-JP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GP教科書体" panose="02020600000000000000" pitchFamily="18" charset="-128"/>
              </a:rPr>
              <a:t>the moon</a:t>
            </a:r>
            <a:endParaRPr lang="en-US" altLang="ja-JP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79278" y="4624436"/>
            <a:ext cx="6287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2. </a:t>
            </a:r>
            <a:r>
              <a:rPr lang="ja-JP" altLang="en-US" sz="36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不規則な凹凸 </a:t>
            </a:r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Random undulations</a:t>
            </a:r>
            <a:endParaRPr lang="en-US" altLang="ja-JP" sz="2800" dirty="0">
              <a:solidFill>
                <a:srgbClr val="00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60993" y="551922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大きな天体で小さい 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smaller for larger body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1B8BE15E-81AE-4175-9CFC-5463B3EA8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442" y="3786958"/>
            <a:ext cx="6748993" cy="1138773"/>
          </a:xfrm>
          <a:prstGeom prst="rect">
            <a:avLst/>
          </a:prstGeom>
          <a:solidFill>
            <a:srgbClr val="000000">
              <a:alpha val="7411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400" b="1" dirty="0">
                <a:solidFill>
                  <a:schemeClr val="bg1"/>
                </a:solidFill>
                <a:latin typeface="HG創英角ｺﾞｼｯｸUB" pitchFamily="49" charset="-128"/>
                <a:ea typeface="HG創英角ｺﾞｼｯｸUB" pitchFamily="49" charset="-128"/>
              </a:rPr>
              <a:t>楕円の度合いはどう測ったか？</a:t>
            </a:r>
            <a:endParaRPr lang="en-US" altLang="ja-JP" sz="3400" b="1" dirty="0">
              <a:solidFill>
                <a:schemeClr val="bg1"/>
              </a:solidFill>
              <a:latin typeface="HG創英角ｺﾞｼｯｸUB" pitchFamily="49" charset="-128"/>
              <a:ea typeface="HG創英角ｺﾞｼｯｸUB" pitchFamily="49" charset="-128"/>
            </a:endParaRPr>
          </a:p>
          <a:p>
            <a:r>
              <a:rPr lang="ja-JP" altLang="en-US" sz="3400" b="1" dirty="0">
                <a:solidFill>
                  <a:schemeClr val="bg1"/>
                </a:solidFill>
                <a:latin typeface="HG創英角ｺﾞｼｯｸUB" pitchFamily="49" charset="-128"/>
                <a:ea typeface="HG創英角ｺﾞｼｯｸUB" pitchFamily="49" charset="-128"/>
              </a:rPr>
              <a:t>楕円の度合いは何を反映するか？</a:t>
            </a:r>
          </a:p>
        </p:txBody>
      </p:sp>
      <p:pic>
        <p:nvPicPr>
          <p:cNvPr id="28" name="オーディオ 27">
            <a:hlinkClick r:id="" action="ppaction://media"/>
            <a:extLst>
              <a:ext uri="{FF2B5EF4-FFF2-40B4-BE49-F238E27FC236}">
                <a16:creationId xmlns:a16="http://schemas.microsoft.com/office/drawing/2014/main" id="{B48EB905-8405-43C6-9781-586D386A5F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9504749"/>
      </p:ext>
    </p:extLst>
  </p:cSld>
  <p:clrMapOvr>
    <a:masterClrMapping/>
  </p:clrMapOvr>
  <p:transition spd="med" advTm="4382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423592" y="582067"/>
            <a:ext cx="7832593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altLang="ja-JP" sz="3600" u="sng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4. </a:t>
            </a:r>
            <a:r>
              <a:rPr lang="ja-JP" altLang="en-US" sz="3600" u="sng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流体としての地球  </a:t>
            </a:r>
            <a:r>
              <a:rPr lang="en-US" altLang="ja-JP" sz="2800" u="sng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Earth as a fluid</a:t>
            </a:r>
            <a:endParaRPr lang="ja-JP" altLang="en-US" sz="2800" u="sng" dirty="0">
              <a:solidFill>
                <a:schemeClr val="folHlink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　　地球の形、地球楕円体、ジオイド</a:t>
            </a:r>
            <a:endParaRPr lang="en-US" altLang="ja-JP" sz="36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28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		Shape, ellipsoid, Geoid</a:t>
            </a:r>
            <a:endParaRPr lang="ja-JP" altLang="en-US" sz="28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endParaRPr lang="ja-JP" altLang="en-US" sz="2400" dirty="0">
              <a:solidFill>
                <a:srgbClr val="FF000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5. </a:t>
            </a:r>
            <a:r>
              <a:rPr lang="ja-JP" altLang="en-US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弾性体としての地球 </a:t>
            </a:r>
            <a:r>
              <a:rPr lang="en-US" altLang="ja-JP" sz="28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Earth as an elastic body</a:t>
            </a:r>
            <a:endParaRPr lang="ja-JP" altLang="en-US" sz="2800" dirty="0">
              <a:solidFill>
                <a:schemeClr val="folHlink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　　地球潮汐、分潮、ラブ数</a:t>
            </a:r>
            <a:endParaRPr lang="en-US" altLang="ja-JP" sz="36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		</a:t>
            </a:r>
            <a:r>
              <a:rPr lang="en-US" altLang="ja-JP" sz="28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Earth tide, tidal components, Love number</a:t>
            </a:r>
            <a:endParaRPr lang="ja-JP" altLang="en-US" sz="36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endParaRPr lang="ja-JP" altLang="en-US" sz="3200" dirty="0">
              <a:solidFill>
                <a:srgbClr val="FF000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6. </a:t>
            </a:r>
            <a:r>
              <a:rPr lang="ja-JP" altLang="en-US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地球の重力とその変動   </a:t>
            </a:r>
            <a:r>
              <a:rPr lang="en-US" altLang="ja-JP" sz="28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Earth’s gravity</a:t>
            </a:r>
            <a:endParaRPr lang="ja-JP" altLang="en-US" sz="2800" dirty="0">
              <a:solidFill>
                <a:schemeClr val="folHlink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　　重力異常、アイソスタシー</a:t>
            </a:r>
            <a:endParaRPr lang="en-US" altLang="ja-JP" sz="36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28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		Gravity anomaly, isostasy </a:t>
            </a:r>
            <a:r>
              <a:rPr lang="ja-JP" altLang="en-US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　</a:t>
            </a:r>
          </a:p>
        </p:txBody>
      </p:sp>
      <p:pic>
        <p:nvPicPr>
          <p:cNvPr id="3" name="Picture 2" descr="globe">
            <a:extLst>
              <a:ext uri="{FF2B5EF4-FFF2-40B4-BE49-F238E27FC236}">
                <a16:creationId xmlns:a16="http://schemas.microsoft.com/office/drawing/2014/main" id="{BA2339B1-1BC5-4514-ACEC-78A5F5468B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384" y="608365"/>
            <a:ext cx="1656009" cy="165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54793A5-9D02-4920-B771-3044C22FD7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614150"/>
      </p:ext>
    </p:extLst>
  </p:cSld>
  <p:clrMapOvr>
    <a:masterClrMapping/>
  </p:clrMapOvr>
  <p:transition spd="med" advTm="3608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ChangeArrowheads="1"/>
          </p:cNvSpPr>
          <p:nvPr/>
        </p:nvSpPr>
        <p:spPr bwMode="auto">
          <a:xfrm>
            <a:off x="2627698" y="212000"/>
            <a:ext cx="7142981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地球の大きさ   </a:t>
            </a:r>
            <a:r>
              <a:rPr lang="en-US" altLang="ja-JP" sz="32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Dimension of the Earth</a:t>
            </a:r>
            <a:endParaRPr lang="ja-JP" altLang="en-US" sz="3600" dirty="0">
              <a:solidFill>
                <a:srgbClr val="FF000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47107" name="Group 11"/>
          <p:cNvGrpSpPr>
            <a:grpSpLocks/>
          </p:cNvGrpSpPr>
          <p:nvPr/>
        </p:nvGrpSpPr>
        <p:grpSpPr bwMode="auto">
          <a:xfrm rot="1094950">
            <a:off x="5303839" y="2133601"/>
            <a:ext cx="2143125" cy="3095625"/>
            <a:chOff x="1429" y="1842"/>
            <a:chExt cx="1350" cy="1950"/>
          </a:xfrm>
        </p:grpSpPr>
        <p:sp>
          <p:nvSpPr>
            <p:cNvPr id="47114" name="Line 12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7115" name="Picture 13" descr="aearth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8417" name="Arc 17"/>
          <p:cNvSpPr>
            <a:spLocks/>
          </p:cNvSpPr>
          <p:nvPr/>
        </p:nvSpPr>
        <p:spPr bwMode="auto">
          <a:xfrm flipH="1">
            <a:off x="5232401" y="2492375"/>
            <a:ext cx="1408113" cy="1441450"/>
          </a:xfrm>
          <a:custGeom>
            <a:avLst/>
            <a:gdLst>
              <a:gd name="T0" fmla="*/ 0 w 22010"/>
              <a:gd name="T1" fmla="*/ 2147483647 h 21600"/>
              <a:gd name="T2" fmla="*/ 2147483647 w 22010"/>
              <a:gd name="T3" fmla="*/ 2147483647 h 21600"/>
              <a:gd name="T4" fmla="*/ 2147483647 w 22010"/>
              <a:gd name="T5" fmla="*/ 2147483647 h 21600"/>
              <a:gd name="T6" fmla="*/ 0 60000 65536"/>
              <a:gd name="T7" fmla="*/ 0 60000 65536"/>
              <a:gd name="T8" fmla="*/ 0 60000 65536"/>
              <a:gd name="T9" fmla="*/ 0 w 22010"/>
              <a:gd name="T10" fmla="*/ 0 h 21600"/>
              <a:gd name="T11" fmla="*/ 22010 w 2201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10" h="21600" fill="none" extrusionOk="0">
                <a:moveTo>
                  <a:pt x="-1" y="163"/>
                </a:moveTo>
                <a:cubicBezTo>
                  <a:pt x="881" y="54"/>
                  <a:pt x="1768" y="-1"/>
                  <a:pt x="2656" y="0"/>
                </a:cubicBezTo>
                <a:cubicBezTo>
                  <a:pt x="10865" y="0"/>
                  <a:pt x="18364" y="4653"/>
                  <a:pt x="22009" y="12009"/>
                </a:cubicBezTo>
              </a:path>
              <a:path w="22010" h="21600" stroke="0" extrusionOk="0">
                <a:moveTo>
                  <a:pt x="-1" y="163"/>
                </a:moveTo>
                <a:cubicBezTo>
                  <a:pt x="881" y="54"/>
                  <a:pt x="1768" y="-1"/>
                  <a:pt x="2656" y="0"/>
                </a:cubicBezTo>
                <a:cubicBezTo>
                  <a:pt x="10865" y="0"/>
                  <a:pt x="18364" y="4653"/>
                  <a:pt x="22009" y="12009"/>
                </a:cubicBezTo>
                <a:lnTo>
                  <a:pt x="2656" y="21600"/>
                </a:lnTo>
                <a:close/>
              </a:path>
            </a:pathLst>
          </a:custGeom>
          <a:noFill/>
          <a:ln w="9525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418" name="Line 18"/>
          <p:cNvSpPr>
            <a:spLocks noChangeShapeType="1"/>
          </p:cNvSpPr>
          <p:nvPr/>
        </p:nvSpPr>
        <p:spPr bwMode="auto">
          <a:xfrm>
            <a:off x="5375275" y="3357563"/>
            <a:ext cx="1944688" cy="7921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8419" name="Text Box 19"/>
          <p:cNvSpPr txBox="1">
            <a:spLocks noChangeArrowheads="1"/>
          </p:cNvSpPr>
          <p:nvPr/>
        </p:nvSpPr>
        <p:spPr bwMode="auto">
          <a:xfrm>
            <a:off x="4511676" y="2139951"/>
            <a:ext cx="140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folHlink"/>
                </a:solidFill>
                <a:latin typeface="Comic Sans MS" pitchFamily="66" charset="0"/>
              </a:rPr>
              <a:t>10,000 km</a:t>
            </a:r>
          </a:p>
        </p:txBody>
      </p:sp>
      <p:sp>
        <p:nvSpPr>
          <p:cNvPr id="358420" name="Arc 20"/>
          <p:cNvSpPr>
            <a:spLocks/>
          </p:cNvSpPr>
          <p:nvPr/>
        </p:nvSpPr>
        <p:spPr bwMode="auto">
          <a:xfrm flipH="1">
            <a:off x="5159376" y="2492375"/>
            <a:ext cx="2449513" cy="2376488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4890" y="7911"/>
                </a:moveTo>
                <a:cubicBezTo>
                  <a:pt x="8993" y="2903"/>
                  <a:pt x="15126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8116"/>
                  <a:pt x="842" y="14685"/>
                  <a:pt x="2455" y="11597"/>
                </a:cubicBezTo>
              </a:path>
              <a:path w="43200" h="43200" stroke="0" extrusionOk="0">
                <a:moveTo>
                  <a:pt x="4890" y="7911"/>
                </a:moveTo>
                <a:cubicBezTo>
                  <a:pt x="8993" y="2903"/>
                  <a:pt x="15126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8116"/>
                  <a:pt x="842" y="14685"/>
                  <a:pt x="2455" y="11597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421" name="Text Box 21"/>
          <p:cNvSpPr txBox="1">
            <a:spLocks noChangeArrowheads="1"/>
          </p:cNvSpPr>
          <p:nvPr/>
        </p:nvSpPr>
        <p:spPr bwMode="auto">
          <a:xfrm>
            <a:off x="7464425" y="2565401"/>
            <a:ext cx="1441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folHlink"/>
                </a:solidFill>
                <a:latin typeface="Comic Sans MS" pitchFamily="66" charset="0"/>
              </a:rPr>
              <a:t>40,000 km</a:t>
            </a:r>
          </a:p>
        </p:txBody>
      </p:sp>
      <p:sp>
        <p:nvSpPr>
          <p:cNvPr id="47113" name="Text Box 22"/>
          <p:cNvSpPr txBox="1">
            <a:spLocks noChangeArrowheads="1"/>
          </p:cNvSpPr>
          <p:nvPr/>
        </p:nvSpPr>
        <p:spPr bwMode="auto">
          <a:xfrm>
            <a:off x="3395040" y="5589241"/>
            <a:ext cx="61686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地球の半径 </a:t>
            </a:r>
            <a:r>
              <a:rPr lang="en-US" altLang="ja-JP" sz="2800" dirty="0">
                <a:solidFill>
                  <a:schemeClr val="fol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radius</a:t>
            </a:r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r>
              <a:rPr lang="ja-JP" altLang="en-US" sz="3200" dirty="0">
                <a:solidFill>
                  <a:schemeClr val="folHlink"/>
                </a:solidFill>
                <a:ea typeface="HG正楷書体" pitchFamily="65" charset="-128"/>
              </a:rPr>
              <a:t>＝</a:t>
            </a:r>
            <a:r>
              <a:rPr lang="ja-JP" altLang="en-US" sz="2400" dirty="0">
                <a:solidFill>
                  <a:schemeClr val="folHlink"/>
                </a:solidFill>
              </a:rPr>
              <a:t> </a:t>
            </a:r>
            <a:r>
              <a:rPr lang="en-US" altLang="ja-JP" sz="2800" dirty="0">
                <a:solidFill>
                  <a:schemeClr val="folHlink"/>
                </a:solidFill>
                <a:latin typeface="Comic Sans MS" pitchFamily="66" charset="0"/>
              </a:rPr>
              <a:t>40,000 / 2</a:t>
            </a:r>
            <a:r>
              <a:rPr lang="en-US" altLang="ja-JP" sz="2800" dirty="0">
                <a:solidFill>
                  <a:schemeClr val="folHlink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233634" y="1196752"/>
            <a:ext cx="6815968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　メートルの定義   </a:t>
            </a:r>
            <a:r>
              <a:rPr lang="en-US" altLang="ja-JP" sz="28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Definition of 1 meter</a:t>
            </a:r>
            <a:endParaRPr lang="ja-JP" altLang="en-US" sz="2800" dirty="0">
              <a:solidFill>
                <a:srgbClr val="FF7C8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F87712A-30B2-4DF0-8F8B-66D346C050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776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58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58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5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8417" grpId="0" animBg="1"/>
      <p:bldP spid="358417" grpId="1" animBg="1"/>
      <p:bldP spid="358418" grpId="0" animBg="1"/>
      <p:bldP spid="358419" grpId="0"/>
      <p:bldP spid="358419" grpId="1"/>
      <p:bldP spid="358420" grpId="0" animBg="1"/>
      <p:bldP spid="358421" grpId="0"/>
      <p:bldP spid="47113" grpId="0"/>
      <p:bldP spid="12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glob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9" y="3140868"/>
            <a:ext cx="25923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288276" y="1631442"/>
            <a:ext cx="57599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3200" dirty="0">
                <a:solidFill>
                  <a:schemeClr val="bg1"/>
                </a:solidFill>
                <a:latin typeface="Comic Sans MS" pitchFamily="66" charset="0"/>
                <a:ea typeface="HG正楷書体-PRO" pitchFamily="66" charset="-128"/>
              </a:rPr>
              <a:t>形の扁平率  </a:t>
            </a:r>
            <a:r>
              <a:rPr lang="en-US" altLang="ja-JP" sz="2800" dirty="0">
                <a:solidFill>
                  <a:schemeClr val="bg1"/>
                </a:solidFill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Flattening of the shape</a:t>
            </a:r>
            <a:endParaRPr lang="ja-JP" altLang="en-US" sz="2800" dirty="0">
              <a:solidFill>
                <a:schemeClr val="bg1"/>
              </a:solidFill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888164" y="2564606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i="1" dirty="0">
                <a:solidFill>
                  <a:srgbClr val="FF7C80"/>
                </a:solidFill>
                <a:latin typeface="Times New Roman" pitchFamily="18" charset="0"/>
              </a:rPr>
              <a:t>a </a:t>
            </a:r>
            <a:r>
              <a:rPr lang="en-US" altLang="ja-JP" sz="2400" dirty="0">
                <a:solidFill>
                  <a:srgbClr val="FF7C80"/>
                </a:solidFill>
                <a:latin typeface="Symbol" pitchFamily="18" charset="2"/>
              </a:rPr>
              <a:t>- </a:t>
            </a:r>
            <a:r>
              <a:rPr lang="en-US" altLang="ja-JP" sz="2400" i="1" dirty="0">
                <a:solidFill>
                  <a:srgbClr val="FF7C80"/>
                </a:solidFill>
                <a:latin typeface="Times New Roman" pitchFamily="18" charset="0"/>
              </a:rPr>
              <a:t>b</a:t>
            </a:r>
            <a:r>
              <a:rPr lang="en-US" altLang="ja-JP" sz="2400" dirty="0">
                <a:solidFill>
                  <a:srgbClr val="FF7C80"/>
                </a:solidFill>
                <a:latin typeface="Times New Roman" pitchFamily="18" charset="0"/>
              </a:rPr>
              <a:t> </a:t>
            </a:r>
            <a:r>
              <a:rPr lang="en-US" altLang="ja-JP" sz="2400" dirty="0">
                <a:solidFill>
                  <a:schemeClr val="hlink"/>
                </a:solidFill>
                <a:latin typeface="Times New Roman" pitchFamily="18" charset="0"/>
              </a:rPr>
              <a:t>~ 20 km</a:t>
            </a:r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4583113" y="3213893"/>
            <a:ext cx="0" cy="1296988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4656138" y="2924968"/>
            <a:ext cx="1439862" cy="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140325" y="236934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i="1" dirty="0">
                <a:solidFill>
                  <a:srgbClr val="FF7C8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4151313" y="364569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i="1">
                <a:solidFill>
                  <a:srgbClr val="FF7C8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68231" y="6072206"/>
            <a:ext cx="39244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扁平率 </a:t>
            </a:r>
            <a:r>
              <a:rPr lang="en-US" altLang="ja-JP" sz="24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(flattening)</a:t>
            </a:r>
            <a:r>
              <a:rPr lang="ja-JP" altLang="en-US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 </a:t>
            </a:r>
            <a:r>
              <a:rPr lang="en-US" altLang="ja-JP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~ 1/300</a:t>
            </a:r>
            <a:endParaRPr lang="en-US" altLang="ja-JP" sz="2800" dirty="0">
              <a:solidFill>
                <a:schemeClr val="bg2"/>
              </a:solidFill>
              <a:latin typeface="Symbol" pitchFamily="18" charset="2"/>
              <a:ea typeface="HG正楷書体" pitchFamily="65" charset="-128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FC7F3668-D98B-457C-9E09-F3B6E89E0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907" y="223709"/>
            <a:ext cx="6538649" cy="120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地球の大局的な形</a:t>
            </a:r>
            <a:r>
              <a:rPr lang="en-US" altLang="ja-JP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: </a:t>
            </a:r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回転楕円体</a:t>
            </a:r>
            <a:endParaRPr lang="en-US" altLang="ja-JP" sz="36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</a:endParaRPr>
          </a:p>
          <a:p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   </a:t>
            </a:r>
            <a:r>
              <a:rPr lang="en-US" altLang="ja-JP" sz="32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Overall shape of the Earth:</a:t>
            </a:r>
            <a:r>
              <a:rPr lang="ja-JP" altLang="en-US" sz="32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 </a:t>
            </a:r>
            <a:r>
              <a:rPr lang="en-US" altLang="ja-JP" sz="32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Ellipsoid</a:t>
            </a:r>
            <a:endParaRPr lang="ja-JP" altLang="en-US" sz="3600" dirty="0">
              <a:solidFill>
                <a:srgbClr val="FF000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2CB1249-C0F2-4FDF-A915-8D86E8F4D7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660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56322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56322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324" grpId="0"/>
      <p:bldP spid="56324" grpId="1"/>
      <p:bldP spid="56326" grpId="0" animBg="1"/>
      <p:bldP spid="56326" grpId="1" animBg="1"/>
      <p:bldP spid="56327" grpId="0" animBg="1"/>
      <p:bldP spid="56327" grpId="1" animBg="1"/>
      <p:bldP spid="56328" grpId="0"/>
      <p:bldP spid="56328" grpId="1"/>
      <p:bldP spid="56329" grpId="0"/>
      <p:bldP spid="56329" grpId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弧 1"/>
          <p:cNvSpPr/>
          <p:nvPr/>
        </p:nvSpPr>
        <p:spPr>
          <a:xfrm>
            <a:off x="-5065240" y="2281944"/>
            <a:ext cx="10080612" cy="9139944"/>
          </a:xfrm>
          <a:prstGeom prst="arc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rgbClr val="00B0F0"/>
              </a:gs>
            </a:gsLst>
            <a:lin ang="81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地球</a:t>
            </a:r>
            <a:endParaRPr lang="en-US" altLang="ja-JP" sz="36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sz="28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The Earth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713257" y="320995"/>
            <a:ext cx="37385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一度の弧の長さ </a:t>
            </a:r>
            <a:endParaRPr lang="en-US" altLang="ja-JP" sz="4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ja-JP" altLang="en-US" sz="4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北極</a:t>
            </a:r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en-US" altLang="ja-JP" sz="32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~112.7 km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ja-JP" altLang="en-US" sz="4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赤道</a:t>
            </a:r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en-US" altLang="ja-JP" sz="32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~110.6 km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54832" y="1988840"/>
            <a:ext cx="28803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rot="16200000">
            <a:off x="5267400" y="6597352"/>
            <a:ext cx="28803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154832" y="149558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 degree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90963" y="640550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 degree</a:t>
            </a:r>
          </a:p>
        </p:txBody>
      </p:sp>
      <p:cxnSp>
        <p:nvCxnSpPr>
          <p:cNvPr id="10" name="直線コネクタ 9"/>
          <p:cNvCxnSpPr>
            <a:cxnSpLocks/>
          </p:cNvCxnSpPr>
          <p:nvPr/>
        </p:nvCxnSpPr>
        <p:spPr>
          <a:xfrm flipH="1">
            <a:off x="47328" y="1864918"/>
            <a:ext cx="107504" cy="49869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>
            <a:cxnSpLocks/>
          </p:cNvCxnSpPr>
          <p:nvPr/>
        </p:nvCxnSpPr>
        <p:spPr>
          <a:xfrm flipH="1">
            <a:off x="47328" y="1864918"/>
            <a:ext cx="395536" cy="49869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82825" y="6453336"/>
            <a:ext cx="5508139" cy="4504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82825" y="6741368"/>
            <a:ext cx="5508138" cy="1624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5890388" y="2460416"/>
            <a:ext cx="39853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Arc length of 1 degree</a:t>
            </a:r>
          </a:p>
          <a:p>
            <a:r>
              <a:rPr lang="ja-JP" altLang="en-US" sz="280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en-US" altLang="ja-JP" sz="280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Pole</a:t>
            </a:r>
            <a:r>
              <a:rPr lang="ja-JP" altLang="en-US" sz="280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en-US" altLang="ja-JP" sz="280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~112.7 km</a:t>
            </a:r>
          </a:p>
          <a:p>
            <a:r>
              <a:rPr lang="ja-JP" altLang="en-US" sz="280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en-US" altLang="ja-JP" sz="2800" dirty="0">
                <a:solidFill>
                  <a:schemeClr val="accent5">
                    <a:lumMod val="9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Equator	~110.6 km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792E4D8-3B65-4759-AEB1-3C6EC989E7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873677"/>
      </p:ext>
    </p:extLst>
  </p:cSld>
  <p:clrMapOvr>
    <a:masterClrMapping/>
  </p:clrMapOvr>
  <p:transition spd="med" advTm="2108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373655"/>
            <a:ext cx="2381250" cy="29813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616281" y="2460243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Pierre </a:t>
            </a:r>
            <a:r>
              <a:rPr kumimoji="1" lang="en-US" altLang="ja-JP" dirty="0" err="1">
                <a:solidFill>
                  <a:schemeClr val="bg1"/>
                </a:solidFill>
              </a:rPr>
              <a:t>Bouguer</a:t>
            </a:r>
            <a:r>
              <a:rPr kumimoji="1" lang="en-US" altLang="ja-JP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1698-1758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139" y="3642628"/>
            <a:ext cx="2841717" cy="284171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758565" y="552761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ja-JP" dirty="0">
                <a:solidFill>
                  <a:schemeClr val="bg1"/>
                </a:solidFill>
              </a:rPr>
              <a:t>Charles Marie de La Condamine</a:t>
            </a:r>
            <a:endParaRPr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1701-1774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13" y="1533092"/>
            <a:ext cx="2298551" cy="285020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420437" y="3609126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Louis Godin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1704-1760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95790"/>
            <a:ext cx="4612712" cy="6466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473FBAF-E985-44ED-981E-CE034CDFC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40236"/>
      </p:ext>
    </p:extLst>
  </p:cSld>
  <p:clrMapOvr>
    <a:masterClrMapping/>
  </p:clrMapOvr>
  <p:transition spd="med" advTm="2219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409" y="2301863"/>
            <a:ext cx="2351536" cy="368214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EC336BA-263D-4AC2-8DBC-F270FF305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8"/>
          <a:stretch/>
        </p:blipFill>
        <p:spPr>
          <a:xfrm>
            <a:off x="983432" y="2078573"/>
            <a:ext cx="6587359" cy="48788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A1DF828-3955-4797-8818-995AFE18B260}"/>
              </a:ext>
            </a:extLst>
          </p:cNvPr>
          <p:cNvSpPr txBox="1"/>
          <p:nvPr/>
        </p:nvSpPr>
        <p:spPr>
          <a:xfrm>
            <a:off x="3544472" y="4412024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日本</a:t>
            </a:r>
            <a:r>
              <a:rPr lang="en-US" altLang="ja-JP" sz="2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0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(</a:t>
            </a:r>
            <a:r>
              <a:rPr lang="en-US" altLang="ja-JP" sz="2000" kern="0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Ino</a:t>
            </a:r>
            <a:r>
              <a:rPr kumimoji="0" lang="en-US" altLang="ja-JP" sz="20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ja-JP" sz="20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1802)</a:t>
            </a:r>
            <a:endParaRPr lang="ja-JP" altLang="en-US" sz="2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F34C83E-B5F5-4B06-9B59-287BBA1AEF65}"/>
              </a:ext>
            </a:extLst>
          </p:cNvPr>
          <p:cNvSpPr/>
          <p:nvPr/>
        </p:nvSpPr>
        <p:spPr>
          <a:xfrm>
            <a:off x="5973765" y="2320797"/>
            <a:ext cx="295953" cy="295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kern="0">
              <a:solidFill>
                <a:sysClr val="windowText" lastClr="000000"/>
              </a:solidFill>
              <a:latin typeface="Arial"/>
              <a:ea typeface="ＭＳ Ｐゴシック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5543A80-2FF5-45BF-800B-292E26AEB605}"/>
              </a:ext>
            </a:extLst>
          </p:cNvPr>
          <p:cNvSpPr/>
          <p:nvPr/>
        </p:nvSpPr>
        <p:spPr>
          <a:xfrm>
            <a:off x="2553567" y="4222030"/>
            <a:ext cx="295953" cy="295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kern="0">
              <a:solidFill>
                <a:sysClr val="windowText" lastClr="000000"/>
              </a:solidFill>
              <a:latin typeface="Arial"/>
              <a:ea typeface="ＭＳ Ｐゴシック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0CE8E32-7AB0-43DF-924A-BB6E29B1922D}"/>
              </a:ext>
            </a:extLst>
          </p:cNvPr>
          <p:cNvSpPr txBox="1"/>
          <p:nvPr/>
        </p:nvSpPr>
        <p:spPr>
          <a:xfrm>
            <a:off x="586168" y="1031692"/>
            <a:ext cx="5228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000" kern="0" dirty="0">
                <a:solidFill>
                  <a:srgbClr val="DAEDEF">
                    <a:lumMod val="50000"/>
                  </a:srgbClr>
                </a:solidFill>
                <a:latin typeface="Comic Sans MS" panose="030F0702030302020204" pitchFamily="66" charset="0"/>
              </a:rPr>
              <a:t>エクアドル</a:t>
            </a:r>
            <a:r>
              <a:rPr kumimoji="0" lang="en-US" altLang="ja-JP" sz="2000" kern="0" dirty="0">
                <a:solidFill>
                  <a:srgbClr val="DAEDEF">
                    <a:lumMod val="50000"/>
                  </a:srgbClr>
                </a:solidFill>
                <a:latin typeface="Comic Sans MS" panose="030F0702030302020204" pitchFamily="66" charset="0"/>
              </a:rPr>
              <a:t>/</a:t>
            </a:r>
            <a:r>
              <a:rPr kumimoji="0" lang="ja-JP" altLang="en-US" sz="2000" kern="0" dirty="0">
                <a:solidFill>
                  <a:srgbClr val="DAEDEF">
                    <a:lumMod val="50000"/>
                  </a:srgbClr>
                </a:solidFill>
                <a:latin typeface="Comic Sans MS" panose="030F0702030302020204" pitchFamily="66" charset="0"/>
              </a:rPr>
              <a:t>フィンランド</a:t>
            </a:r>
            <a:endParaRPr kumimoji="0" lang="en-US" altLang="ja-JP" sz="2000" kern="0" dirty="0">
              <a:solidFill>
                <a:srgbClr val="DAEDEF">
                  <a:lumMod val="50000"/>
                </a:srgbClr>
              </a:solidFill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>
                <a:solidFill>
                  <a:srgbClr val="DAEDEF">
                    <a:lumMod val="50000"/>
                  </a:srgbClr>
                </a:solidFill>
                <a:latin typeface="Comic Sans MS" panose="030F0702030302020204" pitchFamily="66" charset="0"/>
              </a:rPr>
              <a:t> (French Academy,</a:t>
            </a:r>
            <a:r>
              <a:rPr lang="en-US" altLang="ja-JP" kern="0" dirty="0">
                <a:solidFill>
                  <a:srgbClr val="DAEDEF">
                    <a:lumMod val="50000"/>
                  </a:srgbClr>
                </a:solidFill>
                <a:latin typeface="Comic Sans MS" panose="030F0702030302020204" pitchFamily="66" charset="0"/>
              </a:rPr>
              <a:t> early 18C)</a:t>
            </a:r>
            <a:endParaRPr lang="ja-JP" altLang="en-US" kern="0" dirty="0">
              <a:solidFill>
                <a:srgbClr val="DAEDEF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F5CDA66-0FB8-4C29-8840-3E4EE05E1F62}"/>
              </a:ext>
            </a:extLst>
          </p:cNvPr>
          <p:cNvSpPr txBox="1"/>
          <p:nvPr/>
        </p:nvSpPr>
        <p:spPr>
          <a:xfrm>
            <a:off x="5210156" y="3772546"/>
            <a:ext cx="4630258" cy="461665"/>
          </a:xfrm>
          <a:prstGeom prst="rect">
            <a:avLst/>
          </a:prstGeom>
          <a:solidFill>
            <a:srgbClr val="FFFFFF">
              <a:alpha val="74118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フランス</a:t>
            </a:r>
            <a:r>
              <a:rPr kumimoji="0" lang="en-US" altLang="ja-JP" sz="24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altLang="ja-JP" sz="20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(French Academy, late 18C</a:t>
            </a:r>
            <a:r>
              <a:rPr lang="en-US" altLang="ja-JP" sz="2000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)</a:t>
            </a:r>
            <a:endParaRPr lang="ja-JP" altLang="en-US" sz="2400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二等辺三角形 18">
            <a:extLst>
              <a:ext uri="{FF2B5EF4-FFF2-40B4-BE49-F238E27FC236}">
                <a16:creationId xmlns:a16="http://schemas.microsoft.com/office/drawing/2014/main" id="{C78549D1-57A0-4B80-9560-FA9A050879AB}"/>
              </a:ext>
            </a:extLst>
          </p:cNvPr>
          <p:cNvSpPr/>
          <p:nvPr/>
        </p:nvSpPr>
        <p:spPr>
          <a:xfrm>
            <a:off x="4815551" y="3589551"/>
            <a:ext cx="394604" cy="30966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kern="0">
              <a:solidFill>
                <a:sysClr val="windowText" lastClr="000000"/>
              </a:solidFill>
              <a:latin typeface="Arial"/>
              <a:ea typeface="ＭＳ Ｐゴシック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AF25E6AE-1106-49A9-98DC-8FC920E9F1FD}"/>
              </a:ext>
            </a:extLst>
          </p:cNvPr>
          <p:cNvCxnSpPr>
            <a:cxnSpLocks/>
          </p:cNvCxnSpPr>
          <p:nvPr/>
        </p:nvCxnSpPr>
        <p:spPr>
          <a:xfrm flipH="1">
            <a:off x="2849521" y="1782621"/>
            <a:ext cx="543768" cy="222461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ECC6807C-08ED-4312-9800-B7FB67D6C0A1}"/>
              </a:ext>
            </a:extLst>
          </p:cNvPr>
          <p:cNvCxnSpPr>
            <a:cxnSpLocks/>
          </p:cNvCxnSpPr>
          <p:nvPr/>
        </p:nvCxnSpPr>
        <p:spPr>
          <a:xfrm>
            <a:off x="4992411" y="1606934"/>
            <a:ext cx="933287" cy="58429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36F90C7-6DCD-49BF-B710-7FB95D143499}"/>
              </a:ext>
            </a:extLst>
          </p:cNvPr>
          <p:cNvSpPr txBox="1"/>
          <p:nvPr/>
        </p:nvSpPr>
        <p:spPr>
          <a:xfrm>
            <a:off x="984380" y="184575"/>
            <a:ext cx="1034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子午線弧長の緯度依存性の強さが扁平率の大きさ</a:t>
            </a:r>
            <a:endParaRPr kumimoji="1" lang="ja-JP" altLang="en-US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F859E05-377C-4FF2-B04A-9CEA1F863C34}"/>
              </a:ext>
            </a:extLst>
          </p:cNvPr>
          <p:cNvSpPr txBox="1"/>
          <p:nvPr/>
        </p:nvSpPr>
        <p:spPr>
          <a:xfrm>
            <a:off x="5925698" y="1154500"/>
            <a:ext cx="5865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扁平率</a:t>
            </a:r>
            <a:r>
              <a:rPr lang="en-US" altLang="ja-JP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1/300</a:t>
            </a:r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の時の理論的な値</a:t>
            </a:r>
            <a:endParaRPr kumimoji="1" lang="ja-JP" altLang="en-US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C56FA400-4AD2-423F-9071-65D2D677A151}"/>
              </a:ext>
            </a:extLst>
          </p:cNvPr>
          <p:cNvCxnSpPr/>
          <p:nvPr/>
        </p:nvCxnSpPr>
        <p:spPr>
          <a:xfrm>
            <a:off x="6816080" y="1708800"/>
            <a:ext cx="0" cy="1186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Rika_astro2">
            <a:extLst>
              <a:ext uri="{FF2B5EF4-FFF2-40B4-BE49-F238E27FC236}">
                <a16:creationId xmlns:a16="http://schemas.microsoft.com/office/drawing/2014/main" id="{5A7CDE20-1BC8-4E70-A685-162B8A16C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2330" t="8098" r="70133"/>
          <a:stretch/>
        </p:blipFill>
        <p:spPr bwMode="auto">
          <a:xfrm>
            <a:off x="400594" y="1126858"/>
            <a:ext cx="5691121" cy="525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96DB098-C678-4E1D-8A35-E86508EE6E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949125"/>
      </p:ext>
    </p:extLst>
  </p:cSld>
  <p:clrMapOvr>
    <a:masterClrMapping/>
  </p:clrMapOvr>
  <p:transition spd="med" advTm="10862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2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au0603a">
            <a:extLst>
              <a:ext uri="{FF2B5EF4-FFF2-40B4-BE49-F238E27FC236}">
                <a16:creationId xmlns:a16="http://schemas.microsoft.com/office/drawing/2014/main" id="{6C299FF6-2BD6-435A-A050-2C39D937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4680" y="-13349"/>
            <a:ext cx="91440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2">
            <a:extLst>
              <a:ext uri="{FF2B5EF4-FFF2-40B4-BE49-F238E27FC236}">
                <a16:creationId xmlns:a16="http://schemas.microsoft.com/office/drawing/2014/main" id="{C7CFBA7D-38D9-4AD9-86A7-AEC67845F9E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710" y="4096955"/>
            <a:ext cx="2158330" cy="20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(c)NASA, ESA, the Hubble Heritage Team (STScI/AURA), J. Bell (Cornell University), and M. Wolff (Space Science Institute, Boulder)">
            <a:extLst>
              <a:ext uri="{FF2B5EF4-FFF2-40B4-BE49-F238E27FC236}">
                <a16:creationId xmlns:a16="http://schemas.microsoft.com/office/drawing/2014/main" id="{4E9BF849-A3C2-482E-A6E9-E51AF32EE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46" y="3526320"/>
            <a:ext cx="1539579" cy="153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3">
            <a:extLst>
              <a:ext uri="{FF2B5EF4-FFF2-40B4-BE49-F238E27FC236}">
                <a16:creationId xmlns:a16="http://schemas.microsoft.com/office/drawing/2014/main" id="{4E68B5E4-A36C-4E37-8CE4-051F1B26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507" y="4296110"/>
            <a:ext cx="1649502" cy="167918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0207E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金</a:t>
            </a:r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826698FC-533D-4F48-8EC4-7B25E81A4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528" y="4894401"/>
            <a:ext cx="927720" cy="915792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水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6A69C504-4075-4DFF-8E78-C4795688B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364" y="6315998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=0.0034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C4A50CED-0F37-47EF-89A6-EE2A16357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741" y="5065899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=0.0052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8FDD0A7F-98E5-4BD8-B2C2-C4BE330AB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347" y="5899421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=~0.0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86BFD9DC-DAB4-4E7C-9980-04EB80E2D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173" y="5949499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=~0.0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7B07285A-4570-414C-BED4-71797DBDC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754" y="383115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=0.065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8F7E192C-DC4D-4392-BFF6-362001A7D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848" y="392251"/>
            <a:ext cx="2182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f</a:t>
            </a:r>
            <a:r>
              <a:rPr lang="en-US" altLang="ja-JP" sz="2400" dirty="0">
                <a:solidFill>
                  <a:schemeClr val="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=0.108</a:t>
            </a:r>
            <a:endParaRPr lang="ja-JP" altLang="en-US" sz="2400" baseline="30000" dirty="0">
              <a:solidFill>
                <a:schemeClr val="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2FD1C6D-AE82-45E0-8378-B56626148618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1559496" y="1916833"/>
            <a:ext cx="169892" cy="2977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BD84ADD-8963-4567-A302-E9ECA642A2B3}"/>
              </a:ext>
            </a:extLst>
          </p:cNvPr>
          <p:cNvCxnSpPr>
            <a:cxnSpLocks/>
          </p:cNvCxnSpPr>
          <p:nvPr/>
        </p:nvCxnSpPr>
        <p:spPr>
          <a:xfrm flipH="1" flipV="1">
            <a:off x="1949002" y="2014101"/>
            <a:ext cx="1708171" cy="233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7126ADE-192F-4FE9-8610-47DEE135E435}"/>
              </a:ext>
            </a:extLst>
          </p:cNvPr>
          <p:cNvCxnSpPr>
            <a:cxnSpLocks/>
          </p:cNvCxnSpPr>
          <p:nvPr/>
        </p:nvCxnSpPr>
        <p:spPr>
          <a:xfrm flipH="1" flipV="1">
            <a:off x="2400844" y="1931498"/>
            <a:ext cx="4199210" cy="2531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9D0AA435-D865-4167-99AD-5498AB826F45}"/>
              </a:ext>
            </a:extLst>
          </p:cNvPr>
          <p:cNvCxnSpPr>
            <a:cxnSpLocks/>
          </p:cNvCxnSpPr>
          <p:nvPr/>
        </p:nvCxnSpPr>
        <p:spPr>
          <a:xfrm flipH="1" flipV="1">
            <a:off x="2757306" y="1863339"/>
            <a:ext cx="6718476" cy="2180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Rika_astro2">
            <a:extLst>
              <a:ext uri="{FF2B5EF4-FFF2-40B4-BE49-F238E27FC236}">
                <a16:creationId xmlns:a16="http://schemas.microsoft.com/office/drawing/2014/main" id="{EC8885E2-787D-4986-AC43-385E6182A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2330" t="8098" r="70133"/>
          <a:stretch/>
        </p:blipFill>
        <p:spPr bwMode="auto">
          <a:xfrm>
            <a:off x="7062724" y="613947"/>
            <a:ext cx="4332806" cy="399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B73FD096-D148-4B13-A9DB-33C3C2EE7B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451453"/>
      </p:ext>
    </p:extLst>
  </p:cSld>
  <p:clrMapOvr>
    <a:masterClrMapping/>
  </p:clrMapOvr>
  <p:transition spd="med" advTm="4800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695400" y="1340768"/>
            <a:ext cx="10801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endParaRPr lang="en-US" altLang="ja-JP" sz="1200" dirty="0">
              <a:solidFill>
                <a:schemeClr val="hlink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 algn="ctr"/>
            <a:r>
              <a:rPr lang="ja-JP" altLang="en-US" sz="48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流体としての地球 </a:t>
            </a:r>
            <a:r>
              <a:rPr lang="en-US" altLang="ja-JP" sz="3600" dirty="0">
                <a:solidFill>
                  <a:schemeClr val="fol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The Earth as fluid</a:t>
            </a:r>
            <a:endParaRPr lang="ja-JP" altLang="en-US" sz="3600" dirty="0">
              <a:solidFill>
                <a:schemeClr val="fol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marL="342900" indent="-342900" algn="ctr"/>
            <a:r>
              <a:rPr lang="ja-JP" altLang="en-US" sz="3600" dirty="0">
                <a:solidFill>
                  <a:srgbClr val="FF0000"/>
                </a:solidFill>
                <a:latin typeface="小塚ゴシック Pro L" pitchFamily="34" charset="-128"/>
                <a:ea typeface="小塚ゴシック Pro L" pitchFamily="34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 algn="ctr"/>
            <a:r>
              <a:rPr lang="ja-JP" altLang="en-US" sz="40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地球の形は静水圧平衡 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Hydrostatic equilibrium shape</a:t>
            </a:r>
          </a:p>
          <a:p>
            <a:pPr marL="342900" indent="-342900" algn="ctr"/>
            <a:endParaRPr lang="en-US" altLang="ja-JP" sz="2800" dirty="0">
              <a:solidFill>
                <a:srgbClr val="FF7C80"/>
              </a:solidFill>
              <a:latin typeface="小塚ゴシック Pro L" pitchFamily="34" charset="-128"/>
              <a:ea typeface="小塚ゴシック Pro L" pitchFamily="34" charset="-128"/>
            </a:endParaRPr>
          </a:p>
          <a:p>
            <a:pPr marL="342900" indent="-342900" algn="ctr"/>
            <a:r>
              <a:rPr lang="ja-JP" altLang="en-US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自己重力と遠心力の釣り合い </a:t>
            </a:r>
            <a:endParaRPr lang="en-US" altLang="ja-JP" sz="3600" dirty="0">
              <a:solidFill>
                <a:schemeClr val="bg2">
                  <a:lumMod val="20000"/>
                  <a:lumOff val="8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 algn="ctr"/>
            <a:r>
              <a:rPr lang="en-US" altLang="ja-JP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Balance between gravity and centrifugal forces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DE570D1-482F-4A6E-BDFE-8402E2DE0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955"/>
      </p:ext>
    </p:extLst>
  </p:cSld>
  <p:clrMapOvr>
    <a:masterClrMapping/>
  </p:clrMapOvr>
  <p:transition spd="med" advTm="4379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373655"/>
            <a:ext cx="2381250" cy="29813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616281" y="2460243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Pierre </a:t>
            </a:r>
            <a:r>
              <a:rPr kumimoji="1" lang="en-US" altLang="ja-JP" dirty="0" err="1">
                <a:solidFill>
                  <a:schemeClr val="bg1"/>
                </a:solidFill>
              </a:rPr>
              <a:t>Bouguer</a:t>
            </a:r>
            <a:r>
              <a:rPr kumimoji="1" lang="en-US" altLang="ja-JP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1698-1758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139" y="3642628"/>
            <a:ext cx="2841717" cy="284171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758565" y="552761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ja-JP" dirty="0">
                <a:solidFill>
                  <a:schemeClr val="bg1"/>
                </a:solidFill>
              </a:rPr>
              <a:t>Charles Marie de La Condamine</a:t>
            </a:r>
            <a:endParaRPr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1701-1774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13" y="1533092"/>
            <a:ext cx="2298551" cy="285020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420437" y="3609126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Louis Godin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1704-1760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95790"/>
            <a:ext cx="4612712" cy="6466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D3F1130-67F9-43AB-A45E-E2970AFA8A22}"/>
              </a:ext>
            </a:extLst>
          </p:cNvPr>
          <p:cNvGrpSpPr/>
          <p:nvPr/>
        </p:nvGrpSpPr>
        <p:grpSpPr>
          <a:xfrm>
            <a:off x="4408572" y="976301"/>
            <a:ext cx="4459176" cy="5550251"/>
            <a:chOff x="3736818" y="1533092"/>
            <a:chExt cx="4459176" cy="5550251"/>
          </a:xfrm>
        </p:grpSpPr>
        <p:pic>
          <p:nvPicPr>
            <p:cNvPr id="10" name="図 9" descr="座る, 猫, 探す, ブラック が含まれている画像&#10;&#10;自動的に生成された説明">
              <a:extLst>
                <a:ext uri="{FF2B5EF4-FFF2-40B4-BE49-F238E27FC236}">
                  <a16:creationId xmlns:a16="http://schemas.microsoft.com/office/drawing/2014/main" id="{BAB00FC1-5768-4762-9B5F-AFC37C35E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18" y="1533092"/>
              <a:ext cx="4459176" cy="55502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B346BDA-F1CC-4297-80B8-C0D0968EED03}"/>
                </a:ext>
              </a:extLst>
            </p:cNvPr>
            <p:cNvSpPr txBox="1"/>
            <p:nvPr/>
          </p:nvSpPr>
          <p:spPr>
            <a:xfrm>
              <a:off x="3863752" y="6507651"/>
              <a:ext cx="40751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Isaac Newton</a:t>
              </a:r>
              <a:r>
                <a:rPr lang="ja-JP" alt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　</a:t>
              </a:r>
              <a:r>
                <a:rPr lang="en-US" altLang="ja-JP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1642</a:t>
              </a:r>
              <a:r>
                <a:rPr lang="ja-JP" alt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ja-JP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- 1727</a:t>
              </a:r>
              <a:endParaRPr kumimoji="1" lang="ja-JP" alt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 Box 2">
            <a:extLst>
              <a:ext uri="{FF2B5EF4-FFF2-40B4-BE49-F238E27FC236}">
                <a16:creationId xmlns:a16="http://schemas.microsoft.com/office/drawing/2014/main" id="{A6C35455-5060-41FE-808B-2F1CE5F47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360748"/>
            <a:ext cx="6748993" cy="615553"/>
          </a:xfrm>
          <a:prstGeom prst="rect">
            <a:avLst/>
          </a:prstGeom>
          <a:solidFill>
            <a:srgbClr val="3E2F2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400" b="1" dirty="0">
                <a:solidFill>
                  <a:schemeClr val="bg1"/>
                </a:solidFill>
                <a:latin typeface="HG創英角ｺﾞｼｯｸUB" pitchFamily="49" charset="-128"/>
                <a:ea typeface="HG創英角ｺﾞｼｯｸUB" pitchFamily="49" charset="-128"/>
              </a:rPr>
              <a:t>ニュートンによる扁平率の予測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75CC9607-FB4F-4BB4-8EC2-DD235787C0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927171"/>
      </p:ext>
    </p:extLst>
  </p:cSld>
  <p:clrMapOvr>
    <a:masterClrMapping/>
  </p:clrMapOvr>
  <p:transition spd="med" advTm="4494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Oval 2"/>
          <p:cNvSpPr>
            <a:spLocks noChangeArrowheads="1"/>
          </p:cNvSpPr>
          <p:nvPr/>
        </p:nvSpPr>
        <p:spPr bwMode="auto">
          <a:xfrm>
            <a:off x="2640014" y="1989138"/>
            <a:ext cx="3527425" cy="338455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0207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3287714" y="403216"/>
            <a:ext cx="21178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地球の形</a:t>
            </a:r>
            <a:endParaRPr lang="en-US" altLang="ja-JP" sz="3200" dirty="0">
              <a:solidFill>
                <a:schemeClr val="accent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Earth’s shape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5762234" y="448216"/>
            <a:ext cx="324800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等ポテンシャル面</a:t>
            </a:r>
            <a:endParaRPr lang="en-US" altLang="ja-JP" sz="2800" dirty="0">
              <a:solidFill>
                <a:schemeClr val="accent2">
                  <a:lumMod val="40000"/>
                  <a:lumOff val="6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rPr>
              <a:t>Equipotential surface</a:t>
            </a:r>
            <a:endParaRPr lang="ja-JP" altLang="en-US" sz="2400" dirty="0"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6960096" y="5588795"/>
            <a:ext cx="439261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chemeClr val="bg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密度均一</a:t>
            </a:r>
            <a:r>
              <a:rPr lang="en-US" altLang="ja-JP" sz="20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( </a:t>
            </a:r>
            <a:r>
              <a:rPr lang="en-US" altLang="ja-JP" sz="2400" i="1" dirty="0">
                <a:solidFill>
                  <a:schemeClr val="bg2"/>
                </a:solidFill>
                <a:latin typeface="Symbol" pitchFamily="18" charset="2"/>
                <a:ea typeface="HG正楷書体" pitchFamily="65" charset="-128"/>
              </a:rPr>
              <a:t>r</a:t>
            </a:r>
            <a:r>
              <a:rPr lang="en-US" altLang="ja-JP" sz="2000" i="1" dirty="0">
                <a:solidFill>
                  <a:schemeClr val="bg2"/>
                </a:solidFill>
                <a:latin typeface="Symbol" pitchFamily="18" charset="2"/>
                <a:ea typeface="HG正楷書体" pitchFamily="65" charset="-128"/>
              </a:rPr>
              <a:t> </a:t>
            </a:r>
            <a:r>
              <a:rPr lang="en-US" altLang="ja-JP" sz="20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)</a:t>
            </a:r>
            <a:r>
              <a:rPr lang="ja-JP" altLang="en-US" sz="2400" dirty="0">
                <a:solidFill>
                  <a:schemeClr val="bg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の場合 </a:t>
            </a:r>
            <a:r>
              <a:rPr lang="en-US" altLang="ja-JP" sz="2000" dirty="0">
                <a:solidFill>
                  <a:schemeClr val="bg2"/>
                </a:solidFill>
                <a:latin typeface="小塚ゴシック Pro L" pitchFamily="34" charset="-128"/>
                <a:ea typeface="小塚ゴシック Pro L" pitchFamily="34" charset="-128"/>
              </a:rPr>
              <a:t>uniform </a:t>
            </a:r>
            <a:r>
              <a:rPr lang="en-US" altLang="ja-JP" sz="2000" dirty="0">
                <a:solidFill>
                  <a:schemeClr val="bg2"/>
                </a:solidFill>
                <a:latin typeface="Symbol" pitchFamily="18" charset="2"/>
                <a:ea typeface="小塚ゴシック Pro L" pitchFamily="34" charset="-128"/>
              </a:rPr>
              <a:t>r</a:t>
            </a:r>
            <a:endParaRPr lang="ja-JP" altLang="en-US" sz="2000" dirty="0">
              <a:solidFill>
                <a:schemeClr val="bg2"/>
              </a:solidFill>
              <a:latin typeface="Symbol" pitchFamily="18" charset="2"/>
              <a:ea typeface="小塚ゴシック Pro L" pitchFamily="34" charset="-128"/>
            </a:endParaRPr>
          </a:p>
          <a:p>
            <a:r>
              <a:rPr lang="ja-JP" altLang="en-US" sz="2400" dirty="0">
                <a:solidFill>
                  <a:schemeClr val="bg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扁平率</a:t>
            </a:r>
            <a:r>
              <a:rPr lang="ja-JP" altLang="en-US" sz="2800" dirty="0">
                <a:solidFill>
                  <a:schemeClr val="bg2"/>
                </a:solidFill>
                <a:latin typeface="小塚ゴシック Pro L" pitchFamily="34" charset="-128"/>
                <a:ea typeface="小塚ゴシック Pro L" pitchFamily="34" charset="-128"/>
              </a:rPr>
              <a:t> </a:t>
            </a:r>
            <a:r>
              <a:rPr lang="en-US" altLang="ja-JP" sz="2800" dirty="0">
                <a:solidFill>
                  <a:schemeClr val="bg2"/>
                </a:solidFill>
                <a:latin typeface="小塚ゴシック Pro L" pitchFamily="34" charset="-128"/>
                <a:ea typeface="小塚ゴシック Pro L" pitchFamily="34" charset="-128"/>
              </a:rPr>
              <a:t>f </a:t>
            </a:r>
            <a:r>
              <a:rPr lang="en-US" altLang="ja-JP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~ (15/16</a:t>
            </a:r>
            <a:r>
              <a:rPr lang="en-US" altLang="ja-JP" sz="2800" dirty="0">
                <a:solidFill>
                  <a:schemeClr val="bg2"/>
                </a:solidFill>
                <a:latin typeface="Symbol" pitchFamily="18" charset="2"/>
                <a:ea typeface="HG正楷書体" pitchFamily="65" charset="-128"/>
              </a:rPr>
              <a:t>p</a:t>
            </a:r>
            <a:r>
              <a:rPr lang="en-US" altLang="ja-JP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) </a:t>
            </a:r>
            <a:r>
              <a:rPr lang="en-US" altLang="ja-JP" sz="2800" dirty="0">
                <a:solidFill>
                  <a:schemeClr val="bg2"/>
                </a:solidFill>
                <a:latin typeface="Symbol" pitchFamily="18" charset="2"/>
                <a:ea typeface="HG正楷書体" pitchFamily="65" charset="-128"/>
              </a:rPr>
              <a:t>w</a:t>
            </a:r>
            <a:r>
              <a:rPr lang="en-US" altLang="ja-JP" sz="2800" baseline="300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2</a:t>
            </a:r>
            <a:r>
              <a:rPr lang="en-US" altLang="ja-JP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/</a:t>
            </a:r>
            <a:r>
              <a:rPr lang="en-US" altLang="ja-JP" sz="2800" i="1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G</a:t>
            </a:r>
            <a:r>
              <a:rPr lang="en-US" altLang="ja-JP" sz="2800" i="1" dirty="0">
                <a:solidFill>
                  <a:schemeClr val="bg2"/>
                </a:solidFill>
                <a:latin typeface="Symbol" pitchFamily="18" charset="2"/>
                <a:ea typeface="HG正楷書体" pitchFamily="65" charset="-128"/>
              </a:rPr>
              <a:t>r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35189" y="1484313"/>
            <a:ext cx="4537075" cy="4394200"/>
            <a:chOff x="385" y="935"/>
            <a:chExt cx="2858" cy="2768"/>
          </a:xfrm>
        </p:grpSpPr>
        <p:sp>
          <p:nvSpPr>
            <p:cNvPr id="114714" name="Line 7"/>
            <p:cNvSpPr>
              <a:spLocks noChangeShapeType="1"/>
            </p:cNvSpPr>
            <p:nvPr/>
          </p:nvSpPr>
          <p:spPr bwMode="auto">
            <a:xfrm flipH="1">
              <a:off x="2517" y="1252"/>
              <a:ext cx="182" cy="273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15" name="Line 8"/>
            <p:cNvSpPr>
              <a:spLocks noChangeShapeType="1"/>
            </p:cNvSpPr>
            <p:nvPr/>
          </p:nvSpPr>
          <p:spPr bwMode="auto">
            <a:xfrm flipH="1">
              <a:off x="1746" y="935"/>
              <a:ext cx="0" cy="319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16" name="Line 9"/>
            <p:cNvSpPr>
              <a:spLocks noChangeShapeType="1"/>
            </p:cNvSpPr>
            <p:nvPr/>
          </p:nvSpPr>
          <p:spPr bwMode="auto">
            <a:xfrm>
              <a:off x="793" y="1389"/>
              <a:ext cx="182" cy="228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17" name="Line 10"/>
            <p:cNvSpPr>
              <a:spLocks noChangeShapeType="1"/>
            </p:cNvSpPr>
            <p:nvPr/>
          </p:nvSpPr>
          <p:spPr bwMode="auto">
            <a:xfrm>
              <a:off x="385" y="2296"/>
              <a:ext cx="318" cy="0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18" name="Line 11"/>
            <p:cNvSpPr>
              <a:spLocks noChangeShapeType="1"/>
            </p:cNvSpPr>
            <p:nvPr/>
          </p:nvSpPr>
          <p:spPr bwMode="auto">
            <a:xfrm flipH="1">
              <a:off x="2925" y="2432"/>
              <a:ext cx="318" cy="1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19" name="Line 12"/>
            <p:cNvSpPr>
              <a:spLocks noChangeShapeType="1"/>
            </p:cNvSpPr>
            <p:nvPr/>
          </p:nvSpPr>
          <p:spPr bwMode="auto">
            <a:xfrm flipH="1" flipV="1">
              <a:off x="2562" y="3158"/>
              <a:ext cx="227" cy="226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20" name="Line 13"/>
            <p:cNvSpPr>
              <a:spLocks noChangeShapeType="1"/>
            </p:cNvSpPr>
            <p:nvPr/>
          </p:nvSpPr>
          <p:spPr bwMode="auto">
            <a:xfrm flipV="1">
              <a:off x="929" y="3158"/>
              <a:ext cx="182" cy="273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21" name="Line 14"/>
            <p:cNvSpPr>
              <a:spLocks noChangeShapeType="1"/>
            </p:cNvSpPr>
            <p:nvPr/>
          </p:nvSpPr>
          <p:spPr bwMode="auto">
            <a:xfrm flipV="1">
              <a:off x="1791" y="3384"/>
              <a:ext cx="0" cy="319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279650" y="2420939"/>
            <a:ext cx="4248150" cy="2592387"/>
            <a:chOff x="476" y="1525"/>
            <a:chExt cx="2676" cy="1633"/>
          </a:xfrm>
        </p:grpSpPr>
        <p:sp>
          <p:nvSpPr>
            <p:cNvPr id="114708" name="Line 16"/>
            <p:cNvSpPr>
              <a:spLocks noChangeShapeType="1"/>
            </p:cNvSpPr>
            <p:nvPr/>
          </p:nvSpPr>
          <p:spPr bwMode="auto">
            <a:xfrm>
              <a:off x="2925" y="2341"/>
              <a:ext cx="227" cy="0"/>
            </a:xfrm>
            <a:prstGeom prst="line">
              <a:avLst/>
            </a:prstGeom>
            <a:noFill/>
            <a:ln w="38100">
              <a:solidFill>
                <a:srgbClr val="B4B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09" name="Line 17"/>
            <p:cNvSpPr>
              <a:spLocks noChangeShapeType="1"/>
            </p:cNvSpPr>
            <p:nvPr/>
          </p:nvSpPr>
          <p:spPr bwMode="auto">
            <a:xfrm>
              <a:off x="2562" y="1525"/>
              <a:ext cx="136" cy="1"/>
            </a:xfrm>
            <a:prstGeom prst="line">
              <a:avLst/>
            </a:prstGeom>
            <a:noFill/>
            <a:ln w="38100">
              <a:solidFill>
                <a:srgbClr val="B4B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10" name="Line 18"/>
            <p:cNvSpPr>
              <a:spLocks noChangeShapeType="1"/>
            </p:cNvSpPr>
            <p:nvPr/>
          </p:nvSpPr>
          <p:spPr bwMode="auto">
            <a:xfrm>
              <a:off x="2562" y="3112"/>
              <a:ext cx="136" cy="1"/>
            </a:xfrm>
            <a:prstGeom prst="line">
              <a:avLst/>
            </a:prstGeom>
            <a:noFill/>
            <a:ln w="38100">
              <a:solidFill>
                <a:srgbClr val="B4B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11" name="Line 19"/>
            <p:cNvSpPr>
              <a:spLocks noChangeShapeType="1"/>
            </p:cNvSpPr>
            <p:nvPr/>
          </p:nvSpPr>
          <p:spPr bwMode="auto">
            <a:xfrm flipH="1">
              <a:off x="476" y="2386"/>
              <a:ext cx="227" cy="0"/>
            </a:xfrm>
            <a:prstGeom prst="line">
              <a:avLst/>
            </a:prstGeom>
            <a:noFill/>
            <a:ln w="38100">
              <a:solidFill>
                <a:srgbClr val="B4B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12" name="Line 20"/>
            <p:cNvSpPr>
              <a:spLocks noChangeShapeType="1"/>
            </p:cNvSpPr>
            <p:nvPr/>
          </p:nvSpPr>
          <p:spPr bwMode="auto">
            <a:xfrm flipH="1">
              <a:off x="793" y="1570"/>
              <a:ext cx="136" cy="1"/>
            </a:xfrm>
            <a:prstGeom prst="line">
              <a:avLst/>
            </a:prstGeom>
            <a:noFill/>
            <a:ln w="38100">
              <a:solidFill>
                <a:srgbClr val="B4B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13" name="Line 21"/>
            <p:cNvSpPr>
              <a:spLocks noChangeShapeType="1"/>
            </p:cNvSpPr>
            <p:nvPr/>
          </p:nvSpPr>
          <p:spPr bwMode="auto">
            <a:xfrm flipH="1">
              <a:off x="930" y="3157"/>
              <a:ext cx="136" cy="1"/>
            </a:xfrm>
            <a:prstGeom prst="line">
              <a:avLst/>
            </a:prstGeom>
            <a:noFill/>
            <a:ln w="38100">
              <a:solidFill>
                <a:srgbClr val="B4B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17110" name="Text Box 22"/>
          <p:cNvSpPr txBox="1">
            <a:spLocks noChangeArrowheads="1"/>
          </p:cNvSpPr>
          <p:nvPr/>
        </p:nvSpPr>
        <p:spPr bwMode="auto">
          <a:xfrm>
            <a:off x="7104112" y="1700214"/>
            <a:ext cx="25090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FF7C80"/>
                </a:solidFill>
                <a:latin typeface="Times New Roman" pitchFamily="18" charset="0"/>
                <a:ea typeface="HGP創英角ﾎﾟｯﾌﾟ体" pitchFamily="50" charset="-128"/>
              </a:rPr>
              <a:t>万有引力  </a:t>
            </a:r>
            <a:r>
              <a:rPr lang="en-US" altLang="ja-JP" sz="2400" dirty="0">
                <a:solidFill>
                  <a:srgbClr val="FF7C80"/>
                </a:solidFill>
                <a:latin typeface="Times New Roman" pitchFamily="18" charset="0"/>
                <a:ea typeface="HGP創英角ﾎﾟｯﾌﾟ体" pitchFamily="50" charset="-128"/>
              </a:rPr>
              <a:t>Gravity</a:t>
            </a:r>
            <a:endParaRPr lang="ja-JP" altLang="en-US" sz="2400" dirty="0">
              <a:solidFill>
                <a:srgbClr val="FF7C80"/>
              </a:solidFill>
              <a:latin typeface="Times New Roman" pitchFamily="18" charset="0"/>
              <a:ea typeface="HGP創英角ﾎﾟｯﾌﾟ体" pitchFamily="50" charset="-128"/>
            </a:endParaRPr>
          </a:p>
        </p:txBody>
      </p:sp>
      <p:sp>
        <p:nvSpPr>
          <p:cNvPr id="217111" name="Text Box 23"/>
          <p:cNvSpPr txBox="1">
            <a:spLocks noChangeArrowheads="1"/>
          </p:cNvSpPr>
          <p:nvPr/>
        </p:nvSpPr>
        <p:spPr bwMode="auto">
          <a:xfrm>
            <a:off x="7104113" y="2133601"/>
            <a:ext cx="3292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B4B000"/>
                </a:solidFill>
                <a:latin typeface="Times New Roman" pitchFamily="18" charset="0"/>
                <a:ea typeface="HGP創英角ﾎﾟｯﾌﾟ体" pitchFamily="50" charset="-128"/>
              </a:rPr>
              <a:t>遠心力 </a:t>
            </a:r>
            <a:r>
              <a:rPr lang="en-US" altLang="ja-JP" sz="2400" dirty="0">
                <a:solidFill>
                  <a:srgbClr val="B4B000"/>
                </a:solidFill>
                <a:latin typeface="Times New Roman" pitchFamily="18" charset="0"/>
                <a:ea typeface="HGP創英角ﾎﾟｯﾌﾟ体" pitchFamily="50" charset="-128"/>
              </a:rPr>
              <a:t>Centrifugal force</a:t>
            </a:r>
            <a:endParaRPr lang="ja-JP" altLang="en-US" sz="2400" dirty="0">
              <a:solidFill>
                <a:srgbClr val="B4B000"/>
              </a:solidFill>
              <a:latin typeface="Times New Roman" pitchFamily="18" charset="0"/>
              <a:ea typeface="HGP創英角ﾎﾟｯﾌﾟ体" pitchFamily="50" charset="-128"/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136775" y="1555751"/>
            <a:ext cx="4535488" cy="4321175"/>
            <a:chOff x="386" y="980"/>
            <a:chExt cx="2857" cy="2722"/>
          </a:xfrm>
        </p:grpSpPr>
        <p:sp>
          <p:nvSpPr>
            <p:cNvPr id="114700" name="Line 25"/>
            <p:cNvSpPr>
              <a:spLocks noChangeShapeType="1"/>
            </p:cNvSpPr>
            <p:nvPr/>
          </p:nvSpPr>
          <p:spPr bwMode="auto">
            <a:xfrm flipH="1">
              <a:off x="2608" y="1253"/>
              <a:ext cx="136" cy="2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01" name="Line 26"/>
            <p:cNvSpPr>
              <a:spLocks noChangeShapeType="1"/>
            </p:cNvSpPr>
            <p:nvPr/>
          </p:nvSpPr>
          <p:spPr bwMode="auto">
            <a:xfrm flipH="1" flipV="1">
              <a:off x="2608" y="3067"/>
              <a:ext cx="136" cy="2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02" name="Line 27"/>
            <p:cNvSpPr>
              <a:spLocks noChangeShapeType="1"/>
            </p:cNvSpPr>
            <p:nvPr/>
          </p:nvSpPr>
          <p:spPr bwMode="auto">
            <a:xfrm>
              <a:off x="838" y="1298"/>
              <a:ext cx="137" cy="2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03" name="Line 28"/>
            <p:cNvSpPr>
              <a:spLocks noChangeShapeType="1"/>
            </p:cNvSpPr>
            <p:nvPr/>
          </p:nvSpPr>
          <p:spPr bwMode="auto">
            <a:xfrm flipV="1">
              <a:off x="884" y="3113"/>
              <a:ext cx="136" cy="2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04" name="Line 29"/>
            <p:cNvSpPr>
              <a:spLocks noChangeShapeType="1"/>
            </p:cNvSpPr>
            <p:nvPr/>
          </p:nvSpPr>
          <p:spPr bwMode="auto">
            <a:xfrm flipH="1">
              <a:off x="3061" y="2387"/>
              <a:ext cx="18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05" name="Line 30"/>
            <p:cNvSpPr>
              <a:spLocks noChangeShapeType="1"/>
            </p:cNvSpPr>
            <p:nvPr/>
          </p:nvSpPr>
          <p:spPr bwMode="auto">
            <a:xfrm flipH="1">
              <a:off x="386" y="2341"/>
              <a:ext cx="181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06" name="Line 31"/>
            <p:cNvSpPr>
              <a:spLocks noChangeShapeType="1"/>
            </p:cNvSpPr>
            <p:nvPr/>
          </p:nvSpPr>
          <p:spPr bwMode="auto">
            <a:xfrm>
              <a:off x="1746" y="980"/>
              <a:ext cx="0" cy="31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707" name="Line 32"/>
            <p:cNvSpPr>
              <a:spLocks noChangeShapeType="1"/>
            </p:cNvSpPr>
            <p:nvPr/>
          </p:nvSpPr>
          <p:spPr bwMode="auto">
            <a:xfrm>
              <a:off x="1791" y="3339"/>
              <a:ext cx="0" cy="363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17121" name="Text Box 33"/>
          <p:cNvSpPr txBox="1">
            <a:spLocks noChangeArrowheads="1"/>
          </p:cNvSpPr>
          <p:nvPr/>
        </p:nvSpPr>
        <p:spPr bwMode="auto">
          <a:xfrm>
            <a:off x="7104112" y="2565401"/>
            <a:ext cx="3050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chemeClr val="accent1"/>
                </a:solidFill>
                <a:latin typeface="Times New Roman" pitchFamily="18" charset="0"/>
                <a:ea typeface="HGP創英角ﾎﾟｯﾌﾟ体" pitchFamily="50" charset="-128"/>
              </a:rPr>
              <a:t>合力（重力） </a:t>
            </a:r>
            <a:r>
              <a:rPr lang="en-US" altLang="ja-JP" sz="2400" dirty="0">
                <a:solidFill>
                  <a:schemeClr val="accent1"/>
                </a:solidFill>
                <a:latin typeface="Times New Roman" pitchFamily="18" charset="0"/>
                <a:ea typeface="HGP創英角ﾎﾟｯﾌﾟ体" pitchFamily="50" charset="-128"/>
              </a:rPr>
              <a:t>Their sum</a:t>
            </a:r>
            <a:endParaRPr lang="ja-JP" altLang="en-US" sz="2400" dirty="0">
              <a:solidFill>
                <a:schemeClr val="accent1"/>
              </a:solidFill>
              <a:latin typeface="Times New Roman" pitchFamily="18" charset="0"/>
              <a:ea typeface="HGP創英角ﾎﾟｯﾌﾟ体" pitchFamily="50" charset="-128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01C6FAD2-ECA4-4093-8553-EA619D9F05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185117"/>
      </p:ext>
    </p:extLst>
  </p:cSld>
  <p:clrMapOvr>
    <a:masterClrMapping/>
  </p:clrMapOvr>
  <p:transition spd="med" advTm="12968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17090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17090"/>
                                        </p:tgtEl>
                                      </p:cBhvr>
                                      <p:by x="100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7090" grpId="0" animBg="1"/>
      <p:bldP spid="217090" grpId="1" animBg="1"/>
      <p:bldP spid="217092" grpId="0"/>
      <p:bldP spid="217093" grpId="0"/>
      <p:bldP spid="217110" grpId="0"/>
      <p:bldP spid="217111" grpId="0"/>
      <p:bldP spid="2171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128D990-41CC-4748-BF28-134DD1C19F6B}"/>
              </a:ext>
            </a:extLst>
          </p:cNvPr>
          <p:cNvCxnSpPr>
            <a:cxnSpLocks/>
          </p:cNvCxnSpPr>
          <p:nvPr/>
        </p:nvCxnSpPr>
        <p:spPr>
          <a:xfrm flipV="1">
            <a:off x="3575720" y="1628800"/>
            <a:ext cx="31332" cy="41764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2">
            <a:extLst>
              <a:ext uri="{FF2B5EF4-FFF2-40B4-BE49-F238E27FC236}">
                <a16:creationId xmlns:a16="http://schemas.microsoft.com/office/drawing/2014/main" id="{0D667B73-2C8E-4CED-8D55-B470D5F2B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132856"/>
            <a:ext cx="3527425" cy="338455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0207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DE7AB79-5512-4A42-A6F0-11F0657F0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157591"/>
            <a:ext cx="91805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accent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等ポテンシャルとは地表のボールが動かない状態</a:t>
            </a:r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If a ball stays, the surface is “</a:t>
            </a:r>
            <a:r>
              <a:rPr lang="en-US" altLang="ja-JP" sz="2400" dirty="0" err="1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equi</a:t>
            </a:r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-potential”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9DA7FABF-3711-4269-A9A8-87854F1229C9}"/>
              </a:ext>
            </a:extLst>
          </p:cNvPr>
          <p:cNvSpPr/>
          <p:nvPr/>
        </p:nvSpPr>
        <p:spPr>
          <a:xfrm>
            <a:off x="4799857" y="2420888"/>
            <a:ext cx="503088" cy="5247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7000">
                <a:schemeClr val="accent3">
                  <a:lumMod val="89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EC66287-EECE-4A56-AC61-EE73676E9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547" y="1906379"/>
            <a:ext cx="74888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chemeClr val="accent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自転なければ球形が等ポテンシャル面</a:t>
            </a:r>
            <a:endParaRPr lang="en-US" altLang="ja-JP" sz="2800" dirty="0">
              <a:solidFill>
                <a:schemeClr val="accent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Spherical surface is equipotential if not for rotation</a:t>
            </a:r>
            <a:endParaRPr lang="ja-JP" altLang="en-US" dirty="0">
              <a:solidFill>
                <a:schemeClr val="accent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9" name="円弧 8">
            <a:extLst>
              <a:ext uri="{FF2B5EF4-FFF2-40B4-BE49-F238E27FC236}">
                <a16:creationId xmlns:a16="http://schemas.microsoft.com/office/drawing/2014/main" id="{F7F61C13-72BC-4D55-BFD2-81B94318DE80}"/>
              </a:ext>
            </a:extLst>
          </p:cNvPr>
          <p:cNvSpPr/>
          <p:nvPr/>
        </p:nvSpPr>
        <p:spPr>
          <a:xfrm>
            <a:off x="3175487" y="1504119"/>
            <a:ext cx="863129" cy="402260"/>
          </a:xfrm>
          <a:prstGeom prst="arc">
            <a:avLst>
              <a:gd name="adj1" fmla="val 17671973"/>
              <a:gd name="adj2" fmla="val 13561873"/>
            </a:avLst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2DF3F634-EC67-49CB-BDC3-70EC5DDB4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547" y="3013501"/>
            <a:ext cx="74888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chemeClr val="accent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自転すると遠心力で赤道に移動</a:t>
            </a:r>
            <a:endParaRPr lang="en-US" altLang="ja-JP" sz="2800" dirty="0">
              <a:solidFill>
                <a:schemeClr val="accent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Centrifugal force moves it toward equator</a:t>
            </a:r>
            <a:endParaRPr lang="ja-JP" altLang="en-US" dirty="0">
              <a:solidFill>
                <a:schemeClr val="accent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7898F0DD-1061-47B8-B35C-7D4E7453C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547" y="4316542"/>
            <a:ext cx="74888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赤道の位置エネルギーが低いから</a:t>
            </a:r>
            <a:endParaRPr lang="en-US" altLang="ja-JP" sz="28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This is because potential energy is low above equator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2" name="円弧 11">
            <a:extLst>
              <a:ext uri="{FF2B5EF4-FFF2-40B4-BE49-F238E27FC236}">
                <a16:creationId xmlns:a16="http://schemas.microsoft.com/office/drawing/2014/main" id="{767AEF40-9BCF-4123-9B5E-B103DB613349}"/>
              </a:ext>
            </a:extLst>
          </p:cNvPr>
          <p:cNvSpPr/>
          <p:nvPr/>
        </p:nvSpPr>
        <p:spPr>
          <a:xfrm>
            <a:off x="2135560" y="2834810"/>
            <a:ext cx="2880320" cy="913344"/>
          </a:xfrm>
          <a:prstGeom prst="arc">
            <a:avLst>
              <a:gd name="adj1" fmla="val 362317"/>
              <a:gd name="adj2" fmla="val 10482017"/>
            </a:avLst>
          </a:prstGeom>
          <a:ln w="381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EA7BEBE5-A39A-4F22-BA19-A7FF3BCF59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330092"/>
      </p:ext>
    </p:extLst>
  </p:cSld>
  <p:clrMapOvr>
    <a:masterClrMapping/>
  </p:clrMapOvr>
  <p:transition spd="med" advTm="7888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5 0.00394 L 0.01354 0.03912 C 0.01732 0.04676 0.02175 0.0588 0.02565 0.07292 C 0.03034 0.08727 0.03373 0.09954 0.03477 0.11019 L 0.04128 0.15672 " pathEditMode="relative" rAng="3720000" ptsTypes="AAA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8" grpId="0"/>
      <p:bldP spid="9" grpId="0" animBg="1"/>
      <p:bldP spid="10" grpId="0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991544" y="692696"/>
            <a:ext cx="9155199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7. </a:t>
            </a:r>
            <a:r>
              <a:rPr lang="ja-JP" altLang="en-US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現実的な地球・地球熱学  </a:t>
            </a:r>
            <a:r>
              <a:rPr lang="en-US" altLang="ja-JP" sz="28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Realistic earth</a:t>
            </a:r>
            <a:endParaRPr lang="ja-JP" altLang="en-US" sz="3600" dirty="0">
              <a:solidFill>
                <a:schemeClr val="folHlink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　　粘弾性、マントル対流、プレート運動</a:t>
            </a:r>
            <a:endParaRPr lang="en-US" altLang="ja-JP" sz="36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28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		viscoelasticity, mantle convection, plate motion</a:t>
            </a:r>
            <a:endParaRPr lang="ja-JP" altLang="en-US" sz="28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endParaRPr lang="ja-JP" altLang="en-US" sz="2400" dirty="0">
              <a:solidFill>
                <a:srgbClr val="FF000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8. </a:t>
            </a:r>
            <a:r>
              <a:rPr lang="ja-JP" altLang="en-US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固体地球の中の波動と振動  </a:t>
            </a:r>
            <a:r>
              <a:rPr lang="en-US" altLang="ja-JP" sz="28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Wave and oscillation</a:t>
            </a:r>
            <a:endParaRPr lang="en-US" altLang="ja-JP" sz="3600" dirty="0">
              <a:solidFill>
                <a:schemeClr val="folHlink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　　地震、地球自由振動 </a:t>
            </a:r>
            <a:endParaRPr lang="en-US" altLang="ja-JP" sz="36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		</a:t>
            </a:r>
            <a:r>
              <a:rPr lang="en-US" altLang="ja-JP" sz="28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Earthquake, Free oscillation</a:t>
            </a:r>
            <a:endParaRPr lang="en-US" altLang="ja-JP" sz="36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endParaRPr lang="en-US" altLang="ja-JP" sz="3200" dirty="0">
              <a:solidFill>
                <a:schemeClr val="folHlink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en-US" altLang="ja-JP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9. </a:t>
            </a:r>
            <a:r>
              <a:rPr lang="ja-JP" altLang="en-US" sz="36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固体地球の電磁気学  </a:t>
            </a:r>
            <a:r>
              <a:rPr lang="en-US" altLang="ja-JP" sz="2800" dirty="0">
                <a:solidFill>
                  <a:schemeClr val="folHlink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Electromagnetics</a:t>
            </a:r>
            <a:endParaRPr lang="ja-JP" altLang="en-US" sz="2800" dirty="0">
              <a:solidFill>
                <a:schemeClr val="folHlink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　　地球磁場</a:t>
            </a:r>
            <a:r>
              <a:rPr lang="en-US" altLang="ja-JP" sz="36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	</a:t>
            </a:r>
            <a:r>
              <a:rPr lang="en-US" altLang="ja-JP" sz="2800" dirty="0">
                <a:solidFill>
                  <a:srgbClr val="FF7C8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Geomagnetism</a:t>
            </a:r>
            <a:endParaRPr lang="ja-JP" altLang="en-US" sz="2800" dirty="0">
              <a:solidFill>
                <a:srgbClr val="FF7C80"/>
              </a:solidFill>
              <a:latin typeface="Times New Roman" panose="02020603050405020304" pitchFamily="18" charset="0"/>
              <a:ea typeface="HGP教科書体" panose="02020600000000000000" pitchFamily="18" charset="-128"/>
              <a:cs typeface="Times New Roman" panose="02020603050405020304" pitchFamily="18" charset="0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　　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4FC6030-8851-47C8-BD86-EC6101272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9352"/>
      </p:ext>
    </p:extLst>
  </p:cSld>
  <p:clrMapOvr>
    <a:masterClrMapping/>
  </p:clrMapOvr>
  <p:transition spd="med" advTm="228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128D990-41CC-4748-BF28-134DD1C19F6B}"/>
              </a:ext>
            </a:extLst>
          </p:cNvPr>
          <p:cNvCxnSpPr>
            <a:cxnSpLocks/>
          </p:cNvCxnSpPr>
          <p:nvPr/>
        </p:nvCxnSpPr>
        <p:spPr>
          <a:xfrm flipV="1">
            <a:off x="3575720" y="1628800"/>
            <a:ext cx="31332" cy="41764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2">
            <a:extLst>
              <a:ext uri="{FF2B5EF4-FFF2-40B4-BE49-F238E27FC236}">
                <a16:creationId xmlns:a16="http://schemas.microsoft.com/office/drawing/2014/main" id="{0D667B73-2C8E-4CED-8D55-B470D5F2B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132856"/>
            <a:ext cx="3527425" cy="338455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0207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DE7AB79-5512-4A42-A6F0-11F0657F0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157591"/>
            <a:ext cx="91805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accent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等ポテンシャルとは地表のボールが動かない状態</a:t>
            </a:r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 If a ball stays, the surface is “</a:t>
            </a:r>
            <a:r>
              <a:rPr lang="en-US" altLang="ja-JP" sz="2400" dirty="0" err="1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equi</a:t>
            </a:r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-potential”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9DA7FABF-3711-4269-A9A8-87854F1229C9}"/>
              </a:ext>
            </a:extLst>
          </p:cNvPr>
          <p:cNvSpPr/>
          <p:nvPr/>
        </p:nvSpPr>
        <p:spPr>
          <a:xfrm>
            <a:off x="4924901" y="2421395"/>
            <a:ext cx="503088" cy="5247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7000">
                <a:schemeClr val="accent3">
                  <a:lumMod val="89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EC66287-EECE-4A56-AC61-EE73676E9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593" y="1695960"/>
            <a:ext cx="651946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chemeClr val="accent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赤道バルジで位置エネルギーを上げる</a:t>
            </a:r>
            <a:endParaRPr lang="en-US" altLang="ja-JP" sz="2800" dirty="0">
              <a:solidFill>
                <a:schemeClr val="accent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Raise the potential energy at equator by making a “bulge”</a:t>
            </a:r>
            <a:endParaRPr lang="ja-JP" altLang="en-US" dirty="0">
              <a:solidFill>
                <a:schemeClr val="accent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9" name="円弧 8">
            <a:extLst>
              <a:ext uri="{FF2B5EF4-FFF2-40B4-BE49-F238E27FC236}">
                <a16:creationId xmlns:a16="http://schemas.microsoft.com/office/drawing/2014/main" id="{F7F61C13-72BC-4D55-BFD2-81B94318DE80}"/>
              </a:ext>
            </a:extLst>
          </p:cNvPr>
          <p:cNvSpPr/>
          <p:nvPr/>
        </p:nvSpPr>
        <p:spPr>
          <a:xfrm>
            <a:off x="3175487" y="1504119"/>
            <a:ext cx="863129" cy="402260"/>
          </a:xfrm>
          <a:prstGeom prst="arc">
            <a:avLst>
              <a:gd name="adj1" fmla="val 17671973"/>
              <a:gd name="adj2" fmla="val 13561873"/>
            </a:avLst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2DF3F634-EC67-49CB-BDC3-70EC5DDB4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485" y="4461007"/>
            <a:ext cx="748880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chemeClr val="accent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自転していると遠心力と引力が釣り合う</a:t>
            </a:r>
            <a:endParaRPr lang="en-US" altLang="ja-JP" sz="2800" dirty="0">
              <a:solidFill>
                <a:schemeClr val="accent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chemeClr val="accent1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Centrifugal force balances with gravity and a ball stay there</a:t>
            </a:r>
            <a:endParaRPr lang="ja-JP" altLang="en-US" dirty="0">
              <a:solidFill>
                <a:schemeClr val="accent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7898F0DD-1061-47B8-B35C-7D4E7453C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744" y="5862767"/>
            <a:ext cx="807424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自転する回転楕円体の表面は位置エネルギー一定</a:t>
            </a:r>
            <a:endParaRPr lang="en-US" altLang="ja-JP" sz="28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Same potential energy all over the surface of rotating ellipsoid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A775126E-2672-4C63-AAB8-4E5E1BB2C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943" y="2891469"/>
            <a:ext cx="601598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自転してないと極に落ち込む</a:t>
            </a:r>
            <a:endParaRPr lang="en-US" altLang="ja-JP" sz="280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A ball falls to the pole if not for spin</a:t>
            </a:r>
            <a:endParaRPr lang="ja-JP" altLang="en-US" dirty="0">
              <a:solidFill>
                <a:srgbClr val="FFFF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4" name="円弧 13">
            <a:extLst>
              <a:ext uri="{FF2B5EF4-FFF2-40B4-BE49-F238E27FC236}">
                <a16:creationId xmlns:a16="http://schemas.microsoft.com/office/drawing/2014/main" id="{D64D711C-A97D-49DE-87EE-E316DAF5FFC2}"/>
              </a:ext>
            </a:extLst>
          </p:cNvPr>
          <p:cNvSpPr/>
          <p:nvPr/>
        </p:nvSpPr>
        <p:spPr>
          <a:xfrm>
            <a:off x="2135560" y="2834810"/>
            <a:ext cx="2880320" cy="913344"/>
          </a:xfrm>
          <a:prstGeom prst="arc">
            <a:avLst>
              <a:gd name="adj1" fmla="val 362317"/>
              <a:gd name="adj2" fmla="val 10482017"/>
            </a:avLst>
          </a:prstGeom>
          <a:ln w="381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弧 14">
            <a:extLst>
              <a:ext uri="{FF2B5EF4-FFF2-40B4-BE49-F238E27FC236}">
                <a16:creationId xmlns:a16="http://schemas.microsoft.com/office/drawing/2014/main" id="{9A65B27A-E72C-431F-B1A1-D564FA115F21}"/>
              </a:ext>
            </a:extLst>
          </p:cNvPr>
          <p:cNvSpPr/>
          <p:nvPr/>
        </p:nvSpPr>
        <p:spPr>
          <a:xfrm>
            <a:off x="3087114" y="2343748"/>
            <a:ext cx="2422024" cy="2358343"/>
          </a:xfrm>
          <a:prstGeom prst="arc">
            <a:avLst>
              <a:gd name="adj1" fmla="val 17671973"/>
              <a:gd name="adj2" fmla="val 20177388"/>
            </a:avLst>
          </a:prstGeom>
          <a:ln w="38100">
            <a:solidFill>
              <a:srgbClr val="FF7C8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8278689-C265-4E34-86B4-F7FBB01651CD}"/>
              </a:ext>
            </a:extLst>
          </p:cNvPr>
          <p:cNvSpPr/>
          <p:nvPr/>
        </p:nvSpPr>
        <p:spPr>
          <a:xfrm>
            <a:off x="4915485" y="2421395"/>
            <a:ext cx="503088" cy="5247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7000">
                <a:schemeClr val="accent3">
                  <a:lumMod val="89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CC6B4B32-0B1E-4507-9467-A9A0333136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824230"/>
      </p:ext>
    </p:extLst>
  </p:cSld>
  <p:clrMapOvr>
    <a:masterClrMapping/>
  </p:clrMapOvr>
  <p:transition spd="med" advTm="9333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7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03203 -0.04259 C -0.03867 -0.05139 -0.04935 -0.06134 -0.06133 -0.06852 C -0.07487 -0.07824 -0.08633 -0.08333 -0.0944 -0.08588 L -0.13477 -0.09167 " pathEditMode="relative" rAng="12060000" ptsTypes="AAA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4" grpId="3" animBg="1"/>
      <p:bldP spid="8" grpId="0"/>
      <p:bldP spid="9" grpId="0" animBg="1"/>
      <p:bldP spid="10" grpId="0"/>
      <p:bldP spid="11" grpId="0"/>
      <p:bldP spid="12" grpId="0"/>
      <p:bldP spid="12" grpId="1"/>
      <p:bldP spid="14" grpId="0" animBg="1"/>
      <p:bldP spid="15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D3F1130-67F9-43AB-A45E-E2970AFA8A22}"/>
              </a:ext>
            </a:extLst>
          </p:cNvPr>
          <p:cNvGrpSpPr/>
          <p:nvPr/>
        </p:nvGrpSpPr>
        <p:grpSpPr>
          <a:xfrm>
            <a:off x="4583832" y="1040929"/>
            <a:ext cx="4459176" cy="5550251"/>
            <a:chOff x="3736818" y="1533092"/>
            <a:chExt cx="4459176" cy="5550251"/>
          </a:xfrm>
        </p:grpSpPr>
        <p:pic>
          <p:nvPicPr>
            <p:cNvPr id="10" name="図 9" descr="座る, 猫, 探す, ブラック が含まれている画像&#10;&#10;自動的に生成された説明">
              <a:extLst>
                <a:ext uri="{FF2B5EF4-FFF2-40B4-BE49-F238E27FC236}">
                  <a16:creationId xmlns:a16="http://schemas.microsoft.com/office/drawing/2014/main" id="{BAB00FC1-5768-4762-9B5F-AFC37C35E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18" y="1533092"/>
              <a:ext cx="4459176" cy="55502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B346BDA-F1CC-4297-80B8-C0D0968EED03}"/>
                </a:ext>
              </a:extLst>
            </p:cNvPr>
            <p:cNvSpPr txBox="1"/>
            <p:nvPr/>
          </p:nvSpPr>
          <p:spPr>
            <a:xfrm>
              <a:off x="3863752" y="6507651"/>
              <a:ext cx="40751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Isaac Newton</a:t>
              </a:r>
              <a:r>
                <a:rPr lang="ja-JP" alt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　</a:t>
              </a:r>
              <a:r>
                <a:rPr lang="en-US" altLang="ja-JP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1642</a:t>
              </a:r>
              <a:r>
                <a:rPr lang="ja-JP" alt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ja-JP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- 1727</a:t>
              </a:r>
              <a:endParaRPr kumimoji="1" lang="ja-JP" alt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 Box 2">
            <a:extLst>
              <a:ext uri="{FF2B5EF4-FFF2-40B4-BE49-F238E27FC236}">
                <a16:creationId xmlns:a16="http://schemas.microsoft.com/office/drawing/2014/main" id="{A6C35455-5060-41FE-808B-2F1CE5F47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43109"/>
            <a:ext cx="112665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3E2F2C"/>
                </a:solidFill>
                <a:latin typeface="HG創英角ｺﾞｼｯｸUB" pitchFamily="49" charset="-128"/>
                <a:ea typeface="HG創英角ｺﾞｼｯｸUB" pitchFamily="49" charset="-128"/>
              </a:rPr>
              <a:t>重力と自転速度から地球が饅頭型であると予測し、扁平率もほぼ正確に計算した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6D2427-559F-4493-B473-AE4E71439A33}"/>
              </a:ext>
            </a:extLst>
          </p:cNvPr>
          <p:cNvSpPr txBox="1"/>
          <p:nvPr/>
        </p:nvSpPr>
        <p:spPr>
          <a:xfrm>
            <a:off x="9553073" y="5237652"/>
            <a:ext cx="2537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レモン型</a:t>
            </a:r>
            <a:endParaRPr lang="en-US" altLang="ja-JP" sz="32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kumimoji="1" lang="en-US" altLang="ja-JP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Prolate spheroid</a:t>
            </a:r>
            <a:endParaRPr kumimoji="1" lang="ja-JP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13A8DF3-E8CF-4E8F-A538-FEDCD018D48D}"/>
              </a:ext>
            </a:extLst>
          </p:cNvPr>
          <p:cNvSpPr txBox="1"/>
          <p:nvPr/>
        </p:nvSpPr>
        <p:spPr>
          <a:xfrm>
            <a:off x="1156947" y="5157192"/>
            <a:ext cx="2496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饅頭型</a:t>
            </a:r>
            <a:endParaRPr kumimoji="1" lang="en-US" altLang="ja-JP" sz="32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kumimoji="1" lang="en-US" altLang="ja-JP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Oblate spheroid</a:t>
            </a:r>
            <a:endParaRPr kumimoji="1" lang="ja-JP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Group 42">
            <a:extLst>
              <a:ext uri="{FF2B5EF4-FFF2-40B4-BE49-F238E27FC236}">
                <a16:creationId xmlns:a16="http://schemas.microsoft.com/office/drawing/2014/main" id="{D978408A-EB7A-488C-9FB9-8FBE8DCDE085}"/>
              </a:ext>
            </a:extLst>
          </p:cNvPr>
          <p:cNvGrpSpPr>
            <a:grpSpLocks/>
          </p:cNvGrpSpPr>
          <p:nvPr/>
        </p:nvGrpSpPr>
        <p:grpSpPr bwMode="auto">
          <a:xfrm rot="-2065">
            <a:off x="9378137" y="1984669"/>
            <a:ext cx="2587662" cy="3033761"/>
            <a:chOff x="2112" y="672"/>
            <a:chExt cx="1056" cy="1104"/>
          </a:xfrm>
        </p:grpSpPr>
        <p:sp>
          <p:nvSpPr>
            <p:cNvPr id="17" name="Oval 43">
              <a:extLst>
                <a:ext uri="{FF2B5EF4-FFF2-40B4-BE49-F238E27FC236}">
                  <a16:creationId xmlns:a16="http://schemas.microsoft.com/office/drawing/2014/main" id="{9CCE838F-0F0A-40EE-92DF-2D494B38B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Freeform 44">
              <a:extLst>
                <a:ext uri="{FF2B5EF4-FFF2-40B4-BE49-F238E27FC236}">
                  <a16:creationId xmlns:a16="http://schemas.microsoft.com/office/drawing/2014/main" id="{1B763731-09F9-4BEB-BB76-EFE91B938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Freeform 45">
              <a:extLst>
                <a:ext uri="{FF2B5EF4-FFF2-40B4-BE49-F238E27FC236}">
                  <a16:creationId xmlns:a16="http://schemas.microsoft.com/office/drawing/2014/main" id="{591880F6-672C-4ABD-B03B-CA76DF061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Freeform 46">
              <a:extLst>
                <a:ext uri="{FF2B5EF4-FFF2-40B4-BE49-F238E27FC236}">
                  <a16:creationId xmlns:a16="http://schemas.microsoft.com/office/drawing/2014/main" id="{CFBA02C7-6E89-407C-88DB-3C5693640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Freeform 47">
              <a:extLst>
                <a:ext uri="{FF2B5EF4-FFF2-40B4-BE49-F238E27FC236}">
                  <a16:creationId xmlns:a16="http://schemas.microsoft.com/office/drawing/2014/main" id="{A6036F26-D166-4044-B795-E241B0951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654 w 1237"/>
                <a:gd name="T1" fmla="*/ 174 h 1872"/>
                <a:gd name="T2" fmla="*/ 600 w 1237"/>
                <a:gd name="T3" fmla="*/ 108 h 1872"/>
                <a:gd name="T4" fmla="*/ 662 w 1237"/>
                <a:gd name="T5" fmla="*/ 56 h 1872"/>
                <a:gd name="T6" fmla="*/ 716 w 1237"/>
                <a:gd name="T7" fmla="*/ 95 h 1872"/>
                <a:gd name="T8" fmla="*/ 866 w 1237"/>
                <a:gd name="T9" fmla="*/ 188 h 1872"/>
                <a:gd name="T10" fmla="*/ 781 w 1237"/>
                <a:gd name="T11" fmla="*/ 222 h 1872"/>
                <a:gd name="T12" fmla="*/ 607 w 1237"/>
                <a:gd name="T13" fmla="*/ 265 h 1872"/>
                <a:gd name="T14" fmla="*/ 463 w 1237"/>
                <a:gd name="T15" fmla="*/ 303 h 1872"/>
                <a:gd name="T16" fmla="*/ 409 w 1237"/>
                <a:gd name="T17" fmla="*/ 269 h 1872"/>
                <a:gd name="T18" fmla="*/ 317 w 1237"/>
                <a:gd name="T19" fmla="*/ 277 h 1872"/>
                <a:gd name="T20" fmla="*/ 403 w 1237"/>
                <a:gd name="T21" fmla="*/ 278 h 1872"/>
                <a:gd name="T22" fmla="*/ 408 w 1237"/>
                <a:gd name="T23" fmla="*/ 298 h 1872"/>
                <a:gd name="T24" fmla="*/ 471 w 1237"/>
                <a:gd name="T25" fmla="*/ 331 h 1872"/>
                <a:gd name="T26" fmla="*/ 585 w 1237"/>
                <a:gd name="T27" fmla="*/ 300 h 1872"/>
                <a:gd name="T28" fmla="*/ 752 w 1237"/>
                <a:gd name="T29" fmla="*/ 241 h 1872"/>
                <a:gd name="T30" fmla="*/ 825 w 1237"/>
                <a:gd name="T31" fmla="*/ 277 h 1872"/>
                <a:gd name="T32" fmla="*/ 738 w 1237"/>
                <a:gd name="T33" fmla="*/ 271 h 1872"/>
                <a:gd name="T34" fmla="*/ 640 w 1237"/>
                <a:gd name="T35" fmla="*/ 293 h 1872"/>
                <a:gd name="T36" fmla="*/ 631 w 1237"/>
                <a:gd name="T37" fmla="*/ 326 h 1872"/>
                <a:gd name="T38" fmla="*/ 530 w 1237"/>
                <a:gd name="T39" fmla="*/ 387 h 1872"/>
                <a:gd name="T40" fmla="*/ 447 w 1237"/>
                <a:gd name="T41" fmla="*/ 530 h 1872"/>
                <a:gd name="T42" fmla="*/ 397 w 1237"/>
                <a:gd name="T43" fmla="*/ 516 h 1872"/>
                <a:gd name="T44" fmla="*/ 286 w 1237"/>
                <a:gd name="T45" fmla="*/ 509 h 1872"/>
                <a:gd name="T46" fmla="*/ 197 w 1237"/>
                <a:gd name="T47" fmla="*/ 640 h 1872"/>
                <a:gd name="T48" fmla="*/ 296 w 1237"/>
                <a:gd name="T49" fmla="*/ 637 h 1872"/>
                <a:gd name="T50" fmla="*/ 287 w 1237"/>
                <a:gd name="T51" fmla="*/ 727 h 1872"/>
                <a:gd name="T52" fmla="*/ 374 w 1237"/>
                <a:gd name="T53" fmla="*/ 833 h 1872"/>
                <a:gd name="T54" fmla="*/ 471 w 1237"/>
                <a:gd name="T55" fmla="*/ 881 h 1872"/>
                <a:gd name="T56" fmla="*/ 583 w 1237"/>
                <a:gd name="T57" fmla="*/ 827 h 1872"/>
                <a:gd name="T58" fmla="*/ 660 w 1237"/>
                <a:gd name="T59" fmla="*/ 804 h 1872"/>
                <a:gd name="T60" fmla="*/ 794 w 1237"/>
                <a:gd name="T61" fmla="*/ 841 h 1872"/>
                <a:gd name="T62" fmla="*/ 927 w 1237"/>
                <a:gd name="T63" fmla="*/ 902 h 1872"/>
                <a:gd name="T64" fmla="*/ 972 w 1237"/>
                <a:gd name="T65" fmla="*/ 1001 h 1872"/>
                <a:gd name="T66" fmla="*/ 1033 w 1237"/>
                <a:gd name="T67" fmla="*/ 1009 h 1872"/>
                <a:gd name="T68" fmla="*/ 1179 w 1237"/>
                <a:gd name="T69" fmla="*/ 1037 h 1872"/>
                <a:gd name="T70" fmla="*/ 1204 w 1237"/>
                <a:gd name="T71" fmla="*/ 1152 h 1872"/>
                <a:gd name="T72" fmla="*/ 1121 w 1237"/>
                <a:gd name="T73" fmla="*/ 1295 h 1872"/>
                <a:gd name="T74" fmla="*/ 1057 w 1237"/>
                <a:gd name="T75" fmla="*/ 1366 h 1872"/>
                <a:gd name="T76" fmla="*/ 966 w 1237"/>
                <a:gd name="T77" fmla="*/ 1548 h 1872"/>
                <a:gd name="T78" fmla="*/ 868 w 1237"/>
                <a:gd name="T79" fmla="*/ 1537 h 1872"/>
                <a:gd name="T80" fmla="*/ 834 w 1237"/>
                <a:gd name="T81" fmla="*/ 1637 h 1872"/>
                <a:gd name="T82" fmla="*/ 758 w 1237"/>
                <a:gd name="T83" fmla="*/ 1715 h 1872"/>
                <a:gd name="T84" fmla="*/ 736 w 1237"/>
                <a:gd name="T85" fmla="*/ 1834 h 1872"/>
                <a:gd name="T86" fmla="*/ 736 w 1237"/>
                <a:gd name="T87" fmla="*/ 1870 h 1872"/>
                <a:gd name="T88" fmla="*/ 651 w 1237"/>
                <a:gd name="T89" fmla="*/ 1779 h 1872"/>
                <a:gd name="T90" fmla="*/ 621 w 1237"/>
                <a:gd name="T91" fmla="*/ 1621 h 1872"/>
                <a:gd name="T92" fmla="*/ 580 w 1237"/>
                <a:gd name="T93" fmla="*/ 1295 h 1872"/>
                <a:gd name="T94" fmla="*/ 428 w 1237"/>
                <a:gd name="T95" fmla="*/ 1136 h 1872"/>
                <a:gd name="T96" fmla="*/ 447 w 1237"/>
                <a:gd name="T97" fmla="*/ 915 h 1872"/>
                <a:gd name="T98" fmla="*/ 355 w 1237"/>
                <a:gd name="T99" fmla="*/ 861 h 1872"/>
                <a:gd name="T100" fmla="*/ 260 w 1237"/>
                <a:gd name="T101" fmla="*/ 765 h 1872"/>
                <a:gd name="T102" fmla="*/ 135 w 1237"/>
                <a:gd name="T103" fmla="*/ 705 h 1872"/>
                <a:gd name="T104" fmla="*/ 48 w 1237"/>
                <a:gd name="T105" fmla="*/ 521 h 1872"/>
                <a:gd name="T106" fmla="*/ 49 w 1237"/>
                <a:gd name="T107" fmla="*/ 606 h 1872"/>
                <a:gd name="T108" fmla="*/ 31 w 1237"/>
                <a:gd name="T109" fmla="*/ 594 h 1872"/>
                <a:gd name="T110" fmla="*/ 1 w 1237"/>
                <a:gd name="T111" fmla="*/ 409 h 1872"/>
                <a:gd name="T112" fmla="*/ 288 w 1237"/>
                <a:gd name="T113" fmla="*/ 93 h 1872"/>
                <a:gd name="T114" fmla="*/ 502 w 1237"/>
                <a:gd name="T115" fmla="*/ 49 h 1872"/>
                <a:gd name="T116" fmla="*/ 602 w 1237"/>
                <a:gd name="T117" fmla="*/ 11 h 1872"/>
                <a:gd name="T118" fmla="*/ 583 w 1237"/>
                <a:gd name="T119" fmla="*/ 66 h 1872"/>
                <a:gd name="T120" fmla="*/ 486 w 1237"/>
                <a:gd name="T121" fmla="*/ 102 h 1872"/>
                <a:gd name="T122" fmla="*/ 539 w 1237"/>
                <a:gd name="T123" fmla="*/ 142 h 1872"/>
                <a:gd name="T124" fmla="*/ 574 w 1237"/>
                <a:gd name="T125" fmla="*/ 157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Freeform 48">
              <a:extLst>
                <a:ext uri="{FF2B5EF4-FFF2-40B4-BE49-F238E27FC236}">
                  <a16:creationId xmlns:a16="http://schemas.microsoft.com/office/drawing/2014/main" id="{B1A979F7-0CD5-40BD-A538-BED4740A7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Freeform 49">
              <a:extLst>
                <a:ext uri="{FF2B5EF4-FFF2-40B4-BE49-F238E27FC236}">
                  <a16:creationId xmlns:a16="http://schemas.microsoft.com/office/drawing/2014/main" id="{B0C84B71-D587-4BA5-B908-22EFAFB8E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Freeform 50">
              <a:extLst>
                <a:ext uri="{FF2B5EF4-FFF2-40B4-BE49-F238E27FC236}">
                  <a16:creationId xmlns:a16="http://schemas.microsoft.com/office/drawing/2014/main" id="{B7EC8009-577F-4836-BF78-877E9D6A3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6F27BA16-84EA-4B4C-B73D-C14E4E63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AA38F34-6D01-4389-A23D-C7FD787CB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0BE0D620-FE83-4B05-AB3A-6D460E2C8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BB9E3CD-8343-4641-BCF8-25A61E5F2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F9A04A99-576F-4DD3-A49D-E3344B2C0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CD291FB8-C380-4821-8902-78728AEA4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1" name="Group 42">
            <a:extLst>
              <a:ext uri="{FF2B5EF4-FFF2-40B4-BE49-F238E27FC236}">
                <a16:creationId xmlns:a16="http://schemas.microsoft.com/office/drawing/2014/main" id="{4A13BD28-9B9E-41CC-A88C-591199F9E701}"/>
              </a:ext>
            </a:extLst>
          </p:cNvPr>
          <p:cNvGrpSpPr>
            <a:grpSpLocks/>
          </p:cNvGrpSpPr>
          <p:nvPr/>
        </p:nvGrpSpPr>
        <p:grpSpPr bwMode="auto">
          <a:xfrm rot="-2065">
            <a:off x="963038" y="2418076"/>
            <a:ext cx="2954639" cy="2527826"/>
            <a:chOff x="2112" y="672"/>
            <a:chExt cx="1056" cy="1104"/>
          </a:xfrm>
        </p:grpSpPr>
        <p:sp>
          <p:nvSpPr>
            <p:cNvPr id="32" name="Oval 43">
              <a:extLst>
                <a:ext uri="{FF2B5EF4-FFF2-40B4-BE49-F238E27FC236}">
                  <a16:creationId xmlns:a16="http://schemas.microsoft.com/office/drawing/2014/main" id="{8EB119F6-0697-43FB-B527-4BF665566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AB9F5B5E-A9B7-46D8-956F-E57B4C581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FC3389A3-8BEA-4A53-8B67-B8A7A053E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Freeform 46">
              <a:extLst>
                <a:ext uri="{FF2B5EF4-FFF2-40B4-BE49-F238E27FC236}">
                  <a16:creationId xmlns:a16="http://schemas.microsoft.com/office/drawing/2014/main" id="{8BB76482-1369-4CC1-AADB-401214822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34F5F246-8DCF-4959-A8E1-F7280D3DC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654 w 1237"/>
                <a:gd name="T1" fmla="*/ 174 h 1872"/>
                <a:gd name="T2" fmla="*/ 600 w 1237"/>
                <a:gd name="T3" fmla="*/ 108 h 1872"/>
                <a:gd name="T4" fmla="*/ 662 w 1237"/>
                <a:gd name="T5" fmla="*/ 56 h 1872"/>
                <a:gd name="T6" fmla="*/ 716 w 1237"/>
                <a:gd name="T7" fmla="*/ 95 h 1872"/>
                <a:gd name="T8" fmla="*/ 866 w 1237"/>
                <a:gd name="T9" fmla="*/ 188 h 1872"/>
                <a:gd name="T10" fmla="*/ 781 w 1237"/>
                <a:gd name="T11" fmla="*/ 222 h 1872"/>
                <a:gd name="T12" fmla="*/ 607 w 1237"/>
                <a:gd name="T13" fmla="*/ 265 h 1872"/>
                <a:gd name="T14" fmla="*/ 463 w 1237"/>
                <a:gd name="T15" fmla="*/ 303 h 1872"/>
                <a:gd name="T16" fmla="*/ 409 w 1237"/>
                <a:gd name="T17" fmla="*/ 269 h 1872"/>
                <a:gd name="T18" fmla="*/ 317 w 1237"/>
                <a:gd name="T19" fmla="*/ 277 h 1872"/>
                <a:gd name="T20" fmla="*/ 403 w 1237"/>
                <a:gd name="T21" fmla="*/ 278 h 1872"/>
                <a:gd name="T22" fmla="*/ 408 w 1237"/>
                <a:gd name="T23" fmla="*/ 298 h 1872"/>
                <a:gd name="T24" fmla="*/ 471 w 1237"/>
                <a:gd name="T25" fmla="*/ 331 h 1872"/>
                <a:gd name="T26" fmla="*/ 585 w 1237"/>
                <a:gd name="T27" fmla="*/ 300 h 1872"/>
                <a:gd name="T28" fmla="*/ 752 w 1237"/>
                <a:gd name="T29" fmla="*/ 241 h 1872"/>
                <a:gd name="T30" fmla="*/ 825 w 1237"/>
                <a:gd name="T31" fmla="*/ 277 h 1872"/>
                <a:gd name="T32" fmla="*/ 738 w 1237"/>
                <a:gd name="T33" fmla="*/ 271 h 1872"/>
                <a:gd name="T34" fmla="*/ 640 w 1237"/>
                <a:gd name="T35" fmla="*/ 293 h 1872"/>
                <a:gd name="T36" fmla="*/ 631 w 1237"/>
                <a:gd name="T37" fmla="*/ 326 h 1872"/>
                <a:gd name="T38" fmla="*/ 530 w 1237"/>
                <a:gd name="T39" fmla="*/ 387 h 1872"/>
                <a:gd name="T40" fmla="*/ 447 w 1237"/>
                <a:gd name="T41" fmla="*/ 530 h 1872"/>
                <a:gd name="T42" fmla="*/ 397 w 1237"/>
                <a:gd name="T43" fmla="*/ 516 h 1872"/>
                <a:gd name="T44" fmla="*/ 286 w 1237"/>
                <a:gd name="T45" fmla="*/ 509 h 1872"/>
                <a:gd name="T46" fmla="*/ 197 w 1237"/>
                <a:gd name="T47" fmla="*/ 640 h 1872"/>
                <a:gd name="T48" fmla="*/ 296 w 1237"/>
                <a:gd name="T49" fmla="*/ 637 h 1872"/>
                <a:gd name="T50" fmla="*/ 287 w 1237"/>
                <a:gd name="T51" fmla="*/ 727 h 1872"/>
                <a:gd name="T52" fmla="*/ 374 w 1237"/>
                <a:gd name="T53" fmla="*/ 833 h 1872"/>
                <a:gd name="T54" fmla="*/ 471 w 1237"/>
                <a:gd name="T55" fmla="*/ 881 h 1872"/>
                <a:gd name="T56" fmla="*/ 583 w 1237"/>
                <a:gd name="T57" fmla="*/ 827 h 1872"/>
                <a:gd name="T58" fmla="*/ 660 w 1237"/>
                <a:gd name="T59" fmla="*/ 804 h 1872"/>
                <a:gd name="T60" fmla="*/ 794 w 1237"/>
                <a:gd name="T61" fmla="*/ 841 h 1872"/>
                <a:gd name="T62" fmla="*/ 927 w 1237"/>
                <a:gd name="T63" fmla="*/ 902 h 1872"/>
                <a:gd name="T64" fmla="*/ 972 w 1237"/>
                <a:gd name="T65" fmla="*/ 1001 h 1872"/>
                <a:gd name="T66" fmla="*/ 1033 w 1237"/>
                <a:gd name="T67" fmla="*/ 1009 h 1872"/>
                <a:gd name="T68" fmla="*/ 1179 w 1237"/>
                <a:gd name="T69" fmla="*/ 1037 h 1872"/>
                <a:gd name="T70" fmla="*/ 1204 w 1237"/>
                <a:gd name="T71" fmla="*/ 1152 h 1872"/>
                <a:gd name="T72" fmla="*/ 1121 w 1237"/>
                <a:gd name="T73" fmla="*/ 1295 h 1872"/>
                <a:gd name="T74" fmla="*/ 1057 w 1237"/>
                <a:gd name="T75" fmla="*/ 1366 h 1872"/>
                <a:gd name="T76" fmla="*/ 966 w 1237"/>
                <a:gd name="T77" fmla="*/ 1548 h 1872"/>
                <a:gd name="T78" fmla="*/ 868 w 1237"/>
                <a:gd name="T79" fmla="*/ 1537 h 1872"/>
                <a:gd name="T80" fmla="*/ 834 w 1237"/>
                <a:gd name="T81" fmla="*/ 1637 h 1872"/>
                <a:gd name="T82" fmla="*/ 758 w 1237"/>
                <a:gd name="T83" fmla="*/ 1715 h 1872"/>
                <a:gd name="T84" fmla="*/ 736 w 1237"/>
                <a:gd name="T85" fmla="*/ 1834 h 1872"/>
                <a:gd name="T86" fmla="*/ 736 w 1237"/>
                <a:gd name="T87" fmla="*/ 1870 h 1872"/>
                <a:gd name="T88" fmla="*/ 651 w 1237"/>
                <a:gd name="T89" fmla="*/ 1779 h 1872"/>
                <a:gd name="T90" fmla="*/ 621 w 1237"/>
                <a:gd name="T91" fmla="*/ 1621 h 1872"/>
                <a:gd name="T92" fmla="*/ 580 w 1237"/>
                <a:gd name="T93" fmla="*/ 1295 h 1872"/>
                <a:gd name="T94" fmla="*/ 428 w 1237"/>
                <a:gd name="T95" fmla="*/ 1136 h 1872"/>
                <a:gd name="T96" fmla="*/ 447 w 1237"/>
                <a:gd name="T97" fmla="*/ 915 h 1872"/>
                <a:gd name="T98" fmla="*/ 355 w 1237"/>
                <a:gd name="T99" fmla="*/ 861 h 1872"/>
                <a:gd name="T100" fmla="*/ 260 w 1237"/>
                <a:gd name="T101" fmla="*/ 765 h 1872"/>
                <a:gd name="T102" fmla="*/ 135 w 1237"/>
                <a:gd name="T103" fmla="*/ 705 h 1872"/>
                <a:gd name="T104" fmla="*/ 48 w 1237"/>
                <a:gd name="T105" fmla="*/ 521 h 1872"/>
                <a:gd name="T106" fmla="*/ 49 w 1237"/>
                <a:gd name="T107" fmla="*/ 606 h 1872"/>
                <a:gd name="T108" fmla="*/ 31 w 1237"/>
                <a:gd name="T109" fmla="*/ 594 h 1872"/>
                <a:gd name="T110" fmla="*/ 1 w 1237"/>
                <a:gd name="T111" fmla="*/ 409 h 1872"/>
                <a:gd name="T112" fmla="*/ 288 w 1237"/>
                <a:gd name="T113" fmla="*/ 93 h 1872"/>
                <a:gd name="T114" fmla="*/ 502 w 1237"/>
                <a:gd name="T115" fmla="*/ 49 h 1872"/>
                <a:gd name="T116" fmla="*/ 602 w 1237"/>
                <a:gd name="T117" fmla="*/ 11 h 1872"/>
                <a:gd name="T118" fmla="*/ 583 w 1237"/>
                <a:gd name="T119" fmla="*/ 66 h 1872"/>
                <a:gd name="T120" fmla="*/ 486 w 1237"/>
                <a:gd name="T121" fmla="*/ 102 h 1872"/>
                <a:gd name="T122" fmla="*/ 539 w 1237"/>
                <a:gd name="T123" fmla="*/ 142 h 1872"/>
                <a:gd name="T124" fmla="*/ 574 w 1237"/>
                <a:gd name="T125" fmla="*/ 157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Freeform 48">
              <a:extLst>
                <a:ext uri="{FF2B5EF4-FFF2-40B4-BE49-F238E27FC236}">
                  <a16:creationId xmlns:a16="http://schemas.microsoft.com/office/drawing/2014/main" id="{0260A30E-7A83-452A-883A-59BA73BBD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Freeform 49">
              <a:extLst>
                <a:ext uri="{FF2B5EF4-FFF2-40B4-BE49-F238E27FC236}">
                  <a16:creationId xmlns:a16="http://schemas.microsoft.com/office/drawing/2014/main" id="{BD925FDA-D9AE-42FB-A092-58313E250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Freeform 50">
              <a:extLst>
                <a:ext uri="{FF2B5EF4-FFF2-40B4-BE49-F238E27FC236}">
                  <a16:creationId xmlns:a16="http://schemas.microsoft.com/office/drawing/2014/main" id="{A97520AA-AF25-49CC-ACF4-23875EE40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" name="Freeform 51">
              <a:extLst>
                <a:ext uri="{FF2B5EF4-FFF2-40B4-BE49-F238E27FC236}">
                  <a16:creationId xmlns:a16="http://schemas.microsoft.com/office/drawing/2014/main" id="{D76E81CA-D978-45FD-AEBD-6B868A981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Freeform 52">
              <a:extLst>
                <a:ext uri="{FF2B5EF4-FFF2-40B4-BE49-F238E27FC236}">
                  <a16:creationId xmlns:a16="http://schemas.microsoft.com/office/drawing/2014/main" id="{A4EC78CB-273F-4AE3-95DD-BA0AD3D39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Freeform 53">
              <a:extLst>
                <a:ext uri="{FF2B5EF4-FFF2-40B4-BE49-F238E27FC236}">
                  <a16:creationId xmlns:a16="http://schemas.microsoft.com/office/drawing/2014/main" id="{59234A19-2EEE-4E0D-931D-27AD3B809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Freeform 54">
              <a:extLst>
                <a:ext uri="{FF2B5EF4-FFF2-40B4-BE49-F238E27FC236}">
                  <a16:creationId xmlns:a16="http://schemas.microsoft.com/office/drawing/2014/main" id="{FFDE939F-06D8-401B-A566-0675A1036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Freeform 55">
              <a:extLst>
                <a:ext uri="{FF2B5EF4-FFF2-40B4-BE49-F238E27FC236}">
                  <a16:creationId xmlns:a16="http://schemas.microsoft.com/office/drawing/2014/main" id="{A634A94B-56BA-4477-A6DA-8DAF6BA61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Freeform 56">
              <a:extLst>
                <a:ext uri="{FF2B5EF4-FFF2-40B4-BE49-F238E27FC236}">
                  <a16:creationId xmlns:a16="http://schemas.microsoft.com/office/drawing/2014/main" id="{FB5A97B6-9A90-4795-8448-1A590A030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D863511-2284-47B6-BA08-85577F46DB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715593"/>
      </p:ext>
    </p:extLst>
  </p:cSld>
  <p:clrMapOvr>
    <a:masterClrMapping/>
  </p:clrMapOvr>
  <p:transition spd="med" advTm="7429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4" grpId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>
            <a:extLst>
              <a:ext uri="{FF2B5EF4-FFF2-40B4-BE49-F238E27FC236}">
                <a16:creationId xmlns:a16="http://schemas.microsoft.com/office/drawing/2014/main" id="{5C2BC79A-D72B-4F3B-A630-97D3030704D8}"/>
              </a:ext>
            </a:extLst>
          </p:cNvPr>
          <p:cNvGrpSpPr>
            <a:grpSpLocks/>
          </p:cNvGrpSpPr>
          <p:nvPr/>
        </p:nvGrpSpPr>
        <p:grpSpPr bwMode="auto">
          <a:xfrm rot="-2065">
            <a:off x="1524919" y="1558709"/>
            <a:ext cx="5721782" cy="4752637"/>
            <a:chOff x="2112" y="672"/>
            <a:chExt cx="1056" cy="1104"/>
          </a:xfrm>
        </p:grpSpPr>
        <p:sp>
          <p:nvSpPr>
            <p:cNvPr id="3" name="Oval 43">
              <a:extLst>
                <a:ext uri="{FF2B5EF4-FFF2-40B4-BE49-F238E27FC236}">
                  <a16:creationId xmlns:a16="http://schemas.microsoft.com/office/drawing/2014/main" id="{9A95931B-2A0B-4491-8D14-1258B22B8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" name="Freeform 44">
              <a:extLst>
                <a:ext uri="{FF2B5EF4-FFF2-40B4-BE49-F238E27FC236}">
                  <a16:creationId xmlns:a16="http://schemas.microsoft.com/office/drawing/2014/main" id="{CA2F6DED-101A-4C4B-B95E-88DE0B505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2 w 176"/>
                <a:gd name="T1" fmla="*/ 5 h 154"/>
                <a:gd name="T2" fmla="*/ 0 w 176"/>
                <a:gd name="T3" fmla="*/ 18 h 154"/>
                <a:gd name="T4" fmla="*/ 1 w 176"/>
                <a:gd name="T5" fmla="*/ 32 h 154"/>
                <a:gd name="T6" fmla="*/ 6 w 176"/>
                <a:gd name="T7" fmla="*/ 47 h 154"/>
                <a:gd name="T8" fmla="*/ 13 w 176"/>
                <a:gd name="T9" fmla="*/ 56 h 154"/>
                <a:gd name="T10" fmla="*/ 17 w 176"/>
                <a:gd name="T11" fmla="*/ 58 h 154"/>
                <a:gd name="T12" fmla="*/ 22 w 176"/>
                <a:gd name="T13" fmla="*/ 60 h 154"/>
                <a:gd name="T14" fmla="*/ 26 w 176"/>
                <a:gd name="T15" fmla="*/ 60 h 154"/>
                <a:gd name="T16" fmla="*/ 32 w 176"/>
                <a:gd name="T17" fmla="*/ 60 h 154"/>
                <a:gd name="T18" fmla="*/ 37 w 176"/>
                <a:gd name="T19" fmla="*/ 60 h 154"/>
                <a:gd name="T20" fmla="*/ 41 w 176"/>
                <a:gd name="T21" fmla="*/ 60 h 154"/>
                <a:gd name="T22" fmla="*/ 46 w 176"/>
                <a:gd name="T23" fmla="*/ 60 h 154"/>
                <a:gd name="T24" fmla="*/ 51 w 176"/>
                <a:gd name="T25" fmla="*/ 60 h 154"/>
                <a:gd name="T26" fmla="*/ 55 w 176"/>
                <a:gd name="T27" fmla="*/ 61 h 154"/>
                <a:gd name="T28" fmla="*/ 62 w 176"/>
                <a:gd name="T29" fmla="*/ 61 h 154"/>
                <a:gd name="T30" fmla="*/ 69 w 176"/>
                <a:gd name="T31" fmla="*/ 62 h 154"/>
                <a:gd name="T32" fmla="*/ 77 w 176"/>
                <a:gd name="T33" fmla="*/ 63 h 154"/>
                <a:gd name="T34" fmla="*/ 84 w 176"/>
                <a:gd name="T35" fmla="*/ 64 h 154"/>
                <a:gd name="T36" fmla="*/ 90 w 176"/>
                <a:gd name="T37" fmla="*/ 67 h 154"/>
                <a:gd name="T38" fmla="*/ 95 w 176"/>
                <a:gd name="T39" fmla="*/ 69 h 154"/>
                <a:gd name="T40" fmla="*/ 99 w 176"/>
                <a:gd name="T41" fmla="*/ 72 h 154"/>
                <a:gd name="T42" fmla="*/ 92 w 176"/>
                <a:gd name="T43" fmla="*/ 90 h 154"/>
                <a:gd name="T44" fmla="*/ 113 w 176"/>
                <a:gd name="T45" fmla="*/ 94 h 154"/>
                <a:gd name="T46" fmla="*/ 114 w 176"/>
                <a:gd name="T47" fmla="*/ 128 h 154"/>
                <a:gd name="T48" fmla="*/ 160 w 176"/>
                <a:gd name="T49" fmla="*/ 154 h 154"/>
                <a:gd name="T50" fmla="*/ 168 w 176"/>
                <a:gd name="T51" fmla="*/ 146 h 154"/>
                <a:gd name="T52" fmla="*/ 154 w 176"/>
                <a:gd name="T53" fmla="*/ 106 h 154"/>
                <a:gd name="T54" fmla="*/ 165 w 176"/>
                <a:gd name="T55" fmla="*/ 98 h 154"/>
                <a:gd name="T56" fmla="*/ 160 w 176"/>
                <a:gd name="T57" fmla="*/ 84 h 154"/>
                <a:gd name="T58" fmla="*/ 145 w 176"/>
                <a:gd name="T59" fmla="*/ 78 h 154"/>
                <a:gd name="T60" fmla="*/ 165 w 176"/>
                <a:gd name="T61" fmla="*/ 68 h 154"/>
                <a:gd name="T62" fmla="*/ 176 w 176"/>
                <a:gd name="T63" fmla="*/ 50 h 154"/>
                <a:gd name="T64" fmla="*/ 167 w 176"/>
                <a:gd name="T65" fmla="*/ 42 h 154"/>
                <a:gd name="T66" fmla="*/ 159 w 176"/>
                <a:gd name="T67" fmla="*/ 35 h 154"/>
                <a:gd name="T68" fmla="*/ 151 w 176"/>
                <a:gd name="T69" fmla="*/ 31 h 154"/>
                <a:gd name="T70" fmla="*/ 143 w 176"/>
                <a:gd name="T71" fmla="*/ 30 h 154"/>
                <a:gd name="T72" fmla="*/ 137 w 176"/>
                <a:gd name="T73" fmla="*/ 30 h 154"/>
                <a:gd name="T74" fmla="*/ 128 w 176"/>
                <a:gd name="T75" fmla="*/ 28 h 154"/>
                <a:gd name="T76" fmla="*/ 116 w 176"/>
                <a:gd name="T77" fmla="*/ 27 h 154"/>
                <a:gd name="T78" fmla="*/ 104 w 176"/>
                <a:gd name="T79" fmla="*/ 26 h 154"/>
                <a:gd name="T80" fmla="*/ 92 w 176"/>
                <a:gd name="T81" fmla="*/ 26 h 154"/>
                <a:gd name="T82" fmla="*/ 82 w 176"/>
                <a:gd name="T83" fmla="*/ 25 h 154"/>
                <a:gd name="T84" fmla="*/ 75 w 176"/>
                <a:gd name="T85" fmla="*/ 24 h 154"/>
                <a:gd name="T86" fmla="*/ 72 w 176"/>
                <a:gd name="T87" fmla="*/ 24 h 154"/>
                <a:gd name="T88" fmla="*/ 56 w 176"/>
                <a:gd name="T89" fmla="*/ 0 h 154"/>
                <a:gd name="T90" fmla="*/ 2 w 176"/>
                <a:gd name="T91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" name="Freeform 45">
              <a:extLst>
                <a:ext uri="{FF2B5EF4-FFF2-40B4-BE49-F238E27FC236}">
                  <a16:creationId xmlns:a16="http://schemas.microsoft.com/office/drawing/2014/main" id="{EA1EC38C-8161-4D6E-88F3-99C9530A2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5 w 53"/>
                <a:gd name="T3" fmla="*/ 1 h 50"/>
                <a:gd name="T4" fmla="*/ 12 w 53"/>
                <a:gd name="T5" fmla="*/ 3 h 50"/>
                <a:gd name="T6" fmla="*/ 20 w 53"/>
                <a:gd name="T7" fmla="*/ 5 h 50"/>
                <a:gd name="T8" fmla="*/ 28 w 53"/>
                <a:gd name="T9" fmla="*/ 7 h 50"/>
                <a:gd name="T10" fmla="*/ 37 w 53"/>
                <a:gd name="T11" fmla="*/ 9 h 50"/>
                <a:gd name="T12" fmla="*/ 44 w 53"/>
                <a:gd name="T13" fmla="*/ 13 h 50"/>
                <a:gd name="T14" fmla="*/ 50 w 53"/>
                <a:gd name="T15" fmla="*/ 15 h 50"/>
                <a:gd name="T16" fmla="*/ 53 w 53"/>
                <a:gd name="T17" fmla="*/ 18 h 50"/>
                <a:gd name="T18" fmla="*/ 48 w 53"/>
                <a:gd name="T19" fmla="*/ 50 h 50"/>
                <a:gd name="T20" fmla="*/ 11 w 53"/>
                <a:gd name="T21" fmla="*/ 39 h 50"/>
                <a:gd name="T22" fmla="*/ 8 w 53"/>
                <a:gd name="T23" fmla="*/ 34 h 50"/>
                <a:gd name="T24" fmla="*/ 4 w 53"/>
                <a:gd name="T25" fmla="*/ 22 h 50"/>
                <a:gd name="T26" fmla="*/ 0 w 53"/>
                <a:gd name="T27" fmla="*/ 8 h 50"/>
                <a:gd name="T28" fmla="*/ 0 w 53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Freeform 46">
              <a:extLst>
                <a:ext uri="{FF2B5EF4-FFF2-40B4-BE49-F238E27FC236}">
                  <a16:creationId xmlns:a16="http://schemas.microsoft.com/office/drawing/2014/main" id="{CF98108C-BBAC-426B-8778-AD9EB66BB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35 w 114"/>
                <a:gd name="T1" fmla="*/ 0 h 94"/>
                <a:gd name="T2" fmla="*/ 97 w 114"/>
                <a:gd name="T3" fmla="*/ 11 h 94"/>
                <a:gd name="T4" fmla="*/ 114 w 114"/>
                <a:gd name="T5" fmla="*/ 49 h 94"/>
                <a:gd name="T6" fmla="*/ 106 w 114"/>
                <a:gd name="T7" fmla="*/ 92 h 94"/>
                <a:gd name="T8" fmla="*/ 95 w 114"/>
                <a:gd name="T9" fmla="*/ 94 h 94"/>
                <a:gd name="T10" fmla="*/ 84 w 114"/>
                <a:gd name="T11" fmla="*/ 60 h 94"/>
                <a:gd name="T12" fmla="*/ 59 w 114"/>
                <a:gd name="T13" fmla="*/ 64 h 94"/>
                <a:gd name="T14" fmla="*/ 40 w 114"/>
                <a:gd name="T15" fmla="*/ 57 h 94"/>
                <a:gd name="T16" fmla="*/ 59 w 114"/>
                <a:gd name="T17" fmla="*/ 30 h 94"/>
                <a:gd name="T18" fmla="*/ 0 w 114"/>
                <a:gd name="T19" fmla="*/ 2 h 94"/>
                <a:gd name="T20" fmla="*/ 35 w 114"/>
                <a:gd name="T2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511D3600-6567-439E-9C97-30834A785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654 w 1237"/>
                <a:gd name="T1" fmla="*/ 174 h 1872"/>
                <a:gd name="T2" fmla="*/ 600 w 1237"/>
                <a:gd name="T3" fmla="*/ 108 h 1872"/>
                <a:gd name="T4" fmla="*/ 662 w 1237"/>
                <a:gd name="T5" fmla="*/ 56 h 1872"/>
                <a:gd name="T6" fmla="*/ 716 w 1237"/>
                <a:gd name="T7" fmla="*/ 95 h 1872"/>
                <a:gd name="T8" fmla="*/ 866 w 1237"/>
                <a:gd name="T9" fmla="*/ 188 h 1872"/>
                <a:gd name="T10" fmla="*/ 781 w 1237"/>
                <a:gd name="T11" fmla="*/ 222 h 1872"/>
                <a:gd name="T12" fmla="*/ 607 w 1237"/>
                <a:gd name="T13" fmla="*/ 265 h 1872"/>
                <a:gd name="T14" fmla="*/ 463 w 1237"/>
                <a:gd name="T15" fmla="*/ 303 h 1872"/>
                <a:gd name="T16" fmla="*/ 409 w 1237"/>
                <a:gd name="T17" fmla="*/ 269 h 1872"/>
                <a:gd name="T18" fmla="*/ 317 w 1237"/>
                <a:gd name="T19" fmla="*/ 277 h 1872"/>
                <a:gd name="T20" fmla="*/ 403 w 1237"/>
                <a:gd name="T21" fmla="*/ 278 h 1872"/>
                <a:gd name="T22" fmla="*/ 408 w 1237"/>
                <a:gd name="T23" fmla="*/ 298 h 1872"/>
                <a:gd name="T24" fmla="*/ 471 w 1237"/>
                <a:gd name="T25" fmla="*/ 331 h 1872"/>
                <a:gd name="T26" fmla="*/ 585 w 1237"/>
                <a:gd name="T27" fmla="*/ 300 h 1872"/>
                <a:gd name="T28" fmla="*/ 752 w 1237"/>
                <a:gd name="T29" fmla="*/ 241 h 1872"/>
                <a:gd name="T30" fmla="*/ 825 w 1237"/>
                <a:gd name="T31" fmla="*/ 277 h 1872"/>
                <a:gd name="T32" fmla="*/ 738 w 1237"/>
                <a:gd name="T33" fmla="*/ 271 h 1872"/>
                <a:gd name="T34" fmla="*/ 640 w 1237"/>
                <a:gd name="T35" fmla="*/ 293 h 1872"/>
                <a:gd name="T36" fmla="*/ 631 w 1237"/>
                <a:gd name="T37" fmla="*/ 326 h 1872"/>
                <a:gd name="T38" fmla="*/ 530 w 1237"/>
                <a:gd name="T39" fmla="*/ 387 h 1872"/>
                <a:gd name="T40" fmla="*/ 447 w 1237"/>
                <a:gd name="T41" fmla="*/ 530 h 1872"/>
                <a:gd name="T42" fmla="*/ 397 w 1237"/>
                <a:gd name="T43" fmla="*/ 516 h 1872"/>
                <a:gd name="T44" fmla="*/ 286 w 1237"/>
                <a:gd name="T45" fmla="*/ 509 h 1872"/>
                <a:gd name="T46" fmla="*/ 197 w 1237"/>
                <a:gd name="T47" fmla="*/ 640 h 1872"/>
                <a:gd name="T48" fmla="*/ 296 w 1237"/>
                <a:gd name="T49" fmla="*/ 637 h 1872"/>
                <a:gd name="T50" fmla="*/ 287 w 1237"/>
                <a:gd name="T51" fmla="*/ 727 h 1872"/>
                <a:gd name="T52" fmla="*/ 374 w 1237"/>
                <a:gd name="T53" fmla="*/ 833 h 1872"/>
                <a:gd name="T54" fmla="*/ 471 w 1237"/>
                <a:gd name="T55" fmla="*/ 881 h 1872"/>
                <a:gd name="T56" fmla="*/ 583 w 1237"/>
                <a:gd name="T57" fmla="*/ 827 h 1872"/>
                <a:gd name="T58" fmla="*/ 660 w 1237"/>
                <a:gd name="T59" fmla="*/ 804 h 1872"/>
                <a:gd name="T60" fmla="*/ 794 w 1237"/>
                <a:gd name="T61" fmla="*/ 841 h 1872"/>
                <a:gd name="T62" fmla="*/ 927 w 1237"/>
                <a:gd name="T63" fmla="*/ 902 h 1872"/>
                <a:gd name="T64" fmla="*/ 972 w 1237"/>
                <a:gd name="T65" fmla="*/ 1001 h 1872"/>
                <a:gd name="T66" fmla="*/ 1033 w 1237"/>
                <a:gd name="T67" fmla="*/ 1009 h 1872"/>
                <a:gd name="T68" fmla="*/ 1179 w 1237"/>
                <a:gd name="T69" fmla="*/ 1037 h 1872"/>
                <a:gd name="T70" fmla="*/ 1204 w 1237"/>
                <a:gd name="T71" fmla="*/ 1152 h 1872"/>
                <a:gd name="T72" fmla="*/ 1121 w 1237"/>
                <a:gd name="T73" fmla="*/ 1295 h 1872"/>
                <a:gd name="T74" fmla="*/ 1057 w 1237"/>
                <a:gd name="T75" fmla="*/ 1366 h 1872"/>
                <a:gd name="T76" fmla="*/ 966 w 1237"/>
                <a:gd name="T77" fmla="*/ 1548 h 1872"/>
                <a:gd name="T78" fmla="*/ 868 w 1237"/>
                <a:gd name="T79" fmla="*/ 1537 h 1872"/>
                <a:gd name="T80" fmla="*/ 834 w 1237"/>
                <a:gd name="T81" fmla="*/ 1637 h 1872"/>
                <a:gd name="T82" fmla="*/ 758 w 1237"/>
                <a:gd name="T83" fmla="*/ 1715 h 1872"/>
                <a:gd name="T84" fmla="*/ 736 w 1237"/>
                <a:gd name="T85" fmla="*/ 1834 h 1872"/>
                <a:gd name="T86" fmla="*/ 736 w 1237"/>
                <a:gd name="T87" fmla="*/ 1870 h 1872"/>
                <a:gd name="T88" fmla="*/ 651 w 1237"/>
                <a:gd name="T89" fmla="*/ 1779 h 1872"/>
                <a:gd name="T90" fmla="*/ 621 w 1237"/>
                <a:gd name="T91" fmla="*/ 1621 h 1872"/>
                <a:gd name="T92" fmla="*/ 580 w 1237"/>
                <a:gd name="T93" fmla="*/ 1295 h 1872"/>
                <a:gd name="T94" fmla="*/ 428 w 1237"/>
                <a:gd name="T95" fmla="*/ 1136 h 1872"/>
                <a:gd name="T96" fmla="*/ 447 w 1237"/>
                <a:gd name="T97" fmla="*/ 915 h 1872"/>
                <a:gd name="T98" fmla="*/ 355 w 1237"/>
                <a:gd name="T99" fmla="*/ 861 h 1872"/>
                <a:gd name="T100" fmla="*/ 260 w 1237"/>
                <a:gd name="T101" fmla="*/ 765 h 1872"/>
                <a:gd name="T102" fmla="*/ 135 w 1237"/>
                <a:gd name="T103" fmla="*/ 705 h 1872"/>
                <a:gd name="T104" fmla="*/ 48 w 1237"/>
                <a:gd name="T105" fmla="*/ 521 h 1872"/>
                <a:gd name="T106" fmla="*/ 49 w 1237"/>
                <a:gd name="T107" fmla="*/ 606 h 1872"/>
                <a:gd name="T108" fmla="*/ 31 w 1237"/>
                <a:gd name="T109" fmla="*/ 594 h 1872"/>
                <a:gd name="T110" fmla="*/ 1 w 1237"/>
                <a:gd name="T111" fmla="*/ 409 h 1872"/>
                <a:gd name="T112" fmla="*/ 288 w 1237"/>
                <a:gd name="T113" fmla="*/ 93 h 1872"/>
                <a:gd name="T114" fmla="*/ 502 w 1237"/>
                <a:gd name="T115" fmla="*/ 49 h 1872"/>
                <a:gd name="T116" fmla="*/ 602 w 1237"/>
                <a:gd name="T117" fmla="*/ 11 h 1872"/>
                <a:gd name="T118" fmla="*/ 583 w 1237"/>
                <a:gd name="T119" fmla="*/ 66 h 1872"/>
                <a:gd name="T120" fmla="*/ 486 w 1237"/>
                <a:gd name="T121" fmla="*/ 102 h 1872"/>
                <a:gd name="T122" fmla="*/ 539 w 1237"/>
                <a:gd name="T123" fmla="*/ 142 h 1872"/>
                <a:gd name="T124" fmla="*/ 574 w 1237"/>
                <a:gd name="T125" fmla="*/ 157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3EFDEE94-52AA-44DB-8BE6-4ED16A78C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21 w 76"/>
                <a:gd name="T1" fmla="*/ 0 h 41"/>
                <a:gd name="T2" fmla="*/ 13 w 76"/>
                <a:gd name="T3" fmla="*/ 4 h 41"/>
                <a:gd name="T4" fmla="*/ 5 w 76"/>
                <a:gd name="T5" fmla="*/ 10 h 41"/>
                <a:gd name="T6" fmla="*/ 0 w 76"/>
                <a:gd name="T7" fmla="*/ 15 h 41"/>
                <a:gd name="T8" fmla="*/ 1 w 76"/>
                <a:gd name="T9" fmla="*/ 21 h 41"/>
                <a:gd name="T10" fmla="*/ 5 w 76"/>
                <a:gd name="T11" fmla="*/ 22 h 41"/>
                <a:gd name="T12" fmla="*/ 9 w 76"/>
                <a:gd name="T13" fmla="*/ 25 h 41"/>
                <a:gd name="T14" fmla="*/ 14 w 76"/>
                <a:gd name="T15" fmla="*/ 26 h 41"/>
                <a:gd name="T16" fmla="*/ 20 w 76"/>
                <a:gd name="T17" fmla="*/ 28 h 41"/>
                <a:gd name="T18" fmla="*/ 26 w 76"/>
                <a:gd name="T19" fmla="*/ 29 h 41"/>
                <a:gd name="T20" fmla="*/ 31 w 76"/>
                <a:gd name="T21" fmla="*/ 30 h 41"/>
                <a:gd name="T22" fmla="*/ 36 w 76"/>
                <a:gd name="T23" fmla="*/ 30 h 41"/>
                <a:gd name="T24" fmla="*/ 41 w 76"/>
                <a:gd name="T25" fmla="*/ 32 h 41"/>
                <a:gd name="T26" fmla="*/ 47 w 76"/>
                <a:gd name="T27" fmla="*/ 33 h 41"/>
                <a:gd name="T28" fmla="*/ 54 w 76"/>
                <a:gd name="T29" fmla="*/ 33 h 41"/>
                <a:gd name="T30" fmla="*/ 60 w 76"/>
                <a:gd name="T31" fmla="*/ 35 h 41"/>
                <a:gd name="T32" fmla="*/ 65 w 76"/>
                <a:gd name="T33" fmla="*/ 38 h 41"/>
                <a:gd name="T34" fmla="*/ 69 w 76"/>
                <a:gd name="T35" fmla="*/ 41 h 41"/>
                <a:gd name="T36" fmla="*/ 74 w 76"/>
                <a:gd name="T37" fmla="*/ 40 h 41"/>
                <a:gd name="T38" fmla="*/ 76 w 76"/>
                <a:gd name="T39" fmla="*/ 36 h 41"/>
                <a:gd name="T40" fmla="*/ 75 w 76"/>
                <a:gd name="T41" fmla="*/ 30 h 41"/>
                <a:gd name="T42" fmla="*/ 75 w 76"/>
                <a:gd name="T43" fmla="*/ 22 h 41"/>
                <a:gd name="T44" fmla="*/ 75 w 76"/>
                <a:gd name="T45" fmla="*/ 14 h 41"/>
                <a:gd name="T46" fmla="*/ 75 w 76"/>
                <a:gd name="T47" fmla="*/ 7 h 41"/>
                <a:gd name="T48" fmla="*/ 72 w 76"/>
                <a:gd name="T49" fmla="*/ 4 h 41"/>
                <a:gd name="T50" fmla="*/ 68 w 76"/>
                <a:gd name="T51" fmla="*/ 3 h 41"/>
                <a:gd name="T52" fmla="*/ 62 w 76"/>
                <a:gd name="T53" fmla="*/ 3 h 41"/>
                <a:gd name="T54" fmla="*/ 57 w 76"/>
                <a:gd name="T55" fmla="*/ 3 h 41"/>
                <a:gd name="T56" fmla="*/ 50 w 76"/>
                <a:gd name="T57" fmla="*/ 4 h 41"/>
                <a:gd name="T58" fmla="*/ 42 w 76"/>
                <a:gd name="T59" fmla="*/ 4 h 41"/>
                <a:gd name="T60" fmla="*/ 35 w 76"/>
                <a:gd name="T61" fmla="*/ 4 h 41"/>
                <a:gd name="T62" fmla="*/ 27 w 76"/>
                <a:gd name="T63" fmla="*/ 3 h 41"/>
                <a:gd name="T64" fmla="*/ 21 w 76"/>
                <a:gd name="T6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183BF6EC-BB55-44C2-BDE7-BD4FCF4B7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41 w 172"/>
                <a:gd name="T1" fmla="*/ 0 h 62"/>
                <a:gd name="T2" fmla="*/ 6 w 172"/>
                <a:gd name="T3" fmla="*/ 13 h 62"/>
                <a:gd name="T4" fmla="*/ 4 w 172"/>
                <a:gd name="T5" fmla="*/ 16 h 62"/>
                <a:gd name="T6" fmla="*/ 1 w 172"/>
                <a:gd name="T7" fmla="*/ 25 h 62"/>
                <a:gd name="T8" fmla="*/ 0 w 172"/>
                <a:gd name="T9" fmla="*/ 34 h 62"/>
                <a:gd name="T10" fmla="*/ 2 w 172"/>
                <a:gd name="T11" fmla="*/ 40 h 62"/>
                <a:gd name="T12" fmla="*/ 6 w 172"/>
                <a:gd name="T13" fmla="*/ 41 h 62"/>
                <a:gd name="T14" fmla="*/ 10 w 172"/>
                <a:gd name="T15" fmla="*/ 40 h 62"/>
                <a:gd name="T16" fmla="*/ 15 w 172"/>
                <a:gd name="T17" fmla="*/ 39 h 62"/>
                <a:gd name="T18" fmla="*/ 21 w 172"/>
                <a:gd name="T19" fmla="*/ 38 h 62"/>
                <a:gd name="T20" fmla="*/ 26 w 172"/>
                <a:gd name="T21" fmla="*/ 36 h 62"/>
                <a:gd name="T22" fmla="*/ 32 w 172"/>
                <a:gd name="T23" fmla="*/ 34 h 62"/>
                <a:gd name="T24" fmla="*/ 37 w 172"/>
                <a:gd name="T25" fmla="*/ 34 h 62"/>
                <a:gd name="T26" fmla="*/ 41 w 172"/>
                <a:gd name="T27" fmla="*/ 34 h 62"/>
                <a:gd name="T28" fmla="*/ 47 w 172"/>
                <a:gd name="T29" fmla="*/ 36 h 62"/>
                <a:gd name="T30" fmla="*/ 56 w 172"/>
                <a:gd name="T31" fmla="*/ 37 h 62"/>
                <a:gd name="T32" fmla="*/ 67 w 172"/>
                <a:gd name="T33" fmla="*/ 39 h 62"/>
                <a:gd name="T34" fmla="*/ 77 w 172"/>
                <a:gd name="T35" fmla="*/ 41 h 62"/>
                <a:gd name="T36" fmla="*/ 89 w 172"/>
                <a:gd name="T37" fmla="*/ 44 h 62"/>
                <a:gd name="T38" fmla="*/ 99 w 172"/>
                <a:gd name="T39" fmla="*/ 46 h 62"/>
                <a:gd name="T40" fmla="*/ 106 w 172"/>
                <a:gd name="T41" fmla="*/ 48 h 62"/>
                <a:gd name="T42" fmla="*/ 112 w 172"/>
                <a:gd name="T43" fmla="*/ 51 h 62"/>
                <a:gd name="T44" fmla="*/ 109 w 172"/>
                <a:gd name="T45" fmla="*/ 55 h 62"/>
                <a:gd name="T46" fmla="*/ 109 w 172"/>
                <a:gd name="T47" fmla="*/ 60 h 62"/>
                <a:gd name="T48" fmla="*/ 110 w 172"/>
                <a:gd name="T49" fmla="*/ 62 h 62"/>
                <a:gd name="T50" fmla="*/ 116 w 172"/>
                <a:gd name="T51" fmla="*/ 62 h 62"/>
                <a:gd name="T52" fmla="*/ 121 w 172"/>
                <a:gd name="T53" fmla="*/ 61 h 62"/>
                <a:gd name="T54" fmla="*/ 128 w 172"/>
                <a:gd name="T55" fmla="*/ 59 h 62"/>
                <a:gd name="T56" fmla="*/ 136 w 172"/>
                <a:gd name="T57" fmla="*/ 56 h 62"/>
                <a:gd name="T58" fmla="*/ 145 w 172"/>
                <a:gd name="T59" fmla="*/ 54 h 62"/>
                <a:gd name="T60" fmla="*/ 153 w 172"/>
                <a:gd name="T61" fmla="*/ 52 h 62"/>
                <a:gd name="T62" fmla="*/ 161 w 172"/>
                <a:gd name="T63" fmla="*/ 48 h 62"/>
                <a:gd name="T64" fmla="*/ 167 w 172"/>
                <a:gd name="T65" fmla="*/ 46 h 62"/>
                <a:gd name="T66" fmla="*/ 170 w 172"/>
                <a:gd name="T67" fmla="*/ 45 h 62"/>
                <a:gd name="T68" fmla="*/ 172 w 172"/>
                <a:gd name="T69" fmla="*/ 41 h 62"/>
                <a:gd name="T70" fmla="*/ 169 w 172"/>
                <a:gd name="T71" fmla="*/ 37 h 62"/>
                <a:gd name="T72" fmla="*/ 163 w 172"/>
                <a:gd name="T73" fmla="*/ 34 h 62"/>
                <a:gd name="T74" fmla="*/ 157 w 172"/>
                <a:gd name="T75" fmla="*/ 36 h 62"/>
                <a:gd name="T76" fmla="*/ 152 w 172"/>
                <a:gd name="T77" fmla="*/ 36 h 62"/>
                <a:gd name="T78" fmla="*/ 147 w 172"/>
                <a:gd name="T79" fmla="*/ 34 h 62"/>
                <a:gd name="T80" fmla="*/ 143 w 172"/>
                <a:gd name="T81" fmla="*/ 33 h 62"/>
                <a:gd name="T82" fmla="*/ 138 w 172"/>
                <a:gd name="T83" fmla="*/ 31 h 62"/>
                <a:gd name="T84" fmla="*/ 132 w 172"/>
                <a:gd name="T85" fmla="*/ 30 h 62"/>
                <a:gd name="T86" fmla="*/ 127 w 172"/>
                <a:gd name="T87" fmla="*/ 28 h 62"/>
                <a:gd name="T88" fmla="*/ 122 w 172"/>
                <a:gd name="T89" fmla="*/ 26 h 62"/>
                <a:gd name="T90" fmla="*/ 116 w 172"/>
                <a:gd name="T91" fmla="*/ 25 h 62"/>
                <a:gd name="T92" fmla="*/ 110 w 172"/>
                <a:gd name="T93" fmla="*/ 24 h 62"/>
                <a:gd name="T94" fmla="*/ 105 w 172"/>
                <a:gd name="T95" fmla="*/ 23 h 62"/>
                <a:gd name="T96" fmla="*/ 99 w 172"/>
                <a:gd name="T97" fmla="*/ 22 h 62"/>
                <a:gd name="T98" fmla="*/ 92 w 172"/>
                <a:gd name="T99" fmla="*/ 21 h 62"/>
                <a:gd name="T100" fmla="*/ 85 w 172"/>
                <a:gd name="T101" fmla="*/ 18 h 62"/>
                <a:gd name="T102" fmla="*/ 79 w 172"/>
                <a:gd name="T103" fmla="*/ 17 h 62"/>
                <a:gd name="T104" fmla="*/ 75 w 172"/>
                <a:gd name="T105" fmla="*/ 15 h 62"/>
                <a:gd name="T106" fmla="*/ 70 w 172"/>
                <a:gd name="T107" fmla="*/ 14 h 62"/>
                <a:gd name="T108" fmla="*/ 63 w 172"/>
                <a:gd name="T109" fmla="*/ 10 h 62"/>
                <a:gd name="T110" fmla="*/ 56 w 172"/>
                <a:gd name="T111" fmla="*/ 6 h 62"/>
                <a:gd name="T112" fmla="*/ 49 w 172"/>
                <a:gd name="T113" fmla="*/ 2 h 62"/>
                <a:gd name="T114" fmla="*/ 41 w 172"/>
                <a:gd name="T11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3A5F9FF7-1265-43BB-9FFA-D5601F396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40 w 50"/>
                <a:gd name="T1" fmla="*/ 0 h 29"/>
                <a:gd name="T2" fmla="*/ 35 w 50"/>
                <a:gd name="T3" fmla="*/ 2 h 29"/>
                <a:gd name="T4" fmla="*/ 31 w 50"/>
                <a:gd name="T5" fmla="*/ 4 h 29"/>
                <a:gd name="T6" fmla="*/ 26 w 50"/>
                <a:gd name="T7" fmla="*/ 6 h 29"/>
                <a:gd name="T8" fmla="*/ 22 w 50"/>
                <a:gd name="T9" fmla="*/ 6 h 29"/>
                <a:gd name="T10" fmla="*/ 16 w 50"/>
                <a:gd name="T11" fmla="*/ 5 h 29"/>
                <a:gd name="T12" fmla="*/ 9 w 50"/>
                <a:gd name="T13" fmla="*/ 3 h 29"/>
                <a:gd name="T14" fmla="*/ 3 w 50"/>
                <a:gd name="T15" fmla="*/ 3 h 29"/>
                <a:gd name="T16" fmla="*/ 0 w 50"/>
                <a:gd name="T17" fmla="*/ 5 h 29"/>
                <a:gd name="T18" fmla="*/ 1 w 50"/>
                <a:gd name="T19" fmla="*/ 10 h 29"/>
                <a:gd name="T20" fmla="*/ 4 w 50"/>
                <a:gd name="T21" fmla="*/ 17 h 29"/>
                <a:gd name="T22" fmla="*/ 10 w 50"/>
                <a:gd name="T23" fmla="*/ 25 h 29"/>
                <a:gd name="T24" fmla="*/ 15 w 50"/>
                <a:gd name="T25" fmla="*/ 29 h 29"/>
                <a:gd name="T26" fmla="*/ 23 w 50"/>
                <a:gd name="T27" fmla="*/ 29 h 29"/>
                <a:gd name="T28" fmla="*/ 33 w 50"/>
                <a:gd name="T29" fmla="*/ 29 h 29"/>
                <a:gd name="T30" fmla="*/ 41 w 50"/>
                <a:gd name="T31" fmla="*/ 28 h 29"/>
                <a:gd name="T32" fmla="*/ 48 w 50"/>
                <a:gd name="T33" fmla="*/ 26 h 29"/>
                <a:gd name="T34" fmla="*/ 50 w 50"/>
                <a:gd name="T35" fmla="*/ 22 h 29"/>
                <a:gd name="T36" fmla="*/ 49 w 50"/>
                <a:gd name="T37" fmla="*/ 15 h 29"/>
                <a:gd name="T38" fmla="*/ 46 w 50"/>
                <a:gd name="T39" fmla="*/ 9 h 29"/>
                <a:gd name="T40" fmla="*/ 40 w 5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73E3336A-2A6F-4053-BAE2-49A068BB2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73 w 141"/>
                <a:gd name="T1" fmla="*/ 15 h 51"/>
                <a:gd name="T2" fmla="*/ 68 w 141"/>
                <a:gd name="T3" fmla="*/ 13 h 51"/>
                <a:gd name="T4" fmla="*/ 64 w 141"/>
                <a:gd name="T5" fmla="*/ 10 h 51"/>
                <a:gd name="T6" fmla="*/ 58 w 141"/>
                <a:gd name="T7" fmla="*/ 8 h 51"/>
                <a:gd name="T8" fmla="*/ 52 w 141"/>
                <a:gd name="T9" fmla="*/ 4 h 51"/>
                <a:gd name="T10" fmla="*/ 46 w 141"/>
                <a:gd name="T11" fmla="*/ 2 h 51"/>
                <a:gd name="T12" fmla="*/ 41 w 141"/>
                <a:gd name="T13" fmla="*/ 1 h 51"/>
                <a:gd name="T14" fmla="*/ 36 w 141"/>
                <a:gd name="T15" fmla="*/ 0 h 51"/>
                <a:gd name="T16" fmla="*/ 33 w 141"/>
                <a:gd name="T17" fmla="*/ 1 h 51"/>
                <a:gd name="T18" fmla="*/ 28 w 141"/>
                <a:gd name="T19" fmla="*/ 3 h 51"/>
                <a:gd name="T20" fmla="*/ 23 w 141"/>
                <a:gd name="T21" fmla="*/ 3 h 51"/>
                <a:gd name="T22" fmla="*/ 18 w 141"/>
                <a:gd name="T23" fmla="*/ 3 h 51"/>
                <a:gd name="T24" fmla="*/ 13 w 141"/>
                <a:gd name="T25" fmla="*/ 3 h 51"/>
                <a:gd name="T26" fmla="*/ 8 w 141"/>
                <a:gd name="T27" fmla="*/ 4 h 51"/>
                <a:gd name="T28" fmla="*/ 6 w 141"/>
                <a:gd name="T29" fmla="*/ 8 h 51"/>
                <a:gd name="T30" fmla="*/ 6 w 141"/>
                <a:gd name="T31" fmla="*/ 13 h 51"/>
                <a:gd name="T32" fmla="*/ 8 w 141"/>
                <a:gd name="T33" fmla="*/ 17 h 51"/>
                <a:gd name="T34" fmla="*/ 11 w 141"/>
                <a:gd name="T35" fmla="*/ 21 h 51"/>
                <a:gd name="T36" fmla="*/ 11 w 141"/>
                <a:gd name="T37" fmla="*/ 23 h 51"/>
                <a:gd name="T38" fmla="*/ 8 w 141"/>
                <a:gd name="T39" fmla="*/ 25 h 51"/>
                <a:gd name="T40" fmla="*/ 5 w 141"/>
                <a:gd name="T41" fmla="*/ 28 h 51"/>
                <a:gd name="T42" fmla="*/ 1 w 141"/>
                <a:gd name="T43" fmla="*/ 31 h 51"/>
                <a:gd name="T44" fmla="*/ 0 w 141"/>
                <a:gd name="T45" fmla="*/ 33 h 51"/>
                <a:gd name="T46" fmla="*/ 1 w 141"/>
                <a:gd name="T47" fmla="*/ 36 h 51"/>
                <a:gd name="T48" fmla="*/ 8 w 141"/>
                <a:gd name="T49" fmla="*/ 37 h 51"/>
                <a:gd name="T50" fmla="*/ 18 w 141"/>
                <a:gd name="T51" fmla="*/ 38 h 51"/>
                <a:gd name="T52" fmla="*/ 24 w 141"/>
                <a:gd name="T53" fmla="*/ 39 h 51"/>
                <a:gd name="T54" fmla="*/ 30 w 141"/>
                <a:gd name="T55" fmla="*/ 41 h 51"/>
                <a:gd name="T56" fmla="*/ 36 w 141"/>
                <a:gd name="T57" fmla="*/ 44 h 51"/>
                <a:gd name="T58" fmla="*/ 41 w 141"/>
                <a:gd name="T59" fmla="*/ 44 h 51"/>
                <a:gd name="T60" fmla="*/ 45 w 141"/>
                <a:gd name="T61" fmla="*/ 43 h 51"/>
                <a:gd name="T62" fmla="*/ 49 w 141"/>
                <a:gd name="T63" fmla="*/ 39 h 51"/>
                <a:gd name="T64" fmla="*/ 53 w 141"/>
                <a:gd name="T65" fmla="*/ 36 h 51"/>
                <a:gd name="T66" fmla="*/ 61 w 141"/>
                <a:gd name="T67" fmla="*/ 36 h 51"/>
                <a:gd name="T68" fmla="*/ 67 w 141"/>
                <a:gd name="T69" fmla="*/ 37 h 51"/>
                <a:gd name="T70" fmla="*/ 73 w 141"/>
                <a:gd name="T71" fmla="*/ 37 h 51"/>
                <a:gd name="T72" fmla="*/ 80 w 141"/>
                <a:gd name="T73" fmla="*/ 38 h 51"/>
                <a:gd name="T74" fmla="*/ 87 w 141"/>
                <a:gd name="T75" fmla="*/ 39 h 51"/>
                <a:gd name="T76" fmla="*/ 94 w 141"/>
                <a:gd name="T77" fmla="*/ 37 h 51"/>
                <a:gd name="T78" fmla="*/ 99 w 141"/>
                <a:gd name="T79" fmla="*/ 37 h 51"/>
                <a:gd name="T80" fmla="*/ 105 w 141"/>
                <a:gd name="T81" fmla="*/ 40 h 51"/>
                <a:gd name="T82" fmla="*/ 112 w 141"/>
                <a:gd name="T83" fmla="*/ 46 h 51"/>
                <a:gd name="T84" fmla="*/ 119 w 141"/>
                <a:gd name="T85" fmla="*/ 49 h 51"/>
                <a:gd name="T86" fmla="*/ 125 w 141"/>
                <a:gd name="T87" fmla="*/ 51 h 51"/>
                <a:gd name="T88" fmla="*/ 132 w 141"/>
                <a:gd name="T89" fmla="*/ 48 h 51"/>
                <a:gd name="T90" fmla="*/ 137 w 141"/>
                <a:gd name="T91" fmla="*/ 41 h 51"/>
                <a:gd name="T92" fmla="*/ 141 w 141"/>
                <a:gd name="T93" fmla="*/ 34 h 51"/>
                <a:gd name="T94" fmla="*/ 141 w 141"/>
                <a:gd name="T95" fmla="*/ 29 h 51"/>
                <a:gd name="T96" fmla="*/ 135 w 141"/>
                <a:gd name="T97" fmla="*/ 25 h 51"/>
                <a:gd name="T98" fmla="*/ 127 w 141"/>
                <a:gd name="T99" fmla="*/ 23 h 51"/>
                <a:gd name="T100" fmla="*/ 119 w 141"/>
                <a:gd name="T101" fmla="*/ 18 h 51"/>
                <a:gd name="T102" fmla="*/ 111 w 141"/>
                <a:gd name="T103" fmla="*/ 15 h 51"/>
                <a:gd name="T104" fmla="*/ 105 w 141"/>
                <a:gd name="T105" fmla="*/ 15 h 51"/>
                <a:gd name="T106" fmla="*/ 98 w 141"/>
                <a:gd name="T107" fmla="*/ 17 h 51"/>
                <a:gd name="T108" fmla="*/ 89 w 141"/>
                <a:gd name="T109" fmla="*/ 18 h 51"/>
                <a:gd name="T110" fmla="*/ 80 w 141"/>
                <a:gd name="T111" fmla="*/ 18 h 51"/>
                <a:gd name="T112" fmla="*/ 73 w 141"/>
                <a:gd name="T1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52">
              <a:extLst>
                <a:ext uri="{FF2B5EF4-FFF2-40B4-BE49-F238E27FC236}">
                  <a16:creationId xmlns:a16="http://schemas.microsoft.com/office/drawing/2014/main" id="{760514C5-A029-4F17-8CD2-A6A053152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4 h 68"/>
                <a:gd name="T4" fmla="*/ 6 w 53"/>
                <a:gd name="T5" fmla="*/ 35 h 68"/>
                <a:gd name="T6" fmla="*/ 14 w 53"/>
                <a:gd name="T7" fmla="*/ 56 h 68"/>
                <a:gd name="T8" fmla="*/ 22 w 53"/>
                <a:gd name="T9" fmla="*/ 68 h 68"/>
                <a:gd name="T10" fmla="*/ 29 w 53"/>
                <a:gd name="T11" fmla="*/ 68 h 68"/>
                <a:gd name="T12" fmla="*/ 35 w 53"/>
                <a:gd name="T13" fmla="*/ 63 h 68"/>
                <a:gd name="T14" fmla="*/ 41 w 53"/>
                <a:gd name="T15" fmla="*/ 55 h 68"/>
                <a:gd name="T16" fmla="*/ 46 w 53"/>
                <a:gd name="T17" fmla="*/ 49 h 68"/>
                <a:gd name="T18" fmla="*/ 51 w 53"/>
                <a:gd name="T19" fmla="*/ 41 h 68"/>
                <a:gd name="T20" fmla="*/ 53 w 53"/>
                <a:gd name="T21" fmla="*/ 30 h 68"/>
                <a:gd name="T22" fmla="*/ 53 w 53"/>
                <a:gd name="T23" fmla="*/ 18 h 68"/>
                <a:gd name="T24" fmla="*/ 51 w 53"/>
                <a:gd name="T25" fmla="*/ 9 h 68"/>
                <a:gd name="T26" fmla="*/ 47 w 53"/>
                <a:gd name="T27" fmla="*/ 4 h 68"/>
                <a:gd name="T28" fmla="*/ 44 w 53"/>
                <a:gd name="T29" fmla="*/ 1 h 68"/>
                <a:gd name="T30" fmla="*/ 41 w 53"/>
                <a:gd name="T31" fmla="*/ 2 h 68"/>
                <a:gd name="T32" fmla="*/ 37 w 53"/>
                <a:gd name="T33" fmla="*/ 8 h 68"/>
                <a:gd name="T34" fmla="*/ 35 w 53"/>
                <a:gd name="T35" fmla="*/ 11 h 68"/>
                <a:gd name="T36" fmla="*/ 31 w 53"/>
                <a:gd name="T37" fmla="*/ 12 h 68"/>
                <a:gd name="T38" fmla="*/ 27 w 53"/>
                <a:gd name="T39" fmla="*/ 14 h 68"/>
                <a:gd name="T40" fmla="*/ 22 w 53"/>
                <a:gd name="T41" fmla="*/ 14 h 68"/>
                <a:gd name="T42" fmla="*/ 16 w 53"/>
                <a:gd name="T43" fmla="*/ 11 h 68"/>
                <a:gd name="T44" fmla="*/ 12 w 53"/>
                <a:gd name="T45" fmla="*/ 9 h 68"/>
                <a:gd name="T46" fmla="*/ 6 w 53"/>
                <a:gd name="T47" fmla="*/ 6 h 68"/>
                <a:gd name="T48" fmla="*/ 0 w 53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Freeform 53">
              <a:extLst>
                <a:ext uri="{FF2B5EF4-FFF2-40B4-BE49-F238E27FC236}">
                  <a16:creationId xmlns:a16="http://schemas.microsoft.com/office/drawing/2014/main" id="{33667F54-CD8B-499B-B358-CFDA2B2F5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334 w 343"/>
                <a:gd name="T1" fmla="*/ 249 h 378"/>
                <a:gd name="T2" fmla="*/ 312 w 343"/>
                <a:gd name="T3" fmla="*/ 263 h 378"/>
                <a:gd name="T4" fmla="*/ 283 w 343"/>
                <a:gd name="T5" fmla="*/ 264 h 378"/>
                <a:gd name="T6" fmla="*/ 257 w 343"/>
                <a:gd name="T7" fmla="*/ 264 h 378"/>
                <a:gd name="T8" fmla="*/ 242 w 343"/>
                <a:gd name="T9" fmla="*/ 262 h 378"/>
                <a:gd name="T10" fmla="*/ 225 w 343"/>
                <a:gd name="T11" fmla="*/ 262 h 378"/>
                <a:gd name="T12" fmla="*/ 220 w 343"/>
                <a:gd name="T13" fmla="*/ 268 h 378"/>
                <a:gd name="T14" fmla="*/ 232 w 343"/>
                <a:gd name="T15" fmla="*/ 276 h 378"/>
                <a:gd name="T16" fmla="*/ 253 w 343"/>
                <a:gd name="T17" fmla="*/ 280 h 378"/>
                <a:gd name="T18" fmla="*/ 273 w 343"/>
                <a:gd name="T19" fmla="*/ 279 h 378"/>
                <a:gd name="T20" fmla="*/ 296 w 343"/>
                <a:gd name="T21" fmla="*/ 273 h 378"/>
                <a:gd name="T22" fmla="*/ 301 w 343"/>
                <a:gd name="T23" fmla="*/ 322 h 378"/>
                <a:gd name="T24" fmla="*/ 299 w 343"/>
                <a:gd name="T25" fmla="*/ 352 h 378"/>
                <a:gd name="T26" fmla="*/ 273 w 343"/>
                <a:gd name="T27" fmla="*/ 378 h 378"/>
                <a:gd name="T28" fmla="*/ 257 w 343"/>
                <a:gd name="T29" fmla="*/ 364 h 378"/>
                <a:gd name="T30" fmla="*/ 244 w 343"/>
                <a:gd name="T31" fmla="*/ 359 h 378"/>
                <a:gd name="T32" fmla="*/ 231 w 343"/>
                <a:gd name="T33" fmla="*/ 364 h 378"/>
                <a:gd name="T34" fmla="*/ 217 w 343"/>
                <a:gd name="T35" fmla="*/ 365 h 378"/>
                <a:gd name="T36" fmla="*/ 210 w 343"/>
                <a:gd name="T37" fmla="*/ 347 h 378"/>
                <a:gd name="T38" fmla="*/ 201 w 343"/>
                <a:gd name="T39" fmla="*/ 327 h 378"/>
                <a:gd name="T40" fmla="*/ 182 w 343"/>
                <a:gd name="T41" fmla="*/ 316 h 378"/>
                <a:gd name="T42" fmla="*/ 191 w 343"/>
                <a:gd name="T43" fmla="*/ 302 h 378"/>
                <a:gd name="T44" fmla="*/ 172 w 343"/>
                <a:gd name="T45" fmla="*/ 287 h 378"/>
                <a:gd name="T46" fmla="*/ 161 w 343"/>
                <a:gd name="T47" fmla="*/ 265 h 378"/>
                <a:gd name="T48" fmla="*/ 172 w 343"/>
                <a:gd name="T49" fmla="*/ 255 h 378"/>
                <a:gd name="T50" fmla="*/ 192 w 343"/>
                <a:gd name="T51" fmla="*/ 250 h 378"/>
                <a:gd name="T52" fmla="*/ 212 w 343"/>
                <a:gd name="T53" fmla="*/ 239 h 378"/>
                <a:gd name="T54" fmla="*/ 212 w 343"/>
                <a:gd name="T55" fmla="*/ 232 h 378"/>
                <a:gd name="T56" fmla="*/ 196 w 343"/>
                <a:gd name="T57" fmla="*/ 212 h 378"/>
                <a:gd name="T58" fmla="*/ 176 w 343"/>
                <a:gd name="T59" fmla="*/ 205 h 378"/>
                <a:gd name="T60" fmla="*/ 151 w 343"/>
                <a:gd name="T61" fmla="*/ 201 h 378"/>
                <a:gd name="T62" fmla="*/ 128 w 343"/>
                <a:gd name="T63" fmla="*/ 194 h 378"/>
                <a:gd name="T64" fmla="*/ 117 w 343"/>
                <a:gd name="T65" fmla="*/ 175 h 378"/>
                <a:gd name="T66" fmla="*/ 132 w 343"/>
                <a:gd name="T67" fmla="*/ 174 h 378"/>
                <a:gd name="T68" fmla="*/ 147 w 343"/>
                <a:gd name="T69" fmla="*/ 175 h 378"/>
                <a:gd name="T70" fmla="*/ 161 w 343"/>
                <a:gd name="T71" fmla="*/ 173 h 378"/>
                <a:gd name="T72" fmla="*/ 175 w 343"/>
                <a:gd name="T73" fmla="*/ 162 h 378"/>
                <a:gd name="T74" fmla="*/ 177 w 343"/>
                <a:gd name="T75" fmla="*/ 129 h 378"/>
                <a:gd name="T76" fmla="*/ 152 w 343"/>
                <a:gd name="T77" fmla="*/ 99 h 378"/>
                <a:gd name="T78" fmla="*/ 132 w 343"/>
                <a:gd name="T79" fmla="*/ 96 h 378"/>
                <a:gd name="T80" fmla="*/ 117 w 343"/>
                <a:gd name="T81" fmla="*/ 98 h 378"/>
                <a:gd name="T82" fmla="*/ 106 w 343"/>
                <a:gd name="T83" fmla="*/ 72 h 378"/>
                <a:gd name="T84" fmla="*/ 93 w 343"/>
                <a:gd name="T85" fmla="*/ 71 h 378"/>
                <a:gd name="T86" fmla="*/ 73 w 343"/>
                <a:gd name="T87" fmla="*/ 63 h 378"/>
                <a:gd name="T88" fmla="*/ 54 w 343"/>
                <a:gd name="T89" fmla="*/ 45 h 378"/>
                <a:gd name="T90" fmla="*/ 37 w 343"/>
                <a:gd name="T91" fmla="*/ 44 h 378"/>
                <a:gd name="T92" fmla="*/ 23 w 343"/>
                <a:gd name="T93" fmla="*/ 43 h 378"/>
                <a:gd name="T94" fmla="*/ 8 w 343"/>
                <a:gd name="T95" fmla="*/ 34 h 378"/>
                <a:gd name="T96" fmla="*/ 11 w 343"/>
                <a:gd name="T97" fmla="*/ 0 h 378"/>
                <a:gd name="T98" fmla="*/ 73 w 343"/>
                <a:gd name="T99" fmla="*/ 29 h 378"/>
                <a:gd name="T100" fmla="*/ 145 w 343"/>
                <a:gd name="T101" fmla="*/ 72 h 378"/>
                <a:gd name="T102" fmla="*/ 217 w 343"/>
                <a:gd name="T103" fmla="*/ 121 h 378"/>
                <a:gd name="T104" fmla="*/ 282 w 343"/>
                <a:gd name="T105" fmla="*/ 174 h 378"/>
                <a:gd name="T106" fmla="*/ 331 w 343"/>
                <a:gd name="T107" fmla="*/ 22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54">
              <a:extLst>
                <a:ext uri="{FF2B5EF4-FFF2-40B4-BE49-F238E27FC236}">
                  <a16:creationId xmlns:a16="http://schemas.microsoft.com/office/drawing/2014/main" id="{5E4E4D80-1C72-47BC-8211-7867A6AF1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7 w 126"/>
                <a:gd name="T1" fmla="*/ 13 h 111"/>
                <a:gd name="T2" fmla="*/ 24 w 126"/>
                <a:gd name="T3" fmla="*/ 15 h 111"/>
                <a:gd name="T4" fmla="*/ 32 w 126"/>
                <a:gd name="T5" fmla="*/ 16 h 111"/>
                <a:gd name="T6" fmla="*/ 35 w 126"/>
                <a:gd name="T7" fmla="*/ 24 h 111"/>
                <a:gd name="T8" fmla="*/ 46 w 126"/>
                <a:gd name="T9" fmla="*/ 28 h 111"/>
                <a:gd name="T10" fmla="*/ 60 w 126"/>
                <a:gd name="T11" fmla="*/ 29 h 111"/>
                <a:gd name="T12" fmla="*/ 66 w 126"/>
                <a:gd name="T13" fmla="*/ 37 h 111"/>
                <a:gd name="T14" fmla="*/ 69 w 126"/>
                <a:gd name="T15" fmla="*/ 51 h 111"/>
                <a:gd name="T16" fmla="*/ 82 w 126"/>
                <a:gd name="T17" fmla="*/ 53 h 111"/>
                <a:gd name="T18" fmla="*/ 100 w 126"/>
                <a:gd name="T19" fmla="*/ 54 h 111"/>
                <a:gd name="T20" fmla="*/ 108 w 126"/>
                <a:gd name="T21" fmla="*/ 58 h 111"/>
                <a:gd name="T22" fmla="*/ 111 w 126"/>
                <a:gd name="T23" fmla="*/ 68 h 111"/>
                <a:gd name="T24" fmla="*/ 126 w 126"/>
                <a:gd name="T25" fmla="*/ 78 h 111"/>
                <a:gd name="T26" fmla="*/ 119 w 126"/>
                <a:gd name="T27" fmla="*/ 91 h 111"/>
                <a:gd name="T28" fmla="*/ 105 w 126"/>
                <a:gd name="T29" fmla="*/ 97 h 111"/>
                <a:gd name="T30" fmla="*/ 94 w 126"/>
                <a:gd name="T31" fmla="*/ 99 h 111"/>
                <a:gd name="T32" fmla="*/ 85 w 126"/>
                <a:gd name="T33" fmla="*/ 102 h 111"/>
                <a:gd name="T34" fmla="*/ 76 w 126"/>
                <a:gd name="T35" fmla="*/ 106 h 111"/>
                <a:gd name="T36" fmla="*/ 68 w 126"/>
                <a:gd name="T37" fmla="*/ 109 h 111"/>
                <a:gd name="T38" fmla="*/ 58 w 126"/>
                <a:gd name="T39" fmla="*/ 109 h 111"/>
                <a:gd name="T40" fmla="*/ 46 w 126"/>
                <a:gd name="T41" fmla="*/ 105 h 111"/>
                <a:gd name="T42" fmla="*/ 58 w 126"/>
                <a:gd name="T43" fmla="*/ 93 h 111"/>
                <a:gd name="T44" fmla="*/ 66 w 126"/>
                <a:gd name="T45" fmla="*/ 88 h 111"/>
                <a:gd name="T46" fmla="*/ 54 w 126"/>
                <a:gd name="T47" fmla="*/ 83 h 111"/>
                <a:gd name="T48" fmla="*/ 43 w 126"/>
                <a:gd name="T49" fmla="*/ 75 h 111"/>
                <a:gd name="T50" fmla="*/ 46 w 126"/>
                <a:gd name="T51" fmla="*/ 67 h 111"/>
                <a:gd name="T52" fmla="*/ 46 w 126"/>
                <a:gd name="T53" fmla="*/ 59 h 111"/>
                <a:gd name="T54" fmla="*/ 32 w 126"/>
                <a:gd name="T55" fmla="*/ 47 h 111"/>
                <a:gd name="T56" fmla="*/ 18 w 126"/>
                <a:gd name="T57" fmla="*/ 39 h 111"/>
                <a:gd name="T58" fmla="*/ 10 w 126"/>
                <a:gd name="T59" fmla="*/ 22 h 111"/>
                <a:gd name="T60" fmla="*/ 0 w 126"/>
                <a:gd name="T61" fmla="*/ 3 h 111"/>
                <a:gd name="T62" fmla="*/ 8 w 126"/>
                <a:gd name="T63" fmla="*/ 0 h 111"/>
                <a:gd name="T64" fmla="*/ 15 w 126"/>
                <a:gd name="T6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Freeform 55">
              <a:extLst>
                <a:ext uri="{FF2B5EF4-FFF2-40B4-BE49-F238E27FC236}">
                  <a16:creationId xmlns:a16="http://schemas.microsoft.com/office/drawing/2014/main" id="{4D015CE9-2562-4735-ACAC-DF27E2FA5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4 w 32"/>
                <a:gd name="T3" fmla="*/ 4 h 43"/>
                <a:gd name="T4" fmla="*/ 10 w 32"/>
                <a:gd name="T5" fmla="*/ 8 h 43"/>
                <a:gd name="T6" fmla="*/ 17 w 32"/>
                <a:gd name="T7" fmla="*/ 11 h 43"/>
                <a:gd name="T8" fmla="*/ 23 w 32"/>
                <a:gd name="T9" fmla="*/ 13 h 43"/>
                <a:gd name="T10" fmla="*/ 28 w 32"/>
                <a:gd name="T11" fmla="*/ 21 h 43"/>
                <a:gd name="T12" fmla="*/ 32 w 32"/>
                <a:gd name="T13" fmla="*/ 30 h 43"/>
                <a:gd name="T14" fmla="*/ 32 w 32"/>
                <a:gd name="T15" fmla="*/ 38 h 43"/>
                <a:gd name="T16" fmla="*/ 28 w 32"/>
                <a:gd name="T17" fmla="*/ 43 h 43"/>
                <a:gd name="T18" fmla="*/ 19 w 32"/>
                <a:gd name="T19" fmla="*/ 40 h 43"/>
                <a:gd name="T20" fmla="*/ 10 w 32"/>
                <a:gd name="T21" fmla="*/ 29 h 43"/>
                <a:gd name="T22" fmla="*/ 3 w 32"/>
                <a:gd name="T23" fmla="*/ 14 h 43"/>
                <a:gd name="T24" fmla="*/ 0 w 32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 56">
              <a:extLst>
                <a:ext uri="{FF2B5EF4-FFF2-40B4-BE49-F238E27FC236}">
                  <a16:creationId xmlns:a16="http://schemas.microsoft.com/office/drawing/2014/main" id="{2EABF8CA-8510-4844-B830-307C519E2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228 w 405"/>
                <a:gd name="T1" fmla="*/ 23 h 1058"/>
                <a:gd name="T2" fmla="*/ 203 w 405"/>
                <a:gd name="T3" fmla="*/ 23 h 1058"/>
                <a:gd name="T4" fmla="*/ 185 w 405"/>
                <a:gd name="T5" fmla="*/ 4 h 1058"/>
                <a:gd name="T6" fmla="*/ 164 w 405"/>
                <a:gd name="T7" fmla="*/ 0 h 1058"/>
                <a:gd name="T8" fmla="*/ 144 w 405"/>
                <a:gd name="T9" fmla="*/ 0 h 1058"/>
                <a:gd name="T10" fmla="*/ 127 w 405"/>
                <a:gd name="T11" fmla="*/ 3 h 1058"/>
                <a:gd name="T12" fmla="*/ 105 w 405"/>
                <a:gd name="T13" fmla="*/ 18 h 1058"/>
                <a:gd name="T14" fmla="*/ 89 w 405"/>
                <a:gd name="T15" fmla="*/ 32 h 1058"/>
                <a:gd name="T16" fmla="*/ 82 w 405"/>
                <a:gd name="T17" fmla="*/ 33 h 1058"/>
                <a:gd name="T18" fmla="*/ 62 w 405"/>
                <a:gd name="T19" fmla="*/ 34 h 1058"/>
                <a:gd name="T20" fmla="*/ 46 w 405"/>
                <a:gd name="T21" fmla="*/ 37 h 1058"/>
                <a:gd name="T22" fmla="*/ 31 w 405"/>
                <a:gd name="T23" fmla="*/ 52 h 1058"/>
                <a:gd name="T24" fmla="*/ 16 w 405"/>
                <a:gd name="T25" fmla="*/ 73 h 1058"/>
                <a:gd name="T26" fmla="*/ 24 w 405"/>
                <a:gd name="T27" fmla="*/ 121 h 1058"/>
                <a:gd name="T28" fmla="*/ 3 w 405"/>
                <a:gd name="T29" fmla="*/ 186 h 1058"/>
                <a:gd name="T30" fmla="*/ 16 w 405"/>
                <a:gd name="T31" fmla="*/ 223 h 1058"/>
                <a:gd name="T32" fmla="*/ 29 w 405"/>
                <a:gd name="T33" fmla="*/ 268 h 1058"/>
                <a:gd name="T34" fmla="*/ 32 w 405"/>
                <a:gd name="T35" fmla="*/ 346 h 1058"/>
                <a:gd name="T36" fmla="*/ 59 w 405"/>
                <a:gd name="T37" fmla="*/ 358 h 1058"/>
                <a:gd name="T38" fmla="*/ 70 w 405"/>
                <a:gd name="T39" fmla="*/ 372 h 1058"/>
                <a:gd name="T40" fmla="*/ 79 w 405"/>
                <a:gd name="T41" fmla="*/ 391 h 1058"/>
                <a:gd name="T42" fmla="*/ 85 w 405"/>
                <a:gd name="T43" fmla="*/ 407 h 1058"/>
                <a:gd name="T44" fmla="*/ 104 w 405"/>
                <a:gd name="T45" fmla="*/ 420 h 1058"/>
                <a:gd name="T46" fmla="*/ 118 w 405"/>
                <a:gd name="T47" fmla="*/ 441 h 1058"/>
                <a:gd name="T48" fmla="*/ 126 w 405"/>
                <a:gd name="T49" fmla="*/ 455 h 1058"/>
                <a:gd name="T50" fmla="*/ 144 w 405"/>
                <a:gd name="T51" fmla="*/ 472 h 1058"/>
                <a:gd name="T52" fmla="*/ 161 w 405"/>
                <a:gd name="T53" fmla="*/ 487 h 1058"/>
                <a:gd name="T54" fmla="*/ 182 w 405"/>
                <a:gd name="T55" fmla="*/ 485 h 1058"/>
                <a:gd name="T56" fmla="*/ 214 w 405"/>
                <a:gd name="T57" fmla="*/ 477 h 1058"/>
                <a:gd name="T58" fmla="*/ 240 w 405"/>
                <a:gd name="T59" fmla="*/ 474 h 1058"/>
                <a:gd name="T60" fmla="*/ 261 w 405"/>
                <a:gd name="T61" fmla="*/ 481 h 1058"/>
                <a:gd name="T62" fmla="*/ 290 w 405"/>
                <a:gd name="T63" fmla="*/ 486 h 1058"/>
                <a:gd name="T64" fmla="*/ 319 w 405"/>
                <a:gd name="T65" fmla="*/ 488 h 1058"/>
                <a:gd name="T66" fmla="*/ 332 w 405"/>
                <a:gd name="T67" fmla="*/ 504 h 1058"/>
                <a:gd name="T68" fmla="*/ 346 w 405"/>
                <a:gd name="T69" fmla="*/ 518 h 1058"/>
                <a:gd name="T70" fmla="*/ 356 w 405"/>
                <a:gd name="T71" fmla="*/ 571 h 1058"/>
                <a:gd name="T72" fmla="*/ 352 w 405"/>
                <a:gd name="T73" fmla="*/ 647 h 1058"/>
                <a:gd name="T74" fmla="*/ 357 w 405"/>
                <a:gd name="T75" fmla="*/ 715 h 1058"/>
                <a:gd name="T76" fmla="*/ 341 w 405"/>
                <a:gd name="T77" fmla="*/ 746 h 1058"/>
                <a:gd name="T78" fmla="*/ 328 w 405"/>
                <a:gd name="T79" fmla="*/ 781 h 1058"/>
                <a:gd name="T80" fmla="*/ 311 w 405"/>
                <a:gd name="T81" fmla="*/ 794 h 1058"/>
                <a:gd name="T82" fmla="*/ 299 w 405"/>
                <a:gd name="T83" fmla="*/ 827 h 1058"/>
                <a:gd name="T84" fmla="*/ 290 w 405"/>
                <a:gd name="T85" fmla="*/ 930 h 1058"/>
                <a:gd name="T86" fmla="*/ 277 w 405"/>
                <a:gd name="T87" fmla="*/ 1032 h 1058"/>
                <a:gd name="T88" fmla="*/ 340 w 405"/>
                <a:gd name="T89" fmla="*/ 927 h 1058"/>
                <a:gd name="T90" fmla="*/ 396 w 405"/>
                <a:gd name="T91" fmla="*/ 709 h 1058"/>
                <a:gd name="T92" fmla="*/ 396 w 405"/>
                <a:gd name="T93" fmla="*/ 468 h 1058"/>
                <a:gd name="T94" fmla="*/ 345 w 405"/>
                <a:gd name="T95" fmla="*/ 250 h 1058"/>
                <a:gd name="T96" fmla="*/ 280 w 405"/>
                <a:gd name="T97" fmla="*/ 9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7" name="Text Box 2">
            <a:extLst>
              <a:ext uri="{FF2B5EF4-FFF2-40B4-BE49-F238E27FC236}">
                <a16:creationId xmlns:a16="http://schemas.microsoft.com/office/drawing/2014/main" id="{FCA487E7-F36E-4CE5-B54E-0B74DDE23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50" y="161842"/>
            <a:ext cx="102251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3E2F2C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次数２の球関数を用いた地球の形の簡単な数学的表現</a:t>
            </a: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2816A15F-20FF-4556-B8A5-FC69D7F834CC}"/>
              </a:ext>
            </a:extLst>
          </p:cNvPr>
          <p:cNvSpPr/>
          <p:nvPr/>
        </p:nvSpPr>
        <p:spPr>
          <a:xfrm>
            <a:off x="1703512" y="1300214"/>
            <a:ext cx="5364000" cy="5364000"/>
          </a:xfrm>
          <a:prstGeom prst="ellipse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7611ACD-EEBC-4FFA-85A4-1D0F6017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5552" y="5995671"/>
            <a:ext cx="28887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3E2F2C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球（半径</a:t>
            </a:r>
            <a:r>
              <a:rPr lang="en-US" altLang="ja-JP" sz="3200" i="1" dirty="0">
                <a:solidFill>
                  <a:srgbClr val="3E2F2C"/>
                </a:solidFill>
                <a:latin typeface="+mn-lt"/>
                <a:ea typeface="HG正楷書体-PRO" panose="03000600000000000000" pitchFamily="66" charset="-128"/>
              </a:rPr>
              <a:t>R</a:t>
            </a:r>
            <a:r>
              <a:rPr lang="ja-JP" altLang="en-US" sz="3200" dirty="0">
                <a:solidFill>
                  <a:srgbClr val="3E2F2C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）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A2BE9DF9-E875-47B9-8561-EEBAAE37B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2213" y="2717559"/>
            <a:ext cx="42484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3E2F2C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地球（回転楕円体）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36F8432C-A9B0-4C90-A0BB-361EF06AE05A}"/>
              </a:ext>
            </a:extLst>
          </p:cNvPr>
          <p:cNvGrpSpPr/>
          <p:nvPr/>
        </p:nvGrpSpPr>
        <p:grpSpPr>
          <a:xfrm>
            <a:off x="5625894" y="1398720"/>
            <a:ext cx="6662794" cy="1061540"/>
            <a:chOff x="5625894" y="1398720"/>
            <a:chExt cx="6662794" cy="1061540"/>
          </a:xfrm>
        </p:grpSpPr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8725DED6-C8D3-4456-A20F-6C6D96754E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1398720"/>
              <a:ext cx="323118" cy="4256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619341BA-C4E7-4271-ADBE-C9F28714DE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5894" y="2034609"/>
              <a:ext cx="323118" cy="425651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5FF20390-F4D0-4089-92E5-22EE5F3451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7226" y="1545767"/>
              <a:ext cx="606146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sz="3200" dirty="0">
                  <a:solidFill>
                    <a:srgbClr val="3E2F2C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球からのずれ</a:t>
              </a:r>
              <a:r>
                <a:rPr lang="en-US" altLang="ja-JP" sz="3200" i="1" dirty="0" err="1">
                  <a:solidFill>
                    <a:srgbClr val="3E2F2C"/>
                  </a:solidFill>
                  <a:latin typeface="+mn-lt"/>
                  <a:ea typeface="HG正楷書体-PRO" panose="03000600000000000000" pitchFamily="66" charset="-128"/>
                </a:rPr>
                <a:t>dR</a:t>
              </a:r>
              <a:r>
                <a:rPr lang="ja-JP" altLang="en-US" sz="2800" dirty="0">
                  <a:solidFill>
                    <a:srgbClr val="3E2F2C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（緯度</a:t>
              </a:r>
              <a:r>
                <a:rPr lang="en-US" altLang="ja-JP" sz="2800" i="1" dirty="0">
                  <a:solidFill>
                    <a:srgbClr val="3E2F2C"/>
                  </a:solidFill>
                  <a:latin typeface="Symbol" panose="05050102010706020507" pitchFamily="18" charset="2"/>
                  <a:ea typeface="HG正楷書体-PRO" panose="03000600000000000000" pitchFamily="66" charset="-128"/>
                </a:rPr>
                <a:t>q </a:t>
              </a:r>
              <a:r>
                <a:rPr lang="ja-JP" altLang="en-US" sz="2800" dirty="0">
                  <a:solidFill>
                    <a:srgbClr val="3E2F2C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の関数）</a:t>
              </a:r>
              <a:endParaRPr lang="ja-JP" altLang="en-US" sz="3200" dirty="0">
                <a:solidFill>
                  <a:srgbClr val="3E2F2C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BF4C31-0AD3-4E58-A860-AAD8F3CFE993}"/>
              </a:ext>
            </a:extLst>
          </p:cNvPr>
          <p:cNvSpPr txBox="1"/>
          <p:nvPr/>
        </p:nvSpPr>
        <p:spPr>
          <a:xfrm>
            <a:off x="7800704" y="3988126"/>
            <a:ext cx="41072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i="1" dirty="0" err="1">
                <a:solidFill>
                  <a:srgbClr val="0070C0"/>
                </a:solidFill>
                <a:latin typeface="+mn-lt"/>
              </a:rPr>
              <a:t>dR</a:t>
            </a:r>
            <a:r>
              <a:rPr kumimoji="1" lang="en-US" altLang="ja-JP" sz="3200" dirty="0">
                <a:solidFill>
                  <a:srgbClr val="0070C0"/>
                </a:solidFill>
                <a:latin typeface="+mn-lt"/>
              </a:rPr>
              <a:t>/</a:t>
            </a:r>
            <a:r>
              <a:rPr kumimoji="1" lang="en-US" altLang="ja-JP" sz="3200" i="1" dirty="0">
                <a:solidFill>
                  <a:srgbClr val="0070C0"/>
                </a:solidFill>
                <a:latin typeface="+mn-lt"/>
              </a:rPr>
              <a:t>R </a:t>
            </a:r>
            <a:r>
              <a:rPr kumimoji="1" lang="en-US" altLang="ja-JP" sz="3200" dirty="0">
                <a:solidFill>
                  <a:srgbClr val="0070C0"/>
                </a:solidFill>
                <a:latin typeface="+mn-lt"/>
              </a:rPr>
              <a:t>= </a:t>
            </a:r>
            <a:r>
              <a:rPr kumimoji="1" lang="en-US" altLang="ja-JP" sz="3200" dirty="0">
                <a:solidFill>
                  <a:srgbClr val="0070C0"/>
                </a:solidFill>
                <a:latin typeface="Symbol" panose="05050102010706020507" pitchFamily="18" charset="2"/>
              </a:rPr>
              <a:t>-</a:t>
            </a:r>
            <a:r>
              <a:rPr kumimoji="1" lang="en-US" altLang="ja-JP" sz="3200" i="1" dirty="0">
                <a:solidFill>
                  <a:srgbClr val="0070C0"/>
                </a:solidFill>
                <a:latin typeface="Symbol" panose="05050102010706020507" pitchFamily="18" charset="2"/>
              </a:rPr>
              <a:t>e </a:t>
            </a:r>
            <a:r>
              <a:rPr kumimoji="1" lang="en-US" altLang="ja-JP" sz="3200" dirty="0">
                <a:solidFill>
                  <a:srgbClr val="0070C0"/>
                </a:solidFill>
                <a:latin typeface="+mn-lt"/>
              </a:rPr>
              <a:t>(1</a:t>
            </a:r>
            <a:r>
              <a:rPr kumimoji="1" lang="en-US" altLang="ja-JP" sz="3200" dirty="0">
                <a:solidFill>
                  <a:srgbClr val="0070C0"/>
                </a:solidFill>
                <a:latin typeface="Symbol" panose="05050102010706020507" pitchFamily="18" charset="2"/>
              </a:rPr>
              <a:t>-</a:t>
            </a:r>
            <a:r>
              <a:rPr kumimoji="1" lang="en-US" altLang="ja-JP" sz="3200" dirty="0">
                <a:solidFill>
                  <a:srgbClr val="0070C0"/>
                </a:solidFill>
                <a:latin typeface="+mn-lt"/>
              </a:rPr>
              <a:t>3sin</a:t>
            </a:r>
            <a:r>
              <a:rPr kumimoji="1" lang="en-US" altLang="ja-JP" sz="3200" baseline="30000" dirty="0">
                <a:solidFill>
                  <a:srgbClr val="0070C0"/>
                </a:solidFill>
                <a:latin typeface="+mn-lt"/>
              </a:rPr>
              <a:t>2</a:t>
            </a:r>
            <a:r>
              <a:rPr kumimoji="1" lang="en-US" altLang="ja-JP" sz="3200" i="1" dirty="0">
                <a:solidFill>
                  <a:srgbClr val="0070C0"/>
                </a:solidFill>
                <a:latin typeface="Symbol" panose="05050102010706020507" pitchFamily="18" charset="2"/>
              </a:rPr>
              <a:t>q </a:t>
            </a:r>
            <a:r>
              <a:rPr kumimoji="1" lang="en-US" altLang="ja-JP" sz="3200" dirty="0">
                <a:solidFill>
                  <a:srgbClr val="0070C0"/>
                </a:solidFill>
                <a:latin typeface="+mn-lt"/>
              </a:rPr>
              <a:t>)/2</a:t>
            </a:r>
          </a:p>
          <a:p>
            <a:pPr algn="ctr"/>
            <a:endParaRPr lang="en-US" altLang="ja-JP" sz="1600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kumimoji="1" lang="en-US" altLang="ja-JP" sz="3200" i="1" dirty="0">
                <a:solidFill>
                  <a:srgbClr val="0070C0"/>
                </a:solidFill>
                <a:latin typeface="Symbol" panose="05050102010706020507" pitchFamily="18" charset="2"/>
              </a:rPr>
              <a:t>e</a:t>
            </a:r>
            <a:r>
              <a:rPr kumimoji="1" lang="ja-JP" altLang="en-US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は微小量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A4CA29D-FF5B-4187-A871-DCF689D3560E}"/>
              </a:ext>
            </a:extLst>
          </p:cNvPr>
          <p:cNvSpPr txBox="1"/>
          <p:nvPr/>
        </p:nvSpPr>
        <p:spPr>
          <a:xfrm>
            <a:off x="3984431" y="773166"/>
            <a:ext cx="53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kumimoji="1" lang="en-US" altLang="ja-JP" sz="2800" i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endParaRPr kumimoji="1" lang="ja-JP" altLang="en-US" sz="2800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50FC7A-30B2-4812-BF1D-473FA26971BD}"/>
              </a:ext>
            </a:extLst>
          </p:cNvPr>
          <p:cNvSpPr txBox="1"/>
          <p:nvPr/>
        </p:nvSpPr>
        <p:spPr>
          <a:xfrm>
            <a:off x="560585" y="3673417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kumimoji="1" lang="en-US" altLang="ja-JP" sz="2800" i="1" dirty="0">
                <a:solidFill>
                  <a:srgbClr val="FF0000"/>
                </a:solidFill>
                <a:latin typeface="Symbol" panose="05050102010706020507" pitchFamily="18" charset="2"/>
              </a:rPr>
              <a:t>e </a:t>
            </a:r>
            <a:r>
              <a:rPr kumimoji="1" lang="en-US" altLang="ja-JP" sz="2800" dirty="0">
                <a:solidFill>
                  <a:srgbClr val="FF0000"/>
                </a:solidFill>
                <a:latin typeface="Symbol" panose="05050102010706020507" pitchFamily="18" charset="2"/>
              </a:rPr>
              <a:t>/2</a:t>
            </a:r>
            <a:endParaRPr kumimoji="1" lang="ja-JP" altLang="en-US" sz="28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pic>
        <p:nvPicPr>
          <p:cNvPr id="30" name="オーディオ 29">
            <a:hlinkClick r:id="" action="ppaction://media"/>
            <a:extLst>
              <a:ext uri="{FF2B5EF4-FFF2-40B4-BE49-F238E27FC236}">
                <a16:creationId xmlns:a16="http://schemas.microsoft.com/office/drawing/2014/main" id="{DD79C4C5-7AC7-4A10-9307-1543E63D49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874836"/>
      </p:ext>
    </p:extLst>
  </p:cSld>
  <p:clrMapOvr>
    <a:masterClrMapping/>
  </p:clrMapOvr>
  <p:transition spd="med" advTm="10793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/>
      <p:bldP spid="28" grpId="0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2238348" y="4714884"/>
            <a:ext cx="7215238" cy="18573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 rot="5400000">
            <a:off x="2520213" y="2876639"/>
            <a:ext cx="307183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 descr="formul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7140" y="1346621"/>
            <a:ext cx="2848801" cy="269178"/>
          </a:xfrm>
          <a:prstGeom prst="rect">
            <a:avLst/>
          </a:prstGeom>
        </p:spPr>
      </p:pic>
      <p:pic>
        <p:nvPicPr>
          <p:cNvPr id="3" name="図 2" descr="formul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08080" y="4929198"/>
            <a:ext cx="4688184" cy="628082"/>
          </a:xfrm>
          <a:prstGeom prst="rect">
            <a:avLst/>
          </a:prstGeom>
        </p:spPr>
      </p:pic>
      <p:pic>
        <p:nvPicPr>
          <p:cNvPr id="4" name="図 3" descr="formul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95538" y="5715016"/>
            <a:ext cx="6527752" cy="642942"/>
          </a:xfrm>
          <a:prstGeom prst="rect">
            <a:avLst/>
          </a:prstGeom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 rot="21597935">
            <a:off x="2842421" y="1698670"/>
            <a:ext cx="2519363" cy="2449513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53725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 rot="21597935">
            <a:off x="2842422" y="1698671"/>
            <a:ext cx="2519363" cy="244951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9" name="円弧 8"/>
          <p:cNvSpPr/>
          <p:nvPr/>
        </p:nvSpPr>
        <p:spPr>
          <a:xfrm>
            <a:off x="3698940" y="1269284"/>
            <a:ext cx="714380" cy="285752"/>
          </a:xfrm>
          <a:prstGeom prst="arc">
            <a:avLst>
              <a:gd name="adj1" fmla="val 16200000"/>
              <a:gd name="adj2" fmla="val 11740129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formul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26088" y="1928732"/>
            <a:ext cx="2340353" cy="269178"/>
          </a:xfrm>
          <a:prstGeom prst="rect">
            <a:avLst/>
          </a:prstGeom>
        </p:spPr>
      </p:pic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7787476" y="2330180"/>
            <a:ext cx="3782224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変形した地球表面上で</a:t>
            </a:r>
            <a:r>
              <a:rPr lang="ja-JP" altLang="en-US" sz="2800" dirty="0">
                <a:ea typeface="HG正楷書体" pitchFamily="65" charset="-128"/>
              </a:rPr>
              <a:t>　　　　　　　</a:t>
            </a:r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が緯度に依存しないよう</a:t>
            </a:r>
            <a:r>
              <a:rPr lang="en-US" altLang="ja-JP" sz="2800" dirty="0">
                <a:solidFill>
                  <a:srgbClr val="FF0000"/>
                </a:solidFill>
                <a:latin typeface="Symbol" pitchFamily="18" charset="2"/>
                <a:ea typeface="HG正楷書体" pitchFamily="65" charset="-128"/>
              </a:rPr>
              <a:t>e</a:t>
            </a:r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を決める </a:t>
            </a:r>
            <a:r>
              <a:rPr lang="en-US" altLang="ja-JP" dirty="0">
                <a:latin typeface="小塚ゴシック Pro L" pitchFamily="34" charset="-128"/>
                <a:ea typeface="小塚ゴシック Pro L" pitchFamily="34" charset="-128"/>
              </a:rPr>
              <a:t>(</a:t>
            </a:r>
            <a:r>
              <a:rPr lang="en-US" altLang="ja-JP" dirty="0">
                <a:latin typeface="Symbol" panose="05050102010706020507" pitchFamily="18" charset="2"/>
                <a:ea typeface="小塚ゴシック Pro L" pitchFamily="34" charset="-128"/>
              </a:rPr>
              <a:t>-</a:t>
            </a:r>
            <a:r>
              <a:rPr lang="en-US" altLang="ja-JP" dirty="0">
                <a:latin typeface="小塚ゴシック Pro L" pitchFamily="34" charset="-128"/>
                <a:ea typeface="小塚ゴシック Pro L" pitchFamily="34" charset="-128"/>
              </a:rPr>
              <a:t>1 &lt;&lt; </a:t>
            </a:r>
            <a:r>
              <a:rPr lang="en-US" altLang="ja-JP" dirty="0">
                <a:latin typeface="Symbol" panose="05050102010706020507" pitchFamily="18" charset="2"/>
                <a:ea typeface="小塚ゴシック Pro L" pitchFamily="34" charset="-128"/>
              </a:rPr>
              <a:t>e</a:t>
            </a:r>
            <a:r>
              <a:rPr lang="en-US" altLang="ja-JP" dirty="0">
                <a:latin typeface="小塚ゴシック Pro L" pitchFamily="34" charset="-128"/>
                <a:ea typeface="小塚ゴシック Pro L" pitchFamily="34" charset="-128"/>
              </a:rPr>
              <a:t> &lt;0) </a:t>
            </a:r>
          </a:p>
          <a:p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Determine</a:t>
            </a:r>
            <a:r>
              <a:rPr lang="en-US" altLang="ja-JP" sz="2000" dirty="0">
                <a:latin typeface="小塚ゴシック Pro L" pitchFamily="34" charset="-128"/>
                <a:ea typeface="小塚ゴシック Pro L" pitchFamily="34" charset="-128"/>
              </a:rPr>
              <a:t> </a:t>
            </a:r>
            <a:r>
              <a:rPr lang="en-US" altLang="ja-JP" sz="2000" dirty="0">
                <a:latin typeface="Symbol" pitchFamily="18" charset="2"/>
                <a:ea typeface="小塚ゴシック Pro L" pitchFamily="34" charset="-128"/>
              </a:rPr>
              <a:t>e</a:t>
            </a:r>
            <a:r>
              <a:rPr lang="en-US" altLang="ja-JP" sz="2000" dirty="0">
                <a:latin typeface="小塚ゴシック Pro L" pitchFamily="34" charset="-128"/>
                <a:ea typeface="小塚ゴシック Pro L" pitchFamily="34" charset="-128"/>
              </a:rPr>
              <a:t> </a:t>
            </a:r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so that the potential does not depend on </a:t>
            </a:r>
            <a:r>
              <a:rPr lang="en-US" altLang="ja-JP" sz="2000" dirty="0">
                <a:latin typeface="Symbol" pitchFamily="18" charset="2"/>
                <a:ea typeface="小塚ゴシック Pro L" pitchFamily="34" charset="-128"/>
              </a:rPr>
              <a:t>q </a:t>
            </a:r>
            <a:r>
              <a:rPr lang="en-US" altLang="ja-JP" dirty="0">
                <a:latin typeface="Symbol" pitchFamily="18" charset="2"/>
                <a:ea typeface="小塚ゴシック Pro L" pitchFamily="34" charset="-128"/>
              </a:rPr>
              <a:t>(e </a:t>
            </a:r>
            <a:r>
              <a:rPr lang="en-US" altLang="ja-JP" sz="1600" dirty="0">
                <a:latin typeface="Comic Sans MS" panose="030F0702030302020204" pitchFamily="66" charset="0"/>
                <a:ea typeface="小塚ゴシック Pro L" pitchFamily="34" charset="-128"/>
              </a:rPr>
              <a:t>is a small negative value</a:t>
            </a:r>
            <a:r>
              <a:rPr lang="en-US" altLang="ja-JP" dirty="0">
                <a:latin typeface="小塚ゴシック Pro L" pitchFamily="34" charset="-128"/>
                <a:ea typeface="小塚ゴシック Pro L" pitchFamily="34" charset="-128"/>
              </a:rPr>
              <a:t>)</a:t>
            </a:r>
            <a:endParaRPr lang="ja-JP" altLang="en-US" dirty="0"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1296469" y="121652"/>
            <a:ext cx="1065718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理論は講義ノート参照</a:t>
            </a:r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：表層物質の重さを考えない場合</a:t>
            </a:r>
            <a:endParaRPr lang="en-US" altLang="ja-JP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latin typeface="Comic Sans MS" panose="030F0702030302020204" pitchFamily="66" charset="0"/>
                <a:ea typeface="小塚ゴシック Pro L" pitchFamily="34" charset="-128"/>
              </a:rPr>
              <a:t>Mass of the surface topography ignored</a:t>
            </a:r>
            <a:endParaRPr lang="ja-JP" altLang="en-US" sz="20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2270180" y="2626606"/>
            <a:ext cx="3428992" cy="928694"/>
            <a:chOff x="0" y="1142984"/>
            <a:chExt cx="3428992" cy="928694"/>
          </a:xfrm>
        </p:grpSpPr>
        <p:sp>
          <p:nvSpPr>
            <p:cNvPr id="16" name="正方形/長方形 15"/>
            <p:cNvSpPr/>
            <p:nvPr/>
          </p:nvSpPr>
          <p:spPr>
            <a:xfrm>
              <a:off x="0" y="1142984"/>
              <a:ext cx="3428992" cy="928694"/>
            </a:xfrm>
            <a:prstGeom prst="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 descr="formula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158" y="1285860"/>
              <a:ext cx="2808606" cy="585600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F6D443E0-0E59-43DA-B503-498C9798B6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077878"/>
      </p:ext>
    </p:extLst>
  </p:cSld>
  <p:clrMapOvr>
    <a:masterClrMapping/>
  </p:clrMapOvr>
  <p:transition spd="med" advTm="7739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5" grpId="0" animBg="1"/>
      <p:bldP spid="5" grpId="1" animBg="1"/>
      <p:bldP spid="6" grpId="0" animBg="1"/>
      <p:bldP spid="9" grpId="0" animBg="1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Rika_astr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3462" y="2074863"/>
            <a:ext cx="99583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1" name="Rectangle 3"/>
          <p:cNvSpPr>
            <a:spLocks noChangeArrowheads="1"/>
          </p:cNvSpPr>
          <p:nvPr/>
        </p:nvSpPr>
        <p:spPr bwMode="auto">
          <a:xfrm>
            <a:off x="3432175" y="2276475"/>
            <a:ext cx="1295400" cy="2376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5572" name="Rectangle 4"/>
          <p:cNvSpPr>
            <a:spLocks noChangeArrowheads="1"/>
          </p:cNvSpPr>
          <p:nvPr/>
        </p:nvSpPr>
        <p:spPr bwMode="auto">
          <a:xfrm>
            <a:off x="7535863" y="2349501"/>
            <a:ext cx="360362" cy="2232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8401050" y="2349501"/>
            <a:ext cx="503238" cy="2232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5574" name="Rectangle 6"/>
          <p:cNvSpPr>
            <a:spLocks noChangeArrowheads="1"/>
          </p:cNvSpPr>
          <p:nvPr/>
        </p:nvSpPr>
        <p:spPr bwMode="auto">
          <a:xfrm>
            <a:off x="8977314" y="2349501"/>
            <a:ext cx="358775" cy="2232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4FCAC19-CA09-48F1-A493-90157D6EAD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36250"/>
      </p:ext>
    </p:extLst>
  </p:cSld>
  <p:clrMapOvr>
    <a:masterClrMapping/>
  </p:clrMapOvr>
  <p:transition spd="med" advTm="9520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5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5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5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5571" grpId="0" animBg="1"/>
      <p:bldP spid="365572" grpId="0" animBg="1"/>
      <p:bldP spid="365573" grpId="0" animBg="1"/>
      <p:bldP spid="36557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AutoShape 2"/>
          <p:cNvSpPr>
            <a:spLocks noChangeArrowheads="1"/>
          </p:cNvSpPr>
          <p:nvPr/>
        </p:nvSpPr>
        <p:spPr bwMode="auto">
          <a:xfrm>
            <a:off x="5484043" y="2854325"/>
            <a:ext cx="5724525" cy="172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8 w 21600"/>
              <a:gd name="T13" fmla="*/ 0 h 21600"/>
              <a:gd name="T14" fmla="*/ 21192 w 21600"/>
              <a:gd name="T15" fmla="*/ 129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989" y="10700"/>
                </a:moveTo>
                <a:cubicBezTo>
                  <a:pt x="3044" y="6425"/>
                  <a:pt x="6525" y="2988"/>
                  <a:pt x="10800" y="2989"/>
                </a:cubicBezTo>
                <a:cubicBezTo>
                  <a:pt x="15074" y="2989"/>
                  <a:pt x="18555" y="6425"/>
                  <a:pt x="18610" y="10700"/>
                </a:cubicBezTo>
                <a:lnTo>
                  <a:pt x="21599" y="10661"/>
                </a:lnTo>
                <a:cubicBezTo>
                  <a:pt x="21523" y="4751"/>
                  <a:pt x="16710" y="-1"/>
                  <a:pt x="10799" y="0"/>
                </a:cubicBezTo>
                <a:cubicBezTo>
                  <a:pt x="4889" y="0"/>
                  <a:pt x="76" y="4751"/>
                  <a:pt x="0" y="10661"/>
                </a:cubicBezTo>
                <a:close/>
              </a:path>
            </a:pathLst>
          </a:custGeom>
          <a:solidFill>
            <a:srgbClr val="B4B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15" name="Oval 3"/>
          <p:cNvSpPr>
            <a:spLocks noChangeArrowheads="1"/>
          </p:cNvSpPr>
          <p:nvPr/>
        </p:nvSpPr>
        <p:spPr bwMode="auto">
          <a:xfrm>
            <a:off x="2279079" y="3068639"/>
            <a:ext cx="1187450" cy="1152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0207E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2198070" y="546895"/>
            <a:ext cx="16385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地球</a:t>
            </a:r>
            <a:endParaRPr lang="en-US" altLang="ja-JP" sz="3200" dirty="0">
              <a:solidFill>
                <a:schemeClr val="accent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The Earth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1559941" y="4854576"/>
            <a:ext cx="30241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bg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扁平率</a:t>
            </a:r>
            <a:r>
              <a:rPr lang="ja-JP" altLang="en-US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800" dirty="0">
                <a:solidFill>
                  <a:schemeClr val="bg2"/>
                </a:solidFill>
                <a:latin typeface="小塚ゴシック Pro L" pitchFamily="34" charset="-128"/>
                <a:ea typeface="小塚ゴシック Pro L" pitchFamily="34" charset="-128"/>
              </a:rPr>
              <a:t>f </a:t>
            </a:r>
            <a:r>
              <a:rPr lang="en-US" altLang="ja-JP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~ 1/300</a:t>
            </a:r>
            <a:endParaRPr lang="en-US" altLang="ja-JP" sz="2800" i="1" dirty="0">
              <a:solidFill>
                <a:schemeClr val="bg2"/>
              </a:solidFill>
              <a:latin typeface="Symbol" pitchFamily="18" charset="2"/>
              <a:ea typeface="HG正楷書体" pitchFamily="65" charset="-128"/>
            </a:endParaRPr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7428655" y="476251"/>
            <a:ext cx="2278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B4B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土星 </a:t>
            </a:r>
            <a:r>
              <a:rPr lang="en-US" altLang="ja-JP" sz="2800" dirty="0">
                <a:solidFill>
                  <a:srgbClr val="B4B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Saturn</a:t>
            </a:r>
            <a:endParaRPr lang="ja-JP" altLang="en-US" sz="2800" dirty="0">
              <a:solidFill>
                <a:srgbClr val="B4B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7212831" y="5517233"/>
            <a:ext cx="3024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bg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扁平率</a:t>
            </a:r>
            <a:r>
              <a:rPr lang="ja-JP" altLang="en-US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800" dirty="0">
                <a:solidFill>
                  <a:schemeClr val="bg2"/>
                </a:solidFill>
                <a:latin typeface="Times New Roman" pitchFamily="18" charset="0"/>
                <a:ea typeface="HG正楷書体" pitchFamily="65" charset="-128"/>
              </a:rPr>
              <a:t>f ~ 1/10</a:t>
            </a:r>
            <a:endParaRPr lang="en-US" altLang="ja-JP" sz="2800" i="1" dirty="0">
              <a:solidFill>
                <a:schemeClr val="bg2"/>
              </a:solidFill>
              <a:latin typeface="Symbol" pitchFamily="18" charset="2"/>
              <a:ea typeface="HG正楷書体" pitchFamily="65" charset="-128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1912367" y="1735138"/>
            <a:ext cx="1541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HG正楷書体" pitchFamily="65" charset="-128"/>
              </a:rPr>
              <a:t>2</a:t>
            </a: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p</a:t>
            </a:r>
            <a:r>
              <a:rPr lang="en-US" altLang="ja-JP" sz="2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HG正楷書体" pitchFamily="65" charset="-128"/>
              </a:rPr>
              <a:t>/</a:t>
            </a: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w</a:t>
            </a:r>
            <a:r>
              <a:rPr lang="ja-JP" altLang="en-US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: 1 </a:t>
            </a:r>
            <a:r>
              <a:rPr lang="ja-JP" altLang="en-US" sz="2000" dirty="0">
                <a:solidFill>
                  <a:schemeClr val="accent1"/>
                </a:solidFill>
                <a:latin typeface="小塚ゴシック Pro L" pitchFamily="34" charset="-128"/>
                <a:ea typeface="小塚ゴシック Pro L" pitchFamily="34" charset="-128"/>
              </a:rPr>
              <a:t>日</a:t>
            </a:r>
            <a:endParaRPr lang="ja-JP" altLang="en-US" sz="2400" dirty="0">
              <a:solidFill>
                <a:srgbClr val="B4B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1983805" y="2024063"/>
            <a:ext cx="182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r</a:t>
            </a:r>
            <a:r>
              <a:rPr lang="ja-JP" altLang="en-US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: 5.52 g/cm</a:t>
            </a:r>
            <a:r>
              <a:rPr lang="en-US" altLang="ja-JP" sz="2000" baseline="30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3</a:t>
            </a:r>
          </a:p>
        </p:txBody>
      </p:sp>
      <p:sp>
        <p:nvSpPr>
          <p:cNvPr id="218122" name="Text Box 10"/>
          <p:cNvSpPr txBox="1">
            <a:spLocks noChangeArrowheads="1"/>
          </p:cNvSpPr>
          <p:nvPr/>
        </p:nvSpPr>
        <p:spPr bwMode="auto">
          <a:xfrm>
            <a:off x="7284268" y="1123950"/>
            <a:ext cx="1985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HG正楷書体" pitchFamily="65" charset="-128"/>
              </a:rPr>
              <a:t>2</a:t>
            </a: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p</a:t>
            </a:r>
            <a:r>
              <a:rPr lang="en-US" altLang="ja-JP" sz="2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HG正楷書体" pitchFamily="65" charset="-128"/>
              </a:rPr>
              <a:t>/</a:t>
            </a: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w</a:t>
            </a:r>
            <a:r>
              <a:rPr lang="ja-JP" altLang="en-US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: 0.444 </a:t>
            </a:r>
            <a:r>
              <a:rPr lang="ja-JP" altLang="en-US" sz="2000" dirty="0">
                <a:solidFill>
                  <a:schemeClr val="accent1"/>
                </a:solidFill>
                <a:latin typeface="小塚ゴシック Pro L" pitchFamily="34" charset="-128"/>
                <a:ea typeface="小塚ゴシック Pro L" pitchFamily="34" charset="-128"/>
              </a:rPr>
              <a:t>日</a:t>
            </a:r>
            <a:endParaRPr lang="ja-JP" altLang="en-US" sz="2400" dirty="0">
              <a:solidFill>
                <a:srgbClr val="B4B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218123" name="Text Box 11"/>
          <p:cNvSpPr txBox="1">
            <a:spLocks noChangeArrowheads="1"/>
          </p:cNvSpPr>
          <p:nvPr/>
        </p:nvSpPr>
        <p:spPr bwMode="auto">
          <a:xfrm>
            <a:off x="7357293" y="1412875"/>
            <a:ext cx="182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Symbol" pitchFamily="18" charset="2"/>
                <a:ea typeface="HG正楷書体" pitchFamily="65" charset="-128"/>
              </a:rPr>
              <a:t>r</a:t>
            </a:r>
            <a:r>
              <a:rPr lang="ja-JP" altLang="en-US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: 0.69 g/cm</a:t>
            </a:r>
            <a:r>
              <a:rPr lang="en-US" altLang="ja-JP" sz="2000" baseline="30000" dirty="0">
                <a:solidFill>
                  <a:schemeClr val="accent1"/>
                </a:solidFill>
                <a:latin typeface="Times New Roman" pitchFamily="18" charset="0"/>
                <a:ea typeface="HG正楷書体" pitchFamily="65" charset="-128"/>
              </a:rPr>
              <a:t>3</a:t>
            </a:r>
          </a:p>
        </p:txBody>
      </p:sp>
      <p:sp>
        <p:nvSpPr>
          <p:cNvPr id="218124" name="Oval 12"/>
          <p:cNvSpPr>
            <a:spLocks noChangeArrowheads="1"/>
          </p:cNvSpPr>
          <p:nvPr/>
        </p:nvSpPr>
        <p:spPr bwMode="auto">
          <a:xfrm>
            <a:off x="6600055" y="2133600"/>
            <a:ext cx="3598862" cy="3238500"/>
          </a:xfrm>
          <a:prstGeom prst="ellipse">
            <a:avLst/>
          </a:prstGeom>
          <a:gradFill rotWithShape="1">
            <a:gsLst>
              <a:gs pos="0">
                <a:srgbClr val="FFFB65"/>
              </a:gs>
              <a:gs pos="100000">
                <a:srgbClr val="9E9A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8125" name="AutoShape 13"/>
          <p:cNvSpPr>
            <a:spLocks noChangeArrowheads="1"/>
          </p:cNvSpPr>
          <p:nvPr/>
        </p:nvSpPr>
        <p:spPr bwMode="auto">
          <a:xfrm flipV="1">
            <a:off x="5484043" y="2781300"/>
            <a:ext cx="5724525" cy="172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8 w 21600"/>
              <a:gd name="T13" fmla="*/ 0 h 21600"/>
              <a:gd name="T14" fmla="*/ 21192 w 21600"/>
              <a:gd name="T15" fmla="*/ 129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989" y="10700"/>
                </a:moveTo>
                <a:cubicBezTo>
                  <a:pt x="3044" y="6425"/>
                  <a:pt x="6525" y="2988"/>
                  <a:pt x="10800" y="2989"/>
                </a:cubicBezTo>
                <a:cubicBezTo>
                  <a:pt x="15074" y="2989"/>
                  <a:pt x="18555" y="6425"/>
                  <a:pt x="18610" y="10700"/>
                </a:cubicBezTo>
                <a:lnTo>
                  <a:pt x="21599" y="10661"/>
                </a:lnTo>
                <a:cubicBezTo>
                  <a:pt x="21523" y="4751"/>
                  <a:pt x="16710" y="-1"/>
                  <a:pt x="10799" y="0"/>
                </a:cubicBezTo>
                <a:cubicBezTo>
                  <a:pt x="4889" y="0"/>
                  <a:pt x="76" y="4751"/>
                  <a:pt x="0" y="10661"/>
                </a:cubicBezTo>
                <a:close/>
              </a:path>
            </a:pathLst>
          </a:custGeom>
          <a:gradFill rotWithShape="1">
            <a:gsLst>
              <a:gs pos="0">
                <a:srgbClr val="B4B000"/>
              </a:gs>
              <a:gs pos="50000">
                <a:srgbClr val="535100"/>
              </a:gs>
              <a:gs pos="100000">
                <a:srgbClr val="B4B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5915843" y="5945857"/>
            <a:ext cx="510909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望遠鏡でわかるくらい扁平</a:t>
            </a:r>
            <a:endParaRPr lang="en-US" altLang="ja-JP" sz="32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(obviously flat)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18127" name="Text Box 15"/>
          <p:cNvSpPr txBox="1">
            <a:spLocks noChangeArrowheads="1"/>
          </p:cNvSpPr>
          <p:nvPr/>
        </p:nvSpPr>
        <p:spPr bwMode="auto">
          <a:xfrm>
            <a:off x="1415480" y="5373688"/>
            <a:ext cx="305724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扁平に見えない</a:t>
            </a:r>
            <a:endParaRPr lang="en-US" altLang="ja-JP" sz="32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(does not look flat)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482C8E3-5CD1-428B-83FC-CFA549B5F1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8160800"/>
      </p:ext>
    </p:extLst>
  </p:cSld>
  <p:clrMapOvr>
    <a:masterClrMapping/>
  </p:clrMapOvr>
  <p:transition spd="med" advTm="7511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18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8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8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8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8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8114" grpId="0" animBg="1"/>
      <p:bldP spid="218114" grpId="1" animBg="1"/>
      <p:bldP spid="218118" grpId="0"/>
      <p:bldP spid="218119" grpId="0"/>
      <p:bldP spid="218122" grpId="0"/>
      <p:bldP spid="218123" grpId="0"/>
      <p:bldP spid="218124" grpId="0" animBg="1"/>
      <p:bldP spid="218125" grpId="0" animBg="1"/>
      <p:bldP spid="218125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143672" y="2060848"/>
            <a:ext cx="860619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ja-JP" altLang="en-US" sz="36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天体の凸凹</a:t>
            </a:r>
            <a:endParaRPr lang="en-US" altLang="ja-JP" sz="36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</a:t>
            </a:r>
            <a:r>
              <a:rPr lang="ja-JP" altLang="en-US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不規則な凸凹は大きい星ほど小さい</a:t>
            </a:r>
            <a:endParaRPr lang="en-US" altLang="ja-JP" sz="32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（熱的状態を反映）</a:t>
            </a:r>
            <a:endParaRPr lang="en-US" altLang="ja-JP" sz="32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endParaRPr lang="ja-JP" altLang="en-US" sz="20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600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自転する天体の扁平率</a:t>
            </a:r>
            <a:endParaRPr lang="en-US" altLang="ja-JP" sz="3600" dirty="0">
              <a:solidFill>
                <a:schemeClr val="folHlin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自己重力と遠心力が釣り合う形</a:t>
            </a:r>
            <a:endParaRPr lang="en-US" altLang="ja-JP" sz="32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28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lang="ja-JP" altLang="en-US" sz="28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</a:t>
            </a:r>
            <a:r>
              <a:rPr lang="ja-JP" altLang="en-US" sz="2800" u="sng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流体としての形</a:t>
            </a:r>
            <a:r>
              <a:rPr lang="ja-JP" altLang="en-US" sz="28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）</a:t>
            </a:r>
            <a:r>
              <a:rPr lang="en-US" altLang="ja-JP" sz="32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207568" y="965013"/>
            <a:ext cx="8393323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今日のポイント　地球や月惑星の形</a:t>
            </a:r>
          </a:p>
        </p:txBody>
      </p:sp>
      <p:pic>
        <p:nvPicPr>
          <p:cNvPr id="4" name="Picture 2" descr="globe">
            <a:extLst>
              <a:ext uri="{FF2B5EF4-FFF2-40B4-BE49-F238E27FC236}">
                <a16:creationId xmlns:a16="http://schemas.microsoft.com/office/drawing/2014/main" id="{2CB677E9-8981-466B-ADD7-66DBD04383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432" y="2971780"/>
            <a:ext cx="1656009" cy="165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15B4E7E-B373-44F4-83B8-8042E1A7F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65254"/>
      </p:ext>
    </p:extLst>
  </p:cSld>
  <p:clrMapOvr>
    <a:masterClrMapping/>
  </p:clrMapOvr>
  <p:transition spd="med" advTm="7227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 rot="531773">
            <a:off x="6688453" y="3971288"/>
            <a:ext cx="13853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Comic Sans MS" pitchFamily="66" charset="0"/>
              </a:rPr>
              <a:t>This is it !</a:t>
            </a:r>
            <a:endParaRPr lang="en-US" altLang="ja-JP" dirty="0">
              <a:latin typeface="Comic Sans MS" pitchFamily="66" charset="0"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391972" y="4445980"/>
            <a:ext cx="1373188" cy="1344612"/>
            <a:chOff x="4105" y="1514"/>
            <a:chExt cx="865" cy="847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4378" y="1514"/>
              <a:ext cx="238" cy="596"/>
              <a:chOff x="513" y="1376"/>
              <a:chExt cx="238" cy="596"/>
            </a:xfrm>
          </p:grpSpPr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624" y="1700"/>
                <a:ext cx="127" cy="241"/>
              </a:xfrm>
              <a:custGeom>
                <a:avLst/>
                <a:gdLst/>
                <a:ahLst/>
                <a:cxnLst>
                  <a:cxn ang="0">
                    <a:pos x="41" y="9"/>
                  </a:cxn>
                  <a:cxn ang="0">
                    <a:pos x="26" y="0"/>
                  </a:cxn>
                  <a:cxn ang="0">
                    <a:pos x="6" y="0"/>
                  </a:cxn>
                  <a:cxn ang="0">
                    <a:pos x="0" y="13"/>
                  </a:cxn>
                  <a:cxn ang="0">
                    <a:pos x="2" y="32"/>
                  </a:cxn>
                  <a:cxn ang="0">
                    <a:pos x="20" y="51"/>
                  </a:cxn>
                  <a:cxn ang="0">
                    <a:pos x="55" y="68"/>
                  </a:cxn>
                  <a:cxn ang="0">
                    <a:pos x="96" y="106"/>
                  </a:cxn>
                  <a:cxn ang="0">
                    <a:pos x="102" y="122"/>
                  </a:cxn>
                  <a:cxn ang="0">
                    <a:pos x="100" y="130"/>
                  </a:cxn>
                  <a:cxn ang="0">
                    <a:pos x="68" y="154"/>
                  </a:cxn>
                  <a:cxn ang="0">
                    <a:pos x="31" y="183"/>
                  </a:cxn>
                  <a:cxn ang="0">
                    <a:pos x="23" y="196"/>
                  </a:cxn>
                  <a:cxn ang="0">
                    <a:pos x="23" y="209"/>
                  </a:cxn>
                  <a:cxn ang="0">
                    <a:pos x="50" y="223"/>
                  </a:cxn>
                  <a:cxn ang="0">
                    <a:pos x="94" y="240"/>
                  </a:cxn>
                  <a:cxn ang="0">
                    <a:pos x="109" y="240"/>
                  </a:cxn>
                  <a:cxn ang="0">
                    <a:pos x="126" y="228"/>
                  </a:cxn>
                  <a:cxn ang="0">
                    <a:pos x="126" y="220"/>
                  </a:cxn>
                  <a:cxn ang="0">
                    <a:pos x="113" y="216"/>
                  </a:cxn>
                  <a:cxn ang="0">
                    <a:pos x="58" y="209"/>
                  </a:cxn>
                  <a:cxn ang="0">
                    <a:pos x="38" y="204"/>
                  </a:cxn>
                  <a:cxn ang="0">
                    <a:pos x="36" y="195"/>
                  </a:cxn>
                  <a:cxn ang="0">
                    <a:pos x="72" y="168"/>
                  </a:cxn>
                  <a:cxn ang="0">
                    <a:pos x="110" y="142"/>
                  </a:cxn>
                  <a:cxn ang="0">
                    <a:pos x="119" y="132"/>
                  </a:cxn>
                  <a:cxn ang="0">
                    <a:pos x="123" y="119"/>
                  </a:cxn>
                  <a:cxn ang="0">
                    <a:pos x="119" y="101"/>
                  </a:cxn>
                  <a:cxn ang="0">
                    <a:pos x="106" y="87"/>
                  </a:cxn>
                  <a:cxn ang="0">
                    <a:pos x="68" y="40"/>
                  </a:cxn>
                  <a:cxn ang="0">
                    <a:pos x="41" y="9"/>
                  </a:cxn>
                </a:cxnLst>
                <a:rect l="0" t="0" r="r" b="b"/>
                <a:pathLst>
                  <a:path w="127" h="241">
                    <a:moveTo>
                      <a:pt x="41" y="9"/>
                    </a:moveTo>
                    <a:lnTo>
                      <a:pt x="26" y="0"/>
                    </a:lnTo>
                    <a:lnTo>
                      <a:pt x="6" y="0"/>
                    </a:lnTo>
                    <a:lnTo>
                      <a:pt x="0" y="13"/>
                    </a:lnTo>
                    <a:lnTo>
                      <a:pt x="2" y="32"/>
                    </a:lnTo>
                    <a:lnTo>
                      <a:pt x="20" y="51"/>
                    </a:lnTo>
                    <a:lnTo>
                      <a:pt x="55" y="68"/>
                    </a:lnTo>
                    <a:lnTo>
                      <a:pt x="96" y="106"/>
                    </a:lnTo>
                    <a:lnTo>
                      <a:pt x="102" y="122"/>
                    </a:lnTo>
                    <a:lnTo>
                      <a:pt x="100" y="130"/>
                    </a:lnTo>
                    <a:lnTo>
                      <a:pt x="68" y="154"/>
                    </a:lnTo>
                    <a:lnTo>
                      <a:pt x="31" y="183"/>
                    </a:lnTo>
                    <a:lnTo>
                      <a:pt x="23" y="196"/>
                    </a:lnTo>
                    <a:lnTo>
                      <a:pt x="23" y="209"/>
                    </a:lnTo>
                    <a:lnTo>
                      <a:pt x="50" y="223"/>
                    </a:lnTo>
                    <a:lnTo>
                      <a:pt x="94" y="240"/>
                    </a:lnTo>
                    <a:lnTo>
                      <a:pt x="109" y="240"/>
                    </a:lnTo>
                    <a:lnTo>
                      <a:pt x="126" y="228"/>
                    </a:lnTo>
                    <a:lnTo>
                      <a:pt x="126" y="220"/>
                    </a:lnTo>
                    <a:lnTo>
                      <a:pt x="113" y="216"/>
                    </a:lnTo>
                    <a:lnTo>
                      <a:pt x="58" y="209"/>
                    </a:lnTo>
                    <a:lnTo>
                      <a:pt x="38" y="204"/>
                    </a:lnTo>
                    <a:lnTo>
                      <a:pt x="36" y="195"/>
                    </a:lnTo>
                    <a:lnTo>
                      <a:pt x="72" y="168"/>
                    </a:lnTo>
                    <a:lnTo>
                      <a:pt x="110" y="142"/>
                    </a:lnTo>
                    <a:lnTo>
                      <a:pt x="119" y="132"/>
                    </a:lnTo>
                    <a:lnTo>
                      <a:pt x="123" y="119"/>
                    </a:lnTo>
                    <a:lnTo>
                      <a:pt x="119" y="101"/>
                    </a:lnTo>
                    <a:lnTo>
                      <a:pt x="106" y="87"/>
                    </a:lnTo>
                    <a:lnTo>
                      <a:pt x="68" y="40"/>
                    </a:lnTo>
                    <a:lnTo>
                      <a:pt x="41" y="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581" y="1376"/>
                <a:ext cx="131" cy="187"/>
              </a:xfrm>
              <a:custGeom>
                <a:avLst/>
                <a:gdLst/>
                <a:ahLst/>
                <a:cxnLst>
                  <a:cxn ang="0">
                    <a:pos x="39" y="24"/>
                  </a:cxn>
                  <a:cxn ang="0">
                    <a:pos x="55" y="11"/>
                  </a:cxn>
                  <a:cxn ang="0">
                    <a:pos x="79" y="0"/>
                  </a:cxn>
                  <a:cxn ang="0">
                    <a:pos x="98" y="0"/>
                  </a:cxn>
                  <a:cxn ang="0">
                    <a:pos x="113" y="6"/>
                  </a:cxn>
                  <a:cxn ang="0">
                    <a:pos x="127" y="23"/>
                  </a:cxn>
                  <a:cxn ang="0">
                    <a:pos x="130" y="48"/>
                  </a:cxn>
                  <a:cxn ang="0">
                    <a:pos x="129" y="68"/>
                  </a:cxn>
                  <a:cxn ang="0">
                    <a:pos x="120" y="84"/>
                  </a:cxn>
                  <a:cxn ang="0">
                    <a:pos x="107" y="105"/>
                  </a:cxn>
                  <a:cxn ang="0">
                    <a:pos x="94" y="122"/>
                  </a:cxn>
                  <a:cxn ang="0">
                    <a:pos x="91" y="126"/>
                  </a:cxn>
                  <a:cxn ang="0">
                    <a:pos x="91" y="150"/>
                  </a:cxn>
                  <a:cxn ang="0">
                    <a:pos x="101" y="173"/>
                  </a:cxn>
                  <a:cxn ang="0">
                    <a:pos x="102" y="181"/>
                  </a:cxn>
                  <a:cxn ang="0">
                    <a:pos x="95" y="186"/>
                  </a:cxn>
                  <a:cxn ang="0">
                    <a:pos x="86" y="183"/>
                  </a:cxn>
                  <a:cxn ang="0">
                    <a:pos x="82" y="153"/>
                  </a:cxn>
                  <a:cxn ang="0">
                    <a:pos x="82" y="134"/>
                  </a:cxn>
                  <a:cxn ang="0">
                    <a:pos x="67" y="143"/>
                  </a:cxn>
                  <a:cxn ang="0">
                    <a:pos x="56" y="152"/>
                  </a:cxn>
                  <a:cxn ang="0">
                    <a:pos x="34" y="156"/>
                  </a:cxn>
                  <a:cxn ang="0">
                    <a:pos x="21" y="153"/>
                  </a:cxn>
                  <a:cxn ang="0">
                    <a:pos x="0" y="138"/>
                  </a:cxn>
                  <a:cxn ang="0">
                    <a:pos x="0" y="107"/>
                  </a:cxn>
                  <a:cxn ang="0">
                    <a:pos x="11" y="69"/>
                  </a:cxn>
                  <a:cxn ang="0">
                    <a:pos x="26" y="32"/>
                  </a:cxn>
                  <a:cxn ang="0">
                    <a:pos x="39" y="24"/>
                  </a:cxn>
                </a:cxnLst>
                <a:rect l="0" t="0" r="r" b="b"/>
                <a:pathLst>
                  <a:path w="131" h="187">
                    <a:moveTo>
                      <a:pt x="39" y="24"/>
                    </a:moveTo>
                    <a:lnTo>
                      <a:pt x="55" y="11"/>
                    </a:lnTo>
                    <a:lnTo>
                      <a:pt x="79" y="0"/>
                    </a:lnTo>
                    <a:lnTo>
                      <a:pt x="98" y="0"/>
                    </a:lnTo>
                    <a:lnTo>
                      <a:pt x="113" y="6"/>
                    </a:lnTo>
                    <a:lnTo>
                      <a:pt x="127" y="23"/>
                    </a:lnTo>
                    <a:lnTo>
                      <a:pt x="130" y="48"/>
                    </a:lnTo>
                    <a:lnTo>
                      <a:pt x="129" y="68"/>
                    </a:lnTo>
                    <a:lnTo>
                      <a:pt x="120" y="84"/>
                    </a:lnTo>
                    <a:lnTo>
                      <a:pt x="107" y="105"/>
                    </a:lnTo>
                    <a:lnTo>
                      <a:pt x="94" y="122"/>
                    </a:lnTo>
                    <a:lnTo>
                      <a:pt x="91" y="126"/>
                    </a:lnTo>
                    <a:lnTo>
                      <a:pt x="91" y="150"/>
                    </a:lnTo>
                    <a:lnTo>
                      <a:pt x="101" y="173"/>
                    </a:lnTo>
                    <a:lnTo>
                      <a:pt x="102" y="181"/>
                    </a:lnTo>
                    <a:lnTo>
                      <a:pt x="95" y="186"/>
                    </a:lnTo>
                    <a:lnTo>
                      <a:pt x="86" y="183"/>
                    </a:lnTo>
                    <a:lnTo>
                      <a:pt x="82" y="153"/>
                    </a:lnTo>
                    <a:lnTo>
                      <a:pt x="82" y="134"/>
                    </a:lnTo>
                    <a:lnTo>
                      <a:pt x="67" y="143"/>
                    </a:lnTo>
                    <a:lnTo>
                      <a:pt x="56" y="152"/>
                    </a:lnTo>
                    <a:lnTo>
                      <a:pt x="34" y="156"/>
                    </a:lnTo>
                    <a:lnTo>
                      <a:pt x="21" y="153"/>
                    </a:lnTo>
                    <a:lnTo>
                      <a:pt x="0" y="138"/>
                    </a:lnTo>
                    <a:lnTo>
                      <a:pt x="0" y="107"/>
                    </a:lnTo>
                    <a:lnTo>
                      <a:pt x="11" y="69"/>
                    </a:lnTo>
                    <a:lnTo>
                      <a:pt x="26" y="32"/>
                    </a:lnTo>
                    <a:lnTo>
                      <a:pt x="39" y="24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556" y="1732"/>
                <a:ext cx="127" cy="240"/>
              </a:xfrm>
              <a:custGeom>
                <a:avLst/>
                <a:gdLst/>
                <a:ahLst/>
                <a:cxnLst>
                  <a:cxn ang="0">
                    <a:pos x="42" y="9"/>
                  </a:cxn>
                  <a:cxn ang="0">
                    <a:pos x="26" y="0"/>
                  </a:cxn>
                  <a:cxn ang="0">
                    <a:pos x="7" y="0"/>
                  </a:cxn>
                  <a:cxn ang="0">
                    <a:pos x="0" y="12"/>
                  </a:cxn>
                  <a:cxn ang="0">
                    <a:pos x="2" y="32"/>
                  </a:cxn>
                  <a:cxn ang="0">
                    <a:pos x="20" y="51"/>
                  </a:cxn>
                  <a:cxn ang="0">
                    <a:pos x="55" y="68"/>
                  </a:cxn>
                  <a:cxn ang="0">
                    <a:pos x="97" y="106"/>
                  </a:cxn>
                  <a:cxn ang="0">
                    <a:pos x="103" y="122"/>
                  </a:cxn>
                  <a:cxn ang="0">
                    <a:pos x="100" y="130"/>
                  </a:cxn>
                  <a:cxn ang="0">
                    <a:pos x="69" y="154"/>
                  </a:cxn>
                  <a:cxn ang="0">
                    <a:pos x="32" y="183"/>
                  </a:cxn>
                  <a:cxn ang="0">
                    <a:pos x="24" y="195"/>
                  </a:cxn>
                  <a:cxn ang="0">
                    <a:pos x="24" y="209"/>
                  </a:cxn>
                  <a:cxn ang="0">
                    <a:pos x="51" y="223"/>
                  </a:cxn>
                  <a:cxn ang="0">
                    <a:pos x="95" y="239"/>
                  </a:cxn>
                  <a:cxn ang="0">
                    <a:pos x="110" y="239"/>
                  </a:cxn>
                  <a:cxn ang="0">
                    <a:pos x="126" y="228"/>
                  </a:cxn>
                  <a:cxn ang="0">
                    <a:pos x="126" y="219"/>
                  </a:cxn>
                  <a:cxn ang="0">
                    <a:pos x="114" y="215"/>
                  </a:cxn>
                  <a:cxn ang="0">
                    <a:pos x="59" y="209"/>
                  </a:cxn>
                  <a:cxn ang="0">
                    <a:pos x="39" y="204"/>
                  </a:cxn>
                  <a:cxn ang="0">
                    <a:pos x="36" y="195"/>
                  </a:cxn>
                  <a:cxn ang="0">
                    <a:pos x="72" y="167"/>
                  </a:cxn>
                  <a:cxn ang="0">
                    <a:pos x="111" y="141"/>
                  </a:cxn>
                  <a:cxn ang="0">
                    <a:pos x="120" y="131"/>
                  </a:cxn>
                  <a:cxn ang="0">
                    <a:pos x="123" y="119"/>
                  </a:cxn>
                  <a:cxn ang="0">
                    <a:pos x="120" y="101"/>
                  </a:cxn>
                  <a:cxn ang="0">
                    <a:pos x="107" y="86"/>
                  </a:cxn>
                  <a:cxn ang="0">
                    <a:pos x="69" y="39"/>
                  </a:cxn>
                  <a:cxn ang="0">
                    <a:pos x="42" y="9"/>
                  </a:cxn>
                </a:cxnLst>
                <a:rect l="0" t="0" r="r" b="b"/>
                <a:pathLst>
                  <a:path w="127" h="240">
                    <a:moveTo>
                      <a:pt x="42" y="9"/>
                    </a:moveTo>
                    <a:lnTo>
                      <a:pt x="26" y="0"/>
                    </a:lnTo>
                    <a:lnTo>
                      <a:pt x="7" y="0"/>
                    </a:lnTo>
                    <a:lnTo>
                      <a:pt x="0" y="12"/>
                    </a:lnTo>
                    <a:lnTo>
                      <a:pt x="2" y="32"/>
                    </a:lnTo>
                    <a:lnTo>
                      <a:pt x="20" y="51"/>
                    </a:lnTo>
                    <a:lnTo>
                      <a:pt x="55" y="68"/>
                    </a:lnTo>
                    <a:lnTo>
                      <a:pt x="97" y="106"/>
                    </a:lnTo>
                    <a:lnTo>
                      <a:pt x="103" y="122"/>
                    </a:lnTo>
                    <a:lnTo>
                      <a:pt x="100" y="130"/>
                    </a:lnTo>
                    <a:lnTo>
                      <a:pt x="69" y="154"/>
                    </a:lnTo>
                    <a:lnTo>
                      <a:pt x="32" y="183"/>
                    </a:lnTo>
                    <a:lnTo>
                      <a:pt x="24" y="195"/>
                    </a:lnTo>
                    <a:lnTo>
                      <a:pt x="24" y="209"/>
                    </a:lnTo>
                    <a:lnTo>
                      <a:pt x="51" y="223"/>
                    </a:lnTo>
                    <a:lnTo>
                      <a:pt x="95" y="239"/>
                    </a:lnTo>
                    <a:lnTo>
                      <a:pt x="110" y="239"/>
                    </a:lnTo>
                    <a:lnTo>
                      <a:pt x="126" y="228"/>
                    </a:lnTo>
                    <a:lnTo>
                      <a:pt x="126" y="219"/>
                    </a:lnTo>
                    <a:lnTo>
                      <a:pt x="114" y="215"/>
                    </a:lnTo>
                    <a:lnTo>
                      <a:pt x="59" y="209"/>
                    </a:lnTo>
                    <a:lnTo>
                      <a:pt x="39" y="204"/>
                    </a:lnTo>
                    <a:lnTo>
                      <a:pt x="36" y="195"/>
                    </a:lnTo>
                    <a:lnTo>
                      <a:pt x="72" y="167"/>
                    </a:lnTo>
                    <a:lnTo>
                      <a:pt x="111" y="141"/>
                    </a:lnTo>
                    <a:lnTo>
                      <a:pt x="120" y="131"/>
                    </a:lnTo>
                    <a:lnTo>
                      <a:pt x="123" y="119"/>
                    </a:lnTo>
                    <a:lnTo>
                      <a:pt x="120" y="101"/>
                    </a:lnTo>
                    <a:lnTo>
                      <a:pt x="107" y="86"/>
                    </a:lnTo>
                    <a:lnTo>
                      <a:pt x="69" y="39"/>
                    </a:lnTo>
                    <a:lnTo>
                      <a:pt x="42" y="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513" y="1539"/>
                <a:ext cx="146" cy="231"/>
              </a:xfrm>
              <a:custGeom>
                <a:avLst/>
                <a:gdLst/>
                <a:ahLst/>
                <a:cxnLst>
                  <a:cxn ang="0">
                    <a:pos x="21" y="71"/>
                  </a:cxn>
                  <a:cxn ang="0">
                    <a:pos x="30" y="28"/>
                  </a:cxn>
                  <a:cxn ang="0">
                    <a:pos x="63" y="2"/>
                  </a:cxn>
                  <a:cxn ang="0">
                    <a:pos x="79" y="0"/>
                  </a:cxn>
                  <a:cxn ang="0">
                    <a:pos x="99" y="6"/>
                  </a:cxn>
                  <a:cxn ang="0">
                    <a:pos x="115" y="23"/>
                  </a:cxn>
                  <a:cxn ang="0">
                    <a:pos x="120" y="42"/>
                  </a:cxn>
                  <a:cxn ang="0">
                    <a:pos x="124" y="58"/>
                  </a:cxn>
                  <a:cxn ang="0">
                    <a:pos x="119" y="78"/>
                  </a:cxn>
                  <a:cxn ang="0">
                    <a:pos x="118" y="97"/>
                  </a:cxn>
                  <a:cxn ang="0">
                    <a:pos x="105" y="113"/>
                  </a:cxn>
                  <a:cxn ang="0">
                    <a:pos x="102" y="132"/>
                  </a:cxn>
                  <a:cxn ang="0">
                    <a:pos x="108" y="147"/>
                  </a:cxn>
                  <a:cxn ang="0">
                    <a:pos x="130" y="153"/>
                  </a:cxn>
                  <a:cxn ang="0">
                    <a:pos x="144" y="169"/>
                  </a:cxn>
                  <a:cxn ang="0">
                    <a:pos x="145" y="202"/>
                  </a:cxn>
                  <a:cxn ang="0">
                    <a:pos x="134" y="222"/>
                  </a:cxn>
                  <a:cxn ang="0">
                    <a:pos x="98" y="230"/>
                  </a:cxn>
                  <a:cxn ang="0">
                    <a:pos x="63" y="230"/>
                  </a:cxn>
                  <a:cxn ang="0">
                    <a:pos x="37" y="218"/>
                  </a:cxn>
                  <a:cxn ang="0">
                    <a:pos x="11" y="191"/>
                  </a:cxn>
                  <a:cxn ang="0">
                    <a:pos x="2" y="165"/>
                  </a:cxn>
                  <a:cxn ang="0">
                    <a:pos x="0" y="133"/>
                  </a:cxn>
                  <a:cxn ang="0">
                    <a:pos x="4" y="101"/>
                  </a:cxn>
                  <a:cxn ang="0">
                    <a:pos x="14" y="81"/>
                  </a:cxn>
                  <a:cxn ang="0">
                    <a:pos x="21" y="71"/>
                  </a:cxn>
                </a:cxnLst>
                <a:rect l="0" t="0" r="r" b="b"/>
                <a:pathLst>
                  <a:path w="146" h="231">
                    <a:moveTo>
                      <a:pt x="21" y="71"/>
                    </a:moveTo>
                    <a:lnTo>
                      <a:pt x="30" y="28"/>
                    </a:lnTo>
                    <a:lnTo>
                      <a:pt x="63" y="2"/>
                    </a:lnTo>
                    <a:lnTo>
                      <a:pt x="79" y="0"/>
                    </a:lnTo>
                    <a:lnTo>
                      <a:pt x="99" y="6"/>
                    </a:lnTo>
                    <a:lnTo>
                      <a:pt x="115" y="23"/>
                    </a:lnTo>
                    <a:lnTo>
                      <a:pt x="120" y="42"/>
                    </a:lnTo>
                    <a:lnTo>
                      <a:pt x="124" y="58"/>
                    </a:lnTo>
                    <a:lnTo>
                      <a:pt x="119" y="78"/>
                    </a:lnTo>
                    <a:lnTo>
                      <a:pt x="118" y="97"/>
                    </a:lnTo>
                    <a:lnTo>
                      <a:pt x="105" y="113"/>
                    </a:lnTo>
                    <a:lnTo>
                      <a:pt x="102" y="132"/>
                    </a:lnTo>
                    <a:lnTo>
                      <a:pt x="108" y="147"/>
                    </a:lnTo>
                    <a:lnTo>
                      <a:pt x="130" y="153"/>
                    </a:lnTo>
                    <a:lnTo>
                      <a:pt x="144" y="169"/>
                    </a:lnTo>
                    <a:lnTo>
                      <a:pt x="145" y="202"/>
                    </a:lnTo>
                    <a:lnTo>
                      <a:pt x="134" y="222"/>
                    </a:lnTo>
                    <a:lnTo>
                      <a:pt x="98" y="230"/>
                    </a:lnTo>
                    <a:lnTo>
                      <a:pt x="63" y="230"/>
                    </a:lnTo>
                    <a:lnTo>
                      <a:pt x="37" y="218"/>
                    </a:lnTo>
                    <a:lnTo>
                      <a:pt x="11" y="191"/>
                    </a:lnTo>
                    <a:lnTo>
                      <a:pt x="2" y="165"/>
                    </a:lnTo>
                    <a:lnTo>
                      <a:pt x="0" y="133"/>
                    </a:lnTo>
                    <a:lnTo>
                      <a:pt x="4" y="101"/>
                    </a:lnTo>
                    <a:lnTo>
                      <a:pt x="14" y="81"/>
                    </a:lnTo>
                    <a:lnTo>
                      <a:pt x="21" y="71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4105" y="1686"/>
              <a:ext cx="865" cy="675"/>
              <a:chOff x="240" y="1548"/>
              <a:chExt cx="865" cy="675"/>
            </a:xfrm>
          </p:grpSpPr>
          <p:sp>
            <p:nvSpPr>
              <p:cNvPr id="11" name="Freeform 15"/>
              <p:cNvSpPr>
                <a:spLocks/>
              </p:cNvSpPr>
              <p:nvPr/>
            </p:nvSpPr>
            <p:spPr bwMode="auto">
              <a:xfrm>
                <a:off x="240" y="1548"/>
                <a:ext cx="865" cy="675"/>
              </a:xfrm>
              <a:custGeom>
                <a:avLst/>
                <a:gdLst/>
                <a:ahLst/>
                <a:cxnLst>
                  <a:cxn ang="0">
                    <a:pos x="4" y="428"/>
                  </a:cxn>
                  <a:cxn ang="0">
                    <a:pos x="11" y="347"/>
                  </a:cxn>
                  <a:cxn ang="0">
                    <a:pos x="0" y="263"/>
                  </a:cxn>
                  <a:cxn ang="0">
                    <a:pos x="11" y="199"/>
                  </a:cxn>
                  <a:cxn ang="0">
                    <a:pos x="69" y="160"/>
                  </a:cxn>
                  <a:cxn ang="0">
                    <a:pos x="220" y="119"/>
                  </a:cxn>
                  <a:cxn ang="0">
                    <a:pos x="342" y="106"/>
                  </a:cxn>
                  <a:cxn ang="0">
                    <a:pos x="441" y="80"/>
                  </a:cxn>
                  <a:cxn ang="0">
                    <a:pos x="501" y="60"/>
                  </a:cxn>
                  <a:cxn ang="0">
                    <a:pos x="563" y="19"/>
                  </a:cxn>
                  <a:cxn ang="0">
                    <a:pos x="641" y="0"/>
                  </a:cxn>
                  <a:cxn ang="0">
                    <a:pos x="680" y="17"/>
                  </a:cxn>
                  <a:cxn ang="0">
                    <a:pos x="799" y="122"/>
                  </a:cxn>
                  <a:cxn ang="0">
                    <a:pos x="864" y="184"/>
                  </a:cxn>
                  <a:cxn ang="0">
                    <a:pos x="855" y="217"/>
                  </a:cxn>
                  <a:cxn ang="0">
                    <a:pos x="845" y="317"/>
                  </a:cxn>
                  <a:cxn ang="0">
                    <a:pos x="834" y="415"/>
                  </a:cxn>
                  <a:cxn ang="0">
                    <a:pos x="802" y="452"/>
                  </a:cxn>
                  <a:cxn ang="0">
                    <a:pos x="797" y="428"/>
                  </a:cxn>
                  <a:cxn ang="0">
                    <a:pos x="749" y="412"/>
                  </a:cxn>
                  <a:cxn ang="0">
                    <a:pos x="680" y="436"/>
                  </a:cxn>
                  <a:cxn ang="0">
                    <a:pos x="613" y="474"/>
                  </a:cxn>
                  <a:cxn ang="0">
                    <a:pos x="526" y="515"/>
                  </a:cxn>
                  <a:cxn ang="0">
                    <a:pos x="441" y="547"/>
                  </a:cxn>
                  <a:cxn ang="0">
                    <a:pos x="342" y="569"/>
                  </a:cxn>
                  <a:cxn ang="0">
                    <a:pos x="273" y="591"/>
                  </a:cxn>
                  <a:cxn ang="0">
                    <a:pos x="261" y="646"/>
                  </a:cxn>
                  <a:cxn ang="0">
                    <a:pos x="234" y="674"/>
                  </a:cxn>
                  <a:cxn ang="0">
                    <a:pos x="193" y="630"/>
                  </a:cxn>
                  <a:cxn ang="0">
                    <a:pos x="197" y="595"/>
                  </a:cxn>
                  <a:cxn ang="0">
                    <a:pos x="91" y="495"/>
                  </a:cxn>
                  <a:cxn ang="0">
                    <a:pos x="36" y="452"/>
                  </a:cxn>
                  <a:cxn ang="0">
                    <a:pos x="36" y="495"/>
                  </a:cxn>
                </a:cxnLst>
                <a:rect l="0" t="0" r="r" b="b"/>
                <a:pathLst>
                  <a:path w="865" h="675">
                    <a:moveTo>
                      <a:pt x="6" y="476"/>
                    </a:moveTo>
                    <a:lnTo>
                      <a:pt x="4" y="428"/>
                    </a:lnTo>
                    <a:lnTo>
                      <a:pt x="11" y="387"/>
                    </a:lnTo>
                    <a:lnTo>
                      <a:pt x="11" y="347"/>
                    </a:lnTo>
                    <a:lnTo>
                      <a:pt x="2" y="300"/>
                    </a:lnTo>
                    <a:lnTo>
                      <a:pt x="0" y="263"/>
                    </a:lnTo>
                    <a:lnTo>
                      <a:pt x="2" y="223"/>
                    </a:lnTo>
                    <a:lnTo>
                      <a:pt x="11" y="199"/>
                    </a:lnTo>
                    <a:lnTo>
                      <a:pt x="36" y="182"/>
                    </a:lnTo>
                    <a:lnTo>
                      <a:pt x="69" y="160"/>
                    </a:lnTo>
                    <a:lnTo>
                      <a:pt x="144" y="136"/>
                    </a:lnTo>
                    <a:lnTo>
                      <a:pt x="220" y="119"/>
                    </a:lnTo>
                    <a:lnTo>
                      <a:pt x="287" y="108"/>
                    </a:lnTo>
                    <a:lnTo>
                      <a:pt x="342" y="106"/>
                    </a:lnTo>
                    <a:lnTo>
                      <a:pt x="395" y="91"/>
                    </a:lnTo>
                    <a:lnTo>
                      <a:pt x="441" y="80"/>
                    </a:lnTo>
                    <a:lnTo>
                      <a:pt x="464" y="71"/>
                    </a:lnTo>
                    <a:lnTo>
                      <a:pt x="501" y="60"/>
                    </a:lnTo>
                    <a:lnTo>
                      <a:pt x="533" y="45"/>
                    </a:lnTo>
                    <a:lnTo>
                      <a:pt x="563" y="19"/>
                    </a:lnTo>
                    <a:lnTo>
                      <a:pt x="597" y="10"/>
                    </a:lnTo>
                    <a:lnTo>
                      <a:pt x="641" y="0"/>
                    </a:lnTo>
                    <a:lnTo>
                      <a:pt x="662" y="1"/>
                    </a:lnTo>
                    <a:lnTo>
                      <a:pt x="680" y="17"/>
                    </a:lnTo>
                    <a:lnTo>
                      <a:pt x="735" y="60"/>
                    </a:lnTo>
                    <a:lnTo>
                      <a:pt x="799" y="122"/>
                    </a:lnTo>
                    <a:lnTo>
                      <a:pt x="843" y="158"/>
                    </a:lnTo>
                    <a:lnTo>
                      <a:pt x="864" y="184"/>
                    </a:lnTo>
                    <a:lnTo>
                      <a:pt x="864" y="202"/>
                    </a:lnTo>
                    <a:lnTo>
                      <a:pt x="855" y="217"/>
                    </a:lnTo>
                    <a:lnTo>
                      <a:pt x="845" y="245"/>
                    </a:lnTo>
                    <a:lnTo>
                      <a:pt x="845" y="317"/>
                    </a:lnTo>
                    <a:lnTo>
                      <a:pt x="841" y="373"/>
                    </a:lnTo>
                    <a:lnTo>
                      <a:pt x="834" y="415"/>
                    </a:lnTo>
                    <a:lnTo>
                      <a:pt x="822" y="445"/>
                    </a:lnTo>
                    <a:lnTo>
                      <a:pt x="802" y="452"/>
                    </a:lnTo>
                    <a:lnTo>
                      <a:pt x="792" y="443"/>
                    </a:lnTo>
                    <a:lnTo>
                      <a:pt x="797" y="428"/>
                    </a:lnTo>
                    <a:lnTo>
                      <a:pt x="799" y="390"/>
                    </a:lnTo>
                    <a:lnTo>
                      <a:pt x="749" y="412"/>
                    </a:lnTo>
                    <a:lnTo>
                      <a:pt x="719" y="428"/>
                    </a:lnTo>
                    <a:lnTo>
                      <a:pt x="680" y="436"/>
                    </a:lnTo>
                    <a:lnTo>
                      <a:pt x="650" y="450"/>
                    </a:lnTo>
                    <a:lnTo>
                      <a:pt x="613" y="474"/>
                    </a:lnTo>
                    <a:lnTo>
                      <a:pt x="578" y="491"/>
                    </a:lnTo>
                    <a:lnTo>
                      <a:pt x="526" y="515"/>
                    </a:lnTo>
                    <a:lnTo>
                      <a:pt x="492" y="526"/>
                    </a:lnTo>
                    <a:lnTo>
                      <a:pt x="441" y="547"/>
                    </a:lnTo>
                    <a:lnTo>
                      <a:pt x="384" y="558"/>
                    </a:lnTo>
                    <a:lnTo>
                      <a:pt x="342" y="569"/>
                    </a:lnTo>
                    <a:lnTo>
                      <a:pt x="296" y="580"/>
                    </a:lnTo>
                    <a:lnTo>
                      <a:pt x="273" y="591"/>
                    </a:lnTo>
                    <a:lnTo>
                      <a:pt x="263" y="613"/>
                    </a:lnTo>
                    <a:lnTo>
                      <a:pt x="261" y="646"/>
                    </a:lnTo>
                    <a:lnTo>
                      <a:pt x="254" y="663"/>
                    </a:lnTo>
                    <a:lnTo>
                      <a:pt x="234" y="674"/>
                    </a:lnTo>
                    <a:lnTo>
                      <a:pt x="202" y="656"/>
                    </a:lnTo>
                    <a:lnTo>
                      <a:pt x="193" y="630"/>
                    </a:lnTo>
                    <a:lnTo>
                      <a:pt x="205" y="608"/>
                    </a:lnTo>
                    <a:lnTo>
                      <a:pt x="197" y="595"/>
                    </a:lnTo>
                    <a:lnTo>
                      <a:pt x="153" y="549"/>
                    </a:lnTo>
                    <a:lnTo>
                      <a:pt x="91" y="495"/>
                    </a:lnTo>
                    <a:lnTo>
                      <a:pt x="53" y="461"/>
                    </a:lnTo>
                    <a:lnTo>
                      <a:pt x="36" y="452"/>
                    </a:lnTo>
                    <a:lnTo>
                      <a:pt x="30" y="467"/>
                    </a:lnTo>
                    <a:lnTo>
                      <a:pt x="36" y="495"/>
                    </a:lnTo>
                    <a:lnTo>
                      <a:pt x="6" y="476"/>
                    </a:lnTo>
                  </a:path>
                </a:pathLst>
              </a:custGeom>
              <a:solidFill>
                <a:srgbClr val="996633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Freeform 16"/>
              <p:cNvSpPr>
                <a:spLocks/>
              </p:cNvSpPr>
              <p:nvPr/>
            </p:nvSpPr>
            <p:spPr bwMode="auto">
              <a:xfrm>
                <a:off x="252" y="1745"/>
                <a:ext cx="849" cy="477"/>
              </a:xfrm>
              <a:custGeom>
                <a:avLst/>
                <a:gdLst/>
                <a:ahLst/>
                <a:cxnLst>
                  <a:cxn ang="0">
                    <a:pos x="215" y="466"/>
                  </a:cxn>
                  <a:cxn ang="0">
                    <a:pos x="218" y="421"/>
                  </a:cxn>
                  <a:cxn ang="0">
                    <a:pos x="215" y="321"/>
                  </a:cxn>
                  <a:cxn ang="0">
                    <a:pos x="215" y="247"/>
                  </a:cxn>
                  <a:cxn ang="0">
                    <a:pos x="203" y="227"/>
                  </a:cxn>
                  <a:cxn ang="0">
                    <a:pos x="118" y="143"/>
                  </a:cxn>
                  <a:cxn ang="0">
                    <a:pos x="63" y="91"/>
                  </a:cxn>
                  <a:cxn ang="0">
                    <a:pos x="17" y="54"/>
                  </a:cxn>
                  <a:cxn ang="0">
                    <a:pos x="0" y="34"/>
                  </a:cxn>
                  <a:cxn ang="0">
                    <a:pos x="4" y="23"/>
                  </a:cxn>
                  <a:cxn ang="0">
                    <a:pos x="10" y="23"/>
                  </a:cxn>
                  <a:cxn ang="0">
                    <a:pos x="43" y="56"/>
                  </a:cxn>
                  <a:cxn ang="0">
                    <a:pos x="86" y="88"/>
                  </a:cxn>
                  <a:cxn ang="0">
                    <a:pos x="128" y="141"/>
                  </a:cxn>
                  <a:cxn ang="0">
                    <a:pos x="167" y="180"/>
                  </a:cxn>
                  <a:cxn ang="0">
                    <a:pos x="203" y="206"/>
                  </a:cxn>
                  <a:cxn ang="0">
                    <a:pos x="227" y="226"/>
                  </a:cxn>
                  <a:cxn ang="0">
                    <a:pos x="243" y="221"/>
                  </a:cxn>
                  <a:cxn ang="0">
                    <a:pos x="259" y="210"/>
                  </a:cxn>
                  <a:cxn ang="0">
                    <a:pos x="309" y="199"/>
                  </a:cxn>
                  <a:cxn ang="0">
                    <a:pos x="402" y="176"/>
                  </a:cxn>
                  <a:cxn ang="0">
                    <a:pos x="457" y="147"/>
                  </a:cxn>
                  <a:cxn ang="0">
                    <a:pos x="521" y="121"/>
                  </a:cxn>
                  <a:cxn ang="0">
                    <a:pos x="588" y="97"/>
                  </a:cxn>
                  <a:cxn ang="0">
                    <a:pos x="657" y="69"/>
                  </a:cxn>
                  <a:cxn ang="0">
                    <a:pos x="705" y="54"/>
                  </a:cxn>
                  <a:cxn ang="0">
                    <a:pos x="763" y="30"/>
                  </a:cxn>
                  <a:cxn ang="0">
                    <a:pos x="809" y="19"/>
                  </a:cxn>
                  <a:cxn ang="0">
                    <a:pos x="848" y="0"/>
                  </a:cxn>
                  <a:cxn ang="0">
                    <a:pos x="834" y="34"/>
                  </a:cxn>
                  <a:cxn ang="0">
                    <a:pos x="811" y="34"/>
                  </a:cxn>
                  <a:cxn ang="0">
                    <a:pos x="781" y="41"/>
                  </a:cxn>
                  <a:cxn ang="0">
                    <a:pos x="728" y="56"/>
                  </a:cxn>
                  <a:cxn ang="0">
                    <a:pos x="689" y="71"/>
                  </a:cxn>
                  <a:cxn ang="0">
                    <a:pos x="640" y="86"/>
                  </a:cxn>
                  <a:cxn ang="0">
                    <a:pos x="609" y="102"/>
                  </a:cxn>
                  <a:cxn ang="0">
                    <a:pos x="555" y="121"/>
                  </a:cxn>
                  <a:cxn ang="0">
                    <a:pos x="521" y="121"/>
                  </a:cxn>
                  <a:cxn ang="0">
                    <a:pos x="471" y="156"/>
                  </a:cxn>
                  <a:cxn ang="0">
                    <a:pos x="436" y="171"/>
                  </a:cxn>
                  <a:cxn ang="0">
                    <a:pos x="392" y="186"/>
                  </a:cxn>
                  <a:cxn ang="0">
                    <a:pos x="337" y="204"/>
                  </a:cxn>
                  <a:cxn ang="0">
                    <a:pos x="294" y="215"/>
                  </a:cxn>
                  <a:cxn ang="0">
                    <a:pos x="263" y="227"/>
                  </a:cxn>
                  <a:cxn ang="0">
                    <a:pos x="236" y="240"/>
                  </a:cxn>
                  <a:cxn ang="0">
                    <a:pos x="229" y="275"/>
                  </a:cxn>
                  <a:cxn ang="0">
                    <a:pos x="229" y="358"/>
                  </a:cxn>
                  <a:cxn ang="0">
                    <a:pos x="229" y="414"/>
                  </a:cxn>
                  <a:cxn ang="0">
                    <a:pos x="233" y="463"/>
                  </a:cxn>
                  <a:cxn ang="0">
                    <a:pos x="220" y="476"/>
                  </a:cxn>
                  <a:cxn ang="0">
                    <a:pos x="215" y="466"/>
                  </a:cxn>
                </a:cxnLst>
                <a:rect l="0" t="0" r="r" b="b"/>
                <a:pathLst>
                  <a:path w="849" h="477">
                    <a:moveTo>
                      <a:pt x="215" y="466"/>
                    </a:moveTo>
                    <a:lnTo>
                      <a:pt x="218" y="421"/>
                    </a:lnTo>
                    <a:lnTo>
                      <a:pt x="215" y="321"/>
                    </a:lnTo>
                    <a:lnTo>
                      <a:pt x="215" y="247"/>
                    </a:lnTo>
                    <a:lnTo>
                      <a:pt x="203" y="227"/>
                    </a:lnTo>
                    <a:lnTo>
                      <a:pt x="118" y="143"/>
                    </a:lnTo>
                    <a:lnTo>
                      <a:pt x="63" y="91"/>
                    </a:lnTo>
                    <a:lnTo>
                      <a:pt x="17" y="54"/>
                    </a:lnTo>
                    <a:lnTo>
                      <a:pt x="0" y="34"/>
                    </a:lnTo>
                    <a:lnTo>
                      <a:pt x="4" y="23"/>
                    </a:lnTo>
                    <a:lnTo>
                      <a:pt x="10" y="23"/>
                    </a:lnTo>
                    <a:lnTo>
                      <a:pt x="43" y="56"/>
                    </a:lnTo>
                    <a:lnTo>
                      <a:pt x="86" y="88"/>
                    </a:lnTo>
                    <a:lnTo>
                      <a:pt x="128" y="141"/>
                    </a:lnTo>
                    <a:lnTo>
                      <a:pt x="167" y="180"/>
                    </a:lnTo>
                    <a:lnTo>
                      <a:pt x="203" y="206"/>
                    </a:lnTo>
                    <a:lnTo>
                      <a:pt x="227" y="226"/>
                    </a:lnTo>
                    <a:lnTo>
                      <a:pt x="243" y="221"/>
                    </a:lnTo>
                    <a:lnTo>
                      <a:pt x="259" y="210"/>
                    </a:lnTo>
                    <a:lnTo>
                      <a:pt x="309" y="199"/>
                    </a:lnTo>
                    <a:lnTo>
                      <a:pt x="402" y="176"/>
                    </a:lnTo>
                    <a:lnTo>
                      <a:pt x="457" y="147"/>
                    </a:lnTo>
                    <a:lnTo>
                      <a:pt x="521" y="121"/>
                    </a:lnTo>
                    <a:lnTo>
                      <a:pt x="588" y="97"/>
                    </a:lnTo>
                    <a:lnTo>
                      <a:pt x="657" y="69"/>
                    </a:lnTo>
                    <a:lnTo>
                      <a:pt x="705" y="54"/>
                    </a:lnTo>
                    <a:lnTo>
                      <a:pt x="763" y="30"/>
                    </a:lnTo>
                    <a:lnTo>
                      <a:pt x="809" y="19"/>
                    </a:lnTo>
                    <a:lnTo>
                      <a:pt x="848" y="0"/>
                    </a:lnTo>
                    <a:lnTo>
                      <a:pt x="834" y="34"/>
                    </a:lnTo>
                    <a:lnTo>
                      <a:pt x="811" y="34"/>
                    </a:lnTo>
                    <a:lnTo>
                      <a:pt x="781" y="41"/>
                    </a:lnTo>
                    <a:lnTo>
                      <a:pt x="728" y="56"/>
                    </a:lnTo>
                    <a:lnTo>
                      <a:pt x="689" y="71"/>
                    </a:lnTo>
                    <a:lnTo>
                      <a:pt x="640" y="86"/>
                    </a:lnTo>
                    <a:lnTo>
                      <a:pt x="609" y="102"/>
                    </a:lnTo>
                    <a:lnTo>
                      <a:pt x="555" y="121"/>
                    </a:lnTo>
                    <a:lnTo>
                      <a:pt x="521" y="121"/>
                    </a:lnTo>
                    <a:lnTo>
                      <a:pt x="471" y="156"/>
                    </a:lnTo>
                    <a:lnTo>
                      <a:pt x="436" y="171"/>
                    </a:lnTo>
                    <a:lnTo>
                      <a:pt x="392" y="186"/>
                    </a:lnTo>
                    <a:lnTo>
                      <a:pt x="337" y="204"/>
                    </a:lnTo>
                    <a:lnTo>
                      <a:pt x="294" y="215"/>
                    </a:lnTo>
                    <a:lnTo>
                      <a:pt x="263" y="227"/>
                    </a:lnTo>
                    <a:lnTo>
                      <a:pt x="236" y="240"/>
                    </a:lnTo>
                    <a:lnTo>
                      <a:pt x="229" y="275"/>
                    </a:lnTo>
                    <a:lnTo>
                      <a:pt x="229" y="358"/>
                    </a:lnTo>
                    <a:lnTo>
                      <a:pt x="229" y="414"/>
                    </a:lnTo>
                    <a:lnTo>
                      <a:pt x="233" y="463"/>
                    </a:lnTo>
                    <a:lnTo>
                      <a:pt x="220" y="476"/>
                    </a:lnTo>
                    <a:lnTo>
                      <a:pt x="215" y="466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7" name="Freeform 17"/>
            <p:cNvSpPr>
              <a:spLocks/>
            </p:cNvSpPr>
            <p:nvPr/>
          </p:nvSpPr>
          <p:spPr bwMode="auto">
            <a:xfrm>
              <a:off x="4480" y="1537"/>
              <a:ext cx="177" cy="216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6" y="193"/>
                </a:cxn>
                <a:cxn ang="0">
                  <a:pos x="20" y="185"/>
                </a:cxn>
                <a:cxn ang="0">
                  <a:pos x="65" y="185"/>
                </a:cxn>
                <a:cxn ang="0">
                  <a:pos x="116" y="192"/>
                </a:cxn>
                <a:cxn ang="0">
                  <a:pos x="148" y="195"/>
                </a:cxn>
                <a:cxn ang="0">
                  <a:pos x="153" y="190"/>
                </a:cxn>
                <a:cxn ang="0">
                  <a:pos x="147" y="168"/>
                </a:cxn>
                <a:cxn ang="0">
                  <a:pos x="131" y="132"/>
                </a:cxn>
                <a:cxn ang="0">
                  <a:pos x="112" y="99"/>
                </a:cxn>
                <a:cxn ang="0">
                  <a:pos x="96" y="79"/>
                </a:cxn>
                <a:cxn ang="0">
                  <a:pos x="88" y="63"/>
                </a:cxn>
                <a:cxn ang="0">
                  <a:pos x="90" y="54"/>
                </a:cxn>
                <a:cxn ang="0">
                  <a:pos x="101" y="47"/>
                </a:cxn>
                <a:cxn ang="0">
                  <a:pos x="119" y="49"/>
                </a:cxn>
                <a:cxn ang="0">
                  <a:pos x="147" y="43"/>
                </a:cxn>
                <a:cxn ang="0">
                  <a:pos x="155" y="29"/>
                </a:cxn>
                <a:cxn ang="0">
                  <a:pos x="164" y="9"/>
                </a:cxn>
                <a:cxn ang="0">
                  <a:pos x="164" y="0"/>
                </a:cxn>
                <a:cxn ang="0">
                  <a:pos x="172" y="5"/>
                </a:cxn>
                <a:cxn ang="0">
                  <a:pos x="176" y="26"/>
                </a:cxn>
                <a:cxn ang="0">
                  <a:pos x="173" y="47"/>
                </a:cxn>
                <a:cxn ang="0">
                  <a:pos x="155" y="57"/>
                </a:cxn>
                <a:cxn ang="0">
                  <a:pos x="142" y="56"/>
                </a:cxn>
                <a:cxn ang="0">
                  <a:pos x="116" y="59"/>
                </a:cxn>
                <a:cxn ang="0">
                  <a:pos x="110" y="64"/>
                </a:cxn>
                <a:cxn ang="0">
                  <a:pos x="110" y="71"/>
                </a:cxn>
                <a:cxn ang="0">
                  <a:pos x="124" y="94"/>
                </a:cxn>
                <a:cxn ang="0">
                  <a:pos x="140" y="111"/>
                </a:cxn>
                <a:cxn ang="0">
                  <a:pos x="159" y="145"/>
                </a:cxn>
                <a:cxn ang="0">
                  <a:pos x="167" y="178"/>
                </a:cxn>
                <a:cxn ang="0">
                  <a:pos x="168" y="203"/>
                </a:cxn>
                <a:cxn ang="0">
                  <a:pos x="162" y="210"/>
                </a:cxn>
                <a:cxn ang="0">
                  <a:pos x="154" y="212"/>
                </a:cxn>
                <a:cxn ang="0">
                  <a:pos x="129" y="213"/>
                </a:cxn>
                <a:cxn ang="0">
                  <a:pos x="76" y="210"/>
                </a:cxn>
                <a:cxn ang="0">
                  <a:pos x="42" y="212"/>
                </a:cxn>
                <a:cxn ang="0">
                  <a:pos x="18" y="215"/>
                </a:cxn>
                <a:cxn ang="0">
                  <a:pos x="6" y="213"/>
                </a:cxn>
                <a:cxn ang="0">
                  <a:pos x="0" y="210"/>
                </a:cxn>
              </a:cxnLst>
              <a:rect l="0" t="0" r="r" b="b"/>
              <a:pathLst>
                <a:path w="177" h="216">
                  <a:moveTo>
                    <a:pt x="0" y="210"/>
                  </a:moveTo>
                  <a:lnTo>
                    <a:pt x="6" y="193"/>
                  </a:lnTo>
                  <a:lnTo>
                    <a:pt x="20" y="185"/>
                  </a:lnTo>
                  <a:lnTo>
                    <a:pt x="65" y="185"/>
                  </a:lnTo>
                  <a:lnTo>
                    <a:pt x="116" y="192"/>
                  </a:lnTo>
                  <a:lnTo>
                    <a:pt x="148" y="195"/>
                  </a:lnTo>
                  <a:lnTo>
                    <a:pt x="153" y="190"/>
                  </a:lnTo>
                  <a:lnTo>
                    <a:pt x="147" y="168"/>
                  </a:lnTo>
                  <a:lnTo>
                    <a:pt x="131" y="132"/>
                  </a:lnTo>
                  <a:lnTo>
                    <a:pt x="112" y="99"/>
                  </a:lnTo>
                  <a:lnTo>
                    <a:pt x="96" y="79"/>
                  </a:lnTo>
                  <a:lnTo>
                    <a:pt x="88" y="63"/>
                  </a:lnTo>
                  <a:lnTo>
                    <a:pt x="90" y="54"/>
                  </a:lnTo>
                  <a:lnTo>
                    <a:pt x="101" y="47"/>
                  </a:lnTo>
                  <a:lnTo>
                    <a:pt x="119" y="49"/>
                  </a:lnTo>
                  <a:lnTo>
                    <a:pt x="147" y="43"/>
                  </a:lnTo>
                  <a:lnTo>
                    <a:pt x="155" y="29"/>
                  </a:lnTo>
                  <a:lnTo>
                    <a:pt x="164" y="9"/>
                  </a:lnTo>
                  <a:lnTo>
                    <a:pt x="164" y="0"/>
                  </a:lnTo>
                  <a:lnTo>
                    <a:pt x="172" y="5"/>
                  </a:lnTo>
                  <a:lnTo>
                    <a:pt x="176" y="26"/>
                  </a:lnTo>
                  <a:lnTo>
                    <a:pt x="173" y="47"/>
                  </a:lnTo>
                  <a:lnTo>
                    <a:pt x="155" y="57"/>
                  </a:lnTo>
                  <a:lnTo>
                    <a:pt x="142" y="56"/>
                  </a:lnTo>
                  <a:lnTo>
                    <a:pt x="116" y="59"/>
                  </a:lnTo>
                  <a:lnTo>
                    <a:pt x="110" y="64"/>
                  </a:lnTo>
                  <a:lnTo>
                    <a:pt x="110" y="71"/>
                  </a:lnTo>
                  <a:lnTo>
                    <a:pt x="124" y="94"/>
                  </a:lnTo>
                  <a:lnTo>
                    <a:pt x="140" y="111"/>
                  </a:lnTo>
                  <a:lnTo>
                    <a:pt x="159" y="145"/>
                  </a:lnTo>
                  <a:lnTo>
                    <a:pt x="167" y="178"/>
                  </a:lnTo>
                  <a:lnTo>
                    <a:pt x="168" y="203"/>
                  </a:lnTo>
                  <a:lnTo>
                    <a:pt x="162" y="210"/>
                  </a:lnTo>
                  <a:lnTo>
                    <a:pt x="154" y="212"/>
                  </a:lnTo>
                  <a:lnTo>
                    <a:pt x="129" y="213"/>
                  </a:lnTo>
                  <a:lnTo>
                    <a:pt x="76" y="210"/>
                  </a:lnTo>
                  <a:lnTo>
                    <a:pt x="42" y="212"/>
                  </a:lnTo>
                  <a:lnTo>
                    <a:pt x="18" y="215"/>
                  </a:lnTo>
                  <a:lnTo>
                    <a:pt x="6" y="213"/>
                  </a:lnTo>
                  <a:lnTo>
                    <a:pt x="0" y="21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4335" y="1762"/>
              <a:ext cx="329" cy="218"/>
            </a:xfrm>
            <a:custGeom>
              <a:avLst/>
              <a:gdLst/>
              <a:ahLst/>
              <a:cxnLst>
                <a:cxn ang="0">
                  <a:pos x="3" y="63"/>
                </a:cxn>
                <a:cxn ang="0">
                  <a:pos x="84" y="45"/>
                </a:cxn>
                <a:cxn ang="0">
                  <a:pos x="132" y="25"/>
                </a:cxn>
                <a:cxn ang="0">
                  <a:pos x="166" y="0"/>
                </a:cxn>
                <a:cxn ang="0">
                  <a:pos x="199" y="32"/>
                </a:cxn>
                <a:cxn ang="0">
                  <a:pos x="250" y="77"/>
                </a:cxn>
                <a:cxn ang="0">
                  <a:pos x="295" y="102"/>
                </a:cxn>
                <a:cxn ang="0">
                  <a:pos x="328" y="133"/>
                </a:cxn>
                <a:cxn ang="0">
                  <a:pos x="309" y="161"/>
                </a:cxn>
                <a:cxn ang="0">
                  <a:pos x="243" y="189"/>
                </a:cxn>
                <a:cxn ang="0">
                  <a:pos x="177" y="217"/>
                </a:cxn>
                <a:cxn ang="0">
                  <a:pos x="148" y="217"/>
                </a:cxn>
                <a:cxn ang="0">
                  <a:pos x="106" y="167"/>
                </a:cxn>
                <a:cxn ang="0">
                  <a:pos x="65" y="136"/>
                </a:cxn>
                <a:cxn ang="0">
                  <a:pos x="25" y="115"/>
                </a:cxn>
                <a:cxn ang="0">
                  <a:pos x="0" y="81"/>
                </a:cxn>
                <a:cxn ang="0">
                  <a:pos x="3" y="63"/>
                </a:cxn>
              </a:cxnLst>
              <a:rect l="0" t="0" r="r" b="b"/>
              <a:pathLst>
                <a:path w="329" h="218">
                  <a:moveTo>
                    <a:pt x="3" y="63"/>
                  </a:moveTo>
                  <a:lnTo>
                    <a:pt x="84" y="45"/>
                  </a:lnTo>
                  <a:lnTo>
                    <a:pt x="132" y="25"/>
                  </a:lnTo>
                  <a:lnTo>
                    <a:pt x="166" y="0"/>
                  </a:lnTo>
                  <a:lnTo>
                    <a:pt x="199" y="32"/>
                  </a:lnTo>
                  <a:lnTo>
                    <a:pt x="250" y="77"/>
                  </a:lnTo>
                  <a:lnTo>
                    <a:pt x="295" y="102"/>
                  </a:lnTo>
                  <a:lnTo>
                    <a:pt x="328" y="133"/>
                  </a:lnTo>
                  <a:lnTo>
                    <a:pt x="309" y="161"/>
                  </a:lnTo>
                  <a:lnTo>
                    <a:pt x="243" y="189"/>
                  </a:lnTo>
                  <a:lnTo>
                    <a:pt x="177" y="217"/>
                  </a:lnTo>
                  <a:lnTo>
                    <a:pt x="148" y="217"/>
                  </a:lnTo>
                  <a:lnTo>
                    <a:pt x="106" y="167"/>
                  </a:lnTo>
                  <a:lnTo>
                    <a:pt x="65" y="136"/>
                  </a:lnTo>
                  <a:lnTo>
                    <a:pt x="25" y="115"/>
                  </a:lnTo>
                  <a:lnTo>
                    <a:pt x="0" y="81"/>
                  </a:lnTo>
                  <a:lnTo>
                    <a:pt x="3" y="63"/>
                  </a:lnTo>
                </a:path>
              </a:pathLst>
            </a:custGeom>
            <a:solidFill>
              <a:srgbClr val="F8F8F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4302" y="1676"/>
              <a:ext cx="244" cy="241"/>
            </a:xfrm>
            <a:custGeom>
              <a:avLst/>
              <a:gdLst/>
              <a:ahLst/>
              <a:cxnLst>
                <a:cxn ang="0">
                  <a:pos x="74" y="9"/>
                </a:cxn>
                <a:cxn ang="0">
                  <a:pos x="97" y="1"/>
                </a:cxn>
                <a:cxn ang="0">
                  <a:pos x="113" y="0"/>
                </a:cxn>
                <a:cxn ang="0">
                  <a:pos x="126" y="1"/>
                </a:cxn>
                <a:cxn ang="0">
                  <a:pos x="133" y="8"/>
                </a:cxn>
                <a:cxn ang="0">
                  <a:pos x="129" y="24"/>
                </a:cxn>
                <a:cxn ang="0">
                  <a:pos x="107" y="33"/>
                </a:cxn>
                <a:cxn ang="0">
                  <a:pos x="83" y="33"/>
                </a:cxn>
                <a:cxn ang="0">
                  <a:pos x="57" y="38"/>
                </a:cxn>
                <a:cxn ang="0">
                  <a:pos x="38" y="46"/>
                </a:cxn>
                <a:cxn ang="0">
                  <a:pos x="20" y="59"/>
                </a:cxn>
                <a:cxn ang="0">
                  <a:pos x="19" y="78"/>
                </a:cxn>
                <a:cxn ang="0">
                  <a:pos x="26" y="97"/>
                </a:cxn>
                <a:cxn ang="0">
                  <a:pos x="45" y="113"/>
                </a:cxn>
                <a:cxn ang="0">
                  <a:pos x="73" y="127"/>
                </a:cxn>
                <a:cxn ang="0">
                  <a:pos x="113" y="140"/>
                </a:cxn>
                <a:cxn ang="0">
                  <a:pos x="152" y="152"/>
                </a:cxn>
                <a:cxn ang="0">
                  <a:pos x="178" y="163"/>
                </a:cxn>
                <a:cxn ang="0">
                  <a:pos x="191" y="166"/>
                </a:cxn>
                <a:cxn ang="0">
                  <a:pos x="187" y="181"/>
                </a:cxn>
                <a:cxn ang="0">
                  <a:pos x="191" y="201"/>
                </a:cxn>
                <a:cxn ang="0">
                  <a:pos x="214" y="211"/>
                </a:cxn>
                <a:cxn ang="0">
                  <a:pos x="242" y="223"/>
                </a:cxn>
                <a:cxn ang="0">
                  <a:pos x="243" y="240"/>
                </a:cxn>
                <a:cxn ang="0">
                  <a:pos x="214" y="226"/>
                </a:cxn>
                <a:cxn ang="0">
                  <a:pos x="178" y="211"/>
                </a:cxn>
                <a:cxn ang="0">
                  <a:pos x="170" y="195"/>
                </a:cxn>
                <a:cxn ang="0">
                  <a:pos x="170" y="175"/>
                </a:cxn>
                <a:cxn ang="0">
                  <a:pos x="152" y="166"/>
                </a:cxn>
                <a:cxn ang="0">
                  <a:pos x="106" y="153"/>
                </a:cxn>
                <a:cxn ang="0">
                  <a:pos x="72" y="140"/>
                </a:cxn>
                <a:cxn ang="0">
                  <a:pos x="32" y="123"/>
                </a:cxn>
                <a:cxn ang="0">
                  <a:pos x="5" y="104"/>
                </a:cxn>
                <a:cxn ang="0">
                  <a:pos x="0" y="87"/>
                </a:cxn>
                <a:cxn ang="0">
                  <a:pos x="0" y="72"/>
                </a:cxn>
                <a:cxn ang="0">
                  <a:pos x="0" y="50"/>
                </a:cxn>
                <a:cxn ang="0">
                  <a:pos x="17" y="35"/>
                </a:cxn>
                <a:cxn ang="0">
                  <a:pos x="41" y="23"/>
                </a:cxn>
                <a:cxn ang="0">
                  <a:pos x="61" y="14"/>
                </a:cxn>
                <a:cxn ang="0">
                  <a:pos x="74" y="9"/>
                </a:cxn>
              </a:cxnLst>
              <a:rect l="0" t="0" r="r" b="b"/>
              <a:pathLst>
                <a:path w="244" h="241">
                  <a:moveTo>
                    <a:pt x="74" y="9"/>
                  </a:moveTo>
                  <a:lnTo>
                    <a:pt x="97" y="1"/>
                  </a:lnTo>
                  <a:lnTo>
                    <a:pt x="113" y="0"/>
                  </a:lnTo>
                  <a:lnTo>
                    <a:pt x="126" y="1"/>
                  </a:lnTo>
                  <a:lnTo>
                    <a:pt x="133" y="8"/>
                  </a:lnTo>
                  <a:lnTo>
                    <a:pt x="129" y="24"/>
                  </a:lnTo>
                  <a:lnTo>
                    <a:pt x="107" y="33"/>
                  </a:lnTo>
                  <a:lnTo>
                    <a:pt x="83" y="33"/>
                  </a:lnTo>
                  <a:lnTo>
                    <a:pt x="57" y="38"/>
                  </a:lnTo>
                  <a:lnTo>
                    <a:pt x="38" y="46"/>
                  </a:lnTo>
                  <a:lnTo>
                    <a:pt x="20" y="59"/>
                  </a:lnTo>
                  <a:lnTo>
                    <a:pt x="19" y="78"/>
                  </a:lnTo>
                  <a:lnTo>
                    <a:pt x="26" y="97"/>
                  </a:lnTo>
                  <a:lnTo>
                    <a:pt x="45" y="113"/>
                  </a:lnTo>
                  <a:lnTo>
                    <a:pt x="73" y="127"/>
                  </a:lnTo>
                  <a:lnTo>
                    <a:pt x="113" y="140"/>
                  </a:lnTo>
                  <a:lnTo>
                    <a:pt x="152" y="152"/>
                  </a:lnTo>
                  <a:lnTo>
                    <a:pt x="178" y="163"/>
                  </a:lnTo>
                  <a:lnTo>
                    <a:pt x="191" y="166"/>
                  </a:lnTo>
                  <a:lnTo>
                    <a:pt x="187" y="181"/>
                  </a:lnTo>
                  <a:lnTo>
                    <a:pt x="191" y="201"/>
                  </a:lnTo>
                  <a:lnTo>
                    <a:pt x="214" y="211"/>
                  </a:lnTo>
                  <a:lnTo>
                    <a:pt x="242" y="223"/>
                  </a:lnTo>
                  <a:lnTo>
                    <a:pt x="243" y="240"/>
                  </a:lnTo>
                  <a:lnTo>
                    <a:pt x="214" y="226"/>
                  </a:lnTo>
                  <a:lnTo>
                    <a:pt x="178" y="211"/>
                  </a:lnTo>
                  <a:lnTo>
                    <a:pt x="170" y="195"/>
                  </a:lnTo>
                  <a:lnTo>
                    <a:pt x="170" y="175"/>
                  </a:lnTo>
                  <a:lnTo>
                    <a:pt x="152" y="166"/>
                  </a:lnTo>
                  <a:lnTo>
                    <a:pt x="106" y="153"/>
                  </a:lnTo>
                  <a:lnTo>
                    <a:pt x="72" y="140"/>
                  </a:lnTo>
                  <a:lnTo>
                    <a:pt x="32" y="123"/>
                  </a:lnTo>
                  <a:lnTo>
                    <a:pt x="5" y="104"/>
                  </a:lnTo>
                  <a:lnTo>
                    <a:pt x="0" y="8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17" y="35"/>
                  </a:lnTo>
                  <a:lnTo>
                    <a:pt x="41" y="23"/>
                  </a:lnTo>
                  <a:lnTo>
                    <a:pt x="61" y="14"/>
                  </a:lnTo>
                  <a:lnTo>
                    <a:pt x="74" y="9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4466" y="1793"/>
              <a:ext cx="49" cy="133"/>
            </a:xfrm>
            <a:custGeom>
              <a:avLst/>
              <a:gdLst/>
              <a:ahLst/>
              <a:cxnLst>
                <a:cxn ang="0">
                  <a:pos x="45" y="11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2" y="20"/>
                </a:cxn>
                <a:cxn ang="0">
                  <a:pos x="38" y="128"/>
                </a:cxn>
                <a:cxn ang="0">
                  <a:pos x="48" y="132"/>
                </a:cxn>
                <a:cxn ang="0">
                  <a:pos x="45" y="110"/>
                </a:cxn>
              </a:cxnLst>
              <a:rect l="0" t="0" r="r" b="b"/>
              <a:pathLst>
                <a:path w="49" h="133">
                  <a:moveTo>
                    <a:pt x="45" y="1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2" y="20"/>
                  </a:lnTo>
                  <a:lnTo>
                    <a:pt x="38" y="128"/>
                  </a:lnTo>
                  <a:lnTo>
                    <a:pt x="48" y="132"/>
                  </a:lnTo>
                  <a:lnTo>
                    <a:pt x="45" y="11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6400035" y="4247542"/>
            <a:ext cx="247650" cy="287338"/>
            <a:chOff x="831" y="1296"/>
            <a:chExt cx="111" cy="143"/>
          </a:xfrm>
        </p:grpSpPr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851" y="1296"/>
              <a:ext cx="91" cy="10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4" y="0"/>
                </a:cxn>
                <a:cxn ang="0">
                  <a:pos x="57" y="1"/>
                </a:cxn>
                <a:cxn ang="0">
                  <a:pos x="79" y="10"/>
                </a:cxn>
                <a:cxn ang="0">
                  <a:pos x="90" y="28"/>
                </a:cxn>
                <a:cxn ang="0">
                  <a:pos x="90" y="43"/>
                </a:cxn>
                <a:cxn ang="0">
                  <a:pos x="79" y="62"/>
                </a:cxn>
                <a:cxn ang="0">
                  <a:pos x="60" y="74"/>
                </a:cxn>
                <a:cxn ang="0">
                  <a:pos x="34" y="74"/>
                </a:cxn>
                <a:cxn ang="0">
                  <a:pos x="18" y="84"/>
                </a:cxn>
                <a:cxn ang="0">
                  <a:pos x="13" y="99"/>
                </a:cxn>
                <a:cxn ang="0">
                  <a:pos x="0" y="94"/>
                </a:cxn>
                <a:cxn ang="0">
                  <a:pos x="5" y="74"/>
                </a:cxn>
                <a:cxn ang="0">
                  <a:pos x="24" y="62"/>
                </a:cxn>
                <a:cxn ang="0">
                  <a:pos x="55" y="59"/>
                </a:cxn>
                <a:cxn ang="0">
                  <a:pos x="68" y="48"/>
                </a:cxn>
                <a:cxn ang="0">
                  <a:pos x="72" y="30"/>
                </a:cxn>
                <a:cxn ang="0">
                  <a:pos x="57" y="14"/>
                </a:cxn>
                <a:cxn ang="0">
                  <a:pos x="36" y="14"/>
                </a:cxn>
                <a:cxn ang="0">
                  <a:pos x="13" y="19"/>
                </a:cxn>
                <a:cxn ang="0">
                  <a:pos x="5" y="14"/>
                </a:cxn>
                <a:cxn ang="0">
                  <a:pos x="10" y="4"/>
                </a:cxn>
              </a:cxnLst>
              <a:rect l="0" t="0" r="r" b="b"/>
              <a:pathLst>
                <a:path w="91" h="100">
                  <a:moveTo>
                    <a:pt x="10" y="4"/>
                  </a:moveTo>
                  <a:lnTo>
                    <a:pt x="34" y="0"/>
                  </a:lnTo>
                  <a:lnTo>
                    <a:pt x="57" y="1"/>
                  </a:lnTo>
                  <a:lnTo>
                    <a:pt x="79" y="10"/>
                  </a:lnTo>
                  <a:lnTo>
                    <a:pt x="90" y="28"/>
                  </a:lnTo>
                  <a:lnTo>
                    <a:pt x="90" y="43"/>
                  </a:lnTo>
                  <a:lnTo>
                    <a:pt x="79" y="62"/>
                  </a:lnTo>
                  <a:lnTo>
                    <a:pt x="60" y="74"/>
                  </a:lnTo>
                  <a:lnTo>
                    <a:pt x="34" y="74"/>
                  </a:lnTo>
                  <a:lnTo>
                    <a:pt x="18" y="84"/>
                  </a:lnTo>
                  <a:lnTo>
                    <a:pt x="13" y="99"/>
                  </a:lnTo>
                  <a:lnTo>
                    <a:pt x="0" y="94"/>
                  </a:lnTo>
                  <a:lnTo>
                    <a:pt x="5" y="74"/>
                  </a:lnTo>
                  <a:lnTo>
                    <a:pt x="24" y="62"/>
                  </a:lnTo>
                  <a:lnTo>
                    <a:pt x="55" y="59"/>
                  </a:lnTo>
                  <a:lnTo>
                    <a:pt x="68" y="48"/>
                  </a:lnTo>
                  <a:lnTo>
                    <a:pt x="72" y="30"/>
                  </a:lnTo>
                  <a:lnTo>
                    <a:pt x="57" y="14"/>
                  </a:lnTo>
                  <a:lnTo>
                    <a:pt x="36" y="14"/>
                  </a:lnTo>
                  <a:lnTo>
                    <a:pt x="13" y="19"/>
                  </a:lnTo>
                  <a:lnTo>
                    <a:pt x="5" y="14"/>
                  </a:lnTo>
                  <a:lnTo>
                    <a:pt x="10" y="4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831" y="1410"/>
              <a:ext cx="27" cy="29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13" y="0"/>
                </a:cxn>
                <a:cxn ang="0">
                  <a:pos x="4" y="10"/>
                </a:cxn>
                <a:cxn ang="0">
                  <a:pos x="0" y="26"/>
                </a:cxn>
                <a:cxn ang="0">
                  <a:pos x="13" y="28"/>
                </a:cxn>
                <a:cxn ang="0">
                  <a:pos x="24" y="21"/>
                </a:cxn>
                <a:cxn ang="0">
                  <a:pos x="26" y="2"/>
                </a:cxn>
              </a:cxnLst>
              <a:rect l="0" t="0" r="r" b="b"/>
              <a:pathLst>
                <a:path w="27" h="29">
                  <a:moveTo>
                    <a:pt x="26" y="2"/>
                  </a:moveTo>
                  <a:lnTo>
                    <a:pt x="13" y="0"/>
                  </a:lnTo>
                  <a:lnTo>
                    <a:pt x="4" y="10"/>
                  </a:lnTo>
                  <a:lnTo>
                    <a:pt x="0" y="26"/>
                  </a:lnTo>
                  <a:lnTo>
                    <a:pt x="13" y="28"/>
                  </a:lnTo>
                  <a:lnTo>
                    <a:pt x="24" y="21"/>
                  </a:lnTo>
                  <a:lnTo>
                    <a:pt x="26" y="2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0" name="Group 24"/>
          <p:cNvGrpSpPr>
            <a:grpSpLocks/>
          </p:cNvGrpSpPr>
          <p:nvPr/>
        </p:nvGrpSpPr>
        <p:grpSpPr bwMode="auto">
          <a:xfrm>
            <a:off x="5391972" y="4404705"/>
            <a:ext cx="1373188" cy="1427162"/>
            <a:chOff x="3787" y="3197"/>
            <a:chExt cx="865" cy="899"/>
          </a:xfrm>
        </p:grpSpPr>
        <p:grpSp>
          <p:nvGrpSpPr>
            <p:cNvPr id="21" name="Group 25"/>
            <p:cNvGrpSpPr>
              <a:grpSpLocks/>
            </p:cNvGrpSpPr>
            <p:nvPr/>
          </p:nvGrpSpPr>
          <p:grpSpPr bwMode="auto">
            <a:xfrm rot="-1503755">
              <a:off x="4105" y="3197"/>
              <a:ext cx="238" cy="596"/>
              <a:chOff x="513" y="1376"/>
              <a:chExt cx="238" cy="596"/>
            </a:xfrm>
          </p:grpSpPr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624" y="1700"/>
                <a:ext cx="127" cy="241"/>
              </a:xfrm>
              <a:custGeom>
                <a:avLst/>
                <a:gdLst/>
                <a:ahLst/>
                <a:cxnLst>
                  <a:cxn ang="0">
                    <a:pos x="41" y="9"/>
                  </a:cxn>
                  <a:cxn ang="0">
                    <a:pos x="26" y="0"/>
                  </a:cxn>
                  <a:cxn ang="0">
                    <a:pos x="6" y="0"/>
                  </a:cxn>
                  <a:cxn ang="0">
                    <a:pos x="0" y="13"/>
                  </a:cxn>
                  <a:cxn ang="0">
                    <a:pos x="2" y="32"/>
                  </a:cxn>
                  <a:cxn ang="0">
                    <a:pos x="20" y="51"/>
                  </a:cxn>
                  <a:cxn ang="0">
                    <a:pos x="55" y="68"/>
                  </a:cxn>
                  <a:cxn ang="0">
                    <a:pos x="96" y="106"/>
                  </a:cxn>
                  <a:cxn ang="0">
                    <a:pos x="102" y="122"/>
                  </a:cxn>
                  <a:cxn ang="0">
                    <a:pos x="100" y="130"/>
                  </a:cxn>
                  <a:cxn ang="0">
                    <a:pos x="68" y="154"/>
                  </a:cxn>
                  <a:cxn ang="0">
                    <a:pos x="31" y="183"/>
                  </a:cxn>
                  <a:cxn ang="0">
                    <a:pos x="23" y="196"/>
                  </a:cxn>
                  <a:cxn ang="0">
                    <a:pos x="23" y="209"/>
                  </a:cxn>
                  <a:cxn ang="0">
                    <a:pos x="50" y="223"/>
                  </a:cxn>
                  <a:cxn ang="0">
                    <a:pos x="94" y="240"/>
                  </a:cxn>
                  <a:cxn ang="0">
                    <a:pos x="109" y="240"/>
                  </a:cxn>
                  <a:cxn ang="0">
                    <a:pos x="126" y="228"/>
                  </a:cxn>
                  <a:cxn ang="0">
                    <a:pos x="126" y="220"/>
                  </a:cxn>
                  <a:cxn ang="0">
                    <a:pos x="113" y="216"/>
                  </a:cxn>
                  <a:cxn ang="0">
                    <a:pos x="58" y="209"/>
                  </a:cxn>
                  <a:cxn ang="0">
                    <a:pos x="38" y="204"/>
                  </a:cxn>
                  <a:cxn ang="0">
                    <a:pos x="36" y="195"/>
                  </a:cxn>
                  <a:cxn ang="0">
                    <a:pos x="72" y="168"/>
                  </a:cxn>
                  <a:cxn ang="0">
                    <a:pos x="110" y="142"/>
                  </a:cxn>
                  <a:cxn ang="0">
                    <a:pos x="119" y="132"/>
                  </a:cxn>
                  <a:cxn ang="0">
                    <a:pos x="123" y="119"/>
                  </a:cxn>
                  <a:cxn ang="0">
                    <a:pos x="119" y="101"/>
                  </a:cxn>
                  <a:cxn ang="0">
                    <a:pos x="106" y="87"/>
                  </a:cxn>
                  <a:cxn ang="0">
                    <a:pos x="68" y="40"/>
                  </a:cxn>
                  <a:cxn ang="0">
                    <a:pos x="41" y="9"/>
                  </a:cxn>
                </a:cxnLst>
                <a:rect l="0" t="0" r="r" b="b"/>
                <a:pathLst>
                  <a:path w="127" h="241">
                    <a:moveTo>
                      <a:pt x="41" y="9"/>
                    </a:moveTo>
                    <a:lnTo>
                      <a:pt x="26" y="0"/>
                    </a:lnTo>
                    <a:lnTo>
                      <a:pt x="6" y="0"/>
                    </a:lnTo>
                    <a:lnTo>
                      <a:pt x="0" y="13"/>
                    </a:lnTo>
                    <a:lnTo>
                      <a:pt x="2" y="32"/>
                    </a:lnTo>
                    <a:lnTo>
                      <a:pt x="20" y="51"/>
                    </a:lnTo>
                    <a:lnTo>
                      <a:pt x="55" y="68"/>
                    </a:lnTo>
                    <a:lnTo>
                      <a:pt x="96" y="106"/>
                    </a:lnTo>
                    <a:lnTo>
                      <a:pt x="102" y="122"/>
                    </a:lnTo>
                    <a:lnTo>
                      <a:pt x="100" y="130"/>
                    </a:lnTo>
                    <a:lnTo>
                      <a:pt x="68" y="154"/>
                    </a:lnTo>
                    <a:lnTo>
                      <a:pt x="31" y="183"/>
                    </a:lnTo>
                    <a:lnTo>
                      <a:pt x="23" y="196"/>
                    </a:lnTo>
                    <a:lnTo>
                      <a:pt x="23" y="209"/>
                    </a:lnTo>
                    <a:lnTo>
                      <a:pt x="50" y="223"/>
                    </a:lnTo>
                    <a:lnTo>
                      <a:pt x="94" y="240"/>
                    </a:lnTo>
                    <a:lnTo>
                      <a:pt x="109" y="240"/>
                    </a:lnTo>
                    <a:lnTo>
                      <a:pt x="126" y="228"/>
                    </a:lnTo>
                    <a:lnTo>
                      <a:pt x="126" y="220"/>
                    </a:lnTo>
                    <a:lnTo>
                      <a:pt x="113" y="216"/>
                    </a:lnTo>
                    <a:lnTo>
                      <a:pt x="58" y="209"/>
                    </a:lnTo>
                    <a:lnTo>
                      <a:pt x="38" y="204"/>
                    </a:lnTo>
                    <a:lnTo>
                      <a:pt x="36" y="195"/>
                    </a:lnTo>
                    <a:lnTo>
                      <a:pt x="72" y="168"/>
                    </a:lnTo>
                    <a:lnTo>
                      <a:pt x="110" y="142"/>
                    </a:lnTo>
                    <a:lnTo>
                      <a:pt x="119" y="132"/>
                    </a:lnTo>
                    <a:lnTo>
                      <a:pt x="123" y="119"/>
                    </a:lnTo>
                    <a:lnTo>
                      <a:pt x="119" y="101"/>
                    </a:lnTo>
                    <a:lnTo>
                      <a:pt x="106" y="87"/>
                    </a:lnTo>
                    <a:lnTo>
                      <a:pt x="68" y="40"/>
                    </a:lnTo>
                    <a:lnTo>
                      <a:pt x="41" y="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581" y="1376"/>
                <a:ext cx="131" cy="187"/>
              </a:xfrm>
              <a:custGeom>
                <a:avLst/>
                <a:gdLst/>
                <a:ahLst/>
                <a:cxnLst>
                  <a:cxn ang="0">
                    <a:pos x="39" y="24"/>
                  </a:cxn>
                  <a:cxn ang="0">
                    <a:pos x="55" y="11"/>
                  </a:cxn>
                  <a:cxn ang="0">
                    <a:pos x="79" y="0"/>
                  </a:cxn>
                  <a:cxn ang="0">
                    <a:pos x="98" y="0"/>
                  </a:cxn>
                  <a:cxn ang="0">
                    <a:pos x="113" y="6"/>
                  </a:cxn>
                  <a:cxn ang="0">
                    <a:pos x="127" y="23"/>
                  </a:cxn>
                  <a:cxn ang="0">
                    <a:pos x="130" y="48"/>
                  </a:cxn>
                  <a:cxn ang="0">
                    <a:pos x="129" y="68"/>
                  </a:cxn>
                  <a:cxn ang="0">
                    <a:pos x="120" y="84"/>
                  </a:cxn>
                  <a:cxn ang="0">
                    <a:pos x="107" y="105"/>
                  </a:cxn>
                  <a:cxn ang="0">
                    <a:pos x="94" y="122"/>
                  </a:cxn>
                  <a:cxn ang="0">
                    <a:pos x="91" y="126"/>
                  </a:cxn>
                  <a:cxn ang="0">
                    <a:pos x="91" y="150"/>
                  </a:cxn>
                  <a:cxn ang="0">
                    <a:pos x="101" y="173"/>
                  </a:cxn>
                  <a:cxn ang="0">
                    <a:pos x="102" y="181"/>
                  </a:cxn>
                  <a:cxn ang="0">
                    <a:pos x="95" y="186"/>
                  </a:cxn>
                  <a:cxn ang="0">
                    <a:pos x="86" y="183"/>
                  </a:cxn>
                  <a:cxn ang="0">
                    <a:pos x="82" y="153"/>
                  </a:cxn>
                  <a:cxn ang="0">
                    <a:pos x="82" y="134"/>
                  </a:cxn>
                  <a:cxn ang="0">
                    <a:pos x="67" y="143"/>
                  </a:cxn>
                  <a:cxn ang="0">
                    <a:pos x="56" y="152"/>
                  </a:cxn>
                  <a:cxn ang="0">
                    <a:pos x="34" y="156"/>
                  </a:cxn>
                  <a:cxn ang="0">
                    <a:pos x="21" y="153"/>
                  </a:cxn>
                  <a:cxn ang="0">
                    <a:pos x="0" y="138"/>
                  </a:cxn>
                  <a:cxn ang="0">
                    <a:pos x="0" y="107"/>
                  </a:cxn>
                  <a:cxn ang="0">
                    <a:pos x="11" y="69"/>
                  </a:cxn>
                  <a:cxn ang="0">
                    <a:pos x="26" y="32"/>
                  </a:cxn>
                  <a:cxn ang="0">
                    <a:pos x="39" y="24"/>
                  </a:cxn>
                </a:cxnLst>
                <a:rect l="0" t="0" r="r" b="b"/>
                <a:pathLst>
                  <a:path w="131" h="187">
                    <a:moveTo>
                      <a:pt x="39" y="24"/>
                    </a:moveTo>
                    <a:lnTo>
                      <a:pt x="55" y="11"/>
                    </a:lnTo>
                    <a:lnTo>
                      <a:pt x="79" y="0"/>
                    </a:lnTo>
                    <a:lnTo>
                      <a:pt x="98" y="0"/>
                    </a:lnTo>
                    <a:lnTo>
                      <a:pt x="113" y="6"/>
                    </a:lnTo>
                    <a:lnTo>
                      <a:pt x="127" y="23"/>
                    </a:lnTo>
                    <a:lnTo>
                      <a:pt x="130" y="48"/>
                    </a:lnTo>
                    <a:lnTo>
                      <a:pt x="129" y="68"/>
                    </a:lnTo>
                    <a:lnTo>
                      <a:pt x="120" y="84"/>
                    </a:lnTo>
                    <a:lnTo>
                      <a:pt x="107" y="105"/>
                    </a:lnTo>
                    <a:lnTo>
                      <a:pt x="94" y="122"/>
                    </a:lnTo>
                    <a:lnTo>
                      <a:pt x="91" y="126"/>
                    </a:lnTo>
                    <a:lnTo>
                      <a:pt x="91" y="150"/>
                    </a:lnTo>
                    <a:lnTo>
                      <a:pt x="101" y="173"/>
                    </a:lnTo>
                    <a:lnTo>
                      <a:pt x="102" y="181"/>
                    </a:lnTo>
                    <a:lnTo>
                      <a:pt x="95" y="186"/>
                    </a:lnTo>
                    <a:lnTo>
                      <a:pt x="86" y="183"/>
                    </a:lnTo>
                    <a:lnTo>
                      <a:pt x="82" y="153"/>
                    </a:lnTo>
                    <a:lnTo>
                      <a:pt x="82" y="134"/>
                    </a:lnTo>
                    <a:lnTo>
                      <a:pt x="67" y="143"/>
                    </a:lnTo>
                    <a:lnTo>
                      <a:pt x="56" y="152"/>
                    </a:lnTo>
                    <a:lnTo>
                      <a:pt x="34" y="156"/>
                    </a:lnTo>
                    <a:lnTo>
                      <a:pt x="21" y="153"/>
                    </a:lnTo>
                    <a:lnTo>
                      <a:pt x="0" y="138"/>
                    </a:lnTo>
                    <a:lnTo>
                      <a:pt x="0" y="107"/>
                    </a:lnTo>
                    <a:lnTo>
                      <a:pt x="11" y="69"/>
                    </a:lnTo>
                    <a:lnTo>
                      <a:pt x="26" y="32"/>
                    </a:lnTo>
                    <a:lnTo>
                      <a:pt x="39" y="24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556" y="1732"/>
                <a:ext cx="127" cy="240"/>
              </a:xfrm>
              <a:custGeom>
                <a:avLst/>
                <a:gdLst/>
                <a:ahLst/>
                <a:cxnLst>
                  <a:cxn ang="0">
                    <a:pos x="42" y="9"/>
                  </a:cxn>
                  <a:cxn ang="0">
                    <a:pos x="26" y="0"/>
                  </a:cxn>
                  <a:cxn ang="0">
                    <a:pos x="7" y="0"/>
                  </a:cxn>
                  <a:cxn ang="0">
                    <a:pos x="0" y="12"/>
                  </a:cxn>
                  <a:cxn ang="0">
                    <a:pos x="2" y="32"/>
                  </a:cxn>
                  <a:cxn ang="0">
                    <a:pos x="20" y="51"/>
                  </a:cxn>
                  <a:cxn ang="0">
                    <a:pos x="55" y="68"/>
                  </a:cxn>
                  <a:cxn ang="0">
                    <a:pos x="97" y="106"/>
                  </a:cxn>
                  <a:cxn ang="0">
                    <a:pos x="103" y="122"/>
                  </a:cxn>
                  <a:cxn ang="0">
                    <a:pos x="100" y="130"/>
                  </a:cxn>
                  <a:cxn ang="0">
                    <a:pos x="69" y="154"/>
                  </a:cxn>
                  <a:cxn ang="0">
                    <a:pos x="32" y="183"/>
                  </a:cxn>
                  <a:cxn ang="0">
                    <a:pos x="24" y="195"/>
                  </a:cxn>
                  <a:cxn ang="0">
                    <a:pos x="24" y="209"/>
                  </a:cxn>
                  <a:cxn ang="0">
                    <a:pos x="51" y="223"/>
                  </a:cxn>
                  <a:cxn ang="0">
                    <a:pos x="95" y="239"/>
                  </a:cxn>
                  <a:cxn ang="0">
                    <a:pos x="110" y="239"/>
                  </a:cxn>
                  <a:cxn ang="0">
                    <a:pos x="126" y="228"/>
                  </a:cxn>
                  <a:cxn ang="0">
                    <a:pos x="126" y="219"/>
                  </a:cxn>
                  <a:cxn ang="0">
                    <a:pos x="114" y="215"/>
                  </a:cxn>
                  <a:cxn ang="0">
                    <a:pos x="59" y="209"/>
                  </a:cxn>
                  <a:cxn ang="0">
                    <a:pos x="39" y="204"/>
                  </a:cxn>
                  <a:cxn ang="0">
                    <a:pos x="36" y="195"/>
                  </a:cxn>
                  <a:cxn ang="0">
                    <a:pos x="72" y="167"/>
                  </a:cxn>
                  <a:cxn ang="0">
                    <a:pos x="111" y="141"/>
                  </a:cxn>
                  <a:cxn ang="0">
                    <a:pos x="120" y="131"/>
                  </a:cxn>
                  <a:cxn ang="0">
                    <a:pos x="123" y="119"/>
                  </a:cxn>
                  <a:cxn ang="0">
                    <a:pos x="120" y="101"/>
                  </a:cxn>
                  <a:cxn ang="0">
                    <a:pos x="107" y="86"/>
                  </a:cxn>
                  <a:cxn ang="0">
                    <a:pos x="69" y="39"/>
                  </a:cxn>
                  <a:cxn ang="0">
                    <a:pos x="42" y="9"/>
                  </a:cxn>
                </a:cxnLst>
                <a:rect l="0" t="0" r="r" b="b"/>
                <a:pathLst>
                  <a:path w="127" h="240">
                    <a:moveTo>
                      <a:pt x="42" y="9"/>
                    </a:moveTo>
                    <a:lnTo>
                      <a:pt x="26" y="0"/>
                    </a:lnTo>
                    <a:lnTo>
                      <a:pt x="7" y="0"/>
                    </a:lnTo>
                    <a:lnTo>
                      <a:pt x="0" y="12"/>
                    </a:lnTo>
                    <a:lnTo>
                      <a:pt x="2" y="32"/>
                    </a:lnTo>
                    <a:lnTo>
                      <a:pt x="20" y="51"/>
                    </a:lnTo>
                    <a:lnTo>
                      <a:pt x="55" y="68"/>
                    </a:lnTo>
                    <a:lnTo>
                      <a:pt x="97" y="106"/>
                    </a:lnTo>
                    <a:lnTo>
                      <a:pt x="103" y="122"/>
                    </a:lnTo>
                    <a:lnTo>
                      <a:pt x="100" y="130"/>
                    </a:lnTo>
                    <a:lnTo>
                      <a:pt x="69" y="154"/>
                    </a:lnTo>
                    <a:lnTo>
                      <a:pt x="32" y="183"/>
                    </a:lnTo>
                    <a:lnTo>
                      <a:pt x="24" y="195"/>
                    </a:lnTo>
                    <a:lnTo>
                      <a:pt x="24" y="209"/>
                    </a:lnTo>
                    <a:lnTo>
                      <a:pt x="51" y="223"/>
                    </a:lnTo>
                    <a:lnTo>
                      <a:pt x="95" y="239"/>
                    </a:lnTo>
                    <a:lnTo>
                      <a:pt x="110" y="239"/>
                    </a:lnTo>
                    <a:lnTo>
                      <a:pt x="126" y="228"/>
                    </a:lnTo>
                    <a:lnTo>
                      <a:pt x="126" y="219"/>
                    </a:lnTo>
                    <a:lnTo>
                      <a:pt x="114" y="215"/>
                    </a:lnTo>
                    <a:lnTo>
                      <a:pt x="59" y="209"/>
                    </a:lnTo>
                    <a:lnTo>
                      <a:pt x="39" y="204"/>
                    </a:lnTo>
                    <a:lnTo>
                      <a:pt x="36" y="195"/>
                    </a:lnTo>
                    <a:lnTo>
                      <a:pt x="72" y="167"/>
                    </a:lnTo>
                    <a:lnTo>
                      <a:pt x="111" y="141"/>
                    </a:lnTo>
                    <a:lnTo>
                      <a:pt x="120" y="131"/>
                    </a:lnTo>
                    <a:lnTo>
                      <a:pt x="123" y="119"/>
                    </a:lnTo>
                    <a:lnTo>
                      <a:pt x="120" y="101"/>
                    </a:lnTo>
                    <a:lnTo>
                      <a:pt x="107" y="86"/>
                    </a:lnTo>
                    <a:lnTo>
                      <a:pt x="69" y="39"/>
                    </a:lnTo>
                    <a:lnTo>
                      <a:pt x="42" y="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513" y="1539"/>
                <a:ext cx="146" cy="231"/>
              </a:xfrm>
              <a:custGeom>
                <a:avLst/>
                <a:gdLst/>
                <a:ahLst/>
                <a:cxnLst>
                  <a:cxn ang="0">
                    <a:pos x="21" y="71"/>
                  </a:cxn>
                  <a:cxn ang="0">
                    <a:pos x="30" y="28"/>
                  </a:cxn>
                  <a:cxn ang="0">
                    <a:pos x="63" y="2"/>
                  </a:cxn>
                  <a:cxn ang="0">
                    <a:pos x="79" y="0"/>
                  </a:cxn>
                  <a:cxn ang="0">
                    <a:pos x="99" y="6"/>
                  </a:cxn>
                  <a:cxn ang="0">
                    <a:pos x="115" y="23"/>
                  </a:cxn>
                  <a:cxn ang="0">
                    <a:pos x="120" y="42"/>
                  </a:cxn>
                  <a:cxn ang="0">
                    <a:pos x="124" y="58"/>
                  </a:cxn>
                  <a:cxn ang="0">
                    <a:pos x="119" y="78"/>
                  </a:cxn>
                  <a:cxn ang="0">
                    <a:pos x="118" y="97"/>
                  </a:cxn>
                  <a:cxn ang="0">
                    <a:pos x="105" y="113"/>
                  </a:cxn>
                  <a:cxn ang="0">
                    <a:pos x="102" y="132"/>
                  </a:cxn>
                  <a:cxn ang="0">
                    <a:pos x="108" y="147"/>
                  </a:cxn>
                  <a:cxn ang="0">
                    <a:pos x="130" y="153"/>
                  </a:cxn>
                  <a:cxn ang="0">
                    <a:pos x="144" y="169"/>
                  </a:cxn>
                  <a:cxn ang="0">
                    <a:pos x="145" y="202"/>
                  </a:cxn>
                  <a:cxn ang="0">
                    <a:pos x="134" y="222"/>
                  </a:cxn>
                  <a:cxn ang="0">
                    <a:pos x="98" y="230"/>
                  </a:cxn>
                  <a:cxn ang="0">
                    <a:pos x="63" y="230"/>
                  </a:cxn>
                  <a:cxn ang="0">
                    <a:pos x="37" y="218"/>
                  </a:cxn>
                  <a:cxn ang="0">
                    <a:pos x="11" y="191"/>
                  </a:cxn>
                  <a:cxn ang="0">
                    <a:pos x="2" y="165"/>
                  </a:cxn>
                  <a:cxn ang="0">
                    <a:pos x="0" y="133"/>
                  </a:cxn>
                  <a:cxn ang="0">
                    <a:pos x="4" y="101"/>
                  </a:cxn>
                  <a:cxn ang="0">
                    <a:pos x="14" y="81"/>
                  </a:cxn>
                  <a:cxn ang="0">
                    <a:pos x="21" y="71"/>
                  </a:cxn>
                </a:cxnLst>
                <a:rect l="0" t="0" r="r" b="b"/>
                <a:pathLst>
                  <a:path w="146" h="231">
                    <a:moveTo>
                      <a:pt x="21" y="71"/>
                    </a:moveTo>
                    <a:lnTo>
                      <a:pt x="30" y="28"/>
                    </a:lnTo>
                    <a:lnTo>
                      <a:pt x="63" y="2"/>
                    </a:lnTo>
                    <a:lnTo>
                      <a:pt x="79" y="0"/>
                    </a:lnTo>
                    <a:lnTo>
                      <a:pt x="99" y="6"/>
                    </a:lnTo>
                    <a:lnTo>
                      <a:pt x="115" y="23"/>
                    </a:lnTo>
                    <a:lnTo>
                      <a:pt x="120" y="42"/>
                    </a:lnTo>
                    <a:lnTo>
                      <a:pt x="124" y="58"/>
                    </a:lnTo>
                    <a:lnTo>
                      <a:pt x="119" y="78"/>
                    </a:lnTo>
                    <a:lnTo>
                      <a:pt x="118" y="97"/>
                    </a:lnTo>
                    <a:lnTo>
                      <a:pt x="105" y="113"/>
                    </a:lnTo>
                    <a:lnTo>
                      <a:pt x="102" y="132"/>
                    </a:lnTo>
                    <a:lnTo>
                      <a:pt x="108" y="147"/>
                    </a:lnTo>
                    <a:lnTo>
                      <a:pt x="130" y="153"/>
                    </a:lnTo>
                    <a:lnTo>
                      <a:pt x="144" y="169"/>
                    </a:lnTo>
                    <a:lnTo>
                      <a:pt x="145" y="202"/>
                    </a:lnTo>
                    <a:lnTo>
                      <a:pt x="134" y="222"/>
                    </a:lnTo>
                    <a:lnTo>
                      <a:pt x="98" y="230"/>
                    </a:lnTo>
                    <a:lnTo>
                      <a:pt x="63" y="230"/>
                    </a:lnTo>
                    <a:lnTo>
                      <a:pt x="37" y="218"/>
                    </a:lnTo>
                    <a:lnTo>
                      <a:pt x="11" y="191"/>
                    </a:lnTo>
                    <a:lnTo>
                      <a:pt x="2" y="165"/>
                    </a:lnTo>
                    <a:lnTo>
                      <a:pt x="0" y="133"/>
                    </a:lnTo>
                    <a:lnTo>
                      <a:pt x="4" y="101"/>
                    </a:lnTo>
                    <a:lnTo>
                      <a:pt x="14" y="81"/>
                    </a:lnTo>
                    <a:lnTo>
                      <a:pt x="21" y="71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22" name="Group 30"/>
            <p:cNvGrpSpPr>
              <a:grpSpLocks/>
            </p:cNvGrpSpPr>
            <p:nvPr/>
          </p:nvGrpSpPr>
          <p:grpSpPr bwMode="auto">
            <a:xfrm>
              <a:off x="3787" y="3421"/>
              <a:ext cx="865" cy="675"/>
              <a:chOff x="240" y="1548"/>
              <a:chExt cx="865" cy="675"/>
            </a:xfrm>
          </p:grpSpPr>
          <p:sp>
            <p:nvSpPr>
              <p:cNvPr id="27" name="Freeform 31"/>
              <p:cNvSpPr>
                <a:spLocks/>
              </p:cNvSpPr>
              <p:nvPr/>
            </p:nvSpPr>
            <p:spPr bwMode="auto">
              <a:xfrm>
                <a:off x="240" y="1548"/>
                <a:ext cx="865" cy="675"/>
              </a:xfrm>
              <a:custGeom>
                <a:avLst/>
                <a:gdLst/>
                <a:ahLst/>
                <a:cxnLst>
                  <a:cxn ang="0">
                    <a:pos x="4" y="428"/>
                  </a:cxn>
                  <a:cxn ang="0">
                    <a:pos x="11" y="347"/>
                  </a:cxn>
                  <a:cxn ang="0">
                    <a:pos x="0" y="263"/>
                  </a:cxn>
                  <a:cxn ang="0">
                    <a:pos x="11" y="199"/>
                  </a:cxn>
                  <a:cxn ang="0">
                    <a:pos x="69" y="160"/>
                  </a:cxn>
                  <a:cxn ang="0">
                    <a:pos x="220" y="119"/>
                  </a:cxn>
                  <a:cxn ang="0">
                    <a:pos x="342" y="106"/>
                  </a:cxn>
                  <a:cxn ang="0">
                    <a:pos x="441" y="80"/>
                  </a:cxn>
                  <a:cxn ang="0">
                    <a:pos x="501" y="60"/>
                  </a:cxn>
                  <a:cxn ang="0">
                    <a:pos x="563" y="19"/>
                  </a:cxn>
                  <a:cxn ang="0">
                    <a:pos x="641" y="0"/>
                  </a:cxn>
                  <a:cxn ang="0">
                    <a:pos x="680" y="17"/>
                  </a:cxn>
                  <a:cxn ang="0">
                    <a:pos x="799" y="122"/>
                  </a:cxn>
                  <a:cxn ang="0">
                    <a:pos x="864" y="184"/>
                  </a:cxn>
                  <a:cxn ang="0">
                    <a:pos x="855" y="217"/>
                  </a:cxn>
                  <a:cxn ang="0">
                    <a:pos x="845" y="317"/>
                  </a:cxn>
                  <a:cxn ang="0">
                    <a:pos x="834" y="415"/>
                  </a:cxn>
                  <a:cxn ang="0">
                    <a:pos x="802" y="452"/>
                  </a:cxn>
                  <a:cxn ang="0">
                    <a:pos x="797" y="428"/>
                  </a:cxn>
                  <a:cxn ang="0">
                    <a:pos x="749" y="412"/>
                  </a:cxn>
                  <a:cxn ang="0">
                    <a:pos x="680" y="436"/>
                  </a:cxn>
                  <a:cxn ang="0">
                    <a:pos x="613" y="474"/>
                  </a:cxn>
                  <a:cxn ang="0">
                    <a:pos x="526" y="515"/>
                  </a:cxn>
                  <a:cxn ang="0">
                    <a:pos x="441" y="547"/>
                  </a:cxn>
                  <a:cxn ang="0">
                    <a:pos x="342" y="569"/>
                  </a:cxn>
                  <a:cxn ang="0">
                    <a:pos x="273" y="591"/>
                  </a:cxn>
                  <a:cxn ang="0">
                    <a:pos x="261" y="646"/>
                  </a:cxn>
                  <a:cxn ang="0">
                    <a:pos x="234" y="674"/>
                  </a:cxn>
                  <a:cxn ang="0">
                    <a:pos x="193" y="630"/>
                  </a:cxn>
                  <a:cxn ang="0">
                    <a:pos x="197" y="595"/>
                  </a:cxn>
                  <a:cxn ang="0">
                    <a:pos x="91" y="495"/>
                  </a:cxn>
                  <a:cxn ang="0">
                    <a:pos x="36" y="452"/>
                  </a:cxn>
                  <a:cxn ang="0">
                    <a:pos x="36" y="495"/>
                  </a:cxn>
                </a:cxnLst>
                <a:rect l="0" t="0" r="r" b="b"/>
                <a:pathLst>
                  <a:path w="865" h="675">
                    <a:moveTo>
                      <a:pt x="6" y="476"/>
                    </a:moveTo>
                    <a:lnTo>
                      <a:pt x="4" y="428"/>
                    </a:lnTo>
                    <a:lnTo>
                      <a:pt x="11" y="387"/>
                    </a:lnTo>
                    <a:lnTo>
                      <a:pt x="11" y="347"/>
                    </a:lnTo>
                    <a:lnTo>
                      <a:pt x="2" y="300"/>
                    </a:lnTo>
                    <a:lnTo>
                      <a:pt x="0" y="263"/>
                    </a:lnTo>
                    <a:lnTo>
                      <a:pt x="2" y="223"/>
                    </a:lnTo>
                    <a:lnTo>
                      <a:pt x="11" y="199"/>
                    </a:lnTo>
                    <a:lnTo>
                      <a:pt x="36" y="182"/>
                    </a:lnTo>
                    <a:lnTo>
                      <a:pt x="69" y="160"/>
                    </a:lnTo>
                    <a:lnTo>
                      <a:pt x="144" y="136"/>
                    </a:lnTo>
                    <a:lnTo>
                      <a:pt x="220" y="119"/>
                    </a:lnTo>
                    <a:lnTo>
                      <a:pt x="287" y="108"/>
                    </a:lnTo>
                    <a:lnTo>
                      <a:pt x="342" y="106"/>
                    </a:lnTo>
                    <a:lnTo>
                      <a:pt x="395" y="91"/>
                    </a:lnTo>
                    <a:lnTo>
                      <a:pt x="441" y="80"/>
                    </a:lnTo>
                    <a:lnTo>
                      <a:pt x="464" y="71"/>
                    </a:lnTo>
                    <a:lnTo>
                      <a:pt x="501" y="60"/>
                    </a:lnTo>
                    <a:lnTo>
                      <a:pt x="533" y="45"/>
                    </a:lnTo>
                    <a:lnTo>
                      <a:pt x="563" y="19"/>
                    </a:lnTo>
                    <a:lnTo>
                      <a:pt x="597" y="10"/>
                    </a:lnTo>
                    <a:lnTo>
                      <a:pt x="641" y="0"/>
                    </a:lnTo>
                    <a:lnTo>
                      <a:pt x="662" y="1"/>
                    </a:lnTo>
                    <a:lnTo>
                      <a:pt x="680" y="17"/>
                    </a:lnTo>
                    <a:lnTo>
                      <a:pt x="735" y="60"/>
                    </a:lnTo>
                    <a:lnTo>
                      <a:pt x="799" y="122"/>
                    </a:lnTo>
                    <a:lnTo>
                      <a:pt x="843" y="158"/>
                    </a:lnTo>
                    <a:lnTo>
                      <a:pt x="864" y="184"/>
                    </a:lnTo>
                    <a:lnTo>
                      <a:pt x="864" y="202"/>
                    </a:lnTo>
                    <a:lnTo>
                      <a:pt x="855" y="217"/>
                    </a:lnTo>
                    <a:lnTo>
                      <a:pt x="845" y="245"/>
                    </a:lnTo>
                    <a:lnTo>
                      <a:pt x="845" y="317"/>
                    </a:lnTo>
                    <a:lnTo>
                      <a:pt x="841" y="373"/>
                    </a:lnTo>
                    <a:lnTo>
                      <a:pt x="834" y="415"/>
                    </a:lnTo>
                    <a:lnTo>
                      <a:pt x="822" y="445"/>
                    </a:lnTo>
                    <a:lnTo>
                      <a:pt x="802" y="452"/>
                    </a:lnTo>
                    <a:lnTo>
                      <a:pt x="792" y="443"/>
                    </a:lnTo>
                    <a:lnTo>
                      <a:pt x="797" y="428"/>
                    </a:lnTo>
                    <a:lnTo>
                      <a:pt x="799" y="390"/>
                    </a:lnTo>
                    <a:lnTo>
                      <a:pt x="749" y="412"/>
                    </a:lnTo>
                    <a:lnTo>
                      <a:pt x="719" y="428"/>
                    </a:lnTo>
                    <a:lnTo>
                      <a:pt x="680" y="436"/>
                    </a:lnTo>
                    <a:lnTo>
                      <a:pt x="650" y="450"/>
                    </a:lnTo>
                    <a:lnTo>
                      <a:pt x="613" y="474"/>
                    </a:lnTo>
                    <a:lnTo>
                      <a:pt x="578" y="491"/>
                    </a:lnTo>
                    <a:lnTo>
                      <a:pt x="526" y="515"/>
                    </a:lnTo>
                    <a:lnTo>
                      <a:pt x="492" y="526"/>
                    </a:lnTo>
                    <a:lnTo>
                      <a:pt x="441" y="547"/>
                    </a:lnTo>
                    <a:lnTo>
                      <a:pt x="384" y="558"/>
                    </a:lnTo>
                    <a:lnTo>
                      <a:pt x="342" y="569"/>
                    </a:lnTo>
                    <a:lnTo>
                      <a:pt x="296" y="580"/>
                    </a:lnTo>
                    <a:lnTo>
                      <a:pt x="273" y="591"/>
                    </a:lnTo>
                    <a:lnTo>
                      <a:pt x="263" y="613"/>
                    </a:lnTo>
                    <a:lnTo>
                      <a:pt x="261" y="646"/>
                    </a:lnTo>
                    <a:lnTo>
                      <a:pt x="254" y="663"/>
                    </a:lnTo>
                    <a:lnTo>
                      <a:pt x="234" y="674"/>
                    </a:lnTo>
                    <a:lnTo>
                      <a:pt x="202" y="656"/>
                    </a:lnTo>
                    <a:lnTo>
                      <a:pt x="193" y="630"/>
                    </a:lnTo>
                    <a:lnTo>
                      <a:pt x="205" y="608"/>
                    </a:lnTo>
                    <a:lnTo>
                      <a:pt x="197" y="595"/>
                    </a:lnTo>
                    <a:lnTo>
                      <a:pt x="153" y="549"/>
                    </a:lnTo>
                    <a:lnTo>
                      <a:pt x="91" y="495"/>
                    </a:lnTo>
                    <a:lnTo>
                      <a:pt x="53" y="461"/>
                    </a:lnTo>
                    <a:lnTo>
                      <a:pt x="36" y="452"/>
                    </a:lnTo>
                    <a:lnTo>
                      <a:pt x="30" y="467"/>
                    </a:lnTo>
                    <a:lnTo>
                      <a:pt x="36" y="495"/>
                    </a:lnTo>
                    <a:lnTo>
                      <a:pt x="6" y="476"/>
                    </a:lnTo>
                  </a:path>
                </a:pathLst>
              </a:custGeom>
              <a:solidFill>
                <a:srgbClr val="996633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Freeform 32"/>
              <p:cNvSpPr>
                <a:spLocks/>
              </p:cNvSpPr>
              <p:nvPr/>
            </p:nvSpPr>
            <p:spPr bwMode="auto">
              <a:xfrm>
                <a:off x="252" y="1745"/>
                <a:ext cx="849" cy="477"/>
              </a:xfrm>
              <a:custGeom>
                <a:avLst/>
                <a:gdLst/>
                <a:ahLst/>
                <a:cxnLst>
                  <a:cxn ang="0">
                    <a:pos x="215" y="466"/>
                  </a:cxn>
                  <a:cxn ang="0">
                    <a:pos x="218" y="421"/>
                  </a:cxn>
                  <a:cxn ang="0">
                    <a:pos x="215" y="321"/>
                  </a:cxn>
                  <a:cxn ang="0">
                    <a:pos x="215" y="247"/>
                  </a:cxn>
                  <a:cxn ang="0">
                    <a:pos x="203" y="227"/>
                  </a:cxn>
                  <a:cxn ang="0">
                    <a:pos x="118" y="143"/>
                  </a:cxn>
                  <a:cxn ang="0">
                    <a:pos x="63" y="91"/>
                  </a:cxn>
                  <a:cxn ang="0">
                    <a:pos x="17" y="54"/>
                  </a:cxn>
                  <a:cxn ang="0">
                    <a:pos x="0" y="34"/>
                  </a:cxn>
                  <a:cxn ang="0">
                    <a:pos x="4" y="23"/>
                  </a:cxn>
                  <a:cxn ang="0">
                    <a:pos x="10" y="23"/>
                  </a:cxn>
                  <a:cxn ang="0">
                    <a:pos x="43" y="56"/>
                  </a:cxn>
                  <a:cxn ang="0">
                    <a:pos x="86" y="88"/>
                  </a:cxn>
                  <a:cxn ang="0">
                    <a:pos x="128" y="141"/>
                  </a:cxn>
                  <a:cxn ang="0">
                    <a:pos x="167" y="180"/>
                  </a:cxn>
                  <a:cxn ang="0">
                    <a:pos x="203" y="206"/>
                  </a:cxn>
                  <a:cxn ang="0">
                    <a:pos x="227" y="226"/>
                  </a:cxn>
                  <a:cxn ang="0">
                    <a:pos x="243" y="221"/>
                  </a:cxn>
                  <a:cxn ang="0">
                    <a:pos x="259" y="210"/>
                  </a:cxn>
                  <a:cxn ang="0">
                    <a:pos x="309" y="199"/>
                  </a:cxn>
                  <a:cxn ang="0">
                    <a:pos x="402" y="176"/>
                  </a:cxn>
                  <a:cxn ang="0">
                    <a:pos x="457" y="147"/>
                  </a:cxn>
                  <a:cxn ang="0">
                    <a:pos x="521" y="121"/>
                  </a:cxn>
                  <a:cxn ang="0">
                    <a:pos x="588" y="97"/>
                  </a:cxn>
                  <a:cxn ang="0">
                    <a:pos x="657" y="69"/>
                  </a:cxn>
                  <a:cxn ang="0">
                    <a:pos x="705" y="54"/>
                  </a:cxn>
                  <a:cxn ang="0">
                    <a:pos x="763" y="30"/>
                  </a:cxn>
                  <a:cxn ang="0">
                    <a:pos x="809" y="19"/>
                  </a:cxn>
                  <a:cxn ang="0">
                    <a:pos x="848" y="0"/>
                  </a:cxn>
                  <a:cxn ang="0">
                    <a:pos x="834" y="34"/>
                  </a:cxn>
                  <a:cxn ang="0">
                    <a:pos x="811" y="34"/>
                  </a:cxn>
                  <a:cxn ang="0">
                    <a:pos x="781" y="41"/>
                  </a:cxn>
                  <a:cxn ang="0">
                    <a:pos x="728" y="56"/>
                  </a:cxn>
                  <a:cxn ang="0">
                    <a:pos x="689" y="71"/>
                  </a:cxn>
                  <a:cxn ang="0">
                    <a:pos x="640" y="86"/>
                  </a:cxn>
                  <a:cxn ang="0">
                    <a:pos x="609" y="102"/>
                  </a:cxn>
                  <a:cxn ang="0">
                    <a:pos x="555" y="121"/>
                  </a:cxn>
                  <a:cxn ang="0">
                    <a:pos x="521" y="121"/>
                  </a:cxn>
                  <a:cxn ang="0">
                    <a:pos x="471" y="156"/>
                  </a:cxn>
                  <a:cxn ang="0">
                    <a:pos x="436" y="171"/>
                  </a:cxn>
                  <a:cxn ang="0">
                    <a:pos x="392" y="186"/>
                  </a:cxn>
                  <a:cxn ang="0">
                    <a:pos x="337" y="204"/>
                  </a:cxn>
                  <a:cxn ang="0">
                    <a:pos x="294" y="215"/>
                  </a:cxn>
                  <a:cxn ang="0">
                    <a:pos x="263" y="227"/>
                  </a:cxn>
                  <a:cxn ang="0">
                    <a:pos x="236" y="240"/>
                  </a:cxn>
                  <a:cxn ang="0">
                    <a:pos x="229" y="275"/>
                  </a:cxn>
                  <a:cxn ang="0">
                    <a:pos x="229" y="358"/>
                  </a:cxn>
                  <a:cxn ang="0">
                    <a:pos x="229" y="414"/>
                  </a:cxn>
                  <a:cxn ang="0">
                    <a:pos x="233" y="463"/>
                  </a:cxn>
                  <a:cxn ang="0">
                    <a:pos x="220" y="476"/>
                  </a:cxn>
                  <a:cxn ang="0">
                    <a:pos x="215" y="466"/>
                  </a:cxn>
                </a:cxnLst>
                <a:rect l="0" t="0" r="r" b="b"/>
                <a:pathLst>
                  <a:path w="849" h="477">
                    <a:moveTo>
                      <a:pt x="215" y="466"/>
                    </a:moveTo>
                    <a:lnTo>
                      <a:pt x="218" y="421"/>
                    </a:lnTo>
                    <a:lnTo>
                      <a:pt x="215" y="321"/>
                    </a:lnTo>
                    <a:lnTo>
                      <a:pt x="215" y="247"/>
                    </a:lnTo>
                    <a:lnTo>
                      <a:pt x="203" y="227"/>
                    </a:lnTo>
                    <a:lnTo>
                      <a:pt x="118" y="143"/>
                    </a:lnTo>
                    <a:lnTo>
                      <a:pt x="63" y="91"/>
                    </a:lnTo>
                    <a:lnTo>
                      <a:pt x="17" y="54"/>
                    </a:lnTo>
                    <a:lnTo>
                      <a:pt x="0" y="34"/>
                    </a:lnTo>
                    <a:lnTo>
                      <a:pt x="4" y="23"/>
                    </a:lnTo>
                    <a:lnTo>
                      <a:pt x="10" y="23"/>
                    </a:lnTo>
                    <a:lnTo>
                      <a:pt x="43" y="56"/>
                    </a:lnTo>
                    <a:lnTo>
                      <a:pt x="86" y="88"/>
                    </a:lnTo>
                    <a:lnTo>
                      <a:pt x="128" y="141"/>
                    </a:lnTo>
                    <a:lnTo>
                      <a:pt x="167" y="180"/>
                    </a:lnTo>
                    <a:lnTo>
                      <a:pt x="203" y="206"/>
                    </a:lnTo>
                    <a:lnTo>
                      <a:pt x="227" y="226"/>
                    </a:lnTo>
                    <a:lnTo>
                      <a:pt x="243" y="221"/>
                    </a:lnTo>
                    <a:lnTo>
                      <a:pt x="259" y="210"/>
                    </a:lnTo>
                    <a:lnTo>
                      <a:pt x="309" y="199"/>
                    </a:lnTo>
                    <a:lnTo>
                      <a:pt x="402" y="176"/>
                    </a:lnTo>
                    <a:lnTo>
                      <a:pt x="457" y="147"/>
                    </a:lnTo>
                    <a:lnTo>
                      <a:pt x="521" y="121"/>
                    </a:lnTo>
                    <a:lnTo>
                      <a:pt x="588" y="97"/>
                    </a:lnTo>
                    <a:lnTo>
                      <a:pt x="657" y="69"/>
                    </a:lnTo>
                    <a:lnTo>
                      <a:pt x="705" y="54"/>
                    </a:lnTo>
                    <a:lnTo>
                      <a:pt x="763" y="30"/>
                    </a:lnTo>
                    <a:lnTo>
                      <a:pt x="809" y="19"/>
                    </a:lnTo>
                    <a:lnTo>
                      <a:pt x="848" y="0"/>
                    </a:lnTo>
                    <a:lnTo>
                      <a:pt x="834" y="34"/>
                    </a:lnTo>
                    <a:lnTo>
                      <a:pt x="811" y="34"/>
                    </a:lnTo>
                    <a:lnTo>
                      <a:pt x="781" y="41"/>
                    </a:lnTo>
                    <a:lnTo>
                      <a:pt x="728" y="56"/>
                    </a:lnTo>
                    <a:lnTo>
                      <a:pt x="689" y="71"/>
                    </a:lnTo>
                    <a:lnTo>
                      <a:pt x="640" y="86"/>
                    </a:lnTo>
                    <a:lnTo>
                      <a:pt x="609" y="102"/>
                    </a:lnTo>
                    <a:lnTo>
                      <a:pt x="555" y="121"/>
                    </a:lnTo>
                    <a:lnTo>
                      <a:pt x="521" y="121"/>
                    </a:lnTo>
                    <a:lnTo>
                      <a:pt x="471" y="156"/>
                    </a:lnTo>
                    <a:lnTo>
                      <a:pt x="436" y="171"/>
                    </a:lnTo>
                    <a:lnTo>
                      <a:pt x="392" y="186"/>
                    </a:lnTo>
                    <a:lnTo>
                      <a:pt x="337" y="204"/>
                    </a:lnTo>
                    <a:lnTo>
                      <a:pt x="294" y="215"/>
                    </a:lnTo>
                    <a:lnTo>
                      <a:pt x="263" y="227"/>
                    </a:lnTo>
                    <a:lnTo>
                      <a:pt x="236" y="240"/>
                    </a:lnTo>
                    <a:lnTo>
                      <a:pt x="229" y="275"/>
                    </a:lnTo>
                    <a:lnTo>
                      <a:pt x="229" y="358"/>
                    </a:lnTo>
                    <a:lnTo>
                      <a:pt x="229" y="414"/>
                    </a:lnTo>
                    <a:lnTo>
                      <a:pt x="233" y="463"/>
                    </a:lnTo>
                    <a:lnTo>
                      <a:pt x="220" y="476"/>
                    </a:lnTo>
                    <a:lnTo>
                      <a:pt x="215" y="466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3" name="Freeform 33"/>
            <p:cNvSpPr>
              <a:spLocks/>
            </p:cNvSpPr>
            <p:nvPr/>
          </p:nvSpPr>
          <p:spPr bwMode="auto">
            <a:xfrm rot="2893708">
              <a:off x="4178" y="3421"/>
              <a:ext cx="227" cy="91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6" y="193"/>
                </a:cxn>
                <a:cxn ang="0">
                  <a:pos x="20" y="185"/>
                </a:cxn>
                <a:cxn ang="0">
                  <a:pos x="65" y="185"/>
                </a:cxn>
                <a:cxn ang="0">
                  <a:pos x="116" y="192"/>
                </a:cxn>
                <a:cxn ang="0">
                  <a:pos x="148" y="195"/>
                </a:cxn>
                <a:cxn ang="0">
                  <a:pos x="153" y="190"/>
                </a:cxn>
                <a:cxn ang="0">
                  <a:pos x="147" y="168"/>
                </a:cxn>
                <a:cxn ang="0">
                  <a:pos x="131" y="132"/>
                </a:cxn>
                <a:cxn ang="0">
                  <a:pos x="112" y="99"/>
                </a:cxn>
                <a:cxn ang="0">
                  <a:pos x="96" y="79"/>
                </a:cxn>
                <a:cxn ang="0">
                  <a:pos x="88" y="63"/>
                </a:cxn>
                <a:cxn ang="0">
                  <a:pos x="90" y="54"/>
                </a:cxn>
                <a:cxn ang="0">
                  <a:pos x="101" y="47"/>
                </a:cxn>
                <a:cxn ang="0">
                  <a:pos x="119" y="49"/>
                </a:cxn>
                <a:cxn ang="0">
                  <a:pos x="147" y="43"/>
                </a:cxn>
                <a:cxn ang="0">
                  <a:pos x="155" y="29"/>
                </a:cxn>
                <a:cxn ang="0">
                  <a:pos x="164" y="9"/>
                </a:cxn>
                <a:cxn ang="0">
                  <a:pos x="164" y="0"/>
                </a:cxn>
                <a:cxn ang="0">
                  <a:pos x="172" y="5"/>
                </a:cxn>
                <a:cxn ang="0">
                  <a:pos x="176" y="26"/>
                </a:cxn>
                <a:cxn ang="0">
                  <a:pos x="173" y="47"/>
                </a:cxn>
                <a:cxn ang="0">
                  <a:pos x="155" y="57"/>
                </a:cxn>
                <a:cxn ang="0">
                  <a:pos x="142" y="56"/>
                </a:cxn>
                <a:cxn ang="0">
                  <a:pos x="116" y="59"/>
                </a:cxn>
                <a:cxn ang="0">
                  <a:pos x="110" y="64"/>
                </a:cxn>
                <a:cxn ang="0">
                  <a:pos x="110" y="71"/>
                </a:cxn>
                <a:cxn ang="0">
                  <a:pos x="124" y="94"/>
                </a:cxn>
                <a:cxn ang="0">
                  <a:pos x="140" y="111"/>
                </a:cxn>
                <a:cxn ang="0">
                  <a:pos x="159" y="145"/>
                </a:cxn>
                <a:cxn ang="0">
                  <a:pos x="167" y="178"/>
                </a:cxn>
                <a:cxn ang="0">
                  <a:pos x="168" y="203"/>
                </a:cxn>
                <a:cxn ang="0">
                  <a:pos x="162" y="210"/>
                </a:cxn>
                <a:cxn ang="0">
                  <a:pos x="154" y="212"/>
                </a:cxn>
                <a:cxn ang="0">
                  <a:pos x="129" y="213"/>
                </a:cxn>
                <a:cxn ang="0">
                  <a:pos x="76" y="210"/>
                </a:cxn>
                <a:cxn ang="0">
                  <a:pos x="42" y="212"/>
                </a:cxn>
                <a:cxn ang="0">
                  <a:pos x="18" y="215"/>
                </a:cxn>
                <a:cxn ang="0">
                  <a:pos x="6" y="213"/>
                </a:cxn>
                <a:cxn ang="0">
                  <a:pos x="0" y="210"/>
                </a:cxn>
              </a:cxnLst>
              <a:rect l="0" t="0" r="r" b="b"/>
              <a:pathLst>
                <a:path w="177" h="216">
                  <a:moveTo>
                    <a:pt x="0" y="210"/>
                  </a:moveTo>
                  <a:lnTo>
                    <a:pt x="6" y="193"/>
                  </a:lnTo>
                  <a:lnTo>
                    <a:pt x="20" y="185"/>
                  </a:lnTo>
                  <a:lnTo>
                    <a:pt x="65" y="185"/>
                  </a:lnTo>
                  <a:lnTo>
                    <a:pt x="116" y="192"/>
                  </a:lnTo>
                  <a:lnTo>
                    <a:pt x="148" y="195"/>
                  </a:lnTo>
                  <a:lnTo>
                    <a:pt x="153" y="190"/>
                  </a:lnTo>
                  <a:lnTo>
                    <a:pt x="147" y="168"/>
                  </a:lnTo>
                  <a:lnTo>
                    <a:pt x="131" y="132"/>
                  </a:lnTo>
                  <a:lnTo>
                    <a:pt x="112" y="99"/>
                  </a:lnTo>
                  <a:lnTo>
                    <a:pt x="96" y="79"/>
                  </a:lnTo>
                  <a:lnTo>
                    <a:pt x="88" y="63"/>
                  </a:lnTo>
                  <a:lnTo>
                    <a:pt x="90" y="54"/>
                  </a:lnTo>
                  <a:lnTo>
                    <a:pt x="101" y="47"/>
                  </a:lnTo>
                  <a:lnTo>
                    <a:pt x="119" y="49"/>
                  </a:lnTo>
                  <a:lnTo>
                    <a:pt x="147" y="43"/>
                  </a:lnTo>
                  <a:lnTo>
                    <a:pt x="155" y="29"/>
                  </a:lnTo>
                  <a:lnTo>
                    <a:pt x="164" y="9"/>
                  </a:lnTo>
                  <a:lnTo>
                    <a:pt x="164" y="0"/>
                  </a:lnTo>
                  <a:lnTo>
                    <a:pt x="172" y="5"/>
                  </a:lnTo>
                  <a:lnTo>
                    <a:pt x="176" y="26"/>
                  </a:lnTo>
                  <a:lnTo>
                    <a:pt x="173" y="47"/>
                  </a:lnTo>
                  <a:lnTo>
                    <a:pt x="155" y="57"/>
                  </a:lnTo>
                  <a:lnTo>
                    <a:pt x="142" y="56"/>
                  </a:lnTo>
                  <a:lnTo>
                    <a:pt x="116" y="59"/>
                  </a:lnTo>
                  <a:lnTo>
                    <a:pt x="110" y="64"/>
                  </a:lnTo>
                  <a:lnTo>
                    <a:pt x="110" y="71"/>
                  </a:lnTo>
                  <a:lnTo>
                    <a:pt x="124" y="94"/>
                  </a:lnTo>
                  <a:lnTo>
                    <a:pt x="140" y="111"/>
                  </a:lnTo>
                  <a:lnTo>
                    <a:pt x="159" y="145"/>
                  </a:lnTo>
                  <a:lnTo>
                    <a:pt x="167" y="178"/>
                  </a:lnTo>
                  <a:lnTo>
                    <a:pt x="168" y="203"/>
                  </a:lnTo>
                  <a:lnTo>
                    <a:pt x="162" y="210"/>
                  </a:lnTo>
                  <a:lnTo>
                    <a:pt x="154" y="212"/>
                  </a:lnTo>
                  <a:lnTo>
                    <a:pt x="129" y="213"/>
                  </a:lnTo>
                  <a:lnTo>
                    <a:pt x="76" y="210"/>
                  </a:lnTo>
                  <a:lnTo>
                    <a:pt x="42" y="212"/>
                  </a:lnTo>
                  <a:lnTo>
                    <a:pt x="18" y="215"/>
                  </a:lnTo>
                  <a:lnTo>
                    <a:pt x="6" y="213"/>
                  </a:lnTo>
                  <a:lnTo>
                    <a:pt x="0" y="21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4017" y="3497"/>
              <a:ext cx="329" cy="218"/>
            </a:xfrm>
            <a:custGeom>
              <a:avLst/>
              <a:gdLst/>
              <a:ahLst/>
              <a:cxnLst>
                <a:cxn ang="0">
                  <a:pos x="3" y="63"/>
                </a:cxn>
                <a:cxn ang="0">
                  <a:pos x="84" y="45"/>
                </a:cxn>
                <a:cxn ang="0">
                  <a:pos x="132" y="25"/>
                </a:cxn>
                <a:cxn ang="0">
                  <a:pos x="166" y="0"/>
                </a:cxn>
                <a:cxn ang="0">
                  <a:pos x="199" y="32"/>
                </a:cxn>
                <a:cxn ang="0">
                  <a:pos x="250" y="77"/>
                </a:cxn>
                <a:cxn ang="0">
                  <a:pos x="295" y="102"/>
                </a:cxn>
                <a:cxn ang="0">
                  <a:pos x="328" y="133"/>
                </a:cxn>
                <a:cxn ang="0">
                  <a:pos x="309" y="161"/>
                </a:cxn>
                <a:cxn ang="0">
                  <a:pos x="243" y="189"/>
                </a:cxn>
                <a:cxn ang="0">
                  <a:pos x="177" y="217"/>
                </a:cxn>
                <a:cxn ang="0">
                  <a:pos x="148" y="217"/>
                </a:cxn>
                <a:cxn ang="0">
                  <a:pos x="106" y="167"/>
                </a:cxn>
                <a:cxn ang="0">
                  <a:pos x="65" y="136"/>
                </a:cxn>
                <a:cxn ang="0">
                  <a:pos x="25" y="115"/>
                </a:cxn>
                <a:cxn ang="0">
                  <a:pos x="0" y="81"/>
                </a:cxn>
                <a:cxn ang="0">
                  <a:pos x="3" y="63"/>
                </a:cxn>
              </a:cxnLst>
              <a:rect l="0" t="0" r="r" b="b"/>
              <a:pathLst>
                <a:path w="329" h="218">
                  <a:moveTo>
                    <a:pt x="3" y="63"/>
                  </a:moveTo>
                  <a:lnTo>
                    <a:pt x="84" y="45"/>
                  </a:lnTo>
                  <a:lnTo>
                    <a:pt x="132" y="25"/>
                  </a:lnTo>
                  <a:lnTo>
                    <a:pt x="166" y="0"/>
                  </a:lnTo>
                  <a:lnTo>
                    <a:pt x="199" y="32"/>
                  </a:lnTo>
                  <a:lnTo>
                    <a:pt x="250" y="77"/>
                  </a:lnTo>
                  <a:lnTo>
                    <a:pt x="295" y="102"/>
                  </a:lnTo>
                  <a:lnTo>
                    <a:pt x="328" y="133"/>
                  </a:lnTo>
                  <a:lnTo>
                    <a:pt x="309" y="161"/>
                  </a:lnTo>
                  <a:lnTo>
                    <a:pt x="243" y="189"/>
                  </a:lnTo>
                  <a:lnTo>
                    <a:pt x="177" y="217"/>
                  </a:lnTo>
                  <a:lnTo>
                    <a:pt x="148" y="217"/>
                  </a:lnTo>
                  <a:lnTo>
                    <a:pt x="106" y="167"/>
                  </a:lnTo>
                  <a:lnTo>
                    <a:pt x="65" y="136"/>
                  </a:lnTo>
                  <a:lnTo>
                    <a:pt x="25" y="115"/>
                  </a:lnTo>
                  <a:lnTo>
                    <a:pt x="0" y="81"/>
                  </a:lnTo>
                  <a:lnTo>
                    <a:pt x="3" y="63"/>
                  </a:lnTo>
                </a:path>
              </a:pathLst>
            </a:custGeom>
            <a:solidFill>
              <a:srgbClr val="F8F8F8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3984" y="3411"/>
              <a:ext cx="244" cy="241"/>
            </a:xfrm>
            <a:custGeom>
              <a:avLst/>
              <a:gdLst/>
              <a:ahLst/>
              <a:cxnLst>
                <a:cxn ang="0">
                  <a:pos x="74" y="9"/>
                </a:cxn>
                <a:cxn ang="0">
                  <a:pos x="97" y="1"/>
                </a:cxn>
                <a:cxn ang="0">
                  <a:pos x="113" y="0"/>
                </a:cxn>
                <a:cxn ang="0">
                  <a:pos x="126" y="1"/>
                </a:cxn>
                <a:cxn ang="0">
                  <a:pos x="133" y="8"/>
                </a:cxn>
                <a:cxn ang="0">
                  <a:pos x="129" y="24"/>
                </a:cxn>
                <a:cxn ang="0">
                  <a:pos x="107" y="33"/>
                </a:cxn>
                <a:cxn ang="0">
                  <a:pos x="83" y="33"/>
                </a:cxn>
                <a:cxn ang="0">
                  <a:pos x="57" y="38"/>
                </a:cxn>
                <a:cxn ang="0">
                  <a:pos x="38" y="46"/>
                </a:cxn>
                <a:cxn ang="0">
                  <a:pos x="20" y="59"/>
                </a:cxn>
                <a:cxn ang="0">
                  <a:pos x="19" y="78"/>
                </a:cxn>
                <a:cxn ang="0">
                  <a:pos x="26" y="97"/>
                </a:cxn>
                <a:cxn ang="0">
                  <a:pos x="45" y="113"/>
                </a:cxn>
                <a:cxn ang="0">
                  <a:pos x="73" y="127"/>
                </a:cxn>
                <a:cxn ang="0">
                  <a:pos x="113" y="140"/>
                </a:cxn>
                <a:cxn ang="0">
                  <a:pos x="152" y="152"/>
                </a:cxn>
                <a:cxn ang="0">
                  <a:pos x="178" y="163"/>
                </a:cxn>
                <a:cxn ang="0">
                  <a:pos x="191" y="166"/>
                </a:cxn>
                <a:cxn ang="0">
                  <a:pos x="187" y="181"/>
                </a:cxn>
                <a:cxn ang="0">
                  <a:pos x="191" y="201"/>
                </a:cxn>
                <a:cxn ang="0">
                  <a:pos x="214" y="211"/>
                </a:cxn>
                <a:cxn ang="0">
                  <a:pos x="242" y="223"/>
                </a:cxn>
                <a:cxn ang="0">
                  <a:pos x="243" y="240"/>
                </a:cxn>
                <a:cxn ang="0">
                  <a:pos x="214" y="226"/>
                </a:cxn>
                <a:cxn ang="0">
                  <a:pos x="178" y="211"/>
                </a:cxn>
                <a:cxn ang="0">
                  <a:pos x="170" y="195"/>
                </a:cxn>
                <a:cxn ang="0">
                  <a:pos x="170" y="175"/>
                </a:cxn>
                <a:cxn ang="0">
                  <a:pos x="152" y="166"/>
                </a:cxn>
                <a:cxn ang="0">
                  <a:pos x="106" y="153"/>
                </a:cxn>
                <a:cxn ang="0">
                  <a:pos x="72" y="140"/>
                </a:cxn>
                <a:cxn ang="0">
                  <a:pos x="32" y="123"/>
                </a:cxn>
                <a:cxn ang="0">
                  <a:pos x="5" y="104"/>
                </a:cxn>
                <a:cxn ang="0">
                  <a:pos x="0" y="87"/>
                </a:cxn>
                <a:cxn ang="0">
                  <a:pos x="0" y="72"/>
                </a:cxn>
                <a:cxn ang="0">
                  <a:pos x="0" y="50"/>
                </a:cxn>
                <a:cxn ang="0">
                  <a:pos x="17" y="35"/>
                </a:cxn>
                <a:cxn ang="0">
                  <a:pos x="41" y="23"/>
                </a:cxn>
                <a:cxn ang="0">
                  <a:pos x="61" y="14"/>
                </a:cxn>
                <a:cxn ang="0">
                  <a:pos x="74" y="9"/>
                </a:cxn>
              </a:cxnLst>
              <a:rect l="0" t="0" r="r" b="b"/>
              <a:pathLst>
                <a:path w="244" h="241">
                  <a:moveTo>
                    <a:pt x="74" y="9"/>
                  </a:moveTo>
                  <a:lnTo>
                    <a:pt x="97" y="1"/>
                  </a:lnTo>
                  <a:lnTo>
                    <a:pt x="113" y="0"/>
                  </a:lnTo>
                  <a:lnTo>
                    <a:pt x="126" y="1"/>
                  </a:lnTo>
                  <a:lnTo>
                    <a:pt x="133" y="8"/>
                  </a:lnTo>
                  <a:lnTo>
                    <a:pt x="129" y="24"/>
                  </a:lnTo>
                  <a:lnTo>
                    <a:pt x="107" y="33"/>
                  </a:lnTo>
                  <a:lnTo>
                    <a:pt x="83" y="33"/>
                  </a:lnTo>
                  <a:lnTo>
                    <a:pt x="57" y="38"/>
                  </a:lnTo>
                  <a:lnTo>
                    <a:pt x="38" y="46"/>
                  </a:lnTo>
                  <a:lnTo>
                    <a:pt x="20" y="59"/>
                  </a:lnTo>
                  <a:lnTo>
                    <a:pt x="19" y="78"/>
                  </a:lnTo>
                  <a:lnTo>
                    <a:pt x="26" y="97"/>
                  </a:lnTo>
                  <a:lnTo>
                    <a:pt x="45" y="113"/>
                  </a:lnTo>
                  <a:lnTo>
                    <a:pt x="73" y="127"/>
                  </a:lnTo>
                  <a:lnTo>
                    <a:pt x="113" y="140"/>
                  </a:lnTo>
                  <a:lnTo>
                    <a:pt x="152" y="152"/>
                  </a:lnTo>
                  <a:lnTo>
                    <a:pt x="178" y="163"/>
                  </a:lnTo>
                  <a:lnTo>
                    <a:pt x="191" y="166"/>
                  </a:lnTo>
                  <a:lnTo>
                    <a:pt x="187" y="181"/>
                  </a:lnTo>
                  <a:lnTo>
                    <a:pt x="191" y="201"/>
                  </a:lnTo>
                  <a:lnTo>
                    <a:pt x="214" y="211"/>
                  </a:lnTo>
                  <a:lnTo>
                    <a:pt x="242" y="223"/>
                  </a:lnTo>
                  <a:lnTo>
                    <a:pt x="243" y="240"/>
                  </a:lnTo>
                  <a:lnTo>
                    <a:pt x="214" y="226"/>
                  </a:lnTo>
                  <a:lnTo>
                    <a:pt x="178" y="211"/>
                  </a:lnTo>
                  <a:lnTo>
                    <a:pt x="170" y="195"/>
                  </a:lnTo>
                  <a:lnTo>
                    <a:pt x="170" y="175"/>
                  </a:lnTo>
                  <a:lnTo>
                    <a:pt x="152" y="166"/>
                  </a:lnTo>
                  <a:lnTo>
                    <a:pt x="106" y="153"/>
                  </a:lnTo>
                  <a:lnTo>
                    <a:pt x="72" y="140"/>
                  </a:lnTo>
                  <a:lnTo>
                    <a:pt x="32" y="123"/>
                  </a:lnTo>
                  <a:lnTo>
                    <a:pt x="5" y="104"/>
                  </a:lnTo>
                  <a:lnTo>
                    <a:pt x="0" y="8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17" y="35"/>
                  </a:lnTo>
                  <a:lnTo>
                    <a:pt x="41" y="23"/>
                  </a:lnTo>
                  <a:lnTo>
                    <a:pt x="61" y="14"/>
                  </a:lnTo>
                  <a:lnTo>
                    <a:pt x="74" y="9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4148" y="3528"/>
              <a:ext cx="49" cy="133"/>
            </a:xfrm>
            <a:custGeom>
              <a:avLst/>
              <a:gdLst/>
              <a:ahLst/>
              <a:cxnLst>
                <a:cxn ang="0">
                  <a:pos x="45" y="11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2" y="20"/>
                </a:cxn>
                <a:cxn ang="0">
                  <a:pos x="38" y="128"/>
                </a:cxn>
                <a:cxn ang="0">
                  <a:pos x="48" y="132"/>
                </a:cxn>
                <a:cxn ang="0">
                  <a:pos x="45" y="110"/>
                </a:cxn>
              </a:cxnLst>
              <a:rect l="0" t="0" r="r" b="b"/>
              <a:pathLst>
                <a:path w="49" h="133">
                  <a:moveTo>
                    <a:pt x="45" y="1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2" y="20"/>
                  </a:lnTo>
                  <a:lnTo>
                    <a:pt x="38" y="128"/>
                  </a:lnTo>
                  <a:lnTo>
                    <a:pt x="48" y="132"/>
                  </a:lnTo>
                  <a:lnTo>
                    <a:pt x="45" y="11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3" name="Text Box 37"/>
          <p:cNvSpPr txBox="1">
            <a:spLocks noChangeArrowheads="1"/>
          </p:cNvSpPr>
          <p:nvPr/>
        </p:nvSpPr>
        <p:spPr bwMode="auto">
          <a:xfrm rot="20736384">
            <a:off x="6184135" y="4103081"/>
            <a:ext cx="590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3200">
                <a:solidFill>
                  <a:srgbClr val="660033"/>
                </a:solidFill>
                <a:latin typeface="Comic Sans MS" pitchFamily="66" charset="0"/>
                <a:ea typeface="HG創英角ﾎﾟｯﾌﾟ体" pitchFamily="49" charset="-128"/>
              </a:rPr>
              <a:t>！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3290804" y="436569"/>
            <a:ext cx="54072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そうだったのか地球の形</a:t>
            </a:r>
            <a:endParaRPr lang="en-US" altLang="ja-JP" sz="4400" dirty="0">
              <a:solidFill>
                <a:srgbClr val="FFFF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8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The Shape of the Earth</a:t>
            </a:r>
            <a:endParaRPr lang="ja-JP" altLang="en-US" sz="28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2D83BFE-8A12-40A8-8D83-29148D5FA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394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カバーオビ付き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8442" y="198031"/>
            <a:ext cx="4215398" cy="63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78798" y="980728"/>
            <a:ext cx="4394686" cy="707886"/>
          </a:xfrm>
          <a:prstGeom prst="rect">
            <a:avLst/>
          </a:prstGeom>
          <a:solidFill>
            <a:srgbClr val="000000">
              <a:alpha val="7411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latin typeface="HG創英角ｺﾞｼｯｸUB" pitchFamily="49" charset="-128"/>
                <a:ea typeface="HG創英角ｺﾞｼｯｸUB" pitchFamily="49" charset="-128"/>
              </a:rPr>
              <a:t>どうしてですか？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51384" y="3717033"/>
            <a:ext cx="6748993" cy="615553"/>
          </a:xfrm>
          <a:prstGeom prst="rect">
            <a:avLst/>
          </a:prstGeom>
          <a:solidFill>
            <a:srgbClr val="000000">
              <a:alpha val="7411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400" b="1" dirty="0">
                <a:solidFill>
                  <a:schemeClr val="bg1"/>
                </a:solidFill>
                <a:latin typeface="HG創英角ｺﾞｼｯｸUB" pitchFamily="49" charset="-128"/>
                <a:ea typeface="HG創英角ｺﾞｼｯｸUB" pitchFamily="49" charset="-128"/>
              </a:rPr>
              <a:t>そもそも地球の形って何ですか？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54674E8-25BD-407C-9A07-F9B5399971A2}"/>
              </a:ext>
            </a:extLst>
          </p:cNvPr>
          <p:cNvGrpSpPr/>
          <p:nvPr/>
        </p:nvGrpSpPr>
        <p:grpSpPr>
          <a:xfrm>
            <a:off x="7189406" y="0"/>
            <a:ext cx="4080680" cy="3868566"/>
            <a:chOff x="7189406" y="0"/>
            <a:chExt cx="4080680" cy="3868566"/>
          </a:xfrm>
        </p:grpSpPr>
        <p:sp>
          <p:nvSpPr>
            <p:cNvPr id="22" name="円: 塗りつぶしなし 21">
              <a:extLst>
                <a:ext uri="{FF2B5EF4-FFF2-40B4-BE49-F238E27FC236}">
                  <a16:creationId xmlns:a16="http://schemas.microsoft.com/office/drawing/2014/main" id="{62B26B4E-C2BB-4278-BBDE-BD8B33C83F02}"/>
                </a:ext>
              </a:extLst>
            </p:cNvPr>
            <p:cNvSpPr/>
            <p:nvPr/>
          </p:nvSpPr>
          <p:spPr>
            <a:xfrm>
              <a:off x="7189406" y="0"/>
              <a:ext cx="4080680" cy="3868566"/>
            </a:xfrm>
            <a:prstGeom prst="donut">
              <a:avLst>
                <a:gd name="adj" fmla="val 15115"/>
              </a:avLst>
            </a:prstGeom>
            <a:gradFill flip="none" rotWithShape="1">
              <a:gsLst>
                <a:gs pos="0">
                  <a:srgbClr val="0070C0"/>
                </a:gs>
                <a:gs pos="70000">
                  <a:srgbClr val="E6E6E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Group 42">
              <a:extLst>
                <a:ext uri="{FF2B5EF4-FFF2-40B4-BE49-F238E27FC236}">
                  <a16:creationId xmlns:a16="http://schemas.microsoft.com/office/drawing/2014/main" id="{3F089658-863A-44A1-AA24-958EEF1D7E46}"/>
                </a:ext>
              </a:extLst>
            </p:cNvPr>
            <p:cNvGrpSpPr>
              <a:grpSpLocks/>
            </p:cNvGrpSpPr>
            <p:nvPr/>
          </p:nvGrpSpPr>
          <p:grpSpPr bwMode="auto">
            <a:xfrm rot="-2065">
              <a:off x="7753079" y="447610"/>
              <a:ext cx="2954639" cy="2980504"/>
              <a:chOff x="2112" y="672"/>
              <a:chExt cx="1056" cy="1104"/>
            </a:xfrm>
          </p:grpSpPr>
          <p:sp>
            <p:nvSpPr>
              <p:cNvPr id="7" name="Oval 43">
                <a:extLst>
                  <a:ext uri="{FF2B5EF4-FFF2-40B4-BE49-F238E27FC236}">
                    <a16:creationId xmlns:a16="http://schemas.microsoft.com/office/drawing/2014/main" id="{32AE60F7-0778-4349-BCD1-FF2EEC96B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672"/>
                <a:ext cx="1056" cy="1104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" name="Freeform 44">
                <a:extLst>
                  <a:ext uri="{FF2B5EF4-FFF2-40B4-BE49-F238E27FC236}">
                    <a16:creationId xmlns:a16="http://schemas.microsoft.com/office/drawing/2014/main" id="{D1D7FC01-EAE1-4F78-B062-BCF560A01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690"/>
                <a:ext cx="89" cy="77"/>
              </a:xfrm>
              <a:custGeom>
                <a:avLst/>
                <a:gdLst>
                  <a:gd name="T0" fmla="*/ 2 w 176"/>
                  <a:gd name="T1" fmla="*/ 5 h 154"/>
                  <a:gd name="T2" fmla="*/ 0 w 176"/>
                  <a:gd name="T3" fmla="*/ 18 h 154"/>
                  <a:gd name="T4" fmla="*/ 1 w 176"/>
                  <a:gd name="T5" fmla="*/ 32 h 154"/>
                  <a:gd name="T6" fmla="*/ 6 w 176"/>
                  <a:gd name="T7" fmla="*/ 47 h 154"/>
                  <a:gd name="T8" fmla="*/ 13 w 176"/>
                  <a:gd name="T9" fmla="*/ 56 h 154"/>
                  <a:gd name="T10" fmla="*/ 17 w 176"/>
                  <a:gd name="T11" fmla="*/ 58 h 154"/>
                  <a:gd name="T12" fmla="*/ 22 w 176"/>
                  <a:gd name="T13" fmla="*/ 60 h 154"/>
                  <a:gd name="T14" fmla="*/ 26 w 176"/>
                  <a:gd name="T15" fmla="*/ 60 h 154"/>
                  <a:gd name="T16" fmla="*/ 32 w 176"/>
                  <a:gd name="T17" fmla="*/ 60 h 154"/>
                  <a:gd name="T18" fmla="*/ 37 w 176"/>
                  <a:gd name="T19" fmla="*/ 60 h 154"/>
                  <a:gd name="T20" fmla="*/ 41 w 176"/>
                  <a:gd name="T21" fmla="*/ 60 h 154"/>
                  <a:gd name="T22" fmla="*/ 46 w 176"/>
                  <a:gd name="T23" fmla="*/ 60 h 154"/>
                  <a:gd name="T24" fmla="*/ 51 w 176"/>
                  <a:gd name="T25" fmla="*/ 60 h 154"/>
                  <a:gd name="T26" fmla="*/ 55 w 176"/>
                  <a:gd name="T27" fmla="*/ 61 h 154"/>
                  <a:gd name="T28" fmla="*/ 62 w 176"/>
                  <a:gd name="T29" fmla="*/ 61 h 154"/>
                  <a:gd name="T30" fmla="*/ 69 w 176"/>
                  <a:gd name="T31" fmla="*/ 62 h 154"/>
                  <a:gd name="T32" fmla="*/ 77 w 176"/>
                  <a:gd name="T33" fmla="*/ 63 h 154"/>
                  <a:gd name="T34" fmla="*/ 84 w 176"/>
                  <a:gd name="T35" fmla="*/ 64 h 154"/>
                  <a:gd name="T36" fmla="*/ 90 w 176"/>
                  <a:gd name="T37" fmla="*/ 67 h 154"/>
                  <a:gd name="T38" fmla="*/ 95 w 176"/>
                  <a:gd name="T39" fmla="*/ 69 h 154"/>
                  <a:gd name="T40" fmla="*/ 99 w 176"/>
                  <a:gd name="T41" fmla="*/ 72 h 154"/>
                  <a:gd name="T42" fmla="*/ 92 w 176"/>
                  <a:gd name="T43" fmla="*/ 90 h 154"/>
                  <a:gd name="T44" fmla="*/ 113 w 176"/>
                  <a:gd name="T45" fmla="*/ 94 h 154"/>
                  <a:gd name="T46" fmla="*/ 114 w 176"/>
                  <a:gd name="T47" fmla="*/ 128 h 154"/>
                  <a:gd name="T48" fmla="*/ 160 w 176"/>
                  <a:gd name="T49" fmla="*/ 154 h 154"/>
                  <a:gd name="T50" fmla="*/ 168 w 176"/>
                  <a:gd name="T51" fmla="*/ 146 h 154"/>
                  <a:gd name="T52" fmla="*/ 154 w 176"/>
                  <a:gd name="T53" fmla="*/ 106 h 154"/>
                  <a:gd name="T54" fmla="*/ 165 w 176"/>
                  <a:gd name="T55" fmla="*/ 98 h 154"/>
                  <a:gd name="T56" fmla="*/ 160 w 176"/>
                  <a:gd name="T57" fmla="*/ 84 h 154"/>
                  <a:gd name="T58" fmla="*/ 145 w 176"/>
                  <a:gd name="T59" fmla="*/ 78 h 154"/>
                  <a:gd name="T60" fmla="*/ 165 w 176"/>
                  <a:gd name="T61" fmla="*/ 68 h 154"/>
                  <a:gd name="T62" fmla="*/ 176 w 176"/>
                  <a:gd name="T63" fmla="*/ 50 h 154"/>
                  <a:gd name="T64" fmla="*/ 167 w 176"/>
                  <a:gd name="T65" fmla="*/ 42 h 154"/>
                  <a:gd name="T66" fmla="*/ 159 w 176"/>
                  <a:gd name="T67" fmla="*/ 35 h 154"/>
                  <a:gd name="T68" fmla="*/ 151 w 176"/>
                  <a:gd name="T69" fmla="*/ 31 h 154"/>
                  <a:gd name="T70" fmla="*/ 143 w 176"/>
                  <a:gd name="T71" fmla="*/ 30 h 154"/>
                  <a:gd name="T72" fmla="*/ 137 w 176"/>
                  <a:gd name="T73" fmla="*/ 30 h 154"/>
                  <a:gd name="T74" fmla="*/ 128 w 176"/>
                  <a:gd name="T75" fmla="*/ 28 h 154"/>
                  <a:gd name="T76" fmla="*/ 116 w 176"/>
                  <a:gd name="T77" fmla="*/ 27 h 154"/>
                  <a:gd name="T78" fmla="*/ 104 w 176"/>
                  <a:gd name="T79" fmla="*/ 26 h 154"/>
                  <a:gd name="T80" fmla="*/ 92 w 176"/>
                  <a:gd name="T81" fmla="*/ 26 h 154"/>
                  <a:gd name="T82" fmla="*/ 82 w 176"/>
                  <a:gd name="T83" fmla="*/ 25 h 154"/>
                  <a:gd name="T84" fmla="*/ 75 w 176"/>
                  <a:gd name="T85" fmla="*/ 24 h 154"/>
                  <a:gd name="T86" fmla="*/ 72 w 176"/>
                  <a:gd name="T87" fmla="*/ 24 h 154"/>
                  <a:gd name="T88" fmla="*/ 56 w 176"/>
                  <a:gd name="T89" fmla="*/ 0 h 154"/>
                  <a:gd name="T90" fmla="*/ 2 w 176"/>
                  <a:gd name="T91" fmla="*/ 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6" h="154">
                    <a:moveTo>
                      <a:pt x="2" y="5"/>
                    </a:moveTo>
                    <a:lnTo>
                      <a:pt x="0" y="18"/>
                    </a:lnTo>
                    <a:lnTo>
                      <a:pt x="1" y="32"/>
                    </a:lnTo>
                    <a:lnTo>
                      <a:pt x="6" y="47"/>
                    </a:lnTo>
                    <a:lnTo>
                      <a:pt x="13" y="56"/>
                    </a:lnTo>
                    <a:lnTo>
                      <a:pt x="17" y="58"/>
                    </a:lnTo>
                    <a:lnTo>
                      <a:pt x="22" y="60"/>
                    </a:lnTo>
                    <a:lnTo>
                      <a:pt x="26" y="60"/>
                    </a:lnTo>
                    <a:lnTo>
                      <a:pt x="32" y="60"/>
                    </a:lnTo>
                    <a:lnTo>
                      <a:pt x="37" y="60"/>
                    </a:lnTo>
                    <a:lnTo>
                      <a:pt x="41" y="60"/>
                    </a:lnTo>
                    <a:lnTo>
                      <a:pt x="46" y="60"/>
                    </a:lnTo>
                    <a:lnTo>
                      <a:pt x="51" y="60"/>
                    </a:lnTo>
                    <a:lnTo>
                      <a:pt x="55" y="61"/>
                    </a:lnTo>
                    <a:lnTo>
                      <a:pt x="62" y="61"/>
                    </a:lnTo>
                    <a:lnTo>
                      <a:pt x="69" y="62"/>
                    </a:lnTo>
                    <a:lnTo>
                      <a:pt x="77" y="63"/>
                    </a:lnTo>
                    <a:lnTo>
                      <a:pt x="84" y="64"/>
                    </a:lnTo>
                    <a:lnTo>
                      <a:pt x="90" y="67"/>
                    </a:lnTo>
                    <a:lnTo>
                      <a:pt x="95" y="69"/>
                    </a:lnTo>
                    <a:lnTo>
                      <a:pt x="99" y="72"/>
                    </a:lnTo>
                    <a:lnTo>
                      <a:pt x="92" y="90"/>
                    </a:lnTo>
                    <a:lnTo>
                      <a:pt x="113" y="94"/>
                    </a:lnTo>
                    <a:lnTo>
                      <a:pt x="114" y="128"/>
                    </a:lnTo>
                    <a:lnTo>
                      <a:pt x="160" y="154"/>
                    </a:lnTo>
                    <a:lnTo>
                      <a:pt x="168" y="146"/>
                    </a:lnTo>
                    <a:lnTo>
                      <a:pt x="154" y="106"/>
                    </a:lnTo>
                    <a:lnTo>
                      <a:pt x="165" y="98"/>
                    </a:lnTo>
                    <a:lnTo>
                      <a:pt x="160" y="84"/>
                    </a:lnTo>
                    <a:lnTo>
                      <a:pt x="145" y="78"/>
                    </a:lnTo>
                    <a:lnTo>
                      <a:pt x="165" y="68"/>
                    </a:lnTo>
                    <a:lnTo>
                      <a:pt x="176" y="50"/>
                    </a:lnTo>
                    <a:lnTo>
                      <a:pt x="167" y="42"/>
                    </a:lnTo>
                    <a:lnTo>
                      <a:pt x="159" y="35"/>
                    </a:lnTo>
                    <a:lnTo>
                      <a:pt x="151" y="31"/>
                    </a:lnTo>
                    <a:lnTo>
                      <a:pt x="143" y="30"/>
                    </a:lnTo>
                    <a:lnTo>
                      <a:pt x="137" y="30"/>
                    </a:lnTo>
                    <a:lnTo>
                      <a:pt x="128" y="28"/>
                    </a:lnTo>
                    <a:lnTo>
                      <a:pt x="116" y="27"/>
                    </a:lnTo>
                    <a:lnTo>
                      <a:pt x="104" y="26"/>
                    </a:lnTo>
                    <a:lnTo>
                      <a:pt x="92" y="26"/>
                    </a:lnTo>
                    <a:lnTo>
                      <a:pt x="82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56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45">
                <a:extLst>
                  <a:ext uri="{FF2B5EF4-FFF2-40B4-BE49-F238E27FC236}">
                    <a16:creationId xmlns:a16="http://schemas.microsoft.com/office/drawing/2014/main" id="{31E31606-59FF-4DD2-BBC3-D9C88D9A6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2" y="726"/>
                <a:ext cx="26" cy="25"/>
              </a:xfrm>
              <a:custGeom>
                <a:avLst/>
                <a:gdLst>
                  <a:gd name="T0" fmla="*/ 0 w 53"/>
                  <a:gd name="T1" fmla="*/ 0 h 50"/>
                  <a:gd name="T2" fmla="*/ 5 w 53"/>
                  <a:gd name="T3" fmla="*/ 1 h 50"/>
                  <a:gd name="T4" fmla="*/ 12 w 53"/>
                  <a:gd name="T5" fmla="*/ 3 h 50"/>
                  <a:gd name="T6" fmla="*/ 20 w 53"/>
                  <a:gd name="T7" fmla="*/ 5 h 50"/>
                  <a:gd name="T8" fmla="*/ 28 w 53"/>
                  <a:gd name="T9" fmla="*/ 7 h 50"/>
                  <a:gd name="T10" fmla="*/ 37 w 53"/>
                  <a:gd name="T11" fmla="*/ 9 h 50"/>
                  <a:gd name="T12" fmla="*/ 44 w 53"/>
                  <a:gd name="T13" fmla="*/ 13 h 50"/>
                  <a:gd name="T14" fmla="*/ 50 w 53"/>
                  <a:gd name="T15" fmla="*/ 15 h 50"/>
                  <a:gd name="T16" fmla="*/ 53 w 53"/>
                  <a:gd name="T17" fmla="*/ 18 h 50"/>
                  <a:gd name="T18" fmla="*/ 48 w 53"/>
                  <a:gd name="T19" fmla="*/ 50 h 50"/>
                  <a:gd name="T20" fmla="*/ 11 w 53"/>
                  <a:gd name="T21" fmla="*/ 39 h 50"/>
                  <a:gd name="T22" fmla="*/ 8 w 53"/>
                  <a:gd name="T23" fmla="*/ 34 h 50"/>
                  <a:gd name="T24" fmla="*/ 4 w 53"/>
                  <a:gd name="T25" fmla="*/ 22 h 50"/>
                  <a:gd name="T26" fmla="*/ 0 w 53"/>
                  <a:gd name="T27" fmla="*/ 8 h 50"/>
                  <a:gd name="T28" fmla="*/ 0 w 53"/>
                  <a:gd name="T2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" h="50">
                    <a:moveTo>
                      <a:pt x="0" y="0"/>
                    </a:moveTo>
                    <a:lnTo>
                      <a:pt x="5" y="1"/>
                    </a:lnTo>
                    <a:lnTo>
                      <a:pt x="12" y="3"/>
                    </a:lnTo>
                    <a:lnTo>
                      <a:pt x="20" y="5"/>
                    </a:lnTo>
                    <a:lnTo>
                      <a:pt x="28" y="7"/>
                    </a:lnTo>
                    <a:lnTo>
                      <a:pt x="37" y="9"/>
                    </a:lnTo>
                    <a:lnTo>
                      <a:pt x="44" y="13"/>
                    </a:lnTo>
                    <a:lnTo>
                      <a:pt x="50" y="15"/>
                    </a:lnTo>
                    <a:lnTo>
                      <a:pt x="53" y="18"/>
                    </a:lnTo>
                    <a:lnTo>
                      <a:pt x="48" y="50"/>
                    </a:lnTo>
                    <a:lnTo>
                      <a:pt x="11" y="39"/>
                    </a:lnTo>
                    <a:lnTo>
                      <a:pt x="8" y="34"/>
                    </a:lnTo>
                    <a:lnTo>
                      <a:pt x="4" y="22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46">
                <a:extLst>
                  <a:ext uri="{FF2B5EF4-FFF2-40B4-BE49-F238E27FC236}">
                    <a16:creationId xmlns:a16="http://schemas.microsoft.com/office/drawing/2014/main" id="{03FC2DE8-10E4-4E83-9611-619CCB342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" y="698"/>
                <a:ext cx="57" cy="47"/>
              </a:xfrm>
              <a:custGeom>
                <a:avLst/>
                <a:gdLst>
                  <a:gd name="T0" fmla="*/ 35 w 114"/>
                  <a:gd name="T1" fmla="*/ 0 h 94"/>
                  <a:gd name="T2" fmla="*/ 97 w 114"/>
                  <a:gd name="T3" fmla="*/ 11 h 94"/>
                  <a:gd name="T4" fmla="*/ 114 w 114"/>
                  <a:gd name="T5" fmla="*/ 49 h 94"/>
                  <a:gd name="T6" fmla="*/ 106 w 114"/>
                  <a:gd name="T7" fmla="*/ 92 h 94"/>
                  <a:gd name="T8" fmla="*/ 95 w 114"/>
                  <a:gd name="T9" fmla="*/ 94 h 94"/>
                  <a:gd name="T10" fmla="*/ 84 w 114"/>
                  <a:gd name="T11" fmla="*/ 60 h 94"/>
                  <a:gd name="T12" fmla="*/ 59 w 114"/>
                  <a:gd name="T13" fmla="*/ 64 h 94"/>
                  <a:gd name="T14" fmla="*/ 40 w 114"/>
                  <a:gd name="T15" fmla="*/ 57 h 94"/>
                  <a:gd name="T16" fmla="*/ 59 w 114"/>
                  <a:gd name="T17" fmla="*/ 30 h 94"/>
                  <a:gd name="T18" fmla="*/ 0 w 114"/>
                  <a:gd name="T19" fmla="*/ 2 h 94"/>
                  <a:gd name="T20" fmla="*/ 35 w 114"/>
                  <a:gd name="T21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4" h="94">
                    <a:moveTo>
                      <a:pt x="35" y="0"/>
                    </a:moveTo>
                    <a:lnTo>
                      <a:pt x="97" y="11"/>
                    </a:lnTo>
                    <a:lnTo>
                      <a:pt x="114" y="49"/>
                    </a:lnTo>
                    <a:lnTo>
                      <a:pt x="106" y="92"/>
                    </a:lnTo>
                    <a:lnTo>
                      <a:pt x="95" y="94"/>
                    </a:lnTo>
                    <a:lnTo>
                      <a:pt x="84" y="60"/>
                    </a:lnTo>
                    <a:lnTo>
                      <a:pt x="59" y="64"/>
                    </a:lnTo>
                    <a:lnTo>
                      <a:pt x="40" y="57"/>
                    </a:lnTo>
                    <a:lnTo>
                      <a:pt x="59" y="30"/>
                    </a:lnTo>
                    <a:lnTo>
                      <a:pt x="0" y="2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47">
                <a:extLst>
                  <a:ext uri="{FF2B5EF4-FFF2-40B4-BE49-F238E27FC236}">
                    <a16:creationId xmlns:a16="http://schemas.microsoft.com/office/drawing/2014/main" id="{C15A6A35-618E-4EFD-B5F8-D587AC4D8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5" y="708"/>
                <a:ext cx="619" cy="935"/>
              </a:xfrm>
              <a:custGeom>
                <a:avLst/>
                <a:gdLst>
                  <a:gd name="T0" fmla="*/ 654 w 1237"/>
                  <a:gd name="T1" fmla="*/ 174 h 1872"/>
                  <a:gd name="T2" fmla="*/ 600 w 1237"/>
                  <a:gd name="T3" fmla="*/ 108 h 1872"/>
                  <a:gd name="T4" fmla="*/ 662 w 1237"/>
                  <a:gd name="T5" fmla="*/ 56 h 1872"/>
                  <a:gd name="T6" fmla="*/ 716 w 1237"/>
                  <a:gd name="T7" fmla="*/ 95 h 1872"/>
                  <a:gd name="T8" fmla="*/ 866 w 1237"/>
                  <a:gd name="T9" fmla="*/ 188 h 1872"/>
                  <a:gd name="T10" fmla="*/ 781 w 1237"/>
                  <a:gd name="T11" fmla="*/ 222 h 1872"/>
                  <a:gd name="T12" fmla="*/ 607 w 1237"/>
                  <a:gd name="T13" fmla="*/ 265 h 1872"/>
                  <a:gd name="T14" fmla="*/ 463 w 1237"/>
                  <a:gd name="T15" fmla="*/ 303 h 1872"/>
                  <a:gd name="T16" fmla="*/ 409 w 1237"/>
                  <a:gd name="T17" fmla="*/ 269 h 1872"/>
                  <a:gd name="T18" fmla="*/ 317 w 1237"/>
                  <a:gd name="T19" fmla="*/ 277 h 1872"/>
                  <a:gd name="T20" fmla="*/ 403 w 1237"/>
                  <a:gd name="T21" fmla="*/ 278 h 1872"/>
                  <a:gd name="T22" fmla="*/ 408 w 1237"/>
                  <a:gd name="T23" fmla="*/ 298 h 1872"/>
                  <a:gd name="T24" fmla="*/ 471 w 1237"/>
                  <a:gd name="T25" fmla="*/ 331 h 1872"/>
                  <a:gd name="T26" fmla="*/ 585 w 1237"/>
                  <a:gd name="T27" fmla="*/ 300 h 1872"/>
                  <a:gd name="T28" fmla="*/ 752 w 1237"/>
                  <a:gd name="T29" fmla="*/ 241 h 1872"/>
                  <a:gd name="T30" fmla="*/ 825 w 1237"/>
                  <a:gd name="T31" fmla="*/ 277 h 1872"/>
                  <a:gd name="T32" fmla="*/ 738 w 1237"/>
                  <a:gd name="T33" fmla="*/ 271 h 1872"/>
                  <a:gd name="T34" fmla="*/ 640 w 1237"/>
                  <a:gd name="T35" fmla="*/ 293 h 1872"/>
                  <a:gd name="T36" fmla="*/ 631 w 1237"/>
                  <a:gd name="T37" fmla="*/ 326 h 1872"/>
                  <a:gd name="T38" fmla="*/ 530 w 1237"/>
                  <a:gd name="T39" fmla="*/ 387 h 1872"/>
                  <a:gd name="T40" fmla="*/ 447 w 1237"/>
                  <a:gd name="T41" fmla="*/ 530 h 1872"/>
                  <a:gd name="T42" fmla="*/ 397 w 1237"/>
                  <a:gd name="T43" fmla="*/ 516 h 1872"/>
                  <a:gd name="T44" fmla="*/ 286 w 1237"/>
                  <a:gd name="T45" fmla="*/ 509 h 1872"/>
                  <a:gd name="T46" fmla="*/ 197 w 1237"/>
                  <a:gd name="T47" fmla="*/ 640 h 1872"/>
                  <a:gd name="T48" fmla="*/ 296 w 1237"/>
                  <a:gd name="T49" fmla="*/ 637 h 1872"/>
                  <a:gd name="T50" fmla="*/ 287 w 1237"/>
                  <a:gd name="T51" fmla="*/ 727 h 1872"/>
                  <a:gd name="T52" fmla="*/ 374 w 1237"/>
                  <a:gd name="T53" fmla="*/ 833 h 1872"/>
                  <a:gd name="T54" fmla="*/ 471 w 1237"/>
                  <a:gd name="T55" fmla="*/ 881 h 1872"/>
                  <a:gd name="T56" fmla="*/ 583 w 1237"/>
                  <a:gd name="T57" fmla="*/ 827 h 1872"/>
                  <a:gd name="T58" fmla="*/ 660 w 1237"/>
                  <a:gd name="T59" fmla="*/ 804 h 1872"/>
                  <a:gd name="T60" fmla="*/ 794 w 1237"/>
                  <a:gd name="T61" fmla="*/ 841 h 1872"/>
                  <a:gd name="T62" fmla="*/ 927 w 1237"/>
                  <a:gd name="T63" fmla="*/ 902 h 1872"/>
                  <a:gd name="T64" fmla="*/ 972 w 1237"/>
                  <a:gd name="T65" fmla="*/ 1001 h 1872"/>
                  <a:gd name="T66" fmla="*/ 1033 w 1237"/>
                  <a:gd name="T67" fmla="*/ 1009 h 1872"/>
                  <a:gd name="T68" fmla="*/ 1179 w 1237"/>
                  <a:gd name="T69" fmla="*/ 1037 h 1872"/>
                  <a:gd name="T70" fmla="*/ 1204 w 1237"/>
                  <a:gd name="T71" fmla="*/ 1152 h 1872"/>
                  <a:gd name="T72" fmla="*/ 1121 w 1237"/>
                  <a:gd name="T73" fmla="*/ 1295 h 1872"/>
                  <a:gd name="T74" fmla="*/ 1057 w 1237"/>
                  <a:gd name="T75" fmla="*/ 1366 h 1872"/>
                  <a:gd name="T76" fmla="*/ 966 w 1237"/>
                  <a:gd name="T77" fmla="*/ 1548 h 1872"/>
                  <a:gd name="T78" fmla="*/ 868 w 1237"/>
                  <a:gd name="T79" fmla="*/ 1537 h 1872"/>
                  <a:gd name="T80" fmla="*/ 834 w 1237"/>
                  <a:gd name="T81" fmla="*/ 1637 h 1872"/>
                  <a:gd name="T82" fmla="*/ 758 w 1237"/>
                  <a:gd name="T83" fmla="*/ 1715 h 1872"/>
                  <a:gd name="T84" fmla="*/ 736 w 1237"/>
                  <a:gd name="T85" fmla="*/ 1834 h 1872"/>
                  <a:gd name="T86" fmla="*/ 736 w 1237"/>
                  <a:gd name="T87" fmla="*/ 1870 h 1872"/>
                  <a:gd name="T88" fmla="*/ 651 w 1237"/>
                  <a:gd name="T89" fmla="*/ 1779 h 1872"/>
                  <a:gd name="T90" fmla="*/ 621 w 1237"/>
                  <a:gd name="T91" fmla="*/ 1621 h 1872"/>
                  <a:gd name="T92" fmla="*/ 580 w 1237"/>
                  <a:gd name="T93" fmla="*/ 1295 h 1872"/>
                  <a:gd name="T94" fmla="*/ 428 w 1237"/>
                  <a:gd name="T95" fmla="*/ 1136 h 1872"/>
                  <a:gd name="T96" fmla="*/ 447 w 1237"/>
                  <a:gd name="T97" fmla="*/ 915 h 1872"/>
                  <a:gd name="T98" fmla="*/ 355 w 1237"/>
                  <a:gd name="T99" fmla="*/ 861 h 1872"/>
                  <a:gd name="T100" fmla="*/ 260 w 1237"/>
                  <a:gd name="T101" fmla="*/ 765 h 1872"/>
                  <a:gd name="T102" fmla="*/ 135 w 1237"/>
                  <a:gd name="T103" fmla="*/ 705 h 1872"/>
                  <a:gd name="T104" fmla="*/ 48 w 1237"/>
                  <a:gd name="T105" fmla="*/ 521 h 1872"/>
                  <a:gd name="T106" fmla="*/ 49 w 1237"/>
                  <a:gd name="T107" fmla="*/ 606 h 1872"/>
                  <a:gd name="T108" fmla="*/ 31 w 1237"/>
                  <a:gd name="T109" fmla="*/ 594 h 1872"/>
                  <a:gd name="T110" fmla="*/ 1 w 1237"/>
                  <a:gd name="T111" fmla="*/ 409 h 1872"/>
                  <a:gd name="T112" fmla="*/ 288 w 1237"/>
                  <a:gd name="T113" fmla="*/ 93 h 1872"/>
                  <a:gd name="T114" fmla="*/ 502 w 1237"/>
                  <a:gd name="T115" fmla="*/ 49 h 1872"/>
                  <a:gd name="T116" fmla="*/ 602 w 1237"/>
                  <a:gd name="T117" fmla="*/ 11 h 1872"/>
                  <a:gd name="T118" fmla="*/ 583 w 1237"/>
                  <a:gd name="T119" fmla="*/ 66 h 1872"/>
                  <a:gd name="T120" fmla="*/ 486 w 1237"/>
                  <a:gd name="T121" fmla="*/ 102 h 1872"/>
                  <a:gd name="T122" fmla="*/ 539 w 1237"/>
                  <a:gd name="T123" fmla="*/ 142 h 1872"/>
                  <a:gd name="T124" fmla="*/ 574 w 1237"/>
                  <a:gd name="T125" fmla="*/ 157 h 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37" h="1872">
                    <a:moveTo>
                      <a:pt x="645" y="149"/>
                    </a:moveTo>
                    <a:lnTo>
                      <a:pt x="641" y="151"/>
                    </a:lnTo>
                    <a:lnTo>
                      <a:pt x="638" y="156"/>
                    </a:lnTo>
                    <a:lnTo>
                      <a:pt x="636" y="162"/>
                    </a:lnTo>
                    <a:lnTo>
                      <a:pt x="633" y="167"/>
                    </a:lnTo>
                    <a:lnTo>
                      <a:pt x="636" y="173"/>
                    </a:lnTo>
                    <a:lnTo>
                      <a:pt x="640" y="180"/>
                    </a:lnTo>
                    <a:lnTo>
                      <a:pt x="645" y="186"/>
                    </a:lnTo>
                    <a:lnTo>
                      <a:pt x="650" y="189"/>
                    </a:lnTo>
                    <a:lnTo>
                      <a:pt x="653" y="188"/>
                    </a:lnTo>
                    <a:lnTo>
                      <a:pt x="658" y="186"/>
                    </a:lnTo>
                    <a:lnTo>
                      <a:pt x="660" y="182"/>
                    </a:lnTo>
                    <a:lnTo>
                      <a:pt x="661" y="180"/>
                    </a:lnTo>
                    <a:lnTo>
                      <a:pt x="660" y="178"/>
                    </a:lnTo>
                    <a:lnTo>
                      <a:pt x="658" y="175"/>
                    </a:lnTo>
                    <a:lnTo>
                      <a:pt x="654" y="174"/>
                    </a:lnTo>
                    <a:lnTo>
                      <a:pt x="653" y="171"/>
                    </a:lnTo>
                    <a:lnTo>
                      <a:pt x="654" y="169"/>
                    </a:lnTo>
                    <a:lnTo>
                      <a:pt x="658" y="166"/>
                    </a:lnTo>
                    <a:lnTo>
                      <a:pt x="660" y="164"/>
                    </a:lnTo>
                    <a:lnTo>
                      <a:pt x="661" y="162"/>
                    </a:lnTo>
                    <a:lnTo>
                      <a:pt x="660" y="158"/>
                    </a:lnTo>
                    <a:lnTo>
                      <a:pt x="656" y="155"/>
                    </a:lnTo>
                    <a:lnTo>
                      <a:pt x="652" y="151"/>
                    </a:lnTo>
                    <a:lnTo>
                      <a:pt x="645" y="149"/>
                    </a:lnTo>
                    <a:lnTo>
                      <a:pt x="607" y="129"/>
                    </a:lnTo>
                    <a:lnTo>
                      <a:pt x="606" y="125"/>
                    </a:lnTo>
                    <a:lnTo>
                      <a:pt x="601" y="121"/>
                    </a:lnTo>
                    <a:lnTo>
                      <a:pt x="597" y="117"/>
                    </a:lnTo>
                    <a:lnTo>
                      <a:pt x="594" y="113"/>
                    </a:lnTo>
                    <a:lnTo>
                      <a:pt x="595" y="111"/>
                    </a:lnTo>
                    <a:lnTo>
                      <a:pt x="600" y="108"/>
                    </a:lnTo>
                    <a:lnTo>
                      <a:pt x="606" y="104"/>
                    </a:lnTo>
                    <a:lnTo>
                      <a:pt x="613" y="99"/>
                    </a:lnTo>
                    <a:lnTo>
                      <a:pt x="618" y="96"/>
                    </a:lnTo>
                    <a:lnTo>
                      <a:pt x="624" y="93"/>
                    </a:lnTo>
                    <a:lnTo>
                      <a:pt x="629" y="89"/>
                    </a:lnTo>
                    <a:lnTo>
                      <a:pt x="630" y="87"/>
                    </a:lnTo>
                    <a:lnTo>
                      <a:pt x="616" y="67"/>
                    </a:lnTo>
                    <a:lnTo>
                      <a:pt x="621" y="66"/>
                    </a:lnTo>
                    <a:lnTo>
                      <a:pt x="625" y="65"/>
                    </a:lnTo>
                    <a:lnTo>
                      <a:pt x="631" y="64"/>
                    </a:lnTo>
                    <a:lnTo>
                      <a:pt x="638" y="61"/>
                    </a:lnTo>
                    <a:lnTo>
                      <a:pt x="644" y="60"/>
                    </a:lnTo>
                    <a:lnTo>
                      <a:pt x="650" y="59"/>
                    </a:lnTo>
                    <a:lnTo>
                      <a:pt x="654" y="57"/>
                    </a:lnTo>
                    <a:lnTo>
                      <a:pt x="659" y="53"/>
                    </a:lnTo>
                    <a:lnTo>
                      <a:pt x="662" y="56"/>
                    </a:lnTo>
                    <a:lnTo>
                      <a:pt x="671" y="63"/>
                    </a:lnTo>
                    <a:lnTo>
                      <a:pt x="681" y="71"/>
                    </a:lnTo>
                    <a:lnTo>
                      <a:pt x="684" y="76"/>
                    </a:lnTo>
                    <a:lnTo>
                      <a:pt x="682" y="82"/>
                    </a:lnTo>
                    <a:lnTo>
                      <a:pt x="677" y="87"/>
                    </a:lnTo>
                    <a:lnTo>
                      <a:pt x="673" y="90"/>
                    </a:lnTo>
                    <a:lnTo>
                      <a:pt x="670" y="91"/>
                    </a:lnTo>
                    <a:lnTo>
                      <a:pt x="682" y="121"/>
                    </a:lnTo>
                    <a:lnTo>
                      <a:pt x="685" y="121"/>
                    </a:lnTo>
                    <a:lnTo>
                      <a:pt x="693" y="121"/>
                    </a:lnTo>
                    <a:lnTo>
                      <a:pt x="703" y="121"/>
                    </a:lnTo>
                    <a:lnTo>
                      <a:pt x="709" y="119"/>
                    </a:lnTo>
                    <a:lnTo>
                      <a:pt x="712" y="112"/>
                    </a:lnTo>
                    <a:lnTo>
                      <a:pt x="713" y="103"/>
                    </a:lnTo>
                    <a:lnTo>
                      <a:pt x="714" y="96"/>
                    </a:lnTo>
                    <a:lnTo>
                      <a:pt x="716" y="95"/>
                    </a:lnTo>
                    <a:lnTo>
                      <a:pt x="720" y="97"/>
                    </a:lnTo>
                    <a:lnTo>
                      <a:pt x="724" y="102"/>
                    </a:lnTo>
                    <a:lnTo>
                      <a:pt x="731" y="105"/>
                    </a:lnTo>
                    <a:lnTo>
                      <a:pt x="737" y="110"/>
                    </a:lnTo>
                    <a:lnTo>
                      <a:pt x="744" y="114"/>
                    </a:lnTo>
                    <a:lnTo>
                      <a:pt x="750" y="118"/>
                    </a:lnTo>
                    <a:lnTo>
                      <a:pt x="753" y="120"/>
                    </a:lnTo>
                    <a:lnTo>
                      <a:pt x="754" y="121"/>
                    </a:lnTo>
                    <a:lnTo>
                      <a:pt x="754" y="135"/>
                    </a:lnTo>
                    <a:lnTo>
                      <a:pt x="789" y="139"/>
                    </a:lnTo>
                    <a:lnTo>
                      <a:pt x="817" y="157"/>
                    </a:lnTo>
                    <a:lnTo>
                      <a:pt x="811" y="169"/>
                    </a:lnTo>
                    <a:lnTo>
                      <a:pt x="841" y="166"/>
                    </a:lnTo>
                    <a:lnTo>
                      <a:pt x="850" y="172"/>
                    </a:lnTo>
                    <a:lnTo>
                      <a:pt x="858" y="180"/>
                    </a:lnTo>
                    <a:lnTo>
                      <a:pt x="866" y="188"/>
                    </a:lnTo>
                    <a:lnTo>
                      <a:pt x="873" y="193"/>
                    </a:lnTo>
                    <a:lnTo>
                      <a:pt x="875" y="199"/>
                    </a:lnTo>
                    <a:lnTo>
                      <a:pt x="874" y="205"/>
                    </a:lnTo>
                    <a:lnTo>
                      <a:pt x="870" y="212"/>
                    </a:lnTo>
                    <a:lnTo>
                      <a:pt x="865" y="217"/>
                    </a:lnTo>
                    <a:lnTo>
                      <a:pt x="860" y="218"/>
                    </a:lnTo>
                    <a:lnTo>
                      <a:pt x="853" y="218"/>
                    </a:lnTo>
                    <a:lnTo>
                      <a:pt x="845" y="219"/>
                    </a:lnTo>
                    <a:lnTo>
                      <a:pt x="836" y="219"/>
                    </a:lnTo>
                    <a:lnTo>
                      <a:pt x="826" y="220"/>
                    </a:lnTo>
                    <a:lnTo>
                      <a:pt x="817" y="220"/>
                    </a:lnTo>
                    <a:lnTo>
                      <a:pt x="809" y="220"/>
                    </a:lnTo>
                    <a:lnTo>
                      <a:pt x="803" y="220"/>
                    </a:lnTo>
                    <a:lnTo>
                      <a:pt x="797" y="220"/>
                    </a:lnTo>
                    <a:lnTo>
                      <a:pt x="790" y="222"/>
                    </a:lnTo>
                    <a:lnTo>
                      <a:pt x="781" y="222"/>
                    </a:lnTo>
                    <a:lnTo>
                      <a:pt x="772" y="223"/>
                    </a:lnTo>
                    <a:lnTo>
                      <a:pt x="761" y="224"/>
                    </a:lnTo>
                    <a:lnTo>
                      <a:pt x="752" y="225"/>
                    </a:lnTo>
                    <a:lnTo>
                      <a:pt x="744" y="226"/>
                    </a:lnTo>
                    <a:lnTo>
                      <a:pt x="736" y="227"/>
                    </a:lnTo>
                    <a:lnTo>
                      <a:pt x="727" y="228"/>
                    </a:lnTo>
                    <a:lnTo>
                      <a:pt x="714" y="232"/>
                    </a:lnTo>
                    <a:lnTo>
                      <a:pt x="699" y="235"/>
                    </a:lnTo>
                    <a:lnTo>
                      <a:pt x="684" y="239"/>
                    </a:lnTo>
                    <a:lnTo>
                      <a:pt x="669" y="243"/>
                    </a:lnTo>
                    <a:lnTo>
                      <a:pt x="656" y="247"/>
                    </a:lnTo>
                    <a:lnTo>
                      <a:pt x="648" y="249"/>
                    </a:lnTo>
                    <a:lnTo>
                      <a:pt x="645" y="250"/>
                    </a:lnTo>
                    <a:lnTo>
                      <a:pt x="597" y="255"/>
                    </a:lnTo>
                    <a:lnTo>
                      <a:pt x="578" y="269"/>
                    </a:lnTo>
                    <a:lnTo>
                      <a:pt x="607" y="265"/>
                    </a:lnTo>
                    <a:lnTo>
                      <a:pt x="575" y="288"/>
                    </a:lnTo>
                    <a:lnTo>
                      <a:pt x="572" y="288"/>
                    </a:lnTo>
                    <a:lnTo>
                      <a:pt x="564" y="288"/>
                    </a:lnTo>
                    <a:lnTo>
                      <a:pt x="554" y="288"/>
                    </a:lnTo>
                    <a:lnTo>
                      <a:pt x="542" y="289"/>
                    </a:lnTo>
                    <a:lnTo>
                      <a:pt x="530" y="289"/>
                    </a:lnTo>
                    <a:lnTo>
                      <a:pt x="518" y="292"/>
                    </a:lnTo>
                    <a:lnTo>
                      <a:pt x="508" y="293"/>
                    </a:lnTo>
                    <a:lnTo>
                      <a:pt x="502" y="295"/>
                    </a:lnTo>
                    <a:lnTo>
                      <a:pt x="499" y="299"/>
                    </a:lnTo>
                    <a:lnTo>
                      <a:pt x="500" y="302"/>
                    </a:lnTo>
                    <a:lnTo>
                      <a:pt x="503" y="303"/>
                    </a:lnTo>
                    <a:lnTo>
                      <a:pt x="510" y="304"/>
                    </a:lnTo>
                    <a:lnTo>
                      <a:pt x="509" y="317"/>
                    </a:lnTo>
                    <a:lnTo>
                      <a:pt x="466" y="318"/>
                    </a:lnTo>
                    <a:lnTo>
                      <a:pt x="463" y="303"/>
                    </a:lnTo>
                    <a:lnTo>
                      <a:pt x="465" y="301"/>
                    </a:lnTo>
                    <a:lnTo>
                      <a:pt x="469" y="298"/>
                    </a:lnTo>
                    <a:lnTo>
                      <a:pt x="472" y="291"/>
                    </a:lnTo>
                    <a:lnTo>
                      <a:pt x="474" y="285"/>
                    </a:lnTo>
                    <a:lnTo>
                      <a:pt x="471" y="278"/>
                    </a:lnTo>
                    <a:lnTo>
                      <a:pt x="463" y="271"/>
                    </a:lnTo>
                    <a:lnTo>
                      <a:pt x="454" y="265"/>
                    </a:lnTo>
                    <a:lnTo>
                      <a:pt x="445" y="261"/>
                    </a:lnTo>
                    <a:lnTo>
                      <a:pt x="440" y="260"/>
                    </a:lnTo>
                    <a:lnTo>
                      <a:pt x="435" y="258"/>
                    </a:lnTo>
                    <a:lnTo>
                      <a:pt x="431" y="257"/>
                    </a:lnTo>
                    <a:lnTo>
                      <a:pt x="425" y="257"/>
                    </a:lnTo>
                    <a:lnTo>
                      <a:pt x="420" y="258"/>
                    </a:lnTo>
                    <a:lnTo>
                      <a:pt x="416" y="261"/>
                    </a:lnTo>
                    <a:lnTo>
                      <a:pt x="411" y="264"/>
                    </a:lnTo>
                    <a:lnTo>
                      <a:pt x="409" y="269"/>
                    </a:lnTo>
                    <a:lnTo>
                      <a:pt x="408" y="269"/>
                    </a:lnTo>
                    <a:lnTo>
                      <a:pt x="403" y="270"/>
                    </a:lnTo>
                    <a:lnTo>
                      <a:pt x="397" y="271"/>
                    </a:lnTo>
                    <a:lnTo>
                      <a:pt x="389" y="272"/>
                    </a:lnTo>
                    <a:lnTo>
                      <a:pt x="381" y="273"/>
                    </a:lnTo>
                    <a:lnTo>
                      <a:pt x="373" y="275"/>
                    </a:lnTo>
                    <a:lnTo>
                      <a:pt x="366" y="275"/>
                    </a:lnTo>
                    <a:lnTo>
                      <a:pt x="360" y="273"/>
                    </a:lnTo>
                    <a:lnTo>
                      <a:pt x="356" y="272"/>
                    </a:lnTo>
                    <a:lnTo>
                      <a:pt x="349" y="271"/>
                    </a:lnTo>
                    <a:lnTo>
                      <a:pt x="342" y="271"/>
                    </a:lnTo>
                    <a:lnTo>
                      <a:pt x="335" y="271"/>
                    </a:lnTo>
                    <a:lnTo>
                      <a:pt x="329" y="272"/>
                    </a:lnTo>
                    <a:lnTo>
                      <a:pt x="324" y="273"/>
                    </a:lnTo>
                    <a:lnTo>
                      <a:pt x="319" y="275"/>
                    </a:lnTo>
                    <a:lnTo>
                      <a:pt x="317" y="277"/>
                    </a:lnTo>
                    <a:lnTo>
                      <a:pt x="320" y="287"/>
                    </a:lnTo>
                    <a:lnTo>
                      <a:pt x="321" y="287"/>
                    </a:lnTo>
                    <a:lnTo>
                      <a:pt x="324" y="286"/>
                    </a:lnTo>
                    <a:lnTo>
                      <a:pt x="328" y="285"/>
                    </a:lnTo>
                    <a:lnTo>
                      <a:pt x="334" y="284"/>
                    </a:lnTo>
                    <a:lnTo>
                      <a:pt x="340" y="281"/>
                    </a:lnTo>
                    <a:lnTo>
                      <a:pt x="347" y="281"/>
                    </a:lnTo>
                    <a:lnTo>
                      <a:pt x="352" y="280"/>
                    </a:lnTo>
                    <a:lnTo>
                      <a:pt x="358" y="280"/>
                    </a:lnTo>
                    <a:lnTo>
                      <a:pt x="364" y="281"/>
                    </a:lnTo>
                    <a:lnTo>
                      <a:pt x="371" y="281"/>
                    </a:lnTo>
                    <a:lnTo>
                      <a:pt x="378" y="281"/>
                    </a:lnTo>
                    <a:lnTo>
                      <a:pt x="385" y="280"/>
                    </a:lnTo>
                    <a:lnTo>
                      <a:pt x="392" y="280"/>
                    </a:lnTo>
                    <a:lnTo>
                      <a:pt x="397" y="279"/>
                    </a:lnTo>
                    <a:lnTo>
                      <a:pt x="403" y="278"/>
                    </a:lnTo>
                    <a:lnTo>
                      <a:pt x="409" y="277"/>
                    </a:lnTo>
                    <a:lnTo>
                      <a:pt x="413" y="276"/>
                    </a:lnTo>
                    <a:lnTo>
                      <a:pt x="420" y="276"/>
                    </a:lnTo>
                    <a:lnTo>
                      <a:pt x="427" y="276"/>
                    </a:lnTo>
                    <a:lnTo>
                      <a:pt x="434" y="276"/>
                    </a:lnTo>
                    <a:lnTo>
                      <a:pt x="440" y="277"/>
                    </a:lnTo>
                    <a:lnTo>
                      <a:pt x="445" y="278"/>
                    </a:lnTo>
                    <a:lnTo>
                      <a:pt x="446" y="279"/>
                    </a:lnTo>
                    <a:lnTo>
                      <a:pt x="445" y="280"/>
                    </a:lnTo>
                    <a:lnTo>
                      <a:pt x="441" y="283"/>
                    </a:lnTo>
                    <a:lnTo>
                      <a:pt x="436" y="284"/>
                    </a:lnTo>
                    <a:lnTo>
                      <a:pt x="431" y="286"/>
                    </a:lnTo>
                    <a:lnTo>
                      <a:pt x="425" y="288"/>
                    </a:lnTo>
                    <a:lnTo>
                      <a:pt x="418" y="291"/>
                    </a:lnTo>
                    <a:lnTo>
                      <a:pt x="412" y="294"/>
                    </a:lnTo>
                    <a:lnTo>
                      <a:pt x="408" y="298"/>
                    </a:lnTo>
                    <a:lnTo>
                      <a:pt x="404" y="301"/>
                    </a:lnTo>
                    <a:lnTo>
                      <a:pt x="401" y="310"/>
                    </a:lnTo>
                    <a:lnTo>
                      <a:pt x="401" y="322"/>
                    </a:lnTo>
                    <a:lnTo>
                      <a:pt x="402" y="332"/>
                    </a:lnTo>
                    <a:lnTo>
                      <a:pt x="403" y="337"/>
                    </a:lnTo>
                    <a:lnTo>
                      <a:pt x="417" y="337"/>
                    </a:lnTo>
                    <a:lnTo>
                      <a:pt x="418" y="332"/>
                    </a:lnTo>
                    <a:lnTo>
                      <a:pt x="423" y="319"/>
                    </a:lnTo>
                    <a:lnTo>
                      <a:pt x="431" y="306"/>
                    </a:lnTo>
                    <a:lnTo>
                      <a:pt x="442" y="296"/>
                    </a:lnTo>
                    <a:lnTo>
                      <a:pt x="446" y="304"/>
                    </a:lnTo>
                    <a:lnTo>
                      <a:pt x="450" y="314"/>
                    </a:lnTo>
                    <a:lnTo>
                      <a:pt x="455" y="323"/>
                    </a:lnTo>
                    <a:lnTo>
                      <a:pt x="461" y="329"/>
                    </a:lnTo>
                    <a:lnTo>
                      <a:pt x="465" y="330"/>
                    </a:lnTo>
                    <a:lnTo>
                      <a:pt x="471" y="331"/>
                    </a:lnTo>
                    <a:lnTo>
                      <a:pt x="479" y="332"/>
                    </a:lnTo>
                    <a:lnTo>
                      <a:pt x="487" y="333"/>
                    </a:lnTo>
                    <a:lnTo>
                      <a:pt x="495" y="333"/>
                    </a:lnTo>
                    <a:lnTo>
                      <a:pt x="503" y="333"/>
                    </a:lnTo>
                    <a:lnTo>
                      <a:pt x="510" y="332"/>
                    </a:lnTo>
                    <a:lnTo>
                      <a:pt x="515" y="331"/>
                    </a:lnTo>
                    <a:lnTo>
                      <a:pt x="532" y="309"/>
                    </a:lnTo>
                    <a:lnTo>
                      <a:pt x="533" y="309"/>
                    </a:lnTo>
                    <a:lnTo>
                      <a:pt x="537" y="309"/>
                    </a:lnTo>
                    <a:lnTo>
                      <a:pt x="542" y="309"/>
                    </a:lnTo>
                    <a:lnTo>
                      <a:pt x="548" y="309"/>
                    </a:lnTo>
                    <a:lnTo>
                      <a:pt x="556" y="308"/>
                    </a:lnTo>
                    <a:lnTo>
                      <a:pt x="563" y="307"/>
                    </a:lnTo>
                    <a:lnTo>
                      <a:pt x="571" y="306"/>
                    </a:lnTo>
                    <a:lnTo>
                      <a:pt x="578" y="303"/>
                    </a:lnTo>
                    <a:lnTo>
                      <a:pt x="585" y="300"/>
                    </a:lnTo>
                    <a:lnTo>
                      <a:pt x="592" y="295"/>
                    </a:lnTo>
                    <a:lnTo>
                      <a:pt x="600" y="289"/>
                    </a:lnTo>
                    <a:lnTo>
                      <a:pt x="607" y="284"/>
                    </a:lnTo>
                    <a:lnTo>
                      <a:pt x="614" y="278"/>
                    </a:lnTo>
                    <a:lnTo>
                      <a:pt x="620" y="273"/>
                    </a:lnTo>
                    <a:lnTo>
                      <a:pt x="625" y="269"/>
                    </a:lnTo>
                    <a:lnTo>
                      <a:pt x="630" y="266"/>
                    </a:lnTo>
                    <a:lnTo>
                      <a:pt x="651" y="273"/>
                    </a:lnTo>
                    <a:lnTo>
                      <a:pt x="654" y="272"/>
                    </a:lnTo>
                    <a:lnTo>
                      <a:pt x="665" y="269"/>
                    </a:lnTo>
                    <a:lnTo>
                      <a:pt x="678" y="264"/>
                    </a:lnTo>
                    <a:lnTo>
                      <a:pt x="694" y="258"/>
                    </a:lnTo>
                    <a:lnTo>
                      <a:pt x="713" y="253"/>
                    </a:lnTo>
                    <a:lnTo>
                      <a:pt x="729" y="248"/>
                    </a:lnTo>
                    <a:lnTo>
                      <a:pt x="743" y="243"/>
                    </a:lnTo>
                    <a:lnTo>
                      <a:pt x="752" y="241"/>
                    </a:lnTo>
                    <a:lnTo>
                      <a:pt x="759" y="240"/>
                    </a:lnTo>
                    <a:lnTo>
                      <a:pt x="765" y="240"/>
                    </a:lnTo>
                    <a:lnTo>
                      <a:pt x="771" y="242"/>
                    </a:lnTo>
                    <a:lnTo>
                      <a:pt x="775" y="245"/>
                    </a:lnTo>
                    <a:lnTo>
                      <a:pt x="780" y="247"/>
                    </a:lnTo>
                    <a:lnTo>
                      <a:pt x="784" y="249"/>
                    </a:lnTo>
                    <a:lnTo>
                      <a:pt x="789" y="253"/>
                    </a:lnTo>
                    <a:lnTo>
                      <a:pt x="792" y="255"/>
                    </a:lnTo>
                    <a:lnTo>
                      <a:pt x="799" y="258"/>
                    </a:lnTo>
                    <a:lnTo>
                      <a:pt x="805" y="258"/>
                    </a:lnTo>
                    <a:lnTo>
                      <a:pt x="811" y="258"/>
                    </a:lnTo>
                    <a:lnTo>
                      <a:pt x="817" y="258"/>
                    </a:lnTo>
                    <a:lnTo>
                      <a:pt x="823" y="261"/>
                    </a:lnTo>
                    <a:lnTo>
                      <a:pt x="829" y="266"/>
                    </a:lnTo>
                    <a:lnTo>
                      <a:pt x="830" y="272"/>
                    </a:lnTo>
                    <a:lnTo>
                      <a:pt x="825" y="277"/>
                    </a:lnTo>
                    <a:lnTo>
                      <a:pt x="818" y="279"/>
                    </a:lnTo>
                    <a:lnTo>
                      <a:pt x="809" y="281"/>
                    </a:lnTo>
                    <a:lnTo>
                      <a:pt x="797" y="285"/>
                    </a:lnTo>
                    <a:lnTo>
                      <a:pt x="785" y="288"/>
                    </a:lnTo>
                    <a:lnTo>
                      <a:pt x="774" y="292"/>
                    </a:lnTo>
                    <a:lnTo>
                      <a:pt x="762" y="296"/>
                    </a:lnTo>
                    <a:lnTo>
                      <a:pt x="754" y="300"/>
                    </a:lnTo>
                    <a:lnTo>
                      <a:pt x="749" y="303"/>
                    </a:lnTo>
                    <a:lnTo>
                      <a:pt x="742" y="306"/>
                    </a:lnTo>
                    <a:lnTo>
                      <a:pt x="737" y="304"/>
                    </a:lnTo>
                    <a:lnTo>
                      <a:pt x="736" y="300"/>
                    </a:lnTo>
                    <a:lnTo>
                      <a:pt x="738" y="293"/>
                    </a:lnTo>
                    <a:lnTo>
                      <a:pt x="742" y="285"/>
                    </a:lnTo>
                    <a:lnTo>
                      <a:pt x="744" y="277"/>
                    </a:lnTo>
                    <a:lnTo>
                      <a:pt x="744" y="271"/>
                    </a:lnTo>
                    <a:lnTo>
                      <a:pt x="738" y="271"/>
                    </a:lnTo>
                    <a:lnTo>
                      <a:pt x="735" y="272"/>
                    </a:lnTo>
                    <a:lnTo>
                      <a:pt x="730" y="275"/>
                    </a:lnTo>
                    <a:lnTo>
                      <a:pt x="726" y="276"/>
                    </a:lnTo>
                    <a:lnTo>
                      <a:pt x="721" y="278"/>
                    </a:lnTo>
                    <a:lnTo>
                      <a:pt x="715" y="279"/>
                    </a:lnTo>
                    <a:lnTo>
                      <a:pt x="709" y="281"/>
                    </a:lnTo>
                    <a:lnTo>
                      <a:pt x="705" y="283"/>
                    </a:lnTo>
                    <a:lnTo>
                      <a:pt x="699" y="285"/>
                    </a:lnTo>
                    <a:lnTo>
                      <a:pt x="693" y="286"/>
                    </a:lnTo>
                    <a:lnTo>
                      <a:pt x="685" y="288"/>
                    </a:lnTo>
                    <a:lnTo>
                      <a:pt x="677" y="289"/>
                    </a:lnTo>
                    <a:lnTo>
                      <a:pt x="669" y="291"/>
                    </a:lnTo>
                    <a:lnTo>
                      <a:pt x="661" y="292"/>
                    </a:lnTo>
                    <a:lnTo>
                      <a:pt x="653" y="293"/>
                    </a:lnTo>
                    <a:lnTo>
                      <a:pt x="646" y="293"/>
                    </a:lnTo>
                    <a:lnTo>
                      <a:pt x="640" y="293"/>
                    </a:lnTo>
                    <a:lnTo>
                      <a:pt x="630" y="303"/>
                    </a:lnTo>
                    <a:lnTo>
                      <a:pt x="636" y="303"/>
                    </a:lnTo>
                    <a:lnTo>
                      <a:pt x="643" y="306"/>
                    </a:lnTo>
                    <a:lnTo>
                      <a:pt x="648" y="307"/>
                    </a:lnTo>
                    <a:lnTo>
                      <a:pt x="654" y="309"/>
                    </a:lnTo>
                    <a:lnTo>
                      <a:pt x="659" y="311"/>
                    </a:lnTo>
                    <a:lnTo>
                      <a:pt x="661" y="314"/>
                    </a:lnTo>
                    <a:lnTo>
                      <a:pt x="662" y="316"/>
                    </a:lnTo>
                    <a:lnTo>
                      <a:pt x="661" y="317"/>
                    </a:lnTo>
                    <a:lnTo>
                      <a:pt x="658" y="318"/>
                    </a:lnTo>
                    <a:lnTo>
                      <a:pt x="654" y="319"/>
                    </a:lnTo>
                    <a:lnTo>
                      <a:pt x="651" y="321"/>
                    </a:lnTo>
                    <a:lnTo>
                      <a:pt x="646" y="322"/>
                    </a:lnTo>
                    <a:lnTo>
                      <a:pt x="641" y="324"/>
                    </a:lnTo>
                    <a:lnTo>
                      <a:pt x="637" y="325"/>
                    </a:lnTo>
                    <a:lnTo>
                      <a:pt x="631" y="326"/>
                    </a:lnTo>
                    <a:lnTo>
                      <a:pt x="627" y="326"/>
                    </a:lnTo>
                    <a:lnTo>
                      <a:pt x="616" y="327"/>
                    </a:lnTo>
                    <a:lnTo>
                      <a:pt x="607" y="330"/>
                    </a:lnTo>
                    <a:lnTo>
                      <a:pt x="600" y="333"/>
                    </a:lnTo>
                    <a:lnTo>
                      <a:pt x="594" y="339"/>
                    </a:lnTo>
                    <a:lnTo>
                      <a:pt x="587" y="347"/>
                    </a:lnTo>
                    <a:lnTo>
                      <a:pt x="578" y="359"/>
                    </a:lnTo>
                    <a:lnTo>
                      <a:pt x="568" y="372"/>
                    </a:lnTo>
                    <a:lnTo>
                      <a:pt x="562" y="385"/>
                    </a:lnTo>
                    <a:lnTo>
                      <a:pt x="553" y="380"/>
                    </a:lnTo>
                    <a:lnTo>
                      <a:pt x="553" y="361"/>
                    </a:lnTo>
                    <a:lnTo>
                      <a:pt x="544" y="362"/>
                    </a:lnTo>
                    <a:lnTo>
                      <a:pt x="536" y="366"/>
                    </a:lnTo>
                    <a:lnTo>
                      <a:pt x="531" y="369"/>
                    </a:lnTo>
                    <a:lnTo>
                      <a:pt x="529" y="377"/>
                    </a:lnTo>
                    <a:lnTo>
                      <a:pt x="530" y="387"/>
                    </a:lnTo>
                    <a:lnTo>
                      <a:pt x="533" y="400"/>
                    </a:lnTo>
                    <a:lnTo>
                      <a:pt x="536" y="412"/>
                    </a:lnTo>
                    <a:lnTo>
                      <a:pt x="534" y="418"/>
                    </a:lnTo>
                    <a:lnTo>
                      <a:pt x="529" y="423"/>
                    </a:lnTo>
                    <a:lnTo>
                      <a:pt x="521" y="425"/>
                    </a:lnTo>
                    <a:lnTo>
                      <a:pt x="514" y="428"/>
                    </a:lnTo>
                    <a:lnTo>
                      <a:pt x="510" y="429"/>
                    </a:lnTo>
                    <a:lnTo>
                      <a:pt x="464" y="461"/>
                    </a:lnTo>
                    <a:lnTo>
                      <a:pt x="459" y="463"/>
                    </a:lnTo>
                    <a:lnTo>
                      <a:pt x="450" y="469"/>
                    </a:lnTo>
                    <a:lnTo>
                      <a:pt x="439" y="477"/>
                    </a:lnTo>
                    <a:lnTo>
                      <a:pt x="431" y="485"/>
                    </a:lnTo>
                    <a:lnTo>
                      <a:pt x="430" y="496"/>
                    </a:lnTo>
                    <a:lnTo>
                      <a:pt x="434" y="508"/>
                    </a:lnTo>
                    <a:lnTo>
                      <a:pt x="441" y="521"/>
                    </a:lnTo>
                    <a:lnTo>
                      <a:pt x="447" y="530"/>
                    </a:lnTo>
                    <a:lnTo>
                      <a:pt x="447" y="538"/>
                    </a:lnTo>
                    <a:lnTo>
                      <a:pt x="443" y="547"/>
                    </a:lnTo>
                    <a:lnTo>
                      <a:pt x="438" y="558"/>
                    </a:lnTo>
                    <a:lnTo>
                      <a:pt x="433" y="567"/>
                    </a:lnTo>
                    <a:lnTo>
                      <a:pt x="427" y="575"/>
                    </a:lnTo>
                    <a:lnTo>
                      <a:pt x="420" y="585"/>
                    </a:lnTo>
                    <a:lnTo>
                      <a:pt x="413" y="592"/>
                    </a:lnTo>
                    <a:lnTo>
                      <a:pt x="407" y="595"/>
                    </a:lnTo>
                    <a:lnTo>
                      <a:pt x="402" y="587"/>
                    </a:lnTo>
                    <a:lnTo>
                      <a:pt x="400" y="572"/>
                    </a:lnTo>
                    <a:lnTo>
                      <a:pt x="400" y="556"/>
                    </a:lnTo>
                    <a:lnTo>
                      <a:pt x="404" y="545"/>
                    </a:lnTo>
                    <a:lnTo>
                      <a:pt x="411" y="535"/>
                    </a:lnTo>
                    <a:lnTo>
                      <a:pt x="409" y="531"/>
                    </a:lnTo>
                    <a:lnTo>
                      <a:pt x="404" y="524"/>
                    </a:lnTo>
                    <a:lnTo>
                      <a:pt x="397" y="516"/>
                    </a:lnTo>
                    <a:lnTo>
                      <a:pt x="390" y="511"/>
                    </a:lnTo>
                    <a:lnTo>
                      <a:pt x="386" y="509"/>
                    </a:lnTo>
                    <a:lnTo>
                      <a:pt x="379" y="508"/>
                    </a:lnTo>
                    <a:lnTo>
                      <a:pt x="372" y="506"/>
                    </a:lnTo>
                    <a:lnTo>
                      <a:pt x="363" y="505"/>
                    </a:lnTo>
                    <a:lnTo>
                      <a:pt x="355" y="504"/>
                    </a:lnTo>
                    <a:lnTo>
                      <a:pt x="349" y="504"/>
                    </a:lnTo>
                    <a:lnTo>
                      <a:pt x="344" y="503"/>
                    </a:lnTo>
                    <a:lnTo>
                      <a:pt x="342" y="503"/>
                    </a:lnTo>
                    <a:lnTo>
                      <a:pt x="335" y="516"/>
                    </a:lnTo>
                    <a:lnTo>
                      <a:pt x="333" y="516"/>
                    </a:lnTo>
                    <a:lnTo>
                      <a:pt x="326" y="515"/>
                    </a:lnTo>
                    <a:lnTo>
                      <a:pt x="317" y="515"/>
                    </a:lnTo>
                    <a:lnTo>
                      <a:pt x="306" y="513"/>
                    </a:lnTo>
                    <a:lnTo>
                      <a:pt x="295" y="512"/>
                    </a:lnTo>
                    <a:lnTo>
                      <a:pt x="286" y="509"/>
                    </a:lnTo>
                    <a:lnTo>
                      <a:pt x="277" y="506"/>
                    </a:lnTo>
                    <a:lnTo>
                      <a:pt x="273" y="503"/>
                    </a:lnTo>
                    <a:lnTo>
                      <a:pt x="269" y="503"/>
                    </a:lnTo>
                    <a:lnTo>
                      <a:pt x="265" y="504"/>
                    </a:lnTo>
                    <a:lnTo>
                      <a:pt x="260" y="505"/>
                    </a:lnTo>
                    <a:lnTo>
                      <a:pt x="254" y="507"/>
                    </a:lnTo>
                    <a:lnTo>
                      <a:pt x="249" y="509"/>
                    </a:lnTo>
                    <a:lnTo>
                      <a:pt x="244" y="514"/>
                    </a:lnTo>
                    <a:lnTo>
                      <a:pt x="238" y="519"/>
                    </a:lnTo>
                    <a:lnTo>
                      <a:pt x="235" y="524"/>
                    </a:lnTo>
                    <a:lnTo>
                      <a:pt x="216" y="524"/>
                    </a:lnTo>
                    <a:lnTo>
                      <a:pt x="205" y="581"/>
                    </a:lnTo>
                    <a:lnTo>
                      <a:pt x="191" y="584"/>
                    </a:lnTo>
                    <a:lnTo>
                      <a:pt x="205" y="619"/>
                    </a:lnTo>
                    <a:lnTo>
                      <a:pt x="199" y="628"/>
                    </a:lnTo>
                    <a:lnTo>
                      <a:pt x="197" y="640"/>
                    </a:lnTo>
                    <a:lnTo>
                      <a:pt x="199" y="650"/>
                    </a:lnTo>
                    <a:lnTo>
                      <a:pt x="208" y="657"/>
                    </a:lnTo>
                    <a:lnTo>
                      <a:pt x="220" y="658"/>
                    </a:lnTo>
                    <a:lnTo>
                      <a:pt x="229" y="657"/>
                    </a:lnTo>
                    <a:lnTo>
                      <a:pt x="236" y="656"/>
                    </a:lnTo>
                    <a:lnTo>
                      <a:pt x="238" y="655"/>
                    </a:lnTo>
                    <a:lnTo>
                      <a:pt x="252" y="663"/>
                    </a:lnTo>
                    <a:lnTo>
                      <a:pt x="258" y="655"/>
                    </a:lnTo>
                    <a:lnTo>
                      <a:pt x="264" y="649"/>
                    </a:lnTo>
                    <a:lnTo>
                      <a:pt x="268" y="645"/>
                    </a:lnTo>
                    <a:lnTo>
                      <a:pt x="274" y="644"/>
                    </a:lnTo>
                    <a:lnTo>
                      <a:pt x="277" y="644"/>
                    </a:lnTo>
                    <a:lnTo>
                      <a:pt x="280" y="641"/>
                    </a:lnTo>
                    <a:lnTo>
                      <a:pt x="283" y="637"/>
                    </a:lnTo>
                    <a:lnTo>
                      <a:pt x="290" y="636"/>
                    </a:lnTo>
                    <a:lnTo>
                      <a:pt x="296" y="637"/>
                    </a:lnTo>
                    <a:lnTo>
                      <a:pt x="302" y="637"/>
                    </a:lnTo>
                    <a:lnTo>
                      <a:pt x="307" y="637"/>
                    </a:lnTo>
                    <a:lnTo>
                      <a:pt x="314" y="637"/>
                    </a:lnTo>
                    <a:lnTo>
                      <a:pt x="319" y="637"/>
                    </a:lnTo>
                    <a:lnTo>
                      <a:pt x="324" y="636"/>
                    </a:lnTo>
                    <a:lnTo>
                      <a:pt x="326" y="636"/>
                    </a:lnTo>
                    <a:lnTo>
                      <a:pt x="327" y="636"/>
                    </a:lnTo>
                    <a:lnTo>
                      <a:pt x="330" y="644"/>
                    </a:lnTo>
                    <a:lnTo>
                      <a:pt x="327" y="648"/>
                    </a:lnTo>
                    <a:lnTo>
                      <a:pt x="319" y="656"/>
                    </a:lnTo>
                    <a:lnTo>
                      <a:pt x="311" y="667"/>
                    </a:lnTo>
                    <a:lnTo>
                      <a:pt x="306" y="679"/>
                    </a:lnTo>
                    <a:lnTo>
                      <a:pt x="304" y="690"/>
                    </a:lnTo>
                    <a:lnTo>
                      <a:pt x="301" y="703"/>
                    </a:lnTo>
                    <a:lnTo>
                      <a:pt x="295" y="716"/>
                    </a:lnTo>
                    <a:lnTo>
                      <a:pt x="287" y="727"/>
                    </a:lnTo>
                    <a:lnTo>
                      <a:pt x="295" y="728"/>
                    </a:lnTo>
                    <a:lnTo>
                      <a:pt x="304" y="731"/>
                    </a:lnTo>
                    <a:lnTo>
                      <a:pt x="312" y="732"/>
                    </a:lnTo>
                    <a:lnTo>
                      <a:pt x="321" y="733"/>
                    </a:lnTo>
                    <a:lnTo>
                      <a:pt x="329" y="733"/>
                    </a:lnTo>
                    <a:lnTo>
                      <a:pt x="337" y="733"/>
                    </a:lnTo>
                    <a:lnTo>
                      <a:pt x="347" y="732"/>
                    </a:lnTo>
                    <a:lnTo>
                      <a:pt x="355" y="728"/>
                    </a:lnTo>
                    <a:lnTo>
                      <a:pt x="373" y="736"/>
                    </a:lnTo>
                    <a:lnTo>
                      <a:pt x="371" y="750"/>
                    </a:lnTo>
                    <a:lnTo>
                      <a:pt x="368" y="765"/>
                    </a:lnTo>
                    <a:lnTo>
                      <a:pt x="366" y="778"/>
                    </a:lnTo>
                    <a:lnTo>
                      <a:pt x="366" y="788"/>
                    </a:lnTo>
                    <a:lnTo>
                      <a:pt x="367" y="801"/>
                    </a:lnTo>
                    <a:lnTo>
                      <a:pt x="370" y="818"/>
                    </a:lnTo>
                    <a:lnTo>
                      <a:pt x="374" y="833"/>
                    </a:lnTo>
                    <a:lnTo>
                      <a:pt x="385" y="841"/>
                    </a:lnTo>
                    <a:lnTo>
                      <a:pt x="392" y="842"/>
                    </a:lnTo>
                    <a:lnTo>
                      <a:pt x="397" y="843"/>
                    </a:lnTo>
                    <a:lnTo>
                      <a:pt x="404" y="843"/>
                    </a:lnTo>
                    <a:lnTo>
                      <a:pt x="410" y="842"/>
                    </a:lnTo>
                    <a:lnTo>
                      <a:pt x="416" y="841"/>
                    </a:lnTo>
                    <a:lnTo>
                      <a:pt x="421" y="840"/>
                    </a:lnTo>
                    <a:lnTo>
                      <a:pt x="427" y="837"/>
                    </a:lnTo>
                    <a:lnTo>
                      <a:pt x="433" y="833"/>
                    </a:lnTo>
                    <a:lnTo>
                      <a:pt x="436" y="835"/>
                    </a:lnTo>
                    <a:lnTo>
                      <a:pt x="445" y="841"/>
                    </a:lnTo>
                    <a:lnTo>
                      <a:pt x="454" y="848"/>
                    </a:lnTo>
                    <a:lnTo>
                      <a:pt x="458" y="856"/>
                    </a:lnTo>
                    <a:lnTo>
                      <a:pt x="461" y="865"/>
                    </a:lnTo>
                    <a:lnTo>
                      <a:pt x="465" y="875"/>
                    </a:lnTo>
                    <a:lnTo>
                      <a:pt x="471" y="881"/>
                    </a:lnTo>
                    <a:lnTo>
                      <a:pt x="479" y="885"/>
                    </a:lnTo>
                    <a:lnTo>
                      <a:pt x="501" y="828"/>
                    </a:lnTo>
                    <a:lnTo>
                      <a:pt x="508" y="827"/>
                    </a:lnTo>
                    <a:lnTo>
                      <a:pt x="515" y="825"/>
                    </a:lnTo>
                    <a:lnTo>
                      <a:pt x="519" y="823"/>
                    </a:lnTo>
                    <a:lnTo>
                      <a:pt x="524" y="820"/>
                    </a:lnTo>
                    <a:lnTo>
                      <a:pt x="527" y="818"/>
                    </a:lnTo>
                    <a:lnTo>
                      <a:pt x="531" y="816"/>
                    </a:lnTo>
                    <a:lnTo>
                      <a:pt x="536" y="812"/>
                    </a:lnTo>
                    <a:lnTo>
                      <a:pt x="540" y="809"/>
                    </a:lnTo>
                    <a:lnTo>
                      <a:pt x="562" y="809"/>
                    </a:lnTo>
                    <a:lnTo>
                      <a:pt x="548" y="833"/>
                    </a:lnTo>
                    <a:lnTo>
                      <a:pt x="578" y="847"/>
                    </a:lnTo>
                    <a:lnTo>
                      <a:pt x="594" y="837"/>
                    </a:lnTo>
                    <a:lnTo>
                      <a:pt x="591" y="833"/>
                    </a:lnTo>
                    <a:lnTo>
                      <a:pt x="583" y="827"/>
                    </a:lnTo>
                    <a:lnTo>
                      <a:pt x="577" y="819"/>
                    </a:lnTo>
                    <a:lnTo>
                      <a:pt x="577" y="815"/>
                    </a:lnTo>
                    <a:lnTo>
                      <a:pt x="582" y="810"/>
                    </a:lnTo>
                    <a:lnTo>
                      <a:pt x="585" y="804"/>
                    </a:lnTo>
                    <a:lnTo>
                      <a:pt x="590" y="800"/>
                    </a:lnTo>
                    <a:lnTo>
                      <a:pt x="597" y="801"/>
                    </a:lnTo>
                    <a:lnTo>
                      <a:pt x="605" y="804"/>
                    </a:lnTo>
                    <a:lnTo>
                      <a:pt x="614" y="807"/>
                    </a:lnTo>
                    <a:lnTo>
                      <a:pt x="622" y="807"/>
                    </a:lnTo>
                    <a:lnTo>
                      <a:pt x="630" y="804"/>
                    </a:lnTo>
                    <a:lnTo>
                      <a:pt x="635" y="803"/>
                    </a:lnTo>
                    <a:lnTo>
                      <a:pt x="638" y="803"/>
                    </a:lnTo>
                    <a:lnTo>
                      <a:pt x="643" y="803"/>
                    </a:lnTo>
                    <a:lnTo>
                      <a:pt x="648" y="803"/>
                    </a:lnTo>
                    <a:lnTo>
                      <a:pt x="654" y="804"/>
                    </a:lnTo>
                    <a:lnTo>
                      <a:pt x="660" y="804"/>
                    </a:lnTo>
                    <a:lnTo>
                      <a:pt x="666" y="805"/>
                    </a:lnTo>
                    <a:lnTo>
                      <a:pt x="673" y="807"/>
                    </a:lnTo>
                    <a:lnTo>
                      <a:pt x="678" y="808"/>
                    </a:lnTo>
                    <a:lnTo>
                      <a:pt x="684" y="809"/>
                    </a:lnTo>
                    <a:lnTo>
                      <a:pt x="689" y="810"/>
                    </a:lnTo>
                    <a:lnTo>
                      <a:pt x="694" y="810"/>
                    </a:lnTo>
                    <a:lnTo>
                      <a:pt x="699" y="811"/>
                    </a:lnTo>
                    <a:lnTo>
                      <a:pt x="705" y="812"/>
                    </a:lnTo>
                    <a:lnTo>
                      <a:pt x="713" y="814"/>
                    </a:lnTo>
                    <a:lnTo>
                      <a:pt x="722" y="815"/>
                    </a:lnTo>
                    <a:lnTo>
                      <a:pt x="734" y="816"/>
                    </a:lnTo>
                    <a:lnTo>
                      <a:pt x="746" y="819"/>
                    </a:lnTo>
                    <a:lnTo>
                      <a:pt x="759" y="824"/>
                    </a:lnTo>
                    <a:lnTo>
                      <a:pt x="772" y="830"/>
                    </a:lnTo>
                    <a:lnTo>
                      <a:pt x="783" y="835"/>
                    </a:lnTo>
                    <a:lnTo>
                      <a:pt x="794" y="841"/>
                    </a:lnTo>
                    <a:lnTo>
                      <a:pt x="802" y="847"/>
                    </a:lnTo>
                    <a:lnTo>
                      <a:pt x="806" y="853"/>
                    </a:lnTo>
                    <a:lnTo>
                      <a:pt x="813" y="863"/>
                    </a:lnTo>
                    <a:lnTo>
                      <a:pt x="819" y="871"/>
                    </a:lnTo>
                    <a:lnTo>
                      <a:pt x="823" y="877"/>
                    </a:lnTo>
                    <a:lnTo>
                      <a:pt x="825" y="879"/>
                    </a:lnTo>
                    <a:lnTo>
                      <a:pt x="828" y="879"/>
                    </a:lnTo>
                    <a:lnTo>
                      <a:pt x="837" y="880"/>
                    </a:lnTo>
                    <a:lnTo>
                      <a:pt x="850" y="880"/>
                    </a:lnTo>
                    <a:lnTo>
                      <a:pt x="866" y="881"/>
                    </a:lnTo>
                    <a:lnTo>
                      <a:pt x="881" y="883"/>
                    </a:lnTo>
                    <a:lnTo>
                      <a:pt x="896" y="885"/>
                    </a:lnTo>
                    <a:lnTo>
                      <a:pt x="908" y="886"/>
                    </a:lnTo>
                    <a:lnTo>
                      <a:pt x="914" y="888"/>
                    </a:lnTo>
                    <a:lnTo>
                      <a:pt x="919" y="893"/>
                    </a:lnTo>
                    <a:lnTo>
                      <a:pt x="927" y="902"/>
                    </a:lnTo>
                    <a:lnTo>
                      <a:pt x="935" y="914"/>
                    </a:lnTo>
                    <a:lnTo>
                      <a:pt x="944" y="926"/>
                    </a:lnTo>
                    <a:lnTo>
                      <a:pt x="954" y="939"/>
                    </a:lnTo>
                    <a:lnTo>
                      <a:pt x="962" y="949"/>
                    </a:lnTo>
                    <a:lnTo>
                      <a:pt x="970" y="957"/>
                    </a:lnTo>
                    <a:lnTo>
                      <a:pt x="974" y="961"/>
                    </a:lnTo>
                    <a:lnTo>
                      <a:pt x="982" y="961"/>
                    </a:lnTo>
                    <a:lnTo>
                      <a:pt x="989" y="961"/>
                    </a:lnTo>
                    <a:lnTo>
                      <a:pt x="994" y="961"/>
                    </a:lnTo>
                    <a:lnTo>
                      <a:pt x="996" y="961"/>
                    </a:lnTo>
                    <a:lnTo>
                      <a:pt x="999" y="986"/>
                    </a:lnTo>
                    <a:lnTo>
                      <a:pt x="995" y="986"/>
                    </a:lnTo>
                    <a:lnTo>
                      <a:pt x="989" y="986"/>
                    </a:lnTo>
                    <a:lnTo>
                      <a:pt x="981" y="989"/>
                    </a:lnTo>
                    <a:lnTo>
                      <a:pt x="977" y="993"/>
                    </a:lnTo>
                    <a:lnTo>
                      <a:pt x="972" y="1001"/>
                    </a:lnTo>
                    <a:lnTo>
                      <a:pt x="967" y="1013"/>
                    </a:lnTo>
                    <a:lnTo>
                      <a:pt x="961" y="1022"/>
                    </a:lnTo>
                    <a:lnTo>
                      <a:pt x="955" y="1027"/>
                    </a:lnTo>
                    <a:lnTo>
                      <a:pt x="948" y="1028"/>
                    </a:lnTo>
                    <a:lnTo>
                      <a:pt x="941" y="1031"/>
                    </a:lnTo>
                    <a:lnTo>
                      <a:pt x="936" y="1036"/>
                    </a:lnTo>
                    <a:lnTo>
                      <a:pt x="934" y="1037"/>
                    </a:lnTo>
                    <a:lnTo>
                      <a:pt x="941" y="1048"/>
                    </a:lnTo>
                    <a:lnTo>
                      <a:pt x="980" y="1040"/>
                    </a:lnTo>
                    <a:lnTo>
                      <a:pt x="982" y="1034"/>
                    </a:lnTo>
                    <a:lnTo>
                      <a:pt x="988" y="1020"/>
                    </a:lnTo>
                    <a:lnTo>
                      <a:pt x="995" y="1007"/>
                    </a:lnTo>
                    <a:lnTo>
                      <a:pt x="1001" y="1002"/>
                    </a:lnTo>
                    <a:lnTo>
                      <a:pt x="1009" y="1005"/>
                    </a:lnTo>
                    <a:lnTo>
                      <a:pt x="1020" y="1007"/>
                    </a:lnTo>
                    <a:lnTo>
                      <a:pt x="1033" y="1009"/>
                    </a:lnTo>
                    <a:lnTo>
                      <a:pt x="1048" y="1010"/>
                    </a:lnTo>
                    <a:lnTo>
                      <a:pt x="1062" y="1012"/>
                    </a:lnTo>
                    <a:lnTo>
                      <a:pt x="1076" y="1013"/>
                    </a:lnTo>
                    <a:lnTo>
                      <a:pt x="1088" y="1013"/>
                    </a:lnTo>
                    <a:lnTo>
                      <a:pt x="1098" y="1013"/>
                    </a:lnTo>
                    <a:lnTo>
                      <a:pt x="1115" y="1024"/>
                    </a:lnTo>
                    <a:lnTo>
                      <a:pt x="1137" y="1019"/>
                    </a:lnTo>
                    <a:lnTo>
                      <a:pt x="1138" y="1021"/>
                    </a:lnTo>
                    <a:lnTo>
                      <a:pt x="1141" y="1027"/>
                    </a:lnTo>
                    <a:lnTo>
                      <a:pt x="1146" y="1034"/>
                    </a:lnTo>
                    <a:lnTo>
                      <a:pt x="1153" y="1038"/>
                    </a:lnTo>
                    <a:lnTo>
                      <a:pt x="1158" y="1039"/>
                    </a:lnTo>
                    <a:lnTo>
                      <a:pt x="1162" y="1039"/>
                    </a:lnTo>
                    <a:lnTo>
                      <a:pt x="1168" y="1039"/>
                    </a:lnTo>
                    <a:lnTo>
                      <a:pt x="1174" y="1038"/>
                    </a:lnTo>
                    <a:lnTo>
                      <a:pt x="1179" y="1037"/>
                    </a:lnTo>
                    <a:lnTo>
                      <a:pt x="1184" y="1036"/>
                    </a:lnTo>
                    <a:lnTo>
                      <a:pt x="1186" y="1035"/>
                    </a:lnTo>
                    <a:lnTo>
                      <a:pt x="1187" y="1035"/>
                    </a:lnTo>
                    <a:lnTo>
                      <a:pt x="1191" y="1038"/>
                    </a:lnTo>
                    <a:lnTo>
                      <a:pt x="1200" y="1044"/>
                    </a:lnTo>
                    <a:lnTo>
                      <a:pt x="1211" y="1051"/>
                    </a:lnTo>
                    <a:lnTo>
                      <a:pt x="1220" y="1054"/>
                    </a:lnTo>
                    <a:lnTo>
                      <a:pt x="1220" y="1061"/>
                    </a:lnTo>
                    <a:lnTo>
                      <a:pt x="1221" y="1078"/>
                    </a:lnTo>
                    <a:lnTo>
                      <a:pt x="1225" y="1098"/>
                    </a:lnTo>
                    <a:lnTo>
                      <a:pt x="1237" y="1114"/>
                    </a:lnTo>
                    <a:lnTo>
                      <a:pt x="1235" y="1122"/>
                    </a:lnTo>
                    <a:lnTo>
                      <a:pt x="1229" y="1133"/>
                    </a:lnTo>
                    <a:lnTo>
                      <a:pt x="1221" y="1142"/>
                    </a:lnTo>
                    <a:lnTo>
                      <a:pt x="1209" y="1149"/>
                    </a:lnTo>
                    <a:lnTo>
                      <a:pt x="1204" y="1152"/>
                    </a:lnTo>
                    <a:lnTo>
                      <a:pt x="1198" y="1158"/>
                    </a:lnTo>
                    <a:lnTo>
                      <a:pt x="1193" y="1164"/>
                    </a:lnTo>
                    <a:lnTo>
                      <a:pt x="1187" y="1171"/>
                    </a:lnTo>
                    <a:lnTo>
                      <a:pt x="1183" y="1177"/>
                    </a:lnTo>
                    <a:lnTo>
                      <a:pt x="1178" y="1184"/>
                    </a:lnTo>
                    <a:lnTo>
                      <a:pt x="1173" y="1191"/>
                    </a:lnTo>
                    <a:lnTo>
                      <a:pt x="1168" y="1197"/>
                    </a:lnTo>
                    <a:lnTo>
                      <a:pt x="1160" y="1211"/>
                    </a:lnTo>
                    <a:lnTo>
                      <a:pt x="1158" y="1228"/>
                    </a:lnTo>
                    <a:lnTo>
                      <a:pt x="1156" y="1245"/>
                    </a:lnTo>
                    <a:lnTo>
                      <a:pt x="1153" y="1260"/>
                    </a:lnTo>
                    <a:lnTo>
                      <a:pt x="1147" y="1272"/>
                    </a:lnTo>
                    <a:lnTo>
                      <a:pt x="1139" y="1280"/>
                    </a:lnTo>
                    <a:lnTo>
                      <a:pt x="1130" y="1287"/>
                    </a:lnTo>
                    <a:lnTo>
                      <a:pt x="1123" y="1290"/>
                    </a:lnTo>
                    <a:lnTo>
                      <a:pt x="1121" y="1295"/>
                    </a:lnTo>
                    <a:lnTo>
                      <a:pt x="1125" y="1298"/>
                    </a:lnTo>
                    <a:lnTo>
                      <a:pt x="1133" y="1303"/>
                    </a:lnTo>
                    <a:lnTo>
                      <a:pt x="1141" y="1304"/>
                    </a:lnTo>
                    <a:lnTo>
                      <a:pt x="1131" y="1317"/>
                    </a:lnTo>
                    <a:lnTo>
                      <a:pt x="1124" y="1318"/>
                    </a:lnTo>
                    <a:lnTo>
                      <a:pt x="1116" y="1319"/>
                    </a:lnTo>
                    <a:lnTo>
                      <a:pt x="1108" y="1321"/>
                    </a:lnTo>
                    <a:lnTo>
                      <a:pt x="1100" y="1324"/>
                    </a:lnTo>
                    <a:lnTo>
                      <a:pt x="1092" y="1327"/>
                    </a:lnTo>
                    <a:lnTo>
                      <a:pt x="1084" y="1331"/>
                    </a:lnTo>
                    <a:lnTo>
                      <a:pt x="1076" y="1335"/>
                    </a:lnTo>
                    <a:lnTo>
                      <a:pt x="1068" y="1339"/>
                    </a:lnTo>
                    <a:lnTo>
                      <a:pt x="1067" y="1346"/>
                    </a:lnTo>
                    <a:lnTo>
                      <a:pt x="1065" y="1353"/>
                    </a:lnTo>
                    <a:lnTo>
                      <a:pt x="1062" y="1359"/>
                    </a:lnTo>
                    <a:lnTo>
                      <a:pt x="1057" y="1366"/>
                    </a:lnTo>
                    <a:lnTo>
                      <a:pt x="1052" y="1372"/>
                    </a:lnTo>
                    <a:lnTo>
                      <a:pt x="1045" y="1378"/>
                    </a:lnTo>
                    <a:lnTo>
                      <a:pt x="1037" y="1381"/>
                    </a:lnTo>
                    <a:lnTo>
                      <a:pt x="1027" y="1385"/>
                    </a:lnTo>
                    <a:lnTo>
                      <a:pt x="1025" y="1445"/>
                    </a:lnTo>
                    <a:lnTo>
                      <a:pt x="1023" y="1449"/>
                    </a:lnTo>
                    <a:lnTo>
                      <a:pt x="1016" y="1462"/>
                    </a:lnTo>
                    <a:lnTo>
                      <a:pt x="1007" y="1476"/>
                    </a:lnTo>
                    <a:lnTo>
                      <a:pt x="999" y="1485"/>
                    </a:lnTo>
                    <a:lnTo>
                      <a:pt x="994" y="1492"/>
                    </a:lnTo>
                    <a:lnTo>
                      <a:pt x="992" y="1500"/>
                    </a:lnTo>
                    <a:lnTo>
                      <a:pt x="988" y="1509"/>
                    </a:lnTo>
                    <a:lnTo>
                      <a:pt x="980" y="1518"/>
                    </a:lnTo>
                    <a:lnTo>
                      <a:pt x="971" y="1529"/>
                    </a:lnTo>
                    <a:lnTo>
                      <a:pt x="967" y="1538"/>
                    </a:lnTo>
                    <a:lnTo>
                      <a:pt x="966" y="1548"/>
                    </a:lnTo>
                    <a:lnTo>
                      <a:pt x="964" y="1559"/>
                    </a:lnTo>
                    <a:lnTo>
                      <a:pt x="959" y="1562"/>
                    </a:lnTo>
                    <a:lnTo>
                      <a:pt x="954" y="1566"/>
                    </a:lnTo>
                    <a:lnTo>
                      <a:pt x="948" y="1568"/>
                    </a:lnTo>
                    <a:lnTo>
                      <a:pt x="941" y="1570"/>
                    </a:lnTo>
                    <a:lnTo>
                      <a:pt x="933" y="1571"/>
                    </a:lnTo>
                    <a:lnTo>
                      <a:pt x="927" y="1573"/>
                    </a:lnTo>
                    <a:lnTo>
                      <a:pt x="921" y="1573"/>
                    </a:lnTo>
                    <a:lnTo>
                      <a:pt x="917" y="1573"/>
                    </a:lnTo>
                    <a:lnTo>
                      <a:pt x="912" y="1570"/>
                    </a:lnTo>
                    <a:lnTo>
                      <a:pt x="906" y="1566"/>
                    </a:lnTo>
                    <a:lnTo>
                      <a:pt x="898" y="1560"/>
                    </a:lnTo>
                    <a:lnTo>
                      <a:pt x="891" y="1553"/>
                    </a:lnTo>
                    <a:lnTo>
                      <a:pt x="883" y="1547"/>
                    </a:lnTo>
                    <a:lnTo>
                      <a:pt x="875" y="1541"/>
                    </a:lnTo>
                    <a:lnTo>
                      <a:pt x="868" y="1537"/>
                    </a:lnTo>
                    <a:lnTo>
                      <a:pt x="863" y="1535"/>
                    </a:lnTo>
                    <a:lnTo>
                      <a:pt x="855" y="1546"/>
                    </a:lnTo>
                    <a:lnTo>
                      <a:pt x="882" y="1562"/>
                    </a:lnTo>
                    <a:lnTo>
                      <a:pt x="885" y="1574"/>
                    </a:lnTo>
                    <a:lnTo>
                      <a:pt x="886" y="1587"/>
                    </a:lnTo>
                    <a:lnTo>
                      <a:pt x="886" y="1601"/>
                    </a:lnTo>
                    <a:lnTo>
                      <a:pt x="882" y="1613"/>
                    </a:lnTo>
                    <a:lnTo>
                      <a:pt x="879" y="1617"/>
                    </a:lnTo>
                    <a:lnTo>
                      <a:pt x="874" y="1622"/>
                    </a:lnTo>
                    <a:lnTo>
                      <a:pt x="870" y="1627"/>
                    </a:lnTo>
                    <a:lnTo>
                      <a:pt x="864" y="1631"/>
                    </a:lnTo>
                    <a:lnTo>
                      <a:pt x="858" y="1635"/>
                    </a:lnTo>
                    <a:lnTo>
                      <a:pt x="853" y="1638"/>
                    </a:lnTo>
                    <a:lnTo>
                      <a:pt x="848" y="1639"/>
                    </a:lnTo>
                    <a:lnTo>
                      <a:pt x="843" y="1638"/>
                    </a:lnTo>
                    <a:lnTo>
                      <a:pt x="834" y="1637"/>
                    </a:lnTo>
                    <a:lnTo>
                      <a:pt x="825" y="1638"/>
                    </a:lnTo>
                    <a:lnTo>
                      <a:pt x="819" y="1643"/>
                    </a:lnTo>
                    <a:lnTo>
                      <a:pt x="817" y="1651"/>
                    </a:lnTo>
                    <a:lnTo>
                      <a:pt x="815" y="1655"/>
                    </a:lnTo>
                    <a:lnTo>
                      <a:pt x="813" y="1659"/>
                    </a:lnTo>
                    <a:lnTo>
                      <a:pt x="809" y="1662"/>
                    </a:lnTo>
                    <a:lnTo>
                      <a:pt x="804" y="1666"/>
                    </a:lnTo>
                    <a:lnTo>
                      <a:pt x="798" y="1668"/>
                    </a:lnTo>
                    <a:lnTo>
                      <a:pt x="792" y="1670"/>
                    </a:lnTo>
                    <a:lnTo>
                      <a:pt x="787" y="1673"/>
                    </a:lnTo>
                    <a:lnTo>
                      <a:pt x="782" y="1675"/>
                    </a:lnTo>
                    <a:lnTo>
                      <a:pt x="781" y="1689"/>
                    </a:lnTo>
                    <a:lnTo>
                      <a:pt x="776" y="1698"/>
                    </a:lnTo>
                    <a:lnTo>
                      <a:pt x="771" y="1705"/>
                    </a:lnTo>
                    <a:lnTo>
                      <a:pt x="765" y="1711"/>
                    </a:lnTo>
                    <a:lnTo>
                      <a:pt x="758" y="1715"/>
                    </a:lnTo>
                    <a:lnTo>
                      <a:pt x="751" y="1720"/>
                    </a:lnTo>
                    <a:lnTo>
                      <a:pt x="745" y="1725"/>
                    </a:lnTo>
                    <a:lnTo>
                      <a:pt x="743" y="1733"/>
                    </a:lnTo>
                    <a:lnTo>
                      <a:pt x="744" y="1742"/>
                    </a:lnTo>
                    <a:lnTo>
                      <a:pt x="744" y="1752"/>
                    </a:lnTo>
                    <a:lnTo>
                      <a:pt x="742" y="1764"/>
                    </a:lnTo>
                    <a:lnTo>
                      <a:pt x="735" y="1774"/>
                    </a:lnTo>
                    <a:lnTo>
                      <a:pt x="727" y="1783"/>
                    </a:lnTo>
                    <a:lnTo>
                      <a:pt x="724" y="1792"/>
                    </a:lnTo>
                    <a:lnTo>
                      <a:pt x="726" y="1799"/>
                    </a:lnTo>
                    <a:lnTo>
                      <a:pt x="730" y="1806"/>
                    </a:lnTo>
                    <a:lnTo>
                      <a:pt x="736" y="1812"/>
                    </a:lnTo>
                    <a:lnTo>
                      <a:pt x="738" y="1818"/>
                    </a:lnTo>
                    <a:lnTo>
                      <a:pt x="737" y="1824"/>
                    </a:lnTo>
                    <a:lnTo>
                      <a:pt x="736" y="1831"/>
                    </a:lnTo>
                    <a:lnTo>
                      <a:pt x="736" y="1834"/>
                    </a:lnTo>
                    <a:lnTo>
                      <a:pt x="737" y="1839"/>
                    </a:lnTo>
                    <a:lnTo>
                      <a:pt x="739" y="1842"/>
                    </a:lnTo>
                    <a:lnTo>
                      <a:pt x="743" y="1844"/>
                    </a:lnTo>
                    <a:lnTo>
                      <a:pt x="747" y="1848"/>
                    </a:lnTo>
                    <a:lnTo>
                      <a:pt x="753" y="1850"/>
                    </a:lnTo>
                    <a:lnTo>
                      <a:pt x="761" y="1852"/>
                    </a:lnTo>
                    <a:lnTo>
                      <a:pt x="771" y="1855"/>
                    </a:lnTo>
                    <a:lnTo>
                      <a:pt x="774" y="1859"/>
                    </a:lnTo>
                    <a:lnTo>
                      <a:pt x="774" y="1865"/>
                    </a:lnTo>
                    <a:lnTo>
                      <a:pt x="769" y="1870"/>
                    </a:lnTo>
                    <a:lnTo>
                      <a:pt x="762" y="1872"/>
                    </a:lnTo>
                    <a:lnTo>
                      <a:pt x="758" y="1872"/>
                    </a:lnTo>
                    <a:lnTo>
                      <a:pt x="753" y="1872"/>
                    </a:lnTo>
                    <a:lnTo>
                      <a:pt x="747" y="1871"/>
                    </a:lnTo>
                    <a:lnTo>
                      <a:pt x="742" y="1870"/>
                    </a:lnTo>
                    <a:lnTo>
                      <a:pt x="736" y="1870"/>
                    </a:lnTo>
                    <a:lnTo>
                      <a:pt x="730" y="1869"/>
                    </a:lnTo>
                    <a:lnTo>
                      <a:pt x="724" y="1869"/>
                    </a:lnTo>
                    <a:lnTo>
                      <a:pt x="721" y="1869"/>
                    </a:lnTo>
                    <a:lnTo>
                      <a:pt x="714" y="1866"/>
                    </a:lnTo>
                    <a:lnTo>
                      <a:pt x="709" y="1862"/>
                    </a:lnTo>
                    <a:lnTo>
                      <a:pt x="706" y="1854"/>
                    </a:lnTo>
                    <a:lnTo>
                      <a:pt x="705" y="1844"/>
                    </a:lnTo>
                    <a:lnTo>
                      <a:pt x="701" y="1836"/>
                    </a:lnTo>
                    <a:lnTo>
                      <a:pt x="697" y="1829"/>
                    </a:lnTo>
                    <a:lnTo>
                      <a:pt x="690" y="1827"/>
                    </a:lnTo>
                    <a:lnTo>
                      <a:pt x="683" y="1831"/>
                    </a:lnTo>
                    <a:lnTo>
                      <a:pt x="677" y="1820"/>
                    </a:lnTo>
                    <a:lnTo>
                      <a:pt x="670" y="1805"/>
                    </a:lnTo>
                    <a:lnTo>
                      <a:pt x="663" y="1792"/>
                    </a:lnTo>
                    <a:lnTo>
                      <a:pt x="656" y="1784"/>
                    </a:lnTo>
                    <a:lnTo>
                      <a:pt x="651" y="1779"/>
                    </a:lnTo>
                    <a:lnTo>
                      <a:pt x="650" y="1772"/>
                    </a:lnTo>
                    <a:lnTo>
                      <a:pt x="653" y="1766"/>
                    </a:lnTo>
                    <a:lnTo>
                      <a:pt x="659" y="1765"/>
                    </a:lnTo>
                    <a:lnTo>
                      <a:pt x="654" y="1752"/>
                    </a:lnTo>
                    <a:lnTo>
                      <a:pt x="650" y="1736"/>
                    </a:lnTo>
                    <a:lnTo>
                      <a:pt x="644" y="1721"/>
                    </a:lnTo>
                    <a:lnTo>
                      <a:pt x="638" y="1708"/>
                    </a:lnTo>
                    <a:lnTo>
                      <a:pt x="630" y="1708"/>
                    </a:lnTo>
                    <a:lnTo>
                      <a:pt x="625" y="1704"/>
                    </a:lnTo>
                    <a:lnTo>
                      <a:pt x="624" y="1693"/>
                    </a:lnTo>
                    <a:lnTo>
                      <a:pt x="632" y="1675"/>
                    </a:lnTo>
                    <a:lnTo>
                      <a:pt x="629" y="1664"/>
                    </a:lnTo>
                    <a:lnTo>
                      <a:pt x="623" y="1651"/>
                    </a:lnTo>
                    <a:lnTo>
                      <a:pt x="616" y="1639"/>
                    </a:lnTo>
                    <a:lnTo>
                      <a:pt x="610" y="1632"/>
                    </a:lnTo>
                    <a:lnTo>
                      <a:pt x="621" y="1621"/>
                    </a:lnTo>
                    <a:lnTo>
                      <a:pt x="622" y="1608"/>
                    </a:lnTo>
                    <a:lnTo>
                      <a:pt x="621" y="1592"/>
                    </a:lnTo>
                    <a:lnTo>
                      <a:pt x="622" y="1571"/>
                    </a:lnTo>
                    <a:lnTo>
                      <a:pt x="624" y="1546"/>
                    </a:lnTo>
                    <a:lnTo>
                      <a:pt x="627" y="1513"/>
                    </a:lnTo>
                    <a:lnTo>
                      <a:pt x="625" y="1470"/>
                    </a:lnTo>
                    <a:lnTo>
                      <a:pt x="624" y="1423"/>
                    </a:lnTo>
                    <a:lnTo>
                      <a:pt x="627" y="1374"/>
                    </a:lnTo>
                    <a:lnTo>
                      <a:pt x="621" y="1366"/>
                    </a:lnTo>
                    <a:lnTo>
                      <a:pt x="616" y="1356"/>
                    </a:lnTo>
                    <a:lnTo>
                      <a:pt x="610" y="1344"/>
                    </a:lnTo>
                    <a:lnTo>
                      <a:pt x="605" y="1332"/>
                    </a:lnTo>
                    <a:lnTo>
                      <a:pt x="599" y="1320"/>
                    </a:lnTo>
                    <a:lnTo>
                      <a:pt x="592" y="1309"/>
                    </a:lnTo>
                    <a:lnTo>
                      <a:pt x="586" y="1301"/>
                    </a:lnTo>
                    <a:lnTo>
                      <a:pt x="580" y="1295"/>
                    </a:lnTo>
                    <a:lnTo>
                      <a:pt x="572" y="1290"/>
                    </a:lnTo>
                    <a:lnTo>
                      <a:pt x="561" y="1286"/>
                    </a:lnTo>
                    <a:lnTo>
                      <a:pt x="548" y="1280"/>
                    </a:lnTo>
                    <a:lnTo>
                      <a:pt x="534" y="1275"/>
                    </a:lnTo>
                    <a:lnTo>
                      <a:pt x="521" y="1270"/>
                    </a:lnTo>
                    <a:lnTo>
                      <a:pt x="509" y="1265"/>
                    </a:lnTo>
                    <a:lnTo>
                      <a:pt x="500" y="1260"/>
                    </a:lnTo>
                    <a:lnTo>
                      <a:pt x="494" y="1257"/>
                    </a:lnTo>
                    <a:lnTo>
                      <a:pt x="487" y="1243"/>
                    </a:lnTo>
                    <a:lnTo>
                      <a:pt x="479" y="1219"/>
                    </a:lnTo>
                    <a:lnTo>
                      <a:pt x="471" y="1195"/>
                    </a:lnTo>
                    <a:lnTo>
                      <a:pt x="461" y="1179"/>
                    </a:lnTo>
                    <a:lnTo>
                      <a:pt x="454" y="1173"/>
                    </a:lnTo>
                    <a:lnTo>
                      <a:pt x="446" y="1162"/>
                    </a:lnTo>
                    <a:lnTo>
                      <a:pt x="438" y="1151"/>
                    </a:lnTo>
                    <a:lnTo>
                      <a:pt x="428" y="1136"/>
                    </a:lnTo>
                    <a:lnTo>
                      <a:pt x="421" y="1120"/>
                    </a:lnTo>
                    <a:lnTo>
                      <a:pt x="416" y="1103"/>
                    </a:lnTo>
                    <a:lnTo>
                      <a:pt x="415" y="1085"/>
                    </a:lnTo>
                    <a:lnTo>
                      <a:pt x="417" y="1068"/>
                    </a:lnTo>
                    <a:lnTo>
                      <a:pt x="404" y="1059"/>
                    </a:lnTo>
                    <a:lnTo>
                      <a:pt x="411" y="1045"/>
                    </a:lnTo>
                    <a:lnTo>
                      <a:pt x="418" y="1028"/>
                    </a:lnTo>
                    <a:lnTo>
                      <a:pt x="423" y="1014"/>
                    </a:lnTo>
                    <a:lnTo>
                      <a:pt x="425" y="1008"/>
                    </a:lnTo>
                    <a:lnTo>
                      <a:pt x="423" y="978"/>
                    </a:lnTo>
                    <a:lnTo>
                      <a:pt x="448" y="970"/>
                    </a:lnTo>
                    <a:lnTo>
                      <a:pt x="447" y="957"/>
                    </a:lnTo>
                    <a:lnTo>
                      <a:pt x="445" y="941"/>
                    </a:lnTo>
                    <a:lnTo>
                      <a:pt x="442" y="929"/>
                    </a:lnTo>
                    <a:lnTo>
                      <a:pt x="441" y="923"/>
                    </a:lnTo>
                    <a:lnTo>
                      <a:pt x="447" y="915"/>
                    </a:lnTo>
                    <a:lnTo>
                      <a:pt x="440" y="903"/>
                    </a:lnTo>
                    <a:lnTo>
                      <a:pt x="428" y="890"/>
                    </a:lnTo>
                    <a:lnTo>
                      <a:pt x="419" y="877"/>
                    </a:lnTo>
                    <a:lnTo>
                      <a:pt x="415" y="871"/>
                    </a:lnTo>
                    <a:lnTo>
                      <a:pt x="413" y="873"/>
                    </a:lnTo>
                    <a:lnTo>
                      <a:pt x="410" y="880"/>
                    </a:lnTo>
                    <a:lnTo>
                      <a:pt x="405" y="886"/>
                    </a:lnTo>
                    <a:lnTo>
                      <a:pt x="401" y="891"/>
                    </a:lnTo>
                    <a:lnTo>
                      <a:pt x="397" y="891"/>
                    </a:lnTo>
                    <a:lnTo>
                      <a:pt x="393" y="887"/>
                    </a:lnTo>
                    <a:lnTo>
                      <a:pt x="387" y="883"/>
                    </a:lnTo>
                    <a:lnTo>
                      <a:pt x="380" y="877"/>
                    </a:lnTo>
                    <a:lnTo>
                      <a:pt x="373" y="872"/>
                    </a:lnTo>
                    <a:lnTo>
                      <a:pt x="366" y="867"/>
                    </a:lnTo>
                    <a:lnTo>
                      <a:pt x="359" y="863"/>
                    </a:lnTo>
                    <a:lnTo>
                      <a:pt x="355" y="861"/>
                    </a:lnTo>
                    <a:lnTo>
                      <a:pt x="354" y="848"/>
                    </a:lnTo>
                    <a:lnTo>
                      <a:pt x="351" y="834"/>
                    </a:lnTo>
                    <a:lnTo>
                      <a:pt x="347" y="820"/>
                    </a:lnTo>
                    <a:lnTo>
                      <a:pt x="339" y="807"/>
                    </a:lnTo>
                    <a:lnTo>
                      <a:pt x="334" y="800"/>
                    </a:lnTo>
                    <a:lnTo>
                      <a:pt x="329" y="792"/>
                    </a:lnTo>
                    <a:lnTo>
                      <a:pt x="325" y="784"/>
                    </a:lnTo>
                    <a:lnTo>
                      <a:pt x="319" y="777"/>
                    </a:lnTo>
                    <a:lnTo>
                      <a:pt x="312" y="772"/>
                    </a:lnTo>
                    <a:lnTo>
                      <a:pt x="304" y="769"/>
                    </a:lnTo>
                    <a:lnTo>
                      <a:pt x="295" y="769"/>
                    </a:lnTo>
                    <a:lnTo>
                      <a:pt x="282" y="771"/>
                    </a:lnTo>
                    <a:lnTo>
                      <a:pt x="275" y="771"/>
                    </a:lnTo>
                    <a:lnTo>
                      <a:pt x="268" y="769"/>
                    </a:lnTo>
                    <a:lnTo>
                      <a:pt x="263" y="766"/>
                    </a:lnTo>
                    <a:lnTo>
                      <a:pt x="260" y="765"/>
                    </a:lnTo>
                    <a:lnTo>
                      <a:pt x="258" y="758"/>
                    </a:lnTo>
                    <a:lnTo>
                      <a:pt x="252" y="743"/>
                    </a:lnTo>
                    <a:lnTo>
                      <a:pt x="242" y="727"/>
                    </a:lnTo>
                    <a:lnTo>
                      <a:pt x="229" y="717"/>
                    </a:lnTo>
                    <a:lnTo>
                      <a:pt x="223" y="719"/>
                    </a:lnTo>
                    <a:lnTo>
                      <a:pt x="218" y="720"/>
                    </a:lnTo>
                    <a:lnTo>
                      <a:pt x="211" y="720"/>
                    </a:lnTo>
                    <a:lnTo>
                      <a:pt x="205" y="720"/>
                    </a:lnTo>
                    <a:lnTo>
                      <a:pt x="200" y="720"/>
                    </a:lnTo>
                    <a:lnTo>
                      <a:pt x="196" y="720"/>
                    </a:lnTo>
                    <a:lnTo>
                      <a:pt x="193" y="720"/>
                    </a:lnTo>
                    <a:lnTo>
                      <a:pt x="192" y="720"/>
                    </a:lnTo>
                    <a:lnTo>
                      <a:pt x="151" y="719"/>
                    </a:lnTo>
                    <a:lnTo>
                      <a:pt x="148" y="717"/>
                    </a:lnTo>
                    <a:lnTo>
                      <a:pt x="143" y="712"/>
                    </a:lnTo>
                    <a:lnTo>
                      <a:pt x="135" y="705"/>
                    </a:lnTo>
                    <a:lnTo>
                      <a:pt x="124" y="697"/>
                    </a:lnTo>
                    <a:lnTo>
                      <a:pt x="114" y="688"/>
                    </a:lnTo>
                    <a:lnTo>
                      <a:pt x="105" y="680"/>
                    </a:lnTo>
                    <a:lnTo>
                      <a:pt x="97" y="673"/>
                    </a:lnTo>
                    <a:lnTo>
                      <a:pt x="92" y="668"/>
                    </a:lnTo>
                    <a:lnTo>
                      <a:pt x="89" y="663"/>
                    </a:lnTo>
                    <a:lnTo>
                      <a:pt x="89" y="659"/>
                    </a:lnTo>
                    <a:lnTo>
                      <a:pt x="92" y="657"/>
                    </a:lnTo>
                    <a:lnTo>
                      <a:pt x="97" y="657"/>
                    </a:lnTo>
                    <a:lnTo>
                      <a:pt x="78" y="600"/>
                    </a:lnTo>
                    <a:lnTo>
                      <a:pt x="62" y="595"/>
                    </a:lnTo>
                    <a:lnTo>
                      <a:pt x="62" y="583"/>
                    </a:lnTo>
                    <a:lnTo>
                      <a:pt x="62" y="569"/>
                    </a:lnTo>
                    <a:lnTo>
                      <a:pt x="63" y="557"/>
                    </a:lnTo>
                    <a:lnTo>
                      <a:pt x="67" y="545"/>
                    </a:lnTo>
                    <a:lnTo>
                      <a:pt x="48" y="521"/>
                    </a:lnTo>
                    <a:lnTo>
                      <a:pt x="49" y="518"/>
                    </a:lnTo>
                    <a:lnTo>
                      <a:pt x="51" y="509"/>
                    </a:lnTo>
                    <a:lnTo>
                      <a:pt x="52" y="499"/>
                    </a:lnTo>
                    <a:lnTo>
                      <a:pt x="51" y="491"/>
                    </a:lnTo>
                    <a:lnTo>
                      <a:pt x="47" y="485"/>
                    </a:lnTo>
                    <a:lnTo>
                      <a:pt x="44" y="484"/>
                    </a:lnTo>
                    <a:lnTo>
                      <a:pt x="41" y="486"/>
                    </a:lnTo>
                    <a:lnTo>
                      <a:pt x="40" y="491"/>
                    </a:lnTo>
                    <a:lnTo>
                      <a:pt x="39" y="501"/>
                    </a:lnTo>
                    <a:lnTo>
                      <a:pt x="36" y="516"/>
                    </a:lnTo>
                    <a:lnTo>
                      <a:pt x="32" y="529"/>
                    </a:lnTo>
                    <a:lnTo>
                      <a:pt x="31" y="535"/>
                    </a:lnTo>
                    <a:lnTo>
                      <a:pt x="51" y="595"/>
                    </a:lnTo>
                    <a:lnTo>
                      <a:pt x="51" y="596"/>
                    </a:lnTo>
                    <a:lnTo>
                      <a:pt x="49" y="600"/>
                    </a:lnTo>
                    <a:lnTo>
                      <a:pt x="49" y="606"/>
                    </a:lnTo>
                    <a:lnTo>
                      <a:pt x="51" y="611"/>
                    </a:lnTo>
                    <a:lnTo>
                      <a:pt x="54" y="618"/>
                    </a:lnTo>
                    <a:lnTo>
                      <a:pt x="59" y="628"/>
                    </a:lnTo>
                    <a:lnTo>
                      <a:pt x="63" y="637"/>
                    </a:lnTo>
                    <a:lnTo>
                      <a:pt x="64" y="641"/>
                    </a:lnTo>
                    <a:lnTo>
                      <a:pt x="63" y="643"/>
                    </a:lnTo>
                    <a:lnTo>
                      <a:pt x="61" y="647"/>
                    </a:lnTo>
                    <a:lnTo>
                      <a:pt x="56" y="649"/>
                    </a:lnTo>
                    <a:lnTo>
                      <a:pt x="51" y="647"/>
                    </a:lnTo>
                    <a:lnTo>
                      <a:pt x="45" y="638"/>
                    </a:lnTo>
                    <a:lnTo>
                      <a:pt x="40" y="629"/>
                    </a:lnTo>
                    <a:lnTo>
                      <a:pt x="36" y="620"/>
                    </a:lnTo>
                    <a:lnTo>
                      <a:pt x="31" y="614"/>
                    </a:lnTo>
                    <a:lnTo>
                      <a:pt x="29" y="610"/>
                    </a:lnTo>
                    <a:lnTo>
                      <a:pt x="30" y="602"/>
                    </a:lnTo>
                    <a:lnTo>
                      <a:pt x="31" y="594"/>
                    </a:lnTo>
                    <a:lnTo>
                      <a:pt x="29" y="587"/>
                    </a:lnTo>
                    <a:lnTo>
                      <a:pt x="22" y="580"/>
                    </a:lnTo>
                    <a:lnTo>
                      <a:pt x="15" y="571"/>
                    </a:lnTo>
                    <a:lnTo>
                      <a:pt x="9" y="564"/>
                    </a:lnTo>
                    <a:lnTo>
                      <a:pt x="7" y="561"/>
                    </a:lnTo>
                    <a:lnTo>
                      <a:pt x="7" y="547"/>
                    </a:lnTo>
                    <a:lnTo>
                      <a:pt x="8" y="534"/>
                    </a:lnTo>
                    <a:lnTo>
                      <a:pt x="8" y="520"/>
                    </a:lnTo>
                    <a:lnTo>
                      <a:pt x="7" y="507"/>
                    </a:lnTo>
                    <a:lnTo>
                      <a:pt x="4" y="489"/>
                    </a:lnTo>
                    <a:lnTo>
                      <a:pt x="4" y="463"/>
                    </a:lnTo>
                    <a:lnTo>
                      <a:pt x="4" y="442"/>
                    </a:lnTo>
                    <a:lnTo>
                      <a:pt x="4" y="432"/>
                    </a:lnTo>
                    <a:lnTo>
                      <a:pt x="16" y="424"/>
                    </a:lnTo>
                    <a:lnTo>
                      <a:pt x="10" y="410"/>
                    </a:lnTo>
                    <a:lnTo>
                      <a:pt x="1" y="409"/>
                    </a:lnTo>
                    <a:lnTo>
                      <a:pt x="0" y="397"/>
                    </a:lnTo>
                    <a:lnTo>
                      <a:pt x="2" y="378"/>
                    </a:lnTo>
                    <a:lnTo>
                      <a:pt x="4" y="356"/>
                    </a:lnTo>
                    <a:lnTo>
                      <a:pt x="4" y="331"/>
                    </a:lnTo>
                    <a:lnTo>
                      <a:pt x="16" y="317"/>
                    </a:lnTo>
                    <a:lnTo>
                      <a:pt x="30" y="300"/>
                    </a:lnTo>
                    <a:lnTo>
                      <a:pt x="47" y="283"/>
                    </a:lnTo>
                    <a:lnTo>
                      <a:pt x="66" y="263"/>
                    </a:lnTo>
                    <a:lnTo>
                      <a:pt x="86" y="242"/>
                    </a:lnTo>
                    <a:lnTo>
                      <a:pt x="110" y="222"/>
                    </a:lnTo>
                    <a:lnTo>
                      <a:pt x="136" y="200"/>
                    </a:lnTo>
                    <a:lnTo>
                      <a:pt x="162" y="177"/>
                    </a:lnTo>
                    <a:lnTo>
                      <a:pt x="192" y="155"/>
                    </a:lnTo>
                    <a:lnTo>
                      <a:pt x="222" y="133"/>
                    </a:lnTo>
                    <a:lnTo>
                      <a:pt x="254" y="112"/>
                    </a:lnTo>
                    <a:lnTo>
                      <a:pt x="288" y="93"/>
                    </a:lnTo>
                    <a:lnTo>
                      <a:pt x="324" y="73"/>
                    </a:lnTo>
                    <a:lnTo>
                      <a:pt x="359" y="56"/>
                    </a:lnTo>
                    <a:lnTo>
                      <a:pt x="396" y="41"/>
                    </a:lnTo>
                    <a:lnTo>
                      <a:pt x="434" y="27"/>
                    </a:lnTo>
                    <a:lnTo>
                      <a:pt x="436" y="37"/>
                    </a:lnTo>
                    <a:lnTo>
                      <a:pt x="440" y="48"/>
                    </a:lnTo>
                    <a:lnTo>
                      <a:pt x="446" y="56"/>
                    </a:lnTo>
                    <a:lnTo>
                      <a:pt x="453" y="57"/>
                    </a:lnTo>
                    <a:lnTo>
                      <a:pt x="459" y="53"/>
                    </a:lnTo>
                    <a:lnTo>
                      <a:pt x="465" y="49"/>
                    </a:lnTo>
                    <a:lnTo>
                      <a:pt x="471" y="46"/>
                    </a:lnTo>
                    <a:lnTo>
                      <a:pt x="477" y="46"/>
                    </a:lnTo>
                    <a:lnTo>
                      <a:pt x="483" y="50"/>
                    </a:lnTo>
                    <a:lnTo>
                      <a:pt x="489" y="52"/>
                    </a:lnTo>
                    <a:lnTo>
                      <a:pt x="495" y="52"/>
                    </a:lnTo>
                    <a:lnTo>
                      <a:pt x="502" y="49"/>
                    </a:lnTo>
                    <a:lnTo>
                      <a:pt x="507" y="45"/>
                    </a:lnTo>
                    <a:lnTo>
                      <a:pt x="512" y="41"/>
                    </a:lnTo>
                    <a:lnTo>
                      <a:pt x="519" y="36"/>
                    </a:lnTo>
                    <a:lnTo>
                      <a:pt x="526" y="32"/>
                    </a:lnTo>
                    <a:lnTo>
                      <a:pt x="533" y="27"/>
                    </a:lnTo>
                    <a:lnTo>
                      <a:pt x="539" y="23"/>
                    </a:lnTo>
                    <a:lnTo>
                      <a:pt x="545" y="22"/>
                    </a:lnTo>
                    <a:lnTo>
                      <a:pt x="548" y="22"/>
                    </a:lnTo>
                    <a:lnTo>
                      <a:pt x="554" y="26"/>
                    </a:lnTo>
                    <a:lnTo>
                      <a:pt x="560" y="27"/>
                    </a:lnTo>
                    <a:lnTo>
                      <a:pt x="565" y="27"/>
                    </a:lnTo>
                    <a:lnTo>
                      <a:pt x="572" y="25"/>
                    </a:lnTo>
                    <a:lnTo>
                      <a:pt x="578" y="22"/>
                    </a:lnTo>
                    <a:lnTo>
                      <a:pt x="585" y="19"/>
                    </a:lnTo>
                    <a:lnTo>
                      <a:pt x="593" y="15"/>
                    </a:lnTo>
                    <a:lnTo>
                      <a:pt x="602" y="11"/>
                    </a:lnTo>
                    <a:lnTo>
                      <a:pt x="610" y="7"/>
                    </a:lnTo>
                    <a:lnTo>
                      <a:pt x="617" y="4"/>
                    </a:lnTo>
                    <a:lnTo>
                      <a:pt x="622" y="2"/>
                    </a:lnTo>
                    <a:lnTo>
                      <a:pt x="624" y="0"/>
                    </a:lnTo>
                    <a:lnTo>
                      <a:pt x="630" y="8"/>
                    </a:lnTo>
                    <a:lnTo>
                      <a:pt x="629" y="13"/>
                    </a:lnTo>
                    <a:lnTo>
                      <a:pt x="628" y="21"/>
                    </a:lnTo>
                    <a:lnTo>
                      <a:pt x="624" y="30"/>
                    </a:lnTo>
                    <a:lnTo>
                      <a:pt x="618" y="35"/>
                    </a:lnTo>
                    <a:lnTo>
                      <a:pt x="610" y="35"/>
                    </a:lnTo>
                    <a:lnTo>
                      <a:pt x="600" y="36"/>
                    </a:lnTo>
                    <a:lnTo>
                      <a:pt x="592" y="38"/>
                    </a:lnTo>
                    <a:lnTo>
                      <a:pt x="589" y="38"/>
                    </a:lnTo>
                    <a:lnTo>
                      <a:pt x="600" y="51"/>
                    </a:lnTo>
                    <a:lnTo>
                      <a:pt x="593" y="59"/>
                    </a:lnTo>
                    <a:lnTo>
                      <a:pt x="583" y="66"/>
                    </a:lnTo>
                    <a:lnTo>
                      <a:pt x="574" y="73"/>
                    </a:lnTo>
                    <a:lnTo>
                      <a:pt x="570" y="75"/>
                    </a:lnTo>
                    <a:lnTo>
                      <a:pt x="570" y="72"/>
                    </a:lnTo>
                    <a:lnTo>
                      <a:pt x="569" y="65"/>
                    </a:lnTo>
                    <a:lnTo>
                      <a:pt x="565" y="59"/>
                    </a:lnTo>
                    <a:lnTo>
                      <a:pt x="559" y="57"/>
                    </a:lnTo>
                    <a:lnTo>
                      <a:pt x="550" y="60"/>
                    </a:lnTo>
                    <a:lnTo>
                      <a:pt x="544" y="67"/>
                    </a:lnTo>
                    <a:lnTo>
                      <a:pt x="538" y="74"/>
                    </a:lnTo>
                    <a:lnTo>
                      <a:pt x="531" y="79"/>
                    </a:lnTo>
                    <a:lnTo>
                      <a:pt x="525" y="81"/>
                    </a:lnTo>
                    <a:lnTo>
                      <a:pt x="518" y="84"/>
                    </a:lnTo>
                    <a:lnTo>
                      <a:pt x="510" y="88"/>
                    </a:lnTo>
                    <a:lnTo>
                      <a:pt x="501" y="93"/>
                    </a:lnTo>
                    <a:lnTo>
                      <a:pt x="493" y="97"/>
                    </a:lnTo>
                    <a:lnTo>
                      <a:pt x="486" y="102"/>
                    </a:lnTo>
                    <a:lnTo>
                      <a:pt x="481" y="108"/>
                    </a:lnTo>
                    <a:lnTo>
                      <a:pt x="480" y="113"/>
                    </a:lnTo>
                    <a:lnTo>
                      <a:pt x="484" y="120"/>
                    </a:lnTo>
                    <a:lnTo>
                      <a:pt x="488" y="122"/>
                    </a:lnTo>
                    <a:lnTo>
                      <a:pt x="495" y="122"/>
                    </a:lnTo>
                    <a:lnTo>
                      <a:pt x="501" y="121"/>
                    </a:lnTo>
                    <a:lnTo>
                      <a:pt x="506" y="121"/>
                    </a:lnTo>
                    <a:lnTo>
                      <a:pt x="507" y="125"/>
                    </a:lnTo>
                    <a:lnTo>
                      <a:pt x="508" y="129"/>
                    </a:lnTo>
                    <a:lnTo>
                      <a:pt x="509" y="136"/>
                    </a:lnTo>
                    <a:lnTo>
                      <a:pt x="510" y="142"/>
                    </a:lnTo>
                    <a:lnTo>
                      <a:pt x="514" y="143"/>
                    </a:lnTo>
                    <a:lnTo>
                      <a:pt x="518" y="143"/>
                    </a:lnTo>
                    <a:lnTo>
                      <a:pt x="524" y="141"/>
                    </a:lnTo>
                    <a:lnTo>
                      <a:pt x="532" y="140"/>
                    </a:lnTo>
                    <a:lnTo>
                      <a:pt x="539" y="142"/>
                    </a:lnTo>
                    <a:lnTo>
                      <a:pt x="542" y="148"/>
                    </a:lnTo>
                    <a:lnTo>
                      <a:pt x="539" y="157"/>
                    </a:lnTo>
                    <a:lnTo>
                      <a:pt x="532" y="171"/>
                    </a:lnTo>
                    <a:lnTo>
                      <a:pt x="527" y="187"/>
                    </a:lnTo>
                    <a:lnTo>
                      <a:pt x="525" y="202"/>
                    </a:lnTo>
                    <a:lnTo>
                      <a:pt x="529" y="211"/>
                    </a:lnTo>
                    <a:lnTo>
                      <a:pt x="537" y="212"/>
                    </a:lnTo>
                    <a:lnTo>
                      <a:pt x="548" y="208"/>
                    </a:lnTo>
                    <a:lnTo>
                      <a:pt x="557" y="203"/>
                    </a:lnTo>
                    <a:lnTo>
                      <a:pt x="561" y="201"/>
                    </a:lnTo>
                    <a:lnTo>
                      <a:pt x="586" y="199"/>
                    </a:lnTo>
                    <a:lnTo>
                      <a:pt x="579" y="188"/>
                    </a:lnTo>
                    <a:lnTo>
                      <a:pt x="571" y="175"/>
                    </a:lnTo>
                    <a:lnTo>
                      <a:pt x="567" y="164"/>
                    </a:lnTo>
                    <a:lnTo>
                      <a:pt x="567" y="159"/>
                    </a:lnTo>
                    <a:lnTo>
                      <a:pt x="574" y="157"/>
                    </a:lnTo>
                    <a:lnTo>
                      <a:pt x="579" y="154"/>
                    </a:lnTo>
                    <a:lnTo>
                      <a:pt x="584" y="150"/>
                    </a:lnTo>
                    <a:lnTo>
                      <a:pt x="587" y="147"/>
                    </a:lnTo>
                    <a:lnTo>
                      <a:pt x="591" y="142"/>
                    </a:lnTo>
                    <a:lnTo>
                      <a:pt x="595" y="139"/>
                    </a:lnTo>
                    <a:lnTo>
                      <a:pt x="600" y="134"/>
                    </a:lnTo>
                    <a:lnTo>
                      <a:pt x="607" y="129"/>
                    </a:lnTo>
                    <a:lnTo>
                      <a:pt x="645" y="149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48">
                <a:extLst>
                  <a:ext uri="{FF2B5EF4-FFF2-40B4-BE49-F238E27FC236}">
                    <a16:creationId xmlns:a16="http://schemas.microsoft.com/office/drawing/2014/main" id="{EE5C5A20-726D-47C7-80F0-765D60E7C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822"/>
                <a:ext cx="38" cy="20"/>
              </a:xfrm>
              <a:custGeom>
                <a:avLst/>
                <a:gdLst>
                  <a:gd name="T0" fmla="*/ 21 w 76"/>
                  <a:gd name="T1" fmla="*/ 0 h 41"/>
                  <a:gd name="T2" fmla="*/ 13 w 76"/>
                  <a:gd name="T3" fmla="*/ 4 h 41"/>
                  <a:gd name="T4" fmla="*/ 5 w 76"/>
                  <a:gd name="T5" fmla="*/ 10 h 41"/>
                  <a:gd name="T6" fmla="*/ 0 w 76"/>
                  <a:gd name="T7" fmla="*/ 15 h 41"/>
                  <a:gd name="T8" fmla="*/ 1 w 76"/>
                  <a:gd name="T9" fmla="*/ 21 h 41"/>
                  <a:gd name="T10" fmla="*/ 5 w 76"/>
                  <a:gd name="T11" fmla="*/ 22 h 41"/>
                  <a:gd name="T12" fmla="*/ 9 w 76"/>
                  <a:gd name="T13" fmla="*/ 25 h 41"/>
                  <a:gd name="T14" fmla="*/ 14 w 76"/>
                  <a:gd name="T15" fmla="*/ 26 h 41"/>
                  <a:gd name="T16" fmla="*/ 20 w 76"/>
                  <a:gd name="T17" fmla="*/ 28 h 41"/>
                  <a:gd name="T18" fmla="*/ 26 w 76"/>
                  <a:gd name="T19" fmla="*/ 29 h 41"/>
                  <a:gd name="T20" fmla="*/ 31 w 76"/>
                  <a:gd name="T21" fmla="*/ 30 h 41"/>
                  <a:gd name="T22" fmla="*/ 36 w 76"/>
                  <a:gd name="T23" fmla="*/ 30 h 41"/>
                  <a:gd name="T24" fmla="*/ 41 w 76"/>
                  <a:gd name="T25" fmla="*/ 32 h 41"/>
                  <a:gd name="T26" fmla="*/ 47 w 76"/>
                  <a:gd name="T27" fmla="*/ 33 h 41"/>
                  <a:gd name="T28" fmla="*/ 54 w 76"/>
                  <a:gd name="T29" fmla="*/ 33 h 41"/>
                  <a:gd name="T30" fmla="*/ 60 w 76"/>
                  <a:gd name="T31" fmla="*/ 35 h 41"/>
                  <a:gd name="T32" fmla="*/ 65 w 76"/>
                  <a:gd name="T33" fmla="*/ 38 h 41"/>
                  <a:gd name="T34" fmla="*/ 69 w 76"/>
                  <a:gd name="T35" fmla="*/ 41 h 41"/>
                  <a:gd name="T36" fmla="*/ 74 w 76"/>
                  <a:gd name="T37" fmla="*/ 40 h 41"/>
                  <a:gd name="T38" fmla="*/ 76 w 76"/>
                  <a:gd name="T39" fmla="*/ 36 h 41"/>
                  <a:gd name="T40" fmla="*/ 75 w 76"/>
                  <a:gd name="T41" fmla="*/ 30 h 41"/>
                  <a:gd name="T42" fmla="*/ 75 w 76"/>
                  <a:gd name="T43" fmla="*/ 22 h 41"/>
                  <a:gd name="T44" fmla="*/ 75 w 76"/>
                  <a:gd name="T45" fmla="*/ 14 h 41"/>
                  <a:gd name="T46" fmla="*/ 75 w 76"/>
                  <a:gd name="T47" fmla="*/ 7 h 41"/>
                  <a:gd name="T48" fmla="*/ 72 w 76"/>
                  <a:gd name="T49" fmla="*/ 4 h 41"/>
                  <a:gd name="T50" fmla="*/ 68 w 76"/>
                  <a:gd name="T51" fmla="*/ 3 h 41"/>
                  <a:gd name="T52" fmla="*/ 62 w 76"/>
                  <a:gd name="T53" fmla="*/ 3 h 41"/>
                  <a:gd name="T54" fmla="*/ 57 w 76"/>
                  <a:gd name="T55" fmla="*/ 3 h 41"/>
                  <a:gd name="T56" fmla="*/ 50 w 76"/>
                  <a:gd name="T57" fmla="*/ 4 h 41"/>
                  <a:gd name="T58" fmla="*/ 42 w 76"/>
                  <a:gd name="T59" fmla="*/ 4 h 41"/>
                  <a:gd name="T60" fmla="*/ 35 w 76"/>
                  <a:gd name="T61" fmla="*/ 4 h 41"/>
                  <a:gd name="T62" fmla="*/ 27 w 76"/>
                  <a:gd name="T63" fmla="*/ 3 h 41"/>
                  <a:gd name="T64" fmla="*/ 21 w 76"/>
                  <a:gd name="T6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6" h="41">
                    <a:moveTo>
                      <a:pt x="21" y="0"/>
                    </a:moveTo>
                    <a:lnTo>
                      <a:pt x="13" y="4"/>
                    </a:lnTo>
                    <a:lnTo>
                      <a:pt x="5" y="10"/>
                    </a:lnTo>
                    <a:lnTo>
                      <a:pt x="0" y="15"/>
                    </a:lnTo>
                    <a:lnTo>
                      <a:pt x="1" y="21"/>
                    </a:lnTo>
                    <a:lnTo>
                      <a:pt x="5" y="22"/>
                    </a:lnTo>
                    <a:lnTo>
                      <a:pt x="9" y="25"/>
                    </a:lnTo>
                    <a:lnTo>
                      <a:pt x="14" y="26"/>
                    </a:lnTo>
                    <a:lnTo>
                      <a:pt x="20" y="28"/>
                    </a:lnTo>
                    <a:lnTo>
                      <a:pt x="26" y="29"/>
                    </a:lnTo>
                    <a:lnTo>
                      <a:pt x="31" y="30"/>
                    </a:lnTo>
                    <a:lnTo>
                      <a:pt x="36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54" y="33"/>
                    </a:lnTo>
                    <a:lnTo>
                      <a:pt x="60" y="35"/>
                    </a:lnTo>
                    <a:lnTo>
                      <a:pt x="65" y="38"/>
                    </a:lnTo>
                    <a:lnTo>
                      <a:pt x="69" y="41"/>
                    </a:lnTo>
                    <a:lnTo>
                      <a:pt x="74" y="40"/>
                    </a:lnTo>
                    <a:lnTo>
                      <a:pt x="76" y="36"/>
                    </a:lnTo>
                    <a:lnTo>
                      <a:pt x="75" y="30"/>
                    </a:lnTo>
                    <a:lnTo>
                      <a:pt x="75" y="22"/>
                    </a:lnTo>
                    <a:lnTo>
                      <a:pt x="75" y="14"/>
                    </a:lnTo>
                    <a:lnTo>
                      <a:pt x="75" y="7"/>
                    </a:lnTo>
                    <a:lnTo>
                      <a:pt x="72" y="4"/>
                    </a:lnTo>
                    <a:lnTo>
                      <a:pt x="68" y="3"/>
                    </a:lnTo>
                    <a:lnTo>
                      <a:pt x="62" y="3"/>
                    </a:lnTo>
                    <a:lnTo>
                      <a:pt x="57" y="3"/>
                    </a:lnTo>
                    <a:lnTo>
                      <a:pt x="50" y="4"/>
                    </a:lnTo>
                    <a:lnTo>
                      <a:pt x="42" y="4"/>
                    </a:lnTo>
                    <a:lnTo>
                      <a:pt x="35" y="4"/>
                    </a:lnTo>
                    <a:lnTo>
                      <a:pt x="27" y="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Freeform 49">
                <a:extLst>
                  <a:ext uri="{FF2B5EF4-FFF2-40B4-BE49-F238E27FC236}">
                    <a16:creationId xmlns:a16="http://schemas.microsoft.com/office/drawing/2014/main" id="{CABE4C84-D2F3-4AC4-AE4B-FE8789DE7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1009"/>
                <a:ext cx="86" cy="32"/>
              </a:xfrm>
              <a:custGeom>
                <a:avLst/>
                <a:gdLst>
                  <a:gd name="T0" fmla="*/ 41 w 172"/>
                  <a:gd name="T1" fmla="*/ 0 h 62"/>
                  <a:gd name="T2" fmla="*/ 6 w 172"/>
                  <a:gd name="T3" fmla="*/ 13 h 62"/>
                  <a:gd name="T4" fmla="*/ 4 w 172"/>
                  <a:gd name="T5" fmla="*/ 16 h 62"/>
                  <a:gd name="T6" fmla="*/ 1 w 172"/>
                  <a:gd name="T7" fmla="*/ 25 h 62"/>
                  <a:gd name="T8" fmla="*/ 0 w 172"/>
                  <a:gd name="T9" fmla="*/ 34 h 62"/>
                  <a:gd name="T10" fmla="*/ 2 w 172"/>
                  <a:gd name="T11" fmla="*/ 40 h 62"/>
                  <a:gd name="T12" fmla="*/ 6 w 172"/>
                  <a:gd name="T13" fmla="*/ 41 h 62"/>
                  <a:gd name="T14" fmla="*/ 10 w 172"/>
                  <a:gd name="T15" fmla="*/ 40 h 62"/>
                  <a:gd name="T16" fmla="*/ 15 w 172"/>
                  <a:gd name="T17" fmla="*/ 39 h 62"/>
                  <a:gd name="T18" fmla="*/ 21 w 172"/>
                  <a:gd name="T19" fmla="*/ 38 h 62"/>
                  <a:gd name="T20" fmla="*/ 26 w 172"/>
                  <a:gd name="T21" fmla="*/ 36 h 62"/>
                  <a:gd name="T22" fmla="*/ 32 w 172"/>
                  <a:gd name="T23" fmla="*/ 34 h 62"/>
                  <a:gd name="T24" fmla="*/ 37 w 172"/>
                  <a:gd name="T25" fmla="*/ 34 h 62"/>
                  <a:gd name="T26" fmla="*/ 41 w 172"/>
                  <a:gd name="T27" fmla="*/ 34 h 62"/>
                  <a:gd name="T28" fmla="*/ 47 w 172"/>
                  <a:gd name="T29" fmla="*/ 36 h 62"/>
                  <a:gd name="T30" fmla="*/ 56 w 172"/>
                  <a:gd name="T31" fmla="*/ 37 h 62"/>
                  <a:gd name="T32" fmla="*/ 67 w 172"/>
                  <a:gd name="T33" fmla="*/ 39 h 62"/>
                  <a:gd name="T34" fmla="*/ 77 w 172"/>
                  <a:gd name="T35" fmla="*/ 41 h 62"/>
                  <a:gd name="T36" fmla="*/ 89 w 172"/>
                  <a:gd name="T37" fmla="*/ 44 h 62"/>
                  <a:gd name="T38" fmla="*/ 99 w 172"/>
                  <a:gd name="T39" fmla="*/ 46 h 62"/>
                  <a:gd name="T40" fmla="*/ 106 w 172"/>
                  <a:gd name="T41" fmla="*/ 48 h 62"/>
                  <a:gd name="T42" fmla="*/ 112 w 172"/>
                  <a:gd name="T43" fmla="*/ 51 h 62"/>
                  <a:gd name="T44" fmla="*/ 109 w 172"/>
                  <a:gd name="T45" fmla="*/ 55 h 62"/>
                  <a:gd name="T46" fmla="*/ 109 w 172"/>
                  <a:gd name="T47" fmla="*/ 60 h 62"/>
                  <a:gd name="T48" fmla="*/ 110 w 172"/>
                  <a:gd name="T49" fmla="*/ 62 h 62"/>
                  <a:gd name="T50" fmla="*/ 116 w 172"/>
                  <a:gd name="T51" fmla="*/ 62 h 62"/>
                  <a:gd name="T52" fmla="*/ 121 w 172"/>
                  <a:gd name="T53" fmla="*/ 61 h 62"/>
                  <a:gd name="T54" fmla="*/ 128 w 172"/>
                  <a:gd name="T55" fmla="*/ 59 h 62"/>
                  <a:gd name="T56" fmla="*/ 136 w 172"/>
                  <a:gd name="T57" fmla="*/ 56 h 62"/>
                  <a:gd name="T58" fmla="*/ 145 w 172"/>
                  <a:gd name="T59" fmla="*/ 54 h 62"/>
                  <a:gd name="T60" fmla="*/ 153 w 172"/>
                  <a:gd name="T61" fmla="*/ 52 h 62"/>
                  <a:gd name="T62" fmla="*/ 161 w 172"/>
                  <a:gd name="T63" fmla="*/ 48 h 62"/>
                  <a:gd name="T64" fmla="*/ 167 w 172"/>
                  <a:gd name="T65" fmla="*/ 46 h 62"/>
                  <a:gd name="T66" fmla="*/ 170 w 172"/>
                  <a:gd name="T67" fmla="*/ 45 h 62"/>
                  <a:gd name="T68" fmla="*/ 172 w 172"/>
                  <a:gd name="T69" fmla="*/ 41 h 62"/>
                  <a:gd name="T70" fmla="*/ 169 w 172"/>
                  <a:gd name="T71" fmla="*/ 37 h 62"/>
                  <a:gd name="T72" fmla="*/ 163 w 172"/>
                  <a:gd name="T73" fmla="*/ 34 h 62"/>
                  <a:gd name="T74" fmla="*/ 157 w 172"/>
                  <a:gd name="T75" fmla="*/ 36 h 62"/>
                  <a:gd name="T76" fmla="*/ 152 w 172"/>
                  <a:gd name="T77" fmla="*/ 36 h 62"/>
                  <a:gd name="T78" fmla="*/ 147 w 172"/>
                  <a:gd name="T79" fmla="*/ 34 h 62"/>
                  <a:gd name="T80" fmla="*/ 143 w 172"/>
                  <a:gd name="T81" fmla="*/ 33 h 62"/>
                  <a:gd name="T82" fmla="*/ 138 w 172"/>
                  <a:gd name="T83" fmla="*/ 31 h 62"/>
                  <a:gd name="T84" fmla="*/ 132 w 172"/>
                  <a:gd name="T85" fmla="*/ 30 h 62"/>
                  <a:gd name="T86" fmla="*/ 127 w 172"/>
                  <a:gd name="T87" fmla="*/ 28 h 62"/>
                  <a:gd name="T88" fmla="*/ 122 w 172"/>
                  <a:gd name="T89" fmla="*/ 26 h 62"/>
                  <a:gd name="T90" fmla="*/ 116 w 172"/>
                  <a:gd name="T91" fmla="*/ 25 h 62"/>
                  <a:gd name="T92" fmla="*/ 110 w 172"/>
                  <a:gd name="T93" fmla="*/ 24 h 62"/>
                  <a:gd name="T94" fmla="*/ 105 w 172"/>
                  <a:gd name="T95" fmla="*/ 23 h 62"/>
                  <a:gd name="T96" fmla="*/ 99 w 172"/>
                  <a:gd name="T97" fmla="*/ 22 h 62"/>
                  <a:gd name="T98" fmla="*/ 92 w 172"/>
                  <a:gd name="T99" fmla="*/ 21 h 62"/>
                  <a:gd name="T100" fmla="*/ 85 w 172"/>
                  <a:gd name="T101" fmla="*/ 18 h 62"/>
                  <a:gd name="T102" fmla="*/ 79 w 172"/>
                  <a:gd name="T103" fmla="*/ 17 h 62"/>
                  <a:gd name="T104" fmla="*/ 75 w 172"/>
                  <a:gd name="T105" fmla="*/ 15 h 62"/>
                  <a:gd name="T106" fmla="*/ 70 w 172"/>
                  <a:gd name="T107" fmla="*/ 14 h 62"/>
                  <a:gd name="T108" fmla="*/ 63 w 172"/>
                  <a:gd name="T109" fmla="*/ 10 h 62"/>
                  <a:gd name="T110" fmla="*/ 56 w 172"/>
                  <a:gd name="T111" fmla="*/ 6 h 62"/>
                  <a:gd name="T112" fmla="*/ 49 w 172"/>
                  <a:gd name="T113" fmla="*/ 2 h 62"/>
                  <a:gd name="T114" fmla="*/ 41 w 172"/>
                  <a:gd name="T11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2" h="62">
                    <a:moveTo>
                      <a:pt x="41" y="0"/>
                    </a:moveTo>
                    <a:lnTo>
                      <a:pt x="6" y="13"/>
                    </a:lnTo>
                    <a:lnTo>
                      <a:pt x="4" y="16"/>
                    </a:lnTo>
                    <a:lnTo>
                      <a:pt x="1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6" y="41"/>
                    </a:lnTo>
                    <a:lnTo>
                      <a:pt x="10" y="40"/>
                    </a:lnTo>
                    <a:lnTo>
                      <a:pt x="15" y="39"/>
                    </a:lnTo>
                    <a:lnTo>
                      <a:pt x="21" y="38"/>
                    </a:lnTo>
                    <a:lnTo>
                      <a:pt x="26" y="36"/>
                    </a:lnTo>
                    <a:lnTo>
                      <a:pt x="32" y="34"/>
                    </a:lnTo>
                    <a:lnTo>
                      <a:pt x="37" y="34"/>
                    </a:lnTo>
                    <a:lnTo>
                      <a:pt x="41" y="34"/>
                    </a:lnTo>
                    <a:lnTo>
                      <a:pt x="47" y="36"/>
                    </a:lnTo>
                    <a:lnTo>
                      <a:pt x="56" y="37"/>
                    </a:lnTo>
                    <a:lnTo>
                      <a:pt x="67" y="39"/>
                    </a:lnTo>
                    <a:lnTo>
                      <a:pt x="77" y="41"/>
                    </a:lnTo>
                    <a:lnTo>
                      <a:pt x="89" y="44"/>
                    </a:lnTo>
                    <a:lnTo>
                      <a:pt x="99" y="46"/>
                    </a:lnTo>
                    <a:lnTo>
                      <a:pt x="106" y="48"/>
                    </a:lnTo>
                    <a:lnTo>
                      <a:pt x="112" y="51"/>
                    </a:lnTo>
                    <a:lnTo>
                      <a:pt x="109" y="55"/>
                    </a:lnTo>
                    <a:lnTo>
                      <a:pt x="109" y="60"/>
                    </a:lnTo>
                    <a:lnTo>
                      <a:pt x="110" y="62"/>
                    </a:lnTo>
                    <a:lnTo>
                      <a:pt x="116" y="62"/>
                    </a:lnTo>
                    <a:lnTo>
                      <a:pt x="121" y="61"/>
                    </a:lnTo>
                    <a:lnTo>
                      <a:pt x="128" y="59"/>
                    </a:lnTo>
                    <a:lnTo>
                      <a:pt x="136" y="56"/>
                    </a:lnTo>
                    <a:lnTo>
                      <a:pt x="145" y="54"/>
                    </a:lnTo>
                    <a:lnTo>
                      <a:pt x="153" y="52"/>
                    </a:lnTo>
                    <a:lnTo>
                      <a:pt x="161" y="48"/>
                    </a:lnTo>
                    <a:lnTo>
                      <a:pt x="167" y="46"/>
                    </a:lnTo>
                    <a:lnTo>
                      <a:pt x="170" y="45"/>
                    </a:lnTo>
                    <a:lnTo>
                      <a:pt x="172" y="41"/>
                    </a:lnTo>
                    <a:lnTo>
                      <a:pt x="169" y="37"/>
                    </a:lnTo>
                    <a:lnTo>
                      <a:pt x="163" y="34"/>
                    </a:lnTo>
                    <a:lnTo>
                      <a:pt x="157" y="36"/>
                    </a:lnTo>
                    <a:lnTo>
                      <a:pt x="152" y="36"/>
                    </a:lnTo>
                    <a:lnTo>
                      <a:pt x="147" y="34"/>
                    </a:lnTo>
                    <a:lnTo>
                      <a:pt x="143" y="33"/>
                    </a:lnTo>
                    <a:lnTo>
                      <a:pt x="138" y="31"/>
                    </a:lnTo>
                    <a:lnTo>
                      <a:pt x="132" y="30"/>
                    </a:lnTo>
                    <a:lnTo>
                      <a:pt x="127" y="28"/>
                    </a:lnTo>
                    <a:lnTo>
                      <a:pt x="122" y="26"/>
                    </a:lnTo>
                    <a:lnTo>
                      <a:pt x="116" y="25"/>
                    </a:lnTo>
                    <a:lnTo>
                      <a:pt x="110" y="24"/>
                    </a:lnTo>
                    <a:lnTo>
                      <a:pt x="105" y="23"/>
                    </a:lnTo>
                    <a:lnTo>
                      <a:pt x="99" y="22"/>
                    </a:lnTo>
                    <a:lnTo>
                      <a:pt x="92" y="21"/>
                    </a:lnTo>
                    <a:lnTo>
                      <a:pt x="85" y="18"/>
                    </a:lnTo>
                    <a:lnTo>
                      <a:pt x="79" y="17"/>
                    </a:lnTo>
                    <a:lnTo>
                      <a:pt x="75" y="15"/>
                    </a:lnTo>
                    <a:lnTo>
                      <a:pt x="70" y="14"/>
                    </a:lnTo>
                    <a:lnTo>
                      <a:pt x="63" y="10"/>
                    </a:lnTo>
                    <a:lnTo>
                      <a:pt x="56" y="6"/>
                    </a:lnTo>
                    <a:lnTo>
                      <a:pt x="49" y="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Freeform 50">
                <a:extLst>
                  <a:ext uri="{FF2B5EF4-FFF2-40B4-BE49-F238E27FC236}">
                    <a16:creationId xmlns:a16="http://schemas.microsoft.com/office/drawing/2014/main" id="{B35E86B6-A0E7-4820-B9F0-C78FDBF92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046"/>
                <a:ext cx="25" cy="14"/>
              </a:xfrm>
              <a:custGeom>
                <a:avLst/>
                <a:gdLst>
                  <a:gd name="T0" fmla="*/ 40 w 50"/>
                  <a:gd name="T1" fmla="*/ 0 h 29"/>
                  <a:gd name="T2" fmla="*/ 35 w 50"/>
                  <a:gd name="T3" fmla="*/ 2 h 29"/>
                  <a:gd name="T4" fmla="*/ 31 w 50"/>
                  <a:gd name="T5" fmla="*/ 4 h 29"/>
                  <a:gd name="T6" fmla="*/ 26 w 50"/>
                  <a:gd name="T7" fmla="*/ 6 h 29"/>
                  <a:gd name="T8" fmla="*/ 22 w 50"/>
                  <a:gd name="T9" fmla="*/ 6 h 29"/>
                  <a:gd name="T10" fmla="*/ 16 w 50"/>
                  <a:gd name="T11" fmla="*/ 5 h 29"/>
                  <a:gd name="T12" fmla="*/ 9 w 50"/>
                  <a:gd name="T13" fmla="*/ 3 h 29"/>
                  <a:gd name="T14" fmla="*/ 3 w 50"/>
                  <a:gd name="T15" fmla="*/ 3 h 29"/>
                  <a:gd name="T16" fmla="*/ 0 w 50"/>
                  <a:gd name="T17" fmla="*/ 5 h 29"/>
                  <a:gd name="T18" fmla="*/ 1 w 50"/>
                  <a:gd name="T19" fmla="*/ 10 h 29"/>
                  <a:gd name="T20" fmla="*/ 4 w 50"/>
                  <a:gd name="T21" fmla="*/ 17 h 29"/>
                  <a:gd name="T22" fmla="*/ 10 w 50"/>
                  <a:gd name="T23" fmla="*/ 25 h 29"/>
                  <a:gd name="T24" fmla="*/ 15 w 50"/>
                  <a:gd name="T25" fmla="*/ 29 h 29"/>
                  <a:gd name="T26" fmla="*/ 23 w 50"/>
                  <a:gd name="T27" fmla="*/ 29 h 29"/>
                  <a:gd name="T28" fmla="*/ 33 w 50"/>
                  <a:gd name="T29" fmla="*/ 29 h 29"/>
                  <a:gd name="T30" fmla="*/ 41 w 50"/>
                  <a:gd name="T31" fmla="*/ 28 h 29"/>
                  <a:gd name="T32" fmla="*/ 48 w 50"/>
                  <a:gd name="T33" fmla="*/ 26 h 29"/>
                  <a:gd name="T34" fmla="*/ 50 w 50"/>
                  <a:gd name="T35" fmla="*/ 22 h 29"/>
                  <a:gd name="T36" fmla="*/ 49 w 50"/>
                  <a:gd name="T37" fmla="*/ 15 h 29"/>
                  <a:gd name="T38" fmla="*/ 46 w 50"/>
                  <a:gd name="T39" fmla="*/ 9 h 29"/>
                  <a:gd name="T40" fmla="*/ 40 w 50"/>
                  <a:gd name="T4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29">
                    <a:moveTo>
                      <a:pt x="40" y="0"/>
                    </a:moveTo>
                    <a:lnTo>
                      <a:pt x="35" y="2"/>
                    </a:lnTo>
                    <a:lnTo>
                      <a:pt x="31" y="4"/>
                    </a:lnTo>
                    <a:lnTo>
                      <a:pt x="26" y="6"/>
                    </a:lnTo>
                    <a:lnTo>
                      <a:pt x="22" y="6"/>
                    </a:lnTo>
                    <a:lnTo>
                      <a:pt x="16" y="5"/>
                    </a:lnTo>
                    <a:lnTo>
                      <a:pt x="9" y="3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1" y="10"/>
                    </a:lnTo>
                    <a:lnTo>
                      <a:pt x="4" y="17"/>
                    </a:lnTo>
                    <a:lnTo>
                      <a:pt x="10" y="25"/>
                    </a:lnTo>
                    <a:lnTo>
                      <a:pt x="15" y="29"/>
                    </a:lnTo>
                    <a:lnTo>
                      <a:pt x="23" y="29"/>
                    </a:lnTo>
                    <a:lnTo>
                      <a:pt x="33" y="29"/>
                    </a:lnTo>
                    <a:lnTo>
                      <a:pt x="41" y="28"/>
                    </a:lnTo>
                    <a:lnTo>
                      <a:pt x="48" y="26"/>
                    </a:lnTo>
                    <a:lnTo>
                      <a:pt x="50" y="22"/>
                    </a:lnTo>
                    <a:lnTo>
                      <a:pt x="49" y="15"/>
                    </a:lnTo>
                    <a:lnTo>
                      <a:pt x="46" y="9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Freeform 51">
                <a:extLst>
                  <a:ext uri="{FF2B5EF4-FFF2-40B4-BE49-F238E27FC236}">
                    <a16:creationId xmlns:a16="http://schemas.microsoft.com/office/drawing/2014/main" id="{EBF03F5F-9AF1-40D6-8516-6D3798177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1036"/>
                <a:ext cx="70" cy="25"/>
              </a:xfrm>
              <a:custGeom>
                <a:avLst/>
                <a:gdLst>
                  <a:gd name="T0" fmla="*/ 73 w 141"/>
                  <a:gd name="T1" fmla="*/ 15 h 51"/>
                  <a:gd name="T2" fmla="*/ 68 w 141"/>
                  <a:gd name="T3" fmla="*/ 13 h 51"/>
                  <a:gd name="T4" fmla="*/ 64 w 141"/>
                  <a:gd name="T5" fmla="*/ 10 h 51"/>
                  <a:gd name="T6" fmla="*/ 58 w 141"/>
                  <a:gd name="T7" fmla="*/ 8 h 51"/>
                  <a:gd name="T8" fmla="*/ 52 w 141"/>
                  <a:gd name="T9" fmla="*/ 4 h 51"/>
                  <a:gd name="T10" fmla="*/ 46 w 141"/>
                  <a:gd name="T11" fmla="*/ 2 h 51"/>
                  <a:gd name="T12" fmla="*/ 41 w 141"/>
                  <a:gd name="T13" fmla="*/ 1 h 51"/>
                  <a:gd name="T14" fmla="*/ 36 w 141"/>
                  <a:gd name="T15" fmla="*/ 0 h 51"/>
                  <a:gd name="T16" fmla="*/ 33 w 141"/>
                  <a:gd name="T17" fmla="*/ 1 h 51"/>
                  <a:gd name="T18" fmla="*/ 28 w 141"/>
                  <a:gd name="T19" fmla="*/ 3 h 51"/>
                  <a:gd name="T20" fmla="*/ 23 w 141"/>
                  <a:gd name="T21" fmla="*/ 3 h 51"/>
                  <a:gd name="T22" fmla="*/ 18 w 141"/>
                  <a:gd name="T23" fmla="*/ 3 h 51"/>
                  <a:gd name="T24" fmla="*/ 13 w 141"/>
                  <a:gd name="T25" fmla="*/ 3 h 51"/>
                  <a:gd name="T26" fmla="*/ 8 w 141"/>
                  <a:gd name="T27" fmla="*/ 4 h 51"/>
                  <a:gd name="T28" fmla="*/ 6 w 141"/>
                  <a:gd name="T29" fmla="*/ 8 h 51"/>
                  <a:gd name="T30" fmla="*/ 6 w 141"/>
                  <a:gd name="T31" fmla="*/ 13 h 51"/>
                  <a:gd name="T32" fmla="*/ 8 w 141"/>
                  <a:gd name="T33" fmla="*/ 17 h 51"/>
                  <a:gd name="T34" fmla="*/ 11 w 141"/>
                  <a:gd name="T35" fmla="*/ 21 h 51"/>
                  <a:gd name="T36" fmla="*/ 11 w 141"/>
                  <a:gd name="T37" fmla="*/ 23 h 51"/>
                  <a:gd name="T38" fmla="*/ 8 w 141"/>
                  <a:gd name="T39" fmla="*/ 25 h 51"/>
                  <a:gd name="T40" fmla="*/ 5 w 141"/>
                  <a:gd name="T41" fmla="*/ 28 h 51"/>
                  <a:gd name="T42" fmla="*/ 1 w 141"/>
                  <a:gd name="T43" fmla="*/ 31 h 51"/>
                  <a:gd name="T44" fmla="*/ 0 w 141"/>
                  <a:gd name="T45" fmla="*/ 33 h 51"/>
                  <a:gd name="T46" fmla="*/ 1 w 141"/>
                  <a:gd name="T47" fmla="*/ 36 h 51"/>
                  <a:gd name="T48" fmla="*/ 8 w 141"/>
                  <a:gd name="T49" fmla="*/ 37 h 51"/>
                  <a:gd name="T50" fmla="*/ 18 w 141"/>
                  <a:gd name="T51" fmla="*/ 38 h 51"/>
                  <a:gd name="T52" fmla="*/ 24 w 141"/>
                  <a:gd name="T53" fmla="*/ 39 h 51"/>
                  <a:gd name="T54" fmla="*/ 30 w 141"/>
                  <a:gd name="T55" fmla="*/ 41 h 51"/>
                  <a:gd name="T56" fmla="*/ 36 w 141"/>
                  <a:gd name="T57" fmla="*/ 44 h 51"/>
                  <a:gd name="T58" fmla="*/ 41 w 141"/>
                  <a:gd name="T59" fmla="*/ 44 h 51"/>
                  <a:gd name="T60" fmla="*/ 45 w 141"/>
                  <a:gd name="T61" fmla="*/ 43 h 51"/>
                  <a:gd name="T62" fmla="*/ 49 w 141"/>
                  <a:gd name="T63" fmla="*/ 39 h 51"/>
                  <a:gd name="T64" fmla="*/ 53 w 141"/>
                  <a:gd name="T65" fmla="*/ 36 h 51"/>
                  <a:gd name="T66" fmla="*/ 61 w 141"/>
                  <a:gd name="T67" fmla="*/ 36 h 51"/>
                  <a:gd name="T68" fmla="*/ 67 w 141"/>
                  <a:gd name="T69" fmla="*/ 37 h 51"/>
                  <a:gd name="T70" fmla="*/ 73 w 141"/>
                  <a:gd name="T71" fmla="*/ 37 h 51"/>
                  <a:gd name="T72" fmla="*/ 80 w 141"/>
                  <a:gd name="T73" fmla="*/ 38 h 51"/>
                  <a:gd name="T74" fmla="*/ 87 w 141"/>
                  <a:gd name="T75" fmla="*/ 39 h 51"/>
                  <a:gd name="T76" fmla="*/ 94 w 141"/>
                  <a:gd name="T77" fmla="*/ 37 h 51"/>
                  <a:gd name="T78" fmla="*/ 99 w 141"/>
                  <a:gd name="T79" fmla="*/ 37 h 51"/>
                  <a:gd name="T80" fmla="*/ 105 w 141"/>
                  <a:gd name="T81" fmla="*/ 40 h 51"/>
                  <a:gd name="T82" fmla="*/ 112 w 141"/>
                  <a:gd name="T83" fmla="*/ 46 h 51"/>
                  <a:gd name="T84" fmla="*/ 119 w 141"/>
                  <a:gd name="T85" fmla="*/ 49 h 51"/>
                  <a:gd name="T86" fmla="*/ 125 w 141"/>
                  <a:gd name="T87" fmla="*/ 51 h 51"/>
                  <a:gd name="T88" fmla="*/ 132 w 141"/>
                  <a:gd name="T89" fmla="*/ 48 h 51"/>
                  <a:gd name="T90" fmla="*/ 137 w 141"/>
                  <a:gd name="T91" fmla="*/ 41 h 51"/>
                  <a:gd name="T92" fmla="*/ 141 w 141"/>
                  <a:gd name="T93" fmla="*/ 34 h 51"/>
                  <a:gd name="T94" fmla="*/ 141 w 141"/>
                  <a:gd name="T95" fmla="*/ 29 h 51"/>
                  <a:gd name="T96" fmla="*/ 135 w 141"/>
                  <a:gd name="T97" fmla="*/ 25 h 51"/>
                  <a:gd name="T98" fmla="*/ 127 w 141"/>
                  <a:gd name="T99" fmla="*/ 23 h 51"/>
                  <a:gd name="T100" fmla="*/ 119 w 141"/>
                  <a:gd name="T101" fmla="*/ 18 h 51"/>
                  <a:gd name="T102" fmla="*/ 111 w 141"/>
                  <a:gd name="T103" fmla="*/ 15 h 51"/>
                  <a:gd name="T104" fmla="*/ 105 w 141"/>
                  <a:gd name="T105" fmla="*/ 15 h 51"/>
                  <a:gd name="T106" fmla="*/ 98 w 141"/>
                  <a:gd name="T107" fmla="*/ 17 h 51"/>
                  <a:gd name="T108" fmla="*/ 89 w 141"/>
                  <a:gd name="T109" fmla="*/ 18 h 51"/>
                  <a:gd name="T110" fmla="*/ 80 w 141"/>
                  <a:gd name="T111" fmla="*/ 18 h 51"/>
                  <a:gd name="T112" fmla="*/ 73 w 141"/>
                  <a:gd name="T113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1" h="51">
                    <a:moveTo>
                      <a:pt x="73" y="15"/>
                    </a:moveTo>
                    <a:lnTo>
                      <a:pt x="68" y="13"/>
                    </a:lnTo>
                    <a:lnTo>
                      <a:pt x="64" y="10"/>
                    </a:lnTo>
                    <a:lnTo>
                      <a:pt x="58" y="8"/>
                    </a:lnTo>
                    <a:lnTo>
                      <a:pt x="52" y="4"/>
                    </a:lnTo>
                    <a:lnTo>
                      <a:pt x="46" y="2"/>
                    </a:lnTo>
                    <a:lnTo>
                      <a:pt x="41" y="1"/>
                    </a:lnTo>
                    <a:lnTo>
                      <a:pt x="36" y="0"/>
                    </a:lnTo>
                    <a:lnTo>
                      <a:pt x="33" y="1"/>
                    </a:lnTo>
                    <a:lnTo>
                      <a:pt x="28" y="3"/>
                    </a:lnTo>
                    <a:lnTo>
                      <a:pt x="23" y="3"/>
                    </a:lnTo>
                    <a:lnTo>
                      <a:pt x="18" y="3"/>
                    </a:lnTo>
                    <a:lnTo>
                      <a:pt x="13" y="3"/>
                    </a:lnTo>
                    <a:lnTo>
                      <a:pt x="8" y="4"/>
                    </a:lnTo>
                    <a:lnTo>
                      <a:pt x="6" y="8"/>
                    </a:lnTo>
                    <a:lnTo>
                      <a:pt x="6" y="13"/>
                    </a:lnTo>
                    <a:lnTo>
                      <a:pt x="8" y="17"/>
                    </a:lnTo>
                    <a:lnTo>
                      <a:pt x="11" y="21"/>
                    </a:lnTo>
                    <a:lnTo>
                      <a:pt x="11" y="23"/>
                    </a:lnTo>
                    <a:lnTo>
                      <a:pt x="8" y="25"/>
                    </a:lnTo>
                    <a:lnTo>
                      <a:pt x="5" y="28"/>
                    </a:lnTo>
                    <a:lnTo>
                      <a:pt x="1" y="31"/>
                    </a:lnTo>
                    <a:lnTo>
                      <a:pt x="0" y="33"/>
                    </a:lnTo>
                    <a:lnTo>
                      <a:pt x="1" y="36"/>
                    </a:lnTo>
                    <a:lnTo>
                      <a:pt x="8" y="37"/>
                    </a:lnTo>
                    <a:lnTo>
                      <a:pt x="18" y="38"/>
                    </a:lnTo>
                    <a:lnTo>
                      <a:pt x="24" y="39"/>
                    </a:lnTo>
                    <a:lnTo>
                      <a:pt x="30" y="41"/>
                    </a:lnTo>
                    <a:lnTo>
                      <a:pt x="36" y="44"/>
                    </a:lnTo>
                    <a:lnTo>
                      <a:pt x="41" y="44"/>
                    </a:lnTo>
                    <a:lnTo>
                      <a:pt x="45" y="43"/>
                    </a:lnTo>
                    <a:lnTo>
                      <a:pt x="49" y="39"/>
                    </a:lnTo>
                    <a:lnTo>
                      <a:pt x="53" y="36"/>
                    </a:lnTo>
                    <a:lnTo>
                      <a:pt x="61" y="36"/>
                    </a:lnTo>
                    <a:lnTo>
                      <a:pt x="67" y="37"/>
                    </a:lnTo>
                    <a:lnTo>
                      <a:pt x="73" y="37"/>
                    </a:lnTo>
                    <a:lnTo>
                      <a:pt x="80" y="38"/>
                    </a:lnTo>
                    <a:lnTo>
                      <a:pt x="87" y="39"/>
                    </a:lnTo>
                    <a:lnTo>
                      <a:pt x="94" y="37"/>
                    </a:lnTo>
                    <a:lnTo>
                      <a:pt x="99" y="37"/>
                    </a:lnTo>
                    <a:lnTo>
                      <a:pt x="105" y="40"/>
                    </a:lnTo>
                    <a:lnTo>
                      <a:pt x="112" y="46"/>
                    </a:lnTo>
                    <a:lnTo>
                      <a:pt x="119" y="49"/>
                    </a:lnTo>
                    <a:lnTo>
                      <a:pt x="125" y="51"/>
                    </a:lnTo>
                    <a:lnTo>
                      <a:pt x="132" y="48"/>
                    </a:lnTo>
                    <a:lnTo>
                      <a:pt x="137" y="41"/>
                    </a:lnTo>
                    <a:lnTo>
                      <a:pt x="141" y="34"/>
                    </a:lnTo>
                    <a:lnTo>
                      <a:pt x="141" y="29"/>
                    </a:lnTo>
                    <a:lnTo>
                      <a:pt x="135" y="25"/>
                    </a:lnTo>
                    <a:lnTo>
                      <a:pt x="127" y="23"/>
                    </a:lnTo>
                    <a:lnTo>
                      <a:pt x="119" y="18"/>
                    </a:lnTo>
                    <a:lnTo>
                      <a:pt x="111" y="15"/>
                    </a:lnTo>
                    <a:lnTo>
                      <a:pt x="105" y="15"/>
                    </a:lnTo>
                    <a:lnTo>
                      <a:pt x="98" y="17"/>
                    </a:lnTo>
                    <a:lnTo>
                      <a:pt x="89" y="18"/>
                    </a:lnTo>
                    <a:lnTo>
                      <a:pt x="80" y="18"/>
                    </a:lnTo>
                    <a:lnTo>
                      <a:pt x="73" y="15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Freeform 52">
                <a:extLst>
                  <a:ext uri="{FF2B5EF4-FFF2-40B4-BE49-F238E27FC236}">
                    <a16:creationId xmlns:a16="http://schemas.microsoft.com/office/drawing/2014/main" id="{51D252A3-BE50-4C3A-95F6-1927396FA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" y="1567"/>
                <a:ext cx="26" cy="34"/>
              </a:xfrm>
              <a:custGeom>
                <a:avLst/>
                <a:gdLst>
                  <a:gd name="T0" fmla="*/ 0 w 53"/>
                  <a:gd name="T1" fmla="*/ 0 h 68"/>
                  <a:gd name="T2" fmla="*/ 0 w 53"/>
                  <a:gd name="T3" fmla="*/ 14 h 68"/>
                  <a:gd name="T4" fmla="*/ 6 w 53"/>
                  <a:gd name="T5" fmla="*/ 35 h 68"/>
                  <a:gd name="T6" fmla="*/ 14 w 53"/>
                  <a:gd name="T7" fmla="*/ 56 h 68"/>
                  <a:gd name="T8" fmla="*/ 22 w 53"/>
                  <a:gd name="T9" fmla="*/ 68 h 68"/>
                  <a:gd name="T10" fmla="*/ 29 w 53"/>
                  <a:gd name="T11" fmla="*/ 68 h 68"/>
                  <a:gd name="T12" fmla="*/ 35 w 53"/>
                  <a:gd name="T13" fmla="*/ 63 h 68"/>
                  <a:gd name="T14" fmla="*/ 41 w 53"/>
                  <a:gd name="T15" fmla="*/ 55 h 68"/>
                  <a:gd name="T16" fmla="*/ 46 w 53"/>
                  <a:gd name="T17" fmla="*/ 49 h 68"/>
                  <a:gd name="T18" fmla="*/ 51 w 53"/>
                  <a:gd name="T19" fmla="*/ 41 h 68"/>
                  <a:gd name="T20" fmla="*/ 53 w 53"/>
                  <a:gd name="T21" fmla="*/ 30 h 68"/>
                  <a:gd name="T22" fmla="*/ 53 w 53"/>
                  <a:gd name="T23" fmla="*/ 18 h 68"/>
                  <a:gd name="T24" fmla="*/ 51 w 53"/>
                  <a:gd name="T25" fmla="*/ 9 h 68"/>
                  <a:gd name="T26" fmla="*/ 47 w 53"/>
                  <a:gd name="T27" fmla="*/ 4 h 68"/>
                  <a:gd name="T28" fmla="*/ 44 w 53"/>
                  <a:gd name="T29" fmla="*/ 1 h 68"/>
                  <a:gd name="T30" fmla="*/ 41 w 53"/>
                  <a:gd name="T31" fmla="*/ 2 h 68"/>
                  <a:gd name="T32" fmla="*/ 37 w 53"/>
                  <a:gd name="T33" fmla="*/ 8 h 68"/>
                  <a:gd name="T34" fmla="*/ 35 w 53"/>
                  <a:gd name="T35" fmla="*/ 11 h 68"/>
                  <a:gd name="T36" fmla="*/ 31 w 53"/>
                  <a:gd name="T37" fmla="*/ 12 h 68"/>
                  <a:gd name="T38" fmla="*/ 27 w 53"/>
                  <a:gd name="T39" fmla="*/ 14 h 68"/>
                  <a:gd name="T40" fmla="*/ 22 w 53"/>
                  <a:gd name="T41" fmla="*/ 14 h 68"/>
                  <a:gd name="T42" fmla="*/ 16 w 53"/>
                  <a:gd name="T43" fmla="*/ 11 h 68"/>
                  <a:gd name="T44" fmla="*/ 12 w 53"/>
                  <a:gd name="T45" fmla="*/ 9 h 68"/>
                  <a:gd name="T46" fmla="*/ 6 w 53"/>
                  <a:gd name="T47" fmla="*/ 6 h 68"/>
                  <a:gd name="T48" fmla="*/ 0 w 53"/>
                  <a:gd name="T4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3" h="68">
                    <a:moveTo>
                      <a:pt x="0" y="0"/>
                    </a:moveTo>
                    <a:lnTo>
                      <a:pt x="0" y="14"/>
                    </a:lnTo>
                    <a:lnTo>
                      <a:pt x="6" y="35"/>
                    </a:lnTo>
                    <a:lnTo>
                      <a:pt x="14" y="56"/>
                    </a:lnTo>
                    <a:lnTo>
                      <a:pt x="22" y="68"/>
                    </a:lnTo>
                    <a:lnTo>
                      <a:pt x="29" y="68"/>
                    </a:lnTo>
                    <a:lnTo>
                      <a:pt x="35" y="63"/>
                    </a:lnTo>
                    <a:lnTo>
                      <a:pt x="41" y="55"/>
                    </a:lnTo>
                    <a:lnTo>
                      <a:pt x="46" y="49"/>
                    </a:lnTo>
                    <a:lnTo>
                      <a:pt x="51" y="41"/>
                    </a:lnTo>
                    <a:lnTo>
                      <a:pt x="53" y="30"/>
                    </a:lnTo>
                    <a:lnTo>
                      <a:pt x="53" y="18"/>
                    </a:lnTo>
                    <a:lnTo>
                      <a:pt x="51" y="9"/>
                    </a:lnTo>
                    <a:lnTo>
                      <a:pt x="47" y="4"/>
                    </a:lnTo>
                    <a:lnTo>
                      <a:pt x="44" y="1"/>
                    </a:lnTo>
                    <a:lnTo>
                      <a:pt x="41" y="2"/>
                    </a:lnTo>
                    <a:lnTo>
                      <a:pt x="37" y="8"/>
                    </a:lnTo>
                    <a:lnTo>
                      <a:pt x="35" y="11"/>
                    </a:lnTo>
                    <a:lnTo>
                      <a:pt x="31" y="12"/>
                    </a:lnTo>
                    <a:lnTo>
                      <a:pt x="27" y="14"/>
                    </a:lnTo>
                    <a:lnTo>
                      <a:pt x="22" y="14"/>
                    </a:lnTo>
                    <a:lnTo>
                      <a:pt x="16" y="11"/>
                    </a:lnTo>
                    <a:lnTo>
                      <a:pt x="12" y="9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Freeform 53">
                <a:extLst>
                  <a:ext uri="{FF2B5EF4-FFF2-40B4-BE49-F238E27FC236}">
                    <a16:creationId xmlns:a16="http://schemas.microsoft.com/office/drawing/2014/main" id="{F6CFB6C1-F8F5-4CAF-A2E4-293C31427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0" y="734"/>
                <a:ext cx="172" cy="189"/>
              </a:xfrm>
              <a:custGeom>
                <a:avLst/>
                <a:gdLst>
                  <a:gd name="T0" fmla="*/ 334 w 343"/>
                  <a:gd name="T1" fmla="*/ 249 h 378"/>
                  <a:gd name="T2" fmla="*/ 312 w 343"/>
                  <a:gd name="T3" fmla="*/ 263 h 378"/>
                  <a:gd name="T4" fmla="*/ 283 w 343"/>
                  <a:gd name="T5" fmla="*/ 264 h 378"/>
                  <a:gd name="T6" fmla="*/ 257 w 343"/>
                  <a:gd name="T7" fmla="*/ 264 h 378"/>
                  <a:gd name="T8" fmla="*/ 242 w 343"/>
                  <a:gd name="T9" fmla="*/ 262 h 378"/>
                  <a:gd name="T10" fmla="*/ 225 w 343"/>
                  <a:gd name="T11" fmla="*/ 262 h 378"/>
                  <a:gd name="T12" fmla="*/ 220 w 343"/>
                  <a:gd name="T13" fmla="*/ 268 h 378"/>
                  <a:gd name="T14" fmla="*/ 232 w 343"/>
                  <a:gd name="T15" fmla="*/ 276 h 378"/>
                  <a:gd name="T16" fmla="*/ 253 w 343"/>
                  <a:gd name="T17" fmla="*/ 280 h 378"/>
                  <a:gd name="T18" fmla="*/ 273 w 343"/>
                  <a:gd name="T19" fmla="*/ 279 h 378"/>
                  <a:gd name="T20" fmla="*/ 296 w 343"/>
                  <a:gd name="T21" fmla="*/ 273 h 378"/>
                  <a:gd name="T22" fmla="*/ 301 w 343"/>
                  <a:gd name="T23" fmla="*/ 322 h 378"/>
                  <a:gd name="T24" fmla="*/ 299 w 343"/>
                  <a:gd name="T25" fmla="*/ 352 h 378"/>
                  <a:gd name="T26" fmla="*/ 273 w 343"/>
                  <a:gd name="T27" fmla="*/ 378 h 378"/>
                  <a:gd name="T28" fmla="*/ 257 w 343"/>
                  <a:gd name="T29" fmla="*/ 364 h 378"/>
                  <a:gd name="T30" fmla="*/ 244 w 343"/>
                  <a:gd name="T31" fmla="*/ 359 h 378"/>
                  <a:gd name="T32" fmla="*/ 231 w 343"/>
                  <a:gd name="T33" fmla="*/ 364 h 378"/>
                  <a:gd name="T34" fmla="*/ 217 w 343"/>
                  <a:gd name="T35" fmla="*/ 365 h 378"/>
                  <a:gd name="T36" fmla="*/ 210 w 343"/>
                  <a:gd name="T37" fmla="*/ 347 h 378"/>
                  <a:gd name="T38" fmla="*/ 201 w 343"/>
                  <a:gd name="T39" fmla="*/ 327 h 378"/>
                  <a:gd name="T40" fmla="*/ 182 w 343"/>
                  <a:gd name="T41" fmla="*/ 316 h 378"/>
                  <a:gd name="T42" fmla="*/ 191 w 343"/>
                  <a:gd name="T43" fmla="*/ 302 h 378"/>
                  <a:gd name="T44" fmla="*/ 172 w 343"/>
                  <a:gd name="T45" fmla="*/ 287 h 378"/>
                  <a:gd name="T46" fmla="*/ 161 w 343"/>
                  <a:gd name="T47" fmla="*/ 265 h 378"/>
                  <a:gd name="T48" fmla="*/ 172 w 343"/>
                  <a:gd name="T49" fmla="*/ 255 h 378"/>
                  <a:gd name="T50" fmla="*/ 192 w 343"/>
                  <a:gd name="T51" fmla="*/ 250 h 378"/>
                  <a:gd name="T52" fmla="*/ 212 w 343"/>
                  <a:gd name="T53" fmla="*/ 239 h 378"/>
                  <a:gd name="T54" fmla="*/ 212 w 343"/>
                  <a:gd name="T55" fmla="*/ 232 h 378"/>
                  <a:gd name="T56" fmla="*/ 196 w 343"/>
                  <a:gd name="T57" fmla="*/ 212 h 378"/>
                  <a:gd name="T58" fmla="*/ 176 w 343"/>
                  <a:gd name="T59" fmla="*/ 205 h 378"/>
                  <a:gd name="T60" fmla="*/ 151 w 343"/>
                  <a:gd name="T61" fmla="*/ 201 h 378"/>
                  <a:gd name="T62" fmla="*/ 128 w 343"/>
                  <a:gd name="T63" fmla="*/ 194 h 378"/>
                  <a:gd name="T64" fmla="*/ 117 w 343"/>
                  <a:gd name="T65" fmla="*/ 175 h 378"/>
                  <a:gd name="T66" fmla="*/ 132 w 343"/>
                  <a:gd name="T67" fmla="*/ 174 h 378"/>
                  <a:gd name="T68" fmla="*/ 147 w 343"/>
                  <a:gd name="T69" fmla="*/ 175 h 378"/>
                  <a:gd name="T70" fmla="*/ 161 w 343"/>
                  <a:gd name="T71" fmla="*/ 173 h 378"/>
                  <a:gd name="T72" fmla="*/ 175 w 343"/>
                  <a:gd name="T73" fmla="*/ 162 h 378"/>
                  <a:gd name="T74" fmla="*/ 177 w 343"/>
                  <a:gd name="T75" fmla="*/ 129 h 378"/>
                  <a:gd name="T76" fmla="*/ 152 w 343"/>
                  <a:gd name="T77" fmla="*/ 99 h 378"/>
                  <a:gd name="T78" fmla="*/ 132 w 343"/>
                  <a:gd name="T79" fmla="*/ 96 h 378"/>
                  <a:gd name="T80" fmla="*/ 117 w 343"/>
                  <a:gd name="T81" fmla="*/ 98 h 378"/>
                  <a:gd name="T82" fmla="*/ 106 w 343"/>
                  <a:gd name="T83" fmla="*/ 72 h 378"/>
                  <a:gd name="T84" fmla="*/ 93 w 343"/>
                  <a:gd name="T85" fmla="*/ 71 h 378"/>
                  <a:gd name="T86" fmla="*/ 73 w 343"/>
                  <a:gd name="T87" fmla="*/ 63 h 378"/>
                  <a:gd name="T88" fmla="*/ 54 w 343"/>
                  <a:gd name="T89" fmla="*/ 45 h 378"/>
                  <a:gd name="T90" fmla="*/ 37 w 343"/>
                  <a:gd name="T91" fmla="*/ 44 h 378"/>
                  <a:gd name="T92" fmla="*/ 23 w 343"/>
                  <a:gd name="T93" fmla="*/ 43 h 378"/>
                  <a:gd name="T94" fmla="*/ 8 w 343"/>
                  <a:gd name="T95" fmla="*/ 34 h 378"/>
                  <a:gd name="T96" fmla="*/ 11 w 343"/>
                  <a:gd name="T97" fmla="*/ 0 h 378"/>
                  <a:gd name="T98" fmla="*/ 73 w 343"/>
                  <a:gd name="T99" fmla="*/ 29 h 378"/>
                  <a:gd name="T100" fmla="*/ 145 w 343"/>
                  <a:gd name="T101" fmla="*/ 72 h 378"/>
                  <a:gd name="T102" fmla="*/ 217 w 343"/>
                  <a:gd name="T103" fmla="*/ 121 h 378"/>
                  <a:gd name="T104" fmla="*/ 282 w 343"/>
                  <a:gd name="T105" fmla="*/ 174 h 378"/>
                  <a:gd name="T106" fmla="*/ 331 w 343"/>
                  <a:gd name="T107" fmla="*/ 224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3" h="378">
                    <a:moveTo>
                      <a:pt x="343" y="240"/>
                    </a:moveTo>
                    <a:lnTo>
                      <a:pt x="341" y="242"/>
                    </a:lnTo>
                    <a:lnTo>
                      <a:pt x="334" y="249"/>
                    </a:lnTo>
                    <a:lnTo>
                      <a:pt x="326" y="257"/>
                    </a:lnTo>
                    <a:lnTo>
                      <a:pt x="319" y="264"/>
                    </a:lnTo>
                    <a:lnTo>
                      <a:pt x="312" y="263"/>
                    </a:lnTo>
                    <a:lnTo>
                      <a:pt x="304" y="263"/>
                    </a:lnTo>
                    <a:lnTo>
                      <a:pt x="293" y="263"/>
                    </a:lnTo>
                    <a:lnTo>
                      <a:pt x="283" y="264"/>
                    </a:lnTo>
                    <a:lnTo>
                      <a:pt x="273" y="264"/>
                    </a:lnTo>
                    <a:lnTo>
                      <a:pt x="263" y="264"/>
                    </a:lnTo>
                    <a:lnTo>
                      <a:pt x="257" y="264"/>
                    </a:lnTo>
                    <a:lnTo>
                      <a:pt x="251" y="264"/>
                    </a:lnTo>
                    <a:lnTo>
                      <a:pt x="246" y="263"/>
                    </a:lnTo>
                    <a:lnTo>
                      <a:pt x="242" y="262"/>
                    </a:lnTo>
                    <a:lnTo>
                      <a:pt x="236" y="262"/>
                    </a:lnTo>
                    <a:lnTo>
                      <a:pt x="230" y="261"/>
                    </a:lnTo>
                    <a:lnTo>
                      <a:pt x="225" y="262"/>
                    </a:lnTo>
                    <a:lnTo>
                      <a:pt x="221" y="262"/>
                    </a:lnTo>
                    <a:lnTo>
                      <a:pt x="220" y="264"/>
                    </a:lnTo>
                    <a:lnTo>
                      <a:pt x="220" y="268"/>
                    </a:lnTo>
                    <a:lnTo>
                      <a:pt x="222" y="271"/>
                    </a:lnTo>
                    <a:lnTo>
                      <a:pt x="227" y="274"/>
                    </a:lnTo>
                    <a:lnTo>
                      <a:pt x="232" y="276"/>
                    </a:lnTo>
                    <a:lnTo>
                      <a:pt x="239" y="278"/>
                    </a:lnTo>
                    <a:lnTo>
                      <a:pt x="246" y="279"/>
                    </a:lnTo>
                    <a:lnTo>
                      <a:pt x="253" y="280"/>
                    </a:lnTo>
                    <a:lnTo>
                      <a:pt x="259" y="280"/>
                    </a:lnTo>
                    <a:lnTo>
                      <a:pt x="263" y="280"/>
                    </a:lnTo>
                    <a:lnTo>
                      <a:pt x="273" y="279"/>
                    </a:lnTo>
                    <a:lnTo>
                      <a:pt x="283" y="277"/>
                    </a:lnTo>
                    <a:lnTo>
                      <a:pt x="292" y="274"/>
                    </a:lnTo>
                    <a:lnTo>
                      <a:pt x="296" y="273"/>
                    </a:lnTo>
                    <a:lnTo>
                      <a:pt x="310" y="298"/>
                    </a:lnTo>
                    <a:lnTo>
                      <a:pt x="299" y="308"/>
                    </a:lnTo>
                    <a:lnTo>
                      <a:pt x="301" y="322"/>
                    </a:lnTo>
                    <a:lnTo>
                      <a:pt x="303" y="333"/>
                    </a:lnTo>
                    <a:lnTo>
                      <a:pt x="303" y="342"/>
                    </a:lnTo>
                    <a:lnTo>
                      <a:pt x="299" y="352"/>
                    </a:lnTo>
                    <a:lnTo>
                      <a:pt x="291" y="362"/>
                    </a:lnTo>
                    <a:lnTo>
                      <a:pt x="282" y="371"/>
                    </a:lnTo>
                    <a:lnTo>
                      <a:pt x="273" y="378"/>
                    </a:lnTo>
                    <a:lnTo>
                      <a:pt x="266" y="378"/>
                    </a:lnTo>
                    <a:lnTo>
                      <a:pt x="261" y="372"/>
                    </a:lnTo>
                    <a:lnTo>
                      <a:pt x="257" y="364"/>
                    </a:lnTo>
                    <a:lnTo>
                      <a:pt x="253" y="360"/>
                    </a:lnTo>
                    <a:lnTo>
                      <a:pt x="247" y="357"/>
                    </a:lnTo>
                    <a:lnTo>
                      <a:pt x="244" y="359"/>
                    </a:lnTo>
                    <a:lnTo>
                      <a:pt x="240" y="360"/>
                    </a:lnTo>
                    <a:lnTo>
                      <a:pt x="236" y="362"/>
                    </a:lnTo>
                    <a:lnTo>
                      <a:pt x="231" y="364"/>
                    </a:lnTo>
                    <a:lnTo>
                      <a:pt x="227" y="365"/>
                    </a:lnTo>
                    <a:lnTo>
                      <a:pt x="222" y="365"/>
                    </a:lnTo>
                    <a:lnTo>
                      <a:pt x="217" y="365"/>
                    </a:lnTo>
                    <a:lnTo>
                      <a:pt x="213" y="364"/>
                    </a:lnTo>
                    <a:lnTo>
                      <a:pt x="209" y="357"/>
                    </a:lnTo>
                    <a:lnTo>
                      <a:pt x="210" y="347"/>
                    </a:lnTo>
                    <a:lnTo>
                      <a:pt x="212" y="338"/>
                    </a:lnTo>
                    <a:lnTo>
                      <a:pt x="209" y="332"/>
                    </a:lnTo>
                    <a:lnTo>
                      <a:pt x="201" y="327"/>
                    </a:lnTo>
                    <a:lnTo>
                      <a:pt x="192" y="322"/>
                    </a:lnTo>
                    <a:lnTo>
                      <a:pt x="185" y="318"/>
                    </a:lnTo>
                    <a:lnTo>
                      <a:pt x="182" y="316"/>
                    </a:lnTo>
                    <a:lnTo>
                      <a:pt x="184" y="314"/>
                    </a:lnTo>
                    <a:lnTo>
                      <a:pt x="187" y="308"/>
                    </a:lnTo>
                    <a:lnTo>
                      <a:pt x="191" y="302"/>
                    </a:lnTo>
                    <a:lnTo>
                      <a:pt x="190" y="298"/>
                    </a:lnTo>
                    <a:lnTo>
                      <a:pt x="182" y="293"/>
                    </a:lnTo>
                    <a:lnTo>
                      <a:pt x="172" y="287"/>
                    </a:lnTo>
                    <a:lnTo>
                      <a:pt x="163" y="279"/>
                    </a:lnTo>
                    <a:lnTo>
                      <a:pt x="160" y="270"/>
                    </a:lnTo>
                    <a:lnTo>
                      <a:pt x="161" y="265"/>
                    </a:lnTo>
                    <a:lnTo>
                      <a:pt x="163" y="261"/>
                    </a:lnTo>
                    <a:lnTo>
                      <a:pt x="167" y="257"/>
                    </a:lnTo>
                    <a:lnTo>
                      <a:pt x="172" y="255"/>
                    </a:lnTo>
                    <a:lnTo>
                      <a:pt x="178" y="253"/>
                    </a:lnTo>
                    <a:lnTo>
                      <a:pt x="185" y="251"/>
                    </a:lnTo>
                    <a:lnTo>
                      <a:pt x="192" y="250"/>
                    </a:lnTo>
                    <a:lnTo>
                      <a:pt x="199" y="251"/>
                    </a:lnTo>
                    <a:lnTo>
                      <a:pt x="205" y="245"/>
                    </a:lnTo>
                    <a:lnTo>
                      <a:pt x="212" y="239"/>
                    </a:lnTo>
                    <a:lnTo>
                      <a:pt x="217" y="235"/>
                    </a:lnTo>
                    <a:lnTo>
                      <a:pt x="220" y="234"/>
                    </a:lnTo>
                    <a:lnTo>
                      <a:pt x="212" y="232"/>
                    </a:lnTo>
                    <a:lnTo>
                      <a:pt x="205" y="226"/>
                    </a:lnTo>
                    <a:lnTo>
                      <a:pt x="199" y="219"/>
                    </a:lnTo>
                    <a:lnTo>
                      <a:pt x="196" y="212"/>
                    </a:lnTo>
                    <a:lnTo>
                      <a:pt x="190" y="210"/>
                    </a:lnTo>
                    <a:lnTo>
                      <a:pt x="183" y="208"/>
                    </a:lnTo>
                    <a:lnTo>
                      <a:pt x="176" y="205"/>
                    </a:lnTo>
                    <a:lnTo>
                      <a:pt x="168" y="204"/>
                    </a:lnTo>
                    <a:lnTo>
                      <a:pt x="159" y="202"/>
                    </a:lnTo>
                    <a:lnTo>
                      <a:pt x="151" y="201"/>
                    </a:lnTo>
                    <a:lnTo>
                      <a:pt x="144" y="198"/>
                    </a:lnTo>
                    <a:lnTo>
                      <a:pt x="137" y="197"/>
                    </a:lnTo>
                    <a:lnTo>
                      <a:pt x="128" y="194"/>
                    </a:lnTo>
                    <a:lnTo>
                      <a:pt x="122" y="188"/>
                    </a:lnTo>
                    <a:lnTo>
                      <a:pt x="118" y="181"/>
                    </a:lnTo>
                    <a:lnTo>
                      <a:pt x="117" y="175"/>
                    </a:lnTo>
                    <a:lnTo>
                      <a:pt x="122" y="174"/>
                    </a:lnTo>
                    <a:lnTo>
                      <a:pt x="128" y="174"/>
                    </a:lnTo>
                    <a:lnTo>
                      <a:pt x="132" y="174"/>
                    </a:lnTo>
                    <a:lnTo>
                      <a:pt x="137" y="174"/>
                    </a:lnTo>
                    <a:lnTo>
                      <a:pt x="143" y="174"/>
                    </a:lnTo>
                    <a:lnTo>
                      <a:pt x="147" y="175"/>
                    </a:lnTo>
                    <a:lnTo>
                      <a:pt x="151" y="175"/>
                    </a:lnTo>
                    <a:lnTo>
                      <a:pt x="155" y="175"/>
                    </a:lnTo>
                    <a:lnTo>
                      <a:pt x="161" y="173"/>
                    </a:lnTo>
                    <a:lnTo>
                      <a:pt x="164" y="170"/>
                    </a:lnTo>
                    <a:lnTo>
                      <a:pt x="168" y="165"/>
                    </a:lnTo>
                    <a:lnTo>
                      <a:pt x="175" y="162"/>
                    </a:lnTo>
                    <a:lnTo>
                      <a:pt x="182" y="157"/>
                    </a:lnTo>
                    <a:lnTo>
                      <a:pt x="183" y="146"/>
                    </a:lnTo>
                    <a:lnTo>
                      <a:pt x="177" y="129"/>
                    </a:lnTo>
                    <a:lnTo>
                      <a:pt x="163" y="107"/>
                    </a:lnTo>
                    <a:lnTo>
                      <a:pt x="157" y="103"/>
                    </a:lnTo>
                    <a:lnTo>
                      <a:pt x="152" y="99"/>
                    </a:lnTo>
                    <a:lnTo>
                      <a:pt x="145" y="98"/>
                    </a:lnTo>
                    <a:lnTo>
                      <a:pt x="139" y="97"/>
                    </a:lnTo>
                    <a:lnTo>
                      <a:pt x="132" y="96"/>
                    </a:lnTo>
                    <a:lnTo>
                      <a:pt x="126" y="97"/>
                    </a:lnTo>
                    <a:lnTo>
                      <a:pt x="122" y="97"/>
                    </a:lnTo>
                    <a:lnTo>
                      <a:pt x="117" y="98"/>
                    </a:lnTo>
                    <a:lnTo>
                      <a:pt x="110" y="90"/>
                    </a:lnTo>
                    <a:lnTo>
                      <a:pt x="107" y="81"/>
                    </a:lnTo>
                    <a:lnTo>
                      <a:pt x="106" y="72"/>
                    </a:lnTo>
                    <a:lnTo>
                      <a:pt x="106" y="68"/>
                    </a:lnTo>
                    <a:lnTo>
                      <a:pt x="100" y="71"/>
                    </a:lnTo>
                    <a:lnTo>
                      <a:pt x="93" y="71"/>
                    </a:lnTo>
                    <a:lnTo>
                      <a:pt x="87" y="71"/>
                    </a:lnTo>
                    <a:lnTo>
                      <a:pt x="80" y="68"/>
                    </a:lnTo>
                    <a:lnTo>
                      <a:pt x="73" y="63"/>
                    </a:lnTo>
                    <a:lnTo>
                      <a:pt x="68" y="56"/>
                    </a:lnTo>
                    <a:lnTo>
                      <a:pt x="62" y="49"/>
                    </a:lnTo>
                    <a:lnTo>
                      <a:pt x="54" y="45"/>
                    </a:lnTo>
                    <a:lnTo>
                      <a:pt x="48" y="44"/>
                    </a:lnTo>
                    <a:lnTo>
                      <a:pt x="42" y="44"/>
                    </a:lnTo>
                    <a:lnTo>
                      <a:pt x="37" y="44"/>
                    </a:lnTo>
                    <a:lnTo>
                      <a:pt x="32" y="44"/>
                    </a:lnTo>
                    <a:lnTo>
                      <a:pt x="27" y="44"/>
                    </a:lnTo>
                    <a:lnTo>
                      <a:pt x="23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8" y="34"/>
                    </a:lnTo>
                    <a:lnTo>
                      <a:pt x="1" y="21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1" y="8"/>
                    </a:lnTo>
                    <a:lnTo>
                      <a:pt x="52" y="19"/>
                    </a:lnTo>
                    <a:lnTo>
                      <a:pt x="73" y="29"/>
                    </a:lnTo>
                    <a:lnTo>
                      <a:pt x="96" y="43"/>
                    </a:lnTo>
                    <a:lnTo>
                      <a:pt x="121" y="57"/>
                    </a:lnTo>
                    <a:lnTo>
                      <a:pt x="145" y="72"/>
                    </a:lnTo>
                    <a:lnTo>
                      <a:pt x="169" y="88"/>
                    </a:lnTo>
                    <a:lnTo>
                      <a:pt x="193" y="104"/>
                    </a:lnTo>
                    <a:lnTo>
                      <a:pt x="217" y="121"/>
                    </a:lnTo>
                    <a:lnTo>
                      <a:pt x="240" y="139"/>
                    </a:lnTo>
                    <a:lnTo>
                      <a:pt x="261" y="156"/>
                    </a:lnTo>
                    <a:lnTo>
                      <a:pt x="282" y="174"/>
                    </a:lnTo>
                    <a:lnTo>
                      <a:pt x="300" y="192"/>
                    </a:lnTo>
                    <a:lnTo>
                      <a:pt x="318" y="208"/>
                    </a:lnTo>
                    <a:lnTo>
                      <a:pt x="331" y="224"/>
                    </a:lnTo>
                    <a:lnTo>
                      <a:pt x="343" y="24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Freeform 54">
                <a:extLst>
                  <a:ext uri="{FF2B5EF4-FFF2-40B4-BE49-F238E27FC236}">
                    <a16:creationId xmlns:a16="http://schemas.microsoft.com/office/drawing/2014/main" id="{B2CA55C1-D891-4395-AA7F-E9EBC2180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" y="763"/>
                <a:ext cx="63" cy="55"/>
              </a:xfrm>
              <a:custGeom>
                <a:avLst/>
                <a:gdLst>
                  <a:gd name="T0" fmla="*/ 17 w 126"/>
                  <a:gd name="T1" fmla="*/ 13 h 111"/>
                  <a:gd name="T2" fmla="*/ 24 w 126"/>
                  <a:gd name="T3" fmla="*/ 15 h 111"/>
                  <a:gd name="T4" fmla="*/ 32 w 126"/>
                  <a:gd name="T5" fmla="*/ 16 h 111"/>
                  <a:gd name="T6" fmla="*/ 35 w 126"/>
                  <a:gd name="T7" fmla="*/ 24 h 111"/>
                  <a:gd name="T8" fmla="*/ 46 w 126"/>
                  <a:gd name="T9" fmla="*/ 28 h 111"/>
                  <a:gd name="T10" fmla="*/ 60 w 126"/>
                  <a:gd name="T11" fmla="*/ 29 h 111"/>
                  <a:gd name="T12" fmla="*/ 66 w 126"/>
                  <a:gd name="T13" fmla="*/ 37 h 111"/>
                  <a:gd name="T14" fmla="*/ 69 w 126"/>
                  <a:gd name="T15" fmla="*/ 51 h 111"/>
                  <a:gd name="T16" fmla="*/ 82 w 126"/>
                  <a:gd name="T17" fmla="*/ 53 h 111"/>
                  <a:gd name="T18" fmla="*/ 100 w 126"/>
                  <a:gd name="T19" fmla="*/ 54 h 111"/>
                  <a:gd name="T20" fmla="*/ 108 w 126"/>
                  <a:gd name="T21" fmla="*/ 58 h 111"/>
                  <a:gd name="T22" fmla="*/ 111 w 126"/>
                  <a:gd name="T23" fmla="*/ 68 h 111"/>
                  <a:gd name="T24" fmla="*/ 126 w 126"/>
                  <a:gd name="T25" fmla="*/ 78 h 111"/>
                  <a:gd name="T26" fmla="*/ 119 w 126"/>
                  <a:gd name="T27" fmla="*/ 91 h 111"/>
                  <a:gd name="T28" fmla="*/ 105 w 126"/>
                  <a:gd name="T29" fmla="*/ 97 h 111"/>
                  <a:gd name="T30" fmla="*/ 94 w 126"/>
                  <a:gd name="T31" fmla="*/ 99 h 111"/>
                  <a:gd name="T32" fmla="*/ 85 w 126"/>
                  <a:gd name="T33" fmla="*/ 102 h 111"/>
                  <a:gd name="T34" fmla="*/ 76 w 126"/>
                  <a:gd name="T35" fmla="*/ 106 h 111"/>
                  <a:gd name="T36" fmla="*/ 68 w 126"/>
                  <a:gd name="T37" fmla="*/ 109 h 111"/>
                  <a:gd name="T38" fmla="*/ 58 w 126"/>
                  <a:gd name="T39" fmla="*/ 109 h 111"/>
                  <a:gd name="T40" fmla="*/ 46 w 126"/>
                  <a:gd name="T41" fmla="*/ 105 h 111"/>
                  <a:gd name="T42" fmla="*/ 58 w 126"/>
                  <a:gd name="T43" fmla="*/ 93 h 111"/>
                  <a:gd name="T44" fmla="*/ 66 w 126"/>
                  <a:gd name="T45" fmla="*/ 88 h 111"/>
                  <a:gd name="T46" fmla="*/ 54 w 126"/>
                  <a:gd name="T47" fmla="*/ 83 h 111"/>
                  <a:gd name="T48" fmla="*/ 43 w 126"/>
                  <a:gd name="T49" fmla="*/ 75 h 111"/>
                  <a:gd name="T50" fmla="*/ 46 w 126"/>
                  <a:gd name="T51" fmla="*/ 67 h 111"/>
                  <a:gd name="T52" fmla="*/ 46 w 126"/>
                  <a:gd name="T53" fmla="*/ 59 h 111"/>
                  <a:gd name="T54" fmla="*/ 32 w 126"/>
                  <a:gd name="T55" fmla="*/ 47 h 111"/>
                  <a:gd name="T56" fmla="*/ 18 w 126"/>
                  <a:gd name="T57" fmla="*/ 39 h 111"/>
                  <a:gd name="T58" fmla="*/ 10 w 126"/>
                  <a:gd name="T59" fmla="*/ 22 h 111"/>
                  <a:gd name="T60" fmla="*/ 0 w 126"/>
                  <a:gd name="T61" fmla="*/ 3 h 111"/>
                  <a:gd name="T62" fmla="*/ 8 w 126"/>
                  <a:gd name="T63" fmla="*/ 0 h 111"/>
                  <a:gd name="T64" fmla="*/ 15 w 126"/>
                  <a:gd name="T65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6" h="111">
                    <a:moveTo>
                      <a:pt x="15" y="7"/>
                    </a:moveTo>
                    <a:lnTo>
                      <a:pt x="17" y="13"/>
                    </a:lnTo>
                    <a:lnTo>
                      <a:pt x="21" y="15"/>
                    </a:lnTo>
                    <a:lnTo>
                      <a:pt x="24" y="15"/>
                    </a:lnTo>
                    <a:lnTo>
                      <a:pt x="29" y="15"/>
                    </a:lnTo>
                    <a:lnTo>
                      <a:pt x="32" y="16"/>
                    </a:lnTo>
                    <a:lnTo>
                      <a:pt x="33" y="20"/>
                    </a:lnTo>
                    <a:lnTo>
                      <a:pt x="35" y="24"/>
                    </a:lnTo>
                    <a:lnTo>
                      <a:pt x="39" y="28"/>
                    </a:lnTo>
                    <a:lnTo>
                      <a:pt x="46" y="28"/>
                    </a:lnTo>
                    <a:lnTo>
                      <a:pt x="53" y="28"/>
                    </a:lnTo>
                    <a:lnTo>
                      <a:pt x="60" y="29"/>
                    </a:lnTo>
                    <a:lnTo>
                      <a:pt x="65" y="31"/>
                    </a:lnTo>
                    <a:lnTo>
                      <a:pt x="66" y="37"/>
                    </a:lnTo>
                    <a:lnTo>
                      <a:pt x="67" y="44"/>
                    </a:lnTo>
                    <a:lnTo>
                      <a:pt x="69" y="51"/>
                    </a:lnTo>
                    <a:lnTo>
                      <a:pt x="74" y="53"/>
                    </a:lnTo>
                    <a:lnTo>
                      <a:pt x="82" y="53"/>
                    </a:lnTo>
                    <a:lnTo>
                      <a:pt x="91" y="53"/>
                    </a:lnTo>
                    <a:lnTo>
                      <a:pt x="100" y="54"/>
                    </a:lnTo>
                    <a:lnTo>
                      <a:pt x="106" y="55"/>
                    </a:lnTo>
                    <a:lnTo>
                      <a:pt x="108" y="58"/>
                    </a:lnTo>
                    <a:lnTo>
                      <a:pt x="111" y="62"/>
                    </a:lnTo>
                    <a:lnTo>
                      <a:pt x="111" y="68"/>
                    </a:lnTo>
                    <a:lnTo>
                      <a:pt x="112" y="74"/>
                    </a:lnTo>
                    <a:lnTo>
                      <a:pt x="126" y="78"/>
                    </a:lnTo>
                    <a:lnTo>
                      <a:pt x="123" y="85"/>
                    </a:lnTo>
                    <a:lnTo>
                      <a:pt x="119" y="91"/>
                    </a:lnTo>
                    <a:lnTo>
                      <a:pt x="113" y="94"/>
                    </a:lnTo>
                    <a:lnTo>
                      <a:pt x="105" y="97"/>
                    </a:lnTo>
                    <a:lnTo>
                      <a:pt x="100" y="98"/>
                    </a:lnTo>
                    <a:lnTo>
                      <a:pt x="94" y="99"/>
                    </a:lnTo>
                    <a:lnTo>
                      <a:pt x="90" y="100"/>
                    </a:lnTo>
                    <a:lnTo>
                      <a:pt x="85" y="102"/>
                    </a:lnTo>
                    <a:lnTo>
                      <a:pt x="81" y="104"/>
                    </a:lnTo>
                    <a:lnTo>
                      <a:pt x="76" y="106"/>
                    </a:lnTo>
                    <a:lnTo>
                      <a:pt x="71" y="108"/>
                    </a:lnTo>
                    <a:lnTo>
                      <a:pt x="68" y="109"/>
                    </a:lnTo>
                    <a:lnTo>
                      <a:pt x="62" y="111"/>
                    </a:lnTo>
                    <a:lnTo>
                      <a:pt x="58" y="109"/>
                    </a:lnTo>
                    <a:lnTo>
                      <a:pt x="52" y="107"/>
                    </a:lnTo>
                    <a:lnTo>
                      <a:pt x="46" y="105"/>
                    </a:lnTo>
                    <a:lnTo>
                      <a:pt x="52" y="99"/>
                    </a:lnTo>
                    <a:lnTo>
                      <a:pt x="58" y="93"/>
                    </a:lnTo>
                    <a:lnTo>
                      <a:pt x="63" y="89"/>
                    </a:lnTo>
                    <a:lnTo>
                      <a:pt x="66" y="88"/>
                    </a:lnTo>
                    <a:lnTo>
                      <a:pt x="60" y="85"/>
                    </a:lnTo>
                    <a:lnTo>
                      <a:pt x="54" y="83"/>
                    </a:lnTo>
                    <a:lnTo>
                      <a:pt x="47" y="79"/>
                    </a:lnTo>
                    <a:lnTo>
                      <a:pt x="43" y="75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48" y="62"/>
                    </a:lnTo>
                    <a:lnTo>
                      <a:pt x="46" y="59"/>
                    </a:lnTo>
                    <a:lnTo>
                      <a:pt x="39" y="54"/>
                    </a:lnTo>
                    <a:lnTo>
                      <a:pt x="32" y="47"/>
                    </a:lnTo>
                    <a:lnTo>
                      <a:pt x="24" y="43"/>
                    </a:lnTo>
                    <a:lnTo>
                      <a:pt x="18" y="39"/>
                    </a:lnTo>
                    <a:lnTo>
                      <a:pt x="15" y="32"/>
                    </a:lnTo>
                    <a:lnTo>
                      <a:pt x="10" y="22"/>
                    </a:lnTo>
                    <a:lnTo>
                      <a:pt x="6" y="11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8" y="0"/>
                    </a:lnTo>
                    <a:lnTo>
                      <a:pt x="13" y="2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Freeform 55">
                <a:extLst>
                  <a:ext uri="{FF2B5EF4-FFF2-40B4-BE49-F238E27FC236}">
                    <a16:creationId xmlns:a16="http://schemas.microsoft.com/office/drawing/2014/main" id="{A4CC754A-C793-41BD-B0FD-09E38E935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784"/>
                <a:ext cx="17" cy="21"/>
              </a:xfrm>
              <a:custGeom>
                <a:avLst/>
                <a:gdLst>
                  <a:gd name="T0" fmla="*/ 0 w 32"/>
                  <a:gd name="T1" fmla="*/ 0 h 43"/>
                  <a:gd name="T2" fmla="*/ 4 w 32"/>
                  <a:gd name="T3" fmla="*/ 4 h 43"/>
                  <a:gd name="T4" fmla="*/ 10 w 32"/>
                  <a:gd name="T5" fmla="*/ 8 h 43"/>
                  <a:gd name="T6" fmla="*/ 17 w 32"/>
                  <a:gd name="T7" fmla="*/ 11 h 43"/>
                  <a:gd name="T8" fmla="*/ 23 w 32"/>
                  <a:gd name="T9" fmla="*/ 13 h 43"/>
                  <a:gd name="T10" fmla="*/ 28 w 32"/>
                  <a:gd name="T11" fmla="*/ 21 h 43"/>
                  <a:gd name="T12" fmla="*/ 32 w 32"/>
                  <a:gd name="T13" fmla="*/ 30 h 43"/>
                  <a:gd name="T14" fmla="*/ 32 w 32"/>
                  <a:gd name="T15" fmla="*/ 38 h 43"/>
                  <a:gd name="T16" fmla="*/ 28 w 32"/>
                  <a:gd name="T17" fmla="*/ 43 h 43"/>
                  <a:gd name="T18" fmla="*/ 19 w 32"/>
                  <a:gd name="T19" fmla="*/ 40 h 43"/>
                  <a:gd name="T20" fmla="*/ 10 w 32"/>
                  <a:gd name="T21" fmla="*/ 29 h 43"/>
                  <a:gd name="T22" fmla="*/ 3 w 32"/>
                  <a:gd name="T23" fmla="*/ 14 h 43"/>
                  <a:gd name="T24" fmla="*/ 0 w 32"/>
                  <a:gd name="T2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43">
                    <a:moveTo>
                      <a:pt x="0" y="0"/>
                    </a:moveTo>
                    <a:lnTo>
                      <a:pt x="4" y="4"/>
                    </a:lnTo>
                    <a:lnTo>
                      <a:pt x="10" y="8"/>
                    </a:lnTo>
                    <a:lnTo>
                      <a:pt x="17" y="11"/>
                    </a:lnTo>
                    <a:lnTo>
                      <a:pt x="23" y="13"/>
                    </a:lnTo>
                    <a:lnTo>
                      <a:pt x="28" y="21"/>
                    </a:lnTo>
                    <a:lnTo>
                      <a:pt x="32" y="30"/>
                    </a:lnTo>
                    <a:lnTo>
                      <a:pt x="32" y="38"/>
                    </a:lnTo>
                    <a:lnTo>
                      <a:pt x="28" y="43"/>
                    </a:lnTo>
                    <a:lnTo>
                      <a:pt x="19" y="40"/>
                    </a:lnTo>
                    <a:lnTo>
                      <a:pt x="10" y="29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" name="Freeform 56">
                <a:extLst>
                  <a:ext uri="{FF2B5EF4-FFF2-40B4-BE49-F238E27FC236}">
                    <a16:creationId xmlns:a16="http://schemas.microsoft.com/office/drawing/2014/main" id="{FBC3ACE0-1B2E-47DD-865C-7A2AD860B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921"/>
                <a:ext cx="202" cy="530"/>
              </a:xfrm>
              <a:custGeom>
                <a:avLst/>
                <a:gdLst>
                  <a:gd name="T0" fmla="*/ 228 w 405"/>
                  <a:gd name="T1" fmla="*/ 23 h 1058"/>
                  <a:gd name="T2" fmla="*/ 203 w 405"/>
                  <a:gd name="T3" fmla="*/ 23 h 1058"/>
                  <a:gd name="T4" fmla="*/ 185 w 405"/>
                  <a:gd name="T5" fmla="*/ 4 h 1058"/>
                  <a:gd name="T6" fmla="*/ 164 w 405"/>
                  <a:gd name="T7" fmla="*/ 0 h 1058"/>
                  <a:gd name="T8" fmla="*/ 144 w 405"/>
                  <a:gd name="T9" fmla="*/ 0 h 1058"/>
                  <a:gd name="T10" fmla="*/ 127 w 405"/>
                  <a:gd name="T11" fmla="*/ 3 h 1058"/>
                  <a:gd name="T12" fmla="*/ 105 w 405"/>
                  <a:gd name="T13" fmla="*/ 18 h 1058"/>
                  <a:gd name="T14" fmla="*/ 89 w 405"/>
                  <a:gd name="T15" fmla="*/ 32 h 1058"/>
                  <a:gd name="T16" fmla="*/ 82 w 405"/>
                  <a:gd name="T17" fmla="*/ 33 h 1058"/>
                  <a:gd name="T18" fmla="*/ 62 w 405"/>
                  <a:gd name="T19" fmla="*/ 34 h 1058"/>
                  <a:gd name="T20" fmla="*/ 46 w 405"/>
                  <a:gd name="T21" fmla="*/ 37 h 1058"/>
                  <a:gd name="T22" fmla="*/ 31 w 405"/>
                  <a:gd name="T23" fmla="*/ 52 h 1058"/>
                  <a:gd name="T24" fmla="*/ 16 w 405"/>
                  <a:gd name="T25" fmla="*/ 73 h 1058"/>
                  <a:gd name="T26" fmla="*/ 24 w 405"/>
                  <a:gd name="T27" fmla="*/ 121 h 1058"/>
                  <a:gd name="T28" fmla="*/ 3 w 405"/>
                  <a:gd name="T29" fmla="*/ 186 h 1058"/>
                  <a:gd name="T30" fmla="*/ 16 w 405"/>
                  <a:gd name="T31" fmla="*/ 223 h 1058"/>
                  <a:gd name="T32" fmla="*/ 29 w 405"/>
                  <a:gd name="T33" fmla="*/ 268 h 1058"/>
                  <a:gd name="T34" fmla="*/ 32 w 405"/>
                  <a:gd name="T35" fmla="*/ 346 h 1058"/>
                  <a:gd name="T36" fmla="*/ 59 w 405"/>
                  <a:gd name="T37" fmla="*/ 358 h 1058"/>
                  <a:gd name="T38" fmla="*/ 70 w 405"/>
                  <a:gd name="T39" fmla="*/ 372 h 1058"/>
                  <a:gd name="T40" fmla="*/ 79 w 405"/>
                  <a:gd name="T41" fmla="*/ 391 h 1058"/>
                  <a:gd name="T42" fmla="*/ 85 w 405"/>
                  <a:gd name="T43" fmla="*/ 407 h 1058"/>
                  <a:gd name="T44" fmla="*/ 104 w 405"/>
                  <a:gd name="T45" fmla="*/ 420 h 1058"/>
                  <a:gd name="T46" fmla="*/ 118 w 405"/>
                  <a:gd name="T47" fmla="*/ 441 h 1058"/>
                  <a:gd name="T48" fmla="*/ 126 w 405"/>
                  <a:gd name="T49" fmla="*/ 455 h 1058"/>
                  <a:gd name="T50" fmla="*/ 144 w 405"/>
                  <a:gd name="T51" fmla="*/ 472 h 1058"/>
                  <a:gd name="T52" fmla="*/ 161 w 405"/>
                  <a:gd name="T53" fmla="*/ 487 h 1058"/>
                  <a:gd name="T54" fmla="*/ 182 w 405"/>
                  <a:gd name="T55" fmla="*/ 485 h 1058"/>
                  <a:gd name="T56" fmla="*/ 214 w 405"/>
                  <a:gd name="T57" fmla="*/ 477 h 1058"/>
                  <a:gd name="T58" fmla="*/ 240 w 405"/>
                  <a:gd name="T59" fmla="*/ 474 h 1058"/>
                  <a:gd name="T60" fmla="*/ 261 w 405"/>
                  <a:gd name="T61" fmla="*/ 481 h 1058"/>
                  <a:gd name="T62" fmla="*/ 290 w 405"/>
                  <a:gd name="T63" fmla="*/ 486 h 1058"/>
                  <a:gd name="T64" fmla="*/ 319 w 405"/>
                  <a:gd name="T65" fmla="*/ 488 h 1058"/>
                  <a:gd name="T66" fmla="*/ 332 w 405"/>
                  <a:gd name="T67" fmla="*/ 504 h 1058"/>
                  <a:gd name="T68" fmla="*/ 346 w 405"/>
                  <a:gd name="T69" fmla="*/ 518 h 1058"/>
                  <a:gd name="T70" fmla="*/ 356 w 405"/>
                  <a:gd name="T71" fmla="*/ 571 h 1058"/>
                  <a:gd name="T72" fmla="*/ 352 w 405"/>
                  <a:gd name="T73" fmla="*/ 647 h 1058"/>
                  <a:gd name="T74" fmla="*/ 357 w 405"/>
                  <a:gd name="T75" fmla="*/ 715 h 1058"/>
                  <a:gd name="T76" fmla="*/ 341 w 405"/>
                  <a:gd name="T77" fmla="*/ 746 h 1058"/>
                  <a:gd name="T78" fmla="*/ 328 w 405"/>
                  <a:gd name="T79" fmla="*/ 781 h 1058"/>
                  <a:gd name="T80" fmla="*/ 311 w 405"/>
                  <a:gd name="T81" fmla="*/ 794 h 1058"/>
                  <a:gd name="T82" fmla="*/ 299 w 405"/>
                  <a:gd name="T83" fmla="*/ 827 h 1058"/>
                  <a:gd name="T84" fmla="*/ 290 w 405"/>
                  <a:gd name="T85" fmla="*/ 930 h 1058"/>
                  <a:gd name="T86" fmla="*/ 277 w 405"/>
                  <a:gd name="T87" fmla="*/ 1032 h 1058"/>
                  <a:gd name="T88" fmla="*/ 340 w 405"/>
                  <a:gd name="T89" fmla="*/ 927 h 1058"/>
                  <a:gd name="T90" fmla="*/ 396 w 405"/>
                  <a:gd name="T91" fmla="*/ 709 h 1058"/>
                  <a:gd name="T92" fmla="*/ 396 w 405"/>
                  <a:gd name="T93" fmla="*/ 468 h 1058"/>
                  <a:gd name="T94" fmla="*/ 345 w 405"/>
                  <a:gd name="T95" fmla="*/ 250 h 1058"/>
                  <a:gd name="T96" fmla="*/ 280 w 405"/>
                  <a:gd name="T97" fmla="*/ 92 h 1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05" h="1058">
                    <a:moveTo>
                      <a:pt x="239" y="17"/>
                    </a:moveTo>
                    <a:lnTo>
                      <a:pt x="234" y="20"/>
                    </a:lnTo>
                    <a:lnTo>
                      <a:pt x="228" y="23"/>
                    </a:lnTo>
                    <a:lnTo>
                      <a:pt x="220" y="24"/>
                    </a:lnTo>
                    <a:lnTo>
                      <a:pt x="212" y="24"/>
                    </a:lnTo>
                    <a:lnTo>
                      <a:pt x="203" y="23"/>
                    </a:lnTo>
                    <a:lnTo>
                      <a:pt x="195" y="19"/>
                    </a:lnTo>
                    <a:lnTo>
                      <a:pt x="189" y="12"/>
                    </a:lnTo>
                    <a:lnTo>
                      <a:pt x="185" y="4"/>
                    </a:lnTo>
                    <a:lnTo>
                      <a:pt x="178" y="2"/>
                    </a:lnTo>
                    <a:lnTo>
                      <a:pt x="171" y="1"/>
                    </a:lnTo>
                    <a:lnTo>
                      <a:pt x="164" y="0"/>
                    </a:lnTo>
                    <a:lnTo>
                      <a:pt x="157" y="0"/>
                    </a:lnTo>
                    <a:lnTo>
                      <a:pt x="150" y="0"/>
                    </a:lnTo>
                    <a:lnTo>
                      <a:pt x="144" y="0"/>
                    </a:lnTo>
                    <a:lnTo>
                      <a:pt x="138" y="0"/>
                    </a:lnTo>
                    <a:lnTo>
                      <a:pt x="133" y="1"/>
                    </a:lnTo>
                    <a:lnTo>
                      <a:pt x="127" y="3"/>
                    </a:lnTo>
                    <a:lnTo>
                      <a:pt x="120" y="7"/>
                    </a:lnTo>
                    <a:lnTo>
                      <a:pt x="112" y="12"/>
                    </a:lnTo>
                    <a:lnTo>
                      <a:pt x="105" y="18"/>
                    </a:lnTo>
                    <a:lnTo>
                      <a:pt x="98" y="24"/>
                    </a:lnTo>
                    <a:lnTo>
                      <a:pt x="92" y="28"/>
                    </a:lnTo>
                    <a:lnTo>
                      <a:pt x="89" y="32"/>
                    </a:lnTo>
                    <a:lnTo>
                      <a:pt x="88" y="33"/>
                    </a:lnTo>
                    <a:lnTo>
                      <a:pt x="87" y="33"/>
                    </a:lnTo>
                    <a:lnTo>
                      <a:pt x="82" y="33"/>
                    </a:lnTo>
                    <a:lnTo>
                      <a:pt x="76" y="33"/>
                    </a:lnTo>
                    <a:lnTo>
                      <a:pt x="70" y="33"/>
                    </a:lnTo>
                    <a:lnTo>
                      <a:pt x="62" y="34"/>
                    </a:lnTo>
                    <a:lnTo>
                      <a:pt x="57" y="34"/>
                    </a:lnTo>
                    <a:lnTo>
                      <a:pt x="51" y="35"/>
                    </a:lnTo>
                    <a:lnTo>
                      <a:pt x="46" y="37"/>
                    </a:lnTo>
                    <a:lnTo>
                      <a:pt x="43" y="40"/>
                    </a:lnTo>
                    <a:lnTo>
                      <a:pt x="37" y="45"/>
                    </a:lnTo>
                    <a:lnTo>
                      <a:pt x="31" y="52"/>
                    </a:lnTo>
                    <a:lnTo>
                      <a:pt x="26" y="60"/>
                    </a:lnTo>
                    <a:lnTo>
                      <a:pt x="21" y="66"/>
                    </a:lnTo>
                    <a:lnTo>
                      <a:pt x="16" y="73"/>
                    </a:lnTo>
                    <a:lnTo>
                      <a:pt x="13" y="78"/>
                    </a:lnTo>
                    <a:lnTo>
                      <a:pt x="12" y="79"/>
                    </a:lnTo>
                    <a:lnTo>
                      <a:pt x="24" y="121"/>
                    </a:lnTo>
                    <a:lnTo>
                      <a:pt x="20" y="139"/>
                    </a:lnTo>
                    <a:lnTo>
                      <a:pt x="11" y="163"/>
                    </a:lnTo>
                    <a:lnTo>
                      <a:pt x="3" y="186"/>
                    </a:lnTo>
                    <a:lnTo>
                      <a:pt x="0" y="201"/>
                    </a:lnTo>
                    <a:lnTo>
                      <a:pt x="6" y="210"/>
                    </a:lnTo>
                    <a:lnTo>
                      <a:pt x="16" y="223"/>
                    </a:lnTo>
                    <a:lnTo>
                      <a:pt x="26" y="237"/>
                    </a:lnTo>
                    <a:lnTo>
                      <a:pt x="30" y="248"/>
                    </a:lnTo>
                    <a:lnTo>
                      <a:pt x="29" y="268"/>
                    </a:lnTo>
                    <a:lnTo>
                      <a:pt x="27" y="298"/>
                    </a:lnTo>
                    <a:lnTo>
                      <a:pt x="27" y="328"/>
                    </a:lnTo>
                    <a:lnTo>
                      <a:pt x="32" y="346"/>
                    </a:lnTo>
                    <a:lnTo>
                      <a:pt x="42" y="353"/>
                    </a:lnTo>
                    <a:lnTo>
                      <a:pt x="52" y="356"/>
                    </a:lnTo>
                    <a:lnTo>
                      <a:pt x="59" y="358"/>
                    </a:lnTo>
                    <a:lnTo>
                      <a:pt x="62" y="365"/>
                    </a:lnTo>
                    <a:lnTo>
                      <a:pt x="65" y="369"/>
                    </a:lnTo>
                    <a:lnTo>
                      <a:pt x="70" y="372"/>
                    </a:lnTo>
                    <a:lnTo>
                      <a:pt x="76" y="375"/>
                    </a:lnTo>
                    <a:lnTo>
                      <a:pt x="79" y="384"/>
                    </a:lnTo>
                    <a:lnTo>
                      <a:pt x="79" y="391"/>
                    </a:lnTo>
                    <a:lnTo>
                      <a:pt x="80" y="398"/>
                    </a:lnTo>
                    <a:lnTo>
                      <a:pt x="82" y="403"/>
                    </a:lnTo>
                    <a:lnTo>
                      <a:pt x="85" y="407"/>
                    </a:lnTo>
                    <a:lnTo>
                      <a:pt x="90" y="412"/>
                    </a:lnTo>
                    <a:lnTo>
                      <a:pt x="96" y="417"/>
                    </a:lnTo>
                    <a:lnTo>
                      <a:pt x="104" y="420"/>
                    </a:lnTo>
                    <a:lnTo>
                      <a:pt x="114" y="425"/>
                    </a:lnTo>
                    <a:lnTo>
                      <a:pt x="115" y="433"/>
                    </a:lnTo>
                    <a:lnTo>
                      <a:pt x="118" y="441"/>
                    </a:lnTo>
                    <a:lnTo>
                      <a:pt x="119" y="447"/>
                    </a:lnTo>
                    <a:lnTo>
                      <a:pt x="120" y="449"/>
                    </a:lnTo>
                    <a:lnTo>
                      <a:pt x="126" y="455"/>
                    </a:lnTo>
                    <a:lnTo>
                      <a:pt x="132" y="460"/>
                    </a:lnTo>
                    <a:lnTo>
                      <a:pt x="138" y="466"/>
                    </a:lnTo>
                    <a:lnTo>
                      <a:pt x="144" y="472"/>
                    </a:lnTo>
                    <a:lnTo>
                      <a:pt x="151" y="478"/>
                    </a:lnTo>
                    <a:lnTo>
                      <a:pt x="157" y="483"/>
                    </a:lnTo>
                    <a:lnTo>
                      <a:pt x="161" y="487"/>
                    </a:lnTo>
                    <a:lnTo>
                      <a:pt x="166" y="489"/>
                    </a:lnTo>
                    <a:lnTo>
                      <a:pt x="173" y="487"/>
                    </a:lnTo>
                    <a:lnTo>
                      <a:pt x="182" y="485"/>
                    </a:lnTo>
                    <a:lnTo>
                      <a:pt x="193" y="481"/>
                    </a:lnTo>
                    <a:lnTo>
                      <a:pt x="204" y="479"/>
                    </a:lnTo>
                    <a:lnTo>
                      <a:pt x="214" y="477"/>
                    </a:lnTo>
                    <a:lnTo>
                      <a:pt x="225" y="474"/>
                    </a:lnTo>
                    <a:lnTo>
                      <a:pt x="233" y="474"/>
                    </a:lnTo>
                    <a:lnTo>
                      <a:pt x="240" y="474"/>
                    </a:lnTo>
                    <a:lnTo>
                      <a:pt x="246" y="477"/>
                    </a:lnTo>
                    <a:lnTo>
                      <a:pt x="252" y="479"/>
                    </a:lnTo>
                    <a:lnTo>
                      <a:pt x="261" y="481"/>
                    </a:lnTo>
                    <a:lnTo>
                      <a:pt x="270" y="483"/>
                    </a:lnTo>
                    <a:lnTo>
                      <a:pt x="279" y="486"/>
                    </a:lnTo>
                    <a:lnTo>
                      <a:pt x="290" y="486"/>
                    </a:lnTo>
                    <a:lnTo>
                      <a:pt x="302" y="485"/>
                    </a:lnTo>
                    <a:lnTo>
                      <a:pt x="316" y="482"/>
                    </a:lnTo>
                    <a:lnTo>
                      <a:pt x="319" y="488"/>
                    </a:lnTo>
                    <a:lnTo>
                      <a:pt x="323" y="494"/>
                    </a:lnTo>
                    <a:lnTo>
                      <a:pt x="327" y="498"/>
                    </a:lnTo>
                    <a:lnTo>
                      <a:pt x="332" y="504"/>
                    </a:lnTo>
                    <a:lnTo>
                      <a:pt x="337" y="510"/>
                    </a:lnTo>
                    <a:lnTo>
                      <a:pt x="342" y="513"/>
                    </a:lnTo>
                    <a:lnTo>
                      <a:pt x="346" y="518"/>
                    </a:lnTo>
                    <a:lnTo>
                      <a:pt x="350" y="520"/>
                    </a:lnTo>
                    <a:lnTo>
                      <a:pt x="337" y="549"/>
                    </a:lnTo>
                    <a:lnTo>
                      <a:pt x="356" y="571"/>
                    </a:lnTo>
                    <a:lnTo>
                      <a:pt x="338" y="588"/>
                    </a:lnTo>
                    <a:lnTo>
                      <a:pt x="343" y="612"/>
                    </a:lnTo>
                    <a:lnTo>
                      <a:pt x="352" y="647"/>
                    </a:lnTo>
                    <a:lnTo>
                      <a:pt x="357" y="684"/>
                    </a:lnTo>
                    <a:lnTo>
                      <a:pt x="361" y="710"/>
                    </a:lnTo>
                    <a:lnTo>
                      <a:pt x="357" y="715"/>
                    </a:lnTo>
                    <a:lnTo>
                      <a:pt x="353" y="723"/>
                    </a:lnTo>
                    <a:lnTo>
                      <a:pt x="347" y="733"/>
                    </a:lnTo>
                    <a:lnTo>
                      <a:pt x="341" y="746"/>
                    </a:lnTo>
                    <a:lnTo>
                      <a:pt x="337" y="759"/>
                    </a:lnTo>
                    <a:lnTo>
                      <a:pt x="332" y="770"/>
                    </a:lnTo>
                    <a:lnTo>
                      <a:pt x="328" y="781"/>
                    </a:lnTo>
                    <a:lnTo>
                      <a:pt x="326" y="789"/>
                    </a:lnTo>
                    <a:lnTo>
                      <a:pt x="319" y="791"/>
                    </a:lnTo>
                    <a:lnTo>
                      <a:pt x="311" y="794"/>
                    </a:lnTo>
                    <a:lnTo>
                      <a:pt x="304" y="800"/>
                    </a:lnTo>
                    <a:lnTo>
                      <a:pt x="300" y="807"/>
                    </a:lnTo>
                    <a:lnTo>
                      <a:pt x="299" y="827"/>
                    </a:lnTo>
                    <a:lnTo>
                      <a:pt x="299" y="861"/>
                    </a:lnTo>
                    <a:lnTo>
                      <a:pt x="296" y="900"/>
                    </a:lnTo>
                    <a:lnTo>
                      <a:pt x="290" y="930"/>
                    </a:lnTo>
                    <a:lnTo>
                      <a:pt x="281" y="959"/>
                    </a:lnTo>
                    <a:lnTo>
                      <a:pt x="276" y="996"/>
                    </a:lnTo>
                    <a:lnTo>
                      <a:pt x="277" y="1032"/>
                    </a:lnTo>
                    <a:lnTo>
                      <a:pt x="288" y="1058"/>
                    </a:lnTo>
                    <a:lnTo>
                      <a:pt x="315" y="995"/>
                    </a:lnTo>
                    <a:lnTo>
                      <a:pt x="340" y="927"/>
                    </a:lnTo>
                    <a:lnTo>
                      <a:pt x="363" y="858"/>
                    </a:lnTo>
                    <a:lnTo>
                      <a:pt x="383" y="784"/>
                    </a:lnTo>
                    <a:lnTo>
                      <a:pt x="396" y="709"/>
                    </a:lnTo>
                    <a:lnTo>
                      <a:pt x="403" y="631"/>
                    </a:lnTo>
                    <a:lnTo>
                      <a:pt x="405" y="551"/>
                    </a:lnTo>
                    <a:lnTo>
                      <a:pt x="396" y="468"/>
                    </a:lnTo>
                    <a:lnTo>
                      <a:pt x="381" y="389"/>
                    </a:lnTo>
                    <a:lnTo>
                      <a:pt x="364" y="316"/>
                    </a:lnTo>
                    <a:lnTo>
                      <a:pt x="345" y="250"/>
                    </a:lnTo>
                    <a:lnTo>
                      <a:pt x="324" y="191"/>
                    </a:lnTo>
                    <a:lnTo>
                      <a:pt x="302" y="138"/>
                    </a:lnTo>
                    <a:lnTo>
                      <a:pt x="280" y="92"/>
                    </a:lnTo>
                    <a:lnTo>
                      <a:pt x="259" y="52"/>
                    </a:lnTo>
                    <a:lnTo>
                      <a:pt x="239" y="17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20F72B-F8F1-404C-B751-E4E039612D11}"/>
              </a:ext>
            </a:extLst>
          </p:cNvPr>
          <p:cNvSpPr txBox="1"/>
          <p:nvPr/>
        </p:nvSpPr>
        <p:spPr>
          <a:xfrm>
            <a:off x="7702958" y="3717033"/>
            <a:ext cx="398057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固体地球の表面</a:t>
            </a:r>
            <a:endParaRPr kumimoji="1" lang="en-US" altLang="ja-JP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lang="ja-JP" altLang="en-US" sz="2800" dirty="0">
                <a:solidFill>
                  <a:schemeClr val="accent1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海では海底？</a:t>
            </a:r>
            <a:endParaRPr lang="en-US" altLang="ja-JP" sz="2800" dirty="0">
              <a:solidFill>
                <a:schemeClr val="accent1">
                  <a:lumMod val="5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kumimoji="1" lang="en-US" altLang="ja-JP" sz="2800" dirty="0">
                <a:solidFill>
                  <a:schemeClr val="accent1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kumimoji="1" lang="ja-JP" altLang="en-US" sz="2800" dirty="0">
                <a:solidFill>
                  <a:schemeClr val="accent1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凸凹過ぎないか？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BAF3D8-D579-4BAB-9D61-47CC1C5D1917}"/>
              </a:ext>
            </a:extLst>
          </p:cNvPr>
          <p:cNvSpPr txBox="1"/>
          <p:nvPr/>
        </p:nvSpPr>
        <p:spPr>
          <a:xfrm>
            <a:off x="7702958" y="5251441"/>
            <a:ext cx="433965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海の表面</a:t>
            </a:r>
            <a:endParaRPr kumimoji="1" lang="en-US" altLang="ja-JP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sz="3200" dirty="0">
                <a:solidFill>
                  <a:schemeClr val="accent1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lang="ja-JP" altLang="en-US" sz="2800" dirty="0">
                <a:solidFill>
                  <a:schemeClr val="accent1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潮汐変化？</a:t>
            </a:r>
            <a:endParaRPr lang="en-US" altLang="ja-JP" sz="2800" dirty="0">
              <a:solidFill>
                <a:schemeClr val="accent1">
                  <a:lumMod val="5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kumimoji="1" lang="ja-JP" altLang="en-US" sz="2800" dirty="0">
                <a:solidFill>
                  <a:schemeClr val="accent1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陸域ではどうする？</a:t>
            </a:r>
          </a:p>
        </p:txBody>
      </p:sp>
      <p:pic>
        <p:nvPicPr>
          <p:cNvPr id="23" name="オーディオ 22">
            <a:hlinkClick r:id="" action="ppaction://media"/>
            <a:extLst>
              <a:ext uri="{FF2B5EF4-FFF2-40B4-BE49-F238E27FC236}">
                <a16:creationId xmlns:a16="http://schemas.microsoft.com/office/drawing/2014/main" id="{D8DA025A-796B-43EF-8D41-BB56C2CD60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3074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 animBg="1"/>
      <p:bldP spid="4" grpId="0" animBg="1"/>
      <p:bldP spid="2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600056" y="6041077"/>
            <a:ext cx="5110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参考：アンドロイド ＝ 人のようなもの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75920" y="1916832"/>
            <a:ext cx="5801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ジオイド</a:t>
            </a:r>
            <a:r>
              <a:rPr lang="en-US" altLang="ja-JP" sz="32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 (Geoid)</a:t>
            </a:r>
            <a:r>
              <a:rPr lang="ja-JP" altLang="en-US" sz="32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 ＝ 地球のようなもの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75920" y="2708920"/>
            <a:ext cx="5918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セレノイド</a:t>
            </a:r>
            <a:r>
              <a:rPr lang="en-US" altLang="ja-JP" sz="32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 (Selenoid)</a:t>
            </a:r>
            <a:r>
              <a:rPr lang="ja-JP" altLang="en-US" sz="32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 ＝ 月のようなもの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71464" y="406554"/>
            <a:ext cx="929613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ジオイド：</a:t>
            </a:r>
            <a:r>
              <a:rPr lang="ja-JP" altLang="en-US" sz="32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等ポテンシャル面の一つを地球の形として定義</a:t>
            </a:r>
            <a:endParaRPr lang="en-US" altLang="ja-JP" sz="3200" dirty="0">
              <a:solidFill>
                <a:srgbClr val="00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（表面だけでなく内面も反映した「形」）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23" y="3585702"/>
            <a:ext cx="2388786" cy="2723619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1055440" y="3474000"/>
            <a:ext cx="2628000" cy="2628000"/>
          </a:xfrm>
          <a:prstGeom prst="ellipse">
            <a:avLst/>
          </a:prstGeom>
          <a:solidFill>
            <a:srgbClr val="009999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99856" y="4149080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0070C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水を張った時の水面の形　</a:t>
            </a:r>
            <a:endParaRPr lang="en-US" altLang="ja-JP" sz="3200" dirty="0">
              <a:solidFill>
                <a:srgbClr val="0070C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r>
              <a:rPr lang="en-US" altLang="ja-JP" sz="3200" dirty="0">
                <a:solidFill>
                  <a:srgbClr val="0070C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	</a:t>
            </a:r>
            <a:r>
              <a:rPr lang="ja-JP" altLang="en-US" sz="3200" dirty="0">
                <a:solidFill>
                  <a:srgbClr val="0070C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（地球では平均海面の形）</a:t>
            </a:r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0C463114-4DBD-440C-964F-95EF91DDCD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58837"/>
      </p:ext>
    </p:extLst>
  </p:cSld>
  <p:clrMapOvr>
    <a:masterClrMapping/>
  </p:clrMapOvr>
  <p:transition spd="med" advTm="13993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カバーオビ付き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673" y="227948"/>
            <a:ext cx="4392290" cy="66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8544272" y="117139"/>
            <a:ext cx="35078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000000"/>
                </a:solidFill>
                <a:latin typeface="小塚明朝 Pro L" pitchFamily="18" charset="-128"/>
                <a:ea typeface="小塚明朝 Pro L" pitchFamily="18" charset="-128"/>
              </a:rPr>
              <a:t>朝日選書　１２６０円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4511824" y="2924859"/>
            <a:ext cx="7205464" cy="3816002"/>
            <a:chOff x="1763688" y="2924859"/>
            <a:chExt cx="7205464" cy="3816002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2924859"/>
              <a:ext cx="7205464" cy="38160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6084168" y="5991671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>
                  <a:solidFill>
                    <a:srgbClr val="FFFF00"/>
                  </a:solidFill>
                  <a:latin typeface="小塚ゴシック Pro L" pitchFamily="34" charset="-128"/>
                  <a:ea typeface="小塚ゴシック Pro L" pitchFamily="34" charset="-128"/>
                </a:rPr>
                <a:t>ジオイド高の分布</a:t>
              </a: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F1C3AC-0E65-4DD2-98F2-97E65FC9DE4A}"/>
              </a:ext>
            </a:extLst>
          </p:cNvPr>
          <p:cNvSpPr txBox="1"/>
          <p:nvPr/>
        </p:nvSpPr>
        <p:spPr>
          <a:xfrm>
            <a:off x="5015880" y="126026"/>
            <a:ext cx="40371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accent1">
                    <a:lumMod val="5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ジオイド面</a:t>
            </a:r>
            <a:endParaRPr lang="en-US" altLang="ja-JP" sz="4000" dirty="0">
              <a:solidFill>
                <a:schemeClr val="accent1">
                  <a:lumMod val="50000"/>
                </a:schemeClr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等ポテンシャル</a:t>
            </a:r>
            <a:r>
              <a:rPr lang="ja-JP" altLang="en-US" sz="32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面だけど</a:t>
            </a:r>
            <a:r>
              <a:rPr lang="ja-JP" altLang="en-US" sz="3200" dirty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等重力</a:t>
            </a:r>
            <a:r>
              <a:rPr lang="ja-JP" altLang="en-US" sz="3200" dirty="0">
                <a:solidFill>
                  <a:srgbClr val="00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ではない</a:t>
            </a:r>
            <a:endParaRPr lang="ja-JP" altLang="en-US" sz="2800" dirty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666AE92F-CD94-4DFD-8406-17328210E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208" y="1807743"/>
            <a:ext cx="71287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凸凹だけど平ら：ジオイドの山に登っても疲れない</a:t>
            </a:r>
            <a:r>
              <a:rPr lang="ja-JP" altLang="en-US" sz="28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（等ポテンシャル）</a:t>
            </a:r>
            <a:endParaRPr lang="en-US" altLang="ja-JP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78A625D1-165D-480B-97A7-252AAB3FFA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273552"/>
      </p:ext>
    </p:extLst>
  </p:cSld>
  <p:clrMapOvr>
    <a:masterClrMapping/>
  </p:clrMapOvr>
  <p:transition spd="med" advTm="11569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23770EA-5E21-4717-B8B7-E8B9278C566C}"/>
              </a:ext>
            </a:extLst>
          </p:cNvPr>
          <p:cNvGrpSpPr/>
          <p:nvPr/>
        </p:nvGrpSpPr>
        <p:grpSpPr>
          <a:xfrm>
            <a:off x="1271464" y="1430528"/>
            <a:ext cx="6345871" cy="4320480"/>
            <a:chOff x="3371749" y="1925661"/>
            <a:chExt cx="6345871" cy="4320480"/>
          </a:xfrm>
        </p:grpSpPr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983232DF-D769-4159-9EB0-311E1F92C518}"/>
                </a:ext>
              </a:extLst>
            </p:cNvPr>
            <p:cNvSpPr/>
            <p:nvPr/>
          </p:nvSpPr>
          <p:spPr>
            <a:xfrm>
              <a:off x="5037100" y="1925661"/>
              <a:ext cx="4680520" cy="4320480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C5523532-5470-4400-A67C-4821E3DBADA0}"/>
                </a:ext>
              </a:extLst>
            </p:cNvPr>
            <p:cNvSpPr txBox="1"/>
            <p:nvPr/>
          </p:nvSpPr>
          <p:spPr>
            <a:xfrm>
              <a:off x="3371749" y="3204053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chemeClr val="bg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回転楕円体</a:t>
              </a: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87FC28C-0369-42BF-B8FD-CE46EC468950}"/>
              </a:ext>
            </a:extLst>
          </p:cNvPr>
          <p:cNvGrpSpPr/>
          <p:nvPr/>
        </p:nvGrpSpPr>
        <p:grpSpPr>
          <a:xfrm>
            <a:off x="2834626" y="1422063"/>
            <a:ext cx="5674504" cy="4384728"/>
            <a:chOff x="1097267" y="2367543"/>
            <a:chExt cx="5674504" cy="4384728"/>
          </a:xfrm>
        </p:grpSpPr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509FC20C-2808-4312-BE42-092EB095164B}"/>
                </a:ext>
              </a:extLst>
            </p:cNvPr>
            <p:cNvSpPr/>
            <p:nvPr/>
          </p:nvSpPr>
          <p:spPr>
            <a:xfrm>
              <a:off x="1097267" y="2367543"/>
              <a:ext cx="4799854" cy="4384728"/>
            </a:xfrm>
            <a:custGeom>
              <a:avLst/>
              <a:gdLst>
                <a:gd name="connsiteX0" fmla="*/ 0 w 4680520"/>
                <a:gd name="connsiteY0" fmla="*/ 2160240 h 4320480"/>
                <a:gd name="connsiteX1" fmla="*/ 2340260 w 4680520"/>
                <a:gd name="connsiteY1" fmla="*/ 0 h 4320480"/>
                <a:gd name="connsiteX2" fmla="*/ 4680520 w 4680520"/>
                <a:gd name="connsiteY2" fmla="*/ 2160240 h 4320480"/>
                <a:gd name="connsiteX3" fmla="*/ 2340260 w 4680520"/>
                <a:gd name="connsiteY3" fmla="*/ 4320480 h 4320480"/>
                <a:gd name="connsiteX4" fmla="*/ 0 w 4680520"/>
                <a:gd name="connsiteY4" fmla="*/ 2160240 h 4320480"/>
                <a:gd name="connsiteX0" fmla="*/ 39079 w 4719599"/>
                <a:gd name="connsiteY0" fmla="*/ 2271113 h 4431353"/>
                <a:gd name="connsiteX1" fmla="*/ 1019171 w 4719599"/>
                <a:gd name="connsiteY1" fmla="*/ 516969 h 4431353"/>
                <a:gd name="connsiteX2" fmla="*/ 2379339 w 4719599"/>
                <a:gd name="connsiteY2" fmla="*/ 110873 h 4431353"/>
                <a:gd name="connsiteX3" fmla="*/ 4719599 w 4719599"/>
                <a:gd name="connsiteY3" fmla="*/ 2271113 h 4431353"/>
                <a:gd name="connsiteX4" fmla="*/ 2379339 w 4719599"/>
                <a:gd name="connsiteY4" fmla="*/ 4431353 h 4431353"/>
                <a:gd name="connsiteX5" fmla="*/ 39079 w 4719599"/>
                <a:gd name="connsiteY5" fmla="*/ 2271113 h 4431353"/>
                <a:gd name="connsiteX0" fmla="*/ 39079 w 4759759"/>
                <a:gd name="connsiteY0" fmla="*/ 2175992 h 4336232"/>
                <a:gd name="connsiteX1" fmla="*/ 1019171 w 4759759"/>
                <a:gd name="connsiteY1" fmla="*/ 421848 h 4336232"/>
                <a:gd name="connsiteX2" fmla="*/ 2379339 w 4759759"/>
                <a:gd name="connsiteY2" fmla="*/ 15752 h 4336232"/>
                <a:gd name="connsiteX3" fmla="*/ 3752097 w 4759759"/>
                <a:gd name="connsiteY3" fmla="*/ 781444 h 4336232"/>
                <a:gd name="connsiteX4" fmla="*/ 4719599 w 4759759"/>
                <a:gd name="connsiteY4" fmla="*/ 2175992 h 4336232"/>
                <a:gd name="connsiteX5" fmla="*/ 2379339 w 4759759"/>
                <a:gd name="connsiteY5" fmla="*/ 4336232 h 4336232"/>
                <a:gd name="connsiteX6" fmla="*/ 39079 w 4759759"/>
                <a:gd name="connsiteY6" fmla="*/ 2175992 h 4336232"/>
                <a:gd name="connsiteX0" fmla="*/ 39079 w 4729080"/>
                <a:gd name="connsiteY0" fmla="*/ 2175992 h 4355334"/>
                <a:gd name="connsiteX1" fmla="*/ 1019171 w 4729080"/>
                <a:gd name="connsiteY1" fmla="*/ 421848 h 4355334"/>
                <a:gd name="connsiteX2" fmla="*/ 2379339 w 4729080"/>
                <a:gd name="connsiteY2" fmla="*/ 15752 h 4355334"/>
                <a:gd name="connsiteX3" fmla="*/ 3752097 w 4729080"/>
                <a:gd name="connsiteY3" fmla="*/ 781444 h 4355334"/>
                <a:gd name="connsiteX4" fmla="*/ 4719599 w 4729080"/>
                <a:gd name="connsiteY4" fmla="*/ 2175992 h 4355334"/>
                <a:gd name="connsiteX5" fmla="*/ 4132241 w 4729080"/>
                <a:gd name="connsiteY5" fmla="*/ 3175322 h 4355334"/>
                <a:gd name="connsiteX6" fmla="*/ 2379339 w 4729080"/>
                <a:gd name="connsiteY6" fmla="*/ 4336232 h 4355334"/>
                <a:gd name="connsiteX7" fmla="*/ 39079 w 4729080"/>
                <a:gd name="connsiteY7" fmla="*/ 2175992 h 4355334"/>
                <a:gd name="connsiteX0" fmla="*/ 39079 w 4729080"/>
                <a:gd name="connsiteY0" fmla="*/ 2175992 h 4363357"/>
                <a:gd name="connsiteX1" fmla="*/ 1019171 w 4729080"/>
                <a:gd name="connsiteY1" fmla="*/ 421848 h 4363357"/>
                <a:gd name="connsiteX2" fmla="*/ 2379339 w 4729080"/>
                <a:gd name="connsiteY2" fmla="*/ 15752 h 4363357"/>
                <a:gd name="connsiteX3" fmla="*/ 3752097 w 4729080"/>
                <a:gd name="connsiteY3" fmla="*/ 781444 h 4363357"/>
                <a:gd name="connsiteX4" fmla="*/ 4719599 w 4729080"/>
                <a:gd name="connsiteY4" fmla="*/ 2175992 h 4363357"/>
                <a:gd name="connsiteX5" fmla="*/ 4132241 w 4729080"/>
                <a:gd name="connsiteY5" fmla="*/ 3175322 h 4363357"/>
                <a:gd name="connsiteX6" fmla="*/ 2379339 w 4729080"/>
                <a:gd name="connsiteY6" fmla="*/ 4336232 h 4363357"/>
                <a:gd name="connsiteX7" fmla="*/ 844511 w 4729080"/>
                <a:gd name="connsiteY7" fmla="*/ 3843142 h 4363357"/>
                <a:gd name="connsiteX8" fmla="*/ 39079 w 4729080"/>
                <a:gd name="connsiteY8" fmla="*/ 2175992 h 4363357"/>
                <a:gd name="connsiteX0" fmla="*/ 39079 w 4727385"/>
                <a:gd name="connsiteY0" fmla="*/ 2175992 h 4349498"/>
                <a:gd name="connsiteX1" fmla="*/ 1019171 w 4727385"/>
                <a:gd name="connsiteY1" fmla="*/ 421848 h 4349498"/>
                <a:gd name="connsiteX2" fmla="*/ 2379339 w 4727385"/>
                <a:gd name="connsiteY2" fmla="*/ 15752 h 4349498"/>
                <a:gd name="connsiteX3" fmla="*/ 3752097 w 4727385"/>
                <a:gd name="connsiteY3" fmla="*/ 781444 h 4349498"/>
                <a:gd name="connsiteX4" fmla="*/ 4719599 w 4727385"/>
                <a:gd name="connsiteY4" fmla="*/ 2175992 h 4349498"/>
                <a:gd name="connsiteX5" fmla="*/ 4060321 w 4727385"/>
                <a:gd name="connsiteY5" fmla="*/ 3432176 h 4349498"/>
                <a:gd name="connsiteX6" fmla="*/ 2379339 w 4727385"/>
                <a:gd name="connsiteY6" fmla="*/ 4336232 h 4349498"/>
                <a:gd name="connsiteX7" fmla="*/ 844511 w 4727385"/>
                <a:gd name="connsiteY7" fmla="*/ 3843142 h 4349498"/>
                <a:gd name="connsiteX8" fmla="*/ 39079 w 4727385"/>
                <a:gd name="connsiteY8" fmla="*/ 2175992 h 4349498"/>
                <a:gd name="connsiteX0" fmla="*/ 39079 w 4728739"/>
                <a:gd name="connsiteY0" fmla="*/ 2175992 h 4349498"/>
                <a:gd name="connsiteX1" fmla="*/ 1019171 w 4728739"/>
                <a:gd name="connsiteY1" fmla="*/ 421848 h 4349498"/>
                <a:gd name="connsiteX2" fmla="*/ 2379339 w 4728739"/>
                <a:gd name="connsiteY2" fmla="*/ 15752 h 4349498"/>
                <a:gd name="connsiteX3" fmla="*/ 3752097 w 4728739"/>
                <a:gd name="connsiteY3" fmla="*/ 781444 h 4349498"/>
                <a:gd name="connsiteX4" fmla="*/ 4719599 w 4728739"/>
                <a:gd name="connsiteY4" fmla="*/ 2175992 h 4349498"/>
                <a:gd name="connsiteX5" fmla="*/ 4060321 w 4728739"/>
                <a:gd name="connsiteY5" fmla="*/ 3432176 h 4349498"/>
                <a:gd name="connsiteX6" fmla="*/ 2379339 w 4728739"/>
                <a:gd name="connsiteY6" fmla="*/ 4336232 h 4349498"/>
                <a:gd name="connsiteX7" fmla="*/ 844511 w 4728739"/>
                <a:gd name="connsiteY7" fmla="*/ 3843142 h 4349498"/>
                <a:gd name="connsiteX8" fmla="*/ 39079 w 4728739"/>
                <a:gd name="connsiteY8" fmla="*/ 2175992 h 4349498"/>
                <a:gd name="connsiteX0" fmla="*/ 39079 w 4726170"/>
                <a:gd name="connsiteY0" fmla="*/ 2175992 h 4338318"/>
                <a:gd name="connsiteX1" fmla="*/ 1019171 w 4726170"/>
                <a:gd name="connsiteY1" fmla="*/ 421848 h 4338318"/>
                <a:gd name="connsiteX2" fmla="*/ 2379339 w 4726170"/>
                <a:gd name="connsiteY2" fmla="*/ 15752 h 4338318"/>
                <a:gd name="connsiteX3" fmla="*/ 3752097 w 4726170"/>
                <a:gd name="connsiteY3" fmla="*/ 781444 h 4338318"/>
                <a:gd name="connsiteX4" fmla="*/ 4719599 w 4726170"/>
                <a:gd name="connsiteY4" fmla="*/ 2175992 h 4338318"/>
                <a:gd name="connsiteX5" fmla="*/ 3926757 w 4726170"/>
                <a:gd name="connsiteY5" fmla="*/ 3709578 h 4338318"/>
                <a:gd name="connsiteX6" fmla="*/ 2379339 w 4726170"/>
                <a:gd name="connsiteY6" fmla="*/ 4336232 h 4338318"/>
                <a:gd name="connsiteX7" fmla="*/ 844511 w 4726170"/>
                <a:gd name="connsiteY7" fmla="*/ 3843142 h 4338318"/>
                <a:gd name="connsiteX8" fmla="*/ 39079 w 4726170"/>
                <a:gd name="connsiteY8" fmla="*/ 2175992 h 4338318"/>
                <a:gd name="connsiteX0" fmla="*/ 39079 w 4726170"/>
                <a:gd name="connsiteY0" fmla="*/ 2166924 h 4329250"/>
                <a:gd name="connsiteX1" fmla="*/ 1019171 w 4726170"/>
                <a:gd name="connsiteY1" fmla="*/ 412780 h 4329250"/>
                <a:gd name="connsiteX2" fmla="*/ 2379339 w 4726170"/>
                <a:gd name="connsiteY2" fmla="*/ 6684 h 4329250"/>
                <a:gd name="connsiteX3" fmla="*/ 4101418 w 4726170"/>
                <a:gd name="connsiteY3" fmla="*/ 607989 h 4329250"/>
                <a:gd name="connsiteX4" fmla="*/ 4719599 w 4726170"/>
                <a:gd name="connsiteY4" fmla="*/ 2166924 h 4329250"/>
                <a:gd name="connsiteX5" fmla="*/ 3926757 w 4726170"/>
                <a:gd name="connsiteY5" fmla="*/ 3700510 h 4329250"/>
                <a:gd name="connsiteX6" fmla="*/ 2379339 w 4726170"/>
                <a:gd name="connsiteY6" fmla="*/ 4327164 h 4329250"/>
                <a:gd name="connsiteX7" fmla="*/ 844511 w 4726170"/>
                <a:gd name="connsiteY7" fmla="*/ 3834074 h 4329250"/>
                <a:gd name="connsiteX8" fmla="*/ 39079 w 4726170"/>
                <a:gd name="connsiteY8" fmla="*/ 2166924 h 4329250"/>
                <a:gd name="connsiteX0" fmla="*/ 39079 w 4726170"/>
                <a:gd name="connsiteY0" fmla="*/ 2166924 h 4329250"/>
                <a:gd name="connsiteX1" fmla="*/ 1019171 w 4726170"/>
                <a:gd name="connsiteY1" fmla="*/ 412780 h 4329250"/>
                <a:gd name="connsiteX2" fmla="*/ 2379339 w 4726170"/>
                <a:gd name="connsiteY2" fmla="*/ 6684 h 4329250"/>
                <a:gd name="connsiteX3" fmla="*/ 4101418 w 4726170"/>
                <a:gd name="connsiteY3" fmla="*/ 607989 h 4329250"/>
                <a:gd name="connsiteX4" fmla="*/ 4719599 w 4726170"/>
                <a:gd name="connsiteY4" fmla="*/ 2166924 h 4329250"/>
                <a:gd name="connsiteX5" fmla="*/ 3926757 w 4726170"/>
                <a:gd name="connsiteY5" fmla="*/ 3700510 h 4329250"/>
                <a:gd name="connsiteX6" fmla="*/ 2379339 w 4726170"/>
                <a:gd name="connsiteY6" fmla="*/ 4327164 h 4329250"/>
                <a:gd name="connsiteX7" fmla="*/ 844511 w 4726170"/>
                <a:gd name="connsiteY7" fmla="*/ 3834074 h 4329250"/>
                <a:gd name="connsiteX8" fmla="*/ 39079 w 4726170"/>
                <a:gd name="connsiteY8" fmla="*/ 2166924 h 4329250"/>
                <a:gd name="connsiteX0" fmla="*/ 39079 w 4734448"/>
                <a:gd name="connsiteY0" fmla="*/ 2166924 h 4329250"/>
                <a:gd name="connsiteX1" fmla="*/ 1019171 w 4734448"/>
                <a:gd name="connsiteY1" fmla="*/ 412780 h 4329250"/>
                <a:gd name="connsiteX2" fmla="*/ 2379339 w 4734448"/>
                <a:gd name="connsiteY2" fmla="*/ 6684 h 4329250"/>
                <a:gd name="connsiteX3" fmla="*/ 4101418 w 4734448"/>
                <a:gd name="connsiteY3" fmla="*/ 607989 h 4329250"/>
                <a:gd name="connsiteX4" fmla="*/ 4450741 w 4734448"/>
                <a:gd name="connsiteY4" fmla="*/ 1162793 h 4329250"/>
                <a:gd name="connsiteX5" fmla="*/ 4719599 w 4734448"/>
                <a:gd name="connsiteY5" fmla="*/ 2166924 h 4329250"/>
                <a:gd name="connsiteX6" fmla="*/ 3926757 w 4734448"/>
                <a:gd name="connsiteY6" fmla="*/ 3700510 h 4329250"/>
                <a:gd name="connsiteX7" fmla="*/ 2379339 w 4734448"/>
                <a:gd name="connsiteY7" fmla="*/ 4327164 h 4329250"/>
                <a:gd name="connsiteX8" fmla="*/ 844511 w 4734448"/>
                <a:gd name="connsiteY8" fmla="*/ 3834074 h 4329250"/>
                <a:gd name="connsiteX9" fmla="*/ 39079 w 4734448"/>
                <a:gd name="connsiteY9" fmla="*/ 2166924 h 4329250"/>
                <a:gd name="connsiteX0" fmla="*/ 31114 w 4726483"/>
                <a:gd name="connsiteY0" fmla="*/ 2166924 h 4329250"/>
                <a:gd name="connsiteX1" fmla="*/ 1011206 w 4726483"/>
                <a:gd name="connsiteY1" fmla="*/ 412780 h 4329250"/>
                <a:gd name="connsiteX2" fmla="*/ 2371374 w 4726483"/>
                <a:gd name="connsiteY2" fmla="*/ 6684 h 4329250"/>
                <a:gd name="connsiteX3" fmla="*/ 4093453 w 4726483"/>
                <a:gd name="connsiteY3" fmla="*/ 607989 h 4329250"/>
                <a:gd name="connsiteX4" fmla="*/ 4442776 w 4726483"/>
                <a:gd name="connsiteY4" fmla="*/ 1162793 h 4329250"/>
                <a:gd name="connsiteX5" fmla="*/ 4711634 w 4726483"/>
                <a:gd name="connsiteY5" fmla="*/ 2166924 h 4329250"/>
                <a:gd name="connsiteX6" fmla="*/ 3918792 w 4726483"/>
                <a:gd name="connsiteY6" fmla="*/ 3700510 h 4329250"/>
                <a:gd name="connsiteX7" fmla="*/ 2371374 w 4726483"/>
                <a:gd name="connsiteY7" fmla="*/ 4327164 h 4329250"/>
                <a:gd name="connsiteX8" fmla="*/ 836546 w 4726483"/>
                <a:gd name="connsiteY8" fmla="*/ 3834074 h 4329250"/>
                <a:gd name="connsiteX9" fmla="*/ 31114 w 4726483"/>
                <a:gd name="connsiteY9" fmla="*/ 2166924 h 4329250"/>
                <a:gd name="connsiteX0" fmla="*/ 28495 w 4723864"/>
                <a:gd name="connsiteY0" fmla="*/ 2166924 h 4329250"/>
                <a:gd name="connsiteX1" fmla="*/ 1008587 w 4723864"/>
                <a:gd name="connsiteY1" fmla="*/ 412780 h 4329250"/>
                <a:gd name="connsiteX2" fmla="*/ 2368755 w 4723864"/>
                <a:gd name="connsiteY2" fmla="*/ 6684 h 4329250"/>
                <a:gd name="connsiteX3" fmla="*/ 4090834 w 4723864"/>
                <a:gd name="connsiteY3" fmla="*/ 607989 h 4329250"/>
                <a:gd name="connsiteX4" fmla="*/ 4440157 w 4723864"/>
                <a:gd name="connsiteY4" fmla="*/ 1162793 h 4329250"/>
                <a:gd name="connsiteX5" fmla="*/ 4709015 w 4723864"/>
                <a:gd name="connsiteY5" fmla="*/ 2166924 h 4329250"/>
                <a:gd name="connsiteX6" fmla="*/ 3916173 w 4723864"/>
                <a:gd name="connsiteY6" fmla="*/ 3700510 h 4329250"/>
                <a:gd name="connsiteX7" fmla="*/ 2368755 w 4723864"/>
                <a:gd name="connsiteY7" fmla="*/ 4327164 h 4329250"/>
                <a:gd name="connsiteX8" fmla="*/ 833927 w 4723864"/>
                <a:gd name="connsiteY8" fmla="*/ 3834074 h 4329250"/>
                <a:gd name="connsiteX9" fmla="*/ 28495 w 4723864"/>
                <a:gd name="connsiteY9" fmla="*/ 2166924 h 4329250"/>
                <a:gd name="connsiteX0" fmla="*/ 27008 w 4773748"/>
                <a:gd name="connsiteY0" fmla="*/ 2238843 h 4329250"/>
                <a:gd name="connsiteX1" fmla="*/ 1058471 w 4773748"/>
                <a:gd name="connsiteY1" fmla="*/ 412780 h 4329250"/>
                <a:gd name="connsiteX2" fmla="*/ 2418639 w 4773748"/>
                <a:gd name="connsiteY2" fmla="*/ 6684 h 4329250"/>
                <a:gd name="connsiteX3" fmla="*/ 4140718 w 4773748"/>
                <a:gd name="connsiteY3" fmla="*/ 607989 h 4329250"/>
                <a:gd name="connsiteX4" fmla="*/ 4490041 w 4773748"/>
                <a:gd name="connsiteY4" fmla="*/ 1162793 h 4329250"/>
                <a:gd name="connsiteX5" fmla="*/ 4758899 w 4773748"/>
                <a:gd name="connsiteY5" fmla="*/ 2166924 h 4329250"/>
                <a:gd name="connsiteX6" fmla="*/ 3966057 w 4773748"/>
                <a:gd name="connsiteY6" fmla="*/ 3700510 h 4329250"/>
                <a:gd name="connsiteX7" fmla="*/ 2418639 w 4773748"/>
                <a:gd name="connsiteY7" fmla="*/ 4327164 h 4329250"/>
                <a:gd name="connsiteX8" fmla="*/ 883811 w 4773748"/>
                <a:gd name="connsiteY8" fmla="*/ 3834074 h 4329250"/>
                <a:gd name="connsiteX9" fmla="*/ 27008 w 4773748"/>
                <a:gd name="connsiteY9" fmla="*/ 2238843 h 4329250"/>
                <a:gd name="connsiteX0" fmla="*/ 27008 w 4773748"/>
                <a:gd name="connsiteY0" fmla="*/ 2238843 h 4329250"/>
                <a:gd name="connsiteX1" fmla="*/ 1058471 w 4773748"/>
                <a:gd name="connsiteY1" fmla="*/ 412780 h 4329250"/>
                <a:gd name="connsiteX2" fmla="*/ 2418639 w 4773748"/>
                <a:gd name="connsiteY2" fmla="*/ 6684 h 4329250"/>
                <a:gd name="connsiteX3" fmla="*/ 4140718 w 4773748"/>
                <a:gd name="connsiteY3" fmla="*/ 607989 h 4329250"/>
                <a:gd name="connsiteX4" fmla="*/ 4490041 w 4773748"/>
                <a:gd name="connsiteY4" fmla="*/ 1162793 h 4329250"/>
                <a:gd name="connsiteX5" fmla="*/ 4758899 w 4773748"/>
                <a:gd name="connsiteY5" fmla="*/ 2166924 h 4329250"/>
                <a:gd name="connsiteX6" fmla="*/ 3966057 w 4773748"/>
                <a:gd name="connsiteY6" fmla="*/ 3700510 h 4329250"/>
                <a:gd name="connsiteX7" fmla="*/ 2418639 w 4773748"/>
                <a:gd name="connsiteY7" fmla="*/ 4327164 h 4329250"/>
                <a:gd name="connsiteX8" fmla="*/ 883811 w 4773748"/>
                <a:gd name="connsiteY8" fmla="*/ 3834074 h 4329250"/>
                <a:gd name="connsiteX9" fmla="*/ 27008 w 4773748"/>
                <a:gd name="connsiteY9" fmla="*/ 2238843 h 4329250"/>
                <a:gd name="connsiteX0" fmla="*/ 27008 w 4773748"/>
                <a:gd name="connsiteY0" fmla="*/ 2238843 h 4329250"/>
                <a:gd name="connsiteX1" fmla="*/ 1058471 w 4773748"/>
                <a:gd name="connsiteY1" fmla="*/ 412780 h 4329250"/>
                <a:gd name="connsiteX2" fmla="*/ 2418639 w 4773748"/>
                <a:gd name="connsiteY2" fmla="*/ 6684 h 4329250"/>
                <a:gd name="connsiteX3" fmla="*/ 4140718 w 4773748"/>
                <a:gd name="connsiteY3" fmla="*/ 607989 h 4329250"/>
                <a:gd name="connsiteX4" fmla="*/ 4490041 w 4773748"/>
                <a:gd name="connsiteY4" fmla="*/ 1162793 h 4329250"/>
                <a:gd name="connsiteX5" fmla="*/ 4758899 w 4773748"/>
                <a:gd name="connsiteY5" fmla="*/ 2166924 h 4329250"/>
                <a:gd name="connsiteX6" fmla="*/ 3966057 w 4773748"/>
                <a:gd name="connsiteY6" fmla="*/ 3700510 h 4329250"/>
                <a:gd name="connsiteX7" fmla="*/ 2418639 w 4773748"/>
                <a:gd name="connsiteY7" fmla="*/ 4327164 h 4329250"/>
                <a:gd name="connsiteX8" fmla="*/ 883811 w 4773748"/>
                <a:gd name="connsiteY8" fmla="*/ 3834074 h 4329250"/>
                <a:gd name="connsiteX9" fmla="*/ 27008 w 4773748"/>
                <a:gd name="connsiteY9" fmla="*/ 2238843 h 4329250"/>
                <a:gd name="connsiteX0" fmla="*/ 27008 w 4773748"/>
                <a:gd name="connsiteY0" fmla="*/ 2238843 h 4329250"/>
                <a:gd name="connsiteX1" fmla="*/ 1058471 w 4773748"/>
                <a:gd name="connsiteY1" fmla="*/ 412780 h 4329250"/>
                <a:gd name="connsiteX2" fmla="*/ 2418639 w 4773748"/>
                <a:gd name="connsiteY2" fmla="*/ 6684 h 4329250"/>
                <a:gd name="connsiteX3" fmla="*/ 4140718 w 4773748"/>
                <a:gd name="connsiteY3" fmla="*/ 607989 h 4329250"/>
                <a:gd name="connsiteX4" fmla="*/ 4490041 w 4773748"/>
                <a:gd name="connsiteY4" fmla="*/ 1162793 h 4329250"/>
                <a:gd name="connsiteX5" fmla="*/ 4758899 w 4773748"/>
                <a:gd name="connsiteY5" fmla="*/ 2166924 h 4329250"/>
                <a:gd name="connsiteX6" fmla="*/ 3966057 w 4773748"/>
                <a:gd name="connsiteY6" fmla="*/ 3700510 h 4329250"/>
                <a:gd name="connsiteX7" fmla="*/ 2418639 w 4773748"/>
                <a:gd name="connsiteY7" fmla="*/ 4327164 h 4329250"/>
                <a:gd name="connsiteX8" fmla="*/ 883811 w 4773748"/>
                <a:gd name="connsiteY8" fmla="*/ 3834074 h 4329250"/>
                <a:gd name="connsiteX9" fmla="*/ 27008 w 4773748"/>
                <a:gd name="connsiteY9" fmla="*/ 2238843 h 4329250"/>
                <a:gd name="connsiteX0" fmla="*/ 27008 w 4773748"/>
                <a:gd name="connsiteY0" fmla="*/ 2238843 h 4329250"/>
                <a:gd name="connsiteX1" fmla="*/ 1058471 w 4773748"/>
                <a:gd name="connsiteY1" fmla="*/ 412780 h 4329250"/>
                <a:gd name="connsiteX2" fmla="*/ 2418639 w 4773748"/>
                <a:gd name="connsiteY2" fmla="*/ 6684 h 4329250"/>
                <a:gd name="connsiteX3" fmla="*/ 4140718 w 4773748"/>
                <a:gd name="connsiteY3" fmla="*/ 607989 h 4329250"/>
                <a:gd name="connsiteX4" fmla="*/ 4490041 w 4773748"/>
                <a:gd name="connsiteY4" fmla="*/ 1162793 h 4329250"/>
                <a:gd name="connsiteX5" fmla="*/ 4758899 w 4773748"/>
                <a:gd name="connsiteY5" fmla="*/ 2166924 h 4329250"/>
                <a:gd name="connsiteX6" fmla="*/ 3966057 w 4773748"/>
                <a:gd name="connsiteY6" fmla="*/ 3700510 h 4329250"/>
                <a:gd name="connsiteX7" fmla="*/ 2418639 w 4773748"/>
                <a:gd name="connsiteY7" fmla="*/ 4327164 h 4329250"/>
                <a:gd name="connsiteX8" fmla="*/ 883811 w 4773748"/>
                <a:gd name="connsiteY8" fmla="*/ 3834074 h 4329250"/>
                <a:gd name="connsiteX9" fmla="*/ 27008 w 4773748"/>
                <a:gd name="connsiteY9" fmla="*/ 2238843 h 4329250"/>
                <a:gd name="connsiteX0" fmla="*/ 27008 w 4773748"/>
                <a:gd name="connsiteY0" fmla="*/ 2238843 h 4329250"/>
                <a:gd name="connsiteX1" fmla="*/ 1058471 w 4773748"/>
                <a:gd name="connsiteY1" fmla="*/ 412780 h 4329250"/>
                <a:gd name="connsiteX2" fmla="*/ 2418639 w 4773748"/>
                <a:gd name="connsiteY2" fmla="*/ 6684 h 4329250"/>
                <a:gd name="connsiteX3" fmla="*/ 4140718 w 4773748"/>
                <a:gd name="connsiteY3" fmla="*/ 607989 h 4329250"/>
                <a:gd name="connsiteX4" fmla="*/ 4490041 w 4773748"/>
                <a:gd name="connsiteY4" fmla="*/ 1162793 h 4329250"/>
                <a:gd name="connsiteX5" fmla="*/ 4758899 w 4773748"/>
                <a:gd name="connsiteY5" fmla="*/ 2166924 h 4329250"/>
                <a:gd name="connsiteX6" fmla="*/ 3966057 w 4773748"/>
                <a:gd name="connsiteY6" fmla="*/ 3700510 h 4329250"/>
                <a:gd name="connsiteX7" fmla="*/ 2418639 w 4773748"/>
                <a:gd name="connsiteY7" fmla="*/ 4327164 h 4329250"/>
                <a:gd name="connsiteX8" fmla="*/ 883811 w 4773748"/>
                <a:gd name="connsiteY8" fmla="*/ 3834074 h 4329250"/>
                <a:gd name="connsiteX9" fmla="*/ 27008 w 4773748"/>
                <a:gd name="connsiteY9" fmla="*/ 2238843 h 4329250"/>
                <a:gd name="connsiteX0" fmla="*/ 27008 w 4773748"/>
                <a:gd name="connsiteY0" fmla="*/ 2238843 h 4329250"/>
                <a:gd name="connsiteX1" fmla="*/ 1058471 w 4773748"/>
                <a:gd name="connsiteY1" fmla="*/ 412780 h 4329250"/>
                <a:gd name="connsiteX2" fmla="*/ 2418639 w 4773748"/>
                <a:gd name="connsiteY2" fmla="*/ 6684 h 4329250"/>
                <a:gd name="connsiteX3" fmla="*/ 4140718 w 4773748"/>
                <a:gd name="connsiteY3" fmla="*/ 607989 h 4329250"/>
                <a:gd name="connsiteX4" fmla="*/ 4490041 w 4773748"/>
                <a:gd name="connsiteY4" fmla="*/ 1162793 h 4329250"/>
                <a:gd name="connsiteX5" fmla="*/ 4758899 w 4773748"/>
                <a:gd name="connsiteY5" fmla="*/ 2166924 h 4329250"/>
                <a:gd name="connsiteX6" fmla="*/ 3966057 w 4773748"/>
                <a:gd name="connsiteY6" fmla="*/ 3700510 h 4329250"/>
                <a:gd name="connsiteX7" fmla="*/ 2418639 w 4773748"/>
                <a:gd name="connsiteY7" fmla="*/ 4327164 h 4329250"/>
                <a:gd name="connsiteX8" fmla="*/ 883811 w 4773748"/>
                <a:gd name="connsiteY8" fmla="*/ 3834074 h 4329250"/>
                <a:gd name="connsiteX9" fmla="*/ 27008 w 4773748"/>
                <a:gd name="connsiteY9" fmla="*/ 2238843 h 4329250"/>
                <a:gd name="connsiteX0" fmla="*/ 27008 w 4773748"/>
                <a:gd name="connsiteY0" fmla="*/ 2238843 h 4328384"/>
                <a:gd name="connsiteX1" fmla="*/ 1058471 w 4773748"/>
                <a:gd name="connsiteY1" fmla="*/ 412780 h 4328384"/>
                <a:gd name="connsiteX2" fmla="*/ 2418639 w 4773748"/>
                <a:gd name="connsiteY2" fmla="*/ 6684 h 4328384"/>
                <a:gd name="connsiteX3" fmla="*/ 4140718 w 4773748"/>
                <a:gd name="connsiteY3" fmla="*/ 607989 h 4328384"/>
                <a:gd name="connsiteX4" fmla="*/ 4490041 w 4773748"/>
                <a:gd name="connsiteY4" fmla="*/ 1162793 h 4328384"/>
                <a:gd name="connsiteX5" fmla="*/ 4758899 w 4773748"/>
                <a:gd name="connsiteY5" fmla="*/ 2166924 h 4328384"/>
                <a:gd name="connsiteX6" fmla="*/ 4023930 w 4773748"/>
                <a:gd name="connsiteY6" fmla="*/ 3735234 h 4328384"/>
                <a:gd name="connsiteX7" fmla="*/ 2418639 w 4773748"/>
                <a:gd name="connsiteY7" fmla="*/ 4327164 h 4328384"/>
                <a:gd name="connsiteX8" fmla="*/ 883811 w 4773748"/>
                <a:gd name="connsiteY8" fmla="*/ 3834074 h 4328384"/>
                <a:gd name="connsiteX9" fmla="*/ 27008 w 4773748"/>
                <a:gd name="connsiteY9" fmla="*/ 2238843 h 4328384"/>
                <a:gd name="connsiteX0" fmla="*/ 27008 w 4773748"/>
                <a:gd name="connsiteY0" fmla="*/ 2238843 h 4329919"/>
                <a:gd name="connsiteX1" fmla="*/ 1058471 w 4773748"/>
                <a:gd name="connsiteY1" fmla="*/ 412780 h 4329919"/>
                <a:gd name="connsiteX2" fmla="*/ 2418639 w 4773748"/>
                <a:gd name="connsiteY2" fmla="*/ 6684 h 4329919"/>
                <a:gd name="connsiteX3" fmla="*/ 4140718 w 4773748"/>
                <a:gd name="connsiteY3" fmla="*/ 607989 h 4329919"/>
                <a:gd name="connsiteX4" fmla="*/ 4490041 w 4773748"/>
                <a:gd name="connsiteY4" fmla="*/ 1162793 h 4329919"/>
                <a:gd name="connsiteX5" fmla="*/ 4758899 w 4773748"/>
                <a:gd name="connsiteY5" fmla="*/ 2166924 h 4329919"/>
                <a:gd name="connsiteX6" fmla="*/ 4093378 w 4773748"/>
                <a:gd name="connsiteY6" fmla="*/ 3677361 h 4329919"/>
                <a:gd name="connsiteX7" fmla="*/ 2418639 w 4773748"/>
                <a:gd name="connsiteY7" fmla="*/ 4327164 h 4329919"/>
                <a:gd name="connsiteX8" fmla="*/ 883811 w 4773748"/>
                <a:gd name="connsiteY8" fmla="*/ 3834074 h 4329919"/>
                <a:gd name="connsiteX9" fmla="*/ 27008 w 4773748"/>
                <a:gd name="connsiteY9" fmla="*/ 2238843 h 4329919"/>
                <a:gd name="connsiteX0" fmla="*/ 27008 w 4773748"/>
                <a:gd name="connsiteY0" fmla="*/ 2238843 h 4341339"/>
                <a:gd name="connsiteX1" fmla="*/ 1058471 w 4773748"/>
                <a:gd name="connsiteY1" fmla="*/ 412780 h 4341339"/>
                <a:gd name="connsiteX2" fmla="*/ 2418639 w 4773748"/>
                <a:gd name="connsiteY2" fmla="*/ 6684 h 4341339"/>
                <a:gd name="connsiteX3" fmla="*/ 4140718 w 4773748"/>
                <a:gd name="connsiteY3" fmla="*/ 607989 h 4341339"/>
                <a:gd name="connsiteX4" fmla="*/ 4490041 w 4773748"/>
                <a:gd name="connsiteY4" fmla="*/ 1162793 h 4341339"/>
                <a:gd name="connsiteX5" fmla="*/ 4758899 w 4773748"/>
                <a:gd name="connsiteY5" fmla="*/ 2166924 h 4341339"/>
                <a:gd name="connsiteX6" fmla="*/ 4093378 w 4773748"/>
                <a:gd name="connsiteY6" fmla="*/ 3677361 h 4341339"/>
                <a:gd name="connsiteX7" fmla="*/ 2580685 w 4773748"/>
                <a:gd name="connsiteY7" fmla="*/ 4338738 h 4341339"/>
                <a:gd name="connsiteX8" fmla="*/ 883811 w 4773748"/>
                <a:gd name="connsiteY8" fmla="*/ 3834074 h 4341339"/>
                <a:gd name="connsiteX9" fmla="*/ 27008 w 4773748"/>
                <a:gd name="connsiteY9" fmla="*/ 2238843 h 4341339"/>
                <a:gd name="connsiteX0" fmla="*/ 1225 w 4747965"/>
                <a:gd name="connsiteY0" fmla="*/ 2238843 h 4340153"/>
                <a:gd name="connsiteX1" fmla="*/ 1032688 w 4747965"/>
                <a:gd name="connsiteY1" fmla="*/ 412780 h 4340153"/>
                <a:gd name="connsiteX2" fmla="*/ 2392856 w 4747965"/>
                <a:gd name="connsiteY2" fmla="*/ 6684 h 4340153"/>
                <a:gd name="connsiteX3" fmla="*/ 4114935 w 4747965"/>
                <a:gd name="connsiteY3" fmla="*/ 607989 h 4340153"/>
                <a:gd name="connsiteX4" fmla="*/ 4464258 w 4747965"/>
                <a:gd name="connsiteY4" fmla="*/ 1162793 h 4340153"/>
                <a:gd name="connsiteX5" fmla="*/ 4733116 w 4747965"/>
                <a:gd name="connsiteY5" fmla="*/ 2166924 h 4340153"/>
                <a:gd name="connsiteX6" fmla="*/ 4067595 w 4747965"/>
                <a:gd name="connsiteY6" fmla="*/ 3677361 h 4340153"/>
                <a:gd name="connsiteX7" fmla="*/ 2554902 w 4747965"/>
                <a:gd name="connsiteY7" fmla="*/ 4338738 h 4340153"/>
                <a:gd name="connsiteX8" fmla="*/ 858028 w 4747965"/>
                <a:gd name="connsiteY8" fmla="*/ 3799350 h 4340153"/>
                <a:gd name="connsiteX9" fmla="*/ 1225 w 4747965"/>
                <a:gd name="connsiteY9" fmla="*/ 2238843 h 4340153"/>
                <a:gd name="connsiteX0" fmla="*/ 1225 w 4749857"/>
                <a:gd name="connsiteY0" fmla="*/ 2238843 h 4340153"/>
                <a:gd name="connsiteX1" fmla="*/ 1032688 w 4749857"/>
                <a:gd name="connsiteY1" fmla="*/ 412780 h 4340153"/>
                <a:gd name="connsiteX2" fmla="*/ 2392856 w 4749857"/>
                <a:gd name="connsiteY2" fmla="*/ 6684 h 4340153"/>
                <a:gd name="connsiteX3" fmla="*/ 4114935 w 4749857"/>
                <a:gd name="connsiteY3" fmla="*/ 607989 h 4340153"/>
                <a:gd name="connsiteX4" fmla="*/ 4498982 w 4749857"/>
                <a:gd name="connsiteY4" fmla="*/ 1290115 h 4340153"/>
                <a:gd name="connsiteX5" fmla="*/ 4733116 w 4749857"/>
                <a:gd name="connsiteY5" fmla="*/ 2166924 h 4340153"/>
                <a:gd name="connsiteX6" fmla="*/ 4067595 w 4749857"/>
                <a:gd name="connsiteY6" fmla="*/ 3677361 h 4340153"/>
                <a:gd name="connsiteX7" fmla="*/ 2554902 w 4749857"/>
                <a:gd name="connsiteY7" fmla="*/ 4338738 h 4340153"/>
                <a:gd name="connsiteX8" fmla="*/ 858028 w 4749857"/>
                <a:gd name="connsiteY8" fmla="*/ 3799350 h 4340153"/>
                <a:gd name="connsiteX9" fmla="*/ 1225 w 4749857"/>
                <a:gd name="connsiteY9" fmla="*/ 2238843 h 4340153"/>
                <a:gd name="connsiteX0" fmla="*/ 1225 w 4815897"/>
                <a:gd name="connsiteY0" fmla="*/ 2238843 h 4340153"/>
                <a:gd name="connsiteX1" fmla="*/ 1032688 w 4815897"/>
                <a:gd name="connsiteY1" fmla="*/ 412780 h 4340153"/>
                <a:gd name="connsiteX2" fmla="*/ 2392856 w 4815897"/>
                <a:gd name="connsiteY2" fmla="*/ 6684 h 4340153"/>
                <a:gd name="connsiteX3" fmla="*/ 4114935 w 4815897"/>
                <a:gd name="connsiteY3" fmla="*/ 607989 h 4340153"/>
                <a:gd name="connsiteX4" fmla="*/ 4498982 w 4815897"/>
                <a:gd name="connsiteY4" fmla="*/ 1290115 h 4340153"/>
                <a:gd name="connsiteX5" fmla="*/ 4802564 w 4815897"/>
                <a:gd name="connsiteY5" fmla="*/ 2190073 h 4340153"/>
                <a:gd name="connsiteX6" fmla="*/ 4067595 w 4815897"/>
                <a:gd name="connsiteY6" fmla="*/ 3677361 h 4340153"/>
                <a:gd name="connsiteX7" fmla="*/ 2554902 w 4815897"/>
                <a:gd name="connsiteY7" fmla="*/ 4338738 h 4340153"/>
                <a:gd name="connsiteX8" fmla="*/ 858028 w 4815897"/>
                <a:gd name="connsiteY8" fmla="*/ 3799350 h 4340153"/>
                <a:gd name="connsiteX9" fmla="*/ 1225 w 4815897"/>
                <a:gd name="connsiteY9" fmla="*/ 2238843 h 4340153"/>
                <a:gd name="connsiteX0" fmla="*/ 1225 w 4815897"/>
                <a:gd name="connsiteY0" fmla="*/ 2283418 h 4384728"/>
                <a:gd name="connsiteX1" fmla="*/ 1032688 w 4815897"/>
                <a:gd name="connsiteY1" fmla="*/ 457355 h 4384728"/>
                <a:gd name="connsiteX2" fmla="*/ 2531752 w 4815897"/>
                <a:gd name="connsiteY2" fmla="*/ 4960 h 4384728"/>
                <a:gd name="connsiteX3" fmla="*/ 4114935 w 4815897"/>
                <a:gd name="connsiteY3" fmla="*/ 652564 h 4384728"/>
                <a:gd name="connsiteX4" fmla="*/ 4498982 w 4815897"/>
                <a:gd name="connsiteY4" fmla="*/ 1334690 h 4384728"/>
                <a:gd name="connsiteX5" fmla="*/ 4802564 w 4815897"/>
                <a:gd name="connsiteY5" fmla="*/ 2234648 h 4384728"/>
                <a:gd name="connsiteX6" fmla="*/ 4067595 w 4815897"/>
                <a:gd name="connsiteY6" fmla="*/ 3721936 h 4384728"/>
                <a:gd name="connsiteX7" fmla="*/ 2554902 w 4815897"/>
                <a:gd name="connsiteY7" fmla="*/ 4383313 h 4384728"/>
                <a:gd name="connsiteX8" fmla="*/ 858028 w 4815897"/>
                <a:gd name="connsiteY8" fmla="*/ 3843925 h 4384728"/>
                <a:gd name="connsiteX9" fmla="*/ 1225 w 4815897"/>
                <a:gd name="connsiteY9" fmla="*/ 2283418 h 4384728"/>
                <a:gd name="connsiteX0" fmla="*/ 1312 w 4781260"/>
                <a:gd name="connsiteY0" fmla="*/ 2271843 h 4384728"/>
                <a:gd name="connsiteX1" fmla="*/ 998051 w 4781260"/>
                <a:gd name="connsiteY1" fmla="*/ 457355 h 4384728"/>
                <a:gd name="connsiteX2" fmla="*/ 2497115 w 4781260"/>
                <a:gd name="connsiteY2" fmla="*/ 4960 h 4384728"/>
                <a:gd name="connsiteX3" fmla="*/ 4080298 w 4781260"/>
                <a:gd name="connsiteY3" fmla="*/ 652564 h 4384728"/>
                <a:gd name="connsiteX4" fmla="*/ 4464345 w 4781260"/>
                <a:gd name="connsiteY4" fmla="*/ 1334690 h 4384728"/>
                <a:gd name="connsiteX5" fmla="*/ 4767927 w 4781260"/>
                <a:gd name="connsiteY5" fmla="*/ 2234648 h 4384728"/>
                <a:gd name="connsiteX6" fmla="*/ 4032958 w 4781260"/>
                <a:gd name="connsiteY6" fmla="*/ 3721936 h 4384728"/>
                <a:gd name="connsiteX7" fmla="*/ 2520265 w 4781260"/>
                <a:gd name="connsiteY7" fmla="*/ 4383313 h 4384728"/>
                <a:gd name="connsiteX8" fmla="*/ 823391 w 4781260"/>
                <a:gd name="connsiteY8" fmla="*/ 3843925 h 4384728"/>
                <a:gd name="connsiteX9" fmla="*/ 1312 w 4781260"/>
                <a:gd name="connsiteY9" fmla="*/ 2271843 h 4384728"/>
                <a:gd name="connsiteX0" fmla="*/ 19906 w 4799854"/>
                <a:gd name="connsiteY0" fmla="*/ 2271843 h 4384728"/>
                <a:gd name="connsiteX1" fmla="*/ 1016645 w 4799854"/>
                <a:gd name="connsiteY1" fmla="*/ 457355 h 4384728"/>
                <a:gd name="connsiteX2" fmla="*/ 2515709 w 4799854"/>
                <a:gd name="connsiteY2" fmla="*/ 4960 h 4384728"/>
                <a:gd name="connsiteX3" fmla="*/ 4098892 w 4799854"/>
                <a:gd name="connsiteY3" fmla="*/ 652564 h 4384728"/>
                <a:gd name="connsiteX4" fmla="*/ 4482939 w 4799854"/>
                <a:gd name="connsiteY4" fmla="*/ 1334690 h 4384728"/>
                <a:gd name="connsiteX5" fmla="*/ 4786521 w 4799854"/>
                <a:gd name="connsiteY5" fmla="*/ 2234648 h 4384728"/>
                <a:gd name="connsiteX6" fmla="*/ 4051552 w 4799854"/>
                <a:gd name="connsiteY6" fmla="*/ 3721936 h 4384728"/>
                <a:gd name="connsiteX7" fmla="*/ 2538859 w 4799854"/>
                <a:gd name="connsiteY7" fmla="*/ 4383313 h 4384728"/>
                <a:gd name="connsiteX8" fmla="*/ 841985 w 4799854"/>
                <a:gd name="connsiteY8" fmla="*/ 3843925 h 4384728"/>
                <a:gd name="connsiteX9" fmla="*/ 19906 w 4799854"/>
                <a:gd name="connsiteY9" fmla="*/ 2271843 h 438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9854" h="4384728">
                  <a:moveTo>
                    <a:pt x="19906" y="2271843"/>
                  </a:moveTo>
                  <a:cubicBezTo>
                    <a:pt x="153188" y="1730564"/>
                    <a:pt x="626602" y="817395"/>
                    <a:pt x="1016645" y="457355"/>
                  </a:cubicBezTo>
                  <a:cubicBezTo>
                    <a:pt x="1406688" y="97315"/>
                    <a:pt x="2002001" y="-27575"/>
                    <a:pt x="2515709" y="4960"/>
                  </a:cubicBezTo>
                  <a:cubicBezTo>
                    <a:pt x="3029417" y="37495"/>
                    <a:pt x="3763933" y="444468"/>
                    <a:pt x="4098892" y="652564"/>
                  </a:cubicBezTo>
                  <a:cubicBezTo>
                    <a:pt x="4433851" y="860660"/>
                    <a:pt x="4379909" y="1074868"/>
                    <a:pt x="4482939" y="1334690"/>
                  </a:cubicBezTo>
                  <a:cubicBezTo>
                    <a:pt x="4585969" y="1594512"/>
                    <a:pt x="4863578" y="1827106"/>
                    <a:pt x="4786521" y="2234648"/>
                  </a:cubicBezTo>
                  <a:cubicBezTo>
                    <a:pt x="4709464" y="2642190"/>
                    <a:pt x="4539004" y="3575052"/>
                    <a:pt x="4051552" y="3721936"/>
                  </a:cubicBezTo>
                  <a:cubicBezTo>
                    <a:pt x="3779859" y="3813158"/>
                    <a:pt x="3073787" y="4362982"/>
                    <a:pt x="2538859" y="4383313"/>
                  </a:cubicBezTo>
                  <a:cubicBezTo>
                    <a:pt x="2003931" y="4403645"/>
                    <a:pt x="1232028" y="4203965"/>
                    <a:pt x="841985" y="3843925"/>
                  </a:cubicBezTo>
                  <a:cubicBezTo>
                    <a:pt x="451942" y="3483885"/>
                    <a:pt x="-113376" y="2813122"/>
                    <a:pt x="19906" y="2271843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8E44D7A-0B72-4745-800C-20B1CBFA0D98}"/>
                </a:ext>
              </a:extLst>
            </p:cNvPr>
            <p:cNvSpPr txBox="1"/>
            <p:nvPr/>
          </p:nvSpPr>
          <p:spPr>
            <a:xfrm>
              <a:off x="5355999" y="2833543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ジオイド</a:t>
              </a:r>
              <a:endParaRPr kumimoji="1" lang="ja-JP" altLang="en-US" sz="2400" dirty="0"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C25A6A-E5FB-4F79-8E3D-B8CA6C5075A1}"/>
              </a:ext>
            </a:extLst>
          </p:cNvPr>
          <p:cNvSpPr txBox="1"/>
          <p:nvPr/>
        </p:nvSpPr>
        <p:spPr>
          <a:xfrm>
            <a:off x="1448921" y="367472"/>
            <a:ext cx="10033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地球の形の理解の変遷（</a:t>
            </a:r>
            <a:r>
              <a:rPr lang="ja-JP" altLang="en-US" sz="3200" dirty="0">
                <a:solidFill>
                  <a:schemeClr val="bg1">
                    <a:lumMod val="6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球</a:t>
            </a:r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ー</a:t>
            </a:r>
            <a:r>
              <a:rPr lang="ja-JP" altLang="en-US" sz="3200" dirty="0">
                <a:solidFill>
                  <a:schemeClr val="bg1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回転楕円体</a:t>
            </a:r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ージオイド）</a:t>
            </a:r>
            <a:endParaRPr kumimoji="1" lang="ja-JP" altLang="en-US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C4BEAE2-2B22-4D5C-B1EA-F9811CE04951}"/>
              </a:ext>
            </a:extLst>
          </p:cNvPr>
          <p:cNvGrpSpPr/>
          <p:nvPr/>
        </p:nvGrpSpPr>
        <p:grpSpPr>
          <a:xfrm>
            <a:off x="3053211" y="1185459"/>
            <a:ext cx="4464000" cy="4655309"/>
            <a:chOff x="3908140" y="1185459"/>
            <a:chExt cx="4464000" cy="4655309"/>
          </a:xfrm>
        </p:grpSpPr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96700097-8DD3-4174-95A7-AF12DC7942A3}"/>
                </a:ext>
              </a:extLst>
            </p:cNvPr>
            <p:cNvSpPr/>
            <p:nvPr/>
          </p:nvSpPr>
          <p:spPr>
            <a:xfrm>
              <a:off x="3908140" y="1340768"/>
              <a:ext cx="4464000" cy="45000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EF8BEEE-F096-4940-A770-8209585E2AEC}"/>
                </a:ext>
              </a:extLst>
            </p:cNvPr>
            <p:cNvSpPr txBox="1"/>
            <p:nvPr/>
          </p:nvSpPr>
          <p:spPr>
            <a:xfrm>
              <a:off x="7074387" y="1185459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>
                  <a:solidFill>
                    <a:schemeClr val="bg1">
                      <a:lumMod val="65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球</a:t>
              </a:r>
              <a:endParaRPr kumimoji="1" lang="ja-JP" altLang="en-US" sz="2400" dirty="0">
                <a:solidFill>
                  <a:schemeClr val="bg1">
                    <a:lumMod val="6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620F4EF-B238-4ACE-AB7A-0EE417631437}"/>
              </a:ext>
            </a:extLst>
          </p:cNvPr>
          <p:cNvSpPr txBox="1"/>
          <p:nvPr/>
        </p:nvSpPr>
        <p:spPr>
          <a:xfrm>
            <a:off x="7095733" y="5464077"/>
            <a:ext cx="417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球と楕円体の差は</a:t>
            </a:r>
            <a:r>
              <a:rPr kumimoji="1" lang="en-US" altLang="ja-JP" sz="2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20 km</a:t>
            </a:r>
            <a:r>
              <a:rPr kumimoji="1" lang="ja-JP" altLang="en-US" sz="2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程度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8F3C8FD-49F2-4907-8848-50DA3BADF216}"/>
              </a:ext>
            </a:extLst>
          </p:cNvPr>
          <p:cNvSpPr txBox="1"/>
          <p:nvPr/>
        </p:nvSpPr>
        <p:spPr>
          <a:xfrm>
            <a:off x="7095733" y="6140185"/>
            <a:ext cx="4919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楕円体とジオイドの差は</a:t>
            </a:r>
            <a:r>
              <a:rPr kumimoji="1" lang="en-US" altLang="ja-JP" sz="2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80 m</a:t>
            </a:r>
            <a:r>
              <a:rPr kumimoji="1" lang="ja-JP" altLang="en-US" sz="2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程度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7136CF93-C3BD-4BDC-9FE4-CF7F65481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1439"/>
            <a:ext cx="56053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標高はジオイドからの高さ</a:t>
            </a:r>
            <a:endParaRPr lang="en-US" altLang="ja-JP" sz="3200" dirty="0">
              <a:solidFill>
                <a:srgbClr val="00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lang="ja-JP" altLang="en-US" sz="28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地球中心からの距離ではない）</a:t>
            </a:r>
            <a:endParaRPr lang="en-US" altLang="ja-JP" sz="2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オーディオ 18">
            <a:hlinkClick r:id="" action="ppaction://media"/>
            <a:extLst>
              <a:ext uri="{FF2B5EF4-FFF2-40B4-BE49-F238E27FC236}">
                <a16:creationId xmlns:a16="http://schemas.microsoft.com/office/drawing/2014/main" id="{8ADCDF45-834A-4C76-A1A2-D162F3A02F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637838"/>
      </p:ext>
    </p:extLst>
  </p:cSld>
  <p:clrMapOvr>
    <a:masterClrMapping/>
  </p:clrMapOvr>
  <p:transition spd="med" advTm="15621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5|4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3.4|18.3|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3.6|12.2|8.1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8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30.9|17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2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3.7|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9|4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5.6|12.9|18.3|5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29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6.3|13|24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6.4|2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3.4|1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22.4|16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21.6|40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7.2|2.3|3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4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35.5|3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2.1|2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7|10.3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10076</TotalTime>
  <Words>2344</Words>
  <Application>Microsoft Office PowerPoint</Application>
  <PresentationFormat>ワイド画面</PresentationFormat>
  <Paragraphs>324</Paragraphs>
  <Slides>46</Slides>
  <Notes>3</Notes>
  <HiddenSlides>0</HiddenSlides>
  <MMClips>46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46</vt:i4>
      </vt:variant>
    </vt:vector>
  </HeadingPairs>
  <TitlesOfParts>
    <vt:vector size="70" baseType="lpstr">
      <vt:lpstr>HGP教科書体</vt:lpstr>
      <vt:lpstr>HG正楷書体-PRO</vt:lpstr>
      <vt:lpstr>HG創英角ｺﾞｼｯｸUB</vt:lpstr>
      <vt:lpstr>UD Digi Kyokasho NK-B</vt:lpstr>
      <vt:lpstr>UD デジタル 教科書体 N-B</vt:lpstr>
      <vt:lpstr>UD デジタル 教科書体 NP-B</vt:lpstr>
      <vt:lpstr>UD デジタル 教科書体 NP-R</vt:lpstr>
      <vt:lpstr>メイリオ</vt:lpstr>
      <vt:lpstr>小塚ゴシック Pro L</vt:lpstr>
      <vt:lpstr>小塚明朝 Pro L</vt:lpstr>
      <vt:lpstr>游ゴシック</vt:lpstr>
      <vt:lpstr>Arial</vt:lpstr>
      <vt:lpstr>Calibri</vt:lpstr>
      <vt:lpstr>Calibri Light</vt:lpstr>
      <vt:lpstr>Comic Sans MS</vt:lpstr>
      <vt:lpstr>Symbol</vt:lpstr>
      <vt:lpstr>Times New Roman</vt:lpstr>
      <vt:lpstr>標準デザイン</vt:lpstr>
      <vt:lpstr>8_標準デザイン</vt:lpstr>
      <vt:lpstr>9_標準デザイン</vt:lpstr>
      <vt:lpstr>10_標準デザイン</vt:lpstr>
      <vt:lpstr>11_標準デザイン</vt:lpstr>
      <vt:lpstr>33_標準デザイン</vt:lpstr>
      <vt:lpstr>Office テーマ</vt:lpstr>
      <vt:lpstr>地球内部物理学 第五回 Physics of the Earth’s Interior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国立天文台地球回転研究系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日置幸介</dc:creator>
  <cp:lastModifiedBy>日置　幸介</cp:lastModifiedBy>
  <cp:revision>554</cp:revision>
  <dcterms:created xsi:type="dcterms:W3CDTF">2002-09-23T01:05:32Z</dcterms:created>
  <dcterms:modified xsi:type="dcterms:W3CDTF">2021-05-19T02:03:53Z</dcterms:modified>
</cp:coreProperties>
</file>