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14" r:id="rId2"/>
    <p:sldMasterId id="2147484022" r:id="rId3"/>
    <p:sldMasterId id="2147484034" r:id="rId4"/>
  </p:sldMasterIdLst>
  <p:notesMasterIdLst>
    <p:notesMasterId r:id="rId48"/>
  </p:notesMasterIdLst>
  <p:sldIdLst>
    <p:sldId id="700" r:id="rId5"/>
    <p:sldId id="657" r:id="rId6"/>
    <p:sldId id="658" r:id="rId7"/>
    <p:sldId id="659" r:id="rId8"/>
    <p:sldId id="701" r:id="rId9"/>
    <p:sldId id="702" r:id="rId10"/>
    <p:sldId id="419" r:id="rId11"/>
    <p:sldId id="642" r:id="rId12"/>
    <p:sldId id="703" r:id="rId13"/>
    <p:sldId id="643" r:id="rId14"/>
    <p:sldId id="483" r:id="rId15"/>
    <p:sldId id="385" r:id="rId16"/>
    <p:sldId id="455" r:id="rId17"/>
    <p:sldId id="456" r:id="rId18"/>
    <p:sldId id="544" r:id="rId19"/>
    <p:sldId id="394" r:id="rId20"/>
    <p:sldId id="704" r:id="rId21"/>
    <p:sldId id="706" r:id="rId22"/>
    <p:sldId id="705" r:id="rId23"/>
    <p:sldId id="708" r:id="rId24"/>
    <p:sldId id="707" r:id="rId25"/>
    <p:sldId id="697" r:id="rId26"/>
    <p:sldId id="709" r:id="rId27"/>
    <p:sldId id="710" r:id="rId28"/>
    <p:sldId id="711" r:id="rId29"/>
    <p:sldId id="632" r:id="rId30"/>
    <p:sldId id="712" r:id="rId31"/>
    <p:sldId id="698" r:id="rId32"/>
    <p:sldId id="644" r:id="rId33"/>
    <p:sldId id="386" r:id="rId34"/>
    <p:sldId id="713" r:id="rId35"/>
    <p:sldId id="714" r:id="rId36"/>
    <p:sldId id="645" r:id="rId37"/>
    <p:sldId id="652" r:id="rId38"/>
    <p:sldId id="653" r:id="rId39"/>
    <p:sldId id="655" r:id="rId40"/>
    <p:sldId id="648" r:id="rId41"/>
    <p:sldId id="647" r:id="rId42"/>
    <p:sldId id="457" r:id="rId43"/>
    <p:sldId id="646" r:id="rId44"/>
    <p:sldId id="649" r:id="rId45"/>
    <p:sldId id="650" r:id="rId46"/>
    <p:sldId id="651" r:id="rId47"/>
  </p:sldIdLst>
  <p:sldSz cx="12192000" cy="6858000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B0203"/>
    <a:srgbClr val="000000"/>
    <a:srgbClr val="BBE0E3"/>
    <a:srgbClr val="020202"/>
    <a:srgbClr val="FF7C80"/>
    <a:srgbClr val="FF0000"/>
    <a:srgbClr val="996600"/>
    <a:srgbClr val="808080"/>
    <a:srgbClr val="0A0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6" autoAdjust="0"/>
    <p:restoredTop sz="94737" autoAdjust="0"/>
  </p:normalViewPr>
  <p:slideViewPr>
    <p:cSldViewPr>
      <p:cViewPr varScale="1">
        <p:scale>
          <a:sx n="68" d="100"/>
          <a:sy n="68" d="100"/>
        </p:scale>
        <p:origin x="328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5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3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40DE54D-631D-4B42-83ED-3F7C848170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0516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31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</a:endParaRPr>
          </a:p>
        </p:txBody>
      </p:sp>
      <p:sp>
        <p:nvSpPr>
          <p:cNvPr id="2631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17C45-EA01-4E1F-BD38-69315974A0C4}" type="slidenum">
              <a:rPr lang="en-US" altLang="ja-JP" smtClean="0">
                <a:latin typeface="Arial" charset="0"/>
                <a:ea typeface="ＭＳ Ｐゴシック" charset="-128"/>
              </a:rPr>
              <a:pPr/>
              <a:t>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00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AD5051-592E-4ACD-9E14-B6D227BBFA4A}" type="slidenum">
              <a:rPr lang="en-US" altLang="ja-JP" smtClean="0">
                <a:latin typeface="Arial" charset="0"/>
                <a:ea typeface="ＭＳ Ｐゴシック" charset="-128"/>
              </a:rPr>
              <a:pPr/>
              <a:t>16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66775"/>
            <a:ext cx="6183312" cy="3478213"/>
          </a:xfrm>
          <a:ln w="12700" cap="flat">
            <a:solidFill>
              <a:schemeClr val="tx1"/>
            </a:solidFill>
          </a:ln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30750"/>
            <a:ext cx="4984750" cy="4492625"/>
          </a:xfrm>
          <a:noFill/>
          <a:ln/>
        </p:spPr>
        <p:txBody>
          <a:bodyPr lIns="88900" tIns="42863" rIns="88900" bIns="42863"/>
          <a:lstStyle/>
          <a:p>
            <a:pPr defTabSz="879475"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2442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31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</a:endParaRPr>
          </a:p>
        </p:txBody>
      </p:sp>
      <p:sp>
        <p:nvSpPr>
          <p:cNvPr id="2631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17C45-EA01-4E1F-BD38-69315974A0C4}" type="slidenum">
              <a:rPr lang="en-US" altLang="ja-JP" smtClean="0">
                <a:latin typeface="Arial" charset="0"/>
                <a:ea typeface="ＭＳ Ｐゴシック" charset="-128"/>
              </a:rPr>
              <a:pPr/>
              <a:t>18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04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31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</a:endParaRPr>
          </a:p>
        </p:txBody>
      </p:sp>
      <p:sp>
        <p:nvSpPr>
          <p:cNvPr id="2631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17C45-EA01-4E1F-BD38-69315974A0C4}" type="slidenum">
              <a:rPr lang="en-US" altLang="ja-JP" smtClean="0">
                <a:latin typeface="Arial" charset="0"/>
                <a:ea typeface="ＭＳ Ｐゴシック" charset="-128"/>
              </a:rPr>
              <a:pPr/>
              <a:t>20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776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31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</a:endParaRPr>
          </a:p>
        </p:txBody>
      </p:sp>
      <p:sp>
        <p:nvSpPr>
          <p:cNvPr id="2631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17C45-EA01-4E1F-BD38-69315974A0C4}" type="slidenum">
              <a:rPr lang="en-US" altLang="ja-JP" smtClean="0">
                <a:latin typeface="Arial" charset="0"/>
                <a:ea typeface="ＭＳ Ｐゴシック" charset="-128"/>
              </a:rPr>
              <a:pPr/>
              <a:t>27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10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02982-D38D-4E1F-9396-8B4C397560F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6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564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27B4F-4314-49D0-B3F0-6E68614B867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6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37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D78FA-4857-4E89-BC36-467BD3211D8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F1855-36BA-4FE1-8BE3-7772A01C64D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3A15-6746-4E46-BD0B-BAB909E791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E08EDB-754F-4AE9-86A6-360FF98BC207}" type="slidenum">
              <a:rPr kumimoji="1" lang="en-US" altLang="ja-JP" sz="1400" kern="120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 sz="14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ransition spd="med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7766E-13FA-44D1-A0C9-FDE302AA3BF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16983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45C56-3C76-4DEF-8E28-EA9338B54E2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3534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>
              <a:solidFill>
                <a:sysClr val="windowText" lastClr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>
              <a:solidFill>
                <a:sysClr val="windowText" lastClr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380EE9-5396-4187-AB00-A877457BB868}" type="slidenum">
              <a:rPr kumimoji="0" lang="en-US" altLang="ja-JP" sz="1800" kern="0" smtClean="0">
                <a:solidFill>
                  <a:sysClr val="windowText" lastClr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29623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1F347-38FE-44B8-856B-63724F4B60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022F-D7C7-4B29-9B93-A99502FA17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97D45-F1D8-43F8-8743-10D97DCAED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B28D6-C5CD-4DBD-B251-E84B5A9A22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D2507-CD7B-4DA8-ACB9-46250C79E4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80EE9-5396-4187-AB00-A877457BB8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833AE-A460-4F96-AFBA-188E690FE9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A5164-44A1-4086-8439-CA46CC96E0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DBA1862-6978-4E4A-B9EE-6EA2434F8CF8}" type="slidenum">
              <a:rPr kumimoji="1" lang="en-US" altLang="ja-JP" kern="1200">
                <a:solidFill>
                  <a:srgbClr val="000000"/>
                </a:solidFill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 kern="120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8CDE62-FD17-4A29-A9D0-31CD67662548}" type="slidenum"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9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36" r:id="rId2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43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1.png"/><Relationship Id="rId2" Type="http://schemas.microsoft.com/office/2007/relationships/media" Target="../media/media29.m4a"/><Relationship Id="rId1" Type="http://schemas.openxmlformats.org/officeDocument/2006/relationships/tags" Target="../tags/tag18.xml"/><Relationship Id="rId6" Type="http://schemas.openxmlformats.org/officeDocument/2006/relationships/image" Target="../media/image9.jpeg"/><Relationship Id="rId5" Type="http://schemas.openxmlformats.org/officeDocument/2006/relationships/image" Target="../media/image10.gif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1.png"/><Relationship Id="rId2" Type="http://schemas.microsoft.com/office/2007/relationships/media" Target="../media/media36.m4a"/><Relationship Id="rId1" Type="http://schemas.openxmlformats.org/officeDocument/2006/relationships/tags" Target="../tags/tag19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7" Type="http://schemas.openxmlformats.org/officeDocument/2006/relationships/image" Target="../media/image1.png"/><Relationship Id="rId2" Type="http://schemas.microsoft.com/office/2007/relationships/media" Target="../media/media40.m4a"/><Relationship Id="rId1" Type="http://schemas.openxmlformats.org/officeDocument/2006/relationships/tags" Target="../tags/tag21.xml"/><Relationship Id="rId6" Type="http://schemas.openxmlformats.org/officeDocument/2006/relationships/image" Target="../media/image10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1.png"/><Relationship Id="rId2" Type="http://schemas.microsoft.com/office/2007/relationships/media" Target="../media/media42.m4a"/><Relationship Id="rId1" Type="http://schemas.openxmlformats.org/officeDocument/2006/relationships/tags" Target="../tags/tag22.xml"/><Relationship Id="rId6" Type="http://schemas.openxmlformats.org/officeDocument/2006/relationships/image" Target="../media/image10.gi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5.m4a"/><Relationship Id="rId7" Type="http://schemas.openxmlformats.org/officeDocument/2006/relationships/image" Target="../media/image5.jpe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3" y="1412876"/>
            <a:ext cx="8031162" cy="1470025"/>
          </a:xfrm>
        </p:spPr>
        <p:txBody>
          <a:bodyPr/>
          <a:lstStyle/>
          <a:p>
            <a:pPr eaLnBrk="1" hangingPunct="1"/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地球内部物理学 第</a:t>
            </a:r>
            <a:r>
              <a:rPr lang="en-US" altLang="ja-JP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6</a:t>
            </a:r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週</a:t>
            </a:r>
            <a:br>
              <a:rPr lang="en-US" altLang="ja-JP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Physics of the Earth’s Interior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8455" y="3284984"/>
            <a:ext cx="8280920" cy="2033772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北海道大学理学院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Hokkaido Univ</a:t>
            </a:r>
            <a:r>
              <a:rPr lang="en-US" altLang="ja-JP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</a:t>
            </a:r>
          </a:p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地球惑星ダイナミクス講座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Earth and Planetary Dynamics</a:t>
            </a:r>
            <a:endParaRPr lang="ja-JP" altLang="en-US" sz="20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eaLnBrk="1" hangingPunct="1"/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日置 幸介</a:t>
            </a:r>
            <a:r>
              <a:rPr lang="ja-JP" altLang="en-US" sz="36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Kosuke Heki</a:t>
            </a:r>
            <a:endParaRPr lang="en-US" altLang="ja-JP" sz="36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131555" y="5118701"/>
            <a:ext cx="5030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へ  き   こうすけ　</a:t>
            </a:r>
            <a:r>
              <a:rPr lang="en-US" altLang="ja-JP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heki@sci.hokudai.ac.jp</a:t>
            </a:r>
            <a:endParaRPr lang="ja-JP" altLang="en-US" sz="2000" dirty="0">
              <a:solidFill>
                <a:schemeClr val="accent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E76BD05-226D-4B13-885E-07FC271D2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3199"/>
      </p:ext>
    </p:extLst>
  </p:cSld>
  <p:clrMapOvr>
    <a:masterClrMapping/>
  </p:clrMapOvr>
  <p:transition spd="med" advTm="956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1122" y="472422"/>
            <a:ext cx="1137725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</a:pPr>
            <a:r>
              <a:rPr kumimoji="0" lang="ja-JP" altLang="en-US" sz="40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最後に：三軸不等の天体　</a:t>
            </a:r>
            <a:r>
              <a:rPr kumimoji="0" lang="en-US" altLang="ja-JP" sz="2400" dirty="0">
                <a:solidFill>
                  <a:schemeClr val="bg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Last but not least : Body like the Moon</a:t>
            </a:r>
          </a:p>
        </p:txBody>
      </p:sp>
      <p:grpSp>
        <p:nvGrpSpPr>
          <p:cNvPr id="7" name="Group 47">
            <a:extLst>
              <a:ext uri="{FF2B5EF4-FFF2-40B4-BE49-F238E27FC236}">
                <a16:creationId xmlns:a16="http://schemas.microsoft.com/office/drawing/2014/main" id="{ADE36F69-38C3-4F48-90D4-F2614B289402}"/>
              </a:ext>
            </a:extLst>
          </p:cNvPr>
          <p:cNvGrpSpPr>
            <a:grpSpLocks/>
          </p:cNvGrpSpPr>
          <p:nvPr/>
        </p:nvGrpSpPr>
        <p:grpSpPr bwMode="auto">
          <a:xfrm rot="3111386">
            <a:off x="4927378" y="2275925"/>
            <a:ext cx="2916238" cy="3743325"/>
            <a:chOff x="3137" y="688"/>
            <a:chExt cx="463" cy="457"/>
          </a:xfrm>
        </p:grpSpPr>
        <p:sp>
          <p:nvSpPr>
            <p:cNvPr id="8" name="Oval 48">
              <a:extLst>
                <a:ext uri="{FF2B5EF4-FFF2-40B4-BE49-F238E27FC236}">
                  <a16:creationId xmlns:a16="http://schemas.microsoft.com/office/drawing/2014/main" id="{11A7046D-E0B3-467F-936D-75D1AEFA2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Oval 49">
              <a:extLst>
                <a:ext uri="{FF2B5EF4-FFF2-40B4-BE49-F238E27FC236}">
                  <a16:creationId xmlns:a16="http://schemas.microsoft.com/office/drawing/2014/main" id="{AA59A7F5-4DFA-4B9E-9E60-54006E8099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432" y="868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Oval 50">
              <a:extLst>
                <a:ext uri="{FF2B5EF4-FFF2-40B4-BE49-F238E27FC236}">
                  <a16:creationId xmlns:a16="http://schemas.microsoft.com/office/drawing/2014/main" id="{4E5D743B-E711-49BD-B20B-74AA4F5515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37935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51">
              <a:extLst>
                <a:ext uri="{FF2B5EF4-FFF2-40B4-BE49-F238E27FC236}">
                  <a16:creationId xmlns:a16="http://schemas.microsoft.com/office/drawing/2014/main" id="{C91DB79C-E06B-4F03-A853-29E459D75C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 flipH="1">
              <a:off x="3460" y="1040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52">
              <a:extLst>
                <a:ext uri="{FF2B5EF4-FFF2-40B4-BE49-F238E27FC236}">
                  <a16:creationId xmlns:a16="http://schemas.microsoft.com/office/drawing/2014/main" id="{6C03390F-4769-4C45-ABBE-C6C47F856A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80000" flipH="1">
              <a:off x="3469" y="752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53">
              <a:extLst>
                <a:ext uri="{FF2B5EF4-FFF2-40B4-BE49-F238E27FC236}">
                  <a16:creationId xmlns:a16="http://schemas.microsoft.com/office/drawing/2014/main" id="{7389FE7E-11D1-4ED7-B629-4656ADDF81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0000" flipH="1">
              <a:off x="3466" y="945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Oval 54">
              <a:extLst>
                <a:ext uri="{FF2B5EF4-FFF2-40B4-BE49-F238E27FC236}">
                  <a16:creationId xmlns:a16="http://schemas.microsoft.com/office/drawing/2014/main" id="{A655C6CD-D6F8-4C6C-A307-FBB94DB072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Oval 55">
              <a:extLst>
                <a:ext uri="{FF2B5EF4-FFF2-40B4-BE49-F238E27FC236}">
                  <a16:creationId xmlns:a16="http://schemas.microsoft.com/office/drawing/2014/main" id="{ED5BE396-0C21-4D34-9D7D-07BB63D0B1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12" y="7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Oval 56">
              <a:extLst>
                <a:ext uri="{FF2B5EF4-FFF2-40B4-BE49-F238E27FC236}">
                  <a16:creationId xmlns:a16="http://schemas.microsoft.com/office/drawing/2014/main" id="{64769944-2133-4852-8A50-B106B9E6AD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31838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Oval 57">
              <a:extLst>
                <a:ext uri="{FF2B5EF4-FFF2-40B4-BE49-F238E27FC236}">
                  <a16:creationId xmlns:a16="http://schemas.microsoft.com/office/drawing/2014/main" id="{594BF849-0639-4755-B8F5-52F42D8453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V="1">
              <a:off x="3382" y="778"/>
              <a:ext cx="50" cy="5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Oval 58">
              <a:extLst>
                <a:ext uri="{FF2B5EF4-FFF2-40B4-BE49-F238E27FC236}">
                  <a16:creationId xmlns:a16="http://schemas.microsoft.com/office/drawing/2014/main" id="{51D56B7B-DBE1-4E3C-998C-5CD192D6DC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Oval 59">
              <a:extLst>
                <a:ext uri="{FF2B5EF4-FFF2-40B4-BE49-F238E27FC236}">
                  <a16:creationId xmlns:a16="http://schemas.microsoft.com/office/drawing/2014/main" id="{15923AEA-6D73-4457-BCC1-F30DC15886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0000" flipH="1">
              <a:off x="3197" y="793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Oval 60">
              <a:extLst>
                <a:ext uri="{FF2B5EF4-FFF2-40B4-BE49-F238E27FC236}">
                  <a16:creationId xmlns:a16="http://schemas.microsoft.com/office/drawing/2014/main" id="{26061B83-6D02-465D-8A48-0E7C0E20C1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215" y="949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Oval 61">
              <a:extLst>
                <a:ext uri="{FF2B5EF4-FFF2-40B4-BE49-F238E27FC236}">
                  <a16:creationId xmlns:a16="http://schemas.microsoft.com/office/drawing/2014/main" id="{32E6D18D-77F2-4F5A-A8F6-AB4DCB3CDD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297" y="841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Oval 62">
              <a:extLst>
                <a:ext uri="{FF2B5EF4-FFF2-40B4-BE49-F238E27FC236}">
                  <a16:creationId xmlns:a16="http://schemas.microsoft.com/office/drawing/2014/main" id="{D93FF3E5-3A12-472F-8045-A11048A376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306" y="954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Oval 63">
              <a:extLst>
                <a:ext uri="{FF2B5EF4-FFF2-40B4-BE49-F238E27FC236}">
                  <a16:creationId xmlns:a16="http://schemas.microsoft.com/office/drawing/2014/main" id="{595DC197-D2D8-45D1-A554-024552522A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12964" flipH="1">
              <a:off x="3328" y="684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24" name="Oval 64">
              <a:extLst>
                <a:ext uri="{FF2B5EF4-FFF2-40B4-BE49-F238E27FC236}">
                  <a16:creationId xmlns:a16="http://schemas.microsoft.com/office/drawing/2014/main" id="{7FFC755C-0AEF-43AE-8C8E-06738B1B78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BA1FB79-718C-47D1-8E60-DBF1E4B6C54A}"/>
              </a:ext>
            </a:extLst>
          </p:cNvPr>
          <p:cNvCxnSpPr/>
          <p:nvPr/>
        </p:nvCxnSpPr>
        <p:spPr>
          <a:xfrm flipV="1">
            <a:off x="6522834" y="1770801"/>
            <a:ext cx="0" cy="24160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392E5A6-71C9-46CC-84F0-23F0E4A86B8C}"/>
              </a:ext>
            </a:extLst>
          </p:cNvPr>
          <p:cNvCxnSpPr>
            <a:cxnSpLocks/>
          </p:cNvCxnSpPr>
          <p:nvPr/>
        </p:nvCxnSpPr>
        <p:spPr>
          <a:xfrm flipH="1">
            <a:off x="4012915" y="4147587"/>
            <a:ext cx="2512387" cy="15501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063706AC-6AE5-437C-8768-6AF41926A6E7}"/>
              </a:ext>
            </a:extLst>
          </p:cNvPr>
          <p:cNvCxnSpPr>
            <a:cxnSpLocks/>
          </p:cNvCxnSpPr>
          <p:nvPr/>
        </p:nvCxnSpPr>
        <p:spPr>
          <a:xfrm>
            <a:off x="6525837" y="4184110"/>
            <a:ext cx="2021278" cy="8108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12">
            <a:extLst>
              <a:ext uri="{FF2B5EF4-FFF2-40B4-BE49-F238E27FC236}">
                <a16:creationId xmlns:a16="http://schemas.microsoft.com/office/drawing/2014/main" id="{DA6B47C3-BA67-4779-A970-1FAF6BB3A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496" y="5434437"/>
            <a:ext cx="490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600" i="1" dirty="0">
                <a:solidFill>
                  <a:srgbClr val="FF7C8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x</a:t>
            </a:r>
            <a:endParaRPr lang="ja-JP" altLang="en-US" sz="3200" i="1" dirty="0">
              <a:solidFill>
                <a:srgbClr val="FF7C80"/>
              </a:solidFill>
              <a:latin typeface="Times New Roman" panose="02020603050405020304" pitchFamily="18" charset="0"/>
              <a:ea typeface="HG正楷書体-PRO" panose="03000600000000000000" pitchFamily="66" charset="-128"/>
              <a:cs typeface="Times New Roman" panose="02020603050405020304" pitchFamily="18" charset="0"/>
            </a:endParaRPr>
          </a:p>
        </p:txBody>
      </p:sp>
      <p:sp>
        <p:nvSpPr>
          <p:cNvPr id="36" name="Text Box 12">
            <a:extLst>
              <a:ext uri="{FF2B5EF4-FFF2-40B4-BE49-F238E27FC236}">
                <a16:creationId xmlns:a16="http://schemas.microsoft.com/office/drawing/2014/main" id="{26E19FF9-3F9F-4444-B27B-28BD3C1E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295" y="4757441"/>
            <a:ext cx="4909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600" i="1" dirty="0">
                <a:solidFill>
                  <a:srgbClr val="FF7C8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y</a:t>
            </a:r>
            <a:endParaRPr lang="ja-JP" altLang="en-US" sz="3200" i="1" dirty="0">
              <a:solidFill>
                <a:srgbClr val="FF7C80"/>
              </a:solidFill>
              <a:latin typeface="Times New Roman" panose="02020603050405020304" pitchFamily="18" charset="0"/>
              <a:ea typeface="HG正楷書体-PRO" panose="03000600000000000000" pitchFamily="66" charset="-128"/>
              <a:cs typeface="Times New Roman" panose="02020603050405020304" pitchFamily="18" charset="0"/>
            </a:endParaRPr>
          </a:p>
        </p:txBody>
      </p:sp>
      <p:sp>
        <p:nvSpPr>
          <p:cNvPr id="37" name="Text Box 12">
            <a:extLst>
              <a:ext uri="{FF2B5EF4-FFF2-40B4-BE49-F238E27FC236}">
                <a16:creationId xmlns:a16="http://schemas.microsoft.com/office/drawing/2014/main" id="{76B908CC-5A22-4D08-B110-CFE6F22C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942" y="1151163"/>
            <a:ext cx="4909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600" i="1" dirty="0">
                <a:solidFill>
                  <a:srgbClr val="FF7C8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z</a:t>
            </a:r>
            <a:endParaRPr lang="ja-JP" altLang="en-US" sz="3200" i="1" dirty="0">
              <a:solidFill>
                <a:srgbClr val="FF7C80"/>
              </a:solidFill>
              <a:latin typeface="Times New Roman" panose="02020603050405020304" pitchFamily="18" charset="0"/>
              <a:ea typeface="HG正楷書体-PRO" panose="03000600000000000000" pitchFamily="66" charset="-128"/>
              <a:cs typeface="Times New Roman" panose="02020603050405020304" pitchFamily="18" charset="0"/>
            </a:endParaRP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A2D7A133-53B7-4C87-ADEF-B8158A81FC7B}"/>
              </a:ext>
            </a:extLst>
          </p:cNvPr>
          <p:cNvGrpSpPr/>
          <p:nvPr/>
        </p:nvGrpSpPr>
        <p:grpSpPr>
          <a:xfrm>
            <a:off x="4895913" y="4049112"/>
            <a:ext cx="1526119" cy="993195"/>
            <a:chOff x="4895913" y="4049112"/>
            <a:chExt cx="1526119" cy="993195"/>
          </a:xfrm>
        </p:grpSpPr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E373AE37-E097-4253-853D-49D63D3FD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5913" y="4049112"/>
              <a:ext cx="1526119" cy="99319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 Box 2">
              <a:extLst>
                <a:ext uri="{FF2B5EF4-FFF2-40B4-BE49-F238E27FC236}">
                  <a16:creationId xmlns:a16="http://schemas.microsoft.com/office/drawing/2014/main" id="{55E78EC5-4CBE-4DE5-9D2D-1D2B52EC1B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4231" y="4117651"/>
              <a:ext cx="936104" cy="49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</a:pPr>
              <a:r>
                <a:rPr kumimoji="0" lang="ja-JP" altLang="en-US" sz="3200" dirty="0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縦</a:t>
              </a:r>
              <a:endParaRPr kumimoji="0" lang="en-US" altLang="ja-JP" dirty="0"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53153517-81AA-4BFB-A3B5-37DE381CE026}"/>
              </a:ext>
            </a:extLst>
          </p:cNvPr>
          <p:cNvGrpSpPr/>
          <p:nvPr/>
        </p:nvGrpSpPr>
        <p:grpSpPr>
          <a:xfrm>
            <a:off x="6597845" y="3956703"/>
            <a:ext cx="1244208" cy="625557"/>
            <a:chOff x="6597845" y="3956703"/>
            <a:chExt cx="1244208" cy="625557"/>
          </a:xfrm>
        </p:grpSpPr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B3121902-3881-45A5-86C6-CE980E66D5A4}"/>
                </a:ext>
              </a:extLst>
            </p:cNvPr>
            <p:cNvCxnSpPr>
              <a:cxnSpLocks/>
            </p:cNvCxnSpPr>
            <p:nvPr/>
          </p:nvCxnSpPr>
          <p:spPr>
            <a:xfrm>
              <a:off x="6597845" y="4099248"/>
              <a:ext cx="1244208" cy="48301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 Box 2">
              <a:extLst>
                <a:ext uri="{FF2B5EF4-FFF2-40B4-BE49-F238E27FC236}">
                  <a16:creationId xmlns:a16="http://schemas.microsoft.com/office/drawing/2014/main" id="{928C6EF9-AF4A-42A4-96F0-8A5D423B4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6082" y="3956703"/>
              <a:ext cx="936104" cy="49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</a:pPr>
              <a:r>
                <a:rPr kumimoji="0" lang="ja-JP" altLang="en-US" sz="3200" dirty="0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横</a:t>
              </a:r>
              <a:endParaRPr kumimoji="0" lang="en-US" altLang="ja-JP" dirty="0"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B91FA4C8-3914-45AC-8423-1B80DA7614F7}"/>
              </a:ext>
            </a:extLst>
          </p:cNvPr>
          <p:cNvGrpSpPr/>
          <p:nvPr/>
        </p:nvGrpSpPr>
        <p:grpSpPr>
          <a:xfrm>
            <a:off x="5506939" y="2571995"/>
            <a:ext cx="939737" cy="1458286"/>
            <a:chOff x="5506939" y="2571995"/>
            <a:chExt cx="939737" cy="1458286"/>
          </a:xfrm>
        </p:grpSpPr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3D91A9B5-543B-415C-BE03-F7BDA1D31C57}"/>
                </a:ext>
              </a:extLst>
            </p:cNvPr>
            <p:cNvCxnSpPr>
              <a:cxnSpLocks/>
            </p:cNvCxnSpPr>
            <p:nvPr/>
          </p:nvCxnSpPr>
          <p:spPr>
            <a:xfrm>
              <a:off x="6434836" y="2571995"/>
              <a:ext cx="11840" cy="145828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 Box 2">
              <a:extLst>
                <a:ext uri="{FF2B5EF4-FFF2-40B4-BE49-F238E27FC236}">
                  <a16:creationId xmlns:a16="http://schemas.microsoft.com/office/drawing/2014/main" id="{06E581A9-D0DF-41E5-A6C3-1F29300E5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6939" y="3123654"/>
              <a:ext cx="936104" cy="49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</a:pPr>
              <a:r>
                <a:rPr kumimoji="0" lang="ja-JP" altLang="en-US" sz="3200" dirty="0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高さ</a:t>
              </a:r>
              <a:endParaRPr kumimoji="0" lang="en-US" altLang="ja-JP" dirty="0"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sp>
        <p:nvSpPr>
          <p:cNvPr id="54" name="Text Box 2">
            <a:extLst>
              <a:ext uri="{FF2B5EF4-FFF2-40B4-BE49-F238E27FC236}">
                <a16:creationId xmlns:a16="http://schemas.microsoft.com/office/drawing/2014/main" id="{C3D86823-9B26-46B3-B8A8-AE0D26000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1240" y="3803499"/>
            <a:ext cx="2624488" cy="4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1000"/>
              </a:lnSpc>
              <a:buClr>
                <a:srgbClr val="000000"/>
              </a:buClr>
              <a:buSzPct val="100000"/>
            </a:pPr>
            <a:r>
              <a:rPr kumimoji="0" lang="ja-JP" altLang="en-US" sz="32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縦＞横＞高さ</a:t>
            </a:r>
            <a:endParaRPr kumimoji="0" lang="en-US" altLang="ja-JP" dirty="0">
              <a:solidFill>
                <a:schemeClr val="bg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F79CB5F-051B-4820-848C-C3007E753A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368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8076480" y="2736851"/>
            <a:ext cx="4140200" cy="400526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8018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grpSp>
        <p:nvGrpSpPr>
          <p:cNvPr id="117763" name="Group 3"/>
          <p:cNvGrpSpPr>
            <a:grpSpLocks/>
          </p:cNvGrpSpPr>
          <p:nvPr/>
        </p:nvGrpSpPr>
        <p:grpSpPr bwMode="auto">
          <a:xfrm>
            <a:off x="7451948" y="1657351"/>
            <a:ext cx="215900" cy="4968875"/>
            <a:chOff x="3288" y="436"/>
            <a:chExt cx="136" cy="3130"/>
          </a:xfrm>
        </p:grpSpPr>
        <p:sp>
          <p:nvSpPr>
            <p:cNvPr id="117779" name="Rectangle 4"/>
            <p:cNvSpPr>
              <a:spLocks noChangeArrowheads="1"/>
            </p:cNvSpPr>
            <p:nvPr/>
          </p:nvSpPr>
          <p:spPr bwMode="auto">
            <a:xfrm>
              <a:off x="3288" y="436"/>
              <a:ext cx="136" cy="313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17780" name="Group 5"/>
            <p:cNvGrpSpPr>
              <a:grpSpLocks/>
            </p:cNvGrpSpPr>
            <p:nvPr/>
          </p:nvGrpSpPr>
          <p:grpSpPr bwMode="auto">
            <a:xfrm>
              <a:off x="3289" y="709"/>
              <a:ext cx="45" cy="2584"/>
              <a:chOff x="2608" y="709"/>
              <a:chExt cx="45" cy="2584"/>
            </a:xfrm>
          </p:grpSpPr>
          <p:sp>
            <p:nvSpPr>
              <p:cNvPr id="117781" name="Line 6"/>
              <p:cNvSpPr>
                <a:spLocks noChangeShapeType="1"/>
              </p:cNvSpPr>
              <p:nvPr/>
            </p:nvSpPr>
            <p:spPr bwMode="auto">
              <a:xfrm>
                <a:off x="2608" y="70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2" name="Line 7"/>
              <p:cNvSpPr>
                <a:spLocks noChangeShapeType="1"/>
              </p:cNvSpPr>
              <p:nvPr/>
            </p:nvSpPr>
            <p:spPr bwMode="auto">
              <a:xfrm>
                <a:off x="2608" y="84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3" name="Line 8"/>
              <p:cNvSpPr>
                <a:spLocks noChangeShapeType="1"/>
              </p:cNvSpPr>
              <p:nvPr/>
            </p:nvSpPr>
            <p:spPr bwMode="auto">
              <a:xfrm>
                <a:off x="2608" y="125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4" name="Line 9"/>
              <p:cNvSpPr>
                <a:spLocks noChangeShapeType="1"/>
              </p:cNvSpPr>
              <p:nvPr/>
            </p:nvSpPr>
            <p:spPr bwMode="auto">
              <a:xfrm>
                <a:off x="2608" y="98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5" name="Line 10"/>
              <p:cNvSpPr>
                <a:spLocks noChangeShapeType="1"/>
              </p:cNvSpPr>
              <p:nvPr/>
            </p:nvSpPr>
            <p:spPr bwMode="auto">
              <a:xfrm>
                <a:off x="2608" y="111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6" name="Line 11"/>
              <p:cNvSpPr>
                <a:spLocks noChangeShapeType="1"/>
              </p:cNvSpPr>
              <p:nvPr/>
            </p:nvSpPr>
            <p:spPr bwMode="auto">
              <a:xfrm>
                <a:off x="2608" y="138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7" name="Line 12"/>
              <p:cNvSpPr>
                <a:spLocks noChangeShapeType="1"/>
              </p:cNvSpPr>
              <p:nvPr/>
            </p:nvSpPr>
            <p:spPr bwMode="auto">
              <a:xfrm>
                <a:off x="2608" y="152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8" name="Line 13"/>
              <p:cNvSpPr>
                <a:spLocks noChangeShapeType="1"/>
              </p:cNvSpPr>
              <p:nvPr/>
            </p:nvSpPr>
            <p:spPr bwMode="auto">
              <a:xfrm>
                <a:off x="2608" y="193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9" name="Line 14"/>
              <p:cNvSpPr>
                <a:spLocks noChangeShapeType="1"/>
              </p:cNvSpPr>
              <p:nvPr/>
            </p:nvSpPr>
            <p:spPr bwMode="auto">
              <a:xfrm>
                <a:off x="2608" y="166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0" name="Line 15"/>
              <p:cNvSpPr>
                <a:spLocks noChangeShapeType="1"/>
              </p:cNvSpPr>
              <p:nvPr/>
            </p:nvSpPr>
            <p:spPr bwMode="auto">
              <a:xfrm>
                <a:off x="2608" y="179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1" name="Line 16"/>
              <p:cNvSpPr>
                <a:spLocks noChangeShapeType="1"/>
              </p:cNvSpPr>
              <p:nvPr/>
            </p:nvSpPr>
            <p:spPr bwMode="auto">
              <a:xfrm>
                <a:off x="2608" y="206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2" name="Line 17"/>
              <p:cNvSpPr>
                <a:spLocks noChangeShapeType="1"/>
              </p:cNvSpPr>
              <p:nvPr/>
            </p:nvSpPr>
            <p:spPr bwMode="auto">
              <a:xfrm>
                <a:off x="2608" y="220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3" name="Line 18"/>
              <p:cNvSpPr>
                <a:spLocks noChangeShapeType="1"/>
              </p:cNvSpPr>
              <p:nvPr/>
            </p:nvSpPr>
            <p:spPr bwMode="auto">
              <a:xfrm>
                <a:off x="2608" y="261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4" name="Line 19"/>
              <p:cNvSpPr>
                <a:spLocks noChangeShapeType="1"/>
              </p:cNvSpPr>
              <p:nvPr/>
            </p:nvSpPr>
            <p:spPr bwMode="auto">
              <a:xfrm>
                <a:off x="2608" y="234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5" name="Line 20"/>
              <p:cNvSpPr>
                <a:spLocks noChangeShapeType="1"/>
              </p:cNvSpPr>
              <p:nvPr/>
            </p:nvSpPr>
            <p:spPr bwMode="auto">
              <a:xfrm>
                <a:off x="2608" y="247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6" name="Line 21"/>
              <p:cNvSpPr>
                <a:spLocks noChangeShapeType="1"/>
              </p:cNvSpPr>
              <p:nvPr/>
            </p:nvSpPr>
            <p:spPr bwMode="auto">
              <a:xfrm>
                <a:off x="2608" y="274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7" name="Line 22"/>
              <p:cNvSpPr>
                <a:spLocks noChangeShapeType="1"/>
              </p:cNvSpPr>
              <p:nvPr/>
            </p:nvSpPr>
            <p:spPr bwMode="auto">
              <a:xfrm>
                <a:off x="2608" y="288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8" name="Line 23"/>
              <p:cNvSpPr>
                <a:spLocks noChangeShapeType="1"/>
              </p:cNvSpPr>
              <p:nvPr/>
            </p:nvSpPr>
            <p:spPr bwMode="auto">
              <a:xfrm>
                <a:off x="2608" y="329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9" name="Line 24"/>
              <p:cNvSpPr>
                <a:spLocks noChangeShapeType="1"/>
              </p:cNvSpPr>
              <p:nvPr/>
            </p:nvSpPr>
            <p:spPr bwMode="auto">
              <a:xfrm>
                <a:off x="2608" y="302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800" name="Line 25"/>
              <p:cNvSpPr>
                <a:spLocks noChangeShapeType="1"/>
              </p:cNvSpPr>
              <p:nvPr/>
            </p:nvSpPr>
            <p:spPr bwMode="auto">
              <a:xfrm>
                <a:off x="2608" y="31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-600075" y="3357563"/>
            <a:ext cx="12792076" cy="4032250"/>
            <a:chOff x="-1338" y="2115"/>
            <a:chExt cx="8058" cy="2540"/>
          </a:xfrm>
        </p:grpSpPr>
        <p:sp>
          <p:nvSpPr>
            <p:cNvPr id="117777" name="AutoShape 27"/>
            <p:cNvSpPr>
              <a:spLocks noChangeArrowheads="1"/>
            </p:cNvSpPr>
            <p:nvPr/>
          </p:nvSpPr>
          <p:spPr bwMode="auto">
            <a:xfrm flipH="1">
              <a:off x="-1338" y="2115"/>
              <a:ext cx="5450" cy="431"/>
            </a:xfrm>
            <a:prstGeom prst="parallelogram">
              <a:avLst>
                <a:gd name="adj" fmla="val 94569"/>
              </a:avLst>
            </a:prstGeom>
            <a:solidFill>
              <a:srgbClr val="009999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7778" name="Rectangle 28"/>
            <p:cNvSpPr>
              <a:spLocks noChangeArrowheads="1"/>
            </p:cNvSpPr>
            <p:nvPr/>
          </p:nvSpPr>
          <p:spPr bwMode="auto">
            <a:xfrm>
              <a:off x="-960" y="2523"/>
              <a:ext cx="7680" cy="2132"/>
            </a:xfrm>
            <a:prstGeom prst="rect">
              <a:avLst/>
            </a:prstGeom>
            <a:solidFill>
              <a:srgbClr val="009999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94941" name="Line 29"/>
          <p:cNvSpPr>
            <a:spLocks noChangeShapeType="1"/>
          </p:cNvSpPr>
          <p:nvPr/>
        </p:nvSpPr>
        <p:spPr bwMode="auto">
          <a:xfrm>
            <a:off x="7055073" y="2495102"/>
            <a:ext cx="0" cy="719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94942" name="Text Box 30"/>
          <p:cNvSpPr txBox="1">
            <a:spLocks noChangeArrowheads="1"/>
          </p:cNvSpPr>
          <p:nvPr/>
        </p:nvSpPr>
        <p:spPr bwMode="auto">
          <a:xfrm>
            <a:off x="8919321" y="5113339"/>
            <a:ext cx="24545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CCFFFF"/>
                </a:solidFill>
                <a:latin typeface="Comic Sans MS" pitchFamily="66" charset="0"/>
                <a:ea typeface="HG正楷書体-PRO" pitchFamily="66" charset="-128"/>
              </a:rPr>
              <a:t>潮の干満</a:t>
            </a:r>
            <a:endParaRPr lang="en-US" altLang="ja-JP" sz="3200" dirty="0">
              <a:solidFill>
                <a:srgbClr val="CCFFFF"/>
              </a:solidFill>
              <a:latin typeface="Comic Sans MS" pitchFamily="66" charset="0"/>
              <a:ea typeface="HG正楷書体-PRO" pitchFamily="66" charset="-128"/>
            </a:endParaRPr>
          </a:p>
          <a:p>
            <a:r>
              <a:rPr lang="en-US" altLang="ja-JP" sz="2400" dirty="0">
                <a:solidFill>
                  <a:srgbClr val="CCFFFF"/>
                </a:solidFill>
                <a:latin typeface="小塚ゴシック Pro L" pitchFamily="34" charset="-128"/>
                <a:ea typeface="小塚ゴシック Pro L" pitchFamily="34" charset="-128"/>
              </a:rPr>
              <a:t>High/Low Tides</a:t>
            </a:r>
            <a:endParaRPr lang="ja-JP" altLang="en-US" sz="2400" dirty="0">
              <a:solidFill>
                <a:srgbClr val="CCFFFF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294943" name="Line 31"/>
          <p:cNvSpPr>
            <a:spLocks noChangeShapeType="1"/>
          </p:cNvSpPr>
          <p:nvPr/>
        </p:nvSpPr>
        <p:spPr bwMode="auto">
          <a:xfrm>
            <a:off x="7055073" y="2926903"/>
            <a:ext cx="0" cy="64611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17768" name="Group 32"/>
          <p:cNvGrpSpPr>
            <a:grpSpLocks/>
          </p:cNvGrpSpPr>
          <p:nvPr/>
        </p:nvGrpSpPr>
        <p:grpSpPr bwMode="auto">
          <a:xfrm>
            <a:off x="7775798" y="1052513"/>
            <a:ext cx="552450" cy="1371600"/>
            <a:chOff x="3740" y="2162"/>
            <a:chExt cx="348" cy="864"/>
          </a:xfrm>
        </p:grpSpPr>
        <p:sp>
          <p:nvSpPr>
            <p:cNvPr id="117770" name="Freeform 33"/>
            <p:cNvSpPr>
              <a:spLocks/>
            </p:cNvSpPr>
            <p:nvPr/>
          </p:nvSpPr>
          <p:spPr bwMode="auto">
            <a:xfrm>
              <a:off x="3827" y="2205"/>
              <a:ext cx="201" cy="195"/>
            </a:xfrm>
            <a:custGeom>
              <a:avLst/>
              <a:gdLst>
                <a:gd name="T0" fmla="*/ 0 w 602"/>
                <a:gd name="T1" fmla="*/ 0 h 584"/>
                <a:gd name="T2" fmla="*/ 0 w 602"/>
                <a:gd name="T3" fmla="*/ 0 h 584"/>
                <a:gd name="T4" fmla="*/ 0 w 602"/>
                <a:gd name="T5" fmla="*/ 0 h 584"/>
                <a:gd name="T6" fmla="*/ 0 w 602"/>
                <a:gd name="T7" fmla="*/ 0 h 584"/>
                <a:gd name="T8" fmla="*/ 0 w 602"/>
                <a:gd name="T9" fmla="*/ 0 h 584"/>
                <a:gd name="T10" fmla="*/ 0 w 602"/>
                <a:gd name="T11" fmla="*/ 0 h 584"/>
                <a:gd name="T12" fmla="*/ 0 w 602"/>
                <a:gd name="T13" fmla="*/ 0 h 584"/>
                <a:gd name="T14" fmla="*/ 0 w 602"/>
                <a:gd name="T15" fmla="*/ 0 h 584"/>
                <a:gd name="T16" fmla="*/ 0 w 602"/>
                <a:gd name="T17" fmla="*/ 0 h 584"/>
                <a:gd name="T18" fmla="*/ 0 w 602"/>
                <a:gd name="T19" fmla="*/ 0 h 584"/>
                <a:gd name="T20" fmla="*/ 0 w 602"/>
                <a:gd name="T21" fmla="*/ 0 h 584"/>
                <a:gd name="T22" fmla="*/ 0 w 602"/>
                <a:gd name="T23" fmla="*/ 0 h 584"/>
                <a:gd name="T24" fmla="*/ 0 w 602"/>
                <a:gd name="T25" fmla="*/ 0 h 584"/>
                <a:gd name="T26" fmla="*/ 0 w 602"/>
                <a:gd name="T27" fmla="*/ 0 h 584"/>
                <a:gd name="T28" fmla="*/ 0 w 602"/>
                <a:gd name="T29" fmla="*/ 0 h 584"/>
                <a:gd name="T30" fmla="*/ 0 w 602"/>
                <a:gd name="T31" fmla="*/ 0 h 584"/>
                <a:gd name="T32" fmla="*/ 0 w 602"/>
                <a:gd name="T33" fmla="*/ 0 h 584"/>
                <a:gd name="T34" fmla="*/ 0 w 602"/>
                <a:gd name="T35" fmla="*/ 0 h 584"/>
                <a:gd name="T36" fmla="*/ 0 w 602"/>
                <a:gd name="T37" fmla="*/ 0 h 584"/>
                <a:gd name="T38" fmla="*/ 0 w 602"/>
                <a:gd name="T39" fmla="*/ 0 h 584"/>
                <a:gd name="T40" fmla="*/ 0 w 602"/>
                <a:gd name="T41" fmla="*/ 0 h 584"/>
                <a:gd name="T42" fmla="*/ 0 w 602"/>
                <a:gd name="T43" fmla="*/ 0 h 584"/>
                <a:gd name="T44" fmla="*/ 0 w 602"/>
                <a:gd name="T45" fmla="*/ 0 h 584"/>
                <a:gd name="T46" fmla="*/ 0 w 602"/>
                <a:gd name="T47" fmla="*/ 0 h 58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2"/>
                <a:gd name="T73" fmla="*/ 0 h 584"/>
                <a:gd name="T74" fmla="*/ 602 w 602"/>
                <a:gd name="T75" fmla="*/ 584 h 58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2" h="584">
                  <a:moveTo>
                    <a:pt x="184" y="247"/>
                  </a:moveTo>
                  <a:lnTo>
                    <a:pt x="236" y="170"/>
                  </a:lnTo>
                  <a:lnTo>
                    <a:pt x="295" y="111"/>
                  </a:lnTo>
                  <a:lnTo>
                    <a:pt x="354" y="39"/>
                  </a:lnTo>
                  <a:lnTo>
                    <a:pt x="426" y="7"/>
                  </a:lnTo>
                  <a:lnTo>
                    <a:pt x="484" y="0"/>
                  </a:lnTo>
                  <a:lnTo>
                    <a:pt x="543" y="20"/>
                  </a:lnTo>
                  <a:lnTo>
                    <a:pt x="577" y="66"/>
                  </a:lnTo>
                  <a:lnTo>
                    <a:pt x="602" y="150"/>
                  </a:lnTo>
                  <a:lnTo>
                    <a:pt x="596" y="241"/>
                  </a:lnTo>
                  <a:lnTo>
                    <a:pt x="570" y="319"/>
                  </a:lnTo>
                  <a:lnTo>
                    <a:pt x="504" y="409"/>
                  </a:lnTo>
                  <a:lnTo>
                    <a:pt x="433" y="474"/>
                  </a:lnTo>
                  <a:lnTo>
                    <a:pt x="354" y="533"/>
                  </a:lnTo>
                  <a:lnTo>
                    <a:pt x="269" y="572"/>
                  </a:lnTo>
                  <a:lnTo>
                    <a:pt x="196" y="584"/>
                  </a:lnTo>
                  <a:lnTo>
                    <a:pt x="164" y="564"/>
                  </a:lnTo>
                  <a:lnTo>
                    <a:pt x="137" y="487"/>
                  </a:lnTo>
                  <a:lnTo>
                    <a:pt x="145" y="383"/>
                  </a:lnTo>
                  <a:lnTo>
                    <a:pt x="20" y="390"/>
                  </a:lnTo>
                  <a:lnTo>
                    <a:pt x="0" y="370"/>
                  </a:lnTo>
                  <a:lnTo>
                    <a:pt x="20" y="331"/>
                  </a:lnTo>
                  <a:lnTo>
                    <a:pt x="151" y="325"/>
                  </a:lnTo>
                  <a:lnTo>
                    <a:pt x="184" y="247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1" name="Freeform 34"/>
            <p:cNvSpPr>
              <a:spLocks/>
            </p:cNvSpPr>
            <p:nvPr/>
          </p:nvSpPr>
          <p:spPr bwMode="auto">
            <a:xfrm>
              <a:off x="3817" y="2411"/>
              <a:ext cx="139" cy="287"/>
            </a:xfrm>
            <a:custGeom>
              <a:avLst/>
              <a:gdLst>
                <a:gd name="T0" fmla="*/ 0 w 417"/>
                <a:gd name="T1" fmla="*/ 0 h 861"/>
                <a:gd name="T2" fmla="*/ 0 w 417"/>
                <a:gd name="T3" fmla="*/ 0 h 861"/>
                <a:gd name="T4" fmla="*/ 0 w 417"/>
                <a:gd name="T5" fmla="*/ 0 h 861"/>
                <a:gd name="T6" fmla="*/ 0 w 417"/>
                <a:gd name="T7" fmla="*/ 0 h 861"/>
                <a:gd name="T8" fmla="*/ 0 w 417"/>
                <a:gd name="T9" fmla="*/ 0 h 861"/>
                <a:gd name="T10" fmla="*/ 0 w 417"/>
                <a:gd name="T11" fmla="*/ 0 h 861"/>
                <a:gd name="T12" fmla="*/ 0 w 417"/>
                <a:gd name="T13" fmla="*/ 0 h 861"/>
                <a:gd name="T14" fmla="*/ 0 w 417"/>
                <a:gd name="T15" fmla="*/ 0 h 861"/>
                <a:gd name="T16" fmla="*/ 0 w 417"/>
                <a:gd name="T17" fmla="*/ 0 h 861"/>
                <a:gd name="T18" fmla="*/ 0 w 417"/>
                <a:gd name="T19" fmla="*/ 0 h 861"/>
                <a:gd name="T20" fmla="*/ 0 w 417"/>
                <a:gd name="T21" fmla="*/ 0 h 861"/>
                <a:gd name="T22" fmla="*/ 0 w 417"/>
                <a:gd name="T23" fmla="*/ 0 h 861"/>
                <a:gd name="T24" fmla="*/ 0 w 417"/>
                <a:gd name="T25" fmla="*/ 0 h 861"/>
                <a:gd name="T26" fmla="*/ 0 w 417"/>
                <a:gd name="T27" fmla="*/ 0 h 861"/>
                <a:gd name="T28" fmla="*/ 0 w 417"/>
                <a:gd name="T29" fmla="*/ 0 h 861"/>
                <a:gd name="T30" fmla="*/ 0 w 417"/>
                <a:gd name="T31" fmla="*/ 0 h 861"/>
                <a:gd name="T32" fmla="*/ 0 w 417"/>
                <a:gd name="T33" fmla="*/ 0 h 861"/>
                <a:gd name="T34" fmla="*/ 0 w 417"/>
                <a:gd name="T35" fmla="*/ 0 h 861"/>
                <a:gd name="T36" fmla="*/ 0 w 417"/>
                <a:gd name="T37" fmla="*/ 0 h 861"/>
                <a:gd name="T38" fmla="*/ 0 w 417"/>
                <a:gd name="T39" fmla="*/ 0 h 861"/>
                <a:gd name="T40" fmla="*/ 0 w 417"/>
                <a:gd name="T41" fmla="*/ 0 h 861"/>
                <a:gd name="T42" fmla="*/ 0 w 417"/>
                <a:gd name="T43" fmla="*/ 0 h 861"/>
                <a:gd name="T44" fmla="*/ 0 w 417"/>
                <a:gd name="T45" fmla="*/ 0 h 861"/>
                <a:gd name="T46" fmla="*/ 0 w 417"/>
                <a:gd name="T47" fmla="*/ 0 h 861"/>
                <a:gd name="T48" fmla="*/ 0 w 417"/>
                <a:gd name="T49" fmla="*/ 0 h 861"/>
                <a:gd name="T50" fmla="*/ 0 w 417"/>
                <a:gd name="T51" fmla="*/ 0 h 861"/>
                <a:gd name="T52" fmla="*/ 0 w 417"/>
                <a:gd name="T53" fmla="*/ 0 h 8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7"/>
                <a:gd name="T82" fmla="*/ 0 h 861"/>
                <a:gd name="T83" fmla="*/ 417 w 417"/>
                <a:gd name="T84" fmla="*/ 861 h 8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7" h="861">
                  <a:moveTo>
                    <a:pt x="117" y="71"/>
                  </a:moveTo>
                  <a:lnTo>
                    <a:pt x="176" y="20"/>
                  </a:lnTo>
                  <a:lnTo>
                    <a:pt x="267" y="0"/>
                  </a:lnTo>
                  <a:lnTo>
                    <a:pt x="345" y="13"/>
                  </a:lnTo>
                  <a:lnTo>
                    <a:pt x="404" y="65"/>
                  </a:lnTo>
                  <a:lnTo>
                    <a:pt x="417" y="104"/>
                  </a:lnTo>
                  <a:lnTo>
                    <a:pt x="417" y="156"/>
                  </a:lnTo>
                  <a:lnTo>
                    <a:pt x="390" y="203"/>
                  </a:lnTo>
                  <a:lnTo>
                    <a:pt x="345" y="280"/>
                  </a:lnTo>
                  <a:lnTo>
                    <a:pt x="325" y="372"/>
                  </a:lnTo>
                  <a:lnTo>
                    <a:pt x="319" y="450"/>
                  </a:lnTo>
                  <a:lnTo>
                    <a:pt x="339" y="534"/>
                  </a:lnTo>
                  <a:lnTo>
                    <a:pt x="390" y="613"/>
                  </a:lnTo>
                  <a:lnTo>
                    <a:pt x="410" y="691"/>
                  </a:lnTo>
                  <a:lnTo>
                    <a:pt x="404" y="763"/>
                  </a:lnTo>
                  <a:lnTo>
                    <a:pt x="365" y="822"/>
                  </a:lnTo>
                  <a:lnTo>
                    <a:pt x="313" y="855"/>
                  </a:lnTo>
                  <a:lnTo>
                    <a:pt x="247" y="861"/>
                  </a:lnTo>
                  <a:lnTo>
                    <a:pt x="170" y="861"/>
                  </a:lnTo>
                  <a:lnTo>
                    <a:pt x="111" y="828"/>
                  </a:lnTo>
                  <a:lnTo>
                    <a:pt x="53" y="731"/>
                  </a:lnTo>
                  <a:lnTo>
                    <a:pt x="13" y="646"/>
                  </a:lnTo>
                  <a:lnTo>
                    <a:pt x="0" y="516"/>
                  </a:lnTo>
                  <a:lnTo>
                    <a:pt x="13" y="398"/>
                  </a:lnTo>
                  <a:lnTo>
                    <a:pt x="39" y="274"/>
                  </a:lnTo>
                  <a:lnTo>
                    <a:pt x="78" y="150"/>
                  </a:lnTo>
                  <a:lnTo>
                    <a:pt x="117" y="71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2" name="Freeform 35"/>
            <p:cNvSpPr>
              <a:spLocks/>
            </p:cNvSpPr>
            <p:nvPr/>
          </p:nvSpPr>
          <p:spPr bwMode="auto">
            <a:xfrm>
              <a:off x="3927" y="2420"/>
              <a:ext cx="155" cy="258"/>
            </a:xfrm>
            <a:custGeom>
              <a:avLst/>
              <a:gdLst>
                <a:gd name="T0" fmla="*/ 0 w 464"/>
                <a:gd name="T1" fmla="*/ 0 h 773"/>
                <a:gd name="T2" fmla="*/ 0 w 464"/>
                <a:gd name="T3" fmla="*/ 0 h 773"/>
                <a:gd name="T4" fmla="*/ 0 w 464"/>
                <a:gd name="T5" fmla="*/ 0 h 773"/>
                <a:gd name="T6" fmla="*/ 0 w 464"/>
                <a:gd name="T7" fmla="*/ 0 h 773"/>
                <a:gd name="T8" fmla="*/ 0 w 464"/>
                <a:gd name="T9" fmla="*/ 0 h 773"/>
                <a:gd name="T10" fmla="*/ 0 w 464"/>
                <a:gd name="T11" fmla="*/ 0 h 773"/>
                <a:gd name="T12" fmla="*/ 0 w 464"/>
                <a:gd name="T13" fmla="*/ 0 h 773"/>
                <a:gd name="T14" fmla="*/ 0 w 464"/>
                <a:gd name="T15" fmla="*/ 0 h 773"/>
                <a:gd name="T16" fmla="*/ 0 w 464"/>
                <a:gd name="T17" fmla="*/ 0 h 773"/>
                <a:gd name="T18" fmla="*/ 0 w 464"/>
                <a:gd name="T19" fmla="*/ 0 h 773"/>
                <a:gd name="T20" fmla="*/ 0 w 464"/>
                <a:gd name="T21" fmla="*/ 0 h 773"/>
                <a:gd name="T22" fmla="*/ 0 w 464"/>
                <a:gd name="T23" fmla="*/ 0 h 773"/>
                <a:gd name="T24" fmla="*/ 0 w 464"/>
                <a:gd name="T25" fmla="*/ 0 h 773"/>
                <a:gd name="T26" fmla="*/ 0 w 464"/>
                <a:gd name="T27" fmla="*/ 0 h 773"/>
                <a:gd name="T28" fmla="*/ 0 w 464"/>
                <a:gd name="T29" fmla="*/ 0 h 773"/>
                <a:gd name="T30" fmla="*/ 0 w 464"/>
                <a:gd name="T31" fmla="*/ 0 h 773"/>
                <a:gd name="T32" fmla="*/ 0 w 464"/>
                <a:gd name="T33" fmla="*/ 0 h 773"/>
                <a:gd name="T34" fmla="*/ 0 w 464"/>
                <a:gd name="T35" fmla="*/ 0 h 773"/>
                <a:gd name="T36" fmla="*/ 0 w 464"/>
                <a:gd name="T37" fmla="*/ 0 h 773"/>
                <a:gd name="T38" fmla="*/ 0 w 464"/>
                <a:gd name="T39" fmla="*/ 0 h 773"/>
                <a:gd name="T40" fmla="*/ 0 w 464"/>
                <a:gd name="T41" fmla="*/ 0 h 773"/>
                <a:gd name="T42" fmla="*/ 0 w 464"/>
                <a:gd name="T43" fmla="*/ 0 h 773"/>
                <a:gd name="T44" fmla="*/ 0 w 464"/>
                <a:gd name="T45" fmla="*/ 0 h 773"/>
                <a:gd name="T46" fmla="*/ 0 w 464"/>
                <a:gd name="T47" fmla="*/ 0 h 773"/>
                <a:gd name="T48" fmla="*/ 0 w 464"/>
                <a:gd name="T49" fmla="*/ 0 h 773"/>
                <a:gd name="T50" fmla="*/ 0 w 464"/>
                <a:gd name="T51" fmla="*/ 0 h 773"/>
                <a:gd name="T52" fmla="*/ 0 w 464"/>
                <a:gd name="T53" fmla="*/ 0 h 773"/>
                <a:gd name="T54" fmla="*/ 0 w 464"/>
                <a:gd name="T55" fmla="*/ 0 h 773"/>
                <a:gd name="T56" fmla="*/ 0 w 464"/>
                <a:gd name="T57" fmla="*/ 0 h 773"/>
                <a:gd name="T58" fmla="*/ 0 w 464"/>
                <a:gd name="T59" fmla="*/ 0 h 773"/>
                <a:gd name="T60" fmla="*/ 0 w 464"/>
                <a:gd name="T61" fmla="*/ 0 h 773"/>
                <a:gd name="T62" fmla="*/ 0 w 464"/>
                <a:gd name="T63" fmla="*/ 0 h 773"/>
                <a:gd name="T64" fmla="*/ 0 w 464"/>
                <a:gd name="T65" fmla="*/ 0 h 773"/>
                <a:gd name="T66" fmla="*/ 0 w 464"/>
                <a:gd name="T67" fmla="*/ 0 h 773"/>
                <a:gd name="T68" fmla="*/ 0 w 464"/>
                <a:gd name="T69" fmla="*/ 0 h 773"/>
                <a:gd name="T70" fmla="*/ 0 w 464"/>
                <a:gd name="T71" fmla="*/ 0 h 773"/>
                <a:gd name="T72" fmla="*/ 0 w 464"/>
                <a:gd name="T73" fmla="*/ 0 h 773"/>
                <a:gd name="T74" fmla="*/ 0 w 464"/>
                <a:gd name="T75" fmla="*/ 0 h 773"/>
                <a:gd name="T76" fmla="*/ 0 w 464"/>
                <a:gd name="T77" fmla="*/ 0 h 7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4"/>
                <a:gd name="T118" fmla="*/ 0 h 773"/>
                <a:gd name="T119" fmla="*/ 464 w 464"/>
                <a:gd name="T120" fmla="*/ 773 h 7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4" h="773">
                  <a:moveTo>
                    <a:pt x="0" y="39"/>
                  </a:moveTo>
                  <a:lnTo>
                    <a:pt x="8" y="7"/>
                  </a:lnTo>
                  <a:lnTo>
                    <a:pt x="79" y="0"/>
                  </a:lnTo>
                  <a:lnTo>
                    <a:pt x="118" y="33"/>
                  </a:lnTo>
                  <a:lnTo>
                    <a:pt x="177" y="117"/>
                  </a:lnTo>
                  <a:lnTo>
                    <a:pt x="256" y="227"/>
                  </a:lnTo>
                  <a:lnTo>
                    <a:pt x="327" y="306"/>
                  </a:lnTo>
                  <a:lnTo>
                    <a:pt x="458" y="449"/>
                  </a:lnTo>
                  <a:lnTo>
                    <a:pt x="464" y="481"/>
                  </a:lnTo>
                  <a:lnTo>
                    <a:pt x="439" y="500"/>
                  </a:lnTo>
                  <a:lnTo>
                    <a:pt x="374" y="526"/>
                  </a:lnTo>
                  <a:lnTo>
                    <a:pt x="282" y="546"/>
                  </a:lnTo>
                  <a:lnTo>
                    <a:pt x="171" y="553"/>
                  </a:lnTo>
                  <a:lnTo>
                    <a:pt x="132" y="559"/>
                  </a:lnTo>
                  <a:lnTo>
                    <a:pt x="118" y="585"/>
                  </a:lnTo>
                  <a:lnTo>
                    <a:pt x="144" y="630"/>
                  </a:lnTo>
                  <a:lnTo>
                    <a:pt x="236" y="708"/>
                  </a:lnTo>
                  <a:lnTo>
                    <a:pt x="301" y="728"/>
                  </a:lnTo>
                  <a:lnTo>
                    <a:pt x="315" y="753"/>
                  </a:lnTo>
                  <a:lnTo>
                    <a:pt x="288" y="773"/>
                  </a:lnTo>
                  <a:lnTo>
                    <a:pt x="230" y="773"/>
                  </a:lnTo>
                  <a:lnTo>
                    <a:pt x="151" y="728"/>
                  </a:lnTo>
                  <a:lnTo>
                    <a:pt x="86" y="663"/>
                  </a:lnTo>
                  <a:lnTo>
                    <a:pt x="47" y="604"/>
                  </a:lnTo>
                  <a:lnTo>
                    <a:pt x="47" y="559"/>
                  </a:lnTo>
                  <a:lnTo>
                    <a:pt x="73" y="526"/>
                  </a:lnTo>
                  <a:lnTo>
                    <a:pt x="112" y="514"/>
                  </a:lnTo>
                  <a:lnTo>
                    <a:pt x="171" y="506"/>
                  </a:lnTo>
                  <a:lnTo>
                    <a:pt x="236" y="506"/>
                  </a:lnTo>
                  <a:lnTo>
                    <a:pt x="315" y="494"/>
                  </a:lnTo>
                  <a:lnTo>
                    <a:pt x="354" y="481"/>
                  </a:lnTo>
                  <a:lnTo>
                    <a:pt x="374" y="461"/>
                  </a:lnTo>
                  <a:lnTo>
                    <a:pt x="366" y="442"/>
                  </a:lnTo>
                  <a:lnTo>
                    <a:pt x="307" y="390"/>
                  </a:lnTo>
                  <a:lnTo>
                    <a:pt x="216" y="300"/>
                  </a:lnTo>
                  <a:lnTo>
                    <a:pt x="132" y="221"/>
                  </a:lnTo>
                  <a:lnTo>
                    <a:pt x="40" y="137"/>
                  </a:lnTo>
                  <a:lnTo>
                    <a:pt x="8" y="78"/>
                  </a:lnTo>
                  <a:lnTo>
                    <a:pt x="0" y="39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3" name="Freeform 36"/>
            <p:cNvSpPr>
              <a:spLocks/>
            </p:cNvSpPr>
            <p:nvPr/>
          </p:nvSpPr>
          <p:spPr bwMode="auto">
            <a:xfrm>
              <a:off x="3827" y="2637"/>
              <a:ext cx="168" cy="389"/>
            </a:xfrm>
            <a:custGeom>
              <a:avLst/>
              <a:gdLst>
                <a:gd name="T0" fmla="*/ 0 w 503"/>
                <a:gd name="T1" fmla="*/ 0 h 1166"/>
                <a:gd name="T2" fmla="*/ 0 w 503"/>
                <a:gd name="T3" fmla="*/ 0 h 1166"/>
                <a:gd name="T4" fmla="*/ 0 w 503"/>
                <a:gd name="T5" fmla="*/ 0 h 1166"/>
                <a:gd name="T6" fmla="*/ 0 w 503"/>
                <a:gd name="T7" fmla="*/ 0 h 1166"/>
                <a:gd name="T8" fmla="*/ 0 w 503"/>
                <a:gd name="T9" fmla="*/ 0 h 1166"/>
                <a:gd name="T10" fmla="*/ 0 w 503"/>
                <a:gd name="T11" fmla="*/ 0 h 1166"/>
                <a:gd name="T12" fmla="*/ 0 w 503"/>
                <a:gd name="T13" fmla="*/ 0 h 1166"/>
                <a:gd name="T14" fmla="*/ 0 w 503"/>
                <a:gd name="T15" fmla="*/ 0 h 1166"/>
                <a:gd name="T16" fmla="*/ 0 w 503"/>
                <a:gd name="T17" fmla="*/ 0 h 1166"/>
                <a:gd name="T18" fmla="*/ 0 w 503"/>
                <a:gd name="T19" fmla="*/ 0 h 1166"/>
                <a:gd name="T20" fmla="*/ 0 w 503"/>
                <a:gd name="T21" fmla="*/ 0 h 1166"/>
                <a:gd name="T22" fmla="*/ 0 w 503"/>
                <a:gd name="T23" fmla="*/ 0 h 1166"/>
                <a:gd name="T24" fmla="*/ 0 w 503"/>
                <a:gd name="T25" fmla="*/ 0 h 1166"/>
                <a:gd name="T26" fmla="*/ 0 w 503"/>
                <a:gd name="T27" fmla="*/ 0 h 1166"/>
                <a:gd name="T28" fmla="*/ 0 w 503"/>
                <a:gd name="T29" fmla="*/ 0 h 1166"/>
                <a:gd name="T30" fmla="*/ 0 w 503"/>
                <a:gd name="T31" fmla="*/ 0 h 1166"/>
                <a:gd name="T32" fmla="*/ 0 w 503"/>
                <a:gd name="T33" fmla="*/ 0 h 1166"/>
                <a:gd name="T34" fmla="*/ 0 w 503"/>
                <a:gd name="T35" fmla="*/ 0 h 1166"/>
                <a:gd name="T36" fmla="*/ 0 w 503"/>
                <a:gd name="T37" fmla="*/ 0 h 1166"/>
                <a:gd name="T38" fmla="*/ 0 w 503"/>
                <a:gd name="T39" fmla="*/ 0 h 1166"/>
                <a:gd name="T40" fmla="*/ 0 w 503"/>
                <a:gd name="T41" fmla="*/ 0 h 1166"/>
                <a:gd name="T42" fmla="*/ 0 w 503"/>
                <a:gd name="T43" fmla="*/ 0 h 1166"/>
                <a:gd name="T44" fmla="*/ 0 w 503"/>
                <a:gd name="T45" fmla="*/ 0 h 1166"/>
                <a:gd name="T46" fmla="*/ 0 w 503"/>
                <a:gd name="T47" fmla="*/ 0 h 1166"/>
                <a:gd name="T48" fmla="*/ 0 w 503"/>
                <a:gd name="T49" fmla="*/ 0 h 1166"/>
                <a:gd name="T50" fmla="*/ 0 w 503"/>
                <a:gd name="T51" fmla="*/ 0 h 1166"/>
                <a:gd name="T52" fmla="*/ 0 w 503"/>
                <a:gd name="T53" fmla="*/ 0 h 1166"/>
                <a:gd name="T54" fmla="*/ 0 w 503"/>
                <a:gd name="T55" fmla="*/ 0 h 1166"/>
                <a:gd name="T56" fmla="*/ 0 w 503"/>
                <a:gd name="T57" fmla="*/ 0 h 1166"/>
                <a:gd name="T58" fmla="*/ 0 w 503"/>
                <a:gd name="T59" fmla="*/ 0 h 1166"/>
                <a:gd name="T60" fmla="*/ 0 w 503"/>
                <a:gd name="T61" fmla="*/ 0 h 1166"/>
                <a:gd name="T62" fmla="*/ 0 w 503"/>
                <a:gd name="T63" fmla="*/ 0 h 1166"/>
                <a:gd name="T64" fmla="*/ 0 w 503"/>
                <a:gd name="T65" fmla="*/ 0 h 1166"/>
                <a:gd name="T66" fmla="*/ 0 w 503"/>
                <a:gd name="T67" fmla="*/ 0 h 1166"/>
                <a:gd name="T68" fmla="*/ 0 w 503"/>
                <a:gd name="T69" fmla="*/ 0 h 1166"/>
                <a:gd name="T70" fmla="*/ 0 w 503"/>
                <a:gd name="T71" fmla="*/ 0 h 116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3"/>
                <a:gd name="T109" fmla="*/ 0 h 1166"/>
                <a:gd name="T110" fmla="*/ 503 w 503"/>
                <a:gd name="T111" fmla="*/ 1166 h 116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3" h="1166">
                  <a:moveTo>
                    <a:pt x="248" y="0"/>
                  </a:moveTo>
                  <a:lnTo>
                    <a:pt x="319" y="14"/>
                  </a:lnTo>
                  <a:lnTo>
                    <a:pt x="352" y="65"/>
                  </a:lnTo>
                  <a:lnTo>
                    <a:pt x="346" y="189"/>
                  </a:lnTo>
                  <a:lnTo>
                    <a:pt x="333" y="320"/>
                  </a:lnTo>
                  <a:lnTo>
                    <a:pt x="333" y="456"/>
                  </a:lnTo>
                  <a:lnTo>
                    <a:pt x="398" y="619"/>
                  </a:lnTo>
                  <a:lnTo>
                    <a:pt x="451" y="736"/>
                  </a:lnTo>
                  <a:lnTo>
                    <a:pt x="477" y="853"/>
                  </a:lnTo>
                  <a:lnTo>
                    <a:pt x="470" y="957"/>
                  </a:lnTo>
                  <a:lnTo>
                    <a:pt x="470" y="996"/>
                  </a:lnTo>
                  <a:lnTo>
                    <a:pt x="496" y="1036"/>
                  </a:lnTo>
                  <a:lnTo>
                    <a:pt x="503" y="1075"/>
                  </a:lnTo>
                  <a:lnTo>
                    <a:pt x="483" y="1093"/>
                  </a:lnTo>
                  <a:lnTo>
                    <a:pt x="431" y="1081"/>
                  </a:lnTo>
                  <a:lnTo>
                    <a:pt x="333" y="1068"/>
                  </a:lnTo>
                  <a:lnTo>
                    <a:pt x="215" y="1093"/>
                  </a:lnTo>
                  <a:lnTo>
                    <a:pt x="136" y="1140"/>
                  </a:lnTo>
                  <a:lnTo>
                    <a:pt x="98" y="1166"/>
                  </a:lnTo>
                  <a:lnTo>
                    <a:pt x="58" y="1166"/>
                  </a:lnTo>
                  <a:lnTo>
                    <a:pt x="0" y="1081"/>
                  </a:lnTo>
                  <a:lnTo>
                    <a:pt x="6" y="1068"/>
                  </a:lnTo>
                  <a:lnTo>
                    <a:pt x="124" y="1028"/>
                  </a:lnTo>
                  <a:lnTo>
                    <a:pt x="260" y="1009"/>
                  </a:lnTo>
                  <a:lnTo>
                    <a:pt x="359" y="1003"/>
                  </a:lnTo>
                  <a:lnTo>
                    <a:pt x="418" y="1003"/>
                  </a:lnTo>
                  <a:lnTo>
                    <a:pt x="431" y="963"/>
                  </a:lnTo>
                  <a:lnTo>
                    <a:pt x="411" y="853"/>
                  </a:lnTo>
                  <a:lnTo>
                    <a:pt x="366" y="736"/>
                  </a:lnTo>
                  <a:lnTo>
                    <a:pt x="293" y="586"/>
                  </a:lnTo>
                  <a:lnTo>
                    <a:pt x="234" y="456"/>
                  </a:lnTo>
                  <a:lnTo>
                    <a:pt x="209" y="340"/>
                  </a:lnTo>
                  <a:lnTo>
                    <a:pt x="202" y="209"/>
                  </a:lnTo>
                  <a:lnTo>
                    <a:pt x="202" y="85"/>
                  </a:lnTo>
                  <a:lnTo>
                    <a:pt x="228" y="33"/>
                  </a:lnTo>
                  <a:lnTo>
                    <a:pt x="248" y="0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4" name="Freeform 37"/>
            <p:cNvSpPr>
              <a:spLocks/>
            </p:cNvSpPr>
            <p:nvPr/>
          </p:nvSpPr>
          <p:spPr bwMode="auto">
            <a:xfrm>
              <a:off x="3745" y="2647"/>
              <a:ext cx="139" cy="325"/>
            </a:xfrm>
            <a:custGeom>
              <a:avLst/>
              <a:gdLst>
                <a:gd name="T0" fmla="*/ 0 w 416"/>
                <a:gd name="T1" fmla="*/ 0 h 973"/>
                <a:gd name="T2" fmla="*/ 0 w 416"/>
                <a:gd name="T3" fmla="*/ 0 h 973"/>
                <a:gd name="T4" fmla="*/ 0 w 416"/>
                <a:gd name="T5" fmla="*/ 0 h 973"/>
                <a:gd name="T6" fmla="*/ 0 w 416"/>
                <a:gd name="T7" fmla="*/ 0 h 973"/>
                <a:gd name="T8" fmla="*/ 0 w 416"/>
                <a:gd name="T9" fmla="*/ 0 h 973"/>
                <a:gd name="T10" fmla="*/ 0 w 416"/>
                <a:gd name="T11" fmla="*/ 0 h 973"/>
                <a:gd name="T12" fmla="*/ 0 w 416"/>
                <a:gd name="T13" fmla="*/ 0 h 973"/>
                <a:gd name="T14" fmla="*/ 0 w 416"/>
                <a:gd name="T15" fmla="*/ 0 h 973"/>
                <a:gd name="T16" fmla="*/ 0 w 416"/>
                <a:gd name="T17" fmla="*/ 0 h 973"/>
                <a:gd name="T18" fmla="*/ 0 w 416"/>
                <a:gd name="T19" fmla="*/ 0 h 973"/>
                <a:gd name="T20" fmla="*/ 0 w 416"/>
                <a:gd name="T21" fmla="*/ 0 h 973"/>
                <a:gd name="T22" fmla="*/ 0 w 416"/>
                <a:gd name="T23" fmla="*/ 0 h 973"/>
                <a:gd name="T24" fmla="*/ 0 w 416"/>
                <a:gd name="T25" fmla="*/ 0 h 973"/>
                <a:gd name="T26" fmla="*/ 0 w 416"/>
                <a:gd name="T27" fmla="*/ 0 h 973"/>
                <a:gd name="T28" fmla="*/ 0 w 416"/>
                <a:gd name="T29" fmla="*/ 0 h 973"/>
                <a:gd name="T30" fmla="*/ 0 w 416"/>
                <a:gd name="T31" fmla="*/ 0 h 973"/>
                <a:gd name="T32" fmla="*/ 0 w 416"/>
                <a:gd name="T33" fmla="*/ 0 h 973"/>
                <a:gd name="T34" fmla="*/ 0 w 416"/>
                <a:gd name="T35" fmla="*/ 0 h 973"/>
                <a:gd name="T36" fmla="*/ 0 w 416"/>
                <a:gd name="T37" fmla="*/ 0 h 973"/>
                <a:gd name="T38" fmla="*/ 0 w 416"/>
                <a:gd name="T39" fmla="*/ 0 h 973"/>
                <a:gd name="T40" fmla="*/ 0 w 416"/>
                <a:gd name="T41" fmla="*/ 0 h 973"/>
                <a:gd name="T42" fmla="*/ 0 w 416"/>
                <a:gd name="T43" fmla="*/ 0 h 973"/>
                <a:gd name="T44" fmla="*/ 0 w 416"/>
                <a:gd name="T45" fmla="*/ 0 h 973"/>
                <a:gd name="T46" fmla="*/ 0 w 416"/>
                <a:gd name="T47" fmla="*/ 0 h 973"/>
                <a:gd name="T48" fmla="*/ 0 w 416"/>
                <a:gd name="T49" fmla="*/ 0 h 973"/>
                <a:gd name="T50" fmla="*/ 0 w 416"/>
                <a:gd name="T51" fmla="*/ 0 h 973"/>
                <a:gd name="T52" fmla="*/ 0 w 416"/>
                <a:gd name="T53" fmla="*/ 0 h 973"/>
                <a:gd name="T54" fmla="*/ 0 w 416"/>
                <a:gd name="T55" fmla="*/ 0 h 973"/>
                <a:gd name="T56" fmla="*/ 0 w 416"/>
                <a:gd name="T57" fmla="*/ 0 h 9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6"/>
                <a:gd name="T88" fmla="*/ 0 h 973"/>
                <a:gd name="T89" fmla="*/ 416 w 416"/>
                <a:gd name="T90" fmla="*/ 973 h 9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6" h="973">
                  <a:moveTo>
                    <a:pt x="312" y="0"/>
                  </a:moveTo>
                  <a:lnTo>
                    <a:pt x="371" y="0"/>
                  </a:lnTo>
                  <a:lnTo>
                    <a:pt x="390" y="39"/>
                  </a:lnTo>
                  <a:lnTo>
                    <a:pt x="403" y="124"/>
                  </a:lnTo>
                  <a:lnTo>
                    <a:pt x="390" y="215"/>
                  </a:lnTo>
                  <a:lnTo>
                    <a:pt x="357" y="398"/>
                  </a:lnTo>
                  <a:lnTo>
                    <a:pt x="364" y="477"/>
                  </a:lnTo>
                  <a:lnTo>
                    <a:pt x="403" y="633"/>
                  </a:lnTo>
                  <a:lnTo>
                    <a:pt x="416" y="744"/>
                  </a:lnTo>
                  <a:lnTo>
                    <a:pt x="416" y="829"/>
                  </a:lnTo>
                  <a:lnTo>
                    <a:pt x="396" y="848"/>
                  </a:lnTo>
                  <a:lnTo>
                    <a:pt x="338" y="862"/>
                  </a:lnTo>
                  <a:lnTo>
                    <a:pt x="260" y="881"/>
                  </a:lnTo>
                  <a:lnTo>
                    <a:pt x="182" y="921"/>
                  </a:lnTo>
                  <a:lnTo>
                    <a:pt x="104" y="973"/>
                  </a:lnTo>
                  <a:lnTo>
                    <a:pt x="71" y="973"/>
                  </a:lnTo>
                  <a:lnTo>
                    <a:pt x="0" y="914"/>
                  </a:lnTo>
                  <a:lnTo>
                    <a:pt x="6" y="888"/>
                  </a:lnTo>
                  <a:lnTo>
                    <a:pt x="97" y="848"/>
                  </a:lnTo>
                  <a:lnTo>
                    <a:pt x="253" y="809"/>
                  </a:lnTo>
                  <a:lnTo>
                    <a:pt x="325" y="783"/>
                  </a:lnTo>
                  <a:lnTo>
                    <a:pt x="338" y="757"/>
                  </a:lnTo>
                  <a:lnTo>
                    <a:pt x="338" y="646"/>
                  </a:lnTo>
                  <a:lnTo>
                    <a:pt x="312" y="503"/>
                  </a:lnTo>
                  <a:lnTo>
                    <a:pt x="299" y="410"/>
                  </a:lnTo>
                  <a:lnTo>
                    <a:pt x="286" y="268"/>
                  </a:lnTo>
                  <a:lnTo>
                    <a:pt x="279" y="110"/>
                  </a:lnTo>
                  <a:lnTo>
                    <a:pt x="286" y="39"/>
                  </a:lnTo>
                  <a:lnTo>
                    <a:pt x="312" y="0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5" name="Freeform 38"/>
            <p:cNvSpPr>
              <a:spLocks/>
            </p:cNvSpPr>
            <p:nvPr/>
          </p:nvSpPr>
          <p:spPr bwMode="auto">
            <a:xfrm>
              <a:off x="3928" y="2168"/>
              <a:ext cx="160" cy="190"/>
            </a:xfrm>
            <a:custGeom>
              <a:avLst/>
              <a:gdLst>
                <a:gd name="T0" fmla="*/ 0 w 481"/>
                <a:gd name="T1" fmla="*/ 0 h 570"/>
                <a:gd name="T2" fmla="*/ 0 w 481"/>
                <a:gd name="T3" fmla="*/ 0 h 570"/>
                <a:gd name="T4" fmla="*/ 0 w 481"/>
                <a:gd name="T5" fmla="*/ 0 h 570"/>
                <a:gd name="T6" fmla="*/ 0 w 481"/>
                <a:gd name="T7" fmla="*/ 0 h 570"/>
                <a:gd name="T8" fmla="*/ 0 w 481"/>
                <a:gd name="T9" fmla="*/ 0 h 570"/>
                <a:gd name="T10" fmla="*/ 0 w 481"/>
                <a:gd name="T11" fmla="*/ 0 h 570"/>
                <a:gd name="T12" fmla="*/ 0 w 481"/>
                <a:gd name="T13" fmla="*/ 0 h 570"/>
                <a:gd name="T14" fmla="*/ 0 w 481"/>
                <a:gd name="T15" fmla="*/ 0 h 570"/>
                <a:gd name="T16" fmla="*/ 0 w 481"/>
                <a:gd name="T17" fmla="*/ 0 h 570"/>
                <a:gd name="T18" fmla="*/ 0 w 481"/>
                <a:gd name="T19" fmla="*/ 0 h 570"/>
                <a:gd name="T20" fmla="*/ 0 w 481"/>
                <a:gd name="T21" fmla="*/ 0 h 570"/>
                <a:gd name="T22" fmla="*/ 0 w 481"/>
                <a:gd name="T23" fmla="*/ 0 h 570"/>
                <a:gd name="T24" fmla="*/ 0 w 481"/>
                <a:gd name="T25" fmla="*/ 0 h 570"/>
                <a:gd name="T26" fmla="*/ 0 w 481"/>
                <a:gd name="T27" fmla="*/ 0 h 570"/>
                <a:gd name="T28" fmla="*/ 0 w 481"/>
                <a:gd name="T29" fmla="*/ 0 h 570"/>
                <a:gd name="T30" fmla="*/ 0 w 481"/>
                <a:gd name="T31" fmla="*/ 0 h 570"/>
                <a:gd name="T32" fmla="*/ 0 w 481"/>
                <a:gd name="T33" fmla="*/ 0 h 570"/>
                <a:gd name="T34" fmla="*/ 0 w 481"/>
                <a:gd name="T35" fmla="*/ 0 h 570"/>
                <a:gd name="T36" fmla="*/ 0 w 481"/>
                <a:gd name="T37" fmla="*/ 0 h 570"/>
                <a:gd name="T38" fmla="*/ 0 w 481"/>
                <a:gd name="T39" fmla="*/ 0 h 570"/>
                <a:gd name="T40" fmla="*/ 0 w 481"/>
                <a:gd name="T41" fmla="*/ 0 h 570"/>
                <a:gd name="T42" fmla="*/ 0 w 481"/>
                <a:gd name="T43" fmla="*/ 0 h 570"/>
                <a:gd name="T44" fmla="*/ 0 w 481"/>
                <a:gd name="T45" fmla="*/ 0 h 5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1"/>
                <a:gd name="T70" fmla="*/ 0 h 570"/>
                <a:gd name="T71" fmla="*/ 481 w 481"/>
                <a:gd name="T72" fmla="*/ 570 h 5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1" h="570">
                  <a:moveTo>
                    <a:pt x="128" y="404"/>
                  </a:moveTo>
                  <a:lnTo>
                    <a:pt x="63" y="290"/>
                  </a:lnTo>
                  <a:lnTo>
                    <a:pt x="24" y="192"/>
                  </a:lnTo>
                  <a:lnTo>
                    <a:pt x="0" y="85"/>
                  </a:lnTo>
                  <a:lnTo>
                    <a:pt x="10" y="42"/>
                  </a:lnTo>
                  <a:lnTo>
                    <a:pt x="43" y="42"/>
                  </a:lnTo>
                  <a:lnTo>
                    <a:pt x="83" y="75"/>
                  </a:lnTo>
                  <a:lnTo>
                    <a:pt x="121" y="121"/>
                  </a:lnTo>
                  <a:lnTo>
                    <a:pt x="239" y="56"/>
                  </a:lnTo>
                  <a:lnTo>
                    <a:pt x="301" y="0"/>
                  </a:lnTo>
                  <a:lnTo>
                    <a:pt x="357" y="36"/>
                  </a:lnTo>
                  <a:lnTo>
                    <a:pt x="419" y="118"/>
                  </a:lnTo>
                  <a:lnTo>
                    <a:pt x="465" y="234"/>
                  </a:lnTo>
                  <a:lnTo>
                    <a:pt x="481" y="310"/>
                  </a:lnTo>
                  <a:lnTo>
                    <a:pt x="481" y="336"/>
                  </a:lnTo>
                  <a:lnTo>
                    <a:pt x="419" y="355"/>
                  </a:lnTo>
                  <a:lnTo>
                    <a:pt x="334" y="408"/>
                  </a:lnTo>
                  <a:lnTo>
                    <a:pt x="295" y="431"/>
                  </a:lnTo>
                  <a:lnTo>
                    <a:pt x="327" y="522"/>
                  </a:lnTo>
                  <a:lnTo>
                    <a:pt x="315" y="564"/>
                  </a:lnTo>
                  <a:lnTo>
                    <a:pt x="289" y="570"/>
                  </a:lnTo>
                  <a:lnTo>
                    <a:pt x="216" y="512"/>
                  </a:lnTo>
                  <a:lnTo>
                    <a:pt x="128" y="404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6" name="Freeform 39"/>
            <p:cNvSpPr>
              <a:spLocks/>
            </p:cNvSpPr>
            <p:nvPr/>
          </p:nvSpPr>
          <p:spPr bwMode="auto">
            <a:xfrm>
              <a:off x="3740" y="2162"/>
              <a:ext cx="199" cy="297"/>
            </a:xfrm>
            <a:custGeom>
              <a:avLst/>
              <a:gdLst>
                <a:gd name="T0" fmla="*/ 0 w 595"/>
                <a:gd name="T1" fmla="*/ 0 h 892"/>
                <a:gd name="T2" fmla="*/ 0 w 595"/>
                <a:gd name="T3" fmla="*/ 0 h 892"/>
                <a:gd name="T4" fmla="*/ 0 w 595"/>
                <a:gd name="T5" fmla="*/ 0 h 892"/>
                <a:gd name="T6" fmla="*/ 0 w 595"/>
                <a:gd name="T7" fmla="*/ 0 h 892"/>
                <a:gd name="T8" fmla="*/ 0 w 595"/>
                <a:gd name="T9" fmla="*/ 0 h 892"/>
                <a:gd name="T10" fmla="*/ 0 w 595"/>
                <a:gd name="T11" fmla="*/ 0 h 892"/>
                <a:gd name="T12" fmla="*/ 0 w 595"/>
                <a:gd name="T13" fmla="*/ 0 h 892"/>
                <a:gd name="T14" fmla="*/ 0 w 595"/>
                <a:gd name="T15" fmla="*/ 0 h 892"/>
                <a:gd name="T16" fmla="*/ 0 w 595"/>
                <a:gd name="T17" fmla="*/ 0 h 892"/>
                <a:gd name="T18" fmla="*/ 0 w 595"/>
                <a:gd name="T19" fmla="*/ 0 h 892"/>
                <a:gd name="T20" fmla="*/ 0 w 595"/>
                <a:gd name="T21" fmla="*/ 0 h 892"/>
                <a:gd name="T22" fmla="*/ 0 w 595"/>
                <a:gd name="T23" fmla="*/ 0 h 892"/>
                <a:gd name="T24" fmla="*/ 0 w 595"/>
                <a:gd name="T25" fmla="*/ 0 h 892"/>
                <a:gd name="T26" fmla="*/ 0 w 595"/>
                <a:gd name="T27" fmla="*/ 0 h 892"/>
                <a:gd name="T28" fmla="*/ 0 w 595"/>
                <a:gd name="T29" fmla="*/ 0 h 892"/>
                <a:gd name="T30" fmla="*/ 0 w 595"/>
                <a:gd name="T31" fmla="*/ 0 h 892"/>
                <a:gd name="T32" fmla="*/ 0 w 595"/>
                <a:gd name="T33" fmla="*/ 0 h 892"/>
                <a:gd name="T34" fmla="*/ 0 w 595"/>
                <a:gd name="T35" fmla="*/ 0 h 892"/>
                <a:gd name="T36" fmla="*/ 0 w 595"/>
                <a:gd name="T37" fmla="*/ 0 h 892"/>
                <a:gd name="T38" fmla="*/ 0 w 595"/>
                <a:gd name="T39" fmla="*/ 0 h 892"/>
                <a:gd name="T40" fmla="*/ 0 w 595"/>
                <a:gd name="T41" fmla="*/ 0 h 892"/>
                <a:gd name="T42" fmla="*/ 0 w 595"/>
                <a:gd name="T43" fmla="*/ 0 h 892"/>
                <a:gd name="T44" fmla="*/ 0 w 595"/>
                <a:gd name="T45" fmla="*/ 0 h 892"/>
                <a:gd name="T46" fmla="*/ 0 w 595"/>
                <a:gd name="T47" fmla="*/ 0 h 892"/>
                <a:gd name="T48" fmla="*/ 0 w 595"/>
                <a:gd name="T49" fmla="*/ 0 h 892"/>
                <a:gd name="T50" fmla="*/ 0 w 595"/>
                <a:gd name="T51" fmla="*/ 0 h 892"/>
                <a:gd name="T52" fmla="*/ 0 w 595"/>
                <a:gd name="T53" fmla="*/ 0 h 892"/>
                <a:gd name="T54" fmla="*/ 0 w 595"/>
                <a:gd name="T55" fmla="*/ 0 h 892"/>
                <a:gd name="T56" fmla="*/ 0 w 595"/>
                <a:gd name="T57" fmla="*/ 0 h 892"/>
                <a:gd name="T58" fmla="*/ 0 w 595"/>
                <a:gd name="T59" fmla="*/ 0 h 892"/>
                <a:gd name="T60" fmla="*/ 0 w 595"/>
                <a:gd name="T61" fmla="*/ 0 h 892"/>
                <a:gd name="T62" fmla="*/ 0 w 595"/>
                <a:gd name="T63" fmla="*/ 0 h 892"/>
                <a:gd name="T64" fmla="*/ 0 w 595"/>
                <a:gd name="T65" fmla="*/ 0 h 892"/>
                <a:gd name="T66" fmla="*/ 0 w 595"/>
                <a:gd name="T67" fmla="*/ 0 h 8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95"/>
                <a:gd name="T103" fmla="*/ 0 h 892"/>
                <a:gd name="T104" fmla="*/ 595 w 595"/>
                <a:gd name="T105" fmla="*/ 892 h 8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95" h="892">
                  <a:moveTo>
                    <a:pt x="366" y="892"/>
                  </a:moveTo>
                  <a:lnTo>
                    <a:pt x="398" y="853"/>
                  </a:lnTo>
                  <a:lnTo>
                    <a:pt x="386" y="795"/>
                  </a:lnTo>
                  <a:lnTo>
                    <a:pt x="360" y="716"/>
                  </a:lnTo>
                  <a:lnTo>
                    <a:pt x="262" y="625"/>
                  </a:lnTo>
                  <a:lnTo>
                    <a:pt x="163" y="541"/>
                  </a:lnTo>
                  <a:lnTo>
                    <a:pt x="118" y="450"/>
                  </a:lnTo>
                  <a:lnTo>
                    <a:pt x="98" y="307"/>
                  </a:lnTo>
                  <a:lnTo>
                    <a:pt x="209" y="268"/>
                  </a:lnTo>
                  <a:lnTo>
                    <a:pt x="386" y="248"/>
                  </a:lnTo>
                  <a:lnTo>
                    <a:pt x="457" y="254"/>
                  </a:lnTo>
                  <a:lnTo>
                    <a:pt x="477" y="274"/>
                  </a:lnTo>
                  <a:lnTo>
                    <a:pt x="510" y="242"/>
                  </a:lnTo>
                  <a:lnTo>
                    <a:pt x="497" y="209"/>
                  </a:lnTo>
                  <a:lnTo>
                    <a:pt x="530" y="124"/>
                  </a:lnTo>
                  <a:lnTo>
                    <a:pt x="543" y="92"/>
                  </a:lnTo>
                  <a:lnTo>
                    <a:pt x="569" y="40"/>
                  </a:lnTo>
                  <a:lnTo>
                    <a:pt x="595" y="40"/>
                  </a:lnTo>
                  <a:lnTo>
                    <a:pt x="595" y="14"/>
                  </a:lnTo>
                  <a:lnTo>
                    <a:pt x="543" y="0"/>
                  </a:lnTo>
                  <a:lnTo>
                    <a:pt x="510" y="59"/>
                  </a:lnTo>
                  <a:lnTo>
                    <a:pt x="465" y="144"/>
                  </a:lnTo>
                  <a:lnTo>
                    <a:pt x="406" y="183"/>
                  </a:lnTo>
                  <a:lnTo>
                    <a:pt x="314" y="196"/>
                  </a:lnTo>
                  <a:lnTo>
                    <a:pt x="150" y="216"/>
                  </a:lnTo>
                  <a:lnTo>
                    <a:pt x="20" y="254"/>
                  </a:lnTo>
                  <a:lnTo>
                    <a:pt x="0" y="287"/>
                  </a:lnTo>
                  <a:lnTo>
                    <a:pt x="13" y="391"/>
                  </a:lnTo>
                  <a:lnTo>
                    <a:pt x="59" y="535"/>
                  </a:lnTo>
                  <a:lnTo>
                    <a:pt x="124" y="651"/>
                  </a:lnTo>
                  <a:lnTo>
                    <a:pt x="189" y="755"/>
                  </a:lnTo>
                  <a:lnTo>
                    <a:pt x="248" y="828"/>
                  </a:lnTo>
                  <a:lnTo>
                    <a:pt x="307" y="879"/>
                  </a:lnTo>
                  <a:lnTo>
                    <a:pt x="366" y="892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94952" name="Text Box 40"/>
          <p:cNvSpPr txBox="1">
            <a:spLocks noChangeArrowheads="1"/>
          </p:cNvSpPr>
          <p:nvPr/>
        </p:nvSpPr>
        <p:spPr bwMode="auto">
          <a:xfrm>
            <a:off x="1343472" y="717332"/>
            <a:ext cx="2077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A50021"/>
                </a:solidFill>
                <a:latin typeface="Comic Sans MS" pitchFamily="66" charset="0"/>
                <a:ea typeface="HG正楷書体-PRO" pitchFamily="66" charset="-128"/>
              </a:rPr>
              <a:t>潮汐 </a:t>
            </a:r>
            <a:r>
              <a:rPr lang="en-US" altLang="ja-JP" sz="3200" dirty="0">
                <a:solidFill>
                  <a:srgbClr val="A50021"/>
                </a:solidFill>
                <a:latin typeface="小塚ゴシック Pro L" pitchFamily="34" charset="-128"/>
                <a:ea typeface="小塚ゴシック Pro L" pitchFamily="34" charset="-128"/>
              </a:rPr>
              <a:t>Tide</a:t>
            </a:r>
            <a:endParaRPr lang="ja-JP" altLang="en-US" sz="3200" dirty="0">
              <a:solidFill>
                <a:srgbClr val="A50021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BFA5C96-91E3-4DF3-8270-BEAD24B9D4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069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00195 -0.052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6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94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2 -0.0525 L -0.00542 0.01041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4941" grpId="0" animBg="1"/>
      <p:bldP spid="294941" grpId="1" animBg="1"/>
      <p:bldP spid="294942" grpId="0"/>
      <p:bldP spid="294943" grpId="0" animBg="1"/>
      <p:bldP spid="2949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4" name="Oval 8"/>
          <p:cNvSpPr>
            <a:spLocks noChangeArrowheads="1"/>
          </p:cNvSpPr>
          <p:nvPr/>
        </p:nvSpPr>
        <p:spPr bwMode="auto">
          <a:xfrm>
            <a:off x="4583113" y="1773239"/>
            <a:ext cx="3313112" cy="3240087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8787" name="Oval 9"/>
          <p:cNvSpPr>
            <a:spLocks noChangeArrowheads="1"/>
          </p:cNvSpPr>
          <p:nvPr/>
        </p:nvSpPr>
        <p:spPr bwMode="auto">
          <a:xfrm>
            <a:off x="4295775" y="1557339"/>
            <a:ext cx="3887788" cy="3671887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8186" name="Oval 10"/>
          <p:cNvSpPr>
            <a:spLocks noChangeArrowheads="1"/>
          </p:cNvSpPr>
          <p:nvPr/>
        </p:nvSpPr>
        <p:spPr bwMode="auto">
          <a:xfrm>
            <a:off x="4079876" y="1412875"/>
            <a:ext cx="4321175" cy="403225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8180" name="Oval 4"/>
          <p:cNvSpPr>
            <a:spLocks noChangeArrowheads="1"/>
          </p:cNvSpPr>
          <p:nvPr/>
        </p:nvSpPr>
        <p:spPr bwMode="auto">
          <a:xfrm>
            <a:off x="5808663" y="2997201"/>
            <a:ext cx="792162" cy="7921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8181" name="Oval 5"/>
          <p:cNvSpPr>
            <a:spLocks noChangeArrowheads="1"/>
          </p:cNvSpPr>
          <p:nvPr/>
        </p:nvSpPr>
        <p:spPr bwMode="auto">
          <a:xfrm>
            <a:off x="6167439" y="1700214"/>
            <a:ext cx="142875" cy="142875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8182" name="Oval 6"/>
          <p:cNvSpPr>
            <a:spLocks noChangeArrowheads="1"/>
          </p:cNvSpPr>
          <p:nvPr/>
        </p:nvSpPr>
        <p:spPr bwMode="auto">
          <a:xfrm>
            <a:off x="6167439" y="1484314"/>
            <a:ext cx="142875" cy="142875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8183" name="Oval 7"/>
          <p:cNvSpPr>
            <a:spLocks noChangeArrowheads="1"/>
          </p:cNvSpPr>
          <p:nvPr/>
        </p:nvSpPr>
        <p:spPr bwMode="auto">
          <a:xfrm>
            <a:off x="6167439" y="1341439"/>
            <a:ext cx="142875" cy="142875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8187" name="Text Box 11"/>
          <p:cNvSpPr txBox="1">
            <a:spLocks noChangeArrowheads="1"/>
          </p:cNvSpPr>
          <p:nvPr/>
        </p:nvSpPr>
        <p:spPr bwMode="auto">
          <a:xfrm>
            <a:off x="1153985" y="510441"/>
            <a:ext cx="4134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三つの衛星が合体すると</a:t>
            </a:r>
            <a:endParaRPr lang="en-US" altLang="ja-JP" sz="28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If the three bodies are merged</a:t>
            </a:r>
            <a:endParaRPr lang="ja-JP" altLang="en-US" sz="20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3503712" y="5948362"/>
            <a:ext cx="84176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内側：遠心力弱くて引力が強い  </a:t>
            </a:r>
            <a:r>
              <a:rPr lang="en-US" altLang="ja-JP" sz="20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Inner: larger gravity</a:t>
            </a:r>
            <a:endParaRPr lang="ja-JP" altLang="en-US" sz="20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ja-JP" altLang="en-US" sz="24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外側：遠心力が強くて引力弱い  </a:t>
            </a:r>
            <a:r>
              <a:rPr lang="en-US" altLang="ja-JP" sz="20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Outer: larger centrifugal force</a:t>
            </a:r>
            <a:endParaRPr lang="ja-JP" altLang="en-US" sz="24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096001" y="4724400"/>
            <a:ext cx="360363" cy="1009650"/>
            <a:chOff x="2880" y="2976"/>
            <a:chExt cx="227" cy="636"/>
          </a:xfrm>
        </p:grpSpPr>
        <p:sp>
          <p:nvSpPr>
            <p:cNvPr id="178189" name="Oval 13"/>
            <p:cNvSpPr>
              <a:spLocks noChangeArrowheads="1"/>
            </p:cNvSpPr>
            <p:nvPr/>
          </p:nvSpPr>
          <p:spPr bwMode="auto">
            <a:xfrm>
              <a:off x="2880" y="3158"/>
              <a:ext cx="227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18797" name="Line 14"/>
            <p:cNvSpPr>
              <a:spLocks noChangeShapeType="1"/>
            </p:cNvSpPr>
            <p:nvPr/>
          </p:nvSpPr>
          <p:spPr bwMode="auto">
            <a:xfrm>
              <a:off x="2992" y="3385"/>
              <a:ext cx="0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8798" name="Line 15"/>
            <p:cNvSpPr>
              <a:spLocks noChangeShapeType="1"/>
            </p:cNvSpPr>
            <p:nvPr/>
          </p:nvSpPr>
          <p:spPr bwMode="auto">
            <a:xfrm>
              <a:off x="2992" y="2976"/>
              <a:ext cx="0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11E65D9-BD6A-44FE-8E0A-F0BB7BFB0C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7650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C 0.07513 -3.33333E-6 0.13646 0.10556 0.13646 0.23588 C 0.13646 0.36551 0.07513 0.47176 -2.08333E-7 0.47176 C -0.075 0.47176 -0.13529 0.36551 -0.13529 0.23588 C -0.13529 0.10556 -0.075 -3.33333E-6 -2.08333E-7 -3.33333E-6 Z " pathEditMode="fixed" rAng="0" ptsTypes="AAAAA">
                                      <p:cBhvr>
                                        <p:cTn id="10" dur="2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3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C 0.08945 -1.11111E-6 0.16289 0.11991 0.16289 0.26898 C 0.16289 0.41713 0.08945 0.53889 1.25E-6 0.53889 C -0.08984 0.53889 -0.16263 0.41713 -0.16263 0.26898 C -0.16263 0.11991 -0.08984 -1.11111E-6 1.25E-6 -1.11111E-6 Z " pathEditMode="fixed" rAng="0" ptsTypes="AAAAA">
                                      <p:cBhvr>
                                        <p:cTn id="12" dur="22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6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C 0.09609 -3.33333E-6 0.17513 0.13102 0.17513 0.29306 C 0.17513 0.45463 0.09609 0.58727 2.91667E-6 0.58727 C -0.0961 0.58727 -0.17396 0.45463 -0.17396 0.29306 C -0.17396 0.13102 -0.0961 -3.33333E-6 2.91667E-6 -3.33333E-6 Z " pathEditMode="fixed" rAng="0" ptsTypes="AAAAA">
                                      <p:cBhvr>
                                        <p:cTn id="14" dur="24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7818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8184" grpId="0" animBg="1"/>
      <p:bldP spid="178186" grpId="0" animBg="1"/>
      <p:bldP spid="178181" grpId="0" animBg="1"/>
      <p:bldP spid="178181" grpId="1" animBg="1"/>
      <p:bldP spid="178182" grpId="0" animBg="1"/>
      <p:bldP spid="178182" grpId="1" animBg="1"/>
      <p:bldP spid="178182" grpId="2" animBg="1"/>
      <p:bldP spid="178183" grpId="0" animBg="1"/>
      <p:bldP spid="178183" grpId="1" animBg="1"/>
      <p:bldP spid="178187" grpId="0"/>
      <p:bldP spid="1781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Oval 2"/>
          <p:cNvSpPr>
            <a:spLocks noChangeArrowheads="1"/>
          </p:cNvSpPr>
          <p:nvPr/>
        </p:nvSpPr>
        <p:spPr bwMode="auto">
          <a:xfrm>
            <a:off x="5808664" y="3429001"/>
            <a:ext cx="720725" cy="720725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CC6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4195" name="Oval 3"/>
          <p:cNvSpPr>
            <a:spLocks noChangeArrowheads="1"/>
          </p:cNvSpPr>
          <p:nvPr/>
        </p:nvSpPr>
        <p:spPr bwMode="auto">
          <a:xfrm>
            <a:off x="6024563" y="1484314"/>
            <a:ext cx="361950" cy="504825"/>
          </a:xfrm>
          <a:prstGeom prst="ellipse">
            <a:avLst/>
          </a:prstGeom>
          <a:gradFill rotWithShape="1">
            <a:gsLst>
              <a:gs pos="0">
                <a:srgbClr val="DAEEF0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3411907" y="260649"/>
            <a:ext cx="57999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C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同期自転 </a:t>
            </a:r>
            <a:r>
              <a:rPr lang="en-US" altLang="ja-JP" sz="2400" dirty="0">
                <a:solidFill>
                  <a:srgbClr val="FFC000"/>
                </a:solidFill>
                <a:latin typeface="Comic Sans MS" pitchFamily="66" charset="0"/>
              </a:rPr>
              <a:t>synchronous rotation</a:t>
            </a:r>
          </a:p>
          <a:p>
            <a:pPr algn="ctr"/>
            <a:r>
              <a:rPr lang="en-US" altLang="ja-JP" dirty="0">
                <a:solidFill>
                  <a:srgbClr val="FF9900"/>
                </a:solidFill>
                <a:latin typeface="Comic Sans MS" pitchFamily="66" charset="0"/>
              </a:rPr>
              <a:t>(</a:t>
            </a:r>
            <a:r>
              <a:rPr lang="ja-JP" altLang="en-US" sz="2000" dirty="0">
                <a:solidFill>
                  <a:srgbClr val="FF99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月やガリレオ衛星　</a:t>
            </a:r>
            <a:r>
              <a:rPr lang="en-US" altLang="ja-JP" dirty="0">
                <a:solidFill>
                  <a:srgbClr val="FF9900"/>
                </a:solidFill>
                <a:latin typeface="Comic Sans MS" pitchFamily="66" charset="0"/>
              </a:rPr>
              <a:t>The Moon, Galilean Satellites)</a:t>
            </a:r>
          </a:p>
        </p:txBody>
      </p:sp>
      <p:sp>
        <p:nvSpPr>
          <p:cNvPr id="264197" name="Oval 5"/>
          <p:cNvSpPr>
            <a:spLocks noChangeArrowheads="1"/>
          </p:cNvSpPr>
          <p:nvPr/>
        </p:nvSpPr>
        <p:spPr bwMode="auto">
          <a:xfrm>
            <a:off x="6024564" y="2492375"/>
            <a:ext cx="287337" cy="431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7896226" y="5589589"/>
            <a:ext cx="1584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4000" i="1">
                <a:solidFill>
                  <a:schemeClr val="bg1"/>
                </a:solidFill>
              </a:rPr>
              <a:t>n </a:t>
            </a:r>
            <a:r>
              <a:rPr lang="en-US" altLang="ja-JP" sz="4000">
                <a:solidFill>
                  <a:schemeClr val="bg1"/>
                </a:solidFill>
              </a:rPr>
              <a:t>= </a:t>
            </a:r>
            <a:r>
              <a:rPr lang="en-US" altLang="ja-JP" sz="4000" i="1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100A89A-D588-4AC3-ADF8-11F11135F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308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C 0.10729 -7.40741E-7 0.19518 0.13495 0.19518 0.30162 C 0.19518 0.46782 0.10729 0.60324 1.04167E-6 0.60324 C -0.10755 0.60324 -0.19466 0.46782 -0.19466 0.30162 C -0.19466 0.13495 -0.10755 -7.40741E-7 1.04167E-6 -7.40741E-7 Z " pathEditMode="relative" rAng="0" ptsTypes="AAAAA">
                                      <p:cBhvr>
                                        <p:cTn id="14" dur="5000" fill="hold"/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0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C 0.04701 2.59259E-6 0.08581 0.07037 0.08581 0.15717 C 0.08581 0.24398 0.04701 0.31481 -4.375E-6 0.31481 C -0.04726 0.31481 -0.08541 0.24398 -0.08541 0.15717 C -0.08541 0.07037 -0.04726 2.59259E-6 -4.375E-6 2.59259E-6 Z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4195" grpId="0" animBg="1"/>
      <p:bldP spid="264195" grpId="1" animBg="1"/>
      <p:bldP spid="264195" grpId="2" animBg="1"/>
      <p:bldP spid="264197" grpId="0" animBg="1"/>
      <p:bldP spid="264197" grpId="1" animBg="1"/>
      <p:bldP spid="26419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Oval 2"/>
          <p:cNvSpPr>
            <a:spLocks noChangeArrowheads="1"/>
          </p:cNvSpPr>
          <p:nvPr/>
        </p:nvSpPr>
        <p:spPr bwMode="auto">
          <a:xfrm>
            <a:off x="5808664" y="3429001"/>
            <a:ext cx="720725" cy="720725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CC6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5219" name="Oval 3"/>
          <p:cNvSpPr>
            <a:spLocks noChangeArrowheads="1"/>
          </p:cNvSpPr>
          <p:nvPr/>
        </p:nvSpPr>
        <p:spPr bwMode="auto">
          <a:xfrm>
            <a:off x="6024563" y="1484314"/>
            <a:ext cx="361950" cy="504825"/>
          </a:xfrm>
          <a:prstGeom prst="ellipse">
            <a:avLst/>
          </a:prstGeom>
          <a:gradFill rotWithShape="1">
            <a:gsLst>
              <a:gs pos="0">
                <a:srgbClr val="DAEEF0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357917" y="179608"/>
            <a:ext cx="36952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rgbClr val="FFC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自転なし</a:t>
            </a:r>
            <a:r>
              <a:rPr lang="ja-JP" altLang="en-US" sz="2400" dirty="0">
                <a:solidFill>
                  <a:srgbClr val="FFC000"/>
                </a:solidFill>
                <a:latin typeface="Comic Sans MS" pitchFamily="66" charset="0"/>
              </a:rPr>
              <a:t>　</a:t>
            </a:r>
            <a:r>
              <a:rPr lang="en-US" altLang="ja-JP" sz="2400" dirty="0">
                <a:solidFill>
                  <a:srgbClr val="FFC000"/>
                </a:solidFill>
                <a:latin typeface="Comic Sans MS" pitchFamily="66" charset="0"/>
              </a:rPr>
              <a:t>No rotation</a:t>
            </a:r>
          </a:p>
        </p:txBody>
      </p:sp>
      <p:sp>
        <p:nvSpPr>
          <p:cNvPr id="265221" name="Oval 5"/>
          <p:cNvSpPr>
            <a:spLocks noChangeArrowheads="1"/>
          </p:cNvSpPr>
          <p:nvPr/>
        </p:nvSpPr>
        <p:spPr bwMode="auto">
          <a:xfrm>
            <a:off x="6024564" y="2492375"/>
            <a:ext cx="287337" cy="431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07EEDF6-13BC-4BA4-BA43-CA318A27E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336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C 0.09597 -7.40741E-7 0.17448 0.13495 0.17448 0.30162 C 0.17448 0.46782 0.09597 0.60324 -3.75E-6 0.60324 C -0.09609 0.60324 -0.17395 0.46782 -0.17395 0.30162 C -0.17395 0.13495 -0.09609 -7.40741E-7 -3.75E-6 -7.40741E-7 Z " pathEditMode="relative" rAng="0" ptsTypes="AAAAA">
                                      <p:cBhvr>
                                        <p:cTn id="14" dur="50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0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C 0.05208 2.59259E-6 0.09479 0.07037 0.09479 0.15717 C 0.09479 0.24398 0.05208 0.31481 1.04167E-6 0.31481 C -0.05208 0.31481 -0.09414 0.24398 -0.09414 0.15717 C -0.09414 0.07037 -0.05208 2.59259E-6 1.04167E-6 2.59259E-6 Z " pathEditMode="relative" rAng="0" ptsTypes="AAAAA">
                                      <p:cBhvr>
                                        <p:cTn id="16" dur="3000" fill="hold"/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5219" grpId="0" animBg="1"/>
      <p:bldP spid="265219" grpId="1" animBg="1"/>
      <p:bldP spid="265221" grpId="0" animBg="1"/>
      <p:bldP spid="2652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4"/>
          <p:cNvSpPr txBox="1">
            <a:spLocks noChangeArrowheads="1"/>
          </p:cNvSpPr>
          <p:nvPr/>
        </p:nvSpPr>
        <p:spPr bwMode="auto">
          <a:xfrm>
            <a:off x="2479758" y="2848653"/>
            <a:ext cx="480131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潮汐力ポテンシャル</a:t>
            </a:r>
            <a:endParaRPr lang="en-US" altLang="ja-JP" sz="4000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Tidal potential</a:t>
            </a:r>
            <a:endParaRPr lang="ja-JP" altLang="en-US" sz="2800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21861" name="Rectangle 7"/>
          <p:cNvSpPr>
            <a:spLocks noChangeArrowheads="1"/>
          </p:cNvSpPr>
          <p:nvPr/>
        </p:nvSpPr>
        <p:spPr bwMode="auto">
          <a:xfrm>
            <a:off x="7810512" y="3232123"/>
            <a:ext cx="123431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900">
                <a:solidFill>
                  <a:schemeClr val="accent1"/>
                </a:solidFill>
                <a:latin typeface="ＭＳ Ｐゴシック" charset="-128"/>
              </a:rPr>
              <a:t>　　　　　</a:t>
            </a:r>
            <a:endParaRPr lang="ja-JP" altLang="en-US" sz="2800">
              <a:solidFill>
                <a:schemeClr val="accent1"/>
              </a:solidFill>
            </a:endParaRPr>
          </a:p>
        </p:txBody>
      </p:sp>
      <p:sp>
        <p:nvSpPr>
          <p:cNvPr id="121864" name="Rectangle 10"/>
          <p:cNvSpPr>
            <a:spLocks noChangeArrowheads="1"/>
          </p:cNvSpPr>
          <p:nvPr/>
        </p:nvSpPr>
        <p:spPr bwMode="auto">
          <a:xfrm>
            <a:off x="8775701" y="3159099"/>
            <a:ext cx="493725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900">
                <a:solidFill>
                  <a:schemeClr val="accent1"/>
                </a:solidFill>
                <a:latin typeface="ＭＳ Ｐゴシック" charset="-128"/>
              </a:rPr>
              <a:t>　　</a:t>
            </a:r>
            <a:endParaRPr lang="ja-JP" altLang="en-US" sz="2800">
              <a:solidFill>
                <a:schemeClr val="accent1"/>
              </a:solidFill>
            </a:endParaRPr>
          </a:p>
        </p:txBody>
      </p:sp>
      <p:sp>
        <p:nvSpPr>
          <p:cNvPr id="121869" name="Rectangle 15"/>
          <p:cNvSpPr>
            <a:spLocks noChangeArrowheads="1"/>
          </p:cNvSpPr>
          <p:nvPr/>
        </p:nvSpPr>
        <p:spPr bwMode="auto">
          <a:xfrm>
            <a:off x="6680201" y="2708920"/>
            <a:ext cx="32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3800">
                <a:solidFill>
                  <a:schemeClr val="accent1"/>
                </a:solidFill>
                <a:latin typeface="ＭＳ Ｐゴシック" charset="-128"/>
              </a:rPr>
              <a:t>　</a:t>
            </a:r>
            <a:endParaRPr lang="ja-JP" altLang="en-US" sz="2800">
              <a:solidFill>
                <a:schemeClr val="accent1"/>
              </a:solidFill>
            </a:endParaRPr>
          </a:p>
        </p:txBody>
      </p:sp>
      <p:sp>
        <p:nvSpPr>
          <p:cNvPr id="121871" name="Rectangle 17"/>
          <p:cNvSpPr>
            <a:spLocks noChangeArrowheads="1"/>
          </p:cNvSpPr>
          <p:nvPr/>
        </p:nvSpPr>
        <p:spPr bwMode="auto">
          <a:xfrm>
            <a:off x="8059756" y="2995586"/>
            <a:ext cx="93936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900" i="1" dirty="0">
                <a:solidFill>
                  <a:schemeClr val="accent1"/>
                </a:solidFill>
                <a:latin typeface="Times New Roman" pitchFamily="18" charset="0"/>
              </a:rPr>
              <a:t>GM r</a:t>
            </a:r>
            <a:r>
              <a:rPr lang="en-US" altLang="ja-JP" sz="2900" baseline="30000" dirty="0">
                <a:solidFill>
                  <a:schemeClr val="accent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21873" name="Rectangle 19"/>
          <p:cNvSpPr>
            <a:spLocks noChangeArrowheads="1"/>
          </p:cNvSpPr>
          <p:nvPr/>
        </p:nvSpPr>
        <p:spPr bwMode="auto">
          <a:xfrm>
            <a:off x="8283598" y="3467073"/>
            <a:ext cx="227626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900" i="1" dirty="0">
                <a:solidFill>
                  <a:schemeClr val="accent1"/>
                </a:solidFill>
                <a:latin typeface="Times New Roman" pitchFamily="18" charset="0"/>
              </a:rPr>
              <a:t>R</a:t>
            </a:r>
            <a:endParaRPr lang="en-US" altLang="ja-JP" sz="2800" dirty="0">
              <a:solidFill>
                <a:schemeClr val="accent1"/>
              </a:solidFill>
            </a:endParaRPr>
          </a:p>
        </p:txBody>
      </p:sp>
      <p:sp>
        <p:nvSpPr>
          <p:cNvPr id="121874" name="Rectangle 20"/>
          <p:cNvSpPr>
            <a:spLocks noChangeArrowheads="1"/>
          </p:cNvSpPr>
          <p:nvPr/>
        </p:nvSpPr>
        <p:spPr bwMode="auto">
          <a:xfrm>
            <a:off x="8523310" y="3476598"/>
            <a:ext cx="1090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700">
                <a:solidFill>
                  <a:schemeClr val="accent1"/>
                </a:solidFill>
                <a:latin typeface="Times New Roman" pitchFamily="18" charset="0"/>
              </a:rPr>
              <a:t>3</a:t>
            </a:r>
            <a:endParaRPr lang="en-US" altLang="ja-JP" sz="2800">
              <a:solidFill>
                <a:schemeClr val="accent1"/>
              </a:solidFill>
            </a:endParaRPr>
          </a:p>
        </p:txBody>
      </p:sp>
      <p:sp>
        <p:nvSpPr>
          <p:cNvPr id="121875" name="Rectangle 22"/>
          <p:cNvSpPr>
            <a:spLocks noChangeArrowheads="1"/>
          </p:cNvSpPr>
          <p:nvPr/>
        </p:nvSpPr>
        <p:spPr bwMode="auto">
          <a:xfrm>
            <a:off x="8310579" y="5202138"/>
            <a:ext cx="413575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0" lang="en-US" altLang="ja-JP" sz="2900" dirty="0">
                <a:solidFill>
                  <a:schemeClr val="accent1"/>
                </a:solidFill>
                <a:latin typeface="Times New Roman" pitchFamily="18" charset="0"/>
              </a:rPr>
              <a:t>3</a:t>
            </a:r>
            <a:r>
              <a:rPr kumimoji="0" lang="en-US" altLang="ja-JP" sz="2900" i="1" dirty="0">
                <a:solidFill>
                  <a:schemeClr val="accent1"/>
                </a:solidFill>
                <a:latin typeface="Times New Roman" pitchFamily="18" charset="0"/>
              </a:rPr>
              <a:t>R</a:t>
            </a:r>
            <a:endParaRPr lang="en-US" altLang="ja-JP" sz="2800" dirty="0">
              <a:solidFill>
                <a:schemeClr val="accent1"/>
              </a:solidFill>
            </a:endParaRPr>
          </a:p>
        </p:txBody>
      </p:sp>
      <p:sp>
        <p:nvSpPr>
          <p:cNvPr id="121876" name="Rectangle 23"/>
          <p:cNvSpPr>
            <a:spLocks noChangeArrowheads="1"/>
          </p:cNvSpPr>
          <p:nvPr/>
        </p:nvSpPr>
        <p:spPr bwMode="auto">
          <a:xfrm>
            <a:off x="8702694" y="5187850"/>
            <a:ext cx="1090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700" dirty="0">
                <a:solidFill>
                  <a:schemeClr val="accent1"/>
                </a:solidFill>
                <a:latin typeface="Times New Roman" pitchFamily="18" charset="0"/>
              </a:rPr>
              <a:t>3</a:t>
            </a:r>
            <a:endParaRPr lang="en-US" altLang="ja-JP" sz="2800" dirty="0">
              <a:solidFill>
                <a:schemeClr val="accent1"/>
              </a:solidFill>
            </a:endParaRPr>
          </a:p>
        </p:txBody>
      </p:sp>
      <p:sp>
        <p:nvSpPr>
          <p:cNvPr id="121877" name="Rectangle 24"/>
          <p:cNvSpPr>
            <a:spLocks noChangeArrowheads="1"/>
          </p:cNvSpPr>
          <p:nvPr/>
        </p:nvSpPr>
        <p:spPr bwMode="auto">
          <a:xfrm>
            <a:off x="8169291" y="4714775"/>
            <a:ext cx="93936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900" i="1" dirty="0">
                <a:solidFill>
                  <a:schemeClr val="accent1"/>
                </a:solidFill>
                <a:latin typeface="Times New Roman" pitchFamily="18" charset="0"/>
              </a:rPr>
              <a:t>GM r</a:t>
            </a:r>
            <a:r>
              <a:rPr lang="en-US" altLang="ja-JP" sz="2900" baseline="30000" dirty="0">
                <a:solidFill>
                  <a:schemeClr val="accent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21878" name="Line 25"/>
          <p:cNvSpPr>
            <a:spLocks noChangeShapeType="1"/>
          </p:cNvSpPr>
          <p:nvPr/>
        </p:nvSpPr>
        <p:spPr bwMode="auto">
          <a:xfrm>
            <a:off x="8093091" y="5171975"/>
            <a:ext cx="833438" cy="1588"/>
          </a:xfrm>
          <a:prstGeom prst="line">
            <a:avLst/>
          </a:prstGeom>
          <a:noFill/>
          <a:ln w="20638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1880" name="Text Box 27"/>
          <p:cNvSpPr txBox="1">
            <a:spLocks noChangeArrowheads="1"/>
          </p:cNvSpPr>
          <p:nvPr/>
        </p:nvSpPr>
        <p:spPr bwMode="auto">
          <a:xfrm>
            <a:off x="1991544" y="366366"/>
            <a:ext cx="839204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chemeClr val="accent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同期自転していれば両者は尽数関係</a:t>
            </a:r>
            <a:endParaRPr lang="en-US" altLang="ja-JP" sz="4000" dirty="0">
              <a:solidFill>
                <a:schemeClr val="accent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They are 1:3 under synchronous rotation</a:t>
            </a:r>
          </a:p>
          <a:p>
            <a:pPr algn="ctr"/>
            <a:r>
              <a:rPr lang="en-US" altLang="ja-JP" sz="4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  <a:cs typeface="Times New Roman" pitchFamily="18" charset="0"/>
              </a:rPr>
              <a:t>(</a:t>
            </a:r>
            <a:r>
              <a:rPr lang="en-US" altLang="ja-JP" sz="4000" i="1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  <a:cs typeface="Times New Roman" pitchFamily="18" charset="0"/>
              </a:rPr>
              <a:t>GM</a:t>
            </a:r>
            <a:r>
              <a:rPr lang="en-US" altLang="ja-JP" sz="4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  <a:cs typeface="Times New Roman" pitchFamily="18" charset="0"/>
              </a:rPr>
              <a:t>=</a:t>
            </a:r>
            <a:r>
              <a:rPr lang="en-US" altLang="ja-JP" sz="4000" i="1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  <a:cs typeface="Times New Roman" pitchFamily="18" charset="0"/>
              </a:rPr>
              <a:t>R</a:t>
            </a:r>
            <a:r>
              <a:rPr lang="en-US" altLang="ja-JP" sz="4000" baseline="30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  <a:cs typeface="Times New Roman" pitchFamily="18" charset="0"/>
              </a:rPr>
              <a:t>3</a:t>
            </a:r>
            <a:r>
              <a:rPr lang="en-US" altLang="ja-JP" sz="4000" i="1" dirty="0">
                <a:solidFill>
                  <a:schemeClr val="accent1"/>
                </a:solidFill>
                <a:latin typeface="Symbol" pitchFamily="18" charset="2"/>
                <a:ea typeface="HG正楷書体" pitchFamily="65" charset="-128"/>
                <a:cs typeface="Times New Roman" pitchFamily="18" charset="0"/>
              </a:rPr>
              <a:t>w</a:t>
            </a:r>
            <a:r>
              <a:rPr lang="en-US" altLang="ja-JP" sz="4000" baseline="30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  <a:cs typeface="Times New Roman" pitchFamily="18" charset="0"/>
              </a:rPr>
              <a:t>2</a:t>
            </a:r>
            <a:r>
              <a:rPr lang="en-US" altLang="ja-JP" sz="4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  <a:cs typeface="Times New Roman" pitchFamily="18" charset="0"/>
              </a:rPr>
              <a:t>)</a:t>
            </a:r>
            <a:endParaRPr lang="ja-JP" altLang="en-US" sz="4000" dirty="0">
              <a:solidFill>
                <a:schemeClr val="accent1"/>
              </a:solidFill>
              <a:latin typeface="Times New Roman" pitchFamily="18" charset="0"/>
              <a:ea typeface="HG正楷書体" pitchFamily="65" charset="-128"/>
              <a:cs typeface="Times New Roman" pitchFamily="18" charset="0"/>
            </a:endParaRPr>
          </a:p>
        </p:txBody>
      </p:sp>
      <p:sp>
        <p:nvSpPr>
          <p:cNvPr id="121881" name="Text Box 28"/>
          <p:cNvSpPr txBox="1">
            <a:spLocks noChangeArrowheads="1"/>
          </p:cNvSpPr>
          <p:nvPr/>
        </p:nvSpPr>
        <p:spPr bwMode="auto">
          <a:xfrm>
            <a:off x="2590830" y="4666491"/>
            <a:ext cx="480131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遠心力ポテンシャル</a:t>
            </a:r>
            <a:endParaRPr lang="en-US" altLang="ja-JP" sz="4000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Centrifugal potential</a:t>
            </a:r>
            <a:endParaRPr lang="ja-JP" altLang="en-US" sz="2800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21882" name="Line 29"/>
          <p:cNvSpPr>
            <a:spLocks noChangeShapeType="1"/>
          </p:cNvSpPr>
          <p:nvPr/>
        </p:nvSpPr>
        <p:spPr bwMode="auto">
          <a:xfrm>
            <a:off x="7996249" y="3448023"/>
            <a:ext cx="833438" cy="1588"/>
          </a:xfrm>
          <a:prstGeom prst="line">
            <a:avLst/>
          </a:prstGeom>
          <a:noFill/>
          <a:ln w="20638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E37E156-1F18-4B4E-A07B-99F1EBA18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8480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Line 2"/>
          <p:cNvSpPr>
            <a:spLocks noChangeShapeType="1"/>
          </p:cNvSpPr>
          <p:nvPr/>
        </p:nvSpPr>
        <p:spPr bwMode="auto">
          <a:xfrm>
            <a:off x="4572000" y="1828800"/>
            <a:ext cx="357188" cy="4038600"/>
          </a:xfrm>
          <a:prstGeom prst="line">
            <a:avLst/>
          </a:prstGeom>
          <a:noFill/>
          <a:ln w="25400">
            <a:solidFill>
              <a:srgbClr val="8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16275" y="2349500"/>
            <a:ext cx="3240088" cy="3240088"/>
            <a:chOff x="3137" y="688"/>
            <a:chExt cx="463" cy="457"/>
          </a:xfrm>
        </p:grpSpPr>
        <p:sp>
          <p:nvSpPr>
            <p:cNvPr id="135228" name="Oval 4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29" name="Oval 5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0" name="Oval 6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1" name="Oval 7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2" name="Oval 8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3" name="Oval 9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4" name="Oval 10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5" name="Oval 11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6" name="Oval 12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7" name="Oval 13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8" name="Oval 14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39" name="Oval 15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40" name="Oval 16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41" name="Oval 17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42" name="Oval 18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43" name="Oval 19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44" name="Oval 20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35172" name="Rectangle 21"/>
          <p:cNvSpPr>
            <a:spLocks noGrp="1" noChangeArrowheads="1"/>
          </p:cNvSpPr>
          <p:nvPr>
            <p:ph type="title"/>
          </p:nvPr>
        </p:nvSpPr>
        <p:spPr>
          <a:xfrm>
            <a:off x="1654724" y="116633"/>
            <a:ext cx="8977781" cy="1025525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4000" dirty="0">
                <a:solidFill>
                  <a:srgbClr val="FFC000"/>
                </a:solidFill>
                <a:ea typeface="HG正楷書体-PRO" pitchFamily="66" charset="-128"/>
              </a:rPr>
              <a:t>同期自転衛星の形状 </a:t>
            </a:r>
            <a:r>
              <a:rPr lang="en-US" altLang="ja-JP" sz="2000" dirty="0">
                <a:solidFill>
                  <a:srgbClr val="FFC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Synchronous rotation satellite</a:t>
            </a:r>
            <a:br>
              <a:rPr lang="en-US" altLang="ja-JP" sz="4000" dirty="0">
                <a:solidFill>
                  <a:srgbClr val="FF3300"/>
                </a:solidFill>
                <a:ea typeface="HG正楷書体-PRO" pitchFamily="66" charset="-128"/>
              </a:rPr>
            </a:br>
            <a:r>
              <a:rPr lang="ja-JP" altLang="en-US" sz="4000" dirty="0">
                <a:solidFill>
                  <a:srgbClr val="FF3300"/>
                </a:solidFill>
                <a:ea typeface="HG正楷書体-PRO" pitchFamily="66" charset="-128"/>
              </a:rPr>
              <a:t>   </a:t>
            </a:r>
            <a:r>
              <a:rPr lang="ja-JP" altLang="en-US" sz="2800" dirty="0">
                <a:solidFill>
                  <a:schemeClr val="hlink"/>
                </a:solidFill>
                <a:ea typeface="HG正楷書体-PRO" pitchFamily="66" charset="-128"/>
              </a:rPr>
              <a:t>月のスリーサイズ  </a:t>
            </a:r>
            <a:r>
              <a:rPr lang="en-US" altLang="ja-JP" sz="20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Three sizes of the Moon</a:t>
            </a:r>
            <a:endParaRPr lang="ja-JP" altLang="en-US" sz="24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87422" name="Rectangle 30"/>
          <p:cNvSpPr>
            <a:spLocks noChangeArrowheads="1"/>
          </p:cNvSpPr>
          <p:nvPr/>
        </p:nvSpPr>
        <p:spPr bwMode="auto">
          <a:xfrm>
            <a:off x="7032625" y="5300663"/>
            <a:ext cx="3468898" cy="87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ja-JP" altLang="en-US" sz="3200" dirty="0">
                <a:solidFill>
                  <a:schemeClr val="hlink"/>
                </a:solidFill>
                <a:latin typeface="HG正楷書体-PRO" pitchFamily="66" charset="-128"/>
                <a:ea typeface="HG正楷書体-PRO" pitchFamily="66" charset="-128"/>
              </a:rPr>
              <a:t>遠心力による変形</a:t>
            </a:r>
            <a:endParaRPr lang="en-US" altLang="ja-JP" sz="3200" dirty="0">
              <a:solidFill>
                <a:schemeClr val="hlink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 algn="ctr" eaLnBrk="0" hangingPunct="0"/>
            <a:r>
              <a:rPr lang="en-US" altLang="ja-JP" sz="2800" baseline="-250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Centrifugal deformation</a:t>
            </a:r>
            <a:endParaRPr lang="ja-JP" altLang="en-US" sz="3200" baseline="-25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87423" name="Rectangle 31"/>
          <p:cNvSpPr>
            <a:spLocks noChangeArrowheads="1"/>
          </p:cNvSpPr>
          <p:nvPr/>
        </p:nvSpPr>
        <p:spPr bwMode="auto">
          <a:xfrm>
            <a:off x="6805106" y="1632743"/>
            <a:ext cx="3468898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ja-JP" altLang="en-US" sz="3200" dirty="0">
                <a:solidFill>
                  <a:schemeClr val="accent1"/>
                </a:solidFill>
                <a:latin typeface="HG正楷書体-PRO" pitchFamily="66" charset="-128"/>
                <a:ea typeface="HG正楷書体-PRO" pitchFamily="66" charset="-128"/>
              </a:rPr>
              <a:t>潮汐力による変形</a:t>
            </a:r>
            <a:endParaRPr lang="en-US" altLang="ja-JP" sz="3200" dirty="0">
              <a:solidFill>
                <a:schemeClr val="accent1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 algn="ctr" eaLnBrk="0" hangingPunct="0"/>
            <a:r>
              <a:rPr lang="en-US" altLang="ja-JP" sz="2000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Tidal deformation</a:t>
            </a:r>
            <a:endParaRPr lang="ja-JP" altLang="en-US" sz="2000" dirty="0">
              <a:solidFill>
                <a:schemeClr val="accent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algn="ctr" eaLnBrk="0" hangingPunct="0"/>
            <a:r>
              <a:rPr lang="en-US" altLang="ja-JP" sz="2800" dirty="0">
                <a:solidFill>
                  <a:schemeClr val="accent1"/>
                </a:solidFill>
                <a:latin typeface="HG正楷書体-PRO" pitchFamily="66" charset="-128"/>
                <a:ea typeface="HG正楷書体-PRO" pitchFamily="66" charset="-128"/>
              </a:rPr>
              <a:t>(</a:t>
            </a:r>
            <a:r>
              <a:rPr lang="ja-JP" altLang="en-US" sz="2800" dirty="0">
                <a:solidFill>
                  <a:schemeClr val="accent1"/>
                </a:solidFill>
                <a:latin typeface="HG正楷書体-PRO" pitchFamily="66" charset="-128"/>
                <a:ea typeface="HG正楷書体-PRO" pitchFamily="66" charset="-128"/>
              </a:rPr>
              <a:t>遠心力の三倍</a:t>
            </a:r>
            <a:r>
              <a:rPr lang="en-US" altLang="ja-JP" sz="2800" dirty="0">
                <a:solidFill>
                  <a:schemeClr val="accent1"/>
                </a:solidFill>
                <a:latin typeface="HG正楷書体-PRO" pitchFamily="66" charset="-128"/>
                <a:ea typeface="HG正楷書体-PRO" pitchFamily="66" charset="-128"/>
              </a:rPr>
              <a:t>)</a:t>
            </a:r>
            <a:endParaRPr lang="en-US" altLang="ja-JP" sz="3600" baseline="-25000" dirty="0">
              <a:solidFill>
                <a:schemeClr val="accent1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 rot="-2065">
            <a:off x="1524000" y="5445126"/>
            <a:ext cx="863600" cy="862013"/>
            <a:chOff x="2112" y="672"/>
            <a:chExt cx="1056" cy="1104"/>
          </a:xfrm>
        </p:grpSpPr>
        <p:sp>
          <p:nvSpPr>
            <p:cNvPr id="187425" name="Oval 3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35215" name="Freeform 3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16" name="Freeform 3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17" name="Freeform 3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18" name="Freeform 3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19" name="Freeform 3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20" name="Freeform 3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21" name="Freeform 4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22" name="Freeform 4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23" name="Freeform 4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24" name="Freeform 4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25" name="Freeform 4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26" name="Freeform 4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227" name="Freeform 4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 rot="3111386">
            <a:off x="3413919" y="2078832"/>
            <a:ext cx="2916238" cy="3743325"/>
            <a:chOff x="3137" y="688"/>
            <a:chExt cx="463" cy="457"/>
          </a:xfrm>
        </p:grpSpPr>
        <p:sp>
          <p:nvSpPr>
            <p:cNvPr id="135197" name="Oval 48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198" name="Oval 49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199" name="Oval 50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0" name="Oval 51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1" name="Oval 52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2" name="Oval 53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3" name="Oval 54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4" name="Oval 55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5" name="Oval 56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6" name="Oval 57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7" name="Oval 58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8" name="Oval 59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09" name="Oval 60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10" name="Oval 61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11" name="Oval 62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12" name="Oval 63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213" name="Oval 64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87458" name="AutoShape 66"/>
          <p:cNvSpPr>
            <a:spLocks noChangeArrowheads="1"/>
          </p:cNvSpPr>
          <p:nvPr/>
        </p:nvSpPr>
        <p:spPr bwMode="auto">
          <a:xfrm rot="8880000">
            <a:off x="2424113" y="4652963"/>
            <a:ext cx="673100" cy="444500"/>
          </a:xfrm>
          <a:prstGeom prst="rightArrow">
            <a:avLst>
              <a:gd name="adj1" fmla="val 50000"/>
              <a:gd name="adj2" fmla="val 757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7459" name="AutoShape 67"/>
          <p:cNvSpPr>
            <a:spLocks noChangeArrowheads="1"/>
          </p:cNvSpPr>
          <p:nvPr/>
        </p:nvSpPr>
        <p:spPr bwMode="auto">
          <a:xfrm rot="5249046">
            <a:off x="4435476" y="1847851"/>
            <a:ext cx="560387" cy="265112"/>
          </a:xfrm>
          <a:prstGeom prst="rightArrow">
            <a:avLst>
              <a:gd name="adj1" fmla="val 50000"/>
              <a:gd name="adj2" fmla="val 105699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7460" name="Arc 68"/>
          <p:cNvSpPr>
            <a:spLocks/>
          </p:cNvSpPr>
          <p:nvPr/>
        </p:nvSpPr>
        <p:spPr bwMode="auto">
          <a:xfrm>
            <a:off x="4224339" y="1916113"/>
            <a:ext cx="720725" cy="361950"/>
          </a:xfrm>
          <a:custGeom>
            <a:avLst/>
            <a:gdLst>
              <a:gd name="T0" fmla="*/ 2147483647 w 43200"/>
              <a:gd name="T1" fmla="*/ 0 h 36195"/>
              <a:gd name="T2" fmla="*/ 2147483647 w 43200"/>
              <a:gd name="T3" fmla="*/ 2147483647 h 36195"/>
              <a:gd name="T4" fmla="*/ 2147483647 w 43200"/>
              <a:gd name="T5" fmla="*/ 2147483647 h 36195"/>
              <a:gd name="T6" fmla="*/ 0 60000 65536"/>
              <a:gd name="T7" fmla="*/ 0 60000 65536"/>
              <a:gd name="T8" fmla="*/ 0 60000 65536"/>
              <a:gd name="T9" fmla="*/ 0 w 43200"/>
              <a:gd name="T10" fmla="*/ 0 h 36195"/>
              <a:gd name="T11" fmla="*/ 43200 w 43200"/>
              <a:gd name="T12" fmla="*/ 36195 h 361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6195" fill="none" extrusionOk="0">
                <a:moveTo>
                  <a:pt x="37523" y="0"/>
                </a:moveTo>
                <a:cubicBezTo>
                  <a:pt x="41174" y="3983"/>
                  <a:pt x="43200" y="9191"/>
                  <a:pt x="43200" y="14595"/>
                </a:cubicBezTo>
                <a:cubicBezTo>
                  <a:pt x="43200" y="26524"/>
                  <a:pt x="33529" y="36195"/>
                  <a:pt x="21600" y="36195"/>
                </a:cubicBezTo>
                <a:cubicBezTo>
                  <a:pt x="9670" y="36195"/>
                  <a:pt x="0" y="26524"/>
                  <a:pt x="0" y="14595"/>
                </a:cubicBezTo>
                <a:cubicBezTo>
                  <a:pt x="-1" y="10386"/>
                  <a:pt x="1229" y="6270"/>
                  <a:pt x="3536" y="2750"/>
                </a:cubicBezTo>
              </a:path>
              <a:path w="43200" h="36195" stroke="0" extrusionOk="0">
                <a:moveTo>
                  <a:pt x="37523" y="0"/>
                </a:moveTo>
                <a:cubicBezTo>
                  <a:pt x="41174" y="3983"/>
                  <a:pt x="43200" y="9191"/>
                  <a:pt x="43200" y="14595"/>
                </a:cubicBezTo>
                <a:cubicBezTo>
                  <a:pt x="43200" y="26524"/>
                  <a:pt x="33529" y="36195"/>
                  <a:pt x="21600" y="36195"/>
                </a:cubicBezTo>
                <a:cubicBezTo>
                  <a:pt x="9670" y="36195"/>
                  <a:pt x="0" y="26524"/>
                  <a:pt x="0" y="14595"/>
                </a:cubicBezTo>
                <a:cubicBezTo>
                  <a:pt x="-1" y="10386"/>
                  <a:pt x="1229" y="6270"/>
                  <a:pt x="3536" y="2750"/>
                </a:cubicBezTo>
                <a:lnTo>
                  <a:pt x="21600" y="14595"/>
                </a:lnTo>
                <a:close/>
              </a:path>
            </a:pathLst>
          </a:custGeom>
          <a:noFill/>
          <a:ln w="9525">
            <a:solidFill>
              <a:schemeClr val="hlink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7461" name="Line 69"/>
          <p:cNvSpPr>
            <a:spLocks noChangeShapeType="1"/>
          </p:cNvSpPr>
          <p:nvPr/>
        </p:nvSpPr>
        <p:spPr bwMode="auto">
          <a:xfrm>
            <a:off x="6311900" y="4724400"/>
            <a:ext cx="431800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7462" name="Line 70"/>
          <p:cNvSpPr>
            <a:spLocks noChangeShapeType="1"/>
          </p:cNvSpPr>
          <p:nvPr/>
        </p:nvSpPr>
        <p:spPr bwMode="auto">
          <a:xfrm>
            <a:off x="4440239" y="1773238"/>
            <a:ext cx="71437" cy="5762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7463" name="Line 71"/>
          <p:cNvSpPr>
            <a:spLocks noChangeShapeType="1"/>
          </p:cNvSpPr>
          <p:nvPr/>
        </p:nvSpPr>
        <p:spPr bwMode="auto">
          <a:xfrm flipH="1">
            <a:off x="2855914" y="4941888"/>
            <a:ext cx="358775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7464" name="Text Box 72"/>
          <p:cNvSpPr txBox="1">
            <a:spLocks noChangeArrowheads="1"/>
          </p:cNvSpPr>
          <p:nvPr/>
        </p:nvSpPr>
        <p:spPr bwMode="auto">
          <a:xfrm>
            <a:off x="6743701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87465" name="Text Box 73"/>
          <p:cNvSpPr txBox="1">
            <a:spLocks noChangeArrowheads="1"/>
          </p:cNvSpPr>
          <p:nvPr/>
        </p:nvSpPr>
        <p:spPr bwMode="auto">
          <a:xfrm>
            <a:off x="3000376" y="50847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87466" name="Text Box 74"/>
          <p:cNvSpPr txBox="1">
            <a:spLocks noChangeArrowheads="1"/>
          </p:cNvSpPr>
          <p:nvPr/>
        </p:nvSpPr>
        <p:spPr bwMode="auto">
          <a:xfrm>
            <a:off x="4008438" y="1412875"/>
            <a:ext cx="45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hlink"/>
                </a:solidFill>
              </a:rPr>
              <a:t>-2</a:t>
            </a:r>
          </a:p>
        </p:txBody>
      </p:sp>
      <p:sp>
        <p:nvSpPr>
          <p:cNvPr id="187467" name="Text Box 75"/>
          <p:cNvSpPr txBox="1">
            <a:spLocks noChangeArrowheads="1"/>
          </p:cNvSpPr>
          <p:nvPr/>
        </p:nvSpPr>
        <p:spPr bwMode="auto">
          <a:xfrm>
            <a:off x="2279650" y="4149725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accent1"/>
                </a:solidFill>
              </a:rPr>
              <a:t>2 x 3</a:t>
            </a:r>
          </a:p>
        </p:txBody>
      </p:sp>
      <p:sp>
        <p:nvSpPr>
          <p:cNvPr id="187468" name="Text Box 76"/>
          <p:cNvSpPr txBox="1">
            <a:spLocks noChangeArrowheads="1"/>
          </p:cNvSpPr>
          <p:nvPr/>
        </p:nvSpPr>
        <p:spPr bwMode="auto">
          <a:xfrm>
            <a:off x="4800600" y="1412875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accent1"/>
                </a:solidFill>
              </a:rPr>
              <a:t>-1 x 3</a:t>
            </a:r>
          </a:p>
        </p:txBody>
      </p:sp>
      <p:sp>
        <p:nvSpPr>
          <p:cNvPr id="187469" name="Text Box 77"/>
          <p:cNvSpPr txBox="1">
            <a:spLocks noChangeArrowheads="1"/>
          </p:cNvSpPr>
          <p:nvPr/>
        </p:nvSpPr>
        <p:spPr bwMode="auto">
          <a:xfrm>
            <a:off x="6600825" y="4149725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accent1"/>
                </a:solidFill>
              </a:rPr>
              <a:t>-1 x 3</a:t>
            </a:r>
          </a:p>
        </p:txBody>
      </p:sp>
      <p:sp>
        <p:nvSpPr>
          <p:cNvPr id="187470" name="AutoShape 78"/>
          <p:cNvSpPr>
            <a:spLocks noChangeArrowheads="1"/>
          </p:cNvSpPr>
          <p:nvPr/>
        </p:nvSpPr>
        <p:spPr bwMode="auto">
          <a:xfrm rot="-9152408">
            <a:off x="6240464" y="4437063"/>
            <a:ext cx="560387" cy="265112"/>
          </a:xfrm>
          <a:prstGeom prst="rightArrow">
            <a:avLst>
              <a:gd name="adj1" fmla="val 50000"/>
              <a:gd name="adj2" fmla="val 105699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7471" name="Line 79"/>
          <p:cNvSpPr>
            <a:spLocks noChangeShapeType="1"/>
          </p:cNvSpPr>
          <p:nvPr/>
        </p:nvSpPr>
        <p:spPr bwMode="auto">
          <a:xfrm flipH="1">
            <a:off x="2711450" y="5446714"/>
            <a:ext cx="719138" cy="503237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7472" name="Text Box 80"/>
          <p:cNvSpPr txBox="1">
            <a:spLocks noChangeArrowheads="1"/>
          </p:cNvSpPr>
          <p:nvPr/>
        </p:nvSpPr>
        <p:spPr bwMode="auto">
          <a:xfrm>
            <a:off x="3216276" y="55895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C000"/>
                </a:solidFill>
              </a:rPr>
              <a:t>7</a:t>
            </a:r>
          </a:p>
        </p:txBody>
      </p:sp>
      <p:sp>
        <p:nvSpPr>
          <p:cNvPr id="187473" name="Line 81"/>
          <p:cNvSpPr>
            <a:spLocks noChangeShapeType="1"/>
          </p:cNvSpPr>
          <p:nvPr/>
        </p:nvSpPr>
        <p:spPr bwMode="auto">
          <a:xfrm flipH="1" flipV="1">
            <a:off x="6240464" y="4868863"/>
            <a:ext cx="358775" cy="21590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7474" name="Text Box 82"/>
          <p:cNvSpPr txBox="1">
            <a:spLocks noChangeArrowheads="1"/>
          </p:cNvSpPr>
          <p:nvPr/>
        </p:nvSpPr>
        <p:spPr bwMode="auto">
          <a:xfrm>
            <a:off x="5927726" y="486886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C000"/>
                </a:solidFill>
              </a:rPr>
              <a:t>-2</a:t>
            </a:r>
          </a:p>
        </p:txBody>
      </p:sp>
      <p:sp>
        <p:nvSpPr>
          <p:cNvPr id="187475" name="Line 83"/>
          <p:cNvSpPr>
            <a:spLocks noChangeShapeType="1"/>
          </p:cNvSpPr>
          <p:nvPr/>
        </p:nvSpPr>
        <p:spPr bwMode="auto">
          <a:xfrm>
            <a:off x="4008438" y="1701800"/>
            <a:ext cx="215900" cy="719138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7476" name="Text Box 84"/>
          <p:cNvSpPr txBox="1">
            <a:spLocks noChangeArrowheads="1"/>
          </p:cNvSpPr>
          <p:nvPr/>
        </p:nvSpPr>
        <p:spPr bwMode="auto">
          <a:xfrm>
            <a:off x="3503613" y="1341438"/>
            <a:ext cx="45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C000"/>
                </a:solidFill>
              </a:rPr>
              <a:t>-5</a:t>
            </a:r>
          </a:p>
        </p:txBody>
      </p:sp>
      <p:sp>
        <p:nvSpPr>
          <p:cNvPr id="187477" name="Rectangle 85"/>
          <p:cNvSpPr>
            <a:spLocks noChangeArrowheads="1"/>
          </p:cNvSpPr>
          <p:nvPr/>
        </p:nvSpPr>
        <p:spPr bwMode="auto">
          <a:xfrm>
            <a:off x="7812088" y="3392784"/>
            <a:ext cx="2366032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ja-JP" altLang="en-US" sz="3200" dirty="0">
                <a:solidFill>
                  <a:srgbClr val="FFC000"/>
                </a:solidFill>
                <a:latin typeface="HG正楷書体-PRO" pitchFamily="66" charset="-128"/>
                <a:ea typeface="HG正楷書体-PRO" pitchFamily="66" charset="-128"/>
              </a:rPr>
              <a:t>合計の変形</a:t>
            </a:r>
            <a:endParaRPr lang="en-US" altLang="ja-JP" sz="3200" dirty="0">
              <a:solidFill>
                <a:srgbClr val="FFC000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 algn="ctr" eaLnBrk="0" hangingPunct="0"/>
            <a:r>
              <a:rPr lang="en-US" altLang="ja-JP" sz="2000" dirty="0">
                <a:solidFill>
                  <a:srgbClr val="FFC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Total deformation</a:t>
            </a:r>
            <a:endParaRPr lang="ja-JP" altLang="en-US" sz="2000" dirty="0">
              <a:solidFill>
                <a:srgbClr val="FFC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algn="ctr" eaLnBrk="0" hangingPunct="0"/>
            <a:r>
              <a:rPr lang="en-US" altLang="ja-JP" sz="2800" b="1" dirty="0">
                <a:solidFill>
                  <a:srgbClr val="FFC000"/>
                </a:solidFill>
                <a:latin typeface="Century Gothic" pitchFamily="34" charset="0"/>
                <a:ea typeface="ＭＳ ゴシック" pitchFamily="49" charset="-128"/>
              </a:rPr>
              <a:t>7:-2:-5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90331DB1-E466-427E-A419-22D9DC4A1C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4963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8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87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87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87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7422" grpId="0"/>
      <p:bldP spid="187423" grpId="0"/>
      <p:bldP spid="187458" grpId="0" animBg="1"/>
      <p:bldP spid="187459" grpId="0" animBg="1"/>
      <p:bldP spid="187460" grpId="0" animBg="1"/>
      <p:bldP spid="187461" grpId="0" animBg="1"/>
      <p:bldP spid="187462" grpId="0" animBg="1"/>
      <p:bldP spid="187463" grpId="0" animBg="1"/>
      <p:bldP spid="187464" grpId="0"/>
      <p:bldP spid="187465" grpId="0"/>
      <p:bldP spid="187466" grpId="0"/>
      <p:bldP spid="187467" grpId="0"/>
      <p:bldP spid="187468" grpId="0"/>
      <p:bldP spid="187469" grpId="0"/>
      <p:bldP spid="187470" grpId="0" animBg="1"/>
      <p:bldP spid="187471" grpId="0" animBg="1"/>
      <p:bldP spid="187472" grpId="0"/>
      <p:bldP spid="187473" grpId="0" animBg="1"/>
      <p:bldP spid="187474" grpId="0"/>
      <p:bldP spid="187475" grpId="0" animBg="1"/>
      <p:bldP spid="187476" grpId="0"/>
      <p:bldP spid="1874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夜空に光っている星と文字の加工写真&#10;&#10;自動的に生成された説明">
            <a:extLst>
              <a:ext uri="{FF2B5EF4-FFF2-40B4-BE49-F238E27FC236}">
                <a16:creationId xmlns:a16="http://schemas.microsoft.com/office/drawing/2014/main" id="{80FA7719-FC9E-4796-BC0F-02FD63CF8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" y="107340"/>
            <a:ext cx="9041063" cy="675066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16CD76-9FA0-4630-AD5B-845D3C108002}"/>
              </a:ext>
            </a:extLst>
          </p:cNvPr>
          <p:cNvSpPr txBox="1"/>
          <p:nvPr/>
        </p:nvSpPr>
        <p:spPr>
          <a:xfrm>
            <a:off x="191344" y="107340"/>
            <a:ext cx="763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https://blog.goo.ne.jp/muttyan63/e/1d48b543507bc7cf13c0d7869c334c5f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6" name="図 5" descr="衛星, 輸送, 座る, 写真 が含まれている画像&#10;&#10;自動的に生成された説明">
            <a:extLst>
              <a:ext uri="{FF2B5EF4-FFF2-40B4-BE49-F238E27FC236}">
                <a16:creationId xmlns:a16="http://schemas.microsoft.com/office/drawing/2014/main" id="{2EA60BBA-6CE6-4FCF-A5B0-FE0DA6FA2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64" y="4493528"/>
            <a:ext cx="6939136" cy="2226306"/>
          </a:xfrm>
          <a:prstGeom prst="rect">
            <a:avLst/>
          </a:prstGeom>
        </p:spPr>
      </p:pic>
      <p:sp>
        <p:nvSpPr>
          <p:cNvPr id="7" name="Rectangle 21">
            <a:extLst>
              <a:ext uri="{FF2B5EF4-FFF2-40B4-BE49-F238E27FC236}">
                <a16:creationId xmlns:a16="http://schemas.microsoft.com/office/drawing/2014/main" id="{988B361B-DE2C-491E-B9EC-81CD62CF7360}"/>
              </a:ext>
            </a:extLst>
          </p:cNvPr>
          <p:cNvSpPr txBox="1">
            <a:spLocks noChangeArrowheads="1"/>
          </p:cNvSpPr>
          <p:nvPr/>
        </p:nvSpPr>
        <p:spPr>
          <a:xfrm>
            <a:off x="2783632" y="479897"/>
            <a:ext cx="9841877" cy="1025525"/>
          </a:xfrm>
          <a:prstGeom prst="rect">
            <a:avLst/>
          </a:prstGeo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600" kern="0" dirty="0">
                <a:solidFill>
                  <a:srgbClr val="FFC000"/>
                </a:solidFill>
                <a:ea typeface="HG正楷書体-PRO" pitchFamily="66" charset="-128"/>
              </a:rPr>
              <a:t>同期自転衛星は普遍的</a:t>
            </a:r>
            <a:r>
              <a:rPr lang="ja-JP" altLang="en-US" sz="3200" kern="0" dirty="0">
                <a:solidFill>
                  <a:srgbClr val="FFC000"/>
                </a:solidFill>
                <a:ea typeface="HG正楷書体-PRO" pitchFamily="66" charset="-128"/>
              </a:rPr>
              <a:t>（例：ガリレオ衛星）</a:t>
            </a:r>
            <a:r>
              <a:rPr lang="en-US" altLang="ja-JP" sz="2000" kern="0" dirty="0">
                <a:solidFill>
                  <a:srgbClr val="FFC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Synchronous rotation satellites are ubiquitous</a:t>
            </a:r>
            <a:endParaRPr lang="ja-JP" altLang="en-US" sz="2400" kern="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1464574-1E79-474E-B076-CABBABBA2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55480"/>
      </p:ext>
    </p:extLst>
  </p:cSld>
  <p:clrMapOvr>
    <a:masterClrMapping/>
  </p:clrMapOvr>
  <p:transition spd="med" advTm="6406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695400" y="1340768"/>
            <a:ext cx="108012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endParaRPr lang="en-US" altLang="ja-JP" sz="1200" dirty="0">
              <a:solidFill>
                <a:schemeClr val="hlink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48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弾性体としての地球 </a:t>
            </a:r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The Earth as elastic body</a:t>
            </a:r>
            <a:endParaRPr lang="ja-JP" altLang="en-US" sz="3600" dirty="0">
              <a:solidFill>
                <a:schemeClr val="fol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3600" dirty="0">
                <a:solidFill>
                  <a:srgbClr val="FF0000"/>
                </a:solidFill>
                <a:latin typeface="小塚ゴシック Pro L" pitchFamily="34" charset="-128"/>
                <a:ea typeface="小塚ゴシック Pro L" pitchFamily="34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/>
            <a:r>
              <a:rPr lang="ja-JP" altLang="en-US" sz="4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海洋潮汐、固体地球潮汐、分潮、ラブ数</a:t>
            </a:r>
            <a:endParaRPr lang="en-US" altLang="ja-JP" sz="48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 algn="ctr"/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Ocean tide, Solid earth tide, tidal components, Love number</a:t>
            </a:r>
            <a:endParaRPr lang="ja-JP" altLang="en-US" sz="4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 algn="ctr"/>
            <a:endParaRPr lang="en-US" altLang="ja-JP" sz="2800" dirty="0">
              <a:solidFill>
                <a:srgbClr val="FF7C80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地球全体の硬さ（ばね定数）</a:t>
            </a:r>
            <a:endParaRPr lang="en-US" altLang="ja-JP" sz="3600" dirty="0">
              <a:solidFill>
                <a:schemeClr val="bg2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algn="ctr"/>
            <a:r>
              <a:rPr lang="en-US" altLang="ja-JP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Rigidity of the whole earth (spring constant)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207F8517-330A-49F3-8B1A-209C5D68A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5505"/>
      </p:ext>
    </p:extLst>
  </p:cSld>
  <p:clrMapOvr>
    <a:masterClrMapping/>
  </p:clrMapOvr>
  <p:transition spd="med" advTm="6147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8076480" y="2736851"/>
            <a:ext cx="4140200" cy="400526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8018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grpSp>
        <p:nvGrpSpPr>
          <p:cNvPr id="117763" name="Group 3"/>
          <p:cNvGrpSpPr>
            <a:grpSpLocks/>
          </p:cNvGrpSpPr>
          <p:nvPr/>
        </p:nvGrpSpPr>
        <p:grpSpPr bwMode="auto">
          <a:xfrm>
            <a:off x="7451948" y="1657351"/>
            <a:ext cx="215900" cy="4968875"/>
            <a:chOff x="3288" y="436"/>
            <a:chExt cx="136" cy="3130"/>
          </a:xfrm>
        </p:grpSpPr>
        <p:sp>
          <p:nvSpPr>
            <p:cNvPr id="117779" name="Rectangle 4"/>
            <p:cNvSpPr>
              <a:spLocks noChangeArrowheads="1"/>
            </p:cNvSpPr>
            <p:nvPr/>
          </p:nvSpPr>
          <p:spPr bwMode="auto">
            <a:xfrm>
              <a:off x="3288" y="436"/>
              <a:ext cx="136" cy="313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17780" name="Group 5"/>
            <p:cNvGrpSpPr>
              <a:grpSpLocks/>
            </p:cNvGrpSpPr>
            <p:nvPr/>
          </p:nvGrpSpPr>
          <p:grpSpPr bwMode="auto">
            <a:xfrm>
              <a:off x="3289" y="709"/>
              <a:ext cx="45" cy="2584"/>
              <a:chOff x="2608" y="709"/>
              <a:chExt cx="45" cy="2584"/>
            </a:xfrm>
          </p:grpSpPr>
          <p:sp>
            <p:nvSpPr>
              <p:cNvPr id="117781" name="Line 6"/>
              <p:cNvSpPr>
                <a:spLocks noChangeShapeType="1"/>
              </p:cNvSpPr>
              <p:nvPr/>
            </p:nvSpPr>
            <p:spPr bwMode="auto">
              <a:xfrm>
                <a:off x="2608" y="70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2" name="Line 7"/>
              <p:cNvSpPr>
                <a:spLocks noChangeShapeType="1"/>
              </p:cNvSpPr>
              <p:nvPr/>
            </p:nvSpPr>
            <p:spPr bwMode="auto">
              <a:xfrm>
                <a:off x="2608" y="84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3" name="Line 8"/>
              <p:cNvSpPr>
                <a:spLocks noChangeShapeType="1"/>
              </p:cNvSpPr>
              <p:nvPr/>
            </p:nvSpPr>
            <p:spPr bwMode="auto">
              <a:xfrm>
                <a:off x="2608" y="125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4" name="Line 9"/>
              <p:cNvSpPr>
                <a:spLocks noChangeShapeType="1"/>
              </p:cNvSpPr>
              <p:nvPr/>
            </p:nvSpPr>
            <p:spPr bwMode="auto">
              <a:xfrm>
                <a:off x="2608" y="98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5" name="Line 10"/>
              <p:cNvSpPr>
                <a:spLocks noChangeShapeType="1"/>
              </p:cNvSpPr>
              <p:nvPr/>
            </p:nvSpPr>
            <p:spPr bwMode="auto">
              <a:xfrm>
                <a:off x="2608" y="111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6" name="Line 11"/>
              <p:cNvSpPr>
                <a:spLocks noChangeShapeType="1"/>
              </p:cNvSpPr>
              <p:nvPr/>
            </p:nvSpPr>
            <p:spPr bwMode="auto">
              <a:xfrm>
                <a:off x="2608" y="138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7" name="Line 12"/>
              <p:cNvSpPr>
                <a:spLocks noChangeShapeType="1"/>
              </p:cNvSpPr>
              <p:nvPr/>
            </p:nvSpPr>
            <p:spPr bwMode="auto">
              <a:xfrm>
                <a:off x="2608" y="152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8" name="Line 13"/>
              <p:cNvSpPr>
                <a:spLocks noChangeShapeType="1"/>
              </p:cNvSpPr>
              <p:nvPr/>
            </p:nvSpPr>
            <p:spPr bwMode="auto">
              <a:xfrm>
                <a:off x="2608" y="193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89" name="Line 14"/>
              <p:cNvSpPr>
                <a:spLocks noChangeShapeType="1"/>
              </p:cNvSpPr>
              <p:nvPr/>
            </p:nvSpPr>
            <p:spPr bwMode="auto">
              <a:xfrm>
                <a:off x="2608" y="166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0" name="Line 15"/>
              <p:cNvSpPr>
                <a:spLocks noChangeShapeType="1"/>
              </p:cNvSpPr>
              <p:nvPr/>
            </p:nvSpPr>
            <p:spPr bwMode="auto">
              <a:xfrm>
                <a:off x="2608" y="179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1" name="Line 16"/>
              <p:cNvSpPr>
                <a:spLocks noChangeShapeType="1"/>
              </p:cNvSpPr>
              <p:nvPr/>
            </p:nvSpPr>
            <p:spPr bwMode="auto">
              <a:xfrm>
                <a:off x="2608" y="206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2" name="Line 17"/>
              <p:cNvSpPr>
                <a:spLocks noChangeShapeType="1"/>
              </p:cNvSpPr>
              <p:nvPr/>
            </p:nvSpPr>
            <p:spPr bwMode="auto">
              <a:xfrm>
                <a:off x="2608" y="220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3" name="Line 18"/>
              <p:cNvSpPr>
                <a:spLocks noChangeShapeType="1"/>
              </p:cNvSpPr>
              <p:nvPr/>
            </p:nvSpPr>
            <p:spPr bwMode="auto">
              <a:xfrm>
                <a:off x="2608" y="261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4" name="Line 19"/>
              <p:cNvSpPr>
                <a:spLocks noChangeShapeType="1"/>
              </p:cNvSpPr>
              <p:nvPr/>
            </p:nvSpPr>
            <p:spPr bwMode="auto">
              <a:xfrm>
                <a:off x="2608" y="234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5" name="Line 20"/>
              <p:cNvSpPr>
                <a:spLocks noChangeShapeType="1"/>
              </p:cNvSpPr>
              <p:nvPr/>
            </p:nvSpPr>
            <p:spPr bwMode="auto">
              <a:xfrm>
                <a:off x="2608" y="247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6" name="Line 21"/>
              <p:cNvSpPr>
                <a:spLocks noChangeShapeType="1"/>
              </p:cNvSpPr>
              <p:nvPr/>
            </p:nvSpPr>
            <p:spPr bwMode="auto">
              <a:xfrm>
                <a:off x="2608" y="274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7" name="Line 22"/>
              <p:cNvSpPr>
                <a:spLocks noChangeShapeType="1"/>
              </p:cNvSpPr>
              <p:nvPr/>
            </p:nvSpPr>
            <p:spPr bwMode="auto">
              <a:xfrm>
                <a:off x="2608" y="288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8" name="Line 23"/>
              <p:cNvSpPr>
                <a:spLocks noChangeShapeType="1"/>
              </p:cNvSpPr>
              <p:nvPr/>
            </p:nvSpPr>
            <p:spPr bwMode="auto">
              <a:xfrm>
                <a:off x="2608" y="329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799" name="Line 24"/>
              <p:cNvSpPr>
                <a:spLocks noChangeShapeType="1"/>
              </p:cNvSpPr>
              <p:nvPr/>
            </p:nvSpPr>
            <p:spPr bwMode="auto">
              <a:xfrm>
                <a:off x="2608" y="302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800" name="Line 25"/>
              <p:cNvSpPr>
                <a:spLocks noChangeShapeType="1"/>
              </p:cNvSpPr>
              <p:nvPr/>
            </p:nvSpPr>
            <p:spPr bwMode="auto">
              <a:xfrm>
                <a:off x="2608" y="31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-600075" y="3357563"/>
            <a:ext cx="12792076" cy="4032250"/>
            <a:chOff x="-1338" y="2115"/>
            <a:chExt cx="8058" cy="2540"/>
          </a:xfrm>
        </p:grpSpPr>
        <p:sp>
          <p:nvSpPr>
            <p:cNvPr id="117777" name="AutoShape 27"/>
            <p:cNvSpPr>
              <a:spLocks noChangeArrowheads="1"/>
            </p:cNvSpPr>
            <p:nvPr/>
          </p:nvSpPr>
          <p:spPr bwMode="auto">
            <a:xfrm flipH="1">
              <a:off x="-1338" y="2115"/>
              <a:ext cx="5450" cy="431"/>
            </a:xfrm>
            <a:prstGeom prst="parallelogram">
              <a:avLst>
                <a:gd name="adj" fmla="val 94569"/>
              </a:avLst>
            </a:prstGeom>
            <a:solidFill>
              <a:srgbClr val="009999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7778" name="Rectangle 28"/>
            <p:cNvSpPr>
              <a:spLocks noChangeArrowheads="1"/>
            </p:cNvSpPr>
            <p:nvPr/>
          </p:nvSpPr>
          <p:spPr bwMode="auto">
            <a:xfrm>
              <a:off x="-960" y="2523"/>
              <a:ext cx="7680" cy="2132"/>
            </a:xfrm>
            <a:prstGeom prst="rect">
              <a:avLst/>
            </a:prstGeom>
            <a:solidFill>
              <a:srgbClr val="009999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94941" name="Line 29"/>
          <p:cNvSpPr>
            <a:spLocks noChangeShapeType="1"/>
          </p:cNvSpPr>
          <p:nvPr/>
        </p:nvSpPr>
        <p:spPr bwMode="auto">
          <a:xfrm>
            <a:off x="7055073" y="2495102"/>
            <a:ext cx="0" cy="719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94943" name="Line 31"/>
          <p:cNvSpPr>
            <a:spLocks noChangeShapeType="1"/>
          </p:cNvSpPr>
          <p:nvPr/>
        </p:nvSpPr>
        <p:spPr bwMode="auto">
          <a:xfrm>
            <a:off x="7055073" y="2926903"/>
            <a:ext cx="0" cy="64611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17768" name="Group 32"/>
          <p:cNvGrpSpPr>
            <a:grpSpLocks/>
          </p:cNvGrpSpPr>
          <p:nvPr/>
        </p:nvGrpSpPr>
        <p:grpSpPr bwMode="auto">
          <a:xfrm>
            <a:off x="7775798" y="1052513"/>
            <a:ext cx="552450" cy="1371600"/>
            <a:chOff x="3740" y="2162"/>
            <a:chExt cx="348" cy="864"/>
          </a:xfrm>
        </p:grpSpPr>
        <p:sp>
          <p:nvSpPr>
            <p:cNvPr id="117770" name="Freeform 33"/>
            <p:cNvSpPr>
              <a:spLocks/>
            </p:cNvSpPr>
            <p:nvPr/>
          </p:nvSpPr>
          <p:spPr bwMode="auto">
            <a:xfrm>
              <a:off x="3827" y="2205"/>
              <a:ext cx="201" cy="195"/>
            </a:xfrm>
            <a:custGeom>
              <a:avLst/>
              <a:gdLst>
                <a:gd name="T0" fmla="*/ 0 w 602"/>
                <a:gd name="T1" fmla="*/ 0 h 584"/>
                <a:gd name="T2" fmla="*/ 0 w 602"/>
                <a:gd name="T3" fmla="*/ 0 h 584"/>
                <a:gd name="T4" fmla="*/ 0 w 602"/>
                <a:gd name="T5" fmla="*/ 0 h 584"/>
                <a:gd name="T6" fmla="*/ 0 w 602"/>
                <a:gd name="T7" fmla="*/ 0 h 584"/>
                <a:gd name="T8" fmla="*/ 0 w 602"/>
                <a:gd name="T9" fmla="*/ 0 h 584"/>
                <a:gd name="T10" fmla="*/ 0 w 602"/>
                <a:gd name="T11" fmla="*/ 0 h 584"/>
                <a:gd name="T12" fmla="*/ 0 w 602"/>
                <a:gd name="T13" fmla="*/ 0 h 584"/>
                <a:gd name="T14" fmla="*/ 0 w 602"/>
                <a:gd name="T15" fmla="*/ 0 h 584"/>
                <a:gd name="T16" fmla="*/ 0 w 602"/>
                <a:gd name="T17" fmla="*/ 0 h 584"/>
                <a:gd name="T18" fmla="*/ 0 w 602"/>
                <a:gd name="T19" fmla="*/ 0 h 584"/>
                <a:gd name="T20" fmla="*/ 0 w 602"/>
                <a:gd name="T21" fmla="*/ 0 h 584"/>
                <a:gd name="T22" fmla="*/ 0 w 602"/>
                <a:gd name="T23" fmla="*/ 0 h 584"/>
                <a:gd name="T24" fmla="*/ 0 w 602"/>
                <a:gd name="T25" fmla="*/ 0 h 584"/>
                <a:gd name="T26" fmla="*/ 0 w 602"/>
                <a:gd name="T27" fmla="*/ 0 h 584"/>
                <a:gd name="T28" fmla="*/ 0 w 602"/>
                <a:gd name="T29" fmla="*/ 0 h 584"/>
                <a:gd name="T30" fmla="*/ 0 w 602"/>
                <a:gd name="T31" fmla="*/ 0 h 584"/>
                <a:gd name="T32" fmla="*/ 0 w 602"/>
                <a:gd name="T33" fmla="*/ 0 h 584"/>
                <a:gd name="T34" fmla="*/ 0 w 602"/>
                <a:gd name="T35" fmla="*/ 0 h 584"/>
                <a:gd name="T36" fmla="*/ 0 w 602"/>
                <a:gd name="T37" fmla="*/ 0 h 584"/>
                <a:gd name="T38" fmla="*/ 0 w 602"/>
                <a:gd name="T39" fmla="*/ 0 h 584"/>
                <a:gd name="T40" fmla="*/ 0 w 602"/>
                <a:gd name="T41" fmla="*/ 0 h 584"/>
                <a:gd name="T42" fmla="*/ 0 w 602"/>
                <a:gd name="T43" fmla="*/ 0 h 584"/>
                <a:gd name="T44" fmla="*/ 0 w 602"/>
                <a:gd name="T45" fmla="*/ 0 h 584"/>
                <a:gd name="T46" fmla="*/ 0 w 602"/>
                <a:gd name="T47" fmla="*/ 0 h 58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2"/>
                <a:gd name="T73" fmla="*/ 0 h 584"/>
                <a:gd name="T74" fmla="*/ 602 w 602"/>
                <a:gd name="T75" fmla="*/ 584 h 58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2" h="584">
                  <a:moveTo>
                    <a:pt x="184" y="247"/>
                  </a:moveTo>
                  <a:lnTo>
                    <a:pt x="236" y="170"/>
                  </a:lnTo>
                  <a:lnTo>
                    <a:pt x="295" y="111"/>
                  </a:lnTo>
                  <a:lnTo>
                    <a:pt x="354" y="39"/>
                  </a:lnTo>
                  <a:lnTo>
                    <a:pt x="426" y="7"/>
                  </a:lnTo>
                  <a:lnTo>
                    <a:pt x="484" y="0"/>
                  </a:lnTo>
                  <a:lnTo>
                    <a:pt x="543" y="20"/>
                  </a:lnTo>
                  <a:lnTo>
                    <a:pt x="577" y="66"/>
                  </a:lnTo>
                  <a:lnTo>
                    <a:pt x="602" y="150"/>
                  </a:lnTo>
                  <a:lnTo>
                    <a:pt x="596" y="241"/>
                  </a:lnTo>
                  <a:lnTo>
                    <a:pt x="570" y="319"/>
                  </a:lnTo>
                  <a:lnTo>
                    <a:pt x="504" y="409"/>
                  </a:lnTo>
                  <a:lnTo>
                    <a:pt x="433" y="474"/>
                  </a:lnTo>
                  <a:lnTo>
                    <a:pt x="354" y="533"/>
                  </a:lnTo>
                  <a:lnTo>
                    <a:pt x="269" y="572"/>
                  </a:lnTo>
                  <a:lnTo>
                    <a:pt x="196" y="584"/>
                  </a:lnTo>
                  <a:lnTo>
                    <a:pt x="164" y="564"/>
                  </a:lnTo>
                  <a:lnTo>
                    <a:pt x="137" y="487"/>
                  </a:lnTo>
                  <a:lnTo>
                    <a:pt x="145" y="383"/>
                  </a:lnTo>
                  <a:lnTo>
                    <a:pt x="20" y="390"/>
                  </a:lnTo>
                  <a:lnTo>
                    <a:pt x="0" y="370"/>
                  </a:lnTo>
                  <a:lnTo>
                    <a:pt x="20" y="331"/>
                  </a:lnTo>
                  <a:lnTo>
                    <a:pt x="151" y="325"/>
                  </a:lnTo>
                  <a:lnTo>
                    <a:pt x="184" y="247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1" name="Freeform 34"/>
            <p:cNvSpPr>
              <a:spLocks/>
            </p:cNvSpPr>
            <p:nvPr/>
          </p:nvSpPr>
          <p:spPr bwMode="auto">
            <a:xfrm>
              <a:off x="3817" y="2411"/>
              <a:ext cx="139" cy="287"/>
            </a:xfrm>
            <a:custGeom>
              <a:avLst/>
              <a:gdLst>
                <a:gd name="T0" fmla="*/ 0 w 417"/>
                <a:gd name="T1" fmla="*/ 0 h 861"/>
                <a:gd name="T2" fmla="*/ 0 w 417"/>
                <a:gd name="T3" fmla="*/ 0 h 861"/>
                <a:gd name="T4" fmla="*/ 0 w 417"/>
                <a:gd name="T5" fmla="*/ 0 h 861"/>
                <a:gd name="T6" fmla="*/ 0 w 417"/>
                <a:gd name="T7" fmla="*/ 0 h 861"/>
                <a:gd name="T8" fmla="*/ 0 w 417"/>
                <a:gd name="T9" fmla="*/ 0 h 861"/>
                <a:gd name="T10" fmla="*/ 0 w 417"/>
                <a:gd name="T11" fmla="*/ 0 h 861"/>
                <a:gd name="T12" fmla="*/ 0 w 417"/>
                <a:gd name="T13" fmla="*/ 0 h 861"/>
                <a:gd name="T14" fmla="*/ 0 w 417"/>
                <a:gd name="T15" fmla="*/ 0 h 861"/>
                <a:gd name="T16" fmla="*/ 0 w 417"/>
                <a:gd name="T17" fmla="*/ 0 h 861"/>
                <a:gd name="T18" fmla="*/ 0 w 417"/>
                <a:gd name="T19" fmla="*/ 0 h 861"/>
                <a:gd name="T20" fmla="*/ 0 w 417"/>
                <a:gd name="T21" fmla="*/ 0 h 861"/>
                <a:gd name="T22" fmla="*/ 0 w 417"/>
                <a:gd name="T23" fmla="*/ 0 h 861"/>
                <a:gd name="T24" fmla="*/ 0 w 417"/>
                <a:gd name="T25" fmla="*/ 0 h 861"/>
                <a:gd name="T26" fmla="*/ 0 w 417"/>
                <a:gd name="T27" fmla="*/ 0 h 861"/>
                <a:gd name="T28" fmla="*/ 0 w 417"/>
                <a:gd name="T29" fmla="*/ 0 h 861"/>
                <a:gd name="T30" fmla="*/ 0 w 417"/>
                <a:gd name="T31" fmla="*/ 0 h 861"/>
                <a:gd name="T32" fmla="*/ 0 w 417"/>
                <a:gd name="T33" fmla="*/ 0 h 861"/>
                <a:gd name="T34" fmla="*/ 0 w 417"/>
                <a:gd name="T35" fmla="*/ 0 h 861"/>
                <a:gd name="T36" fmla="*/ 0 w 417"/>
                <a:gd name="T37" fmla="*/ 0 h 861"/>
                <a:gd name="T38" fmla="*/ 0 w 417"/>
                <a:gd name="T39" fmla="*/ 0 h 861"/>
                <a:gd name="T40" fmla="*/ 0 w 417"/>
                <a:gd name="T41" fmla="*/ 0 h 861"/>
                <a:gd name="T42" fmla="*/ 0 w 417"/>
                <a:gd name="T43" fmla="*/ 0 h 861"/>
                <a:gd name="T44" fmla="*/ 0 w 417"/>
                <a:gd name="T45" fmla="*/ 0 h 861"/>
                <a:gd name="T46" fmla="*/ 0 w 417"/>
                <a:gd name="T47" fmla="*/ 0 h 861"/>
                <a:gd name="T48" fmla="*/ 0 w 417"/>
                <a:gd name="T49" fmla="*/ 0 h 861"/>
                <a:gd name="T50" fmla="*/ 0 w 417"/>
                <a:gd name="T51" fmla="*/ 0 h 861"/>
                <a:gd name="T52" fmla="*/ 0 w 417"/>
                <a:gd name="T53" fmla="*/ 0 h 8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7"/>
                <a:gd name="T82" fmla="*/ 0 h 861"/>
                <a:gd name="T83" fmla="*/ 417 w 417"/>
                <a:gd name="T84" fmla="*/ 861 h 8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7" h="861">
                  <a:moveTo>
                    <a:pt x="117" y="71"/>
                  </a:moveTo>
                  <a:lnTo>
                    <a:pt x="176" y="20"/>
                  </a:lnTo>
                  <a:lnTo>
                    <a:pt x="267" y="0"/>
                  </a:lnTo>
                  <a:lnTo>
                    <a:pt x="345" y="13"/>
                  </a:lnTo>
                  <a:lnTo>
                    <a:pt x="404" y="65"/>
                  </a:lnTo>
                  <a:lnTo>
                    <a:pt x="417" y="104"/>
                  </a:lnTo>
                  <a:lnTo>
                    <a:pt x="417" y="156"/>
                  </a:lnTo>
                  <a:lnTo>
                    <a:pt x="390" y="203"/>
                  </a:lnTo>
                  <a:lnTo>
                    <a:pt x="345" y="280"/>
                  </a:lnTo>
                  <a:lnTo>
                    <a:pt x="325" y="372"/>
                  </a:lnTo>
                  <a:lnTo>
                    <a:pt x="319" y="450"/>
                  </a:lnTo>
                  <a:lnTo>
                    <a:pt x="339" y="534"/>
                  </a:lnTo>
                  <a:lnTo>
                    <a:pt x="390" y="613"/>
                  </a:lnTo>
                  <a:lnTo>
                    <a:pt x="410" y="691"/>
                  </a:lnTo>
                  <a:lnTo>
                    <a:pt x="404" y="763"/>
                  </a:lnTo>
                  <a:lnTo>
                    <a:pt x="365" y="822"/>
                  </a:lnTo>
                  <a:lnTo>
                    <a:pt x="313" y="855"/>
                  </a:lnTo>
                  <a:lnTo>
                    <a:pt x="247" y="861"/>
                  </a:lnTo>
                  <a:lnTo>
                    <a:pt x="170" y="861"/>
                  </a:lnTo>
                  <a:lnTo>
                    <a:pt x="111" y="828"/>
                  </a:lnTo>
                  <a:lnTo>
                    <a:pt x="53" y="731"/>
                  </a:lnTo>
                  <a:lnTo>
                    <a:pt x="13" y="646"/>
                  </a:lnTo>
                  <a:lnTo>
                    <a:pt x="0" y="516"/>
                  </a:lnTo>
                  <a:lnTo>
                    <a:pt x="13" y="398"/>
                  </a:lnTo>
                  <a:lnTo>
                    <a:pt x="39" y="274"/>
                  </a:lnTo>
                  <a:lnTo>
                    <a:pt x="78" y="150"/>
                  </a:lnTo>
                  <a:lnTo>
                    <a:pt x="117" y="71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2" name="Freeform 35"/>
            <p:cNvSpPr>
              <a:spLocks/>
            </p:cNvSpPr>
            <p:nvPr/>
          </p:nvSpPr>
          <p:spPr bwMode="auto">
            <a:xfrm>
              <a:off x="3927" y="2420"/>
              <a:ext cx="155" cy="258"/>
            </a:xfrm>
            <a:custGeom>
              <a:avLst/>
              <a:gdLst>
                <a:gd name="T0" fmla="*/ 0 w 464"/>
                <a:gd name="T1" fmla="*/ 0 h 773"/>
                <a:gd name="T2" fmla="*/ 0 w 464"/>
                <a:gd name="T3" fmla="*/ 0 h 773"/>
                <a:gd name="T4" fmla="*/ 0 w 464"/>
                <a:gd name="T5" fmla="*/ 0 h 773"/>
                <a:gd name="T6" fmla="*/ 0 w 464"/>
                <a:gd name="T7" fmla="*/ 0 h 773"/>
                <a:gd name="T8" fmla="*/ 0 w 464"/>
                <a:gd name="T9" fmla="*/ 0 h 773"/>
                <a:gd name="T10" fmla="*/ 0 w 464"/>
                <a:gd name="T11" fmla="*/ 0 h 773"/>
                <a:gd name="T12" fmla="*/ 0 w 464"/>
                <a:gd name="T13" fmla="*/ 0 h 773"/>
                <a:gd name="T14" fmla="*/ 0 w 464"/>
                <a:gd name="T15" fmla="*/ 0 h 773"/>
                <a:gd name="T16" fmla="*/ 0 w 464"/>
                <a:gd name="T17" fmla="*/ 0 h 773"/>
                <a:gd name="T18" fmla="*/ 0 w 464"/>
                <a:gd name="T19" fmla="*/ 0 h 773"/>
                <a:gd name="T20" fmla="*/ 0 w 464"/>
                <a:gd name="T21" fmla="*/ 0 h 773"/>
                <a:gd name="T22" fmla="*/ 0 w 464"/>
                <a:gd name="T23" fmla="*/ 0 h 773"/>
                <a:gd name="T24" fmla="*/ 0 w 464"/>
                <a:gd name="T25" fmla="*/ 0 h 773"/>
                <a:gd name="T26" fmla="*/ 0 w 464"/>
                <a:gd name="T27" fmla="*/ 0 h 773"/>
                <a:gd name="T28" fmla="*/ 0 w 464"/>
                <a:gd name="T29" fmla="*/ 0 h 773"/>
                <a:gd name="T30" fmla="*/ 0 w 464"/>
                <a:gd name="T31" fmla="*/ 0 h 773"/>
                <a:gd name="T32" fmla="*/ 0 w 464"/>
                <a:gd name="T33" fmla="*/ 0 h 773"/>
                <a:gd name="T34" fmla="*/ 0 w 464"/>
                <a:gd name="T35" fmla="*/ 0 h 773"/>
                <a:gd name="T36" fmla="*/ 0 w 464"/>
                <a:gd name="T37" fmla="*/ 0 h 773"/>
                <a:gd name="T38" fmla="*/ 0 w 464"/>
                <a:gd name="T39" fmla="*/ 0 h 773"/>
                <a:gd name="T40" fmla="*/ 0 w 464"/>
                <a:gd name="T41" fmla="*/ 0 h 773"/>
                <a:gd name="T42" fmla="*/ 0 w 464"/>
                <a:gd name="T43" fmla="*/ 0 h 773"/>
                <a:gd name="T44" fmla="*/ 0 w 464"/>
                <a:gd name="T45" fmla="*/ 0 h 773"/>
                <a:gd name="T46" fmla="*/ 0 w 464"/>
                <a:gd name="T47" fmla="*/ 0 h 773"/>
                <a:gd name="T48" fmla="*/ 0 w 464"/>
                <a:gd name="T49" fmla="*/ 0 h 773"/>
                <a:gd name="T50" fmla="*/ 0 w 464"/>
                <a:gd name="T51" fmla="*/ 0 h 773"/>
                <a:gd name="T52" fmla="*/ 0 w 464"/>
                <a:gd name="T53" fmla="*/ 0 h 773"/>
                <a:gd name="T54" fmla="*/ 0 w 464"/>
                <a:gd name="T55" fmla="*/ 0 h 773"/>
                <a:gd name="T56" fmla="*/ 0 w 464"/>
                <a:gd name="T57" fmla="*/ 0 h 773"/>
                <a:gd name="T58" fmla="*/ 0 w 464"/>
                <a:gd name="T59" fmla="*/ 0 h 773"/>
                <a:gd name="T60" fmla="*/ 0 w 464"/>
                <a:gd name="T61" fmla="*/ 0 h 773"/>
                <a:gd name="T62" fmla="*/ 0 w 464"/>
                <a:gd name="T63" fmla="*/ 0 h 773"/>
                <a:gd name="T64" fmla="*/ 0 w 464"/>
                <a:gd name="T65" fmla="*/ 0 h 773"/>
                <a:gd name="T66" fmla="*/ 0 w 464"/>
                <a:gd name="T67" fmla="*/ 0 h 773"/>
                <a:gd name="T68" fmla="*/ 0 w 464"/>
                <a:gd name="T69" fmla="*/ 0 h 773"/>
                <a:gd name="T70" fmla="*/ 0 w 464"/>
                <a:gd name="T71" fmla="*/ 0 h 773"/>
                <a:gd name="T72" fmla="*/ 0 w 464"/>
                <a:gd name="T73" fmla="*/ 0 h 773"/>
                <a:gd name="T74" fmla="*/ 0 w 464"/>
                <a:gd name="T75" fmla="*/ 0 h 773"/>
                <a:gd name="T76" fmla="*/ 0 w 464"/>
                <a:gd name="T77" fmla="*/ 0 h 7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4"/>
                <a:gd name="T118" fmla="*/ 0 h 773"/>
                <a:gd name="T119" fmla="*/ 464 w 464"/>
                <a:gd name="T120" fmla="*/ 773 h 7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4" h="773">
                  <a:moveTo>
                    <a:pt x="0" y="39"/>
                  </a:moveTo>
                  <a:lnTo>
                    <a:pt x="8" y="7"/>
                  </a:lnTo>
                  <a:lnTo>
                    <a:pt x="79" y="0"/>
                  </a:lnTo>
                  <a:lnTo>
                    <a:pt x="118" y="33"/>
                  </a:lnTo>
                  <a:lnTo>
                    <a:pt x="177" y="117"/>
                  </a:lnTo>
                  <a:lnTo>
                    <a:pt x="256" y="227"/>
                  </a:lnTo>
                  <a:lnTo>
                    <a:pt x="327" y="306"/>
                  </a:lnTo>
                  <a:lnTo>
                    <a:pt x="458" y="449"/>
                  </a:lnTo>
                  <a:lnTo>
                    <a:pt x="464" y="481"/>
                  </a:lnTo>
                  <a:lnTo>
                    <a:pt x="439" y="500"/>
                  </a:lnTo>
                  <a:lnTo>
                    <a:pt x="374" y="526"/>
                  </a:lnTo>
                  <a:lnTo>
                    <a:pt x="282" y="546"/>
                  </a:lnTo>
                  <a:lnTo>
                    <a:pt x="171" y="553"/>
                  </a:lnTo>
                  <a:lnTo>
                    <a:pt x="132" y="559"/>
                  </a:lnTo>
                  <a:lnTo>
                    <a:pt x="118" y="585"/>
                  </a:lnTo>
                  <a:lnTo>
                    <a:pt x="144" y="630"/>
                  </a:lnTo>
                  <a:lnTo>
                    <a:pt x="236" y="708"/>
                  </a:lnTo>
                  <a:lnTo>
                    <a:pt x="301" y="728"/>
                  </a:lnTo>
                  <a:lnTo>
                    <a:pt x="315" y="753"/>
                  </a:lnTo>
                  <a:lnTo>
                    <a:pt x="288" y="773"/>
                  </a:lnTo>
                  <a:lnTo>
                    <a:pt x="230" y="773"/>
                  </a:lnTo>
                  <a:lnTo>
                    <a:pt x="151" y="728"/>
                  </a:lnTo>
                  <a:lnTo>
                    <a:pt x="86" y="663"/>
                  </a:lnTo>
                  <a:lnTo>
                    <a:pt x="47" y="604"/>
                  </a:lnTo>
                  <a:lnTo>
                    <a:pt x="47" y="559"/>
                  </a:lnTo>
                  <a:lnTo>
                    <a:pt x="73" y="526"/>
                  </a:lnTo>
                  <a:lnTo>
                    <a:pt x="112" y="514"/>
                  </a:lnTo>
                  <a:lnTo>
                    <a:pt x="171" y="506"/>
                  </a:lnTo>
                  <a:lnTo>
                    <a:pt x="236" y="506"/>
                  </a:lnTo>
                  <a:lnTo>
                    <a:pt x="315" y="494"/>
                  </a:lnTo>
                  <a:lnTo>
                    <a:pt x="354" y="481"/>
                  </a:lnTo>
                  <a:lnTo>
                    <a:pt x="374" y="461"/>
                  </a:lnTo>
                  <a:lnTo>
                    <a:pt x="366" y="442"/>
                  </a:lnTo>
                  <a:lnTo>
                    <a:pt x="307" y="390"/>
                  </a:lnTo>
                  <a:lnTo>
                    <a:pt x="216" y="300"/>
                  </a:lnTo>
                  <a:lnTo>
                    <a:pt x="132" y="221"/>
                  </a:lnTo>
                  <a:lnTo>
                    <a:pt x="40" y="137"/>
                  </a:lnTo>
                  <a:lnTo>
                    <a:pt x="8" y="78"/>
                  </a:lnTo>
                  <a:lnTo>
                    <a:pt x="0" y="39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3" name="Freeform 36"/>
            <p:cNvSpPr>
              <a:spLocks/>
            </p:cNvSpPr>
            <p:nvPr/>
          </p:nvSpPr>
          <p:spPr bwMode="auto">
            <a:xfrm>
              <a:off x="3827" y="2637"/>
              <a:ext cx="168" cy="389"/>
            </a:xfrm>
            <a:custGeom>
              <a:avLst/>
              <a:gdLst>
                <a:gd name="T0" fmla="*/ 0 w 503"/>
                <a:gd name="T1" fmla="*/ 0 h 1166"/>
                <a:gd name="T2" fmla="*/ 0 w 503"/>
                <a:gd name="T3" fmla="*/ 0 h 1166"/>
                <a:gd name="T4" fmla="*/ 0 w 503"/>
                <a:gd name="T5" fmla="*/ 0 h 1166"/>
                <a:gd name="T6" fmla="*/ 0 w 503"/>
                <a:gd name="T7" fmla="*/ 0 h 1166"/>
                <a:gd name="T8" fmla="*/ 0 w 503"/>
                <a:gd name="T9" fmla="*/ 0 h 1166"/>
                <a:gd name="T10" fmla="*/ 0 w 503"/>
                <a:gd name="T11" fmla="*/ 0 h 1166"/>
                <a:gd name="T12" fmla="*/ 0 w 503"/>
                <a:gd name="T13" fmla="*/ 0 h 1166"/>
                <a:gd name="T14" fmla="*/ 0 w 503"/>
                <a:gd name="T15" fmla="*/ 0 h 1166"/>
                <a:gd name="T16" fmla="*/ 0 w 503"/>
                <a:gd name="T17" fmla="*/ 0 h 1166"/>
                <a:gd name="T18" fmla="*/ 0 w 503"/>
                <a:gd name="T19" fmla="*/ 0 h 1166"/>
                <a:gd name="T20" fmla="*/ 0 w 503"/>
                <a:gd name="T21" fmla="*/ 0 h 1166"/>
                <a:gd name="T22" fmla="*/ 0 w 503"/>
                <a:gd name="T23" fmla="*/ 0 h 1166"/>
                <a:gd name="T24" fmla="*/ 0 w 503"/>
                <a:gd name="T25" fmla="*/ 0 h 1166"/>
                <a:gd name="T26" fmla="*/ 0 w 503"/>
                <a:gd name="T27" fmla="*/ 0 h 1166"/>
                <a:gd name="T28" fmla="*/ 0 w 503"/>
                <a:gd name="T29" fmla="*/ 0 h 1166"/>
                <a:gd name="T30" fmla="*/ 0 w 503"/>
                <a:gd name="T31" fmla="*/ 0 h 1166"/>
                <a:gd name="T32" fmla="*/ 0 w 503"/>
                <a:gd name="T33" fmla="*/ 0 h 1166"/>
                <a:gd name="T34" fmla="*/ 0 w 503"/>
                <a:gd name="T35" fmla="*/ 0 h 1166"/>
                <a:gd name="T36" fmla="*/ 0 w 503"/>
                <a:gd name="T37" fmla="*/ 0 h 1166"/>
                <a:gd name="T38" fmla="*/ 0 w 503"/>
                <a:gd name="T39" fmla="*/ 0 h 1166"/>
                <a:gd name="T40" fmla="*/ 0 w 503"/>
                <a:gd name="T41" fmla="*/ 0 h 1166"/>
                <a:gd name="T42" fmla="*/ 0 w 503"/>
                <a:gd name="T43" fmla="*/ 0 h 1166"/>
                <a:gd name="T44" fmla="*/ 0 w 503"/>
                <a:gd name="T45" fmla="*/ 0 h 1166"/>
                <a:gd name="T46" fmla="*/ 0 w 503"/>
                <a:gd name="T47" fmla="*/ 0 h 1166"/>
                <a:gd name="T48" fmla="*/ 0 w 503"/>
                <a:gd name="T49" fmla="*/ 0 h 1166"/>
                <a:gd name="T50" fmla="*/ 0 w 503"/>
                <a:gd name="T51" fmla="*/ 0 h 1166"/>
                <a:gd name="T52" fmla="*/ 0 w 503"/>
                <a:gd name="T53" fmla="*/ 0 h 1166"/>
                <a:gd name="T54" fmla="*/ 0 w 503"/>
                <a:gd name="T55" fmla="*/ 0 h 1166"/>
                <a:gd name="T56" fmla="*/ 0 w 503"/>
                <a:gd name="T57" fmla="*/ 0 h 1166"/>
                <a:gd name="T58" fmla="*/ 0 w 503"/>
                <a:gd name="T59" fmla="*/ 0 h 1166"/>
                <a:gd name="T60" fmla="*/ 0 w 503"/>
                <a:gd name="T61" fmla="*/ 0 h 1166"/>
                <a:gd name="T62" fmla="*/ 0 w 503"/>
                <a:gd name="T63" fmla="*/ 0 h 1166"/>
                <a:gd name="T64" fmla="*/ 0 w 503"/>
                <a:gd name="T65" fmla="*/ 0 h 1166"/>
                <a:gd name="T66" fmla="*/ 0 w 503"/>
                <a:gd name="T67" fmla="*/ 0 h 1166"/>
                <a:gd name="T68" fmla="*/ 0 w 503"/>
                <a:gd name="T69" fmla="*/ 0 h 1166"/>
                <a:gd name="T70" fmla="*/ 0 w 503"/>
                <a:gd name="T71" fmla="*/ 0 h 116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3"/>
                <a:gd name="T109" fmla="*/ 0 h 1166"/>
                <a:gd name="T110" fmla="*/ 503 w 503"/>
                <a:gd name="T111" fmla="*/ 1166 h 116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3" h="1166">
                  <a:moveTo>
                    <a:pt x="248" y="0"/>
                  </a:moveTo>
                  <a:lnTo>
                    <a:pt x="319" y="14"/>
                  </a:lnTo>
                  <a:lnTo>
                    <a:pt x="352" y="65"/>
                  </a:lnTo>
                  <a:lnTo>
                    <a:pt x="346" y="189"/>
                  </a:lnTo>
                  <a:lnTo>
                    <a:pt x="333" y="320"/>
                  </a:lnTo>
                  <a:lnTo>
                    <a:pt x="333" y="456"/>
                  </a:lnTo>
                  <a:lnTo>
                    <a:pt x="398" y="619"/>
                  </a:lnTo>
                  <a:lnTo>
                    <a:pt x="451" y="736"/>
                  </a:lnTo>
                  <a:lnTo>
                    <a:pt x="477" y="853"/>
                  </a:lnTo>
                  <a:lnTo>
                    <a:pt x="470" y="957"/>
                  </a:lnTo>
                  <a:lnTo>
                    <a:pt x="470" y="996"/>
                  </a:lnTo>
                  <a:lnTo>
                    <a:pt x="496" y="1036"/>
                  </a:lnTo>
                  <a:lnTo>
                    <a:pt x="503" y="1075"/>
                  </a:lnTo>
                  <a:lnTo>
                    <a:pt x="483" y="1093"/>
                  </a:lnTo>
                  <a:lnTo>
                    <a:pt x="431" y="1081"/>
                  </a:lnTo>
                  <a:lnTo>
                    <a:pt x="333" y="1068"/>
                  </a:lnTo>
                  <a:lnTo>
                    <a:pt x="215" y="1093"/>
                  </a:lnTo>
                  <a:lnTo>
                    <a:pt x="136" y="1140"/>
                  </a:lnTo>
                  <a:lnTo>
                    <a:pt x="98" y="1166"/>
                  </a:lnTo>
                  <a:lnTo>
                    <a:pt x="58" y="1166"/>
                  </a:lnTo>
                  <a:lnTo>
                    <a:pt x="0" y="1081"/>
                  </a:lnTo>
                  <a:lnTo>
                    <a:pt x="6" y="1068"/>
                  </a:lnTo>
                  <a:lnTo>
                    <a:pt x="124" y="1028"/>
                  </a:lnTo>
                  <a:lnTo>
                    <a:pt x="260" y="1009"/>
                  </a:lnTo>
                  <a:lnTo>
                    <a:pt x="359" y="1003"/>
                  </a:lnTo>
                  <a:lnTo>
                    <a:pt x="418" y="1003"/>
                  </a:lnTo>
                  <a:lnTo>
                    <a:pt x="431" y="963"/>
                  </a:lnTo>
                  <a:lnTo>
                    <a:pt x="411" y="853"/>
                  </a:lnTo>
                  <a:lnTo>
                    <a:pt x="366" y="736"/>
                  </a:lnTo>
                  <a:lnTo>
                    <a:pt x="293" y="586"/>
                  </a:lnTo>
                  <a:lnTo>
                    <a:pt x="234" y="456"/>
                  </a:lnTo>
                  <a:lnTo>
                    <a:pt x="209" y="340"/>
                  </a:lnTo>
                  <a:lnTo>
                    <a:pt x="202" y="209"/>
                  </a:lnTo>
                  <a:lnTo>
                    <a:pt x="202" y="85"/>
                  </a:lnTo>
                  <a:lnTo>
                    <a:pt x="228" y="33"/>
                  </a:lnTo>
                  <a:lnTo>
                    <a:pt x="248" y="0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4" name="Freeform 37"/>
            <p:cNvSpPr>
              <a:spLocks/>
            </p:cNvSpPr>
            <p:nvPr/>
          </p:nvSpPr>
          <p:spPr bwMode="auto">
            <a:xfrm>
              <a:off x="3745" y="2647"/>
              <a:ext cx="139" cy="325"/>
            </a:xfrm>
            <a:custGeom>
              <a:avLst/>
              <a:gdLst>
                <a:gd name="T0" fmla="*/ 0 w 416"/>
                <a:gd name="T1" fmla="*/ 0 h 973"/>
                <a:gd name="T2" fmla="*/ 0 w 416"/>
                <a:gd name="T3" fmla="*/ 0 h 973"/>
                <a:gd name="T4" fmla="*/ 0 w 416"/>
                <a:gd name="T5" fmla="*/ 0 h 973"/>
                <a:gd name="T6" fmla="*/ 0 w 416"/>
                <a:gd name="T7" fmla="*/ 0 h 973"/>
                <a:gd name="T8" fmla="*/ 0 w 416"/>
                <a:gd name="T9" fmla="*/ 0 h 973"/>
                <a:gd name="T10" fmla="*/ 0 w 416"/>
                <a:gd name="T11" fmla="*/ 0 h 973"/>
                <a:gd name="T12" fmla="*/ 0 w 416"/>
                <a:gd name="T13" fmla="*/ 0 h 973"/>
                <a:gd name="T14" fmla="*/ 0 w 416"/>
                <a:gd name="T15" fmla="*/ 0 h 973"/>
                <a:gd name="T16" fmla="*/ 0 w 416"/>
                <a:gd name="T17" fmla="*/ 0 h 973"/>
                <a:gd name="T18" fmla="*/ 0 w 416"/>
                <a:gd name="T19" fmla="*/ 0 h 973"/>
                <a:gd name="T20" fmla="*/ 0 w 416"/>
                <a:gd name="T21" fmla="*/ 0 h 973"/>
                <a:gd name="T22" fmla="*/ 0 w 416"/>
                <a:gd name="T23" fmla="*/ 0 h 973"/>
                <a:gd name="T24" fmla="*/ 0 w 416"/>
                <a:gd name="T25" fmla="*/ 0 h 973"/>
                <a:gd name="T26" fmla="*/ 0 w 416"/>
                <a:gd name="T27" fmla="*/ 0 h 973"/>
                <a:gd name="T28" fmla="*/ 0 w 416"/>
                <a:gd name="T29" fmla="*/ 0 h 973"/>
                <a:gd name="T30" fmla="*/ 0 w 416"/>
                <a:gd name="T31" fmla="*/ 0 h 973"/>
                <a:gd name="T32" fmla="*/ 0 w 416"/>
                <a:gd name="T33" fmla="*/ 0 h 973"/>
                <a:gd name="T34" fmla="*/ 0 w 416"/>
                <a:gd name="T35" fmla="*/ 0 h 973"/>
                <a:gd name="T36" fmla="*/ 0 w 416"/>
                <a:gd name="T37" fmla="*/ 0 h 973"/>
                <a:gd name="T38" fmla="*/ 0 w 416"/>
                <a:gd name="T39" fmla="*/ 0 h 973"/>
                <a:gd name="T40" fmla="*/ 0 w 416"/>
                <a:gd name="T41" fmla="*/ 0 h 973"/>
                <a:gd name="T42" fmla="*/ 0 w 416"/>
                <a:gd name="T43" fmla="*/ 0 h 973"/>
                <a:gd name="T44" fmla="*/ 0 w 416"/>
                <a:gd name="T45" fmla="*/ 0 h 973"/>
                <a:gd name="T46" fmla="*/ 0 w 416"/>
                <a:gd name="T47" fmla="*/ 0 h 973"/>
                <a:gd name="T48" fmla="*/ 0 w 416"/>
                <a:gd name="T49" fmla="*/ 0 h 973"/>
                <a:gd name="T50" fmla="*/ 0 w 416"/>
                <a:gd name="T51" fmla="*/ 0 h 973"/>
                <a:gd name="T52" fmla="*/ 0 w 416"/>
                <a:gd name="T53" fmla="*/ 0 h 973"/>
                <a:gd name="T54" fmla="*/ 0 w 416"/>
                <a:gd name="T55" fmla="*/ 0 h 973"/>
                <a:gd name="T56" fmla="*/ 0 w 416"/>
                <a:gd name="T57" fmla="*/ 0 h 9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6"/>
                <a:gd name="T88" fmla="*/ 0 h 973"/>
                <a:gd name="T89" fmla="*/ 416 w 416"/>
                <a:gd name="T90" fmla="*/ 973 h 9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6" h="973">
                  <a:moveTo>
                    <a:pt x="312" y="0"/>
                  </a:moveTo>
                  <a:lnTo>
                    <a:pt x="371" y="0"/>
                  </a:lnTo>
                  <a:lnTo>
                    <a:pt x="390" y="39"/>
                  </a:lnTo>
                  <a:lnTo>
                    <a:pt x="403" y="124"/>
                  </a:lnTo>
                  <a:lnTo>
                    <a:pt x="390" y="215"/>
                  </a:lnTo>
                  <a:lnTo>
                    <a:pt x="357" y="398"/>
                  </a:lnTo>
                  <a:lnTo>
                    <a:pt x="364" y="477"/>
                  </a:lnTo>
                  <a:lnTo>
                    <a:pt x="403" y="633"/>
                  </a:lnTo>
                  <a:lnTo>
                    <a:pt x="416" y="744"/>
                  </a:lnTo>
                  <a:lnTo>
                    <a:pt x="416" y="829"/>
                  </a:lnTo>
                  <a:lnTo>
                    <a:pt x="396" y="848"/>
                  </a:lnTo>
                  <a:lnTo>
                    <a:pt x="338" y="862"/>
                  </a:lnTo>
                  <a:lnTo>
                    <a:pt x="260" y="881"/>
                  </a:lnTo>
                  <a:lnTo>
                    <a:pt x="182" y="921"/>
                  </a:lnTo>
                  <a:lnTo>
                    <a:pt x="104" y="973"/>
                  </a:lnTo>
                  <a:lnTo>
                    <a:pt x="71" y="973"/>
                  </a:lnTo>
                  <a:lnTo>
                    <a:pt x="0" y="914"/>
                  </a:lnTo>
                  <a:lnTo>
                    <a:pt x="6" y="888"/>
                  </a:lnTo>
                  <a:lnTo>
                    <a:pt x="97" y="848"/>
                  </a:lnTo>
                  <a:lnTo>
                    <a:pt x="253" y="809"/>
                  </a:lnTo>
                  <a:lnTo>
                    <a:pt x="325" y="783"/>
                  </a:lnTo>
                  <a:lnTo>
                    <a:pt x="338" y="757"/>
                  </a:lnTo>
                  <a:lnTo>
                    <a:pt x="338" y="646"/>
                  </a:lnTo>
                  <a:lnTo>
                    <a:pt x="312" y="503"/>
                  </a:lnTo>
                  <a:lnTo>
                    <a:pt x="299" y="410"/>
                  </a:lnTo>
                  <a:lnTo>
                    <a:pt x="286" y="268"/>
                  </a:lnTo>
                  <a:lnTo>
                    <a:pt x="279" y="110"/>
                  </a:lnTo>
                  <a:lnTo>
                    <a:pt x="286" y="39"/>
                  </a:lnTo>
                  <a:lnTo>
                    <a:pt x="312" y="0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5" name="Freeform 38"/>
            <p:cNvSpPr>
              <a:spLocks/>
            </p:cNvSpPr>
            <p:nvPr/>
          </p:nvSpPr>
          <p:spPr bwMode="auto">
            <a:xfrm>
              <a:off x="3928" y="2168"/>
              <a:ext cx="160" cy="190"/>
            </a:xfrm>
            <a:custGeom>
              <a:avLst/>
              <a:gdLst>
                <a:gd name="T0" fmla="*/ 0 w 481"/>
                <a:gd name="T1" fmla="*/ 0 h 570"/>
                <a:gd name="T2" fmla="*/ 0 w 481"/>
                <a:gd name="T3" fmla="*/ 0 h 570"/>
                <a:gd name="T4" fmla="*/ 0 w 481"/>
                <a:gd name="T5" fmla="*/ 0 h 570"/>
                <a:gd name="T6" fmla="*/ 0 w 481"/>
                <a:gd name="T7" fmla="*/ 0 h 570"/>
                <a:gd name="T8" fmla="*/ 0 w 481"/>
                <a:gd name="T9" fmla="*/ 0 h 570"/>
                <a:gd name="T10" fmla="*/ 0 w 481"/>
                <a:gd name="T11" fmla="*/ 0 h 570"/>
                <a:gd name="T12" fmla="*/ 0 w 481"/>
                <a:gd name="T13" fmla="*/ 0 h 570"/>
                <a:gd name="T14" fmla="*/ 0 w 481"/>
                <a:gd name="T15" fmla="*/ 0 h 570"/>
                <a:gd name="T16" fmla="*/ 0 w 481"/>
                <a:gd name="T17" fmla="*/ 0 h 570"/>
                <a:gd name="T18" fmla="*/ 0 w 481"/>
                <a:gd name="T19" fmla="*/ 0 h 570"/>
                <a:gd name="T20" fmla="*/ 0 w 481"/>
                <a:gd name="T21" fmla="*/ 0 h 570"/>
                <a:gd name="T22" fmla="*/ 0 w 481"/>
                <a:gd name="T23" fmla="*/ 0 h 570"/>
                <a:gd name="T24" fmla="*/ 0 w 481"/>
                <a:gd name="T25" fmla="*/ 0 h 570"/>
                <a:gd name="T26" fmla="*/ 0 w 481"/>
                <a:gd name="T27" fmla="*/ 0 h 570"/>
                <a:gd name="T28" fmla="*/ 0 w 481"/>
                <a:gd name="T29" fmla="*/ 0 h 570"/>
                <a:gd name="T30" fmla="*/ 0 w 481"/>
                <a:gd name="T31" fmla="*/ 0 h 570"/>
                <a:gd name="T32" fmla="*/ 0 w 481"/>
                <a:gd name="T33" fmla="*/ 0 h 570"/>
                <a:gd name="T34" fmla="*/ 0 w 481"/>
                <a:gd name="T35" fmla="*/ 0 h 570"/>
                <a:gd name="T36" fmla="*/ 0 w 481"/>
                <a:gd name="T37" fmla="*/ 0 h 570"/>
                <a:gd name="T38" fmla="*/ 0 w 481"/>
                <a:gd name="T39" fmla="*/ 0 h 570"/>
                <a:gd name="T40" fmla="*/ 0 w 481"/>
                <a:gd name="T41" fmla="*/ 0 h 570"/>
                <a:gd name="T42" fmla="*/ 0 w 481"/>
                <a:gd name="T43" fmla="*/ 0 h 570"/>
                <a:gd name="T44" fmla="*/ 0 w 481"/>
                <a:gd name="T45" fmla="*/ 0 h 5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1"/>
                <a:gd name="T70" fmla="*/ 0 h 570"/>
                <a:gd name="T71" fmla="*/ 481 w 481"/>
                <a:gd name="T72" fmla="*/ 570 h 5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1" h="570">
                  <a:moveTo>
                    <a:pt x="128" y="404"/>
                  </a:moveTo>
                  <a:lnTo>
                    <a:pt x="63" y="290"/>
                  </a:lnTo>
                  <a:lnTo>
                    <a:pt x="24" y="192"/>
                  </a:lnTo>
                  <a:lnTo>
                    <a:pt x="0" y="85"/>
                  </a:lnTo>
                  <a:lnTo>
                    <a:pt x="10" y="42"/>
                  </a:lnTo>
                  <a:lnTo>
                    <a:pt x="43" y="42"/>
                  </a:lnTo>
                  <a:lnTo>
                    <a:pt x="83" y="75"/>
                  </a:lnTo>
                  <a:lnTo>
                    <a:pt x="121" y="121"/>
                  </a:lnTo>
                  <a:lnTo>
                    <a:pt x="239" y="56"/>
                  </a:lnTo>
                  <a:lnTo>
                    <a:pt x="301" y="0"/>
                  </a:lnTo>
                  <a:lnTo>
                    <a:pt x="357" y="36"/>
                  </a:lnTo>
                  <a:lnTo>
                    <a:pt x="419" y="118"/>
                  </a:lnTo>
                  <a:lnTo>
                    <a:pt x="465" y="234"/>
                  </a:lnTo>
                  <a:lnTo>
                    <a:pt x="481" y="310"/>
                  </a:lnTo>
                  <a:lnTo>
                    <a:pt x="481" y="336"/>
                  </a:lnTo>
                  <a:lnTo>
                    <a:pt x="419" y="355"/>
                  </a:lnTo>
                  <a:lnTo>
                    <a:pt x="334" y="408"/>
                  </a:lnTo>
                  <a:lnTo>
                    <a:pt x="295" y="431"/>
                  </a:lnTo>
                  <a:lnTo>
                    <a:pt x="327" y="522"/>
                  </a:lnTo>
                  <a:lnTo>
                    <a:pt x="315" y="564"/>
                  </a:lnTo>
                  <a:lnTo>
                    <a:pt x="289" y="570"/>
                  </a:lnTo>
                  <a:lnTo>
                    <a:pt x="216" y="512"/>
                  </a:lnTo>
                  <a:lnTo>
                    <a:pt x="128" y="404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776" name="Freeform 39"/>
            <p:cNvSpPr>
              <a:spLocks/>
            </p:cNvSpPr>
            <p:nvPr/>
          </p:nvSpPr>
          <p:spPr bwMode="auto">
            <a:xfrm>
              <a:off x="3740" y="2162"/>
              <a:ext cx="199" cy="297"/>
            </a:xfrm>
            <a:custGeom>
              <a:avLst/>
              <a:gdLst>
                <a:gd name="T0" fmla="*/ 0 w 595"/>
                <a:gd name="T1" fmla="*/ 0 h 892"/>
                <a:gd name="T2" fmla="*/ 0 w 595"/>
                <a:gd name="T3" fmla="*/ 0 h 892"/>
                <a:gd name="T4" fmla="*/ 0 w 595"/>
                <a:gd name="T5" fmla="*/ 0 h 892"/>
                <a:gd name="T6" fmla="*/ 0 w 595"/>
                <a:gd name="T7" fmla="*/ 0 h 892"/>
                <a:gd name="T8" fmla="*/ 0 w 595"/>
                <a:gd name="T9" fmla="*/ 0 h 892"/>
                <a:gd name="T10" fmla="*/ 0 w 595"/>
                <a:gd name="T11" fmla="*/ 0 h 892"/>
                <a:gd name="T12" fmla="*/ 0 w 595"/>
                <a:gd name="T13" fmla="*/ 0 h 892"/>
                <a:gd name="T14" fmla="*/ 0 w 595"/>
                <a:gd name="T15" fmla="*/ 0 h 892"/>
                <a:gd name="T16" fmla="*/ 0 w 595"/>
                <a:gd name="T17" fmla="*/ 0 h 892"/>
                <a:gd name="T18" fmla="*/ 0 w 595"/>
                <a:gd name="T19" fmla="*/ 0 h 892"/>
                <a:gd name="T20" fmla="*/ 0 w 595"/>
                <a:gd name="T21" fmla="*/ 0 h 892"/>
                <a:gd name="T22" fmla="*/ 0 w 595"/>
                <a:gd name="T23" fmla="*/ 0 h 892"/>
                <a:gd name="T24" fmla="*/ 0 w 595"/>
                <a:gd name="T25" fmla="*/ 0 h 892"/>
                <a:gd name="T26" fmla="*/ 0 w 595"/>
                <a:gd name="T27" fmla="*/ 0 h 892"/>
                <a:gd name="T28" fmla="*/ 0 w 595"/>
                <a:gd name="T29" fmla="*/ 0 h 892"/>
                <a:gd name="T30" fmla="*/ 0 w 595"/>
                <a:gd name="T31" fmla="*/ 0 h 892"/>
                <a:gd name="T32" fmla="*/ 0 w 595"/>
                <a:gd name="T33" fmla="*/ 0 h 892"/>
                <a:gd name="T34" fmla="*/ 0 w 595"/>
                <a:gd name="T35" fmla="*/ 0 h 892"/>
                <a:gd name="T36" fmla="*/ 0 w 595"/>
                <a:gd name="T37" fmla="*/ 0 h 892"/>
                <a:gd name="T38" fmla="*/ 0 w 595"/>
                <a:gd name="T39" fmla="*/ 0 h 892"/>
                <a:gd name="T40" fmla="*/ 0 w 595"/>
                <a:gd name="T41" fmla="*/ 0 h 892"/>
                <a:gd name="T42" fmla="*/ 0 w 595"/>
                <a:gd name="T43" fmla="*/ 0 h 892"/>
                <a:gd name="T44" fmla="*/ 0 w 595"/>
                <a:gd name="T45" fmla="*/ 0 h 892"/>
                <a:gd name="T46" fmla="*/ 0 w 595"/>
                <a:gd name="T47" fmla="*/ 0 h 892"/>
                <a:gd name="T48" fmla="*/ 0 w 595"/>
                <a:gd name="T49" fmla="*/ 0 h 892"/>
                <a:gd name="T50" fmla="*/ 0 w 595"/>
                <a:gd name="T51" fmla="*/ 0 h 892"/>
                <a:gd name="T52" fmla="*/ 0 w 595"/>
                <a:gd name="T53" fmla="*/ 0 h 892"/>
                <a:gd name="T54" fmla="*/ 0 w 595"/>
                <a:gd name="T55" fmla="*/ 0 h 892"/>
                <a:gd name="T56" fmla="*/ 0 w 595"/>
                <a:gd name="T57" fmla="*/ 0 h 892"/>
                <a:gd name="T58" fmla="*/ 0 w 595"/>
                <a:gd name="T59" fmla="*/ 0 h 892"/>
                <a:gd name="T60" fmla="*/ 0 w 595"/>
                <a:gd name="T61" fmla="*/ 0 h 892"/>
                <a:gd name="T62" fmla="*/ 0 w 595"/>
                <a:gd name="T63" fmla="*/ 0 h 892"/>
                <a:gd name="T64" fmla="*/ 0 w 595"/>
                <a:gd name="T65" fmla="*/ 0 h 892"/>
                <a:gd name="T66" fmla="*/ 0 w 595"/>
                <a:gd name="T67" fmla="*/ 0 h 8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95"/>
                <a:gd name="T103" fmla="*/ 0 h 892"/>
                <a:gd name="T104" fmla="*/ 595 w 595"/>
                <a:gd name="T105" fmla="*/ 892 h 8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95" h="892">
                  <a:moveTo>
                    <a:pt x="366" y="892"/>
                  </a:moveTo>
                  <a:lnTo>
                    <a:pt x="398" y="853"/>
                  </a:lnTo>
                  <a:lnTo>
                    <a:pt x="386" y="795"/>
                  </a:lnTo>
                  <a:lnTo>
                    <a:pt x="360" y="716"/>
                  </a:lnTo>
                  <a:lnTo>
                    <a:pt x="262" y="625"/>
                  </a:lnTo>
                  <a:lnTo>
                    <a:pt x="163" y="541"/>
                  </a:lnTo>
                  <a:lnTo>
                    <a:pt x="118" y="450"/>
                  </a:lnTo>
                  <a:lnTo>
                    <a:pt x="98" y="307"/>
                  </a:lnTo>
                  <a:lnTo>
                    <a:pt x="209" y="268"/>
                  </a:lnTo>
                  <a:lnTo>
                    <a:pt x="386" y="248"/>
                  </a:lnTo>
                  <a:lnTo>
                    <a:pt x="457" y="254"/>
                  </a:lnTo>
                  <a:lnTo>
                    <a:pt x="477" y="274"/>
                  </a:lnTo>
                  <a:lnTo>
                    <a:pt x="510" y="242"/>
                  </a:lnTo>
                  <a:lnTo>
                    <a:pt x="497" y="209"/>
                  </a:lnTo>
                  <a:lnTo>
                    <a:pt x="530" y="124"/>
                  </a:lnTo>
                  <a:lnTo>
                    <a:pt x="543" y="92"/>
                  </a:lnTo>
                  <a:lnTo>
                    <a:pt x="569" y="40"/>
                  </a:lnTo>
                  <a:lnTo>
                    <a:pt x="595" y="40"/>
                  </a:lnTo>
                  <a:lnTo>
                    <a:pt x="595" y="14"/>
                  </a:lnTo>
                  <a:lnTo>
                    <a:pt x="543" y="0"/>
                  </a:lnTo>
                  <a:lnTo>
                    <a:pt x="510" y="59"/>
                  </a:lnTo>
                  <a:lnTo>
                    <a:pt x="465" y="144"/>
                  </a:lnTo>
                  <a:lnTo>
                    <a:pt x="406" y="183"/>
                  </a:lnTo>
                  <a:lnTo>
                    <a:pt x="314" y="196"/>
                  </a:lnTo>
                  <a:lnTo>
                    <a:pt x="150" y="216"/>
                  </a:lnTo>
                  <a:lnTo>
                    <a:pt x="20" y="254"/>
                  </a:lnTo>
                  <a:lnTo>
                    <a:pt x="0" y="287"/>
                  </a:lnTo>
                  <a:lnTo>
                    <a:pt x="13" y="391"/>
                  </a:lnTo>
                  <a:lnTo>
                    <a:pt x="59" y="535"/>
                  </a:lnTo>
                  <a:lnTo>
                    <a:pt x="124" y="651"/>
                  </a:lnTo>
                  <a:lnTo>
                    <a:pt x="189" y="755"/>
                  </a:lnTo>
                  <a:lnTo>
                    <a:pt x="248" y="828"/>
                  </a:lnTo>
                  <a:lnTo>
                    <a:pt x="307" y="879"/>
                  </a:lnTo>
                  <a:lnTo>
                    <a:pt x="366" y="892"/>
                  </a:lnTo>
                  <a:close/>
                </a:path>
              </a:pathLst>
            </a:custGeom>
            <a:gradFill rotWithShape="1">
              <a:gsLst>
                <a:gs pos="0">
                  <a:srgbClr val="3333CC"/>
                </a:gs>
                <a:gs pos="100000">
                  <a:srgbClr val="18185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94952" name="Text Box 40"/>
          <p:cNvSpPr txBox="1">
            <a:spLocks noChangeArrowheads="1"/>
          </p:cNvSpPr>
          <p:nvPr/>
        </p:nvSpPr>
        <p:spPr bwMode="auto">
          <a:xfrm>
            <a:off x="207563" y="1011020"/>
            <a:ext cx="42130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A50021"/>
                </a:solidFill>
                <a:latin typeface="Comic Sans MS" pitchFamily="66" charset="0"/>
                <a:ea typeface="HG正楷書体-PRO" pitchFamily="66" charset="-128"/>
              </a:rPr>
              <a:t>海洋潮汐 </a:t>
            </a:r>
            <a:r>
              <a:rPr lang="en-US" altLang="ja-JP" sz="3200" dirty="0">
                <a:solidFill>
                  <a:srgbClr val="A50021"/>
                </a:solidFill>
                <a:latin typeface="小塚ゴシック Pro L" pitchFamily="34" charset="-128"/>
                <a:ea typeface="小塚ゴシック Pro L" pitchFamily="34" charset="-128"/>
              </a:rPr>
              <a:t>Ocean tide</a:t>
            </a:r>
            <a:endParaRPr lang="ja-JP" altLang="en-US" sz="3200" dirty="0">
              <a:solidFill>
                <a:srgbClr val="A50021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41" name="Text Box 40">
            <a:extLst>
              <a:ext uri="{FF2B5EF4-FFF2-40B4-BE49-F238E27FC236}">
                <a16:creationId xmlns:a16="http://schemas.microsoft.com/office/drawing/2014/main" id="{6F0D5B07-6D69-4970-B3D1-614853BAB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104410"/>
            <a:ext cx="52966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A50021"/>
                </a:solidFill>
                <a:latin typeface="Comic Sans MS" pitchFamily="66" charset="0"/>
                <a:ea typeface="HG正楷書体-PRO" pitchFamily="66" charset="-128"/>
              </a:rPr>
              <a:t>固体地球潮汐 </a:t>
            </a:r>
            <a:r>
              <a:rPr lang="en-US" altLang="ja-JP" sz="2800" dirty="0">
                <a:solidFill>
                  <a:srgbClr val="A50021"/>
                </a:solidFill>
                <a:latin typeface="小塚ゴシック Pro L" pitchFamily="34" charset="-128"/>
                <a:ea typeface="小塚ゴシック Pro L" pitchFamily="34" charset="-128"/>
              </a:rPr>
              <a:t>Solid earth tide</a:t>
            </a:r>
            <a:endParaRPr lang="ja-JP" altLang="en-US" sz="2800" dirty="0">
              <a:solidFill>
                <a:srgbClr val="A50021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0A1A7F0-9EB8-4107-B0C3-721F55617A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218775"/>
      </p:ext>
    </p:extLst>
  </p:cSld>
  <p:clrMapOvr>
    <a:masterClrMapping/>
  </p:clrMapOvr>
  <p:transition spd="med" advTm="4720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00195 -0.052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6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94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2 -0.0525 L -0.00542 0.01041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17762"/>
                                        </p:tgtEl>
                                      </p:cBhvr>
                                      <p:by x="100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7762" grpId="0" animBg="1"/>
      <p:bldP spid="294941" grpId="0" animBg="1"/>
      <p:bldP spid="294941" grpId="1" animBg="1"/>
      <p:bldP spid="294943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991544" y="260648"/>
            <a:ext cx="8194872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ja-JP" altLang="en-US" sz="4000" dirty="0">
                <a:solidFill>
                  <a:srgbClr val="CCCCFF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地球内部物理学　</a:t>
            </a:r>
          </a:p>
          <a:p>
            <a:pPr marL="342900" indent="-342900"/>
            <a:r>
              <a:rPr lang="ja-JP" altLang="en-US" sz="3600" dirty="0">
                <a:solidFill>
                  <a:schemeClr val="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　　　　　　</a:t>
            </a:r>
            <a:r>
              <a:rPr lang="en-US" altLang="ja-JP" sz="3600" dirty="0">
                <a:solidFill>
                  <a:schemeClr val="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ja-JP" altLang="en-US" sz="3600" dirty="0">
                <a:solidFill>
                  <a:schemeClr val="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宇宙測地学研究室　日置</a:t>
            </a:r>
            <a:r>
              <a:rPr lang="en-US" altLang="ja-JP" sz="3600" dirty="0">
                <a:solidFill>
                  <a:schemeClr val="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</a:p>
          <a:p>
            <a:pPr marL="342900" indent="-342900"/>
            <a:endParaRPr lang="en-US" altLang="ja-JP" sz="1200" dirty="0">
              <a:solidFill>
                <a:schemeClr val="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1. </a:t>
            </a:r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質点としての地球の力学 </a:t>
            </a:r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 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Earth as a point mass</a:t>
            </a:r>
            <a:endParaRPr lang="ja-JP" altLang="en-US" sz="28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公転・ケプラー運動  </a:t>
            </a:r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Orbital motion</a:t>
            </a:r>
            <a:endParaRPr lang="ja-JP" altLang="en-US" sz="28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3600" dirty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2. </a:t>
            </a:r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剛体としての地球の力学 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Earth as a rigid body</a:t>
            </a:r>
            <a:endParaRPr lang="ja-JP" altLang="en-US" sz="36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地球の慣性モーメントと自転 </a:t>
            </a:r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MOI and rotation</a:t>
            </a:r>
            <a:endParaRPr lang="ja-JP" altLang="en-US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3600" dirty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3. </a:t>
            </a:r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極運動と自転速度変動 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Polar motion and DLOD</a:t>
            </a:r>
            <a:endParaRPr lang="ja-JP" altLang="en-US" sz="28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チャンドラー運動、地球</a:t>
            </a:r>
            <a:r>
              <a:rPr lang="ja-JP" altLang="en-US" sz="3600" dirty="0" err="1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ー</a:t>
            </a:r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月の力学進化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			</a:t>
            </a:r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Chandler Wobble, Earth-Moon system</a:t>
            </a:r>
            <a:endParaRPr lang="ja-JP" altLang="en-US" sz="28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endParaRPr lang="en-US" altLang="ja-JP" sz="2800" dirty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F44B8FF-CC98-4A4A-A1C7-C01F308C9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68006"/>
      </p:ext>
    </p:extLst>
  </p:cSld>
  <p:clrMapOvr>
    <a:masterClrMapping/>
  </p:clrMapOvr>
  <p:transition spd="med" advTm="718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91344" y="302359"/>
            <a:ext cx="12169352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endParaRPr lang="en-US" altLang="ja-JP" sz="1200" dirty="0">
              <a:solidFill>
                <a:schemeClr val="hlink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/>
            <a:r>
              <a:rPr lang="ja-JP" altLang="en-US" sz="4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潮汐の話題 </a:t>
            </a:r>
            <a:r>
              <a:rPr lang="en-US" altLang="ja-JP" sz="4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Topics in tide</a:t>
            </a:r>
          </a:p>
          <a:p>
            <a:pPr marL="342900" indent="-342900"/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marL="342900" indent="-342900"/>
            <a:r>
              <a:rPr lang="ja-JP" altLang="en-US" sz="32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潮汐ポテンシャル</a:t>
            </a:r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なぜ裏側にも働く？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なぜ距離の逆三乗に比例？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自分の質量に無関係、自分の大きさに関係？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endParaRPr lang="ja-JP" altLang="en-US" sz="36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潮汐時間変化</a:t>
            </a:r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なぜ半日以外の周期も？日周？長周期？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なぜ振幅あんなに変わる？大潮、小潮？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</a:p>
          <a:p>
            <a:pPr marL="342900" indent="-342900"/>
            <a:r>
              <a:rPr lang="ja-JP" altLang="en-US" sz="32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固体地球潮汐</a:t>
            </a:r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ラブ数と志田数？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割らずに地球の中身を測る方法？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endParaRPr lang="en-US" altLang="ja-JP" sz="3600" dirty="0">
              <a:solidFill>
                <a:srgbClr val="FF0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73F6195-6B02-4BD7-BDCE-2ED939892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96739"/>
      </p:ext>
    </p:extLst>
  </p:cSld>
  <p:clrMapOvr>
    <a:masterClrMapping/>
  </p:clrMapOvr>
  <p:transition spd="med" advTm="15061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4" name="Oval 8"/>
          <p:cNvSpPr>
            <a:spLocks noChangeArrowheads="1"/>
          </p:cNvSpPr>
          <p:nvPr/>
        </p:nvSpPr>
        <p:spPr bwMode="auto">
          <a:xfrm>
            <a:off x="4583113" y="1773239"/>
            <a:ext cx="3313112" cy="3240087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8787" name="Oval 9"/>
          <p:cNvSpPr>
            <a:spLocks noChangeArrowheads="1"/>
          </p:cNvSpPr>
          <p:nvPr/>
        </p:nvSpPr>
        <p:spPr bwMode="auto">
          <a:xfrm>
            <a:off x="4295775" y="1557339"/>
            <a:ext cx="3887788" cy="3671887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8186" name="Oval 10"/>
          <p:cNvSpPr>
            <a:spLocks noChangeArrowheads="1"/>
          </p:cNvSpPr>
          <p:nvPr/>
        </p:nvSpPr>
        <p:spPr bwMode="auto">
          <a:xfrm>
            <a:off x="4079876" y="1412875"/>
            <a:ext cx="4321175" cy="403225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8180" name="Oval 4"/>
          <p:cNvSpPr>
            <a:spLocks noChangeArrowheads="1"/>
          </p:cNvSpPr>
          <p:nvPr/>
        </p:nvSpPr>
        <p:spPr bwMode="auto">
          <a:xfrm>
            <a:off x="5808663" y="2997201"/>
            <a:ext cx="792162" cy="7921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8181" name="Oval 5"/>
          <p:cNvSpPr>
            <a:spLocks noChangeArrowheads="1"/>
          </p:cNvSpPr>
          <p:nvPr/>
        </p:nvSpPr>
        <p:spPr bwMode="auto">
          <a:xfrm>
            <a:off x="6167439" y="1700214"/>
            <a:ext cx="142875" cy="142875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8182" name="Oval 6"/>
          <p:cNvSpPr>
            <a:spLocks noChangeArrowheads="1"/>
          </p:cNvSpPr>
          <p:nvPr/>
        </p:nvSpPr>
        <p:spPr bwMode="auto">
          <a:xfrm>
            <a:off x="6167439" y="1484314"/>
            <a:ext cx="142875" cy="142875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8183" name="Oval 7"/>
          <p:cNvSpPr>
            <a:spLocks noChangeArrowheads="1"/>
          </p:cNvSpPr>
          <p:nvPr/>
        </p:nvSpPr>
        <p:spPr bwMode="auto">
          <a:xfrm>
            <a:off x="6167439" y="1341439"/>
            <a:ext cx="142875" cy="142875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8187" name="Text Box 11"/>
          <p:cNvSpPr txBox="1">
            <a:spLocks noChangeArrowheads="1"/>
          </p:cNvSpPr>
          <p:nvPr/>
        </p:nvSpPr>
        <p:spPr bwMode="auto">
          <a:xfrm>
            <a:off x="1153985" y="510441"/>
            <a:ext cx="4134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三つの衛星が合体すると</a:t>
            </a:r>
            <a:endParaRPr lang="en-US" altLang="ja-JP" sz="28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If the three bodies are merged</a:t>
            </a:r>
            <a:endParaRPr lang="ja-JP" altLang="en-US" sz="20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3503712" y="5948362"/>
            <a:ext cx="84176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内側：遠心力弱くて引力が強い  </a:t>
            </a:r>
            <a:r>
              <a:rPr lang="en-US" altLang="ja-JP" sz="20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Inner: larger gravity</a:t>
            </a:r>
            <a:endParaRPr lang="ja-JP" altLang="en-US" sz="20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ja-JP" altLang="en-US" sz="24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外側：遠心力が強くて引力弱い  </a:t>
            </a:r>
            <a:r>
              <a:rPr lang="en-US" altLang="ja-JP" sz="20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Outer: larger centrifugal force</a:t>
            </a:r>
            <a:endParaRPr lang="ja-JP" altLang="en-US" sz="24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096001" y="4724400"/>
            <a:ext cx="360363" cy="1009650"/>
            <a:chOff x="2880" y="2976"/>
            <a:chExt cx="227" cy="636"/>
          </a:xfrm>
        </p:grpSpPr>
        <p:sp>
          <p:nvSpPr>
            <p:cNvPr id="178189" name="Oval 13"/>
            <p:cNvSpPr>
              <a:spLocks noChangeArrowheads="1"/>
            </p:cNvSpPr>
            <p:nvPr/>
          </p:nvSpPr>
          <p:spPr bwMode="auto">
            <a:xfrm>
              <a:off x="2880" y="3158"/>
              <a:ext cx="227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18797" name="Line 14"/>
            <p:cNvSpPr>
              <a:spLocks noChangeShapeType="1"/>
            </p:cNvSpPr>
            <p:nvPr/>
          </p:nvSpPr>
          <p:spPr bwMode="auto">
            <a:xfrm>
              <a:off x="2992" y="3385"/>
              <a:ext cx="0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8798" name="Line 15"/>
            <p:cNvSpPr>
              <a:spLocks noChangeShapeType="1"/>
            </p:cNvSpPr>
            <p:nvPr/>
          </p:nvSpPr>
          <p:spPr bwMode="auto">
            <a:xfrm>
              <a:off x="2992" y="2976"/>
              <a:ext cx="0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1147EA5-91F0-450C-BEC5-81C2A39EB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533823"/>
      </p:ext>
    </p:extLst>
  </p:cSld>
  <p:clrMapOvr>
    <a:masterClrMapping/>
  </p:clrMapOvr>
  <p:transition spd="med" advTm="7165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C 0.07513 -3.33333E-6 0.13646 0.10556 0.13646 0.23588 C 0.13646 0.36551 0.07513 0.47176 -2.08333E-7 0.47176 C -0.075 0.47176 -0.13529 0.36551 -0.13529 0.23588 C -0.13529 0.10556 -0.075 -3.33333E-6 -2.08333E-7 -3.33333E-6 Z " pathEditMode="fixed" rAng="0" ptsTypes="AAAAA">
                                      <p:cBhvr>
                                        <p:cTn id="10" dur="2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3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C 0.08945 -1.11111E-6 0.16289 0.11991 0.16289 0.26898 C 0.16289 0.41713 0.08945 0.53889 1.25E-6 0.53889 C -0.08984 0.53889 -0.16263 0.41713 -0.16263 0.26898 C -0.16263 0.11991 -0.08984 -1.11111E-6 1.25E-6 -1.11111E-6 Z " pathEditMode="fixed" rAng="0" ptsTypes="AAAAA">
                                      <p:cBhvr>
                                        <p:cTn id="12" dur="22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6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C 0.09609 -3.33333E-6 0.17513 0.13102 0.17513 0.29306 C 0.17513 0.45463 0.09609 0.58727 2.91667E-6 0.58727 C -0.0961 0.58727 -0.17396 0.45463 -0.17396 0.29306 C -0.17396 0.13102 -0.0961 -3.33333E-6 2.91667E-6 -3.33333E-6 Z " pathEditMode="fixed" rAng="0" ptsTypes="AAAAA">
                                      <p:cBhvr>
                                        <p:cTn id="14" dur="24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7818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8184" grpId="0" animBg="1"/>
      <p:bldP spid="178186" grpId="0" animBg="1"/>
      <p:bldP spid="178181" grpId="0" animBg="1"/>
      <p:bldP spid="178181" grpId="1" animBg="1"/>
      <p:bldP spid="178182" grpId="0" animBg="1"/>
      <p:bldP spid="178182" grpId="1" animBg="1"/>
      <p:bldP spid="178182" grpId="2" animBg="1"/>
      <p:bldP spid="178183" grpId="0" animBg="1"/>
      <p:bldP spid="178183" grpId="1" animBg="1"/>
      <p:bldP spid="178187" grpId="0"/>
      <p:bldP spid="17818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Oval 9"/>
          <p:cNvSpPr>
            <a:spLocks noChangeArrowheads="1"/>
          </p:cNvSpPr>
          <p:nvPr/>
        </p:nvSpPr>
        <p:spPr bwMode="auto">
          <a:xfrm>
            <a:off x="4295775" y="1557339"/>
            <a:ext cx="3887788" cy="3671887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78180" name="Oval 4"/>
          <p:cNvSpPr>
            <a:spLocks noChangeArrowheads="1"/>
          </p:cNvSpPr>
          <p:nvPr/>
        </p:nvSpPr>
        <p:spPr bwMode="auto">
          <a:xfrm>
            <a:off x="5879902" y="2997201"/>
            <a:ext cx="792162" cy="7921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8187" name="Text Box 11"/>
          <p:cNvSpPr txBox="1">
            <a:spLocks noChangeArrowheads="1"/>
          </p:cNvSpPr>
          <p:nvPr/>
        </p:nvSpPr>
        <p:spPr bwMode="auto">
          <a:xfrm>
            <a:off x="3423557" y="188641"/>
            <a:ext cx="57807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中心天体にも小さな起潮力</a:t>
            </a:r>
            <a:endParaRPr lang="en-US" altLang="ja-JP" sz="3200" dirty="0">
              <a:solidFill>
                <a:srgbClr val="FFFFFF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Smaller tidal</a:t>
            </a:r>
            <a:r>
              <a:rPr lang="ja-JP" altLang="en-US" sz="24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sz="24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force to the central body</a:t>
            </a:r>
            <a:endParaRPr lang="ja-JP" altLang="en-US" sz="2400" dirty="0">
              <a:solidFill>
                <a:srgbClr val="FF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1735412" y="5781005"/>
            <a:ext cx="87430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内側 </a:t>
            </a:r>
            <a:r>
              <a:rPr lang="en-US" altLang="ja-JP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inner body</a:t>
            </a:r>
            <a:r>
              <a:rPr lang="ja-JP" altLang="en-US" sz="2400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：遠心力弱くて引力が強い </a:t>
            </a:r>
            <a:r>
              <a:rPr lang="en-US" altLang="ja-JP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too much gravity</a:t>
            </a:r>
            <a:endParaRPr lang="ja-JP" altLang="en-US" sz="2000" dirty="0">
              <a:solidFill>
                <a:srgbClr val="0099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外側 </a:t>
            </a:r>
            <a:r>
              <a:rPr lang="en-US" altLang="ja-JP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outer body</a:t>
            </a:r>
            <a:r>
              <a:rPr lang="ja-JP" altLang="en-US" sz="2400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：遠心力が強くて引力弱い </a:t>
            </a:r>
            <a:r>
              <a:rPr lang="en-US" altLang="ja-JP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too much centrifugal force</a:t>
            </a:r>
            <a:endParaRPr lang="ja-JP" altLang="en-US" sz="2000" dirty="0">
              <a:solidFill>
                <a:srgbClr val="0099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096001" y="4724400"/>
            <a:ext cx="360363" cy="1009650"/>
            <a:chOff x="2880" y="2976"/>
            <a:chExt cx="227" cy="636"/>
          </a:xfrm>
        </p:grpSpPr>
        <p:sp>
          <p:nvSpPr>
            <p:cNvPr id="178189" name="Oval 13"/>
            <p:cNvSpPr>
              <a:spLocks noChangeArrowheads="1"/>
            </p:cNvSpPr>
            <p:nvPr/>
          </p:nvSpPr>
          <p:spPr bwMode="auto">
            <a:xfrm>
              <a:off x="2880" y="3158"/>
              <a:ext cx="227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19821" name="Line 14"/>
            <p:cNvSpPr>
              <a:spLocks noChangeShapeType="1"/>
            </p:cNvSpPr>
            <p:nvPr/>
          </p:nvSpPr>
          <p:spPr bwMode="auto">
            <a:xfrm>
              <a:off x="2992" y="3385"/>
              <a:ext cx="0" cy="22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9822" name="Line 15"/>
            <p:cNvSpPr>
              <a:spLocks noChangeShapeType="1"/>
            </p:cNvSpPr>
            <p:nvPr/>
          </p:nvSpPr>
          <p:spPr bwMode="auto">
            <a:xfrm>
              <a:off x="2992" y="2976"/>
              <a:ext cx="0" cy="22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6275982" y="2780456"/>
            <a:ext cx="0" cy="1224608"/>
            <a:chOff x="4680743" y="2780456"/>
            <a:chExt cx="0" cy="1224608"/>
          </a:xfrm>
        </p:grpSpPr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4680743" y="3788717"/>
              <a:ext cx="0" cy="21634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680743" y="2780456"/>
              <a:ext cx="0" cy="2167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" name="星 5 3"/>
          <p:cNvSpPr/>
          <p:nvPr/>
        </p:nvSpPr>
        <p:spPr>
          <a:xfrm>
            <a:off x="6131239" y="3501009"/>
            <a:ext cx="288032" cy="28770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456364" y="3559570"/>
            <a:ext cx="22589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共通重心　</a:t>
            </a:r>
            <a:endParaRPr lang="en-US" altLang="ja-JP" sz="24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Center of gravity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5A238AEB-6EF0-4552-BE18-7EA4C845EE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886123"/>
      </p:ext>
    </p:extLst>
  </p:cSld>
  <p:clrMapOvr>
    <a:masterClrMapping/>
  </p:clrMapOvr>
  <p:transition spd="med" advTm="8240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>
            <a:extLst>
              <a:ext uri="{FF2B5EF4-FFF2-40B4-BE49-F238E27FC236}">
                <a16:creationId xmlns:a16="http://schemas.microsoft.com/office/drawing/2014/main" id="{4BD93B5D-1D59-40D7-965D-05AB66FC5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8" y="2132881"/>
            <a:ext cx="2591147" cy="259223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9DFF7E6F-6C93-457C-B57D-A47D5E402D2E}"/>
              </a:ext>
            </a:extLst>
          </p:cNvPr>
          <p:cNvGrpSpPr>
            <a:grpSpLocks/>
          </p:cNvGrpSpPr>
          <p:nvPr/>
        </p:nvGrpSpPr>
        <p:grpSpPr bwMode="auto">
          <a:xfrm>
            <a:off x="9552384" y="2996952"/>
            <a:ext cx="652270" cy="662353"/>
            <a:chOff x="3137" y="688"/>
            <a:chExt cx="463" cy="457"/>
          </a:xfrm>
        </p:grpSpPr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90B510DC-D6DD-470B-A427-ACB7C4F6E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61B00F05-FB86-44BE-98BF-0423D75ACE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4D4D9242-EACD-497A-AC00-A8073078EA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1C51DC64-DB8C-48A2-ACC4-C9B54D957C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99B14B25-14BB-41A6-A0EB-5784CC15B1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ED069440-26E2-4EEA-8F81-4D5F82A34E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5C8FACE-0536-44EA-A783-60682DBBE6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1636D007-29C7-4384-A634-4F0E9BBFA9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B202F62B-9158-4126-9921-EB46C74D57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C42D2D0D-43F6-4055-8BA7-84D545FAA3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48572C3B-6486-4C80-9E63-BBA1FF17B4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13DECD0E-89A9-408F-A09A-EA58D5003E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034984BD-A7BB-4B48-822C-8484623A12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643E5994-0894-4715-8C97-632FB88466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76205AF-66F7-48C3-B73E-D11172244B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4EFCCD7D-EAD8-46AC-AAE5-AB5BFAC271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1E51269B-BE9C-4BEE-9054-2FEEBF7F40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1" name="Text Box 11">
            <a:extLst>
              <a:ext uri="{FF2B5EF4-FFF2-40B4-BE49-F238E27FC236}">
                <a16:creationId xmlns:a16="http://schemas.microsoft.com/office/drawing/2014/main" id="{A6813CF7-987D-43DB-8760-09A050D32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332656"/>
            <a:ext cx="10081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引力と起潮力（潮汐力）</a:t>
            </a:r>
            <a:r>
              <a:rPr lang="en-US" altLang="ja-JP" sz="24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Gravity and tidal force</a:t>
            </a:r>
            <a:endParaRPr lang="ja-JP" altLang="en-US" sz="2400" dirty="0">
              <a:solidFill>
                <a:srgbClr val="FF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A0DA950E-3B8F-4CB2-A4ED-C0C0E29BD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872" y="5612717"/>
            <a:ext cx="60738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FFCC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月の引力     </a:t>
            </a:r>
            <a:r>
              <a:rPr lang="en-US" altLang="ja-JP" sz="2400" dirty="0">
                <a:solidFill>
                  <a:srgbClr val="FFFFCC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Gravity of the Moon</a:t>
            </a:r>
            <a:endParaRPr lang="ja-JP" altLang="en-US" sz="2400" dirty="0">
              <a:solidFill>
                <a:srgbClr val="FFFFCC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A71A3E1-75C4-4E24-A721-543C43DC6C40}"/>
              </a:ext>
            </a:extLst>
          </p:cNvPr>
          <p:cNvGrpSpPr/>
          <p:nvPr/>
        </p:nvGrpSpPr>
        <p:grpSpPr>
          <a:xfrm>
            <a:off x="5158755" y="3429000"/>
            <a:ext cx="2273821" cy="840701"/>
            <a:chOff x="5158755" y="3429000"/>
            <a:chExt cx="2273821" cy="840701"/>
          </a:xfrm>
        </p:grpSpPr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7D6B338D-9C3E-49DA-82D5-6E13F20031EA}"/>
                </a:ext>
              </a:extLst>
            </p:cNvPr>
            <p:cNvCxnSpPr>
              <a:cxnSpLocks/>
              <a:stCxn id="2" idx="6"/>
            </p:cNvCxnSpPr>
            <p:nvPr/>
          </p:nvCxnSpPr>
          <p:spPr>
            <a:xfrm>
              <a:off x="5158755" y="3429000"/>
              <a:ext cx="1369293" cy="1727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11">
              <a:extLst>
                <a:ext uri="{FF2B5EF4-FFF2-40B4-BE49-F238E27FC236}">
                  <a16:creationId xmlns:a16="http://schemas.microsoft.com/office/drawing/2014/main" id="{8CBCFBE0-6EDB-4F9B-9005-DE40A239D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0448" y="3531037"/>
              <a:ext cx="115212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ja-JP" altLang="en-US" sz="2400" dirty="0">
                  <a:solidFill>
                    <a:srgbClr val="FFFF0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大きい　</a:t>
              </a:r>
              <a:r>
                <a:rPr lang="en-US" altLang="ja-JP" dirty="0">
                  <a:solidFill>
                    <a:srgbClr val="FFFF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large</a:t>
              </a:r>
              <a:endParaRPr lang="ja-JP" altLang="en-US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EBBEC7E-E4A8-47D0-B0E6-316ADCD33751}"/>
              </a:ext>
            </a:extLst>
          </p:cNvPr>
          <p:cNvGrpSpPr/>
          <p:nvPr/>
        </p:nvGrpSpPr>
        <p:grpSpPr>
          <a:xfrm>
            <a:off x="1456360" y="3107565"/>
            <a:ext cx="1958661" cy="738664"/>
            <a:chOff x="1456360" y="3107565"/>
            <a:chExt cx="1958661" cy="738664"/>
          </a:xfrm>
        </p:grpSpPr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AAC16FD9-413B-4FB7-A232-2233B28583FA}"/>
                </a:ext>
              </a:extLst>
            </p:cNvPr>
            <p:cNvCxnSpPr>
              <a:cxnSpLocks/>
            </p:cNvCxnSpPr>
            <p:nvPr/>
          </p:nvCxnSpPr>
          <p:spPr>
            <a:xfrm>
              <a:off x="2567608" y="3446276"/>
              <a:ext cx="847413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DE806056-460C-4903-AE58-9C9613151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6360" y="3107565"/>
              <a:ext cx="115212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ja-JP" altLang="en-US" sz="2400" dirty="0">
                  <a:solidFill>
                    <a:srgbClr val="FFFF0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小さい　</a:t>
              </a:r>
              <a:r>
                <a:rPr lang="en-US" altLang="ja-JP" dirty="0">
                  <a:solidFill>
                    <a:srgbClr val="FFFF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small</a:t>
              </a:r>
              <a:endParaRPr lang="ja-JP" altLang="en-US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0A38370-04FF-40F2-A954-F771EA2B6E4B}"/>
              </a:ext>
            </a:extLst>
          </p:cNvPr>
          <p:cNvGrpSpPr/>
          <p:nvPr/>
        </p:nvGrpSpPr>
        <p:grpSpPr>
          <a:xfrm>
            <a:off x="3237832" y="1283629"/>
            <a:ext cx="1920923" cy="1068311"/>
            <a:chOff x="3237832" y="1283629"/>
            <a:chExt cx="1920923" cy="1068311"/>
          </a:xfrm>
        </p:grpSpPr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DFFDDC22-B0C8-4064-9A3E-34DCA09A830F}"/>
                </a:ext>
              </a:extLst>
            </p:cNvPr>
            <p:cNvCxnSpPr>
              <a:cxnSpLocks/>
            </p:cNvCxnSpPr>
            <p:nvPr/>
          </p:nvCxnSpPr>
          <p:spPr>
            <a:xfrm>
              <a:off x="3863181" y="2167366"/>
              <a:ext cx="1295574" cy="18457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id="{7F8E329C-46B1-4E0C-98AB-1614E170C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7832" y="1283629"/>
              <a:ext cx="1399681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ja-JP" altLang="en-US" sz="2400" dirty="0">
                  <a:solidFill>
                    <a:srgbClr val="FFFF0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下向き</a:t>
              </a:r>
              <a:r>
                <a:rPr lang="en-US" altLang="ja-JP" dirty="0">
                  <a:solidFill>
                    <a:srgbClr val="FFFF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downward</a:t>
              </a:r>
              <a:endParaRPr lang="ja-JP" altLang="en-US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7428A4F5-BB44-4364-885F-A6F9DEE2FA93}"/>
              </a:ext>
            </a:extLst>
          </p:cNvPr>
          <p:cNvGrpSpPr/>
          <p:nvPr/>
        </p:nvGrpSpPr>
        <p:grpSpPr>
          <a:xfrm>
            <a:off x="3163340" y="4494358"/>
            <a:ext cx="1852540" cy="1003910"/>
            <a:chOff x="3163340" y="4494358"/>
            <a:chExt cx="1852540" cy="1003910"/>
          </a:xfrm>
        </p:grpSpPr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10E274C7-6034-4EE1-9550-545F5C999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3181" y="4494358"/>
              <a:ext cx="1152699" cy="23076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Box 11">
              <a:extLst>
                <a:ext uri="{FF2B5EF4-FFF2-40B4-BE49-F238E27FC236}">
                  <a16:creationId xmlns:a16="http://schemas.microsoft.com/office/drawing/2014/main" id="{631FE6B1-5955-4EA0-B300-54B883FAD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3340" y="4759604"/>
              <a:ext cx="1399681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ja-JP" altLang="en-US" sz="2400" dirty="0">
                  <a:solidFill>
                    <a:srgbClr val="FFFF0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上向き</a:t>
              </a:r>
              <a:r>
                <a:rPr lang="en-US" altLang="ja-JP" dirty="0">
                  <a:solidFill>
                    <a:srgbClr val="FFFF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upward</a:t>
              </a:r>
              <a:endParaRPr lang="ja-JP" altLang="en-US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E8F19C6-62ED-4E77-918D-355E2E711381}"/>
              </a:ext>
            </a:extLst>
          </p:cNvPr>
          <p:cNvGrpSpPr/>
          <p:nvPr/>
        </p:nvGrpSpPr>
        <p:grpSpPr>
          <a:xfrm>
            <a:off x="3263634" y="3446276"/>
            <a:ext cx="1830140" cy="479512"/>
            <a:chOff x="3263634" y="3446276"/>
            <a:chExt cx="1830140" cy="479512"/>
          </a:xfrm>
        </p:grpSpPr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302E6F54-C3AC-4EBB-97C7-7996730C6479}"/>
                </a:ext>
              </a:extLst>
            </p:cNvPr>
            <p:cNvCxnSpPr>
              <a:cxnSpLocks/>
            </p:cNvCxnSpPr>
            <p:nvPr/>
          </p:nvCxnSpPr>
          <p:spPr>
            <a:xfrm>
              <a:off x="3647728" y="3446276"/>
              <a:ext cx="1368152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 Box 11">
              <a:extLst>
                <a:ext uri="{FF2B5EF4-FFF2-40B4-BE49-F238E27FC236}">
                  <a16:creationId xmlns:a16="http://schemas.microsoft.com/office/drawing/2014/main" id="{5CB9C825-5B09-4543-8D77-6799D5B30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3634" y="3464123"/>
              <a:ext cx="18301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ja-JP" altLang="en-US" sz="2400" dirty="0">
                  <a:solidFill>
                    <a:srgbClr val="C0000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平均 </a:t>
              </a:r>
              <a:r>
                <a:rPr lang="en-US" altLang="ja-JP" dirty="0">
                  <a:solidFill>
                    <a:srgbClr val="C000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mean</a:t>
              </a:r>
              <a:endParaRPr lang="ja-JP" altLang="en-US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sp>
        <p:nvSpPr>
          <p:cNvPr id="50" name="Text Box 11">
            <a:extLst>
              <a:ext uri="{FF2B5EF4-FFF2-40B4-BE49-F238E27FC236}">
                <a16:creationId xmlns:a16="http://schemas.microsoft.com/office/drawing/2014/main" id="{021E14B9-94E4-4A43-8248-5378401FE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952" y="1995892"/>
            <a:ext cx="48327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平均は軌道運動に関わる</a:t>
            </a:r>
            <a:endParaRPr lang="en-US" altLang="ja-JP" sz="24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>
              <a:defRPr/>
            </a:pPr>
            <a:r>
              <a:rPr lang="en-US" altLang="ja-JP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the mean contributes to the orbital motion</a:t>
            </a:r>
            <a:endParaRPr lang="ja-JP" altLang="en-US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37" name="オーディオ 36">
            <a:hlinkClick r:id="" action="ppaction://media"/>
            <a:extLst>
              <a:ext uri="{FF2B5EF4-FFF2-40B4-BE49-F238E27FC236}">
                <a16:creationId xmlns:a16="http://schemas.microsoft.com/office/drawing/2014/main" id="{5DA62726-6777-41CE-9569-B299C04FE2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931922"/>
      </p:ext>
    </p:extLst>
  </p:cSld>
  <p:clrMapOvr>
    <a:masterClrMapping/>
  </p:clrMapOvr>
  <p:transition spd="med" advTm="12753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>
            <a:extLst>
              <a:ext uri="{FF2B5EF4-FFF2-40B4-BE49-F238E27FC236}">
                <a16:creationId xmlns:a16="http://schemas.microsoft.com/office/drawing/2014/main" id="{4BD93B5D-1D59-40D7-965D-05AB66FC5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8" y="2132881"/>
            <a:ext cx="2591147" cy="259223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9DFF7E6F-6C93-457C-B57D-A47D5E402D2E}"/>
              </a:ext>
            </a:extLst>
          </p:cNvPr>
          <p:cNvGrpSpPr>
            <a:grpSpLocks/>
          </p:cNvGrpSpPr>
          <p:nvPr/>
        </p:nvGrpSpPr>
        <p:grpSpPr bwMode="auto">
          <a:xfrm>
            <a:off x="9552384" y="2996952"/>
            <a:ext cx="652270" cy="662353"/>
            <a:chOff x="3137" y="688"/>
            <a:chExt cx="463" cy="457"/>
          </a:xfrm>
        </p:grpSpPr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90B510DC-D6DD-470B-A427-ACB7C4F6E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61B00F05-FB86-44BE-98BF-0423D75ACE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4D4D9242-EACD-497A-AC00-A8073078EA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1C51DC64-DB8C-48A2-ACC4-C9B54D957C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99B14B25-14BB-41A6-A0EB-5784CC15B1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ED069440-26E2-4EEA-8F81-4D5F82A34E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5C8FACE-0536-44EA-A783-60682DBBE6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1636D007-29C7-4384-A634-4F0E9BBFA9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B202F62B-9158-4126-9921-EB46C74D57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C42D2D0D-43F6-4055-8BA7-84D545FAA3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48572C3B-6486-4C80-9E63-BBA1FF17B4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13DECD0E-89A9-408F-A09A-EA58D5003E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034984BD-A7BB-4B48-822C-8484623A12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643E5994-0894-4715-8C97-632FB88466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76205AF-66F7-48C3-B73E-D11172244B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4EFCCD7D-EAD8-46AC-AAE5-AB5BFAC271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1E51269B-BE9C-4BEE-9054-2FEEBF7F40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1" name="Text Box 11">
            <a:extLst>
              <a:ext uri="{FF2B5EF4-FFF2-40B4-BE49-F238E27FC236}">
                <a16:creationId xmlns:a16="http://schemas.microsoft.com/office/drawing/2014/main" id="{A6813CF7-987D-43DB-8760-09A050D32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332656"/>
            <a:ext cx="10081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引力と起潮力（潮汐力）</a:t>
            </a:r>
            <a:r>
              <a:rPr lang="en-US" altLang="ja-JP" sz="24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Gravity and tidal force</a:t>
            </a:r>
            <a:endParaRPr lang="ja-JP" altLang="en-US" sz="2400" dirty="0">
              <a:solidFill>
                <a:srgbClr val="FF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7D6B338D-9C3E-49DA-82D5-6E13F20031EA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5158755" y="3429000"/>
            <a:ext cx="576064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AC16FD9-413B-4FB7-A232-2233B28583FA}"/>
              </a:ext>
            </a:extLst>
          </p:cNvPr>
          <p:cNvCxnSpPr>
            <a:cxnSpLocks/>
          </p:cNvCxnSpPr>
          <p:nvPr/>
        </p:nvCxnSpPr>
        <p:spPr>
          <a:xfrm flipH="1">
            <a:off x="1991544" y="3446276"/>
            <a:ext cx="576064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DFFDDC22-B0C8-4064-9A3E-34DCA09A830F}"/>
              </a:ext>
            </a:extLst>
          </p:cNvPr>
          <p:cNvCxnSpPr>
            <a:cxnSpLocks/>
          </p:cNvCxnSpPr>
          <p:nvPr/>
        </p:nvCxnSpPr>
        <p:spPr>
          <a:xfrm flipH="1">
            <a:off x="3863180" y="2167366"/>
            <a:ext cx="1" cy="22776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10E274C7-6034-4EE1-9550-545F5C9993E9}"/>
              </a:ext>
            </a:extLst>
          </p:cNvPr>
          <p:cNvCxnSpPr>
            <a:cxnSpLocks/>
          </p:cNvCxnSpPr>
          <p:nvPr/>
        </p:nvCxnSpPr>
        <p:spPr>
          <a:xfrm flipH="1" flipV="1">
            <a:off x="3863180" y="4497423"/>
            <a:ext cx="2" cy="22769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1">
            <a:extLst>
              <a:ext uri="{FF2B5EF4-FFF2-40B4-BE49-F238E27FC236}">
                <a16:creationId xmlns:a16="http://schemas.microsoft.com/office/drawing/2014/main" id="{A0DA950E-3B8F-4CB2-A4ED-C0C0E29BD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872" y="5612717"/>
            <a:ext cx="67687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FFCC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月の潮汐力     </a:t>
            </a:r>
            <a:r>
              <a:rPr lang="en-US" altLang="ja-JP" sz="2400" dirty="0">
                <a:solidFill>
                  <a:srgbClr val="FFFFCC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Tidal force of the Moon</a:t>
            </a:r>
            <a:endParaRPr lang="ja-JP" altLang="en-US" sz="2400" dirty="0">
              <a:solidFill>
                <a:srgbClr val="FFFFCC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8CBCFBE0-6EDB-4F9B-9005-DE40A239D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586" y="3345267"/>
            <a:ext cx="160554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外向き　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outward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DE806056-460C-4903-AE58-9C9613151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50" y="3509608"/>
            <a:ext cx="20843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外向き　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outward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7F8E329C-46B1-4E0C-98AB-1614E170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832" y="1283629"/>
            <a:ext cx="139968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内向き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inward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631FE6B1-5955-4EA0-B300-54B883FAD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340" y="4759604"/>
            <a:ext cx="139968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内向き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inward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302E6F54-C3AC-4EBB-97C7-7996730C6479}"/>
              </a:ext>
            </a:extLst>
          </p:cNvPr>
          <p:cNvCxnSpPr>
            <a:cxnSpLocks/>
          </p:cNvCxnSpPr>
          <p:nvPr/>
        </p:nvCxnSpPr>
        <p:spPr>
          <a:xfrm>
            <a:off x="5662811" y="2395130"/>
            <a:ext cx="13681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11">
            <a:extLst>
              <a:ext uri="{FF2B5EF4-FFF2-40B4-BE49-F238E27FC236}">
                <a16:creationId xmlns:a16="http://schemas.microsoft.com/office/drawing/2014/main" id="{5CB9C825-5B09-4543-8D77-6799D5B30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692" y="1481472"/>
            <a:ext cx="510045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平均を引き去った力が変形に貢献</a:t>
            </a:r>
            <a:r>
              <a:rPr lang="en-US" altLang="ja-JP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difference from the mean deforms the earth</a:t>
            </a:r>
            <a:endParaRPr lang="ja-JP" altLang="en-US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D290F82E-6ED4-4DAB-B66D-7D93FF9969BC}"/>
              </a:ext>
            </a:extLst>
          </p:cNvPr>
          <p:cNvGrpSpPr/>
          <p:nvPr/>
        </p:nvGrpSpPr>
        <p:grpSpPr>
          <a:xfrm>
            <a:off x="2381148" y="2276872"/>
            <a:ext cx="2971686" cy="2373722"/>
            <a:chOff x="2381148" y="2276872"/>
            <a:chExt cx="2971686" cy="2373722"/>
          </a:xfrm>
        </p:grpSpPr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4B72FBBF-E717-4F99-B642-3F4771FCB4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148" y="2708920"/>
              <a:ext cx="438488" cy="7200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52F793E5-8A32-4AC1-BA7E-69361500EA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13932" y="4160820"/>
              <a:ext cx="438488" cy="7200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7EB75EA5-597F-43E9-8945-DDCAE50A0963}"/>
                </a:ext>
              </a:extLst>
            </p:cNvPr>
            <p:cNvCxnSpPr>
              <a:cxnSpLocks/>
            </p:cNvCxnSpPr>
            <p:nvPr/>
          </p:nvCxnSpPr>
          <p:spPr>
            <a:xfrm>
              <a:off x="4914346" y="2687633"/>
              <a:ext cx="438488" cy="7200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6DE039D5-0450-4DA5-8958-DFE2052A7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1864" y="4139533"/>
              <a:ext cx="438488" cy="7200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F9304D16-EE65-42B7-BAE1-AE5098EBE1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3340" y="2316483"/>
              <a:ext cx="192564" cy="7864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10796F9A-35D0-4525-BAB9-BF1C81A5D6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2282" y="4571947"/>
              <a:ext cx="192564" cy="7864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818405AB-E803-46FE-ACEC-270284B8E2DA}"/>
                </a:ext>
              </a:extLst>
            </p:cNvPr>
            <p:cNvCxnSpPr>
              <a:cxnSpLocks/>
            </p:cNvCxnSpPr>
            <p:nvPr/>
          </p:nvCxnSpPr>
          <p:spPr>
            <a:xfrm>
              <a:off x="4295800" y="2276872"/>
              <a:ext cx="192564" cy="7864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D2F5E128-AC92-4B87-8B00-2D4C9585A8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4742" y="4532336"/>
              <a:ext cx="192564" cy="7864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">
            <a:extLst>
              <a:ext uri="{FF2B5EF4-FFF2-40B4-BE49-F238E27FC236}">
                <a16:creationId xmlns:a16="http://schemas.microsoft.com/office/drawing/2014/main" id="{626F20C4-0BFA-4258-8DE4-A895DCB22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378" y="2276871"/>
            <a:ext cx="2829451" cy="2301975"/>
          </a:xfrm>
          <a:prstGeom prst="ellips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" name="Text Box 11">
            <a:extLst>
              <a:ext uri="{FF2B5EF4-FFF2-40B4-BE49-F238E27FC236}">
                <a16:creationId xmlns:a16="http://schemas.microsoft.com/office/drawing/2014/main" id="{2C39679A-0C49-4B6C-9695-D6C457710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275" y="4248065"/>
            <a:ext cx="67687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矢印は潮汐力を、</a:t>
            </a:r>
            <a:endParaRPr lang="en-US" altLang="ja-JP" sz="280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破線は潮汐ポテンシャルを表す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25" name="オーディオ 24">
            <a:hlinkClick r:id="" action="ppaction://media"/>
            <a:extLst>
              <a:ext uri="{FF2B5EF4-FFF2-40B4-BE49-F238E27FC236}">
                <a16:creationId xmlns:a16="http://schemas.microsoft.com/office/drawing/2014/main" id="{68CD2B77-539F-44F4-A744-BA7367CBDA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038256"/>
      </p:ext>
    </p:extLst>
  </p:cSld>
  <p:clrMapOvr>
    <a:masterClrMapping/>
  </p:clrMapOvr>
  <p:transition spd="med" advTm="14087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5" grpId="0" animBg="1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>
            <a:extLst>
              <a:ext uri="{FF2B5EF4-FFF2-40B4-BE49-F238E27FC236}">
                <a16:creationId xmlns:a16="http://schemas.microsoft.com/office/drawing/2014/main" id="{BADFDB00-EEA1-42DE-9FFC-7BDE50E3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649" y="93851"/>
            <a:ext cx="100091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40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潮汐ポテンシャル </a:t>
            </a:r>
            <a:r>
              <a:rPr lang="en-US" altLang="ja-JP" sz="24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Tidal potential energy</a:t>
            </a:r>
            <a:endParaRPr lang="ja-JP" altLang="en-US" sz="24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59682C5-C670-4B0C-8F2F-5D119AA60B7B}"/>
              </a:ext>
            </a:extLst>
          </p:cNvPr>
          <p:cNvGrpSpPr/>
          <p:nvPr/>
        </p:nvGrpSpPr>
        <p:grpSpPr>
          <a:xfrm>
            <a:off x="3719736" y="5157192"/>
            <a:ext cx="5958189" cy="1473884"/>
            <a:chOff x="5887611" y="2331100"/>
            <a:chExt cx="5958189" cy="1473884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034EC5B7-F511-40AC-8030-9852A78E8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7611" y="2727263"/>
              <a:ext cx="3781484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4400" i="1" dirty="0">
                  <a:solidFill>
                    <a:srgbClr val="BBE0E3"/>
                  </a:solidFill>
                  <a:latin typeface="Times New Roman" pitchFamily="18" charset="0"/>
                </a:rPr>
                <a:t>U</a:t>
              </a:r>
              <a:r>
                <a:rPr lang="en-US" altLang="ja-JP" sz="4400" dirty="0">
                  <a:solidFill>
                    <a:srgbClr val="BBE0E3"/>
                  </a:solidFill>
                  <a:latin typeface="Times New Roman" pitchFamily="18" charset="0"/>
                </a:rPr>
                <a:t> =          (3 cos</a:t>
              </a:r>
              <a:endParaRPr lang="en-US" altLang="ja-JP" sz="4400" dirty="0">
                <a:solidFill>
                  <a:srgbClr val="BBE0E3"/>
                </a:solidFill>
              </a:endParaRPr>
            </a:p>
          </p:txBody>
        </p:sp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25E7F587-18A2-4653-A951-D38885FE0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0376" y="2653286"/>
              <a:ext cx="205184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3200" dirty="0">
                  <a:solidFill>
                    <a:srgbClr val="BBE0E3"/>
                  </a:solidFill>
                  <a:latin typeface="Times New Roman" pitchFamily="18" charset="0"/>
                </a:rPr>
                <a:t>2</a:t>
              </a:r>
              <a:endParaRPr lang="en-US" altLang="ja-JP" sz="4400" dirty="0">
                <a:solidFill>
                  <a:srgbClr val="BBE0E3"/>
                </a:solidFill>
              </a:endParaRPr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3D1CFF1F-A8A6-438A-9BD3-1D6701E45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0609" y="2741766"/>
              <a:ext cx="743793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4400" dirty="0">
                  <a:solidFill>
                    <a:srgbClr val="BBE0E3"/>
                  </a:solidFill>
                  <a:latin typeface="Symbol" pitchFamily="18" charset="2"/>
                </a:rPr>
                <a:t>q -</a:t>
              </a:r>
              <a:endParaRPr lang="en-US" altLang="ja-JP" sz="4400" dirty="0">
                <a:solidFill>
                  <a:srgbClr val="BBE0E3"/>
                </a:solidFill>
              </a:endParaRPr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36B6686D-1FA4-4ECD-9060-806EEBDB2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8670" y="2726755"/>
              <a:ext cx="145713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4400" dirty="0">
                  <a:solidFill>
                    <a:srgbClr val="BBE0E3"/>
                  </a:solidFill>
                  <a:latin typeface="Times New Roman" pitchFamily="18" charset="0"/>
                </a:rPr>
                <a:t> 1)      </a:t>
              </a:r>
              <a:endParaRPr lang="en-US" altLang="ja-JP" sz="4400" dirty="0">
                <a:solidFill>
                  <a:srgbClr val="BBE0E3"/>
                </a:solidFill>
              </a:endParaRPr>
            </a:p>
          </p:txBody>
        </p:sp>
        <p:sp>
          <p:nvSpPr>
            <p:cNvPr id="7" name="Rectangle 22">
              <a:extLst>
                <a:ext uri="{FF2B5EF4-FFF2-40B4-BE49-F238E27FC236}">
                  <a16:creationId xmlns:a16="http://schemas.microsoft.com/office/drawing/2014/main" id="{C2DB06BB-311C-4961-8B82-F78FE14D3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725" y="3127876"/>
              <a:ext cx="626775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0" lang="en-US" altLang="ja-JP" sz="4400" dirty="0">
                  <a:solidFill>
                    <a:srgbClr val="BBE0E3"/>
                  </a:solidFill>
                  <a:latin typeface="Times New Roman" pitchFamily="18" charset="0"/>
                </a:rPr>
                <a:t>2</a:t>
              </a:r>
              <a:r>
                <a:rPr kumimoji="0" lang="en-US" altLang="ja-JP" sz="4400" i="1" dirty="0">
                  <a:solidFill>
                    <a:srgbClr val="BBE0E3"/>
                  </a:solidFill>
                  <a:latin typeface="Times New Roman" pitchFamily="18" charset="0"/>
                </a:rPr>
                <a:t>R</a:t>
              </a:r>
              <a:endParaRPr lang="en-US" altLang="ja-JP" sz="4400" dirty="0">
                <a:solidFill>
                  <a:srgbClr val="BBE0E3"/>
                </a:solidFill>
              </a:endParaRPr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EC44FB82-9F95-43EE-A9F8-059F2BBC2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656" y="3083123"/>
              <a:ext cx="17953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800">
                  <a:solidFill>
                    <a:srgbClr val="BBE0E3"/>
                  </a:solidFill>
                  <a:latin typeface="Times New Roman" pitchFamily="18" charset="0"/>
                </a:rPr>
                <a:t>3</a:t>
              </a:r>
              <a:endParaRPr lang="en-US" altLang="ja-JP" sz="4400">
                <a:solidFill>
                  <a:srgbClr val="BBE0E3"/>
                </a:solidFill>
              </a:endParaRPr>
            </a:p>
          </p:txBody>
        </p:sp>
        <p:sp>
          <p:nvSpPr>
            <p:cNvPr id="9" name="Rectangle 24">
              <a:extLst>
                <a:ext uri="{FF2B5EF4-FFF2-40B4-BE49-F238E27FC236}">
                  <a16:creationId xmlns:a16="http://schemas.microsoft.com/office/drawing/2014/main" id="{F6CFD786-5441-4995-9451-0EF136EB6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2854" y="2331100"/>
              <a:ext cx="1298432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4400" i="1" dirty="0">
                  <a:solidFill>
                    <a:srgbClr val="BBE0E3"/>
                  </a:solidFill>
                  <a:latin typeface="Times New Roman" pitchFamily="18" charset="0"/>
                </a:rPr>
                <a:t>Gm</a:t>
              </a:r>
              <a:r>
                <a:rPr lang="en-US" altLang="ja-JP" sz="2400" i="1" dirty="0">
                  <a:solidFill>
                    <a:srgbClr val="BBE0E3"/>
                  </a:solidFill>
                  <a:latin typeface="Times New Roman" pitchFamily="18" charset="0"/>
                </a:rPr>
                <a:t> </a:t>
              </a:r>
              <a:r>
                <a:rPr lang="en-US" altLang="ja-JP" sz="4400" i="1" dirty="0">
                  <a:solidFill>
                    <a:srgbClr val="BBE0E3"/>
                  </a:solidFill>
                  <a:latin typeface="Times New Roman" pitchFamily="18" charset="0"/>
                </a:rPr>
                <a:t>r</a:t>
              </a:r>
              <a:r>
                <a:rPr lang="en-US" altLang="ja-JP" sz="4400" baseline="30000" dirty="0">
                  <a:solidFill>
                    <a:srgbClr val="BBE0E3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0" name="Line 25">
              <a:extLst>
                <a:ext uri="{FF2B5EF4-FFF2-40B4-BE49-F238E27FC236}">
                  <a16:creationId xmlns:a16="http://schemas.microsoft.com/office/drawing/2014/main" id="{2BB5FD78-5955-4D1C-9086-E62D5A310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4914" y="3067247"/>
              <a:ext cx="1174063" cy="14937"/>
            </a:xfrm>
            <a:prstGeom prst="line">
              <a:avLst/>
            </a:prstGeom>
            <a:noFill/>
            <a:ln w="20638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12" name="Oval 4">
            <a:extLst>
              <a:ext uri="{FF2B5EF4-FFF2-40B4-BE49-F238E27FC236}">
                <a16:creationId xmlns:a16="http://schemas.microsoft.com/office/drawing/2014/main" id="{0599BD84-D624-4513-809B-827FA6C3B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1094897"/>
            <a:ext cx="3930236" cy="3755801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82027FA4-E512-4100-9F17-581EC5D1F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1268760"/>
            <a:ext cx="4536504" cy="3384376"/>
          </a:xfrm>
          <a:prstGeom prst="ellips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F9606DAB-1909-4699-924F-F7A11AE3F724}"/>
              </a:ext>
            </a:extLst>
          </p:cNvPr>
          <p:cNvGrpSpPr>
            <a:grpSpLocks/>
          </p:cNvGrpSpPr>
          <p:nvPr/>
        </p:nvGrpSpPr>
        <p:grpSpPr bwMode="auto">
          <a:xfrm>
            <a:off x="10989321" y="2665775"/>
            <a:ext cx="652270" cy="662353"/>
            <a:chOff x="3137" y="688"/>
            <a:chExt cx="463" cy="457"/>
          </a:xfrm>
        </p:grpSpPr>
        <p:sp>
          <p:nvSpPr>
            <p:cNvPr id="15" name="Oval 6">
              <a:extLst>
                <a:ext uri="{FF2B5EF4-FFF2-40B4-BE49-F238E27FC236}">
                  <a16:creationId xmlns:a16="http://schemas.microsoft.com/office/drawing/2014/main" id="{1D54A41A-AD90-45C9-A0FF-CF56FDDA5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30E2C70E-239A-4340-AE5E-FD843A660C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91D2C787-B84E-44BC-90E6-3C9911D38F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Oval 9">
              <a:extLst>
                <a:ext uri="{FF2B5EF4-FFF2-40B4-BE49-F238E27FC236}">
                  <a16:creationId xmlns:a16="http://schemas.microsoft.com/office/drawing/2014/main" id="{16A8CA1B-55D0-4ECB-97DE-5D4900AFE0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FD46FE5A-837A-40DA-9F8D-4E4A4E0C23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Oval 11">
              <a:extLst>
                <a:ext uri="{FF2B5EF4-FFF2-40B4-BE49-F238E27FC236}">
                  <a16:creationId xmlns:a16="http://schemas.microsoft.com/office/drawing/2014/main" id="{44808F71-4AB5-445D-BA8C-1DFF669CF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Oval 12">
              <a:extLst>
                <a:ext uri="{FF2B5EF4-FFF2-40B4-BE49-F238E27FC236}">
                  <a16:creationId xmlns:a16="http://schemas.microsoft.com/office/drawing/2014/main" id="{2731B2CD-0E9A-4A5F-8241-895D6CD9FE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Oval 13">
              <a:extLst>
                <a:ext uri="{FF2B5EF4-FFF2-40B4-BE49-F238E27FC236}">
                  <a16:creationId xmlns:a16="http://schemas.microsoft.com/office/drawing/2014/main" id="{A892D27A-47F9-4550-A090-ED54572DC2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Oval 14">
              <a:extLst>
                <a:ext uri="{FF2B5EF4-FFF2-40B4-BE49-F238E27FC236}">
                  <a16:creationId xmlns:a16="http://schemas.microsoft.com/office/drawing/2014/main" id="{DA00D32C-4A79-4A9C-8FC4-4D5A263143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Oval 15">
              <a:extLst>
                <a:ext uri="{FF2B5EF4-FFF2-40B4-BE49-F238E27FC236}">
                  <a16:creationId xmlns:a16="http://schemas.microsoft.com/office/drawing/2014/main" id="{AFF921DD-C98B-400C-9EB7-76EF35D9EE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Oval 16">
              <a:extLst>
                <a:ext uri="{FF2B5EF4-FFF2-40B4-BE49-F238E27FC236}">
                  <a16:creationId xmlns:a16="http://schemas.microsoft.com/office/drawing/2014/main" id="{2DE3E2B1-4829-44CC-A7EE-28AE80842E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Oval 17">
              <a:extLst>
                <a:ext uri="{FF2B5EF4-FFF2-40B4-BE49-F238E27FC236}">
                  <a16:creationId xmlns:a16="http://schemas.microsoft.com/office/drawing/2014/main" id="{0EFF5D7A-41B1-4E3B-A988-D1F17A0DFD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Oval 18">
              <a:extLst>
                <a:ext uri="{FF2B5EF4-FFF2-40B4-BE49-F238E27FC236}">
                  <a16:creationId xmlns:a16="http://schemas.microsoft.com/office/drawing/2014/main" id="{58BA11B6-D097-414E-AAAA-99B705A761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Oval 19">
              <a:extLst>
                <a:ext uri="{FF2B5EF4-FFF2-40B4-BE49-F238E27FC236}">
                  <a16:creationId xmlns:a16="http://schemas.microsoft.com/office/drawing/2014/main" id="{609CF4BA-3D0C-4AC4-8DD6-F826124B75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Oval 20">
              <a:extLst>
                <a:ext uri="{FF2B5EF4-FFF2-40B4-BE49-F238E27FC236}">
                  <a16:creationId xmlns:a16="http://schemas.microsoft.com/office/drawing/2014/main" id="{8B124F37-31A2-425A-8507-D5CA5E1852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Oval 21">
              <a:extLst>
                <a:ext uri="{FF2B5EF4-FFF2-40B4-BE49-F238E27FC236}">
                  <a16:creationId xmlns:a16="http://schemas.microsoft.com/office/drawing/2014/main" id="{225E16C0-B849-4EB9-A587-36AFAB3CBE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Oval 22">
              <a:extLst>
                <a:ext uri="{FF2B5EF4-FFF2-40B4-BE49-F238E27FC236}">
                  <a16:creationId xmlns:a16="http://schemas.microsoft.com/office/drawing/2014/main" id="{E2C85977-F81D-4842-8046-D2E579CF7F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0" name="Rectangle 14">
            <a:extLst>
              <a:ext uri="{FF2B5EF4-FFF2-40B4-BE49-F238E27FC236}">
                <a16:creationId xmlns:a16="http://schemas.microsoft.com/office/drawing/2014/main" id="{6A6EEF29-F630-4C00-B887-2739293E0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9324" y="2030170"/>
            <a:ext cx="51524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ja-JP" sz="4400" dirty="0">
                <a:solidFill>
                  <a:srgbClr val="BBE0E3"/>
                </a:solidFill>
                <a:latin typeface="Times New Roman" pitchFamily="18" charset="0"/>
              </a:rPr>
              <a:t> </a:t>
            </a:r>
            <a:r>
              <a:rPr lang="en-US" altLang="ja-JP" sz="3600" i="1" dirty="0">
                <a:solidFill>
                  <a:srgbClr val="BBE0E3"/>
                </a:solidFill>
                <a:latin typeface="Times New Roman" pitchFamily="18" charset="0"/>
              </a:rPr>
              <a:t>m</a:t>
            </a:r>
            <a:endParaRPr lang="en-US" altLang="ja-JP" sz="4400" i="1" dirty="0">
              <a:solidFill>
                <a:srgbClr val="BBE0E3"/>
              </a:solidFill>
            </a:endParaRPr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97E1543B-B88E-405F-AB57-D42320AEF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2242" y="2321846"/>
            <a:ext cx="52578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4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ja-JP" sz="3600" i="1" dirty="0">
                <a:solidFill>
                  <a:srgbClr val="0070C0"/>
                </a:solidFill>
                <a:latin typeface="Times New Roman" pitchFamily="18" charset="0"/>
              </a:rPr>
              <a:t>M</a:t>
            </a:r>
            <a:endParaRPr lang="en-US" altLang="ja-JP" sz="4400" i="1" dirty="0">
              <a:solidFill>
                <a:srgbClr val="0070C0"/>
              </a:solidFill>
            </a:endParaRP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D8F59C1F-C8BD-416D-BFE6-14CFF8B49397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3668459" y="2953998"/>
            <a:ext cx="7320862" cy="42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72ABBF0B-4752-4FC3-B57A-A54C7BC26ABB}"/>
              </a:ext>
            </a:extLst>
          </p:cNvPr>
          <p:cNvGrpSpPr/>
          <p:nvPr/>
        </p:nvGrpSpPr>
        <p:grpSpPr>
          <a:xfrm>
            <a:off x="3602455" y="2353896"/>
            <a:ext cx="2123123" cy="643056"/>
            <a:chOff x="5906711" y="2353896"/>
            <a:chExt cx="2123123" cy="643056"/>
          </a:xfrm>
        </p:grpSpPr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A9492A51-FC07-4A94-B2E6-F87D6D3DA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6711" y="2353896"/>
              <a:ext cx="2123123" cy="6293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13">
              <a:extLst>
                <a:ext uri="{FF2B5EF4-FFF2-40B4-BE49-F238E27FC236}">
                  <a16:creationId xmlns:a16="http://schemas.microsoft.com/office/drawing/2014/main" id="{2C766E6A-15D9-43A6-9DF5-C0402755D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8263" y="2504509"/>
              <a:ext cx="21320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3200" dirty="0">
                  <a:solidFill>
                    <a:srgbClr val="BBE0E3"/>
                  </a:solidFill>
                  <a:latin typeface="Symbol" pitchFamily="18" charset="2"/>
                </a:rPr>
                <a:t>q</a:t>
              </a:r>
              <a:endParaRPr lang="en-US" altLang="ja-JP" sz="3200" dirty="0">
                <a:solidFill>
                  <a:srgbClr val="BBE0E3"/>
                </a:solidFill>
              </a:endParaRPr>
            </a:p>
          </p:txBody>
        </p:sp>
      </p:grpSp>
      <p:sp>
        <p:nvSpPr>
          <p:cNvPr id="57" name="Rectangle 11">
            <a:extLst>
              <a:ext uri="{FF2B5EF4-FFF2-40B4-BE49-F238E27FC236}">
                <a16:creationId xmlns:a16="http://schemas.microsoft.com/office/drawing/2014/main" id="{535C88C7-7AFC-447F-83DE-5886F9204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384" y="1991360"/>
            <a:ext cx="78226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3200" i="1" dirty="0">
                <a:solidFill>
                  <a:srgbClr val="BBE0E3"/>
                </a:solidFill>
                <a:latin typeface="Times New Roman" pitchFamily="18" charset="0"/>
              </a:rPr>
              <a:t>U</a:t>
            </a:r>
            <a:r>
              <a:rPr lang="en-US" altLang="ja-JP" sz="3200" dirty="0">
                <a:solidFill>
                  <a:srgbClr val="BBE0E3"/>
                </a:solidFill>
                <a:latin typeface="Times New Roman" pitchFamily="18" charset="0"/>
              </a:rPr>
              <a:t>(</a:t>
            </a:r>
            <a:r>
              <a:rPr lang="en-US" altLang="ja-JP" sz="3200" dirty="0">
                <a:solidFill>
                  <a:srgbClr val="BBE0E3"/>
                </a:solidFill>
                <a:latin typeface="Symbol" panose="05050102010706020507" pitchFamily="18" charset="2"/>
              </a:rPr>
              <a:t>q</a:t>
            </a:r>
            <a:r>
              <a:rPr lang="en-US" altLang="ja-JP" sz="3200" dirty="0">
                <a:solidFill>
                  <a:srgbClr val="BBE0E3"/>
                </a:solidFill>
                <a:latin typeface="Times New Roman" pitchFamily="18" charset="0"/>
              </a:rPr>
              <a:t>)</a:t>
            </a:r>
            <a:endParaRPr lang="en-US" altLang="ja-JP" sz="3200" dirty="0">
              <a:solidFill>
                <a:srgbClr val="BBE0E3"/>
              </a:solidFill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606AAC75-EB58-462C-AEF6-05772C7CD39E}"/>
              </a:ext>
            </a:extLst>
          </p:cNvPr>
          <p:cNvGrpSpPr/>
          <p:nvPr/>
        </p:nvGrpSpPr>
        <p:grpSpPr>
          <a:xfrm>
            <a:off x="3130006" y="3080771"/>
            <a:ext cx="538453" cy="1746228"/>
            <a:chOff x="5434262" y="3080771"/>
            <a:chExt cx="538453" cy="1746228"/>
          </a:xfrm>
        </p:grpSpPr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EEE4CF36-BF72-4076-884B-369CB56BE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9489" y="3080771"/>
              <a:ext cx="43226" cy="1746228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14">
              <a:extLst>
                <a:ext uri="{FF2B5EF4-FFF2-40B4-BE49-F238E27FC236}">
                  <a16:creationId xmlns:a16="http://schemas.microsoft.com/office/drawing/2014/main" id="{F3A2D7A0-B40E-4092-A5B9-BF89CC3AD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262" y="3560619"/>
              <a:ext cx="320601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4400" dirty="0">
                  <a:solidFill>
                    <a:srgbClr val="0070C0"/>
                  </a:solidFill>
                  <a:latin typeface="Times New Roman" pitchFamily="18" charset="0"/>
                </a:rPr>
                <a:t> </a:t>
              </a:r>
              <a:r>
                <a:rPr lang="en-US" altLang="ja-JP" sz="3600" i="1" dirty="0">
                  <a:solidFill>
                    <a:srgbClr val="0070C0"/>
                  </a:solidFill>
                  <a:latin typeface="Times New Roman" pitchFamily="18" charset="0"/>
                </a:rPr>
                <a:t>r</a:t>
              </a:r>
              <a:endParaRPr lang="en-US" altLang="ja-JP" sz="4400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7A24A374-31E2-4415-89DF-9BA5D457E2EA}"/>
              </a:ext>
            </a:extLst>
          </p:cNvPr>
          <p:cNvGrpSpPr/>
          <p:nvPr/>
        </p:nvGrpSpPr>
        <p:grpSpPr>
          <a:xfrm>
            <a:off x="3821836" y="3151219"/>
            <a:ext cx="7263008" cy="677108"/>
            <a:chOff x="6126092" y="3151219"/>
            <a:chExt cx="7263008" cy="677108"/>
          </a:xfrm>
        </p:grpSpPr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7A801FA3-BD0D-4568-889E-1F01817E0780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 flipV="1">
              <a:off x="6126092" y="3152557"/>
              <a:ext cx="7263008" cy="78572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14">
              <a:extLst>
                <a:ext uri="{FF2B5EF4-FFF2-40B4-BE49-F238E27FC236}">
                  <a16:creationId xmlns:a16="http://schemas.microsoft.com/office/drawing/2014/main" id="{67559640-4AFC-4620-8A38-71B3656D7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5160" y="3151219"/>
              <a:ext cx="423193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4400" dirty="0">
                  <a:solidFill>
                    <a:srgbClr val="0070C0"/>
                  </a:solidFill>
                  <a:latin typeface="Times New Roman" pitchFamily="18" charset="0"/>
                </a:rPr>
                <a:t> </a:t>
              </a:r>
              <a:r>
                <a:rPr lang="en-US" altLang="ja-JP" sz="3600" i="1" dirty="0">
                  <a:solidFill>
                    <a:srgbClr val="0070C0"/>
                  </a:solidFill>
                  <a:latin typeface="Times New Roman" pitchFamily="18" charset="0"/>
                </a:rPr>
                <a:t>R</a:t>
              </a:r>
              <a:endParaRPr lang="en-US" altLang="ja-JP" sz="4400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778A8609-1482-40A2-B6D4-024B60DE09D3}"/>
              </a:ext>
            </a:extLst>
          </p:cNvPr>
          <p:cNvSpPr txBox="1"/>
          <p:nvPr/>
        </p:nvSpPr>
        <p:spPr>
          <a:xfrm>
            <a:off x="6381460" y="3968486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ja-JP" altLang="en-US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表側と裏側で最大</a:t>
            </a:r>
            <a:endParaRPr lang="en-US" altLang="ja-JP" sz="24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距離の逆三乗に比例（引力の空間微分）</a:t>
            </a:r>
            <a:endParaRPr lang="en-US" altLang="ja-JP" sz="24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Ｍ</a:t>
            </a:r>
            <a:r>
              <a:rPr lang="ja-JP" altLang="en-US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に無関係、自分の大きさに関係</a:t>
            </a:r>
            <a:endParaRPr lang="en-US" altLang="ja-JP" sz="24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32" name="オーディオ 31">
            <a:hlinkClick r:id="" action="ppaction://media"/>
            <a:extLst>
              <a:ext uri="{FF2B5EF4-FFF2-40B4-BE49-F238E27FC236}">
                <a16:creationId xmlns:a16="http://schemas.microsoft.com/office/drawing/2014/main" id="{D55A408A-8631-43D8-AA6D-1D64729E3D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794472"/>
      </p:ext>
    </p:extLst>
  </p:cSld>
  <p:clrMapOvr>
    <a:masterClrMapping/>
  </p:clrMapOvr>
  <p:transition spd="med" advTm="27130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animBg="1"/>
      <p:bldP spid="50" grpId="0"/>
      <p:bldP spid="51" grpId="0"/>
      <p:bldP spid="57" grpId="0"/>
      <p:bldP spid="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4"/>
          <p:cNvSpPr txBox="1">
            <a:spLocks noChangeArrowheads="1"/>
          </p:cNvSpPr>
          <p:nvPr/>
        </p:nvSpPr>
        <p:spPr bwMode="auto">
          <a:xfrm>
            <a:off x="333044" y="402070"/>
            <a:ext cx="11525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40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潮汐ポテンシャルと潮汐力 </a:t>
            </a: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Tidal potential and tidal force</a:t>
            </a:r>
            <a:endParaRPr lang="ja-JP" altLang="en-US" sz="36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13689F8-FF22-4A7C-A387-73BDA301961E}"/>
              </a:ext>
            </a:extLst>
          </p:cNvPr>
          <p:cNvGrpSpPr/>
          <p:nvPr/>
        </p:nvGrpSpPr>
        <p:grpSpPr>
          <a:xfrm>
            <a:off x="6518388" y="5224882"/>
            <a:ext cx="3970100" cy="933639"/>
            <a:chOff x="6518388" y="5224882"/>
            <a:chExt cx="3970100" cy="933639"/>
          </a:xfrm>
        </p:grpSpPr>
        <p:sp>
          <p:nvSpPr>
            <p:cNvPr id="122889" name="Rectangle 11"/>
            <p:cNvSpPr>
              <a:spLocks noChangeArrowheads="1"/>
            </p:cNvSpPr>
            <p:nvPr/>
          </p:nvSpPr>
          <p:spPr bwMode="auto">
            <a:xfrm>
              <a:off x="6518388" y="5467770"/>
              <a:ext cx="2450992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>
                  <a:solidFill>
                    <a:srgbClr val="BBE0E3"/>
                  </a:solidFill>
                  <a:latin typeface="Times New Roman" pitchFamily="18" charset="0"/>
                </a:rPr>
                <a:t>Z =           (3 cos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90" name="Rectangle 12"/>
            <p:cNvSpPr>
              <a:spLocks noChangeArrowheads="1"/>
            </p:cNvSpPr>
            <p:nvPr/>
          </p:nvSpPr>
          <p:spPr bwMode="auto">
            <a:xfrm>
              <a:off x="8918688" y="5467770"/>
              <a:ext cx="12182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1900">
                  <a:solidFill>
                    <a:srgbClr val="BBE0E3"/>
                  </a:solidFill>
                  <a:latin typeface="Times New Roman" pitchFamily="18" charset="0"/>
                </a:rPr>
                <a:t>2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91" name="Rectangle 13"/>
            <p:cNvSpPr>
              <a:spLocks noChangeArrowheads="1"/>
            </p:cNvSpPr>
            <p:nvPr/>
          </p:nvSpPr>
          <p:spPr bwMode="auto">
            <a:xfrm>
              <a:off x="9056802" y="5467770"/>
              <a:ext cx="490519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>
                  <a:solidFill>
                    <a:srgbClr val="BBE0E3"/>
                  </a:solidFill>
                  <a:latin typeface="Symbol" pitchFamily="18" charset="2"/>
                </a:rPr>
                <a:t>q -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92" name="Rectangle 14"/>
            <p:cNvSpPr>
              <a:spLocks noChangeArrowheads="1"/>
            </p:cNvSpPr>
            <p:nvPr/>
          </p:nvSpPr>
          <p:spPr bwMode="auto">
            <a:xfrm>
              <a:off x="9528289" y="5467770"/>
              <a:ext cx="960199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>
                  <a:solidFill>
                    <a:srgbClr val="BBE0E3"/>
                  </a:solidFill>
                  <a:latin typeface="Times New Roman" pitchFamily="18" charset="0"/>
                </a:rPr>
                <a:t> 1)      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99" name="Rectangle 22"/>
            <p:cNvSpPr>
              <a:spLocks noChangeArrowheads="1"/>
            </p:cNvSpPr>
            <p:nvPr/>
          </p:nvSpPr>
          <p:spPr bwMode="auto">
            <a:xfrm>
              <a:off x="7455013" y="5712245"/>
              <a:ext cx="227626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0" lang="en-US" altLang="ja-JP" sz="2900" i="1">
                  <a:solidFill>
                    <a:srgbClr val="BBE0E3"/>
                  </a:solidFill>
                  <a:latin typeface="Times New Roman" pitchFamily="18" charset="0"/>
                </a:rPr>
                <a:t>R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900" name="Rectangle 23"/>
            <p:cNvSpPr>
              <a:spLocks noChangeArrowheads="1"/>
            </p:cNvSpPr>
            <p:nvPr/>
          </p:nvSpPr>
          <p:spPr bwMode="auto">
            <a:xfrm>
              <a:off x="7705838" y="5697957"/>
              <a:ext cx="10900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1700">
                  <a:solidFill>
                    <a:srgbClr val="BBE0E3"/>
                  </a:solidFill>
                  <a:latin typeface="Times New Roman" pitchFamily="18" charset="0"/>
                </a:rPr>
                <a:t>3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901" name="Rectangle 24"/>
            <p:cNvSpPr>
              <a:spLocks noChangeArrowheads="1"/>
            </p:cNvSpPr>
            <p:nvPr/>
          </p:nvSpPr>
          <p:spPr bwMode="auto">
            <a:xfrm>
              <a:off x="7242289" y="5224882"/>
              <a:ext cx="682879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 i="1" dirty="0" err="1">
                  <a:solidFill>
                    <a:srgbClr val="BBE0E3"/>
                  </a:solidFill>
                  <a:latin typeface="Times New Roman" pitchFamily="18" charset="0"/>
                </a:rPr>
                <a:t>Gmr</a:t>
              </a:r>
              <a:endParaRPr lang="en-US" altLang="ja-JP" sz="2900" i="1" dirty="0">
                <a:solidFill>
                  <a:srgbClr val="BBE0E3"/>
                </a:solidFill>
                <a:latin typeface="Times New Roman" pitchFamily="18" charset="0"/>
              </a:endParaRPr>
            </a:p>
          </p:txBody>
        </p:sp>
        <p:sp>
          <p:nvSpPr>
            <p:cNvPr id="122902" name="Line 25"/>
            <p:cNvSpPr>
              <a:spLocks noChangeShapeType="1"/>
            </p:cNvSpPr>
            <p:nvPr/>
          </p:nvSpPr>
          <p:spPr bwMode="auto">
            <a:xfrm>
              <a:off x="7166088" y="5682082"/>
              <a:ext cx="833438" cy="1588"/>
            </a:xfrm>
            <a:prstGeom prst="line">
              <a:avLst/>
            </a:prstGeom>
            <a:noFill/>
            <a:ln w="20638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2904" name="Text Box 27"/>
          <p:cNvSpPr txBox="1">
            <a:spLocks noChangeArrowheads="1"/>
          </p:cNvSpPr>
          <p:nvPr/>
        </p:nvSpPr>
        <p:spPr bwMode="auto">
          <a:xfrm>
            <a:off x="595471" y="3952333"/>
            <a:ext cx="55451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40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力の水平成分　</a:t>
            </a:r>
            <a:r>
              <a:rPr lang="en-US" altLang="ja-JP" sz="3600" dirty="0">
                <a:solidFill>
                  <a:srgbClr val="BBE0E3"/>
                </a:solidFill>
                <a:latin typeface="Symbol" panose="05050102010706020507" pitchFamily="18" charset="2"/>
                <a:ea typeface="HG正楷書体-PRO" panose="03000600000000000000" pitchFamily="66" charset="-128"/>
              </a:rPr>
              <a:t>-</a:t>
            </a:r>
            <a:r>
              <a:rPr lang="en-US" altLang="ja-JP" sz="3600" i="1" dirty="0">
                <a:solidFill>
                  <a:srgbClr val="BBE0E3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∂U/</a:t>
            </a:r>
            <a:r>
              <a:rPr lang="en-US" altLang="ja-JP" sz="3600" i="1" dirty="0" err="1">
                <a:solidFill>
                  <a:srgbClr val="BBE0E3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r∂</a:t>
            </a:r>
            <a:r>
              <a:rPr lang="en-US" altLang="ja-JP" sz="3600" i="1" dirty="0" err="1">
                <a:solidFill>
                  <a:srgbClr val="BBE0E3"/>
                </a:solidFill>
                <a:latin typeface="Symbol" panose="05050102010706020507" pitchFamily="18" charset="2"/>
                <a:ea typeface="HG正楷書体-PRO" panose="03000600000000000000" pitchFamily="66" charset="-128"/>
                <a:cs typeface="Times New Roman" panose="02020603050405020304" pitchFamily="18" charset="0"/>
              </a:rPr>
              <a:t>q</a:t>
            </a:r>
            <a:endParaRPr lang="en-US" altLang="ja-JP" sz="4000" i="1" dirty="0">
              <a:solidFill>
                <a:srgbClr val="BBE0E3"/>
              </a:solidFill>
              <a:latin typeface="Symbol" panose="05050102010706020507" pitchFamily="18" charset="2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ja-JP" sz="24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Horizontal force</a:t>
            </a:r>
            <a:endParaRPr lang="ja-JP" altLang="en-US" sz="24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22905" name="Text Box 28"/>
          <p:cNvSpPr txBox="1">
            <a:spLocks noChangeArrowheads="1"/>
          </p:cNvSpPr>
          <p:nvPr/>
        </p:nvSpPr>
        <p:spPr bwMode="auto">
          <a:xfrm>
            <a:off x="907126" y="5318232"/>
            <a:ext cx="507222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40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力の鉛直成分  </a:t>
            </a:r>
            <a:r>
              <a:rPr lang="en-US" altLang="ja-JP" sz="3600" dirty="0">
                <a:solidFill>
                  <a:srgbClr val="BBE0E3"/>
                </a:solidFill>
                <a:latin typeface="Symbol" panose="05050102010706020507" pitchFamily="18" charset="2"/>
                <a:ea typeface="HG正楷書体-PRO" panose="03000600000000000000" pitchFamily="66" charset="-128"/>
              </a:rPr>
              <a:t>-</a:t>
            </a:r>
            <a:r>
              <a:rPr lang="en-US" altLang="ja-JP" sz="3600" i="1" dirty="0">
                <a:solidFill>
                  <a:srgbClr val="BBE0E3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∂U/∂r</a:t>
            </a:r>
            <a:endParaRPr lang="en-US" altLang="ja-JP" sz="40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</a:t>
            </a:r>
            <a:r>
              <a:rPr lang="en-US" altLang="ja-JP" sz="24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Vertical force</a:t>
            </a:r>
            <a:endParaRPr lang="ja-JP" altLang="en-US" sz="24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D6CF918-B9D9-4CB2-9A15-81A69D604C4D}"/>
              </a:ext>
            </a:extLst>
          </p:cNvPr>
          <p:cNvGrpSpPr/>
          <p:nvPr/>
        </p:nvGrpSpPr>
        <p:grpSpPr>
          <a:xfrm>
            <a:off x="6518388" y="3789040"/>
            <a:ext cx="3173426" cy="990787"/>
            <a:chOff x="6518388" y="3789040"/>
            <a:chExt cx="3173426" cy="990787"/>
          </a:xfrm>
        </p:grpSpPr>
        <p:sp>
          <p:nvSpPr>
            <p:cNvPr id="122883" name="Rectangle 5"/>
            <p:cNvSpPr>
              <a:spLocks noChangeArrowheads="1"/>
            </p:cNvSpPr>
            <p:nvPr/>
          </p:nvSpPr>
          <p:spPr bwMode="auto">
            <a:xfrm>
              <a:off x="6518388" y="4089076"/>
              <a:ext cx="227626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 i="1">
                  <a:solidFill>
                    <a:srgbClr val="BBE0E3"/>
                  </a:solidFill>
                  <a:latin typeface="Times New Roman" pitchFamily="18" charset="0"/>
                </a:rPr>
                <a:t>X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84" name="Rectangle 6"/>
            <p:cNvSpPr>
              <a:spLocks noChangeArrowheads="1"/>
            </p:cNvSpPr>
            <p:nvPr/>
          </p:nvSpPr>
          <p:spPr bwMode="auto">
            <a:xfrm>
              <a:off x="6789851" y="4089076"/>
              <a:ext cx="395942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>
                  <a:solidFill>
                    <a:srgbClr val="BBE0E3"/>
                  </a:solidFill>
                  <a:latin typeface="Times New Roman" pitchFamily="18" charset="0"/>
                </a:rPr>
                <a:t> = 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85" name="Rectangle 7"/>
            <p:cNvSpPr>
              <a:spLocks noChangeArrowheads="1"/>
            </p:cNvSpPr>
            <p:nvPr/>
          </p:nvSpPr>
          <p:spPr bwMode="auto">
            <a:xfrm>
              <a:off x="7269276" y="4098601"/>
              <a:ext cx="1234312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2900">
                  <a:solidFill>
                    <a:srgbClr val="BBE0E3"/>
                  </a:solidFill>
                  <a:latin typeface="ＭＳ Ｐゴシック" charset="-128"/>
                </a:rPr>
                <a:t>　　　　　</a:t>
              </a:r>
              <a:endParaRPr lang="ja-JP" altLang="en-US" sz="2800">
                <a:solidFill>
                  <a:srgbClr val="BBE0E3"/>
                </a:solidFill>
              </a:endParaRPr>
            </a:p>
          </p:txBody>
        </p:sp>
        <p:sp>
          <p:nvSpPr>
            <p:cNvPr id="122886" name="Rectangle 8"/>
            <p:cNvSpPr>
              <a:spLocks noChangeArrowheads="1"/>
            </p:cNvSpPr>
            <p:nvPr/>
          </p:nvSpPr>
          <p:spPr bwMode="auto">
            <a:xfrm>
              <a:off x="8451964" y="4089076"/>
              <a:ext cx="711733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 dirty="0">
                  <a:solidFill>
                    <a:srgbClr val="BBE0E3"/>
                  </a:solidFill>
                  <a:latin typeface="Times New Roman" pitchFamily="18" charset="0"/>
                </a:rPr>
                <a:t>sin 2</a:t>
              </a:r>
              <a:endParaRPr lang="en-US" altLang="ja-JP" sz="2800" dirty="0">
                <a:solidFill>
                  <a:srgbClr val="BBE0E3"/>
                </a:solidFill>
              </a:endParaRPr>
            </a:p>
          </p:txBody>
        </p:sp>
        <p:sp>
          <p:nvSpPr>
            <p:cNvPr id="122887" name="Rectangle 9"/>
            <p:cNvSpPr>
              <a:spLocks noChangeArrowheads="1"/>
            </p:cNvSpPr>
            <p:nvPr/>
          </p:nvSpPr>
          <p:spPr bwMode="auto">
            <a:xfrm>
              <a:off x="9182213" y="4077964"/>
              <a:ext cx="193964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>
                  <a:solidFill>
                    <a:srgbClr val="BBE0E3"/>
                  </a:solidFill>
                  <a:latin typeface="Symbol" pitchFamily="18" charset="2"/>
                </a:rPr>
                <a:t>q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88" name="Rectangle 10"/>
            <p:cNvSpPr>
              <a:spLocks noChangeArrowheads="1"/>
            </p:cNvSpPr>
            <p:nvPr/>
          </p:nvSpPr>
          <p:spPr bwMode="auto">
            <a:xfrm>
              <a:off x="9198089" y="4098601"/>
              <a:ext cx="493725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2900">
                  <a:solidFill>
                    <a:srgbClr val="BBE0E3"/>
                  </a:solidFill>
                  <a:latin typeface="ＭＳ Ｐゴシック" charset="-128"/>
                </a:rPr>
                <a:t>　　</a:t>
              </a:r>
              <a:endParaRPr lang="ja-JP" altLang="en-US" sz="2800">
                <a:solidFill>
                  <a:srgbClr val="BBE0E3"/>
                </a:solidFill>
              </a:endParaRPr>
            </a:p>
          </p:txBody>
        </p:sp>
        <p:sp>
          <p:nvSpPr>
            <p:cNvPr id="122893" name="Rectangle 15"/>
            <p:cNvSpPr>
              <a:spLocks noChangeArrowheads="1"/>
            </p:cNvSpPr>
            <p:nvPr/>
          </p:nvSpPr>
          <p:spPr bwMode="auto">
            <a:xfrm>
              <a:off x="7102589" y="3789040"/>
              <a:ext cx="320675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ja-JP" altLang="en-US" sz="3800">
                  <a:solidFill>
                    <a:srgbClr val="BBE0E3"/>
                  </a:solidFill>
                  <a:latin typeface="ＭＳ Ｐゴシック" charset="-128"/>
                </a:rPr>
                <a:t>　</a:t>
              </a:r>
              <a:endParaRPr lang="ja-JP" altLang="en-US" sz="2800">
                <a:solidFill>
                  <a:srgbClr val="BBE0E3"/>
                </a:solidFill>
              </a:endParaRPr>
            </a:p>
          </p:txBody>
        </p:sp>
        <p:sp>
          <p:nvSpPr>
            <p:cNvPr id="122894" name="Rectangle 16"/>
            <p:cNvSpPr>
              <a:spLocks noChangeArrowheads="1"/>
            </p:cNvSpPr>
            <p:nvPr/>
          </p:nvSpPr>
          <p:spPr bwMode="auto">
            <a:xfrm>
              <a:off x="7421676" y="3847776"/>
              <a:ext cx="185948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>
                  <a:solidFill>
                    <a:srgbClr val="BBE0E3"/>
                  </a:solidFill>
                  <a:latin typeface="Times New Roman" pitchFamily="18" charset="0"/>
                </a:rPr>
                <a:t>3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95" name="Rectangle 17"/>
            <p:cNvSpPr>
              <a:spLocks noChangeArrowheads="1"/>
            </p:cNvSpPr>
            <p:nvPr/>
          </p:nvSpPr>
          <p:spPr bwMode="auto">
            <a:xfrm>
              <a:off x="7632814" y="3862064"/>
              <a:ext cx="682879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 i="1" dirty="0" err="1">
                  <a:solidFill>
                    <a:srgbClr val="BBE0E3"/>
                  </a:solidFill>
                  <a:latin typeface="Times New Roman" pitchFamily="18" charset="0"/>
                </a:rPr>
                <a:t>Gmr</a:t>
              </a:r>
              <a:endParaRPr lang="en-US" altLang="ja-JP" sz="2900" i="1" dirty="0">
                <a:solidFill>
                  <a:srgbClr val="BBE0E3"/>
                </a:solidFill>
                <a:latin typeface="Times New Roman" pitchFamily="18" charset="0"/>
              </a:endParaRPr>
            </a:p>
          </p:txBody>
        </p:sp>
        <p:sp>
          <p:nvSpPr>
            <p:cNvPr id="122896" name="Rectangle 18"/>
            <p:cNvSpPr>
              <a:spLocks noChangeArrowheads="1"/>
            </p:cNvSpPr>
            <p:nvPr/>
          </p:nvSpPr>
          <p:spPr bwMode="auto">
            <a:xfrm>
              <a:off x="7597889" y="4333551"/>
              <a:ext cx="278923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>
                  <a:solidFill>
                    <a:srgbClr val="BBE0E3"/>
                  </a:solidFill>
                  <a:latin typeface="Times New Roman" pitchFamily="18" charset="0"/>
                </a:rPr>
                <a:t>2 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97" name="Rectangle 19"/>
            <p:cNvSpPr>
              <a:spLocks noChangeArrowheads="1"/>
            </p:cNvSpPr>
            <p:nvPr/>
          </p:nvSpPr>
          <p:spPr bwMode="auto">
            <a:xfrm>
              <a:off x="7789976" y="4333551"/>
              <a:ext cx="227626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2900" i="1">
                  <a:solidFill>
                    <a:srgbClr val="BBE0E3"/>
                  </a:solidFill>
                  <a:latin typeface="Times New Roman" pitchFamily="18" charset="0"/>
                </a:rPr>
                <a:t>R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898" name="Rectangle 20"/>
            <p:cNvSpPr>
              <a:spLocks noChangeArrowheads="1"/>
            </p:cNvSpPr>
            <p:nvPr/>
          </p:nvSpPr>
          <p:spPr bwMode="auto">
            <a:xfrm>
              <a:off x="8029688" y="4343076"/>
              <a:ext cx="10900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ja-JP" sz="1700">
                  <a:solidFill>
                    <a:srgbClr val="BBE0E3"/>
                  </a:solidFill>
                  <a:latin typeface="Times New Roman" pitchFamily="18" charset="0"/>
                </a:rPr>
                <a:t>3</a:t>
              </a:r>
              <a:endParaRPr lang="en-US" altLang="ja-JP" sz="2800">
                <a:solidFill>
                  <a:srgbClr val="BBE0E3"/>
                </a:solidFill>
              </a:endParaRPr>
            </a:p>
          </p:txBody>
        </p:sp>
        <p:sp>
          <p:nvSpPr>
            <p:cNvPr id="122903" name="Text Box 26"/>
            <p:cNvSpPr txBox="1">
              <a:spLocks noChangeArrowheads="1"/>
            </p:cNvSpPr>
            <p:nvPr/>
          </p:nvSpPr>
          <p:spPr bwMode="auto">
            <a:xfrm>
              <a:off x="7048614" y="4011289"/>
              <a:ext cx="379413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800">
                  <a:solidFill>
                    <a:srgbClr val="BBE0E3"/>
                  </a:solidFill>
                  <a:latin typeface="Symbol" pitchFamily="18" charset="2"/>
                </a:rPr>
                <a:t>-</a:t>
              </a:r>
            </a:p>
          </p:txBody>
        </p:sp>
        <p:sp>
          <p:nvSpPr>
            <p:cNvPr id="122906" name="Line 29"/>
            <p:cNvSpPr>
              <a:spLocks noChangeShapeType="1"/>
            </p:cNvSpPr>
            <p:nvPr/>
          </p:nvSpPr>
          <p:spPr bwMode="auto">
            <a:xfrm>
              <a:off x="7455013" y="4314501"/>
              <a:ext cx="833438" cy="1588"/>
            </a:xfrm>
            <a:prstGeom prst="line">
              <a:avLst/>
            </a:prstGeom>
            <a:noFill/>
            <a:ln w="20638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1982" name="Line 30"/>
          <p:cNvSpPr>
            <a:spLocks noChangeShapeType="1"/>
          </p:cNvSpPr>
          <p:nvPr/>
        </p:nvSpPr>
        <p:spPr bwMode="auto">
          <a:xfrm>
            <a:off x="6626934" y="1540581"/>
            <a:ext cx="616868" cy="10207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81983" name="Text Box 31"/>
          <p:cNvSpPr txBox="1">
            <a:spLocks noChangeArrowheads="1"/>
          </p:cNvSpPr>
          <p:nvPr/>
        </p:nvSpPr>
        <p:spPr bwMode="auto">
          <a:xfrm>
            <a:off x="5519936" y="1124744"/>
            <a:ext cx="4698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FF7C80"/>
                </a:solidFill>
                <a:ea typeface="HGP創英角ﾎﾟｯﾌﾟ体" pitchFamily="50" charset="-128"/>
              </a:rPr>
              <a:t>相手の質量 </a:t>
            </a:r>
            <a:r>
              <a:rPr lang="en-US" altLang="ja-JP" sz="16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(mass of the tide generating body)</a:t>
            </a:r>
            <a:endParaRPr lang="ja-JP" altLang="en-US" sz="16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381984" name="Line 32"/>
          <p:cNvSpPr>
            <a:spLocks noChangeShapeType="1"/>
          </p:cNvSpPr>
          <p:nvPr/>
        </p:nvSpPr>
        <p:spPr bwMode="auto">
          <a:xfrm flipH="1">
            <a:off x="7536868" y="2156134"/>
            <a:ext cx="179090" cy="431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81985" name="Text Box 33"/>
          <p:cNvSpPr txBox="1">
            <a:spLocks noChangeArrowheads="1"/>
          </p:cNvSpPr>
          <p:nvPr/>
        </p:nvSpPr>
        <p:spPr bwMode="auto">
          <a:xfrm>
            <a:off x="7176209" y="1540582"/>
            <a:ext cx="320632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FF7C80"/>
                </a:solidFill>
                <a:ea typeface="HGP創英角ﾎﾟｯﾌﾟ体" pitchFamily="50" charset="-128"/>
              </a:rPr>
              <a:t>自分の半径</a:t>
            </a:r>
            <a:endParaRPr lang="en-US" altLang="ja-JP" dirty="0">
              <a:solidFill>
                <a:srgbClr val="FF7C80"/>
              </a:solidFill>
              <a:ea typeface="HGP創英角ﾎﾟｯﾌﾟ体" pitchFamily="50" charset="-128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(radius of the considered body)</a:t>
            </a:r>
            <a:endParaRPr lang="ja-JP" altLang="en-US" sz="16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1614524" y="2544514"/>
            <a:ext cx="32624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40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ポテンシャル</a:t>
            </a:r>
            <a:endParaRPr lang="en-US" altLang="ja-JP" sz="40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>
              <a:defRPr/>
            </a:pPr>
            <a:r>
              <a:rPr lang="en-US" altLang="ja-JP" sz="24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Potential energy</a:t>
            </a:r>
            <a:endParaRPr lang="ja-JP" altLang="en-US" sz="24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6096708" y="2804206"/>
            <a:ext cx="249267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2900" i="1" dirty="0">
                <a:solidFill>
                  <a:srgbClr val="BBE0E3"/>
                </a:solidFill>
                <a:latin typeface="Times New Roman" pitchFamily="18" charset="0"/>
              </a:rPr>
              <a:t>U</a:t>
            </a:r>
            <a:r>
              <a:rPr lang="en-US" altLang="ja-JP" sz="2900" dirty="0">
                <a:solidFill>
                  <a:srgbClr val="BBE0E3"/>
                </a:solidFill>
                <a:latin typeface="Times New Roman" pitchFamily="18" charset="0"/>
              </a:rPr>
              <a:t> =           (3 </a:t>
            </a:r>
            <a:r>
              <a:rPr lang="en-US" altLang="ja-JP" sz="2900" dirty="0" err="1">
                <a:solidFill>
                  <a:srgbClr val="BBE0E3"/>
                </a:solidFill>
                <a:latin typeface="Times New Roman" pitchFamily="18" charset="0"/>
              </a:rPr>
              <a:t>cos</a:t>
            </a:r>
            <a:endParaRPr lang="en-US" altLang="ja-JP" sz="2800" dirty="0">
              <a:solidFill>
                <a:srgbClr val="BBE0E3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8497008" y="2804206"/>
            <a:ext cx="12182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900">
                <a:solidFill>
                  <a:srgbClr val="BBE0E3"/>
                </a:solidFill>
                <a:latin typeface="Times New Roman" pitchFamily="18" charset="0"/>
              </a:rPr>
              <a:t>2</a:t>
            </a:r>
            <a:endParaRPr lang="en-US" altLang="ja-JP" sz="2800">
              <a:solidFill>
                <a:srgbClr val="BBE0E3"/>
              </a:solidFill>
            </a:endParaRP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8635122" y="2804206"/>
            <a:ext cx="490519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2900" dirty="0">
                <a:solidFill>
                  <a:srgbClr val="BBE0E3"/>
                </a:solidFill>
                <a:latin typeface="Symbol" pitchFamily="18" charset="2"/>
              </a:rPr>
              <a:t>q -</a:t>
            </a:r>
            <a:endParaRPr lang="en-US" altLang="ja-JP" sz="2800" dirty="0">
              <a:solidFill>
                <a:srgbClr val="BBE0E3"/>
              </a:solidFill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121045" y="2804206"/>
            <a:ext cx="960199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2900" dirty="0">
                <a:solidFill>
                  <a:srgbClr val="BBE0E3"/>
                </a:solidFill>
                <a:latin typeface="Times New Roman" pitchFamily="18" charset="0"/>
              </a:rPr>
              <a:t> 1)      </a:t>
            </a:r>
            <a:endParaRPr lang="en-US" altLang="ja-JP" sz="2800" dirty="0">
              <a:solidFill>
                <a:srgbClr val="BBE0E3"/>
              </a:solidFill>
            </a:endParaRPr>
          </a:p>
        </p:txBody>
      </p: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6888797" y="3048681"/>
            <a:ext cx="413575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0" lang="en-US" altLang="ja-JP" sz="2900" dirty="0">
                <a:solidFill>
                  <a:srgbClr val="BBE0E3"/>
                </a:solidFill>
                <a:latin typeface="Times New Roman" pitchFamily="18" charset="0"/>
              </a:rPr>
              <a:t>2</a:t>
            </a:r>
            <a:r>
              <a:rPr kumimoji="0" lang="en-US" altLang="ja-JP" sz="2900" i="1" dirty="0">
                <a:solidFill>
                  <a:srgbClr val="BBE0E3"/>
                </a:solidFill>
                <a:latin typeface="Times New Roman" pitchFamily="18" charset="0"/>
              </a:rPr>
              <a:t>R</a:t>
            </a:r>
            <a:endParaRPr lang="en-US" altLang="ja-JP" sz="2800" dirty="0">
              <a:solidFill>
                <a:srgbClr val="BBE0E3"/>
              </a:solidFill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7284158" y="3034393"/>
            <a:ext cx="1090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700">
                <a:solidFill>
                  <a:srgbClr val="BBE0E3"/>
                </a:solidFill>
                <a:latin typeface="Times New Roman" pitchFamily="18" charset="0"/>
              </a:rPr>
              <a:t>3</a:t>
            </a:r>
            <a:endParaRPr lang="en-US" altLang="ja-JP" sz="2800">
              <a:solidFill>
                <a:srgbClr val="BBE0E3"/>
              </a:solidFill>
            </a:endParaRP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6820608" y="2561318"/>
            <a:ext cx="806311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2900" i="1" dirty="0">
                <a:solidFill>
                  <a:srgbClr val="BBE0E3"/>
                </a:solidFill>
                <a:latin typeface="Times New Roman" pitchFamily="18" charset="0"/>
              </a:rPr>
              <a:t>Gmr</a:t>
            </a:r>
            <a:r>
              <a:rPr lang="en-US" altLang="ja-JP" sz="2900" baseline="30000" dirty="0">
                <a:solidFill>
                  <a:srgbClr val="BBE0E3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9" name="Line 25"/>
          <p:cNvSpPr>
            <a:spLocks noChangeShapeType="1"/>
          </p:cNvSpPr>
          <p:nvPr/>
        </p:nvSpPr>
        <p:spPr bwMode="auto">
          <a:xfrm>
            <a:off x="6744408" y="3018518"/>
            <a:ext cx="833438" cy="1588"/>
          </a:xfrm>
          <a:prstGeom prst="line">
            <a:avLst/>
          </a:prstGeom>
          <a:noFill/>
          <a:ln w="20638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2F8731E-5D35-40C0-8CBB-75CC90E17B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72874"/>
      </p:ext>
    </p:extLst>
  </p:cSld>
  <p:clrMapOvr>
    <a:masterClrMapping/>
  </p:clrMapOvr>
  <p:transition spd="med" advTm="4580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8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2904" grpId="0"/>
      <p:bldP spid="122905" grpId="0"/>
      <p:bldP spid="381982" grpId="0" animBg="1"/>
      <p:bldP spid="381983" grpId="0"/>
      <p:bldP spid="381984" grpId="0" animBg="1"/>
      <p:bldP spid="38198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91344" y="302359"/>
            <a:ext cx="12169352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endParaRPr lang="en-US" altLang="ja-JP" sz="1200" dirty="0">
              <a:solidFill>
                <a:schemeClr val="hlink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/>
            <a:r>
              <a:rPr lang="ja-JP" altLang="en-US" sz="4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潮汐の話題 </a:t>
            </a:r>
            <a:r>
              <a:rPr lang="en-US" altLang="ja-JP" sz="4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Topics in tide</a:t>
            </a:r>
          </a:p>
          <a:p>
            <a:pPr marL="342900" indent="-342900"/>
            <a:endParaRPr lang="en-US" altLang="ja-JP" sz="3200" dirty="0">
              <a:solidFill>
                <a:schemeClr val="fol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marL="342900" indent="-342900"/>
            <a:r>
              <a:rPr lang="ja-JP" altLang="en-US" sz="3200" dirty="0">
                <a:solidFill>
                  <a:schemeClr val="bg1">
                    <a:lumMod val="6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潮汐ポテンシャル</a:t>
            </a:r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lang="ja-JP" altLang="en-US" sz="3200" dirty="0">
                <a:solidFill>
                  <a:schemeClr val="bg2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なぜ裏側にも働く？</a:t>
            </a:r>
            <a:endParaRPr lang="en-US" altLang="ja-JP" sz="3200" dirty="0">
              <a:solidFill>
                <a:schemeClr val="bg2">
                  <a:lumMod val="75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bg2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  <a:r>
              <a:rPr lang="ja-JP" altLang="en-US" sz="3200" dirty="0">
                <a:solidFill>
                  <a:schemeClr val="bg2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なぜ距離の逆三乗に比例？</a:t>
            </a:r>
            <a:endParaRPr lang="en-US" altLang="ja-JP" sz="3200" dirty="0">
              <a:solidFill>
                <a:schemeClr val="bg2">
                  <a:lumMod val="75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bg2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  <a:r>
              <a:rPr lang="ja-JP" altLang="en-US" sz="3200" dirty="0">
                <a:solidFill>
                  <a:schemeClr val="bg2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自分の質量に無関係、自分の大きさに関係？</a:t>
            </a:r>
            <a:endParaRPr lang="en-US" altLang="ja-JP" sz="3200" dirty="0">
              <a:solidFill>
                <a:schemeClr val="bg2">
                  <a:lumMod val="75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endParaRPr lang="ja-JP" altLang="en-US" sz="36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潮汐時間変化</a:t>
            </a:r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なぜ半日以外の周期も？日周？長周期？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なぜ振幅あんなに変わる？大潮、小潮？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</a:p>
          <a:p>
            <a:pPr marL="342900" indent="-342900"/>
            <a:r>
              <a:rPr lang="ja-JP" altLang="en-US" sz="32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固体地球潮汐</a:t>
            </a:r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ラブ数と志田数？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</a:t>
            </a:r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割らずに地球の中身を測る方法？</a:t>
            </a:r>
            <a:endParaRPr lang="en-US" altLang="ja-JP" sz="32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endParaRPr lang="en-US" altLang="ja-JP" sz="3600" dirty="0">
              <a:solidFill>
                <a:srgbClr val="FF0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DECD5DF-3FE8-4872-9C95-9F1F5BB56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33701"/>
      </p:ext>
    </p:extLst>
  </p:cSld>
  <p:clrMapOvr>
    <a:masterClrMapping/>
  </p:clrMapOvr>
  <p:transition spd="med" advTm="2678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1863467" y="311799"/>
            <a:ext cx="83920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ja-JP" altLang="en-US" sz="32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潮汐：なぜ振幅大きい時と小さい時がある？</a:t>
            </a:r>
            <a:endParaRPr lang="en-US" altLang="ja-JP" sz="3200" dirty="0">
              <a:solidFill>
                <a:srgbClr val="FF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r">
              <a:defRPr/>
            </a:pPr>
            <a:r>
              <a:rPr lang="en-US" altLang="ja-JP" sz="24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Why do amplitude of tide change in time?</a:t>
            </a:r>
            <a:endParaRPr lang="ja-JP" altLang="en-US" sz="2400" dirty="0">
              <a:solidFill>
                <a:srgbClr val="FF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51556" name="Oval 4"/>
          <p:cNvSpPr>
            <a:spLocks noChangeArrowheads="1"/>
          </p:cNvSpPr>
          <p:nvPr/>
        </p:nvSpPr>
        <p:spPr bwMode="auto">
          <a:xfrm>
            <a:off x="5375275" y="2420938"/>
            <a:ext cx="863600" cy="863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1557" name="Group 5"/>
          <p:cNvGrpSpPr>
            <a:grpSpLocks/>
          </p:cNvGrpSpPr>
          <p:nvPr/>
        </p:nvGrpSpPr>
        <p:grpSpPr bwMode="auto">
          <a:xfrm>
            <a:off x="7594600" y="2709863"/>
            <a:ext cx="230188" cy="220662"/>
            <a:chOff x="3137" y="688"/>
            <a:chExt cx="463" cy="457"/>
          </a:xfrm>
        </p:grpSpPr>
        <p:sp>
          <p:nvSpPr>
            <p:cNvPr id="151558" name="Oval 6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59" name="Oval 7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0" name="Oval 8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1" name="Oval 9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2" name="Oval 10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3" name="Oval 11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4" name="Oval 12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5" name="Oval 13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6" name="Oval 14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7" name="Oval 15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8" name="Oval 16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69" name="Oval 17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70" name="Oval 18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71" name="Oval 19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72" name="Oval 20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73" name="Oval 21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74" name="Oval 22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1575" name="Group 23"/>
          <p:cNvGrpSpPr>
            <a:grpSpLocks/>
          </p:cNvGrpSpPr>
          <p:nvPr/>
        </p:nvGrpSpPr>
        <p:grpSpPr bwMode="auto">
          <a:xfrm>
            <a:off x="5519738" y="2492375"/>
            <a:ext cx="647700" cy="649288"/>
            <a:chOff x="1380" y="1453"/>
            <a:chExt cx="1492" cy="1408"/>
          </a:xfrm>
        </p:grpSpPr>
        <p:sp>
          <p:nvSpPr>
            <p:cNvPr id="151576" name="Freeform 24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77" name="Freeform 25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78" name="Freeform 26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79" name="Freeform 27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80" name="Freeform 28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81" name="Freeform 29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82" name="Freeform 30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83" name="Freeform 31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84" name="Freeform 32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85" name="Freeform 33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86" name="Freeform 34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87" name="Freeform 35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1588" name="Group 36"/>
          <p:cNvGrpSpPr>
            <a:grpSpLocks/>
          </p:cNvGrpSpPr>
          <p:nvPr/>
        </p:nvGrpSpPr>
        <p:grpSpPr bwMode="auto">
          <a:xfrm>
            <a:off x="5735638" y="5373688"/>
            <a:ext cx="647700" cy="647700"/>
            <a:chOff x="4241" y="2160"/>
            <a:chExt cx="408" cy="405"/>
          </a:xfrm>
        </p:grpSpPr>
        <p:sp>
          <p:nvSpPr>
            <p:cNvPr id="151589" name="AutoShape 37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00003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90" name="Oval 38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1591" name="Line 39"/>
          <p:cNvSpPr>
            <a:spLocks noChangeShapeType="1"/>
          </p:cNvSpPr>
          <p:nvPr/>
        </p:nvSpPr>
        <p:spPr bwMode="auto">
          <a:xfrm>
            <a:off x="6527801" y="2852738"/>
            <a:ext cx="360363" cy="0"/>
          </a:xfrm>
          <a:prstGeom prst="line">
            <a:avLst/>
          </a:prstGeom>
          <a:noFill/>
          <a:ln w="28575">
            <a:solidFill>
              <a:srgbClr val="B4B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1592" name="Line 40"/>
          <p:cNvSpPr>
            <a:spLocks noChangeShapeType="1"/>
          </p:cNvSpPr>
          <p:nvPr/>
        </p:nvSpPr>
        <p:spPr bwMode="auto">
          <a:xfrm>
            <a:off x="5303838" y="2852738"/>
            <a:ext cx="360362" cy="0"/>
          </a:xfrm>
          <a:prstGeom prst="line">
            <a:avLst/>
          </a:prstGeom>
          <a:noFill/>
          <a:ln w="28575">
            <a:solidFill>
              <a:srgbClr val="B4B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1593" name="Text Box 41"/>
          <p:cNvSpPr txBox="1">
            <a:spLocks noChangeArrowheads="1"/>
          </p:cNvSpPr>
          <p:nvPr/>
        </p:nvSpPr>
        <p:spPr bwMode="auto">
          <a:xfrm>
            <a:off x="6311901" y="3194050"/>
            <a:ext cx="20617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000" dirty="0">
                <a:solidFill>
                  <a:srgbClr val="CCCCFF"/>
                </a:solidFill>
                <a:latin typeface="Times New Roman" pitchFamily="18" charset="0"/>
                <a:ea typeface="HG正楷書体-PRO" pitchFamily="66" charset="-128"/>
              </a:rPr>
              <a:t>潮汐力 </a:t>
            </a:r>
            <a:r>
              <a:rPr lang="en-US" altLang="ja-JP" sz="2000" dirty="0">
                <a:solidFill>
                  <a:srgbClr val="CCCCFF"/>
                </a:solidFill>
                <a:latin typeface="Times New Roman" pitchFamily="18" charset="0"/>
                <a:ea typeface="HG正楷書体-PRO" pitchFamily="66" charset="-128"/>
              </a:rPr>
              <a:t>tidal force</a:t>
            </a:r>
            <a:endParaRPr lang="ja-JP" altLang="en-US" sz="2000" dirty="0">
              <a:solidFill>
                <a:srgbClr val="CCCCFF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151598" name="Group 46"/>
          <p:cNvGrpSpPr>
            <a:grpSpLocks/>
          </p:cNvGrpSpPr>
          <p:nvPr/>
        </p:nvGrpSpPr>
        <p:grpSpPr bwMode="auto">
          <a:xfrm>
            <a:off x="6096000" y="2205038"/>
            <a:ext cx="0" cy="1295400"/>
            <a:chOff x="2880" y="1389"/>
            <a:chExt cx="0" cy="816"/>
          </a:xfrm>
        </p:grpSpPr>
        <p:sp>
          <p:nvSpPr>
            <p:cNvPr id="151594" name="Line 42"/>
            <p:cNvSpPr>
              <a:spLocks noChangeShapeType="1"/>
            </p:cNvSpPr>
            <p:nvPr/>
          </p:nvSpPr>
          <p:spPr bwMode="auto">
            <a:xfrm rot="-5400000">
              <a:off x="2812" y="1457"/>
              <a:ext cx="135" cy="0"/>
            </a:xfrm>
            <a:prstGeom prst="line">
              <a:avLst/>
            </a:prstGeom>
            <a:noFill/>
            <a:ln w="28575">
              <a:solidFill>
                <a:srgbClr val="B4B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595" name="Line 43"/>
            <p:cNvSpPr>
              <a:spLocks noChangeShapeType="1"/>
            </p:cNvSpPr>
            <p:nvPr/>
          </p:nvSpPr>
          <p:spPr bwMode="auto">
            <a:xfrm rot="-5400000">
              <a:off x="2811" y="2137"/>
              <a:ext cx="137" cy="0"/>
            </a:xfrm>
            <a:prstGeom prst="line">
              <a:avLst/>
            </a:prstGeom>
            <a:noFill/>
            <a:ln w="28575">
              <a:solidFill>
                <a:srgbClr val="B4B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1597" name="Text Box 45"/>
          <p:cNvSpPr txBox="1">
            <a:spLocks noChangeArrowheads="1"/>
          </p:cNvSpPr>
          <p:nvPr/>
        </p:nvSpPr>
        <p:spPr bwMode="auto">
          <a:xfrm>
            <a:off x="7516814" y="4148139"/>
            <a:ext cx="1866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B4B000"/>
                </a:solidFill>
                <a:latin typeface="Times New Roman" pitchFamily="18" charset="0"/>
                <a:ea typeface="HG正楷書体-PRO" pitchFamily="66" charset="-128"/>
              </a:rPr>
              <a:t>小潮 </a:t>
            </a:r>
            <a:r>
              <a:rPr lang="en-US" altLang="ja-JP" sz="2000" dirty="0">
                <a:solidFill>
                  <a:srgbClr val="B4B000"/>
                </a:solidFill>
                <a:latin typeface="Times New Roman" pitchFamily="18" charset="0"/>
                <a:ea typeface="HG正楷書体-PRO" pitchFamily="66" charset="-128"/>
              </a:rPr>
              <a:t>Neap tide</a:t>
            </a:r>
            <a:endParaRPr lang="ja-JP" altLang="en-US" sz="2000" dirty="0">
              <a:solidFill>
                <a:srgbClr val="B4B00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151599" name="Text Box 47"/>
          <p:cNvSpPr txBox="1">
            <a:spLocks noChangeArrowheads="1"/>
          </p:cNvSpPr>
          <p:nvPr/>
        </p:nvSpPr>
        <p:spPr bwMode="auto">
          <a:xfrm>
            <a:off x="7464152" y="4148139"/>
            <a:ext cx="32431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B4B000"/>
                </a:solidFill>
                <a:latin typeface="Times New Roman" pitchFamily="18" charset="0"/>
                <a:ea typeface="HG正楷書体-PRO" pitchFamily="66" charset="-128"/>
              </a:rPr>
              <a:t>大潮 </a:t>
            </a:r>
            <a:r>
              <a:rPr lang="en-US" altLang="ja-JP" sz="2000" dirty="0">
                <a:solidFill>
                  <a:srgbClr val="B4B000"/>
                </a:solidFill>
                <a:latin typeface="Times New Roman" pitchFamily="18" charset="0"/>
                <a:ea typeface="HG正楷書体-PRO" pitchFamily="66" charset="-128"/>
              </a:rPr>
              <a:t>Spray tide</a:t>
            </a:r>
            <a:r>
              <a:rPr lang="ja-JP" altLang="en-US" sz="2000" dirty="0">
                <a:solidFill>
                  <a:srgbClr val="B4B000"/>
                </a:solidFill>
                <a:latin typeface="Times New Roman" pitchFamily="18" charset="0"/>
                <a:ea typeface="HG正楷書体-PRO" pitchFamily="66" charset="-128"/>
              </a:rPr>
              <a:t> </a:t>
            </a:r>
            <a:r>
              <a:rPr lang="en-US" altLang="ja-JP" dirty="0">
                <a:solidFill>
                  <a:srgbClr val="B4B000"/>
                </a:solidFill>
                <a:latin typeface="Times New Roman" pitchFamily="18" charset="0"/>
                <a:ea typeface="HG正楷書体-PRO" pitchFamily="66" charset="-128"/>
              </a:rPr>
              <a:t>(spring tide)</a:t>
            </a:r>
            <a:endParaRPr lang="ja-JP" altLang="en-US" sz="2000" dirty="0">
              <a:solidFill>
                <a:srgbClr val="B4B00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68" y="3566704"/>
            <a:ext cx="5721096" cy="3102864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9E90222-B99B-40E3-9C47-9CC368DB63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523262"/>
      </p:ext>
    </p:extLst>
  </p:cSld>
  <p:clrMapOvr>
    <a:masterClrMapping/>
  </p:clrMapOvr>
  <p:transition spd="med" advTm="13532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1556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1556"/>
                                        </p:tgtEl>
                                      </p:cBhvr>
                                      <p:by x="100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2292 0.0007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0532 L 0.02005 0.006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51556"/>
                                        </p:tgtEl>
                                      </p:cBhvr>
                                      <p:by x="9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51556"/>
                                        </p:tgtEl>
                                      </p:cBhvr>
                                      <p:by x="100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93 C -0.0342 0.00417 -0.0684 0.00741 -0.10781 -0.00417 C -0.14722 -0.01576 -0.19687 -0.0373 -0.23646 -0.06835 C -0.27604 -0.0994 -0.31875 -0.14852 -0.34548 -0.18976 C -0.37222 -0.231 -0.38628 -0.28244 -0.39739 -0.31627 C -0.4085 -0.35009 -0.41493 -0.3772 -0.41163 -0.39249 " pathEditMode="relative" ptsTypes="aaaaaA">
                                      <p:cBhvr>
                                        <p:cTn id="54" dur="2000" fill="hold"/>
                                        <p:tgtEl>
                                          <p:spTgt spid="151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" dur="2000" fill="hold"/>
                                        <p:tgtEl>
                                          <p:spTgt spid="1515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51556"/>
                                        </p:tgtEl>
                                      </p:cBhvr>
                                      <p:by x="1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51556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51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1556" grpId="0" animBg="1"/>
      <p:bldP spid="151556" grpId="1" animBg="1"/>
      <p:bldP spid="151556" grpId="2" animBg="1"/>
      <p:bldP spid="151556" grpId="3" animBg="1"/>
      <p:bldP spid="151556" grpId="4" animBg="1"/>
      <p:bldP spid="151556" grpId="5" animBg="1"/>
      <p:bldP spid="151556" grpId="6" animBg="1"/>
      <p:bldP spid="151591" grpId="0" animBg="1"/>
      <p:bldP spid="151592" grpId="0" animBg="1"/>
      <p:bldP spid="151593" grpId="0"/>
      <p:bldP spid="151597" grpId="0"/>
      <p:bldP spid="151597" grpId="1"/>
      <p:bldP spid="15159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aearth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2888" y="2636838"/>
            <a:ext cx="230346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264651" y="3429000"/>
            <a:ext cx="671513" cy="920750"/>
            <a:chOff x="4604" y="1888"/>
            <a:chExt cx="423" cy="580"/>
          </a:xfrm>
        </p:grpSpPr>
        <p:sp>
          <p:nvSpPr>
            <p:cNvPr id="125963" name="Arc 6"/>
            <p:cNvSpPr>
              <a:spLocks/>
            </p:cNvSpPr>
            <p:nvPr/>
          </p:nvSpPr>
          <p:spPr bwMode="auto">
            <a:xfrm rot="-1380000">
              <a:off x="4604" y="1941"/>
              <a:ext cx="243" cy="527"/>
            </a:xfrm>
            <a:custGeom>
              <a:avLst/>
              <a:gdLst>
                <a:gd name="T0" fmla="*/ 0 w 21600"/>
                <a:gd name="T1" fmla="*/ 0 h 42525"/>
                <a:gd name="T2" fmla="*/ 0 w 21600"/>
                <a:gd name="T3" fmla="*/ 0 h 42525"/>
                <a:gd name="T4" fmla="*/ 0 w 21600"/>
                <a:gd name="T5" fmla="*/ 0 h 425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525"/>
                <a:gd name="T11" fmla="*/ 21600 w 21600"/>
                <a:gd name="T12" fmla="*/ 42525 h 425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580" name="Arc 7"/>
            <p:cNvSpPr>
              <a:spLocks/>
            </p:cNvSpPr>
            <p:nvPr/>
          </p:nvSpPr>
          <p:spPr bwMode="auto">
            <a:xfrm rot="-1380000">
              <a:off x="4675" y="1888"/>
              <a:ext cx="352" cy="527"/>
            </a:xfrm>
            <a:custGeom>
              <a:avLst/>
              <a:gdLst>
                <a:gd name="T0" fmla="*/ 0 w 21600"/>
                <a:gd name="T1" fmla="*/ 0 h 33198"/>
                <a:gd name="T2" fmla="*/ 0 w 21600"/>
                <a:gd name="T3" fmla="*/ 0 h 33198"/>
                <a:gd name="T4" fmla="*/ 0 w 21600"/>
                <a:gd name="T5" fmla="*/ 0 h 331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3198"/>
                <a:gd name="T11" fmla="*/ 21600 w 21600"/>
                <a:gd name="T12" fmla="*/ 33198 h 33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rgbClr val="00003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2216" name="Oval 8"/>
          <p:cNvSpPr>
            <a:spLocks noChangeArrowheads="1"/>
          </p:cNvSpPr>
          <p:nvPr/>
        </p:nvSpPr>
        <p:spPr bwMode="auto">
          <a:xfrm>
            <a:off x="2566988" y="2636838"/>
            <a:ext cx="2736850" cy="2305050"/>
          </a:xfrm>
          <a:prstGeom prst="ellipse">
            <a:avLst/>
          </a:prstGeom>
          <a:solidFill>
            <a:srgbClr val="BBE0E3">
              <a:alpha val="23137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2782889" y="5589588"/>
            <a:ext cx="20313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半日周潮のみ</a:t>
            </a:r>
            <a:endParaRPr lang="en-US" altLang="ja-JP" sz="2400" dirty="0">
              <a:solidFill>
                <a:srgbClr val="00CC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(only half-daily)</a:t>
            </a:r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8528038" y="4365105"/>
            <a:ext cx="19752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ja-JP" altLang="en-US" sz="2800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赤緯ゼロ</a:t>
            </a:r>
            <a:endParaRPr lang="en-US" altLang="ja-JP" sz="2800" dirty="0">
              <a:solidFill>
                <a:srgbClr val="00CC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r">
              <a:defRPr/>
            </a:pPr>
            <a:r>
              <a:rPr lang="en-US" altLang="ja-JP" sz="2000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Declination = 0</a:t>
            </a:r>
          </a:p>
        </p:txBody>
      </p:sp>
      <p:sp>
        <p:nvSpPr>
          <p:cNvPr id="222219" name="Text Box 11"/>
          <p:cNvSpPr txBox="1">
            <a:spLocks noChangeArrowheads="1"/>
          </p:cNvSpPr>
          <p:nvPr/>
        </p:nvSpPr>
        <p:spPr bwMode="auto">
          <a:xfrm>
            <a:off x="1919536" y="1268761"/>
            <a:ext cx="51125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半日周潮の振幅が一回ごとに変わる（日周潮）</a:t>
            </a:r>
            <a:r>
              <a:rPr lang="en-US" altLang="ja-JP" sz="2000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Diurnal tide appears</a:t>
            </a:r>
          </a:p>
        </p:txBody>
      </p:sp>
      <p:sp>
        <p:nvSpPr>
          <p:cNvPr id="222220" name="Text Box 12"/>
          <p:cNvSpPr txBox="1">
            <a:spLocks noChangeArrowheads="1"/>
          </p:cNvSpPr>
          <p:nvPr/>
        </p:nvSpPr>
        <p:spPr bwMode="auto">
          <a:xfrm>
            <a:off x="8640235" y="321656"/>
            <a:ext cx="19591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ja-JP" altLang="en-US" sz="2800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赤緯 </a:t>
            </a:r>
            <a:r>
              <a:rPr lang="en-US" altLang="ja-JP" sz="2800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&gt; </a:t>
            </a:r>
            <a:r>
              <a:rPr lang="ja-JP" altLang="en-US" sz="2800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ゼロ</a:t>
            </a:r>
            <a:endParaRPr lang="en-US" altLang="ja-JP" sz="2800" dirty="0">
              <a:solidFill>
                <a:srgbClr val="00CC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r">
              <a:defRPr/>
            </a:pPr>
            <a:r>
              <a:rPr lang="en-US" altLang="ja-JP" sz="2000" dirty="0">
                <a:solidFill>
                  <a:srgbClr val="00CC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Declination &gt; 0</a:t>
            </a:r>
          </a:p>
        </p:txBody>
      </p:sp>
      <p:sp>
        <p:nvSpPr>
          <p:cNvPr id="125961" name="Line 13"/>
          <p:cNvSpPr>
            <a:spLocks noChangeShapeType="1"/>
          </p:cNvSpPr>
          <p:nvPr/>
        </p:nvSpPr>
        <p:spPr bwMode="auto">
          <a:xfrm>
            <a:off x="1703389" y="3860800"/>
            <a:ext cx="8569325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5962" name="Text Box 14"/>
          <p:cNvSpPr txBox="1">
            <a:spLocks noChangeArrowheads="1"/>
          </p:cNvSpPr>
          <p:nvPr/>
        </p:nvSpPr>
        <p:spPr bwMode="auto">
          <a:xfrm>
            <a:off x="1703388" y="195362"/>
            <a:ext cx="675056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B2B2B2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潮汐：なぜ一回ごとに振幅かわる？</a:t>
            </a:r>
            <a:endParaRPr lang="en-US" altLang="ja-JP" sz="3200" dirty="0">
              <a:solidFill>
                <a:srgbClr val="B2B2B2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sz="2400" dirty="0">
                <a:solidFill>
                  <a:srgbClr val="B2B2B2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Why do the small/large tide come in turn?</a:t>
            </a:r>
            <a:endParaRPr lang="ja-JP" altLang="en-US" sz="2400" dirty="0">
              <a:solidFill>
                <a:srgbClr val="B2B2B2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35" y="3471026"/>
            <a:ext cx="5721096" cy="3102864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972D1E2-8DB2-4F81-97C8-0B1A11C1E9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210505"/>
      </p:ext>
    </p:extLst>
  </p:cSld>
  <p:clrMapOvr>
    <a:masterClrMapping/>
  </p:clrMapOvr>
  <p:transition spd="med" advTm="13519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2" dur="3000" fill="hold"/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2216" grpId="0" animBg="1"/>
      <p:bldP spid="222217" grpId="0"/>
      <p:bldP spid="222218" grpId="0"/>
      <p:bldP spid="222219" grpId="0"/>
      <p:bldP spid="2222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351585" y="476672"/>
            <a:ext cx="7463903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4. </a:t>
            </a:r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流体としての地球  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Earth as a fluid</a:t>
            </a:r>
            <a:endParaRPr lang="ja-JP" altLang="en-US" sz="28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地球の形、地球楕円体、ジオイド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		Shape, ellipsoid, Geoid</a:t>
            </a:r>
            <a:endParaRPr lang="ja-JP" altLang="en-US" sz="28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2400" dirty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5. </a:t>
            </a:r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弾性体としての地球 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Earth as an elastic body</a:t>
            </a:r>
            <a:endParaRPr lang="ja-JP" altLang="en-US" sz="28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地球潮汐、分潮、ラブ数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		</a:t>
            </a:r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Earth tide, tidal components, Love number</a:t>
            </a:r>
            <a:endParaRPr lang="ja-JP" altLang="en-US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6. </a:t>
            </a:r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地球の重力とその変動   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Earth’s gravity</a:t>
            </a:r>
            <a:endParaRPr lang="ja-JP" altLang="en-US" sz="28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重力異常、アイソスタシー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		Gravity anomaly, isostasy </a:t>
            </a:r>
            <a:r>
              <a:rPr lang="ja-JP" altLang="en-US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</a:t>
            </a:r>
          </a:p>
        </p:txBody>
      </p:sp>
      <p:pic>
        <p:nvPicPr>
          <p:cNvPr id="3" name="Picture 2" descr="globe">
            <a:extLst>
              <a:ext uri="{FF2B5EF4-FFF2-40B4-BE49-F238E27FC236}">
                <a16:creationId xmlns:a16="http://schemas.microsoft.com/office/drawing/2014/main" id="{96A02FF7-CC42-4A05-A8C6-AFA84A1468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0" y="1772816"/>
            <a:ext cx="1872307" cy="18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D26C0E1-5C75-4E8A-B313-DE686815BD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614150"/>
      </p:ext>
    </p:extLst>
  </p:cSld>
  <p:clrMapOvr>
    <a:masterClrMapping/>
  </p:clrMapOvr>
  <p:transition spd="med" advTm="4186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ot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60000">
            <a:off x="3320803" y="-386737"/>
            <a:ext cx="5086814" cy="924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5"/>
          <p:cNvSpPr txBox="1">
            <a:spLocks noChangeArrowheads="1"/>
          </p:cNvSpPr>
          <p:nvPr/>
        </p:nvSpPr>
        <p:spPr bwMode="auto">
          <a:xfrm>
            <a:off x="3336269" y="415133"/>
            <a:ext cx="551946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東京湾の海水位（潮位）変化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Water level variation in the Tokyo Bay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679062" y="1588730"/>
            <a:ext cx="1361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Neap tide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40332" y="1556792"/>
            <a:ext cx="151195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Spray tide</a:t>
            </a:r>
          </a:p>
          <a:p>
            <a:pPr algn="ctr">
              <a:defRPr/>
            </a:pPr>
            <a:r>
              <a:rPr lang="en-US" altLang="ja-JP" dirty="0">
                <a:solidFill>
                  <a:srgbClr val="000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(spring tide)</a:t>
            </a:r>
            <a:endParaRPr lang="ja-JP" altLang="en-US" dirty="0">
              <a:solidFill>
                <a:srgbClr val="000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19427" y="1610663"/>
            <a:ext cx="1361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Neap tide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76097" y="1556792"/>
            <a:ext cx="151195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Spray tide</a:t>
            </a:r>
          </a:p>
          <a:p>
            <a:pPr algn="ctr">
              <a:defRPr/>
            </a:pPr>
            <a:r>
              <a:rPr lang="en-US" altLang="ja-JP" dirty="0">
                <a:solidFill>
                  <a:srgbClr val="0000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(spring tide)</a:t>
            </a:r>
            <a:endParaRPr lang="ja-JP" altLang="en-US" dirty="0">
              <a:solidFill>
                <a:srgbClr val="000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2C9AED7-DD3C-4EA4-B095-9C49CE430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18144"/>
      </p:ext>
    </p:extLst>
  </p:cSld>
  <p:clrMapOvr>
    <a:masterClrMapping/>
  </p:clrMapOvr>
  <p:transition spd="med" advTm="2613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3576F3F-8937-40AE-8819-3EC783084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958584"/>
            <a:ext cx="7973568" cy="58674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673648E0-933D-461B-8CB0-BF9E98CBB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596" y="188640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分潮という考え方 </a:t>
            </a: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Tidal constituents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326FF1F-FCC7-40B9-9920-A249F933F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1340768"/>
            <a:ext cx="316835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半日周</a:t>
            </a:r>
            <a:r>
              <a:rPr lang="ja-JP" altLang="en-US" sz="24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（太陰日）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Semidiurnal </a:t>
            </a:r>
            <a:r>
              <a:rPr lang="en-US" altLang="ja-JP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(lunar day)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61AA1CB-2D50-4582-BF0D-B6A576DDD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2924944"/>
            <a:ext cx="316835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半日周</a:t>
            </a:r>
            <a:r>
              <a:rPr lang="ja-JP" altLang="en-US" sz="24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（太陽日）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Semidiurnal </a:t>
            </a:r>
            <a:r>
              <a:rPr lang="en-US" altLang="ja-JP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(solar day)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78ECFDD-11E6-4680-BA9B-C71F38DE1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4611361"/>
            <a:ext cx="316835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合計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Total tide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227FFDC-FAF9-4EF9-AFED-20EA6DF31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40" y="1124744"/>
            <a:ext cx="9361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M2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B254B034-80C8-4D9F-B69E-D95B9F879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109" y="2952773"/>
            <a:ext cx="9361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S2</a:t>
            </a: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C64BBC89-DA13-407F-9F49-E52A9B4B4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10943"/>
      </p:ext>
    </p:extLst>
  </p:cSld>
  <p:clrMapOvr>
    <a:masterClrMapping/>
  </p:clrMapOvr>
  <p:transition spd="med" advTm="9762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4C8A8C-BBE1-4CCD-A305-5EC69EC5F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970008"/>
            <a:ext cx="7973568" cy="58674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772EA21-E1EC-426E-9D87-38E7BE152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596" y="188640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分潮という考え方 </a:t>
            </a: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Tidal constituents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DF5E944-58D4-4710-8035-1A53F9192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1340768"/>
            <a:ext cx="316835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半日周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Semidiurnal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19B1496-7242-4CF3-A157-C65E3886C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2924944"/>
            <a:ext cx="316835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日周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Diurnal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21B048F-FA41-4F9B-9FBD-174CAFB8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4611361"/>
            <a:ext cx="316835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合計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Total tide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8C9C534-E31D-4456-BACC-A08BD3B3E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40" y="1124744"/>
            <a:ext cx="9361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S2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2B8D49-682F-4A21-B097-174F65695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109" y="2952773"/>
            <a:ext cx="9361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K1</a:t>
            </a: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751A1B43-5DB1-4E1A-99E2-B847EA696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14496"/>
      </p:ext>
    </p:extLst>
  </p:cSld>
  <p:clrMapOvr>
    <a:masterClrMapping/>
  </p:clrMapOvr>
  <p:transition spd="med" advTm="9085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411906" y="2066881"/>
            <a:ext cx="738664" cy="33239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・自転減速効果</a:t>
            </a:r>
            <a:endParaRPr lang="en-US" altLang="ja-JP" sz="36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598842" y="1682891"/>
            <a:ext cx="738664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潮汐の様々な働き</a:t>
            </a:r>
            <a:endParaRPr lang="en-US" altLang="ja-JP" sz="36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50688" y="2056625"/>
            <a:ext cx="1846659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・引っ張り効果</a:t>
            </a:r>
            <a:endParaRPr lang="en-US" altLang="ja-JP" sz="36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・こっち向け効果</a:t>
            </a:r>
            <a:endParaRPr lang="en-US" altLang="ja-JP" sz="36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・</a:t>
            </a:r>
            <a:r>
              <a:rPr lang="ja-JP" altLang="en-US" sz="3600" dirty="0" err="1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起きろ</a:t>
            </a:r>
            <a:r>
              <a:rPr lang="ja-JP" altLang="en-US" sz="36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効果</a:t>
            </a:r>
            <a:endParaRPr lang="en-US" altLang="ja-JP" sz="36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10322" y="278736"/>
            <a:ext cx="4363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7C80"/>
                </a:solidFill>
                <a:latin typeface="Comic Sans MS" pitchFamily="66" charset="0"/>
              </a:rPr>
              <a:t>Various functions of tide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1424" y="278736"/>
            <a:ext cx="2255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1. Pulling apart</a:t>
            </a:r>
          </a:p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2. Look at me!</a:t>
            </a:r>
          </a:p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3. Get up!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11424" y="1469975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4. Braking the spin</a:t>
            </a:r>
          </a:p>
        </p:txBody>
      </p:sp>
      <p:grpSp>
        <p:nvGrpSpPr>
          <p:cNvPr id="8" name="Group 36">
            <a:extLst>
              <a:ext uri="{FF2B5EF4-FFF2-40B4-BE49-F238E27FC236}">
                <a16:creationId xmlns:a16="http://schemas.microsoft.com/office/drawing/2014/main" id="{008E43B0-559F-418A-9278-33B748A0A529}"/>
              </a:ext>
            </a:extLst>
          </p:cNvPr>
          <p:cNvGrpSpPr>
            <a:grpSpLocks/>
          </p:cNvGrpSpPr>
          <p:nvPr/>
        </p:nvGrpSpPr>
        <p:grpSpPr bwMode="auto">
          <a:xfrm>
            <a:off x="4421688" y="3385535"/>
            <a:ext cx="671513" cy="920750"/>
            <a:chOff x="4604" y="1888"/>
            <a:chExt cx="423" cy="580"/>
          </a:xfrm>
        </p:grpSpPr>
        <p:sp>
          <p:nvSpPr>
            <p:cNvPr id="9" name="Arc 3">
              <a:extLst>
                <a:ext uri="{FF2B5EF4-FFF2-40B4-BE49-F238E27FC236}">
                  <a16:creationId xmlns:a16="http://schemas.microsoft.com/office/drawing/2014/main" id="{156A6089-B418-4826-A37D-F4A241C85ACC}"/>
                </a:ext>
              </a:extLst>
            </p:cNvPr>
            <p:cNvSpPr>
              <a:spLocks/>
            </p:cNvSpPr>
            <p:nvPr/>
          </p:nvSpPr>
          <p:spPr bwMode="auto">
            <a:xfrm rot="20220000">
              <a:off x="4604" y="1941"/>
              <a:ext cx="243" cy="5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243 w 21600"/>
                <a:gd name="T1" fmla="*/ 42525 h 42525"/>
                <a:gd name="T2" fmla="*/ 21511 w 21600"/>
                <a:gd name="T3" fmla="*/ 0 h 42525"/>
                <a:gd name="T4" fmla="*/ 21600 w 21600"/>
                <a:gd name="T5" fmla="*/ 21600 h 42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Arc 4">
              <a:extLst>
                <a:ext uri="{FF2B5EF4-FFF2-40B4-BE49-F238E27FC236}">
                  <a16:creationId xmlns:a16="http://schemas.microsoft.com/office/drawing/2014/main" id="{CBEC9E70-FAE4-467B-A199-65EA1A79F193}"/>
                </a:ext>
              </a:extLst>
            </p:cNvPr>
            <p:cNvSpPr>
              <a:spLocks/>
            </p:cNvSpPr>
            <p:nvPr/>
          </p:nvSpPr>
          <p:spPr bwMode="auto">
            <a:xfrm rot="20220000">
              <a:off x="4675" y="1888"/>
              <a:ext cx="352" cy="527"/>
            </a:xfrm>
            <a:custGeom>
              <a:avLst/>
              <a:gdLst>
                <a:gd name="G0" fmla="+- 21600 0 0"/>
                <a:gd name="G1" fmla="+- 17955 0 0"/>
                <a:gd name="G2" fmla="+- 21600 0 0"/>
                <a:gd name="T0" fmla="*/ 6296 w 21600"/>
                <a:gd name="T1" fmla="*/ 33198 h 33198"/>
                <a:gd name="T2" fmla="*/ 9593 w 21600"/>
                <a:gd name="T3" fmla="*/ 0 h 33198"/>
                <a:gd name="T4" fmla="*/ 21600 w 21600"/>
                <a:gd name="T5" fmla="*/ 17955 h 3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rgbClr val="0000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Oval 6">
            <a:extLst>
              <a:ext uri="{FF2B5EF4-FFF2-40B4-BE49-F238E27FC236}">
                <a16:creationId xmlns:a16="http://schemas.microsoft.com/office/drawing/2014/main" id="{105381E3-283A-40ED-96FE-634FC14A8C98}"/>
              </a:ext>
            </a:extLst>
          </p:cNvPr>
          <p:cNvSpPr>
            <a:spLocks noChangeArrowheads="1"/>
          </p:cNvSpPr>
          <p:nvPr/>
        </p:nvSpPr>
        <p:spPr bwMode="auto">
          <a:xfrm rot="3542600">
            <a:off x="792493" y="2976552"/>
            <a:ext cx="1257017" cy="1522188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8059BED-49A6-48D8-97B6-CE2017CF7960}"/>
              </a:ext>
            </a:extLst>
          </p:cNvPr>
          <p:cNvSpPr/>
          <p:nvPr/>
        </p:nvSpPr>
        <p:spPr>
          <a:xfrm>
            <a:off x="772930" y="3152539"/>
            <a:ext cx="1296144" cy="1170217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46F2FED2-1EAB-4D0A-9074-DFEA1AE0DB74}"/>
              </a:ext>
            </a:extLst>
          </p:cNvPr>
          <p:cNvCxnSpPr/>
          <p:nvPr/>
        </p:nvCxnSpPr>
        <p:spPr>
          <a:xfrm>
            <a:off x="1919536" y="3232660"/>
            <a:ext cx="47744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5E197F5-4843-4D61-8355-F044BF03089A}"/>
              </a:ext>
            </a:extLst>
          </p:cNvPr>
          <p:cNvCxnSpPr/>
          <p:nvPr/>
        </p:nvCxnSpPr>
        <p:spPr>
          <a:xfrm>
            <a:off x="407368" y="4149080"/>
            <a:ext cx="477445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3">
            <a:extLst>
              <a:ext uri="{FF2B5EF4-FFF2-40B4-BE49-F238E27FC236}">
                <a16:creationId xmlns:a16="http://schemas.microsoft.com/office/drawing/2014/main" id="{2B4FFEF5-9796-4088-B767-2D95754DC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848" y="4702230"/>
            <a:ext cx="413446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潮汐はトルクをもたらす</a:t>
            </a:r>
            <a:endParaRPr lang="en-US" altLang="ja-JP" sz="2800" dirty="0">
              <a:solidFill>
                <a:srgbClr val="FF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Tide makes a torque</a:t>
            </a:r>
            <a:endParaRPr lang="ja-JP" altLang="en-US" sz="2400" dirty="0">
              <a:solidFill>
                <a:srgbClr val="FF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91B52B97-A4AA-45FC-8446-1A6F25E4C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38884"/>
      </p:ext>
    </p:extLst>
  </p:cSld>
  <p:clrMapOvr>
    <a:masterClrMapping/>
  </p:clrMapOvr>
  <p:transition spd="med" advTm="7774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598712" y="260648"/>
            <a:ext cx="11593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自転を止めてみた潮汐（理想）</a:t>
            </a:r>
            <a:r>
              <a:rPr lang="en-US" altLang="ja-JP" sz="28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Movement w.r.t. the Earth (ideal)</a:t>
            </a:r>
          </a:p>
        </p:txBody>
      </p:sp>
      <p:grpSp>
        <p:nvGrpSpPr>
          <p:cNvPr id="146468" name="Group 36"/>
          <p:cNvGrpSpPr>
            <a:grpSpLocks/>
          </p:cNvGrpSpPr>
          <p:nvPr/>
        </p:nvGrpSpPr>
        <p:grpSpPr bwMode="auto">
          <a:xfrm>
            <a:off x="5644741" y="1196752"/>
            <a:ext cx="671513" cy="920750"/>
            <a:chOff x="4604" y="1888"/>
            <a:chExt cx="423" cy="580"/>
          </a:xfrm>
        </p:grpSpPr>
        <p:sp>
          <p:nvSpPr>
            <p:cNvPr id="146435" name="Arc 3"/>
            <p:cNvSpPr>
              <a:spLocks/>
            </p:cNvSpPr>
            <p:nvPr/>
          </p:nvSpPr>
          <p:spPr bwMode="auto">
            <a:xfrm rot="20220000">
              <a:off x="4604" y="1941"/>
              <a:ext cx="243" cy="5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243 w 21600"/>
                <a:gd name="T1" fmla="*/ 42525 h 42525"/>
                <a:gd name="T2" fmla="*/ 21511 w 21600"/>
                <a:gd name="T3" fmla="*/ 0 h 42525"/>
                <a:gd name="T4" fmla="*/ 21600 w 21600"/>
                <a:gd name="T5" fmla="*/ 21600 h 42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36" name="Arc 4"/>
            <p:cNvSpPr>
              <a:spLocks/>
            </p:cNvSpPr>
            <p:nvPr/>
          </p:nvSpPr>
          <p:spPr bwMode="auto">
            <a:xfrm rot="20220000">
              <a:off x="4675" y="1888"/>
              <a:ext cx="352" cy="527"/>
            </a:xfrm>
            <a:custGeom>
              <a:avLst/>
              <a:gdLst>
                <a:gd name="G0" fmla="+- 21600 0 0"/>
                <a:gd name="G1" fmla="+- 17955 0 0"/>
                <a:gd name="G2" fmla="+- 21600 0 0"/>
                <a:gd name="T0" fmla="*/ 6296 w 21600"/>
                <a:gd name="T1" fmla="*/ 33198 h 33198"/>
                <a:gd name="T2" fmla="*/ 9593 w 21600"/>
                <a:gd name="T3" fmla="*/ 0 h 33198"/>
                <a:gd name="T4" fmla="*/ 21600 w 21600"/>
                <a:gd name="T5" fmla="*/ 17955 h 3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rgbClr val="0000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356641" y="2708920"/>
            <a:ext cx="1242983" cy="2088232"/>
            <a:chOff x="3832640" y="2708920"/>
            <a:chExt cx="1242983" cy="2088232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4451005" y="2708920"/>
              <a:ext cx="15769" cy="208823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438" name="Oval 6"/>
            <p:cNvSpPr>
              <a:spLocks noChangeArrowheads="1"/>
            </p:cNvSpPr>
            <p:nvPr/>
          </p:nvSpPr>
          <p:spPr bwMode="auto">
            <a:xfrm rot="-2065">
              <a:off x="3832640" y="2997326"/>
              <a:ext cx="1242983" cy="1440109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6486" name="Group 54"/>
          <p:cNvGrpSpPr>
            <a:grpSpLocks/>
          </p:cNvGrpSpPr>
          <p:nvPr/>
        </p:nvGrpSpPr>
        <p:grpSpPr bwMode="auto">
          <a:xfrm>
            <a:off x="5482908" y="3306206"/>
            <a:ext cx="1045141" cy="820261"/>
            <a:chOff x="1380" y="1453"/>
            <a:chExt cx="1492" cy="1408"/>
          </a:xfrm>
        </p:grpSpPr>
        <p:sp>
          <p:nvSpPr>
            <p:cNvPr id="146439" name="Freeform 7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0" name="Freeform 8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1" name="Freeform 9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3" name="Freeform 11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4" name="Freeform 12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5" name="Freeform 13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6" name="Freeform 14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7" name="Freeform 15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8" name="Freeform 16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9" name="Freeform 17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50" name="Freeform 18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51" name="Freeform 19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1596949" y="6095933"/>
            <a:ext cx="9721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海は、月について行くのが大変　</a:t>
            </a:r>
            <a:r>
              <a:rPr lang="en-US" altLang="ja-JP" sz="24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Ocean have to chase the Moon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88A69C5-8C7C-4E7A-8226-700236C54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90471"/>
      </p:ext>
    </p:extLst>
  </p:cSld>
  <p:clrMapOvr>
    <a:masterClrMapping/>
  </p:clrMapOvr>
  <p:transition spd="med" advTm="300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C 0.09934 3.33333E-6 0.18046 0.13981 0.18046 0.31296 C 0.18046 0.48518 0.09934 0.62546 4.79167E-6 0.62546 C -0.09935 0.62546 -0.17969 0.48518 -0.17969 0.31296 C -0.17969 0.13981 -0.09935 3.33333E-6 4.79167E-6 3.33333E-6 Z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12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602611" y="223065"/>
            <a:ext cx="112583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自転を止めてみた潮汐（現実）</a:t>
            </a:r>
            <a:r>
              <a:rPr lang="en-US" altLang="ja-JP" sz="2800" dirty="0">
                <a:solidFill>
                  <a:srgbClr val="99CCFF"/>
                </a:solidFill>
                <a:latin typeface="Times New Roman" pitchFamily="18" charset="0"/>
                <a:ea typeface="HG正楷書体-PRO" pitchFamily="66" charset="-128"/>
              </a:rPr>
              <a:t>Movement w.r.t. the Earth (real)</a:t>
            </a:r>
            <a:endParaRPr lang="en-US" altLang="ja-JP" sz="2800" dirty="0">
              <a:solidFill>
                <a:srgbClr val="99CCFF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grpSp>
        <p:nvGrpSpPr>
          <p:cNvPr id="146468" name="Group 36"/>
          <p:cNvGrpSpPr>
            <a:grpSpLocks/>
          </p:cNvGrpSpPr>
          <p:nvPr/>
        </p:nvGrpSpPr>
        <p:grpSpPr bwMode="auto">
          <a:xfrm>
            <a:off x="5644741" y="1196752"/>
            <a:ext cx="671513" cy="920750"/>
            <a:chOff x="4604" y="1888"/>
            <a:chExt cx="423" cy="580"/>
          </a:xfrm>
        </p:grpSpPr>
        <p:sp>
          <p:nvSpPr>
            <p:cNvPr id="146435" name="Arc 3"/>
            <p:cNvSpPr>
              <a:spLocks/>
            </p:cNvSpPr>
            <p:nvPr/>
          </p:nvSpPr>
          <p:spPr bwMode="auto">
            <a:xfrm rot="20220000">
              <a:off x="4604" y="1941"/>
              <a:ext cx="243" cy="5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243 w 21600"/>
                <a:gd name="T1" fmla="*/ 42525 h 42525"/>
                <a:gd name="T2" fmla="*/ 21511 w 21600"/>
                <a:gd name="T3" fmla="*/ 0 h 42525"/>
                <a:gd name="T4" fmla="*/ 21600 w 21600"/>
                <a:gd name="T5" fmla="*/ 21600 h 42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36" name="Arc 4"/>
            <p:cNvSpPr>
              <a:spLocks/>
            </p:cNvSpPr>
            <p:nvPr/>
          </p:nvSpPr>
          <p:spPr bwMode="auto">
            <a:xfrm rot="20220000">
              <a:off x="4675" y="1888"/>
              <a:ext cx="352" cy="527"/>
            </a:xfrm>
            <a:custGeom>
              <a:avLst/>
              <a:gdLst>
                <a:gd name="G0" fmla="+- 21600 0 0"/>
                <a:gd name="G1" fmla="+- 17955 0 0"/>
                <a:gd name="G2" fmla="+- 21600 0 0"/>
                <a:gd name="T0" fmla="*/ 6296 w 21600"/>
                <a:gd name="T1" fmla="*/ 33198 h 33198"/>
                <a:gd name="T2" fmla="*/ 9593 w 21600"/>
                <a:gd name="T3" fmla="*/ 0 h 33198"/>
                <a:gd name="T4" fmla="*/ 21600 w 21600"/>
                <a:gd name="T5" fmla="*/ 17955 h 3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rgbClr val="0000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356641" y="2708920"/>
            <a:ext cx="1242983" cy="2088232"/>
            <a:chOff x="3832640" y="2708920"/>
            <a:chExt cx="1242983" cy="2088232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4451005" y="2708920"/>
              <a:ext cx="15769" cy="208823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438" name="Oval 6"/>
            <p:cNvSpPr>
              <a:spLocks noChangeArrowheads="1"/>
            </p:cNvSpPr>
            <p:nvPr/>
          </p:nvSpPr>
          <p:spPr bwMode="auto">
            <a:xfrm rot="-2065">
              <a:off x="3832640" y="2997326"/>
              <a:ext cx="1242983" cy="1440109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6486" name="Group 54"/>
          <p:cNvGrpSpPr>
            <a:grpSpLocks/>
          </p:cNvGrpSpPr>
          <p:nvPr/>
        </p:nvGrpSpPr>
        <p:grpSpPr bwMode="auto">
          <a:xfrm>
            <a:off x="5482908" y="3306206"/>
            <a:ext cx="1045141" cy="820261"/>
            <a:chOff x="1380" y="1453"/>
            <a:chExt cx="1492" cy="1408"/>
          </a:xfrm>
        </p:grpSpPr>
        <p:sp>
          <p:nvSpPr>
            <p:cNvPr id="146439" name="Freeform 7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0" name="Freeform 8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1" name="Freeform 9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3" name="Freeform 11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4" name="Freeform 12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5" name="Freeform 13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6" name="Freeform 14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7" name="Freeform 15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8" name="Freeform 16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49" name="Freeform 17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50" name="Freeform 18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51" name="Freeform 19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206692" y="6111715"/>
            <a:ext cx="105015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海が月に追いつけなくて遅れる　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Ocean cannot catch up with the Moon (delayed)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EAAF22F-F197-469C-93D4-5AEBAE8E9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26527"/>
      </p:ext>
    </p:extLst>
  </p:cSld>
  <p:clrMapOvr>
    <a:masterClrMapping/>
  </p:clrMapOvr>
  <p:transition spd="med" advTm="908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C 0.09766 3.33333E-6 0.1776 0.13981 0.1776 0.31296 C 0.1776 0.48518 0.09766 0.62546 -4.16667E-7 0.62546 C -0.09779 0.62546 -0.17669 0.48518 -0.17669 0.31296 C -0.17669 0.13981 -0.09779 3.33333E-6 -4.16667E-7 3.33333E-6 Z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12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8" name="Line 22"/>
          <p:cNvSpPr>
            <a:spLocks noChangeShapeType="1"/>
          </p:cNvSpPr>
          <p:nvPr/>
        </p:nvSpPr>
        <p:spPr bwMode="auto">
          <a:xfrm flipH="1" flipV="1">
            <a:off x="2351743" y="3924324"/>
            <a:ext cx="711200" cy="2312988"/>
          </a:xfrm>
          <a:prstGeom prst="line">
            <a:avLst/>
          </a:prstGeom>
          <a:noFill/>
          <a:ln w="2857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" name="Picture 2" descr="http://www.nao.ac.jp/contents/astro/gallery/SolSys/Moon/m010705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3962" r="30646" b="4834"/>
          <a:stretch/>
        </p:blipFill>
        <p:spPr bwMode="auto">
          <a:xfrm rot="9666714">
            <a:off x="1884330" y="4325800"/>
            <a:ext cx="1747627" cy="17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2038226" y="534830"/>
            <a:ext cx="89289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600" dirty="0">
                <a:solidFill>
                  <a:srgbClr val="FF9999"/>
                </a:solidFill>
                <a:latin typeface="Times New Roman" pitchFamily="18" charset="0"/>
                <a:ea typeface="HG正楷書体-PRO" pitchFamily="66" charset="-128"/>
              </a:rPr>
              <a:t>月レーザ測距　</a:t>
            </a:r>
            <a:r>
              <a:rPr lang="en-US" altLang="ja-JP" sz="3200" dirty="0">
                <a:solidFill>
                  <a:srgbClr val="FF9999"/>
                </a:solidFill>
                <a:latin typeface="Times New Roman" pitchFamily="18" charset="0"/>
                <a:ea typeface="HG正楷書体-PRO" pitchFamily="66" charset="-128"/>
              </a:rPr>
              <a:t>(Lunar Laser Ranging)</a:t>
            </a:r>
            <a:endParaRPr lang="ja-JP" altLang="en-US" sz="3200" dirty="0">
              <a:solidFill>
                <a:srgbClr val="FF9999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50196" name="Oval 20"/>
          <p:cNvSpPr>
            <a:spLocks noChangeArrowheads="1"/>
          </p:cNvSpPr>
          <p:nvPr/>
        </p:nvSpPr>
        <p:spPr bwMode="auto">
          <a:xfrm>
            <a:off x="8252208" y="4797425"/>
            <a:ext cx="508000" cy="482600"/>
          </a:xfrm>
          <a:prstGeom prst="ellipse">
            <a:avLst/>
          </a:prstGeom>
          <a:gradFill rotWithShape="0">
            <a:gsLst>
              <a:gs pos="0">
                <a:schemeClr val="accent5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5328593" y="3212976"/>
            <a:ext cx="36527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CCCCFF"/>
                </a:solidFill>
                <a:latin typeface="Comic Sans MS" pitchFamily="66" charset="0"/>
                <a:ea typeface="HG正楷書体-PRO" pitchFamily="66" charset="-128"/>
              </a:rPr>
              <a:t>地球からのレーザパルスの往復時間を観測</a:t>
            </a:r>
            <a:endParaRPr lang="en-US" altLang="ja-JP" sz="2400" dirty="0">
              <a:solidFill>
                <a:srgbClr val="CCCCFF"/>
              </a:solidFill>
              <a:latin typeface="Comic Sans MS" pitchFamily="66" charset="0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CCCCFF"/>
                </a:solidFill>
                <a:latin typeface="Comic Sans MS" pitchFamily="66" charset="0"/>
                <a:ea typeface="HG正楷書体-PRO" pitchFamily="66" charset="-128"/>
              </a:rPr>
              <a:t>Measure the round-trip time of a laser pulse</a:t>
            </a:r>
            <a:endParaRPr lang="en-US" altLang="ja-JP" sz="1600" dirty="0">
              <a:solidFill>
                <a:srgbClr val="CCCCFF"/>
              </a:solidFill>
              <a:latin typeface="Comic Sans MS" pitchFamily="66" charset="0"/>
            </a:endParaRPr>
          </a:p>
        </p:txBody>
      </p:sp>
      <p:sp>
        <p:nvSpPr>
          <p:cNvPr id="50200" name="Arc 24"/>
          <p:cNvSpPr>
            <a:spLocks/>
          </p:cNvSpPr>
          <p:nvPr/>
        </p:nvSpPr>
        <p:spPr bwMode="auto">
          <a:xfrm rot="20562375" flipH="1">
            <a:off x="2121556" y="4060849"/>
            <a:ext cx="609600" cy="21748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017 w 43200"/>
              <a:gd name="T1" fmla="*/ 36558 h 38556"/>
              <a:gd name="T2" fmla="*/ 34982 w 43200"/>
              <a:gd name="T3" fmla="*/ 38556 h 38556"/>
              <a:gd name="T4" fmla="*/ 21600 w 43200"/>
              <a:gd name="T5" fmla="*/ 21600 h 38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38556" fill="none" extrusionOk="0">
                <a:moveTo>
                  <a:pt x="6017" y="36557"/>
                </a:moveTo>
                <a:cubicBezTo>
                  <a:pt x="2156" y="32535"/>
                  <a:pt x="0" y="2717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8211"/>
                  <a:pt x="40171" y="34459"/>
                  <a:pt x="34981" y="38555"/>
                </a:cubicBezTo>
              </a:path>
              <a:path w="43200" h="38556" stroke="0" extrusionOk="0">
                <a:moveTo>
                  <a:pt x="6017" y="36557"/>
                </a:moveTo>
                <a:cubicBezTo>
                  <a:pt x="2156" y="32535"/>
                  <a:pt x="0" y="2717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8211"/>
                  <a:pt x="40171" y="34459"/>
                  <a:pt x="34981" y="38555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 flipH="1" flipV="1">
            <a:off x="3821495" y="4979989"/>
            <a:ext cx="4286250" cy="33337"/>
          </a:xfrm>
          <a:prstGeom prst="line">
            <a:avLst/>
          </a:prstGeom>
          <a:noFill/>
          <a:ln w="9525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3821495" y="5076825"/>
            <a:ext cx="4357688" cy="7938"/>
          </a:xfrm>
          <a:prstGeom prst="line">
            <a:avLst/>
          </a:prstGeom>
          <a:noFill/>
          <a:ln w="9525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06" name="AutoShape 30"/>
          <p:cNvSpPr>
            <a:spLocks noChangeArrowheads="1"/>
          </p:cNvSpPr>
          <p:nvPr/>
        </p:nvSpPr>
        <p:spPr bwMode="auto">
          <a:xfrm flipV="1">
            <a:off x="3469343" y="4942682"/>
            <a:ext cx="203200" cy="192087"/>
          </a:xfrm>
          <a:prstGeom prst="cube">
            <a:avLst>
              <a:gd name="adj" fmla="val 25000"/>
            </a:avLst>
          </a:prstGeom>
          <a:solidFill>
            <a:schemeClr val="bg2"/>
          </a:solidFill>
          <a:ln w="9525">
            <a:solidFill>
              <a:srgbClr val="1C1C1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32" name="Text Box 56"/>
          <p:cNvSpPr txBox="1">
            <a:spLocks noChangeArrowheads="1"/>
          </p:cNvSpPr>
          <p:nvPr/>
        </p:nvSpPr>
        <p:spPr bwMode="auto">
          <a:xfrm>
            <a:off x="3469342" y="5291748"/>
            <a:ext cx="249527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dirty="0">
                <a:solidFill>
                  <a:srgbClr val="CCCCFF"/>
                </a:solidFill>
                <a:latin typeface="HG正楷書体-PRO" pitchFamily="66" charset="-128"/>
                <a:ea typeface="HG正楷書体-PRO" pitchFamily="66" charset="-128"/>
              </a:rPr>
              <a:t>アポロ計画で月面に設置された反射板</a:t>
            </a:r>
            <a:endParaRPr lang="en-US" altLang="ja-JP" sz="2000" dirty="0">
              <a:solidFill>
                <a:srgbClr val="CCCCFF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CCCCFF"/>
                </a:solidFill>
                <a:latin typeface="Comic Sans MS" pitchFamily="66" charset="0"/>
                <a:ea typeface="HG正楷書体-PRO" pitchFamily="66" charset="-128"/>
              </a:rPr>
              <a:t>Reflectors on the Moon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38226" y="1954994"/>
            <a:ext cx="8303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月が毎年</a:t>
            </a:r>
            <a:r>
              <a:rPr lang="en-US" altLang="ja-JP" sz="28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4 cm </a:t>
            </a:r>
            <a:r>
              <a:rPr lang="ja-JP" altLang="en-US" sz="2800" dirty="0">
                <a:solidFill>
                  <a:srgbClr val="FFFFFF"/>
                </a:solidFill>
                <a:latin typeface="HG正楷書体-PRO" pitchFamily="66" charset="-128"/>
                <a:ea typeface="HG正楷書体-PRO" pitchFamily="66" charset="-128"/>
              </a:rPr>
              <a:t>程、遠ざかることが確認されている</a:t>
            </a:r>
            <a:endParaRPr lang="en-US" altLang="ja-JP" sz="2800" dirty="0">
              <a:solidFill>
                <a:srgbClr val="FFFFFF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FFFFFF"/>
                </a:solidFill>
                <a:latin typeface="Comic Sans MS" pitchFamily="66" charset="0"/>
                <a:ea typeface="HG正楷書体-PRO" pitchFamily="66" charset="-128"/>
              </a:rPr>
              <a:t>LLR showed that the Moon is getting farther by 4 cm/year</a:t>
            </a:r>
            <a:endParaRPr lang="ja-JP" altLang="en-US" sz="2000" dirty="0">
              <a:solidFill>
                <a:srgbClr val="FFFFFF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021" y="2822416"/>
            <a:ext cx="3168352" cy="3950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B91A0D1-1E3F-4988-8A2E-82CD0631FF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93508"/>
      </p:ext>
    </p:extLst>
  </p:cSld>
  <p:clrMapOvr>
    <a:masterClrMapping/>
  </p:clrMapOvr>
  <p:transition spd="med" advTm="580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197" grpId="0"/>
      <p:bldP spid="50201" grpId="0" animBg="1"/>
      <p:bldP spid="50202" grpId="0" animBg="1"/>
      <p:bldP spid="50206" grpId="0" animBg="1"/>
      <p:bldP spid="50232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993373" y="692697"/>
            <a:ext cx="738664" cy="47089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同期自転も潮汐のせい</a:t>
            </a:r>
            <a:endParaRPr lang="en-US" altLang="ja-JP" sz="36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31556" y="5949281"/>
            <a:ext cx="7462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Spin-orbit resonance is also due to the tidal force 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7D01C90-CA8C-474D-A8E4-DD9269092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19003"/>
      </p:ext>
    </p:extLst>
  </p:cSld>
  <p:clrMapOvr>
    <a:masterClrMapping/>
  </p:clrMapOvr>
  <p:transition spd="med" advTm="631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Oval 2"/>
          <p:cNvSpPr>
            <a:spLocks noChangeArrowheads="1"/>
          </p:cNvSpPr>
          <p:nvPr/>
        </p:nvSpPr>
        <p:spPr bwMode="auto">
          <a:xfrm>
            <a:off x="5808664" y="3429001"/>
            <a:ext cx="720725" cy="720725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CC66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024563" y="1268760"/>
            <a:ext cx="361950" cy="936104"/>
            <a:chOff x="4500563" y="1268760"/>
            <a:chExt cx="361950" cy="936104"/>
          </a:xfrm>
        </p:grpSpPr>
        <p:cxnSp>
          <p:nvCxnSpPr>
            <p:cNvPr id="3" name="直線矢印コネクタ 2"/>
            <p:cNvCxnSpPr/>
            <p:nvPr/>
          </p:nvCxnSpPr>
          <p:spPr>
            <a:xfrm>
              <a:off x="4681538" y="1268760"/>
              <a:ext cx="0" cy="936104"/>
            </a:xfrm>
            <a:prstGeom prst="straightConnector1">
              <a:avLst/>
            </a:prstGeom>
            <a:ln w="19050">
              <a:solidFill>
                <a:srgbClr val="FF9999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283" name="Oval 3"/>
            <p:cNvSpPr>
              <a:spLocks noChangeArrowheads="1"/>
            </p:cNvSpPr>
            <p:nvPr/>
          </p:nvSpPr>
          <p:spPr bwMode="auto">
            <a:xfrm>
              <a:off x="4500563" y="1484313"/>
              <a:ext cx="361950" cy="504825"/>
            </a:xfrm>
            <a:prstGeom prst="ellipse">
              <a:avLst/>
            </a:prstGeom>
            <a:gradFill rotWithShape="1">
              <a:gsLst>
                <a:gs pos="0">
                  <a:srgbClr val="DAEEF0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1643595" y="103345"/>
            <a:ext cx="9049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3200" dirty="0">
                <a:solidFill>
                  <a:srgbClr val="FF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同期自転も潮汐力の結果 </a:t>
            </a:r>
            <a:r>
              <a:rPr lang="en-US" altLang="ja-JP" sz="2000" dirty="0">
                <a:solidFill>
                  <a:srgbClr val="FF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Synchronous rotation is due to tide</a:t>
            </a:r>
            <a:endParaRPr lang="ja-JP" altLang="en-US" sz="2000" dirty="0">
              <a:solidFill>
                <a:srgbClr val="FF99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25285" name="Oval 5"/>
          <p:cNvSpPr>
            <a:spLocks noChangeArrowheads="1"/>
          </p:cNvSpPr>
          <p:nvPr/>
        </p:nvSpPr>
        <p:spPr bwMode="auto">
          <a:xfrm>
            <a:off x="6024564" y="2492375"/>
            <a:ext cx="287337" cy="431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93891" y="663079"/>
            <a:ext cx="5748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「こっち向け」効果 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Look-at-me effect</a:t>
            </a:r>
            <a:endParaRPr lang="ja-JP" altLang="en-US" sz="2400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0B40941-82AE-4698-A0AE-17ACA68EA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22654"/>
      </p:ext>
    </p:extLst>
  </p:cSld>
  <p:clrMapOvr>
    <a:masterClrMapping/>
  </p:clrMapOvr>
  <p:transition spd="med" advTm="4897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C 0.0487 2.59259E-6 0.0888 0.07037 0.0888 0.15717 C 0.0888 0.24398 0.0487 0.31481 8.33333E-7 0.31481 C -0.04896 0.31481 -0.08841 0.24398 -0.08841 0.15717 C -0.08841 0.07037 -0.04896 2.59259E-6 8.33333E-7 2.59259E-6 Z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74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C 0.09948 -7.40741E-7 0.1806 0.13472 0.1806 0.30185 C 0.1806 0.46806 0.09948 0.60324 -3.54167E-6 0.60324 C -0.09922 0.60324 -0.17968 0.46806 -0.17968 0.30185 C -0.17968 0.13472 -0.09922 -7.40741E-7 -3.54167E-6 -7.40741E-7 Z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01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285" grpId="0" animBg="1"/>
      <p:bldP spid="225285" grpId="1" animBg="1"/>
      <p:bldP spid="225285" grpId="2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Oval 2"/>
          <p:cNvSpPr>
            <a:spLocks noChangeArrowheads="1"/>
          </p:cNvSpPr>
          <p:nvPr/>
        </p:nvSpPr>
        <p:spPr bwMode="auto">
          <a:xfrm>
            <a:off x="5954589" y="3211512"/>
            <a:ext cx="720725" cy="720725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CC6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66243" name="Oval 3"/>
          <p:cNvSpPr>
            <a:spLocks noChangeArrowheads="1"/>
          </p:cNvSpPr>
          <p:nvPr/>
        </p:nvSpPr>
        <p:spPr bwMode="auto">
          <a:xfrm>
            <a:off x="6133977" y="1628776"/>
            <a:ext cx="361950" cy="504825"/>
          </a:xfrm>
          <a:prstGeom prst="ellipse">
            <a:avLst/>
          </a:prstGeom>
          <a:gradFill rotWithShape="1">
            <a:gsLst>
              <a:gs pos="0">
                <a:srgbClr val="DAEEF0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2718935" y="294542"/>
            <a:ext cx="71192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３対２自転公転共鳴</a:t>
            </a:r>
            <a:r>
              <a:rPr lang="ja-JP" altLang="en-US" sz="2400" dirty="0">
                <a:solidFill>
                  <a:srgbClr val="FF7C80"/>
                </a:solidFill>
                <a:latin typeface="Comic Sans MS" pitchFamily="66" charset="0"/>
              </a:rPr>
              <a:t>　</a:t>
            </a:r>
            <a:r>
              <a:rPr lang="en-US" altLang="ja-JP" sz="2400" dirty="0">
                <a:solidFill>
                  <a:srgbClr val="FF7C80"/>
                </a:solidFill>
                <a:latin typeface="Comic Sans MS" pitchFamily="66" charset="0"/>
              </a:rPr>
              <a:t>3:2 spin-orbit resonance</a:t>
            </a:r>
          </a:p>
          <a:p>
            <a:pPr algn="ctr">
              <a:defRPr/>
            </a:pPr>
            <a:r>
              <a:rPr lang="en-US" altLang="ja-JP" sz="2000" dirty="0">
                <a:solidFill>
                  <a:srgbClr val="FF9900"/>
                </a:solidFill>
                <a:latin typeface="Comic Sans MS" pitchFamily="66" charset="0"/>
              </a:rPr>
              <a:t>(Mercury)</a:t>
            </a:r>
          </a:p>
        </p:txBody>
      </p:sp>
      <p:sp>
        <p:nvSpPr>
          <p:cNvPr id="266245" name="Oval 5"/>
          <p:cNvSpPr>
            <a:spLocks noChangeArrowheads="1"/>
          </p:cNvSpPr>
          <p:nvPr/>
        </p:nvSpPr>
        <p:spPr bwMode="auto">
          <a:xfrm>
            <a:off x="6133978" y="2636838"/>
            <a:ext cx="287337" cy="431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5770439" y="1268413"/>
            <a:ext cx="1227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>
                <a:solidFill>
                  <a:srgbClr val="FF9900"/>
                </a:solidFill>
                <a:latin typeface="Comic Sans MS" pitchFamily="66" charset="0"/>
              </a:rPr>
              <a:t>perihelion</a:t>
            </a:r>
          </a:p>
        </p:txBody>
      </p:sp>
      <p:sp>
        <p:nvSpPr>
          <p:cNvPr id="266247" name="Text Box 7"/>
          <p:cNvSpPr txBox="1">
            <a:spLocks noChangeArrowheads="1"/>
          </p:cNvSpPr>
          <p:nvPr/>
        </p:nvSpPr>
        <p:spPr bwMode="auto">
          <a:xfrm>
            <a:off x="479376" y="5500397"/>
            <a:ext cx="2801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9999"/>
                </a:solidFill>
                <a:latin typeface="Comic Sans MS" pitchFamily="66" charset="0"/>
              </a:rPr>
              <a:t>Orbital period: 87.969 d</a:t>
            </a:r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511127" y="5860759"/>
            <a:ext cx="2487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>
                <a:solidFill>
                  <a:srgbClr val="009999"/>
                </a:solidFill>
                <a:latin typeface="Comic Sans MS" pitchFamily="66" charset="0"/>
              </a:rPr>
              <a:t>Spin period: 58.646 d</a:t>
            </a:r>
          </a:p>
        </p:txBody>
      </p:sp>
      <p:sp>
        <p:nvSpPr>
          <p:cNvPr id="266249" name="Text Box 9"/>
          <p:cNvSpPr txBox="1">
            <a:spLocks noChangeArrowheads="1"/>
          </p:cNvSpPr>
          <p:nvPr/>
        </p:nvSpPr>
        <p:spPr bwMode="auto">
          <a:xfrm>
            <a:off x="536527" y="6221122"/>
            <a:ext cx="2390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9999"/>
                </a:solidFill>
                <a:latin typeface="Comic Sans MS" pitchFamily="66" charset="0"/>
              </a:rPr>
              <a:t>Solar day: 175.938 d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4D37333-E4C1-4874-9673-E58E3A9858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125351"/>
      </p:ext>
    </p:extLst>
  </p:cSld>
  <p:clrMapOvr>
    <a:masterClrMapping/>
  </p:clrMapOvr>
  <p:transition spd="med" advTm="3611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C 0.10026 4.44444E-6 0.18216 0.14652 0.18216 0.328 C 0.18216 0.50856 0.10026 0.65625 1.25E-6 0.65625 C -0.10052 0.65625 -0.1819 0.50856 -0.1819 0.328 C -0.1819 0.14652 -0.10052 4.44444E-6 1.25E-6 4.44444E-6 Z " pathEditMode="relative" rAng="0" ptsTypes="AAAAA">
                                      <p:cBhvr>
                                        <p:cTn id="16" dur="60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28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40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C 0.05039 -2.22222E-6 0.0918 0.07477 0.0918 0.16713 C 0.0918 0.26019 0.05039 0.33611 -3.75E-6 0.33611 C -0.05039 0.33611 -0.09127 0.26019 -0.09127 0.16713 C -0.09127 0.07477 -0.05039 -2.22222E-6 -3.75E-6 -2.22222E-6 Z " pathEditMode="relative" rAng="0" ptsTypes="AAAAA">
                                      <p:cBhvr>
                                        <p:cTn id="20" dur="3000" fill="hold"/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68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6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6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66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6243" grpId="0" animBg="1"/>
      <p:bldP spid="266243" grpId="1" animBg="1"/>
      <p:bldP spid="266243" grpId="2" animBg="1"/>
      <p:bldP spid="266245" grpId="0" animBg="1"/>
      <p:bldP spid="266245" grpId="1" animBg="1"/>
      <p:bldP spid="266245" grpId="2" animBg="1"/>
      <p:bldP spid="266246" grpId="0"/>
      <p:bldP spid="266247" grpId="0"/>
      <p:bldP spid="266248" grpId="0"/>
      <p:bldP spid="2662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847529" y="692697"/>
            <a:ext cx="8688597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7. </a:t>
            </a:r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現実的な地球・地球熱学  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Realistic earth</a:t>
            </a:r>
            <a:endParaRPr lang="ja-JP" altLang="en-US" sz="36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粘弾性、マントル対流、プレート運動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		viscoelasticity, mantle convection, plate motion</a:t>
            </a:r>
            <a:endParaRPr lang="ja-JP" altLang="en-US" sz="28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2400" dirty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8. </a:t>
            </a:r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固体地球の中の波動と振動  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Wave and oscillation</a:t>
            </a:r>
            <a:endParaRPr lang="en-US" altLang="ja-JP" sz="36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地震、地球自由振動 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		</a:t>
            </a:r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Earthquake, Free oscillation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endParaRPr lang="en-US" altLang="ja-JP" sz="32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9. </a:t>
            </a:r>
            <a:r>
              <a:rPr lang="ja-JP" altLang="en-US" sz="36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固体地球の電磁気学  </a:t>
            </a:r>
            <a:r>
              <a:rPr lang="en-US" altLang="ja-JP" sz="28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Electromagnetics</a:t>
            </a:r>
            <a:endParaRPr lang="ja-JP" altLang="en-US" sz="28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地球磁場</a:t>
            </a:r>
            <a:r>
              <a:rPr lang="en-US" altLang="ja-JP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	</a:t>
            </a:r>
            <a:r>
              <a:rPr lang="en-US" altLang="ja-JP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Geomagnetism</a:t>
            </a:r>
            <a:endParaRPr lang="ja-JP" altLang="en-US" sz="28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BF18603-5C18-48E8-B80F-E17DF4E73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9352"/>
      </p:ext>
    </p:extLst>
  </p:cSld>
  <p:clrMapOvr>
    <a:masterClrMapping/>
  </p:clrMapOvr>
  <p:transition spd="med" advTm="430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rc 2"/>
          <p:cNvSpPr>
            <a:spLocks/>
          </p:cNvSpPr>
          <p:nvPr/>
        </p:nvSpPr>
        <p:spPr bwMode="auto">
          <a:xfrm rot="-1380000">
            <a:off x="9612312" y="3170313"/>
            <a:ext cx="385762" cy="836613"/>
          </a:xfrm>
          <a:custGeom>
            <a:avLst/>
            <a:gdLst>
              <a:gd name="T0" fmla="*/ 2147483647 w 21600"/>
              <a:gd name="T1" fmla="*/ 2147483647 h 42525"/>
              <a:gd name="T2" fmla="*/ 2147483647 w 21600"/>
              <a:gd name="T3" fmla="*/ 0 h 42525"/>
              <a:gd name="T4" fmla="*/ 2147483647 w 21600"/>
              <a:gd name="T5" fmla="*/ 2147483647 h 42525"/>
              <a:gd name="T6" fmla="*/ 0 60000 65536"/>
              <a:gd name="T7" fmla="*/ 0 60000 65536"/>
              <a:gd name="T8" fmla="*/ 0 60000 65536"/>
              <a:gd name="T9" fmla="*/ 0 w 21600"/>
              <a:gd name="T10" fmla="*/ 0 h 42525"/>
              <a:gd name="T11" fmla="*/ 21600 w 21600"/>
              <a:gd name="T12" fmla="*/ 42525 h 425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525" fill="none" extrusionOk="0">
                <a:moveTo>
                  <a:pt x="16242" y="42525"/>
                </a:moveTo>
                <a:cubicBezTo>
                  <a:pt x="6685" y="40078"/>
                  <a:pt x="0" y="31466"/>
                  <a:pt x="0" y="21600"/>
                </a:cubicBezTo>
                <a:cubicBezTo>
                  <a:pt x="-1" y="9705"/>
                  <a:pt x="9616" y="49"/>
                  <a:pt x="21511" y="0"/>
                </a:cubicBezTo>
              </a:path>
              <a:path w="21600" h="42525" stroke="0" extrusionOk="0">
                <a:moveTo>
                  <a:pt x="16242" y="42525"/>
                </a:moveTo>
                <a:cubicBezTo>
                  <a:pt x="6685" y="40078"/>
                  <a:pt x="0" y="31466"/>
                  <a:pt x="0" y="21600"/>
                </a:cubicBezTo>
                <a:cubicBezTo>
                  <a:pt x="-1" y="9705"/>
                  <a:pt x="9616" y="49"/>
                  <a:pt x="21511" y="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FFFF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0179" name="Arc 3"/>
          <p:cNvSpPr>
            <a:spLocks/>
          </p:cNvSpPr>
          <p:nvPr/>
        </p:nvSpPr>
        <p:spPr bwMode="auto">
          <a:xfrm rot="-1380000">
            <a:off x="9725024" y="3086175"/>
            <a:ext cx="558800" cy="836612"/>
          </a:xfrm>
          <a:custGeom>
            <a:avLst/>
            <a:gdLst>
              <a:gd name="T0" fmla="*/ 2147483647 w 21600"/>
              <a:gd name="T1" fmla="*/ 2147483647 h 33198"/>
              <a:gd name="T2" fmla="*/ 2147483647 w 21600"/>
              <a:gd name="T3" fmla="*/ 0 h 33198"/>
              <a:gd name="T4" fmla="*/ 2147483647 w 21600"/>
              <a:gd name="T5" fmla="*/ 2147483647 h 33198"/>
              <a:gd name="T6" fmla="*/ 0 60000 65536"/>
              <a:gd name="T7" fmla="*/ 0 60000 65536"/>
              <a:gd name="T8" fmla="*/ 0 60000 65536"/>
              <a:gd name="T9" fmla="*/ 0 w 21600"/>
              <a:gd name="T10" fmla="*/ 0 h 33198"/>
              <a:gd name="T11" fmla="*/ 21600 w 21600"/>
              <a:gd name="T12" fmla="*/ 33198 h 33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3198" fill="none" extrusionOk="0">
                <a:moveTo>
                  <a:pt x="6296" y="33197"/>
                </a:moveTo>
                <a:cubicBezTo>
                  <a:pt x="2263" y="29149"/>
                  <a:pt x="0" y="23668"/>
                  <a:pt x="0" y="17955"/>
                </a:cubicBezTo>
                <a:cubicBezTo>
                  <a:pt x="-1" y="10743"/>
                  <a:pt x="3598" y="4008"/>
                  <a:pt x="9592" y="-1"/>
                </a:cubicBezTo>
              </a:path>
              <a:path w="21600" h="33198" stroke="0" extrusionOk="0">
                <a:moveTo>
                  <a:pt x="6296" y="33197"/>
                </a:moveTo>
                <a:cubicBezTo>
                  <a:pt x="2263" y="29149"/>
                  <a:pt x="0" y="23668"/>
                  <a:pt x="0" y="17955"/>
                </a:cubicBezTo>
                <a:cubicBezTo>
                  <a:pt x="-1" y="10743"/>
                  <a:pt x="3598" y="4008"/>
                  <a:pt x="9592" y="-1"/>
                </a:cubicBezTo>
                <a:lnTo>
                  <a:pt x="21600" y="1795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63844" name="Line 4"/>
          <p:cNvSpPr>
            <a:spLocks noChangeShapeType="1"/>
          </p:cNvSpPr>
          <p:nvPr/>
        </p:nvSpPr>
        <p:spPr bwMode="auto">
          <a:xfrm flipH="1">
            <a:off x="2351584" y="4509120"/>
            <a:ext cx="1033463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63845" name="Line 5"/>
          <p:cNvSpPr>
            <a:spLocks noChangeShapeType="1"/>
          </p:cNvSpPr>
          <p:nvPr/>
        </p:nvSpPr>
        <p:spPr bwMode="auto">
          <a:xfrm>
            <a:off x="5112246" y="3356595"/>
            <a:ext cx="1033462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63846" name="Arc 6"/>
          <p:cNvSpPr>
            <a:spLocks/>
          </p:cNvSpPr>
          <p:nvPr/>
        </p:nvSpPr>
        <p:spPr bwMode="auto">
          <a:xfrm>
            <a:off x="3527922" y="2348532"/>
            <a:ext cx="1584325" cy="215900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7C8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1524001" y="98322"/>
            <a:ext cx="9223679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rgbClr val="FF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月の潮汐力による地球の歳差 </a:t>
            </a:r>
            <a:r>
              <a:rPr lang="en-US" altLang="ja-JP" sz="2000" dirty="0">
                <a:solidFill>
                  <a:srgbClr val="FF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Precession due to tidal torque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 rot="-1615437">
            <a:off x="3185022" y="2348533"/>
            <a:ext cx="2143125" cy="3095625"/>
            <a:chOff x="1429" y="1842"/>
            <a:chExt cx="1350" cy="1950"/>
          </a:xfrm>
        </p:grpSpPr>
        <p:sp>
          <p:nvSpPr>
            <p:cNvPr id="61454" name="Line 12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pic>
          <p:nvPicPr>
            <p:cNvPr id="61455" name="Picture 13" descr="aearth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766809" y="734073"/>
            <a:ext cx="4490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「起きろ」効果 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Get-up effect</a:t>
            </a:r>
            <a:endParaRPr lang="ja-JP" altLang="en-US" sz="2400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A1E31C2-22AF-4BB7-9822-2C555B8C1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123573"/>
      </p:ext>
    </p:extLst>
  </p:cSld>
  <p:clrMapOvr>
    <a:masterClrMapping/>
  </p:clrMapOvr>
  <p:transition spd="med" advTm="3129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mp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42" grpId="0" animBg="1"/>
      <p:bldP spid="163844" grpId="0" animBg="1"/>
      <p:bldP spid="163844" grpId="1" animBg="1"/>
      <p:bldP spid="163845" grpId="0" animBg="1"/>
      <p:bldP spid="163845" grpId="1" animBg="1"/>
      <p:bldP spid="163846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FEC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46245" r="2627"/>
          <a:stretch/>
        </p:blipFill>
        <p:spPr>
          <a:xfrm>
            <a:off x="568996" y="287072"/>
            <a:ext cx="6948264" cy="571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b="58216"/>
          <a:stretch/>
        </p:blipFill>
        <p:spPr>
          <a:xfrm rot="21244879">
            <a:off x="5767313" y="2141749"/>
            <a:ext cx="5950743" cy="370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2135560" y="6213628"/>
            <a:ext cx="8443337" cy="523220"/>
          </a:xfrm>
          <a:prstGeom prst="rect">
            <a:avLst/>
          </a:prstGeom>
          <a:solidFill>
            <a:srgbClr val="F8F8F8">
              <a:alpha val="81961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月が無かったら自転軸が安定せず、気候も不安定に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F2BF0BB-5344-41BE-B227-D052EC382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16360"/>
      </p:ext>
    </p:extLst>
  </p:cSld>
  <p:clrMapOvr>
    <a:masterClrMapping/>
  </p:clrMapOvr>
  <p:transition spd="med" advTm="6521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rc 2"/>
          <p:cNvSpPr>
            <a:spLocks/>
          </p:cNvSpPr>
          <p:nvPr/>
        </p:nvSpPr>
        <p:spPr bwMode="auto">
          <a:xfrm>
            <a:off x="75833" y="3068639"/>
            <a:ext cx="8588743" cy="865187"/>
          </a:xfrm>
          <a:custGeom>
            <a:avLst/>
            <a:gdLst>
              <a:gd name="T0" fmla="*/ 0 w 21600"/>
              <a:gd name="T1" fmla="*/ 0 h 43200"/>
              <a:gd name="T2" fmla="*/ 2147483647 w 21600"/>
              <a:gd name="T3" fmla="*/ 2147483647 h 43200"/>
              <a:gd name="T4" fmla="*/ 0 w 21600"/>
              <a:gd name="T5" fmla="*/ 2147483647 h 43200"/>
              <a:gd name="T6" fmla="*/ 0 60000 65536"/>
              <a:gd name="T7" fmla="*/ 0 60000 65536"/>
              <a:gd name="T8" fmla="*/ 0 60000 65536"/>
              <a:gd name="T9" fmla="*/ 0 w 21600"/>
              <a:gd name="T10" fmla="*/ 0 h 43200"/>
              <a:gd name="T11" fmla="*/ 21600 w 216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2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74"/>
                  <a:pt x="12015" y="43122"/>
                  <a:pt x="140" y="43199"/>
                </a:cubicBezTo>
              </a:path>
              <a:path w="21600" h="432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74"/>
                  <a:pt x="12015" y="43122"/>
                  <a:pt x="140" y="43199"/>
                </a:cubicBezTo>
                <a:lnTo>
                  <a:pt x="0" y="21600"/>
                </a:lnTo>
                <a:close/>
              </a:path>
            </a:pathLst>
          </a:custGeom>
          <a:noFill/>
          <a:ln w="635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833696" y="83209"/>
            <a:ext cx="6649256" cy="150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傾斜角の振動 </a:t>
            </a:r>
            <a:r>
              <a:rPr lang="en-US" altLang="ja-JP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Change of obliquity</a:t>
            </a:r>
          </a:p>
          <a:p>
            <a:pPr algn="ctr">
              <a:defRPr/>
            </a:pPr>
            <a:r>
              <a:rPr lang="ja-JP" altLang="en-US" sz="2800" dirty="0">
                <a:solidFill>
                  <a:srgbClr val="92D050"/>
                </a:solidFill>
                <a:latin typeface="Times New Roman" pitchFamily="18" charset="0"/>
                <a:ea typeface="HG正楷書体-PRO" pitchFamily="66" charset="-128"/>
              </a:rPr>
              <a:t>地球では小さいが火星ではカオス的振動</a:t>
            </a:r>
            <a:endParaRPr lang="en-US" altLang="ja-JP" sz="2800" dirty="0">
              <a:solidFill>
                <a:srgbClr val="92D050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>
              <a:defRPr/>
            </a:pPr>
            <a:r>
              <a:rPr lang="en-US" altLang="ja-JP" sz="2800" dirty="0">
                <a:solidFill>
                  <a:srgbClr val="92D050"/>
                </a:solidFill>
                <a:latin typeface="Times New Roman" pitchFamily="18" charset="0"/>
                <a:ea typeface="HG正楷書体-PRO" pitchFamily="66" charset="-128"/>
              </a:rPr>
              <a:t>Small in the Earth, but chaotic in Mars</a:t>
            </a:r>
            <a:endParaRPr lang="ja-JP" altLang="en-US" sz="2800" dirty="0">
              <a:solidFill>
                <a:srgbClr val="92D05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1094950">
            <a:off x="3596639" y="2961578"/>
            <a:ext cx="1260241" cy="1863634"/>
            <a:chOff x="1429" y="1842"/>
            <a:chExt cx="1350" cy="1950"/>
          </a:xfrm>
        </p:grpSpPr>
        <p:sp>
          <p:nvSpPr>
            <p:cNvPr id="69642" name="Line 5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pic>
          <p:nvPicPr>
            <p:cNvPr id="69643" name="Picture 6" descr="aearth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7626" name="Text Box 10"/>
          <p:cNvSpPr txBox="1">
            <a:spLocks noChangeArrowheads="1"/>
          </p:cNvSpPr>
          <p:nvPr/>
        </p:nvSpPr>
        <p:spPr bwMode="auto">
          <a:xfrm>
            <a:off x="2459038" y="4324184"/>
            <a:ext cx="15039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99CC00"/>
                </a:solidFill>
                <a:latin typeface="Comic Sans MS" pitchFamily="66" charset="0"/>
              </a:rPr>
              <a:t>22.5~24.5</a:t>
            </a:r>
            <a:r>
              <a:rPr lang="en-US" altLang="ja-JP" sz="2000" baseline="50000" dirty="0">
                <a:solidFill>
                  <a:srgbClr val="99CC00"/>
                </a:solidFill>
              </a:rPr>
              <a:t>o</a:t>
            </a:r>
          </a:p>
        </p:txBody>
      </p:sp>
      <p:grpSp>
        <p:nvGrpSpPr>
          <p:cNvPr id="69638" name="Group 12"/>
          <p:cNvGrpSpPr>
            <a:grpSpLocks/>
          </p:cNvGrpSpPr>
          <p:nvPr/>
        </p:nvGrpSpPr>
        <p:grpSpPr bwMode="auto">
          <a:xfrm>
            <a:off x="1274560" y="3222098"/>
            <a:ext cx="647700" cy="642937"/>
            <a:chOff x="4241" y="2160"/>
            <a:chExt cx="408" cy="405"/>
          </a:xfrm>
        </p:grpSpPr>
        <p:sp>
          <p:nvSpPr>
            <p:cNvPr id="69640" name="AutoShape 13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9641" name="Oval 14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39" name="Text Box 19"/>
          <p:cNvSpPr txBox="1">
            <a:spLocks noChangeArrowheads="1"/>
          </p:cNvSpPr>
          <p:nvPr/>
        </p:nvSpPr>
        <p:spPr bwMode="auto">
          <a:xfrm>
            <a:off x="1852982" y="5906429"/>
            <a:ext cx="88024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火星の気候は今はマイルドだが過去や未来はワイルド</a:t>
            </a:r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Martian climate is mild now, but wild in the past and future</a:t>
            </a:r>
          </a:p>
        </p:txBody>
      </p: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5591944" y="3675758"/>
            <a:ext cx="473150" cy="473322"/>
            <a:chOff x="3137" y="688"/>
            <a:chExt cx="463" cy="457"/>
          </a:xfrm>
        </p:grpSpPr>
        <p:sp>
          <p:nvSpPr>
            <p:cNvPr id="13" name="Oval 43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44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46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Oval 47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Oval 48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Oval 49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Oval 50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51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Oval 52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Oval 53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Oval 54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55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Oval 56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Oval 57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Oval 58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Oval 59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フリーフォーム 2"/>
          <p:cNvSpPr/>
          <p:nvPr/>
        </p:nvSpPr>
        <p:spPr>
          <a:xfrm>
            <a:off x="75833" y="2906974"/>
            <a:ext cx="10227979" cy="3156379"/>
          </a:xfrm>
          <a:custGeom>
            <a:avLst/>
            <a:gdLst>
              <a:gd name="connsiteX0" fmla="*/ 0 w 8671989"/>
              <a:gd name="connsiteY0" fmla="*/ 0 h 2825087"/>
              <a:gd name="connsiteX1" fmla="*/ 2388358 w 8671989"/>
              <a:gd name="connsiteY1" fmla="*/ 27296 h 2825087"/>
              <a:gd name="connsiteX2" fmla="*/ 4844955 w 8671989"/>
              <a:gd name="connsiteY2" fmla="*/ 95534 h 2825087"/>
              <a:gd name="connsiteX3" fmla="*/ 7710985 w 8671989"/>
              <a:gd name="connsiteY3" fmla="*/ 341194 h 2825087"/>
              <a:gd name="connsiteX4" fmla="*/ 8666328 w 8671989"/>
              <a:gd name="connsiteY4" fmla="*/ 846161 h 2825087"/>
              <a:gd name="connsiteX5" fmla="*/ 7369791 w 8671989"/>
              <a:gd name="connsiteY5" fmla="*/ 1678675 h 2825087"/>
              <a:gd name="connsiteX6" fmla="*/ 4572000 w 8671989"/>
              <a:gd name="connsiteY6" fmla="*/ 2497540 h 2825087"/>
              <a:gd name="connsiteX7" fmla="*/ 40943 w 8671989"/>
              <a:gd name="connsiteY7" fmla="*/ 2825087 h 2825087"/>
              <a:gd name="connsiteX0" fmla="*/ 0 w 8671989"/>
              <a:gd name="connsiteY0" fmla="*/ 0 h 2825087"/>
              <a:gd name="connsiteX1" fmla="*/ 2388358 w 8671989"/>
              <a:gd name="connsiteY1" fmla="*/ 27296 h 2825087"/>
              <a:gd name="connsiteX2" fmla="*/ 4844955 w 8671989"/>
              <a:gd name="connsiteY2" fmla="*/ 95534 h 2825087"/>
              <a:gd name="connsiteX3" fmla="*/ 7710985 w 8671989"/>
              <a:gd name="connsiteY3" fmla="*/ 341194 h 2825087"/>
              <a:gd name="connsiteX4" fmla="*/ 8666328 w 8671989"/>
              <a:gd name="connsiteY4" fmla="*/ 846161 h 2825087"/>
              <a:gd name="connsiteX5" fmla="*/ 7369791 w 8671989"/>
              <a:gd name="connsiteY5" fmla="*/ 1774209 h 2825087"/>
              <a:gd name="connsiteX6" fmla="*/ 4572000 w 8671989"/>
              <a:gd name="connsiteY6" fmla="*/ 2497540 h 2825087"/>
              <a:gd name="connsiteX7" fmla="*/ 40943 w 8671989"/>
              <a:gd name="connsiteY7" fmla="*/ 2825087 h 2825087"/>
              <a:gd name="connsiteX0" fmla="*/ 0 w 8670014"/>
              <a:gd name="connsiteY0" fmla="*/ 0 h 2825087"/>
              <a:gd name="connsiteX1" fmla="*/ 2388358 w 8670014"/>
              <a:gd name="connsiteY1" fmla="*/ 27296 h 2825087"/>
              <a:gd name="connsiteX2" fmla="*/ 4844955 w 8670014"/>
              <a:gd name="connsiteY2" fmla="*/ 95534 h 2825087"/>
              <a:gd name="connsiteX3" fmla="*/ 7656394 w 8670014"/>
              <a:gd name="connsiteY3" fmla="*/ 409432 h 2825087"/>
              <a:gd name="connsiteX4" fmla="*/ 8666328 w 8670014"/>
              <a:gd name="connsiteY4" fmla="*/ 846161 h 2825087"/>
              <a:gd name="connsiteX5" fmla="*/ 7369791 w 8670014"/>
              <a:gd name="connsiteY5" fmla="*/ 1774209 h 2825087"/>
              <a:gd name="connsiteX6" fmla="*/ 4572000 w 8670014"/>
              <a:gd name="connsiteY6" fmla="*/ 2497540 h 2825087"/>
              <a:gd name="connsiteX7" fmla="*/ 40943 w 8670014"/>
              <a:gd name="connsiteY7" fmla="*/ 2825087 h 2825087"/>
              <a:gd name="connsiteX0" fmla="*/ 0 w 8588743"/>
              <a:gd name="connsiteY0" fmla="*/ 0 h 2825087"/>
              <a:gd name="connsiteX1" fmla="*/ 2388358 w 8588743"/>
              <a:gd name="connsiteY1" fmla="*/ 27296 h 2825087"/>
              <a:gd name="connsiteX2" fmla="*/ 4844955 w 8588743"/>
              <a:gd name="connsiteY2" fmla="*/ 95534 h 2825087"/>
              <a:gd name="connsiteX3" fmla="*/ 7656394 w 8588743"/>
              <a:gd name="connsiteY3" fmla="*/ 409432 h 2825087"/>
              <a:gd name="connsiteX4" fmla="*/ 8584441 w 8588743"/>
              <a:gd name="connsiteY4" fmla="*/ 1009934 h 2825087"/>
              <a:gd name="connsiteX5" fmla="*/ 7369791 w 8588743"/>
              <a:gd name="connsiteY5" fmla="*/ 1774209 h 2825087"/>
              <a:gd name="connsiteX6" fmla="*/ 4572000 w 8588743"/>
              <a:gd name="connsiteY6" fmla="*/ 2497540 h 2825087"/>
              <a:gd name="connsiteX7" fmla="*/ 40943 w 8588743"/>
              <a:gd name="connsiteY7" fmla="*/ 2825087 h 2825087"/>
              <a:gd name="connsiteX0" fmla="*/ 0 w 8588743"/>
              <a:gd name="connsiteY0" fmla="*/ 0 h 2934269"/>
              <a:gd name="connsiteX1" fmla="*/ 2388358 w 8588743"/>
              <a:gd name="connsiteY1" fmla="*/ 27296 h 2934269"/>
              <a:gd name="connsiteX2" fmla="*/ 4844955 w 8588743"/>
              <a:gd name="connsiteY2" fmla="*/ 95534 h 2934269"/>
              <a:gd name="connsiteX3" fmla="*/ 7656394 w 8588743"/>
              <a:gd name="connsiteY3" fmla="*/ 409432 h 2934269"/>
              <a:gd name="connsiteX4" fmla="*/ 8584441 w 8588743"/>
              <a:gd name="connsiteY4" fmla="*/ 1009934 h 2934269"/>
              <a:gd name="connsiteX5" fmla="*/ 7369791 w 8588743"/>
              <a:gd name="connsiteY5" fmla="*/ 1774209 h 2934269"/>
              <a:gd name="connsiteX6" fmla="*/ 4572000 w 8588743"/>
              <a:gd name="connsiteY6" fmla="*/ 2497540 h 2934269"/>
              <a:gd name="connsiteX7" fmla="*/ 40943 w 8588743"/>
              <a:gd name="connsiteY7" fmla="*/ 2934269 h 293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88743" h="2934269">
                <a:moveTo>
                  <a:pt x="0" y="0"/>
                </a:moveTo>
                <a:lnTo>
                  <a:pt x="2388358" y="27296"/>
                </a:lnTo>
                <a:cubicBezTo>
                  <a:pt x="3195850" y="43218"/>
                  <a:pt x="3966949" y="31845"/>
                  <a:pt x="4844955" y="95534"/>
                </a:cubicBezTo>
                <a:cubicBezTo>
                  <a:pt x="5722961" y="159223"/>
                  <a:pt x="7033146" y="257032"/>
                  <a:pt x="7656394" y="409432"/>
                </a:cubicBezTo>
                <a:cubicBezTo>
                  <a:pt x="8279642" y="561832"/>
                  <a:pt x="8632208" y="782471"/>
                  <a:pt x="8584441" y="1009934"/>
                </a:cubicBezTo>
                <a:cubicBezTo>
                  <a:pt x="8536674" y="1237397"/>
                  <a:pt x="8038531" y="1526275"/>
                  <a:pt x="7369791" y="1774209"/>
                </a:cubicBezTo>
                <a:cubicBezTo>
                  <a:pt x="6701051" y="2022143"/>
                  <a:pt x="5793475" y="2304197"/>
                  <a:pt x="4572000" y="2497540"/>
                </a:cubicBezTo>
                <a:cubicBezTo>
                  <a:pt x="3350525" y="2690883"/>
                  <a:pt x="40943" y="2934269"/>
                  <a:pt x="40943" y="2934269"/>
                </a:cubicBezTo>
              </a:path>
            </a:pathLst>
          </a:custGeom>
          <a:noFill/>
          <a:ln w="9525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24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943851" y="4485162"/>
            <a:ext cx="720725" cy="1080120"/>
            <a:chOff x="6515571" y="4293096"/>
            <a:chExt cx="720725" cy="1080120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6515571" y="4293096"/>
              <a:ext cx="720725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2"/>
            <p:cNvSpPr>
              <a:spLocks noChangeArrowheads="1"/>
            </p:cNvSpPr>
            <p:nvPr/>
          </p:nvSpPr>
          <p:spPr bwMode="auto">
            <a:xfrm>
              <a:off x="6515571" y="4509120"/>
              <a:ext cx="720725" cy="720725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フリーフォーム 9"/>
          <p:cNvSpPr/>
          <p:nvPr/>
        </p:nvSpPr>
        <p:spPr>
          <a:xfrm>
            <a:off x="191344" y="2630657"/>
            <a:ext cx="11521280" cy="508779"/>
          </a:xfrm>
          <a:custGeom>
            <a:avLst/>
            <a:gdLst>
              <a:gd name="connsiteX0" fmla="*/ 0 w 8995600"/>
              <a:gd name="connsiteY0" fmla="*/ 0 h 379828"/>
              <a:gd name="connsiteX1" fmla="*/ 4121834 w 8995600"/>
              <a:gd name="connsiteY1" fmla="*/ 28136 h 379828"/>
              <a:gd name="connsiteX2" fmla="*/ 8426548 w 8995600"/>
              <a:gd name="connsiteY2" fmla="*/ 295422 h 379828"/>
              <a:gd name="connsiteX3" fmla="*/ 8947052 w 8995600"/>
              <a:gd name="connsiteY3" fmla="*/ 379828 h 37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5600" h="379828">
                <a:moveTo>
                  <a:pt x="0" y="0"/>
                </a:moveTo>
                <a:lnTo>
                  <a:pt x="4121834" y="28136"/>
                </a:lnTo>
                <a:cubicBezTo>
                  <a:pt x="5526259" y="77373"/>
                  <a:pt x="7622345" y="236807"/>
                  <a:pt x="8426548" y="295422"/>
                </a:cubicBezTo>
                <a:cubicBezTo>
                  <a:pt x="9230751" y="354037"/>
                  <a:pt x="8947052" y="379828"/>
                  <a:pt x="8947052" y="379828"/>
                </a:cubicBezTo>
              </a:path>
            </a:pathLst>
          </a:cu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Oval 2"/>
          <p:cNvSpPr>
            <a:spLocks noChangeArrowheads="1"/>
          </p:cNvSpPr>
          <p:nvPr/>
        </p:nvSpPr>
        <p:spPr bwMode="auto">
          <a:xfrm>
            <a:off x="9696723" y="2780606"/>
            <a:ext cx="360363" cy="360363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66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" name="フリーフォーム 50"/>
          <p:cNvSpPr/>
          <p:nvPr/>
        </p:nvSpPr>
        <p:spPr>
          <a:xfrm>
            <a:off x="191344" y="2558579"/>
            <a:ext cx="11377263" cy="168501"/>
          </a:xfrm>
          <a:custGeom>
            <a:avLst/>
            <a:gdLst>
              <a:gd name="connsiteX0" fmla="*/ 0 w 8995600"/>
              <a:gd name="connsiteY0" fmla="*/ 0 h 379828"/>
              <a:gd name="connsiteX1" fmla="*/ 4121834 w 8995600"/>
              <a:gd name="connsiteY1" fmla="*/ 28136 h 379828"/>
              <a:gd name="connsiteX2" fmla="*/ 8426548 w 8995600"/>
              <a:gd name="connsiteY2" fmla="*/ 295422 h 379828"/>
              <a:gd name="connsiteX3" fmla="*/ 8947052 w 8995600"/>
              <a:gd name="connsiteY3" fmla="*/ 379828 h 379828"/>
              <a:gd name="connsiteX0" fmla="*/ 0 w 8959240"/>
              <a:gd name="connsiteY0" fmla="*/ 0 h 379828"/>
              <a:gd name="connsiteX1" fmla="*/ 4121834 w 8959240"/>
              <a:gd name="connsiteY1" fmla="*/ 28136 h 379828"/>
              <a:gd name="connsiteX2" fmla="*/ 8298851 w 8959240"/>
              <a:gd name="connsiteY2" fmla="*/ 154746 h 379828"/>
              <a:gd name="connsiteX3" fmla="*/ 8947052 w 8959240"/>
              <a:gd name="connsiteY3" fmla="*/ 379828 h 379828"/>
              <a:gd name="connsiteX0" fmla="*/ 0 w 9034703"/>
              <a:gd name="connsiteY0" fmla="*/ 0 h 225083"/>
              <a:gd name="connsiteX1" fmla="*/ 4121834 w 9034703"/>
              <a:gd name="connsiteY1" fmla="*/ 28136 h 225083"/>
              <a:gd name="connsiteX2" fmla="*/ 8298851 w 9034703"/>
              <a:gd name="connsiteY2" fmla="*/ 154746 h 225083"/>
              <a:gd name="connsiteX3" fmla="*/ 9032184 w 9034703"/>
              <a:gd name="connsiteY3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34703" h="225083">
                <a:moveTo>
                  <a:pt x="0" y="0"/>
                </a:moveTo>
                <a:lnTo>
                  <a:pt x="4121834" y="28136"/>
                </a:lnTo>
                <a:cubicBezTo>
                  <a:pt x="5504976" y="53927"/>
                  <a:pt x="7480459" y="121922"/>
                  <a:pt x="8298851" y="154746"/>
                </a:cubicBezTo>
                <a:cubicBezTo>
                  <a:pt x="9117243" y="187570"/>
                  <a:pt x="9032184" y="225083"/>
                  <a:pt x="9032184" y="225083"/>
                </a:cubicBezTo>
              </a:path>
            </a:pathLst>
          </a:cu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367622" name="グループ化 367621"/>
          <p:cNvGrpSpPr/>
          <p:nvPr/>
        </p:nvGrpSpPr>
        <p:grpSpPr>
          <a:xfrm>
            <a:off x="8742212" y="2492896"/>
            <a:ext cx="522300" cy="285228"/>
            <a:chOff x="7308304" y="1988840"/>
            <a:chExt cx="1044599" cy="570456"/>
          </a:xfrm>
        </p:grpSpPr>
        <p:sp>
          <p:nvSpPr>
            <p:cNvPr id="41" name="Oval 2"/>
            <p:cNvSpPr>
              <a:spLocks noChangeArrowheads="1"/>
            </p:cNvSpPr>
            <p:nvPr/>
          </p:nvSpPr>
          <p:spPr bwMode="auto">
            <a:xfrm>
              <a:off x="7524328" y="1988840"/>
              <a:ext cx="648394" cy="57045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6633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367617" name="直線コネクタ 367616"/>
            <p:cNvCxnSpPr/>
            <p:nvPr/>
          </p:nvCxnSpPr>
          <p:spPr>
            <a:xfrm flipV="1">
              <a:off x="7308304" y="2210631"/>
              <a:ext cx="1044599" cy="126874"/>
            </a:xfrm>
            <a:prstGeom prst="line">
              <a:avLst/>
            </a:prstGeom>
            <a:ln w="12700">
              <a:solidFill>
                <a:srgbClr val="9E9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Oval 2"/>
          <p:cNvSpPr>
            <a:spLocks noChangeArrowheads="1"/>
          </p:cNvSpPr>
          <p:nvPr/>
        </p:nvSpPr>
        <p:spPr bwMode="auto">
          <a:xfrm>
            <a:off x="8832320" y="5013176"/>
            <a:ext cx="144000" cy="14400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66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3" name="Oval 2"/>
          <p:cNvSpPr>
            <a:spLocks noChangeArrowheads="1"/>
          </p:cNvSpPr>
          <p:nvPr/>
        </p:nvSpPr>
        <p:spPr bwMode="auto">
          <a:xfrm>
            <a:off x="9056712" y="5013192"/>
            <a:ext cx="72000" cy="7200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6633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86BE1E42-6F75-4AB5-97F7-F9C1E7ABDF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6899642"/>
      </p:ext>
    </p:extLst>
  </p:cSld>
  <p:clrMapOvr>
    <a:masterClrMapping/>
  </p:clrMapOvr>
  <p:transition spd="med" advTm="7164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3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76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729511" y="660758"/>
            <a:ext cx="738664" cy="61926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ja-JP" altLang="en-US" sz="3600" dirty="0">
                <a:solidFill>
                  <a:srgbClr val="BBE0E3"/>
                </a:solidFill>
                <a:latin typeface="HG正楷書体-PRO" pitchFamily="66" charset="-128"/>
                <a:ea typeface="HG正楷書体-PRO" pitchFamily="66" charset="-128"/>
              </a:rPr>
              <a:t>月のおかげで今の文明がある</a:t>
            </a:r>
            <a:endParaRPr lang="en-US" altLang="ja-JP" sz="36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08571" y="260648"/>
            <a:ext cx="7380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latin typeface="Comic Sans MS" pitchFamily="66" charset="0"/>
              </a:rPr>
              <a:t>We have to thank the Moon for the civilization on the Earth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5C83633-C76C-4673-B978-BF5A7D14B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49401"/>
      </p:ext>
    </p:extLst>
  </p:cSld>
  <p:clrMapOvr>
    <a:masterClrMapping/>
  </p:clrMapOvr>
  <p:transition spd="med" advTm="87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2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au0603a">
            <a:extLst>
              <a:ext uri="{FF2B5EF4-FFF2-40B4-BE49-F238E27FC236}">
                <a16:creationId xmlns:a16="http://schemas.microsoft.com/office/drawing/2014/main" id="{6C299FF6-2BD6-435A-A050-2C39D937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4680" y="-13349"/>
            <a:ext cx="91440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2">
            <a:extLst>
              <a:ext uri="{FF2B5EF4-FFF2-40B4-BE49-F238E27FC236}">
                <a16:creationId xmlns:a16="http://schemas.microsoft.com/office/drawing/2014/main" id="{C7CFBA7D-38D9-4AD9-86A7-AEC67845F9E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710" y="4096955"/>
            <a:ext cx="2158330" cy="20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(c)NASA, ESA, the Hubble Heritage Team (STScI/AURA), J. Bell (Cornell University), and M. Wolff (Space Science Institute, Boulder)">
            <a:extLst>
              <a:ext uri="{FF2B5EF4-FFF2-40B4-BE49-F238E27FC236}">
                <a16:creationId xmlns:a16="http://schemas.microsoft.com/office/drawing/2014/main" id="{4E9BF849-A3C2-482E-A6E9-E51AF32E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46" y="3526320"/>
            <a:ext cx="1539579" cy="15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id="{4E68B5E4-A36C-4E37-8CE4-051F1B26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507" y="4296110"/>
            <a:ext cx="1649502" cy="167918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0207E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金</a:t>
            </a:r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826698FC-533D-4F48-8EC4-7B25E81A4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528" y="4894401"/>
            <a:ext cx="927720" cy="915792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6A69C504-4075-4DFF-8E78-C4795688B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364" y="6315998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=0.0034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C4A50CED-0F37-47EF-89A6-EE2A16357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741" y="5065899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=0.0052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8FDD0A7F-98E5-4BD8-B2C2-C4BE330AB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347" y="5899421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=~0.0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86BFD9DC-DAB4-4E7C-9980-04EB80E2D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173" y="5949499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=~0.0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7B07285A-4570-414C-BED4-71797DBDC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754" y="383115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=0.065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8F7E192C-DC4D-4392-BFF6-362001A7D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48" y="392251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=0.108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2FD1C6D-AE82-45E0-8378-B56626148618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1559496" y="1916833"/>
            <a:ext cx="169892" cy="2977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BD84ADD-8963-4567-A302-E9ECA642A2B3}"/>
              </a:ext>
            </a:extLst>
          </p:cNvPr>
          <p:cNvCxnSpPr>
            <a:cxnSpLocks/>
          </p:cNvCxnSpPr>
          <p:nvPr/>
        </p:nvCxnSpPr>
        <p:spPr>
          <a:xfrm flipH="1" flipV="1">
            <a:off x="1949002" y="2014101"/>
            <a:ext cx="1708171" cy="233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7126ADE-192F-4FE9-8610-47DEE135E435}"/>
              </a:ext>
            </a:extLst>
          </p:cNvPr>
          <p:cNvCxnSpPr>
            <a:cxnSpLocks/>
          </p:cNvCxnSpPr>
          <p:nvPr/>
        </p:nvCxnSpPr>
        <p:spPr>
          <a:xfrm flipH="1" flipV="1">
            <a:off x="2400844" y="1931498"/>
            <a:ext cx="4199210" cy="2531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9D0AA435-D865-4167-99AD-5498AB826F45}"/>
              </a:ext>
            </a:extLst>
          </p:cNvPr>
          <p:cNvCxnSpPr>
            <a:cxnSpLocks/>
          </p:cNvCxnSpPr>
          <p:nvPr/>
        </p:nvCxnSpPr>
        <p:spPr>
          <a:xfrm flipH="1" flipV="1">
            <a:off x="2757306" y="1863339"/>
            <a:ext cx="6718476" cy="2180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Rika_astro2">
            <a:extLst>
              <a:ext uri="{FF2B5EF4-FFF2-40B4-BE49-F238E27FC236}">
                <a16:creationId xmlns:a16="http://schemas.microsoft.com/office/drawing/2014/main" id="{EC8885E2-787D-4986-AC43-385E6182A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2330" t="8098" r="70133"/>
          <a:stretch/>
        </p:blipFill>
        <p:spPr bwMode="auto">
          <a:xfrm>
            <a:off x="7062724" y="613947"/>
            <a:ext cx="4332806" cy="399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BD0F390-6C04-4511-8787-AB7BB32E89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206721"/>
      </p:ext>
    </p:extLst>
  </p:cSld>
  <p:clrMapOvr>
    <a:masterClrMapping/>
  </p:clrMapOvr>
  <p:transition spd="med" advTm="6109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695400" y="1340768"/>
            <a:ext cx="10801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endParaRPr lang="en-US" altLang="ja-JP" sz="1200" dirty="0">
              <a:solidFill>
                <a:schemeClr val="hlink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48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流体としての地球 </a:t>
            </a:r>
            <a:r>
              <a:rPr lang="en-US" altLang="ja-JP" sz="3600" dirty="0">
                <a:solidFill>
                  <a:schemeClr val="fol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The Earth as fluid</a:t>
            </a:r>
            <a:endParaRPr lang="ja-JP" altLang="en-US" sz="3600" dirty="0">
              <a:solidFill>
                <a:schemeClr val="fol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3600" dirty="0">
                <a:solidFill>
                  <a:srgbClr val="FF0000"/>
                </a:solidFill>
                <a:latin typeface="小塚ゴシック Pro L" pitchFamily="34" charset="-128"/>
                <a:ea typeface="小塚ゴシック Pro L" pitchFamily="34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40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地球の形は静水圧平衡 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Hydrostatic equilibrium shape</a:t>
            </a:r>
          </a:p>
          <a:p>
            <a:pPr marL="342900" indent="-342900" algn="ctr"/>
            <a:endParaRPr lang="en-US" altLang="ja-JP" sz="2800" dirty="0">
              <a:solidFill>
                <a:srgbClr val="FF7C80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自己重力と遠心力の釣り合い </a:t>
            </a:r>
            <a:endParaRPr lang="en-US" altLang="ja-JP" sz="3600" dirty="0">
              <a:solidFill>
                <a:schemeClr val="bg2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algn="ctr"/>
            <a:r>
              <a:rPr lang="en-US" altLang="ja-JP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Balance between gravity and centrifugal forces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B30448E-4181-46B6-A2B1-F37360DF0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955"/>
      </p:ext>
    </p:extLst>
  </p:cSld>
  <p:clrMapOvr>
    <a:masterClrMapping/>
  </p:clrMapOvr>
  <p:transition spd="med" advTm="4228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AutoShape 2"/>
          <p:cNvSpPr>
            <a:spLocks noChangeArrowheads="1"/>
          </p:cNvSpPr>
          <p:nvPr/>
        </p:nvSpPr>
        <p:spPr bwMode="auto">
          <a:xfrm>
            <a:off x="5124003" y="2854325"/>
            <a:ext cx="5724525" cy="172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8 w 21600"/>
              <a:gd name="T13" fmla="*/ 0 h 21600"/>
              <a:gd name="T14" fmla="*/ 21192 w 21600"/>
              <a:gd name="T15" fmla="*/ 129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989" y="10700"/>
                </a:moveTo>
                <a:cubicBezTo>
                  <a:pt x="3044" y="6425"/>
                  <a:pt x="6525" y="2988"/>
                  <a:pt x="10800" y="2989"/>
                </a:cubicBezTo>
                <a:cubicBezTo>
                  <a:pt x="15074" y="2989"/>
                  <a:pt x="18555" y="6425"/>
                  <a:pt x="18610" y="10700"/>
                </a:cubicBezTo>
                <a:lnTo>
                  <a:pt x="21599" y="10661"/>
                </a:lnTo>
                <a:cubicBezTo>
                  <a:pt x="21523" y="4751"/>
                  <a:pt x="16710" y="-1"/>
                  <a:pt x="10799" y="0"/>
                </a:cubicBezTo>
                <a:cubicBezTo>
                  <a:pt x="4889" y="0"/>
                  <a:pt x="76" y="4751"/>
                  <a:pt x="0" y="10661"/>
                </a:cubicBezTo>
                <a:close/>
              </a:path>
            </a:pathLst>
          </a:custGeom>
          <a:solidFill>
            <a:srgbClr val="B4B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15" name="Oval 3"/>
          <p:cNvSpPr>
            <a:spLocks noChangeArrowheads="1"/>
          </p:cNvSpPr>
          <p:nvPr/>
        </p:nvSpPr>
        <p:spPr bwMode="auto">
          <a:xfrm>
            <a:off x="2063055" y="3068639"/>
            <a:ext cx="1187450" cy="1152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0207E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982046" y="546895"/>
            <a:ext cx="16385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地球</a:t>
            </a:r>
            <a:endParaRPr lang="en-US" altLang="ja-JP" sz="3200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The Earth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1343917" y="4854576"/>
            <a:ext cx="30241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 dirty="0">
                <a:solidFill>
                  <a:schemeClr val="bg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扁平率</a:t>
            </a:r>
            <a:r>
              <a:rPr lang="ja-JP" altLang="en-US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800" dirty="0">
                <a:solidFill>
                  <a:schemeClr val="bg2"/>
                </a:solidFill>
                <a:latin typeface="小塚ゴシック Pro L" pitchFamily="34" charset="-128"/>
                <a:ea typeface="小塚ゴシック Pro L" pitchFamily="34" charset="-128"/>
              </a:rPr>
              <a:t>f </a:t>
            </a:r>
            <a:r>
              <a:rPr lang="en-US" altLang="ja-JP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~ 1/300</a:t>
            </a:r>
            <a:endParaRPr lang="en-US" altLang="ja-JP" sz="2800" i="1" dirty="0">
              <a:solidFill>
                <a:schemeClr val="bg2"/>
              </a:solidFill>
              <a:latin typeface="Symbol" pitchFamily="18" charset="2"/>
              <a:ea typeface="HG正楷書体" pitchFamily="65" charset="-128"/>
            </a:endParaRPr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7068615" y="476251"/>
            <a:ext cx="2278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B4B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土星 </a:t>
            </a:r>
            <a:r>
              <a:rPr lang="en-US" altLang="ja-JP" sz="2800" dirty="0">
                <a:solidFill>
                  <a:srgbClr val="B4B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Saturn</a:t>
            </a:r>
            <a:endParaRPr lang="ja-JP" altLang="en-US" sz="2800" dirty="0">
              <a:solidFill>
                <a:srgbClr val="B4B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6852791" y="5517233"/>
            <a:ext cx="3024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 dirty="0">
                <a:solidFill>
                  <a:schemeClr val="bg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扁平率</a:t>
            </a:r>
            <a:r>
              <a:rPr lang="ja-JP" altLang="en-US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f ~ 1/10</a:t>
            </a:r>
            <a:endParaRPr lang="en-US" altLang="ja-JP" sz="2800" i="1" dirty="0">
              <a:solidFill>
                <a:schemeClr val="bg2"/>
              </a:solidFill>
              <a:latin typeface="Symbol" pitchFamily="18" charset="2"/>
              <a:ea typeface="HG正楷書体" pitchFamily="65" charset="-128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1696343" y="1735138"/>
            <a:ext cx="1541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HG正楷書体" pitchFamily="65" charset="-128"/>
              </a:rPr>
              <a:t>2</a:t>
            </a: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p</a:t>
            </a:r>
            <a:r>
              <a:rPr lang="en-US" altLang="ja-JP" sz="2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HG正楷書体" pitchFamily="65" charset="-128"/>
              </a:rPr>
              <a:t>/</a:t>
            </a: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w</a:t>
            </a:r>
            <a:r>
              <a:rPr lang="ja-JP" altLang="en-US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: 1 </a:t>
            </a:r>
            <a:r>
              <a:rPr lang="ja-JP" altLang="en-US" sz="2000" dirty="0">
                <a:solidFill>
                  <a:schemeClr val="accent1"/>
                </a:solidFill>
                <a:latin typeface="小塚ゴシック Pro L" pitchFamily="34" charset="-128"/>
                <a:ea typeface="小塚ゴシック Pro L" pitchFamily="34" charset="-128"/>
              </a:rPr>
              <a:t>日</a:t>
            </a:r>
            <a:endParaRPr lang="ja-JP" altLang="en-US" sz="2400" dirty="0">
              <a:solidFill>
                <a:srgbClr val="B4B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1767781" y="2024063"/>
            <a:ext cx="182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r</a:t>
            </a:r>
            <a:r>
              <a:rPr lang="ja-JP" altLang="en-US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: 5.52 g/cm</a:t>
            </a:r>
            <a:r>
              <a:rPr lang="en-US" altLang="ja-JP" sz="2000" baseline="30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3</a:t>
            </a: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6924228" y="1123950"/>
            <a:ext cx="1985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HG正楷書体" pitchFamily="65" charset="-128"/>
              </a:rPr>
              <a:t>2</a:t>
            </a: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p</a:t>
            </a:r>
            <a:r>
              <a:rPr lang="en-US" altLang="ja-JP" sz="2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HG正楷書体" pitchFamily="65" charset="-128"/>
              </a:rPr>
              <a:t>/</a:t>
            </a: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w</a:t>
            </a:r>
            <a:r>
              <a:rPr lang="ja-JP" altLang="en-US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: 0.444 </a:t>
            </a:r>
            <a:r>
              <a:rPr lang="ja-JP" altLang="en-US" sz="2000" dirty="0">
                <a:solidFill>
                  <a:schemeClr val="accent1"/>
                </a:solidFill>
                <a:latin typeface="小塚ゴシック Pro L" pitchFamily="34" charset="-128"/>
                <a:ea typeface="小塚ゴシック Pro L" pitchFamily="34" charset="-128"/>
              </a:rPr>
              <a:t>日</a:t>
            </a:r>
            <a:endParaRPr lang="ja-JP" altLang="en-US" sz="2400" dirty="0">
              <a:solidFill>
                <a:srgbClr val="B4B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218123" name="Text Box 11"/>
          <p:cNvSpPr txBox="1">
            <a:spLocks noChangeArrowheads="1"/>
          </p:cNvSpPr>
          <p:nvPr/>
        </p:nvSpPr>
        <p:spPr bwMode="auto">
          <a:xfrm>
            <a:off x="6997253" y="1412875"/>
            <a:ext cx="182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r</a:t>
            </a:r>
            <a:r>
              <a:rPr lang="ja-JP" altLang="en-US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: 0.69 g/cm</a:t>
            </a:r>
            <a:r>
              <a:rPr lang="en-US" altLang="ja-JP" sz="2000" baseline="30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3</a:t>
            </a:r>
          </a:p>
        </p:txBody>
      </p:sp>
      <p:sp>
        <p:nvSpPr>
          <p:cNvPr id="218124" name="Oval 12"/>
          <p:cNvSpPr>
            <a:spLocks noChangeArrowheads="1"/>
          </p:cNvSpPr>
          <p:nvPr/>
        </p:nvSpPr>
        <p:spPr bwMode="auto">
          <a:xfrm>
            <a:off x="6240015" y="2133600"/>
            <a:ext cx="3598862" cy="3238500"/>
          </a:xfrm>
          <a:prstGeom prst="ellipse">
            <a:avLst/>
          </a:prstGeom>
          <a:gradFill rotWithShape="1">
            <a:gsLst>
              <a:gs pos="0">
                <a:srgbClr val="FFFB65"/>
              </a:gs>
              <a:gs pos="100000">
                <a:srgbClr val="9E9A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8125" name="AutoShape 13"/>
          <p:cNvSpPr>
            <a:spLocks noChangeArrowheads="1"/>
          </p:cNvSpPr>
          <p:nvPr/>
        </p:nvSpPr>
        <p:spPr bwMode="auto">
          <a:xfrm flipV="1">
            <a:off x="5124003" y="2781300"/>
            <a:ext cx="5724525" cy="172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8 w 21600"/>
              <a:gd name="T13" fmla="*/ 0 h 21600"/>
              <a:gd name="T14" fmla="*/ 21192 w 21600"/>
              <a:gd name="T15" fmla="*/ 129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989" y="10700"/>
                </a:moveTo>
                <a:cubicBezTo>
                  <a:pt x="3044" y="6425"/>
                  <a:pt x="6525" y="2988"/>
                  <a:pt x="10800" y="2989"/>
                </a:cubicBezTo>
                <a:cubicBezTo>
                  <a:pt x="15074" y="2989"/>
                  <a:pt x="18555" y="6425"/>
                  <a:pt x="18610" y="10700"/>
                </a:cubicBezTo>
                <a:lnTo>
                  <a:pt x="21599" y="10661"/>
                </a:lnTo>
                <a:cubicBezTo>
                  <a:pt x="21523" y="4751"/>
                  <a:pt x="16710" y="-1"/>
                  <a:pt x="10799" y="0"/>
                </a:cubicBezTo>
                <a:cubicBezTo>
                  <a:pt x="4889" y="0"/>
                  <a:pt x="76" y="4751"/>
                  <a:pt x="0" y="10661"/>
                </a:cubicBezTo>
                <a:close/>
              </a:path>
            </a:pathLst>
          </a:custGeom>
          <a:gradFill rotWithShape="1">
            <a:gsLst>
              <a:gs pos="0">
                <a:srgbClr val="B4B000"/>
              </a:gs>
              <a:gs pos="50000">
                <a:srgbClr val="535100"/>
              </a:gs>
              <a:gs pos="100000">
                <a:srgbClr val="B4B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5555803" y="5945857"/>
            <a:ext cx="510909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望遠鏡でわかるくらい扁平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(obviously flat)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18127" name="Text Box 15"/>
          <p:cNvSpPr txBox="1">
            <a:spLocks noChangeArrowheads="1"/>
          </p:cNvSpPr>
          <p:nvPr/>
        </p:nvSpPr>
        <p:spPr bwMode="auto">
          <a:xfrm>
            <a:off x="1199456" y="5373688"/>
            <a:ext cx="305724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扁平に見えない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(does not look flat)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04A4D71-9DCA-44B1-B5B6-3ADF9F339D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839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8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8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8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8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8114" grpId="0" animBg="1"/>
      <p:bldP spid="218114" grpId="1" animBg="1"/>
      <p:bldP spid="218118" grpId="0"/>
      <p:bldP spid="218119" grpId="0"/>
      <p:bldP spid="218122" grpId="0"/>
      <p:bldP spid="218123" grpId="0"/>
      <p:bldP spid="218124" grpId="0" animBg="1"/>
      <p:bldP spid="218125" grpId="0" animBg="1"/>
      <p:bldP spid="2181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Oval 2"/>
          <p:cNvSpPr>
            <a:spLocks noChangeArrowheads="1"/>
          </p:cNvSpPr>
          <p:nvPr/>
        </p:nvSpPr>
        <p:spPr bwMode="auto">
          <a:xfrm>
            <a:off x="5519739" y="3284539"/>
            <a:ext cx="504825" cy="50323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76888" y="3357563"/>
            <a:ext cx="431800" cy="360362"/>
            <a:chOff x="1380" y="1453"/>
            <a:chExt cx="1492" cy="1408"/>
          </a:xfrm>
        </p:grpSpPr>
        <p:sp>
          <p:nvSpPr>
            <p:cNvPr id="95282" name="Freeform 4"/>
            <p:cNvSpPr>
              <a:spLocks/>
            </p:cNvSpPr>
            <p:nvPr/>
          </p:nvSpPr>
          <p:spPr bwMode="auto">
            <a:xfrm rot="-2065">
              <a:off x="1380" y="1906"/>
              <a:ext cx="543" cy="462"/>
            </a:xfrm>
            <a:custGeom>
              <a:avLst/>
              <a:gdLst>
                <a:gd name="T0" fmla="*/ 2147483647 w 176"/>
                <a:gd name="T1" fmla="*/ 2147483647 h 154"/>
                <a:gd name="T2" fmla="*/ 0 w 176"/>
                <a:gd name="T3" fmla="*/ 2147483647 h 154"/>
                <a:gd name="T4" fmla="*/ 2147483647 w 176"/>
                <a:gd name="T5" fmla="*/ 2147483647 h 154"/>
                <a:gd name="T6" fmla="*/ 2147483647 w 176"/>
                <a:gd name="T7" fmla="*/ 2147483647 h 154"/>
                <a:gd name="T8" fmla="*/ 2147483647 w 176"/>
                <a:gd name="T9" fmla="*/ 2147483647 h 154"/>
                <a:gd name="T10" fmla="*/ 2147483647 w 176"/>
                <a:gd name="T11" fmla="*/ 2147483647 h 154"/>
                <a:gd name="T12" fmla="*/ 2147483647 w 176"/>
                <a:gd name="T13" fmla="*/ 2147483647 h 154"/>
                <a:gd name="T14" fmla="*/ 2147483647 w 176"/>
                <a:gd name="T15" fmla="*/ 2147483647 h 154"/>
                <a:gd name="T16" fmla="*/ 2147483647 w 176"/>
                <a:gd name="T17" fmla="*/ 2147483647 h 154"/>
                <a:gd name="T18" fmla="*/ 2147483647 w 176"/>
                <a:gd name="T19" fmla="*/ 2147483647 h 154"/>
                <a:gd name="T20" fmla="*/ 2147483647 w 176"/>
                <a:gd name="T21" fmla="*/ 2147483647 h 154"/>
                <a:gd name="T22" fmla="*/ 2147483647 w 176"/>
                <a:gd name="T23" fmla="*/ 2147483647 h 154"/>
                <a:gd name="T24" fmla="*/ 2147483647 w 176"/>
                <a:gd name="T25" fmla="*/ 2147483647 h 154"/>
                <a:gd name="T26" fmla="*/ 2147483647 w 176"/>
                <a:gd name="T27" fmla="*/ 2147483647 h 154"/>
                <a:gd name="T28" fmla="*/ 2147483647 w 176"/>
                <a:gd name="T29" fmla="*/ 2147483647 h 154"/>
                <a:gd name="T30" fmla="*/ 2147483647 w 176"/>
                <a:gd name="T31" fmla="*/ 2147483647 h 154"/>
                <a:gd name="T32" fmla="*/ 2147483647 w 176"/>
                <a:gd name="T33" fmla="*/ 2147483647 h 154"/>
                <a:gd name="T34" fmla="*/ 2147483647 w 176"/>
                <a:gd name="T35" fmla="*/ 2147483647 h 154"/>
                <a:gd name="T36" fmla="*/ 2147483647 w 176"/>
                <a:gd name="T37" fmla="*/ 2147483647 h 154"/>
                <a:gd name="T38" fmla="*/ 2147483647 w 176"/>
                <a:gd name="T39" fmla="*/ 2147483647 h 154"/>
                <a:gd name="T40" fmla="*/ 2147483647 w 176"/>
                <a:gd name="T41" fmla="*/ 2147483647 h 154"/>
                <a:gd name="T42" fmla="*/ 2147483647 w 176"/>
                <a:gd name="T43" fmla="*/ 2147483647 h 154"/>
                <a:gd name="T44" fmla="*/ 2147483647 w 176"/>
                <a:gd name="T45" fmla="*/ 2147483647 h 154"/>
                <a:gd name="T46" fmla="*/ 2147483647 w 176"/>
                <a:gd name="T47" fmla="*/ 2147483647 h 154"/>
                <a:gd name="T48" fmla="*/ 2147483647 w 176"/>
                <a:gd name="T49" fmla="*/ 2147483647 h 154"/>
                <a:gd name="T50" fmla="*/ 2147483647 w 176"/>
                <a:gd name="T51" fmla="*/ 2147483647 h 154"/>
                <a:gd name="T52" fmla="*/ 2147483647 w 176"/>
                <a:gd name="T53" fmla="*/ 2147483647 h 154"/>
                <a:gd name="T54" fmla="*/ 2147483647 w 176"/>
                <a:gd name="T55" fmla="*/ 2147483647 h 154"/>
                <a:gd name="T56" fmla="*/ 2147483647 w 176"/>
                <a:gd name="T57" fmla="*/ 2147483647 h 154"/>
                <a:gd name="T58" fmla="*/ 2147483647 w 176"/>
                <a:gd name="T59" fmla="*/ 2147483647 h 154"/>
                <a:gd name="T60" fmla="*/ 2147483647 w 176"/>
                <a:gd name="T61" fmla="*/ 2147483647 h 154"/>
                <a:gd name="T62" fmla="*/ 2147483647 w 176"/>
                <a:gd name="T63" fmla="*/ 2147483647 h 154"/>
                <a:gd name="T64" fmla="*/ 2147483647 w 176"/>
                <a:gd name="T65" fmla="*/ 2147483647 h 154"/>
                <a:gd name="T66" fmla="*/ 2147483647 w 176"/>
                <a:gd name="T67" fmla="*/ 2147483647 h 154"/>
                <a:gd name="T68" fmla="*/ 2147483647 w 176"/>
                <a:gd name="T69" fmla="*/ 2147483647 h 154"/>
                <a:gd name="T70" fmla="*/ 2147483647 w 176"/>
                <a:gd name="T71" fmla="*/ 2147483647 h 154"/>
                <a:gd name="T72" fmla="*/ 2147483647 w 176"/>
                <a:gd name="T73" fmla="*/ 2147483647 h 154"/>
                <a:gd name="T74" fmla="*/ 2147483647 w 176"/>
                <a:gd name="T75" fmla="*/ 2147483647 h 154"/>
                <a:gd name="T76" fmla="*/ 2147483647 w 176"/>
                <a:gd name="T77" fmla="*/ 2147483647 h 154"/>
                <a:gd name="T78" fmla="*/ 2147483647 w 176"/>
                <a:gd name="T79" fmla="*/ 2147483647 h 154"/>
                <a:gd name="T80" fmla="*/ 2147483647 w 176"/>
                <a:gd name="T81" fmla="*/ 2147483647 h 154"/>
                <a:gd name="T82" fmla="*/ 2147483647 w 176"/>
                <a:gd name="T83" fmla="*/ 2147483647 h 154"/>
                <a:gd name="T84" fmla="*/ 2147483647 w 176"/>
                <a:gd name="T85" fmla="*/ 2147483647 h 154"/>
                <a:gd name="T86" fmla="*/ 2147483647 w 176"/>
                <a:gd name="T87" fmla="*/ 2147483647 h 154"/>
                <a:gd name="T88" fmla="*/ 2147483647 w 176"/>
                <a:gd name="T89" fmla="*/ 0 h 154"/>
                <a:gd name="T90" fmla="*/ 2147483647 w 176"/>
                <a:gd name="T91" fmla="*/ 2147483647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83" name="Freeform 5"/>
            <p:cNvSpPr>
              <a:spLocks/>
            </p:cNvSpPr>
            <p:nvPr/>
          </p:nvSpPr>
          <p:spPr bwMode="auto">
            <a:xfrm rot="-2065">
              <a:off x="1904" y="2311"/>
              <a:ext cx="39" cy="35"/>
            </a:xfrm>
            <a:custGeom>
              <a:avLst/>
              <a:gdLst>
                <a:gd name="T0" fmla="*/ 0 w 53"/>
                <a:gd name="T1" fmla="*/ 0 h 50"/>
                <a:gd name="T2" fmla="*/ 1 w 53"/>
                <a:gd name="T3" fmla="*/ 1 h 50"/>
                <a:gd name="T4" fmla="*/ 1 w 53"/>
                <a:gd name="T5" fmla="*/ 1 h 50"/>
                <a:gd name="T6" fmla="*/ 1 w 53"/>
                <a:gd name="T7" fmla="*/ 1 h 50"/>
                <a:gd name="T8" fmla="*/ 1 w 53"/>
                <a:gd name="T9" fmla="*/ 1 h 50"/>
                <a:gd name="T10" fmla="*/ 1 w 53"/>
                <a:gd name="T11" fmla="*/ 1 h 50"/>
                <a:gd name="T12" fmla="*/ 1 w 53"/>
                <a:gd name="T13" fmla="*/ 1 h 50"/>
                <a:gd name="T14" fmla="*/ 1 w 53"/>
                <a:gd name="T15" fmla="*/ 1 h 50"/>
                <a:gd name="T16" fmla="*/ 1 w 53"/>
                <a:gd name="T17" fmla="*/ 1 h 50"/>
                <a:gd name="T18" fmla="*/ 1 w 53"/>
                <a:gd name="T19" fmla="*/ 1 h 50"/>
                <a:gd name="T20" fmla="*/ 1 w 53"/>
                <a:gd name="T21" fmla="*/ 1 h 50"/>
                <a:gd name="T22" fmla="*/ 1 w 53"/>
                <a:gd name="T23" fmla="*/ 1 h 50"/>
                <a:gd name="T24" fmla="*/ 1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84" name="Freeform 6"/>
            <p:cNvSpPr>
              <a:spLocks/>
            </p:cNvSpPr>
            <p:nvPr/>
          </p:nvSpPr>
          <p:spPr bwMode="auto">
            <a:xfrm rot="-2065">
              <a:off x="1561" y="2273"/>
              <a:ext cx="131" cy="87"/>
            </a:xfrm>
            <a:custGeom>
              <a:avLst/>
              <a:gdLst>
                <a:gd name="T0" fmla="*/ 856 w 114"/>
                <a:gd name="T1" fmla="*/ 0 h 94"/>
                <a:gd name="T2" fmla="*/ 2365 w 114"/>
                <a:gd name="T3" fmla="*/ 6 h 94"/>
                <a:gd name="T4" fmla="*/ 2807 w 114"/>
                <a:gd name="T5" fmla="*/ 8 h 94"/>
                <a:gd name="T6" fmla="*/ 2605 w 114"/>
                <a:gd name="T7" fmla="*/ 16 h 94"/>
                <a:gd name="T8" fmla="*/ 2319 w 114"/>
                <a:gd name="T9" fmla="*/ 17 h 94"/>
                <a:gd name="T10" fmla="*/ 2058 w 114"/>
                <a:gd name="T11" fmla="*/ 11 h 94"/>
                <a:gd name="T12" fmla="*/ 1449 w 114"/>
                <a:gd name="T13" fmla="*/ 12 h 94"/>
                <a:gd name="T14" fmla="*/ 984 w 114"/>
                <a:gd name="T15" fmla="*/ 10 h 94"/>
                <a:gd name="T16" fmla="*/ 1449 w 114"/>
                <a:gd name="T17" fmla="*/ 6 h 94"/>
                <a:gd name="T18" fmla="*/ 0 w 114"/>
                <a:gd name="T19" fmla="*/ 2 h 94"/>
                <a:gd name="T20" fmla="*/ 856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85" name="Freeform 7"/>
            <p:cNvSpPr>
              <a:spLocks/>
            </p:cNvSpPr>
            <p:nvPr/>
          </p:nvSpPr>
          <p:spPr bwMode="auto">
            <a:xfrm rot="-2065">
              <a:off x="1765" y="2359"/>
              <a:ext cx="112" cy="114"/>
            </a:xfrm>
            <a:custGeom>
              <a:avLst/>
              <a:gdLst>
                <a:gd name="T0" fmla="*/ 158605 w 76"/>
                <a:gd name="T1" fmla="*/ 0 h 41"/>
                <a:gd name="T2" fmla="*/ 95038 w 76"/>
                <a:gd name="T3" fmla="*/ 2147483647 h 41"/>
                <a:gd name="T4" fmla="*/ 34172 w 76"/>
                <a:gd name="T5" fmla="*/ 2147483647 h 41"/>
                <a:gd name="T6" fmla="*/ 0 w 76"/>
                <a:gd name="T7" fmla="*/ 2147483647 h 41"/>
                <a:gd name="T8" fmla="*/ 1 w 76"/>
                <a:gd name="T9" fmla="*/ 2147483647 h 41"/>
                <a:gd name="T10" fmla="*/ 34172 w 76"/>
                <a:gd name="T11" fmla="*/ 2147483647 h 41"/>
                <a:gd name="T12" fmla="*/ 64490 w 76"/>
                <a:gd name="T13" fmla="*/ 2147483647 h 41"/>
                <a:gd name="T14" fmla="*/ 107625 w 76"/>
                <a:gd name="T15" fmla="*/ 2147483647 h 41"/>
                <a:gd name="T16" fmla="*/ 147281 w 76"/>
                <a:gd name="T17" fmla="*/ 2147483647 h 41"/>
                <a:gd name="T18" fmla="*/ 193442 w 76"/>
                <a:gd name="T19" fmla="*/ 2147483647 h 41"/>
                <a:gd name="T20" fmla="*/ 233734 w 76"/>
                <a:gd name="T21" fmla="*/ 2147483647 h 41"/>
                <a:gd name="T22" fmla="*/ 267816 w 76"/>
                <a:gd name="T23" fmla="*/ 2147483647 h 41"/>
                <a:gd name="T24" fmla="*/ 304165 w 76"/>
                <a:gd name="T25" fmla="*/ 2147483647 h 41"/>
                <a:gd name="T26" fmla="*/ 350025 w 76"/>
                <a:gd name="T27" fmla="*/ 2147483647 h 41"/>
                <a:gd name="T28" fmla="*/ 405387 w 76"/>
                <a:gd name="T29" fmla="*/ 2147483647 h 41"/>
                <a:gd name="T30" fmla="*/ 448243 w 76"/>
                <a:gd name="T31" fmla="*/ 2147483647 h 41"/>
                <a:gd name="T32" fmla="*/ 485485 w 76"/>
                <a:gd name="T33" fmla="*/ 2147483647 h 41"/>
                <a:gd name="T34" fmla="*/ 515826 w 76"/>
                <a:gd name="T35" fmla="*/ 2147483647 h 41"/>
                <a:gd name="T36" fmla="*/ 552263 w 76"/>
                <a:gd name="T37" fmla="*/ 2147483647 h 41"/>
                <a:gd name="T38" fmla="*/ 567648 w 76"/>
                <a:gd name="T39" fmla="*/ 2147483647 h 41"/>
                <a:gd name="T40" fmla="*/ 565096 w 76"/>
                <a:gd name="T41" fmla="*/ 2147483647 h 41"/>
                <a:gd name="T42" fmla="*/ 565096 w 76"/>
                <a:gd name="T43" fmla="*/ 2147483647 h 41"/>
                <a:gd name="T44" fmla="*/ 565096 w 76"/>
                <a:gd name="T45" fmla="*/ 2147483647 h 41"/>
                <a:gd name="T46" fmla="*/ 565096 w 76"/>
                <a:gd name="T47" fmla="*/ 2147483647 h 41"/>
                <a:gd name="T48" fmla="*/ 537310 w 76"/>
                <a:gd name="T49" fmla="*/ 2147483647 h 41"/>
                <a:gd name="T50" fmla="*/ 507611 w 76"/>
                <a:gd name="T51" fmla="*/ 2147483647 h 41"/>
                <a:gd name="T52" fmla="*/ 458720 w 76"/>
                <a:gd name="T53" fmla="*/ 2147483647 h 41"/>
                <a:gd name="T54" fmla="*/ 428161 w 76"/>
                <a:gd name="T55" fmla="*/ 2147483647 h 41"/>
                <a:gd name="T56" fmla="*/ 374750 w 76"/>
                <a:gd name="T57" fmla="*/ 2147483647 h 41"/>
                <a:gd name="T58" fmla="*/ 311274 w 76"/>
                <a:gd name="T59" fmla="*/ 2147483647 h 41"/>
                <a:gd name="T60" fmla="*/ 264491 w 76"/>
                <a:gd name="T61" fmla="*/ 2147483647 h 41"/>
                <a:gd name="T62" fmla="*/ 203380 w 76"/>
                <a:gd name="T63" fmla="*/ 2147483647 h 41"/>
                <a:gd name="T64" fmla="*/ 158605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86" name="Freeform 8"/>
            <p:cNvSpPr>
              <a:spLocks/>
            </p:cNvSpPr>
            <p:nvPr/>
          </p:nvSpPr>
          <p:spPr bwMode="auto">
            <a:xfrm rot="-2065">
              <a:off x="1865" y="1860"/>
              <a:ext cx="239" cy="108"/>
            </a:xfrm>
            <a:custGeom>
              <a:avLst/>
              <a:gdLst>
                <a:gd name="T0" fmla="*/ 79312 w 172"/>
                <a:gd name="T1" fmla="*/ 0 h 62"/>
                <a:gd name="T2" fmla="*/ 10806 w 172"/>
                <a:gd name="T3" fmla="*/ 4641649 h 62"/>
                <a:gd name="T4" fmla="*/ 7777 w 172"/>
                <a:gd name="T5" fmla="*/ 5620735 h 62"/>
                <a:gd name="T6" fmla="*/ 1 w 172"/>
                <a:gd name="T7" fmla="*/ 8852566 h 62"/>
                <a:gd name="T8" fmla="*/ 0 w 172"/>
                <a:gd name="T9" fmla="*/ 11843615 h 62"/>
                <a:gd name="T10" fmla="*/ 4028 w 172"/>
                <a:gd name="T11" fmla="*/ 14084336 h 62"/>
                <a:gd name="T12" fmla="*/ 10806 w 172"/>
                <a:gd name="T13" fmla="*/ 14286045 h 62"/>
                <a:gd name="T14" fmla="*/ 18484 w 172"/>
                <a:gd name="T15" fmla="*/ 14084336 h 62"/>
                <a:gd name="T16" fmla="*/ 28991 w 172"/>
                <a:gd name="T17" fmla="*/ 13630095 h 62"/>
                <a:gd name="T18" fmla="*/ 40284 w 172"/>
                <a:gd name="T19" fmla="*/ 13212351 h 62"/>
                <a:gd name="T20" fmla="*/ 49591 w 172"/>
                <a:gd name="T21" fmla="*/ 12689248 h 62"/>
                <a:gd name="T22" fmla="*/ 61162 w 172"/>
                <a:gd name="T23" fmla="*/ 11843615 h 62"/>
                <a:gd name="T24" fmla="*/ 71708 w 172"/>
                <a:gd name="T25" fmla="*/ 11843615 h 62"/>
                <a:gd name="T26" fmla="*/ 79312 w 172"/>
                <a:gd name="T27" fmla="*/ 11843615 h 62"/>
                <a:gd name="T28" fmla="*/ 90181 w 172"/>
                <a:gd name="T29" fmla="*/ 12689248 h 62"/>
                <a:gd name="T30" fmla="*/ 108079 w 172"/>
                <a:gd name="T31" fmla="*/ 12755755 h 62"/>
                <a:gd name="T32" fmla="*/ 128954 w 172"/>
                <a:gd name="T33" fmla="*/ 13630095 h 62"/>
                <a:gd name="T34" fmla="*/ 149267 w 172"/>
                <a:gd name="T35" fmla="*/ 14286045 h 62"/>
                <a:gd name="T36" fmla="*/ 172086 w 172"/>
                <a:gd name="T37" fmla="*/ 15420592 h 62"/>
                <a:gd name="T38" fmla="*/ 192388 w 172"/>
                <a:gd name="T39" fmla="*/ 16027217 h 62"/>
                <a:gd name="T40" fmla="*/ 203724 w 172"/>
                <a:gd name="T41" fmla="*/ 16787579 h 62"/>
                <a:gd name="T42" fmla="*/ 217707 w 172"/>
                <a:gd name="T43" fmla="*/ 17863746 h 62"/>
                <a:gd name="T44" fmla="*/ 210302 w 172"/>
                <a:gd name="T45" fmla="*/ 19254702 h 62"/>
                <a:gd name="T46" fmla="*/ 210302 w 172"/>
                <a:gd name="T47" fmla="*/ 21125457 h 62"/>
                <a:gd name="T48" fmla="*/ 212788 w 172"/>
                <a:gd name="T49" fmla="*/ 21658698 h 62"/>
                <a:gd name="T50" fmla="*/ 223775 w 172"/>
                <a:gd name="T51" fmla="*/ 21658698 h 62"/>
                <a:gd name="T52" fmla="*/ 233011 w 172"/>
                <a:gd name="T53" fmla="*/ 21308304 h 62"/>
                <a:gd name="T54" fmla="*/ 247289 w 172"/>
                <a:gd name="T55" fmla="*/ 20630803 h 62"/>
                <a:gd name="T56" fmla="*/ 262448 w 172"/>
                <a:gd name="T57" fmla="*/ 19718475 h 62"/>
                <a:gd name="T58" fmla="*/ 279469 w 172"/>
                <a:gd name="T59" fmla="*/ 18900393 h 62"/>
                <a:gd name="T60" fmla="*/ 295676 w 172"/>
                <a:gd name="T61" fmla="*/ 18338389 h 62"/>
                <a:gd name="T62" fmla="*/ 310943 w 172"/>
                <a:gd name="T63" fmla="*/ 16787579 h 62"/>
                <a:gd name="T64" fmla="*/ 321798 w 172"/>
                <a:gd name="T65" fmla="*/ 16027217 h 62"/>
                <a:gd name="T66" fmla="*/ 328643 w 172"/>
                <a:gd name="T67" fmla="*/ 15673716 h 62"/>
                <a:gd name="T68" fmla="*/ 332266 w 172"/>
                <a:gd name="T69" fmla="*/ 14286045 h 62"/>
                <a:gd name="T70" fmla="*/ 327205 w 172"/>
                <a:gd name="T71" fmla="*/ 12755755 h 62"/>
                <a:gd name="T72" fmla="*/ 314052 w 172"/>
                <a:gd name="T73" fmla="*/ 11843615 h 62"/>
                <a:gd name="T74" fmla="*/ 303297 w 172"/>
                <a:gd name="T75" fmla="*/ 12689248 h 62"/>
                <a:gd name="T76" fmla="*/ 292996 w 172"/>
                <a:gd name="T77" fmla="*/ 12689248 h 62"/>
                <a:gd name="T78" fmla="*/ 283082 w 172"/>
                <a:gd name="T79" fmla="*/ 11843615 h 62"/>
                <a:gd name="T80" fmla="*/ 277048 w 172"/>
                <a:gd name="T81" fmla="*/ 11403491 h 62"/>
                <a:gd name="T82" fmla="*/ 267330 w 172"/>
                <a:gd name="T83" fmla="*/ 10850231 h 62"/>
                <a:gd name="T84" fmla="*/ 254457 w 172"/>
                <a:gd name="T85" fmla="*/ 10527597 h 62"/>
                <a:gd name="T86" fmla="*/ 244755 w 172"/>
                <a:gd name="T87" fmla="*/ 9790954 h 62"/>
                <a:gd name="T88" fmla="*/ 236513 w 172"/>
                <a:gd name="T89" fmla="*/ 8997878 h 62"/>
                <a:gd name="T90" fmla="*/ 223775 w 172"/>
                <a:gd name="T91" fmla="*/ 8852566 h 62"/>
                <a:gd name="T92" fmla="*/ 212788 w 172"/>
                <a:gd name="T93" fmla="*/ 8400562 h 62"/>
                <a:gd name="T94" fmla="*/ 203151 w 172"/>
                <a:gd name="T95" fmla="*/ 8085453 h 62"/>
                <a:gd name="T96" fmla="*/ 192388 w 172"/>
                <a:gd name="T97" fmla="*/ 7584869 h 62"/>
                <a:gd name="T98" fmla="*/ 177965 w 172"/>
                <a:gd name="T99" fmla="*/ 7322750 h 62"/>
                <a:gd name="T100" fmla="*/ 164093 w 172"/>
                <a:gd name="T101" fmla="*/ 6228837 h 62"/>
                <a:gd name="T102" fmla="*/ 153136 w 172"/>
                <a:gd name="T103" fmla="*/ 6043621 h 62"/>
                <a:gd name="T104" fmla="*/ 144742 w 172"/>
                <a:gd name="T105" fmla="*/ 5165449 h 62"/>
                <a:gd name="T106" fmla="*/ 135287 w 172"/>
                <a:gd name="T107" fmla="*/ 4822545 h 62"/>
                <a:gd name="T108" fmla="*/ 122494 w 172"/>
                <a:gd name="T109" fmla="*/ 3469486 h 62"/>
                <a:gd name="T110" fmla="*/ 108079 w 172"/>
                <a:gd name="T111" fmla="*/ 1991742 h 62"/>
                <a:gd name="T112" fmla="*/ 94298 w 172"/>
                <a:gd name="T113" fmla="*/ 610470 h 62"/>
                <a:gd name="T114" fmla="*/ 79312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87" name="Freeform 9"/>
            <p:cNvSpPr>
              <a:spLocks/>
            </p:cNvSpPr>
            <p:nvPr/>
          </p:nvSpPr>
          <p:spPr bwMode="auto">
            <a:xfrm rot="-2065">
              <a:off x="1923" y="1976"/>
              <a:ext cx="38" cy="19"/>
            </a:xfrm>
            <a:custGeom>
              <a:avLst/>
              <a:gdLst>
                <a:gd name="T0" fmla="*/ 2 w 50"/>
                <a:gd name="T1" fmla="*/ 0 h 29"/>
                <a:gd name="T2" fmla="*/ 2 w 50"/>
                <a:gd name="T3" fmla="*/ 1 h 29"/>
                <a:gd name="T4" fmla="*/ 2 w 50"/>
                <a:gd name="T5" fmla="*/ 1 h 29"/>
                <a:gd name="T6" fmla="*/ 2 w 50"/>
                <a:gd name="T7" fmla="*/ 1 h 29"/>
                <a:gd name="T8" fmla="*/ 2 w 50"/>
                <a:gd name="T9" fmla="*/ 1 h 29"/>
                <a:gd name="T10" fmla="*/ 2 w 50"/>
                <a:gd name="T11" fmla="*/ 1 h 29"/>
                <a:gd name="T12" fmla="*/ 2 w 50"/>
                <a:gd name="T13" fmla="*/ 1 h 29"/>
                <a:gd name="T14" fmla="*/ 2 w 50"/>
                <a:gd name="T15" fmla="*/ 1 h 29"/>
                <a:gd name="T16" fmla="*/ 0 w 50"/>
                <a:gd name="T17" fmla="*/ 1 h 29"/>
                <a:gd name="T18" fmla="*/ 1 w 50"/>
                <a:gd name="T19" fmla="*/ 1 h 29"/>
                <a:gd name="T20" fmla="*/ 2 w 50"/>
                <a:gd name="T21" fmla="*/ 1 h 29"/>
                <a:gd name="T22" fmla="*/ 2 w 50"/>
                <a:gd name="T23" fmla="*/ 1 h 29"/>
                <a:gd name="T24" fmla="*/ 2 w 50"/>
                <a:gd name="T25" fmla="*/ 1 h 29"/>
                <a:gd name="T26" fmla="*/ 2 w 50"/>
                <a:gd name="T27" fmla="*/ 1 h 29"/>
                <a:gd name="T28" fmla="*/ 2 w 50"/>
                <a:gd name="T29" fmla="*/ 1 h 29"/>
                <a:gd name="T30" fmla="*/ 2 w 50"/>
                <a:gd name="T31" fmla="*/ 1 h 29"/>
                <a:gd name="T32" fmla="*/ 2 w 50"/>
                <a:gd name="T33" fmla="*/ 1 h 29"/>
                <a:gd name="T34" fmla="*/ 2 w 50"/>
                <a:gd name="T35" fmla="*/ 1 h 29"/>
                <a:gd name="T36" fmla="*/ 2 w 50"/>
                <a:gd name="T37" fmla="*/ 1 h 29"/>
                <a:gd name="T38" fmla="*/ 2 w 50"/>
                <a:gd name="T39" fmla="*/ 1 h 29"/>
                <a:gd name="T40" fmla="*/ 2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88" name="Freeform 10"/>
            <p:cNvSpPr>
              <a:spLocks/>
            </p:cNvSpPr>
            <p:nvPr/>
          </p:nvSpPr>
          <p:spPr bwMode="auto">
            <a:xfrm rot="-2065">
              <a:off x="2000" y="1962"/>
              <a:ext cx="105" cy="35"/>
            </a:xfrm>
            <a:custGeom>
              <a:avLst/>
              <a:gdLst>
                <a:gd name="T0" fmla="*/ 1 w 141"/>
                <a:gd name="T1" fmla="*/ 1 h 51"/>
                <a:gd name="T2" fmla="*/ 1 w 141"/>
                <a:gd name="T3" fmla="*/ 1 h 51"/>
                <a:gd name="T4" fmla="*/ 1 w 141"/>
                <a:gd name="T5" fmla="*/ 1 h 51"/>
                <a:gd name="T6" fmla="*/ 1 w 141"/>
                <a:gd name="T7" fmla="*/ 1 h 51"/>
                <a:gd name="T8" fmla="*/ 1 w 141"/>
                <a:gd name="T9" fmla="*/ 1 h 51"/>
                <a:gd name="T10" fmla="*/ 1 w 141"/>
                <a:gd name="T11" fmla="*/ 1 h 51"/>
                <a:gd name="T12" fmla="*/ 1 w 141"/>
                <a:gd name="T13" fmla="*/ 1 h 51"/>
                <a:gd name="T14" fmla="*/ 1 w 141"/>
                <a:gd name="T15" fmla="*/ 0 h 51"/>
                <a:gd name="T16" fmla="*/ 1 w 141"/>
                <a:gd name="T17" fmla="*/ 1 h 51"/>
                <a:gd name="T18" fmla="*/ 1 w 141"/>
                <a:gd name="T19" fmla="*/ 1 h 51"/>
                <a:gd name="T20" fmla="*/ 1 w 141"/>
                <a:gd name="T21" fmla="*/ 1 h 51"/>
                <a:gd name="T22" fmla="*/ 1 w 141"/>
                <a:gd name="T23" fmla="*/ 1 h 51"/>
                <a:gd name="T24" fmla="*/ 1 w 141"/>
                <a:gd name="T25" fmla="*/ 1 h 51"/>
                <a:gd name="T26" fmla="*/ 1 w 141"/>
                <a:gd name="T27" fmla="*/ 1 h 51"/>
                <a:gd name="T28" fmla="*/ 1 w 141"/>
                <a:gd name="T29" fmla="*/ 1 h 51"/>
                <a:gd name="T30" fmla="*/ 1 w 141"/>
                <a:gd name="T31" fmla="*/ 1 h 51"/>
                <a:gd name="T32" fmla="*/ 1 w 141"/>
                <a:gd name="T33" fmla="*/ 1 h 51"/>
                <a:gd name="T34" fmla="*/ 1 w 141"/>
                <a:gd name="T35" fmla="*/ 1 h 51"/>
                <a:gd name="T36" fmla="*/ 1 w 141"/>
                <a:gd name="T37" fmla="*/ 1 h 51"/>
                <a:gd name="T38" fmla="*/ 1 w 141"/>
                <a:gd name="T39" fmla="*/ 1 h 51"/>
                <a:gd name="T40" fmla="*/ 1 w 141"/>
                <a:gd name="T41" fmla="*/ 1 h 51"/>
                <a:gd name="T42" fmla="*/ 1 w 141"/>
                <a:gd name="T43" fmla="*/ 1 h 51"/>
                <a:gd name="T44" fmla="*/ 0 w 141"/>
                <a:gd name="T45" fmla="*/ 1 h 51"/>
                <a:gd name="T46" fmla="*/ 1 w 141"/>
                <a:gd name="T47" fmla="*/ 1 h 51"/>
                <a:gd name="T48" fmla="*/ 1 w 141"/>
                <a:gd name="T49" fmla="*/ 1 h 51"/>
                <a:gd name="T50" fmla="*/ 1 w 141"/>
                <a:gd name="T51" fmla="*/ 1 h 51"/>
                <a:gd name="T52" fmla="*/ 1 w 141"/>
                <a:gd name="T53" fmla="*/ 1 h 51"/>
                <a:gd name="T54" fmla="*/ 1 w 141"/>
                <a:gd name="T55" fmla="*/ 1 h 51"/>
                <a:gd name="T56" fmla="*/ 1 w 141"/>
                <a:gd name="T57" fmla="*/ 1 h 51"/>
                <a:gd name="T58" fmla="*/ 1 w 141"/>
                <a:gd name="T59" fmla="*/ 1 h 51"/>
                <a:gd name="T60" fmla="*/ 1 w 141"/>
                <a:gd name="T61" fmla="*/ 1 h 51"/>
                <a:gd name="T62" fmla="*/ 1 w 141"/>
                <a:gd name="T63" fmla="*/ 1 h 51"/>
                <a:gd name="T64" fmla="*/ 1 w 141"/>
                <a:gd name="T65" fmla="*/ 1 h 51"/>
                <a:gd name="T66" fmla="*/ 1 w 141"/>
                <a:gd name="T67" fmla="*/ 1 h 51"/>
                <a:gd name="T68" fmla="*/ 1 w 141"/>
                <a:gd name="T69" fmla="*/ 1 h 51"/>
                <a:gd name="T70" fmla="*/ 1 w 141"/>
                <a:gd name="T71" fmla="*/ 1 h 51"/>
                <a:gd name="T72" fmla="*/ 1 w 141"/>
                <a:gd name="T73" fmla="*/ 1 h 51"/>
                <a:gd name="T74" fmla="*/ 1 w 141"/>
                <a:gd name="T75" fmla="*/ 1 h 51"/>
                <a:gd name="T76" fmla="*/ 1 w 141"/>
                <a:gd name="T77" fmla="*/ 1 h 51"/>
                <a:gd name="T78" fmla="*/ 1 w 141"/>
                <a:gd name="T79" fmla="*/ 1 h 51"/>
                <a:gd name="T80" fmla="*/ 1 w 141"/>
                <a:gd name="T81" fmla="*/ 1 h 51"/>
                <a:gd name="T82" fmla="*/ 1 w 141"/>
                <a:gd name="T83" fmla="*/ 1 h 51"/>
                <a:gd name="T84" fmla="*/ 1 w 141"/>
                <a:gd name="T85" fmla="*/ 1 h 51"/>
                <a:gd name="T86" fmla="*/ 1 w 141"/>
                <a:gd name="T87" fmla="*/ 1 h 51"/>
                <a:gd name="T88" fmla="*/ 1 w 141"/>
                <a:gd name="T89" fmla="*/ 1 h 51"/>
                <a:gd name="T90" fmla="*/ 1 w 141"/>
                <a:gd name="T91" fmla="*/ 1 h 51"/>
                <a:gd name="T92" fmla="*/ 1 w 141"/>
                <a:gd name="T93" fmla="*/ 1 h 51"/>
                <a:gd name="T94" fmla="*/ 1 w 141"/>
                <a:gd name="T95" fmla="*/ 1 h 51"/>
                <a:gd name="T96" fmla="*/ 1 w 141"/>
                <a:gd name="T97" fmla="*/ 1 h 51"/>
                <a:gd name="T98" fmla="*/ 1 w 141"/>
                <a:gd name="T99" fmla="*/ 1 h 51"/>
                <a:gd name="T100" fmla="*/ 1 w 141"/>
                <a:gd name="T101" fmla="*/ 1 h 51"/>
                <a:gd name="T102" fmla="*/ 1 w 141"/>
                <a:gd name="T103" fmla="*/ 1 h 51"/>
                <a:gd name="T104" fmla="*/ 1 w 141"/>
                <a:gd name="T105" fmla="*/ 1 h 51"/>
                <a:gd name="T106" fmla="*/ 1 w 141"/>
                <a:gd name="T107" fmla="*/ 1 h 51"/>
                <a:gd name="T108" fmla="*/ 1 w 141"/>
                <a:gd name="T109" fmla="*/ 1 h 51"/>
                <a:gd name="T110" fmla="*/ 1 w 141"/>
                <a:gd name="T111" fmla="*/ 1 h 51"/>
                <a:gd name="T112" fmla="*/ 1 w 141"/>
                <a:gd name="T113" fmla="*/ 1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89" name="Freeform 11"/>
            <p:cNvSpPr>
              <a:spLocks/>
            </p:cNvSpPr>
            <p:nvPr/>
          </p:nvSpPr>
          <p:spPr bwMode="auto">
            <a:xfrm rot="-2065">
              <a:off x="2015" y="2541"/>
              <a:ext cx="135" cy="15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2052796903 h 68"/>
                <a:gd name="T4" fmla="*/ 2147483647 w 53"/>
                <a:gd name="T5" fmla="*/ 2147483647 h 68"/>
                <a:gd name="T6" fmla="*/ 2147483647 w 53"/>
                <a:gd name="T7" fmla="*/ 2147483647 h 68"/>
                <a:gd name="T8" fmla="*/ 2147483647 w 53"/>
                <a:gd name="T9" fmla="*/ 2147483647 h 68"/>
                <a:gd name="T10" fmla="*/ 2147483647 w 53"/>
                <a:gd name="T11" fmla="*/ 2147483647 h 68"/>
                <a:gd name="T12" fmla="*/ 2147483647 w 53"/>
                <a:gd name="T13" fmla="*/ 2147483647 h 68"/>
                <a:gd name="T14" fmla="*/ 2147483647 w 53"/>
                <a:gd name="T15" fmla="*/ 2147483647 h 68"/>
                <a:gd name="T16" fmla="*/ 2147483647 w 53"/>
                <a:gd name="T17" fmla="*/ 2147483647 h 68"/>
                <a:gd name="T18" fmla="*/ 2147483647 w 53"/>
                <a:gd name="T19" fmla="*/ 2147483647 h 68"/>
                <a:gd name="T20" fmla="*/ 2147483647 w 53"/>
                <a:gd name="T21" fmla="*/ 2147483647 h 68"/>
                <a:gd name="T22" fmla="*/ 2147483647 w 53"/>
                <a:gd name="T23" fmla="*/ 2147483647 h 68"/>
                <a:gd name="T24" fmla="*/ 2147483647 w 53"/>
                <a:gd name="T25" fmla="*/ 1283798501 h 68"/>
                <a:gd name="T26" fmla="*/ 2147483647 w 53"/>
                <a:gd name="T27" fmla="*/ 566872079 h 68"/>
                <a:gd name="T28" fmla="*/ 2147483647 w 53"/>
                <a:gd name="T29" fmla="*/ 139742545 h 68"/>
                <a:gd name="T30" fmla="*/ 2147483647 w 53"/>
                <a:gd name="T31" fmla="*/ 316475583 h 68"/>
                <a:gd name="T32" fmla="*/ 2147483647 w 53"/>
                <a:gd name="T33" fmla="*/ 1174468552 h 68"/>
                <a:gd name="T34" fmla="*/ 2147483647 w 53"/>
                <a:gd name="T35" fmla="*/ 1623167098 h 68"/>
                <a:gd name="T36" fmla="*/ 2147483647 w 53"/>
                <a:gd name="T37" fmla="*/ 1741563115 h 68"/>
                <a:gd name="T38" fmla="*/ 2147483647 w 53"/>
                <a:gd name="T39" fmla="*/ 2052796903 h 68"/>
                <a:gd name="T40" fmla="*/ 2147483647 w 53"/>
                <a:gd name="T41" fmla="*/ 2052796903 h 68"/>
                <a:gd name="T42" fmla="*/ 2147483647 w 53"/>
                <a:gd name="T43" fmla="*/ 1623167098 h 68"/>
                <a:gd name="T44" fmla="*/ 2147483647 w 53"/>
                <a:gd name="T45" fmla="*/ 1283798501 h 68"/>
                <a:gd name="T46" fmla="*/ 2147483647 w 53"/>
                <a:gd name="T47" fmla="*/ 906430114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90" name="Freeform 12"/>
            <p:cNvSpPr>
              <a:spLocks/>
            </p:cNvSpPr>
            <p:nvPr/>
          </p:nvSpPr>
          <p:spPr bwMode="auto">
            <a:xfrm rot="-4034457">
              <a:off x="1561" y="1408"/>
              <a:ext cx="363" cy="453"/>
            </a:xfrm>
            <a:custGeom>
              <a:avLst/>
              <a:gdLst>
                <a:gd name="T0" fmla="*/ 1227 w 343"/>
                <a:gd name="T1" fmla="*/ 15990 h 378"/>
                <a:gd name="T2" fmla="*/ 1149 w 343"/>
                <a:gd name="T3" fmla="*/ 16926 h 378"/>
                <a:gd name="T4" fmla="*/ 1046 w 343"/>
                <a:gd name="T5" fmla="*/ 16947 h 378"/>
                <a:gd name="T6" fmla="*/ 947 w 343"/>
                <a:gd name="T7" fmla="*/ 16947 h 378"/>
                <a:gd name="T8" fmla="*/ 894 w 343"/>
                <a:gd name="T9" fmla="*/ 16814 h 378"/>
                <a:gd name="T10" fmla="*/ 834 w 343"/>
                <a:gd name="T11" fmla="*/ 16814 h 378"/>
                <a:gd name="T12" fmla="*/ 811 w 343"/>
                <a:gd name="T13" fmla="*/ 17194 h 378"/>
                <a:gd name="T14" fmla="*/ 857 w 343"/>
                <a:gd name="T15" fmla="*/ 17764 h 378"/>
                <a:gd name="T16" fmla="*/ 939 w 343"/>
                <a:gd name="T17" fmla="*/ 18040 h 378"/>
                <a:gd name="T18" fmla="*/ 1004 w 343"/>
                <a:gd name="T19" fmla="*/ 17903 h 378"/>
                <a:gd name="T20" fmla="*/ 1089 w 343"/>
                <a:gd name="T21" fmla="*/ 17556 h 378"/>
                <a:gd name="T22" fmla="*/ 1113 w 343"/>
                <a:gd name="T23" fmla="*/ 20707 h 378"/>
                <a:gd name="T24" fmla="*/ 1095 w 343"/>
                <a:gd name="T25" fmla="*/ 22630 h 378"/>
                <a:gd name="T26" fmla="*/ 1004 w 343"/>
                <a:gd name="T27" fmla="*/ 24309 h 378"/>
                <a:gd name="T28" fmla="*/ 947 w 343"/>
                <a:gd name="T29" fmla="*/ 23431 h 378"/>
                <a:gd name="T30" fmla="*/ 897 w 343"/>
                <a:gd name="T31" fmla="*/ 23051 h 378"/>
                <a:gd name="T32" fmla="*/ 848 w 343"/>
                <a:gd name="T33" fmla="*/ 23431 h 378"/>
                <a:gd name="T34" fmla="*/ 799 w 343"/>
                <a:gd name="T35" fmla="*/ 23439 h 378"/>
                <a:gd name="T36" fmla="*/ 773 w 343"/>
                <a:gd name="T37" fmla="*/ 22323 h 378"/>
                <a:gd name="T38" fmla="*/ 745 w 343"/>
                <a:gd name="T39" fmla="*/ 21039 h 378"/>
                <a:gd name="T40" fmla="*/ 673 w 343"/>
                <a:gd name="T41" fmla="*/ 20310 h 378"/>
                <a:gd name="T42" fmla="*/ 707 w 343"/>
                <a:gd name="T43" fmla="*/ 19423 h 378"/>
                <a:gd name="T44" fmla="*/ 636 w 343"/>
                <a:gd name="T45" fmla="*/ 18442 h 378"/>
                <a:gd name="T46" fmla="*/ 593 w 343"/>
                <a:gd name="T47" fmla="*/ 17069 h 378"/>
                <a:gd name="T48" fmla="*/ 636 w 343"/>
                <a:gd name="T49" fmla="*/ 16423 h 378"/>
                <a:gd name="T50" fmla="*/ 709 w 343"/>
                <a:gd name="T51" fmla="*/ 16120 h 378"/>
                <a:gd name="T52" fmla="*/ 779 w 343"/>
                <a:gd name="T53" fmla="*/ 15358 h 378"/>
                <a:gd name="T54" fmla="*/ 779 w 343"/>
                <a:gd name="T55" fmla="*/ 14903 h 378"/>
                <a:gd name="T56" fmla="*/ 723 w 343"/>
                <a:gd name="T57" fmla="*/ 13614 h 378"/>
                <a:gd name="T58" fmla="*/ 646 w 343"/>
                <a:gd name="T59" fmla="*/ 13213 h 378"/>
                <a:gd name="T60" fmla="*/ 555 w 343"/>
                <a:gd name="T61" fmla="*/ 12932 h 378"/>
                <a:gd name="T62" fmla="*/ 468 w 343"/>
                <a:gd name="T63" fmla="*/ 12436 h 378"/>
                <a:gd name="T64" fmla="*/ 433 w 343"/>
                <a:gd name="T65" fmla="*/ 11285 h 378"/>
                <a:gd name="T66" fmla="*/ 486 w 343"/>
                <a:gd name="T67" fmla="*/ 11224 h 378"/>
                <a:gd name="T68" fmla="*/ 543 w 343"/>
                <a:gd name="T69" fmla="*/ 11285 h 378"/>
                <a:gd name="T70" fmla="*/ 593 w 343"/>
                <a:gd name="T71" fmla="*/ 11113 h 378"/>
                <a:gd name="T72" fmla="*/ 645 w 343"/>
                <a:gd name="T73" fmla="*/ 10377 h 378"/>
                <a:gd name="T74" fmla="*/ 652 w 343"/>
                <a:gd name="T75" fmla="*/ 8307 h 378"/>
                <a:gd name="T76" fmla="*/ 560 w 343"/>
                <a:gd name="T77" fmla="*/ 6406 h 378"/>
                <a:gd name="T78" fmla="*/ 486 w 343"/>
                <a:gd name="T79" fmla="*/ 6153 h 378"/>
                <a:gd name="T80" fmla="*/ 433 w 343"/>
                <a:gd name="T81" fmla="*/ 6269 h 378"/>
                <a:gd name="T82" fmla="*/ 391 w 343"/>
                <a:gd name="T83" fmla="*/ 4568 h 378"/>
                <a:gd name="T84" fmla="*/ 343 w 343"/>
                <a:gd name="T85" fmla="*/ 4565 h 378"/>
                <a:gd name="T86" fmla="*/ 266 w 343"/>
                <a:gd name="T87" fmla="*/ 4027 h 378"/>
                <a:gd name="T88" fmla="*/ 196 w 343"/>
                <a:gd name="T89" fmla="*/ 2879 h 378"/>
                <a:gd name="T90" fmla="*/ 135 w 343"/>
                <a:gd name="T91" fmla="*/ 2868 h 378"/>
                <a:gd name="T92" fmla="*/ 83 w 343"/>
                <a:gd name="T93" fmla="*/ 2752 h 378"/>
                <a:gd name="T94" fmla="*/ 8 w 343"/>
                <a:gd name="T95" fmla="*/ 2213 h 378"/>
                <a:gd name="T96" fmla="*/ 42 w 343"/>
                <a:gd name="T97" fmla="*/ 0 h 378"/>
                <a:gd name="T98" fmla="*/ 266 w 343"/>
                <a:gd name="T99" fmla="*/ 1848 h 378"/>
                <a:gd name="T100" fmla="*/ 534 w 343"/>
                <a:gd name="T101" fmla="*/ 4568 h 378"/>
                <a:gd name="T102" fmla="*/ 799 w 343"/>
                <a:gd name="T103" fmla="*/ 7815 h 378"/>
                <a:gd name="T104" fmla="*/ 1034 w 343"/>
                <a:gd name="T105" fmla="*/ 11224 h 378"/>
                <a:gd name="T106" fmla="*/ 1219 w 343"/>
                <a:gd name="T107" fmla="*/ 14347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91" name="Freeform 13"/>
            <p:cNvSpPr>
              <a:spLocks/>
            </p:cNvSpPr>
            <p:nvPr/>
          </p:nvSpPr>
          <p:spPr bwMode="auto">
            <a:xfrm rot="-2065">
              <a:off x="2151" y="1861"/>
              <a:ext cx="298" cy="233"/>
            </a:xfrm>
            <a:custGeom>
              <a:avLst/>
              <a:gdLst>
                <a:gd name="T0" fmla="*/ 2147483647 w 126"/>
                <a:gd name="T1" fmla="*/ 331052354 h 111"/>
                <a:gd name="T2" fmla="*/ 2147483647 w 126"/>
                <a:gd name="T3" fmla="*/ 374231046 h 111"/>
                <a:gd name="T4" fmla="*/ 2147483647 w 126"/>
                <a:gd name="T5" fmla="*/ 411311672 h 111"/>
                <a:gd name="T6" fmla="*/ 2147483647 w 126"/>
                <a:gd name="T7" fmla="*/ 607264030 h 111"/>
                <a:gd name="T8" fmla="*/ 2147483647 w 126"/>
                <a:gd name="T9" fmla="*/ 717443529 h 111"/>
                <a:gd name="T10" fmla="*/ 2147483647 w 126"/>
                <a:gd name="T11" fmla="*/ 742627337 h 111"/>
                <a:gd name="T12" fmla="*/ 2147483647 w 126"/>
                <a:gd name="T13" fmla="*/ 948930367 h 111"/>
                <a:gd name="T14" fmla="*/ 2147483647 w 126"/>
                <a:gd name="T15" fmla="*/ 1302113870 h 111"/>
                <a:gd name="T16" fmla="*/ 2147483647 w 126"/>
                <a:gd name="T17" fmla="*/ 1348288932 h 111"/>
                <a:gd name="T18" fmla="*/ 2147483647 w 126"/>
                <a:gd name="T19" fmla="*/ 1370346864 h 111"/>
                <a:gd name="T20" fmla="*/ 2147483647 w 126"/>
                <a:gd name="T21" fmla="*/ 1481007308 h 111"/>
                <a:gd name="T22" fmla="*/ 2147483647 w 126"/>
                <a:gd name="T23" fmla="*/ 1737192711 h 111"/>
                <a:gd name="T24" fmla="*/ 2147483647 w 126"/>
                <a:gd name="T25" fmla="*/ 1991898199 h 111"/>
                <a:gd name="T26" fmla="*/ 2147483647 w 126"/>
                <a:gd name="T27" fmla="*/ 2147483647 h 111"/>
                <a:gd name="T28" fmla="*/ 2147483647 w 126"/>
                <a:gd name="T29" fmla="*/ 2147483647 h 111"/>
                <a:gd name="T30" fmla="*/ 2147483647 w 126"/>
                <a:gd name="T31" fmla="*/ 2147483647 h 111"/>
                <a:gd name="T32" fmla="*/ 2147483647 w 126"/>
                <a:gd name="T33" fmla="*/ 2147483647 h 111"/>
                <a:gd name="T34" fmla="*/ 2147483647 w 126"/>
                <a:gd name="T35" fmla="*/ 2147483647 h 111"/>
                <a:gd name="T36" fmla="*/ 2147483647 w 126"/>
                <a:gd name="T37" fmla="*/ 2147483647 h 111"/>
                <a:gd name="T38" fmla="*/ 2147483647 w 126"/>
                <a:gd name="T39" fmla="*/ 2147483647 h 111"/>
                <a:gd name="T40" fmla="*/ 2147483647 w 126"/>
                <a:gd name="T41" fmla="*/ 2147483647 h 111"/>
                <a:gd name="T42" fmla="*/ 2147483647 w 126"/>
                <a:gd name="T43" fmla="*/ 2147483647 h 111"/>
                <a:gd name="T44" fmla="*/ 2147483647 w 126"/>
                <a:gd name="T45" fmla="*/ 2147483647 h 111"/>
                <a:gd name="T46" fmla="*/ 2147483647 w 126"/>
                <a:gd name="T47" fmla="*/ 2112715995 h 111"/>
                <a:gd name="T48" fmla="*/ 2147483647 w 126"/>
                <a:gd name="T49" fmla="*/ 1911952705 h 111"/>
                <a:gd name="T50" fmla="*/ 2147483647 w 126"/>
                <a:gd name="T51" fmla="*/ 1713302350 h 111"/>
                <a:gd name="T52" fmla="*/ 2147483647 w 126"/>
                <a:gd name="T53" fmla="*/ 1505984229 h 111"/>
                <a:gd name="T54" fmla="*/ 2147483647 w 126"/>
                <a:gd name="T55" fmla="*/ 1205128398 h 111"/>
                <a:gd name="T56" fmla="*/ 2147483647 w 126"/>
                <a:gd name="T57" fmla="*/ 996102787 h 111"/>
                <a:gd name="T58" fmla="*/ 2147483647 w 126"/>
                <a:gd name="T59" fmla="*/ 562194202 h 111"/>
                <a:gd name="T60" fmla="*/ 0 w 126"/>
                <a:gd name="T61" fmla="*/ 75133050 h 111"/>
                <a:gd name="T62" fmla="*/ 2147483647 w 126"/>
                <a:gd name="T63" fmla="*/ 0 h 111"/>
                <a:gd name="T64" fmla="*/ 2147483647 w 126"/>
                <a:gd name="T65" fmla="*/ 178281845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92" name="Freeform 14"/>
            <p:cNvSpPr>
              <a:spLocks/>
            </p:cNvSpPr>
            <p:nvPr/>
          </p:nvSpPr>
          <p:spPr bwMode="auto">
            <a:xfrm rot="-2065">
              <a:off x="2150" y="1976"/>
              <a:ext cx="135" cy="157"/>
            </a:xfrm>
            <a:custGeom>
              <a:avLst/>
              <a:gdLst>
                <a:gd name="T0" fmla="*/ 0 w 32"/>
                <a:gd name="T1" fmla="*/ 0 h 43"/>
                <a:gd name="T2" fmla="*/ 2147483647 w 32"/>
                <a:gd name="T3" fmla="*/ 2147483647 h 43"/>
                <a:gd name="T4" fmla="*/ 2147483647 w 32"/>
                <a:gd name="T5" fmla="*/ 2147483647 h 43"/>
                <a:gd name="T6" fmla="*/ 2147483647 w 32"/>
                <a:gd name="T7" fmla="*/ 2147483647 h 43"/>
                <a:gd name="T8" fmla="*/ 2147483647 w 32"/>
                <a:gd name="T9" fmla="*/ 2147483647 h 43"/>
                <a:gd name="T10" fmla="*/ 2147483647 w 32"/>
                <a:gd name="T11" fmla="*/ 2147483647 h 43"/>
                <a:gd name="T12" fmla="*/ 2147483647 w 32"/>
                <a:gd name="T13" fmla="*/ 2147483647 h 43"/>
                <a:gd name="T14" fmla="*/ 2147483647 w 32"/>
                <a:gd name="T15" fmla="*/ 2147483647 h 43"/>
                <a:gd name="T16" fmla="*/ 2147483647 w 32"/>
                <a:gd name="T17" fmla="*/ 2147483647 h 43"/>
                <a:gd name="T18" fmla="*/ 2147483647 w 32"/>
                <a:gd name="T19" fmla="*/ 2147483647 h 43"/>
                <a:gd name="T20" fmla="*/ 2147483647 w 32"/>
                <a:gd name="T21" fmla="*/ 2147483647 h 43"/>
                <a:gd name="T22" fmla="*/ 2147483647 w 32"/>
                <a:gd name="T23" fmla="*/ 2147483647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93" name="Freeform 15"/>
            <p:cNvSpPr>
              <a:spLocks/>
            </p:cNvSpPr>
            <p:nvPr/>
          </p:nvSpPr>
          <p:spPr bwMode="auto">
            <a:xfrm rot="3263557">
              <a:off x="2117" y="2106"/>
              <a:ext cx="520" cy="990"/>
            </a:xfrm>
            <a:custGeom>
              <a:avLst/>
              <a:gdLst>
                <a:gd name="T0" fmla="*/ 71573 w 405"/>
                <a:gd name="T1" fmla="*/ 7 h 1058"/>
                <a:gd name="T2" fmla="*/ 63729 w 405"/>
                <a:gd name="T3" fmla="*/ 7 h 1058"/>
                <a:gd name="T4" fmla="*/ 58239 w 405"/>
                <a:gd name="T5" fmla="*/ 4 h 1058"/>
                <a:gd name="T6" fmla="*/ 51625 w 405"/>
                <a:gd name="T7" fmla="*/ 0 h 1058"/>
                <a:gd name="T8" fmla="*/ 45359 w 405"/>
                <a:gd name="T9" fmla="*/ 0 h 1058"/>
                <a:gd name="T10" fmla="*/ 39765 w 405"/>
                <a:gd name="T11" fmla="*/ 3 h 1058"/>
                <a:gd name="T12" fmla="*/ 32876 w 405"/>
                <a:gd name="T13" fmla="*/ 7 h 1058"/>
                <a:gd name="T14" fmla="*/ 27652 w 405"/>
                <a:gd name="T15" fmla="*/ 7 h 1058"/>
                <a:gd name="T16" fmla="*/ 25605 w 405"/>
                <a:gd name="T17" fmla="*/ 7 h 1058"/>
                <a:gd name="T18" fmla="*/ 19583 w 405"/>
                <a:gd name="T19" fmla="*/ 7 h 1058"/>
                <a:gd name="T20" fmla="*/ 14548 w 405"/>
                <a:gd name="T21" fmla="*/ 7 h 1058"/>
                <a:gd name="T22" fmla="*/ 9596 w 405"/>
                <a:gd name="T23" fmla="*/ 12 h 1058"/>
                <a:gd name="T24" fmla="*/ 5209 w 405"/>
                <a:gd name="T25" fmla="*/ 17 h 1058"/>
                <a:gd name="T26" fmla="*/ 7474 w 405"/>
                <a:gd name="T27" fmla="*/ 26 h 1058"/>
                <a:gd name="T28" fmla="*/ 931 w 405"/>
                <a:gd name="T29" fmla="*/ 40 h 1058"/>
                <a:gd name="T30" fmla="*/ 5209 w 405"/>
                <a:gd name="T31" fmla="*/ 49 h 1058"/>
                <a:gd name="T32" fmla="*/ 9252 w 405"/>
                <a:gd name="T33" fmla="*/ 58 h 1058"/>
                <a:gd name="T34" fmla="*/ 10125 w 405"/>
                <a:gd name="T35" fmla="*/ 75 h 1058"/>
                <a:gd name="T36" fmla="*/ 18679 w 405"/>
                <a:gd name="T37" fmla="*/ 78 h 1058"/>
                <a:gd name="T38" fmla="*/ 22038 w 405"/>
                <a:gd name="T39" fmla="*/ 81 h 1058"/>
                <a:gd name="T40" fmla="*/ 24711 w 405"/>
                <a:gd name="T41" fmla="*/ 83 h 1058"/>
                <a:gd name="T42" fmla="*/ 26664 w 405"/>
                <a:gd name="T43" fmla="*/ 89 h 1058"/>
                <a:gd name="T44" fmla="*/ 32850 w 405"/>
                <a:gd name="T45" fmla="*/ 91 h 1058"/>
                <a:gd name="T46" fmla="*/ 37047 w 405"/>
                <a:gd name="T47" fmla="*/ 95 h 1058"/>
                <a:gd name="T48" fmla="*/ 39537 w 405"/>
                <a:gd name="T49" fmla="*/ 99 h 1058"/>
                <a:gd name="T50" fmla="*/ 45359 w 405"/>
                <a:gd name="T51" fmla="*/ 102 h 1058"/>
                <a:gd name="T52" fmla="*/ 50725 w 405"/>
                <a:gd name="T53" fmla="*/ 107 h 1058"/>
                <a:gd name="T54" fmla="*/ 56993 w 405"/>
                <a:gd name="T55" fmla="*/ 106 h 1058"/>
                <a:gd name="T56" fmla="*/ 67156 w 405"/>
                <a:gd name="T57" fmla="*/ 102 h 1058"/>
                <a:gd name="T58" fmla="*/ 75148 w 405"/>
                <a:gd name="T59" fmla="*/ 102 h 1058"/>
                <a:gd name="T60" fmla="*/ 81825 w 405"/>
                <a:gd name="T61" fmla="*/ 105 h 1058"/>
                <a:gd name="T62" fmla="*/ 91000 w 405"/>
                <a:gd name="T63" fmla="*/ 106 h 1058"/>
                <a:gd name="T64" fmla="*/ 100090 w 405"/>
                <a:gd name="T65" fmla="*/ 107 h 1058"/>
                <a:gd name="T66" fmla="*/ 104100 w 405"/>
                <a:gd name="T67" fmla="*/ 109 h 1058"/>
                <a:gd name="T68" fmla="*/ 108521 w 405"/>
                <a:gd name="T69" fmla="*/ 113 h 1058"/>
                <a:gd name="T70" fmla="*/ 111749 w 405"/>
                <a:gd name="T71" fmla="*/ 124 h 1058"/>
                <a:gd name="T72" fmla="*/ 110503 w 405"/>
                <a:gd name="T73" fmla="*/ 141 h 1058"/>
                <a:gd name="T74" fmla="*/ 111813 w 405"/>
                <a:gd name="T75" fmla="*/ 155 h 1058"/>
                <a:gd name="T76" fmla="*/ 107008 w 405"/>
                <a:gd name="T77" fmla="*/ 161 h 1058"/>
                <a:gd name="T78" fmla="*/ 102933 w 405"/>
                <a:gd name="T79" fmla="*/ 170 h 1058"/>
                <a:gd name="T80" fmla="*/ 97458 w 405"/>
                <a:gd name="T81" fmla="*/ 172 h 1058"/>
                <a:gd name="T82" fmla="*/ 93813 w 405"/>
                <a:gd name="T83" fmla="*/ 180 h 1058"/>
                <a:gd name="T84" fmla="*/ 91000 w 405"/>
                <a:gd name="T85" fmla="*/ 200 h 1058"/>
                <a:gd name="T86" fmla="*/ 87035 w 405"/>
                <a:gd name="T87" fmla="*/ 225 h 1058"/>
                <a:gd name="T88" fmla="*/ 106640 w 405"/>
                <a:gd name="T89" fmla="*/ 199 h 1058"/>
                <a:gd name="T90" fmla="*/ 124077 w 405"/>
                <a:gd name="T91" fmla="*/ 153 h 1058"/>
                <a:gd name="T92" fmla="*/ 124077 w 405"/>
                <a:gd name="T93" fmla="*/ 102 h 1058"/>
                <a:gd name="T94" fmla="*/ 108442 w 405"/>
                <a:gd name="T95" fmla="*/ 54 h 1058"/>
                <a:gd name="T96" fmla="*/ 87853 w 405"/>
                <a:gd name="T97" fmla="*/ 20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02439" y="3429001"/>
            <a:ext cx="230187" cy="220663"/>
            <a:chOff x="3137" y="688"/>
            <a:chExt cx="463" cy="457"/>
          </a:xfrm>
        </p:grpSpPr>
        <p:sp>
          <p:nvSpPr>
            <p:cNvPr id="95265" name="Oval 17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66" name="Oval 18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67" name="Oval 19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68" name="Oval 20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69" name="Oval 21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0" name="Oval 22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1" name="Oval 23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2" name="Oval 24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3" name="Oval 25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4" name="Oval 26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5" name="Oval 27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6" name="Oval 28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7" name="Oval 29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8" name="Oval 30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79" name="Oval 31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80" name="Oval 32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81" name="Oval 33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300066" name="Line 34"/>
          <p:cNvSpPr>
            <a:spLocks noChangeShapeType="1"/>
          </p:cNvSpPr>
          <p:nvPr/>
        </p:nvSpPr>
        <p:spPr bwMode="auto">
          <a:xfrm flipH="1">
            <a:off x="6096000" y="3573463"/>
            <a:ext cx="6477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00067" name="Rectangle 35"/>
          <p:cNvSpPr>
            <a:spLocks noChangeArrowheads="1"/>
          </p:cNvSpPr>
          <p:nvPr/>
        </p:nvSpPr>
        <p:spPr bwMode="auto">
          <a:xfrm>
            <a:off x="6743700" y="3716338"/>
            <a:ext cx="1309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FFFFFF"/>
                </a:solidFill>
                <a:latin typeface="Comic Sans MS" pitchFamily="66" charset="0"/>
              </a:rPr>
              <a:t>380,000 km</a:t>
            </a:r>
          </a:p>
        </p:txBody>
      </p:sp>
      <p:sp>
        <p:nvSpPr>
          <p:cNvPr id="300068" name="Rectangle 36"/>
          <p:cNvSpPr>
            <a:spLocks noChangeArrowheads="1"/>
          </p:cNvSpPr>
          <p:nvPr/>
        </p:nvSpPr>
        <p:spPr bwMode="auto">
          <a:xfrm>
            <a:off x="5808663" y="3716338"/>
            <a:ext cx="1197444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FFFFFF"/>
                </a:solidFill>
                <a:latin typeface="Comic Sans MS" pitchFamily="66" charset="0"/>
              </a:rPr>
              <a:t>20,000 km</a:t>
            </a:r>
          </a:p>
        </p:txBody>
      </p:sp>
      <p:sp>
        <p:nvSpPr>
          <p:cNvPr id="300069" name="Rectangle 37"/>
          <p:cNvSpPr>
            <a:spLocks noChangeArrowheads="1"/>
          </p:cNvSpPr>
          <p:nvPr/>
        </p:nvSpPr>
        <p:spPr bwMode="auto">
          <a:xfrm>
            <a:off x="6672264" y="2205038"/>
            <a:ext cx="1742465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FFFFFF"/>
                </a:solidFill>
                <a:latin typeface="Comic Sans MS" pitchFamily="66" charset="0"/>
              </a:rPr>
              <a:t>1 day = 24 hours</a:t>
            </a:r>
          </a:p>
        </p:txBody>
      </p:sp>
      <p:sp>
        <p:nvSpPr>
          <p:cNvPr id="300070" name="Rectangle 38"/>
          <p:cNvSpPr>
            <a:spLocks noChangeArrowheads="1"/>
          </p:cNvSpPr>
          <p:nvPr/>
        </p:nvSpPr>
        <p:spPr bwMode="auto">
          <a:xfrm>
            <a:off x="5016500" y="2852738"/>
            <a:ext cx="1601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FFFFFF"/>
                </a:solidFill>
                <a:latin typeface="Comic Sans MS" pitchFamily="66" charset="0"/>
              </a:rPr>
              <a:t>1 day = 5 hours</a:t>
            </a:r>
          </a:p>
        </p:txBody>
      </p:sp>
      <p:sp>
        <p:nvSpPr>
          <p:cNvPr id="300071" name="Rectangle 39"/>
          <p:cNvSpPr>
            <a:spLocks noChangeArrowheads="1"/>
          </p:cNvSpPr>
          <p:nvPr/>
        </p:nvSpPr>
        <p:spPr bwMode="auto">
          <a:xfrm>
            <a:off x="4033724" y="4799068"/>
            <a:ext cx="3973845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過去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</a:rPr>
              <a:t>(~ 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45</a:t>
            </a:r>
            <a:r>
              <a:rPr lang="en-US" altLang="ja-JP" sz="20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 </a:t>
            </a:r>
            <a:r>
              <a:rPr lang="ja-JP" altLang="en-US" sz="20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億年前 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4.5 </a:t>
            </a:r>
            <a:r>
              <a:rPr lang="en-US" altLang="ja-JP" sz="2000" dirty="0" err="1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byr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 ago</a:t>
            </a:r>
            <a:r>
              <a:rPr lang="en-US" altLang="ja-JP" sz="2000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r>
              <a:rPr lang="ja-JP" altLang="en-US" sz="2000" dirty="0">
                <a:solidFill>
                  <a:srgbClr val="FFFF00"/>
                </a:solidFill>
                <a:latin typeface="Times New Roman" pitchFamily="18" charset="0"/>
              </a:rPr>
              <a:t>　　</a:t>
            </a:r>
          </a:p>
        </p:txBody>
      </p:sp>
      <p:sp>
        <p:nvSpPr>
          <p:cNvPr id="300072" name="Rectangle 40"/>
          <p:cNvSpPr>
            <a:spLocks noChangeArrowheads="1"/>
          </p:cNvSpPr>
          <p:nvPr/>
        </p:nvSpPr>
        <p:spPr bwMode="auto">
          <a:xfrm>
            <a:off x="4816126" y="4799068"/>
            <a:ext cx="1910779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現在 </a:t>
            </a:r>
            <a:r>
              <a:rPr lang="en-US" altLang="ja-JP" sz="24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present</a:t>
            </a:r>
            <a:endParaRPr lang="ja-JP" altLang="en-US" sz="24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sp>
        <p:nvSpPr>
          <p:cNvPr id="300073" name="Line 41"/>
          <p:cNvSpPr>
            <a:spLocks noChangeShapeType="1"/>
          </p:cNvSpPr>
          <p:nvPr/>
        </p:nvSpPr>
        <p:spPr bwMode="auto">
          <a:xfrm>
            <a:off x="6096000" y="3573463"/>
            <a:ext cx="2592388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8759825" y="3424238"/>
            <a:ext cx="230188" cy="220662"/>
            <a:chOff x="3137" y="688"/>
            <a:chExt cx="463" cy="457"/>
          </a:xfrm>
        </p:grpSpPr>
        <p:sp>
          <p:nvSpPr>
            <p:cNvPr id="95248" name="Oval 43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49" name="Oval 44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0" name="Oval 45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1" name="Oval 46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2" name="Oval 47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3" name="Oval 48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4" name="Oval 49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5" name="Oval 50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6" name="Oval 51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7" name="Oval 52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8" name="Oval 53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59" name="Oval 54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60" name="Oval 55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61" name="Oval 56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62" name="Oval 57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63" name="Oval 58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5264" name="Oval 59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300092" name="Text Box 60"/>
          <p:cNvSpPr txBox="1">
            <a:spLocks noChangeArrowheads="1"/>
          </p:cNvSpPr>
          <p:nvPr/>
        </p:nvSpPr>
        <p:spPr bwMode="auto">
          <a:xfrm>
            <a:off x="1781635" y="214594"/>
            <a:ext cx="82092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45</a:t>
            </a:r>
            <a:r>
              <a:rPr lang="ja-JP" altLang="en-US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億年前の一日は今の</a:t>
            </a:r>
            <a:r>
              <a:rPr lang="en-US" altLang="ja-JP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1/5:</a:t>
            </a:r>
            <a:r>
              <a:rPr lang="ja-JP" altLang="en-US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扁平率も土星なみ</a:t>
            </a:r>
            <a:endParaRPr lang="en-US" altLang="ja-JP" sz="3200" dirty="0">
              <a:solidFill>
                <a:srgbClr val="009999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/>
            <a:r>
              <a:rPr lang="en-US" altLang="ja-JP" sz="24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4.5 </a:t>
            </a:r>
            <a:r>
              <a:rPr lang="en-US" altLang="ja-JP" sz="2400" dirty="0" err="1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byr</a:t>
            </a:r>
            <a:r>
              <a:rPr lang="en-US" altLang="ja-JP" sz="24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 ago, LOD was 1/5 : the Earth was flat like Saturn</a:t>
            </a:r>
          </a:p>
        </p:txBody>
      </p:sp>
      <p:sp>
        <p:nvSpPr>
          <p:cNvPr id="300093" name="Text Box 61"/>
          <p:cNvSpPr txBox="1">
            <a:spLocks noChangeArrowheads="1"/>
          </p:cNvSpPr>
          <p:nvPr/>
        </p:nvSpPr>
        <p:spPr bwMode="auto">
          <a:xfrm>
            <a:off x="7511093" y="5501473"/>
            <a:ext cx="41969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月</a:t>
            </a:r>
            <a:r>
              <a:rPr lang="ja-JP" altLang="en-US" sz="3200" dirty="0" err="1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ー</a:t>
            </a:r>
            <a:r>
              <a:rPr lang="ja-JP" altLang="en-US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地球の距離は</a:t>
            </a:r>
            <a:r>
              <a:rPr lang="en-US" altLang="ja-JP" sz="32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1/20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9999"/>
                </a:solidFill>
                <a:latin typeface="Times New Roman" pitchFamily="18" charset="0"/>
                <a:ea typeface="HG正楷書体-PRO" pitchFamily="66" charset="-128"/>
              </a:rPr>
              <a:t>Earth-moon distance was 1/20</a:t>
            </a:r>
            <a:endParaRPr kumimoji="1" lang="en-US" altLang="ja-JP" kern="1200" dirty="0">
              <a:solidFill>
                <a:srgbClr val="000000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D8B4071D-25E0-4015-8DF2-C5C9F1F4C9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770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0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0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0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0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731 -0.04584 C -0.51536 0.19143 -0.39817 0.3875 -0.25585 0.39421 C -0.11276 0.39768 0.00261 0.20764 -4.58333E-6 -0.03033 C -0.00117 -0.26783 -0.11848 -0.46389 -0.26106 -0.46806 C -0.40442 -0.47199 -0.51888 -0.2831 -0.51731 -0.04584 Z " pathEditMode="fixed" rAng="5400000" ptsTypes="AAAAA">
                                      <p:cBhvr>
                                        <p:cTn id="2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0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49 -0.00416 C -0.19649 0.0875 -0.15248 0.1625 -0.09792 0.16227 C -0.04388 0.1625 0.00091 0.08773 0.00065 -0.0037 C 0.00091 -0.0956 -0.04388 -0.17083 -0.09792 -0.17083 C -0.15235 -0.1706 -0.19649 -0.09606 -0.19649 -0.00416 Z " pathEditMode="fixed" rAng="5400000" ptsTypes="AAAAA">
                                      <p:cBhvr>
                                        <p:cTn id="4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00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00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00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00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0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00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0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0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00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0066" grpId="0" animBg="1"/>
      <p:bldP spid="300067" grpId="0"/>
      <p:bldP spid="300067" grpId="1"/>
      <p:bldP spid="300068" grpId="0"/>
      <p:bldP spid="300069" grpId="0"/>
      <p:bldP spid="300069" grpId="1"/>
      <p:bldP spid="300070" grpId="0"/>
      <p:bldP spid="300071" grpId="0"/>
      <p:bldP spid="300072" grpId="0"/>
      <p:bldP spid="300072" grpId="1"/>
      <p:bldP spid="300073" grpId="0" animBg="1"/>
      <p:bldP spid="300073" grpId="1" animBg="1"/>
      <p:bldP spid="300092" grpId="0"/>
      <p:bldP spid="3000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79377" y="279365"/>
            <a:ext cx="11161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地球や月の形　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Shape of the Earth and the Moon</a:t>
            </a:r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 rot="-2065">
            <a:off x="624287" y="2290919"/>
            <a:ext cx="2954639" cy="2980504"/>
            <a:chOff x="2112" y="672"/>
            <a:chExt cx="1056" cy="1104"/>
          </a:xfrm>
        </p:grpSpPr>
        <p:sp>
          <p:nvSpPr>
            <p:cNvPr id="4" name="Oval 4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Freeform 4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4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4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4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654 w 1237"/>
                <a:gd name="T1" fmla="*/ 174 h 1872"/>
                <a:gd name="T2" fmla="*/ 600 w 1237"/>
                <a:gd name="T3" fmla="*/ 108 h 1872"/>
                <a:gd name="T4" fmla="*/ 662 w 1237"/>
                <a:gd name="T5" fmla="*/ 56 h 1872"/>
                <a:gd name="T6" fmla="*/ 716 w 1237"/>
                <a:gd name="T7" fmla="*/ 95 h 1872"/>
                <a:gd name="T8" fmla="*/ 866 w 1237"/>
                <a:gd name="T9" fmla="*/ 188 h 1872"/>
                <a:gd name="T10" fmla="*/ 781 w 1237"/>
                <a:gd name="T11" fmla="*/ 222 h 1872"/>
                <a:gd name="T12" fmla="*/ 607 w 1237"/>
                <a:gd name="T13" fmla="*/ 265 h 1872"/>
                <a:gd name="T14" fmla="*/ 463 w 1237"/>
                <a:gd name="T15" fmla="*/ 303 h 1872"/>
                <a:gd name="T16" fmla="*/ 409 w 1237"/>
                <a:gd name="T17" fmla="*/ 269 h 1872"/>
                <a:gd name="T18" fmla="*/ 317 w 1237"/>
                <a:gd name="T19" fmla="*/ 277 h 1872"/>
                <a:gd name="T20" fmla="*/ 403 w 1237"/>
                <a:gd name="T21" fmla="*/ 278 h 1872"/>
                <a:gd name="T22" fmla="*/ 408 w 1237"/>
                <a:gd name="T23" fmla="*/ 298 h 1872"/>
                <a:gd name="T24" fmla="*/ 471 w 1237"/>
                <a:gd name="T25" fmla="*/ 331 h 1872"/>
                <a:gd name="T26" fmla="*/ 585 w 1237"/>
                <a:gd name="T27" fmla="*/ 300 h 1872"/>
                <a:gd name="T28" fmla="*/ 752 w 1237"/>
                <a:gd name="T29" fmla="*/ 241 h 1872"/>
                <a:gd name="T30" fmla="*/ 825 w 1237"/>
                <a:gd name="T31" fmla="*/ 277 h 1872"/>
                <a:gd name="T32" fmla="*/ 738 w 1237"/>
                <a:gd name="T33" fmla="*/ 271 h 1872"/>
                <a:gd name="T34" fmla="*/ 640 w 1237"/>
                <a:gd name="T35" fmla="*/ 293 h 1872"/>
                <a:gd name="T36" fmla="*/ 631 w 1237"/>
                <a:gd name="T37" fmla="*/ 326 h 1872"/>
                <a:gd name="T38" fmla="*/ 530 w 1237"/>
                <a:gd name="T39" fmla="*/ 387 h 1872"/>
                <a:gd name="T40" fmla="*/ 447 w 1237"/>
                <a:gd name="T41" fmla="*/ 530 h 1872"/>
                <a:gd name="T42" fmla="*/ 397 w 1237"/>
                <a:gd name="T43" fmla="*/ 516 h 1872"/>
                <a:gd name="T44" fmla="*/ 286 w 1237"/>
                <a:gd name="T45" fmla="*/ 509 h 1872"/>
                <a:gd name="T46" fmla="*/ 197 w 1237"/>
                <a:gd name="T47" fmla="*/ 640 h 1872"/>
                <a:gd name="T48" fmla="*/ 296 w 1237"/>
                <a:gd name="T49" fmla="*/ 637 h 1872"/>
                <a:gd name="T50" fmla="*/ 287 w 1237"/>
                <a:gd name="T51" fmla="*/ 727 h 1872"/>
                <a:gd name="T52" fmla="*/ 374 w 1237"/>
                <a:gd name="T53" fmla="*/ 833 h 1872"/>
                <a:gd name="T54" fmla="*/ 471 w 1237"/>
                <a:gd name="T55" fmla="*/ 881 h 1872"/>
                <a:gd name="T56" fmla="*/ 583 w 1237"/>
                <a:gd name="T57" fmla="*/ 827 h 1872"/>
                <a:gd name="T58" fmla="*/ 660 w 1237"/>
                <a:gd name="T59" fmla="*/ 804 h 1872"/>
                <a:gd name="T60" fmla="*/ 794 w 1237"/>
                <a:gd name="T61" fmla="*/ 841 h 1872"/>
                <a:gd name="T62" fmla="*/ 927 w 1237"/>
                <a:gd name="T63" fmla="*/ 902 h 1872"/>
                <a:gd name="T64" fmla="*/ 972 w 1237"/>
                <a:gd name="T65" fmla="*/ 1001 h 1872"/>
                <a:gd name="T66" fmla="*/ 1033 w 1237"/>
                <a:gd name="T67" fmla="*/ 1009 h 1872"/>
                <a:gd name="T68" fmla="*/ 1179 w 1237"/>
                <a:gd name="T69" fmla="*/ 1037 h 1872"/>
                <a:gd name="T70" fmla="*/ 1204 w 1237"/>
                <a:gd name="T71" fmla="*/ 1152 h 1872"/>
                <a:gd name="T72" fmla="*/ 1121 w 1237"/>
                <a:gd name="T73" fmla="*/ 1295 h 1872"/>
                <a:gd name="T74" fmla="*/ 1057 w 1237"/>
                <a:gd name="T75" fmla="*/ 1366 h 1872"/>
                <a:gd name="T76" fmla="*/ 966 w 1237"/>
                <a:gd name="T77" fmla="*/ 1548 h 1872"/>
                <a:gd name="T78" fmla="*/ 868 w 1237"/>
                <a:gd name="T79" fmla="*/ 1537 h 1872"/>
                <a:gd name="T80" fmla="*/ 834 w 1237"/>
                <a:gd name="T81" fmla="*/ 1637 h 1872"/>
                <a:gd name="T82" fmla="*/ 758 w 1237"/>
                <a:gd name="T83" fmla="*/ 1715 h 1872"/>
                <a:gd name="T84" fmla="*/ 736 w 1237"/>
                <a:gd name="T85" fmla="*/ 1834 h 1872"/>
                <a:gd name="T86" fmla="*/ 736 w 1237"/>
                <a:gd name="T87" fmla="*/ 1870 h 1872"/>
                <a:gd name="T88" fmla="*/ 651 w 1237"/>
                <a:gd name="T89" fmla="*/ 1779 h 1872"/>
                <a:gd name="T90" fmla="*/ 621 w 1237"/>
                <a:gd name="T91" fmla="*/ 1621 h 1872"/>
                <a:gd name="T92" fmla="*/ 580 w 1237"/>
                <a:gd name="T93" fmla="*/ 1295 h 1872"/>
                <a:gd name="T94" fmla="*/ 428 w 1237"/>
                <a:gd name="T95" fmla="*/ 1136 h 1872"/>
                <a:gd name="T96" fmla="*/ 447 w 1237"/>
                <a:gd name="T97" fmla="*/ 915 h 1872"/>
                <a:gd name="T98" fmla="*/ 355 w 1237"/>
                <a:gd name="T99" fmla="*/ 861 h 1872"/>
                <a:gd name="T100" fmla="*/ 260 w 1237"/>
                <a:gd name="T101" fmla="*/ 765 h 1872"/>
                <a:gd name="T102" fmla="*/ 135 w 1237"/>
                <a:gd name="T103" fmla="*/ 705 h 1872"/>
                <a:gd name="T104" fmla="*/ 48 w 1237"/>
                <a:gd name="T105" fmla="*/ 521 h 1872"/>
                <a:gd name="T106" fmla="*/ 49 w 1237"/>
                <a:gd name="T107" fmla="*/ 606 h 1872"/>
                <a:gd name="T108" fmla="*/ 31 w 1237"/>
                <a:gd name="T109" fmla="*/ 594 h 1872"/>
                <a:gd name="T110" fmla="*/ 1 w 1237"/>
                <a:gd name="T111" fmla="*/ 409 h 1872"/>
                <a:gd name="T112" fmla="*/ 288 w 1237"/>
                <a:gd name="T113" fmla="*/ 93 h 1872"/>
                <a:gd name="T114" fmla="*/ 502 w 1237"/>
                <a:gd name="T115" fmla="*/ 49 h 1872"/>
                <a:gd name="T116" fmla="*/ 602 w 1237"/>
                <a:gd name="T117" fmla="*/ 11 h 1872"/>
                <a:gd name="T118" fmla="*/ 583 w 1237"/>
                <a:gd name="T119" fmla="*/ 66 h 1872"/>
                <a:gd name="T120" fmla="*/ 486 w 1237"/>
                <a:gd name="T121" fmla="*/ 102 h 1872"/>
                <a:gd name="T122" fmla="*/ 539 w 1237"/>
                <a:gd name="T123" fmla="*/ 142 h 1872"/>
                <a:gd name="T124" fmla="*/ 574 w 1237"/>
                <a:gd name="T125" fmla="*/ 157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4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4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5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5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5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5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Freeform 5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5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Freeform 5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3935760" y="1520897"/>
            <a:ext cx="465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1. </a:t>
            </a:r>
            <a:r>
              <a:rPr lang="ja-JP" altLang="en-US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大局的な形 </a:t>
            </a: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Overall shape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18481" y="2357561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球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sphere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14442" y="2991086"/>
            <a:ext cx="3345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回転楕円体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ellipsoid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444372" y="3648127"/>
            <a:ext cx="5115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三軸不等楕円体 </a:t>
            </a:r>
            <a:r>
              <a:rPr lang="en-US" altLang="ja-JP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triaxial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ellipsoid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567230" y="2397184"/>
            <a:ext cx="179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金星 </a:t>
            </a:r>
            <a:r>
              <a:rPr lang="en-US" altLang="ja-JP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GP教科書体" panose="02020600000000000000" pitchFamily="18" charset="-128"/>
              </a:rPr>
              <a:t>venus</a:t>
            </a:r>
            <a:endParaRPr lang="en-US" altLang="ja-JP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567231" y="2988241"/>
            <a:ext cx="228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0070C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 </a:t>
            </a:r>
            <a:r>
              <a:rPr lang="en-US" altLang="ja-JP" sz="2000" dirty="0">
                <a:solidFill>
                  <a:srgbClr val="0070C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the earth</a:t>
            </a:r>
            <a:endParaRPr lang="en-US" altLang="ja-JP" sz="2400" dirty="0">
              <a:solidFill>
                <a:srgbClr val="0070C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700278" y="3636313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月 </a:t>
            </a:r>
            <a:r>
              <a:rPr lang="en-US" altLang="ja-JP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GP教科書体" panose="02020600000000000000" pitchFamily="18" charset="-128"/>
              </a:rPr>
              <a:t>the moon</a:t>
            </a:r>
            <a:endParaRPr lang="en-US" altLang="ja-JP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79278" y="4624436"/>
            <a:ext cx="6287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2. </a:t>
            </a:r>
            <a:r>
              <a:rPr lang="ja-JP" altLang="en-US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不規則な凹凸 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Random undulations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60993" y="551922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大きな天体で小さい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smaller for larger body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1B8BE15E-81AE-4175-9CFC-5463B3EA8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450" y="4481361"/>
            <a:ext cx="6748993" cy="615553"/>
          </a:xfrm>
          <a:prstGeom prst="rect">
            <a:avLst/>
          </a:prstGeom>
          <a:solidFill>
            <a:srgbClr val="000000">
              <a:alpha val="7411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400" b="1" dirty="0">
                <a:solidFill>
                  <a:schemeClr val="bg1"/>
                </a:solidFill>
                <a:latin typeface="HG創英角ｺﾞｼｯｸUB" pitchFamily="49" charset="-128"/>
                <a:ea typeface="HG創英角ｺﾞｼｯｸUB" pitchFamily="49" charset="-128"/>
              </a:rPr>
              <a:t>三軸不等＝縦、横、高さ全部違う</a:t>
            </a:r>
            <a:endParaRPr lang="en-US" altLang="ja-JP" sz="3400" b="1" dirty="0">
              <a:solidFill>
                <a:schemeClr val="bg1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pic>
        <p:nvPicPr>
          <p:cNvPr id="28" name="オーディオ 27">
            <a:hlinkClick r:id="" action="ppaction://media"/>
            <a:extLst>
              <a:ext uri="{FF2B5EF4-FFF2-40B4-BE49-F238E27FC236}">
                <a16:creationId xmlns:a16="http://schemas.microsoft.com/office/drawing/2014/main" id="{49FC2621-FF31-4761-91E3-CF1C70C3F6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504749"/>
      </p:ext>
    </p:extLst>
  </p:cSld>
  <p:clrMapOvr>
    <a:masterClrMapping/>
  </p:clrMapOvr>
  <p:transition spd="med" advTm="7006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4|4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3.9|2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3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|13.7|3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3|17.6|5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2|10.5|18|20.8|79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3|17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30|39.5|28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6|58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22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13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4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|2.2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28.8|1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1.4|95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10030</TotalTime>
  <Words>1904</Words>
  <Application>Microsoft Office PowerPoint</Application>
  <PresentationFormat>ワイド画面</PresentationFormat>
  <Paragraphs>350</Paragraphs>
  <Slides>43</Slides>
  <Notes>7</Notes>
  <HiddenSlides>0</HiddenSlides>
  <MMClips>43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43</vt:i4>
      </vt:variant>
    </vt:vector>
  </HeadingPairs>
  <TitlesOfParts>
    <vt:vector size="59" baseType="lpstr">
      <vt:lpstr>HGP教科書体</vt:lpstr>
      <vt:lpstr>HG正楷書体-PRO</vt:lpstr>
      <vt:lpstr>HG創英角ｺﾞｼｯｸUB</vt:lpstr>
      <vt:lpstr>ＭＳ Ｐゴシック</vt:lpstr>
      <vt:lpstr>メイリオ</vt:lpstr>
      <vt:lpstr>小塚ゴシック Pro L</vt:lpstr>
      <vt:lpstr>游ゴシック</vt:lpstr>
      <vt:lpstr>Arial</vt:lpstr>
      <vt:lpstr>Century Gothic</vt:lpstr>
      <vt:lpstr>Comic Sans MS</vt:lpstr>
      <vt:lpstr>Symbol</vt:lpstr>
      <vt:lpstr>Times New Roman</vt:lpstr>
      <vt:lpstr>標準デザイン</vt:lpstr>
      <vt:lpstr>3_標準デザイン</vt:lpstr>
      <vt:lpstr>8_標準デザイン</vt:lpstr>
      <vt:lpstr>33_標準デザイン</vt:lpstr>
      <vt:lpstr>地球内部物理学 第6週 Physics of the Earth’s Interior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同期自転衛星の形状 Synchronous rotation satellite    月のスリーサイズ  Three sizes of the Moon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国立天文台地球回転研究系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日置幸介</dc:creator>
  <cp:lastModifiedBy>日置　幸介</cp:lastModifiedBy>
  <cp:revision>537</cp:revision>
  <dcterms:created xsi:type="dcterms:W3CDTF">2002-09-23T01:05:32Z</dcterms:created>
  <dcterms:modified xsi:type="dcterms:W3CDTF">2021-05-25T04:51:46Z</dcterms:modified>
</cp:coreProperties>
</file>