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3" r:id="rId5"/>
    <p:sldMasterId id="2147484016" r:id="rId6"/>
    <p:sldMasterId id="2147484030" r:id="rId7"/>
    <p:sldMasterId id="2147484032" r:id="rId8"/>
    <p:sldMasterId id="2147484061" r:id="rId9"/>
  </p:sldMasterIdLst>
  <p:notesMasterIdLst>
    <p:notesMasterId r:id="rId50"/>
  </p:notesMasterIdLst>
  <p:sldIdLst>
    <p:sldId id="661" r:id="rId10"/>
    <p:sldId id="696" r:id="rId11"/>
    <p:sldId id="697" r:id="rId12"/>
    <p:sldId id="698" r:id="rId13"/>
    <p:sldId id="704" r:id="rId14"/>
    <p:sldId id="630" r:id="rId15"/>
    <p:sldId id="581" r:id="rId16"/>
    <p:sldId id="707" r:id="rId17"/>
    <p:sldId id="545" r:id="rId18"/>
    <p:sldId id="396" r:id="rId19"/>
    <p:sldId id="401" r:id="rId20"/>
    <p:sldId id="681" r:id="rId21"/>
    <p:sldId id="655" r:id="rId22"/>
    <p:sldId id="708" r:id="rId23"/>
    <p:sldId id="358" r:id="rId24"/>
    <p:sldId id="709" r:id="rId25"/>
    <p:sldId id="710" r:id="rId26"/>
    <p:sldId id="711" r:id="rId27"/>
    <p:sldId id="628" r:id="rId28"/>
    <p:sldId id="555" r:id="rId29"/>
    <p:sldId id="715" r:id="rId30"/>
    <p:sldId id="712" r:id="rId31"/>
    <p:sldId id="713" r:id="rId32"/>
    <p:sldId id="557" r:id="rId33"/>
    <p:sldId id="660" r:id="rId34"/>
    <p:sldId id="668" r:id="rId35"/>
    <p:sldId id="626" r:id="rId36"/>
    <p:sldId id="714" r:id="rId37"/>
    <p:sldId id="558" r:id="rId38"/>
    <p:sldId id="559" r:id="rId39"/>
    <p:sldId id="560" r:id="rId40"/>
    <p:sldId id="561" r:id="rId41"/>
    <p:sldId id="550" r:id="rId42"/>
    <p:sldId id="551" r:id="rId43"/>
    <p:sldId id="631" r:id="rId44"/>
    <p:sldId id="552" r:id="rId45"/>
    <p:sldId id="553" r:id="rId46"/>
    <p:sldId id="554" r:id="rId47"/>
    <p:sldId id="562" r:id="rId48"/>
    <p:sldId id="563" r:id="rId49"/>
  </p:sldIdLst>
  <p:sldSz cx="12192000" cy="6858000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663300"/>
    <a:srgbClr val="FF7C80"/>
    <a:srgbClr val="111312"/>
    <a:srgbClr val="DAEDEF"/>
    <a:srgbClr val="FFFFFF"/>
    <a:srgbClr val="BBE0E3"/>
    <a:srgbClr val="0A0A20"/>
    <a:srgbClr val="33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5" autoAdjust="0"/>
    <p:restoredTop sz="94718" autoAdjust="0"/>
  </p:normalViewPr>
  <p:slideViewPr>
    <p:cSldViewPr>
      <p:cViewPr varScale="1">
        <p:scale>
          <a:sx n="64" d="100"/>
          <a:sy n="64" d="100"/>
        </p:scale>
        <p:origin x="45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7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BA13FC5-0953-4194-93A0-4F23EF2B13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317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CE63B-8D82-47B3-8C5B-440949B46C3D}" type="slidenum">
              <a:rPr lang="en-US" altLang="ja-JP" smtClean="0">
                <a:latin typeface="Arial" charset="0"/>
                <a:ea typeface="ＭＳ Ｐゴシック" charset="-128"/>
              </a:rPr>
              <a:pPr/>
              <a:t>20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71363" name="Text Box 2"/>
          <p:cNvSpPr txBox="1">
            <a:spLocks noChangeArrowheads="1"/>
          </p:cNvSpPr>
          <p:nvPr/>
        </p:nvSpPr>
        <p:spPr bwMode="auto">
          <a:xfrm>
            <a:off x="1131888" y="744538"/>
            <a:ext cx="4530725" cy="37242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1364" name="Text Box 3"/>
          <p:cNvSpPr>
            <a:spLocks noGrp="1" noChangeArrowheads="1"/>
          </p:cNvSpPr>
          <p:nvPr>
            <p:ph type="body"/>
          </p:nvPr>
        </p:nvSpPr>
        <p:spPr>
          <a:xfrm>
            <a:off x="679450" y="4718050"/>
            <a:ext cx="5432425" cy="4468813"/>
          </a:xfrm>
          <a:noFill/>
          <a:ln/>
        </p:spPr>
        <p:txBody>
          <a:bodyPr wrap="none" anchor="ctr"/>
          <a:lstStyle/>
          <a:p>
            <a:pPr eaLnBrk="1" hangingPunct="1"/>
            <a:r>
              <a:rPr lang="en-US" altLang="ja-JP">
                <a:latin typeface="Arial" charset="0"/>
                <a:ea typeface="ＭＳ Ｐゴシック" charset="-128"/>
              </a:rPr>
              <a:t>So far, seasonal and sudden gravity changes have been detected and compared with GPS velocities. Here we take secular components, and  compare them between GRACE and GPS  using 2 different approaches. First we compare coefficients of spherical harmonic expansion.</a:t>
            </a:r>
          </a:p>
        </p:txBody>
      </p:sp>
    </p:spTree>
    <p:extLst>
      <p:ext uri="{BB962C8B-B14F-4D97-AF65-F5344CB8AC3E}">
        <p14:creationId xmlns:p14="http://schemas.microsoft.com/office/powerpoint/2010/main" val="392355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D7B28-39DE-4A6C-B88D-D9D04358AB4F}" type="slidenum">
              <a:rPr lang="en-US" altLang="ja-JP" smtClean="0">
                <a:latin typeface="Arial" charset="0"/>
                <a:ea typeface="ＭＳ Ｐゴシック" charset="-128"/>
              </a:rPr>
              <a:pPr/>
              <a:t>29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5112" cy="3722687"/>
          </a:xfrm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050"/>
            <a:ext cx="5430838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6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52DB8-2775-4302-85FC-833126C191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E95E5-EF4E-4301-B8C0-5E280B84FDF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BE3CE-3D47-465A-AFC2-F576255127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75A86-42E3-4E8B-B873-32BBA115DB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04317-CF67-4D0A-8074-831C996C91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DF2-467A-4C79-A08C-6AA724B5AF2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4412B-BC35-4606-BEC7-F52AE0710B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F73DB-AFE7-491F-9DBF-14359DFDDC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A97DA-200B-4FFF-B934-4EB3BFF2EB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71A06-CF9E-4F78-9EC7-7AE1EC6B33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4D5A-C276-4657-A9CA-66BB51485A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7DB4C-FF1C-4259-9872-0FAEB1194F2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E7C4-4E94-4FB5-906A-EE5879883DB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252A7-1BAA-4232-8E97-BB5DE8185C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0E5CB-1AD5-4623-8B26-2960FD78AE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80EB-532D-42AD-8CDA-A61492A249BD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C8B11-5B17-4D29-B00A-49CD775B5CE6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EB61-60E5-4061-B6C7-3AB9120312C6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0567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DAA6E-8DA7-4191-AD9A-FED7F053FC1D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BA66D-DB8D-4655-833A-D5BC5CB5C022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4C14-1A67-49D9-983F-7D36FC56DC7D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813DF-67A8-4761-993B-B1307CDC0AA6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D8F11-19FC-4EA4-B686-9DC470B48F6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1328B-DC72-40B6-A005-BA4B39E036C0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FFD12-5BE3-4860-9303-BCDC044AFD9C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2D32-477C-4F36-9F58-DA93105A7159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4967" y="128589"/>
            <a:ext cx="2741084" cy="5995987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1" y="128589"/>
            <a:ext cx="8022167" cy="5995987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E15A4-E76E-4CCD-9078-C776F8331E6D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28589"/>
            <a:ext cx="10966451" cy="14319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04E10-645B-4478-B776-74E5664C7949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73874-B4CF-4FF7-A84A-DDC367F59B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D9626-B875-40CE-905D-DD9FC1BA05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29774-4400-4E47-A39B-9A2FA38DA0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78207-E0AB-4579-8DCB-7231224BF0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EE01-EBC1-4E69-AC68-55483DE809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79C59-F55E-441C-9CAC-1E82FF0FA85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357AF-F96B-4B06-BD9F-E5FF82A682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05A35-F022-4F8B-B474-3E1812B269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FD1B4-5CB8-4E3A-98DC-0BB1A8AFE2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B6FE8-11B1-427C-9BA8-73A4B36DF5A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E008-BD2D-4B83-BC03-7282A08E145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F304-AE76-47CC-8F22-AA3BD09468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BCC15-145F-42CA-80CF-72EAA3E18E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3AC79-D33F-469D-AB49-C79C4D3E865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92CC7-06CE-430A-9BED-1F9F7B5F76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52F7C-A80B-4E4E-ABDA-7D38C53E40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BF3E4-180C-43D4-8551-126A396CE8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2ABE8-BD8A-4AB8-AF47-BB24ADC8468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A6C4-371F-4606-82DB-3102E48AAD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9E77A-3F2E-48D9-8F11-215E9D2828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9AD72-CC31-4FB9-995A-F5CD62895D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900F9-67C8-4E40-B2A1-47ADB5249D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2645C-FBBD-4683-BC1E-A9A9688DB2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C135A-B403-4CCB-8D4C-E1CBF888042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A4F9-14F3-4703-AD4B-9725BF324FE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71A06-CF9E-4F78-9EC7-7AE1EC6B33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0E47-F068-4856-89B9-6DDA939CD0D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804CA-069E-4EA3-9EEA-F025F1D94F2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8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9C2AD-D7D3-4538-83CC-BF63B84D61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AA44D42-DD6E-4125-9BA3-6C5539B90F02}" type="slidenum">
              <a:rPr kumimoji="0"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1150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4456-5B8A-4A3A-879D-FC60233EC5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56F6C-B6AC-4739-8241-5048219C47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E9CAC-794A-4FE2-B7C3-3C75FDA0F5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A46907F-4D27-4085-B696-7ADB4C67A7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B0EF7D1-AF16-4C43-9955-85552527D5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8589"/>
            <a:ext cx="10966451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/>
              <a:t>タイトルテキストの書式を編集するにはクリックします。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66451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/>
              <a:t>アウトラインテキストの書式を編集するにはクリックします。</a:t>
            </a:r>
          </a:p>
          <a:p>
            <a:pPr lvl="1"/>
            <a:r>
              <a:rPr lang="en-GB" altLang="ja-JP"/>
              <a:t>2</a:t>
            </a:r>
            <a:r>
              <a:rPr lang="ja-JP" altLang="en-GB"/>
              <a:t>レベル目のアウトライン</a:t>
            </a:r>
          </a:p>
          <a:p>
            <a:pPr lvl="2"/>
            <a:r>
              <a:rPr lang="en-GB" altLang="ja-JP"/>
              <a:t>3</a:t>
            </a:r>
            <a:r>
              <a:rPr lang="ja-JP" altLang="en-GB"/>
              <a:t>レベル目のアウトライン</a:t>
            </a:r>
          </a:p>
          <a:p>
            <a:pPr lvl="3"/>
            <a:r>
              <a:rPr lang="en-GB" altLang="ja-JP"/>
              <a:t>4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5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6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7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8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9</a:t>
            </a:r>
            <a:r>
              <a:rPr lang="ja-JP" altLang="en-GB"/>
              <a:t>レベル目のアウトライン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245225"/>
            <a:ext cx="2838451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 kumimoji="0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4165600" y="6245225"/>
            <a:ext cx="3854451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 kumimoji="0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06985" y="6342064"/>
            <a:ext cx="2838449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 kumimoji="0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70AFD2-7046-4FC3-91F8-C6AB94A031A8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xStyles>
    <p:titleStyle>
      <a:lvl1pPr algn="ctr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pitchFamily="34" charset="0"/>
          <a:ea typeface="ＭＳ Ｐゴシック" pitchFamily="50" charset="-128"/>
        </a:defRPr>
      </a:lvl2pPr>
      <a:lvl3pPr algn="ctr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pitchFamily="34" charset="0"/>
          <a:ea typeface="ＭＳ Ｐゴシック" pitchFamily="50" charset="-128"/>
        </a:defRPr>
      </a:lvl3pPr>
      <a:lvl4pPr algn="ctr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pitchFamily="34" charset="0"/>
          <a:ea typeface="ＭＳ Ｐゴシック" pitchFamily="50" charset="-128"/>
        </a:defRPr>
      </a:lvl4pPr>
      <a:lvl5pPr algn="ctr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pitchFamily="34" charset="0"/>
          <a:ea typeface="ＭＳ Ｐゴシック" pitchFamily="50" charset="-128"/>
        </a:defRPr>
      </a:lvl5pPr>
      <a:lvl6pPr marL="457200" algn="ctr" defTabSz="449263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pitchFamily="34" charset="0"/>
          <a:ea typeface="ＭＳ Ｐゴシック" pitchFamily="50" charset="-128"/>
        </a:defRPr>
      </a:lvl6pPr>
      <a:lvl7pPr marL="914400" algn="ctr" defTabSz="449263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pitchFamily="34" charset="0"/>
          <a:ea typeface="ＭＳ Ｐゴシック" pitchFamily="50" charset="-128"/>
        </a:defRPr>
      </a:lvl7pPr>
      <a:lvl8pPr marL="1371600" algn="ctr" defTabSz="449263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pitchFamily="34" charset="0"/>
          <a:ea typeface="ＭＳ Ｐゴシック" pitchFamily="50" charset="-128"/>
        </a:defRPr>
      </a:lvl8pPr>
      <a:lvl9pPr marL="1828800" algn="ctr" defTabSz="449263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38138" indent="-338138" algn="l" defTabSz="449263" rtl="0" eaLnBrk="0" fontAlgn="base" hangingPunct="0">
        <a:lnSpc>
          <a:spcPct val="81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1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81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39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AF573E48-F0DB-4688-8F0D-584A017586C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4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4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7129203-72EB-4CAE-A313-F20FF6912E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5BA2818-41F9-4B8E-9FC2-6287B246E1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B0EF7D1-AF16-4C43-9955-85552527D51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200E47-F068-4856-89B9-6DDA939CD0D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2021/6/8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29804CA-069E-4EA3-9EEA-F025F1D94F2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849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53DC96-5088-4EFD-B898-48140A10E90D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1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9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.png"/><Relationship Id="rId2" Type="http://schemas.microsoft.com/office/2007/relationships/media" Target="../media/media23.m4a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4.m4a"/><Relationship Id="rId7" Type="http://schemas.openxmlformats.org/officeDocument/2006/relationships/image" Target="../media/image14.jpeg"/><Relationship Id="rId2" Type="http://schemas.microsoft.com/office/2007/relationships/media" Target="../media/media24.m4a"/><Relationship Id="rId1" Type="http://schemas.openxmlformats.org/officeDocument/2006/relationships/tags" Target="../tags/tag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1.png"/><Relationship Id="rId2" Type="http://schemas.microsoft.com/office/2007/relationships/media" Target="../media/media28.m4a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1.png"/><Relationship Id="rId2" Type="http://schemas.microsoft.com/office/2007/relationships/media" Target="../media/media29.m4a"/><Relationship Id="rId1" Type="http://schemas.openxmlformats.org/officeDocument/2006/relationships/tags" Target="../tags/tag17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0.m4a"/><Relationship Id="rId7" Type="http://schemas.openxmlformats.org/officeDocument/2006/relationships/image" Target="../media/image20.jpeg"/><Relationship Id="rId2" Type="http://schemas.microsoft.com/office/2007/relationships/media" Target="../media/media30.m4a"/><Relationship Id="rId1" Type="http://schemas.openxmlformats.org/officeDocument/2006/relationships/tags" Target="../tags/tag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32.m4a"/><Relationship Id="rId7" Type="http://schemas.openxmlformats.org/officeDocument/2006/relationships/image" Target="../media/image20.jpeg"/><Relationship Id="rId2" Type="http://schemas.microsoft.com/office/2007/relationships/media" Target="../media/media32.m4a"/><Relationship Id="rId1" Type="http://schemas.openxmlformats.org/officeDocument/2006/relationships/tags" Target="../tags/tag19.xml"/><Relationship Id="rId6" Type="http://schemas.openxmlformats.org/officeDocument/2006/relationships/image" Target="../media/image19.jpeg"/><Relationship Id="rId11" Type="http://schemas.openxmlformats.org/officeDocument/2006/relationships/image" Target="../media/image1.png"/><Relationship Id="rId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1544" y="1412776"/>
            <a:ext cx="8031162" cy="1470025"/>
          </a:xfrm>
        </p:spPr>
        <p:txBody>
          <a:bodyPr/>
          <a:lstStyle/>
          <a:p>
            <a:pPr eaLnBrk="1" hangingPunct="1"/>
            <a:r>
              <a:rPr lang="ja-JP" altLang="en-US" sz="480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地球内部物理学 第八回</a:t>
            </a:r>
            <a:br>
              <a:rPr lang="en-US" altLang="ja-JP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552" y="3667546"/>
            <a:ext cx="8280920" cy="1417638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.</a:t>
            </a:r>
          </a:p>
          <a:p>
            <a:pPr eaLnBrk="1" hangingPunct="1"/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eaLnBrk="1" hangingPunct="1"/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日置 幸介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67809" y="5301208"/>
            <a:ext cx="20922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accent1"/>
                </a:solidFill>
                <a:latin typeface="小塚ゴシック Pro L" pitchFamily="34" charset="-128"/>
                <a:ea typeface="小塚ゴシック Pro L" pitchFamily="34" charset="-128"/>
              </a:rPr>
              <a:t>へ  き   こうすけ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5B92843-6DA4-4A3E-9385-01608FD98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6050"/>
      </p:ext>
    </p:extLst>
  </p:cSld>
  <p:clrMapOvr>
    <a:masterClrMapping/>
  </p:clrMapOvr>
  <p:transition spd="med" advTm="939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AutoShape 2"/>
          <p:cNvSpPr>
            <a:spLocks noChangeArrowheads="1"/>
          </p:cNvSpPr>
          <p:nvPr/>
        </p:nvSpPr>
        <p:spPr bwMode="auto">
          <a:xfrm flipV="1">
            <a:off x="9030957" y="2943668"/>
            <a:ext cx="738187" cy="15303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9" y="21600"/>
                </a:lnTo>
                <a:lnTo>
                  <a:pt x="1620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3333"/>
          </a:solidFill>
          <a:ln w="9525">
            <a:round/>
            <a:headEnd/>
            <a:tailEnd/>
          </a:ln>
          <a:scene3d>
            <a:camera prst="legacyObliqueTopLeft"/>
            <a:lightRig rig="legacyFlat3" dir="t"/>
          </a:scene3d>
          <a:sp3d extrusionH="290500" prstMaterial="legacyMatte">
            <a:bevelT w="13500" h="13500" prst="angle"/>
            <a:bevelB w="13500" h="13500" prst="angle"/>
            <a:extrusionClr>
              <a:srgbClr val="333333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9348456" y="3135756"/>
            <a:ext cx="361950" cy="530225"/>
          </a:xfrm>
          <a:prstGeom prst="rect">
            <a:avLst/>
          </a:prstGeom>
          <a:gradFill rotWithShape="0">
            <a:gsLst>
              <a:gs pos="0">
                <a:srgbClr val="7A797C"/>
              </a:gs>
              <a:gs pos="50000">
                <a:srgbClr val="AFAEB2"/>
              </a:gs>
              <a:gs pos="100000">
                <a:srgbClr val="7A797C"/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9254794" y="3680268"/>
            <a:ext cx="549275" cy="76200"/>
          </a:xfrm>
          <a:prstGeom prst="rect">
            <a:avLst/>
          </a:prstGeom>
          <a:gradFill rotWithShape="1">
            <a:gsLst>
              <a:gs pos="0">
                <a:srgbClr val="454447"/>
              </a:gs>
              <a:gs pos="50000">
                <a:srgbClr val="959499"/>
              </a:gs>
              <a:gs pos="100000">
                <a:srgbClr val="454447"/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9254794" y="3772343"/>
            <a:ext cx="549275" cy="74612"/>
          </a:xfrm>
          <a:prstGeom prst="rect">
            <a:avLst/>
          </a:prstGeom>
          <a:gradFill rotWithShape="1">
            <a:gsLst>
              <a:gs pos="0">
                <a:srgbClr val="454447"/>
              </a:gs>
              <a:gs pos="50000">
                <a:srgbClr val="959499"/>
              </a:gs>
              <a:gs pos="100000">
                <a:srgbClr val="454447"/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9254794" y="1953068"/>
            <a:ext cx="549275" cy="76200"/>
          </a:xfrm>
          <a:prstGeom prst="rect">
            <a:avLst/>
          </a:prstGeom>
          <a:gradFill rotWithShape="1">
            <a:gsLst>
              <a:gs pos="0">
                <a:srgbClr val="454447"/>
              </a:gs>
              <a:gs pos="50000">
                <a:srgbClr val="959499"/>
              </a:gs>
              <a:gs pos="100000">
                <a:srgbClr val="454447"/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07" name="AutoShape 7"/>
          <p:cNvSpPr>
            <a:spLocks noChangeArrowheads="1"/>
          </p:cNvSpPr>
          <p:nvPr/>
        </p:nvSpPr>
        <p:spPr bwMode="auto">
          <a:xfrm flipH="1">
            <a:off x="9254794" y="2772218"/>
            <a:ext cx="549275" cy="347662"/>
          </a:xfrm>
          <a:prstGeom prst="cube">
            <a:avLst>
              <a:gd name="adj" fmla="val 24995"/>
            </a:avLst>
          </a:prstGeom>
          <a:solidFill>
            <a:srgbClr val="959499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9348456" y="2045144"/>
            <a:ext cx="361950" cy="801687"/>
          </a:xfrm>
          <a:prstGeom prst="rect">
            <a:avLst/>
          </a:prstGeom>
          <a:gradFill rotWithShape="1">
            <a:gsLst>
              <a:gs pos="0">
                <a:srgbClr val="6A6A76"/>
              </a:gs>
              <a:gs pos="50000">
                <a:srgbClr val="E5E5FF"/>
              </a:gs>
              <a:gs pos="100000">
                <a:srgbClr val="6A6A76"/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09" name="AutoShape 9"/>
          <p:cNvSpPr>
            <a:spLocks noChangeArrowheads="1"/>
          </p:cNvSpPr>
          <p:nvPr/>
        </p:nvSpPr>
        <p:spPr bwMode="auto">
          <a:xfrm flipH="1">
            <a:off x="8688057" y="4043806"/>
            <a:ext cx="644525" cy="531813"/>
          </a:xfrm>
          <a:prstGeom prst="cube">
            <a:avLst>
              <a:gd name="adj" fmla="val 24995"/>
            </a:avLst>
          </a:prstGeom>
          <a:gradFill rotWithShape="0">
            <a:gsLst>
              <a:gs pos="0">
                <a:srgbClr val="68676B"/>
              </a:gs>
              <a:gs pos="100000">
                <a:srgbClr val="959499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0" name="Oval 10"/>
          <p:cNvSpPr>
            <a:spLocks noChangeArrowheads="1"/>
          </p:cNvSpPr>
          <p:nvPr/>
        </p:nvSpPr>
        <p:spPr bwMode="auto">
          <a:xfrm>
            <a:off x="9254793" y="2862705"/>
            <a:ext cx="77788" cy="166688"/>
          </a:xfrm>
          <a:prstGeom prst="ellipse">
            <a:avLst/>
          </a:prstGeom>
          <a:solidFill>
            <a:srgbClr val="DFE1E1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9254794" y="1862580"/>
            <a:ext cx="549275" cy="76200"/>
          </a:xfrm>
          <a:prstGeom prst="rect">
            <a:avLst/>
          </a:prstGeom>
          <a:gradFill rotWithShape="1">
            <a:gsLst>
              <a:gs pos="0">
                <a:srgbClr val="454447"/>
              </a:gs>
              <a:gs pos="50000">
                <a:srgbClr val="959499"/>
              </a:gs>
              <a:gs pos="100000">
                <a:srgbClr val="454447"/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2" name="Rectangle 12"/>
          <p:cNvSpPr>
            <a:spLocks noChangeArrowheads="1"/>
          </p:cNvSpPr>
          <p:nvPr/>
        </p:nvSpPr>
        <p:spPr bwMode="auto">
          <a:xfrm>
            <a:off x="8329083" y="1001809"/>
            <a:ext cx="2632131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ja-JP" altLang="en-US" sz="2800" dirty="0">
                <a:solidFill>
                  <a:srgbClr val="FF7C80"/>
                </a:solidFill>
                <a:latin typeface="Comic Sans MS" pitchFamily="66" charset="0"/>
                <a:ea typeface="HG正楷書体-PRO" pitchFamily="66" charset="-128"/>
              </a:rPr>
              <a:t>絶対重力測定</a:t>
            </a:r>
            <a:endParaRPr lang="en-US" altLang="ja-JP" sz="2800" dirty="0">
              <a:solidFill>
                <a:srgbClr val="FF7C80"/>
              </a:solidFill>
              <a:latin typeface="Comic Sans MS" pitchFamily="66" charset="0"/>
              <a:ea typeface="HG正楷書体-PRO" pitchFamily="66" charset="-128"/>
            </a:endParaRPr>
          </a:p>
          <a:p>
            <a:pPr algn="ctr" eaLnBrk="0" hangingPunct="0"/>
            <a:r>
              <a:rPr lang="en-US" altLang="ja-JP" sz="2000" dirty="0">
                <a:solidFill>
                  <a:srgbClr val="FF7C80"/>
                </a:solidFill>
                <a:latin typeface="Comic Sans MS" pitchFamily="66" charset="0"/>
                <a:ea typeface="HG正楷書体-PRO" pitchFamily="66" charset="-128"/>
              </a:rPr>
              <a:t>Absolute gravimetry</a:t>
            </a:r>
            <a:endParaRPr lang="ja-JP" altLang="en-US" sz="2000" dirty="0">
              <a:solidFill>
                <a:srgbClr val="FF7C80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190477" name="Rectangle 13"/>
          <p:cNvSpPr>
            <a:spLocks noChangeArrowheads="1"/>
          </p:cNvSpPr>
          <p:nvPr/>
        </p:nvSpPr>
        <p:spPr bwMode="auto">
          <a:xfrm>
            <a:off x="2347980" y="980729"/>
            <a:ext cx="2612895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ja-JP" altLang="en-US" sz="2800" dirty="0">
                <a:solidFill>
                  <a:srgbClr val="FF7C80"/>
                </a:solidFill>
                <a:latin typeface="Comic Sans MS" pitchFamily="66" charset="0"/>
                <a:ea typeface="HG正楷書体-PRO" pitchFamily="66" charset="-128"/>
              </a:rPr>
              <a:t>衛星重力測定</a:t>
            </a:r>
            <a:endParaRPr lang="en-US" altLang="ja-JP" sz="2800" dirty="0">
              <a:solidFill>
                <a:srgbClr val="FF7C80"/>
              </a:solidFill>
              <a:latin typeface="Comic Sans MS" pitchFamily="66" charset="0"/>
              <a:ea typeface="HG正楷書体-PRO" pitchFamily="66" charset="-128"/>
            </a:endParaRPr>
          </a:p>
          <a:p>
            <a:pPr algn="ctr" eaLnBrk="0" hangingPunct="0"/>
            <a:r>
              <a:rPr lang="en-US" altLang="ja-JP" sz="2000" dirty="0">
                <a:solidFill>
                  <a:srgbClr val="FF7C80"/>
                </a:solidFill>
                <a:latin typeface="Comic Sans MS" pitchFamily="66" charset="0"/>
                <a:ea typeface="HG正楷書体-PRO" pitchFamily="66" charset="-128"/>
              </a:rPr>
              <a:t>Satellite gravimetry</a:t>
            </a:r>
            <a:endParaRPr lang="ja-JP" altLang="en-US" sz="2000" dirty="0">
              <a:solidFill>
                <a:srgbClr val="FF7C80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 rot="-2065">
            <a:off x="2495551" y="2921001"/>
            <a:ext cx="2519363" cy="2449513"/>
            <a:chOff x="2112" y="672"/>
            <a:chExt cx="1056" cy="1104"/>
          </a:xfrm>
        </p:grpSpPr>
        <p:sp>
          <p:nvSpPr>
            <p:cNvPr id="190479" name="Oval 15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53669" name="Freeform 16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0" name="Freeform 17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1" name="Freeform 18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2" name="Freeform 19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3" name="Freeform 20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4" name="Freeform 21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5" name="Freeform 22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6" name="Freeform 23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7" name="Freeform 24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8" name="Freeform 25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79" name="Freeform 26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80" name="Freeform 27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681" name="Freeform 28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3647852" y="2201863"/>
            <a:ext cx="215900" cy="215900"/>
            <a:chOff x="5012" y="1434"/>
            <a:chExt cx="748" cy="740"/>
          </a:xfrm>
        </p:grpSpPr>
        <p:sp>
          <p:nvSpPr>
            <p:cNvPr id="153622" name="Oval 30"/>
            <p:cNvSpPr>
              <a:spLocks noChangeArrowheads="1"/>
            </p:cNvSpPr>
            <p:nvPr/>
          </p:nvSpPr>
          <p:spPr bwMode="auto">
            <a:xfrm>
              <a:off x="5012" y="1434"/>
              <a:ext cx="748" cy="737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F5F5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23" name="Oval 31"/>
            <p:cNvSpPr>
              <a:spLocks noChangeArrowheads="1"/>
            </p:cNvSpPr>
            <p:nvPr/>
          </p:nvSpPr>
          <p:spPr bwMode="auto">
            <a:xfrm>
              <a:off x="5152" y="1618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24" name="Oval 32"/>
            <p:cNvSpPr>
              <a:spLocks noChangeArrowheads="1"/>
            </p:cNvSpPr>
            <p:nvPr/>
          </p:nvSpPr>
          <p:spPr bwMode="auto">
            <a:xfrm>
              <a:off x="5246" y="1710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25" name="Oval 33"/>
            <p:cNvSpPr>
              <a:spLocks noChangeArrowheads="1"/>
            </p:cNvSpPr>
            <p:nvPr/>
          </p:nvSpPr>
          <p:spPr bwMode="auto">
            <a:xfrm>
              <a:off x="5339" y="1802"/>
              <a:ext cx="94" cy="93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26" name="Oval 34"/>
            <p:cNvSpPr>
              <a:spLocks noChangeArrowheads="1"/>
            </p:cNvSpPr>
            <p:nvPr/>
          </p:nvSpPr>
          <p:spPr bwMode="auto">
            <a:xfrm>
              <a:off x="5386" y="1710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27" name="Oval 35"/>
            <p:cNvSpPr>
              <a:spLocks noChangeArrowheads="1"/>
            </p:cNvSpPr>
            <p:nvPr/>
          </p:nvSpPr>
          <p:spPr bwMode="auto">
            <a:xfrm>
              <a:off x="5246" y="1849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28" name="Oval 36"/>
            <p:cNvSpPr>
              <a:spLocks noChangeArrowheads="1"/>
            </p:cNvSpPr>
            <p:nvPr/>
          </p:nvSpPr>
          <p:spPr bwMode="auto">
            <a:xfrm>
              <a:off x="5293" y="1618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29" name="Oval 37"/>
            <p:cNvSpPr>
              <a:spLocks noChangeArrowheads="1"/>
            </p:cNvSpPr>
            <p:nvPr/>
          </p:nvSpPr>
          <p:spPr bwMode="auto">
            <a:xfrm>
              <a:off x="5433" y="1895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0" name="Oval 38"/>
            <p:cNvSpPr>
              <a:spLocks noChangeArrowheads="1"/>
            </p:cNvSpPr>
            <p:nvPr/>
          </p:nvSpPr>
          <p:spPr bwMode="auto">
            <a:xfrm>
              <a:off x="5480" y="1664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1" name="Oval 39"/>
            <p:cNvSpPr>
              <a:spLocks noChangeArrowheads="1"/>
            </p:cNvSpPr>
            <p:nvPr/>
          </p:nvSpPr>
          <p:spPr bwMode="auto">
            <a:xfrm>
              <a:off x="5480" y="1802"/>
              <a:ext cx="93" cy="93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2" name="Oval 40"/>
            <p:cNvSpPr>
              <a:spLocks noChangeArrowheads="1"/>
            </p:cNvSpPr>
            <p:nvPr/>
          </p:nvSpPr>
          <p:spPr bwMode="auto">
            <a:xfrm>
              <a:off x="5339" y="1434"/>
              <a:ext cx="94" cy="49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3" name="Oval 41"/>
            <p:cNvSpPr>
              <a:spLocks noChangeArrowheads="1"/>
            </p:cNvSpPr>
            <p:nvPr/>
          </p:nvSpPr>
          <p:spPr bwMode="auto">
            <a:xfrm>
              <a:off x="5152" y="1802"/>
              <a:ext cx="94" cy="93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4" name="Oval 42"/>
            <p:cNvSpPr>
              <a:spLocks noChangeArrowheads="1"/>
            </p:cNvSpPr>
            <p:nvPr/>
          </p:nvSpPr>
          <p:spPr bwMode="auto">
            <a:xfrm>
              <a:off x="5386" y="1572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5" name="Oval 43"/>
            <p:cNvSpPr>
              <a:spLocks noChangeArrowheads="1"/>
            </p:cNvSpPr>
            <p:nvPr/>
          </p:nvSpPr>
          <p:spPr bwMode="auto">
            <a:xfrm>
              <a:off x="5339" y="1941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6" name="Oval 44"/>
            <p:cNvSpPr>
              <a:spLocks noChangeArrowheads="1"/>
            </p:cNvSpPr>
            <p:nvPr/>
          </p:nvSpPr>
          <p:spPr bwMode="auto">
            <a:xfrm>
              <a:off x="5339" y="2125"/>
              <a:ext cx="94" cy="49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7" name="Oval 45"/>
            <p:cNvSpPr>
              <a:spLocks noChangeArrowheads="1"/>
            </p:cNvSpPr>
            <p:nvPr/>
          </p:nvSpPr>
          <p:spPr bwMode="auto">
            <a:xfrm>
              <a:off x="5034" y="1778"/>
              <a:ext cx="50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8" name="Oval 46"/>
            <p:cNvSpPr>
              <a:spLocks noChangeArrowheads="1"/>
            </p:cNvSpPr>
            <p:nvPr/>
          </p:nvSpPr>
          <p:spPr bwMode="auto">
            <a:xfrm>
              <a:off x="5688" y="1778"/>
              <a:ext cx="50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39" name="Oval 47"/>
            <p:cNvSpPr>
              <a:spLocks noChangeArrowheads="1"/>
            </p:cNvSpPr>
            <p:nvPr/>
          </p:nvSpPr>
          <p:spPr bwMode="auto">
            <a:xfrm>
              <a:off x="5433" y="2033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0" name="Oval 48"/>
            <p:cNvSpPr>
              <a:spLocks noChangeArrowheads="1"/>
            </p:cNvSpPr>
            <p:nvPr/>
          </p:nvSpPr>
          <p:spPr bwMode="auto">
            <a:xfrm>
              <a:off x="5526" y="1941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1" name="Oval 49"/>
            <p:cNvSpPr>
              <a:spLocks noChangeArrowheads="1"/>
            </p:cNvSpPr>
            <p:nvPr/>
          </p:nvSpPr>
          <p:spPr bwMode="auto">
            <a:xfrm>
              <a:off x="5246" y="152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2" name="Oval 50"/>
            <p:cNvSpPr>
              <a:spLocks noChangeArrowheads="1"/>
            </p:cNvSpPr>
            <p:nvPr/>
          </p:nvSpPr>
          <p:spPr bwMode="auto">
            <a:xfrm>
              <a:off x="5573" y="1849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3" name="Oval 51"/>
            <p:cNvSpPr>
              <a:spLocks noChangeArrowheads="1"/>
            </p:cNvSpPr>
            <p:nvPr/>
          </p:nvSpPr>
          <p:spPr bwMode="auto">
            <a:xfrm>
              <a:off x="5246" y="1941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4" name="Oval 52"/>
            <p:cNvSpPr>
              <a:spLocks noChangeArrowheads="1"/>
            </p:cNvSpPr>
            <p:nvPr/>
          </p:nvSpPr>
          <p:spPr bwMode="auto">
            <a:xfrm>
              <a:off x="5152" y="1895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5" name="Oval 53"/>
            <p:cNvSpPr>
              <a:spLocks noChangeArrowheads="1"/>
            </p:cNvSpPr>
            <p:nvPr/>
          </p:nvSpPr>
          <p:spPr bwMode="auto">
            <a:xfrm>
              <a:off x="5106" y="1710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6" name="Oval 54"/>
            <p:cNvSpPr>
              <a:spLocks noChangeArrowheads="1"/>
            </p:cNvSpPr>
            <p:nvPr/>
          </p:nvSpPr>
          <p:spPr bwMode="auto">
            <a:xfrm>
              <a:off x="5573" y="1710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7" name="Oval 55"/>
            <p:cNvSpPr>
              <a:spLocks noChangeArrowheads="1"/>
            </p:cNvSpPr>
            <p:nvPr/>
          </p:nvSpPr>
          <p:spPr bwMode="auto">
            <a:xfrm>
              <a:off x="5480" y="1572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8" name="Oval 56"/>
            <p:cNvSpPr>
              <a:spLocks noChangeArrowheads="1"/>
            </p:cNvSpPr>
            <p:nvPr/>
          </p:nvSpPr>
          <p:spPr bwMode="auto">
            <a:xfrm>
              <a:off x="5199" y="2033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49" name="Oval 57"/>
            <p:cNvSpPr>
              <a:spLocks noChangeArrowheads="1"/>
            </p:cNvSpPr>
            <p:nvPr/>
          </p:nvSpPr>
          <p:spPr bwMode="auto">
            <a:xfrm>
              <a:off x="5573" y="1618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0" name="Oval 58"/>
            <p:cNvSpPr>
              <a:spLocks noChangeArrowheads="1"/>
            </p:cNvSpPr>
            <p:nvPr/>
          </p:nvSpPr>
          <p:spPr bwMode="auto">
            <a:xfrm>
              <a:off x="5293" y="2033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1" name="Oval 59"/>
            <p:cNvSpPr>
              <a:spLocks noChangeArrowheads="1"/>
            </p:cNvSpPr>
            <p:nvPr/>
          </p:nvSpPr>
          <p:spPr bwMode="auto">
            <a:xfrm>
              <a:off x="5339" y="1480"/>
              <a:ext cx="94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2" name="Oval 60"/>
            <p:cNvSpPr>
              <a:spLocks noChangeArrowheads="1"/>
            </p:cNvSpPr>
            <p:nvPr/>
          </p:nvSpPr>
          <p:spPr bwMode="auto">
            <a:xfrm>
              <a:off x="5433" y="1480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3" name="Oval 61"/>
            <p:cNvSpPr>
              <a:spLocks noChangeArrowheads="1"/>
            </p:cNvSpPr>
            <p:nvPr/>
          </p:nvSpPr>
          <p:spPr bwMode="auto">
            <a:xfrm rot="2040000">
              <a:off x="5081" y="1594"/>
              <a:ext cx="49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4" name="Oval 62"/>
            <p:cNvSpPr>
              <a:spLocks noChangeArrowheads="1"/>
            </p:cNvSpPr>
            <p:nvPr/>
          </p:nvSpPr>
          <p:spPr bwMode="auto">
            <a:xfrm rot="-1800000">
              <a:off x="5081" y="1916"/>
              <a:ext cx="49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5" name="Oval 63"/>
            <p:cNvSpPr>
              <a:spLocks noChangeArrowheads="1"/>
            </p:cNvSpPr>
            <p:nvPr/>
          </p:nvSpPr>
          <p:spPr bwMode="auto">
            <a:xfrm>
              <a:off x="5688" y="1686"/>
              <a:ext cx="50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6" name="Oval 64"/>
            <p:cNvSpPr>
              <a:spLocks noChangeArrowheads="1"/>
            </p:cNvSpPr>
            <p:nvPr/>
          </p:nvSpPr>
          <p:spPr bwMode="auto">
            <a:xfrm rot="2040000">
              <a:off x="5034" y="1640"/>
              <a:ext cx="50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7" name="Oval 65"/>
            <p:cNvSpPr>
              <a:spLocks noChangeArrowheads="1"/>
            </p:cNvSpPr>
            <p:nvPr/>
          </p:nvSpPr>
          <p:spPr bwMode="auto">
            <a:xfrm rot="2040000">
              <a:off x="5642" y="1962"/>
              <a:ext cx="49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8" name="Oval 66"/>
            <p:cNvSpPr>
              <a:spLocks noChangeArrowheads="1"/>
            </p:cNvSpPr>
            <p:nvPr/>
          </p:nvSpPr>
          <p:spPr bwMode="auto">
            <a:xfrm rot="2040000">
              <a:off x="5548" y="2054"/>
              <a:ext cx="50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59" name="Oval 67"/>
            <p:cNvSpPr>
              <a:spLocks noChangeArrowheads="1"/>
            </p:cNvSpPr>
            <p:nvPr/>
          </p:nvSpPr>
          <p:spPr bwMode="auto">
            <a:xfrm rot="-3360000">
              <a:off x="5128" y="2008"/>
              <a:ext cx="49" cy="93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60" name="Oval 68"/>
            <p:cNvSpPr>
              <a:spLocks noChangeArrowheads="1"/>
            </p:cNvSpPr>
            <p:nvPr/>
          </p:nvSpPr>
          <p:spPr bwMode="auto">
            <a:xfrm rot="-3360000">
              <a:off x="5595" y="1501"/>
              <a:ext cx="49" cy="94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61" name="Oval 69"/>
            <p:cNvSpPr>
              <a:spLocks noChangeArrowheads="1"/>
            </p:cNvSpPr>
            <p:nvPr/>
          </p:nvSpPr>
          <p:spPr bwMode="auto">
            <a:xfrm rot="2640000">
              <a:off x="5174" y="1502"/>
              <a:ext cx="50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62" name="Oval 70"/>
            <p:cNvSpPr>
              <a:spLocks noChangeArrowheads="1"/>
            </p:cNvSpPr>
            <p:nvPr/>
          </p:nvSpPr>
          <p:spPr bwMode="auto">
            <a:xfrm rot="2640000">
              <a:off x="5174" y="1548"/>
              <a:ext cx="50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63" name="Oval 71"/>
            <p:cNvSpPr>
              <a:spLocks noChangeArrowheads="1"/>
            </p:cNvSpPr>
            <p:nvPr/>
          </p:nvSpPr>
          <p:spPr bwMode="auto">
            <a:xfrm rot="2640000">
              <a:off x="5268" y="1455"/>
              <a:ext cx="49" cy="93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64" name="Oval 72"/>
            <p:cNvSpPr>
              <a:spLocks noChangeArrowheads="1"/>
            </p:cNvSpPr>
            <p:nvPr/>
          </p:nvSpPr>
          <p:spPr bwMode="auto">
            <a:xfrm rot="-1800000">
              <a:off x="5127" y="1916"/>
              <a:ext cx="50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65" name="Oval 73"/>
            <p:cNvSpPr>
              <a:spLocks noChangeArrowheads="1"/>
            </p:cNvSpPr>
            <p:nvPr/>
          </p:nvSpPr>
          <p:spPr bwMode="auto">
            <a:xfrm>
              <a:off x="5081" y="1824"/>
              <a:ext cx="49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66" name="Oval 74"/>
            <p:cNvSpPr>
              <a:spLocks noChangeArrowheads="1"/>
            </p:cNvSpPr>
            <p:nvPr/>
          </p:nvSpPr>
          <p:spPr bwMode="auto">
            <a:xfrm rot="2040000">
              <a:off x="5081" y="1686"/>
              <a:ext cx="49" cy="92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667" name="Oval 75"/>
            <p:cNvSpPr>
              <a:spLocks noChangeArrowheads="1"/>
            </p:cNvSpPr>
            <p:nvPr/>
          </p:nvSpPr>
          <p:spPr bwMode="auto">
            <a:xfrm rot="-3360000">
              <a:off x="5595" y="1547"/>
              <a:ext cx="49" cy="94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0540" name="Rectangle 76"/>
          <p:cNvSpPr>
            <a:spLocks noChangeArrowheads="1"/>
          </p:cNvSpPr>
          <p:nvPr/>
        </p:nvSpPr>
        <p:spPr bwMode="auto">
          <a:xfrm>
            <a:off x="9480219" y="2080068"/>
            <a:ext cx="144463" cy="14446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57" rev="0"/>
            </a:camera>
            <a:lightRig rig="legacyFlat4" dir="t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153617" name="AutoShape 77"/>
          <p:cNvSpPr>
            <a:spLocks noChangeArrowheads="1"/>
          </p:cNvSpPr>
          <p:nvPr/>
        </p:nvSpPr>
        <p:spPr bwMode="auto">
          <a:xfrm flipV="1">
            <a:off x="9408782" y="3140518"/>
            <a:ext cx="738187" cy="15303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9" y="21600"/>
                </a:lnTo>
                <a:lnTo>
                  <a:pt x="1620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3333"/>
          </a:solidFill>
          <a:ln w="9525">
            <a:round/>
            <a:headEnd/>
            <a:tailEnd/>
          </a:ln>
          <a:scene3d>
            <a:camera prst="legacyObliqueTopLeft"/>
            <a:lightRig rig="legacyFlat3" dir="t"/>
          </a:scene3d>
          <a:sp3d extrusionH="290500" prstMaterial="legacyMatte">
            <a:bevelT w="13500" h="13500" prst="angle"/>
            <a:bevelB w="13500" h="13500" prst="angle"/>
            <a:extrusionClr>
              <a:srgbClr val="333333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153618" name="Oval 78"/>
          <p:cNvSpPr>
            <a:spLocks noChangeArrowheads="1"/>
          </p:cNvSpPr>
          <p:nvPr/>
        </p:nvSpPr>
        <p:spPr bwMode="auto">
          <a:xfrm>
            <a:off x="9631032" y="3231006"/>
            <a:ext cx="282575" cy="252413"/>
          </a:xfrm>
          <a:prstGeom prst="ellipse">
            <a:avLst/>
          </a:prstGeom>
          <a:gradFill rotWithShape="0">
            <a:gsLst>
              <a:gs pos="0">
                <a:srgbClr val="959499"/>
              </a:gs>
              <a:gs pos="100000">
                <a:srgbClr val="68676B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0543" name="Text Box 79"/>
          <p:cNvSpPr txBox="1">
            <a:spLocks noChangeArrowheads="1"/>
          </p:cNvSpPr>
          <p:nvPr/>
        </p:nvSpPr>
        <p:spPr bwMode="auto">
          <a:xfrm>
            <a:off x="5274843" y="4906668"/>
            <a:ext cx="596349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7C80"/>
                </a:solidFill>
                <a:latin typeface="HG正楷書体-PRO" pitchFamily="66" charset="-128"/>
                <a:ea typeface="HG正楷書体-PRO" pitchFamily="66" charset="-128"/>
              </a:rPr>
              <a:t>類似点 </a:t>
            </a:r>
            <a:r>
              <a:rPr lang="en-US" altLang="ja-JP" sz="2000" dirty="0">
                <a:solidFill>
                  <a:srgbClr val="FF7C80"/>
                </a:solidFill>
                <a:latin typeface="小塚ゴシック Pro L" pitchFamily="34" charset="-128"/>
                <a:ea typeface="小塚ゴシック Pro L" pitchFamily="34" charset="-128"/>
              </a:rPr>
              <a:t>similarity</a:t>
            </a:r>
            <a:r>
              <a:rPr lang="ja-JP" altLang="en-US" sz="20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 </a:t>
            </a:r>
            <a:r>
              <a:rPr lang="ja-JP" altLang="en-US" sz="24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 </a:t>
            </a:r>
          </a:p>
          <a:p>
            <a:r>
              <a:rPr lang="ja-JP" altLang="en-US" sz="20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  </a:t>
            </a:r>
            <a:r>
              <a:rPr lang="ja-JP" altLang="en-US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・真空中で物を落とす </a:t>
            </a:r>
            <a:r>
              <a:rPr lang="en-US" altLang="ja-JP" sz="1600" dirty="0">
                <a:solidFill>
                  <a:srgbClr val="FFFFFF"/>
                </a:solidFill>
                <a:latin typeface="小塚ゴシック Pro L" pitchFamily="34" charset="-128"/>
                <a:ea typeface="小塚ゴシック Pro L" pitchFamily="34" charset="-128"/>
              </a:rPr>
              <a:t>dropping an object</a:t>
            </a:r>
            <a:endParaRPr lang="ja-JP" altLang="en-US" sz="1600" dirty="0">
              <a:solidFill>
                <a:srgbClr val="FFFFFF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r>
              <a:rPr lang="ja-JP" altLang="en-US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  ・物の位置を離れた場所から測る </a:t>
            </a:r>
            <a:r>
              <a:rPr lang="en-US" altLang="ja-JP" sz="1600" dirty="0">
                <a:solidFill>
                  <a:srgbClr val="FFFFFF"/>
                </a:solidFill>
                <a:latin typeface="小塚ゴシック Pro L" pitchFamily="34" charset="-128"/>
                <a:ea typeface="小塚ゴシック Pro L" pitchFamily="34" charset="-128"/>
              </a:rPr>
              <a:t>measuring its position</a:t>
            </a:r>
            <a:endParaRPr lang="ja-JP" altLang="en-US" sz="1600" dirty="0">
              <a:solidFill>
                <a:srgbClr val="FFFFFF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190544" name="Text Box 80"/>
          <p:cNvSpPr txBox="1">
            <a:spLocks noChangeArrowheads="1"/>
          </p:cNvSpPr>
          <p:nvPr/>
        </p:nvSpPr>
        <p:spPr bwMode="auto">
          <a:xfrm>
            <a:off x="5242253" y="5851526"/>
            <a:ext cx="458811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7C80"/>
                </a:solidFill>
                <a:latin typeface="HG正楷書体-PRO" pitchFamily="66" charset="-128"/>
                <a:ea typeface="HG正楷書体-PRO" pitchFamily="66" charset="-128"/>
              </a:rPr>
              <a:t>相違点 </a:t>
            </a:r>
            <a:r>
              <a:rPr lang="en-US" altLang="ja-JP" sz="2000" dirty="0">
                <a:solidFill>
                  <a:srgbClr val="FF7C80"/>
                </a:solidFill>
                <a:latin typeface="小塚ゴシック Pro L" pitchFamily="34" charset="-128"/>
                <a:ea typeface="小塚ゴシック Pro L" pitchFamily="34" charset="-128"/>
              </a:rPr>
              <a:t>difference</a:t>
            </a:r>
            <a:endParaRPr lang="ja-JP" altLang="en-US" sz="2000" dirty="0">
              <a:solidFill>
                <a:srgbClr val="FF7C8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r>
              <a:rPr lang="ja-JP" altLang="en-US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  ・初速度の存在  </a:t>
            </a:r>
            <a:r>
              <a:rPr lang="en-US" altLang="ja-JP" sz="1600" dirty="0">
                <a:solidFill>
                  <a:srgbClr val="FFFFFF"/>
                </a:solidFill>
                <a:latin typeface="小塚ゴシック Pro L" pitchFamily="34" charset="-128"/>
                <a:ea typeface="小塚ゴシック Pro L" pitchFamily="34" charset="-128"/>
              </a:rPr>
              <a:t>Presence of initial velocity</a:t>
            </a:r>
            <a:endParaRPr lang="ja-JP" altLang="en-US" sz="1600" dirty="0">
              <a:solidFill>
                <a:srgbClr val="FFFFFF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r>
              <a:rPr lang="ja-JP" altLang="en-US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  ・三次元と一次元  </a:t>
            </a:r>
            <a:r>
              <a:rPr lang="en-US" altLang="ja-JP" sz="1600" dirty="0">
                <a:solidFill>
                  <a:srgbClr val="FFFFFF"/>
                </a:solidFill>
                <a:latin typeface="小塚ゴシック Pro L" pitchFamily="34" charset="-128"/>
                <a:ea typeface="小塚ゴシック Pro L" pitchFamily="34" charset="-128"/>
              </a:rPr>
              <a:t>3D </a:t>
            </a:r>
            <a:r>
              <a:rPr lang="en-US" altLang="ja-JP" sz="1600" dirty="0" err="1">
                <a:solidFill>
                  <a:srgbClr val="FFFFFF"/>
                </a:solidFill>
                <a:latin typeface="小塚ゴシック Pro L" pitchFamily="34" charset="-128"/>
                <a:ea typeface="小塚ゴシック Pro L" pitchFamily="34" charset="-128"/>
              </a:rPr>
              <a:t>vs</a:t>
            </a:r>
            <a:r>
              <a:rPr lang="en-US" altLang="ja-JP" sz="1600" dirty="0">
                <a:solidFill>
                  <a:srgbClr val="FFFFFF"/>
                </a:solidFill>
                <a:latin typeface="小塚ゴシック Pro L" pitchFamily="34" charset="-128"/>
                <a:ea typeface="小塚ゴシック Pro L" pitchFamily="34" charset="-128"/>
              </a:rPr>
              <a:t> 1D</a:t>
            </a:r>
            <a:endParaRPr lang="ja-JP" altLang="en-US" sz="1600" dirty="0">
              <a:solidFill>
                <a:srgbClr val="FFFFFF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153621" name="Text Box 81"/>
          <p:cNvSpPr txBox="1">
            <a:spLocks noChangeArrowheads="1"/>
          </p:cNvSpPr>
          <p:nvPr/>
        </p:nvSpPr>
        <p:spPr bwMode="auto">
          <a:xfrm>
            <a:off x="263352" y="153175"/>
            <a:ext cx="119286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E5E5FF"/>
                </a:solidFill>
                <a:latin typeface="Comic Sans MS" pitchFamily="66" charset="0"/>
                <a:ea typeface="HG正楷書体-PRO" pitchFamily="66" charset="-128"/>
              </a:rPr>
              <a:t>重力の測り方 ～ 物を落として測る　</a:t>
            </a:r>
            <a:r>
              <a:rPr lang="en-US" altLang="ja-JP" sz="2400" dirty="0">
                <a:solidFill>
                  <a:srgbClr val="E5E5FF"/>
                </a:solidFill>
                <a:latin typeface="Comic Sans MS" pitchFamily="66" charset="0"/>
                <a:ea typeface="HG正楷書体-PRO" pitchFamily="66" charset="-128"/>
              </a:rPr>
              <a:t>A method:  free fall of an object</a:t>
            </a:r>
            <a:endParaRPr lang="ja-JP" altLang="en-US" sz="2400" dirty="0">
              <a:solidFill>
                <a:srgbClr val="E5E5FF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DFB2168-4158-4BB5-B2AB-896FE03520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1845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0013 0.2101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0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4.44444E-6 C 0.08021 4.44444E-6 0.14935 0.11365 0.14935 0.25416 C 0.14935 0.39421 0.08021 0.50879 -0.00403 0.50879 C -0.08763 0.50879 -0.15534 0.39421 -0.15534 0.25416 C -0.15534 0.11365 -0.08763 4.44444E-6 -0.00403 4.44444E-6 Z " pathEditMode="fixed" rAng="0" ptsTypes="AAAAA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0477" grpId="0"/>
      <p:bldP spid="190540" grpId="0" animBg="1"/>
      <p:bldP spid="190540" grpId="1" animBg="1"/>
      <p:bldP spid="190543" grpId="0"/>
      <p:bldP spid="1905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 descr="grav_cor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352" y="1037809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Text Box 5"/>
          <p:cNvSpPr txBox="1">
            <a:spLocks noChangeArrowheads="1"/>
          </p:cNvSpPr>
          <p:nvPr/>
        </p:nvSpPr>
        <p:spPr bwMode="auto">
          <a:xfrm>
            <a:off x="3143250" y="145257"/>
            <a:ext cx="684674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小塚明朝 Pro L" pitchFamily="18" charset="-128"/>
                <a:ea typeface="小塚明朝 Pro L" pitchFamily="18" charset="-128"/>
              </a:rPr>
              <a:t>精密ばねばかりの付録の重力値補正表</a:t>
            </a:r>
            <a:endParaRPr lang="en-US" altLang="ja-JP" sz="2800" dirty="0">
              <a:solidFill>
                <a:schemeClr val="bg1"/>
              </a:solidFill>
              <a:latin typeface="小塚明朝 Pro L" pitchFamily="18" charset="-128"/>
              <a:ea typeface="小塚明朝 Pro L" pitchFamily="18" charset="-128"/>
            </a:endParaRPr>
          </a:p>
          <a:p>
            <a:r>
              <a:rPr lang="en-US" altLang="ja-JP" sz="2400" dirty="0">
                <a:solidFill>
                  <a:schemeClr val="bg1"/>
                </a:solidFill>
                <a:latin typeface="小塚ゴシック Pro L" pitchFamily="34" charset="-128"/>
                <a:ea typeface="小塚ゴシック Pro L" pitchFamily="34" charset="-128"/>
              </a:rPr>
              <a:t>Correction table of a precise weighing machine</a:t>
            </a:r>
            <a:endParaRPr lang="ja-JP" altLang="en-US" sz="2400" dirty="0">
              <a:solidFill>
                <a:schemeClr val="bg1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rot="21419076">
            <a:off x="4532595" y="4268798"/>
            <a:ext cx="7345281" cy="2123658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北に行くほど大きい：遠心力の効果</a:t>
            </a:r>
            <a:endParaRPr lang="en-US" altLang="ja-JP" sz="4000" dirty="0">
              <a:solidFill>
                <a:srgbClr val="FF7C80"/>
              </a:solidFill>
              <a:latin typeface="HGP教科書体" pitchFamily="18" charset="-128"/>
              <a:ea typeface="HGP教科書体" pitchFamily="18" charset="-128"/>
            </a:endParaRPr>
          </a:p>
          <a:p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Becomes large toward north: centrifugal force</a:t>
            </a:r>
          </a:p>
          <a:p>
            <a:r>
              <a:rPr lang="ja-JP" altLang="en-US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北極と赤道で５ </a:t>
            </a:r>
            <a:r>
              <a:rPr lang="en-US" altLang="ja-JP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gal (5000 </a:t>
            </a:r>
            <a:r>
              <a:rPr lang="en-US" altLang="ja-JP" sz="4000" dirty="0" err="1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mgal</a:t>
            </a:r>
            <a:r>
              <a:rPr lang="en-US" altLang="ja-JP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)</a:t>
            </a:r>
            <a:r>
              <a:rPr lang="ja-JP" altLang="en-US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の差</a:t>
            </a:r>
            <a:endParaRPr lang="en-US" altLang="ja-JP" sz="4000" dirty="0">
              <a:solidFill>
                <a:srgbClr val="FF7C80"/>
              </a:solidFill>
              <a:latin typeface="HGP教科書体" pitchFamily="18" charset="-128"/>
              <a:ea typeface="HGP教科書体" pitchFamily="18" charset="-128"/>
            </a:endParaRPr>
          </a:p>
          <a:p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5 gal difference between the poles and equator </a:t>
            </a:r>
            <a:endParaRPr lang="ja-JP" altLang="en-US" sz="2400" dirty="0">
              <a:solidFill>
                <a:srgbClr val="92D05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E707920-966F-4A78-B2F2-7DFF4F8B1E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669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532629"/>
            <a:ext cx="6590258" cy="313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15" y="230237"/>
            <a:ext cx="6516717" cy="305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正方形/長方形 5"/>
          <p:cNvSpPr/>
          <p:nvPr/>
        </p:nvSpPr>
        <p:spPr>
          <a:xfrm>
            <a:off x="6600056" y="2814292"/>
            <a:ext cx="798672" cy="326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776283" y="6165304"/>
            <a:ext cx="1998222" cy="324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996350" y="2324826"/>
            <a:ext cx="539354" cy="486966"/>
            <a:chOff x="884" y="1389"/>
            <a:chExt cx="453" cy="409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025" y="1416"/>
              <a:ext cx="171" cy="109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flipV="1">
              <a:off x="912" y="1525"/>
              <a:ext cx="397" cy="273"/>
            </a:xfrm>
            <a:custGeom>
              <a:avLst/>
              <a:gdLst>
                <a:gd name="G0" fmla="+- 2294 0 0"/>
                <a:gd name="G1" fmla="+- 21600 0 2294"/>
                <a:gd name="G2" fmla="*/ 2294 1 2"/>
                <a:gd name="G3" fmla="+- 21600 0 G2"/>
                <a:gd name="G4" fmla="+/ 2294 21600 2"/>
                <a:gd name="G5" fmla="+/ G1 0 2"/>
                <a:gd name="G6" fmla="*/ 21600 21600 2294"/>
                <a:gd name="G7" fmla="*/ G6 1 2"/>
                <a:gd name="G8" fmla="+- 21600 0 G7"/>
                <a:gd name="G9" fmla="*/ 21600 1 2"/>
                <a:gd name="G10" fmla="+- 2294 0 G9"/>
                <a:gd name="G11" fmla="?: G10 G8 0"/>
                <a:gd name="G12" fmla="?: G10 G7 21600"/>
                <a:gd name="T0" fmla="*/ 20453 w 21600"/>
                <a:gd name="T1" fmla="*/ 10800 h 21600"/>
                <a:gd name="T2" fmla="*/ 10800 w 21600"/>
                <a:gd name="T3" fmla="*/ 21600 h 21600"/>
                <a:gd name="T4" fmla="*/ 1147 w 21600"/>
                <a:gd name="T5" fmla="*/ 10800 h 21600"/>
                <a:gd name="T6" fmla="*/ 10800 w 21600"/>
                <a:gd name="T7" fmla="*/ 0 h 21600"/>
                <a:gd name="T8" fmla="*/ 2947 w 21600"/>
                <a:gd name="T9" fmla="*/ 2947 h 21600"/>
                <a:gd name="T10" fmla="*/ 18653 w 21600"/>
                <a:gd name="T11" fmla="*/ 186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294" y="21600"/>
                  </a:lnTo>
                  <a:lnTo>
                    <a:pt x="1930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969" y="1525"/>
              <a:ext cx="284" cy="2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ja-JP" altLang="en-US" dirty="0">
                  <a:solidFill>
                    <a:srgbClr val="000000"/>
                  </a:solidFill>
                </a:rPr>
                <a:t>　　　　　</a:t>
              </a: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884" y="1389"/>
              <a:ext cx="453" cy="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118" y="1525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1118" y="1757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rot="-5400000">
              <a:off x="1228" y="1640"/>
              <a:ext cx="0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rot="-5400000">
              <a:off x="994" y="1640"/>
              <a:ext cx="0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rot="-5400000">
              <a:off x="1192" y="1565"/>
              <a:ext cx="14" cy="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rot="-5400000">
              <a:off x="1017" y="1743"/>
              <a:ext cx="13" cy="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rot="-10800000">
              <a:off x="1016" y="1566"/>
              <a:ext cx="14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rot="-10800000">
              <a:off x="1206" y="1743"/>
              <a:ext cx="14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1103" y="1648"/>
              <a:ext cx="15" cy="1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4" name="AutoShape 18"/>
          <p:cNvSpPr>
            <a:spLocks noChangeArrowheads="1"/>
          </p:cNvSpPr>
          <p:nvPr/>
        </p:nvSpPr>
        <p:spPr bwMode="auto">
          <a:xfrm rot="7287844">
            <a:off x="4274361" y="2557594"/>
            <a:ext cx="25004" cy="207169"/>
          </a:xfrm>
          <a:prstGeom prst="triangle">
            <a:avLst>
              <a:gd name="adj" fmla="val 50000"/>
            </a:avLst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25" name="Group 2"/>
          <p:cNvGrpSpPr>
            <a:grpSpLocks/>
          </p:cNvGrpSpPr>
          <p:nvPr/>
        </p:nvGrpSpPr>
        <p:grpSpPr bwMode="auto">
          <a:xfrm>
            <a:off x="7750134" y="4793584"/>
            <a:ext cx="539363" cy="486968"/>
            <a:chOff x="884" y="1389"/>
            <a:chExt cx="453" cy="409"/>
          </a:xfrm>
        </p:grpSpPr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1025" y="1416"/>
              <a:ext cx="171" cy="109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AutoShape 4"/>
            <p:cNvSpPr>
              <a:spLocks noChangeArrowheads="1"/>
            </p:cNvSpPr>
            <p:nvPr/>
          </p:nvSpPr>
          <p:spPr bwMode="auto">
            <a:xfrm flipV="1">
              <a:off x="912" y="1525"/>
              <a:ext cx="397" cy="273"/>
            </a:xfrm>
            <a:custGeom>
              <a:avLst/>
              <a:gdLst>
                <a:gd name="G0" fmla="+- 2294 0 0"/>
                <a:gd name="G1" fmla="+- 21600 0 2294"/>
                <a:gd name="G2" fmla="*/ 2294 1 2"/>
                <a:gd name="G3" fmla="+- 21600 0 G2"/>
                <a:gd name="G4" fmla="+/ 2294 21600 2"/>
                <a:gd name="G5" fmla="+/ G1 0 2"/>
                <a:gd name="G6" fmla="*/ 21600 21600 2294"/>
                <a:gd name="G7" fmla="*/ G6 1 2"/>
                <a:gd name="G8" fmla="+- 21600 0 G7"/>
                <a:gd name="G9" fmla="*/ 21600 1 2"/>
                <a:gd name="G10" fmla="+- 2294 0 G9"/>
                <a:gd name="G11" fmla="?: G10 G8 0"/>
                <a:gd name="G12" fmla="?: G10 G7 21600"/>
                <a:gd name="T0" fmla="*/ 20453 w 21600"/>
                <a:gd name="T1" fmla="*/ 10800 h 21600"/>
                <a:gd name="T2" fmla="*/ 10800 w 21600"/>
                <a:gd name="T3" fmla="*/ 21600 h 21600"/>
                <a:gd name="T4" fmla="*/ 1147 w 21600"/>
                <a:gd name="T5" fmla="*/ 10800 h 21600"/>
                <a:gd name="T6" fmla="*/ 10800 w 21600"/>
                <a:gd name="T7" fmla="*/ 0 h 21600"/>
                <a:gd name="T8" fmla="*/ 2947 w 21600"/>
                <a:gd name="T9" fmla="*/ 2947 h 21600"/>
                <a:gd name="T10" fmla="*/ 18653 w 21600"/>
                <a:gd name="T11" fmla="*/ 186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294" y="21600"/>
                  </a:lnTo>
                  <a:lnTo>
                    <a:pt x="1930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Oval 5"/>
            <p:cNvSpPr>
              <a:spLocks noChangeArrowheads="1"/>
            </p:cNvSpPr>
            <p:nvPr/>
          </p:nvSpPr>
          <p:spPr bwMode="auto">
            <a:xfrm>
              <a:off x="969" y="1525"/>
              <a:ext cx="284" cy="2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6"/>
            <p:cNvSpPr>
              <a:spLocks noChangeArrowheads="1"/>
            </p:cNvSpPr>
            <p:nvPr/>
          </p:nvSpPr>
          <p:spPr bwMode="auto">
            <a:xfrm>
              <a:off x="884" y="1389"/>
              <a:ext cx="453" cy="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118" y="1525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1118" y="1757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 rot="16200000">
              <a:off x="1228" y="1640"/>
              <a:ext cx="0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Line 10"/>
            <p:cNvSpPr>
              <a:spLocks noChangeShapeType="1"/>
            </p:cNvSpPr>
            <p:nvPr/>
          </p:nvSpPr>
          <p:spPr bwMode="auto">
            <a:xfrm rot="16200000">
              <a:off x="994" y="1640"/>
              <a:ext cx="0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 rot="16200000">
              <a:off x="1192" y="1565"/>
              <a:ext cx="14" cy="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 rot="16200000">
              <a:off x="1017" y="1743"/>
              <a:ext cx="13" cy="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 rot="10800000">
              <a:off x="1016" y="1566"/>
              <a:ext cx="14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 rot="10800000">
              <a:off x="1206" y="1743"/>
              <a:ext cx="14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103" y="1648"/>
              <a:ext cx="15" cy="1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1" name="AutoShape 18"/>
          <p:cNvSpPr>
            <a:spLocks noChangeArrowheads="1"/>
          </p:cNvSpPr>
          <p:nvPr/>
        </p:nvSpPr>
        <p:spPr bwMode="auto">
          <a:xfrm rot="6013280">
            <a:off x="8028127" y="5015515"/>
            <a:ext cx="25004" cy="207169"/>
          </a:xfrm>
          <a:prstGeom prst="triangle">
            <a:avLst>
              <a:gd name="adj" fmla="val 50000"/>
            </a:avLst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2" name="AutoShape 28"/>
          <p:cNvSpPr>
            <a:spLocks noChangeArrowheads="1"/>
          </p:cNvSpPr>
          <p:nvPr/>
        </p:nvSpPr>
        <p:spPr bwMode="auto">
          <a:xfrm rot="21554161" flipH="1">
            <a:off x="4095175" y="2250394"/>
            <a:ext cx="383378" cy="165225"/>
          </a:xfrm>
          <a:prstGeom prst="cube">
            <a:avLst>
              <a:gd name="adj" fmla="val 49074"/>
            </a:avLst>
          </a:prstGeom>
          <a:solidFill>
            <a:srgbClr val="C24657"/>
          </a:solidFill>
          <a:ln w="12700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3" name="AutoShape 28"/>
          <p:cNvSpPr>
            <a:spLocks noChangeArrowheads="1"/>
          </p:cNvSpPr>
          <p:nvPr/>
        </p:nvSpPr>
        <p:spPr bwMode="auto">
          <a:xfrm rot="21554161" flipH="1">
            <a:off x="7828105" y="4711925"/>
            <a:ext cx="383378" cy="165225"/>
          </a:xfrm>
          <a:prstGeom prst="cube">
            <a:avLst>
              <a:gd name="adj" fmla="val 49074"/>
            </a:avLst>
          </a:prstGeom>
          <a:solidFill>
            <a:srgbClr val="C24657"/>
          </a:solidFill>
          <a:ln w="12700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7520918" y="4195056"/>
            <a:ext cx="103942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1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1000g</a:t>
            </a:r>
            <a:endParaRPr lang="ja-JP" altLang="en-US" sz="15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3710830" y="1757798"/>
            <a:ext cx="120130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1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1001.4g</a:t>
            </a:r>
            <a:endParaRPr lang="ja-JP" altLang="en-US" sz="15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A0104B44-DAD5-4A3F-84BD-841AA3423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4" y="559404"/>
            <a:ext cx="401424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小塚明朝 Pro L" pitchFamily="18" charset="-128"/>
                <a:ea typeface="小塚明朝 Pro L" pitchFamily="18" charset="-128"/>
              </a:rPr>
              <a:t>どっちが得？</a:t>
            </a:r>
            <a:endParaRPr lang="en-US" altLang="ja-JP" sz="2800" dirty="0">
              <a:latin typeface="小塚明朝 Pro L" pitchFamily="18" charset="-128"/>
              <a:ea typeface="小塚明朝 Pro L" pitchFamily="18" charset="-128"/>
            </a:endParaRPr>
          </a:p>
          <a:p>
            <a:r>
              <a:rPr lang="en-US" altLang="ja-JP" sz="2400" dirty="0">
                <a:latin typeface="小塚ゴシック Pro L" pitchFamily="34" charset="-128"/>
                <a:ea typeface="小塚ゴシック Pro L" pitchFamily="34" charset="-128"/>
              </a:rPr>
              <a:t>Which is more reasonable?</a:t>
            </a:r>
            <a:endParaRPr lang="ja-JP" altLang="en-US" sz="2400" dirty="0">
              <a:latin typeface="小塚ゴシック Pro L" pitchFamily="34" charset="-128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2DF0A61-D556-4135-9C9A-7A14B480ED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429305"/>
      </p:ext>
    </p:extLst>
  </p:cSld>
  <p:clrMapOvr>
    <a:masterClrMapping/>
  </p:clrMapOvr>
  <p:transition spd="med" advTm="4401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24" grpId="0" animBg="1"/>
      <p:bldP spid="41" grpId="0" animBg="1"/>
      <p:bldP spid="42" grpId="0" animBg="1"/>
      <p:bldP spid="43" grpId="0" animBg="1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正方形/長方形 70"/>
          <p:cNvSpPr/>
          <p:nvPr/>
        </p:nvSpPr>
        <p:spPr>
          <a:xfrm rot="2244693">
            <a:off x="8259172" y="782239"/>
            <a:ext cx="144524" cy="29031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 rot="19580787">
            <a:off x="3424456" y="833875"/>
            <a:ext cx="158515" cy="28804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28034" name="Line 2"/>
          <p:cNvSpPr>
            <a:spLocks noChangeShapeType="1"/>
          </p:cNvSpPr>
          <p:nvPr/>
        </p:nvSpPr>
        <p:spPr bwMode="auto">
          <a:xfrm>
            <a:off x="2711625" y="1124744"/>
            <a:ext cx="648073" cy="237626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28035" name="Oval 3"/>
          <p:cNvSpPr>
            <a:spLocks noChangeArrowheads="1"/>
          </p:cNvSpPr>
          <p:nvPr/>
        </p:nvSpPr>
        <p:spPr bwMode="auto">
          <a:xfrm flipV="1">
            <a:off x="3215681" y="3356993"/>
            <a:ext cx="359445" cy="360561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33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 rot="19426144">
            <a:off x="3362610" y="2867213"/>
            <a:ext cx="5038381" cy="4825798"/>
            <a:chOff x="2112" y="672"/>
            <a:chExt cx="1056" cy="1104"/>
          </a:xfrm>
        </p:grpSpPr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0" y="18"/>
                </a:cxn>
                <a:cxn ang="0">
                  <a:pos x="1" y="32"/>
                </a:cxn>
                <a:cxn ang="0">
                  <a:pos x="6" y="47"/>
                </a:cxn>
                <a:cxn ang="0">
                  <a:pos x="13" y="56"/>
                </a:cxn>
                <a:cxn ang="0">
                  <a:pos x="17" y="58"/>
                </a:cxn>
                <a:cxn ang="0">
                  <a:pos x="22" y="60"/>
                </a:cxn>
                <a:cxn ang="0">
                  <a:pos x="26" y="60"/>
                </a:cxn>
                <a:cxn ang="0">
                  <a:pos x="32" y="60"/>
                </a:cxn>
                <a:cxn ang="0">
                  <a:pos x="37" y="60"/>
                </a:cxn>
                <a:cxn ang="0">
                  <a:pos x="41" y="60"/>
                </a:cxn>
                <a:cxn ang="0">
                  <a:pos x="46" y="60"/>
                </a:cxn>
                <a:cxn ang="0">
                  <a:pos x="51" y="60"/>
                </a:cxn>
                <a:cxn ang="0">
                  <a:pos x="55" y="61"/>
                </a:cxn>
                <a:cxn ang="0">
                  <a:pos x="62" y="61"/>
                </a:cxn>
                <a:cxn ang="0">
                  <a:pos x="69" y="62"/>
                </a:cxn>
                <a:cxn ang="0">
                  <a:pos x="77" y="63"/>
                </a:cxn>
                <a:cxn ang="0">
                  <a:pos x="84" y="64"/>
                </a:cxn>
                <a:cxn ang="0">
                  <a:pos x="90" y="67"/>
                </a:cxn>
                <a:cxn ang="0">
                  <a:pos x="95" y="69"/>
                </a:cxn>
                <a:cxn ang="0">
                  <a:pos x="99" y="72"/>
                </a:cxn>
                <a:cxn ang="0">
                  <a:pos x="92" y="90"/>
                </a:cxn>
                <a:cxn ang="0">
                  <a:pos x="113" y="94"/>
                </a:cxn>
                <a:cxn ang="0">
                  <a:pos x="114" y="128"/>
                </a:cxn>
                <a:cxn ang="0">
                  <a:pos x="160" y="154"/>
                </a:cxn>
                <a:cxn ang="0">
                  <a:pos x="168" y="146"/>
                </a:cxn>
                <a:cxn ang="0">
                  <a:pos x="154" y="106"/>
                </a:cxn>
                <a:cxn ang="0">
                  <a:pos x="165" y="98"/>
                </a:cxn>
                <a:cxn ang="0">
                  <a:pos x="160" y="84"/>
                </a:cxn>
                <a:cxn ang="0">
                  <a:pos x="145" y="78"/>
                </a:cxn>
                <a:cxn ang="0">
                  <a:pos x="165" y="68"/>
                </a:cxn>
                <a:cxn ang="0">
                  <a:pos x="176" y="50"/>
                </a:cxn>
                <a:cxn ang="0">
                  <a:pos x="167" y="42"/>
                </a:cxn>
                <a:cxn ang="0">
                  <a:pos x="159" y="35"/>
                </a:cxn>
                <a:cxn ang="0">
                  <a:pos x="151" y="31"/>
                </a:cxn>
                <a:cxn ang="0">
                  <a:pos x="143" y="30"/>
                </a:cxn>
                <a:cxn ang="0">
                  <a:pos x="137" y="30"/>
                </a:cxn>
                <a:cxn ang="0">
                  <a:pos x="128" y="28"/>
                </a:cxn>
                <a:cxn ang="0">
                  <a:pos x="116" y="27"/>
                </a:cxn>
                <a:cxn ang="0">
                  <a:pos x="104" y="26"/>
                </a:cxn>
                <a:cxn ang="0">
                  <a:pos x="92" y="26"/>
                </a:cxn>
                <a:cxn ang="0">
                  <a:pos x="82" y="25"/>
                </a:cxn>
                <a:cxn ang="0">
                  <a:pos x="75" y="24"/>
                </a:cxn>
                <a:cxn ang="0">
                  <a:pos x="72" y="24"/>
                </a:cxn>
                <a:cxn ang="0">
                  <a:pos x="56" y="0"/>
                </a:cxn>
                <a:cxn ang="0">
                  <a:pos x="2" y="5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" name="Freeform 17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2" y="3"/>
                </a:cxn>
                <a:cxn ang="0">
                  <a:pos x="20" y="5"/>
                </a:cxn>
                <a:cxn ang="0">
                  <a:pos x="28" y="7"/>
                </a:cxn>
                <a:cxn ang="0">
                  <a:pos x="37" y="9"/>
                </a:cxn>
                <a:cxn ang="0">
                  <a:pos x="44" y="13"/>
                </a:cxn>
                <a:cxn ang="0">
                  <a:pos x="50" y="15"/>
                </a:cxn>
                <a:cxn ang="0">
                  <a:pos x="53" y="18"/>
                </a:cxn>
                <a:cxn ang="0">
                  <a:pos x="48" y="50"/>
                </a:cxn>
                <a:cxn ang="0">
                  <a:pos x="11" y="39"/>
                </a:cxn>
                <a:cxn ang="0">
                  <a:pos x="8" y="34"/>
                </a:cxn>
                <a:cxn ang="0">
                  <a:pos x="4" y="22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3" name="Freeform 18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97" y="11"/>
                </a:cxn>
                <a:cxn ang="0">
                  <a:pos x="114" y="49"/>
                </a:cxn>
                <a:cxn ang="0">
                  <a:pos x="106" y="92"/>
                </a:cxn>
                <a:cxn ang="0">
                  <a:pos x="95" y="94"/>
                </a:cxn>
                <a:cxn ang="0">
                  <a:pos x="84" y="60"/>
                </a:cxn>
                <a:cxn ang="0">
                  <a:pos x="59" y="64"/>
                </a:cxn>
                <a:cxn ang="0">
                  <a:pos x="40" y="57"/>
                </a:cxn>
                <a:cxn ang="0">
                  <a:pos x="59" y="30"/>
                </a:cxn>
                <a:cxn ang="0">
                  <a:pos x="0" y="2"/>
                </a:cxn>
                <a:cxn ang="0">
                  <a:pos x="35" y="0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/>
              <a:ahLst/>
              <a:cxnLst>
                <a:cxn ang="0">
                  <a:pos x="654" y="174"/>
                </a:cxn>
                <a:cxn ang="0">
                  <a:pos x="600" y="108"/>
                </a:cxn>
                <a:cxn ang="0">
                  <a:pos x="662" y="56"/>
                </a:cxn>
                <a:cxn ang="0">
                  <a:pos x="716" y="95"/>
                </a:cxn>
                <a:cxn ang="0">
                  <a:pos x="866" y="188"/>
                </a:cxn>
                <a:cxn ang="0">
                  <a:pos x="781" y="222"/>
                </a:cxn>
                <a:cxn ang="0">
                  <a:pos x="607" y="265"/>
                </a:cxn>
                <a:cxn ang="0">
                  <a:pos x="463" y="303"/>
                </a:cxn>
                <a:cxn ang="0">
                  <a:pos x="409" y="269"/>
                </a:cxn>
                <a:cxn ang="0">
                  <a:pos x="317" y="277"/>
                </a:cxn>
                <a:cxn ang="0">
                  <a:pos x="403" y="278"/>
                </a:cxn>
                <a:cxn ang="0">
                  <a:pos x="408" y="298"/>
                </a:cxn>
                <a:cxn ang="0">
                  <a:pos x="471" y="331"/>
                </a:cxn>
                <a:cxn ang="0">
                  <a:pos x="585" y="300"/>
                </a:cxn>
                <a:cxn ang="0">
                  <a:pos x="752" y="241"/>
                </a:cxn>
                <a:cxn ang="0">
                  <a:pos x="825" y="277"/>
                </a:cxn>
                <a:cxn ang="0">
                  <a:pos x="738" y="271"/>
                </a:cxn>
                <a:cxn ang="0">
                  <a:pos x="640" y="293"/>
                </a:cxn>
                <a:cxn ang="0">
                  <a:pos x="631" y="326"/>
                </a:cxn>
                <a:cxn ang="0">
                  <a:pos x="530" y="387"/>
                </a:cxn>
                <a:cxn ang="0">
                  <a:pos x="447" y="530"/>
                </a:cxn>
                <a:cxn ang="0">
                  <a:pos x="397" y="516"/>
                </a:cxn>
                <a:cxn ang="0">
                  <a:pos x="286" y="509"/>
                </a:cxn>
                <a:cxn ang="0">
                  <a:pos x="197" y="640"/>
                </a:cxn>
                <a:cxn ang="0">
                  <a:pos x="296" y="637"/>
                </a:cxn>
                <a:cxn ang="0">
                  <a:pos x="287" y="727"/>
                </a:cxn>
                <a:cxn ang="0">
                  <a:pos x="374" y="833"/>
                </a:cxn>
                <a:cxn ang="0">
                  <a:pos x="471" y="881"/>
                </a:cxn>
                <a:cxn ang="0">
                  <a:pos x="583" y="827"/>
                </a:cxn>
                <a:cxn ang="0">
                  <a:pos x="660" y="804"/>
                </a:cxn>
                <a:cxn ang="0">
                  <a:pos x="794" y="841"/>
                </a:cxn>
                <a:cxn ang="0">
                  <a:pos x="927" y="902"/>
                </a:cxn>
                <a:cxn ang="0">
                  <a:pos x="972" y="1001"/>
                </a:cxn>
                <a:cxn ang="0">
                  <a:pos x="1033" y="1009"/>
                </a:cxn>
                <a:cxn ang="0">
                  <a:pos x="1179" y="1037"/>
                </a:cxn>
                <a:cxn ang="0">
                  <a:pos x="1204" y="1152"/>
                </a:cxn>
                <a:cxn ang="0">
                  <a:pos x="1121" y="1295"/>
                </a:cxn>
                <a:cxn ang="0">
                  <a:pos x="1057" y="1366"/>
                </a:cxn>
                <a:cxn ang="0">
                  <a:pos x="966" y="1548"/>
                </a:cxn>
                <a:cxn ang="0">
                  <a:pos x="868" y="1537"/>
                </a:cxn>
                <a:cxn ang="0">
                  <a:pos x="834" y="1637"/>
                </a:cxn>
                <a:cxn ang="0">
                  <a:pos x="758" y="1715"/>
                </a:cxn>
                <a:cxn ang="0">
                  <a:pos x="736" y="1834"/>
                </a:cxn>
                <a:cxn ang="0">
                  <a:pos x="736" y="1870"/>
                </a:cxn>
                <a:cxn ang="0">
                  <a:pos x="651" y="1779"/>
                </a:cxn>
                <a:cxn ang="0">
                  <a:pos x="621" y="1621"/>
                </a:cxn>
                <a:cxn ang="0">
                  <a:pos x="580" y="1295"/>
                </a:cxn>
                <a:cxn ang="0">
                  <a:pos x="428" y="1136"/>
                </a:cxn>
                <a:cxn ang="0">
                  <a:pos x="447" y="915"/>
                </a:cxn>
                <a:cxn ang="0">
                  <a:pos x="355" y="861"/>
                </a:cxn>
                <a:cxn ang="0">
                  <a:pos x="260" y="765"/>
                </a:cxn>
                <a:cxn ang="0">
                  <a:pos x="135" y="705"/>
                </a:cxn>
                <a:cxn ang="0">
                  <a:pos x="48" y="521"/>
                </a:cxn>
                <a:cxn ang="0">
                  <a:pos x="49" y="606"/>
                </a:cxn>
                <a:cxn ang="0">
                  <a:pos x="31" y="594"/>
                </a:cxn>
                <a:cxn ang="0">
                  <a:pos x="1" y="409"/>
                </a:cxn>
                <a:cxn ang="0">
                  <a:pos x="288" y="93"/>
                </a:cxn>
                <a:cxn ang="0">
                  <a:pos x="502" y="49"/>
                </a:cxn>
                <a:cxn ang="0">
                  <a:pos x="602" y="11"/>
                </a:cxn>
                <a:cxn ang="0">
                  <a:pos x="583" y="66"/>
                </a:cxn>
                <a:cxn ang="0">
                  <a:pos x="486" y="102"/>
                </a:cxn>
                <a:cxn ang="0">
                  <a:pos x="539" y="142"/>
                </a:cxn>
                <a:cxn ang="0">
                  <a:pos x="574" y="157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3" y="4"/>
                </a:cxn>
                <a:cxn ang="0">
                  <a:pos x="5" y="10"/>
                </a:cxn>
                <a:cxn ang="0">
                  <a:pos x="0" y="15"/>
                </a:cxn>
                <a:cxn ang="0">
                  <a:pos x="1" y="21"/>
                </a:cxn>
                <a:cxn ang="0">
                  <a:pos x="5" y="22"/>
                </a:cxn>
                <a:cxn ang="0">
                  <a:pos x="9" y="25"/>
                </a:cxn>
                <a:cxn ang="0">
                  <a:pos x="14" y="26"/>
                </a:cxn>
                <a:cxn ang="0">
                  <a:pos x="20" y="28"/>
                </a:cxn>
                <a:cxn ang="0">
                  <a:pos x="26" y="29"/>
                </a:cxn>
                <a:cxn ang="0">
                  <a:pos x="31" y="30"/>
                </a:cxn>
                <a:cxn ang="0">
                  <a:pos x="36" y="30"/>
                </a:cxn>
                <a:cxn ang="0">
                  <a:pos x="41" y="32"/>
                </a:cxn>
                <a:cxn ang="0">
                  <a:pos x="47" y="33"/>
                </a:cxn>
                <a:cxn ang="0">
                  <a:pos x="54" y="33"/>
                </a:cxn>
                <a:cxn ang="0">
                  <a:pos x="60" y="35"/>
                </a:cxn>
                <a:cxn ang="0">
                  <a:pos x="65" y="38"/>
                </a:cxn>
                <a:cxn ang="0">
                  <a:pos x="69" y="41"/>
                </a:cxn>
                <a:cxn ang="0">
                  <a:pos x="74" y="40"/>
                </a:cxn>
                <a:cxn ang="0">
                  <a:pos x="76" y="36"/>
                </a:cxn>
                <a:cxn ang="0">
                  <a:pos x="75" y="30"/>
                </a:cxn>
                <a:cxn ang="0">
                  <a:pos x="75" y="22"/>
                </a:cxn>
                <a:cxn ang="0">
                  <a:pos x="75" y="14"/>
                </a:cxn>
                <a:cxn ang="0">
                  <a:pos x="75" y="7"/>
                </a:cxn>
                <a:cxn ang="0">
                  <a:pos x="72" y="4"/>
                </a:cxn>
                <a:cxn ang="0">
                  <a:pos x="68" y="3"/>
                </a:cxn>
                <a:cxn ang="0">
                  <a:pos x="62" y="3"/>
                </a:cxn>
                <a:cxn ang="0">
                  <a:pos x="57" y="3"/>
                </a:cxn>
                <a:cxn ang="0">
                  <a:pos x="50" y="4"/>
                </a:cxn>
                <a:cxn ang="0">
                  <a:pos x="42" y="4"/>
                </a:cxn>
                <a:cxn ang="0">
                  <a:pos x="35" y="4"/>
                </a:cxn>
                <a:cxn ang="0">
                  <a:pos x="27" y="3"/>
                </a:cxn>
                <a:cxn ang="0">
                  <a:pos x="21" y="0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6" y="13"/>
                </a:cxn>
                <a:cxn ang="0">
                  <a:pos x="4" y="16"/>
                </a:cxn>
                <a:cxn ang="0">
                  <a:pos x="1" y="25"/>
                </a:cxn>
                <a:cxn ang="0">
                  <a:pos x="0" y="34"/>
                </a:cxn>
                <a:cxn ang="0">
                  <a:pos x="2" y="40"/>
                </a:cxn>
                <a:cxn ang="0">
                  <a:pos x="6" y="41"/>
                </a:cxn>
                <a:cxn ang="0">
                  <a:pos x="10" y="40"/>
                </a:cxn>
                <a:cxn ang="0">
                  <a:pos x="15" y="39"/>
                </a:cxn>
                <a:cxn ang="0">
                  <a:pos x="21" y="38"/>
                </a:cxn>
                <a:cxn ang="0">
                  <a:pos x="26" y="36"/>
                </a:cxn>
                <a:cxn ang="0">
                  <a:pos x="32" y="34"/>
                </a:cxn>
                <a:cxn ang="0">
                  <a:pos x="37" y="34"/>
                </a:cxn>
                <a:cxn ang="0">
                  <a:pos x="41" y="34"/>
                </a:cxn>
                <a:cxn ang="0">
                  <a:pos x="47" y="36"/>
                </a:cxn>
                <a:cxn ang="0">
                  <a:pos x="56" y="37"/>
                </a:cxn>
                <a:cxn ang="0">
                  <a:pos x="67" y="39"/>
                </a:cxn>
                <a:cxn ang="0">
                  <a:pos x="77" y="41"/>
                </a:cxn>
                <a:cxn ang="0">
                  <a:pos x="89" y="44"/>
                </a:cxn>
                <a:cxn ang="0">
                  <a:pos x="99" y="46"/>
                </a:cxn>
                <a:cxn ang="0">
                  <a:pos x="106" y="48"/>
                </a:cxn>
                <a:cxn ang="0">
                  <a:pos x="112" y="51"/>
                </a:cxn>
                <a:cxn ang="0">
                  <a:pos x="109" y="55"/>
                </a:cxn>
                <a:cxn ang="0">
                  <a:pos x="109" y="60"/>
                </a:cxn>
                <a:cxn ang="0">
                  <a:pos x="110" y="62"/>
                </a:cxn>
                <a:cxn ang="0">
                  <a:pos x="116" y="62"/>
                </a:cxn>
                <a:cxn ang="0">
                  <a:pos x="121" y="61"/>
                </a:cxn>
                <a:cxn ang="0">
                  <a:pos x="128" y="59"/>
                </a:cxn>
                <a:cxn ang="0">
                  <a:pos x="136" y="56"/>
                </a:cxn>
                <a:cxn ang="0">
                  <a:pos x="145" y="54"/>
                </a:cxn>
                <a:cxn ang="0">
                  <a:pos x="153" y="52"/>
                </a:cxn>
                <a:cxn ang="0">
                  <a:pos x="161" y="48"/>
                </a:cxn>
                <a:cxn ang="0">
                  <a:pos x="167" y="46"/>
                </a:cxn>
                <a:cxn ang="0">
                  <a:pos x="170" y="45"/>
                </a:cxn>
                <a:cxn ang="0">
                  <a:pos x="172" y="41"/>
                </a:cxn>
                <a:cxn ang="0">
                  <a:pos x="169" y="37"/>
                </a:cxn>
                <a:cxn ang="0">
                  <a:pos x="163" y="34"/>
                </a:cxn>
                <a:cxn ang="0">
                  <a:pos x="157" y="36"/>
                </a:cxn>
                <a:cxn ang="0">
                  <a:pos x="152" y="36"/>
                </a:cxn>
                <a:cxn ang="0">
                  <a:pos x="147" y="34"/>
                </a:cxn>
                <a:cxn ang="0">
                  <a:pos x="143" y="33"/>
                </a:cxn>
                <a:cxn ang="0">
                  <a:pos x="138" y="31"/>
                </a:cxn>
                <a:cxn ang="0">
                  <a:pos x="132" y="30"/>
                </a:cxn>
                <a:cxn ang="0">
                  <a:pos x="127" y="28"/>
                </a:cxn>
                <a:cxn ang="0">
                  <a:pos x="122" y="26"/>
                </a:cxn>
                <a:cxn ang="0">
                  <a:pos x="116" y="25"/>
                </a:cxn>
                <a:cxn ang="0">
                  <a:pos x="110" y="24"/>
                </a:cxn>
                <a:cxn ang="0">
                  <a:pos x="105" y="23"/>
                </a:cxn>
                <a:cxn ang="0">
                  <a:pos x="99" y="22"/>
                </a:cxn>
                <a:cxn ang="0">
                  <a:pos x="92" y="21"/>
                </a:cxn>
                <a:cxn ang="0">
                  <a:pos x="85" y="18"/>
                </a:cxn>
                <a:cxn ang="0">
                  <a:pos x="79" y="17"/>
                </a:cxn>
                <a:cxn ang="0">
                  <a:pos x="75" y="15"/>
                </a:cxn>
                <a:cxn ang="0">
                  <a:pos x="70" y="14"/>
                </a:cxn>
                <a:cxn ang="0">
                  <a:pos x="63" y="10"/>
                </a:cxn>
                <a:cxn ang="0">
                  <a:pos x="56" y="6"/>
                </a:cxn>
                <a:cxn ang="0">
                  <a:pos x="49" y="2"/>
                </a:cxn>
                <a:cxn ang="0">
                  <a:pos x="41" y="0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5" y="2"/>
                </a:cxn>
                <a:cxn ang="0">
                  <a:pos x="31" y="4"/>
                </a:cxn>
                <a:cxn ang="0">
                  <a:pos x="26" y="6"/>
                </a:cxn>
                <a:cxn ang="0">
                  <a:pos x="22" y="6"/>
                </a:cxn>
                <a:cxn ang="0">
                  <a:pos x="16" y="5"/>
                </a:cxn>
                <a:cxn ang="0">
                  <a:pos x="9" y="3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1" y="10"/>
                </a:cxn>
                <a:cxn ang="0">
                  <a:pos x="4" y="17"/>
                </a:cxn>
                <a:cxn ang="0">
                  <a:pos x="10" y="25"/>
                </a:cxn>
                <a:cxn ang="0">
                  <a:pos x="15" y="29"/>
                </a:cxn>
                <a:cxn ang="0">
                  <a:pos x="23" y="29"/>
                </a:cxn>
                <a:cxn ang="0">
                  <a:pos x="33" y="29"/>
                </a:cxn>
                <a:cxn ang="0">
                  <a:pos x="41" y="28"/>
                </a:cxn>
                <a:cxn ang="0">
                  <a:pos x="48" y="26"/>
                </a:cxn>
                <a:cxn ang="0">
                  <a:pos x="50" y="22"/>
                </a:cxn>
                <a:cxn ang="0">
                  <a:pos x="49" y="15"/>
                </a:cxn>
                <a:cxn ang="0">
                  <a:pos x="46" y="9"/>
                </a:cxn>
                <a:cxn ang="0">
                  <a:pos x="40" y="0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8" name="Freeform 23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/>
              <a:ahLst/>
              <a:cxnLst>
                <a:cxn ang="0">
                  <a:pos x="73" y="15"/>
                </a:cxn>
                <a:cxn ang="0">
                  <a:pos x="68" y="13"/>
                </a:cxn>
                <a:cxn ang="0">
                  <a:pos x="64" y="10"/>
                </a:cxn>
                <a:cxn ang="0">
                  <a:pos x="58" y="8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6" y="0"/>
                </a:cxn>
                <a:cxn ang="0">
                  <a:pos x="33" y="1"/>
                </a:cxn>
                <a:cxn ang="0">
                  <a:pos x="28" y="3"/>
                </a:cxn>
                <a:cxn ang="0">
                  <a:pos x="23" y="3"/>
                </a:cxn>
                <a:cxn ang="0">
                  <a:pos x="18" y="3"/>
                </a:cxn>
                <a:cxn ang="0">
                  <a:pos x="13" y="3"/>
                </a:cxn>
                <a:cxn ang="0">
                  <a:pos x="8" y="4"/>
                </a:cxn>
                <a:cxn ang="0">
                  <a:pos x="6" y="8"/>
                </a:cxn>
                <a:cxn ang="0">
                  <a:pos x="6" y="13"/>
                </a:cxn>
                <a:cxn ang="0">
                  <a:pos x="8" y="17"/>
                </a:cxn>
                <a:cxn ang="0">
                  <a:pos x="11" y="21"/>
                </a:cxn>
                <a:cxn ang="0">
                  <a:pos x="11" y="23"/>
                </a:cxn>
                <a:cxn ang="0">
                  <a:pos x="8" y="25"/>
                </a:cxn>
                <a:cxn ang="0">
                  <a:pos x="5" y="28"/>
                </a:cxn>
                <a:cxn ang="0">
                  <a:pos x="1" y="31"/>
                </a:cxn>
                <a:cxn ang="0">
                  <a:pos x="0" y="33"/>
                </a:cxn>
                <a:cxn ang="0">
                  <a:pos x="1" y="36"/>
                </a:cxn>
                <a:cxn ang="0">
                  <a:pos x="8" y="37"/>
                </a:cxn>
                <a:cxn ang="0">
                  <a:pos x="18" y="38"/>
                </a:cxn>
                <a:cxn ang="0">
                  <a:pos x="24" y="39"/>
                </a:cxn>
                <a:cxn ang="0">
                  <a:pos x="30" y="41"/>
                </a:cxn>
                <a:cxn ang="0">
                  <a:pos x="36" y="44"/>
                </a:cxn>
                <a:cxn ang="0">
                  <a:pos x="41" y="44"/>
                </a:cxn>
                <a:cxn ang="0">
                  <a:pos x="45" y="43"/>
                </a:cxn>
                <a:cxn ang="0">
                  <a:pos x="49" y="39"/>
                </a:cxn>
                <a:cxn ang="0">
                  <a:pos x="53" y="36"/>
                </a:cxn>
                <a:cxn ang="0">
                  <a:pos x="61" y="36"/>
                </a:cxn>
                <a:cxn ang="0">
                  <a:pos x="67" y="37"/>
                </a:cxn>
                <a:cxn ang="0">
                  <a:pos x="73" y="37"/>
                </a:cxn>
                <a:cxn ang="0">
                  <a:pos x="80" y="38"/>
                </a:cxn>
                <a:cxn ang="0">
                  <a:pos x="87" y="39"/>
                </a:cxn>
                <a:cxn ang="0">
                  <a:pos x="94" y="37"/>
                </a:cxn>
                <a:cxn ang="0">
                  <a:pos x="99" y="37"/>
                </a:cxn>
                <a:cxn ang="0">
                  <a:pos x="105" y="40"/>
                </a:cxn>
                <a:cxn ang="0">
                  <a:pos x="112" y="46"/>
                </a:cxn>
                <a:cxn ang="0">
                  <a:pos x="119" y="49"/>
                </a:cxn>
                <a:cxn ang="0">
                  <a:pos x="125" y="51"/>
                </a:cxn>
                <a:cxn ang="0">
                  <a:pos x="132" y="48"/>
                </a:cxn>
                <a:cxn ang="0">
                  <a:pos x="137" y="41"/>
                </a:cxn>
                <a:cxn ang="0">
                  <a:pos x="141" y="34"/>
                </a:cxn>
                <a:cxn ang="0">
                  <a:pos x="141" y="29"/>
                </a:cxn>
                <a:cxn ang="0">
                  <a:pos x="135" y="25"/>
                </a:cxn>
                <a:cxn ang="0">
                  <a:pos x="127" y="23"/>
                </a:cxn>
                <a:cxn ang="0">
                  <a:pos x="119" y="18"/>
                </a:cxn>
                <a:cxn ang="0">
                  <a:pos x="111" y="15"/>
                </a:cxn>
                <a:cxn ang="0">
                  <a:pos x="105" y="15"/>
                </a:cxn>
                <a:cxn ang="0">
                  <a:pos x="98" y="17"/>
                </a:cxn>
                <a:cxn ang="0">
                  <a:pos x="89" y="18"/>
                </a:cxn>
                <a:cxn ang="0">
                  <a:pos x="80" y="18"/>
                </a:cxn>
                <a:cxn ang="0">
                  <a:pos x="73" y="15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9" name="Freeform 24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6" y="35"/>
                </a:cxn>
                <a:cxn ang="0">
                  <a:pos x="14" y="56"/>
                </a:cxn>
                <a:cxn ang="0">
                  <a:pos x="22" y="68"/>
                </a:cxn>
                <a:cxn ang="0">
                  <a:pos x="29" y="68"/>
                </a:cxn>
                <a:cxn ang="0">
                  <a:pos x="35" y="63"/>
                </a:cxn>
                <a:cxn ang="0">
                  <a:pos x="41" y="55"/>
                </a:cxn>
                <a:cxn ang="0">
                  <a:pos x="46" y="49"/>
                </a:cxn>
                <a:cxn ang="0">
                  <a:pos x="51" y="41"/>
                </a:cxn>
                <a:cxn ang="0">
                  <a:pos x="53" y="30"/>
                </a:cxn>
                <a:cxn ang="0">
                  <a:pos x="53" y="18"/>
                </a:cxn>
                <a:cxn ang="0">
                  <a:pos x="51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1" y="2"/>
                </a:cxn>
                <a:cxn ang="0">
                  <a:pos x="37" y="8"/>
                </a:cxn>
                <a:cxn ang="0">
                  <a:pos x="35" y="11"/>
                </a:cxn>
                <a:cxn ang="0">
                  <a:pos x="31" y="12"/>
                </a:cxn>
                <a:cxn ang="0">
                  <a:pos x="27" y="14"/>
                </a:cxn>
                <a:cxn ang="0">
                  <a:pos x="22" y="14"/>
                </a:cxn>
                <a:cxn ang="0">
                  <a:pos x="16" y="11"/>
                </a:cxn>
                <a:cxn ang="0">
                  <a:pos x="12" y="9"/>
                </a:cxn>
                <a:cxn ang="0">
                  <a:pos x="6" y="6"/>
                </a:cxn>
                <a:cxn ang="0">
                  <a:pos x="0" y="0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40" name="Freeform 25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/>
              <a:ahLst/>
              <a:cxnLst>
                <a:cxn ang="0">
                  <a:pos x="334" y="249"/>
                </a:cxn>
                <a:cxn ang="0">
                  <a:pos x="312" y="263"/>
                </a:cxn>
                <a:cxn ang="0">
                  <a:pos x="283" y="264"/>
                </a:cxn>
                <a:cxn ang="0">
                  <a:pos x="257" y="264"/>
                </a:cxn>
                <a:cxn ang="0">
                  <a:pos x="242" y="262"/>
                </a:cxn>
                <a:cxn ang="0">
                  <a:pos x="225" y="262"/>
                </a:cxn>
                <a:cxn ang="0">
                  <a:pos x="220" y="268"/>
                </a:cxn>
                <a:cxn ang="0">
                  <a:pos x="232" y="276"/>
                </a:cxn>
                <a:cxn ang="0">
                  <a:pos x="253" y="280"/>
                </a:cxn>
                <a:cxn ang="0">
                  <a:pos x="273" y="279"/>
                </a:cxn>
                <a:cxn ang="0">
                  <a:pos x="296" y="273"/>
                </a:cxn>
                <a:cxn ang="0">
                  <a:pos x="301" y="322"/>
                </a:cxn>
                <a:cxn ang="0">
                  <a:pos x="299" y="352"/>
                </a:cxn>
                <a:cxn ang="0">
                  <a:pos x="273" y="378"/>
                </a:cxn>
                <a:cxn ang="0">
                  <a:pos x="257" y="364"/>
                </a:cxn>
                <a:cxn ang="0">
                  <a:pos x="244" y="359"/>
                </a:cxn>
                <a:cxn ang="0">
                  <a:pos x="231" y="364"/>
                </a:cxn>
                <a:cxn ang="0">
                  <a:pos x="217" y="365"/>
                </a:cxn>
                <a:cxn ang="0">
                  <a:pos x="210" y="347"/>
                </a:cxn>
                <a:cxn ang="0">
                  <a:pos x="201" y="327"/>
                </a:cxn>
                <a:cxn ang="0">
                  <a:pos x="182" y="316"/>
                </a:cxn>
                <a:cxn ang="0">
                  <a:pos x="191" y="302"/>
                </a:cxn>
                <a:cxn ang="0">
                  <a:pos x="172" y="287"/>
                </a:cxn>
                <a:cxn ang="0">
                  <a:pos x="161" y="265"/>
                </a:cxn>
                <a:cxn ang="0">
                  <a:pos x="172" y="255"/>
                </a:cxn>
                <a:cxn ang="0">
                  <a:pos x="192" y="250"/>
                </a:cxn>
                <a:cxn ang="0">
                  <a:pos x="212" y="239"/>
                </a:cxn>
                <a:cxn ang="0">
                  <a:pos x="212" y="232"/>
                </a:cxn>
                <a:cxn ang="0">
                  <a:pos x="196" y="212"/>
                </a:cxn>
                <a:cxn ang="0">
                  <a:pos x="176" y="205"/>
                </a:cxn>
                <a:cxn ang="0">
                  <a:pos x="151" y="201"/>
                </a:cxn>
                <a:cxn ang="0">
                  <a:pos x="128" y="194"/>
                </a:cxn>
                <a:cxn ang="0">
                  <a:pos x="117" y="175"/>
                </a:cxn>
                <a:cxn ang="0">
                  <a:pos x="132" y="174"/>
                </a:cxn>
                <a:cxn ang="0">
                  <a:pos x="147" y="175"/>
                </a:cxn>
                <a:cxn ang="0">
                  <a:pos x="161" y="173"/>
                </a:cxn>
                <a:cxn ang="0">
                  <a:pos x="175" y="162"/>
                </a:cxn>
                <a:cxn ang="0">
                  <a:pos x="177" y="129"/>
                </a:cxn>
                <a:cxn ang="0">
                  <a:pos x="152" y="99"/>
                </a:cxn>
                <a:cxn ang="0">
                  <a:pos x="132" y="96"/>
                </a:cxn>
                <a:cxn ang="0">
                  <a:pos x="117" y="98"/>
                </a:cxn>
                <a:cxn ang="0">
                  <a:pos x="106" y="72"/>
                </a:cxn>
                <a:cxn ang="0">
                  <a:pos x="93" y="71"/>
                </a:cxn>
                <a:cxn ang="0">
                  <a:pos x="73" y="63"/>
                </a:cxn>
                <a:cxn ang="0">
                  <a:pos x="54" y="45"/>
                </a:cxn>
                <a:cxn ang="0">
                  <a:pos x="37" y="44"/>
                </a:cxn>
                <a:cxn ang="0">
                  <a:pos x="23" y="43"/>
                </a:cxn>
                <a:cxn ang="0">
                  <a:pos x="8" y="34"/>
                </a:cxn>
                <a:cxn ang="0">
                  <a:pos x="11" y="0"/>
                </a:cxn>
                <a:cxn ang="0">
                  <a:pos x="73" y="29"/>
                </a:cxn>
                <a:cxn ang="0">
                  <a:pos x="145" y="72"/>
                </a:cxn>
                <a:cxn ang="0">
                  <a:pos x="217" y="121"/>
                </a:cxn>
                <a:cxn ang="0">
                  <a:pos x="282" y="174"/>
                </a:cxn>
                <a:cxn ang="0">
                  <a:pos x="331" y="224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/>
              <a:ahLst/>
              <a:cxnLst>
                <a:cxn ang="0">
                  <a:pos x="17" y="13"/>
                </a:cxn>
                <a:cxn ang="0">
                  <a:pos x="24" y="15"/>
                </a:cxn>
                <a:cxn ang="0">
                  <a:pos x="32" y="16"/>
                </a:cxn>
                <a:cxn ang="0">
                  <a:pos x="35" y="24"/>
                </a:cxn>
                <a:cxn ang="0">
                  <a:pos x="46" y="28"/>
                </a:cxn>
                <a:cxn ang="0">
                  <a:pos x="60" y="29"/>
                </a:cxn>
                <a:cxn ang="0">
                  <a:pos x="66" y="37"/>
                </a:cxn>
                <a:cxn ang="0">
                  <a:pos x="69" y="51"/>
                </a:cxn>
                <a:cxn ang="0">
                  <a:pos x="82" y="53"/>
                </a:cxn>
                <a:cxn ang="0">
                  <a:pos x="100" y="54"/>
                </a:cxn>
                <a:cxn ang="0">
                  <a:pos x="108" y="58"/>
                </a:cxn>
                <a:cxn ang="0">
                  <a:pos x="111" y="68"/>
                </a:cxn>
                <a:cxn ang="0">
                  <a:pos x="126" y="78"/>
                </a:cxn>
                <a:cxn ang="0">
                  <a:pos x="119" y="91"/>
                </a:cxn>
                <a:cxn ang="0">
                  <a:pos x="105" y="97"/>
                </a:cxn>
                <a:cxn ang="0">
                  <a:pos x="94" y="99"/>
                </a:cxn>
                <a:cxn ang="0">
                  <a:pos x="85" y="102"/>
                </a:cxn>
                <a:cxn ang="0">
                  <a:pos x="76" y="106"/>
                </a:cxn>
                <a:cxn ang="0">
                  <a:pos x="68" y="109"/>
                </a:cxn>
                <a:cxn ang="0">
                  <a:pos x="58" y="109"/>
                </a:cxn>
                <a:cxn ang="0">
                  <a:pos x="46" y="105"/>
                </a:cxn>
                <a:cxn ang="0">
                  <a:pos x="58" y="93"/>
                </a:cxn>
                <a:cxn ang="0">
                  <a:pos x="66" y="88"/>
                </a:cxn>
                <a:cxn ang="0">
                  <a:pos x="54" y="83"/>
                </a:cxn>
                <a:cxn ang="0">
                  <a:pos x="43" y="75"/>
                </a:cxn>
                <a:cxn ang="0">
                  <a:pos x="46" y="67"/>
                </a:cxn>
                <a:cxn ang="0">
                  <a:pos x="46" y="59"/>
                </a:cxn>
                <a:cxn ang="0">
                  <a:pos x="32" y="47"/>
                </a:cxn>
                <a:cxn ang="0">
                  <a:pos x="18" y="39"/>
                </a:cxn>
                <a:cxn ang="0">
                  <a:pos x="10" y="22"/>
                </a:cxn>
                <a:cxn ang="0">
                  <a:pos x="0" y="3"/>
                </a:cxn>
                <a:cxn ang="0">
                  <a:pos x="8" y="0"/>
                </a:cxn>
                <a:cxn ang="0">
                  <a:pos x="15" y="7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42" name="Freeform 27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10" y="8"/>
                </a:cxn>
                <a:cxn ang="0">
                  <a:pos x="17" y="11"/>
                </a:cxn>
                <a:cxn ang="0">
                  <a:pos x="23" y="13"/>
                </a:cxn>
                <a:cxn ang="0">
                  <a:pos x="28" y="21"/>
                </a:cxn>
                <a:cxn ang="0">
                  <a:pos x="32" y="30"/>
                </a:cxn>
                <a:cxn ang="0">
                  <a:pos x="32" y="38"/>
                </a:cxn>
                <a:cxn ang="0">
                  <a:pos x="28" y="43"/>
                </a:cxn>
                <a:cxn ang="0">
                  <a:pos x="19" y="40"/>
                </a:cxn>
                <a:cxn ang="0">
                  <a:pos x="10" y="29"/>
                </a:cxn>
                <a:cxn ang="0">
                  <a:pos x="3" y="14"/>
                </a:cxn>
                <a:cxn ang="0">
                  <a:pos x="0" y="0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/>
              <a:ahLst/>
              <a:cxnLst>
                <a:cxn ang="0">
                  <a:pos x="228" y="23"/>
                </a:cxn>
                <a:cxn ang="0">
                  <a:pos x="203" y="23"/>
                </a:cxn>
                <a:cxn ang="0">
                  <a:pos x="185" y="4"/>
                </a:cxn>
                <a:cxn ang="0">
                  <a:pos x="164" y="0"/>
                </a:cxn>
                <a:cxn ang="0">
                  <a:pos x="144" y="0"/>
                </a:cxn>
                <a:cxn ang="0">
                  <a:pos x="127" y="3"/>
                </a:cxn>
                <a:cxn ang="0">
                  <a:pos x="105" y="18"/>
                </a:cxn>
                <a:cxn ang="0">
                  <a:pos x="89" y="32"/>
                </a:cxn>
                <a:cxn ang="0">
                  <a:pos x="82" y="33"/>
                </a:cxn>
                <a:cxn ang="0">
                  <a:pos x="62" y="34"/>
                </a:cxn>
                <a:cxn ang="0">
                  <a:pos x="46" y="37"/>
                </a:cxn>
                <a:cxn ang="0">
                  <a:pos x="31" y="52"/>
                </a:cxn>
                <a:cxn ang="0">
                  <a:pos x="16" y="73"/>
                </a:cxn>
                <a:cxn ang="0">
                  <a:pos x="24" y="121"/>
                </a:cxn>
                <a:cxn ang="0">
                  <a:pos x="3" y="186"/>
                </a:cxn>
                <a:cxn ang="0">
                  <a:pos x="16" y="223"/>
                </a:cxn>
                <a:cxn ang="0">
                  <a:pos x="29" y="268"/>
                </a:cxn>
                <a:cxn ang="0">
                  <a:pos x="32" y="346"/>
                </a:cxn>
                <a:cxn ang="0">
                  <a:pos x="59" y="358"/>
                </a:cxn>
                <a:cxn ang="0">
                  <a:pos x="70" y="372"/>
                </a:cxn>
                <a:cxn ang="0">
                  <a:pos x="79" y="391"/>
                </a:cxn>
                <a:cxn ang="0">
                  <a:pos x="85" y="407"/>
                </a:cxn>
                <a:cxn ang="0">
                  <a:pos x="104" y="420"/>
                </a:cxn>
                <a:cxn ang="0">
                  <a:pos x="118" y="441"/>
                </a:cxn>
                <a:cxn ang="0">
                  <a:pos x="126" y="455"/>
                </a:cxn>
                <a:cxn ang="0">
                  <a:pos x="144" y="472"/>
                </a:cxn>
                <a:cxn ang="0">
                  <a:pos x="161" y="487"/>
                </a:cxn>
                <a:cxn ang="0">
                  <a:pos x="182" y="485"/>
                </a:cxn>
                <a:cxn ang="0">
                  <a:pos x="214" y="477"/>
                </a:cxn>
                <a:cxn ang="0">
                  <a:pos x="240" y="474"/>
                </a:cxn>
                <a:cxn ang="0">
                  <a:pos x="261" y="481"/>
                </a:cxn>
                <a:cxn ang="0">
                  <a:pos x="290" y="486"/>
                </a:cxn>
                <a:cxn ang="0">
                  <a:pos x="319" y="488"/>
                </a:cxn>
                <a:cxn ang="0">
                  <a:pos x="332" y="504"/>
                </a:cxn>
                <a:cxn ang="0">
                  <a:pos x="346" y="518"/>
                </a:cxn>
                <a:cxn ang="0">
                  <a:pos x="356" y="571"/>
                </a:cxn>
                <a:cxn ang="0">
                  <a:pos x="352" y="647"/>
                </a:cxn>
                <a:cxn ang="0">
                  <a:pos x="357" y="715"/>
                </a:cxn>
                <a:cxn ang="0">
                  <a:pos x="341" y="746"/>
                </a:cxn>
                <a:cxn ang="0">
                  <a:pos x="328" y="781"/>
                </a:cxn>
                <a:cxn ang="0">
                  <a:pos x="311" y="794"/>
                </a:cxn>
                <a:cxn ang="0">
                  <a:pos x="299" y="827"/>
                </a:cxn>
                <a:cxn ang="0">
                  <a:pos x="290" y="930"/>
                </a:cxn>
                <a:cxn ang="0">
                  <a:pos x="277" y="1032"/>
                </a:cxn>
                <a:cxn ang="0">
                  <a:pos x="340" y="927"/>
                </a:cxn>
                <a:cxn ang="0">
                  <a:pos x="396" y="709"/>
                </a:cxn>
                <a:cxn ang="0">
                  <a:pos x="396" y="468"/>
                </a:cxn>
                <a:cxn ang="0">
                  <a:pos x="345" y="250"/>
                </a:cxn>
                <a:cxn ang="0">
                  <a:pos x="280" y="92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44" name="Line 2"/>
          <p:cNvSpPr>
            <a:spLocks noChangeShapeType="1"/>
          </p:cNvSpPr>
          <p:nvPr/>
        </p:nvSpPr>
        <p:spPr bwMode="auto">
          <a:xfrm flipH="1">
            <a:off x="7104112" y="1196752"/>
            <a:ext cx="2016224" cy="12241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5" name="Oval 3"/>
          <p:cNvSpPr>
            <a:spLocks noChangeArrowheads="1"/>
          </p:cNvSpPr>
          <p:nvPr/>
        </p:nvSpPr>
        <p:spPr bwMode="auto">
          <a:xfrm flipV="1">
            <a:off x="6888684" y="2276873"/>
            <a:ext cx="359445" cy="360561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33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 rot="19697446">
            <a:off x="1943051" y="797591"/>
            <a:ext cx="1423788" cy="523220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7C80"/>
                </a:solidFill>
                <a:latin typeface="Comic Sans MS" pitchFamily="66" charset="0"/>
                <a:ea typeface="HGP教科書体" pitchFamily="18" charset="-128"/>
              </a:rPr>
              <a:t>983 gal</a:t>
            </a:r>
            <a:endParaRPr lang="ja-JP" altLang="en-US" sz="2800" dirty="0">
              <a:solidFill>
                <a:srgbClr val="FF7C8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 rot="1947201">
            <a:off x="8494949" y="870957"/>
            <a:ext cx="1423788" cy="523220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7C80"/>
                </a:solidFill>
                <a:latin typeface="Comic Sans MS" pitchFamily="66" charset="0"/>
                <a:ea typeface="HGP教科書体" pitchFamily="18" charset="-128"/>
              </a:rPr>
              <a:t>978 gal</a:t>
            </a:r>
            <a:endParaRPr lang="ja-JP" altLang="en-US" sz="2800" dirty="0">
              <a:solidFill>
                <a:srgbClr val="FF7C8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65" name="下矢印 64"/>
          <p:cNvSpPr/>
          <p:nvPr/>
        </p:nvSpPr>
        <p:spPr>
          <a:xfrm rot="19460018">
            <a:off x="4219160" y="3257891"/>
            <a:ext cx="432048" cy="864096"/>
          </a:xfrm>
          <a:prstGeom prst="downArrow">
            <a:avLst>
              <a:gd name="adj1" fmla="val 50000"/>
              <a:gd name="adj2" fmla="val 11046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6" name="下矢印 65"/>
          <p:cNvSpPr/>
          <p:nvPr/>
        </p:nvSpPr>
        <p:spPr>
          <a:xfrm rot="2176905">
            <a:off x="7152552" y="3129633"/>
            <a:ext cx="402697" cy="782395"/>
          </a:xfrm>
          <a:prstGeom prst="downArrow">
            <a:avLst>
              <a:gd name="adj1" fmla="val 50000"/>
              <a:gd name="adj2" fmla="val 11046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7" name="Text Box 79"/>
          <p:cNvSpPr txBox="1">
            <a:spLocks noChangeArrowheads="1"/>
          </p:cNvSpPr>
          <p:nvPr/>
        </p:nvSpPr>
        <p:spPr bwMode="auto">
          <a:xfrm>
            <a:off x="3583423" y="260649"/>
            <a:ext cx="46362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rgbClr val="808080"/>
                </a:solidFill>
                <a:latin typeface="Comic Sans MS" pitchFamily="66" charset="0"/>
                <a:ea typeface="HGP教科書体" pitchFamily="18" charset="-128"/>
              </a:rPr>
              <a:t>重力は極で強く、赤道で弱い</a:t>
            </a:r>
            <a:endParaRPr lang="en-US" altLang="ja-JP" sz="2800" dirty="0">
              <a:solidFill>
                <a:srgbClr val="808080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808080"/>
                </a:solidFill>
                <a:latin typeface="小塚ゴシック Pro L" pitchFamily="34" charset="-128"/>
                <a:ea typeface="小塚ゴシック Pro L" pitchFamily="34" charset="-128"/>
              </a:rPr>
              <a:t>Larger at pole, weaker on the equator</a:t>
            </a:r>
          </a:p>
        </p:txBody>
      </p:sp>
      <p:sp>
        <p:nvSpPr>
          <p:cNvPr id="72" name="円弧 71"/>
          <p:cNvSpPr/>
          <p:nvPr/>
        </p:nvSpPr>
        <p:spPr>
          <a:xfrm rot="19066146">
            <a:off x="2791792" y="3618355"/>
            <a:ext cx="4795913" cy="1784162"/>
          </a:xfrm>
          <a:prstGeom prst="arc">
            <a:avLst>
              <a:gd name="adj1" fmla="val 21004599"/>
              <a:gd name="adj2" fmla="val 11501469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" name="グループ化 90"/>
          <p:cNvGrpSpPr/>
          <p:nvPr/>
        </p:nvGrpSpPr>
        <p:grpSpPr>
          <a:xfrm>
            <a:off x="2999658" y="2457154"/>
            <a:ext cx="4896542" cy="3852167"/>
            <a:chOff x="1475658" y="2457153"/>
            <a:chExt cx="4896542" cy="3852167"/>
          </a:xfrm>
        </p:grpSpPr>
        <p:cxnSp>
          <p:nvCxnSpPr>
            <p:cNvPr id="74" name="直線矢印コネクタ 73"/>
            <p:cNvCxnSpPr/>
            <p:nvPr/>
          </p:nvCxnSpPr>
          <p:spPr>
            <a:xfrm rot="5400000" flipH="1" flipV="1">
              <a:off x="5796136" y="2636912"/>
              <a:ext cx="648072" cy="50405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矢印コネクタ 74"/>
            <p:cNvCxnSpPr>
              <a:endCxn id="45" idx="2"/>
            </p:cNvCxnSpPr>
            <p:nvPr/>
          </p:nvCxnSpPr>
          <p:spPr>
            <a:xfrm rot="5400000" flipH="1" flipV="1">
              <a:off x="4950469" y="2510731"/>
              <a:ext cx="467792" cy="36063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4067944" y="2564904"/>
              <a:ext cx="288032" cy="28803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/>
            <p:cNvCxnSpPr/>
            <p:nvPr/>
          </p:nvCxnSpPr>
          <p:spPr>
            <a:xfrm rot="5400000" flipH="1" flipV="1">
              <a:off x="3051448" y="3077344"/>
              <a:ext cx="152400" cy="13563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/>
            <p:cNvCxnSpPr/>
            <p:nvPr/>
          </p:nvCxnSpPr>
          <p:spPr>
            <a:xfrm flipV="1">
              <a:off x="1475658" y="5877272"/>
              <a:ext cx="432641" cy="4320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/>
            <p:cNvCxnSpPr/>
            <p:nvPr/>
          </p:nvCxnSpPr>
          <p:spPr>
            <a:xfrm rot="5400000" flipH="1" flipV="1">
              <a:off x="1691680" y="4725144"/>
              <a:ext cx="288032" cy="28803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/>
            <p:cNvCxnSpPr/>
            <p:nvPr/>
          </p:nvCxnSpPr>
          <p:spPr>
            <a:xfrm rot="5400000" flipH="1" flipV="1">
              <a:off x="2331368" y="3761160"/>
              <a:ext cx="152400" cy="13563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 Box 79"/>
          <p:cNvSpPr txBox="1">
            <a:spLocks noChangeArrowheads="1"/>
          </p:cNvSpPr>
          <p:nvPr/>
        </p:nvSpPr>
        <p:spPr bwMode="auto">
          <a:xfrm rot="19012721">
            <a:off x="897031" y="4876412"/>
            <a:ext cx="2246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FF00"/>
                </a:solidFill>
                <a:latin typeface="Comic Sans MS" pitchFamily="66" charset="0"/>
                <a:ea typeface="HGP教科書体" pitchFamily="18" charset="-128"/>
              </a:rPr>
              <a:t>遠心力 </a:t>
            </a:r>
            <a:endParaRPr lang="en-US" altLang="ja-JP" sz="2800" dirty="0">
              <a:solidFill>
                <a:srgbClr val="FFFF00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FFFF00"/>
                </a:solidFill>
                <a:latin typeface="Comic Sans MS" pitchFamily="66" charset="0"/>
                <a:ea typeface="HGP教科書体" pitchFamily="18" charset="-128"/>
              </a:rPr>
              <a:t>centrifugal force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29196BB-789A-4DD4-9EAA-55A20E87CB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3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8" dur="18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07982 -0.07546 " pathEditMode="relative" rAng="0" ptsTypes="AA">
                                      <p:cBhvr>
                                        <p:cTn id="10" dur="18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37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04114 -0.03611 C 0.04987 -0.04352 0.06276 -0.05556 0.07552 -0.06921 C 0.09036 -0.08519 0.10143 -0.09792 0.10872 -0.10787 L 0.14531 -0.15394 " pathEditMode="relative" rAng="19320000" ptsTypes="AAAAA">
                                      <p:cBhvr>
                                        <p:cTn id="12" dur="1800" fill="hold"/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77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4" dur="2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7084 0.08379 " pathEditMode="relative" rAng="0" ptsTypes="AA">
                                      <p:cBhvr>
                                        <p:cTn id="16" dur="2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1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03516 0.04282 C 0.04271 0.05162 0.05417 0.06505 0.06641 0.07778 C 0.08086 0.09259 0.09245 0.10347 0.10104 0.11088 L 0.14167 0.14722 " pathEditMode="relative" rAng="2160000" ptsTypes="AAAAA">
                                      <p:cBhvr>
                                        <p:cTn id="18" dur="2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28034" grpId="0" animBg="1"/>
      <p:bldP spid="428034" grpId="1" animBg="1"/>
      <p:bldP spid="428035" grpId="0" animBg="1"/>
      <p:bldP spid="44" grpId="0" animBg="1"/>
      <p:bldP spid="44" grpId="1" animBg="1"/>
      <p:bldP spid="45" grpId="0" animBg="1"/>
      <p:bldP spid="63" grpId="0" animBg="1"/>
      <p:bldP spid="64" grpId="0" animBg="1"/>
      <p:bldP spid="65" grpId="0" animBg="1"/>
      <p:bldP spid="66" grpId="0" animBg="1"/>
      <p:bldP spid="72" grpId="0" animBg="1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6B752D8-313A-420C-BBDF-442B0D483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582067"/>
            <a:ext cx="11305256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ea typeface="HGP教科書体" pitchFamily="18" charset="-128"/>
              </a:rPr>
              <a:t>重力の場所による差</a:t>
            </a:r>
            <a:endParaRPr lang="en-US" altLang="ja-JP" sz="4400" dirty="0">
              <a:solidFill>
                <a:schemeClr val="bg1"/>
              </a:solidFill>
              <a:ea typeface="HGP教科書体" pitchFamily="18" charset="-128"/>
            </a:endParaRPr>
          </a:p>
          <a:p>
            <a:pPr algn="ctr"/>
            <a:r>
              <a:rPr lang="en-US" altLang="ja-JP" sz="3200" dirty="0">
                <a:solidFill>
                  <a:schemeClr val="bg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Spatial variation of g</a:t>
            </a:r>
          </a:p>
          <a:p>
            <a:pPr algn="ctr"/>
            <a:endParaRPr lang="en-US" altLang="ja-JP" sz="32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r>
              <a:rPr lang="ja-JP" altLang="en-US" sz="32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緯度による違い</a:t>
            </a:r>
            <a:r>
              <a:rPr lang="en-US" altLang="ja-JP" sz="32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	</a:t>
            </a:r>
            <a:r>
              <a:rPr lang="ja-JP" altLang="en-US" sz="32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極と赤道で </a:t>
            </a:r>
            <a:r>
              <a:rPr lang="en-US" altLang="ja-JP" sz="32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5 gal</a:t>
            </a:r>
            <a:r>
              <a:rPr lang="ja-JP" altLang="en-US" sz="32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の差　</a:t>
            </a:r>
            <a:endParaRPr lang="en-US" altLang="ja-JP" sz="32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r>
              <a:rPr lang="en-US" altLang="ja-JP" sz="24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Latitude dependence	5 gal difference between poles and equator</a:t>
            </a:r>
          </a:p>
          <a:p>
            <a:endParaRPr lang="en-US" altLang="ja-JP" sz="32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高度による違い　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	</a:t>
            </a:r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３ｍ上がると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1 </a:t>
            </a:r>
            <a:r>
              <a:rPr lang="en-US" altLang="ja-JP" sz="3200" dirty="0" err="1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mgal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減る 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(r</a:t>
            </a:r>
            <a:r>
              <a:rPr lang="en-US" altLang="ja-JP" sz="3200" baseline="300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-2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)</a:t>
            </a:r>
          </a:p>
          <a:p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				</a:t>
            </a:r>
            <a:r>
              <a:rPr lang="ja-JP" altLang="en-US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ただし下に行っても増えない（ほぼ一定）</a:t>
            </a:r>
            <a:endParaRPr lang="en-US" altLang="ja-JP" sz="2400" dirty="0">
              <a:solidFill>
                <a:srgbClr val="FFFF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Altitude dependence		- 1</a:t>
            </a:r>
            <a:r>
              <a:rPr lang="ja-JP" altLang="en-US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sz="2400" dirty="0" err="1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mgal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if you go up 3 meters</a:t>
            </a:r>
          </a:p>
          <a:p>
            <a:endParaRPr lang="en-US" altLang="ja-JP" sz="24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r>
              <a:rPr lang="ja-JP" altLang="en-US" sz="32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それ以外</a:t>
            </a:r>
            <a:r>
              <a:rPr lang="en-US" altLang="ja-JP" sz="32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			</a:t>
            </a:r>
            <a:r>
              <a:rPr lang="ja-JP" altLang="en-US" sz="32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  <a:sym typeface="Symbol" panose="05050102010706020507" pitchFamily="18" charset="2"/>
              </a:rPr>
              <a:t>重力異常（地下の質量分布を反映）</a:t>
            </a:r>
            <a:endParaRPr lang="en-US" altLang="ja-JP" sz="3200" dirty="0">
              <a:solidFill>
                <a:srgbClr val="92D050"/>
              </a:solidFill>
              <a:latin typeface="Comic Sans MS" panose="030F0702030302020204" pitchFamily="66" charset="0"/>
              <a:ea typeface="小塚ゴシック Pro L" pitchFamily="34" charset="-128"/>
              <a:sym typeface="Symbol" panose="05050102010706020507" pitchFamily="18" charset="2"/>
            </a:endParaRPr>
          </a:p>
          <a:p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Irregular variation		Gravity anomaly (</a:t>
            </a:r>
            <a:r>
              <a:rPr lang="en-US" altLang="ja-JP" sz="2400" dirty="0" err="1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mgal</a:t>
            </a:r>
            <a:r>
              <a:rPr lang="ja-JP" altLang="en-US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order)</a:t>
            </a:r>
            <a:endParaRPr lang="ja-JP" altLang="en-US" sz="3600" dirty="0">
              <a:solidFill>
                <a:srgbClr val="92D05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B2378D3-BD52-4028-A5D7-05EA27CF3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17194"/>
      </p:ext>
    </p:extLst>
  </p:cSld>
  <p:clrMapOvr>
    <a:masterClrMapping/>
  </p:clrMapOvr>
  <p:transition spd="med" advTm="13002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Mantle_den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396" y="1412875"/>
            <a:ext cx="35179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Text Box 5"/>
          <p:cNvSpPr txBox="1">
            <a:spLocks noChangeArrowheads="1"/>
          </p:cNvSpPr>
          <p:nvPr/>
        </p:nvSpPr>
        <p:spPr bwMode="auto">
          <a:xfrm rot="-5400000">
            <a:off x="-174228" y="3011489"/>
            <a:ext cx="19351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omic Sans MS" pitchFamily="66" charset="0"/>
              </a:rPr>
              <a:t>Density g/cm</a:t>
            </a:r>
            <a:r>
              <a:rPr lang="en-US" altLang="ja-JP" baseline="30000">
                <a:latin typeface="Comic Sans MS" pitchFamily="66" charset="0"/>
              </a:rPr>
              <a:t>3</a:t>
            </a:r>
            <a:endParaRPr lang="en-US" altLang="ja-JP">
              <a:latin typeface="Comic Sans MS" pitchFamily="66" charset="0"/>
            </a:endParaRPr>
          </a:p>
          <a:p>
            <a:r>
              <a:rPr lang="en-US" altLang="ja-JP">
                <a:latin typeface="Comic Sans MS" pitchFamily="66" charset="0"/>
              </a:rPr>
              <a:t>Gravity m/s</a:t>
            </a:r>
            <a:r>
              <a:rPr lang="en-US" altLang="ja-JP" baseline="30000">
                <a:latin typeface="Comic Sans MS" pitchFamily="66" charset="0"/>
              </a:rPr>
              <a:t>2</a:t>
            </a:r>
          </a:p>
          <a:p>
            <a:r>
              <a:rPr lang="en-US" altLang="ja-JP">
                <a:latin typeface="Comic Sans MS" pitchFamily="66" charset="0"/>
              </a:rPr>
              <a:t>Pressure  10</a:t>
            </a:r>
            <a:r>
              <a:rPr lang="en-US" altLang="ja-JP" baseline="30000">
                <a:latin typeface="Comic Sans MS" pitchFamily="66" charset="0"/>
              </a:rPr>
              <a:t>11</a:t>
            </a:r>
            <a:r>
              <a:rPr lang="en-US" altLang="ja-JP">
                <a:latin typeface="Comic Sans MS" pitchFamily="66" charset="0"/>
              </a:rPr>
              <a:t>Pa </a:t>
            </a:r>
          </a:p>
        </p:txBody>
      </p:sp>
      <p:sp>
        <p:nvSpPr>
          <p:cNvPr id="151556" name="Text Box 6"/>
          <p:cNvSpPr txBox="1">
            <a:spLocks noChangeArrowheads="1"/>
          </p:cNvSpPr>
          <p:nvPr/>
        </p:nvSpPr>
        <p:spPr bwMode="auto">
          <a:xfrm>
            <a:off x="1775520" y="169795"/>
            <a:ext cx="675056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マントル中の密度・圧力・重力分布</a:t>
            </a:r>
            <a:endParaRPr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latin typeface="Comic Sans MS" panose="030F0702030302020204" pitchFamily="66" charset="0"/>
                <a:ea typeface="小塚ゴシック Pr6N L" pitchFamily="34" charset="-128"/>
              </a:rPr>
              <a:t>Density, Pressure, and Gravity in the mantle</a:t>
            </a:r>
            <a:endParaRPr lang="ja-JP" altLang="en-US" sz="2000" dirty="0">
              <a:latin typeface="Comic Sans MS" panose="030F0702030302020204" pitchFamily="66" charset="0"/>
              <a:ea typeface="小塚ゴシック Pr6N L" pitchFamily="34" charset="-128"/>
            </a:endParaRPr>
          </a:p>
        </p:txBody>
      </p:sp>
      <p:sp>
        <p:nvSpPr>
          <p:cNvPr id="151557" name="Text Box 7"/>
          <p:cNvSpPr txBox="1">
            <a:spLocks noChangeArrowheads="1"/>
          </p:cNvSpPr>
          <p:nvPr/>
        </p:nvSpPr>
        <p:spPr bwMode="auto">
          <a:xfrm>
            <a:off x="4788296" y="3731092"/>
            <a:ext cx="41216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密度は地震波速度と</a:t>
            </a: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Adams-Williamson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の式から得られる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 rot="239349">
            <a:off x="4257182" y="1295103"/>
            <a:ext cx="7813357" cy="1815882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下に行くと 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If you go down, gravity is</a:t>
            </a:r>
          </a:p>
          <a:p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・マントル中は一定 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nearly constant in mantle</a:t>
            </a:r>
          </a:p>
          <a:p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・核に入ると直線的に減少 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decrease in core</a:t>
            </a:r>
            <a:endParaRPr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小塚ゴシック Pr6N L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21327438">
            <a:off x="4265956" y="4506406"/>
            <a:ext cx="7561685" cy="1877437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上に行くと 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If you go up, gravity</a:t>
            </a:r>
          </a:p>
          <a:p>
            <a:r>
              <a:rPr lang="en-US" altLang="ja-JP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r</a:t>
            </a:r>
            <a:r>
              <a:rPr lang="en-US" altLang="ja-JP" sz="4000" baseline="30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2</a:t>
            </a:r>
            <a:r>
              <a:rPr lang="ja-JP" altLang="en-US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に逆比例して減少 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decreases by 1/r</a:t>
            </a:r>
            <a:r>
              <a:rPr lang="en-US" altLang="ja-JP" sz="2800" baseline="30000" dirty="0">
                <a:solidFill>
                  <a:srgbClr val="FFFF00"/>
                </a:solidFill>
                <a:latin typeface="小塚ゴシック Pr6N L" pitchFamily="34" charset="-128"/>
                <a:ea typeface="小塚ゴシック Pr6N L" pitchFamily="34" charset="-128"/>
              </a:rPr>
              <a:t>2,</a:t>
            </a:r>
            <a:r>
              <a:rPr lang="en-US" altLang="ja-JP" sz="2800" dirty="0">
                <a:solidFill>
                  <a:srgbClr val="FFFF00"/>
                </a:solidFill>
                <a:latin typeface="小塚ゴシック Pr6N L" pitchFamily="34" charset="-128"/>
                <a:ea typeface="小塚ゴシック Pr6N L" pitchFamily="34" charset="-128"/>
              </a:rPr>
              <a:t> , 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or</a:t>
            </a:r>
          </a:p>
          <a:p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（地表付近では</a:t>
            </a:r>
            <a:r>
              <a:rPr lang="en-US" altLang="ja-JP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3 m</a:t>
            </a:r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で</a:t>
            </a:r>
            <a:r>
              <a:rPr lang="en-US" altLang="ja-JP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1 </a:t>
            </a:r>
            <a:r>
              <a:rPr lang="en-US" altLang="ja-JP" sz="3600" dirty="0" err="1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mgal</a:t>
            </a:r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減る</a:t>
            </a:r>
            <a:r>
              <a:rPr lang="en-US" altLang="ja-JP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) 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1mgal/3m</a:t>
            </a:r>
            <a:endParaRPr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小塚ゴシック Pr6N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8FAC134-A026-4CB9-987A-0DD0F85C85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3752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5">
            <a:extLst>
              <a:ext uri="{FF2B5EF4-FFF2-40B4-BE49-F238E27FC236}">
                <a16:creationId xmlns:a16="http://schemas.microsoft.com/office/drawing/2014/main" id="{E88A7317-D7B1-4A0B-A03D-EB5CE46AF8C4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1560232" y="2501137"/>
            <a:ext cx="2519363" cy="2449513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32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R</a:t>
            </a:r>
            <a:endParaRPr lang="ja-JP" altLang="en-US" sz="32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Oval 15">
            <a:extLst>
              <a:ext uri="{FF2B5EF4-FFF2-40B4-BE49-F238E27FC236}">
                <a16:creationId xmlns:a16="http://schemas.microsoft.com/office/drawing/2014/main" id="{491C4BD5-AE87-49AC-939F-B6C3B8CB048B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6457510" y="1558305"/>
            <a:ext cx="5040000" cy="48960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40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2R</a:t>
            </a:r>
          </a:p>
          <a:p>
            <a:pPr algn="ctr">
              <a:defRPr/>
            </a:pPr>
            <a:r>
              <a:rPr lang="en-US" altLang="ja-JP" sz="40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(M</a:t>
            </a:r>
            <a:r>
              <a:rPr lang="en-US" altLang="ja-JP" sz="4000" dirty="0">
                <a:latin typeface="Century Gothic" panose="020B0502020202020204" pitchFamily="34" charset="0"/>
                <a:ea typeface="ＭＳ Ｐゴシック" pitchFamily="50" charset="-128"/>
                <a:cs typeface="Times New Roman" panose="02020603050405020304" pitchFamily="18" charset="0"/>
              </a:rPr>
              <a:t>x</a:t>
            </a:r>
            <a:r>
              <a:rPr lang="en-US" altLang="ja-JP" sz="40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8</a:t>
            </a:r>
            <a:r>
              <a:rPr lang="ja-JP" altLang="en-US" sz="40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40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R</a:t>
            </a:r>
            <a:r>
              <a:rPr lang="en-US" altLang="ja-JP" sz="4000" dirty="0">
                <a:latin typeface="Century Gothic" panose="020B0502020202020204" pitchFamily="34" charset="0"/>
                <a:ea typeface="ＭＳ Ｐゴシック" pitchFamily="50" charset="-128"/>
                <a:cs typeface="Times New Roman" panose="02020603050405020304" pitchFamily="18" charset="0"/>
              </a:rPr>
              <a:t>x</a:t>
            </a:r>
            <a:r>
              <a:rPr lang="en-US" altLang="ja-JP" sz="40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2)</a:t>
            </a:r>
            <a:endParaRPr lang="ja-JP" altLang="en-US" sz="40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Text Box 79">
            <a:extLst>
              <a:ext uri="{FF2B5EF4-FFF2-40B4-BE49-F238E27FC236}">
                <a16:creationId xmlns:a16="http://schemas.microsoft.com/office/drawing/2014/main" id="{A4AE6DFD-C60B-49CD-98A0-DE61DE52C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333320"/>
            <a:ext cx="75264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HGP教科書体" pitchFamily="18" charset="-128"/>
              </a:rPr>
              <a:t>大きな星と小さな星、重力くらべ</a:t>
            </a:r>
            <a:endParaRPr lang="en-US" altLang="ja-JP" sz="3600" dirty="0">
              <a:solidFill>
                <a:schemeClr val="bg1">
                  <a:lumMod val="95000"/>
                </a:schemeClr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chemeClr val="bg1">
                    <a:lumMod val="95000"/>
                  </a:schemeClr>
                </a:solidFill>
                <a:latin typeface="小塚ゴシック Pro L" pitchFamily="34" charset="-128"/>
                <a:ea typeface="小塚ゴシック Pro L" pitchFamily="34" charset="-128"/>
              </a:rPr>
              <a:t>Comparison of surface gravity field for large and small planets</a:t>
            </a:r>
          </a:p>
        </p:txBody>
      </p:sp>
      <p:sp>
        <p:nvSpPr>
          <p:cNvPr id="5" name="Text Box 79">
            <a:extLst>
              <a:ext uri="{FF2B5EF4-FFF2-40B4-BE49-F238E27FC236}">
                <a16:creationId xmlns:a16="http://schemas.microsoft.com/office/drawing/2014/main" id="{CFE40211-BC1C-4D95-B69C-652AD8861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656" y="5484910"/>
            <a:ext cx="57166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HGP教科書体" pitchFamily="18" charset="-128"/>
              </a:rPr>
              <a:t>中身が均質なら半径に比例　</a:t>
            </a:r>
            <a:endParaRPr lang="en-US" altLang="ja-JP" sz="3600" dirty="0">
              <a:solidFill>
                <a:schemeClr val="bg1">
                  <a:lumMod val="95000"/>
                </a:schemeClr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chemeClr val="bg1">
                    <a:lumMod val="95000"/>
                  </a:schemeClr>
                </a:solidFill>
                <a:latin typeface="小塚ゴシック Pro L" pitchFamily="34" charset="-128"/>
                <a:ea typeface="小塚ゴシック Pro L" pitchFamily="34" charset="-128"/>
              </a:rPr>
              <a:t>Proportional to radius if interior is uniform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26D3C3-36A9-4C4C-AB6D-8E74EDAC7246}"/>
              </a:ext>
            </a:extLst>
          </p:cNvPr>
          <p:cNvSpPr txBox="1"/>
          <p:nvPr/>
        </p:nvSpPr>
        <p:spPr>
          <a:xfrm>
            <a:off x="1952972" y="1633348"/>
            <a:ext cx="1963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-US" altLang="ja-JP" sz="3200" baseline="30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3200" baseline="30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BE81551-7519-474B-8359-39076B8D422F}"/>
              </a:ext>
            </a:extLst>
          </p:cNvPr>
          <p:cNvCxnSpPr/>
          <p:nvPr/>
        </p:nvCxnSpPr>
        <p:spPr>
          <a:xfrm>
            <a:off x="2831072" y="2176344"/>
            <a:ext cx="0" cy="6480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A23473A-ABE6-4688-A0C2-86CBC34E54AD}"/>
              </a:ext>
            </a:extLst>
          </p:cNvPr>
          <p:cNvCxnSpPr/>
          <p:nvPr/>
        </p:nvCxnSpPr>
        <p:spPr>
          <a:xfrm>
            <a:off x="8977510" y="1193035"/>
            <a:ext cx="0" cy="1296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1CBA8-16AC-4CB7-BCDF-C26AF5DBB047}"/>
              </a:ext>
            </a:extLst>
          </p:cNvPr>
          <p:cNvSpPr txBox="1"/>
          <p:nvPr/>
        </p:nvSpPr>
        <p:spPr>
          <a:xfrm>
            <a:off x="8679992" y="54494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1" lang="ja-JP" altLang="en-US" sz="3200" baseline="30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854EF1-9C4C-4F2A-9AF6-9CCE8463D299}"/>
              </a:ext>
            </a:extLst>
          </p:cNvPr>
          <p:cNvSpPr txBox="1"/>
          <p:nvPr/>
        </p:nvSpPr>
        <p:spPr>
          <a:xfrm>
            <a:off x="3404366" y="3961471"/>
            <a:ext cx="35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>
                    <a:lumMod val="95000"/>
                  </a:schemeClr>
                </a:solidFill>
                <a:latin typeface="Symbol" panose="05050102010706020507" pitchFamily="18" charset="2"/>
              </a:rPr>
              <a:t>r</a:t>
            </a:r>
            <a:endParaRPr kumimoji="1" lang="ja-JP" altLang="en-US" sz="2400" dirty="0">
              <a:solidFill>
                <a:schemeClr val="bg1">
                  <a:lumMod val="9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1CD461-CF4B-48F4-B163-4177EE0F0894}"/>
              </a:ext>
            </a:extLst>
          </p:cNvPr>
          <p:cNvSpPr txBox="1"/>
          <p:nvPr/>
        </p:nvSpPr>
        <p:spPr>
          <a:xfrm>
            <a:off x="10427159" y="4716434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latin typeface="Symbol" panose="05050102010706020507" pitchFamily="18" charset="2"/>
              </a:rPr>
              <a:t>r</a:t>
            </a:r>
            <a:endParaRPr kumimoji="1" lang="ja-JP" altLang="en-US" sz="3200" dirty="0">
              <a:solidFill>
                <a:schemeClr val="bg1">
                  <a:lumMod val="95000"/>
                </a:schemeClr>
              </a:solidFill>
              <a:latin typeface="Symbol" panose="05050102010706020507" pitchFamily="18" charset="2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5B7A450D-96F5-4019-9DB0-7A9CAFB3F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6276"/>
      </p:ext>
    </p:extLst>
  </p:cSld>
  <p:clrMapOvr>
    <a:masterClrMapping/>
  </p:clrMapOvr>
  <p:transition spd="med" advTm="9142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5">
            <a:extLst>
              <a:ext uri="{FF2B5EF4-FFF2-40B4-BE49-F238E27FC236}">
                <a16:creationId xmlns:a16="http://schemas.microsoft.com/office/drawing/2014/main" id="{E88A7317-D7B1-4A0B-A03D-EB5CE46AF8C4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1560232" y="2501137"/>
            <a:ext cx="2519363" cy="2449513"/>
          </a:xfrm>
          <a:prstGeom prst="ellipse">
            <a:avLst/>
          </a:prstGeom>
          <a:gradFill rotWithShape="0">
            <a:gsLst>
              <a:gs pos="0">
                <a:srgbClr val="CC9900"/>
              </a:gs>
              <a:gs pos="100000">
                <a:srgbClr val="6633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32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R</a:t>
            </a:r>
            <a:endParaRPr lang="ja-JP" altLang="en-US" sz="32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Oval 15">
            <a:extLst>
              <a:ext uri="{FF2B5EF4-FFF2-40B4-BE49-F238E27FC236}">
                <a16:creationId xmlns:a16="http://schemas.microsoft.com/office/drawing/2014/main" id="{491C4BD5-AE87-49AC-939F-B6C3B8CB048B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7717509" y="2420403"/>
            <a:ext cx="2520000" cy="2448000"/>
          </a:xfrm>
          <a:prstGeom prst="ellipse">
            <a:avLst/>
          </a:prstGeom>
          <a:gradFill rotWithShape="0"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32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R</a:t>
            </a:r>
          </a:p>
          <a:p>
            <a:pPr algn="ctr">
              <a:defRPr/>
            </a:pPr>
            <a:r>
              <a:rPr lang="en-US" altLang="ja-JP" sz="32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(M</a:t>
            </a:r>
            <a:r>
              <a:rPr lang="en-US" altLang="ja-JP" sz="3200" dirty="0">
                <a:latin typeface="Century Gothic" panose="020B0502020202020204" pitchFamily="34" charset="0"/>
                <a:ea typeface="ＭＳ Ｐゴシック" pitchFamily="50" charset="-128"/>
                <a:cs typeface="Times New Roman" panose="02020603050405020304" pitchFamily="18" charset="0"/>
              </a:rPr>
              <a:t>x</a:t>
            </a:r>
            <a:r>
              <a:rPr lang="en-US" altLang="ja-JP" sz="3200" dirty="0"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2)</a:t>
            </a:r>
            <a:endParaRPr lang="ja-JP" altLang="en-US" sz="32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Text Box 79">
            <a:extLst>
              <a:ext uri="{FF2B5EF4-FFF2-40B4-BE49-F238E27FC236}">
                <a16:creationId xmlns:a16="http://schemas.microsoft.com/office/drawing/2014/main" id="{A4AE6DFD-C60B-49CD-98A0-DE61DE52C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6" y="269012"/>
            <a:ext cx="86469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HGP教科書体" pitchFamily="18" charset="-128"/>
              </a:rPr>
              <a:t>岩石の星と金属の星、重力くらべ</a:t>
            </a:r>
            <a:endParaRPr lang="en-US" altLang="ja-JP" sz="3600" dirty="0">
              <a:solidFill>
                <a:schemeClr val="bg1">
                  <a:lumMod val="95000"/>
                </a:schemeClr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chemeClr val="bg1">
                    <a:lumMod val="95000"/>
                  </a:schemeClr>
                </a:solidFill>
                <a:latin typeface="小塚ゴシック Pro L" pitchFamily="34" charset="-128"/>
                <a:ea typeface="小塚ゴシック Pro L" pitchFamily="34" charset="-128"/>
              </a:rPr>
              <a:t>Comparison of surface gravity field for planes made of rock and metal</a:t>
            </a:r>
          </a:p>
        </p:txBody>
      </p:sp>
      <p:sp>
        <p:nvSpPr>
          <p:cNvPr id="5" name="Text Box 79">
            <a:extLst>
              <a:ext uri="{FF2B5EF4-FFF2-40B4-BE49-F238E27FC236}">
                <a16:creationId xmlns:a16="http://schemas.microsoft.com/office/drawing/2014/main" id="{CFE40211-BC1C-4D95-B69C-652AD8861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380" y="5484910"/>
            <a:ext cx="51571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HGP教科書体" pitchFamily="18" charset="-128"/>
              </a:rPr>
              <a:t>半径同じなら密度に比例　</a:t>
            </a:r>
            <a:endParaRPr lang="en-US" altLang="ja-JP" sz="3600" dirty="0">
              <a:solidFill>
                <a:schemeClr val="bg1">
                  <a:lumMod val="95000"/>
                </a:schemeClr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chemeClr val="bg1">
                    <a:lumMod val="95000"/>
                  </a:schemeClr>
                </a:solidFill>
                <a:latin typeface="小塚ゴシック Pro L" pitchFamily="34" charset="-128"/>
                <a:ea typeface="小塚ゴシック Pro L" pitchFamily="34" charset="-128"/>
              </a:rPr>
              <a:t>Proportional to radius if interior is uniform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26D3C3-36A9-4C4C-AB6D-8E74EDAC7246}"/>
              </a:ext>
            </a:extLst>
          </p:cNvPr>
          <p:cNvSpPr txBox="1"/>
          <p:nvPr/>
        </p:nvSpPr>
        <p:spPr>
          <a:xfrm>
            <a:off x="1952972" y="1633348"/>
            <a:ext cx="1963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-US" altLang="ja-JP" sz="3200" baseline="30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3200" baseline="30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BE81551-7519-474B-8359-39076B8D422F}"/>
              </a:ext>
            </a:extLst>
          </p:cNvPr>
          <p:cNvCxnSpPr/>
          <p:nvPr/>
        </p:nvCxnSpPr>
        <p:spPr>
          <a:xfrm>
            <a:off x="2831072" y="2176344"/>
            <a:ext cx="0" cy="6480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A23473A-ABE6-4688-A0C2-86CBC34E54AD}"/>
              </a:ext>
            </a:extLst>
          </p:cNvPr>
          <p:cNvCxnSpPr>
            <a:cxnSpLocks/>
          </p:cNvCxnSpPr>
          <p:nvPr/>
        </p:nvCxnSpPr>
        <p:spPr>
          <a:xfrm>
            <a:off x="8977510" y="1345761"/>
            <a:ext cx="0" cy="1296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1CBA8-16AC-4CB7-BCDF-C26AF5DBB047}"/>
              </a:ext>
            </a:extLst>
          </p:cNvPr>
          <p:cNvSpPr txBox="1"/>
          <p:nvPr/>
        </p:nvSpPr>
        <p:spPr>
          <a:xfrm>
            <a:off x="9034991" y="157562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1" lang="ja-JP" altLang="en-US" sz="3200" baseline="30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854EF1-9C4C-4F2A-9AF6-9CCE8463D299}"/>
              </a:ext>
            </a:extLst>
          </p:cNvPr>
          <p:cNvSpPr txBox="1"/>
          <p:nvPr/>
        </p:nvSpPr>
        <p:spPr>
          <a:xfrm>
            <a:off x="3546581" y="3826033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>
                    <a:lumMod val="95000"/>
                  </a:schemeClr>
                </a:solidFill>
                <a:latin typeface="Symbol" panose="05050102010706020507" pitchFamily="18" charset="2"/>
              </a:rPr>
              <a:t>r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1CD461-CF4B-48F4-B163-4177EE0F0894}"/>
              </a:ext>
            </a:extLst>
          </p:cNvPr>
          <p:cNvSpPr txBox="1"/>
          <p:nvPr/>
        </p:nvSpPr>
        <p:spPr>
          <a:xfrm>
            <a:off x="9602271" y="3760254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>
                    <a:lumMod val="95000"/>
                  </a:schemeClr>
                </a:solidFill>
                <a:latin typeface="Symbol" panose="05050102010706020507" pitchFamily="18" charset="2"/>
              </a:rPr>
              <a:t>2r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latin typeface="Symbol" panose="05050102010706020507" pitchFamily="18" charset="2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E96F0A5A-7FB2-4CD9-9E25-A700220AF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28640"/>
      </p:ext>
    </p:extLst>
  </p:cSld>
  <p:clrMapOvr>
    <a:masterClrMapping/>
  </p:clrMapOvr>
  <p:transition spd="med" advTm="6521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5">
            <a:extLst>
              <a:ext uri="{FF2B5EF4-FFF2-40B4-BE49-F238E27FC236}">
                <a16:creationId xmlns:a16="http://schemas.microsoft.com/office/drawing/2014/main" id="{491C4BD5-AE87-49AC-939F-B6C3B8CB048B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6457510" y="1673286"/>
            <a:ext cx="5040000" cy="48960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 sz="40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Text Box 79">
            <a:extLst>
              <a:ext uri="{FF2B5EF4-FFF2-40B4-BE49-F238E27FC236}">
                <a16:creationId xmlns:a16="http://schemas.microsoft.com/office/drawing/2014/main" id="{A4AE6DFD-C60B-49CD-98A0-DE61DE52C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92" y="108994"/>
            <a:ext cx="624494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HGP教科書体" pitchFamily="18" charset="-128"/>
              </a:rPr>
              <a:t>地球は表面と核ーマントル境界で重力あまり変わらない</a:t>
            </a:r>
            <a:endParaRPr lang="en-US" altLang="ja-JP" sz="3600" dirty="0">
              <a:solidFill>
                <a:schemeClr val="bg1">
                  <a:lumMod val="95000"/>
                </a:schemeClr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chemeClr val="bg1">
                    <a:lumMod val="95000"/>
                  </a:schemeClr>
                </a:solidFill>
                <a:latin typeface="小塚ゴシック Pro L" pitchFamily="34" charset="-128"/>
                <a:ea typeface="小塚ゴシック Pro L" pitchFamily="34" charset="-128"/>
              </a:rPr>
              <a:t>Surface gravity and CMB gravity are </a:t>
            </a:r>
          </a:p>
          <a:p>
            <a:pPr algn="ctr"/>
            <a:r>
              <a:rPr lang="en-US" altLang="ja-JP" sz="2000" dirty="0">
                <a:solidFill>
                  <a:schemeClr val="bg1">
                    <a:lumMod val="95000"/>
                  </a:schemeClr>
                </a:solidFill>
                <a:latin typeface="小塚ゴシック Pro L" pitchFamily="34" charset="-128"/>
                <a:ea typeface="小塚ゴシック Pro L" pitchFamily="34" charset="-128"/>
              </a:rPr>
              <a:t>similar in the Earth </a:t>
            </a:r>
          </a:p>
        </p:txBody>
      </p:sp>
      <p:sp>
        <p:nvSpPr>
          <p:cNvPr id="5" name="Text Box 79">
            <a:extLst>
              <a:ext uri="{FF2B5EF4-FFF2-40B4-BE49-F238E27FC236}">
                <a16:creationId xmlns:a16="http://schemas.microsoft.com/office/drawing/2014/main" id="{CFE40211-BC1C-4D95-B69C-652AD8861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5914608"/>
            <a:ext cx="68932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FF00"/>
                </a:solidFill>
                <a:latin typeface="Comic Sans MS" pitchFamily="66" charset="0"/>
                <a:ea typeface="HGP教科書体" pitchFamily="18" charset="-128"/>
              </a:rPr>
              <a:t>核の中では重力は半径に比例し、中心でゼロ　</a:t>
            </a:r>
            <a:endParaRPr lang="en-US" altLang="ja-JP" sz="2800" dirty="0">
              <a:solidFill>
                <a:srgbClr val="FFFF00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chemeClr val="bg1">
                    <a:lumMod val="95000"/>
                  </a:schemeClr>
                </a:solidFill>
                <a:latin typeface="小塚ゴシック Pro L" pitchFamily="34" charset="-128"/>
                <a:ea typeface="小塚ゴシック Pro L" pitchFamily="34" charset="-128"/>
              </a:rPr>
              <a:t>Proportional to radius within the core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A23473A-ABE6-4688-A0C2-86CBC34E54AD}"/>
              </a:ext>
            </a:extLst>
          </p:cNvPr>
          <p:cNvCxnSpPr>
            <a:cxnSpLocks/>
          </p:cNvCxnSpPr>
          <p:nvPr/>
        </p:nvCxnSpPr>
        <p:spPr>
          <a:xfrm>
            <a:off x="8977510" y="1193035"/>
            <a:ext cx="0" cy="7318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1CBA8-16AC-4CB7-BCDF-C26AF5DBB047}"/>
              </a:ext>
            </a:extLst>
          </p:cNvPr>
          <p:cNvSpPr txBox="1"/>
          <p:nvPr/>
        </p:nvSpPr>
        <p:spPr>
          <a:xfrm>
            <a:off x="9016105" y="96065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1" lang="ja-JP" altLang="en-US" sz="3200" baseline="30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1CD461-CF4B-48F4-B163-4177EE0F0894}"/>
              </a:ext>
            </a:extLst>
          </p:cNvPr>
          <p:cNvSpPr txBox="1"/>
          <p:nvPr/>
        </p:nvSpPr>
        <p:spPr>
          <a:xfrm>
            <a:off x="10077842" y="4293096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>
                <a:solidFill>
                  <a:schemeClr val="bg1">
                    <a:lumMod val="9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kumimoji="1" lang="en-US" altLang="ja-JP" sz="2800" baseline="-25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mantle</a:t>
            </a:r>
            <a:endParaRPr kumimoji="1" lang="ja-JP" altLang="en-US" sz="2800" baseline="-25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4FE10214-93A5-449D-BB0F-E020C08DBD2F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7762451" y="2737470"/>
            <a:ext cx="2520000" cy="2448000"/>
          </a:xfrm>
          <a:prstGeom prst="ellipse">
            <a:avLst/>
          </a:prstGeom>
          <a:gradFill rotWithShape="0"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ja-JP" sz="32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C7E566-75BB-492C-9638-3CDF51408628}"/>
              </a:ext>
            </a:extLst>
          </p:cNvPr>
          <p:cNvSpPr txBox="1"/>
          <p:nvPr/>
        </p:nvSpPr>
        <p:spPr>
          <a:xfrm>
            <a:off x="9166403" y="4270685"/>
            <a:ext cx="793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>
                <a:solidFill>
                  <a:schemeClr val="bg1">
                    <a:lumMod val="9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kumimoji="1" lang="en-US" altLang="ja-JP" sz="2800" baseline="-25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endParaRPr kumimoji="1" lang="ja-JP" altLang="en-US" sz="2800" baseline="-25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C90A5DE-C55C-4224-8AA9-31FF793AC50A}"/>
              </a:ext>
            </a:extLst>
          </p:cNvPr>
          <p:cNvCxnSpPr>
            <a:cxnSpLocks/>
          </p:cNvCxnSpPr>
          <p:nvPr/>
        </p:nvCxnSpPr>
        <p:spPr>
          <a:xfrm>
            <a:off x="9016105" y="2423293"/>
            <a:ext cx="0" cy="7318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79542E2-2C16-4338-97A9-209D7BE55700}"/>
              </a:ext>
            </a:extLst>
          </p:cNvPr>
          <p:cNvSpPr txBox="1"/>
          <p:nvPr/>
        </p:nvSpPr>
        <p:spPr>
          <a:xfrm>
            <a:off x="9032335" y="214057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1" lang="ja-JP" altLang="en-US" sz="3200" baseline="30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EF933318-F50D-454B-8DAC-A1E01497419C}"/>
              </a:ext>
            </a:extLst>
          </p:cNvPr>
          <p:cNvCxnSpPr>
            <a:cxnSpLocks/>
          </p:cNvCxnSpPr>
          <p:nvPr/>
        </p:nvCxnSpPr>
        <p:spPr>
          <a:xfrm>
            <a:off x="9032335" y="3302093"/>
            <a:ext cx="0" cy="36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84033EB-F8A2-4C94-AC1B-EDFCCB276A5F}"/>
              </a:ext>
            </a:extLst>
          </p:cNvPr>
          <p:cNvSpPr txBox="1"/>
          <p:nvPr/>
        </p:nvSpPr>
        <p:spPr>
          <a:xfrm>
            <a:off x="9180071" y="3008916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  <a:endParaRPr kumimoji="1" lang="ja-JP" altLang="en-US" sz="3200" baseline="30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Mantle_density">
            <a:extLst>
              <a:ext uri="{FF2B5EF4-FFF2-40B4-BE49-F238E27FC236}">
                <a16:creationId xmlns:a16="http://schemas.microsoft.com/office/drawing/2014/main" id="{55440A55-E039-41C8-B9AA-4CEA3846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7088" y="2112154"/>
            <a:ext cx="2854554" cy="358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5F211F8A-36D2-4BCB-8D74-A933C2100F80}"/>
              </a:ext>
            </a:extLst>
          </p:cNvPr>
          <p:cNvCxnSpPr>
            <a:cxnSpLocks/>
          </p:cNvCxnSpPr>
          <p:nvPr/>
        </p:nvCxnSpPr>
        <p:spPr>
          <a:xfrm>
            <a:off x="9048327" y="3897072"/>
            <a:ext cx="1" cy="180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7853194-F256-4F99-9DD3-B5AAF872B0F3}"/>
              </a:ext>
            </a:extLst>
          </p:cNvPr>
          <p:cNvSpPr txBox="1"/>
          <p:nvPr/>
        </p:nvSpPr>
        <p:spPr>
          <a:xfrm>
            <a:off x="9144645" y="361288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1" lang="ja-JP" altLang="en-US" sz="3200" baseline="30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E3555F71-66D8-4AF1-A8F0-8EFC4BCA69D8}"/>
              </a:ext>
            </a:extLst>
          </p:cNvPr>
          <p:cNvSpPr/>
          <p:nvPr/>
        </p:nvSpPr>
        <p:spPr>
          <a:xfrm>
            <a:off x="2252312" y="2917818"/>
            <a:ext cx="2502568" cy="2222074"/>
          </a:xfrm>
          <a:custGeom>
            <a:avLst/>
            <a:gdLst>
              <a:gd name="connsiteX0" fmla="*/ 0 w 2502568"/>
              <a:gd name="connsiteY0" fmla="*/ 210711 h 2222391"/>
              <a:gd name="connsiteX1" fmla="*/ 250256 w 2502568"/>
              <a:gd name="connsiteY1" fmla="*/ 162584 h 2222391"/>
              <a:gd name="connsiteX2" fmla="*/ 683393 w 2502568"/>
              <a:gd name="connsiteY2" fmla="*/ 162584 h 2222391"/>
              <a:gd name="connsiteX3" fmla="*/ 1010652 w 2502568"/>
              <a:gd name="connsiteY3" fmla="*/ 114458 h 2222391"/>
              <a:gd name="connsiteX4" fmla="*/ 1135781 w 2502568"/>
              <a:gd name="connsiteY4" fmla="*/ 18205 h 2222391"/>
              <a:gd name="connsiteX5" fmla="*/ 1472665 w 2502568"/>
              <a:gd name="connsiteY5" fmla="*/ 518719 h 2222391"/>
              <a:gd name="connsiteX6" fmla="*/ 2079056 w 2502568"/>
              <a:gd name="connsiteY6" fmla="*/ 1384993 h 2222391"/>
              <a:gd name="connsiteX7" fmla="*/ 2502568 w 2502568"/>
              <a:gd name="connsiteY7" fmla="*/ 2222391 h 2222391"/>
              <a:gd name="connsiteX0" fmla="*/ 0 w 2502568"/>
              <a:gd name="connsiteY0" fmla="*/ 210111 h 2221791"/>
              <a:gd name="connsiteX1" fmla="*/ 250256 w 2502568"/>
              <a:gd name="connsiteY1" fmla="*/ 161984 h 2221791"/>
              <a:gd name="connsiteX2" fmla="*/ 683393 w 2502568"/>
              <a:gd name="connsiteY2" fmla="*/ 161984 h 2221791"/>
              <a:gd name="connsiteX3" fmla="*/ 1010652 w 2502568"/>
              <a:gd name="connsiteY3" fmla="*/ 113858 h 2221791"/>
              <a:gd name="connsiteX4" fmla="*/ 1135781 w 2502568"/>
              <a:gd name="connsiteY4" fmla="*/ 17605 h 2221791"/>
              <a:gd name="connsiteX5" fmla="*/ 1501541 w 2502568"/>
              <a:gd name="connsiteY5" fmla="*/ 508494 h 2221791"/>
              <a:gd name="connsiteX6" fmla="*/ 2079056 w 2502568"/>
              <a:gd name="connsiteY6" fmla="*/ 1384393 h 2221791"/>
              <a:gd name="connsiteX7" fmla="*/ 2502568 w 2502568"/>
              <a:gd name="connsiteY7" fmla="*/ 2221791 h 2221791"/>
              <a:gd name="connsiteX0" fmla="*/ 0 w 2502568"/>
              <a:gd name="connsiteY0" fmla="*/ 210111 h 2221791"/>
              <a:gd name="connsiteX1" fmla="*/ 250256 w 2502568"/>
              <a:gd name="connsiteY1" fmla="*/ 161984 h 2221791"/>
              <a:gd name="connsiteX2" fmla="*/ 683393 w 2502568"/>
              <a:gd name="connsiteY2" fmla="*/ 161984 h 2221791"/>
              <a:gd name="connsiteX3" fmla="*/ 1010652 w 2502568"/>
              <a:gd name="connsiteY3" fmla="*/ 113858 h 2221791"/>
              <a:gd name="connsiteX4" fmla="*/ 1135781 w 2502568"/>
              <a:gd name="connsiteY4" fmla="*/ 17605 h 2221791"/>
              <a:gd name="connsiteX5" fmla="*/ 1501541 w 2502568"/>
              <a:gd name="connsiteY5" fmla="*/ 508494 h 2221791"/>
              <a:gd name="connsiteX6" fmla="*/ 2059805 w 2502568"/>
              <a:gd name="connsiteY6" fmla="*/ 1403644 h 2221791"/>
              <a:gd name="connsiteX7" fmla="*/ 2502568 w 2502568"/>
              <a:gd name="connsiteY7" fmla="*/ 2221791 h 2221791"/>
              <a:gd name="connsiteX0" fmla="*/ 0 w 2502568"/>
              <a:gd name="connsiteY0" fmla="*/ 209700 h 2221380"/>
              <a:gd name="connsiteX1" fmla="*/ 250256 w 2502568"/>
              <a:gd name="connsiteY1" fmla="*/ 161573 h 2221380"/>
              <a:gd name="connsiteX2" fmla="*/ 683393 w 2502568"/>
              <a:gd name="connsiteY2" fmla="*/ 132697 h 2221380"/>
              <a:gd name="connsiteX3" fmla="*/ 1010652 w 2502568"/>
              <a:gd name="connsiteY3" fmla="*/ 113447 h 2221380"/>
              <a:gd name="connsiteX4" fmla="*/ 1135781 w 2502568"/>
              <a:gd name="connsiteY4" fmla="*/ 17194 h 2221380"/>
              <a:gd name="connsiteX5" fmla="*/ 1501541 w 2502568"/>
              <a:gd name="connsiteY5" fmla="*/ 508083 h 2221380"/>
              <a:gd name="connsiteX6" fmla="*/ 2059805 w 2502568"/>
              <a:gd name="connsiteY6" fmla="*/ 1403233 h 2221380"/>
              <a:gd name="connsiteX7" fmla="*/ 2502568 w 2502568"/>
              <a:gd name="connsiteY7" fmla="*/ 2221380 h 2221380"/>
              <a:gd name="connsiteX0" fmla="*/ 0 w 2502568"/>
              <a:gd name="connsiteY0" fmla="*/ 210394 h 2222074"/>
              <a:gd name="connsiteX1" fmla="*/ 250256 w 2502568"/>
              <a:gd name="connsiteY1" fmla="*/ 162267 h 2222074"/>
              <a:gd name="connsiteX2" fmla="*/ 673768 w 2502568"/>
              <a:gd name="connsiteY2" fmla="*/ 181517 h 2222074"/>
              <a:gd name="connsiteX3" fmla="*/ 1010652 w 2502568"/>
              <a:gd name="connsiteY3" fmla="*/ 114141 h 2222074"/>
              <a:gd name="connsiteX4" fmla="*/ 1135781 w 2502568"/>
              <a:gd name="connsiteY4" fmla="*/ 17888 h 2222074"/>
              <a:gd name="connsiteX5" fmla="*/ 1501541 w 2502568"/>
              <a:gd name="connsiteY5" fmla="*/ 508777 h 2222074"/>
              <a:gd name="connsiteX6" fmla="*/ 2059805 w 2502568"/>
              <a:gd name="connsiteY6" fmla="*/ 1403927 h 2222074"/>
              <a:gd name="connsiteX7" fmla="*/ 2502568 w 2502568"/>
              <a:gd name="connsiteY7" fmla="*/ 2222074 h 222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2568" h="2222074">
                <a:moveTo>
                  <a:pt x="0" y="210394"/>
                </a:moveTo>
                <a:cubicBezTo>
                  <a:pt x="68178" y="190341"/>
                  <a:pt x="137961" y="167080"/>
                  <a:pt x="250256" y="162267"/>
                </a:cubicBezTo>
                <a:cubicBezTo>
                  <a:pt x="362551" y="157454"/>
                  <a:pt x="547035" y="189538"/>
                  <a:pt x="673768" y="181517"/>
                </a:cubicBezTo>
                <a:cubicBezTo>
                  <a:pt x="800501" y="173496"/>
                  <a:pt x="933650" y="141413"/>
                  <a:pt x="1010652" y="114141"/>
                </a:cubicBezTo>
                <a:cubicBezTo>
                  <a:pt x="1087654" y="86869"/>
                  <a:pt x="1053966" y="-47885"/>
                  <a:pt x="1135781" y="17888"/>
                </a:cubicBezTo>
                <a:cubicBezTo>
                  <a:pt x="1217596" y="83661"/>
                  <a:pt x="1347537" y="277771"/>
                  <a:pt x="1501541" y="508777"/>
                </a:cubicBezTo>
                <a:cubicBezTo>
                  <a:pt x="1655545" y="739783"/>
                  <a:pt x="1892967" y="1118378"/>
                  <a:pt x="2059805" y="1403927"/>
                </a:cubicBezTo>
                <a:cubicBezTo>
                  <a:pt x="2226643" y="1689477"/>
                  <a:pt x="2436795" y="2101758"/>
                  <a:pt x="2502568" y="2222074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9FA07B3-C3EB-409B-8FB3-88498DFFBF33}"/>
              </a:ext>
            </a:extLst>
          </p:cNvPr>
          <p:cNvSpPr txBox="1"/>
          <p:nvPr/>
        </p:nvSpPr>
        <p:spPr>
          <a:xfrm>
            <a:off x="3815899" y="3074341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1" lang="ja-JP" altLang="en-US" sz="2800" i="1" baseline="30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A2AF08B-7E12-4737-9476-8E5B118A52E5}"/>
              </a:ext>
            </a:extLst>
          </p:cNvPr>
          <p:cNvCxnSpPr>
            <a:stCxn id="3" idx="2"/>
          </p:cNvCxnSpPr>
          <p:nvPr/>
        </p:nvCxnSpPr>
        <p:spPr>
          <a:xfrm flipV="1">
            <a:off x="6457510" y="4102053"/>
            <a:ext cx="2574825" cy="207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円弧 28">
            <a:extLst>
              <a:ext uri="{FF2B5EF4-FFF2-40B4-BE49-F238E27FC236}">
                <a16:creationId xmlns:a16="http://schemas.microsoft.com/office/drawing/2014/main" id="{C3D86930-40AC-476F-BF5B-23A8B00B1F24}"/>
              </a:ext>
            </a:extLst>
          </p:cNvPr>
          <p:cNvSpPr/>
          <p:nvPr/>
        </p:nvSpPr>
        <p:spPr>
          <a:xfrm>
            <a:off x="6410329" y="3952632"/>
            <a:ext cx="1422202" cy="549681"/>
          </a:xfrm>
          <a:prstGeom prst="arc">
            <a:avLst>
              <a:gd name="adj1" fmla="val 11506587"/>
              <a:gd name="adj2" fmla="val 208171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3A646CDB-30D1-4703-A464-F1A9103B177F}"/>
              </a:ext>
            </a:extLst>
          </p:cNvPr>
          <p:cNvSpPr/>
          <p:nvPr/>
        </p:nvSpPr>
        <p:spPr>
          <a:xfrm>
            <a:off x="7698134" y="3959439"/>
            <a:ext cx="1422202" cy="549681"/>
          </a:xfrm>
          <a:prstGeom prst="arc">
            <a:avLst>
              <a:gd name="adj1" fmla="val 11506587"/>
              <a:gd name="adj2" fmla="val 208171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32D95F3-053A-4974-A535-0D77953E337A}"/>
              </a:ext>
            </a:extLst>
          </p:cNvPr>
          <p:cNvSpPr txBox="1"/>
          <p:nvPr/>
        </p:nvSpPr>
        <p:spPr>
          <a:xfrm>
            <a:off x="6904585" y="37679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II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EDADFB2-3324-4578-95F6-9E49E20D0C20}"/>
              </a:ext>
            </a:extLst>
          </p:cNvPr>
          <p:cNvSpPr txBox="1"/>
          <p:nvPr/>
        </p:nvSpPr>
        <p:spPr>
          <a:xfrm>
            <a:off x="8220302" y="37673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II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6690020-65FC-468D-99C5-7E03526FF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35585"/>
      </p:ext>
    </p:extLst>
  </p:cSld>
  <p:clrMapOvr>
    <a:masterClrMapping/>
  </p:clrMapOvr>
  <p:transition spd="med" advTm="11724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2495600" y="2204864"/>
            <a:ext cx="748883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rgbClr val="FFCC00"/>
                </a:solidFill>
                <a:ea typeface="HGP教科書体" pitchFamily="18" charset="-128"/>
              </a:rPr>
              <a:t>重力異常：場所によるわずかな違い（遠心力以外の原因）</a:t>
            </a:r>
            <a:endParaRPr lang="en-US" altLang="ja-JP" sz="4000" dirty="0">
              <a:solidFill>
                <a:srgbClr val="FFCC0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28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Gravity anomaly: small lateral difference of </a:t>
            </a:r>
            <a:r>
              <a:rPr lang="en-US" altLang="ja-JP" sz="2800" i="1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g</a:t>
            </a:r>
            <a:r>
              <a:rPr lang="en-US" altLang="ja-JP" sz="28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 </a:t>
            </a:r>
            <a:r>
              <a:rPr lang="en-US" altLang="ja-JP" sz="20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6N L" pitchFamily="34" charset="-128"/>
              </a:rPr>
              <a:t>(latitude dependence not included) </a:t>
            </a:r>
            <a:endParaRPr lang="ja-JP" altLang="en-US" sz="2000" dirty="0">
              <a:solidFill>
                <a:srgbClr val="FFCC00"/>
              </a:solidFill>
              <a:latin typeface="Comic Sans MS" panose="030F0702030302020204" pitchFamily="66" charset="0"/>
              <a:ea typeface="小塚ゴシック Pr6N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0848E83-7FFA-4007-B90C-515915ABC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0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49056" y="332657"/>
            <a:ext cx="8925841" cy="610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600" kern="0" dirty="0">
                <a:solidFill>
                  <a:srgbClr val="CCCC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地球内部物理学　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chemeClr val="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　　　　　　</a:t>
            </a:r>
            <a:r>
              <a:rPr kumimoji="0" lang="en-US" altLang="ja-JP" sz="3200" kern="0" dirty="0">
                <a:solidFill>
                  <a:schemeClr val="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kumimoji="0" lang="ja-JP" altLang="en-US" sz="3200" kern="0" dirty="0">
                <a:solidFill>
                  <a:schemeClr val="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宇宙測地学研究室　日置</a:t>
            </a:r>
            <a:r>
              <a:rPr kumimoji="0" lang="en-US" altLang="ja-JP" sz="3200" kern="0" dirty="0">
                <a:solidFill>
                  <a:schemeClr val="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100" kern="0" dirty="0">
              <a:solidFill>
                <a:schemeClr val="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質点としての地球の力学 </a:t>
            </a: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as a point mass</a:t>
            </a:r>
            <a:endParaRPr kumimoji="0" lang="ja-JP" altLang="en-US" sz="2400" kern="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公転・ケプラー運動  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Orbital motion</a:t>
            </a:r>
            <a:endParaRPr kumimoji="0" lang="ja-JP" altLang="en-US" sz="2400" kern="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3200" kern="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剛体としての地球の力学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as a rigid body</a:t>
            </a:r>
            <a:endParaRPr kumimoji="0" lang="ja-JP" altLang="en-US" sz="2000" kern="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地球の慣性モーメントと自転 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MOI and rotation</a:t>
            </a:r>
            <a:endParaRPr kumimoji="0" lang="ja-JP" altLang="en-US" sz="2000" kern="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3200" kern="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極運動と自転速度変動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Polar motion and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D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LOD</a:t>
            </a:r>
            <a:endParaRPr kumimoji="0" lang="ja-JP" altLang="en-US" sz="2000" kern="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チャンドラー運動、地球</a:t>
            </a:r>
            <a:r>
              <a:rPr kumimoji="0" lang="ja-JP" altLang="en-US" sz="3200" kern="0" dirty="0" err="1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ー</a:t>
            </a: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月の力学進化</a:t>
            </a:r>
            <a:endParaRPr kumimoji="0" lang="en-US" altLang="ja-JP" sz="3200" kern="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Chandler Wobble, Earth-Moon system</a:t>
            </a:r>
            <a:endParaRPr kumimoji="0" lang="ja-JP" altLang="en-US" sz="2000" kern="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2400" kern="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AFAAFB3-2881-42D7-B46D-0BDA1E6A7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33380"/>
      </p:ext>
    </p:extLst>
  </p:cSld>
  <p:clrMapOvr>
    <a:masterClrMapping/>
  </p:clrMapOvr>
  <p:transition spd="med" advTm="893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75000"/>
              </a:schemeClr>
            </a:gs>
            <a:gs pos="62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1628172" y="116633"/>
            <a:ext cx="8948283" cy="91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4400" dirty="0">
                <a:solidFill>
                  <a:schemeClr val="bg1"/>
                </a:solidFill>
                <a:latin typeface="Comic Sans MS" pitchFamily="66" charset="0"/>
                <a:ea typeface="HGP教科書体" pitchFamily="18" charset="-128"/>
              </a:rPr>
              <a:t>重力の場所による違い：球関数で表す</a:t>
            </a:r>
            <a:endParaRPr kumimoji="0" lang="en-US" altLang="ja-JP" sz="4400" dirty="0">
              <a:solidFill>
                <a:schemeClr val="bg1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200" dirty="0">
                <a:solidFill>
                  <a:schemeClr val="bg1"/>
                </a:solidFill>
                <a:latin typeface="Comic Sans MS" pitchFamily="66" charset="0"/>
                <a:ea typeface="HGP教科書体" pitchFamily="18" charset="-128"/>
              </a:rPr>
              <a:t>Spatial difference of gravity: expressed using spherical harmonics</a:t>
            </a:r>
            <a:endParaRPr kumimoji="0" lang="ja-JP" altLang="en-US" sz="2200" dirty="0">
              <a:solidFill>
                <a:schemeClr val="bg1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pic>
        <p:nvPicPr>
          <p:cNvPr id="154627" name="Picture 3" descr="State_phys_fig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2888" y="4797426"/>
            <a:ext cx="72199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4" name="AutoShape 4"/>
          <p:cNvSpPr>
            <a:spLocks noChangeArrowheads="1"/>
          </p:cNvSpPr>
          <p:nvPr/>
        </p:nvSpPr>
        <p:spPr bwMode="auto">
          <a:xfrm>
            <a:off x="-1801813" y="2636839"/>
            <a:ext cx="1366838" cy="1368425"/>
          </a:xfrm>
          <a:prstGeom prst="star24">
            <a:avLst>
              <a:gd name="adj" fmla="val 45208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>
                <a:solidFill>
                  <a:schemeClr val="bg1"/>
                </a:solidFill>
                <a:latin typeface="Comic Sans MS" pitchFamily="66" charset="0"/>
              </a:rPr>
              <a:t>J</a:t>
            </a:r>
            <a:r>
              <a:rPr kumimoji="0" lang="en-US" altLang="ja-JP" sz="2000" baseline="-25000">
                <a:solidFill>
                  <a:schemeClr val="bg1"/>
                </a:solidFill>
                <a:latin typeface="Comic Sans MS" pitchFamily="66" charset="0"/>
              </a:rPr>
              <a:t>24</a:t>
            </a:r>
          </a:p>
        </p:txBody>
      </p:sp>
      <p:sp>
        <p:nvSpPr>
          <p:cNvPr id="394245" name="AutoShape 5"/>
          <p:cNvSpPr>
            <a:spLocks noChangeArrowheads="1"/>
          </p:cNvSpPr>
          <p:nvPr/>
        </p:nvSpPr>
        <p:spPr bwMode="auto">
          <a:xfrm>
            <a:off x="-1909763" y="2420939"/>
            <a:ext cx="1728788" cy="1628775"/>
          </a:xfrm>
          <a:prstGeom prst="star16">
            <a:avLst>
              <a:gd name="adj" fmla="val 43389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>
                <a:solidFill>
                  <a:schemeClr val="bg1"/>
                </a:solidFill>
                <a:latin typeface="Comic Sans MS" pitchFamily="66" charset="0"/>
              </a:rPr>
              <a:t>J</a:t>
            </a:r>
            <a:r>
              <a:rPr kumimoji="0" lang="en-US" altLang="ja-JP" sz="2000" baseline="-25000">
                <a:solidFill>
                  <a:schemeClr val="bg1"/>
                </a:solidFill>
                <a:latin typeface="Comic Sans MS" pitchFamily="66" charset="0"/>
              </a:rPr>
              <a:t>16</a:t>
            </a:r>
          </a:p>
        </p:txBody>
      </p:sp>
      <p:sp>
        <p:nvSpPr>
          <p:cNvPr id="394246" name="AutoShape 6"/>
          <p:cNvSpPr>
            <a:spLocks noChangeArrowheads="1"/>
          </p:cNvSpPr>
          <p:nvPr/>
        </p:nvSpPr>
        <p:spPr bwMode="auto">
          <a:xfrm>
            <a:off x="2351584" y="2723357"/>
            <a:ext cx="1223962" cy="1195388"/>
          </a:xfrm>
          <a:prstGeom prst="star32">
            <a:avLst>
              <a:gd name="adj" fmla="val 45208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>
                <a:solidFill>
                  <a:schemeClr val="bg1"/>
                </a:solidFill>
                <a:latin typeface="Comic Sans MS" pitchFamily="66" charset="0"/>
              </a:rPr>
              <a:t>J</a:t>
            </a:r>
            <a:r>
              <a:rPr kumimoji="0" lang="en-US" altLang="ja-JP" sz="2000" baseline="-25000">
                <a:solidFill>
                  <a:schemeClr val="bg1"/>
                </a:solidFill>
                <a:latin typeface="Comic Sans MS" pitchFamily="66" charset="0"/>
              </a:rPr>
              <a:t>32</a:t>
            </a:r>
          </a:p>
        </p:txBody>
      </p:sp>
      <p:sp>
        <p:nvSpPr>
          <p:cNvPr id="394247" name="AutoShape 7"/>
          <p:cNvSpPr>
            <a:spLocks noChangeArrowheads="1"/>
          </p:cNvSpPr>
          <p:nvPr/>
        </p:nvSpPr>
        <p:spPr bwMode="auto">
          <a:xfrm>
            <a:off x="-2052638" y="2276475"/>
            <a:ext cx="1871663" cy="1873250"/>
          </a:xfrm>
          <a:prstGeom prst="star8">
            <a:avLst>
              <a:gd name="adj" fmla="val 44319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000">
                <a:solidFill>
                  <a:schemeClr val="bg1"/>
                </a:solidFill>
                <a:latin typeface="Comic Sans MS" pitchFamily="66" charset="0"/>
              </a:rPr>
              <a:t>J</a:t>
            </a:r>
            <a:r>
              <a:rPr kumimoji="0" lang="en-US" altLang="ja-JP" sz="2000" baseline="-25000">
                <a:solidFill>
                  <a:schemeClr val="bg1"/>
                </a:solidFill>
                <a:latin typeface="Comic Sans MS" pitchFamily="66" charset="0"/>
              </a:rPr>
              <a:t>8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7E5059A-F5F7-4F6A-92CC-3C74FD775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397620"/>
            <a:ext cx="1144927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40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J</a:t>
            </a:r>
            <a:r>
              <a:rPr kumimoji="0" lang="en-US" altLang="ja-JP" sz="4000" baseline="-250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2</a:t>
            </a:r>
            <a:r>
              <a:rPr kumimoji="0" lang="ja-JP" altLang="en-US" sz="40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というのは球関数</a:t>
            </a:r>
            <a:r>
              <a:rPr kumimoji="0" lang="en-US" altLang="ja-JP" sz="4000" i="1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P</a:t>
            </a:r>
            <a:r>
              <a:rPr kumimoji="0" lang="en-US" altLang="ja-JP" sz="4000" baseline="-250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20</a:t>
            </a:r>
            <a:r>
              <a:rPr kumimoji="0" lang="en-US" altLang="ja-JP" sz="40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ja-JP" sz="4000" dirty="0" err="1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sin</a:t>
            </a:r>
            <a:r>
              <a:rPr kumimoji="0" lang="en-US" altLang="ja-JP" sz="4000" dirty="0" err="1">
                <a:latin typeface="Symbol" panose="05050102010706020507" pitchFamily="18" charset="2"/>
                <a:ea typeface="HGP教科書体" pitchFamily="18" charset="-128"/>
                <a:cs typeface="Times New Roman" panose="02020603050405020304" pitchFamily="18" charset="0"/>
              </a:rPr>
              <a:t>q</a:t>
            </a:r>
            <a:r>
              <a:rPr kumimoji="0" lang="en-US" altLang="ja-JP" sz="40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)</a:t>
            </a:r>
            <a:r>
              <a:rPr kumimoji="0" lang="ja-JP" altLang="en-US" sz="40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の係数のこと</a:t>
            </a:r>
            <a:r>
              <a:rPr kumimoji="0" lang="ja-JP" altLang="en-US" sz="32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（</a:t>
            </a:r>
            <a:r>
              <a:rPr kumimoji="0" lang="en-US" altLang="ja-JP" sz="3200" i="1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C</a:t>
            </a:r>
            <a:r>
              <a:rPr kumimoji="0" lang="en-US" altLang="ja-JP" sz="3200" baseline="-250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20</a:t>
            </a:r>
            <a:r>
              <a:rPr kumimoji="0" lang="ja-JP" altLang="en-US" sz="3200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とも呼ぶ）</a:t>
            </a:r>
            <a:endParaRPr kumimoji="0" lang="ja-JP" altLang="en-US" sz="2000" dirty="0">
              <a:latin typeface="Times New Roman" panose="02020603050405020304" pitchFamily="18" charset="0"/>
              <a:ea typeface="HGP教科書体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9A0A066-F173-456A-87DA-F42730B4D5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8987 0.0210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10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7.40741E-7 L 0.69792 0.028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14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7.40741E-7 L 0.52084 0.005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4244" grpId="0" animBg="1"/>
      <p:bldP spid="394244" grpId="1" animBg="1"/>
      <p:bldP spid="394245" grpId="0" animBg="1"/>
      <p:bldP spid="394245" grpId="1" animBg="1"/>
      <p:bldP spid="394246" grpId="0" animBg="1"/>
      <p:bldP spid="394247" grpId="0" animBg="1"/>
      <p:bldP spid="394247" grpId="1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BDD66C4-B52E-433C-B731-407886245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91411"/>
            <a:ext cx="9289032" cy="64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4400" dirty="0">
                <a:latin typeface="Comic Sans MS" pitchFamily="66" charset="0"/>
                <a:ea typeface="HGP教科書体" pitchFamily="18" charset="-128"/>
              </a:rPr>
              <a:t>簡単な球関数 </a:t>
            </a:r>
            <a:r>
              <a:rPr kumimoji="0" lang="en-US" altLang="ja-JP" sz="2200" dirty="0">
                <a:latin typeface="Comic Sans MS" pitchFamily="66" charset="0"/>
                <a:ea typeface="HGP教科書体" pitchFamily="18" charset="-128"/>
              </a:rPr>
              <a:t>Simple spherical harmonics</a:t>
            </a:r>
            <a:endParaRPr kumimoji="0" lang="ja-JP" altLang="en-US" sz="2200" dirty="0"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09D70A-E736-4169-9E3C-D9B46CE9578E}"/>
              </a:ext>
            </a:extLst>
          </p:cNvPr>
          <p:cNvSpPr txBox="1"/>
          <p:nvPr/>
        </p:nvSpPr>
        <p:spPr>
          <a:xfrm>
            <a:off x="1235152" y="5301208"/>
            <a:ext cx="2177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1" lang="en-US" altLang="ja-JP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kumimoji="1" lang="en-US" altLang="ja-JP" sz="3200" dirty="0" err="1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)=1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230526F-AF41-4E33-AC53-F4FFEC356E74}"/>
              </a:ext>
            </a:extLst>
          </p:cNvPr>
          <p:cNvGrpSpPr/>
          <p:nvPr/>
        </p:nvGrpSpPr>
        <p:grpSpPr>
          <a:xfrm>
            <a:off x="911424" y="2025152"/>
            <a:ext cx="2772000" cy="2772000"/>
            <a:chOff x="911424" y="2025152"/>
            <a:chExt cx="2772000" cy="2772000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74B68B60-EA40-4D61-AA06-E92C98DC7E8B}"/>
                </a:ext>
              </a:extLst>
            </p:cNvPr>
            <p:cNvSpPr/>
            <p:nvPr/>
          </p:nvSpPr>
          <p:spPr>
            <a:xfrm>
              <a:off x="1019128" y="2168860"/>
              <a:ext cx="2520000" cy="252028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536DB3A8-DA2E-4815-B940-2C121DCBA8B7}"/>
                </a:ext>
              </a:extLst>
            </p:cNvPr>
            <p:cNvSpPr/>
            <p:nvPr/>
          </p:nvSpPr>
          <p:spPr>
            <a:xfrm>
              <a:off x="911424" y="2025152"/>
              <a:ext cx="2772000" cy="277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B2B8433-0279-4B6D-80CE-7D8A08236E15}"/>
              </a:ext>
            </a:extLst>
          </p:cNvPr>
          <p:cNvGrpSpPr/>
          <p:nvPr/>
        </p:nvGrpSpPr>
        <p:grpSpPr>
          <a:xfrm>
            <a:off x="4799856" y="1988840"/>
            <a:ext cx="2520280" cy="2642102"/>
            <a:chOff x="4799856" y="1988840"/>
            <a:chExt cx="2520280" cy="2642102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9AC7FD8E-27BF-4230-9AB8-3898C913CE06}"/>
                </a:ext>
              </a:extLst>
            </p:cNvPr>
            <p:cNvSpPr/>
            <p:nvPr/>
          </p:nvSpPr>
          <p:spPr>
            <a:xfrm>
              <a:off x="4799856" y="2110662"/>
              <a:ext cx="2520000" cy="252028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0A2862E0-8CD6-4AB9-891C-5BD0A6E03A11}"/>
                </a:ext>
              </a:extLst>
            </p:cNvPr>
            <p:cNvSpPr/>
            <p:nvPr/>
          </p:nvSpPr>
          <p:spPr>
            <a:xfrm>
              <a:off x="4800136" y="1988840"/>
              <a:ext cx="2520000" cy="252028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AB4A89-4E9D-4570-BC39-3FCB7E20BEB2}"/>
              </a:ext>
            </a:extLst>
          </p:cNvPr>
          <p:cNvSpPr txBox="1"/>
          <p:nvPr/>
        </p:nvSpPr>
        <p:spPr>
          <a:xfrm>
            <a:off x="7896200" y="5316496"/>
            <a:ext cx="4131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1" lang="en-US" altLang="ja-JP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kumimoji="1" lang="en-US" altLang="ja-JP" sz="3200" dirty="0" err="1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(3sin</a:t>
            </a:r>
            <a:r>
              <a:rPr lang="en-US" altLang="ja-JP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3200" dirty="0">
                <a:latin typeface="Symbol" panose="05050102010706020507" pitchFamily="18" charset="2"/>
                <a:cs typeface="Times New Roman" panose="02020603050405020304" pitchFamily="18" charset="0"/>
              </a:rPr>
              <a:t>q-1)/2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D2362D5-4E9E-4ECA-9F92-54241AF1D896}"/>
              </a:ext>
            </a:extLst>
          </p:cNvPr>
          <p:cNvGrpSpPr/>
          <p:nvPr/>
        </p:nvGrpSpPr>
        <p:grpSpPr>
          <a:xfrm>
            <a:off x="8630122" y="1988840"/>
            <a:ext cx="2520000" cy="2772000"/>
            <a:chOff x="8630122" y="1988840"/>
            <a:chExt cx="2520000" cy="2772000"/>
          </a:xfrm>
        </p:grpSpPr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4DA36080-463D-42AB-BAFB-DF7FED62D046}"/>
                </a:ext>
              </a:extLst>
            </p:cNvPr>
            <p:cNvSpPr/>
            <p:nvPr/>
          </p:nvSpPr>
          <p:spPr>
            <a:xfrm>
              <a:off x="8630122" y="2110662"/>
              <a:ext cx="2520000" cy="252028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9733FC04-76E7-4209-BE4E-1416C6B649A6}"/>
                </a:ext>
              </a:extLst>
            </p:cNvPr>
            <p:cNvSpPr/>
            <p:nvPr/>
          </p:nvSpPr>
          <p:spPr>
            <a:xfrm>
              <a:off x="8688288" y="1988840"/>
              <a:ext cx="2376264" cy="277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E173091-008F-4637-BE09-5DD3E351AA38}"/>
              </a:ext>
            </a:extLst>
          </p:cNvPr>
          <p:cNvGrpSpPr/>
          <p:nvPr/>
        </p:nvGrpSpPr>
        <p:grpSpPr>
          <a:xfrm>
            <a:off x="2804016" y="5832824"/>
            <a:ext cx="4568649" cy="895514"/>
            <a:chOff x="2804016" y="5832824"/>
            <a:chExt cx="4568649" cy="895514"/>
          </a:xfrm>
        </p:grpSpPr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E7EB9CEC-472B-4AE6-8A10-CF16A820664D}"/>
                </a:ext>
              </a:extLst>
            </p:cNvPr>
            <p:cNvCxnSpPr/>
            <p:nvPr/>
          </p:nvCxnSpPr>
          <p:spPr>
            <a:xfrm flipV="1">
              <a:off x="4511824" y="5832824"/>
              <a:ext cx="504056" cy="33248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55ECE5F7-DE15-4468-AF87-CF115B91B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4016" y="6024117"/>
              <a:ext cx="1758815" cy="441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ja-JP" altLang="en-US" sz="2800" dirty="0">
                  <a:solidFill>
                    <a:srgbClr val="C00000"/>
                  </a:solidFill>
                  <a:latin typeface="Comic Sans MS" pitchFamily="66" charset="0"/>
                  <a:ea typeface="HGP教科書体" pitchFamily="18" charset="-128"/>
                </a:rPr>
                <a:t>次数 </a:t>
              </a:r>
              <a:r>
                <a:rPr kumimoji="0" lang="en-US" altLang="ja-JP" dirty="0">
                  <a:solidFill>
                    <a:srgbClr val="C00000"/>
                  </a:solidFill>
                  <a:latin typeface="Comic Sans MS" pitchFamily="66" charset="0"/>
                  <a:ea typeface="HGP教科書体" pitchFamily="18" charset="-128"/>
                </a:rPr>
                <a:t>degree</a:t>
              </a:r>
              <a:endParaRPr kumimoji="0" lang="ja-JP" altLang="en-US" sz="1400" dirty="0">
                <a:solidFill>
                  <a:srgbClr val="C00000"/>
                </a:solidFill>
                <a:latin typeface="Comic Sans MS" pitchFamily="66" charset="0"/>
                <a:ea typeface="HGP教科書体" pitchFamily="18" charset="-128"/>
              </a:endParaRPr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98D3A393-153F-49E1-A0C6-62756BCC99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6068" y="5832824"/>
              <a:ext cx="475166" cy="44389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2DE7F05D-C52C-414C-8A14-FB8E74B1D3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3850" y="6286999"/>
              <a:ext cx="1758815" cy="441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ja-JP" altLang="en-US" sz="2800" dirty="0">
                  <a:solidFill>
                    <a:srgbClr val="C00000"/>
                  </a:solidFill>
                  <a:latin typeface="Comic Sans MS" pitchFamily="66" charset="0"/>
                  <a:ea typeface="HGP教科書体" pitchFamily="18" charset="-128"/>
                </a:rPr>
                <a:t>位数 </a:t>
              </a:r>
              <a:r>
                <a:rPr kumimoji="0" lang="en-US" altLang="ja-JP" dirty="0">
                  <a:solidFill>
                    <a:srgbClr val="C00000"/>
                  </a:solidFill>
                  <a:latin typeface="Comic Sans MS" pitchFamily="66" charset="0"/>
                  <a:ea typeface="HGP教科書体" pitchFamily="18" charset="-128"/>
                </a:rPr>
                <a:t>order</a:t>
              </a:r>
              <a:endParaRPr kumimoji="0" lang="ja-JP" altLang="en-US" sz="1400" dirty="0">
                <a:solidFill>
                  <a:srgbClr val="C00000"/>
                </a:solidFill>
                <a:latin typeface="Comic Sans MS" pitchFamily="66" charset="0"/>
                <a:ea typeface="HGP教科書体" pitchFamily="18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DC83FC75-7B71-4305-AB88-51C931970FF4}"/>
              </a:ext>
            </a:extLst>
          </p:cNvPr>
          <p:cNvGrpSpPr/>
          <p:nvPr/>
        </p:nvGrpSpPr>
        <p:grpSpPr>
          <a:xfrm>
            <a:off x="3343421" y="839672"/>
            <a:ext cx="8797601" cy="850783"/>
            <a:chOff x="3343421" y="839672"/>
            <a:chExt cx="8797601" cy="850783"/>
          </a:xfrm>
        </p:grpSpPr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C90142E2-0C73-4208-9521-11B1A15AF1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9985" y="839672"/>
              <a:ext cx="456212" cy="348526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347336A0-FCBB-48A9-8C00-3FF53E0A3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421" y="1249116"/>
              <a:ext cx="8797601" cy="441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ja-JP" altLang="en-US" sz="2800" dirty="0">
                  <a:solidFill>
                    <a:srgbClr val="0070C0"/>
                  </a:solidFill>
                  <a:latin typeface="Comic Sans MS" pitchFamily="66" charset="0"/>
                  <a:ea typeface="HGP教科書体" pitchFamily="18" charset="-128"/>
                </a:rPr>
                <a:t>極座標を用いた調和方程式の解 </a:t>
              </a:r>
              <a:r>
                <a:rPr kumimoji="0" lang="en-US" altLang="ja-JP" dirty="0">
                  <a:solidFill>
                    <a:srgbClr val="0070C0"/>
                  </a:solidFill>
                  <a:latin typeface="Comic Sans MS" pitchFamily="66" charset="0"/>
                  <a:ea typeface="HGP教科書体" pitchFamily="18" charset="-128"/>
                </a:rPr>
                <a:t>solutions for the harmonic equation</a:t>
              </a:r>
              <a:endParaRPr kumimoji="0" lang="ja-JP" altLang="en-US" sz="1400" dirty="0">
                <a:solidFill>
                  <a:srgbClr val="0070C0"/>
                </a:solidFill>
                <a:latin typeface="Comic Sans MS" pitchFamily="66" charset="0"/>
                <a:ea typeface="HGP教科書体" pitchFamily="18" charset="-128"/>
              </a:endParaRP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D666EC53-CA1D-4958-AF39-0D0F6D5D0290}"/>
              </a:ext>
            </a:extLst>
          </p:cNvPr>
          <p:cNvGrpSpPr/>
          <p:nvPr/>
        </p:nvGrpSpPr>
        <p:grpSpPr>
          <a:xfrm>
            <a:off x="2276934" y="2921229"/>
            <a:ext cx="1280160" cy="590289"/>
            <a:chOff x="2276934" y="2921229"/>
            <a:chExt cx="1280160" cy="590289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C8F9CD2-AA20-4116-BC2F-C78CF7170422}"/>
                </a:ext>
              </a:extLst>
            </p:cNvPr>
            <p:cNvSpPr txBox="1"/>
            <p:nvPr/>
          </p:nvSpPr>
          <p:spPr>
            <a:xfrm>
              <a:off x="2794641" y="3049853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bg1">
                      <a:lumMod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q</a:t>
              </a:r>
              <a:endParaRPr kumimoji="1" lang="ja-JP" alt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483E56CB-9194-426C-ABFE-D8108147A5CC}"/>
                </a:ext>
              </a:extLst>
            </p:cNvPr>
            <p:cNvSpPr/>
            <p:nvPr/>
          </p:nvSpPr>
          <p:spPr>
            <a:xfrm>
              <a:off x="2276934" y="2921229"/>
              <a:ext cx="1280160" cy="529390"/>
            </a:xfrm>
            <a:custGeom>
              <a:avLst/>
              <a:gdLst>
                <a:gd name="connsiteX0" fmla="*/ 1280160 w 1280160"/>
                <a:gd name="connsiteY0" fmla="*/ 529390 h 529390"/>
                <a:gd name="connsiteX1" fmla="*/ 0 w 1280160"/>
                <a:gd name="connsiteY1" fmla="*/ 500514 h 529390"/>
                <a:gd name="connsiteX2" fmla="*/ 1193532 w 1280160"/>
                <a:gd name="connsiteY2" fmla="*/ 0 h 5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0160" h="529390">
                  <a:moveTo>
                    <a:pt x="1280160" y="529390"/>
                  </a:moveTo>
                  <a:lnTo>
                    <a:pt x="0" y="500514"/>
                  </a:lnTo>
                  <a:lnTo>
                    <a:pt x="1193532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013F1A-6D29-44F0-95F0-934F465F8D2C}"/>
              </a:ext>
            </a:extLst>
          </p:cNvPr>
          <p:cNvSpPr txBox="1"/>
          <p:nvPr/>
        </p:nvSpPr>
        <p:spPr>
          <a:xfrm>
            <a:off x="4676304" y="5309143"/>
            <a:ext cx="2767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1" lang="en-US" altLang="ja-JP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kumimoji="1" lang="en-US" altLang="ja-JP" sz="3200" dirty="0" err="1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altLang="ja-JP" sz="3200" dirty="0" err="1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4E893751-F0D3-43BD-8D66-DFE94ECD62B5}"/>
              </a:ext>
            </a:extLst>
          </p:cNvPr>
          <p:cNvSpPr/>
          <p:nvPr/>
        </p:nvSpPr>
        <p:spPr>
          <a:xfrm>
            <a:off x="4506197" y="1722766"/>
            <a:ext cx="3096344" cy="3115837"/>
          </a:xfrm>
          <a:prstGeom prst="arc">
            <a:avLst>
              <a:gd name="adj1" fmla="val 6910038"/>
              <a:gd name="adj2" fmla="val 0"/>
            </a:avLst>
          </a:prstGeom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18C65F08-E8DC-4286-8B01-34907A89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113" y="1729428"/>
            <a:ext cx="3232120" cy="7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2800" dirty="0">
                <a:solidFill>
                  <a:srgbClr val="00B050"/>
                </a:solidFill>
                <a:latin typeface="Comic Sans MS" pitchFamily="66" charset="0"/>
                <a:ea typeface="HGP教科書体" pitchFamily="18" charset="-128"/>
              </a:rPr>
              <a:t>次数：縦に地球一周した時の山の数</a:t>
            </a:r>
            <a:endParaRPr kumimoji="0" lang="ja-JP" altLang="en-US" sz="1400" dirty="0">
              <a:solidFill>
                <a:srgbClr val="00B05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31" name="円弧 30">
            <a:extLst>
              <a:ext uri="{FF2B5EF4-FFF2-40B4-BE49-F238E27FC236}">
                <a16:creationId xmlns:a16="http://schemas.microsoft.com/office/drawing/2014/main" id="{409E1545-19BD-45ED-AF3C-EC7ED2F122CD}"/>
              </a:ext>
            </a:extLst>
          </p:cNvPr>
          <p:cNvSpPr/>
          <p:nvPr/>
        </p:nvSpPr>
        <p:spPr>
          <a:xfrm rot="16200000">
            <a:off x="5666693" y="1936792"/>
            <a:ext cx="794845" cy="3115837"/>
          </a:xfrm>
          <a:prstGeom prst="arc">
            <a:avLst>
              <a:gd name="adj1" fmla="val 5117328"/>
              <a:gd name="adj2" fmla="val 16687901"/>
            </a:avLst>
          </a:prstGeom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B356BD9F-FE1F-43C2-94DF-85BA46A9D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684" y="4035444"/>
            <a:ext cx="3232120" cy="7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2800" dirty="0">
                <a:solidFill>
                  <a:srgbClr val="00B050"/>
                </a:solidFill>
                <a:latin typeface="Comic Sans MS" pitchFamily="66" charset="0"/>
                <a:ea typeface="HGP教科書体" pitchFamily="18" charset="-128"/>
              </a:rPr>
              <a:t>位数：横に地球一周した時の山の数</a:t>
            </a:r>
            <a:endParaRPr kumimoji="0" lang="ja-JP" altLang="en-US" sz="1400" dirty="0">
              <a:solidFill>
                <a:srgbClr val="00B05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pic>
        <p:nvPicPr>
          <p:cNvPr id="39" name="オーディオ 38">
            <a:hlinkClick r:id="" action="ppaction://media"/>
            <a:extLst>
              <a:ext uri="{FF2B5EF4-FFF2-40B4-BE49-F238E27FC236}">
                <a16:creationId xmlns:a16="http://schemas.microsoft.com/office/drawing/2014/main" id="{E3A89071-0CF1-4E42-9A79-E6C2578368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5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50"/>
    </mc:Choice>
    <mc:Fallback xmlns="">
      <p:transition spd="slow" advTm="24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2" grpId="0"/>
      <p:bldP spid="28" grpId="0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/>
      <p:bldP spid="3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95D212C-AFB4-462E-8CA1-17CCED515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56" t="53150" r="18500" b="33200"/>
          <a:stretch/>
        </p:blipFill>
        <p:spPr>
          <a:xfrm>
            <a:off x="510086" y="3078922"/>
            <a:ext cx="11681914" cy="136815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5951E18-3C68-4C21-A156-4709A7FE5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2" y="319721"/>
            <a:ext cx="6768751" cy="174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4400" dirty="0">
                <a:latin typeface="Comic Sans MS" pitchFamily="66" charset="0"/>
                <a:ea typeface="HGP教科書体" pitchFamily="18" charset="-128"/>
              </a:rPr>
              <a:t>重力の数学モデル：</a:t>
            </a:r>
            <a:endParaRPr kumimoji="0" lang="en-US" altLang="ja-JP" sz="4400" dirty="0">
              <a:latin typeface="Comic Sans MS" pitchFamily="66" charset="0"/>
              <a:ea typeface="HGP教科書体" pitchFamily="18" charset="-128"/>
            </a:endParaRPr>
          </a:p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4400" dirty="0">
                <a:latin typeface="Comic Sans MS" pitchFamily="66" charset="0"/>
                <a:ea typeface="HGP教科書体" pitchFamily="18" charset="-128"/>
              </a:rPr>
              <a:t>球関数とストークス係数</a:t>
            </a:r>
            <a:endParaRPr kumimoji="0" lang="en-US" altLang="ja-JP" sz="4400" dirty="0">
              <a:latin typeface="Comic Sans MS" pitchFamily="66" charset="0"/>
              <a:ea typeface="HGP教科書体" pitchFamily="18" charset="-128"/>
            </a:endParaRPr>
          </a:p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200" dirty="0">
                <a:latin typeface="Comic Sans MS" pitchFamily="66" charset="0"/>
                <a:ea typeface="HGP教科書体" pitchFamily="18" charset="-128"/>
              </a:rPr>
              <a:t>Mathematical expression of gravity: </a:t>
            </a:r>
          </a:p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200" dirty="0">
                <a:latin typeface="Comic Sans MS" pitchFamily="66" charset="0"/>
                <a:ea typeface="HGP教科書体" pitchFamily="18" charset="-128"/>
              </a:rPr>
              <a:t>Spherical harmonics and Stokes’ coefficients</a:t>
            </a:r>
            <a:endParaRPr kumimoji="0" lang="ja-JP" altLang="en-US" sz="2200" dirty="0">
              <a:latin typeface="Comic Sans MS" pitchFamily="66" charset="0"/>
              <a:ea typeface="HGP教科書体" pitchFamily="18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2675561-4291-4160-BE8D-4178CBCD02CA}"/>
              </a:ext>
            </a:extLst>
          </p:cNvPr>
          <p:cNvCxnSpPr/>
          <p:nvPr/>
        </p:nvCxnSpPr>
        <p:spPr>
          <a:xfrm flipV="1">
            <a:off x="767408" y="4041068"/>
            <a:ext cx="0" cy="936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15">
            <a:extLst>
              <a:ext uri="{FF2B5EF4-FFF2-40B4-BE49-F238E27FC236}">
                <a16:creationId xmlns:a16="http://schemas.microsoft.com/office/drawing/2014/main" id="{F92F5E71-CBE1-4BE2-B2B6-AD9125583888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8184967" y="465529"/>
            <a:ext cx="2519363" cy="2449513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 sz="32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AFC029B-3B9A-495F-B27C-1ABA08FAC5EB}"/>
              </a:ext>
            </a:extLst>
          </p:cNvPr>
          <p:cNvSpPr/>
          <p:nvPr/>
        </p:nvSpPr>
        <p:spPr>
          <a:xfrm>
            <a:off x="8184231" y="1052736"/>
            <a:ext cx="2509169" cy="1152128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>
            <a:extLst>
              <a:ext uri="{FF2B5EF4-FFF2-40B4-BE49-F238E27FC236}">
                <a16:creationId xmlns:a16="http://schemas.microsoft.com/office/drawing/2014/main" id="{B8EBB083-5B77-4609-933A-61EEFC83F8B4}"/>
              </a:ext>
            </a:extLst>
          </p:cNvPr>
          <p:cNvSpPr/>
          <p:nvPr/>
        </p:nvSpPr>
        <p:spPr>
          <a:xfrm>
            <a:off x="9012324" y="482524"/>
            <a:ext cx="911322" cy="3180252"/>
          </a:xfrm>
          <a:prstGeom prst="arc">
            <a:avLst>
              <a:gd name="adj1" fmla="val 16211258"/>
              <a:gd name="adj2" fmla="val 641457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00BE7F3-4657-4972-B28A-35AFBA0DD269}"/>
              </a:ext>
            </a:extLst>
          </p:cNvPr>
          <p:cNvCxnSpPr>
            <a:stCxn id="11" idx="5"/>
            <a:endCxn id="10" idx="2"/>
          </p:cNvCxnSpPr>
          <p:nvPr/>
        </p:nvCxnSpPr>
        <p:spPr>
          <a:xfrm>
            <a:off x="9536555" y="1720984"/>
            <a:ext cx="386426" cy="43756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E0F43D-9840-49B2-B772-7BBD7CC799AF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498371" y="1252944"/>
            <a:ext cx="537893" cy="39828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7CE08E7-35C0-419E-9362-12531948DBB9}"/>
              </a:ext>
            </a:extLst>
          </p:cNvPr>
          <p:cNvSpPr txBox="1"/>
          <p:nvPr/>
        </p:nvSpPr>
        <p:spPr>
          <a:xfrm>
            <a:off x="9512578" y="10761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1" lang="ja-JP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91387A-068D-4587-BB0B-2CAEC4154865}"/>
              </a:ext>
            </a:extLst>
          </p:cNvPr>
          <p:cNvSpPr txBox="1"/>
          <p:nvPr/>
        </p:nvSpPr>
        <p:spPr>
          <a:xfrm>
            <a:off x="9549084" y="148574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endParaRPr kumimoji="1" lang="ja-JP" altLang="en-US" i="1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FE9282A-8F6C-4E64-960C-5562684E6588}"/>
              </a:ext>
            </a:extLst>
          </p:cNvPr>
          <p:cNvCxnSpPr>
            <a:cxnSpLocks/>
            <a:stCxn id="11" idx="0"/>
          </p:cNvCxnSpPr>
          <p:nvPr/>
        </p:nvCxnSpPr>
        <p:spPr>
          <a:xfrm flipH="1">
            <a:off x="8988352" y="1628800"/>
            <a:ext cx="510019" cy="529748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020C8526-4FD2-4950-BFE1-5FC1D0CA61A5}"/>
              </a:ext>
            </a:extLst>
          </p:cNvPr>
          <p:cNvSpPr/>
          <p:nvPr/>
        </p:nvSpPr>
        <p:spPr>
          <a:xfrm>
            <a:off x="9444371" y="1628800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D658C10-B9FA-4317-BE4D-A013B364AD05}"/>
              </a:ext>
            </a:extLst>
          </p:cNvPr>
          <p:cNvSpPr txBox="1"/>
          <p:nvPr/>
        </p:nvSpPr>
        <p:spPr>
          <a:xfrm>
            <a:off x="9296074" y="17827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endParaRPr kumimoji="1" lang="ja-JP" altLang="en-US" i="1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8F4338E-6C4D-487A-B6F3-B3B8ABC794AB}"/>
              </a:ext>
            </a:extLst>
          </p:cNvPr>
          <p:cNvSpPr txBox="1"/>
          <p:nvPr/>
        </p:nvSpPr>
        <p:spPr>
          <a:xfrm>
            <a:off x="119336" y="496793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重力ポテンシャル</a:t>
            </a:r>
            <a:endParaRPr kumimoji="1" lang="ja-JP" altLang="en-US" sz="2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B17CFAE-68FD-42FD-96A4-12F572AF0097}"/>
              </a:ext>
            </a:extLst>
          </p:cNvPr>
          <p:cNvGrpSpPr/>
          <p:nvPr/>
        </p:nvGrpSpPr>
        <p:grpSpPr>
          <a:xfrm>
            <a:off x="4797231" y="4231885"/>
            <a:ext cx="1802096" cy="1361328"/>
            <a:chOff x="4797231" y="4231885"/>
            <a:chExt cx="1802096" cy="1361328"/>
          </a:xfrm>
        </p:grpSpPr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E8D4CA23-7FB9-4F8A-A7B7-672D47B87DF8}"/>
                </a:ext>
              </a:extLst>
            </p:cNvPr>
            <p:cNvCxnSpPr/>
            <p:nvPr/>
          </p:nvCxnSpPr>
          <p:spPr>
            <a:xfrm flipV="1">
              <a:off x="5375920" y="4231885"/>
              <a:ext cx="0" cy="9361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BEF73F94-9F8F-402C-9CB8-F16AB1D31CCE}"/>
                </a:ext>
              </a:extLst>
            </p:cNvPr>
            <p:cNvSpPr txBox="1"/>
            <p:nvPr/>
          </p:nvSpPr>
          <p:spPr>
            <a:xfrm>
              <a:off x="4797231" y="5193103"/>
              <a:ext cx="1802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地表</a:t>
              </a:r>
              <a:r>
                <a:rPr lang="en-US" altLang="ja-JP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(</a:t>
              </a:r>
              <a:r>
                <a:rPr lang="en-US" altLang="ja-JP" sz="2000" i="1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=</a:t>
              </a:r>
              <a:r>
                <a:rPr lang="en-US" altLang="ja-JP" sz="2000" i="1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)</a:t>
              </a:r>
              <a:r>
                <a:rPr lang="ja-JP" altLang="en-US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で１</a:t>
              </a:r>
              <a:endParaRPr kumimoji="1" lang="ja-JP" altLang="en-US" sz="2000" dirty="0"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1CD35B5-5F0B-488D-B743-D15F218088E1}"/>
              </a:ext>
            </a:extLst>
          </p:cNvPr>
          <p:cNvSpPr txBox="1"/>
          <p:nvPr/>
        </p:nvSpPr>
        <p:spPr>
          <a:xfrm>
            <a:off x="8927130" y="155016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1" lang="ja-JP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円弧 34">
            <a:extLst>
              <a:ext uri="{FF2B5EF4-FFF2-40B4-BE49-F238E27FC236}">
                <a16:creationId xmlns:a16="http://schemas.microsoft.com/office/drawing/2014/main" id="{5C43E3C0-B9CE-4C18-A287-F58CE237C2B9}"/>
              </a:ext>
            </a:extLst>
          </p:cNvPr>
          <p:cNvSpPr/>
          <p:nvPr/>
        </p:nvSpPr>
        <p:spPr>
          <a:xfrm>
            <a:off x="9085912" y="1443921"/>
            <a:ext cx="558268" cy="801234"/>
          </a:xfrm>
          <a:prstGeom prst="arc">
            <a:avLst>
              <a:gd name="adj1" fmla="val 18806733"/>
              <a:gd name="adj2" fmla="val 20985173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弧 35">
            <a:extLst>
              <a:ext uri="{FF2B5EF4-FFF2-40B4-BE49-F238E27FC236}">
                <a16:creationId xmlns:a16="http://schemas.microsoft.com/office/drawing/2014/main" id="{7B0D0210-E59E-411D-89BE-C8E61B7D2DBF}"/>
              </a:ext>
            </a:extLst>
          </p:cNvPr>
          <p:cNvSpPr/>
          <p:nvPr/>
        </p:nvSpPr>
        <p:spPr>
          <a:xfrm>
            <a:off x="9336360" y="1484784"/>
            <a:ext cx="390719" cy="382711"/>
          </a:xfrm>
          <a:prstGeom prst="arc">
            <a:avLst>
              <a:gd name="adj1" fmla="val 3733200"/>
              <a:gd name="adj2" fmla="val 9111726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EBFF23B0-7F30-40DE-8FD8-9EB326010156}"/>
              </a:ext>
            </a:extLst>
          </p:cNvPr>
          <p:cNvSpPr/>
          <p:nvPr/>
        </p:nvSpPr>
        <p:spPr>
          <a:xfrm>
            <a:off x="9840416" y="1340776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弧 38">
            <a:extLst>
              <a:ext uri="{FF2B5EF4-FFF2-40B4-BE49-F238E27FC236}">
                <a16:creationId xmlns:a16="http://schemas.microsoft.com/office/drawing/2014/main" id="{F9928E6B-C71D-44BB-A4B8-6CFE53C6B25A}"/>
              </a:ext>
            </a:extLst>
          </p:cNvPr>
          <p:cNvSpPr/>
          <p:nvPr/>
        </p:nvSpPr>
        <p:spPr>
          <a:xfrm>
            <a:off x="9444371" y="1144920"/>
            <a:ext cx="1883420" cy="1420102"/>
          </a:xfrm>
          <a:prstGeom prst="arc">
            <a:avLst>
              <a:gd name="adj1" fmla="val 11637353"/>
              <a:gd name="adj2" fmla="val 14494671"/>
            </a:avLst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弧 39">
            <a:extLst>
              <a:ext uri="{FF2B5EF4-FFF2-40B4-BE49-F238E27FC236}">
                <a16:creationId xmlns:a16="http://schemas.microsoft.com/office/drawing/2014/main" id="{8FC112E6-FC4D-4A77-B06B-42C3566E2BE2}"/>
              </a:ext>
            </a:extLst>
          </p:cNvPr>
          <p:cNvSpPr/>
          <p:nvPr/>
        </p:nvSpPr>
        <p:spPr>
          <a:xfrm>
            <a:off x="8969943" y="1500608"/>
            <a:ext cx="2357848" cy="1455598"/>
          </a:xfrm>
          <a:prstGeom prst="arc">
            <a:avLst>
              <a:gd name="adj1" fmla="val 10888832"/>
              <a:gd name="adj2" fmla="val 13205651"/>
            </a:avLst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E736D0C-436F-4F7E-8E7A-4F0B6617ED85}"/>
              </a:ext>
            </a:extLst>
          </p:cNvPr>
          <p:cNvGrpSpPr/>
          <p:nvPr/>
        </p:nvGrpSpPr>
        <p:grpSpPr>
          <a:xfrm>
            <a:off x="9040712" y="3894539"/>
            <a:ext cx="2696572" cy="1357094"/>
            <a:chOff x="9040712" y="3894539"/>
            <a:chExt cx="2696572" cy="1357094"/>
          </a:xfrm>
        </p:grpSpPr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DDB919FF-23C2-4260-A825-5FEBCE802BDE}"/>
                </a:ext>
              </a:extLst>
            </p:cNvPr>
            <p:cNvCxnSpPr/>
            <p:nvPr/>
          </p:nvCxnSpPr>
          <p:spPr>
            <a:xfrm flipV="1">
              <a:off x="10372638" y="3894539"/>
              <a:ext cx="0" cy="9361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C0E2362-45E7-445B-AB89-6CF6B36C839B}"/>
                </a:ext>
              </a:extLst>
            </p:cNvPr>
            <p:cNvSpPr txBox="1"/>
            <p:nvPr/>
          </p:nvSpPr>
          <p:spPr>
            <a:xfrm>
              <a:off x="9040712" y="4851523"/>
              <a:ext cx="2696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次数</a:t>
              </a:r>
              <a:r>
                <a:rPr lang="en-US" altLang="ja-JP" sz="2000" i="1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n </a:t>
              </a:r>
              <a:r>
                <a:rPr lang="ja-JP" altLang="en-US" sz="2000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位数</a:t>
              </a:r>
              <a:r>
                <a:rPr lang="en-US" altLang="ja-JP" sz="2000" i="1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m</a:t>
              </a:r>
              <a:r>
                <a:rPr lang="ja-JP" altLang="en-US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の球関数</a:t>
              </a:r>
              <a:endParaRPr kumimoji="1" lang="ja-JP" altLang="en-US" sz="2000" dirty="0"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261881-296B-4DBC-903F-8A171886AD57}"/>
              </a:ext>
            </a:extLst>
          </p:cNvPr>
          <p:cNvSpPr txBox="1"/>
          <p:nvPr/>
        </p:nvSpPr>
        <p:spPr>
          <a:xfrm>
            <a:off x="10056245" y="9673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1" lang="ja-JP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E635E8FC-EE27-4679-B371-7E3B9AC721D3}"/>
              </a:ext>
            </a:extLst>
          </p:cNvPr>
          <p:cNvSpPr/>
          <p:nvPr/>
        </p:nvSpPr>
        <p:spPr>
          <a:xfrm>
            <a:off x="10020448" y="116076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3111C3B-5492-4A4D-B135-B895F00FABEC}"/>
              </a:ext>
            </a:extLst>
          </p:cNvPr>
          <p:cNvGrpSpPr/>
          <p:nvPr/>
        </p:nvGrpSpPr>
        <p:grpSpPr>
          <a:xfrm>
            <a:off x="6434449" y="3942975"/>
            <a:ext cx="5422191" cy="2707103"/>
            <a:chOff x="6434449" y="3942975"/>
            <a:chExt cx="5422191" cy="2707103"/>
          </a:xfrm>
        </p:grpSpPr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2A445A13-A383-4D34-9A24-2A44CF10EF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4449" y="4041069"/>
              <a:ext cx="1017826" cy="1836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1EFCB6F9-1198-4EBC-89D0-709251F3954A}"/>
                </a:ext>
              </a:extLst>
            </p:cNvPr>
            <p:cNvSpPr txBox="1"/>
            <p:nvPr/>
          </p:nvSpPr>
          <p:spPr>
            <a:xfrm>
              <a:off x="6585419" y="5942192"/>
              <a:ext cx="5271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ストークス係数（微小な量、</a:t>
              </a:r>
              <a:r>
                <a:rPr lang="ja-JP" altLang="en-US" sz="2000" dirty="0">
                  <a:solidFill>
                    <a:srgbClr val="FF000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これさえあれば重力もジオイド高も計算できる</a:t>
              </a:r>
              <a:r>
                <a:rPr lang="ja-JP" altLang="en-US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）</a:t>
              </a:r>
              <a:endParaRPr kumimoji="1" lang="ja-JP" altLang="en-US" sz="2000" dirty="0"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6588AA60-2EC5-4E90-9FBF-102A5110FE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3429" y="3942975"/>
              <a:ext cx="717374" cy="19342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B7ACD17-8341-4704-BAEC-88297E3A2C6A}"/>
              </a:ext>
            </a:extLst>
          </p:cNvPr>
          <p:cNvGrpSpPr/>
          <p:nvPr/>
        </p:nvGrpSpPr>
        <p:grpSpPr>
          <a:xfrm>
            <a:off x="3647727" y="2420841"/>
            <a:ext cx="1652236" cy="2556331"/>
            <a:chOff x="3647727" y="2420841"/>
            <a:chExt cx="1652236" cy="2556331"/>
          </a:xfrm>
        </p:grpSpPr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F317D69C-5B5E-4F41-9314-2BE9F81F0CFC}"/>
                </a:ext>
              </a:extLst>
            </p:cNvPr>
            <p:cNvCxnSpPr/>
            <p:nvPr/>
          </p:nvCxnSpPr>
          <p:spPr>
            <a:xfrm>
              <a:off x="3647727" y="2565022"/>
              <a:ext cx="0" cy="2412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E537DEA8-28F0-48D5-BA7E-559C6CF7E308}"/>
                </a:ext>
              </a:extLst>
            </p:cNvPr>
            <p:cNvCxnSpPr/>
            <p:nvPr/>
          </p:nvCxnSpPr>
          <p:spPr>
            <a:xfrm>
              <a:off x="3647727" y="2962319"/>
              <a:ext cx="11495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48EBF90E-7C0E-4D73-AD6A-B1CD21F904B0}"/>
                </a:ext>
              </a:extLst>
            </p:cNvPr>
            <p:cNvSpPr txBox="1"/>
            <p:nvPr/>
          </p:nvSpPr>
          <p:spPr>
            <a:xfrm>
              <a:off x="3796025" y="2420841"/>
              <a:ext cx="1503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solidFill>
                    <a:schemeClr val="accent5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微小量</a:t>
              </a:r>
              <a:r>
                <a:rPr lang="en-US" altLang="ja-JP" sz="2000" dirty="0">
                  <a:solidFill>
                    <a:schemeClr val="accent5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(&lt;&lt;1)</a:t>
              </a:r>
              <a:endParaRPr kumimoji="1" lang="ja-JP" altLang="en-US" sz="2000" dirty="0">
                <a:solidFill>
                  <a:schemeClr val="accent5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pic>
        <p:nvPicPr>
          <p:cNvPr id="17" name="オーディオ 16">
            <a:hlinkClick r:id="" action="ppaction://media"/>
            <a:extLst>
              <a:ext uri="{FF2B5EF4-FFF2-40B4-BE49-F238E27FC236}">
                <a16:creationId xmlns:a16="http://schemas.microsoft.com/office/drawing/2014/main" id="{65A1D8ED-9122-4B3A-9B5D-A805B1D442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8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29"/>
    </mc:Choice>
    <mc:Fallback xmlns="">
      <p:transition spd="slow" advTm="14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95D212C-AFB4-462E-8CA1-17CCED515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56" t="53150" r="18500" b="33200"/>
          <a:stretch/>
        </p:blipFill>
        <p:spPr>
          <a:xfrm>
            <a:off x="510086" y="3078922"/>
            <a:ext cx="11681914" cy="136815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5951E18-3C68-4C21-A156-4709A7FE5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9" y="596258"/>
            <a:ext cx="6768751" cy="94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4400" dirty="0">
                <a:latin typeface="Comic Sans MS" pitchFamily="66" charset="0"/>
                <a:ea typeface="HGP教科書体" pitchFamily="18" charset="-128"/>
              </a:rPr>
              <a:t>ポテンシャルを微分すると重力</a:t>
            </a:r>
            <a:endParaRPr kumimoji="0" lang="en-US" altLang="ja-JP" sz="4400" dirty="0">
              <a:latin typeface="Comic Sans MS" pitchFamily="66" charset="0"/>
              <a:ea typeface="HGP教科書体" pitchFamily="18" charset="-128"/>
            </a:endParaRPr>
          </a:p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400" dirty="0">
                <a:latin typeface="Comic Sans MS" pitchFamily="66" charset="0"/>
                <a:ea typeface="HGP教科書体" pitchFamily="18" charset="-128"/>
              </a:rPr>
              <a:t>Partial derivative of U is the gravity</a:t>
            </a:r>
            <a:endParaRPr kumimoji="0" lang="ja-JP" altLang="en-US" sz="1200" dirty="0">
              <a:latin typeface="Comic Sans MS" pitchFamily="66" charset="0"/>
              <a:ea typeface="HGP教科書体" pitchFamily="18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2675561-4291-4160-BE8D-4178CBCD02CA}"/>
              </a:ext>
            </a:extLst>
          </p:cNvPr>
          <p:cNvCxnSpPr>
            <a:cxnSpLocks/>
          </p:cNvCxnSpPr>
          <p:nvPr/>
        </p:nvCxnSpPr>
        <p:spPr>
          <a:xfrm>
            <a:off x="983432" y="2915799"/>
            <a:ext cx="0" cy="4755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15">
            <a:extLst>
              <a:ext uri="{FF2B5EF4-FFF2-40B4-BE49-F238E27FC236}">
                <a16:creationId xmlns:a16="http://schemas.microsoft.com/office/drawing/2014/main" id="{F92F5E71-CBE1-4BE2-B2B6-AD9125583888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8184967" y="465529"/>
            <a:ext cx="2519363" cy="2449513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 sz="32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AFC029B-3B9A-495F-B27C-1ABA08FAC5EB}"/>
              </a:ext>
            </a:extLst>
          </p:cNvPr>
          <p:cNvSpPr/>
          <p:nvPr/>
        </p:nvSpPr>
        <p:spPr>
          <a:xfrm>
            <a:off x="8184231" y="1052736"/>
            <a:ext cx="2509169" cy="1152128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>
            <a:extLst>
              <a:ext uri="{FF2B5EF4-FFF2-40B4-BE49-F238E27FC236}">
                <a16:creationId xmlns:a16="http://schemas.microsoft.com/office/drawing/2014/main" id="{B8EBB083-5B77-4609-933A-61EEFC83F8B4}"/>
              </a:ext>
            </a:extLst>
          </p:cNvPr>
          <p:cNvSpPr/>
          <p:nvPr/>
        </p:nvSpPr>
        <p:spPr>
          <a:xfrm>
            <a:off x="9012324" y="482524"/>
            <a:ext cx="911322" cy="3180252"/>
          </a:xfrm>
          <a:prstGeom prst="arc">
            <a:avLst>
              <a:gd name="adj1" fmla="val 16211258"/>
              <a:gd name="adj2" fmla="val 641457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00BE7F3-4657-4972-B28A-35AFBA0DD269}"/>
              </a:ext>
            </a:extLst>
          </p:cNvPr>
          <p:cNvCxnSpPr>
            <a:stCxn id="11" idx="5"/>
            <a:endCxn id="10" idx="2"/>
          </p:cNvCxnSpPr>
          <p:nvPr/>
        </p:nvCxnSpPr>
        <p:spPr>
          <a:xfrm>
            <a:off x="9536555" y="1720984"/>
            <a:ext cx="386426" cy="43756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E0F43D-9840-49B2-B772-7BBD7CC799AF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498371" y="1252944"/>
            <a:ext cx="537893" cy="39828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7CE08E7-35C0-419E-9362-12531948DBB9}"/>
              </a:ext>
            </a:extLst>
          </p:cNvPr>
          <p:cNvSpPr txBox="1"/>
          <p:nvPr/>
        </p:nvSpPr>
        <p:spPr>
          <a:xfrm>
            <a:off x="9512578" y="10761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1" lang="ja-JP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91387A-068D-4587-BB0B-2CAEC4154865}"/>
              </a:ext>
            </a:extLst>
          </p:cNvPr>
          <p:cNvSpPr txBox="1"/>
          <p:nvPr/>
        </p:nvSpPr>
        <p:spPr>
          <a:xfrm>
            <a:off x="9549084" y="148574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endParaRPr kumimoji="1" lang="ja-JP" altLang="en-US" i="1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FE9282A-8F6C-4E64-960C-5562684E6588}"/>
              </a:ext>
            </a:extLst>
          </p:cNvPr>
          <p:cNvCxnSpPr>
            <a:cxnSpLocks/>
            <a:stCxn id="11" idx="0"/>
          </p:cNvCxnSpPr>
          <p:nvPr/>
        </p:nvCxnSpPr>
        <p:spPr>
          <a:xfrm flipH="1">
            <a:off x="8988352" y="1628800"/>
            <a:ext cx="510019" cy="529748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020C8526-4FD2-4950-BFE1-5FC1D0CA61A5}"/>
              </a:ext>
            </a:extLst>
          </p:cNvPr>
          <p:cNvSpPr/>
          <p:nvPr/>
        </p:nvSpPr>
        <p:spPr>
          <a:xfrm>
            <a:off x="9444371" y="1628800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D658C10-B9FA-4317-BE4D-A013B364AD05}"/>
              </a:ext>
            </a:extLst>
          </p:cNvPr>
          <p:cNvSpPr txBox="1"/>
          <p:nvPr/>
        </p:nvSpPr>
        <p:spPr>
          <a:xfrm>
            <a:off x="9296074" y="17827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endParaRPr kumimoji="1" lang="ja-JP" altLang="en-US" i="1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8F4338E-6C4D-487A-B6F3-B3B8ABC794AB}"/>
              </a:ext>
            </a:extLst>
          </p:cNvPr>
          <p:cNvSpPr txBox="1"/>
          <p:nvPr/>
        </p:nvSpPr>
        <p:spPr>
          <a:xfrm>
            <a:off x="350830" y="251568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重力ポテンシャル</a:t>
            </a:r>
            <a:endParaRPr kumimoji="1" lang="ja-JP" altLang="en-US" sz="2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1CD35B5-5F0B-488D-B743-D15F218088E1}"/>
              </a:ext>
            </a:extLst>
          </p:cNvPr>
          <p:cNvSpPr txBox="1"/>
          <p:nvPr/>
        </p:nvSpPr>
        <p:spPr>
          <a:xfrm>
            <a:off x="8927130" y="155016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1" lang="ja-JP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円弧 34">
            <a:extLst>
              <a:ext uri="{FF2B5EF4-FFF2-40B4-BE49-F238E27FC236}">
                <a16:creationId xmlns:a16="http://schemas.microsoft.com/office/drawing/2014/main" id="{5C43E3C0-B9CE-4C18-A287-F58CE237C2B9}"/>
              </a:ext>
            </a:extLst>
          </p:cNvPr>
          <p:cNvSpPr/>
          <p:nvPr/>
        </p:nvSpPr>
        <p:spPr>
          <a:xfrm>
            <a:off x="9085912" y="1443921"/>
            <a:ext cx="558268" cy="801234"/>
          </a:xfrm>
          <a:prstGeom prst="arc">
            <a:avLst>
              <a:gd name="adj1" fmla="val 18806733"/>
              <a:gd name="adj2" fmla="val 20985173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弧 35">
            <a:extLst>
              <a:ext uri="{FF2B5EF4-FFF2-40B4-BE49-F238E27FC236}">
                <a16:creationId xmlns:a16="http://schemas.microsoft.com/office/drawing/2014/main" id="{7B0D0210-E59E-411D-89BE-C8E61B7D2DBF}"/>
              </a:ext>
            </a:extLst>
          </p:cNvPr>
          <p:cNvSpPr/>
          <p:nvPr/>
        </p:nvSpPr>
        <p:spPr>
          <a:xfrm>
            <a:off x="9336360" y="1484784"/>
            <a:ext cx="390719" cy="382711"/>
          </a:xfrm>
          <a:prstGeom prst="arc">
            <a:avLst>
              <a:gd name="adj1" fmla="val 3733200"/>
              <a:gd name="adj2" fmla="val 9111726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EBFF23B0-7F30-40DE-8FD8-9EB326010156}"/>
              </a:ext>
            </a:extLst>
          </p:cNvPr>
          <p:cNvSpPr/>
          <p:nvPr/>
        </p:nvSpPr>
        <p:spPr>
          <a:xfrm>
            <a:off x="9840416" y="1340776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弧 38">
            <a:extLst>
              <a:ext uri="{FF2B5EF4-FFF2-40B4-BE49-F238E27FC236}">
                <a16:creationId xmlns:a16="http://schemas.microsoft.com/office/drawing/2014/main" id="{F9928E6B-C71D-44BB-A4B8-6CFE53C6B25A}"/>
              </a:ext>
            </a:extLst>
          </p:cNvPr>
          <p:cNvSpPr/>
          <p:nvPr/>
        </p:nvSpPr>
        <p:spPr>
          <a:xfrm>
            <a:off x="9444371" y="1144920"/>
            <a:ext cx="1883420" cy="1420102"/>
          </a:xfrm>
          <a:prstGeom prst="arc">
            <a:avLst>
              <a:gd name="adj1" fmla="val 11637353"/>
              <a:gd name="adj2" fmla="val 14494671"/>
            </a:avLst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弧 39">
            <a:extLst>
              <a:ext uri="{FF2B5EF4-FFF2-40B4-BE49-F238E27FC236}">
                <a16:creationId xmlns:a16="http://schemas.microsoft.com/office/drawing/2014/main" id="{8FC112E6-FC4D-4A77-B06B-42C3566E2BE2}"/>
              </a:ext>
            </a:extLst>
          </p:cNvPr>
          <p:cNvSpPr/>
          <p:nvPr/>
        </p:nvSpPr>
        <p:spPr>
          <a:xfrm>
            <a:off x="8969943" y="1500608"/>
            <a:ext cx="2357848" cy="1455598"/>
          </a:xfrm>
          <a:prstGeom prst="arc">
            <a:avLst>
              <a:gd name="adj1" fmla="val 10888832"/>
              <a:gd name="adj2" fmla="val 13205651"/>
            </a:avLst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261881-296B-4DBC-903F-8A171886AD57}"/>
              </a:ext>
            </a:extLst>
          </p:cNvPr>
          <p:cNvSpPr txBox="1"/>
          <p:nvPr/>
        </p:nvSpPr>
        <p:spPr>
          <a:xfrm>
            <a:off x="10056245" y="9673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1" lang="ja-JP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E635E8FC-EE27-4679-B371-7E3B9AC721D3}"/>
              </a:ext>
            </a:extLst>
          </p:cNvPr>
          <p:cNvSpPr/>
          <p:nvPr/>
        </p:nvSpPr>
        <p:spPr>
          <a:xfrm>
            <a:off x="10020448" y="116076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317D69C-5B5E-4F41-9314-2BE9F81F0CFC}"/>
              </a:ext>
            </a:extLst>
          </p:cNvPr>
          <p:cNvCxnSpPr/>
          <p:nvPr/>
        </p:nvCxnSpPr>
        <p:spPr>
          <a:xfrm>
            <a:off x="3647727" y="2565022"/>
            <a:ext cx="0" cy="2412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E537DEA8-28F0-48D5-BA7E-559C6CF7E308}"/>
              </a:ext>
            </a:extLst>
          </p:cNvPr>
          <p:cNvCxnSpPr/>
          <p:nvPr/>
        </p:nvCxnSpPr>
        <p:spPr>
          <a:xfrm>
            <a:off x="3647727" y="2962319"/>
            <a:ext cx="11495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8EBF90E-7C0E-4D73-AD6A-B1CD21F904B0}"/>
              </a:ext>
            </a:extLst>
          </p:cNvPr>
          <p:cNvSpPr txBox="1"/>
          <p:nvPr/>
        </p:nvSpPr>
        <p:spPr>
          <a:xfrm>
            <a:off x="3796025" y="2420841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微小量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(&lt;&lt;1)</a:t>
            </a:r>
            <a:endParaRPr kumimoji="1" lang="ja-JP" altLang="en-US" sz="2000" dirty="0">
              <a:solidFill>
                <a:schemeClr val="accent5">
                  <a:lumMod val="5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5157F6-7722-47E0-8123-8AE73F77C7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8" t="64845" r="25719" b="25047"/>
          <a:stretch/>
        </p:blipFill>
        <p:spPr>
          <a:xfrm>
            <a:off x="92697" y="5187922"/>
            <a:ext cx="12099303" cy="1130878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4D5E081-370A-40B6-A429-21D37AF61A78}"/>
              </a:ext>
            </a:extLst>
          </p:cNvPr>
          <p:cNvGrpSpPr/>
          <p:nvPr/>
        </p:nvGrpSpPr>
        <p:grpSpPr>
          <a:xfrm>
            <a:off x="92697" y="4577062"/>
            <a:ext cx="1980029" cy="876142"/>
            <a:chOff x="92697" y="4577062"/>
            <a:chExt cx="1980029" cy="876142"/>
          </a:xfrm>
        </p:grpSpPr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E8C99DAC-27F6-46AC-98F6-2D7140151927}"/>
                </a:ext>
              </a:extLst>
            </p:cNvPr>
            <p:cNvCxnSpPr>
              <a:cxnSpLocks/>
            </p:cNvCxnSpPr>
            <p:nvPr/>
          </p:nvCxnSpPr>
          <p:spPr>
            <a:xfrm>
              <a:off x="497779" y="4977615"/>
              <a:ext cx="0" cy="4755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BDCE5502-529B-48AD-8558-5218D0A75384}"/>
                </a:ext>
              </a:extLst>
            </p:cNvPr>
            <p:cNvSpPr txBox="1"/>
            <p:nvPr/>
          </p:nvSpPr>
          <p:spPr>
            <a:xfrm>
              <a:off x="92697" y="4577062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重力（下向き）</a:t>
              </a:r>
              <a:endParaRPr kumimoji="1" lang="ja-JP" altLang="en-US" sz="2000" dirty="0"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475D8582-6D09-43F8-BCF3-32A8F22A1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4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26"/>
    </mc:Choice>
    <mc:Fallback xmlns="">
      <p:transition spd="slow" advTm="112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1703388" y="581025"/>
            <a:ext cx="8964612" cy="5816600"/>
            <a:chOff x="113" y="366"/>
            <a:chExt cx="5647" cy="3664"/>
          </a:xfrm>
        </p:grpSpPr>
        <p:pic>
          <p:nvPicPr>
            <p:cNvPr id="155658" name="Picture 3" descr="deg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66"/>
              <a:ext cx="5647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59" name="Text Box 4"/>
            <p:cNvSpPr txBox="1">
              <a:spLocks noChangeArrowheads="1"/>
            </p:cNvSpPr>
            <p:nvPr/>
          </p:nvSpPr>
          <p:spPr bwMode="auto">
            <a:xfrm>
              <a:off x="3560" y="2659"/>
              <a:ext cx="10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chemeClr val="bg1"/>
                  </a:solidFill>
                  <a:latin typeface="Comic Sans MS" pitchFamily="66" charset="0"/>
                </a:rPr>
                <a:t>Degree 10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74825" y="692151"/>
            <a:ext cx="8820150" cy="5616575"/>
            <a:chOff x="-1565" y="218"/>
            <a:chExt cx="5851" cy="3796"/>
          </a:xfrm>
        </p:grpSpPr>
        <p:pic>
          <p:nvPicPr>
            <p:cNvPr id="155656" name="Picture 6" descr="deg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565" y="218"/>
              <a:ext cx="5851" cy="3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57" name="Text Box 7"/>
            <p:cNvSpPr txBox="1">
              <a:spLocks noChangeArrowheads="1"/>
            </p:cNvSpPr>
            <p:nvPr/>
          </p:nvSpPr>
          <p:spPr bwMode="auto">
            <a:xfrm>
              <a:off x="2064" y="2568"/>
              <a:ext cx="1121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chemeClr val="bg1"/>
                  </a:solidFill>
                  <a:latin typeface="Comic Sans MS" pitchFamily="66" charset="0"/>
                </a:rPr>
                <a:t>Degree 30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809750" y="631825"/>
            <a:ext cx="8856662" cy="5765800"/>
            <a:chOff x="0" y="255"/>
            <a:chExt cx="5806" cy="3768"/>
          </a:xfrm>
        </p:grpSpPr>
        <p:pic>
          <p:nvPicPr>
            <p:cNvPr id="155654" name="Picture 9" descr="deg1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255"/>
              <a:ext cx="5806" cy="3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55" name="Text Box 10"/>
            <p:cNvSpPr txBox="1">
              <a:spLocks noChangeArrowheads="1"/>
            </p:cNvSpPr>
            <p:nvPr/>
          </p:nvSpPr>
          <p:spPr bwMode="auto">
            <a:xfrm>
              <a:off x="3606" y="2614"/>
              <a:ext cx="118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chemeClr val="bg1"/>
                  </a:solidFill>
                  <a:latin typeface="Comic Sans MS" pitchFamily="66" charset="0"/>
                </a:rPr>
                <a:t>Degree 100</a:t>
              </a:r>
            </a:p>
          </p:txBody>
        </p:sp>
      </p:grpSp>
      <p:sp>
        <p:nvSpPr>
          <p:cNvPr id="155653" name="Text Box 11"/>
          <p:cNvSpPr txBox="1">
            <a:spLocks noChangeArrowheads="1"/>
          </p:cNvSpPr>
          <p:nvPr/>
        </p:nvSpPr>
        <p:spPr bwMode="auto">
          <a:xfrm>
            <a:off x="4224339" y="620713"/>
            <a:ext cx="4067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Comic Sans MS" pitchFamily="66" charset="0"/>
              </a:rPr>
              <a:t>Gravity field by GRACE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4088A38-AC04-4E0E-BCE8-E08A833B13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1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PO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5520" y="1484784"/>
            <a:ext cx="8659368" cy="508406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495600" y="260648"/>
            <a:ext cx="78213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GRACE</a:t>
            </a:r>
            <a:r>
              <a:rPr lang="ja-JP" altLang="en-US" sz="36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の静的重力場モデル：</a:t>
            </a:r>
            <a:r>
              <a:rPr lang="en-US" altLang="ja-JP" sz="36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360</a:t>
            </a:r>
            <a:r>
              <a:rPr lang="ja-JP" altLang="en-US" sz="36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次</a:t>
            </a:r>
            <a:endParaRPr lang="en-US" altLang="ja-JP" sz="36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Static gravity with degree/order 360</a:t>
            </a:r>
            <a:endParaRPr lang="ja-JP" altLang="en-US" sz="28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956B094-9425-4998-BEBC-0A923D343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412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utoShape 6"/>
          <p:cNvSpPr>
            <a:spLocks noChangeArrowheads="1"/>
          </p:cNvSpPr>
          <p:nvPr/>
        </p:nvSpPr>
        <p:spPr bwMode="auto">
          <a:xfrm>
            <a:off x="7176440" y="2420887"/>
            <a:ext cx="2808000" cy="2484000"/>
          </a:xfrm>
          <a:prstGeom prst="star32">
            <a:avLst>
              <a:gd name="adj" fmla="val 46676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kumimoji="0" lang="en-US" altLang="ja-JP">
                <a:solidFill>
                  <a:prstClr val="white">
                    <a:lumMod val="50000"/>
                  </a:prstClr>
                </a:solidFill>
                <a:latin typeface="Comic Sans MS" pitchFamily="66" charset="0"/>
                <a:ea typeface="ＭＳ Ｐゴシック"/>
              </a:rPr>
              <a:t>J</a:t>
            </a:r>
            <a:r>
              <a:rPr kumimoji="0" lang="en-US" altLang="ja-JP" sz="2000" baseline="-25000">
                <a:solidFill>
                  <a:prstClr val="white">
                    <a:lumMod val="50000"/>
                  </a:prstClr>
                </a:solidFill>
                <a:latin typeface="Comic Sans MS" pitchFamily="66" charset="0"/>
                <a:ea typeface="ＭＳ Ｐゴシック"/>
              </a:rPr>
              <a:t>32</a:t>
            </a:r>
          </a:p>
        </p:txBody>
      </p:sp>
      <p:sp>
        <p:nvSpPr>
          <p:cNvPr id="109" name="AutoShape 7"/>
          <p:cNvSpPr>
            <a:spLocks noChangeArrowheads="1"/>
          </p:cNvSpPr>
          <p:nvPr/>
        </p:nvSpPr>
        <p:spPr bwMode="auto">
          <a:xfrm>
            <a:off x="2567609" y="2276873"/>
            <a:ext cx="3000921" cy="2664569"/>
          </a:xfrm>
          <a:prstGeom prst="star8">
            <a:avLst>
              <a:gd name="adj" fmla="val 40340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kumimoji="0" lang="en-US" altLang="ja-JP" sz="2000">
                <a:solidFill>
                  <a:prstClr val="white">
                    <a:lumMod val="50000"/>
                  </a:prstClr>
                </a:solidFill>
                <a:latin typeface="Comic Sans MS" pitchFamily="66" charset="0"/>
                <a:ea typeface="ＭＳ Ｐゴシック"/>
              </a:rPr>
              <a:t>J</a:t>
            </a:r>
            <a:r>
              <a:rPr kumimoji="0" lang="en-US" altLang="ja-JP" sz="2000" baseline="-25000">
                <a:solidFill>
                  <a:prstClr val="white">
                    <a:lumMod val="50000"/>
                  </a:prstClr>
                </a:solidFill>
                <a:latin typeface="Comic Sans MS" pitchFamily="66" charset="0"/>
                <a:ea typeface="ＭＳ Ｐゴシック"/>
              </a:rPr>
              <a:t>8</a:t>
            </a:r>
          </a:p>
        </p:txBody>
      </p:sp>
      <p:sp>
        <p:nvSpPr>
          <p:cNvPr id="1126" name="円/楕円 1125"/>
          <p:cNvSpPr/>
          <p:nvPr/>
        </p:nvSpPr>
        <p:spPr>
          <a:xfrm>
            <a:off x="2711624" y="2420888"/>
            <a:ext cx="2664296" cy="23762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1" name="円/楕円 110"/>
          <p:cNvSpPr/>
          <p:nvPr/>
        </p:nvSpPr>
        <p:spPr>
          <a:xfrm>
            <a:off x="7242075" y="2476665"/>
            <a:ext cx="2664296" cy="23762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128" name="直線コネクタ 1127"/>
          <p:cNvCxnSpPr/>
          <p:nvPr/>
        </p:nvCxnSpPr>
        <p:spPr>
          <a:xfrm>
            <a:off x="8298298" y="2412000"/>
            <a:ext cx="534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>
            <a:off x="8298298" y="2520000"/>
            <a:ext cx="534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>
            <a:off x="3761794" y="2276872"/>
            <a:ext cx="534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/>
          <p:nvPr/>
        </p:nvCxnSpPr>
        <p:spPr>
          <a:xfrm>
            <a:off x="3761794" y="2564904"/>
            <a:ext cx="534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2" name="直線矢印コネクタ 1131"/>
          <p:cNvCxnSpPr>
            <a:endCxn id="109" idx="6"/>
          </p:cNvCxnSpPr>
          <p:nvPr/>
        </p:nvCxnSpPr>
        <p:spPr>
          <a:xfrm>
            <a:off x="4068069" y="1844824"/>
            <a:ext cx="1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 flipV="1">
            <a:off x="4079776" y="2573288"/>
            <a:ext cx="1" cy="4236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矢印コネクタ 122"/>
          <p:cNvCxnSpPr/>
          <p:nvPr/>
        </p:nvCxnSpPr>
        <p:spPr>
          <a:xfrm>
            <a:off x="8544273" y="1916832"/>
            <a:ext cx="1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矢印コネクタ 123"/>
          <p:cNvCxnSpPr/>
          <p:nvPr/>
        </p:nvCxnSpPr>
        <p:spPr>
          <a:xfrm flipV="1">
            <a:off x="8555980" y="2564904"/>
            <a:ext cx="1" cy="4236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4" name="テキスト ボックス 1133"/>
          <p:cNvSpPr txBox="1"/>
          <p:nvPr/>
        </p:nvSpPr>
        <p:spPr>
          <a:xfrm>
            <a:off x="3311084" y="1412776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prstClr val="blac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Large amplitude</a:t>
            </a:r>
            <a:endParaRPr lang="ja-JP" altLang="en-US" sz="2000" dirty="0">
              <a:solidFill>
                <a:prstClr val="blac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7822170" y="1588730"/>
            <a:ext cx="2074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prstClr val="blac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Small amplitude</a:t>
            </a:r>
            <a:endParaRPr lang="ja-JP" altLang="en-US" sz="2000" dirty="0">
              <a:solidFill>
                <a:prstClr val="blac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135" name="テキスト ボックス 1134"/>
          <p:cNvSpPr txBox="1"/>
          <p:nvPr/>
        </p:nvSpPr>
        <p:spPr>
          <a:xfrm>
            <a:off x="3118572" y="260649"/>
            <a:ext cx="65742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blac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次数が高いほど係数は小さい</a:t>
            </a:r>
            <a:endParaRPr lang="en-US" altLang="ja-JP" sz="3200" dirty="0">
              <a:solidFill>
                <a:prstClr val="blac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prstClr val="blac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Higher order coefficients should be smaller </a:t>
            </a:r>
            <a:endParaRPr lang="ja-JP" altLang="en-US" sz="2400" dirty="0">
              <a:solidFill>
                <a:prstClr val="blac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28" name="AutoShape 6"/>
          <p:cNvSpPr>
            <a:spLocks noChangeArrowheads="1"/>
          </p:cNvSpPr>
          <p:nvPr/>
        </p:nvSpPr>
        <p:spPr bwMode="auto">
          <a:xfrm>
            <a:off x="7032104" y="2348608"/>
            <a:ext cx="3096344" cy="2592560"/>
          </a:xfrm>
          <a:prstGeom prst="star32">
            <a:avLst>
              <a:gd name="adj" fmla="val 3920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kumimoji="0" lang="en-US" altLang="ja-JP">
                <a:solidFill>
                  <a:prstClr val="white">
                    <a:lumMod val="50000"/>
                  </a:prstClr>
                </a:solidFill>
                <a:latin typeface="Comic Sans MS" pitchFamily="66" charset="0"/>
                <a:ea typeface="ＭＳ Ｐゴシック"/>
              </a:rPr>
              <a:t>J</a:t>
            </a:r>
            <a:r>
              <a:rPr kumimoji="0" lang="en-US" altLang="ja-JP" sz="2000" baseline="-25000">
                <a:solidFill>
                  <a:prstClr val="white">
                    <a:lumMod val="50000"/>
                  </a:prstClr>
                </a:solidFill>
                <a:latin typeface="Comic Sans MS" pitchFamily="66" charset="0"/>
                <a:ea typeface="ＭＳ Ｐゴシック"/>
              </a:rPr>
              <a:t>32</a:t>
            </a: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1991545" y="5589240"/>
            <a:ext cx="84433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カウラの法則：係数の大きさは次数の自乗に反比例</a:t>
            </a:r>
            <a:endParaRPr lang="en-US" altLang="ja-JP" sz="280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 err="1">
                <a:solidFill>
                  <a:prstClr val="black"/>
                </a:solidFill>
                <a:latin typeface="Comic Sans MS" panose="030F0702030302020204" pitchFamily="66" charset="0"/>
                <a:ea typeface="小塚ゴシック Pro M" pitchFamily="34" charset="-128"/>
              </a:rPr>
              <a:t>Kaula’s</a:t>
            </a:r>
            <a:r>
              <a:rPr lang="en-US" altLang="ja-JP" sz="2400" dirty="0">
                <a:solidFill>
                  <a:prstClr val="black"/>
                </a:solidFill>
                <a:latin typeface="Comic Sans MS" panose="030F0702030302020204" pitchFamily="66" charset="0"/>
                <a:ea typeface="小塚ゴシック Pro M" pitchFamily="34" charset="-128"/>
              </a:rPr>
              <a:t> rule-of-thumb : 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小塚ゴシック Pro M" pitchFamily="34" charset="-128"/>
              </a:rPr>
              <a:t>Coefficients proportional to n</a:t>
            </a:r>
            <a:r>
              <a:rPr lang="en-US" altLang="ja-JP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小塚ゴシック Pro M" pitchFamily="34" charset="-128"/>
              </a:rPr>
              <a:t>-2</a:t>
            </a:r>
            <a:endParaRPr lang="ja-JP" altLang="en-US" sz="2400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小塚ゴシック Pro M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42B014D-05CE-4DC7-9EFD-4AD66F0C53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1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11"/>
    </mc:Choice>
    <mc:Fallback xmlns="">
      <p:transition spd="slow" advTm="8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8" grpId="0" animBg="1"/>
      <p:bldP spid="108" grpId="1" animBg="1"/>
      <p:bldP spid="128" grpId="0" animBg="1"/>
      <p:bldP spid="1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11424" y="1703482"/>
            <a:ext cx="4961836" cy="4784759"/>
            <a:chOff x="2671" y="1525"/>
            <a:chExt cx="2749" cy="2632"/>
          </a:xfrm>
        </p:grpSpPr>
        <p:pic>
          <p:nvPicPr>
            <p:cNvPr id="9" name="Picture 6" descr="POS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71" y="1525"/>
              <a:ext cx="2749" cy="2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3277" y="1616"/>
              <a:ext cx="213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rgbClr val="808080"/>
                  </a:solidFill>
                  <a:latin typeface="Comic Sans MS" pitchFamily="66" charset="0"/>
                </a:rPr>
                <a:t>The Earth’s gravity </a:t>
              </a:r>
              <a:r>
                <a:rPr lang="en-US" altLang="ja-JP" sz="1600" dirty="0">
                  <a:solidFill>
                    <a:srgbClr val="808080"/>
                  </a:solidFill>
                  <a:latin typeface="Comic Sans MS" pitchFamily="66" charset="0"/>
                </a:rPr>
                <a:t>(GRACE)</a:t>
              </a:r>
              <a:endParaRPr lang="en-US" altLang="ja-JP" sz="2000" dirty="0">
                <a:solidFill>
                  <a:srgbClr val="808080"/>
                </a:solidFill>
                <a:latin typeface="Comic Sans MS" pitchFamily="66" charset="0"/>
              </a:endParaRPr>
            </a:p>
          </p:txBody>
        </p:sp>
      </p:grp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4435021" y="3376246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808080"/>
                </a:solidFill>
                <a:latin typeface="Comic Sans MS" pitchFamily="66" charset="0"/>
              </a:rPr>
              <a:t>Kaula</a:t>
            </a:r>
            <a:r>
              <a:rPr lang="en-US" altLang="ja-JP" dirty="0">
                <a:solidFill>
                  <a:srgbClr val="808080"/>
                </a:solidFill>
                <a:latin typeface="Comic Sans MS" pitchFamily="66" charset="0"/>
              </a:rPr>
              <a:t> rule</a:t>
            </a: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3676196" y="4787805"/>
            <a:ext cx="758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808080"/>
                </a:solidFill>
                <a:latin typeface="Comic Sans MS" pitchFamily="66" charset="0"/>
              </a:rPr>
              <a:t>error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6318742" y="1711830"/>
            <a:ext cx="59293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808080"/>
                </a:solidFill>
                <a:latin typeface="Comic Sans MS" pitchFamily="66" charset="0"/>
              </a:rPr>
              <a:t>rms</a:t>
            </a:r>
            <a:r>
              <a:rPr lang="en-US" altLang="ja-JP" sz="2000" baseline="-25000" dirty="0">
                <a:solidFill>
                  <a:srgbClr val="808080"/>
                </a:solidFill>
                <a:latin typeface="Comic Sans MS" pitchFamily="66" charset="0"/>
              </a:rPr>
              <a:t>n</a:t>
            </a:r>
            <a:r>
              <a:rPr lang="en-US" altLang="ja-JP" sz="2000" baseline="30000" dirty="0">
                <a:solidFill>
                  <a:srgbClr val="808080"/>
                </a:solidFill>
                <a:latin typeface="Comic Sans MS" pitchFamily="66" charset="0"/>
              </a:rPr>
              <a:t>2</a:t>
            </a:r>
            <a:r>
              <a:rPr lang="en-US" altLang="ja-JP" sz="2000" dirty="0">
                <a:solidFill>
                  <a:srgbClr val="808080"/>
                </a:solidFill>
                <a:latin typeface="Comic Sans MS" pitchFamily="66" charset="0"/>
              </a:rPr>
              <a:t> = (C</a:t>
            </a:r>
            <a:r>
              <a:rPr lang="en-US" altLang="ja-JP" sz="2000" baseline="-25000" dirty="0">
                <a:solidFill>
                  <a:srgbClr val="808080"/>
                </a:solidFill>
                <a:latin typeface="Comic Sans MS" pitchFamily="66" charset="0"/>
              </a:rPr>
              <a:t>n0</a:t>
            </a:r>
            <a:r>
              <a:rPr lang="en-US" altLang="ja-JP" sz="2000" baseline="30000" dirty="0">
                <a:solidFill>
                  <a:srgbClr val="808080"/>
                </a:solidFill>
                <a:latin typeface="Comic Sans MS" pitchFamily="66" charset="0"/>
              </a:rPr>
              <a:t>2 </a:t>
            </a:r>
            <a:r>
              <a:rPr lang="en-US" altLang="ja-JP" sz="2000" dirty="0">
                <a:solidFill>
                  <a:srgbClr val="808080"/>
                </a:solidFill>
                <a:latin typeface="Comic Sans MS" pitchFamily="66" charset="0"/>
              </a:rPr>
              <a:t>+ C</a:t>
            </a:r>
            <a:r>
              <a:rPr lang="en-US" altLang="ja-JP" sz="2000" baseline="-25000" dirty="0">
                <a:solidFill>
                  <a:srgbClr val="808080"/>
                </a:solidFill>
                <a:latin typeface="Comic Sans MS" pitchFamily="66" charset="0"/>
              </a:rPr>
              <a:t>n1</a:t>
            </a:r>
            <a:r>
              <a:rPr lang="en-US" altLang="ja-JP" sz="2000" baseline="30000" dirty="0">
                <a:solidFill>
                  <a:srgbClr val="808080"/>
                </a:solidFill>
                <a:latin typeface="Comic Sans MS" pitchFamily="66" charset="0"/>
              </a:rPr>
              <a:t>2 </a:t>
            </a:r>
            <a:r>
              <a:rPr lang="en-US" altLang="ja-JP" sz="2000" dirty="0">
                <a:solidFill>
                  <a:srgbClr val="808080"/>
                </a:solidFill>
                <a:latin typeface="Comic Sans MS" pitchFamily="66" charset="0"/>
              </a:rPr>
              <a:t>+ S</a:t>
            </a:r>
            <a:r>
              <a:rPr lang="en-US" altLang="ja-JP" sz="2000" baseline="-25000" dirty="0">
                <a:solidFill>
                  <a:srgbClr val="808080"/>
                </a:solidFill>
                <a:latin typeface="Comic Sans MS" pitchFamily="66" charset="0"/>
              </a:rPr>
              <a:t>n1</a:t>
            </a:r>
            <a:r>
              <a:rPr lang="en-US" altLang="ja-JP" sz="2000" baseline="30000" dirty="0">
                <a:solidFill>
                  <a:srgbClr val="808080"/>
                </a:solidFill>
                <a:latin typeface="Comic Sans MS" pitchFamily="66" charset="0"/>
              </a:rPr>
              <a:t>2 </a:t>
            </a:r>
            <a:r>
              <a:rPr lang="en-US" altLang="ja-JP" sz="2000" dirty="0">
                <a:solidFill>
                  <a:srgbClr val="808080"/>
                </a:solidFill>
                <a:latin typeface="Comic Sans MS" pitchFamily="66" charset="0"/>
              </a:rPr>
              <a:t>+ …+ C</a:t>
            </a:r>
            <a:r>
              <a:rPr lang="en-US" altLang="ja-JP" sz="2000" baseline="-25000" dirty="0">
                <a:solidFill>
                  <a:srgbClr val="808080"/>
                </a:solidFill>
                <a:latin typeface="Comic Sans MS" pitchFamily="66" charset="0"/>
              </a:rPr>
              <a:t>nn</a:t>
            </a:r>
            <a:r>
              <a:rPr lang="en-US" altLang="ja-JP" sz="2000" baseline="30000" dirty="0">
                <a:solidFill>
                  <a:srgbClr val="808080"/>
                </a:solidFill>
                <a:latin typeface="Comic Sans MS" pitchFamily="66" charset="0"/>
              </a:rPr>
              <a:t>2 </a:t>
            </a:r>
            <a:r>
              <a:rPr lang="en-US" altLang="ja-JP" sz="2000" dirty="0">
                <a:solidFill>
                  <a:srgbClr val="808080"/>
                </a:solidFill>
                <a:latin typeface="Comic Sans MS" pitchFamily="66" charset="0"/>
              </a:rPr>
              <a:t>+</a:t>
            </a:r>
            <a:r>
              <a:rPr lang="en-US" altLang="ja-JP" sz="2000" baseline="30000" dirty="0">
                <a:solidFill>
                  <a:srgbClr val="808080"/>
                </a:solidFill>
                <a:latin typeface="Comic Sans MS" pitchFamily="66" charset="0"/>
              </a:rPr>
              <a:t> </a:t>
            </a:r>
            <a:r>
              <a:rPr lang="en-US" altLang="ja-JP" sz="2000" dirty="0">
                <a:solidFill>
                  <a:srgbClr val="808080"/>
                </a:solidFill>
                <a:latin typeface="Comic Sans MS" pitchFamily="66" charset="0"/>
              </a:rPr>
              <a:t>S</a:t>
            </a:r>
            <a:r>
              <a:rPr lang="en-US" altLang="ja-JP" sz="2000" baseline="-25000" dirty="0">
                <a:solidFill>
                  <a:srgbClr val="808080"/>
                </a:solidFill>
                <a:latin typeface="Comic Sans MS" pitchFamily="66" charset="0"/>
              </a:rPr>
              <a:t>nn</a:t>
            </a:r>
            <a:r>
              <a:rPr lang="en-US" altLang="ja-JP" sz="2000" baseline="30000" dirty="0">
                <a:solidFill>
                  <a:srgbClr val="808080"/>
                </a:solidFill>
                <a:latin typeface="Comic Sans MS" pitchFamily="66" charset="0"/>
              </a:rPr>
              <a:t>2</a:t>
            </a:r>
            <a:r>
              <a:rPr lang="en-US" altLang="ja-JP" sz="2000" dirty="0">
                <a:solidFill>
                  <a:srgbClr val="808080"/>
                </a:solidFill>
                <a:latin typeface="Comic Sans MS" pitchFamily="66" charset="0"/>
              </a:rPr>
              <a:t>)/(2n+1)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911424" y="546244"/>
            <a:ext cx="9834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8080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カウラの法則</a:t>
            </a:r>
            <a:r>
              <a:rPr lang="ja-JP" altLang="en-US" sz="2800" dirty="0">
                <a:solidFill>
                  <a:srgbClr val="808080"/>
                </a:solidFill>
                <a:latin typeface="Comic Sans MS" pitchFamily="66" charset="0"/>
              </a:rPr>
              <a:t>　</a:t>
            </a:r>
            <a:r>
              <a:rPr lang="en-US" altLang="ja-JP" sz="2800" dirty="0" err="1">
                <a:solidFill>
                  <a:srgbClr val="808080"/>
                </a:solidFill>
                <a:latin typeface="Comic Sans MS" pitchFamily="66" charset="0"/>
              </a:rPr>
              <a:t>Kaula’s</a:t>
            </a:r>
            <a:r>
              <a:rPr lang="en-US" altLang="ja-JP" sz="2800" dirty="0">
                <a:solidFill>
                  <a:srgbClr val="808080"/>
                </a:solidFill>
                <a:latin typeface="Comic Sans MS" pitchFamily="66" charset="0"/>
              </a:rPr>
              <a:t> rule of thumb</a:t>
            </a:r>
            <a:r>
              <a:rPr lang="ja-JP" altLang="en-US" sz="2800" dirty="0">
                <a:solidFill>
                  <a:srgbClr val="808080"/>
                </a:solidFill>
                <a:latin typeface="Comic Sans MS" pitchFamily="66" charset="0"/>
              </a:rPr>
              <a:t>　</a:t>
            </a:r>
            <a:r>
              <a:rPr lang="en-US" altLang="ja-JP" sz="2800" dirty="0" err="1">
                <a:latin typeface="Comic Sans MS" pitchFamily="66" charset="0"/>
              </a:rPr>
              <a:t>rms</a:t>
            </a:r>
            <a:r>
              <a:rPr lang="en-US" altLang="ja-JP" sz="2800" baseline="-25000" dirty="0" err="1">
                <a:latin typeface="Comic Sans MS" pitchFamily="66" charset="0"/>
              </a:rPr>
              <a:t>n</a:t>
            </a:r>
            <a:r>
              <a:rPr lang="en-US" altLang="ja-JP" sz="2800" dirty="0">
                <a:latin typeface="Comic Sans MS" pitchFamily="66" charset="0"/>
              </a:rPr>
              <a:t> = const/n</a:t>
            </a:r>
            <a:r>
              <a:rPr lang="en-US" altLang="ja-JP" sz="2800" baseline="30000" dirty="0">
                <a:latin typeface="Comic Sans MS" pitchFamily="66" charset="0"/>
              </a:rPr>
              <a:t>2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rot="5400000">
            <a:off x="5113682" y="3912031"/>
            <a:ext cx="357190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21327438">
            <a:off x="5623006" y="4628387"/>
            <a:ext cx="5830442" cy="1015663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波長が短い成分ほど小さい</a:t>
            </a:r>
            <a:endParaRPr lang="en-US" altLang="ja-JP" sz="4000" dirty="0">
              <a:solidFill>
                <a:srgbClr val="FF7C80"/>
              </a:solidFill>
              <a:latin typeface="HGP教科書体" pitchFamily="18" charset="-128"/>
              <a:ea typeface="HGP教科書体" pitchFamily="18" charset="-128"/>
            </a:endParaRPr>
          </a:p>
          <a:p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Short wavelength components are smaller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3BB5C5E-7DA2-4AF4-9566-5406678AFC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formula">
            <a:extLst>
              <a:ext uri="{FF2B5EF4-FFF2-40B4-BE49-F238E27FC236}">
                <a16:creationId xmlns:a16="http://schemas.microsoft.com/office/drawing/2014/main" id="{D2C371C3-8565-486E-B71B-EA86DEAC2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-1023" r="11191" b="52943"/>
          <a:stretch/>
        </p:blipFill>
        <p:spPr bwMode="auto">
          <a:xfrm>
            <a:off x="623392" y="5274009"/>
            <a:ext cx="10585421" cy="123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95D212C-AFB4-462E-8CA1-17CCED515E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56" t="53150" r="18500" b="33200"/>
          <a:stretch/>
        </p:blipFill>
        <p:spPr>
          <a:xfrm>
            <a:off x="510086" y="3078922"/>
            <a:ext cx="11681914" cy="136815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5951E18-3C68-4C21-A156-4709A7FE5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22" y="675398"/>
            <a:ext cx="7526614" cy="84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4000" dirty="0">
                <a:latin typeface="Comic Sans MS" pitchFamily="66" charset="0"/>
                <a:ea typeface="HGP教科書体" pitchFamily="18" charset="-128"/>
              </a:rPr>
              <a:t>表面での</a:t>
            </a:r>
            <a:r>
              <a:rPr kumimoji="0" lang="en-US" altLang="ja-JP" sz="4000" i="1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U</a:t>
            </a:r>
            <a:r>
              <a:rPr kumimoji="0" lang="ja-JP" altLang="en-US" sz="4000" dirty="0">
                <a:latin typeface="Comic Sans MS" pitchFamily="66" charset="0"/>
                <a:ea typeface="HGP教科書体" pitchFamily="18" charset="-128"/>
              </a:rPr>
              <a:t>を</a:t>
            </a:r>
            <a:r>
              <a:rPr kumimoji="0" lang="en-US" altLang="ja-JP" sz="4000" i="1" dirty="0">
                <a:latin typeface="Times New Roman" panose="02020603050405020304" pitchFamily="18" charset="0"/>
                <a:ea typeface="HGP教科書体" pitchFamily="18" charset="-128"/>
                <a:cs typeface="Times New Roman" panose="02020603050405020304" pitchFamily="18" charset="0"/>
              </a:rPr>
              <a:t>g</a:t>
            </a:r>
            <a:r>
              <a:rPr kumimoji="0" lang="ja-JP" altLang="en-US" sz="4000" dirty="0">
                <a:latin typeface="Comic Sans MS" pitchFamily="66" charset="0"/>
                <a:ea typeface="HGP教科書体" pitchFamily="18" charset="-128"/>
              </a:rPr>
              <a:t>で割るとジオイド高</a:t>
            </a:r>
            <a:endParaRPr kumimoji="0" lang="en-US" altLang="ja-JP" sz="4000" dirty="0">
              <a:latin typeface="Comic Sans MS" pitchFamily="66" charset="0"/>
              <a:ea typeface="HGP教科書体" pitchFamily="18" charset="-128"/>
            </a:endParaRPr>
          </a:p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000" dirty="0">
                <a:latin typeface="Comic Sans MS" pitchFamily="66" charset="0"/>
                <a:ea typeface="HGP教科書体" pitchFamily="18" charset="-128"/>
              </a:rPr>
              <a:t>Geoid height obtained by dividing U with the surface g</a:t>
            </a:r>
            <a:endParaRPr kumimoji="0" lang="ja-JP" altLang="en-US" sz="1100" dirty="0">
              <a:latin typeface="Comic Sans MS" pitchFamily="66" charset="0"/>
              <a:ea typeface="HGP教科書体" pitchFamily="18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2675561-4291-4160-BE8D-4178CBCD02CA}"/>
              </a:ext>
            </a:extLst>
          </p:cNvPr>
          <p:cNvCxnSpPr>
            <a:cxnSpLocks/>
          </p:cNvCxnSpPr>
          <p:nvPr/>
        </p:nvCxnSpPr>
        <p:spPr>
          <a:xfrm>
            <a:off x="983432" y="2915799"/>
            <a:ext cx="0" cy="4755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15">
            <a:extLst>
              <a:ext uri="{FF2B5EF4-FFF2-40B4-BE49-F238E27FC236}">
                <a16:creationId xmlns:a16="http://schemas.microsoft.com/office/drawing/2014/main" id="{F92F5E71-CBE1-4BE2-B2B6-AD9125583888}"/>
              </a:ext>
            </a:extLst>
          </p:cNvPr>
          <p:cNvSpPr>
            <a:spLocks noChangeArrowheads="1"/>
          </p:cNvSpPr>
          <p:nvPr/>
        </p:nvSpPr>
        <p:spPr bwMode="auto">
          <a:xfrm rot="21597935">
            <a:off x="8184967" y="465529"/>
            <a:ext cx="2519363" cy="2449513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 sz="3200" dirty="0"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AFC029B-3B9A-495F-B27C-1ABA08FAC5EB}"/>
              </a:ext>
            </a:extLst>
          </p:cNvPr>
          <p:cNvSpPr/>
          <p:nvPr/>
        </p:nvSpPr>
        <p:spPr>
          <a:xfrm>
            <a:off x="8184231" y="1052736"/>
            <a:ext cx="2509169" cy="1152128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>
            <a:extLst>
              <a:ext uri="{FF2B5EF4-FFF2-40B4-BE49-F238E27FC236}">
                <a16:creationId xmlns:a16="http://schemas.microsoft.com/office/drawing/2014/main" id="{B8EBB083-5B77-4609-933A-61EEFC83F8B4}"/>
              </a:ext>
            </a:extLst>
          </p:cNvPr>
          <p:cNvSpPr/>
          <p:nvPr/>
        </p:nvSpPr>
        <p:spPr>
          <a:xfrm>
            <a:off x="9012324" y="482524"/>
            <a:ext cx="911322" cy="3180252"/>
          </a:xfrm>
          <a:prstGeom prst="arc">
            <a:avLst>
              <a:gd name="adj1" fmla="val 16211258"/>
              <a:gd name="adj2" fmla="val 641457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00BE7F3-4657-4972-B28A-35AFBA0DD269}"/>
              </a:ext>
            </a:extLst>
          </p:cNvPr>
          <p:cNvCxnSpPr>
            <a:stCxn id="11" idx="5"/>
            <a:endCxn id="10" idx="2"/>
          </p:cNvCxnSpPr>
          <p:nvPr/>
        </p:nvCxnSpPr>
        <p:spPr>
          <a:xfrm>
            <a:off x="9536555" y="1720984"/>
            <a:ext cx="386426" cy="43756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E0F43D-9840-49B2-B772-7BBD7CC799AF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498371" y="1252944"/>
            <a:ext cx="537893" cy="39828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7CE08E7-35C0-419E-9362-12531948DBB9}"/>
              </a:ext>
            </a:extLst>
          </p:cNvPr>
          <p:cNvSpPr txBox="1"/>
          <p:nvPr/>
        </p:nvSpPr>
        <p:spPr>
          <a:xfrm>
            <a:off x="9512578" y="10761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1" lang="ja-JP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91387A-068D-4587-BB0B-2CAEC4154865}"/>
              </a:ext>
            </a:extLst>
          </p:cNvPr>
          <p:cNvSpPr txBox="1"/>
          <p:nvPr/>
        </p:nvSpPr>
        <p:spPr>
          <a:xfrm>
            <a:off x="9549084" y="148574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endParaRPr kumimoji="1" lang="ja-JP" altLang="en-US" i="1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FE9282A-8F6C-4E64-960C-5562684E6588}"/>
              </a:ext>
            </a:extLst>
          </p:cNvPr>
          <p:cNvCxnSpPr>
            <a:cxnSpLocks/>
            <a:stCxn id="11" idx="0"/>
          </p:cNvCxnSpPr>
          <p:nvPr/>
        </p:nvCxnSpPr>
        <p:spPr>
          <a:xfrm flipH="1">
            <a:off x="8988352" y="1628800"/>
            <a:ext cx="510019" cy="529748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020C8526-4FD2-4950-BFE1-5FC1D0CA61A5}"/>
              </a:ext>
            </a:extLst>
          </p:cNvPr>
          <p:cNvSpPr/>
          <p:nvPr/>
        </p:nvSpPr>
        <p:spPr>
          <a:xfrm>
            <a:off x="9444371" y="1628800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D658C10-B9FA-4317-BE4D-A013B364AD05}"/>
              </a:ext>
            </a:extLst>
          </p:cNvPr>
          <p:cNvSpPr txBox="1"/>
          <p:nvPr/>
        </p:nvSpPr>
        <p:spPr>
          <a:xfrm>
            <a:off x="9296074" y="17827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endParaRPr kumimoji="1" lang="ja-JP" altLang="en-US" i="1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8F4338E-6C4D-487A-B6F3-B3B8ABC794AB}"/>
              </a:ext>
            </a:extLst>
          </p:cNvPr>
          <p:cNvSpPr txBox="1"/>
          <p:nvPr/>
        </p:nvSpPr>
        <p:spPr>
          <a:xfrm>
            <a:off x="350830" y="251568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重力ポテンシャル</a:t>
            </a:r>
            <a:endParaRPr kumimoji="1" lang="ja-JP" altLang="en-US" sz="2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1CD35B5-5F0B-488D-B743-D15F218088E1}"/>
              </a:ext>
            </a:extLst>
          </p:cNvPr>
          <p:cNvSpPr txBox="1"/>
          <p:nvPr/>
        </p:nvSpPr>
        <p:spPr>
          <a:xfrm>
            <a:off x="8927130" y="155016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1" lang="ja-JP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円弧 34">
            <a:extLst>
              <a:ext uri="{FF2B5EF4-FFF2-40B4-BE49-F238E27FC236}">
                <a16:creationId xmlns:a16="http://schemas.microsoft.com/office/drawing/2014/main" id="{5C43E3C0-B9CE-4C18-A287-F58CE237C2B9}"/>
              </a:ext>
            </a:extLst>
          </p:cNvPr>
          <p:cNvSpPr/>
          <p:nvPr/>
        </p:nvSpPr>
        <p:spPr>
          <a:xfrm>
            <a:off x="9085912" y="1443921"/>
            <a:ext cx="558268" cy="801234"/>
          </a:xfrm>
          <a:prstGeom prst="arc">
            <a:avLst>
              <a:gd name="adj1" fmla="val 18806733"/>
              <a:gd name="adj2" fmla="val 20985173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弧 35">
            <a:extLst>
              <a:ext uri="{FF2B5EF4-FFF2-40B4-BE49-F238E27FC236}">
                <a16:creationId xmlns:a16="http://schemas.microsoft.com/office/drawing/2014/main" id="{7B0D0210-E59E-411D-89BE-C8E61B7D2DBF}"/>
              </a:ext>
            </a:extLst>
          </p:cNvPr>
          <p:cNvSpPr/>
          <p:nvPr/>
        </p:nvSpPr>
        <p:spPr>
          <a:xfrm>
            <a:off x="9336360" y="1484784"/>
            <a:ext cx="390719" cy="382711"/>
          </a:xfrm>
          <a:prstGeom prst="arc">
            <a:avLst>
              <a:gd name="adj1" fmla="val 3733200"/>
              <a:gd name="adj2" fmla="val 9111726"/>
            </a:avLst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EBFF23B0-7F30-40DE-8FD8-9EB326010156}"/>
              </a:ext>
            </a:extLst>
          </p:cNvPr>
          <p:cNvSpPr/>
          <p:nvPr/>
        </p:nvSpPr>
        <p:spPr>
          <a:xfrm>
            <a:off x="9840416" y="1340776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弧 38">
            <a:extLst>
              <a:ext uri="{FF2B5EF4-FFF2-40B4-BE49-F238E27FC236}">
                <a16:creationId xmlns:a16="http://schemas.microsoft.com/office/drawing/2014/main" id="{F9928E6B-C71D-44BB-A4B8-6CFE53C6B25A}"/>
              </a:ext>
            </a:extLst>
          </p:cNvPr>
          <p:cNvSpPr/>
          <p:nvPr/>
        </p:nvSpPr>
        <p:spPr>
          <a:xfrm>
            <a:off x="9444371" y="1144920"/>
            <a:ext cx="1883420" cy="1420102"/>
          </a:xfrm>
          <a:prstGeom prst="arc">
            <a:avLst>
              <a:gd name="adj1" fmla="val 11637353"/>
              <a:gd name="adj2" fmla="val 14494671"/>
            </a:avLst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弧 39">
            <a:extLst>
              <a:ext uri="{FF2B5EF4-FFF2-40B4-BE49-F238E27FC236}">
                <a16:creationId xmlns:a16="http://schemas.microsoft.com/office/drawing/2014/main" id="{8FC112E6-FC4D-4A77-B06B-42C3566E2BE2}"/>
              </a:ext>
            </a:extLst>
          </p:cNvPr>
          <p:cNvSpPr/>
          <p:nvPr/>
        </p:nvSpPr>
        <p:spPr>
          <a:xfrm>
            <a:off x="8969943" y="1500608"/>
            <a:ext cx="2357848" cy="1455598"/>
          </a:xfrm>
          <a:prstGeom prst="arc">
            <a:avLst>
              <a:gd name="adj1" fmla="val 10888832"/>
              <a:gd name="adj2" fmla="val 13205651"/>
            </a:avLst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261881-296B-4DBC-903F-8A171886AD57}"/>
              </a:ext>
            </a:extLst>
          </p:cNvPr>
          <p:cNvSpPr txBox="1"/>
          <p:nvPr/>
        </p:nvSpPr>
        <p:spPr>
          <a:xfrm>
            <a:off x="10056245" y="9673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1" lang="ja-JP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E635E8FC-EE27-4679-B371-7E3B9AC721D3}"/>
              </a:ext>
            </a:extLst>
          </p:cNvPr>
          <p:cNvSpPr/>
          <p:nvPr/>
        </p:nvSpPr>
        <p:spPr>
          <a:xfrm>
            <a:off x="10020448" y="116076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317D69C-5B5E-4F41-9314-2BE9F81F0CFC}"/>
              </a:ext>
            </a:extLst>
          </p:cNvPr>
          <p:cNvCxnSpPr>
            <a:cxnSpLocks/>
          </p:cNvCxnSpPr>
          <p:nvPr/>
        </p:nvCxnSpPr>
        <p:spPr>
          <a:xfrm>
            <a:off x="3647727" y="2565022"/>
            <a:ext cx="0" cy="1728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E537DEA8-28F0-48D5-BA7E-559C6CF7E308}"/>
              </a:ext>
            </a:extLst>
          </p:cNvPr>
          <p:cNvCxnSpPr/>
          <p:nvPr/>
        </p:nvCxnSpPr>
        <p:spPr>
          <a:xfrm>
            <a:off x="3647727" y="2962319"/>
            <a:ext cx="11495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8EBF90E-7C0E-4D73-AD6A-B1CD21F904B0}"/>
              </a:ext>
            </a:extLst>
          </p:cNvPr>
          <p:cNvSpPr txBox="1"/>
          <p:nvPr/>
        </p:nvSpPr>
        <p:spPr>
          <a:xfrm>
            <a:off x="3796025" y="2420841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微小量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(&lt;&lt;1)</a:t>
            </a:r>
            <a:endParaRPr kumimoji="1" lang="ja-JP" altLang="en-US" sz="2000" dirty="0">
              <a:solidFill>
                <a:schemeClr val="accent5">
                  <a:lumMod val="5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2C4B832-2861-4B82-AC5B-A9C5AAD87FA9}"/>
              </a:ext>
            </a:extLst>
          </p:cNvPr>
          <p:cNvGrpSpPr/>
          <p:nvPr/>
        </p:nvGrpSpPr>
        <p:grpSpPr>
          <a:xfrm>
            <a:off x="1127448" y="4077072"/>
            <a:ext cx="8823667" cy="1368152"/>
            <a:chOff x="1127448" y="4077072"/>
            <a:chExt cx="8823667" cy="1368152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BDCE5502-529B-48AD-8558-5218D0A75384}"/>
                </a:ext>
              </a:extLst>
            </p:cNvPr>
            <p:cNvSpPr txBox="1"/>
            <p:nvPr/>
          </p:nvSpPr>
          <p:spPr>
            <a:xfrm>
              <a:off x="1271464" y="4540537"/>
              <a:ext cx="51862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微小な部分を取り出して </a:t>
              </a:r>
              <a:r>
                <a:rPr lang="en-US" altLang="ja-JP" sz="2800" i="1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U</a:t>
              </a:r>
              <a:r>
                <a:rPr lang="en-US" altLang="ja-JP" sz="2800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/</a:t>
              </a:r>
              <a:r>
                <a:rPr lang="en-US" altLang="ja-JP" sz="2800" i="1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g</a:t>
              </a:r>
              <a:r>
                <a:rPr lang="en-US" altLang="ja-JP" sz="2800" dirty="0"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 </a:t>
              </a:r>
              <a:endParaRPr kumimoji="1" lang="ja-JP" altLang="en-US" sz="2800" dirty="0"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A75629A8-7F0E-47D6-97F3-3083DBD72D3A}"/>
                </a:ext>
              </a:extLst>
            </p:cNvPr>
            <p:cNvCxnSpPr/>
            <p:nvPr/>
          </p:nvCxnSpPr>
          <p:spPr>
            <a:xfrm>
              <a:off x="1127448" y="4077072"/>
              <a:ext cx="0" cy="13681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6F8159DE-D2FB-4265-BA22-B1DD54ABC380}"/>
                </a:ext>
              </a:extLst>
            </p:cNvPr>
            <p:cNvSpPr txBox="1"/>
            <p:nvPr/>
          </p:nvSpPr>
          <p:spPr>
            <a:xfrm>
              <a:off x="6417347" y="4536834"/>
              <a:ext cx="3533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ただし　</a:t>
              </a:r>
              <a:r>
                <a:rPr lang="en-US" altLang="ja-JP" sz="28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g=GM/R</a:t>
              </a:r>
              <a:r>
                <a:rPr lang="en-US" altLang="ja-JP" sz="2800" baseline="30000" dirty="0">
                  <a:solidFill>
                    <a:srgbClr val="C00000"/>
                  </a:solidFill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2</a:t>
              </a:r>
              <a:r>
                <a:rPr lang="en-US" altLang="ja-JP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 </a:t>
              </a:r>
              <a:endParaRPr kumimoji="1" lang="ja-JP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88682B1-7D20-4DFE-9750-2C089AD34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8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78"/>
    </mc:Choice>
    <mc:Fallback xmlns="">
      <p:transition spd="slow" advTm="9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Group 2"/>
          <p:cNvGrpSpPr>
            <a:grpSpLocks/>
          </p:cNvGrpSpPr>
          <p:nvPr/>
        </p:nvGrpSpPr>
        <p:grpSpPr bwMode="auto">
          <a:xfrm>
            <a:off x="1847851" y="1628776"/>
            <a:ext cx="8640763" cy="2087563"/>
            <a:chOff x="204" y="1026"/>
            <a:chExt cx="5443" cy="1315"/>
          </a:xfrm>
        </p:grpSpPr>
        <p:sp>
          <p:nvSpPr>
            <p:cNvPr id="398339" name="Rectangle 3"/>
            <p:cNvSpPr>
              <a:spLocks noChangeArrowheads="1"/>
            </p:cNvSpPr>
            <p:nvPr/>
          </p:nvSpPr>
          <p:spPr bwMode="auto">
            <a:xfrm>
              <a:off x="204" y="1026"/>
              <a:ext cx="5443" cy="13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157706" name="Picture 4" descr="formul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" y="1117"/>
              <a:ext cx="5353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7699" name="Rectangle 5"/>
          <p:cNvSpPr>
            <a:spLocks noGrp="1" noChangeArrowheads="1"/>
          </p:cNvSpPr>
          <p:nvPr>
            <p:ph type="title"/>
          </p:nvPr>
        </p:nvSpPr>
        <p:spPr>
          <a:xfrm>
            <a:off x="2225599" y="112769"/>
            <a:ext cx="8224838" cy="1431925"/>
          </a:xfrm>
        </p:spPr>
        <p:txBody>
          <a:bodyPr/>
          <a:lstStyle/>
          <a:p>
            <a:pPr eaLnBrk="1" hangingPunct="1"/>
            <a:r>
              <a:rPr lang="ja-JP" altLang="en-US" sz="4800" dirty="0">
                <a:solidFill>
                  <a:srgbClr val="9A9AE6"/>
                </a:solidFill>
                <a:latin typeface="HGP教科書体" pitchFamily="18" charset="-128"/>
                <a:ea typeface="HGP教科書体" pitchFamily="18" charset="-128"/>
              </a:rPr>
              <a:t>重力とジオイド高　</a:t>
            </a:r>
            <a:r>
              <a:rPr lang="en-US" altLang="ja-JP" sz="2400" dirty="0">
                <a:solidFill>
                  <a:srgbClr val="9A9AE6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Gravity and Geoid height</a:t>
            </a:r>
            <a:r>
              <a:rPr lang="ja-JP" altLang="en-US" sz="2000" dirty="0">
                <a:solidFill>
                  <a:srgbClr val="9A9AE6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endParaRPr lang="ja-JP" altLang="en-US" sz="3200" dirty="0">
              <a:solidFill>
                <a:srgbClr val="9A9AE6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398342" name="Rectangle 6"/>
          <p:cNvSpPr>
            <a:spLocks noChangeArrowheads="1"/>
          </p:cNvSpPr>
          <p:nvPr/>
        </p:nvSpPr>
        <p:spPr bwMode="auto">
          <a:xfrm>
            <a:off x="5519738" y="2997201"/>
            <a:ext cx="792162" cy="3603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8343" name="Text Box 7"/>
          <p:cNvSpPr txBox="1">
            <a:spLocks noChangeArrowheads="1"/>
          </p:cNvSpPr>
          <p:nvPr/>
        </p:nvSpPr>
        <p:spPr bwMode="auto">
          <a:xfrm>
            <a:off x="5016500" y="4076700"/>
            <a:ext cx="4862228" cy="34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000">
                <a:solidFill>
                  <a:srgbClr val="FF0000"/>
                </a:solidFill>
                <a:latin typeface="Comic Sans MS" pitchFamily="66" charset="0"/>
              </a:rPr>
              <a:t>Larger weights on higher degree terms</a:t>
            </a:r>
          </a:p>
        </p:txBody>
      </p:sp>
      <p:sp>
        <p:nvSpPr>
          <p:cNvPr id="398344" name="Line 8"/>
          <p:cNvSpPr>
            <a:spLocks noChangeShapeType="1"/>
          </p:cNvSpPr>
          <p:nvPr/>
        </p:nvSpPr>
        <p:spPr bwMode="auto">
          <a:xfrm flipH="1" flipV="1">
            <a:off x="5951539" y="3429000"/>
            <a:ext cx="358775" cy="649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7703" name="Text Box 9"/>
          <p:cNvSpPr txBox="1">
            <a:spLocks noChangeArrowheads="1"/>
          </p:cNvSpPr>
          <p:nvPr/>
        </p:nvSpPr>
        <p:spPr bwMode="auto">
          <a:xfrm>
            <a:off x="3216275" y="4868863"/>
            <a:ext cx="6046848" cy="34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000">
                <a:solidFill>
                  <a:srgbClr val="FF0000"/>
                </a:solidFill>
                <a:latin typeface="Comic Sans MS" pitchFamily="66" charset="0"/>
              </a:rPr>
              <a:t>Both can be calculated from Stokes’ coefficients</a:t>
            </a:r>
          </a:p>
        </p:txBody>
      </p:sp>
      <p:sp>
        <p:nvSpPr>
          <p:cNvPr id="398346" name="Text Box 10"/>
          <p:cNvSpPr txBox="1">
            <a:spLocks noChangeArrowheads="1"/>
          </p:cNvSpPr>
          <p:nvPr/>
        </p:nvSpPr>
        <p:spPr bwMode="auto">
          <a:xfrm>
            <a:off x="298278" y="5663798"/>
            <a:ext cx="11665296" cy="74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US" sz="3200" dirty="0">
                <a:solidFill>
                  <a:srgbClr val="FFFF00"/>
                </a:solidFill>
                <a:latin typeface="Comic Sans MS" pitchFamily="66" charset="0"/>
                <a:ea typeface="HGP教科書体" pitchFamily="18" charset="-128"/>
              </a:rPr>
              <a:t>いずれも似た傾向の図となるが、重力の方が短波長成分が強調される</a:t>
            </a:r>
            <a:endParaRPr kumimoji="0" lang="en-US" altLang="ja-JP" sz="3200" dirty="0">
              <a:solidFill>
                <a:srgbClr val="FFFF00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They look similar,  but short wavelength components are emphasized in the gravity map</a:t>
            </a:r>
            <a:endParaRPr kumimoji="0"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3A27F3C-037E-4050-B6F2-F4DBD491A9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9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8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8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8342" grpId="0" animBg="1"/>
      <p:bldP spid="398343" grpId="0"/>
      <p:bldP spid="398344" grpId="0" animBg="1"/>
      <p:bldP spid="3983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403631" y="1052736"/>
            <a:ext cx="746069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4.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流体としての地球 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as a fluid</a:t>
            </a:r>
            <a:endParaRPr kumimoji="0" lang="ja-JP" altLang="en-US" sz="2000" kern="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地球の形、地球楕円体、ジオイド</a:t>
            </a:r>
            <a:endParaRPr kumimoji="0" lang="en-US" altLang="ja-JP" sz="3200" kern="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Shape, ellipsoid, Geoid</a:t>
            </a:r>
            <a:endParaRPr kumimoji="0" lang="ja-JP" altLang="en-US" sz="2000" kern="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2000" kern="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5.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弾性体としての地球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as an elastic body</a:t>
            </a:r>
            <a:endParaRPr kumimoji="0" lang="ja-JP" altLang="en-US" sz="2000" kern="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地球潮汐、分潮、ラブ数</a:t>
            </a:r>
            <a:endParaRPr kumimoji="0" lang="en-US" altLang="ja-JP" sz="3200" kern="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tide, tidal components, Love number</a:t>
            </a:r>
            <a:endParaRPr kumimoji="0" lang="ja-JP" altLang="en-US" sz="2000" kern="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2800" kern="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6.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地球の重力とその変動  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Earth’s gravity</a:t>
            </a:r>
            <a:endParaRPr kumimoji="0" lang="ja-JP" altLang="en-US" sz="2000" kern="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重力異常、アイソスタシー</a:t>
            </a:r>
            <a:endParaRPr kumimoji="0" lang="en-US" altLang="ja-JP" sz="3200" kern="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Gravity anomaly, isostasy </a:t>
            </a:r>
            <a:r>
              <a:rPr kumimoji="0" lang="ja-JP" altLang="en-US" sz="24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</a:t>
            </a:r>
          </a:p>
        </p:txBody>
      </p:sp>
      <p:pic>
        <p:nvPicPr>
          <p:cNvPr id="3" name="Picture 2" descr="globe">
            <a:extLst>
              <a:ext uri="{FF2B5EF4-FFF2-40B4-BE49-F238E27FC236}">
                <a16:creationId xmlns:a16="http://schemas.microsoft.com/office/drawing/2014/main" id="{E7860C00-C211-485D-BE81-FBBE86CF8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84" y="4005064"/>
            <a:ext cx="1872307" cy="18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56C568E-A7C7-4888-A16B-C50533BFDE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98005"/>
      </p:ext>
    </p:extLst>
  </p:cSld>
  <p:clrMapOvr>
    <a:masterClrMapping/>
  </p:clrMapOvr>
  <p:transition spd="med" advTm="6774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1524000" y="620714"/>
            <a:ext cx="9144000" cy="5934075"/>
            <a:chOff x="0" y="324"/>
            <a:chExt cx="5760" cy="3738"/>
          </a:xfrm>
        </p:grpSpPr>
        <p:pic>
          <p:nvPicPr>
            <p:cNvPr id="158730" name="Picture 3" descr="POS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4"/>
              <a:ext cx="5760" cy="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31" name="Text Box 4"/>
            <p:cNvSpPr txBox="1">
              <a:spLocks noChangeArrowheads="1"/>
            </p:cNvSpPr>
            <p:nvPr/>
          </p:nvSpPr>
          <p:spPr bwMode="auto">
            <a:xfrm>
              <a:off x="3651" y="2659"/>
              <a:ext cx="10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chemeClr val="bg1"/>
                  </a:solidFill>
                  <a:latin typeface="Comic Sans MS" pitchFamily="66" charset="0"/>
                </a:rPr>
                <a:t>Degree 10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560513" y="620714"/>
            <a:ext cx="9144000" cy="5934075"/>
            <a:chOff x="-2200" y="0"/>
            <a:chExt cx="5760" cy="3738"/>
          </a:xfrm>
        </p:grpSpPr>
        <p:pic>
          <p:nvPicPr>
            <p:cNvPr id="158728" name="Picture 6" descr="POS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200" y="0"/>
              <a:ext cx="5760" cy="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29" name="Text Box 7"/>
            <p:cNvSpPr txBox="1">
              <a:spLocks noChangeArrowheads="1"/>
            </p:cNvSpPr>
            <p:nvPr/>
          </p:nvSpPr>
          <p:spPr bwMode="auto">
            <a:xfrm>
              <a:off x="1462" y="2236"/>
              <a:ext cx="10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chemeClr val="bg1"/>
                  </a:solidFill>
                  <a:latin typeface="Comic Sans MS" pitchFamily="66" charset="0"/>
                </a:rPr>
                <a:t>Degree 30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558925" y="590551"/>
            <a:ext cx="9144000" cy="5934075"/>
            <a:chOff x="476" y="1117"/>
            <a:chExt cx="5760" cy="3738"/>
          </a:xfrm>
        </p:grpSpPr>
        <p:pic>
          <p:nvPicPr>
            <p:cNvPr id="158726" name="Picture 9" descr="POS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1117"/>
              <a:ext cx="5760" cy="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27" name="Text Box 10"/>
            <p:cNvSpPr txBox="1">
              <a:spLocks noChangeArrowheads="1"/>
            </p:cNvSpPr>
            <p:nvPr/>
          </p:nvSpPr>
          <p:spPr bwMode="auto">
            <a:xfrm>
              <a:off x="4105" y="3339"/>
              <a:ext cx="11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chemeClr val="bg1"/>
                  </a:solidFill>
                  <a:latin typeface="Comic Sans MS" pitchFamily="66" charset="0"/>
                </a:rPr>
                <a:t>Degree 100</a:t>
              </a:r>
            </a:p>
          </p:txBody>
        </p:sp>
      </p:grpSp>
      <p:sp>
        <p:nvSpPr>
          <p:cNvPr id="158725" name="Text Box 11"/>
          <p:cNvSpPr txBox="1">
            <a:spLocks noChangeArrowheads="1"/>
          </p:cNvSpPr>
          <p:nvPr/>
        </p:nvSpPr>
        <p:spPr bwMode="auto">
          <a:xfrm>
            <a:off x="4008438" y="476251"/>
            <a:ext cx="41259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Comic Sans MS" pitchFamily="66" charset="0"/>
              </a:rPr>
              <a:t>Geoid Height by GRACE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B76149F-D46E-4A3E-92D8-14551C43B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4367808" y="2780929"/>
            <a:ext cx="3600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400" dirty="0">
                <a:solidFill>
                  <a:srgbClr val="FFCC00"/>
                </a:solidFill>
                <a:ea typeface="HGP教科書体" pitchFamily="18" charset="-128"/>
              </a:rPr>
              <a:t>並べてみる </a:t>
            </a:r>
            <a:r>
              <a:rPr lang="en-US" altLang="ja-JP" sz="36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compare</a:t>
            </a:r>
            <a:endParaRPr lang="ja-JP" altLang="en-US" sz="36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412E688-4839-455C-8453-F55EB9AF0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4224339" y="3141663"/>
            <a:ext cx="4968875" cy="3384550"/>
            <a:chOff x="0" y="324"/>
            <a:chExt cx="5760" cy="3738"/>
          </a:xfrm>
        </p:grpSpPr>
        <p:pic>
          <p:nvPicPr>
            <p:cNvPr id="160788" name="Picture 3" descr="POS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4"/>
              <a:ext cx="5760" cy="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89" name="Text Box 4"/>
            <p:cNvSpPr txBox="1">
              <a:spLocks noChangeArrowheads="1"/>
            </p:cNvSpPr>
            <p:nvPr/>
          </p:nvSpPr>
          <p:spPr bwMode="auto">
            <a:xfrm>
              <a:off x="3653" y="2659"/>
              <a:ext cx="1884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Comic Sans MS" pitchFamily="66" charset="0"/>
                </a:rPr>
                <a:t>Degree 10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224339" y="3141663"/>
            <a:ext cx="4968875" cy="3384550"/>
            <a:chOff x="-2200" y="0"/>
            <a:chExt cx="5760" cy="3738"/>
          </a:xfrm>
        </p:grpSpPr>
        <p:pic>
          <p:nvPicPr>
            <p:cNvPr id="160786" name="Picture 6" descr="POS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200" y="0"/>
              <a:ext cx="5760" cy="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87" name="Text Box 7"/>
            <p:cNvSpPr txBox="1">
              <a:spLocks noChangeArrowheads="1"/>
            </p:cNvSpPr>
            <p:nvPr/>
          </p:nvSpPr>
          <p:spPr bwMode="auto">
            <a:xfrm>
              <a:off x="1460" y="2235"/>
              <a:ext cx="194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Comic Sans MS" pitchFamily="66" charset="0"/>
                </a:rPr>
                <a:t>Degree 30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295776" y="3140075"/>
            <a:ext cx="4968875" cy="3384550"/>
            <a:chOff x="476" y="1117"/>
            <a:chExt cx="5760" cy="3738"/>
          </a:xfrm>
        </p:grpSpPr>
        <p:pic>
          <p:nvPicPr>
            <p:cNvPr id="160784" name="Picture 9" descr="POS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1117"/>
              <a:ext cx="5760" cy="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85" name="Text Box 10"/>
            <p:cNvSpPr txBox="1">
              <a:spLocks noChangeArrowheads="1"/>
            </p:cNvSpPr>
            <p:nvPr/>
          </p:nvSpPr>
          <p:spPr bwMode="auto">
            <a:xfrm>
              <a:off x="4103" y="3338"/>
              <a:ext cx="2100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Comic Sans MS" pitchFamily="66" charset="0"/>
                </a:rPr>
                <a:t>Degree 100</a:t>
              </a:r>
            </a:p>
          </p:txBody>
        </p:sp>
      </p:grpSp>
      <p:sp>
        <p:nvSpPr>
          <p:cNvPr id="160773" name="Text Box 11"/>
          <p:cNvSpPr txBox="1">
            <a:spLocks noChangeArrowheads="1"/>
          </p:cNvSpPr>
          <p:nvPr/>
        </p:nvSpPr>
        <p:spPr bwMode="auto">
          <a:xfrm>
            <a:off x="3000375" y="4292601"/>
            <a:ext cx="1117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Comic Sans MS" pitchFamily="66" charset="0"/>
              </a:rPr>
              <a:t>Geoid</a:t>
            </a:r>
          </a:p>
        </p:txBody>
      </p:sp>
      <p:grpSp>
        <p:nvGrpSpPr>
          <p:cNvPr id="160774" name="Group 12"/>
          <p:cNvGrpSpPr>
            <a:grpSpLocks/>
          </p:cNvGrpSpPr>
          <p:nvPr/>
        </p:nvGrpSpPr>
        <p:grpSpPr bwMode="auto">
          <a:xfrm>
            <a:off x="4151314" y="30163"/>
            <a:ext cx="5081587" cy="3327400"/>
            <a:chOff x="113" y="366"/>
            <a:chExt cx="5647" cy="3664"/>
          </a:xfrm>
        </p:grpSpPr>
        <p:pic>
          <p:nvPicPr>
            <p:cNvPr id="160782" name="Picture 13" descr="deg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3" y="366"/>
              <a:ext cx="5647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83" name="Text Box 14"/>
            <p:cNvSpPr txBox="1">
              <a:spLocks noChangeArrowheads="1"/>
            </p:cNvSpPr>
            <p:nvPr/>
          </p:nvSpPr>
          <p:spPr bwMode="auto">
            <a:xfrm>
              <a:off x="3562" y="2619"/>
              <a:ext cx="20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ja-JP" sz="2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146551" y="-23813"/>
            <a:ext cx="5045075" cy="3381376"/>
            <a:chOff x="-1565" y="218"/>
            <a:chExt cx="5851" cy="3796"/>
          </a:xfrm>
        </p:grpSpPr>
        <p:pic>
          <p:nvPicPr>
            <p:cNvPr id="160780" name="Picture 16" descr="deg3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1565" y="218"/>
              <a:ext cx="5851" cy="3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81" name="Text Box 17"/>
            <p:cNvSpPr txBox="1">
              <a:spLocks noChangeArrowheads="1"/>
            </p:cNvSpPr>
            <p:nvPr/>
          </p:nvSpPr>
          <p:spPr bwMode="auto">
            <a:xfrm>
              <a:off x="2066" y="2529"/>
              <a:ext cx="21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ja-JP" sz="2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4187825" y="44451"/>
            <a:ext cx="5003800" cy="3357563"/>
            <a:chOff x="0" y="255"/>
            <a:chExt cx="5806" cy="3768"/>
          </a:xfrm>
        </p:grpSpPr>
        <p:pic>
          <p:nvPicPr>
            <p:cNvPr id="160778" name="Picture 19" descr="deg1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255"/>
              <a:ext cx="5806" cy="3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79" name="Text Box 20"/>
            <p:cNvSpPr txBox="1">
              <a:spLocks noChangeArrowheads="1"/>
            </p:cNvSpPr>
            <p:nvPr/>
          </p:nvSpPr>
          <p:spPr bwMode="auto">
            <a:xfrm>
              <a:off x="3608" y="2576"/>
              <a:ext cx="21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ja-JP" sz="2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160777" name="Text Box 21"/>
          <p:cNvSpPr txBox="1">
            <a:spLocks noChangeArrowheads="1"/>
          </p:cNvSpPr>
          <p:nvPr/>
        </p:nvSpPr>
        <p:spPr bwMode="auto">
          <a:xfrm>
            <a:off x="2711451" y="1412876"/>
            <a:ext cx="1406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Comic Sans MS" pitchFamily="66" charset="0"/>
              </a:rPr>
              <a:t>Gravity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A9229A5-9916-4EAE-A6CB-70C523CD0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GEO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93738"/>
            <a:ext cx="9144000" cy="6164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3575050" y="1125539"/>
            <a:ext cx="4497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>
                <a:ea typeface="HGP教科書体" pitchFamily="18" charset="-128"/>
              </a:rPr>
              <a:t>重力でみる地球内部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2135188" y="2636838"/>
            <a:ext cx="6862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ea typeface="HGP教科書体" pitchFamily="18" charset="-128"/>
              </a:rPr>
              <a:t>短波長の重力異常 </a:t>
            </a:r>
            <a:r>
              <a:rPr lang="en-US" altLang="ja-JP" sz="2800" dirty="0"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short-wavelength</a:t>
            </a:r>
            <a:endParaRPr lang="ja-JP" altLang="en-US" sz="2800" dirty="0"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2135188" y="4265613"/>
            <a:ext cx="7105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>
                <a:ea typeface="HGP教科書体" pitchFamily="18" charset="-128"/>
              </a:rPr>
              <a:t>長波長の重力異常 </a:t>
            </a:r>
            <a:r>
              <a:rPr lang="en-US" altLang="ja-JP" sz="2800" dirty="0"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long-wavelength</a:t>
            </a:r>
            <a:endParaRPr lang="ja-JP" altLang="en-US" sz="2800" dirty="0"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389126" name="Text Box 6"/>
          <p:cNvSpPr txBox="1">
            <a:spLocks noChangeArrowheads="1"/>
          </p:cNvSpPr>
          <p:nvPr/>
        </p:nvSpPr>
        <p:spPr bwMode="auto">
          <a:xfrm>
            <a:off x="2208214" y="3212977"/>
            <a:ext cx="71000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3600" dirty="0">
                <a:solidFill>
                  <a:srgbClr val="CC3300"/>
                </a:solidFill>
                <a:ea typeface="HGP教科書体" pitchFamily="18" charset="-128"/>
              </a:rPr>
              <a:t>	</a:t>
            </a:r>
            <a:r>
              <a:rPr lang="ja-JP" altLang="en-US" sz="3600" dirty="0">
                <a:solidFill>
                  <a:srgbClr val="CC3300"/>
                </a:solidFill>
                <a:ea typeface="HGP教科書体" pitchFamily="18" charset="-128"/>
              </a:rPr>
              <a:t>アイソスタシーと浅部の粘性構造</a:t>
            </a:r>
            <a:endParaRPr lang="en-US" altLang="ja-JP" sz="3600" dirty="0">
              <a:solidFill>
                <a:srgbClr val="CC330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CC33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Isostasy and viscosity of the shallow part</a:t>
            </a:r>
            <a:endParaRPr lang="ja-JP" altLang="en-US" sz="2400" dirty="0">
              <a:solidFill>
                <a:srgbClr val="CC33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389127" name="Text Box 7"/>
          <p:cNvSpPr txBox="1">
            <a:spLocks noChangeArrowheads="1"/>
          </p:cNvSpPr>
          <p:nvPr/>
        </p:nvSpPr>
        <p:spPr bwMode="auto">
          <a:xfrm>
            <a:off x="3071814" y="4941169"/>
            <a:ext cx="52357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rgbClr val="CC3300"/>
                </a:solidFill>
                <a:ea typeface="HGP教科書体" pitchFamily="18" charset="-128"/>
              </a:rPr>
              <a:t>マントルのダイナミクスを反映</a:t>
            </a:r>
            <a:endParaRPr lang="en-US" altLang="ja-JP" sz="3600" dirty="0">
              <a:solidFill>
                <a:srgbClr val="CC330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CC33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Reflecting mantle dynamics</a:t>
            </a:r>
            <a:endParaRPr lang="ja-JP" altLang="en-US" sz="2400" dirty="0">
              <a:solidFill>
                <a:srgbClr val="CC33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389128" name="Text Box 8"/>
          <p:cNvSpPr txBox="1">
            <a:spLocks noChangeArrowheads="1"/>
          </p:cNvSpPr>
          <p:nvPr/>
        </p:nvSpPr>
        <p:spPr bwMode="auto">
          <a:xfrm>
            <a:off x="2457424" y="112714"/>
            <a:ext cx="78518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003366"/>
                </a:solidFill>
                <a:ea typeface="HGP教科書体" pitchFamily="18" charset="-128"/>
              </a:rPr>
              <a:t>フリーエア重力異常の分布 </a:t>
            </a:r>
            <a:r>
              <a:rPr lang="en-US" altLang="ja-JP" sz="2400" dirty="0">
                <a:solidFill>
                  <a:srgbClr val="003366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Free-air gravity anomaly</a:t>
            </a:r>
            <a:endParaRPr lang="ja-JP" altLang="en-US" sz="2400" dirty="0">
              <a:solidFill>
                <a:srgbClr val="003366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4C9CF59-B18D-4C7C-8773-F5934997D2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8912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8912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78035E-8 L 0.16146 -0.0050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0867E-6 L 0.26719 0.232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89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89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89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89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89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9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9123" grpId="0"/>
      <p:bldP spid="389124" grpId="0"/>
      <p:bldP spid="389124" grpId="1"/>
      <p:bldP spid="389124" grpId="2"/>
      <p:bldP spid="389125" grpId="0"/>
      <p:bldP spid="389125" grpId="1"/>
      <p:bldP spid="389125" grpId="2"/>
      <p:bldP spid="389126" grpId="0"/>
      <p:bldP spid="389127" grpId="0"/>
      <p:bldP spid="3891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2711451" y="2643189"/>
            <a:ext cx="67617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C00"/>
                </a:solidFill>
                <a:ea typeface="HGP教科書体" pitchFamily="18" charset="-128"/>
              </a:rPr>
              <a:t>フリーエア重力異常があるのは異常</a:t>
            </a:r>
            <a:endParaRPr lang="en-US" altLang="ja-JP" sz="3600" dirty="0">
              <a:solidFill>
                <a:srgbClr val="FFCC0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Free air anomaly: anomalous if it exists</a:t>
            </a:r>
            <a:endParaRPr lang="ja-JP" altLang="en-US" sz="24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2782889" y="3716339"/>
            <a:ext cx="65325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C00"/>
                </a:solidFill>
                <a:ea typeface="HGP教科書体" pitchFamily="18" charset="-128"/>
              </a:rPr>
              <a:t>ブーゲー重力異常があるのは正常</a:t>
            </a:r>
            <a:endParaRPr lang="en-US" altLang="ja-JP" sz="3600" dirty="0">
              <a:solidFill>
                <a:srgbClr val="FFCC0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2400" dirty="0" err="1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Bouguer</a:t>
            </a:r>
            <a:r>
              <a:rPr lang="en-US" altLang="ja-JP" sz="24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anomaly : normal if it exists</a:t>
            </a:r>
            <a:endParaRPr lang="ja-JP" altLang="en-US" sz="24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3727115" y="836713"/>
            <a:ext cx="463299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>
                <a:solidFill>
                  <a:srgbClr val="FF7C80"/>
                </a:solidFill>
                <a:ea typeface="HGP教科書体" pitchFamily="18" charset="-128"/>
              </a:rPr>
              <a:t>二種類の重力異常</a:t>
            </a:r>
            <a:endParaRPr lang="en-US" altLang="ja-JP" sz="4400" dirty="0">
              <a:solidFill>
                <a:srgbClr val="FF7C8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Two kinds of gravity anomalies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448300" y="5199063"/>
            <a:ext cx="1373188" cy="1344612"/>
            <a:chOff x="4105" y="1514"/>
            <a:chExt cx="865" cy="847"/>
          </a:xfrm>
        </p:grpSpPr>
        <p:grpSp>
          <p:nvGrpSpPr>
            <p:cNvPr id="162839" name="Group 6"/>
            <p:cNvGrpSpPr>
              <a:grpSpLocks/>
            </p:cNvGrpSpPr>
            <p:nvPr/>
          </p:nvGrpSpPr>
          <p:grpSpPr bwMode="auto">
            <a:xfrm>
              <a:off x="4378" y="1514"/>
              <a:ext cx="238" cy="596"/>
              <a:chOff x="513" y="1376"/>
              <a:chExt cx="238" cy="596"/>
            </a:xfrm>
          </p:grpSpPr>
          <p:sp>
            <p:nvSpPr>
              <p:cNvPr id="162847" name="Freeform 7"/>
              <p:cNvSpPr>
                <a:spLocks/>
              </p:cNvSpPr>
              <p:nvPr/>
            </p:nvSpPr>
            <p:spPr bwMode="auto">
              <a:xfrm>
                <a:off x="624" y="1700"/>
                <a:ext cx="127" cy="241"/>
              </a:xfrm>
              <a:custGeom>
                <a:avLst/>
                <a:gdLst>
                  <a:gd name="T0" fmla="*/ 41 w 127"/>
                  <a:gd name="T1" fmla="*/ 9 h 241"/>
                  <a:gd name="T2" fmla="*/ 26 w 127"/>
                  <a:gd name="T3" fmla="*/ 0 h 241"/>
                  <a:gd name="T4" fmla="*/ 6 w 127"/>
                  <a:gd name="T5" fmla="*/ 0 h 241"/>
                  <a:gd name="T6" fmla="*/ 0 w 127"/>
                  <a:gd name="T7" fmla="*/ 13 h 241"/>
                  <a:gd name="T8" fmla="*/ 2 w 127"/>
                  <a:gd name="T9" fmla="*/ 32 h 241"/>
                  <a:gd name="T10" fmla="*/ 20 w 127"/>
                  <a:gd name="T11" fmla="*/ 51 h 241"/>
                  <a:gd name="T12" fmla="*/ 55 w 127"/>
                  <a:gd name="T13" fmla="*/ 68 h 241"/>
                  <a:gd name="T14" fmla="*/ 96 w 127"/>
                  <a:gd name="T15" fmla="*/ 106 h 241"/>
                  <a:gd name="T16" fmla="*/ 102 w 127"/>
                  <a:gd name="T17" fmla="*/ 122 h 241"/>
                  <a:gd name="T18" fmla="*/ 100 w 127"/>
                  <a:gd name="T19" fmla="*/ 130 h 241"/>
                  <a:gd name="T20" fmla="*/ 68 w 127"/>
                  <a:gd name="T21" fmla="*/ 154 h 241"/>
                  <a:gd name="T22" fmla="*/ 31 w 127"/>
                  <a:gd name="T23" fmla="*/ 183 h 241"/>
                  <a:gd name="T24" fmla="*/ 23 w 127"/>
                  <a:gd name="T25" fmla="*/ 196 h 241"/>
                  <a:gd name="T26" fmla="*/ 23 w 127"/>
                  <a:gd name="T27" fmla="*/ 209 h 241"/>
                  <a:gd name="T28" fmla="*/ 50 w 127"/>
                  <a:gd name="T29" fmla="*/ 223 h 241"/>
                  <a:gd name="T30" fmla="*/ 94 w 127"/>
                  <a:gd name="T31" fmla="*/ 240 h 241"/>
                  <a:gd name="T32" fmla="*/ 109 w 127"/>
                  <a:gd name="T33" fmla="*/ 240 h 241"/>
                  <a:gd name="T34" fmla="*/ 126 w 127"/>
                  <a:gd name="T35" fmla="*/ 228 h 241"/>
                  <a:gd name="T36" fmla="*/ 126 w 127"/>
                  <a:gd name="T37" fmla="*/ 220 h 241"/>
                  <a:gd name="T38" fmla="*/ 113 w 127"/>
                  <a:gd name="T39" fmla="*/ 216 h 241"/>
                  <a:gd name="T40" fmla="*/ 58 w 127"/>
                  <a:gd name="T41" fmla="*/ 209 h 241"/>
                  <a:gd name="T42" fmla="*/ 38 w 127"/>
                  <a:gd name="T43" fmla="*/ 204 h 241"/>
                  <a:gd name="T44" fmla="*/ 36 w 127"/>
                  <a:gd name="T45" fmla="*/ 195 h 241"/>
                  <a:gd name="T46" fmla="*/ 72 w 127"/>
                  <a:gd name="T47" fmla="*/ 168 h 241"/>
                  <a:gd name="T48" fmla="*/ 110 w 127"/>
                  <a:gd name="T49" fmla="*/ 142 h 241"/>
                  <a:gd name="T50" fmla="*/ 119 w 127"/>
                  <a:gd name="T51" fmla="*/ 132 h 241"/>
                  <a:gd name="T52" fmla="*/ 123 w 127"/>
                  <a:gd name="T53" fmla="*/ 119 h 241"/>
                  <a:gd name="T54" fmla="*/ 119 w 127"/>
                  <a:gd name="T55" fmla="*/ 101 h 241"/>
                  <a:gd name="T56" fmla="*/ 106 w 127"/>
                  <a:gd name="T57" fmla="*/ 87 h 241"/>
                  <a:gd name="T58" fmla="*/ 68 w 127"/>
                  <a:gd name="T59" fmla="*/ 40 h 241"/>
                  <a:gd name="T60" fmla="*/ 41 w 127"/>
                  <a:gd name="T61" fmla="*/ 9 h 24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27"/>
                  <a:gd name="T94" fmla="*/ 0 h 241"/>
                  <a:gd name="T95" fmla="*/ 127 w 127"/>
                  <a:gd name="T96" fmla="*/ 241 h 24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27" h="241">
                    <a:moveTo>
                      <a:pt x="41" y="9"/>
                    </a:moveTo>
                    <a:lnTo>
                      <a:pt x="26" y="0"/>
                    </a:lnTo>
                    <a:lnTo>
                      <a:pt x="6" y="0"/>
                    </a:lnTo>
                    <a:lnTo>
                      <a:pt x="0" y="13"/>
                    </a:lnTo>
                    <a:lnTo>
                      <a:pt x="2" y="32"/>
                    </a:lnTo>
                    <a:lnTo>
                      <a:pt x="20" y="51"/>
                    </a:lnTo>
                    <a:lnTo>
                      <a:pt x="55" y="68"/>
                    </a:lnTo>
                    <a:lnTo>
                      <a:pt x="96" y="106"/>
                    </a:lnTo>
                    <a:lnTo>
                      <a:pt x="102" y="122"/>
                    </a:lnTo>
                    <a:lnTo>
                      <a:pt x="100" y="130"/>
                    </a:lnTo>
                    <a:lnTo>
                      <a:pt x="68" y="154"/>
                    </a:lnTo>
                    <a:lnTo>
                      <a:pt x="31" y="183"/>
                    </a:lnTo>
                    <a:lnTo>
                      <a:pt x="23" y="196"/>
                    </a:lnTo>
                    <a:lnTo>
                      <a:pt x="23" y="209"/>
                    </a:lnTo>
                    <a:lnTo>
                      <a:pt x="50" y="223"/>
                    </a:lnTo>
                    <a:lnTo>
                      <a:pt x="94" y="240"/>
                    </a:lnTo>
                    <a:lnTo>
                      <a:pt x="109" y="240"/>
                    </a:lnTo>
                    <a:lnTo>
                      <a:pt x="126" y="228"/>
                    </a:lnTo>
                    <a:lnTo>
                      <a:pt x="126" y="220"/>
                    </a:lnTo>
                    <a:lnTo>
                      <a:pt x="113" y="216"/>
                    </a:lnTo>
                    <a:lnTo>
                      <a:pt x="58" y="209"/>
                    </a:lnTo>
                    <a:lnTo>
                      <a:pt x="38" y="204"/>
                    </a:lnTo>
                    <a:lnTo>
                      <a:pt x="36" y="195"/>
                    </a:lnTo>
                    <a:lnTo>
                      <a:pt x="72" y="168"/>
                    </a:lnTo>
                    <a:lnTo>
                      <a:pt x="110" y="142"/>
                    </a:lnTo>
                    <a:lnTo>
                      <a:pt x="119" y="132"/>
                    </a:lnTo>
                    <a:lnTo>
                      <a:pt x="123" y="119"/>
                    </a:lnTo>
                    <a:lnTo>
                      <a:pt x="119" y="101"/>
                    </a:lnTo>
                    <a:lnTo>
                      <a:pt x="106" y="87"/>
                    </a:lnTo>
                    <a:lnTo>
                      <a:pt x="68" y="40"/>
                    </a:lnTo>
                    <a:lnTo>
                      <a:pt x="41" y="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848" name="Freeform 8"/>
              <p:cNvSpPr>
                <a:spLocks/>
              </p:cNvSpPr>
              <p:nvPr/>
            </p:nvSpPr>
            <p:spPr bwMode="auto">
              <a:xfrm>
                <a:off x="581" y="1376"/>
                <a:ext cx="131" cy="187"/>
              </a:xfrm>
              <a:custGeom>
                <a:avLst/>
                <a:gdLst>
                  <a:gd name="T0" fmla="*/ 39 w 131"/>
                  <a:gd name="T1" fmla="*/ 24 h 187"/>
                  <a:gd name="T2" fmla="*/ 55 w 131"/>
                  <a:gd name="T3" fmla="*/ 11 h 187"/>
                  <a:gd name="T4" fmla="*/ 79 w 131"/>
                  <a:gd name="T5" fmla="*/ 0 h 187"/>
                  <a:gd name="T6" fmla="*/ 98 w 131"/>
                  <a:gd name="T7" fmla="*/ 0 h 187"/>
                  <a:gd name="T8" fmla="*/ 113 w 131"/>
                  <a:gd name="T9" fmla="*/ 6 h 187"/>
                  <a:gd name="T10" fmla="*/ 127 w 131"/>
                  <a:gd name="T11" fmla="*/ 23 h 187"/>
                  <a:gd name="T12" fmla="*/ 130 w 131"/>
                  <a:gd name="T13" fmla="*/ 48 h 187"/>
                  <a:gd name="T14" fmla="*/ 129 w 131"/>
                  <a:gd name="T15" fmla="*/ 68 h 187"/>
                  <a:gd name="T16" fmla="*/ 120 w 131"/>
                  <a:gd name="T17" fmla="*/ 84 h 187"/>
                  <a:gd name="T18" fmla="*/ 107 w 131"/>
                  <a:gd name="T19" fmla="*/ 105 h 187"/>
                  <a:gd name="T20" fmla="*/ 94 w 131"/>
                  <a:gd name="T21" fmla="*/ 122 h 187"/>
                  <a:gd name="T22" fmla="*/ 91 w 131"/>
                  <a:gd name="T23" fmla="*/ 126 h 187"/>
                  <a:gd name="T24" fmla="*/ 91 w 131"/>
                  <a:gd name="T25" fmla="*/ 150 h 187"/>
                  <a:gd name="T26" fmla="*/ 101 w 131"/>
                  <a:gd name="T27" fmla="*/ 173 h 187"/>
                  <a:gd name="T28" fmla="*/ 102 w 131"/>
                  <a:gd name="T29" fmla="*/ 181 h 187"/>
                  <a:gd name="T30" fmla="*/ 95 w 131"/>
                  <a:gd name="T31" fmla="*/ 186 h 187"/>
                  <a:gd name="T32" fmla="*/ 86 w 131"/>
                  <a:gd name="T33" fmla="*/ 183 h 187"/>
                  <a:gd name="T34" fmla="*/ 82 w 131"/>
                  <a:gd name="T35" fmla="*/ 153 h 187"/>
                  <a:gd name="T36" fmla="*/ 82 w 131"/>
                  <a:gd name="T37" fmla="*/ 134 h 187"/>
                  <a:gd name="T38" fmla="*/ 67 w 131"/>
                  <a:gd name="T39" fmla="*/ 143 h 187"/>
                  <a:gd name="T40" fmla="*/ 56 w 131"/>
                  <a:gd name="T41" fmla="*/ 152 h 187"/>
                  <a:gd name="T42" fmla="*/ 34 w 131"/>
                  <a:gd name="T43" fmla="*/ 156 h 187"/>
                  <a:gd name="T44" fmla="*/ 21 w 131"/>
                  <a:gd name="T45" fmla="*/ 153 h 187"/>
                  <a:gd name="T46" fmla="*/ 0 w 131"/>
                  <a:gd name="T47" fmla="*/ 138 h 187"/>
                  <a:gd name="T48" fmla="*/ 0 w 131"/>
                  <a:gd name="T49" fmla="*/ 107 h 187"/>
                  <a:gd name="T50" fmla="*/ 11 w 131"/>
                  <a:gd name="T51" fmla="*/ 69 h 187"/>
                  <a:gd name="T52" fmla="*/ 26 w 131"/>
                  <a:gd name="T53" fmla="*/ 32 h 187"/>
                  <a:gd name="T54" fmla="*/ 39 w 131"/>
                  <a:gd name="T55" fmla="*/ 24 h 18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1"/>
                  <a:gd name="T85" fmla="*/ 0 h 187"/>
                  <a:gd name="T86" fmla="*/ 131 w 131"/>
                  <a:gd name="T87" fmla="*/ 187 h 18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1" h="187">
                    <a:moveTo>
                      <a:pt x="39" y="24"/>
                    </a:moveTo>
                    <a:lnTo>
                      <a:pt x="55" y="11"/>
                    </a:lnTo>
                    <a:lnTo>
                      <a:pt x="79" y="0"/>
                    </a:lnTo>
                    <a:lnTo>
                      <a:pt x="98" y="0"/>
                    </a:lnTo>
                    <a:lnTo>
                      <a:pt x="113" y="6"/>
                    </a:lnTo>
                    <a:lnTo>
                      <a:pt x="127" y="23"/>
                    </a:lnTo>
                    <a:lnTo>
                      <a:pt x="130" y="48"/>
                    </a:lnTo>
                    <a:lnTo>
                      <a:pt x="129" y="68"/>
                    </a:lnTo>
                    <a:lnTo>
                      <a:pt x="120" y="84"/>
                    </a:lnTo>
                    <a:lnTo>
                      <a:pt x="107" y="105"/>
                    </a:lnTo>
                    <a:lnTo>
                      <a:pt x="94" y="122"/>
                    </a:lnTo>
                    <a:lnTo>
                      <a:pt x="91" y="126"/>
                    </a:lnTo>
                    <a:lnTo>
                      <a:pt x="91" y="150"/>
                    </a:lnTo>
                    <a:lnTo>
                      <a:pt x="101" y="173"/>
                    </a:lnTo>
                    <a:lnTo>
                      <a:pt x="102" y="181"/>
                    </a:lnTo>
                    <a:lnTo>
                      <a:pt x="95" y="186"/>
                    </a:lnTo>
                    <a:lnTo>
                      <a:pt x="86" y="183"/>
                    </a:lnTo>
                    <a:lnTo>
                      <a:pt x="82" y="153"/>
                    </a:lnTo>
                    <a:lnTo>
                      <a:pt x="82" y="134"/>
                    </a:lnTo>
                    <a:lnTo>
                      <a:pt x="67" y="143"/>
                    </a:lnTo>
                    <a:lnTo>
                      <a:pt x="56" y="152"/>
                    </a:lnTo>
                    <a:lnTo>
                      <a:pt x="34" y="156"/>
                    </a:lnTo>
                    <a:lnTo>
                      <a:pt x="21" y="153"/>
                    </a:lnTo>
                    <a:lnTo>
                      <a:pt x="0" y="138"/>
                    </a:lnTo>
                    <a:lnTo>
                      <a:pt x="0" y="107"/>
                    </a:lnTo>
                    <a:lnTo>
                      <a:pt x="11" y="69"/>
                    </a:lnTo>
                    <a:lnTo>
                      <a:pt x="26" y="32"/>
                    </a:lnTo>
                    <a:lnTo>
                      <a:pt x="39" y="2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849" name="Freeform 9"/>
              <p:cNvSpPr>
                <a:spLocks/>
              </p:cNvSpPr>
              <p:nvPr/>
            </p:nvSpPr>
            <p:spPr bwMode="auto">
              <a:xfrm>
                <a:off x="556" y="1732"/>
                <a:ext cx="127" cy="240"/>
              </a:xfrm>
              <a:custGeom>
                <a:avLst/>
                <a:gdLst>
                  <a:gd name="T0" fmla="*/ 42 w 127"/>
                  <a:gd name="T1" fmla="*/ 9 h 240"/>
                  <a:gd name="T2" fmla="*/ 26 w 127"/>
                  <a:gd name="T3" fmla="*/ 0 h 240"/>
                  <a:gd name="T4" fmla="*/ 7 w 127"/>
                  <a:gd name="T5" fmla="*/ 0 h 240"/>
                  <a:gd name="T6" fmla="*/ 0 w 127"/>
                  <a:gd name="T7" fmla="*/ 12 h 240"/>
                  <a:gd name="T8" fmla="*/ 2 w 127"/>
                  <a:gd name="T9" fmla="*/ 32 h 240"/>
                  <a:gd name="T10" fmla="*/ 20 w 127"/>
                  <a:gd name="T11" fmla="*/ 51 h 240"/>
                  <a:gd name="T12" fmla="*/ 55 w 127"/>
                  <a:gd name="T13" fmla="*/ 68 h 240"/>
                  <a:gd name="T14" fmla="*/ 97 w 127"/>
                  <a:gd name="T15" fmla="*/ 106 h 240"/>
                  <a:gd name="T16" fmla="*/ 103 w 127"/>
                  <a:gd name="T17" fmla="*/ 122 h 240"/>
                  <a:gd name="T18" fmla="*/ 100 w 127"/>
                  <a:gd name="T19" fmla="*/ 130 h 240"/>
                  <a:gd name="T20" fmla="*/ 69 w 127"/>
                  <a:gd name="T21" fmla="*/ 154 h 240"/>
                  <a:gd name="T22" fmla="*/ 32 w 127"/>
                  <a:gd name="T23" fmla="*/ 183 h 240"/>
                  <a:gd name="T24" fmla="*/ 24 w 127"/>
                  <a:gd name="T25" fmla="*/ 195 h 240"/>
                  <a:gd name="T26" fmla="*/ 24 w 127"/>
                  <a:gd name="T27" fmla="*/ 209 h 240"/>
                  <a:gd name="T28" fmla="*/ 51 w 127"/>
                  <a:gd name="T29" fmla="*/ 223 h 240"/>
                  <a:gd name="T30" fmla="*/ 95 w 127"/>
                  <a:gd name="T31" fmla="*/ 239 h 240"/>
                  <a:gd name="T32" fmla="*/ 110 w 127"/>
                  <a:gd name="T33" fmla="*/ 239 h 240"/>
                  <a:gd name="T34" fmla="*/ 126 w 127"/>
                  <a:gd name="T35" fmla="*/ 228 h 240"/>
                  <a:gd name="T36" fmla="*/ 126 w 127"/>
                  <a:gd name="T37" fmla="*/ 219 h 240"/>
                  <a:gd name="T38" fmla="*/ 114 w 127"/>
                  <a:gd name="T39" fmla="*/ 215 h 240"/>
                  <a:gd name="T40" fmla="*/ 59 w 127"/>
                  <a:gd name="T41" fmla="*/ 209 h 240"/>
                  <a:gd name="T42" fmla="*/ 39 w 127"/>
                  <a:gd name="T43" fmla="*/ 204 h 240"/>
                  <a:gd name="T44" fmla="*/ 36 w 127"/>
                  <a:gd name="T45" fmla="*/ 195 h 240"/>
                  <a:gd name="T46" fmla="*/ 72 w 127"/>
                  <a:gd name="T47" fmla="*/ 167 h 240"/>
                  <a:gd name="T48" fmla="*/ 111 w 127"/>
                  <a:gd name="T49" fmla="*/ 141 h 240"/>
                  <a:gd name="T50" fmla="*/ 120 w 127"/>
                  <a:gd name="T51" fmla="*/ 131 h 240"/>
                  <a:gd name="T52" fmla="*/ 123 w 127"/>
                  <a:gd name="T53" fmla="*/ 119 h 240"/>
                  <a:gd name="T54" fmla="*/ 120 w 127"/>
                  <a:gd name="T55" fmla="*/ 101 h 240"/>
                  <a:gd name="T56" fmla="*/ 107 w 127"/>
                  <a:gd name="T57" fmla="*/ 86 h 240"/>
                  <a:gd name="T58" fmla="*/ 69 w 127"/>
                  <a:gd name="T59" fmla="*/ 39 h 240"/>
                  <a:gd name="T60" fmla="*/ 42 w 127"/>
                  <a:gd name="T61" fmla="*/ 9 h 2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27"/>
                  <a:gd name="T94" fmla="*/ 0 h 240"/>
                  <a:gd name="T95" fmla="*/ 127 w 127"/>
                  <a:gd name="T96" fmla="*/ 240 h 2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27" h="240">
                    <a:moveTo>
                      <a:pt x="42" y="9"/>
                    </a:moveTo>
                    <a:lnTo>
                      <a:pt x="26" y="0"/>
                    </a:lnTo>
                    <a:lnTo>
                      <a:pt x="7" y="0"/>
                    </a:lnTo>
                    <a:lnTo>
                      <a:pt x="0" y="12"/>
                    </a:lnTo>
                    <a:lnTo>
                      <a:pt x="2" y="32"/>
                    </a:lnTo>
                    <a:lnTo>
                      <a:pt x="20" y="51"/>
                    </a:lnTo>
                    <a:lnTo>
                      <a:pt x="55" y="68"/>
                    </a:lnTo>
                    <a:lnTo>
                      <a:pt x="97" y="106"/>
                    </a:lnTo>
                    <a:lnTo>
                      <a:pt x="103" y="122"/>
                    </a:lnTo>
                    <a:lnTo>
                      <a:pt x="100" y="130"/>
                    </a:lnTo>
                    <a:lnTo>
                      <a:pt x="69" y="154"/>
                    </a:lnTo>
                    <a:lnTo>
                      <a:pt x="32" y="183"/>
                    </a:lnTo>
                    <a:lnTo>
                      <a:pt x="24" y="195"/>
                    </a:lnTo>
                    <a:lnTo>
                      <a:pt x="24" y="209"/>
                    </a:lnTo>
                    <a:lnTo>
                      <a:pt x="51" y="223"/>
                    </a:lnTo>
                    <a:lnTo>
                      <a:pt x="95" y="239"/>
                    </a:lnTo>
                    <a:lnTo>
                      <a:pt x="110" y="239"/>
                    </a:lnTo>
                    <a:lnTo>
                      <a:pt x="126" y="228"/>
                    </a:lnTo>
                    <a:lnTo>
                      <a:pt x="126" y="219"/>
                    </a:lnTo>
                    <a:lnTo>
                      <a:pt x="114" y="215"/>
                    </a:lnTo>
                    <a:lnTo>
                      <a:pt x="59" y="209"/>
                    </a:lnTo>
                    <a:lnTo>
                      <a:pt x="39" y="204"/>
                    </a:lnTo>
                    <a:lnTo>
                      <a:pt x="36" y="195"/>
                    </a:lnTo>
                    <a:lnTo>
                      <a:pt x="72" y="167"/>
                    </a:lnTo>
                    <a:lnTo>
                      <a:pt x="111" y="141"/>
                    </a:lnTo>
                    <a:lnTo>
                      <a:pt x="120" y="131"/>
                    </a:lnTo>
                    <a:lnTo>
                      <a:pt x="123" y="119"/>
                    </a:lnTo>
                    <a:lnTo>
                      <a:pt x="120" y="101"/>
                    </a:lnTo>
                    <a:lnTo>
                      <a:pt x="107" y="86"/>
                    </a:lnTo>
                    <a:lnTo>
                      <a:pt x="69" y="39"/>
                    </a:lnTo>
                    <a:lnTo>
                      <a:pt x="42" y="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850" name="Freeform 10"/>
              <p:cNvSpPr>
                <a:spLocks/>
              </p:cNvSpPr>
              <p:nvPr/>
            </p:nvSpPr>
            <p:spPr bwMode="auto">
              <a:xfrm>
                <a:off x="513" y="1539"/>
                <a:ext cx="146" cy="231"/>
              </a:xfrm>
              <a:custGeom>
                <a:avLst/>
                <a:gdLst>
                  <a:gd name="T0" fmla="*/ 21 w 146"/>
                  <a:gd name="T1" fmla="*/ 71 h 231"/>
                  <a:gd name="T2" fmla="*/ 30 w 146"/>
                  <a:gd name="T3" fmla="*/ 28 h 231"/>
                  <a:gd name="T4" fmla="*/ 63 w 146"/>
                  <a:gd name="T5" fmla="*/ 2 h 231"/>
                  <a:gd name="T6" fmla="*/ 79 w 146"/>
                  <a:gd name="T7" fmla="*/ 0 h 231"/>
                  <a:gd name="T8" fmla="*/ 99 w 146"/>
                  <a:gd name="T9" fmla="*/ 6 h 231"/>
                  <a:gd name="T10" fmla="*/ 115 w 146"/>
                  <a:gd name="T11" fmla="*/ 23 h 231"/>
                  <a:gd name="T12" fmla="*/ 120 w 146"/>
                  <a:gd name="T13" fmla="*/ 42 h 231"/>
                  <a:gd name="T14" fmla="*/ 124 w 146"/>
                  <a:gd name="T15" fmla="*/ 58 h 231"/>
                  <a:gd name="T16" fmla="*/ 119 w 146"/>
                  <a:gd name="T17" fmla="*/ 78 h 231"/>
                  <a:gd name="T18" fmla="*/ 118 w 146"/>
                  <a:gd name="T19" fmla="*/ 97 h 231"/>
                  <a:gd name="T20" fmla="*/ 105 w 146"/>
                  <a:gd name="T21" fmla="*/ 113 h 231"/>
                  <a:gd name="T22" fmla="*/ 102 w 146"/>
                  <a:gd name="T23" fmla="*/ 132 h 231"/>
                  <a:gd name="T24" fmla="*/ 108 w 146"/>
                  <a:gd name="T25" fmla="*/ 147 h 231"/>
                  <a:gd name="T26" fmla="*/ 130 w 146"/>
                  <a:gd name="T27" fmla="*/ 153 h 231"/>
                  <a:gd name="T28" fmla="*/ 144 w 146"/>
                  <a:gd name="T29" fmla="*/ 169 h 231"/>
                  <a:gd name="T30" fmla="*/ 145 w 146"/>
                  <a:gd name="T31" fmla="*/ 202 h 231"/>
                  <a:gd name="T32" fmla="*/ 134 w 146"/>
                  <a:gd name="T33" fmla="*/ 222 h 231"/>
                  <a:gd name="T34" fmla="*/ 98 w 146"/>
                  <a:gd name="T35" fmla="*/ 230 h 231"/>
                  <a:gd name="T36" fmla="*/ 63 w 146"/>
                  <a:gd name="T37" fmla="*/ 230 h 231"/>
                  <a:gd name="T38" fmla="*/ 37 w 146"/>
                  <a:gd name="T39" fmla="*/ 218 h 231"/>
                  <a:gd name="T40" fmla="*/ 11 w 146"/>
                  <a:gd name="T41" fmla="*/ 191 h 231"/>
                  <a:gd name="T42" fmla="*/ 2 w 146"/>
                  <a:gd name="T43" fmla="*/ 165 h 231"/>
                  <a:gd name="T44" fmla="*/ 0 w 146"/>
                  <a:gd name="T45" fmla="*/ 133 h 231"/>
                  <a:gd name="T46" fmla="*/ 4 w 146"/>
                  <a:gd name="T47" fmla="*/ 101 h 231"/>
                  <a:gd name="T48" fmla="*/ 14 w 146"/>
                  <a:gd name="T49" fmla="*/ 81 h 231"/>
                  <a:gd name="T50" fmla="*/ 21 w 146"/>
                  <a:gd name="T51" fmla="*/ 71 h 2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6"/>
                  <a:gd name="T79" fmla="*/ 0 h 231"/>
                  <a:gd name="T80" fmla="*/ 146 w 146"/>
                  <a:gd name="T81" fmla="*/ 231 h 2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6" h="231">
                    <a:moveTo>
                      <a:pt x="21" y="71"/>
                    </a:moveTo>
                    <a:lnTo>
                      <a:pt x="30" y="28"/>
                    </a:lnTo>
                    <a:lnTo>
                      <a:pt x="63" y="2"/>
                    </a:lnTo>
                    <a:lnTo>
                      <a:pt x="79" y="0"/>
                    </a:lnTo>
                    <a:lnTo>
                      <a:pt x="99" y="6"/>
                    </a:lnTo>
                    <a:lnTo>
                      <a:pt x="115" y="23"/>
                    </a:lnTo>
                    <a:lnTo>
                      <a:pt x="120" y="42"/>
                    </a:lnTo>
                    <a:lnTo>
                      <a:pt x="124" y="58"/>
                    </a:lnTo>
                    <a:lnTo>
                      <a:pt x="119" y="78"/>
                    </a:lnTo>
                    <a:lnTo>
                      <a:pt x="118" y="97"/>
                    </a:lnTo>
                    <a:lnTo>
                      <a:pt x="105" y="113"/>
                    </a:lnTo>
                    <a:lnTo>
                      <a:pt x="102" y="132"/>
                    </a:lnTo>
                    <a:lnTo>
                      <a:pt x="108" y="147"/>
                    </a:lnTo>
                    <a:lnTo>
                      <a:pt x="130" y="153"/>
                    </a:lnTo>
                    <a:lnTo>
                      <a:pt x="144" y="169"/>
                    </a:lnTo>
                    <a:lnTo>
                      <a:pt x="145" y="202"/>
                    </a:lnTo>
                    <a:lnTo>
                      <a:pt x="134" y="222"/>
                    </a:lnTo>
                    <a:lnTo>
                      <a:pt x="98" y="230"/>
                    </a:lnTo>
                    <a:lnTo>
                      <a:pt x="63" y="230"/>
                    </a:lnTo>
                    <a:lnTo>
                      <a:pt x="37" y="218"/>
                    </a:lnTo>
                    <a:lnTo>
                      <a:pt x="11" y="191"/>
                    </a:lnTo>
                    <a:lnTo>
                      <a:pt x="2" y="165"/>
                    </a:lnTo>
                    <a:lnTo>
                      <a:pt x="0" y="133"/>
                    </a:lnTo>
                    <a:lnTo>
                      <a:pt x="4" y="101"/>
                    </a:lnTo>
                    <a:lnTo>
                      <a:pt x="14" y="81"/>
                    </a:lnTo>
                    <a:lnTo>
                      <a:pt x="21" y="71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62840" name="Group 11"/>
            <p:cNvGrpSpPr>
              <a:grpSpLocks/>
            </p:cNvGrpSpPr>
            <p:nvPr/>
          </p:nvGrpSpPr>
          <p:grpSpPr bwMode="auto">
            <a:xfrm>
              <a:off x="4105" y="1686"/>
              <a:ext cx="865" cy="675"/>
              <a:chOff x="240" y="1548"/>
              <a:chExt cx="865" cy="675"/>
            </a:xfrm>
          </p:grpSpPr>
          <p:sp>
            <p:nvSpPr>
              <p:cNvPr id="162845" name="Freeform 12"/>
              <p:cNvSpPr>
                <a:spLocks/>
              </p:cNvSpPr>
              <p:nvPr/>
            </p:nvSpPr>
            <p:spPr bwMode="auto">
              <a:xfrm>
                <a:off x="240" y="1548"/>
                <a:ext cx="865" cy="675"/>
              </a:xfrm>
              <a:custGeom>
                <a:avLst/>
                <a:gdLst>
                  <a:gd name="T0" fmla="*/ 4 w 865"/>
                  <a:gd name="T1" fmla="*/ 428 h 675"/>
                  <a:gd name="T2" fmla="*/ 11 w 865"/>
                  <a:gd name="T3" fmla="*/ 347 h 675"/>
                  <a:gd name="T4" fmla="*/ 0 w 865"/>
                  <a:gd name="T5" fmla="*/ 263 h 675"/>
                  <a:gd name="T6" fmla="*/ 11 w 865"/>
                  <a:gd name="T7" fmla="*/ 199 h 675"/>
                  <a:gd name="T8" fmla="*/ 69 w 865"/>
                  <a:gd name="T9" fmla="*/ 160 h 675"/>
                  <a:gd name="T10" fmla="*/ 220 w 865"/>
                  <a:gd name="T11" fmla="*/ 119 h 675"/>
                  <a:gd name="T12" fmla="*/ 342 w 865"/>
                  <a:gd name="T13" fmla="*/ 106 h 675"/>
                  <a:gd name="T14" fmla="*/ 441 w 865"/>
                  <a:gd name="T15" fmla="*/ 80 h 675"/>
                  <a:gd name="T16" fmla="*/ 501 w 865"/>
                  <a:gd name="T17" fmla="*/ 60 h 675"/>
                  <a:gd name="T18" fmla="*/ 563 w 865"/>
                  <a:gd name="T19" fmla="*/ 19 h 675"/>
                  <a:gd name="T20" fmla="*/ 641 w 865"/>
                  <a:gd name="T21" fmla="*/ 0 h 675"/>
                  <a:gd name="T22" fmla="*/ 680 w 865"/>
                  <a:gd name="T23" fmla="*/ 17 h 675"/>
                  <a:gd name="T24" fmla="*/ 799 w 865"/>
                  <a:gd name="T25" fmla="*/ 122 h 675"/>
                  <a:gd name="T26" fmla="*/ 864 w 865"/>
                  <a:gd name="T27" fmla="*/ 184 h 675"/>
                  <a:gd name="T28" fmla="*/ 855 w 865"/>
                  <a:gd name="T29" fmla="*/ 217 h 675"/>
                  <a:gd name="T30" fmla="*/ 845 w 865"/>
                  <a:gd name="T31" fmla="*/ 317 h 675"/>
                  <a:gd name="T32" fmla="*/ 834 w 865"/>
                  <a:gd name="T33" fmla="*/ 415 h 675"/>
                  <a:gd name="T34" fmla="*/ 802 w 865"/>
                  <a:gd name="T35" fmla="*/ 452 h 675"/>
                  <a:gd name="T36" fmla="*/ 797 w 865"/>
                  <a:gd name="T37" fmla="*/ 428 h 675"/>
                  <a:gd name="T38" fmla="*/ 749 w 865"/>
                  <a:gd name="T39" fmla="*/ 412 h 675"/>
                  <a:gd name="T40" fmla="*/ 680 w 865"/>
                  <a:gd name="T41" fmla="*/ 436 h 675"/>
                  <a:gd name="T42" fmla="*/ 613 w 865"/>
                  <a:gd name="T43" fmla="*/ 474 h 675"/>
                  <a:gd name="T44" fmla="*/ 526 w 865"/>
                  <a:gd name="T45" fmla="*/ 515 h 675"/>
                  <a:gd name="T46" fmla="*/ 441 w 865"/>
                  <a:gd name="T47" fmla="*/ 547 h 675"/>
                  <a:gd name="T48" fmla="*/ 342 w 865"/>
                  <a:gd name="T49" fmla="*/ 569 h 675"/>
                  <a:gd name="T50" fmla="*/ 273 w 865"/>
                  <a:gd name="T51" fmla="*/ 591 h 675"/>
                  <a:gd name="T52" fmla="*/ 261 w 865"/>
                  <a:gd name="T53" fmla="*/ 646 h 675"/>
                  <a:gd name="T54" fmla="*/ 234 w 865"/>
                  <a:gd name="T55" fmla="*/ 674 h 675"/>
                  <a:gd name="T56" fmla="*/ 193 w 865"/>
                  <a:gd name="T57" fmla="*/ 630 h 675"/>
                  <a:gd name="T58" fmla="*/ 197 w 865"/>
                  <a:gd name="T59" fmla="*/ 595 h 675"/>
                  <a:gd name="T60" fmla="*/ 91 w 865"/>
                  <a:gd name="T61" fmla="*/ 495 h 675"/>
                  <a:gd name="T62" fmla="*/ 36 w 865"/>
                  <a:gd name="T63" fmla="*/ 452 h 675"/>
                  <a:gd name="T64" fmla="*/ 36 w 865"/>
                  <a:gd name="T65" fmla="*/ 495 h 6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65"/>
                  <a:gd name="T100" fmla="*/ 0 h 675"/>
                  <a:gd name="T101" fmla="*/ 865 w 865"/>
                  <a:gd name="T102" fmla="*/ 675 h 67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65" h="675">
                    <a:moveTo>
                      <a:pt x="6" y="476"/>
                    </a:moveTo>
                    <a:lnTo>
                      <a:pt x="4" y="428"/>
                    </a:lnTo>
                    <a:lnTo>
                      <a:pt x="11" y="387"/>
                    </a:lnTo>
                    <a:lnTo>
                      <a:pt x="11" y="347"/>
                    </a:lnTo>
                    <a:lnTo>
                      <a:pt x="2" y="300"/>
                    </a:lnTo>
                    <a:lnTo>
                      <a:pt x="0" y="263"/>
                    </a:lnTo>
                    <a:lnTo>
                      <a:pt x="2" y="223"/>
                    </a:lnTo>
                    <a:lnTo>
                      <a:pt x="11" y="199"/>
                    </a:lnTo>
                    <a:lnTo>
                      <a:pt x="36" y="182"/>
                    </a:lnTo>
                    <a:lnTo>
                      <a:pt x="69" y="160"/>
                    </a:lnTo>
                    <a:lnTo>
                      <a:pt x="144" y="136"/>
                    </a:lnTo>
                    <a:lnTo>
                      <a:pt x="220" y="119"/>
                    </a:lnTo>
                    <a:lnTo>
                      <a:pt x="287" y="108"/>
                    </a:lnTo>
                    <a:lnTo>
                      <a:pt x="342" y="106"/>
                    </a:lnTo>
                    <a:lnTo>
                      <a:pt x="395" y="91"/>
                    </a:lnTo>
                    <a:lnTo>
                      <a:pt x="441" y="80"/>
                    </a:lnTo>
                    <a:lnTo>
                      <a:pt x="464" y="71"/>
                    </a:lnTo>
                    <a:lnTo>
                      <a:pt x="501" y="60"/>
                    </a:lnTo>
                    <a:lnTo>
                      <a:pt x="533" y="45"/>
                    </a:lnTo>
                    <a:lnTo>
                      <a:pt x="563" y="19"/>
                    </a:lnTo>
                    <a:lnTo>
                      <a:pt x="597" y="10"/>
                    </a:lnTo>
                    <a:lnTo>
                      <a:pt x="641" y="0"/>
                    </a:lnTo>
                    <a:lnTo>
                      <a:pt x="662" y="1"/>
                    </a:lnTo>
                    <a:lnTo>
                      <a:pt x="680" y="17"/>
                    </a:lnTo>
                    <a:lnTo>
                      <a:pt x="735" y="60"/>
                    </a:lnTo>
                    <a:lnTo>
                      <a:pt x="799" y="122"/>
                    </a:lnTo>
                    <a:lnTo>
                      <a:pt x="843" y="158"/>
                    </a:lnTo>
                    <a:lnTo>
                      <a:pt x="864" y="184"/>
                    </a:lnTo>
                    <a:lnTo>
                      <a:pt x="864" y="202"/>
                    </a:lnTo>
                    <a:lnTo>
                      <a:pt x="855" y="217"/>
                    </a:lnTo>
                    <a:lnTo>
                      <a:pt x="845" y="245"/>
                    </a:lnTo>
                    <a:lnTo>
                      <a:pt x="845" y="317"/>
                    </a:lnTo>
                    <a:lnTo>
                      <a:pt x="841" y="373"/>
                    </a:lnTo>
                    <a:lnTo>
                      <a:pt x="834" y="415"/>
                    </a:lnTo>
                    <a:lnTo>
                      <a:pt x="822" y="445"/>
                    </a:lnTo>
                    <a:lnTo>
                      <a:pt x="802" y="452"/>
                    </a:lnTo>
                    <a:lnTo>
                      <a:pt x="792" y="443"/>
                    </a:lnTo>
                    <a:lnTo>
                      <a:pt x="797" y="428"/>
                    </a:lnTo>
                    <a:lnTo>
                      <a:pt x="799" y="390"/>
                    </a:lnTo>
                    <a:lnTo>
                      <a:pt x="749" y="412"/>
                    </a:lnTo>
                    <a:lnTo>
                      <a:pt x="719" y="428"/>
                    </a:lnTo>
                    <a:lnTo>
                      <a:pt x="680" y="436"/>
                    </a:lnTo>
                    <a:lnTo>
                      <a:pt x="650" y="450"/>
                    </a:lnTo>
                    <a:lnTo>
                      <a:pt x="613" y="474"/>
                    </a:lnTo>
                    <a:lnTo>
                      <a:pt x="578" y="491"/>
                    </a:lnTo>
                    <a:lnTo>
                      <a:pt x="526" y="515"/>
                    </a:lnTo>
                    <a:lnTo>
                      <a:pt x="492" y="526"/>
                    </a:lnTo>
                    <a:lnTo>
                      <a:pt x="441" y="547"/>
                    </a:lnTo>
                    <a:lnTo>
                      <a:pt x="384" y="558"/>
                    </a:lnTo>
                    <a:lnTo>
                      <a:pt x="342" y="569"/>
                    </a:lnTo>
                    <a:lnTo>
                      <a:pt x="296" y="580"/>
                    </a:lnTo>
                    <a:lnTo>
                      <a:pt x="273" y="591"/>
                    </a:lnTo>
                    <a:lnTo>
                      <a:pt x="263" y="613"/>
                    </a:lnTo>
                    <a:lnTo>
                      <a:pt x="261" y="646"/>
                    </a:lnTo>
                    <a:lnTo>
                      <a:pt x="254" y="663"/>
                    </a:lnTo>
                    <a:lnTo>
                      <a:pt x="234" y="674"/>
                    </a:lnTo>
                    <a:lnTo>
                      <a:pt x="202" y="656"/>
                    </a:lnTo>
                    <a:lnTo>
                      <a:pt x="193" y="630"/>
                    </a:lnTo>
                    <a:lnTo>
                      <a:pt x="205" y="608"/>
                    </a:lnTo>
                    <a:lnTo>
                      <a:pt x="197" y="595"/>
                    </a:lnTo>
                    <a:lnTo>
                      <a:pt x="153" y="549"/>
                    </a:lnTo>
                    <a:lnTo>
                      <a:pt x="91" y="495"/>
                    </a:lnTo>
                    <a:lnTo>
                      <a:pt x="53" y="461"/>
                    </a:lnTo>
                    <a:lnTo>
                      <a:pt x="36" y="452"/>
                    </a:lnTo>
                    <a:lnTo>
                      <a:pt x="30" y="467"/>
                    </a:lnTo>
                    <a:lnTo>
                      <a:pt x="36" y="495"/>
                    </a:lnTo>
                    <a:lnTo>
                      <a:pt x="6" y="476"/>
                    </a:lnTo>
                  </a:path>
                </a:pathLst>
              </a:custGeom>
              <a:solidFill>
                <a:srgbClr val="996633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846" name="Freeform 13"/>
              <p:cNvSpPr>
                <a:spLocks/>
              </p:cNvSpPr>
              <p:nvPr/>
            </p:nvSpPr>
            <p:spPr bwMode="auto">
              <a:xfrm>
                <a:off x="252" y="1745"/>
                <a:ext cx="849" cy="477"/>
              </a:xfrm>
              <a:custGeom>
                <a:avLst/>
                <a:gdLst>
                  <a:gd name="T0" fmla="*/ 215 w 849"/>
                  <a:gd name="T1" fmla="*/ 466 h 477"/>
                  <a:gd name="T2" fmla="*/ 218 w 849"/>
                  <a:gd name="T3" fmla="*/ 421 h 477"/>
                  <a:gd name="T4" fmla="*/ 215 w 849"/>
                  <a:gd name="T5" fmla="*/ 321 h 477"/>
                  <a:gd name="T6" fmla="*/ 215 w 849"/>
                  <a:gd name="T7" fmla="*/ 247 h 477"/>
                  <a:gd name="T8" fmla="*/ 203 w 849"/>
                  <a:gd name="T9" fmla="*/ 227 h 477"/>
                  <a:gd name="T10" fmla="*/ 118 w 849"/>
                  <a:gd name="T11" fmla="*/ 143 h 477"/>
                  <a:gd name="T12" fmla="*/ 63 w 849"/>
                  <a:gd name="T13" fmla="*/ 91 h 477"/>
                  <a:gd name="T14" fmla="*/ 17 w 849"/>
                  <a:gd name="T15" fmla="*/ 54 h 477"/>
                  <a:gd name="T16" fmla="*/ 0 w 849"/>
                  <a:gd name="T17" fmla="*/ 34 h 477"/>
                  <a:gd name="T18" fmla="*/ 4 w 849"/>
                  <a:gd name="T19" fmla="*/ 23 h 477"/>
                  <a:gd name="T20" fmla="*/ 10 w 849"/>
                  <a:gd name="T21" fmla="*/ 23 h 477"/>
                  <a:gd name="T22" fmla="*/ 43 w 849"/>
                  <a:gd name="T23" fmla="*/ 56 h 477"/>
                  <a:gd name="T24" fmla="*/ 86 w 849"/>
                  <a:gd name="T25" fmla="*/ 88 h 477"/>
                  <a:gd name="T26" fmla="*/ 128 w 849"/>
                  <a:gd name="T27" fmla="*/ 141 h 477"/>
                  <a:gd name="T28" fmla="*/ 167 w 849"/>
                  <a:gd name="T29" fmla="*/ 180 h 477"/>
                  <a:gd name="T30" fmla="*/ 203 w 849"/>
                  <a:gd name="T31" fmla="*/ 206 h 477"/>
                  <a:gd name="T32" fmla="*/ 227 w 849"/>
                  <a:gd name="T33" fmla="*/ 226 h 477"/>
                  <a:gd name="T34" fmla="*/ 243 w 849"/>
                  <a:gd name="T35" fmla="*/ 221 h 477"/>
                  <a:gd name="T36" fmla="*/ 259 w 849"/>
                  <a:gd name="T37" fmla="*/ 210 h 477"/>
                  <a:gd name="T38" fmla="*/ 309 w 849"/>
                  <a:gd name="T39" fmla="*/ 199 h 477"/>
                  <a:gd name="T40" fmla="*/ 402 w 849"/>
                  <a:gd name="T41" fmla="*/ 176 h 477"/>
                  <a:gd name="T42" fmla="*/ 457 w 849"/>
                  <a:gd name="T43" fmla="*/ 147 h 477"/>
                  <a:gd name="T44" fmla="*/ 521 w 849"/>
                  <a:gd name="T45" fmla="*/ 121 h 477"/>
                  <a:gd name="T46" fmla="*/ 588 w 849"/>
                  <a:gd name="T47" fmla="*/ 97 h 477"/>
                  <a:gd name="T48" fmla="*/ 657 w 849"/>
                  <a:gd name="T49" fmla="*/ 69 h 477"/>
                  <a:gd name="T50" fmla="*/ 705 w 849"/>
                  <a:gd name="T51" fmla="*/ 54 h 477"/>
                  <a:gd name="T52" fmla="*/ 763 w 849"/>
                  <a:gd name="T53" fmla="*/ 30 h 477"/>
                  <a:gd name="T54" fmla="*/ 809 w 849"/>
                  <a:gd name="T55" fmla="*/ 19 h 477"/>
                  <a:gd name="T56" fmla="*/ 848 w 849"/>
                  <a:gd name="T57" fmla="*/ 0 h 477"/>
                  <a:gd name="T58" fmla="*/ 834 w 849"/>
                  <a:gd name="T59" fmla="*/ 34 h 477"/>
                  <a:gd name="T60" fmla="*/ 811 w 849"/>
                  <a:gd name="T61" fmla="*/ 34 h 477"/>
                  <a:gd name="T62" fmla="*/ 781 w 849"/>
                  <a:gd name="T63" fmla="*/ 41 h 477"/>
                  <a:gd name="T64" fmla="*/ 728 w 849"/>
                  <a:gd name="T65" fmla="*/ 56 h 477"/>
                  <a:gd name="T66" fmla="*/ 689 w 849"/>
                  <a:gd name="T67" fmla="*/ 71 h 477"/>
                  <a:gd name="T68" fmla="*/ 640 w 849"/>
                  <a:gd name="T69" fmla="*/ 86 h 477"/>
                  <a:gd name="T70" fmla="*/ 609 w 849"/>
                  <a:gd name="T71" fmla="*/ 102 h 477"/>
                  <a:gd name="T72" fmla="*/ 555 w 849"/>
                  <a:gd name="T73" fmla="*/ 121 h 477"/>
                  <a:gd name="T74" fmla="*/ 521 w 849"/>
                  <a:gd name="T75" fmla="*/ 121 h 477"/>
                  <a:gd name="T76" fmla="*/ 471 w 849"/>
                  <a:gd name="T77" fmla="*/ 156 h 477"/>
                  <a:gd name="T78" fmla="*/ 436 w 849"/>
                  <a:gd name="T79" fmla="*/ 171 h 477"/>
                  <a:gd name="T80" fmla="*/ 392 w 849"/>
                  <a:gd name="T81" fmla="*/ 186 h 477"/>
                  <a:gd name="T82" fmla="*/ 337 w 849"/>
                  <a:gd name="T83" fmla="*/ 204 h 477"/>
                  <a:gd name="T84" fmla="*/ 294 w 849"/>
                  <a:gd name="T85" fmla="*/ 215 h 477"/>
                  <a:gd name="T86" fmla="*/ 263 w 849"/>
                  <a:gd name="T87" fmla="*/ 227 h 477"/>
                  <a:gd name="T88" fmla="*/ 236 w 849"/>
                  <a:gd name="T89" fmla="*/ 240 h 477"/>
                  <a:gd name="T90" fmla="*/ 229 w 849"/>
                  <a:gd name="T91" fmla="*/ 275 h 477"/>
                  <a:gd name="T92" fmla="*/ 229 w 849"/>
                  <a:gd name="T93" fmla="*/ 358 h 477"/>
                  <a:gd name="T94" fmla="*/ 229 w 849"/>
                  <a:gd name="T95" fmla="*/ 414 h 477"/>
                  <a:gd name="T96" fmla="*/ 233 w 849"/>
                  <a:gd name="T97" fmla="*/ 463 h 477"/>
                  <a:gd name="T98" fmla="*/ 220 w 849"/>
                  <a:gd name="T99" fmla="*/ 476 h 477"/>
                  <a:gd name="T100" fmla="*/ 215 w 849"/>
                  <a:gd name="T101" fmla="*/ 466 h 47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9"/>
                  <a:gd name="T154" fmla="*/ 0 h 477"/>
                  <a:gd name="T155" fmla="*/ 849 w 849"/>
                  <a:gd name="T156" fmla="*/ 477 h 47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9" h="477">
                    <a:moveTo>
                      <a:pt x="215" y="466"/>
                    </a:moveTo>
                    <a:lnTo>
                      <a:pt x="218" y="421"/>
                    </a:lnTo>
                    <a:lnTo>
                      <a:pt x="215" y="321"/>
                    </a:lnTo>
                    <a:lnTo>
                      <a:pt x="215" y="247"/>
                    </a:lnTo>
                    <a:lnTo>
                      <a:pt x="203" y="227"/>
                    </a:lnTo>
                    <a:lnTo>
                      <a:pt x="118" y="143"/>
                    </a:lnTo>
                    <a:lnTo>
                      <a:pt x="63" y="91"/>
                    </a:lnTo>
                    <a:lnTo>
                      <a:pt x="17" y="54"/>
                    </a:lnTo>
                    <a:lnTo>
                      <a:pt x="0" y="34"/>
                    </a:lnTo>
                    <a:lnTo>
                      <a:pt x="4" y="23"/>
                    </a:lnTo>
                    <a:lnTo>
                      <a:pt x="10" y="23"/>
                    </a:lnTo>
                    <a:lnTo>
                      <a:pt x="43" y="56"/>
                    </a:lnTo>
                    <a:lnTo>
                      <a:pt x="86" y="88"/>
                    </a:lnTo>
                    <a:lnTo>
                      <a:pt x="128" y="141"/>
                    </a:lnTo>
                    <a:lnTo>
                      <a:pt x="167" y="180"/>
                    </a:lnTo>
                    <a:lnTo>
                      <a:pt x="203" y="206"/>
                    </a:lnTo>
                    <a:lnTo>
                      <a:pt x="227" y="226"/>
                    </a:lnTo>
                    <a:lnTo>
                      <a:pt x="243" y="221"/>
                    </a:lnTo>
                    <a:lnTo>
                      <a:pt x="259" y="210"/>
                    </a:lnTo>
                    <a:lnTo>
                      <a:pt x="309" y="199"/>
                    </a:lnTo>
                    <a:lnTo>
                      <a:pt x="402" y="176"/>
                    </a:lnTo>
                    <a:lnTo>
                      <a:pt x="457" y="147"/>
                    </a:lnTo>
                    <a:lnTo>
                      <a:pt x="521" y="121"/>
                    </a:lnTo>
                    <a:lnTo>
                      <a:pt x="588" y="97"/>
                    </a:lnTo>
                    <a:lnTo>
                      <a:pt x="657" y="69"/>
                    </a:lnTo>
                    <a:lnTo>
                      <a:pt x="705" y="54"/>
                    </a:lnTo>
                    <a:lnTo>
                      <a:pt x="763" y="30"/>
                    </a:lnTo>
                    <a:lnTo>
                      <a:pt x="809" y="19"/>
                    </a:lnTo>
                    <a:lnTo>
                      <a:pt x="848" y="0"/>
                    </a:lnTo>
                    <a:lnTo>
                      <a:pt x="834" y="34"/>
                    </a:lnTo>
                    <a:lnTo>
                      <a:pt x="811" y="34"/>
                    </a:lnTo>
                    <a:lnTo>
                      <a:pt x="781" y="41"/>
                    </a:lnTo>
                    <a:lnTo>
                      <a:pt x="728" y="56"/>
                    </a:lnTo>
                    <a:lnTo>
                      <a:pt x="689" y="71"/>
                    </a:lnTo>
                    <a:lnTo>
                      <a:pt x="640" y="86"/>
                    </a:lnTo>
                    <a:lnTo>
                      <a:pt x="609" y="102"/>
                    </a:lnTo>
                    <a:lnTo>
                      <a:pt x="555" y="121"/>
                    </a:lnTo>
                    <a:lnTo>
                      <a:pt x="521" y="121"/>
                    </a:lnTo>
                    <a:lnTo>
                      <a:pt x="471" y="156"/>
                    </a:lnTo>
                    <a:lnTo>
                      <a:pt x="436" y="171"/>
                    </a:lnTo>
                    <a:lnTo>
                      <a:pt x="392" y="186"/>
                    </a:lnTo>
                    <a:lnTo>
                      <a:pt x="337" y="204"/>
                    </a:lnTo>
                    <a:lnTo>
                      <a:pt x="294" y="215"/>
                    </a:lnTo>
                    <a:lnTo>
                      <a:pt x="263" y="227"/>
                    </a:lnTo>
                    <a:lnTo>
                      <a:pt x="236" y="240"/>
                    </a:lnTo>
                    <a:lnTo>
                      <a:pt x="229" y="275"/>
                    </a:lnTo>
                    <a:lnTo>
                      <a:pt x="229" y="358"/>
                    </a:lnTo>
                    <a:lnTo>
                      <a:pt x="229" y="414"/>
                    </a:lnTo>
                    <a:lnTo>
                      <a:pt x="233" y="463"/>
                    </a:lnTo>
                    <a:lnTo>
                      <a:pt x="220" y="476"/>
                    </a:lnTo>
                    <a:lnTo>
                      <a:pt x="215" y="466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62841" name="Freeform 14"/>
            <p:cNvSpPr>
              <a:spLocks/>
            </p:cNvSpPr>
            <p:nvPr/>
          </p:nvSpPr>
          <p:spPr bwMode="auto">
            <a:xfrm>
              <a:off x="4480" y="1537"/>
              <a:ext cx="177" cy="216"/>
            </a:xfrm>
            <a:custGeom>
              <a:avLst/>
              <a:gdLst>
                <a:gd name="T0" fmla="*/ 0 w 177"/>
                <a:gd name="T1" fmla="*/ 210 h 216"/>
                <a:gd name="T2" fmla="*/ 6 w 177"/>
                <a:gd name="T3" fmla="*/ 193 h 216"/>
                <a:gd name="T4" fmla="*/ 20 w 177"/>
                <a:gd name="T5" fmla="*/ 185 h 216"/>
                <a:gd name="T6" fmla="*/ 65 w 177"/>
                <a:gd name="T7" fmla="*/ 185 h 216"/>
                <a:gd name="T8" fmla="*/ 116 w 177"/>
                <a:gd name="T9" fmla="*/ 192 h 216"/>
                <a:gd name="T10" fmla="*/ 148 w 177"/>
                <a:gd name="T11" fmla="*/ 195 h 216"/>
                <a:gd name="T12" fmla="*/ 153 w 177"/>
                <a:gd name="T13" fmla="*/ 190 h 216"/>
                <a:gd name="T14" fmla="*/ 147 w 177"/>
                <a:gd name="T15" fmla="*/ 168 h 216"/>
                <a:gd name="T16" fmla="*/ 131 w 177"/>
                <a:gd name="T17" fmla="*/ 132 h 216"/>
                <a:gd name="T18" fmla="*/ 112 w 177"/>
                <a:gd name="T19" fmla="*/ 99 h 216"/>
                <a:gd name="T20" fmla="*/ 96 w 177"/>
                <a:gd name="T21" fmla="*/ 79 h 216"/>
                <a:gd name="T22" fmla="*/ 88 w 177"/>
                <a:gd name="T23" fmla="*/ 63 h 216"/>
                <a:gd name="T24" fmla="*/ 90 w 177"/>
                <a:gd name="T25" fmla="*/ 54 h 216"/>
                <a:gd name="T26" fmla="*/ 101 w 177"/>
                <a:gd name="T27" fmla="*/ 47 h 216"/>
                <a:gd name="T28" fmla="*/ 119 w 177"/>
                <a:gd name="T29" fmla="*/ 49 h 216"/>
                <a:gd name="T30" fmla="*/ 147 w 177"/>
                <a:gd name="T31" fmla="*/ 43 h 216"/>
                <a:gd name="T32" fmla="*/ 155 w 177"/>
                <a:gd name="T33" fmla="*/ 29 h 216"/>
                <a:gd name="T34" fmla="*/ 164 w 177"/>
                <a:gd name="T35" fmla="*/ 9 h 216"/>
                <a:gd name="T36" fmla="*/ 164 w 177"/>
                <a:gd name="T37" fmla="*/ 0 h 216"/>
                <a:gd name="T38" fmla="*/ 172 w 177"/>
                <a:gd name="T39" fmla="*/ 5 h 216"/>
                <a:gd name="T40" fmla="*/ 176 w 177"/>
                <a:gd name="T41" fmla="*/ 26 h 216"/>
                <a:gd name="T42" fmla="*/ 173 w 177"/>
                <a:gd name="T43" fmla="*/ 47 h 216"/>
                <a:gd name="T44" fmla="*/ 155 w 177"/>
                <a:gd name="T45" fmla="*/ 57 h 216"/>
                <a:gd name="T46" fmla="*/ 142 w 177"/>
                <a:gd name="T47" fmla="*/ 56 h 216"/>
                <a:gd name="T48" fmla="*/ 116 w 177"/>
                <a:gd name="T49" fmla="*/ 59 h 216"/>
                <a:gd name="T50" fmla="*/ 110 w 177"/>
                <a:gd name="T51" fmla="*/ 64 h 216"/>
                <a:gd name="T52" fmla="*/ 110 w 177"/>
                <a:gd name="T53" fmla="*/ 71 h 216"/>
                <a:gd name="T54" fmla="*/ 124 w 177"/>
                <a:gd name="T55" fmla="*/ 94 h 216"/>
                <a:gd name="T56" fmla="*/ 140 w 177"/>
                <a:gd name="T57" fmla="*/ 111 h 216"/>
                <a:gd name="T58" fmla="*/ 159 w 177"/>
                <a:gd name="T59" fmla="*/ 145 h 216"/>
                <a:gd name="T60" fmla="*/ 167 w 177"/>
                <a:gd name="T61" fmla="*/ 178 h 216"/>
                <a:gd name="T62" fmla="*/ 168 w 177"/>
                <a:gd name="T63" fmla="*/ 203 h 216"/>
                <a:gd name="T64" fmla="*/ 162 w 177"/>
                <a:gd name="T65" fmla="*/ 210 h 216"/>
                <a:gd name="T66" fmla="*/ 154 w 177"/>
                <a:gd name="T67" fmla="*/ 212 h 216"/>
                <a:gd name="T68" fmla="*/ 129 w 177"/>
                <a:gd name="T69" fmla="*/ 213 h 216"/>
                <a:gd name="T70" fmla="*/ 76 w 177"/>
                <a:gd name="T71" fmla="*/ 210 h 216"/>
                <a:gd name="T72" fmla="*/ 42 w 177"/>
                <a:gd name="T73" fmla="*/ 212 h 216"/>
                <a:gd name="T74" fmla="*/ 18 w 177"/>
                <a:gd name="T75" fmla="*/ 215 h 216"/>
                <a:gd name="T76" fmla="*/ 6 w 177"/>
                <a:gd name="T77" fmla="*/ 213 h 216"/>
                <a:gd name="T78" fmla="*/ 0 w 177"/>
                <a:gd name="T79" fmla="*/ 210 h 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7"/>
                <a:gd name="T121" fmla="*/ 0 h 216"/>
                <a:gd name="T122" fmla="*/ 177 w 177"/>
                <a:gd name="T123" fmla="*/ 216 h 21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7" h="216">
                  <a:moveTo>
                    <a:pt x="0" y="210"/>
                  </a:moveTo>
                  <a:lnTo>
                    <a:pt x="6" y="193"/>
                  </a:lnTo>
                  <a:lnTo>
                    <a:pt x="20" y="185"/>
                  </a:lnTo>
                  <a:lnTo>
                    <a:pt x="65" y="185"/>
                  </a:lnTo>
                  <a:lnTo>
                    <a:pt x="116" y="192"/>
                  </a:lnTo>
                  <a:lnTo>
                    <a:pt x="148" y="195"/>
                  </a:lnTo>
                  <a:lnTo>
                    <a:pt x="153" y="190"/>
                  </a:lnTo>
                  <a:lnTo>
                    <a:pt x="147" y="168"/>
                  </a:lnTo>
                  <a:lnTo>
                    <a:pt x="131" y="132"/>
                  </a:lnTo>
                  <a:lnTo>
                    <a:pt x="112" y="99"/>
                  </a:lnTo>
                  <a:lnTo>
                    <a:pt x="96" y="79"/>
                  </a:lnTo>
                  <a:lnTo>
                    <a:pt x="88" y="63"/>
                  </a:lnTo>
                  <a:lnTo>
                    <a:pt x="90" y="54"/>
                  </a:lnTo>
                  <a:lnTo>
                    <a:pt x="101" y="47"/>
                  </a:lnTo>
                  <a:lnTo>
                    <a:pt x="119" y="49"/>
                  </a:lnTo>
                  <a:lnTo>
                    <a:pt x="147" y="43"/>
                  </a:lnTo>
                  <a:lnTo>
                    <a:pt x="155" y="29"/>
                  </a:lnTo>
                  <a:lnTo>
                    <a:pt x="164" y="9"/>
                  </a:lnTo>
                  <a:lnTo>
                    <a:pt x="164" y="0"/>
                  </a:lnTo>
                  <a:lnTo>
                    <a:pt x="172" y="5"/>
                  </a:lnTo>
                  <a:lnTo>
                    <a:pt x="176" y="26"/>
                  </a:lnTo>
                  <a:lnTo>
                    <a:pt x="173" y="47"/>
                  </a:lnTo>
                  <a:lnTo>
                    <a:pt x="155" y="57"/>
                  </a:lnTo>
                  <a:lnTo>
                    <a:pt x="142" y="56"/>
                  </a:lnTo>
                  <a:lnTo>
                    <a:pt x="116" y="59"/>
                  </a:lnTo>
                  <a:lnTo>
                    <a:pt x="110" y="64"/>
                  </a:lnTo>
                  <a:lnTo>
                    <a:pt x="110" y="71"/>
                  </a:lnTo>
                  <a:lnTo>
                    <a:pt x="124" y="94"/>
                  </a:lnTo>
                  <a:lnTo>
                    <a:pt x="140" y="111"/>
                  </a:lnTo>
                  <a:lnTo>
                    <a:pt x="159" y="145"/>
                  </a:lnTo>
                  <a:lnTo>
                    <a:pt x="167" y="178"/>
                  </a:lnTo>
                  <a:lnTo>
                    <a:pt x="168" y="203"/>
                  </a:lnTo>
                  <a:lnTo>
                    <a:pt x="162" y="210"/>
                  </a:lnTo>
                  <a:lnTo>
                    <a:pt x="154" y="212"/>
                  </a:lnTo>
                  <a:lnTo>
                    <a:pt x="129" y="213"/>
                  </a:lnTo>
                  <a:lnTo>
                    <a:pt x="76" y="210"/>
                  </a:lnTo>
                  <a:lnTo>
                    <a:pt x="42" y="212"/>
                  </a:lnTo>
                  <a:lnTo>
                    <a:pt x="18" y="215"/>
                  </a:lnTo>
                  <a:lnTo>
                    <a:pt x="6" y="213"/>
                  </a:lnTo>
                  <a:lnTo>
                    <a:pt x="0" y="2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842" name="Freeform 15"/>
            <p:cNvSpPr>
              <a:spLocks/>
            </p:cNvSpPr>
            <p:nvPr/>
          </p:nvSpPr>
          <p:spPr bwMode="auto">
            <a:xfrm>
              <a:off x="4335" y="1762"/>
              <a:ext cx="329" cy="218"/>
            </a:xfrm>
            <a:custGeom>
              <a:avLst/>
              <a:gdLst>
                <a:gd name="T0" fmla="*/ 3 w 329"/>
                <a:gd name="T1" fmla="*/ 63 h 218"/>
                <a:gd name="T2" fmla="*/ 84 w 329"/>
                <a:gd name="T3" fmla="*/ 45 h 218"/>
                <a:gd name="T4" fmla="*/ 132 w 329"/>
                <a:gd name="T5" fmla="*/ 25 h 218"/>
                <a:gd name="T6" fmla="*/ 166 w 329"/>
                <a:gd name="T7" fmla="*/ 0 h 218"/>
                <a:gd name="T8" fmla="*/ 199 w 329"/>
                <a:gd name="T9" fmla="*/ 32 h 218"/>
                <a:gd name="T10" fmla="*/ 250 w 329"/>
                <a:gd name="T11" fmla="*/ 77 h 218"/>
                <a:gd name="T12" fmla="*/ 295 w 329"/>
                <a:gd name="T13" fmla="*/ 102 h 218"/>
                <a:gd name="T14" fmla="*/ 328 w 329"/>
                <a:gd name="T15" fmla="*/ 133 h 218"/>
                <a:gd name="T16" fmla="*/ 309 w 329"/>
                <a:gd name="T17" fmla="*/ 161 h 218"/>
                <a:gd name="T18" fmla="*/ 243 w 329"/>
                <a:gd name="T19" fmla="*/ 189 h 218"/>
                <a:gd name="T20" fmla="*/ 177 w 329"/>
                <a:gd name="T21" fmla="*/ 217 h 218"/>
                <a:gd name="T22" fmla="*/ 148 w 329"/>
                <a:gd name="T23" fmla="*/ 217 h 218"/>
                <a:gd name="T24" fmla="*/ 106 w 329"/>
                <a:gd name="T25" fmla="*/ 167 h 218"/>
                <a:gd name="T26" fmla="*/ 65 w 329"/>
                <a:gd name="T27" fmla="*/ 136 h 218"/>
                <a:gd name="T28" fmla="*/ 25 w 329"/>
                <a:gd name="T29" fmla="*/ 115 h 218"/>
                <a:gd name="T30" fmla="*/ 0 w 329"/>
                <a:gd name="T31" fmla="*/ 81 h 218"/>
                <a:gd name="T32" fmla="*/ 3 w 329"/>
                <a:gd name="T33" fmla="*/ 63 h 2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9"/>
                <a:gd name="T52" fmla="*/ 0 h 218"/>
                <a:gd name="T53" fmla="*/ 329 w 329"/>
                <a:gd name="T54" fmla="*/ 218 h 2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9" h="218">
                  <a:moveTo>
                    <a:pt x="3" y="63"/>
                  </a:moveTo>
                  <a:lnTo>
                    <a:pt x="84" y="45"/>
                  </a:lnTo>
                  <a:lnTo>
                    <a:pt x="132" y="25"/>
                  </a:lnTo>
                  <a:lnTo>
                    <a:pt x="166" y="0"/>
                  </a:lnTo>
                  <a:lnTo>
                    <a:pt x="199" y="32"/>
                  </a:lnTo>
                  <a:lnTo>
                    <a:pt x="250" y="77"/>
                  </a:lnTo>
                  <a:lnTo>
                    <a:pt x="295" y="102"/>
                  </a:lnTo>
                  <a:lnTo>
                    <a:pt x="328" y="133"/>
                  </a:lnTo>
                  <a:lnTo>
                    <a:pt x="309" y="161"/>
                  </a:lnTo>
                  <a:lnTo>
                    <a:pt x="243" y="189"/>
                  </a:lnTo>
                  <a:lnTo>
                    <a:pt x="177" y="217"/>
                  </a:lnTo>
                  <a:lnTo>
                    <a:pt x="148" y="217"/>
                  </a:lnTo>
                  <a:lnTo>
                    <a:pt x="106" y="167"/>
                  </a:lnTo>
                  <a:lnTo>
                    <a:pt x="65" y="136"/>
                  </a:lnTo>
                  <a:lnTo>
                    <a:pt x="25" y="115"/>
                  </a:lnTo>
                  <a:lnTo>
                    <a:pt x="0" y="81"/>
                  </a:lnTo>
                  <a:lnTo>
                    <a:pt x="3" y="63"/>
                  </a:lnTo>
                </a:path>
              </a:pathLst>
            </a:custGeom>
            <a:solidFill>
              <a:srgbClr val="F8F8F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843" name="Freeform 16"/>
            <p:cNvSpPr>
              <a:spLocks/>
            </p:cNvSpPr>
            <p:nvPr/>
          </p:nvSpPr>
          <p:spPr bwMode="auto">
            <a:xfrm>
              <a:off x="4302" y="1676"/>
              <a:ext cx="244" cy="241"/>
            </a:xfrm>
            <a:custGeom>
              <a:avLst/>
              <a:gdLst>
                <a:gd name="T0" fmla="*/ 74 w 244"/>
                <a:gd name="T1" fmla="*/ 9 h 241"/>
                <a:gd name="T2" fmla="*/ 97 w 244"/>
                <a:gd name="T3" fmla="*/ 1 h 241"/>
                <a:gd name="T4" fmla="*/ 113 w 244"/>
                <a:gd name="T5" fmla="*/ 0 h 241"/>
                <a:gd name="T6" fmla="*/ 126 w 244"/>
                <a:gd name="T7" fmla="*/ 1 h 241"/>
                <a:gd name="T8" fmla="*/ 133 w 244"/>
                <a:gd name="T9" fmla="*/ 8 h 241"/>
                <a:gd name="T10" fmla="*/ 129 w 244"/>
                <a:gd name="T11" fmla="*/ 24 h 241"/>
                <a:gd name="T12" fmla="*/ 107 w 244"/>
                <a:gd name="T13" fmla="*/ 33 h 241"/>
                <a:gd name="T14" fmla="*/ 83 w 244"/>
                <a:gd name="T15" fmla="*/ 33 h 241"/>
                <a:gd name="T16" fmla="*/ 57 w 244"/>
                <a:gd name="T17" fmla="*/ 38 h 241"/>
                <a:gd name="T18" fmla="*/ 38 w 244"/>
                <a:gd name="T19" fmla="*/ 46 h 241"/>
                <a:gd name="T20" fmla="*/ 20 w 244"/>
                <a:gd name="T21" fmla="*/ 59 h 241"/>
                <a:gd name="T22" fmla="*/ 19 w 244"/>
                <a:gd name="T23" fmla="*/ 78 h 241"/>
                <a:gd name="T24" fmla="*/ 26 w 244"/>
                <a:gd name="T25" fmla="*/ 97 h 241"/>
                <a:gd name="T26" fmla="*/ 45 w 244"/>
                <a:gd name="T27" fmla="*/ 113 h 241"/>
                <a:gd name="T28" fmla="*/ 73 w 244"/>
                <a:gd name="T29" fmla="*/ 127 h 241"/>
                <a:gd name="T30" fmla="*/ 113 w 244"/>
                <a:gd name="T31" fmla="*/ 140 h 241"/>
                <a:gd name="T32" fmla="*/ 152 w 244"/>
                <a:gd name="T33" fmla="*/ 152 h 241"/>
                <a:gd name="T34" fmla="*/ 178 w 244"/>
                <a:gd name="T35" fmla="*/ 163 h 241"/>
                <a:gd name="T36" fmla="*/ 191 w 244"/>
                <a:gd name="T37" fmla="*/ 166 h 241"/>
                <a:gd name="T38" fmla="*/ 187 w 244"/>
                <a:gd name="T39" fmla="*/ 181 h 241"/>
                <a:gd name="T40" fmla="*/ 191 w 244"/>
                <a:gd name="T41" fmla="*/ 201 h 241"/>
                <a:gd name="T42" fmla="*/ 214 w 244"/>
                <a:gd name="T43" fmla="*/ 211 h 241"/>
                <a:gd name="T44" fmla="*/ 242 w 244"/>
                <a:gd name="T45" fmla="*/ 223 h 241"/>
                <a:gd name="T46" fmla="*/ 243 w 244"/>
                <a:gd name="T47" fmla="*/ 240 h 241"/>
                <a:gd name="T48" fmla="*/ 214 w 244"/>
                <a:gd name="T49" fmla="*/ 226 h 241"/>
                <a:gd name="T50" fmla="*/ 178 w 244"/>
                <a:gd name="T51" fmla="*/ 211 h 241"/>
                <a:gd name="T52" fmla="*/ 170 w 244"/>
                <a:gd name="T53" fmla="*/ 195 h 241"/>
                <a:gd name="T54" fmla="*/ 170 w 244"/>
                <a:gd name="T55" fmla="*/ 175 h 241"/>
                <a:gd name="T56" fmla="*/ 152 w 244"/>
                <a:gd name="T57" fmla="*/ 166 h 241"/>
                <a:gd name="T58" fmla="*/ 106 w 244"/>
                <a:gd name="T59" fmla="*/ 153 h 241"/>
                <a:gd name="T60" fmla="*/ 72 w 244"/>
                <a:gd name="T61" fmla="*/ 140 h 241"/>
                <a:gd name="T62" fmla="*/ 32 w 244"/>
                <a:gd name="T63" fmla="*/ 123 h 241"/>
                <a:gd name="T64" fmla="*/ 5 w 244"/>
                <a:gd name="T65" fmla="*/ 104 h 241"/>
                <a:gd name="T66" fmla="*/ 0 w 244"/>
                <a:gd name="T67" fmla="*/ 87 h 241"/>
                <a:gd name="T68" fmla="*/ 0 w 244"/>
                <a:gd name="T69" fmla="*/ 72 h 241"/>
                <a:gd name="T70" fmla="*/ 0 w 244"/>
                <a:gd name="T71" fmla="*/ 50 h 241"/>
                <a:gd name="T72" fmla="*/ 17 w 244"/>
                <a:gd name="T73" fmla="*/ 35 h 241"/>
                <a:gd name="T74" fmla="*/ 41 w 244"/>
                <a:gd name="T75" fmla="*/ 23 h 241"/>
                <a:gd name="T76" fmla="*/ 61 w 244"/>
                <a:gd name="T77" fmla="*/ 14 h 241"/>
                <a:gd name="T78" fmla="*/ 74 w 244"/>
                <a:gd name="T79" fmla="*/ 9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4"/>
                <a:gd name="T121" fmla="*/ 0 h 241"/>
                <a:gd name="T122" fmla="*/ 244 w 244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4" h="241">
                  <a:moveTo>
                    <a:pt x="74" y="9"/>
                  </a:moveTo>
                  <a:lnTo>
                    <a:pt x="97" y="1"/>
                  </a:lnTo>
                  <a:lnTo>
                    <a:pt x="113" y="0"/>
                  </a:lnTo>
                  <a:lnTo>
                    <a:pt x="126" y="1"/>
                  </a:lnTo>
                  <a:lnTo>
                    <a:pt x="133" y="8"/>
                  </a:lnTo>
                  <a:lnTo>
                    <a:pt x="129" y="24"/>
                  </a:lnTo>
                  <a:lnTo>
                    <a:pt x="107" y="33"/>
                  </a:lnTo>
                  <a:lnTo>
                    <a:pt x="83" y="33"/>
                  </a:lnTo>
                  <a:lnTo>
                    <a:pt x="57" y="38"/>
                  </a:lnTo>
                  <a:lnTo>
                    <a:pt x="38" y="46"/>
                  </a:lnTo>
                  <a:lnTo>
                    <a:pt x="20" y="59"/>
                  </a:lnTo>
                  <a:lnTo>
                    <a:pt x="19" y="78"/>
                  </a:lnTo>
                  <a:lnTo>
                    <a:pt x="26" y="97"/>
                  </a:lnTo>
                  <a:lnTo>
                    <a:pt x="45" y="113"/>
                  </a:lnTo>
                  <a:lnTo>
                    <a:pt x="73" y="127"/>
                  </a:lnTo>
                  <a:lnTo>
                    <a:pt x="113" y="140"/>
                  </a:lnTo>
                  <a:lnTo>
                    <a:pt x="152" y="152"/>
                  </a:lnTo>
                  <a:lnTo>
                    <a:pt x="178" y="163"/>
                  </a:lnTo>
                  <a:lnTo>
                    <a:pt x="191" y="166"/>
                  </a:lnTo>
                  <a:lnTo>
                    <a:pt x="187" y="181"/>
                  </a:lnTo>
                  <a:lnTo>
                    <a:pt x="191" y="201"/>
                  </a:lnTo>
                  <a:lnTo>
                    <a:pt x="214" y="211"/>
                  </a:lnTo>
                  <a:lnTo>
                    <a:pt x="242" y="223"/>
                  </a:lnTo>
                  <a:lnTo>
                    <a:pt x="243" y="240"/>
                  </a:lnTo>
                  <a:lnTo>
                    <a:pt x="214" y="226"/>
                  </a:lnTo>
                  <a:lnTo>
                    <a:pt x="178" y="211"/>
                  </a:lnTo>
                  <a:lnTo>
                    <a:pt x="170" y="195"/>
                  </a:lnTo>
                  <a:lnTo>
                    <a:pt x="170" y="175"/>
                  </a:lnTo>
                  <a:lnTo>
                    <a:pt x="152" y="166"/>
                  </a:lnTo>
                  <a:lnTo>
                    <a:pt x="106" y="153"/>
                  </a:lnTo>
                  <a:lnTo>
                    <a:pt x="72" y="140"/>
                  </a:lnTo>
                  <a:lnTo>
                    <a:pt x="32" y="123"/>
                  </a:lnTo>
                  <a:lnTo>
                    <a:pt x="5" y="104"/>
                  </a:lnTo>
                  <a:lnTo>
                    <a:pt x="0" y="8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17" y="35"/>
                  </a:lnTo>
                  <a:lnTo>
                    <a:pt x="41" y="23"/>
                  </a:lnTo>
                  <a:lnTo>
                    <a:pt x="61" y="14"/>
                  </a:lnTo>
                  <a:lnTo>
                    <a:pt x="74" y="9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844" name="Freeform 17"/>
            <p:cNvSpPr>
              <a:spLocks/>
            </p:cNvSpPr>
            <p:nvPr/>
          </p:nvSpPr>
          <p:spPr bwMode="auto">
            <a:xfrm>
              <a:off x="4466" y="1793"/>
              <a:ext cx="49" cy="133"/>
            </a:xfrm>
            <a:custGeom>
              <a:avLst/>
              <a:gdLst>
                <a:gd name="T0" fmla="*/ 45 w 49"/>
                <a:gd name="T1" fmla="*/ 110 h 133"/>
                <a:gd name="T2" fmla="*/ 7 w 49"/>
                <a:gd name="T3" fmla="*/ 0 h 133"/>
                <a:gd name="T4" fmla="*/ 0 w 49"/>
                <a:gd name="T5" fmla="*/ 7 h 133"/>
                <a:gd name="T6" fmla="*/ 2 w 49"/>
                <a:gd name="T7" fmla="*/ 20 h 133"/>
                <a:gd name="T8" fmla="*/ 38 w 49"/>
                <a:gd name="T9" fmla="*/ 128 h 133"/>
                <a:gd name="T10" fmla="*/ 48 w 49"/>
                <a:gd name="T11" fmla="*/ 132 h 133"/>
                <a:gd name="T12" fmla="*/ 45 w 49"/>
                <a:gd name="T13" fmla="*/ 11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133"/>
                <a:gd name="T23" fmla="*/ 49 w 49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133">
                  <a:moveTo>
                    <a:pt x="45" y="1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2" y="20"/>
                  </a:lnTo>
                  <a:lnTo>
                    <a:pt x="38" y="128"/>
                  </a:lnTo>
                  <a:lnTo>
                    <a:pt x="48" y="132"/>
                  </a:lnTo>
                  <a:lnTo>
                    <a:pt x="45" y="1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56363" y="5000625"/>
            <a:ext cx="247650" cy="287338"/>
            <a:chOff x="831" y="1296"/>
            <a:chExt cx="111" cy="143"/>
          </a:xfrm>
        </p:grpSpPr>
        <p:sp>
          <p:nvSpPr>
            <p:cNvPr id="162837" name="Freeform 19"/>
            <p:cNvSpPr>
              <a:spLocks/>
            </p:cNvSpPr>
            <p:nvPr/>
          </p:nvSpPr>
          <p:spPr bwMode="auto">
            <a:xfrm>
              <a:off x="851" y="1296"/>
              <a:ext cx="91" cy="100"/>
            </a:xfrm>
            <a:custGeom>
              <a:avLst/>
              <a:gdLst>
                <a:gd name="T0" fmla="*/ 10 w 91"/>
                <a:gd name="T1" fmla="*/ 4 h 100"/>
                <a:gd name="T2" fmla="*/ 34 w 91"/>
                <a:gd name="T3" fmla="*/ 0 h 100"/>
                <a:gd name="T4" fmla="*/ 57 w 91"/>
                <a:gd name="T5" fmla="*/ 1 h 100"/>
                <a:gd name="T6" fmla="*/ 79 w 91"/>
                <a:gd name="T7" fmla="*/ 10 h 100"/>
                <a:gd name="T8" fmla="*/ 90 w 91"/>
                <a:gd name="T9" fmla="*/ 28 h 100"/>
                <a:gd name="T10" fmla="*/ 90 w 91"/>
                <a:gd name="T11" fmla="*/ 43 h 100"/>
                <a:gd name="T12" fmla="*/ 79 w 91"/>
                <a:gd name="T13" fmla="*/ 62 h 100"/>
                <a:gd name="T14" fmla="*/ 60 w 91"/>
                <a:gd name="T15" fmla="*/ 74 h 100"/>
                <a:gd name="T16" fmla="*/ 34 w 91"/>
                <a:gd name="T17" fmla="*/ 74 h 100"/>
                <a:gd name="T18" fmla="*/ 18 w 91"/>
                <a:gd name="T19" fmla="*/ 84 h 100"/>
                <a:gd name="T20" fmla="*/ 13 w 91"/>
                <a:gd name="T21" fmla="*/ 99 h 100"/>
                <a:gd name="T22" fmla="*/ 0 w 91"/>
                <a:gd name="T23" fmla="*/ 94 h 100"/>
                <a:gd name="T24" fmla="*/ 5 w 91"/>
                <a:gd name="T25" fmla="*/ 74 h 100"/>
                <a:gd name="T26" fmla="*/ 24 w 91"/>
                <a:gd name="T27" fmla="*/ 62 h 100"/>
                <a:gd name="T28" fmla="*/ 55 w 91"/>
                <a:gd name="T29" fmla="*/ 59 h 100"/>
                <a:gd name="T30" fmla="*/ 68 w 91"/>
                <a:gd name="T31" fmla="*/ 48 h 100"/>
                <a:gd name="T32" fmla="*/ 72 w 91"/>
                <a:gd name="T33" fmla="*/ 30 h 100"/>
                <a:gd name="T34" fmla="*/ 57 w 91"/>
                <a:gd name="T35" fmla="*/ 14 h 100"/>
                <a:gd name="T36" fmla="*/ 36 w 91"/>
                <a:gd name="T37" fmla="*/ 14 h 100"/>
                <a:gd name="T38" fmla="*/ 13 w 91"/>
                <a:gd name="T39" fmla="*/ 19 h 100"/>
                <a:gd name="T40" fmla="*/ 5 w 91"/>
                <a:gd name="T41" fmla="*/ 14 h 100"/>
                <a:gd name="T42" fmla="*/ 10 w 91"/>
                <a:gd name="T43" fmla="*/ 4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100"/>
                <a:gd name="T68" fmla="*/ 91 w 91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100">
                  <a:moveTo>
                    <a:pt x="10" y="4"/>
                  </a:moveTo>
                  <a:lnTo>
                    <a:pt x="34" y="0"/>
                  </a:lnTo>
                  <a:lnTo>
                    <a:pt x="57" y="1"/>
                  </a:lnTo>
                  <a:lnTo>
                    <a:pt x="79" y="10"/>
                  </a:lnTo>
                  <a:lnTo>
                    <a:pt x="90" y="28"/>
                  </a:lnTo>
                  <a:lnTo>
                    <a:pt x="90" y="43"/>
                  </a:lnTo>
                  <a:lnTo>
                    <a:pt x="79" y="62"/>
                  </a:lnTo>
                  <a:lnTo>
                    <a:pt x="60" y="74"/>
                  </a:lnTo>
                  <a:lnTo>
                    <a:pt x="34" y="74"/>
                  </a:lnTo>
                  <a:lnTo>
                    <a:pt x="18" y="84"/>
                  </a:lnTo>
                  <a:lnTo>
                    <a:pt x="13" y="99"/>
                  </a:lnTo>
                  <a:lnTo>
                    <a:pt x="0" y="94"/>
                  </a:lnTo>
                  <a:lnTo>
                    <a:pt x="5" y="74"/>
                  </a:lnTo>
                  <a:lnTo>
                    <a:pt x="24" y="62"/>
                  </a:lnTo>
                  <a:lnTo>
                    <a:pt x="55" y="59"/>
                  </a:lnTo>
                  <a:lnTo>
                    <a:pt x="68" y="48"/>
                  </a:lnTo>
                  <a:lnTo>
                    <a:pt x="72" y="30"/>
                  </a:lnTo>
                  <a:lnTo>
                    <a:pt x="57" y="14"/>
                  </a:lnTo>
                  <a:lnTo>
                    <a:pt x="36" y="14"/>
                  </a:lnTo>
                  <a:lnTo>
                    <a:pt x="13" y="19"/>
                  </a:lnTo>
                  <a:lnTo>
                    <a:pt x="5" y="14"/>
                  </a:lnTo>
                  <a:lnTo>
                    <a:pt x="10" y="4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838" name="Freeform 20"/>
            <p:cNvSpPr>
              <a:spLocks/>
            </p:cNvSpPr>
            <p:nvPr/>
          </p:nvSpPr>
          <p:spPr bwMode="auto">
            <a:xfrm>
              <a:off x="831" y="1410"/>
              <a:ext cx="27" cy="29"/>
            </a:xfrm>
            <a:custGeom>
              <a:avLst/>
              <a:gdLst>
                <a:gd name="T0" fmla="*/ 26 w 27"/>
                <a:gd name="T1" fmla="*/ 2 h 29"/>
                <a:gd name="T2" fmla="*/ 13 w 27"/>
                <a:gd name="T3" fmla="*/ 0 h 29"/>
                <a:gd name="T4" fmla="*/ 4 w 27"/>
                <a:gd name="T5" fmla="*/ 10 h 29"/>
                <a:gd name="T6" fmla="*/ 0 w 27"/>
                <a:gd name="T7" fmla="*/ 26 h 29"/>
                <a:gd name="T8" fmla="*/ 13 w 27"/>
                <a:gd name="T9" fmla="*/ 28 h 29"/>
                <a:gd name="T10" fmla="*/ 24 w 27"/>
                <a:gd name="T11" fmla="*/ 21 h 29"/>
                <a:gd name="T12" fmla="*/ 26 w 27"/>
                <a:gd name="T13" fmla="*/ 2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29"/>
                <a:gd name="T23" fmla="*/ 27 w 27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29">
                  <a:moveTo>
                    <a:pt x="26" y="2"/>
                  </a:moveTo>
                  <a:lnTo>
                    <a:pt x="13" y="0"/>
                  </a:lnTo>
                  <a:lnTo>
                    <a:pt x="4" y="10"/>
                  </a:lnTo>
                  <a:lnTo>
                    <a:pt x="0" y="26"/>
                  </a:lnTo>
                  <a:lnTo>
                    <a:pt x="13" y="28"/>
                  </a:lnTo>
                  <a:lnTo>
                    <a:pt x="24" y="21"/>
                  </a:lnTo>
                  <a:lnTo>
                    <a:pt x="26" y="2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448300" y="5157788"/>
            <a:ext cx="1373188" cy="1427162"/>
            <a:chOff x="3787" y="3197"/>
            <a:chExt cx="865" cy="899"/>
          </a:xfrm>
        </p:grpSpPr>
        <p:grpSp>
          <p:nvGrpSpPr>
            <p:cNvPr id="162825" name="Group 22"/>
            <p:cNvGrpSpPr>
              <a:grpSpLocks/>
            </p:cNvGrpSpPr>
            <p:nvPr/>
          </p:nvGrpSpPr>
          <p:grpSpPr bwMode="auto">
            <a:xfrm rot="-1503755">
              <a:off x="4105" y="3197"/>
              <a:ext cx="238" cy="596"/>
              <a:chOff x="513" y="1376"/>
              <a:chExt cx="238" cy="596"/>
            </a:xfrm>
          </p:grpSpPr>
          <p:sp>
            <p:nvSpPr>
              <p:cNvPr id="162833" name="Freeform 23"/>
              <p:cNvSpPr>
                <a:spLocks/>
              </p:cNvSpPr>
              <p:nvPr/>
            </p:nvSpPr>
            <p:spPr bwMode="auto">
              <a:xfrm>
                <a:off x="624" y="1700"/>
                <a:ext cx="127" cy="241"/>
              </a:xfrm>
              <a:custGeom>
                <a:avLst/>
                <a:gdLst>
                  <a:gd name="T0" fmla="*/ 41 w 127"/>
                  <a:gd name="T1" fmla="*/ 9 h 241"/>
                  <a:gd name="T2" fmla="*/ 26 w 127"/>
                  <a:gd name="T3" fmla="*/ 0 h 241"/>
                  <a:gd name="T4" fmla="*/ 6 w 127"/>
                  <a:gd name="T5" fmla="*/ 0 h 241"/>
                  <a:gd name="T6" fmla="*/ 0 w 127"/>
                  <a:gd name="T7" fmla="*/ 13 h 241"/>
                  <a:gd name="T8" fmla="*/ 2 w 127"/>
                  <a:gd name="T9" fmla="*/ 32 h 241"/>
                  <a:gd name="T10" fmla="*/ 20 w 127"/>
                  <a:gd name="T11" fmla="*/ 51 h 241"/>
                  <a:gd name="T12" fmla="*/ 55 w 127"/>
                  <a:gd name="T13" fmla="*/ 68 h 241"/>
                  <a:gd name="T14" fmla="*/ 96 w 127"/>
                  <a:gd name="T15" fmla="*/ 106 h 241"/>
                  <a:gd name="T16" fmla="*/ 102 w 127"/>
                  <a:gd name="T17" fmla="*/ 122 h 241"/>
                  <a:gd name="T18" fmla="*/ 100 w 127"/>
                  <a:gd name="T19" fmla="*/ 130 h 241"/>
                  <a:gd name="T20" fmla="*/ 68 w 127"/>
                  <a:gd name="T21" fmla="*/ 154 h 241"/>
                  <a:gd name="T22" fmla="*/ 31 w 127"/>
                  <a:gd name="T23" fmla="*/ 183 h 241"/>
                  <a:gd name="T24" fmla="*/ 23 w 127"/>
                  <a:gd name="T25" fmla="*/ 196 h 241"/>
                  <a:gd name="T26" fmla="*/ 23 w 127"/>
                  <a:gd name="T27" fmla="*/ 209 h 241"/>
                  <a:gd name="T28" fmla="*/ 50 w 127"/>
                  <a:gd name="T29" fmla="*/ 223 h 241"/>
                  <a:gd name="T30" fmla="*/ 94 w 127"/>
                  <a:gd name="T31" fmla="*/ 240 h 241"/>
                  <a:gd name="T32" fmla="*/ 109 w 127"/>
                  <a:gd name="T33" fmla="*/ 240 h 241"/>
                  <a:gd name="T34" fmla="*/ 126 w 127"/>
                  <a:gd name="T35" fmla="*/ 228 h 241"/>
                  <a:gd name="T36" fmla="*/ 126 w 127"/>
                  <a:gd name="T37" fmla="*/ 220 h 241"/>
                  <a:gd name="T38" fmla="*/ 113 w 127"/>
                  <a:gd name="T39" fmla="*/ 216 h 241"/>
                  <a:gd name="T40" fmla="*/ 58 w 127"/>
                  <a:gd name="T41" fmla="*/ 209 h 241"/>
                  <a:gd name="T42" fmla="*/ 38 w 127"/>
                  <a:gd name="T43" fmla="*/ 204 h 241"/>
                  <a:gd name="T44" fmla="*/ 36 w 127"/>
                  <a:gd name="T45" fmla="*/ 195 h 241"/>
                  <a:gd name="T46" fmla="*/ 72 w 127"/>
                  <a:gd name="T47" fmla="*/ 168 h 241"/>
                  <a:gd name="T48" fmla="*/ 110 w 127"/>
                  <a:gd name="T49" fmla="*/ 142 h 241"/>
                  <a:gd name="T50" fmla="*/ 119 w 127"/>
                  <a:gd name="T51" fmla="*/ 132 h 241"/>
                  <a:gd name="T52" fmla="*/ 123 w 127"/>
                  <a:gd name="T53" fmla="*/ 119 h 241"/>
                  <a:gd name="T54" fmla="*/ 119 w 127"/>
                  <a:gd name="T55" fmla="*/ 101 h 241"/>
                  <a:gd name="T56" fmla="*/ 106 w 127"/>
                  <a:gd name="T57" fmla="*/ 87 h 241"/>
                  <a:gd name="T58" fmla="*/ 68 w 127"/>
                  <a:gd name="T59" fmla="*/ 40 h 241"/>
                  <a:gd name="T60" fmla="*/ 41 w 127"/>
                  <a:gd name="T61" fmla="*/ 9 h 24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27"/>
                  <a:gd name="T94" fmla="*/ 0 h 241"/>
                  <a:gd name="T95" fmla="*/ 127 w 127"/>
                  <a:gd name="T96" fmla="*/ 241 h 24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27" h="241">
                    <a:moveTo>
                      <a:pt x="41" y="9"/>
                    </a:moveTo>
                    <a:lnTo>
                      <a:pt x="26" y="0"/>
                    </a:lnTo>
                    <a:lnTo>
                      <a:pt x="6" y="0"/>
                    </a:lnTo>
                    <a:lnTo>
                      <a:pt x="0" y="13"/>
                    </a:lnTo>
                    <a:lnTo>
                      <a:pt x="2" y="32"/>
                    </a:lnTo>
                    <a:lnTo>
                      <a:pt x="20" y="51"/>
                    </a:lnTo>
                    <a:lnTo>
                      <a:pt x="55" y="68"/>
                    </a:lnTo>
                    <a:lnTo>
                      <a:pt x="96" y="106"/>
                    </a:lnTo>
                    <a:lnTo>
                      <a:pt x="102" y="122"/>
                    </a:lnTo>
                    <a:lnTo>
                      <a:pt x="100" y="130"/>
                    </a:lnTo>
                    <a:lnTo>
                      <a:pt x="68" y="154"/>
                    </a:lnTo>
                    <a:lnTo>
                      <a:pt x="31" y="183"/>
                    </a:lnTo>
                    <a:lnTo>
                      <a:pt x="23" y="196"/>
                    </a:lnTo>
                    <a:lnTo>
                      <a:pt x="23" y="209"/>
                    </a:lnTo>
                    <a:lnTo>
                      <a:pt x="50" y="223"/>
                    </a:lnTo>
                    <a:lnTo>
                      <a:pt x="94" y="240"/>
                    </a:lnTo>
                    <a:lnTo>
                      <a:pt x="109" y="240"/>
                    </a:lnTo>
                    <a:lnTo>
                      <a:pt x="126" y="228"/>
                    </a:lnTo>
                    <a:lnTo>
                      <a:pt x="126" y="220"/>
                    </a:lnTo>
                    <a:lnTo>
                      <a:pt x="113" y="216"/>
                    </a:lnTo>
                    <a:lnTo>
                      <a:pt x="58" y="209"/>
                    </a:lnTo>
                    <a:lnTo>
                      <a:pt x="38" y="204"/>
                    </a:lnTo>
                    <a:lnTo>
                      <a:pt x="36" y="195"/>
                    </a:lnTo>
                    <a:lnTo>
                      <a:pt x="72" y="168"/>
                    </a:lnTo>
                    <a:lnTo>
                      <a:pt x="110" y="142"/>
                    </a:lnTo>
                    <a:lnTo>
                      <a:pt x="119" y="132"/>
                    </a:lnTo>
                    <a:lnTo>
                      <a:pt x="123" y="119"/>
                    </a:lnTo>
                    <a:lnTo>
                      <a:pt x="119" y="101"/>
                    </a:lnTo>
                    <a:lnTo>
                      <a:pt x="106" y="87"/>
                    </a:lnTo>
                    <a:lnTo>
                      <a:pt x="68" y="40"/>
                    </a:lnTo>
                    <a:lnTo>
                      <a:pt x="41" y="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834" name="Freeform 24"/>
              <p:cNvSpPr>
                <a:spLocks/>
              </p:cNvSpPr>
              <p:nvPr/>
            </p:nvSpPr>
            <p:spPr bwMode="auto">
              <a:xfrm>
                <a:off x="581" y="1376"/>
                <a:ext cx="131" cy="187"/>
              </a:xfrm>
              <a:custGeom>
                <a:avLst/>
                <a:gdLst>
                  <a:gd name="T0" fmla="*/ 39 w 131"/>
                  <a:gd name="T1" fmla="*/ 24 h 187"/>
                  <a:gd name="T2" fmla="*/ 55 w 131"/>
                  <a:gd name="T3" fmla="*/ 11 h 187"/>
                  <a:gd name="T4" fmla="*/ 79 w 131"/>
                  <a:gd name="T5" fmla="*/ 0 h 187"/>
                  <a:gd name="T6" fmla="*/ 98 w 131"/>
                  <a:gd name="T7" fmla="*/ 0 h 187"/>
                  <a:gd name="T8" fmla="*/ 113 w 131"/>
                  <a:gd name="T9" fmla="*/ 6 h 187"/>
                  <a:gd name="T10" fmla="*/ 127 w 131"/>
                  <a:gd name="T11" fmla="*/ 23 h 187"/>
                  <a:gd name="T12" fmla="*/ 130 w 131"/>
                  <a:gd name="T13" fmla="*/ 48 h 187"/>
                  <a:gd name="T14" fmla="*/ 129 w 131"/>
                  <a:gd name="T15" fmla="*/ 68 h 187"/>
                  <a:gd name="T16" fmla="*/ 120 w 131"/>
                  <a:gd name="T17" fmla="*/ 84 h 187"/>
                  <a:gd name="T18" fmla="*/ 107 w 131"/>
                  <a:gd name="T19" fmla="*/ 105 h 187"/>
                  <a:gd name="T20" fmla="*/ 94 w 131"/>
                  <a:gd name="T21" fmla="*/ 122 h 187"/>
                  <a:gd name="T22" fmla="*/ 91 w 131"/>
                  <a:gd name="T23" fmla="*/ 126 h 187"/>
                  <a:gd name="T24" fmla="*/ 91 w 131"/>
                  <a:gd name="T25" fmla="*/ 150 h 187"/>
                  <a:gd name="T26" fmla="*/ 101 w 131"/>
                  <a:gd name="T27" fmla="*/ 173 h 187"/>
                  <a:gd name="T28" fmla="*/ 102 w 131"/>
                  <a:gd name="T29" fmla="*/ 181 h 187"/>
                  <a:gd name="T30" fmla="*/ 95 w 131"/>
                  <a:gd name="T31" fmla="*/ 186 h 187"/>
                  <a:gd name="T32" fmla="*/ 86 w 131"/>
                  <a:gd name="T33" fmla="*/ 183 h 187"/>
                  <a:gd name="T34" fmla="*/ 82 w 131"/>
                  <a:gd name="T35" fmla="*/ 153 h 187"/>
                  <a:gd name="T36" fmla="*/ 82 w 131"/>
                  <a:gd name="T37" fmla="*/ 134 h 187"/>
                  <a:gd name="T38" fmla="*/ 67 w 131"/>
                  <a:gd name="T39" fmla="*/ 143 h 187"/>
                  <a:gd name="T40" fmla="*/ 56 w 131"/>
                  <a:gd name="T41" fmla="*/ 152 h 187"/>
                  <a:gd name="T42" fmla="*/ 34 w 131"/>
                  <a:gd name="T43" fmla="*/ 156 h 187"/>
                  <a:gd name="T44" fmla="*/ 21 w 131"/>
                  <a:gd name="T45" fmla="*/ 153 h 187"/>
                  <a:gd name="T46" fmla="*/ 0 w 131"/>
                  <a:gd name="T47" fmla="*/ 138 h 187"/>
                  <a:gd name="T48" fmla="*/ 0 w 131"/>
                  <a:gd name="T49" fmla="*/ 107 h 187"/>
                  <a:gd name="T50" fmla="*/ 11 w 131"/>
                  <a:gd name="T51" fmla="*/ 69 h 187"/>
                  <a:gd name="T52" fmla="*/ 26 w 131"/>
                  <a:gd name="T53" fmla="*/ 32 h 187"/>
                  <a:gd name="T54" fmla="*/ 39 w 131"/>
                  <a:gd name="T55" fmla="*/ 24 h 18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1"/>
                  <a:gd name="T85" fmla="*/ 0 h 187"/>
                  <a:gd name="T86" fmla="*/ 131 w 131"/>
                  <a:gd name="T87" fmla="*/ 187 h 18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1" h="187">
                    <a:moveTo>
                      <a:pt x="39" y="24"/>
                    </a:moveTo>
                    <a:lnTo>
                      <a:pt x="55" y="11"/>
                    </a:lnTo>
                    <a:lnTo>
                      <a:pt x="79" y="0"/>
                    </a:lnTo>
                    <a:lnTo>
                      <a:pt x="98" y="0"/>
                    </a:lnTo>
                    <a:lnTo>
                      <a:pt x="113" y="6"/>
                    </a:lnTo>
                    <a:lnTo>
                      <a:pt x="127" y="23"/>
                    </a:lnTo>
                    <a:lnTo>
                      <a:pt x="130" y="48"/>
                    </a:lnTo>
                    <a:lnTo>
                      <a:pt x="129" y="68"/>
                    </a:lnTo>
                    <a:lnTo>
                      <a:pt x="120" y="84"/>
                    </a:lnTo>
                    <a:lnTo>
                      <a:pt x="107" y="105"/>
                    </a:lnTo>
                    <a:lnTo>
                      <a:pt x="94" y="122"/>
                    </a:lnTo>
                    <a:lnTo>
                      <a:pt x="91" y="126"/>
                    </a:lnTo>
                    <a:lnTo>
                      <a:pt x="91" y="150"/>
                    </a:lnTo>
                    <a:lnTo>
                      <a:pt x="101" y="173"/>
                    </a:lnTo>
                    <a:lnTo>
                      <a:pt x="102" y="181"/>
                    </a:lnTo>
                    <a:lnTo>
                      <a:pt x="95" y="186"/>
                    </a:lnTo>
                    <a:lnTo>
                      <a:pt x="86" y="183"/>
                    </a:lnTo>
                    <a:lnTo>
                      <a:pt x="82" y="153"/>
                    </a:lnTo>
                    <a:lnTo>
                      <a:pt x="82" y="134"/>
                    </a:lnTo>
                    <a:lnTo>
                      <a:pt x="67" y="143"/>
                    </a:lnTo>
                    <a:lnTo>
                      <a:pt x="56" y="152"/>
                    </a:lnTo>
                    <a:lnTo>
                      <a:pt x="34" y="156"/>
                    </a:lnTo>
                    <a:lnTo>
                      <a:pt x="21" y="153"/>
                    </a:lnTo>
                    <a:lnTo>
                      <a:pt x="0" y="138"/>
                    </a:lnTo>
                    <a:lnTo>
                      <a:pt x="0" y="107"/>
                    </a:lnTo>
                    <a:lnTo>
                      <a:pt x="11" y="69"/>
                    </a:lnTo>
                    <a:lnTo>
                      <a:pt x="26" y="32"/>
                    </a:lnTo>
                    <a:lnTo>
                      <a:pt x="39" y="2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835" name="Freeform 25"/>
              <p:cNvSpPr>
                <a:spLocks/>
              </p:cNvSpPr>
              <p:nvPr/>
            </p:nvSpPr>
            <p:spPr bwMode="auto">
              <a:xfrm>
                <a:off x="556" y="1732"/>
                <a:ext cx="127" cy="240"/>
              </a:xfrm>
              <a:custGeom>
                <a:avLst/>
                <a:gdLst>
                  <a:gd name="T0" fmla="*/ 42 w 127"/>
                  <a:gd name="T1" fmla="*/ 9 h 240"/>
                  <a:gd name="T2" fmla="*/ 26 w 127"/>
                  <a:gd name="T3" fmla="*/ 0 h 240"/>
                  <a:gd name="T4" fmla="*/ 7 w 127"/>
                  <a:gd name="T5" fmla="*/ 0 h 240"/>
                  <a:gd name="T6" fmla="*/ 0 w 127"/>
                  <a:gd name="T7" fmla="*/ 12 h 240"/>
                  <a:gd name="T8" fmla="*/ 2 w 127"/>
                  <a:gd name="T9" fmla="*/ 32 h 240"/>
                  <a:gd name="T10" fmla="*/ 20 w 127"/>
                  <a:gd name="T11" fmla="*/ 51 h 240"/>
                  <a:gd name="T12" fmla="*/ 55 w 127"/>
                  <a:gd name="T13" fmla="*/ 68 h 240"/>
                  <a:gd name="T14" fmla="*/ 97 w 127"/>
                  <a:gd name="T15" fmla="*/ 106 h 240"/>
                  <a:gd name="T16" fmla="*/ 103 w 127"/>
                  <a:gd name="T17" fmla="*/ 122 h 240"/>
                  <a:gd name="T18" fmla="*/ 100 w 127"/>
                  <a:gd name="T19" fmla="*/ 130 h 240"/>
                  <a:gd name="T20" fmla="*/ 69 w 127"/>
                  <a:gd name="T21" fmla="*/ 154 h 240"/>
                  <a:gd name="T22" fmla="*/ 32 w 127"/>
                  <a:gd name="T23" fmla="*/ 183 h 240"/>
                  <a:gd name="T24" fmla="*/ 24 w 127"/>
                  <a:gd name="T25" fmla="*/ 195 h 240"/>
                  <a:gd name="T26" fmla="*/ 24 w 127"/>
                  <a:gd name="T27" fmla="*/ 209 h 240"/>
                  <a:gd name="T28" fmla="*/ 51 w 127"/>
                  <a:gd name="T29" fmla="*/ 223 h 240"/>
                  <a:gd name="T30" fmla="*/ 95 w 127"/>
                  <a:gd name="T31" fmla="*/ 239 h 240"/>
                  <a:gd name="T32" fmla="*/ 110 w 127"/>
                  <a:gd name="T33" fmla="*/ 239 h 240"/>
                  <a:gd name="T34" fmla="*/ 126 w 127"/>
                  <a:gd name="T35" fmla="*/ 228 h 240"/>
                  <a:gd name="T36" fmla="*/ 126 w 127"/>
                  <a:gd name="T37" fmla="*/ 219 h 240"/>
                  <a:gd name="T38" fmla="*/ 114 w 127"/>
                  <a:gd name="T39" fmla="*/ 215 h 240"/>
                  <a:gd name="T40" fmla="*/ 59 w 127"/>
                  <a:gd name="T41" fmla="*/ 209 h 240"/>
                  <a:gd name="T42" fmla="*/ 39 w 127"/>
                  <a:gd name="T43" fmla="*/ 204 h 240"/>
                  <a:gd name="T44" fmla="*/ 36 w 127"/>
                  <a:gd name="T45" fmla="*/ 195 h 240"/>
                  <a:gd name="T46" fmla="*/ 72 w 127"/>
                  <a:gd name="T47" fmla="*/ 167 h 240"/>
                  <a:gd name="T48" fmla="*/ 111 w 127"/>
                  <a:gd name="T49" fmla="*/ 141 h 240"/>
                  <a:gd name="T50" fmla="*/ 120 w 127"/>
                  <a:gd name="T51" fmla="*/ 131 h 240"/>
                  <a:gd name="T52" fmla="*/ 123 w 127"/>
                  <a:gd name="T53" fmla="*/ 119 h 240"/>
                  <a:gd name="T54" fmla="*/ 120 w 127"/>
                  <a:gd name="T55" fmla="*/ 101 h 240"/>
                  <a:gd name="T56" fmla="*/ 107 w 127"/>
                  <a:gd name="T57" fmla="*/ 86 h 240"/>
                  <a:gd name="T58" fmla="*/ 69 w 127"/>
                  <a:gd name="T59" fmla="*/ 39 h 240"/>
                  <a:gd name="T60" fmla="*/ 42 w 127"/>
                  <a:gd name="T61" fmla="*/ 9 h 2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27"/>
                  <a:gd name="T94" fmla="*/ 0 h 240"/>
                  <a:gd name="T95" fmla="*/ 127 w 127"/>
                  <a:gd name="T96" fmla="*/ 240 h 2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27" h="240">
                    <a:moveTo>
                      <a:pt x="42" y="9"/>
                    </a:moveTo>
                    <a:lnTo>
                      <a:pt x="26" y="0"/>
                    </a:lnTo>
                    <a:lnTo>
                      <a:pt x="7" y="0"/>
                    </a:lnTo>
                    <a:lnTo>
                      <a:pt x="0" y="12"/>
                    </a:lnTo>
                    <a:lnTo>
                      <a:pt x="2" y="32"/>
                    </a:lnTo>
                    <a:lnTo>
                      <a:pt x="20" y="51"/>
                    </a:lnTo>
                    <a:lnTo>
                      <a:pt x="55" y="68"/>
                    </a:lnTo>
                    <a:lnTo>
                      <a:pt x="97" y="106"/>
                    </a:lnTo>
                    <a:lnTo>
                      <a:pt x="103" y="122"/>
                    </a:lnTo>
                    <a:lnTo>
                      <a:pt x="100" y="130"/>
                    </a:lnTo>
                    <a:lnTo>
                      <a:pt x="69" y="154"/>
                    </a:lnTo>
                    <a:lnTo>
                      <a:pt x="32" y="183"/>
                    </a:lnTo>
                    <a:lnTo>
                      <a:pt x="24" y="195"/>
                    </a:lnTo>
                    <a:lnTo>
                      <a:pt x="24" y="209"/>
                    </a:lnTo>
                    <a:lnTo>
                      <a:pt x="51" y="223"/>
                    </a:lnTo>
                    <a:lnTo>
                      <a:pt x="95" y="239"/>
                    </a:lnTo>
                    <a:lnTo>
                      <a:pt x="110" y="239"/>
                    </a:lnTo>
                    <a:lnTo>
                      <a:pt x="126" y="228"/>
                    </a:lnTo>
                    <a:lnTo>
                      <a:pt x="126" y="219"/>
                    </a:lnTo>
                    <a:lnTo>
                      <a:pt x="114" y="215"/>
                    </a:lnTo>
                    <a:lnTo>
                      <a:pt x="59" y="209"/>
                    </a:lnTo>
                    <a:lnTo>
                      <a:pt x="39" y="204"/>
                    </a:lnTo>
                    <a:lnTo>
                      <a:pt x="36" y="195"/>
                    </a:lnTo>
                    <a:lnTo>
                      <a:pt x="72" y="167"/>
                    </a:lnTo>
                    <a:lnTo>
                      <a:pt x="111" y="141"/>
                    </a:lnTo>
                    <a:lnTo>
                      <a:pt x="120" y="131"/>
                    </a:lnTo>
                    <a:lnTo>
                      <a:pt x="123" y="119"/>
                    </a:lnTo>
                    <a:lnTo>
                      <a:pt x="120" y="101"/>
                    </a:lnTo>
                    <a:lnTo>
                      <a:pt x="107" y="86"/>
                    </a:lnTo>
                    <a:lnTo>
                      <a:pt x="69" y="39"/>
                    </a:lnTo>
                    <a:lnTo>
                      <a:pt x="42" y="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836" name="Freeform 26"/>
              <p:cNvSpPr>
                <a:spLocks/>
              </p:cNvSpPr>
              <p:nvPr/>
            </p:nvSpPr>
            <p:spPr bwMode="auto">
              <a:xfrm>
                <a:off x="513" y="1539"/>
                <a:ext cx="146" cy="231"/>
              </a:xfrm>
              <a:custGeom>
                <a:avLst/>
                <a:gdLst>
                  <a:gd name="T0" fmla="*/ 21 w 146"/>
                  <a:gd name="T1" fmla="*/ 71 h 231"/>
                  <a:gd name="T2" fmla="*/ 30 w 146"/>
                  <a:gd name="T3" fmla="*/ 28 h 231"/>
                  <a:gd name="T4" fmla="*/ 63 w 146"/>
                  <a:gd name="T5" fmla="*/ 2 h 231"/>
                  <a:gd name="T6" fmla="*/ 79 w 146"/>
                  <a:gd name="T7" fmla="*/ 0 h 231"/>
                  <a:gd name="T8" fmla="*/ 99 w 146"/>
                  <a:gd name="T9" fmla="*/ 6 h 231"/>
                  <a:gd name="T10" fmla="*/ 115 w 146"/>
                  <a:gd name="T11" fmla="*/ 23 h 231"/>
                  <a:gd name="T12" fmla="*/ 120 w 146"/>
                  <a:gd name="T13" fmla="*/ 42 h 231"/>
                  <a:gd name="T14" fmla="*/ 124 w 146"/>
                  <a:gd name="T15" fmla="*/ 58 h 231"/>
                  <a:gd name="T16" fmla="*/ 119 w 146"/>
                  <a:gd name="T17" fmla="*/ 78 h 231"/>
                  <a:gd name="T18" fmla="*/ 118 w 146"/>
                  <a:gd name="T19" fmla="*/ 97 h 231"/>
                  <a:gd name="T20" fmla="*/ 105 w 146"/>
                  <a:gd name="T21" fmla="*/ 113 h 231"/>
                  <a:gd name="T22" fmla="*/ 102 w 146"/>
                  <a:gd name="T23" fmla="*/ 132 h 231"/>
                  <a:gd name="T24" fmla="*/ 108 w 146"/>
                  <a:gd name="T25" fmla="*/ 147 h 231"/>
                  <a:gd name="T26" fmla="*/ 130 w 146"/>
                  <a:gd name="T27" fmla="*/ 153 h 231"/>
                  <a:gd name="T28" fmla="*/ 144 w 146"/>
                  <a:gd name="T29" fmla="*/ 169 h 231"/>
                  <a:gd name="T30" fmla="*/ 145 w 146"/>
                  <a:gd name="T31" fmla="*/ 202 h 231"/>
                  <a:gd name="T32" fmla="*/ 134 w 146"/>
                  <a:gd name="T33" fmla="*/ 222 h 231"/>
                  <a:gd name="T34" fmla="*/ 98 w 146"/>
                  <a:gd name="T35" fmla="*/ 230 h 231"/>
                  <a:gd name="T36" fmla="*/ 63 w 146"/>
                  <a:gd name="T37" fmla="*/ 230 h 231"/>
                  <a:gd name="T38" fmla="*/ 37 w 146"/>
                  <a:gd name="T39" fmla="*/ 218 h 231"/>
                  <a:gd name="T40" fmla="*/ 11 w 146"/>
                  <a:gd name="T41" fmla="*/ 191 h 231"/>
                  <a:gd name="T42" fmla="*/ 2 w 146"/>
                  <a:gd name="T43" fmla="*/ 165 h 231"/>
                  <a:gd name="T44" fmla="*/ 0 w 146"/>
                  <a:gd name="T45" fmla="*/ 133 h 231"/>
                  <a:gd name="T46" fmla="*/ 4 w 146"/>
                  <a:gd name="T47" fmla="*/ 101 h 231"/>
                  <a:gd name="T48" fmla="*/ 14 w 146"/>
                  <a:gd name="T49" fmla="*/ 81 h 231"/>
                  <a:gd name="T50" fmla="*/ 21 w 146"/>
                  <a:gd name="T51" fmla="*/ 71 h 2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6"/>
                  <a:gd name="T79" fmla="*/ 0 h 231"/>
                  <a:gd name="T80" fmla="*/ 146 w 146"/>
                  <a:gd name="T81" fmla="*/ 231 h 2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6" h="231">
                    <a:moveTo>
                      <a:pt x="21" y="71"/>
                    </a:moveTo>
                    <a:lnTo>
                      <a:pt x="30" y="28"/>
                    </a:lnTo>
                    <a:lnTo>
                      <a:pt x="63" y="2"/>
                    </a:lnTo>
                    <a:lnTo>
                      <a:pt x="79" y="0"/>
                    </a:lnTo>
                    <a:lnTo>
                      <a:pt x="99" y="6"/>
                    </a:lnTo>
                    <a:lnTo>
                      <a:pt x="115" y="23"/>
                    </a:lnTo>
                    <a:lnTo>
                      <a:pt x="120" y="42"/>
                    </a:lnTo>
                    <a:lnTo>
                      <a:pt x="124" y="58"/>
                    </a:lnTo>
                    <a:lnTo>
                      <a:pt x="119" y="78"/>
                    </a:lnTo>
                    <a:lnTo>
                      <a:pt x="118" y="97"/>
                    </a:lnTo>
                    <a:lnTo>
                      <a:pt x="105" y="113"/>
                    </a:lnTo>
                    <a:lnTo>
                      <a:pt x="102" y="132"/>
                    </a:lnTo>
                    <a:lnTo>
                      <a:pt x="108" y="147"/>
                    </a:lnTo>
                    <a:lnTo>
                      <a:pt x="130" y="153"/>
                    </a:lnTo>
                    <a:lnTo>
                      <a:pt x="144" y="169"/>
                    </a:lnTo>
                    <a:lnTo>
                      <a:pt x="145" y="202"/>
                    </a:lnTo>
                    <a:lnTo>
                      <a:pt x="134" y="222"/>
                    </a:lnTo>
                    <a:lnTo>
                      <a:pt x="98" y="230"/>
                    </a:lnTo>
                    <a:lnTo>
                      <a:pt x="63" y="230"/>
                    </a:lnTo>
                    <a:lnTo>
                      <a:pt x="37" y="218"/>
                    </a:lnTo>
                    <a:lnTo>
                      <a:pt x="11" y="191"/>
                    </a:lnTo>
                    <a:lnTo>
                      <a:pt x="2" y="165"/>
                    </a:lnTo>
                    <a:lnTo>
                      <a:pt x="0" y="133"/>
                    </a:lnTo>
                    <a:lnTo>
                      <a:pt x="4" y="101"/>
                    </a:lnTo>
                    <a:lnTo>
                      <a:pt x="14" y="81"/>
                    </a:lnTo>
                    <a:lnTo>
                      <a:pt x="21" y="71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62826" name="Group 27"/>
            <p:cNvGrpSpPr>
              <a:grpSpLocks/>
            </p:cNvGrpSpPr>
            <p:nvPr/>
          </p:nvGrpSpPr>
          <p:grpSpPr bwMode="auto">
            <a:xfrm>
              <a:off x="3787" y="3421"/>
              <a:ext cx="865" cy="675"/>
              <a:chOff x="240" y="1548"/>
              <a:chExt cx="865" cy="675"/>
            </a:xfrm>
          </p:grpSpPr>
          <p:sp>
            <p:nvSpPr>
              <p:cNvPr id="162831" name="Freeform 28"/>
              <p:cNvSpPr>
                <a:spLocks/>
              </p:cNvSpPr>
              <p:nvPr/>
            </p:nvSpPr>
            <p:spPr bwMode="auto">
              <a:xfrm>
                <a:off x="240" y="1548"/>
                <a:ext cx="865" cy="675"/>
              </a:xfrm>
              <a:custGeom>
                <a:avLst/>
                <a:gdLst>
                  <a:gd name="T0" fmla="*/ 4 w 865"/>
                  <a:gd name="T1" fmla="*/ 428 h 675"/>
                  <a:gd name="T2" fmla="*/ 11 w 865"/>
                  <a:gd name="T3" fmla="*/ 347 h 675"/>
                  <a:gd name="T4" fmla="*/ 0 w 865"/>
                  <a:gd name="T5" fmla="*/ 263 h 675"/>
                  <a:gd name="T6" fmla="*/ 11 w 865"/>
                  <a:gd name="T7" fmla="*/ 199 h 675"/>
                  <a:gd name="T8" fmla="*/ 69 w 865"/>
                  <a:gd name="T9" fmla="*/ 160 h 675"/>
                  <a:gd name="T10" fmla="*/ 220 w 865"/>
                  <a:gd name="T11" fmla="*/ 119 h 675"/>
                  <a:gd name="T12" fmla="*/ 342 w 865"/>
                  <a:gd name="T13" fmla="*/ 106 h 675"/>
                  <a:gd name="T14" fmla="*/ 441 w 865"/>
                  <a:gd name="T15" fmla="*/ 80 h 675"/>
                  <a:gd name="T16" fmla="*/ 501 w 865"/>
                  <a:gd name="T17" fmla="*/ 60 h 675"/>
                  <a:gd name="T18" fmla="*/ 563 w 865"/>
                  <a:gd name="T19" fmla="*/ 19 h 675"/>
                  <a:gd name="T20" fmla="*/ 641 w 865"/>
                  <a:gd name="T21" fmla="*/ 0 h 675"/>
                  <a:gd name="T22" fmla="*/ 680 w 865"/>
                  <a:gd name="T23" fmla="*/ 17 h 675"/>
                  <a:gd name="T24" fmla="*/ 799 w 865"/>
                  <a:gd name="T25" fmla="*/ 122 h 675"/>
                  <a:gd name="T26" fmla="*/ 864 w 865"/>
                  <a:gd name="T27" fmla="*/ 184 h 675"/>
                  <a:gd name="T28" fmla="*/ 855 w 865"/>
                  <a:gd name="T29" fmla="*/ 217 h 675"/>
                  <a:gd name="T30" fmla="*/ 845 w 865"/>
                  <a:gd name="T31" fmla="*/ 317 h 675"/>
                  <a:gd name="T32" fmla="*/ 834 w 865"/>
                  <a:gd name="T33" fmla="*/ 415 h 675"/>
                  <a:gd name="T34" fmla="*/ 802 w 865"/>
                  <a:gd name="T35" fmla="*/ 452 h 675"/>
                  <a:gd name="T36" fmla="*/ 797 w 865"/>
                  <a:gd name="T37" fmla="*/ 428 h 675"/>
                  <a:gd name="T38" fmla="*/ 749 w 865"/>
                  <a:gd name="T39" fmla="*/ 412 h 675"/>
                  <a:gd name="T40" fmla="*/ 680 w 865"/>
                  <a:gd name="T41" fmla="*/ 436 h 675"/>
                  <a:gd name="T42" fmla="*/ 613 w 865"/>
                  <a:gd name="T43" fmla="*/ 474 h 675"/>
                  <a:gd name="T44" fmla="*/ 526 w 865"/>
                  <a:gd name="T45" fmla="*/ 515 h 675"/>
                  <a:gd name="T46" fmla="*/ 441 w 865"/>
                  <a:gd name="T47" fmla="*/ 547 h 675"/>
                  <a:gd name="T48" fmla="*/ 342 w 865"/>
                  <a:gd name="T49" fmla="*/ 569 h 675"/>
                  <a:gd name="T50" fmla="*/ 273 w 865"/>
                  <a:gd name="T51" fmla="*/ 591 h 675"/>
                  <a:gd name="T52" fmla="*/ 261 w 865"/>
                  <a:gd name="T53" fmla="*/ 646 h 675"/>
                  <a:gd name="T54" fmla="*/ 234 w 865"/>
                  <a:gd name="T55" fmla="*/ 674 h 675"/>
                  <a:gd name="T56" fmla="*/ 193 w 865"/>
                  <a:gd name="T57" fmla="*/ 630 h 675"/>
                  <a:gd name="T58" fmla="*/ 197 w 865"/>
                  <a:gd name="T59" fmla="*/ 595 h 675"/>
                  <a:gd name="T60" fmla="*/ 91 w 865"/>
                  <a:gd name="T61" fmla="*/ 495 h 675"/>
                  <a:gd name="T62" fmla="*/ 36 w 865"/>
                  <a:gd name="T63" fmla="*/ 452 h 675"/>
                  <a:gd name="T64" fmla="*/ 36 w 865"/>
                  <a:gd name="T65" fmla="*/ 495 h 6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65"/>
                  <a:gd name="T100" fmla="*/ 0 h 675"/>
                  <a:gd name="T101" fmla="*/ 865 w 865"/>
                  <a:gd name="T102" fmla="*/ 675 h 67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65" h="675">
                    <a:moveTo>
                      <a:pt x="6" y="476"/>
                    </a:moveTo>
                    <a:lnTo>
                      <a:pt x="4" y="428"/>
                    </a:lnTo>
                    <a:lnTo>
                      <a:pt x="11" y="387"/>
                    </a:lnTo>
                    <a:lnTo>
                      <a:pt x="11" y="347"/>
                    </a:lnTo>
                    <a:lnTo>
                      <a:pt x="2" y="300"/>
                    </a:lnTo>
                    <a:lnTo>
                      <a:pt x="0" y="263"/>
                    </a:lnTo>
                    <a:lnTo>
                      <a:pt x="2" y="223"/>
                    </a:lnTo>
                    <a:lnTo>
                      <a:pt x="11" y="199"/>
                    </a:lnTo>
                    <a:lnTo>
                      <a:pt x="36" y="182"/>
                    </a:lnTo>
                    <a:lnTo>
                      <a:pt x="69" y="160"/>
                    </a:lnTo>
                    <a:lnTo>
                      <a:pt x="144" y="136"/>
                    </a:lnTo>
                    <a:lnTo>
                      <a:pt x="220" y="119"/>
                    </a:lnTo>
                    <a:lnTo>
                      <a:pt x="287" y="108"/>
                    </a:lnTo>
                    <a:lnTo>
                      <a:pt x="342" y="106"/>
                    </a:lnTo>
                    <a:lnTo>
                      <a:pt x="395" y="91"/>
                    </a:lnTo>
                    <a:lnTo>
                      <a:pt x="441" y="80"/>
                    </a:lnTo>
                    <a:lnTo>
                      <a:pt x="464" y="71"/>
                    </a:lnTo>
                    <a:lnTo>
                      <a:pt x="501" y="60"/>
                    </a:lnTo>
                    <a:lnTo>
                      <a:pt x="533" y="45"/>
                    </a:lnTo>
                    <a:lnTo>
                      <a:pt x="563" y="19"/>
                    </a:lnTo>
                    <a:lnTo>
                      <a:pt x="597" y="10"/>
                    </a:lnTo>
                    <a:lnTo>
                      <a:pt x="641" y="0"/>
                    </a:lnTo>
                    <a:lnTo>
                      <a:pt x="662" y="1"/>
                    </a:lnTo>
                    <a:lnTo>
                      <a:pt x="680" y="17"/>
                    </a:lnTo>
                    <a:lnTo>
                      <a:pt x="735" y="60"/>
                    </a:lnTo>
                    <a:lnTo>
                      <a:pt x="799" y="122"/>
                    </a:lnTo>
                    <a:lnTo>
                      <a:pt x="843" y="158"/>
                    </a:lnTo>
                    <a:lnTo>
                      <a:pt x="864" y="184"/>
                    </a:lnTo>
                    <a:lnTo>
                      <a:pt x="864" y="202"/>
                    </a:lnTo>
                    <a:lnTo>
                      <a:pt x="855" y="217"/>
                    </a:lnTo>
                    <a:lnTo>
                      <a:pt x="845" y="245"/>
                    </a:lnTo>
                    <a:lnTo>
                      <a:pt x="845" y="317"/>
                    </a:lnTo>
                    <a:lnTo>
                      <a:pt x="841" y="373"/>
                    </a:lnTo>
                    <a:lnTo>
                      <a:pt x="834" y="415"/>
                    </a:lnTo>
                    <a:lnTo>
                      <a:pt x="822" y="445"/>
                    </a:lnTo>
                    <a:lnTo>
                      <a:pt x="802" y="452"/>
                    </a:lnTo>
                    <a:lnTo>
                      <a:pt x="792" y="443"/>
                    </a:lnTo>
                    <a:lnTo>
                      <a:pt x="797" y="428"/>
                    </a:lnTo>
                    <a:lnTo>
                      <a:pt x="799" y="390"/>
                    </a:lnTo>
                    <a:lnTo>
                      <a:pt x="749" y="412"/>
                    </a:lnTo>
                    <a:lnTo>
                      <a:pt x="719" y="428"/>
                    </a:lnTo>
                    <a:lnTo>
                      <a:pt x="680" y="436"/>
                    </a:lnTo>
                    <a:lnTo>
                      <a:pt x="650" y="450"/>
                    </a:lnTo>
                    <a:lnTo>
                      <a:pt x="613" y="474"/>
                    </a:lnTo>
                    <a:lnTo>
                      <a:pt x="578" y="491"/>
                    </a:lnTo>
                    <a:lnTo>
                      <a:pt x="526" y="515"/>
                    </a:lnTo>
                    <a:lnTo>
                      <a:pt x="492" y="526"/>
                    </a:lnTo>
                    <a:lnTo>
                      <a:pt x="441" y="547"/>
                    </a:lnTo>
                    <a:lnTo>
                      <a:pt x="384" y="558"/>
                    </a:lnTo>
                    <a:lnTo>
                      <a:pt x="342" y="569"/>
                    </a:lnTo>
                    <a:lnTo>
                      <a:pt x="296" y="580"/>
                    </a:lnTo>
                    <a:lnTo>
                      <a:pt x="273" y="591"/>
                    </a:lnTo>
                    <a:lnTo>
                      <a:pt x="263" y="613"/>
                    </a:lnTo>
                    <a:lnTo>
                      <a:pt x="261" y="646"/>
                    </a:lnTo>
                    <a:lnTo>
                      <a:pt x="254" y="663"/>
                    </a:lnTo>
                    <a:lnTo>
                      <a:pt x="234" y="674"/>
                    </a:lnTo>
                    <a:lnTo>
                      <a:pt x="202" y="656"/>
                    </a:lnTo>
                    <a:lnTo>
                      <a:pt x="193" y="630"/>
                    </a:lnTo>
                    <a:lnTo>
                      <a:pt x="205" y="608"/>
                    </a:lnTo>
                    <a:lnTo>
                      <a:pt x="197" y="595"/>
                    </a:lnTo>
                    <a:lnTo>
                      <a:pt x="153" y="549"/>
                    </a:lnTo>
                    <a:lnTo>
                      <a:pt x="91" y="495"/>
                    </a:lnTo>
                    <a:lnTo>
                      <a:pt x="53" y="461"/>
                    </a:lnTo>
                    <a:lnTo>
                      <a:pt x="36" y="452"/>
                    </a:lnTo>
                    <a:lnTo>
                      <a:pt x="30" y="467"/>
                    </a:lnTo>
                    <a:lnTo>
                      <a:pt x="36" y="495"/>
                    </a:lnTo>
                    <a:lnTo>
                      <a:pt x="6" y="476"/>
                    </a:lnTo>
                  </a:path>
                </a:pathLst>
              </a:custGeom>
              <a:solidFill>
                <a:srgbClr val="996633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832" name="Freeform 29"/>
              <p:cNvSpPr>
                <a:spLocks/>
              </p:cNvSpPr>
              <p:nvPr/>
            </p:nvSpPr>
            <p:spPr bwMode="auto">
              <a:xfrm>
                <a:off x="252" y="1745"/>
                <a:ext cx="849" cy="477"/>
              </a:xfrm>
              <a:custGeom>
                <a:avLst/>
                <a:gdLst>
                  <a:gd name="T0" fmla="*/ 215 w 849"/>
                  <a:gd name="T1" fmla="*/ 466 h 477"/>
                  <a:gd name="T2" fmla="*/ 218 w 849"/>
                  <a:gd name="T3" fmla="*/ 421 h 477"/>
                  <a:gd name="T4" fmla="*/ 215 w 849"/>
                  <a:gd name="T5" fmla="*/ 321 h 477"/>
                  <a:gd name="T6" fmla="*/ 215 w 849"/>
                  <a:gd name="T7" fmla="*/ 247 h 477"/>
                  <a:gd name="T8" fmla="*/ 203 w 849"/>
                  <a:gd name="T9" fmla="*/ 227 h 477"/>
                  <a:gd name="T10" fmla="*/ 118 w 849"/>
                  <a:gd name="T11" fmla="*/ 143 h 477"/>
                  <a:gd name="T12" fmla="*/ 63 w 849"/>
                  <a:gd name="T13" fmla="*/ 91 h 477"/>
                  <a:gd name="T14" fmla="*/ 17 w 849"/>
                  <a:gd name="T15" fmla="*/ 54 h 477"/>
                  <a:gd name="T16" fmla="*/ 0 w 849"/>
                  <a:gd name="T17" fmla="*/ 34 h 477"/>
                  <a:gd name="T18" fmla="*/ 4 w 849"/>
                  <a:gd name="T19" fmla="*/ 23 h 477"/>
                  <a:gd name="T20" fmla="*/ 10 w 849"/>
                  <a:gd name="T21" fmla="*/ 23 h 477"/>
                  <a:gd name="T22" fmla="*/ 43 w 849"/>
                  <a:gd name="T23" fmla="*/ 56 h 477"/>
                  <a:gd name="T24" fmla="*/ 86 w 849"/>
                  <a:gd name="T25" fmla="*/ 88 h 477"/>
                  <a:gd name="T26" fmla="*/ 128 w 849"/>
                  <a:gd name="T27" fmla="*/ 141 h 477"/>
                  <a:gd name="T28" fmla="*/ 167 w 849"/>
                  <a:gd name="T29" fmla="*/ 180 h 477"/>
                  <a:gd name="T30" fmla="*/ 203 w 849"/>
                  <a:gd name="T31" fmla="*/ 206 h 477"/>
                  <a:gd name="T32" fmla="*/ 227 w 849"/>
                  <a:gd name="T33" fmla="*/ 226 h 477"/>
                  <a:gd name="T34" fmla="*/ 243 w 849"/>
                  <a:gd name="T35" fmla="*/ 221 h 477"/>
                  <a:gd name="T36" fmla="*/ 259 w 849"/>
                  <a:gd name="T37" fmla="*/ 210 h 477"/>
                  <a:gd name="T38" fmla="*/ 309 w 849"/>
                  <a:gd name="T39" fmla="*/ 199 h 477"/>
                  <a:gd name="T40" fmla="*/ 402 w 849"/>
                  <a:gd name="T41" fmla="*/ 176 h 477"/>
                  <a:gd name="T42" fmla="*/ 457 w 849"/>
                  <a:gd name="T43" fmla="*/ 147 h 477"/>
                  <a:gd name="T44" fmla="*/ 521 w 849"/>
                  <a:gd name="T45" fmla="*/ 121 h 477"/>
                  <a:gd name="T46" fmla="*/ 588 w 849"/>
                  <a:gd name="T47" fmla="*/ 97 h 477"/>
                  <a:gd name="T48" fmla="*/ 657 w 849"/>
                  <a:gd name="T49" fmla="*/ 69 h 477"/>
                  <a:gd name="T50" fmla="*/ 705 w 849"/>
                  <a:gd name="T51" fmla="*/ 54 h 477"/>
                  <a:gd name="T52" fmla="*/ 763 w 849"/>
                  <a:gd name="T53" fmla="*/ 30 h 477"/>
                  <a:gd name="T54" fmla="*/ 809 w 849"/>
                  <a:gd name="T55" fmla="*/ 19 h 477"/>
                  <a:gd name="T56" fmla="*/ 848 w 849"/>
                  <a:gd name="T57" fmla="*/ 0 h 477"/>
                  <a:gd name="T58" fmla="*/ 834 w 849"/>
                  <a:gd name="T59" fmla="*/ 34 h 477"/>
                  <a:gd name="T60" fmla="*/ 811 w 849"/>
                  <a:gd name="T61" fmla="*/ 34 h 477"/>
                  <a:gd name="T62" fmla="*/ 781 w 849"/>
                  <a:gd name="T63" fmla="*/ 41 h 477"/>
                  <a:gd name="T64" fmla="*/ 728 w 849"/>
                  <a:gd name="T65" fmla="*/ 56 h 477"/>
                  <a:gd name="T66" fmla="*/ 689 w 849"/>
                  <a:gd name="T67" fmla="*/ 71 h 477"/>
                  <a:gd name="T68" fmla="*/ 640 w 849"/>
                  <a:gd name="T69" fmla="*/ 86 h 477"/>
                  <a:gd name="T70" fmla="*/ 609 w 849"/>
                  <a:gd name="T71" fmla="*/ 102 h 477"/>
                  <a:gd name="T72" fmla="*/ 555 w 849"/>
                  <a:gd name="T73" fmla="*/ 121 h 477"/>
                  <a:gd name="T74" fmla="*/ 521 w 849"/>
                  <a:gd name="T75" fmla="*/ 121 h 477"/>
                  <a:gd name="T76" fmla="*/ 471 w 849"/>
                  <a:gd name="T77" fmla="*/ 156 h 477"/>
                  <a:gd name="T78" fmla="*/ 436 w 849"/>
                  <a:gd name="T79" fmla="*/ 171 h 477"/>
                  <a:gd name="T80" fmla="*/ 392 w 849"/>
                  <a:gd name="T81" fmla="*/ 186 h 477"/>
                  <a:gd name="T82" fmla="*/ 337 w 849"/>
                  <a:gd name="T83" fmla="*/ 204 h 477"/>
                  <a:gd name="T84" fmla="*/ 294 w 849"/>
                  <a:gd name="T85" fmla="*/ 215 h 477"/>
                  <a:gd name="T86" fmla="*/ 263 w 849"/>
                  <a:gd name="T87" fmla="*/ 227 h 477"/>
                  <a:gd name="T88" fmla="*/ 236 w 849"/>
                  <a:gd name="T89" fmla="*/ 240 h 477"/>
                  <a:gd name="T90" fmla="*/ 229 w 849"/>
                  <a:gd name="T91" fmla="*/ 275 h 477"/>
                  <a:gd name="T92" fmla="*/ 229 w 849"/>
                  <a:gd name="T93" fmla="*/ 358 h 477"/>
                  <a:gd name="T94" fmla="*/ 229 w 849"/>
                  <a:gd name="T95" fmla="*/ 414 h 477"/>
                  <a:gd name="T96" fmla="*/ 233 w 849"/>
                  <a:gd name="T97" fmla="*/ 463 h 477"/>
                  <a:gd name="T98" fmla="*/ 220 w 849"/>
                  <a:gd name="T99" fmla="*/ 476 h 477"/>
                  <a:gd name="T100" fmla="*/ 215 w 849"/>
                  <a:gd name="T101" fmla="*/ 466 h 47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9"/>
                  <a:gd name="T154" fmla="*/ 0 h 477"/>
                  <a:gd name="T155" fmla="*/ 849 w 849"/>
                  <a:gd name="T156" fmla="*/ 477 h 47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9" h="477">
                    <a:moveTo>
                      <a:pt x="215" y="466"/>
                    </a:moveTo>
                    <a:lnTo>
                      <a:pt x="218" y="421"/>
                    </a:lnTo>
                    <a:lnTo>
                      <a:pt x="215" y="321"/>
                    </a:lnTo>
                    <a:lnTo>
                      <a:pt x="215" y="247"/>
                    </a:lnTo>
                    <a:lnTo>
                      <a:pt x="203" y="227"/>
                    </a:lnTo>
                    <a:lnTo>
                      <a:pt x="118" y="143"/>
                    </a:lnTo>
                    <a:lnTo>
                      <a:pt x="63" y="91"/>
                    </a:lnTo>
                    <a:lnTo>
                      <a:pt x="17" y="54"/>
                    </a:lnTo>
                    <a:lnTo>
                      <a:pt x="0" y="34"/>
                    </a:lnTo>
                    <a:lnTo>
                      <a:pt x="4" y="23"/>
                    </a:lnTo>
                    <a:lnTo>
                      <a:pt x="10" y="23"/>
                    </a:lnTo>
                    <a:lnTo>
                      <a:pt x="43" y="56"/>
                    </a:lnTo>
                    <a:lnTo>
                      <a:pt x="86" y="88"/>
                    </a:lnTo>
                    <a:lnTo>
                      <a:pt x="128" y="141"/>
                    </a:lnTo>
                    <a:lnTo>
                      <a:pt x="167" y="180"/>
                    </a:lnTo>
                    <a:lnTo>
                      <a:pt x="203" y="206"/>
                    </a:lnTo>
                    <a:lnTo>
                      <a:pt x="227" y="226"/>
                    </a:lnTo>
                    <a:lnTo>
                      <a:pt x="243" y="221"/>
                    </a:lnTo>
                    <a:lnTo>
                      <a:pt x="259" y="210"/>
                    </a:lnTo>
                    <a:lnTo>
                      <a:pt x="309" y="199"/>
                    </a:lnTo>
                    <a:lnTo>
                      <a:pt x="402" y="176"/>
                    </a:lnTo>
                    <a:lnTo>
                      <a:pt x="457" y="147"/>
                    </a:lnTo>
                    <a:lnTo>
                      <a:pt x="521" y="121"/>
                    </a:lnTo>
                    <a:lnTo>
                      <a:pt x="588" y="97"/>
                    </a:lnTo>
                    <a:lnTo>
                      <a:pt x="657" y="69"/>
                    </a:lnTo>
                    <a:lnTo>
                      <a:pt x="705" y="54"/>
                    </a:lnTo>
                    <a:lnTo>
                      <a:pt x="763" y="30"/>
                    </a:lnTo>
                    <a:lnTo>
                      <a:pt x="809" y="19"/>
                    </a:lnTo>
                    <a:lnTo>
                      <a:pt x="848" y="0"/>
                    </a:lnTo>
                    <a:lnTo>
                      <a:pt x="834" y="34"/>
                    </a:lnTo>
                    <a:lnTo>
                      <a:pt x="811" y="34"/>
                    </a:lnTo>
                    <a:lnTo>
                      <a:pt x="781" y="41"/>
                    </a:lnTo>
                    <a:lnTo>
                      <a:pt x="728" y="56"/>
                    </a:lnTo>
                    <a:lnTo>
                      <a:pt x="689" y="71"/>
                    </a:lnTo>
                    <a:lnTo>
                      <a:pt x="640" y="86"/>
                    </a:lnTo>
                    <a:lnTo>
                      <a:pt x="609" y="102"/>
                    </a:lnTo>
                    <a:lnTo>
                      <a:pt x="555" y="121"/>
                    </a:lnTo>
                    <a:lnTo>
                      <a:pt x="521" y="121"/>
                    </a:lnTo>
                    <a:lnTo>
                      <a:pt x="471" y="156"/>
                    </a:lnTo>
                    <a:lnTo>
                      <a:pt x="436" y="171"/>
                    </a:lnTo>
                    <a:lnTo>
                      <a:pt x="392" y="186"/>
                    </a:lnTo>
                    <a:lnTo>
                      <a:pt x="337" y="204"/>
                    </a:lnTo>
                    <a:lnTo>
                      <a:pt x="294" y="215"/>
                    </a:lnTo>
                    <a:lnTo>
                      <a:pt x="263" y="227"/>
                    </a:lnTo>
                    <a:lnTo>
                      <a:pt x="236" y="240"/>
                    </a:lnTo>
                    <a:lnTo>
                      <a:pt x="229" y="275"/>
                    </a:lnTo>
                    <a:lnTo>
                      <a:pt x="229" y="358"/>
                    </a:lnTo>
                    <a:lnTo>
                      <a:pt x="229" y="414"/>
                    </a:lnTo>
                    <a:lnTo>
                      <a:pt x="233" y="463"/>
                    </a:lnTo>
                    <a:lnTo>
                      <a:pt x="220" y="476"/>
                    </a:lnTo>
                    <a:lnTo>
                      <a:pt x="215" y="466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62827" name="Freeform 30"/>
            <p:cNvSpPr>
              <a:spLocks/>
            </p:cNvSpPr>
            <p:nvPr/>
          </p:nvSpPr>
          <p:spPr bwMode="auto">
            <a:xfrm rot="2893708">
              <a:off x="4178" y="3421"/>
              <a:ext cx="227" cy="91"/>
            </a:xfrm>
            <a:custGeom>
              <a:avLst/>
              <a:gdLst>
                <a:gd name="T0" fmla="*/ 0 w 177"/>
                <a:gd name="T1" fmla="*/ 0 h 216"/>
                <a:gd name="T2" fmla="*/ 5188 w 177"/>
                <a:gd name="T3" fmla="*/ 0 h 216"/>
                <a:gd name="T4" fmla="*/ 16449 w 177"/>
                <a:gd name="T5" fmla="*/ 0 h 216"/>
                <a:gd name="T6" fmla="*/ 53235 w 177"/>
                <a:gd name="T7" fmla="*/ 0 h 216"/>
                <a:gd name="T8" fmla="*/ 96008 w 177"/>
                <a:gd name="T9" fmla="*/ 0 h 216"/>
                <a:gd name="T10" fmla="*/ 122515 w 177"/>
                <a:gd name="T11" fmla="*/ 0 h 216"/>
                <a:gd name="T12" fmla="*/ 126294 w 177"/>
                <a:gd name="T13" fmla="*/ 0 h 216"/>
                <a:gd name="T14" fmla="*/ 121584 w 177"/>
                <a:gd name="T15" fmla="*/ 0 h 216"/>
                <a:gd name="T16" fmla="*/ 108139 w 177"/>
                <a:gd name="T17" fmla="*/ 0 h 216"/>
                <a:gd name="T18" fmla="*/ 92862 w 177"/>
                <a:gd name="T19" fmla="*/ 0 h 216"/>
                <a:gd name="T20" fmla="*/ 79504 w 177"/>
                <a:gd name="T21" fmla="*/ 0 h 216"/>
                <a:gd name="T22" fmla="*/ 73193 w 177"/>
                <a:gd name="T23" fmla="*/ 0 h 216"/>
                <a:gd name="T24" fmla="*/ 73921 w 177"/>
                <a:gd name="T25" fmla="*/ 0 h 216"/>
                <a:gd name="T26" fmla="*/ 83605 w 177"/>
                <a:gd name="T27" fmla="*/ 0 h 216"/>
                <a:gd name="T28" fmla="*/ 98476 w 177"/>
                <a:gd name="T29" fmla="*/ 0 h 216"/>
                <a:gd name="T30" fmla="*/ 121584 w 177"/>
                <a:gd name="T31" fmla="*/ 0 h 216"/>
                <a:gd name="T32" fmla="*/ 128159 w 177"/>
                <a:gd name="T33" fmla="*/ 0 h 216"/>
                <a:gd name="T34" fmla="*/ 135001 w 177"/>
                <a:gd name="T35" fmla="*/ 0 h 216"/>
                <a:gd name="T36" fmla="*/ 135001 w 177"/>
                <a:gd name="T37" fmla="*/ 0 h 216"/>
                <a:gd name="T38" fmla="*/ 142535 w 177"/>
                <a:gd name="T39" fmla="*/ 0 h 216"/>
                <a:gd name="T40" fmla="*/ 145907 w 177"/>
                <a:gd name="T41" fmla="*/ 0 h 216"/>
                <a:gd name="T42" fmla="*/ 143192 w 177"/>
                <a:gd name="T43" fmla="*/ 0 h 216"/>
                <a:gd name="T44" fmla="*/ 128159 w 177"/>
                <a:gd name="T45" fmla="*/ 0 h 216"/>
                <a:gd name="T46" fmla="*/ 117047 w 177"/>
                <a:gd name="T47" fmla="*/ 0 h 216"/>
                <a:gd name="T48" fmla="*/ 96008 w 177"/>
                <a:gd name="T49" fmla="*/ 0 h 216"/>
                <a:gd name="T50" fmla="*/ 90946 w 177"/>
                <a:gd name="T51" fmla="*/ 0 h 216"/>
                <a:gd name="T52" fmla="*/ 90946 w 177"/>
                <a:gd name="T53" fmla="*/ 0 h 216"/>
                <a:gd name="T54" fmla="*/ 102727 w 177"/>
                <a:gd name="T55" fmla="*/ 0 h 216"/>
                <a:gd name="T56" fmla="*/ 116233 w 177"/>
                <a:gd name="T57" fmla="*/ 0 h 216"/>
                <a:gd name="T58" fmla="*/ 131746 w 177"/>
                <a:gd name="T59" fmla="*/ 0 h 216"/>
                <a:gd name="T60" fmla="*/ 137511 w 177"/>
                <a:gd name="T61" fmla="*/ 0 h 216"/>
                <a:gd name="T62" fmla="*/ 138687 w 177"/>
                <a:gd name="T63" fmla="*/ 0 h 216"/>
                <a:gd name="T64" fmla="*/ 134276 w 177"/>
                <a:gd name="T65" fmla="*/ 0 h 216"/>
                <a:gd name="T66" fmla="*/ 127621 w 177"/>
                <a:gd name="T67" fmla="*/ 0 h 216"/>
                <a:gd name="T68" fmla="*/ 106744 w 177"/>
                <a:gd name="T69" fmla="*/ 0 h 216"/>
                <a:gd name="T70" fmla="*/ 62457 w 177"/>
                <a:gd name="T71" fmla="*/ 0 h 216"/>
                <a:gd name="T72" fmla="*/ 34698 w 177"/>
                <a:gd name="T73" fmla="*/ 0 h 216"/>
                <a:gd name="T74" fmla="*/ 14368 w 177"/>
                <a:gd name="T75" fmla="*/ 0 h 216"/>
                <a:gd name="T76" fmla="*/ 5188 w 177"/>
                <a:gd name="T77" fmla="*/ 0 h 216"/>
                <a:gd name="T78" fmla="*/ 0 w 177"/>
                <a:gd name="T79" fmla="*/ 0 h 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7"/>
                <a:gd name="T121" fmla="*/ 0 h 216"/>
                <a:gd name="T122" fmla="*/ 177 w 177"/>
                <a:gd name="T123" fmla="*/ 216 h 21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7" h="216">
                  <a:moveTo>
                    <a:pt x="0" y="210"/>
                  </a:moveTo>
                  <a:lnTo>
                    <a:pt x="6" y="193"/>
                  </a:lnTo>
                  <a:lnTo>
                    <a:pt x="20" y="185"/>
                  </a:lnTo>
                  <a:lnTo>
                    <a:pt x="65" y="185"/>
                  </a:lnTo>
                  <a:lnTo>
                    <a:pt x="116" y="192"/>
                  </a:lnTo>
                  <a:lnTo>
                    <a:pt x="148" y="195"/>
                  </a:lnTo>
                  <a:lnTo>
                    <a:pt x="153" y="190"/>
                  </a:lnTo>
                  <a:lnTo>
                    <a:pt x="147" y="168"/>
                  </a:lnTo>
                  <a:lnTo>
                    <a:pt x="131" y="132"/>
                  </a:lnTo>
                  <a:lnTo>
                    <a:pt x="112" y="99"/>
                  </a:lnTo>
                  <a:lnTo>
                    <a:pt x="96" y="79"/>
                  </a:lnTo>
                  <a:lnTo>
                    <a:pt x="88" y="63"/>
                  </a:lnTo>
                  <a:lnTo>
                    <a:pt x="90" y="54"/>
                  </a:lnTo>
                  <a:lnTo>
                    <a:pt x="101" y="47"/>
                  </a:lnTo>
                  <a:lnTo>
                    <a:pt x="119" y="49"/>
                  </a:lnTo>
                  <a:lnTo>
                    <a:pt x="147" y="43"/>
                  </a:lnTo>
                  <a:lnTo>
                    <a:pt x="155" y="29"/>
                  </a:lnTo>
                  <a:lnTo>
                    <a:pt x="164" y="9"/>
                  </a:lnTo>
                  <a:lnTo>
                    <a:pt x="164" y="0"/>
                  </a:lnTo>
                  <a:lnTo>
                    <a:pt x="172" y="5"/>
                  </a:lnTo>
                  <a:lnTo>
                    <a:pt x="176" y="26"/>
                  </a:lnTo>
                  <a:lnTo>
                    <a:pt x="173" y="47"/>
                  </a:lnTo>
                  <a:lnTo>
                    <a:pt x="155" y="57"/>
                  </a:lnTo>
                  <a:lnTo>
                    <a:pt x="142" y="56"/>
                  </a:lnTo>
                  <a:lnTo>
                    <a:pt x="116" y="59"/>
                  </a:lnTo>
                  <a:lnTo>
                    <a:pt x="110" y="64"/>
                  </a:lnTo>
                  <a:lnTo>
                    <a:pt x="110" y="71"/>
                  </a:lnTo>
                  <a:lnTo>
                    <a:pt x="124" y="94"/>
                  </a:lnTo>
                  <a:lnTo>
                    <a:pt x="140" y="111"/>
                  </a:lnTo>
                  <a:lnTo>
                    <a:pt x="159" y="145"/>
                  </a:lnTo>
                  <a:lnTo>
                    <a:pt x="167" y="178"/>
                  </a:lnTo>
                  <a:lnTo>
                    <a:pt x="168" y="203"/>
                  </a:lnTo>
                  <a:lnTo>
                    <a:pt x="162" y="210"/>
                  </a:lnTo>
                  <a:lnTo>
                    <a:pt x="154" y="212"/>
                  </a:lnTo>
                  <a:lnTo>
                    <a:pt x="129" y="213"/>
                  </a:lnTo>
                  <a:lnTo>
                    <a:pt x="76" y="210"/>
                  </a:lnTo>
                  <a:lnTo>
                    <a:pt x="42" y="212"/>
                  </a:lnTo>
                  <a:lnTo>
                    <a:pt x="18" y="215"/>
                  </a:lnTo>
                  <a:lnTo>
                    <a:pt x="6" y="213"/>
                  </a:lnTo>
                  <a:lnTo>
                    <a:pt x="0" y="2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828" name="Freeform 31"/>
            <p:cNvSpPr>
              <a:spLocks/>
            </p:cNvSpPr>
            <p:nvPr/>
          </p:nvSpPr>
          <p:spPr bwMode="auto">
            <a:xfrm>
              <a:off x="4017" y="3497"/>
              <a:ext cx="329" cy="218"/>
            </a:xfrm>
            <a:custGeom>
              <a:avLst/>
              <a:gdLst>
                <a:gd name="T0" fmla="*/ 3 w 329"/>
                <a:gd name="T1" fmla="*/ 63 h 218"/>
                <a:gd name="T2" fmla="*/ 84 w 329"/>
                <a:gd name="T3" fmla="*/ 45 h 218"/>
                <a:gd name="T4" fmla="*/ 132 w 329"/>
                <a:gd name="T5" fmla="*/ 25 h 218"/>
                <a:gd name="T6" fmla="*/ 166 w 329"/>
                <a:gd name="T7" fmla="*/ 0 h 218"/>
                <a:gd name="T8" fmla="*/ 199 w 329"/>
                <a:gd name="T9" fmla="*/ 32 h 218"/>
                <a:gd name="T10" fmla="*/ 250 w 329"/>
                <a:gd name="T11" fmla="*/ 77 h 218"/>
                <a:gd name="T12" fmla="*/ 295 w 329"/>
                <a:gd name="T13" fmla="*/ 102 h 218"/>
                <a:gd name="T14" fmla="*/ 328 w 329"/>
                <a:gd name="T15" fmla="*/ 133 h 218"/>
                <a:gd name="T16" fmla="*/ 309 w 329"/>
                <a:gd name="T17" fmla="*/ 161 h 218"/>
                <a:gd name="T18" fmla="*/ 243 w 329"/>
                <a:gd name="T19" fmla="*/ 189 h 218"/>
                <a:gd name="T20" fmla="*/ 177 w 329"/>
                <a:gd name="T21" fmla="*/ 217 h 218"/>
                <a:gd name="T22" fmla="*/ 148 w 329"/>
                <a:gd name="T23" fmla="*/ 217 h 218"/>
                <a:gd name="T24" fmla="*/ 106 w 329"/>
                <a:gd name="T25" fmla="*/ 167 h 218"/>
                <a:gd name="T26" fmla="*/ 65 w 329"/>
                <a:gd name="T27" fmla="*/ 136 h 218"/>
                <a:gd name="T28" fmla="*/ 25 w 329"/>
                <a:gd name="T29" fmla="*/ 115 h 218"/>
                <a:gd name="T30" fmla="*/ 0 w 329"/>
                <a:gd name="T31" fmla="*/ 81 h 218"/>
                <a:gd name="T32" fmla="*/ 3 w 329"/>
                <a:gd name="T33" fmla="*/ 63 h 2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9"/>
                <a:gd name="T52" fmla="*/ 0 h 218"/>
                <a:gd name="T53" fmla="*/ 329 w 329"/>
                <a:gd name="T54" fmla="*/ 218 h 2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9" h="218">
                  <a:moveTo>
                    <a:pt x="3" y="63"/>
                  </a:moveTo>
                  <a:lnTo>
                    <a:pt x="84" y="45"/>
                  </a:lnTo>
                  <a:lnTo>
                    <a:pt x="132" y="25"/>
                  </a:lnTo>
                  <a:lnTo>
                    <a:pt x="166" y="0"/>
                  </a:lnTo>
                  <a:lnTo>
                    <a:pt x="199" y="32"/>
                  </a:lnTo>
                  <a:lnTo>
                    <a:pt x="250" y="77"/>
                  </a:lnTo>
                  <a:lnTo>
                    <a:pt x="295" y="102"/>
                  </a:lnTo>
                  <a:lnTo>
                    <a:pt x="328" y="133"/>
                  </a:lnTo>
                  <a:lnTo>
                    <a:pt x="309" y="161"/>
                  </a:lnTo>
                  <a:lnTo>
                    <a:pt x="243" y="189"/>
                  </a:lnTo>
                  <a:lnTo>
                    <a:pt x="177" y="217"/>
                  </a:lnTo>
                  <a:lnTo>
                    <a:pt x="148" y="217"/>
                  </a:lnTo>
                  <a:lnTo>
                    <a:pt x="106" y="167"/>
                  </a:lnTo>
                  <a:lnTo>
                    <a:pt x="65" y="136"/>
                  </a:lnTo>
                  <a:lnTo>
                    <a:pt x="25" y="115"/>
                  </a:lnTo>
                  <a:lnTo>
                    <a:pt x="0" y="81"/>
                  </a:lnTo>
                  <a:lnTo>
                    <a:pt x="3" y="63"/>
                  </a:lnTo>
                </a:path>
              </a:pathLst>
            </a:custGeom>
            <a:solidFill>
              <a:srgbClr val="F8F8F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829" name="Freeform 32"/>
            <p:cNvSpPr>
              <a:spLocks/>
            </p:cNvSpPr>
            <p:nvPr/>
          </p:nvSpPr>
          <p:spPr bwMode="auto">
            <a:xfrm>
              <a:off x="3984" y="3411"/>
              <a:ext cx="244" cy="241"/>
            </a:xfrm>
            <a:custGeom>
              <a:avLst/>
              <a:gdLst>
                <a:gd name="T0" fmla="*/ 74 w 244"/>
                <a:gd name="T1" fmla="*/ 9 h 241"/>
                <a:gd name="T2" fmla="*/ 97 w 244"/>
                <a:gd name="T3" fmla="*/ 1 h 241"/>
                <a:gd name="T4" fmla="*/ 113 w 244"/>
                <a:gd name="T5" fmla="*/ 0 h 241"/>
                <a:gd name="T6" fmla="*/ 126 w 244"/>
                <a:gd name="T7" fmla="*/ 1 h 241"/>
                <a:gd name="T8" fmla="*/ 133 w 244"/>
                <a:gd name="T9" fmla="*/ 8 h 241"/>
                <a:gd name="T10" fmla="*/ 129 w 244"/>
                <a:gd name="T11" fmla="*/ 24 h 241"/>
                <a:gd name="T12" fmla="*/ 107 w 244"/>
                <a:gd name="T13" fmla="*/ 33 h 241"/>
                <a:gd name="T14" fmla="*/ 83 w 244"/>
                <a:gd name="T15" fmla="*/ 33 h 241"/>
                <a:gd name="T16" fmla="*/ 57 w 244"/>
                <a:gd name="T17" fmla="*/ 38 h 241"/>
                <a:gd name="T18" fmla="*/ 38 w 244"/>
                <a:gd name="T19" fmla="*/ 46 h 241"/>
                <a:gd name="T20" fmla="*/ 20 w 244"/>
                <a:gd name="T21" fmla="*/ 59 h 241"/>
                <a:gd name="T22" fmla="*/ 19 w 244"/>
                <a:gd name="T23" fmla="*/ 78 h 241"/>
                <a:gd name="T24" fmla="*/ 26 w 244"/>
                <a:gd name="T25" fmla="*/ 97 h 241"/>
                <a:gd name="T26" fmla="*/ 45 w 244"/>
                <a:gd name="T27" fmla="*/ 113 h 241"/>
                <a:gd name="T28" fmla="*/ 73 w 244"/>
                <a:gd name="T29" fmla="*/ 127 h 241"/>
                <a:gd name="T30" fmla="*/ 113 w 244"/>
                <a:gd name="T31" fmla="*/ 140 h 241"/>
                <a:gd name="T32" fmla="*/ 152 w 244"/>
                <a:gd name="T33" fmla="*/ 152 h 241"/>
                <a:gd name="T34" fmla="*/ 178 w 244"/>
                <a:gd name="T35" fmla="*/ 163 h 241"/>
                <a:gd name="T36" fmla="*/ 191 w 244"/>
                <a:gd name="T37" fmla="*/ 166 h 241"/>
                <a:gd name="T38" fmla="*/ 187 w 244"/>
                <a:gd name="T39" fmla="*/ 181 h 241"/>
                <a:gd name="T40" fmla="*/ 191 w 244"/>
                <a:gd name="T41" fmla="*/ 201 h 241"/>
                <a:gd name="T42" fmla="*/ 214 w 244"/>
                <a:gd name="T43" fmla="*/ 211 h 241"/>
                <a:gd name="T44" fmla="*/ 242 w 244"/>
                <a:gd name="T45" fmla="*/ 223 h 241"/>
                <a:gd name="T46" fmla="*/ 243 w 244"/>
                <a:gd name="T47" fmla="*/ 240 h 241"/>
                <a:gd name="T48" fmla="*/ 214 w 244"/>
                <a:gd name="T49" fmla="*/ 226 h 241"/>
                <a:gd name="T50" fmla="*/ 178 w 244"/>
                <a:gd name="T51" fmla="*/ 211 h 241"/>
                <a:gd name="T52" fmla="*/ 170 w 244"/>
                <a:gd name="T53" fmla="*/ 195 h 241"/>
                <a:gd name="T54" fmla="*/ 170 w 244"/>
                <a:gd name="T55" fmla="*/ 175 h 241"/>
                <a:gd name="T56" fmla="*/ 152 w 244"/>
                <a:gd name="T57" fmla="*/ 166 h 241"/>
                <a:gd name="T58" fmla="*/ 106 w 244"/>
                <a:gd name="T59" fmla="*/ 153 h 241"/>
                <a:gd name="T60" fmla="*/ 72 w 244"/>
                <a:gd name="T61" fmla="*/ 140 h 241"/>
                <a:gd name="T62" fmla="*/ 32 w 244"/>
                <a:gd name="T63" fmla="*/ 123 h 241"/>
                <a:gd name="T64" fmla="*/ 5 w 244"/>
                <a:gd name="T65" fmla="*/ 104 h 241"/>
                <a:gd name="T66" fmla="*/ 0 w 244"/>
                <a:gd name="T67" fmla="*/ 87 h 241"/>
                <a:gd name="T68" fmla="*/ 0 w 244"/>
                <a:gd name="T69" fmla="*/ 72 h 241"/>
                <a:gd name="T70" fmla="*/ 0 w 244"/>
                <a:gd name="T71" fmla="*/ 50 h 241"/>
                <a:gd name="T72" fmla="*/ 17 w 244"/>
                <a:gd name="T73" fmla="*/ 35 h 241"/>
                <a:gd name="T74" fmla="*/ 41 w 244"/>
                <a:gd name="T75" fmla="*/ 23 h 241"/>
                <a:gd name="T76" fmla="*/ 61 w 244"/>
                <a:gd name="T77" fmla="*/ 14 h 241"/>
                <a:gd name="T78" fmla="*/ 74 w 244"/>
                <a:gd name="T79" fmla="*/ 9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4"/>
                <a:gd name="T121" fmla="*/ 0 h 241"/>
                <a:gd name="T122" fmla="*/ 244 w 244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4" h="241">
                  <a:moveTo>
                    <a:pt x="74" y="9"/>
                  </a:moveTo>
                  <a:lnTo>
                    <a:pt x="97" y="1"/>
                  </a:lnTo>
                  <a:lnTo>
                    <a:pt x="113" y="0"/>
                  </a:lnTo>
                  <a:lnTo>
                    <a:pt x="126" y="1"/>
                  </a:lnTo>
                  <a:lnTo>
                    <a:pt x="133" y="8"/>
                  </a:lnTo>
                  <a:lnTo>
                    <a:pt x="129" y="24"/>
                  </a:lnTo>
                  <a:lnTo>
                    <a:pt x="107" y="33"/>
                  </a:lnTo>
                  <a:lnTo>
                    <a:pt x="83" y="33"/>
                  </a:lnTo>
                  <a:lnTo>
                    <a:pt x="57" y="38"/>
                  </a:lnTo>
                  <a:lnTo>
                    <a:pt x="38" y="46"/>
                  </a:lnTo>
                  <a:lnTo>
                    <a:pt x="20" y="59"/>
                  </a:lnTo>
                  <a:lnTo>
                    <a:pt x="19" y="78"/>
                  </a:lnTo>
                  <a:lnTo>
                    <a:pt x="26" y="97"/>
                  </a:lnTo>
                  <a:lnTo>
                    <a:pt x="45" y="113"/>
                  </a:lnTo>
                  <a:lnTo>
                    <a:pt x="73" y="127"/>
                  </a:lnTo>
                  <a:lnTo>
                    <a:pt x="113" y="140"/>
                  </a:lnTo>
                  <a:lnTo>
                    <a:pt x="152" y="152"/>
                  </a:lnTo>
                  <a:lnTo>
                    <a:pt x="178" y="163"/>
                  </a:lnTo>
                  <a:lnTo>
                    <a:pt x="191" y="166"/>
                  </a:lnTo>
                  <a:lnTo>
                    <a:pt x="187" y="181"/>
                  </a:lnTo>
                  <a:lnTo>
                    <a:pt x="191" y="201"/>
                  </a:lnTo>
                  <a:lnTo>
                    <a:pt x="214" y="211"/>
                  </a:lnTo>
                  <a:lnTo>
                    <a:pt x="242" y="223"/>
                  </a:lnTo>
                  <a:lnTo>
                    <a:pt x="243" y="240"/>
                  </a:lnTo>
                  <a:lnTo>
                    <a:pt x="214" y="226"/>
                  </a:lnTo>
                  <a:lnTo>
                    <a:pt x="178" y="211"/>
                  </a:lnTo>
                  <a:lnTo>
                    <a:pt x="170" y="195"/>
                  </a:lnTo>
                  <a:lnTo>
                    <a:pt x="170" y="175"/>
                  </a:lnTo>
                  <a:lnTo>
                    <a:pt x="152" y="166"/>
                  </a:lnTo>
                  <a:lnTo>
                    <a:pt x="106" y="153"/>
                  </a:lnTo>
                  <a:lnTo>
                    <a:pt x="72" y="140"/>
                  </a:lnTo>
                  <a:lnTo>
                    <a:pt x="32" y="123"/>
                  </a:lnTo>
                  <a:lnTo>
                    <a:pt x="5" y="104"/>
                  </a:lnTo>
                  <a:lnTo>
                    <a:pt x="0" y="8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17" y="35"/>
                  </a:lnTo>
                  <a:lnTo>
                    <a:pt x="41" y="23"/>
                  </a:lnTo>
                  <a:lnTo>
                    <a:pt x="61" y="14"/>
                  </a:lnTo>
                  <a:lnTo>
                    <a:pt x="74" y="9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830" name="Freeform 33"/>
            <p:cNvSpPr>
              <a:spLocks/>
            </p:cNvSpPr>
            <p:nvPr/>
          </p:nvSpPr>
          <p:spPr bwMode="auto">
            <a:xfrm>
              <a:off x="4148" y="3528"/>
              <a:ext cx="49" cy="133"/>
            </a:xfrm>
            <a:custGeom>
              <a:avLst/>
              <a:gdLst>
                <a:gd name="T0" fmla="*/ 45 w 49"/>
                <a:gd name="T1" fmla="*/ 110 h 133"/>
                <a:gd name="T2" fmla="*/ 7 w 49"/>
                <a:gd name="T3" fmla="*/ 0 h 133"/>
                <a:gd name="T4" fmla="*/ 0 w 49"/>
                <a:gd name="T5" fmla="*/ 7 h 133"/>
                <a:gd name="T6" fmla="*/ 2 w 49"/>
                <a:gd name="T7" fmla="*/ 20 h 133"/>
                <a:gd name="T8" fmla="*/ 38 w 49"/>
                <a:gd name="T9" fmla="*/ 128 h 133"/>
                <a:gd name="T10" fmla="*/ 48 w 49"/>
                <a:gd name="T11" fmla="*/ 132 h 133"/>
                <a:gd name="T12" fmla="*/ 45 w 49"/>
                <a:gd name="T13" fmla="*/ 11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133"/>
                <a:gd name="T23" fmla="*/ 49 w 49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133">
                  <a:moveTo>
                    <a:pt x="45" y="1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2" y="20"/>
                  </a:lnTo>
                  <a:lnTo>
                    <a:pt x="38" y="128"/>
                  </a:lnTo>
                  <a:lnTo>
                    <a:pt x="48" y="132"/>
                  </a:lnTo>
                  <a:lnTo>
                    <a:pt x="45" y="1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90178" name="Text Box 34"/>
          <p:cNvSpPr txBox="1">
            <a:spLocks noChangeArrowheads="1"/>
          </p:cNvSpPr>
          <p:nvPr/>
        </p:nvSpPr>
        <p:spPr bwMode="auto">
          <a:xfrm rot="-863616">
            <a:off x="6240463" y="4856164"/>
            <a:ext cx="590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>
                <a:solidFill>
                  <a:srgbClr val="FF3300"/>
                </a:solidFill>
                <a:latin typeface="Comic Sans MS" pitchFamily="66" charset="0"/>
                <a:ea typeface="HG創英角ﾎﾟｯﾌﾟ体" pitchFamily="49" charset="-128"/>
              </a:rPr>
              <a:t>！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C6F1BAF-1B89-4ED3-8858-BBEA0BEDB5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017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0" y="4724400"/>
            <a:ext cx="12288688" cy="213360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2208214" y="454929"/>
            <a:ext cx="82012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latin typeface="HGP教科書体" pitchFamily="18" charset="-128"/>
                <a:ea typeface="HGP教科書体" pitchFamily="18" charset="-128"/>
              </a:rPr>
              <a:t>アイソスタシー（地殻均衡） </a:t>
            </a: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Isostasy</a:t>
            </a:r>
            <a:endParaRPr lang="en-US" altLang="ja-JP" sz="3200" dirty="0"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algn="ctr"/>
            <a:r>
              <a:rPr lang="ja-JP" altLang="en-US" sz="3200" dirty="0">
                <a:latin typeface="HGP教科書体" pitchFamily="18" charset="-128"/>
                <a:ea typeface="HGP教科書体" pitchFamily="18" charset="-128"/>
              </a:rPr>
              <a:t>・軽い岩石（地殻）が重い岩石に浮いている状態</a:t>
            </a:r>
            <a:endParaRPr lang="en-US" altLang="ja-JP" sz="32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latin typeface="Comic Sans MS" panose="030F0702030302020204" pitchFamily="66" charset="0"/>
                <a:ea typeface="小塚ゴシック Pro L" pitchFamily="34" charset="-128"/>
              </a:rPr>
              <a:t>Light rocks are floating in heavy rocks</a:t>
            </a:r>
          </a:p>
          <a:p>
            <a:r>
              <a:rPr lang="ja-JP" altLang="en-US" sz="3200" dirty="0">
                <a:latin typeface="HGP教科書体" pitchFamily="18" charset="-128"/>
                <a:ea typeface="HGP教科書体" pitchFamily="18" charset="-128"/>
              </a:rPr>
              <a:t>・山に「根っこ」がある状態</a:t>
            </a:r>
            <a:endParaRPr lang="en-US" altLang="ja-JP" sz="32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latin typeface="Comic Sans MS" panose="030F0702030302020204" pitchFamily="66" charset="0"/>
                <a:ea typeface="小塚ゴシック Pro L" pitchFamily="34" charset="-128"/>
              </a:rPr>
              <a:t>Mountains have their “substructure”</a:t>
            </a:r>
            <a:endParaRPr lang="ja-JP" altLang="en-US" sz="20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0" y="4292599"/>
            <a:ext cx="12288688" cy="503237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1524001" y="6278564"/>
            <a:ext cx="792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  <a:latin typeface="Symbol" pitchFamily="18" charset="2"/>
              </a:rPr>
              <a:t>r</a:t>
            </a:r>
            <a:r>
              <a:rPr lang="en-US" altLang="ja-JP" sz="3200" baseline="-25000">
                <a:solidFill>
                  <a:schemeClr val="bg1"/>
                </a:solidFill>
                <a:latin typeface="Comic Sans MS" pitchFamily="66" charset="0"/>
              </a:rPr>
              <a:t>m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524001" y="4076700"/>
            <a:ext cx="684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  <a:latin typeface="Symbol" pitchFamily="18" charset="2"/>
              </a:rPr>
              <a:t>r</a:t>
            </a:r>
            <a:r>
              <a:rPr lang="en-US" altLang="ja-JP" sz="3200" baseline="-25000">
                <a:solidFill>
                  <a:schemeClr val="bg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91175" name="AutoShape 7"/>
          <p:cNvSpPr>
            <a:spLocks noChangeArrowheads="1"/>
          </p:cNvSpPr>
          <p:nvPr/>
        </p:nvSpPr>
        <p:spPr bwMode="auto">
          <a:xfrm>
            <a:off x="3575051" y="3790950"/>
            <a:ext cx="1152525" cy="503238"/>
          </a:xfrm>
          <a:prstGeom prst="triangle">
            <a:avLst>
              <a:gd name="adj" fmla="val 50000"/>
            </a:avLst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1176" name="AutoShape 8"/>
          <p:cNvSpPr>
            <a:spLocks noChangeArrowheads="1"/>
          </p:cNvSpPr>
          <p:nvPr/>
        </p:nvSpPr>
        <p:spPr bwMode="auto">
          <a:xfrm>
            <a:off x="6815139" y="3789364"/>
            <a:ext cx="1152525" cy="503237"/>
          </a:xfrm>
          <a:prstGeom prst="triangle">
            <a:avLst>
              <a:gd name="adj" fmla="val 50000"/>
            </a:avLst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9" name="AutoShape 9"/>
          <p:cNvSpPr>
            <a:spLocks noChangeArrowheads="1"/>
          </p:cNvSpPr>
          <p:nvPr/>
        </p:nvSpPr>
        <p:spPr bwMode="auto">
          <a:xfrm flipV="1">
            <a:off x="6743701" y="4652964"/>
            <a:ext cx="1368425" cy="1368425"/>
          </a:xfrm>
          <a:custGeom>
            <a:avLst/>
            <a:gdLst>
              <a:gd name="connsiteX0" fmla="*/ 0 w 1368425"/>
              <a:gd name="connsiteY0" fmla="*/ 1368425 h 1368425"/>
              <a:gd name="connsiteX1" fmla="*/ 684144 w 1368425"/>
              <a:gd name="connsiteY1" fmla="*/ 0 h 1368425"/>
              <a:gd name="connsiteX2" fmla="*/ 1368425 w 1368425"/>
              <a:gd name="connsiteY2" fmla="*/ 1368425 h 1368425"/>
              <a:gd name="connsiteX3" fmla="*/ 0 w 1368425"/>
              <a:gd name="connsiteY3" fmla="*/ 1368425 h 1368425"/>
              <a:gd name="connsiteX0" fmla="*/ 0 w 1368425"/>
              <a:gd name="connsiteY0" fmla="*/ 1368425 h 1368425"/>
              <a:gd name="connsiteX1" fmla="*/ 684144 w 1368425"/>
              <a:gd name="connsiteY1" fmla="*/ 0 h 1368425"/>
              <a:gd name="connsiteX2" fmla="*/ 1368425 w 1368425"/>
              <a:gd name="connsiteY2" fmla="*/ 1368425 h 1368425"/>
              <a:gd name="connsiteX3" fmla="*/ 0 w 1368425"/>
              <a:gd name="connsiteY3" fmla="*/ 1368425 h 1368425"/>
              <a:gd name="connsiteX0" fmla="*/ 0 w 1368425"/>
              <a:gd name="connsiteY0" fmla="*/ 1368425 h 1368425"/>
              <a:gd name="connsiteX1" fmla="*/ 684144 w 1368425"/>
              <a:gd name="connsiteY1" fmla="*/ 0 h 1368425"/>
              <a:gd name="connsiteX2" fmla="*/ 1368425 w 1368425"/>
              <a:gd name="connsiteY2" fmla="*/ 1368425 h 1368425"/>
              <a:gd name="connsiteX3" fmla="*/ 0 w 1368425"/>
              <a:gd name="connsiteY3" fmla="*/ 1368425 h 13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8425" h="1368425">
                <a:moveTo>
                  <a:pt x="0" y="1368425"/>
                </a:moveTo>
                <a:cubicBezTo>
                  <a:pt x="228048" y="912283"/>
                  <a:pt x="292467" y="244386"/>
                  <a:pt x="684144" y="0"/>
                </a:cubicBezTo>
                <a:cubicBezTo>
                  <a:pt x="1046992" y="225136"/>
                  <a:pt x="1140331" y="912283"/>
                  <a:pt x="1368425" y="1368425"/>
                </a:cubicBezTo>
                <a:lnTo>
                  <a:pt x="0" y="1368425"/>
                </a:lnTo>
                <a:close/>
              </a:path>
            </a:pathLst>
          </a:cu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1191" name="Text Box 23"/>
          <p:cNvSpPr txBox="1">
            <a:spLocks noChangeArrowheads="1"/>
          </p:cNvSpPr>
          <p:nvPr/>
        </p:nvSpPr>
        <p:spPr bwMode="auto">
          <a:xfrm>
            <a:off x="7896226" y="5233988"/>
            <a:ext cx="1731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latin typeface="Comic Sans MS" pitchFamily="66" charset="0"/>
              </a:rPr>
              <a:t>Isostasy</a:t>
            </a:r>
          </a:p>
          <a:p>
            <a:r>
              <a:rPr lang="en-US" altLang="ja-JP">
                <a:solidFill>
                  <a:srgbClr val="FFFF00"/>
                </a:solidFill>
                <a:latin typeface="Comic Sans MS" pitchFamily="66" charset="0"/>
              </a:rPr>
              <a:t>(compensated)</a:t>
            </a:r>
          </a:p>
        </p:txBody>
      </p:sp>
      <p:sp>
        <p:nvSpPr>
          <p:cNvPr id="391192" name="Text Box 24"/>
          <p:cNvSpPr txBox="1">
            <a:spLocks noChangeArrowheads="1"/>
          </p:cNvSpPr>
          <p:nvPr/>
        </p:nvSpPr>
        <p:spPr bwMode="auto">
          <a:xfrm>
            <a:off x="2640014" y="4873625"/>
            <a:ext cx="1970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latin typeface="Comic Sans MS" pitchFamily="66" charset="0"/>
              </a:rPr>
              <a:t>Non-isostasy</a:t>
            </a:r>
          </a:p>
          <a:p>
            <a:r>
              <a:rPr lang="en-US" altLang="ja-JP">
                <a:solidFill>
                  <a:srgbClr val="FFFF00"/>
                </a:solidFill>
                <a:latin typeface="Comic Sans MS" pitchFamily="66" charset="0"/>
              </a:rPr>
              <a:t>(uncompensated)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C5660C6-A0CE-40EE-A391-475B86B138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7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1191" grpId="0"/>
      <p:bldP spid="39119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0" y="4724400"/>
            <a:ext cx="12192000" cy="213360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3287713" y="333376"/>
            <a:ext cx="5884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accent2"/>
                </a:solidFill>
                <a:latin typeface="HGP教科書体" pitchFamily="18" charset="-128"/>
                <a:ea typeface="HGP教科書体" pitchFamily="18" charset="-128"/>
              </a:rPr>
              <a:t>フリーエア</a:t>
            </a:r>
            <a:r>
              <a:rPr lang="ja-JP" altLang="en-US" sz="3600" dirty="0">
                <a:latin typeface="HGP教科書体" pitchFamily="18" charset="-128"/>
                <a:ea typeface="HGP教科書体" pitchFamily="18" charset="-128"/>
              </a:rPr>
              <a:t>と</a:t>
            </a:r>
            <a:r>
              <a:rPr lang="ja-JP" altLang="en-US" sz="3600" dirty="0">
                <a:solidFill>
                  <a:srgbClr val="FF3300"/>
                </a:solidFill>
                <a:latin typeface="HGP教科書体" pitchFamily="18" charset="-128"/>
                <a:ea typeface="HGP教科書体" pitchFamily="18" charset="-128"/>
              </a:rPr>
              <a:t>ブーゲー</a:t>
            </a:r>
            <a:r>
              <a:rPr lang="ja-JP" altLang="en-US" sz="3600" dirty="0">
                <a:latin typeface="HGP教科書体" pitchFamily="18" charset="-128"/>
                <a:ea typeface="HGP教科書体" pitchFamily="18" charset="-128"/>
              </a:rPr>
              <a:t>重力異常</a:t>
            </a:r>
            <a:endParaRPr lang="en-US" altLang="ja-JP" sz="36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Free air </a:t>
            </a:r>
            <a:r>
              <a:rPr lang="en-US" altLang="ja-JP" sz="2400" dirty="0">
                <a:latin typeface="Comic Sans MS" panose="030F0702030302020204" pitchFamily="66" charset="0"/>
                <a:ea typeface="小塚ゴシック Pro L" pitchFamily="34" charset="-128"/>
              </a:rPr>
              <a:t>and </a:t>
            </a:r>
            <a:r>
              <a:rPr lang="en-US" altLang="ja-JP" sz="2400" dirty="0" err="1">
                <a:solidFill>
                  <a:srgbClr val="FF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Bouguer</a:t>
            </a:r>
            <a:r>
              <a:rPr lang="en-US" altLang="ja-JP" sz="2400" dirty="0">
                <a:latin typeface="Comic Sans MS" panose="030F0702030302020204" pitchFamily="66" charset="0"/>
                <a:ea typeface="小塚ゴシック Pro L" pitchFamily="34" charset="-128"/>
              </a:rPr>
              <a:t> gravity anomalies</a:t>
            </a:r>
            <a:endParaRPr lang="ja-JP" altLang="en-US" sz="2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0" y="4292599"/>
            <a:ext cx="12192000" cy="495295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1524001" y="6278564"/>
            <a:ext cx="792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  <a:latin typeface="Symbol" pitchFamily="18" charset="2"/>
              </a:rPr>
              <a:t>r</a:t>
            </a:r>
            <a:r>
              <a:rPr lang="en-US" altLang="ja-JP" sz="3200" baseline="-25000">
                <a:solidFill>
                  <a:schemeClr val="bg1"/>
                </a:solidFill>
                <a:latin typeface="Comic Sans MS" pitchFamily="66" charset="0"/>
              </a:rPr>
              <a:t>m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524001" y="4076700"/>
            <a:ext cx="684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  <a:latin typeface="Symbol" pitchFamily="18" charset="2"/>
              </a:rPr>
              <a:t>r</a:t>
            </a:r>
            <a:r>
              <a:rPr lang="en-US" altLang="ja-JP" sz="3200" baseline="-25000">
                <a:solidFill>
                  <a:schemeClr val="bg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91175" name="AutoShape 7"/>
          <p:cNvSpPr>
            <a:spLocks noChangeArrowheads="1"/>
          </p:cNvSpPr>
          <p:nvPr/>
        </p:nvSpPr>
        <p:spPr bwMode="auto">
          <a:xfrm>
            <a:off x="3575051" y="3790950"/>
            <a:ext cx="1152525" cy="503238"/>
          </a:xfrm>
          <a:prstGeom prst="triangle">
            <a:avLst>
              <a:gd name="adj" fmla="val 50000"/>
            </a:avLst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1176" name="AutoShape 8"/>
          <p:cNvSpPr>
            <a:spLocks noChangeArrowheads="1"/>
          </p:cNvSpPr>
          <p:nvPr/>
        </p:nvSpPr>
        <p:spPr bwMode="auto">
          <a:xfrm>
            <a:off x="6815139" y="3789364"/>
            <a:ext cx="1152525" cy="503237"/>
          </a:xfrm>
          <a:prstGeom prst="triangle">
            <a:avLst>
              <a:gd name="adj" fmla="val 50000"/>
            </a:avLst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9" name="AutoShape 9"/>
          <p:cNvSpPr>
            <a:spLocks noChangeArrowheads="1"/>
          </p:cNvSpPr>
          <p:nvPr/>
        </p:nvSpPr>
        <p:spPr bwMode="auto">
          <a:xfrm flipV="1">
            <a:off x="6743701" y="4652964"/>
            <a:ext cx="1368425" cy="1368425"/>
          </a:xfrm>
          <a:custGeom>
            <a:avLst/>
            <a:gdLst>
              <a:gd name="connsiteX0" fmla="*/ 0 w 1368425"/>
              <a:gd name="connsiteY0" fmla="*/ 1368425 h 1368425"/>
              <a:gd name="connsiteX1" fmla="*/ 684144 w 1368425"/>
              <a:gd name="connsiteY1" fmla="*/ 0 h 1368425"/>
              <a:gd name="connsiteX2" fmla="*/ 1368425 w 1368425"/>
              <a:gd name="connsiteY2" fmla="*/ 1368425 h 1368425"/>
              <a:gd name="connsiteX3" fmla="*/ 0 w 1368425"/>
              <a:gd name="connsiteY3" fmla="*/ 1368425 h 1368425"/>
              <a:gd name="connsiteX0" fmla="*/ 0 w 1368425"/>
              <a:gd name="connsiteY0" fmla="*/ 1368425 h 1368425"/>
              <a:gd name="connsiteX1" fmla="*/ 684144 w 1368425"/>
              <a:gd name="connsiteY1" fmla="*/ 0 h 1368425"/>
              <a:gd name="connsiteX2" fmla="*/ 1368425 w 1368425"/>
              <a:gd name="connsiteY2" fmla="*/ 1368425 h 1368425"/>
              <a:gd name="connsiteX3" fmla="*/ 0 w 1368425"/>
              <a:gd name="connsiteY3" fmla="*/ 1368425 h 1368425"/>
              <a:gd name="connsiteX0" fmla="*/ 0 w 1368425"/>
              <a:gd name="connsiteY0" fmla="*/ 1368425 h 1368425"/>
              <a:gd name="connsiteX1" fmla="*/ 684144 w 1368425"/>
              <a:gd name="connsiteY1" fmla="*/ 0 h 1368425"/>
              <a:gd name="connsiteX2" fmla="*/ 1368425 w 1368425"/>
              <a:gd name="connsiteY2" fmla="*/ 1368425 h 1368425"/>
              <a:gd name="connsiteX3" fmla="*/ 0 w 1368425"/>
              <a:gd name="connsiteY3" fmla="*/ 1368425 h 1368425"/>
              <a:gd name="connsiteX0" fmla="*/ 0 w 1368425"/>
              <a:gd name="connsiteY0" fmla="*/ 1368425 h 1368425"/>
              <a:gd name="connsiteX1" fmla="*/ 684144 w 1368425"/>
              <a:gd name="connsiteY1" fmla="*/ 0 h 1368425"/>
              <a:gd name="connsiteX2" fmla="*/ 1368425 w 1368425"/>
              <a:gd name="connsiteY2" fmla="*/ 1368425 h 1368425"/>
              <a:gd name="connsiteX3" fmla="*/ 0 w 1368425"/>
              <a:gd name="connsiteY3" fmla="*/ 1368425 h 1368425"/>
              <a:gd name="connsiteX0" fmla="*/ 0 w 1368425"/>
              <a:gd name="connsiteY0" fmla="*/ 1368425 h 1368425"/>
              <a:gd name="connsiteX1" fmla="*/ 684144 w 1368425"/>
              <a:gd name="connsiteY1" fmla="*/ 0 h 1368425"/>
              <a:gd name="connsiteX2" fmla="*/ 1368425 w 1368425"/>
              <a:gd name="connsiteY2" fmla="*/ 1368425 h 1368425"/>
              <a:gd name="connsiteX3" fmla="*/ 0 w 1368425"/>
              <a:gd name="connsiteY3" fmla="*/ 1368425 h 13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8425" h="1368425">
                <a:moveTo>
                  <a:pt x="0" y="1368425"/>
                </a:moveTo>
                <a:cubicBezTo>
                  <a:pt x="228048" y="912283"/>
                  <a:pt x="244341" y="359889"/>
                  <a:pt x="684144" y="0"/>
                </a:cubicBezTo>
                <a:cubicBezTo>
                  <a:pt x="1133619" y="331014"/>
                  <a:pt x="1140331" y="912283"/>
                  <a:pt x="1368425" y="1368425"/>
                </a:cubicBezTo>
                <a:lnTo>
                  <a:pt x="0" y="1368425"/>
                </a:lnTo>
                <a:close/>
              </a:path>
            </a:pathLst>
          </a:cu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495551" y="1339851"/>
            <a:ext cx="2881313" cy="1800225"/>
            <a:chOff x="612" y="844"/>
            <a:chExt cx="1815" cy="1134"/>
          </a:xfrm>
        </p:grpSpPr>
        <p:sp>
          <p:nvSpPr>
            <p:cNvPr id="163863" name="Line 11"/>
            <p:cNvSpPr>
              <a:spLocks noChangeShapeType="1"/>
            </p:cNvSpPr>
            <p:nvPr/>
          </p:nvSpPr>
          <p:spPr bwMode="auto">
            <a:xfrm flipV="1">
              <a:off x="975" y="1071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3864" name="Line 12"/>
            <p:cNvSpPr>
              <a:spLocks noChangeShapeType="1"/>
            </p:cNvSpPr>
            <p:nvPr/>
          </p:nvSpPr>
          <p:spPr bwMode="auto">
            <a:xfrm>
              <a:off x="794" y="1796"/>
              <a:ext cx="1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3865" name="Text Box 13"/>
            <p:cNvSpPr txBox="1">
              <a:spLocks noChangeArrowheads="1"/>
            </p:cNvSpPr>
            <p:nvPr/>
          </p:nvSpPr>
          <p:spPr bwMode="auto">
            <a:xfrm>
              <a:off x="612" y="844"/>
              <a:ext cx="3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Symbol" pitchFamily="18" charset="2"/>
                </a:rPr>
                <a:t>D</a:t>
              </a:r>
              <a:r>
                <a:rPr lang="en-US" altLang="ja-JP" sz="2400">
                  <a:latin typeface="Comic Sans MS" pitchFamily="66" charset="0"/>
                </a:rPr>
                <a:t>g</a:t>
              </a:r>
            </a:p>
          </p:txBody>
        </p:sp>
      </p:grpSp>
      <p:sp>
        <p:nvSpPr>
          <p:cNvPr id="391182" name="Freeform 14"/>
          <p:cNvSpPr>
            <a:spLocks/>
          </p:cNvSpPr>
          <p:nvPr/>
        </p:nvSpPr>
        <p:spPr bwMode="auto">
          <a:xfrm>
            <a:off x="3071813" y="2132014"/>
            <a:ext cx="2089150" cy="719137"/>
          </a:xfrm>
          <a:custGeom>
            <a:avLst/>
            <a:gdLst>
              <a:gd name="T0" fmla="*/ 0 w 1316"/>
              <a:gd name="T1" fmla="*/ 2147483647 h 453"/>
              <a:gd name="T2" fmla="*/ 2147483647 w 1316"/>
              <a:gd name="T3" fmla="*/ 2147483647 h 453"/>
              <a:gd name="T4" fmla="*/ 2147483647 w 1316"/>
              <a:gd name="T5" fmla="*/ 0 h 453"/>
              <a:gd name="T6" fmla="*/ 2147483647 w 1316"/>
              <a:gd name="T7" fmla="*/ 2147483647 h 453"/>
              <a:gd name="T8" fmla="*/ 2147483647 w 1316"/>
              <a:gd name="T9" fmla="*/ 2147483647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6"/>
              <a:gd name="T16" fmla="*/ 0 h 453"/>
              <a:gd name="T17" fmla="*/ 1316 w 1316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6" h="453">
                <a:moveTo>
                  <a:pt x="0" y="453"/>
                </a:moveTo>
                <a:cubicBezTo>
                  <a:pt x="151" y="422"/>
                  <a:pt x="302" y="392"/>
                  <a:pt x="408" y="317"/>
                </a:cubicBezTo>
                <a:cubicBezTo>
                  <a:pt x="514" y="242"/>
                  <a:pt x="552" y="0"/>
                  <a:pt x="635" y="0"/>
                </a:cubicBezTo>
                <a:cubicBezTo>
                  <a:pt x="718" y="0"/>
                  <a:pt x="794" y="242"/>
                  <a:pt x="907" y="317"/>
                </a:cubicBezTo>
                <a:cubicBezTo>
                  <a:pt x="1020" y="392"/>
                  <a:pt x="1168" y="422"/>
                  <a:pt x="1316" y="45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1183" name="Freeform 15"/>
          <p:cNvSpPr>
            <a:spLocks/>
          </p:cNvSpPr>
          <p:nvPr/>
        </p:nvSpPr>
        <p:spPr bwMode="auto">
          <a:xfrm>
            <a:off x="3071814" y="2781300"/>
            <a:ext cx="2016125" cy="71438"/>
          </a:xfrm>
          <a:custGeom>
            <a:avLst/>
            <a:gdLst>
              <a:gd name="T0" fmla="*/ 0 w 1270"/>
              <a:gd name="T1" fmla="*/ 2147483647 h 45"/>
              <a:gd name="T2" fmla="*/ 2147483647 w 1270"/>
              <a:gd name="T3" fmla="*/ 0 h 45"/>
              <a:gd name="T4" fmla="*/ 2147483647 w 1270"/>
              <a:gd name="T5" fmla="*/ 2147483647 h 45"/>
              <a:gd name="T6" fmla="*/ 0 60000 65536"/>
              <a:gd name="T7" fmla="*/ 0 60000 65536"/>
              <a:gd name="T8" fmla="*/ 0 60000 65536"/>
              <a:gd name="T9" fmla="*/ 0 w 1270"/>
              <a:gd name="T10" fmla="*/ 0 h 45"/>
              <a:gd name="T11" fmla="*/ 1270 w 1270"/>
              <a:gd name="T12" fmla="*/ 45 h 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0" h="45">
                <a:moveTo>
                  <a:pt x="0" y="45"/>
                </a:moveTo>
                <a:cubicBezTo>
                  <a:pt x="234" y="22"/>
                  <a:pt x="468" y="0"/>
                  <a:pt x="680" y="0"/>
                </a:cubicBezTo>
                <a:cubicBezTo>
                  <a:pt x="892" y="0"/>
                  <a:pt x="1081" y="22"/>
                  <a:pt x="1270" y="45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951538" y="1341439"/>
            <a:ext cx="2881312" cy="1800225"/>
            <a:chOff x="2789" y="845"/>
            <a:chExt cx="1815" cy="1134"/>
          </a:xfrm>
        </p:grpSpPr>
        <p:sp>
          <p:nvSpPr>
            <p:cNvPr id="163860" name="Line 17"/>
            <p:cNvSpPr>
              <a:spLocks noChangeShapeType="1"/>
            </p:cNvSpPr>
            <p:nvPr/>
          </p:nvSpPr>
          <p:spPr bwMode="auto">
            <a:xfrm flipV="1">
              <a:off x="3152" y="1072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3861" name="Line 18"/>
            <p:cNvSpPr>
              <a:spLocks noChangeShapeType="1"/>
            </p:cNvSpPr>
            <p:nvPr/>
          </p:nvSpPr>
          <p:spPr bwMode="auto">
            <a:xfrm>
              <a:off x="2971" y="1797"/>
              <a:ext cx="1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3862" name="Text Box 19"/>
            <p:cNvSpPr txBox="1">
              <a:spLocks noChangeArrowheads="1"/>
            </p:cNvSpPr>
            <p:nvPr/>
          </p:nvSpPr>
          <p:spPr bwMode="auto">
            <a:xfrm>
              <a:off x="2789" y="845"/>
              <a:ext cx="3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Symbol" pitchFamily="18" charset="2"/>
                </a:rPr>
                <a:t>D</a:t>
              </a:r>
              <a:r>
                <a:rPr lang="en-US" altLang="ja-JP" sz="2400">
                  <a:latin typeface="Comic Sans MS" pitchFamily="66" charset="0"/>
                </a:rPr>
                <a:t>g</a:t>
              </a:r>
            </a:p>
          </p:txBody>
        </p:sp>
      </p:grpSp>
      <p:sp>
        <p:nvSpPr>
          <p:cNvPr id="391188" name="Freeform 20"/>
          <p:cNvSpPr>
            <a:spLocks/>
          </p:cNvSpPr>
          <p:nvPr/>
        </p:nvSpPr>
        <p:spPr bwMode="auto">
          <a:xfrm flipV="1">
            <a:off x="6527800" y="2924175"/>
            <a:ext cx="2089150" cy="719138"/>
          </a:xfrm>
          <a:custGeom>
            <a:avLst/>
            <a:gdLst>
              <a:gd name="T0" fmla="*/ 0 w 1316"/>
              <a:gd name="T1" fmla="*/ 2147483647 h 453"/>
              <a:gd name="T2" fmla="*/ 2147483647 w 1316"/>
              <a:gd name="T3" fmla="*/ 2147483647 h 453"/>
              <a:gd name="T4" fmla="*/ 2147483647 w 1316"/>
              <a:gd name="T5" fmla="*/ 0 h 453"/>
              <a:gd name="T6" fmla="*/ 2147483647 w 1316"/>
              <a:gd name="T7" fmla="*/ 2147483647 h 453"/>
              <a:gd name="T8" fmla="*/ 2147483647 w 1316"/>
              <a:gd name="T9" fmla="*/ 2147483647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6"/>
              <a:gd name="T16" fmla="*/ 0 h 453"/>
              <a:gd name="T17" fmla="*/ 1316 w 1316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6" h="453">
                <a:moveTo>
                  <a:pt x="0" y="453"/>
                </a:moveTo>
                <a:cubicBezTo>
                  <a:pt x="151" y="422"/>
                  <a:pt x="302" y="392"/>
                  <a:pt x="408" y="317"/>
                </a:cubicBezTo>
                <a:cubicBezTo>
                  <a:pt x="514" y="242"/>
                  <a:pt x="552" y="0"/>
                  <a:pt x="635" y="0"/>
                </a:cubicBezTo>
                <a:cubicBezTo>
                  <a:pt x="718" y="0"/>
                  <a:pt x="794" y="242"/>
                  <a:pt x="907" y="317"/>
                </a:cubicBezTo>
                <a:cubicBezTo>
                  <a:pt x="1020" y="392"/>
                  <a:pt x="1168" y="422"/>
                  <a:pt x="1316" y="453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1189" name="Freeform 21"/>
          <p:cNvSpPr>
            <a:spLocks/>
          </p:cNvSpPr>
          <p:nvPr/>
        </p:nvSpPr>
        <p:spPr bwMode="auto">
          <a:xfrm>
            <a:off x="6527801" y="2782889"/>
            <a:ext cx="2016125" cy="71437"/>
          </a:xfrm>
          <a:custGeom>
            <a:avLst/>
            <a:gdLst>
              <a:gd name="T0" fmla="*/ 0 w 1270"/>
              <a:gd name="T1" fmla="*/ 2147483647 h 45"/>
              <a:gd name="T2" fmla="*/ 2147483647 w 1270"/>
              <a:gd name="T3" fmla="*/ 0 h 45"/>
              <a:gd name="T4" fmla="*/ 2147483647 w 1270"/>
              <a:gd name="T5" fmla="*/ 2147483647 h 45"/>
              <a:gd name="T6" fmla="*/ 0 60000 65536"/>
              <a:gd name="T7" fmla="*/ 0 60000 65536"/>
              <a:gd name="T8" fmla="*/ 0 60000 65536"/>
              <a:gd name="T9" fmla="*/ 0 w 1270"/>
              <a:gd name="T10" fmla="*/ 0 h 45"/>
              <a:gd name="T11" fmla="*/ 1270 w 1270"/>
              <a:gd name="T12" fmla="*/ 45 h 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0" h="45">
                <a:moveTo>
                  <a:pt x="0" y="45"/>
                </a:moveTo>
                <a:cubicBezTo>
                  <a:pt x="234" y="22"/>
                  <a:pt x="468" y="0"/>
                  <a:pt x="680" y="0"/>
                </a:cubicBezTo>
                <a:cubicBezTo>
                  <a:pt x="892" y="0"/>
                  <a:pt x="1081" y="22"/>
                  <a:pt x="1270" y="45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1190" name="Text Box 22"/>
          <p:cNvSpPr txBox="1">
            <a:spLocks noChangeArrowheads="1"/>
          </p:cNvSpPr>
          <p:nvPr/>
        </p:nvSpPr>
        <p:spPr bwMode="auto">
          <a:xfrm>
            <a:off x="4295775" y="2060576"/>
            <a:ext cx="1068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  <a:latin typeface="Comic Sans MS" pitchFamily="66" charset="0"/>
              </a:rPr>
              <a:t>Free-air</a:t>
            </a:r>
          </a:p>
        </p:txBody>
      </p:sp>
      <p:sp>
        <p:nvSpPr>
          <p:cNvPr id="391191" name="Text Box 23"/>
          <p:cNvSpPr txBox="1">
            <a:spLocks noChangeArrowheads="1"/>
          </p:cNvSpPr>
          <p:nvPr/>
        </p:nvSpPr>
        <p:spPr bwMode="auto">
          <a:xfrm>
            <a:off x="7896226" y="5233988"/>
            <a:ext cx="1731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latin typeface="Comic Sans MS" pitchFamily="66" charset="0"/>
              </a:rPr>
              <a:t>Isostasy</a:t>
            </a:r>
          </a:p>
          <a:p>
            <a:r>
              <a:rPr lang="en-US" altLang="ja-JP">
                <a:solidFill>
                  <a:srgbClr val="FFFF00"/>
                </a:solidFill>
                <a:latin typeface="Comic Sans MS" pitchFamily="66" charset="0"/>
              </a:rPr>
              <a:t>(compensated)</a:t>
            </a:r>
          </a:p>
        </p:txBody>
      </p:sp>
      <p:sp>
        <p:nvSpPr>
          <p:cNvPr id="391192" name="Text Box 24"/>
          <p:cNvSpPr txBox="1">
            <a:spLocks noChangeArrowheads="1"/>
          </p:cNvSpPr>
          <p:nvPr/>
        </p:nvSpPr>
        <p:spPr bwMode="auto">
          <a:xfrm>
            <a:off x="2640014" y="4873625"/>
            <a:ext cx="1970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latin typeface="Comic Sans MS" pitchFamily="66" charset="0"/>
              </a:rPr>
              <a:t>Non-isostasy</a:t>
            </a:r>
          </a:p>
          <a:p>
            <a:r>
              <a:rPr lang="en-US" altLang="ja-JP">
                <a:solidFill>
                  <a:srgbClr val="FFFF00"/>
                </a:solidFill>
                <a:latin typeface="Comic Sans MS" pitchFamily="66" charset="0"/>
              </a:rPr>
              <a:t>(uncompensated)</a:t>
            </a:r>
          </a:p>
        </p:txBody>
      </p:sp>
      <p:sp>
        <p:nvSpPr>
          <p:cNvPr id="391193" name="Text Box 25"/>
          <p:cNvSpPr txBox="1">
            <a:spLocks noChangeArrowheads="1"/>
          </p:cNvSpPr>
          <p:nvPr/>
        </p:nvSpPr>
        <p:spPr bwMode="auto">
          <a:xfrm>
            <a:off x="7896225" y="3213101"/>
            <a:ext cx="1042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00"/>
                </a:solidFill>
                <a:latin typeface="Comic Sans MS" pitchFamily="66" charset="0"/>
              </a:rPr>
              <a:t>Bouguer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3D90C20-73D2-45D3-990E-522933D95A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7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F3F4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F3F4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1182" grpId="0" animBg="1"/>
      <p:bldP spid="391183" grpId="0" animBg="1"/>
      <p:bldP spid="391188" grpId="0" animBg="1"/>
      <p:bldP spid="391189" grpId="0" animBg="1"/>
      <p:bldP spid="391190" grpId="0"/>
      <p:bldP spid="391191" grpId="0"/>
      <p:bldP spid="391192" grpId="0"/>
      <p:bldP spid="39119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4"/>
          <p:cNvSpPr txBox="1">
            <a:spLocks noChangeArrowheads="1"/>
          </p:cNvSpPr>
          <p:nvPr/>
        </p:nvSpPr>
        <p:spPr bwMode="auto">
          <a:xfrm>
            <a:off x="1631504" y="3992171"/>
            <a:ext cx="8319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993300"/>
                </a:solidFill>
                <a:ea typeface="HGP教科書体" pitchFamily="18" charset="-128"/>
              </a:rPr>
              <a:t>ブーゲー重力異常が大きい </a:t>
            </a:r>
            <a:r>
              <a:rPr lang="en-US" altLang="ja-JP" sz="2400" dirty="0">
                <a:solidFill>
                  <a:srgbClr val="9933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large </a:t>
            </a:r>
            <a:r>
              <a:rPr lang="en-US" altLang="ja-JP" sz="2400" dirty="0" err="1">
                <a:solidFill>
                  <a:srgbClr val="9933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Bouguer</a:t>
            </a:r>
            <a:r>
              <a:rPr lang="en-US" altLang="ja-JP" sz="2400" dirty="0">
                <a:solidFill>
                  <a:srgbClr val="9933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 anomaly</a:t>
            </a:r>
            <a:endParaRPr lang="ja-JP" altLang="en-US" sz="3600" dirty="0">
              <a:solidFill>
                <a:srgbClr val="9933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164867" name="Text Box 5"/>
          <p:cNvSpPr txBox="1">
            <a:spLocks noChangeArrowheads="1"/>
          </p:cNvSpPr>
          <p:nvPr/>
        </p:nvSpPr>
        <p:spPr bwMode="auto">
          <a:xfrm>
            <a:off x="2424113" y="4865689"/>
            <a:ext cx="77700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地下に重い（軽い）物質（金属鉱床、空洞等）</a:t>
            </a:r>
            <a:endParaRPr lang="en-US" altLang="ja-JP" sz="3200" dirty="0">
              <a:solidFill>
                <a:srgbClr val="006600"/>
              </a:solidFill>
              <a:ea typeface="HGP教科書体" pitchFamily="18" charset="-128"/>
            </a:endParaRPr>
          </a:p>
          <a:p>
            <a:pPr algn="r"/>
            <a:r>
              <a:rPr lang="en-US" altLang="ja-JP" sz="2400" dirty="0">
                <a:solidFill>
                  <a:srgbClr val="0066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Heavy (light) material under the surface</a:t>
            </a:r>
            <a:endParaRPr lang="ja-JP" altLang="en-US" sz="2400" dirty="0">
              <a:solidFill>
                <a:srgbClr val="0066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164868" name="Text Box 7"/>
          <p:cNvSpPr txBox="1">
            <a:spLocks noChangeArrowheads="1"/>
          </p:cNvSpPr>
          <p:nvPr/>
        </p:nvSpPr>
        <p:spPr bwMode="auto">
          <a:xfrm>
            <a:off x="2394199" y="5729884"/>
            <a:ext cx="74286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地下構造の探査に重要 </a:t>
            </a:r>
            <a:r>
              <a:rPr lang="en-US" altLang="ja-JP" sz="2400" dirty="0">
                <a:solidFill>
                  <a:srgbClr val="0066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Important for prospecting</a:t>
            </a:r>
            <a:endParaRPr lang="ja-JP" altLang="en-US" sz="3200" dirty="0">
              <a:solidFill>
                <a:srgbClr val="0066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164869" name="Text Box 2"/>
          <p:cNvSpPr txBox="1">
            <a:spLocks noChangeArrowheads="1"/>
          </p:cNvSpPr>
          <p:nvPr/>
        </p:nvSpPr>
        <p:spPr bwMode="auto">
          <a:xfrm>
            <a:off x="1631504" y="1498208"/>
            <a:ext cx="8392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993300"/>
                </a:solidFill>
                <a:ea typeface="HGP教科書体" pitchFamily="18" charset="-128"/>
              </a:rPr>
              <a:t>フリーエア重力異常が大きい </a:t>
            </a:r>
            <a:r>
              <a:rPr lang="en-US" altLang="ja-JP" sz="2400" dirty="0">
                <a:solidFill>
                  <a:srgbClr val="9933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large free-air anomaly</a:t>
            </a:r>
            <a:endParaRPr lang="ja-JP" altLang="en-US" sz="2400" dirty="0">
              <a:solidFill>
                <a:srgbClr val="9933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164870" name="Text Box 3"/>
          <p:cNvSpPr txBox="1">
            <a:spLocks noChangeArrowheads="1"/>
          </p:cNvSpPr>
          <p:nvPr/>
        </p:nvSpPr>
        <p:spPr bwMode="auto">
          <a:xfrm>
            <a:off x="2207767" y="2145908"/>
            <a:ext cx="76306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アイソスタシーが効いてない </a:t>
            </a:r>
            <a:r>
              <a:rPr lang="en-US" altLang="ja-JP" sz="2400" dirty="0">
                <a:solidFill>
                  <a:srgbClr val="0066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Isostasy is not achieved</a:t>
            </a:r>
            <a:endParaRPr lang="ja-JP" altLang="en-US" sz="2400" dirty="0">
              <a:solidFill>
                <a:srgbClr val="0066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392198" name="Text Box 6"/>
          <p:cNvSpPr txBox="1">
            <a:spLocks noChangeArrowheads="1"/>
          </p:cNvSpPr>
          <p:nvPr/>
        </p:nvSpPr>
        <p:spPr bwMode="auto">
          <a:xfrm>
            <a:off x="2207767" y="3200008"/>
            <a:ext cx="81708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地球ダイナミクスの研究に重要 </a:t>
            </a:r>
            <a:r>
              <a:rPr lang="en-US" altLang="ja-JP" sz="2400" dirty="0">
                <a:solidFill>
                  <a:srgbClr val="0066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Important for dynamics</a:t>
            </a:r>
            <a:endParaRPr lang="ja-JP" altLang="en-US" sz="2400" dirty="0">
              <a:solidFill>
                <a:srgbClr val="0066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3431705" y="332656"/>
            <a:ext cx="52517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>
                <a:ea typeface="HGP教科書体" pitchFamily="18" charset="-128"/>
              </a:rPr>
              <a:t>二種類の重力異常</a:t>
            </a:r>
            <a:endParaRPr lang="en-US" altLang="ja-JP" sz="4400" dirty="0"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Implication of the two kinds of gravity anomalies</a:t>
            </a:r>
            <a:endParaRPr lang="ja-JP" altLang="en-US" sz="2000" dirty="0"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24" y="3744740"/>
            <a:ext cx="12192000" cy="3068637"/>
            <a:chOff x="-980" y="2387"/>
            <a:chExt cx="7680" cy="1933"/>
          </a:xfrm>
        </p:grpSpPr>
        <p:sp>
          <p:nvSpPr>
            <p:cNvPr id="164875" name="Rectangle 10"/>
            <p:cNvSpPr>
              <a:spLocks noChangeArrowheads="1"/>
            </p:cNvSpPr>
            <p:nvPr/>
          </p:nvSpPr>
          <p:spPr bwMode="auto">
            <a:xfrm>
              <a:off x="-980" y="2976"/>
              <a:ext cx="7679" cy="1344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/>
            </a:p>
          </p:txBody>
        </p:sp>
        <p:sp>
          <p:nvSpPr>
            <p:cNvPr id="164876" name="Rectangle 11"/>
            <p:cNvSpPr>
              <a:spLocks noChangeArrowheads="1"/>
            </p:cNvSpPr>
            <p:nvPr/>
          </p:nvSpPr>
          <p:spPr bwMode="auto">
            <a:xfrm>
              <a:off x="-980" y="2704"/>
              <a:ext cx="7680" cy="291"/>
            </a:xfrm>
            <a:prstGeom prst="rect">
              <a:avLst/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877" name="AutoShape 12"/>
            <p:cNvSpPr>
              <a:spLocks noChangeArrowheads="1"/>
            </p:cNvSpPr>
            <p:nvPr/>
          </p:nvSpPr>
          <p:spPr bwMode="auto">
            <a:xfrm>
              <a:off x="4332" y="2387"/>
              <a:ext cx="726" cy="317"/>
            </a:xfrm>
            <a:prstGeom prst="triangle">
              <a:avLst>
                <a:gd name="adj" fmla="val 50000"/>
              </a:avLst>
            </a:prstGeom>
            <a:solidFill>
              <a:srgbClr val="996600"/>
            </a:solidFill>
            <a:ln w="9525">
              <a:solidFill>
                <a:srgbClr val="99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92205" name="Text Box 13"/>
          <p:cNvSpPr txBox="1">
            <a:spLocks noChangeArrowheads="1"/>
          </p:cNvSpPr>
          <p:nvPr/>
        </p:nvSpPr>
        <p:spPr bwMode="auto">
          <a:xfrm>
            <a:off x="2423667" y="2626921"/>
            <a:ext cx="77803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006600"/>
                </a:solidFill>
                <a:ea typeface="HGP教科書体" pitchFamily="18" charset="-128"/>
              </a:rPr>
              <a:t>	</a:t>
            </a:r>
            <a:r>
              <a:rPr lang="ja-JP" altLang="en-US" sz="3200">
                <a:solidFill>
                  <a:srgbClr val="006600"/>
                </a:solidFill>
                <a:ea typeface="HGP教科書体" pitchFamily="18" charset="-128"/>
              </a:rPr>
              <a:t>（大地が硬い、地形が新しい、力で維持）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2CE9A96-714E-4F96-B520-91A7CCC019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2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2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2198" grpId="0"/>
      <p:bldP spid="39220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2279650" y="2348880"/>
            <a:ext cx="76327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4000" dirty="0">
                <a:solidFill>
                  <a:srgbClr val="FFCC00"/>
                </a:solidFill>
                <a:ea typeface="HGP教科書体" pitchFamily="18" charset="-128"/>
              </a:rPr>
              <a:t>地球ダイナミクスで重要な</a:t>
            </a:r>
          </a:p>
          <a:p>
            <a:pPr algn="ctr"/>
            <a:r>
              <a:rPr lang="ja-JP" altLang="en-US" sz="4000" dirty="0">
                <a:solidFill>
                  <a:srgbClr val="FFCC00"/>
                </a:solidFill>
                <a:ea typeface="HGP教科書体" pitchFamily="18" charset="-128"/>
              </a:rPr>
              <a:t>重力異常はフリーエア</a:t>
            </a:r>
            <a:endParaRPr lang="en-US" altLang="ja-JP" sz="4000" dirty="0">
              <a:solidFill>
                <a:srgbClr val="FFCC0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2800" dirty="0">
                <a:solidFill>
                  <a:srgbClr val="FFCC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Free-air anomalies are more important </a:t>
            </a:r>
          </a:p>
          <a:p>
            <a:pPr algn="ctr"/>
            <a:r>
              <a:rPr lang="en-US" altLang="ja-JP" sz="2800" dirty="0">
                <a:solidFill>
                  <a:srgbClr val="FFCC00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for geodynamics</a:t>
            </a:r>
            <a:endParaRPr lang="ja-JP" altLang="en-US" sz="2800" dirty="0">
              <a:solidFill>
                <a:srgbClr val="FFCC00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007A1CE-EDA2-49CE-A022-BE575769A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91344" y="548680"/>
            <a:ext cx="120006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accent2"/>
                </a:solidFill>
                <a:ea typeface="HGP教科書体" pitchFamily="18" charset="-128"/>
              </a:rPr>
              <a:t>フリーエア重力異常をもたらすもの　</a:t>
            </a:r>
            <a:r>
              <a:rPr lang="en-US" altLang="ja-JP" sz="2800" dirty="0">
                <a:solidFill>
                  <a:schemeClr val="accent2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What brings free-air anomalies</a:t>
            </a:r>
            <a:endParaRPr lang="ja-JP" altLang="en-US" sz="2800" dirty="0">
              <a:solidFill>
                <a:schemeClr val="accent2"/>
              </a:solidFill>
              <a:latin typeface="Times New Roman" pitchFamily="18" charset="0"/>
              <a:ea typeface="HGP教科書体" pitchFamily="18" charset="-128"/>
              <a:cs typeface="Times New Roman" pitchFamily="18" charset="0"/>
            </a:endParaRPr>
          </a:p>
          <a:p>
            <a:pPr algn="ctr"/>
            <a:r>
              <a:rPr lang="ja-JP" altLang="en-US" sz="3600" dirty="0">
                <a:solidFill>
                  <a:schemeClr val="accent2"/>
                </a:solidFill>
                <a:ea typeface="HGP教科書体" pitchFamily="18" charset="-128"/>
              </a:rPr>
              <a:t>（アイソスタシー非補償 </a:t>
            </a:r>
            <a:r>
              <a:rPr lang="en-US" altLang="ja-JP" sz="2800" dirty="0">
                <a:solidFill>
                  <a:schemeClr val="accent2"/>
                </a:solidFill>
                <a:latin typeface="Times New Roman" pitchFamily="18" charset="0"/>
                <a:ea typeface="HGP教科書体" pitchFamily="18" charset="-128"/>
                <a:cs typeface="Times New Roman" pitchFamily="18" charset="0"/>
              </a:rPr>
              <a:t>uncompensated</a:t>
            </a:r>
            <a:r>
              <a:rPr lang="ja-JP" altLang="en-US" sz="3600" dirty="0">
                <a:solidFill>
                  <a:schemeClr val="accent2"/>
                </a:solidFill>
                <a:ea typeface="HGP教科書体" pitchFamily="18" charset="-128"/>
              </a:rPr>
              <a:t>）</a:t>
            </a:r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1271464" y="3645024"/>
            <a:ext cx="59362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000" dirty="0">
                <a:solidFill>
                  <a:srgbClr val="006600"/>
                </a:solidFill>
                <a:latin typeface="HGP教科書体" pitchFamily="18" charset="-128"/>
                <a:ea typeface="HGP教科書体" pitchFamily="18" charset="-128"/>
              </a:rPr>
              <a:t>2. </a:t>
            </a:r>
            <a:r>
              <a:rPr lang="ja-JP" altLang="en-US" sz="4000" dirty="0">
                <a:solidFill>
                  <a:srgbClr val="006600"/>
                </a:solidFill>
                <a:ea typeface="HGP教科書体" pitchFamily="18" charset="-128"/>
              </a:rPr>
              <a:t>地形が新しい </a:t>
            </a:r>
            <a:r>
              <a:rPr lang="en-US" altLang="ja-JP" sz="2400" dirty="0">
                <a:solidFill>
                  <a:srgbClr val="006600"/>
                </a:solidFill>
                <a:latin typeface="Comic Sans MS" panose="030F0702030302020204" pitchFamily="66" charset="0"/>
                <a:ea typeface="小塚ゴシック Pro L" pitchFamily="34" charset="-128"/>
                <a:cs typeface="Times New Roman" pitchFamily="18" charset="0"/>
              </a:rPr>
              <a:t>New topography</a:t>
            </a:r>
            <a:endParaRPr lang="ja-JP" altLang="en-US" sz="2400" dirty="0">
              <a:solidFill>
                <a:srgbClr val="006600"/>
              </a:solidFill>
              <a:latin typeface="Comic Sans MS" panose="030F0702030302020204" pitchFamily="66" charset="0"/>
              <a:ea typeface="小塚ゴシック Pro L" pitchFamily="34" charset="-128"/>
              <a:cs typeface="Times New Roman" pitchFamily="18" charset="0"/>
            </a:endParaRPr>
          </a:p>
          <a:p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	</a:t>
            </a:r>
            <a:r>
              <a:rPr lang="en-US" altLang="ja-JP" sz="3200" dirty="0">
                <a:solidFill>
                  <a:srgbClr val="006600"/>
                </a:solidFill>
                <a:ea typeface="HGP教科書体" pitchFamily="18" charset="-128"/>
              </a:rPr>
              <a:t>	</a:t>
            </a:r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マントル粘性の情報</a:t>
            </a:r>
          </a:p>
          <a:p>
            <a:r>
              <a:rPr lang="en-US" altLang="ja-JP" sz="4000" dirty="0">
                <a:solidFill>
                  <a:srgbClr val="006600"/>
                </a:solidFill>
                <a:latin typeface="HGP教科書体" pitchFamily="18" charset="-128"/>
                <a:ea typeface="HGP教科書体" pitchFamily="18" charset="-128"/>
              </a:rPr>
              <a:t>3. </a:t>
            </a:r>
            <a:r>
              <a:rPr lang="ja-JP" altLang="en-US" sz="4000" dirty="0">
                <a:solidFill>
                  <a:srgbClr val="006600"/>
                </a:solidFill>
                <a:ea typeface="HGP教科書体" pitchFamily="18" charset="-128"/>
              </a:rPr>
              <a:t>力で維持 </a:t>
            </a:r>
            <a:r>
              <a:rPr lang="en-US" altLang="ja-JP" sz="2400" dirty="0">
                <a:solidFill>
                  <a:srgbClr val="006600"/>
                </a:solidFill>
                <a:latin typeface="Comic Sans MS" panose="030F0702030302020204" pitchFamily="66" charset="0"/>
                <a:ea typeface="小塚ゴシック Pro L" pitchFamily="34" charset="-128"/>
                <a:cs typeface="Times New Roman" pitchFamily="18" charset="0"/>
              </a:rPr>
              <a:t>Dynamic support</a:t>
            </a:r>
            <a:endParaRPr lang="ja-JP" altLang="en-US" sz="2400" dirty="0">
              <a:solidFill>
                <a:srgbClr val="006600"/>
              </a:solidFill>
              <a:latin typeface="Comic Sans MS" panose="030F0702030302020204" pitchFamily="66" charset="0"/>
              <a:ea typeface="小塚ゴシック Pro L" pitchFamily="34" charset="-128"/>
              <a:cs typeface="Times New Roman" pitchFamily="18" charset="0"/>
            </a:endParaRPr>
          </a:p>
          <a:p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	</a:t>
            </a:r>
            <a:r>
              <a:rPr lang="en-US" altLang="ja-JP" sz="3200" dirty="0">
                <a:solidFill>
                  <a:srgbClr val="006600"/>
                </a:solidFill>
                <a:ea typeface="HGP教科書体" pitchFamily="18" charset="-128"/>
              </a:rPr>
              <a:t>	</a:t>
            </a:r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マントル対流の情報</a:t>
            </a:r>
          </a:p>
        </p:txBody>
      </p:sp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1271465" y="2492500"/>
            <a:ext cx="54681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000" dirty="0">
                <a:solidFill>
                  <a:srgbClr val="006600"/>
                </a:solidFill>
                <a:latin typeface="HGP教科書体" pitchFamily="18" charset="-128"/>
                <a:ea typeface="HGP教科書体" pitchFamily="18" charset="-128"/>
              </a:rPr>
              <a:t>1. </a:t>
            </a:r>
            <a:r>
              <a:rPr lang="ja-JP" altLang="en-US" sz="4000" dirty="0">
                <a:solidFill>
                  <a:srgbClr val="006600"/>
                </a:solidFill>
                <a:ea typeface="HGP教科書体" pitchFamily="18" charset="-128"/>
              </a:rPr>
              <a:t>大地が硬い </a:t>
            </a:r>
            <a:r>
              <a:rPr lang="en-US" altLang="ja-JP" sz="2400" dirty="0">
                <a:solidFill>
                  <a:srgbClr val="006600"/>
                </a:solidFill>
                <a:latin typeface="Comic Sans MS" panose="030F0702030302020204" pitchFamily="66" charset="0"/>
                <a:ea typeface="小塚ゴシック Pro L" pitchFamily="34" charset="-128"/>
                <a:cs typeface="Times New Roman" pitchFamily="18" charset="0"/>
              </a:rPr>
              <a:t>Rigid surface</a:t>
            </a:r>
            <a:endParaRPr lang="ja-JP" altLang="en-US" sz="4000" dirty="0">
              <a:solidFill>
                <a:srgbClr val="006600"/>
              </a:solidFill>
              <a:latin typeface="Comic Sans MS" panose="030F0702030302020204" pitchFamily="66" charset="0"/>
              <a:ea typeface="小塚ゴシック Pro L" pitchFamily="34" charset="-128"/>
              <a:cs typeface="Times New Roman" pitchFamily="18" charset="0"/>
            </a:endParaRPr>
          </a:p>
          <a:p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	</a:t>
            </a:r>
            <a:r>
              <a:rPr lang="en-US" altLang="ja-JP" sz="3200" dirty="0">
                <a:solidFill>
                  <a:srgbClr val="006600"/>
                </a:solidFill>
                <a:ea typeface="HGP教科書体" pitchFamily="18" charset="-128"/>
              </a:rPr>
              <a:t>	</a:t>
            </a:r>
            <a:r>
              <a:rPr lang="ja-JP" altLang="en-US" sz="3200" dirty="0">
                <a:solidFill>
                  <a:srgbClr val="006600"/>
                </a:solidFill>
                <a:ea typeface="HGP教科書体" pitchFamily="18" charset="-128"/>
              </a:rPr>
              <a:t>リソスフェア厚の情報</a:t>
            </a:r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8832181" y="3684016"/>
            <a:ext cx="2122487" cy="173355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>
                <a:solidFill>
                  <a:schemeClr val="bg1"/>
                </a:solidFill>
                <a:latin typeface="Comic Sans MS" pitchFamily="66" charset="0"/>
              </a:rPr>
              <a:t>mantle</a:t>
            </a:r>
          </a:p>
        </p:txBody>
      </p:sp>
      <p:sp>
        <p:nvSpPr>
          <p:cNvPr id="166918" name="Rectangle 6"/>
          <p:cNvSpPr>
            <a:spLocks noChangeArrowheads="1"/>
          </p:cNvSpPr>
          <p:nvPr/>
        </p:nvSpPr>
        <p:spPr bwMode="auto">
          <a:xfrm>
            <a:off x="8832181" y="3333178"/>
            <a:ext cx="2122487" cy="350838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000">
                <a:solidFill>
                  <a:schemeClr val="bg1"/>
                </a:solidFill>
                <a:latin typeface="Comic Sans MS" pitchFamily="66" charset="0"/>
              </a:rPr>
              <a:t>crust</a:t>
            </a:r>
          </a:p>
        </p:txBody>
      </p:sp>
      <p:sp>
        <p:nvSpPr>
          <p:cNvPr id="166919" name="AutoShape 7"/>
          <p:cNvSpPr>
            <a:spLocks noChangeArrowheads="1"/>
          </p:cNvSpPr>
          <p:nvPr/>
        </p:nvSpPr>
        <p:spPr bwMode="auto">
          <a:xfrm>
            <a:off x="9476706" y="2925192"/>
            <a:ext cx="860425" cy="407987"/>
          </a:xfrm>
          <a:prstGeom prst="triangle">
            <a:avLst>
              <a:gd name="adj" fmla="val 50000"/>
            </a:avLst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3464" name="Rectangle 8"/>
          <p:cNvSpPr>
            <a:spLocks noChangeArrowheads="1"/>
          </p:cNvSpPr>
          <p:nvPr/>
        </p:nvSpPr>
        <p:spPr bwMode="auto">
          <a:xfrm>
            <a:off x="8616280" y="3356992"/>
            <a:ext cx="2520950" cy="1152525"/>
          </a:xfrm>
          <a:prstGeom prst="rect">
            <a:avLst/>
          </a:prstGeom>
          <a:solidFill>
            <a:srgbClr val="99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000">
                <a:solidFill>
                  <a:schemeClr val="bg1"/>
                </a:solidFill>
                <a:latin typeface="Comic Sans MS" pitchFamily="66" charset="0"/>
              </a:rPr>
              <a:t>lithosphere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03B57D6-3CD6-4D29-BE98-BCF3D43A9F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1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3460" grpId="0"/>
      <p:bldP spid="4034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063553" y="980729"/>
            <a:ext cx="8263801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7.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現実的な地球・地球熱学 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Realistic earth</a:t>
            </a:r>
            <a:endParaRPr kumimoji="0" lang="ja-JP" altLang="en-US" sz="2000" kern="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粘弾性、マントル対流、プレート運動</a:t>
            </a:r>
            <a:endParaRPr kumimoji="0" lang="en-US" altLang="ja-JP" sz="3200" kern="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viscoelasticity, mantle convection, plate motion</a:t>
            </a:r>
            <a:endParaRPr kumimoji="0" lang="ja-JP" altLang="en-US" sz="2000" kern="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2000" kern="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8.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固体地球の中の波動と振動 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Wave and oscillation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地震、地球自由振動 </a:t>
            </a:r>
            <a:endParaRPr kumimoji="0" lang="en-US" altLang="ja-JP" sz="3200" kern="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Earthquake, Free oscillation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2800" kern="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9. </a:t>
            </a:r>
            <a:r>
              <a:rPr kumimoji="0" lang="ja-JP" altLang="en-US" sz="3200" kern="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固体地球の電磁気学  </a:t>
            </a:r>
            <a:r>
              <a:rPr kumimoji="0" lang="en-US" altLang="ja-JP" sz="2000" kern="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Electromagnetics</a:t>
            </a:r>
            <a:endParaRPr kumimoji="0" lang="ja-JP" altLang="en-US" sz="2400" kern="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地球磁場</a:t>
            </a:r>
            <a:r>
              <a:rPr kumimoji="0" lang="en-US" altLang="ja-JP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en-US" altLang="ja-JP" sz="2000" kern="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Geomagnetism</a:t>
            </a:r>
            <a:endParaRPr kumimoji="0" lang="ja-JP" altLang="en-US" sz="2000" kern="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F493A00-D21E-44CC-B9A1-5E2590D75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30375"/>
      </p:ext>
    </p:extLst>
  </p:cSld>
  <p:clrMapOvr>
    <a:masterClrMapping/>
  </p:clrMapOvr>
  <p:transition spd="med" advTm="602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0" y="5084764"/>
            <a:ext cx="12192000" cy="1773237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39" name="Arc 3"/>
          <p:cNvSpPr>
            <a:spLocks/>
          </p:cNvSpPr>
          <p:nvPr/>
        </p:nvSpPr>
        <p:spPr bwMode="auto">
          <a:xfrm flipV="1">
            <a:off x="0" y="4437062"/>
            <a:ext cx="12192000" cy="3095625"/>
          </a:xfrm>
          <a:custGeom>
            <a:avLst/>
            <a:gdLst>
              <a:gd name="T0" fmla="*/ 2147483647 w 26374"/>
              <a:gd name="T1" fmla="*/ 2147483647 h 21600"/>
              <a:gd name="T2" fmla="*/ 0 w 26374"/>
              <a:gd name="T3" fmla="*/ 2147483647 h 21600"/>
              <a:gd name="T4" fmla="*/ 2147483647 w 26374"/>
              <a:gd name="T5" fmla="*/ 0 h 21600"/>
              <a:gd name="T6" fmla="*/ 0 60000 65536"/>
              <a:gd name="T7" fmla="*/ 0 60000 65536"/>
              <a:gd name="T8" fmla="*/ 0 60000 65536"/>
              <a:gd name="T9" fmla="*/ 0 w 26374"/>
              <a:gd name="T10" fmla="*/ 0 h 21600"/>
              <a:gd name="T11" fmla="*/ 26374 w 2637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374" h="21600" fill="none" extrusionOk="0">
                <a:moveTo>
                  <a:pt x="26373" y="17127"/>
                </a:moveTo>
                <a:cubicBezTo>
                  <a:pt x="22599" y="20027"/>
                  <a:pt x="17972" y="21599"/>
                  <a:pt x="13213" y="21600"/>
                </a:cubicBezTo>
                <a:cubicBezTo>
                  <a:pt x="8430" y="21600"/>
                  <a:pt x="3783" y="20012"/>
                  <a:pt x="0" y="17087"/>
                </a:cubicBezTo>
              </a:path>
              <a:path w="26374" h="21600" stroke="0" extrusionOk="0">
                <a:moveTo>
                  <a:pt x="26373" y="17127"/>
                </a:moveTo>
                <a:cubicBezTo>
                  <a:pt x="22599" y="20027"/>
                  <a:pt x="17972" y="21599"/>
                  <a:pt x="13213" y="21600"/>
                </a:cubicBezTo>
                <a:cubicBezTo>
                  <a:pt x="8430" y="21600"/>
                  <a:pt x="3783" y="20012"/>
                  <a:pt x="0" y="17087"/>
                </a:cubicBezTo>
                <a:lnTo>
                  <a:pt x="13213" y="0"/>
                </a:lnTo>
                <a:close/>
              </a:path>
            </a:pathLst>
          </a:custGeom>
          <a:solidFill>
            <a:srgbClr val="CC0000"/>
          </a:solidFill>
          <a:ln w="155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0416480" y="3872669"/>
            <a:ext cx="9028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Times New Roman" pitchFamily="18" charset="0"/>
                <a:ea typeface="HGP教科書体" pitchFamily="18" charset="-128"/>
              </a:rPr>
              <a:t>地殻</a:t>
            </a:r>
            <a:endParaRPr lang="en-US" altLang="ja-JP" sz="2800" dirty="0">
              <a:latin typeface="Times New Roman" pitchFamily="18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latin typeface="小塚ゴシック Pro L" pitchFamily="34" charset="-128"/>
                <a:ea typeface="小塚ゴシック Pro L" pitchFamily="34" charset="-128"/>
              </a:rPr>
              <a:t>crust</a:t>
            </a:r>
            <a:endParaRPr lang="ja-JP" altLang="en-US" sz="2000" dirty="0"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167941" name="AutoShape 5"/>
          <p:cNvSpPr>
            <a:spLocks noChangeArrowheads="1"/>
          </p:cNvSpPr>
          <p:nvPr/>
        </p:nvSpPr>
        <p:spPr bwMode="auto">
          <a:xfrm>
            <a:off x="6527801" y="4508501"/>
            <a:ext cx="792163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306 w 21600"/>
              <a:gd name="T13" fmla="*/ 5306 h 21600"/>
              <a:gd name="T14" fmla="*/ 16294 w 21600"/>
              <a:gd name="T15" fmla="*/ 162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012" y="21600"/>
                </a:lnTo>
                <a:lnTo>
                  <a:pt x="145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42" name="AutoShape 6"/>
          <p:cNvSpPr>
            <a:spLocks noChangeArrowheads="1"/>
          </p:cNvSpPr>
          <p:nvPr/>
        </p:nvSpPr>
        <p:spPr bwMode="auto">
          <a:xfrm rot="21357171" flipV="1">
            <a:off x="4008438" y="4148138"/>
            <a:ext cx="792162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56 w 21600"/>
              <a:gd name="T13" fmla="*/ 5956 h 21600"/>
              <a:gd name="T14" fmla="*/ 15644 w 21600"/>
              <a:gd name="T15" fmla="*/ 156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311" y="21600"/>
                </a:lnTo>
                <a:lnTo>
                  <a:pt x="1328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43" name="AutoShape 7"/>
          <p:cNvSpPr>
            <a:spLocks noChangeArrowheads="1"/>
          </p:cNvSpPr>
          <p:nvPr/>
        </p:nvSpPr>
        <p:spPr bwMode="auto">
          <a:xfrm flipV="1">
            <a:off x="6527801" y="4221163"/>
            <a:ext cx="792163" cy="215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56 w 21600"/>
              <a:gd name="T13" fmla="*/ 5956 h 21600"/>
              <a:gd name="T14" fmla="*/ 15644 w 21600"/>
              <a:gd name="T15" fmla="*/ 156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311" y="21600"/>
                </a:lnTo>
                <a:lnTo>
                  <a:pt x="1328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8360958" y="5302049"/>
            <a:ext cx="2307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  <a:latin typeface="Times New Roman" pitchFamily="18" charset="0"/>
                <a:ea typeface="HGP教科書体" pitchFamily="18" charset="-128"/>
              </a:rPr>
              <a:t>マントル </a:t>
            </a:r>
            <a:r>
              <a:rPr lang="en-US" altLang="ja-JP" sz="2400" dirty="0">
                <a:solidFill>
                  <a:srgbClr val="FFFF00"/>
                </a:solidFill>
                <a:latin typeface="小塚ゴシック Pro L" pitchFamily="34" charset="-128"/>
                <a:ea typeface="小塚ゴシック Pro L" pitchFamily="34" charset="-128"/>
              </a:rPr>
              <a:t>mantle</a:t>
            </a:r>
            <a:endParaRPr lang="ja-JP" altLang="en-US" sz="2400" dirty="0">
              <a:solidFill>
                <a:srgbClr val="FFFF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479377" y="404813"/>
            <a:ext cx="1171262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Comic Sans MS" pitchFamily="66" charset="0"/>
                <a:ea typeface="HGP教科書体" pitchFamily="18" charset="-128"/>
              </a:rPr>
              <a:t>固いマントル＝厚いリソスフェア</a:t>
            </a:r>
            <a:r>
              <a:rPr lang="en-US" altLang="ja-JP" sz="2000" dirty="0">
                <a:solidFill>
                  <a:srgbClr val="006600"/>
                </a:solidFill>
                <a:latin typeface="Comic Sans MS" panose="030F0702030302020204" pitchFamily="66" charset="0"/>
                <a:ea typeface="小塚ゴシック Pro L" pitchFamily="34" charset="-128"/>
                <a:cs typeface="Times New Roman" pitchFamily="18" charset="0"/>
              </a:rPr>
              <a:t>      Hard mantle = thick lithosphere</a:t>
            </a:r>
            <a:r>
              <a:rPr lang="ja-JP" altLang="en-US" sz="2000" dirty="0">
                <a:solidFill>
                  <a:srgbClr val="006600"/>
                </a:solidFill>
                <a:latin typeface="Comic Sans MS" panose="030F0702030302020204" pitchFamily="66" charset="0"/>
                <a:ea typeface="小塚ゴシック Pro L" pitchFamily="34" charset="-128"/>
                <a:cs typeface="Times New Roman" pitchFamily="18" charset="0"/>
              </a:rPr>
              <a:t>　　　　　</a:t>
            </a:r>
          </a:p>
          <a:p>
            <a:pPr algn="ctr"/>
            <a:r>
              <a:rPr lang="ja-JP" altLang="en-US" sz="3200" dirty="0">
                <a:latin typeface="Comic Sans MS" pitchFamily="66" charset="0"/>
                <a:ea typeface="HGP教科書体" pitchFamily="18" charset="-128"/>
              </a:rPr>
              <a:t>（剛性による荷重のサポート）　　　　 </a:t>
            </a:r>
            <a:r>
              <a:rPr lang="en-US" altLang="ja-JP" sz="2000" dirty="0">
                <a:solidFill>
                  <a:srgbClr val="006600"/>
                </a:solidFill>
                <a:latin typeface="Comic Sans MS" panose="030F0702030302020204" pitchFamily="66" charset="0"/>
                <a:ea typeface="小塚ゴシック Pro L" pitchFamily="34" charset="-128"/>
                <a:cs typeface="Times New Roman" pitchFamily="18" charset="0"/>
              </a:rPr>
              <a:t>(supporting the load with rigidity)</a:t>
            </a:r>
            <a:endParaRPr lang="ja-JP" altLang="en-US" sz="2000" dirty="0">
              <a:solidFill>
                <a:srgbClr val="006600"/>
              </a:solidFill>
              <a:latin typeface="Comic Sans MS" panose="030F0702030302020204" pitchFamily="66" charset="0"/>
              <a:ea typeface="小塚ゴシック Pro L" pitchFamily="34" charset="-128"/>
              <a:cs typeface="Times New Roman" pitchFamily="18" charset="0"/>
            </a:endParaRPr>
          </a:p>
        </p:txBody>
      </p:sp>
      <p:sp>
        <p:nvSpPr>
          <p:cNvPr id="405514" name="Freeform 10"/>
          <p:cNvSpPr>
            <a:spLocks/>
          </p:cNvSpPr>
          <p:nvPr/>
        </p:nvSpPr>
        <p:spPr bwMode="auto">
          <a:xfrm>
            <a:off x="-168696" y="4314825"/>
            <a:ext cx="12601400" cy="1881188"/>
          </a:xfrm>
          <a:custGeom>
            <a:avLst/>
            <a:gdLst>
              <a:gd name="T0" fmla="*/ 2147483647 w 5981"/>
              <a:gd name="T1" fmla="*/ 2147483647 h 1185"/>
              <a:gd name="T2" fmla="*/ 2147483647 w 5981"/>
              <a:gd name="T3" fmla="*/ 2147483647 h 1185"/>
              <a:gd name="T4" fmla="*/ 2147483647 w 5981"/>
              <a:gd name="T5" fmla="*/ 2147483647 h 1185"/>
              <a:gd name="T6" fmla="*/ 2147483647 w 5981"/>
              <a:gd name="T7" fmla="*/ 2147483647 h 1185"/>
              <a:gd name="T8" fmla="*/ 2147483647 w 5981"/>
              <a:gd name="T9" fmla="*/ 2147483647 h 1185"/>
              <a:gd name="T10" fmla="*/ 2147483647 w 5981"/>
              <a:gd name="T11" fmla="*/ 2147483647 h 1185"/>
              <a:gd name="T12" fmla="*/ 2147483647 w 5981"/>
              <a:gd name="T13" fmla="*/ 2147483647 h 1185"/>
              <a:gd name="T14" fmla="*/ 2147483647 w 5981"/>
              <a:gd name="T15" fmla="*/ 2147483647 h 1185"/>
              <a:gd name="T16" fmla="*/ 2147483647 w 5981"/>
              <a:gd name="T17" fmla="*/ 2147483647 h 1185"/>
              <a:gd name="T18" fmla="*/ 2147483647 w 5981"/>
              <a:gd name="T19" fmla="*/ 2147483647 h 1185"/>
              <a:gd name="T20" fmla="*/ 2147483647 w 5981"/>
              <a:gd name="T21" fmla="*/ 2147483647 h 1185"/>
              <a:gd name="T22" fmla="*/ 2147483647 w 5981"/>
              <a:gd name="T23" fmla="*/ 2147483647 h 1185"/>
              <a:gd name="T24" fmla="*/ 2147483647 w 5981"/>
              <a:gd name="T25" fmla="*/ 2147483647 h 1185"/>
              <a:gd name="T26" fmla="*/ 2147483647 w 5981"/>
              <a:gd name="T27" fmla="*/ 2147483647 h 1185"/>
              <a:gd name="T28" fmla="*/ 2147483647 w 5981"/>
              <a:gd name="T29" fmla="*/ 2147483647 h 1185"/>
              <a:gd name="T30" fmla="*/ 2147483647 w 5981"/>
              <a:gd name="T31" fmla="*/ 2147483647 h 1185"/>
              <a:gd name="T32" fmla="*/ 2147483647 w 5981"/>
              <a:gd name="T33" fmla="*/ 2147483647 h 1185"/>
              <a:gd name="T34" fmla="*/ 2147483647 w 5981"/>
              <a:gd name="T35" fmla="*/ 2147483647 h 1185"/>
              <a:gd name="T36" fmla="*/ 2147483647 w 5981"/>
              <a:gd name="T37" fmla="*/ 2147483647 h 1185"/>
              <a:gd name="T38" fmla="*/ 2147483647 w 5981"/>
              <a:gd name="T39" fmla="*/ 2147483647 h 1185"/>
              <a:gd name="T40" fmla="*/ 2147483647 w 5981"/>
              <a:gd name="T41" fmla="*/ 2147483647 h 1185"/>
              <a:gd name="T42" fmla="*/ 2147483647 w 5981"/>
              <a:gd name="T43" fmla="*/ 2147483647 h 1185"/>
              <a:gd name="T44" fmla="*/ 2147483647 w 5981"/>
              <a:gd name="T45" fmla="*/ 2147483647 h 118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981"/>
              <a:gd name="T70" fmla="*/ 0 h 1185"/>
              <a:gd name="T71" fmla="*/ 5981 w 5981"/>
              <a:gd name="T72" fmla="*/ 1185 h 118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981" h="1185">
                <a:moveTo>
                  <a:pt x="106" y="634"/>
                </a:moveTo>
                <a:cubicBezTo>
                  <a:pt x="109" y="750"/>
                  <a:pt x="0" y="1085"/>
                  <a:pt x="135" y="1135"/>
                </a:cubicBezTo>
                <a:cubicBezTo>
                  <a:pt x="270" y="1185"/>
                  <a:pt x="653" y="994"/>
                  <a:pt x="919" y="936"/>
                </a:cubicBezTo>
                <a:cubicBezTo>
                  <a:pt x="1185" y="878"/>
                  <a:pt x="1481" y="831"/>
                  <a:pt x="1731" y="785"/>
                </a:cubicBezTo>
                <a:cubicBezTo>
                  <a:pt x="1981" y="739"/>
                  <a:pt x="2234" y="748"/>
                  <a:pt x="2420" y="662"/>
                </a:cubicBezTo>
                <a:cubicBezTo>
                  <a:pt x="2606" y="576"/>
                  <a:pt x="2727" y="335"/>
                  <a:pt x="2845" y="266"/>
                </a:cubicBezTo>
                <a:cubicBezTo>
                  <a:pt x="2963" y="197"/>
                  <a:pt x="3020" y="220"/>
                  <a:pt x="3128" y="247"/>
                </a:cubicBezTo>
                <a:cubicBezTo>
                  <a:pt x="3236" y="274"/>
                  <a:pt x="3375" y="423"/>
                  <a:pt x="3496" y="426"/>
                </a:cubicBezTo>
                <a:cubicBezTo>
                  <a:pt x="3617" y="429"/>
                  <a:pt x="3666" y="277"/>
                  <a:pt x="3855" y="266"/>
                </a:cubicBezTo>
                <a:cubicBezTo>
                  <a:pt x="4044" y="255"/>
                  <a:pt x="4395" y="325"/>
                  <a:pt x="4629" y="360"/>
                </a:cubicBezTo>
                <a:cubicBezTo>
                  <a:pt x="4863" y="395"/>
                  <a:pt x="5059" y="428"/>
                  <a:pt x="5262" y="474"/>
                </a:cubicBezTo>
                <a:cubicBezTo>
                  <a:pt x="5465" y="520"/>
                  <a:pt x="5746" y="628"/>
                  <a:pt x="5848" y="634"/>
                </a:cubicBezTo>
                <a:cubicBezTo>
                  <a:pt x="5950" y="640"/>
                  <a:pt x="5890" y="552"/>
                  <a:pt x="5876" y="511"/>
                </a:cubicBezTo>
                <a:cubicBezTo>
                  <a:pt x="5862" y="470"/>
                  <a:pt x="5981" y="454"/>
                  <a:pt x="5763" y="389"/>
                </a:cubicBezTo>
                <a:cubicBezTo>
                  <a:pt x="5545" y="324"/>
                  <a:pt x="4888" y="176"/>
                  <a:pt x="4565" y="122"/>
                </a:cubicBezTo>
                <a:cubicBezTo>
                  <a:pt x="4242" y="68"/>
                  <a:pt x="4007" y="63"/>
                  <a:pt x="3827" y="68"/>
                </a:cubicBezTo>
                <a:cubicBezTo>
                  <a:pt x="3647" y="73"/>
                  <a:pt x="3625" y="161"/>
                  <a:pt x="3487" y="153"/>
                </a:cubicBezTo>
                <a:cubicBezTo>
                  <a:pt x="3349" y="145"/>
                  <a:pt x="3172" y="40"/>
                  <a:pt x="2996" y="20"/>
                </a:cubicBezTo>
                <a:cubicBezTo>
                  <a:pt x="2820" y="0"/>
                  <a:pt x="2731" y="7"/>
                  <a:pt x="2433" y="32"/>
                </a:cubicBezTo>
                <a:cubicBezTo>
                  <a:pt x="2135" y="57"/>
                  <a:pt x="1556" y="115"/>
                  <a:pt x="1208" y="168"/>
                </a:cubicBezTo>
                <a:cubicBezTo>
                  <a:pt x="860" y="221"/>
                  <a:pt x="527" y="304"/>
                  <a:pt x="346" y="349"/>
                </a:cubicBezTo>
                <a:cubicBezTo>
                  <a:pt x="165" y="394"/>
                  <a:pt x="159" y="393"/>
                  <a:pt x="119" y="440"/>
                </a:cubicBezTo>
                <a:cubicBezTo>
                  <a:pt x="79" y="487"/>
                  <a:pt x="113" y="566"/>
                  <a:pt x="106" y="634"/>
                </a:cubicBezTo>
                <a:close/>
              </a:path>
            </a:pathLst>
          </a:custGeom>
          <a:solidFill>
            <a:srgbClr val="996633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05515" name="Text Box 11"/>
          <p:cNvSpPr txBox="1">
            <a:spLocks noChangeArrowheads="1"/>
          </p:cNvSpPr>
          <p:nvPr/>
        </p:nvSpPr>
        <p:spPr bwMode="auto">
          <a:xfrm rot="21336639">
            <a:off x="1557536" y="4728898"/>
            <a:ext cx="20281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latin typeface="Times New Roman" pitchFamily="18" charset="0"/>
                <a:ea typeface="HGP教科書体" pitchFamily="18" charset="-128"/>
              </a:rPr>
              <a:t>リソスフェア</a:t>
            </a:r>
            <a:endParaRPr lang="en-US" altLang="ja-JP" sz="3200" dirty="0">
              <a:solidFill>
                <a:srgbClr val="FFFF00"/>
              </a:solidFill>
              <a:latin typeface="Times New Roman" pitchFamily="18" charset="0"/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FFFF00"/>
                </a:solidFill>
                <a:latin typeface="小塚ゴシック Pro L" pitchFamily="34" charset="-128"/>
                <a:ea typeface="小塚ゴシック Pro L" pitchFamily="34" charset="-128"/>
              </a:rPr>
              <a:t>lithosphere</a:t>
            </a:r>
            <a:endParaRPr lang="ja-JP" altLang="en-US" sz="2400" dirty="0">
              <a:solidFill>
                <a:srgbClr val="FFFF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7F4EAC9-F9B5-49D2-BBC2-23A14BF797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5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5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5514" grpId="0" animBg="1"/>
      <p:bldP spid="4055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5"/>
          <a:stretch/>
        </p:blipFill>
        <p:spPr>
          <a:xfrm>
            <a:off x="0" y="1"/>
            <a:ext cx="12192000" cy="688192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23992" y="6021288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阪急六甲駅と神戸大学の間で発見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27448" y="888594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測地学会ロゴ？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3719736" y="1150204"/>
            <a:ext cx="432048" cy="1185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12706" b="21113"/>
          <a:stretch/>
        </p:blipFill>
        <p:spPr>
          <a:xfrm>
            <a:off x="1664521" y="1484785"/>
            <a:ext cx="1107444" cy="1107443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476FE16E-4009-40DA-B1E6-0CCCDA084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6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2"/>
    </mc:Choice>
    <mc:Fallback xmlns="">
      <p:transition spd="slow" advTm="31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2783632" y="2420888"/>
            <a:ext cx="676875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400" dirty="0">
                <a:solidFill>
                  <a:srgbClr val="FFCC00"/>
                </a:solidFill>
                <a:ea typeface="HGP教科書体" pitchFamily="18" charset="-128"/>
              </a:rPr>
              <a:t>重力：どうやって測る？</a:t>
            </a:r>
            <a:endParaRPr lang="en-US" altLang="ja-JP" sz="4400" dirty="0">
              <a:solidFill>
                <a:srgbClr val="FFCC0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32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Gravity: how to measure it?</a:t>
            </a:r>
            <a:endParaRPr lang="ja-JP" altLang="en-US" sz="32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CEEF4F4-D55E-4104-9656-45A228915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Line 2"/>
          <p:cNvSpPr>
            <a:spLocks noChangeShapeType="1"/>
          </p:cNvSpPr>
          <p:nvPr/>
        </p:nvSpPr>
        <p:spPr bwMode="auto">
          <a:xfrm flipH="1">
            <a:off x="3648076" y="1152526"/>
            <a:ext cx="1223963" cy="33115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28035" name="Oval 3"/>
          <p:cNvSpPr>
            <a:spLocks noChangeArrowheads="1"/>
          </p:cNvSpPr>
          <p:nvPr/>
        </p:nvSpPr>
        <p:spPr bwMode="auto">
          <a:xfrm>
            <a:off x="3216276" y="4365626"/>
            <a:ext cx="720725" cy="720725"/>
          </a:xfrm>
          <a:prstGeom prst="ellipse">
            <a:avLst/>
          </a:prstGeom>
          <a:gradFill rotWithShape="1">
            <a:gsLst>
              <a:gs pos="0">
                <a:srgbClr val="336600"/>
              </a:gs>
              <a:gs pos="100000">
                <a:srgbClr val="182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49508" name="Group 4"/>
          <p:cNvGrpSpPr>
            <a:grpSpLocks/>
          </p:cNvGrpSpPr>
          <p:nvPr/>
        </p:nvGrpSpPr>
        <p:grpSpPr bwMode="auto">
          <a:xfrm rot="3367208">
            <a:off x="4116388" y="441326"/>
            <a:ext cx="863600" cy="936625"/>
            <a:chOff x="4289" y="3035"/>
            <a:chExt cx="880" cy="787"/>
          </a:xfrm>
        </p:grpSpPr>
        <p:sp>
          <p:nvSpPr>
            <p:cNvPr id="149516" name="Freeform 5"/>
            <p:cNvSpPr>
              <a:spLocks/>
            </p:cNvSpPr>
            <p:nvPr/>
          </p:nvSpPr>
          <p:spPr bwMode="auto">
            <a:xfrm>
              <a:off x="4289" y="3035"/>
              <a:ext cx="832" cy="787"/>
            </a:xfrm>
            <a:custGeom>
              <a:avLst/>
              <a:gdLst>
                <a:gd name="T0" fmla="*/ 64 w 832"/>
                <a:gd name="T1" fmla="*/ 434 h 787"/>
                <a:gd name="T2" fmla="*/ 81 w 832"/>
                <a:gd name="T3" fmla="*/ 311 h 787"/>
                <a:gd name="T4" fmla="*/ 131 w 832"/>
                <a:gd name="T5" fmla="*/ 155 h 787"/>
                <a:gd name="T6" fmla="*/ 164 w 832"/>
                <a:gd name="T7" fmla="*/ 119 h 787"/>
                <a:gd name="T8" fmla="*/ 183 w 832"/>
                <a:gd name="T9" fmla="*/ 117 h 787"/>
                <a:gd name="T10" fmla="*/ 202 w 832"/>
                <a:gd name="T11" fmla="*/ 115 h 787"/>
                <a:gd name="T12" fmla="*/ 214 w 832"/>
                <a:gd name="T13" fmla="*/ 102 h 787"/>
                <a:gd name="T14" fmla="*/ 239 w 832"/>
                <a:gd name="T15" fmla="*/ 78 h 787"/>
                <a:gd name="T16" fmla="*/ 260 w 832"/>
                <a:gd name="T17" fmla="*/ 69 h 787"/>
                <a:gd name="T18" fmla="*/ 274 w 832"/>
                <a:gd name="T19" fmla="*/ 65 h 787"/>
                <a:gd name="T20" fmla="*/ 295 w 832"/>
                <a:gd name="T21" fmla="*/ 63 h 787"/>
                <a:gd name="T22" fmla="*/ 304 w 832"/>
                <a:gd name="T23" fmla="*/ 59 h 787"/>
                <a:gd name="T24" fmla="*/ 335 w 832"/>
                <a:gd name="T25" fmla="*/ 40 h 787"/>
                <a:gd name="T26" fmla="*/ 437 w 832"/>
                <a:gd name="T27" fmla="*/ 36 h 787"/>
                <a:gd name="T28" fmla="*/ 466 w 832"/>
                <a:gd name="T29" fmla="*/ 27 h 787"/>
                <a:gd name="T30" fmla="*/ 518 w 832"/>
                <a:gd name="T31" fmla="*/ 9 h 787"/>
                <a:gd name="T32" fmla="*/ 543 w 832"/>
                <a:gd name="T33" fmla="*/ 2 h 787"/>
                <a:gd name="T34" fmla="*/ 564 w 832"/>
                <a:gd name="T35" fmla="*/ 0 h 787"/>
                <a:gd name="T36" fmla="*/ 593 w 832"/>
                <a:gd name="T37" fmla="*/ 4 h 787"/>
                <a:gd name="T38" fmla="*/ 620 w 832"/>
                <a:gd name="T39" fmla="*/ 15 h 787"/>
                <a:gd name="T40" fmla="*/ 685 w 832"/>
                <a:gd name="T41" fmla="*/ 44 h 787"/>
                <a:gd name="T42" fmla="*/ 737 w 832"/>
                <a:gd name="T43" fmla="*/ 69 h 787"/>
                <a:gd name="T44" fmla="*/ 762 w 832"/>
                <a:gd name="T45" fmla="*/ 88 h 787"/>
                <a:gd name="T46" fmla="*/ 809 w 832"/>
                <a:gd name="T47" fmla="*/ 127 h 787"/>
                <a:gd name="T48" fmla="*/ 828 w 832"/>
                <a:gd name="T49" fmla="*/ 150 h 787"/>
                <a:gd name="T50" fmla="*/ 832 w 832"/>
                <a:gd name="T51" fmla="*/ 165 h 787"/>
                <a:gd name="T52" fmla="*/ 828 w 832"/>
                <a:gd name="T53" fmla="*/ 186 h 787"/>
                <a:gd name="T54" fmla="*/ 803 w 832"/>
                <a:gd name="T55" fmla="*/ 205 h 787"/>
                <a:gd name="T56" fmla="*/ 760 w 832"/>
                <a:gd name="T57" fmla="*/ 209 h 787"/>
                <a:gd name="T58" fmla="*/ 693 w 832"/>
                <a:gd name="T59" fmla="*/ 180 h 787"/>
                <a:gd name="T60" fmla="*/ 670 w 832"/>
                <a:gd name="T61" fmla="*/ 159 h 787"/>
                <a:gd name="T62" fmla="*/ 616 w 832"/>
                <a:gd name="T63" fmla="*/ 144 h 787"/>
                <a:gd name="T64" fmla="*/ 568 w 832"/>
                <a:gd name="T65" fmla="*/ 173 h 787"/>
                <a:gd name="T66" fmla="*/ 560 w 832"/>
                <a:gd name="T67" fmla="*/ 215 h 787"/>
                <a:gd name="T68" fmla="*/ 545 w 832"/>
                <a:gd name="T69" fmla="*/ 273 h 787"/>
                <a:gd name="T70" fmla="*/ 549 w 832"/>
                <a:gd name="T71" fmla="*/ 280 h 787"/>
                <a:gd name="T72" fmla="*/ 595 w 832"/>
                <a:gd name="T73" fmla="*/ 251 h 787"/>
                <a:gd name="T74" fmla="*/ 670 w 832"/>
                <a:gd name="T75" fmla="*/ 236 h 787"/>
                <a:gd name="T76" fmla="*/ 703 w 832"/>
                <a:gd name="T77" fmla="*/ 236 h 787"/>
                <a:gd name="T78" fmla="*/ 762 w 832"/>
                <a:gd name="T79" fmla="*/ 271 h 787"/>
                <a:gd name="T80" fmla="*/ 778 w 832"/>
                <a:gd name="T81" fmla="*/ 332 h 787"/>
                <a:gd name="T82" fmla="*/ 707 w 832"/>
                <a:gd name="T83" fmla="*/ 347 h 787"/>
                <a:gd name="T84" fmla="*/ 608 w 832"/>
                <a:gd name="T85" fmla="*/ 405 h 787"/>
                <a:gd name="T86" fmla="*/ 566 w 832"/>
                <a:gd name="T87" fmla="*/ 455 h 787"/>
                <a:gd name="T88" fmla="*/ 512 w 832"/>
                <a:gd name="T89" fmla="*/ 503 h 787"/>
                <a:gd name="T90" fmla="*/ 462 w 832"/>
                <a:gd name="T91" fmla="*/ 536 h 787"/>
                <a:gd name="T92" fmla="*/ 418 w 832"/>
                <a:gd name="T93" fmla="*/ 540 h 787"/>
                <a:gd name="T94" fmla="*/ 374 w 832"/>
                <a:gd name="T95" fmla="*/ 538 h 787"/>
                <a:gd name="T96" fmla="*/ 358 w 832"/>
                <a:gd name="T97" fmla="*/ 545 h 787"/>
                <a:gd name="T98" fmla="*/ 306 w 832"/>
                <a:gd name="T99" fmla="*/ 624 h 787"/>
                <a:gd name="T100" fmla="*/ 241 w 832"/>
                <a:gd name="T101" fmla="*/ 732 h 787"/>
                <a:gd name="T102" fmla="*/ 212 w 832"/>
                <a:gd name="T103" fmla="*/ 786 h 787"/>
                <a:gd name="T104" fmla="*/ 108 w 832"/>
                <a:gd name="T105" fmla="*/ 736 h 787"/>
                <a:gd name="T106" fmla="*/ 8 w 832"/>
                <a:gd name="T107" fmla="*/ 586 h 7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32"/>
                <a:gd name="T163" fmla="*/ 0 h 787"/>
                <a:gd name="T164" fmla="*/ 832 w 832"/>
                <a:gd name="T165" fmla="*/ 787 h 78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32" h="787">
                  <a:moveTo>
                    <a:pt x="0" y="505"/>
                  </a:moveTo>
                  <a:lnTo>
                    <a:pt x="64" y="445"/>
                  </a:lnTo>
                  <a:lnTo>
                    <a:pt x="64" y="434"/>
                  </a:lnTo>
                  <a:lnTo>
                    <a:pt x="68" y="405"/>
                  </a:lnTo>
                  <a:lnTo>
                    <a:pt x="73" y="363"/>
                  </a:lnTo>
                  <a:lnTo>
                    <a:pt x="81" y="311"/>
                  </a:lnTo>
                  <a:lnTo>
                    <a:pt x="93" y="257"/>
                  </a:lnTo>
                  <a:lnTo>
                    <a:pt x="110" y="203"/>
                  </a:lnTo>
                  <a:lnTo>
                    <a:pt x="131" y="155"/>
                  </a:lnTo>
                  <a:lnTo>
                    <a:pt x="158" y="121"/>
                  </a:lnTo>
                  <a:lnTo>
                    <a:pt x="160" y="121"/>
                  </a:lnTo>
                  <a:lnTo>
                    <a:pt x="164" y="119"/>
                  </a:lnTo>
                  <a:lnTo>
                    <a:pt x="170" y="119"/>
                  </a:lnTo>
                  <a:lnTo>
                    <a:pt x="177" y="117"/>
                  </a:lnTo>
                  <a:lnTo>
                    <a:pt x="183" y="117"/>
                  </a:lnTo>
                  <a:lnTo>
                    <a:pt x="191" y="115"/>
                  </a:lnTo>
                  <a:lnTo>
                    <a:pt x="199" y="115"/>
                  </a:lnTo>
                  <a:lnTo>
                    <a:pt x="202" y="115"/>
                  </a:lnTo>
                  <a:lnTo>
                    <a:pt x="204" y="113"/>
                  </a:lnTo>
                  <a:lnTo>
                    <a:pt x="208" y="109"/>
                  </a:lnTo>
                  <a:lnTo>
                    <a:pt x="214" y="102"/>
                  </a:lnTo>
                  <a:lnTo>
                    <a:pt x="222" y="96"/>
                  </a:lnTo>
                  <a:lnTo>
                    <a:pt x="229" y="86"/>
                  </a:lnTo>
                  <a:lnTo>
                    <a:pt x="239" y="78"/>
                  </a:lnTo>
                  <a:lnTo>
                    <a:pt x="249" y="73"/>
                  </a:lnTo>
                  <a:lnTo>
                    <a:pt x="258" y="69"/>
                  </a:lnTo>
                  <a:lnTo>
                    <a:pt x="260" y="69"/>
                  </a:lnTo>
                  <a:lnTo>
                    <a:pt x="262" y="69"/>
                  </a:lnTo>
                  <a:lnTo>
                    <a:pt x="266" y="67"/>
                  </a:lnTo>
                  <a:lnTo>
                    <a:pt x="274" y="65"/>
                  </a:lnTo>
                  <a:lnTo>
                    <a:pt x="279" y="65"/>
                  </a:lnTo>
                  <a:lnTo>
                    <a:pt x="287" y="63"/>
                  </a:lnTo>
                  <a:lnTo>
                    <a:pt x="295" y="63"/>
                  </a:lnTo>
                  <a:lnTo>
                    <a:pt x="302" y="65"/>
                  </a:lnTo>
                  <a:lnTo>
                    <a:pt x="302" y="63"/>
                  </a:lnTo>
                  <a:lnTo>
                    <a:pt x="304" y="59"/>
                  </a:lnTo>
                  <a:lnTo>
                    <a:pt x="310" y="52"/>
                  </a:lnTo>
                  <a:lnTo>
                    <a:pt x="320" y="46"/>
                  </a:lnTo>
                  <a:lnTo>
                    <a:pt x="335" y="40"/>
                  </a:lnTo>
                  <a:lnTo>
                    <a:pt x="360" y="34"/>
                  </a:lnTo>
                  <a:lnTo>
                    <a:pt x="393" y="34"/>
                  </a:lnTo>
                  <a:lnTo>
                    <a:pt x="437" y="36"/>
                  </a:lnTo>
                  <a:lnTo>
                    <a:pt x="441" y="34"/>
                  </a:lnTo>
                  <a:lnTo>
                    <a:pt x="451" y="30"/>
                  </a:lnTo>
                  <a:lnTo>
                    <a:pt x="466" y="27"/>
                  </a:lnTo>
                  <a:lnTo>
                    <a:pt x="483" y="21"/>
                  </a:lnTo>
                  <a:lnTo>
                    <a:pt x="503" y="15"/>
                  </a:lnTo>
                  <a:lnTo>
                    <a:pt x="518" y="9"/>
                  </a:lnTo>
                  <a:lnTo>
                    <a:pt x="531" y="5"/>
                  </a:lnTo>
                  <a:lnTo>
                    <a:pt x="539" y="4"/>
                  </a:lnTo>
                  <a:lnTo>
                    <a:pt x="543" y="2"/>
                  </a:lnTo>
                  <a:lnTo>
                    <a:pt x="549" y="2"/>
                  </a:lnTo>
                  <a:lnTo>
                    <a:pt x="556" y="0"/>
                  </a:lnTo>
                  <a:lnTo>
                    <a:pt x="564" y="0"/>
                  </a:lnTo>
                  <a:lnTo>
                    <a:pt x="572" y="0"/>
                  </a:lnTo>
                  <a:lnTo>
                    <a:pt x="582" y="2"/>
                  </a:lnTo>
                  <a:lnTo>
                    <a:pt x="593" y="4"/>
                  </a:lnTo>
                  <a:lnTo>
                    <a:pt x="603" y="7"/>
                  </a:lnTo>
                  <a:lnTo>
                    <a:pt x="608" y="9"/>
                  </a:lnTo>
                  <a:lnTo>
                    <a:pt x="620" y="15"/>
                  </a:lnTo>
                  <a:lnTo>
                    <a:pt x="639" y="23"/>
                  </a:lnTo>
                  <a:lnTo>
                    <a:pt x="662" y="34"/>
                  </a:lnTo>
                  <a:lnTo>
                    <a:pt x="685" y="44"/>
                  </a:lnTo>
                  <a:lnTo>
                    <a:pt x="707" y="54"/>
                  </a:lnTo>
                  <a:lnTo>
                    <a:pt x="726" y="63"/>
                  </a:lnTo>
                  <a:lnTo>
                    <a:pt x="737" y="69"/>
                  </a:lnTo>
                  <a:lnTo>
                    <a:pt x="741" y="71"/>
                  </a:lnTo>
                  <a:lnTo>
                    <a:pt x="749" y="78"/>
                  </a:lnTo>
                  <a:lnTo>
                    <a:pt x="762" y="88"/>
                  </a:lnTo>
                  <a:lnTo>
                    <a:pt x="778" y="102"/>
                  </a:lnTo>
                  <a:lnTo>
                    <a:pt x="793" y="113"/>
                  </a:lnTo>
                  <a:lnTo>
                    <a:pt x="809" y="127"/>
                  </a:lnTo>
                  <a:lnTo>
                    <a:pt x="820" y="140"/>
                  </a:lnTo>
                  <a:lnTo>
                    <a:pt x="828" y="150"/>
                  </a:lnTo>
                  <a:lnTo>
                    <a:pt x="830" y="153"/>
                  </a:lnTo>
                  <a:lnTo>
                    <a:pt x="832" y="157"/>
                  </a:lnTo>
                  <a:lnTo>
                    <a:pt x="832" y="165"/>
                  </a:lnTo>
                  <a:lnTo>
                    <a:pt x="832" y="171"/>
                  </a:lnTo>
                  <a:lnTo>
                    <a:pt x="832" y="178"/>
                  </a:lnTo>
                  <a:lnTo>
                    <a:pt x="828" y="186"/>
                  </a:lnTo>
                  <a:lnTo>
                    <a:pt x="822" y="194"/>
                  </a:lnTo>
                  <a:lnTo>
                    <a:pt x="812" y="200"/>
                  </a:lnTo>
                  <a:lnTo>
                    <a:pt x="803" y="205"/>
                  </a:lnTo>
                  <a:lnTo>
                    <a:pt x="791" y="209"/>
                  </a:lnTo>
                  <a:lnTo>
                    <a:pt x="776" y="211"/>
                  </a:lnTo>
                  <a:lnTo>
                    <a:pt x="760" y="209"/>
                  </a:lnTo>
                  <a:lnTo>
                    <a:pt x="741" y="203"/>
                  </a:lnTo>
                  <a:lnTo>
                    <a:pt x="718" y="194"/>
                  </a:lnTo>
                  <a:lnTo>
                    <a:pt x="693" y="180"/>
                  </a:lnTo>
                  <a:lnTo>
                    <a:pt x="691" y="176"/>
                  </a:lnTo>
                  <a:lnTo>
                    <a:pt x="684" y="169"/>
                  </a:lnTo>
                  <a:lnTo>
                    <a:pt x="670" y="159"/>
                  </a:lnTo>
                  <a:lnTo>
                    <a:pt x="655" y="152"/>
                  </a:lnTo>
                  <a:lnTo>
                    <a:pt x="635" y="146"/>
                  </a:lnTo>
                  <a:lnTo>
                    <a:pt x="616" y="144"/>
                  </a:lnTo>
                  <a:lnTo>
                    <a:pt x="593" y="152"/>
                  </a:lnTo>
                  <a:lnTo>
                    <a:pt x="570" y="169"/>
                  </a:lnTo>
                  <a:lnTo>
                    <a:pt x="568" y="173"/>
                  </a:lnTo>
                  <a:lnTo>
                    <a:pt x="568" y="182"/>
                  </a:lnTo>
                  <a:lnTo>
                    <a:pt x="564" y="198"/>
                  </a:lnTo>
                  <a:lnTo>
                    <a:pt x="560" y="215"/>
                  </a:lnTo>
                  <a:lnTo>
                    <a:pt x="556" y="236"/>
                  </a:lnTo>
                  <a:lnTo>
                    <a:pt x="551" y="255"/>
                  </a:lnTo>
                  <a:lnTo>
                    <a:pt x="545" y="273"/>
                  </a:lnTo>
                  <a:lnTo>
                    <a:pt x="539" y="288"/>
                  </a:lnTo>
                  <a:lnTo>
                    <a:pt x="541" y="286"/>
                  </a:lnTo>
                  <a:lnTo>
                    <a:pt x="549" y="280"/>
                  </a:lnTo>
                  <a:lnTo>
                    <a:pt x="560" y="271"/>
                  </a:lnTo>
                  <a:lnTo>
                    <a:pt x="576" y="261"/>
                  </a:lnTo>
                  <a:lnTo>
                    <a:pt x="595" y="251"/>
                  </a:lnTo>
                  <a:lnTo>
                    <a:pt x="618" y="242"/>
                  </a:lnTo>
                  <a:lnTo>
                    <a:pt x="641" y="236"/>
                  </a:lnTo>
                  <a:lnTo>
                    <a:pt x="670" y="236"/>
                  </a:lnTo>
                  <a:lnTo>
                    <a:pt x="674" y="234"/>
                  </a:lnTo>
                  <a:lnTo>
                    <a:pt x="685" y="234"/>
                  </a:lnTo>
                  <a:lnTo>
                    <a:pt x="703" y="236"/>
                  </a:lnTo>
                  <a:lnTo>
                    <a:pt x="724" y="242"/>
                  </a:lnTo>
                  <a:lnTo>
                    <a:pt x="743" y="253"/>
                  </a:lnTo>
                  <a:lnTo>
                    <a:pt x="762" y="271"/>
                  </a:lnTo>
                  <a:lnTo>
                    <a:pt x="776" y="296"/>
                  </a:lnTo>
                  <a:lnTo>
                    <a:pt x="784" y="332"/>
                  </a:lnTo>
                  <a:lnTo>
                    <a:pt x="778" y="332"/>
                  </a:lnTo>
                  <a:lnTo>
                    <a:pt x="760" y="334"/>
                  </a:lnTo>
                  <a:lnTo>
                    <a:pt x="737" y="340"/>
                  </a:lnTo>
                  <a:lnTo>
                    <a:pt x="707" y="347"/>
                  </a:lnTo>
                  <a:lnTo>
                    <a:pt x="674" y="361"/>
                  </a:lnTo>
                  <a:lnTo>
                    <a:pt x="639" y="380"/>
                  </a:lnTo>
                  <a:lnTo>
                    <a:pt x="608" y="405"/>
                  </a:lnTo>
                  <a:lnTo>
                    <a:pt x="582" y="440"/>
                  </a:lnTo>
                  <a:lnTo>
                    <a:pt x="578" y="444"/>
                  </a:lnTo>
                  <a:lnTo>
                    <a:pt x="566" y="455"/>
                  </a:lnTo>
                  <a:lnTo>
                    <a:pt x="551" y="469"/>
                  </a:lnTo>
                  <a:lnTo>
                    <a:pt x="531" y="486"/>
                  </a:lnTo>
                  <a:lnTo>
                    <a:pt x="512" y="503"/>
                  </a:lnTo>
                  <a:lnTo>
                    <a:pt x="493" y="518"/>
                  </a:lnTo>
                  <a:lnTo>
                    <a:pt x="476" y="530"/>
                  </a:lnTo>
                  <a:lnTo>
                    <a:pt x="462" y="536"/>
                  </a:lnTo>
                  <a:lnTo>
                    <a:pt x="449" y="538"/>
                  </a:lnTo>
                  <a:lnTo>
                    <a:pt x="433" y="538"/>
                  </a:lnTo>
                  <a:lnTo>
                    <a:pt x="418" y="540"/>
                  </a:lnTo>
                  <a:lnTo>
                    <a:pt x="401" y="540"/>
                  </a:lnTo>
                  <a:lnTo>
                    <a:pt x="385" y="538"/>
                  </a:lnTo>
                  <a:lnTo>
                    <a:pt x="374" y="538"/>
                  </a:lnTo>
                  <a:lnTo>
                    <a:pt x="366" y="538"/>
                  </a:lnTo>
                  <a:lnTo>
                    <a:pt x="362" y="538"/>
                  </a:lnTo>
                  <a:lnTo>
                    <a:pt x="358" y="545"/>
                  </a:lnTo>
                  <a:lnTo>
                    <a:pt x="345" y="565"/>
                  </a:lnTo>
                  <a:lnTo>
                    <a:pt x="327" y="591"/>
                  </a:lnTo>
                  <a:lnTo>
                    <a:pt x="306" y="624"/>
                  </a:lnTo>
                  <a:lnTo>
                    <a:pt x="283" y="661"/>
                  </a:lnTo>
                  <a:lnTo>
                    <a:pt x="260" y="697"/>
                  </a:lnTo>
                  <a:lnTo>
                    <a:pt x="241" y="732"/>
                  </a:lnTo>
                  <a:lnTo>
                    <a:pt x="227" y="759"/>
                  </a:lnTo>
                  <a:lnTo>
                    <a:pt x="222" y="787"/>
                  </a:lnTo>
                  <a:lnTo>
                    <a:pt x="212" y="786"/>
                  </a:lnTo>
                  <a:lnTo>
                    <a:pt x="185" y="778"/>
                  </a:lnTo>
                  <a:lnTo>
                    <a:pt x="149" y="761"/>
                  </a:lnTo>
                  <a:lnTo>
                    <a:pt x="108" y="736"/>
                  </a:lnTo>
                  <a:lnTo>
                    <a:pt x="66" y="699"/>
                  </a:lnTo>
                  <a:lnTo>
                    <a:pt x="31" y="651"/>
                  </a:lnTo>
                  <a:lnTo>
                    <a:pt x="8" y="586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FFF2E6"/>
            </a:solidFill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17" name="Freeform 6"/>
            <p:cNvSpPr>
              <a:spLocks/>
            </p:cNvSpPr>
            <p:nvPr/>
          </p:nvSpPr>
          <p:spPr bwMode="auto">
            <a:xfrm>
              <a:off x="4457" y="3567"/>
              <a:ext cx="190" cy="255"/>
            </a:xfrm>
            <a:custGeom>
              <a:avLst/>
              <a:gdLst>
                <a:gd name="T0" fmla="*/ 190 w 190"/>
                <a:gd name="T1" fmla="*/ 10 h 255"/>
                <a:gd name="T2" fmla="*/ 185 w 190"/>
                <a:gd name="T3" fmla="*/ 19 h 255"/>
                <a:gd name="T4" fmla="*/ 169 w 190"/>
                <a:gd name="T5" fmla="*/ 42 h 255"/>
                <a:gd name="T6" fmla="*/ 148 w 190"/>
                <a:gd name="T7" fmla="*/ 75 h 255"/>
                <a:gd name="T8" fmla="*/ 123 w 190"/>
                <a:gd name="T9" fmla="*/ 115 h 255"/>
                <a:gd name="T10" fmla="*/ 98 w 190"/>
                <a:gd name="T11" fmla="*/ 157 h 255"/>
                <a:gd name="T12" fmla="*/ 75 w 190"/>
                <a:gd name="T13" fmla="*/ 198 h 255"/>
                <a:gd name="T14" fmla="*/ 59 w 190"/>
                <a:gd name="T15" fmla="*/ 230 h 255"/>
                <a:gd name="T16" fmla="*/ 54 w 190"/>
                <a:gd name="T17" fmla="*/ 255 h 255"/>
                <a:gd name="T18" fmla="*/ 0 w 190"/>
                <a:gd name="T19" fmla="*/ 234 h 255"/>
                <a:gd name="T20" fmla="*/ 4 w 190"/>
                <a:gd name="T21" fmla="*/ 227 h 255"/>
                <a:gd name="T22" fmla="*/ 13 w 190"/>
                <a:gd name="T23" fmla="*/ 206 h 255"/>
                <a:gd name="T24" fmla="*/ 31 w 190"/>
                <a:gd name="T25" fmla="*/ 175 h 255"/>
                <a:gd name="T26" fmla="*/ 52 w 190"/>
                <a:gd name="T27" fmla="*/ 140 h 255"/>
                <a:gd name="T28" fmla="*/ 75 w 190"/>
                <a:gd name="T29" fmla="*/ 100 h 255"/>
                <a:gd name="T30" fmla="*/ 102 w 190"/>
                <a:gd name="T31" fmla="*/ 63 h 255"/>
                <a:gd name="T32" fmla="*/ 127 w 190"/>
                <a:gd name="T33" fmla="*/ 27 h 255"/>
                <a:gd name="T34" fmla="*/ 154 w 190"/>
                <a:gd name="T35" fmla="*/ 0 h 255"/>
                <a:gd name="T36" fmla="*/ 156 w 190"/>
                <a:gd name="T37" fmla="*/ 0 h 255"/>
                <a:gd name="T38" fmla="*/ 159 w 190"/>
                <a:gd name="T39" fmla="*/ 2 h 255"/>
                <a:gd name="T40" fmla="*/ 163 w 190"/>
                <a:gd name="T41" fmla="*/ 2 h 255"/>
                <a:gd name="T42" fmla="*/ 171 w 190"/>
                <a:gd name="T43" fmla="*/ 4 h 255"/>
                <a:gd name="T44" fmla="*/ 177 w 190"/>
                <a:gd name="T45" fmla="*/ 6 h 255"/>
                <a:gd name="T46" fmla="*/ 183 w 190"/>
                <a:gd name="T47" fmla="*/ 6 h 255"/>
                <a:gd name="T48" fmla="*/ 186 w 190"/>
                <a:gd name="T49" fmla="*/ 8 h 255"/>
                <a:gd name="T50" fmla="*/ 190 w 190"/>
                <a:gd name="T51" fmla="*/ 10 h 2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0"/>
                <a:gd name="T79" fmla="*/ 0 h 255"/>
                <a:gd name="T80" fmla="*/ 190 w 190"/>
                <a:gd name="T81" fmla="*/ 255 h 2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0" h="255">
                  <a:moveTo>
                    <a:pt x="190" y="10"/>
                  </a:moveTo>
                  <a:lnTo>
                    <a:pt x="185" y="19"/>
                  </a:lnTo>
                  <a:lnTo>
                    <a:pt x="169" y="42"/>
                  </a:lnTo>
                  <a:lnTo>
                    <a:pt x="148" y="75"/>
                  </a:lnTo>
                  <a:lnTo>
                    <a:pt x="123" y="115"/>
                  </a:lnTo>
                  <a:lnTo>
                    <a:pt x="98" y="157"/>
                  </a:lnTo>
                  <a:lnTo>
                    <a:pt x="75" y="198"/>
                  </a:lnTo>
                  <a:lnTo>
                    <a:pt x="59" y="230"/>
                  </a:lnTo>
                  <a:lnTo>
                    <a:pt x="54" y="255"/>
                  </a:lnTo>
                  <a:lnTo>
                    <a:pt x="0" y="234"/>
                  </a:lnTo>
                  <a:lnTo>
                    <a:pt x="4" y="227"/>
                  </a:lnTo>
                  <a:lnTo>
                    <a:pt x="13" y="206"/>
                  </a:lnTo>
                  <a:lnTo>
                    <a:pt x="31" y="175"/>
                  </a:lnTo>
                  <a:lnTo>
                    <a:pt x="52" y="140"/>
                  </a:lnTo>
                  <a:lnTo>
                    <a:pt x="75" y="100"/>
                  </a:lnTo>
                  <a:lnTo>
                    <a:pt x="102" y="63"/>
                  </a:lnTo>
                  <a:lnTo>
                    <a:pt x="127" y="27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9" y="2"/>
                  </a:lnTo>
                  <a:lnTo>
                    <a:pt x="163" y="2"/>
                  </a:lnTo>
                  <a:lnTo>
                    <a:pt x="171" y="4"/>
                  </a:lnTo>
                  <a:lnTo>
                    <a:pt x="177" y="6"/>
                  </a:lnTo>
                  <a:lnTo>
                    <a:pt x="183" y="6"/>
                  </a:lnTo>
                  <a:lnTo>
                    <a:pt x="186" y="8"/>
                  </a:lnTo>
                  <a:lnTo>
                    <a:pt x="190" y="10"/>
                  </a:lnTo>
                  <a:close/>
                </a:path>
              </a:pathLst>
            </a:custGeom>
            <a:solidFill>
              <a:srgbClr val="E6D9CC"/>
            </a:solidFill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18" name="Freeform 7"/>
            <p:cNvSpPr>
              <a:spLocks/>
            </p:cNvSpPr>
            <p:nvPr/>
          </p:nvSpPr>
          <p:spPr bwMode="auto">
            <a:xfrm>
              <a:off x="4561" y="3371"/>
              <a:ext cx="233" cy="86"/>
            </a:xfrm>
            <a:custGeom>
              <a:avLst/>
              <a:gdLst>
                <a:gd name="T0" fmla="*/ 233 w 233"/>
                <a:gd name="T1" fmla="*/ 36 h 86"/>
                <a:gd name="T2" fmla="*/ 233 w 233"/>
                <a:gd name="T3" fmla="*/ 38 h 86"/>
                <a:gd name="T4" fmla="*/ 231 w 233"/>
                <a:gd name="T5" fmla="*/ 42 h 86"/>
                <a:gd name="T6" fmla="*/ 227 w 233"/>
                <a:gd name="T7" fmla="*/ 46 h 86"/>
                <a:gd name="T8" fmla="*/ 223 w 233"/>
                <a:gd name="T9" fmla="*/ 52 h 86"/>
                <a:gd name="T10" fmla="*/ 213 w 233"/>
                <a:gd name="T11" fmla="*/ 56 h 86"/>
                <a:gd name="T12" fmla="*/ 204 w 233"/>
                <a:gd name="T13" fmla="*/ 58 h 86"/>
                <a:gd name="T14" fmla="*/ 188 w 233"/>
                <a:gd name="T15" fmla="*/ 60 h 86"/>
                <a:gd name="T16" fmla="*/ 171 w 233"/>
                <a:gd name="T17" fmla="*/ 58 h 86"/>
                <a:gd name="T18" fmla="*/ 167 w 233"/>
                <a:gd name="T19" fmla="*/ 60 h 86"/>
                <a:gd name="T20" fmla="*/ 159 w 233"/>
                <a:gd name="T21" fmla="*/ 65 h 86"/>
                <a:gd name="T22" fmla="*/ 148 w 233"/>
                <a:gd name="T23" fmla="*/ 73 h 86"/>
                <a:gd name="T24" fmla="*/ 134 w 233"/>
                <a:gd name="T25" fmla="*/ 81 h 86"/>
                <a:gd name="T26" fmla="*/ 119 w 233"/>
                <a:gd name="T27" fmla="*/ 86 h 86"/>
                <a:gd name="T28" fmla="*/ 104 w 233"/>
                <a:gd name="T29" fmla="*/ 86 h 86"/>
                <a:gd name="T30" fmla="*/ 88 w 233"/>
                <a:gd name="T31" fmla="*/ 79 h 86"/>
                <a:gd name="T32" fmla="*/ 75 w 233"/>
                <a:gd name="T33" fmla="*/ 61 h 86"/>
                <a:gd name="T34" fmla="*/ 71 w 233"/>
                <a:gd name="T35" fmla="*/ 63 h 86"/>
                <a:gd name="T36" fmla="*/ 59 w 233"/>
                <a:gd name="T37" fmla="*/ 65 h 86"/>
                <a:gd name="T38" fmla="*/ 44 w 233"/>
                <a:gd name="T39" fmla="*/ 67 h 86"/>
                <a:gd name="T40" fmla="*/ 29 w 233"/>
                <a:gd name="T41" fmla="*/ 65 h 86"/>
                <a:gd name="T42" fmla="*/ 13 w 233"/>
                <a:gd name="T43" fmla="*/ 60 h 86"/>
                <a:gd name="T44" fmla="*/ 4 w 233"/>
                <a:gd name="T45" fmla="*/ 48 h 86"/>
                <a:gd name="T46" fmla="*/ 0 w 233"/>
                <a:gd name="T47" fmla="*/ 29 h 86"/>
                <a:gd name="T48" fmla="*/ 5 w 233"/>
                <a:gd name="T49" fmla="*/ 0 h 86"/>
                <a:gd name="T50" fmla="*/ 5 w 233"/>
                <a:gd name="T51" fmla="*/ 4 h 86"/>
                <a:gd name="T52" fmla="*/ 9 w 233"/>
                <a:gd name="T53" fmla="*/ 11 h 86"/>
                <a:gd name="T54" fmla="*/ 13 w 233"/>
                <a:gd name="T55" fmla="*/ 21 h 86"/>
                <a:gd name="T56" fmla="*/ 23 w 233"/>
                <a:gd name="T57" fmla="*/ 31 h 86"/>
                <a:gd name="T58" fmla="*/ 32 w 233"/>
                <a:gd name="T59" fmla="*/ 38 h 86"/>
                <a:gd name="T60" fmla="*/ 48 w 233"/>
                <a:gd name="T61" fmla="*/ 42 h 86"/>
                <a:gd name="T62" fmla="*/ 67 w 233"/>
                <a:gd name="T63" fmla="*/ 38 h 86"/>
                <a:gd name="T64" fmla="*/ 90 w 233"/>
                <a:gd name="T65" fmla="*/ 27 h 86"/>
                <a:gd name="T66" fmla="*/ 90 w 233"/>
                <a:gd name="T67" fmla="*/ 29 h 86"/>
                <a:gd name="T68" fmla="*/ 90 w 233"/>
                <a:gd name="T69" fmla="*/ 33 h 86"/>
                <a:gd name="T70" fmla="*/ 90 w 233"/>
                <a:gd name="T71" fmla="*/ 40 h 86"/>
                <a:gd name="T72" fmla="*/ 94 w 233"/>
                <a:gd name="T73" fmla="*/ 46 h 86"/>
                <a:gd name="T74" fmla="*/ 98 w 233"/>
                <a:gd name="T75" fmla="*/ 54 h 86"/>
                <a:gd name="T76" fmla="*/ 106 w 233"/>
                <a:gd name="T77" fmla="*/ 60 h 86"/>
                <a:gd name="T78" fmla="*/ 115 w 233"/>
                <a:gd name="T79" fmla="*/ 63 h 86"/>
                <a:gd name="T80" fmla="*/ 129 w 233"/>
                <a:gd name="T81" fmla="*/ 65 h 86"/>
                <a:gd name="T82" fmla="*/ 129 w 233"/>
                <a:gd name="T83" fmla="*/ 63 h 86"/>
                <a:gd name="T84" fmla="*/ 134 w 233"/>
                <a:gd name="T85" fmla="*/ 60 h 86"/>
                <a:gd name="T86" fmla="*/ 140 w 233"/>
                <a:gd name="T87" fmla="*/ 52 h 86"/>
                <a:gd name="T88" fmla="*/ 148 w 233"/>
                <a:gd name="T89" fmla="*/ 44 h 86"/>
                <a:gd name="T90" fmla="*/ 154 w 233"/>
                <a:gd name="T91" fmla="*/ 35 h 86"/>
                <a:gd name="T92" fmla="*/ 161 w 233"/>
                <a:gd name="T93" fmla="*/ 25 h 86"/>
                <a:gd name="T94" fmla="*/ 167 w 233"/>
                <a:gd name="T95" fmla="*/ 17 h 86"/>
                <a:gd name="T96" fmla="*/ 169 w 233"/>
                <a:gd name="T97" fmla="*/ 11 h 86"/>
                <a:gd name="T98" fmla="*/ 169 w 233"/>
                <a:gd name="T99" fmla="*/ 11 h 86"/>
                <a:gd name="T100" fmla="*/ 171 w 233"/>
                <a:gd name="T101" fmla="*/ 17 h 86"/>
                <a:gd name="T102" fmla="*/ 175 w 233"/>
                <a:gd name="T103" fmla="*/ 23 h 86"/>
                <a:gd name="T104" fmla="*/ 181 w 233"/>
                <a:gd name="T105" fmla="*/ 31 h 86"/>
                <a:gd name="T106" fmla="*/ 188 w 233"/>
                <a:gd name="T107" fmla="*/ 36 h 86"/>
                <a:gd name="T108" fmla="*/ 200 w 233"/>
                <a:gd name="T109" fmla="*/ 40 h 86"/>
                <a:gd name="T110" fmla="*/ 213 w 233"/>
                <a:gd name="T111" fmla="*/ 40 h 86"/>
                <a:gd name="T112" fmla="*/ 233 w 233"/>
                <a:gd name="T113" fmla="*/ 36 h 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33"/>
                <a:gd name="T172" fmla="*/ 0 h 86"/>
                <a:gd name="T173" fmla="*/ 233 w 233"/>
                <a:gd name="T174" fmla="*/ 86 h 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33" h="86">
                  <a:moveTo>
                    <a:pt x="233" y="36"/>
                  </a:moveTo>
                  <a:lnTo>
                    <a:pt x="233" y="38"/>
                  </a:lnTo>
                  <a:lnTo>
                    <a:pt x="231" y="42"/>
                  </a:lnTo>
                  <a:lnTo>
                    <a:pt x="227" y="46"/>
                  </a:lnTo>
                  <a:lnTo>
                    <a:pt x="223" y="52"/>
                  </a:lnTo>
                  <a:lnTo>
                    <a:pt x="213" y="56"/>
                  </a:lnTo>
                  <a:lnTo>
                    <a:pt x="204" y="58"/>
                  </a:lnTo>
                  <a:lnTo>
                    <a:pt x="188" y="60"/>
                  </a:lnTo>
                  <a:lnTo>
                    <a:pt x="171" y="58"/>
                  </a:lnTo>
                  <a:lnTo>
                    <a:pt x="167" y="60"/>
                  </a:lnTo>
                  <a:lnTo>
                    <a:pt x="159" y="65"/>
                  </a:lnTo>
                  <a:lnTo>
                    <a:pt x="148" y="73"/>
                  </a:lnTo>
                  <a:lnTo>
                    <a:pt x="134" y="81"/>
                  </a:lnTo>
                  <a:lnTo>
                    <a:pt x="119" y="86"/>
                  </a:lnTo>
                  <a:lnTo>
                    <a:pt x="104" y="86"/>
                  </a:lnTo>
                  <a:lnTo>
                    <a:pt x="88" y="79"/>
                  </a:lnTo>
                  <a:lnTo>
                    <a:pt x="75" y="61"/>
                  </a:lnTo>
                  <a:lnTo>
                    <a:pt x="71" y="63"/>
                  </a:lnTo>
                  <a:lnTo>
                    <a:pt x="59" y="65"/>
                  </a:lnTo>
                  <a:lnTo>
                    <a:pt x="44" y="67"/>
                  </a:lnTo>
                  <a:lnTo>
                    <a:pt x="29" y="65"/>
                  </a:lnTo>
                  <a:lnTo>
                    <a:pt x="13" y="60"/>
                  </a:lnTo>
                  <a:lnTo>
                    <a:pt x="4" y="48"/>
                  </a:lnTo>
                  <a:lnTo>
                    <a:pt x="0" y="29"/>
                  </a:lnTo>
                  <a:lnTo>
                    <a:pt x="5" y="0"/>
                  </a:lnTo>
                  <a:lnTo>
                    <a:pt x="5" y="4"/>
                  </a:lnTo>
                  <a:lnTo>
                    <a:pt x="9" y="11"/>
                  </a:lnTo>
                  <a:lnTo>
                    <a:pt x="13" y="21"/>
                  </a:lnTo>
                  <a:lnTo>
                    <a:pt x="23" y="31"/>
                  </a:lnTo>
                  <a:lnTo>
                    <a:pt x="32" y="38"/>
                  </a:lnTo>
                  <a:lnTo>
                    <a:pt x="48" y="42"/>
                  </a:lnTo>
                  <a:lnTo>
                    <a:pt x="67" y="38"/>
                  </a:lnTo>
                  <a:lnTo>
                    <a:pt x="90" y="27"/>
                  </a:lnTo>
                  <a:lnTo>
                    <a:pt x="90" y="29"/>
                  </a:lnTo>
                  <a:lnTo>
                    <a:pt x="90" y="33"/>
                  </a:lnTo>
                  <a:lnTo>
                    <a:pt x="90" y="40"/>
                  </a:lnTo>
                  <a:lnTo>
                    <a:pt x="94" y="46"/>
                  </a:lnTo>
                  <a:lnTo>
                    <a:pt x="98" y="54"/>
                  </a:lnTo>
                  <a:lnTo>
                    <a:pt x="106" y="60"/>
                  </a:lnTo>
                  <a:lnTo>
                    <a:pt x="115" y="63"/>
                  </a:lnTo>
                  <a:lnTo>
                    <a:pt x="129" y="65"/>
                  </a:lnTo>
                  <a:lnTo>
                    <a:pt x="129" y="63"/>
                  </a:lnTo>
                  <a:lnTo>
                    <a:pt x="134" y="60"/>
                  </a:lnTo>
                  <a:lnTo>
                    <a:pt x="140" y="52"/>
                  </a:lnTo>
                  <a:lnTo>
                    <a:pt x="148" y="44"/>
                  </a:lnTo>
                  <a:lnTo>
                    <a:pt x="154" y="35"/>
                  </a:lnTo>
                  <a:lnTo>
                    <a:pt x="161" y="25"/>
                  </a:lnTo>
                  <a:lnTo>
                    <a:pt x="167" y="17"/>
                  </a:lnTo>
                  <a:lnTo>
                    <a:pt x="169" y="11"/>
                  </a:lnTo>
                  <a:lnTo>
                    <a:pt x="171" y="17"/>
                  </a:lnTo>
                  <a:lnTo>
                    <a:pt x="175" y="23"/>
                  </a:lnTo>
                  <a:lnTo>
                    <a:pt x="181" y="31"/>
                  </a:lnTo>
                  <a:lnTo>
                    <a:pt x="188" y="36"/>
                  </a:lnTo>
                  <a:lnTo>
                    <a:pt x="200" y="40"/>
                  </a:lnTo>
                  <a:lnTo>
                    <a:pt x="213" y="40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rgbClr val="E6D9CC"/>
            </a:solidFill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19" name="Freeform 8"/>
            <p:cNvSpPr>
              <a:spLocks/>
            </p:cNvSpPr>
            <p:nvPr/>
          </p:nvSpPr>
          <p:spPr bwMode="auto">
            <a:xfrm>
              <a:off x="4718" y="3035"/>
              <a:ext cx="407" cy="211"/>
            </a:xfrm>
            <a:custGeom>
              <a:avLst/>
              <a:gdLst>
                <a:gd name="T0" fmla="*/ 139 w 407"/>
                <a:gd name="T1" fmla="*/ 169 h 211"/>
                <a:gd name="T2" fmla="*/ 141 w 407"/>
                <a:gd name="T3" fmla="*/ 169 h 211"/>
                <a:gd name="T4" fmla="*/ 145 w 407"/>
                <a:gd name="T5" fmla="*/ 165 h 211"/>
                <a:gd name="T6" fmla="*/ 151 w 407"/>
                <a:gd name="T7" fmla="*/ 161 h 211"/>
                <a:gd name="T8" fmla="*/ 156 w 407"/>
                <a:gd name="T9" fmla="*/ 155 h 211"/>
                <a:gd name="T10" fmla="*/ 164 w 407"/>
                <a:gd name="T11" fmla="*/ 152 h 211"/>
                <a:gd name="T12" fmla="*/ 172 w 407"/>
                <a:gd name="T13" fmla="*/ 146 h 211"/>
                <a:gd name="T14" fmla="*/ 178 w 407"/>
                <a:gd name="T15" fmla="*/ 144 h 211"/>
                <a:gd name="T16" fmla="*/ 183 w 407"/>
                <a:gd name="T17" fmla="*/ 144 h 211"/>
                <a:gd name="T18" fmla="*/ 187 w 407"/>
                <a:gd name="T19" fmla="*/ 146 h 211"/>
                <a:gd name="T20" fmla="*/ 195 w 407"/>
                <a:gd name="T21" fmla="*/ 146 h 211"/>
                <a:gd name="T22" fmla="*/ 203 w 407"/>
                <a:gd name="T23" fmla="*/ 148 h 211"/>
                <a:gd name="T24" fmla="*/ 210 w 407"/>
                <a:gd name="T25" fmla="*/ 148 h 211"/>
                <a:gd name="T26" fmla="*/ 220 w 407"/>
                <a:gd name="T27" fmla="*/ 150 h 211"/>
                <a:gd name="T28" fmla="*/ 229 w 407"/>
                <a:gd name="T29" fmla="*/ 153 h 211"/>
                <a:gd name="T30" fmla="*/ 237 w 407"/>
                <a:gd name="T31" fmla="*/ 157 h 211"/>
                <a:gd name="T32" fmla="*/ 243 w 407"/>
                <a:gd name="T33" fmla="*/ 163 h 211"/>
                <a:gd name="T34" fmla="*/ 253 w 407"/>
                <a:gd name="T35" fmla="*/ 173 h 211"/>
                <a:gd name="T36" fmla="*/ 268 w 407"/>
                <a:gd name="T37" fmla="*/ 184 h 211"/>
                <a:gd name="T38" fmla="*/ 285 w 407"/>
                <a:gd name="T39" fmla="*/ 194 h 211"/>
                <a:gd name="T40" fmla="*/ 306 w 407"/>
                <a:gd name="T41" fmla="*/ 203 h 211"/>
                <a:gd name="T42" fmla="*/ 330 w 407"/>
                <a:gd name="T43" fmla="*/ 209 h 211"/>
                <a:gd name="T44" fmla="*/ 351 w 407"/>
                <a:gd name="T45" fmla="*/ 211 h 211"/>
                <a:gd name="T46" fmla="*/ 372 w 407"/>
                <a:gd name="T47" fmla="*/ 209 h 211"/>
                <a:gd name="T48" fmla="*/ 389 w 407"/>
                <a:gd name="T49" fmla="*/ 200 h 211"/>
                <a:gd name="T50" fmla="*/ 391 w 407"/>
                <a:gd name="T51" fmla="*/ 198 h 211"/>
                <a:gd name="T52" fmla="*/ 393 w 407"/>
                <a:gd name="T53" fmla="*/ 196 h 211"/>
                <a:gd name="T54" fmla="*/ 397 w 407"/>
                <a:gd name="T55" fmla="*/ 190 h 211"/>
                <a:gd name="T56" fmla="*/ 401 w 407"/>
                <a:gd name="T57" fmla="*/ 184 h 211"/>
                <a:gd name="T58" fmla="*/ 405 w 407"/>
                <a:gd name="T59" fmla="*/ 176 h 211"/>
                <a:gd name="T60" fmla="*/ 407 w 407"/>
                <a:gd name="T61" fmla="*/ 169 h 211"/>
                <a:gd name="T62" fmla="*/ 405 w 407"/>
                <a:gd name="T63" fmla="*/ 159 h 211"/>
                <a:gd name="T64" fmla="*/ 401 w 407"/>
                <a:gd name="T65" fmla="*/ 148 h 211"/>
                <a:gd name="T66" fmla="*/ 397 w 407"/>
                <a:gd name="T67" fmla="*/ 144 h 211"/>
                <a:gd name="T68" fmla="*/ 387 w 407"/>
                <a:gd name="T69" fmla="*/ 134 h 211"/>
                <a:gd name="T70" fmla="*/ 372 w 407"/>
                <a:gd name="T71" fmla="*/ 121 h 211"/>
                <a:gd name="T72" fmla="*/ 355 w 407"/>
                <a:gd name="T73" fmla="*/ 107 h 211"/>
                <a:gd name="T74" fmla="*/ 337 w 407"/>
                <a:gd name="T75" fmla="*/ 90 h 211"/>
                <a:gd name="T76" fmla="*/ 322 w 407"/>
                <a:gd name="T77" fmla="*/ 78 h 211"/>
                <a:gd name="T78" fmla="*/ 310 w 407"/>
                <a:gd name="T79" fmla="*/ 69 h 211"/>
                <a:gd name="T80" fmla="*/ 306 w 407"/>
                <a:gd name="T81" fmla="*/ 65 h 211"/>
                <a:gd name="T82" fmla="*/ 299 w 407"/>
                <a:gd name="T83" fmla="*/ 63 h 211"/>
                <a:gd name="T84" fmla="*/ 283 w 407"/>
                <a:gd name="T85" fmla="*/ 55 h 211"/>
                <a:gd name="T86" fmla="*/ 260 w 407"/>
                <a:gd name="T87" fmla="*/ 44 h 211"/>
                <a:gd name="T88" fmla="*/ 233 w 407"/>
                <a:gd name="T89" fmla="*/ 32 h 211"/>
                <a:gd name="T90" fmla="*/ 206 w 407"/>
                <a:gd name="T91" fmla="*/ 21 h 211"/>
                <a:gd name="T92" fmla="*/ 179 w 407"/>
                <a:gd name="T93" fmla="*/ 11 h 211"/>
                <a:gd name="T94" fmla="*/ 156 w 407"/>
                <a:gd name="T95" fmla="*/ 4 h 211"/>
                <a:gd name="T96" fmla="*/ 139 w 407"/>
                <a:gd name="T97" fmla="*/ 0 h 211"/>
                <a:gd name="T98" fmla="*/ 122 w 407"/>
                <a:gd name="T99" fmla="*/ 2 h 211"/>
                <a:gd name="T100" fmla="*/ 101 w 407"/>
                <a:gd name="T101" fmla="*/ 5 h 211"/>
                <a:gd name="T102" fmla="*/ 77 w 407"/>
                <a:gd name="T103" fmla="*/ 11 h 211"/>
                <a:gd name="T104" fmla="*/ 54 w 407"/>
                <a:gd name="T105" fmla="*/ 19 h 211"/>
                <a:gd name="T106" fmla="*/ 33 w 407"/>
                <a:gd name="T107" fmla="*/ 25 h 211"/>
                <a:gd name="T108" fmla="*/ 16 w 407"/>
                <a:gd name="T109" fmla="*/ 30 h 211"/>
                <a:gd name="T110" fmla="*/ 4 w 407"/>
                <a:gd name="T111" fmla="*/ 34 h 211"/>
                <a:gd name="T112" fmla="*/ 0 w 407"/>
                <a:gd name="T113" fmla="*/ 36 h 2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7"/>
                <a:gd name="T172" fmla="*/ 0 h 211"/>
                <a:gd name="T173" fmla="*/ 407 w 407"/>
                <a:gd name="T174" fmla="*/ 211 h 2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7" h="211">
                  <a:moveTo>
                    <a:pt x="139" y="169"/>
                  </a:moveTo>
                  <a:lnTo>
                    <a:pt x="141" y="169"/>
                  </a:lnTo>
                  <a:lnTo>
                    <a:pt x="145" y="165"/>
                  </a:lnTo>
                  <a:lnTo>
                    <a:pt x="151" y="161"/>
                  </a:lnTo>
                  <a:lnTo>
                    <a:pt x="156" y="155"/>
                  </a:lnTo>
                  <a:lnTo>
                    <a:pt x="164" y="152"/>
                  </a:lnTo>
                  <a:lnTo>
                    <a:pt x="172" y="146"/>
                  </a:lnTo>
                  <a:lnTo>
                    <a:pt x="178" y="144"/>
                  </a:lnTo>
                  <a:lnTo>
                    <a:pt x="183" y="144"/>
                  </a:lnTo>
                  <a:lnTo>
                    <a:pt x="187" y="146"/>
                  </a:lnTo>
                  <a:lnTo>
                    <a:pt x="195" y="146"/>
                  </a:lnTo>
                  <a:lnTo>
                    <a:pt x="203" y="148"/>
                  </a:lnTo>
                  <a:lnTo>
                    <a:pt x="210" y="148"/>
                  </a:lnTo>
                  <a:lnTo>
                    <a:pt x="220" y="150"/>
                  </a:lnTo>
                  <a:lnTo>
                    <a:pt x="229" y="153"/>
                  </a:lnTo>
                  <a:lnTo>
                    <a:pt x="237" y="157"/>
                  </a:lnTo>
                  <a:lnTo>
                    <a:pt x="243" y="163"/>
                  </a:lnTo>
                  <a:lnTo>
                    <a:pt x="253" y="173"/>
                  </a:lnTo>
                  <a:lnTo>
                    <a:pt x="268" y="184"/>
                  </a:lnTo>
                  <a:lnTo>
                    <a:pt x="285" y="194"/>
                  </a:lnTo>
                  <a:lnTo>
                    <a:pt x="306" y="203"/>
                  </a:lnTo>
                  <a:lnTo>
                    <a:pt x="330" y="209"/>
                  </a:lnTo>
                  <a:lnTo>
                    <a:pt x="351" y="211"/>
                  </a:lnTo>
                  <a:lnTo>
                    <a:pt x="372" y="209"/>
                  </a:lnTo>
                  <a:lnTo>
                    <a:pt x="389" y="200"/>
                  </a:lnTo>
                  <a:lnTo>
                    <a:pt x="391" y="198"/>
                  </a:lnTo>
                  <a:lnTo>
                    <a:pt x="393" y="196"/>
                  </a:lnTo>
                  <a:lnTo>
                    <a:pt x="397" y="190"/>
                  </a:lnTo>
                  <a:lnTo>
                    <a:pt x="401" y="184"/>
                  </a:lnTo>
                  <a:lnTo>
                    <a:pt x="405" y="176"/>
                  </a:lnTo>
                  <a:lnTo>
                    <a:pt x="407" y="169"/>
                  </a:lnTo>
                  <a:lnTo>
                    <a:pt x="405" y="159"/>
                  </a:lnTo>
                  <a:lnTo>
                    <a:pt x="401" y="148"/>
                  </a:lnTo>
                  <a:lnTo>
                    <a:pt x="397" y="144"/>
                  </a:lnTo>
                  <a:lnTo>
                    <a:pt x="387" y="134"/>
                  </a:lnTo>
                  <a:lnTo>
                    <a:pt x="372" y="121"/>
                  </a:lnTo>
                  <a:lnTo>
                    <a:pt x="355" y="107"/>
                  </a:lnTo>
                  <a:lnTo>
                    <a:pt x="337" y="90"/>
                  </a:lnTo>
                  <a:lnTo>
                    <a:pt x="322" y="78"/>
                  </a:lnTo>
                  <a:lnTo>
                    <a:pt x="310" y="69"/>
                  </a:lnTo>
                  <a:lnTo>
                    <a:pt x="306" y="65"/>
                  </a:lnTo>
                  <a:lnTo>
                    <a:pt x="299" y="63"/>
                  </a:lnTo>
                  <a:lnTo>
                    <a:pt x="283" y="55"/>
                  </a:lnTo>
                  <a:lnTo>
                    <a:pt x="260" y="44"/>
                  </a:lnTo>
                  <a:lnTo>
                    <a:pt x="233" y="32"/>
                  </a:lnTo>
                  <a:lnTo>
                    <a:pt x="206" y="21"/>
                  </a:lnTo>
                  <a:lnTo>
                    <a:pt x="179" y="11"/>
                  </a:lnTo>
                  <a:lnTo>
                    <a:pt x="156" y="4"/>
                  </a:lnTo>
                  <a:lnTo>
                    <a:pt x="139" y="0"/>
                  </a:lnTo>
                  <a:lnTo>
                    <a:pt x="122" y="2"/>
                  </a:lnTo>
                  <a:lnTo>
                    <a:pt x="101" y="5"/>
                  </a:lnTo>
                  <a:lnTo>
                    <a:pt x="77" y="11"/>
                  </a:lnTo>
                  <a:lnTo>
                    <a:pt x="54" y="19"/>
                  </a:lnTo>
                  <a:lnTo>
                    <a:pt x="33" y="25"/>
                  </a:lnTo>
                  <a:lnTo>
                    <a:pt x="16" y="30"/>
                  </a:lnTo>
                  <a:lnTo>
                    <a:pt x="4" y="34"/>
                  </a:lnTo>
                  <a:lnTo>
                    <a:pt x="0" y="36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0" name="Freeform 9"/>
            <p:cNvSpPr>
              <a:spLocks/>
            </p:cNvSpPr>
            <p:nvPr/>
          </p:nvSpPr>
          <p:spPr bwMode="auto">
            <a:xfrm>
              <a:off x="4597" y="3071"/>
              <a:ext cx="262" cy="340"/>
            </a:xfrm>
            <a:custGeom>
              <a:avLst/>
              <a:gdLst>
                <a:gd name="T0" fmla="*/ 0 w 262"/>
                <a:gd name="T1" fmla="*/ 25 h 340"/>
                <a:gd name="T2" fmla="*/ 2 w 262"/>
                <a:gd name="T3" fmla="*/ 25 h 340"/>
                <a:gd name="T4" fmla="*/ 4 w 262"/>
                <a:gd name="T5" fmla="*/ 21 h 340"/>
                <a:gd name="T6" fmla="*/ 6 w 262"/>
                <a:gd name="T7" fmla="*/ 18 h 340"/>
                <a:gd name="T8" fmla="*/ 12 w 262"/>
                <a:gd name="T9" fmla="*/ 14 h 340"/>
                <a:gd name="T10" fmla="*/ 18 w 262"/>
                <a:gd name="T11" fmla="*/ 8 h 340"/>
                <a:gd name="T12" fmla="*/ 23 w 262"/>
                <a:gd name="T13" fmla="*/ 4 h 340"/>
                <a:gd name="T14" fmla="*/ 31 w 262"/>
                <a:gd name="T15" fmla="*/ 2 h 340"/>
                <a:gd name="T16" fmla="*/ 41 w 262"/>
                <a:gd name="T17" fmla="*/ 0 h 340"/>
                <a:gd name="T18" fmla="*/ 52 w 262"/>
                <a:gd name="T19" fmla="*/ 0 h 340"/>
                <a:gd name="T20" fmla="*/ 73 w 262"/>
                <a:gd name="T21" fmla="*/ 0 h 340"/>
                <a:gd name="T22" fmla="*/ 98 w 262"/>
                <a:gd name="T23" fmla="*/ 0 h 340"/>
                <a:gd name="T24" fmla="*/ 125 w 262"/>
                <a:gd name="T25" fmla="*/ 0 h 340"/>
                <a:gd name="T26" fmla="*/ 150 w 262"/>
                <a:gd name="T27" fmla="*/ 0 h 340"/>
                <a:gd name="T28" fmla="*/ 173 w 262"/>
                <a:gd name="T29" fmla="*/ 2 h 340"/>
                <a:gd name="T30" fmla="*/ 193 w 262"/>
                <a:gd name="T31" fmla="*/ 4 h 340"/>
                <a:gd name="T32" fmla="*/ 202 w 262"/>
                <a:gd name="T33" fmla="*/ 10 h 340"/>
                <a:gd name="T34" fmla="*/ 210 w 262"/>
                <a:gd name="T35" fmla="*/ 18 h 340"/>
                <a:gd name="T36" fmla="*/ 220 w 262"/>
                <a:gd name="T37" fmla="*/ 29 h 340"/>
                <a:gd name="T38" fmla="*/ 229 w 262"/>
                <a:gd name="T39" fmla="*/ 46 h 340"/>
                <a:gd name="T40" fmla="*/ 239 w 262"/>
                <a:gd name="T41" fmla="*/ 66 h 340"/>
                <a:gd name="T42" fmla="*/ 248 w 262"/>
                <a:gd name="T43" fmla="*/ 87 h 340"/>
                <a:gd name="T44" fmla="*/ 256 w 262"/>
                <a:gd name="T45" fmla="*/ 108 h 340"/>
                <a:gd name="T46" fmla="*/ 262 w 262"/>
                <a:gd name="T47" fmla="*/ 131 h 340"/>
                <a:gd name="T48" fmla="*/ 262 w 262"/>
                <a:gd name="T49" fmla="*/ 152 h 340"/>
                <a:gd name="T50" fmla="*/ 258 w 262"/>
                <a:gd name="T51" fmla="*/ 175 h 340"/>
                <a:gd name="T52" fmla="*/ 250 w 262"/>
                <a:gd name="T53" fmla="*/ 202 h 340"/>
                <a:gd name="T54" fmla="*/ 239 w 262"/>
                <a:gd name="T55" fmla="*/ 233 h 340"/>
                <a:gd name="T56" fmla="*/ 227 w 262"/>
                <a:gd name="T57" fmla="*/ 263 h 340"/>
                <a:gd name="T58" fmla="*/ 214 w 262"/>
                <a:gd name="T59" fmla="*/ 290 h 340"/>
                <a:gd name="T60" fmla="*/ 204 w 262"/>
                <a:gd name="T61" fmla="*/ 313 h 340"/>
                <a:gd name="T62" fmla="*/ 197 w 262"/>
                <a:gd name="T63" fmla="*/ 329 h 340"/>
                <a:gd name="T64" fmla="*/ 195 w 262"/>
                <a:gd name="T65" fmla="*/ 335 h 340"/>
                <a:gd name="T66" fmla="*/ 193 w 262"/>
                <a:gd name="T67" fmla="*/ 335 h 340"/>
                <a:gd name="T68" fmla="*/ 191 w 262"/>
                <a:gd name="T69" fmla="*/ 336 h 340"/>
                <a:gd name="T70" fmla="*/ 189 w 262"/>
                <a:gd name="T71" fmla="*/ 336 h 340"/>
                <a:gd name="T72" fmla="*/ 183 w 262"/>
                <a:gd name="T73" fmla="*/ 338 h 340"/>
                <a:gd name="T74" fmla="*/ 177 w 262"/>
                <a:gd name="T75" fmla="*/ 340 h 340"/>
                <a:gd name="T76" fmla="*/ 170 w 262"/>
                <a:gd name="T77" fmla="*/ 340 h 340"/>
                <a:gd name="T78" fmla="*/ 160 w 262"/>
                <a:gd name="T79" fmla="*/ 338 h 340"/>
                <a:gd name="T80" fmla="*/ 150 w 262"/>
                <a:gd name="T81" fmla="*/ 336 h 340"/>
                <a:gd name="T82" fmla="*/ 148 w 262"/>
                <a:gd name="T83" fmla="*/ 335 h 340"/>
                <a:gd name="T84" fmla="*/ 147 w 262"/>
                <a:gd name="T85" fmla="*/ 333 h 340"/>
                <a:gd name="T86" fmla="*/ 143 w 262"/>
                <a:gd name="T87" fmla="*/ 331 h 340"/>
                <a:gd name="T88" fmla="*/ 141 w 262"/>
                <a:gd name="T89" fmla="*/ 327 h 340"/>
                <a:gd name="T90" fmla="*/ 137 w 262"/>
                <a:gd name="T91" fmla="*/ 321 h 340"/>
                <a:gd name="T92" fmla="*/ 135 w 262"/>
                <a:gd name="T93" fmla="*/ 317 h 340"/>
                <a:gd name="T94" fmla="*/ 135 w 262"/>
                <a:gd name="T95" fmla="*/ 311 h 340"/>
                <a:gd name="T96" fmla="*/ 139 w 262"/>
                <a:gd name="T97" fmla="*/ 308 h 3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62"/>
                <a:gd name="T148" fmla="*/ 0 h 340"/>
                <a:gd name="T149" fmla="*/ 262 w 262"/>
                <a:gd name="T150" fmla="*/ 340 h 3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62" h="340">
                  <a:moveTo>
                    <a:pt x="0" y="25"/>
                  </a:moveTo>
                  <a:lnTo>
                    <a:pt x="2" y="25"/>
                  </a:lnTo>
                  <a:lnTo>
                    <a:pt x="4" y="21"/>
                  </a:lnTo>
                  <a:lnTo>
                    <a:pt x="6" y="18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41" y="0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98" y="0"/>
                  </a:lnTo>
                  <a:lnTo>
                    <a:pt x="125" y="0"/>
                  </a:lnTo>
                  <a:lnTo>
                    <a:pt x="150" y="0"/>
                  </a:lnTo>
                  <a:lnTo>
                    <a:pt x="173" y="2"/>
                  </a:lnTo>
                  <a:lnTo>
                    <a:pt x="193" y="4"/>
                  </a:lnTo>
                  <a:lnTo>
                    <a:pt x="202" y="10"/>
                  </a:lnTo>
                  <a:lnTo>
                    <a:pt x="210" y="18"/>
                  </a:lnTo>
                  <a:lnTo>
                    <a:pt x="220" y="29"/>
                  </a:lnTo>
                  <a:lnTo>
                    <a:pt x="229" y="46"/>
                  </a:lnTo>
                  <a:lnTo>
                    <a:pt x="239" y="66"/>
                  </a:lnTo>
                  <a:lnTo>
                    <a:pt x="248" y="87"/>
                  </a:lnTo>
                  <a:lnTo>
                    <a:pt x="256" y="108"/>
                  </a:lnTo>
                  <a:lnTo>
                    <a:pt x="262" y="131"/>
                  </a:lnTo>
                  <a:lnTo>
                    <a:pt x="262" y="152"/>
                  </a:lnTo>
                  <a:lnTo>
                    <a:pt x="258" y="175"/>
                  </a:lnTo>
                  <a:lnTo>
                    <a:pt x="250" y="202"/>
                  </a:lnTo>
                  <a:lnTo>
                    <a:pt x="239" y="233"/>
                  </a:lnTo>
                  <a:lnTo>
                    <a:pt x="227" y="263"/>
                  </a:lnTo>
                  <a:lnTo>
                    <a:pt x="214" y="290"/>
                  </a:lnTo>
                  <a:lnTo>
                    <a:pt x="204" y="313"/>
                  </a:lnTo>
                  <a:lnTo>
                    <a:pt x="197" y="329"/>
                  </a:lnTo>
                  <a:lnTo>
                    <a:pt x="195" y="335"/>
                  </a:lnTo>
                  <a:lnTo>
                    <a:pt x="193" y="335"/>
                  </a:lnTo>
                  <a:lnTo>
                    <a:pt x="191" y="336"/>
                  </a:lnTo>
                  <a:lnTo>
                    <a:pt x="189" y="336"/>
                  </a:lnTo>
                  <a:lnTo>
                    <a:pt x="183" y="338"/>
                  </a:lnTo>
                  <a:lnTo>
                    <a:pt x="177" y="340"/>
                  </a:lnTo>
                  <a:lnTo>
                    <a:pt x="170" y="340"/>
                  </a:lnTo>
                  <a:lnTo>
                    <a:pt x="160" y="338"/>
                  </a:lnTo>
                  <a:lnTo>
                    <a:pt x="150" y="336"/>
                  </a:lnTo>
                  <a:lnTo>
                    <a:pt x="148" y="335"/>
                  </a:lnTo>
                  <a:lnTo>
                    <a:pt x="147" y="333"/>
                  </a:lnTo>
                  <a:lnTo>
                    <a:pt x="143" y="331"/>
                  </a:lnTo>
                  <a:lnTo>
                    <a:pt x="141" y="327"/>
                  </a:lnTo>
                  <a:lnTo>
                    <a:pt x="137" y="321"/>
                  </a:lnTo>
                  <a:lnTo>
                    <a:pt x="135" y="317"/>
                  </a:lnTo>
                  <a:lnTo>
                    <a:pt x="135" y="311"/>
                  </a:lnTo>
                  <a:lnTo>
                    <a:pt x="139" y="308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1" name="Freeform 10"/>
            <p:cNvSpPr>
              <a:spLocks/>
            </p:cNvSpPr>
            <p:nvPr/>
          </p:nvSpPr>
          <p:spPr bwMode="auto">
            <a:xfrm>
              <a:off x="4493" y="3100"/>
              <a:ext cx="279" cy="338"/>
            </a:xfrm>
            <a:custGeom>
              <a:avLst/>
              <a:gdLst>
                <a:gd name="T0" fmla="*/ 0 w 279"/>
                <a:gd name="T1" fmla="*/ 50 h 338"/>
                <a:gd name="T2" fmla="*/ 2 w 279"/>
                <a:gd name="T3" fmla="*/ 48 h 338"/>
                <a:gd name="T4" fmla="*/ 10 w 279"/>
                <a:gd name="T5" fmla="*/ 42 h 338"/>
                <a:gd name="T6" fmla="*/ 18 w 279"/>
                <a:gd name="T7" fmla="*/ 33 h 338"/>
                <a:gd name="T8" fmla="*/ 29 w 279"/>
                <a:gd name="T9" fmla="*/ 23 h 338"/>
                <a:gd name="T10" fmla="*/ 41 w 279"/>
                <a:gd name="T11" fmla="*/ 13 h 338"/>
                <a:gd name="T12" fmla="*/ 50 w 279"/>
                <a:gd name="T13" fmla="*/ 6 h 338"/>
                <a:gd name="T14" fmla="*/ 58 w 279"/>
                <a:gd name="T15" fmla="*/ 2 h 338"/>
                <a:gd name="T16" fmla="*/ 64 w 279"/>
                <a:gd name="T17" fmla="*/ 0 h 338"/>
                <a:gd name="T18" fmla="*/ 72 w 279"/>
                <a:gd name="T19" fmla="*/ 0 h 338"/>
                <a:gd name="T20" fmla="*/ 89 w 279"/>
                <a:gd name="T21" fmla="*/ 2 h 338"/>
                <a:gd name="T22" fmla="*/ 112 w 279"/>
                <a:gd name="T23" fmla="*/ 2 h 338"/>
                <a:gd name="T24" fmla="*/ 139 w 279"/>
                <a:gd name="T25" fmla="*/ 2 h 338"/>
                <a:gd name="T26" fmla="*/ 166 w 279"/>
                <a:gd name="T27" fmla="*/ 4 h 338"/>
                <a:gd name="T28" fmla="*/ 193 w 279"/>
                <a:gd name="T29" fmla="*/ 6 h 338"/>
                <a:gd name="T30" fmla="*/ 212 w 279"/>
                <a:gd name="T31" fmla="*/ 8 h 338"/>
                <a:gd name="T32" fmla="*/ 224 w 279"/>
                <a:gd name="T33" fmla="*/ 13 h 338"/>
                <a:gd name="T34" fmla="*/ 231 w 279"/>
                <a:gd name="T35" fmla="*/ 17 h 338"/>
                <a:gd name="T36" fmla="*/ 239 w 279"/>
                <a:gd name="T37" fmla="*/ 21 h 338"/>
                <a:gd name="T38" fmla="*/ 245 w 279"/>
                <a:gd name="T39" fmla="*/ 27 h 338"/>
                <a:gd name="T40" fmla="*/ 252 w 279"/>
                <a:gd name="T41" fmla="*/ 37 h 338"/>
                <a:gd name="T42" fmla="*/ 260 w 279"/>
                <a:gd name="T43" fmla="*/ 54 h 338"/>
                <a:gd name="T44" fmla="*/ 266 w 279"/>
                <a:gd name="T45" fmla="*/ 83 h 338"/>
                <a:gd name="T46" fmla="*/ 274 w 279"/>
                <a:gd name="T47" fmla="*/ 125 h 338"/>
                <a:gd name="T48" fmla="*/ 279 w 279"/>
                <a:gd name="T49" fmla="*/ 183 h 338"/>
                <a:gd name="T50" fmla="*/ 277 w 279"/>
                <a:gd name="T51" fmla="*/ 186 h 338"/>
                <a:gd name="T52" fmla="*/ 274 w 279"/>
                <a:gd name="T53" fmla="*/ 200 h 338"/>
                <a:gd name="T54" fmla="*/ 268 w 279"/>
                <a:gd name="T55" fmla="*/ 219 h 338"/>
                <a:gd name="T56" fmla="*/ 258 w 279"/>
                <a:gd name="T57" fmla="*/ 242 h 338"/>
                <a:gd name="T58" fmla="*/ 247 w 279"/>
                <a:gd name="T59" fmla="*/ 265 h 338"/>
                <a:gd name="T60" fmla="*/ 233 w 279"/>
                <a:gd name="T61" fmla="*/ 292 h 338"/>
                <a:gd name="T62" fmla="*/ 216 w 279"/>
                <a:gd name="T63" fmla="*/ 315 h 338"/>
                <a:gd name="T64" fmla="*/ 197 w 279"/>
                <a:gd name="T65" fmla="*/ 336 h 338"/>
                <a:gd name="T66" fmla="*/ 195 w 279"/>
                <a:gd name="T67" fmla="*/ 336 h 338"/>
                <a:gd name="T68" fmla="*/ 193 w 279"/>
                <a:gd name="T69" fmla="*/ 336 h 338"/>
                <a:gd name="T70" fmla="*/ 191 w 279"/>
                <a:gd name="T71" fmla="*/ 338 h 338"/>
                <a:gd name="T72" fmla="*/ 187 w 279"/>
                <a:gd name="T73" fmla="*/ 338 h 338"/>
                <a:gd name="T74" fmla="*/ 181 w 279"/>
                <a:gd name="T75" fmla="*/ 336 h 338"/>
                <a:gd name="T76" fmla="*/ 177 w 279"/>
                <a:gd name="T77" fmla="*/ 334 h 338"/>
                <a:gd name="T78" fmla="*/ 172 w 279"/>
                <a:gd name="T79" fmla="*/ 331 h 338"/>
                <a:gd name="T80" fmla="*/ 166 w 279"/>
                <a:gd name="T81" fmla="*/ 327 h 338"/>
                <a:gd name="T82" fmla="*/ 162 w 279"/>
                <a:gd name="T83" fmla="*/ 319 h 338"/>
                <a:gd name="T84" fmla="*/ 158 w 279"/>
                <a:gd name="T85" fmla="*/ 315 h 338"/>
                <a:gd name="T86" fmla="*/ 156 w 279"/>
                <a:gd name="T87" fmla="*/ 309 h 338"/>
                <a:gd name="T88" fmla="*/ 156 w 279"/>
                <a:gd name="T89" fmla="*/ 306 h 338"/>
                <a:gd name="T90" fmla="*/ 156 w 279"/>
                <a:gd name="T91" fmla="*/ 302 h 338"/>
                <a:gd name="T92" fmla="*/ 156 w 279"/>
                <a:gd name="T93" fmla="*/ 298 h 338"/>
                <a:gd name="T94" fmla="*/ 156 w 279"/>
                <a:gd name="T95" fmla="*/ 296 h 338"/>
                <a:gd name="T96" fmla="*/ 158 w 279"/>
                <a:gd name="T97" fmla="*/ 296 h 3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338"/>
                <a:gd name="T149" fmla="*/ 279 w 279"/>
                <a:gd name="T150" fmla="*/ 338 h 33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338">
                  <a:moveTo>
                    <a:pt x="0" y="50"/>
                  </a:moveTo>
                  <a:lnTo>
                    <a:pt x="2" y="48"/>
                  </a:lnTo>
                  <a:lnTo>
                    <a:pt x="10" y="42"/>
                  </a:lnTo>
                  <a:lnTo>
                    <a:pt x="18" y="33"/>
                  </a:lnTo>
                  <a:lnTo>
                    <a:pt x="29" y="23"/>
                  </a:lnTo>
                  <a:lnTo>
                    <a:pt x="41" y="13"/>
                  </a:lnTo>
                  <a:lnTo>
                    <a:pt x="50" y="6"/>
                  </a:lnTo>
                  <a:lnTo>
                    <a:pt x="58" y="2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9" y="2"/>
                  </a:lnTo>
                  <a:lnTo>
                    <a:pt x="112" y="2"/>
                  </a:lnTo>
                  <a:lnTo>
                    <a:pt x="139" y="2"/>
                  </a:lnTo>
                  <a:lnTo>
                    <a:pt x="166" y="4"/>
                  </a:lnTo>
                  <a:lnTo>
                    <a:pt x="193" y="6"/>
                  </a:lnTo>
                  <a:lnTo>
                    <a:pt x="212" y="8"/>
                  </a:lnTo>
                  <a:lnTo>
                    <a:pt x="224" y="13"/>
                  </a:lnTo>
                  <a:lnTo>
                    <a:pt x="231" y="17"/>
                  </a:lnTo>
                  <a:lnTo>
                    <a:pt x="239" y="21"/>
                  </a:lnTo>
                  <a:lnTo>
                    <a:pt x="245" y="27"/>
                  </a:lnTo>
                  <a:lnTo>
                    <a:pt x="252" y="37"/>
                  </a:lnTo>
                  <a:lnTo>
                    <a:pt x="260" y="54"/>
                  </a:lnTo>
                  <a:lnTo>
                    <a:pt x="266" y="83"/>
                  </a:lnTo>
                  <a:lnTo>
                    <a:pt x="274" y="125"/>
                  </a:lnTo>
                  <a:lnTo>
                    <a:pt x="279" y="183"/>
                  </a:lnTo>
                  <a:lnTo>
                    <a:pt x="277" y="186"/>
                  </a:lnTo>
                  <a:lnTo>
                    <a:pt x="274" y="200"/>
                  </a:lnTo>
                  <a:lnTo>
                    <a:pt x="268" y="219"/>
                  </a:lnTo>
                  <a:lnTo>
                    <a:pt x="258" y="242"/>
                  </a:lnTo>
                  <a:lnTo>
                    <a:pt x="247" y="265"/>
                  </a:lnTo>
                  <a:lnTo>
                    <a:pt x="233" y="292"/>
                  </a:lnTo>
                  <a:lnTo>
                    <a:pt x="216" y="315"/>
                  </a:lnTo>
                  <a:lnTo>
                    <a:pt x="197" y="336"/>
                  </a:lnTo>
                  <a:lnTo>
                    <a:pt x="195" y="336"/>
                  </a:lnTo>
                  <a:lnTo>
                    <a:pt x="193" y="336"/>
                  </a:lnTo>
                  <a:lnTo>
                    <a:pt x="191" y="338"/>
                  </a:lnTo>
                  <a:lnTo>
                    <a:pt x="187" y="338"/>
                  </a:lnTo>
                  <a:lnTo>
                    <a:pt x="181" y="336"/>
                  </a:lnTo>
                  <a:lnTo>
                    <a:pt x="177" y="334"/>
                  </a:lnTo>
                  <a:lnTo>
                    <a:pt x="172" y="331"/>
                  </a:lnTo>
                  <a:lnTo>
                    <a:pt x="166" y="327"/>
                  </a:lnTo>
                  <a:lnTo>
                    <a:pt x="162" y="319"/>
                  </a:lnTo>
                  <a:lnTo>
                    <a:pt x="158" y="315"/>
                  </a:lnTo>
                  <a:lnTo>
                    <a:pt x="156" y="309"/>
                  </a:lnTo>
                  <a:lnTo>
                    <a:pt x="156" y="306"/>
                  </a:lnTo>
                  <a:lnTo>
                    <a:pt x="156" y="302"/>
                  </a:lnTo>
                  <a:lnTo>
                    <a:pt x="156" y="298"/>
                  </a:lnTo>
                  <a:lnTo>
                    <a:pt x="156" y="296"/>
                  </a:lnTo>
                  <a:lnTo>
                    <a:pt x="158" y="296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2" name="Freeform 11"/>
            <p:cNvSpPr>
              <a:spLocks/>
            </p:cNvSpPr>
            <p:nvPr/>
          </p:nvSpPr>
          <p:spPr bwMode="auto">
            <a:xfrm>
              <a:off x="4570" y="3271"/>
              <a:ext cx="43" cy="23"/>
            </a:xfrm>
            <a:custGeom>
              <a:avLst/>
              <a:gdLst>
                <a:gd name="T0" fmla="*/ 43 w 43"/>
                <a:gd name="T1" fmla="*/ 23 h 23"/>
                <a:gd name="T2" fmla="*/ 41 w 43"/>
                <a:gd name="T3" fmla="*/ 23 h 23"/>
                <a:gd name="T4" fmla="*/ 35 w 43"/>
                <a:gd name="T5" fmla="*/ 23 h 23"/>
                <a:gd name="T6" fmla="*/ 29 w 43"/>
                <a:gd name="T7" fmla="*/ 23 h 23"/>
                <a:gd name="T8" fmla="*/ 20 w 43"/>
                <a:gd name="T9" fmla="*/ 23 h 23"/>
                <a:gd name="T10" fmla="*/ 12 w 43"/>
                <a:gd name="T11" fmla="*/ 21 h 23"/>
                <a:gd name="T12" fmla="*/ 6 w 43"/>
                <a:gd name="T13" fmla="*/ 17 h 23"/>
                <a:gd name="T14" fmla="*/ 2 w 43"/>
                <a:gd name="T15" fmla="*/ 10 h 23"/>
                <a:gd name="T16" fmla="*/ 0 w 43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"/>
                <a:gd name="T28" fmla="*/ 0 h 23"/>
                <a:gd name="T29" fmla="*/ 43 w 43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" h="23">
                  <a:moveTo>
                    <a:pt x="43" y="23"/>
                  </a:moveTo>
                  <a:lnTo>
                    <a:pt x="41" y="23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0" y="23"/>
                  </a:lnTo>
                  <a:lnTo>
                    <a:pt x="12" y="21"/>
                  </a:lnTo>
                  <a:lnTo>
                    <a:pt x="6" y="17"/>
                  </a:lnTo>
                  <a:lnTo>
                    <a:pt x="2" y="10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3" name="Freeform 12"/>
            <p:cNvSpPr>
              <a:spLocks/>
            </p:cNvSpPr>
            <p:nvPr/>
          </p:nvSpPr>
          <p:spPr bwMode="auto">
            <a:xfrm>
              <a:off x="4565" y="3288"/>
              <a:ext cx="11" cy="45"/>
            </a:xfrm>
            <a:custGeom>
              <a:avLst/>
              <a:gdLst>
                <a:gd name="T0" fmla="*/ 11 w 11"/>
                <a:gd name="T1" fmla="*/ 0 h 45"/>
                <a:gd name="T2" fmla="*/ 11 w 11"/>
                <a:gd name="T3" fmla="*/ 0 h 45"/>
                <a:gd name="T4" fmla="*/ 11 w 11"/>
                <a:gd name="T5" fmla="*/ 4 h 45"/>
                <a:gd name="T6" fmla="*/ 11 w 11"/>
                <a:gd name="T7" fmla="*/ 8 h 45"/>
                <a:gd name="T8" fmla="*/ 11 w 11"/>
                <a:gd name="T9" fmla="*/ 14 h 45"/>
                <a:gd name="T10" fmla="*/ 9 w 11"/>
                <a:gd name="T11" fmla="*/ 20 h 45"/>
                <a:gd name="T12" fmla="*/ 7 w 11"/>
                <a:gd name="T13" fmla="*/ 27 h 45"/>
                <a:gd name="T14" fmla="*/ 3 w 11"/>
                <a:gd name="T15" fmla="*/ 35 h 45"/>
                <a:gd name="T16" fmla="*/ 0 w 11"/>
                <a:gd name="T17" fmla="*/ 45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45"/>
                <a:gd name="T29" fmla="*/ 11 w 11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45">
                  <a:moveTo>
                    <a:pt x="11" y="0"/>
                  </a:moveTo>
                  <a:lnTo>
                    <a:pt x="11" y="0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9" y="20"/>
                  </a:lnTo>
                  <a:lnTo>
                    <a:pt x="7" y="27"/>
                  </a:lnTo>
                  <a:lnTo>
                    <a:pt x="3" y="35"/>
                  </a:lnTo>
                  <a:lnTo>
                    <a:pt x="0" y="45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4" name="Freeform 13"/>
            <p:cNvSpPr>
              <a:spLocks/>
            </p:cNvSpPr>
            <p:nvPr/>
          </p:nvSpPr>
          <p:spPr bwMode="auto">
            <a:xfrm>
              <a:off x="4476" y="3271"/>
              <a:ext cx="597" cy="306"/>
            </a:xfrm>
            <a:custGeom>
              <a:avLst/>
              <a:gdLst>
                <a:gd name="T0" fmla="*/ 358 w 597"/>
                <a:gd name="T1" fmla="*/ 50 h 306"/>
                <a:gd name="T2" fmla="*/ 360 w 597"/>
                <a:gd name="T3" fmla="*/ 46 h 306"/>
                <a:gd name="T4" fmla="*/ 368 w 597"/>
                <a:gd name="T5" fmla="*/ 40 h 306"/>
                <a:gd name="T6" fmla="*/ 379 w 597"/>
                <a:gd name="T7" fmla="*/ 33 h 306"/>
                <a:gd name="T8" fmla="*/ 396 w 597"/>
                <a:gd name="T9" fmla="*/ 23 h 306"/>
                <a:gd name="T10" fmla="*/ 416 w 597"/>
                <a:gd name="T11" fmla="*/ 13 h 306"/>
                <a:gd name="T12" fmla="*/ 439 w 597"/>
                <a:gd name="T13" fmla="*/ 6 h 306"/>
                <a:gd name="T14" fmla="*/ 464 w 597"/>
                <a:gd name="T15" fmla="*/ 0 h 306"/>
                <a:gd name="T16" fmla="*/ 493 w 597"/>
                <a:gd name="T17" fmla="*/ 0 h 306"/>
                <a:gd name="T18" fmla="*/ 520 w 597"/>
                <a:gd name="T19" fmla="*/ 2 h 306"/>
                <a:gd name="T20" fmla="*/ 543 w 597"/>
                <a:gd name="T21" fmla="*/ 10 h 306"/>
                <a:gd name="T22" fmla="*/ 560 w 597"/>
                <a:gd name="T23" fmla="*/ 19 h 306"/>
                <a:gd name="T24" fmla="*/ 575 w 597"/>
                <a:gd name="T25" fmla="*/ 33 h 306"/>
                <a:gd name="T26" fmla="*/ 585 w 597"/>
                <a:gd name="T27" fmla="*/ 46 h 306"/>
                <a:gd name="T28" fmla="*/ 593 w 597"/>
                <a:gd name="T29" fmla="*/ 63 h 306"/>
                <a:gd name="T30" fmla="*/ 597 w 597"/>
                <a:gd name="T31" fmla="*/ 81 h 306"/>
                <a:gd name="T32" fmla="*/ 597 w 597"/>
                <a:gd name="T33" fmla="*/ 98 h 306"/>
                <a:gd name="T34" fmla="*/ 591 w 597"/>
                <a:gd name="T35" fmla="*/ 98 h 306"/>
                <a:gd name="T36" fmla="*/ 573 w 597"/>
                <a:gd name="T37" fmla="*/ 100 h 306"/>
                <a:gd name="T38" fmla="*/ 548 w 597"/>
                <a:gd name="T39" fmla="*/ 104 h 306"/>
                <a:gd name="T40" fmla="*/ 518 w 597"/>
                <a:gd name="T41" fmla="*/ 113 h 306"/>
                <a:gd name="T42" fmla="*/ 483 w 597"/>
                <a:gd name="T43" fmla="*/ 127 h 306"/>
                <a:gd name="T44" fmla="*/ 450 w 597"/>
                <a:gd name="T45" fmla="*/ 146 h 306"/>
                <a:gd name="T46" fmla="*/ 418 w 597"/>
                <a:gd name="T47" fmla="*/ 173 h 306"/>
                <a:gd name="T48" fmla="*/ 391 w 597"/>
                <a:gd name="T49" fmla="*/ 208 h 306"/>
                <a:gd name="T50" fmla="*/ 387 w 597"/>
                <a:gd name="T51" fmla="*/ 211 h 306"/>
                <a:gd name="T52" fmla="*/ 377 w 597"/>
                <a:gd name="T53" fmla="*/ 221 h 306"/>
                <a:gd name="T54" fmla="*/ 362 w 597"/>
                <a:gd name="T55" fmla="*/ 236 h 306"/>
                <a:gd name="T56" fmla="*/ 344 w 597"/>
                <a:gd name="T57" fmla="*/ 254 h 306"/>
                <a:gd name="T58" fmla="*/ 325 w 597"/>
                <a:gd name="T59" fmla="*/ 271 h 306"/>
                <a:gd name="T60" fmla="*/ 304 w 597"/>
                <a:gd name="T61" fmla="*/ 286 h 306"/>
                <a:gd name="T62" fmla="*/ 283 w 597"/>
                <a:gd name="T63" fmla="*/ 296 h 306"/>
                <a:gd name="T64" fmla="*/ 266 w 597"/>
                <a:gd name="T65" fmla="*/ 300 h 306"/>
                <a:gd name="T66" fmla="*/ 262 w 597"/>
                <a:gd name="T67" fmla="*/ 300 h 306"/>
                <a:gd name="T68" fmla="*/ 254 w 597"/>
                <a:gd name="T69" fmla="*/ 302 h 306"/>
                <a:gd name="T70" fmla="*/ 242 w 597"/>
                <a:gd name="T71" fmla="*/ 304 h 306"/>
                <a:gd name="T72" fmla="*/ 227 w 597"/>
                <a:gd name="T73" fmla="*/ 304 h 306"/>
                <a:gd name="T74" fmla="*/ 208 w 597"/>
                <a:gd name="T75" fmla="*/ 304 h 306"/>
                <a:gd name="T76" fmla="*/ 187 w 597"/>
                <a:gd name="T77" fmla="*/ 304 h 306"/>
                <a:gd name="T78" fmla="*/ 164 w 597"/>
                <a:gd name="T79" fmla="*/ 300 h 306"/>
                <a:gd name="T80" fmla="*/ 142 w 597"/>
                <a:gd name="T81" fmla="*/ 294 h 306"/>
                <a:gd name="T82" fmla="*/ 139 w 597"/>
                <a:gd name="T83" fmla="*/ 296 h 306"/>
                <a:gd name="T84" fmla="*/ 133 w 597"/>
                <a:gd name="T85" fmla="*/ 298 h 306"/>
                <a:gd name="T86" fmla="*/ 125 w 597"/>
                <a:gd name="T87" fmla="*/ 300 h 306"/>
                <a:gd name="T88" fmla="*/ 115 w 597"/>
                <a:gd name="T89" fmla="*/ 302 h 306"/>
                <a:gd name="T90" fmla="*/ 102 w 597"/>
                <a:gd name="T91" fmla="*/ 306 h 306"/>
                <a:gd name="T92" fmla="*/ 89 w 597"/>
                <a:gd name="T93" fmla="*/ 306 h 306"/>
                <a:gd name="T94" fmla="*/ 75 w 597"/>
                <a:gd name="T95" fmla="*/ 306 h 306"/>
                <a:gd name="T96" fmla="*/ 62 w 597"/>
                <a:gd name="T97" fmla="*/ 304 h 306"/>
                <a:gd name="T98" fmla="*/ 50 w 597"/>
                <a:gd name="T99" fmla="*/ 300 h 306"/>
                <a:gd name="T100" fmla="*/ 38 w 597"/>
                <a:gd name="T101" fmla="*/ 294 h 306"/>
                <a:gd name="T102" fmla="*/ 27 w 597"/>
                <a:gd name="T103" fmla="*/ 288 h 306"/>
                <a:gd name="T104" fmla="*/ 19 w 597"/>
                <a:gd name="T105" fmla="*/ 281 h 306"/>
                <a:gd name="T106" fmla="*/ 12 w 597"/>
                <a:gd name="T107" fmla="*/ 273 h 306"/>
                <a:gd name="T108" fmla="*/ 6 w 597"/>
                <a:gd name="T109" fmla="*/ 269 h 306"/>
                <a:gd name="T110" fmla="*/ 2 w 597"/>
                <a:gd name="T111" fmla="*/ 265 h 306"/>
                <a:gd name="T112" fmla="*/ 0 w 597"/>
                <a:gd name="T113" fmla="*/ 263 h 3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97"/>
                <a:gd name="T172" fmla="*/ 0 h 306"/>
                <a:gd name="T173" fmla="*/ 597 w 597"/>
                <a:gd name="T174" fmla="*/ 306 h 3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97" h="306">
                  <a:moveTo>
                    <a:pt x="358" y="50"/>
                  </a:moveTo>
                  <a:lnTo>
                    <a:pt x="360" y="46"/>
                  </a:lnTo>
                  <a:lnTo>
                    <a:pt x="368" y="40"/>
                  </a:lnTo>
                  <a:lnTo>
                    <a:pt x="379" y="33"/>
                  </a:lnTo>
                  <a:lnTo>
                    <a:pt x="396" y="23"/>
                  </a:lnTo>
                  <a:lnTo>
                    <a:pt x="416" y="13"/>
                  </a:lnTo>
                  <a:lnTo>
                    <a:pt x="439" y="6"/>
                  </a:lnTo>
                  <a:lnTo>
                    <a:pt x="464" y="0"/>
                  </a:lnTo>
                  <a:lnTo>
                    <a:pt x="493" y="0"/>
                  </a:lnTo>
                  <a:lnTo>
                    <a:pt x="520" y="2"/>
                  </a:lnTo>
                  <a:lnTo>
                    <a:pt x="543" y="10"/>
                  </a:lnTo>
                  <a:lnTo>
                    <a:pt x="560" y="19"/>
                  </a:lnTo>
                  <a:lnTo>
                    <a:pt x="575" y="33"/>
                  </a:lnTo>
                  <a:lnTo>
                    <a:pt x="585" y="46"/>
                  </a:lnTo>
                  <a:lnTo>
                    <a:pt x="593" y="63"/>
                  </a:lnTo>
                  <a:lnTo>
                    <a:pt x="597" y="81"/>
                  </a:lnTo>
                  <a:lnTo>
                    <a:pt x="597" y="98"/>
                  </a:lnTo>
                  <a:lnTo>
                    <a:pt x="591" y="98"/>
                  </a:lnTo>
                  <a:lnTo>
                    <a:pt x="573" y="100"/>
                  </a:lnTo>
                  <a:lnTo>
                    <a:pt x="548" y="104"/>
                  </a:lnTo>
                  <a:lnTo>
                    <a:pt x="518" y="113"/>
                  </a:lnTo>
                  <a:lnTo>
                    <a:pt x="483" y="127"/>
                  </a:lnTo>
                  <a:lnTo>
                    <a:pt x="450" y="146"/>
                  </a:lnTo>
                  <a:lnTo>
                    <a:pt x="418" y="173"/>
                  </a:lnTo>
                  <a:lnTo>
                    <a:pt x="391" y="208"/>
                  </a:lnTo>
                  <a:lnTo>
                    <a:pt x="387" y="211"/>
                  </a:lnTo>
                  <a:lnTo>
                    <a:pt x="377" y="221"/>
                  </a:lnTo>
                  <a:lnTo>
                    <a:pt x="362" y="236"/>
                  </a:lnTo>
                  <a:lnTo>
                    <a:pt x="344" y="254"/>
                  </a:lnTo>
                  <a:lnTo>
                    <a:pt x="325" y="271"/>
                  </a:lnTo>
                  <a:lnTo>
                    <a:pt x="304" y="286"/>
                  </a:lnTo>
                  <a:lnTo>
                    <a:pt x="283" y="296"/>
                  </a:lnTo>
                  <a:lnTo>
                    <a:pt x="266" y="300"/>
                  </a:lnTo>
                  <a:lnTo>
                    <a:pt x="262" y="300"/>
                  </a:lnTo>
                  <a:lnTo>
                    <a:pt x="254" y="302"/>
                  </a:lnTo>
                  <a:lnTo>
                    <a:pt x="242" y="304"/>
                  </a:lnTo>
                  <a:lnTo>
                    <a:pt x="227" y="304"/>
                  </a:lnTo>
                  <a:lnTo>
                    <a:pt x="208" y="304"/>
                  </a:lnTo>
                  <a:lnTo>
                    <a:pt x="187" y="304"/>
                  </a:lnTo>
                  <a:lnTo>
                    <a:pt x="164" y="300"/>
                  </a:lnTo>
                  <a:lnTo>
                    <a:pt x="142" y="294"/>
                  </a:lnTo>
                  <a:lnTo>
                    <a:pt x="139" y="296"/>
                  </a:lnTo>
                  <a:lnTo>
                    <a:pt x="133" y="298"/>
                  </a:lnTo>
                  <a:lnTo>
                    <a:pt x="125" y="300"/>
                  </a:lnTo>
                  <a:lnTo>
                    <a:pt x="115" y="302"/>
                  </a:lnTo>
                  <a:lnTo>
                    <a:pt x="102" y="306"/>
                  </a:lnTo>
                  <a:lnTo>
                    <a:pt x="89" y="306"/>
                  </a:lnTo>
                  <a:lnTo>
                    <a:pt x="75" y="306"/>
                  </a:lnTo>
                  <a:lnTo>
                    <a:pt x="62" y="304"/>
                  </a:lnTo>
                  <a:lnTo>
                    <a:pt x="50" y="300"/>
                  </a:lnTo>
                  <a:lnTo>
                    <a:pt x="38" y="294"/>
                  </a:lnTo>
                  <a:lnTo>
                    <a:pt x="27" y="288"/>
                  </a:lnTo>
                  <a:lnTo>
                    <a:pt x="19" y="281"/>
                  </a:lnTo>
                  <a:lnTo>
                    <a:pt x="12" y="273"/>
                  </a:lnTo>
                  <a:lnTo>
                    <a:pt x="6" y="269"/>
                  </a:lnTo>
                  <a:lnTo>
                    <a:pt x="2" y="265"/>
                  </a:lnTo>
                  <a:lnTo>
                    <a:pt x="0" y="263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5" name="Freeform 14"/>
            <p:cNvSpPr>
              <a:spLocks/>
            </p:cNvSpPr>
            <p:nvPr/>
          </p:nvSpPr>
          <p:spPr bwMode="auto">
            <a:xfrm>
              <a:off x="4289" y="3146"/>
              <a:ext cx="424" cy="394"/>
            </a:xfrm>
            <a:custGeom>
              <a:avLst/>
              <a:gdLst>
                <a:gd name="T0" fmla="*/ 310 w 424"/>
                <a:gd name="T1" fmla="*/ 150 h 394"/>
                <a:gd name="T2" fmla="*/ 283 w 424"/>
                <a:gd name="T3" fmla="*/ 206 h 394"/>
                <a:gd name="T4" fmla="*/ 283 w 424"/>
                <a:gd name="T5" fmla="*/ 231 h 394"/>
                <a:gd name="T6" fmla="*/ 287 w 424"/>
                <a:gd name="T7" fmla="*/ 248 h 394"/>
                <a:gd name="T8" fmla="*/ 295 w 424"/>
                <a:gd name="T9" fmla="*/ 260 h 394"/>
                <a:gd name="T10" fmla="*/ 304 w 424"/>
                <a:gd name="T11" fmla="*/ 265 h 394"/>
                <a:gd name="T12" fmla="*/ 314 w 424"/>
                <a:gd name="T13" fmla="*/ 267 h 394"/>
                <a:gd name="T14" fmla="*/ 324 w 424"/>
                <a:gd name="T15" fmla="*/ 269 h 394"/>
                <a:gd name="T16" fmla="*/ 329 w 424"/>
                <a:gd name="T17" fmla="*/ 267 h 394"/>
                <a:gd name="T18" fmla="*/ 331 w 424"/>
                <a:gd name="T19" fmla="*/ 267 h 394"/>
                <a:gd name="T20" fmla="*/ 354 w 424"/>
                <a:gd name="T21" fmla="*/ 254 h 394"/>
                <a:gd name="T22" fmla="*/ 374 w 424"/>
                <a:gd name="T23" fmla="*/ 238 h 394"/>
                <a:gd name="T24" fmla="*/ 391 w 424"/>
                <a:gd name="T25" fmla="*/ 221 h 394"/>
                <a:gd name="T26" fmla="*/ 403 w 424"/>
                <a:gd name="T27" fmla="*/ 204 h 394"/>
                <a:gd name="T28" fmla="*/ 412 w 424"/>
                <a:gd name="T29" fmla="*/ 187 h 394"/>
                <a:gd name="T30" fmla="*/ 418 w 424"/>
                <a:gd name="T31" fmla="*/ 173 h 394"/>
                <a:gd name="T32" fmla="*/ 422 w 424"/>
                <a:gd name="T33" fmla="*/ 165 h 394"/>
                <a:gd name="T34" fmla="*/ 424 w 424"/>
                <a:gd name="T35" fmla="*/ 162 h 394"/>
                <a:gd name="T36" fmla="*/ 418 w 424"/>
                <a:gd name="T37" fmla="*/ 131 h 394"/>
                <a:gd name="T38" fmla="*/ 410 w 424"/>
                <a:gd name="T39" fmla="*/ 104 h 394"/>
                <a:gd name="T40" fmla="*/ 403 w 424"/>
                <a:gd name="T41" fmla="*/ 81 h 394"/>
                <a:gd name="T42" fmla="*/ 393 w 424"/>
                <a:gd name="T43" fmla="*/ 62 h 394"/>
                <a:gd name="T44" fmla="*/ 383 w 424"/>
                <a:gd name="T45" fmla="*/ 44 h 394"/>
                <a:gd name="T46" fmla="*/ 374 w 424"/>
                <a:gd name="T47" fmla="*/ 31 h 394"/>
                <a:gd name="T48" fmla="*/ 362 w 424"/>
                <a:gd name="T49" fmla="*/ 19 h 394"/>
                <a:gd name="T50" fmla="*/ 353 w 424"/>
                <a:gd name="T51" fmla="*/ 10 h 394"/>
                <a:gd name="T52" fmla="*/ 337 w 424"/>
                <a:gd name="T53" fmla="*/ 4 h 394"/>
                <a:gd name="T54" fmla="*/ 312 w 424"/>
                <a:gd name="T55" fmla="*/ 0 h 394"/>
                <a:gd name="T56" fmla="*/ 281 w 424"/>
                <a:gd name="T57" fmla="*/ 0 h 394"/>
                <a:gd name="T58" fmla="*/ 249 w 424"/>
                <a:gd name="T59" fmla="*/ 0 h 394"/>
                <a:gd name="T60" fmla="*/ 216 w 424"/>
                <a:gd name="T61" fmla="*/ 2 h 394"/>
                <a:gd name="T62" fmla="*/ 187 w 424"/>
                <a:gd name="T63" fmla="*/ 4 h 394"/>
                <a:gd name="T64" fmla="*/ 168 w 424"/>
                <a:gd name="T65" fmla="*/ 6 h 394"/>
                <a:gd name="T66" fmla="*/ 162 w 424"/>
                <a:gd name="T67" fmla="*/ 8 h 394"/>
                <a:gd name="T68" fmla="*/ 133 w 424"/>
                <a:gd name="T69" fmla="*/ 44 h 394"/>
                <a:gd name="T70" fmla="*/ 112 w 424"/>
                <a:gd name="T71" fmla="*/ 92 h 394"/>
                <a:gd name="T72" fmla="*/ 95 w 424"/>
                <a:gd name="T73" fmla="*/ 146 h 394"/>
                <a:gd name="T74" fmla="*/ 83 w 424"/>
                <a:gd name="T75" fmla="*/ 202 h 394"/>
                <a:gd name="T76" fmla="*/ 73 w 424"/>
                <a:gd name="T77" fmla="*/ 252 h 394"/>
                <a:gd name="T78" fmla="*/ 68 w 424"/>
                <a:gd name="T79" fmla="*/ 294 h 394"/>
                <a:gd name="T80" fmla="*/ 66 w 424"/>
                <a:gd name="T81" fmla="*/ 325 h 394"/>
                <a:gd name="T82" fmla="*/ 66 w 424"/>
                <a:gd name="T83" fmla="*/ 334 h 394"/>
                <a:gd name="T84" fmla="*/ 62 w 424"/>
                <a:gd name="T85" fmla="*/ 336 h 394"/>
                <a:gd name="T86" fmla="*/ 54 w 424"/>
                <a:gd name="T87" fmla="*/ 344 h 394"/>
                <a:gd name="T88" fmla="*/ 45 w 424"/>
                <a:gd name="T89" fmla="*/ 352 h 394"/>
                <a:gd name="T90" fmla="*/ 33 w 424"/>
                <a:gd name="T91" fmla="*/ 363 h 394"/>
                <a:gd name="T92" fmla="*/ 20 w 424"/>
                <a:gd name="T93" fmla="*/ 373 h 394"/>
                <a:gd name="T94" fmla="*/ 10 w 424"/>
                <a:gd name="T95" fmla="*/ 383 h 394"/>
                <a:gd name="T96" fmla="*/ 2 w 424"/>
                <a:gd name="T97" fmla="*/ 390 h 394"/>
                <a:gd name="T98" fmla="*/ 0 w 424"/>
                <a:gd name="T99" fmla="*/ 394 h 3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24"/>
                <a:gd name="T151" fmla="*/ 0 h 394"/>
                <a:gd name="T152" fmla="*/ 424 w 424"/>
                <a:gd name="T153" fmla="*/ 394 h 3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24" h="394">
                  <a:moveTo>
                    <a:pt x="310" y="150"/>
                  </a:moveTo>
                  <a:lnTo>
                    <a:pt x="283" y="206"/>
                  </a:lnTo>
                  <a:lnTo>
                    <a:pt x="283" y="231"/>
                  </a:lnTo>
                  <a:lnTo>
                    <a:pt x="287" y="248"/>
                  </a:lnTo>
                  <a:lnTo>
                    <a:pt x="295" y="260"/>
                  </a:lnTo>
                  <a:lnTo>
                    <a:pt x="304" y="265"/>
                  </a:lnTo>
                  <a:lnTo>
                    <a:pt x="314" y="267"/>
                  </a:lnTo>
                  <a:lnTo>
                    <a:pt x="324" y="269"/>
                  </a:lnTo>
                  <a:lnTo>
                    <a:pt x="329" y="267"/>
                  </a:lnTo>
                  <a:lnTo>
                    <a:pt x="331" y="267"/>
                  </a:lnTo>
                  <a:lnTo>
                    <a:pt x="354" y="254"/>
                  </a:lnTo>
                  <a:lnTo>
                    <a:pt x="374" y="238"/>
                  </a:lnTo>
                  <a:lnTo>
                    <a:pt x="391" y="221"/>
                  </a:lnTo>
                  <a:lnTo>
                    <a:pt x="403" y="204"/>
                  </a:lnTo>
                  <a:lnTo>
                    <a:pt x="412" y="187"/>
                  </a:lnTo>
                  <a:lnTo>
                    <a:pt x="418" y="173"/>
                  </a:lnTo>
                  <a:lnTo>
                    <a:pt x="422" y="165"/>
                  </a:lnTo>
                  <a:lnTo>
                    <a:pt x="424" y="162"/>
                  </a:lnTo>
                  <a:lnTo>
                    <a:pt x="418" y="131"/>
                  </a:lnTo>
                  <a:lnTo>
                    <a:pt x="410" y="104"/>
                  </a:lnTo>
                  <a:lnTo>
                    <a:pt x="403" y="81"/>
                  </a:lnTo>
                  <a:lnTo>
                    <a:pt x="393" y="62"/>
                  </a:lnTo>
                  <a:lnTo>
                    <a:pt x="383" y="44"/>
                  </a:lnTo>
                  <a:lnTo>
                    <a:pt x="374" y="31"/>
                  </a:lnTo>
                  <a:lnTo>
                    <a:pt x="362" y="19"/>
                  </a:lnTo>
                  <a:lnTo>
                    <a:pt x="353" y="10"/>
                  </a:lnTo>
                  <a:lnTo>
                    <a:pt x="337" y="4"/>
                  </a:lnTo>
                  <a:lnTo>
                    <a:pt x="312" y="0"/>
                  </a:lnTo>
                  <a:lnTo>
                    <a:pt x="281" y="0"/>
                  </a:lnTo>
                  <a:lnTo>
                    <a:pt x="249" y="0"/>
                  </a:lnTo>
                  <a:lnTo>
                    <a:pt x="216" y="2"/>
                  </a:lnTo>
                  <a:lnTo>
                    <a:pt x="187" y="4"/>
                  </a:lnTo>
                  <a:lnTo>
                    <a:pt x="168" y="6"/>
                  </a:lnTo>
                  <a:lnTo>
                    <a:pt x="162" y="8"/>
                  </a:lnTo>
                  <a:lnTo>
                    <a:pt x="133" y="44"/>
                  </a:lnTo>
                  <a:lnTo>
                    <a:pt x="112" y="92"/>
                  </a:lnTo>
                  <a:lnTo>
                    <a:pt x="95" y="146"/>
                  </a:lnTo>
                  <a:lnTo>
                    <a:pt x="83" y="202"/>
                  </a:lnTo>
                  <a:lnTo>
                    <a:pt x="73" y="252"/>
                  </a:lnTo>
                  <a:lnTo>
                    <a:pt x="68" y="294"/>
                  </a:lnTo>
                  <a:lnTo>
                    <a:pt x="66" y="325"/>
                  </a:lnTo>
                  <a:lnTo>
                    <a:pt x="66" y="334"/>
                  </a:lnTo>
                  <a:lnTo>
                    <a:pt x="62" y="336"/>
                  </a:lnTo>
                  <a:lnTo>
                    <a:pt x="54" y="344"/>
                  </a:lnTo>
                  <a:lnTo>
                    <a:pt x="45" y="352"/>
                  </a:lnTo>
                  <a:lnTo>
                    <a:pt x="33" y="363"/>
                  </a:lnTo>
                  <a:lnTo>
                    <a:pt x="20" y="373"/>
                  </a:lnTo>
                  <a:lnTo>
                    <a:pt x="10" y="383"/>
                  </a:lnTo>
                  <a:lnTo>
                    <a:pt x="2" y="390"/>
                  </a:lnTo>
                  <a:lnTo>
                    <a:pt x="0" y="394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6" name="Freeform 15"/>
            <p:cNvSpPr>
              <a:spLocks/>
            </p:cNvSpPr>
            <p:nvPr/>
          </p:nvSpPr>
          <p:spPr bwMode="auto">
            <a:xfrm>
              <a:off x="4511" y="3575"/>
              <a:ext cx="140" cy="247"/>
            </a:xfrm>
            <a:custGeom>
              <a:avLst/>
              <a:gdLst>
                <a:gd name="T0" fmla="*/ 140 w 140"/>
                <a:gd name="T1" fmla="*/ 0 h 247"/>
                <a:gd name="T2" fmla="*/ 134 w 140"/>
                <a:gd name="T3" fmla="*/ 9 h 247"/>
                <a:gd name="T4" fmla="*/ 119 w 140"/>
                <a:gd name="T5" fmla="*/ 30 h 247"/>
                <a:gd name="T6" fmla="*/ 98 w 140"/>
                <a:gd name="T7" fmla="*/ 61 h 247"/>
                <a:gd name="T8" fmla="*/ 75 w 140"/>
                <a:gd name="T9" fmla="*/ 100 h 247"/>
                <a:gd name="T10" fmla="*/ 50 w 140"/>
                <a:gd name="T11" fmla="*/ 140 h 247"/>
                <a:gd name="T12" fmla="*/ 27 w 140"/>
                <a:gd name="T13" fmla="*/ 182 h 247"/>
                <a:gd name="T14" fmla="*/ 9 w 140"/>
                <a:gd name="T15" fmla="*/ 219 h 247"/>
                <a:gd name="T16" fmla="*/ 0 w 140"/>
                <a:gd name="T17" fmla="*/ 247 h 2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0"/>
                <a:gd name="T28" fmla="*/ 0 h 247"/>
                <a:gd name="T29" fmla="*/ 140 w 140"/>
                <a:gd name="T30" fmla="*/ 247 h 2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0" h="247">
                  <a:moveTo>
                    <a:pt x="140" y="0"/>
                  </a:moveTo>
                  <a:lnTo>
                    <a:pt x="134" y="9"/>
                  </a:lnTo>
                  <a:lnTo>
                    <a:pt x="119" y="30"/>
                  </a:lnTo>
                  <a:lnTo>
                    <a:pt x="98" y="61"/>
                  </a:lnTo>
                  <a:lnTo>
                    <a:pt x="75" y="100"/>
                  </a:lnTo>
                  <a:lnTo>
                    <a:pt x="50" y="140"/>
                  </a:lnTo>
                  <a:lnTo>
                    <a:pt x="27" y="182"/>
                  </a:lnTo>
                  <a:lnTo>
                    <a:pt x="9" y="219"/>
                  </a:lnTo>
                  <a:lnTo>
                    <a:pt x="0" y="247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7" name="Freeform 16"/>
            <p:cNvSpPr>
              <a:spLocks/>
            </p:cNvSpPr>
            <p:nvPr/>
          </p:nvSpPr>
          <p:spPr bwMode="auto">
            <a:xfrm>
              <a:off x="5126" y="3150"/>
              <a:ext cx="27" cy="75"/>
            </a:xfrm>
            <a:custGeom>
              <a:avLst/>
              <a:gdLst>
                <a:gd name="T0" fmla="*/ 0 w 27"/>
                <a:gd name="T1" fmla="*/ 0 h 75"/>
                <a:gd name="T2" fmla="*/ 0 w 27"/>
                <a:gd name="T3" fmla="*/ 2 h 75"/>
                <a:gd name="T4" fmla="*/ 2 w 27"/>
                <a:gd name="T5" fmla="*/ 4 h 75"/>
                <a:gd name="T6" fmla="*/ 4 w 27"/>
                <a:gd name="T7" fmla="*/ 4 h 75"/>
                <a:gd name="T8" fmla="*/ 6 w 27"/>
                <a:gd name="T9" fmla="*/ 6 h 75"/>
                <a:gd name="T10" fmla="*/ 6 w 27"/>
                <a:gd name="T11" fmla="*/ 6 h 75"/>
                <a:gd name="T12" fmla="*/ 8 w 27"/>
                <a:gd name="T13" fmla="*/ 8 h 75"/>
                <a:gd name="T14" fmla="*/ 8 w 27"/>
                <a:gd name="T15" fmla="*/ 10 h 75"/>
                <a:gd name="T16" fmla="*/ 10 w 27"/>
                <a:gd name="T17" fmla="*/ 12 h 75"/>
                <a:gd name="T18" fmla="*/ 12 w 27"/>
                <a:gd name="T19" fmla="*/ 15 h 75"/>
                <a:gd name="T20" fmla="*/ 16 w 27"/>
                <a:gd name="T21" fmla="*/ 21 h 75"/>
                <a:gd name="T22" fmla="*/ 20 w 27"/>
                <a:gd name="T23" fmla="*/ 25 h 75"/>
                <a:gd name="T24" fmla="*/ 22 w 27"/>
                <a:gd name="T25" fmla="*/ 31 h 75"/>
                <a:gd name="T26" fmla="*/ 25 w 27"/>
                <a:gd name="T27" fmla="*/ 35 h 75"/>
                <a:gd name="T28" fmla="*/ 27 w 27"/>
                <a:gd name="T29" fmla="*/ 40 h 75"/>
                <a:gd name="T30" fmla="*/ 27 w 27"/>
                <a:gd name="T31" fmla="*/ 46 h 75"/>
                <a:gd name="T32" fmla="*/ 27 w 27"/>
                <a:gd name="T33" fmla="*/ 50 h 75"/>
                <a:gd name="T34" fmla="*/ 25 w 27"/>
                <a:gd name="T35" fmla="*/ 54 h 75"/>
                <a:gd name="T36" fmla="*/ 25 w 27"/>
                <a:gd name="T37" fmla="*/ 56 h 75"/>
                <a:gd name="T38" fmla="*/ 24 w 27"/>
                <a:gd name="T39" fmla="*/ 60 h 75"/>
                <a:gd name="T40" fmla="*/ 22 w 27"/>
                <a:gd name="T41" fmla="*/ 63 h 75"/>
                <a:gd name="T42" fmla="*/ 22 w 27"/>
                <a:gd name="T43" fmla="*/ 65 h 75"/>
                <a:gd name="T44" fmla="*/ 20 w 27"/>
                <a:gd name="T45" fmla="*/ 69 h 75"/>
                <a:gd name="T46" fmla="*/ 20 w 27"/>
                <a:gd name="T47" fmla="*/ 73 h 75"/>
                <a:gd name="T48" fmla="*/ 20 w 27"/>
                <a:gd name="T49" fmla="*/ 75 h 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"/>
                <a:gd name="T76" fmla="*/ 0 h 75"/>
                <a:gd name="T77" fmla="*/ 27 w 27"/>
                <a:gd name="T78" fmla="*/ 75 h 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" h="75">
                  <a:moveTo>
                    <a:pt x="0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12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2" y="31"/>
                  </a:lnTo>
                  <a:lnTo>
                    <a:pt x="25" y="35"/>
                  </a:lnTo>
                  <a:lnTo>
                    <a:pt x="27" y="40"/>
                  </a:lnTo>
                  <a:lnTo>
                    <a:pt x="27" y="46"/>
                  </a:lnTo>
                  <a:lnTo>
                    <a:pt x="27" y="50"/>
                  </a:lnTo>
                  <a:lnTo>
                    <a:pt x="25" y="54"/>
                  </a:lnTo>
                  <a:lnTo>
                    <a:pt x="25" y="56"/>
                  </a:lnTo>
                  <a:lnTo>
                    <a:pt x="24" y="60"/>
                  </a:lnTo>
                  <a:lnTo>
                    <a:pt x="22" y="63"/>
                  </a:lnTo>
                  <a:lnTo>
                    <a:pt x="22" y="65"/>
                  </a:lnTo>
                  <a:lnTo>
                    <a:pt x="20" y="69"/>
                  </a:lnTo>
                  <a:lnTo>
                    <a:pt x="20" y="73"/>
                  </a:lnTo>
                  <a:lnTo>
                    <a:pt x="20" y="75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8" name="Freeform 17"/>
            <p:cNvSpPr>
              <a:spLocks/>
            </p:cNvSpPr>
            <p:nvPr/>
          </p:nvSpPr>
          <p:spPr bwMode="auto">
            <a:xfrm>
              <a:off x="5157" y="3163"/>
              <a:ext cx="12" cy="22"/>
            </a:xfrm>
            <a:custGeom>
              <a:avLst/>
              <a:gdLst>
                <a:gd name="T0" fmla="*/ 0 w 12"/>
                <a:gd name="T1" fmla="*/ 0 h 22"/>
                <a:gd name="T2" fmla="*/ 2 w 12"/>
                <a:gd name="T3" fmla="*/ 2 h 22"/>
                <a:gd name="T4" fmla="*/ 2 w 12"/>
                <a:gd name="T5" fmla="*/ 6 h 22"/>
                <a:gd name="T6" fmla="*/ 4 w 12"/>
                <a:gd name="T7" fmla="*/ 8 h 22"/>
                <a:gd name="T8" fmla="*/ 6 w 12"/>
                <a:gd name="T9" fmla="*/ 10 h 22"/>
                <a:gd name="T10" fmla="*/ 8 w 12"/>
                <a:gd name="T11" fmla="*/ 12 h 22"/>
                <a:gd name="T12" fmla="*/ 10 w 12"/>
                <a:gd name="T13" fmla="*/ 16 h 22"/>
                <a:gd name="T14" fmla="*/ 12 w 12"/>
                <a:gd name="T15" fmla="*/ 18 h 22"/>
                <a:gd name="T16" fmla="*/ 12 w 12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2"/>
                <a:gd name="T29" fmla="*/ 12 w 12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2">
                  <a:moveTo>
                    <a:pt x="0" y="0"/>
                  </a:moveTo>
                  <a:lnTo>
                    <a:pt x="2" y="2"/>
                  </a:lnTo>
                  <a:lnTo>
                    <a:pt x="2" y="6"/>
                  </a:lnTo>
                  <a:lnTo>
                    <a:pt x="4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22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9" name="Freeform 18"/>
            <p:cNvSpPr>
              <a:spLocks/>
            </p:cNvSpPr>
            <p:nvPr/>
          </p:nvSpPr>
          <p:spPr bwMode="auto">
            <a:xfrm>
              <a:off x="5161" y="3185"/>
              <a:ext cx="8" cy="40"/>
            </a:xfrm>
            <a:custGeom>
              <a:avLst/>
              <a:gdLst>
                <a:gd name="T0" fmla="*/ 8 w 8"/>
                <a:gd name="T1" fmla="*/ 0 h 40"/>
                <a:gd name="T2" fmla="*/ 8 w 8"/>
                <a:gd name="T3" fmla="*/ 3 h 40"/>
                <a:gd name="T4" fmla="*/ 8 w 8"/>
                <a:gd name="T5" fmla="*/ 7 h 40"/>
                <a:gd name="T6" fmla="*/ 6 w 8"/>
                <a:gd name="T7" fmla="*/ 13 h 40"/>
                <a:gd name="T8" fmla="*/ 4 w 8"/>
                <a:gd name="T9" fmla="*/ 19 h 40"/>
                <a:gd name="T10" fmla="*/ 4 w 8"/>
                <a:gd name="T11" fmla="*/ 25 h 40"/>
                <a:gd name="T12" fmla="*/ 2 w 8"/>
                <a:gd name="T13" fmla="*/ 30 h 40"/>
                <a:gd name="T14" fmla="*/ 0 w 8"/>
                <a:gd name="T15" fmla="*/ 36 h 40"/>
                <a:gd name="T16" fmla="*/ 0 w 8"/>
                <a:gd name="T17" fmla="*/ 4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0"/>
                <a:gd name="T29" fmla="*/ 8 w 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0">
                  <a:moveTo>
                    <a:pt x="8" y="0"/>
                  </a:moveTo>
                  <a:lnTo>
                    <a:pt x="8" y="3"/>
                  </a:lnTo>
                  <a:lnTo>
                    <a:pt x="8" y="7"/>
                  </a:lnTo>
                  <a:lnTo>
                    <a:pt x="6" y="13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30" name="Freeform 19"/>
            <p:cNvSpPr>
              <a:spLocks/>
            </p:cNvSpPr>
            <p:nvPr/>
          </p:nvSpPr>
          <p:spPr bwMode="auto">
            <a:xfrm>
              <a:off x="5055" y="3358"/>
              <a:ext cx="48" cy="36"/>
            </a:xfrm>
            <a:custGeom>
              <a:avLst/>
              <a:gdLst>
                <a:gd name="T0" fmla="*/ 45 w 48"/>
                <a:gd name="T1" fmla="*/ 0 h 36"/>
                <a:gd name="T2" fmla="*/ 45 w 48"/>
                <a:gd name="T3" fmla="*/ 3 h 36"/>
                <a:gd name="T4" fmla="*/ 45 w 48"/>
                <a:gd name="T5" fmla="*/ 5 h 36"/>
                <a:gd name="T6" fmla="*/ 45 w 48"/>
                <a:gd name="T7" fmla="*/ 9 h 36"/>
                <a:gd name="T8" fmla="*/ 45 w 48"/>
                <a:gd name="T9" fmla="*/ 13 h 36"/>
                <a:gd name="T10" fmla="*/ 45 w 48"/>
                <a:gd name="T11" fmla="*/ 15 h 36"/>
                <a:gd name="T12" fmla="*/ 46 w 48"/>
                <a:gd name="T13" fmla="*/ 19 h 36"/>
                <a:gd name="T14" fmla="*/ 46 w 48"/>
                <a:gd name="T15" fmla="*/ 21 h 36"/>
                <a:gd name="T16" fmla="*/ 46 w 48"/>
                <a:gd name="T17" fmla="*/ 23 h 36"/>
                <a:gd name="T18" fmla="*/ 46 w 48"/>
                <a:gd name="T19" fmla="*/ 24 h 36"/>
                <a:gd name="T20" fmla="*/ 46 w 48"/>
                <a:gd name="T21" fmla="*/ 24 h 36"/>
                <a:gd name="T22" fmla="*/ 46 w 48"/>
                <a:gd name="T23" fmla="*/ 26 h 36"/>
                <a:gd name="T24" fmla="*/ 46 w 48"/>
                <a:gd name="T25" fmla="*/ 26 h 36"/>
                <a:gd name="T26" fmla="*/ 46 w 48"/>
                <a:gd name="T27" fmla="*/ 26 h 36"/>
                <a:gd name="T28" fmla="*/ 46 w 48"/>
                <a:gd name="T29" fmla="*/ 28 h 36"/>
                <a:gd name="T30" fmla="*/ 48 w 48"/>
                <a:gd name="T31" fmla="*/ 28 h 36"/>
                <a:gd name="T32" fmla="*/ 48 w 48"/>
                <a:gd name="T33" fmla="*/ 30 h 36"/>
                <a:gd name="T34" fmla="*/ 43 w 48"/>
                <a:gd name="T35" fmla="*/ 32 h 36"/>
                <a:gd name="T36" fmla="*/ 37 w 48"/>
                <a:gd name="T37" fmla="*/ 32 h 36"/>
                <a:gd name="T38" fmla="*/ 31 w 48"/>
                <a:gd name="T39" fmla="*/ 32 h 36"/>
                <a:gd name="T40" fmla="*/ 25 w 48"/>
                <a:gd name="T41" fmla="*/ 32 h 36"/>
                <a:gd name="T42" fmla="*/ 18 w 48"/>
                <a:gd name="T43" fmla="*/ 32 h 36"/>
                <a:gd name="T44" fmla="*/ 12 w 48"/>
                <a:gd name="T45" fmla="*/ 32 h 36"/>
                <a:gd name="T46" fmla="*/ 4 w 48"/>
                <a:gd name="T47" fmla="*/ 34 h 36"/>
                <a:gd name="T48" fmla="*/ 0 w 48"/>
                <a:gd name="T49" fmla="*/ 3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"/>
                <a:gd name="T76" fmla="*/ 0 h 36"/>
                <a:gd name="T77" fmla="*/ 48 w 48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" h="36">
                  <a:moveTo>
                    <a:pt x="45" y="0"/>
                  </a:moveTo>
                  <a:lnTo>
                    <a:pt x="45" y="3"/>
                  </a:lnTo>
                  <a:lnTo>
                    <a:pt x="45" y="5"/>
                  </a:lnTo>
                  <a:lnTo>
                    <a:pt x="45" y="9"/>
                  </a:lnTo>
                  <a:lnTo>
                    <a:pt x="45" y="13"/>
                  </a:lnTo>
                  <a:lnTo>
                    <a:pt x="45" y="15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6" y="23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3" y="32"/>
                  </a:lnTo>
                  <a:lnTo>
                    <a:pt x="37" y="32"/>
                  </a:lnTo>
                  <a:lnTo>
                    <a:pt x="31" y="32"/>
                  </a:lnTo>
                  <a:lnTo>
                    <a:pt x="25" y="32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4" y="34"/>
                  </a:lnTo>
                  <a:lnTo>
                    <a:pt x="0" y="36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31" name="Freeform 20"/>
            <p:cNvSpPr>
              <a:spLocks/>
            </p:cNvSpPr>
            <p:nvPr/>
          </p:nvSpPr>
          <p:spPr bwMode="auto">
            <a:xfrm>
              <a:off x="5071" y="3400"/>
              <a:ext cx="32" cy="2"/>
            </a:xfrm>
            <a:custGeom>
              <a:avLst/>
              <a:gdLst>
                <a:gd name="T0" fmla="*/ 32 w 32"/>
                <a:gd name="T1" fmla="*/ 0 h 2"/>
                <a:gd name="T2" fmla="*/ 29 w 32"/>
                <a:gd name="T3" fmla="*/ 0 h 2"/>
                <a:gd name="T4" fmla="*/ 25 w 32"/>
                <a:gd name="T5" fmla="*/ 0 h 2"/>
                <a:gd name="T6" fmla="*/ 21 w 32"/>
                <a:gd name="T7" fmla="*/ 0 h 2"/>
                <a:gd name="T8" fmla="*/ 17 w 32"/>
                <a:gd name="T9" fmla="*/ 0 h 2"/>
                <a:gd name="T10" fmla="*/ 11 w 32"/>
                <a:gd name="T11" fmla="*/ 0 h 2"/>
                <a:gd name="T12" fmla="*/ 7 w 32"/>
                <a:gd name="T13" fmla="*/ 0 h 2"/>
                <a:gd name="T14" fmla="*/ 4 w 32"/>
                <a:gd name="T15" fmla="*/ 0 h 2"/>
                <a:gd name="T16" fmla="*/ 0 w 32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2"/>
                <a:gd name="T29" fmla="*/ 32 w 32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2">
                  <a:moveTo>
                    <a:pt x="32" y="0"/>
                  </a:moveTo>
                  <a:lnTo>
                    <a:pt x="29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9509" name="Text Box 40"/>
          <p:cNvSpPr txBox="1">
            <a:spLocks noChangeArrowheads="1"/>
          </p:cNvSpPr>
          <p:nvPr/>
        </p:nvSpPr>
        <p:spPr bwMode="auto">
          <a:xfrm>
            <a:off x="7611408" y="4332895"/>
            <a:ext cx="440857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Comic Sans MS" pitchFamily="66" charset="0"/>
                <a:ea typeface="HG創英角ﾎﾟｯﾌﾟ体" pitchFamily="49" charset="-128"/>
              </a:rPr>
              <a:t>ひもの長さと角速度</a:t>
            </a:r>
            <a:endParaRPr lang="en-US" altLang="ja-JP" sz="2400" dirty="0">
              <a:latin typeface="Comic Sans MS" pitchFamily="66" charset="0"/>
              <a:ea typeface="HG創英角ﾎﾟｯﾌﾟ体" pitchFamily="49" charset="-128"/>
            </a:endParaRPr>
          </a:p>
          <a:p>
            <a:pPr algn="ctr"/>
            <a:r>
              <a:rPr lang="en-US" altLang="ja-JP" dirty="0">
                <a:latin typeface="Comic Sans MS" pitchFamily="66" charset="0"/>
                <a:ea typeface="HG創英角ﾎﾟｯﾌﾟ体" pitchFamily="49" charset="-128"/>
              </a:rPr>
              <a:t>Length of the rope and angular velocity</a:t>
            </a:r>
            <a:endParaRPr lang="ja-JP" altLang="en-US" dirty="0">
              <a:ea typeface="HG創英角ﾎﾟｯﾌﾟ体" pitchFamily="49" charset="-128"/>
            </a:endParaRPr>
          </a:p>
        </p:txBody>
      </p:sp>
      <p:grpSp>
        <p:nvGrpSpPr>
          <p:cNvPr id="149510" name="Group 41"/>
          <p:cNvGrpSpPr>
            <a:grpSpLocks/>
          </p:cNvGrpSpPr>
          <p:nvPr/>
        </p:nvGrpSpPr>
        <p:grpSpPr bwMode="auto">
          <a:xfrm>
            <a:off x="8904312" y="5229200"/>
            <a:ext cx="1511300" cy="1082675"/>
            <a:chOff x="2064" y="1253"/>
            <a:chExt cx="952" cy="682"/>
          </a:xfrm>
        </p:grpSpPr>
        <p:sp>
          <p:nvSpPr>
            <p:cNvPr id="149511" name="Text Box 42"/>
            <p:cNvSpPr txBox="1">
              <a:spLocks noChangeArrowheads="1"/>
            </p:cNvSpPr>
            <p:nvPr/>
          </p:nvSpPr>
          <p:spPr bwMode="auto">
            <a:xfrm>
              <a:off x="2064" y="1389"/>
              <a:ext cx="50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200">
                  <a:latin typeface="Symbol" pitchFamily="18" charset="2"/>
                </a:rPr>
                <a:t>w</a:t>
              </a:r>
              <a:r>
                <a:rPr lang="en-US" altLang="ja-JP" sz="3200">
                  <a:latin typeface="Times New Roman" pitchFamily="18" charset="0"/>
                </a:rPr>
                <a:t> =</a:t>
              </a:r>
            </a:p>
          </p:txBody>
        </p:sp>
        <p:sp>
          <p:nvSpPr>
            <p:cNvPr id="149512" name="Text Box 43"/>
            <p:cNvSpPr txBox="1">
              <a:spLocks noChangeArrowheads="1"/>
            </p:cNvSpPr>
            <p:nvPr/>
          </p:nvSpPr>
          <p:spPr bwMode="auto">
            <a:xfrm>
              <a:off x="2727" y="1253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200" i="1"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149513" name="Text Box 44"/>
            <p:cNvSpPr txBox="1">
              <a:spLocks noChangeArrowheads="1"/>
            </p:cNvSpPr>
            <p:nvPr/>
          </p:nvSpPr>
          <p:spPr bwMode="auto">
            <a:xfrm>
              <a:off x="2727" y="1570"/>
              <a:ext cx="1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200" i="1"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149514" name="Line 45"/>
            <p:cNvSpPr>
              <a:spLocks noChangeShapeType="1"/>
            </p:cNvSpPr>
            <p:nvPr/>
          </p:nvSpPr>
          <p:spPr bwMode="auto">
            <a:xfrm>
              <a:off x="2699" y="1615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15" name="Freeform 46"/>
            <p:cNvSpPr>
              <a:spLocks/>
            </p:cNvSpPr>
            <p:nvPr/>
          </p:nvSpPr>
          <p:spPr bwMode="auto">
            <a:xfrm>
              <a:off x="2517" y="1253"/>
              <a:ext cx="499" cy="589"/>
            </a:xfrm>
            <a:custGeom>
              <a:avLst/>
              <a:gdLst>
                <a:gd name="T0" fmla="*/ 499 w 499"/>
                <a:gd name="T1" fmla="*/ 0 h 589"/>
                <a:gd name="T2" fmla="*/ 136 w 499"/>
                <a:gd name="T3" fmla="*/ 0 h 589"/>
                <a:gd name="T4" fmla="*/ 91 w 499"/>
                <a:gd name="T5" fmla="*/ 589 h 589"/>
                <a:gd name="T6" fmla="*/ 45 w 499"/>
                <a:gd name="T7" fmla="*/ 453 h 589"/>
                <a:gd name="T8" fmla="*/ 0 w 499"/>
                <a:gd name="T9" fmla="*/ 499 h 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"/>
                <a:gd name="T16" fmla="*/ 0 h 589"/>
                <a:gd name="T17" fmla="*/ 499 w 499"/>
                <a:gd name="T18" fmla="*/ 589 h 5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" h="589">
                  <a:moveTo>
                    <a:pt x="499" y="0"/>
                  </a:moveTo>
                  <a:lnTo>
                    <a:pt x="136" y="0"/>
                  </a:lnTo>
                  <a:lnTo>
                    <a:pt x="91" y="589"/>
                  </a:lnTo>
                  <a:lnTo>
                    <a:pt x="45" y="453"/>
                  </a:lnTo>
                  <a:lnTo>
                    <a:pt x="0" y="499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8FE58A0-0053-41A2-A587-2DEBEBC1E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1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8" dur="20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2109 -0.007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324 L 0.06445 0.01412 C 0.07773 0.01806 0.09857 0.02107 0.11953 0.02107 C 0.14388 0.02107 0.16315 0.01806 0.17682 0.01412 L 0.24206 -0.00324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8034" grpId="0" animBg="1"/>
      <p:bldP spid="428034" grpId="1" animBg="1"/>
      <p:bldP spid="4280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FEA0469E-4CDC-4649-860D-D26A4688A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29" y="554088"/>
            <a:ext cx="676875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400" dirty="0">
                <a:solidFill>
                  <a:srgbClr val="FFCC00"/>
                </a:solidFill>
                <a:ea typeface="HGP教科書体" pitchFamily="18" charset="-128"/>
              </a:rPr>
              <a:t>重力：どんな単位？</a:t>
            </a:r>
            <a:endParaRPr lang="en-US" altLang="ja-JP" sz="4400" dirty="0">
              <a:solidFill>
                <a:srgbClr val="FFCC00"/>
              </a:solidFill>
              <a:ea typeface="HGP教科書体" pitchFamily="18" charset="-128"/>
            </a:endParaRPr>
          </a:p>
          <a:p>
            <a:pPr algn="ctr"/>
            <a:r>
              <a:rPr lang="en-US" altLang="ja-JP" sz="3200" dirty="0">
                <a:solidFill>
                  <a:srgbClr val="FFCC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Gravity: What kind of unit?</a:t>
            </a:r>
            <a:endParaRPr lang="ja-JP" altLang="en-US" sz="3200" dirty="0">
              <a:solidFill>
                <a:srgbClr val="FFCC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A691A0-B17E-40DB-A0F8-CB0FB724D690}"/>
              </a:ext>
            </a:extLst>
          </p:cNvPr>
          <p:cNvSpPr txBox="1"/>
          <p:nvPr/>
        </p:nvSpPr>
        <p:spPr>
          <a:xfrm>
            <a:off x="1763724" y="2492896"/>
            <a:ext cx="8664551" cy="646331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重力加速度</a:t>
            </a:r>
            <a:r>
              <a:rPr lang="en-US" altLang="ja-JP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g</a:t>
            </a:r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は</a:t>
            </a:r>
            <a:r>
              <a:rPr lang="en-US" altLang="ja-JP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9.8 m/sec</a:t>
            </a:r>
            <a:r>
              <a:rPr lang="en-US" altLang="ja-JP" sz="3600" baseline="300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2</a:t>
            </a:r>
            <a:r>
              <a:rPr lang="en-US" altLang="ja-JP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, </a:t>
            </a:r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または</a:t>
            </a:r>
            <a:r>
              <a:rPr lang="en-US" altLang="ja-JP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980 gal (</a:t>
            </a:r>
            <a:r>
              <a:rPr lang="ja-JP" altLang="en-US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ガル</a:t>
            </a:r>
            <a:r>
              <a:rPr lang="en-US" altLang="ja-JP" sz="3600" dirty="0">
                <a:solidFill>
                  <a:srgbClr val="FF7C80"/>
                </a:solidFill>
                <a:latin typeface="HGP教科書体" pitchFamily="18" charset="-128"/>
                <a:ea typeface="HGP教科書体" pitchFamily="18" charset="-128"/>
              </a:rPr>
              <a:t>)</a:t>
            </a:r>
            <a:endParaRPr lang="ja-JP" altLang="en-US" sz="3600" dirty="0">
              <a:solidFill>
                <a:srgbClr val="FF7C80"/>
              </a:solidFill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726D0A-00C5-4A7C-9484-F862B82F1F7B}"/>
              </a:ext>
            </a:extLst>
          </p:cNvPr>
          <p:cNvSpPr txBox="1"/>
          <p:nvPr/>
        </p:nvSpPr>
        <p:spPr>
          <a:xfrm>
            <a:off x="2207568" y="3492985"/>
            <a:ext cx="7140096" cy="646331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HGP教科書体" pitchFamily="18" charset="-128"/>
                <a:ea typeface="HGP教科書体" pitchFamily="18" charset="-128"/>
              </a:rPr>
              <a:t>「ガル」はガリレオ・ガリレイにちなんだもの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304788-5A7B-418E-A261-13B4C0BA30C4}"/>
              </a:ext>
            </a:extLst>
          </p:cNvPr>
          <p:cNvSpPr txBox="1"/>
          <p:nvPr/>
        </p:nvSpPr>
        <p:spPr>
          <a:xfrm>
            <a:off x="623392" y="4365104"/>
            <a:ext cx="11421716" cy="1692771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1 gal = 1,000 </a:t>
            </a:r>
            <a:r>
              <a:rPr lang="en-US" altLang="ja-JP" sz="3600" dirty="0" err="1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mgal</a:t>
            </a:r>
            <a:r>
              <a:rPr lang="en-US" altLang="ja-JP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    1 </a:t>
            </a:r>
            <a:r>
              <a:rPr lang="en-US" altLang="ja-JP" sz="3600" dirty="0" err="1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mgal</a:t>
            </a:r>
            <a:r>
              <a:rPr lang="en-US" altLang="ja-JP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 = 1,000 </a:t>
            </a:r>
            <a:r>
              <a:rPr lang="en-US" altLang="ja-JP" sz="3600" dirty="0" err="1">
                <a:solidFill>
                  <a:srgbClr val="00B0F0"/>
                </a:solidFill>
                <a:latin typeface="Symbol" panose="05050102010706020507" pitchFamily="18" charset="2"/>
                <a:ea typeface="HGP教科書体" pitchFamily="18" charset="-128"/>
              </a:rPr>
              <a:t>m</a:t>
            </a:r>
            <a:r>
              <a:rPr lang="en-US" altLang="ja-JP" sz="3600" dirty="0" err="1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gal</a:t>
            </a:r>
            <a:r>
              <a:rPr lang="en-US" altLang="ja-JP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     1</a:t>
            </a:r>
            <a:r>
              <a:rPr lang="en-US" altLang="ja-JP" sz="3600" dirty="0">
                <a:solidFill>
                  <a:srgbClr val="00B0F0"/>
                </a:solidFill>
                <a:latin typeface="Symbol" panose="05050102010706020507" pitchFamily="18" charset="2"/>
                <a:ea typeface="HGP教科書体" pitchFamily="18" charset="-128"/>
              </a:rPr>
              <a:t>m</a:t>
            </a:r>
            <a:r>
              <a:rPr lang="en-US" altLang="ja-JP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gal = 1,000 </a:t>
            </a:r>
            <a:r>
              <a:rPr lang="en-US" altLang="ja-JP" sz="3600" dirty="0" err="1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ngal</a:t>
            </a:r>
            <a:endParaRPr lang="en-US" altLang="ja-JP" sz="3600" dirty="0">
              <a:solidFill>
                <a:srgbClr val="00B0F0"/>
              </a:solidFill>
              <a:latin typeface="HGP教科書体" pitchFamily="18" charset="-128"/>
              <a:ea typeface="HGP教科書体" pitchFamily="18" charset="-128"/>
            </a:endParaRPr>
          </a:p>
          <a:p>
            <a:r>
              <a:rPr lang="en-US" altLang="ja-JP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		</a:t>
            </a:r>
            <a:r>
              <a:rPr lang="ja-JP" altLang="en-US" sz="32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ミリガル</a:t>
            </a:r>
            <a:r>
              <a:rPr lang="ja-JP" altLang="en-US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　　</a:t>
            </a:r>
            <a:r>
              <a:rPr lang="en-US" altLang="ja-JP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			</a:t>
            </a:r>
            <a:r>
              <a:rPr lang="ja-JP" altLang="en-US" sz="32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マイクロガル</a:t>
            </a:r>
            <a:r>
              <a:rPr lang="ja-JP" altLang="en-US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　　</a:t>
            </a:r>
            <a:r>
              <a:rPr lang="en-US" altLang="ja-JP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		</a:t>
            </a:r>
            <a:r>
              <a:rPr lang="ja-JP" altLang="en-US" sz="36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　　</a:t>
            </a:r>
            <a:r>
              <a:rPr lang="ja-JP" altLang="en-US" sz="32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ナノガル</a:t>
            </a:r>
            <a:endParaRPr lang="en-US" altLang="ja-JP" sz="3200" dirty="0">
              <a:solidFill>
                <a:srgbClr val="00B0F0"/>
              </a:solidFill>
              <a:latin typeface="HGP教科書体" pitchFamily="18" charset="-128"/>
              <a:ea typeface="HGP教科書体" pitchFamily="18" charset="-128"/>
            </a:endParaRPr>
          </a:p>
          <a:p>
            <a:r>
              <a:rPr lang="ja-JP" altLang="en-US" sz="32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１ ガルの　　千分の一</a:t>
            </a:r>
            <a:r>
              <a:rPr lang="en-US" altLang="ja-JP" sz="32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			</a:t>
            </a:r>
            <a:r>
              <a:rPr lang="ja-JP" altLang="en-US" sz="32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百万分の一</a:t>
            </a:r>
            <a:r>
              <a:rPr lang="en-US" altLang="ja-JP" sz="32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		</a:t>
            </a:r>
            <a:r>
              <a:rPr lang="ja-JP" altLang="en-US" sz="3200" dirty="0">
                <a:solidFill>
                  <a:srgbClr val="00B0F0"/>
                </a:solidFill>
                <a:latin typeface="HGP教科書体" pitchFamily="18" charset="-128"/>
                <a:ea typeface="HGP教科書体" pitchFamily="18" charset="-128"/>
              </a:rPr>
              <a:t>十億分の一</a:t>
            </a:r>
            <a:endParaRPr lang="en-US" altLang="ja-JP" sz="3600" dirty="0">
              <a:solidFill>
                <a:srgbClr val="00B0F0"/>
              </a:solidFill>
              <a:latin typeface="HGP教科書体" pitchFamily="18" charset="-128"/>
              <a:ea typeface="HGP教科書体" pitchFamily="18" charset="-128"/>
            </a:endParaRPr>
          </a:p>
        </p:txBody>
      </p:sp>
      <p:pic>
        <p:nvPicPr>
          <p:cNvPr id="6" name="Picture 2" descr="globe">
            <a:extLst>
              <a:ext uri="{FF2B5EF4-FFF2-40B4-BE49-F238E27FC236}">
                <a16:creationId xmlns:a16="http://schemas.microsoft.com/office/drawing/2014/main" id="{DEFCFDAA-CAEF-4772-80A7-D7B7B65A20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7781" y="597425"/>
            <a:ext cx="1440259" cy="144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7B1158-C433-451A-A356-DB2671508C93}"/>
              </a:ext>
            </a:extLst>
          </p:cNvPr>
          <p:cNvSpPr txBox="1"/>
          <p:nvPr/>
        </p:nvSpPr>
        <p:spPr>
          <a:xfrm>
            <a:off x="9739299" y="1815972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00B0F0"/>
                </a:solidFill>
              </a:rPr>
              <a:t>地表でほぼ千ガル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34213AE4-1A04-4945-9051-F5A00DC0FE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4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38"/>
    </mc:Choice>
    <mc:Fallback xmlns="">
      <p:transition spd="slow" advTm="184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78" name="Group 2"/>
          <p:cNvGrpSpPr>
            <a:grpSpLocks/>
          </p:cNvGrpSpPr>
          <p:nvPr/>
        </p:nvGrpSpPr>
        <p:grpSpPr bwMode="auto">
          <a:xfrm>
            <a:off x="5836347" y="1694870"/>
            <a:ext cx="577850" cy="2016125"/>
            <a:chOff x="2154" y="1072"/>
            <a:chExt cx="364" cy="1270"/>
          </a:xfrm>
        </p:grpSpPr>
        <p:sp>
          <p:nvSpPr>
            <p:cNvPr id="382979" name="Oval 3"/>
            <p:cNvSpPr>
              <a:spLocks noChangeArrowheads="1"/>
            </p:cNvSpPr>
            <p:nvPr/>
          </p:nvSpPr>
          <p:spPr bwMode="auto">
            <a:xfrm>
              <a:off x="2245" y="2115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52620" name="Freeform 4"/>
            <p:cNvSpPr>
              <a:spLocks/>
            </p:cNvSpPr>
            <p:nvPr/>
          </p:nvSpPr>
          <p:spPr bwMode="auto">
            <a:xfrm>
              <a:off x="2154" y="1253"/>
              <a:ext cx="364" cy="952"/>
            </a:xfrm>
            <a:custGeom>
              <a:avLst/>
              <a:gdLst>
                <a:gd name="T0" fmla="*/ 8 w 409"/>
                <a:gd name="T1" fmla="*/ 0 h 952"/>
                <a:gd name="T2" fmla="*/ 8 w 409"/>
                <a:gd name="T3" fmla="*/ 227 h 952"/>
                <a:gd name="T4" fmla="*/ 18 w 409"/>
                <a:gd name="T5" fmla="*/ 272 h 952"/>
                <a:gd name="T6" fmla="*/ 0 w 409"/>
                <a:gd name="T7" fmla="*/ 317 h 952"/>
                <a:gd name="T8" fmla="*/ 18 w 409"/>
                <a:gd name="T9" fmla="*/ 363 h 952"/>
                <a:gd name="T10" fmla="*/ 4 w 409"/>
                <a:gd name="T11" fmla="*/ 408 h 952"/>
                <a:gd name="T12" fmla="*/ 18 w 409"/>
                <a:gd name="T13" fmla="*/ 453 h 952"/>
                <a:gd name="T14" fmla="*/ 4 w 409"/>
                <a:gd name="T15" fmla="*/ 499 h 952"/>
                <a:gd name="T16" fmla="*/ 18 w 409"/>
                <a:gd name="T17" fmla="*/ 544 h 952"/>
                <a:gd name="T18" fmla="*/ 4 w 409"/>
                <a:gd name="T19" fmla="*/ 589 h 952"/>
                <a:gd name="T20" fmla="*/ 18 w 409"/>
                <a:gd name="T21" fmla="*/ 635 h 952"/>
                <a:gd name="T22" fmla="*/ 4 w 409"/>
                <a:gd name="T23" fmla="*/ 680 h 952"/>
                <a:gd name="T24" fmla="*/ 10 w 409"/>
                <a:gd name="T25" fmla="*/ 725 h 952"/>
                <a:gd name="T26" fmla="*/ 10 w 409"/>
                <a:gd name="T27" fmla="*/ 952 h 9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9"/>
                <a:gd name="T43" fmla="*/ 0 h 952"/>
                <a:gd name="T44" fmla="*/ 409 w 409"/>
                <a:gd name="T45" fmla="*/ 952 h 9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9" h="952">
                  <a:moveTo>
                    <a:pt x="182" y="0"/>
                  </a:moveTo>
                  <a:lnTo>
                    <a:pt x="182" y="227"/>
                  </a:lnTo>
                  <a:lnTo>
                    <a:pt x="409" y="272"/>
                  </a:lnTo>
                  <a:lnTo>
                    <a:pt x="0" y="317"/>
                  </a:lnTo>
                  <a:lnTo>
                    <a:pt x="409" y="363"/>
                  </a:lnTo>
                  <a:lnTo>
                    <a:pt x="46" y="408"/>
                  </a:lnTo>
                  <a:lnTo>
                    <a:pt x="409" y="453"/>
                  </a:lnTo>
                  <a:lnTo>
                    <a:pt x="46" y="499"/>
                  </a:lnTo>
                  <a:lnTo>
                    <a:pt x="409" y="544"/>
                  </a:lnTo>
                  <a:lnTo>
                    <a:pt x="46" y="589"/>
                  </a:lnTo>
                  <a:lnTo>
                    <a:pt x="409" y="635"/>
                  </a:lnTo>
                  <a:lnTo>
                    <a:pt x="46" y="680"/>
                  </a:lnTo>
                  <a:lnTo>
                    <a:pt x="227" y="725"/>
                  </a:lnTo>
                  <a:lnTo>
                    <a:pt x="227" y="952"/>
                  </a:ln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621" name="Oval 5"/>
            <p:cNvSpPr>
              <a:spLocks noChangeArrowheads="1"/>
            </p:cNvSpPr>
            <p:nvPr/>
          </p:nvSpPr>
          <p:spPr bwMode="auto">
            <a:xfrm>
              <a:off x="2154" y="1072"/>
              <a:ext cx="363" cy="135"/>
            </a:xfrm>
            <a:prstGeom prst="ellipse">
              <a:avLst/>
            </a:prstGeom>
            <a:solidFill>
              <a:schemeClr val="bg2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endParaRPr lang="ja-JP" altLang="en-US"/>
            </a:p>
          </p:txBody>
        </p:sp>
      </p:grpSp>
      <p:sp>
        <p:nvSpPr>
          <p:cNvPr id="152579" name="Text Box 6"/>
          <p:cNvSpPr txBox="1">
            <a:spLocks noChangeArrowheads="1"/>
          </p:cNvSpPr>
          <p:nvPr/>
        </p:nvSpPr>
        <p:spPr bwMode="auto">
          <a:xfrm>
            <a:off x="5087542" y="787351"/>
            <a:ext cx="198002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P教科書体" pitchFamily="18" charset="-128"/>
                <a:ea typeface="HGP教科書体" pitchFamily="18" charset="-128"/>
              </a:rPr>
              <a:t>相対重力計</a:t>
            </a:r>
            <a:endParaRPr lang="en-US" altLang="ja-JP" sz="28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1400" dirty="0">
                <a:latin typeface="Comic Sans MS" panose="030F0702030302020204" pitchFamily="66" charset="0"/>
                <a:ea typeface="小塚ゴシック Pro L" pitchFamily="34" charset="-128"/>
              </a:rPr>
              <a:t>Relative gravimeter</a:t>
            </a:r>
            <a:endParaRPr lang="ja-JP" altLang="en-US" sz="1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152580" name="Group 7"/>
          <p:cNvGrpSpPr>
            <a:grpSpLocks/>
          </p:cNvGrpSpPr>
          <p:nvPr/>
        </p:nvGrpSpPr>
        <p:grpSpPr bwMode="auto">
          <a:xfrm>
            <a:off x="10312129" y="2743200"/>
            <a:ext cx="552450" cy="1371600"/>
            <a:chOff x="3740" y="2162"/>
            <a:chExt cx="348" cy="864"/>
          </a:xfrm>
        </p:grpSpPr>
        <p:sp>
          <p:nvSpPr>
            <p:cNvPr id="152612" name="Freeform 8"/>
            <p:cNvSpPr>
              <a:spLocks/>
            </p:cNvSpPr>
            <p:nvPr/>
          </p:nvSpPr>
          <p:spPr bwMode="auto">
            <a:xfrm>
              <a:off x="3827" y="2205"/>
              <a:ext cx="201" cy="195"/>
            </a:xfrm>
            <a:custGeom>
              <a:avLst/>
              <a:gdLst>
                <a:gd name="T0" fmla="*/ 0 w 602"/>
                <a:gd name="T1" fmla="*/ 0 h 584"/>
                <a:gd name="T2" fmla="*/ 0 w 602"/>
                <a:gd name="T3" fmla="*/ 0 h 584"/>
                <a:gd name="T4" fmla="*/ 0 w 602"/>
                <a:gd name="T5" fmla="*/ 0 h 584"/>
                <a:gd name="T6" fmla="*/ 0 w 602"/>
                <a:gd name="T7" fmla="*/ 0 h 584"/>
                <a:gd name="T8" fmla="*/ 0 w 602"/>
                <a:gd name="T9" fmla="*/ 0 h 584"/>
                <a:gd name="T10" fmla="*/ 0 w 602"/>
                <a:gd name="T11" fmla="*/ 0 h 584"/>
                <a:gd name="T12" fmla="*/ 0 w 602"/>
                <a:gd name="T13" fmla="*/ 0 h 584"/>
                <a:gd name="T14" fmla="*/ 0 w 602"/>
                <a:gd name="T15" fmla="*/ 0 h 584"/>
                <a:gd name="T16" fmla="*/ 0 w 602"/>
                <a:gd name="T17" fmla="*/ 0 h 584"/>
                <a:gd name="T18" fmla="*/ 0 w 602"/>
                <a:gd name="T19" fmla="*/ 0 h 584"/>
                <a:gd name="T20" fmla="*/ 0 w 602"/>
                <a:gd name="T21" fmla="*/ 0 h 584"/>
                <a:gd name="T22" fmla="*/ 0 w 602"/>
                <a:gd name="T23" fmla="*/ 0 h 584"/>
                <a:gd name="T24" fmla="*/ 0 w 602"/>
                <a:gd name="T25" fmla="*/ 0 h 584"/>
                <a:gd name="T26" fmla="*/ 0 w 602"/>
                <a:gd name="T27" fmla="*/ 0 h 584"/>
                <a:gd name="T28" fmla="*/ 0 w 602"/>
                <a:gd name="T29" fmla="*/ 0 h 584"/>
                <a:gd name="T30" fmla="*/ 0 w 602"/>
                <a:gd name="T31" fmla="*/ 0 h 584"/>
                <a:gd name="T32" fmla="*/ 0 w 602"/>
                <a:gd name="T33" fmla="*/ 0 h 584"/>
                <a:gd name="T34" fmla="*/ 0 w 602"/>
                <a:gd name="T35" fmla="*/ 0 h 584"/>
                <a:gd name="T36" fmla="*/ 0 w 602"/>
                <a:gd name="T37" fmla="*/ 0 h 584"/>
                <a:gd name="T38" fmla="*/ 0 w 602"/>
                <a:gd name="T39" fmla="*/ 0 h 584"/>
                <a:gd name="T40" fmla="*/ 0 w 602"/>
                <a:gd name="T41" fmla="*/ 0 h 584"/>
                <a:gd name="T42" fmla="*/ 0 w 602"/>
                <a:gd name="T43" fmla="*/ 0 h 584"/>
                <a:gd name="T44" fmla="*/ 0 w 602"/>
                <a:gd name="T45" fmla="*/ 0 h 584"/>
                <a:gd name="T46" fmla="*/ 0 w 602"/>
                <a:gd name="T47" fmla="*/ 0 h 58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2"/>
                <a:gd name="T73" fmla="*/ 0 h 584"/>
                <a:gd name="T74" fmla="*/ 602 w 602"/>
                <a:gd name="T75" fmla="*/ 584 h 58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2" h="584">
                  <a:moveTo>
                    <a:pt x="184" y="247"/>
                  </a:moveTo>
                  <a:lnTo>
                    <a:pt x="236" y="170"/>
                  </a:lnTo>
                  <a:lnTo>
                    <a:pt x="295" y="111"/>
                  </a:lnTo>
                  <a:lnTo>
                    <a:pt x="354" y="39"/>
                  </a:lnTo>
                  <a:lnTo>
                    <a:pt x="426" y="7"/>
                  </a:lnTo>
                  <a:lnTo>
                    <a:pt x="484" y="0"/>
                  </a:lnTo>
                  <a:lnTo>
                    <a:pt x="543" y="20"/>
                  </a:lnTo>
                  <a:lnTo>
                    <a:pt x="577" y="66"/>
                  </a:lnTo>
                  <a:lnTo>
                    <a:pt x="602" y="150"/>
                  </a:lnTo>
                  <a:lnTo>
                    <a:pt x="596" y="241"/>
                  </a:lnTo>
                  <a:lnTo>
                    <a:pt x="570" y="319"/>
                  </a:lnTo>
                  <a:lnTo>
                    <a:pt x="504" y="409"/>
                  </a:lnTo>
                  <a:lnTo>
                    <a:pt x="433" y="474"/>
                  </a:lnTo>
                  <a:lnTo>
                    <a:pt x="354" y="533"/>
                  </a:lnTo>
                  <a:lnTo>
                    <a:pt x="269" y="572"/>
                  </a:lnTo>
                  <a:lnTo>
                    <a:pt x="196" y="584"/>
                  </a:lnTo>
                  <a:lnTo>
                    <a:pt x="164" y="564"/>
                  </a:lnTo>
                  <a:lnTo>
                    <a:pt x="137" y="487"/>
                  </a:lnTo>
                  <a:lnTo>
                    <a:pt x="145" y="383"/>
                  </a:lnTo>
                  <a:lnTo>
                    <a:pt x="20" y="390"/>
                  </a:lnTo>
                  <a:lnTo>
                    <a:pt x="0" y="370"/>
                  </a:lnTo>
                  <a:lnTo>
                    <a:pt x="20" y="331"/>
                  </a:lnTo>
                  <a:lnTo>
                    <a:pt x="151" y="325"/>
                  </a:lnTo>
                  <a:lnTo>
                    <a:pt x="184" y="247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613" name="Freeform 9"/>
            <p:cNvSpPr>
              <a:spLocks/>
            </p:cNvSpPr>
            <p:nvPr/>
          </p:nvSpPr>
          <p:spPr bwMode="auto">
            <a:xfrm>
              <a:off x="3817" y="2411"/>
              <a:ext cx="139" cy="287"/>
            </a:xfrm>
            <a:custGeom>
              <a:avLst/>
              <a:gdLst>
                <a:gd name="T0" fmla="*/ 0 w 417"/>
                <a:gd name="T1" fmla="*/ 0 h 861"/>
                <a:gd name="T2" fmla="*/ 0 w 417"/>
                <a:gd name="T3" fmla="*/ 0 h 861"/>
                <a:gd name="T4" fmla="*/ 0 w 417"/>
                <a:gd name="T5" fmla="*/ 0 h 861"/>
                <a:gd name="T6" fmla="*/ 0 w 417"/>
                <a:gd name="T7" fmla="*/ 0 h 861"/>
                <a:gd name="T8" fmla="*/ 0 w 417"/>
                <a:gd name="T9" fmla="*/ 0 h 861"/>
                <a:gd name="T10" fmla="*/ 0 w 417"/>
                <a:gd name="T11" fmla="*/ 0 h 861"/>
                <a:gd name="T12" fmla="*/ 0 w 417"/>
                <a:gd name="T13" fmla="*/ 0 h 861"/>
                <a:gd name="T14" fmla="*/ 0 w 417"/>
                <a:gd name="T15" fmla="*/ 0 h 861"/>
                <a:gd name="T16" fmla="*/ 0 w 417"/>
                <a:gd name="T17" fmla="*/ 0 h 861"/>
                <a:gd name="T18" fmla="*/ 0 w 417"/>
                <a:gd name="T19" fmla="*/ 0 h 861"/>
                <a:gd name="T20" fmla="*/ 0 w 417"/>
                <a:gd name="T21" fmla="*/ 0 h 861"/>
                <a:gd name="T22" fmla="*/ 0 w 417"/>
                <a:gd name="T23" fmla="*/ 0 h 861"/>
                <a:gd name="T24" fmla="*/ 0 w 417"/>
                <a:gd name="T25" fmla="*/ 0 h 861"/>
                <a:gd name="T26" fmla="*/ 0 w 417"/>
                <a:gd name="T27" fmla="*/ 0 h 861"/>
                <a:gd name="T28" fmla="*/ 0 w 417"/>
                <a:gd name="T29" fmla="*/ 0 h 861"/>
                <a:gd name="T30" fmla="*/ 0 w 417"/>
                <a:gd name="T31" fmla="*/ 0 h 861"/>
                <a:gd name="T32" fmla="*/ 0 w 417"/>
                <a:gd name="T33" fmla="*/ 0 h 861"/>
                <a:gd name="T34" fmla="*/ 0 w 417"/>
                <a:gd name="T35" fmla="*/ 0 h 861"/>
                <a:gd name="T36" fmla="*/ 0 w 417"/>
                <a:gd name="T37" fmla="*/ 0 h 861"/>
                <a:gd name="T38" fmla="*/ 0 w 417"/>
                <a:gd name="T39" fmla="*/ 0 h 861"/>
                <a:gd name="T40" fmla="*/ 0 w 417"/>
                <a:gd name="T41" fmla="*/ 0 h 861"/>
                <a:gd name="T42" fmla="*/ 0 w 417"/>
                <a:gd name="T43" fmla="*/ 0 h 861"/>
                <a:gd name="T44" fmla="*/ 0 w 417"/>
                <a:gd name="T45" fmla="*/ 0 h 861"/>
                <a:gd name="T46" fmla="*/ 0 w 417"/>
                <a:gd name="T47" fmla="*/ 0 h 861"/>
                <a:gd name="T48" fmla="*/ 0 w 417"/>
                <a:gd name="T49" fmla="*/ 0 h 861"/>
                <a:gd name="T50" fmla="*/ 0 w 417"/>
                <a:gd name="T51" fmla="*/ 0 h 861"/>
                <a:gd name="T52" fmla="*/ 0 w 417"/>
                <a:gd name="T53" fmla="*/ 0 h 8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7"/>
                <a:gd name="T82" fmla="*/ 0 h 861"/>
                <a:gd name="T83" fmla="*/ 417 w 417"/>
                <a:gd name="T84" fmla="*/ 861 h 8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7" h="861">
                  <a:moveTo>
                    <a:pt x="117" y="71"/>
                  </a:moveTo>
                  <a:lnTo>
                    <a:pt x="176" y="20"/>
                  </a:lnTo>
                  <a:lnTo>
                    <a:pt x="267" y="0"/>
                  </a:lnTo>
                  <a:lnTo>
                    <a:pt x="345" y="13"/>
                  </a:lnTo>
                  <a:lnTo>
                    <a:pt x="404" y="65"/>
                  </a:lnTo>
                  <a:lnTo>
                    <a:pt x="417" y="104"/>
                  </a:lnTo>
                  <a:lnTo>
                    <a:pt x="417" y="156"/>
                  </a:lnTo>
                  <a:lnTo>
                    <a:pt x="390" y="203"/>
                  </a:lnTo>
                  <a:lnTo>
                    <a:pt x="345" y="280"/>
                  </a:lnTo>
                  <a:lnTo>
                    <a:pt x="325" y="372"/>
                  </a:lnTo>
                  <a:lnTo>
                    <a:pt x="319" y="450"/>
                  </a:lnTo>
                  <a:lnTo>
                    <a:pt x="339" y="534"/>
                  </a:lnTo>
                  <a:lnTo>
                    <a:pt x="390" y="613"/>
                  </a:lnTo>
                  <a:lnTo>
                    <a:pt x="410" y="691"/>
                  </a:lnTo>
                  <a:lnTo>
                    <a:pt x="404" y="763"/>
                  </a:lnTo>
                  <a:lnTo>
                    <a:pt x="365" y="822"/>
                  </a:lnTo>
                  <a:lnTo>
                    <a:pt x="313" y="855"/>
                  </a:lnTo>
                  <a:lnTo>
                    <a:pt x="247" y="861"/>
                  </a:lnTo>
                  <a:lnTo>
                    <a:pt x="170" y="861"/>
                  </a:lnTo>
                  <a:lnTo>
                    <a:pt x="111" y="828"/>
                  </a:lnTo>
                  <a:lnTo>
                    <a:pt x="53" y="731"/>
                  </a:lnTo>
                  <a:lnTo>
                    <a:pt x="13" y="646"/>
                  </a:lnTo>
                  <a:lnTo>
                    <a:pt x="0" y="516"/>
                  </a:lnTo>
                  <a:lnTo>
                    <a:pt x="13" y="398"/>
                  </a:lnTo>
                  <a:lnTo>
                    <a:pt x="39" y="274"/>
                  </a:lnTo>
                  <a:lnTo>
                    <a:pt x="78" y="150"/>
                  </a:lnTo>
                  <a:lnTo>
                    <a:pt x="117" y="71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614" name="Freeform 10"/>
            <p:cNvSpPr>
              <a:spLocks/>
            </p:cNvSpPr>
            <p:nvPr/>
          </p:nvSpPr>
          <p:spPr bwMode="auto">
            <a:xfrm>
              <a:off x="3927" y="2420"/>
              <a:ext cx="155" cy="258"/>
            </a:xfrm>
            <a:custGeom>
              <a:avLst/>
              <a:gdLst>
                <a:gd name="T0" fmla="*/ 0 w 464"/>
                <a:gd name="T1" fmla="*/ 0 h 773"/>
                <a:gd name="T2" fmla="*/ 0 w 464"/>
                <a:gd name="T3" fmla="*/ 0 h 773"/>
                <a:gd name="T4" fmla="*/ 0 w 464"/>
                <a:gd name="T5" fmla="*/ 0 h 773"/>
                <a:gd name="T6" fmla="*/ 0 w 464"/>
                <a:gd name="T7" fmla="*/ 0 h 773"/>
                <a:gd name="T8" fmla="*/ 0 w 464"/>
                <a:gd name="T9" fmla="*/ 0 h 773"/>
                <a:gd name="T10" fmla="*/ 0 w 464"/>
                <a:gd name="T11" fmla="*/ 0 h 773"/>
                <a:gd name="T12" fmla="*/ 0 w 464"/>
                <a:gd name="T13" fmla="*/ 0 h 773"/>
                <a:gd name="T14" fmla="*/ 0 w 464"/>
                <a:gd name="T15" fmla="*/ 0 h 773"/>
                <a:gd name="T16" fmla="*/ 0 w 464"/>
                <a:gd name="T17" fmla="*/ 0 h 773"/>
                <a:gd name="T18" fmla="*/ 0 w 464"/>
                <a:gd name="T19" fmla="*/ 0 h 773"/>
                <a:gd name="T20" fmla="*/ 0 w 464"/>
                <a:gd name="T21" fmla="*/ 0 h 773"/>
                <a:gd name="T22" fmla="*/ 0 w 464"/>
                <a:gd name="T23" fmla="*/ 0 h 773"/>
                <a:gd name="T24" fmla="*/ 0 w 464"/>
                <a:gd name="T25" fmla="*/ 0 h 773"/>
                <a:gd name="T26" fmla="*/ 0 w 464"/>
                <a:gd name="T27" fmla="*/ 0 h 773"/>
                <a:gd name="T28" fmla="*/ 0 w 464"/>
                <a:gd name="T29" fmla="*/ 0 h 773"/>
                <a:gd name="T30" fmla="*/ 0 w 464"/>
                <a:gd name="T31" fmla="*/ 0 h 773"/>
                <a:gd name="T32" fmla="*/ 0 w 464"/>
                <a:gd name="T33" fmla="*/ 0 h 773"/>
                <a:gd name="T34" fmla="*/ 0 w 464"/>
                <a:gd name="T35" fmla="*/ 0 h 773"/>
                <a:gd name="T36" fmla="*/ 0 w 464"/>
                <a:gd name="T37" fmla="*/ 0 h 773"/>
                <a:gd name="T38" fmla="*/ 0 w 464"/>
                <a:gd name="T39" fmla="*/ 0 h 773"/>
                <a:gd name="T40" fmla="*/ 0 w 464"/>
                <a:gd name="T41" fmla="*/ 0 h 773"/>
                <a:gd name="T42" fmla="*/ 0 w 464"/>
                <a:gd name="T43" fmla="*/ 0 h 773"/>
                <a:gd name="T44" fmla="*/ 0 w 464"/>
                <a:gd name="T45" fmla="*/ 0 h 773"/>
                <a:gd name="T46" fmla="*/ 0 w 464"/>
                <a:gd name="T47" fmla="*/ 0 h 773"/>
                <a:gd name="T48" fmla="*/ 0 w 464"/>
                <a:gd name="T49" fmla="*/ 0 h 773"/>
                <a:gd name="T50" fmla="*/ 0 w 464"/>
                <a:gd name="T51" fmla="*/ 0 h 773"/>
                <a:gd name="T52" fmla="*/ 0 w 464"/>
                <a:gd name="T53" fmla="*/ 0 h 773"/>
                <a:gd name="T54" fmla="*/ 0 w 464"/>
                <a:gd name="T55" fmla="*/ 0 h 773"/>
                <a:gd name="T56" fmla="*/ 0 w 464"/>
                <a:gd name="T57" fmla="*/ 0 h 773"/>
                <a:gd name="T58" fmla="*/ 0 w 464"/>
                <a:gd name="T59" fmla="*/ 0 h 773"/>
                <a:gd name="T60" fmla="*/ 0 w 464"/>
                <a:gd name="T61" fmla="*/ 0 h 773"/>
                <a:gd name="T62" fmla="*/ 0 w 464"/>
                <a:gd name="T63" fmla="*/ 0 h 773"/>
                <a:gd name="T64" fmla="*/ 0 w 464"/>
                <a:gd name="T65" fmla="*/ 0 h 773"/>
                <a:gd name="T66" fmla="*/ 0 w 464"/>
                <a:gd name="T67" fmla="*/ 0 h 773"/>
                <a:gd name="T68" fmla="*/ 0 w 464"/>
                <a:gd name="T69" fmla="*/ 0 h 773"/>
                <a:gd name="T70" fmla="*/ 0 w 464"/>
                <a:gd name="T71" fmla="*/ 0 h 773"/>
                <a:gd name="T72" fmla="*/ 0 w 464"/>
                <a:gd name="T73" fmla="*/ 0 h 773"/>
                <a:gd name="T74" fmla="*/ 0 w 464"/>
                <a:gd name="T75" fmla="*/ 0 h 773"/>
                <a:gd name="T76" fmla="*/ 0 w 464"/>
                <a:gd name="T77" fmla="*/ 0 h 7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4"/>
                <a:gd name="T118" fmla="*/ 0 h 773"/>
                <a:gd name="T119" fmla="*/ 464 w 464"/>
                <a:gd name="T120" fmla="*/ 773 h 7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4" h="773">
                  <a:moveTo>
                    <a:pt x="0" y="39"/>
                  </a:moveTo>
                  <a:lnTo>
                    <a:pt x="8" y="7"/>
                  </a:lnTo>
                  <a:lnTo>
                    <a:pt x="79" y="0"/>
                  </a:lnTo>
                  <a:lnTo>
                    <a:pt x="118" y="33"/>
                  </a:lnTo>
                  <a:lnTo>
                    <a:pt x="177" y="117"/>
                  </a:lnTo>
                  <a:lnTo>
                    <a:pt x="256" y="227"/>
                  </a:lnTo>
                  <a:lnTo>
                    <a:pt x="327" y="306"/>
                  </a:lnTo>
                  <a:lnTo>
                    <a:pt x="458" y="449"/>
                  </a:lnTo>
                  <a:lnTo>
                    <a:pt x="464" y="481"/>
                  </a:lnTo>
                  <a:lnTo>
                    <a:pt x="439" y="500"/>
                  </a:lnTo>
                  <a:lnTo>
                    <a:pt x="374" y="526"/>
                  </a:lnTo>
                  <a:lnTo>
                    <a:pt x="282" y="546"/>
                  </a:lnTo>
                  <a:lnTo>
                    <a:pt x="171" y="553"/>
                  </a:lnTo>
                  <a:lnTo>
                    <a:pt x="132" y="559"/>
                  </a:lnTo>
                  <a:lnTo>
                    <a:pt x="118" y="585"/>
                  </a:lnTo>
                  <a:lnTo>
                    <a:pt x="144" y="630"/>
                  </a:lnTo>
                  <a:lnTo>
                    <a:pt x="236" y="708"/>
                  </a:lnTo>
                  <a:lnTo>
                    <a:pt x="301" y="728"/>
                  </a:lnTo>
                  <a:lnTo>
                    <a:pt x="315" y="753"/>
                  </a:lnTo>
                  <a:lnTo>
                    <a:pt x="288" y="773"/>
                  </a:lnTo>
                  <a:lnTo>
                    <a:pt x="230" y="773"/>
                  </a:lnTo>
                  <a:lnTo>
                    <a:pt x="151" y="728"/>
                  </a:lnTo>
                  <a:lnTo>
                    <a:pt x="86" y="663"/>
                  </a:lnTo>
                  <a:lnTo>
                    <a:pt x="47" y="604"/>
                  </a:lnTo>
                  <a:lnTo>
                    <a:pt x="47" y="559"/>
                  </a:lnTo>
                  <a:lnTo>
                    <a:pt x="73" y="526"/>
                  </a:lnTo>
                  <a:lnTo>
                    <a:pt x="112" y="514"/>
                  </a:lnTo>
                  <a:lnTo>
                    <a:pt x="171" y="506"/>
                  </a:lnTo>
                  <a:lnTo>
                    <a:pt x="236" y="506"/>
                  </a:lnTo>
                  <a:lnTo>
                    <a:pt x="315" y="494"/>
                  </a:lnTo>
                  <a:lnTo>
                    <a:pt x="354" y="481"/>
                  </a:lnTo>
                  <a:lnTo>
                    <a:pt x="374" y="461"/>
                  </a:lnTo>
                  <a:lnTo>
                    <a:pt x="366" y="442"/>
                  </a:lnTo>
                  <a:lnTo>
                    <a:pt x="307" y="390"/>
                  </a:lnTo>
                  <a:lnTo>
                    <a:pt x="216" y="300"/>
                  </a:lnTo>
                  <a:lnTo>
                    <a:pt x="132" y="221"/>
                  </a:lnTo>
                  <a:lnTo>
                    <a:pt x="40" y="137"/>
                  </a:lnTo>
                  <a:lnTo>
                    <a:pt x="8" y="78"/>
                  </a:lnTo>
                  <a:lnTo>
                    <a:pt x="0" y="39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615" name="Freeform 11"/>
            <p:cNvSpPr>
              <a:spLocks/>
            </p:cNvSpPr>
            <p:nvPr/>
          </p:nvSpPr>
          <p:spPr bwMode="auto">
            <a:xfrm>
              <a:off x="3827" y="2637"/>
              <a:ext cx="168" cy="389"/>
            </a:xfrm>
            <a:custGeom>
              <a:avLst/>
              <a:gdLst>
                <a:gd name="T0" fmla="*/ 0 w 503"/>
                <a:gd name="T1" fmla="*/ 0 h 1166"/>
                <a:gd name="T2" fmla="*/ 0 w 503"/>
                <a:gd name="T3" fmla="*/ 0 h 1166"/>
                <a:gd name="T4" fmla="*/ 0 w 503"/>
                <a:gd name="T5" fmla="*/ 0 h 1166"/>
                <a:gd name="T6" fmla="*/ 0 w 503"/>
                <a:gd name="T7" fmla="*/ 0 h 1166"/>
                <a:gd name="T8" fmla="*/ 0 w 503"/>
                <a:gd name="T9" fmla="*/ 0 h 1166"/>
                <a:gd name="T10" fmla="*/ 0 w 503"/>
                <a:gd name="T11" fmla="*/ 0 h 1166"/>
                <a:gd name="T12" fmla="*/ 0 w 503"/>
                <a:gd name="T13" fmla="*/ 0 h 1166"/>
                <a:gd name="T14" fmla="*/ 0 w 503"/>
                <a:gd name="T15" fmla="*/ 0 h 1166"/>
                <a:gd name="T16" fmla="*/ 0 w 503"/>
                <a:gd name="T17" fmla="*/ 0 h 1166"/>
                <a:gd name="T18" fmla="*/ 0 w 503"/>
                <a:gd name="T19" fmla="*/ 0 h 1166"/>
                <a:gd name="T20" fmla="*/ 0 w 503"/>
                <a:gd name="T21" fmla="*/ 0 h 1166"/>
                <a:gd name="T22" fmla="*/ 0 w 503"/>
                <a:gd name="T23" fmla="*/ 0 h 1166"/>
                <a:gd name="T24" fmla="*/ 0 w 503"/>
                <a:gd name="T25" fmla="*/ 0 h 1166"/>
                <a:gd name="T26" fmla="*/ 0 w 503"/>
                <a:gd name="T27" fmla="*/ 0 h 1166"/>
                <a:gd name="T28" fmla="*/ 0 w 503"/>
                <a:gd name="T29" fmla="*/ 0 h 1166"/>
                <a:gd name="T30" fmla="*/ 0 w 503"/>
                <a:gd name="T31" fmla="*/ 0 h 1166"/>
                <a:gd name="T32" fmla="*/ 0 w 503"/>
                <a:gd name="T33" fmla="*/ 0 h 1166"/>
                <a:gd name="T34" fmla="*/ 0 w 503"/>
                <a:gd name="T35" fmla="*/ 0 h 1166"/>
                <a:gd name="T36" fmla="*/ 0 w 503"/>
                <a:gd name="T37" fmla="*/ 0 h 1166"/>
                <a:gd name="T38" fmla="*/ 0 w 503"/>
                <a:gd name="T39" fmla="*/ 0 h 1166"/>
                <a:gd name="T40" fmla="*/ 0 w 503"/>
                <a:gd name="T41" fmla="*/ 0 h 1166"/>
                <a:gd name="T42" fmla="*/ 0 w 503"/>
                <a:gd name="T43" fmla="*/ 0 h 1166"/>
                <a:gd name="T44" fmla="*/ 0 w 503"/>
                <a:gd name="T45" fmla="*/ 0 h 1166"/>
                <a:gd name="T46" fmla="*/ 0 w 503"/>
                <a:gd name="T47" fmla="*/ 0 h 1166"/>
                <a:gd name="T48" fmla="*/ 0 w 503"/>
                <a:gd name="T49" fmla="*/ 0 h 1166"/>
                <a:gd name="T50" fmla="*/ 0 w 503"/>
                <a:gd name="T51" fmla="*/ 0 h 1166"/>
                <a:gd name="T52" fmla="*/ 0 w 503"/>
                <a:gd name="T53" fmla="*/ 0 h 1166"/>
                <a:gd name="T54" fmla="*/ 0 w 503"/>
                <a:gd name="T55" fmla="*/ 0 h 1166"/>
                <a:gd name="T56" fmla="*/ 0 w 503"/>
                <a:gd name="T57" fmla="*/ 0 h 1166"/>
                <a:gd name="T58" fmla="*/ 0 w 503"/>
                <a:gd name="T59" fmla="*/ 0 h 1166"/>
                <a:gd name="T60" fmla="*/ 0 w 503"/>
                <a:gd name="T61" fmla="*/ 0 h 1166"/>
                <a:gd name="T62" fmla="*/ 0 w 503"/>
                <a:gd name="T63" fmla="*/ 0 h 1166"/>
                <a:gd name="T64" fmla="*/ 0 w 503"/>
                <a:gd name="T65" fmla="*/ 0 h 1166"/>
                <a:gd name="T66" fmla="*/ 0 w 503"/>
                <a:gd name="T67" fmla="*/ 0 h 1166"/>
                <a:gd name="T68" fmla="*/ 0 w 503"/>
                <a:gd name="T69" fmla="*/ 0 h 1166"/>
                <a:gd name="T70" fmla="*/ 0 w 503"/>
                <a:gd name="T71" fmla="*/ 0 h 11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3"/>
                <a:gd name="T109" fmla="*/ 0 h 1166"/>
                <a:gd name="T110" fmla="*/ 503 w 503"/>
                <a:gd name="T111" fmla="*/ 1166 h 116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3" h="1166">
                  <a:moveTo>
                    <a:pt x="248" y="0"/>
                  </a:moveTo>
                  <a:lnTo>
                    <a:pt x="319" y="14"/>
                  </a:lnTo>
                  <a:lnTo>
                    <a:pt x="352" y="65"/>
                  </a:lnTo>
                  <a:lnTo>
                    <a:pt x="346" y="189"/>
                  </a:lnTo>
                  <a:lnTo>
                    <a:pt x="333" y="320"/>
                  </a:lnTo>
                  <a:lnTo>
                    <a:pt x="333" y="456"/>
                  </a:lnTo>
                  <a:lnTo>
                    <a:pt x="398" y="619"/>
                  </a:lnTo>
                  <a:lnTo>
                    <a:pt x="451" y="736"/>
                  </a:lnTo>
                  <a:lnTo>
                    <a:pt x="477" y="853"/>
                  </a:lnTo>
                  <a:lnTo>
                    <a:pt x="470" y="957"/>
                  </a:lnTo>
                  <a:lnTo>
                    <a:pt x="470" y="996"/>
                  </a:lnTo>
                  <a:lnTo>
                    <a:pt x="496" y="1036"/>
                  </a:lnTo>
                  <a:lnTo>
                    <a:pt x="503" y="1075"/>
                  </a:lnTo>
                  <a:lnTo>
                    <a:pt x="483" y="1093"/>
                  </a:lnTo>
                  <a:lnTo>
                    <a:pt x="431" y="1081"/>
                  </a:lnTo>
                  <a:lnTo>
                    <a:pt x="333" y="1068"/>
                  </a:lnTo>
                  <a:lnTo>
                    <a:pt x="215" y="1093"/>
                  </a:lnTo>
                  <a:lnTo>
                    <a:pt x="136" y="1140"/>
                  </a:lnTo>
                  <a:lnTo>
                    <a:pt x="98" y="1166"/>
                  </a:lnTo>
                  <a:lnTo>
                    <a:pt x="58" y="1166"/>
                  </a:lnTo>
                  <a:lnTo>
                    <a:pt x="0" y="1081"/>
                  </a:lnTo>
                  <a:lnTo>
                    <a:pt x="6" y="1068"/>
                  </a:lnTo>
                  <a:lnTo>
                    <a:pt x="124" y="1028"/>
                  </a:lnTo>
                  <a:lnTo>
                    <a:pt x="260" y="1009"/>
                  </a:lnTo>
                  <a:lnTo>
                    <a:pt x="359" y="1003"/>
                  </a:lnTo>
                  <a:lnTo>
                    <a:pt x="418" y="1003"/>
                  </a:lnTo>
                  <a:lnTo>
                    <a:pt x="431" y="963"/>
                  </a:lnTo>
                  <a:lnTo>
                    <a:pt x="411" y="853"/>
                  </a:lnTo>
                  <a:lnTo>
                    <a:pt x="366" y="736"/>
                  </a:lnTo>
                  <a:lnTo>
                    <a:pt x="293" y="586"/>
                  </a:lnTo>
                  <a:lnTo>
                    <a:pt x="234" y="456"/>
                  </a:lnTo>
                  <a:lnTo>
                    <a:pt x="209" y="340"/>
                  </a:lnTo>
                  <a:lnTo>
                    <a:pt x="202" y="209"/>
                  </a:lnTo>
                  <a:lnTo>
                    <a:pt x="202" y="85"/>
                  </a:lnTo>
                  <a:lnTo>
                    <a:pt x="228" y="33"/>
                  </a:lnTo>
                  <a:lnTo>
                    <a:pt x="248" y="0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616" name="Freeform 12"/>
            <p:cNvSpPr>
              <a:spLocks/>
            </p:cNvSpPr>
            <p:nvPr/>
          </p:nvSpPr>
          <p:spPr bwMode="auto">
            <a:xfrm>
              <a:off x="3745" y="2647"/>
              <a:ext cx="139" cy="325"/>
            </a:xfrm>
            <a:custGeom>
              <a:avLst/>
              <a:gdLst>
                <a:gd name="T0" fmla="*/ 0 w 416"/>
                <a:gd name="T1" fmla="*/ 0 h 973"/>
                <a:gd name="T2" fmla="*/ 0 w 416"/>
                <a:gd name="T3" fmla="*/ 0 h 973"/>
                <a:gd name="T4" fmla="*/ 0 w 416"/>
                <a:gd name="T5" fmla="*/ 0 h 973"/>
                <a:gd name="T6" fmla="*/ 0 w 416"/>
                <a:gd name="T7" fmla="*/ 0 h 973"/>
                <a:gd name="T8" fmla="*/ 0 w 416"/>
                <a:gd name="T9" fmla="*/ 0 h 973"/>
                <a:gd name="T10" fmla="*/ 0 w 416"/>
                <a:gd name="T11" fmla="*/ 0 h 973"/>
                <a:gd name="T12" fmla="*/ 0 w 416"/>
                <a:gd name="T13" fmla="*/ 0 h 973"/>
                <a:gd name="T14" fmla="*/ 0 w 416"/>
                <a:gd name="T15" fmla="*/ 0 h 973"/>
                <a:gd name="T16" fmla="*/ 0 w 416"/>
                <a:gd name="T17" fmla="*/ 0 h 973"/>
                <a:gd name="T18" fmla="*/ 0 w 416"/>
                <a:gd name="T19" fmla="*/ 0 h 973"/>
                <a:gd name="T20" fmla="*/ 0 w 416"/>
                <a:gd name="T21" fmla="*/ 0 h 973"/>
                <a:gd name="T22" fmla="*/ 0 w 416"/>
                <a:gd name="T23" fmla="*/ 0 h 973"/>
                <a:gd name="T24" fmla="*/ 0 w 416"/>
                <a:gd name="T25" fmla="*/ 0 h 973"/>
                <a:gd name="T26" fmla="*/ 0 w 416"/>
                <a:gd name="T27" fmla="*/ 0 h 973"/>
                <a:gd name="T28" fmla="*/ 0 w 416"/>
                <a:gd name="T29" fmla="*/ 0 h 973"/>
                <a:gd name="T30" fmla="*/ 0 w 416"/>
                <a:gd name="T31" fmla="*/ 0 h 973"/>
                <a:gd name="T32" fmla="*/ 0 w 416"/>
                <a:gd name="T33" fmla="*/ 0 h 973"/>
                <a:gd name="T34" fmla="*/ 0 w 416"/>
                <a:gd name="T35" fmla="*/ 0 h 973"/>
                <a:gd name="T36" fmla="*/ 0 w 416"/>
                <a:gd name="T37" fmla="*/ 0 h 973"/>
                <a:gd name="T38" fmla="*/ 0 w 416"/>
                <a:gd name="T39" fmla="*/ 0 h 973"/>
                <a:gd name="T40" fmla="*/ 0 w 416"/>
                <a:gd name="T41" fmla="*/ 0 h 973"/>
                <a:gd name="T42" fmla="*/ 0 w 416"/>
                <a:gd name="T43" fmla="*/ 0 h 973"/>
                <a:gd name="T44" fmla="*/ 0 w 416"/>
                <a:gd name="T45" fmla="*/ 0 h 973"/>
                <a:gd name="T46" fmla="*/ 0 w 416"/>
                <a:gd name="T47" fmla="*/ 0 h 973"/>
                <a:gd name="T48" fmla="*/ 0 w 416"/>
                <a:gd name="T49" fmla="*/ 0 h 973"/>
                <a:gd name="T50" fmla="*/ 0 w 416"/>
                <a:gd name="T51" fmla="*/ 0 h 973"/>
                <a:gd name="T52" fmla="*/ 0 w 416"/>
                <a:gd name="T53" fmla="*/ 0 h 973"/>
                <a:gd name="T54" fmla="*/ 0 w 416"/>
                <a:gd name="T55" fmla="*/ 0 h 973"/>
                <a:gd name="T56" fmla="*/ 0 w 416"/>
                <a:gd name="T57" fmla="*/ 0 h 9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6"/>
                <a:gd name="T88" fmla="*/ 0 h 973"/>
                <a:gd name="T89" fmla="*/ 416 w 416"/>
                <a:gd name="T90" fmla="*/ 973 h 9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6" h="973">
                  <a:moveTo>
                    <a:pt x="312" y="0"/>
                  </a:moveTo>
                  <a:lnTo>
                    <a:pt x="371" y="0"/>
                  </a:lnTo>
                  <a:lnTo>
                    <a:pt x="390" y="39"/>
                  </a:lnTo>
                  <a:lnTo>
                    <a:pt x="403" y="124"/>
                  </a:lnTo>
                  <a:lnTo>
                    <a:pt x="390" y="215"/>
                  </a:lnTo>
                  <a:lnTo>
                    <a:pt x="357" y="398"/>
                  </a:lnTo>
                  <a:lnTo>
                    <a:pt x="364" y="477"/>
                  </a:lnTo>
                  <a:lnTo>
                    <a:pt x="403" y="633"/>
                  </a:lnTo>
                  <a:lnTo>
                    <a:pt x="416" y="744"/>
                  </a:lnTo>
                  <a:lnTo>
                    <a:pt x="416" y="829"/>
                  </a:lnTo>
                  <a:lnTo>
                    <a:pt x="396" y="848"/>
                  </a:lnTo>
                  <a:lnTo>
                    <a:pt x="338" y="862"/>
                  </a:lnTo>
                  <a:lnTo>
                    <a:pt x="260" y="881"/>
                  </a:lnTo>
                  <a:lnTo>
                    <a:pt x="182" y="921"/>
                  </a:lnTo>
                  <a:lnTo>
                    <a:pt x="104" y="973"/>
                  </a:lnTo>
                  <a:lnTo>
                    <a:pt x="71" y="973"/>
                  </a:lnTo>
                  <a:lnTo>
                    <a:pt x="0" y="914"/>
                  </a:lnTo>
                  <a:lnTo>
                    <a:pt x="6" y="888"/>
                  </a:lnTo>
                  <a:lnTo>
                    <a:pt x="97" y="848"/>
                  </a:lnTo>
                  <a:lnTo>
                    <a:pt x="253" y="809"/>
                  </a:lnTo>
                  <a:lnTo>
                    <a:pt x="325" y="783"/>
                  </a:lnTo>
                  <a:lnTo>
                    <a:pt x="338" y="757"/>
                  </a:lnTo>
                  <a:lnTo>
                    <a:pt x="338" y="646"/>
                  </a:lnTo>
                  <a:lnTo>
                    <a:pt x="312" y="503"/>
                  </a:lnTo>
                  <a:lnTo>
                    <a:pt x="299" y="410"/>
                  </a:lnTo>
                  <a:lnTo>
                    <a:pt x="286" y="268"/>
                  </a:lnTo>
                  <a:lnTo>
                    <a:pt x="279" y="110"/>
                  </a:lnTo>
                  <a:lnTo>
                    <a:pt x="286" y="39"/>
                  </a:lnTo>
                  <a:lnTo>
                    <a:pt x="312" y="0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617" name="Freeform 13"/>
            <p:cNvSpPr>
              <a:spLocks/>
            </p:cNvSpPr>
            <p:nvPr/>
          </p:nvSpPr>
          <p:spPr bwMode="auto">
            <a:xfrm>
              <a:off x="3928" y="2168"/>
              <a:ext cx="160" cy="190"/>
            </a:xfrm>
            <a:custGeom>
              <a:avLst/>
              <a:gdLst>
                <a:gd name="T0" fmla="*/ 0 w 481"/>
                <a:gd name="T1" fmla="*/ 0 h 570"/>
                <a:gd name="T2" fmla="*/ 0 w 481"/>
                <a:gd name="T3" fmla="*/ 0 h 570"/>
                <a:gd name="T4" fmla="*/ 0 w 481"/>
                <a:gd name="T5" fmla="*/ 0 h 570"/>
                <a:gd name="T6" fmla="*/ 0 w 481"/>
                <a:gd name="T7" fmla="*/ 0 h 570"/>
                <a:gd name="T8" fmla="*/ 0 w 481"/>
                <a:gd name="T9" fmla="*/ 0 h 570"/>
                <a:gd name="T10" fmla="*/ 0 w 481"/>
                <a:gd name="T11" fmla="*/ 0 h 570"/>
                <a:gd name="T12" fmla="*/ 0 w 481"/>
                <a:gd name="T13" fmla="*/ 0 h 570"/>
                <a:gd name="T14" fmla="*/ 0 w 481"/>
                <a:gd name="T15" fmla="*/ 0 h 570"/>
                <a:gd name="T16" fmla="*/ 0 w 481"/>
                <a:gd name="T17" fmla="*/ 0 h 570"/>
                <a:gd name="T18" fmla="*/ 0 w 481"/>
                <a:gd name="T19" fmla="*/ 0 h 570"/>
                <a:gd name="T20" fmla="*/ 0 w 481"/>
                <a:gd name="T21" fmla="*/ 0 h 570"/>
                <a:gd name="T22" fmla="*/ 0 w 481"/>
                <a:gd name="T23" fmla="*/ 0 h 570"/>
                <a:gd name="T24" fmla="*/ 0 w 481"/>
                <a:gd name="T25" fmla="*/ 0 h 570"/>
                <a:gd name="T26" fmla="*/ 0 w 481"/>
                <a:gd name="T27" fmla="*/ 0 h 570"/>
                <a:gd name="T28" fmla="*/ 0 w 481"/>
                <a:gd name="T29" fmla="*/ 0 h 570"/>
                <a:gd name="T30" fmla="*/ 0 w 481"/>
                <a:gd name="T31" fmla="*/ 0 h 570"/>
                <a:gd name="T32" fmla="*/ 0 w 481"/>
                <a:gd name="T33" fmla="*/ 0 h 570"/>
                <a:gd name="T34" fmla="*/ 0 w 481"/>
                <a:gd name="T35" fmla="*/ 0 h 570"/>
                <a:gd name="T36" fmla="*/ 0 w 481"/>
                <a:gd name="T37" fmla="*/ 0 h 570"/>
                <a:gd name="T38" fmla="*/ 0 w 481"/>
                <a:gd name="T39" fmla="*/ 0 h 570"/>
                <a:gd name="T40" fmla="*/ 0 w 481"/>
                <a:gd name="T41" fmla="*/ 0 h 570"/>
                <a:gd name="T42" fmla="*/ 0 w 481"/>
                <a:gd name="T43" fmla="*/ 0 h 570"/>
                <a:gd name="T44" fmla="*/ 0 w 481"/>
                <a:gd name="T45" fmla="*/ 0 h 5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1"/>
                <a:gd name="T70" fmla="*/ 0 h 570"/>
                <a:gd name="T71" fmla="*/ 481 w 481"/>
                <a:gd name="T72" fmla="*/ 570 h 5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1" h="570">
                  <a:moveTo>
                    <a:pt x="128" y="404"/>
                  </a:moveTo>
                  <a:lnTo>
                    <a:pt x="63" y="290"/>
                  </a:lnTo>
                  <a:lnTo>
                    <a:pt x="24" y="192"/>
                  </a:lnTo>
                  <a:lnTo>
                    <a:pt x="0" y="85"/>
                  </a:lnTo>
                  <a:lnTo>
                    <a:pt x="10" y="42"/>
                  </a:lnTo>
                  <a:lnTo>
                    <a:pt x="43" y="42"/>
                  </a:lnTo>
                  <a:lnTo>
                    <a:pt x="83" y="75"/>
                  </a:lnTo>
                  <a:lnTo>
                    <a:pt x="121" y="121"/>
                  </a:lnTo>
                  <a:lnTo>
                    <a:pt x="239" y="56"/>
                  </a:lnTo>
                  <a:lnTo>
                    <a:pt x="301" y="0"/>
                  </a:lnTo>
                  <a:lnTo>
                    <a:pt x="357" y="36"/>
                  </a:lnTo>
                  <a:lnTo>
                    <a:pt x="419" y="118"/>
                  </a:lnTo>
                  <a:lnTo>
                    <a:pt x="465" y="234"/>
                  </a:lnTo>
                  <a:lnTo>
                    <a:pt x="481" y="310"/>
                  </a:lnTo>
                  <a:lnTo>
                    <a:pt x="481" y="336"/>
                  </a:lnTo>
                  <a:lnTo>
                    <a:pt x="419" y="355"/>
                  </a:lnTo>
                  <a:lnTo>
                    <a:pt x="334" y="408"/>
                  </a:lnTo>
                  <a:lnTo>
                    <a:pt x="295" y="431"/>
                  </a:lnTo>
                  <a:lnTo>
                    <a:pt x="327" y="522"/>
                  </a:lnTo>
                  <a:lnTo>
                    <a:pt x="315" y="564"/>
                  </a:lnTo>
                  <a:lnTo>
                    <a:pt x="289" y="570"/>
                  </a:lnTo>
                  <a:lnTo>
                    <a:pt x="216" y="512"/>
                  </a:lnTo>
                  <a:lnTo>
                    <a:pt x="128" y="404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618" name="Freeform 14"/>
            <p:cNvSpPr>
              <a:spLocks/>
            </p:cNvSpPr>
            <p:nvPr/>
          </p:nvSpPr>
          <p:spPr bwMode="auto">
            <a:xfrm>
              <a:off x="3740" y="2162"/>
              <a:ext cx="199" cy="297"/>
            </a:xfrm>
            <a:custGeom>
              <a:avLst/>
              <a:gdLst>
                <a:gd name="T0" fmla="*/ 0 w 595"/>
                <a:gd name="T1" fmla="*/ 0 h 892"/>
                <a:gd name="T2" fmla="*/ 0 w 595"/>
                <a:gd name="T3" fmla="*/ 0 h 892"/>
                <a:gd name="T4" fmla="*/ 0 w 595"/>
                <a:gd name="T5" fmla="*/ 0 h 892"/>
                <a:gd name="T6" fmla="*/ 0 w 595"/>
                <a:gd name="T7" fmla="*/ 0 h 892"/>
                <a:gd name="T8" fmla="*/ 0 w 595"/>
                <a:gd name="T9" fmla="*/ 0 h 892"/>
                <a:gd name="T10" fmla="*/ 0 w 595"/>
                <a:gd name="T11" fmla="*/ 0 h 892"/>
                <a:gd name="T12" fmla="*/ 0 w 595"/>
                <a:gd name="T13" fmla="*/ 0 h 892"/>
                <a:gd name="T14" fmla="*/ 0 w 595"/>
                <a:gd name="T15" fmla="*/ 0 h 892"/>
                <a:gd name="T16" fmla="*/ 0 w 595"/>
                <a:gd name="T17" fmla="*/ 0 h 892"/>
                <a:gd name="T18" fmla="*/ 0 w 595"/>
                <a:gd name="T19" fmla="*/ 0 h 892"/>
                <a:gd name="T20" fmla="*/ 0 w 595"/>
                <a:gd name="T21" fmla="*/ 0 h 892"/>
                <a:gd name="T22" fmla="*/ 0 w 595"/>
                <a:gd name="T23" fmla="*/ 0 h 892"/>
                <a:gd name="T24" fmla="*/ 0 w 595"/>
                <a:gd name="T25" fmla="*/ 0 h 892"/>
                <a:gd name="T26" fmla="*/ 0 w 595"/>
                <a:gd name="T27" fmla="*/ 0 h 892"/>
                <a:gd name="T28" fmla="*/ 0 w 595"/>
                <a:gd name="T29" fmla="*/ 0 h 892"/>
                <a:gd name="T30" fmla="*/ 0 w 595"/>
                <a:gd name="T31" fmla="*/ 0 h 892"/>
                <a:gd name="T32" fmla="*/ 0 w 595"/>
                <a:gd name="T33" fmla="*/ 0 h 892"/>
                <a:gd name="T34" fmla="*/ 0 w 595"/>
                <a:gd name="T35" fmla="*/ 0 h 892"/>
                <a:gd name="T36" fmla="*/ 0 w 595"/>
                <a:gd name="T37" fmla="*/ 0 h 892"/>
                <a:gd name="T38" fmla="*/ 0 w 595"/>
                <a:gd name="T39" fmla="*/ 0 h 892"/>
                <a:gd name="T40" fmla="*/ 0 w 595"/>
                <a:gd name="T41" fmla="*/ 0 h 892"/>
                <a:gd name="T42" fmla="*/ 0 w 595"/>
                <a:gd name="T43" fmla="*/ 0 h 892"/>
                <a:gd name="T44" fmla="*/ 0 w 595"/>
                <a:gd name="T45" fmla="*/ 0 h 892"/>
                <a:gd name="T46" fmla="*/ 0 w 595"/>
                <a:gd name="T47" fmla="*/ 0 h 892"/>
                <a:gd name="T48" fmla="*/ 0 w 595"/>
                <a:gd name="T49" fmla="*/ 0 h 892"/>
                <a:gd name="T50" fmla="*/ 0 w 595"/>
                <a:gd name="T51" fmla="*/ 0 h 892"/>
                <a:gd name="T52" fmla="*/ 0 w 595"/>
                <a:gd name="T53" fmla="*/ 0 h 892"/>
                <a:gd name="T54" fmla="*/ 0 w 595"/>
                <a:gd name="T55" fmla="*/ 0 h 892"/>
                <a:gd name="T56" fmla="*/ 0 w 595"/>
                <a:gd name="T57" fmla="*/ 0 h 892"/>
                <a:gd name="T58" fmla="*/ 0 w 595"/>
                <a:gd name="T59" fmla="*/ 0 h 892"/>
                <a:gd name="T60" fmla="*/ 0 w 595"/>
                <a:gd name="T61" fmla="*/ 0 h 892"/>
                <a:gd name="T62" fmla="*/ 0 w 595"/>
                <a:gd name="T63" fmla="*/ 0 h 892"/>
                <a:gd name="T64" fmla="*/ 0 w 595"/>
                <a:gd name="T65" fmla="*/ 0 h 892"/>
                <a:gd name="T66" fmla="*/ 0 w 595"/>
                <a:gd name="T67" fmla="*/ 0 h 8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95"/>
                <a:gd name="T103" fmla="*/ 0 h 892"/>
                <a:gd name="T104" fmla="*/ 595 w 595"/>
                <a:gd name="T105" fmla="*/ 892 h 8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95" h="892">
                  <a:moveTo>
                    <a:pt x="366" y="892"/>
                  </a:moveTo>
                  <a:lnTo>
                    <a:pt x="398" y="853"/>
                  </a:lnTo>
                  <a:lnTo>
                    <a:pt x="386" y="795"/>
                  </a:lnTo>
                  <a:lnTo>
                    <a:pt x="360" y="716"/>
                  </a:lnTo>
                  <a:lnTo>
                    <a:pt x="262" y="625"/>
                  </a:lnTo>
                  <a:lnTo>
                    <a:pt x="163" y="541"/>
                  </a:lnTo>
                  <a:lnTo>
                    <a:pt x="118" y="450"/>
                  </a:lnTo>
                  <a:lnTo>
                    <a:pt x="98" y="307"/>
                  </a:lnTo>
                  <a:lnTo>
                    <a:pt x="209" y="268"/>
                  </a:lnTo>
                  <a:lnTo>
                    <a:pt x="386" y="248"/>
                  </a:lnTo>
                  <a:lnTo>
                    <a:pt x="457" y="254"/>
                  </a:lnTo>
                  <a:lnTo>
                    <a:pt x="477" y="274"/>
                  </a:lnTo>
                  <a:lnTo>
                    <a:pt x="510" y="242"/>
                  </a:lnTo>
                  <a:lnTo>
                    <a:pt x="497" y="209"/>
                  </a:lnTo>
                  <a:lnTo>
                    <a:pt x="530" y="124"/>
                  </a:lnTo>
                  <a:lnTo>
                    <a:pt x="543" y="92"/>
                  </a:lnTo>
                  <a:lnTo>
                    <a:pt x="569" y="40"/>
                  </a:lnTo>
                  <a:lnTo>
                    <a:pt x="595" y="40"/>
                  </a:lnTo>
                  <a:lnTo>
                    <a:pt x="595" y="14"/>
                  </a:lnTo>
                  <a:lnTo>
                    <a:pt x="543" y="0"/>
                  </a:lnTo>
                  <a:lnTo>
                    <a:pt x="510" y="59"/>
                  </a:lnTo>
                  <a:lnTo>
                    <a:pt x="465" y="144"/>
                  </a:lnTo>
                  <a:lnTo>
                    <a:pt x="406" y="183"/>
                  </a:lnTo>
                  <a:lnTo>
                    <a:pt x="314" y="196"/>
                  </a:lnTo>
                  <a:lnTo>
                    <a:pt x="150" y="216"/>
                  </a:lnTo>
                  <a:lnTo>
                    <a:pt x="20" y="254"/>
                  </a:lnTo>
                  <a:lnTo>
                    <a:pt x="0" y="287"/>
                  </a:lnTo>
                  <a:lnTo>
                    <a:pt x="13" y="391"/>
                  </a:lnTo>
                  <a:lnTo>
                    <a:pt x="59" y="535"/>
                  </a:lnTo>
                  <a:lnTo>
                    <a:pt x="124" y="651"/>
                  </a:lnTo>
                  <a:lnTo>
                    <a:pt x="189" y="755"/>
                  </a:lnTo>
                  <a:lnTo>
                    <a:pt x="248" y="828"/>
                  </a:lnTo>
                  <a:lnTo>
                    <a:pt x="307" y="879"/>
                  </a:lnTo>
                  <a:lnTo>
                    <a:pt x="366" y="892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52581" name="Group 15"/>
          <p:cNvGrpSpPr>
            <a:grpSpLocks/>
          </p:cNvGrpSpPr>
          <p:nvPr/>
        </p:nvGrpSpPr>
        <p:grpSpPr bwMode="auto">
          <a:xfrm>
            <a:off x="8511904" y="1376364"/>
            <a:ext cx="1458912" cy="2808287"/>
            <a:chOff x="3469" y="935"/>
            <a:chExt cx="919" cy="1769"/>
          </a:xfrm>
        </p:grpSpPr>
        <p:sp>
          <p:nvSpPr>
            <p:cNvPr id="152598" name="AutoShape 16"/>
            <p:cNvSpPr>
              <a:spLocks noChangeArrowheads="1"/>
            </p:cNvSpPr>
            <p:nvPr/>
          </p:nvSpPr>
          <p:spPr bwMode="auto">
            <a:xfrm flipV="1">
              <a:off x="3685" y="1616"/>
              <a:ext cx="465" cy="9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504 h 21600"/>
                <a:gd name="T14" fmla="*/ 17094 w 21600"/>
                <a:gd name="T15" fmla="*/ 170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33"/>
            </a:solidFill>
            <a:ln w="9525">
              <a:round/>
              <a:headEnd/>
              <a:tailEnd/>
            </a:ln>
            <a:scene3d>
              <a:camera prst="legacyObliqueTopLeft"/>
              <a:lightRig rig="legacyFlat3" dir="t"/>
            </a:scene3d>
            <a:sp3d extrusionH="290500" prstMaterial="legacyMatte">
              <a:bevelT w="13500" h="13500" prst="angle"/>
              <a:bevelB w="13500" h="13500" prst="angle"/>
              <a:extrusionClr>
                <a:srgbClr val="333333"/>
              </a:extrusionClr>
            </a:sp3d>
          </p:spPr>
          <p:txBody>
            <a:bodyPr wrap="none" anchor="ctr">
              <a:flatTx/>
            </a:bodyPr>
            <a:lstStyle/>
            <a:p>
              <a:endParaRPr lang="ja-JP" altLang="en-US"/>
            </a:p>
          </p:txBody>
        </p:sp>
        <p:sp>
          <p:nvSpPr>
            <p:cNvPr id="152599" name="Rectangle 17"/>
            <p:cNvSpPr>
              <a:spLocks noChangeArrowheads="1"/>
            </p:cNvSpPr>
            <p:nvPr/>
          </p:nvSpPr>
          <p:spPr bwMode="auto">
            <a:xfrm>
              <a:off x="3885" y="1737"/>
              <a:ext cx="228" cy="334"/>
            </a:xfrm>
            <a:prstGeom prst="rect">
              <a:avLst/>
            </a:prstGeom>
            <a:gradFill rotWithShape="0">
              <a:gsLst>
                <a:gs pos="0">
                  <a:srgbClr val="7A797C"/>
                </a:gs>
                <a:gs pos="50000">
                  <a:srgbClr val="AFAEB2"/>
                </a:gs>
                <a:gs pos="100000">
                  <a:srgbClr val="7A797C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2600" name="Rectangle 18"/>
            <p:cNvSpPr>
              <a:spLocks noChangeArrowheads="1"/>
            </p:cNvSpPr>
            <p:nvPr/>
          </p:nvSpPr>
          <p:spPr bwMode="auto">
            <a:xfrm>
              <a:off x="3826" y="2080"/>
              <a:ext cx="346" cy="48"/>
            </a:xfrm>
            <a:prstGeom prst="rect">
              <a:avLst/>
            </a:prstGeom>
            <a:gradFill rotWithShape="1">
              <a:gsLst>
                <a:gs pos="0">
                  <a:srgbClr val="454447"/>
                </a:gs>
                <a:gs pos="50000">
                  <a:srgbClr val="959499"/>
                </a:gs>
                <a:gs pos="100000">
                  <a:srgbClr val="454447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2601" name="Rectangle 19"/>
            <p:cNvSpPr>
              <a:spLocks noChangeArrowheads="1"/>
            </p:cNvSpPr>
            <p:nvPr/>
          </p:nvSpPr>
          <p:spPr bwMode="auto">
            <a:xfrm>
              <a:off x="3826" y="2138"/>
              <a:ext cx="346" cy="47"/>
            </a:xfrm>
            <a:prstGeom prst="rect">
              <a:avLst/>
            </a:prstGeom>
            <a:gradFill rotWithShape="1">
              <a:gsLst>
                <a:gs pos="0">
                  <a:srgbClr val="454447"/>
                </a:gs>
                <a:gs pos="50000">
                  <a:srgbClr val="959499"/>
                </a:gs>
                <a:gs pos="100000">
                  <a:srgbClr val="454447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2602" name="Rectangle 20"/>
            <p:cNvSpPr>
              <a:spLocks noChangeArrowheads="1"/>
            </p:cNvSpPr>
            <p:nvPr/>
          </p:nvSpPr>
          <p:spPr bwMode="auto">
            <a:xfrm>
              <a:off x="3826" y="992"/>
              <a:ext cx="346" cy="48"/>
            </a:xfrm>
            <a:prstGeom prst="rect">
              <a:avLst/>
            </a:prstGeom>
            <a:gradFill rotWithShape="1">
              <a:gsLst>
                <a:gs pos="0">
                  <a:srgbClr val="454447"/>
                </a:gs>
                <a:gs pos="50000">
                  <a:srgbClr val="959499"/>
                </a:gs>
                <a:gs pos="100000">
                  <a:srgbClr val="454447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2603" name="AutoShape 21"/>
            <p:cNvSpPr>
              <a:spLocks noChangeArrowheads="1"/>
            </p:cNvSpPr>
            <p:nvPr/>
          </p:nvSpPr>
          <p:spPr bwMode="auto">
            <a:xfrm flipH="1">
              <a:off x="3826" y="1508"/>
              <a:ext cx="346" cy="219"/>
            </a:xfrm>
            <a:prstGeom prst="cube">
              <a:avLst>
                <a:gd name="adj" fmla="val 24995"/>
              </a:avLst>
            </a:prstGeom>
            <a:solidFill>
              <a:srgbClr val="95949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2998" name="Rectangle 22"/>
            <p:cNvSpPr>
              <a:spLocks noChangeArrowheads="1"/>
            </p:cNvSpPr>
            <p:nvPr/>
          </p:nvSpPr>
          <p:spPr bwMode="auto">
            <a:xfrm>
              <a:off x="3885" y="1050"/>
              <a:ext cx="228" cy="50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52605" name="AutoShape 23"/>
            <p:cNvSpPr>
              <a:spLocks noChangeArrowheads="1"/>
            </p:cNvSpPr>
            <p:nvPr/>
          </p:nvSpPr>
          <p:spPr bwMode="auto">
            <a:xfrm flipH="1">
              <a:off x="3469" y="2309"/>
              <a:ext cx="406" cy="335"/>
            </a:xfrm>
            <a:prstGeom prst="cube">
              <a:avLst>
                <a:gd name="adj" fmla="val 24995"/>
              </a:avLst>
            </a:prstGeom>
            <a:gradFill rotWithShape="0">
              <a:gsLst>
                <a:gs pos="0">
                  <a:srgbClr val="68676B"/>
                </a:gs>
                <a:gs pos="100000">
                  <a:srgbClr val="95949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2606" name="Oval 24"/>
            <p:cNvSpPr>
              <a:spLocks noChangeArrowheads="1"/>
            </p:cNvSpPr>
            <p:nvPr/>
          </p:nvSpPr>
          <p:spPr bwMode="auto">
            <a:xfrm>
              <a:off x="3826" y="1565"/>
              <a:ext cx="49" cy="105"/>
            </a:xfrm>
            <a:prstGeom prst="ellipse">
              <a:avLst/>
            </a:prstGeom>
            <a:solidFill>
              <a:srgbClr val="DFE1E1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2607" name="Rectangle 25"/>
            <p:cNvSpPr>
              <a:spLocks noChangeArrowheads="1"/>
            </p:cNvSpPr>
            <p:nvPr/>
          </p:nvSpPr>
          <p:spPr bwMode="auto">
            <a:xfrm>
              <a:off x="3826" y="935"/>
              <a:ext cx="346" cy="48"/>
            </a:xfrm>
            <a:prstGeom prst="rect">
              <a:avLst/>
            </a:prstGeom>
            <a:gradFill rotWithShape="1">
              <a:gsLst>
                <a:gs pos="0">
                  <a:srgbClr val="454447"/>
                </a:gs>
                <a:gs pos="50000">
                  <a:srgbClr val="959499"/>
                </a:gs>
                <a:gs pos="100000">
                  <a:srgbClr val="454447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2608" name="Rectangle 26"/>
            <p:cNvSpPr>
              <a:spLocks noChangeArrowheads="1"/>
            </p:cNvSpPr>
            <p:nvPr/>
          </p:nvSpPr>
          <p:spPr bwMode="auto">
            <a:xfrm>
              <a:off x="3968" y="1072"/>
              <a:ext cx="91" cy="91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57" rev="0"/>
              </a:camera>
              <a:lightRig rig="legacyFlat4" dir="t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endParaRPr lang="ja-JP" altLang="en-US"/>
            </a:p>
          </p:txBody>
        </p:sp>
        <p:sp>
          <p:nvSpPr>
            <p:cNvPr id="152609" name="AutoShape 27"/>
            <p:cNvSpPr>
              <a:spLocks noChangeArrowheads="1"/>
            </p:cNvSpPr>
            <p:nvPr/>
          </p:nvSpPr>
          <p:spPr bwMode="auto">
            <a:xfrm flipV="1">
              <a:off x="3923" y="1740"/>
              <a:ext cx="465" cy="9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504 h 21600"/>
                <a:gd name="T14" fmla="*/ 17094 w 21600"/>
                <a:gd name="T15" fmla="*/ 170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33"/>
            </a:solidFill>
            <a:ln w="9525">
              <a:round/>
              <a:headEnd/>
              <a:tailEnd/>
            </a:ln>
            <a:scene3d>
              <a:camera prst="legacyObliqueTopLeft"/>
              <a:lightRig rig="legacyFlat3" dir="t"/>
            </a:scene3d>
            <a:sp3d extrusionH="290500" prstMaterial="legacyMatte">
              <a:bevelT w="13500" h="13500" prst="angle"/>
              <a:bevelB w="13500" h="13500" prst="angle"/>
              <a:extrusionClr>
                <a:srgbClr val="333333"/>
              </a:extrusionClr>
            </a:sp3d>
          </p:spPr>
          <p:txBody>
            <a:bodyPr wrap="none" anchor="ctr">
              <a:flatTx/>
            </a:bodyPr>
            <a:lstStyle/>
            <a:p>
              <a:endParaRPr lang="ja-JP" altLang="en-US"/>
            </a:p>
          </p:txBody>
        </p:sp>
        <p:sp>
          <p:nvSpPr>
            <p:cNvPr id="152610" name="Oval 28"/>
            <p:cNvSpPr>
              <a:spLocks noChangeArrowheads="1"/>
            </p:cNvSpPr>
            <p:nvPr/>
          </p:nvSpPr>
          <p:spPr bwMode="auto">
            <a:xfrm>
              <a:off x="4063" y="1797"/>
              <a:ext cx="178" cy="159"/>
            </a:xfrm>
            <a:prstGeom prst="ellipse">
              <a:avLst/>
            </a:prstGeom>
            <a:gradFill rotWithShape="0">
              <a:gsLst>
                <a:gs pos="0">
                  <a:srgbClr val="959499"/>
                </a:gs>
                <a:gs pos="100000">
                  <a:srgbClr val="68676B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2611" name="Line 29"/>
            <p:cNvSpPr>
              <a:spLocks noChangeShapeType="1"/>
            </p:cNvSpPr>
            <p:nvPr/>
          </p:nvSpPr>
          <p:spPr bwMode="auto">
            <a:xfrm>
              <a:off x="4014" y="1162"/>
              <a:ext cx="0" cy="2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52582" name="Text Box 30"/>
          <p:cNvSpPr txBox="1">
            <a:spLocks noChangeArrowheads="1"/>
          </p:cNvSpPr>
          <p:nvPr/>
        </p:nvSpPr>
        <p:spPr bwMode="auto">
          <a:xfrm>
            <a:off x="8500453" y="439589"/>
            <a:ext cx="19816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P教科書体" pitchFamily="18" charset="-128"/>
                <a:ea typeface="HGP教科書体" pitchFamily="18" charset="-128"/>
              </a:rPr>
              <a:t>絶対重力計</a:t>
            </a:r>
            <a:endParaRPr lang="en-US" altLang="ja-JP" sz="28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1400" dirty="0">
                <a:latin typeface="Comic Sans MS" panose="030F0702030302020204" pitchFamily="66" charset="0"/>
                <a:ea typeface="小塚ゴシック Pro L" pitchFamily="34" charset="-128"/>
              </a:rPr>
              <a:t>Absolute gravimeter</a:t>
            </a:r>
            <a:endParaRPr lang="ja-JP" altLang="en-US" sz="1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2583" name="Text Box 31"/>
          <p:cNvSpPr txBox="1">
            <a:spLocks noChangeArrowheads="1"/>
          </p:cNvSpPr>
          <p:nvPr/>
        </p:nvSpPr>
        <p:spPr bwMode="auto">
          <a:xfrm>
            <a:off x="4997450" y="3879851"/>
            <a:ext cx="22461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HGP教科書体" pitchFamily="18" charset="-128"/>
                <a:ea typeface="HGP教科書体" pitchFamily="18" charset="-128"/>
              </a:rPr>
              <a:t>原理：ばねの伸び縮み</a:t>
            </a:r>
            <a:endParaRPr lang="en-US" altLang="ja-JP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1400" dirty="0">
                <a:latin typeface="Comic Sans MS" panose="030F0702030302020204" pitchFamily="66" charset="0"/>
                <a:ea typeface="小塚ゴシック Pro L" pitchFamily="34" charset="-128"/>
              </a:rPr>
              <a:t>Length of the spring</a:t>
            </a:r>
            <a:endParaRPr lang="ja-JP" altLang="en-US" sz="1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2584" name="Text Box 32"/>
          <p:cNvSpPr txBox="1">
            <a:spLocks noChangeArrowheads="1"/>
          </p:cNvSpPr>
          <p:nvPr/>
        </p:nvSpPr>
        <p:spPr bwMode="auto">
          <a:xfrm>
            <a:off x="8367442" y="4300539"/>
            <a:ext cx="28360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HGP教科書体" pitchFamily="18" charset="-128"/>
                <a:ea typeface="HGP教科書体" pitchFamily="18" charset="-128"/>
              </a:rPr>
              <a:t>原理：真空中の物体の落下</a:t>
            </a:r>
            <a:endParaRPr lang="en-US" altLang="ja-JP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1400" dirty="0">
                <a:latin typeface="Comic Sans MS" panose="030F0702030302020204" pitchFamily="66" charset="0"/>
                <a:ea typeface="小塚ゴシック Pro L" pitchFamily="34" charset="-128"/>
              </a:rPr>
              <a:t>Free fall of an object in vacuum</a:t>
            </a:r>
            <a:endParaRPr lang="ja-JP" altLang="en-US" sz="1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2585" name="Text Box 33"/>
          <p:cNvSpPr txBox="1">
            <a:spLocks noChangeArrowheads="1"/>
          </p:cNvSpPr>
          <p:nvPr/>
        </p:nvSpPr>
        <p:spPr bwMode="auto">
          <a:xfrm>
            <a:off x="1684844" y="820262"/>
            <a:ext cx="254909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latin typeface="HGP教科書体" pitchFamily="18" charset="-128"/>
                <a:ea typeface="HGP教科書体" pitchFamily="18" charset="-128"/>
              </a:rPr>
              <a:t>超伝導重力計</a:t>
            </a:r>
            <a:endParaRPr lang="en-US" altLang="ja-JP" sz="28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1400" dirty="0">
                <a:latin typeface="Comic Sans MS" panose="030F0702030302020204" pitchFamily="66" charset="0"/>
                <a:ea typeface="小塚ゴシック Pro L" pitchFamily="34" charset="-128"/>
              </a:rPr>
              <a:t>Superconducting gravimeter</a:t>
            </a:r>
            <a:endParaRPr lang="ja-JP" altLang="en-US" sz="1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2586" name="Text Box 34"/>
          <p:cNvSpPr txBox="1">
            <a:spLocks noChangeArrowheads="1"/>
          </p:cNvSpPr>
          <p:nvPr/>
        </p:nvSpPr>
        <p:spPr bwMode="auto">
          <a:xfrm>
            <a:off x="904811" y="3838965"/>
            <a:ext cx="3445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HGP教科書体" pitchFamily="18" charset="-128"/>
                <a:ea typeface="HGP教科書体" pitchFamily="18" charset="-128"/>
              </a:rPr>
              <a:t>原理：磁気浮上する玉の変位</a:t>
            </a:r>
            <a:endParaRPr lang="en-US" altLang="ja-JP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sz="1400" dirty="0">
                <a:latin typeface="Comic Sans MS" panose="030F0702030302020204" pitchFamily="66" charset="0"/>
                <a:ea typeface="小塚ゴシック Pro L" pitchFamily="34" charset="-128"/>
              </a:rPr>
              <a:t>Displacement of the floating metal ball</a:t>
            </a:r>
            <a:endParaRPr lang="ja-JP" altLang="en-US" sz="1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152587" name="Group 35"/>
          <p:cNvGrpSpPr>
            <a:grpSpLocks/>
          </p:cNvGrpSpPr>
          <p:nvPr/>
        </p:nvGrpSpPr>
        <p:grpSpPr bwMode="auto">
          <a:xfrm>
            <a:off x="2059280" y="2021277"/>
            <a:ext cx="1223962" cy="1441450"/>
            <a:chOff x="431" y="1389"/>
            <a:chExt cx="771" cy="908"/>
          </a:xfrm>
        </p:grpSpPr>
        <p:sp>
          <p:nvSpPr>
            <p:cNvPr id="152589" name="Rectangle 36"/>
            <p:cNvSpPr>
              <a:spLocks noChangeArrowheads="1"/>
            </p:cNvSpPr>
            <p:nvPr/>
          </p:nvSpPr>
          <p:spPr bwMode="auto">
            <a:xfrm>
              <a:off x="612" y="1661"/>
              <a:ext cx="590" cy="544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500000" rev="0"/>
              </a:camera>
              <a:lightRig rig="legacyFlat2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ja-JP" altLang="en-US"/>
            </a:p>
          </p:txBody>
        </p:sp>
        <p:sp>
          <p:nvSpPr>
            <p:cNvPr id="383013" name="Oval 37"/>
            <p:cNvSpPr>
              <a:spLocks noChangeArrowheads="1"/>
            </p:cNvSpPr>
            <p:nvPr/>
          </p:nvSpPr>
          <p:spPr bwMode="auto">
            <a:xfrm>
              <a:off x="884" y="1797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grpSp>
          <p:nvGrpSpPr>
            <p:cNvPr id="152591" name="Group 38"/>
            <p:cNvGrpSpPr>
              <a:grpSpLocks/>
            </p:cNvGrpSpPr>
            <p:nvPr/>
          </p:nvGrpSpPr>
          <p:grpSpPr bwMode="auto">
            <a:xfrm>
              <a:off x="431" y="1389"/>
              <a:ext cx="136" cy="908"/>
              <a:chOff x="385" y="2341"/>
              <a:chExt cx="136" cy="908"/>
            </a:xfrm>
          </p:grpSpPr>
          <p:sp>
            <p:nvSpPr>
              <p:cNvPr id="383015" name="AutoShape 39"/>
              <p:cNvSpPr>
                <a:spLocks noChangeArrowheads="1"/>
              </p:cNvSpPr>
              <p:nvPr/>
            </p:nvSpPr>
            <p:spPr bwMode="auto">
              <a:xfrm>
                <a:off x="431" y="2341"/>
                <a:ext cx="45" cy="72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tx2"/>
                  </a:gs>
                  <a:gs pos="50000">
                    <a:schemeClr val="hlink"/>
                  </a:gs>
                  <a:gs pos="100000">
                    <a:schemeClr val="tx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2596" name="Oval 40"/>
              <p:cNvSpPr>
                <a:spLocks noChangeArrowheads="1"/>
              </p:cNvSpPr>
              <p:nvPr/>
            </p:nvSpPr>
            <p:spPr bwMode="auto">
              <a:xfrm>
                <a:off x="385" y="3113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83017" name="AutoShape 41"/>
              <p:cNvSpPr>
                <a:spLocks noChangeArrowheads="1"/>
              </p:cNvSpPr>
              <p:nvPr/>
            </p:nvSpPr>
            <p:spPr bwMode="auto">
              <a:xfrm>
                <a:off x="431" y="3067"/>
                <a:ext cx="45" cy="9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tx2"/>
                  </a:gs>
                  <a:gs pos="50000">
                    <a:srgbClr val="FF0000"/>
                  </a:gs>
                  <a:gs pos="100000">
                    <a:schemeClr val="tx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152592" name="Group 42"/>
            <p:cNvGrpSpPr>
              <a:grpSpLocks/>
            </p:cNvGrpSpPr>
            <p:nvPr/>
          </p:nvGrpSpPr>
          <p:grpSpPr bwMode="auto">
            <a:xfrm flipV="1">
              <a:off x="930" y="1933"/>
              <a:ext cx="136" cy="135"/>
              <a:chOff x="703" y="3249"/>
              <a:chExt cx="136" cy="135"/>
            </a:xfrm>
          </p:grpSpPr>
          <p:sp>
            <p:nvSpPr>
              <p:cNvPr id="152593" name="Arc 43"/>
              <p:cNvSpPr>
                <a:spLocks/>
              </p:cNvSpPr>
              <p:nvPr/>
            </p:nvSpPr>
            <p:spPr bwMode="auto">
              <a:xfrm>
                <a:off x="703" y="3249"/>
                <a:ext cx="136" cy="90"/>
              </a:xfrm>
              <a:custGeom>
                <a:avLst/>
                <a:gdLst>
                  <a:gd name="T0" fmla="*/ 0 w 24241"/>
                  <a:gd name="T1" fmla="*/ 0 h 21600"/>
                  <a:gd name="T2" fmla="*/ 0 w 24241"/>
                  <a:gd name="T3" fmla="*/ 0 h 21600"/>
                  <a:gd name="T4" fmla="*/ 0 w 2424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241"/>
                  <a:gd name="T10" fmla="*/ 0 h 21600"/>
                  <a:gd name="T11" fmla="*/ 24241 w 2424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241" h="21600" fill="none" extrusionOk="0">
                    <a:moveTo>
                      <a:pt x="0" y="3370"/>
                    </a:moveTo>
                    <a:cubicBezTo>
                      <a:pt x="3463" y="1169"/>
                      <a:pt x="7482" y="-1"/>
                      <a:pt x="11586" y="0"/>
                    </a:cubicBezTo>
                    <a:cubicBezTo>
                      <a:pt x="16130" y="0"/>
                      <a:pt x="20558" y="1433"/>
                      <a:pt x="24240" y="4095"/>
                    </a:cubicBezTo>
                  </a:path>
                  <a:path w="24241" h="21600" stroke="0" extrusionOk="0">
                    <a:moveTo>
                      <a:pt x="0" y="3370"/>
                    </a:moveTo>
                    <a:cubicBezTo>
                      <a:pt x="3463" y="1169"/>
                      <a:pt x="7482" y="-1"/>
                      <a:pt x="11586" y="0"/>
                    </a:cubicBezTo>
                    <a:cubicBezTo>
                      <a:pt x="16130" y="0"/>
                      <a:pt x="20558" y="1433"/>
                      <a:pt x="24240" y="4095"/>
                    </a:cubicBezTo>
                    <a:lnTo>
                      <a:pt x="11586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2594" name="Arc 44"/>
              <p:cNvSpPr>
                <a:spLocks/>
              </p:cNvSpPr>
              <p:nvPr/>
            </p:nvSpPr>
            <p:spPr bwMode="auto">
              <a:xfrm>
                <a:off x="703" y="3294"/>
                <a:ext cx="130" cy="90"/>
              </a:xfrm>
              <a:custGeom>
                <a:avLst/>
                <a:gdLst>
                  <a:gd name="T0" fmla="*/ 0 w 23241"/>
                  <a:gd name="T1" fmla="*/ 0 h 21600"/>
                  <a:gd name="T2" fmla="*/ 0 w 23241"/>
                  <a:gd name="T3" fmla="*/ 0 h 21600"/>
                  <a:gd name="T4" fmla="*/ 0 w 2324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3241"/>
                  <a:gd name="T10" fmla="*/ 0 h 21600"/>
                  <a:gd name="T11" fmla="*/ 23241 w 2324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241" h="21600" fill="none" extrusionOk="0">
                    <a:moveTo>
                      <a:pt x="0" y="3370"/>
                    </a:moveTo>
                    <a:cubicBezTo>
                      <a:pt x="3463" y="1169"/>
                      <a:pt x="7482" y="-1"/>
                      <a:pt x="11586" y="0"/>
                    </a:cubicBezTo>
                    <a:cubicBezTo>
                      <a:pt x="15717" y="0"/>
                      <a:pt x="19762" y="1185"/>
                      <a:pt x="23241" y="3414"/>
                    </a:cubicBezTo>
                  </a:path>
                  <a:path w="23241" h="21600" stroke="0" extrusionOk="0">
                    <a:moveTo>
                      <a:pt x="0" y="3370"/>
                    </a:moveTo>
                    <a:cubicBezTo>
                      <a:pt x="3463" y="1169"/>
                      <a:pt x="7482" y="-1"/>
                      <a:pt x="11586" y="0"/>
                    </a:cubicBezTo>
                    <a:cubicBezTo>
                      <a:pt x="15717" y="0"/>
                      <a:pt x="19762" y="1185"/>
                      <a:pt x="23241" y="3414"/>
                    </a:cubicBezTo>
                    <a:lnTo>
                      <a:pt x="11586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52588" name="Text Box 45"/>
          <p:cNvSpPr txBox="1">
            <a:spLocks noChangeArrowheads="1"/>
          </p:cNvSpPr>
          <p:nvPr/>
        </p:nvSpPr>
        <p:spPr bwMode="auto">
          <a:xfrm>
            <a:off x="3158563" y="5517233"/>
            <a:ext cx="65598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3600" dirty="0">
                <a:latin typeface="HGP教科書体" pitchFamily="18" charset="-128"/>
                <a:ea typeface="HGP教科書体" pitchFamily="18" charset="-128"/>
              </a:rPr>
              <a:t>地上での重力の測り方 ～ 重力計</a:t>
            </a:r>
            <a:endParaRPr lang="en-US" altLang="ja-JP" sz="3600" dirty="0">
              <a:latin typeface="HGP教科書体" pitchFamily="18" charset="-128"/>
              <a:ea typeface="HGP教科書体" pitchFamily="18" charset="-128"/>
            </a:endParaRPr>
          </a:p>
          <a:p>
            <a:pPr algn="r"/>
            <a:r>
              <a:rPr lang="en-US" altLang="ja-JP" sz="2000" dirty="0">
                <a:latin typeface="Comic Sans MS" panose="030F0702030302020204" pitchFamily="66" charset="0"/>
                <a:ea typeface="小塚ゴシック Pro L" pitchFamily="34" charset="-128"/>
              </a:rPr>
              <a:t>Measurement on the Earth’s surface : gravimeters</a:t>
            </a:r>
            <a:endParaRPr lang="ja-JP" altLang="en-US" sz="20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684D38C-41B3-48C0-AE69-CA0744757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2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|5.6|39|21.7|20.6|18.8|4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15.7|26.9|2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4|4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3|1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8|18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6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|2.9|9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8|1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2|83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13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5|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58.7|8.3|7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27.2|7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4|1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15.3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標準デザイン">
  <a:themeElements>
    <a:clrScheme name="2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標準デザイン">
  <a:themeElements>
    <a:clrScheme name="3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標準デザイン">
  <a:themeElements>
    <a:clrScheme name="4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10113</TotalTime>
  <Words>1861</Words>
  <Application>Microsoft Office PowerPoint</Application>
  <PresentationFormat>ワイド画面</PresentationFormat>
  <Paragraphs>323</Paragraphs>
  <Slides>40</Slides>
  <Notes>2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9</vt:i4>
      </vt:variant>
      <vt:variant>
        <vt:lpstr>スライド タイトル</vt:lpstr>
      </vt:variant>
      <vt:variant>
        <vt:i4>40</vt:i4>
      </vt:variant>
    </vt:vector>
  </HeadingPairs>
  <TitlesOfParts>
    <vt:vector size="61" baseType="lpstr">
      <vt:lpstr>HGP教科書体</vt:lpstr>
      <vt:lpstr>HG正楷書体-PRO</vt:lpstr>
      <vt:lpstr>メイリオ</vt:lpstr>
      <vt:lpstr>小塚ゴシック Pr6N L</vt:lpstr>
      <vt:lpstr>小塚ゴシック Pro L</vt:lpstr>
      <vt:lpstr>小塚明朝 Pro L</vt:lpstr>
      <vt:lpstr>Arial</vt:lpstr>
      <vt:lpstr>Calibri</vt:lpstr>
      <vt:lpstr>Century Gothic</vt:lpstr>
      <vt:lpstr>Comic Sans MS</vt:lpstr>
      <vt:lpstr>Symbol</vt:lpstr>
      <vt:lpstr>Times New Roman</vt:lpstr>
      <vt:lpstr>標準デザイン</vt:lpstr>
      <vt:lpstr>1_標準デザイン</vt:lpstr>
      <vt:lpstr>2_標準デザイン</vt:lpstr>
      <vt:lpstr>3_標準デザイン</vt:lpstr>
      <vt:lpstr>4_標準デザイン</vt:lpstr>
      <vt:lpstr>5_標準デザイン</vt:lpstr>
      <vt:lpstr>13_標準デザイン</vt:lpstr>
      <vt:lpstr>Office ​​テーマ</vt:lpstr>
      <vt:lpstr>19_標準デザイン</vt:lpstr>
      <vt:lpstr>地球内部物理学 第八回 Physics of the Earth’s Interior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重力とジオイド高　Gravity and Geoid height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国立天文台地球回転研究系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日置幸介</dc:creator>
  <cp:lastModifiedBy>日置　幸介</cp:lastModifiedBy>
  <cp:revision>457</cp:revision>
  <dcterms:created xsi:type="dcterms:W3CDTF">2002-09-23T01:05:32Z</dcterms:created>
  <dcterms:modified xsi:type="dcterms:W3CDTF">2021-06-08T04:12:00Z</dcterms:modified>
</cp:coreProperties>
</file>