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1" r:id="rId1"/>
  </p:sldMasterIdLst>
  <p:notesMasterIdLst>
    <p:notesMasterId r:id="rId18"/>
  </p:notesMasterIdLst>
  <p:handoutMasterIdLst>
    <p:handoutMasterId r:id="rId19"/>
  </p:handoutMasterIdLst>
  <p:sldIdLst>
    <p:sldId id="256" r:id="rId2"/>
    <p:sldId id="257" r:id="rId3"/>
    <p:sldId id="258" r:id="rId4"/>
    <p:sldId id="259" r:id="rId5"/>
    <p:sldId id="260" r:id="rId6"/>
    <p:sldId id="261" r:id="rId7"/>
    <p:sldId id="278" r:id="rId8"/>
    <p:sldId id="264" r:id="rId9"/>
    <p:sldId id="274" r:id="rId10"/>
    <p:sldId id="266" r:id="rId11"/>
    <p:sldId id="281" r:id="rId12"/>
    <p:sldId id="275" r:id="rId13"/>
    <p:sldId id="268" r:id="rId14"/>
    <p:sldId id="271" r:id="rId15"/>
    <p:sldId id="272" r:id="rId16"/>
    <p:sldId id="279" r:id="rId17"/>
  </p:sldIdLst>
  <p:sldSz cx="9144000" cy="6858000" type="screen4x3"/>
  <p:notesSz cx="6858000" cy="9144000"/>
  <p:custDataLst>
    <p:tags r:id="rId20"/>
  </p:custDataLst>
  <p:defaultTextStyle>
    <a:defPPr>
      <a:defRPr lang="ja-JP"/>
    </a:defPPr>
    <a:lvl1pPr algn="l" rtl="0" fontAlgn="base" latinLnBrk="1">
      <a:spcBef>
        <a:spcPct val="0"/>
      </a:spcBef>
      <a:spcAft>
        <a:spcPct val="0"/>
      </a:spcAft>
      <a:defRPr kumimoji="1" kern="1200">
        <a:solidFill>
          <a:schemeClr val="tx1"/>
        </a:solidFill>
        <a:latin typeface="Comic Sans MS" pitchFamily="66" charset="0"/>
        <a:ea typeface="ＭＳ Ｐゴシック" pitchFamily="50" charset="-128"/>
        <a:cs typeface="+mn-cs"/>
      </a:defRPr>
    </a:lvl1pPr>
    <a:lvl2pPr marL="457200" algn="l" rtl="0" fontAlgn="base" latinLnBrk="1">
      <a:spcBef>
        <a:spcPct val="0"/>
      </a:spcBef>
      <a:spcAft>
        <a:spcPct val="0"/>
      </a:spcAft>
      <a:defRPr kumimoji="1" kern="1200">
        <a:solidFill>
          <a:schemeClr val="tx1"/>
        </a:solidFill>
        <a:latin typeface="Comic Sans MS" pitchFamily="66" charset="0"/>
        <a:ea typeface="ＭＳ Ｐゴシック" pitchFamily="50" charset="-128"/>
        <a:cs typeface="+mn-cs"/>
      </a:defRPr>
    </a:lvl2pPr>
    <a:lvl3pPr marL="914400" algn="l" rtl="0" fontAlgn="base" latinLnBrk="1">
      <a:spcBef>
        <a:spcPct val="0"/>
      </a:spcBef>
      <a:spcAft>
        <a:spcPct val="0"/>
      </a:spcAft>
      <a:defRPr kumimoji="1" kern="1200">
        <a:solidFill>
          <a:schemeClr val="tx1"/>
        </a:solidFill>
        <a:latin typeface="Comic Sans MS" pitchFamily="66" charset="0"/>
        <a:ea typeface="ＭＳ Ｐゴシック" pitchFamily="50" charset="-128"/>
        <a:cs typeface="+mn-cs"/>
      </a:defRPr>
    </a:lvl3pPr>
    <a:lvl4pPr marL="1371600" algn="l" rtl="0" fontAlgn="base" latinLnBrk="1">
      <a:spcBef>
        <a:spcPct val="0"/>
      </a:spcBef>
      <a:spcAft>
        <a:spcPct val="0"/>
      </a:spcAft>
      <a:defRPr kumimoji="1" kern="1200">
        <a:solidFill>
          <a:schemeClr val="tx1"/>
        </a:solidFill>
        <a:latin typeface="Comic Sans MS" pitchFamily="66" charset="0"/>
        <a:ea typeface="ＭＳ Ｐゴシック" pitchFamily="50" charset="-128"/>
        <a:cs typeface="+mn-cs"/>
      </a:defRPr>
    </a:lvl4pPr>
    <a:lvl5pPr marL="1828800" algn="l" rtl="0" fontAlgn="base" latinLnBrk="1">
      <a:spcBef>
        <a:spcPct val="0"/>
      </a:spcBef>
      <a:spcAft>
        <a:spcPct val="0"/>
      </a:spcAft>
      <a:defRPr kumimoji="1" kern="1200">
        <a:solidFill>
          <a:schemeClr val="tx1"/>
        </a:solidFill>
        <a:latin typeface="Comic Sans MS" pitchFamily="66" charset="0"/>
        <a:ea typeface="ＭＳ Ｐゴシック" pitchFamily="50" charset="-128"/>
        <a:cs typeface="+mn-cs"/>
      </a:defRPr>
    </a:lvl5pPr>
    <a:lvl6pPr marL="2286000" algn="l" defTabSz="914400" rtl="0" eaLnBrk="1" latinLnBrk="0" hangingPunct="1">
      <a:defRPr kumimoji="1" kern="1200">
        <a:solidFill>
          <a:schemeClr val="tx1"/>
        </a:solidFill>
        <a:latin typeface="Comic Sans MS" pitchFamily="66" charset="0"/>
        <a:ea typeface="ＭＳ Ｐゴシック" pitchFamily="50" charset="-128"/>
        <a:cs typeface="+mn-cs"/>
      </a:defRPr>
    </a:lvl6pPr>
    <a:lvl7pPr marL="2743200" algn="l" defTabSz="914400" rtl="0" eaLnBrk="1" latinLnBrk="0" hangingPunct="1">
      <a:defRPr kumimoji="1" kern="1200">
        <a:solidFill>
          <a:schemeClr val="tx1"/>
        </a:solidFill>
        <a:latin typeface="Comic Sans MS" pitchFamily="66" charset="0"/>
        <a:ea typeface="ＭＳ Ｐゴシック" pitchFamily="50" charset="-128"/>
        <a:cs typeface="+mn-cs"/>
      </a:defRPr>
    </a:lvl7pPr>
    <a:lvl8pPr marL="3200400" algn="l" defTabSz="914400" rtl="0" eaLnBrk="1" latinLnBrk="0" hangingPunct="1">
      <a:defRPr kumimoji="1" kern="1200">
        <a:solidFill>
          <a:schemeClr val="tx1"/>
        </a:solidFill>
        <a:latin typeface="Comic Sans MS" pitchFamily="66" charset="0"/>
        <a:ea typeface="ＭＳ Ｐゴシック" pitchFamily="50" charset="-128"/>
        <a:cs typeface="+mn-cs"/>
      </a:defRPr>
    </a:lvl8pPr>
    <a:lvl9pPr marL="3657600" algn="l" defTabSz="914400" rtl="0" eaLnBrk="1" latinLnBrk="0" hangingPunct="1">
      <a:defRPr kumimoji="1" kern="1200">
        <a:solidFill>
          <a:schemeClr val="tx1"/>
        </a:solidFill>
        <a:latin typeface="Comic Sans MS" pitchFamily="66"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Rg st="1" end="16"/>
    <p:penClr>
      <a:srgbClr val="FF0000"/>
    </p:penClr>
  </p:showPr>
  <p:clrMru>
    <a:srgbClr val="CCECFF"/>
    <a:srgbClr val="666699"/>
    <a:srgbClr val="3333FF"/>
    <a:srgbClr val="FFFFCC"/>
    <a:srgbClr val="FFFF99"/>
    <a:srgbClr val="FFCC66"/>
    <a:srgbClr val="CCFFCC"/>
    <a:srgbClr val="00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6364" autoAdjust="0"/>
    <p:restoredTop sz="94702" autoAdjust="0"/>
  </p:normalViewPr>
  <p:slideViewPr>
    <p:cSldViewPr>
      <p:cViewPr varScale="1">
        <p:scale>
          <a:sx n="70" d="100"/>
          <a:sy n="70" d="100"/>
        </p:scale>
        <p:origin x="-49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98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latinLnBrk="0">
              <a:defRPr sz="1200">
                <a:latin typeface="Arial" charset="0"/>
              </a:defRPr>
            </a:lvl1pPr>
          </a:lstStyle>
          <a:p>
            <a:endParaRPr lang="en-US" altLang="ja-JP"/>
          </a:p>
        </p:txBody>
      </p:sp>
      <p:sp>
        <p:nvSpPr>
          <p:cNvPr id="24985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latinLnBrk="0">
              <a:defRPr sz="1200">
                <a:latin typeface="Arial" charset="0"/>
              </a:defRPr>
            </a:lvl1pPr>
          </a:lstStyle>
          <a:p>
            <a:endParaRPr lang="en-US" altLang="ja-JP"/>
          </a:p>
        </p:txBody>
      </p:sp>
      <p:sp>
        <p:nvSpPr>
          <p:cNvPr id="24986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latinLnBrk="0">
              <a:defRPr sz="1200">
                <a:latin typeface="Arial" charset="0"/>
              </a:defRPr>
            </a:lvl1pPr>
          </a:lstStyle>
          <a:p>
            <a:endParaRPr lang="en-US" altLang="ja-JP"/>
          </a:p>
        </p:txBody>
      </p:sp>
      <p:sp>
        <p:nvSpPr>
          <p:cNvPr id="24986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latinLnBrk="0">
              <a:defRPr sz="1200">
                <a:latin typeface="Arial" charset="0"/>
              </a:defRPr>
            </a:lvl1pPr>
          </a:lstStyle>
          <a:p>
            <a:fld id="{DB641E85-80D2-482D-ADB6-BE0C5F0D20E5}" type="slidenum">
              <a:rPr lang="en-US" altLang="ja-JP"/>
              <a:pPr/>
              <a:t>&lt;#&gt;</a:t>
            </a:fld>
            <a:endParaRPr lang="en-US" altLang="ja-JP"/>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63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latinLnBrk="0">
              <a:defRPr sz="1200">
                <a:latin typeface="Arial" charset="0"/>
              </a:defRPr>
            </a:lvl1pPr>
          </a:lstStyle>
          <a:p>
            <a:endParaRPr lang="en-US" altLang="ja-JP"/>
          </a:p>
        </p:txBody>
      </p:sp>
      <p:sp>
        <p:nvSpPr>
          <p:cNvPr id="18637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latinLnBrk="0">
              <a:defRPr sz="1200">
                <a:latin typeface="Arial" charset="0"/>
              </a:defRPr>
            </a:lvl1pPr>
          </a:lstStyle>
          <a:p>
            <a:endParaRPr lang="en-US" altLang="ja-JP"/>
          </a:p>
        </p:txBody>
      </p:sp>
      <p:sp>
        <p:nvSpPr>
          <p:cNvPr id="18637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8637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8637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latinLnBrk="0">
              <a:defRPr sz="1200">
                <a:latin typeface="Arial" charset="0"/>
              </a:defRPr>
            </a:lvl1pPr>
          </a:lstStyle>
          <a:p>
            <a:endParaRPr lang="en-US" altLang="ja-JP"/>
          </a:p>
        </p:txBody>
      </p:sp>
      <p:sp>
        <p:nvSpPr>
          <p:cNvPr id="18637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latinLnBrk="0">
              <a:defRPr sz="1200">
                <a:latin typeface="Arial" charset="0"/>
              </a:defRPr>
            </a:lvl1pPr>
          </a:lstStyle>
          <a:p>
            <a:fld id="{23B9A179-C67D-45F5-93BE-5A2DCFB54ABE}" type="slidenum">
              <a:rPr lang="en-US" altLang="ja-JP"/>
              <a:pPr/>
              <a:t>&lt;#&gt;</a:t>
            </a:fld>
            <a:endParaRPr lang="en-US" altLang="ja-JP"/>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fontAlgn="base">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fontAlgn="base">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fontAlgn="base">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fontAlgn="base">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EA19D7-7E6B-4557-BBB5-7A23D238FBA5}" type="slidenum">
              <a:rPr lang="en-US" altLang="ja-JP"/>
              <a:pPr/>
              <a:t>2</a:t>
            </a:fld>
            <a:endParaRPr lang="en-US" altLang="ja-JP"/>
          </a:p>
        </p:txBody>
      </p:sp>
      <p:sp>
        <p:nvSpPr>
          <p:cNvPr id="187394" name="Rectangle 2"/>
          <p:cNvSpPr>
            <a:spLocks noGrp="1" noRot="1" noChangeAspect="1" noChangeArrowheads="1" noTextEdit="1"/>
          </p:cNvSpPr>
          <p:nvPr>
            <p:ph type="sldImg"/>
          </p:nvPr>
        </p:nvSpPr>
        <p:spPr>
          <a:ln/>
        </p:spPr>
      </p:sp>
      <p:sp>
        <p:nvSpPr>
          <p:cNvPr id="187395" name="Rectangle 3"/>
          <p:cNvSpPr>
            <a:spLocks noGrp="1" noChangeArrowheads="1"/>
          </p:cNvSpPr>
          <p:nvPr>
            <p:ph type="body" idx="1"/>
          </p:nvPr>
        </p:nvSpPr>
        <p:spPr/>
        <p:txBody>
          <a:bodyPr/>
          <a:lstStyle/>
          <a:p>
            <a:endParaRPr lang="ja-JP" altLang="en-US" dirty="0"/>
          </a:p>
          <a:p>
            <a:endParaRPr lang="en-US" altLang="ja-JP"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23B9A179-C67D-45F5-93BE-5A2DCFB54ABE}" type="slidenum">
              <a:rPr lang="en-US" altLang="ja-JP" smtClean="0"/>
              <a:pPr/>
              <a:t>14</a:t>
            </a:fld>
            <a:endParaRPr lang="en-US"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23B9A179-C67D-45F5-93BE-5A2DCFB54ABE}" type="slidenum">
              <a:rPr lang="en-US" altLang="ja-JP" smtClean="0"/>
              <a:pPr/>
              <a:t>3</a:t>
            </a:fld>
            <a:endParaRPr lang="en-US" altLang="ja-JP"/>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0F65A7A-B96E-4E34-ABFB-3C72A347BD3D}" type="slidenum">
              <a:rPr lang="en-US" altLang="ja-JP"/>
              <a:pPr/>
              <a:t>5</a:t>
            </a:fld>
            <a:endParaRPr lang="en-US" altLang="ja-JP"/>
          </a:p>
        </p:txBody>
      </p:sp>
      <p:sp>
        <p:nvSpPr>
          <p:cNvPr id="254978" name="Rectangle 2"/>
          <p:cNvSpPr>
            <a:spLocks noGrp="1" noRot="1" noChangeAspect="1" noChangeArrowheads="1" noTextEdit="1"/>
          </p:cNvSpPr>
          <p:nvPr>
            <p:ph type="sldImg"/>
          </p:nvPr>
        </p:nvSpPr>
        <p:spPr>
          <a:ln/>
        </p:spPr>
      </p:sp>
      <p:sp>
        <p:nvSpPr>
          <p:cNvPr id="254979" name="Rectangle 3"/>
          <p:cNvSpPr>
            <a:spLocks noGrp="1" noChangeArrowheads="1"/>
          </p:cNvSpPr>
          <p:nvPr>
            <p:ph type="body" idx="1"/>
          </p:nvPr>
        </p:nvSpPr>
        <p:spPr/>
        <p:txBody>
          <a:bodyPr/>
          <a:lstStyle/>
          <a:p>
            <a:endParaRPr lang="ja-JP" altLang="en-US" dirty="0"/>
          </a:p>
          <a:p>
            <a:endParaRPr lang="en-US" altLang="ja-JP"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23B9A179-C67D-45F5-93BE-5A2DCFB54ABE}" type="slidenum">
              <a:rPr lang="en-US" altLang="ja-JP" smtClean="0"/>
              <a:pPr/>
              <a:t>8</a:t>
            </a:fld>
            <a:endParaRPr lang="en-US"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23B9A179-C67D-45F5-93BE-5A2DCFB54ABE}" type="slidenum">
              <a:rPr lang="en-US" altLang="ja-JP" smtClean="0"/>
              <a:pPr/>
              <a:t>9</a:t>
            </a:fld>
            <a:endParaRPr lang="en-US"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この図は何を説明したいのだろう？</a:t>
            </a:r>
            <a:endParaRPr kumimoji="1" lang="ja-JP" altLang="en-US" dirty="0"/>
          </a:p>
        </p:txBody>
      </p:sp>
      <p:sp>
        <p:nvSpPr>
          <p:cNvPr id="4" name="スライド番号プレースホルダ 3"/>
          <p:cNvSpPr>
            <a:spLocks noGrp="1"/>
          </p:cNvSpPr>
          <p:nvPr>
            <p:ph type="sldNum" sz="quarter" idx="10"/>
          </p:nvPr>
        </p:nvSpPr>
        <p:spPr/>
        <p:txBody>
          <a:bodyPr/>
          <a:lstStyle/>
          <a:p>
            <a:fld id="{23B9A179-C67D-45F5-93BE-5A2DCFB54ABE}" type="slidenum">
              <a:rPr lang="en-US" altLang="ja-JP" smtClean="0"/>
              <a:pPr/>
              <a:t>10</a:t>
            </a:fld>
            <a:endParaRPr lang="en-US" altLang="ja-JP"/>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23B9A179-C67D-45F5-93BE-5A2DCFB54ABE}" type="slidenum">
              <a:rPr lang="en-US" altLang="ja-JP" smtClean="0"/>
              <a:pPr/>
              <a:t>11</a:t>
            </a:fld>
            <a:endParaRPr lang="en-US" altLang="ja-JP"/>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smtClean="0"/>
              <a:t> </a:t>
            </a:r>
            <a:endParaRPr kumimoji="1" lang="ja-JP" altLang="en-US" dirty="0"/>
          </a:p>
        </p:txBody>
      </p:sp>
      <p:sp>
        <p:nvSpPr>
          <p:cNvPr id="4" name="スライド番号プレースホルダ 3"/>
          <p:cNvSpPr>
            <a:spLocks noGrp="1"/>
          </p:cNvSpPr>
          <p:nvPr>
            <p:ph type="sldNum" sz="quarter" idx="10"/>
          </p:nvPr>
        </p:nvSpPr>
        <p:spPr/>
        <p:txBody>
          <a:bodyPr/>
          <a:lstStyle/>
          <a:p>
            <a:fld id="{23B9A179-C67D-45F5-93BE-5A2DCFB54ABE}" type="slidenum">
              <a:rPr lang="en-US" altLang="ja-JP" smtClean="0"/>
              <a:pPr/>
              <a:t>12</a:t>
            </a:fld>
            <a:endParaRPr lang="en-US" altLang="ja-JP"/>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ネットワーク透過の説明</a:t>
            </a:r>
            <a:endParaRPr kumimoji="1" lang="ja-JP" altLang="en-US" dirty="0"/>
          </a:p>
        </p:txBody>
      </p:sp>
      <p:sp>
        <p:nvSpPr>
          <p:cNvPr id="4" name="スライド番号プレースホルダ 3"/>
          <p:cNvSpPr>
            <a:spLocks noGrp="1"/>
          </p:cNvSpPr>
          <p:nvPr>
            <p:ph type="sldNum" sz="quarter" idx="10"/>
          </p:nvPr>
        </p:nvSpPr>
        <p:spPr/>
        <p:txBody>
          <a:bodyPr/>
          <a:lstStyle/>
          <a:p>
            <a:fld id="{23B9A179-C67D-45F5-93BE-5A2DCFB54ABE}" type="slidenum">
              <a:rPr lang="en-US" altLang="ja-JP" smtClean="0"/>
              <a:pPr/>
              <a:t>13</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bg>
      <p:bgRef idx="1002">
        <a:schemeClr val="bg2"/>
      </p:bgRef>
    </p:bg>
    <p:spTree>
      <p:nvGrpSpPr>
        <p:cNvPr id="1" name=""/>
        <p:cNvGrpSpPr/>
        <p:nvPr/>
      </p:nvGrpSpPr>
      <p:grpSpPr>
        <a:xfrm>
          <a:off x="0" y="0"/>
          <a:ext cx="0" cy="0"/>
          <a:chOff x="0" y="0"/>
          <a:chExt cx="0" cy="0"/>
        </a:xfrm>
      </p:grpSpPr>
      <p:sp>
        <p:nvSpPr>
          <p:cNvPr id="9" name="タイトル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ja-JP" altLang="en-US" smtClean="0"/>
              <a:t>マスタ タイトルの書式設定</a:t>
            </a:r>
            <a:endParaRPr kumimoji="0" lang="en-US"/>
          </a:p>
        </p:txBody>
      </p:sp>
      <p:sp>
        <p:nvSpPr>
          <p:cNvPr id="17" name="サブタイトル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smtClean="0"/>
              <a:t>マスタ サブタイトルの書式設定</a:t>
            </a:r>
            <a:endParaRPr kumimoji="0" lang="en-US"/>
          </a:p>
        </p:txBody>
      </p:sp>
      <p:sp>
        <p:nvSpPr>
          <p:cNvPr id="30" name="日付プレースホルダ 29"/>
          <p:cNvSpPr>
            <a:spLocks noGrp="1"/>
          </p:cNvSpPr>
          <p:nvPr>
            <p:ph type="dt" sz="half" idx="10"/>
          </p:nvPr>
        </p:nvSpPr>
        <p:spPr/>
        <p:txBody>
          <a:bodyPr/>
          <a:lstStyle/>
          <a:p>
            <a:endParaRPr lang="en-US" altLang="ja-JP"/>
          </a:p>
        </p:txBody>
      </p:sp>
      <p:sp>
        <p:nvSpPr>
          <p:cNvPr id="19" name="フッター プレースホルダ 18"/>
          <p:cNvSpPr>
            <a:spLocks noGrp="1"/>
          </p:cNvSpPr>
          <p:nvPr>
            <p:ph type="ftr" sz="quarter" idx="11"/>
          </p:nvPr>
        </p:nvSpPr>
        <p:spPr/>
        <p:txBody>
          <a:bodyPr/>
          <a:lstStyle/>
          <a:p>
            <a:endParaRPr lang="en-US" altLang="ja-JP"/>
          </a:p>
        </p:txBody>
      </p:sp>
      <p:sp>
        <p:nvSpPr>
          <p:cNvPr id="27" name="スライド番号プレースホルダ 26"/>
          <p:cNvSpPr>
            <a:spLocks noGrp="1"/>
          </p:cNvSpPr>
          <p:nvPr>
            <p:ph type="sldNum" sz="quarter" idx="12"/>
          </p:nvPr>
        </p:nvSpPr>
        <p:spPr/>
        <p:txBody>
          <a:bodyPr/>
          <a:lstStyle/>
          <a:p>
            <a:fld id="{B56F1ECF-F15A-444E-9856-3ED8A97BE4B0}" type="slidenum">
              <a:rPr lang="en-US" altLang="ja-JP" smtClean="0"/>
              <a:pPr/>
              <a:t>&lt;#&gt;</a:t>
            </a:fld>
            <a:endParaRPr lang="en-US" altLang="ja-JP"/>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endParaRPr lang="en-US" altLang="ja-JP"/>
          </a:p>
        </p:txBody>
      </p:sp>
      <p:sp>
        <p:nvSpPr>
          <p:cNvPr id="5" name="フッター プレースホルダ 4"/>
          <p:cNvSpPr>
            <a:spLocks noGrp="1"/>
          </p:cNvSpPr>
          <p:nvPr>
            <p:ph type="ftr" sz="quarter" idx="11"/>
          </p:nvPr>
        </p:nvSpPr>
        <p:spPr/>
        <p:txBody>
          <a:bodyPr/>
          <a:lstStyle/>
          <a:p>
            <a:endParaRPr lang="en-US" altLang="ja-JP"/>
          </a:p>
        </p:txBody>
      </p:sp>
      <p:sp>
        <p:nvSpPr>
          <p:cNvPr id="6" name="スライド番号プレースホルダ 5"/>
          <p:cNvSpPr>
            <a:spLocks noGrp="1"/>
          </p:cNvSpPr>
          <p:nvPr>
            <p:ph type="sldNum" sz="quarter" idx="12"/>
          </p:nvPr>
        </p:nvSpPr>
        <p:spPr/>
        <p:txBody>
          <a:bodyPr/>
          <a:lstStyle/>
          <a:p>
            <a:fld id="{AF81FB90-B7A1-4EB0-918A-B20CD0CB6FA7}" type="slidenum">
              <a:rPr lang="en-US" altLang="ja-JP" smtClean="0"/>
              <a:pPr/>
              <a:t>&lt;#&gt;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914401"/>
            <a:ext cx="2057400" cy="5211763"/>
          </a:xfrm>
        </p:spPr>
        <p:txBody>
          <a:bodyPr vert="eaVer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a:xfrm>
            <a:off x="457200" y="914401"/>
            <a:ext cx="6019800" cy="5211763"/>
          </a:xfrm>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endParaRPr lang="en-US" altLang="ja-JP"/>
          </a:p>
        </p:txBody>
      </p:sp>
      <p:sp>
        <p:nvSpPr>
          <p:cNvPr id="5" name="フッター プレースホルダ 4"/>
          <p:cNvSpPr>
            <a:spLocks noGrp="1"/>
          </p:cNvSpPr>
          <p:nvPr>
            <p:ph type="ftr" sz="quarter" idx="11"/>
          </p:nvPr>
        </p:nvSpPr>
        <p:spPr/>
        <p:txBody>
          <a:bodyPr/>
          <a:lstStyle/>
          <a:p>
            <a:endParaRPr lang="en-US" altLang="ja-JP"/>
          </a:p>
        </p:txBody>
      </p:sp>
      <p:sp>
        <p:nvSpPr>
          <p:cNvPr id="6" name="スライド番号プレースホルダ 5"/>
          <p:cNvSpPr>
            <a:spLocks noGrp="1"/>
          </p:cNvSpPr>
          <p:nvPr>
            <p:ph type="sldNum" sz="quarter" idx="12"/>
          </p:nvPr>
        </p:nvSpPr>
        <p:spPr/>
        <p:txBody>
          <a:bodyPr/>
          <a:lstStyle/>
          <a:p>
            <a:fld id="{1FBE5055-9657-4EB7-9CB3-922E53CBF544}" type="slidenum">
              <a:rPr lang="en-US" altLang="ja-JP" smtClean="0"/>
              <a:pPr/>
              <a:t>&lt;#&gt;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コンテンツ プレースホルダ 2"/>
          <p:cNvSpPr>
            <a:spLocks noGrp="1"/>
          </p:cNvSpPr>
          <p:nvPr>
            <p:ph idx="1"/>
          </p:nvPr>
        </p:nvSpPr>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endParaRPr lang="en-US" altLang="ja-JP"/>
          </a:p>
        </p:txBody>
      </p:sp>
      <p:sp>
        <p:nvSpPr>
          <p:cNvPr id="5" name="フッター プレースホルダ 4"/>
          <p:cNvSpPr>
            <a:spLocks noGrp="1"/>
          </p:cNvSpPr>
          <p:nvPr>
            <p:ph type="ftr" sz="quarter" idx="11"/>
          </p:nvPr>
        </p:nvSpPr>
        <p:spPr/>
        <p:txBody>
          <a:bodyPr/>
          <a:lstStyle/>
          <a:p>
            <a:endParaRPr lang="en-US" altLang="ja-JP"/>
          </a:p>
        </p:txBody>
      </p:sp>
      <p:sp>
        <p:nvSpPr>
          <p:cNvPr id="6" name="スライド番号プレースホルダ 5"/>
          <p:cNvSpPr>
            <a:spLocks noGrp="1"/>
          </p:cNvSpPr>
          <p:nvPr>
            <p:ph type="sldNum" sz="quarter" idx="12"/>
          </p:nvPr>
        </p:nvSpPr>
        <p:spPr/>
        <p:txBody>
          <a:bodyPr/>
          <a:lstStyle/>
          <a:p>
            <a:fld id="{DFC16CAE-D099-4293-AFCF-11BDAA5B0CC0}" type="slidenum">
              <a:rPr lang="en-US" altLang="ja-JP" smtClean="0"/>
              <a:pPr/>
              <a:t>&lt;#&gt;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Ref idx="1002">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smtClean="0"/>
              <a:t>マスタ テキストの書式設定</a:t>
            </a:r>
          </a:p>
        </p:txBody>
      </p:sp>
      <p:sp>
        <p:nvSpPr>
          <p:cNvPr id="4" name="日付プレースホルダ 3"/>
          <p:cNvSpPr>
            <a:spLocks noGrp="1"/>
          </p:cNvSpPr>
          <p:nvPr>
            <p:ph type="dt" sz="half" idx="10"/>
          </p:nvPr>
        </p:nvSpPr>
        <p:spPr/>
        <p:txBody>
          <a:bodyPr/>
          <a:lstStyle/>
          <a:p>
            <a:endParaRPr lang="en-US" altLang="ja-JP"/>
          </a:p>
        </p:txBody>
      </p:sp>
      <p:sp>
        <p:nvSpPr>
          <p:cNvPr id="5" name="フッター プレースホルダ 4"/>
          <p:cNvSpPr>
            <a:spLocks noGrp="1"/>
          </p:cNvSpPr>
          <p:nvPr>
            <p:ph type="ftr" sz="quarter" idx="11"/>
          </p:nvPr>
        </p:nvSpPr>
        <p:spPr/>
        <p:txBody>
          <a:bodyPr/>
          <a:lstStyle/>
          <a:p>
            <a:endParaRPr lang="en-US" altLang="ja-JP"/>
          </a:p>
        </p:txBody>
      </p:sp>
      <p:sp>
        <p:nvSpPr>
          <p:cNvPr id="6" name="スライド番号プレースホルダ 5"/>
          <p:cNvSpPr>
            <a:spLocks noGrp="1"/>
          </p:cNvSpPr>
          <p:nvPr>
            <p:ph type="sldNum" sz="quarter" idx="12"/>
          </p:nvPr>
        </p:nvSpPr>
        <p:spPr/>
        <p:txBody>
          <a:bodyPr/>
          <a:lstStyle/>
          <a:p>
            <a:fld id="{F3F4785A-96EB-4E0C-9166-9AD0C7BBC559}" type="slidenum">
              <a:rPr lang="en-US" altLang="ja-JP" smtClean="0"/>
              <a:pPr/>
              <a:t>&lt;#&gt;</a:t>
            </a:fld>
            <a:endParaRPr lang="en-US" altLang="ja-JP"/>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04088"/>
            <a:ext cx="8229600" cy="1143000"/>
          </a:xfrm>
        </p:spPr>
        <p:txBody>
          <a:bodyPr/>
          <a:lstStyle/>
          <a:p>
            <a:r>
              <a:rPr kumimoji="0" lang="ja-JP" altLang="en-US" smtClean="0"/>
              <a:t>マスタ タイトルの書式設定</a:t>
            </a:r>
            <a:endParaRPr kumimoji="0" lang="en-US"/>
          </a:p>
        </p:txBody>
      </p:sp>
      <p:sp>
        <p:nvSpPr>
          <p:cNvPr id="3" name="コンテンツ プレースホルダ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コンテンツ プレースホルダ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p:txBody>
          <a:bodyPr/>
          <a:lstStyle/>
          <a:p>
            <a:endParaRPr lang="en-US" altLang="ja-JP"/>
          </a:p>
        </p:txBody>
      </p:sp>
      <p:sp>
        <p:nvSpPr>
          <p:cNvPr id="6" name="フッター プレースホルダ 5"/>
          <p:cNvSpPr>
            <a:spLocks noGrp="1"/>
          </p:cNvSpPr>
          <p:nvPr>
            <p:ph type="ftr" sz="quarter" idx="11"/>
          </p:nvPr>
        </p:nvSpPr>
        <p:spPr/>
        <p:txBody>
          <a:bodyPr/>
          <a:lstStyle/>
          <a:p>
            <a:endParaRPr lang="en-US" altLang="ja-JP"/>
          </a:p>
        </p:txBody>
      </p:sp>
      <p:sp>
        <p:nvSpPr>
          <p:cNvPr id="7" name="スライド番号プレースホルダ 6"/>
          <p:cNvSpPr>
            <a:spLocks noGrp="1"/>
          </p:cNvSpPr>
          <p:nvPr>
            <p:ph type="sldNum" sz="quarter" idx="12"/>
          </p:nvPr>
        </p:nvSpPr>
        <p:spPr/>
        <p:txBody>
          <a:bodyPr/>
          <a:lstStyle/>
          <a:p>
            <a:fld id="{B11E5595-4DC4-4D51-A0B6-D50E6024DA22}" type="slidenum">
              <a:rPr lang="en-US" altLang="ja-JP" smtClean="0"/>
              <a:pPr/>
              <a:t>&lt;#&gt;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04088"/>
            <a:ext cx="8229600" cy="1143000"/>
          </a:xfrm>
        </p:spPr>
        <p:txBody>
          <a:bodyPr tIns="45720" anchor="b"/>
          <a:lstStyle>
            <a:lvl1pPr>
              <a:defRPr/>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 テキストの書式設定</a:t>
            </a:r>
          </a:p>
        </p:txBody>
      </p:sp>
      <p:sp>
        <p:nvSpPr>
          <p:cNvPr id="4" name="テキスト プレースホルダ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 テキストの書式設定</a:t>
            </a:r>
          </a:p>
        </p:txBody>
      </p:sp>
      <p:sp>
        <p:nvSpPr>
          <p:cNvPr id="5" name="コンテンツ プレースホルダ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6" name="コンテンツ プレースホルダ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日付プレースホルダ 6"/>
          <p:cNvSpPr>
            <a:spLocks noGrp="1"/>
          </p:cNvSpPr>
          <p:nvPr>
            <p:ph type="dt" sz="half" idx="10"/>
          </p:nvPr>
        </p:nvSpPr>
        <p:spPr/>
        <p:txBody>
          <a:bodyPr/>
          <a:lstStyle/>
          <a:p>
            <a:endParaRPr lang="en-US" altLang="ja-JP"/>
          </a:p>
        </p:txBody>
      </p:sp>
      <p:sp>
        <p:nvSpPr>
          <p:cNvPr id="8" name="フッター プレースホルダ 7"/>
          <p:cNvSpPr>
            <a:spLocks noGrp="1"/>
          </p:cNvSpPr>
          <p:nvPr>
            <p:ph type="ftr" sz="quarter" idx="11"/>
          </p:nvPr>
        </p:nvSpPr>
        <p:spPr/>
        <p:txBody>
          <a:bodyPr/>
          <a:lstStyle/>
          <a:p>
            <a:endParaRPr lang="en-US" altLang="ja-JP"/>
          </a:p>
        </p:txBody>
      </p:sp>
      <p:sp>
        <p:nvSpPr>
          <p:cNvPr id="9" name="スライド番号プレースホルダ 8"/>
          <p:cNvSpPr>
            <a:spLocks noGrp="1"/>
          </p:cNvSpPr>
          <p:nvPr>
            <p:ph type="sldNum" sz="quarter" idx="12"/>
          </p:nvPr>
        </p:nvSpPr>
        <p:spPr/>
        <p:txBody>
          <a:bodyPr/>
          <a:lstStyle/>
          <a:p>
            <a:fld id="{0A1F0DE4-1FE4-462F-9369-40292C4966CA}" type="slidenum">
              <a:rPr lang="en-US" altLang="ja-JP" smtClean="0"/>
              <a:pPr/>
              <a:t>&lt;#&gt;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ja-JP" altLang="en-US" smtClean="0"/>
              <a:t>マスタ タイトルの書式設定</a:t>
            </a:r>
            <a:endParaRPr kumimoji="0" lang="en-US"/>
          </a:p>
        </p:txBody>
      </p:sp>
      <p:sp>
        <p:nvSpPr>
          <p:cNvPr id="3" name="日付プレースホルダ 2"/>
          <p:cNvSpPr>
            <a:spLocks noGrp="1"/>
          </p:cNvSpPr>
          <p:nvPr>
            <p:ph type="dt" sz="half" idx="10"/>
          </p:nvPr>
        </p:nvSpPr>
        <p:spPr/>
        <p:txBody>
          <a:bodyPr/>
          <a:lstStyle/>
          <a:p>
            <a:endParaRPr lang="en-US" altLang="ja-JP"/>
          </a:p>
        </p:txBody>
      </p:sp>
      <p:sp>
        <p:nvSpPr>
          <p:cNvPr id="4" name="フッター プレースホルダ 3"/>
          <p:cNvSpPr>
            <a:spLocks noGrp="1"/>
          </p:cNvSpPr>
          <p:nvPr>
            <p:ph type="ftr" sz="quarter" idx="11"/>
          </p:nvPr>
        </p:nvSpPr>
        <p:spPr/>
        <p:txBody>
          <a:bodyPr/>
          <a:lstStyle/>
          <a:p>
            <a:endParaRPr lang="en-US" altLang="ja-JP"/>
          </a:p>
        </p:txBody>
      </p:sp>
      <p:sp>
        <p:nvSpPr>
          <p:cNvPr id="5" name="スライド番号プレースホルダ 4"/>
          <p:cNvSpPr>
            <a:spLocks noGrp="1"/>
          </p:cNvSpPr>
          <p:nvPr>
            <p:ph type="sldNum" sz="quarter" idx="12"/>
          </p:nvPr>
        </p:nvSpPr>
        <p:spPr/>
        <p:txBody>
          <a:bodyPr/>
          <a:lstStyle/>
          <a:p>
            <a:fld id="{7E75E715-880C-49F7-8429-ED73B34BF19B}" type="slidenum">
              <a:rPr lang="en-US" altLang="ja-JP" smtClean="0"/>
              <a:pPr/>
              <a:t>&lt;#&gt;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endParaRPr lang="en-US" altLang="ja-JP"/>
          </a:p>
        </p:txBody>
      </p:sp>
      <p:sp>
        <p:nvSpPr>
          <p:cNvPr id="3" name="フッター プレースホルダ 2"/>
          <p:cNvSpPr>
            <a:spLocks noGrp="1"/>
          </p:cNvSpPr>
          <p:nvPr>
            <p:ph type="ftr" sz="quarter" idx="11"/>
          </p:nvPr>
        </p:nvSpPr>
        <p:spPr/>
        <p:txBody>
          <a:bodyPr/>
          <a:lstStyle/>
          <a:p>
            <a:endParaRPr lang="en-US" altLang="ja-JP"/>
          </a:p>
        </p:txBody>
      </p:sp>
      <p:sp>
        <p:nvSpPr>
          <p:cNvPr id="4" name="スライド番号プレースホルダ 3"/>
          <p:cNvSpPr>
            <a:spLocks noGrp="1"/>
          </p:cNvSpPr>
          <p:nvPr>
            <p:ph type="sldNum" sz="quarter" idx="12"/>
          </p:nvPr>
        </p:nvSpPr>
        <p:spPr/>
        <p:txBody>
          <a:bodyPr/>
          <a:lstStyle/>
          <a:p>
            <a:fld id="{7E2BAA6D-A051-497E-904D-FD3EDCA6BA30}" type="slidenum">
              <a:rPr lang="en-US" altLang="ja-JP" smtClean="0"/>
              <a:pPr/>
              <a:t>&lt;#&gt;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ja-JP" altLang="en-US" smtClean="0"/>
              <a:t>マスタ テキストの書式設定</a:t>
            </a:r>
          </a:p>
        </p:txBody>
      </p:sp>
      <p:sp>
        <p:nvSpPr>
          <p:cNvPr id="4" name="コンテンツ プレースホルダ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p:txBody>
          <a:bodyPr/>
          <a:lstStyle/>
          <a:p>
            <a:endParaRPr lang="en-US" altLang="ja-JP"/>
          </a:p>
        </p:txBody>
      </p:sp>
      <p:sp>
        <p:nvSpPr>
          <p:cNvPr id="6" name="フッター プレースホルダ 5"/>
          <p:cNvSpPr>
            <a:spLocks noGrp="1"/>
          </p:cNvSpPr>
          <p:nvPr>
            <p:ph type="ftr" sz="quarter" idx="11"/>
          </p:nvPr>
        </p:nvSpPr>
        <p:spPr/>
        <p:txBody>
          <a:bodyPr/>
          <a:lstStyle/>
          <a:p>
            <a:endParaRPr lang="en-US" altLang="ja-JP"/>
          </a:p>
        </p:txBody>
      </p:sp>
      <p:sp>
        <p:nvSpPr>
          <p:cNvPr id="7" name="スライド番号プレースホルダ 6"/>
          <p:cNvSpPr>
            <a:spLocks noGrp="1"/>
          </p:cNvSpPr>
          <p:nvPr>
            <p:ph type="sldNum" sz="quarter" idx="12"/>
          </p:nvPr>
        </p:nvSpPr>
        <p:spPr/>
        <p:txBody>
          <a:bodyPr/>
          <a:lstStyle/>
          <a:p>
            <a:fld id="{8F97BD74-AE83-48FE-BA69-75CAC148324B}" type="slidenum">
              <a:rPr lang="en-US" altLang="ja-JP" smtClean="0"/>
              <a:pPr/>
              <a:t>&lt;#&gt;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9" name="1 つの角を丸めた四角形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直角三角形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タイトル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ja-JP" altLang="en-US" smtClean="0"/>
              <a:t>マスタ タイトルの書式設定</a:t>
            </a:r>
            <a:endParaRPr kumimoji="0" lang="en-US"/>
          </a:p>
        </p:txBody>
      </p:sp>
      <p:sp>
        <p:nvSpPr>
          <p:cNvPr id="4" name="テキスト プレースホルダ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ja-JP" altLang="en-US" smtClean="0"/>
              <a:t>マスタ テキストの書式設定</a:t>
            </a:r>
          </a:p>
        </p:txBody>
      </p:sp>
      <p:sp>
        <p:nvSpPr>
          <p:cNvPr id="5" name="日付プレースホルダ 4"/>
          <p:cNvSpPr>
            <a:spLocks noGrp="1"/>
          </p:cNvSpPr>
          <p:nvPr>
            <p:ph type="dt" sz="half" idx="10"/>
          </p:nvPr>
        </p:nvSpPr>
        <p:spPr/>
        <p:txBody>
          <a:bodyPr/>
          <a:lstStyle/>
          <a:p>
            <a:endParaRPr lang="en-US" altLang="ja-JP"/>
          </a:p>
        </p:txBody>
      </p:sp>
      <p:sp>
        <p:nvSpPr>
          <p:cNvPr id="6" name="フッター プレースホルダ 5"/>
          <p:cNvSpPr>
            <a:spLocks noGrp="1"/>
          </p:cNvSpPr>
          <p:nvPr>
            <p:ph type="ftr" sz="quarter" idx="11"/>
          </p:nvPr>
        </p:nvSpPr>
        <p:spPr/>
        <p:txBody>
          <a:bodyPr/>
          <a:lstStyle/>
          <a:p>
            <a:endParaRPr lang="en-US" altLang="ja-JP"/>
          </a:p>
        </p:txBody>
      </p:sp>
      <p:sp>
        <p:nvSpPr>
          <p:cNvPr id="7" name="スライド番号プレースホルダ 6"/>
          <p:cNvSpPr>
            <a:spLocks noGrp="1"/>
          </p:cNvSpPr>
          <p:nvPr>
            <p:ph type="sldNum" sz="quarter" idx="12"/>
          </p:nvPr>
        </p:nvSpPr>
        <p:spPr>
          <a:xfrm>
            <a:off x="8077200" y="6356350"/>
            <a:ext cx="609600" cy="365125"/>
          </a:xfrm>
        </p:spPr>
        <p:txBody>
          <a:bodyPr/>
          <a:lstStyle/>
          <a:p>
            <a:fld id="{1F5F74A5-F7FA-47FC-B0C5-545B1F85114C}" type="slidenum">
              <a:rPr lang="en-US" altLang="ja-JP" smtClean="0"/>
              <a:pPr/>
              <a:t>&lt;#&gt;</a:t>
            </a:fld>
            <a:endParaRPr lang="en-US" altLang="ja-JP"/>
          </a:p>
        </p:txBody>
      </p:sp>
      <p:sp>
        <p:nvSpPr>
          <p:cNvPr id="3" name="図プレースホルダ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ja-JP" altLang="en-US" smtClean="0"/>
              <a:t>アイコンをクリックして図を追加</a:t>
            </a:r>
            <a:endParaRPr kumimoji="0" lang="en-US" dirty="0"/>
          </a:p>
        </p:txBody>
      </p:sp>
      <p:sp>
        <p:nvSpPr>
          <p:cNvPr id="10" name="フリーフォーム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フリーフォーム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フリーフォーム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フリーフォーム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タイトル プレースホルダ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ja-JP" altLang="en-US" smtClean="0"/>
              <a:t>マスタ タイトルの書式設定</a:t>
            </a:r>
            <a:endParaRPr kumimoji="0" lang="en-US"/>
          </a:p>
        </p:txBody>
      </p:sp>
      <p:sp>
        <p:nvSpPr>
          <p:cNvPr id="30" name="テキスト プレースホルダ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ja-JP" altLang="en-US" smtClean="0"/>
              <a:t>マスタ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0" name="日付プレースホルダ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ltLang="ja-JP"/>
          </a:p>
        </p:txBody>
      </p:sp>
      <p:sp>
        <p:nvSpPr>
          <p:cNvPr id="22" name="フッター プレースホルダ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ltLang="ja-JP"/>
          </a:p>
        </p:txBody>
      </p:sp>
      <p:sp>
        <p:nvSpPr>
          <p:cNvPr id="18" name="スライド番号プレースホルダ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B798851-27A3-4495-B353-7C2A990D78E6}" type="slidenum">
              <a:rPr lang="en-US" altLang="ja-JP" smtClean="0"/>
              <a:pPr/>
              <a:t>&lt;#&gt;</a:t>
            </a:fld>
            <a:endParaRPr lang="en-US" altLang="ja-JP"/>
          </a:p>
        </p:txBody>
      </p:sp>
      <p:grpSp>
        <p:nvGrpSpPr>
          <p:cNvPr id="2" name="グループ化 1"/>
          <p:cNvGrpSpPr/>
          <p:nvPr/>
        </p:nvGrpSpPr>
        <p:grpSpPr>
          <a:xfrm>
            <a:off x="-19017" y="202408"/>
            <a:ext cx="9180548" cy="649224"/>
            <a:chOff x="-19045" y="216550"/>
            <a:chExt cx="9180548" cy="649224"/>
          </a:xfrm>
        </p:grpSpPr>
        <p:sp>
          <p:nvSpPr>
            <p:cNvPr id="12" name="フリーフォーム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フリーフォーム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22" r:id="rId1"/>
    <p:sldLayoutId id="2147483823" r:id="rId2"/>
    <p:sldLayoutId id="2147483824" r:id="rId3"/>
    <p:sldLayoutId id="2147483825" r:id="rId4"/>
    <p:sldLayoutId id="2147483826" r:id="rId5"/>
    <p:sldLayoutId id="2147483827" r:id="rId6"/>
    <p:sldLayoutId id="2147483828" r:id="rId7"/>
    <p:sldLayoutId id="2147483829" r:id="rId8"/>
    <p:sldLayoutId id="2147483830" r:id="rId9"/>
    <p:sldLayoutId id="2147483831" r:id="rId10"/>
    <p:sldLayoutId id="2147483832" r:id="rId11"/>
  </p:sldLayoutIdLst>
  <p:txStyles>
    <p:titleStyle>
      <a:lvl1pPr algn="l" rtl="0" eaLnBrk="1" latinLnBrk="0" hangingPunct="1">
        <a:spcBef>
          <a:spcPct val="0"/>
        </a:spcBef>
        <a:buNone/>
        <a:defRPr kumimoji="1"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928662" y="1916113"/>
            <a:ext cx="7632700" cy="1008062"/>
          </a:xfrm>
        </p:spPr>
        <p:txBody>
          <a:bodyPr/>
          <a:lstStyle/>
          <a:p>
            <a:pPr algn="ctr"/>
            <a:r>
              <a:rPr lang="ja-JP" altLang="en-US" sz="4800" dirty="0" smtClean="0">
                <a:solidFill>
                  <a:schemeClr val="tx1"/>
                </a:solidFill>
              </a:rPr>
              <a:t>情報実習第</a:t>
            </a:r>
            <a:r>
              <a:rPr lang="en-US" altLang="ja-JP" sz="4800" dirty="0" smtClean="0">
                <a:solidFill>
                  <a:schemeClr val="tx1"/>
                </a:solidFill>
              </a:rPr>
              <a:t>11</a:t>
            </a:r>
            <a:r>
              <a:rPr lang="ja-JP" altLang="en-US" sz="4800" dirty="0" smtClean="0">
                <a:solidFill>
                  <a:schemeClr val="tx1"/>
                </a:solidFill>
              </a:rPr>
              <a:t>回</a:t>
            </a:r>
            <a:endParaRPr lang="ja-JP" altLang="en-US" sz="4800" dirty="0">
              <a:solidFill>
                <a:schemeClr val="tx1"/>
              </a:solidFill>
            </a:endParaRPr>
          </a:p>
        </p:txBody>
      </p:sp>
      <p:sp>
        <p:nvSpPr>
          <p:cNvPr id="2051" name="Rectangle 3"/>
          <p:cNvSpPr>
            <a:spLocks noGrp="1" noChangeArrowheads="1"/>
          </p:cNvSpPr>
          <p:nvPr>
            <p:ph type="subTitle" idx="1"/>
          </p:nvPr>
        </p:nvSpPr>
        <p:spPr>
          <a:xfrm>
            <a:off x="971550" y="3284538"/>
            <a:ext cx="7056438" cy="2735262"/>
          </a:xfrm>
        </p:spPr>
        <p:txBody>
          <a:bodyPr/>
          <a:lstStyle/>
          <a:p>
            <a:r>
              <a:rPr lang="ja-JP" altLang="en-US" sz="3700" dirty="0"/>
              <a:t>サーバ・クライアントシステム</a:t>
            </a:r>
          </a:p>
          <a:p>
            <a:r>
              <a:rPr lang="ja-JP" altLang="en-US" sz="3700" dirty="0"/>
              <a:t>（ </a:t>
            </a:r>
            <a:r>
              <a:rPr lang="en-US" altLang="ja-JP" sz="3700" dirty="0"/>
              <a:t>X Window System</a:t>
            </a:r>
            <a:r>
              <a:rPr lang="ja-JP" altLang="en-US" sz="3700" dirty="0"/>
              <a:t>）</a:t>
            </a:r>
          </a:p>
          <a:p>
            <a:endParaRPr lang="ja-JP" altLang="en-US" b="1" dirty="0"/>
          </a:p>
          <a:p>
            <a:r>
              <a:rPr lang="en-US" altLang="ja-JP" b="1" dirty="0" smtClean="0"/>
              <a:t>2008/07/04 </a:t>
            </a:r>
            <a:r>
              <a:rPr lang="ja-JP" altLang="en-US" b="1" dirty="0"/>
              <a:t>　</a:t>
            </a:r>
            <a:r>
              <a:rPr lang="ja-JP" altLang="en-US" b="1" dirty="0" smtClean="0"/>
              <a:t>山下達也</a:t>
            </a:r>
            <a:endParaRPr lang="ja-JP" altLang="en-US" sz="2200" dirty="0"/>
          </a:p>
          <a:p>
            <a:r>
              <a:rPr lang="ja-JP" altLang="en-US" sz="2200" dirty="0"/>
              <a:t>       </a:t>
            </a:r>
            <a:r>
              <a:rPr lang="en-US" altLang="ja-JP" sz="2200" dirty="0"/>
              <a:t>original:</a:t>
            </a:r>
            <a:r>
              <a:rPr lang="en-US" altLang="ja-JP" sz="2200" i="1" dirty="0"/>
              <a:t> </a:t>
            </a:r>
            <a:r>
              <a:rPr lang="ja-JP" altLang="en-US" sz="2200" dirty="0"/>
              <a:t>前坂たけし</a:t>
            </a:r>
          </a:p>
          <a:p>
            <a:endParaRPr lang="en-US" altLang="ja-JP" sz="3700"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047" name="Rectangle 463"/>
          <p:cNvSpPr>
            <a:spLocks noGrp="1" noChangeArrowheads="1"/>
          </p:cNvSpPr>
          <p:nvPr>
            <p:ph type="title"/>
          </p:nvPr>
        </p:nvSpPr>
        <p:spPr/>
        <p:txBody>
          <a:bodyPr>
            <a:normAutofit/>
          </a:bodyPr>
          <a:lstStyle/>
          <a:p>
            <a:r>
              <a:rPr lang="ja-JP" altLang="en-US" sz="3200">
                <a:solidFill>
                  <a:schemeClr val="tx1"/>
                </a:solidFill>
              </a:rPr>
              <a:t>　</a:t>
            </a:r>
            <a:r>
              <a:rPr lang="en-US" altLang="ja-JP" sz="3200">
                <a:solidFill>
                  <a:schemeClr val="tx1"/>
                </a:solidFill>
              </a:rPr>
              <a:t>X Window System  </a:t>
            </a:r>
            <a:r>
              <a:rPr lang="ja-JP" altLang="en-US" sz="3200">
                <a:solidFill>
                  <a:schemeClr val="tx1"/>
                </a:solidFill>
              </a:rPr>
              <a:t>その３</a:t>
            </a:r>
            <a:br>
              <a:rPr lang="ja-JP" altLang="en-US" sz="3200">
                <a:solidFill>
                  <a:schemeClr val="tx1"/>
                </a:solidFill>
              </a:rPr>
            </a:br>
            <a:r>
              <a:rPr lang="ja-JP" altLang="en-US" sz="3200">
                <a:solidFill>
                  <a:schemeClr val="tx1"/>
                </a:solidFill>
              </a:rPr>
              <a:t>～</a:t>
            </a:r>
            <a:r>
              <a:rPr lang="en-US" altLang="ja-JP" sz="3200">
                <a:solidFill>
                  <a:schemeClr val="tx1"/>
                </a:solidFill>
              </a:rPr>
              <a:t>X </a:t>
            </a:r>
            <a:r>
              <a:rPr lang="ja-JP" altLang="en-US" sz="3200">
                <a:solidFill>
                  <a:schemeClr val="tx1"/>
                </a:solidFill>
              </a:rPr>
              <a:t>におけるサーバ･クライアント～</a:t>
            </a:r>
          </a:p>
        </p:txBody>
      </p:sp>
      <p:pic>
        <p:nvPicPr>
          <p:cNvPr id="196065" name="Picture 481" descr="x_window1"/>
          <p:cNvPicPr>
            <a:picLocks noGrp="1" noChangeAspect="1" noChangeArrowheads="1"/>
          </p:cNvPicPr>
          <p:nvPr>
            <p:ph idx="1"/>
          </p:nvPr>
        </p:nvPicPr>
        <p:blipFill>
          <a:blip r:embed="rId3"/>
          <a:stretch>
            <a:fillRect/>
          </a:stretch>
        </p:blipFill>
        <p:spPr>
          <a:xfrm>
            <a:off x="1836791" y="1935163"/>
            <a:ext cx="5470418" cy="4389437"/>
          </a:xfrm>
          <a:noFill/>
          <a:ln/>
        </p:spPr>
      </p:pic>
      <p:sp>
        <p:nvSpPr>
          <p:cNvPr id="196053" name="Text Box 469"/>
          <p:cNvSpPr txBox="1">
            <a:spLocks noChangeArrowheads="1"/>
          </p:cNvSpPr>
          <p:nvPr/>
        </p:nvSpPr>
        <p:spPr bwMode="auto">
          <a:xfrm>
            <a:off x="1142976" y="5205428"/>
            <a:ext cx="863600" cy="366712"/>
          </a:xfrm>
          <a:prstGeom prst="rect">
            <a:avLst/>
          </a:prstGeom>
          <a:noFill/>
          <a:ln w="9525">
            <a:noFill/>
            <a:miter lim="800000"/>
            <a:headEnd/>
            <a:tailEnd/>
          </a:ln>
          <a:effectLst/>
        </p:spPr>
        <p:txBody>
          <a:bodyPr>
            <a:spAutoFit/>
          </a:bodyPr>
          <a:lstStyle/>
          <a:p>
            <a:pPr>
              <a:spcBef>
                <a:spcPct val="50000"/>
              </a:spcBef>
            </a:pPr>
            <a:r>
              <a:rPr lang="ja-JP" altLang="en-US" b="1" dirty="0">
                <a:solidFill>
                  <a:srgbClr val="000000"/>
                </a:solidFill>
              </a:rPr>
              <a:t>マウス</a:t>
            </a:r>
          </a:p>
        </p:txBody>
      </p:sp>
      <p:sp>
        <p:nvSpPr>
          <p:cNvPr id="196055" name="Text Box 471"/>
          <p:cNvSpPr txBox="1">
            <a:spLocks noChangeArrowheads="1"/>
          </p:cNvSpPr>
          <p:nvPr/>
        </p:nvSpPr>
        <p:spPr bwMode="auto">
          <a:xfrm>
            <a:off x="2627313" y="4292600"/>
            <a:ext cx="1460500" cy="366713"/>
          </a:xfrm>
          <a:prstGeom prst="rect">
            <a:avLst/>
          </a:prstGeom>
          <a:noFill/>
          <a:ln w="9525">
            <a:noFill/>
            <a:miter lim="800000"/>
            <a:headEnd/>
            <a:tailEnd/>
          </a:ln>
          <a:effectLst/>
        </p:spPr>
        <p:txBody>
          <a:bodyPr>
            <a:spAutoFit/>
          </a:bodyPr>
          <a:lstStyle/>
          <a:p>
            <a:r>
              <a:rPr lang="ja-JP" altLang="en-US" b="1">
                <a:solidFill>
                  <a:srgbClr val="000000"/>
                </a:solidFill>
              </a:rPr>
              <a:t>キーボード</a:t>
            </a:r>
          </a:p>
        </p:txBody>
      </p:sp>
      <p:sp>
        <p:nvSpPr>
          <p:cNvPr id="196057" name="Text Box 473"/>
          <p:cNvSpPr txBox="1">
            <a:spLocks noChangeArrowheads="1"/>
          </p:cNvSpPr>
          <p:nvPr/>
        </p:nvSpPr>
        <p:spPr bwMode="auto">
          <a:xfrm>
            <a:off x="3635375" y="5734050"/>
            <a:ext cx="184150" cy="366713"/>
          </a:xfrm>
          <a:prstGeom prst="rect">
            <a:avLst/>
          </a:prstGeom>
          <a:noFill/>
          <a:ln w="9525">
            <a:noFill/>
            <a:miter lim="800000"/>
            <a:headEnd/>
            <a:tailEnd/>
          </a:ln>
          <a:effectLst/>
        </p:spPr>
        <p:txBody>
          <a:bodyPr wrap="none">
            <a:spAutoFit/>
          </a:bodyPr>
          <a:lstStyle/>
          <a:p>
            <a:endParaRPr lang="ja-JP" altLang="ja-JP"/>
          </a:p>
        </p:txBody>
      </p:sp>
      <p:sp>
        <p:nvSpPr>
          <p:cNvPr id="196058" name="Text Box 474"/>
          <p:cNvSpPr txBox="1">
            <a:spLocks noChangeArrowheads="1"/>
          </p:cNvSpPr>
          <p:nvPr/>
        </p:nvSpPr>
        <p:spPr bwMode="auto">
          <a:xfrm>
            <a:off x="5006988" y="5214950"/>
            <a:ext cx="1350962" cy="366713"/>
          </a:xfrm>
          <a:prstGeom prst="rect">
            <a:avLst/>
          </a:prstGeom>
          <a:noFill/>
          <a:ln w="9525">
            <a:noFill/>
            <a:miter lim="800000"/>
            <a:headEnd/>
            <a:tailEnd/>
          </a:ln>
          <a:effectLst/>
        </p:spPr>
        <p:txBody>
          <a:bodyPr wrap="none">
            <a:spAutoFit/>
          </a:bodyPr>
          <a:lstStyle/>
          <a:p>
            <a:r>
              <a:rPr lang="ja-JP" altLang="en-US" b="1" dirty="0">
                <a:solidFill>
                  <a:srgbClr val="000000"/>
                </a:solidFill>
              </a:rPr>
              <a:t>ディスプレイ</a:t>
            </a:r>
          </a:p>
        </p:txBody>
      </p:sp>
      <p:sp>
        <p:nvSpPr>
          <p:cNvPr id="196059" name="Text Box 475"/>
          <p:cNvSpPr txBox="1">
            <a:spLocks noChangeArrowheads="1"/>
          </p:cNvSpPr>
          <p:nvPr/>
        </p:nvSpPr>
        <p:spPr bwMode="auto">
          <a:xfrm>
            <a:off x="2411413" y="6308725"/>
            <a:ext cx="184150" cy="366713"/>
          </a:xfrm>
          <a:prstGeom prst="rect">
            <a:avLst/>
          </a:prstGeom>
          <a:noFill/>
          <a:ln w="9525">
            <a:noFill/>
            <a:miter lim="800000"/>
            <a:headEnd/>
            <a:tailEnd/>
          </a:ln>
          <a:effectLst/>
        </p:spPr>
        <p:txBody>
          <a:bodyPr wrap="none">
            <a:spAutoFit/>
          </a:bodyPr>
          <a:lstStyle/>
          <a:p>
            <a:endParaRPr lang="ja-JP" altLang="ja-JP"/>
          </a:p>
        </p:txBody>
      </p:sp>
      <p:sp>
        <p:nvSpPr>
          <p:cNvPr id="196060" name="Text Box 476"/>
          <p:cNvSpPr txBox="1">
            <a:spLocks noChangeArrowheads="1"/>
          </p:cNvSpPr>
          <p:nvPr/>
        </p:nvSpPr>
        <p:spPr bwMode="auto">
          <a:xfrm>
            <a:off x="2700338" y="6329386"/>
            <a:ext cx="1511300" cy="457200"/>
          </a:xfrm>
          <a:prstGeom prst="rect">
            <a:avLst/>
          </a:prstGeom>
          <a:noFill/>
          <a:ln w="9525">
            <a:noFill/>
            <a:miter lim="800000"/>
            <a:headEnd/>
            <a:tailEnd/>
          </a:ln>
          <a:effectLst/>
        </p:spPr>
        <p:txBody>
          <a:bodyPr>
            <a:spAutoFit/>
          </a:bodyPr>
          <a:lstStyle/>
          <a:p>
            <a:r>
              <a:rPr lang="ja-JP" altLang="en-US" sz="2400" b="1" dirty="0">
                <a:solidFill>
                  <a:srgbClr val="000000"/>
                </a:solidFill>
              </a:rPr>
              <a:t>ユーザー</a:t>
            </a:r>
          </a:p>
        </p:txBody>
      </p:sp>
      <p:sp>
        <p:nvSpPr>
          <p:cNvPr id="196063" name="Text Box 479"/>
          <p:cNvSpPr txBox="1">
            <a:spLocks noChangeArrowheads="1"/>
          </p:cNvSpPr>
          <p:nvPr/>
        </p:nvSpPr>
        <p:spPr bwMode="auto">
          <a:xfrm>
            <a:off x="2916238" y="2219328"/>
            <a:ext cx="671512" cy="1566862"/>
          </a:xfrm>
          <a:prstGeom prst="rect">
            <a:avLst/>
          </a:prstGeom>
          <a:noFill/>
          <a:ln w="9525">
            <a:noFill/>
            <a:miter lim="800000"/>
            <a:headEnd/>
            <a:tailEnd/>
          </a:ln>
          <a:effectLst/>
        </p:spPr>
        <p:txBody>
          <a:bodyPr vert="eaVert" wrap="none">
            <a:spAutoFit/>
          </a:bodyPr>
          <a:lstStyle/>
          <a:p>
            <a:r>
              <a:rPr lang="ja-JP" altLang="en-US" sz="3200" dirty="0">
                <a:solidFill>
                  <a:srgbClr val="000000"/>
                </a:solidFill>
              </a:rPr>
              <a:t>Ｘサーバ</a:t>
            </a:r>
          </a:p>
        </p:txBody>
      </p:sp>
      <p:sp>
        <p:nvSpPr>
          <p:cNvPr id="196066" name="Text Box 482"/>
          <p:cNvSpPr txBox="1">
            <a:spLocks noChangeArrowheads="1"/>
          </p:cNvSpPr>
          <p:nvPr/>
        </p:nvSpPr>
        <p:spPr bwMode="auto">
          <a:xfrm>
            <a:off x="5929322" y="2120905"/>
            <a:ext cx="549275" cy="2022475"/>
          </a:xfrm>
          <a:prstGeom prst="rect">
            <a:avLst/>
          </a:prstGeom>
          <a:noFill/>
          <a:ln w="9525">
            <a:noFill/>
            <a:miter lim="800000"/>
            <a:headEnd/>
            <a:tailEnd/>
          </a:ln>
          <a:effectLst/>
        </p:spPr>
        <p:txBody>
          <a:bodyPr vert="eaVert" wrap="none">
            <a:spAutoFit/>
          </a:bodyPr>
          <a:lstStyle/>
          <a:p>
            <a:r>
              <a:rPr lang="ja-JP" altLang="en-US" sz="2400" dirty="0">
                <a:solidFill>
                  <a:srgbClr val="000000"/>
                </a:solidFill>
              </a:rPr>
              <a:t>Ｘクライアント</a:t>
            </a:r>
          </a:p>
        </p:txBody>
      </p:sp>
      <p:sp>
        <p:nvSpPr>
          <p:cNvPr id="12" name="Text Box 474"/>
          <p:cNvSpPr txBox="1">
            <a:spLocks noChangeArrowheads="1"/>
          </p:cNvSpPr>
          <p:nvPr/>
        </p:nvSpPr>
        <p:spPr bwMode="auto">
          <a:xfrm>
            <a:off x="4000496" y="2928934"/>
            <a:ext cx="1324402" cy="369332"/>
          </a:xfrm>
          <a:prstGeom prst="rect">
            <a:avLst/>
          </a:prstGeom>
          <a:noFill/>
          <a:ln w="9525">
            <a:noFill/>
            <a:miter lim="800000"/>
            <a:headEnd/>
            <a:tailEnd/>
          </a:ln>
          <a:effectLst/>
        </p:spPr>
        <p:txBody>
          <a:bodyPr wrap="none">
            <a:spAutoFit/>
          </a:bodyPr>
          <a:lstStyle/>
          <a:p>
            <a:r>
              <a:rPr lang="en-US" altLang="ja-JP" b="1" dirty="0" smtClean="0">
                <a:solidFill>
                  <a:srgbClr val="000000"/>
                </a:solidFill>
              </a:rPr>
              <a:t>X</a:t>
            </a:r>
            <a:r>
              <a:rPr lang="ja-JP" altLang="en-US" b="1" dirty="0" smtClean="0">
                <a:solidFill>
                  <a:srgbClr val="000000"/>
                </a:solidFill>
              </a:rPr>
              <a:t>プロトコル</a:t>
            </a:r>
            <a:endParaRPr lang="ja-JP" altLang="en-US" b="1" dirty="0">
              <a:solidFill>
                <a:srgbClr val="0000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027" name="Rectangle 3"/>
          <p:cNvSpPr>
            <a:spLocks noGrp="1" noChangeArrowheads="1"/>
          </p:cNvSpPr>
          <p:nvPr>
            <p:ph type="title"/>
          </p:nvPr>
        </p:nvSpPr>
        <p:spPr>
          <a:xfrm>
            <a:off x="1492250" y="411163"/>
            <a:ext cx="7543800" cy="857250"/>
          </a:xfrm>
        </p:spPr>
        <p:txBody>
          <a:bodyPr>
            <a:normAutofit fontScale="90000"/>
          </a:bodyPr>
          <a:lstStyle/>
          <a:p>
            <a:r>
              <a:rPr lang="en-US" altLang="ja-JP" sz="3200">
                <a:solidFill>
                  <a:schemeClr val="tx1"/>
                </a:solidFill>
              </a:rPr>
              <a:t>X Window System  </a:t>
            </a:r>
            <a:r>
              <a:rPr lang="ja-JP" altLang="en-US" sz="3200">
                <a:solidFill>
                  <a:schemeClr val="tx1"/>
                </a:solidFill>
              </a:rPr>
              <a:t>その４</a:t>
            </a:r>
            <a:br>
              <a:rPr lang="ja-JP" altLang="en-US" sz="3200">
                <a:solidFill>
                  <a:schemeClr val="tx1"/>
                </a:solidFill>
              </a:rPr>
            </a:br>
            <a:r>
              <a:rPr lang="ja-JP" altLang="en-US" sz="3200">
                <a:solidFill>
                  <a:schemeClr val="tx1"/>
                </a:solidFill>
              </a:rPr>
              <a:t>～いろいろな </a:t>
            </a:r>
            <a:r>
              <a:rPr lang="en-US" altLang="ja-JP" sz="3200">
                <a:solidFill>
                  <a:schemeClr val="tx1"/>
                </a:solidFill>
              </a:rPr>
              <a:t>X </a:t>
            </a:r>
            <a:r>
              <a:rPr lang="ja-JP" altLang="en-US" sz="3200">
                <a:solidFill>
                  <a:schemeClr val="tx1"/>
                </a:solidFill>
              </a:rPr>
              <a:t>クライアント～</a:t>
            </a:r>
          </a:p>
        </p:txBody>
      </p:sp>
      <p:sp>
        <p:nvSpPr>
          <p:cNvPr id="257028" name="Rectangle 4"/>
          <p:cNvSpPr>
            <a:spLocks noGrp="1" noChangeArrowheads="1"/>
          </p:cNvSpPr>
          <p:nvPr>
            <p:ph idx="1"/>
          </p:nvPr>
        </p:nvSpPr>
        <p:spPr>
          <a:xfrm>
            <a:off x="500063" y="1571625"/>
            <a:ext cx="8186737" cy="5026025"/>
          </a:xfrm>
        </p:spPr>
        <p:txBody>
          <a:bodyPr>
            <a:normAutofit/>
          </a:bodyPr>
          <a:lstStyle/>
          <a:p>
            <a:pPr>
              <a:lnSpc>
                <a:spcPct val="90000"/>
              </a:lnSpc>
            </a:pPr>
            <a:r>
              <a:rPr lang="en-US" altLang="ja-JP" sz="2600" dirty="0" err="1">
                <a:solidFill>
                  <a:srgbClr val="FF0000"/>
                </a:solidFill>
              </a:rPr>
              <a:t>xterm</a:t>
            </a:r>
            <a:r>
              <a:rPr lang="en-US" altLang="ja-JP" sz="2600" dirty="0"/>
              <a:t>, </a:t>
            </a:r>
            <a:r>
              <a:rPr lang="en-US" altLang="ja-JP" sz="2600" dirty="0" err="1">
                <a:solidFill>
                  <a:srgbClr val="FF0000"/>
                </a:solidFill>
              </a:rPr>
              <a:t>kterm</a:t>
            </a:r>
            <a:r>
              <a:rPr lang="en-US" altLang="ja-JP" sz="2600" dirty="0"/>
              <a:t>, </a:t>
            </a:r>
            <a:r>
              <a:rPr lang="en-US" altLang="ja-JP" sz="2600" dirty="0" err="1">
                <a:solidFill>
                  <a:srgbClr val="FF0000"/>
                </a:solidFill>
              </a:rPr>
              <a:t>mlterm</a:t>
            </a:r>
            <a:r>
              <a:rPr lang="en-US" altLang="ja-JP" sz="2600" dirty="0"/>
              <a:t>: </a:t>
            </a:r>
            <a:r>
              <a:rPr lang="ja-JP" altLang="en-US" sz="2600" dirty="0"/>
              <a:t>端末</a:t>
            </a:r>
            <a:r>
              <a:rPr lang="en-US" altLang="ja-JP" sz="2600" dirty="0"/>
              <a:t>(terminal)</a:t>
            </a:r>
          </a:p>
          <a:p>
            <a:pPr>
              <a:lnSpc>
                <a:spcPct val="90000"/>
              </a:lnSpc>
            </a:pPr>
            <a:r>
              <a:rPr lang="en-US" altLang="ja-JP" sz="2600" dirty="0" err="1"/>
              <a:t>xeyes</a:t>
            </a:r>
            <a:r>
              <a:rPr lang="en-US" altLang="ja-JP" sz="2600" dirty="0"/>
              <a:t>: </a:t>
            </a:r>
            <a:r>
              <a:rPr lang="ja-JP" altLang="en-US" sz="2600" dirty="0"/>
              <a:t>マウスカーソルの追跡</a:t>
            </a:r>
          </a:p>
          <a:p>
            <a:pPr>
              <a:lnSpc>
                <a:spcPct val="90000"/>
              </a:lnSpc>
            </a:pPr>
            <a:r>
              <a:rPr lang="en-US" altLang="ja-JP" sz="2600" dirty="0" err="1"/>
              <a:t>xlogo</a:t>
            </a:r>
            <a:r>
              <a:rPr lang="en-US" altLang="ja-JP" sz="2600" dirty="0"/>
              <a:t>: X</a:t>
            </a:r>
            <a:r>
              <a:rPr lang="ja-JP" altLang="en-US" sz="2600" dirty="0"/>
              <a:t>のロゴ表示</a:t>
            </a:r>
          </a:p>
          <a:p>
            <a:pPr>
              <a:lnSpc>
                <a:spcPct val="90000"/>
              </a:lnSpc>
            </a:pPr>
            <a:r>
              <a:rPr lang="en-US" altLang="ja-JP" sz="2600" dirty="0" err="1"/>
              <a:t>xclock</a:t>
            </a:r>
            <a:r>
              <a:rPr lang="en-US" altLang="ja-JP" sz="2600" dirty="0"/>
              <a:t>: </a:t>
            </a:r>
            <a:r>
              <a:rPr lang="ja-JP" altLang="en-US" sz="2600" dirty="0"/>
              <a:t>時計</a:t>
            </a:r>
          </a:p>
          <a:p>
            <a:pPr>
              <a:lnSpc>
                <a:spcPct val="90000"/>
              </a:lnSpc>
            </a:pPr>
            <a:r>
              <a:rPr lang="en-US" altLang="ja-JP" sz="2600" dirty="0" err="1"/>
              <a:t>xcolors</a:t>
            </a:r>
            <a:r>
              <a:rPr lang="en-US" altLang="ja-JP" sz="2600" dirty="0"/>
              <a:t>, </a:t>
            </a:r>
            <a:r>
              <a:rPr lang="en-US" altLang="ja-JP" sz="2600" dirty="0" err="1"/>
              <a:t>xfontsel</a:t>
            </a:r>
            <a:r>
              <a:rPr lang="en-US" altLang="ja-JP" sz="2600" dirty="0"/>
              <a:t>: </a:t>
            </a:r>
            <a:br>
              <a:rPr lang="en-US" altLang="ja-JP" sz="2600" dirty="0"/>
            </a:br>
            <a:r>
              <a:rPr lang="ja-JP" altLang="en-US" sz="2600" dirty="0"/>
              <a:t>色・フォントの一覧表示</a:t>
            </a:r>
          </a:p>
          <a:p>
            <a:pPr>
              <a:lnSpc>
                <a:spcPct val="90000"/>
              </a:lnSpc>
            </a:pPr>
            <a:r>
              <a:rPr lang="en-US" altLang="ja-JP" sz="2600" dirty="0" err="1"/>
              <a:t>xcalc</a:t>
            </a:r>
            <a:r>
              <a:rPr lang="en-US" altLang="ja-JP" sz="2600" dirty="0"/>
              <a:t>: </a:t>
            </a:r>
            <a:r>
              <a:rPr lang="ja-JP" altLang="en-US" sz="2600" dirty="0"/>
              <a:t>電卓 </a:t>
            </a:r>
          </a:p>
          <a:p>
            <a:pPr>
              <a:lnSpc>
                <a:spcPct val="90000"/>
              </a:lnSpc>
            </a:pPr>
            <a:endParaRPr lang="ja-JP" altLang="en-US" sz="2600" dirty="0"/>
          </a:p>
          <a:p>
            <a:pPr>
              <a:lnSpc>
                <a:spcPct val="90000"/>
              </a:lnSpc>
            </a:pPr>
            <a:r>
              <a:rPr lang="ja-JP" altLang="en-US" sz="2600" dirty="0"/>
              <a:t>その他</a:t>
            </a:r>
          </a:p>
          <a:p>
            <a:pPr lvl="1">
              <a:lnSpc>
                <a:spcPct val="90000"/>
              </a:lnSpc>
            </a:pPr>
            <a:r>
              <a:rPr lang="en-US" altLang="ja-JP" sz="2200" dirty="0" err="1"/>
              <a:t>xpenguins</a:t>
            </a:r>
            <a:r>
              <a:rPr lang="en-US" altLang="ja-JP" sz="2200" dirty="0"/>
              <a:t>, </a:t>
            </a:r>
            <a:r>
              <a:rPr lang="en-US" altLang="ja-JP" sz="2200" dirty="0" err="1"/>
              <a:t>xearth</a:t>
            </a:r>
            <a:r>
              <a:rPr lang="en-US" altLang="ja-JP" sz="2200" dirty="0"/>
              <a:t>, </a:t>
            </a:r>
            <a:r>
              <a:rPr lang="en-US" altLang="ja-JP" sz="2200" dirty="0" err="1"/>
              <a:t>xsnow</a:t>
            </a:r>
            <a:r>
              <a:rPr lang="en-US" altLang="ja-JP" sz="2200" dirty="0"/>
              <a:t>, </a:t>
            </a:r>
            <a:r>
              <a:rPr lang="en-US" altLang="ja-JP" sz="2200" dirty="0" err="1" smtClean="0"/>
              <a:t>xroach</a:t>
            </a:r>
            <a:r>
              <a:rPr lang="en-US" altLang="ja-JP" sz="2200" dirty="0" smtClean="0"/>
              <a:t>, </a:t>
            </a:r>
            <a:r>
              <a:rPr lang="en-US" altLang="ja-JP" sz="2200" dirty="0" err="1" smtClean="0"/>
              <a:t>xcalendar</a:t>
            </a:r>
            <a:r>
              <a:rPr lang="en-US" altLang="ja-JP" sz="2200" dirty="0" smtClean="0"/>
              <a:t>, </a:t>
            </a:r>
            <a:r>
              <a:rPr lang="en-US" altLang="ja-JP" sz="2200" dirty="0" err="1" smtClean="0"/>
              <a:t>tuxkart</a:t>
            </a:r>
            <a:endParaRPr lang="en-US" altLang="ja-JP" sz="2200" dirty="0"/>
          </a:p>
          <a:p>
            <a:pPr lvl="1">
              <a:lnSpc>
                <a:spcPct val="90000"/>
              </a:lnSpc>
            </a:pPr>
            <a:r>
              <a:rPr lang="en-US" altLang="ja-JP" sz="2200" dirty="0" err="1">
                <a:solidFill>
                  <a:srgbClr val="FF0000"/>
                </a:solidFill>
              </a:rPr>
              <a:t>emacs</a:t>
            </a:r>
            <a:r>
              <a:rPr lang="en-US" altLang="ja-JP" sz="2200" dirty="0"/>
              <a:t>, </a:t>
            </a:r>
            <a:r>
              <a:rPr lang="en-US" altLang="ja-JP" sz="2200" dirty="0" err="1">
                <a:solidFill>
                  <a:srgbClr val="FF0000"/>
                </a:solidFill>
              </a:rPr>
              <a:t>mozilla</a:t>
            </a:r>
            <a:endParaRPr lang="en-US" altLang="ja-JP" sz="2200" dirty="0">
              <a:solidFill>
                <a:srgbClr val="FF0000"/>
              </a:solidFill>
            </a:endParaRPr>
          </a:p>
          <a:p>
            <a:pPr lvl="1">
              <a:lnSpc>
                <a:spcPct val="90000"/>
              </a:lnSpc>
            </a:pPr>
            <a:r>
              <a:rPr lang="ja-JP" altLang="en-US" sz="2200" dirty="0"/>
              <a:t>などなど</a:t>
            </a:r>
          </a:p>
          <a:p>
            <a:pPr>
              <a:lnSpc>
                <a:spcPct val="90000"/>
              </a:lnSpc>
            </a:pPr>
            <a:endParaRPr lang="en-US" altLang="ja-JP" sz="2600" dirty="0"/>
          </a:p>
        </p:txBody>
      </p:sp>
      <p:pic>
        <p:nvPicPr>
          <p:cNvPr id="257029" name="Picture 5" descr="screen"/>
          <p:cNvPicPr>
            <a:picLocks noChangeAspect="1" noChangeArrowheads="1"/>
          </p:cNvPicPr>
          <p:nvPr/>
        </p:nvPicPr>
        <p:blipFill>
          <a:blip r:embed="rId3">
            <a:lum bright="12000"/>
          </a:blip>
          <a:srcRect/>
          <a:stretch>
            <a:fillRect/>
          </a:stretch>
        </p:blipFill>
        <p:spPr bwMode="auto">
          <a:xfrm>
            <a:off x="4859338" y="2403475"/>
            <a:ext cx="3959225" cy="2970213"/>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Rectangle 2"/>
          <p:cNvSpPr>
            <a:spLocks noGrp="1" noChangeArrowheads="1"/>
          </p:cNvSpPr>
          <p:nvPr>
            <p:ph type="title"/>
          </p:nvPr>
        </p:nvSpPr>
        <p:spPr>
          <a:xfrm>
            <a:off x="1420813" y="411163"/>
            <a:ext cx="7543800" cy="857250"/>
          </a:xfrm>
        </p:spPr>
        <p:txBody>
          <a:bodyPr>
            <a:normAutofit fontScale="90000"/>
          </a:bodyPr>
          <a:lstStyle/>
          <a:p>
            <a:r>
              <a:rPr lang="en-US" altLang="ja-JP" sz="3200">
                <a:solidFill>
                  <a:schemeClr val="tx1"/>
                </a:solidFill>
              </a:rPr>
              <a:t>X Window System  </a:t>
            </a:r>
            <a:r>
              <a:rPr lang="ja-JP" altLang="en-US" sz="3200">
                <a:solidFill>
                  <a:schemeClr val="tx1"/>
                </a:solidFill>
              </a:rPr>
              <a:t>その５</a:t>
            </a:r>
            <a:br>
              <a:rPr lang="ja-JP" altLang="en-US" sz="3200">
                <a:solidFill>
                  <a:schemeClr val="tx1"/>
                </a:solidFill>
              </a:rPr>
            </a:br>
            <a:r>
              <a:rPr lang="ja-JP" altLang="en-US" sz="3200">
                <a:solidFill>
                  <a:schemeClr val="tx1"/>
                </a:solidFill>
              </a:rPr>
              <a:t>～Ｘ におけるネットワーク透過～</a:t>
            </a:r>
          </a:p>
        </p:txBody>
      </p:sp>
      <p:sp>
        <p:nvSpPr>
          <p:cNvPr id="215043" name="Rectangle 3"/>
          <p:cNvSpPr>
            <a:spLocks noGrp="1" noChangeArrowheads="1"/>
          </p:cNvSpPr>
          <p:nvPr>
            <p:ph idx="1"/>
          </p:nvPr>
        </p:nvSpPr>
        <p:spPr/>
        <p:txBody>
          <a:bodyPr/>
          <a:lstStyle/>
          <a:p>
            <a:r>
              <a:rPr lang="ja-JP" altLang="en-US"/>
              <a:t>ネットワークで接続された他の計算機で実行した結果を手元の計算機に表示できる</a:t>
            </a:r>
          </a:p>
          <a:p>
            <a:endParaRPr lang="ja-JP" altLang="en-US"/>
          </a:p>
          <a:p>
            <a:r>
              <a:rPr lang="ja-JP" altLang="en-US" b="1">
                <a:solidFill>
                  <a:srgbClr val="FF0000"/>
                </a:solidFill>
              </a:rPr>
              <a:t>注意しないと他の計算機から画面を覗き見られてしまう</a:t>
            </a:r>
            <a:r>
              <a:rPr lang="ja-JP" altLang="en-US"/>
              <a:t>ことも</a:t>
            </a:r>
          </a:p>
          <a:p>
            <a:endParaRPr lang="ja-JP" altLang="en-US"/>
          </a:p>
          <a:p>
            <a:r>
              <a:rPr lang="en-US" altLang="ja-JP"/>
              <a:t>X</a:t>
            </a:r>
            <a:r>
              <a:rPr lang="ja-JP" altLang="en-US"/>
              <a:t>プロトコルによる通信の許可・不許可を設定</a:t>
            </a:r>
          </a:p>
          <a:p>
            <a:pPr lvl="1"/>
            <a:r>
              <a:rPr lang="en-US" altLang="ja-JP">
                <a:solidFill>
                  <a:srgbClr val="FF0000"/>
                </a:solidFill>
              </a:rPr>
              <a:t>xhost, xauth </a:t>
            </a:r>
            <a:r>
              <a:rPr lang="ja-JP" altLang="en-US"/>
              <a:t>を使って設定</a:t>
            </a:r>
            <a:r>
              <a:rPr lang="en-US" altLang="ja-JP"/>
              <a:t>(</a:t>
            </a:r>
            <a:r>
              <a:rPr lang="ja-JP" altLang="en-US"/>
              <a:t>実習</a:t>
            </a:r>
            <a:r>
              <a:rPr lang="en-US" altLang="ja-JP"/>
              <a:t>)</a:t>
            </a:r>
          </a:p>
          <a:p>
            <a:pPr>
              <a:buFont typeface="Wingdings 2" pitchFamily="18" charset="2"/>
              <a:buNone/>
            </a:pPr>
            <a:endParaRPr lang="en-US" altLang="ja-JP"/>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2"/>
          <p:cNvSpPr>
            <a:spLocks noGrp="1" noChangeArrowheads="1"/>
          </p:cNvSpPr>
          <p:nvPr>
            <p:ph type="title"/>
          </p:nvPr>
        </p:nvSpPr>
        <p:spPr/>
        <p:txBody>
          <a:bodyPr>
            <a:normAutofit/>
          </a:bodyPr>
          <a:lstStyle/>
          <a:p>
            <a:r>
              <a:rPr lang="en-US" altLang="ja-JP" sz="3200" dirty="0">
                <a:solidFill>
                  <a:schemeClr val="tx1"/>
                </a:solidFill>
              </a:rPr>
              <a:t>X Window system  </a:t>
            </a:r>
            <a:r>
              <a:rPr lang="ja-JP" altLang="en-US" sz="3200" dirty="0">
                <a:solidFill>
                  <a:schemeClr val="tx1"/>
                </a:solidFill>
              </a:rPr>
              <a:t>その６</a:t>
            </a:r>
            <a:br>
              <a:rPr lang="ja-JP" altLang="en-US" sz="3200" dirty="0">
                <a:solidFill>
                  <a:schemeClr val="tx1"/>
                </a:solidFill>
              </a:rPr>
            </a:br>
            <a:r>
              <a:rPr lang="ja-JP" altLang="en-US" sz="3200" dirty="0">
                <a:solidFill>
                  <a:schemeClr val="tx1"/>
                </a:solidFill>
              </a:rPr>
              <a:t>～ネットワーク透過の模式図～</a:t>
            </a:r>
          </a:p>
        </p:txBody>
      </p:sp>
      <p:pic>
        <p:nvPicPr>
          <p:cNvPr id="202347" name="Picture 619" descr="x_window2"/>
          <p:cNvPicPr>
            <a:picLocks noGrp="1" noChangeAspect="1" noChangeArrowheads="1"/>
          </p:cNvPicPr>
          <p:nvPr>
            <p:ph idx="1"/>
          </p:nvPr>
        </p:nvPicPr>
        <p:blipFill>
          <a:blip r:embed="rId3"/>
          <a:stretch>
            <a:fillRect/>
          </a:stretch>
        </p:blipFill>
        <p:spPr>
          <a:xfrm>
            <a:off x="1857356" y="1935163"/>
            <a:ext cx="5470418" cy="4389437"/>
          </a:xfrm>
          <a:noFill/>
          <a:ln/>
        </p:spPr>
      </p:pic>
      <p:sp>
        <p:nvSpPr>
          <p:cNvPr id="202349" name="Text Box 621"/>
          <p:cNvSpPr txBox="1">
            <a:spLocks noChangeArrowheads="1"/>
          </p:cNvSpPr>
          <p:nvPr/>
        </p:nvSpPr>
        <p:spPr bwMode="auto">
          <a:xfrm>
            <a:off x="2843213" y="2170115"/>
            <a:ext cx="671512" cy="1544637"/>
          </a:xfrm>
          <a:prstGeom prst="rect">
            <a:avLst/>
          </a:prstGeom>
          <a:noFill/>
          <a:ln w="9525">
            <a:noFill/>
            <a:miter lim="800000"/>
            <a:headEnd/>
            <a:tailEnd/>
          </a:ln>
          <a:effectLst/>
        </p:spPr>
        <p:txBody>
          <a:bodyPr vert="eaVert" wrap="none">
            <a:spAutoFit/>
          </a:bodyPr>
          <a:lstStyle/>
          <a:p>
            <a:r>
              <a:rPr lang="ja-JP" altLang="en-US" sz="3200" b="1" dirty="0">
                <a:solidFill>
                  <a:srgbClr val="000000"/>
                </a:solidFill>
              </a:rPr>
              <a:t>Ｘサーバ</a:t>
            </a:r>
          </a:p>
        </p:txBody>
      </p:sp>
      <p:sp>
        <p:nvSpPr>
          <p:cNvPr id="202350" name="Text Box 622"/>
          <p:cNvSpPr txBox="1">
            <a:spLocks noChangeArrowheads="1"/>
          </p:cNvSpPr>
          <p:nvPr/>
        </p:nvSpPr>
        <p:spPr bwMode="auto">
          <a:xfrm>
            <a:off x="5724525" y="2054226"/>
            <a:ext cx="458788" cy="1517650"/>
          </a:xfrm>
          <a:prstGeom prst="rect">
            <a:avLst/>
          </a:prstGeom>
          <a:noFill/>
          <a:ln w="9525">
            <a:noFill/>
            <a:miter lim="800000"/>
            <a:headEnd/>
            <a:tailEnd/>
          </a:ln>
          <a:effectLst/>
        </p:spPr>
        <p:txBody>
          <a:bodyPr vert="eaVert" wrap="none">
            <a:spAutoFit/>
          </a:bodyPr>
          <a:lstStyle/>
          <a:p>
            <a:r>
              <a:rPr lang="ja-JP" altLang="en-US" b="1" dirty="0">
                <a:solidFill>
                  <a:srgbClr val="000000"/>
                </a:solidFill>
              </a:rPr>
              <a:t>Ｘクライアント</a:t>
            </a:r>
          </a:p>
        </p:txBody>
      </p:sp>
      <p:sp>
        <p:nvSpPr>
          <p:cNvPr id="202351" name="Text Box 623"/>
          <p:cNvSpPr txBox="1">
            <a:spLocks noChangeArrowheads="1"/>
          </p:cNvSpPr>
          <p:nvPr/>
        </p:nvSpPr>
        <p:spPr bwMode="auto">
          <a:xfrm>
            <a:off x="5219700" y="3983052"/>
            <a:ext cx="733425" cy="1517650"/>
          </a:xfrm>
          <a:prstGeom prst="rect">
            <a:avLst/>
          </a:prstGeom>
          <a:noFill/>
          <a:ln w="9525">
            <a:noFill/>
            <a:miter lim="800000"/>
            <a:headEnd/>
            <a:tailEnd/>
          </a:ln>
          <a:effectLst/>
        </p:spPr>
        <p:txBody>
          <a:bodyPr vert="eaVert" wrap="none">
            <a:spAutoFit/>
          </a:bodyPr>
          <a:lstStyle/>
          <a:p>
            <a:r>
              <a:rPr lang="ja-JP" altLang="en-US" b="1" dirty="0">
                <a:solidFill>
                  <a:srgbClr val="000000"/>
                </a:solidFill>
              </a:rPr>
              <a:t>他の計算機の</a:t>
            </a:r>
          </a:p>
          <a:p>
            <a:r>
              <a:rPr lang="ja-JP" altLang="en-US" b="1" dirty="0">
                <a:solidFill>
                  <a:srgbClr val="000000"/>
                </a:solidFill>
              </a:rPr>
              <a:t>Ｘクライアント</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Rectangle 2"/>
          <p:cNvSpPr>
            <a:spLocks noGrp="1" noChangeArrowheads="1"/>
          </p:cNvSpPr>
          <p:nvPr>
            <p:ph type="title"/>
          </p:nvPr>
        </p:nvSpPr>
        <p:spPr>
          <a:xfrm>
            <a:off x="1349375" y="404813"/>
            <a:ext cx="7543800" cy="857250"/>
          </a:xfrm>
        </p:spPr>
        <p:txBody>
          <a:bodyPr>
            <a:normAutofit fontScale="90000"/>
          </a:bodyPr>
          <a:lstStyle/>
          <a:p>
            <a:r>
              <a:rPr lang="en-US" altLang="ja-JP" sz="3200">
                <a:solidFill>
                  <a:schemeClr val="tx1"/>
                </a:solidFill>
              </a:rPr>
              <a:t>X Window system</a:t>
            </a:r>
            <a:r>
              <a:rPr lang="ja-JP" altLang="en-US" sz="3200">
                <a:solidFill>
                  <a:schemeClr val="tx1"/>
                </a:solidFill>
              </a:rPr>
              <a:t>　その７</a:t>
            </a:r>
            <a:br>
              <a:rPr lang="ja-JP" altLang="en-US" sz="3200">
                <a:solidFill>
                  <a:schemeClr val="tx1"/>
                </a:solidFill>
              </a:rPr>
            </a:br>
            <a:r>
              <a:rPr lang="ja-JP" altLang="en-US" sz="3200">
                <a:solidFill>
                  <a:schemeClr val="tx1"/>
                </a:solidFill>
              </a:rPr>
              <a:t>～ </a:t>
            </a:r>
            <a:r>
              <a:rPr lang="en-US" altLang="ja-JP" sz="3200">
                <a:solidFill>
                  <a:schemeClr val="tx1"/>
                </a:solidFill>
                <a:latin typeface="ＭＳ Ｐゴシック" pitchFamily="50" charset="-128"/>
              </a:rPr>
              <a:t>UNIX </a:t>
            </a:r>
            <a:r>
              <a:rPr lang="ja-JP" altLang="en-US" sz="3200">
                <a:solidFill>
                  <a:schemeClr val="tx1"/>
                </a:solidFill>
                <a:latin typeface="ＭＳ Ｐゴシック" pitchFamily="50" charset="-128"/>
              </a:rPr>
              <a:t>系</a:t>
            </a:r>
            <a:r>
              <a:rPr lang="ja-JP" altLang="en-US" sz="3200">
                <a:solidFill>
                  <a:schemeClr val="tx1"/>
                </a:solidFill>
              </a:rPr>
              <a:t> </a:t>
            </a:r>
            <a:r>
              <a:rPr lang="en-US" altLang="ja-JP" sz="3200">
                <a:solidFill>
                  <a:schemeClr val="tx1"/>
                </a:solidFill>
              </a:rPr>
              <a:t>OS </a:t>
            </a:r>
            <a:r>
              <a:rPr lang="ja-JP" altLang="en-US" sz="3200">
                <a:solidFill>
                  <a:schemeClr val="tx1"/>
                </a:solidFill>
              </a:rPr>
              <a:t>以外での </a:t>
            </a:r>
            <a:r>
              <a:rPr lang="en-US" altLang="ja-JP" sz="3200">
                <a:solidFill>
                  <a:schemeClr val="tx1"/>
                </a:solidFill>
                <a:latin typeface="ＭＳ Ｐゴシック" pitchFamily="50" charset="-128"/>
              </a:rPr>
              <a:t>X </a:t>
            </a:r>
            <a:r>
              <a:rPr lang="ja-JP" altLang="en-US" sz="3200">
                <a:solidFill>
                  <a:schemeClr val="tx1"/>
                </a:solidFill>
                <a:latin typeface="ＭＳ Ｐゴシック" pitchFamily="50" charset="-128"/>
              </a:rPr>
              <a:t>サーバ～</a:t>
            </a:r>
          </a:p>
        </p:txBody>
      </p:sp>
      <p:sp>
        <p:nvSpPr>
          <p:cNvPr id="204803" name="Rectangle 3"/>
          <p:cNvSpPr>
            <a:spLocks noGrp="1" noChangeArrowheads="1"/>
          </p:cNvSpPr>
          <p:nvPr>
            <p:ph idx="1"/>
          </p:nvPr>
        </p:nvSpPr>
        <p:spPr>
          <a:xfrm>
            <a:off x="539750" y="1357298"/>
            <a:ext cx="8186738" cy="4754577"/>
          </a:xfrm>
        </p:spPr>
        <p:txBody>
          <a:bodyPr/>
          <a:lstStyle/>
          <a:p>
            <a:r>
              <a:rPr lang="en-US" altLang="ja-JP" dirty="0"/>
              <a:t>Windows </a:t>
            </a:r>
            <a:r>
              <a:rPr lang="ja-JP" altLang="en-US" dirty="0"/>
              <a:t>上で </a:t>
            </a:r>
            <a:r>
              <a:rPr lang="en-US" altLang="ja-JP" dirty="0"/>
              <a:t>X </a:t>
            </a:r>
            <a:r>
              <a:rPr lang="ja-JP" altLang="en-US" dirty="0"/>
              <a:t>が使える</a:t>
            </a:r>
          </a:p>
          <a:p>
            <a:pPr lvl="1"/>
            <a:r>
              <a:rPr lang="en-US" altLang="ja-JP" dirty="0" err="1"/>
              <a:t>Cygwin</a:t>
            </a:r>
            <a:r>
              <a:rPr lang="en-US" altLang="ja-JP" dirty="0"/>
              <a:t> </a:t>
            </a:r>
            <a:r>
              <a:rPr lang="ja-JP" altLang="en-US" dirty="0"/>
              <a:t>（無料）</a:t>
            </a:r>
          </a:p>
          <a:p>
            <a:pPr lvl="2"/>
            <a:r>
              <a:rPr lang="ja-JP" altLang="en-US" dirty="0"/>
              <a:t>動作が不安定なクライアントも</a:t>
            </a:r>
            <a:r>
              <a:rPr lang="ja-JP" altLang="en-US" dirty="0" smtClean="0"/>
              <a:t>ある</a:t>
            </a:r>
            <a:endParaRPr lang="en-US" altLang="ja-JP" dirty="0" smtClean="0"/>
          </a:p>
          <a:p>
            <a:pPr lvl="2"/>
            <a:r>
              <a:rPr lang="en-US" altLang="ja-JP" dirty="0" smtClean="0"/>
              <a:t>Windows Vista </a:t>
            </a:r>
            <a:r>
              <a:rPr lang="ja-JP" altLang="en-US" dirty="0" smtClean="0"/>
              <a:t>とは相性が悪いらしい</a:t>
            </a:r>
            <a:r>
              <a:rPr lang="en-US" altLang="ja-JP" dirty="0" smtClean="0"/>
              <a:t>?</a:t>
            </a:r>
            <a:endParaRPr lang="ja-JP" altLang="en-US" dirty="0"/>
          </a:p>
          <a:p>
            <a:pPr lvl="1"/>
            <a:r>
              <a:rPr lang="en-US" altLang="ja-JP" dirty="0"/>
              <a:t>ASTEC-X, Exceed, etc.</a:t>
            </a:r>
            <a:r>
              <a:rPr lang="ja-JP" altLang="en-US" dirty="0"/>
              <a:t>（商用）</a:t>
            </a:r>
          </a:p>
          <a:p>
            <a:pPr lvl="2"/>
            <a:r>
              <a:rPr lang="ja-JP" altLang="en-US" dirty="0"/>
              <a:t>値段が高い！　</a:t>
            </a:r>
          </a:p>
          <a:p>
            <a:r>
              <a:rPr lang="en-US" altLang="ja-JP" dirty="0"/>
              <a:t>Mac  </a:t>
            </a:r>
            <a:r>
              <a:rPr lang="ja-JP" altLang="en-US" dirty="0"/>
              <a:t>標準装備</a:t>
            </a:r>
          </a:p>
        </p:txBody>
      </p:sp>
      <p:pic>
        <p:nvPicPr>
          <p:cNvPr id="204804" name="Picture 4" descr="cygx-nodecoration-openbox-gv-xfig-ddd-20031224-0010"/>
          <p:cNvPicPr>
            <a:picLocks noChangeAspect="1" noChangeArrowheads="1"/>
          </p:cNvPicPr>
          <p:nvPr/>
        </p:nvPicPr>
        <p:blipFill>
          <a:blip r:embed="rId3">
            <a:lum bright="18000" contrast="24000"/>
          </a:blip>
          <a:srcRect/>
          <a:stretch>
            <a:fillRect/>
          </a:stretch>
        </p:blipFill>
        <p:spPr bwMode="auto">
          <a:xfrm>
            <a:off x="4392644" y="3473473"/>
            <a:ext cx="4608512" cy="3313113"/>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Rectangle 2"/>
          <p:cNvSpPr>
            <a:spLocks noGrp="1" noChangeArrowheads="1"/>
          </p:cNvSpPr>
          <p:nvPr>
            <p:ph type="title"/>
          </p:nvPr>
        </p:nvSpPr>
        <p:spPr>
          <a:xfrm>
            <a:off x="1420813" y="411163"/>
            <a:ext cx="7543800" cy="857250"/>
          </a:xfrm>
        </p:spPr>
        <p:txBody>
          <a:bodyPr>
            <a:normAutofit fontScale="90000"/>
          </a:bodyPr>
          <a:lstStyle/>
          <a:p>
            <a:r>
              <a:rPr lang="en-US" altLang="ja-JP" sz="3200">
                <a:solidFill>
                  <a:schemeClr val="tx1"/>
                </a:solidFill>
              </a:rPr>
              <a:t>X Window system  </a:t>
            </a:r>
            <a:r>
              <a:rPr lang="ja-JP" altLang="en-US" sz="3200">
                <a:solidFill>
                  <a:schemeClr val="tx1"/>
                </a:solidFill>
              </a:rPr>
              <a:t>その８</a:t>
            </a:r>
            <a:br>
              <a:rPr lang="ja-JP" altLang="en-US" sz="3200">
                <a:solidFill>
                  <a:schemeClr val="tx1"/>
                </a:solidFill>
              </a:rPr>
            </a:br>
            <a:r>
              <a:rPr lang="ja-JP" altLang="en-US" sz="3200">
                <a:solidFill>
                  <a:schemeClr val="tx1"/>
                </a:solidFill>
              </a:rPr>
              <a:t>～ </a:t>
            </a:r>
            <a:r>
              <a:rPr lang="en-US" altLang="ja-JP" sz="3200">
                <a:solidFill>
                  <a:schemeClr val="tx1"/>
                </a:solidFill>
              </a:rPr>
              <a:t>X Window system </a:t>
            </a:r>
            <a:r>
              <a:rPr lang="ja-JP" altLang="en-US" sz="3200">
                <a:solidFill>
                  <a:schemeClr val="tx1"/>
                </a:solidFill>
              </a:rPr>
              <a:t>のまとめ～</a:t>
            </a:r>
          </a:p>
        </p:txBody>
      </p:sp>
      <p:sp>
        <p:nvSpPr>
          <p:cNvPr id="205827" name="Rectangle 3"/>
          <p:cNvSpPr>
            <a:spLocks noGrp="1" noChangeArrowheads="1"/>
          </p:cNvSpPr>
          <p:nvPr>
            <p:ph idx="1"/>
          </p:nvPr>
        </p:nvSpPr>
        <p:spPr/>
        <p:txBody>
          <a:bodyPr/>
          <a:lstStyle/>
          <a:p>
            <a:r>
              <a:rPr lang="en-US" altLang="ja-JP"/>
              <a:t>X </a:t>
            </a:r>
            <a:r>
              <a:rPr lang="ja-JP" altLang="en-US"/>
              <a:t>はサーバ・クライアントシステムにより設計</a:t>
            </a:r>
          </a:p>
          <a:p>
            <a:endParaRPr lang="ja-JP" altLang="en-US"/>
          </a:p>
          <a:p>
            <a:r>
              <a:rPr lang="en-US" altLang="ja-JP"/>
              <a:t>X </a:t>
            </a:r>
            <a:r>
              <a:rPr lang="ja-JP" altLang="en-US"/>
              <a:t>はネットワーク透過</a:t>
            </a:r>
          </a:p>
          <a:p>
            <a:pPr lvl="1"/>
            <a:r>
              <a:rPr lang="ja-JP" altLang="en-US"/>
              <a:t>他のマシンの </a:t>
            </a:r>
            <a:r>
              <a:rPr lang="en-US" altLang="ja-JP"/>
              <a:t>X </a:t>
            </a:r>
            <a:r>
              <a:rPr lang="ja-JP" altLang="en-US"/>
              <a:t>クライアントをネットワーク越しに自分のマシンで表示可能</a:t>
            </a:r>
          </a:p>
          <a:p>
            <a:endParaRPr lang="ja-JP" altLang="en-US"/>
          </a:p>
          <a:p>
            <a:r>
              <a:rPr lang="en-US" altLang="ja-JP"/>
              <a:t>X </a:t>
            </a:r>
            <a:r>
              <a:rPr lang="ja-JP" altLang="en-US"/>
              <a:t>のセキュリティに注意</a:t>
            </a:r>
          </a:p>
          <a:p>
            <a:pPr lvl="1"/>
            <a:r>
              <a:rPr lang="ja-JP" altLang="en-US"/>
              <a:t>パスワードの入力を監視されたり，画面を盗み見られる可能性があり</a:t>
            </a:r>
          </a:p>
          <a:p>
            <a:endParaRPr lang="en-US" altLang="ja-JP"/>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6" name="Rectangle 2"/>
          <p:cNvSpPr>
            <a:spLocks noGrp="1" noChangeArrowheads="1"/>
          </p:cNvSpPr>
          <p:nvPr>
            <p:ph type="title"/>
          </p:nvPr>
        </p:nvSpPr>
        <p:spPr>
          <a:xfrm>
            <a:off x="457200" y="704088"/>
            <a:ext cx="8229600" cy="653210"/>
          </a:xfrm>
        </p:spPr>
        <p:txBody>
          <a:bodyPr>
            <a:normAutofit fontScale="90000"/>
          </a:bodyPr>
          <a:lstStyle/>
          <a:p>
            <a:r>
              <a:rPr lang="ja-JP" altLang="en-US" dirty="0">
                <a:solidFill>
                  <a:schemeClr val="tx1"/>
                </a:solidFill>
              </a:rPr>
              <a:t>　　参考文献</a:t>
            </a:r>
          </a:p>
        </p:txBody>
      </p:sp>
      <p:sp>
        <p:nvSpPr>
          <p:cNvPr id="246787" name="Rectangle 3"/>
          <p:cNvSpPr>
            <a:spLocks noGrp="1" noChangeArrowheads="1"/>
          </p:cNvSpPr>
          <p:nvPr>
            <p:ph idx="1"/>
          </p:nvPr>
        </p:nvSpPr>
        <p:spPr>
          <a:xfrm>
            <a:off x="457200" y="1428736"/>
            <a:ext cx="8229600" cy="4895864"/>
          </a:xfrm>
        </p:spPr>
        <p:txBody>
          <a:bodyPr/>
          <a:lstStyle/>
          <a:p>
            <a:pPr>
              <a:lnSpc>
                <a:spcPct val="90000"/>
              </a:lnSpc>
            </a:pPr>
            <a:r>
              <a:rPr lang="ja-JP" altLang="en-US" sz="2400" dirty="0"/>
              <a:t>松田晃一・暦本純一著</a:t>
            </a:r>
            <a:r>
              <a:rPr lang="en-US" altLang="ja-JP" sz="2400" dirty="0"/>
              <a:t>,</a:t>
            </a:r>
            <a:r>
              <a:rPr lang="ja-JP" altLang="en-US" sz="2400" dirty="0"/>
              <a:t>　アスキー</a:t>
            </a:r>
            <a:r>
              <a:rPr lang="ja-JP" altLang="en-US" sz="2400" dirty="0" smtClean="0"/>
              <a:t>出版局</a:t>
            </a:r>
            <a:r>
              <a:rPr lang="en-US" altLang="ja-JP" sz="2400" dirty="0" smtClean="0"/>
              <a:t>, </a:t>
            </a:r>
            <a:r>
              <a:rPr lang="ja-JP" altLang="en-US" sz="2400" dirty="0" smtClean="0"/>
              <a:t>入門 </a:t>
            </a:r>
            <a:r>
              <a:rPr lang="en-US" altLang="ja-JP" sz="2400" dirty="0"/>
              <a:t>X Window</a:t>
            </a:r>
          </a:p>
          <a:p>
            <a:pPr>
              <a:lnSpc>
                <a:spcPct val="90000"/>
              </a:lnSpc>
            </a:pPr>
            <a:r>
              <a:rPr lang="ja-JP" altLang="en-US" sz="2400" dirty="0"/>
              <a:t>山口和紀　古瀬一隆　</a:t>
            </a:r>
            <a:r>
              <a:rPr lang="ja-JP" altLang="en-US" sz="2400" dirty="0" smtClean="0"/>
              <a:t>監修</a:t>
            </a:r>
            <a:r>
              <a:rPr lang="en-US" altLang="ja-JP" sz="2400" dirty="0" smtClean="0"/>
              <a:t>,</a:t>
            </a:r>
            <a:r>
              <a:rPr lang="ja-JP" altLang="en-US" sz="2400" dirty="0"/>
              <a:t>　技術</a:t>
            </a:r>
            <a:r>
              <a:rPr lang="ja-JP" altLang="en-US" sz="2400" dirty="0" smtClean="0"/>
              <a:t>出版社</a:t>
            </a:r>
            <a:r>
              <a:rPr lang="en-US" altLang="ja-JP" sz="2400" dirty="0" smtClean="0"/>
              <a:t>, </a:t>
            </a:r>
            <a:r>
              <a:rPr lang="ja-JP" altLang="en-US" sz="2400" dirty="0" smtClean="0"/>
              <a:t> 新</a:t>
            </a:r>
            <a:r>
              <a:rPr lang="ja-JP" altLang="en-US" sz="2400" dirty="0"/>
              <a:t>　</a:t>
            </a:r>
            <a:r>
              <a:rPr lang="en-US" altLang="ja-JP" sz="2400" dirty="0"/>
              <a:t>The</a:t>
            </a:r>
            <a:r>
              <a:rPr lang="ja-JP" altLang="en-US" sz="2400" dirty="0"/>
              <a:t>　</a:t>
            </a:r>
            <a:r>
              <a:rPr lang="en-US" altLang="ja-JP" sz="2400" dirty="0"/>
              <a:t>UNIX Super Text [</a:t>
            </a:r>
            <a:r>
              <a:rPr lang="ja-JP" altLang="en-US" sz="2400" dirty="0"/>
              <a:t>上</a:t>
            </a:r>
            <a:r>
              <a:rPr lang="en-US" altLang="ja-JP" sz="2400" dirty="0"/>
              <a:t>]</a:t>
            </a:r>
          </a:p>
          <a:p>
            <a:pPr>
              <a:lnSpc>
                <a:spcPct val="90000"/>
              </a:lnSpc>
            </a:pPr>
            <a:r>
              <a:rPr lang="ja-JP" altLang="en-US" sz="2400" dirty="0"/>
              <a:t>武藤健志 著</a:t>
            </a:r>
            <a:r>
              <a:rPr lang="en-US" altLang="ja-JP" sz="2400" dirty="0"/>
              <a:t>, </a:t>
            </a:r>
            <a:r>
              <a:rPr lang="ja-JP" altLang="en-US" sz="2400" dirty="0" smtClean="0"/>
              <a:t>翔泳社</a:t>
            </a:r>
            <a:r>
              <a:rPr lang="en-US" altLang="ja-JP" sz="2400" dirty="0" smtClean="0"/>
              <a:t>, </a:t>
            </a:r>
            <a:r>
              <a:rPr lang="ja-JP" altLang="en-US" sz="2400" dirty="0" smtClean="0"/>
              <a:t>改訂版 </a:t>
            </a:r>
            <a:r>
              <a:rPr lang="ja-JP" altLang="en-US" sz="2400" dirty="0"/>
              <a:t>「 </a:t>
            </a:r>
            <a:r>
              <a:rPr lang="en-US" altLang="ja-JP" sz="2400" dirty="0" err="1"/>
              <a:t>Debian</a:t>
            </a:r>
            <a:r>
              <a:rPr lang="en-US" altLang="ja-JP" sz="2400" dirty="0"/>
              <a:t> GNU/Linux </a:t>
            </a:r>
            <a:r>
              <a:rPr lang="ja-JP" altLang="en-US" sz="2400" dirty="0"/>
              <a:t>徹底入門 </a:t>
            </a:r>
            <a:r>
              <a:rPr lang="en-US" altLang="ja-JP" sz="2400" dirty="0"/>
              <a:t>-</a:t>
            </a:r>
            <a:r>
              <a:rPr lang="en-US" altLang="ja-JP" sz="2400" dirty="0" err="1"/>
              <a:t>Sarge</a:t>
            </a:r>
            <a:r>
              <a:rPr lang="ja-JP" altLang="en-US" sz="2400" dirty="0"/>
              <a:t>対応</a:t>
            </a:r>
            <a:r>
              <a:rPr lang="en-US" altLang="ja-JP" sz="2400" dirty="0"/>
              <a:t>-</a:t>
            </a:r>
            <a:r>
              <a:rPr lang="ja-JP" altLang="en-US" sz="2400" dirty="0"/>
              <a:t>」</a:t>
            </a:r>
          </a:p>
          <a:p>
            <a:pPr>
              <a:lnSpc>
                <a:spcPct val="90000"/>
              </a:lnSpc>
            </a:pPr>
            <a:r>
              <a:rPr lang="ja-JP" altLang="en-US" sz="2400" dirty="0"/>
              <a:t>大見嘉弘</a:t>
            </a:r>
            <a:r>
              <a:rPr lang="en-US" altLang="ja-JP" sz="2400" dirty="0"/>
              <a:t>, </a:t>
            </a:r>
            <a:r>
              <a:rPr lang="ja-JP" altLang="en-US" sz="2400" dirty="0"/>
              <a:t>永井保夫</a:t>
            </a:r>
            <a:r>
              <a:rPr lang="en-US" altLang="ja-JP" sz="2400" dirty="0"/>
              <a:t>, 2007: </a:t>
            </a:r>
            <a:r>
              <a:rPr lang="ja-JP" altLang="en-US" sz="2400" dirty="0"/>
              <a:t>東京情報大学　</a:t>
            </a:r>
            <a:r>
              <a:rPr lang="en-US" altLang="ja-JP" sz="2400" dirty="0"/>
              <a:t>2007</a:t>
            </a:r>
            <a:r>
              <a:rPr lang="ja-JP" altLang="en-US" sz="2400" dirty="0"/>
              <a:t>年度システムプログラミング・演習第２講 </a:t>
            </a:r>
            <a:r>
              <a:rPr lang="en-US" altLang="ja-JP" sz="2400" dirty="0"/>
              <a:t>HTTP </a:t>
            </a:r>
            <a:r>
              <a:rPr lang="ja-JP" altLang="en-US" sz="2400" dirty="0"/>
              <a:t>プロトコル</a:t>
            </a:r>
            <a:r>
              <a:rPr lang="en-US" altLang="ja-JP" sz="2400" dirty="0" smtClean="0"/>
              <a:t>,</a:t>
            </a:r>
          </a:p>
          <a:p>
            <a:pPr lvl="1">
              <a:lnSpc>
                <a:spcPct val="90000"/>
              </a:lnSpc>
            </a:pPr>
            <a:r>
              <a:rPr lang="en-US" altLang="ja-JP" sz="2000" dirty="0" smtClean="0"/>
              <a:t>http</a:t>
            </a:r>
            <a:r>
              <a:rPr lang="en-US" altLang="ja-JP" sz="2000" dirty="0"/>
              <a:t>://www.rsch.tuis.ac.jp/~</a:t>
            </a:r>
            <a:r>
              <a:rPr lang="en-US" altLang="ja-JP" sz="2000" dirty="0" smtClean="0"/>
              <a:t>nagai/SYS/SYS02.html</a:t>
            </a:r>
          </a:p>
          <a:p>
            <a:pPr>
              <a:lnSpc>
                <a:spcPct val="90000"/>
              </a:lnSpc>
            </a:pPr>
            <a:r>
              <a:rPr lang="en-US" altLang="ja-JP" sz="2400" dirty="0" smtClean="0"/>
              <a:t>X </a:t>
            </a:r>
            <a:r>
              <a:rPr lang="ja-JP" altLang="en-US" sz="2400" dirty="0" smtClean="0"/>
              <a:t>の歴史</a:t>
            </a:r>
            <a:endParaRPr lang="en-US" altLang="ja-JP" sz="2400" dirty="0" smtClean="0"/>
          </a:p>
          <a:p>
            <a:pPr lvl="1">
              <a:lnSpc>
                <a:spcPct val="90000"/>
              </a:lnSpc>
            </a:pPr>
            <a:r>
              <a:rPr lang="en-US" altLang="ja-JP" sz="2000" dirty="0" smtClean="0"/>
              <a:t>http://homepage3.nifty.com/rio_i/lab/xlib/019history.htm</a:t>
            </a:r>
          </a:p>
          <a:p>
            <a:pPr>
              <a:lnSpc>
                <a:spcPct val="90000"/>
              </a:lnSpc>
            </a:pPr>
            <a:r>
              <a:rPr lang="en-US" altLang="ja-JP" sz="2200" dirty="0" err="1" smtClean="0"/>
              <a:t>Afterstep</a:t>
            </a:r>
            <a:r>
              <a:rPr lang="en-US" altLang="ja-JP" sz="2200" dirty="0" smtClean="0"/>
              <a:t> </a:t>
            </a:r>
            <a:r>
              <a:rPr lang="ja-JP" altLang="en-US" sz="2200" dirty="0" smtClean="0"/>
              <a:t>の画像</a:t>
            </a:r>
            <a:endParaRPr lang="en-US" altLang="ja-JP" sz="2200" dirty="0" smtClean="0"/>
          </a:p>
          <a:p>
            <a:pPr lvl="1">
              <a:lnSpc>
                <a:spcPct val="90000"/>
              </a:lnSpc>
            </a:pPr>
            <a:r>
              <a:rPr lang="en-US" altLang="ja-JP" sz="2000" dirty="0" smtClean="0"/>
              <a:t>http://www.afterstep.org/screenshots/Stormy_Skies.jpg</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85" name="Rectangle 53"/>
          <p:cNvSpPr>
            <a:spLocks noChangeArrowheads="1"/>
          </p:cNvSpPr>
          <p:nvPr/>
        </p:nvSpPr>
        <p:spPr bwMode="auto">
          <a:xfrm>
            <a:off x="6092849" y="3714752"/>
            <a:ext cx="1979613" cy="2608262"/>
          </a:xfrm>
          <a:prstGeom prst="rect">
            <a:avLst/>
          </a:prstGeom>
          <a:solidFill>
            <a:srgbClr val="FF99FF"/>
          </a:solidFill>
          <a:ln w="38100">
            <a:solidFill>
              <a:schemeClr val="tx1"/>
            </a:solidFill>
            <a:miter lim="800000"/>
            <a:headEnd/>
            <a:tailEnd/>
          </a:ln>
          <a:effectLst/>
        </p:spPr>
        <p:txBody>
          <a:bodyPr wrap="none" anchor="ctr"/>
          <a:lstStyle/>
          <a:p>
            <a:pPr algn="ctr"/>
            <a:r>
              <a:rPr lang="ja-JP" altLang="en-US">
                <a:latin typeface="Arial" charset="0"/>
              </a:rPr>
              <a:t>サーバ</a:t>
            </a:r>
          </a:p>
        </p:txBody>
      </p:sp>
      <p:sp>
        <p:nvSpPr>
          <p:cNvPr id="120883" name="Rectangle 51"/>
          <p:cNvSpPr>
            <a:spLocks noChangeArrowheads="1"/>
          </p:cNvSpPr>
          <p:nvPr/>
        </p:nvSpPr>
        <p:spPr bwMode="auto">
          <a:xfrm>
            <a:off x="1262062" y="3643314"/>
            <a:ext cx="3167062" cy="2665412"/>
          </a:xfrm>
          <a:prstGeom prst="rect">
            <a:avLst/>
          </a:prstGeom>
          <a:solidFill>
            <a:srgbClr val="99FF99"/>
          </a:solidFill>
          <a:ln w="38100">
            <a:solidFill>
              <a:schemeClr val="tx1"/>
            </a:solidFill>
            <a:miter lim="800000"/>
            <a:headEnd/>
            <a:tailEnd/>
          </a:ln>
          <a:effectLst/>
        </p:spPr>
        <p:txBody>
          <a:bodyPr wrap="none" anchor="ctr"/>
          <a:lstStyle/>
          <a:p>
            <a:pPr algn="ctr"/>
            <a:endParaRPr lang="ja-JP" altLang="ja-JP">
              <a:latin typeface="Arial" charset="0"/>
            </a:endParaRPr>
          </a:p>
        </p:txBody>
      </p:sp>
      <p:sp>
        <p:nvSpPr>
          <p:cNvPr id="120846" name="Rectangle 14"/>
          <p:cNvSpPr>
            <a:spLocks noGrp="1" noChangeArrowheads="1"/>
          </p:cNvSpPr>
          <p:nvPr>
            <p:ph type="title"/>
          </p:nvPr>
        </p:nvSpPr>
        <p:spPr>
          <a:xfrm>
            <a:off x="1076325" y="404813"/>
            <a:ext cx="7543800" cy="857250"/>
          </a:xfrm>
        </p:spPr>
        <p:txBody>
          <a:bodyPr>
            <a:normAutofit fontScale="90000"/>
          </a:bodyPr>
          <a:lstStyle/>
          <a:p>
            <a:r>
              <a:rPr lang="ja-JP" altLang="en-US" sz="2800" dirty="0">
                <a:solidFill>
                  <a:schemeClr val="tx1"/>
                </a:solidFill>
              </a:rPr>
              <a:t>サーバ・クライアントシステム　その</a:t>
            </a:r>
            <a:r>
              <a:rPr lang="en-US" altLang="ja-JP" sz="2800" dirty="0">
                <a:solidFill>
                  <a:schemeClr val="tx1"/>
                </a:solidFill>
              </a:rPr>
              <a:t>1</a:t>
            </a:r>
            <a:br>
              <a:rPr lang="en-US" altLang="ja-JP" sz="2800" dirty="0">
                <a:solidFill>
                  <a:schemeClr val="tx1"/>
                </a:solidFill>
              </a:rPr>
            </a:br>
            <a:r>
              <a:rPr lang="ja-JP" altLang="en-US" sz="2800" dirty="0">
                <a:solidFill>
                  <a:schemeClr val="tx1"/>
                </a:solidFill>
              </a:rPr>
              <a:t>～サーバ・クライアントシステムとは～</a:t>
            </a:r>
          </a:p>
        </p:txBody>
      </p:sp>
      <p:pic>
        <p:nvPicPr>
          <p:cNvPr id="120866" name="Picture 34" descr="BD18189_"/>
          <p:cNvPicPr>
            <a:picLocks noGrp="1" noChangeAspect="1" noChangeArrowheads="1"/>
          </p:cNvPicPr>
          <p:nvPr>
            <p:ph idx="1"/>
          </p:nvPr>
        </p:nvPicPr>
        <p:blipFill>
          <a:blip r:embed="rId3"/>
          <a:srcRect/>
          <a:stretch>
            <a:fillRect/>
          </a:stretch>
        </p:blipFill>
        <p:spPr>
          <a:xfrm>
            <a:off x="2847971" y="5214950"/>
            <a:ext cx="1152525" cy="1079500"/>
          </a:xfrm>
        </p:spPr>
      </p:pic>
      <p:sp>
        <p:nvSpPr>
          <p:cNvPr id="120851" name="Rectangle 19"/>
          <p:cNvSpPr>
            <a:spLocks noGrp="1" noChangeArrowheads="1"/>
          </p:cNvSpPr>
          <p:nvPr>
            <p:ph type="body" idx="4294967295"/>
          </p:nvPr>
        </p:nvSpPr>
        <p:spPr>
          <a:xfrm>
            <a:off x="215930" y="1701800"/>
            <a:ext cx="8642350" cy="4895850"/>
          </a:xfrm>
        </p:spPr>
        <p:txBody>
          <a:bodyPr/>
          <a:lstStyle/>
          <a:p>
            <a:pPr marL="609600" indent="-609600">
              <a:lnSpc>
                <a:spcPct val="90000"/>
              </a:lnSpc>
            </a:pPr>
            <a:r>
              <a:rPr lang="ja-JP" altLang="en-US" dirty="0"/>
              <a:t>「</a:t>
            </a:r>
            <a:r>
              <a:rPr lang="ja-JP" altLang="en-US" dirty="0">
                <a:solidFill>
                  <a:srgbClr val="FF0000"/>
                </a:solidFill>
              </a:rPr>
              <a:t>クライアント</a:t>
            </a:r>
            <a:r>
              <a:rPr lang="ja-JP" altLang="en-US" dirty="0"/>
              <a:t>」と呼ばれる計算機 </a:t>
            </a:r>
            <a:r>
              <a:rPr lang="en-US" altLang="ja-JP" dirty="0"/>
              <a:t>or </a:t>
            </a:r>
            <a:r>
              <a:rPr lang="ja-JP" altLang="en-US" dirty="0" smtClean="0"/>
              <a:t>ソフトウェアの要求に応えて「</a:t>
            </a:r>
            <a:r>
              <a:rPr lang="ja-JP" altLang="en-US" dirty="0">
                <a:solidFill>
                  <a:srgbClr val="FF0000"/>
                </a:solidFill>
              </a:rPr>
              <a:t>サ－バ</a:t>
            </a:r>
            <a:r>
              <a:rPr lang="ja-JP" altLang="en-US" dirty="0">
                <a:solidFill>
                  <a:srgbClr val="000000"/>
                </a:solidFill>
              </a:rPr>
              <a:t>」</a:t>
            </a:r>
            <a:r>
              <a:rPr lang="ja-JP" altLang="en-US" dirty="0"/>
              <a:t>と呼ばれる計算機 </a:t>
            </a:r>
            <a:r>
              <a:rPr lang="en-US" altLang="ja-JP" dirty="0"/>
              <a:t>or </a:t>
            </a:r>
            <a:r>
              <a:rPr lang="ja-JP" altLang="en-US" dirty="0" smtClean="0"/>
              <a:t>ソフトウェアがサービスを提供する</a:t>
            </a:r>
            <a:r>
              <a:rPr lang="ja-JP" altLang="en-US" dirty="0"/>
              <a:t>システム</a:t>
            </a:r>
          </a:p>
          <a:p>
            <a:pPr marL="990600" lvl="1" indent="-646113">
              <a:lnSpc>
                <a:spcPct val="90000"/>
              </a:lnSpc>
            </a:pPr>
            <a:r>
              <a:rPr lang="ja-JP" altLang="en-US" dirty="0"/>
              <a:t>サーバとクライアントが同じ計算機上に存在する場合もある</a:t>
            </a:r>
          </a:p>
          <a:p>
            <a:pPr marL="990600" lvl="1" indent="-646113">
              <a:lnSpc>
                <a:spcPct val="90000"/>
              </a:lnSpc>
              <a:buFont typeface="Wingdings 2" pitchFamily="18" charset="2"/>
              <a:buNone/>
            </a:pPr>
            <a:endParaRPr lang="en-US" altLang="ja-JP" dirty="0"/>
          </a:p>
        </p:txBody>
      </p:sp>
      <p:pic>
        <p:nvPicPr>
          <p:cNvPr id="120855" name="Picture 23" descr="BD18189_"/>
          <p:cNvPicPr>
            <a:picLocks noChangeAspect="1" noChangeArrowheads="1"/>
          </p:cNvPicPr>
          <p:nvPr/>
        </p:nvPicPr>
        <p:blipFill>
          <a:blip r:embed="rId3"/>
          <a:srcRect/>
          <a:stretch>
            <a:fillRect/>
          </a:stretch>
        </p:blipFill>
        <p:spPr bwMode="auto">
          <a:xfrm>
            <a:off x="1285852" y="3921136"/>
            <a:ext cx="1081087" cy="1079500"/>
          </a:xfrm>
          <a:prstGeom prst="rect">
            <a:avLst/>
          </a:prstGeom>
          <a:noFill/>
          <a:ln w="9525">
            <a:noFill/>
            <a:miter lim="800000"/>
            <a:headEnd/>
            <a:tailEnd/>
          </a:ln>
          <a:effectLst/>
        </p:spPr>
      </p:pic>
      <p:sp>
        <p:nvSpPr>
          <p:cNvPr id="120871" name="Line 39"/>
          <p:cNvSpPr>
            <a:spLocks noChangeShapeType="1"/>
          </p:cNvSpPr>
          <p:nvPr/>
        </p:nvSpPr>
        <p:spPr bwMode="auto">
          <a:xfrm>
            <a:off x="5097785" y="3500438"/>
            <a:ext cx="45719" cy="2286016"/>
          </a:xfrm>
          <a:prstGeom prst="line">
            <a:avLst/>
          </a:prstGeom>
          <a:noFill/>
          <a:ln w="38100">
            <a:solidFill>
              <a:srgbClr val="000000"/>
            </a:solidFill>
            <a:round/>
            <a:headEnd/>
            <a:tailEnd/>
          </a:ln>
          <a:effectLst/>
        </p:spPr>
        <p:txBody>
          <a:bodyPr/>
          <a:lstStyle/>
          <a:p>
            <a:endParaRPr lang="ja-JP" altLang="en-US"/>
          </a:p>
        </p:txBody>
      </p:sp>
      <p:sp>
        <p:nvSpPr>
          <p:cNvPr id="120874" name="server"/>
          <p:cNvSpPr>
            <a:spLocks noEditPoints="1" noChangeArrowheads="1"/>
          </p:cNvSpPr>
          <p:nvPr/>
        </p:nvSpPr>
        <p:spPr bwMode="auto">
          <a:xfrm>
            <a:off x="6350023" y="4143380"/>
            <a:ext cx="1508125" cy="1455737"/>
          </a:xfrm>
          <a:custGeom>
            <a:avLst/>
            <a:gdLst>
              <a:gd name="T0" fmla="*/ 0 w 21600"/>
              <a:gd name="T1" fmla="*/ 0 h 21600"/>
              <a:gd name="T2" fmla="*/ 10800 w 21600"/>
              <a:gd name="T3" fmla="*/ 0 h 21600"/>
              <a:gd name="T4" fmla="*/ 21600 w 21600"/>
              <a:gd name="T5" fmla="*/ 0 h 21600"/>
              <a:gd name="T6" fmla="*/ 21600 w 21600"/>
              <a:gd name="T7" fmla="*/ 10800 h 21600"/>
              <a:gd name="T8" fmla="*/ 21600 w 21600"/>
              <a:gd name="T9" fmla="*/ 21600 h 21600"/>
              <a:gd name="T10" fmla="*/ 10800 w 21600"/>
              <a:gd name="T11" fmla="*/ 21600 h 21600"/>
              <a:gd name="T12" fmla="*/ 0 w 21600"/>
              <a:gd name="T13" fmla="*/ 21600 h 21600"/>
              <a:gd name="T14" fmla="*/ 0 w 21600"/>
              <a:gd name="T15" fmla="*/ 10800 h 21600"/>
              <a:gd name="T16" fmla="*/ 761 w 21600"/>
              <a:gd name="T17" fmla="*/ 22454 h 21600"/>
              <a:gd name="T18" fmla="*/ 21069 w 21600"/>
              <a:gd name="T19" fmla="*/ 28282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0" y="0"/>
                </a:moveTo>
                <a:lnTo>
                  <a:pt x="21600" y="0"/>
                </a:lnTo>
                <a:lnTo>
                  <a:pt x="21600" y="21600"/>
                </a:lnTo>
                <a:lnTo>
                  <a:pt x="0" y="21600"/>
                </a:lnTo>
                <a:lnTo>
                  <a:pt x="0" y="0"/>
                </a:lnTo>
                <a:close/>
              </a:path>
              <a:path w="21600" h="21600" extrusionOk="0">
                <a:moveTo>
                  <a:pt x="1662" y="1709"/>
                </a:moveTo>
                <a:lnTo>
                  <a:pt x="9046" y="1709"/>
                </a:lnTo>
                <a:lnTo>
                  <a:pt x="9046" y="2331"/>
                </a:lnTo>
                <a:lnTo>
                  <a:pt x="1662" y="2331"/>
                </a:lnTo>
                <a:lnTo>
                  <a:pt x="1662" y="1709"/>
                </a:lnTo>
                <a:moveTo>
                  <a:pt x="0" y="4351"/>
                </a:moveTo>
                <a:lnTo>
                  <a:pt x="10892" y="4351"/>
                </a:lnTo>
                <a:lnTo>
                  <a:pt x="10892" y="14141"/>
                </a:lnTo>
                <a:lnTo>
                  <a:pt x="21600" y="14141"/>
                </a:lnTo>
                <a:moveTo>
                  <a:pt x="11631" y="1243"/>
                </a:moveTo>
                <a:lnTo>
                  <a:pt x="20492" y="1243"/>
                </a:lnTo>
                <a:lnTo>
                  <a:pt x="20492" y="1554"/>
                </a:lnTo>
                <a:lnTo>
                  <a:pt x="11631" y="1554"/>
                </a:lnTo>
                <a:lnTo>
                  <a:pt x="11631" y="1243"/>
                </a:lnTo>
                <a:moveTo>
                  <a:pt x="11631" y="3263"/>
                </a:moveTo>
                <a:lnTo>
                  <a:pt x="20492" y="3263"/>
                </a:lnTo>
                <a:lnTo>
                  <a:pt x="20492" y="3574"/>
                </a:lnTo>
                <a:lnTo>
                  <a:pt x="11631" y="3574"/>
                </a:lnTo>
                <a:lnTo>
                  <a:pt x="11631" y="3263"/>
                </a:lnTo>
                <a:moveTo>
                  <a:pt x="11631" y="6060"/>
                </a:moveTo>
                <a:lnTo>
                  <a:pt x="20492" y="6060"/>
                </a:lnTo>
                <a:lnTo>
                  <a:pt x="20492" y="6371"/>
                </a:lnTo>
                <a:lnTo>
                  <a:pt x="11631" y="6371"/>
                </a:lnTo>
                <a:lnTo>
                  <a:pt x="11631" y="6060"/>
                </a:lnTo>
                <a:moveTo>
                  <a:pt x="11631" y="8081"/>
                </a:moveTo>
                <a:lnTo>
                  <a:pt x="20308" y="8081"/>
                </a:lnTo>
                <a:lnTo>
                  <a:pt x="20308" y="8391"/>
                </a:lnTo>
                <a:lnTo>
                  <a:pt x="11631" y="8391"/>
                </a:lnTo>
                <a:lnTo>
                  <a:pt x="11631" y="8081"/>
                </a:lnTo>
                <a:moveTo>
                  <a:pt x="11631" y="4196"/>
                </a:moveTo>
                <a:lnTo>
                  <a:pt x="12369" y="4196"/>
                </a:lnTo>
                <a:lnTo>
                  <a:pt x="12369" y="4817"/>
                </a:lnTo>
                <a:lnTo>
                  <a:pt x="11631" y="4817"/>
                </a:lnTo>
                <a:lnTo>
                  <a:pt x="11631" y="4196"/>
                </a:lnTo>
                <a:moveTo>
                  <a:pt x="14400" y="4196"/>
                </a:moveTo>
                <a:lnTo>
                  <a:pt x="15138" y="4196"/>
                </a:lnTo>
                <a:lnTo>
                  <a:pt x="15138" y="4817"/>
                </a:lnTo>
                <a:lnTo>
                  <a:pt x="14400" y="4817"/>
                </a:lnTo>
                <a:lnTo>
                  <a:pt x="14400" y="4196"/>
                </a:lnTo>
                <a:moveTo>
                  <a:pt x="16985" y="4196"/>
                </a:moveTo>
                <a:lnTo>
                  <a:pt x="17723" y="4196"/>
                </a:lnTo>
                <a:lnTo>
                  <a:pt x="17723" y="4817"/>
                </a:lnTo>
                <a:lnTo>
                  <a:pt x="16985" y="4817"/>
                </a:lnTo>
                <a:lnTo>
                  <a:pt x="16985" y="4196"/>
                </a:lnTo>
                <a:moveTo>
                  <a:pt x="19754" y="4196"/>
                </a:moveTo>
                <a:lnTo>
                  <a:pt x="20492" y="4196"/>
                </a:lnTo>
                <a:lnTo>
                  <a:pt x="20492" y="4817"/>
                </a:lnTo>
                <a:lnTo>
                  <a:pt x="19754" y="4817"/>
                </a:lnTo>
                <a:lnTo>
                  <a:pt x="19754" y="4196"/>
                </a:lnTo>
                <a:moveTo>
                  <a:pt x="11631" y="9635"/>
                </a:moveTo>
                <a:lnTo>
                  <a:pt x="12369" y="9635"/>
                </a:lnTo>
                <a:lnTo>
                  <a:pt x="12369" y="10256"/>
                </a:lnTo>
                <a:lnTo>
                  <a:pt x="11631" y="10256"/>
                </a:lnTo>
                <a:lnTo>
                  <a:pt x="11631" y="9635"/>
                </a:lnTo>
                <a:moveTo>
                  <a:pt x="14400" y="9635"/>
                </a:moveTo>
                <a:lnTo>
                  <a:pt x="15138" y="9635"/>
                </a:lnTo>
                <a:lnTo>
                  <a:pt x="15138" y="10256"/>
                </a:lnTo>
                <a:lnTo>
                  <a:pt x="14400" y="10256"/>
                </a:lnTo>
                <a:lnTo>
                  <a:pt x="14400" y="9635"/>
                </a:lnTo>
                <a:moveTo>
                  <a:pt x="16985" y="9635"/>
                </a:moveTo>
                <a:lnTo>
                  <a:pt x="17723" y="9635"/>
                </a:lnTo>
                <a:lnTo>
                  <a:pt x="17723" y="10256"/>
                </a:lnTo>
                <a:lnTo>
                  <a:pt x="16985" y="10256"/>
                </a:lnTo>
                <a:lnTo>
                  <a:pt x="16985" y="9635"/>
                </a:lnTo>
                <a:moveTo>
                  <a:pt x="19754" y="9635"/>
                </a:moveTo>
                <a:lnTo>
                  <a:pt x="20492" y="9635"/>
                </a:lnTo>
                <a:lnTo>
                  <a:pt x="20492" y="10256"/>
                </a:lnTo>
                <a:lnTo>
                  <a:pt x="19754" y="10256"/>
                </a:lnTo>
                <a:lnTo>
                  <a:pt x="19754" y="9635"/>
                </a:lnTo>
                <a:moveTo>
                  <a:pt x="10892" y="14141"/>
                </a:moveTo>
                <a:lnTo>
                  <a:pt x="10892" y="15384"/>
                </a:lnTo>
                <a:lnTo>
                  <a:pt x="10892" y="20046"/>
                </a:lnTo>
                <a:lnTo>
                  <a:pt x="10892" y="21600"/>
                </a:lnTo>
                <a:lnTo>
                  <a:pt x="10892" y="14141"/>
                </a:lnTo>
                <a:moveTo>
                  <a:pt x="10892" y="4351"/>
                </a:moveTo>
                <a:lnTo>
                  <a:pt x="10892" y="3574"/>
                </a:lnTo>
                <a:lnTo>
                  <a:pt x="10892" y="932"/>
                </a:lnTo>
                <a:lnTo>
                  <a:pt x="10892" y="0"/>
                </a:lnTo>
                <a:lnTo>
                  <a:pt x="10892" y="4351"/>
                </a:lnTo>
              </a:path>
            </a:pathLst>
          </a:custGeom>
          <a:solidFill>
            <a:srgbClr val="FFFFCC"/>
          </a:solidFill>
          <a:ln w="9525">
            <a:solidFill>
              <a:srgbClr val="000000"/>
            </a:solidFill>
            <a:miter lim="800000"/>
            <a:headEnd/>
            <a:tailEnd/>
          </a:ln>
        </p:spPr>
        <p:txBody>
          <a:bodyPr/>
          <a:lstStyle/>
          <a:p>
            <a:endParaRPr lang="ja-JP" altLang="en-US"/>
          </a:p>
        </p:txBody>
      </p:sp>
      <p:sp>
        <p:nvSpPr>
          <p:cNvPr id="120886" name="Line 54"/>
          <p:cNvSpPr>
            <a:spLocks noChangeShapeType="1"/>
          </p:cNvSpPr>
          <p:nvPr/>
        </p:nvSpPr>
        <p:spPr bwMode="auto">
          <a:xfrm flipV="1">
            <a:off x="2143109" y="4267844"/>
            <a:ext cx="3000395" cy="45719"/>
          </a:xfrm>
          <a:prstGeom prst="line">
            <a:avLst/>
          </a:prstGeom>
          <a:noFill/>
          <a:ln w="28575">
            <a:solidFill>
              <a:srgbClr val="000000"/>
            </a:solidFill>
            <a:round/>
            <a:headEnd/>
            <a:tailEnd/>
          </a:ln>
          <a:effectLst/>
        </p:spPr>
        <p:txBody>
          <a:bodyPr/>
          <a:lstStyle/>
          <a:p>
            <a:endParaRPr lang="ja-JP" altLang="en-US"/>
          </a:p>
        </p:txBody>
      </p:sp>
      <p:sp>
        <p:nvSpPr>
          <p:cNvPr id="120887" name="Line 55"/>
          <p:cNvSpPr>
            <a:spLocks noChangeShapeType="1"/>
          </p:cNvSpPr>
          <p:nvPr/>
        </p:nvSpPr>
        <p:spPr bwMode="auto">
          <a:xfrm>
            <a:off x="5172086" y="4857760"/>
            <a:ext cx="900112" cy="1587"/>
          </a:xfrm>
          <a:prstGeom prst="line">
            <a:avLst/>
          </a:prstGeom>
          <a:noFill/>
          <a:ln w="28575">
            <a:solidFill>
              <a:srgbClr val="000000"/>
            </a:solidFill>
            <a:round/>
            <a:headEnd/>
            <a:tailEnd/>
          </a:ln>
          <a:effectLst/>
        </p:spPr>
        <p:txBody>
          <a:bodyPr/>
          <a:lstStyle/>
          <a:p>
            <a:endParaRPr lang="ja-JP" altLang="en-US"/>
          </a:p>
        </p:txBody>
      </p:sp>
      <p:sp>
        <p:nvSpPr>
          <p:cNvPr id="120889" name="Text Box 57"/>
          <p:cNvSpPr txBox="1">
            <a:spLocks noChangeArrowheads="1"/>
          </p:cNvSpPr>
          <p:nvPr/>
        </p:nvSpPr>
        <p:spPr bwMode="auto">
          <a:xfrm>
            <a:off x="1155689" y="5143512"/>
            <a:ext cx="1916113" cy="519112"/>
          </a:xfrm>
          <a:prstGeom prst="rect">
            <a:avLst/>
          </a:prstGeom>
          <a:noFill/>
          <a:ln w="9525">
            <a:noFill/>
            <a:miter lim="800000"/>
            <a:headEnd/>
            <a:tailEnd/>
          </a:ln>
          <a:effectLst/>
        </p:spPr>
        <p:txBody>
          <a:bodyPr>
            <a:spAutoFit/>
          </a:bodyPr>
          <a:lstStyle/>
          <a:p>
            <a:r>
              <a:rPr lang="ja-JP" altLang="en-US" sz="2800" b="1" dirty="0">
                <a:latin typeface="Arial" charset="0"/>
              </a:rPr>
              <a:t>クライアント</a:t>
            </a:r>
          </a:p>
        </p:txBody>
      </p:sp>
      <p:sp>
        <p:nvSpPr>
          <p:cNvPr id="120891" name="Text Box 59"/>
          <p:cNvSpPr txBox="1">
            <a:spLocks noChangeArrowheads="1"/>
          </p:cNvSpPr>
          <p:nvPr/>
        </p:nvSpPr>
        <p:spPr bwMode="auto">
          <a:xfrm>
            <a:off x="6156325" y="5876925"/>
            <a:ext cx="1241425" cy="519113"/>
          </a:xfrm>
          <a:prstGeom prst="rect">
            <a:avLst/>
          </a:prstGeom>
          <a:noFill/>
          <a:ln w="9525">
            <a:noFill/>
            <a:miter lim="800000"/>
            <a:headEnd/>
            <a:tailEnd/>
          </a:ln>
          <a:effectLst/>
        </p:spPr>
        <p:txBody>
          <a:bodyPr>
            <a:spAutoFit/>
          </a:bodyPr>
          <a:lstStyle/>
          <a:p>
            <a:r>
              <a:rPr lang="ja-JP" altLang="en-US" sz="2800" b="1">
                <a:latin typeface="Arial" charset="0"/>
              </a:rPr>
              <a:t>サーバ</a:t>
            </a:r>
          </a:p>
        </p:txBody>
      </p:sp>
      <p:sp>
        <p:nvSpPr>
          <p:cNvPr id="120892" name="Text Box 60"/>
          <p:cNvSpPr txBox="1">
            <a:spLocks noChangeArrowheads="1"/>
          </p:cNvSpPr>
          <p:nvPr/>
        </p:nvSpPr>
        <p:spPr bwMode="auto">
          <a:xfrm>
            <a:off x="4614871" y="5929330"/>
            <a:ext cx="1171575" cy="366713"/>
          </a:xfrm>
          <a:prstGeom prst="rect">
            <a:avLst/>
          </a:prstGeom>
          <a:noFill/>
          <a:ln w="9525">
            <a:noFill/>
            <a:miter lim="800000"/>
            <a:headEnd/>
            <a:tailEnd/>
          </a:ln>
          <a:effectLst/>
        </p:spPr>
        <p:txBody>
          <a:bodyPr>
            <a:spAutoFit/>
          </a:bodyPr>
          <a:lstStyle/>
          <a:p>
            <a:r>
              <a:rPr lang="en-US" altLang="ja-JP" dirty="0">
                <a:latin typeface="Arial" charset="0"/>
              </a:rPr>
              <a:t>network</a:t>
            </a:r>
          </a:p>
        </p:txBody>
      </p:sp>
      <p:sp>
        <p:nvSpPr>
          <p:cNvPr id="120894" name="Line 62"/>
          <p:cNvSpPr>
            <a:spLocks noChangeShapeType="1"/>
          </p:cNvSpPr>
          <p:nvPr/>
        </p:nvSpPr>
        <p:spPr bwMode="auto">
          <a:xfrm>
            <a:off x="3775079" y="5643578"/>
            <a:ext cx="1368425" cy="0"/>
          </a:xfrm>
          <a:prstGeom prst="line">
            <a:avLst/>
          </a:prstGeom>
          <a:noFill/>
          <a:ln w="28575">
            <a:solidFill>
              <a:srgbClr val="000000"/>
            </a:solidFill>
            <a:round/>
            <a:headEnd/>
            <a:tailEnd/>
          </a:ln>
          <a:effectLst/>
        </p:spPr>
        <p:txBody>
          <a:bodyPr/>
          <a:lstStyle/>
          <a:p>
            <a:endParaRPr lang="ja-JP" altLang="en-US"/>
          </a:p>
        </p:txBody>
      </p:sp>
      <p:sp>
        <p:nvSpPr>
          <p:cNvPr id="16" name="円/楕円 15"/>
          <p:cNvSpPr/>
          <p:nvPr/>
        </p:nvSpPr>
        <p:spPr>
          <a:xfrm>
            <a:off x="214282" y="4286256"/>
            <a:ext cx="571504" cy="571504"/>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8" name="直線コネクタ 17"/>
          <p:cNvCxnSpPr>
            <a:stCxn id="16" idx="4"/>
          </p:cNvCxnSpPr>
          <p:nvPr/>
        </p:nvCxnSpPr>
        <p:spPr>
          <a:xfrm rot="5400000">
            <a:off x="142844" y="5214950"/>
            <a:ext cx="714380" cy="1588"/>
          </a:xfrm>
          <a:prstGeom prst="line">
            <a:avLst/>
          </a:prstGeom>
          <a:ln w="508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a:xfrm rot="5400000">
            <a:off x="213488" y="5642784"/>
            <a:ext cx="357190" cy="215902"/>
          </a:xfrm>
          <a:prstGeom prst="line">
            <a:avLst/>
          </a:prstGeom>
          <a:ln w="508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rot="16200000" flipH="1">
            <a:off x="459553" y="5612621"/>
            <a:ext cx="357190" cy="276228"/>
          </a:xfrm>
          <a:prstGeom prst="line">
            <a:avLst/>
          </a:prstGeom>
          <a:ln w="508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23" name="直線コネクタ 22"/>
          <p:cNvCxnSpPr/>
          <p:nvPr/>
        </p:nvCxnSpPr>
        <p:spPr>
          <a:xfrm rot="5400000">
            <a:off x="213488" y="4928404"/>
            <a:ext cx="357190" cy="215902"/>
          </a:xfrm>
          <a:prstGeom prst="line">
            <a:avLst/>
          </a:prstGeom>
          <a:ln w="508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a:xfrm rot="16200000" flipH="1">
            <a:off x="459553" y="4898241"/>
            <a:ext cx="357190" cy="276228"/>
          </a:xfrm>
          <a:prstGeom prst="line">
            <a:avLst/>
          </a:prstGeom>
          <a:ln w="50800">
            <a:solidFill>
              <a:srgbClr val="FFC000"/>
            </a:solidFill>
          </a:ln>
        </p:spPr>
        <p:style>
          <a:lnRef idx="1">
            <a:schemeClr val="accent1"/>
          </a:lnRef>
          <a:fillRef idx="0">
            <a:schemeClr val="accent1"/>
          </a:fillRef>
          <a:effectRef idx="0">
            <a:schemeClr val="accent1"/>
          </a:effectRef>
          <a:fontRef idx="minor">
            <a:schemeClr val="tx1"/>
          </a:fontRef>
        </p:style>
      </p:cxnSp>
      <p:sp>
        <p:nvSpPr>
          <p:cNvPr id="25" name="Text Box 57"/>
          <p:cNvSpPr txBox="1">
            <a:spLocks noChangeArrowheads="1"/>
          </p:cNvSpPr>
          <p:nvPr/>
        </p:nvSpPr>
        <p:spPr bwMode="auto">
          <a:xfrm>
            <a:off x="-31" y="3786190"/>
            <a:ext cx="1357321" cy="523220"/>
          </a:xfrm>
          <a:prstGeom prst="rect">
            <a:avLst/>
          </a:prstGeom>
          <a:noFill/>
          <a:ln w="9525">
            <a:noFill/>
            <a:miter lim="800000"/>
            <a:headEnd/>
            <a:tailEnd/>
          </a:ln>
          <a:effectLst/>
        </p:spPr>
        <p:txBody>
          <a:bodyPr wrap="square">
            <a:spAutoFit/>
          </a:bodyPr>
          <a:lstStyle/>
          <a:p>
            <a:r>
              <a:rPr lang="ja-JP" altLang="en-US" sz="2800" b="1" dirty="0" smtClean="0">
                <a:latin typeface="Arial" charset="0"/>
              </a:rPr>
              <a:t>ユーザ</a:t>
            </a:r>
            <a:endParaRPr lang="ja-JP" altLang="en-US" sz="2800" b="1" dirty="0">
              <a:latin typeface="Arial" charset="0"/>
            </a:endParaRPr>
          </a:p>
        </p:txBody>
      </p:sp>
      <p:sp>
        <p:nvSpPr>
          <p:cNvPr id="26" name="テキスト ボックス 25"/>
          <p:cNvSpPr txBox="1"/>
          <p:nvPr/>
        </p:nvSpPr>
        <p:spPr>
          <a:xfrm>
            <a:off x="285720" y="6357958"/>
            <a:ext cx="4929222" cy="369332"/>
          </a:xfrm>
          <a:prstGeom prst="rect">
            <a:avLst/>
          </a:prstGeom>
          <a:noFill/>
        </p:spPr>
        <p:txBody>
          <a:bodyPr wrap="square" rtlCol="0">
            <a:spAutoFit/>
          </a:bodyPr>
          <a:lstStyle/>
          <a:p>
            <a:r>
              <a:rPr lang="ja-JP" altLang="en-US" dirty="0" smtClean="0"/>
              <a:t>図１</a:t>
            </a:r>
            <a:r>
              <a:rPr lang="en-US" altLang="ja-JP" dirty="0" smtClean="0"/>
              <a:t>:</a:t>
            </a:r>
            <a:r>
              <a:rPr lang="ja-JP" altLang="en-US" dirty="0" smtClean="0"/>
              <a:t>サーバ・クライアントシステムの概念図</a:t>
            </a:r>
            <a:endParaRPr kumimoji="1" lang="ja-JP" altLang="en-US" dirty="0"/>
          </a:p>
        </p:txBody>
      </p:sp>
      <p:sp>
        <p:nvSpPr>
          <p:cNvPr id="27" name="右矢印 26"/>
          <p:cNvSpPr/>
          <p:nvPr/>
        </p:nvSpPr>
        <p:spPr>
          <a:xfrm>
            <a:off x="2357422" y="3857628"/>
            <a:ext cx="3929090"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左矢印 27"/>
          <p:cNvSpPr/>
          <p:nvPr/>
        </p:nvSpPr>
        <p:spPr>
          <a:xfrm>
            <a:off x="2357422" y="4357694"/>
            <a:ext cx="3907366"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ChangeArrowheads="1"/>
          </p:cNvSpPr>
          <p:nvPr>
            <p:ph type="title"/>
          </p:nvPr>
        </p:nvSpPr>
        <p:spPr>
          <a:xfrm>
            <a:off x="1076325" y="404813"/>
            <a:ext cx="7543800" cy="857250"/>
          </a:xfrm>
        </p:spPr>
        <p:txBody>
          <a:bodyPr>
            <a:normAutofit fontScale="90000"/>
          </a:bodyPr>
          <a:lstStyle/>
          <a:p>
            <a:r>
              <a:rPr lang="ja-JP" altLang="en-US" sz="3200">
                <a:solidFill>
                  <a:schemeClr val="tx1"/>
                </a:solidFill>
              </a:rPr>
              <a:t>サーバ・クライアントシステム　その</a:t>
            </a:r>
            <a:r>
              <a:rPr lang="en-US" altLang="ja-JP" sz="3200">
                <a:solidFill>
                  <a:schemeClr val="tx1"/>
                </a:solidFill>
              </a:rPr>
              <a:t>2</a:t>
            </a:r>
            <a:br>
              <a:rPr lang="en-US" altLang="ja-JP" sz="3200">
                <a:solidFill>
                  <a:schemeClr val="tx1"/>
                </a:solidFill>
              </a:rPr>
            </a:br>
            <a:r>
              <a:rPr lang="ja-JP" altLang="en-US" sz="3200">
                <a:solidFill>
                  <a:schemeClr val="tx1"/>
                </a:solidFill>
              </a:rPr>
              <a:t>～サーバ </a:t>
            </a:r>
            <a:r>
              <a:rPr lang="en-US" altLang="ja-JP" sz="3200">
                <a:solidFill>
                  <a:schemeClr val="tx1"/>
                </a:solidFill>
              </a:rPr>
              <a:t>(server) </a:t>
            </a:r>
            <a:r>
              <a:rPr lang="ja-JP" altLang="en-US" sz="3200">
                <a:solidFill>
                  <a:schemeClr val="tx1"/>
                </a:solidFill>
              </a:rPr>
              <a:t>とは～</a:t>
            </a:r>
          </a:p>
        </p:txBody>
      </p:sp>
      <p:sp>
        <p:nvSpPr>
          <p:cNvPr id="133123" name="Rectangle 3"/>
          <p:cNvSpPr>
            <a:spLocks noGrp="1" noChangeArrowheads="1"/>
          </p:cNvSpPr>
          <p:nvPr>
            <p:ph idx="1"/>
          </p:nvPr>
        </p:nvSpPr>
        <p:spPr/>
        <p:txBody>
          <a:bodyPr/>
          <a:lstStyle/>
          <a:p>
            <a:r>
              <a:rPr lang="ja-JP" altLang="en-US" dirty="0"/>
              <a:t>ネットワークを通していろいろな機能やサービスを提供する計算機 </a:t>
            </a:r>
            <a:r>
              <a:rPr lang="en-US" altLang="ja-JP" dirty="0"/>
              <a:t>or </a:t>
            </a:r>
            <a:r>
              <a:rPr lang="ja-JP" altLang="en-US" dirty="0"/>
              <a:t>ソフトウェアのこと</a:t>
            </a:r>
          </a:p>
        </p:txBody>
      </p:sp>
      <p:sp>
        <p:nvSpPr>
          <p:cNvPr id="133126" name="Text Box 6"/>
          <p:cNvSpPr txBox="1">
            <a:spLocks noChangeArrowheads="1"/>
          </p:cNvSpPr>
          <p:nvPr/>
        </p:nvSpPr>
        <p:spPr bwMode="auto">
          <a:xfrm>
            <a:off x="611188" y="3071811"/>
            <a:ext cx="8064500" cy="3046988"/>
          </a:xfrm>
          <a:prstGeom prst="rect">
            <a:avLst/>
          </a:prstGeom>
          <a:solidFill>
            <a:srgbClr val="FFFFCC"/>
          </a:solidFill>
          <a:ln w="38100">
            <a:solidFill>
              <a:schemeClr val="tx1"/>
            </a:solidFill>
            <a:miter lim="800000"/>
            <a:headEnd/>
            <a:tailEnd/>
          </a:ln>
          <a:effectLst/>
        </p:spPr>
        <p:txBody>
          <a:bodyPr wrap="square">
            <a:spAutoFit/>
          </a:bodyPr>
          <a:lstStyle/>
          <a:p>
            <a:pPr latinLnBrk="0">
              <a:spcBef>
                <a:spcPct val="50000"/>
              </a:spcBef>
              <a:tabLst>
                <a:tab pos="5429250" algn="l"/>
              </a:tabLst>
            </a:pPr>
            <a:r>
              <a:rPr lang="ja-JP" altLang="en-US" sz="2400" dirty="0">
                <a:solidFill>
                  <a:srgbClr val="0000CC"/>
                </a:solidFill>
                <a:latin typeface="ＭＳ Ｐゴシック" pitchFamily="50" charset="-128"/>
              </a:rPr>
              <a:t>例）</a:t>
            </a:r>
          </a:p>
          <a:p>
            <a:pPr latinLnBrk="0">
              <a:spcBef>
                <a:spcPct val="50000"/>
              </a:spcBef>
              <a:tabLst>
                <a:tab pos="5429250" algn="l"/>
              </a:tabLst>
            </a:pPr>
            <a:r>
              <a:rPr lang="en-US" altLang="ja-JP" sz="2400" dirty="0">
                <a:solidFill>
                  <a:srgbClr val="0000CC"/>
                </a:solidFill>
                <a:latin typeface="ＭＳ Ｐゴシック" pitchFamily="50" charset="-128"/>
              </a:rPr>
              <a:t>WWW </a:t>
            </a:r>
            <a:r>
              <a:rPr lang="ja-JP" altLang="en-US" sz="2400" dirty="0" smtClean="0">
                <a:solidFill>
                  <a:srgbClr val="0000CC"/>
                </a:solidFill>
                <a:latin typeface="ＭＳ Ｐゴシック" pitchFamily="50" charset="-128"/>
              </a:rPr>
              <a:t>コンテンツの配信</a:t>
            </a:r>
            <a:r>
              <a:rPr lang="ja-JP" altLang="en-US" sz="2400" dirty="0">
                <a:solidFill>
                  <a:srgbClr val="0000CC"/>
                </a:solidFill>
                <a:latin typeface="ＭＳ Ｐゴシック" pitchFamily="50" charset="-128"/>
              </a:rPr>
              <a:t> </a:t>
            </a:r>
            <a:r>
              <a:rPr lang="ja-JP" altLang="en-US" sz="2400" dirty="0" smtClean="0">
                <a:solidFill>
                  <a:srgbClr val="0000CC"/>
                </a:solidFill>
                <a:latin typeface="ＭＳ Ｐゴシック" pitchFamily="50" charset="-128"/>
              </a:rPr>
              <a:t>                     </a:t>
            </a:r>
            <a:r>
              <a:rPr lang="en-US" altLang="ja-JP" sz="2400" dirty="0" smtClean="0">
                <a:solidFill>
                  <a:srgbClr val="0000CC"/>
                </a:solidFill>
                <a:latin typeface="ＭＳ Ｐゴシック" pitchFamily="50" charset="-128"/>
              </a:rPr>
              <a:t>WWW </a:t>
            </a:r>
            <a:r>
              <a:rPr lang="ja-JP" altLang="en-US" sz="2400" dirty="0">
                <a:solidFill>
                  <a:srgbClr val="0000CC"/>
                </a:solidFill>
                <a:latin typeface="ＭＳ Ｐゴシック" pitchFamily="50" charset="-128"/>
              </a:rPr>
              <a:t>サーバ</a:t>
            </a:r>
          </a:p>
          <a:p>
            <a:pPr latinLnBrk="0">
              <a:spcBef>
                <a:spcPct val="50000"/>
              </a:spcBef>
              <a:tabLst>
                <a:tab pos="5429250" algn="l"/>
              </a:tabLst>
            </a:pPr>
            <a:r>
              <a:rPr lang="ja-JP" altLang="en-US" sz="2400" dirty="0" smtClean="0">
                <a:solidFill>
                  <a:srgbClr val="0000CC"/>
                </a:solidFill>
                <a:latin typeface="ＭＳ Ｐゴシック" pitchFamily="50" charset="-128"/>
              </a:rPr>
              <a:t>メールの送信</a:t>
            </a:r>
            <a:r>
              <a:rPr lang="en-US" altLang="ja-JP" sz="2400" dirty="0" smtClean="0">
                <a:solidFill>
                  <a:srgbClr val="0000CC"/>
                </a:solidFill>
                <a:latin typeface="ＭＳ Ｐゴシック" pitchFamily="50" charset="-128"/>
              </a:rPr>
              <a:t>(</a:t>
            </a:r>
            <a:r>
              <a:rPr lang="ja-JP" altLang="en-US" sz="2400" dirty="0" smtClean="0">
                <a:solidFill>
                  <a:srgbClr val="0000CC"/>
                </a:solidFill>
                <a:latin typeface="ＭＳ Ｐゴシック" pitchFamily="50" charset="-128"/>
              </a:rPr>
              <a:t>第</a:t>
            </a:r>
            <a:r>
              <a:rPr lang="en-US" altLang="ja-JP" sz="2400" dirty="0" smtClean="0">
                <a:solidFill>
                  <a:srgbClr val="0000CC"/>
                </a:solidFill>
                <a:latin typeface="ＭＳ Ｐゴシック" pitchFamily="50" charset="-128"/>
              </a:rPr>
              <a:t>12</a:t>
            </a:r>
            <a:r>
              <a:rPr lang="ja-JP" altLang="en-US" sz="2400" dirty="0" smtClean="0">
                <a:solidFill>
                  <a:srgbClr val="0000CC"/>
                </a:solidFill>
                <a:latin typeface="ＭＳ Ｐゴシック" pitchFamily="50" charset="-128"/>
              </a:rPr>
              <a:t>回参照</a:t>
            </a:r>
            <a:r>
              <a:rPr lang="en-US" altLang="ja-JP" sz="2400" dirty="0" smtClean="0">
                <a:solidFill>
                  <a:srgbClr val="0000CC"/>
                </a:solidFill>
                <a:latin typeface="ＭＳ Ｐゴシック" pitchFamily="50" charset="-128"/>
              </a:rPr>
              <a:t>)</a:t>
            </a:r>
            <a:r>
              <a:rPr lang="ja-JP" altLang="en-US" sz="2400" dirty="0" smtClean="0">
                <a:solidFill>
                  <a:srgbClr val="0000CC"/>
                </a:solidFill>
                <a:latin typeface="ＭＳ Ｐゴシック" pitchFamily="50" charset="-128"/>
              </a:rPr>
              <a:t>                 </a:t>
            </a:r>
            <a:r>
              <a:rPr lang="en-US" altLang="ja-JP" sz="2400" dirty="0" smtClean="0">
                <a:solidFill>
                  <a:srgbClr val="0000CC"/>
                </a:solidFill>
                <a:latin typeface="ＭＳ Ｐゴシック" pitchFamily="50" charset="-128"/>
              </a:rPr>
              <a:t>SMTP </a:t>
            </a:r>
            <a:r>
              <a:rPr lang="ja-JP" altLang="en-US" sz="2400" dirty="0">
                <a:solidFill>
                  <a:srgbClr val="0000CC"/>
                </a:solidFill>
                <a:latin typeface="ＭＳ Ｐゴシック" pitchFamily="50" charset="-128"/>
              </a:rPr>
              <a:t>サーバ</a:t>
            </a:r>
          </a:p>
          <a:p>
            <a:pPr latinLnBrk="0">
              <a:spcBef>
                <a:spcPct val="50000"/>
              </a:spcBef>
              <a:tabLst>
                <a:tab pos="5429250" algn="l"/>
              </a:tabLst>
            </a:pPr>
            <a:r>
              <a:rPr lang="ja-JP" altLang="en-US" sz="2400" dirty="0">
                <a:solidFill>
                  <a:srgbClr val="0000CC"/>
                </a:solidFill>
                <a:latin typeface="ＭＳ Ｐゴシック" pitchFamily="50" charset="-128"/>
              </a:rPr>
              <a:t>到着した</a:t>
            </a:r>
            <a:r>
              <a:rPr lang="ja-JP" altLang="en-US" sz="2400" dirty="0" smtClean="0">
                <a:solidFill>
                  <a:srgbClr val="0000CC"/>
                </a:solidFill>
                <a:latin typeface="ＭＳ Ｐゴシック" pitchFamily="50" charset="-128"/>
              </a:rPr>
              <a:t>メールの配送</a:t>
            </a:r>
            <a:r>
              <a:rPr lang="en-US" altLang="ja-JP" sz="2400" dirty="0" smtClean="0">
                <a:solidFill>
                  <a:srgbClr val="0000CC"/>
                </a:solidFill>
                <a:latin typeface="ＭＳ Ｐゴシック" pitchFamily="50" charset="-128"/>
              </a:rPr>
              <a:t>(</a:t>
            </a:r>
            <a:r>
              <a:rPr lang="ja-JP" altLang="en-US" sz="2400" dirty="0" smtClean="0">
                <a:solidFill>
                  <a:srgbClr val="0000CC"/>
                </a:solidFill>
                <a:latin typeface="ＭＳ Ｐゴシック" pitchFamily="50" charset="-128"/>
              </a:rPr>
              <a:t>第</a:t>
            </a:r>
            <a:r>
              <a:rPr lang="en-US" altLang="ja-JP" sz="2400" dirty="0" smtClean="0">
                <a:solidFill>
                  <a:srgbClr val="0000CC"/>
                </a:solidFill>
                <a:latin typeface="ＭＳ Ｐゴシック" pitchFamily="50" charset="-128"/>
              </a:rPr>
              <a:t>12</a:t>
            </a:r>
            <a:r>
              <a:rPr lang="ja-JP" altLang="en-US" sz="2400" dirty="0" smtClean="0">
                <a:solidFill>
                  <a:srgbClr val="0000CC"/>
                </a:solidFill>
                <a:latin typeface="ＭＳ Ｐゴシック" pitchFamily="50" charset="-128"/>
              </a:rPr>
              <a:t>回参照</a:t>
            </a:r>
            <a:r>
              <a:rPr lang="en-US" altLang="ja-JP" sz="2400" dirty="0" smtClean="0">
                <a:solidFill>
                  <a:srgbClr val="0000CC"/>
                </a:solidFill>
                <a:latin typeface="ＭＳ Ｐゴシック" pitchFamily="50" charset="-128"/>
              </a:rPr>
              <a:t>)</a:t>
            </a:r>
            <a:r>
              <a:rPr lang="ja-JP" altLang="en-US" sz="2400" dirty="0" smtClean="0">
                <a:solidFill>
                  <a:srgbClr val="0000CC"/>
                </a:solidFill>
                <a:latin typeface="ＭＳ Ｐゴシック" pitchFamily="50" charset="-128"/>
              </a:rPr>
              <a:t>     </a:t>
            </a:r>
            <a:r>
              <a:rPr lang="en-US" altLang="ja-JP" sz="2400" dirty="0" smtClean="0">
                <a:solidFill>
                  <a:srgbClr val="0000CC"/>
                </a:solidFill>
                <a:latin typeface="ＭＳ Ｐゴシック" pitchFamily="50" charset="-128"/>
              </a:rPr>
              <a:t>POP </a:t>
            </a:r>
            <a:r>
              <a:rPr lang="ja-JP" altLang="en-US" sz="2400" dirty="0">
                <a:solidFill>
                  <a:srgbClr val="0000CC"/>
                </a:solidFill>
                <a:latin typeface="ＭＳ Ｐゴシック" pitchFamily="50" charset="-128"/>
              </a:rPr>
              <a:t>サーバ</a:t>
            </a:r>
          </a:p>
          <a:p>
            <a:pPr latinLnBrk="0">
              <a:tabLst>
                <a:tab pos="5429250" algn="l"/>
              </a:tabLst>
            </a:pPr>
            <a:r>
              <a:rPr lang="ja-JP" altLang="en-US" sz="2400" dirty="0" smtClean="0">
                <a:solidFill>
                  <a:srgbClr val="0000CC"/>
                </a:solidFill>
                <a:latin typeface="ＭＳ Ｐゴシック" pitchFamily="50" charset="-128"/>
              </a:rPr>
              <a:t>                                                      </a:t>
            </a:r>
            <a:r>
              <a:rPr lang="en-US" altLang="ja-JP" sz="2400" dirty="0" smtClean="0">
                <a:solidFill>
                  <a:srgbClr val="0000CC"/>
                </a:solidFill>
                <a:latin typeface="ＭＳ Ｐゴシック" pitchFamily="50" charset="-128"/>
              </a:rPr>
              <a:t>IMAP </a:t>
            </a:r>
            <a:r>
              <a:rPr lang="ja-JP" altLang="en-US" sz="2400" dirty="0">
                <a:solidFill>
                  <a:srgbClr val="0000CC"/>
                </a:solidFill>
                <a:latin typeface="ＭＳ Ｐゴシック" pitchFamily="50" charset="-128"/>
              </a:rPr>
              <a:t>サーバ</a:t>
            </a:r>
          </a:p>
          <a:p>
            <a:pPr latinLnBrk="0">
              <a:spcBef>
                <a:spcPct val="50000"/>
              </a:spcBef>
              <a:tabLst>
                <a:tab pos="5429250" algn="l"/>
              </a:tabLst>
            </a:pPr>
            <a:r>
              <a:rPr lang="ja-JP" altLang="en-US" sz="2400" dirty="0">
                <a:solidFill>
                  <a:srgbClr val="0000CC"/>
                </a:solidFill>
                <a:latin typeface="Arial" charset="0"/>
              </a:rPr>
              <a:t>ホスト名⇔ </a:t>
            </a:r>
            <a:r>
              <a:rPr lang="en-US" altLang="ja-JP" sz="2400" dirty="0">
                <a:solidFill>
                  <a:srgbClr val="0000CC"/>
                </a:solidFill>
                <a:latin typeface="ＭＳ Ｐゴシック" pitchFamily="50" charset="-128"/>
              </a:rPr>
              <a:t>IP </a:t>
            </a:r>
            <a:r>
              <a:rPr lang="ja-JP" altLang="en-US" sz="2400" dirty="0">
                <a:solidFill>
                  <a:srgbClr val="0000CC"/>
                </a:solidFill>
                <a:latin typeface="Arial" charset="0"/>
              </a:rPr>
              <a:t>アドレスの</a:t>
            </a:r>
            <a:r>
              <a:rPr lang="ja-JP" altLang="en-US" sz="2400" dirty="0" smtClean="0">
                <a:solidFill>
                  <a:srgbClr val="0000CC"/>
                </a:solidFill>
                <a:latin typeface="Arial" charset="0"/>
              </a:rPr>
              <a:t>変換</a:t>
            </a:r>
            <a:r>
              <a:rPr lang="en-US" altLang="ja-JP" sz="2400" dirty="0" smtClean="0">
                <a:solidFill>
                  <a:srgbClr val="0000CC"/>
                </a:solidFill>
                <a:latin typeface="Arial" charset="0"/>
              </a:rPr>
              <a:t>(</a:t>
            </a:r>
            <a:r>
              <a:rPr lang="ja-JP" altLang="en-US" sz="2400" dirty="0" smtClean="0">
                <a:solidFill>
                  <a:srgbClr val="0000CC"/>
                </a:solidFill>
                <a:latin typeface="Arial" charset="0"/>
              </a:rPr>
              <a:t>第</a:t>
            </a:r>
            <a:r>
              <a:rPr lang="en-US" altLang="ja-JP" sz="2400" dirty="0" smtClean="0">
                <a:solidFill>
                  <a:srgbClr val="0000CC"/>
                </a:solidFill>
                <a:latin typeface="Arial" charset="0"/>
              </a:rPr>
              <a:t>5</a:t>
            </a:r>
            <a:r>
              <a:rPr lang="ja-JP" altLang="en-US" sz="2400" dirty="0" smtClean="0">
                <a:solidFill>
                  <a:srgbClr val="0000CC"/>
                </a:solidFill>
                <a:latin typeface="Arial" charset="0"/>
              </a:rPr>
              <a:t>回参照</a:t>
            </a:r>
            <a:r>
              <a:rPr lang="en-US" altLang="ja-JP" sz="2400" dirty="0" smtClean="0">
                <a:solidFill>
                  <a:srgbClr val="0000CC"/>
                </a:solidFill>
                <a:latin typeface="Arial" charset="0"/>
              </a:rPr>
              <a:t>)</a:t>
            </a:r>
            <a:r>
              <a:rPr lang="ja-JP" altLang="en-US" sz="2400" dirty="0" smtClean="0">
                <a:solidFill>
                  <a:srgbClr val="0000CC"/>
                </a:solidFill>
                <a:latin typeface="Arial" charset="0"/>
              </a:rPr>
              <a:t>    </a:t>
            </a:r>
            <a:r>
              <a:rPr lang="en-US" altLang="ja-JP" sz="2400" dirty="0" smtClean="0">
                <a:solidFill>
                  <a:srgbClr val="0000CC"/>
                </a:solidFill>
                <a:latin typeface="ＭＳ Ｐゴシック" pitchFamily="50" charset="-128"/>
              </a:rPr>
              <a:t>DNS </a:t>
            </a:r>
            <a:r>
              <a:rPr lang="ja-JP" altLang="en-US" sz="2400" dirty="0">
                <a:solidFill>
                  <a:srgbClr val="0000CC"/>
                </a:solidFill>
                <a:latin typeface="Arial" charset="0"/>
              </a:rPr>
              <a:t>サーバ</a:t>
            </a:r>
            <a:endParaRPr lang="ja-JP" altLang="en-US" sz="2400" dirty="0">
              <a:solidFill>
                <a:srgbClr val="0000CC"/>
              </a:solidFill>
              <a:latin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2"/>
          <p:cNvSpPr>
            <a:spLocks noGrp="1" noChangeArrowheads="1"/>
          </p:cNvSpPr>
          <p:nvPr>
            <p:ph type="title"/>
          </p:nvPr>
        </p:nvSpPr>
        <p:spPr>
          <a:xfrm>
            <a:off x="457200" y="704088"/>
            <a:ext cx="8305800" cy="796086"/>
          </a:xfrm>
        </p:spPr>
        <p:txBody>
          <a:bodyPr>
            <a:normAutofit fontScale="90000"/>
          </a:bodyPr>
          <a:lstStyle/>
          <a:p>
            <a:r>
              <a:rPr lang="ja-JP" altLang="en-US" sz="2800" dirty="0">
                <a:solidFill>
                  <a:schemeClr val="tx1"/>
                </a:solidFill>
              </a:rPr>
              <a:t>サーバ･クライアントシステム　その３</a:t>
            </a:r>
            <a:br>
              <a:rPr lang="ja-JP" altLang="en-US" sz="2800" dirty="0">
                <a:solidFill>
                  <a:schemeClr val="tx1"/>
                </a:solidFill>
              </a:rPr>
            </a:br>
            <a:r>
              <a:rPr lang="ja-JP" altLang="en-US" sz="2800" dirty="0">
                <a:solidFill>
                  <a:schemeClr val="tx1"/>
                </a:solidFill>
              </a:rPr>
              <a:t>　～クライアント </a:t>
            </a:r>
            <a:r>
              <a:rPr lang="en-US" altLang="ja-JP" sz="2800" dirty="0">
                <a:solidFill>
                  <a:schemeClr val="tx1"/>
                </a:solidFill>
              </a:rPr>
              <a:t>(client) </a:t>
            </a:r>
            <a:r>
              <a:rPr lang="ja-JP" altLang="en-US" sz="2800" dirty="0">
                <a:solidFill>
                  <a:schemeClr val="tx1"/>
                </a:solidFill>
              </a:rPr>
              <a:t>とは～</a:t>
            </a:r>
          </a:p>
        </p:txBody>
      </p:sp>
      <p:sp>
        <p:nvSpPr>
          <p:cNvPr id="177158" name="Rectangle 6"/>
          <p:cNvSpPr>
            <a:spLocks noGrp="1" noChangeArrowheads="1"/>
          </p:cNvSpPr>
          <p:nvPr>
            <p:ph type="body" idx="4294967295"/>
          </p:nvPr>
        </p:nvSpPr>
        <p:spPr>
          <a:xfrm>
            <a:off x="500034" y="1600200"/>
            <a:ext cx="8229600" cy="4525963"/>
          </a:xfrm>
        </p:spPr>
        <p:txBody>
          <a:bodyPr/>
          <a:lstStyle/>
          <a:p>
            <a:r>
              <a:rPr lang="ja-JP" altLang="en-US" dirty="0"/>
              <a:t>サーバが提供するサービスなどを利用する</a:t>
            </a:r>
            <a:br>
              <a:rPr lang="ja-JP" altLang="en-US" dirty="0"/>
            </a:br>
            <a:r>
              <a:rPr lang="ja-JP" altLang="en-US" dirty="0"/>
              <a:t>計算機 </a:t>
            </a:r>
            <a:r>
              <a:rPr lang="en-US" altLang="ja-JP" dirty="0"/>
              <a:t>or </a:t>
            </a:r>
            <a:r>
              <a:rPr lang="ja-JP" altLang="en-US" dirty="0"/>
              <a:t>ソフトウェア</a:t>
            </a:r>
          </a:p>
        </p:txBody>
      </p:sp>
      <p:sp>
        <p:nvSpPr>
          <p:cNvPr id="177159" name="Text Box 7"/>
          <p:cNvSpPr txBox="1">
            <a:spLocks noChangeArrowheads="1"/>
          </p:cNvSpPr>
          <p:nvPr/>
        </p:nvSpPr>
        <p:spPr bwMode="auto">
          <a:xfrm>
            <a:off x="571472" y="3141663"/>
            <a:ext cx="8229600" cy="3293209"/>
          </a:xfrm>
          <a:prstGeom prst="rect">
            <a:avLst/>
          </a:prstGeom>
          <a:solidFill>
            <a:srgbClr val="FFFFCC"/>
          </a:solidFill>
          <a:ln w="38100">
            <a:solidFill>
              <a:schemeClr val="tx1"/>
            </a:solidFill>
            <a:miter lim="800000"/>
            <a:headEnd/>
            <a:tailEnd/>
          </a:ln>
          <a:effectLst/>
        </p:spPr>
        <p:txBody>
          <a:bodyPr wrap="square">
            <a:spAutoFit/>
          </a:bodyPr>
          <a:lstStyle/>
          <a:p>
            <a:pPr latinLnBrk="0">
              <a:spcBef>
                <a:spcPct val="50000"/>
              </a:spcBef>
              <a:tabLst>
                <a:tab pos="4286250" algn="l"/>
              </a:tabLst>
            </a:pPr>
            <a:r>
              <a:rPr lang="ja-JP" altLang="en-US" sz="2800" dirty="0">
                <a:solidFill>
                  <a:srgbClr val="0000CC"/>
                </a:solidFill>
                <a:latin typeface="ＭＳ Ｐゴシック" pitchFamily="50" charset="-128"/>
              </a:rPr>
              <a:t>例）</a:t>
            </a:r>
          </a:p>
          <a:p>
            <a:pPr latinLnBrk="0">
              <a:spcBef>
                <a:spcPct val="50000"/>
              </a:spcBef>
              <a:tabLst>
                <a:tab pos="4286250" algn="l"/>
              </a:tabLst>
            </a:pPr>
            <a:r>
              <a:rPr lang="en-US" altLang="ja-JP" sz="2400" dirty="0">
                <a:solidFill>
                  <a:srgbClr val="0000CC"/>
                </a:solidFill>
                <a:latin typeface="ＭＳ Ｐゴシック" pitchFamily="50" charset="-128"/>
              </a:rPr>
              <a:t>WWW </a:t>
            </a:r>
            <a:r>
              <a:rPr lang="ja-JP" altLang="en-US" sz="2400" dirty="0" smtClean="0">
                <a:solidFill>
                  <a:srgbClr val="0000CC"/>
                </a:solidFill>
                <a:latin typeface="ＭＳ Ｐゴシック" pitchFamily="50" charset="-128"/>
              </a:rPr>
              <a:t>コンテンツの閲覧           </a:t>
            </a:r>
            <a:r>
              <a:rPr lang="en-US" altLang="ja-JP" sz="2400" dirty="0" smtClean="0">
                <a:solidFill>
                  <a:srgbClr val="0000CC"/>
                </a:solidFill>
                <a:latin typeface="ＭＳ Ｐゴシック" pitchFamily="50" charset="-128"/>
              </a:rPr>
              <a:t>web </a:t>
            </a:r>
            <a:r>
              <a:rPr lang="ja-JP" altLang="en-US" sz="2400" dirty="0">
                <a:solidFill>
                  <a:srgbClr val="0000CC"/>
                </a:solidFill>
                <a:latin typeface="ＭＳ Ｐゴシック" pitchFamily="50" charset="-128"/>
              </a:rPr>
              <a:t>ブラウザ </a:t>
            </a:r>
            <a:endParaRPr lang="en-US" altLang="ja-JP" sz="2400" dirty="0" smtClean="0">
              <a:solidFill>
                <a:srgbClr val="0000CC"/>
              </a:solidFill>
              <a:latin typeface="ＭＳ Ｐゴシック" pitchFamily="50" charset="-128"/>
            </a:endParaRPr>
          </a:p>
          <a:p>
            <a:pPr latinLnBrk="0">
              <a:spcBef>
                <a:spcPct val="50000"/>
              </a:spcBef>
              <a:tabLst>
                <a:tab pos="4286250" algn="l"/>
              </a:tabLst>
            </a:pPr>
            <a:r>
              <a:rPr lang="ja-JP" altLang="en-US" sz="2400" dirty="0">
                <a:solidFill>
                  <a:srgbClr val="0000CC"/>
                </a:solidFill>
                <a:latin typeface="ＭＳ Ｐゴシック" pitchFamily="50" charset="-128"/>
              </a:rPr>
              <a:t>　　　　　　　　　　　　                </a:t>
            </a:r>
            <a:r>
              <a:rPr lang="ja-JP" altLang="en-US" sz="2400" dirty="0" smtClean="0">
                <a:solidFill>
                  <a:srgbClr val="0000CC"/>
                </a:solidFill>
                <a:latin typeface="ＭＳ Ｐゴシック" pitchFamily="50" charset="-128"/>
              </a:rPr>
              <a:t>（</a:t>
            </a:r>
            <a:r>
              <a:rPr lang="en-US" altLang="ja-JP" sz="2400" dirty="0">
                <a:solidFill>
                  <a:srgbClr val="0000CC"/>
                </a:solidFill>
                <a:latin typeface="ＭＳ Ｐゴシック" pitchFamily="50" charset="-128"/>
              </a:rPr>
              <a:t>Internet Explorer, Mozilla</a:t>
            </a:r>
            <a:r>
              <a:rPr lang="ja-JP" altLang="en-US" sz="2400" dirty="0">
                <a:solidFill>
                  <a:srgbClr val="0000CC"/>
                </a:solidFill>
                <a:latin typeface="ＭＳ Ｐゴシック" pitchFamily="50" charset="-128"/>
              </a:rPr>
              <a:t>）</a:t>
            </a:r>
          </a:p>
          <a:p>
            <a:pPr latinLnBrk="0">
              <a:spcBef>
                <a:spcPct val="50000"/>
              </a:spcBef>
              <a:tabLst>
                <a:tab pos="4286250" algn="l"/>
              </a:tabLst>
            </a:pPr>
            <a:r>
              <a:rPr lang="ja-JP" altLang="en-US" sz="2400" dirty="0" smtClean="0">
                <a:solidFill>
                  <a:srgbClr val="0000CC"/>
                </a:solidFill>
                <a:latin typeface="ＭＳ Ｐゴシック" pitchFamily="50" charset="-128"/>
              </a:rPr>
              <a:t>メールの送受信                     メーラ</a:t>
            </a:r>
            <a:endParaRPr lang="ja-JP" altLang="en-US" sz="2400" dirty="0">
              <a:solidFill>
                <a:srgbClr val="0000CC"/>
              </a:solidFill>
              <a:latin typeface="ＭＳ Ｐゴシック" pitchFamily="50" charset="-128"/>
            </a:endParaRPr>
          </a:p>
          <a:p>
            <a:pPr latinLnBrk="0">
              <a:tabLst>
                <a:tab pos="4286250" algn="l"/>
              </a:tabLst>
            </a:pPr>
            <a:r>
              <a:rPr lang="ja-JP" altLang="en-US" sz="2400" dirty="0" smtClean="0">
                <a:solidFill>
                  <a:srgbClr val="0000CC"/>
                </a:solidFill>
                <a:latin typeface="ＭＳ Ｐゴシック" pitchFamily="50" charset="-128"/>
              </a:rPr>
              <a:t>                                           </a:t>
            </a:r>
            <a:r>
              <a:rPr lang="en-US" altLang="ja-JP" sz="2000" dirty="0" smtClean="0">
                <a:solidFill>
                  <a:srgbClr val="0000CC"/>
                </a:solidFill>
                <a:latin typeface="ＭＳ Ｐゴシック" pitchFamily="50" charset="-128"/>
              </a:rPr>
              <a:t>(</a:t>
            </a:r>
            <a:r>
              <a:rPr lang="en-US" altLang="ja-JP" sz="2000" dirty="0">
                <a:solidFill>
                  <a:srgbClr val="0000CC"/>
                </a:solidFill>
                <a:latin typeface="ＭＳ Ｐゴシック" pitchFamily="50" charset="-128"/>
              </a:rPr>
              <a:t>Mew, Outlook </a:t>
            </a:r>
            <a:r>
              <a:rPr lang="en-US" altLang="ja-JP" sz="2000" dirty="0" smtClean="0">
                <a:solidFill>
                  <a:srgbClr val="0000CC"/>
                </a:solidFill>
                <a:latin typeface="ＭＳ Ｐゴシック" pitchFamily="50" charset="-128"/>
              </a:rPr>
              <a:t>Express, Thunderbird)</a:t>
            </a:r>
          </a:p>
          <a:p>
            <a:pPr latinLnBrk="0">
              <a:tabLst>
                <a:tab pos="4286250" algn="l"/>
              </a:tabLst>
            </a:pPr>
            <a:r>
              <a:rPr lang="ja-JP" altLang="en-US" sz="2400" dirty="0" smtClean="0">
                <a:solidFill>
                  <a:srgbClr val="0000CC"/>
                </a:solidFill>
                <a:latin typeface="Times New Roman" pitchFamily="18" charset="0"/>
              </a:rPr>
              <a:t>遠隔ログイン</a:t>
            </a:r>
            <a:r>
              <a:rPr lang="en-US" altLang="ja-JP" sz="2400" dirty="0" smtClean="0">
                <a:solidFill>
                  <a:srgbClr val="0000CC"/>
                </a:solidFill>
                <a:latin typeface="Times New Roman" pitchFamily="18" charset="0"/>
              </a:rPr>
              <a:t>(</a:t>
            </a:r>
            <a:r>
              <a:rPr lang="ja-JP" altLang="en-US" sz="2400" dirty="0" smtClean="0">
                <a:solidFill>
                  <a:srgbClr val="0000CC"/>
                </a:solidFill>
                <a:latin typeface="Times New Roman" pitchFamily="18" charset="0"/>
              </a:rPr>
              <a:t>第</a:t>
            </a:r>
            <a:r>
              <a:rPr lang="en-US" altLang="ja-JP" sz="2400" dirty="0" smtClean="0">
                <a:solidFill>
                  <a:srgbClr val="0000CC"/>
                </a:solidFill>
                <a:latin typeface="Times New Roman" pitchFamily="18" charset="0"/>
              </a:rPr>
              <a:t>10</a:t>
            </a:r>
            <a:r>
              <a:rPr lang="ja-JP" altLang="en-US" sz="2400" dirty="0" smtClean="0">
                <a:solidFill>
                  <a:srgbClr val="0000CC"/>
                </a:solidFill>
                <a:latin typeface="Times New Roman" pitchFamily="18" charset="0"/>
              </a:rPr>
              <a:t>回</a:t>
            </a:r>
            <a:r>
              <a:rPr lang="en-US" altLang="ja-JP" sz="2400" dirty="0" smtClean="0">
                <a:solidFill>
                  <a:srgbClr val="0000CC"/>
                </a:solidFill>
                <a:latin typeface="Times New Roman" pitchFamily="18" charset="0"/>
              </a:rPr>
              <a:t>)                </a:t>
            </a:r>
            <a:r>
              <a:rPr lang="en-US" altLang="ja-JP" sz="2400" dirty="0" smtClean="0">
                <a:solidFill>
                  <a:srgbClr val="0000CC"/>
                </a:solidFill>
                <a:latin typeface="+mj-ea"/>
                <a:ea typeface="+mj-ea"/>
              </a:rPr>
              <a:t>SSH</a:t>
            </a:r>
            <a:r>
              <a:rPr lang="ja-JP" altLang="en-US" sz="2400" dirty="0" smtClean="0">
                <a:solidFill>
                  <a:srgbClr val="0000CC"/>
                </a:solidFill>
                <a:latin typeface="Times New Roman" pitchFamily="18" charset="0"/>
              </a:rPr>
              <a:t>クライアント</a:t>
            </a:r>
            <a:r>
              <a:rPr lang="en-US" altLang="ja-JP" sz="2400" dirty="0" smtClean="0">
                <a:solidFill>
                  <a:srgbClr val="0000CC"/>
                </a:solidFill>
                <a:latin typeface="Times New Roman" pitchFamily="18" charset="0"/>
              </a:rPr>
              <a:t> </a:t>
            </a:r>
          </a:p>
          <a:p>
            <a:pPr latinLnBrk="0">
              <a:tabLst>
                <a:tab pos="4286250" algn="l"/>
              </a:tabLst>
            </a:pPr>
            <a:r>
              <a:rPr lang="en-US" altLang="ja-JP" sz="2400" dirty="0" smtClean="0">
                <a:solidFill>
                  <a:srgbClr val="0000CC"/>
                </a:solidFill>
                <a:latin typeface="Times New Roman" pitchFamily="18" charset="0"/>
              </a:rPr>
              <a:t>                                                     </a:t>
            </a:r>
            <a:r>
              <a:rPr lang="en-US" altLang="ja-JP" sz="2400" dirty="0" smtClean="0">
                <a:solidFill>
                  <a:srgbClr val="0000CC"/>
                </a:solidFill>
                <a:latin typeface="ＭＳ Ｐゴシック" pitchFamily="50" charset="-128"/>
              </a:rPr>
              <a:t>(</a:t>
            </a:r>
            <a:r>
              <a:rPr lang="en-US" altLang="ja-JP" sz="2400" dirty="0" err="1" smtClean="0">
                <a:solidFill>
                  <a:srgbClr val="0000CC"/>
                </a:solidFill>
                <a:latin typeface="ＭＳ Ｐゴシック" pitchFamily="50" charset="-128"/>
              </a:rPr>
              <a:t>Tera</a:t>
            </a:r>
            <a:r>
              <a:rPr lang="en-US" altLang="ja-JP" sz="2400" dirty="0" smtClean="0">
                <a:solidFill>
                  <a:srgbClr val="0000CC"/>
                </a:solidFill>
                <a:latin typeface="ＭＳ Ｐゴシック" pitchFamily="50" charset="-128"/>
              </a:rPr>
              <a:t> Term, </a:t>
            </a:r>
            <a:r>
              <a:rPr lang="en-US" altLang="ja-JP" sz="2400" dirty="0" err="1" smtClean="0">
                <a:solidFill>
                  <a:srgbClr val="0000CC"/>
                </a:solidFill>
                <a:latin typeface="ＭＳ Ｐゴシック" pitchFamily="50" charset="-128"/>
              </a:rPr>
              <a:t>PuTTY</a:t>
            </a:r>
            <a:r>
              <a:rPr lang="en-US" altLang="ja-JP" sz="2400" dirty="0" smtClean="0">
                <a:solidFill>
                  <a:srgbClr val="0000CC"/>
                </a:solidFill>
                <a:latin typeface="ＭＳ Ｐゴシック" pitchFamily="50" charset="-128"/>
              </a:rPr>
              <a:t>)</a:t>
            </a:r>
            <a:endParaRPr lang="en-US" altLang="ja-JP" sz="2400" dirty="0">
              <a:solidFill>
                <a:srgbClr val="0000CC"/>
              </a:solidFill>
              <a:latin typeface="ＭＳ Ｐゴシック" pitchFamily="50"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a:xfrm>
            <a:off x="1071538" y="285728"/>
            <a:ext cx="7543800" cy="857250"/>
          </a:xfrm>
        </p:spPr>
        <p:txBody>
          <a:bodyPr>
            <a:normAutofit fontScale="90000"/>
          </a:bodyPr>
          <a:lstStyle/>
          <a:p>
            <a:r>
              <a:rPr lang="ja-JP" altLang="en-US" sz="3200" dirty="0">
                <a:solidFill>
                  <a:schemeClr val="tx1"/>
                </a:solidFill>
              </a:rPr>
              <a:t>サーバ･クライアントシステム　その４</a:t>
            </a:r>
            <a:br>
              <a:rPr lang="ja-JP" altLang="en-US" sz="3200" dirty="0">
                <a:solidFill>
                  <a:schemeClr val="tx1"/>
                </a:solidFill>
              </a:rPr>
            </a:br>
            <a:r>
              <a:rPr lang="ja-JP" altLang="en-US" sz="3200" dirty="0">
                <a:solidFill>
                  <a:schemeClr val="tx1"/>
                </a:solidFill>
              </a:rPr>
              <a:t>～例 ： </a:t>
            </a:r>
            <a:r>
              <a:rPr lang="en-US" altLang="ja-JP" sz="3200" dirty="0" smtClean="0">
                <a:solidFill>
                  <a:schemeClr val="tx1"/>
                </a:solidFill>
              </a:rPr>
              <a:t>web </a:t>
            </a:r>
            <a:r>
              <a:rPr lang="ja-JP" altLang="en-US" sz="3200" dirty="0" smtClean="0">
                <a:solidFill>
                  <a:schemeClr val="tx1"/>
                </a:solidFill>
              </a:rPr>
              <a:t>ページを</a:t>
            </a:r>
            <a:r>
              <a:rPr lang="ja-JP" altLang="en-US" sz="3200" dirty="0">
                <a:solidFill>
                  <a:schemeClr val="tx1"/>
                </a:solidFill>
              </a:rPr>
              <a:t>閲覧する～</a:t>
            </a:r>
          </a:p>
        </p:txBody>
      </p:sp>
      <p:sp>
        <p:nvSpPr>
          <p:cNvPr id="180229" name="Rectangle 5"/>
          <p:cNvSpPr>
            <a:spLocks noChangeArrowheads="1"/>
          </p:cNvSpPr>
          <p:nvPr/>
        </p:nvSpPr>
        <p:spPr bwMode="auto">
          <a:xfrm>
            <a:off x="214282" y="1662113"/>
            <a:ext cx="4519613" cy="5105400"/>
          </a:xfrm>
          <a:prstGeom prst="rect">
            <a:avLst/>
          </a:prstGeom>
          <a:solidFill>
            <a:srgbClr val="CCFFCC"/>
          </a:solidFill>
          <a:ln w="38100">
            <a:solidFill>
              <a:schemeClr val="tx1"/>
            </a:solidFill>
            <a:miter lim="800000"/>
            <a:headEnd/>
            <a:tailEnd/>
          </a:ln>
          <a:effectLst/>
        </p:spPr>
        <p:txBody>
          <a:bodyPr wrap="none" anchor="ctr"/>
          <a:lstStyle/>
          <a:p>
            <a:endParaRPr lang="ja-JP" altLang="en-US"/>
          </a:p>
        </p:txBody>
      </p:sp>
      <p:sp>
        <p:nvSpPr>
          <p:cNvPr id="180230" name="Rectangle 6"/>
          <p:cNvSpPr>
            <a:spLocks noChangeArrowheads="1"/>
          </p:cNvSpPr>
          <p:nvPr/>
        </p:nvSpPr>
        <p:spPr bwMode="auto">
          <a:xfrm>
            <a:off x="4921250" y="1662113"/>
            <a:ext cx="4114800" cy="5105400"/>
          </a:xfrm>
          <a:prstGeom prst="rect">
            <a:avLst/>
          </a:prstGeom>
          <a:solidFill>
            <a:srgbClr val="FFCCFF"/>
          </a:solidFill>
          <a:ln w="38100">
            <a:solidFill>
              <a:schemeClr val="tx1"/>
            </a:solidFill>
            <a:miter lim="800000"/>
            <a:headEnd/>
            <a:tailEnd/>
          </a:ln>
          <a:effectLst/>
        </p:spPr>
        <p:txBody>
          <a:bodyPr wrap="none" anchor="ctr"/>
          <a:lstStyle/>
          <a:p>
            <a:endParaRPr lang="ja-JP" altLang="en-US"/>
          </a:p>
        </p:txBody>
      </p:sp>
      <p:sp>
        <p:nvSpPr>
          <p:cNvPr id="180232" name="AutoShape 8"/>
          <p:cNvSpPr>
            <a:spLocks noChangeArrowheads="1"/>
          </p:cNvSpPr>
          <p:nvPr/>
        </p:nvSpPr>
        <p:spPr bwMode="auto">
          <a:xfrm>
            <a:off x="2339975" y="2643182"/>
            <a:ext cx="4267200" cy="838200"/>
          </a:xfrm>
          <a:prstGeom prst="rightArrow">
            <a:avLst>
              <a:gd name="adj1" fmla="val 56435"/>
              <a:gd name="adj2" fmla="val 60219"/>
            </a:avLst>
          </a:prstGeom>
          <a:solidFill>
            <a:srgbClr val="FFCC66"/>
          </a:solidFill>
          <a:ln w="38100">
            <a:solidFill>
              <a:schemeClr val="tx1"/>
            </a:solidFill>
            <a:miter lim="800000"/>
            <a:headEnd/>
            <a:tailEnd/>
          </a:ln>
          <a:effectLst/>
        </p:spPr>
        <p:txBody>
          <a:bodyPr wrap="none" anchor="ctr"/>
          <a:lstStyle/>
          <a:p>
            <a:pPr algn="ctr"/>
            <a:r>
              <a:rPr lang="en-US" altLang="ja-JP" sz="2000" dirty="0" smtClean="0">
                <a:latin typeface="Times New Roman"/>
              </a:rPr>
              <a:t>“ </a:t>
            </a:r>
            <a:r>
              <a:rPr lang="en-US" altLang="ja-JP" sz="2000" dirty="0" smtClean="0">
                <a:latin typeface="ＭＳ Ｐゴシック" pitchFamily="50" charset="-128"/>
              </a:rPr>
              <a:t>GET</a:t>
            </a:r>
            <a:r>
              <a:rPr lang="ja-JP" altLang="en-US" sz="2000" dirty="0" smtClean="0">
                <a:latin typeface="ＭＳ Ｐゴシック" pitchFamily="50" charset="-128"/>
              </a:rPr>
              <a:t>　</a:t>
            </a:r>
            <a:r>
              <a:rPr lang="en-US" altLang="ja-JP" sz="2000" dirty="0" smtClean="0">
                <a:latin typeface="ＭＳ Ｐゴシック" pitchFamily="50" charset="-128"/>
              </a:rPr>
              <a:t>/~</a:t>
            </a:r>
            <a:r>
              <a:rPr lang="en-US" altLang="ja-JP" sz="2000" dirty="0" err="1" smtClean="0">
                <a:latin typeface="ＭＳ Ｐゴシック" pitchFamily="50" charset="-128"/>
              </a:rPr>
              <a:t>inex</a:t>
            </a:r>
            <a:r>
              <a:rPr lang="en-US" altLang="ja-JP" sz="2000" dirty="0" smtClean="0">
                <a:latin typeface="ＭＳ Ｐゴシック" pitchFamily="50" charset="-128"/>
              </a:rPr>
              <a:t>/ HTTP/1.1 </a:t>
            </a:r>
            <a:r>
              <a:rPr lang="en-US" altLang="ja-JP" sz="2000" dirty="0" smtClean="0">
                <a:latin typeface="Times New Roman"/>
              </a:rPr>
              <a:t>”</a:t>
            </a:r>
            <a:endParaRPr lang="en-US" altLang="ja-JP" sz="2000" dirty="0">
              <a:latin typeface="Arial" charset="0"/>
            </a:endParaRPr>
          </a:p>
        </p:txBody>
      </p:sp>
      <p:grpSp>
        <p:nvGrpSpPr>
          <p:cNvPr id="180234" name="Group 10"/>
          <p:cNvGrpSpPr>
            <a:grpSpLocks/>
          </p:cNvGrpSpPr>
          <p:nvPr/>
        </p:nvGrpSpPr>
        <p:grpSpPr bwMode="auto">
          <a:xfrm>
            <a:off x="2195513" y="5038725"/>
            <a:ext cx="4267200" cy="838200"/>
            <a:chOff x="1440" y="2928"/>
            <a:chExt cx="2688" cy="528"/>
          </a:xfrm>
        </p:grpSpPr>
        <p:sp>
          <p:nvSpPr>
            <p:cNvPr id="180235" name="AutoShape 11"/>
            <p:cNvSpPr>
              <a:spLocks noChangeArrowheads="1"/>
            </p:cNvSpPr>
            <p:nvPr/>
          </p:nvSpPr>
          <p:spPr bwMode="auto">
            <a:xfrm flipH="1">
              <a:off x="1440" y="2928"/>
              <a:ext cx="2688" cy="528"/>
            </a:xfrm>
            <a:prstGeom prst="rightArrow">
              <a:avLst>
                <a:gd name="adj1" fmla="val 56435"/>
                <a:gd name="adj2" fmla="val 60219"/>
              </a:avLst>
            </a:prstGeom>
            <a:solidFill>
              <a:srgbClr val="FFCC66"/>
            </a:solidFill>
            <a:ln w="38100">
              <a:solidFill>
                <a:schemeClr val="tx1"/>
              </a:solidFill>
              <a:miter lim="800000"/>
              <a:headEnd/>
              <a:tailEnd/>
            </a:ln>
            <a:effectLst/>
          </p:spPr>
          <p:txBody>
            <a:bodyPr wrap="none" anchor="ctr"/>
            <a:lstStyle/>
            <a:p>
              <a:endParaRPr lang="ja-JP" altLang="en-US"/>
            </a:p>
          </p:txBody>
        </p:sp>
        <p:sp>
          <p:nvSpPr>
            <p:cNvPr id="180236" name="Text Box 12"/>
            <p:cNvSpPr txBox="1">
              <a:spLocks noChangeArrowheads="1"/>
            </p:cNvSpPr>
            <p:nvPr/>
          </p:nvSpPr>
          <p:spPr bwMode="auto">
            <a:xfrm>
              <a:off x="1824" y="3072"/>
              <a:ext cx="2304" cy="288"/>
            </a:xfrm>
            <a:prstGeom prst="rect">
              <a:avLst/>
            </a:prstGeom>
            <a:noFill/>
            <a:ln w="9525">
              <a:noFill/>
              <a:miter lim="800000"/>
              <a:headEnd/>
              <a:tailEnd/>
            </a:ln>
            <a:effectLst/>
          </p:spPr>
          <p:txBody>
            <a:bodyPr>
              <a:spAutoFit/>
            </a:bodyPr>
            <a:lstStyle/>
            <a:p>
              <a:pPr algn="ctr"/>
              <a:r>
                <a:rPr lang="en-US" altLang="ja-JP" sz="2400">
                  <a:latin typeface="Times New Roman"/>
                </a:rPr>
                <a:t>“</a:t>
              </a:r>
              <a:r>
                <a:rPr lang="en-US" altLang="ja-JP" sz="2400">
                  <a:latin typeface="ＭＳ Ｐゴシック" pitchFamily="50" charset="-128"/>
                </a:rPr>
                <a:t>/~inex/index.html</a:t>
              </a:r>
              <a:r>
                <a:rPr lang="en-US" altLang="ja-JP" sz="2400">
                  <a:latin typeface="Times New Roman"/>
                </a:rPr>
                <a:t>”</a:t>
              </a:r>
              <a:endParaRPr lang="en-US" altLang="ja-JP">
                <a:latin typeface="Arial" charset="0"/>
              </a:endParaRPr>
            </a:p>
          </p:txBody>
        </p:sp>
      </p:grpSp>
      <p:sp>
        <p:nvSpPr>
          <p:cNvPr id="180237" name="Text Box 13"/>
          <p:cNvSpPr txBox="1">
            <a:spLocks noChangeArrowheads="1"/>
          </p:cNvSpPr>
          <p:nvPr/>
        </p:nvSpPr>
        <p:spPr bwMode="auto">
          <a:xfrm>
            <a:off x="195263" y="1857364"/>
            <a:ext cx="4519613" cy="1200329"/>
          </a:xfrm>
          <a:prstGeom prst="rect">
            <a:avLst/>
          </a:prstGeom>
          <a:noFill/>
          <a:ln w="9525">
            <a:noFill/>
            <a:miter lim="800000"/>
            <a:headEnd/>
            <a:tailEnd/>
          </a:ln>
          <a:effectLst/>
        </p:spPr>
        <p:txBody>
          <a:bodyPr>
            <a:spAutoFit/>
          </a:bodyPr>
          <a:lstStyle/>
          <a:p>
            <a:r>
              <a:rPr lang="en-US" altLang="ja-JP" sz="2400" dirty="0">
                <a:latin typeface="ＭＳ Ｐゴシック" pitchFamily="50" charset="-128"/>
              </a:rPr>
              <a:t>(1) </a:t>
            </a:r>
            <a:r>
              <a:rPr lang="en-US" altLang="ja-JP" sz="2400" b="1" dirty="0" smtClean="0">
                <a:solidFill>
                  <a:srgbClr val="FF0000"/>
                </a:solidFill>
                <a:latin typeface="ＭＳ Ｐゴシック" pitchFamily="50" charset="-128"/>
              </a:rPr>
              <a:t>web </a:t>
            </a:r>
            <a:r>
              <a:rPr lang="ja-JP" altLang="en-US" sz="2400" b="1" dirty="0">
                <a:solidFill>
                  <a:srgbClr val="FF0000"/>
                </a:solidFill>
                <a:latin typeface="ＭＳ Ｐゴシック" pitchFamily="50" charset="-128"/>
              </a:rPr>
              <a:t>ブラウザ</a:t>
            </a:r>
            <a:r>
              <a:rPr lang="ja-JP" altLang="en-US" sz="2400" dirty="0">
                <a:latin typeface="ＭＳ Ｐゴシック" pitchFamily="50" charset="-128"/>
              </a:rPr>
              <a:t>を起動して， </a:t>
            </a:r>
            <a:r>
              <a:rPr lang="ja-JP" altLang="en-US" sz="2400" dirty="0">
                <a:latin typeface="Arial" charset="0"/>
              </a:rPr>
              <a:t>“ </a:t>
            </a:r>
            <a:r>
              <a:rPr lang="en-US" altLang="ja-JP" sz="2400" dirty="0">
                <a:latin typeface="ＭＳ Ｐゴシック" pitchFamily="50" charset="-128"/>
              </a:rPr>
              <a:t>http://www.ep.sci.hokudai.ac.jp/~inex/</a:t>
            </a:r>
            <a:r>
              <a:rPr lang="en-US" altLang="ja-JP" sz="2400" dirty="0">
                <a:latin typeface="Times New Roman"/>
              </a:rPr>
              <a:t>”</a:t>
            </a:r>
            <a:r>
              <a:rPr lang="en-US" altLang="ja-JP" sz="2400" dirty="0">
                <a:latin typeface="ＭＳ Ｐゴシック" pitchFamily="50" charset="-128"/>
              </a:rPr>
              <a:t> </a:t>
            </a:r>
            <a:r>
              <a:rPr lang="ja-JP" altLang="en-US" sz="2400" dirty="0">
                <a:latin typeface="ＭＳ Ｐゴシック" pitchFamily="50" charset="-128"/>
              </a:rPr>
              <a:t>を</a:t>
            </a:r>
            <a:r>
              <a:rPr lang="ja-JP" altLang="en-US" sz="2400" dirty="0" smtClean="0">
                <a:latin typeface="ＭＳ Ｐゴシック" pitchFamily="50" charset="-128"/>
              </a:rPr>
              <a:t>要求</a:t>
            </a:r>
            <a:r>
              <a:rPr lang="en-US" altLang="ja-JP" sz="2400" dirty="0" smtClean="0">
                <a:latin typeface="ＭＳ Ｐゴシック" pitchFamily="50" charset="-128"/>
              </a:rPr>
              <a:t>. </a:t>
            </a:r>
            <a:endParaRPr lang="ja-JP" altLang="en-US" sz="2400" dirty="0">
              <a:latin typeface="Arial" charset="0"/>
            </a:endParaRPr>
          </a:p>
        </p:txBody>
      </p:sp>
      <p:sp>
        <p:nvSpPr>
          <p:cNvPr id="180239" name="Text Box 15"/>
          <p:cNvSpPr txBox="1">
            <a:spLocks noChangeArrowheads="1"/>
          </p:cNvSpPr>
          <p:nvPr/>
        </p:nvSpPr>
        <p:spPr bwMode="auto">
          <a:xfrm>
            <a:off x="4997450" y="3605213"/>
            <a:ext cx="4038600" cy="1552575"/>
          </a:xfrm>
          <a:prstGeom prst="rect">
            <a:avLst/>
          </a:prstGeom>
          <a:noFill/>
          <a:ln w="9525">
            <a:noFill/>
            <a:miter lim="800000"/>
            <a:headEnd/>
            <a:tailEnd/>
          </a:ln>
          <a:effectLst/>
        </p:spPr>
        <p:txBody>
          <a:bodyPr>
            <a:spAutoFit/>
          </a:bodyPr>
          <a:lstStyle/>
          <a:p>
            <a:r>
              <a:rPr lang="en-US" altLang="ja-JP" sz="2400">
                <a:latin typeface="ＭＳ Ｐゴシック" pitchFamily="50" charset="-128"/>
              </a:rPr>
              <a:t>(2)</a:t>
            </a:r>
            <a:r>
              <a:rPr lang="ja-JP" altLang="en-US" sz="2400">
                <a:latin typeface="ＭＳ Ｐゴシック" pitchFamily="50" charset="-128"/>
              </a:rPr>
              <a:t>クライアントから</a:t>
            </a:r>
            <a:r>
              <a:rPr lang="ja-JP" altLang="en-US" sz="2400">
                <a:latin typeface="Times New Roman"/>
              </a:rPr>
              <a:t>“</a:t>
            </a:r>
            <a:r>
              <a:rPr lang="en-US" altLang="ja-JP" sz="2400">
                <a:latin typeface="ＭＳ Ｐゴシック" pitchFamily="50" charset="-128"/>
              </a:rPr>
              <a:t>/~inex/</a:t>
            </a:r>
            <a:r>
              <a:rPr lang="en-US" altLang="ja-JP" sz="2400">
                <a:latin typeface="Times New Roman"/>
              </a:rPr>
              <a:t>”</a:t>
            </a:r>
            <a:r>
              <a:rPr lang="ja-JP" altLang="en-US" sz="2400">
                <a:latin typeface="ＭＳ Ｐゴシック" pitchFamily="50" charset="-128"/>
              </a:rPr>
              <a:t>が要求されたので，</a:t>
            </a:r>
            <a:r>
              <a:rPr lang="ja-JP" altLang="en-US" sz="2400" b="1">
                <a:solidFill>
                  <a:srgbClr val="3333FF"/>
                </a:solidFill>
                <a:latin typeface="ＭＳ Ｐゴシック" pitchFamily="50" charset="-128"/>
              </a:rPr>
              <a:t>ＷＷＷ</a:t>
            </a:r>
            <a:r>
              <a:rPr lang="ja-JP" altLang="en-US" sz="2400" b="1">
                <a:solidFill>
                  <a:srgbClr val="0000CC"/>
                </a:solidFill>
                <a:latin typeface="ＭＳ Ｐゴシック" pitchFamily="50" charset="-128"/>
              </a:rPr>
              <a:t>サーバ</a:t>
            </a:r>
            <a:r>
              <a:rPr lang="ja-JP" altLang="en-US" sz="2400">
                <a:latin typeface="ＭＳ Ｐゴシック" pitchFamily="50" charset="-128"/>
              </a:rPr>
              <a:t>は</a:t>
            </a:r>
            <a:r>
              <a:rPr lang="ja-JP" altLang="en-US" sz="2400">
                <a:latin typeface="Times New Roman"/>
              </a:rPr>
              <a:t>“</a:t>
            </a:r>
            <a:r>
              <a:rPr lang="en-US" altLang="ja-JP" sz="2400">
                <a:latin typeface="ＭＳ Ｐゴシック" pitchFamily="50" charset="-128"/>
              </a:rPr>
              <a:t>/~inex/index.html</a:t>
            </a:r>
            <a:r>
              <a:rPr lang="en-US" altLang="ja-JP" sz="2400">
                <a:latin typeface="Times New Roman"/>
              </a:rPr>
              <a:t>”</a:t>
            </a:r>
            <a:r>
              <a:rPr lang="en-US" altLang="ja-JP" sz="2400">
                <a:latin typeface="ＭＳ Ｐゴシック" pitchFamily="50" charset="-128"/>
              </a:rPr>
              <a:t> </a:t>
            </a:r>
            <a:r>
              <a:rPr lang="ja-JP" altLang="en-US" sz="2400">
                <a:latin typeface="ＭＳ Ｐゴシック" pitchFamily="50" charset="-128"/>
              </a:rPr>
              <a:t>を送信</a:t>
            </a:r>
            <a:r>
              <a:rPr lang="en-US" altLang="ja-JP" sz="2400">
                <a:latin typeface="ＭＳ Ｐゴシック" pitchFamily="50" charset="-128"/>
              </a:rPr>
              <a:t>.</a:t>
            </a:r>
            <a:endParaRPr lang="en-US" altLang="ja-JP" sz="2400">
              <a:latin typeface="Arial" charset="0"/>
            </a:endParaRPr>
          </a:p>
        </p:txBody>
      </p:sp>
      <p:sp>
        <p:nvSpPr>
          <p:cNvPr id="180240" name="Text Box 16"/>
          <p:cNvSpPr txBox="1">
            <a:spLocks noChangeArrowheads="1"/>
          </p:cNvSpPr>
          <p:nvPr/>
        </p:nvSpPr>
        <p:spPr bwMode="auto">
          <a:xfrm>
            <a:off x="5378450" y="1196975"/>
            <a:ext cx="3352800" cy="730250"/>
          </a:xfrm>
          <a:prstGeom prst="rect">
            <a:avLst/>
          </a:prstGeom>
          <a:solidFill>
            <a:srgbClr val="FFCCFF"/>
          </a:solidFill>
          <a:ln w="28575">
            <a:solidFill>
              <a:schemeClr val="tx1"/>
            </a:solidFill>
            <a:miter lim="800000"/>
            <a:headEnd/>
            <a:tailEnd/>
          </a:ln>
          <a:effectLst/>
        </p:spPr>
        <p:txBody>
          <a:bodyPr>
            <a:spAutoFit/>
          </a:bodyPr>
          <a:lstStyle/>
          <a:p>
            <a:pPr algn="ctr"/>
            <a:r>
              <a:rPr lang="en-US" altLang="ja-JP" sz="2000" dirty="0" smtClean="0">
                <a:latin typeface="Arial" charset="0"/>
              </a:rPr>
              <a:t>www.ep.sci.hokudai.ac.jp</a:t>
            </a:r>
          </a:p>
          <a:p>
            <a:pPr algn="ctr"/>
            <a:r>
              <a:rPr lang="ja-JP" altLang="en-US" sz="2000" dirty="0" smtClean="0">
                <a:latin typeface="Arial" charset="0"/>
              </a:rPr>
              <a:t>（</a:t>
            </a:r>
            <a:r>
              <a:rPr lang="en-US" altLang="ja-JP" sz="2000" dirty="0" smtClean="0">
                <a:latin typeface="Arial" charset="0"/>
              </a:rPr>
              <a:t>WWW </a:t>
            </a:r>
            <a:r>
              <a:rPr lang="ja-JP" altLang="en-US" sz="2000" dirty="0" smtClean="0">
                <a:latin typeface="Arial" charset="0"/>
              </a:rPr>
              <a:t>サーバ</a:t>
            </a:r>
            <a:r>
              <a:rPr lang="ja-JP" altLang="en-US" sz="2000" dirty="0">
                <a:latin typeface="Arial" charset="0"/>
              </a:rPr>
              <a:t>）</a:t>
            </a:r>
            <a:endParaRPr lang="ja-JP" altLang="en-US" dirty="0">
              <a:latin typeface="Arial" charset="0"/>
            </a:endParaRPr>
          </a:p>
        </p:txBody>
      </p:sp>
      <p:sp>
        <p:nvSpPr>
          <p:cNvPr id="180241" name="Text Box 17"/>
          <p:cNvSpPr txBox="1">
            <a:spLocks noChangeArrowheads="1"/>
          </p:cNvSpPr>
          <p:nvPr/>
        </p:nvSpPr>
        <p:spPr bwMode="auto">
          <a:xfrm>
            <a:off x="325438" y="5734050"/>
            <a:ext cx="4318000" cy="830997"/>
          </a:xfrm>
          <a:prstGeom prst="rect">
            <a:avLst/>
          </a:prstGeom>
          <a:noFill/>
          <a:ln w="9525">
            <a:noFill/>
            <a:miter lim="800000"/>
            <a:headEnd/>
            <a:tailEnd/>
          </a:ln>
          <a:effectLst/>
        </p:spPr>
        <p:txBody>
          <a:bodyPr>
            <a:spAutoFit/>
          </a:bodyPr>
          <a:lstStyle/>
          <a:p>
            <a:r>
              <a:rPr lang="en-US" altLang="ja-JP" sz="2400" dirty="0">
                <a:latin typeface="ＭＳ Ｐゴシック" pitchFamily="50" charset="-128"/>
              </a:rPr>
              <a:t>(3)</a:t>
            </a:r>
            <a:r>
              <a:rPr lang="ja-JP" altLang="en-US" sz="2400" dirty="0">
                <a:latin typeface="ＭＳ Ｐゴシック" pitchFamily="50" charset="-128"/>
              </a:rPr>
              <a:t>受信した</a:t>
            </a:r>
            <a:r>
              <a:rPr lang="ja-JP" altLang="en-US" sz="2400" dirty="0">
                <a:latin typeface="Times New Roman"/>
              </a:rPr>
              <a:t>“</a:t>
            </a:r>
            <a:r>
              <a:rPr lang="en-US" altLang="ja-JP" sz="2400" dirty="0">
                <a:latin typeface="ＭＳ Ｐゴシック" pitchFamily="50" charset="-128"/>
              </a:rPr>
              <a:t>/~</a:t>
            </a:r>
            <a:r>
              <a:rPr lang="en-US" altLang="ja-JP" sz="2400" dirty="0" err="1">
                <a:latin typeface="ＭＳ Ｐゴシック" pitchFamily="50" charset="-128"/>
              </a:rPr>
              <a:t>inex</a:t>
            </a:r>
            <a:r>
              <a:rPr lang="en-US" altLang="ja-JP" sz="2400" dirty="0">
                <a:latin typeface="ＭＳ Ｐゴシック" pitchFamily="50" charset="-128"/>
              </a:rPr>
              <a:t>/index.html</a:t>
            </a:r>
            <a:r>
              <a:rPr lang="en-US" altLang="ja-JP" sz="2400" dirty="0">
                <a:latin typeface="Times New Roman"/>
              </a:rPr>
              <a:t>”</a:t>
            </a:r>
            <a:r>
              <a:rPr lang="ja-JP" altLang="en-US" sz="2400" dirty="0">
                <a:latin typeface="ＭＳ Ｐゴシック" pitchFamily="50" charset="-128"/>
              </a:rPr>
              <a:t>を解釈して</a:t>
            </a:r>
            <a:r>
              <a:rPr lang="ja-JP" altLang="en-US" sz="2400" dirty="0" smtClean="0">
                <a:latin typeface="ＭＳ Ｐゴシック" pitchFamily="50" charset="-128"/>
              </a:rPr>
              <a:t>表示</a:t>
            </a:r>
            <a:r>
              <a:rPr lang="en-US" altLang="ja-JP" sz="2400" dirty="0" smtClean="0">
                <a:latin typeface="ＭＳ Ｐゴシック" pitchFamily="50" charset="-128"/>
              </a:rPr>
              <a:t>. </a:t>
            </a:r>
            <a:endParaRPr lang="ja-JP" altLang="en-US" sz="2400" dirty="0">
              <a:latin typeface="Arial" charset="0"/>
            </a:endParaRPr>
          </a:p>
        </p:txBody>
      </p:sp>
      <p:sp>
        <p:nvSpPr>
          <p:cNvPr id="180242" name="Text Box 18"/>
          <p:cNvSpPr txBox="1">
            <a:spLocks noChangeArrowheads="1"/>
          </p:cNvSpPr>
          <p:nvPr/>
        </p:nvSpPr>
        <p:spPr bwMode="auto">
          <a:xfrm>
            <a:off x="501650" y="1196975"/>
            <a:ext cx="3783013" cy="669925"/>
          </a:xfrm>
          <a:prstGeom prst="rect">
            <a:avLst/>
          </a:prstGeom>
          <a:solidFill>
            <a:srgbClr val="CCFFCC"/>
          </a:solidFill>
          <a:ln w="28575">
            <a:solidFill>
              <a:schemeClr val="tx1"/>
            </a:solidFill>
            <a:miter lim="800000"/>
            <a:headEnd/>
            <a:tailEnd/>
          </a:ln>
          <a:effectLst/>
        </p:spPr>
        <p:txBody>
          <a:bodyPr>
            <a:spAutoFit/>
          </a:bodyPr>
          <a:lstStyle/>
          <a:p>
            <a:pPr algn="ctr"/>
            <a:r>
              <a:rPr lang="ja-JP" altLang="en-US">
                <a:latin typeface="Arial" charset="0"/>
              </a:rPr>
              <a:t>ローカルホスト</a:t>
            </a:r>
          </a:p>
          <a:p>
            <a:pPr algn="ctr"/>
            <a:r>
              <a:rPr lang="ja-JP" altLang="en-US">
                <a:latin typeface="Arial" charset="0"/>
              </a:rPr>
              <a:t>（クライアント）</a:t>
            </a:r>
          </a:p>
        </p:txBody>
      </p:sp>
      <p:sp>
        <p:nvSpPr>
          <p:cNvPr id="15" name="正方形/長方形 14"/>
          <p:cNvSpPr/>
          <p:nvPr/>
        </p:nvSpPr>
        <p:spPr>
          <a:xfrm>
            <a:off x="3000364" y="2928934"/>
            <a:ext cx="571504" cy="357190"/>
          </a:xfrm>
          <a:prstGeom prst="rect">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p:cNvSpPr/>
          <p:nvPr/>
        </p:nvSpPr>
        <p:spPr>
          <a:xfrm>
            <a:off x="4500562" y="2928934"/>
            <a:ext cx="1143008" cy="357190"/>
          </a:xfrm>
          <a:prstGeom prst="rect">
            <a:avLst/>
          </a:prstGeom>
          <a:noFill/>
          <a:ln w="317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p:cNvSpPr txBox="1"/>
          <p:nvPr/>
        </p:nvSpPr>
        <p:spPr>
          <a:xfrm>
            <a:off x="2500298" y="3357562"/>
            <a:ext cx="1285884" cy="923330"/>
          </a:xfrm>
          <a:prstGeom prst="rect">
            <a:avLst/>
          </a:prstGeom>
          <a:noFill/>
          <a:ln w="31750">
            <a:solidFill>
              <a:srgbClr val="FF0000"/>
            </a:solidFill>
          </a:ln>
        </p:spPr>
        <p:txBody>
          <a:bodyPr wrap="square" rtlCol="0">
            <a:spAutoFit/>
          </a:bodyPr>
          <a:lstStyle/>
          <a:p>
            <a:r>
              <a:rPr lang="ja-JP" altLang="en-US" dirty="0" smtClean="0"/>
              <a:t>ファイルを返すよう命令</a:t>
            </a:r>
            <a:endParaRPr kumimoji="1" lang="ja-JP" altLang="en-US" dirty="0"/>
          </a:p>
        </p:txBody>
      </p:sp>
      <p:sp>
        <p:nvSpPr>
          <p:cNvPr id="18" name="テキスト ボックス 17"/>
          <p:cNvSpPr txBox="1"/>
          <p:nvPr/>
        </p:nvSpPr>
        <p:spPr>
          <a:xfrm>
            <a:off x="5000628" y="2077042"/>
            <a:ext cx="2286016" cy="646331"/>
          </a:xfrm>
          <a:prstGeom prst="rect">
            <a:avLst/>
          </a:prstGeom>
          <a:noFill/>
          <a:ln w="31750">
            <a:solidFill>
              <a:srgbClr val="0070C0"/>
            </a:solidFill>
          </a:ln>
        </p:spPr>
        <p:txBody>
          <a:bodyPr wrap="square" rtlCol="0">
            <a:spAutoFit/>
          </a:bodyPr>
          <a:lstStyle/>
          <a:p>
            <a:r>
              <a:rPr kumimoji="1" lang="en-US" altLang="ja-JP" dirty="0" smtClean="0">
                <a:latin typeface="+mj-ea"/>
                <a:ea typeface="+mj-ea"/>
              </a:rPr>
              <a:t>HTTP </a:t>
            </a:r>
            <a:r>
              <a:rPr lang="ja-JP" altLang="en-US" dirty="0" smtClean="0">
                <a:latin typeface="+mj-ea"/>
                <a:ea typeface="+mj-ea"/>
              </a:rPr>
              <a:t>プロトコルのバージョンを指定</a:t>
            </a:r>
            <a:endParaRPr kumimoji="1" lang="ja-JP" altLang="en-US" dirty="0">
              <a:latin typeface="+mj-ea"/>
              <a:ea typeface="+mj-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80237"/>
                                        </p:tgtEl>
                                        <p:attrNameLst>
                                          <p:attrName>style.visibility</p:attrName>
                                        </p:attrNameLst>
                                      </p:cBhvr>
                                      <p:to>
                                        <p:strVal val="visible"/>
                                      </p:to>
                                    </p:set>
                                    <p:anim calcmode="lin" valueType="num">
                                      <p:cBhvr additive="base">
                                        <p:cTn id="7" dur="500" fill="hold"/>
                                        <p:tgtEl>
                                          <p:spTgt spid="180237"/>
                                        </p:tgtEl>
                                        <p:attrNameLst>
                                          <p:attrName>ppt_x</p:attrName>
                                        </p:attrNameLst>
                                      </p:cBhvr>
                                      <p:tavLst>
                                        <p:tav tm="0">
                                          <p:val>
                                            <p:strVal val="0-#ppt_w/2"/>
                                          </p:val>
                                        </p:tav>
                                        <p:tav tm="100000">
                                          <p:val>
                                            <p:strVal val="#ppt_x"/>
                                          </p:val>
                                        </p:tav>
                                      </p:tavLst>
                                    </p:anim>
                                    <p:anim calcmode="lin" valueType="num">
                                      <p:cBhvr additive="base">
                                        <p:cTn id="8" dur="500" fill="hold"/>
                                        <p:tgtEl>
                                          <p:spTgt spid="180237"/>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180232"/>
                                        </p:tgtEl>
                                        <p:attrNameLst>
                                          <p:attrName>style.visibility</p:attrName>
                                        </p:attrNameLst>
                                      </p:cBhvr>
                                      <p:to>
                                        <p:strVal val="visible"/>
                                      </p:to>
                                    </p:set>
                                    <p:anim calcmode="lin" valueType="num">
                                      <p:cBhvr additive="base">
                                        <p:cTn id="11" dur="500" fill="hold"/>
                                        <p:tgtEl>
                                          <p:spTgt spid="180232"/>
                                        </p:tgtEl>
                                        <p:attrNameLst>
                                          <p:attrName>ppt_x</p:attrName>
                                        </p:attrNameLst>
                                      </p:cBhvr>
                                      <p:tavLst>
                                        <p:tav tm="0">
                                          <p:val>
                                            <p:strVal val="0-#ppt_w/2"/>
                                          </p:val>
                                        </p:tav>
                                        <p:tav tm="100000">
                                          <p:val>
                                            <p:strVal val="#ppt_x"/>
                                          </p:val>
                                        </p:tav>
                                      </p:tavLst>
                                    </p:anim>
                                    <p:anim calcmode="lin" valueType="num">
                                      <p:cBhvr additive="base">
                                        <p:cTn id="12" dur="500" fill="hold"/>
                                        <p:tgtEl>
                                          <p:spTgt spid="180232"/>
                                        </p:tgtEl>
                                        <p:attrNameLst>
                                          <p:attrName>ppt_y</p:attrName>
                                        </p:attrNameLst>
                                      </p:cBhvr>
                                      <p:tavLst>
                                        <p:tav tm="0">
                                          <p:val>
                                            <p:strVal val="#ppt_y"/>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anim calcmode="lin" valueType="num">
                                      <p:cBhvr additive="base">
                                        <p:cTn id="15" dur="500" fill="hold"/>
                                        <p:tgtEl>
                                          <p:spTgt spid="15"/>
                                        </p:tgtEl>
                                        <p:attrNameLst>
                                          <p:attrName>ppt_x</p:attrName>
                                        </p:attrNameLst>
                                      </p:cBhvr>
                                      <p:tavLst>
                                        <p:tav tm="0">
                                          <p:val>
                                            <p:strVal val="#ppt_x"/>
                                          </p:val>
                                        </p:tav>
                                        <p:tav tm="100000">
                                          <p:val>
                                            <p:strVal val="#ppt_x"/>
                                          </p:val>
                                        </p:tav>
                                      </p:tavLst>
                                    </p:anim>
                                    <p:anim calcmode="lin" valueType="num">
                                      <p:cBhvr additive="base">
                                        <p:cTn id="16" dur="500" fill="hold"/>
                                        <p:tgtEl>
                                          <p:spTgt spid="15"/>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7"/>
                                        </p:tgtEl>
                                        <p:attrNameLst>
                                          <p:attrName>style.visibility</p:attrName>
                                        </p:attrNameLst>
                                      </p:cBhvr>
                                      <p:to>
                                        <p:strVal val="visible"/>
                                      </p:to>
                                    </p:set>
                                    <p:anim calcmode="lin" valueType="num">
                                      <p:cBhvr additive="base">
                                        <p:cTn id="19" dur="500" fill="hold"/>
                                        <p:tgtEl>
                                          <p:spTgt spid="17"/>
                                        </p:tgtEl>
                                        <p:attrNameLst>
                                          <p:attrName>ppt_x</p:attrName>
                                        </p:attrNameLst>
                                      </p:cBhvr>
                                      <p:tavLst>
                                        <p:tav tm="0">
                                          <p:val>
                                            <p:strVal val="#ppt_x"/>
                                          </p:val>
                                        </p:tav>
                                        <p:tav tm="100000">
                                          <p:val>
                                            <p:strVal val="#ppt_x"/>
                                          </p:val>
                                        </p:tav>
                                      </p:tavLst>
                                    </p:anim>
                                    <p:anim calcmode="lin" valueType="num">
                                      <p:cBhvr additive="base">
                                        <p:cTn id="20" dur="500" fill="hold"/>
                                        <p:tgtEl>
                                          <p:spTgt spid="17"/>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8"/>
                                        </p:tgtEl>
                                        <p:attrNameLst>
                                          <p:attrName>style.visibility</p:attrName>
                                        </p:attrNameLst>
                                      </p:cBhvr>
                                      <p:to>
                                        <p:strVal val="visible"/>
                                      </p:to>
                                    </p:set>
                                    <p:anim calcmode="lin" valueType="num">
                                      <p:cBhvr additive="base">
                                        <p:cTn id="23" dur="500" fill="hold"/>
                                        <p:tgtEl>
                                          <p:spTgt spid="18"/>
                                        </p:tgtEl>
                                        <p:attrNameLst>
                                          <p:attrName>ppt_x</p:attrName>
                                        </p:attrNameLst>
                                      </p:cBhvr>
                                      <p:tavLst>
                                        <p:tav tm="0">
                                          <p:val>
                                            <p:strVal val="#ppt_x"/>
                                          </p:val>
                                        </p:tav>
                                        <p:tav tm="100000">
                                          <p:val>
                                            <p:strVal val="#ppt_x"/>
                                          </p:val>
                                        </p:tav>
                                      </p:tavLst>
                                    </p:anim>
                                    <p:anim calcmode="lin" valueType="num">
                                      <p:cBhvr additive="base">
                                        <p:cTn id="24" dur="500" fill="hold"/>
                                        <p:tgtEl>
                                          <p:spTgt spid="18"/>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6"/>
                                        </p:tgtEl>
                                        <p:attrNameLst>
                                          <p:attrName>style.visibility</p:attrName>
                                        </p:attrNameLst>
                                      </p:cBhvr>
                                      <p:to>
                                        <p:strVal val="visible"/>
                                      </p:to>
                                    </p:set>
                                    <p:anim calcmode="lin" valueType="num">
                                      <p:cBhvr additive="base">
                                        <p:cTn id="27" dur="500" fill="hold"/>
                                        <p:tgtEl>
                                          <p:spTgt spid="16"/>
                                        </p:tgtEl>
                                        <p:attrNameLst>
                                          <p:attrName>ppt_x</p:attrName>
                                        </p:attrNameLst>
                                      </p:cBhvr>
                                      <p:tavLst>
                                        <p:tav tm="0">
                                          <p:val>
                                            <p:strVal val="#ppt_x"/>
                                          </p:val>
                                        </p:tav>
                                        <p:tav tm="100000">
                                          <p:val>
                                            <p:strVal val="#ppt_x"/>
                                          </p:val>
                                        </p:tav>
                                      </p:tavLst>
                                    </p:anim>
                                    <p:anim calcmode="lin" valueType="num">
                                      <p:cBhvr additive="base">
                                        <p:cTn id="2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2" fill="hold" grpId="0" nodeType="clickEffect">
                                  <p:stCondLst>
                                    <p:cond delay="0"/>
                                  </p:stCondLst>
                                  <p:childTnLst>
                                    <p:set>
                                      <p:cBhvr>
                                        <p:cTn id="32" dur="1" fill="hold">
                                          <p:stCondLst>
                                            <p:cond delay="0"/>
                                          </p:stCondLst>
                                        </p:cTn>
                                        <p:tgtEl>
                                          <p:spTgt spid="180239"/>
                                        </p:tgtEl>
                                        <p:attrNameLst>
                                          <p:attrName>style.visibility</p:attrName>
                                        </p:attrNameLst>
                                      </p:cBhvr>
                                      <p:to>
                                        <p:strVal val="visible"/>
                                      </p:to>
                                    </p:set>
                                    <p:anim calcmode="lin" valueType="num">
                                      <p:cBhvr additive="base">
                                        <p:cTn id="33" dur="500" fill="hold"/>
                                        <p:tgtEl>
                                          <p:spTgt spid="180239"/>
                                        </p:tgtEl>
                                        <p:attrNameLst>
                                          <p:attrName>ppt_x</p:attrName>
                                        </p:attrNameLst>
                                      </p:cBhvr>
                                      <p:tavLst>
                                        <p:tav tm="0">
                                          <p:val>
                                            <p:strVal val="1+#ppt_w/2"/>
                                          </p:val>
                                        </p:tav>
                                        <p:tav tm="100000">
                                          <p:val>
                                            <p:strVal val="#ppt_x"/>
                                          </p:val>
                                        </p:tav>
                                      </p:tavLst>
                                    </p:anim>
                                    <p:anim calcmode="lin" valueType="num">
                                      <p:cBhvr additive="base">
                                        <p:cTn id="34" dur="500" fill="hold"/>
                                        <p:tgtEl>
                                          <p:spTgt spid="180239"/>
                                        </p:tgtEl>
                                        <p:attrNameLst>
                                          <p:attrName>ppt_y</p:attrName>
                                        </p:attrNameLst>
                                      </p:cBhvr>
                                      <p:tavLst>
                                        <p:tav tm="0">
                                          <p:val>
                                            <p:strVal val="#ppt_y"/>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2" fill="hold" nodeType="clickEffect">
                                  <p:stCondLst>
                                    <p:cond delay="0"/>
                                  </p:stCondLst>
                                  <p:childTnLst>
                                    <p:set>
                                      <p:cBhvr>
                                        <p:cTn id="38" dur="1" fill="hold">
                                          <p:stCondLst>
                                            <p:cond delay="0"/>
                                          </p:stCondLst>
                                        </p:cTn>
                                        <p:tgtEl>
                                          <p:spTgt spid="180234"/>
                                        </p:tgtEl>
                                        <p:attrNameLst>
                                          <p:attrName>style.visibility</p:attrName>
                                        </p:attrNameLst>
                                      </p:cBhvr>
                                      <p:to>
                                        <p:strVal val="visible"/>
                                      </p:to>
                                    </p:set>
                                    <p:anim calcmode="lin" valueType="num">
                                      <p:cBhvr additive="base">
                                        <p:cTn id="39" dur="500" fill="hold"/>
                                        <p:tgtEl>
                                          <p:spTgt spid="180234"/>
                                        </p:tgtEl>
                                        <p:attrNameLst>
                                          <p:attrName>ppt_x</p:attrName>
                                        </p:attrNameLst>
                                      </p:cBhvr>
                                      <p:tavLst>
                                        <p:tav tm="0">
                                          <p:val>
                                            <p:strVal val="1+#ppt_w/2"/>
                                          </p:val>
                                        </p:tav>
                                        <p:tav tm="100000">
                                          <p:val>
                                            <p:strVal val="#ppt_x"/>
                                          </p:val>
                                        </p:tav>
                                      </p:tavLst>
                                    </p:anim>
                                    <p:anim calcmode="lin" valueType="num">
                                      <p:cBhvr additive="base">
                                        <p:cTn id="40" dur="500" fill="hold"/>
                                        <p:tgtEl>
                                          <p:spTgt spid="180234"/>
                                        </p:tgtEl>
                                        <p:attrNameLst>
                                          <p:attrName>ppt_y</p:attrName>
                                        </p:attrNameLst>
                                      </p:cBhvr>
                                      <p:tavLst>
                                        <p:tav tm="0">
                                          <p:val>
                                            <p:strVal val="#ppt_y"/>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8" fill="hold" grpId="0" nodeType="clickEffect">
                                  <p:stCondLst>
                                    <p:cond delay="0"/>
                                  </p:stCondLst>
                                  <p:childTnLst>
                                    <p:set>
                                      <p:cBhvr>
                                        <p:cTn id="44" dur="1" fill="hold">
                                          <p:stCondLst>
                                            <p:cond delay="0"/>
                                          </p:stCondLst>
                                        </p:cTn>
                                        <p:tgtEl>
                                          <p:spTgt spid="180241"/>
                                        </p:tgtEl>
                                        <p:attrNameLst>
                                          <p:attrName>style.visibility</p:attrName>
                                        </p:attrNameLst>
                                      </p:cBhvr>
                                      <p:to>
                                        <p:strVal val="visible"/>
                                      </p:to>
                                    </p:set>
                                    <p:anim calcmode="lin" valueType="num">
                                      <p:cBhvr additive="base">
                                        <p:cTn id="45" dur="500" fill="hold"/>
                                        <p:tgtEl>
                                          <p:spTgt spid="180241"/>
                                        </p:tgtEl>
                                        <p:attrNameLst>
                                          <p:attrName>ppt_x</p:attrName>
                                        </p:attrNameLst>
                                      </p:cBhvr>
                                      <p:tavLst>
                                        <p:tav tm="0">
                                          <p:val>
                                            <p:strVal val="0-#ppt_w/2"/>
                                          </p:val>
                                        </p:tav>
                                        <p:tav tm="100000">
                                          <p:val>
                                            <p:strVal val="#ppt_x"/>
                                          </p:val>
                                        </p:tav>
                                      </p:tavLst>
                                    </p:anim>
                                    <p:anim calcmode="lin" valueType="num">
                                      <p:cBhvr additive="base">
                                        <p:cTn id="46" dur="500" fill="hold"/>
                                        <p:tgtEl>
                                          <p:spTgt spid="18024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0232" grpId="0" animBg="1"/>
      <p:bldP spid="180237" grpId="0"/>
      <p:bldP spid="180239" grpId="0"/>
      <p:bldP spid="180241" grpId="0"/>
      <p:bldP spid="15" grpId="0" animBg="1"/>
      <p:bldP spid="16" grpId="0" animBg="1"/>
      <p:bldP spid="17" grpId="0" animBg="1"/>
      <p:bldP spid="1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2"/>
          <p:cNvSpPr>
            <a:spLocks noGrp="1" noChangeArrowheads="1"/>
          </p:cNvSpPr>
          <p:nvPr>
            <p:ph type="title"/>
          </p:nvPr>
        </p:nvSpPr>
        <p:spPr/>
        <p:txBody>
          <a:bodyPr>
            <a:normAutofit/>
          </a:bodyPr>
          <a:lstStyle/>
          <a:p>
            <a:r>
              <a:rPr lang="ja-JP" altLang="en-US" sz="3200">
                <a:solidFill>
                  <a:schemeClr val="tx1"/>
                </a:solidFill>
              </a:rPr>
              <a:t>サーバ･クライアントシステム　その５</a:t>
            </a:r>
            <a:br>
              <a:rPr lang="ja-JP" altLang="en-US" sz="3200">
                <a:solidFill>
                  <a:schemeClr val="tx1"/>
                </a:solidFill>
              </a:rPr>
            </a:br>
            <a:r>
              <a:rPr lang="ja-JP" altLang="en-US" sz="3200">
                <a:solidFill>
                  <a:schemeClr val="tx1"/>
                </a:solidFill>
              </a:rPr>
              <a:t>～サーバ･クライアントシステムの特徴～</a:t>
            </a:r>
          </a:p>
        </p:txBody>
      </p:sp>
      <p:sp>
        <p:nvSpPr>
          <p:cNvPr id="183299" name="Rectangle 3"/>
          <p:cNvSpPr>
            <a:spLocks noGrp="1" noChangeArrowheads="1"/>
          </p:cNvSpPr>
          <p:nvPr>
            <p:ph idx="1"/>
          </p:nvPr>
        </p:nvSpPr>
        <p:spPr>
          <a:xfrm>
            <a:off x="457200" y="1935480"/>
            <a:ext cx="8229600" cy="4636792"/>
          </a:xfrm>
        </p:spPr>
        <p:txBody>
          <a:bodyPr>
            <a:normAutofit lnSpcReduction="10000"/>
          </a:bodyPr>
          <a:lstStyle/>
          <a:p>
            <a:pPr marL="571500" indent="-571500"/>
            <a:r>
              <a:rPr lang="ja-JP" altLang="en-US" sz="2800" dirty="0"/>
              <a:t>機能・情報の</a:t>
            </a:r>
            <a:r>
              <a:rPr lang="ja-JP" altLang="en-US" sz="2800" dirty="0" smtClean="0"/>
              <a:t>共有化</a:t>
            </a:r>
            <a:endParaRPr lang="en-US" altLang="ja-JP" sz="2800" dirty="0" smtClean="0"/>
          </a:p>
          <a:p>
            <a:pPr marL="937260" lvl="1" indent="-571500"/>
            <a:r>
              <a:rPr lang="ja-JP" altLang="en-US" dirty="0" smtClean="0"/>
              <a:t>サーバが強力なら低い性能のクライアントでも共有可能</a:t>
            </a:r>
            <a:endParaRPr lang="ja-JP" altLang="en-US" dirty="0"/>
          </a:p>
          <a:p>
            <a:pPr marL="571500" indent="-571500"/>
            <a:r>
              <a:rPr lang="ja-JP" altLang="en-US" sz="2800" dirty="0"/>
              <a:t>クライアントは必要なときのみ稼動していればよい</a:t>
            </a:r>
          </a:p>
          <a:p>
            <a:pPr marL="944563" lvl="1" indent="-600075"/>
            <a:r>
              <a:rPr lang="ja-JP" altLang="en-US" dirty="0" smtClean="0"/>
              <a:t>クライアントの負担を軽減</a:t>
            </a:r>
            <a:endParaRPr lang="en-US" altLang="ja-JP" dirty="0" smtClean="0"/>
          </a:p>
          <a:p>
            <a:pPr marL="944563" lvl="1" indent="-600075"/>
            <a:r>
              <a:rPr lang="ja-JP" altLang="en-US" dirty="0" smtClean="0"/>
              <a:t>サーバ</a:t>
            </a:r>
            <a:r>
              <a:rPr lang="ja-JP" altLang="en-US" dirty="0"/>
              <a:t>は常にクライアントからの要求を</a:t>
            </a:r>
            <a:r>
              <a:rPr lang="ja-JP" altLang="en-US" dirty="0" smtClean="0"/>
              <a:t>待機</a:t>
            </a:r>
            <a:endParaRPr lang="en-US" altLang="ja-JP" dirty="0" smtClean="0"/>
          </a:p>
          <a:p>
            <a:pPr marL="571500" indent="-571500"/>
            <a:r>
              <a:rPr lang="ja-JP" altLang="en-US" sz="2800" dirty="0" smtClean="0"/>
              <a:t>サーバ</a:t>
            </a:r>
            <a:r>
              <a:rPr lang="ja-JP" altLang="en-US" sz="2800" dirty="0"/>
              <a:t>･クライアント間の</a:t>
            </a:r>
            <a:r>
              <a:rPr lang="ja-JP" altLang="en-US" sz="2800" dirty="0" smtClean="0"/>
              <a:t>通信のためのプロトコル</a:t>
            </a:r>
            <a:r>
              <a:rPr lang="ja-JP" altLang="en-US" sz="2800" dirty="0"/>
              <a:t>が必要</a:t>
            </a:r>
          </a:p>
          <a:p>
            <a:pPr marL="571500" indent="-571500"/>
            <a:r>
              <a:rPr lang="ja-JP" altLang="en-US" sz="2800" dirty="0"/>
              <a:t>ネットワーク指向なシステムでは標準的な概念</a:t>
            </a:r>
          </a:p>
          <a:p>
            <a:pPr marL="944563" lvl="1" indent="-600075"/>
            <a:r>
              <a:rPr lang="en-US" altLang="ja-JP" dirty="0"/>
              <a:t>UNIX</a:t>
            </a:r>
            <a:r>
              <a:rPr lang="ja-JP" altLang="en-US" dirty="0"/>
              <a:t>系</a:t>
            </a:r>
            <a:r>
              <a:rPr lang="en-US" altLang="ja-JP" dirty="0"/>
              <a:t>OS</a:t>
            </a:r>
            <a:r>
              <a:rPr lang="ja-JP" altLang="en-US" dirty="0"/>
              <a:t>で動作する多くのソフトウェアで採用</a:t>
            </a:r>
          </a:p>
          <a:p>
            <a:pPr marL="944563" lvl="1" indent="-600075">
              <a:buFont typeface="Wingdings 2" pitchFamily="18" charset="2"/>
              <a:buNone/>
            </a:pPr>
            <a:r>
              <a:rPr lang="ja-JP" altLang="en-US" dirty="0"/>
              <a:t>　　　（例：</a:t>
            </a:r>
            <a:r>
              <a:rPr lang="en-US" altLang="ja-JP" dirty="0">
                <a:solidFill>
                  <a:srgbClr val="FF0000"/>
                </a:solidFill>
              </a:rPr>
              <a:t>X Window System</a:t>
            </a:r>
            <a:r>
              <a:rPr lang="ja-JP" altLang="en-US" dirty="0" smtClean="0"/>
              <a:t>）</a:t>
            </a:r>
            <a:endParaRPr lang="ja-JP" alt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8" name="Rectangle 2"/>
          <p:cNvSpPr>
            <a:spLocks noGrp="1" noChangeArrowheads="1"/>
          </p:cNvSpPr>
          <p:nvPr>
            <p:ph type="ctrTitle"/>
          </p:nvPr>
        </p:nvSpPr>
        <p:spPr>
          <a:xfrm>
            <a:off x="1392238" y="1995488"/>
            <a:ext cx="7643812" cy="857250"/>
          </a:xfrm>
        </p:spPr>
        <p:txBody>
          <a:bodyPr/>
          <a:lstStyle/>
          <a:p>
            <a:r>
              <a:rPr lang="en-US" altLang="ja-JP" dirty="0">
                <a:solidFill>
                  <a:schemeClr val="tx1"/>
                </a:solidFill>
              </a:rPr>
              <a:t>X Window System  </a:t>
            </a:r>
            <a:r>
              <a:rPr lang="ja-JP" altLang="en-US" dirty="0">
                <a:solidFill>
                  <a:schemeClr val="tx1"/>
                </a:solidFill>
              </a:rPr>
              <a:t>とは</a:t>
            </a:r>
          </a:p>
        </p:txBody>
      </p:sp>
      <p:sp>
        <p:nvSpPr>
          <p:cNvPr id="219139" name="Rectangle 3"/>
          <p:cNvSpPr>
            <a:spLocks noGrp="1" noChangeArrowheads="1"/>
          </p:cNvSpPr>
          <p:nvPr>
            <p:ph type="subTitle" idx="1"/>
          </p:nvPr>
        </p:nvSpPr>
        <p:spPr/>
        <p:txBody>
          <a:bodyPr/>
          <a:lstStyle/>
          <a:p>
            <a:endParaRPr lang="ja-JP" altLang="ja-JP"/>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2"/>
          <p:cNvSpPr>
            <a:spLocks noGrp="1" noChangeArrowheads="1"/>
          </p:cNvSpPr>
          <p:nvPr>
            <p:ph type="title"/>
          </p:nvPr>
        </p:nvSpPr>
        <p:spPr>
          <a:xfrm>
            <a:off x="1492250" y="476250"/>
            <a:ext cx="7543800" cy="857250"/>
          </a:xfrm>
        </p:spPr>
        <p:txBody>
          <a:bodyPr>
            <a:normAutofit fontScale="90000"/>
          </a:bodyPr>
          <a:lstStyle/>
          <a:p>
            <a:r>
              <a:rPr lang="en-US" altLang="ja-JP" sz="3200">
                <a:solidFill>
                  <a:schemeClr val="tx1"/>
                </a:solidFill>
              </a:rPr>
              <a:t>X Window System  </a:t>
            </a:r>
            <a:r>
              <a:rPr lang="ja-JP" altLang="en-US" sz="3200">
                <a:solidFill>
                  <a:schemeClr val="tx1"/>
                </a:solidFill>
              </a:rPr>
              <a:t>その１</a:t>
            </a:r>
            <a:br>
              <a:rPr lang="ja-JP" altLang="en-US" sz="3200">
                <a:solidFill>
                  <a:schemeClr val="tx1"/>
                </a:solidFill>
              </a:rPr>
            </a:br>
            <a:r>
              <a:rPr lang="ja-JP" altLang="en-US" sz="3200">
                <a:solidFill>
                  <a:schemeClr val="tx1"/>
                </a:solidFill>
              </a:rPr>
              <a:t>～ </a:t>
            </a:r>
            <a:r>
              <a:rPr lang="en-US" altLang="ja-JP" sz="3200">
                <a:solidFill>
                  <a:schemeClr val="tx1"/>
                </a:solidFill>
              </a:rPr>
              <a:t>X Window System </a:t>
            </a:r>
            <a:r>
              <a:rPr lang="ja-JP" altLang="en-US" sz="3200">
                <a:solidFill>
                  <a:schemeClr val="tx1"/>
                </a:solidFill>
              </a:rPr>
              <a:t>とは～</a:t>
            </a:r>
          </a:p>
        </p:txBody>
      </p:sp>
      <p:sp>
        <p:nvSpPr>
          <p:cNvPr id="193539" name="Rectangle 3"/>
          <p:cNvSpPr>
            <a:spLocks noGrp="1" noChangeArrowheads="1"/>
          </p:cNvSpPr>
          <p:nvPr>
            <p:ph idx="1"/>
          </p:nvPr>
        </p:nvSpPr>
        <p:spPr>
          <a:xfrm>
            <a:off x="457200" y="1428736"/>
            <a:ext cx="8229600" cy="4895864"/>
          </a:xfrm>
        </p:spPr>
        <p:txBody>
          <a:bodyPr/>
          <a:lstStyle/>
          <a:p>
            <a:r>
              <a:rPr lang="en-US" altLang="ja-JP" sz="2400" dirty="0">
                <a:latin typeface="+mj-ea"/>
                <a:ea typeface="+mj-ea"/>
              </a:rPr>
              <a:t>UNIX </a:t>
            </a:r>
            <a:r>
              <a:rPr lang="ja-JP" altLang="en-US" sz="2400" dirty="0">
                <a:latin typeface="+mj-ea"/>
                <a:ea typeface="+mj-ea"/>
              </a:rPr>
              <a:t>系 </a:t>
            </a:r>
            <a:r>
              <a:rPr lang="en-US" altLang="ja-JP" sz="2400" dirty="0">
                <a:latin typeface="+mj-ea"/>
                <a:ea typeface="+mj-ea"/>
              </a:rPr>
              <a:t>OS </a:t>
            </a:r>
            <a:r>
              <a:rPr lang="ja-JP" altLang="en-US" sz="2400" dirty="0" err="1">
                <a:latin typeface="+mj-ea"/>
                <a:ea typeface="+mj-ea"/>
              </a:rPr>
              <a:t>で</a:t>
            </a:r>
            <a:r>
              <a:rPr lang="ja-JP" altLang="en-US" sz="2400" dirty="0">
                <a:latin typeface="+mj-ea"/>
                <a:ea typeface="+mj-ea"/>
              </a:rPr>
              <a:t>よく使用される </a:t>
            </a:r>
            <a:r>
              <a:rPr lang="en-US" altLang="ja-JP" sz="2400" dirty="0">
                <a:solidFill>
                  <a:srgbClr val="FF0000"/>
                </a:solidFill>
                <a:latin typeface="+mj-ea"/>
                <a:ea typeface="+mj-ea"/>
              </a:rPr>
              <a:t>GUI</a:t>
            </a:r>
            <a:r>
              <a:rPr lang="en-US" altLang="ja-JP" sz="2400" dirty="0">
                <a:latin typeface="+mj-ea"/>
                <a:ea typeface="+mj-ea"/>
              </a:rPr>
              <a:t> </a:t>
            </a:r>
            <a:r>
              <a:rPr lang="en-US" altLang="ja-JP" sz="2400" dirty="0" smtClean="0">
                <a:latin typeface="+mj-ea"/>
                <a:ea typeface="+mj-ea"/>
              </a:rPr>
              <a:t>(Graphical User Interface)</a:t>
            </a:r>
            <a:r>
              <a:rPr lang="ja-JP" altLang="en-US" sz="2400" dirty="0" smtClean="0">
                <a:latin typeface="+mj-ea"/>
                <a:ea typeface="+mj-ea"/>
              </a:rPr>
              <a:t>環境</a:t>
            </a:r>
            <a:endParaRPr lang="ja-JP" altLang="en-US" sz="2400" dirty="0">
              <a:latin typeface="+mj-ea"/>
              <a:ea typeface="+mj-ea"/>
            </a:endParaRPr>
          </a:p>
          <a:p>
            <a:r>
              <a:rPr lang="ja-JP" altLang="en-US" sz="2400" dirty="0">
                <a:latin typeface="+mj-ea"/>
                <a:ea typeface="+mj-ea"/>
              </a:rPr>
              <a:t>通称「</a:t>
            </a:r>
            <a:r>
              <a:rPr lang="en-US" altLang="ja-JP" sz="2400" dirty="0">
                <a:latin typeface="+mj-ea"/>
                <a:ea typeface="+mj-ea"/>
              </a:rPr>
              <a:t>X</a:t>
            </a:r>
            <a:r>
              <a:rPr lang="ja-JP" altLang="en-US" sz="2400" dirty="0">
                <a:latin typeface="+mj-ea"/>
                <a:ea typeface="+mj-ea"/>
              </a:rPr>
              <a:t>」、「</a:t>
            </a:r>
            <a:r>
              <a:rPr lang="en-US" altLang="ja-JP" sz="2400" dirty="0">
                <a:latin typeface="+mj-ea"/>
                <a:ea typeface="+mj-ea"/>
              </a:rPr>
              <a:t>X11</a:t>
            </a:r>
            <a:r>
              <a:rPr lang="ja-JP" altLang="en-US" sz="2400" dirty="0">
                <a:latin typeface="+mj-ea"/>
                <a:ea typeface="+mj-ea"/>
              </a:rPr>
              <a:t>」</a:t>
            </a:r>
          </a:p>
          <a:p>
            <a:r>
              <a:rPr lang="ja-JP" altLang="en-US" sz="2400" dirty="0" smtClean="0">
                <a:latin typeface="+mj-ea"/>
                <a:ea typeface="+mj-ea"/>
              </a:rPr>
              <a:t>最新バージョンは</a:t>
            </a:r>
            <a:r>
              <a:rPr lang="ja-JP" altLang="en-US" sz="2400" dirty="0">
                <a:latin typeface="+mj-ea"/>
                <a:ea typeface="+mj-ea"/>
              </a:rPr>
              <a:t>「</a:t>
            </a:r>
            <a:r>
              <a:rPr lang="en-US" altLang="ja-JP" sz="2400" dirty="0">
                <a:latin typeface="+mj-ea"/>
                <a:ea typeface="+mj-ea"/>
              </a:rPr>
              <a:t>X11R7.3</a:t>
            </a:r>
            <a:r>
              <a:rPr lang="ja-JP" altLang="en-US" sz="2400" dirty="0">
                <a:latin typeface="+mj-ea"/>
                <a:ea typeface="+mj-ea"/>
              </a:rPr>
              <a:t>」</a:t>
            </a:r>
          </a:p>
          <a:p>
            <a:r>
              <a:rPr lang="en-US" altLang="ja-JP" sz="2400" dirty="0">
                <a:latin typeface="+mj-ea"/>
                <a:ea typeface="+mj-ea"/>
              </a:rPr>
              <a:t>1980</a:t>
            </a:r>
            <a:r>
              <a:rPr lang="ja-JP" altLang="en-US" sz="2400" dirty="0">
                <a:latin typeface="+mj-ea"/>
                <a:ea typeface="+mj-ea"/>
              </a:rPr>
              <a:t>年代にマサチューセッツ工科大学で</a:t>
            </a:r>
            <a:r>
              <a:rPr lang="ja-JP" altLang="en-US" sz="2400" dirty="0" smtClean="0">
                <a:latin typeface="+mj-ea"/>
                <a:ea typeface="+mj-ea"/>
              </a:rPr>
              <a:t>開発</a:t>
            </a:r>
            <a:endParaRPr lang="en-US" altLang="ja-JP" sz="2400" dirty="0" smtClean="0">
              <a:latin typeface="+mj-ea"/>
              <a:ea typeface="+mj-ea"/>
            </a:endParaRPr>
          </a:p>
          <a:p>
            <a:pPr lvl="1"/>
            <a:r>
              <a:rPr lang="ja-JP" altLang="en-US" sz="2200" dirty="0" smtClean="0">
                <a:latin typeface="+mj-ea"/>
                <a:ea typeface="+mj-ea"/>
              </a:rPr>
              <a:t>その後開発は </a:t>
            </a:r>
            <a:r>
              <a:rPr lang="en-US" altLang="ja-JP" sz="2200" dirty="0" smtClean="0">
                <a:latin typeface="+mj-ea"/>
                <a:ea typeface="+mj-ea"/>
              </a:rPr>
              <a:t>X Consortium</a:t>
            </a:r>
            <a:r>
              <a:rPr lang="ja-JP" altLang="en-US" sz="2200" dirty="0" err="1" smtClean="0">
                <a:latin typeface="+mj-ea"/>
                <a:ea typeface="+mj-ea"/>
              </a:rPr>
              <a:t>，</a:t>
            </a:r>
            <a:r>
              <a:rPr lang="en-US" altLang="ja-JP" sz="2200" dirty="0" smtClean="0">
                <a:latin typeface="+mj-ea"/>
                <a:ea typeface="+mj-ea"/>
              </a:rPr>
              <a:t>The Open Group</a:t>
            </a:r>
            <a:r>
              <a:rPr lang="ja-JP" altLang="en-US" sz="2200" dirty="0" err="1" smtClean="0">
                <a:latin typeface="+mj-ea"/>
                <a:ea typeface="+mj-ea"/>
              </a:rPr>
              <a:t>，</a:t>
            </a:r>
            <a:r>
              <a:rPr lang="en-US" altLang="ja-JP" sz="2200" dirty="0" err="1" smtClean="0">
                <a:latin typeface="+mj-ea"/>
                <a:ea typeface="+mj-ea"/>
              </a:rPr>
              <a:t>X.Org</a:t>
            </a:r>
            <a:r>
              <a:rPr lang="ja-JP" altLang="en-US" sz="2200" dirty="0" err="1" smtClean="0">
                <a:latin typeface="+mj-ea"/>
                <a:ea typeface="+mj-ea"/>
              </a:rPr>
              <a:t>，</a:t>
            </a:r>
            <a:r>
              <a:rPr lang="en-US" altLang="ja-JP" sz="2200" dirty="0" err="1" smtClean="0">
                <a:latin typeface="+mj-ea"/>
                <a:ea typeface="+mj-ea"/>
              </a:rPr>
              <a:t>X.Org</a:t>
            </a:r>
            <a:r>
              <a:rPr lang="en-US" altLang="ja-JP" sz="2200" dirty="0" smtClean="0">
                <a:latin typeface="+mj-ea"/>
                <a:ea typeface="+mj-ea"/>
              </a:rPr>
              <a:t> Foundation </a:t>
            </a:r>
            <a:r>
              <a:rPr lang="ja-JP" altLang="en-US" sz="2200" dirty="0" smtClean="0">
                <a:latin typeface="+mj-ea"/>
                <a:ea typeface="+mj-ea"/>
              </a:rPr>
              <a:t>と継承される</a:t>
            </a:r>
            <a:endParaRPr lang="en-US" altLang="ja-JP" sz="2200" dirty="0" smtClean="0">
              <a:latin typeface="+mj-ea"/>
              <a:ea typeface="+mj-ea"/>
            </a:endParaRPr>
          </a:p>
        </p:txBody>
      </p:sp>
      <p:pic>
        <p:nvPicPr>
          <p:cNvPr id="2050" name="Picture 2" descr="C:\Users\yamasita\Desktop\xorg-foundation-webpage.jpg"/>
          <p:cNvPicPr>
            <a:picLocks noChangeAspect="1" noChangeArrowheads="1"/>
          </p:cNvPicPr>
          <p:nvPr/>
        </p:nvPicPr>
        <p:blipFill>
          <a:blip r:embed="rId3"/>
          <a:srcRect/>
          <a:stretch>
            <a:fillRect/>
          </a:stretch>
        </p:blipFill>
        <p:spPr bwMode="auto">
          <a:xfrm>
            <a:off x="4644648" y="4143380"/>
            <a:ext cx="4451715" cy="2643206"/>
          </a:xfrm>
          <a:prstGeom prst="rect">
            <a:avLst/>
          </a:prstGeom>
          <a:noFill/>
        </p:spPr>
      </p:pic>
      <p:sp>
        <p:nvSpPr>
          <p:cNvPr id="6" name="テキスト ボックス 5"/>
          <p:cNvSpPr txBox="1"/>
          <p:nvPr/>
        </p:nvSpPr>
        <p:spPr>
          <a:xfrm>
            <a:off x="-32" y="5929330"/>
            <a:ext cx="4357718" cy="646331"/>
          </a:xfrm>
          <a:prstGeom prst="rect">
            <a:avLst/>
          </a:prstGeom>
          <a:noFill/>
        </p:spPr>
        <p:txBody>
          <a:bodyPr wrap="square" rtlCol="0">
            <a:spAutoFit/>
          </a:bodyPr>
          <a:lstStyle/>
          <a:p>
            <a:r>
              <a:rPr lang="ja-JP" altLang="en-US" dirty="0" smtClean="0"/>
              <a:t>図</a:t>
            </a:r>
            <a:r>
              <a:rPr lang="en-US" altLang="ja-JP" dirty="0" smtClean="0">
                <a:latin typeface="+mj-ea"/>
                <a:ea typeface="+mj-ea"/>
              </a:rPr>
              <a:t>2</a:t>
            </a:r>
            <a:r>
              <a:rPr lang="en-US" altLang="ja-JP" dirty="0" smtClean="0"/>
              <a:t>:</a:t>
            </a:r>
            <a:r>
              <a:rPr lang="ja-JP" altLang="en-US" dirty="0" smtClean="0"/>
              <a:t> </a:t>
            </a:r>
            <a:r>
              <a:rPr lang="en-US" altLang="ja-JP" dirty="0" err="1" smtClean="0">
                <a:latin typeface="+mj-ea"/>
                <a:ea typeface="+mj-ea"/>
              </a:rPr>
              <a:t>X.Org</a:t>
            </a:r>
            <a:r>
              <a:rPr lang="en-US" altLang="ja-JP" dirty="0" smtClean="0">
                <a:latin typeface="+mj-ea"/>
                <a:ea typeface="+mj-ea"/>
              </a:rPr>
              <a:t> Foundation </a:t>
            </a:r>
            <a:r>
              <a:rPr lang="ja-JP" altLang="en-US" dirty="0" smtClean="0">
                <a:latin typeface="+mj-ea"/>
                <a:ea typeface="+mj-ea"/>
              </a:rPr>
              <a:t>の </a:t>
            </a:r>
            <a:r>
              <a:rPr lang="en-US" altLang="ja-JP" dirty="0" smtClean="0">
                <a:latin typeface="+mj-ea"/>
                <a:ea typeface="+mj-ea"/>
              </a:rPr>
              <a:t>web </a:t>
            </a:r>
            <a:r>
              <a:rPr lang="ja-JP" altLang="en-US" dirty="0" smtClean="0">
                <a:latin typeface="+mj-ea"/>
                <a:ea typeface="+mj-ea"/>
              </a:rPr>
              <a:t>ページのスクリーンショット</a:t>
            </a:r>
            <a:endParaRPr kumimoji="1" lang="ja-JP" altLang="en-US" dirty="0">
              <a:latin typeface="+mj-ea"/>
              <a:ea typeface="+mj-ea"/>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Rectangle 2"/>
          <p:cNvSpPr>
            <a:spLocks noGrp="1" noChangeArrowheads="1"/>
          </p:cNvSpPr>
          <p:nvPr>
            <p:ph type="title"/>
          </p:nvPr>
        </p:nvSpPr>
        <p:spPr>
          <a:xfrm>
            <a:off x="1349375" y="390525"/>
            <a:ext cx="7543800" cy="857250"/>
          </a:xfrm>
        </p:spPr>
        <p:txBody>
          <a:bodyPr>
            <a:normAutofit fontScale="90000"/>
          </a:bodyPr>
          <a:lstStyle/>
          <a:p>
            <a:r>
              <a:rPr lang="en-US" altLang="ja-JP" sz="3200">
                <a:solidFill>
                  <a:schemeClr val="tx1"/>
                </a:solidFill>
              </a:rPr>
              <a:t>X Window System  </a:t>
            </a:r>
            <a:r>
              <a:rPr lang="ja-JP" altLang="en-US" sz="3200">
                <a:solidFill>
                  <a:schemeClr val="tx1"/>
                </a:solidFill>
              </a:rPr>
              <a:t>その２</a:t>
            </a:r>
            <a:br>
              <a:rPr lang="ja-JP" altLang="en-US" sz="3200">
                <a:solidFill>
                  <a:schemeClr val="tx1"/>
                </a:solidFill>
              </a:rPr>
            </a:br>
            <a:r>
              <a:rPr lang="ja-JP" altLang="en-US" sz="3200">
                <a:solidFill>
                  <a:schemeClr val="tx1"/>
                </a:solidFill>
              </a:rPr>
              <a:t>～</a:t>
            </a:r>
            <a:r>
              <a:rPr lang="en-US" altLang="ja-JP" sz="3200">
                <a:solidFill>
                  <a:schemeClr val="tx1"/>
                </a:solidFill>
              </a:rPr>
              <a:t>X Window System </a:t>
            </a:r>
            <a:r>
              <a:rPr lang="ja-JP" altLang="en-US" sz="3200">
                <a:solidFill>
                  <a:schemeClr val="tx1"/>
                </a:solidFill>
              </a:rPr>
              <a:t>の特徴～</a:t>
            </a:r>
          </a:p>
        </p:txBody>
      </p:sp>
      <p:sp>
        <p:nvSpPr>
          <p:cNvPr id="214019" name="Rectangle 3"/>
          <p:cNvSpPr>
            <a:spLocks noGrp="1" noChangeArrowheads="1"/>
          </p:cNvSpPr>
          <p:nvPr>
            <p:ph idx="1"/>
          </p:nvPr>
        </p:nvSpPr>
        <p:spPr>
          <a:xfrm>
            <a:off x="457200" y="1428736"/>
            <a:ext cx="8229600" cy="5214974"/>
          </a:xfrm>
        </p:spPr>
        <p:txBody>
          <a:bodyPr/>
          <a:lstStyle/>
          <a:p>
            <a:pPr>
              <a:lnSpc>
                <a:spcPct val="90000"/>
              </a:lnSpc>
            </a:pPr>
            <a:r>
              <a:rPr lang="ja-JP" altLang="en-US" sz="2400" dirty="0"/>
              <a:t>サーバ・クライアントシステムを採用</a:t>
            </a:r>
          </a:p>
          <a:p>
            <a:pPr lvl="1">
              <a:lnSpc>
                <a:spcPct val="90000"/>
              </a:lnSpc>
            </a:pPr>
            <a:r>
              <a:rPr lang="ja-JP" altLang="en-US" sz="2000" dirty="0"/>
              <a:t>「</a:t>
            </a:r>
            <a:r>
              <a:rPr lang="en-US" altLang="ja-JP" sz="2000" dirty="0"/>
              <a:t>X </a:t>
            </a:r>
            <a:r>
              <a:rPr lang="ja-JP" altLang="en-US" sz="2000" dirty="0"/>
              <a:t>サーバ」と「</a:t>
            </a:r>
            <a:r>
              <a:rPr lang="en-US" altLang="ja-JP" sz="2000" dirty="0"/>
              <a:t>X </a:t>
            </a:r>
            <a:r>
              <a:rPr lang="ja-JP" altLang="en-US" sz="2000" dirty="0"/>
              <a:t>クライアント」</a:t>
            </a:r>
          </a:p>
          <a:p>
            <a:pPr lvl="1">
              <a:lnSpc>
                <a:spcPct val="90000"/>
              </a:lnSpc>
            </a:pPr>
            <a:r>
              <a:rPr lang="ja-JP" altLang="en-US" sz="2000" dirty="0"/>
              <a:t>通信規約は </a:t>
            </a:r>
            <a:r>
              <a:rPr lang="en-US" altLang="ja-JP" sz="2000" dirty="0"/>
              <a:t>X </a:t>
            </a:r>
            <a:r>
              <a:rPr lang="ja-JP" altLang="en-US" sz="2000" dirty="0"/>
              <a:t>プロトコル</a:t>
            </a:r>
          </a:p>
          <a:p>
            <a:pPr>
              <a:lnSpc>
                <a:spcPct val="90000"/>
              </a:lnSpc>
            </a:pPr>
            <a:r>
              <a:rPr lang="ja-JP" altLang="en-US" sz="2400" dirty="0">
                <a:solidFill>
                  <a:srgbClr val="FF0000"/>
                </a:solidFill>
              </a:rPr>
              <a:t>ネットワーク透過</a:t>
            </a:r>
          </a:p>
          <a:p>
            <a:pPr lvl="1">
              <a:lnSpc>
                <a:spcPct val="90000"/>
              </a:lnSpc>
            </a:pPr>
            <a:r>
              <a:rPr lang="ja-JP" altLang="en-US" sz="2000" dirty="0"/>
              <a:t>ネットワークの存在を意識せずに利用できる</a:t>
            </a:r>
          </a:p>
          <a:p>
            <a:pPr lvl="1">
              <a:lnSpc>
                <a:spcPct val="90000"/>
              </a:lnSpc>
            </a:pPr>
            <a:r>
              <a:rPr lang="ja-JP" altLang="en-US" sz="2200" dirty="0"/>
              <a:t>機種やＯＳなどに依存せずに使用可能</a:t>
            </a:r>
          </a:p>
          <a:p>
            <a:pPr>
              <a:lnSpc>
                <a:spcPct val="90000"/>
              </a:lnSpc>
            </a:pPr>
            <a:r>
              <a:rPr lang="ja-JP" altLang="en-US" sz="2400" dirty="0" smtClean="0"/>
              <a:t>自分の好きなウィンドウマネージャ</a:t>
            </a:r>
            <a:r>
              <a:rPr lang="ja-JP" altLang="en-US" sz="2400" dirty="0"/>
              <a:t>を選択する（ウィンドウの見た目を変える）ことができる</a:t>
            </a:r>
          </a:p>
          <a:p>
            <a:pPr lvl="1">
              <a:lnSpc>
                <a:spcPct val="90000"/>
              </a:lnSpc>
            </a:pPr>
            <a:r>
              <a:rPr lang="en-US" altLang="ja-JP" sz="2000" dirty="0" err="1" smtClean="0"/>
              <a:t>twm</a:t>
            </a:r>
            <a:r>
              <a:rPr lang="en-US" altLang="ja-JP" sz="2000" dirty="0" smtClean="0"/>
              <a:t>, After Step,</a:t>
            </a:r>
            <a:r>
              <a:rPr lang="ja-JP" altLang="en-US" sz="2000" dirty="0" smtClean="0"/>
              <a:t> </a:t>
            </a:r>
            <a:r>
              <a:rPr lang="en-US" altLang="ja-JP" sz="2000" dirty="0" smtClean="0"/>
              <a:t>Enlightenment </a:t>
            </a:r>
            <a:r>
              <a:rPr lang="ja-JP" altLang="en-US" sz="2000" dirty="0" smtClean="0"/>
              <a:t>など</a:t>
            </a:r>
            <a:endParaRPr lang="en-US" altLang="ja-JP" sz="2000" dirty="0" smtClean="0"/>
          </a:p>
          <a:p>
            <a:pPr lvl="1">
              <a:lnSpc>
                <a:spcPct val="90000"/>
              </a:lnSpc>
            </a:pPr>
            <a:r>
              <a:rPr lang="ja-JP" altLang="en-US" sz="2000" dirty="0" smtClean="0"/>
              <a:t>統合デスクトップ環境としては </a:t>
            </a:r>
            <a:r>
              <a:rPr lang="en-US" altLang="ja-JP" sz="2000" dirty="0" err="1" smtClean="0"/>
              <a:t>xfce</a:t>
            </a:r>
            <a:r>
              <a:rPr lang="en-US" altLang="ja-JP" sz="2000" dirty="0" smtClean="0"/>
              <a:t>, GNOME </a:t>
            </a:r>
            <a:r>
              <a:rPr lang="ja-JP" altLang="en-US" sz="2000" dirty="0" smtClean="0"/>
              <a:t>など</a:t>
            </a:r>
            <a:endParaRPr lang="en-US" altLang="ja-JP" sz="2000" dirty="0"/>
          </a:p>
        </p:txBody>
      </p:sp>
      <p:pic>
        <p:nvPicPr>
          <p:cNvPr id="1026" name="Picture 2"/>
          <p:cNvPicPr>
            <a:picLocks noChangeAspect="1" noChangeArrowheads="1"/>
          </p:cNvPicPr>
          <p:nvPr/>
        </p:nvPicPr>
        <p:blipFill>
          <a:blip r:embed="rId3"/>
          <a:srcRect/>
          <a:stretch>
            <a:fillRect/>
          </a:stretch>
        </p:blipFill>
        <p:spPr bwMode="auto">
          <a:xfrm>
            <a:off x="285720" y="5143512"/>
            <a:ext cx="2392365" cy="1649424"/>
          </a:xfrm>
          <a:prstGeom prst="rect">
            <a:avLst/>
          </a:prstGeom>
          <a:noFill/>
          <a:ln w="9525">
            <a:noFill/>
            <a:miter lim="800000"/>
            <a:headEnd/>
            <a:tailEnd/>
          </a:ln>
          <a:effectLst/>
        </p:spPr>
      </p:pic>
      <p:pic>
        <p:nvPicPr>
          <p:cNvPr id="1027" name="Picture 3" descr="C:\Users\yamasita\Desktop\afterstep.jpg"/>
          <p:cNvPicPr>
            <a:picLocks noChangeAspect="1" noChangeArrowheads="1"/>
          </p:cNvPicPr>
          <p:nvPr/>
        </p:nvPicPr>
        <p:blipFill>
          <a:blip r:embed="rId4" cstate="print"/>
          <a:srcRect/>
          <a:stretch>
            <a:fillRect/>
          </a:stretch>
        </p:blipFill>
        <p:spPr bwMode="auto">
          <a:xfrm>
            <a:off x="6572296" y="4964941"/>
            <a:ext cx="2428860" cy="1821645"/>
          </a:xfrm>
          <a:prstGeom prst="rect">
            <a:avLst/>
          </a:prstGeom>
          <a:noFill/>
        </p:spPr>
      </p:pic>
      <p:sp>
        <p:nvSpPr>
          <p:cNvPr id="6" name="テキスト ボックス 5"/>
          <p:cNvSpPr txBox="1"/>
          <p:nvPr/>
        </p:nvSpPr>
        <p:spPr>
          <a:xfrm>
            <a:off x="2786050" y="6068817"/>
            <a:ext cx="3643338" cy="646331"/>
          </a:xfrm>
          <a:prstGeom prst="rect">
            <a:avLst/>
          </a:prstGeom>
          <a:noFill/>
        </p:spPr>
        <p:txBody>
          <a:bodyPr wrap="square" rtlCol="0">
            <a:spAutoFit/>
          </a:bodyPr>
          <a:lstStyle/>
          <a:p>
            <a:r>
              <a:rPr lang="ja-JP" altLang="en-US" dirty="0" smtClean="0"/>
              <a:t>図３</a:t>
            </a:r>
            <a:r>
              <a:rPr lang="en-US" altLang="ja-JP" dirty="0" smtClean="0"/>
              <a:t>:</a:t>
            </a:r>
            <a:r>
              <a:rPr lang="en-US" altLang="ja-JP" dirty="0" err="1" smtClean="0">
                <a:latin typeface="+mj-ea"/>
                <a:ea typeface="+mj-ea"/>
              </a:rPr>
              <a:t>xfce</a:t>
            </a:r>
            <a:r>
              <a:rPr lang="en-US" altLang="ja-JP" dirty="0" smtClean="0">
                <a:latin typeface="+mj-ea"/>
                <a:ea typeface="+mj-ea"/>
              </a:rPr>
              <a:t> </a:t>
            </a:r>
            <a:r>
              <a:rPr lang="ja-JP" altLang="en-US" dirty="0" smtClean="0">
                <a:latin typeface="+mj-ea"/>
                <a:ea typeface="+mj-ea"/>
              </a:rPr>
              <a:t>のスクリーンショット</a:t>
            </a:r>
            <a:r>
              <a:rPr lang="en-US" altLang="ja-JP" dirty="0" smtClean="0">
                <a:latin typeface="+mj-ea"/>
                <a:ea typeface="+mj-ea"/>
              </a:rPr>
              <a:t>(</a:t>
            </a:r>
            <a:r>
              <a:rPr lang="ja-JP" altLang="en-US" dirty="0" smtClean="0">
                <a:latin typeface="+mj-ea"/>
                <a:ea typeface="+mj-ea"/>
              </a:rPr>
              <a:t>左</a:t>
            </a:r>
            <a:r>
              <a:rPr lang="en-US" altLang="ja-JP" dirty="0" smtClean="0">
                <a:latin typeface="+mj-ea"/>
                <a:ea typeface="+mj-ea"/>
              </a:rPr>
              <a:t>)</a:t>
            </a:r>
            <a:r>
              <a:rPr lang="ja-JP" altLang="en-US" dirty="0" smtClean="0">
                <a:latin typeface="+mj-ea"/>
                <a:ea typeface="+mj-ea"/>
              </a:rPr>
              <a:t>と</a:t>
            </a:r>
            <a:r>
              <a:rPr lang="en-US" altLang="ja-JP" dirty="0" err="1" smtClean="0">
                <a:latin typeface="+mj-ea"/>
                <a:ea typeface="+mj-ea"/>
              </a:rPr>
              <a:t>Afterstep</a:t>
            </a:r>
            <a:r>
              <a:rPr lang="en-US" altLang="ja-JP" dirty="0" smtClean="0">
                <a:latin typeface="+mj-ea"/>
                <a:ea typeface="+mj-ea"/>
              </a:rPr>
              <a:t> </a:t>
            </a:r>
            <a:r>
              <a:rPr lang="ja-JP" altLang="en-US" dirty="0" smtClean="0">
                <a:latin typeface="+mj-ea"/>
                <a:ea typeface="+mj-ea"/>
              </a:rPr>
              <a:t>のスクリーンショット</a:t>
            </a:r>
            <a:r>
              <a:rPr lang="en-US" altLang="ja-JP" dirty="0" smtClean="0">
                <a:latin typeface="+mj-ea"/>
                <a:ea typeface="+mj-ea"/>
              </a:rPr>
              <a:t>(</a:t>
            </a:r>
            <a:r>
              <a:rPr lang="ja-JP" altLang="en-US" dirty="0" smtClean="0">
                <a:latin typeface="+mj-ea"/>
                <a:ea typeface="+mj-ea"/>
              </a:rPr>
              <a:t>右</a:t>
            </a:r>
            <a:r>
              <a:rPr lang="en-US" altLang="ja-JP" dirty="0" smtClean="0">
                <a:latin typeface="+mj-ea"/>
                <a:ea typeface="+mj-ea"/>
              </a:rPr>
              <a:t>)</a:t>
            </a:r>
            <a:endParaRPr kumimoji="1" lang="ja-JP" altLang="en-US"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FIRSTODAKKER@EIL3IGSUUVWXY5L9" val="2825"/>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リゾート">
  <a:themeElements>
    <a:clrScheme name="リゾート">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リゾート">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リゾート">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5808</TotalTime>
  <Words>711</Words>
  <Application>Microsoft Office PowerPoint</Application>
  <PresentationFormat>画面に合わせる (4:3)</PresentationFormat>
  <Paragraphs>144</Paragraphs>
  <Slides>16</Slides>
  <Notes>10</Notes>
  <HiddenSlides>0</HiddenSlides>
  <MMClips>0</MMClips>
  <ScaleCrop>false</ScaleCrop>
  <HeadingPairs>
    <vt:vector size="4" baseType="variant">
      <vt:variant>
        <vt:lpstr>テーマ</vt:lpstr>
      </vt:variant>
      <vt:variant>
        <vt:i4>1</vt:i4>
      </vt:variant>
      <vt:variant>
        <vt:lpstr>スライド タイトル</vt:lpstr>
      </vt:variant>
      <vt:variant>
        <vt:i4>16</vt:i4>
      </vt:variant>
    </vt:vector>
  </HeadingPairs>
  <TitlesOfParts>
    <vt:vector size="17" baseType="lpstr">
      <vt:lpstr>リゾート</vt:lpstr>
      <vt:lpstr>情報実習第11回</vt:lpstr>
      <vt:lpstr>サーバ・クライアントシステム　その1 ～サーバ・クライアントシステムとは～</vt:lpstr>
      <vt:lpstr>サーバ・クライアントシステム　その2 ～サーバ (server) とは～</vt:lpstr>
      <vt:lpstr>サーバ･クライアントシステム　その３ 　～クライアント (client) とは～</vt:lpstr>
      <vt:lpstr>サーバ･クライアントシステム　その４ ～例 ： web ページを閲覧する～</vt:lpstr>
      <vt:lpstr>サーバ･クライアントシステム　その５ ～サーバ･クライアントシステムの特徴～</vt:lpstr>
      <vt:lpstr>X Window System  とは</vt:lpstr>
      <vt:lpstr>X Window System  その１ ～ X Window System とは～</vt:lpstr>
      <vt:lpstr>X Window System  その２ ～X Window System の特徴～</vt:lpstr>
      <vt:lpstr>　X Window System  その３ ～X におけるサーバ･クライアント～</vt:lpstr>
      <vt:lpstr>X Window System  その４ ～いろいろな X クライアント～</vt:lpstr>
      <vt:lpstr>X Window System  その５ ～Ｘ におけるネットワーク透過～</vt:lpstr>
      <vt:lpstr>X Window system  その６ ～ネットワーク透過の模式図～</vt:lpstr>
      <vt:lpstr>X Window system　その７ ～ UNIX 系 OS 以外での X サーバ～</vt:lpstr>
      <vt:lpstr>X Window system  その８ ～ X Window system のまとめ～</vt:lpstr>
      <vt:lpstr>　　参考文献</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情報実験第12回</dc:title>
  <dc:creator>yamasita</dc:creator>
  <cp:lastModifiedBy>yamasita</cp:lastModifiedBy>
  <cp:revision>182</cp:revision>
  <dcterms:created xsi:type="dcterms:W3CDTF">2006-01-10T08:06:12Z</dcterms:created>
  <dcterms:modified xsi:type="dcterms:W3CDTF">2008-07-04T03:57:40Z</dcterms:modified>
</cp:coreProperties>
</file>