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89" r:id="rId4"/>
    <p:sldId id="275" r:id="rId5"/>
    <p:sldId id="287" r:id="rId6"/>
    <p:sldId id="277" r:id="rId7"/>
    <p:sldId id="258" r:id="rId8"/>
    <p:sldId id="278" r:id="rId9"/>
    <p:sldId id="259" r:id="rId10"/>
    <p:sldId id="286" r:id="rId11"/>
    <p:sldId id="285" r:id="rId12"/>
    <p:sldId id="260" r:id="rId13"/>
    <p:sldId id="269" r:id="rId14"/>
    <p:sldId id="262" r:id="rId15"/>
    <p:sldId id="280" r:id="rId16"/>
    <p:sldId id="281" r:id="rId17"/>
    <p:sldId id="263" r:id="rId18"/>
    <p:sldId id="282" r:id="rId19"/>
    <p:sldId id="283" r:id="rId20"/>
    <p:sldId id="290" r:id="rId21"/>
    <p:sldId id="270" r:id="rId22"/>
    <p:sldId id="265" r:id="rId23"/>
    <p:sldId id="266" r:id="rId24"/>
    <p:sldId id="267" r:id="rId25"/>
    <p:sldId id="288" r:id="rId26"/>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HGP創英角ﾎﾟｯﾌﾟ体"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HGP創英角ﾎﾟｯﾌﾟ体"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HGP創英角ﾎﾟｯﾌﾟ体"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HGP創英角ﾎﾟｯﾌﾟ体"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HGP創英角ﾎﾟｯﾌﾟ体"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HGP創英角ﾎﾟｯﾌﾟ体"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HGP創英角ﾎﾟｯﾌﾟ体"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HGP創英角ﾎﾟｯﾌﾟ体"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HGP創英角ﾎﾟｯﾌﾟ体"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674E"/>
    <a:srgbClr val="FF0000"/>
    <a:srgbClr val="996600"/>
    <a:srgbClr val="FFFF66"/>
    <a:srgbClr val="CCFFFF"/>
    <a:srgbClr val="FFFF00"/>
    <a:srgbClr val="0066FF"/>
    <a:srgbClr val="00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654" autoAdjust="0"/>
  </p:normalViewPr>
  <p:slideViewPr>
    <p:cSldViewPr>
      <p:cViewPr varScale="1">
        <p:scale>
          <a:sx n="73" d="100"/>
          <a:sy n="73" d="100"/>
        </p:scale>
        <p:origin x="-1068"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notesViewPr>
    <p:cSldViewPr>
      <p:cViewPr varScale="1">
        <p:scale>
          <a:sx n="78" d="100"/>
          <a:sy n="78" d="100"/>
        </p:scale>
        <p:origin x="-207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endParaRPr lang="en-US" altLang="ja-JP"/>
          </a:p>
        </p:txBody>
      </p:sp>
      <p:sp>
        <p:nvSpPr>
          <p:cNvPr id="563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endParaRPr lang="en-US" altLang="ja-JP"/>
          </a:p>
        </p:txBody>
      </p:sp>
      <p:sp>
        <p:nvSpPr>
          <p:cNvPr id="563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endParaRPr lang="en-US" altLang="ja-JP"/>
          </a:p>
        </p:txBody>
      </p:sp>
      <p:sp>
        <p:nvSpPr>
          <p:cNvPr id="563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fld id="{FB7622A8-DBCF-4B19-A6B0-505C6D80EB44}" type="slidenum">
              <a:rPr lang="en-US" altLang="ja-JP"/>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endParaRPr lang="en-US" altLang="ja-JP"/>
          </a:p>
        </p:txBody>
      </p:sp>
      <p:sp>
        <p:nvSpPr>
          <p:cNvPr id="327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endParaRPr lang="en-US" altLang="ja-JP"/>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endParaRPr lang="en-US" altLang="ja-JP"/>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fld id="{6423D6C7-3BA2-43DF-B7C9-DEF375A353E1}"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9165F5-4DA4-41AD-86C4-7F9EA47E65F0}" type="slidenum">
              <a:rPr lang="en-US" altLang="ja-JP"/>
              <a:pPr/>
              <a:t>4</a:t>
            </a:fld>
            <a:endParaRPr lang="en-US" altLang="ja-JP"/>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E4591C-94C2-4077-B475-5E48EA1FD072}" type="slidenum">
              <a:rPr lang="en-US" altLang="ja-JP"/>
              <a:pPr/>
              <a:t>15</a:t>
            </a:fld>
            <a:endParaRPr lang="en-US" altLang="ja-JP"/>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9FE4B5-EE99-4B3C-BEFF-8C3C3AF334A7}" type="slidenum">
              <a:rPr lang="en-US" altLang="ja-JP"/>
              <a:pPr/>
              <a:t>16</a:t>
            </a:fld>
            <a:endParaRPr lang="en-US" altLang="ja-JP"/>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r>
              <a:rPr lang="ja-JP" altLang="en-US"/>
              <a:t>こういうシェルスクリプトを使うと毎日バックアップを取るのに使える</a:t>
            </a:r>
          </a:p>
          <a:p>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78B492-70CC-4A9C-B665-F3FBBDFE3AF0}" type="slidenum">
              <a:rPr lang="en-US" altLang="ja-JP"/>
              <a:pPr/>
              <a:t>17</a:t>
            </a:fld>
            <a:endParaRPr lang="en-US" altLang="ja-JP"/>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ja-JP" altLang="en-US"/>
              <a:t>具体例を経験にそくして記述</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9AAE6F-785B-492A-B214-18F516CD8352}" type="slidenum">
              <a:rPr lang="en-US" altLang="ja-JP"/>
              <a:pPr/>
              <a:t>18</a:t>
            </a:fld>
            <a:endParaRPr lang="en-US" altLang="ja-JP"/>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ja-JP" altLang="en-US"/>
              <a:t>具体例を経験にそくして記述</a:t>
            </a:r>
          </a:p>
          <a:p>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449655-B333-41E7-803B-68629A1C88F9}" type="slidenum">
              <a:rPr lang="en-US" altLang="ja-JP"/>
              <a:pPr/>
              <a:t>19</a:t>
            </a:fld>
            <a:endParaRPr lang="en-US" altLang="ja-JP"/>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ja-JP" altLang="en-US"/>
              <a:t>具体例を経験にそくして記述</a:t>
            </a:r>
          </a:p>
          <a:p>
            <a:endParaRPr lang="ja-JP" altLang="en-US"/>
          </a:p>
          <a:p>
            <a:r>
              <a:rPr lang="ja-JP" altLang="en-US"/>
              <a:t>矢印の場所を変更する</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423D6C7-3BA2-43DF-B7C9-DEF375A353E1}" type="slidenum">
              <a:rPr lang="en-US" altLang="ja-JP" smtClean="0"/>
              <a:pPr/>
              <a:t>25</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EFA286-398D-422B-99D3-869C9D5A0ECA}" type="slidenum">
              <a:rPr lang="en-US" altLang="ja-JP"/>
              <a:pPr/>
              <a:t>5</a:t>
            </a:fld>
            <a:endParaRPr lang="en-US" altLang="ja-JP"/>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729B50-B2E9-4ACB-8C30-3BE29A90472A}" type="slidenum">
              <a:rPr lang="en-US" altLang="ja-JP"/>
              <a:pPr/>
              <a:t>6</a:t>
            </a:fld>
            <a:endParaRPr lang="en-US" altLang="ja-JP"/>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0B4065-C8EB-46D3-A24E-E77B17A82E6F}" type="slidenum">
              <a:rPr lang="en-US" altLang="ja-JP"/>
              <a:pPr/>
              <a:t>7</a:t>
            </a:fld>
            <a:endParaRPr lang="en-US" altLang="ja-JP"/>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ja-JP" altLang="en-US"/>
              <a:t>絵を直す</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232438-F4D4-42E6-AA40-AE5FDEF39435}" type="slidenum">
              <a:rPr lang="en-US" altLang="ja-JP"/>
              <a:pPr/>
              <a:t>8</a:t>
            </a:fld>
            <a:endParaRPr lang="en-US" altLang="ja-JP"/>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FCD494-9AC6-4E0B-ABCF-4075778C7E6B}" type="slidenum">
              <a:rPr lang="en-US" altLang="ja-JP"/>
              <a:pPr/>
              <a:t>9</a:t>
            </a:fld>
            <a:endParaRPr lang="en-US" altLang="ja-JP"/>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12CE8D-0512-41D0-B1D9-E58492BBED44}" type="slidenum">
              <a:rPr lang="en-US" altLang="ja-JP"/>
              <a:pPr/>
              <a:t>10</a:t>
            </a:fld>
            <a:endParaRPr lang="en-US" altLang="ja-JP"/>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90C4C-181A-4B73-81B4-CD17044AA9F7}" type="slidenum">
              <a:rPr lang="en-US" altLang="ja-JP"/>
              <a:pPr/>
              <a:t>11</a:t>
            </a:fld>
            <a:endParaRPr lang="en-US" altLang="ja-JP"/>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r>
              <a:rPr lang="ja-JP" altLang="en-US" dirty="0"/>
              <a:t>シェルそれぞれの違いを強調</a:t>
            </a:r>
          </a:p>
          <a:p>
            <a:r>
              <a:rPr lang="ja-JP" altLang="en-US" dirty="0"/>
              <a:t>マウスで使えるシェル </a:t>
            </a:r>
            <a:r>
              <a:rPr lang="en-US" altLang="ja-JP" dirty="0"/>
              <a:t>explorer </a:t>
            </a:r>
            <a:r>
              <a:rPr lang="ja-JP" altLang="en-US" dirty="0"/>
              <a:t>など</a:t>
            </a:r>
          </a:p>
          <a:p>
            <a:r>
              <a:rPr lang="ja-JP" altLang="en-US" dirty="0"/>
              <a:t>互換シェルとは？</a:t>
            </a:r>
          </a:p>
          <a:p>
            <a:endParaRPr lang="en-US" altLang="ja-JP"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D9F89B-8A3A-4374-B562-585EC380B9F6}" type="slidenum">
              <a:rPr lang="en-US" altLang="ja-JP"/>
              <a:pPr/>
              <a:t>14</a:t>
            </a:fld>
            <a:endParaRPr lang="en-US" altLang="ja-JP"/>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r>
              <a:rPr lang="ja-JP" altLang="en-US"/>
              <a:t>スクリプトの意味を記述する</a:t>
            </a:r>
          </a:p>
          <a:p>
            <a:endParaRPr lang="ja-JP" altLang="en-US"/>
          </a:p>
          <a:p>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FDD77724-018D-428C-A378-6DEF9932EC7D}"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/25</a:t>
            </a:r>
            <a:endParaRPr lang="ja-JP" altLang="en-US" dirty="0">
              <a:latin typeface="HGP明朝B" pitchFamily="18" charset="-128"/>
              <a:ea typeface="HGP明朝B" pitchFamily="18"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EF1CCA37-7DA3-49E8-BEE2-00697381E198}"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0C458A81-5C56-4C85-8751-5604E55A78CA}"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endParaRPr lang="en-US" altLang="ja-JP" dirty="0" smtClean="0">
              <a:latin typeface="HGP明朝B" pitchFamily="18" charset="-128"/>
              <a:ea typeface="HGP明朝B" pitchFamily="18"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392F07F1-53C3-40DA-A017-F21D7D761878}"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スライド番号プレースホルダ 5"/>
          <p:cNvSpPr>
            <a:spLocks noGrp="1"/>
          </p:cNvSpPr>
          <p:nvPr>
            <p:ph type="sldNum" sz="quarter" idx="11"/>
          </p:nvPr>
        </p:nvSpPr>
        <p:spPr/>
        <p:txBody>
          <a:bodyPr/>
          <a:lstStyle>
            <a:lvl1pPr>
              <a:defRPr/>
            </a:lvl1pPr>
          </a:lstStyle>
          <a:p>
            <a:fld id="{8C93F690-4986-4D9E-9963-D5D1BE3AC6FC}"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スライド番号プレースホルダ 7"/>
          <p:cNvSpPr>
            <a:spLocks noGrp="1"/>
          </p:cNvSpPr>
          <p:nvPr>
            <p:ph type="sldNum" sz="quarter" idx="11"/>
          </p:nvPr>
        </p:nvSpPr>
        <p:spPr/>
        <p:txBody>
          <a:bodyPr/>
          <a:lstStyle>
            <a:lvl1pPr>
              <a:defRPr/>
            </a:lvl1pPr>
          </a:lstStyle>
          <a:p>
            <a:fld id="{3054C0E2-CED5-4AC7-B9E3-77678E53F111}"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スライド番号プレースホルダ 3"/>
          <p:cNvSpPr>
            <a:spLocks noGrp="1"/>
          </p:cNvSpPr>
          <p:nvPr>
            <p:ph type="sldNum" sz="quarter" idx="11"/>
          </p:nvPr>
        </p:nvSpPr>
        <p:spPr/>
        <p:txBody>
          <a:bodyPr/>
          <a:lstStyle>
            <a:lvl1pPr>
              <a:defRPr/>
            </a:lvl1pPr>
          </a:lstStyle>
          <a:p>
            <a:fld id="{1AEA0E6A-3B79-4FA9-888E-0CF088087107}"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スライド番号プレースホルダ 2"/>
          <p:cNvSpPr>
            <a:spLocks noGrp="1"/>
          </p:cNvSpPr>
          <p:nvPr>
            <p:ph type="sldNum" sz="quarter" idx="11"/>
          </p:nvPr>
        </p:nvSpPr>
        <p:spPr/>
        <p:txBody>
          <a:bodyPr/>
          <a:lstStyle>
            <a:lvl1pPr>
              <a:defRPr/>
            </a:lvl1pPr>
          </a:lstStyle>
          <a:p>
            <a:fld id="{C0C49EB5-2A8A-49A1-908A-1E0ABBACA6B9}"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スライド番号プレースホルダ 5"/>
          <p:cNvSpPr>
            <a:spLocks noGrp="1"/>
          </p:cNvSpPr>
          <p:nvPr>
            <p:ph type="sldNum" sz="quarter" idx="11"/>
          </p:nvPr>
        </p:nvSpPr>
        <p:spPr/>
        <p:txBody>
          <a:bodyPr/>
          <a:lstStyle>
            <a:lvl1pPr>
              <a:defRPr/>
            </a:lvl1pPr>
          </a:lstStyle>
          <a:p>
            <a:fld id="{DE2FBE04-7B81-4AE9-B1CD-C090FECEE3B5}"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スライド番号プレースホルダ 5"/>
          <p:cNvSpPr>
            <a:spLocks noGrp="1"/>
          </p:cNvSpPr>
          <p:nvPr>
            <p:ph type="sldNum" sz="quarter" idx="11"/>
          </p:nvPr>
        </p:nvSpPr>
        <p:spPr/>
        <p:txBody>
          <a:bodyPr/>
          <a:lstStyle>
            <a:lvl1pPr>
              <a:defRPr/>
            </a:lvl1pPr>
          </a:lstStyle>
          <a:p>
            <a:fld id="{C9D0F75E-48BA-451F-8C9C-6522CC23D2A7}"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FF"/>
            </a:gs>
            <a:gs pos="100000">
              <a:srgbClr val="000099"/>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endParaRPr lang="en-US" altLang="ja-JP"/>
          </a:p>
        </p:txBody>
      </p:sp>
      <p:sp>
        <p:nvSpPr>
          <p:cNvPr id="1031" name="Rectangle 7"/>
          <p:cNvSpPr>
            <a:spLocks noGrp="1" noChangeArrowheads="1"/>
          </p:cNvSpPr>
          <p:nvPr>
            <p:ph type="sldNum" sz="quarter" idx="4"/>
          </p:nvPr>
        </p:nvSpPr>
        <p:spPr bwMode="auto">
          <a:xfrm>
            <a:off x="6732588" y="18891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latin typeface="HGP創英角ﾎﾟｯﾌﾟ体" pitchFamily="50" charset="-128"/>
              </a:defRPr>
            </a:lvl1pPr>
          </a:lstStyle>
          <a:p>
            <a:fld id="{38BFE4F0-6A98-410F-AEEA-D1DDCD4C556C}" type="slidenum">
              <a:rPr lang="en-US" altLang="ja-JP" smtClean="0">
                <a:latin typeface="HGP明朝B" pitchFamily="18" charset="-128"/>
                <a:ea typeface="HGP明朝B" pitchFamily="18" charset="-128"/>
              </a:rPr>
              <a:pPr/>
              <a:t>&lt;#&gt;</a:t>
            </a:fld>
            <a:r>
              <a:rPr lang="en-US" altLang="ja-JP" dirty="0" smtClean="0">
                <a:latin typeface="HGP明朝B" pitchFamily="18" charset="-128"/>
                <a:ea typeface="HGP明朝B" pitchFamily="18" charset="-128"/>
              </a:rPr>
              <a:t>/2</a:t>
            </a:r>
            <a:r>
              <a:rPr lang="ja-JP" altLang="en-US" dirty="0" smtClean="0">
                <a:latin typeface="HGP明朝B" pitchFamily="18" charset="-128"/>
                <a:ea typeface="HGP明朝B" pitchFamily="18" charset="-128"/>
              </a:rPr>
              <a:t>４</a:t>
            </a:r>
            <a:endParaRPr lang="ja-JP" altLang="en-US" dirty="0">
              <a:latin typeface="HGP明朝B" pitchFamily="18" charset="-128"/>
              <a:ea typeface="HGP明朝B" pitchFamily="18"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pitchFamily="50" charset="-128"/>
        </a:defRPr>
      </a:lvl2pPr>
      <a:lvl3pPr algn="ctr" rtl="0" fontAlgn="base">
        <a:spcBef>
          <a:spcPct val="0"/>
        </a:spcBef>
        <a:spcAft>
          <a:spcPct val="0"/>
        </a:spcAft>
        <a:defRPr kumimoji="1" sz="4400">
          <a:solidFill>
            <a:schemeClr val="tx2"/>
          </a:solidFill>
          <a:latin typeface="Times New Roman" pitchFamily="18" charset="0"/>
          <a:ea typeface="ＭＳ Ｐゴシック" pitchFamily="50" charset="-128"/>
        </a:defRPr>
      </a:lvl3pPr>
      <a:lvl4pPr algn="ctr" rtl="0" fontAlgn="base">
        <a:spcBef>
          <a:spcPct val="0"/>
        </a:spcBef>
        <a:spcAft>
          <a:spcPct val="0"/>
        </a:spcAft>
        <a:defRPr kumimoji="1" sz="4400">
          <a:solidFill>
            <a:schemeClr val="tx2"/>
          </a:solidFill>
          <a:latin typeface="Times New Roman" pitchFamily="18" charset="0"/>
          <a:ea typeface="ＭＳ Ｐゴシック" pitchFamily="50" charset="-128"/>
        </a:defRPr>
      </a:lvl4pPr>
      <a:lvl5pPr algn="ctr" rtl="0" fontAlgn="base">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071546"/>
            <a:ext cx="7772400" cy="2357453"/>
          </a:xfrm>
        </p:spPr>
        <p:txBody>
          <a:bodyPr/>
          <a:lstStyle/>
          <a:p>
            <a:r>
              <a:rPr lang="ja-JP" altLang="en-US" sz="5400" dirty="0">
                <a:solidFill>
                  <a:srgbClr val="FFFF66"/>
                </a:solidFill>
                <a:effectLst>
                  <a:outerShdw blurRad="38100" dist="38100" dir="2700000" algn="tl">
                    <a:srgbClr val="000000"/>
                  </a:outerShdw>
                </a:effectLst>
                <a:latin typeface="HGP明朝B" pitchFamily="18" charset="-128"/>
                <a:ea typeface="HGP明朝B" pitchFamily="18" charset="-128"/>
              </a:rPr>
              <a:t>シェル</a:t>
            </a:r>
            <a:br>
              <a:rPr lang="ja-JP" altLang="en-US" sz="5400" dirty="0">
                <a:solidFill>
                  <a:srgbClr val="FFFF66"/>
                </a:solidFill>
                <a:effectLst>
                  <a:outerShdw blurRad="38100" dist="38100" dir="2700000" algn="tl">
                    <a:srgbClr val="000000"/>
                  </a:outerShdw>
                </a:effectLst>
                <a:latin typeface="HGP明朝B" pitchFamily="18" charset="-128"/>
                <a:ea typeface="HGP明朝B" pitchFamily="18" charset="-128"/>
              </a:rPr>
            </a:br>
            <a:r>
              <a:rPr lang="ja-JP" altLang="en-US" sz="5400" dirty="0">
                <a:solidFill>
                  <a:srgbClr val="FFFF66"/>
                </a:solidFill>
                <a:effectLst>
                  <a:outerShdw blurRad="38100" dist="38100" dir="2700000" algn="tl">
                    <a:srgbClr val="000000"/>
                  </a:outerShdw>
                </a:effectLst>
                <a:latin typeface="HGP明朝B" pitchFamily="18" charset="-128"/>
                <a:ea typeface="HGP明朝B" pitchFamily="18" charset="-128"/>
              </a:rPr>
              <a:t>シェルスクリプト</a:t>
            </a:r>
            <a:br>
              <a:rPr lang="ja-JP" altLang="en-US" sz="5400" dirty="0">
                <a:solidFill>
                  <a:srgbClr val="FFFF66"/>
                </a:solidFill>
                <a:effectLst>
                  <a:outerShdw blurRad="38100" dist="38100" dir="2700000" algn="tl">
                    <a:srgbClr val="000000"/>
                  </a:outerShdw>
                </a:effectLst>
                <a:latin typeface="HGP明朝B" pitchFamily="18" charset="-128"/>
                <a:ea typeface="HGP明朝B" pitchFamily="18" charset="-128"/>
              </a:rPr>
            </a:br>
            <a:r>
              <a:rPr lang="ja-JP" altLang="en-US" sz="5400" dirty="0">
                <a:solidFill>
                  <a:srgbClr val="FFFF66"/>
                </a:solidFill>
                <a:effectLst>
                  <a:outerShdw blurRad="38100" dist="38100" dir="2700000" algn="tl">
                    <a:srgbClr val="000000"/>
                  </a:outerShdw>
                </a:effectLst>
                <a:latin typeface="HGP明朝B" pitchFamily="18" charset="-128"/>
                <a:ea typeface="HGP明朝B" pitchFamily="18" charset="-128"/>
              </a:rPr>
              <a:t>最低限</a:t>
            </a:r>
            <a:r>
              <a:rPr lang="en-US" altLang="ja-JP" sz="5400" dirty="0">
                <a:solidFill>
                  <a:srgbClr val="FFFF66"/>
                </a:solidFill>
                <a:effectLst>
                  <a:outerShdw blurRad="38100" dist="38100" dir="2700000" algn="tl">
                    <a:srgbClr val="000000"/>
                  </a:outerShdw>
                </a:effectLst>
                <a:latin typeface="HGP明朝B" pitchFamily="18" charset="-128"/>
                <a:ea typeface="HGP明朝B" pitchFamily="18" charset="-128"/>
              </a:rPr>
              <a:t>vi</a:t>
            </a:r>
          </a:p>
        </p:txBody>
      </p:sp>
      <p:sp>
        <p:nvSpPr>
          <p:cNvPr id="2051" name="Rectangle 3"/>
          <p:cNvSpPr>
            <a:spLocks noGrp="1" noChangeArrowheads="1"/>
          </p:cNvSpPr>
          <p:nvPr>
            <p:ph type="subTitle" idx="1"/>
          </p:nvPr>
        </p:nvSpPr>
        <p:spPr>
          <a:xfrm>
            <a:off x="1403350" y="4221163"/>
            <a:ext cx="6400800" cy="1752600"/>
          </a:xfrm>
        </p:spPr>
        <p:txBody>
          <a:bodyPr/>
          <a:lstStyle/>
          <a:p>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山下</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達也</a:t>
            </a: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a:p>
            <a:r>
              <a:rPr lang="ja-JP" altLang="en-US" sz="2800" dirty="0">
                <a:solidFill>
                  <a:srgbClr val="CCFFFF"/>
                </a:solidFill>
                <a:effectLst>
                  <a:outerShdw blurRad="38100" dist="38100" dir="2700000" algn="tl">
                    <a:srgbClr val="000000"/>
                  </a:outerShdw>
                </a:effectLst>
                <a:latin typeface="HGP明朝B" pitchFamily="18" charset="-128"/>
                <a:ea typeface="HGP明朝B" pitchFamily="18" charset="-128"/>
              </a:rPr>
              <a:t>（北大理・宇宙理学専攻</a:t>
            </a:r>
            <a:r>
              <a:rPr lang="ja-JP" altLang="en-US" sz="2800" dirty="0" smtClean="0">
                <a:solidFill>
                  <a:srgbClr val="CCFFFF"/>
                </a:solidFill>
                <a:effectLst>
                  <a:outerShdw blurRad="38100" dist="38100" dir="2700000" algn="tl">
                    <a:srgbClr val="000000"/>
                  </a:outerShdw>
                </a:effectLst>
                <a:latin typeface="HGP明朝B" pitchFamily="18" charset="-128"/>
                <a:ea typeface="HGP明朝B" pitchFamily="18" charset="-128"/>
              </a:rPr>
              <a:t>）</a:t>
            </a:r>
            <a:endParaRPr lang="ja-JP" altLang="en-US" sz="2800" dirty="0">
              <a:solidFill>
                <a:srgbClr val="CCFFFF"/>
              </a:solidFill>
              <a:effectLst>
                <a:outerShdw blurRad="38100" dist="38100" dir="2700000" algn="tl">
                  <a:srgbClr val="000000"/>
                </a:outerShdw>
              </a:effectLst>
              <a:latin typeface="HGP明朝B" pitchFamily="18" charset="-128"/>
              <a:ea typeface="HGP明朝B" pitchFamily="18" charset="-128"/>
            </a:endParaRPr>
          </a:p>
          <a:p>
            <a:r>
              <a:rPr lang="ja-JP" altLang="en-US" sz="2400" dirty="0" smtClean="0">
                <a:solidFill>
                  <a:srgbClr val="CCFFFF"/>
                </a:solidFill>
                <a:effectLst>
                  <a:outerShdw blurRad="38100" dist="38100" dir="2700000" algn="tl">
                    <a:srgbClr val="000000"/>
                  </a:outerShdw>
                </a:effectLst>
                <a:latin typeface="HGP明朝B" pitchFamily="18" charset="-128"/>
                <a:ea typeface="HGP明朝B" pitchFamily="18" charset="-128"/>
              </a:rPr>
              <a:t>２００</a:t>
            </a:r>
            <a:r>
              <a:rPr lang="en-US" altLang="ja-JP" sz="2400" dirty="0" smtClean="0">
                <a:solidFill>
                  <a:srgbClr val="CCFFFF"/>
                </a:solidFill>
                <a:effectLst>
                  <a:outerShdw blurRad="38100" dist="38100" dir="2700000" algn="tl">
                    <a:srgbClr val="000000"/>
                  </a:outerShdw>
                </a:effectLst>
                <a:latin typeface="HGP明朝B" pitchFamily="18" charset="-128"/>
                <a:ea typeface="HGP明朝B" pitchFamily="18" charset="-128"/>
              </a:rPr>
              <a:t>9</a:t>
            </a:r>
            <a:r>
              <a:rPr lang="ja-JP" altLang="en-US" sz="2400" dirty="0" smtClean="0">
                <a:solidFill>
                  <a:srgbClr val="CCFFFF"/>
                </a:solidFill>
                <a:effectLst>
                  <a:outerShdw blurRad="38100" dist="38100" dir="2700000" algn="tl">
                    <a:srgbClr val="000000"/>
                  </a:outerShdw>
                </a:effectLst>
                <a:latin typeface="HGP明朝B" pitchFamily="18" charset="-128"/>
                <a:ea typeface="HGP明朝B" pitchFamily="18" charset="-128"/>
              </a:rPr>
              <a:t>年</a:t>
            </a:r>
            <a:r>
              <a:rPr lang="en-US" altLang="ja-JP" sz="2400" dirty="0">
                <a:solidFill>
                  <a:srgbClr val="CCFFFF"/>
                </a:solidFill>
                <a:effectLst>
                  <a:outerShdw blurRad="38100" dist="38100" dir="2700000" algn="tl">
                    <a:srgbClr val="000000"/>
                  </a:outerShdw>
                </a:effectLst>
                <a:latin typeface="HGP明朝B" pitchFamily="18" charset="-128"/>
                <a:ea typeface="HGP明朝B" pitchFamily="18" charset="-128"/>
              </a:rPr>
              <a:t>05</a:t>
            </a:r>
            <a:r>
              <a:rPr lang="ja-JP" altLang="en-US" sz="2400" dirty="0">
                <a:solidFill>
                  <a:srgbClr val="CCFFFF"/>
                </a:solidFill>
                <a:effectLst>
                  <a:outerShdw blurRad="38100" dist="38100" dir="2700000" algn="tl">
                    <a:srgbClr val="000000"/>
                  </a:outerShdw>
                </a:effectLst>
                <a:latin typeface="HGP明朝B" pitchFamily="18" charset="-128"/>
                <a:ea typeface="HGP明朝B" pitchFamily="18" charset="-128"/>
              </a:rPr>
              <a:t>月</a:t>
            </a:r>
            <a:r>
              <a:rPr lang="en-US" altLang="ja-JP" sz="2400" dirty="0" smtClean="0">
                <a:solidFill>
                  <a:srgbClr val="CCFFFF"/>
                </a:solidFill>
                <a:effectLst>
                  <a:outerShdw blurRad="38100" dist="38100" dir="2700000" algn="tl">
                    <a:srgbClr val="000000"/>
                  </a:outerShdw>
                </a:effectLst>
                <a:latin typeface="HGP明朝B" pitchFamily="18" charset="-128"/>
                <a:ea typeface="HGP明朝B" pitchFamily="18" charset="-128"/>
              </a:rPr>
              <a:t>08</a:t>
            </a:r>
            <a:r>
              <a:rPr lang="ja-JP" altLang="en-US" sz="2400" dirty="0" smtClean="0">
                <a:solidFill>
                  <a:srgbClr val="CCFFFF"/>
                </a:solidFill>
                <a:effectLst>
                  <a:outerShdw blurRad="38100" dist="38100" dir="2700000" algn="tl">
                    <a:srgbClr val="000000"/>
                  </a:outerShdw>
                </a:effectLst>
                <a:latin typeface="HGP明朝B" pitchFamily="18" charset="-128"/>
                <a:ea typeface="HGP明朝B" pitchFamily="18" charset="-128"/>
              </a:rPr>
              <a:t>日</a:t>
            </a:r>
            <a:endParaRPr lang="ja-JP" altLang="en-US" sz="2400" dirty="0">
              <a:solidFill>
                <a:srgbClr val="CCFFFF"/>
              </a:solidFill>
              <a:effectLst>
                <a:outerShdw blurRad="38100" dist="38100" dir="2700000" algn="tl">
                  <a:srgbClr val="000000"/>
                </a:outerShdw>
              </a:effectLst>
              <a:latin typeface="HGP明朝B" pitchFamily="18" charset="-128"/>
              <a:ea typeface="HGP明朝B" pitchFamily="18" charset="-128"/>
            </a:endParaRPr>
          </a:p>
        </p:txBody>
      </p:sp>
      <p:sp>
        <p:nvSpPr>
          <p:cNvPr id="2052" name="Text Box 4"/>
          <p:cNvSpPr txBox="1">
            <a:spLocks noChangeArrowheads="1"/>
          </p:cNvSpPr>
          <p:nvPr/>
        </p:nvSpPr>
        <p:spPr bwMode="auto">
          <a:xfrm>
            <a:off x="20638" y="76200"/>
            <a:ext cx="5490606" cy="461665"/>
          </a:xfrm>
          <a:prstGeom prst="rect">
            <a:avLst/>
          </a:prstGeom>
          <a:noFill/>
          <a:ln w="9525">
            <a:noFill/>
            <a:miter lim="800000"/>
            <a:headEnd/>
            <a:tailEnd/>
          </a:ln>
          <a:effectLst/>
        </p:spPr>
        <p:txBody>
          <a:bodyPr wrap="none">
            <a:spAutoFit/>
          </a:bodyPr>
          <a:lstStyle/>
          <a:p>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INEX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第４回</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最低限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UNIX(Linux)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その３</a:t>
            </a:r>
            <a:endParaRPr lang="ja-JP" altLang="en-US" sz="3200" dirty="0">
              <a:solidFill>
                <a:srgbClr val="CCFFFF"/>
              </a:solidFill>
              <a:effectLst>
                <a:outerShdw blurRad="38100" dist="38100" dir="2700000" algn="tl">
                  <a:srgbClr val="000000"/>
                </a:outerShdw>
              </a:effectLst>
              <a:latin typeface="HGP明朝B" pitchFamily="18" charset="-128"/>
              <a:ea typeface="HGP明朝B" pitchFamily="18"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28596" y="76200"/>
            <a:ext cx="8029604" cy="1143000"/>
          </a:xfrm>
        </p:spPr>
        <p:txBody>
          <a:bodyPr/>
          <a:lstStyle/>
          <a:p>
            <a:r>
              <a:rPr lang="ja-JP" altLang="en-US" dirty="0">
                <a:solidFill>
                  <a:srgbClr val="FFFF66"/>
                </a:solidFill>
                <a:effectLst>
                  <a:outerShdw blurRad="38100" dist="38100" dir="2700000" algn="tl">
                    <a:srgbClr val="000000"/>
                  </a:outerShdw>
                </a:effectLst>
                <a:latin typeface="HGP明朝B" pitchFamily="18" charset="-128"/>
                <a:ea typeface="HGP明朝B" pitchFamily="18" charset="-128"/>
              </a:rPr>
              <a:t>プログラミング</a:t>
            </a:r>
            <a:r>
              <a:rPr lang="ja-JP" altLang="en-US" dirty="0" smtClean="0">
                <a:solidFill>
                  <a:srgbClr val="FFFF66"/>
                </a:solidFill>
                <a:effectLst>
                  <a:outerShdw blurRad="38100" dist="38100" dir="2700000" algn="tl">
                    <a:srgbClr val="000000"/>
                  </a:outerShdw>
                </a:effectLst>
                <a:latin typeface="HGP明朝B" pitchFamily="18" charset="-128"/>
                <a:ea typeface="HGP明朝B" pitchFamily="18" charset="-128"/>
              </a:rPr>
              <a:t>言語としてのシェル</a:t>
            </a:r>
            <a:endParaRPr lang="ja-JP" altLang="en-US" dirty="0">
              <a:solidFill>
                <a:srgbClr val="FFFF66"/>
              </a:solidFill>
              <a:effectLst>
                <a:outerShdw blurRad="38100" dist="38100" dir="2700000" algn="tl">
                  <a:srgbClr val="000000"/>
                </a:outerShdw>
              </a:effectLst>
              <a:latin typeface="HGP明朝B" pitchFamily="18" charset="-128"/>
              <a:ea typeface="HGP明朝B" pitchFamily="18" charset="-128"/>
            </a:endParaRPr>
          </a:p>
        </p:txBody>
      </p:sp>
      <p:sp>
        <p:nvSpPr>
          <p:cNvPr id="43011" name="Rectangle 3"/>
          <p:cNvSpPr>
            <a:spLocks noGrp="1" noChangeArrowheads="1"/>
          </p:cNvSpPr>
          <p:nvPr>
            <p:ph idx="1"/>
          </p:nvPr>
        </p:nvSpPr>
        <p:spPr>
          <a:xfrm>
            <a:off x="228600" y="1295400"/>
            <a:ext cx="8458200" cy="5086350"/>
          </a:xfrm>
        </p:spPr>
        <p:txBody>
          <a:bodyPr/>
          <a:lstStyle/>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スクリプトを解釈する論理的な制御</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機能を持つ</a:t>
            </a:r>
            <a:endParaRPr lang="ja-JP" altLang="en-US" dirty="0">
              <a:solidFill>
                <a:schemeClr val="bg1"/>
              </a:solidFill>
              <a:effectLst>
                <a:outerShdw blurRad="38100" dist="38100" dir="2700000" algn="tl">
                  <a:srgbClr val="000000"/>
                </a:outerShdw>
              </a:effectLst>
              <a:latin typeface="HGP明朝B" pitchFamily="18" charset="-128"/>
              <a:ea typeface="HGP明朝B" pitchFamily="18" charset="-128"/>
            </a:endParaRP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一連の</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手続き</a:t>
            </a:r>
            <a:r>
              <a:rPr lang="en-US" altLang="ja-JP" dirty="0" smtClean="0">
                <a:solidFill>
                  <a:schemeClr val="bg1"/>
                </a:solidFill>
                <a:effectLst>
                  <a:outerShdw blurRad="38100" dist="38100" dir="2700000" algn="tl">
                    <a:srgbClr val="000000"/>
                  </a:outerShdw>
                </a:effectLst>
                <a:latin typeface="HGP明朝B" pitchFamily="18" charset="-128"/>
                <a:ea typeface="HGP明朝B" pitchFamily="18" charset="-128"/>
              </a:rPr>
              <a:t>(</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コマンド</a:t>
            </a:r>
            <a:r>
              <a:rPr lang="en-US" altLang="ja-JP" dirty="0" smtClean="0">
                <a:solidFill>
                  <a:schemeClr val="bg1"/>
                </a:solidFill>
                <a:effectLst>
                  <a:outerShdw blurRad="38100" dist="38100" dir="2700000" algn="tl">
                    <a:srgbClr val="000000"/>
                  </a:outerShdw>
                </a:effectLst>
                <a:latin typeface="HGP明朝B" pitchFamily="18" charset="-128"/>
                <a:ea typeface="HGP明朝B" pitchFamily="18" charset="-128"/>
              </a:rPr>
              <a:t>)</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を</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書き込んだファイル</a:t>
            </a:r>
          </a:p>
          <a:p>
            <a:pPr lvl="1">
              <a:buClr>
                <a:srgbClr val="FFFF66"/>
              </a:buClr>
              <a:buFont typeface="Wingdings" pitchFamily="2" charset="2"/>
              <a:buChar char="l"/>
            </a:pPr>
            <a:r>
              <a:rPr lang="ja-JP" altLang="en-US" dirty="0">
                <a:solidFill>
                  <a:schemeClr val="folHlink"/>
                </a:solidFill>
                <a:effectLst>
                  <a:outerShdw blurRad="38100" dist="38100" dir="2700000" algn="tl">
                    <a:srgbClr val="000000"/>
                  </a:outerShdw>
                </a:effectLst>
                <a:latin typeface="HGP明朝B" pitchFamily="18" charset="-128"/>
                <a:ea typeface="HGP明朝B" pitchFamily="18" charset="-128"/>
              </a:rPr>
              <a:t> </a:t>
            </a:r>
            <a:r>
              <a:rPr lang="en-US" altLang="ja-JP" dirty="0">
                <a:solidFill>
                  <a:srgbClr val="FE674E"/>
                </a:solidFill>
                <a:effectLst>
                  <a:outerShdw blurRad="38100" dist="38100" dir="2700000" algn="tl">
                    <a:srgbClr val="000000"/>
                  </a:outerShdw>
                </a:effectLst>
                <a:latin typeface="HGP明朝B" pitchFamily="18" charset="-128"/>
                <a:ea typeface="HGP明朝B" pitchFamily="18" charset="-128"/>
              </a:rPr>
              <a:t>(</a:t>
            </a:r>
            <a:r>
              <a:rPr lang="ja-JP" altLang="en-US" dirty="0">
                <a:solidFill>
                  <a:srgbClr val="FE674E"/>
                </a:solidFill>
                <a:effectLst>
                  <a:outerShdw blurRad="38100" dist="38100" dir="2700000" algn="tl">
                    <a:srgbClr val="000000"/>
                  </a:outerShdw>
                </a:effectLst>
                <a:latin typeface="HGP明朝B" pitchFamily="18" charset="-128"/>
                <a:ea typeface="HGP明朝B" pitchFamily="18" charset="-128"/>
              </a:rPr>
              <a:t>シェル</a:t>
            </a:r>
            <a:r>
              <a:rPr lang="en-US" altLang="ja-JP" dirty="0" smtClean="0">
                <a:solidFill>
                  <a:srgbClr val="FE674E"/>
                </a:solidFill>
                <a:effectLst>
                  <a:outerShdw blurRad="38100" dist="38100" dir="2700000" algn="tl">
                    <a:srgbClr val="000000"/>
                  </a:outerShdw>
                </a:effectLst>
                <a:latin typeface="HGP明朝B" pitchFamily="18" charset="-128"/>
                <a:ea typeface="HGP明朝B" pitchFamily="18" charset="-128"/>
              </a:rPr>
              <a:t>)</a:t>
            </a:r>
            <a:r>
              <a:rPr lang="ja-JP" altLang="en-US" dirty="0" smtClean="0">
                <a:solidFill>
                  <a:srgbClr val="FE674E"/>
                </a:solidFill>
                <a:effectLst>
                  <a:outerShdw blurRad="38100" dist="38100" dir="2700000" algn="tl">
                    <a:srgbClr val="000000"/>
                  </a:outerShdw>
                </a:effectLst>
                <a:latin typeface="HGP明朝B" pitchFamily="18" charset="-128"/>
                <a:ea typeface="HGP明朝B" pitchFamily="18" charset="-128"/>
              </a:rPr>
              <a:t>スクリプトファイル</a:t>
            </a:r>
            <a:endParaRPr lang="en-US" altLang="ja-JP" dirty="0" smtClean="0">
              <a:solidFill>
                <a:srgbClr val="FE674E"/>
              </a:solidFill>
              <a:effectLst>
                <a:outerShdw blurRad="38100" dist="38100" dir="2700000" algn="tl">
                  <a:srgbClr val="000000"/>
                </a:outerShdw>
              </a:effectLst>
              <a:latin typeface="HGP明朝B" pitchFamily="18" charset="-128"/>
              <a:ea typeface="HGP明朝B" pitchFamily="18" charset="-128"/>
            </a:endParaRPr>
          </a:p>
          <a:p>
            <a:pPr lvl="1">
              <a:buClr>
                <a:srgbClr val="FFFF66"/>
              </a:buClr>
              <a:buFont typeface="Wingdings" pitchFamily="2" charset="2"/>
              <a:buChar char="l"/>
            </a:pP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実行すると一連の手続きが行われる</a:t>
            </a: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a:p>
            <a:pPr lvl="1">
              <a:buClr>
                <a:srgbClr val="FFFF66"/>
              </a:buClr>
              <a:buFont typeface="Wingdings" pitchFamily="2" charset="2"/>
              <a:buNone/>
            </a:pP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「シェルスクリプト」編で詳しく紹介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76200"/>
            <a:ext cx="77724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代表的なシェル</a:t>
            </a:r>
          </a:p>
        </p:txBody>
      </p:sp>
      <p:sp>
        <p:nvSpPr>
          <p:cNvPr id="41987" name="Rectangle 3"/>
          <p:cNvSpPr>
            <a:spLocks noGrp="1" noChangeArrowheads="1"/>
          </p:cNvSpPr>
          <p:nvPr>
            <p:ph idx="1"/>
          </p:nvPr>
        </p:nvSpPr>
        <p:spPr>
          <a:xfrm>
            <a:off x="228600" y="1295400"/>
            <a:ext cx="8458200" cy="5086350"/>
          </a:xfrm>
        </p:spPr>
        <p:txBody>
          <a:bodyPr/>
          <a:lstStyle/>
          <a:p>
            <a:pPr>
              <a:lnSpc>
                <a:spcPct val="90000"/>
              </a:lnSpc>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Unix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系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OS </a:t>
            </a:r>
            <a:r>
              <a:rPr lang="en-US" altLang="ja-JP" sz="2000" dirty="0">
                <a:solidFill>
                  <a:schemeClr val="bg1"/>
                </a:solidFill>
                <a:effectLst>
                  <a:outerShdw blurRad="38100" dist="38100" dir="2700000" algn="tl">
                    <a:srgbClr val="000000"/>
                  </a:outerShdw>
                </a:effectLst>
                <a:latin typeface="HGP明朝B" pitchFamily="18" charset="-128"/>
                <a:ea typeface="HGP明朝B" pitchFamily="18" charset="-128"/>
              </a:rPr>
              <a:t>(Linux, Mac OS, FreeBSD, Solaris...)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p>
          <a:p>
            <a:pPr lvl="1">
              <a:lnSpc>
                <a:spcPct val="90000"/>
              </a:lnSpc>
              <a:buClr>
                <a:srgbClr val="FFFF66"/>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en-US" altLang="ja-JP" dirty="0" err="1">
                <a:solidFill>
                  <a:srgbClr val="CCFFFF"/>
                </a:solidFill>
                <a:effectLst>
                  <a:outerShdw blurRad="38100" dist="38100" dir="2700000" algn="tl">
                    <a:srgbClr val="000000"/>
                  </a:outerShdw>
                </a:effectLst>
                <a:latin typeface="HGP明朝B" pitchFamily="18" charset="-128"/>
                <a:ea typeface="HGP明朝B" pitchFamily="18" charset="-128"/>
              </a:rPr>
              <a:t>sh</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smtClean="0">
                <a:solidFill>
                  <a:srgbClr val="FE674E"/>
                </a:solidFill>
                <a:effectLst>
                  <a:outerShdw blurRad="38100" dist="38100" dir="2700000" algn="tl">
                    <a:srgbClr val="000000"/>
                  </a:outerShdw>
                </a:effectLst>
                <a:latin typeface="HGP明朝B" pitchFamily="18" charset="-128"/>
                <a:ea typeface="HGP明朝B" pitchFamily="18" charset="-128"/>
              </a:rPr>
              <a:t>bash</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err="1" smtClean="0">
                <a:solidFill>
                  <a:srgbClr val="CCFFFF"/>
                </a:solidFill>
                <a:effectLst>
                  <a:outerShdw blurRad="38100" dist="38100" dir="2700000" algn="tl">
                    <a:srgbClr val="000000"/>
                  </a:outerShdw>
                </a:effectLst>
                <a:latin typeface="HGP明朝B" pitchFamily="18" charset="-128"/>
                <a:ea typeface="HGP明朝B" pitchFamily="18" charset="-128"/>
              </a:rPr>
              <a:t>ksh</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err="1" smtClean="0">
                <a:solidFill>
                  <a:srgbClr val="CCFFFF"/>
                </a:solidFill>
                <a:effectLst>
                  <a:outerShdw blurRad="38100" dist="38100" dir="2700000" algn="tl">
                    <a:srgbClr val="000000"/>
                  </a:outerShdw>
                </a:effectLst>
                <a:latin typeface="HGP明朝B" pitchFamily="18" charset="-128"/>
                <a:ea typeface="HGP明朝B" pitchFamily="18" charset="-128"/>
              </a:rPr>
              <a:t>zsh</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err="1" smtClean="0">
                <a:solidFill>
                  <a:srgbClr val="CCFFFF"/>
                </a:solidFill>
                <a:effectLst>
                  <a:outerShdw blurRad="38100" dist="38100" dir="2700000" algn="tl">
                    <a:srgbClr val="000000"/>
                  </a:outerShdw>
                </a:effectLst>
                <a:latin typeface="HGP明朝B" pitchFamily="18" charset="-128"/>
                <a:ea typeface="HGP明朝B" pitchFamily="18" charset="-128"/>
              </a:rPr>
              <a:t>csh</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err="1" smtClean="0">
                <a:solidFill>
                  <a:srgbClr val="CCFFFF"/>
                </a:solidFill>
                <a:effectLst>
                  <a:outerShdw blurRad="38100" dist="38100" dir="2700000" algn="tl">
                    <a:srgbClr val="000000"/>
                  </a:outerShdw>
                </a:effectLst>
                <a:latin typeface="HGP明朝B" pitchFamily="18" charset="-128"/>
                <a:ea typeface="HGP明朝B" pitchFamily="18" charset="-128"/>
              </a:rPr>
              <a:t>tcsh</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err="1" smtClean="0">
                <a:solidFill>
                  <a:srgbClr val="CCFFFF"/>
                </a:solidFill>
                <a:effectLst>
                  <a:outerShdw blurRad="38100" dist="38100" dir="2700000" algn="tl">
                    <a:srgbClr val="000000"/>
                  </a:outerShdw>
                </a:effectLst>
                <a:latin typeface="HGP明朝B" pitchFamily="18" charset="-128"/>
                <a:ea typeface="HGP明朝B" pitchFamily="18" charset="-128"/>
              </a:rPr>
              <a:t>ssh</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第</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10</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回</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smtClean="0">
                <a:solidFill>
                  <a:srgbClr val="CCFFFF"/>
                </a:solidFill>
                <a:effectLst>
                  <a:outerShdw blurRad="38100" dist="38100" dir="2700000" algn="tl">
                    <a:srgbClr val="000000"/>
                  </a:outerShdw>
                </a:effectLst>
                <a:latin typeface="Times New Roman"/>
                <a:ea typeface="HGP明朝B" pitchFamily="18" charset="-128"/>
              </a:rPr>
              <a:t>…</a:t>
            </a:r>
            <a:endParaRPr lang="en-US" altLang="ja-JP" dirty="0">
              <a:solidFill>
                <a:srgbClr val="CCFFFF"/>
              </a:solidFill>
              <a:effectLst>
                <a:outerShdw blurRad="38100" dist="38100" dir="2700000" algn="tl">
                  <a:srgbClr val="000000"/>
                </a:outerShdw>
              </a:effectLst>
              <a:latin typeface="HGP明朝B" pitchFamily="18" charset="-128"/>
              <a:ea typeface="HGP明朝B" pitchFamily="18" charset="-128"/>
            </a:endParaRPr>
          </a:p>
          <a:p>
            <a:pPr lvl="1">
              <a:lnSpc>
                <a:spcPct val="90000"/>
              </a:lnSpc>
              <a:buClr>
                <a:srgbClr val="FFFF66"/>
              </a:buClr>
              <a:buFont typeface="Wingdings" pitchFamily="2" charset="2"/>
              <a:buChar char="l"/>
            </a:pP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ユーザはシェルを選択可能</a:t>
            </a:r>
            <a:endPar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endParaRPr>
          </a:p>
          <a:p>
            <a:pPr lvl="1">
              <a:lnSpc>
                <a:spcPct val="90000"/>
              </a:lnSpc>
              <a:buClr>
                <a:srgbClr val="FFFF66"/>
              </a:buClr>
              <a:buFont typeface="Wingdings" pitchFamily="2" charset="2"/>
              <a:buChar char="l"/>
            </a:pP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それぞれ異なる機能を持つ</a:t>
            </a:r>
            <a:endParaRPr lang="en-US" altLang="ja-JP" dirty="0">
              <a:solidFill>
                <a:schemeClr val="bg1"/>
              </a:solidFill>
              <a:effectLst>
                <a:outerShdw blurRad="38100" dist="38100" dir="2700000" algn="tl">
                  <a:srgbClr val="000000"/>
                </a:outerShdw>
              </a:effectLst>
              <a:latin typeface="HGP明朝B" pitchFamily="18" charset="-128"/>
              <a:ea typeface="HGP明朝B" pitchFamily="18" charset="-128"/>
            </a:endParaRPr>
          </a:p>
          <a:p>
            <a:pPr>
              <a:lnSpc>
                <a:spcPct val="90000"/>
              </a:lnSpc>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Windows :</a:t>
            </a:r>
          </a:p>
          <a:p>
            <a:pPr lvl="1">
              <a:lnSpc>
                <a:spcPct val="90000"/>
              </a:lnSpc>
              <a:buClr>
                <a:srgbClr val="FFFF66"/>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Explorer,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その他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互換シェル</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a:t>
            </a:r>
          </a:p>
          <a:p>
            <a:pPr lvl="1">
              <a:lnSpc>
                <a:spcPct val="90000"/>
              </a:lnSpc>
              <a:buClr>
                <a:srgbClr val="FFFF66"/>
              </a:buClr>
              <a:buFont typeface="Wingdings" pitchFamily="2" charset="2"/>
              <a:buChar char="l"/>
            </a:pP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コマンドプロンプト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(NT</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系</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DOS</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プロンプト</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(9x</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a:t>
            </a:r>
            <a:endParaRPr lang="en-US" altLang="ja-JP" dirty="0">
              <a:solidFill>
                <a:srgbClr val="CCFFFF"/>
              </a:solidFill>
              <a:effectLst>
                <a:outerShdw blurRad="38100" dist="38100" dir="2700000" algn="tl">
                  <a:srgbClr val="000000"/>
                </a:outerShdw>
              </a:effectLst>
              <a:latin typeface="HGP明朝B" pitchFamily="18" charset="-128"/>
              <a:ea typeface="HGP明朝B" pitchFamily="18" charset="-128"/>
            </a:endParaRPr>
          </a:p>
          <a:p>
            <a:pPr>
              <a:lnSpc>
                <a:spcPct val="90000"/>
              </a:lnSpc>
              <a:buClr>
                <a:srgbClr val="CCFFFF"/>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Macintosh :</a:t>
            </a:r>
          </a:p>
          <a:p>
            <a:pPr lvl="1">
              <a:lnSpc>
                <a:spcPct val="90000"/>
              </a:lnSpc>
              <a:buClr>
                <a:srgbClr val="FFFF66"/>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Finder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76200"/>
            <a:ext cx="7772400" cy="1143000"/>
          </a:xfrm>
        </p:spPr>
        <p:txBody>
          <a:bodyPr/>
          <a:lstStyle/>
          <a:p>
            <a:r>
              <a:rPr lang="en-US" altLang="ja-JP" sz="4800" dirty="0">
                <a:solidFill>
                  <a:srgbClr val="FFFF66"/>
                </a:solidFill>
                <a:effectLst>
                  <a:outerShdw blurRad="38100" dist="38100" dir="2700000" algn="tl">
                    <a:srgbClr val="000000"/>
                  </a:outerShdw>
                </a:effectLst>
                <a:latin typeface="HGP明朝B" pitchFamily="18" charset="-128"/>
                <a:ea typeface="HGP明朝B" pitchFamily="18" charset="-128"/>
              </a:rPr>
              <a:t>bash </a:t>
            </a:r>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の特徴</a:t>
            </a:r>
          </a:p>
        </p:txBody>
      </p:sp>
      <p:sp>
        <p:nvSpPr>
          <p:cNvPr id="6147" name="Rectangle 3"/>
          <p:cNvSpPr>
            <a:spLocks noGrp="1" noChangeArrowheads="1"/>
          </p:cNvSpPr>
          <p:nvPr>
            <p:ph idx="1"/>
          </p:nvPr>
        </p:nvSpPr>
        <p:spPr>
          <a:xfrm>
            <a:off x="228600" y="1371600"/>
            <a:ext cx="8458200" cy="4114800"/>
          </a:xfrm>
        </p:spPr>
        <p:txBody>
          <a:bodyPr/>
          <a:lstStyle/>
          <a:p>
            <a:pPr>
              <a:buClr>
                <a:srgbClr val="CCFFFF"/>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bash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Bourne Again Shell</a:t>
            </a:r>
          </a:p>
          <a:p>
            <a:pPr lvl="1">
              <a:buClr>
                <a:srgbClr val="FFFF66"/>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Unix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系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OS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のシェルの一種</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Linux </a:t>
            </a:r>
            <a:r>
              <a:rPr lang="ja-JP" altLang="en-US" dirty="0" err="1">
                <a:solidFill>
                  <a:srgbClr val="CCFFFF"/>
                </a:solidFill>
                <a:effectLst>
                  <a:outerShdw blurRad="38100" dist="38100" dir="2700000" algn="tl">
                    <a:srgbClr val="000000"/>
                  </a:outerShdw>
                </a:effectLst>
                <a:latin typeface="HGP明朝B" pitchFamily="18" charset="-128"/>
                <a:ea typeface="HGP明朝B" pitchFamily="18" charset="-128"/>
              </a:rPr>
              <a:t>での</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標準</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ユーザの操作環境を向上させる機能が豊富</a:t>
            </a:r>
          </a:p>
          <a:p>
            <a:pPr lvl="2">
              <a:buClr>
                <a:srgbClr val="FF7C80"/>
              </a:buClr>
              <a:buFont typeface="Wingdings" pitchFamily="2" charset="2"/>
              <a:buChar char="l"/>
            </a:pPr>
            <a:r>
              <a:rPr lang="ja-JP" altLang="en-US" dirty="0">
                <a:solidFill>
                  <a:schemeClr val="folHlink"/>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リダイレクト</a:t>
            </a:r>
            <a:r>
              <a:rPr lang="en-US" altLang="ja-JP" dirty="0">
                <a:solidFill>
                  <a:srgbClr val="FF7C80"/>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メタキャラクタ</a:t>
            </a:r>
          </a:p>
          <a:p>
            <a:pPr lvl="2">
              <a:buClr>
                <a:srgbClr val="FF7C80"/>
              </a:buClr>
              <a:buFont typeface="Wingdings" pitchFamily="2" charset="2"/>
              <a:buChar char="l"/>
            </a:pPr>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 ジョブ管理</a:t>
            </a:r>
          </a:p>
          <a:p>
            <a:pPr lvl="2">
              <a:buClr>
                <a:srgbClr val="FF7C80"/>
              </a:buClr>
              <a:buFont typeface="Wingdings" pitchFamily="2" charset="2"/>
              <a:buChar char="l"/>
            </a:pPr>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 補完機能</a:t>
            </a:r>
            <a:r>
              <a:rPr lang="en-US" altLang="ja-JP" dirty="0">
                <a:solidFill>
                  <a:srgbClr val="FF7C80"/>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rgbClr val="FF7C80"/>
                </a:solidFill>
                <a:effectLst>
                  <a:outerShdw blurRad="38100" dist="38100" dir="2700000" algn="tl">
                    <a:srgbClr val="000000"/>
                  </a:outerShdw>
                </a:effectLst>
                <a:latin typeface="HGP明朝B" pitchFamily="18" charset="-128"/>
                <a:ea typeface="HGP明朝B" pitchFamily="18" charset="-128"/>
              </a:rPr>
              <a:t>ヒストリ</a:t>
            </a:r>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機能</a:t>
            </a:r>
          </a:p>
          <a:p>
            <a:pPr lvl="2">
              <a:buClr>
                <a:srgbClr val="FF7C80"/>
              </a:buClr>
              <a:buFont typeface="Wingdings" pitchFamily="2" charset="2"/>
              <a:buChar char="l"/>
            </a:pPr>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 エイリアス</a:t>
            </a:r>
          </a:p>
          <a:p>
            <a:pPr lvl="2">
              <a:buClr>
                <a:srgbClr val="FF7C80"/>
              </a:buClr>
              <a:buFont typeface="Wingdings" pitchFamily="2" charset="2"/>
              <a:buChar char="l"/>
            </a:pPr>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 環境</a:t>
            </a:r>
            <a:r>
              <a:rPr lang="ja-JP" altLang="en-US" dirty="0" smtClean="0">
                <a:solidFill>
                  <a:srgbClr val="FF7C80"/>
                </a:solidFill>
                <a:effectLst>
                  <a:outerShdw blurRad="38100" dist="38100" dir="2700000" algn="tl">
                    <a:srgbClr val="000000"/>
                  </a:outerShdw>
                </a:effectLst>
                <a:latin typeface="HGP明朝B" pitchFamily="18" charset="-128"/>
                <a:ea typeface="HGP明朝B" pitchFamily="18" charset="-128"/>
              </a:rPr>
              <a:t>変数</a:t>
            </a:r>
            <a:r>
              <a:rPr lang="en-US" altLang="ja-JP" dirty="0" smtClean="0">
                <a:solidFill>
                  <a:srgbClr val="FF7C80"/>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rgbClr val="FF7C80"/>
                </a:solidFill>
                <a:effectLst>
                  <a:outerShdw blurRad="38100" dist="38100" dir="2700000" algn="tl">
                    <a:srgbClr val="000000"/>
                  </a:outerShdw>
                </a:effectLst>
                <a:latin typeface="HGP明朝B" pitchFamily="18" charset="-128"/>
                <a:ea typeface="HGP明朝B" pitchFamily="18" charset="-128"/>
              </a:rPr>
              <a:t>シェル変数</a:t>
            </a:r>
            <a:endParaRPr lang="ja-JP" altLang="en-US" dirty="0">
              <a:solidFill>
                <a:srgbClr val="FF7C80"/>
              </a:solidFill>
              <a:effectLst>
                <a:outerShdw blurRad="38100" dist="38100" dir="2700000" algn="tl">
                  <a:srgbClr val="000000"/>
                </a:outerShdw>
              </a:effectLst>
              <a:latin typeface="HGP明朝B" pitchFamily="18" charset="-128"/>
              <a:ea typeface="HGP明朝B" pitchFamily="18" charset="-128"/>
            </a:endParaRPr>
          </a:p>
        </p:txBody>
      </p:sp>
      <p:sp>
        <p:nvSpPr>
          <p:cNvPr id="6149" name="Text Box 5"/>
          <p:cNvSpPr txBox="1">
            <a:spLocks noChangeArrowheads="1"/>
          </p:cNvSpPr>
          <p:nvPr/>
        </p:nvSpPr>
        <p:spPr bwMode="auto">
          <a:xfrm>
            <a:off x="1828800" y="5562600"/>
            <a:ext cx="5327099" cy="461665"/>
          </a:xfrm>
          <a:prstGeom prst="rect">
            <a:avLst/>
          </a:prstGeom>
          <a:noFill/>
          <a:ln w="19050">
            <a:solidFill>
              <a:srgbClr val="996633"/>
            </a:solidFill>
            <a:miter lim="800000"/>
            <a:headEnd/>
            <a:tailEnd/>
          </a:ln>
          <a:effectLst/>
        </p:spPr>
        <p:txBody>
          <a:bodyPr wrap="none">
            <a:spAutoFit/>
          </a:bodyPr>
          <a:lstStyle/>
          <a:p>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実習で </a:t>
            </a:r>
            <a:r>
              <a:rPr lang="en-US" altLang="ja-JP" dirty="0">
                <a:solidFill>
                  <a:srgbClr val="FF7C80"/>
                </a:solidFill>
                <a:effectLst>
                  <a:outerShdw blurRad="38100" dist="38100" dir="2700000" algn="tl">
                    <a:srgbClr val="000000"/>
                  </a:outerShdw>
                </a:effectLst>
                <a:latin typeface="HGP明朝B" pitchFamily="18" charset="-128"/>
                <a:ea typeface="HGP明朝B" pitchFamily="18" charset="-128"/>
              </a:rPr>
              <a:t>bash </a:t>
            </a:r>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の機能を体験してみましょう</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2057400"/>
            <a:ext cx="7772400" cy="1143000"/>
          </a:xfrm>
        </p:spPr>
        <p:txBody>
          <a:bodyPr/>
          <a:lstStyle/>
          <a:p>
            <a:r>
              <a:rPr lang="ja-JP" altLang="en-US" sz="8000" dirty="0">
                <a:solidFill>
                  <a:srgbClr val="FFFF66"/>
                </a:solidFill>
                <a:effectLst>
                  <a:outerShdw blurRad="38100" dist="38100" dir="2700000" algn="tl">
                    <a:srgbClr val="000000"/>
                  </a:outerShdw>
                </a:effectLst>
                <a:latin typeface="HGP明朝B" pitchFamily="18" charset="-128"/>
                <a:ea typeface="HGP明朝B" pitchFamily="18" charset="-128"/>
              </a:rPr>
              <a:t>シェルスクリプト</a:t>
            </a:r>
            <a:endParaRPr lang="ja-JP" altLang="en-US" sz="8000" b="1" dirty="0">
              <a:solidFill>
                <a:srgbClr val="FFFF66"/>
              </a:solidFill>
              <a:effectLst>
                <a:outerShdw blurRad="38100" dist="38100" dir="2700000" algn="tl">
                  <a:srgbClr val="000000"/>
                </a:outerShdw>
              </a:effectLst>
              <a:latin typeface="HGP明朝B" pitchFamily="18" charset="-128"/>
              <a:ea typeface="HGP明朝B" pitchFamily="18"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76200"/>
            <a:ext cx="86868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シェルスクリプトの目的</a:t>
            </a:r>
          </a:p>
        </p:txBody>
      </p:sp>
      <p:sp>
        <p:nvSpPr>
          <p:cNvPr id="8195" name="Rectangle 3"/>
          <p:cNvSpPr>
            <a:spLocks noGrp="1" noChangeArrowheads="1"/>
          </p:cNvSpPr>
          <p:nvPr>
            <p:ph idx="1"/>
          </p:nvPr>
        </p:nvSpPr>
        <p:spPr>
          <a:xfrm>
            <a:off x="228600" y="1524000"/>
            <a:ext cx="8458200" cy="4114800"/>
          </a:xfrm>
        </p:spPr>
        <p:txBody>
          <a:bodyPr/>
          <a:lstStyle/>
          <a:p>
            <a:pPr>
              <a:buClr>
                <a:srgbClr val="CCFFFF"/>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単純な作業の繰り返しを自動処理させる</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自分は楽をする</a:t>
            </a:r>
          </a:p>
          <a:p>
            <a:pPr>
              <a:buClr>
                <a:srgbClr val="CCFFFF"/>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既存のコマンドの組み合わせ</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で新しい</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コマンドを作る</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例：ファイルのバックアップをとる</a:t>
            </a:r>
          </a:p>
        </p:txBody>
      </p:sp>
      <p:sp>
        <p:nvSpPr>
          <p:cNvPr id="8218" name="Rectangle 26"/>
          <p:cNvSpPr>
            <a:spLocks noChangeArrowheads="1"/>
          </p:cNvSpPr>
          <p:nvPr/>
        </p:nvSpPr>
        <p:spPr bwMode="auto">
          <a:xfrm>
            <a:off x="1143000" y="4343400"/>
            <a:ext cx="7239000" cy="2286000"/>
          </a:xfrm>
          <a:prstGeom prst="rect">
            <a:avLst/>
          </a:prstGeom>
          <a:solidFill>
            <a:schemeClr val="tx2"/>
          </a:solidFill>
          <a:ln w="19050">
            <a:solidFill>
              <a:schemeClr val="accent2"/>
            </a:solidFill>
            <a:miter lim="800000"/>
            <a:headEnd/>
            <a:tailEnd/>
          </a:ln>
          <a:effectLst/>
        </p:spPr>
        <p:txBody>
          <a:bodyPr wrap="none" anchor="ctr"/>
          <a:lstStyle/>
          <a:p>
            <a:pPr algn="ctr"/>
            <a:endParaRPr lang="ja-JP" altLang="ja-JP" sz="1600" dirty="0">
              <a:ea typeface="HGP明朝B" pitchFamily="18" charset="-128"/>
            </a:endParaRPr>
          </a:p>
        </p:txBody>
      </p:sp>
      <p:sp>
        <p:nvSpPr>
          <p:cNvPr id="8219" name="Text Box 27"/>
          <p:cNvSpPr txBox="1">
            <a:spLocks noChangeArrowheads="1"/>
          </p:cNvSpPr>
          <p:nvPr/>
        </p:nvSpPr>
        <p:spPr bwMode="auto">
          <a:xfrm>
            <a:off x="1295400" y="4348163"/>
            <a:ext cx="6506909" cy="1938992"/>
          </a:xfrm>
          <a:prstGeom prst="rect">
            <a:avLst/>
          </a:prstGeom>
          <a:noFill/>
          <a:ln w="9525">
            <a:noFill/>
            <a:miter lim="800000"/>
            <a:headEnd/>
            <a:tailEnd/>
          </a:ln>
          <a:effectLst/>
        </p:spPr>
        <p:txBody>
          <a:bodyPr wrap="none">
            <a:spAutoFit/>
          </a:bodyPr>
          <a:lstStyle/>
          <a:p>
            <a:r>
              <a:rPr lang="en-US" altLang="ja-JP" dirty="0">
                <a:solidFill>
                  <a:schemeClr val="bg1"/>
                </a:solidFill>
                <a:latin typeface="Lucida Console" pitchFamily="49" charset="0"/>
                <a:ea typeface="HGP明朝B" pitchFamily="18" charset="-128"/>
              </a:rPr>
              <a:t>$ date ‘+%Y-%m-%d’</a:t>
            </a:r>
          </a:p>
          <a:p>
            <a:r>
              <a:rPr lang="en-US" altLang="ja-JP" dirty="0">
                <a:solidFill>
                  <a:schemeClr val="bg1"/>
                </a:solidFill>
                <a:latin typeface="Lucida Console" pitchFamily="49" charset="0"/>
                <a:ea typeface="HGP明朝B" pitchFamily="18" charset="-128"/>
              </a:rPr>
              <a:t>  </a:t>
            </a:r>
            <a:r>
              <a:rPr lang="en-US" altLang="ja-JP" dirty="0" smtClean="0">
                <a:solidFill>
                  <a:schemeClr val="bg1"/>
                </a:solidFill>
                <a:latin typeface="Lucida Console" pitchFamily="49" charset="0"/>
                <a:ea typeface="HGP明朝B" pitchFamily="18" charset="-128"/>
              </a:rPr>
              <a:t>2009-05-08</a:t>
            </a:r>
            <a:endParaRPr lang="en-US" altLang="ja-JP" dirty="0">
              <a:solidFill>
                <a:schemeClr val="bg1"/>
              </a:solidFill>
              <a:latin typeface="Lucida Console" pitchFamily="49" charset="0"/>
              <a:ea typeface="HGP明朝B" pitchFamily="18" charset="-128"/>
            </a:endParaRPr>
          </a:p>
          <a:p>
            <a:r>
              <a:rPr lang="en-US" altLang="ja-JP" dirty="0">
                <a:solidFill>
                  <a:schemeClr val="bg1"/>
                </a:solidFill>
                <a:latin typeface="Lucida Console" pitchFamily="49" charset="0"/>
                <a:ea typeface="HGP明朝B" pitchFamily="18" charset="-128"/>
              </a:rPr>
              <a:t>$ cp file.txt  </a:t>
            </a:r>
            <a:r>
              <a:rPr lang="en-US" altLang="ja-JP" dirty="0" smtClean="0">
                <a:solidFill>
                  <a:schemeClr val="bg1"/>
                </a:solidFill>
                <a:latin typeface="Lucida Console" pitchFamily="49" charset="0"/>
                <a:ea typeface="HGP明朝B" pitchFamily="18" charset="-128"/>
              </a:rPr>
              <a:t>file_2009-05-08.txt</a:t>
            </a:r>
            <a:endParaRPr lang="en-US" altLang="ja-JP" dirty="0">
              <a:solidFill>
                <a:schemeClr val="bg1"/>
              </a:solidFill>
              <a:latin typeface="Lucida Console" pitchFamily="49" charset="0"/>
              <a:ea typeface="HGP明朝B" pitchFamily="18" charset="-128"/>
            </a:endParaRPr>
          </a:p>
          <a:p>
            <a:r>
              <a:rPr lang="en-US" altLang="ja-JP" dirty="0">
                <a:solidFill>
                  <a:schemeClr val="bg1"/>
                </a:solidFill>
                <a:latin typeface="Lucida Console" pitchFamily="49" charset="0"/>
                <a:ea typeface="HGP明朝B" pitchFamily="18" charset="-128"/>
              </a:rPr>
              <a:t>$ </a:t>
            </a:r>
            <a:r>
              <a:rPr lang="en-US" altLang="ja-JP" dirty="0" err="1">
                <a:solidFill>
                  <a:schemeClr val="bg1"/>
                </a:solidFill>
                <a:latin typeface="Lucida Console" pitchFamily="49" charset="0"/>
                <a:ea typeface="HGP明朝B" pitchFamily="18" charset="-128"/>
              </a:rPr>
              <a:t>ls</a:t>
            </a:r>
            <a:r>
              <a:rPr lang="en-US" altLang="ja-JP" dirty="0">
                <a:solidFill>
                  <a:schemeClr val="bg1"/>
                </a:solidFill>
                <a:latin typeface="Lucida Console" pitchFamily="49" charset="0"/>
                <a:ea typeface="HGP明朝B" pitchFamily="18" charset="-128"/>
              </a:rPr>
              <a:t> </a:t>
            </a:r>
          </a:p>
          <a:p>
            <a:r>
              <a:rPr lang="en-US" altLang="ja-JP" dirty="0">
                <a:solidFill>
                  <a:schemeClr val="bg1"/>
                </a:solidFill>
                <a:latin typeface="Lucida Console" pitchFamily="49" charset="0"/>
                <a:ea typeface="HGP明朝B" pitchFamily="18" charset="-128"/>
              </a:rPr>
              <a:t>  file.txt   </a:t>
            </a:r>
            <a:r>
              <a:rPr lang="en-US" altLang="ja-JP" dirty="0" smtClean="0">
                <a:solidFill>
                  <a:schemeClr val="bg1"/>
                </a:solidFill>
                <a:latin typeface="Lucida Console" pitchFamily="49" charset="0"/>
                <a:ea typeface="HGP明朝B" pitchFamily="18" charset="-128"/>
              </a:rPr>
              <a:t>file_2009-05-08.txt </a:t>
            </a:r>
            <a:endParaRPr lang="en-US" altLang="ja-JP" dirty="0">
              <a:solidFill>
                <a:schemeClr val="bg1"/>
              </a:solidFill>
              <a:latin typeface="Lucida Console" pitchFamily="49" charset="0"/>
              <a:ea typeface="HGP明朝B" pitchFamily="18" charset="-128"/>
            </a:endParaRPr>
          </a:p>
        </p:txBody>
      </p:sp>
      <p:sp>
        <p:nvSpPr>
          <p:cNvPr id="8220" name="Text Box 28"/>
          <p:cNvSpPr txBox="1">
            <a:spLocks noChangeArrowheads="1"/>
          </p:cNvSpPr>
          <p:nvPr/>
        </p:nvSpPr>
        <p:spPr bwMode="auto">
          <a:xfrm>
            <a:off x="5562600" y="4395788"/>
            <a:ext cx="2441694" cy="400110"/>
          </a:xfrm>
          <a:prstGeom prst="rect">
            <a:avLst/>
          </a:prstGeom>
          <a:noFill/>
          <a:ln w="9525">
            <a:solidFill>
              <a:srgbClr val="CCFFFF"/>
            </a:solidFill>
            <a:miter lim="800000"/>
            <a:headEnd/>
            <a:tailEnd/>
          </a:ln>
          <a:effectLst/>
        </p:spPr>
        <p:txBody>
          <a:bodyPr wrap="none">
            <a:spAutoFit/>
          </a:bodyPr>
          <a:lstStyle/>
          <a:p>
            <a:r>
              <a:rPr lang="en-US" altLang="ja-JP" sz="2000" dirty="0" smtClean="0">
                <a:solidFill>
                  <a:srgbClr val="FF7C80"/>
                </a:solidFill>
                <a:effectLst>
                  <a:outerShdw blurRad="38100" dist="38100" dir="2700000" algn="tl">
                    <a:srgbClr val="000000"/>
                  </a:outerShdw>
                </a:effectLst>
                <a:ea typeface="HGP明朝B" pitchFamily="18" charset="-128"/>
              </a:rPr>
              <a:t>←</a:t>
            </a:r>
            <a:r>
              <a:rPr lang="ja-JP" altLang="en-US" sz="2000" dirty="0" smtClean="0">
                <a:solidFill>
                  <a:srgbClr val="FF7C80"/>
                </a:solidFill>
                <a:effectLst>
                  <a:outerShdw blurRad="38100" dist="38100" dir="2700000" algn="tl">
                    <a:srgbClr val="000000"/>
                  </a:outerShdw>
                </a:effectLst>
                <a:ea typeface="HGP明朝B" pitchFamily="18" charset="-128"/>
              </a:rPr>
              <a:t>現在の日付</a:t>
            </a:r>
            <a:r>
              <a:rPr lang="ja-JP" altLang="en-US" sz="2000" dirty="0">
                <a:solidFill>
                  <a:srgbClr val="FF7C80"/>
                </a:solidFill>
                <a:effectLst>
                  <a:outerShdw blurRad="38100" dist="38100" dir="2700000" algn="tl">
                    <a:srgbClr val="000000"/>
                  </a:outerShdw>
                </a:effectLst>
                <a:ea typeface="HGP明朝B" pitchFamily="18" charset="-128"/>
              </a:rPr>
              <a:t>を表示</a:t>
            </a:r>
          </a:p>
        </p:txBody>
      </p:sp>
      <p:sp>
        <p:nvSpPr>
          <p:cNvPr id="8221" name="Text Box 29"/>
          <p:cNvSpPr txBox="1">
            <a:spLocks noChangeArrowheads="1"/>
          </p:cNvSpPr>
          <p:nvPr/>
        </p:nvSpPr>
        <p:spPr bwMode="auto">
          <a:xfrm>
            <a:off x="5624513" y="5470525"/>
            <a:ext cx="2093843" cy="400110"/>
          </a:xfrm>
          <a:prstGeom prst="rect">
            <a:avLst/>
          </a:prstGeom>
          <a:noFill/>
          <a:ln w="9525">
            <a:solidFill>
              <a:srgbClr val="CCFFFF"/>
            </a:solidFill>
            <a:miter lim="800000"/>
            <a:headEnd/>
            <a:tailEnd/>
          </a:ln>
          <a:effectLst/>
        </p:spPr>
        <p:txBody>
          <a:bodyPr wrap="none">
            <a:spAutoFit/>
          </a:bodyPr>
          <a:lstStyle/>
          <a:p>
            <a:r>
              <a:rPr lang="en-US" altLang="ja-JP" sz="2000" dirty="0">
                <a:solidFill>
                  <a:srgbClr val="FF7C80"/>
                </a:solidFill>
                <a:ea typeface="HGP明朝B" pitchFamily="18" charset="-128"/>
              </a:rPr>
              <a:t>↑ </a:t>
            </a:r>
            <a:r>
              <a:rPr lang="ja-JP" altLang="en-US" sz="2000" dirty="0">
                <a:solidFill>
                  <a:srgbClr val="FF7C80"/>
                </a:solidFill>
                <a:ea typeface="HGP明朝B" pitchFamily="18" charset="-128"/>
              </a:rPr>
              <a:t>ファイルをコピー</a:t>
            </a:r>
          </a:p>
        </p:txBody>
      </p:sp>
      <p:sp>
        <p:nvSpPr>
          <p:cNvPr id="8222" name="Rectangle 30"/>
          <p:cNvSpPr>
            <a:spLocks noChangeArrowheads="1"/>
          </p:cNvSpPr>
          <p:nvPr/>
        </p:nvSpPr>
        <p:spPr bwMode="auto">
          <a:xfrm>
            <a:off x="1187450" y="5116513"/>
            <a:ext cx="6553200" cy="360362"/>
          </a:xfrm>
          <a:prstGeom prst="rect">
            <a:avLst/>
          </a:prstGeom>
          <a:noFill/>
          <a:ln w="57150">
            <a:solidFill>
              <a:srgbClr val="FFFF66"/>
            </a:solidFill>
            <a:miter lim="800000"/>
            <a:headEnd/>
            <a:tailEnd/>
          </a:ln>
          <a:effectLst/>
        </p:spPr>
        <p:txBody>
          <a:bodyPr wrap="none" anchor="ctr"/>
          <a:lstStyle/>
          <a:p>
            <a:endParaRPr lang="ja-JP" altLang="en-US" dirty="0">
              <a:ea typeface="HGP明朝B" pitchFamily="18" charset="-128"/>
            </a:endParaRPr>
          </a:p>
        </p:txBody>
      </p:sp>
      <p:sp>
        <p:nvSpPr>
          <p:cNvPr id="8233" name="Rectangle 41"/>
          <p:cNvSpPr>
            <a:spLocks noChangeArrowheads="1"/>
          </p:cNvSpPr>
          <p:nvPr/>
        </p:nvSpPr>
        <p:spPr bwMode="auto">
          <a:xfrm>
            <a:off x="1219200" y="4365625"/>
            <a:ext cx="4191000" cy="381000"/>
          </a:xfrm>
          <a:prstGeom prst="rect">
            <a:avLst/>
          </a:prstGeom>
          <a:noFill/>
          <a:ln w="57150">
            <a:solidFill>
              <a:srgbClr val="FFFF66"/>
            </a:solidFill>
            <a:miter lim="800000"/>
            <a:headEnd/>
            <a:tailEnd/>
          </a:ln>
          <a:effectLst/>
        </p:spPr>
        <p:txBody>
          <a:bodyPr wrap="none" anchor="ctr"/>
          <a:lstStyle/>
          <a:p>
            <a:endParaRPr lang="ja-JP" altLang="en-US" dirty="0">
              <a:ea typeface="HGP明朝B" pitchFamily="18" charset="-128"/>
            </a:endParaRPr>
          </a:p>
        </p:txBody>
      </p:sp>
      <p:sp>
        <p:nvSpPr>
          <p:cNvPr id="8234" name="Rectangle 42"/>
          <p:cNvSpPr>
            <a:spLocks noChangeArrowheads="1"/>
          </p:cNvSpPr>
          <p:nvPr/>
        </p:nvSpPr>
        <p:spPr bwMode="auto">
          <a:xfrm>
            <a:off x="3708400" y="5845175"/>
            <a:ext cx="3671888" cy="360363"/>
          </a:xfrm>
          <a:prstGeom prst="rect">
            <a:avLst/>
          </a:prstGeom>
          <a:noFill/>
          <a:ln w="57150">
            <a:solidFill>
              <a:srgbClr val="FFFF66"/>
            </a:solidFill>
            <a:miter lim="800000"/>
            <a:headEnd/>
            <a:tailEnd/>
          </a:ln>
          <a:effectLst/>
        </p:spPr>
        <p:txBody>
          <a:bodyPr wrap="none" anchor="ctr"/>
          <a:lstStyle/>
          <a:p>
            <a:endParaRPr lang="ja-JP" altLang="en-US" dirty="0">
              <a:ea typeface="HGP明朝B" pitchFamily="18" charset="-128"/>
            </a:endParaRPr>
          </a:p>
        </p:txBody>
      </p:sp>
      <p:sp>
        <p:nvSpPr>
          <p:cNvPr id="8235" name="Text Box 43"/>
          <p:cNvSpPr txBox="1">
            <a:spLocks noChangeArrowheads="1"/>
          </p:cNvSpPr>
          <p:nvPr/>
        </p:nvSpPr>
        <p:spPr bwMode="auto">
          <a:xfrm>
            <a:off x="4922838" y="6262688"/>
            <a:ext cx="3153427" cy="400110"/>
          </a:xfrm>
          <a:prstGeom prst="rect">
            <a:avLst/>
          </a:prstGeom>
          <a:noFill/>
          <a:ln w="9525">
            <a:solidFill>
              <a:srgbClr val="CCFFFF"/>
            </a:solidFill>
            <a:miter lim="800000"/>
            <a:headEnd/>
            <a:tailEnd/>
          </a:ln>
          <a:effectLst/>
        </p:spPr>
        <p:txBody>
          <a:bodyPr wrap="none">
            <a:spAutoFit/>
          </a:bodyPr>
          <a:lstStyle/>
          <a:p>
            <a:r>
              <a:rPr lang="en-US" altLang="ja-JP" sz="2000" dirty="0">
                <a:solidFill>
                  <a:srgbClr val="FF7C80"/>
                </a:solidFill>
                <a:ea typeface="HGP明朝B" pitchFamily="18" charset="-128"/>
              </a:rPr>
              <a:t>↑ </a:t>
            </a:r>
            <a:r>
              <a:rPr lang="ja-JP" altLang="en-US" sz="2000" dirty="0">
                <a:solidFill>
                  <a:srgbClr val="FF7C80"/>
                </a:solidFill>
                <a:ea typeface="HGP明朝B" pitchFamily="18" charset="-128"/>
              </a:rPr>
              <a:t>手動で作成されたファイル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33"/>
                                        </p:tgtEl>
                                        <p:attrNameLst>
                                          <p:attrName>style.visibility</p:attrName>
                                        </p:attrNameLst>
                                      </p:cBhvr>
                                      <p:to>
                                        <p:strVal val="visible"/>
                                      </p:to>
                                    </p:set>
                                    <p:animEffect transition="in" filter="blinds(horizontal)">
                                      <p:cBhvr>
                                        <p:cTn id="7" dur="500"/>
                                        <p:tgtEl>
                                          <p:spTgt spid="8233"/>
                                        </p:tgtEl>
                                      </p:cBhvr>
                                    </p:animEffect>
                                  </p:childTnLst>
                                </p:cTn>
                              </p:par>
                            </p:childTnLst>
                          </p:cTn>
                        </p:par>
                        <p:par>
                          <p:cTn id="8" fill="hold">
                            <p:stCondLst>
                              <p:cond delay="500"/>
                            </p:stCondLst>
                            <p:childTnLst>
                              <p:par>
                                <p:cTn id="9" presetID="27" presetClass="entr" presetSubtype="0" fill="hold" nodeType="afterEffect">
                                  <p:stCondLst>
                                    <p:cond delay="0"/>
                                  </p:stCondLst>
                                  <p:iterate type="lt">
                                    <p:tmPct val="50000"/>
                                  </p:iterate>
                                  <p:childTnLst>
                                    <p:set>
                                      <p:cBhvr>
                                        <p:cTn id="10" dur="1" fill="hold">
                                          <p:stCondLst>
                                            <p:cond delay="0"/>
                                          </p:stCondLst>
                                        </p:cTn>
                                        <p:tgtEl>
                                          <p:spTgt spid="8219">
                                            <p:txEl>
                                              <p:pRg st="1" end="1"/>
                                            </p:txEl>
                                          </p:spTgt>
                                        </p:tgtEl>
                                        <p:attrNameLst>
                                          <p:attrName>style.visibility</p:attrName>
                                        </p:attrNameLst>
                                      </p:cBhvr>
                                      <p:to>
                                        <p:strVal val="visible"/>
                                      </p:to>
                                    </p:set>
                                    <p:anim calcmode="discrete" valueType="clr">
                                      <p:cBhvr override="childStyle">
                                        <p:cTn id="11" dur="80"/>
                                        <p:tgtEl>
                                          <p:spTgt spid="821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8219">
                                            <p:txEl>
                                              <p:pRg st="1" end="1"/>
                                            </p:txEl>
                                          </p:spTgt>
                                        </p:tgtEl>
                                        <p:attrNameLst>
                                          <p:attrName>fillcolor</p:attrName>
                                        </p:attrNameLst>
                                      </p:cBhvr>
                                      <p:tavLst>
                                        <p:tav tm="0">
                                          <p:val>
                                            <p:clrVal>
                                              <a:schemeClr val="accent2"/>
                                            </p:clrVal>
                                          </p:val>
                                        </p:tav>
                                        <p:tav tm="50000">
                                          <p:val>
                                            <p:clrVal>
                                              <a:schemeClr val="hlink"/>
                                            </p:clrVal>
                                          </p:val>
                                        </p:tav>
                                      </p:tavLst>
                                    </p:anim>
                                    <p:set>
                                      <p:cBhvr>
                                        <p:cTn id="13" dur="80"/>
                                        <p:tgtEl>
                                          <p:spTgt spid="8219">
                                            <p:txEl>
                                              <p:pRg st="1" end="1"/>
                                            </p:txEl>
                                          </p:spTgt>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3" presetClass="exit" presetSubtype="10" fill="hold" grpId="1" nodeType="clickEffect">
                                  <p:stCondLst>
                                    <p:cond delay="0"/>
                                  </p:stCondLst>
                                  <p:childTnLst>
                                    <p:animEffect transition="out" filter="blinds(horizontal)">
                                      <p:cBhvr>
                                        <p:cTn id="17" dur="500"/>
                                        <p:tgtEl>
                                          <p:spTgt spid="8233"/>
                                        </p:tgtEl>
                                      </p:cBhvr>
                                    </p:animEffect>
                                    <p:set>
                                      <p:cBhvr>
                                        <p:cTn id="18" dur="1" fill="hold">
                                          <p:stCondLst>
                                            <p:cond delay="499"/>
                                          </p:stCondLst>
                                        </p:cTn>
                                        <p:tgtEl>
                                          <p:spTgt spid="8233"/>
                                        </p:tgtEl>
                                        <p:attrNameLst>
                                          <p:attrName>style.visibility</p:attrName>
                                        </p:attrNameLst>
                                      </p:cBhvr>
                                      <p:to>
                                        <p:strVal val="hidden"/>
                                      </p:to>
                                    </p:set>
                                  </p:childTnLst>
                                </p:cTn>
                              </p:par>
                            </p:childTnLst>
                          </p:cTn>
                        </p:par>
                        <p:par>
                          <p:cTn id="19" fill="hold">
                            <p:stCondLst>
                              <p:cond delay="500"/>
                            </p:stCondLst>
                            <p:childTnLst>
                              <p:par>
                                <p:cTn id="20" presetID="27" presetClass="entr" presetSubtype="0" fill="hold" nodeType="afterEffect">
                                  <p:stCondLst>
                                    <p:cond delay="0"/>
                                  </p:stCondLst>
                                  <p:iterate type="lt">
                                    <p:tmPct val="50000"/>
                                  </p:iterate>
                                  <p:childTnLst>
                                    <p:set>
                                      <p:cBhvr>
                                        <p:cTn id="21" dur="1" fill="hold">
                                          <p:stCondLst>
                                            <p:cond delay="0"/>
                                          </p:stCondLst>
                                        </p:cTn>
                                        <p:tgtEl>
                                          <p:spTgt spid="8219">
                                            <p:txEl>
                                              <p:pRg st="2" end="2"/>
                                            </p:txEl>
                                          </p:spTgt>
                                        </p:tgtEl>
                                        <p:attrNameLst>
                                          <p:attrName>style.visibility</p:attrName>
                                        </p:attrNameLst>
                                      </p:cBhvr>
                                      <p:to>
                                        <p:strVal val="visible"/>
                                      </p:to>
                                    </p:set>
                                    <p:anim calcmode="discrete" valueType="clr">
                                      <p:cBhvr override="childStyle">
                                        <p:cTn id="22" dur="80"/>
                                        <p:tgtEl>
                                          <p:spTgt spid="821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8219">
                                            <p:txEl>
                                              <p:pRg st="2" end="2"/>
                                            </p:txEl>
                                          </p:spTgt>
                                        </p:tgtEl>
                                        <p:attrNameLst>
                                          <p:attrName>fillcolor</p:attrName>
                                        </p:attrNameLst>
                                      </p:cBhvr>
                                      <p:tavLst>
                                        <p:tav tm="0">
                                          <p:val>
                                            <p:clrVal>
                                              <a:schemeClr val="accent2"/>
                                            </p:clrVal>
                                          </p:val>
                                        </p:tav>
                                        <p:tav tm="50000">
                                          <p:val>
                                            <p:clrVal>
                                              <a:schemeClr val="hlink"/>
                                            </p:clrVal>
                                          </p:val>
                                        </p:tav>
                                      </p:tavLst>
                                    </p:anim>
                                    <p:set>
                                      <p:cBhvr>
                                        <p:cTn id="24" dur="80"/>
                                        <p:tgtEl>
                                          <p:spTgt spid="8219">
                                            <p:txEl>
                                              <p:pRg st="2" end="2"/>
                                            </p:txEl>
                                          </p:spTgt>
                                        </p:tgtEl>
                                        <p:attrNameLst>
                                          <p:attrName>fill.type</p:attrName>
                                        </p:attrNameLst>
                                      </p:cBhvr>
                                      <p:to>
                                        <p:strVal val="solid"/>
                                      </p:to>
                                    </p:set>
                                  </p:childTnLst>
                                </p:cTn>
                              </p:par>
                            </p:childTnLst>
                          </p:cTn>
                        </p:par>
                        <p:par>
                          <p:cTn id="25" fill="hold">
                            <p:stCondLst>
                              <p:cond delay="1740"/>
                            </p:stCondLst>
                            <p:childTnLst>
                              <p:par>
                                <p:cTn id="26" presetID="3" presetClass="entr" presetSubtype="10" fill="hold" grpId="0" nodeType="afterEffect">
                                  <p:stCondLst>
                                    <p:cond delay="0"/>
                                  </p:stCondLst>
                                  <p:childTnLst>
                                    <p:set>
                                      <p:cBhvr>
                                        <p:cTn id="27" dur="1" fill="hold">
                                          <p:stCondLst>
                                            <p:cond delay="0"/>
                                          </p:stCondLst>
                                        </p:cTn>
                                        <p:tgtEl>
                                          <p:spTgt spid="8222"/>
                                        </p:tgtEl>
                                        <p:attrNameLst>
                                          <p:attrName>style.visibility</p:attrName>
                                        </p:attrNameLst>
                                      </p:cBhvr>
                                      <p:to>
                                        <p:strVal val="visible"/>
                                      </p:to>
                                    </p:set>
                                    <p:animEffect transition="in" filter="blinds(horizontal)">
                                      <p:cBhvr>
                                        <p:cTn id="28" dur="500"/>
                                        <p:tgtEl>
                                          <p:spTgt spid="8222"/>
                                        </p:tgtEl>
                                      </p:cBhvr>
                                    </p:animEffect>
                                  </p:childTnLst>
                                </p:cTn>
                              </p:par>
                            </p:childTnLst>
                          </p:cTn>
                        </p:par>
                        <p:par>
                          <p:cTn id="29" fill="hold">
                            <p:stCondLst>
                              <p:cond delay="2240"/>
                            </p:stCondLst>
                            <p:childTnLst>
                              <p:par>
                                <p:cTn id="30" presetID="9" presetClass="entr" presetSubtype="0" fill="hold" grpId="0" nodeType="afterEffect">
                                  <p:stCondLst>
                                    <p:cond delay="0"/>
                                  </p:stCondLst>
                                  <p:childTnLst>
                                    <p:set>
                                      <p:cBhvr>
                                        <p:cTn id="31" dur="1" fill="hold">
                                          <p:stCondLst>
                                            <p:cond delay="0"/>
                                          </p:stCondLst>
                                        </p:cTn>
                                        <p:tgtEl>
                                          <p:spTgt spid="8221"/>
                                        </p:tgtEl>
                                        <p:attrNameLst>
                                          <p:attrName>style.visibility</p:attrName>
                                        </p:attrNameLst>
                                      </p:cBhvr>
                                      <p:to>
                                        <p:strVal val="visible"/>
                                      </p:to>
                                    </p:set>
                                    <p:animEffect transition="in" filter="dissolve">
                                      <p:cBhvr>
                                        <p:cTn id="32" dur="500"/>
                                        <p:tgtEl>
                                          <p:spTgt spid="822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grpId="1" nodeType="clickEffect">
                                  <p:stCondLst>
                                    <p:cond delay="0"/>
                                  </p:stCondLst>
                                  <p:childTnLst>
                                    <p:animEffect transition="out" filter="blinds(horizontal)">
                                      <p:cBhvr>
                                        <p:cTn id="36" dur="500"/>
                                        <p:tgtEl>
                                          <p:spTgt spid="8222"/>
                                        </p:tgtEl>
                                      </p:cBhvr>
                                    </p:animEffect>
                                    <p:set>
                                      <p:cBhvr>
                                        <p:cTn id="37" dur="1" fill="hold">
                                          <p:stCondLst>
                                            <p:cond delay="499"/>
                                          </p:stCondLst>
                                        </p:cTn>
                                        <p:tgtEl>
                                          <p:spTgt spid="8222"/>
                                        </p:tgtEl>
                                        <p:attrNameLst>
                                          <p:attrName>style.visibility</p:attrName>
                                        </p:attrNameLst>
                                      </p:cBhvr>
                                      <p:to>
                                        <p:strVal val="hidden"/>
                                      </p:to>
                                    </p:set>
                                  </p:childTnLst>
                                </p:cTn>
                              </p:par>
                            </p:childTnLst>
                          </p:cTn>
                        </p:par>
                        <p:par>
                          <p:cTn id="38" fill="hold">
                            <p:stCondLst>
                              <p:cond delay="500"/>
                            </p:stCondLst>
                            <p:childTnLst>
                              <p:par>
                                <p:cTn id="39" presetID="27" presetClass="entr" presetSubtype="0" fill="hold" nodeType="afterEffect">
                                  <p:stCondLst>
                                    <p:cond delay="0"/>
                                  </p:stCondLst>
                                  <p:iterate type="lt">
                                    <p:tmPct val="50000"/>
                                  </p:iterate>
                                  <p:childTnLst>
                                    <p:set>
                                      <p:cBhvr>
                                        <p:cTn id="40" dur="1" fill="hold">
                                          <p:stCondLst>
                                            <p:cond delay="0"/>
                                          </p:stCondLst>
                                        </p:cTn>
                                        <p:tgtEl>
                                          <p:spTgt spid="8219">
                                            <p:txEl>
                                              <p:pRg st="3" end="3"/>
                                            </p:txEl>
                                          </p:spTgt>
                                        </p:tgtEl>
                                        <p:attrNameLst>
                                          <p:attrName>style.visibility</p:attrName>
                                        </p:attrNameLst>
                                      </p:cBhvr>
                                      <p:to>
                                        <p:strVal val="visible"/>
                                      </p:to>
                                    </p:set>
                                    <p:anim calcmode="discrete" valueType="clr">
                                      <p:cBhvr override="childStyle">
                                        <p:cTn id="41" dur="80"/>
                                        <p:tgtEl>
                                          <p:spTgt spid="821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8219">
                                            <p:txEl>
                                              <p:pRg st="3" end="3"/>
                                            </p:txEl>
                                          </p:spTgt>
                                        </p:tgtEl>
                                        <p:attrNameLst>
                                          <p:attrName>fillcolor</p:attrName>
                                        </p:attrNameLst>
                                      </p:cBhvr>
                                      <p:tavLst>
                                        <p:tav tm="0">
                                          <p:val>
                                            <p:clrVal>
                                              <a:schemeClr val="accent2"/>
                                            </p:clrVal>
                                          </p:val>
                                        </p:tav>
                                        <p:tav tm="50000">
                                          <p:val>
                                            <p:clrVal>
                                              <a:schemeClr val="hlink"/>
                                            </p:clrVal>
                                          </p:val>
                                        </p:tav>
                                      </p:tavLst>
                                    </p:anim>
                                    <p:set>
                                      <p:cBhvr>
                                        <p:cTn id="43" dur="80"/>
                                        <p:tgtEl>
                                          <p:spTgt spid="8219">
                                            <p:txEl>
                                              <p:pRg st="3" end="3"/>
                                            </p:txEl>
                                          </p:spTgt>
                                        </p:tgtEl>
                                        <p:attrNameLst>
                                          <p:attrName>fill.type</p:attrName>
                                        </p:attrNameLst>
                                      </p:cBhvr>
                                      <p:to>
                                        <p:strVal val="solid"/>
                                      </p:to>
                                    </p:set>
                                  </p:childTnLst>
                                </p:cTn>
                              </p:par>
                            </p:childTnLst>
                          </p:cTn>
                        </p:par>
                        <p:par>
                          <p:cTn id="44" fill="hold">
                            <p:stCondLst>
                              <p:cond delay="660"/>
                            </p:stCondLst>
                            <p:childTnLst>
                              <p:par>
                                <p:cTn id="45" presetID="27" presetClass="entr" presetSubtype="0" fill="hold" nodeType="afterEffect">
                                  <p:stCondLst>
                                    <p:cond delay="0"/>
                                  </p:stCondLst>
                                  <p:iterate type="lt">
                                    <p:tmPct val="50000"/>
                                  </p:iterate>
                                  <p:childTnLst>
                                    <p:set>
                                      <p:cBhvr>
                                        <p:cTn id="46" dur="1" fill="hold">
                                          <p:stCondLst>
                                            <p:cond delay="0"/>
                                          </p:stCondLst>
                                        </p:cTn>
                                        <p:tgtEl>
                                          <p:spTgt spid="8219">
                                            <p:txEl>
                                              <p:pRg st="4" end="4"/>
                                            </p:txEl>
                                          </p:spTgt>
                                        </p:tgtEl>
                                        <p:attrNameLst>
                                          <p:attrName>style.visibility</p:attrName>
                                        </p:attrNameLst>
                                      </p:cBhvr>
                                      <p:to>
                                        <p:strVal val="visible"/>
                                      </p:to>
                                    </p:set>
                                    <p:anim calcmode="discrete" valueType="clr">
                                      <p:cBhvr override="childStyle">
                                        <p:cTn id="47" dur="80"/>
                                        <p:tgtEl>
                                          <p:spTgt spid="821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8219">
                                            <p:txEl>
                                              <p:pRg st="4" end="4"/>
                                            </p:txEl>
                                          </p:spTgt>
                                        </p:tgtEl>
                                        <p:attrNameLst>
                                          <p:attrName>fillcolor</p:attrName>
                                        </p:attrNameLst>
                                      </p:cBhvr>
                                      <p:tavLst>
                                        <p:tav tm="0">
                                          <p:val>
                                            <p:clrVal>
                                              <a:schemeClr val="accent2"/>
                                            </p:clrVal>
                                          </p:val>
                                        </p:tav>
                                        <p:tav tm="50000">
                                          <p:val>
                                            <p:clrVal>
                                              <a:schemeClr val="hlink"/>
                                            </p:clrVal>
                                          </p:val>
                                        </p:tav>
                                      </p:tavLst>
                                    </p:anim>
                                    <p:set>
                                      <p:cBhvr>
                                        <p:cTn id="49" dur="80"/>
                                        <p:tgtEl>
                                          <p:spTgt spid="8219">
                                            <p:txEl>
                                              <p:pRg st="4" end="4"/>
                                            </p:txEl>
                                          </p:spTgt>
                                        </p:tgtEl>
                                        <p:attrNameLst>
                                          <p:attrName>fill.type</p:attrName>
                                        </p:attrNameLst>
                                      </p:cBhvr>
                                      <p:to>
                                        <p:strVal val="solid"/>
                                      </p:to>
                                    </p:set>
                                  </p:childTnLst>
                                </p:cTn>
                              </p:par>
                            </p:childTnLst>
                          </p:cTn>
                        </p:par>
                        <p:par>
                          <p:cTn id="50" fill="hold">
                            <p:stCondLst>
                              <p:cond delay="1780"/>
                            </p:stCondLst>
                            <p:childTnLst>
                              <p:par>
                                <p:cTn id="51" presetID="3" presetClass="entr" presetSubtype="10" fill="hold" grpId="0" nodeType="afterEffect">
                                  <p:stCondLst>
                                    <p:cond delay="0"/>
                                  </p:stCondLst>
                                  <p:childTnLst>
                                    <p:set>
                                      <p:cBhvr>
                                        <p:cTn id="52" dur="1" fill="hold">
                                          <p:stCondLst>
                                            <p:cond delay="0"/>
                                          </p:stCondLst>
                                        </p:cTn>
                                        <p:tgtEl>
                                          <p:spTgt spid="8234"/>
                                        </p:tgtEl>
                                        <p:attrNameLst>
                                          <p:attrName>style.visibility</p:attrName>
                                        </p:attrNameLst>
                                      </p:cBhvr>
                                      <p:to>
                                        <p:strVal val="visible"/>
                                      </p:to>
                                    </p:set>
                                    <p:animEffect transition="in" filter="blinds(horizontal)">
                                      <p:cBhvr>
                                        <p:cTn id="53" dur="500"/>
                                        <p:tgtEl>
                                          <p:spTgt spid="8234"/>
                                        </p:tgtEl>
                                      </p:cBhvr>
                                    </p:animEffect>
                                  </p:childTnLst>
                                </p:cTn>
                              </p:par>
                            </p:childTnLst>
                          </p:cTn>
                        </p:par>
                        <p:par>
                          <p:cTn id="54" fill="hold">
                            <p:stCondLst>
                              <p:cond delay="2280"/>
                            </p:stCondLst>
                            <p:childTnLst>
                              <p:par>
                                <p:cTn id="55" presetID="9" presetClass="entr" presetSubtype="0" fill="hold" grpId="0" nodeType="afterEffect">
                                  <p:stCondLst>
                                    <p:cond delay="0"/>
                                  </p:stCondLst>
                                  <p:childTnLst>
                                    <p:set>
                                      <p:cBhvr>
                                        <p:cTn id="56" dur="1" fill="hold">
                                          <p:stCondLst>
                                            <p:cond delay="0"/>
                                          </p:stCondLst>
                                        </p:cTn>
                                        <p:tgtEl>
                                          <p:spTgt spid="8235"/>
                                        </p:tgtEl>
                                        <p:attrNameLst>
                                          <p:attrName>style.visibility</p:attrName>
                                        </p:attrNameLst>
                                      </p:cBhvr>
                                      <p:to>
                                        <p:strVal val="visible"/>
                                      </p:to>
                                    </p:set>
                                    <p:animEffect transition="in" filter="dissolve">
                                      <p:cBhvr>
                                        <p:cTn id="57" dur="500"/>
                                        <p:tgtEl>
                                          <p:spTgt spid="8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1" grpId="0" animBg="1"/>
      <p:bldP spid="8222" grpId="0" animBg="1"/>
      <p:bldP spid="8222" grpId="1" animBg="1"/>
      <p:bldP spid="8233" grpId="0" animBg="1"/>
      <p:bldP spid="8233" grpId="1" animBg="1"/>
      <p:bldP spid="8234" grpId="0" animBg="1"/>
      <p:bldP spid="823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04800" y="76200"/>
            <a:ext cx="86868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シェルスクリプトの目的</a:t>
            </a:r>
          </a:p>
        </p:txBody>
      </p:sp>
      <p:sp>
        <p:nvSpPr>
          <p:cNvPr id="34819" name="Rectangle 3"/>
          <p:cNvSpPr>
            <a:spLocks noGrp="1" noChangeArrowheads="1"/>
          </p:cNvSpPr>
          <p:nvPr>
            <p:ph idx="1"/>
          </p:nvPr>
        </p:nvSpPr>
        <p:spPr>
          <a:xfrm>
            <a:off x="228600" y="1524000"/>
            <a:ext cx="8458200" cy="4114800"/>
          </a:xfrm>
        </p:spPr>
        <p:txBody>
          <a:bodyPr/>
          <a:lstStyle/>
          <a:p>
            <a:pPr>
              <a:buClr>
                <a:srgbClr val="CCFFFF"/>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単純な作業の繰り返しを自動処理させる</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自分は楽をする</a:t>
            </a:r>
          </a:p>
          <a:p>
            <a:pPr>
              <a:buClr>
                <a:srgbClr val="CCFFFF"/>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既存のコマンドの組み合わせ</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で新しい</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コマンドを作る</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例：ファイルのバックアップをとる</a:t>
            </a:r>
          </a:p>
        </p:txBody>
      </p:sp>
      <p:sp>
        <p:nvSpPr>
          <p:cNvPr id="34820" name="Rectangle 4"/>
          <p:cNvSpPr>
            <a:spLocks noChangeArrowheads="1"/>
          </p:cNvSpPr>
          <p:nvPr/>
        </p:nvSpPr>
        <p:spPr bwMode="auto">
          <a:xfrm>
            <a:off x="785786" y="4343400"/>
            <a:ext cx="7929618" cy="2286000"/>
          </a:xfrm>
          <a:prstGeom prst="rect">
            <a:avLst/>
          </a:prstGeom>
          <a:solidFill>
            <a:schemeClr val="tx2"/>
          </a:solidFill>
          <a:ln w="19050">
            <a:solidFill>
              <a:schemeClr val="accent2"/>
            </a:solidFill>
            <a:miter lim="800000"/>
            <a:headEnd/>
            <a:tailEnd/>
          </a:ln>
          <a:effectLst/>
        </p:spPr>
        <p:txBody>
          <a:bodyPr wrap="none" anchor="ctr"/>
          <a:lstStyle/>
          <a:p>
            <a:pPr algn="ctr"/>
            <a:endParaRPr lang="ja-JP" altLang="ja-JP" sz="1600" dirty="0">
              <a:ea typeface="HGP明朝B" pitchFamily="18" charset="-128"/>
            </a:endParaRPr>
          </a:p>
        </p:txBody>
      </p:sp>
      <p:sp>
        <p:nvSpPr>
          <p:cNvPr id="34821" name="Text Box 5"/>
          <p:cNvSpPr txBox="1">
            <a:spLocks noChangeArrowheads="1"/>
          </p:cNvSpPr>
          <p:nvPr/>
        </p:nvSpPr>
        <p:spPr bwMode="auto">
          <a:xfrm>
            <a:off x="1000100" y="4348163"/>
            <a:ext cx="5872468" cy="1938992"/>
          </a:xfrm>
          <a:prstGeom prst="rect">
            <a:avLst/>
          </a:prstGeom>
          <a:noFill/>
          <a:ln w="9525">
            <a:noFill/>
            <a:miter lim="800000"/>
            <a:headEnd/>
            <a:tailEnd/>
          </a:ln>
          <a:effectLst/>
        </p:spPr>
        <p:txBody>
          <a:bodyPr wrap="square">
            <a:spAutoFit/>
          </a:bodyPr>
          <a:lstStyle/>
          <a:p>
            <a:r>
              <a:rPr lang="en-US" altLang="ja-JP" dirty="0">
                <a:solidFill>
                  <a:schemeClr val="bg1"/>
                </a:solidFill>
                <a:latin typeface="Lucida Console" pitchFamily="49" charset="0"/>
                <a:ea typeface="HGP明朝B" pitchFamily="18" charset="-128"/>
              </a:rPr>
              <a:t>$ cat makebackup.sh</a:t>
            </a:r>
          </a:p>
          <a:p>
            <a:endParaRPr lang="en-US" altLang="ja-JP" dirty="0">
              <a:solidFill>
                <a:schemeClr val="bg1"/>
              </a:solidFill>
              <a:latin typeface="Lucida Console" pitchFamily="49" charset="0"/>
              <a:ea typeface="HGP明朝B" pitchFamily="18" charset="-128"/>
            </a:endParaRPr>
          </a:p>
          <a:p>
            <a:r>
              <a:rPr lang="en-US" altLang="ja-JP" dirty="0">
                <a:solidFill>
                  <a:schemeClr val="bg1"/>
                </a:solidFill>
                <a:latin typeface="Lucida Console" pitchFamily="49" charset="0"/>
                <a:ea typeface="HGP明朝B" pitchFamily="18" charset="-128"/>
              </a:rPr>
              <a:t>#!/bin/</a:t>
            </a:r>
            <a:r>
              <a:rPr lang="en-US" altLang="ja-JP" dirty="0" err="1">
                <a:solidFill>
                  <a:schemeClr val="bg1"/>
                </a:solidFill>
                <a:latin typeface="Lucida Console" pitchFamily="49" charset="0"/>
                <a:ea typeface="HGP明朝B" pitchFamily="18" charset="-128"/>
              </a:rPr>
              <a:t>sh</a:t>
            </a:r>
            <a:endParaRPr lang="en-US" altLang="ja-JP" dirty="0">
              <a:solidFill>
                <a:schemeClr val="bg1"/>
              </a:solidFill>
              <a:latin typeface="Lucida Console" pitchFamily="49" charset="0"/>
              <a:ea typeface="HGP明朝B" pitchFamily="18" charset="-128"/>
            </a:endParaRPr>
          </a:p>
          <a:p>
            <a:r>
              <a:rPr lang="en-US" altLang="ja-JP" dirty="0">
                <a:solidFill>
                  <a:schemeClr val="bg1"/>
                </a:solidFill>
                <a:latin typeface="Lucida Console" pitchFamily="49" charset="0"/>
                <a:ea typeface="HGP明朝B" pitchFamily="18" charset="-128"/>
              </a:rPr>
              <a:t>NICHI=`date ‘+%Y-%m-%d’`</a:t>
            </a:r>
          </a:p>
          <a:p>
            <a:r>
              <a:rPr lang="en-US" altLang="ja-JP" dirty="0">
                <a:solidFill>
                  <a:schemeClr val="bg1"/>
                </a:solidFill>
                <a:latin typeface="Lucida Console" pitchFamily="49" charset="0"/>
                <a:ea typeface="HGP明朝B" pitchFamily="18" charset="-128"/>
              </a:rPr>
              <a:t>cp file.txt file_${NICHI}.txt</a:t>
            </a:r>
          </a:p>
        </p:txBody>
      </p:sp>
      <p:sp>
        <p:nvSpPr>
          <p:cNvPr id="34822" name="Text Box 6"/>
          <p:cNvSpPr txBox="1">
            <a:spLocks noChangeArrowheads="1"/>
          </p:cNvSpPr>
          <p:nvPr/>
        </p:nvSpPr>
        <p:spPr bwMode="auto">
          <a:xfrm>
            <a:off x="5572132" y="5457782"/>
            <a:ext cx="3143272" cy="400110"/>
          </a:xfrm>
          <a:prstGeom prst="rect">
            <a:avLst/>
          </a:prstGeom>
          <a:noFill/>
          <a:ln w="9525">
            <a:solidFill>
              <a:srgbClr val="CCFFFF"/>
            </a:solidFill>
            <a:miter lim="800000"/>
            <a:headEnd/>
            <a:tailEnd/>
          </a:ln>
          <a:effectLst/>
        </p:spPr>
        <p:txBody>
          <a:bodyPr wrap="square">
            <a:spAutoFit/>
          </a:bodyPr>
          <a:lstStyle/>
          <a:p>
            <a:r>
              <a:rPr lang="ja-JP" altLang="en-US" sz="2000" dirty="0">
                <a:solidFill>
                  <a:srgbClr val="FF7C80"/>
                </a:solidFill>
                <a:effectLst>
                  <a:outerShdw blurRad="38100" dist="38100" dir="2700000" algn="tl">
                    <a:srgbClr val="000000"/>
                  </a:outerShdw>
                </a:effectLst>
                <a:ea typeface="HGP明朝B" pitchFamily="18" charset="-128"/>
              </a:rPr>
              <a:t>←</a:t>
            </a:r>
            <a:r>
              <a:rPr lang="ja-JP" altLang="en-US" sz="2000" dirty="0" smtClean="0">
                <a:solidFill>
                  <a:srgbClr val="FF7C80"/>
                </a:solidFill>
                <a:effectLst>
                  <a:outerShdw blurRad="38100" dist="38100" dir="2700000" algn="tl">
                    <a:srgbClr val="000000"/>
                  </a:outerShdw>
                </a:effectLst>
                <a:ea typeface="HGP明朝B" pitchFamily="18" charset="-128"/>
              </a:rPr>
              <a:t>日付</a:t>
            </a:r>
            <a:r>
              <a:rPr lang="ja-JP" altLang="en-US" sz="2000" dirty="0" smtClean="0">
                <a:solidFill>
                  <a:srgbClr val="FF7C80"/>
                </a:solidFill>
                <a:effectLst>
                  <a:outerShdw blurRad="38100" dist="38100" dir="2700000" algn="tl">
                    <a:srgbClr val="000000"/>
                  </a:outerShdw>
                </a:effectLst>
                <a:ea typeface="HGP明朝B" pitchFamily="18" charset="-128"/>
              </a:rPr>
              <a:t>を</a:t>
            </a:r>
            <a:r>
              <a:rPr lang="ja-JP" altLang="en-US" sz="2000" dirty="0" smtClean="0">
                <a:solidFill>
                  <a:srgbClr val="FF7C80"/>
                </a:solidFill>
                <a:effectLst>
                  <a:outerShdw blurRad="38100" dist="38100" dir="2700000" algn="tl">
                    <a:srgbClr val="000000"/>
                  </a:outerShdw>
                </a:effectLst>
                <a:ea typeface="HGP明朝B" pitchFamily="18" charset="-128"/>
              </a:rPr>
              <a:t>シェル変数</a:t>
            </a:r>
            <a:r>
              <a:rPr lang="ja-JP" altLang="en-US" sz="2000" dirty="0">
                <a:solidFill>
                  <a:srgbClr val="FF7C80"/>
                </a:solidFill>
                <a:effectLst>
                  <a:outerShdw blurRad="38100" dist="38100" dir="2700000" algn="tl">
                    <a:srgbClr val="000000"/>
                  </a:outerShdw>
                </a:effectLst>
                <a:ea typeface="HGP明朝B" pitchFamily="18" charset="-128"/>
              </a:rPr>
              <a:t>に代入</a:t>
            </a:r>
          </a:p>
        </p:txBody>
      </p:sp>
      <p:sp>
        <p:nvSpPr>
          <p:cNvPr id="34823" name="Text Box 7"/>
          <p:cNvSpPr txBox="1">
            <a:spLocks noChangeArrowheads="1"/>
          </p:cNvSpPr>
          <p:nvPr/>
        </p:nvSpPr>
        <p:spPr bwMode="auto">
          <a:xfrm>
            <a:off x="6084888" y="6237288"/>
            <a:ext cx="2093843" cy="400110"/>
          </a:xfrm>
          <a:prstGeom prst="rect">
            <a:avLst/>
          </a:prstGeom>
          <a:noFill/>
          <a:ln w="9525">
            <a:solidFill>
              <a:srgbClr val="CCFFFF"/>
            </a:solidFill>
            <a:miter lim="800000"/>
            <a:headEnd/>
            <a:tailEnd/>
          </a:ln>
          <a:effectLst/>
        </p:spPr>
        <p:txBody>
          <a:bodyPr wrap="none">
            <a:spAutoFit/>
          </a:bodyPr>
          <a:lstStyle/>
          <a:p>
            <a:r>
              <a:rPr lang="en-US" altLang="ja-JP" sz="2000" dirty="0">
                <a:solidFill>
                  <a:srgbClr val="FF7C80"/>
                </a:solidFill>
                <a:ea typeface="HGP明朝B" pitchFamily="18" charset="-128"/>
              </a:rPr>
              <a:t>↑ </a:t>
            </a:r>
            <a:r>
              <a:rPr lang="ja-JP" altLang="en-US" sz="2000" dirty="0">
                <a:solidFill>
                  <a:srgbClr val="FF7C80"/>
                </a:solidFill>
                <a:ea typeface="HGP明朝B" pitchFamily="18" charset="-128"/>
              </a:rPr>
              <a:t>ファイルをコピー</a:t>
            </a:r>
          </a:p>
        </p:txBody>
      </p:sp>
      <p:sp>
        <p:nvSpPr>
          <p:cNvPr id="34825" name="Rectangle 9"/>
          <p:cNvSpPr>
            <a:spLocks noChangeArrowheads="1"/>
          </p:cNvSpPr>
          <p:nvPr/>
        </p:nvSpPr>
        <p:spPr bwMode="auto">
          <a:xfrm>
            <a:off x="1000100" y="5476892"/>
            <a:ext cx="4464050" cy="381000"/>
          </a:xfrm>
          <a:prstGeom prst="rect">
            <a:avLst/>
          </a:prstGeom>
          <a:noFill/>
          <a:ln w="57150">
            <a:solidFill>
              <a:srgbClr val="FFFF66"/>
            </a:solidFill>
            <a:miter lim="800000"/>
            <a:headEnd/>
            <a:tailEnd/>
          </a:ln>
          <a:effectLst/>
        </p:spPr>
        <p:txBody>
          <a:bodyPr wrap="none" anchor="ctr"/>
          <a:lstStyle/>
          <a:p>
            <a:endParaRPr lang="ja-JP" altLang="en-US" dirty="0">
              <a:ea typeface="HGP明朝B" pitchFamily="18" charset="-128"/>
            </a:endParaRPr>
          </a:p>
        </p:txBody>
      </p:sp>
      <p:sp>
        <p:nvSpPr>
          <p:cNvPr id="34826" name="Text Box 10"/>
          <p:cNvSpPr txBox="1">
            <a:spLocks noChangeArrowheads="1"/>
          </p:cNvSpPr>
          <p:nvPr/>
        </p:nvSpPr>
        <p:spPr bwMode="auto">
          <a:xfrm>
            <a:off x="5508625" y="4365625"/>
            <a:ext cx="2717411" cy="707886"/>
          </a:xfrm>
          <a:prstGeom prst="rect">
            <a:avLst/>
          </a:prstGeom>
          <a:noFill/>
          <a:ln w="9525">
            <a:solidFill>
              <a:srgbClr val="CCFFFF"/>
            </a:solidFill>
            <a:miter lim="800000"/>
            <a:headEnd/>
            <a:tailEnd/>
          </a:ln>
          <a:effectLst/>
        </p:spPr>
        <p:txBody>
          <a:bodyPr wrap="none">
            <a:spAutoFit/>
          </a:bodyPr>
          <a:lstStyle/>
          <a:p>
            <a:r>
              <a:rPr lang="en-US" altLang="ja-JP" sz="2000" dirty="0">
                <a:solidFill>
                  <a:srgbClr val="FF7C80"/>
                </a:solidFill>
                <a:effectLst>
                  <a:outerShdw blurRad="38100" dist="38100" dir="2700000" algn="tl">
                    <a:srgbClr val="000000"/>
                  </a:outerShdw>
                </a:effectLst>
                <a:ea typeface="HGP明朝B" pitchFamily="18" charset="-128"/>
              </a:rPr>
              <a:t>←</a:t>
            </a:r>
            <a:r>
              <a:rPr lang="ja-JP" altLang="en-US" sz="2000" dirty="0">
                <a:solidFill>
                  <a:srgbClr val="FF7C80"/>
                </a:solidFill>
                <a:effectLst>
                  <a:outerShdw blurRad="38100" dist="38100" dir="2700000" algn="tl">
                    <a:srgbClr val="000000"/>
                  </a:outerShdw>
                </a:effectLst>
                <a:ea typeface="HGP明朝B" pitchFamily="18" charset="-128"/>
              </a:rPr>
              <a:t>シェルスクリプト</a:t>
            </a:r>
          </a:p>
          <a:p>
            <a:r>
              <a:rPr lang="ja-JP" altLang="en-US" sz="2000" dirty="0">
                <a:solidFill>
                  <a:srgbClr val="FF7C80"/>
                </a:solidFill>
                <a:effectLst>
                  <a:outerShdw blurRad="38100" dist="38100" dir="2700000" algn="tl">
                    <a:srgbClr val="000000"/>
                  </a:outerShdw>
                </a:effectLst>
                <a:ea typeface="HGP明朝B" pitchFamily="18" charset="-128"/>
              </a:rPr>
              <a:t>    ファイルの中身を見る</a:t>
            </a:r>
          </a:p>
        </p:txBody>
      </p:sp>
      <p:sp>
        <p:nvSpPr>
          <p:cNvPr id="34827" name="Rectangle 11"/>
          <p:cNvSpPr>
            <a:spLocks noChangeArrowheads="1"/>
          </p:cNvSpPr>
          <p:nvPr/>
        </p:nvSpPr>
        <p:spPr bwMode="auto">
          <a:xfrm>
            <a:off x="1000100" y="5861050"/>
            <a:ext cx="5545137" cy="381000"/>
          </a:xfrm>
          <a:prstGeom prst="rect">
            <a:avLst/>
          </a:prstGeom>
          <a:noFill/>
          <a:ln w="57150">
            <a:solidFill>
              <a:srgbClr val="FFFF66"/>
            </a:solidFill>
            <a:miter lim="800000"/>
            <a:headEnd/>
            <a:tailEnd/>
          </a:ln>
          <a:effectLst/>
        </p:spPr>
        <p:txBody>
          <a:bodyPr wrap="none" anchor="ctr"/>
          <a:lstStyle/>
          <a:p>
            <a:endParaRPr lang="ja-JP" altLang="en-US" dirty="0">
              <a:ea typeface="HGP明朝B" pitchFamily="18" charset="-128"/>
            </a:endParaRPr>
          </a:p>
        </p:txBody>
      </p:sp>
      <p:sp>
        <p:nvSpPr>
          <p:cNvPr id="11" name="Text Box 6"/>
          <p:cNvSpPr txBox="1">
            <a:spLocks noChangeArrowheads="1"/>
          </p:cNvSpPr>
          <p:nvPr/>
        </p:nvSpPr>
        <p:spPr bwMode="auto">
          <a:xfrm>
            <a:off x="5539814" y="5072074"/>
            <a:ext cx="2818400" cy="400110"/>
          </a:xfrm>
          <a:prstGeom prst="rect">
            <a:avLst/>
          </a:prstGeom>
          <a:noFill/>
          <a:ln w="9525">
            <a:solidFill>
              <a:srgbClr val="CCFFFF"/>
            </a:solidFill>
            <a:miter lim="800000"/>
            <a:headEnd/>
            <a:tailEnd/>
          </a:ln>
          <a:effectLst/>
        </p:spPr>
        <p:txBody>
          <a:bodyPr wrap="none">
            <a:spAutoFit/>
          </a:bodyPr>
          <a:lstStyle/>
          <a:p>
            <a:r>
              <a:rPr lang="ja-JP" altLang="en-US" sz="2000" dirty="0">
                <a:solidFill>
                  <a:srgbClr val="FF7C80"/>
                </a:solidFill>
                <a:effectLst>
                  <a:outerShdw blurRad="38100" dist="38100" dir="2700000" algn="tl">
                    <a:srgbClr val="000000"/>
                  </a:outerShdw>
                </a:effectLst>
                <a:ea typeface="HGP明朝B" pitchFamily="18" charset="-128"/>
              </a:rPr>
              <a:t>←</a:t>
            </a:r>
            <a:r>
              <a:rPr lang="ja-JP" altLang="en-US" sz="2000" dirty="0" smtClean="0">
                <a:solidFill>
                  <a:srgbClr val="FF7C80"/>
                </a:solidFill>
                <a:effectLst>
                  <a:outerShdw blurRad="38100" dist="38100" dir="2700000" algn="tl">
                    <a:srgbClr val="000000"/>
                  </a:outerShdw>
                </a:effectLst>
                <a:ea typeface="HGP明朝B" pitchFamily="18" charset="-128"/>
              </a:rPr>
              <a:t>実行</a:t>
            </a:r>
            <a:r>
              <a:rPr lang="ja-JP" altLang="en-US" sz="2000" dirty="0" smtClean="0">
                <a:solidFill>
                  <a:srgbClr val="FF7C80"/>
                </a:solidFill>
                <a:effectLst>
                  <a:outerShdw blurRad="38100" dist="38100" dir="2700000" algn="tl">
                    <a:srgbClr val="000000"/>
                  </a:outerShdw>
                </a:effectLst>
                <a:ea typeface="HGP明朝B" pitchFamily="18" charset="-128"/>
              </a:rPr>
              <a:t>する</a:t>
            </a:r>
            <a:r>
              <a:rPr lang="ja-JP" altLang="en-US" sz="2000" dirty="0" smtClean="0">
                <a:solidFill>
                  <a:srgbClr val="FF7C80"/>
                </a:solidFill>
                <a:effectLst>
                  <a:outerShdw blurRad="38100" dist="38100" dir="2700000" algn="tl">
                    <a:srgbClr val="000000"/>
                  </a:outerShdw>
                </a:effectLst>
                <a:ea typeface="HGP明朝B" pitchFamily="18" charset="-128"/>
              </a:rPr>
              <a:t>シェル</a:t>
            </a:r>
            <a:r>
              <a:rPr lang="ja-JP" altLang="en-US" sz="2000" dirty="0" smtClean="0">
                <a:solidFill>
                  <a:srgbClr val="FF7C80"/>
                </a:solidFill>
                <a:effectLst>
                  <a:outerShdw blurRad="38100" dist="38100" dir="2700000" algn="tl">
                    <a:srgbClr val="000000"/>
                  </a:outerShdw>
                </a:effectLst>
                <a:ea typeface="HGP明朝B" pitchFamily="18" charset="-128"/>
              </a:rPr>
              <a:t>を指定</a:t>
            </a:r>
            <a:endParaRPr lang="ja-JP" altLang="en-US" sz="2000" dirty="0">
              <a:solidFill>
                <a:srgbClr val="FF7C80"/>
              </a:solidFill>
              <a:effectLst>
                <a:outerShdw blurRad="38100" dist="38100" dir="2700000" algn="tl">
                  <a:srgbClr val="000000"/>
                </a:outerShdw>
              </a:effectLst>
              <a:ea typeface="HGP明朝B" pitchFamily="18" charset="-128"/>
            </a:endParaRPr>
          </a:p>
        </p:txBody>
      </p:sp>
      <p:sp>
        <p:nvSpPr>
          <p:cNvPr id="12" name="Rectangle 9"/>
          <p:cNvSpPr>
            <a:spLocks noChangeArrowheads="1"/>
          </p:cNvSpPr>
          <p:nvPr/>
        </p:nvSpPr>
        <p:spPr bwMode="auto">
          <a:xfrm>
            <a:off x="1000100" y="5072074"/>
            <a:ext cx="1928826" cy="381000"/>
          </a:xfrm>
          <a:prstGeom prst="rect">
            <a:avLst/>
          </a:prstGeom>
          <a:noFill/>
          <a:ln w="57150">
            <a:solidFill>
              <a:srgbClr val="FFFF66"/>
            </a:solidFill>
            <a:miter lim="800000"/>
            <a:headEnd/>
            <a:tailEnd/>
          </a:ln>
          <a:effectLst/>
        </p:spPr>
        <p:txBody>
          <a:bodyPr wrap="none" anchor="ctr"/>
          <a:lstStyle/>
          <a:p>
            <a:endParaRPr lang="ja-JP" altLang="en-US" dirty="0">
              <a:ea typeface="HGP明朝B" pitchFamily="18"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34821">
                                            <p:txEl>
                                              <p:pRg st="2" end="2"/>
                                            </p:txEl>
                                          </p:spTgt>
                                        </p:tgtEl>
                                        <p:attrNameLst>
                                          <p:attrName>style.visibility</p:attrName>
                                        </p:attrNameLst>
                                      </p:cBhvr>
                                      <p:to>
                                        <p:strVal val="visible"/>
                                      </p:to>
                                    </p:set>
                                    <p:animEffect transition="in" filter="strips(downRight)">
                                      <p:cBhvr>
                                        <p:cTn id="7" dur="500"/>
                                        <p:tgtEl>
                                          <p:spTgt spid="34821">
                                            <p:txEl>
                                              <p:pRg st="2" end="2"/>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34821">
                                            <p:txEl>
                                              <p:pRg st="3" end="3"/>
                                            </p:txEl>
                                          </p:spTgt>
                                        </p:tgtEl>
                                        <p:attrNameLst>
                                          <p:attrName>style.visibility</p:attrName>
                                        </p:attrNameLst>
                                      </p:cBhvr>
                                      <p:to>
                                        <p:strVal val="visible"/>
                                      </p:to>
                                    </p:set>
                                    <p:animEffect transition="in" filter="strips(downRight)">
                                      <p:cBhvr>
                                        <p:cTn id="10" dur="500"/>
                                        <p:tgtEl>
                                          <p:spTgt spid="34821">
                                            <p:txEl>
                                              <p:pRg st="3" end="3"/>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34821">
                                            <p:txEl>
                                              <p:pRg st="4" end="4"/>
                                            </p:txEl>
                                          </p:spTgt>
                                        </p:tgtEl>
                                        <p:attrNameLst>
                                          <p:attrName>style.visibility</p:attrName>
                                        </p:attrNameLst>
                                      </p:cBhvr>
                                      <p:to>
                                        <p:strVal val="visible"/>
                                      </p:to>
                                    </p:set>
                                    <p:animEffect transition="in" filter="strips(downRight)">
                                      <p:cBhvr>
                                        <p:cTn id="13" dur="500"/>
                                        <p:tgtEl>
                                          <p:spTgt spid="34821">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ssolve">
                                      <p:cBhvr>
                                        <p:cTn id="18" dur="500"/>
                                        <p:tgtEl>
                                          <p:spTgt spid="11"/>
                                        </p:tgtEl>
                                      </p:cBhvr>
                                    </p:animEffect>
                                  </p:childTnLst>
                                </p:cTn>
                              </p:par>
                              <p:par>
                                <p:cTn id="19" presetID="3" presetClass="exit" presetSubtype="10" fill="hold" grpId="1" nodeType="withEffect">
                                  <p:stCondLst>
                                    <p:cond delay="0"/>
                                  </p:stCondLst>
                                  <p:childTnLst>
                                    <p:animEffect transition="out" filter="blinds(horizontal)">
                                      <p:cBhvr>
                                        <p:cTn id="20" dur="500"/>
                                        <p:tgtEl>
                                          <p:spTgt spid="12"/>
                                        </p:tgtEl>
                                      </p:cBhvr>
                                    </p:animEffect>
                                    <p:set>
                                      <p:cBhvr>
                                        <p:cTn id="21" dur="1" fill="hold">
                                          <p:stCondLst>
                                            <p:cond delay="499"/>
                                          </p:stCondLst>
                                        </p:cTn>
                                        <p:tgtEl>
                                          <p:spTgt spid="1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4822"/>
                                        </p:tgtEl>
                                        <p:attrNameLst>
                                          <p:attrName>style.visibility</p:attrName>
                                        </p:attrNameLst>
                                      </p:cBhvr>
                                      <p:to>
                                        <p:strVal val="visible"/>
                                      </p:to>
                                    </p:set>
                                    <p:animEffect transition="in" filter="dissolve">
                                      <p:cBhvr>
                                        <p:cTn id="26" dur="500"/>
                                        <p:tgtEl>
                                          <p:spTgt spid="34822"/>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4825"/>
                                        </p:tgtEl>
                                        <p:attrNameLst>
                                          <p:attrName>style.visibility</p:attrName>
                                        </p:attrNameLst>
                                      </p:cBhvr>
                                      <p:to>
                                        <p:strVal val="visible"/>
                                      </p:to>
                                    </p:set>
                                    <p:animEffect transition="in" filter="blinds(horizontal)">
                                      <p:cBhvr>
                                        <p:cTn id="29" dur="500"/>
                                        <p:tgtEl>
                                          <p:spTgt spid="34825"/>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xit" presetSubtype="10" fill="hold" grpId="1" nodeType="clickEffect">
                                  <p:stCondLst>
                                    <p:cond delay="0"/>
                                  </p:stCondLst>
                                  <p:childTnLst>
                                    <p:animEffect transition="out" filter="blinds(horizontal)">
                                      <p:cBhvr>
                                        <p:cTn id="33" dur="500"/>
                                        <p:tgtEl>
                                          <p:spTgt spid="34825"/>
                                        </p:tgtEl>
                                      </p:cBhvr>
                                    </p:animEffect>
                                    <p:set>
                                      <p:cBhvr>
                                        <p:cTn id="34" dur="1" fill="hold">
                                          <p:stCondLst>
                                            <p:cond delay="499"/>
                                          </p:stCondLst>
                                        </p:cTn>
                                        <p:tgtEl>
                                          <p:spTgt spid="34825"/>
                                        </p:tgtEl>
                                        <p:attrNameLst>
                                          <p:attrName>style.visibility</p:attrName>
                                        </p:attrNameLst>
                                      </p:cBhvr>
                                      <p:to>
                                        <p:strVal val="hidden"/>
                                      </p:to>
                                    </p:set>
                                  </p:childTnLst>
                                </p:cTn>
                              </p:par>
                            </p:childTnLst>
                          </p:cTn>
                        </p:par>
                        <p:par>
                          <p:cTn id="35" fill="hold">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34823"/>
                                        </p:tgtEl>
                                        <p:attrNameLst>
                                          <p:attrName>style.visibility</p:attrName>
                                        </p:attrNameLst>
                                      </p:cBhvr>
                                      <p:to>
                                        <p:strVal val="visible"/>
                                      </p:to>
                                    </p:set>
                                    <p:animEffect transition="in" filter="dissolve">
                                      <p:cBhvr>
                                        <p:cTn id="38" dur="500"/>
                                        <p:tgtEl>
                                          <p:spTgt spid="34823"/>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4827"/>
                                        </p:tgtEl>
                                        <p:attrNameLst>
                                          <p:attrName>style.visibility</p:attrName>
                                        </p:attrNameLst>
                                      </p:cBhvr>
                                      <p:to>
                                        <p:strVal val="visible"/>
                                      </p:to>
                                    </p:set>
                                    <p:animEffect transition="in" filter="blinds(horizontal)">
                                      <p:cBhvr>
                                        <p:cTn id="41" dur="5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animBg="1"/>
      <p:bldP spid="34823" grpId="0" animBg="1"/>
      <p:bldP spid="34825" grpId="0" animBg="1"/>
      <p:bldP spid="34825" grpId="1" animBg="1"/>
      <p:bldP spid="34827" grpId="0" animBg="1"/>
      <p:bldP spid="11" grpId="0" animBg="1"/>
      <p:bldP spid="1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04800" y="76200"/>
            <a:ext cx="86868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シェルスクリプトの目的</a:t>
            </a:r>
          </a:p>
        </p:txBody>
      </p:sp>
      <p:sp>
        <p:nvSpPr>
          <p:cNvPr id="35843" name="Rectangle 3"/>
          <p:cNvSpPr>
            <a:spLocks noGrp="1" noChangeArrowheads="1"/>
          </p:cNvSpPr>
          <p:nvPr>
            <p:ph idx="1"/>
          </p:nvPr>
        </p:nvSpPr>
        <p:spPr>
          <a:xfrm>
            <a:off x="228600" y="1524000"/>
            <a:ext cx="8458200" cy="4114800"/>
          </a:xfrm>
        </p:spPr>
        <p:txBody>
          <a:bodyPr/>
          <a:lstStyle/>
          <a:p>
            <a:pPr>
              <a:buClr>
                <a:srgbClr val="CCFFFF"/>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単純な作業の繰り返しを自動処理させる</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自分は楽をする</a:t>
            </a:r>
          </a:p>
          <a:p>
            <a:pPr>
              <a:buClr>
                <a:srgbClr val="CCFFFF"/>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既存のコマンドの組み合わせ</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で新しい</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コマンドを作る</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例</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：ファイル</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のバックアップをとる</a:t>
            </a:r>
          </a:p>
        </p:txBody>
      </p:sp>
      <p:sp>
        <p:nvSpPr>
          <p:cNvPr id="35844" name="Rectangle 4"/>
          <p:cNvSpPr>
            <a:spLocks noChangeArrowheads="1"/>
          </p:cNvSpPr>
          <p:nvPr/>
        </p:nvSpPr>
        <p:spPr bwMode="auto">
          <a:xfrm>
            <a:off x="1143000" y="4343400"/>
            <a:ext cx="7239000" cy="2286000"/>
          </a:xfrm>
          <a:prstGeom prst="rect">
            <a:avLst/>
          </a:prstGeom>
          <a:solidFill>
            <a:schemeClr val="tx2"/>
          </a:solidFill>
          <a:ln w="19050">
            <a:solidFill>
              <a:schemeClr val="accent2"/>
            </a:solidFill>
            <a:miter lim="800000"/>
            <a:headEnd/>
            <a:tailEnd/>
          </a:ln>
          <a:effectLst/>
        </p:spPr>
        <p:txBody>
          <a:bodyPr wrap="none" anchor="ctr"/>
          <a:lstStyle/>
          <a:p>
            <a:pPr algn="ctr"/>
            <a:endParaRPr lang="ja-JP" altLang="ja-JP" sz="1600" dirty="0">
              <a:ea typeface="HGP明朝B" pitchFamily="18" charset="-128"/>
            </a:endParaRPr>
          </a:p>
        </p:txBody>
      </p:sp>
      <p:sp>
        <p:nvSpPr>
          <p:cNvPr id="35845" name="Text Box 5"/>
          <p:cNvSpPr txBox="1">
            <a:spLocks noChangeArrowheads="1"/>
          </p:cNvSpPr>
          <p:nvPr/>
        </p:nvSpPr>
        <p:spPr bwMode="auto">
          <a:xfrm>
            <a:off x="1295400" y="4348163"/>
            <a:ext cx="6320961" cy="1938992"/>
          </a:xfrm>
          <a:prstGeom prst="rect">
            <a:avLst/>
          </a:prstGeom>
          <a:noFill/>
          <a:ln w="9525">
            <a:noFill/>
            <a:miter lim="800000"/>
            <a:headEnd/>
            <a:tailEnd/>
          </a:ln>
          <a:effectLst/>
        </p:spPr>
        <p:txBody>
          <a:bodyPr wrap="none">
            <a:spAutoFit/>
          </a:bodyPr>
          <a:lstStyle/>
          <a:p>
            <a:r>
              <a:rPr lang="en-US" altLang="ja-JP" dirty="0">
                <a:solidFill>
                  <a:schemeClr val="bg1"/>
                </a:solidFill>
                <a:latin typeface="Lucida Console" pitchFamily="49" charset="0"/>
                <a:ea typeface="HGP明朝B" pitchFamily="18" charset="-128"/>
              </a:rPr>
              <a:t>$ ./makebackup.sh</a:t>
            </a:r>
          </a:p>
          <a:p>
            <a:endParaRPr lang="en-US" altLang="ja-JP" dirty="0">
              <a:solidFill>
                <a:schemeClr val="bg1"/>
              </a:solidFill>
              <a:latin typeface="Lucida Console" pitchFamily="49" charset="0"/>
              <a:ea typeface="HGP明朝B" pitchFamily="18" charset="-128"/>
            </a:endParaRPr>
          </a:p>
          <a:p>
            <a:r>
              <a:rPr lang="en-US" altLang="ja-JP" dirty="0">
                <a:solidFill>
                  <a:schemeClr val="bg1"/>
                </a:solidFill>
                <a:latin typeface="Lucida Console" pitchFamily="49" charset="0"/>
                <a:ea typeface="HGP明朝B" pitchFamily="18" charset="-128"/>
              </a:rPr>
              <a:t>$ </a:t>
            </a:r>
            <a:r>
              <a:rPr lang="en-US" altLang="ja-JP" dirty="0" err="1">
                <a:solidFill>
                  <a:schemeClr val="bg1"/>
                </a:solidFill>
                <a:latin typeface="Lucida Console" pitchFamily="49" charset="0"/>
                <a:ea typeface="HGP明朝B" pitchFamily="18" charset="-128"/>
              </a:rPr>
              <a:t>ls</a:t>
            </a:r>
            <a:r>
              <a:rPr lang="en-US" altLang="ja-JP" dirty="0">
                <a:solidFill>
                  <a:schemeClr val="bg1"/>
                </a:solidFill>
                <a:latin typeface="Lucida Console" pitchFamily="49" charset="0"/>
                <a:ea typeface="HGP明朝B" pitchFamily="18" charset="-128"/>
              </a:rPr>
              <a:t> </a:t>
            </a:r>
          </a:p>
          <a:p>
            <a:r>
              <a:rPr lang="en-US" altLang="ja-JP" dirty="0">
                <a:solidFill>
                  <a:schemeClr val="bg1"/>
                </a:solidFill>
                <a:latin typeface="Lucida Console" pitchFamily="49" charset="0"/>
                <a:ea typeface="HGP明朝B" pitchFamily="18" charset="-128"/>
              </a:rPr>
              <a:t>  file.txt   </a:t>
            </a:r>
            <a:r>
              <a:rPr lang="en-US" altLang="ja-JP" dirty="0" smtClean="0">
                <a:solidFill>
                  <a:schemeClr val="bg1"/>
                </a:solidFill>
                <a:latin typeface="Lucida Console" pitchFamily="49" charset="0"/>
                <a:ea typeface="HGP明朝B" pitchFamily="18" charset="-128"/>
              </a:rPr>
              <a:t>file_2009-05-08.txt </a:t>
            </a:r>
            <a:endParaRPr lang="en-US" altLang="ja-JP" dirty="0">
              <a:solidFill>
                <a:schemeClr val="bg1"/>
              </a:solidFill>
              <a:latin typeface="Lucida Console" pitchFamily="49" charset="0"/>
              <a:ea typeface="HGP明朝B" pitchFamily="18" charset="-128"/>
            </a:endParaRPr>
          </a:p>
          <a:p>
            <a:r>
              <a:rPr lang="en-US" altLang="ja-JP" dirty="0">
                <a:solidFill>
                  <a:schemeClr val="bg1"/>
                </a:solidFill>
                <a:latin typeface="Lucida Console" pitchFamily="49" charset="0"/>
                <a:ea typeface="HGP明朝B" pitchFamily="18" charset="-128"/>
              </a:rPr>
              <a:t>  makebackup.sh</a:t>
            </a:r>
          </a:p>
        </p:txBody>
      </p:sp>
      <p:sp>
        <p:nvSpPr>
          <p:cNvPr id="35848" name="Rectangle 8"/>
          <p:cNvSpPr>
            <a:spLocks noChangeArrowheads="1"/>
          </p:cNvSpPr>
          <p:nvPr/>
        </p:nvSpPr>
        <p:spPr bwMode="auto">
          <a:xfrm>
            <a:off x="1219200" y="4365625"/>
            <a:ext cx="3424238" cy="381000"/>
          </a:xfrm>
          <a:prstGeom prst="rect">
            <a:avLst/>
          </a:prstGeom>
          <a:noFill/>
          <a:ln w="57150">
            <a:solidFill>
              <a:srgbClr val="FFFF66"/>
            </a:solidFill>
            <a:miter lim="800000"/>
            <a:headEnd/>
            <a:tailEnd/>
          </a:ln>
          <a:effectLst/>
        </p:spPr>
        <p:txBody>
          <a:bodyPr wrap="none" anchor="ctr"/>
          <a:lstStyle/>
          <a:p>
            <a:endParaRPr lang="ja-JP" altLang="en-US" dirty="0">
              <a:ea typeface="HGP明朝B" pitchFamily="18" charset="-128"/>
            </a:endParaRPr>
          </a:p>
        </p:txBody>
      </p:sp>
      <p:sp>
        <p:nvSpPr>
          <p:cNvPr id="35849" name="Text Box 9"/>
          <p:cNvSpPr txBox="1">
            <a:spLocks noChangeArrowheads="1"/>
          </p:cNvSpPr>
          <p:nvPr/>
        </p:nvSpPr>
        <p:spPr bwMode="auto">
          <a:xfrm>
            <a:off x="5508625" y="4365625"/>
            <a:ext cx="2060179" cy="707886"/>
          </a:xfrm>
          <a:prstGeom prst="rect">
            <a:avLst/>
          </a:prstGeom>
          <a:noFill/>
          <a:ln w="9525">
            <a:solidFill>
              <a:srgbClr val="CCFFFF"/>
            </a:solidFill>
            <a:miter lim="800000"/>
            <a:headEnd/>
            <a:tailEnd/>
          </a:ln>
          <a:effectLst/>
        </p:spPr>
        <p:txBody>
          <a:bodyPr wrap="none">
            <a:spAutoFit/>
          </a:bodyPr>
          <a:lstStyle/>
          <a:p>
            <a:r>
              <a:rPr lang="en-US" altLang="ja-JP" sz="2000" dirty="0">
                <a:solidFill>
                  <a:srgbClr val="FF7C80"/>
                </a:solidFill>
                <a:effectLst>
                  <a:outerShdw blurRad="38100" dist="38100" dir="2700000" algn="tl">
                    <a:srgbClr val="000000"/>
                  </a:outerShdw>
                </a:effectLst>
                <a:ea typeface="HGP明朝B" pitchFamily="18" charset="-128"/>
              </a:rPr>
              <a:t>←</a:t>
            </a:r>
            <a:r>
              <a:rPr lang="ja-JP" altLang="en-US" sz="2000" dirty="0">
                <a:solidFill>
                  <a:srgbClr val="FF7C80"/>
                </a:solidFill>
                <a:effectLst>
                  <a:outerShdw blurRad="38100" dist="38100" dir="2700000" algn="tl">
                    <a:srgbClr val="000000"/>
                  </a:outerShdw>
                </a:effectLst>
                <a:ea typeface="HGP明朝B" pitchFamily="18" charset="-128"/>
              </a:rPr>
              <a:t>シェルスクリプト</a:t>
            </a:r>
          </a:p>
          <a:p>
            <a:r>
              <a:rPr lang="ja-JP" altLang="en-US" sz="2000" dirty="0">
                <a:solidFill>
                  <a:srgbClr val="FF7C80"/>
                </a:solidFill>
                <a:effectLst>
                  <a:outerShdw blurRad="38100" dist="38100" dir="2700000" algn="tl">
                    <a:srgbClr val="000000"/>
                  </a:outerShdw>
                </a:effectLst>
                <a:ea typeface="HGP明朝B" pitchFamily="18" charset="-128"/>
              </a:rPr>
              <a:t>    ファイルを実行</a:t>
            </a:r>
          </a:p>
        </p:txBody>
      </p:sp>
      <p:sp>
        <p:nvSpPr>
          <p:cNvPr id="35850" name="Rectangle 10"/>
          <p:cNvSpPr>
            <a:spLocks noChangeArrowheads="1"/>
          </p:cNvSpPr>
          <p:nvPr/>
        </p:nvSpPr>
        <p:spPr bwMode="auto">
          <a:xfrm>
            <a:off x="3660775" y="5461000"/>
            <a:ext cx="3743325" cy="381000"/>
          </a:xfrm>
          <a:prstGeom prst="rect">
            <a:avLst/>
          </a:prstGeom>
          <a:noFill/>
          <a:ln w="57150">
            <a:solidFill>
              <a:srgbClr val="FFFF66"/>
            </a:solidFill>
            <a:miter lim="800000"/>
            <a:headEnd/>
            <a:tailEnd/>
          </a:ln>
          <a:effectLst/>
        </p:spPr>
        <p:txBody>
          <a:bodyPr wrap="none" anchor="ctr"/>
          <a:lstStyle/>
          <a:p>
            <a:endParaRPr lang="ja-JP" altLang="en-US" dirty="0">
              <a:ea typeface="HGP明朝B" pitchFamily="18" charset="-128"/>
            </a:endParaRPr>
          </a:p>
        </p:txBody>
      </p:sp>
      <p:sp>
        <p:nvSpPr>
          <p:cNvPr id="35851" name="Text Box 11"/>
          <p:cNvSpPr txBox="1">
            <a:spLocks noChangeArrowheads="1"/>
          </p:cNvSpPr>
          <p:nvPr/>
        </p:nvSpPr>
        <p:spPr bwMode="auto">
          <a:xfrm>
            <a:off x="4808538" y="5932488"/>
            <a:ext cx="3466013" cy="707886"/>
          </a:xfrm>
          <a:prstGeom prst="rect">
            <a:avLst/>
          </a:prstGeom>
          <a:noFill/>
          <a:ln w="9525">
            <a:solidFill>
              <a:srgbClr val="CCFFFF"/>
            </a:solidFill>
            <a:miter lim="800000"/>
            <a:headEnd/>
            <a:tailEnd/>
          </a:ln>
          <a:effectLst/>
        </p:spPr>
        <p:txBody>
          <a:bodyPr wrap="none">
            <a:spAutoFit/>
          </a:bodyPr>
          <a:lstStyle/>
          <a:p>
            <a:r>
              <a:rPr lang="en-US" altLang="ja-JP" sz="2000" dirty="0">
                <a:solidFill>
                  <a:srgbClr val="FF7C80"/>
                </a:solidFill>
                <a:ea typeface="HGP明朝B" pitchFamily="18" charset="-128"/>
              </a:rPr>
              <a:t>↑</a:t>
            </a:r>
            <a:r>
              <a:rPr lang="ja-JP" altLang="en-US" sz="2000" dirty="0">
                <a:solidFill>
                  <a:srgbClr val="FF7C80"/>
                </a:solidFill>
                <a:ea typeface="HGP明朝B" pitchFamily="18" charset="-128"/>
              </a:rPr>
              <a:t>シェルスクリプトによって</a:t>
            </a:r>
          </a:p>
          <a:p>
            <a:r>
              <a:rPr lang="ja-JP" altLang="en-US" sz="2000" dirty="0">
                <a:solidFill>
                  <a:srgbClr val="FF7C80"/>
                </a:solidFill>
                <a:ea typeface="HGP明朝B" pitchFamily="18" charset="-128"/>
              </a:rPr>
              <a:t>    自動的に作成されたファイル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848"/>
                                        </p:tgtEl>
                                        <p:attrNameLst>
                                          <p:attrName>style.visibility</p:attrName>
                                        </p:attrNameLst>
                                      </p:cBhvr>
                                      <p:to>
                                        <p:strVal val="visible"/>
                                      </p:to>
                                    </p:set>
                                    <p:animEffect transition="in" filter="blinds(horizontal)">
                                      <p:cBhvr>
                                        <p:cTn id="7" dur="500"/>
                                        <p:tgtEl>
                                          <p:spTgt spid="35848"/>
                                        </p:tgtEl>
                                      </p:cBhvr>
                                    </p:animEffect>
                                  </p:childTnLst>
                                </p:cTn>
                              </p:par>
                            </p:childTnLst>
                          </p:cTn>
                        </p:par>
                        <p:par>
                          <p:cTn id="8" fill="hold">
                            <p:stCondLst>
                              <p:cond delay="500"/>
                            </p:stCondLst>
                            <p:childTnLst>
                              <p:par>
                                <p:cTn id="9" presetID="27" presetClass="entr" presetSubtype="0" fill="hold" nodeType="afterEffect">
                                  <p:stCondLst>
                                    <p:cond delay="0"/>
                                  </p:stCondLst>
                                  <p:iterate type="lt">
                                    <p:tmPct val="50000"/>
                                  </p:iterate>
                                  <p:childTnLst>
                                    <p:set>
                                      <p:cBhvr>
                                        <p:cTn id="10" dur="1" fill="hold">
                                          <p:stCondLst>
                                            <p:cond delay="0"/>
                                          </p:stCondLst>
                                        </p:cTn>
                                        <p:tgtEl>
                                          <p:spTgt spid="35845">
                                            <p:txEl>
                                              <p:pRg st="2" end="2"/>
                                            </p:txEl>
                                          </p:spTgt>
                                        </p:tgtEl>
                                        <p:attrNameLst>
                                          <p:attrName>style.visibility</p:attrName>
                                        </p:attrNameLst>
                                      </p:cBhvr>
                                      <p:to>
                                        <p:strVal val="visible"/>
                                      </p:to>
                                    </p:set>
                                    <p:anim calcmode="discrete" valueType="clr">
                                      <p:cBhvr override="childStyle">
                                        <p:cTn id="11" dur="80"/>
                                        <p:tgtEl>
                                          <p:spTgt spid="3584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5845">
                                            <p:txEl>
                                              <p:pRg st="2" end="2"/>
                                            </p:txEl>
                                          </p:spTgt>
                                        </p:tgtEl>
                                        <p:attrNameLst>
                                          <p:attrName>fillcolor</p:attrName>
                                        </p:attrNameLst>
                                      </p:cBhvr>
                                      <p:tavLst>
                                        <p:tav tm="0">
                                          <p:val>
                                            <p:clrVal>
                                              <a:schemeClr val="accent2"/>
                                            </p:clrVal>
                                          </p:val>
                                        </p:tav>
                                        <p:tav tm="50000">
                                          <p:val>
                                            <p:clrVal>
                                              <a:schemeClr val="hlink"/>
                                            </p:clrVal>
                                          </p:val>
                                        </p:tav>
                                      </p:tavLst>
                                    </p:anim>
                                    <p:set>
                                      <p:cBhvr>
                                        <p:cTn id="13" dur="80"/>
                                        <p:tgtEl>
                                          <p:spTgt spid="35845">
                                            <p:txEl>
                                              <p:pRg st="2" end="2"/>
                                            </p:txEl>
                                          </p:spTgt>
                                        </p:tgtEl>
                                        <p:attrNameLst>
                                          <p:attrName>fill.type</p:attrName>
                                        </p:attrNameLst>
                                      </p:cBhvr>
                                      <p:to>
                                        <p:strVal val="solid"/>
                                      </p:to>
                                    </p:set>
                                  </p:childTnLst>
                                </p:cTn>
                              </p:par>
                            </p:childTnLst>
                          </p:cTn>
                        </p:par>
                        <p:par>
                          <p:cTn id="14" fill="hold">
                            <p:stCondLst>
                              <p:cond delay="660"/>
                            </p:stCondLst>
                            <p:childTnLst>
                              <p:par>
                                <p:cTn id="15" presetID="27" presetClass="entr" presetSubtype="0" fill="hold" nodeType="afterEffect">
                                  <p:stCondLst>
                                    <p:cond delay="0"/>
                                  </p:stCondLst>
                                  <p:iterate type="lt">
                                    <p:tmPct val="50000"/>
                                  </p:iterate>
                                  <p:childTnLst>
                                    <p:set>
                                      <p:cBhvr>
                                        <p:cTn id="16" dur="1" fill="hold">
                                          <p:stCondLst>
                                            <p:cond delay="0"/>
                                          </p:stCondLst>
                                        </p:cTn>
                                        <p:tgtEl>
                                          <p:spTgt spid="35845">
                                            <p:txEl>
                                              <p:pRg st="3" end="3"/>
                                            </p:txEl>
                                          </p:spTgt>
                                        </p:tgtEl>
                                        <p:attrNameLst>
                                          <p:attrName>style.visibility</p:attrName>
                                        </p:attrNameLst>
                                      </p:cBhvr>
                                      <p:to>
                                        <p:strVal val="visible"/>
                                      </p:to>
                                    </p:set>
                                    <p:anim calcmode="discrete" valueType="clr">
                                      <p:cBhvr override="childStyle">
                                        <p:cTn id="17" dur="80"/>
                                        <p:tgtEl>
                                          <p:spTgt spid="35845">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35845">
                                            <p:txEl>
                                              <p:pRg st="3" end="3"/>
                                            </p:txEl>
                                          </p:spTgt>
                                        </p:tgtEl>
                                        <p:attrNameLst>
                                          <p:attrName>fillcolor</p:attrName>
                                        </p:attrNameLst>
                                      </p:cBhvr>
                                      <p:tavLst>
                                        <p:tav tm="0">
                                          <p:val>
                                            <p:clrVal>
                                              <a:schemeClr val="accent2"/>
                                            </p:clrVal>
                                          </p:val>
                                        </p:tav>
                                        <p:tav tm="50000">
                                          <p:val>
                                            <p:clrVal>
                                              <a:schemeClr val="hlink"/>
                                            </p:clrVal>
                                          </p:val>
                                        </p:tav>
                                      </p:tavLst>
                                    </p:anim>
                                    <p:set>
                                      <p:cBhvr>
                                        <p:cTn id="19" dur="80"/>
                                        <p:tgtEl>
                                          <p:spTgt spid="35845">
                                            <p:txEl>
                                              <p:pRg st="3" end="3"/>
                                            </p:txEl>
                                          </p:spTgt>
                                        </p:tgtEl>
                                        <p:attrNameLst>
                                          <p:attrName>fill.type</p:attrName>
                                        </p:attrNameLst>
                                      </p:cBhvr>
                                      <p:to>
                                        <p:strVal val="solid"/>
                                      </p:to>
                                    </p:set>
                                  </p:childTnLst>
                                </p:cTn>
                              </p:par>
                            </p:childTnLst>
                          </p:cTn>
                        </p:par>
                        <p:par>
                          <p:cTn id="20" fill="hold">
                            <p:stCondLst>
                              <p:cond delay="1780"/>
                            </p:stCondLst>
                            <p:childTnLst>
                              <p:par>
                                <p:cTn id="21" presetID="27" presetClass="entr" presetSubtype="0" fill="hold" nodeType="afterEffect">
                                  <p:stCondLst>
                                    <p:cond delay="0"/>
                                  </p:stCondLst>
                                  <p:iterate type="lt">
                                    <p:tmPct val="50000"/>
                                  </p:iterate>
                                  <p:childTnLst>
                                    <p:set>
                                      <p:cBhvr>
                                        <p:cTn id="22" dur="1" fill="hold">
                                          <p:stCondLst>
                                            <p:cond delay="0"/>
                                          </p:stCondLst>
                                        </p:cTn>
                                        <p:tgtEl>
                                          <p:spTgt spid="35845">
                                            <p:txEl>
                                              <p:pRg st="4" end="4"/>
                                            </p:txEl>
                                          </p:spTgt>
                                        </p:tgtEl>
                                        <p:attrNameLst>
                                          <p:attrName>style.visibility</p:attrName>
                                        </p:attrNameLst>
                                      </p:cBhvr>
                                      <p:to>
                                        <p:strVal val="visible"/>
                                      </p:to>
                                    </p:set>
                                    <p:anim calcmode="discrete" valueType="clr">
                                      <p:cBhvr override="childStyle">
                                        <p:cTn id="23" dur="80"/>
                                        <p:tgtEl>
                                          <p:spTgt spid="3584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35845">
                                            <p:txEl>
                                              <p:pRg st="4" end="4"/>
                                            </p:txEl>
                                          </p:spTgt>
                                        </p:tgtEl>
                                        <p:attrNameLst>
                                          <p:attrName>fillcolor</p:attrName>
                                        </p:attrNameLst>
                                      </p:cBhvr>
                                      <p:tavLst>
                                        <p:tav tm="0">
                                          <p:val>
                                            <p:clrVal>
                                              <a:schemeClr val="accent2"/>
                                            </p:clrVal>
                                          </p:val>
                                        </p:tav>
                                        <p:tav tm="50000">
                                          <p:val>
                                            <p:clrVal>
                                              <a:schemeClr val="hlink"/>
                                            </p:clrVal>
                                          </p:val>
                                        </p:tav>
                                      </p:tavLst>
                                    </p:anim>
                                    <p:set>
                                      <p:cBhvr>
                                        <p:cTn id="25" dur="80"/>
                                        <p:tgtEl>
                                          <p:spTgt spid="35845">
                                            <p:txEl>
                                              <p:pRg st="4" end="4"/>
                                            </p:txEl>
                                          </p:spTgt>
                                        </p:tgtEl>
                                        <p:attrNameLst>
                                          <p:attrName>fill.type</p:attrName>
                                        </p:attrNameLst>
                                      </p:cBhvr>
                                      <p:to>
                                        <p:strVal val="solid"/>
                                      </p:to>
                                    </p:set>
                                  </p:childTnLst>
                                </p:cTn>
                              </p:par>
                            </p:childTnLst>
                          </p:cTn>
                        </p:par>
                        <p:par>
                          <p:cTn id="26" fill="hold">
                            <p:stCondLst>
                              <p:cond delay="2340"/>
                            </p:stCondLst>
                            <p:childTnLst>
                              <p:par>
                                <p:cTn id="27" presetID="3" presetClass="exit" presetSubtype="10" fill="hold" grpId="1" nodeType="afterEffect">
                                  <p:stCondLst>
                                    <p:cond delay="0"/>
                                  </p:stCondLst>
                                  <p:childTnLst>
                                    <p:animEffect transition="out" filter="blinds(horizontal)">
                                      <p:cBhvr>
                                        <p:cTn id="28" dur="500"/>
                                        <p:tgtEl>
                                          <p:spTgt spid="35848"/>
                                        </p:tgtEl>
                                      </p:cBhvr>
                                    </p:animEffect>
                                    <p:set>
                                      <p:cBhvr>
                                        <p:cTn id="29" dur="1" fill="hold">
                                          <p:stCondLst>
                                            <p:cond delay="499"/>
                                          </p:stCondLst>
                                        </p:cTn>
                                        <p:tgtEl>
                                          <p:spTgt spid="35848"/>
                                        </p:tgtEl>
                                        <p:attrNameLst>
                                          <p:attrName>style.visibility</p:attrName>
                                        </p:attrNameLst>
                                      </p:cBhvr>
                                      <p:to>
                                        <p:strVal val="hidden"/>
                                      </p:to>
                                    </p:set>
                                  </p:childTnLst>
                                </p:cTn>
                              </p:par>
                            </p:childTnLst>
                          </p:cTn>
                        </p:par>
                        <p:par>
                          <p:cTn id="30" fill="hold">
                            <p:stCondLst>
                              <p:cond delay="2840"/>
                            </p:stCondLst>
                            <p:childTnLst>
                              <p:par>
                                <p:cTn id="31" presetID="3" presetClass="entr" presetSubtype="10" fill="hold" grpId="0" nodeType="afterEffect">
                                  <p:stCondLst>
                                    <p:cond delay="0"/>
                                  </p:stCondLst>
                                  <p:childTnLst>
                                    <p:set>
                                      <p:cBhvr>
                                        <p:cTn id="32" dur="1" fill="hold">
                                          <p:stCondLst>
                                            <p:cond delay="0"/>
                                          </p:stCondLst>
                                        </p:cTn>
                                        <p:tgtEl>
                                          <p:spTgt spid="35850"/>
                                        </p:tgtEl>
                                        <p:attrNameLst>
                                          <p:attrName>style.visibility</p:attrName>
                                        </p:attrNameLst>
                                      </p:cBhvr>
                                      <p:to>
                                        <p:strVal val="visible"/>
                                      </p:to>
                                    </p:set>
                                    <p:animEffect transition="in" filter="blinds(horizontal)">
                                      <p:cBhvr>
                                        <p:cTn id="33" dur="500"/>
                                        <p:tgtEl>
                                          <p:spTgt spid="35850"/>
                                        </p:tgtEl>
                                      </p:cBhvr>
                                    </p:animEffect>
                                  </p:childTnLst>
                                </p:cTn>
                              </p:par>
                            </p:childTnLst>
                          </p:cTn>
                        </p:par>
                        <p:par>
                          <p:cTn id="34" fill="hold">
                            <p:stCondLst>
                              <p:cond delay="3340"/>
                            </p:stCondLst>
                            <p:childTnLst>
                              <p:par>
                                <p:cTn id="35" presetID="9" presetClass="entr" presetSubtype="0" fill="hold" grpId="0" nodeType="afterEffect">
                                  <p:stCondLst>
                                    <p:cond delay="0"/>
                                  </p:stCondLst>
                                  <p:childTnLst>
                                    <p:set>
                                      <p:cBhvr>
                                        <p:cTn id="36" dur="1" fill="hold">
                                          <p:stCondLst>
                                            <p:cond delay="0"/>
                                          </p:stCondLst>
                                        </p:cTn>
                                        <p:tgtEl>
                                          <p:spTgt spid="35851"/>
                                        </p:tgtEl>
                                        <p:attrNameLst>
                                          <p:attrName>style.visibility</p:attrName>
                                        </p:attrNameLst>
                                      </p:cBhvr>
                                      <p:to>
                                        <p:strVal val="visible"/>
                                      </p:to>
                                    </p:set>
                                    <p:animEffect transition="in" filter="dissolve">
                                      <p:cBhvr>
                                        <p:cTn id="37" dur="500"/>
                                        <p:tgtEl>
                                          <p:spTgt spid="35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8" grpId="0" animBg="1"/>
      <p:bldP spid="35848" grpId="1" animBg="1"/>
      <p:bldP spid="35850" grpId="0" animBg="1"/>
      <p:bldP spid="3585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04800" y="76200"/>
            <a:ext cx="86868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シェルスクリプトの概要</a:t>
            </a:r>
          </a:p>
        </p:txBody>
      </p:sp>
      <p:sp>
        <p:nvSpPr>
          <p:cNvPr id="10243" name="Rectangle 3"/>
          <p:cNvSpPr>
            <a:spLocks noGrp="1" noChangeArrowheads="1"/>
          </p:cNvSpPr>
          <p:nvPr>
            <p:ph idx="1"/>
          </p:nvPr>
        </p:nvSpPr>
        <p:spPr>
          <a:xfrm>
            <a:off x="228600" y="1524000"/>
            <a:ext cx="8458200" cy="4114800"/>
          </a:xfrm>
        </p:spPr>
        <p:txBody>
          <a:bodyPr/>
          <a:lstStyle/>
          <a:p>
            <a:pPr>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複数のコマンドを順に書き記す</a:t>
            </a: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シェル変数を利用して汎用性を持たせる</a:t>
            </a: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構造化プログラミング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制御構造を持たせる</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p>
          <a:p>
            <a:pPr lvl="1">
              <a:buClr>
                <a:srgbClr val="FFFF66"/>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順次構造</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判断構造</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繰り返し構造</a:t>
            </a:r>
          </a:p>
        </p:txBody>
      </p:sp>
      <p:sp>
        <p:nvSpPr>
          <p:cNvPr id="10244" name="Text Box 4"/>
          <p:cNvSpPr txBox="1">
            <a:spLocks noChangeArrowheads="1"/>
          </p:cNvSpPr>
          <p:nvPr/>
        </p:nvSpPr>
        <p:spPr bwMode="auto">
          <a:xfrm>
            <a:off x="533400" y="5254625"/>
            <a:ext cx="2571538" cy="830997"/>
          </a:xfrm>
          <a:prstGeom prst="rect">
            <a:avLst/>
          </a:prstGeom>
          <a:noFill/>
          <a:ln w="19050">
            <a:solidFill>
              <a:srgbClr val="996633"/>
            </a:solidFill>
            <a:miter lim="800000"/>
            <a:headEnd/>
            <a:tailEnd/>
          </a:ln>
          <a:effectLst/>
        </p:spPr>
        <p:txBody>
          <a:bodyPr wrap="none">
            <a:spAutoFit/>
          </a:bodyPr>
          <a:lstStyle/>
          <a:p>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課題として実際に</a:t>
            </a:r>
          </a:p>
          <a:p>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作成してもらいます</a:t>
            </a:r>
          </a:p>
        </p:txBody>
      </p:sp>
      <p:sp>
        <p:nvSpPr>
          <p:cNvPr id="10294" name="Rectangle 54"/>
          <p:cNvSpPr>
            <a:spLocks noChangeArrowheads="1"/>
          </p:cNvSpPr>
          <p:nvPr/>
        </p:nvSpPr>
        <p:spPr bwMode="auto">
          <a:xfrm>
            <a:off x="611188" y="3284538"/>
            <a:ext cx="2808287" cy="504825"/>
          </a:xfrm>
          <a:prstGeom prst="rect">
            <a:avLst/>
          </a:prstGeom>
          <a:noFill/>
          <a:ln w="76200">
            <a:solidFill>
              <a:srgbClr val="FF3300"/>
            </a:solidFill>
            <a:miter lim="800000"/>
            <a:headEnd/>
            <a:tailEnd/>
          </a:ln>
          <a:effectLst/>
        </p:spPr>
        <p:txBody>
          <a:bodyPr wrap="none" anchor="ctr"/>
          <a:lstStyle/>
          <a:p>
            <a:endParaRPr lang="ja-JP" altLang="en-US" dirty="0">
              <a:ea typeface="HGP明朝B" pitchFamily="18" charset="-128"/>
            </a:endParaRPr>
          </a:p>
        </p:txBody>
      </p:sp>
      <p:sp>
        <p:nvSpPr>
          <p:cNvPr id="10272" name="Rectangle 32"/>
          <p:cNvSpPr>
            <a:spLocks noChangeArrowheads="1"/>
          </p:cNvSpPr>
          <p:nvPr/>
        </p:nvSpPr>
        <p:spPr bwMode="auto">
          <a:xfrm>
            <a:off x="3657600" y="3357563"/>
            <a:ext cx="4800600" cy="3352800"/>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10273" name="Line 33"/>
          <p:cNvSpPr>
            <a:spLocks noChangeShapeType="1"/>
          </p:cNvSpPr>
          <p:nvPr/>
        </p:nvSpPr>
        <p:spPr bwMode="auto">
          <a:xfrm>
            <a:off x="6019800" y="3505200"/>
            <a:ext cx="0" cy="3124200"/>
          </a:xfrm>
          <a:prstGeom prst="line">
            <a:avLst/>
          </a:prstGeom>
          <a:noFill/>
          <a:ln w="76200">
            <a:solidFill>
              <a:schemeClr val="bg1"/>
            </a:solidFill>
            <a:round/>
            <a:headEnd/>
            <a:tailEnd/>
          </a:ln>
          <a:effectLst/>
        </p:spPr>
        <p:txBody>
          <a:bodyPr/>
          <a:lstStyle/>
          <a:p>
            <a:endParaRPr lang="ja-JP" altLang="en-US" dirty="0">
              <a:ea typeface="HGP明朝B" pitchFamily="18" charset="-128"/>
            </a:endParaRPr>
          </a:p>
        </p:txBody>
      </p:sp>
      <p:sp>
        <p:nvSpPr>
          <p:cNvPr id="10295" name="AutoShape 55"/>
          <p:cNvSpPr>
            <a:spLocks noChangeArrowheads="1"/>
          </p:cNvSpPr>
          <p:nvPr/>
        </p:nvSpPr>
        <p:spPr bwMode="auto">
          <a:xfrm>
            <a:off x="5603875" y="3451225"/>
            <a:ext cx="819150" cy="3240088"/>
          </a:xfrm>
          <a:prstGeom prst="downArrow">
            <a:avLst>
              <a:gd name="adj1" fmla="val 35657"/>
              <a:gd name="adj2" fmla="val 61236"/>
            </a:avLst>
          </a:prstGeom>
          <a:solidFill>
            <a:srgbClr val="FFCC00"/>
          </a:solidFill>
          <a:ln w="9525">
            <a:noFill/>
            <a:miter lim="800000"/>
            <a:headEnd/>
            <a:tailEnd/>
          </a:ln>
          <a:effectLst/>
        </p:spPr>
        <p:txBody>
          <a:bodyPr vert="eaVert" wrap="none" anchor="ctr"/>
          <a:lstStyle/>
          <a:p>
            <a:endParaRPr lang="ja-JP" altLang="en-US" dirty="0">
              <a:ea typeface="HGP明朝B" pitchFamily="18" charset="-128"/>
            </a:endParaRPr>
          </a:p>
        </p:txBody>
      </p:sp>
      <p:sp>
        <p:nvSpPr>
          <p:cNvPr id="10275" name="AutoShape 35"/>
          <p:cNvSpPr>
            <a:spLocks noChangeArrowheads="1"/>
          </p:cNvSpPr>
          <p:nvPr/>
        </p:nvSpPr>
        <p:spPr bwMode="auto">
          <a:xfrm>
            <a:off x="4648200" y="4616450"/>
            <a:ext cx="2895600" cy="609600"/>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処理 </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B</a:t>
            </a:r>
          </a:p>
        </p:txBody>
      </p:sp>
      <p:sp>
        <p:nvSpPr>
          <p:cNvPr id="10292" name="AutoShape 52"/>
          <p:cNvSpPr>
            <a:spLocks noChangeArrowheads="1"/>
          </p:cNvSpPr>
          <p:nvPr/>
        </p:nvSpPr>
        <p:spPr bwMode="auto">
          <a:xfrm>
            <a:off x="4643438" y="3789363"/>
            <a:ext cx="2895600" cy="609600"/>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処理 </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A</a:t>
            </a:r>
          </a:p>
        </p:txBody>
      </p:sp>
      <p:sp>
        <p:nvSpPr>
          <p:cNvPr id="10293" name="AutoShape 53"/>
          <p:cNvSpPr>
            <a:spLocks noChangeArrowheads="1"/>
          </p:cNvSpPr>
          <p:nvPr/>
        </p:nvSpPr>
        <p:spPr bwMode="auto">
          <a:xfrm>
            <a:off x="4643438" y="5445125"/>
            <a:ext cx="2895600" cy="609600"/>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処理 </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294"/>
                                        </p:tgtEl>
                                        <p:attrNameLst>
                                          <p:attrName>style.visibility</p:attrName>
                                        </p:attrNameLst>
                                      </p:cBhvr>
                                      <p:to>
                                        <p:strVal val="visible"/>
                                      </p:to>
                                    </p:set>
                                    <p:animEffect transition="in" filter="slide(fromTop)">
                                      <p:cBhvr>
                                        <p:cTn id="7" dur="500"/>
                                        <p:tgtEl>
                                          <p:spTgt spid="10294"/>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10295"/>
                                        </p:tgtEl>
                                        <p:attrNameLst>
                                          <p:attrName>style.visibility</p:attrName>
                                        </p:attrNameLst>
                                      </p:cBhvr>
                                      <p:to>
                                        <p:strVal val="visible"/>
                                      </p:to>
                                    </p:set>
                                    <p:animEffect transition="in" filter="slide(fromTop)">
                                      <p:cBhvr>
                                        <p:cTn id="11" dur="2000"/>
                                        <p:tgtEl>
                                          <p:spTgt spid="10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4" grpId="0" animBg="1"/>
      <p:bldP spid="1029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76200"/>
            <a:ext cx="86868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シェルスクリプトの概要</a:t>
            </a:r>
          </a:p>
        </p:txBody>
      </p:sp>
      <p:sp>
        <p:nvSpPr>
          <p:cNvPr id="38915" name="Rectangle 3"/>
          <p:cNvSpPr>
            <a:spLocks noGrp="1" noChangeArrowheads="1"/>
          </p:cNvSpPr>
          <p:nvPr>
            <p:ph idx="1"/>
          </p:nvPr>
        </p:nvSpPr>
        <p:spPr>
          <a:xfrm>
            <a:off x="228600" y="1524000"/>
            <a:ext cx="8458200" cy="4114800"/>
          </a:xfrm>
        </p:spPr>
        <p:txBody>
          <a:bodyPr/>
          <a:lstStyle/>
          <a:p>
            <a:pPr>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複数のコマンドを順に書き記す</a:t>
            </a: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シェル変数を利用して汎用性を持たせる</a:t>
            </a: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構造化プログラミング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制御構造を持たせる</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p>
          <a:p>
            <a:pPr lvl="1">
              <a:buClr>
                <a:srgbClr val="FFFF66"/>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順次構造</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判断</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構造</a:t>
            </a:r>
            <a:endPar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endParaRPr>
          </a:p>
          <a:p>
            <a:pPr lvl="2">
              <a:buClr>
                <a:srgbClr val="FFFF66"/>
              </a:buClr>
              <a:buFont typeface="Wingdings" pitchFamily="2" charset="2"/>
              <a:buChar char="l"/>
            </a:pP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if, case</a:t>
            </a: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繰り返し構造</a:t>
            </a:r>
          </a:p>
        </p:txBody>
      </p:sp>
      <p:grpSp>
        <p:nvGrpSpPr>
          <p:cNvPr id="38946" name="Group 34"/>
          <p:cNvGrpSpPr>
            <a:grpSpLocks/>
          </p:cNvGrpSpPr>
          <p:nvPr/>
        </p:nvGrpSpPr>
        <p:grpSpPr bwMode="auto">
          <a:xfrm>
            <a:off x="3657600" y="3357563"/>
            <a:ext cx="4800600" cy="3352800"/>
            <a:chOff x="2304" y="2115"/>
            <a:chExt cx="3024" cy="2112"/>
          </a:xfrm>
        </p:grpSpPr>
        <p:sp>
          <p:nvSpPr>
            <p:cNvPr id="38947" name="Rectangle 35"/>
            <p:cNvSpPr>
              <a:spLocks noChangeArrowheads="1"/>
            </p:cNvSpPr>
            <p:nvPr/>
          </p:nvSpPr>
          <p:spPr bwMode="auto">
            <a:xfrm>
              <a:off x="2304" y="2115"/>
              <a:ext cx="3024" cy="2112"/>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8948" name="Line 36"/>
            <p:cNvSpPr>
              <a:spLocks noChangeShapeType="1"/>
            </p:cNvSpPr>
            <p:nvPr/>
          </p:nvSpPr>
          <p:spPr bwMode="auto">
            <a:xfrm>
              <a:off x="3792" y="2208"/>
              <a:ext cx="0" cy="1968"/>
            </a:xfrm>
            <a:prstGeom prst="line">
              <a:avLst/>
            </a:prstGeom>
            <a:noFill/>
            <a:ln w="76200">
              <a:solidFill>
                <a:schemeClr val="bg1"/>
              </a:solidFill>
              <a:round/>
              <a:headEnd/>
              <a:tailEnd/>
            </a:ln>
            <a:effectLst/>
          </p:spPr>
          <p:txBody>
            <a:bodyPr/>
            <a:lstStyle/>
            <a:p>
              <a:endParaRPr lang="ja-JP" altLang="en-US" dirty="0">
                <a:ea typeface="HGP明朝B" pitchFamily="18" charset="-128"/>
              </a:endParaRPr>
            </a:p>
          </p:txBody>
        </p:sp>
        <p:sp>
          <p:nvSpPr>
            <p:cNvPr id="38949" name="AutoShape 37"/>
            <p:cNvSpPr>
              <a:spLocks noChangeArrowheads="1"/>
            </p:cNvSpPr>
            <p:nvPr/>
          </p:nvSpPr>
          <p:spPr bwMode="auto">
            <a:xfrm>
              <a:off x="3530" y="2174"/>
              <a:ext cx="516" cy="2041"/>
            </a:xfrm>
            <a:prstGeom prst="downArrow">
              <a:avLst>
                <a:gd name="adj1" fmla="val 35657"/>
                <a:gd name="adj2" fmla="val 61236"/>
              </a:avLst>
            </a:prstGeom>
            <a:solidFill>
              <a:srgbClr val="FFCC00"/>
            </a:solidFill>
            <a:ln w="9525">
              <a:noFill/>
              <a:miter lim="800000"/>
              <a:headEnd/>
              <a:tailEnd/>
            </a:ln>
            <a:effectLst/>
          </p:spPr>
          <p:txBody>
            <a:bodyPr vert="eaVert" wrap="none" anchor="ctr"/>
            <a:lstStyle/>
            <a:p>
              <a:endParaRPr lang="ja-JP" altLang="en-US" dirty="0">
                <a:ea typeface="HGP明朝B" pitchFamily="18" charset="-128"/>
              </a:endParaRPr>
            </a:p>
          </p:txBody>
        </p:sp>
        <p:sp>
          <p:nvSpPr>
            <p:cNvPr id="38950" name="AutoShape 38"/>
            <p:cNvSpPr>
              <a:spLocks noChangeArrowheads="1"/>
            </p:cNvSpPr>
            <p:nvPr/>
          </p:nvSpPr>
          <p:spPr bwMode="auto">
            <a:xfrm>
              <a:off x="2928" y="2908"/>
              <a:ext cx="182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処理 </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B</a:t>
              </a:r>
            </a:p>
          </p:txBody>
        </p:sp>
        <p:sp>
          <p:nvSpPr>
            <p:cNvPr id="38951" name="AutoShape 39"/>
            <p:cNvSpPr>
              <a:spLocks noChangeArrowheads="1"/>
            </p:cNvSpPr>
            <p:nvPr/>
          </p:nvSpPr>
          <p:spPr bwMode="auto">
            <a:xfrm>
              <a:off x="2925" y="2387"/>
              <a:ext cx="182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処理 </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A</a:t>
              </a:r>
            </a:p>
          </p:txBody>
        </p:sp>
        <p:sp>
          <p:nvSpPr>
            <p:cNvPr id="38952" name="AutoShape 40"/>
            <p:cNvSpPr>
              <a:spLocks noChangeArrowheads="1"/>
            </p:cNvSpPr>
            <p:nvPr/>
          </p:nvSpPr>
          <p:spPr bwMode="auto">
            <a:xfrm>
              <a:off x="2925" y="3430"/>
              <a:ext cx="182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処理 </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C</a:t>
              </a:r>
            </a:p>
          </p:txBody>
        </p:sp>
      </p:grpSp>
      <p:sp>
        <p:nvSpPr>
          <p:cNvPr id="38916" name="Text Box 4"/>
          <p:cNvSpPr txBox="1">
            <a:spLocks noChangeArrowheads="1"/>
          </p:cNvSpPr>
          <p:nvPr/>
        </p:nvSpPr>
        <p:spPr bwMode="auto">
          <a:xfrm>
            <a:off x="533400" y="5254625"/>
            <a:ext cx="2571538" cy="830997"/>
          </a:xfrm>
          <a:prstGeom prst="rect">
            <a:avLst/>
          </a:prstGeom>
          <a:noFill/>
          <a:ln w="19050">
            <a:solidFill>
              <a:srgbClr val="996633"/>
            </a:solidFill>
            <a:miter lim="800000"/>
            <a:headEnd/>
            <a:tailEnd/>
          </a:ln>
          <a:effectLst/>
        </p:spPr>
        <p:txBody>
          <a:bodyPr wrap="none">
            <a:spAutoFit/>
          </a:bodyPr>
          <a:lstStyle/>
          <a:p>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課題として実際に</a:t>
            </a:r>
          </a:p>
          <a:p>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作成してもらいます</a:t>
            </a:r>
          </a:p>
        </p:txBody>
      </p:sp>
      <p:grpSp>
        <p:nvGrpSpPr>
          <p:cNvPr id="38923" name="Group 11"/>
          <p:cNvGrpSpPr>
            <a:grpSpLocks/>
          </p:cNvGrpSpPr>
          <p:nvPr/>
        </p:nvGrpSpPr>
        <p:grpSpPr bwMode="auto">
          <a:xfrm>
            <a:off x="3657600" y="3357563"/>
            <a:ext cx="4800600" cy="3352800"/>
            <a:chOff x="1872" y="576"/>
            <a:chExt cx="3024" cy="2112"/>
          </a:xfrm>
        </p:grpSpPr>
        <p:sp>
          <p:nvSpPr>
            <p:cNvPr id="38924" name="Rectangle 12"/>
            <p:cNvSpPr>
              <a:spLocks noChangeArrowheads="1"/>
            </p:cNvSpPr>
            <p:nvPr/>
          </p:nvSpPr>
          <p:spPr bwMode="auto">
            <a:xfrm>
              <a:off x="1872" y="576"/>
              <a:ext cx="3024" cy="2112"/>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8925" name="Line 13"/>
            <p:cNvSpPr>
              <a:spLocks noChangeShapeType="1"/>
            </p:cNvSpPr>
            <p:nvPr/>
          </p:nvSpPr>
          <p:spPr bwMode="auto">
            <a:xfrm>
              <a:off x="2784" y="672"/>
              <a:ext cx="0" cy="1968"/>
            </a:xfrm>
            <a:prstGeom prst="line">
              <a:avLst/>
            </a:prstGeom>
            <a:noFill/>
            <a:ln w="76200">
              <a:solidFill>
                <a:schemeClr val="bg1"/>
              </a:solidFill>
              <a:round/>
              <a:headEnd/>
              <a:tailEnd/>
            </a:ln>
            <a:effectLst/>
          </p:spPr>
          <p:txBody>
            <a:bodyPr/>
            <a:lstStyle/>
            <a:p>
              <a:endParaRPr lang="ja-JP" altLang="en-US" dirty="0">
                <a:ea typeface="HGP明朝B" pitchFamily="18" charset="-128"/>
              </a:endParaRPr>
            </a:p>
          </p:txBody>
        </p:sp>
        <p:sp>
          <p:nvSpPr>
            <p:cNvPr id="38926" name="AutoShape 14"/>
            <p:cNvSpPr>
              <a:spLocks noChangeArrowheads="1"/>
            </p:cNvSpPr>
            <p:nvPr/>
          </p:nvSpPr>
          <p:spPr bwMode="auto">
            <a:xfrm>
              <a:off x="2256" y="1632"/>
              <a:ext cx="110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処理 </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A</a:t>
              </a:r>
            </a:p>
          </p:txBody>
        </p:sp>
        <p:sp>
          <p:nvSpPr>
            <p:cNvPr id="38927" name="Text Box 15"/>
            <p:cNvSpPr txBox="1">
              <a:spLocks noChangeArrowheads="1"/>
            </p:cNvSpPr>
            <p:nvPr/>
          </p:nvSpPr>
          <p:spPr bwMode="auto">
            <a:xfrm>
              <a:off x="2135" y="1248"/>
              <a:ext cx="466" cy="291"/>
            </a:xfrm>
            <a:prstGeom prst="rect">
              <a:avLst/>
            </a:prstGeom>
            <a:noFill/>
            <a:ln w="9525">
              <a:noFill/>
              <a:miter lim="800000"/>
              <a:headEnd/>
              <a:tailEnd/>
            </a:ln>
            <a:effectLst/>
          </p:spPr>
          <p:txBody>
            <a:bodyPr wrap="none">
              <a:spAutoFit/>
            </a:bodyPr>
            <a:lstStyle/>
            <a:p>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YES</a:t>
              </a:r>
            </a:p>
          </p:txBody>
        </p:sp>
        <p:sp>
          <p:nvSpPr>
            <p:cNvPr id="38928" name="Text Box 16"/>
            <p:cNvSpPr txBox="1">
              <a:spLocks noChangeArrowheads="1"/>
            </p:cNvSpPr>
            <p:nvPr/>
          </p:nvSpPr>
          <p:spPr bwMode="auto">
            <a:xfrm>
              <a:off x="3390" y="720"/>
              <a:ext cx="378" cy="291"/>
            </a:xfrm>
            <a:prstGeom prst="rect">
              <a:avLst/>
            </a:prstGeom>
            <a:noFill/>
            <a:ln w="9525">
              <a:noFill/>
              <a:miter lim="800000"/>
              <a:headEnd/>
              <a:tailEnd/>
            </a:ln>
            <a:effectLst/>
          </p:spPr>
          <p:txBody>
            <a:bodyPr wrap="none">
              <a:spAutoFit/>
            </a:bodyPr>
            <a:lstStyle/>
            <a:p>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NO</a:t>
              </a:r>
            </a:p>
          </p:txBody>
        </p:sp>
        <p:sp>
          <p:nvSpPr>
            <p:cNvPr id="38929" name="Freeform 17"/>
            <p:cNvSpPr>
              <a:spLocks/>
            </p:cNvSpPr>
            <p:nvPr/>
          </p:nvSpPr>
          <p:spPr bwMode="auto">
            <a:xfrm>
              <a:off x="2832" y="1056"/>
              <a:ext cx="1248" cy="1248"/>
            </a:xfrm>
            <a:custGeom>
              <a:avLst/>
              <a:gdLst/>
              <a:ahLst/>
              <a:cxnLst>
                <a:cxn ang="0">
                  <a:pos x="336" y="0"/>
                </a:cxn>
                <a:cxn ang="0">
                  <a:pos x="1248" y="0"/>
                </a:cxn>
                <a:cxn ang="0">
                  <a:pos x="1248" y="1248"/>
                </a:cxn>
                <a:cxn ang="0">
                  <a:pos x="0" y="1248"/>
                </a:cxn>
              </a:cxnLst>
              <a:rect l="0" t="0" r="r" b="b"/>
              <a:pathLst>
                <a:path w="1248" h="1248">
                  <a:moveTo>
                    <a:pt x="336" y="0"/>
                  </a:moveTo>
                  <a:lnTo>
                    <a:pt x="1248" y="0"/>
                  </a:lnTo>
                  <a:lnTo>
                    <a:pt x="1248" y="1248"/>
                  </a:lnTo>
                  <a:lnTo>
                    <a:pt x="0" y="1248"/>
                  </a:lnTo>
                </a:path>
              </a:pathLst>
            </a:custGeom>
            <a:noFill/>
            <a:ln w="76200" cmpd="sng">
              <a:solidFill>
                <a:schemeClr val="bg1"/>
              </a:solidFill>
              <a:round/>
              <a:headEnd/>
              <a:tailEnd type="triangle" w="sm" len="lg"/>
            </a:ln>
            <a:effectLst/>
          </p:spPr>
          <p:txBody>
            <a:bodyPr/>
            <a:lstStyle/>
            <a:p>
              <a:endParaRPr lang="ja-JP" altLang="en-US" dirty="0">
                <a:ea typeface="HGP明朝B" pitchFamily="18" charset="-128"/>
              </a:endParaRPr>
            </a:p>
          </p:txBody>
        </p:sp>
        <p:sp>
          <p:nvSpPr>
            <p:cNvPr id="38930" name="AutoShape 18"/>
            <p:cNvSpPr>
              <a:spLocks noChangeArrowheads="1"/>
            </p:cNvSpPr>
            <p:nvPr/>
          </p:nvSpPr>
          <p:spPr bwMode="auto">
            <a:xfrm>
              <a:off x="3504" y="1632"/>
              <a:ext cx="1104" cy="38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処理 </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B</a:t>
              </a:r>
            </a:p>
          </p:txBody>
        </p:sp>
        <p:sp>
          <p:nvSpPr>
            <p:cNvPr id="38931" name="AutoShape 19"/>
            <p:cNvSpPr>
              <a:spLocks noChangeArrowheads="1"/>
            </p:cNvSpPr>
            <p:nvPr/>
          </p:nvSpPr>
          <p:spPr bwMode="auto">
            <a:xfrm>
              <a:off x="2112" y="768"/>
              <a:ext cx="1344" cy="576"/>
            </a:xfrm>
            <a:prstGeom prst="flowChartDecision">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ea typeface="HGP明朝B" pitchFamily="18" charset="-128"/>
                </a:rPr>
                <a:t>条件</a:t>
              </a:r>
            </a:p>
          </p:txBody>
        </p:sp>
      </p:grpSp>
      <p:sp>
        <p:nvSpPr>
          <p:cNvPr id="38944" name="Rectangle 32"/>
          <p:cNvSpPr>
            <a:spLocks noChangeArrowheads="1"/>
          </p:cNvSpPr>
          <p:nvPr/>
        </p:nvSpPr>
        <p:spPr bwMode="auto">
          <a:xfrm>
            <a:off x="623888" y="3814763"/>
            <a:ext cx="2808287" cy="504825"/>
          </a:xfrm>
          <a:prstGeom prst="rect">
            <a:avLst/>
          </a:prstGeom>
          <a:noFill/>
          <a:ln w="76200">
            <a:solidFill>
              <a:srgbClr val="FF3300"/>
            </a:solidFill>
            <a:miter lim="800000"/>
            <a:headEnd/>
            <a:tailEnd/>
          </a:ln>
          <a:effectLst/>
        </p:spPr>
        <p:txBody>
          <a:bodyPr wrap="none" anchor="ctr"/>
          <a:lstStyle/>
          <a:p>
            <a:endParaRPr lang="ja-JP" altLang="en-US" dirty="0">
              <a:ea typeface="HGP明朝B" pitchFamily="18"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decel="50000" fill="hold" grpId="0" nodeType="afterEffect">
                                  <p:stCondLst>
                                    <p:cond delay="0"/>
                                  </p:stCondLst>
                                  <p:childTnLst>
                                    <p:animMotion origin="layout" path="M -2.5E-6 -0.07355 L -2.5E-6 2.48844E-6 " pathEditMode="relative" rAng="0" ptsTypes="AA">
                                      <p:cBhvr>
                                        <p:cTn id="6" dur="1000" fill="hold"/>
                                        <p:tgtEl>
                                          <p:spTgt spid="38944"/>
                                        </p:tgtEl>
                                        <p:attrNameLst>
                                          <p:attrName>ppt_x</p:attrName>
                                          <p:attrName>ppt_y</p:attrName>
                                        </p:attrNameLst>
                                      </p:cBhvr>
                                      <p:rCtr x="0" y="37"/>
                                    </p:animMotion>
                                  </p:childTnLst>
                                </p:cTn>
                              </p:par>
                            </p:childTnLst>
                          </p:cTn>
                        </p:par>
                        <p:par>
                          <p:cTn id="7" fill="hold">
                            <p:stCondLst>
                              <p:cond delay="1000"/>
                            </p:stCondLst>
                            <p:childTnLst>
                              <p:par>
                                <p:cTn id="8" presetID="9" presetClass="entr" presetSubtype="0" fill="hold" nodeType="afterEffect">
                                  <p:stCondLst>
                                    <p:cond delay="0"/>
                                  </p:stCondLst>
                                  <p:childTnLst>
                                    <p:set>
                                      <p:cBhvr>
                                        <p:cTn id="9" dur="1" fill="hold">
                                          <p:stCondLst>
                                            <p:cond delay="0"/>
                                          </p:stCondLst>
                                        </p:cTn>
                                        <p:tgtEl>
                                          <p:spTgt spid="38923"/>
                                        </p:tgtEl>
                                        <p:attrNameLst>
                                          <p:attrName>style.visibility</p:attrName>
                                        </p:attrNameLst>
                                      </p:cBhvr>
                                      <p:to>
                                        <p:strVal val="visible"/>
                                      </p:to>
                                    </p:set>
                                    <p:animEffect transition="in" filter="dissolve">
                                      <p:cBhvr>
                                        <p:cTn id="10" dur="500"/>
                                        <p:tgtEl>
                                          <p:spTgt spid="38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4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04800" y="76200"/>
            <a:ext cx="86868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シェルスクリプトの概要</a:t>
            </a:r>
          </a:p>
        </p:txBody>
      </p:sp>
      <p:sp>
        <p:nvSpPr>
          <p:cNvPr id="39939" name="Rectangle 3"/>
          <p:cNvSpPr>
            <a:spLocks noGrp="1" noChangeArrowheads="1"/>
          </p:cNvSpPr>
          <p:nvPr>
            <p:ph idx="1"/>
          </p:nvPr>
        </p:nvSpPr>
        <p:spPr>
          <a:xfrm>
            <a:off x="228600" y="1524000"/>
            <a:ext cx="8458200" cy="4114800"/>
          </a:xfrm>
        </p:spPr>
        <p:txBody>
          <a:bodyPr/>
          <a:lstStyle/>
          <a:p>
            <a:pPr>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複数のコマンドを順に書き記す</a:t>
            </a: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シェル変数を利用して汎用性を持たせる</a:t>
            </a: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構造化プログラミング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制御構造を持たせる</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p>
          <a:p>
            <a:pPr lvl="1">
              <a:buClr>
                <a:srgbClr val="FFFF66"/>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順次構造</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判断構造</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繰り返し</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構造</a:t>
            </a:r>
            <a:endPar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endParaRPr>
          </a:p>
          <a:p>
            <a:pPr lvl="2">
              <a:buClr>
                <a:srgbClr val="FFFF66"/>
              </a:buClr>
              <a:buFont typeface="Wingdings" pitchFamily="2" charset="2"/>
              <a:buChar char="l"/>
            </a:pP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for, while</a:t>
            </a: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p:txBody>
      </p:sp>
      <p:sp>
        <p:nvSpPr>
          <p:cNvPr id="39940" name="Text Box 4"/>
          <p:cNvSpPr txBox="1">
            <a:spLocks noChangeArrowheads="1"/>
          </p:cNvSpPr>
          <p:nvPr/>
        </p:nvSpPr>
        <p:spPr bwMode="auto">
          <a:xfrm>
            <a:off x="533400" y="5254625"/>
            <a:ext cx="2571538" cy="830997"/>
          </a:xfrm>
          <a:prstGeom prst="rect">
            <a:avLst/>
          </a:prstGeom>
          <a:noFill/>
          <a:ln w="19050">
            <a:solidFill>
              <a:srgbClr val="996633"/>
            </a:solidFill>
            <a:miter lim="800000"/>
            <a:headEnd/>
            <a:tailEnd/>
          </a:ln>
          <a:effectLst/>
        </p:spPr>
        <p:txBody>
          <a:bodyPr wrap="none">
            <a:spAutoFit/>
          </a:bodyPr>
          <a:lstStyle/>
          <a:p>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課題として実際に</a:t>
            </a:r>
          </a:p>
          <a:p>
            <a:r>
              <a:rPr lang="ja-JP" altLang="en-US" dirty="0">
                <a:solidFill>
                  <a:srgbClr val="FF7C80"/>
                </a:solidFill>
                <a:effectLst>
                  <a:outerShdw blurRad="38100" dist="38100" dir="2700000" algn="tl">
                    <a:srgbClr val="000000"/>
                  </a:outerShdw>
                </a:effectLst>
                <a:latin typeface="HGP明朝B" pitchFamily="18" charset="-128"/>
                <a:ea typeface="HGP明朝B" pitchFamily="18" charset="-128"/>
              </a:rPr>
              <a:t>作成してもらいます</a:t>
            </a:r>
          </a:p>
        </p:txBody>
      </p:sp>
      <p:sp>
        <p:nvSpPr>
          <p:cNvPr id="39957" name="Rectangle 21"/>
          <p:cNvSpPr>
            <a:spLocks noChangeArrowheads="1"/>
          </p:cNvSpPr>
          <p:nvPr/>
        </p:nvSpPr>
        <p:spPr bwMode="auto">
          <a:xfrm>
            <a:off x="3657600" y="3357563"/>
            <a:ext cx="4800600" cy="3352800"/>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9958" name="Line 22"/>
          <p:cNvSpPr>
            <a:spLocks noChangeShapeType="1"/>
          </p:cNvSpPr>
          <p:nvPr/>
        </p:nvSpPr>
        <p:spPr bwMode="auto">
          <a:xfrm>
            <a:off x="6000760" y="3357563"/>
            <a:ext cx="45719" cy="3286148"/>
          </a:xfrm>
          <a:prstGeom prst="line">
            <a:avLst/>
          </a:prstGeom>
          <a:noFill/>
          <a:ln w="76200">
            <a:solidFill>
              <a:schemeClr val="bg1"/>
            </a:solidFill>
            <a:round/>
            <a:headEnd/>
            <a:tailEnd/>
          </a:ln>
          <a:effectLst/>
        </p:spPr>
        <p:txBody>
          <a:bodyPr/>
          <a:lstStyle/>
          <a:p>
            <a:endParaRPr lang="ja-JP" altLang="en-US" dirty="0">
              <a:ea typeface="HGP明朝B" pitchFamily="18" charset="-128"/>
            </a:endParaRPr>
          </a:p>
        </p:txBody>
      </p:sp>
      <p:sp>
        <p:nvSpPr>
          <p:cNvPr id="39962" name="AutoShape 26"/>
          <p:cNvSpPr>
            <a:spLocks noChangeArrowheads="1"/>
          </p:cNvSpPr>
          <p:nvPr/>
        </p:nvSpPr>
        <p:spPr bwMode="auto">
          <a:xfrm>
            <a:off x="4114800" y="3357563"/>
            <a:ext cx="990600" cy="685800"/>
          </a:xfrm>
          <a:prstGeom prst="diamond">
            <a:avLst/>
          </a:prstGeom>
          <a:solidFill>
            <a:schemeClr val="tx2"/>
          </a:solidFill>
          <a:ln w="9525">
            <a:solidFill>
              <a:schemeClr val="tx1"/>
            </a:solidFill>
            <a:miter lim="800000"/>
            <a:headEnd/>
            <a:tailEnd/>
          </a:ln>
          <a:effectLst/>
        </p:spPr>
        <p:txBody>
          <a:bodyPr wrap="none" anchor="ctr"/>
          <a:lstStyle/>
          <a:p>
            <a:endParaRPr lang="ja-JP" altLang="en-US" dirty="0">
              <a:ea typeface="HGP明朝B" pitchFamily="18" charset="-128"/>
            </a:endParaRPr>
          </a:p>
        </p:txBody>
      </p:sp>
      <p:sp>
        <p:nvSpPr>
          <p:cNvPr id="39963" name="AutoShape 27"/>
          <p:cNvSpPr>
            <a:spLocks noChangeArrowheads="1"/>
          </p:cNvSpPr>
          <p:nvPr/>
        </p:nvSpPr>
        <p:spPr bwMode="auto">
          <a:xfrm>
            <a:off x="7086600" y="3357563"/>
            <a:ext cx="990600" cy="685800"/>
          </a:xfrm>
          <a:prstGeom prst="diamond">
            <a:avLst/>
          </a:prstGeom>
          <a:solidFill>
            <a:schemeClr val="tx2"/>
          </a:solidFill>
          <a:ln w="9525">
            <a:solidFill>
              <a:schemeClr val="tx1"/>
            </a:solidFill>
            <a:miter lim="800000"/>
            <a:headEnd/>
            <a:tailEnd/>
          </a:ln>
          <a:effectLst/>
        </p:spPr>
        <p:txBody>
          <a:bodyPr wrap="none" anchor="ctr"/>
          <a:lstStyle/>
          <a:p>
            <a:endParaRPr lang="ja-JP" altLang="en-US" dirty="0">
              <a:ea typeface="HGP明朝B" pitchFamily="18" charset="-128"/>
            </a:endParaRPr>
          </a:p>
        </p:txBody>
      </p:sp>
      <p:sp>
        <p:nvSpPr>
          <p:cNvPr id="39964" name="AutoShape 28"/>
          <p:cNvSpPr>
            <a:spLocks noChangeArrowheads="1"/>
          </p:cNvSpPr>
          <p:nvPr/>
        </p:nvSpPr>
        <p:spPr bwMode="auto">
          <a:xfrm>
            <a:off x="4114800" y="5948363"/>
            <a:ext cx="990600" cy="685800"/>
          </a:xfrm>
          <a:prstGeom prst="diamond">
            <a:avLst/>
          </a:prstGeom>
          <a:solidFill>
            <a:schemeClr val="tx2"/>
          </a:solidFill>
          <a:ln w="9525">
            <a:solidFill>
              <a:schemeClr val="tx1"/>
            </a:solidFill>
            <a:miter lim="800000"/>
            <a:headEnd/>
            <a:tailEnd/>
          </a:ln>
          <a:effectLst/>
        </p:spPr>
        <p:txBody>
          <a:bodyPr wrap="none" anchor="ctr"/>
          <a:lstStyle/>
          <a:p>
            <a:endParaRPr lang="ja-JP" altLang="en-US" dirty="0">
              <a:ea typeface="HGP明朝B" pitchFamily="18" charset="-128"/>
            </a:endParaRPr>
          </a:p>
        </p:txBody>
      </p:sp>
      <p:sp>
        <p:nvSpPr>
          <p:cNvPr id="39965" name="AutoShape 29"/>
          <p:cNvSpPr>
            <a:spLocks noChangeArrowheads="1"/>
          </p:cNvSpPr>
          <p:nvPr/>
        </p:nvSpPr>
        <p:spPr bwMode="auto">
          <a:xfrm>
            <a:off x="7086600" y="5948363"/>
            <a:ext cx="990600" cy="685800"/>
          </a:xfrm>
          <a:prstGeom prst="diamond">
            <a:avLst/>
          </a:prstGeom>
          <a:solidFill>
            <a:schemeClr val="tx2"/>
          </a:solidFill>
          <a:ln w="9525">
            <a:solidFill>
              <a:schemeClr val="tx1"/>
            </a:solidFill>
            <a:miter lim="800000"/>
            <a:headEnd/>
            <a:tailEnd/>
          </a:ln>
          <a:effectLst/>
        </p:spPr>
        <p:txBody>
          <a:bodyPr wrap="none" anchor="ctr"/>
          <a:lstStyle/>
          <a:p>
            <a:endParaRPr lang="ja-JP" altLang="en-US" dirty="0">
              <a:ea typeface="HGP明朝B" pitchFamily="18" charset="-128"/>
            </a:endParaRPr>
          </a:p>
        </p:txBody>
      </p:sp>
      <p:sp>
        <p:nvSpPr>
          <p:cNvPr id="39967" name="AutoShape 31"/>
          <p:cNvSpPr>
            <a:spLocks noChangeArrowheads="1"/>
          </p:cNvSpPr>
          <p:nvPr/>
        </p:nvSpPr>
        <p:spPr bwMode="auto">
          <a:xfrm rot="5322236" flipH="1" flipV="1">
            <a:off x="3839972" y="4383639"/>
            <a:ext cx="989222" cy="1217613"/>
          </a:xfrm>
          <a:custGeom>
            <a:avLst/>
            <a:gdLst>
              <a:gd name="G0" fmla="+- 66152 0 0"/>
              <a:gd name="G1" fmla="+- 11737465 0 0"/>
              <a:gd name="G2" fmla="+- 66152 0 11737465"/>
              <a:gd name="G3" fmla="+- 10800 0 0"/>
              <a:gd name="G4" fmla="+- 0 0 66152"/>
              <a:gd name="T0" fmla="*/ 360 256 1"/>
              <a:gd name="T1" fmla="*/ 0 256 1"/>
              <a:gd name="G5" fmla="+- G2 T0 T1"/>
              <a:gd name="G6" fmla="?: G2 G2 G5"/>
              <a:gd name="G7" fmla="+- 0 0 G6"/>
              <a:gd name="G8" fmla="+- 6982 0 0"/>
              <a:gd name="G9" fmla="+- 0 0 11737465"/>
              <a:gd name="G10" fmla="+- 6982 0 2700"/>
              <a:gd name="G11" fmla="cos G10 66152"/>
              <a:gd name="G12" fmla="sin G10 66152"/>
              <a:gd name="G13" fmla="cos 13500 66152"/>
              <a:gd name="G14" fmla="sin 13500 66152"/>
              <a:gd name="G15" fmla="+- G11 10800 0"/>
              <a:gd name="G16" fmla="+- G12 10800 0"/>
              <a:gd name="G17" fmla="+- G13 10800 0"/>
              <a:gd name="G18" fmla="+- G14 10800 0"/>
              <a:gd name="G19" fmla="*/ 6982 1 2"/>
              <a:gd name="G20" fmla="+- G19 5400 0"/>
              <a:gd name="G21" fmla="cos G20 66152"/>
              <a:gd name="G22" fmla="sin G20 66152"/>
              <a:gd name="G23" fmla="+- G21 10800 0"/>
              <a:gd name="G24" fmla="+- G12 G23 G22"/>
              <a:gd name="G25" fmla="+- G22 G23 G11"/>
              <a:gd name="G26" fmla="cos 10800 66152"/>
              <a:gd name="G27" fmla="sin 10800 66152"/>
              <a:gd name="G28" fmla="cos 6982 66152"/>
              <a:gd name="G29" fmla="sin 6982 66152"/>
              <a:gd name="G30" fmla="+- G26 10800 0"/>
              <a:gd name="G31" fmla="+- G27 10800 0"/>
              <a:gd name="G32" fmla="+- G28 10800 0"/>
              <a:gd name="G33" fmla="+- G29 10800 0"/>
              <a:gd name="G34" fmla="+- G19 5400 0"/>
              <a:gd name="G35" fmla="cos G34 11737465"/>
              <a:gd name="G36" fmla="sin G34 11737465"/>
              <a:gd name="G37" fmla="+/ 11737465 66152 2"/>
              <a:gd name="T2" fmla="*/ 180 256 1"/>
              <a:gd name="T3" fmla="*/ 0 256 1"/>
              <a:gd name="G38" fmla="+- G37 T2 T3"/>
              <a:gd name="G39" fmla="?: G2 G37 G38"/>
              <a:gd name="G40" fmla="cos 10800 G39"/>
              <a:gd name="G41" fmla="sin 10800 G39"/>
              <a:gd name="G42" fmla="cos 6982 G39"/>
              <a:gd name="G43" fmla="sin 6982 G39"/>
              <a:gd name="G44" fmla="+- G40 10800 0"/>
              <a:gd name="G45" fmla="+- G41 10800 0"/>
              <a:gd name="G46" fmla="+- G42 10800 0"/>
              <a:gd name="G47" fmla="+- G43 10800 0"/>
              <a:gd name="G48" fmla="+- G35 10800 0"/>
              <a:gd name="G49" fmla="+- G36 10800 0"/>
              <a:gd name="T4" fmla="*/ 10810 w 21600"/>
              <a:gd name="T5" fmla="*/ 0 h 21600"/>
              <a:gd name="T6" fmla="*/ 1910 w 21600"/>
              <a:gd name="T7" fmla="*/ 10939 h 21600"/>
              <a:gd name="T8" fmla="*/ 10806 w 21600"/>
              <a:gd name="T9" fmla="*/ 3818 h 21600"/>
              <a:gd name="T10" fmla="*/ 24297 w 21600"/>
              <a:gd name="T11" fmla="*/ 11037 h 21600"/>
              <a:gd name="T12" fmla="*/ 19608 w 21600"/>
              <a:gd name="T13" fmla="*/ 15564 h 21600"/>
              <a:gd name="T14" fmla="*/ 15081 w 21600"/>
              <a:gd name="T15" fmla="*/ 10875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7780" y="10922"/>
                </a:moveTo>
                <a:cubicBezTo>
                  <a:pt x="17781" y="10882"/>
                  <a:pt x="17782" y="10841"/>
                  <a:pt x="17782" y="10800"/>
                </a:cubicBezTo>
                <a:cubicBezTo>
                  <a:pt x="17782" y="6943"/>
                  <a:pt x="14656" y="3818"/>
                  <a:pt x="10800" y="3818"/>
                </a:cubicBezTo>
                <a:cubicBezTo>
                  <a:pt x="6943" y="3818"/>
                  <a:pt x="3818" y="6943"/>
                  <a:pt x="3818" y="10800"/>
                </a:cubicBezTo>
                <a:cubicBezTo>
                  <a:pt x="3817" y="10836"/>
                  <a:pt x="3818" y="10873"/>
                  <a:pt x="3818" y="10909"/>
                </a:cubicBezTo>
                <a:lnTo>
                  <a:pt x="1" y="10969"/>
                </a:lnTo>
                <a:cubicBezTo>
                  <a:pt x="0" y="10913"/>
                  <a:pt x="0" y="10856"/>
                  <a:pt x="0" y="10800"/>
                </a:cubicBezTo>
                <a:cubicBezTo>
                  <a:pt x="0" y="4835"/>
                  <a:pt x="4835" y="0"/>
                  <a:pt x="10800" y="0"/>
                </a:cubicBezTo>
                <a:cubicBezTo>
                  <a:pt x="16764" y="0"/>
                  <a:pt x="21600" y="4835"/>
                  <a:pt x="21600" y="10800"/>
                </a:cubicBezTo>
                <a:cubicBezTo>
                  <a:pt x="21600" y="10863"/>
                  <a:pt x="21599" y="10926"/>
                  <a:pt x="21598" y="10990"/>
                </a:cubicBezTo>
                <a:lnTo>
                  <a:pt x="24297" y="11037"/>
                </a:lnTo>
                <a:lnTo>
                  <a:pt x="19608" y="15564"/>
                </a:lnTo>
                <a:lnTo>
                  <a:pt x="15081" y="10875"/>
                </a:lnTo>
                <a:lnTo>
                  <a:pt x="17780" y="10922"/>
                </a:lnTo>
                <a:close/>
              </a:path>
            </a:pathLst>
          </a:custGeom>
          <a:solidFill>
            <a:srgbClr val="FFCC00"/>
          </a:solidFill>
          <a:ln w="9525">
            <a:noFill/>
            <a:miter lim="800000"/>
            <a:headEnd/>
            <a:tailEnd/>
          </a:ln>
          <a:effectLst/>
        </p:spPr>
        <p:txBody>
          <a:bodyPr wrap="none" anchor="ctr"/>
          <a:lstStyle/>
          <a:p>
            <a:endParaRPr lang="ja-JP" altLang="en-US" dirty="0">
              <a:ea typeface="HGP明朝B" pitchFamily="18" charset="-128"/>
            </a:endParaRPr>
          </a:p>
        </p:txBody>
      </p:sp>
      <p:sp>
        <p:nvSpPr>
          <p:cNvPr id="39968" name="Rectangle 32"/>
          <p:cNvSpPr>
            <a:spLocks noChangeArrowheads="1"/>
          </p:cNvSpPr>
          <p:nvPr/>
        </p:nvSpPr>
        <p:spPr bwMode="auto">
          <a:xfrm>
            <a:off x="623888" y="4325938"/>
            <a:ext cx="2808287" cy="504825"/>
          </a:xfrm>
          <a:prstGeom prst="rect">
            <a:avLst/>
          </a:prstGeom>
          <a:noFill/>
          <a:ln w="76200">
            <a:solidFill>
              <a:srgbClr val="FF3300"/>
            </a:solidFill>
            <a:miter lim="800000"/>
            <a:headEnd/>
            <a:tailEnd/>
          </a:ln>
          <a:effectLst/>
        </p:spPr>
        <p:txBody>
          <a:bodyPr wrap="none" anchor="ctr"/>
          <a:lstStyle/>
          <a:p>
            <a:endParaRPr lang="ja-JP" altLang="en-US" dirty="0">
              <a:ea typeface="HGP明朝B" pitchFamily="18" charset="-128"/>
            </a:endParaRPr>
          </a:p>
        </p:txBody>
      </p:sp>
      <p:sp>
        <p:nvSpPr>
          <p:cNvPr id="39969" name="AutoShape 33"/>
          <p:cNvSpPr>
            <a:spLocks noChangeArrowheads="1"/>
          </p:cNvSpPr>
          <p:nvPr/>
        </p:nvSpPr>
        <p:spPr bwMode="auto">
          <a:xfrm>
            <a:off x="5643570" y="3357562"/>
            <a:ext cx="684205" cy="1785949"/>
          </a:xfrm>
          <a:prstGeom prst="downArrow">
            <a:avLst>
              <a:gd name="adj1" fmla="val 35657"/>
              <a:gd name="adj2" fmla="val 31661"/>
            </a:avLst>
          </a:prstGeom>
          <a:solidFill>
            <a:srgbClr val="FFCC00"/>
          </a:solidFill>
          <a:ln w="9525">
            <a:noFill/>
            <a:miter lim="800000"/>
            <a:headEnd/>
            <a:tailEnd/>
          </a:ln>
          <a:effectLst/>
        </p:spPr>
        <p:txBody>
          <a:bodyPr vert="eaVert" wrap="none" anchor="ctr"/>
          <a:lstStyle/>
          <a:p>
            <a:endParaRPr lang="ja-JP" altLang="en-US" dirty="0">
              <a:ea typeface="HGP明朝B" pitchFamily="18" charset="-128"/>
            </a:endParaRPr>
          </a:p>
        </p:txBody>
      </p:sp>
      <p:sp>
        <p:nvSpPr>
          <p:cNvPr id="39970" name="AutoShape 34"/>
          <p:cNvSpPr>
            <a:spLocks noChangeArrowheads="1"/>
          </p:cNvSpPr>
          <p:nvPr/>
        </p:nvSpPr>
        <p:spPr bwMode="auto">
          <a:xfrm>
            <a:off x="6396056" y="4714884"/>
            <a:ext cx="819150" cy="428628"/>
          </a:xfrm>
          <a:prstGeom prst="downArrow">
            <a:avLst>
              <a:gd name="adj1" fmla="val 32556"/>
              <a:gd name="adj2" fmla="val 53232"/>
            </a:avLst>
          </a:prstGeom>
          <a:solidFill>
            <a:srgbClr val="FFCC00"/>
          </a:solidFill>
          <a:ln w="9525">
            <a:noFill/>
            <a:miter lim="800000"/>
            <a:headEnd/>
            <a:tailEnd/>
          </a:ln>
          <a:effectLst/>
        </p:spPr>
        <p:txBody>
          <a:bodyPr vert="eaVert" wrap="none" anchor="ctr"/>
          <a:lstStyle/>
          <a:p>
            <a:endParaRPr lang="ja-JP" altLang="en-US" dirty="0">
              <a:ea typeface="HGP明朝B" pitchFamily="18" charset="-128"/>
            </a:endParaRPr>
          </a:p>
        </p:txBody>
      </p:sp>
      <p:sp>
        <p:nvSpPr>
          <p:cNvPr id="39959" name="AutoShape 23"/>
          <p:cNvSpPr>
            <a:spLocks noChangeArrowheads="1"/>
          </p:cNvSpPr>
          <p:nvPr/>
        </p:nvSpPr>
        <p:spPr bwMode="auto">
          <a:xfrm>
            <a:off x="4643438" y="3429000"/>
            <a:ext cx="2895600" cy="685800"/>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ループ開始</a:t>
            </a:r>
          </a:p>
        </p:txBody>
      </p:sp>
      <p:sp>
        <p:nvSpPr>
          <p:cNvPr id="39960" name="AutoShape 24"/>
          <p:cNvSpPr>
            <a:spLocks noChangeArrowheads="1"/>
          </p:cNvSpPr>
          <p:nvPr/>
        </p:nvSpPr>
        <p:spPr bwMode="auto">
          <a:xfrm>
            <a:off x="4648200" y="4319598"/>
            <a:ext cx="2895600" cy="46672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smtClean="0">
                <a:solidFill>
                  <a:srgbClr val="996633"/>
                </a:solidFill>
                <a:effectLst>
                  <a:outerShdw blurRad="38100" dist="38100" dir="2700000" algn="tl">
                    <a:srgbClr val="000000"/>
                  </a:outerShdw>
                </a:effectLst>
                <a:latin typeface="HGP明朝B" pitchFamily="18" charset="-128"/>
                <a:ea typeface="HGP明朝B" pitchFamily="18" charset="-128"/>
              </a:rPr>
              <a:t>処理</a:t>
            </a:r>
            <a:r>
              <a:rPr lang="en-US" altLang="ja-JP" dirty="0" smtClean="0">
                <a:solidFill>
                  <a:srgbClr val="996633"/>
                </a:solidFill>
                <a:effectLst>
                  <a:outerShdw blurRad="38100" dist="38100" dir="2700000" algn="tl">
                    <a:srgbClr val="000000"/>
                  </a:outerShdw>
                </a:effectLst>
                <a:latin typeface="HGP明朝B" pitchFamily="18" charset="-128"/>
                <a:ea typeface="HGP明朝B" pitchFamily="18" charset="-128"/>
              </a:rPr>
              <a:t>A</a:t>
            </a:r>
            <a:endParaRPr lang="ja-JP" altLang="en-US" dirty="0">
              <a:solidFill>
                <a:srgbClr val="996633"/>
              </a:solidFill>
              <a:effectLst>
                <a:outerShdw blurRad="38100" dist="38100" dir="2700000" algn="tl">
                  <a:srgbClr val="000000"/>
                </a:outerShdw>
              </a:effectLst>
              <a:latin typeface="HGP明朝B" pitchFamily="18" charset="-128"/>
              <a:ea typeface="HGP明朝B" pitchFamily="18" charset="-128"/>
            </a:endParaRPr>
          </a:p>
        </p:txBody>
      </p:sp>
      <p:sp>
        <p:nvSpPr>
          <p:cNvPr id="39961" name="AutoShape 25"/>
          <p:cNvSpPr>
            <a:spLocks noChangeArrowheads="1"/>
          </p:cNvSpPr>
          <p:nvPr/>
        </p:nvSpPr>
        <p:spPr bwMode="auto">
          <a:xfrm>
            <a:off x="4643438" y="5815034"/>
            <a:ext cx="2895600" cy="685800"/>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ループ終了</a:t>
            </a:r>
          </a:p>
        </p:txBody>
      </p:sp>
      <p:sp>
        <p:nvSpPr>
          <p:cNvPr id="20" name="AutoShape 34"/>
          <p:cNvSpPr>
            <a:spLocks noChangeArrowheads="1"/>
          </p:cNvSpPr>
          <p:nvPr/>
        </p:nvSpPr>
        <p:spPr bwMode="auto">
          <a:xfrm>
            <a:off x="6929454" y="4786322"/>
            <a:ext cx="819150" cy="1071570"/>
          </a:xfrm>
          <a:prstGeom prst="downArrow">
            <a:avLst>
              <a:gd name="adj1" fmla="val 32556"/>
              <a:gd name="adj2" fmla="val 26122"/>
            </a:avLst>
          </a:prstGeom>
          <a:solidFill>
            <a:srgbClr val="FFCC00"/>
          </a:solidFill>
          <a:ln w="9525">
            <a:noFill/>
            <a:miter lim="800000"/>
            <a:headEnd/>
            <a:tailEnd/>
          </a:ln>
          <a:effectLst/>
        </p:spPr>
        <p:txBody>
          <a:bodyPr vert="eaVert" wrap="none" anchor="ctr"/>
          <a:lstStyle/>
          <a:p>
            <a:endParaRPr lang="ja-JP" altLang="en-US" dirty="0">
              <a:ea typeface="HGP明朝B" pitchFamily="18" charset="-128"/>
            </a:endParaRPr>
          </a:p>
        </p:txBody>
      </p:sp>
      <p:sp>
        <p:nvSpPr>
          <p:cNvPr id="19" name="AutoShape 24"/>
          <p:cNvSpPr>
            <a:spLocks noChangeArrowheads="1"/>
          </p:cNvSpPr>
          <p:nvPr/>
        </p:nvSpPr>
        <p:spPr bwMode="auto">
          <a:xfrm>
            <a:off x="4643438" y="5105416"/>
            <a:ext cx="2895600" cy="466724"/>
          </a:xfrm>
          <a:prstGeom prst="flowChartProcess">
            <a:avLst/>
          </a:prstGeom>
          <a:gradFill rotWithShape="0">
            <a:gsLst>
              <a:gs pos="0">
                <a:schemeClr val="bg1"/>
              </a:gs>
              <a:gs pos="100000">
                <a:srgbClr val="FF7C80"/>
              </a:gs>
            </a:gsLst>
            <a:lin ang="2700000" scaled="1"/>
          </a:gradFill>
          <a:ln w="9525">
            <a:noFill/>
            <a:miter lim="800000"/>
            <a:headEnd/>
            <a:tailEnd/>
          </a:ln>
          <a:effectLst/>
        </p:spPr>
        <p:txBody>
          <a:bodyPr wrap="none" anchor="ctr"/>
          <a:lstStyle/>
          <a:p>
            <a:pPr algn="ctr"/>
            <a:r>
              <a:rPr lang="ja-JP" altLang="en-US" dirty="0" smtClean="0">
                <a:solidFill>
                  <a:srgbClr val="996633"/>
                </a:solidFill>
                <a:effectLst>
                  <a:outerShdw blurRad="38100" dist="38100" dir="2700000" algn="tl">
                    <a:srgbClr val="000000"/>
                  </a:outerShdw>
                </a:effectLst>
                <a:latin typeface="HGP明朝B" pitchFamily="18" charset="-128"/>
                <a:ea typeface="HGP明朝B" pitchFamily="18" charset="-128"/>
              </a:rPr>
              <a:t>処理</a:t>
            </a:r>
            <a:r>
              <a:rPr lang="en-US" altLang="ja-JP" dirty="0" smtClean="0">
                <a:solidFill>
                  <a:srgbClr val="996633"/>
                </a:solidFill>
                <a:effectLst>
                  <a:outerShdw blurRad="38100" dist="38100" dir="2700000" algn="tl">
                    <a:srgbClr val="000000"/>
                  </a:outerShdw>
                </a:effectLst>
                <a:latin typeface="HGP明朝B" pitchFamily="18" charset="-128"/>
                <a:ea typeface="HGP明朝B" pitchFamily="18" charset="-128"/>
              </a:rPr>
              <a:t>B</a:t>
            </a:r>
            <a:endParaRPr lang="ja-JP" altLang="en-US" dirty="0">
              <a:solidFill>
                <a:srgbClr val="996633"/>
              </a:solidFill>
              <a:effectLst>
                <a:outerShdw blurRad="38100" dist="38100" dir="2700000" algn="tl">
                  <a:srgbClr val="000000"/>
                </a:outerShdw>
              </a:effectLst>
              <a:latin typeface="HGP明朝B" pitchFamily="18" charset="-128"/>
              <a:ea typeface="HGP明朝B" pitchFamily="18"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decel="50000" fill="hold" grpId="0" nodeType="afterEffect">
                                  <p:stCondLst>
                                    <p:cond delay="0"/>
                                  </p:stCondLst>
                                  <p:childTnLst>
                                    <p:animMotion origin="layout" path="M -2.5E-6 -0.07355 L -2.5E-6 2.48844E-6 " pathEditMode="relative" rAng="0" ptsTypes="AA">
                                      <p:cBhvr>
                                        <p:cTn id="6" dur="1000" fill="hold"/>
                                        <p:tgtEl>
                                          <p:spTgt spid="39968"/>
                                        </p:tgtEl>
                                        <p:attrNameLst>
                                          <p:attrName>ppt_x</p:attrName>
                                          <p:attrName>ppt_y</p:attrName>
                                        </p:attrNameLst>
                                      </p:cBhvr>
                                      <p:rCtr x="0" y="37"/>
                                    </p:animMotion>
                                  </p:childTnLst>
                                </p:cTn>
                              </p:par>
                            </p:childTnLst>
                          </p:cTn>
                        </p:par>
                        <p:par>
                          <p:cTn id="7" fill="hold">
                            <p:stCondLst>
                              <p:cond delay="1000"/>
                            </p:stCondLst>
                            <p:childTnLst>
                              <p:par>
                                <p:cTn id="8" presetID="12" presetClass="entr" presetSubtype="1" fill="hold" grpId="0" nodeType="afterEffect">
                                  <p:stCondLst>
                                    <p:cond delay="0"/>
                                  </p:stCondLst>
                                  <p:childTnLst>
                                    <p:set>
                                      <p:cBhvr>
                                        <p:cTn id="9" dur="1" fill="hold">
                                          <p:stCondLst>
                                            <p:cond delay="0"/>
                                          </p:stCondLst>
                                        </p:cTn>
                                        <p:tgtEl>
                                          <p:spTgt spid="39969"/>
                                        </p:tgtEl>
                                        <p:attrNameLst>
                                          <p:attrName>style.visibility</p:attrName>
                                        </p:attrNameLst>
                                      </p:cBhvr>
                                      <p:to>
                                        <p:strVal val="visible"/>
                                      </p:to>
                                    </p:set>
                                    <p:animEffect transition="in" filter="slide(fromTop)">
                                      <p:cBhvr>
                                        <p:cTn id="10" dur="1000"/>
                                        <p:tgtEl>
                                          <p:spTgt spid="39969"/>
                                        </p:tgtEl>
                                      </p:cBhvr>
                                    </p:animEffect>
                                  </p:childTnLst>
                                </p:cTn>
                              </p:par>
                            </p:childTnLst>
                          </p:cTn>
                        </p:par>
                        <p:par>
                          <p:cTn id="11" fill="hold">
                            <p:stCondLst>
                              <p:cond delay="2000"/>
                            </p:stCondLst>
                            <p:childTnLst>
                              <p:par>
                                <p:cTn id="12" presetID="18" presetClass="entr" presetSubtype="9" fill="hold" grpId="0" nodeType="afterEffect">
                                  <p:stCondLst>
                                    <p:cond delay="0"/>
                                  </p:stCondLst>
                                  <p:childTnLst>
                                    <p:set>
                                      <p:cBhvr>
                                        <p:cTn id="13" dur="1" fill="hold">
                                          <p:stCondLst>
                                            <p:cond delay="0"/>
                                          </p:stCondLst>
                                        </p:cTn>
                                        <p:tgtEl>
                                          <p:spTgt spid="39967"/>
                                        </p:tgtEl>
                                        <p:attrNameLst>
                                          <p:attrName>style.visibility</p:attrName>
                                        </p:attrNameLst>
                                      </p:cBhvr>
                                      <p:to>
                                        <p:strVal val="visible"/>
                                      </p:to>
                                    </p:set>
                                    <p:animEffect transition="in" filter="strips(upLeft)">
                                      <p:cBhvr>
                                        <p:cTn id="14" dur="1000"/>
                                        <p:tgtEl>
                                          <p:spTgt spid="39967"/>
                                        </p:tgtEl>
                                      </p:cBhvr>
                                    </p:animEffect>
                                  </p:childTnLst>
                                </p:cTn>
                              </p:par>
                            </p:childTnLst>
                          </p:cTn>
                        </p:par>
                        <p:par>
                          <p:cTn id="15" fill="hold">
                            <p:stCondLst>
                              <p:cond delay="3000"/>
                            </p:stCondLst>
                            <p:childTnLst>
                              <p:par>
                                <p:cTn id="16" presetID="1" presetClass="exit" presetSubtype="0" fill="hold" grpId="1" nodeType="afterEffect">
                                  <p:stCondLst>
                                    <p:cond delay="0"/>
                                  </p:stCondLst>
                                  <p:childTnLst>
                                    <p:set>
                                      <p:cBhvr>
                                        <p:cTn id="17" dur="1" fill="hold">
                                          <p:stCondLst>
                                            <p:cond delay="0"/>
                                          </p:stCondLst>
                                        </p:cTn>
                                        <p:tgtEl>
                                          <p:spTgt spid="39969"/>
                                        </p:tgtEl>
                                        <p:attrNameLst>
                                          <p:attrName>style.visibility</p:attrName>
                                        </p:attrNameLst>
                                      </p:cBhvr>
                                      <p:to>
                                        <p:strVal val="hidden"/>
                                      </p:to>
                                    </p:set>
                                  </p:childTnLst>
                                </p:cTn>
                              </p:par>
                              <p:par>
                                <p:cTn id="18" presetID="12" presetClass="entr" presetSubtype="1" fill="hold" grpId="0" nodeType="withEffect">
                                  <p:stCondLst>
                                    <p:cond delay="100"/>
                                  </p:stCondLst>
                                  <p:childTnLst>
                                    <p:set>
                                      <p:cBhvr>
                                        <p:cTn id="19" dur="1" fill="hold">
                                          <p:stCondLst>
                                            <p:cond delay="0"/>
                                          </p:stCondLst>
                                        </p:cTn>
                                        <p:tgtEl>
                                          <p:spTgt spid="39970"/>
                                        </p:tgtEl>
                                        <p:attrNameLst>
                                          <p:attrName>style.visibility</p:attrName>
                                        </p:attrNameLst>
                                      </p:cBhvr>
                                      <p:to>
                                        <p:strVal val="visible"/>
                                      </p:to>
                                    </p:set>
                                    <p:animEffect transition="in" filter="slide(fromTop)">
                                      <p:cBhvr>
                                        <p:cTn id="20" dur="1000"/>
                                        <p:tgtEl>
                                          <p:spTgt spid="39970"/>
                                        </p:tgtEl>
                                      </p:cBhvr>
                                    </p:animEffect>
                                  </p:childTnLst>
                                </p:cTn>
                              </p:par>
                            </p:childTnLst>
                          </p:cTn>
                        </p:par>
                        <p:par>
                          <p:cTn id="21" fill="hold">
                            <p:stCondLst>
                              <p:cond delay="4100"/>
                            </p:stCondLst>
                            <p:childTnLst>
                              <p:par>
                                <p:cTn id="22" presetID="18" presetClass="entr" presetSubtype="9" fill="hold" grpId="1" nodeType="afterEffect">
                                  <p:stCondLst>
                                    <p:cond delay="0"/>
                                  </p:stCondLst>
                                  <p:childTnLst>
                                    <p:set>
                                      <p:cBhvr>
                                        <p:cTn id="23" dur="1" fill="hold">
                                          <p:stCondLst>
                                            <p:cond delay="0"/>
                                          </p:stCondLst>
                                        </p:cTn>
                                        <p:tgtEl>
                                          <p:spTgt spid="39967"/>
                                        </p:tgtEl>
                                        <p:attrNameLst>
                                          <p:attrName>style.visibility</p:attrName>
                                        </p:attrNameLst>
                                      </p:cBhvr>
                                      <p:to>
                                        <p:strVal val="visible"/>
                                      </p:to>
                                    </p:set>
                                    <p:animEffect transition="in" filter="strips(upLeft)">
                                      <p:cBhvr>
                                        <p:cTn id="24" dur="1000"/>
                                        <p:tgtEl>
                                          <p:spTgt spid="39967"/>
                                        </p:tgtEl>
                                      </p:cBhvr>
                                    </p:animEffect>
                                  </p:childTnLst>
                                </p:cTn>
                              </p:par>
                            </p:childTnLst>
                          </p:cTn>
                        </p:par>
                        <p:par>
                          <p:cTn id="25" fill="hold">
                            <p:stCondLst>
                              <p:cond delay="5100"/>
                            </p:stCondLst>
                            <p:childTnLst>
                              <p:par>
                                <p:cTn id="26" presetID="12" presetClass="entr" presetSubtype="1" fill="hold" grpId="0" nodeType="after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slide(fromTop)">
                                      <p:cBhvr>
                                        <p:cTn id="28"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67" grpId="0" animBg="1"/>
      <p:bldP spid="39967" grpId="1" animBg="1"/>
      <p:bldP spid="39968" grpId="0" animBg="1"/>
      <p:bldP spid="39969" grpId="0" animBg="1"/>
      <p:bldP spid="39969" grpId="1" animBg="1"/>
      <p:bldP spid="39970"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ja-JP" altLang="en-US" sz="4800" dirty="0" smtClean="0">
                <a:solidFill>
                  <a:srgbClr val="FFFF66"/>
                </a:solidFill>
                <a:effectLst>
                  <a:outerShdw blurRad="38100" dist="38100" dir="2700000" algn="tl">
                    <a:srgbClr val="000000"/>
                  </a:outerShdw>
                </a:effectLst>
                <a:latin typeface="HGP明朝B" pitchFamily="18" charset="-128"/>
                <a:ea typeface="HGP明朝B" pitchFamily="18" charset="-128"/>
              </a:rPr>
              <a:t>目次</a:t>
            </a:r>
            <a:endParaRPr lang="ja-JP" altLang="en-US" sz="4800" b="1" dirty="0">
              <a:solidFill>
                <a:srgbClr val="FFFF66"/>
              </a:solidFill>
              <a:effectLst>
                <a:outerShdw blurRad="38100" dist="38100" dir="2700000" algn="tl">
                  <a:srgbClr val="000000"/>
                </a:outerShdw>
              </a:effectLst>
              <a:latin typeface="HGP明朝B" pitchFamily="18" charset="-128"/>
              <a:ea typeface="HGP明朝B" pitchFamily="18" charset="-128"/>
            </a:endParaRPr>
          </a:p>
        </p:txBody>
      </p:sp>
      <p:sp>
        <p:nvSpPr>
          <p:cNvPr id="3075" name="Rectangle 3"/>
          <p:cNvSpPr>
            <a:spLocks noGrp="1" noChangeArrowheads="1"/>
          </p:cNvSpPr>
          <p:nvPr>
            <p:ph idx="1"/>
          </p:nvPr>
        </p:nvSpPr>
        <p:spPr>
          <a:xfrm>
            <a:off x="684213" y="1700213"/>
            <a:ext cx="7772400" cy="4114800"/>
          </a:xfrm>
        </p:spPr>
        <p:txBody>
          <a:bodyPr/>
          <a:lstStyle/>
          <a:p>
            <a:pPr>
              <a:buClr>
                <a:srgbClr val="CCFFFF"/>
              </a:buClr>
              <a:buFont typeface="Wingdings" pitchFamily="2" charset="2"/>
              <a:buNone/>
            </a:pPr>
            <a:endParaRPr lang="en-US" altLang="ja-JP" sz="4000" dirty="0">
              <a:solidFill>
                <a:schemeClr val="bg1"/>
              </a:solidFill>
              <a:effectLst>
                <a:outerShdw blurRad="38100" dist="38100" dir="2700000" algn="tl">
                  <a:srgbClr val="000000"/>
                </a:outerShdw>
              </a:effectLst>
              <a:latin typeface="HGP明朝B" pitchFamily="18" charset="-128"/>
              <a:ea typeface="HGP明朝B" pitchFamily="18" charset="-128"/>
            </a:endParaRPr>
          </a:p>
          <a:p>
            <a:pPr>
              <a:buClr>
                <a:srgbClr val="CCFFFF"/>
              </a:buClr>
              <a:buFont typeface="Wingdings" pitchFamily="2" charset="2"/>
              <a:buChar char="l"/>
            </a:pPr>
            <a:r>
              <a:rPr lang="en-US" altLang="ja-JP" sz="4000"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sz="4000" dirty="0">
                <a:solidFill>
                  <a:schemeClr val="bg1"/>
                </a:solidFill>
                <a:effectLst>
                  <a:outerShdw blurRad="38100" dist="38100" dir="2700000" algn="tl">
                    <a:srgbClr val="000000"/>
                  </a:outerShdw>
                </a:effectLst>
                <a:latin typeface="HGP明朝B" pitchFamily="18" charset="-128"/>
                <a:ea typeface="HGP明朝B" pitchFamily="18" charset="-128"/>
              </a:rPr>
              <a:t>シェル</a:t>
            </a:r>
          </a:p>
          <a:p>
            <a:pPr>
              <a:buClr>
                <a:srgbClr val="CCFFFF"/>
              </a:buClr>
              <a:buFont typeface="Wingdings" pitchFamily="2" charset="2"/>
              <a:buChar char="l"/>
            </a:pPr>
            <a:r>
              <a:rPr lang="ja-JP" altLang="en-US" sz="4000" dirty="0">
                <a:solidFill>
                  <a:schemeClr val="bg1"/>
                </a:solidFill>
                <a:effectLst>
                  <a:outerShdw blurRad="38100" dist="38100" dir="2700000" algn="tl">
                    <a:srgbClr val="000000"/>
                  </a:outerShdw>
                </a:effectLst>
                <a:latin typeface="HGP明朝B" pitchFamily="18" charset="-128"/>
                <a:ea typeface="HGP明朝B" pitchFamily="18" charset="-128"/>
              </a:rPr>
              <a:t> シェルスクリプト</a:t>
            </a:r>
          </a:p>
          <a:p>
            <a:pPr>
              <a:buClr>
                <a:srgbClr val="CCFFFF"/>
              </a:buClr>
              <a:buFont typeface="Wingdings" pitchFamily="2" charset="2"/>
              <a:buChar char="l"/>
            </a:pPr>
            <a:r>
              <a:rPr lang="ja-JP" altLang="en-US" sz="4000" dirty="0">
                <a:solidFill>
                  <a:schemeClr val="bg1"/>
                </a:solidFill>
                <a:effectLst>
                  <a:outerShdw blurRad="38100" dist="38100" dir="2700000" algn="tl">
                    <a:srgbClr val="000000"/>
                  </a:outerShdw>
                </a:effectLst>
                <a:latin typeface="HGP明朝B" pitchFamily="18" charset="-128"/>
                <a:ea typeface="HGP明朝B" pitchFamily="18" charset="-128"/>
              </a:rPr>
              <a:t> </a:t>
            </a:r>
            <a:r>
              <a:rPr lang="en-US" altLang="ja-JP" sz="4000" dirty="0">
                <a:solidFill>
                  <a:schemeClr val="bg1"/>
                </a:solidFill>
                <a:effectLst>
                  <a:outerShdw blurRad="38100" dist="38100" dir="2700000" algn="tl">
                    <a:srgbClr val="000000"/>
                  </a:outerShdw>
                </a:effectLst>
                <a:latin typeface="HGP明朝B" pitchFamily="18" charset="-128"/>
                <a:ea typeface="HGP明朝B" pitchFamily="18" charset="-128"/>
              </a:rPr>
              <a:t>vi (</a:t>
            </a:r>
            <a:r>
              <a:rPr lang="ja-JP" altLang="en-US" sz="4000" dirty="0">
                <a:solidFill>
                  <a:schemeClr val="bg1"/>
                </a:solidFill>
                <a:effectLst>
                  <a:outerShdw blurRad="38100" dist="38100" dir="2700000" algn="tl">
                    <a:srgbClr val="000000"/>
                  </a:outerShdw>
                </a:effectLst>
                <a:latin typeface="HGP明朝B" pitchFamily="18" charset="-128"/>
                <a:ea typeface="HGP明朝B" pitchFamily="18" charset="-128"/>
              </a:rPr>
              <a:t>ブイアイ</a:t>
            </a:r>
            <a:r>
              <a:rPr lang="en-US" altLang="ja-JP" sz="4000" dirty="0">
                <a:solidFill>
                  <a:schemeClr val="bg1"/>
                </a:solidFill>
                <a:effectLst>
                  <a:outerShdw blurRad="38100" dist="38100" dir="2700000" algn="tl">
                    <a:srgbClr val="000000"/>
                  </a:outerShdw>
                </a:effectLst>
                <a:latin typeface="HGP明朝B" pitchFamily="18" charset="-128"/>
                <a:ea typeface="HGP明朝B" pitchFamily="18" charset="-128"/>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ja-JP" altLang="en-US" sz="4800" dirty="0">
                <a:solidFill>
                  <a:srgbClr val="FFFF00"/>
                </a:solidFill>
                <a:ea typeface="HGP明朝B" pitchFamily="18" charset="-128"/>
              </a:rPr>
              <a:t>テキストエディタ</a:t>
            </a:r>
          </a:p>
        </p:txBody>
      </p:sp>
      <p:sp>
        <p:nvSpPr>
          <p:cNvPr id="65539" name="Rectangle 3"/>
          <p:cNvSpPr>
            <a:spLocks noGrp="1" noChangeArrowheads="1"/>
          </p:cNvSpPr>
          <p:nvPr>
            <p:ph idx="1"/>
          </p:nvPr>
        </p:nvSpPr>
        <p:spPr/>
        <p:txBody>
          <a:bodyPr/>
          <a:lstStyle/>
          <a:p>
            <a:pPr marL="609600" indent="-609600">
              <a:buFont typeface="Wingdings" pitchFamily="2" charset="2"/>
              <a:buChar char="l"/>
            </a:pPr>
            <a:r>
              <a:rPr lang="ja-JP" altLang="en-US" b="1" dirty="0">
                <a:solidFill>
                  <a:srgbClr val="FFFFFF"/>
                </a:solidFill>
                <a:latin typeface="HGP明朝B" pitchFamily="18" charset="-128"/>
                <a:ea typeface="HGP明朝B" pitchFamily="18" charset="-128"/>
              </a:rPr>
              <a:t>テキストを作成するため</a:t>
            </a:r>
            <a:r>
              <a:rPr lang="ja-JP" altLang="en-US" b="1" dirty="0" smtClean="0">
                <a:solidFill>
                  <a:srgbClr val="FFFFFF"/>
                </a:solidFill>
                <a:latin typeface="HGP明朝B" pitchFamily="18" charset="-128"/>
                <a:ea typeface="HGP明朝B" pitchFamily="18" charset="-128"/>
              </a:rPr>
              <a:t>のソフトウェア</a:t>
            </a:r>
            <a:endParaRPr lang="ja-JP" altLang="en-US" b="1" dirty="0">
              <a:solidFill>
                <a:srgbClr val="FFFFFF"/>
              </a:solidFill>
              <a:latin typeface="HGP明朝B" pitchFamily="18" charset="-128"/>
              <a:ea typeface="HGP明朝B" pitchFamily="18" charset="-128"/>
            </a:endParaRPr>
          </a:p>
          <a:p>
            <a:pPr marL="609600" indent="-609600">
              <a:buFont typeface="Wingdings" pitchFamily="2" charset="2"/>
              <a:buChar char="l"/>
            </a:pPr>
            <a:r>
              <a:rPr lang="en-US" altLang="ja-JP" b="1" dirty="0">
                <a:solidFill>
                  <a:srgbClr val="FE674E"/>
                </a:solidFill>
                <a:latin typeface="HGP明朝B" pitchFamily="18" charset="-128"/>
                <a:ea typeface="HGP明朝B" pitchFamily="18" charset="-128"/>
              </a:rPr>
              <a:t>vi</a:t>
            </a:r>
            <a:r>
              <a:rPr lang="en-US" altLang="ja-JP" b="1" dirty="0">
                <a:solidFill>
                  <a:srgbClr val="FFFFFF"/>
                </a:solidFill>
                <a:latin typeface="HGP明朝B" pitchFamily="18" charset="-128"/>
                <a:ea typeface="HGP明朝B" pitchFamily="18" charset="-128"/>
              </a:rPr>
              <a:t> </a:t>
            </a:r>
            <a:r>
              <a:rPr lang="ja-JP" altLang="en-US" b="1" dirty="0">
                <a:solidFill>
                  <a:srgbClr val="FFFFFF"/>
                </a:solidFill>
                <a:latin typeface="HGP明朝B" pitchFamily="18" charset="-128"/>
                <a:ea typeface="HGP明朝B" pitchFamily="18" charset="-128"/>
              </a:rPr>
              <a:t>や </a:t>
            </a:r>
            <a:r>
              <a:rPr lang="en-US" altLang="ja-JP" b="1" dirty="0" err="1">
                <a:solidFill>
                  <a:srgbClr val="FFFFFF"/>
                </a:solidFill>
                <a:latin typeface="HGP明朝B" pitchFamily="18" charset="-128"/>
                <a:ea typeface="HGP明朝B" pitchFamily="18" charset="-128"/>
              </a:rPr>
              <a:t>emacs</a:t>
            </a:r>
            <a:r>
              <a:rPr lang="en-US" altLang="ja-JP" b="1" dirty="0">
                <a:solidFill>
                  <a:srgbClr val="FFFFFF"/>
                </a:solidFill>
                <a:latin typeface="HGP明朝B" pitchFamily="18" charset="-128"/>
                <a:ea typeface="HGP明朝B" pitchFamily="18" charset="-128"/>
              </a:rPr>
              <a:t> </a:t>
            </a:r>
            <a:r>
              <a:rPr lang="ja-JP" altLang="en-US" b="1" dirty="0">
                <a:solidFill>
                  <a:srgbClr val="FFFFFF"/>
                </a:solidFill>
                <a:latin typeface="HGP明朝B" pitchFamily="18" charset="-128"/>
                <a:ea typeface="HGP明朝B" pitchFamily="18" charset="-128"/>
              </a:rPr>
              <a:t>などがある</a:t>
            </a:r>
          </a:p>
          <a:p>
            <a:pPr marL="609600" indent="-609600">
              <a:buFont typeface="Wingdings" pitchFamily="2" charset="2"/>
              <a:buChar char="l"/>
            </a:pPr>
            <a:r>
              <a:rPr lang="ja-JP" altLang="en-US" b="1" dirty="0">
                <a:solidFill>
                  <a:srgbClr val="FFFFFF"/>
                </a:solidFill>
                <a:latin typeface="HGP明朝B" pitchFamily="18" charset="-128"/>
                <a:ea typeface="HGP明朝B" pitchFamily="18" charset="-128"/>
              </a:rPr>
              <a:t>テキストが書かれているファイルを</a:t>
            </a:r>
            <a:r>
              <a:rPr lang="ja-JP" altLang="en-US" b="1" dirty="0">
                <a:solidFill>
                  <a:srgbClr val="FE674E"/>
                </a:solidFill>
                <a:latin typeface="HGP明朝B" pitchFamily="18" charset="-128"/>
                <a:ea typeface="HGP明朝B" pitchFamily="18" charset="-128"/>
              </a:rPr>
              <a:t>テキストファイル</a:t>
            </a:r>
            <a:r>
              <a:rPr lang="ja-JP" altLang="en-US" b="1" dirty="0">
                <a:solidFill>
                  <a:srgbClr val="FFFFFF"/>
                </a:solidFill>
                <a:latin typeface="HGP明朝B" pitchFamily="18" charset="-128"/>
                <a:ea typeface="HGP明朝B" pitchFamily="18" charset="-128"/>
              </a:rPr>
              <a:t>と</a:t>
            </a:r>
            <a:r>
              <a:rPr lang="ja-JP" altLang="en-US" b="1" dirty="0" smtClean="0">
                <a:solidFill>
                  <a:srgbClr val="FFFFFF"/>
                </a:solidFill>
                <a:latin typeface="HGP明朝B" pitchFamily="18" charset="-128"/>
                <a:ea typeface="HGP明朝B" pitchFamily="18" charset="-128"/>
              </a:rPr>
              <a:t>いう</a:t>
            </a:r>
            <a:endParaRPr lang="en-US" altLang="ja-JP" b="1" dirty="0" smtClean="0">
              <a:solidFill>
                <a:srgbClr val="FFFFFF"/>
              </a:solidFill>
              <a:latin typeface="HGP明朝B" pitchFamily="18" charset="-128"/>
              <a:ea typeface="HGP明朝B" pitchFamily="18" charset="-128"/>
            </a:endParaRPr>
          </a:p>
          <a:p>
            <a:pPr marL="1009650" lvl="1" indent="-609600">
              <a:buFont typeface="Wingdings" pitchFamily="2" charset="2"/>
              <a:buChar char="l"/>
            </a:pPr>
            <a:r>
              <a:rPr lang="ja-JP" altLang="en-US" b="1" dirty="0" smtClean="0">
                <a:solidFill>
                  <a:srgbClr val="FFFFFF"/>
                </a:solidFill>
                <a:latin typeface="HGP明朝B" pitchFamily="18" charset="-128"/>
                <a:ea typeface="HGP明朝B" pitchFamily="18" charset="-128"/>
              </a:rPr>
              <a:t>通常のテキストファイルの拡張子は </a:t>
            </a:r>
            <a:r>
              <a:rPr lang="en-US" altLang="ja-JP" b="1" dirty="0" smtClean="0">
                <a:solidFill>
                  <a:srgbClr val="FFFFFF"/>
                </a:solidFill>
                <a:latin typeface="HGP明朝B" pitchFamily="18" charset="-128"/>
                <a:ea typeface="HGP明朝B" pitchFamily="18" charset="-128"/>
              </a:rPr>
              <a:t>.txt</a:t>
            </a:r>
            <a:endParaRPr lang="ja-JP" altLang="en-US" b="1" dirty="0">
              <a:solidFill>
                <a:srgbClr val="FFFFFF"/>
              </a:solidFill>
              <a:latin typeface="HGP明朝B" pitchFamily="18" charset="-128"/>
              <a:ea typeface="HGP明朝B" pitchFamily="18" charset="-128"/>
            </a:endParaRPr>
          </a:p>
          <a:p>
            <a:pPr marL="609600" indent="-609600">
              <a:buFontTx/>
              <a:buNone/>
            </a:pPr>
            <a:r>
              <a:rPr lang="ja-JP" altLang="en-US" b="1" dirty="0">
                <a:solidFill>
                  <a:srgbClr val="FFFFFF"/>
                </a:solidFill>
                <a:latin typeface="HGP明朝B" pitchFamily="18" charset="-128"/>
                <a:ea typeface="HGP明朝B" pitchFamily="18" charset="-128"/>
              </a:rPr>
              <a:t>　　例</a:t>
            </a:r>
            <a:r>
              <a:rPr lang="en-US" altLang="ja-JP" b="1" dirty="0">
                <a:solidFill>
                  <a:srgbClr val="FFFFFF"/>
                </a:solidFill>
                <a:latin typeface="HGP明朝B" pitchFamily="18" charset="-128"/>
                <a:ea typeface="HGP明朝B" pitchFamily="18" charset="-128"/>
              </a:rPr>
              <a:t>) </a:t>
            </a:r>
            <a:r>
              <a:rPr lang="en-US" altLang="ja-JP" b="1" dirty="0" smtClean="0">
                <a:solidFill>
                  <a:srgbClr val="FFFFFF"/>
                </a:solidFill>
                <a:latin typeface="HGP明朝B" pitchFamily="18" charset="-128"/>
                <a:ea typeface="HGP明朝B" pitchFamily="18" charset="-128"/>
              </a:rPr>
              <a:t>filename.txt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2057400"/>
            <a:ext cx="7772400" cy="1143000"/>
          </a:xfrm>
        </p:spPr>
        <p:txBody>
          <a:bodyPr/>
          <a:lstStyle/>
          <a:p>
            <a:r>
              <a:rPr lang="en-US" altLang="ja-JP" sz="8000" b="1" dirty="0">
                <a:solidFill>
                  <a:srgbClr val="FFFF66"/>
                </a:solidFill>
                <a:effectLst>
                  <a:outerShdw blurRad="38100" dist="38100" dir="2700000" algn="tl">
                    <a:srgbClr val="000000"/>
                  </a:outerShdw>
                </a:effectLst>
                <a:latin typeface="HGP明朝B" pitchFamily="18" charset="-128"/>
                <a:ea typeface="HGP明朝B" pitchFamily="18" charset="-128"/>
              </a:rPr>
              <a:t>vi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r>
              <a:rPr lang="en-US" altLang="ja-JP" sz="4800" dirty="0">
                <a:solidFill>
                  <a:srgbClr val="FFFF66"/>
                </a:solidFill>
                <a:effectLst>
                  <a:outerShdw blurRad="38100" dist="38100" dir="2700000" algn="tl">
                    <a:srgbClr val="000000"/>
                  </a:outerShdw>
                </a:effectLst>
                <a:latin typeface="HGP明朝B" pitchFamily="18" charset="-128"/>
                <a:ea typeface="HGP明朝B" pitchFamily="18" charset="-128"/>
              </a:rPr>
              <a:t>vi (</a:t>
            </a:r>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ブイアイ</a:t>
            </a:r>
            <a:r>
              <a:rPr lang="en-US" altLang="ja-JP" sz="4800" dirty="0">
                <a:solidFill>
                  <a:srgbClr val="FFFF66"/>
                </a:solidFill>
                <a:effectLst>
                  <a:outerShdw blurRad="38100" dist="38100" dir="2700000" algn="tl">
                    <a:srgbClr val="000000"/>
                  </a:outerShdw>
                </a:effectLst>
                <a:latin typeface="HGP明朝B" pitchFamily="18" charset="-128"/>
                <a:ea typeface="HGP明朝B" pitchFamily="18" charset="-128"/>
              </a:rPr>
              <a:t>) </a:t>
            </a:r>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とは</a:t>
            </a:r>
            <a:r>
              <a:rPr lang="en-US" altLang="ja-JP" sz="4800" dirty="0">
                <a:solidFill>
                  <a:srgbClr val="FFFF66"/>
                </a:solidFill>
                <a:effectLst>
                  <a:outerShdw blurRad="38100" dist="38100" dir="2700000" algn="tl">
                    <a:srgbClr val="000000"/>
                  </a:outerShdw>
                </a:effectLst>
                <a:latin typeface="HGP明朝B" pitchFamily="18" charset="-128"/>
                <a:ea typeface="HGP明朝B" pitchFamily="18" charset="-128"/>
              </a:rPr>
              <a:t>?</a:t>
            </a:r>
          </a:p>
        </p:txBody>
      </p:sp>
      <p:sp>
        <p:nvSpPr>
          <p:cNvPr id="12291" name="Rectangle 3"/>
          <p:cNvSpPr>
            <a:spLocks noGrp="1" noChangeArrowheads="1"/>
          </p:cNvSpPr>
          <p:nvPr>
            <p:ph idx="1"/>
          </p:nvPr>
        </p:nvSpPr>
        <p:spPr>
          <a:xfrm>
            <a:off x="228600" y="1371600"/>
            <a:ext cx="8915400" cy="5486400"/>
          </a:xfrm>
        </p:spPr>
        <p:txBody>
          <a:bodyPr/>
          <a:lstStyle/>
          <a:p>
            <a:pPr>
              <a:buClr>
                <a:srgbClr val="CCFFFF"/>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vi = </a:t>
            </a:r>
            <a:r>
              <a:rPr lang="en-US" altLang="ja-JP" dirty="0">
                <a:solidFill>
                  <a:srgbClr val="FFFF00"/>
                </a:solidFill>
                <a:effectLst>
                  <a:outerShdw blurRad="38100" dist="38100" dir="2700000" algn="tl">
                    <a:srgbClr val="000000"/>
                  </a:outerShdw>
                </a:effectLst>
                <a:latin typeface="HGP明朝B" pitchFamily="18" charset="-128"/>
                <a:ea typeface="HGP明朝B" pitchFamily="18" charset="-128"/>
              </a:rPr>
              <a:t>Vi</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sual extended editor</a:t>
            </a:r>
          </a:p>
          <a:p>
            <a:pPr>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UNIX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系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OS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における基本的なテキストエディタ</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en-US" altLang="ja-JP" dirty="0">
                <a:solidFill>
                  <a:srgbClr val="FE674E"/>
                </a:solidFill>
                <a:effectLst>
                  <a:outerShdw blurRad="38100" dist="38100" dir="2700000" algn="tl">
                    <a:srgbClr val="000000"/>
                  </a:outerShdw>
                </a:effectLst>
                <a:latin typeface="HGP明朝B" pitchFamily="18" charset="-128"/>
                <a:ea typeface="HGP明朝B" pitchFamily="18" charset="-128"/>
              </a:rPr>
              <a:t>vi </a:t>
            </a:r>
            <a:r>
              <a:rPr lang="ja-JP" altLang="en-US" dirty="0">
                <a:solidFill>
                  <a:srgbClr val="FE674E"/>
                </a:solidFill>
                <a:effectLst>
                  <a:outerShdw blurRad="38100" dist="38100" dir="2700000" algn="tl">
                    <a:srgbClr val="000000"/>
                  </a:outerShdw>
                </a:effectLst>
                <a:latin typeface="HGP明朝B" pitchFamily="18" charset="-128"/>
                <a:ea typeface="HGP明朝B" pitchFamily="18" charset="-128"/>
              </a:rPr>
              <a:t>が入っていないシステムはまず無い</a:t>
            </a:r>
            <a:r>
              <a:rPr lang="en-US" altLang="ja-JP" dirty="0">
                <a:solidFill>
                  <a:srgbClr val="FE674E"/>
                </a:solidFill>
                <a:effectLst>
                  <a:outerShdw blurRad="38100" dist="38100" dir="2700000" algn="tl">
                    <a:srgbClr val="000000"/>
                  </a:outerShdw>
                </a:effectLst>
                <a:latin typeface="HGP明朝B" pitchFamily="18" charset="-128"/>
                <a:ea typeface="HGP明朝B" pitchFamily="18" charset="-128"/>
              </a:rPr>
              <a:t>!!</a:t>
            </a:r>
          </a:p>
          <a:p>
            <a:pPr>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トラブル時に利用する</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できる可能性が最も高い</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システムへの負荷が</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小さく</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軽快</a:t>
            </a: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X Window System </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第 </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11 </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回</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 が</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無くても使える</a:t>
            </a: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必ず使用法</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を身に付けるべき</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ツール</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但し操作</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方法が直感的で</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ない</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慣れが必要</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a:t>
            </a:r>
          </a:p>
          <a:p>
            <a:pPr lvl="1">
              <a:buClr>
                <a:srgbClr val="FFFF66"/>
              </a:buClr>
              <a:buFont typeface="Wingdings" pitchFamily="2" charset="2"/>
              <a:buChar char="l"/>
            </a:pP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プログラマーには</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人気らしい</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a:t>
            </a: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76200"/>
            <a:ext cx="7772400" cy="1143000"/>
          </a:xfrm>
        </p:spPr>
        <p:txBody>
          <a:bodyPr/>
          <a:lstStyle/>
          <a:p>
            <a:r>
              <a:rPr lang="en-US" altLang="ja-JP" sz="4800" dirty="0">
                <a:solidFill>
                  <a:srgbClr val="FFFF66"/>
                </a:solidFill>
                <a:effectLst>
                  <a:outerShdw blurRad="38100" dist="38100" dir="2700000" algn="tl">
                    <a:srgbClr val="000000"/>
                  </a:outerShdw>
                </a:effectLst>
                <a:latin typeface="HGP明朝B" pitchFamily="18" charset="-128"/>
                <a:ea typeface="HGP明朝B" pitchFamily="18" charset="-128"/>
              </a:rPr>
              <a:t>vi </a:t>
            </a:r>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の特徴</a:t>
            </a:r>
          </a:p>
        </p:txBody>
      </p:sp>
      <p:sp>
        <p:nvSpPr>
          <p:cNvPr id="13315" name="Rectangle 3"/>
          <p:cNvSpPr>
            <a:spLocks noGrp="1" noChangeArrowheads="1"/>
          </p:cNvSpPr>
          <p:nvPr>
            <p:ph idx="1"/>
          </p:nvPr>
        </p:nvSpPr>
        <p:spPr>
          <a:xfrm>
            <a:off x="228600" y="1371600"/>
            <a:ext cx="8915400" cy="5105400"/>
          </a:xfrm>
        </p:spPr>
        <p:txBody>
          <a:bodyPr/>
          <a:lstStyle/>
          <a:p>
            <a:pPr>
              <a:buClr>
                <a:srgbClr val="CCFFFF"/>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テキスト作成の効率化の徹底的追求</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単純な文字入力で様々な操作が可能</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UNIX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のコマンドも自由に呼び出せる</a:t>
            </a:r>
          </a:p>
          <a:p>
            <a:pPr>
              <a:buClr>
                <a:srgbClr val="CCFFFF"/>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vi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の基本</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モード</a:t>
            </a:r>
          </a:p>
          <a:p>
            <a:pPr>
              <a:buClr>
                <a:schemeClr val="accent2"/>
              </a:buClr>
              <a:buFont typeface="Wingdings" pitchFamily="2" charset="2"/>
              <a:buNone/>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vi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ではキー入力が二つの意味を持つ</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コマンドモード</a:t>
            </a:r>
          </a:p>
          <a:p>
            <a:pPr lvl="2">
              <a:buClr>
                <a:srgbClr val="FF7C80"/>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folHlink"/>
                </a:solidFill>
                <a:effectLst>
                  <a:outerShdw blurRad="38100" dist="38100" dir="2700000" algn="tl">
                    <a:srgbClr val="000000"/>
                  </a:outerShdw>
                </a:effectLst>
                <a:latin typeface="HGP明朝B" pitchFamily="18" charset="-128"/>
                <a:ea typeface="HGP明朝B" pitchFamily="18" charset="-128"/>
              </a:rPr>
              <a:t>キー入力　</a:t>
            </a:r>
            <a:r>
              <a:rPr lang="en-US" altLang="ja-JP" dirty="0">
                <a:solidFill>
                  <a:schemeClr val="folHlink"/>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folHlink"/>
                </a:solidFill>
                <a:effectLst>
                  <a:outerShdw blurRad="38100" dist="38100" dir="2700000" algn="tl">
                    <a:srgbClr val="000000"/>
                  </a:outerShdw>
                </a:effectLst>
                <a:latin typeface="HGP明朝B" pitchFamily="18" charset="-128"/>
                <a:ea typeface="HGP明朝B" pitchFamily="18" charset="-128"/>
              </a:rPr>
              <a:t>編集命令 </a:t>
            </a:r>
            <a:r>
              <a:rPr lang="en-US" altLang="ja-JP" dirty="0">
                <a:solidFill>
                  <a:schemeClr val="folHlink"/>
                </a:solidFill>
                <a:effectLst>
                  <a:outerShdw blurRad="38100" dist="38100" dir="2700000" algn="tl">
                    <a:srgbClr val="000000"/>
                  </a:outerShdw>
                </a:effectLst>
                <a:latin typeface="HGP明朝B" pitchFamily="18" charset="-128"/>
                <a:ea typeface="HGP明朝B" pitchFamily="18" charset="-128"/>
              </a:rPr>
              <a:t>(</a:t>
            </a:r>
            <a:r>
              <a:rPr lang="ja-JP" altLang="en-US" dirty="0">
                <a:solidFill>
                  <a:schemeClr val="folHlink"/>
                </a:solidFill>
                <a:effectLst>
                  <a:outerShdw blurRad="38100" dist="38100" dir="2700000" algn="tl">
                    <a:srgbClr val="000000"/>
                  </a:outerShdw>
                </a:effectLst>
                <a:latin typeface="HGP明朝B" pitchFamily="18" charset="-128"/>
                <a:ea typeface="HGP明朝B" pitchFamily="18" charset="-128"/>
              </a:rPr>
              <a:t>削除，</a:t>
            </a:r>
            <a:r>
              <a:rPr lang="ja-JP" altLang="en-US" dirty="0" smtClean="0">
                <a:solidFill>
                  <a:schemeClr val="folHlink"/>
                </a:solidFill>
                <a:effectLst>
                  <a:outerShdw blurRad="38100" dist="38100" dir="2700000" algn="tl">
                    <a:srgbClr val="000000"/>
                  </a:outerShdw>
                </a:effectLst>
                <a:latin typeface="HGP明朝B" pitchFamily="18" charset="-128"/>
                <a:ea typeface="HGP明朝B" pitchFamily="18" charset="-128"/>
              </a:rPr>
              <a:t>改行</a:t>
            </a:r>
            <a:r>
              <a:rPr lang="en-US" altLang="ja-JP" dirty="0" smtClean="0">
                <a:solidFill>
                  <a:schemeClr val="folHlink"/>
                </a:solidFill>
                <a:effectLst>
                  <a:outerShdw blurRad="38100" dist="38100" dir="2700000" algn="tl">
                    <a:srgbClr val="000000"/>
                  </a:outerShdw>
                </a:effectLst>
                <a:latin typeface="HGP明朝B" pitchFamily="18" charset="-128"/>
                <a:ea typeface="HGP明朝B" pitchFamily="18" charset="-128"/>
              </a:rPr>
              <a:t>, etc</a:t>
            </a:r>
            <a:r>
              <a:rPr lang="en-US" altLang="ja-JP" dirty="0">
                <a:solidFill>
                  <a:schemeClr val="folHlink"/>
                </a:solidFill>
                <a:effectLst>
                  <a:outerShdw blurRad="38100" dist="38100" dir="2700000" algn="tl">
                    <a:srgbClr val="000000"/>
                  </a:outerShdw>
                </a:effectLst>
                <a:latin typeface="HGP明朝B" pitchFamily="18" charset="-128"/>
                <a:ea typeface="HGP明朝B" pitchFamily="18" charset="-128"/>
              </a:rPr>
              <a:t>)</a:t>
            </a:r>
          </a:p>
          <a:p>
            <a:pPr lvl="1">
              <a:buClr>
                <a:srgbClr val="FFFF66"/>
              </a:buClr>
              <a:buFont typeface="Wingdings" pitchFamily="2" charset="2"/>
              <a:buChar char="l"/>
            </a:pP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挿入モード</a:t>
            </a:r>
          </a:p>
          <a:p>
            <a:pPr lvl="2">
              <a:buClr>
                <a:srgbClr val="FF7C80"/>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folHlink"/>
                </a:solidFill>
                <a:effectLst>
                  <a:outerShdw blurRad="38100" dist="38100" dir="2700000" algn="tl">
                    <a:srgbClr val="000000"/>
                  </a:outerShdw>
                </a:effectLst>
                <a:latin typeface="HGP明朝B" pitchFamily="18" charset="-128"/>
                <a:ea typeface="HGP明朝B" pitchFamily="18" charset="-128"/>
              </a:rPr>
              <a:t>キー入力　</a:t>
            </a:r>
            <a:r>
              <a:rPr lang="en-US" altLang="ja-JP" dirty="0">
                <a:solidFill>
                  <a:schemeClr val="folHlink"/>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folHlink"/>
                </a:solidFill>
                <a:effectLst>
                  <a:outerShdw blurRad="38100" dist="38100" dir="2700000" algn="tl">
                    <a:srgbClr val="000000"/>
                  </a:outerShdw>
                </a:effectLst>
                <a:latin typeface="HGP明朝B" pitchFamily="18" charset="-128"/>
                <a:ea typeface="HGP明朝B" pitchFamily="18" charset="-128"/>
              </a:rPr>
              <a:t>文字入力</a:t>
            </a:r>
          </a:p>
          <a:p>
            <a:pPr lvl="2">
              <a:buClr>
                <a:srgbClr val="FF7C80"/>
              </a:buClr>
              <a:buFont typeface="Wingdings" pitchFamily="2" charset="2"/>
              <a:buChar char="l"/>
            </a:pPr>
            <a:endParaRPr lang="en-US" altLang="ja-JP" dirty="0">
              <a:solidFill>
                <a:srgbClr val="996633"/>
              </a:solidFill>
              <a:effectLst>
                <a:outerShdw blurRad="38100" dist="38100" dir="2700000" algn="tl">
                  <a:srgbClr val="000000"/>
                </a:outerShdw>
              </a:effectLst>
              <a:latin typeface="HGP明朝B" pitchFamily="18" charset="-128"/>
              <a:ea typeface="HGP明朝B" pitchFamily="18"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76200"/>
            <a:ext cx="7772400" cy="1143000"/>
          </a:xfrm>
        </p:spPr>
        <p:txBody>
          <a:bodyPr/>
          <a:lstStyle/>
          <a:p>
            <a:r>
              <a:rPr lang="en-US" altLang="ja-JP" sz="4800" dirty="0">
                <a:solidFill>
                  <a:srgbClr val="FFFF66"/>
                </a:solidFill>
                <a:effectLst>
                  <a:outerShdw blurRad="38100" dist="38100" dir="2700000" algn="tl">
                    <a:srgbClr val="000000"/>
                  </a:outerShdw>
                </a:effectLst>
                <a:latin typeface="HGP明朝B" pitchFamily="18" charset="-128"/>
                <a:ea typeface="HGP明朝B" pitchFamily="18" charset="-128"/>
              </a:rPr>
              <a:t>vi </a:t>
            </a:r>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の操作</a:t>
            </a:r>
          </a:p>
        </p:txBody>
      </p:sp>
      <p:sp>
        <p:nvSpPr>
          <p:cNvPr id="14339" name="Rectangle 3"/>
          <p:cNvSpPr>
            <a:spLocks noGrp="1" noChangeArrowheads="1"/>
          </p:cNvSpPr>
          <p:nvPr>
            <p:ph idx="1"/>
          </p:nvPr>
        </p:nvSpPr>
        <p:spPr>
          <a:xfrm>
            <a:off x="228600" y="5943600"/>
            <a:ext cx="8915400" cy="762000"/>
          </a:xfrm>
        </p:spPr>
        <p:txBody>
          <a:bodyPr/>
          <a:lstStyle/>
          <a:p>
            <a:pPr algn="ctr">
              <a:buClr>
                <a:schemeClr val="accent2"/>
              </a:buClr>
              <a:buFont typeface="Wingdings" pitchFamily="2" charset="2"/>
              <a:buNone/>
            </a:pPr>
            <a:r>
              <a:rPr lang="ja-JP" altLang="en-US" dirty="0">
                <a:solidFill>
                  <a:srgbClr val="FE674E"/>
                </a:solidFill>
                <a:effectLst>
                  <a:outerShdw blurRad="38100" dist="38100" dir="2700000" algn="tl">
                    <a:srgbClr val="000000"/>
                  </a:outerShdw>
                </a:effectLst>
                <a:latin typeface="HGP明朝B" pitchFamily="18" charset="-128"/>
                <a:ea typeface="HGP明朝B" pitchFamily="18" charset="-128"/>
              </a:rPr>
              <a:t>困ったら </a:t>
            </a:r>
            <a:r>
              <a:rPr lang="en-US" altLang="ja-JP" dirty="0">
                <a:solidFill>
                  <a:srgbClr val="FE674E"/>
                </a:solidFill>
                <a:effectLst>
                  <a:outerShdw blurRad="38100" dist="38100" dir="2700000" algn="tl">
                    <a:srgbClr val="000000"/>
                  </a:outerShdw>
                </a:effectLst>
                <a:latin typeface="HGP明朝B" pitchFamily="18" charset="-128"/>
                <a:ea typeface="HGP明朝B" pitchFamily="18" charset="-128"/>
              </a:rPr>
              <a:t>[ESC] </a:t>
            </a:r>
            <a:r>
              <a:rPr lang="ja-JP" altLang="en-US" dirty="0">
                <a:solidFill>
                  <a:srgbClr val="FE674E"/>
                </a:solidFill>
                <a:effectLst>
                  <a:outerShdw blurRad="38100" dist="38100" dir="2700000" algn="tl">
                    <a:srgbClr val="000000"/>
                  </a:outerShdw>
                </a:effectLst>
                <a:latin typeface="HGP明朝B" pitchFamily="18" charset="-128"/>
                <a:ea typeface="HGP明朝B" pitchFamily="18" charset="-128"/>
              </a:rPr>
              <a:t>キー でコマンドモードへ</a:t>
            </a:r>
          </a:p>
        </p:txBody>
      </p:sp>
      <p:grpSp>
        <p:nvGrpSpPr>
          <p:cNvPr id="14362" name="Group 26"/>
          <p:cNvGrpSpPr>
            <a:grpSpLocks/>
          </p:cNvGrpSpPr>
          <p:nvPr/>
        </p:nvGrpSpPr>
        <p:grpSpPr bwMode="auto">
          <a:xfrm>
            <a:off x="838200" y="1295400"/>
            <a:ext cx="7696200" cy="4495800"/>
            <a:chOff x="528" y="816"/>
            <a:chExt cx="4848" cy="2832"/>
          </a:xfrm>
        </p:grpSpPr>
        <p:sp>
          <p:nvSpPr>
            <p:cNvPr id="14341" name="Rectangle 5"/>
            <p:cNvSpPr>
              <a:spLocks noChangeArrowheads="1"/>
            </p:cNvSpPr>
            <p:nvPr/>
          </p:nvSpPr>
          <p:spPr bwMode="auto">
            <a:xfrm>
              <a:off x="528" y="816"/>
              <a:ext cx="4848" cy="2832"/>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14343" name="AutoShape 7"/>
            <p:cNvSpPr>
              <a:spLocks noChangeArrowheads="1"/>
            </p:cNvSpPr>
            <p:nvPr/>
          </p:nvSpPr>
          <p:spPr bwMode="auto">
            <a:xfrm>
              <a:off x="576" y="864"/>
              <a:ext cx="4752" cy="435"/>
            </a:xfrm>
            <a:prstGeom prst="flowChartProcess">
              <a:avLst/>
            </a:prstGeom>
            <a:gradFill rotWithShape="0">
              <a:gsLst>
                <a:gs pos="0">
                  <a:schemeClr val="bg1"/>
                </a:gs>
                <a:gs pos="100000">
                  <a:srgbClr val="CCFFFF"/>
                </a:gs>
              </a:gsLst>
              <a:lin ang="2700000" scaled="1"/>
            </a:gradFill>
            <a:ln w="9525">
              <a:noFill/>
              <a:miter lim="800000"/>
              <a:headEnd/>
              <a:tailEnd/>
            </a:ln>
            <a:effectLst/>
          </p:spPr>
          <p:txBody>
            <a:bodyPr wrap="none" anchor="ctr"/>
            <a:lstStyle/>
            <a:p>
              <a:pPr algn="ct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シェル</a:t>
              </a:r>
            </a:p>
          </p:txBody>
        </p:sp>
        <p:sp>
          <p:nvSpPr>
            <p:cNvPr id="14352" name="AutoShape 16"/>
            <p:cNvSpPr>
              <a:spLocks noChangeArrowheads="1"/>
            </p:cNvSpPr>
            <p:nvPr/>
          </p:nvSpPr>
          <p:spPr bwMode="auto">
            <a:xfrm>
              <a:off x="576" y="1968"/>
              <a:ext cx="4752" cy="435"/>
            </a:xfrm>
            <a:prstGeom prst="flowChartProcess">
              <a:avLst/>
            </a:prstGeom>
            <a:gradFill rotWithShape="0">
              <a:gsLst>
                <a:gs pos="0">
                  <a:schemeClr val="bg1"/>
                </a:gs>
                <a:gs pos="100000">
                  <a:srgbClr val="FF7C80"/>
                </a:gs>
              </a:gsLst>
              <a:lin ang="2700000" scaled="1"/>
            </a:gradFill>
            <a:ln w="38100">
              <a:solidFill>
                <a:srgbClr val="009900"/>
              </a:solidFill>
              <a:miter lim="800000"/>
              <a:headEnd/>
              <a:tailEnd/>
            </a:ln>
            <a:effectLst/>
          </p:spPr>
          <p:txBody>
            <a:bodyPr wrap="none" anchor="ctr"/>
            <a:lstStyle/>
            <a:p>
              <a:pPr algn="ct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vi (</a:t>
              </a: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コマンドモード</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a:t>
              </a:r>
            </a:p>
          </p:txBody>
        </p:sp>
        <p:sp>
          <p:nvSpPr>
            <p:cNvPr id="14353" name="AutoShape 17"/>
            <p:cNvSpPr>
              <a:spLocks noChangeArrowheads="1"/>
            </p:cNvSpPr>
            <p:nvPr/>
          </p:nvSpPr>
          <p:spPr bwMode="auto">
            <a:xfrm>
              <a:off x="576" y="3165"/>
              <a:ext cx="4752" cy="435"/>
            </a:xfrm>
            <a:prstGeom prst="flowChartProcess">
              <a:avLst/>
            </a:prstGeom>
            <a:gradFill rotWithShape="0">
              <a:gsLst>
                <a:gs pos="0">
                  <a:schemeClr val="bg1"/>
                </a:gs>
                <a:gs pos="100000">
                  <a:srgbClr val="FF7C80"/>
                </a:gs>
              </a:gsLst>
              <a:lin ang="2700000" scaled="1"/>
            </a:gradFill>
            <a:ln w="38100">
              <a:solidFill>
                <a:schemeClr val="accent2"/>
              </a:solidFill>
              <a:miter lim="800000"/>
              <a:headEnd/>
              <a:tailEnd/>
            </a:ln>
            <a:effectLst/>
          </p:spPr>
          <p:txBody>
            <a:bodyPr wrap="none" anchor="ctr"/>
            <a:lstStyle/>
            <a:p>
              <a:pPr algn="ct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vi (</a:t>
              </a: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挿入モード</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a:t>
              </a:r>
            </a:p>
          </p:txBody>
        </p:sp>
        <p:sp>
          <p:nvSpPr>
            <p:cNvPr id="14358" name="AutoShape 22"/>
            <p:cNvSpPr>
              <a:spLocks noChangeArrowheads="1"/>
            </p:cNvSpPr>
            <p:nvPr/>
          </p:nvSpPr>
          <p:spPr bwMode="auto">
            <a:xfrm>
              <a:off x="1152" y="1152"/>
              <a:ext cx="288" cy="1008"/>
            </a:xfrm>
            <a:prstGeom prst="downArrow">
              <a:avLst>
                <a:gd name="adj1" fmla="val 43056"/>
                <a:gd name="adj2" fmla="val 117704"/>
              </a:avLst>
            </a:prstGeom>
            <a:solidFill>
              <a:srgbClr val="996633"/>
            </a:solidFill>
            <a:ln w="9525">
              <a:noFill/>
              <a:miter lim="800000"/>
              <a:headEnd/>
              <a:tailEnd/>
            </a:ln>
            <a:effectLst/>
          </p:spPr>
          <p:txBody>
            <a:bodyPr vert="eaVert" wrap="none" anchor="ctr"/>
            <a:lstStyle/>
            <a:p>
              <a:endParaRPr lang="ja-JP" altLang="en-US" dirty="0">
                <a:ea typeface="HGP明朝B" pitchFamily="18" charset="-128"/>
              </a:endParaRPr>
            </a:p>
          </p:txBody>
        </p:sp>
        <p:sp>
          <p:nvSpPr>
            <p:cNvPr id="14359" name="AutoShape 23"/>
            <p:cNvSpPr>
              <a:spLocks noChangeArrowheads="1"/>
            </p:cNvSpPr>
            <p:nvPr/>
          </p:nvSpPr>
          <p:spPr bwMode="auto">
            <a:xfrm>
              <a:off x="1152" y="2352"/>
              <a:ext cx="288" cy="1008"/>
            </a:xfrm>
            <a:prstGeom prst="downArrow">
              <a:avLst>
                <a:gd name="adj1" fmla="val 43056"/>
                <a:gd name="adj2" fmla="val 117704"/>
              </a:avLst>
            </a:prstGeom>
            <a:solidFill>
              <a:srgbClr val="996633"/>
            </a:solidFill>
            <a:ln w="9525">
              <a:noFill/>
              <a:miter lim="800000"/>
              <a:headEnd/>
              <a:tailEnd/>
            </a:ln>
            <a:effectLst/>
          </p:spPr>
          <p:txBody>
            <a:bodyPr vert="eaVert" wrap="none" anchor="ctr"/>
            <a:lstStyle/>
            <a:p>
              <a:endParaRPr lang="ja-JP" altLang="en-US" dirty="0">
                <a:ea typeface="HGP明朝B" pitchFamily="18" charset="-128"/>
              </a:endParaRPr>
            </a:p>
          </p:txBody>
        </p:sp>
        <p:sp>
          <p:nvSpPr>
            <p:cNvPr id="14356" name="AutoShape 20"/>
            <p:cNvSpPr>
              <a:spLocks noChangeArrowheads="1"/>
            </p:cNvSpPr>
            <p:nvPr/>
          </p:nvSpPr>
          <p:spPr bwMode="auto">
            <a:xfrm>
              <a:off x="576" y="2640"/>
              <a:ext cx="1488" cy="288"/>
            </a:xfrm>
            <a:prstGeom prst="flowChartProcess">
              <a:avLst/>
            </a:prstGeom>
            <a:gradFill rotWithShape="0">
              <a:gsLst>
                <a:gs pos="0">
                  <a:schemeClr val="bg1"/>
                </a:gs>
                <a:gs pos="100000">
                  <a:srgbClr val="FF7C80"/>
                </a:gs>
              </a:gsLst>
              <a:lin ang="2700000" scaled="1"/>
            </a:gradFill>
            <a:ln w="38100">
              <a:solidFill>
                <a:srgbClr val="009900"/>
              </a:solidFill>
              <a:miter lim="800000"/>
              <a:headEnd/>
              <a:tailEnd/>
            </a:ln>
            <a:effectLst/>
          </p:spPr>
          <p:txBody>
            <a:bodyPr wrap="none" anchor="ctr"/>
            <a:lstStyle/>
            <a:p>
              <a:pPr algn="ct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a, A, </a:t>
              </a:r>
              <a:r>
                <a:rPr lang="en-US" altLang="ja-JP" dirty="0" err="1">
                  <a:solidFill>
                    <a:srgbClr val="996633"/>
                  </a:solidFill>
                  <a:effectLst>
                    <a:outerShdw blurRad="38100" dist="38100" dir="2700000" algn="tl">
                      <a:srgbClr val="000000"/>
                    </a:outerShdw>
                  </a:effectLst>
                  <a:latin typeface="HGP明朝B" pitchFamily="18" charset="-128"/>
                  <a:ea typeface="HGP明朝B" pitchFamily="18" charset="-128"/>
                </a:rPr>
                <a:t>i</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I, o, O </a:t>
              </a:r>
            </a:p>
          </p:txBody>
        </p:sp>
        <p:sp>
          <p:nvSpPr>
            <p:cNvPr id="14355" name="AutoShape 19"/>
            <p:cNvSpPr>
              <a:spLocks noChangeArrowheads="1"/>
            </p:cNvSpPr>
            <p:nvPr/>
          </p:nvSpPr>
          <p:spPr bwMode="auto">
            <a:xfrm>
              <a:off x="576" y="1488"/>
              <a:ext cx="1488" cy="288"/>
            </a:xfrm>
            <a:prstGeom prst="flowChartProcess">
              <a:avLst/>
            </a:prstGeom>
            <a:gradFill rotWithShape="0">
              <a:gsLst>
                <a:gs pos="0">
                  <a:schemeClr val="bg1"/>
                </a:gs>
                <a:gs pos="100000">
                  <a:srgbClr val="CCFFFF"/>
                </a:gs>
              </a:gsLst>
              <a:lin ang="2700000" scaled="1"/>
            </a:gradFill>
            <a:ln w="9525">
              <a:noFill/>
              <a:miter lim="800000"/>
              <a:headEnd/>
              <a:tailEnd/>
            </a:ln>
            <a:effectLst/>
          </p:spPr>
          <p:txBody>
            <a:bodyPr wrap="none" anchor="ctr"/>
            <a:lstStyle/>
            <a:p>
              <a:pPr algn="ct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vi [filename]</a:t>
              </a:r>
            </a:p>
          </p:txBody>
        </p:sp>
        <p:sp>
          <p:nvSpPr>
            <p:cNvPr id="14360" name="AutoShape 24"/>
            <p:cNvSpPr>
              <a:spLocks noChangeArrowheads="1"/>
            </p:cNvSpPr>
            <p:nvPr/>
          </p:nvSpPr>
          <p:spPr bwMode="auto">
            <a:xfrm flipV="1">
              <a:off x="4416" y="2256"/>
              <a:ext cx="288" cy="1008"/>
            </a:xfrm>
            <a:prstGeom prst="downArrow">
              <a:avLst>
                <a:gd name="adj1" fmla="val 43056"/>
                <a:gd name="adj2" fmla="val 117704"/>
              </a:avLst>
            </a:prstGeom>
            <a:solidFill>
              <a:srgbClr val="996633"/>
            </a:solidFill>
            <a:ln w="9525">
              <a:noFill/>
              <a:miter lim="800000"/>
              <a:headEnd/>
              <a:tailEnd/>
            </a:ln>
            <a:effectLst/>
          </p:spPr>
          <p:txBody>
            <a:bodyPr vert="eaVert" wrap="none" anchor="ctr"/>
            <a:lstStyle/>
            <a:p>
              <a:endParaRPr lang="ja-JP" altLang="en-US" dirty="0">
                <a:ea typeface="HGP明朝B" pitchFamily="18" charset="-128"/>
              </a:endParaRPr>
            </a:p>
          </p:txBody>
        </p:sp>
        <p:sp>
          <p:nvSpPr>
            <p:cNvPr id="14357" name="AutoShape 21"/>
            <p:cNvSpPr>
              <a:spLocks noChangeArrowheads="1"/>
            </p:cNvSpPr>
            <p:nvPr/>
          </p:nvSpPr>
          <p:spPr bwMode="auto">
            <a:xfrm>
              <a:off x="3840" y="2640"/>
              <a:ext cx="1488" cy="288"/>
            </a:xfrm>
            <a:prstGeom prst="flowChartProcess">
              <a:avLst/>
            </a:prstGeom>
            <a:gradFill rotWithShape="0">
              <a:gsLst>
                <a:gs pos="0">
                  <a:schemeClr val="bg1"/>
                </a:gs>
                <a:gs pos="100000">
                  <a:srgbClr val="FF7C80"/>
                </a:gs>
              </a:gsLst>
              <a:lin ang="2700000" scaled="1"/>
            </a:gradFill>
            <a:ln w="38100">
              <a:solidFill>
                <a:schemeClr val="accent2"/>
              </a:solidFill>
              <a:miter lim="800000"/>
              <a:headEnd/>
              <a:tailEnd/>
            </a:ln>
            <a:effectLst/>
          </p:spPr>
          <p:txBody>
            <a:bodyPr wrap="none" anchor="ctr"/>
            <a:lstStyle/>
            <a:p>
              <a:pPr algn="ct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[ESC] </a:t>
              </a: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キー</a:t>
              </a:r>
            </a:p>
          </p:txBody>
        </p:sp>
        <p:sp>
          <p:nvSpPr>
            <p:cNvPr id="14361" name="AutoShape 25"/>
            <p:cNvSpPr>
              <a:spLocks noChangeArrowheads="1"/>
            </p:cNvSpPr>
            <p:nvPr/>
          </p:nvSpPr>
          <p:spPr bwMode="auto">
            <a:xfrm flipV="1">
              <a:off x="4416" y="1056"/>
              <a:ext cx="288" cy="1008"/>
            </a:xfrm>
            <a:prstGeom prst="downArrow">
              <a:avLst>
                <a:gd name="adj1" fmla="val 43056"/>
                <a:gd name="adj2" fmla="val 117704"/>
              </a:avLst>
            </a:prstGeom>
            <a:solidFill>
              <a:srgbClr val="996633"/>
            </a:solidFill>
            <a:ln w="9525">
              <a:noFill/>
              <a:miter lim="800000"/>
              <a:headEnd/>
              <a:tailEnd/>
            </a:ln>
            <a:effectLst/>
          </p:spPr>
          <p:txBody>
            <a:bodyPr vert="eaVert" wrap="none" anchor="ctr"/>
            <a:lstStyle/>
            <a:p>
              <a:endParaRPr lang="ja-JP" altLang="en-US" dirty="0">
                <a:ea typeface="HGP明朝B" pitchFamily="18" charset="-128"/>
              </a:endParaRPr>
            </a:p>
          </p:txBody>
        </p:sp>
        <p:sp>
          <p:nvSpPr>
            <p:cNvPr id="14354" name="AutoShape 18"/>
            <p:cNvSpPr>
              <a:spLocks noChangeArrowheads="1"/>
            </p:cNvSpPr>
            <p:nvPr/>
          </p:nvSpPr>
          <p:spPr bwMode="auto">
            <a:xfrm>
              <a:off x="3840" y="1488"/>
              <a:ext cx="1488" cy="288"/>
            </a:xfrm>
            <a:prstGeom prst="flowChartProcess">
              <a:avLst/>
            </a:prstGeom>
            <a:gradFill rotWithShape="0">
              <a:gsLst>
                <a:gs pos="0">
                  <a:schemeClr val="bg1"/>
                </a:gs>
                <a:gs pos="100000">
                  <a:srgbClr val="FF7C80"/>
                </a:gs>
              </a:gsLst>
              <a:lin ang="2700000" scaled="1"/>
            </a:gradFill>
            <a:ln w="38100">
              <a:solidFill>
                <a:srgbClr val="009900"/>
              </a:solidFill>
              <a:miter lim="800000"/>
              <a:headEnd/>
              <a:tailEnd/>
            </a:ln>
            <a:effectLst/>
          </p:spPr>
          <p:txBody>
            <a:bodyPr wrap="none" anchor="ctr"/>
            <a:lstStyle/>
            <a:p>
              <a:pPr algn="ct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a:t>
              </a:r>
              <a:r>
                <a:rPr lang="en-US" altLang="ja-JP" dirty="0" err="1">
                  <a:solidFill>
                    <a:srgbClr val="996633"/>
                  </a:solidFill>
                  <a:effectLst>
                    <a:outerShdw blurRad="38100" dist="38100" dir="2700000" algn="tl">
                      <a:srgbClr val="000000"/>
                    </a:outerShdw>
                  </a:effectLst>
                  <a:latin typeface="HGP明朝B" pitchFamily="18" charset="-128"/>
                  <a:ea typeface="HGP明朝B" pitchFamily="18" charset="-128"/>
                </a:rPr>
                <a:t>wq</a:t>
              </a: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:q!</a:t>
              </a: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76200"/>
            <a:ext cx="77724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まとめ</a:t>
            </a:r>
          </a:p>
        </p:txBody>
      </p:sp>
      <p:sp>
        <p:nvSpPr>
          <p:cNvPr id="45059" name="Rectangle 3"/>
          <p:cNvSpPr>
            <a:spLocks noGrp="1" noChangeArrowheads="1"/>
          </p:cNvSpPr>
          <p:nvPr>
            <p:ph idx="1"/>
          </p:nvPr>
        </p:nvSpPr>
        <p:spPr>
          <a:xfrm>
            <a:off x="228600" y="1371600"/>
            <a:ext cx="8915400" cy="5486400"/>
          </a:xfrm>
        </p:spPr>
        <p:txBody>
          <a:bodyPr/>
          <a:lstStyle/>
          <a:p>
            <a:pPr>
              <a:buClr>
                <a:srgbClr val="CCFFFF"/>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シェル</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ユーザとカーネルの橋渡し</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実習で機能を</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体験</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学習</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今回は </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bash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を</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使用</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 </a:t>
            </a: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シェルスクリプト</a:t>
            </a:r>
          </a:p>
          <a:p>
            <a:pPr lvl="1">
              <a:buClr>
                <a:srgbClr val="FFFF66"/>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単純な作業の繰り返しを自動処理</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課題として実際に</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作成</a:t>
            </a:r>
            <a:endParaRPr lang="en-US" altLang="ja-JP" dirty="0">
              <a:solidFill>
                <a:srgbClr val="CCFFFF"/>
              </a:solidFill>
              <a:effectLst>
                <a:outerShdw blurRad="38100" dist="38100" dir="2700000" algn="tl">
                  <a:srgbClr val="000000"/>
                </a:outerShdw>
              </a:effectLst>
              <a:latin typeface="HGP明朝B" pitchFamily="18" charset="-128"/>
              <a:ea typeface="HGP明朝B" pitchFamily="18" charset="-128"/>
            </a:endParaRPr>
          </a:p>
          <a:p>
            <a:pPr>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vi</a:t>
            </a:r>
          </a:p>
          <a:p>
            <a:pPr lvl="1">
              <a:buClr>
                <a:srgbClr val="FFFF66"/>
              </a:buClr>
              <a:buFont typeface="Wingdings" pitchFamily="2" charset="2"/>
              <a:buChar char="l"/>
            </a:pPr>
            <a:r>
              <a:rPr lang="en-US" altLang="ja-JP"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必修のテキストエディタ</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シェルスクリプト作成に</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使用</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し</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つつ</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覚えよう</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09600" y="2057400"/>
            <a:ext cx="7772400" cy="1143000"/>
          </a:xfrm>
        </p:spPr>
        <p:txBody>
          <a:bodyPr/>
          <a:lstStyle/>
          <a:p>
            <a:r>
              <a:rPr lang="ja-JP" altLang="en-US" sz="8000" dirty="0">
                <a:solidFill>
                  <a:srgbClr val="FFFF66"/>
                </a:solidFill>
                <a:effectLst>
                  <a:outerShdw blurRad="38100" dist="38100" dir="2700000" algn="tl">
                    <a:srgbClr val="000000"/>
                  </a:outerShdw>
                </a:effectLst>
                <a:latin typeface="HGP明朝B" pitchFamily="18" charset="-128"/>
                <a:ea typeface="HGP明朝B" pitchFamily="18" charset="-128"/>
              </a:rPr>
              <a:t>シェル</a:t>
            </a:r>
            <a:endParaRPr lang="ja-JP" altLang="en-US" sz="8000" b="1" dirty="0">
              <a:solidFill>
                <a:srgbClr val="FFFF66"/>
              </a:solidFill>
              <a:effectLst>
                <a:outerShdw blurRad="38100" dist="38100" dir="2700000" algn="tl">
                  <a:srgbClr val="000000"/>
                </a:outerShdw>
              </a:effectLst>
              <a:latin typeface="HGP明朝B" pitchFamily="18" charset="-128"/>
              <a:ea typeface="HGP明朝B" pitchFamily="18"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76200"/>
            <a:ext cx="77724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シェルとは？</a:t>
            </a:r>
          </a:p>
        </p:txBody>
      </p:sp>
      <p:sp>
        <p:nvSpPr>
          <p:cNvPr id="28675" name="Rectangle 3"/>
          <p:cNvSpPr>
            <a:spLocks noGrp="1" noChangeArrowheads="1"/>
          </p:cNvSpPr>
          <p:nvPr>
            <p:ph idx="1"/>
          </p:nvPr>
        </p:nvSpPr>
        <p:spPr>
          <a:xfrm>
            <a:off x="228600" y="1214422"/>
            <a:ext cx="8486804" cy="5643578"/>
          </a:xfrm>
        </p:spPr>
        <p:txBody>
          <a:bodyPr/>
          <a:lstStyle/>
          <a:p>
            <a:pPr>
              <a:buClr>
                <a:srgbClr val="CCFFFF"/>
              </a:buClr>
              <a:buFont typeface="Wingdings" pitchFamily="2" charset="2"/>
              <a:buChar char="l"/>
            </a:pPr>
            <a:r>
              <a:rPr lang="ja-JP" altLang="en-US" sz="3600" dirty="0">
                <a:solidFill>
                  <a:schemeClr val="bg1"/>
                </a:solidFill>
                <a:effectLst>
                  <a:outerShdw blurRad="38100" dist="38100" dir="2700000" algn="tl">
                    <a:srgbClr val="000000"/>
                  </a:outerShdw>
                </a:effectLst>
                <a:latin typeface="HGP明朝B" pitchFamily="18" charset="-128"/>
                <a:ea typeface="HGP明朝B" pitchFamily="18" charset="-128"/>
              </a:rPr>
              <a:t>シェルはカーネルと</a:t>
            </a:r>
            <a:r>
              <a:rPr lang="ja-JP" altLang="en-US" sz="3600" dirty="0" smtClean="0">
                <a:solidFill>
                  <a:schemeClr val="bg1"/>
                </a:solidFill>
                <a:effectLst>
                  <a:outerShdw blurRad="38100" dist="38100" dir="2700000" algn="tl">
                    <a:srgbClr val="000000"/>
                  </a:outerShdw>
                </a:effectLst>
                <a:latin typeface="HGP明朝B" pitchFamily="18" charset="-128"/>
                <a:ea typeface="HGP明朝B" pitchFamily="18" charset="-128"/>
              </a:rPr>
              <a:t>ユーザと</a:t>
            </a:r>
            <a:r>
              <a:rPr lang="ja-JP" altLang="en-US" sz="3600" dirty="0">
                <a:solidFill>
                  <a:schemeClr val="bg1"/>
                </a:solidFill>
                <a:effectLst>
                  <a:outerShdw blurRad="38100" dist="38100" dir="2700000" algn="tl">
                    <a:srgbClr val="000000"/>
                  </a:outerShdw>
                </a:effectLst>
                <a:latin typeface="HGP明朝B" pitchFamily="18" charset="-128"/>
                <a:ea typeface="HGP明朝B" pitchFamily="18" charset="-128"/>
              </a:rPr>
              <a:t>の仲介役</a:t>
            </a:r>
            <a:endParaRPr lang="ja-JP" altLang="en-US" sz="3600" dirty="0">
              <a:solidFill>
                <a:srgbClr val="CCFFFF"/>
              </a:solidFill>
              <a:effectLst>
                <a:outerShdw blurRad="38100" dist="38100" dir="2700000" algn="tl">
                  <a:srgbClr val="000000"/>
                </a:outerShdw>
              </a:effectLst>
              <a:latin typeface="HGP明朝B" pitchFamily="18" charset="-128"/>
              <a:ea typeface="HGP明朝B" pitchFamily="18" charset="-128"/>
            </a:endParaRPr>
          </a:p>
          <a:p>
            <a:pPr lvl="1">
              <a:buClr>
                <a:srgbClr val="FFFF66"/>
              </a:buClr>
              <a:buFont typeface="Wingdings" pitchFamily="2" charset="2"/>
              <a:buChar char="l"/>
            </a:pPr>
            <a:r>
              <a:rPr lang="ja-JP" altLang="en-US" sz="3200"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sz="3200" dirty="0" smtClean="0">
                <a:solidFill>
                  <a:srgbClr val="CCFFFF"/>
                </a:solidFill>
                <a:effectLst>
                  <a:outerShdw blurRad="38100" dist="38100" dir="2700000" algn="tl">
                    <a:srgbClr val="000000"/>
                  </a:outerShdw>
                </a:effectLst>
                <a:latin typeface="HGP明朝B" pitchFamily="18" charset="-128"/>
                <a:ea typeface="HGP明朝B" pitchFamily="18" charset="-128"/>
              </a:rPr>
              <a:t>カーネル</a:t>
            </a:r>
            <a:endParaRPr lang="en-US" altLang="ja-JP" sz="3200" dirty="0">
              <a:solidFill>
                <a:srgbClr val="CCFFFF"/>
              </a:solidFill>
              <a:effectLst>
                <a:outerShdw blurRad="38100" dist="38100" dir="2700000" algn="tl">
                  <a:srgbClr val="000000"/>
                </a:outerShdw>
              </a:effectLst>
              <a:latin typeface="HGP明朝B" pitchFamily="18" charset="-128"/>
              <a:ea typeface="HGP明朝B" pitchFamily="18" charset="-128"/>
            </a:endParaRPr>
          </a:p>
          <a:p>
            <a:pPr lvl="2">
              <a:buClr>
                <a:srgbClr val="FFFF66"/>
              </a:buClr>
              <a:buFont typeface="Wingdings" pitchFamily="2" charset="2"/>
              <a:buChar char="l"/>
            </a:pPr>
            <a:r>
              <a:rPr lang="en-US" altLang="ja-JP" sz="2800" dirty="0">
                <a:solidFill>
                  <a:srgbClr val="CCFFFF"/>
                </a:solidFill>
                <a:effectLst>
                  <a:outerShdw blurRad="38100" dist="38100" dir="2700000" algn="tl">
                    <a:srgbClr val="000000"/>
                  </a:outerShdw>
                </a:effectLst>
                <a:latin typeface="HGP明朝B" pitchFamily="18" charset="-128"/>
                <a:ea typeface="HGP明朝B" pitchFamily="18" charset="-128"/>
              </a:rPr>
              <a:t> OS </a:t>
            </a:r>
            <a:r>
              <a:rPr lang="ja-JP" altLang="en-US" sz="2800" dirty="0">
                <a:solidFill>
                  <a:srgbClr val="CCFFFF"/>
                </a:solidFill>
                <a:effectLst>
                  <a:outerShdw blurRad="38100" dist="38100" dir="2700000" algn="tl">
                    <a:srgbClr val="000000"/>
                  </a:outerShdw>
                </a:effectLst>
                <a:latin typeface="HGP明朝B" pitchFamily="18" charset="-128"/>
                <a:ea typeface="HGP明朝B" pitchFamily="18" charset="-128"/>
              </a:rPr>
              <a:t>の中核となる部分</a:t>
            </a:r>
          </a:p>
          <a:p>
            <a:pPr lvl="2">
              <a:buClr>
                <a:srgbClr val="FFFF66"/>
              </a:buClr>
              <a:buFont typeface="Wingdings" pitchFamily="2" charset="2"/>
              <a:buChar char="l"/>
            </a:pPr>
            <a:r>
              <a:rPr lang="ja-JP" altLang="en-US" sz="2800"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sz="2800" dirty="0" smtClean="0">
                <a:solidFill>
                  <a:srgbClr val="CCFFFF"/>
                </a:solidFill>
                <a:effectLst>
                  <a:outerShdw blurRad="38100" dist="38100" dir="2700000" algn="tl">
                    <a:srgbClr val="000000"/>
                  </a:outerShdw>
                </a:effectLst>
                <a:latin typeface="HGP明朝B" pitchFamily="18" charset="-128"/>
                <a:ea typeface="HGP明朝B" pitchFamily="18" charset="-128"/>
              </a:rPr>
              <a:t>ソフト・ハードの仲介役</a:t>
            </a:r>
            <a:r>
              <a:rPr lang="en-US" altLang="ja-JP" sz="2800" dirty="0" smtClean="0">
                <a:solidFill>
                  <a:srgbClr val="CCFFFF"/>
                </a:solidFill>
                <a:effectLst>
                  <a:outerShdw blurRad="38100" dist="38100" dir="2700000" algn="tl">
                    <a:srgbClr val="000000"/>
                  </a:outerShdw>
                </a:effectLst>
                <a:latin typeface="HGP明朝B" pitchFamily="18" charset="-128"/>
                <a:ea typeface="HGP明朝B" pitchFamily="18" charset="-128"/>
              </a:rPr>
              <a:t>[</a:t>
            </a:r>
            <a:r>
              <a:rPr lang="ja-JP" altLang="en-US" sz="2800" dirty="0" smtClean="0">
                <a:solidFill>
                  <a:srgbClr val="CCFFFF"/>
                </a:solidFill>
                <a:effectLst>
                  <a:outerShdw blurRad="38100" dist="38100" dir="2700000" algn="tl">
                    <a:srgbClr val="000000"/>
                  </a:outerShdw>
                </a:effectLst>
                <a:latin typeface="HGP明朝B" pitchFamily="18" charset="-128"/>
                <a:ea typeface="HGP明朝B" pitchFamily="18" charset="-128"/>
              </a:rPr>
              <a:t>第３回</a:t>
            </a:r>
            <a:r>
              <a:rPr lang="en-US" altLang="ja-JP" sz="2800" dirty="0" smtClean="0">
                <a:solidFill>
                  <a:srgbClr val="CCFFFF"/>
                </a:solidFill>
                <a:effectLst>
                  <a:outerShdw blurRad="38100" dist="38100" dir="2700000" algn="tl">
                    <a:srgbClr val="000000"/>
                  </a:outerShdw>
                </a:effectLst>
                <a:latin typeface="HGP明朝B" pitchFamily="18" charset="-128"/>
                <a:ea typeface="HGP明朝B" pitchFamily="18" charset="-128"/>
              </a:rPr>
              <a:t>]</a:t>
            </a:r>
            <a:endParaRPr lang="ja-JP" altLang="en-US" sz="2800" dirty="0">
              <a:solidFill>
                <a:srgbClr val="CCFFFF"/>
              </a:solidFill>
              <a:effectLst>
                <a:outerShdw blurRad="38100" dist="38100" dir="2700000" algn="tl">
                  <a:srgbClr val="000000"/>
                </a:outerShdw>
              </a:effectLst>
              <a:latin typeface="HGP明朝B" pitchFamily="18" charset="-128"/>
              <a:ea typeface="HGP明朝B" pitchFamily="18" charset="-128"/>
            </a:endParaRPr>
          </a:p>
          <a:p>
            <a:pPr lvl="1">
              <a:buClr>
                <a:srgbClr val="FFFF66"/>
              </a:buClr>
              <a:buFont typeface="Wingdings" pitchFamily="2" charset="2"/>
              <a:buChar char="l"/>
            </a:pPr>
            <a:r>
              <a:rPr lang="ja-JP" altLang="en-US" sz="3200" dirty="0">
                <a:solidFill>
                  <a:srgbClr val="CCFFFF"/>
                </a:solidFill>
                <a:effectLst>
                  <a:outerShdw blurRad="38100" dist="38100" dir="2700000" algn="tl">
                    <a:srgbClr val="000000"/>
                  </a:outerShdw>
                </a:effectLst>
                <a:latin typeface="HGP明朝B" pitchFamily="18" charset="-128"/>
                <a:ea typeface="HGP明朝B" pitchFamily="18" charset="-128"/>
              </a:rPr>
              <a:t> シェルと</a:t>
            </a:r>
            <a:r>
              <a:rPr lang="ja-JP" altLang="en-US" sz="3200" dirty="0" smtClean="0">
                <a:solidFill>
                  <a:srgbClr val="CCFFFF"/>
                </a:solidFill>
                <a:effectLst>
                  <a:outerShdw blurRad="38100" dist="38100" dir="2700000" algn="tl">
                    <a:srgbClr val="000000"/>
                  </a:outerShdw>
                </a:effectLst>
                <a:latin typeface="HGP明朝B" pitchFamily="18" charset="-128"/>
                <a:ea typeface="HGP明朝B" pitchFamily="18" charset="-128"/>
              </a:rPr>
              <a:t>は「殻」の</a:t>
            </a:r>
            <a:r>
              <a:rPr lang="ja-JP" altLang="en-US" sz="3200" dirty="0">
                <a:solidFill>
                  <a:srgbClr val="CCFFFF"/>
                </a:solidFill>
                <a:effectLst>
                  <a:outerShdw blurRad="38100" dist="38100" dir="2700000" algn="tl">
                    <a:srgbClr val="000000"/>
                  </a:outerShdw>
                </a:effectLst>
                <a:latin typeface="HGP明朝B" pitchFamily="18" charset="-128"/>
                <a:ea typeface="HGP明朝B" pitchFamily="18" charset="-128"/>
              </a:rPr>
              <a:t>意味</a:t>
            </a:r>
          </a:p>
        </p:txBody>
      </p:sp>
      <p:sp>
        <p:nvSpPr>
          <p:cNvPr id="28679" name="Oval 7"/>
          <p:cNvSpPr>
            <a:spLocks noChangeArrowheads="1"/>
          </p:cNvSpPr>
          <p:nvPr/>
        </p:nvSpPr>
        <p:spPr bwMode="auto">
          <a:xfrm>
            <a:off x="5715008" y="3586164"/>
            <a:ext cx="2988000" cy="2986108"/>
          </a:xfrm>
          <a:prstGeom prst="ellipse">
            <a:avLst/>
          </a:prstGeom>
          <a:solidFill>
            <a:schemeClr val="accent1"/>
          </a:solidFill>
          <a:ln w="9525">
            <a:solidFill>
              <a:schemeClr val="tx1"/>
            </a:solidFill>
            <a:round/>
            <a:headEnd/>
            <a:tailEnd/>
          </a:ln>
          <a:effectLst/>
        </p:spPr>
        <p:txBody>
          <a:bodyPr wrap="none" anchor="ctr"/>
          <a:lstStyle/>
          <a:p>
            <a:pPr algn="ctr"/>
            <a:endParaRPr lang="en-US" altLang="ja-JP" dirty="0" smtClean="0">
              <a:solidFill>
                <a:schemeClr val="bg1"/>
              </a:solidFill>
              <a:effectLst>
                <a:outerShdw blurRad="38100" dist="38100" dir="2700000" algn="tl">
                  <a:srgbClr val="000000"/>
                </a:outerShdw>
              </a:effectLst>
              <a:ea typeface="HGP明朝B" pitchFamily="18" charset="-128"/>
            </a:endParaRPr>
          </a:p>
          <a:p>
            <a:pPr algn="ctr"/>
            <a:r>
              <a:rPr lang="ja-JP" altLang="en-US" dirty="0" smtClean="0">
                <a:solidFill>
                  <a:schemeClr val="bg1"/>
                </a:solidFill>
                <a:effectLst>
                  <a:outerShdw blurRad="38100" dist="38100" dir="2700000" algn="tl">
                    <a:srgbClr val="000000"/>
                  </a:outerShdw>
                </a:effectLst>
                <a:ea typeface="HGP明朝B" pitchFamily="18" charset="-128"/>
              </a:rPr>
              <a:t>シェル</a:t>
            </a:r>
            <a:endParaRPr lang="ja-JP" altLang="en-US" dirty="0">
              <a:solidFill>
                <a:schemeClr val="bg1"/>
              </a:solidFill>
              <a:effectLst>
                <a:outerShdw blurRad="38100" dist="38100" dir="2700000" algn="tl">
                  <a:srgbClr val="000000"/>
                </a:outerShdw>
              </a:effectLst>
              <a:ea typeface="HGP明朝B" pitchFamily="18" charset="-128"/>
            </a:endParaRPr>
          </a:p>
          <a:p>
            <a:pPr algn="ctr"/>
            <a:endParaRPr lang="ja-JP" altLang="en-US" dirty="0">
              <a:solidFill>
                <a:schemeClr val="bg1"/>
              </a:solidFill>
              <a:ea typeface="HGP明朝B" pitchFamily="18" charset="-128"/>
            </a:endParaRPr>
          </a:p>
          <a:p>
            <a:pPr algn="ctr"/>
            <a:endParaRPr lang="ja-JP" altLang="en-US" dirty="0">
              <a:solidFill>
                <a:schemeClr val="bg1"/>
              </a:solidFill>
              <a:ea typeface="HGP明朝B" pitchFamily="18" charset="-128"/>
            </a:endParaRPr>
          </a:p>
          <a:p>
            <a:pPr algn="ctr"/>
            <a:endParaRPr lang="ja-JP" altLang="en-US" dirty="0">
              <a:solidFill>
                <a:schemeClr val="bg1"/>
              </a:solidFill>
              <a:ea typeface="HGP明朝B" pitchFamily="18" charset="-128"/>
            </a:endParaRPr>
          </a:p>
          <a:p>
            <a:pPr algn="ctr"/>
            <a:endParaRPr lang="ja-JP" altLang="en-US" dirty="0">
              <a:solidFill>
                <a:schemeClr val="bg1"/>
              </a:solidFill>
              <a:ea typeface="HGP明朝B" pitchFamily="18" charset="-128"/>
            </a:endParaRPr>
          </a:p>
          <a:p>
            <a:pPr algn="ctr"/>
            <a:endParaRPr lang="ja-JP" altLang="en-US" dirty="0">
              <a:solidFill>
                <a:schemeClr val="bg1"/>
              </a:solidFill>
              <a:ea typeface="HGP明朝B" pitchFamily="18" charset="-128"/>
            </a:endParaRPr>
          </a:p>
          <a:p>
            <a:pPr algn="ctr"/>
            <a:endParaRPr lang="ja-JP" altLang="en-US" dirty="0">
              <a:solidFill>
                <a:schemeClr val="bg1"/>
              </a:solidFill>
              <a:ea typeface="HGP明朝B" pitchFamily="18" charset="-128"/>
            </a:endParaRPr>
          </a:p>
          <a:p>
            <a:pPr algn="ctr"/>
            <a:endParaRPr lang="ja-JP" altLang="en-US" dirty="0">
              <a:solidFill>
                <a:schemeClr val="bg1"/>
              </a:solidFill>
              <a:ea typeface="HGP明朝B" pitchFamily="18" charset="-128"/>
            </a:endParaRPr>
          </a:p>
          <a:p>
            <a:pPr algn="ctr"/>
            <a:endParaRPr lang="en-US" altLang="ja-JP" dirty="0">
              <a:solidFill>
                <a:schemeClr val="bg1"/>
              </a:solidFill>
              <a:ea typeface="HGP明朝B" pitchFamily="18" charset="-128"/>
            </a:endParaRPr>
          </a:p>
        </p:txBody>
      </p:sp>
      <p:sp>
        <p:nvSpPr>
          <p:cNvPr id="28678" name="Oval 6"/>
          <p:cNvSpPr>
            <a:spLocks noChangeArrowheads="1"/>
          </p:cNvSpPr>
          <p:nvPr/>
        </p:nvSpPr>
        <p:spPr bwMode="auto">
          <a:xfrm>
            <a:off x="6329500" y="4214818"/>
            <a:ext cx="1814400" cy="1814400"/>
          </a:xfrm>
          <a:prstGeom prst="ellipse">
            <a:avLst/>
          </a:prstGeom>
          <a:solidFill>
            <a:srgbClr val="996600"/>
          </a:solidFill>
          <a:ln w="9525">
            <a:solidFill>
              <a:schemeClr val="tx1"/>
            </a:solidFill>
            <a:round/>
            <a:headEnd/>
            <a:tailEnd/>
          </a:ln>
          <a:effectLst/>
        </p:spPr>
        <p:txBody>
          <a:bodyPr wrap="none" anchor="ctr"/>
          <a:lstStyle/>
          <a:p>
            <a:pPr algn="ctr"/>
            <a:endParaRPr lang="en-US" altLang="ja-JP" dirty="0" smtClean="0">
              <a:solidFill>
                <a:schemeClr val="bg1"/>
              </a:solidFill>
              <a:ea typeface="HGP明朝B" pitchFamily="18" charset="-128"/>
            </a:endParaRPr>
          </a:p>
          <a:p>
            <a:pPr algn="ctr"/>
            <a:r>
              <a:rPr lang="ja-JP" altLang="en-US" dirty="0" smtClean="0">
                <a:solidFill>
                  <a:schemeClr val="bg1"/>
                </a:solidFill>
                <a:ea typeface="HGP明朝B" pitchFamily="18" charset="-128"/>
              </a:rPr>
              <a:t>カーネル</a:t>
            </a:r>
            <a:endParaRPr lang="ja-JP" altLang="en-US" dirty="0">
              <a:solidFill>
                <a:schemeClr val="bg1"/>
              </a:solidFill>
              <a:ea typeface="HGP明朝B" pitchFamily="18" charset="-128"/>
            </a:endParaRPr>
          </a:p>
          <a:p>
            <a:pPr algn="ctr"/>
            <a:endParaRPr lang="ja-JP" altLang="en-US" dirty="0">
              <a:solidFill>
                <a:schemeClr val="bg1"/>
              </a:solidFill>
              <a:ea typeface="HGP明朝B" pitchFamily="18" charset="-128"/>
            </a:endParaRPr>
          </a:p>
          <a:p>
            <a:pPr algn="ctr"/>
            <a:endParaRPr lang="ja-JP" altLang="en-US" dirty="0">
              <a:solidFill>
                <a:schemeClr val="bg1"/>
              </a:solidFill>
              <a:ea typeface="HGP明朝B" pitchFamily="18" charset="-128"/>
            </a:endParaRPr>
          </a:p>
          <a:p>
            <a:pPr algn="ctr"/>
            <a:endParaRPr lang="ja-JP" altLang="en-US" dirty="0">
              <a:solidFill>
                <a:schemeClr val="bg1"/>
              </a:solidFill>
              <a:ea typeface="HGP明朝B" pitchFamily="18" charset="-128"/>
            </a:endParaRPr>
          </a:p>
          <a:p>
            <a:pPr algn="ctr"/>
            <a:endParaRPr lang="en-US" altLang="ja-JP" dirty="0">
              <a:solidFill>
                <a:schemeClr val="bg1"/>
              </a:solidFill>
              <a:ea typeface="HGP明朝B" pitchFamily="18" charset="-128"/>
            </a:endParaRPr>
          </a:p>
        </p:txBody>
      </p:sp>
      <p:pic>
        <p:nvPicPr>
          <p:cNvPr id="1026" name="Picture 2" descr="C:\Users\yamasita\Desktop\person.png"/>
          <p:cNvPicPr>
            <a:picLocks noChangeAspect="1" noChangeArrowheads="1"/>
          </p:cNvPicPr>
          <p:nvPr/>
        </p:nvPicPr>
        <p:blipFill>
          <a:blip r:embed="rId3"/>
          <a:srcRect/>
          <a:stretch>
            <a:fillRect/>
          </a:stretch>
        </p:blipFill>
        <p:spPr bwMode="auto">
          <a:xfrm>
            <a:off x="1500166" y="4386282"/>
            <a:ext cx="1238250" cy="1828800"/>
          </a:xfrm>
          <a:prstGeom prst="rect">
            <a:avLst/>
          </a:prstGeom>
          <a:noFill/>
        </p:spPr>
      </p:pic>
      <p:sp>
        <p:nvSpPr>
          <p:cNvPr id="12" name="テキスト ボックス 11"/>
          <p:cNvSpPr txBox="1"/>
          <p:nvPr/>
        </p:nvSpPr>
        <p:spPr>
          <a:xfrm>
            <a:off x="357158" y="5715016"/>
            <a:ext cx="1214478" cy="461665"/>
          </a:xfrm>
          <a:prstGeom prst="rect">
            <a:avLst/>
          </a:prstGeom>
          <a:noFill/>
        </p:spPr>
        <p:txBody>
          <a:bodyPr wrap="square" rtlCol="0">
            <a:spAutoFit/>
          </a:bodyPr>
          <a:lstStyle/>
          <a:p>
            <a:r>
              <a:rPr kumimoji="1" lang="ja-JP" altLang="en-US" dirty="0" smtClean="0">
                <a:latin typeface="HGP明朝B" pitchFamily="18" charset="-128"/>
                <a:ea typeface="HGP明朝B" pitchFamily="18" charset="-128"/>
              </a:rPr>
              <a:t>ユーザ</a:t>
            </a:r>
            <a:endParaRPr kumimoji="1" lang="ja-JP" altLang="en-US" dirty="0">
              <a:latin typeface="HGP明朝B" pitchFamily="18" charset="-128"/>
              <a:ea typeface="HGP明朝B" pitchFamily="18" charset="-128"/>
            </a:endParaRPr>
          </a:p>
        </p:txBody>
      </p:sp>
      <p:sp>
        <p:nvSpPr>
          <p:cNvPr id="14" name="右矢印 13"/>
          <p:cNvSpPr/>
          <p:nvPr/>
        </p:nvSpPr>
        <p:spPr>
          <a:xfrm>
            <a:off x="2786050" y="4786322"/>
            <a:ext cx="2928958" cy="2857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左矢印 14"/>
          <p:cNvSpPr/>
          <p:nvPr/>
        </p:nvSpPr>
        <p:spPr>
          <a:xfrm>
            <a:off x="2786050" y="5143512"/>
            <a:ext cx="2857520" cy="28575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6143636" y="4795846"/>
            <a:ext cx="1000132" cy="276228"/>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左矢印 16"/>
          <p:cNvSpPr/>
          <p:nvPr/>
        </p:nvSpPr>
        <p:spPr>
          <a:xfrm>
            <a:off x="6143636" y="5143512"/>
            <a:ext cx="1000132" cy="285752"/>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357818" y="4396095"/>
            <a:ext cx="857256" cy="461665"/>
          </a:xfrm>
          <a:prstGeom prst="rect">
            <a:avLst/>
          </a:prstGeom>
          <a:noFill/>
        </p:spPr>
        <p:txBody>
          <a:bodyPr wrap="square" rtlCol="0">
            <a:spAutoFit/>
          </a:bodyPr>
          <a:lstStyle/>
          <a:p>
            <a:r>
              <a:rPr lang="ja-JP" altLang="en-US" dirty="0" smtClean="0">
                <a:latin typeface="HGP明朝B" pitchFamily="18" charset="-128"/>
                <a:ea typeface="HGP明朝B" pitchFamily="18" charset="-128"/>
              </a:rPr>
              <a:t>仲介</a:t>
            </a:r>
            <a:endParaRPr kumimoji="1" lang="ja-JP" altLang="en-US" dirty="0"/>
          </a:p>
        </p:txBody>
      </p:sp>
      <p:sp>
        <p:nvSpPr>
          <p:cNvPr id="19" name="テキスト ボックス 18"/>
          <p:cNvSpPr txBox="1"/>
          <p:nvPr/>
        </p:nvSpPr>
        <p:spPr>
          <a:xfrm>
            <a:off x="3571868" y="4357694"/>
            <a:ext cx="1428760" cy="461665"/>
          </a:xfrm>
          <a:prstGeom prst="rect">
            <a:avLst/>
          </a:prstGeom>
          <a:noFill/>
        </p:spPr>
        <p:txBody>
          <a:bodyPr wrap="square" rtlCol="0">
            <a:spAutoFit/>
          </a:bodyPr>
          <a:lstStyle/>
          <a:p>
            <a:r>
              <a:rPr lang="ja-JP" altLang="en-US" dirty="0" smtClean="0">
                <a:latin typeface="HGP明朝B" pitchFamily="18" charset="-128"/>
                <a:ea typeface="HGP明朝B" pitchFamily="18" charset="-128"/>
              </a:rPr>
              <a:t>リクエスト</a:t>
            </a:r>
            <a:endParaRPr kumimoji="1" lang="ja-JP" altLang="en-US" dirty="0"/>
          </a:p>
        </p:txBody>
      </p:sp>
      <p:sp>
        <p:nvSpPr>
          <p:cNvPr id="20" name="テキスト ボックス 19"/>
          <p:cNvSpPr txBox="1"/>
          <p:nvPr/>
        </p:nvSpPr>
        <p:spPr>
          <a:xfrm>
            <a:off x="3571868" y="5357826"/>
            <a:ext cx="1500198" cy="461665"/>
          </a:xfrm>
          <a:prstGeom prst="rect">
            <a:avLst/>
          </a:prstGeom>
          <a:noFill/>
        </p:spPr>
        <p:txBody>
          <a:bodyPr wrap="square" rtlCol="0">
            <a:spAutoFit/>
          </a:bodyPr>
          <a:lstStyle/>
          <a:p>
            <a:r>
              <a:rPr lang="ja-JP" altLang="en-US" dirty="0" smtClean="0">
                <a:latin typeface="HGP明朝B" pitchFamily="18" charset="-128"/>
                <a:ea typeface="HGP明朝B" pitchFamily="18" charset="-128"/>
              </a:rPr>
              <a:t>レスポンス</a:t>
            </a:r>
            <a:endParaRPr kumimoji="1" lang="ja-JP" altLang="en-US" dirty="0"/>
          </a:p>
        </p:txBody>
      </p:sp>
      <p:sp>
        <p:nvSpPr>
          <p:cNvPr id="21" name="テキスト ボックス 20"/>
          <p:cNvSpPr txBox="1"/>
          <p:nvPr/>
        </p:nvSpPr>
        <p:spPr>
          <a:xfrm>
            <a:off x="5357818" y="5396227"/>
            <a:ext cx="857256" cy="461665"/>
          </a:xfrm>
          <a:prstGeom prst="rect">
            <a:avLst/>
          </a:prstGeom>
          <a:noFill/>
        </p:spPr>
        <p:txBody>
          <a:bodyPr wrap="square" rtlCol="0">
            <a:spAutoFit/>
          </a:bodyPr>
          <a:lstStyle/>
          <a:p>
            <a:r>
              <a:rPr lang="ja-JP" altLang="en-US" dirty="0" smtClean="0">
                <a:latin typeface="HGP明朝B" pitchFamily="18" charset="-128"/>
                <a:ea typeface="HGP明朝B" pitchFamily="18" charset="-128"/>
              </a:rPr>
              <a:t>仲介</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2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20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2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20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20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000"/>
                                        <p:tgtEl>
                                          <p:spTgt spid="1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3" grpId="0"/>
      <p:bldP spid="19" grpId="0"/>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title"/>
          </p:nvPr>
        </p:nvSpPr>
        <p:spPr>
          <a:xfrm>
            <a:off x="685800" y="76200"/>
            <a:ext cx="77724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シェルの役割</a:t>
            </a:r>
          </a:p>
        </p:txBody>
      </p:sp>
      <p:sp>
        <p:nvSpPr>
          <p:cNvPr id="44034" name="Rectangle 2"/>
          <p:cNvSpPr>
            <a:spLocks noGrp="1" noChangeArrowheads="1"/>
          </p:cNvSpPr>
          <p:nvPr>
            <p:ph idx="1"/>
          </p:nvPr>
        </p:nvSpPr>
        <p:spPr>
          <a:xfrm>
            <a:off x="228600" y="1371600"/>
            <a:ext cx="8915400" cy="4144963"/>
          </a:xfrm>
        </p:spPr>
        <p:txBody>
          <a:bodyPr/>
          <a:lstStyle/>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ユーザインターフェイス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コマンド・インタプリタ</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p>
          <a:p>
            <a:pPr lvl="1">
              <a:buClr>
                <a:srgbClr val="FFFF66"/>
              </a:buClr>
              <a:buFont typeface="Wingdings" pitchFamily="2" charset="2"/>
              <a:buChar char="l"/>
            </a:pPr>
            <a:endParaRPr lang="en-US" altLang="ja-JP" dirty="0">
              <a:solidFill>
                <a:srgbClr val="CCFFFF"/>
              </a:solidFill>
              <a:effectLst>
                <a:outerShdw blurRad="38100" dist="38100" dir="2700000" algn="tl">
                  <a:srgbClr val="000000"/>
                </a:outerShdw>
              </a:effectLst>
              <a:latin typeface="HGP明朝B" pitchFamily="18" charset="-128"/>
              <a:ea typeface="HGP明朝B" pitchFamily="18" charset="-128"/>
            </a:endParaRP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アプリケーションが使用する環境情報の</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設定</a:t>
            </a:r>
            <a:endParaRPr lang="ja-JP" altLang="en-US" dirty="0">
              <a:solidFill>
                <a:schemeClr val="bg1"/>
              </a:solidFill>
              <a:effectLst>
                <a:outerShdw blurRad="38100" dist="38100" dir="2700000" algn="tl">
                  <a:srgbClr val="000000"/>
                </a:outerShdw>
              </a:effectLst>
              <a:latin typeface="HGP明朝B" pitchFamily="18" charset="-128"/>
              <a:ea typeface="HGP明朝B" pitchFamily="18" charset="-128"/>
            </a:endParaRPr>
          </a:p>
          <a:p>
            <a:pPr lvl="1">
              <a:buClr>
                <a:srgbClr val="FFFF66"/>
              </a:buClr>
              <a:buFont typeface="Wingdings" pitchFamily="2" charset="2"/>
              <a:buChar char="l"/>
            </a:pP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プログラミング</a:t>
            </a:r>
          </a:p>
          <a:p>
            <a:pPr lvl="1">
              <a:buClr>
                <a:srgbClr val="FFFF66"/>
              </a:buClr>
              <a:buFont typeface="Wingdings" pitchFamily="2" charset="2"/>
              <a:buChar char="l"/>
            </a:pPr>
            <a:endParaRPr lang="en-US" altLang="ja-JP" dirty="0">
              <a:solidFill>
                <a:schemeClr val="bg1"/>
              </a:solidFill>
              <a:effectLst>
                <a:outerShdw blurRad="38100" dist="38100" dir="2700000" algn="tl">
                  <a:srgbClr val="000000"/>
                </a:outerShdw>
              </a:effectLst>
              <a:latin typeface="HGP明朝B" pitchFamily="18" charset="-128"/>
              <a:ea typeface="HGP明朝B" pitchFamily="18"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a:xfrm>
            <a:off x="685800" y="76200"/>
            <a:ext cx="77724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ユーザインターフェース</a:t>
            </a:r>
          </a:p>
        </p:txBody>
      </p:sp>
      <p:sp>
        <p:nvSpPr>
          <p:cNvPr id="30723" name="Rectangle 3"/>
          <p:cNvSpPr>
            <a:spLocks noGrp="1" noChangeArrowheads="1"/>
          </p:cNvSpPr>
          <p:nvPr>
            <p:ph idx="1"/>
          </p:nvPr>
        </p:nvSpPr>
        <p:spPr>
          <a:xfrm>
            <a:off x="107950" y="1371600"/>
            <a:ext cx="9036050" cy="2994025"/>
          </a:xfrm>
        </p:spPr>
        <p:txBody>
          <a:bodyPr/>
          <a:lstStyle/>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ユーザとカーネルの橋渡し役</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プロンプトの表示</a:t>
            </a:r>
          </a:p>
          <a:p>
            <a:pPr lvl="2">
              <a:buClr>
                <a:srgbClr val="FF7C80"/>
              </a:buClr>
              <a:buFont typeface="Wingdings" pitchFamily="2" charset="2"/>
              <a:buChar char="l"/>
            </a:pPr>
            <a:r>
              <a:rPr lang="ja-JP" altLang="en-US" sz="2000" dirty="0">
                <a:solidFill>
                  <a:srgbClr val="FF7C80"/>
                </a:solidFill>
                <a:effectLst>
                  <a:outerShdw blurRad="38100" dist="38100" dir="2700000" algn="tl">
                    <a:srgbClr val="000000"/>
                  </a:outerShdw>
                </a:effectLst>
                <a:latin typeface="HGP明朝B" pitchFamily="18" charset="-128"/>
                <a:ea typeface="HGP明朝B" pitchFamily="18" charset="-128"/>
              </a:rPr>
              <a:t> ユーザからのコマンドを待ち受ける</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コマンドの読み込み → 解釈 → 実行</a:t>
            </a:r>
          </a:p>
          <a:p>
            <a:pPr lvl="2">
              <a:buClr>
                <a:srgbClr val="FF7C80"/>
              </a:buClr>
              <a:buFont typeface="Wingdings" pitchFamily="2" charset="2"/>
              <a:buChar char="l"/>
            </a:pPr>
            <a:r>
              <a:rPr lang="ja-JP" altLang="en-US" sz="2000" dirty="0">
                <a:solidFill>
                  <a:srgbClr val="FF7C80"/>
                </a:solidFill>
                <a:effectLst>
                  <a:outerShdw blurRad="38100" dist="38100" dir="2700000" algn="tl">
                    <a:srgbClr val="000000"/>
                  </a:outerShdw>
                </a:effectLst>
                <a:latin typeface="HGP明朝B" pitchFamily="18" charset="-128"/>
                <a:ea typeface="HGP明朝B" pitchFamily="18" charset="-128"/>
              </a:rPr>
              <a:t> この機能を「コマンド・インタプリタ」と呼ぶ</a:t>
            </a: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 カーネルからの返答をユーザに返す</a:t>
            </a:r>
          </a:p>
        </p:txBody>
      </p:sp>
      <p:grpSp>
        <p:nvGrpSpPr>
          <p:cNvPr id="30733" name="Group 13"/>
          <p:cNvGrpSpPr>
            <a:grpSpLocks/>
          </p:cNvGrpSpPr>
          <p:nvPr/>
        </p:nvGrpSpPr>
        <p:grpSpPr bwMode="auto">
          <a:xfrm>
            <a:off x="685800" y="4267200"/>
            <a:ext cx="7696200" cy="2438400"/>
            <a:chOff x="480" y="2688"/>
            <a:chExt cx="4848" cy="1536"/>
          </a:xfrm>
        </p:grpSpPr>
        <p:sp>
          <p:nvSpPr>
            <p:cNvPr id="30734" name="Rectangle 14"/>
            <p:cNvSpPr>
              <a:spLocks noChangeArrowheads="1"/>
            </p:cNvSpPr>
            <p:nvPr/>
          </p:nvSpPr>
          <p:spPr bwMode="auto">
            <a:xfrm>
              <a:off x="480" y="2688"/>
              <a:ext cx="4848" cy="1536"/>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0735" name="AutoShape 15"/>
            <p:cNvSpPr>
              <a:spLocks noChangeArrowheads="1"/>
            </p:cNvSpPr>
            <p:nvPr/>
          </p:nvSpPr>
          <p:spPr bwMode="auto">
            <a:xfrm rot="-5430266">
              <a:off x="887" y="3191"/>
              <a:ext cx="432" cy="384"/>
            </a:xfrm>
            <a:prstGeom prst="flowChartDelay">
              <a:avLst/>
            </a:prstGeom>
            <a:gradFill rotWithShape="0">
              <a:gsLst>
                <a:gs pos="0">
                  <a:schemeClr val="bg1"/>
                </a:gs>
                <a:gs pos="100000">
                  <a:srgbClr val="FF7C80"/>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30736" name="Oval 16"/>
            <p:cNvSpPr>
              <a:spLocks noChangeArrowheads="1"/>
            </p:cNvSpPr>
            <p:nvPr/>
          </p:nvSpPr>
          <p:spPr bwMode="auto">
            <a:xfrm>
              <a:off x="912" y="2880"/>
              <a:ext cx="384" cy="384"/>
            </a:xfrm>
            <a:prstGeom prst="ellipse">
              <a:avLst/>
            </a:prstGeom>
            <a:gradFill rotWithShape="0">
              <a:gsLst>
                <a:gs pos="0">
                  <a:schemeClr val="bg1"/>
                </a:gs>
                <a:gs pos="100000">
                  <a:srgbClr val="FF7C80"/>
                </a:gs>
              </a:gsLst>
              <a:lin ang="2700000" scaled="1"/>
            </a:gradFill>
            <a:ln w="9525">
              <a:solidFill>
                <a:schemeClr val="bg1"/>
              </a:solidFill>
              <a:round/>
              <a:headEnd/>
              <a:tailEnd/>
            </a:ln>
            <a:effectLst/>
          </p:spPr>
          <p:txBody>
            <a:bodyPr wrap="none" anchor="ctr"/>
            <a:lstStyle/>
            <a:p>
              <a:endParaRPr lang="ja-JP" altLang="en-US" dirty="0">
                <a:ea typeface="HGP明朝B" pitchFamily="18" charset="-128"/>
              </a:endParaRPr>
            </a:p>
          </p:txBody>
        </p:sp>
        <p:grpSp>
          <p:nvGrpSpPr>
            <p:cNvPr id="30737" name="Group 17"/>
            <p:cNvGrpSpPr>
              <a:grpSpLocks/>
            </p:cNvGrpSpPr>
            <p:nvPr/>
          </p:nvGrpSpPr>
          <p:grpSpPr bwMode="auto">
            <a:xfrm>
              <a:off x="1707" y="2832"/>
              <a:ext cx="2229" cy="1152"/>
              <a:chOff x="1851" y="2928"/>
              <a:chExt cx="2229" cy="1152"/>
            </a:xfrm>
          </p:grpSpPr>
          <p:sp>
            <p:nvSpPr>
              <p:cNvPr id="30738" name="Rectangle 18"/>
              <p:cNvSpPr>
                <a:spLocks noChangeArrowheads="1"/>
              </p:cNvSpPr>
              <p:nvPr/>
            </p:nvSpPr>
            <p:spPr bwMode="auto">
              <a:xfrm>
                <a:off x="1872" y="2976"/>
                <a:ext cx="2208" cy="1104"/>
              </a:xfrm>
              <a:prstGeom prst="rect">
                <a:avLst/>
              </a:prstGeom>
              <a:solidFill>
                <a:schemeClr val="bg1"/>
              </a:solidFill>
              <a:ln w="9525">
                <a:solidFill>
                  <a:schemeClr val="bg1"/>
                </a:solidFill>
                <a:miter lim="800000"/>
                <a:headEnd/>
                <a:tailEnd/>
              </a:ln>
              <a:effectLst/>
            </p:spPr>
            <p:txBody>
              <a:bodyPr wrap="none" anchor="ctr"/>
              <a:lstStyle/>
              <a:p>
                <a:pPr algn="ctr"/>
                <a:endParaRPr lang="ja-JP" altLang="ja-JP" dirty="0">
                  <a:ea typeface="HGP明朝B" pitchFamily="18" charset="-128"/>
                </a:endParaRPr>
              </a:p>
            </p:txBody>
          </p:sp>
          <p:sp>
            <p:nvSpPr>
              <p:cNvPr id="30739" name="Rectangle 19"/>
              <p:cNvSpPr>
                <a:spLocks noChangeArrowheads="1"/>
              </p:cNvSpPr>
              <p:nvPr/>
            </p:nvSpPr>
            <p:spPr bwMode="auto">
              <a:xfrm>
                <a:off x="1872" y="2928"/>
                <a:ext cx="2208" cy="192"/>
              </a:xfrm>
              <a:prstGeom prst="rect">
                <a:avLst/>
              </a:prstGeom>
              <a:gradFill rotWithShape="0">
                <a:gsLst>
                  <a:gs pos="0">
                    <a:schemeClr val="accent2"/>
                  </a:gs>
                  <a:gs pos="100000">
                    <a:srgbClr val="0066CC"/>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30740" name="Text Box 20"/>
              <p:cNvSpPr txBox="1">
                <a:spLocks noChangeArrowheads="1"/>
              </p:cNvSpPr>
              <p:nvPr/>
            </p:nvSpPr>
            <p:spPr bwMode="auto">
              <a:xfrm>
                <a:off x="1851" y="2928"/>
                <a:ext cx="2229" cy="194"/>
              </a:xfrm>
              <a:prstGeom prst="rect">
                <a:avLst/>
              </a:prstGeom>
              <a:noFill/>
              <a:ln w="9525">
                <a:noFill/>
                <a:miter lim="800000"/>
                <a:headEnd/>
                <a:tailEnd/>
              </a:ln>
              <a:effectLst/>
            </p:spPr>
            <p:txBody>
              <a:bodyPr>
                <a:spAutoFit/>
              </a:bodyPr>
              <a:lstStyle/>
              <a:p>
                <a:r>
                  <a:rPr lang="en-US" altLang="ja-JP" sz="1400" b="1" dirty="0" err="1">
                    <a:solidFill>
                      <a:schemeClr val="bg1"/>
                    </a:solidFill>
                    <a:ea typeface="HGP明朝B" pitchFamily="18" charset="-128"/>
                  </a:rPr>
                  <a:t>Kterm</a:t>
                </a:r>
                <a:r>
                  <a:rPr lang="en-US" altLang="ja-JP" sz="1400" b="1" dirty="0">
                    <a:solidFill>
                      <a:schemeClr val="bg1"/>
                    </a:solidFill>
                    <a:ea typeface="HGP明朝B" pitchFamily="18" charset="-128"/>
                  </a:rPr>
                  <a:t>                         </a:t>
                </a:r>
                <a:r>
                  <a:rPr lang="ja-JP" altLang="en-US" sz="1400" b="1" dirty="0">
                    <a:solidFill>
                      <a:schemeClr val="bg1"/>
                    </a:solidFill>
                    <a:ea typeface="HGP明朝B" pitchFamily="18" charset="-128"/>
                  </a:rPr>
                  <a:t>　　　　　　　                </a:t>
                </a:r>
                <a:r>
                  <a:rPr lang="en-US" altLang="ja-JP" sz="1400" b="1" dirty="0">
                    <a:solidFill>
                      <a:schemeClr val="bg1"/>
                    </a:solidFill>
                    <a:ea typeface="HGP明朝B" pitchFamily="18" charset="-128"/>
                  </a:rPr>
                  <a:t>×</a:t>
                </a:r>
              </a:p>
            </p:txBody>
          </p:sp>
          <p:sp>
            <p:nvSpPr>
              <p:cNvPr id="30741" name="Text Box 21"/>
              <p:cNvSpPr txBox="1">
                <a:spLocks noChangeArrowheads="1"/>
              </p:cNvSpPr>
              <p:nvPr/>
            </p:nvSpPr>
            <p:spPr bwMode="auto">
              <a:xfrm>
                <a:off x="1908" y="3120"/>
                <a:ext cx="2172" cy="634"/>
              </a:xfrm>
              <a:prstGeom prst="rect">
                <a:avLst/>
              </a:prstGeom>
              <a:noFill/>
              <a:ln w="9525">
                <a:noFill/>
                <a:miter lim="800000"/>
                <a:headEnd/>
                <a:tailEnd/>
              </a:ln>
              <a:effectLst/>
            </p:spPr>
            <p:txBody>
              <a:bodyPr>
                <a:spAutoFit/>
              </a:bodyPr>
              <a:lstStyle/>
              <a:p>
                <a:r>
                  <a:rPr lang="en-US" altLang="ja-JP" sz="2000" b="1" dirty="0" err="1">
                    <a:ea typeface="HGP明朝B" pitchFamily="18" charset="-128"/>
                  </a:rPr>
                  <a:t>hoge@joho</a:t>
                </a:r>
                <a:r>
                  <a:rPr lang="en-US" altLang="ja-JP" sz="2000" b="1" dirty="0">
                    <a:ea typeface="HGP明朝B" pitchFamily="18" charset="-128"/>
                  </a:rPr>
                  <a:t>:~$ </a:t>
                </a:r>
              </a:p>
              <a:p>
                <a:r>
                  <a:rPr lang="en-US" altLang="ja-JP" sz="2000" b="1" dirty="0" err="1">
                    <a:ea typeface="HGP明朝B" pitchFamily="18" charset="-128"/>
                  </a:rPr>
                  <a:t>hoge@joho</a:t>
                </a:r>
                <a:r>
                  <a:rPr lang="en-US" altLang="ja-JP" sz="2000" b="1" dirty="0">
                    <a:ea typeface="HGP明朝B" pitchFamily="18" charset="-128"/>
                  </a:rPr>
                  <a:t>:~$</a:t>
                </a:r>
              </a:p>
              <a:p>
                <a:endParaRPr lang="en-US" altLang="ja-JP" sz="2000" b="1" dirty="0">
                  <a:ea typeface="HGP明朝B" pitchFamily="18" charset="-128"/>
                </a:endParaRPr>
              </a:p>
            </p:txBody>
          </p:sp>
        </p:grpSp>
        <p:sp>
          <p:nvSpPr>
            <p:cNvPr id="30742" name="Oval 22"/>
            <p:cNvSpPr>
              <a:spLocks noChangeArrowheads="1"/>
            </p:cNvSpPr>
            <p:nvPr/>
          </p:nvSpPr>
          <p:spPr bwMode="auto">
            <a:xfrm>
              <a:off x="4368" y="2976"/>
              <a:ext cx="624" cy="624"/>
            </a:xfrm>
            <a:prstGeom prst="ellipse">
              <a:avLst/>
            </a:prstGeom>
            <a:gradFill rotWithShape="0">
              <a:gsLst>
                <a:gs pos="0">
                  <a:srgbClr val="FFCC00"/>
                </a:gs>
                <a:gs pos="100000">
                  <a:srgbClr val="FF9933"/>
                </a:gs>
              </a:gsLst>
              <a:lin ang="2700000" scaled="1"/>
            </a:gradFill>
            <a:ln w="9525">
              <a:solidFill>
                <a:schemeClr val="tx1"/>
              </a:solidFill>
              <a:round/>
              <a:headEnd/>
              <a:tailEnd/>
            </a:ln>
            <a:effectLst/>
          </p:spPr>
          <p:txBody>
            <a:bodyPr wrap="none" anchor="ctr"/>
            <a:lstStyle/>
            <a:p>
              <a:pPr algn="ctr"/>
              <a:r>
                <a:rPr lang="en-US" altLang="ja-JP" b="1" dirty="0">
                  <a:solidFill>
                    <a:srgbClr val="CCFFFF"/>
                  </a:solidFill>
                  <a:effectLst>
                    <a:outerShdw blurRad="38100" dist="38100" dir="2700000" algn="tl">
                      <a:srgbClr val="000000"/>
                    </a:outerShdw>
                  </a:effectLst>
                  <a:latin typeface="HGP明朝B" pitchFamily="18" charset="-128"/>
                  <a:ea typeface="HGP明朝B" pitchFamily="18" charset="-128"/>
                </a:rPr>
                <a:t>OS</a:t>
              </a:r>
            </a:p>
          </p:txBody>
        </p:sp>
        <p:sp>
          <p:nvSpPr>
            <p:cNvPr id="30743" name="Text Box 23"/>
            <p:cNvSpPr txBox="1">
              <a:spLocks noChangeArrowheads="1"/>
            </p:cNvSpPr>
            <p:nvPr/>
          </p:nvSpPr>
          <p:spPr bwMode="auto">
            <a:xfrm>
              <a:off x="794" y="3600"/>
              <a:ext cx="698" cy="291"/>
            </a:xfrm>
            <a:prstGeom prst="rect">
              <a:avLst/>
            </a:prstGeom>
            <a:noFill/>
            <a:ln w="9525">
              <a:noFill/>
              <a:miter lim="800000"/>
              <a:headEnd/>
              <a:tailEnd/>
            </a:ln>
            <a:effectLst/>
          </p:spPr>
          <p:txBody>
            <a:bodyPr wrap="none">
              <a:spAutoFit/>
            </a:bodyPr>
            <a:lstStyle/>
            <a:p>
              <a:r>
                <a:rPr lang="ja-JP" altLang="en-US" dirty="0">
                  <a:solidFill>
                    <a:srgbClr val="CCFFFF"/>
                  </a:solidFill>
                  <a:effectLst>
                    <a:outerShdw blurRad="38100" dist="38100" dir="2700000" algn="tl">
                      <a:srgbClr val="000000"/>
                    </a:outerShdw>
                  </a:effectLst>
                  <a:ea typeface="HGP明朝B" pitchFamily="18" charset="-128"/>
                </a:rPr>
                <a:t>ユーザ</a:t>
              </a:r>
            </a:p>
          </p:txBody>
        </p:sp>
      </p:grpSp>
      <p:sp>
        <p:nvSpPr>
          <p:cNvPr id="30744" name="Rectangle 24"/>
          <p:cNvSpPr>
            <a:spLocks noChangeArrowheads="1"/>
          </p:cNvSpPr>
          <p:nvPr/>
        </p:nvSpPr>
        <p:spPr bwMode="auto">
          <a:xfrm>
            <a:off x="685800" y="4267200"/>
            <a:ext cx="7696200" cy="2438400"/>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0747" name="Rectangle 27"/>
          <p:cNvSpPr>
            <a:spLocks noChangeArrowheads="1"/>
          </p:cNvSpPr>
          <p:nvPr/>
        </p:nvSpPr>
        <p:spPr bwMode="auto">
          <a:xfrm>
            <a:off x="2667000" y="4572000"/>
            <a:ext cx="3505200" cy="1752600"/>
          </a:xfrm>
          <a:prstGeom prst="rect">
            <a:avLst/>
          </a:prstGeom>
          <a:solidFill>
            <a:schemeClr val="bg1"/>
          </a:solidFill>
          <a:ln w="9525">
            <a:solidFill>
              <a:schemeClr val="bg1"/>
            </a:solidFill>
            <a:miter lim="800000"/>
            <a:headEnd/>
            <a:tailEnd/>
          </a:ln>
          <a:effectLst/>
        </p:spPr>
        <p:txBody>
          <a:bodyPr wrap="none" anchor="ctr"/>
          <a:lstStyle/>
          <a:p>
            <a:pPr algn="ctr"/>
            <a:endParaRPr lang="ja-JP" altLang="ja-JP" dirty="0">
              <a:ea typeface="HGP明朝B" pitchFamily="18" charset="-128"/>
            </a:endParaRPr>
          </a:p>
        </p:txBody>
      </p:sp>
      <p:sp>
        <p:nvSpPr>
          <p:cNvPr id="30748" name="Rectangle 28"/>
          <p:cNvSpPr>
            <a:spLocks noChangeArrowheads="1"/>
          </p:cNvSpPr>
          <p:nvPr/>
        </p:nvSpPr>
        <p:spPr bwMode="auto">
          <a:xfrm>
            <a:off x="2667000" y="4495800"/>
            <a:ext cx="3505200" cy="304800"/>
          </a:xfrm>
          <a:prstGeom prst="rect">
            <a:avLst/>
          </a:prstGeom>
          <a:gradFill rotWithShape="0">
            <a:gsLst>
              <a:gs pos="0">
                <a:schemeClr val="accent2"/>
              </a:gs>
              <a:gs pos="100000">
                <a:srgbClr val="0066CC"/>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30749" name="Text Box 29"/>
          <p:cNvSpPr txBox="1">
            <a:spLocks noChangeArrowheads="1"/>
          </p:cNvSpPr>
          <p:nvPr/>
        </p:nvSpPr>
        <p:spPr bwMode="auto">
          <a:xfrm>
            <a:off x="2633663" y="4495800"/>
            <a:ext cx="3538537" cy="523220"/>
          </a:xfrm>
          <a:prstGeom prst="rect">
            <a:avLst/>
          </a:prstGeom>
          <a:noFill/>
          <a:ln w="9525">
            <a:noFill/>
            <a:miter lim="800000"/>
            <a:headEnd/>
            <a:tailEnd/>
          </a:ln>
          <a:effectLst/>
        </p:spPr>
        <p:txBody>
          <a:bodyPr>
            <a:spAutoFit/>
          </a:bodyPr>
          <a:lstStyle/>
          <a:p>
            <a:r>
              <a:rPr lang="en-US" altLang="ja-JP" sz="1400" b="1" dirty="0" smtClean="0">
                <a:solidFill>
                  <a:schemeClr val="bg1"/>
                </a:solidFill>
                <a:ea typeface="HGP明朝B" pitchFamily="18" charset="-128"/>
              </a:rPr>
              <a:t>Terminal                        </a:t>
            </a:r>
            <a:r>
              <a:rPr lang="ja-JP" altLang="en-US" sz="1400" b="1" dirty="0">
                <a:solidFill>
                  <a:schemeClr val="bg1"/>
                </a:solidFill>
                <a:ea typeface="HGP明朝B" pitchFamily="18" charset="-128"/>
              </a:rPr>
              <a:t>　　　　　　                </a:t>
            </a:r>
            <a:r>
              <a:rPr lang="en-US" altLang="ja-JP" sz="1400" b="1" dirty="0">
                <a:solidFill>
                  <a:schemeClr val="bg1"/>
                </a:solidFill>
                <a:ea typeface="HGP明朝B" pitchFamily="18" charset="-128"/>
              </a:rPr>
              <a:t>×</a:t>
            </a:r>
          </a:p>
        </p:txBody>
      </p:sp>
      <p:sp>
        <p:nvSpPr>
          <p:cNvPr id="30750" name="Text Box 30"/>
          <p:cNvSpPr txBox="1">
            <a:spLocks noChangeArrowheads="1"/>
          </p:cNvSpPr>
          <p:nvPr/>
        </p:nvSpPr>
        <p:spPr bwMode="auto">
          <a:xfrm>
            <a:off x="2724150" y="4800600"/>
            <a:ext cx="3448050" cy="396875"/>
          </a:xfrm>
          <a:prstGeom prst="rect">
            <a:avLst/>
          </a:prstGeom>
          <a:noFill/>
          <a:ln w="9525">
            <a:noFill/>
            <a:miter lim="800000"/>
            <a:headEnd/>
            <a:tailEnd/>
          </a:ln>
          <a:effectLst/>
        </p:spPr>
        <p:txBody>
          <a:bodyPr>
            <a:spAutoFit/>
          </a:bodyPr>
          <a:lstStyle/>
          <a:p>
            <a:r>
              <a:rPr lang="en-US" altLang="ja-JP" sz="2000" b="1">
                <a:latin typeface="ＭＳ ゴシック" pitchFamily="49" charset="-128"/>
                <a:ea typeface="ＭＳ ゴシック" pitchFamily="49" charset="-128"/>
              </a:rPr>
              <a:t>hoge@joho:~$ </a:t>
            </a:r>
          </a:p>
        </p:txBody>
      </p:sp>
      <p:sp>
        <p:nvSpPr>
          <p:cNvPr id="30751" name="Oval 31"/>
          <p:cNvSpPr>
            <a:spLocks noChangeArrowheads="1"/>
          </p:cNvSpPr>
          <p:nvPr/>
        </p:nvSpPr>
        <p:spPr bwMode="auto">
          <a:xfrm>
            <a:off x="6659563" y="4797425"/>
            <a:ext cx="1368425" cy="1368425"/>
          </a:xfrm>
          <a:prstGeom prst="ellipse">
            <a:avLst/>
          </a:prstGeom>
          <a:gradFill rotWithShape="1">
            <a:gsLst>
              <a:gs pos="0">
                <a:srgbClr val="996600">
                  <a:gamma/>
                  <a:shade val="50980"/>
                  <a:invGamma/>
                </a:srgbClr>
              </a:gs>
              <a:gs pos="100000">
                <a:srgbClr val="996600"/>
              </a:gs>
            </a:gsLst>
            <a:lin ang="5400000" scaled="1"/>
          </a:gradFill>
          <a:ln w="9525">
            <a:solidFill>
              <a:schemeClr val="tx1"/>
            </a:solidFill>
            <a:round/>
            <a:headEnd/>
            <a:tailEnd/>
          </a:ln>
          <a:effectLst/>
        </p:spPr>
        <p:txBody>
          <a:bodyPr wrap="none" anchor="ctr"/>
          <a:lstStyle/>
          <a:p>
            <a:pPr algn="ctr"/>
            <a:r>
              <a:rPr lang="en-US" altLang="ja-JP" b="1"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b="1" dirty="0">
                <a:solidFill>
                  <a:srgbClr val="CCFFFF"/>
                </a:solidFill>
                <a:effectLst>
                  <a:outerShdw blurRad="38100" dist="38100" dir="2700000" algn="tl">
                    <a:srgbClr val="000000"/>
                  </a:outerShdw>
                </a:effectLst>
                <a:latin typeface="HGP明朝B" pitchFamily="18" charset="-128"/>
                <a:ea typeface="HGP明朝B" pitchFamily="18" charset="-128"/>
              </a:rPr>
              <a:t>カーネル </a:t>
            </a:r>
          </a:p>
        </p:txBody>
      </p:sp>
      <p:sp>
        <p:nvSpPr>
          <p:cNvPr id="30752" name="Text Box 32"/>
          <p:cNvSpPr txBox="1">
            <a:spLocks noChangeArrowheads="1"/>
          </p:cNvSpPr>
          <p:nvPr/>
        </p:nvSpPr>
        <p:spPr bwMode="auto">
          <a:xfrm>
            <a:off x="928662" y="6182045"/>
            <a:ext cx="1107996" cy="461665"/>
          </a:xfrm>
          <a:prstGeom prst="rect">
            <a:avLst/>
          </a:prstGeom>
          <a:noFill/>
          <a:ln w="9525">
            <a:noFill/>
            <a:miter lim="800000"/>
            <a:headEnd/>
            <a:tailEnd/>
          </a:ln>
          <a:effectLst/>
        </p:spPr>
        <p:txBody>
          <a:bodyPr wrap="none">
            <a:spAutoFit/>
          </a:bodyPr>
          <a:lstStyle/>
          <a:p>
            <a:r>
              <a:rPr lang="ja-JP" altLang="en-US" dirty="0">
                <a:solidFill>
                  <a:srgbClr val="CCFFFF"/>
                </a:solidFill>
                <a:effectLst>
                  <a:outerShdw blurRad="38100" dist="38100" dir="2700000" algn="tl">
                    <a:srgbClr val="000000"/>
                  </a:outerShdw>
                </a:effectLst>
                <a:ea typeface="HGP明朝B" pitchFamily="18" charset="-128"/>
              </a:rPr>
              <a:t>ユーザ</a:t>
            </a:r>
          </a:p>
        </p:txBody>
      </p:sp>
      <p:sp>
        <p:nvSpPr>
          <p:cNvPr id="30764" name="Text Box 44"/>
          <p:cNvSpPr txBox="1">
            <a:spLocks noChangeArrowheads="1"/>
          </p:cNvSpPr>
          <p:nvPr/>
        </p:nvSpPr>
        <p:spPr bwMode="auto">
          <a:xfrm>
            <a:off x="3086100" y="5157788"/>
            <a:ext cx="2566728" cy="707886"/>
          </a:xfrm>
          <a:prstGeom prst="rect">
            <a:avLst/>
          </a:prstGeom>
          <a:noFill/>
          <a:ln w="9525">
            <a:solidFill>
              <a:schemeClr val="accent2"/>
            </a:solidFill>
            <a:miter lim="800000"/>
            <a:headEnd/>
            <a:tailEnd/>
          </a:ln>
          <a:effectLst/>
        </p:spPr>
        <p:txBody>
          <a:bodyPr wrap="none">
            <a:spAutoFit/>
          </a:bodyPr>
          <a:lstStyle/>
          <a:p>
            <a:r>
              <a:rPr lang="en-US" altLang="ja-JP" sz="2000" dirty="0">
                <a:solidFill>
                  <a:srgbClr val="0066FF"/>
                </a:solidFill>
                <a:effectLst>
                  <a:outerShdw blurRad="38100" dist="38100" dir="2700000" algn="tl">
                    <a:srgbClr val="000000"/>
                  </a:outerShdw>
                </a:effectLst>
                <a:ea typeface="HGP明朝B" pitchFamily="18" charset="-128"/>
              </a:rPr>
              <a:t>↑ </a:t>
            </a:r>
            <a:r>
              <a:rPr lang="ja-JP" altLang="en-US" sz="2000" dirty="0">
                <a:solidFill>
                  <a:srgbClr val="0066FF"/>
                </a:solidFill>
                <a:effectLst>
                  <a:outerShdw blurRad="38100" dist="38100" dir="2700000" algn="tl">
                    <a:srgbClr val="000000"/>
                  </a:outerShdw>
                </a:effectLst>
                <a:ea typeface="HGP明朝B" pitchFamily="18" charset="-128"/>
              </a:rPr>
              <a:t>プロンプトの表示</a:t>
            </a:r>
          </a:p>
          <a:p>
            <a:r>
              <a:rPr lang="ja-JP" altLang="en-US" sz="2000" dirty="0">
                <a:solidFill>
                  <a:srgbClr val="0066FF"/>
                </a:solidFill>
                <a:effectLst>
                  <a:outerShdw blurRad="38100" dist="38100" dir="2700000" algn="tl">
                    <a:srgbClr val="000000"/>
                  </a:outerShdw>
                </a:effectLst>
                <a:ea typeface="HGP明朝B" pitchFamily="18" charset="-128"/>
              </a:rPr>
              <a:t>     （コマンド受け付け）</a:t>
            </a:r>
          </a:p>
        </p:txBody>
      </p:sp>
      <p:pic>
        <p:nvPicPr>
          <p:cNvPr id="32" name="Picture 2" descr="C:\Users\yamasita\Desktop\person.png"/>
          <p:cNvPicPr>
            <a:picLocks noChangeAspect="1" noChangeArrowheads="1"/>
          </p:cNvPicPr>
          <p:nvPr/>
        </p:nvPicPr>
        <p:blipFill>
          <a:blip r:embed="rId3"/>
          <a:srcRect/>
          <a:stretch>
            <a:fillRect/>
          </a:stretch>
        </p:blipFill>
        <p:spPr bwMode="auto">
          <a:xfrm>
            <a:off x="1000100" y="4786322"/>
            <a:ext cx="952498" cy="140676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76200"/>
            <a:ext cx="77724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ユーザインターフェース</a:t>
            </a:r>
          </a:p>
        </p:txBody>
      </p:sp>
      <p:sp>
        <p:nvSpPr>
          <p:cNvPr id="4099" name="Rectangle 3"/>
          <p:cNvSpPr>
            <a:spLocks noGrp="1" noChangeArrowheads="1"/>
          </p:cNvSpPr>
          <p:nvPr>
            <p:ph idx="1"/>
          </p:nvPr>
        </p:nvSpPr>
        <p:spPr>
          <a:xfrm>
            <a:off x="228600" y="1371600"/>
            <a:ext cx="8415366" cy="4114800"/>
          </a:xfrm>
        </p:spPr>
        <p:txBody>
          <a:bodyPr/>
          <a:lstStyle/>
          <a:p>
            <a:pPr>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シェルの動作例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date </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コマンドで </a:t>
            </a:r>
            <a:r>
              <a:rPr lang="en-US" altLang="ja-JP" dirty="0" smtClean="0">
                <a:solidFill>
                  <a:schemeClr val="bg1"/>
                </a:solidFill>
                <a:effectLst>
                  <a:outerShdw blurRad="38100" dist="38100" dir="2700000" algn="tl">
                    <a:srgbClr val="000000"/>
                  </a:outerShdw>
                </a:effectLst>
                <a:latin typeface="HGP明朝B" pitchFamily="18" charset="-128"/>
                <a:ea typeface="HGP明朝B" pitchFamily="18" charset="-128"/>
              </a:rPr>
              <a:t>Linux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カーネルから現在の</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日時を</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取得</a:t>
            </a: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a:p>
            <a:pPr lvl="1">
              <a:buClr>
                <a:srgbClr val="FFFF66"/>
              </a:buClr>
              <a:buFont typeface="Wingdings" pitchFamily="2" charset="2"/>
              <a:buChar char="l"/>
            </a:pP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シェルは </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date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コマンドを読み込み</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解釈</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してカーネルに</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渡す</a:t>
            </a:r>
            <a:endParaRPr lang="en-US" altLang="ja-JP" dirty="0">
              <a:solidFill>
                <a:srgbClr val="CCFFFF"/>
              </a:solidFill>
              <a:effectLst>
                <a:outerShdw blurRad="38100" dist="38100" dir="2700000" algn="tl">
                  <a:srgbClr val="000000"/>
                </a:outerShdw>
              </a:effectLst>
              <a:latin typeface="HGP明朝B" pitchFamily="18" charset="-128"/>
              <a:ea typeface="HGP明朝B" pitchFamily="18" charset="-128"/>
            </a:endParaRPr>
          </a:p>
        </p:txBody>
      </p:sp>
      <p:grpSp>
        <p:nvGrpSpPr>
          <p:cNvPr id="4115" name="Group 19"/>
          <p:cNvGrpSpPr>
            <a:grpSpLocks/>
          </p:cNvGrpSpPr>
          <p:nvPr/>
        </p:nvGrpSpPr>
        <p:grpSpPr bwMode="auto">
          <a:xfrm>
            <a:off x="685800" y="4267200"/>
            <a:ext cx="7696200" cy="2438400"/>
            <a:chOff x="480" y="2688"/>
            <a:chExt cx="4848" cy="1536"/>
          </a:xfrm>
        </p:grpSpPr>
        <p:sp>
          <p:nvSpPr>
            <p:cNvPr id="4116" name="Rectangle 20"/>
            <p:cNvSpPr>
              <a:spLocks noChangeArrowheads="1"/>
            </p:cNvSpPr>
            <p:nvPr/>
          </p:nvSpPr>
          <p:spPr bwMode="auto">
            <a:xfrm>
              <a:off x="480" y="2688"/>
              <a:ext cx="4848" cy="1536"/>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4117" name="AutoShape 21"/>
            <p:cNvSpPr>
              <a:spLocks noChangeArrowheads="1"/>
            </p:cNvSpPr>
            <p:nvPr/>
          </p:nvSpPr>
          <p:spPr bwMode="auto">
            <a:xfrm rot="-5430266">
              <a:off x="887" y="3191"/>
              <a:ext cx="432" cy="384"/>
            </a:xfrm>
            <a:prstGeom prst="flowChartDelay">
              <a:avLst/>
            </a:prstGeom>
            <a:gradFill rotWithShape="0">
              <a:gsLst>
                <a:gs pos="0">
                  <a:schemeClr val="bg1"/>
                </a:gs>
                <a:gs pos="100000">
                  <a:srgbClr val="FF7C80"/>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4118" name="Oval 22"/>
            <p:cNvSpPr>
              <a:spLocks noChangeArrowheads="1"/>
            </p:cNvSpPr>
            <p:nvPr/>
          </p:nvSpPr>
          <p:spPr bwMode="auto">
            <a:xfrm>
              <a:off x="912" y="2880"/>
              <a:ext cx="384" cy="384"/>
            </a:xfrm>
            <a:prstGeom prst="ellipse">
              <a:avLst/>
            </a:prstGeom>
            <a:gradFill rotWithShape="0">
              <a:gsLst>
                <a:gs pos="0">
                  <a:schemeClr val="bg1"/>
                </a:gs>
                <a:gs pos="100000">
                  <a:srgbClr val="FF7C80"/>
                </a:gs>
              </a:gsLst>
              <a:lin ang="2700000" scaled="1"/>
            </a:gradFill>
            <a:ln w="9525">
              <a:solidFill>
                <a:schemeClr val="bg1"/>
              </a:solidFill>
              <a:round/>
              <a:headEnd/>
              <a:tailEnd/>
            </a:ln>
            <a:effectLst/>
          </p:spPr>
          <p:txBody>
            <a:bodyPr wrap="none" anchor="ctr"/>
            <a:lstStyle/>
            <a:p>
              <a:endParaRPr lang="ja-JP" altLang="en-US" dirty="0">
                <a:ea typeface="HGP明朝B" pitchFamily="18" charset="-128"/>
              </a:endParaRPr>
            </a:p>
          </p:txBody>
        </p:sp>
        <p:grpSp>
          <p:nvGrpSpPr>
            <p:cNvPr id="4119" name="Group 23"/>
            <p:cNvGrpSpPr>
              <a:grpSpLocks/>
            </p:cNvGrpSpPr>
            <p:nvPr/>
          </p:nvGrpSpPr>
          <p:grpSpPr bwMode="auto">
            <a:xfrm>
              <a:off x="1707" y="2832"/>
              <a:ext cx="2229" cy="1152"/>
              <a:chOff x="1851" y="2928"/>
              <a:chExt cx="2229" cy="1152"/>
            </a:xfrm>
          </p:grpSpPr>
          <p:sp>
            <p:nvSpPr>
              <p:cNvPr id="4120" name="Rectangle 24"/>
              <p:cNvSpPr>
                <a:spLocks noChangeArrowheads="1"/>
              </p:cNvSpPr>
              <p:nvPr/>
            </p:nvSpPr>
            <p:spPr bwMode="auto">
              <a:xfrm>
                <a:off x="1872" y="2976"/>
                <a:ext cx="2208" cy="1104"/>
              </a:xfrm>
              <a:prstGeom prst="rect">
                <a:avLst/>
              </a:prstGeom>
              <a:solidFill>
                <a:schemeClr val="bg1"/>
              </a:solidFill>
              <a:ln w="9525">
                <a:solidFill>
                  <a:schemeClr val="bg1"/>
                </a:solidFill>
                <a:miter lim="800000"/>
                <a:headEnd/>
                <a:tailEnd/>
              </a:ln>
              <a:effectLst/>
            </p:spPr>
            <p:txBody>
              <a:bodyPr wrap="none" anchor="ctr"/>
              <a:lstStyle/>
              <a:p>
                <a:pPr algn="ctr"/>
                <a:endParaRPr lang="ja-JP" altLang="ja-JP" dirty="0">
                  <a:ea typeface="HGP明朝B" pitchFamily="18" charset="-128"/>
                </a:endParaRPr>
              </a:p>
            </p:txBody>
          </p:sp>
          <p:sp>
            <p:nvSpPr>
              <p:cNvPr id="4121" name="Rectangle 25"/>
              <p:cNvSpPr>
                <a:spLocks noChangeArrowheads="1"/>
              </p:cNvSpPr>
              <p:nvPr/>
            </p:nvSpPr>
            <p:spPr bwMode="auto">
              <a:xfrm>
                <a:off x="1872" y="2928"/>
                <a:ext cx="2208" cy="192"/>
              </a:xfrm>
              <a:prstGeom prst="rect">
                <a:avLst/>
              </a:prstGeom>
              <a:gradFill rotWithShape="0">
                <a:gsLst>
                  <a:gs pos="0">
                    <a:schemeClr val="accent2"/>
                  </a:gs>
                  <a:gs pos="100000">
                    <a:srgbClr val="0066CC"/>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4122" name="Text Box 26"/>
              <p:cNvSpPr txBox="1">
                <a:spLocks noChangeArrowheads="1"/>
              </p:cNvSpPr>
              <p:nvPr/>
            </p:nvSpPr>
            <p:spPr bwMode="auto">
              <a:xfrm>
                <a:off x="1851" y="2928"/>
                <a:ext cx="2229" cy="194"/>
              </a:xfrm>
              <a:prstGeom prst="rect">
                <a:avLst/>
              </a:prstGeom>
              <a:noFill/>
              <a:ln w="9525">
                <a:noFill/>
                <a:miter lim="800000"/>
                <a:headEnd/>
                <a:tailEnd/>
              </a:ln>
              <a:effectLst/>
            </p:spPr>
            <p:txBody>
              <a:bodyPr>
                <a:spAutoFit/>
              </a:bodyPr>
              <a:lstStyle/>
              <a:p>
                <a:r>
                  <a:rPr lang="en-US" altLang="ja-JP" sz="1400" b="1" dirty="0" err="1">
                    <a:solidFill>
                      <a:schemeClr val="bg1"/>
                    </a:solidFill>
                    <a:ea typeface="HGP明朝B" pitchFamily="18" charset="-128"/>
                  </a:rPr>
                  <a:t>Kterm</a:t>
                </a:r>
                <a:r>
                  <a:rPr lang="en-US" altLang="ja-JP" sz="1400" b="1" dirty="0">
                    <a:solidFill>
                      <a:schemeClr val="bg1"/>
                    </a:solidFill>
                    <a:ea typeface="HGP明朝B" pitchFamily="18" charset="-128"/>
                  </a:rPr>
                  <a:t>                         </a:t>
                </a:r>
                <a:r>
                  <a:rPr lang="ja-JP" altLang="en-US" sz="1400" b="1" dirty="0">
                    <a:solidFill>
                      <a:schemeClr val="bg1"/>
                    </a:solidFill>
                    <a:ea typeface="HGP明朝B" pitchFamily="18" charset="-128"/>
                  </a:rPr>
                  <a:t>　　　　　　　                </a:t>
                </a:r>
                <a:r>
                  <a:rPr lang="en-US" altLang="ja-JP" sz="1400" b="1" dirty="0">
                    <a:solidFill>
                      <a:schemeClr val="bg1"/>
                    </a:solidFill>
                    <a:ea typeface="HGP明朝B" pitchFamily="18" charset="-128"/>
                  </a:rPr>
                  <a:t>×</a:t>
                </a:r>
              </a:p>
            </p:txBody>
          </p:sp>
          <p:sp>
            <p:nvSpPr>
              <p:cNvPr id="4123" name="Text Box 27"/>
              <p:cNvSpPr txBox="1">
                <a:spLocks noChangeArrowheads="1"/>
              </p:cNvSpPr>
              <p:nvPr/>
            </p:nvSpPr>
            <p:spPr bwMode="auto">
              <a:xfrm>
                <a:off x="1908" y="3120"/>
                <a:ext cx="2172" cy="634"/>
              </a:xfrm>
              <a:prstGeom prst="rect">
                <a:avLst/>
              </a:prstGeom>
              <a:noFill/>
              <a:ln w="9525">
                <a:noFill/>
                <a:miter lim="800000"/>
                <a:headEnd/>
                <a:tailEnd/>
              </a:ln>
              <a:effectLst/>
            </p:spPr>
            <p:txBody>
              <a:bodyPr>
                <a:spAutoFit/>
              </a:bodyPr>
              <a:lstStyle/>
              <a:p>
                <a:r>
                  <a:rPr lang="en-US" altLang="ja-JP" sz="2000" b="1" dirty="0" err="1">
                    <a:ea typeface="HGP明朝B" pitchFamily="18" charset="-128"/>
                  </a:rPr>
                  <a:t>hoge@joho</a:t>
                </a:r>
                <a:r>
                  <a:rPr lang="en-US" altLang="ja-JP" sz="2000" b="1" dirty="0">
                    <a:ea typeface="HGP明朝B" pitchFamily="18" charset="-128"/>
                  </a:rPr>
                  <a:t>:~$ </a:t>
                </a:r>
              </a:p>
              <a:p>
                <a:r>
                  <a:rPr lang="en-US" altLang="ja-JP" sz="2000" b="1" dirty="0" err="1">
                    <a:ea typeface="HGP明朝B" pitchFamily="18" charset="-128"/>
                  </a:rPr>
                  <a:t>hoge@joho</a:t>
                </a:r>
                <a:r>
                  <a:rPr lang="en-US" altLang="ja-JP" sz="2000" b="1" dirty="0">
                    <a:ea typeface="HGP明朝B" pitchFamily="18" charset="-128"/>
                  </a:rPr>
                  <a:t>:~$</a:t>
                </a:r>
              </a:p>
              <a:p>
                <a:endParaRPr lang="en-US" altLang="ja-JP" sz="2000" b="1" dirty="0">
                  <a:ea typeface="HGP明朝B" pitchFamily="18" charset="-128"/>
                </a:endParaRPr>
              </a:p>
            </p:txBody>
          </p:sp>
        </p:grpSp>
        <p:sp>
          <p:nvSpPr>
            <p:cNvPr id="4124" name="Oval 28"/>
            <p:cNvSpPr>
              <a:spLocks noChangeArrowheads="1"/>
            </p:cNvSpPr>
            <p:nvPr/>
          </p:nvSpPr>
          <p:spPr bwMode="auto">
            <a:xfrm>
              <a:off x="4368" y="2976"/>
              <a:ext cx="624" cy="624"/>
            </a:xfrm>
            <a:prstGeom prst="ellipse">
              <a:avLst/>
            </a:prstGeom>
            <a:gradFill rotWithShape="0">
              <a:gsLst>
                <a:gs pos="0">
                  <a:srgbClr val="FFCC00"/>
                </a:gs>
                <a:gs pos="100000">
                  <a:srgbClr val="FF9933"/>
                </a:gs>
              </a:gsLst>
              <a:lin ang="2700000" scaled="1"/>
            </a:gradFill>
            <a:ln w="9525">
              <a:solidFill>
                <a:schemeClr val="tx1"/>
              </a:solidFill>
              <a:round/>
              <a:headEnd/>
              <a:tailEnd/>
            </a:ln>
            <a:effectLst/>
          </p:spPr>
          <p:txBody>
            <a:bodyPr wrap="none" anchor="ctr"/>
            <a:lstStyle/>
            <a:p>
              <a:pPr algn="ctr"/>
              <a:r>
                <a:rPr lang="en-US" altLang="ja-JP" b="1" dirty="0">
                  <a:solidFill>
                    <a:srgbClr val="CCFFFF"/>
                  </a:solidFill>
                  <a:effectLst>
                    <a:outerShdw blurRad="38100" dist="38100" dir="2700000" algn="tl">
                      <a:srgbClr val="000000"/>
                    </a:outerShdw>
                  </a:effectLst>
                  <a:latin typeface="HGP明朝B" pitchFamily="18" charset="-128"/>
                  <a:ea typeface="HGP明朝B" pitchFamily="18" charset="-128"/>
                </a:rPr>
                <a:t>OS</a:t>
              </a:r>
            </a:p>
          </p:txBody>
        </p:sp>
        <p:sp>
          <p:nvSpPr>
            <p:cNvPr id="4125" name="Text Box 29"/>
            <p:cNvSpPr txBox="1">
              <a:spLocks noChangeArrowheads="1"/>
            </p:cNvSpPr>
            <p:nvPr/>
          </p:nvSpPr>
          <p:spPr bwMode="auto">
            <a:xfrm>
              <a:off x="794" y="3600"/>
              <a:ext cx="698" cy="291"/>
            </a:xfrm>
            <a:prstGeom prst="rect">
              <a:avLst/>
            </a:prstGeom>
            <a:noFill/>
            <a:ln w="9525">
              <a:noFill/>
              <a:miter lim="800000"/>
              <a:headEnd/>
              <a:tailEnd/>
            </a:ln>
            <a:effectLst/>
          </p:spPr>
          <p:txBody>
            <a:bodyPr wrap="none">
              <a:spAutoFit/>
            </a:bodyPr>
            <a:lstStyle/>
            <a:p>
              <a:r>
                <a:rPr lang="ja-JP" altLang="en-US" dirty="0">
                  <a:solidFill>
                    <a:srgbClr val="CCFFFF"/>
                  </a:solidFill>
                  <a:effectLst>
                    <a:outerShdw blurRad="38100" dist="38100" dir="2700000" algn="tl">
                      <a:srgbClr val="000000"/>
                    </a:outerShdw>
                  </a:effectLst>
                  <a:ea typeface="HGP明朝B" pitchFamily="18" charset="-128"/>
                </a:rPr>
                <a:t>ユーザ</a:t>
              </a:r>
            </a:p>
          </p:txBody>
        </p:sp>
      </p:grpSp>
      <p:sp>
        <p:nvSpPr>
          <p:cNvPr id="4127" name="Rectangle 31"/>
          <p:cNvSpPr>
            <a:spLocks noChangeArrowheads="1"/>
          </p:cNvSpPr>
          <p:nvPr/>
        </p:nvSpPr>
        <p:spPr bwMode="auto">
          <a:xfrm>
            <a:off x="685800" y="4267200"/>
            <a:ext cx="7696200" cy="2438400"/>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4131" name="Rectangle 35"/>
          <p:cNvSpPr>
            <a:spLocks noChangeArrowheads="1"/>
          </p:cNvSpPr>
          <p:nvPr/>
        </p:nvSpPr>
        <p:spPr bwMode="auto">
          <a:xfrm>
            <a:off x="2667000" y="4572000"/>
            <a:ext cx="3505200" cy="1752600"/>
          </a:xfrm>
          <a:prstGeom prst="rect">
            <a:avLst/>
          </a:prstGeom>
          <a:solidFill>
            <a:schemeClr val="bg1"/>
          </a:solidFill>
          <a:ln w="9525">
            <a:solidFill>
              <a:schemeClr val="bg1"/>
            </a:solidFill>
            <a:miter lim="800000"/>
            <a:headEnd/>
            <a:tailEnd/>
          </a:ln>
          <a:effectLst/>
        </p:spPr>
        <p:txBody>
          <a:bodyPr wrap="none" anchor="ctr"/>
          <a:lstStyle/>
          <a:p>
            <a:pPr algn="ctr"/>
            <a:endParaRPr lang="ja-JP" altLang="ja-JP" dirty="0">
              <a:ea typeface="HGP明朝B" pitchFamily="18" charset="-128"/>
            </a:endParaRPr>
          </a:p>
        </p:txBody>
      </p:sp>
      <p:sp>
        <p:nvSpPr>
          <p:cNvPr id="4132" name="Rectangle 36"/>
          <p:cNvSpPr>
            <a:spLocks noChangeArrowheads="1"/>
          </p:cNvSpPr>
          <p:nvPr/>
        </p:nvSpPr>
        <p:spPr bwMode="auto">
          <a:xfrm>
            <a:off x="2667000" y="4495800"/>
            <a:ext cx="3505200" cy="304800"/>
          </a:xfrm>
          <a:prstGeom prst="rect">
            <a:avLst/>
          </a:prstGeom>
          <a:gradFill rotWithShape="0">
            <a:gsLst>
              <a:gs pos="0">
                <a:schemeClr val="accent2"/>
              </a:gs>
              <a:gs pos="100000">
                <a:srgbClr val="0066CC"/>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4133" name="Text Box 37"/>
          <p:cNvSpPr txBox="1">
            <a:spLocks noChangeArrowheads="1"/>
          </p:cNvSpPr>
          <p:nvPr/>
        </p:nvSpPr>
        <p:spPr bwMode="auto">
          <a:xfrm>
            <a:off x="2633663" y="4495800"/>
            <a:ext cx="3538537" cy="307777"/>
          </a:xfrm>
          <a:prstGeom prst="rect">
            <a:avLst/>
          </a:prstGeom>
          <a:noFill/>
          <a:ln w="9525">
            <a:noFill/>
            <a:miter lim="800000"/>
            <a:headEnd/>
            <a:tailEnd/>
          </a:ln>
          <a:effectLst/>
        </p:spPr>
        <p:txBody>
          <a:bodyPr>
            <a:spAutoFit/>
          </a:bodyPr>
          <a:lstStyle/>
          <a:p>
            <a:r>
              <a:rPr lang="en-US" altLang="ja-JP" sz="1400" b="1" dirty="0" smtClean="0">
                <a:solidFill>
                  <a:schemeClr val="bg1"/>
                </a:solidFill>
                <a:ea typeface="HGP明朝B" pitchFamily="18" charset="-128"/>
              </a:rPr>
              <a:t>Terminal                     </a:t>
            </a:r>
            <a:r>
              <a:rPr lang="ja-JP" altLang="en-US" sz="1400" b="1" dirty="0">
                <a:solidFill>
                  <a:schemeClr val="bg1"/>
                </a:solidFill>
                <a:ea typeface="HGP明朝B" pitchFamily="18" charset="-128"/>
              </a:rPr>
              <a:t>　　　　　　　                </a:t>
            </a:r>
            <a:r>
              <a:rPr lang="en-US" altLang="ja-JP" sz="1400" b="1" dirty="0">
                <a:solidFill>
                  <a:schemeClr val="bg1"/>
                </a:solidFill>
                <a:ea typeface="HGP明朝B" pitchFamily="18" charset="-128"/>
              </a:rPr>
              <a:t>×</a:t>
            </a:r>
          </a:p>
        </p:txBody>
      </p:sp>
      <p:sp>
        <p:nvSpPr>
          <p:cNvPr id="4134" name="Text Box 38"/>
          <p:cNvSpPr txBox="1">
            <a:spLocks noChangeArrowheads="1"/>
          </p:cNvSpPr>
          <p:nvPr/>
        </p:nvSpPr>
        <p:spPr bwMode="auto">
          <a:xfrm>
            <a:off x="2724150" y="4800600"/>
            <a:ext cx="3448050" cy="701675"/>
          </a:xfrm>
          <a:prstGeom prst="rect">
            <a:avLst/>
          </a:prstGeom>
          <a:noFill/>
          <a:ln w="9525">
            <a:noFill/>
            <a:miter lim="800000"/>
            <a:headEnd/>
            <a:tailEnd/>
          </a:ln>
          <a:effectLst/>
        </p:spPr>
        <p:txBody>
          <a:bodyPr>
            <a:spAutoFit/>
          </a:bodyPr>
          <a:lstStyle/>
          <a:p>
            <a:r>
              <a:rPr lang="en-US" altLang="ja-JP" sz="2000" b="1">
                <a:latin typeface="ＭＳ ゴシック" pitchFamily="49" charset="-128"/>
                <a:ea typeface="ＭＳ ゴシック" pitchFamily="49" charset="-128"/>
              </a:rPr>
              <a:t>hoge@joho:~$ </a:t>
            </a:r>
          </a:p>
          <a:p>
            <a:r>
              <a:rPr lang="en-US" altLang="ja-JP" sz="2000" b="1">
                <a:latin typeface="ＭＳ ゴシック" pitchFamily="49" charset="-128"/>
                <a:ea typeface="ＭＳ ゴシック" pitchFamily="49" charset="-128"/>
              </a:rPr>
              <a:t>hoge@joho:~$ date</a:t>
            </a:r>
          </a:p>
        </p:txBody>
      </p:sp>
      <p:grpSp>
        <p:nvGrpSpPr>
          <p:cNvPr id="4137" name="Group 41"/>
          <p:cNvGrpSpPr>
            <a:grpSpLocks/>
          </p:cNvGrpSpPr>
          <p:nvPr/>
        </p:nvGrpSpPr>
        <p:grpSpPr bwMode="auto">
          <a:xfrm>
            <a:off x="2097080" y="4305312"/>
            <a:ext cx="1403350" cy="838200"/>
            <a:chOff x="1392" y="1977"/>
            <a:chExt cx="884" cy="528"/>
          </a:xfrm>
        </p:grpSpPr>
        <p:sp>
          <p:nvSpPr>
            <p:cNvPr id="4138" name="AutoShape 42"/>
            <p:cNvSpPr>
              <a:spLocks noChangeArrowheads="1"/>
            </p:cNvSpPr>
            <p:nvPr/>
          </p:nvSpPr>
          <p:spPr bwMode="auto">
            <a:xfrm>
              <a:off x="1392" y="1977"/>
              <a:ext cx="816" cy="528"/>
            </a:xfrm>
            <a:prstGeom prst="wedgeEllipseCallout">
              <a:avLst>
                <a:gd name="adj1" fmla="val -56370"/>
                <a:gd name="adj2" fmla="val 34282"/>
              </a:avLst>
            </a:prstGeom>
            <a:solidFill>
              <a:srgbClr val="CCFFFF"/>
            </a:solidFill>
            <a:ln w="9525">
              <a:solidFill>
                <a:schemeClr val="tx1"/>
              </a:solidFill>
              <a:miter lim="800000"/>
              <a:headEnd/>
              <a:tailEnd/>
            </a:ln>
            <a:effectLst/>
          </p:spPr>
          <p:txBody>
            <a:bodyPr/>
            <a:lstStyle/>
            <a:p>
              <a:pPr algn="ctr"/>
              <a:endParaRPr lang="ja-JP" altLang="ja-JP" dirty="0">
                <a:ea typeface="HGP明朝B" pitchFamily="18" charset="-128"/>
              </a:endParaRPr>
            </a:p>
          </p:txBody>
        </p:sp>
        <p:sp>
          <p:nvSpPr>
            <p:cNvPr id="4139" name="Text Box 43"/>
            <p:cNvSpPr txBox="1">
              <a:spLocks noChangeArrowheads="1"/>
            </p:cNvSpPr>
            <p:nvPr/>
          </p:nvSpPr>
          <p:spPr bwMode="auto">
            <a:xfrm>
              <a:off x="1392" y="2082"/>
              <a:ext cx="884" cy="288"/>
            </a:xfrm>
            <a:prstGeom prst="rect">
              <a:avLst/>
            </a:prstGeom>
            <a:noFill/>
            <a:ln w="9525">
              <a:noFill/>
              <a:miter lim="800000"/>
              <a:headEnd/>
              <a:tailEnd/>
            </a:ln>
            <a:effectLst/>
          </p:spPr>
          <p:txBody>
            <a:bodyPr wrap="none">
              <a:spAutoFit/>
            </a:bodyPr>
            <a:lstStyle/>
            <a:p>
              <a:r>
                <a:rPr lang="ja-JP" altLang="en-US" dirty="0">
                  <a:effectLst>
                    <a:outerShdw blurRad="38100" dist="38100" dir="2700000" algn="tl">
                      <a:srgbClr val="FFFFFF"/>
                    </a:outerShdw>
                  </a:effectLst>
                  <a:ea typeface="HGP明朝B" pitchFamily="18" charset="-128"/>
                </a:rPr>
                <a:t>今何時？</a:t>
              </a:r>
            </a:p>
          </p:txBody>
        </p:sp>
      </p:grpSp>
      <p:grpSp>
        <p:nvGrpSpPr>
          <p:cNvPr id="4140" name="Group 44"/>
          <p:cNvGrpSpPr>
            <a:grpSpLocks/>
          </p:cNvGrpSpPr>
          <p:nvPr/>
        </p:nvGrpSpPr>
        <p:grpSpPr bwMode="auto">
          <a:xfrm>
            <a:off x="2209800" y="5257800"/>
            <a:ext cx="4419600" cy="457200"/>
            <a:chOff x="1392" y="2496"/>
            <a:chExt cx="2784" cy="288"/>
          </a:xfrm>
        </p:grpSpPr>
        <p:sp>
          <p:nvSpPr>
            <p:cNvPr id="4141" name="AutoShape 45"/>
            <p:cNvSpPr>
              <a:spLocks noChangeArrowheads="1"/>
            </p:cNvSpPr>
            <p:nvPr/>
          </p:nvSpPr>
          <p:spPr bwMode="auto">
            <a:xfrm>
              <a:off x="1392" y="2496"/>
              <a:ext cx="336" cy="288"/>
            </a:xfrm>
            <a:prstGeom prst="rightArrow">
              <a:avLst>
                <a:gd name="adj1" fmla="val 50000"/>
                <a:gd name="adj2" fmla="val 73613"/>
              </a:avLst>
            </a:prstGeom>
            <a:solidFill>
              <a:schemeClr val="accent2"/>
            </a:solidFill>
            <a:ln w="9525">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4142" name="AutoShape 46"/>
            <p:cNvSpPr>
              <a:spLocks noChangeArrowheads="1"/>
            </p:cNvSpPr>
            <p:nvPr/>
          </p:nvSpPr>
          <p:spPr bwMode="auto">
            <a:xfrm>
              <a:off x="3840" y="2496"/>
              <a:ext cx="336" cy="288"/>
            </a:xfrm>
            <a:prstGeom prst="rightArrow">
              <a:avLst>
                <a:gd name="adj1" fmla="val 50000"/>
                <a:gd name="adj2" fmla="val 73613"/>
              </a:avLst>
            </a:prstGeom>
            <a:solidFill>
              <a:schemeClr val="accent2"/>
            </a:solidFill>
            <a:ln w="9525">
              <a:solidFill>
                <a:schemeClr val="accent2"/>
              </a:solidFill>
              <a:miter lim="800000"/>
              <a:headEnd/>
              <a:tailEnd/>
            </a:ln>
            <a:effectLst/>
          </p:spPr>
          <p:txBody>
            <a:bodyPr wrap="none" anchor="ctr"/>
            <a:lstStyle/>
            <a:p>
              <a:endParaRPr lang="ja-JP" altLang="en-US" dirty="0">
                <a:ea typeface="HGP明朝B" pitchFamily="18" charset="-128"/>
              </a:endParaRPr>
            </a:p>
          </p:txBody>
        </p:sp>
      </p:grpSp>
      <p:sp>
        <p:nvSpPr>
          <p:cNvPr id="4166" name="Oval 70"/>
          <p:cNvSpPr>
            <a:spLocks noChangeArrowheads="1"/>
          </p:cNvSpPr>
          <p:nvPr/>
        </p:nvSpPr>
        <p:spPr bwMode="auto">
          <a:xfrm>
            <a:off x="6659563" y="4797425"/>
            <a:ext cx="1368425" cy="1368425"/>
          </a:xfrm>
          <a:prstGeom prst="ellipse">
            <a:avLst/>
          </a:prstGeom>
          <a:gradFill rotWithShape="1">
            <a:gsLst>
              <a:gs pos="0">
                <a:srgbClr val="996600">
                  <a:gamma/>
                  <a:shade val="50980"/>
                  <a:invGamma/>
                </a:srgbClr>
              </a:gs>
              <a:gs pos="100000">
                <a:srgbClr val="996600"/>
              </a:gs>
            </a:gsLst>
            <a:lin ang="5400000" scaled="1"/>
          </a:gradFill>
          <a:ln w="9525">
            <a:solidFill>
              <a:schemeClr val="tx1"/>
            </a:solidFill>
            <a:round/>
            <a:headEnd/>
            <a:tailEnd/>
          </a:ln>
          <a:effectLst/>
        </p:spPr>
        <p:txBody>
          <a:bodyPr wrap="none" anchor="ctr"/>
          <a:lstStyle/>
          <a:p>
            <a:pPr algn="ctr"/>
            <a:r>
              <a:rPr lang="en-US" altLang="ja-JP" b="1"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b="1" dirty="0">
                <a:solidFill>
                  <a:srgbClr val="CCFFFF"/>
                </a:solidFill>
                <a:effectLst>
                  <a:outerShdw blurRad="38100" dist="38100" dir="2700000" algn="tl">
                    <a:srgbClr val="000000"/>
                  </a:outerShdw>
                </a:effectLst>
                <a:latin typeface="HGP明朝B" pitchFamily="18" charset="-128"/>
                <a:ea typeface="HGP明朝B" pitchFamily="18" charset="-128"/>
              </a:rPr>
              <a:t>カーネル </a:t>
            </a:r>
          </a:p>
        </p:txBody>
      </p:sp>
      <p:sp>
        <p:nvSpPr>
          <p:cNvPr id="4167" name="Text Box 71"/>
          <p:cNvSpPr txBox="1">
            <a:spLocks noChangeArrowheads="1"/>
          </p:cNvSpPr>
          <p:nvPr/>
        </p:nvSpPr>
        <p:spPr bwMode="auto">
          <a:xfrm>
            <a:off x="3995738" y="5516563"/>
            <a:ext cx="1527982" cy="707886"/>
          </a:xfrm>
          <a:prstGeom prst="rect">
            <a:avLst/>
          </a:prstGeom>
          <a:noFill/>
          <a:ln w="9525">
            <a:solidFill>
              <a:schemeClr val="accent2"/>
            </a:solidFill>
            <a:miter lim="800000"/>
            <a:headEnd/>
            <a:tailEnd/>
          </a:ln>
          <a:effectLst/>
        </p:spPr>
        <p:txBody>
          <a:bodyPr wrap="none">
            <a:spAutoFit/>
          </a:bodyPr>
          <a:lstStyle/>
          <a:p>
            <a:r>
              <a:rPr lang="en-US" altLang="ja-JP" sz="2000" dirty="0">
                <a:solidFill>
                  <a:srgbClr val="0066FF"/>
                </a:solidFill>
                <a:effectLst>
                  <a:outerShdw blurRad="38100" dist="38100" dir="2700000" algn="tl">
                    <a:srgbClr val="000000"/>
                  </a:outerShdw>
                </a:effectLst>
                <a:ea typeface="HGP明朝B" pitchFamily="18" charset="-128"/>
              </a:rPr>
              <a:t>       ↑</a:t>
            </a:r>
          </a:p>
          <a:p>
            <a:r>
              <a:rPr lang="ja-JP" altLang="en-US" sz="2000" dirty="0">
                <a:solidFill>
                  <a:srgbClr val="0066FF"/>
                </a:solidFill>
                <a:effectLst>
                  <a:outerShdw blurRad="38100" dist="38100" dir="2700000" algn="tl">
                    <a:srgbClr val="000000"/>
                  </a:outerShdw>
                </a:effectLst>
                <a:ea typeface="HGP明朝B" pitchFamily="18" charset="-128"/>
              </a:rPr>
              <a:t>コマンド入力</a:t>
            </a:r>
          </a:p>
        </p:txBody>
      </p:sp>
      <p:pic>
        <p:nvPicPr>
          <p:cNvPr id="38" name="Picture 2" descr="C:\Users\yamasita\Desktop\person.png"/>
          <p:cNvPicPr>
            <a:picLocks noChangeAspect="1" noChangeArrowheads="1"/>
          </p:cNvPicPr>
          <p:nvPr/>
        </p:nvPicPr>
        <p:blipFill>
          <a:blip r:embed="rId3"/>
          <a:srcRect/>
          <a:stretch>
            <a:fillRect/>
          </a:stretch>
        </p:blipFill>
        <p:spPr bwMode="auto">
          <a:xfrm>
            <a:off x="1000100" y="4786322"/>
            <a:ext cx="952498" cy="1406766"/>
          </a:xfrm>
          <a:prstGeom prst="rect">
            <a:avLst/>
          </a:prstGeom>
          <a:noFill/>
        </p:spPr>
      </p:pic>
      <p:sp>
        <p:nvSpPr>
          <p:cNvPr id="39" name="Text Box 32"/>
          <p:cNvSpPr txBox="1">
            <a:spLocks noChangeArrowheads="1"/>
          </p:cNvSpPr>
          <p:nvPr/>
        </p:nvSpPr>
        <p:spPr bwMode="auto">
          <a:xfrm>
            <a:off x="928662" y="6182045"/>
            <a:ext cx="1107996" cy="461665"/>
          </a:xfrm>
          <a:prstGeom prst="rect">
            <a:avLst/>
          </a:prstGeom>
          <a:noFill/>
          <a:ln w="9525">
            <a:noFill/>
            <a:miter lim="800000"/>
            <a:headEnd/>
            <a:tailEnd/>
          </a:ln>
          <a:effectLst/>
        </p:spPr>
        <p:txBody>
          <a:bodyPr wrap="none">
            <a:spAutoFit/>
          </a:bodyPr>
          <a:lstStyle/>
          <a:p>
            <a:r>
              <a:rPr lang="ja-JP" altLang="en-US" dirty="0">
                <a:solidFill>
                  <a:srgbClr val="CCFFFF"/>
                </a:solidFill>
                <a:effectLst>
                  <a:outerShdw blurRad="38100" dist="38100" dir="2700000" algn="tl">
                    <a:srgbClr val="000000"/>
                  </a:outerShdw>
                </a:effectLst>
                <a:ea typeface="HGP明朝B" pitchFamily="18" charset="-128"/>
              </a:rPr>
              <a:t>ユーザ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137"/>
                                        </p:tgtEl>
                                        <p:attrNameLst>
                                          <p:attrName>style.visibility</p:attrName>
                                        </p:attrNameLst>
                                      </p:cBhvr>
                                      <p:to>
                                        <p:strVal val="visible"/>
                                      </p:to>
                                    </p:set>
                                    <p:animEffect transition="in" filter="randombar(horizontal)">
                                      <p:cBhvr>
                                        <p:cTn id="7" dur="500"/>
                                        <p:tgtEl>
                                          <p:spTgt spid="4137"/>
                                        </p:tgtEl>
                                      </p:cBhvr>
                                    </p:animEffect>
                                  </p:childTnLst>
                                </p:cTn>
                              </p:par>
                            </p:childTnLst>
                          </p:cTn>
                        </p:par>
                        <p:par>
                          <p:cTn id="8" fill="hold">
                            <p:stCondLst>
                              <p:cond delay="500"/>
                            </p:stCondLst>
                            <p:childTnLst>
                              <p:par>
                                <p:cTn id="9" presetID="27" presetClass="entr" presetSubtype="0" fill="hold" nodeType="afterEffect">
                                  <p:stCondLst>
                                    <p:cond delay="0"/>
                                  </p:stCondLst>
                                  <p:iterate type="lt">
                                    <p:tmPct val="50000"/>
                                  </p:iterate>
                                  <p:childTnLst>
                                    <p:set>
                                      <p:cBhvr>
                                        <p:cTn id="10" dur="1" fill="hold">
                                          <p:stCondLst>
                                            <p:cond delay="0"/>
                                          </p:stCondLst>
                                        </p:cTn>
                                        <p:tgtEl>
                                          <p:spTgt spid="4134">
                                            <p:txEl>
                                              <p:pRg st="1" end="1"/>
                                            </p:txEl>
                                          </p:spTgt>
                                        </p:tgtEl>
                                        <p:attrNameLst>
                                          <p:attrName>style.visibility</p:attrName>
                                        </p:attrNameLst>
                                      </p:cBhvr>
                                      <p:to>
                                        <p:strVal val="visible"/>
                                      </p:to>
                                    </p:set>
                                    <p:anim calcmode="discrete" valueType="clr">
                                      <p:cBhvr override="childStyle">
                                        <p:cTn id="11" dur="80"/>
                                        <p:tgtEl>
                                          <p:spTgt spid="4134">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4134">
                                            <p:txEl>
                                              <p:pRg st="1" end="1"/>
                                            </p:txEl>
                                          </p:spTgt>
                                        </p:tgtEl>
                                        <p:attrNameLst>
                                          <p:attrName>fillcolor</p:attrName>
                                        </p:attrNameLst>
                                      </p:cBhvr>
                                      <p:tavLst>
                                        <p:tav tm="0">
                                          <p:val>
                                            <p:clrVal>
                                              <a:schemeClr val="accent2"/>
                                            </p:clrVal>
                                          </p:val>
                                        </p:tav>
                                        <p:tav tm="50000">
                                          <p:val>
                                            <p:clrVal>
                                              <a:schemeClr val="hlink"/>
                                            </p:clrVal>
                                          </p:val>
                                        </p:tav>
                                      </p:tavLst>
                                    </p:anim>
                                    <p:set>
                                      <p:cBhvr>
                                        <p:cTn id="13" dur="80"/>
                                        <p:tgtEl>
                                          <p:spTgt spid="4134">
                                            <p:txEl>
                                              <p:pRg st="1" end="1"/>
                                            </p:txEl>
                                          </p:spTgt>
                                        </p:tgtEl>
                                        <p:attrNameLst>
                                          <p:attrName>fill.type</p:attrName>
                                        </p:attrNameLst>
                                      </p:cBhvr>
                                      <p:to>
                                        <p:strVal val="solid"/>
                                      </p:to>
                                    </p:set>
                                  </p:childTnLst>
                                </p:cTn>
                              </p:par>
                            </p:childTnLst>
                          </p:cTn>
                        </p:par>
                        <p:par>
                          <p:cTn id="14" fill="hold">
                            <p:stCondLst>
                              <p:cond delay="1180"/>
                            </p:stCondLst>
                            <p:childTnLst>
                              <p:par>
                                <p:cTn id="15" presetID="9" presetClass="entr" presetSubtype="0" fill="hold" grpId="0" nodeType="afterEffect">
                                  <p:stCondLst>
                                    <p:cond delay="0"/>
                                  </p:stCondLst>
                                  <p:childTnLst>
                                    <p:set>
                                      <p:cBhvr>
                                        <p:cTn id="16" dur="1" fill="hold">
                                          <p:stCondLst>
                                            <p:cond delay="0"/>
                                          </p:stCondLst>
                                        </p:cTn>
                                        <p:tgtEl>
                                          <p:spTgt spid="4167"/>
                                        </p:tgtEl>
                                        <p:attrNameLst>
                                          <p:attrName>style.visibility</p:attrName>
                                        </p:attrNameLst>
                                      </p:cBhvr>
                                      <p:to>
                                        <p:strVal val="visible"/>
                                      </p:to>
                                    </p:set>
                                    <p:animEffect transition="in" filter="dissolve">
                                      <p:cBhvr>
                                        <p:cTn id="17" dur="500"/>
                                        <p:tgtEl>
                                          <p:spTgt spid="4167"/>
                                        </p:tgtEl>
                                      </p:cBhvr>
                                    </p:animEffect>
                                  </p:childTnLst>
                                </p:cTn>
                              </p:par>
                            </p:childTnLst>
                          </p:cTn>
                        </p:par>
                        <p:par>
                          <p:cTn id="18" fill="hold">
                            <p:stCondLst>
                              <p:cond delay="1680"/>
                            </p:stCondLst>
                            <p:childTnLst>
                              <p:par>
                                <p:cTn id="19" presetID="12" presetClass="entr" presetSubtype="4" fill="hold" nodeType="afterEffect">
                                  <p:stCondLst>
                                    <p:cond delay="0"/>
                                  </p:stCondLst>
                                  <p:childTnLst>
                                    <p:set>
                                      <p:cBhvr>
                                        <p:cTn id="20" dur="1" fill="hold">
                                          <p:stCondLst>
                                            <p:cond delay="0"/>
                                          </p:stCondLst>
                                        </p:cTn>
                                        <p:tgtEl>
                                          <p:spTgt spid="4140"/>
                                        </p:tgtEl>
                                        <p:attrNameLst>
                                          <p:attrName>style.visibility</p:attrName>
                                        </p:attrNameLst>
                                      </p:cBhvr>
                                      <p:to>
                                        <p:strVal val="visible"/>
                                      </p:to>
                                    </p:set>
                                    <p:animEffect transition="in" filter="slide(fromBottom)">
                                      <p:cBhvr>
                                        <p:cTn id="21" dur="500"/>
                                        <p:tgtEl>
                                          <p:spTgt spid="4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3"/>
          <p:cNvSpPr>
            <a:spLocks noGrp="1" noChangeArrowheads="1"/>
          </p:cNvSpPr>
          <p:nvPr>
            <p:ph idx="1"/>
          </p:nvPr>
        </p:nvSpPr>
        <p:spPr>
          <a:xfrm>
            <a:off x="228600" y="1371600"/>
            <a:ext cx="8415366" cy="2843218"/>
          </a:xfrm>
        </p:spPr>
        <p:txBody>
          <a:bodyPr/>
          <a:lstStyle/>
          <a:p>
            <a:pPr>
              <a:buClr>
                <a:srgbClr val="CCFFFF"/>
              </a:buClr>
              <a:buFont typeface="Wingdings" pitchFamily="2" charset="2"/>
              <a:buChar char="l"/>
            </a:pP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シェルの動作例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date </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コマンドで </a:t>
            </a:r>
            <a:r>
              <a:rPr lang="en-US" altLang="ja-JP" dirty="0" smtClean="0">
                <a:solidFill>
                  <a:schemeClr val="bg1"/>
                </a:solidFill>
                <a:effectLst>
                  <a:outerShdw blurRad="38100" dist="38100" dir="2700000" algn="tl">
                    <a:srgbClr val="000000"/>
                  </a:outerShdw>
                </a:effectLst>
                <a:latin typeface="HGP明朝B" pitchFamily="18" charset="-128"/>
                <a:ea typeface="HGP明朝B" pitchFamily="18" charset="-128"/>
              </a:rPr>
              <a:t>Linux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カーネルから現在の</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日時を</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取得</a:t>
            </a:r>
            <a:endParaRPr lang="ja-JP" altLang="en-US" dirty="0">
              <a:solidFill>
                <a:srgbClr val="CCFFFF"/>
              </a:solidFill>
              <a:effectLst>
                <a:outerShdw blurRad="38100" dist="38100" dir="2700000" algn="tl">
                  <a:srgbClr val="000000"/>
                </a:outerShdw>
              </a:effectLst>
              <a:latin typeface="HGP明朝B" pitchFamily="18" charset="-128"/>
              <a:ea typeface="HGP明朝B" pitchFamily="18" charset="-128"/>
            </a:endParaRPr>
          </a:p>
          <a:p>
            <a:pPr lvl="1">
              <a:buClr>
                <a:srgbClr val="FFFF66"/>
              </a:buClr>
              <a:buFont typeface="Wingdings" pitchFamily="2" charset="2"/>
              <a:buChar char="l"/>
            </a:pP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シェルはカーネルの機械語での応答を人間語に解釈して返す</a:t>
            </a:r>
            <a:endParaRPr lang="en-US" altLang="ja-JP" dirty="0">
              <a:solidFill>
                <a:srgbClr val="CCFFFF"/>
              </a:solidFill>
              <a:effectLst>
                <a:outerShdw blurRad="38100" dist="38100" dir="2700000" algn="tl">
                  <a:srgbClr val="000000"/>
                </a:outerShdw>
              </a:effectLst>
              <a:latin typeface="HGP明朝B" pitchFamily="18" charset="-128"/>
              <a:ea typeface="HGP明朝B" pitchFamily="18" charset="-128"/>
            </a:endParaRPr>
          </a:p>
        </p:txBody>
      </p:sp>
      <p:sp>
        <p:nvSpPr>
          <p:cNvPr id="31751" name="Rectangle 7"/>
          <p:cNvSpPr>
            <a:spLocks noGrp="1" noChangeArrowheads="1"/>
          </p:cNvSpPr>
          <p:nvPr>
            <p:ph type="title"/>
          </p:nvPr>
        </p:nvSpPr>
        <p:spPr>
          <a:xfrm>
            <a:off x="685800" y="76200"/>
            <a:ext cx="77724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ユーザインターフェース</a:t>
            </a:r>
          </a:p>
        </p:txBody>
      </p:sp>
      <p:grpSp>
        <p:nvGrpSpPr>
          <p:cNvPr id="31753" name="Group 9"/>
          <p:cNvGrpSpPr>
            <a:grpSpLocks/>
          </p:cNvGrpSpPr>
          <p:nvPr/>
        </p:nvGrpSpPr>
        <p:grpSpPr bwMode="auto">
          <a:xfrm>
            <a:off x="685800" y="4267200"/>
            <a:ext cx="7696200" cy="2438400"/>
            <a:chOff x="480" y="2688"/>
            <a:chExt cx="4848" cy="1536"/>
          </a:xfrm>
        </p:grpSpPr>
        <p:sp>
          <p:nvSpPr>
            <p:cNvPr id="31754" name="Rectangle 10"/>
            <p:cNvSpPr>
              <a:spLocks noChangeArrowheads="1"/>
            </p:cNvSpPr>
            <p:nvPr/>
          </p:nvSpPr>
          <p:spPr bwMode="auto">
            <a:xfrm>
              <a:off x="480" y="2688"/>
              <a:ext cx="4848" cy="1536"/>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1755" name="AutoShape 11"/>
            <p:cNvSpPr>
              <a:spLocks noChangeArrowheads="1"/>
            </p:cNvSpPr>
            <p:nvPr/>
          </p:nvSpPr>
          <p:spPr bwMode="auto">
            <a:xfrm rot="-5430266">
              <a:off x="887" y="3191"/>
              <a:ext cx="432" cy="384"/>
            </a:xfrm>
            <a:prstGeom prst="flowChartDelay">
              <a:avLst/>
            </a:prstGeom>
            <a:gradFill rotWithShape="0">
              <a:gsLst>
                <a:gs pos="0">
                  <a:schemeClr val="bg1"/>
                </a:gs>
                <a:gs pos="100000">
                  <a:srgbClr val="FF7C80"/>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31756" name="Oval 12"/>
            <p:cNvSpPr>
              <a:spLocks noChangeArrowheads="1"/>
            </p:cNvSpPr>
            <p:nvPr/>
          </p:nvSpPr>
          <p:spPr bwMode="auto">
            <a:xfrm>
              <a:off x="912" y="2880"/>
              <a:ext cx="384" cy="384"/>
            </a:xfrm>
            <a:prstGeom prst="ellipse">
              <a:avLst/>
            </a:prstGeom>
            <a:gradFill rotWithShape="0">
              <a:gsLst>
                <a:gs pos="0">
                  <a:schemeClr val="bg1"/>
                </a:gs>
                <a:gs pos="100000">
                  <a:srgbClr val="FF7C80"/>
                </a:gs>
              </a:gsLst>
              <a:lin ang="2700000" scaled="1"/>
            </a:gradFill>
            <a:ln w="9525">
              <a:solidFill>
                <a:schemeClr val="bg1"/>
              </a:solidFill>
              <a:round/>
              <a:headEnd/>
              <a:tailEnd/>
            </a:ln>
            <a:effectLst/>
          </p:spPr>
          <p:txBody>
            <a:bodyPr wrap="none" anchor="ctr"/>
            <a:lstStyle/>
            <a:p>
              <a:endParaRPr lang="ja-JP" altLang="en-US" dirty="0">
                <a:ea typeface="HGP明朝B" pitchFamily="18" charset="-128"/>
              </a:endParaRPr>
            </a:p>
          </p:txBody>
        </p:sp>
        <p:grpSp>
          <p:nvGrpSpPr>
            <p:cNvPr id="31757" name="Group 13"/>
            <p:cNvGrpSpPr>
              <a:grpSpLocks/>
            </p:cNvGrpSpPr>
            <p:nvPr/>
          </p:nvGrpSpPr>
          <p:grpSpPr bwMode="auto">
            <a:xfrm>
              <a:off x="1707" y="2832"/>
              <a:ext cx="2229" cy="1152"/>
              <a:chOff x="1851" y="2928"/>
              <a:chExt cx="2229" cy="1152"/>
            </a:xfrm>
          </p:grpSpPr>
          <p:sp>
            <p:nvSpPr>
              <p:cNvPr id="31758" name="Rectangle 14"/>
              <p:cNvSpPr>
                <a:spLocks noChangeArrowheads="1"/>
              </p:cNvSpPr>
              <p:nvPr/>
            </p:nvSpPr>
            <p:spPr bwMode="auto">
              <a:xfrm>
                <a:off x="1872" y="2976"/>
                <a:ext cx="2208" cy="1104"/>
              </a:xfrm>
              <a:prstGeom prst="rect">
                <a:avLst/>
              </a:prstGeom>
              <a:solidFill>
                <a:schemeClr val="bg1"/>
              </a:solidFill>
              <a:ln w="9525">
                <a:solidFill>
                  <a:schemeClr val="bg1"/>
                </a:solidFill>
                <a:miter lim="800000"/>
                <a:headEnd/>
                <a:tailEnd/>
              </a:ln>
              <a:effectLst/>
            </p:spPr>
            <p:txBody>
              <a:bodyPr wrap="none" anchor="ctr"/>
              <a:lstStyle/>
              <a:p>
                <a:pPr algn="ctr"/>
                <a:endParaRPr lang="ja-JP" altLang="ja-JP" dirty="0">
                  <a:ea typeface="HGP明朝B" pitchFamily="18" charset="-128"/>
                </a:endParaRPr>
              </a:p>
            </p:txBody>
          </p:sp>
          <p:sp>
            <p:nvSpPr>
              <p:cNvPr id="31759" name="Rectangle 15"/>
              <p:cNvSpPr>
                <a:spLocks noChangeArrowheads="1"/>
              </p:cNvSpPr>
              <p:nvPr/>
            </p:nvSpPr>
            <p:spPr bwMode="auto">
              <a:xfrm>
                <a:off x="1872" y="2928"/>
                <a:ext cx="2208" cy="192"/>
              </a:xfrm>
              <a:prstGeom prst="rect">
                <a:avLst/>
              </a:prstGeom>
              <a:gradFill rotWithShape="0">
                <a:gsLst>
                  <a:gs pos="0">
                    <a:schemeClr val="accent2"/>
                  </a:gs>
                  <a:gs pos="100000">
                    <a:srgbClr val="0066CC"/>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31760" name="Text Box 16"/>
              <p:cNvSpPr txBox="1">
                <a:spLocks noChangeArrowheads="1"/>
              </p:cNvSpPr>
              <p:nvPr/>
            </p:nvSpPr>
            <p:spPr bwMode="auto">
              <a:xfrm>
                <a:off x="1851" y="2928"/>
                <a:ext cx="2229" cy="194"/>
              </a:xfrm>
              <a:prstGeom prst="rect">
                <a:avLst/>
              </a:prstGeom>
              <a:noFill/>
              <a:ln w="9525">
                <a:noFill/>
                <a:miter lim="800000"/>
                <a:headEnd/>
                <a:tailEnd/>
              </a:ln>
              <a:effectLst/>
            </p:spPr>
            <p:txBody>
              <a:bodyPr>
                <a:spAutoFit/>
              </a:bodyPr>
              <a:lstStyle/>
              <a:p>
                <a:r>
                  <a:rPr lang="en-US" altLang="ja-JP" sz="1400" b="1" dirty="0" err="1">
                    <a:solidFill>
                      <a:schemeClr val="bg1"/>
                    </a:solidFill>
                    <a:ea typeface="HGP明朝B" pitchFamily="18" charset="-128"/>
                  </a:rPr>
                  <a:t>Kterm</a:t>
                </a:r>
                <a:r>
                  <a:rPr lang="en-US" altLang="ja-JP" sz="1400" b="1" dirty="0">
                    <a:solidFill>
                      <a:schemeClr val="bg1"/>
                    </a:solidFill>
                    <a:ea typeface="HGP明朝B" pitchFamily="18" charset="-128"/>
                  </a:rPr>
                  <a:t>                         </a:t>
                </a:r>
                <a:r>
                  <a:rPr lang="ja-JP" altLang="en-US" sz="1400" b="1" dirty="0">
                    <a:solidFill>
                      <a:schemeClr val="bg1"/>
                    </a:solidFill>
                    <a:ea typeface="HGP明朝B" pitchFamily="18" charset="-128"/>
                  </a:rPr>
                  <a:t>　　　　　　　                </a:t>
                </a:r>
                <a:r>
                  <a:rPr lang="en-US" altLang="ja-JP" sz="1400" b="1" dirty="0">
                    <a:solidFill>
                      <a:schemeClr val="bg1"/>
                    </a:solidFill>
                    <a:ea typeface="HGP明朝B" pitchFamily="18" charset="-128"/>
                  </a:rPr>
                  <a:t>×</a:t>
                </a:r>
              </a:p>
            </p:txBody>
          </p:sp>
          <p:sp>
            <p:nvSpPr>
              <p:cNvPr id="31761" name="Text Box 17"/>
              <p:cNvSpPr txBox="1">
                <a:spLocks noChangeArrowheads="1"/>
              </p:cNvSpPr>
              <p:nvPr/>
            </p:nvSpPr>
            <p:spPr bwMode="auto">
              <a:xfrm>
                <a:off x="1908" y="3120"/>
                <a:ext cx="2172" cy="634"/>
              </a:xfrm>
              <a:prstGeom prst="rect">
                <a:avLst/>
              </a:prstGeom>
              <a:noFill/>
              <a:ln w="9525">
                <a:noFill/>
                <a:miter lim="800000"/>
                <a:headEnd/>
                <a:tailEnd/>
              </a:ln>
              <a:effectLst/>
            </p:spPr>
            <p:txBody>
              <a:bodyPr>
                <a:spAutoFit/>
              </a:bodyPr>
              <a:lstStyle/>
              <a:p>
                <a:r>
                  <a:rPr lang="en-US" altLang="ja-JP" sz="2000" b="1" dirty="0" err="1">
                    <a:ea typeface="HGP明朝B" pitchFamily="18" charset="-128"/>
                  </a:rPr>
                  <a:t>hoge@joho</a:t>
                </a:r>
                <a:r>
                  <a:rPr lang="en-US" altLang="ja-JP" sz="2000" b="1" dirty="0">
                    <a:ea typeface="HGP明朝B" pitchFamily="18" charset="-128"/>
                  </a:rPr>
                  <a:t>:~$ </a:t>
                </a:r>
              </a:p>
              <a:p>
                <a:r>
                  <a:rPr lang="en-US" altLang="ja-JP" sz="2000" b="1" dirty="0" err="1">
                    <a:ea typeface="HGP明朝B" pitchFamily="18" charset="-128"/>
                  </a:rPr>
                  <a:t>hoge@joho</a:t>
                </a:r>
                <a:r>
                  <a:rPr lang="en-US" altLang="ja-JP" sz="2000" b="1" dirty="0">
                    <a:ea typeface="HGP明朝B" pitchFamily="18" charset="-128"/>
                  </a:rPr>
                  <a:t>:~$</a:t>
                </a:r>
              </a:p>
              <a:p>
                <a:endParaRPr lang="en-US" altLang="ja-JP" sz="2000" b="1" dirty="0">
                  <a:ea typeface="HGP明朝B" pitchFamily="18" charset="-128"/>
                </a:endParaRPr>
              </a:p>
            </p:txBody>
          </p:sp>
        </p:grpSp>
        <p:sp>
          <p:nvSpPr>
            <p:cNvPr id="31762" name="Oval 18"/>
            <p:cNvSpPr>
              <a:spLocks noChangeArrowheads="1"/>
            </p:cNvSpPr>
            <p:nvPr/>
          </p:nvSpPr>
          <p:spPr bwMode="auto">
            <a:xfrm>
              <a:off x="4368" y="2976"/>
              <a:ext cx="624" cy="624"/>
            </a:xfrm>
            <a:prstGeom prst="ellipse">
              <a:avLst/>
            </a:prstGeom>
            <a:gradFill rotWithShape="0">
              <a:gsLst>
                <a:gs pos="0">
                  <a:srgbClr val="FFCC00"/>
                </a:gs>
                <a:gs pos="100000">
                  <a:srgbClr val="FF9933"/>
                </a:gs>
              </a:gsLst>
              <a:lin ang="2700000" scaled="1"/>
            </a:gradFill>
            <a:ln w="9525">
              <a:solidFill>
                <a:schemeClr val="tx1"/>
              </a:solidFill>
              <a:round/>
              <a:headEnd/>
              <a:tailEnd/>
            </a:ln>
            <a:effectLst/>
          </p:spPr>
          <p:txBody>
            <a:bodyPr wrap="none" anchor="ctr"/>
            <a:lstStyle/>
            <a:p>
              <a:pPr algn="ctr"/>
              <a:r>
                <a:rPr lang="en-US" altLang="ja-JP" b="1" dirty="0">
                  <a:solidFill>
                    <a:srgbClr val="CCFFFF"/>
                  </a:solidFill>
                  <a:effectLst>
                    <a:outerShdw blurRad="38100" dist="38100" dir="2700000" algn="tl">
                      <a:srgbClr val="000000"/>
                    </a:outerShdw>
                  </a:effectLst>
                  <a:latin typeface="HGP明朝B" pitchFamily="18" charset="-128"/>
                  <a:ea typeface="HGP明朝B" pitchFamily="18" charset="-128"/>
                </a:rPr>
                <a:t>OS</a:t>
              </a:r>
            </a:p>
          </p:txBody>
        </p:sp>
        <p:sp>
          <p:nvSpPr>
            <p:cNvPr id="31763" name="Text Box 19"/>
            <p:cNvSpPr txBox="1">
              <a:spLocks noChangeArrowheads="1"/>
            </p:cNvSpPr>
            <p:nvPr/>
          </p:nvSpPr>
          <p:spPr bwMode="auto">
            <a:xfrm>
              <a:off x="794" y="3600"/>
              <a:ext cx="698" cy="291"/>
            </a:xfrm>
            <a:prstGeom prst="rect">
              <a:avLst/>
            </a:prstGeom>
            <a:noFill/>
            <a:ln w="9525">
              <a:noFill/>
              <a:miter lim="800000"/>
              <a:headEnd/>
              <a:tailEnd/>
            </a:ln>
            <a:effectLst/>
          </p:spPr>
          <p:txBody>
            <a:bodyPr wrap="none">
              <a:spAutoFit/>
            </a:bodyPr>
            <a:lstStyle/>
            <a:p>
              <a:r>
                <a:rPr lang="ja-JP" altLang="en-US" dirty="0">
                  <a:solidFill>
                    <a:srgbClr val="CCFFFF"/>
                  </a:solidFill>
                  <a:effectLst>
                    <a:outerShdw blurRad="38100" dist="38100" dir="2700000" algn="tl">
                      <a:srgbClr val="000000"/>
                    </a:outerShdw>
                  </a:effectLst>
                  <a:ea typeface="HGP明朝B" pitchFamily="18" charset="-128"/>
                </a:rPr>
                <a:t>ユーザ</a:t>
              </a:r>
            </a:p>
          </p:txBody>
        </p:sp>
      </p:grpSp>
      <p:grpSp>
        <p:nvGrpSpPr>
          <p:cNvPr id="31764" name="Group 20"/>
          <p:cNvGrpSpPr>
            <a:grpSpLocks/>
          </p:cNvGrpSpPr>
          <p:nvPr/>
        </p:nvGrpSpPr>
        <p:grpSpPr bwMode="auto">
          <a:xfrm>
            <a:off x="685800" y="4267200"/>
            <a:ext cx="7696200" cy="2438400"/>
            <a:chOff x="480" y="2688"/>
            <a:chExt cx="4848" cy="1536"/>
          </a:xfrm>
        </p:grpSpPr>
        <p:sp>
          <p:nvSpPr>
            <p:cNvPr id="31765" name="Rectangle 21"/>
            <p:cNvSpPr>
              <a:spLocks noChangeArrowheads="1"/>
            </p:cNvSpPr>
            <p:nvPr/>
          </p:nvSpPr>
          <p:spPr bwMode="auto">
            <a:xfrm>
              <a:off x="480" y="2688"/>
              <a:ext cx="4848" cy="1536"/>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1766" name="AutoShape 22"/>
            <p:cNvSpPr>
              <a:spLocks noChangeArrowheads="1"/>
            </p:cNvSpPr>
            <p:nvPr/>
          </p:nvSpPr>
          <p:spPr bwMode="auto">
            <a:xfrm rot="-5430266">
              <a:off x="887" y="3191"/>
              <a:ext cx="432" cy="384"/>
            </a:xfrm>
            <a:prstGeom prst="flowChartDelay">
              <a:avLst/>
            </a:prstGeom>
            <a:gradFill rotWithShape="0">
              <a:gsLst>
                <a:gs pos="0">
                  <a:schemeClr val="bg1"/>
                </a:gs>
                <a:gs pos="100000">
                  <a:srgbClr val="FF7C80"/>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31767" name="Oval 23"/>
            <p:cNvSpPr>
              <a:spLocks noChangeArrowheads="1"/>
            </p:cNvSpPr>
            <p:nvPr/>
          </p:nvSpPr>
          <p:spPr bwMode="auto">
            <a:xfrm>
              <a:off x="912" y="2880"/>
              <a:ext cx="384" cy="384"/>
            </a:xfrm>
            <a:prstGeom prst="ellipse">
              <a:avLst/>
            </a:prstGeom>
            <a:gradFill rotWithShape="0">
              <a:gsLst>
                <a:gs pos="0">
                  <a:schemeClr val="bg1"/>
                </a:gs>
                <a:gs pos="100000">
                  <a:srgbClr val="FF7C80"/>
                </a:gs>
              </a:gsLst>
              <a:lin ang="2700000" scaled="1"/>
            </a:gradFill>
            <a:ln w="9525">
              <a:solidFill>
                <a:schemeClr val="bg1"/>
              </a:solidFill>
              <a:round/>
              <a:headEnd/>
              <a:tailEnd/>
            </a:ln>
            <a:effectLst/>
          </p:spPr>
          <p:txBody>
            <a:bodyPr wrap="none" anchor="ctr"/>
            <a:lstStyle/>
            <a:p>
              <a:endParaRPr lang="ja-JP" altLang="en-US" dirty="0">
                <a:ea typeface="HGP明朝B" pitchFamily="18" charset="-128"/>
              </a:endParaRPr>
            </a:p>
          </p:txBody>
        </p:sp>
        <p:grpSp>
          <p:nvGrpSpPr>
            <p:cNvPr id="31768" name="Group 24"/>
            <p:cNvGrpSpPr>
              <a:grpSpLocks/>
            </p:cNvGrpSpPr>
            <p:nvPr/>
          </p:nvGrpSpPr>
          <p:grpSpPr bwMode="auto">
            <a:xfrm>
              <a:off x="1707" y="2832"/>
              <a:ext cx="2229" cy="1152"/>
              <a:chOff x="1851" y="2928"/>
              <a:chExt cx="2229" cy="1152"/>
            </a:xfrm>
          </p:grpSpPr>
          <p:sp>
            <p:nvSpPr>
              <p:cNvPr id="31769" name="Rectangle 25"/>
              <p:cNvSpPr>
                <a:spLocks noChangeArrowheads="1"/>
              </p:cNvSpPr>
              <p:nvPr/>
            </p:nvSpPr>
            <p:spPr bwMode="auto">
              <a:xfrm>
                <a:off x="1872" y="2976"/>
                <a:ext cx="2208" cy="1104"/>
              </a:xfrm>
              <a:prstGeom prst="rect">
                <a:avLst/>
              </a:prstGeom>
              <a:solidFill>
                <a:schemeClr val="bg1"/>
              </a:solidFill>
              <a:ln w="9525">
                <a:solidFill>
                  <a:schemeClr val="bg1"/>
                </a:solidFill>
                <a:miter lim="800000"/>
                <a:headEnd/>
                <a:tailEnd/>
              </a:ln>
              <a:effectLst/>
            </p:spPr>
            <p:txBody>
              <a:bodyPr wrap="none" anchor="ctr"/>
              <a:lstStyle/>
              <a:p>
                <a:pPr algn="ctr"/>
                <a:endParaRPr lang="ja-JP" altLang="ja-JP" dirty="0">
                  <a:ea typeface="HGP明朝B" pitchFamily="18" charset="-128"/>
                </a:endParaRPr>
              </a:p>
            </p:txBody>
          </p:sp>
          <p:sp>
            <p:nvSpPr>
              <p:cNvPr id="31770" name="Rectangle 26"/>
              <p:cNvSpPr>
                <a:spLocks noChangeArrowheads="1"/>
              </p:cNvSpPr>
              <p:nvPr/>
            </p:nvSpPr>
            <p:spPr bwMode="auto">
              <a:xfrm>
                <a:off x="1872" y="2928"/>
                <a:ext cx="2208" cy="192"/>
              </a:xfrm>
              <a:prstGeom prst="rect">
                <a:avLst/>
              </a:prstGeom>
              <a:gradFill rotWithShape="0">
                <a:gsLst>
                  <a:gs pos="0">
                    <a:schemeClr val="accent2"/>
                  </a:gs>
                  <a:gs pos="100000">
                    <a:srgbClr val="0066CC"/>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31771" name="Text Box 27"/>
              <p:cNvSpPr txBox="1">
                <a:spLocks noChangeArrowheads="1"/>
              </p:cNvSpPr>
              <p:nvPr/>
            </p:nvSpPr>
            <p:spPr bwMode="auto">
              <a:xfrm>
                <a:off x="1851" y="2928"/>
                <a:ext cx="2229" cy="194"/>
              </a:xfrm>
              <a:prstGeom prst="rect">
                <a:avLst/>
              </a:prstGeom>
              <a:noFill/>
              <a:ln w="9525">
                <a:noFill/>
                <a:miter lim="800000"/>
                <a:headEnd/>
                <a:tailEnd/>
              </a:ln>
              <a:effectLst/>
            </p:spPr>
            <p:txBody>
              <a:bodyPr>
                <a:spAutoFit/>
              </a:bodyPr>
              <a:lstStyle/>
              <a:p>
                <a:r>
                  <a:rPr lang="en-US" altLang="ja-JP" sz="1400" b="1" dirty="0" err="1">
                    <a:solidFill>
                      <a:schemeClr val="bg1"/>
                    </a:solidFill>
                    <a:ea typeface="HGP明朝B" pitchFamily="18" charset="-128"/>
                  </a:rPr>
                  <a:t>Kterm</a:t>
                </a:r>
                <a:r>
                  <a:rPr lang="en-US" altLang="ja-JP" sz="1400" b="1" dirty="0">
                    <a:solidFill>
                      <a:schemeClr val="bg1"/>
                    </a:solidFill>
                    <a:ea typeface="HGP明朝B" pitchFamily="18" charset="-128"/>
                  </a:rPr>
                  <a:t>                         </a:t>
                </a:r>
                <a:r>
                  <a:rPr lang="ja-JP" altLang="en-US" sz="1400" b="1" dirty="0">
                    <a:solidFill>
                      <a:schemeClr val="bg1"/>
                    </a:solidFill>
                    <a:ea typeface="HGP明朝B" pitchFamily="18" charset="-128"/>
                  </a:rPr>
                  <a:t>　　　　　　　                </a:t>
                </a:r>
                <a:r>
                  <a:rPr lang="en-US" altLang="ja-JP" sz="1400" b="1" dirty="0">
                    <a:solidFill>
                      <a:schemeClr val="bg1"/>
                    </a:solidFill>
                    <a:ea typeface="HGP明朝B" pitchFamily="18" charset="-128"/>
                  </a:rPr>
                  <a:t>×</a:t>
                </a:r>
              </a:p>
            </p:txBody>
          </p:sp>
          <p:sp>
            <p:nvSpPr>
              <p:cNvPr id="31772" name="Text Box 28"/>
              <p:cNvSpPr txBox="1">
                <a:spLocks noChangeArrowheads="1"/>
              </p:cNvSpPr>
              <p:nvPr/>
            </p:nvSpPr>
            <p:spPr bwMode="auto">
              <a:xfrm>
                <a:off x="1908" y="3120"/>
                <a:ext cx="2172" cy="442"/>
              </a:xfrm>
              <a:prstGeom prst="rect">
                <a:avLst/>
              </a:prstGeom>
              <a:noFill/>
              <a:ln w="9525">
                <a:noFill/>
                <a:miter lim="800000"/>
                <a:headEnd/>
                <a:tailEnd/>
              </a:ln>
              <a:effectLst/>
            </p:spPr>
            <p:txBody>
              <a:bodyPr>
                <a:spAutoFit/>
              </a:bodyPr>
              <a:lstStyle/>
              <a:p>
                <a:r>
                  <a:rPr lang="en-US" altLang="ja-JP" sz="2000" b="1" dirty="0" err="1">
                    <a:ea typeface="HGP明朝B" pitchFamily="18" charset="-128"/>
                  </a:rPr>
                  <a:t>hoge@joho</a:t>
                </a:r>
                <a:r>
                  <a:rPr lang="en-US" altLang="ja-JP" sz="2000" b="1" dirty="0">
                    <a:ea typeface="HGP明朝B" pitchFamily="18" charset="-128"/>
                  </a:rPr>
                  <a:t>:~$ </a:t>
                </a:r>
              </a:p>
              <a:p>
                <a:r>
                  <a:rPr lang="en-US" altLang="ja-JP" sz="2000" b="1" dirty="0" err="1">
                    <a:ea typeface="HGP明朝B" pitchFamily="18" charset="-128"/>
                  </a:rPr>
                  <a:t>hoge@joho</a:t>
                </a:r>
                <a:r>
                  <a:rPr lang="en-US" altLang="ja-JP" sz="2000" b="1" dirty="0">
                    <a:ea typeface="HGP明朝B" pitchFamily="18" charset="-128"/>
                  </a:rPr>
                  <a:t>:~$ date</a:t>
                </a:r>
              </a:p>
            </p:txBody>
          </p:sp>
        </p:grpSp>
        <p:sp>
          <p:nvSpPr>
            <p:cNvPr id="31773" name="Oval 29"/>
            <p:cNvSpPr>
              <a:spLocks noChangeArrowheads="1"/>
            </p:cNvSpPr>
            <p:nvPr/>
          </p:nvSpPr>
          <p:spPr bwMode="auto">
            <a:xfrm>
              <a:off x="4368" y="2976"/>
              <a:ext cx="624" cy="624"/>
            </a:xfrm>
            <a:prstGeom prst="ellipse">
              <a:avLst/>
            </a:prstGeom>
            <a:gradFill rotWithShape="0">
              <a:gsLst>
                <a:gs pos="0">
                  <a:srgbClr val="FFCC00"/>
                </a:gs>
                <a:gs pos="100000">
                  <a:srgbClr val="FF9933"/>
                </a:gs>
              </a:gsLst>
              <a:lin ang="2700000" scaled="1"/>
            </a:gradFill>
            <a:ln w="9525">
              <a:solidFill>
                <a:schemeClr val="tx1"/>
              </a:solidFill>
              <a:round/>
              <a:headEnd/>
              <a:tailEnd/>
            </a:ln>
            <a:effectLst/>
          </p:spPr>
          <p:txBody>
            <a:bodyPr wrap="none" anchor="ctr"/>
            <a:lstStyle/>
            <a:p>
              <a:pPr algn="ctr"/>
              <a:r>
                <a:rPr lang="en-US" altLang="ja-JP" b="1" dirty="0">
                  <a:solidFill>
                    <a:srgbClr val="CCFFFF"/>
                  </a:solidFill>
                  <a:effectLst>
                    <a:outerShdw blurRad="38100" dist="38100" dir="2700000" algn="tl">
                      <a:srgbClr val="000000"/>
                    </a:outerShdw>
                  </a:effectLst>
                  <a:latin typeface="HGP明朝B" pitchFamily="18" charset="-128"/>
                  <a:ea typeface="HGP明朝B" pitchFamily="18" charset="-128"/>
                </a:rPr>
                <a:t>OS</a:t>
              </a:r>
            </a:p>
          </p:txBody>
        </p:sp>
        <p:sp>
          <p:nvSpPr>
            <p:cNvPr id="31774" name="Text Box 30"/>
            <p:cNvSpPr txBox="1">
              <a:spLocks noChangeArrowheads="1"/>
            </p:cNvSpPr>
            <p:nvPr/>
          </p:nvSpPr>
          <p:spPr bwMode="auto">
            <a:xfrm>
              <a:off x="794" y="3600"/>
              <a:ext cx="698" cy="291"/>
            </a:xfrm>
            <a:prstGeom prst="rect">
              <a:avLst/>
            </a:prstGeom>
            <a:noFill/>
            <a:ln w="9525">
              <a:noFill/>
              <a:miter lim="800000"/>
              <a:headEnd/>
              <a:tailEnd/>
            </a:ln>
            <a:effectLst/>
          </p:spPr>
          <p:txBody>
            <a:bodyPr wrap="none">
              <a:spAutoFit/>
            </a:bodyPr>
            <a:lstStyle/>
            <a:p>
              <a:r>
                <a:rPr lang="ja-JP" altLang="en-US" dirty="0">
                  <a:solidFill>
                    <a:srgbClr val="CCFFFF"/>
                  </a:solidFill>
                  <a:effectLst>
                    <a:outerShdw blurRad="38100" dist="38100" dir="2700000" algn="tl">
                      <a:srgbClr val="000000"/>
                    </a:outerShdw>
                  </a:effectLst>
                  <a:ea typeface="HGP明朝B" pitchFamily="18" charset="-128"/>
                </a:rPr>
                <a:t>ユーザ</a:t>
              </a:r>
            </a:p>
          </p:txBody>
        </p:sp>
      </p:grpSp>
      <p:grpSp>
        <p:nvGrpSpPr>
          <p:cNvPr id="31775" name="Group 31"/>
          <p:cNvGrpSpPr>
            <a:grpSpLocks/>
          </p:cNvGrpSpPr>
          <p:nvPr/>
        </p:nvGrpSpPr>
        <p:grpSpPr bwMode="auto">
          <a:xfrm>
            <a:off x="2209800" y="4343400"/>
            <a:ext cx="1403350" cy="838200"/>
            <a:chOff x="1392" y="1920"/>
            <a:chExt cx="884" cy="528"/>
          </a:xfrm>
        </p:grpSpPr>
        <p:sp>
          <p:nvSpPr>
            <p:cNvPr id="31776" name="AutoShape 32"/>
            <p:cNvSpPr>
              <a:spLocks noChangeArrowheads="1"/>
            </p:cNvSpPr>
            <p:nvPr/>
          </p:nvSpPr>
          <p:spPr bwMode="auto">
            <a:xfrm>
              <a:off x="1392" y="1920"/>
              <a:ext cx="816" cy="528"/>
            </a:xfrm>
            <a:prstGeom prst="wedgeEllipseCallout">
              <a:avLst>
                <a:gd name="adj1" fmla="val -56370"/>
                <a:gd name="adj2" fmla="val 34282"/>
              </a:avLst>
            </a:prstGeom>
            <a:solidFill>
              <a:srgbClr val="CCFFFF"/>
            </a:solidFill>
            <a:ln w="9525">
              <a:solidFill>
                <a:schemeClr val="tx1"/>
              </a:solidFill>
              <a:miter lim="800000"/>
              <a:headEnd/>
              <a:tailEnd/>
            </a:ln>
            <a:effectLst/>
          </p:spPr>
          <p:txBody>
            <a:bodyPr/>
            <a:lstStyle/>
            <a:p>
              <a:pPr algn="ctr"/>
              <a:endParaRPr lang="ja-JP" altLang="ja-JP" dirty="0">
                <a:ea typeface="HGP明朝B" pitchFamily="18" charset="-128"/>
              </a:endParaRPr>
            </a:p>
          </p:txBody>
        </p:sp>
        <p:sp>
          <p:nvSpPr>
            <p:cNvPr id="31777" name="Text Box 33"/>
            <p:cNvSpPr txBox="1">
              <a:spLocks noChangeArrowheads="1"/>
            </p:cNvSpPr>
            <p:nvPr/>
          </p:nvSpPr>
          <p:spPr bwMode="auto">
            <a:xfrm>
              <a:off x="1392" y="2016"/>
              <a:ext cx="884" cy="288"/>
            </a:xfrm>
            <a:prstGeom prst="rect">
              <a:avLst/>
            </a:prstGeom>
            <a:noFill/>
            <a:ln w="9525">
              <a:noFill/>
              <a:miter lim="800000"/>
              <a:headEnd/>
              <a:tailEnd/>
            </a:ln>
            <a:effectLst/>
          </p:spPr>
          <p:txBody>
            <a:bodyPr wrap="none">
              <a:spAutoFit/>
            </a:bodyPr>
            <a:lstStyle/>
            <a:p>
              <a:r>
                <a:rPr lang="ja-JP" altLang="en-US" dirty="0">
                  <a:effectLst>
                    <a:outerShdw blurRad="38100" dist="38100" dir="2700000" algn="tl">
                      <a:srgbClr val="FFFFFF"/>
                    </a:outerShdw>
                  </a:effectLst>
                  <a:ea typeface="HGP明朝B" pitchFamily="18" charset="-128"/>
                </a:rPr>
                <a:t>今何時？</a:t>
              </a:r>
            </a:p>
          </p:txBody>
        </p:sp>
      </p:grpSp>
      <p:grpSp>
        <p:nvGrpSpPr>
          <p:cNvPr id="31778" name="Group 34"/>
          <p:cNvGrpSpPr>
            <a:grpSpLocks/>
          </p:cNvGrpSpPr>
          <p:nvPr/>
        </p:nvGrpSpPr>
        <p:grpSpPr bwMode="auto">
          <a:xfrm>
            <a:off x="2209800" y="5257800"/>
            <a:ext cx="4419600" cy="457200"/>
            <a:chOff x="1392" y="2496"/>
            <a:chExt cx="2784" cy="288"/>
          </a:xfrm>
        </p:grpSpPr>
        <p:sp>
          <p:nvSpPr>
            <p:cNvPr id="31779" name="AutoShape 35"/>
            <p:cNvSpPr>
              <a:spLocks noChangeArrowheads="1"/>
            </p:cNvSpPr>
            <p:nvPr/>
          </p:nvSpPr>
          <p:spPr bwMode="auto">
            <a:xfrm>
              <a:off x="1392" y="2496"/>
              <a:ext cx="336" cy="288"/>
            </a:xfrm>
            <a:prstGeom prst="rightArrow">
              <a:avLst>
                <a:gd name="adj1" fmla="val 50000"/>
                <a:gd name="adj2" fmla="val 73613"/>
              </a:avLst>
            </a:prstGeom>
            <a:solidFill>
              <a:schemeClr val="accent2"/>
            </a:solidFill>
            <a:ln w="9525">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1780" name="AutoShape 36"/>
            <p:cNvSpPr>
              <a:spLocks noChangeArrowheads="1"/>
            </p:cNvSpPr>
            <p:nvPr/>
          </p:nvSpPr>
          <p:spPr bwMode="auto">
            <a:xfrm>
              <a:off x="3840" y="2496"/>
              <a:ext cx="336" cy="288"/>
            </a:xfrm>
            <a:prstGeom prst="rightArrow">
              <a:avLst>
                <a:gd name="adj1" fmla="val 50000"/>
                <a:gd name="adj2" fmla="val 73613"/>
              </a:avLst>
            </a:prstGeom>
            <a:solidFill>
              <a:schemeClr val="accent2"/>
            </a:solidFill>
            <a:ln w="9525">
              <a:solidFill>
                <a:schemeClr val="accent2"/>
              </a:solidFill>
              <a:miter lim="800000"/>
              <a:headEnd/>
              <a:tailEnd/>
            </a:ln>
            <a:effectLst/>
          </p:spPr>
          <p:txBody>
            <a:bodyPr wrap="none" anchor="ctr"/>
            <a:lstStyle/>
            <a:p>
              <a:endParaRPr lang="ja-JP" altLang="en-US" dirty="0">
                <a:ea typeface="HGP明朝B" pitchFamily="18" charset="-128"/>
              </a:endParaRPr>
            </a:p>
          </p:txBody>
        </p:sp>
      </p:grpSp>
      <p:sp>
        <p:nvSpPr>
          <p:cNvPr id="31782" name="Rectangle 38"/>
          <p:cNvSpPr>
            <a:spLocks noChangeArrowheads="1"/>
          </p:cNvSpPr>
          <p:nvPr/>
        </p:nvSpPr>
        <p:spPr bwMode="auto">
          <a:xfrm>
            <a:off x="685800" y="4267200"/>
            <a:ext cx="7696200" cy="2438400"/>
          </a:xfrm>
          <a:prstGeom prst="rect">
            <a:avLst/>
          </a:prstGeom>
          <a:solidFill>
            <a:schemeClr val="tx2"/>
          </a:solidFill>
          <a:ln w="19050">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1786" name="Rectangle 42"/>
          <p:cNvSpPr>
            <a:spLocks noChangeArrowheads="1"/>
          </p:cNvSpPr>
          <p:nvPr/>
        </p:nvSpPr>
        <p:spPr bwMode="auto">
          <a:xfrm>
            <a:off x="2667000" y="4572000"/>
            <a:ext cx="3505200" cy="1752600"/>
          </a:xfrm>
          <a:prstGeom prst="rect">
            <a:avLst/>
          </a:prstGeom>
          <a:solidFill>
            <a:schemeClr val="bg1"/>
          </a:solidFill>
          <a:ln w="9525">
            <a:solidFill>
              <a:schemeClr val="bg1"/>
            </a:solidFill>
            <a:miter lim="800000"/>
            <a:headEnd/>
            <a:tailEnd/>
          </a:ln>
          <a:effectLst/>
        </p:spPr>
        <p:txBody>
          <a:bodyPr wrap="none" anchor="ctr"/>
          <a:lstStyle/>
          <a:p>
            <a:pPr algn="ctr"/>
            <a:endParaRPr lang="ja-JP" altLang="ja-JP" dirty="0">
              <a:ea typeface="HGP明朝B" pitchFamily="18" charset="-128"/>
            </a:endParaRPr>
          </a:p>
        </p:txBody>
      </p:sp>
      <p:sp>
        <p:nvSpPr>
          <p:cNvPr id="31787" name="Rectangle 43"/>
          <p:cNvSpPr>
            <a:spLocks noChangeArrowheads="1"/>
          </p:cNvSpPr>
          <p:nvPr/>
        </p:nvSpPr>
        <p:spPr bwMode="auto">
          <a:xfrm>
            <a:off x="2667000" y="4495800"/>
            <a:ext cx="3505200" cy="304800"/>
          </a:xfrm>
          <a:prstGeom prst="rect">
            <a:avLst/>
          </a:prstGeom>
          <a:gradFill rotWithShape="0">
            <a:gsLst>
              <a:gs pos="0">
                <a:schemeClr val="accent2"/>
              </a:gs>
              <a:gs pos="100000">
                <a:srgbClr val="0066CC"/>
              </a:gs>
            </a:gsLst>
            <a:lin ang="2700000" scaled="1"/>
          </a:gradFill>
          <a:ln w="9525">
            <a:solidFill>
              <a:schemeClr val="bg1"/>
            </a:solidFill>
            <a:miter lim="800000"/>
            <a:headEnd/>
            <a:tailEnd/>
          </a:ln>
          <a:effectLst/>
        </p:spPr>
        <p:txBody>
          <a:bodyPr wrap="none" anchor="ctr"/>
          <a:lstStyle/>
          <a:p>
            <a:endParaRPr lang="ja-JP" altLang="en-US" dirty="0">
              <a:ea typeface="HGP明朝B" pitchFamily="18" charset="-128"/>
            </a:endParaRPr>
          </a:p>
        </p:txBody>
      </p:sp>
      <p:sp>
        <p:nvSpPr>
          <p:cNvPr id="31788" name="Text Box 44"/>
          <p:cNvSpPr txBox="1">
            <a:spLocks noChangeArrowheads="1"/>
          </p:cNvSpPr>
          <p:nvPr/>
        </p:nvSpPr>
        <p:spPr bwMode="auto">
          <a:xfrm>
            <a:off x="2676537" y="4495800"/>
            <a:ext cx="3538537" cy="307777"/>
          </a:xfrm>
          <a:prstGeom prst="rect">
            <a:avLst/>
          </a:prstGeom>
          <a:noFill/>
          <a:ln w="9525">
            <a:noFill/>
            <a:miter lim="800000"/>
            <a:headEnd/>
            <a:tailEnd/>
          </a:ln>
          <a:effectLst/>
        </p:spPr>
        <p:txBody>
          <a:bodyPr>
            <a:spAutoFit/>
          </a:bodyPr>
          <a:lstStyle/>
          <a:p>
            <a:r>
              <a:rPr lang="en-US" altLang="ja-JP" sz="1400" b="1" dirty="0" smtClean="0">
                <a:solidFill>
                  <a:schemeClr val="bg1"/>
                </a:solidFill>
                <a:ea typeface="HGP明朝B" pitchFamily="18" charset="-128"/>
              </a:rPr>
              <a:t>Terminal                     </a:t>
            </a:r>
            <a:r>
              <a:rPr lang="ja-JP" altLang="en-US" sz="1400" b="1" dirty="0">
                <a:solidFill>
                  <a:schemeClr val="bg1"/>
                </a:solidFill>
                <a:ea typeface="HGP明朝B" pitchFamily="18" charset="-128"/>
              </a:rPr>
              <a:t>　　　　　　　                </a:t>
            </a:r>
            <a:r>
              <a:rPr lang="en-US" altLang="ja-JP" sz="1400" b="1" dirty="0">
                <a:solidFill>
                  <a:schemeClr val="bg1"/>
                </a:solidFill>
                <a:ea typeface="HGP明朝B" pitchFamily="18" charset="-128"/>
              </a:rPr>
              <a:t>×</a:t>
            </a:r>
          </a:p>
        </p:txBody>
      </p:sp>
      <p:sp>
        <p:nvSpPr>
          <p:cNvPr id="31789" name="Text Box 45"/>
          <p:cNvSpPr txBox="1">
            <a:spLocks noChangeArrowheads="1"/>
          </p:cNvSpPr>
          <p:nvPr/>
        </p:nvSpPr>
        <p:spPr bwMode="auto">
          <a:xfrm>
            <a:off x="2724150" y="4800600"/>
            <a:ext cx="3448050" cy="1585049"/>
          </a:xfrm>
          <a:prstGeom prst="rect">
            <a:avLst/>
          </a:prstGeom>
          <a:noFill/>
          <a:ln w="9525">
            <a:noFill/>
            <a:miter lim="800000"/>
            <a:headEnd/>
            <a:tailEnd/>
          </a:ln>
          <a:effectLst/>
        </p:spPr>
        <p:txBody>
          <a:bodyPr>
            <a:spAutoFit/>
          </a:bodyPr>
          <a:lstStyle/>
          <a:p>
            <a:r>
              <a:rPr lang="en-US" altLang="ja-JP" sz="2000" b="1" dirty="0" err="1">
                <a:latin typeface="ＭＳ ゴシック" pitchFamily="49" charset="-128"/>
                <a:ea typeface="ＭＳ ゴシック" pitchFamily="49" charset="-128"/>
              </a:rPr>
              <a:t>hoge@joho</a:t>
            </a:r>
            <a:r>
              <a:rPr lang="en-US" altLang="ja-JP" sz="2000" b="1" dirty="0">
                <a:latin typeface="ＭＳ ゴシック" pitchFamily="49" charset="-128"/>
                <a:ea typeface="ＭＳ ゴシック" pitchFamily="49" charset="-128"/>
              </a:rPr>
              <a:t>:~$ </a:t>
            </a:r>
          </a:p>
          <a:p>
            <a:r>
              <a:rPr lang="en-US" altLang="ja-JP" sz="2000" b="1" dirty="0" err="1">
                <a:latin typeface="ＭＳ ゴシック" pitchFamily="49" charset="-128"/>
                <a:ea typeface="ＭＳ ゴシック" pitchFamily="49" charset="-128"/>
              </a:rPr>
              <a:t>hoge@joho</a:t>
            </a:r>
            <a:r>
              <a:rPr lang="en-US" altLang="ja-JP" sz="2000" b="1" dirty="0">
                <a:latin typeface="ＭＳ ゴシック" pitchFamily="49" charset="-128"/>
                <a:ea typeface="ＭＳ ゴシック" pitchFamily="49" charset="-128"/>
              </a:rPr>
              <a:t>:~$ date</a:t>
            </a:r>
          </a:p>
          <a:p>
            <a:pPr>
              <a:spcBef>
                <a:spcPct val="50000"/>
              </a:spcBef>
            </a:pPr>
            <a:r>
              <a:rPr lang="da-DK" altLang="ja-JP" sz="1800" b="1" dirty="0">
                <a:latin typeface="ＭＳ ゴシック" pitchFamily="49" charset="-128"/>
                <a:ea typeface="ＭＳ ゴシック" pitchFamily="49" charset="-128"/>
              </a:rPr>
              <a:t>Fri </a:t>
            </a:r>
            <a:r>
              <a:rPr lang="da-DK" altLang="ja-JP" sz="1800" b="1" dirty="0" smtClean="0">
                <a:latin typeface="ＭＳ ゴシック" pitchFamily="49" charset="-128"/>
                <a:ea typeface="ＭＳ ゴシック" pitchFamily="49" charset="-128"/>
              </a:rPr>
              <a:t>May 8 </a:t>
            </a:r>
            <a:r>
              <a:rPr lang="da-DK" altLang="ja-JP" sz="1800" b="1" dirty="0">
                <a:latin typeface="ＭＳ ゴシック" pitchFamily="49" charset="-128"/>
                <a:ea typeface="ＭＳ ゴシック" pitchFamily="49" charset="-128"/>
              </a:rPr>
              <a:t>13:25:14 JST </a:t>
            </a:r>
            <a:r>
              <a:rPr lang="da-DK" altLang="ja-JP" sz="1800" b="1" dirty="0" smtClean="0">
                <a:latin typeface="ＭＳ ゴシック" pitchFamily="49" charset="-128"/>
                <a:ea typeface="ＭＳ ゴシック" pitchFamily="49" charset="-128"/>
              </a:rPr>
              <a:t>2009</a:t>
            </a:r>
            <a:endParaRPr lang="en-US" altLang="ja-JP" sz="1800" b="1" dirty="0">
              <a:latin typeface="ＭＳ ゴシック" pitchFamily="49" charset="-128"/>
              <a:ea typeface="ＭＳ ゴシック" pitchFamily="49" charset="-128"/>
            </a:endParaRPr>
          </a:p>
          <a:p>
            <a:pPr>
              <a:spcBef>
                <a:spcPct val="50000"/>
              </a:spcBef>
            </a:pPr>
            <a:r>
              <a:rPr lang="en-US" altLang="ja-JP" sz="2000" b="1" dirty="0" err="1">
                <a:latin typeface="ＭＳ ゴシック" pitchFamily="49" charset="-128"/>
                <a:ea typeface="ＭＳ ゴシック" pitchFamily="49" charset="-128"/>
              </a:rPr>
              <a:t>hoge@joho</a:t>
            </a:r>
            <a:r>
              <a:rPr lang="en-US" altLang="ja-JP" sz="2000" b="1" dirty="0">
                <a:latin typeface="ＭＳ ゴシック" pitchFamily="49" charset="-128"/>
                <a:ea typeface="ＭＳ ゴシック" pitchFamily="49" charset="-128"/>
              </a:rPr>
              <a:t>:~$</a:t>
            </a:r>
          </a:p>
        </p:txBody>
      </p:sp>
      <p:grpSp>
        <p:nvGrpSpPr>
          <p:cNvPr id="31795" name="Group 51"/>
          <p:cNvGrpSpPr>
            <a:grpSpLocks/>
          </p:cNvGrpSpPr>
          <p:nvPr/>
        </p:nvGrpSpPr>
        <p:grpSpPr bwMode="auto">
          <a:xfrm>
            <a:off x="2209800" y="5257800"/>
            <a:ext cx="4419600" cy="457200"/>
            <a:chOff x="1392" y="4080"/>
            <a:chExt cx="2784" cy="288"/>
          </a:xfrm>
        </p:grpSpPr>
        <p:sp>
          <p:nvSpPr>
            <p:cNvPr id="31796" name="AutoShape 52"/>
            <p:cNvSpPr>
              <a:spLocks noChangeArrowheads="1"/>
            </p:cNvSpPr>
            <p:nvPr/>
          </p:nvSpPr>
          <p:spPr bwMode="auto">
            <a:xfrm flipH="1">
              <a:off x="1392" y="4080"/>
              <a:ext cx="336" cy="288"/>
            </a:xfrm>
            <a:prstGeom prst="rightArrow">
              <a:avLst>
                <a:gd name="adj1" fmla="val 50000"/>
                <a:gd name="adj2" fmla="val 73613"/>
              </a:avLst>
            </a:prstGeom>
            <a:solidFill>
              <a:schemeClr val="accent2"/>
            </a:solidFill>
            <a:ln w="9525">
              <a:solidFill>
                <a:schemeClr val="accent2"/>
              </a:solidFill>
              <a:miter lim="800000"/>
              <a:headEnd/>
              <a:tailEnd/>
            </a:ln>
            <a:effectLst/>
          </p:spPr>
          <p:txBody>
            <a:bodyPr wrap="none" anchor="ctr"/>
            <a:lstStyle/>
            <a:p>
              <a:endParaRPr lang="ja-JP" altLang="en-US" dirty="0">
                <a:ea typeface="HGP明朝B" pitchFamily="18" charset="-128"/>
              </a:endParaRPr>
            </a:p>
          </p:txBody>
        </p:sp>
        <p:sp>
          <p:nvSpPr>
            <p:cNvPr id="31797" name="AutoShape 53"/>
            <p:cNvSpPr>
              <a:spLocks noChangeArrowheads="1"/>
            </p:cNvSpPr>
            <p:nvPr/>
          </p:nvSpPr>
          <p:spPr bwMode="auto">
            <a:xfrm flipH="1">
              <a:off x="3840" y="4080"/>
              <a:ext cx="336" cy="288"/>
            </a:xfrm>
            <a:prstGeom prst="rightArrow">
              <a:avLst>
                <a:gd name="adj1" fmla="val 50000"/>
                <a:gd name="adj2" fmla="val 73613"/>
              </a:avLst>
            </a:prstGeom>
            <a:solidFill>
              <a:schemeClr val="accent2"/>
            </a:solidFill>
            <a:ln w="9525">
              <a:solidFill>
                <a:schemeClr val="accent2"/>
              </a:solidFill>
              <a:miter lim="800000"/>
              <a:headEnd/>
              <a:tailEnd/>
            </a:ln>
            <a:effectLst/>
          </p:spPr>
          <p:txBody>
            <a:bodyPr wrap="none" anchor="ctr"/>
            <a:lstStyle/>
            <a:p>
              <a:endParaRPr lang="ja-JP" altLang="en-US" dirty="0">
                <a:ea typeface="HGP明朝B" pitchFamily="18" charset="-128"/>
              </a:endParaRPr>
            </a:p>
          </p:txBody>
        </p:sp>
      </p:grpSp>
      <p:sp>
        <p:nvSpPr>
          <p:cNvPr id="31798" name="Oval 54"/>
          <p:cNvSpPr>
            <a:spLocks noChangeArrowheads="1"/>
          </p:cNvSpPr>
          <p:nvPr/>
        </p:nvSpPr>
        <p:spPr bwMode="auto">
          <a:xfrm>
            <a:off x="6659563" y="4797425"/>
            <a:ext cx="1368425" cy="1368425"/>
          </a:xfrm>
          <a:prstGeom prst="ellipse">
            <a:avLst/>
          </a:prstGeom>
          <a:gradFill rotWithShape="1">
            <a:gsLst>
              <a:gs pos="0">
                <a:srgbClr val="996600">
                  <a:gamma/>
                  <a:shade val="50980"/>
                  <a:invGamma/>
                </a:srgbClr>
              </a:gs>
              <a:gs pos="100000">
                <a:srgbClr val="996600"/>
              </a:gs>
            </a:gsLst>
            <a:lin ang="5400000" scaled="1"/>
          </a:gradFill>
          <a:ln w="9525">
            <a:solidFill>
              <a:schemeClr val="tx1"/>
            </a:solidFill>
            <a:round/>
            <a:headEnd/>
            <a:tailEnd/>
          </a:ln>
          <a:effectLst/>
        </p:spPr>
        <p:txBody>
          <a:bodyPr wrap="none" anchor="ctr"/>
          <a:lstStyle/>
          <a:p>
            <a:pPr algn="ctr"/>
            <a:r>
              <a:rPr lang="en-US" altLang="ja-JP" b="1"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b="1" dirty="0">
                <a:solidFill>
                  <a:srgbClr val="CCFFFF"/>
                </a:solidFill>
                <a:effectLst>
                  <a:outerShdw blurRad="38100" dist="38100" dir="2700000" algn="tl">
                    <a:srgbClr val="000000"/>
                  </a:outerShdw>
                </a:effectLst>
                <a:latin typeface="HGP明朝B" pitchFamily="18" charset="-128"/>
                <a:ea typeface="HGP明朝B" pitchFamily="18" charset="-128"/>
              </a:rPr>
              <a:t>カーネル </a:t>
            </a:r>
          </a:p>
        </p:txBody>
      </p:sp>
      <p:grpSp>
        <p:nvGrpSpPr>
          <p:cNvPr id="31792" name="Group 48"/>
          <p:cNvGrpSpPr>
            <a:grpSpLocks/>
          </p:cNvGrpSpPr>
          <p:nvPr/>
        </p:nvGrpSpPr>
        <p:grpSpPr bwMode="auto">
          <a:xfrm>
            <a:off x="5276863" y="4200538"/>
            <a:ext cx="1295401" cy="1085850"/>
            <a:chOff x="3360" y="3408"/>
            <a:chExt cx="816" cy="684"/>
          </a:xfrm>
        </p:grpSpPr>
        <p:sp>
          <p:nvSpPr>
            <p:cNvPr id="31793" name="AutoShape 49"/>
            <p:cNvSpPr>
              <a:spLocks noChangeArrowheads="1"/>
            </p:cNvSpPr>
            <p:nvPr/>
          </p:nvSpPr>
          <p:spPr bwMode="auto">
            <a:xfrm flipH="1">
              <a:off x="3360" y="3408"/>
              <a:ext cx="816" cy="684"/>
            </a:xfrm>
            <a:prstGeom prst="wedgeEllipseCallout">
              <a:avLst>
                <a:gd name="adj1" fmla="val -63972"/>
                <a:gd name="adj2" fmla="val 35815"/>
              </a:avLst>
            </a:prstGeom>
            <a:solidFill>
              <a:srgbClr val="CCFFFF"/>
            </a:solidFill>
            <a:ln w="9525">
              <a:solidFill>
                <a:schemeClr val="tx1"/>
              </a:solidFill>
              <a:miter lim="800000"/>
              <a:headEnd/>
              <a:tailEnd/>
            </a:ln>
            <a:effectLst/>
          </p:spPr>
          <p:txBody>
            <a:bodyPr/>
            <a:lstStyle/>
            <a:p>
              <a:pPr algn="ctr"/>
              <a:endParaRPr lang="ja-JP" altLang="ja-JP" sz="1800" dirty="0">
                <a:ea typeface="HGP明朝B" pitchFamily="18" charset="-128"/>
              </a:endParaRPr>
            </a:p>
          </p:txBody>
        </p:sp>
        <p:sp>
          <p:nvSpPr>
            <p:cNvPr id="31794" name="Text Box 50"/>
            <p:cNvSpPr txBox="1">
              <a:spLocks noChangeArrowheads="1"/>
            </p:cNvSpPr>
            <p:nvPr/>
          </p:nvSpPr>
          <p:spPr bwMode="auto">
            <a:xfrm flipH="1">
              <a:off x="3446" y="3449"/>
              <a:ext cx="668" cy="582"/>
            </a:xfrm>
            <a:prstGeom prst="rect">
              <a:avLst/>
            </a:prstGeom>
            <a:noFill/>
            <a:ln w="9525">
              <a:noFill/>
              <a:miter lim="800000"/>
              <a:headEnd/>
              <a:tailEnd/>
            </a:ln>
            <a:effectLst/>
          </p:spPr>
          <p:txBody>
            <a:bodyPr wrap="square">
              <a:spAutoFit/>
            </a:bodyPr>
            <a:lstStyle/>
            <a:p>
              <a:r>
                <a:rPr lang="da-DK" altLang="ja-JP" sz="1800" dirty="0" smtClean="0">
                  <a:effectLst>
                    <a:outerShdw blurRad="38100" dist="38100" dir="2700000" algn="tl">
                      <a:srgbClr val="FFFFFF"/>
                    </a:outerShdw>
                  </a:effectLst>
                  <a:ea typeface="HGP明朝B" pitchFamily="18" charset="-128"/>
                </a:rPr>
                <a:t>1010101  </a:t>
              </a:r>
              <a:r>
                <a:rPr lang="da-DK" altLang="ja-JP" sz="1800" dirty="0" smtClean="0">
                  <a:effectLst>
                    <a:outerShdw blurRad="38100" dist="38100" dir="2700000" algn="tl">
                      <a:srgbClr val="FFFFFF"/>
                    </a:outerShdw>
                  </a:effectLst>
                  <a:ea typeface="HGP明朝B" pitchFamily="18" charset="-128"/>
                </a:rPr>
                <a:t>0001001</a:t>
              </a:r>
              <a:endParaRPr lang="da-DK" altLang="ja-JP" sz="1800" dirty="0" smtClean="0">
                <a:effectLst>
                  <a:outerShdw blurRad="38100" dist="38100" dir="2700000" algn="tl">
                    <a:srgbClr val="FFFFFF"/>
                  </a:outerShdw>
                </a:effectLst>
                <a:ea typeface="HGP明朝B" pitchFamily="18" charset="-128"/>
              </a:endParaRPr>
            </a:p>
            <a:p>
              <a:r>
                <a:rPr lang="da-DK" altLang="ja-JP" sz="1800" dirty="0" smtClean="0">
                  <a:effectLst>
                    <a:outerShdw blurRad="38100" dist="38100" dir="2700000" algn="tl">
                      <a:srgbClr val="FFFFFF"/>
                    </a:outerShdw>
                  </a:effectLst>
                  <a:ea typeface="HGP明朝B" pitchFamily="18" charset="-128"/>
                </a:rPr>
                <a:t>1100110</a:t>
              </a:r>
            </a:p>
          </p:txBody>
        </p:sp>
      </p:grpSp>
      <p:sp>
        <p:nvSpPr>
          <p:cNvPr id="31799" name="Text Box 55"/>
          <p:cNvSpPr txBox="1">
            <a:spLocks noChangeArrowheads="1"/>
          </p:cNvSpPr>
          <p:nvPr/>
        </p:nvSpPr>
        <p:spPr bwMode="auto">
          <a:xfrm>
            <a:off x="4572000" y="5830888"/>
            <a:ext cx="1595309" cy="400110"/>
          </a:xfrm>
          <a:prstGeom prst="rect">
            <a:avLst/>
          </a:prstGeom>
          <a:noFill/>
          <a:ln w="9525">
            <a:solidFill>
              <a:schemeClr val="accent2"/>
            </a:solidFill>
            <a:miter lim="800000"/>
            <a:headEnd/>
            <a:tailEnd/>
          </a:ln>
          <a:effectLst/>
        </p:spPr>
        <p:txBody>
          <a:bodyPr wrap="none">
            <a:spAutoFit/>
          </a:bodyPr>
          <a:lstStyle/>
          <a:p>
            <a:r>
              <a:rPr lang="en-US" altLang="ja-JP" sz="2000" dirty="0">
                <a:solidFill>
                  <a:srgbClr val="0066FF"/>
                </a:solidFill>
                <a:effectLst>
                  <a:outerShdw blurRad="38100" dist="38100" dir="2700000" algn="tl">
                    <a:srgbClr val="000000"/>
                  </a:outerShdw>
                </a:effectLst>
                <a:ea typeface="HGP明朝B" pitchFamily="18" charset="-128"/>
              </a:rPr>
              <a:t>↑</a:t>
            </a:r>
            <a:r>
              <a:rPr lang="ja-JP" altLang="en-US" sz="2000" dirty="0">
                <a:solidFill>
                  <a:srgbClr val="0066FF"/>
                </a:solidFill>
                <a:effectLst>
                  <a:outerShdw blurRad="38100" dist="38100" dir="2700000" algn="tl">
                    <a:srgbClr val="000000"/>
                  </a:outerShdw>
                </a:effectLst>
                <a:ea typeface="HGP明朝B" pitchFamily="18" charset="-128"/>
              </a:rPr>
              <a:t>日時の表示</a:t>
            </a:r>
          </a:p>
        </p:txBody>
      </p:sp>
      <p:pic>
        <p:nvPicPr>
          <p:cNvPr id="56" name="Picture 2" descr="C:\Users\yamasita\Desktop\person.png"/>
          <p:cNvPicPr>
            <a:picLocks noChangeAspect="1" noChangeArrowheads="1"/>
          </p:cNvPicPr>
          <p:nvPr/>
        </p:nvPicPr>
        <p:blipFill>
          <a:blip r:embed="rId3"/>
          <a:srcRect/>
          <a:stretch>
            <a:fillRect/>
          </a:stretch>
        </p:blipFill>
        <p:spPr bwMode="auto">
          <a:xfrm>
            <a:off x="1000100" y="4786322"/>
            <a:ext cx="952498" cy="1406766"/>
          </a:xfrm>
          <a:prstGeom prst="rect">
            <a:avLst/>
          </a:prstGeom>
          <a:noFill/>
        </p:spPr>
      </p:pic>
      <p:sp>
        <p:nvSpPr>
          <p:cNvPr id="57" name="Text Box 32"/>
          <p:cNvSpPr txBox="1">
            <a:spLocks noChangeArrowheads="1"/>
          </p:cNvSpPr>
          <p:nvPr/>
        </p:nvSpPr>
        <p:spPr bwMode="auto">
          <a:xfrm>
            <a:off x="928662" y="6182045"/>
            <a:ext cx="1107996" cy="461665"/>
          </a:xfrm>
          <a:prstGeom prst="rect">
            <a:avLst/>
          </a:prstGeom>
          <a:noFill/>
          <a:ln w="9525">
            <a:noFill/>
            <a:miter lim="800000"/>
            <a:headEnd/>
            <a:tailEnd/>
          </a:ln>
          <a:effectLst/>
        </p:spPr>
        <p:txBody>
          <a:bodyPr wrap="none">
            <a:spAutoFit/>
          </a:bodyPr>
          <a:lstStyle/>
          <a:p>
            <a:r>
              <a:rPr lang="ja-JP" altLang="en-US" dirty="0">
                <a:solidFill>
                  <a:srgbClr val="CCFFFF"/>
                </a:solidFill>
                <a:effectLst>
                  <a:outerShdw blurRad="38100" dist="38100" dir="2700000" algn="tl">
                    <a:srgbClr val="000000"/>
                  </a:outerShdw>
                </a:effectLst>
                <a:ea typeface="HGP明朝B" pitchFamily="18" charset="-128"/>
              </a:rPr>
              <a:t>ユーザ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1792"/>
                                        </p:tgtEl>
                                        <p:attrNameLst>
                                          <p:attrName>style.visibility</p:attrName>
                                        </p:attrNameLst>
                                      </p:cBhvr>
                                      <p:to>
                                        <p:strVal val="visible"/>
                                      </p:to>
                                    </p:set>
                                    <p:animEffect transition="in" filter="randombar(horizontal)">
                                      <p:cBhvr>
                                        <p:cTn id="7" dur="500"/>
                                        <p:tgtEl>
                                          <p:spTgt spid="31792"/>
                                        </p:tgtEl>
                                      </p:cBhvr>
                                    </p:animEffect>
                                  </p:childTnLst>
                                </p:cTn>
                              </p:par>
                            </p:childTnLst>
                          </p:cTn>
                        </p:par>
                        <p:par>
                          <p:cTn id="8" fill="hold">
                            <p:stCondLst>
                              <p:cond delay="500"/>
                            </p:stCondLst>
                            <p:childTnLst>
                              <p:par>
                                <p:cTn id="9" presetID="27" presetClass="entr" presetSubtype="0" fill="hold" nodeType="afterEffect">
                                  <p:stCondLst>
                                    <p:cond delay="0"/>
                                  </p:stCondLst>
                                  <p:iterate type="lt">
                                    <p:tmPct val="50000"/>
                                  </p:iterate>
                                  <p:childTnLst>
                                    <p:set>
                                      <p:cBhvr>
                                        <p:cTn id="10" dur="1" fill="hold">
                                          <p:stCondLst>
                                            <p:cond delay="0"/>
                                          </p:stCondLst>
                                        </p:cTn>
                                        <p:tgtEl>
                                          <p:spTgt spid="31789">
                                            <p:txEl>
                                              <p:pRg st="2" end="2"/>
                                            </p:txEl>
                                          </p:spTgt>
                                        </p:tgtEl>
                                        <p:attrNameLst>
                                          <p:attrName>style.visibility</p:attrName>
                                        </p:attrNameLst>
                                      </p:cBhvr>
                                      <p:to>
                                        <p:strVal val="visible"/>
                                      </p:to>
                                    </p:set>
                                    <p:anim calcmode="discrete" valueType="clr">
                                      <p:cBhvr override="childStyle">
                                        <p:cTn id="11" dur="80"/>
                                        <p:tgtEl>
                                          <p:spTgt spid="3178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1789">
                                            <p:txEl>
                                              <p:pRg st="2" end="2"/>
                                            </p:txEl>
                                          </p:spTgt>
                                        </p:tgtEl>
                                        <p:attrNameLst>
                                          <p:attrName>fillcolor</p:attrName>
                                        </p:attrNameLst>
                                      </p:cBhvr>
                                      <p:tavLst>
                                        <p:tav tm="0">
                                          <p:val>
                                            <p:clrVal>
                                              <a:schemeClr val="accent2"/>
                                            </p:clrVal>
                                          </p:val>
                                        </p:tav>
                                        <p:tav tm="50000">
                                          <p:val>
                                            <p:clrVal>
                                              <a:schemeClr val="hlink"/>
                                            </p:clrVal>
                                          </p:val>
                                        </p:tav>
                                      </p:tavLst>
                                    </p:anim>
                                    <p:set>
                                      <p:cBhvr>
                                        <p:cTn id="13" dur="80"/>
                                        <p:tgtEl>
                                          <p:spTgt spid="31789">
                                            <p:txEl>
                                              <p:pRg st="2" end="2"/>
                                            </p:txEl>
                                          </p:spTgt>
                                        </p:tgtEl>
                                        <p:attrNameLst>
                                          <p:attrName>fill.type</p:attrName>
                                        </p:attrNameLst>
                                      </p:cBhvr>
                                      <p:to>
                                        <p:strVal val="solid"/>
                                      </p:to>
                                    </p:set>
                                  </p:childTnLst>
                                </p:cTn>
                              </p:par>
                            </p:childTnLst>
                          </p:cTn>
                        </p:par>
                        <p:par>
                          <p:cTn id="14" fill="hold">
                            <p:stCondLst>
                              <p:cond delay="1420"/>
                            </p:stCondLst>
                            <p:childTnLst>
                              <p:par>
                                <p:cTn id="15" presetID="27" presetClass="entr" presetSubtype="0" fill="hold" nodeType="afterEffect">
                                  <p:stCondLst>
                                    <p:cond delay="0"/>
                                  </p:stCondLst>
                                  <p:iterate type="lt">
                                    <p:tmPct val="50000"/>
                                  </p:iterate>
                                  <p:childTnLst>
                                    <p:set>
                                      <p:cBhvr>
                                        <p:cTn id="16" dur="1" fill="hold">
                                          <p:stCondLst>
                                            <p:cond delay="0"/>
                                          </p:stCondLst>
                                        </p:cTn>
                                        <p:tgtEl>
                                          <p:spTgt spid="31789">
                                            <p:txEl>
                                              <p:pRg st="3" end="3"/>
                                            </p:txEl>
                                          </p:spTgt>
                                        </p:tgtEl>
                                        <p:attrNameLst>
                                          <p:attrName>style.visibility</p:attrName>
                                        </p:attrNameLst>
                                      </p:cBhvr>
                                      <p:to>
                                        <p:strVal val="visible"/>
                                      </p:to>
                                    </p:set>
                                    <p:anim calcmode="discrete" valueType="clr">
                                      <p:cBhvr override="childStyle">
                                        <p:cTn id="17" dur="80"/>
                                        <p:tgtEl>
                                          <p:spTgt spid="3178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31789">
                                            <p:txEl>
                                              <p:pRg st="3" end="3"/>
                                            </p:txEl>
                                          </p:spTgt>
                                        </p:tgtEl>
                                        <p:attrNameLst>
                                          <p:attrName>fillcolor</p:attrName>
                                        </p:attrNameLst>
                                      </p:cBhvr>
                                      <p:tavLst>
                                        <p:tav tm="0">
                                          <p:val>
                                            <p:clrVal>
                                              <a:schemeClr val="accent2"/>
                                            </p:clrVal>
                                          </p:val>
                                        </p:tav>
                                        <p:tav tm="50000">
                                          <p:val>
                                            <p:clrVal>
                                              <a:schemeClr val="hlink"/>
                                            </p:clrVal>
                                          </p:val>
                                        </p:tav>
                                      </p:tavLst>
                                    </p:anim>
                                    <p:set>
                                      <p:cBhvr>
                                        <p:cTn id="19" dur="80"/>
                                        <p:tgtEl>
                                          <p:spTgt spid="31789">
                                            <p:txEl>
                                              <p:pRg st="3" end="3"/>
                                            </p:txEl>
                                          </p:spTgt>
                                        </p:tgtEl>
                                        <p:attrNameLst>
                                          <p:attrName>fill.type</p:attrName>
                                        </p:attrNameLst>
                                      </p:cBhvr>
                                      <p:to>
                                        <p:strVal val="solid"/>
                                      </p:to>
                                    </p:set>
                                  </p:childTnLst>
                                </p:cTn>
                              </p:par>
                            </p:childTnLst>
                          </p:cTn>
                        </p:par>
                        <p:par>
                          <p:cTn id="20" fill="hold">
                            <p:stCondLst>
                              <p:cond delay="1940"/>
                            </p:stCondLst>
                            <p:childTnLst>
                              <p:par>
                                <p:cTn id="21" presetID="9" presetClass="entr" presetSubtype="0" fill="hold" grpId="0" nodeType="afterEffect">
                                  <p:stCondLst>
                                    <p:cond delay="0"/>
                                  </p:stCondLst>
                                  <p:childTnLst>
                                    <p:set>
                                      <p:cBhvr>
                                        <p:cTn id="22" dur="1" fill="hold">
                                          <p:stCondLst>
                                            <p:cond delay="0"/>
                                          </p:stCondLst>
                                        </p:cTn>
                                        <p:tgtEl>
                                          <p:spTgt spid="31799"/>
                                        </p:tgtEl>
                                        <p:attrNameLst>
                                          <p:attrName>style.visibility</p:attrName>
                                        </p:attrNameLst>
                                      </p:cBhvr>
                                      <p:to>
                                        <p:strVal val="visible"/>
                                      </p:to>
                                    </p:set>
                                    <p:animEffect transition="in" filter="dissolve">
                                      <p:cBhvr>
                                        <p:cTn id="23" dur="500"/>
                                        <p:tgtEl>
                                          <p:spTgt spid="31799"/>
                                        </p:tgtEl>
                                      </p:cBhvr>
                                    </p:animEffect>
                                  </p:childTnLst>
                                </p:cTn>
                              </p:par>
                            </p:childTnLst>
                          </p:cTn>
                        </p:par>
                        <p:par>
                          <p:cTn id="24" fill="hold">
                            <p:stCondLst>
                              <p:cond delay="2440"/>
                            </p:stCondLst>
                            <p:childTnLst>
                              <p:par>
                                <p:cTn id="25" presetID="12" presetClass="entr" presetSubtype="4" fill="hold" nodeType="afterEffect">
                                  <p:stCondLst>
                                    <p:cond delay="0"/>
                                  </p:stCondLst>
                                  <p:childTnLst>
                                    <p:set>
                                      <p:cBhvr>
                                        <p:cTn id="26" dur="1" fill="hold">
                                          <p:stCondLst>
                                            <p:cond delay="0"/>
                                          </p:stCondLst>
                                        </p:cTn>
                                        <p:tgtEl>
                                          <p:spTgt spid="31795"/>
                                        </p:tgtEl>
                                        <p:attrNameLst>
                                          <p:attrName>style.visibility</p:attrName>
                                        </p:attrNameLst>
                                      </p:cBhvr>
                                      <p:to>
                                        <p:strVal val="visible"/>
                                      </p:to>
                                    </p:set>
                                    <p:animEffect transition="in" filter="slide(fromBottom)">
                                      <p:cBhvr>
                                        <p:cTn id="27" dur="500"/>
                                        <p:tgtEl>
                                          <p:spTgt spid="31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9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76200"/>
            <a:ext cx="7772400" cy="1143000"/>
          </a:xfrm>
        </p:spPr>
        <p:txBody>
          <a:bodyPr/>
          <a:lstStyle/>
          <a:p>
            <a:r>
              <a:rPr lang="ja-JP" altLang="en-US" sz="4800" dirty="0">
                <a:solidFill>
                  <a:srgbClr val="FFFF66"/>
                </a:solidFill>
                <a:effectLst>
                  <a:outerShdw blurRad="38100" dist="38100" dir="2700000" algn="tl">
                    <a:srgbClr val="000000"/>
                  </a:outerShdw>
                </a:effectLst>
                <a:latin typeface="HGP明朝B" pitchFamily="18" charset="-128"/>
                <a:ea typeface="HGP明朝B" pitchFamily="18" charset="-128"/>
              </a:rPr>
              <a:t>環境情報の設定と参照</a:t>
            </a:r>
          </a:p>
        </p:txBody>
      </p:sp>
      <p:sp>
        <p:nvSpPr>
          <p:cNvPr id="5123" name="Rectangle 3"/>
          <p:cNvSpPr>
            <a:spLocks noGrp="1" noChangeArrowheads="1"/>
          </p:cNvSpPr>
          <p:nvPr>
            <p:ph idx="1"/>
          </p:nvPr>
        </p:nvSpPr>
        <p:spPr>
          <a:xfrm>
            <a:off x="228600" y="1295400"/>
            <a:ext cx="8458200" cy="5086350"/>
          </a:xfrm>
        </p:spPr>
        <p:txBody>
          <a:bodyPr/>
          <a:lstStyle/>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アプリケーションソフトウェア </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ブラウザ</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メーラ</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エディタ</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 etc. ...) </a:t>
            </a: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で使用する環境情報を設定・参照</a:t>
            </a:r>
          </a:p>
          <a:p>
            <a:pPr lvl="1">
              <a:buClr>
                <a:srgbClr val="FFFF66"/>
              </a:buClr>
              <a:buFont typeface="Wingdings" pitchFamily="2" charset="2"/>
              <a:buChar char="l"/>
            </a:pPr>
            <a:r>
              <a:rPr lang="ja-JP" altLang="en-US" dirty="0">
                <a:solidFill>
                  <a:srgbClr val="996633"/>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ユーザ名</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ホームディレクトリ</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言語環境</a:t>
            </a: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p>
          <a:p>
            <a:pPr lvl="1">
              <a:buClr>
                <a:srgbClr val="FFFF66"/>
              </a:buClr>
              <a:buFont typeface="Wingdings" pitchFamily="2" charset="2"/>
              <a:buChar char="l"/>
            </a:pPr>
            <a:r>
              <a:rPr lang="en-US" altLang="ja-JP" dirty="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a:solidFill>
                  <a:srgbClr val="CCFFFF"/>
                </a:solidFill>
                <a:effectLst>
                  <a:outerShdw blurRad="38100" dist="38100" dir="2700000" algn="tl">
                    <a:srgbClr val="000000"/>
                  </a:outerShdw>
                </a:effectLst>
                <a:latin typeface="HGP明朝B" pitchFamily="18" charset="-128"/>
                <a:ea typeface="HGP明朝B" pitchFamily="18" charset="-128"/>
              </a:rPr>
              <a:t>「環境変数」 に文字列を代入することで</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設定</a:t>
            </a:r>
            <a:endPar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endParaRPr>
          </a:p>
          <a:p>
            <a:pPr lvl="2">
              <a:buClr>
                <a:srgbClr val="FFFF66"/>
              </a:buClr>
              <a:buFont typeface="Wingdings" pitchFamily="2" charset="2"/>
              <a:buChar char="l"/>
            </a:pP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例</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rgbClr val="CCFFFF"/>
                </a:solidFill>
                <a:effectLst>
                  <a:outerShdw blurRad="38100" dist="38100" dir="2700000" algn="tl">
                    <a:srgbClr val="000000"/>
                  </a:outerShdw>
                </a:effectLst>
                <a:latin typeface="HGP明朝B" pitchFamily="18" charset="-128"/>
                <a:ea typeface="HGP明朝B" pitchFamily="18" charset="-128"/>
              </a:rPr>
              <a:t>言語環境</a:t>
            </a:r>
            <a:r>
              <a:rPr lang="en-US" altLang="ja-JP" dirty="0" smtClean="0">
                <a:solidFill>
                  <a:srgbClr val="CCFFFF"/>
                </a:solidFill>
                <a:effectLst>
                  <a:outerShdw blurRad="38100" dist="38100" dir="2700000" algn="tl">
                    <a:srgbClr val="000000"/>
                  </a:outerShdw>
                </a:effectLst>
                <a:latin typeface="HGP明朝B" pitchFamily="18" charset="-128"/>
                <a:ea typeface="HGP明朝B" pitchFamily="18" charset="-128"/>
              </a:rPr>
              <a:t>  </a:t>
            </a:r>
            <a:r>
              <a:rPr lang="en-US" altLang="ja-JP" dirty="0" smtClean="0">
                <a:solidFill>
                  <a:srgbClr val="FE674E"/>
                </a:solidFill>
                <a:effectLst>
                  <a:outerShdw blurRad="38100" dist="38100" dir="2700000" algn="tl">
                    <a:srgbClr val="000000"/>
                  </a:outerShdw>
                </a:effectLst>
                <a:latin typeface="HGP明朝B" pitchFamily="18" charset="-128"/>
                <a:ea typeface="HGP明朝B" pitchFamily="18" charset="-128"/>
              </a:rPr>
              <a:t>LANG=C</a:t>
            </a:r>
          </a:p>
          <a:p>
            <a:pPr lvl="2">
              <a:buClr>
                <a:srgbClr val="FFFF66"/>
              </a:buClr>
              <a:buNone/>
            </a:pPr>
            <a:r>
              <a:rPr lang="en-US" altLang="ja-JP" dirty="0" smtClean="0">
                <a:solidFill>
                  <a:srgbClr val="FE674E"/>
                </a:solidFill>
                <a:effectLst>
                  <a:outerShdw blurRad="38100" dist="38100" dir="2700000" algn="tl">
                    <a:srgbClr val="000000"/>
                  </a:outerShdw>
                </a:effectLst>
                <a:latin typeface="HGP明朝B" pitchFamily="18" charset="-128"/>
                <a:ea typeface="HGP明朝B" pitchFamily="18" charset="-128"/>
              </a:rPr>
              <a:t>        </a:t>
            </a:r>
            <a:r>
              <a:rPr lang="ja-JP" altLang="en-US" dirty="0" smtClean="0">
                <a:solidFill>
                  <a:schemeClr val="bg1"/>
                </a:solidFill>
                <a:effectLst>
                  <a:outerShdw blurRad="38100" dist="38100" dir="2700000" algn="tl">
                    <a:srgbClr val="000000"/>
                  </a:outerShdw>
                </a:effectLst>
                <a:latin typeface="HGP明朝B" pitchFamily="18" charset="-128"/>
                <a:ea typeface="HGP明朝B" pitchFamily="18" charset="-128"/>
              </a:rPr>
              <a:t>ターミナル </a:t>
            </a:r>
            <a:r>
              <a:rPr lang="en-US" altLang="ja-JP" dirty="0" smtClean="0">
                <a:solidFill>
                  <a:srgbClr val="FE674E"/>
                </a:solidFill>
                <a:effectLst>
                  <a:outerShdw blurRad="38100" dist="38100" dir="2700000" algn="tl">
                    <a:srgbClr val="000000"/>
                  </a:outerShdw>
                </a:effectLst>
                <a:latin typeface="HGP明朝B" pitchFamily="18" charset="-128"/>
                <a:ea typeface="HGP明朝B" pitchFamily="18" charset="-128"/>
              </a:rPr>
              <a:t>TERM=</a:t>
            </a:r>
            <a:r>
              <a:rPr lang="en-US" altLang="ja-JP" dirty="0" err="1" smtClean="0">
                <a:solidFill>
                  <a:srgbClr val="FE674E"/>
                </a:solidFill>
                <a:effectLst>
                  <a:outerShdw blurRad="38100" dist="38100" dir="2700000" algn="tl">
                    <a:srgbClr val="000000"/>
                  </a:outerShdw>
                </a:effectLst>
                <a:latin typeface="HGP明朝B" pitchFamily="18" charset="-128"/>
                <a:ea typeface="HGP明朝B" pitchFamily="18" charset="-128"/>
              </a:rPr>
              <a:t>xterm</a:t>
            </a:r>
            <a:endParaRPr lang="ja-JP" altLang="en-US" dirty="0">
              <a:solidFill>
                <a:srgbClr val="996633"/>
              </a:solidFill>
              <a:effectLst>
                <a:outerShdw blurRad="38100" dist="38100" dir="2700000" algn="tl">
                  <a:srgbClr val="000000"/>
                </a:outerShdw>
              </a:effectLst>
              <a:latin typeface="HGP明朝B" pitchFamily="18" charset="-128"/>
              <a:ea typeface="HGP明朝B" pitchFamily="18" charset="-128"/>
            </a:endParaRPr>
          </a:p>
          <a:p>
            <a:pPr>
              <a:buClr>
                <a:srgbClr val="CCFFFF"/>
              </a:buClr>
              <a:buFont typeface="Wingdings" pitchFamily="2" charset="2"/>
              <a:buChar char="l"/>
            </a:pPr>
            <a:r>
              <a:rPr lang="ja-JP" altLang="en-US" dirty="0">
                <a:solidFill>
                  <a:schemeClr val="bg1"/>
                </a:solidFill>
                <a:effectLst>
                  <a:outerShdw blurRad="38100" dist="38100" dir="2700000" algn="tl">
                    <a:srgbClr val="000000"/>
                  </a:outerShdw>
                </a:effectLst>
                <a:latin typeface="HGP明朝B" pitchFamily="18" charset="-128"/>
                <a:ea typeface="HGP明朝B" pitchFamily="18" charset="-128"/>
              </a:rPr>
              <a:t>詳しくは実習編で</a:t>
            </a:r>
            <a:r>
              <a:rPr lang="en-US" altLang="ja-JP" dirty="0">
                <a:solidFill>
                  <a:schemeClr val="bg1"/>
                </a:solidFill>
                <a:effectLst>
                  <a:outerShdw blurRad="38100" dist="38100" dir="2700000" algn="tl">
                    <a:srgbClr val="000000"/>
                  </a:outerShdw>
                </a:effectLst>
                <a:latin typeface="HGP明朝B" pitchFamily="18" charset="-128"/>
                <a:ea typeface="HGP明朝B" pitchFamily="18" charset="-128"/>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5178</TotalTime>
  <Words>1259</Words>
  <Application>Microsoft PowerPoint</Application>
  <PresentationFormat>画面に合わせる (4:3)</PresentationFormat>
  <Paragraphs>291</Paragraphs>
  <Slides>25</Slides>
  <Notes>15</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標準デザイン</vt:lpstr>
      <vt:lpstr>シェル シェルスクリプト 最低限vi</vt:lpstr>
      <vt:lpstr>目次</vt:lpstr>
      <vt:lpstr>シェル</vt:lpstr>
      <vt:lpstr>シェルとは？</vt:lpstr>
      <vt:lpstr>シェルの役割</vt:lpstr>
      <vt:lpstr>ユーザインターフェース</vt:lpstr>
      <vt:lpstr>ユーザインターフェース</vt:lpstr>
      <vt:lpstr>ユーザインターフェース</vt:lpstr>
      <vt:lpstr>環境情報の設定と参照</vt:lpstr>
      <vt:lpstr>プログラミング言語としてのシェル</vt:lpstr>
      <vt:lpstr>代表的なシェル</vt:lpstr>
      <vt:lpstr>bash の特徴</vt:lpstr>
      <vt:lpstr>シェルスクリプト</vt:lpstr>
      <vt:lpstr>シェルスクリプトの目的</vt:lpstr>
      <vt:lpstr>シェルスクリプトの目的</vt:lpstr>
      <vt:lpstr>シェルスクリプトの目的</vt:lpstr>
      <vt:lpstr>シェルスクリプトの概要</vt:lpstr>
      <vt:lpstr>シェルスクリプトの概要</vt:lpstr>
      <vt:lpstr>シェルスクリプトの概要</vt:lpstr>
      <vt:lpstr>テキストエディタ</vt:lpstr>
      <vt:lpstr>vi</vt:lpstr>
      <vt:lpstr>vi (ブイアイ) とは?</vt:lpstr>
      <vt:lpstr>vi の特徴</vt:lpstr>
      <vt:lpstr>vi の操作</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シェル・シェルスクリプト・最低限vi</dc:title>
  <dc:creator>YAMADA YUKIKO</dc:creator>
  <cp:lastModifiedBy>yamasita</cp:lastModifiedBy>
  <cp:revision>269</cp:revision>
  <dcterms:created xsi:type="dcterms:W3CDTF">2004-10-22T01:05:43Z</dcterms:created>
  <dcterms:modified xsi:type="dcterms:W3CDTF">2009-05-08T03:47:17Z</dcterms:modified>
</cp:coreProperties>
</file>