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5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309" r:id="rId32"/>
    <p:sldId id="285" r:id="rId33"/>
    <p:sldId id="290" r:id="rId34"/>
    <p:sldId id="286" r:id="rId35"/>
    <p:sldId id="287" r:id="rId36"/>
    <p:sldId id="288" r:id="rId37"/>
    <p:sldId id="289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301" r:id="rId46"/>
    <p:sldId id="298" r:id="rId47"/>
    <p:sldId id="299" r:id="rId48"/>
    <p:sldId id="300" r:id="rId49"/>
    <p:sldId id="302" r:id="rId50"/>
    <p:sldId id="303" r:id="rId51"/>
    <p:sldId id="304" r:id="rId52"/>
    <p:sldId id="305" r:id="rId53"/>
    <p:sldId id="307" r:id="rId54"/>
    <p:sldId id="306" r:id="rId55"/>
    <p:sldId id="308" r:id="rId5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00"/>
    <a:srgbClr val="FF3300"/>
    <a:srgbClr val="FF9933"/>
    <a:srgbClr val="FF0000"/>
    <a:srgbClr val="66CCFF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74" d="100"/>
          <a:sy n="74" d="100"/>
        </p:scale>
        <p:origin x="-4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538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781F8-3E42-4E4F-8B66-3FCC91C2FB44}" type="datetimeFigureOut">
              <a:rPr kumimoji="1" lang="ja-JP" altLang="en-US" smtClean="0"/>
              <a:pPr/>
              <a:t>2009/5/22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7188C-00A0-4E38-943B-D7B369829E6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7188C-00A0-4E38-943B-D7B369829E6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interne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9B70-8D59-464A-90F7-33450DF3596E}" type="datetimeFigureOut">
              <a:rPr kumimoji="1" lang="ja-JP" altLang="en-US" smtClean="0"/>
              <a:pPr/>
              <a:t>2009/5/22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2CE4-F7C2-4577-8432-51CBDD3ECE5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9B70-8D59-464A-90F7-33450DF3596E}" type="datetimeFigureOut">
              <a:rPr kumimoji="1" lang="ja-JP" altLang="en-US" smtClean="0"/>
              <a:pPr/>
              <a:t>2009/5/22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2CE4-F7C2-4577-8432-51CBDD3ECE5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9B70-8D59-464A-90F7-33450DF3596E}" type="datetimeFigureOut">
              <a:rPr kumimoji="1" lang="ja-JP" altLang="en-US" smtClean="0"/>
              <a:pPr/>
              <a:t>2009/5/22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2CE4-F7C2-4577-8432-51CBDD3ECE5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9B70-8D59-464A-90F7-33450DF3596E}" type="datetimeFigureOut">
              <a:rPr kumimoji="1" lang="ja-JP" altLang="en-US" smtClean="0"/>
              <a:pPr/>
              <a:t>2009/5/22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2CE4-F7C2-4577-8432-51CBDD3ECE5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9B70-8D59-464A-90F7-33450DF3596E}" type="datetimeFigureOut">
              <a:rPr kumimoji="1" lang="ja-JP" altLang="en-US" smtClean="0"/>
              <a:pPr/>
              <a:t>2009/5/22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2CE4-F7C2-4577-8432-51CBDD3ECE5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9B70-8D59-464A-90F7-33450DF3596E}" type="datetimeFigureOut">
              <a:rPr kumimoji="1" lang="ja-JP" altLang="en-US" smtClean="0"/>
              <a:pPr/>
              <a:t>2009/5/22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2CE4-F7C2-4577-8432-51CBDD3ECE5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9B70-8D59-464A-90F7-33450DF3596E}" type="datetimeFigureOut">
              <a:rPr kumimoji="1" lang="ja-JP" altLang="en-US" smtClean="0"/>
              <a:pPr/>
              <a:t>2009/5/22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2CE4-F7C2-4577-8432-51CBDD3ECE5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9B70-8D59-464A-90F7-33450DF3596E}" type="datetimeFigureOut">
              <a:rPr kumimoji="1" lang="ja-JP" altLang="en-US" smtClean="0"/>
              <a:pPr/>
              <a:t>2009/5/22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2CE4-F7C2-4577-8432-51CBDD3ECE5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9B70-8D59-464A-90F7-33450DF3596E}" type="datetimeFigureOut">
              <a:rPr kumimoji="1" lang="ja-JP" altLang="en-US" smtClean="0"/>
              <a:pPr/>
              <a:t>2009/5/22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2CE4-F7C2-4577-8432-51CBDD3ECE5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9B70-8D59-464A-90F7-33450DF3596E}" type="datetimeFigureOut">
              <a:rPr kumimoji="1" lang="ja-JP" altLang="en-US" smtClean="0"/>
              <a:pPr/>
              <a:t>2009/5/22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2CE4-F7C2-4577-8432-51CBDD3ECE5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9B70-8D59-464A-90F7-33450DF3596E}" type="datetimeFigureOut">
              <a:rPr kumimoji="1" lang="ja-JP" altLang="en-US" smtClean="0"/>
              <a:pPr/>
              <a:t>2009/5/22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2CE4-F7C2-4577-8432-51CBDD3ECE5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9B70-8D59-464A-90F7-33450DF3596E}" type="datetimeFigureOut">
              <a:rPr kumimoji="1" lang="ja-JP" altLang="en-US" smtClean="0"/>
              <a:pPr/>
              <a:t>2009/5/22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2CE4-F7C2-4577-8432-51CBDD3ECE51}" type="slidenum">
              <a:rPr lang="ja-JP" altLang="en-US" smtClean="0"/>
              <a:pPr/>
              <a:t>&lt;#&gt;</a:t>
            </a:fld>
            <a:r>
              <a:rPr lang="en-US" altLang="ja-JP" dirty="0" smtClean="0"/>
              <a:t>Mbps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9B70-8D59-464A-90F7-33450DF3596E}" type="datetimeFigureOut">
              <a:rPr kumimoji="1" lang="ja-JP" altLang="en-US" smtClean="0"/>
              <a:pPr/>
              <a:t>2009/5/22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2CE4-F7C2-4577-8432-51CBDD3ECE5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9B70-8D59-464A-90F7-33450DF3596E}" type="datetimeFigureOut">
              <a:rPr kumimoji="1" lang="ja-JP" altLang="en-US" smtClean="0"/>
              <a:pPr/>
              <a:t>2009/5/22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2CE4-F7C2-4577-8432-51CBDD3ECE5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9B70-8D59-464A-90F7-33450DF3596E}" type="datetimeFigureOut">
              <a:rPr kumimoji="1" lang="ja-JP" altLang="en-US" smtClean="0"/>
              <a:pPr/>
              <a:t>2009/5/22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2CE4-F7C2-4577-8432-51CBDD3ECE5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9B70-8D59-464A-90F7-33450DF3596E}" type="datetimeFigureOut">
              <a:rPr kumimoji="1" lang="ja-JP" altLang="en-US" smtClean="0"/>
              <a:pPr/>
              <a:t>2009/5/22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2CE4-F7C2-4577-8432-51CBDD3ECE5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9B70-8D59-464A-90F7-33450DF3596E}" type="datetimeFigureOut">
              <a:rPr kumimoji="1" lang="ja-JP" altLang="en-US" smtClean="0"/>
              <a:pPr/>
              <a:t>2009/5/22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2CE4-F7C2-4577-8432-51CBDD3ECE5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9B70-8D59-464A-90F7-33450DF3596E}" type="datetimeFigureOut">
              <a:rPr kumimoji="1" lang="ja-JP" altLang="en-US" smtClean="0"/>
              <a:pPr/>
              <a:t>2009/5/22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2CE4-F7C2-4577-8432-51CBDD3ECE5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9B70-8D59-464A-90F7-33450DF3596E}" type="datetimeFigureOut">
              <a:rPr kumimoji="1" lang="ja-JP" altLang="en-US" smtClean="0"/>
              <a:pPr/>
              <a:t>2009/5/22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2CE4-F7C2-4577-8432-51CBDD3ECE5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9B70-8D59-464A-90F7-33450DF3596E}" type="datetimeFigureOut">
              <a:rPr kumimoji="1" lang="ja-JP" altLang="en-US" smtClean="0"/>
              <a:pPr/>
              <a:t>2009/5/22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2CE4-F7C2-4577-8432-51CBDD3ECE5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9B70-8D59-464A-90F7-33450DF3596E}" type="datetimeFigureOut">
              <a:rPr kumimoji="1" lang="ja-JP" altLang="en-US" smtClean="0"/>
              <a:pPr/>
              <a:t>2009/5/22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2CE4-F7C2-4577-8432-51CBDD3ECE5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9B70-8D59-464A-90F7-33450DF3596E}" type="datetimeFigureOut">
              <a:rPr kumimoji="1" lang="ja-JP" altLang="en-US" smtClean="0"/>
              <a:pPr/>
              <a:t>2009/5/22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2CE4-F7C2-4577-8432-51CBDD3ECE5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internet.g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09B70-8D59-464A-90F7-33450DF3596E}" type="datetimeFigureOut">
              <a:rPr kumimoji="1" lang="ja-JP" altLang="en-US" smtClean="0"/>
              <a:pPr/>
              <a:t>2009/5/22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B2CE4-F7C2-4577-8432-51CBDD3ECE5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09B70-8D59-464A-90F7-33450DF3596E}" type="datetimeFigureOut">
              <a:rPr kumimoji="1" lang="ja-JP" altLang="en-US" smtClean="0"/>
              <a:pPr/>
              <a:t>2009/5/22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B2CE4-F7C2-4577-8432-51CBDD3ECE5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26" Type="http://schemas.openxmlformats.org/officeDocument/2006/relationships/image" Target="../media/image30.jpeg"/><Relationship Id="rId3" Type="http://schemas.openxmlformats.org/officeDocument/2006/relationships/image" Target="../media/image7.jpeg"/><Relationship Id="rId21" Type="http://schemas.openxmlformats.org/officeDocument/2006/relationships/image" Target="../media/image25.jpeg"/><Relationship Id="rId34" Type="http://schemas.openxmlformats.org/officeDocument/2006/relationships/image" Target="../media/image38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5" Type="http://schemas.openxmlformats.org/officeDocument/2006/relationships/image" Target="../media/image29.jpeg"/><Relationship Id="rId33" Type="http://schemas.openxmlformats.org/officeDocument/2006/relationships/image" Target="../media/image37.jpeg"/><Relationship Id="rId2" Type="http://schemas.openxmlformats.org/officeDocument/2006/relationships/image" Target="../media/image6.png"/><Relationship Id="rId16" Type="http://schemas.openxmlformats.org/officeDocument/2006/relationships/image" Target="../media/image20.jpeg"/><Relationship Id="rId20" Type="http://schemas.openxmlformats.org/officeDocument/2006/relationships/image" Target="../media/image24.jpeg"/><Relationship Id="rId29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24" Type="http://schemas.openxmlformats.org/officeDocument/2006/relationships/image" Target="../media/image28.jpeg"/><Relationship Id="rId32" Type="http://schemas.openxmlformats.org/officeDocument/2006/relationships/image" Target="../media/image36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23" Type="http://schemas.openxmlformats.org/officeDocument/2006/relationships/image" Target="../media/image27.jpeg"/><Relationship Id="rId28" Type="http://schemas.openxmlformats.org/officeDocument/2006/relationships/image" Target="../media/image32.jpeg"/><Relationship Id="rId10" Type="http://schemas.openxmlformats.org/officeDocument/2006/relationships/image" Target="../media/image14.jpeg"/><Relationship Id="rId19" Type="http://schemas.openxmlformats.org/officeDocument/2006/relationships/image" Target="../media/image23.jpeg"/><Relationship Id="rId31" Type="http://schemas.openxmlformats.org/officeDocument/2006/relationships/image" Target="../media/image35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Relationship Id="rId22" Type="http://schemas.openxmlformats.org/officeDocument/2006/relationships/image" Target="../media/image26.jpeg"/><Relationship Id="rId27" Type="http://schemas.openxmlformats.org/officeDocument/2006/relationships/image" Target="../media/image31.jpeg"/><Relationship Id="rId30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42910" y="1643050"/>
            <a:ext cx="7772400" cy="2071702"/>
          </a:xfrm>
        </p:spPr>
        <p:txBody>
          <a:bodyPr>
            <a:normAutofit fontScale="90000"/>
          </a:bodyPr>
          <a:lstStyle/>
          <a:p>
            <a:r>
              <a:rPr lang="en-US" altLang="ja-JP" sz="7200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ja-JP" altLang="en-US" sz="9800" b="1" dirty="0" smtClean="0">
                <a:latin typeface="HG教科書体" pitchFamily="17" charset="-128"/>
                <a:ea typeface="HG教科書体" pitchFamily="17" charset="-128"/>
              </a:rPr>
              <a:t>最低限</a:t>
            </a:r>
            <a:r>
              <a:rPr lang="ja-JP" altLang="en-US" sz="7200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altLang="ja-JP" sz="6000" dirty="0" smtClean="0">
                <a:latin typeface="Aharoni" pitchFamily="2" charset="-79"/>
                <a:ea typeface="Tahoma" pitchFamily="34" charset="0"/>
                <a:cs typeface="Aharoni" pitchFamily="2" charset="-79"/>
              </a:rPr>
              <a:t>INTERNET</a:t>
            </a:r>
            <a:br>
              <a:rPr lang="en-US" altLang="ja-JP" sz="6000" dirty="0" smtClean="0">
                <a:latin typeface="Aharoni" pitchFamily="2" charset="-79"/>
                <a:ea typeface="Tahoma" pitchFamily="34" charset="0"/>
                <a:cs typeface="Aharoni" pitchFamily="2" charset="-79"/>
              </a:rPr>
            </a:br>
            <a:r>
              <a:rPr lang="ja-JP" altLang="en-US" sz="6000" dirty="0" smtClean="0">
                <a:latin typeface="Aharoni" pitchFamily="2" charset="-79"/>
                <a:ea typeface="Tahoma" pitchFamily="34" charset="0"/>
                <a:cs typeface="Aharoni" pitchFamily="2" charset="-79"/>
              </a:rPr>
              <a:t>～ネットワークの仕組み～</a:t>
            </a:r>
            <a:endParaRPr kumimoji="1" lang="ja-JP" altLang="en-US" sz="6000" dirty="0">
              <a:latin typeface="Aharoni" pitchFamily="2" charset="-79"/>
              <a:ea typeface="DotumChe" pitchFamily="49" charset="-127"/>
              <a:cs typeface="Aharoni" pitchFamily="2" charset="-79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28728" y="4714884"/>
            <a:ext cx="6400800" cy="1752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宇宙理学専攻 惑星物理学研究室</a:t>
            </a:r>
            <a:endParaRPr lang="en-US" altLang="ja-JP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徳永義哉</a:t>
            </a:r>
          </a:p>
          <a:p>
            <a:pPr>
              <a:lnSpc>
                <a:spcPct val="90000"/>
              </a:lnSpc>
              <a:defRPr/>
            </a:pPr>
            <a:r>
              <a:rPr lang="en-US" altLang="ja-JP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2008/05/22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071802" y="1142984"/>
            <a:ext cx="3018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情報実験　第 五回</a:t>
            </a:r>
            <a:endParaRPr kumimoji="1" lang="ja-JP" altLang="en-US" sz="2800" dirty="0"/>
          </a:p>
        </p:txBody>
      </p:sp>
      <p:sp>
        <p:nvSpPr>
          <p:cNvPr id="6" name="フローチャート: 処理 5"/>
          <p:cNvSpPr/>
          <p:nvPr/>
        </p:nvSpPr>
        <p:spPr>
          <a:xfrm>
            <a:off x="7832390" y="2143116"/>
            <a:ext cx="428628" cy="785818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 rot="2027697">
            <a:off x="7856306" y="2129201"/>
            <a:ext cx="500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 smtClean="0">
                <a:latin typeface="Aharoni" pitchFamily="2" charset="-79"/>
                <a:ea typeface="Tahoma" pitchFamily="34" charset="0"/>
                <a:cs typeface="Aharoni" pitchFamily="2" charset="-79"/>
              </a:rPr>
              <a:t>T</a:t>
            </a:r>
            <a:endParaRPr kumimoji="1" lang="ja-JP" alt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ＭＳ Ｐゴシック" charset="-128"/>
              </a:rPr>
              <a:t>ネットワークの種類</a:t>
            </a:r>
            <a:endParaRPr kumimoji="1" lang="ja-JP" altLang="en-US" dirty="0"/>
          </a:p>
        </p:txBody>
      </p:sp>
      <p:pic>
        <p:nvPicPr>
          <p:cNvPr id="4" name="Picture 1031" descr="internet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643050"/>
            <a:ext cx="6092278" cy="4299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フローチャート : 代替処理 4"/>
          <p:cNvSpPr/>
          <p:nvPr/>
        </p:nvSpPr>
        <p:spPr>
          <a:xfrm>
            <a:off x="571472" y="3929066"/>
            <a:ext cx="8215370" cy="2643206"/>
          </a:xfrm>
          <a:prstGeom prst="flowChartAlternateProcess">
            <a:avLst/>
          </a:prstGeom>
          <a:solidFill>
            <a:srgbClr val="0066FF">
              <a:alpha val="9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-182563">
              <a:spcBef>
                <a:spcPct val="0"/>
              </a:spcBef>
              <a:buFontTx/>
              <a:buNone/>
            </a:pPr>
            <a:r>
              <a:rPr lang="en-US" altLang="ja-JP" sz="3200" b="1" dirty="0">
                <a:solidFill>
                  <a:schemeClr val="bg1"/>
                </a:solidFill>
              </a:rPr>
              <a:t>internet</a:t>
            </a:r>
          </a:p>
          <a:p>
            <a:pPr marL="182563" indent="-182563">
              <a:spcBef>
                <a:spcPct val="0"/>
              </a:spcBef>
              <a:buFontTx/>
              <a:buChar char="•"/>
            </a:pPr>
            <a:r>
              <a:rPr lang="ja-JP" altLang="en-US" sz="3200" dirty="0">
                <a:solidFill>
                  <a:schemeClr val="bg1"/>
                </a:solidFill>
              </a:rPr>
              <a:t>「ネットワークのネットワーク」</a:t>
            </a:r>
          </a:p>
          <a:p>
            <a:pPr marL="182563" indent="-182563">
              <a:spcBef>
                <a:spcPct val="0"/>
              </a:spcBef>
              <a:buFontTx/>
              <a:buNone/>
            </a:pPr>
            <a:r>
              <a:rPr lang="en-US" altLang="ja-JP" sz="3600" b="1" dirty="0">
                <a:solidFill>
                  <a:schemeClr val="bg1"/>
                </a:solidFill>
              </a:rPr>
              <a:t>Internet</a:t>
            </a:r>
          </a:p>
          <a:p>
            <a:pPr marL="182563" indent="-182563">
              <a:spcBef>
                <a:spcPct val="0"/>
              </a:spcBef>
              <a:buFontTx/>
              <a:buChar char="•"/>
            </a:pPr>
            <a:r>
              <a:rPr lang="en-US" altLang="ja-JP" sz="3200" dirty="0">
                <a:solidFill>
                  <a:schemeClr val="bg1"/>
                </a:solidFill>
              </a:rPr>
              <a:t>LAN </a:t>
            </a:r>
            <a:r>
              <a:rPr lang="ja-JP" altLang="en-US" sz="3200" dirty="0">
                <a:solidFill>
                  <a:schemeClr val="bg1"/>
                </a:solidFill>
              </a:rPr>
              <a:t>や </a:t>
            </a:r>
            <a:r>
              <a:rPr lang="en-US" altLang="ja-JP" sz="3200" dirty="0">
                <a:solidFill>
                  <a:schemeClr val="bg1"/>
                </a:solidFill>
              </a:rPr>
              <a:t>WAN </a:t>
            </a:r>
            <a:r>
              <a:rPr lang="ja-JP" altLang="en-US" sz="3200" dirty="0">
                <a:solidFill>
                  <a:schemeClr val="bg1"/>
                </a:solidFill>
              </a:rPr>
              <a:t>同士を接続した</a:t>
            </a:r>
            <a:r>
              <a:rPr lang="en-US" altLang="ja-JP" sz="3200" dirty="0">
                <a:solidFill>
                  <a:schemeClr val="bg1"/>
                </a:solidFill>
              </a:rPr>
              <a:t>ARPA </a:t>
            </a:r>
            <a:r>
              <a:rPr lang="ja-JP" altLang="en-US" sz="3200" dirty="0">
                <a:solidFill>
                  <a:schemeClr val="bg1"/>
                </a:solidFill>
              </a:rPr>
              <a:t>ネットに起源を持つ世界規模の</a:t>
            </a:r>
            <a:r>
              <a:rPr lang="ja-JP" altLang="en-US" sz="3200" dirty="0" smtClean="0">
                <a:solidFill>
                  <a:schemeClr val="bg1"/>
                </a:solidFill>
              </a:rPr>
              <a:t>ネットワーク</a:t>
            </a:r>
            <a:endParaRPr lang="ja-JP" alt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572560" cy="5000660"/>
          </a:xfrm>
        </p:spPr>
        <p:txBody>
          <a:bodyPr>
            <a:normAutofit/>
          </a:bodyPr>
          <a:lstStyle/>
          <a:p>
            <a:r>
              <a:rPr lang="ja-JP" altLang="en-US" sz="6000" dirty="0" smtClean="0">
                <a:ea typeface="HGS創英角ｺﾞｼｯｸUB" pitchFamily="50" charset="-128"/>
              </a:rPr>
              <a:t>ネットワークの通信規約</a:t>
            </a:r>
            <a:br>
              <a:rPr lang="ja-JP" altLang="en-US" sz="6000" dirty="0" smtClean="0">
                <a:ea typeface="HGS創英角ｺﾞｼｯｸUB" pitchFamily="50" charset="-128"/>
              </a:rPr>
            </a:br>
            <a:r>
              <a:rPr lang="ja-JP" altLang="en-US" sz="6000" dirty="0" smtClean="0">
                <a:ea typeface="HGS創英角ｺﾞｼｯｸUB" pitchFamily="50" charset="-128"/>
              </a:rPr>
              <a:t/>
            </a:r>
            <a:br>
              <a:rPr lang="ja-JP" altLang="en-US" sz="6000" dirty="0" smtClean="0">
                <a:ea typeface="HGS創英角ｺﾞｼｯｸUB" pitchFamily="50" charset="-128"/>
              </a:rPr>
            </a:br>
            <a:r>
              <a:rPr lang="en-US" altLang="ja-JP" sz="6000" b="1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HGS創英角ｺﾞｼｯｸUB" pitchFamily="50" charset="-128"/>
              </a:rPr>
              <a:t>TCP/IP</a:t>
            </a:r>
            <a:endParaRPr kumimoji="1" lang="ja-JP" alt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プロトコル</a:t>
            </a:r>
            <a:r>
              <a:rPr lang="en-US" altLang="ja-JP" dirty="0" smtClean="0"/>
              <a:t>(</a:t>
            </a:r>
            <a:r>
              <a:rPr lang="ja-JP" altLang="en-US" dirty="0" smtClean="0"/>
              <a:t>通信規約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b="1" dirty="0" smtClean="0"/>
              <a:t>通信するための約束事</a:t>
            </a:r>
          </a:p>
          <a:p>
            <a:pPr lvl="1"/>
            <a:r>
              <a:rPr lang="ja-JP" altLang="en-US" b="1" dirty="0" smtClean="0"/>
              <a:t>電話での例</a:t>
            </a:r>
          </a:p>
          <a:p>
            <a:pPr lvl="2"/>
            <a:r>
              <a:rPr lang="ja-JP" altLang="en-US" b="1" dirty="0" smtClean="0"/>
              <a:t>受話器を取る</a:t>
            </a:r>
          </a:p>
          <a:p>
            <a:pPr lvl="2"/>
            <a:r>
              <a:rPr lang="ja-JP" altLang="en-US" b="1" dirty="0" smtClean="0"/>
              <a:t>電話番号を打ち込む</a:t>
            </a:r>
          </a:p>
          <a:p>
            <a:pPr lvl="2"/>
            <a:r>
              <a:rPr lang="ja-JP" altLang="en-US" b="1" dirty="0" smtClean="0"/>
              <a:t>相手が出る</a:t>
            </a:r>
          </a:p>
          <a:p>
            <a:pPr lvl="2"/>
            <a:r>
              <a:rPr lang="ja-JP" altLang="en-US" b="1" dirty="0" smtClean="0"/>
              <a:t>話す</a:t>
            </a:r>
          </a:p>
          <a:p>
            <a:pPr lvl="2"/>
            <a:r>
              <a:rPr lang="ja-JP" altLang="en-US" b="1" dirty="0" smtClean="0"/>
              <a:t>受話器を置く</a:t>
            </a:r>
          </a:p>
          <a:p>
            <a:endParaRPr lang="ja-JP" altLang="en-US" b="1" dirty="0" smtClean="0"/>
          </a:p>
          <a:p>
            <a:r>
              <a:rPr lang="ja-JP" altLang="en-US" b="1" dirty="0" smtClean="0"/>
              <a:t>インターネットでは </a:t>
            </a:r>
            <a:r>
              <a:rPr lang="en-US" altLang="ja-JP" b="1" dirty="0" smtClean="0">
                <a:solidFill>
                  <a:srgbClr val="FF0000"/>
                </a:solidFill>
              </a:rPr>
              <a:t>TCP/IP</a:t>
            </a:r>
          </a:p>
          <a:p>
            <a:pPr lvl="1"/>
            <a:r>
              <a:rPr lang="en-US" altLang="ja-JP" sz="2400" dirty="0" smtClean="0"/>
              <a:t>Transmission Control Protocol / Internet Protocol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ネットワーク</a:t>
            </a:r>
            <a:r>
              <a:rPr lang="ja-JP" altLang="en-US" dirty="0" smtClean="0"/>
              <a:t>の階層構造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ja-JP" altLang="en-US" b="1" dirty="0"/>
              <a:t>通信の手段を４層に分割</a:t>
            </a:r>
          </a:p>
          <a:p>
            <a:pPr lvl="1">
              <a:defRPr/>
            </a:pPr>
            <a:r>
              <a:rPr lang="ja-JP" altLang="en-US" b="1" dirty="0"/>
              <a:t>各層に特定の役割を持つプロトコルが存在</a:t>
            </a:r>
          </a:p>
          <a:p>
            <a:pPr>
              <a:buNone/>
            </a:pPr>
            <a:endParaRPr kumimoji="1" lang="ja-JP" altLang="en-US" dirty="0"/>
          </a:p>
        </p:txBody>
      </p:sp>
      <p:graphicFrame>
        <p:nvGraphicFramePr>
          <p:cNvPr id="16" name="Group 1073"/>
          <p:cNvGraphicFramePr>
            <a:graphicFrameLocks/>
          </p:cNvGraphicFramePr>
          <p:nvPr/>
        </p:nvGraphicFramePr>
        <p:xfrm>
          <a:off x="1619250" y="2709863"/>
          <a:ext cx="7305675" cy="3163824"/>
        </p:xfrm>
        <a:graphic>
          <a:graphicData uri="http://schemas.openxmlformats.org/drawingml/2006/table">
            <a:tbl>
              <a:tblPr/>
              <a:tblGrid>
                <a:gridCol w="2967038"/>
                <a:gridCol w="4338637"/>
              </a:tblGrid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TCP/IP </a:t>
                      </a:r>
                      <a:r>
                        <a:rPr kumimoji="1" lang="ja-JP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の階層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代表的なプロトコル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アプリケーション層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SMTP (</a:t>
                      </a:r>
                      <a:r>
                        <a:rPr kumimoji="1" lang="ja-JP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メール送信</a:t>
                      </a:r>
                      <a:r>
                        <a:rPr kumimoji="1" lang="en-US" altLang="ja-JP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),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HTTP (Web </a:t>
                      </a:r>
                      <a:r>
                        <a:rPr kumimoji="1" lang="ja-JP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閲覧</a:t>
                      </a:r>
                      <a:r>
                        <a:rPr kumimoji="1" lang="en-US" altLang="ja-JP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)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トランスポート層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TCP, UDP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インターネット層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IP, IPv6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ネットワーク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インターフェース層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Ethernet, </a:t>
                      </a:r>
                      <a:r>
                        <a:rPr kumimoji="1" lang="ja-JP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電話線</a:t>
                      </a:r>
                      <a:r>
                        <a:rPr kumimoji="1" lang="en-US" altLang="ja-JP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 </a:t>
                      </a:r>
                      <a:r>
                        <a:rPr kumimoji="1" lang="ja-JP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光ファイバ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AutoShape 1048"/>
          <p:cNvSpPr>
            <a:spLocks noChangeArrowheads="1"/>
          </p:cNvSpPr>
          <p:nvPr/>
        </p:nvSpPr>
        <p:spPr bwMode="auto">
          <a:xfrm flipV="1">
            <a:off x="611188" y="3429000"/>
            <a:ext cx="407987" cy="2289175"/>
          </a:xfrm>
          <a:prstGeom prst="upArrow">
            <a:avLst>
              <a:gd name="adj1" fmla="val 50000"/>
              <a:gd name="adj2" fmla="val 140273"/>
            </a:avLst>
          </a:prstGeom>
          <a:solidFill>
            <a:srgbClr val="77CBDF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8" name="Text Box 1049"/>
          <p:cNvSpPr txBox="1">
            <a:spLocks noChangeArrowheads="1"/>
          </p:cNvSpPr>
          <p:nvPr/>
        </p:nvSpPr>
        <p:spPr bwMode="auto">
          <a:xfrm>
            <a:off x="323850" y="3286125"/>
            <a:ext cx="996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ja-JP" altLang="en-US" sz="3200">
                <a:solidFill>
                  <a:srgbClr val="0033CC"/>
                </a:solidFill>
                <a:latin typeface="Lucida Bright" pitchFamily="18" charset="0"/>
                <a:ea typeface="Osaka-UI" pitchFamily="50" charset="-128"/>
              </a:rPr>
              <a:t>上位</a:t>
            </a:r>
          </a:p>
        </p:txBody>
      </p:sp>
      <p:sp>
        <p:nvSpPr>
          <p:cNvPr id="19" name="Text Box 1050"/>
          <p:cNvSpPr txBox="1">
            <a:spLocks noChangeArrowheads="1"/>
          </p:cNvSpPr>
          <p:nvPr/>
        </p:nvSpPr>
        <p:spPr bwMode="auto">
          <a:xfrm>
            <a:off x="323850" y="5157788"/>
            <a:ext cx="996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ja-JP" altLang="en-US" sz="3200" dirty="0">
                <a:solidFill>
                  <a:srgbClr val="0033CC"/>
                </a:solidFill>
                <a:latin typeface="Lucida Bright" pitchFamily="18" charset="0"/>
                <a:ea typeface="Osaka-UI" pitchFamily="50" charset="-128"/>
              </a:rPr>
              <a:t>下位</a:t>
            </a:r>
          </a:p>
        </p:txBody>
      </p:sp>
      <p:sp>
        <p:nvSpPr>
          <p:cNvPr id="20" name="Text Box 1051"/>
          <p:cNvSpPr txBox="1">
            <a:spLocks noChangeArrowheads="1"/>
          </p:cNvSpPr>
          <p:nvPr/>
        </p:nvSpPr>
        <p:spPr bwMode="auto">
          <a:xfrm>
            <a:off x="179388" y="2565400"/>
            <a:ext cx="1276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ja-JP" altLang="en-US" sz="3200" dirty="0">
                <a:solidFill>
                  <a:srgbClr val="008000"/>
                </a:solidFill>
                <a:ea typeface="Osaka-UI" pitchFamily="50" charset="-128"/>
              </a:rPr>
              <a:t>データ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アプリケーション層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800" b="1" dirty="0" smtClean="0"/>
              <a:t>アプリケーションとネットワークとの橋渡しをする層</a:t>
            </a:r>
          </a:p>
          <a:p>
            <a:pPr lvl="1"/>
            <a:r>
              <a:rPr lang="ja-JP" altLang="en-US" sz="2400" dirty="0" smtClean="0"/>
              <a:t>データを通信に適した形に加工（例</a:t>
            </a:r>
            <a:r>
              <a:rPr lang="en-US" altLang="ja-JP" sz="2400" dirty="0" smtClean="0"/>
              <a:t>.</a:t>
            </a:r>
            <a:r>
              <a:rPr lang="ja-JP" altLang="en-US" sz="2400" dirty="0" smtClean="0"/>
              <a:t>文字コード・</a:t>
            </a:r>
            <a:r>
              <a:rPr lang="en-US" altLang="ja-JP" sz="2400" dirty="0" smtClean="0"/>
              <a:t>MIME</a:t>
            </a:r>
            <a:r>
              <a:rPr lang="ja-JP" altLang="en-US" sz="2400" dirty="0" smtClean="0"/>
              <a:t>）</a:t>
            </a:r>
          </a:p>
          <a:p>
            <a:pPr lvl="1">
              <a:buNone/>
            </a:pPr>
            <a:r>
              <a:rPr lang="ja-JP" altLang="en-US" sz="1400" dirty="0" smtClean="0"/>
              <a:t>                                                                                   </a:t>
            </a:r>
            <a:r>
              <a:rPr lang="en-US" altLang="ja-JP" sz="1400" b="1" dirty="0" smtClean="0"/>
              <a:t>Multipurpose Internet Mail Extensions </a:t>
            </a:r>
          </a:p>
          <a:p>
            <a:pPr lvl="1"/>
            <a:r>
              <a:rPr lang="ja-JP" altLang="en-US" sz="2400" dirty="0" smtClean="0"/>
              <a:t>通信の待ちうけなど</a:t>
            </a:r>
          </a:p>
          <a:p>
            <a:pPr lvl="1"/>
            <a:r>
              <a:rPr lang="en-US" altLang="ja-JP" sz="2400" dirty="0" smtClean="0"/>
              <a:t>SMTP (Simple Mail Transfer Protocol) </a:t>
            </a:r>
            <a:r>
              <a:rPr lang="ja-JP" altLang="en-US" sz="2400" dirty="0" smtClean="0"/>
              <a:t>や</a:t>
            </a:r>
            <a:br>
              <a:rPr lang="ja-JP" altLang="en-US" sz="2400" dirty="0" smtClean="0"/>
            </a:br>
            <a:r>
              <a:rPr lang="en-US" altLang="ja-JP" sz="2400" dirty="0" smtClean="0"/>
              <a:t>HTTP (Hyper Text Transfer Protocol) </a:t>
            </a:r>
            <a:r>
              <a:rPr lang="ja-JP" altLang="en-US" sz="2400" dirty="0" smtClean="0"/>
              <a:t>など</a:t>
            </a:r>
          </a:p>
        </p:txBody>
      </p:sp>
      <p:graphicFrame>
        <p:nvGraphicFramePr>
          <p:cNvPr id="4" name="Group 205"/>
          <p:cNvGraphicFramePr>
            <a:graphicFrameLocks/>
          </p:cNvGraphicFramePr>
          <p:nvPr/>
        </p:nvGraphicFramePr>
        <p:xfrm>
          <a:off x="4929190" y="4074683"/>
          <a:ext cx="4038600" cy="2653344"/>
        </p:xfrm>
        <a:graphic>
          <a:graphicData uri="http://schemas.openxmlformats.org/drawingml/2006/table">
            <a:tbl>
              <a:tblPr/>
              <a:tblGrid>
                <a:gridCol w="4038600"/>
              </a:tblGrid>
              <a:tr h="4574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TCP/IP </a:t>
                      </a:r>
                      <a:r>
                        <a:rPr kumimoji="1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の階層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574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アプリケーション層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4574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トランスポート層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574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インターネット層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8234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ネットワーク</a:t>
                      </a:r>
                      <a:br>
                        <a:rPr kumimoji="1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</a:br>
                      <a:r>
                        <a:rPr kumimoji="1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インターフェース層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トランスポート層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800" b="1" dirty="0" smtClean="0"/>
              <a:t>データの送受信を管理する層</a:t>
            </a:r>
          </a:p>
          <a:p>
            <a:pPr lvl="1"/>
            <a:r>
              <a:rPr lang="ja-JP" altLang="en-US" sz="2400" dirty="0" smtClean="0"/>
              <a:t>データを</a:t>
            </a:r>
            <a:r>
              <a:rPr lang="ja-JP" altLang="en-US" sz="2400" dirty="0" smtClean="0">
                <a:solidFill>
                  <a:srgbClr val="FF0000"/>
                </a:solidFill>
              </a:rPr>
              <a:t>パケット</a:t>
            </a:r>
            <a:r>
              <a:rPr lang="ja-JP" altLang="en-US" sz="2400" dirty="0" smtClean="0"/>
              <a:t>に分割・結合</a:t>
            </a:r>
          </a:p>
          <a:p>
            <a:pPr lvl="1"/>
            <a:r>
              <a:rPr lang="ja-JP" altLang="en-US" sz="2400" dirty="0" smtClean="0"/>
              <a:t>データが正確に届いたかどうかの確認</a:t>
            </a:r>
          </a:p>
          <a:p>
            <a:pPr lvl="2"/>
            <a:r>
              <a:rPr lang="ja-JP" altLang="en-US" sz="2000" dirty="0" smtClean="0"/>
              <a:t>パケットの欠如があれば送信元に再送信を要求</a:t>
            </a:r>
            <a:endParaRPr lang="ja-JP" altLang="en-US" sz="2000" b="1" dirty="0" smtClean="0"/>
          </a:p>
          <a:p>
            <a:pPr lvl="1"/>
            <a:r>
              <a:rPr lang="ja-JP" altLang="en-US" sz="2400" dirty="0" smtClean="0"/>
              <a:t>アプリケーション毎に決められた窓口（</a:t>
            </a:r>
            <a:r>
              <a:rPr lang="ja-JP" altLang="en-US" sz="2400" dirty="0" smtClean="0">
                <a:solidFill>
                  <a:srgbClr val="FF0000"/>
                </a:solidFill>
              </a:rPr>
              <a:t>ポート番号</a:t>
            </a:r>
            <a:r>
              <a:rPr lang="ja-JP" altLang="en-US" sz="2400" dirty="0" smtClean="0"/>
              <a:t>）へ</a:t>
            </a:r>
            <a:br>
              <a:rPr lang="ja-JP" altLang="en-US" sz="2400" dirty="0" smtClean="0"/>
            </a:br>
            <a:r>
              <a:rPr lang="ja-JP" altLang="en-US" sz="2400" dirty="0" smtClean="0"/>
              <a:t>データを渡す</a:t>
            </a:r>
          </a:p>
          <a:p>
            <a:pPr lvl="2"/>
            <a:r>
              <a:rPr lang="ja-JP" altLang="en-US" sz="2000" dirty="0" smtClean="0"/>
              <a:t>パケットにポート番号付加</a:t>
            </a:r>
            <a:endParaRPr kumimoji="1" lang="ja-JP" altLang="en-US" dirty="0"/>
          </a:p>
        </p:txBody>
      </p:sp>
      <p:graphicFrame>
        <p:nvGraphicFramePr>
          <p:cNvPr id="5" name="Group 205"/>
          <p:cNvGraphicFramePr>
            <a:graphicFrameLocks/>
          </p:cNvGraphicFramePr>
          <p:nvPr/>
        </p:nvGraphicFramePr>
        <p:xfrm>
          <a:off x="4929190" y="4074683"/>
          <a:ext cx="4038600" cy="2678099"/>
        </p:xfrm>
        <a:graphic>
          <a:graphicData uri="http://schemas.openxmlformats.org/drawingml/2006/table">
            <a:tbl>
              <a:tblPr/>
              <a:tblGrid>
                <a:gridCol w="4038600"/>
              </a:tblGrid>
              <a:tr h="4574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TCP/IP </a:t>
                      </a:r>
                      <a:r>
                        <a:rPr kumimoji="1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の階層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574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アプリケーション層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574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トランスポート層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4822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インターネット層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8234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ネットワーク</a:t>
                      </a:r>
                      <a:br>
                        <a:rPr kumimoji="1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</a:br>
                      <a:r>
                        <a:rPr kumimoji="1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インターフェース層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パケット</a:t>
            </a:r>
            <a:endParaRPr kumimoji="1" lang="ja-JP" altLang="en-US" dirty="0"/>
          </a:p>
        </p:txBody>
      </p:sp>
      <p:pic>
        <p:nvPicPr>
          <p:cNvPr id="4" name="Picture 6" descr="hoge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71472" y="1643050"/>
            <a:ext cx="7762465" cy="449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フローチャート: 処理 36"/>
          <p:cNvSpPr/>
          <p:nvPr/>
        </p:nvSpPr>
        <p:spPr>
          <a:xfrm>
            <a:off x="642910" y="1571612"/>
            <a:ext cx="3643338" cy="457203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 descr="packet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688730"/>
            <a:ext cx="752475" cy="533400"/>
          </a:xfrm>
          <a:prstGeom prst="rect">
            <a:avLst/>
          </a:prstGeom>
        </p:spPr>
      </p:pic>
      <p:pic>
        <p:nvPicPr>
          <p:cNvPr id="6" name="図 5" descr="packet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7284" y="1701609"/>
            <a:ext cx="828675" cy="533400"/>
          </a:xfrm>
          <a:prstGeom prst="rect">
            <a:avLst/>
          </a:prstGeom>
        </p:spPr>
      </p:pic>
      <p:pic>
        <p:nvPicPr>
          <p:cNvPr id="7" name="図 6" descr="packet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860" y="1714488"/>
            <a:ext cx="857250" cy="533400"/>
          </a:xfrm>
          <a:prstGeom prst="rect">
            <a:avLst/>
          </a:prstGeom>
        </p:spPr>
      </p:pic>
      <p:pic>
        <p:nvPicPr>
          <p:cNvPr id="8" name="図 7" descr="packet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1721" y="1714488"/>
            <a:ext cx="857250" cy="533400"/>
          </a:xfrm>
          <a:prstGeom prst="rect">
            <a:avLst/>
          </a:prstGeom>
        </p:spPr>
      </p:pic>
      <p:pic>
        <p:nvPicPr>
          <p:cNvPr id="9" name="図 8" descr="packet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345" y="2221597"/>
            <a:ext cx="762000" cy="542925"/>
          </a:xfrm>
          <a:prstGeom prst="rect">
            <a:avLst/>
          </a:prstGeom>
        </p:spPr>
      </p:pic>
      <p:pic>
        <p:nvPicPr>
          <p:cNvPr id="10" name="図 9" descr="packet6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1604" y="2214554"/>
            <a:ext cx="828675" cy="542925"/>
          </a:xfrm>
          <a:prstGeom prst="rect">
            <a:avLst/>
          </a:prstGeom>
        </p:spPr>
      </p:pic>
      <p:pic>
        <p:nvPicPr>
          <p:cNvPr id="11" name="図 10" descr="packet7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8860" y="2214554"/>
            <a:ext cx="828675" cy="542925"/>
          </a:xfrm>
          <a:prstGeom prst="rect">
            <a:avLst/>
          </a:prstGeom>
        </p:spPr>
      </p:pic>
      <p:pic>
        <p:nvPicPr>
          <p:cNvPr id="12" name="図 11" descr="packet8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86116" y="2214554"/>
            <a:ext cx="781050" cy="533400"/>
          </a:xfrm>
          <a:prstGeom prst="rect">
            <a:avLst/>
          </a:prstGeom>
        </p:spPr>
      </p:pic>
      <p:pic>
        <p:nvPicPr>
          <p:cNvPr id="13" name="図 12" descr="packet9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7224" y="2786058"/>
            <a:ext cx="742950" cy="533400"/>
          </a:xfrm>
          <a:prstGeom prst="rect">
            <a:avLst/>
          </a:prstGeom>
        </p:spPr>
      </p:pic>
      <p:pic>
        <p:nvPicPr>
          <p:cNvPr id="14" name="図 13" descr="packet10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17284" y="2760300"/>
            <a:ext cx="819150" cy="533400"/>
          </a:xfrm>
          <a:prstGeom prst="rect">
            <a:avLst/>
          </a:prstGeom>
        </p:spPr>
      </p:pic>
      <p:pic>
        <p:nvPicPr>
          <p:cNvPr id="15" name="図 14" descr="packet11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28860" y="2786058"/>
            <a:ext cx="828675" cy="533400"/>
          </a:xfrm>
          <a:prstGeom prst="rect">
            <a:avLst/>
          </a:prstGeom>
        </p:spPr>
      </p:pic>
      <p:pic>
        <p:nvPicPr>
          <p:cNvPr id="16" name="図 15" descr="packet12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86116" y="2786058"/>
            <a:ext cx="790575" cy="533400"/>
          </a:xfrm>
          <a:prstGeom prst="rect">
            <a:avLst/>
          </a:prstGeom>
        </p:spPr>
      </p:pic>
      <p:pic>
        <p:nvPicPr>
          <p:cNvPr id="17" name="図 16" descr="packet13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7224" y="3286124"/>
            <a:ext cx="752475" cy="523875"/>
          </a:xfrm>
          <a:prstGeom prst="rect">
            <a:avLst/>
          </a:prstGeom>
        </p:spPr>
      </p:pic>
      <p:pic>
        <p:nvPicPr>
          <p:cNvPr id="18" name="図 17" descr="packet14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71604" y="3286124"/>
            <a:ext cx="819150" cy="523875"/>
          </a:xfrm>
          <a:prstGeom prst="rect">
            <a:avLst/>
          </a:prstGeom>
        </p:spPr>
      </p:pic>
      <p:pic>
        <p:nvPicPr>
          <p:cNvPr id="19" name="図 18" descr="packet15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28860" y="3286124"/>
            <a:ext cx="828675" cy="523875"/>
          </a:xfrm>
          <a:prstGeom prst="rect">
            <a:avLst/>
          </a:prstGeom>
        </p:spPr>
      </p:pic>
      <p:pic>
        <p:nvPicPr>
          <p:cNvPr id="20" name="図 19" descr="packet16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286116" y="3286124"/>
            <a:ext cx="771525" cy="495300"/>
          </a:xfrm>
          <a:prstGeom prst="rect">
            <a:avLst/>
          </a:prstGeom>
        </p:spPr>
      </p:pic>
      <p:pic>
        <p:nvPicPr>
          <p:cNvPr id="21" name="図 20" descr="packet17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7224" y="3786190"/>
            <a:ext cx="752475" cy="495300"/>
          </a:xfrm>
          <a:prstGeom prst="rect">
            <a:avLst/>
          </a:prstGeom>
        </p:spPr>
      </p:pic>
      <p:pic>
        <p:nvPicPr>
          <p:cNvPr id="22" name="図 21" descr="packet18.jp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630163" y="3831870"/>
            <a:ext cx="819150" cy="495300"/>
          </a:xfrm>
          <a:prstGeom prst="rect">
            <a:avLst/>
          </a:prstGeom>
        </p:spPr>
      </p:pic>
      <p:pic>
        <p:nvPicPr>
          <p:cNvPr id="23" name="図 22" descr="packet19.jp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87419" y="3831870"/>
            <a:ext cx="819150" cy="495300"/>
          </a:xfrm>
          <a:prstGeom prst="rect">
            <a:avLst/>
          </a:prstGeom>
        </p:spPr>
      </p:pic>
      <p:pic>
        <p:nvPicPr>
          <p:cNvPr id="24" name="図 23" descr="packet20.jp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286116" y="3857628"/>
            <a:ext cx="752475" cy="476250"/>
          </a:xfrm>
          <a:prstGeom prst="rect">
            <a:avLst/>
          </a:prstGeom>
        </p:spPr>
      </p:pic>
      <p:pic>
        <p:nvPicPr>
          <p:cNvPr id="25" name="図 24" descr="packet21.jp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57224" y="4357694"/>
            <a:ext cx="752475" cy="533400"/>
          </a:xfrm>
          <a:prstGeom prst="rect">
            <a:avLst/>
          </a:prstGeom>
        </p:spPr>
      </p:pic>
      <p:pic>
        <p:nvPicPr>
          <p:cNvPr id="26" name="図 25" descr="packet22.jp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597362" y="4357694"/>
            <a:ext cx="809625" cy="533400"/>
          </a:xfrm>
          <a:prstGeom prst="rect">
            <a:avLst/>
          </a:prstGeom>
        </p:spPr>
      </p:pic>
      <p:pic>
        <p:nvPicPr>
          <p:cNvPr id="27" name="図 26" descr="packet23.jp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428860" y="4357694"/>
            <a:ext cx="828675" cy="533400"/>
          </a:xfrm>
          <a:prstGeom prst="rect">
            <a:avLst/>
          </a:prstGeom>
        </p:spPr>
      </p:pic>
      <p:pic>
        <p:nvPicPr>
          <p:cNvPr id="28" name="図 27" descr="packet24.jp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286116" y="4299135"/>
            <a:ext cx="781050" cy="552450"/>
          </a:xfrm>
          <a:prstGeom prst="rect">
            <a:avLst/>
          </a:prstGeom>
        </p:spPr>
      </p:pic>
      <p:pic>
        <p:nvPicPr>
          <p:cNvPr id="29" name="図 28" descr="packet25.jp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57224" y="4929198"/>
            <a:ext cx="752475" cy="523875"/>
          </a:xfrm>
          <a:prstGeom prst="rect">
            <a:avLst/>
          </a:prstGeom>
        </p:spPr>
      </p:pic>
      <p:pic>
        <p:nvPicPr>
          <p:cNvPr id="30" name="図 29" descr="packet26.jp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597362" y="4903440"/>
            <a:ext cx="819150" cy="533400"/>
          </a:xfrm>
          <a:prstGeom prst="rect">
            <a:avLst/>
          </a:prstGeom>
        </p:spPr>
      </p:pic>
      <p:pic>
        <p:nvPicPr>
          <p:cNvPr id="31" name="図 30" descr="packet27.jp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428860" y="4903440"/>
            <a:ext cx="828675" cy="533400"/>
          </a:xfrm>
          <a:prstGeom prst="rect">
            <a:avLst/>
          </a:prstGeom>
        </p:spPr>
      </p:pic>
      <p:pic>
        <p:nvPicPr>
          <p:cNvPr id="32" name="図 31" descr="packet28.jp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311874" y="4870639"/>
            <a:ext cx="762000" cy="533400"/>
          </a:xfrm>
          <a:prstGeom prst="rect">
            <a:avLst/>
          </a:prstGeom>
        </p:spPr>
      </p:pic>
      <p:pic>
        <p:nvPicPr>
          <p:cNvPr id="33" name="図 32" descr="packet29.jp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57224" y="5429264"/>
            <a:ext cx="742950" cy="533400"/>
          </a:xfrm>
          <a:prstGeom prst="rect">
            <a:avLst/>
          </a:prstGeom>
        </p:spPr>
      </p:pic>
      <p:pic>
        <p:nvPicPr>
          <p:cNvPr id="34" name="図 33" descr="packet30.jp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643042" y="5429264"/>
            <a:ext cx="819150" cy="542925"/>
          </a:xfrm>
          <a:prstGeom prst="rect">
            <a:avLst/>
          </a:prstGeom>
        </p:spPr>
      </p:pic>
      <p:pic>
        <p:nvPicPr>
          <p:cNvPr id="35" name="図 34" descr="packet31.jp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428860" y="5429264"/>
            <a:ext cx="828675" cy="542925"/>
          </a:xfrm>
          <a:prstGeom prst="rect">
            <a:avLst/>
          </a:prstGeom>
        </p:spPr>
      </p:pic>
      <p:pic>
        <p:nvPicPr>
          <p:cNvPr id="36" name="図 35" descr="packet32.jp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286116" y="5429264"/>
            <a:ext cx="771525" cy="542925"/>
          </a:xfrm>
          <a:prstGeom prst="rect">
            <a:avLst/>
          </a:prstGeom>
        </p:spPr>
      </p:pic>
      <p:grpSp>
        <p:nvGrpSpPr>
          <p:cNvPr id="54" name="グループ化 53"/>
          <p:cNvGrpSpPr/>
          <p:nvPr/>
        </p:nvGrpSpPr>
        <p:grpSpPr>
          <a:xfrm>
            <a:off x="2500298" y="2786058"/>
            <a:ext cx="1643074" cy="1754326"/>
            <a:chOff x="6429388" y="571480"/>
            <a:chExt cx="1643074" cy="1754326"/>
          </a:xfrm>
        </p:grpSpPr>
        <p:pic>
          <p:nvPicPr>
            <p:cNvPr id="38" name="図 37" descr="packet6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63852" y="1773047"/>
              <a:ext cx="828675" cy="542925"/>
            </a:xfrm>
            <a:prstGeom prst="rect">
              <a:avLst/>
            </a:prstGeom>
          </p:spPr>
        </p:pic>
        <p:grpSp>
          <p:nvGrpSpPr>
            <p:cNvPr id="49" name="グループ化 48"/>
            <p:cNvGrpSpPr/>
            <p:nvPr/>
          </p:nvGrpSpPr>
          <p:grpSpPr>
            <a:xfrm>
              <a:off x="6429388" y="571480"/>
              <a:ext cx="1643074" cy="1754326"/>
              <a:chOff x="2571736" y="2577610"/>
              <a:chExt cx="1643074" cy="1754326"/>
            </a:xfrm>
          </p:grpSpPr>
          <p:sp>
            <p:nvSpPr>
              <p:cNvPr id="39" name="テキスト ボックス 38"/>
              <p:cNvSpPr txBox="1"/>
              <p:nvPr/>
            </p:nvSpPr>
            <p:spPr>
              <a:xfrm>
                <a:off x="2571736" y="2577610"/>
                <a:ext cx="1643074" cy="17543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 smtClean="0"/>
                  <a:t>マリオさんへ</a:t>
                </a:r>
                <a:endParaRPr kumimoji="1" lang="en-US" altLang="ja-JP" dirty="0" smtClean="0"/>
              </a:p>
              <a:p>
                <a:r>
                  <a:rPr lang="en-US" altLang="ja-JP" dirty="0" smtClean="0"/>
                  <a:t>192.168.xx.xxx</a:t>
                </a:r>
              </a:p>
              <a:p>
                <a:r>
                  <a:rPr kumimoji="1" lang="ja-JP" altLang="en-US" dirty="0" smtClean="0"/>
                  <a:t>ルージより</a:t>
                </a:r>
                <a:endParaRPr kumimoji="1" lang="en-US" altLang="ja-JP" dirty="0" smtClean="0"/>
              </a:p>
              <a:p>
                <a:r>
                  <a:rPr lang="ja-JP" altLang="en-US" dirty="0" smtClean="0"/>
                  <a:t>６番目</a:t>
                </a:r>
                <a:endParaRPr lang="en-US" altLang="ja-JP" dirty="0" smtClean="0"/>
              </a:p>
              <a:p>
                <a:endParaRPr kumimoji="1" lang="en-US" altLang="ja-JP" dirty="0" smtClean="0"/>
              </a:p>
              <a:p>
                <a:endParaRPr kumimoji="1" lang="en-US" altLang="ja-JP" dirty="0" smtClean="0"/>
              </a:p>
            </p:txBody>
          </p:sp>
          <p:cxnSp>
            <p:nvCxnSpPr>
              <p:cNvPr id="46" name="直線コネクタ 45"/>
              <p:cNvCxnSpPr/>
              <p:nvPr/>
            </p:nvCxnSpPr>
            <p:spPr>
              <a:xfrm rot="10800000" flipV="1">
                <a:off x="2571736" y="3714752"/>
                <a:ext cx="1643074" cy="183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26735E-6 C 0.03975 -0.13043 0.07951 -0.26087 0.14496 -0.14454 C 0.21041 -0.02821 0.30156 0.33488 0.39288 0.69797 " pathEditMode="relative" ptsTypes="aaA">
                                      <p:cBhvr>
                                        <p:cTn id="7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26735E-6 C 0.07692 -0.09343 0.154 -0.18663 0.22397 -0.07308 C 0.29393 0.04047 0.35678 0.36078 0.4198 0.68109 " pathEditMode="relative" ptsTypes="aaA">
                                      <p:cBhvr>
                                        <p:cTn id="7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6.49399E-6 C -0.07969 -0.03654 -0.15937 -0.07284 -0.21128 0.03747 C -0.26319 0.14778 -0.29462 0.55828 -0.31128 0.66235 " pathEditMode="relative" ptsTypes="aaA">
                                      <p:cBhvr>
                                        <p:cTn id="8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2858E-6 C 0.04583 -0.05249 0.09184 -0.10476 0.13802 -0.02243 C 0.1842 0.0599 0.2375 0.37327 0.27743 0.49353 C 0.31736 0.61379 0.34739 0.6568 0.37743 0.69982 " pathEditMode="relative" ptsTypes="aaaA">
                                      <p:cBhvr>
                                        <p:cTn id="8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83071E-6 C 0.03351 -0.15912 0.06719 -0.318 0.09722 -0.21393 C 0.12726 -0.10986 0.1408 0.58256 0.18021 0.62465 C 0.21962 0.66674 0.27396 0.03908 0.33386 0.03931 C 0.39375 0.03954 0.4665 0.33302 0.53941 0.6265 " pathEditMode="relative" ptsTypes="aaaaA">
                                      <p:cBhvr>
                                        <p:cTn id="8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4.66235E-6 C -0.00035 -4.66235E-6 0.0158 0.30759 0.03212 0.61541 " pathEditMode="relative" ptsTypes="aA">
                                      <p:cBhvr>
                                        <p:cTn id="8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3876E-7 C 0.01702 -0.13297 0.0342 -0.26595 0.06059 -0.16142 C 0.08698 -0.05689 0.14167 0.49515 0.15781 0.62651 " pathEditMode="relative" ptsTypes="aaA">
                                      <p:cBhvr>
                                        <p:cTn id="8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5.64292E-6 C -0.00764 -0.15726 -0.01528 -0.31429 -0.07066 -0.25508 C -0.12569 -0.19588 -0.27986 0.21092 -0.33107 0.35454 C -0.38212 0.49816 -0.37986 0.55204 -0.37743 0.60616 " pathEditMode="relative" ptsTypes="aaaA">
                                      <p:cBhvr>
                                        <p:cTn id="9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16281E-7 C -0.01928 -0.16281 -0.03837 -0.32563 -0.05504 -0.23821 C -0.07171 -0.15079 -0.08594 0.18732 -0.10001 0.52544 " pathEditMode="relative" ptsTypes="aaA">
                                      <p:cBhvr>
                                        <p:cTn id="9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3876E-7 C 0.01284 -0.09852 0.02569 -0.19704 0.05642 -0.10893 C 0.08715 -0.02082 0.16319 0.42252 0.18455 0.52891 " pathEditMode="relative" ptsTypes="aaA">
                                      <p:cBhvr>
                                        <p:cTn id="9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89547E-6 C -0.08941 0.11864 -0.17882 0.23751 -0.23108 0.32817 C -0.28333 0.41882 -0.29879 0.48126 -0.31406 0.54394 " pathEditMode="relative" ptsTypes="aaA">
                                      <p:cBhvr>
                                        <p:cTn id="9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62257E-6 C 0.06597 -0.09136 0.13212 -0.18271 0.20139 -0.0902 C 0.27066 0.00231 0.34306 0.27867 0.41545 0.55527 " pathEditMode="relative" ptsTypes="aaA">
                                      <p:cBhvr>
                                        <p:cTn id="9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7.16929E-6 C -0.03455 -0.07423 -0.0691 -0.14824 -0.08733 -0.06752 C -0.10556 0.01319 -0.10782 0.24862 -0.1099 0.48405 " pathEditMode="relative" ptsTypes="aaA">
                                      <p:cBhvr>
                                        <p:cTn id="10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5.20814E-6 C -0.00365 -0.11632 -0.00712 -0.23265 -0.02396 -0.15564 C -0.0408 -0.07862 -0.07119 0.1915 -0.1014 0.46162 " pathEditMode="relative" ptsTypes="aaA">
                                      <p:cBhvr>
                                        <p:cTn id="10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0.07979 C 0.02257 0.01781 0.03802 -0.04417 0.04687 0.01781 C 0.05573 0.07979 0.05833 0.2655 0.06094 0.45121 " pathEditMode="relative" ptsTypes="aaA">
                                      <p:cBhvr>
                                        <p:cTn id="10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3.80204E-6 C -0.06753 -0.23613 -0.13454 -0.47225 -0.20138 -0.4334 C -0.26822 -0.39454 -0.3967 0.08163 -0.40138 0.23265 C -0.40607 0.38367 -0.25815 0.4327 -0.22968 0.47271 " pathEditMode="relative" ptsTypes="aaaA">
                                      <p:cBhvr>
                                        <p:cTn id="10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2.53469E-6 C 0.02083 -0.13899 0.04183 -0.27775 0.11405 -0.21392 C 0.18628 -0.15009 0.31006 0.11633 0.43385 0.38275 " pathEditMode="relative" ptsTypes="aaA">
                                      <p:cBhvr>
                                        <p:cTn id="10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81221E-6 C 0.02847 -0.12488 0.05712 -0.24954 0.09306 -0.18941 C 0.129 -0.12928 0.17222 0.1154 0.21545 0.36031 " pathEditMode="relative" ptsTypes="aaA">
                                      <p:cBhvr>
                                        <p:cTn id="1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5097E-6 C -0.05607 -0.29186 -0.11198 -0.58349 -0.15208 -0.52336 C -0.19218 -0.46323 -0.21649 -0.0518 -0.24079 0.36031 " pathEditMode="relative" ptsTypes="aaA">
                                      <p:cBhvr>
                                        <p:cTn id="1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3876E-7 C 0.025 -0.23173 0.05 -0.46323 0.07326 -0.40333 C 0.09652 -0.34343 0.11788 0.00833 0.13941 0.36031 " pathEditMode="relative" ptsTypes="aaA">
                                      <p:cBhvr>
                                        <p:cTn id="1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2.77521E-7 C 0.07517 -0.06198 0.15052 -0.12396 0.2507 -0.07516 C 0.35087 -0.02636 0.47604 0.13298 0.60139 0.29256 " pathEditMode="relative" ptsTypes="aaA">
                                      <p:cBhvr>
                                        <p:cTn id="1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77521E-7 C -0.00451 -0.09829 -0.00903 -0.19634 -0.0309 -0.14639 C -0.05278 -0.09644 -0.09184 0.10176 -0.1309 0.30019 " pathEditMode="relative" ptsTypes="aaA">
                                      <p:cBhvr>
                                        <p:cTn id="1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5.55042E-7 C 0.06337 -0.1938 0.12691 -0.3876 0.1901 -0.33765 C 0.2533 -0.28769 0.31597 0.00625 0.37882 0.30019 " pathEditMode="relative" ptsTypes="aaA">
                                      <p:cBhvr>
                                        <p:cTn id="1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1.57262E-7 C 0.01581 0.12581 0.0316 0.25162 0.03803 0.30204 " pathEditMode="relative" ptsTypes="aA">
                                      <p:cBhvr>
                                        <p:cTn id="12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1111E-6 -1.3876E-7 C 0.01805 -0.30272 0.03628 -0.60522 0.0592 -0.56868 C 0.08211 -0.53214 0.12482 0.08789 0.13802 0.21948 " pathEditMode="relative" ptsTypes="aaA">
                                      <p:cBhvr>
                                        <p:cTn id="1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79186E-6 C 0.02344 -0.0555 0.04705 -0.11101 0.08455 -0.13506 C 0.12205 -0.15911 0.18576 -0.1783 0.22535 -0.14454 C 0.26493 -0.11077 0.29809 0.00532 0.32257 0.06753 C 0.34705 0.12974 0.35938 0.17923 0.37188 0.22896 " pathEditMode="relative" ptsTypes="aaaaA">
                                      <p:cBhvr>
                                        <p:cTn id="1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54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4 -0.01066  0.018 -0.02131  0.023 -0.02131  c 0.031 0  0.063 0.16651  0.063 0.33302  c 0 -0.08392  0.016 -0.16651  0.031 -0.16651  c 0.016 0  0.031 0.08392  0.031 0.16651  c 0 -0.0413  0.008 -0.08392  0.016 -0.08392  c 0.008 0  0.016 0.0413  0.016 0.08392  c 0 -0.02131  0.004 -0.0413  0.008 -0.0413  c 0.004 0  0.008 0.02131  0.008 0.0413  c 0 -0.01066  0.002 -0.02131  0.004 -0.02131  c 0.001 0  0.004 0.01066  0.004 0.02131  c 0 -0.00533  0.001 -0.01066  0.002 -0.01066  c 0 0.00133  0.002 0.00533  0.002 0.01066  c 0 -0.00266  0 -0.00533  0.001 -0.00533  c 0 0.00133  0.001 0.00266  0.001 0.00533  c 0 -0.00133  0 -0.00266  0 -0.004  c 0.001 0  0.001 0.00133  0.001 0.00266  c 0.001 0  0.001 -0.00133  0.001 -0.00266  c 0.001 0  0.001 0.00133  0.001 0.00266  E" pathEditMode="relative" ptsTypes="">
                                      <p:cBhvr>
                                        <p:cTn id="1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26735E-6 C 0.01562 -0.08695 0.03142 -0.17391 0.04635 -0.2271 C 0.06128 -0.28029 0.07587 -0.31614 0.0901 -0.31892 C 0.10434 -0.32169 0.11614 -0.32909 0.13229 -0.24398 C 0.14843 -0.15888 0.16788 0.01619 0.18732 0.19126 " pathEditMode="relative" ptsTypes="aaaaA">
                                      <p:cBhvr>
                                        <p:cTn id="1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2.11841E-6 C 0.00782 -0.03608 0.01581 -0.07216 0.04237 -0.08627 C 0.06893 -0.10037 0.11042 -0.11379 0.15921 -0.08442 C 0.20799 -0.05505 0.27154 0.01757 0.33525 0.09019 " pathEditMode="relative" ptsTypes="aaaA">
                                      <p:cBhvr>
                                        <p:cTn id="1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41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2382 C -0.00399 -0.03446 -0.01806 -0.0451 -0.02292 -0.0451 C -0.05399 -0.0451 -0.08594 0.12142 -0.08594 0.28793 C -0.08594 0.20398 -0.10191 0.12142 -0.11701 0.12142 C -0.13299 0.12142 -0.14809 0.20537 -0.14809 0.28793 C -0.14809 0.24653 -0.15608 0.20398 -0.16406 0.20398 C -0.17205 0.20398 -0.18004 0.24538 -0.18004 0.28793 C -0.18004 0.26665 -0.18403 0.24653 -0.18802 0.24653 C -0.19201 0.24653 -0.19601 0.26781 -0.19601 0.28793 C -0.19601 0.27729 -0.19809 0.26665 -0.2 0.26665 C -0.20104 0.26665 -0.20399 0.27729 -0.20399 0.28793 C -0.20399 0.28261 -0.20504 0.27729 -0.20608 0.27729 C -0.20608 0.2759 -0.20816 0.28261 -0.20816 0.28793 C -0.20816 0.28515 -0.20816 0.28261 -0.2092 0.28261 C -0.2092 0.284 -0.21024 0.28538 -0.21024 0.28793 C -0.21024 0.28654 -0.21024 0.28515 -0.21024 0.284 C -0.21129 0.284 -0.21129 0.28538 -0.21129 0.28677 C -0.21233 0.28677 -0.21233 0.28538 -0.21233 0.284 C -0.21337 0.284 -0.21337 0.28538 -0.21337 0.28677 " pathEditMode="relative" rAng="0" ptsTypes="fffffffffffffffffff">
                                      <p:cBhvr>
                                        <p:cTn id="13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" y="145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54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4 -0.01066  0.018 -0.02131  0.023 -0.02131  c 0.031 0  0.063 0.16651  0.063 0.33302  c 0 -0.08392  0.016 -0.16651  0.031 -0.16651  c 0.016 0  0.031 0.08392  0.031 0.16651  c 0 -0.0413  0.008 -0.08392  0.016 -0.08392  c 0.008 0  0.016 0.0413  0.016 0.08392  c 0 -0.02131  0.004 -0.0413  0.008 -0.0413  c 0.004 0  0.008 0.02131  0.008 0.0413  c 0 -0.01066  0.002 -0.02131  0.004 -0.02131  c 0.001 0  0.004 0.01066  0.004 0.02131  c 0 -0.00533  0.001 -0.01066  0.002 -0.01066  c 0 0.00133  0.002 0.00533  0.002 0.01066  c 0 -0.00266  0 -0.00533  0.001 -0.00533  c 0 0.00133  0.001 0.00266  0.001 0.00533  c 0 -0.00133  0 -0.00266  0 -0.004  c 0.001 0  0.001 0.00133  0.001 0.00266  c 0.001 0  0.001 -0.00133  0.001 -0.00266  c 0.001 0  0.001 0.00133  0.001 0.00266  E" pathEditMode="relative" ptsTypes="">
                                      <p:cBhvr>
                                        <p:cTn id="1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3.66327E-6 C 0.00383 -0.00508 0.00626 -0.01248 0.01129 -0.01503 C 0.01876 -0.01896 0.01928 -0.01873 0.02674 -0.02451 C 0.03056 -0.02752 0.03386 -0.03191 0.03803 -0.03376 C 0.04428 -0.0363 0.04966 -0.04047 0.05504 -0.04509 C 0.06164 -0.05827 0.05903 -0.06984 0.06337 -0.08256 C 0.06772 -0.09528 0.06824 -0.09458 0.07466 -0.10314 C 0.07796 -0.11679 0.07327 -0.10152 0.08039 -0.11262 C 0.08178 -0.1147 0.08195 -0.11794 0.08317 -0.12002 C 0.0856 -0.12419 0.08959 -0.12673 0.09167 -0.13136 C 0.09515 -0.13922 0.09914 -0.14454 0.10296 -0.15194 C 0.10626 -0.16558 0.10157 -0.15032 0.10851 -0.16142 C 0.11667 -0.17437 0.10487 -0.16443 0.11702 -0.17275 C 0.12344 -0.18987 0.11511 -0.17021 0.13247 -0.19333 C 0.13994 -0.20328 0.14758 -0.21692 0.15643 -0.22525 C 0.16112 -0.2345 0.15799 -0.22918 0.16633 -0.24028 C 0.17258 -0.24861 0.17535 -0.2604 0.18039 -0.27012 C 0.1849 -0.2789 0.19115 -0.28607 0.19584 -0.29463 C 0.20522 -0.31151 0.21303 -0.33302 0.22674 -0.34528 C 0.22778 -0.34782 0.22831 -0.3506 0.22969 -0.35268 C 0.23074 -0.35453 0.23282 -0.35476 0.23386 -0.35661 C 0.24445 -0.37742 0.23403 -0.36702 0.24376 -0.37534 C 0.25001 -0.38783 0.25244 -0.40194 0.2606 -0.41281 C 0.26424 -0.42715 0.2724 -0.4364 0.279 -0.44842 C 0.28126 -0.45259 0.28212 -0.45767 0.28456 -0.4616 C 0.2856 -0.46322 0.28733 -0.46392 0.28872 -0.46531 C 0.28976 -0.46646 0.29081 -0.46762 0.29167 -0.46901 C 0.2974 -0.47895 0.30244 -0.49098 0.3099 -0.49907 C 0.31667 -0.50647 0.32397 -0.51526 0.33108 -0.52173 C 0.33681 -0.52682 0.3448 -0.52937 0.3507 -0.53469 C 0.36424 -0.54671 0.37726 -0.55943 0.39028 -0.57238 C 0.39723 -0.57932 0.40383 -0.58834 0.4099 -0.59667 C 0.41094 -0.59805 0.41285 -0.59759 0.41407 -0.59852 C 0.41997 -0.60314 0.4257 -0.608 0.43108 -0.61355 C 0.43733 -0.61979 0.44897 -0.63274 0.45643 -0.63598 C 0.46181 -0.64338 0.47015 -0.6487 0.47761 -0.65101 C 0.48785 -0.66073 0.50053 -0.66234 0.51268 -0.6642 C 0.53022 -0.66998 0.55105 -0.67368 0.56633 -0.68663 C 0.56945 -0.6931 0.57292 -0.69819 0.57466 -0.70559 C 0.57414 -0.71692 0.57692 -0.74514 0.56494 -0.75046 C 0.56164 -0.75693 0.55938 -0.7611 0.55365 -0.76364 C 0.54879 -0.76988 0.54515 -0.77035 0.53942 -0.77497 C 0.53091 -0.78191 0.52362 -0.78769 0.51407 -0.79185 C 0.49549 -0.80827 0.4698 -0.80989 0.44792 -0.81059 C 0.41789 -0.81151 0.38785 -0.81174 0.35782 -0.81244 C 0.32935 -0.81359 0.30157 -0.81591 0.27327 -0.81799 C 0.22657 -0.82516 0.26997 -0.81938 0.21407 -0.82377 C 0.20192 -0.82469 0.17761 -0.82747 0.17761 -0.82747 C 0.16633 -0.82678 0.15504 -0.82678 0.14376 -0.82562 C 0.13751 -0.82493 0.13299 -0.81961 0.12674 -0.81799 C 0.12136 -0.81267 0.11667 -0.81151 0.11129 -0.80689 C 0.10747 -0.79902 0.10001 -0.79463 0.09445 -0.78815 C 0.08351 -0.7752 0.07049 -0.76503 0.05921 -0.75231 C 0.05174 -0.74375 0.04445 -0.73034 0.03525 -0.72617 C 0.029 -0.71299 0.03699 -0.72826 0.02674 -0.71484 C 0.02258 -0.70929 0.01737 -0.70074 0.01407 -0.69426 C 0.00122 -0.66975 0.0099 -0.67876 5.83333E-6 -0.66975 C -0.00173 -0.66281 -0.01128 -0.65055 -0.01406 -0.64546 C -0.01666 -0.64107 -0.01735 -0.63506 -0.01961 -0.63043 C -0.02881 -0.61216 -0.03315 -0.59042 -0.04218 -0.57238 C -0.04444 -0.5629 -0.04496 -0.55411 -0.0493 -0.54602 C -0.05381 -0.52821 -0.05676 -0.51063 -0.06197 -0.49352 C -0.06458 -0.48496 -0.06423 -0.47571 -0.06892 -0.46901 C -0.07204 -0.44773 -0.07725 -0.43709 -0.08437 -0.41836 C -0.08871 -0.40679 -0.09183 -0.39454 -0.09565 -0.38274 C -0.09808 -0.36378 -0.10242 -0.34528 -0.10555 -0.32654 C -0.10867 -0.30781 -0.1111 -0.28839 -0.11544 -0.27012 C -0.11562 -0.26618 -0.11735 -0.24051 -0.11822 -0.2345 C -0.11892 -0.2308 -0.12013 -0.2271 -0.121 -0.2234 C -0.12152 -0.22155 -0.12239 -0.21762 -0.12239 -0.21762 C -0.12551 -0.18686 -0.12812 -0.15633 -0.13228 -0.1258 C -0.13402 -0.11309 -0.13506 -0.0999 -0.1394 -0.08811 C -0.14114 -0.05874 -0.14444 -0.0296 -0.14635 -3.66327E-6 C -0.14687 0.00879 -0.14669 0.01758 -0.14774 0.02614 C -0.14826 0.03007 -0.15069 0.03747 -0.15069 0.03747 C -0.15242 0.06476 -0.15607 0.10292 -0.17169 0.12373 C -0.17222 0.12558 -0.17222 0.12813 -0.17326 0.12951 C -0.1743 0.1309 -0.17638 0.12998 -0.17742 0.13136 C -0.17847 0.13275 -0.17881 0.13691 -0.17881 0.13691 " pathEditMode="relative" ptsTypes="ffffffffffffffffffffffffffffffffffffffffffffffffffffffffffffffffffffffffffffffA">
                                      <p:cBhvr>
                                        <p:cTn id="1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パケットに分割する利点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0" lang="ja-JP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データをパケットに分割</a:t>
            </a:r>
            <a:r>
              <a:rPr kumimoji="0" lang="ja-JP" alt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しない</a:t>
            </a:r>
            <a:r>
              <a:rPr kumimoji="0" lang="ja-JP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場合</a:t>
            </a:r>
          </a:p>
          <a:p>
            <a:pPr>
              <a:buNone/>
            </a:pPr>
            <a:endParaRPr kumimoji="1" lang="ja-JP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476375" y="1593872"/>
            <a:ext cx="6480175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1290610" y="4878380"/>
            <a:ext cx="5975350" cy="792163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6" name="Picture 5" descr="新しい画像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6823" y="3870318"/>
            <a:ext cx="205105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新しい画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049830"/>
            <a:ext cx="1296987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15"/>
          <p:cNvSpPr>
            <a:spLocks noChangeShapeType="1"/>
          </p:cNvSpPr>
          <p:nvPr/>
        </p:nvSpPr>
        <p:spPr bwMode="auto">
          <a:xfrm>
            <a:off x="2009748" y="4157655"/>
            <a:ext cx="2376487" cy="1081088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9" name="Picture 7" descr="新しい画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7585" y="3527418"/>
            <a:ext cx="122555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14"/>
          <p:cNvGrpSpPr>
            <a:grpSpLocks/>
          </p:cNvGrpSpPr>
          <p:nvPr/>
        </p:nvGrpSpPr>
        <p:grpSpPr bwMode="auto">
          <a:xfrm>
            <a:off x="3809973" y="5022843"/>
            <a:ext cx="1050925" cy="481012"/>
            <a:chOff x="2353" y="1857"/>
            <a:chExt cx="1053" cy="606"/>
          </a:xfrm>
        </p:grpSpPr>
        <p:pic>
          <p:nvPicPr>
            <p:cNvPr id="11" name="Picture 12" descr="cfs1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53" y="1857"/>
              <a:ext cx="1053" cy="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2426" y="2160"/>
              <a:ext cx="181" cy="9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3" name="Line 16"/>
          <p:cNvSpPr>
            <a:spLocks noChangeShapeType="1"/>
          </p:cNvSpPr>
          <p:nvPr/>
        </p:nvSpPr>
        <p:spPr bwMode="auto">
          <a:xfrm flipV="1">
            <a:off x="1936723" y="5165718"/>
            <a:ext cx="4826000" cy="647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14" name="Group 20"/>
          <p:cNvGrpSpPr>
            <a:grpSpLocks/>
          </p:cNvGrpSpPr>
          <p:nvPr/>
        </p:nvGrpSpPr>
        <p:grpSpPr bwMode="auto">
          <a:xfrm>
            <a:off x="2441548" y="4086218"/>
            <a:ext cx="1728787" cy="792162"/>
            <a:chOff x="1655" y="2523"/>
            <a:chExt cx="1089" cy="499"/>
          </a:xfrm>
        </p:grpSpPr>
        <p:sp>
          <p:nvSpPr>
            <p:cNvPr id="15" name="Line 17"/>
            <p:cNvSpPr>
              <a:spLocks noChangeShapeType="1"/>
            </p:cNvSpPr>
            <p:nvPr/>
          </p:nvSpPr>
          <p:spPr bwMode="auto">
            <a:xfrm>
              <a:off x="1655" y="2523"/>
              <a:ext cx="1089" cy="49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" name="Line 18"/>
            <p:cNvSpPr>
              <a:spLocks noChangeShapeType="1"/>
            </p:cNvSpPr>
            <p:nvPr/>
          </p:nvSpPr>
          <p:spPr bwMode="auto">
            <a:xfrm>
              <a:off x="2064" y="2614"/>
              <a:ext cx="318" cy="31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" name="Line 19"/>
            <p:cNvSpPr>
              <a:spLocks noChangeShapeType="1"/>
            </p:cNvSpPr>
            <p:nvPr/>
          </p:nvSpPr>
          <p:spPr bwMode="auto">
            <a:xfrm flipH="1">
              <a:off x="2064" y="2614"/>
              <a:ext cx="318" cy="31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8" name="AutoShape 21"/>
          <p:cNvSpPr>
            <a:spLocks noChangeArrowheads="1"/>
          </p:cNvSpPr>
          <p:nvPr/>
        </p:nvSpPr>
        <p:spPr bwMode="auto">
          <a:xfrm>
            <a:off x="2154210" y="2357430"/>
            <a:ext cx="6553200" cy="1008063"/>
          </a:xfrm>
          <a:prstGeom prst="wedgeRectCallout">
            <a:avLst>
              <a:gd name="adj1" fmla="val -31296"/>
              <a:gd name="adj2" fmla="val 134722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chemeClr val="bg1"/>
                </a:solidFill>
              </a:rPr>
              <a:t>伝送路が占有され</a:t>
            </a:r>
            <a:r>
              <a:rPr lang="en-US" altLang="ja-JP" sz="2800" b="1" dirty="0">
                <a:solidFill>
                  <a:schemeClr val="bg1"/>
                </a:solidFill>
              </a:rPr>
              <a:t>, </a:t>
            </a:r>
            <a:r>
              <a:rPr lang="ja-JP" altLang="en-US" sz="2800" b="1" dirty="0">
                <a:solidFill>
                  <a:schemeClr val="bg1"/>
                </a:solidFill>
              </a:rPr>
              <a:t>複数のコンピュータが同時に通信できない</a:t>
            </a:r>
            <a:r>
              <a:rPr lang="en-US" altLang="ja-JP" sz="2800" b="1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8" presetClass="entr" presetSubtype="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3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パケットに分割する利点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データをパケットに分割した場合</a:t>
            </a:r>
          </a:p>
          <a:p>
            <a:pPr>
              <a:buNone/>
            </a:pPr>
            <a:endParaRPr kumimoji="1" lang="ja-JP" altLang="en-US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1290610" y="4629168"/>
            <a:ext cx="5975350" cy="792163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2009748" y="3908443"/>
            <a:ext cx="2376487" cy="1081088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3809973" y="4773631"/>
            <a:ext cx="1050925" cy="481012"/>
            <a:chOff x="2353" y="1857"/>
            <a:chExt cx="1053" cy="606"/>
          </a:xfrm>
        </p:grpSpPr>
        <p:pic>
          <p:nvPicPr>
            <p:cNvPr id="7" name="Picture 10" descr="cfs1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53" y="1857"/>
              <a:ext cx="1053" cy="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2426" y="2160"/>
              <a:ext cx="181" cy="9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9" name="Infopage"/>
          <p:cNvSpPr>
            <a:spLocks noEditPoints="1" noChangeArrowheads="1"/>
          </p:cNvSpPr>
          <p:nvPr/>
        </p:nvSpPr>
        <p:spPr bwMode="auto">
          <a:xfrm>
            <a:off x="1506510" y="5276868"/>
            <a:ext cx="360363" cy="50482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99 w 21600"/>
              <a:gd name="T17" fmla="*/ 12174 h 21600"/>
              <a:gd name="T18" fmla="*/ 20813 w 21600"/>
              <a:gd name="T19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8333" y="4025"/>
                </a:moveTo>
                <a:lnTo>
                  <a:pt x="12500" y="4025"/>
                </a:lnTo>
                <a:lnTo>
                  <a:pt x="12500" y="11094"/>
                </a:lnTo>
                <a:lnTo>
                  <a:pt x="13903" y="11094"/>
                </a:lnTo>
                <a:lnTo>
                  <a:pt x="13903" y="11618"/>
                </a:lnTo>
                <a:lnTo>
                  <a:pt x="7908" y="11618"/>
                </a:lnTo>
                <a:lnTo>
                  <a:pt x="7908" y="11078"/>
                </a:lnTo>
                <a:lnTo>
                  <a:pt x="9418" y="11078"/>
                </a:lnTo>
                <a:lnTo>
                  <a:pt x="9418" y="4549"/>
                </a:lnTo>
                <a:lnTo>
                  <a:pt x="8333" y="4549"/>
                </a:lnTo>
                <a:lnTo>
                  <a:pt x="8333" y="4025"/>
                </a:lnTo>
                <a:close/>
              </a:path>
              <a:path w="21600" h="21600" extrusionOk="0">
                <a:moveTo>
                  <a:pt x="9120" y="2127"/>
                </a:moveTo>
                <a:lnTo>
                  <a:pt x="9120" y="1783"/>
                </a:lnTo>
                <a:lnTo>
                  <a:pt x="9269" y="1538"/>
                </a:lnTo>
                <a:lnTo>
                  <a:pt x="9588" y="1194"/>
                </a:lnTo>
                <a:lnTo>
                  <a:pt x="10013" y="998"/>
                </a:lnTo>
                <a:lnTo>
                  <a:pt x="10396" y="850"/>
                </a:lnTo>
                <a:lnTo>
                  <a:pt x="10906" y="801"/>
                </a:lnTo>
                <a:lnTo>
                  <a:pt x="11480" y="900"/>
                </a:lnTo>
                <a:lnTo>
                  <a:pt x="11926" y="1047"/>
                </a:lnTo>
                <a:lnTo>
                  <a:pt x="12266" y="1292"/>
                </a:lnTo>
                <a:lnTo>
                  <a:pt x="12500" y="1587"/>
                </a:lnTo>
                <a:lnTo>
                  <a:pt x="12649" y="1832"/>
                </a:lnTo>
                <a:lnTo>
                  <a:pt x="12692" y="2143"/>
                </a:lnTo>
                <a:lnTo>
                  <a:pt x="12649" y="2421"/>
                </a:lnTo>
                <a:lnTo>
                  <a:pt x="12500" y="2781"/>
                </a:lnTo>
                <a:lnTo>
                  <a:pt x="12330" y="3060"/>
                </a:lnTo>
                <a:lnTo>
                  <a:pt x="11884" y="3305"/>
                </a:lnTo>
                <a:lnTo>
                  <a:pt x="11501" y="3452"/>
                </a:lnTo>
                <a:lnTo>
                  <a:pt x="10863" y="3550"/>
                </a:lnTo>
                <a:lnTo>
                  <a:pt x="10396" y="3518"/>
                </a:lnTo>
                <a:lnTo>
                  <a:pt x="9949" y="3321"/>
                </a:lnTo>
                <a:lnTo>
                  <a:pt x="9524" y="3125"/>
                </a:lnTo>
                <a:lnTo>
                  <a:pt x="9311" y="2765"/>
                </a:lnTo>
                <a:lnTo>
                  <a:pt x="9184" y="2438"/>
                </a:lnTo>
                <a:lnTo>
                  <a:pt x="9120" y="2127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10" name="Homepage"/>
          <p:cNvSpPr>
            <a:spLocks noEditPoints="1" noChangeArrowheads="1"/>
          </p:cNvSpPr>
          <p:nvPr/>
        </p:nvSpPr>
        <p:spPr bwMode="auto">
          <a:xfrm>
            <a:off x="1649385" y="5492768"/>
            <a:ext cx="368300" cy="5080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pic>
        <p:nvPicPr>
          <p:cNvPr id="11" name="Picture 6" descr="新しい画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800618"/>
            <a:ext cx="1296987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Infopage"/>
          <p:cNvSpPr>
            <a:spLocks noEditPoints="1" noChangeArrowheads="1"/>
          </p:cNvSpPr>
          <p:nvPr/>
        </p:nvSpPr>
        <p:spPr bwMode="auto">
          <a:xfrm>
            <a:off x="1866873" y="3476643"/>
            <a:ext cx="360362" cy="50482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99 w 21600"/>
              <a:gd name="T17" fmla="*/ 12174 h 21600"/>
              <a:gd name="T18" fmla="*/ 20813 w 21600"/>
              <a:gd name="T19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8333" y="4025"/>
                </a:moveTo>
                <a:lnTo>
                  <a:pt x="12500" y="4025"/>
                </a:lnTo>
                <a:lnTo>
                  <a:pt x="12500" y="11094"/>
                </a:lnTo>
                <a:lnTo>
                  <a:pt x="13903" y="11094"/>
                </a:lnTo>
                <a:lnTo>
                  <a:pt x="13903" y="11618"/>
                </a:lnTo>
                <a:lnTo>
                  <a:pt x="7908" y="11618"/>
                </a:lnTo>
                <a:lnTo>
                  <a:pt x="7908" y="11078"/>
                </a:lnTo>
                <a:lnTo>
                  <a:pt x="9418" y="11078"/>
                </a:lnTo>
                <a:lnTo>
                  <a:pt x="9418" y="4549"/>
                </a:lnTo>
                <a:lnTo>
                  <a:pt x="8333" y="4549"/>
                </a:lnTo>
                <a:lnTo>
                  <a:pt x="8333" y="4025"/>
                </a:lnTo>
                <a:close/>
              </a:path>
              <a:path w="21600" h="21600" extrusionOk="0">
                <a:moveTo>
                  <a:pt x="9120" y="2127"/>
                </a:moveTo>
                <a:lnTo>
                  <a:pt x="9120" y="1783"/>
                </a:lnTo>
                <a:lnTo>
                  <a:pt x="9269" y="1538"/>
                </a:lnTo>
                <a:lnTo>
                  <a:pt x="9588" y="1194"/>
                </a:lnTo>
                <a:lnTo>
                  <a:pt x="10013" y="998"/>
                </a:lnTo>
                <a:lnTo>
                  <a:pt x="10396" y="850"/>
                </a:lnTo>
                <a:lnTo>
                  <a:pt x="10906" y="801"/>
                </a:lnTo>
                <a:lnTo>
                  <a:pt x="11480" y="900"/>
                </a:lnTo>
                <a:lnTo>
                  <a:pt x="11926" y="1047"/>
                </a:lnTo>
                <a:lnTo>
                  <a:pt x="12266" y="1292"/>
                </a:lnTo>
                <a:lnTo>
                  <a:pt x="12500" y="1587"/>
                </a:lnTo>
                <a:lnTo>
                  <a:pt x="12649" y="1832"/>
                </a:lnTo>
                <a:lnTo>
                  <a:pt x="12692" y="2143"/>
                </a:lnTo>
                <a:lnTo>
                  <a:pt x="12649" y="2421"/>
                </a:lnTo>
                <a:lnTo>
                  <a:pt x="12500" y="2781"/>
                </a:lnTo>
                <a:lnTo>
                  <a:pt x="12330" y="3060"/>
                </a:lnTo>
                <a:lnTo>
                  <a:pt x="11884" y="3305"/>
                </a:lnTo>
                <a:lnTo>
                  <a:pt x="11501" y="3452"/>
                </a:lnTo>
                <a:lnTo>
                  <a:pt x="10863" y="3550"/>
                </a:lnTo>
                <a:lnTo>
                  <a:pt x="10396" y="3518"/>
                </a:lnTo>
                <a:lnTo>
                  <a:pt x="9949" y="3321"/>
                </a:lnTo>
                <a:lnTo>
                  <a:pt x="9524" y="3125"/>
                </a:lnTo>
                <a:lnTo>
                  <a:pt x="9311" y="2765"/>
                </a:lnTo>
                <a:lnTo>
                  <a:pt x="9184" y="2438"/>
                </a:lnTo>
                <a:lnTo>
                  <a:pt x="9120" y="212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13" name="Homepage"/>
          <p:cNvSpPr>
            <a:spLocks noEditPoints="1" noChangeArrowheads="1"/>
          </p:cNvSpPr>
          <p:nvPr/>
        </p:nvSpPr>
        <p:spPr bwMode="auto">
          <a:xfrm>
            <a:off x="2009748" y="3692543"/>
            <a:ext cx="368300" cy="5080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pic>
        <p:nvPicPr>
          <p:cNvPr id="14" name="Picture 5" descr="新しい画像 (2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46823" y="3621106"/>
            <a:ext cx="205105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新しい画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7585" y="3278206"/>
            <a:ext cx="122555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Infopage"/>
          <p:cNvSpPr>
            <a:spLocks noEditPoints="1" noChangeArrowheads="1"/>
          </p:cNvSpPr>
          <p:nvPr/>
        </p:nvSpPr>
        <p:spPr bwMode="auto">
          <a:xfrm>
            <a:off x="3449610" y="4268806"/>
            <a:ext cx="360363" cy="50482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99 w 21600"/>
              <a:gd name="T17" fmla="*/ 12174 h 21600"/>
              <a:gd name="T18" fmla="*/ 20813 w 21600"/>
              <a:gd name="T19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8333" y="4025"/>
                </a:moveTo>
                <a:lnTo>
                  <a:pt x="12500" y="4025"/>
                </a:lnTo>
                <a:lnTo>
                  <a:pt x="12500" y="11094"/>
                </a:lnTo>
                <a:lnTo>
                  <a:pt x="13903" y="11094"/>
                </a:lnTo>
                <a:lnTo>
                  <a:pt x="13903" y="11618"/>
                </a:lnTo>
                <a:lnTo>
                  <a:pt x="7908" y="11618"/>
                </a:lnTo>
                <a:lnTo>
                  <a:pt x="7908" y="11078"/>
                </a:lnTo>
                <a:lnTo>
                  <a:pt x="9418" y="11078"/>
                </a:lnTo>
                <a:lnTo>
                  <a:pt x="9418" y="4549"/>
                </a:lnTo>
                <a:lnTo>
                  <a:pt x="8333" y="4549"/>
                </a:lnTo>
                <a:lnTo>
                  <a:pt x="8333" y="4025"/>
                </a:lnTo>
                <a:close/>
              </a:path>
              <a:path w="21600" h="21600" extrusionOk="0">
                <a:moveTo>
                  <a:pt x="9120" y="2127"/>
                </a:moveTo>
                <a:lnTo>
                  <a:pt x="9120" y="1783"/>
                </a:lnTo>
                <a:lnTo>
                  <a:pt x="9269" y="1538"/>
                </a:lnTo>
                <a:lnTo>
                  <a:pt x="9588" y="1194"/>
                </a:lnTo>
                <a:lnTo>
                  <a:pt x="10013" y="998"/>
                </a:lnTo>
                <a:lnTo>
                  <a:pt x="10396" y="850"/>
                </a:lnTo>
                <a:lnTo>
                  <a:pt x="10906" y="801"/>
                </a:lnTo>
                <a:lnTo>
                  <a:pt x="11480" y="900"/>
                </a:lnTo>
                <a:lnTo>
                  <a:pt x="11926" y="1047"/>
                </a:lnTo>
                <a:lnTo>
                  <a:pt x="12266" y="1292"/>
                </a:lnTo>
                <a:lnTo>
                  <a:pt x="12500" y="1587"/>
                </a:lnTo>
                <a:lnTo>
                  <a:pt x="12649" y="1832"/>
                </a:lnTo>
                <a:lnTo>
                  <a:pt x="12692" y="2143"/>
                </a:lnTo>
                <a:lnTo>
                  <a:pt x="12649" y="2421"/>
                </a:lnTo>
                <a:lnTo>
                  <a:pt x="12500" y="2781"/>
                </a:lnTo>
                <a:lnTo>
                  <a:pt x="12330" y="3060"/>
                </a:lnTo>
                <a:lnTo>
                  <a:pt x="11884" y="3305"/>
                </a:lnTo>
                <a:lnTo>
                  <a:pt x="11501" y="3452"/>
                </a:lnTo>
                <a:lnTo>
                  <a:pt x="10863" y="3550"/>
                </a:lnTo>
                <a:lnTo>
                  <a:pt x="10396" y="3518"/>
                </a:lnTo>
                <a:lnTo>
                  <a:pt x="9949" y="3321"/>
                </a:lnTo>
                <a:lnTo>
                  <a:pt x="9524" y="3125"/>
                </a:lnTo>
                <a:lnTo>
                  <a:pt x="9311" y="2765"/>
                </a:lnTo>
                <a:lnTo>
                  <a:pt x="9184" y="2438"/>
                </a:lnTo>
                <a:lnTo>
                  <a:pt x="9120" y="212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17" name="Homepage"/>
          <p:cNvSpPr>
            <a:spLocks noEditPoints="1" noChangeArrowheads="1"/>
          </p:cNvSpPr>
          <p:nvPr/>
        </p:nvSpPr>
        <p:spPr bwMode="auto">
          <a:xfrm>
            <a:off x="5826098" y="4413268"/>
            <a:ext cx="368300" cy="5080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18" name="Infopage"/>
          <p:cNvSpPr>
            <a:spLocks noEditPoints="1" noChangeArrowheads="1"/>
          </p:cNvSpPr>
          <p:nvPr/>
        </p:nvSpPr>
        <p:spPr bwMode="auto">
          <a:xfrm>
            <a:off x="2801910" y="5060968"/>
            <a:ext cx="360363" cy="50482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99 w 21600"/>
              <a:gd name="T17" fmla="*/ 12174 h 21600"/>
              <a:gd name="T18" fmla="*/ 20813 w 21600"/>
              <a:gd name="T19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8333" y="4025"/>
                </a:moveTo>
                <a:lnTo>
                  <a:pt x="12500" y="4025"/>
                </a:lnTo>
                <a:lnTo>
                  <a:pt x="12500" y="11094"/>
                </a:lnTo>
                <a:lnTo>
                  <a:pt x="13903" y="11094"/>
                </a:lnTo>
                <a:lnTo>
                  <a:pt x="13903" y="11618"/>
                </a:lnTo>
                <a:lnTo>
                  <a:pt x="7908" y="11618"/>
                </a:lnTo>
                <a:lnTo>
                  <a:pt x="7908" y="11078"/>
                </a:lnTo>
                <a:lnTo>
                  <a:pt x="9418" y="11078"/>
                </a:lnTo>
                <a:lnTo>
                  <a:pt x="9418" y="4549"/>
                </a:lnTo>
                <a:lnTo>
                  <a:pt x="8333" y="4549"/>
                </a:lnTo>
                <a:lnTo>
                  <a:pt x="8333" y="4025"/>
                </a:lnTo>
                <a:close/>
              </a:path>
              <a:path w="21600" h="21600" extrusionOk="0">
                <a:moveTo>
                  <a:pt x="9120" y="2127"/>
                </a:moveTo>
                <a:lnTo>
                  <a:pt x="9120" y="1783"/>
                </a:lnTo>
                <a:lnTo>
                  <a:pt x="9269" y="1538"/>
                </a:lnTo>
                <a:lnTo>
                  <a:pt x="9588" y="1194"/>
                </a:lnTo>
                <a:lnTo>
                  <a:pt x="10013" y="998"/>
                </a:lnTo>
                <a:lnTo>
                  <a:pt x="10396" y="850"/>
                </a:lnTo>
                <a:lnTo>
                  <a:pt x="10906" y="801"/>
                </a:lnTo>
                <a:lnTo>
                  <a:pt x="11480" y="900"/>
                </a:lnTo>
                <a:lnTo>
                  <a:pt x="11926" y="1047"/>
                </a:lnTo>
                <a:lnTo>
                  <a:pt x="12266" y="1292"/>
                </a:lnTo>
                <a:lnTo>
                  <a:pt x="12500" y="1587"/>
                </a:lnTo>
                <a:lnTo>
                  <a:pt x="12649" y="1832"/>
                </a:lnTo>
                <a:lnTo>
                  <a:pt x="12692" y="2143"/>
                </a:lnTo>
                <a:lnTo>
                  <a:pt x="12649" y="2421"/>
                </a:lnTo>
                <a:lnTo>
                  <a:pt x="12500" y="2781"/>
                </a:lnTo>
                <a:lnTo>
                  <a:pt x="12330" y="3060"/>
                </a:lnTo>
                <a:lnTo>
                  <a:pt x="11884" y="3305"/>
                </a:lnTo>
                <a:lnTo>
                  <a:pt x="11501" y="3452"/>
                </a:lnTo>
                <a:lnTo>
                  <a:pt x="10863" y="3550"/>
                </a:lnTo>
                <a:lnTo>
                  <a:pt x="10396" y="3518"/>
                </a:lnTo>
                <a:lnTo>
                  <a:pt x="9949" y="3321"/>
                </a:lnTo>
                <a:lnTo>
                  <a:pt x="9524" y="3125"/>
                </a:lnTo>
                <a:lnTo>
                  <a:pt x="9311" y="2765"/>
                </a:lnTo>
                <a:lnTo>
                  <a:pt x="9184" y="2438"/>
                </a:lnTo>
                <a:lnTo>
                  <a:pt x="9120" y="2127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19" name="Homepage"/>
          <p:cNvSpPr>
            <a:spLocks noEditPoints="1" noChangeArrowheads="1"/>
          </p:cNvSpPr>
          <p:nvPr/>
        </p:nvSpPr>
        <p:spPr bwMode="auto">
          <a:xfrm>
            <a:off x="4818035" y="4700606"/>
            <a:ext cx="368300" cy="5080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20" name="AutoShape 33"/>
          <p:cNvSpPr>
            <a:spLocks noChangeArrowheads="1"/>
          </p:cNvSpPr>
          <p:nvPr/>
        </p:nvSpPr>
        <p:spPr bwMode="auto">
          <a:xfrm>
            <a:off x="2946373" y="2468581"/>
            <a:ext cx="5040312" cy="1008062"/>
          </a:xfrm>
          <a:prstGeom prst="wedgeRectCallout">
            <a:avLst>
              <a:gd name="adj1" fmla="val 3481"/>
              <a:gd name="adj2" fmla="val 141181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chemeClr val="bg1"/>
                </a:solidFill>
              </a:rPr>
              <a:t>複数のコンピュータで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chemeClr val="bg1"/>
                </a:solidFill>
              </a:rPr>
              <a:t>1</a:t>
            </a:r>
            <a:r>
              <a:rPr lang="ja-JP" altLang="en-US" sz="2800" b="1" dirty="0" err="1">
                <a:solidFill>
                  <a:schemeClr val="bg1"/>
                </a:solidFill>
              </a:rPr>
              <a:t>つの</a:t>
            </a:r>
            <a:r>
              <a:rPr lang="ja-JP" altLang="en-US" sz="2800" b="1" dirty="0">
                <a:solidFill>
                  <a:schemeClr val="bg1"/>
                </a:solidFill>
              </a:rPr>
              <a:t>伝送路を共有可能となる</a:t>
            </a:r>
            <a:r>
              <a:rPr lang="en-US" altLang="ja-JP" sz="2800" b="1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5.01966E-7 C 0.04982 -0.01295 0.20121 -0.05482 0.29896 -0.07726 C 0.3967 -0.0997 0.52691 -0.12306 0.5868 -0.13509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" y="-6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1.45732E-6 C 0.04792 -0.01688 0.19219 -0.07541 0.28768 -0.10109 C 0.38316 -0.12676 0.51372 -0.14295 0.57309 -0.15406 " pathEditMode="relative" rAng="0" ptsTypes="a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-7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-2.66713E-6 C 0.04409 0.03123 0.1717 0.16216 0.26441 0.18668 C 0.35712 0.2112 0.49514 0.15476 0.5559 0.14643 " pathEditMode="relative" rAng="0" ptsTypes="a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10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05556E-6 -3.62248E-6 C 0.03976 0.02499 0.14914 0.12954 0.23854 0.15013 C 0.32795 0.17072 0.47414 0.12862 0.53611 0.12283 " pathEditMode="relative" rAng="0" ptsTypes="a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" y="8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ポートとポート番号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dirty="0" smtClean="0"/>
              <a:t>ポートは窓口のようなもの</a:t>
            </a:r>
          </a:p>
          <a:p>
            <a:r>
              <a:rPr lang="ja-JP" altLang="en-US" dirty="0" smtClean="0"/>
              <a:t>データがどのサービス（アプリケーション）に</a:t>
            </a:r>
            <a:br>
              <a:rPr lang="ja-JP" altLang="en-US" dirty="0" smtClean="0"/>
            </a:br>
            <a:r>
              <a:rPr lang="ja-JP" altLang="en-US" dirty="0" smtClean="0"/>
              <a:t>宛てられたものか指定する番号</a:t>
            </a:r>
          </a:p>
          <a:p>
            <a:r>
              <a:rPr lang="ja-JP" altLang="en-US" dirty="0" smtClean="0"/>
              <a:t>主要なサービスには決まった番号が</a:t>
            </a:r>
            <a:br>
              <a:rPr lang="ja-JP" altLang="en-US" dirty="0" smtClean="0"/>
            </a:br>
            <a:r>
              <a:rPr lang="ja-JP" altLang="en-US" dirty="0" smtClean="0"/>
              <a:t>割り当てられている</a:t>
            </a:r>
          </a:p>
          <a:p>
            <a:pPr lvl="2"/>
            <a:r>
              <a:rPr lang="en-US" altLang="ja-JP" dirty="0" smtClean="0"/>
              <a:t>Web </a:t>
            </a:r>
            <a:r>
              <a:rPr lang="ja-JP" altLang="en-US" dirty="0" smtClean="0"/>
              <a:t>閲覧 </a:t>
            </a:r>
            <a:r>
              <a:rPr lang="en-US" altLang="ja-JP" dirty="0" smtClean="0"/>
              <a:t>(HTTP) : 80 </a:t>
            </a:r>
            <a:r>
              <a:rPr lang="ja-JP" altLang="en-US" dirty="0" smtClean="0"/>
              <a:t>番</a:t>
            </a:r>
          </a:p>
          <a:p>
            <a:pPr lvl="2"/>
            <a:r>
              <a:rPr lang="ja-JP" altLang="en-US" dirty="0" smtClean="0"/>
              <a:t>メール送信 </a:t>
            </a:r>
            <a:r>
              <a:rPr lang="en-US" altLang="ja-JP" dirty="0" smtClean="0"/>
              <a:t>(SMTP) : 25 </a:t>
            </a:r>
            <a:r>
              <a:rPr lang="ja-JP" altLang="en-US" dirty="0" smtClean="0"/>
              <a:t>番</a:t>
            </a:r>
          </a:p>
          <a:p>
            <a:pPr lvl="2"/>
            <a:r>
              <a:rPr lang="ja-JP" altLang="en-US" dirty="0" smtClean="0"/>
              <a:t>ファイル転送 </a:t>
            </a:r>
            <a:r>
              <a:rPr lang="en-US" altLang="ja-JP" dirty="0" smtClean="0"/>
              <a:t>(FTP) : 21 </a:t>
            </a:r>
            <a:r>
              <a:rPr lang="ja-JP" altLang="en-US" dirty="0" smtClean="0"/>
              <a:t>番</a:t>
            </a:r>
          </a:p>
          <a:p>
            <a:pPr lvl="2"/>
            <a:r>
              <a:rPr lang="ja-JP" altLang="en-US" dirty="0" smtClean="0"/>
              <a:t>遠隔ログイン </a:t>
            </a:r>
            <a:r>
              <a:rPr lang="en-US" altLang="ja-JP" dirty="0" smtClean="0"/>
              <a:t>(telnet) : 23 </a:t>
            </a:r>
            <a:r>
              <a:rPr lang="ja-JP" altLang="en-US" dirty="0" smtClean="0"/>
              <a:t>番</a:t>
            </a:r>
          </a:p>
          <a:p>
            <a:pPr lvl="2"/>
            <a:r>
              <a:rPr lang="ja-JP" altLang="en-US" dirty="0" smtClean="0"/>
              <a:t>暗号化遠隔ログイン 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ssh</a:t>
            </a:r>
            <a:r>
              <a:rPr lang="en-US" altLang="ja-JP" dirty="0" smtClean="0"/>
              <a:t>) : 22 </a:t>
            </a:r>
            <a:r>
              <a:rPr lang="ja-JP" altLang="en-US" dirty="0" smtClean="0"/>
              <a:t>番    などなど</a:t>
            </a:r>
            <a:r>
              <a:rPr lang="en-US" altLang="ja-JP" dirty="0" smtClean="0"/>
              <a:t>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インターネットと私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1500188"/>
            <a:ext cx="5429250" cy="466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38" y="1357313"/>
            <a:ext cx="5643562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Documents and Settings\nanbu\デスクトップ\ybb_old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13" y="3143250"/>
            <a:ext cx="43275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ポートへの通信</a:t>
            </a:r>
            <a:endParaRPr kumimoji="1" lang="ja-JP" altLang="en-US" dirty="0"/>
          </a:p>
        </p:txBody>
      </p:sp>
      <p:grpSp>
        <p:nvGrpSpPr>
          <p:cNvPr id="4" name="グループ化 115"/>
          <p:cNvGrpSpPr>
            <a:grpSpLocks/>
          </p:cNvGrpSpPr>
          <p:nvPr/>
        </p:nvGrpSpPr>
        <p:grpSpPr bwMode="auto">
          <a:xfrm>
            <a:off x="571500" y="1643063"/>
            <a:ext cx="7643813" cy="4500562"/>
            <a:chOff x="428596" y="2643182"/>
            <a:chExt cx="6000792" cy="3929090"/>
          </a:xfrm>
        </p:grpSpPr>
        <p:sp>
          <p:nvSpPr>
            <p:cNvPr id="5" name="正方形/長方形 10"/>
            <p:cNvSpPr>
              <a:spLocks noChangeArrowheads="1"/>
            </p:cNvSpPr>
            <p:nvPr/>
          </p:nvSpPr>
          <p:spPr bwMode="auto">
            <a:xfrm>
              <a:off x="428596" y="2643182"/>
              <a:ext cx="6000792" cy="392909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742950" indent="-285750">
                <a:buFontTx/>
                <a:buNone/>
              </a:pPr>
              <a:endParaRPr kumimoji="1" lang="ja-JP" altLang="en-US"/>
            </a:p>
          </p:txBody>
        </p:sp>
        <p:grpSp>
          <p:nvGrpSpPr>
            <p:cNvPr id="6" name="グループ化 18"/>
            <p:cNvGrpSpPr>
              <a:grpSpLocks/>
            </p:cNvGrpSpPr>
            <p:nvPr/>
          </p:nvGrpSpPr>
          <p:grpSpPr bwMode="auto">
            <a:xfrm>
              <a:off x="642910" y="4071942"/>
              <a:ext cx="1000100" cy="1067603"/>
              <a:chOff x="1857356" y="3357562"/>
              <a:chExt cx="1492982" cy="1710216"/>
            </a:xfrm>
          </p:grpSpPr>
          <p:grpSp>
            <p:nvGrpSpPr>
              <p:cNvPr id="63" name="グループ化 17"/>
              <p:cNvGrpSpPr>
                <a:grpSpLocks/>
              </p:cNvGrpSpPr>
              <p:nvPr/>
            </p:nvGrpSpPr>
            <p:grpSpPr bwMode="auto">
              <a:xfrm>
                <a:off x="1857356" y="3357562"/>
                <a:ext cx="785818" cy="1000132"/>
                <a:chOff x="4357686" y="2214554"/>
                <a:chExt cx="1714512" cy="2571768"/>
              </a:xfrm>
            </p:grpSpPr>
            <p:sp>
              <p:nvSpPr>
                <p:cNvPr id="70" name="正方形/長方形 26"/>
                <p:cNvSpPr>
                  <a:spLocks noChangeArrowheads="1"/>
                </p:cNvSpPr>
                <p:nvPr/>
              </p:nvSpPr>
              <p:spPr bwMode="auto">
                <a:xfrm>
                  <a:off x="4357686" y="2214554"/>
                  <a:ext cx="1714512" cy="2571768"/>
                </a:xfrm>
                <a:prstGeom prst="rect">
                  <a:avLst/>
                </a:prstGeom>
                <a:solidFill>
                  <a:srgbClr val="FFEEB9"/>
                </a:solidFill>
                <a:ln w="9525" algn="ctr">
                  <a:solidFill>
                    <a:srgbClr val="EEB5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742950" indent="-285750">
                    <a:buFontTx/>
                    <a:buNone/>
                  </a:pPr>
                  <a:endParaRPr lang="ja-JP" altLang="en-US"/>
                </a:p>
              </p:txBody>
            </p:sp>
            <p:sp>
              <p:nvSpPr>
                <p:cNvPr id="71" name="台形 70"/>
                <p:cNvSpPr/>
                <p:nvPr/>
              </p:nvSpPr>
              <p:spPr bwMode="auto">
                <a:xfrm flipV="1">
                  <a:off x="4357832" y="2215072"/>
                  <a:ext cx="1712988" cy="353953"/>
                </a:xfrm>
                <a:prstGeom prst="trapezoid">
                  <a:avLst/>
                </a:prstGeom>
                <a:noFill/>
                <a:ln w="9525" cap="flat" cmpd="sng" algn="ctr">
                  <a:solidFill>
                    <a:srgbClr val="E2AC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742950" indent="-285750">
                    <a:defRPr/>
                  </a:pPr>
                  <a:endParaRPr lang="ja-JP" altLang="en-US"/>
                </a:p>
              </p:txBody>
            </p:sp>
          </p:grpSp>
          <p:grpSp>
            <p:nvGrpSpPr>
              <p:cNvPr id="64" name="グループ化 33"/>
              <p:cNvGrpSpPr>
                <a:grpSpLocks/>
              </p:cNvGrpSpPr>
              <p:nvPr/>
            </p:nvGrpSpPr>
            <p:grpSpPr bwMode="auto">
              <a:xfrm rot="-1567987">
                <a:off x="2258880" y="3974387"/>
                <a:ext cx="1048378" cy="1093391"/>
                <a:chOff x="642910" y="4286256"/>
                <a:chExt cx="1560439" cy="1454267"/>
              </a:xfrm>
            </p:grpSpPr>
            <p:grpSp>
              <p:nvGrpSpPr>
                <p:cNvPr id="66" name="グループ化 29"/>
                <p:cNvGrpSpPr>
                  <a:grpSpLocks/>
                </p:cNvGrpSpPr>
                <p:nvPr/>
              </p:nvGrpSpPr>
              <p:grpSpPr bwMode="auto">
                <a:xfrm rot="2009274">
                  <a:off x="846448" y="5096790"/>
                  <a:ext cx="1356901" cy="643733"/>
                  <a:chOff x="5911808" y="2058527"/>
                  <a:chExt cx="2642387" cy="1287465"/>
                </a:xfrm>
              </p:grpSpPr>
              <p:sp>
                <p:nvSpPr>
                  <p:cNvPr id="68" name="対角する 2 つの角を丸めた四角形 67"/>
                  <p:cNvSpPr/>
                  <p:nvPr/>
                </p:nvSpPr>
                <p:spPr bwMode="auto">
                  <a:xfrm>
                    <a:off x="5911808" y="2058527"/>
                    <a:ext cx="2642387" cy="1287465"/>
                  </a:xfrm>
                  <a:prstGeom prst="round2DiagRect">
                    <a:avLst/>
                  </a:prstGeom>
                  <a:solidFill>
                    <a:schemeClr val="accent3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742950" indent="-285750">
                      <a:defRPr/>
                    </a:pPr>
                    <a:endParaRPr lang="ja-JP" altLang="en-US"/>
                  </a:p>
                </p:txBody>
              </p:sp>
              <p:sp useBgFill="1">
                <p:nvSpPr>
                  <p:cNvPr id="69" name="円/楕円 25"/>
                  <p:cNvSpPr>
                    <a:spLocks noChangeArrowheads="1"/>
                  </p:cNvSpPr>
                  <p:nvPr/>
                </p:nvSpPr>
                <p:spPr bwMode="auto">
                  <a:xfrm>
                    <a:off x="6072198" y="2571744"/>
                    <a:ext cx="357190" cy="357190"/>
                  </a:xfrm>
                  <a:prstGeom prst="ellipse">
                    <a:avLst/>
                  </a:prstGeom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742950" indent="-285750"/>
                    <a:endParaRPr lang="ja-JP" altLang="en-US"/>
                  </a:p>
                </p:txBody>
              </p:sp>
            </p:grpSp>
            <p:cxnSp>
              <p:nvCxnSpPr>
                <p:cNvPr id="67" name="曲線コネクタ 23"/>
                <p:cNvCxnSpPr>
                  <a:cxnSpLocks noChangeShapeType="1"/>
                  <a:endCxn id="69" idx="4"/>
                </p:cNvCxnSpPr>
                <p:nvPr/>
              </p:nvCxnSpPr>
              <p:spPr bwMode="auto">
                <a:xfrm rot="16200000" flipH="1">
                  <a:off x="367998" y="4561168"/>
                  <a:ext cx="948627" cy="398803"/>
                </a:xfrm>
                <a:prstGeom prst="curvedConnector3">
                  <a:avLst>
                    <a:gd name="adj1" fmla="val 66509"/>
                  </a:avLst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65" name="テキスト ボックス 21"/>
              <p:cNvSpPr txBox="1">
                <a:spLocks noChangeArrowheads="1"/>
              </p:cNvSpPr>
              <p:nvPr/>
            </p:nvSpPr>
            <p:spPr bwMode="auto">
              <a:xfrm rot="447595">
                <a:off x="2742009" y="4522425"/>
                <a:ext cx="608329" cy="4930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kumimoji="1" lang="en-US" altLang="ja-JP" sz="1400"/>
                  <a:t>21</a:t>
                </a:r>
                <a:endParaRPr kumimoji="1" lang="ja-JP" altLang="en-US" sz="1400"/>
              </a:p>
            </p:txBody>
          </p:sp>
        </p:grpSp>
        <p:grpSp>
          <p:nvGrpSpPr>
            <p:cNvPr id="7" name="グループ化 28"/>
            <p:cNvGrpSpPr>
              <a:grpSpLocks/>
            </p:cNvGrpSpPr>
            <p:nvPr/>
          </p:nvGrpSpPr>
          <p:grpSpPr bwMode="auto">
            <a:xfrm>
              <a:off x="1285885" y="4071943"/>
              <a:ext cx="1000101" cy="1067635"/>
              <a:chOff x="1857356" y="3357562"/>
              <a:chExt cx="1492982" cy="1710267"/>
            </a:xfrm>
          </p:grpSpPr>
          <p:grpSp>
            <p:nvGrpSpPr>
              <p:cNvPr id="54" name="グループ化 17"/>
              <p:cNvGrpSpPr>
                <a:grpSpLocks/>
              </p:cNvGrpSpPr>
              <p:nvPr/>
            </p:nvGrpSpPr>
            <p:grpSpPr bwMode="auto">
              <a:xfrm>
                <a:off x="1857356" y="3357562"/>
                <a:ext cx="785818" cy="1000132"/>
                <a:chOff x="4357686" y="2214554"/>
                <a:chExt cx="1714512" cy="2571768"/>
              </a:xfrm>
            </p:grpSpPr>
            <p:sp>
              <p:nvSpPr>
                <p:cNvPr id="61" name="正方形/長方形 36"/>
                <p:cNvSpPr>
                  <a:spLocks noChangeArrowheads="1"/>
                </p:cNvSpPr>
                <p:nvPr/>
              </p:nvSpPr>
              <p:spPr bwMode="auto">
                <a:xfrm>
                  <a:off x="4357686" y="2214554"/>
                  <a:ext cx="1714512" cy="2571768"/>
                </a:xfrm>
                <a:prstGeom prst="rect">
                  <a:avLst/>
                </a:prstGeom>
                <a:solidFill>
                  <a:srgbClr val="FFEEB9"/>
                </a:solidFill>
                <a:ln w="9525" algn="ctr">
                  <a:solidFill>
                    <a:srgbClr val="EEB5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742950" indent="-285750">
                    <a:buFontTx/>
                    <a:buNone/>
                  </a:pPr>
                  <a:endParaRPr lang="ja-JP" altLang="en-US"/>
                </a:p>
              </p:txBody>
            </p:sp>
            <p:sp>
              <p:nvSpPr>
                <p:cNvPr id="62" name="台形 61"/>
                <p:cNvSpPr/>
                <p:nvPr/>
              </p:nvSpPr>
              <p:spPr bwMode="auto">
                <a:xfrm flipV="1">
                  <a:off x="4358162" y="2215072"/>
                  <a:ext cx="1712988" cy="353953"/>
                </a:xfrm>
                <a:prstGeom prst="trapezoid">
                  <a:avLst/>
                </a:prstGeom>
                <a:noFill/>
                <a:ln w="9525" cap="flat" cmpd="sng" algn="ctr">
                  <a:solidFill>
                    <a:srgbClr val="E2AC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742950" indent="-285750">
                    <a:defRPr/>
                  </a:pPr>
                  <a:endParaRPr lang="ja-JP" altLang="en-US" dirty="0"/>
                </a:p>
              </p:txBody>
            </p:sp>
          </p:grpSp>
          <p:grpSp>
            <p:nvGrpSpPr>
              <p:cNvPr id="55" name="グループ化 33"/>
              <p:cNvGrpSpPr>
                <a:grpSpLocks/>
              </p:cNvGrpSpPr>
              <p:nvPr/>
            </p:nvGrpSpPr>
            <p:grpSpPr bwMode="auto">
              <a:xfrm rot="-1567987">
                <a:off x="2258892" y="3974247"/>
                <a:ext cx="1048959" cy="1093582"/>
                <a:chOff x="642910" y="4286256"/>
                <a:chExt cx="1561302" cy="1454522"/>
              </a:xfrm>
            </p:grpSpPr>
            <p:grpSp>
              <p:nvGrpSpPr>
                <p:cNvPr id="57" name="グループ化 29"/>
                <p:cNvGrpSpPr>
                  <a:grpSpLocks/>
                </p:cNvGrpSpPr>
                <p:nvPr/>
              </p:nvGrpSpPr>
              <p:grpSpPr bwMode="auto">
                <a:xfrm rot="2009274">
                  <a:off x="847311" y="5094093"/>
                  <a:ext cx="1356901" cy="646685"/>
                  <a:chOff x="5911898" y="2052586"/>
                  <a:chExt cx="2642387" cy="1293369"/>
                </a:xfrm>
              </p:grpSpPr>
              <p:sp>
                <p:nvSpPr>
                  <p:cNvPr id="59" name="対角する 2 つの角を丸めた四角形 34"/>
                  <p:cNvSpPr/>
                  <p:nvPr/>
                </p:nvSpPr>
                <p:spPr bwMode="auto">
                  <a:xfrm>
                    <a:off x="5911898" y="2052586"/>
                    <a:ext cx="2642387" cy="1293369"/>
                  </a:xfrm>
                  <a:prstGeom prst="round2DiagRect">
                    <a:avLst/>
                  </a:prstGeom>
                  <a:solidFill>
                    <a:schemeClr val="accent3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742950" indent="-285750">
                      <a:defRPr/>
                    </a:pPr>
                    <a:endParaRPr lang="ja-JP" altLang="en-US"/>
                  </a:p>
                </p:txBody>
              </p:sp>
              <p:sp useBgFill="1">
                <p:nvSpPr>
                  <p:cNvPr id="60" name="円/楕円 35"/>
                  <p:cNvSpPr>
                    <a:spLocks noChangeArrowheads="1"/>
                  </p:cNvSpPr>
                  <p:nvPr/>
                </p:nvSpPr>
                <p:spPr bwMode="auto">
                  <a:xfrm>
                    <a:off x="6072198" y="2571744"/>
                    <a:ext cx="357190" cy="357190"/>
                  </a:xfrm>
                  <a:prstGeom prst="ellipse">
                    <a:avLst/>
                  </a:prstGeom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742950" indent="-285750"/>
                    <a:endParaRPr lang="ja-JP" altLang="en-US"/>
                  </a:p>
                </p:txBody>
              </p:sp>
            </p:grpSp>
            <p:cxnSp>
              <p:nvCxnSpPr>
                <p:cNvPr id="58" name="曲線コネクタ 33"/>
                <p:cNvCxnSpPr>
                  <a:cxnSpLocks noChangeShapeType="1"/>
                  <a:endCxn id="60" idx="4"/>
                </p:cNvCxnSpPr>
                <p:nvPr/>
              </p:nvCxnSpPr>
              <p:spPr bwMode="auto">
                <a:xfrm rot="16200000" flipH="1">
                  <a:off x="367998" y="4561168"/>
                  <a:ext cx="948627" cy="398803"/>
                </a:xfrm>
                <a:prstGeom prst="curvedConnector3">
                  <a:avLst>
                    <a:gd name="adj1" fmla="val 66509"/>
                  </a:avLst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56" name="テキスト ボックス 31"/>
              <p:cNvSpPr txBox="1">
                <a:spLocks noChangeArrowheads="1"/>
              </p:cNvSpPr>
              <p:nvPr/>
            </p:nvSpPr>
            <p:spPr bwMode="auto">
              <a:xfrm rot="447595">
                <a:off x="2742009" y="4522425"/>
                <a:ext cx="608329" cy="4930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kumimoji="1" lang="en-US" altLang="ja-JP" sz="1400"/>
                  <a:t>22</a:t>
                </a:r>
                <a:endParaRPr kumimoji="1" lang="ja-JP" altLang="en-US" sz="1400"/>
              </a:p>
            </p:txBody>
          </p:sp>
        </p:grpSp>
        <p:grpSp>
          <p:nvGrpSpPr>
            <p:cNvPr id="8" name="グループ化 38"/>
            <p:cNvGrpSpPr>
              <a:grpSpLocks/>
            </p:cNvGrpSpPr>
            <p:nvPr/>
          </p:nvGrpSpPr>
          <p:grpSpPr bwMode="auto">
            <a:xfrm>
              <a:off x="1928826" y="4071943"/>
              <a:ext cx="1000100" cy="1067668"/>
              <a:chOff x="1857356" y="3357562"/>
              <a:chExt cx="1492982" cy="1710320"/>
            </a:xfrm>
          </p:grpSpPr>
          <p:grpSp>
            <p:nvGrpSpPr>
              <p:cNvPr id="45" name="グループ化 17"/>
              <p:cNvGrpSpPr>
                <a:grpSpLocks/>
              </p:cNvGrpSpPr>
              <p:nvPr/>
            </p:nvGrpSpPr>
            <p:grpSpPr bwMode="auto">
              <a:xfrm>
                <a:off x="1857356" y="3357562"/>
                <a:ext cx="785818" cy="1000132"/>
                <a:chOff x="4357686" y="2214554"/>
                <a:chExt cx="1714512" cy="2571768"/>
              </a:xfrm>
            </p:grpSpPr>
            <p:sp>
              <p:nvSpPr>
                <p:cNvPr id="52" name="正方形/長方形 46"/>
                <p:cNvSpPr>
                  <a:spLocks noChangeArrowheads="1"/>
                </p:cNvSpPr>
                <p:nvPr/>
              </p:nvSpPr>
              <p:spPr bwMode="auto">
                <a:xfrm>
                  <a:off x="4357686" y="2214554"/>
                  <a:ext cx="1714512" cy="2571768"/>
                </a:xfrm>
                <a:prstGeom prst="rect">
                  <a:avLst/>
                </a:prstGeom>
                <a:solidFill>
                  <a:srgbClr val="FFEEB9"/>
                </a:solidFill>
                <a:ln w="9525" algn="ctr">
                  <a:solidFill>
                    <a:srgbClr val="EEB5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742950" indent="-285750">
                    <a:buFontTx/>
                    <a:buNone/>
                  </a:pPr>
                  <a:endParaRPr lang="ja-JP" altLang="en-US"/>
                </a:p>
              </p:txBody>
            </p:sp>
            <p:sp>
              <p:nvSpPr>
                <p:cNvPr id="53" name="台形 52"/>
                <p:cNvSpPr/>
                <p:nvPr/>
              </p:nvSpPr>
              <p:spPr bwMode="auto">
                <a:xfrm flipV="1">
                  <a:off x="4358596" y="2215072"/>
                  <a:ext cx="1712988" cy="353953"/>
                </a:xfrm>
                <a:prstGeom prst="trapezoid">
                  <a:avLst/>
                </a:prstGeom>
                <a:noFill/>
                <a:ln w="9525" cap="flat" cmpd="sng" algn="ctr">
                  <a:solidFill>
                    <a:srgbClr val="E2AC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742950" indent="-285750">
                    <a:defRPr/>
                  </a:pPr>
                  <a:endParaRPr lang="ja-JP" altLang="en-US"/>
                </a:p>
              </p:txBody>
            </p:sp>
          </p:grpSp>
          <p:grpSp>
            <p:nvGrpSpPr>
              <p:cNvPr id="46" name="グループ化 33"/>
              <p:cNvGrpSpPr>
                <a:grpSpLocks/>
              </p:cNvGrpSpPr>
              <p:nvPr/>
            </p:nvGrpSpPr>
            <p:grpSpPr bwMode="auto">
              <a:xfrm rot="-1567987">
                <a:off x="2258903" y="3974203"/>
                <a:ext cx="1049137" cy="1093679"/>
                <a:chOff x="642910" y="4286256"/>
                <a:chExt cx="1561570" cy="1454651"/>
              </a:xfrm>
            </p:grpSpPr>
            <p:grpSp>
              <p:nvGrpSpPr>
                <p:cNvPr id="48" name="グループ化 29"/>
                <p:cNvGrpSpPr>
                  <a:grpSpLocks/>
                </p:cNvGrpSpPr>
                <p:nvPr/>
              </p:nvGrpSpPr>
              <p:grpSpPr bwMode="auto">
                <a:xfrm rot="2009274">
                  <a:off x="847579" y="5094222"/>
                  <a:ext cx="1356901" cy="646685"/>
                  <a:chOff x="5912471" y="2052505"/>
                  <a:chExt cx="2642387" cy="1293369"/>
                </a:xfrm>
              </p:grpSpPr>
              <p:sp>
                <p:nvSpPr>
                  <p:cNvPr id="50" name="対角する 2 つの角を丸めた四角形 49"/>
                  <p:cNvSpPr/>
                  <p:nvPr/>
                </p:nvSpPr>
                <p:spPr bwMode="auto">
                  <a:xfrm>
                    <a:off x="5912471" y="2052505"/>
                    <a:ext cx="2642387" cy="1293369"/>
                  </a:xfrm>
                  <a:prstGeom prst="round2DiagRect">
                    <a:avLst/>
                  </a:prstGeom>
                  <a:solidFill>
                    <a:schemeClr val="accent3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742950" indent="-285750">
                      <a:defRPr/>
                    </a:pPr>
                    <a:endParaRPr lang="ja-JP" altLang="en-US"/>
                  </a:p>
                </p:txBody>
              </p:sp>
              <p:sp useBgFill="1">
                <p:nvSpPr>
                  <p:cNvPr id="51" name="円/楕円 45"/>
                  <p:cNvSpPr>
                    <a:spLocks noChangeArrowheads="1"/>
                  </p:cNvSpPr>
                  <p:nvPr/>
                </p:nvSpPr>
                <p:spPr bwMode="auto">
                  <a:xfrm>
                    <a:off x="6072198" y="2571744"/>
                    <a:ext cx="357190" cy="357190"/>
                  </a:xfrm>
                  <a:prstGeom prst="ellipse">
                    <a:avLst/>
                  </a:prstGeom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742950" indent="-285750"/>
                    <a:endParaRPr lang="ja-JP" altLang="en-US"/>
                  </a:p>
                </p:txBody>
              </p:sp>
            </p:grpSp>
            <p:cxnSp>
              <p:nvCxnSpPr>
                <p:cNvPr id="49" name="曲線コネクタ 43"/>
                <p:cNvCxnSpPr>
                  <a:cxnSpLocks noChangeShapeType="1"/>
                  <a:endCxn id="51" idx="4"/>
                </p:cNvCxnSpPr>
                <p:nvPr/>
              </p:nvCxnSpPr>
              <p:spPr bwMode="auto">
                <a:xfrm rot="16200000" flipH="1">
                  <a:off x="367998" y="4561168"/>
                  <a:ext cx="948627" cy="398803"/>
                </a:xfrm>
                <a:prstGeom prst="curvedConnector3">
                  <a:avLst>
                    <a:gd name="adj1" fmla="val 66509"/>
                  </a:avLst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47" name="テキスト ボックス 41"/>
              <p:cNvSpPr txBox="1">
                <a:spLocks noChangeArrowheads="1"/>
              </p:cNvSpPr>
              <p:nvPr/>
            </p:nvSpPr>
            <p:spPr bwMode="auto">
              <a:xfrm rot="447595">
                <a:off x="2742009" y="4522425"/>
                <a:ext cx="608329" cy="4930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kumimoji="1" lang="en-US" altLang="ja-JP" sz="1400"/>
                  <a:t>80</a:t>
                </a:r>
                <a:endParaRPr kumimoji="1" lang="ja-JP" altLang="en-US" sz="1400"/>
              </a:p>
            </p:txBody>
          </p:sp>
        </p:grpSp>
        <p:grpSp>
          <p:nvGrpSpPr>
            <p:cNvPr id="9" name="グループ化 48"/>
            <p:cNvGrpSpPr>
              <a:grpSpLocks/>
            </p:cNvGrpSpPr>
            <p:nvPr/>
          </p:nvGrpSpPr>
          <p:grpSpPr bwMode="auto">
            <a:xfrm>
              <a:off x="2571736" y="4071942"/>
              <a:ext cx="1000100" cy="1067709"/>
              <a:chOff x="1857356" y="3357562"/>
              <a:chExt cx="1492982" cy="1710386"/>
            </a:xfrm>
          </p:grpSpPr>
          <p:grpSp>
            <p:nvGrpSpPr>
              <p:cNvPr id="36" name="グループ化 17"/>
              <p:cNvGrpSpPr>
                <a:grpSpLocks/>
              </p:cNvGrpSpPr>
              <p:nvPr/>
            </p:nvGrpSpPr>
            <p:grpSpPr bwMode="auto">
              <a:xfrm>
                <a:off x="1857356" y="3357562"/>
                <a:ext cx="785818" cy="1000132"/>
                <a:chOff x="4357686" y="2214554"/>
                <a:chExt cx="1714512" cy="2571768"/>
              </a:xfrm>
            </p:grpSpPr>
            <p:sp>
              <p:nvSpPr>
                <p:cNvPr id="43" name="正方形/長方形 56"/>
                <p:cNvSpPr>
                  <a:spLocks noChangeArrowheads="1"/>
                </p:cNvSpPr>
                <p:nvPr/>
              </p:nvSpPr>
              <p:spPr bwMode="auto">
                <a:xfrm>
                  <a:off x="4357686" y="2214554"/>
                  <a:ext cx="1714512" cy="2571768"/>
                </a:xfrm>
                <a:prstGeom prst="rect">
                  <a:avLst/>
                </a:prstGeom>
                <a:solidFill>
                  <a:srgbClr val="FFEEB9"/>
                </a:solidFill>
                <a:ln w="9525" algn="ctr">
                  <a:solidFill>
                    <a:srgbClr val="EEB5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742950" indent="-285750">
                    <a:buFontTx/>
                    <a:buNone/>
                  </a:pPr>
                  <a:endParaRPr lang="ja-JP" altLang="en-US"/>
                </a:p>
              </p:txBody>
            </p:sp>
            <p:sp>
              <p:nvSpPr>
                <p:cNvPr id="44" name="台形 43"/>
                <p:cNvSpPr/>
                <p:nvPr/>
              </p:nvSpPr>
              <p:spPr bwMode="auto">
                <a:xfrm flipV="1">
                  <a:off x="4359136" y="2215072"/>
                  <a:ext cx="1712988" cy="353953"/>
                </a:xfrm>
                <a:prstGeom prst="trapezoid">
                  <a:avLst/>
                </a:prstGeom>
                <a:noFill/>
                <a:ln w="9525" cap="flat" cmpd="sng" algn="ctr">
                  <a:solidFill>
                    <a:srgbClr val="E2AC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742950" indent="-285750">
                    <a:defRPr/>
                  </a:pPr>
                  <a:endParaRPr lang="ja-JP" altLang="en-US" dirty="0"/>
                </a:p>
              </p:txBody>
            </p:sp>
          </p:grpSp>
          <p:grpSp>
            <p:nvGrpSpPr>
              <p:cNvPr id="37" name="グループ化 33"/>
              <p:cNvGrpSpPr>
                <a:grpSpLocks/>
              </p:cNvGrpSpPr>
              <p:nvPr/>
            </p:nvGrpSpPr>
            <p:grpSpPr bwMode="auto">
              <a:xfrm rot="-1567987">
                <a:off x="2258919" y="3974149"/>
                <a:ext cx="1049361" cy="1093799"/>
                <a:chOff x="642910" y="4286256"/>
                <a:chExt cx="1561901" cy="1454810"/>
              </a:xfrm>
            </p:grpSpPr>
            <p:grpSp>
              <p:nvGrpSpPr>
                <p:cNvPr id="39" name="グループ化 29"/>
                <p:cNvGrpSpPr>
                  <a:grpSpLocks/>
                </p:cNvGrpSpPr>
                <p:nvPr/>
              </p:nvGrpSpPr>
              <p:grpSpPr bwMode="auto">
                <a:xfrm rot="2009274">
                  <a:off x="847910" y="5094381"/>
                  <a:ext cx="1356901" cy="646685"/>
                  <a:chOff x="5913181" y="2052405"/>
                  <a:chExt cx="2642387" cy="1293369"/>
                </a:xfrm>
              </p:grpSpPr>
              <p:sp>
                <p:nvSpPr>
                  <p:cNvPr id="41" name="対角する 2 つの角を丸めた四角形 40"/>
                  <p:cNvSpPr/>
                  <p:nvPr/>
                </p:nvSpPr>
                <p:spPr bwMode="auto">
                  <a:xfrm>
                    <a:off x="5913181" y="2052405"/>
                    <a:ext cx="2642387" cy="1293369"/>
                  </a:xfrm>
                  <a:prstGeom prst="round2DiagRect">
                    <a:avLst/>
                  </a:prstGeom>
                  <a:solidFill>
                    <a:schemeClr val="accent3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742950" indent="-285750">
                      <a:defRPr/>
                    </a:pPr>
                    <a:endParaRPr lang="ja-JP" altLang="en-US"/>
                  </a:p>
                </p:txBody>
              </p:sp>
              <p:sp useBgFill="1">
                <p:nvSpPr>
                  <p:cNvPr id="42" name="円/楕円 55"/>
                  <p:cNvSpPr>
                    <a:spLocks noChangeArrowheads="1"/>
                  </p:cNvSpPr>
                  <p:nvPr/>
                </p:nvSpPr>
                <p:spPr bwMode="auto">
                  <a:xfrm>
                    <a:off x="6072198" y="2571744"/>
                    <a:ext cx="357190" cy="357190"/>
                  </a:xfrm>
                  <a:prstGeom prst="ellipse">
                    <a:avLst/>
                  </a:prstGeom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742950" indent="-285750"/>
                    <a:endParaRPr lang="ja-JP" altLang="en-US"/>
                  </a:p>
                </p:txBody>
              </p:sp>
            </p:grpSp>
            <p:cxnSp>
              <p:nvCxnSpPr>
                <p:cNvPr id="40" name="曲線コネクタ 53"/>
                <p:cNvCxnSpPr>
                  <a:cxnSpLocks noChangeShapeType="1"/>
                  <a:endCxn id="42" idx="4"/>
                </p:cNvCxnSpPr>
                <p:nvPr/>
              </p:nvCxnSpPr>
              <p:spPr bwMode="auto">
                <a:xfrm rot="16200000" flipH="1">
                  <a:off x="367998" y="4561168"/>
                  <a:ext cx="948627" cy="398803"/>
                </a:xfrm>
                <a:prstGeom prst="curvedConnector3">
                  <a:avLst>
                    <a:gd name="adj1" fmla="val 66509"/>
                  </a:avLst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38" name="テキスト ボックス 51"/>
              <p:cNvSpPr txBox="1">
                <a:spLocks noChangeArrowheads="1"/>
              </p:cNvSpPr>
              <p:nvPr/>
            </p:nvSpPr>
            <p:spPr bwMode="auto">
              <a:xfrm rot="447595">
                <a:off x="2742009" y="4522425"/>
                <a:ext cx="608329" cy="4930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kumimoji="1" lang="en-US" altLang="ja-JP" sz="1400"/>
                  <a:t>25</a:t>
                </a:r>
                <a:endParaRPr kumimoji="1" lang="ja-JP" altLang="en-US" sz="1400"/>
              </a:p>
            </p:txBody>
          </p:sp>
        </p:grpSp>
        <p:cxnSp>
          <p:nvCxnSpPr>
            <p:cNvPr id="10" name="直線コネクタ 61"/>
            <p:cNvCxnSpPr>
              <a:cxnSpLocks noChangeShapeType="1"/>
            </p:cNvCxnSpPr>
            <p:nvPr/>
          </p:nvCxnSpPr>
          <p:spPr bwMode="auto">
            <a:xfrm rot="5400000">
              <a:off x="3465505" y="3321049"/>
              <a:ext cx="927900" cy="794"/>
            </a:xfrm>
            <a:prstGeom prst="line">
              <a:avLst/>
            </a:prstGeom>
            <a:noFill/>
            <a:ln w="63500" algn="ctr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1" name="グループ化 76"/>
            <p:cNvGrpSpPr>
              <a:grpSpLocks/>
            </p:cNvGrpSpPr>
            <p:nvPr/>
          </p:nvGrpSpPr>
          <p:grpSpPr bwMode="auto">
            <a:xfrm>
              <a:off x="3714744" y="3929066"/>
              <a:ext cx="215108" cy="500067"/>
              <a:chOff x="3714744" y="3857627"/>
              <a:chExt cx="215108" cy="500067"/>
            </a:xfrm>
          </p:grpSpPr>
          <p:cxnSp>
            <p:nvCxnSpPr>
              <p:cNvPr id="34" name="直線コネクタ 69"/>
              <p:cNvCxnSpPr>
                <a:cxnSpLocks noChangeShapeType="1"/>
              </p:cNvCxnSpPr>
              <p:nvPr/>
            </p:nvCxnSpPr>
            <p:spPr bwMode="auto">
              <a:xfrm rot="5400000">
                <a:off x="3766100" y="4193942"/>
                <a:ext cx="326710" cy="794"/>
              </a:xfrm>
              <a:prstGeom prst="line">
                <a:avLst/>
              </a:prstGeom>
              <a:noFill/>
              <a:ln w="635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5" name="直線コネクタ 70"/>
              <p:cNvCxnSpPr>
                <a:cxnSpLocks noChangeShapeType="1"/>
              </p:cNvCxnSpPr>
              <p:nvPr/>
            </p:nvCxnSpPr>
            <p:spPr bwMode="auto">
              <a:xfrm rot="16200000" flipH="1">
                <a:off x="3714744" y="3857627"/>
                <a:ext cx="214314" cy="214314"/>
              </a:xfrm>
              <a:prstGeom prst="line">
                <a:avLst/>
              </a:prstGeom>
              <a:noFill/>
              <a:ln w="635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12" name="グループ化 77"/>
            <p:cNvGrpSpPr>
              <a:grpSpLocks/>
            </p:cNvGrpSpPr>
            <p:nvPr/>
          </p:nvGrpSpPr>
          <p:grpSpPr bwMode="auto">
            <a:xfrm>
              <a:off x="3714744" y="4572008"/>
              <a:ext cx="215108" cy="500067"/>
              <a:chOff x="3714744" y="3857627"/>
              <a:chExt cx="215108" cy="500067"/>
            </a:xfrm>
          </p:grpSpPr>
          <p:cxnSp>
            <p:nvCxnSpPr>
              <p:cNvPr id="32" name="直線コネクタ 78"/>
              <p:cNvCxnSpPr>
                <a:cxnSpLocks noChangeShapeType="1"/>
              </p:cNvCxnSpPr>
              <p:nvPr/>
            </p:nvCxnSpPr>
            <p:spPr bwMode="auto">
              <a:xfrm rot="5400000">
                <a:off x="3766100" y="4193942"/>
                <a:ext cx="326710" cy="794"/>
              </a:xfrm>
              <a:prstGeom prst="line">
                <a:avLst/>
              </a:prstGeom>
              <a:noFill/>
              <a:ln w="635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3" name="直線コネクタ 79"/>
              <p:cNvCxnSpPr>
                <a:cxnSpLocks noChangeShapeType="1"/>
              </p:cNvCxnSpPr>
              <p:nvPr/>
            </p:nvCxnSpPr>
            <p:spPr bwMode="auto">
              <a:xfrm rot="16200000" flipH="1">
                <a:off x="3714744" y="3857627"/>
                <a:ext cx="214314" cy="214314"/>
              </a:xfrm>
              <a:prstGeom prst="line">
                <a:avLst/>
              </a:prstGeom>
              <a:noFill/>
              <a:ln w="635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13" name="グループ化 80"/>
            <p:cNvGrpSpPr>
              <a:grpSpLocks/>
            </p:cNvGrpSpPr>
            <p:nvPr/>
          </p:nvGrpSpPr>
          <p:grpSpPr bwMode="auto">
            <a:xfrm>
              <a:off x="3714744" y="5286388"/>
              <a:ext cx="215108" cy="500067"/>
              <a:chOff x="3714744" y="3857627"/>
              <a:chExt cx="215108" cy="500067"/>
            </a:xfrm>
          </p:grpSpPr>
          <p:cxnSp>
            <p:nvCxnSpPr>
              <p:cNvPr id="30" name="直線コネクタ 81"/>
              <p:cNvCxnSpPr>
                <a:cxnSpLocks noChangeShapeType="1"/>
              </p:cNvCxnSpPr>
              <p:nvPr/>
            </p:nvCxnSpPr>
            <p:spPr bwMode="auto">
              <a:xfrm rot="5400000">
                <a:off x="3766100" y="4193942"/>
                <a:ext cx="326710" cy="794"/>
              </a:xfrm>
              <a:prstGeom prst="line">
                <a:avLst/>
              </a:prstGeom>
              <a:noFill/>
              <a:ln w="635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1" name="直線コネクタ 82"/>
              <p:cNvCxnSpPr>
                <a:cxnSpLocks noChangeShapeType="1"/>
              </p:cNvCxnSpPr>
              <p:nvPr/>
            </p:nvCxnSpPr>
            <p:spPr bwMode="auto">
              <a:xfrm rot="16200000" flipH="1">
                <a:off x="3714744" y="3857627"/>
                <a:ext cx="214314" cy="214314"/>
              </a:xfrm>
              <a:prstGeom prst="line">
                <a:avLst/>
              </a:prstGeom>
              <a:noFill/>
              <a:ln w="635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14" name="グループ化 86"/>
            <p:cNvGrpSpPr>
              <a:grpSpLocks/>
            </p:cNvGrpSpPr>
            <p:nvPr/>
          </p:nvGrpSpPr>
          <p:grpSpPr bwMode="auto">
            <a:xfrm>
              <a:off x="4286248" y="4488428"/>
              <a:ext cx="1857388" cy="369332"/>
              <a:chOff x="4143372" y="3786190"/>
              <a:chExt cx="1857388" cy="369332"/>
            </a:xfrm>
          </p:grpSpPr>
          <p:sp>
            <p:nvSpPr>
              <p:cNvPr id="28" name="テキスト ボックス 83"/>
              <p:cNvSpPr txBox="1">
                <a:spLocks noChangeArrowheads="1"/>
              </p:cNvSpPr>
              <p:nvPr/>
            </p:nvSpPr>
            <p:spPr bwMode="auto">
              <a:xfrm>
                <a:off x="4143372" y="3786190"/>
                <a:ext cx="185738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kumimoji="1" lang="en-US" altLang="ja-JP" sz="1800"/>
                  <a:t>25 port (SMTP)</a:t>
                </a:r>
                <a:endParaRPr kumimoji="1" lang="ja-JP" altLang="en-US" sz="1800"/>
              </a:p>
            </p:txBody>
          </p:sp>
          <p:cxnSp>
            <p:nvCxnSpPr>
              <p:cNvPr id="29" name="直線コネクタ 85"/>
              <p:cNvCxnSpPr>
                <a:cxnSpLocks noChangeShapeType="1"/>
              </p:cNvCxnSpPr>
              <p:nvPr/>
            </p:nvCxnSpPr>
            <p:spPr bwMode="auto">
              <a:xfrm>
                <a:off x="4143372" y="4143380"/>
                <a:ext cx="1571636" cy="1588"/>
              </a:xfrm>
              <a:prstGeom prst="line">
                <a:avLst/>
              </a:prstGeom>
              <a:noFill/>
              <a:ln w="38100" algn="ctr">
                <a:solidFill>
                  <a:srgbClr val="00B050"/>
                </a:solidFill>
                <a:round/>
                <a:headEnd/>
                <a:tailEnd/>
              </a:ln>
            </p:spPr>
          </p:cxnSp>
        </p:grpSp>
        <p:grpSp>
          <p:nvGrpSpPr>
            <p:cNvPr id="15" name="グループ化 93"/>
            <p:cNvGrpSpPr/>
            <p:nvPr/>
          </p:nvGrpSpPr>
          <p:grpSpPr>
            <a:xfrm>
              <a:off x="4286248" y="3857628"/>
              <a:ext cx="1857388" cy="369332"/>
              <a:chOff x="4143372" y="3786190"/>
              <a:chExt cx="1857388" cy="369332"/>
            </a:xfrm>
            <a:noFill/>
          </p:grpSpPr>
          <p:sp>
            <p:nvSpPr>
              <p:cNvPr id="26" name="テキスト ボックス 25"/>
              <p:cNvSpPr txBox="1"/>
              <p:nvPr/>
            </p:nvSpPr>
            <p:spPr>
              <a:xfrm>
                <a:off x="4143372" y="3786190"/>
                <a:ext cx="1857388" cy="36933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>
                <a:spAutoFit/>
              </a:bodyPr>
              <a:lstStyle/>
              <a:p>
                <a:pPr>
                  <a:buFontTx/>
                  <a:buNone/>
                  <a:defRPr/>
                </a:pPr>
                <a:r>
                  <a:rPr kumimoji="1" lang="en-US" altLang="ja-JP" sz="1800" dirty="0"/>
                  <a:t>22 port (SSH)</a:t>
                </a:r>
                <a:endParaRPr kumimoji="1" lang="ja-JP" altLang="en-US" sz="1800" dirty="0"/>
              </a:p>
            </p:txBody>
          </p:sp>
          <p:cxnSp>
            <p:nvCxnSpPr>
              <p:cNvPr id="27" name="直線コネクタ 26"/>
              <p:cNvCxnSpPr/>
              <p:nvPr/>
            </p:nvCxnSpPr>
            <p:spPr bwMode="auto">
              <a:xfrm>
                <a:off x="4143372" y="4143380"/>
                <a:ext cx="1571636" cy="1588"/>
              </a:xfrm>
              <a:prstGeom prst="line">
                <a:avLst/>
              </a:prstGeom>
              <a:grp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6" name="グループ化 96"/>
            <p:cNvGrpSpPr>
              <a:grpSpLocks/>
            </p:cNvGrpSpPr>
            <p:nvPr/>
          </p:nvGrpSpPr>
          <p:grpSpPr bwMode="auto">
            <a:xfrm>
              <a:off x="4286248" y="5059932"/>
              <a:ext cx="1857388" cy="369332"/>
              <a:chOff x="4143372" y="3786190"/>
              <a:chExt cx="1857388" cy="369332"/>
            </a:xfrm>
          </p:grpSpPr>
          <p:sp>
            <p:nvSpPr>
              <p:cNvPr id="24" name="テキスト ボックス 97"/>
              <p:cNvSpPr txBox="1">
                <a:spLocks noChangeArrowheads="1"/>
              </p:cNvSpPr>
              <p:nvPr/>
            </p:nvSpPr>
            <p:spPr bwMode="auto">
              <a:xfrm>
                <a:off x="4143372" y="3786190"/>
                <a:ext cx="185738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kumimoji="1" lang="en-US" altLang="ja-JP" sz="1800"/>
                  <a:t>80 port (HTTP)</a:t>
                </a:r>
                <a:endParaRPr kumimoji="1" lang="ja-JP" altLang="en-US" sz="1800"/>
              </a:p>
            </p:txBody>
          </p:sp>
          <p:cxnSp>
            <p:nvCxnSpPr>
              <p:cNvPr id="25" name="直線コネクタ 98"/>
              <p:cNvCxnSpPr>
                <a:cxnSpLocks noChangeShapeType="1"/>
              </p:cNvCxnSpPr>
              <p:nvPr/>
            </p:nvCxnSpPr>
            <p:spPr bwMode="auto">
              <a:xfrm>
                <a:off x="4143372" y="4143380"/>
                <a:ext cx="1571636" cy="1588"/>
              </a:xfrm>
              <a:prstGeom prst="line">
                <a:avLst/>
              </a:prstGeom>
              <a:noFill/>
              <a:ln w="38100" algn="ctr">
                <a:solidFill>
                  <a:srgbClr val="7030A0"/>
                </a:solidFill>
                <a:round/>
                <a:headEnd/>
                <a:tailEnd/>
              </a:ln>
            </p:spPr>
          </p:cxnSp>
        </p:grpSp>
        <p:grpSp>
          <p:nvGrpSpPr>
            <p:cNvPr id="17" name="グループ化 99"/>
            <p:cNvGrpSpPr>
              <a:grpSpLocks/>
            </p:cNvGrpSpPr>
            <p:nvPr/>
          </p:nvGrpSpPr>
          <p:grpSpPr bwMode="auto">
            <a:xfrm>
              <a:off x="4286248" y="3214686"/>
              <a:ext cx="1857388" cy="369332"/>
              <a:chOff x="4143372" y="3786190"/>
              <a:chExt cx="1857388" cy="369332"/>
            </a:xfrm>
          </p:grpSpPr>
          <p:sp>
            <p:nvSpPr>
              <p:cNvPr id="22" name="テキスト ボックス 100"/>
              <p:cNvSpPr txBox="1">
                <a:spLocks noChangeArrowheads="1"/>
              </p:cNvSpPr>
              <p:nvPr/>
            </p:nvSpPr>
            <p:spPr bwMode="auto">
              <a:xfrm>
                <a:off x="4143372" y="3786190"/>
                <a:ext cx="185738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kumimoji="1" lang="en-US" altLang="ja-JP" sz="1800"/>
                  <a:t>21 port (FTP)</a:t>
                </a:r>
                <a:endParaRPr kumimoji="1" lang="ja-JP" altLang="en-US" sz="1800"/>
              </a:p>
            </p:txBody>
          </p:sp>
          <p:cxnSp>
            <p:nvCxnSpPr>
              <p:cNvPr id="23" name="直線コネクタ 101"/>
              <p:cNvCxnSpPr>
                <a:cxnSpLocks noChangeShapeType="1"/>
              </p:cNvCxnSpPr>
              <p:nvPr/>
            </p:nvCxnSpPr>
            <p:spPr bwMode="auto">
              <a:xfrm>
                <a:off x="4143372" y="4143380"/>
                <a:ext cx="1571636" cy="1588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cxnSp>
          <p:nvCxnSpPr>
            <p:cNvPr id="18" name="直線コネクタ 102"/>
            <p:cNvCxnSpPr>
              <a:cxnSpLocks noChangeShapeType="1"/>
            </p:cNvCxnSpPr>
            <p:nvPr/>
          </p:nvCxnSpPr>
          <p:spPr bwMode="auto">
            <a:xfrm rot="5400000">
              <a:off x="3643703" y="6071809"/>
              <a:ext cx="571504" cy="794"/>
            </a:xfrm>
            <a:prstGeom prst="line">
              <a:avLst/>
            </a:prstGeom>
            <a:noFill/>
            <a:ln w="6350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9" name="ストライプ矢印 18"/>
            <p:cNvSpPr/>
            <p:nvPr/>
          </p:nvSpPr>
          <p:spPr bwMode="auto">
            <a:xfrm>
              <a:off x="1142709" y="3214182"/>
              <a:ext cx="1643830" cy="429636"/>
            </a:xfrm>
            <a:prstGeom prst="stripedRight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742950" indent="-285750">
                <a:buFontTx/>
                <a:buNone/>
                <a:defRPr/>
              </a:pPr>
              <a:endParaRPr lang="ja-JP" altLang="en-US" dirty="0"/>
            </a:p>
          </p:txBody>
        </p:sp>
        <p:sp>
          <p:nvSpPr>
            <p:cNvPr id="20" name="テキスト ボックス 111"/>
            <p:cNvSpPr txBox="1">
              <a:spLocks noChangeArrowheads="1"/>
            </p:cNvSpPr>
            <p:nvPr/>
          </p:nvSpPr>
          <p:spPr bwMode="auto">
            <a:xfrm>
              <a:off x="1571604" y="2786058"/>
              <a:ext cx="92869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Tx/>
                <a:buNone/>
              </a:pPr>
              <a:r>
                <a:rPr kumimoji="1" lang="en-US" altLang="ja-JP"/>
                <a:t>data</a:t>
              </a:r>
              <a:endParaRPr kumimoji="1" lang="ja-JP" altLang="en-US"/>
            </a:p>
          </p:txBody>
        </p:sp>
        <p:cxnSp>
          <p:nvCxnSpPr>
            <p:cNvPr id="21" name="直線矢印コネクタ 113"/>
            <p:cNvCxnSpPr>
              <a:cxnSpLocks noChangeShapeType="1"/>
            </p:cNvCxnSpPr>
            <p:nvPr/>
          </p:nvCxnSpPr>
          <p:spPr bwMode="auto">
            <a:xfrm>
              <a:off x="2928926" y="4357694"/>
              <a:ext cx="785818" cy="142876"/>
            </a:xfrm>
            <a:prstGeom prst="straightConnector1">
              <a:avLst/>
            </a:prstGeom>
            <a:noFill/>
            <a:ln w="31750" algn="ctr">
              <a:solidFill>
                <a:srgbClr val="00B050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ポートへの通信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50825" y="1785926"/>
            <a:ext cx="8686800" cy="3725863"/>
            <a:chOff x="48" y="1441"/>
            <a:chExt cx="5472" cy="2347"/>
          </a:xfrm>
        </p:grpSpPr>
        <p:pic>
          <p:nvPicPr>
            <p:cNvPr id="5" name="Picture 5" descr="tcp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9" y="1441"/>
              <a:ext cx="5191" cy="2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6" descr="tcp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" y="1441"/>
              <a:ext cx="3787" cy="2347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AutoShape 33"/>
          <p:cNvSpPr>
            <a:spLocks noChangeArrowheads="1"/>
          </p:cNvSpPr>
          <p:nvPr/>
        </p:nvSpPr>
        <p:spPr bwMode="auto">
          <a:xfrm>
            <a:off x="357158" y="4214818"/>
            <a:ext cx="7786742" cy="1571635"/>
          </a:xfrm>
          <a:prstGeom prst="wedgeRectCallout">
            <a:avLst>
              <a:gd name="adj1" fmla="val -4514"/>
              <a:gd name="adj2" fmla="val -106182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177800" indent="-177800">
              <a:spcBef>
                <a:spcPct val="0"/>
              </a:spcBef>
              <a:buFontTx/>
              <a:buChar char="•"/>
            </a:pPr>
            <a:r>
              <a:rPr lang="ja-JP" altLang="en-US" sz="2800" dirty="0">
                <a:solidFill>
                  <a:schemeClr val="bg1"/>
                </a:solidFill>
              </a:rPr>
              <a:t>ポートを閉めるとそのポート番号へのパケットは</a:t>
            </a:r>
            <a:br>
              <a:rPr lang="ja-JP" altLang="en-US" sz="2800" dirty="0">
                <a:solidFill>
                  <a:schemeClr val="bg1"/>
                </a:solidFill>
              </a:rPr>
            </a:br>
            <a:r>
              <a:rPr lang="ja-JP" altLang="en-US" sz="2800" dirty="0">
                <a:solidFill>
                  <a:schemeClr val="bg1"/>
                </a:solidFill>
              </a:rPr>
              <a:t>受け取らなく</a:t>
            </a:r>
            <a:r>
              <a:rPr lang="ja-JP" altLang="en-US" sz="2800" dirty="0" smtClean="0">
                <a:solidFill>
                  <a:schemeClr val="bg1"/>
                </a:solidFill>
              </a:rPr>
              <a:t>なる</a:t>
            </a:r>
            <a:endParaRPr lang="en-US" altLang="ja-JP" sz="2800" dirty="0">
              <a:solidFill>
                <a:schemeClr val="bg1"/>
              </a:solidFill>
            </a:endParaRPr>
          </a:p>
          <a:p>
            <a:pPr marL="177800" indent="-177800">
              <a:spcBef>
                <a:spcPct val="0"/>
              </a:spcBef>
              <a:buFontTx/>
              <a:buChar char="•"/>
            </a:pPr>
            <a:r>
              <a:rPr lang="ja-JP" altLang="en-US" sz="2800" dirty="0">
                <a:solidFill>
                  <a:schemeClr val="bg1"/>
                </a:solidFill>
              </a:rPr>
              <a:t>使用しないアプリケーションのポートは</a:t>
            </a:r>
            <a:r>
              <a:rPr lang="ja-JP" altLang="en-US" sz="2800" dirty="0" smtClean="0">
                <a:solidFill>
                  <a:schemeClr val="bg1"/>
                </a:solidFill>
              </a:rPr>
              <a:t>閉める</a:t>
            </a:r>
            <a:endParaRPr lang="en-US" altLang="ja-JP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インターネット層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0" lang="ja-JP" altLang="en-US" sz="2800" dirty="0" smtClean="0"/>
              <a:t>ネットワークを介してデータを送り届けるための層</a:t>
            </a:r>
          </a:p>
          <a:p>
            <a:pPr lvl="1">
              <a:buClr>
                <a:schemeClr val="tx1"/>
              </a:buClr>
            </a:pPr>
            <a:r>
              <a:rPr kumimoji="0" lang="en-US" altLang="ja-JP" sz="2400" dirty="0" smtClean="0">
                <a:solidFill>
                  <a:srgbClr val="FF0000"/>
                </a:solidFill>
              </a:rPr>
              <a:t>IP </a:t>
            </a:r>
            <a:r>
              <a:rPr kumimoji="0" lang="ja-JP" altLang="en-US" sz="2400" dirty="0" smtClean="0">
                <a:solidFill>
                  <a:srgbClr val="FF0000"/>
                </a:solidFill>
              </a:rPr>
              <a:t>アドレス</a:t>
            </a:r>
            <a:r>
              <a:rPr kumimoji="0" lang="ja-JP" altLang="en-US" sz="2400" dirty="0" smtClean="0"/>
              <a:t> （後述） によって</a:t>
            </a:r>
            <a:br>
              <a:rPr kumimoji="0" lang="ja-JP" altLang="en-US" sz="2400" dirty="0" smtClean="0"/>
            </a:br>
            <a:r>
              <a:rPr kumimoji="0" lang="ja-JP" altLang="en-US" sz="2400" dirty="0" smtClean="0"/>
              <a:t>ネットワーク上のコンピュータを識別</a:t>
            </a:r>
          </a:p>
          <a:p>
            <a:pPr lvl="2">
              <a:buClr>
                <a:schemeClr val="tx1"/>
              </a:buClr>
            </a:pPr>
            <a:r>
              <a:rPr kumimoji="0" lang="ja-JP" altLang="en-US" sz="2000" dirty="0" smtClean="0"/>
              <a:t>パケットに </a:t>
            </a:r>
            <a:r>
              <a:rPr kumimoji="0" lang="en-US" altLang="ja-JP" sz="2000" dirty="0" smtClean="0"/>
              <a:t>IP </a:t>
            </a:r>
            <a:r>
              <a:rPr kumimoji="0" lang="ja-JP" altLang="en-US" sz="2000" dirty="0" smtClean="0"/>
              <a:t>アドレス付加</a:t>
            </a:r>
          </a:p>
          <a:p>
            <a:pPr lvl="1"/>
            <a:r>
              <a:rPr kumimoji="0" lang="ja-JP" altLang="en-US" sz="2400" dirty="0" smtClean="0"/>
              <a:t>パケットを送り届ける最短ルートを判断</a:t>
            </a:r>
          </a:p>
        </p:txBody>
      </p:sp>
      <p:graphicFrame>
        <p:nvGraphicFramePr>
          <p:cNvPr id="4" name="Group 205"/>
          <p:cNvGraphicFramePr>
            <a:graphicFrameLocks/>
          </p:cNvGraphicFramePr>
          <p:nvPr/>
        </p:nvGraphicFramePr>
        <p:xfrm>
          <a:off x="4929190" y="4074683"/>
          <a:ext cx="4038600" cy="2678099"/>
        </p:xfrm>
        <a:graphic>
          <a:graphicData uri="http://schemas.openxmlformats.org/drawingml/2006/table">
            <a:tbl>
              <a:tblPr/>
              <a:tblGrid>
                <a:gridCol w="4038600"/>
              </a:tblGrid>
              <a:tr h="4574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TCP/IP </a:t>
                      </a:r>
                      <a:r>
                        <a:rPr kumimoji="1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の階層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574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アプリケーション層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574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トランスポート層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822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インターネット層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8234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ネットワーク</a:t>
                      </a:r>
                      <a:br>
                        <a:rPr kumimoji="1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</a:br>
                      <a:r>
                        <a:rPr kumimoji="1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インターフェース層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ネットワークインターフェース層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800" dirty="0" smtClean="0">
                <a:latin typeface="ＭＳ Ｐゴシック" charset="-128"/>
              </a:rPr>
              <a:t>物理的接続と </a:t>
            </a:r>
            <a:r>
              <a:rPr lang="en-US" altLang="ja-JP" sz="2800" dirty="0" smtClean="0">
                <a:latin typeface="ＭＳ Ｐゴシック" charset="-128"/>
              </a:rPr>
              <a:t>TCP/IP </a:t>
            </a:r>
            <a:r>
              <a:rPr lang="ja-JP" altLang="en-US" sz="2800" dirty="0" smtClean="0">
                <a:latin typeface="ＭＳ Ｐゴシック" charset="-128"/>
              </a:rPr>
              <a:t>上位プロトコルとの</a:t>
            </a:r>
            <a:br>
              <a:rPr lang="ja-JP" altLang="en-US" sz="2800" dirty="0" smtClean="0">
                <a:latin typeface="ＭＳ Ｐゴシック" charset="-128"/>
              </a:rPr>
            </a:br>
            <a:r>
              <a:rPr lang="ja-JP" altLang="en-US" sz="2800" dirty="0" smtClean="0">
                <a:latin typeface="ＭＳ Ｐゴシック" charset="-128"/>
              </a:rPr>
              <a:t>橋渡しをする層</a:t>
            </a:r>
          </a:p>
          <a:p>
            <a:pPr lvl="1"/>
            <a:r>
              <a:rPr lang="ja-JP" altLang="en-US" sz="2400" dirty="0" smtClean="0">
                <a:latin typeface="ＭＳ Ｐゴシック" charset="-128"/>
              </a:rPr>
              <a:t>物理的・電気的接続方法を規定</a:t>
            </a:r>
          </a:p>
          <a:p>
            <a:pPr lvl="2"/>
            <a:r>
              <a:rPr lang="en-US" altLang="ja-JP" sz="2000" dirty="0" smtClean="0"/>
              <a:t>e.g. Ethernet</a:t>
            </a:r>
          </a:p>
          <a:p>
            <a:pPr lvl="1"/>
            <a:r>
              <a:rPr lang="ja-JP" altLang="en-US" sz="2400" dirty="0" smtClean="0"/>
              <a:t>データを電気信号へ変換</a:t>
            </a:r>
          </a:p>
          <a:p>
            <a:pPr lvl="2"/>
            <a:r>
              <a:rPr lang="en-US" altLang="ja-JP" sz="2000" dirty="0" smtClean="0"/>
              <a:t>MAC </a:t>
            </a:r>
            <a:r>
              <a:rPr lang="ja-JP" altLang="en-US" sz="2000" dirty="0" smtClean="0"/>
              <a:t>アドレス付加</a:t>
            </a:r>
            <a:endParaRPr kumimoji="1" lang="ja-JP" altLang="en-US" dirty="0"/>
          </a:p>
        </p:txBody>
      </p:sp>
      <p:graphicFrame>
        <p:nvGraphicFramePr>
          <p:cNvPr id="4" name="Group 205"/>
          <p:cNvGraphicFramePr>
            <a:graphicFrameLocks/>
          </p:cNvGraphicFramePr>
          <p:nvPr/>
        </p:nvGraphicFramePr>
        <p:xfrm>
          <a:off x="4929190" y="4074683"/>
          <a:ext cx="4038600" cy="2678099"/>
        </p:xfrm>
        <a:graphic>
          <a:graphicData uri="http://schemas.openxmlformats.org/drawingml/2006/table">
            <a:tbl>
              <a:tblPr/>
              <a:tblGrid>
                <a:gridCol w="4038600"/>
              </a:tblGrid>
              <a:tr h="4574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TCP/IP </a:t>
                      </a:r>
                      <a:r>
                        <a:rPr kumimoji="1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の階層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574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アプリケーション層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574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トランスポート層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822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インターネット層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8234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ネットワーク</a:t>
                      </a:r>
                      <a:br>
                        <a:rPr kumimoji="1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</a:br>
                      <a:r>
                        <a:rPr kumimoji="1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インターフェース層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ネットワークインターフェース層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800" dirty="0" smtClean="0"/>
              <a:t>Ethernet </a:t>
            </a:r>
            <a:r>
              <a:rPr lang="ja-JP" altLang="en-US" sz="2800" dirty="0" smtClean="0"/>
              <a:t>（イーサネット） を用いる場合</a:t>
            </a:r>
          </a:p>
          <a:p>
            <a:pPr lvl="1"/>
            <a:r>
              <a:rPr lang="ja-JP" altLang="en-US" sz="2400" dirty="0" smtClean="0"/>
              <a:t>ケーブル</a:t>
            </a:r>
          </a:p>
          <a:p>
            <a:pPr lvl="2"/>
            <a:r>
              <a:rPr lang="en-US" altLang="ja-JP" sz="2000" dirty="0" smtClean="0"/>
              <a:t>100 Base-TX, 1000 Base-T</a:t>
            </a:r>
          </a:p>
          <a:p>
            <a:pPr lvl="1"/>
            <a:r>
              <a:rPr lang="ja-JP" altLang="en-US" sz="2400" dirty="0" smtClean="0"/>
              <a:t>インターフェース</a:t>
            </a:r>
          </a:p>
          <a:p>
            <a:pPr lvl="2"/>
            <a:r>
              <a:rPr lang="en-US" altLang="ja-JP" sz="2000" dirty="0" smtClean="0"/>
              <a:t>Ethernet </a:t>
            </a:r>
            <a:r>
              <a:rPr lang="ja-JP" altLang="en-US" sz="2000" dirty="0" smtClean="0"/>
              <a:t>カード </a:t>
            </a:r>
            <a:br>
              <a:rPr lang="ja-JP" altLang="en-US" sz="2000" dirty="0" smtClean="0"/>
            </a:br>
            <a:r>
              <a:rPr lang="en-US" altLang="ja-JP" sz="2000" dirty="0" smtClean="0"/>
              <a:t>(Network Interface Card [NIC])</a:t>
            </a:r>
          </a:p>
          <a:p>
            <a:pPr lvl="1"/>
            <a:r>
              <a:rPr lang="ja-JP" altLang="en-US" sz="2400" dirty="0" smtClean="0"/>
              <a:t>ケーブルの分岐・中継機器</a:t>
            </a:r>
          </a:p>
          <a:p>
            <a:pPr lvl="2"/>
            <a:r>
              <a:rPr lang="ja-JP" altLang="en-US" sz="2000" dirty="0" smtClean="0"/>
              <a:t>ハブ</a:t>
            </a:r>
          </a:p>
        </p:txBody>
      </p:sp>
      <p:pic>
        <p:nvPicPr>
          <p:cNvPr id="4" name="Picture 34" descr="cable"/>
          <p:cNvPicPr>
            <a:picLocks noChangeAspect="1" noChangeArrowheads="1"/>
          </p:cNvPicPr>
          <p:nvPr/>
        </p:nvPicPr>
        <p:blipFill>
          <a:blip r:embed="rId2"/>
          <a:srcRect r="2893"/>
          <a:stretch>
            <a:fillRect/>
          </a:stretch>
        </p:blipFill>
        <p:spPr bwMode="auto">
          <a:xfrm>
            <a:off x="7164388" y="1700213"/>
            <a:ext cx="17272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 descr="hub"/>
          <p:cNvPicPr>
            <a:picLocks noChangeAspect="1" noChangeArrowheads="1"/>
          </p:cNvPicPr>
          <p:nvPr/>
        </p:nvPicPr>
        <p:blipFill>
          <a:blip r:embed="rId3"/>
          <a:srcRect t="8586" b="25568"/>
          <a:stretch>
            <a:fillRect/>
          </a:stretch>
        </p:blipFill>
        <p:spPr bwMode="auto">
          <a:xfrm>
            <a:off x="5580063" y="5013325"/>
            <a:ext cx="335280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6" descr="ether"/>
          <p:cNvPicPr>
            <a:picLocks noChangeAspect="1" noChangeArrowheads="1"/>
          </p:cNvPicPr>
          <p:nvPr/>
        </p:nvPicPr>
        <p:blipFill>
          <a:blip r:embed="rId4"/>
          <a:srcRect l="13509" r="10580"/>
          <a:stretch>
            <a:fillRect/>
          </a:stretch>
        </p:blipFill>
        <p:spPr bwMode="auto">
          <a:xfrm>
            <a:off x="7092950" y="3141663"/>
            <a:ext cx="1800225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title"/>
          </p:nvPr>
        </p:nvSpPr>
        <p:spPr>
          <a:xfrm>
            <a:off x="571472" y="642918"/>
            <a:ext cx="8229600" cy="4940312"/>
          </a:xfrm>
          <a:noFill/>
          <a:ln>
            <a:noFill/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6600" dirty="0" smtClean="0">
                <a:ea typeface="HGP創英角ｺﾞｼｯｸUB" pitchFamily="50" charset="-128"/>
              </a:rPr>
              <a:t>コンピュータの扱う</a:t>
            </a:r>
            <a:br>
              <a:rPr lang="ja-JP" altLang="en-US" sz="6600" dirty="0" smtClean="0">
                <a:ea typeface="HGP創英角ｺﾞｼｯｸUB" pitchFamily="50" charset="-128"/>
              </a:rPr>
            </a:br>
            <a:r>
              <a:rPr lang="ja-JP" altLang="en-US" sz="6600" dirty="0" smtClean="0">
                <a:ea typeface="HGP創英角ｺﾞｼｯｸUB" pitchFamily="50" charset="-128"/>
              </a:rPr>
              <a:t>情報の基本単位</a:t>
            </a:r>
            <a:br>
              <a:rPr lang="ja-JP" altLang="en-US" sz="6600" dirty="0" smtClean="0">
                <a:ea typeface="HGP創英角ｺﾞｼｯｸUB" pitchFamily="50" charset="-128"/>
              </a:rPr>
            </a:br>
            <a:r>
              <a:rPr lang="ja-JP" altLang="en-US" sz="6600" dirty="0" smtClean="0">
                <a:ea typeface="HGP創英角ｺﾞｼｯｸUB" pitchFamily="50" charset="-128"/>
              </a:rPr>
              <a:t/>
            </a:r>
            <a:br>
              <a:rPr lang="ja-JP" altLang="en-US" sz="6600" dirty="0" smtClean="0">
                <a:ea typeface="HGP創英角ｺﾞｼｯｸUB" pitchFamily="50" charset="-128"/>
              </a:rPr>
            </a:br>
            <a:r>
              <a:rPr lang="en-US" altLang="ja-JP" sz="6600" b="1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HGP創英角ｺﾞｼｯｸUB" pitchFamily="50" charset="-128"/>
              </a:rPr>
              <a:t>bit</a:t>
            </a:r>
            <a:r>
              <a:rPr lang="ja-JP" altLang="en-US" sz="6600" b="1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HGP創英角ｺﾞｼｯｸUB" pitchFamily="50" charset="-128"/>
              </a:rPr>
              <a:t>・</a:t>
            </a:r>
            <a:r>
              <a:rPr lang="en-US" altLang="ja-JP" sz="6600" b="1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HGP創英角ｺﾞｼｯｸUB" pitchFamily="50" charset="-128"/>
              </a:rPr>
              <a:t>byte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情報の基本単位</a:t>
            </a:r>
            <a:endParaRPr kumimoji="1"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b="1" dirty="0" smtClean="0"/>
              <a:t>bit (</a:t>
            </a:r>
            <a:r>
              <a:rPr lang="ja-JP" altLang="en-US" b="1" dirty="0" smtClean="0"/>
              <a:t>ビット</a:t>
            </a:r>
            <a:r>
              <a:rPr lang="en-US" altLang="ja-JP" b="1" dirty="0" smtClean="0"/>
              <a:t>)</a:t>
            </a:r>
          </a:p>
          <a:p>
            <a:pPr lvl="1"/>
            <a:r>
              <a:rPr lang="ja-JP" altLang="en-US" dirty="0" smtClean="0"/>
              <a:t>情報量の最小単位</a:t>
            </a:r>
          </a:p>
          <a:p>
            <a:pPr lvl="1"/>
            <a:r>
              <a:rPr lang="en-US" altLang="ja-JP" dirty="0" smtClean="0"/>
              <a:t>0 (off) </a:t>
            </a:r>
            <a:r>
              <a:rPr lang="ja-JP" altLang="en-US" dirty="0" smtClean="0"/>
              <a:t>か </a:t>
            </a:r>
            <a:r>
              <a:rPr lang="en-US" altLang="ja-JP" dirty="0" smtClean="0"/>
              <a:t>1 (on) </a:t>
            </a:r>
            <a:r>
              <a:rPr lang="ja-JP" altLang="en-US" dirty="0" smtClean="0"/>
              <a:t>しか理解できないコンピュータの最小単位</a:t>
            </a:r>
          </a:p>
          <a:p>
            <a:r>
              <a:rPr lang="en-US" altLang="ja-JP" b="1" dirty="0" smtClean="0"/>
              <a:t>byte (</a:t>
            </a:r>
            <a:r>
              <a:rPr lang="ja-JP" altLang="en-US" b="1" dirty="0" smtClean="0"/>
              <a:t>バイト</a:t>
            </a:r>
            <a:r>
              <a:rPr lang="en-US" altLang="ja-JP" b="1" dirty="0" smtClean="0"/>
              <a:t>)</a:t>
            </a:r>
          </a:p>
          <a:p>
            <a:pPr lvl="1"/>
            <a:r>
              <a:rPr lang="ja-JP" altLang="en-US" dirty="0" smtClean="0"/>
              <a:t>情報量の基本単位</a:t>
            </a:r>
          </a:p>
          <a:p>
            <a:pPr lvl="1"/>
            <a:r>
              <a:rPr lang="en-US" altLang="ja-JP" dirty="0" smtClean="0"/>
              <a:t>1 byte = 8 bit = 2</a:t>
            </a:r>
            <a:r>
              <a:rPr lang="en-US" altLang="ja-JP" baseline="30000" dirty="0" smtClean="0"/>
              <a:t>8</a:t>
            </a:r>
            <a:r>
              <a:rPr lang="en-US" altLang="ja-JP" dirty="0" smtClean="0"/>
              <a:t> = 256</a:t>
            </a:r>
          </a:p>
          <a:p>
            <a:pPr lvl="1"/>
            <a:r>
              <a:rPr lang="ja-JP" altLang="en-US" dirty="0" smtClean="0"/>
              <a:t>多くの</a:t>
            </a:r>
            <a:r>
              <a:rPr lang="en-US" altLang="ja-JP" dirty="0" smtClean="0"/>
              <a:t>OS (Linux, Windows, Mac</a:t>
            </a:r>
            <a:r>
              <a:rPr lang="en-US" altLang="ja-JP" dirty="0" smtClean="0">
                <a:latin typeface="ＭＳ Ｐゴシック" charset="-128"/>
              </a:rPr>
              <a:t>…</a:t>
            </a:r>
            <a:r>
              <a:rPr lang="en-US" altLang="ja-JP" dirty="0" smtClean="0"/>
              <a:t>) </a:t>
            </a:r>
            <a:r>
              <a:rPr lang="ja-JP" altLang="en-US" dirty="0" smtClean="0"/>
              <a:t>の基本単位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97502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ea typeface="HGS創英角ｺﾞｼｯｸUB" pitchFamily="50" charset="-128"/>
              </a:rPr>
              <a:t>ネットワークで通信するために</a:t>
            </a:r>
            <a:br>
              <a:rPr lang="ja-JP" altLang="en-US" dirty="0" smtClean="0">
                <a:ea typeface="HGS創英角ｺﾞｼｯｸUB" pitchFamily="50" charset="-128"/>
              </a:rPr>
            </a:br>
            <a:r>
              <a:rPr lang="ja-JP" altLang="en-US" dirty="0" smtClean="0">
                <a:ea typeface="HGS創英角ｺﾞｼｯｸUB" pitchFamily="50" charset="-128"/>
              </a:rPr>
              <a:t>必要な情報</a:t>
            </a:r>
            <a:br>
              <a:rPr lang="ja-JP" altLang="en-US" dirty="0" smtClean="0">
                <a:ea typeface="HGS創英角ｺﾞｼｯｸUB" pitchFamily="50" charset="-128"/>
              </a:rPr>
            </a:br>
            <a:r>
              <a:rPr lang="ja-JP" altLang="en-US" dirty="0" smtClean="0">
                <a:ea typeface="HGS創英角ｺﾞｼｯｸUB" pitchFamily="50" charset="-128"/>
              </a:rPr>
              <a:t/>
            </a:r>
            <a:br>
              <a:rPr lang="ja-JP" altLang="en-US" dirty="0" smtClean="0">
                <a:ea typeface="HGS創英角ｺﾞｼｯｸUB" pitchFamily="50" charset="-128"/>
              </a:rPr>
            </a:br>
            <a:r>
              <a:rPr lang="ja-JP" alt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HGS創英角ｺﾞｼｯｸUB" pitchFamily="50" charset="-128"/>
              </a:rPr>
              <a:t>ネットワークパラメータ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ネットワークパラメータ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b="1" dirty="0" smtClean="0"/>
              <a:t>TCP/IP </a:t>
            </a:r>
            <a:r>
              <a:rPr lang="ja-JP" altLang="en-US" b="1" dirty="0" smtClean="0"/>
              <a:t>ネットワークで通信する際に</a:t>
            </a:r>
            <a:br>
              <a:rPr lang="ja-JP" altLang="en-US" b="1" dirty="0" smtClean="0"/>
            </a:br>
            <a:r>
              <a:rPr lang="ja-JP" altLang="en-US" b="1" dirty="0" smtClean="0"/>
              <a:t>知っておくべきパラメータ</a:t>
            </a:r>
          </a:p>
          <a:p>
            <a:pPr lvl="1"/>
            <a:r>
              <a:rPr lang="en-US" altLang="ja-JP" dirty="0" smtClean="0"/>
              <a:t>IP </a:t>
            </a:r>
            <a:r>
              <a:rPr lang="ja-JP" altLang="en-US" dirty="0" smtClean="0"/>
              <a:t>アドレス</a:t>
            </a:r>
          </a:p>
          <a:p>
            <a:pPr lvl="1"/>
            <a:r>
              <a:rPr lang="ja-JP" altLang="en-US" dirty="0" smtClean="0"/>
              <a:t>サブネットマスク</a:t>
            </a:r>
          </a:p>
          <a:p>
            <a:pPr lvl="1"/>
            <a:r>
              <a:rPr lang="ja-JP" altLang="en-US" dirty="0" smtClean="0"/>
              <a:t>ゲートウェイアドレス</a:t>
            </a:r>
          </a:p>
          <a:p>
            <a:pPr lvl="1"/>
            <a:r>
              <a:rPr lang="ja-JP" altLang="en-US" dirty="0" smtClean="0"/>
              <a:t>ブロードキャストアドレス</a:t>
            </a:r>
          </a:p>
          <a:p>
            <a:pPr lvl="1"/>
            <a:r>
              <a:rPr lang="en-US" altLang="ja-JP" dirty="0" smtClean="0"/>
              <a:t>MAC </a:t>
            </a:r>
            <a:r>
              <a:rPr lang="ja-JP" altLang="en-US" dirty="0" smtClean="0"/>
              <a:t>アドレス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ＭＳ Ｐゴシック" charset="-128"/>
              </a:rPr>
              <a:t>IP </a:t>
            </a:r>
            <a:r>
              <a:rPr lang="ja-JP" altLang="en-US" dirty="0" smtClean="0"/>
              <a:t>アドレス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158" y="3643314"/>
            <a:ext cx="8229600" cy="305435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ja-JP" altLang="en-US" sz="2800" dirty="0" smtClean="0"/>
              <a:t>インターネットの世界の住所</a:t>
            </a:r>
          </a:p>
          <a:p>
            <a:pPr lvl="1">
              <a:lnSpc>
                <a:spcPct val="80000"/>
              </a:lnSpc>
            </a:pPr>
            <a:r>
              <a:rPr lang="ja-JP" altLang="en-US" sz="2400" dirty="0" smtClean="0"/>
              <a:t>ネットワーク上の </a:t>
            </a:r>
            <a:r>
              <a:rPr lang="en-US" altLang="ja-JP" sz="2400" dirty="0" smtClean="0"/>
              <a:t>1 </a:t>
            </a:r>
            <a:r>
              <a:rPr lang="ja-JP" altLang="en-US" sz="2400" dirty="0" err="1" smtClean="0"/>
              <a:t>つの</a:t>
            </a:r>
            <a:r>
              <a:rPr lang="ja-JP" altLang="en-US" sz="2400" dirty="0" smtClean="0"/>
              <a:t>コンピュータ（ネットワークインターフェイス）に対して </a:t>
            </a:r>
            <a:r>
              <a:rPr lang="en-US" altLang="ja-JP" sz="2400" dirty="0" smtClean="0"/>
              <a:t>1 </a:t>
            </a:r>
            <a:r>
              <a:rPr lang="ja-JP" altLang="en-US" sz="2400" dirty="0" err="1" smtClean="0"/>
              <a:t>つの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IP </a:t>
            </a:r>
            <a:r>
              <a:rPr lang="ja-JP" altLang="en-US" sz="2400" dirty="0" smtClean="0"/>
              <a:t>アドレス</a:t>
            </a:r>
          </a:p>
          <a:p>
            <a:pPr>
              <a:lnSpc>
                <a:spcPct val="80000"/>
              </a:lnSpc>
            </a:pPr>
            <a:r>
              <a:rPr lang="en-US" altLang="ja-JP" sz="2800" dirty="0" smtClean="0"/>
              <a:t>4 byte (32 bit) </a:t>
            </a:r>
            <a:r>
              <a:rPr lang="ja-JP" altLang="en-US" sz="2800" dirty="0" err="1" smtClean="0"/>
              <a:t>の識</a:t>
            </a:r>
            <a:r>
              <a:rPr lang="ja-JP" altLang="en-US" sz="2800" dirty="0" smtClean="0"/>
              <a:t>別子</a:t>
            </a:r>
          </a:p>
          <a:p>
            <a:pPr lvl="1">
              <a:lnSpc>
                <a:spcPct val="80000"/>
              </a:lnSpc>
            </a:pPr>
            <a:r>
              <a:rPr lang="en-US" altLang="ja-JP" sz="2400" dirty="0" smtClean="0"/>
              <a:t>1 byte </a:t>
            </a:r>
            <a:r>
              <a:rPr lang="ja-JP" altLang="en-US" sz="2400" dirty="0" err="1" smtClean="0"/>
              <a:t>ずつ</a:t>
            </a:r>
            <a:r>
              <a:rPr lang="ja-JP" altLang="en-US" sz="2400" dirty="0" smtClean="0"/>
              <a:t>ピリオドで区切って</a:t>
            </a:r>
            <a:r>
              <a:rPr lang="en-US" altLang="ja-JP" sz="2400" dirty="0" smtClean="0"/>
              <a:t>10 </a:t>
            </a:r>
            <a:r>
              <a:rPr lang="ja-JP" altLang="en-US" sz="2400" dirty="0" smtClean="0"/>
              <a:t>進法表示</a:t>
            </a:r>
          </a:p>
          <a:p>
            <a:pPr>
              <a:lnSpc>
                <a:spcPct val="80000"/>
              </a:lnSpc>
            </a:pPr>
            <a:r>
              <a:rPr lang="ja-JP" altLang="en-US" sz="2800" dirty="0" smtClean="0"/>
              <a:t>全世界で使えるアドレス数は約 </a:t>
            </a:r>
            <a:r>
              <a:rPr lang="en-US" altLang="ja-JP" sz="2800" dirty="0" smtClean="0"/>
              <a:t>43 </a:t>
            </a:r>
            <a:r>
              <a:rPr lang="ja-JP" altLang="en-US" sz="2800" dirty="0" smtClean="0"/>
              <a:t>億個</a:t>
            </a:r>
          </a:p>
          <a:p>
            <a:pPr lvl="1">
              <a:lnSpc>
                <a:spcPct val="80000"/>
              </a:lnSpc>
            </a:pPr>
            <a:r>
              <a:rPr lang="en-US" altLang="ja-JP" sz="2400" dirty="0" smtClean="0"/>
              <a:t>0.0.0.0 </a:t>
            </a:r>
            <a:r>
              <a:rPr lang="ja-JP" altLang="en-US" sz="2400" dirty="0" smtClean="0"/>
              <a:t>から </a:t>
            </a:r>
            <a:r>
              <a:rPr lang="en-US" altLang="ja-JP" sz="2400" dirty="0" smtClean="0"/>
              <a:t>255.255.255.255 </a:t>
            </a:r>
            <a:r>
              <a:rPr lang="ja-JP" altLang="en-US" sz="2400" dirty="0" smtClean="0"/>
              <a:t>まで</a:t>
            </a:r>
          </a:p>
          <a:p>
            <a:pPr lvl="1">
              <a:lnSpc>
                <a:spcPct val="80000"/>
              </a:lnSpc>
            </a:pPr>
            <a:r>
              <a:rPr lang="ja-JP" altLang="en-US" sz="2400" dirty="0" smtClean="0"/>
              <a:t>近年 枯渇気味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38175" y="1409700"/>
            <a:ext cx="7867650" cy="1443038"/>
          </a:xfrm>
          <a:prstGeom prst="rect">
            <a:avLst/>
          </a:prstGeom>
          <a:solidFill>
            <a:schemeClr val="tx1">
              <a:alpha val="8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57225" y="1557338"/>
            <a:ext cx="7727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hangingPunct="0">
              <a:spcBef>
                <a:spcPct val="0"/>
              </a:spcBef>
              <a:buFontTx/>
              <a:buAutoNum type="arabicPeriod" startAt="133"/>
            </a:pPr>
            <a:r>
              <a:rPr lang="en-US" altLang="ja-JP" sz="3600" b="1" dirty="0">
                <a:solidFill>
                  <a:schemeClr val="bg1"/>
                </a:solidFill>
              </a:rPr>
              <a:t>        87.         45.         15</a:t>
            </a:r>
          </a:p>
        </p:txBody>
      </p:sp>
      <p:grpSp>
        <p:nvGrpSpPr>
          <p:cNvPr id="12" name="グループ化 11"/>
          <p:cNvGrpSpPr/>
          <p:nvPr/>
        </p:nvGrpSpPr>
        <p:grpSpPr>
          <a:xfrm>
            <a:off x="1500166" y="2214554"/>
            <a:ext cx="2951164" cy="1152525"/>
            <a:chOff x="1500166" y="2214554"/>
            <a:chExt cx="2951164" cy="1152525"/>
          </a:xfrm>
        </p:grpSpPr>
        <p:sp>
          <p:nvSpPr>
            <p:cNvPr id="7" name="AutoShape 12"/>
            <p:cNvSpPr>
              <a:spLocks noChangeArrowheads="1"/>
            </p:cNvSpPr>
            <p:nvPr/>
          </p:nvSpPr>
          <p:spPr bwMode="auto">
            <a:xfrm>
              <a:off x="1992027" y="2881805"/>
              <a:ext cx="2459303" cy="485274"/>
            </a:xfrm>
            <a:prstGeom prst="wedgeRectCallout">
              <a:avLst>
                <a:gd name="adj1" fmla="val -43227"/>
                <a:gd name="adj2" fmla="val -94273"/>
              </a:avLst>
            </a:prstGeom>
            <a:solidFill>
              <a:srgbClr val="000000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en-US" altLang="ja-JP" b="1">
                  <a:solidFill>
                    <a:srgbClr val="B4C4D4"/>
                  </a:solidFill>
                </a:rPr>
                <a:t>1 byte = 8 bit</a:t>
              </a: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1500166" y="2214554"/>
              <a:ext cx="1598547" cy="424614"/>
            </a:xfrm>
            <a:prstGeom prst="rect">
              <a:avLst/>
            </a:prstGeom>
            <a:solidFill>
              <a:schemeClr val="tx1">
                <a:alpha val="12157"/>
              </a:scheme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9" name="Group 16"/>
          <p:cNvGrpSpPr>
            <a:grpSpLocks/>
          </p:cNvGrpSpPr>
          <p:nvPr/>
        </p:nvGrpSpPr>
        <p:grpSpPr bwMode="auto">
          <a:xfrm>
            <a:off x="755650" y="2133600"/>
            <a:ext cx="7583488" cy="519113"/>
            <a:chOff x="476" y="1344"/>
            <a:chExt cx="4777" cy="295"/>
          </a:xfrm>
        </p:grpSpPr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703" y="1344"/>
              <a:ext cx="4550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 algn="ctr" eaLnBrk="0" hangingPunct="0">
                <a:spcBef>
                  <a:spcPct val="0"/>
                </a:spcBef>
                <a:buFontTx/>
                <a:buNone/>
              </a:pPr>
              <a:r>
                <a:rPr lang="en-US" altLang="ja-JP" sz="2800" b="1" dirty="0">
                  <a:solidFill>
                    <a:schemeClr val="bg1"/>
                  </a:solidFill>
                </a:rPr>
                <a:t>10000101. 01010111. 00101101. 00001111</a:t>
              </a:r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476" y="1344"/>
              <a:ext cx="226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kumimoji="1" lang="en-US" altLang="ja-JP" sz="2800" b="1">
                  <a:solidFill>
                    <a:schemeClr val="bg1"/>
                  </a:solidFill>
                </a:rPr>
                <a:t>=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今日の目標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インターネットの仕組みを知る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インターネット</a:t>
            </a:r>
            <a:r>
              <a:rPr lang="ja-JP" altLang="en-US" dirty="0"/>
              <a:t>と</a:t>
            </a:r>
            <a:r>
              <a:rPr lang="ja-JP" altLang="en-US" dirty="0" smtClean="0"/>
              <a:t>は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インターネットにつなげるためには</a:t>
            </a:r>
            <a:endParaRPr kumimoji="1" lang="en-US" altLang="ja-JP" dirty="0" smtClean="0"/>
          </a:p>
          <a:p>
            <a:pPr lvl="1">
              <a:buNone/>
            </a:pPr>
            <a:endParaRPr kumimoji="1"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IPv4 </a:t>
            </a:r>
            <a:r>
              <a:rPr kumimoji="1" lang="ja-JP" altLang="en-US" dirty="0" smtClean="0"/>
              <a:t>と </a:t>
            </a:r>
            <a:r>
              <a:rPr kumimoji="1" lang="en-US" altLang="ja-JP" dirty="0" smtClean="0"/>
              <a:t>IPv6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IPv4 (Internet Protocol version 4)</a:t>
            </a:r>
          </a:p>
          <a:p>
            <a:pPr lvl="1"/>
            <a:r>
              <a:rPr lang="ja-JP" altLang="en-US" dirty="0" smtClean="0"/>
              <a:t>現在多く使用されているプロトコル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IP </a:t>
            </a:r>
            <a:r>
              <a:rPr kumimoji="1" lang="ja-JP" altLang="en-US" dirty="0" smtClean="0"/>
              <a:t>アドレスを</a:t>
            </a:r>
            <a:r>
              <a:rPr kumimoji="1" lang="en-US" altLang="ja-JP" dirty="0" smtClean="0"/>
              <a:t> 32 bit </a:t>
            </a:r>
            <a:r>
              <a:rPr kumimoji="1" lang="ja-JP" altLang="en-US" dirty="0" smtClean="0"/>
              <a:t>で表現</a:t>
            </a:r>
            <a:endParaRPr kumimoji="1" lang="en-US" altLang="ja-JP" dirty="0" smtClean="0"/>
          </a:p>
          <a:p>
            <a:r>
              <a:rPr lang="en-US" altLang="ja-JP" dirty="0" smtClean="0"/>
              <a:t>IPv6 </a:t>
            </a:r>
            <a:r>
              <a:rPr lang="en-US" altLang="ja-JP" dirty="0" smtClean="0"/>
              <a:t>(Internet Protocol version </a:t>
            </a:r>
            <a:r>
              <a:rPr lang="en-US" altLang="ja-JP" dirty="0" smtClean="0"/>
              <a:t>6)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次</a:t>
            </a:r>
            <a:r>
              <a:rPr lang="ja-JP" altLang="en-US" dirty="0" smtClean="0"/>
              <a:t>世代のインターネットプロトコル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IP </a:t>
            </a:r>
            <a:r>
              <a:rPr kumimoji="1" lang="ja-JP" altLang="en-US" dirty="0" smtClean="0"/>
              <a:t>アドレスを </a:t>
            </a:r>
            <a:r>
              <a:rPr kumimoji="1" lang="en-US" altLang="ja-JP" dirty="0" smtClean="0"/>
              <a:t>128 bit </a:t>
            </a:r>
            <a:r>
              <a:rPr kumimoji="1" lang="ja-JP" altLang="en-US" dirty="0" smtClean="0"/>
              <a:t>で表現 </a:t>
            </a:r>
            <a:endParaRPr lang="en-US" altLang="ja-JP" dirty="0" smtClean="0"/>
          </a:p>
          <a:p>
            <a:pPr lvl="2"/>
            <a:r>
              <a:rPr kumimoji="1" lang="ja-JP" altLang="en-US" dirty="0" smtClean="0"/>
              <a:t>これで </a:t>
            </a:r>
            <a:r>
              <a:rPr kumimoji="1" lang="en-US" altLang="ja-JP" dirty="0" smtClean="0"/>
              <a:t>IP </a:t>
            </a:r>
            <a:r>
              <a:rPr kumimoji="1" lang="ja-JP" altLang="en-US" dirty="0" smtClean="0"/>
              <a:t>アドレスは </a:t>
            </a:r>
            <a:r>
              <a:rPr kumimoji="1" lang="en-US" altLang="ja-JP" dirty="0" smtClean="0"/>
              <a:t>100 </a:t>
            </a:r>
            <a:r>
              <a:rPr kumimoji="1" lang="ja-JP" altLang="en-US" dirty="0" smtClean="0"/>
              <a:t>澗 </a:t>
            </a:r>
            <a:r>
              <a:rPr kumimoji="1" lang="en-US" altLang="ja-JP" dirty="0" smtClean="0"/>
              <a:t>(10</a:t>
            </a:r>
            <a:r>
              <a:rPr kumimoji="1" lang="en-US" altLang="ja-JP" baseline="30000" dirty="0" smtClean="0"/>
              <a:t>38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 個に</a:t>
            </a:r>
            <a:r>
              <a:rPr kumimoji="1" lang="en-US" altLang="ja-JP" dirty="0" smtClean="0"/>
              <a:t>!!</a:t>
            </a:r>
          </a:p>
          <a:p>
            <a:pPr lvl="1"/>
            <a:r>
              <a:rPr lang="ja-JP" altLang="en-US" dirty="0" smtClean="0"/>
              <a:t>機能を充実させ負担を軽減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普及に</a:t>
            </a:r>
            <a:r>
              <a:rPr lang="ja-JP" altLang="en-US" dirty="0" smtClean="0"/>
              <a:t>はまだまだ問題がある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ＭＳ Ｐゴシック" charset="-128"/>
              </a:rPr>
              <a:t>サブネットマスク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28596" y="4786322"/>
            <a:ext cx="8229600" cy="2071678"/>
          </a:xfrm>
        </p:spPr>
        <p:txBody>
          <a:bodyPr>
            <a:normAutofit/>
          </a:bodyPr>
          <a:lstStyle/>
          <a:p>
            <a:r>
              <a:rPr lang="ja-JP" altLang="en-US" b="1" dirty="0" smtClean="0"/>
              <a:t>ネットワーク部の桁数を指定するパラメータ</a:t>
            </a:r>
          </a:p>
          <a:p>
            <a:pPr lvl="1"/>
            <a:r>
              <a:rPr lang="ja-JP" altLang="en-US" dirty="0" smtClean="0"/>
              <a:t>表記法は </a:t>
            </a:r>
            <a:r>
              <a:rPr lang="en-US" altLang="ja-JP" dirty="0" smtClean="0"/>
              <a:t>IP </a:t>
            </a:r>
            <a:r>
              <a:rPr lang="ja-JP" altLang="en-US" dirty="0" smtClean="0"/>
              <a:t>アドレスと同様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30238" y="1409700"/>
            <a:ext cx="7867650" cy="1443038"/>
          </a:xfrm>
          <a:prstGeom prst="rect">
            <a:avLst/>
          </a:prstGeom>
          <a:solidFill>
            <a:schemeClr val="tx1">
              <a:alpha val="8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57225" y="1557338"/>
            <a:ext cx="7727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hangingPunct="0">
              <a:spcBef>
                <a:spcPct val="0"/>
              </a:spcBef>
              <a:buFontTx/>
              <a:buAutoNum type="arabicPeriod" startAt="133"/>
            </a:pPr>
            <a:r>
              <a:rPr lang="en-US" altLang="ja-JP" sz="3600" b="1">
                <a:solidFill>
                  <a:schemeClr val="bg1"/>
                </a:solidFill>
              </a:rPr>
              <a:t>        87.         45.         15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633413" y="2852738"/>
            <a:ext cx="7867650" cy="1443037"/>
          </a:xfrm>
          <a:prstGeom prst="rect">
            <a:avLst/>
          </a:prstGeom>
          <a:solidFill>
            <a:schemeClr val="tx1">
              <a:alpha val="8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652463" y="3000375"/>
            <a:ext cx="7727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hangingPunct="0">
              <a:spcBef>
                <a:spcPct val="0"/>
              </a:spcBef>
              <a:buFontTx/>
              <a:buNone/>
            </a:pPr>
            <a:r>
              <a:rPr lang="en-US" altLang="ja-JP" sz="3600" b="1">
                <a:solidFill>
                  <a:schemeClr val="bg1"/>
                </a:solidFill>
              </a:rPr>
              <a:t>   </a:t>
            </a:r>
            <a:r>
              <a:rPr lang="en-US" altLang="ja-JP" sz="3600" b="1">
                <a:solidFill>
                  <a:srgbClr val="FF0000"/>
                </a:solidFill>
              </a:rPr>
              <a:t>255.       255.       255.       192</a:t>
            </a:r>
          </a:p>
        </p:txBody>
      </p: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755650" y="2133600"/>
            <a:ext cx="7583488" cy="519113"/>
            <a:chOff x="476" y="1344"/>
            <a:chExt cx="4777" cy="327"/>
          </a:xfrm>
        </p:grpSpPr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703" y="1344"/>
              <a:ext cx="455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 algn="ctr" eaLnBrk="0" hangingPunct="0">
                <a:spcBef>
                  <a:spcPct val="0"/>
                </a:spcBef>
                <a:buFontTx/>
                <a:buNone/>
              </a:pPr>
              <a:r>
                <a:rPr lang="en-US" altLang="ja-JP" sz="2800" b="1">
                  <a:solidFill>
                    <a:schemeClr val="bg1"/>
                  </a:solidFill>
                </a:rPr>
                <a:t>10000101. 01010111. 00101101. 00001111</a:t>
              </a:r>
            </a:p>
          </p:txBody>
        </p: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476" y="1344"/>
              <a:ext cx="22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kumimoji="1" lang="en-US" altLang="ja-JP" sz="2800" b="1">
                  <a:solidFill>
                    <a:schemeClr val="bg1"/>
                  </a:solidFill>
                </a:rPr>
                <a:t>=</a:t>
              </a:r>
            </a:p>
          </p:txBody>
        </p:sp>
      </p:grpSp>
      <p:grpSp>
        <p:nvGrpSpPr>
          <p:cNvPr id="11" name="Group 18"/>
          <p:cNvGrpSpPr>
            <a:grpSpLocks/>
          </p:cNvGrpSpPr>
          <p:nvPr/>
        </p:nvGrpSpPr>
        <p:grpSpPr bwMode="auto">
          <a:xfrm>
            <a:off x="755650" y="3573463"/>
            <a:ext cx="7583488" cy="519112"/>
            <a:chOff x="476" y="1344"/>
            <a:chExt cx="4777" cy="327"/>
          </a:xfrm>
        </p:grpSpPr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703" y="1344"/>
              <a:ext cx="455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 algn="ctr" eaLnBrk="0" hangingPunct="0">
                <a:spcBef>
                  <a:spcPct val="0"/>
                </a:spcBef>
                <a:buFontTx/>
                <a:buNone/>
              </a:pPr>
              <a:r>
                <a:rPr lang="en-US" altLang="ja-JP" sz="2800" b="1">
                  <a:solidFill>
                    <a:srgbClr val="FF0000"/>
                  </a:solidFill>
                </a:rPr>
                <a:t>11111111. 11111111. 11111111. 11000000</a:t>
              </a: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476" y="1344"/>
              <a:ext cx="22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kumimoji="1" lang="en-US" altLang="ja-JP" sz="2800" b="1">
                  <a:solidFill>
                    <a:schemeClr val="bg1"/>
                  </a:solidFill>
                </a:rPr>
                <a:t>=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サブネットマスク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38175" y="1827225"/>
            <a:ext cx="7867650" cy="1443038"/>
          </a:xfrm>
          <a:prstGeom prst="rect">
            <a:avLst/>
          </a:prstGeom>
          <a:solidFill>
            <a:schemeClr val="tx1">
              <a:alpha val="8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46319" y="3266202"/>
            <a:ext cx="7867650" cy="2016125"/>
          </a:xfrm>
          <a:prstGeom prst="rect">
            <a:avLst/>
          </a:prstGeom>
          <a:solidFill>
            <a:schemeClr val="tx1">
              <a:alpha val="8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786579" y="2119325"/>
            <a:ext cx="1457310" cy="935038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116013" y="2119325"/>
            <a:ext cx="5670565" cy="935038"/>
          </a:xfrm>
          <a:prstGeom prst="rect">
            <a:avLst/>
          </a:prstGeom>
          <a:noFill/>
          <a:ln w="38100">
            <a:solidFill>
              <a:srgbClr val="B4C4D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1835150" y="3703650"/>
            <a:ext cx="5473700" cy="863600"/>
          </a:xfrm>
          <a:prstGeom prst="flowChartMerg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kumimoji="1" lang="en-US" altLang="ja-JP" sz="1800"/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ja-JP" sz="1800"/>
              <a:t>IP</a:t>
            </a:r>
            <a:r>
              <a:rPr kumimoji="1" lang="ja-JP" altLang="en-US" sz="1800"/>
              <a:t>アドレスとサブネットマスク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ja-JP" altLang="en-US" sz="1800"/>
              <a:t>の論理積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116013" y="2117738"/>
            <a:ext cx="7223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hangingPunct="0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chemeClr val="bg1"/>
                </a:solidFill>
              </a:rPr>
              <a:t>10000101. 01010111. 00101101. 00001111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116013" y="2551125"/>
            <a:ext cx="7223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hangingPunct="0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rgbClr val="FF0000"/>
                </a:solidFill>
              </a:rPr>
              <a:t>11111111. 11111111. 11111111. 11000000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116013" y="4684725"/>
            <a:ext cx="7223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hangingPunct="0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chemeClr val="bg1"/>
                </a:solidFill>
              </a:rPr>
              <a:t>10000101. 01010111. 00101101. 00000000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1116013" y="4684725"/>
            <a:ext cx="5670565" cy="503238"/>
          </a:xfrm>
          <a:prstGeom prst="rect">
            <a:avLst/>
          </a:prstGeom>
          <a:noFill/>
          <a:ln w="38100">
            <a:solidFill>
              <a:srgbClr val="B4C4D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6786579" y="4684725"/>
            <a:ext cx="1457310" cy="503238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2266950" y="3101988"/>
            <a:ext cx="31686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9263" indent="-449263" algn="ctr">
              <a:spcBef>
                <a:spcPct val="50000"/>
              </a:spcBef>
              <a:buFontTx/>
              <a:buNone/>
            </a:pPr>
            <a:r>
              <a:rPr lang="ja-JP" altLang="en-US">
                <a:solidFill>
                  <a:schemeClr val="accent1"/>
                </a:solidFill>
              </a:rPr>
              <a:t>ネットワークアドレス部</a:t>
            </a: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6156325" y="3101988"/>
            <a:ext cx="23764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9263" indent="-449263" algn="ctr">
              <a:spcBef>
                <a:spcPct val="50000"/>
              </a:spcBef>
              <a:buFontTx/>
              <a:buNone/>
            </a:pPr>
            <a:r>
              <a:rPr lang="ja-JP" altLang="en-US">
                <a:solidFill>
                  <a:srgbClr val="FF6600"/>
                </a:solidFill>
              </a:rPr>
              <a:t>ホストアドレス部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サブネットマスク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3071810"/>
            <a:ext cx="8229600" cy="36433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ja-JP" altLang="en-US" sz="2800" dirty="0" smtClean="0"/>
              <a:t>ネットワークアドレス部</a:t>
            </a:r>
          </a:p>
          <a:p>
            <a:pPr lvl="1">
              <a:lnSpc>
                <a:spcPct val="90000"/>
              </a:lnSpc>
            </a:pPr>
            <a:r>
              <a:rPr lang="ja-JP" altLang="en-US" sz="2400" dirty="0" smtClean="0"/>
              <a:t>どのネットワークに属しているかを示す部分</a:t>
            </a:r>
          </a:p>
          <a:p>
            <a:pPr lvl="1">
              <a:lnSpc>
                <a:spcPct val="90000"/>
              </a:lnSpc>
            </a:pPr>
            <a:r>
              <a:rPr lang="ja-JP" altLang="en-US" sz="2400" dirty="0" smtClean="0"/>
              <a:t>属しているネットワークによって</a:t>
            </a:r>
            <a:r>
              <a:rPr lang="en-US" altLang="ja-JP" sz="2400" dirty="0" smtClean="0"/>
              <a:t>, </a:t>
            </a:r>
            <a:r>
              <a:rPr lang="ja-JP" altLang="en-US" sz="2400" dirty="0" smtClean="0"/>
              <a:t>示す部分の長さが異なる</a:t>
            </a:r>
          </a:p>
          <a:p>
            <a:pPr lvl="1">
              <a:lnSpc>
                <a:spcPct val="90000"/>
              </a:lnSpc>
            </a:pPr>
            <a:r>
              <a:rPr lang="ja-JP" altLang="en-US" sz="2400" dirty="0" smtClean="0"/>
              <a:t>上の例では </a:t>
            </a:r>
            <a:r>
              <a:rPr lang="en-US" altLang="ja-JP" sz="2400" dirty="0" smtClean="0"/>
              <a:t>133.87.45.0/26 (</a:t>
            </a:r>
            <a:r>
              <a:rPr lang="ja-JP" altLang="en-US" sz="2400" dirty="0" smtClean="0"/>
              <a:t>上位 </a:t>
            </a:r>
            <a:r>
              <a:rPr lang="en-US" altLang="ja-JP" sz="2400" dirty="0" smtClean="0"/>
              <a:t>26 bit </a:t>
            </a:r>
            <a:r>
              <a:rPr lang="ja-JP" altLang="en-US" sz="2400" dirty="0" smtClean="0"/>
              <a:t>分）</a:t>
            </a:r>
          </a:p>
          <a:p>
            <a:pPr>
              <a:lnSpc>
                <a:spcPct val="90000"/>
              </a:lnSpc>
            </a:pPr>
            <a:r>
              <a:rPr lang="ja-JP" altLang="en-US" sz="2800" dirty="0" smtClean="0"/>
              <a:t>ホストアドレス部</a:t>
            </a:r>
          </a:p>
          <a:p>
            <a:pPr lvl="1">
              <a:lnSpc>
                <a:spcPct val="90000"/>
              </a:lnSpc>
            </a:pPr>
            <a:r>
              <a:rPr lang="ja-JP" altLang="en-US" sz="2400" dirty="0" smtClean="0"/>
              <a:t>そのネットワーク内のどのコンピュータかを示す部分</a:t>
            </a:r>
          </a:p>
          <a:p>
            <a:pPr lvl="1">
              <a:lnSpc>
                <a:spcPct val="90000"/>
              </a:lnSpc>
            </a:pPr>
            <a:r>
              <a:rPr lang="ja-JP" altLang="en-US" sz="2400" dirty="0" smtClean="0"/>
              <a:t>上の例では下位の </a:t>
            </a:r>
            <a:r>
              <a:rPr lang="en-US" altLang="ja-JP" sz="2400" dirty="0" smtClean="0"/>
              <a:t>6 bit </a:t>
            </a:r>
            <a:r>
              <a:rPr lang="ja-JP" altLang="en-US" sz="2400" dirty="0" smtClean="0"/>
              <a:t>分</a:t>
            </a:r>
          </a:p>
          <a:p>
            <a:endParaRPr kumimoji="1" lang="ja-JP" alt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38175" y="1485896"/>
            <a:ext cx="7867650" cy="1443038"/>
          </a:xfrm>
          <a:prstGeom prst="rect">
            <a:avLst/>
          </a:prstGeom>
          <a:solidFill>
            <a:schemeClr val="tx1">
              <a:alpha val="8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57225" y="1633534"/>
            <a:ext cx="7727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hangingPunct="0">
              <a:spcBef>
                <a:spcPct val="0"/>
              </a:spcBef>
              <a:buFontTx/>
              <a:buAutoNum type="arabicPeriod" startAt="133"/>
            </a:pPr>
            <a:r>
              <a:rPr lang="en-US" altLang="ja-JP" sz="3600" b="1">
                <a:solidFill>
                  <a:schemeClr val="bg1"/>
                </a:solidFill>
              </a:rPr>
              <a:t>        87.         45.         15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441607" y="2281234"/>
            <a:ext cx="5344971" cy="431800"/>
          </a:xfrm>
          <a:prstGeom prst="rect">
            <a:avLst/>
          </a:prstGeom>
          <a:solidFill>
            <a:schemeClr val="tx1">
              <a:alpha val="12157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6786579" y="2285992"/>
            <a:ext cx="1331564" cy="431800"/>
          </a:xfrm>
          <a:prstGeom prst="rect">
            <a:avLst/>
          </a:prstGeom>
          <a:solidFill>
            <a:schemeClr val="tx1">
              <a:alpha val="12157"/>
            </a:schemeClr>
          </a:solidFill>
          <a:ln w="2857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755650" y="2209796"/>
            <a:ext cx="7583488" cy="519113"/>
            <a:chOff x="476" y="1344"/>
            <a:chExt cx="4777" cy="327"/>
          </a:xfrm>
        </p:grpSpPr>
        <p:sp>
          <p:nvSpPr>
            <p:cNvPr id="9" name="Text Box 23"/>
            <p:cNvSpPr txBox="1">
              <a:spLocks noChangeArrowheads="1"/>
            </p:cNvSpPr>
            <p:nvPr/>
          </p:nvSpPr>
          <p:spPr bwMode="auto">
            <a:xfrm>
              <a:off x="703" y="1344"/>
              <a:ext cx="455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 algn="ctr" eaLnBrk="0" hangingPunct="0">
                <a:spcBef>
                  <a:spcPct val="0"/>
                </a:spcBef>
                <a:buFontTx/>
                <a:buNone/>
              </a:pPr>
              <a:r>
                <a:rPr lang="en-US" altLang="ja-JP" sz="2800" b="1" dirty="0">
                  <a:solidFill>
                    <a:schemeClr val="bg1"/>
                  </a:solidFill>
                </a:rPr>
                <a:t>10000101. 01010111. 00101101. 00001111</a:t>
              </a:r>
            </a:p>
          </p:txBody>
        </p:sp>
        <p:sp>
          <p:nvSpPr>
            <p:cNvPr id="10" name="Text Box 24"/>
            <p:cNvSpPr txBox="1">
              <a:spLocks noChangeArrowheads="1"/>
            </p:cNvSpPr>
            <p:nvPr/>
          </p:nvSpPr>
          <p:spPr bwMode="auto">
            <a:xfrm>
              <a:off x="476" y="1344"/>
              <a:ext cx="22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kumimoji="1" lang="en-US" altLang="ja-JP" sz="2800" b="1">
                  <a:solidFill>
                    <a:schemeClr val="bg1"/>
                  </a:solidFill>
                </a:rPr>
                <a:t>=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ＭＳ Ｐゴシック" charset="-128"/>
              </a:rPr>
              <a:t>サブネットマスク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ja-JP" altLang="en-US" sz="3600" b="1" dirty="0" smtClean="0"/>
              <a:t>実際の通信の際の手順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ja-JP" altLang="en-US" dirty="0" smtClean="0"/>
              <a:t>通信相手の </a:t>
            </a:r>
            <a:r>
              <a:rPr lang="en-US" altLang="ja-JP" dirty="0" smtClean="0"/>
              <a:t>IP </a:t>
            </a:r>
            <a:r>
              <a:rPr lang="ja-JP" altLang="en-US" dirty="0" smtClean="0"/>
              <a:t>アドレスにも</a:t>
            </a:r>
            <a:br>
              <a:rPr lang="ja-JP" altLang="en-US" dirty="0" smtClean="0"/>
            </a:br>
            <a:r>
              <a:rPr lang="ja-JP" altLang="en-US" dirty="0" smtClean="0"/>
              <a:t>サブネットマスクと論理積をとる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ja-JP" altLang="en-US" dirty="0" smtClean="0"/>
              <a:t>ネットワークアドレスが</a:t>
            </a:r>
            <a:r>
              <a:rPr lang="en-US" altLang="ja-JP" dirty="0" smtClean="0"/>
              <a:t>,</a:t>
            </a:r>
          </a:p>
          <a:p>
            <a:pPr lvl="2">
              <a:lnSpc>
                <a:spcPct val="90000"/>
              </a:lnSpc>
              <a:buClr>
                <a:schemeClr val="tx1"/>
              </a:buClr>
            </a:pPr>
            <a:r>
              <a:rPr lang="ja-JP" altLang="en-US" dirty="0" smtClean="0"/>
              <a:t>同じ場合は相手のコンピュータと直接通信</a:t>
            </a:r>
          </a:p>
          <a:p>
            <a:pPr lvl="2">
              <a:lnSpc>
                <a:spcPct val="90000"/>
              </a:lnSpc>
              <a:buClr>
                <a:schemeClr val="tx1"/>
              </a:buClr>
            </a:pPr>
            <a:r>
              <a:rPr lang="ja-JP" altLang="en-US" dirty="0" smtClean="0"/>
              <a:t>異なる場合は</a:t>
            </a:r>
            <a:r>
              <a:rPr lang="ja-JP" altLang="en-US" dirty="0" smtClean="0">
                <a:solidFill>
                  <a:srgbClr val="FF0000"/>
                </a:solidFill>
              </a:rPr>
              <a:t>ゲートウェイ</a:t>
            </a:r>
            <a:r>
              <a:rPr lang="ja-JP" altLang="en-US" dirty="0" smtClean="0"/>
              <a:t>を介して相手のコンピュータと通信</a:t>
            </a:r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ゲートウェイ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 smtClean="0"/>
              <a:t>ゲートウェイ：ネットワーク同士の仲介者</a:t>
            </a:r>
          </a:p>
          <a:p>
            <a:endParaRPr kumimoji="1" lang="ja-JP" altLang="en-US" dirty="0"/>
          </a:p>
        </p:txBody>
      </p:sp>
      <p:pic>
        <p:nvPicPr>
          <p:cNvPr id="4" name="Picture 4" descr="networ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0786" y="2143116"/>
            <a:ext cx="6908800" cy="4587875"/>
          </a:xfrm>
          <a:prstGeom prst="rect">
            <a:avLst/>
          </a:prstGeom>
          <a:noFill/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507061" y="6364278"/>
            <a:ext cx="1562100" cy="2873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260873" y="6353166"/>
            <a:ext cx="1152525" cy="287337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173311" y="2160578"/>
            <a:ext cx="2106612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ja-JP" altLang="en-US" sz="1800" b="1">
                <a:solidFill>
                  <a:srgbClr val="3333FF"/>
                </a:solidFill>
              </a:rPr>
              <a:t>ネットワークアドレス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ja-JP" sz="1800" b="1">
                <a:solidFill>
                  <a:srgbClr val="3333FF"/>
                </a:solidFill>
              </a:rPr>
              <a:t>133.87.45.0/25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340373" y="2214553"/>
            <a:ext cx="2106613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ja-JP" altLang="en-US" sz="1800" b="1">
                <a:solidFill>
                  <a:srgbClr val="FF0000"/>
                </a:solidFill>
              </a:rPr>
              <a:t>ネットワークアドレス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ja-JP" sz="1800" b="1">
                <a:solidFill>
                  <a:srgbClr val="FF0000"/>
                </a:solidFill>
              </a:rPr>
              <a:t>133.50.134.0/25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955823" y="2725728"/>
            <a:ext cx="2625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ja-JP" altLang="en-US" sz="1800" b="1">
                <a:solidFill>
                  <a:srgbClr val="3333FF"/>
                </a:solidFill>
              </a:rPr>
              <a:t>ゲートウェイアドレス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ja-JP" sz="1800" b="1">
                <a:solidFill>
                  <a:srgbClr val="3333FF"/>
                </a:solidFill>
              </a:rPr>
              <a:t>133.87.45.1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981598" y="3733791"/>
            <a:ext cx="2481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ja-JP" altLang="en-US" sz="1800" b="1">
                <a:solidFill>
                  <a:srgbClr val="FF0000"/>
                </a:solidFill>
              </a:rPr>
              <a:t>ゲートウェイアドレス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ja-JP" sz="1800" b="1">
                <a:solidFill>
                  <a:srgbClr val="FF0000"/>
                </a:solidFill>
              </a:rPr>
              <a:t>133.50.134.141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ブロードキャストアドレス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/>
          <a:lstStyle/>
          <a:p>
            <a:r>
              <a:rPr lang="en-US" altLang="ja-JP" b="1" dirty="0" smtClean="0"/>
              <a:t>broadcast </a:t>
            </a:r>
            <a:r>
              <a:rPr lang="ja-JP" altLang="en-US" b="1" dirty="0"/>
              <a:t>＝</a:t>
            </a:r>
            <a:r>
              <a:rPr lang="ja-JP" altLang="en-US" b="1" dirty="0" smtClean="0"/>
              <a:t>同報通信</a:t>
            </a:r>
          </a:p>
          <a:p>
            <a:r>
              <a:rPr lang="ja-JP" altLang="en-US" b="1" dirty="0" smtClean="0"/>
              <a:t>ネットワーク全体へ同時にデータを送信するためのアドレス</a:t>
            </a:r>
          </a:p>
          <a:p>
            <a:pPr lvl="1"/>
            <a:r>
              <a:rPr lang="ja-JP" altLang="en-US" b="1" dirty="0" smtClean="0"/>
              <a:t>データを送信する際に</a:t>
            </a:r>
            <a:br>
              <a:rPr lang="ja-JP" altLang="en-US" b="1" dirty="0" smtClean="0"/>
            </a:br>
            <a:r>
              <a:rPr lang="ja-JP" altLang="en-US" b="1" dirty="0" smtClean="0"/>
              <a:t>送信先の計算機（</a:t>
            </a:r>
            <a:r>
              <a:rPr lang="en-US" altLang="ja-JP" b="1" dirty="0" smtClean="0"/>
              <a:t>MAC</a:t>
            </a:r>
            <a:r>
              <a:rPr lang="ja-JP" altLang="en-US" b="1" dirty="0" smtClean="0"/>
              <a:t>アドレス）を知るために必要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MAC </a:t>
            </a:r>
            <a:r>
              <a:rPr lang="ja-JP" altLang="en-US" dirty="0" smtClean="0"/>
              <a:t>アドレス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b="1" dirty="0" smtClean="0"/>
              <a:t>Media Access Control Address</a:t>
            </a:r>
          </a:p>
          <a:p>
            <a:r>
              <a:rPr lang="ja-JP" altLang="en-US" b="1" dirty="0" smtClean="0"/>
              <a:t>ハードウェア的識別番号</a:t>
            </a:r>
          </a:p>
          <a:p>
            <a:pPr lvl="1"/>
            <a:r>
              <a:rPr lang="en-US" altLang="ja-JP" dirty="0" smtClean="0"/>
              <a:t>ex. </a:t>
            </a:r>
            <a:r>
              <a:rPr lang="en-US" altLang="ja-JP" b="1" dirty="0" smtClean="0"/>
              <a:t>00</a:t>
            </a:r>
            <a:r>
              <a:rPr lang="ja-JP" altLang="en-US" b="1" dirty="0" smtClean="0"/>
              <a:t>：</a:t>
            </a:r>
            <a:r>
              <a:rPr lang="en-US" altLang="ja-JP" b="1" dirty="0" smtClean="0"/>
              <a:t>33</a:t>
            </a:r>
            <a:r>
              <a:rPr lang="ja-JP" altLang="en-US" b="1" dirty="0" smtClean="0"/>
              <a:t>：</a:t>
            </a:r>
            <a:r>
              <a:rPr lang="en-US" altLang="ja-JP" b="1" dirty="0" smtClean="0"/>
              <a:t>AA</a:t>
            </a:r>
            <a:r>
              <a:rPr lang="ja-JP" altLang="en-US" b="1" dirty="0" smtClean="0"/>
              <a:t>：</a:t>
            </a:r>
            <a:r>
              <a:rPr lang="en-US" altLang="ja-JP" b="1" dirty="0" smtClean="0"/>
              <a:t>CC</a:t>
            </a:r>
            <a:r>
              <a:rPr lang="ja-JP" altLang="en-US" b="1" dirty="0" smtClean="0"/>
              <a:t>：</a:t>
            </a:r>
            <a:r>
              <a:rPr lang="en-US" altLang="ja-JP" b="1" dirty="0" smtClean="0"/>
              <a:t>2D</a:t>
            </a:r>
            <a:r>
              <a:rPr lang="ja-JP" altLang="en-US" b="1" dirty="0" smtClean="0"/>
              <a:t>：</a:t>
            </a:r>
            <a:r>
              <a:rPr lang="en-US" altLang="ja-JP" b="1" dirty="0" smtClean="0"/>
              <a:t>11</a:t>
            </a:r>
          </a:p>
          <a:p>
            <a:r>
              <a:rPr lang="ja-JP" altLang="en-US" b="1" dirty="0" smtClean="0"/>
              <a:t>ネットワークインターフェース層で認識されるアドレス</a:t>
            </a:r>
          </a:p>
          <a:p>
            <a:r>
              <a:rPr lang="ja-JP" altLang="en-US" b="1" dirty="0" smtClean="0"/>
              <a:t>個々の </a:t>
            </a:r>
            <a:r>
              <a:rPr lang="en-US" altLang="ja-JP" b="1" dirty="0" smtClean="0"/>
              <a:t>Ethernet </a:t>
            </a:r>
            <a:r>
              <a:rPr lang="ja-JP" altLang="en-US" b="1" dirty="0" smtClean="0"/>
              <a:t>カード </a:t>
            </a:r>
            <a:r>
              <a:rPr lang="en-US" altLang="ja-JP" b="1" dirty="0" smtClean="0"/>
              <a:t>(NIC) </a:t>
            </a:r>
            <a:r>
              <a:rPr lang="ja-JP" altLang="en-US" b="1" dirty="0" smtClean="0"/>
              <a:t>に固有の番号</a:t>
            </a:r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</a:t>
            </a:r>
            <a:r>
              <a:rPr lang="ja-JP" altLang="en-US" dirty="0" smtClean="0"/>
              <a:t>が</a:t>
            </a:r>
            <a:r>
              <a:rPr lang="en-US" altLang="ja-JP" dirty="0" smtClean="0"/>
              <a:t>B</a:t>
            </a:r>
            <a:r>
              <a:rPr lang="ja-JP" altLang="en-US" dirty="0" smtClean="0"/>
              <a:t>に情報を送信する場合</a:t>
            </a:r>
            <a:endParaRPr kumimoji="1" lang="ja-JP" altLang="en-US" dirty="0"/>
          </a:p>
        </p:txBody>
      </p:sp>
      <p:pic>
        <p:nvPicPr>
          <p:cNvPr id="4" name="Picture 3" descr="図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628775"/>
            <a:ext cx="65532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3428992" y="4643446"/>
            <a:ext cx="5545138" cy="1439863"/>
          </a:xfrm>
          <a:prstGeom prst="wedgeRectCallout">
            <a:avLst>
              <a:gd name="adj1" fmla="val 15090"/>
              <a:gd name="adj2" fmla="val -101377"/>
            </a:avLst>
          </a:prstGeom>
          <a:solidFill>
            <a:srgbClr val="0066FF">
              <a:alpha val="89804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kumimoji="1" lang="en-US" altLang="ja-JP" sz="2800" b="1" dirty="0">
                <a:solidFill>
                  <a:schemeClr val="bg1"/>
                </a:solidFill>
              </a:rPr>
              <a:t>A</a:t>
            </a:r>
            <a:r>
              <a:rPr kumimoji="1" lang="ja-JP" altLang="en-US" sz="2800" b="1" dirty="0">
                <a:solidFill>
                  <a:schemeClr val="bg1"/>
                </a:solidFill>
              </a:rPr>
              <a:t>は</a:t>
            </a:r>
            <a:r>
              <a:rPr kumimoji="1" lang="en-US" altLang="ja-JP" sz="2800" b="1" dirty="0">
                <a:solidFill>
                  <a:schemeClr val="bg1"/>
                </a:solidFill>
              </a:rPr>
              <a:t>B</a:t>
            </a:r>
            <a:r>
              <a:rPr kumimoji="1" lang="ja-JP" altLang="en-US" sz="2800" b="1" dirty="0">
                <a:solidFill>
                  <a:schemeClr val="bg1"/>
                </a:solidFill>
              </a:rPr>
              <a:t>の</a:t>
            </a:r>
            <a:r>
              <a:rPr kumimoji="1" lang="en-US" altLang="ja-JP" sz="2800" b="1" dirty="0">
                <a:solidFill>
                  <a:schemeClr val="bg1"/>
                </a:solidFill>
              </a:rPr>
              <a:t>IP</a:t>
            </a:r>
            <a:r>
              <a:rPr kumimoji="1" lang="ja-JP" altLang="en-US" sz="2800" b="1" dirty="0">
                <a:solidFill>
                  <a:schemeClr val="bg1"/>
                </a:solidFill>
              </a:rPr>
              <a:t>アドレスは知っているが</a:t>
            </a:r>
            <a:r>
              <a:rPr kumimoji="1" lang="en-US" altLang="ja-JP" sz="2800" b="1" dirty="0">
                <a:solidFill>
                  <a:schemeClr val="bg1"/>
                </a:solidFill>
              </a:rPr>
              <a:t>, B</a:t>
            </a:r>
            <a:r>
              <a:rPr kumimoji="1" lang="ja-JP" altLang="en-US" sz="2800" b="1" dirty="0">
                <a:solidFill>
                  <a:schemeClr val="bg1"/>
                </a:solidFill>
              </a:rPr>
              <a:t>がどの計算機か（</a:t>
            </a:r>
            <a:r>
              <a:rPr kumimoji="1" lang="en-US" altLang="ja-JP" sz="2800" b="1" dirty="0">
                <a:solidFill>
                  <a:schemeClr val="bg1"/>
                </a:solidFill>
              </a:rPr>
              <a:t>MAC</a:t>
            </a:r>
            <a:r>
              <a:rPr kumimoji="1" lang="ja-JP" altLang="en-US" sz="2800" b="1" dirty="0">
                <a:solidFill>
                  <a:schemeClr val="bg1"/>
                </a:solidFill>
              </a:rPr>
              <a:t>アドレス）は</a:t>
            </a:r>
            <a:r>
              <a:rPr kumimoji="1" lang="ja-JP" altLang="en-US" sz="2800" b="1" dirty="0" smtClean="0">
                <a:solidFill>
                  <a:schemeClr val="bg1"/>
                </a:solidFill>
              </a:rPr>
              <a:t>知らない</a:t>
            </a:r>
            <a:endParaRPr kumimoji="1" lang="en-US" altLang="ja-JP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</a:t>
            </a:r>
            <a:r>
              <a:rPr lang="ja-JP" altLang="en-US" dirty="0" smtClean="0"/>
              <a:t>が</a:t>
            </a:r>
            <a:r>
              <a:rPr lang="en-US" altLang="ja-JP" dirty="0" smtClean="0"/>
              <a:t>B</a:t>
            </a:r>
            <a:r>
              <a:rPr lang="ja-JP" altLang="en-US" dirty="0" smtClean="0"/>
              <a:t>に情報を送信する場合</a:t>
            </a:r>
            <a:endParaRPr kumimoji="1" lang="ja-JP" altLang="en-US" dirty="0"/>
          </a:p>
        </p:txBody>
      </p:sp>
      <p:pic>
        <p:nvPicPr>
          <p:cNvPr id="3" name="Picture 14" descr="図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628775"/>
            <a:ext cx="65532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3132138" y="2924175"/>
            <a:ext cx="5688012" cy="3097213"/>
            <a:chOff x="1973" y="1842"/>
            <a:chExt cx="3583" cy="1951"/>
          </a:xfrm>
        </p:grpSpPr>
        <p:sp>
          <p:nvSpPr>
            <p:cNvPr id="5" name="Line 7"/>
            <p:cNvSpPr>
              <a:spLocks noChangeShapeType="1"/>
            </p:cNvSpPr>
            <p:nvPr/>
          </p:nvSpPr>
          <p:spPr bwMode="auto">
            <a:xfrm flipH="1">
              <a:off x="3833" y="2387"/>
              <a:ext cx="13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H="1">
              <a:off x="3470" y="2296"/>
              <a:ext cx="499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 flipH="1" flipV="1">
              <a:off x="3198" y="2160"/>
              <a:ext cx="771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 flipH="1" flipV="1">
              <a:off x="3606" y="1842"/>
              <a:ext cx="408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 flipH="1" flipV="1">
              <a:off x="4105" y="1888"/>
              <a:ext cx="45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AutoShape 13"/>
            <p:cNvSpPr>
              <a:spLocks noChangeArrowheads="1"/>
            </p:cNvSpPr>
            <p:nvPr/>
          </p:nvSpPr>
          <p:spPr bwMode="auto">
            <a:xfrm>
              <a:off x="1973" y="3158"/>
              <a:ext cx="3583" cy="635"/>
            </a:xfrm>
            <a:prstGeom prst="wedgeRectCallout">
              <a:avLst>
                <a:gd name="adj1" fmla="val -7019"/>
                <a:gd name="adj2" fmla="val -151574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kumimoji="1" lang="en-US" altLang="ja-JP" sz="2800" b="1" dirty="0">
                  <a:solidFill>
                    <a:schemeClr val="bg1"/>
                  </a:solidFill>
                </a:rPr>
                <a:t>A</a:t>
              </a:r>
              <a:r>
                <a:rPr kumimoji="1" lang="ja-JP" altLang="en-US" sz="2800" b="1" dirty="0">
                  <a:solidFill>
                    <a:schemeClr val="bg1"/>
                  </a:solidFill>
                </a:rPr>
                <a:t>は</a:t>
              </a:r>
              <a:r>
                <a:rPr kumimoji="1" lang="en-US" altLang="ja-JP" sz="2800" b="1" dirty="0">
                  <a:solidFill>
                    <a:schemeClr val="bg1"/>
                  </a:solidFill>
                </a:rPr>
                <a:t>B</a:t>
              </a:r>
              <a:r>
                <a:rPr kumimoji="1" lang="ja-JP" altLang="en-US" sz="2800" b="1" dirty="0">
                  <a:solidFill>
                    <a:schemeClr val="bg1"/>
                  </a:solidFill>
                </a:rPr>
                <a:t>の</a:t>
              </a:r>
              <a:r>
                <a:rPr kumimoji="1" lang="en-US" altLang="ja-JP" sz="2800" b="1" dirty="0">
                  <a:solidFill>
                    <a:schemeClr val="bg1"/>
                  </a:solidFill>
                </a:rPr>
                <a:t>IP</a:t>
              </a:r>
              <a:r>
                <a:rPr kumimoji="1" lang="ja-JP" altLang="en-US" sz="2800" b="1" dirty="0">
                  <a:solidFill>
                    <a:schemeClr val="bg1"/>
                  </a:solidFill>
                </a:rPr>
                <a:t>アドレス情報</a:t>
              </a:r>
              <a:r>
                <a:rPr kumimoji="1" lang="ja-JP" altLang="en-US" sz="2800" b="1" dirty="0" smtClean="0">
                  <a:solidFill>
                    <a:schemeClr val="bg1"/>
                  </a:solidFill>
                </a:rPr>
                <a:t>を</a:t>
              </a:r>
              <a:endParaRPr kumimoji="1" lang="en-US" altLang="ja-JP" sz="2800" b="1" dirty="0" smtClean="0">
                <a:solidFill>
                  <a:schemeClr val="bg1"/>
                </a:solidFill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kumimoji="1" lang="ja-JP" altLang="en-US" sz="2800" b="1" dirty="0" smtClean="0">
                  <a:solidFill>
                    <a:schemeClr val="bg1"/>
                  </a:solidFill>
                </a:rPr>
                <a:t>ブロードキャストアドレス</a:t>
              </a:r>
              <a:r>
                <a:rPr kumimoji="1" lang="ja-JP" altLang="en-US" sz="2800" b="1" dirty="0">
                  <a:solidFill>
                    <a:schemeClr val="bg1"/>
                  </a:solidFill>
                </a:rPr>
                <a:t>へ送信</a:t>
              </a:r>
              <a:r>
                <a:rPr kumimoji="1" lang="ja-JP" altLang="en-US" sz="2800" b="1" dirty="0" smtClean="0">
                  <a:solidFill>
                    <a:schemeClr val="bg1"/>
                  </a:solidFill>
                </a:rPr>
                <a:t>する</a:t>
              </a:r>
              <a:endParaRPr kumimoji="1" lang="en-US" altLang="ja-JP" sz="28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目次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ctr">
              <a:lnSpc>
                <a:spcPct val="150000"/>
              </a:lnSpc>
            </a:pPr>
            <a:r>
              <a:rPr lang="ja-JP" altLang="en-US" b="1" dirty="0" smtClean="0"/>
              <a:t>ネットワークの概要</a:t>
            </a:r>
          </a:p>
          <a:p>
            <a:pPr fontAlgn="ctr">
              <a:lnSpc>
                <a:spcPct val="150000"/>
              </a:lnSpc>
            </a:pPr>
            <a:r>
              <a:rPr lang="ja-JP" altLang="en-US" b="1" dirty="0" smtClean="0"/>
              <a:t>ネットワークの通信規約</a:t>
            </a:r>
          </a:p>
          <a:p>
            <a:pPr fontAlgn="ctr">
              <a:lnSpc>
                <a:spcPct val="150000"/>
              </a:lnSpc>
            </a:pPr>
            <a:r>
              <a:rPr lang="ja-JP" altLang="en-US" b="1" dirty="0" smtClean="0"/>
              <a:t>コンピュータの扱う情報の基本単位</a:t>
            </a:r>
          </a:p>
          <a:p>
            <a:pPr fontAlgn="ctr">
              <a:lnSpc>
                <a:spcPct val="150000"/>
              </a:lnSpc>
            </a:pPr>
            <a:r>
              <a:rPr lang="ja-JP" altLang="en-US" b="1" dirty="0" smtClean="0"/>
              <a:t>ネットワークで通信するために必要な情報</a:t>
            </a:r>
          </a:p>
          <a:p>
            <a:pPr fontAlgn="ctr">
              <a:lnSpc>
                <a:spcPct val="150000"/>
              </a:lnSpc>
            </a:pPr>
            <a:r>
              <a:rPr lang="ja-JP" altLang="en-US" b="1" dirty="0" smtClean="0"/>
              <a:t>ネットワークの「電話帳」</a:t>
            </a:r>
          </a:p>
          <a:p>
            <a:pPr fontAlgn="ctr">
              <a:lnSpc>
                <a:spcPct val="150000"/>
              </a:lnSpc>
            </a:pPr>
            <a:r>
              <a:rPr lang="ja-JP" altLang="en-US" b="1" dirty="0" smtClean="0"/>
              <a:t>まとめ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</a:t>
            </a:r>
            <a:r>
              <a:rPr lang="ja-JP" altLang="en-US" dirty="0" smtClean="0"/>
              <a:t>が</a:t>
            </a:r>
            <a:r>
              <a:rPr lang="en-US" altLang="ja-JP" dirty="0" smtClean="0"/>
              <a:t>B</a:t>
            </a:r>
            <a:r>
              <a:rPr lang="ja-JP" altLang="en-US" dirty="0" smtClean="0"/>
              <a:t>に情報を送信する場合</a:t>
            </a:r>
            <a:endParaRPr kumimoji="1" lang="ja-JP" altLang="en-US" dirty="0"/>
          </a:p>
        </p:txBody>
      </p:sp>
      <p:pic>
        <p:nvPicPr>
          <p:cNvPr id="3" name="Picture 2" descr="図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628775"/>
            <a:ext cx="65532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187450" y="2924175"/>
            <a:ext cx="7561263" cy="2520950"/>
            <a:chOff x="748" y="1842"/>
            <a:chExt cx="4763" cy="1588"/>
          </a:xfrm>
        </p:grpSpPr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3560" y="1842"/>
              <a:ext cx="499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" name="AutoShape 15"/>
            <p:cNvSpPr>
              <a:spLocks noChangeArrowheads="1"/>
            </p:cNvSpPr>
            <p:nvPr/>
          </p:nvSpPr>
          <p:spPr bwMode="auto">
            <a:xfrm>
              <a:off x="748" y="2795"/>
              <a:ext cx="4763" cy="635"/>
            </a:xfrm>
            <a:prstGeom prst="wedgeRectCallout">
              <a:avLst>
                <a:gd name="adj1" fmla="val 16532"/>
                <a:gd name="adj2" fmla="val -138662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kumimoji="1" lang="en-US" altLang="ja-JP" sz="2800" b="1" dirty="0">
                  <a:solidFill>
                    <a:schemeClr val="bg1"/>
                  </a:solidFill>
                </a:rPr>
                <a:t>B</a:t>
              </a:r>
              <a:r>
                <a:rPr kumimoji="1" lang="ja-JP" altLang="en-US" sz="2800" b="1" dirty="0">
                  <a:solidFill>
                    <a:schemeClr val="bg1"/>
                  </a:solidFill>
                </a:rPr>
                <a:t>は受け取った情報が自分宛だと知り</a:t>
              </a:r>
              <a:r>
                <a:rPr kumimoji="1" lang="en-US" altLang="ja-JP" sz="2800" b="1" dirty="0">
                  <a:solidFill>
                    <a:schemeClr val="bg1"/>
                  </a:solidFill>
                </a:rPr>
                <a:t>, </a:t>
              </a:r>
              <a:endParaRPr kumimoji="1" lang="en-US" altLang="ja-JP" sz="2800" b="1" dirty="0" smtClean="0">
                <a:solidFill>
                  <a:schemeClr val="bg1"/>
                </a:solidFill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kumimoji="1" lang="en-US" altLang="ja-JP" sz="2800" b="1" dirty="0" smtClean="0">
                  <a:solidFill>
                    <a:schemeClr val="bg1"/>
                  </a:solidFill>
                </a:rPr>
                <a:t>B</a:t>
              </a:r>
              <a:r>
                <a:rPr kumimoji="1" lang="ja-JP" altLang="en-US" sz="2800" b="1" dirty="0">
                  <a:solidFill>
                    <a:schemeClr val="bg1"/>
                  </a:solidFill>
                </a:rPr>
                <a:t>自身の</a:t>
              </a:r>
              <a:r>
                <a:rPr kumimoji="1" lang="en-US" altLang="ja-JP" sz="2800" b="1" dirty="0">
                  <a:solidFill>
                    <a:schemeClr val="bg1"/>
                  </a:solidFill>
                </a:rPr>
                <a:t>MAC</a:t>
              </a:r>
              <a:r>
                <a:rPr kumimoji="1" lang="ja-JP" altLang="en-US" sz="2800" b="1" dirty="0">
                  <a:solidFill>
                    <a:schemeClr val="bg1"/>
                  </a:solidFill>
                </a:rPr>
                <a:t>アドレスを含む情報を</a:t>
              </a:r>
              <a:r>
                <a:rPr kumimoji="1" lang="en-US" altLang="ja-JP" sz="2800" b="1" dirty="0">
                  <a:solidFill>
                    <a:schemeClr val="bg1"/>
                  </a:solidFill>
                </a:rPr>
                <a:t>A</a:t>
              </a:r>
              <a:r>
                <a:rPr kumimoji="1" lang="ja-JP" altLang="en-US" sz="2800" b="1" dirty="0">
                  <a:solidFill>
                    <a:schemeClr val="bg1"/>
                  </a:solidFill>
                </a:rPr>
                <a:t>に返送</a:t>
              </a:r>
              <a:r>
                <a:rPr kumimoji="1" lang="ja-JP" altLang="en-US" sz="2800" b="1" dirty="0" smtClean="0">
                  <a:solidFill>
                    <a:schemeClr val="bg1"/>
                  </a:solidFill>
                </a:rPr>
                <a:t>する</a:t>
              </a:r>
              <a:endParaRPr kumimoji="1" lang="en-US" altLang="ja-JP" sz="28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</a:t>
            </a:r>
            <a:r>
              <a:rPr lang="ja-JP" altLang="en-US" dirty="0" smtClean="0"/>
              <a:t>が</a:t>
            </a:r>
            <a:r>
              <a:rPr lang="en-US" altLang="ja-JP" dirty="0" smtClean="0"/>
              <a:t>B</a:t>
            </a:r>
            <a:r>
              <a:rPr lang="ja-JP" altLang="en-US" dirty="0" smtClean="0"/>
              <a:t>に情報を送信する場合</a:t>
            </a:r>
            <a:endParaRPr kumimoji="1" lang="ja-JP" altLang="en-US" dirty="0"/>
          </a:p>
        </p:txBody>
      </p:sp>
      <p:pic>
        <p:nvPicPr>
          <p:cNvPr id="3" name="Picture 2" descr="図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628775"/>
            <a:ext cx="65532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276600" y="2924175"/>
            <a:ext cx="5616575" cy="2592388"/>
            <a:chOff x="2064" y="1842"/>
            <a:chExt cx="3538" cy="1633"/>
          </a:xfrm>
        </p:grpSpPr>
        <p:sp>
          <p:nvSpPr>
            <p:cNvPr id="5" name="Line 7"/>
            <p:cNvSpPr>
              <a:spLocks noChangeShapeType="1"/>
            </p:cNvSpPr>
            <p:nvPr/>
          </p:nvSpPr>
          <p:spPr bwMode="auto">
            <a:xfrm flipH="1" flipV="1">
              <a:off x="3515" y="1842"/>
              <a:ext cx="544" cy="318"/>
            </a:xfrm>
            <a:prstGeom prst="line">
              <a:avLst/>
            </a:prstGeom>
            <a:noFill/>
            <a:ln w="76200" cmpd="tri">
              <a:solidFill>
                <a:srgbClr val="6600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2064" y="2886"/>
              <a:ext cx="3538" cy="589"/>
            </a:xfrm>
            <a:prstGeom prst="wedgeRectCallout">
              <a:avLst>
                <a:gd name="adj1" fmla="val -1782"/>
                <a:gd name="adj2" fmla="val -181407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kumimoji="1" lang="en-US" altLang="ja-JP" sz="2800" b="1" dirty="0">
                  <a:solidFill>
                    <a:schemeClr val="bg1"/>
                  </a:solidFill>
                </a:rPr>
                <a:t>A</a:t>
              </a:r>
              <a:r>
                <a:rPr kumimoji="1" lang="ja-JP" altLang="en-US" sz="2800" b="1" dirty="0">
                  <a:solidFill>
                    <a:schemeClr val="bg1"/>
                  </a:solidFill>
                </a:rPr>
                <a:t>は送信したい情報</a:t>
              </a:r>
              <a:r>
                <a:rPr kumimoji="1" lang="ja-JP" altLang="en-US" sz="2800" b="1" dirty="0" smtClean="0">
                  <a:solidFill>
                    <a:schemeClr val="bg1"/>
                  </a:solidFill>
                </a:rPr>
                <a:t>を</a:t>
              </a:r>
              <a:endParaRPr kumimoji="1" lang="en-US" altLang="ja-JP" sz="2800" b="1" dirty="0" smtClean="0">
                <a:solidFill>
                  <a:schemeClr val="bg1"/>
                </a:solidFill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kumimoji="1" lang="ja-JP" altLang="en-US" sz="2800" b="1" dirty="0" smtClean="0">
                  <a:solidFill>
                    <a:schemeClr val="bg1"/>
                  </a:solidFill>
                </a:rPr>
                <a:t>取得</a:t>
              </a:r>
              <a:r>
                <a:rPr kumimoji="1" lang="ja-JP" altLang="en-US" sz="2800" b="1" dirty="0">
                  <a:solidFill>
                    <a:schemeClr val="bg1"/>
                  </a:solidFill>
                </a:rPr>
                <a:t>した</a:t>
              </a:r>
              <a:r>
                <a:rPr kumimoji="1" lang="en-US" altLang="ja-JP" sz="2800" b="1" dirty="0">
                  <a:solidFill>
                    <a:schemeClr val="bg1"/>
                  </a:solidFill>
                </a:rPr>
                <a:t>MAC</a:t>
              </a:r>
              <a:r>
                <a:rPr kumimoji="1" lang="ja-JP" altLang="en-US" sz="2800" b="1" dirty="0">
                  <a:solidFill>
                    <a:schemeClr val="bg1"/>
                  </a:solidFill>
                </a:rPr>
                <a:t>アドレスへ送信</a:t>
              </a:r>
              <a:r>
                <a:rPr kumimoji="1" lang="ja-JP" altLang="en-US" sz="2800" b="1" dirty="0" smtClean="0">
                  <a:solidFill>
                    <a:schemeClr val="bg1"/>
                  </a:solidFill>
                </a:rPr>
                <a:t>する</a:t>
              </a:r>
              <a:endParaRPr kumimoji="1" lang="en-US" altLang="ja-JP" sz="28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</a:t>
            </a:r>
            <a:r>
              <a:rPr lang="ja-JP" altLang="en-US" dirty="0" smtClean="0"/>
              <a:t>が</a:t>
            </a:r>
            <a:r>
              <a:rPr lang="en-US" altLang="ja-JP" dirty="0" smtClean="0"/>
              <a:t>C</a:t>
            </a:r>
            <a:r>
              <a:rPr lang="ja-JP" altLang="en-US" dirty="0" smtClean="0"/>
              <a:t>に情報を送信する場合</a:t>
            </a:r>
            <a:endParaRPr kumimoji="1" lang="ja-JP" altLang="en-US" dirty="0"/>
          </a:p>
        </p:txBody>
      </p:sp>
      <p:pic>
        <p:nvPicPr>
          <p:cNvPr id="3" name="Picture 3" descr="図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628775"/>
            <a:ext cx="65532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900113" y="4581525"/>
            <a:ext cx="7200900" cy="1368425"/>
          </a:xfrm>
          <a:prstGeom prst="wedgeRectCallout">
            <a:avLst>
              <a:gd name="adj1" fmla="val 22949"/>
              <a:gd name="adj2" fmla="val -120995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kumimoji="1" lang="en-US" altLang="ja-JP" sz="2800" b="1" dirty="0">
                <a:solidFill>
                  <a:schemeClr val="bg1"/>
                </a:solidFill>
              </a:rPr>
              <a:t>A</a:t>
            </a:r>
            <a:r>
              <a:rPr kumimoji="1" lang="ja-JP" altLang="en-US" sz="2800" b="1" dirty="0">
                <a:solidFill>
                  <a:schemeClr val="bg1"/>
                </a:solidFill>
              </a:rPr>
              <a:t>は</a:t>
            </a:r>
            <a:r>
              <a:rPr kumimoji="1" lang="en-US" altLang="ja-JP" sz="2800" b="1" dirty="0">
                <a:solidFill>
                  <a:schemeClr val="bg1"/>
                </a:solidFill>
              </a:rPr>
              <a:t>C</a:t>
            </a:r>
            <a:r>
              <a:rPr kumimoji="1" lang="ja-JP" altLang="en-US" sz="2800" b="1" dirty="0">
                <a:solidFill>
                  <a:schemeClr val="bg1"/>
                </a:solidFill>
              </a:rPr>
              <a:t>の</a:t>
            </a:r>
            <a:r>
              <a:rPr kumimoji="1" lang="en-US" altLang="ja-JP" sz="2800" b="1" dirty="0">
                <a:solidFill>
                  <a:schemeClr val="bg1"/>
                </a:solidFill>
              </a:rPr>
              <a:t>IP</a:t>
            </a:r>
            <a:r>
              <a:rPr kumimoji="1" lang="ja-JP" altLang="en-US" sz="2800" b="1" dirty="0">
                <a:solidFill>
                  <a:schemeClr val="bg1"/>
                </a:solidFill>
              </a:rPr>
              <a:t>アドレスを知っていて</a:t>
            </a:r>
            <a:r>
              <a:rPr kumimoji="1" lang="en-US" altLang="ja-JP" sz="2800" b="1" dirty="0">
                <a:solidFill>
                  <a:schemeClr val="bg1"/>
                </a:solidFill>
              </a:rPr>
              <a:t>, C </a:t>
            </a:r>
            <a:r>
              <a:rPr kumimoji="1" lang="ja-JP" altLang="en-US" sz="2800" b="1" dirty="0">
                <a:solidFill>
                  <a:schemeClr val="bg1"/>
                </a:solidFill>
              </a:rPr>
              <a:t>が自分のネットワーク内には存在しないことがわかるので</a:t>
            </a:r>
            <a:r>
              <a:rPr kumimoji="1" lang="en-US" altLang="ja-JP" sz="2800" b="1" dirty="0">
                <a:solidFill>
                  <a:schemeClr val="bg1"/>
                </a:solidFill>
              </a:rPr>
              <a:t>, </a:t>
            </a:r>
            <a:r>
              <a:rPr kumimoji="1" lang="ja-JP" altLang="en-US" sz="2800" b="1" dirty="0">
                <a:solidFill>
                  <a:schemeClr val="bg1"/>
                </a:solidFill>
              </a:rPr>
              <a:t>ゲートウェイに情報を送信しようと</a:t>
            </a:r>
            <a:r>
              <a:rPr kumimoji="1" lang="ja-JP" altLang="en-US" sz="2800" b="1" dirty="0" smtClean="0">
                <a:solidFill>
                  <a:schemeClr val="bg1"/>
                </a:solidFill>
              </a:rPr>
              <a:t>する</a:t>
            </a:r>
            <a:endParaRPr kumimoji="1" lang="en-US" altLang="ja-JP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</a:t>
            </a:r>
            <a:r>
              <a:rPr lang="ja-JP" altLang="en-US" dirty="0" smtClean="0"/>
              <a:t>が</a:t>
            </a:r>
            <a:r>
              <a:rPr lang="en-US" altLang="ja-JP" dirty="0" smtClean="0"/>
              <a:t>C</a:t>
            </a:r>
            <a:r>
              <a:rPr lang="ja-JP" altLang="en-US" dirty="0" smtClean="0"/>
              <a:t>に情報を送信する場合</a:t>
            </a:r>
            <a:endParaRPr kumimoji="1" lang="ja-JP" altLang="en-US" dirty="0"/>
          </a:p>
        </p:txBody>
      </p:sp>
      <p:pic>
        <p:nvPicPr>
          <p:cNvPr id="3" name="Picture 3" descr="図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628775"/>
            <a:ext cx="65532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3132138" y="2924175"/>
            <a:ext cx="5688012" cy="3097213"/>
            <a:chOff x="1973" y="1842"/>
            <a:chExt cx="3583" cy="1951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 flipH="1">
              <a:off x="3833" y="2387"/>
              <a:ext cx="13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 flipH="1">
              <a:off x="3470" y="2296"/>
              <a:ext cx="499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 flipH="1" flipV="1">
              <a:off x="3198" y="2160"/>
              <a:ext cx="771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H="1" flipV="1">
              <a:off x="3606" y="1842"/>
              <a:ext cx="408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H="1" flipV="1">
              <a:off x="4105" y="1888"/>
              <a:ext cx="45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AutoShape 11"/>
            <p:cNvSpPr>
              <a:spLocks noChangeArrowheads="1"/>
            </p:cNvSpPr>
            <p:nvPr/>
          </p:nvSpPr>
          <p:spPr bwMode="auto">
            <a:xfrm>
              <a:off x="1973" y="3158"/>
              <a:ext cx="3583" cy="635"/>
            </a:xfrm>
            <a:prstGeom prst="wedgeRectCallout">
              <a:avLst>
                <a:gd name="adj1" fmla="val -7019"/>
                <a:gd name="adj2" fmla="val -151574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kumimoji="1" lang="en-US" altLang="ja-JP" sz="2800" b="1" dirty="0">
                  <a:solidFill>
                    <a:schemeClr val="bg1"/>
                  </a:solidFill>
                </a:rPr>
                <a:t>A</a:t>
              </a:r>
              <a:r>
                <a:rPr kumimoji="1" lang="ja-JP" altLang="en-US" sz="2800" b="1" dirty="0">
                  <a:solidFill>
                    <a:schemeClr val="bg1"/>
                  </a:solidFill>
                </a:rPr>
                <a:t>はゲートウェイの</a:t>
              </a:r>
              <a:r>
                <a:rPr kumimoji="1" lang="en-US" altLang="ja-JP" sz="2800" b="1" dirty="0">
                  <a:solidFill>
                    <a:schemeClr val="bg1"/>
                  </a:solidFill>
                </a:rPr>
                <a:t>IP</a:t>
              </a:r>
              <a:r>
                <a:rPr kumimoji="1" lang="ja-JP" altLang="en-US" sz="2800" b="1" dirty="0">
                  <a:solidFill>
                    <a:schemeClr val="bg1"/>
                  </a:solidFill>
                </a:rPr>
                <a:t>アドレス情報をブロードキャストアドレスへ送信</a:t>
              </a:r>
              <a:r>
                <a:rPr kumimoji="1" lang="ja-JP" altLang="en-US" sz="2800" b="1" dirty="0" smtClean="0">
                  <a:solidFill>
                    <a:schemeClr val="bg1"/>
                  </a:solidFill>
                </a:rPr>
                <a:t>する</a:t>
              </a:r>
              <a:endParaRPr kumimoji="1" lang="en-US" altLang="ja-JP" sz="28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</a:t>
            </a:r>
            <a:r>
              <a:rPr lang="ja-JP" altLang="en-US" dirty="0" smtClean="0"/>
              <a:t>が</a:t>
            </a:r>
            <a:r>
              <a:rPr lang="en-US" altLang="ja-JP" dirty="0" smtClean="0"/>
              <a:t>C</a:t>
            </a:r>
            <a:r>
              <a:rPr lang="ja-JP" altLang="en-US" dirty="0" smtClean="0"/>
              <a:t>に情報を送信する場合</a:t>
            </a:r>
            <a:endParaRPr kumimoji="1" lang="ja-JP" altLang="en-US" dirty="0"/>
          </a:p>
        </p:txBody>
      </p:sp>
      <p:pic>
        <p:nvPicPr>
          <p:cNvPr id="3" name="Picture 2" descr="図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628775"/>
            <a:ext cx="65532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187450" y="3429000"/>
            <a:ext cx="7705725" cy="2736850"/>
            <a:chOff x="748" y="2160"/>
            <a:chExt cx="4763" cy="1270"/>
          </a:xfrm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3198" y="2160"/>
              <a:ext cx="8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748" y="2795"/>
              <a:ext cx="4763" cy="635"/>
            </a:xfrm>
            <a:prstGeom prst="wedgeRectCallout">
              <a:avLst>
                <a:gd name="adj1" fmla="val 16532"/>
                <a:gd name="adj2" fmla="val -138662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ja-JP" altLang="en-US" sz="2800" b="1" dirty="0">
                  <a:solidFill>
                    <a:schemeClr val="bg1"/>
                  </a:solidFill>
                </a:rPr>
                <a:t>ゲートウェイは受け取った情報が自分宛だと知り</a:t>
              </a:r>
              <a:r>
                <a:rPr kumimoji="1" lang="en-US" altLang="ja-JP" sz="2800" b="1" dirty="0">
                  <a:solidFill>
                    <a:schemeClr val="bg1"/>
                  </a:solidFill>
                </a:rPr>
                <a:t>,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kumimoji="1" lang="ja-JP" altLang="en-US" sz="2800" b="1" dirty="0">
                  <a:solidFill>
                    <a:schemeClr val="bg1"/>
                  </a:solidFill>
                </a:rPr>
                <a:t>ゲートウェイ自身の</a:t>
              </a:r>
              <a:r>
                <a:rPr kumimoji="1" lang="en-US" altLang="ja-JP" sz="2800" b="1" dirty="0">
                  <a:solidFill>
                    <a:schemeClr val="bg1"/>
                  </a:solidFill>
                </a:rPr>
                <a:t>MAC</a:t>
              </a:r>
              <a:r>
                <a:rPr kumimoji="1" lang="ja-JP" altLang="en-US" sz="2800" b="1" dirty="0">
                  <a:solidFill>
                    <a:schemeClr val="bg1"/>
                  </a:solidFill>
                </a:rPr>
                <a:t>アドレスを含む情報を</a:t>
              </a:r>
              <a:r>
                <a:rPr kumimoji="1" lang="en-US" altLang="ja-JP" sz="2800" b="1" dirty="0">
                  <a:solidFill>
                    <a:schemeClr val="bg1"/>
                  </a:solidFill>
                </a:rPr>
                <a:t>A</a:t>
              </a:r>
              <a:r>
                <a:rPr kumimoji="1" lang="ja-JP" altLang="en-US" sz="2800" b="1" dirty="0">
                  <a:solidFill>
                    <a:schemeClr val="bg1"/>
                  </a:solidFill>
                </a:rPr>
                <a:t>に返送</a:t>
              </a:r>
              <a:r>
                <a:rPr kumimoji="1" lang="ja-JP" altLang="en-US" sz="2800" b="1" dirty="0" smtClean="0">
                  <a:solidFill>
                    <a:schemeClr val="bg1"/>
                  </a:solidFill>
                </a:rPr>
                <a:t>する</a:t>
              </a:r>
              <a:endParaRPr kumimoji="1" lang="en-US" altLang="ja-JP" sz="28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</a:t>
            </a:r>
            <a:r>
              <a:rPr lang="ja-JP" altLang="en-US" dirty="0" smtClean="0"/>
              <a:t>が</a:t>
            </a:r>
            <a:r>
              <a:rPr lang="en-US" altLang="ja-JP" dirty="0" smtClean="0"/>
              <a:t>C</a:t>
            </a:r>
            <a:r>
              <a:rPr lang="ja-JP" altLang="en-US" dirty="0" smtClean="0"/>
              <a:t>に情報を送信する場合</a:t>
            </a:r>
            <a:endParaRPr kumimoji="1" lang="ja-JP" altLang="en-US" dirty="0"/>
          </a:p>
        </p:txBody>
      </p:sp>
      <p:pic>
        <p:nvPicPr>
          <p:cNvPr id="3" name="Picture 2" descr="図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628775"/>
            <a:ext cx="65532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059113" y="3429000"/>
            <a:ext cx="5834062" cy="2087563"/>
            <a:chOff x="1927" y="2160"/>
            <a:chExt cx="3675" cy="1315"/>
          </a:xfrm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 flipH="1" flipV="1">
              <a:off x="3165" y="2160"/>
              <a:ext cx="894" cy="1"/>
            </a:xfrm>
            <a:prstGeom prst="line">
              <a:avLst/>
            </a:prstGeom>
            <a:noFill/>
            <a:ln w="76200" cmpd="tri">
              <a:solidFill>
                <a:srgbClr val="6600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1927" y="2886"/>
              <a:ext cx="3675" cy="589"/>
            </a:xfrm>
            <a:prstGeom prst="wedgeRectCallout">
              <a:avLst>
                <a:gd name="adj1" fmla="val -8801"/>
                <a:gd name="adj2" fmla="val -158148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kumimoji="1" lang="en-US" altLang="ja-JP" sz="2800" b="1" dirty="0">
                  <a:solidFill>
                    <a:schemeClr val="bg1"/>
                  </a:solidFill>
                </a:rPr>
                <a:t>A</a:t>
              </a:r>
              <a:r>
                <a:rPr kumimoji="1" lang="ja-JP" altLang="en-US" sz="2800" b="1" dirty="0">
                  <a:solidFill>
                    <a:schemeClr val="bg1"/>
                  </a:solidFill>
                </a:rPr>
                <a:t>は送信したい情報</a:t>
              </a:r>
              <a:r>
                <a:rPr kumimoji="1" lang="ja-JP" altLang="en-US" sz="2800" b="1" dirty="0" smtClean="0">
                  <a:solidFill>
                    <a:schemeClr val="bg1"/>
                  </a:solidFill>
                </a:rPr>
                <a:t>を</a:t>
              </a:r>
              <a:endParaRPr kumimoji="1" lang="en-US" altLang="ja-JP" sz="2800" b="1" dirty="0" smtClean="0">
                <a:solidFill>
                  <a:schemeClr val="bg1"/>
                </a:solidFill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kumimoji="1" lang="ja-JP" altLang="en-US" sz="2800" b="1" dirty="0" smtClean="0">
                  <a:solidFill>
                    <a:schemeClr val="bg1"/>
                  </a:solidFill>
                </a:rPr>
                <a:t>受け取った</a:t>
              </a:r>
              <a:r>
                <a:rPr kumimoji="1" lang="en-US" altLang="ja-JP" sz="2800" b="1" dirty="0">
                  <a:solidFill>
                    <a:schemeClr val="bg1"/>
                  </a:solidFill>
                </a:rPr>
                <a:t>MAC</a:t>
              </a:r>
              <a:r>
                <a:rPr kumimoji="1" lang="ja-JP" altLang="en-US" sz="2800" b="1" dirty="0">
                  <a:solidFill>
                    <a:schemeClr val="bg1"/>
                  </a:solidFill>
                </a:rPr>
                <a:t>アドレスへ送信</a:t>
              </a:r>
              <a:r>
                <a:rPr kumimoji="1" lang="ja-JP" altLang="en-US" sz="2800" b="1" dirty="0" smtClean="0">
                  <a:solidFill>
                    <a:schemeClr val="bg1"/>
                  </a:solidFill>
                </a:rPr>
                <a:t>する</a:t>
              </a:r>
              <a:endParaRPr kumimoji="1" lang="en-US" altLang="ja-JP" sz="28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</a:t>
            </a:r>
            <a:r>
              <a:rPr lang="ja-JP" altLang="en-US" dirty="0" smtClean="0"/>
              <a:t>が</a:t>
            </a:r>
            <a:r>
              <a:rPr lang="en-US" altLang="ja-JP" dirty="0" smtClean="0"/>
              <a:t>C</a:t>
            </a:r>
            <a:r>
              <a:rPr lang="ja-JP" altLang="en-US" dirty="0" smtClean="0"/>
              <a:t>に情報を送信する場合</a:t>
            </a:r>
            <a:endParaRPr kumimoji="1" lang="ja-JP" altLang="en-US" dirty="0"/>
          </a:p>
        </p:txBody>
      </p:sp>
      <p:pic>
        <p:nvPicPr>
          <p:cNvPr id="3" name="Picture 2" descr="図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628775"/>
            <a:ext cx="65532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250825" y="3357563"/>
            <a:ext cx="7561263" cy="2736850"/>
            <a:chOff x="158" y="2115"/>
            <a:chExt cx="4763" cy="1724"/>
          </a:xfrm>
        </p:grpSpPr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1610" y="2115"/>
              <a:ext cx="943" cy="272"/>
              <a:chOff x="1610" y="2115"/>
              <a:chExt cx="862" cy="272"/>
            </a:xfrm>
          </p:grpSpPr>
          <p:sp>
            <p:nvSpPr>
              <p:cNvPr id="7" name="Line 9"/>
              <p:cNvSpPr>
                <a:spLocks noChangeShapeType="1"/>
              </p:cNvSpPr>
              <p:nvPr/>
            </p:nvSpPr>
            <p:spPr bwMode="auto">
              <a:xfrm flipH="1" flipV="1">
                <a:off x="2290" y="2115"/>
                <a:ext cx="182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" name="Line 11"/>
              <p:cNvSpPr>
                <a:spLocks noChangeShapeType="1"/>
              </p:cNvSpPr>
              <p:nvPr/>
            </p:nvSpPr>
            <p:spPr bwMode="auto">
              <a:xfrm flipH="1" flipV="1">
                <a:off x="1610" y="2115"/>
                <a:ext cx="862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" name="Line 13"/>
              <p:cNvSpPr>
                <a:spLocks noChangeShapeType="1"/>
              </p:cNvSpPr>
              <p:nvPr/>
            </p:nvSpPr>
            <p:spPr bwMode="auto">
              <a:xfrm flipH="1">
                <a:off x="2245" y="2251"/>
                <a:ext cx="227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6" name="AutoShape 15"/>
            <p:cNvSpPr>
              <a:spLocks noChangeArrowheads="1"/>
            </p:cNvSpPr>
            <p:nvPr/>
          </p:nvSpPr>
          <p:spPr bwMode="auto">
            <a:xfrm>
              <a:off x="158" y="3249"/>
              <a:ext cx="4763" cy="590"/>
            </a:xfrm>
            <a:prstGeom prst="wedgeRectCallout">
              <a:avLst>
                <a:gd name="adj1" fmla="val -2889"/>
                <a:gd name="adj2" fmla="val -19271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kumimoji="1" lang="ja-JP" altLang="en-US" sz="2800" b="1" dirty="0">
                  <a:solidFill>
                    <a:schemeClr val="bg1"/>
                  </a:solidFill>
                </a:rPr>
                <a:t>ゲートウェイは受け取った</a:t>
              </a:r>
              <a:r>
                <a:rPr kumimoji="1" lang="en-US" altLang="ja-JP" sz="2800" b="1" dirty="0">
                  <a:solidFill>
                    <a:schemeClr val="bg1"/>
                  </a:solidFill>
                </a:rPr>
                <a:t>C</a:t>
              </a:r>
              <a:r>
                <a:rPr kumimoji="1" lang="ja-JP" altLang="en-US" sz="2800" b="1" dirty="0">
                  <a:solidFill>
                    <a:schemeClr val="bg1"/>
                  </a:solidFill>
                </a:rPr>
                <a:t>の</a:t>
              </a:r>
              <a:r>
                <a:rPr kumimoji="1" lang="en-US" altLang="ja-JP" sz="2800" b="1" dirty="0">
                  <a:solidFill>
                    <a:schemeClr val="bg1"/>
                  </a:solidFill>
                </a:rPr>
                <a:t>IP</a:t>
              </a:r>
              <a:r>
                <a:rPr kumimoji="1" lang="ja-JP" altLang="en-US" sz="2800" b="1" dirty="0">
                  <a:solidFill>
                    <a:schemeClr val="bg1"/>
                  </a:solidFill>
                </a:rPr>
                <a:t>アドレスの情報をブロードキャストアドレスに送信</a:t>
              </a:r>
              <a:r>
                <a:rPr kumimoji="1" lang="ja-JP" altLang="en-US" sz="2800" b="1" dirty="0" smtClean="0">
                  <a:solidFill>
                    <a:schemeClr val="bg1"/>
                  </a:solidFill>
                </a:rPr>
                <a:t>する</a:t>
              </a:r>
              <a:endParaRPr kumimoji="1" lang="en-US" altLang="ja-JP" sz="28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</a:t>
            </a:r>
            <a:r>
              <a:rPr lang="ja-JP" altLang="en-US" dirty="0" smtClean="0"/>
              <a:t>が</a:t>
            </a:r>
            <a:r>
              <a:rPr lang="en-US" altLang="ja-JP" dirty="0" smtClean="0"/>
              <a:t>C</a:t>
            </a:r>
            <a:r>
              <a:rPr lang="ja-JP" altLang="en-US" dirty="0" smtClean="0"/>
              <a:t>に情報を送信する場合</a:t>
            </a:r>
            <a:endParaRPr kumimoji="1" lang="ja-JP" altLang="en-US" dirty="0"/>
          </a:p>
        </p:txBody>
      </p:sp>
      <p:pic>
        <p:nvPicPr>
          <p:cNvPr id="3" name="Picture 2" descr="図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628775"/>
            <a:ext cx="65532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684213" y="3573463"/>
            <a:ext cx="7777162" cy="2735262"/>
            <a:chOff x="431" y="2251"/>
            <a:chExt cx="4899" cy="1723"/>
          </a:xfrm>
        </p:grpSpPr>
        <p:sp>
          <p:nvSpPr>
            <p:cNvPr id="5" name="Line 11"/>
            <p:cNvSpPr>
              <a:spLocks noChangeShapeType="1"/>
            </p:cNvSpPr>
            <p:nvPr/>
          </p:nvSpPr>
          <p:spPr bwMode="auto">
            <a:xfrm flipV="1">
              <a:off x="2227" y="2251"/>
              <a:ext cx="345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" name="AutoShape 12"/>
            <p:cNvSpPr>
              <a:spLocks noChangeArrowheads="1"/>
            </p:cNvSpPr>
            <p:nvPr/>
          </p:nvSpPr>
          <p:spPr bwMode="auto">
            <a:xfrm>
              <a:off x="431" y="3339"/>
              <a:ext cx="4899" cy="635"/>
            </a:xfrm>
            <a:prstGeom prst="wedgeRectCallout">
              <a:avLst>
                <a:gd name="adj1" fmla="val -9870"/>
                <a:gd name="adj2" fmla="val -19425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kumimoji="1" lang="en-US" altLang="ja-JP" sz="2800" b="1" dirty="0">
                  <a:solidFill>
                    <a:schemeClr val="bg1"/>
                  </a:solidFill>
                </a:rPr>
                <a:t>C</a:t>
              </a:r>
              <a:r>
                <a:rPr kumimoji="1" lang="ja-JP" altLang="en-US" sz="2800" b="1" dirty="0">
                  <a:solidFill>
                    <a:schemeClr val="bg1"/>
                  </a:solidFill>
                </a:rPr>
                <a:t>は受け取った情報が自分宛だと知り</a:t>
              </a:r>
              <a:r>
                <a:rPr kumimoji="1" lang="en-US" altLang="ja-JP" sz="2800" b="1" dirty="0">
                  <a:solidFill>
                    <a:schemeClr val="bg1"/>
                  </a:solidFill>
                </a:rPr>
                <a:t>, C</a:t>
              </a:r>
              <a:r>
                <a:rPr kumimoji="1" lang="ja-JP" altLang="en-US" sz="2800" b="1" dirty="0">
                  <a:solidFill>
                    <a:schemeClr val="bg1"/>
                  </a:solidFill>
                </a:rPr>
                <a:t>自身の</a:t>
              </a:r>
              <a:r>
                <a:rPr kumimoji="1" lang="en-US" altLang="ja-JP" sz="2800" b="1" dirty="0">
                  <a:solidFill>
                    <a:schemeClr val="bg1"/>
                  </a:solidFill>
                </a:rPr>
                <a:t>MAC</a:t>
              </a:r>
              <a:r>
                <a:rPr kumimoji="1" lang="ja-JP" altLang="en-US" sz="2800" b="1" dirty="0">
                  <a:solidFill>
                    <a:schemeClr val="bg1"/>
                  </a:solidFill>
                </a:rPr>
                <a:t>アドレス含む情報をゲートウェイに返送</a:t>
              </a:r>
              <a:r>
                <a:rPr kumimoji="1" lang="ja-JP" altLang="en-US" sz="2800" b="1" dirty="0" smtClean="0">
                  <a:solidFill>
                    <a:schemeClr val="bg1"/>
                  </a:solidFill>
                </a:rPr>
                <a:t>する</a:t>
              </a:r>
              <a:endParaRPr kumimoji="1" lang="en-US" altLang="ja-JP" sz="28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</a:t>
            </a:r>
            <a:r>
              <a:rPr lang="ja-JP" altLang="en-US" dirty="0" smtClean="0"/>
              <a:t>が</a:t>
            </a:r>
            <a:r>
              <a:rPr lang="en-US" altLang="ja-JP" dirty="0" smtClean="0"/>
              <a:t>C</a:t>
            </a:r>
            <a:r>
              <a:rPr lang="ja-JP" altLang="en-US" dirty="0" smtClean="0"/>
              <a:t>に情報を送信する場合</a:t>
            </a:r>
            <a:endParaRPr kumimoji="1" lang="ja-JP" altLang="en-US" dirty="0"/>
          </a:p>
        </p:txBody>
      </p:sp>
      <p:pic>
        <p:nvPicPr>
          <p:cNvPr id="3" name="Picture 2" descr="図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628775"/>
            <a:ext cx="65532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042988" y="3644900"/>
            <a:ext cx="6696075" cy="2447925"/>
            <a:chOff x="295" y="2296"/>
            <a:chExt cx="5171" cy="1542"/>
          </a:xfrm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 flipH="1">
              <a:off x="2281" y="2296"/>
              <a:ext cx="476" cy="182"/>
            </a:xfrm>
            <a:prstGeom prst="line">
              <a:avLst/>
            </a:prstGeom>
            <a:noFill/>
            <a:ln w="76200" cmpd="tri">
              <a:solidFill>
                <a:srgbClr val="6600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295" y="3249"/>
              <a:ext cx="5171" cy="589"/>
            </a:xfrm>
            <a:prstGeom prst="wedgeRectCallout">
              <a:avLst>
                <a:gd name="adj1" fmla="val -5773"/>
                <a:gd name="adj2" fmla="val -198046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kumimoji="1" lang="ja-JP" altLang="en-US" sz="2800" b="1" dirty="0">
                  <a:solidFill>
                    <a:schemeClr val="bg1"/>
                  </a:solidFill>
                </a:rPr>
                <a:t>ゲートウェイは</a:t>
              </a:r>
              <a:r>
                <a:rPr kumimoji="1" lang="en-US" altLang="ja-JP" sz="2800" b="1" dirty="0">
                  <a:solidFill>
                    <a:schemeClr val="bg1"/>
                  </a:solidFill>
                </a:rPr>
                <a:t>, A</a:t>
              </a:r>
              <a:r>
                <a:rPr kumimoji="1" lang="ja-JP" altLang="en-US" sz="2800" b="1" dirty="0">
                  <a:solidFill>
                    <a:schemeClr val="bg1"/>
                  </a:solidFill>
                </a:rPr>
                <a:t>から受け取った情報を</a:t>
              </a:r>
              <a:br>
                <a:rPr kumimoji="1" lang="ja-JP" altLang="en-US" sz="2800" b="1" dirty="0">
                  <a:solidFill>
                    <a:schemeClr val="bg1"/>
                  </a:solidFill>
                </a:rPr>
              </a:br>
              <a:r>
                <a:rPr kumimoji="1" lang="en-US" altLang="ja-JP" sz="2800" b="1" dirty="0">
                  <a:solidFill>
                    <a:schemeClr val="bg1"/>
                  </a:solidFill>
                </a:rPr>
                <a:t>C</a:t>
              </a:r>
              <a:r>
                <a:rPr kumimoji="1" lang="ja-JP" altLang="en-US" sz="2800" b="1" dirty="0">
                  <a:solidFill>
                    <a:schemeClr val="bg1"/>
                  </a:solidFill>
                </a:rPr>
                <a:t>の</a:t>
              </a:r>
              <a:r>
                <a:rPr kumimoji="1" lang="en-US" altLang="ja-JP" sz="2800" b="1" dirty="0">
                  <a:solidFill>
                    <a:schemeClr val="bg1"/>
                  </a:solidFill>
                </a:rPr>
                <a:t>MAC</a:t>
              </a:r>
              <a:r>
                <a:rPr kumimoji="1" lang="ja-JP" altLang="en-US" sz="2800" b="1" dirty="0">
                  <a:solidFill>
                    <a:schemeClr val="bg1"/>
                  </a:solidFill>
                </a:rPr>
                <a:t>アドレスに転送</a:t>
              </a:r>
              <a:r>
                <a:rPr kumimoji="1" lang="ja-JP" altLang="en-US" sz="2800" b="1" dirty="0" smtClean="0">
                  <a:solidFill>
                    <a:schemeClr val="bg1"/>
                  </a:solidFill>
                </a:rPr>
                <a:t>する</a:t>
              </a:r>
              <a:endParaRPr kumimoji="1" lang="en-US" altLang="ja-JP" sz="28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何故</a:t>
            </a:r>
            <a:r>
              <a:rPr lang="en-US" altLang="ja-JP" dirty="0" smtClean="0"/>
              <a:t>2</a:t>
            </a:r>
            <a:r>
              <a:rPr lang="ja-JP" altLang="en-US" dirty="0" smtClean="0"/>
              <a:t>種のアドレスが必要か？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MAC</a:t>
            </a:r>
            <a:r>
              <a:rPr lang="ja-JP" altLang="en-US" dirty="0" smtClean="0"/>
              <a:t>アドレスだけでも原理的には通信可能</a:t>
            </a:r>
          </a:p>
          <a:p>
            <a:r>
              <a:rPr lang="en-US" altLang="ja-JP" dirty="0" smtClean="0"/>
              <a:t>MAC</a:t>
            </a:r>
            <a:r>
              <a:rPr lang="ja-JP" altLang="en-US" dirty="0" smtClean="0"/>
              <a:t>アドレスだけでは経路の制御が大変</a:t>
            </a:r>
          </a:p>
          <a:p>
            <a:pPr lvl="1"/>
            <a:r>
              <a:rPr lang="ja-JP" altLang="en-US" dirty="0" smtClean="0"/>
              <a:t>ゲートウェイを介した通信の時</a:t>
            </a:r>
          </a:p>
          <a:p>
            <a:r>
              <a:rPr lang="en-US" altLang="ja-JP" dirty="0" smtClean="0"/>
              <a:t>IP</a:t>
            </a:r>
            <a:r>
              <a:rPr lang="ja-JP" altLang="en-US" dirty="0" smtClean="0"/>
              <a:t>アドレスによって経路の制御が容易に</a:t>
            </a:r>
          </a:p>
          <a:p>
            <a:r>
              <a:rPr lang="ja-JP" altLang="en-US" dirty="0" smtClean="0"/>
              <a:t>ハードウェア（</a:t>
            </a:r>
            <a:r>
              <a:rPr lang="en-US" altLang="ja-JP" dirty="0" smtClean="0"/>
              <a:t>MAC</a:t>
            </a:r>
            <a:r>
              <a:rPr lang="ja-JP" altLang="en-US" dirty="0" smtClean="0"/>
              <a:t>アドレス）を交換しても</a:t>
            </a:r>
            <a:br>
              <a:rPr lang="ja-JP" altLang="en-US" dirty="0" smtClean="0"/>
            </a:br>
            <a:r>
              <a:rPr lang="ja-JP" altLang="en-US" dirty="0" smtClean="0"/>
              <a:t>気にせずに通信が可能</a:t>
            </a:r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4000528"/>
          </a:xfrm>
        </p:spPr>
        <p:txBody>
          <a:bodyPr>
            <a:normAutofit/>
          </a:bodyPr>
          <a:lstStyle/>
          <a:p>
            <a:r>
              <a:rPr lang="ja-JP" altLang="en-US" sz="6000" b="1" dirty="0" smtClean="0"/>
              <a:t>ネットワークの概要</a:t>
            </a:r>
            <a:r>
              <a:rPr lang="en-US" altLang="ja-JP" sz="6000" b="1" dirty="0" smtClean="0"/>
              <a:t/>
            </a:r>
            <a:br>
              <a:rPr lang="en-US" altLang="ja-JP" sz="6000" b="1" dirty="0" smtClean="0"/>
            </a:br>
            <a:r>
              <a:rPr lang="en-US" altLang="ja-JP" sz="6000" b="1" dirty="0"/>
              <a:t/>
            </a:r>
            <a:br>
              <a:rPr lang="en-US" altLang="ja-JP" sz="6000" b="1" dirty="0"/>
            </a:br>
            <a:r>
              <a:rPr lang="en-US" altLang="ja-JP" sz="6000" b="1" dirty="0" smtClean="0"/>
              <a:t>internet</a:t>
            </a:r>
            <a:endParaRPr kumimoji="1" lang="ja-JP" alt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357158" y="1142984"/>
            <a:ext cx="8229600" cy="4071966"/>
          </a:xfrm>
        </p:spPr>
        <p:txBody>
          <a:bodyPr>
            <a:normAutofit/>
          </a:bodyPr>
          <a:lstStyle/>
          <a:p>
            <a:r>
              <a:rPr lang="ja-JP" altLang="en-US" sz="4800" dirty="0" smtClean="0">
                <a:ea typeface="HGS創英角ｺﾞｼｯｸUB" pitchFamily="50" charset="-128"/>
              </a:rPr>
              <a:t>ネットワークの「電話帳」</a:t>
            </a:r>
            <a:br>
              <a:rPr lang="ja-JP" altLang="en-US" sz="4800" dirty="0" smtClean="0">
                <a:ea typeface="HGS創英角ｺﾞｼｯｸUB" pitchFamily="50" charset="-128"/>
              </a:rPr>
            </a:br>
            <a:r>
              <a:rPr lang="ja-JP" altLang="en-US" sz="4800" dirty="0" smtClean="0">
                <a:ea typeface="HGS創英角ｺﾞｼｯｸUB" pitchFamily="50" charset="-128"/>
              </a:rPr>
              <a:t/>
            </a:r>
            <a:br>
              <a:rPr lang="ja-JP" altLang="en-US" sz="4800" dirty="0" smtClean="0">
                <a:ea typeface="HGS創英角ｺﾞｼｯｸUB" pitchFamily="50" charset="-128"/>
              </a:rPr>
            </a:br>
            <a:r>
              <a:rPr lang="en-US" altLang="ja-JP" sz="4800" b="1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HGS創英角ｺﾞｼｯｸUB" pitchFamily="50" charset="-128"/>
              </a:rPr>
              <a:t>DNS </a:t>
            </a:r>
            <a:r>
              <a:rPr lang="ja-JP" altLang="en-US" sz="4800" b="1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HGS創英角ｺﾞｼｯｸUB" pitchFamily="50" charset="-128"/>
              </a:rPr>
              <a:t>サーバ</a:t>
            </a:r>
            <a:endParaRPr kumimoji="1" lang="ja-JP" alt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Domain Name System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/>
          <a:lstStyle/>
          <a:p>
            <a:r>
              <a:rPr lang="en-US" altLang="ja-JP" sz="2800" dirty="0" smtClean="0"/>
              <a:t>IP </a:t>
            </a:r>
            <a:r>
              <a:rPr lang="ja-JP" altLang="en-US" sz="2800" dirty="0" smtClean="0"/>
              <a:t>アドレス </a:t>
            </a:r>
            <a:r>
              <a:rPr lang="en-US" altLang="ja-JP" sz="2400" dirty="0" smtClean="0"/>
              <a:t>(ex. 133.87.45.15)</a:t>
            </a:r>
          </a:p>
          <a:p>
            <a:pPr lvl="1"/>
            <a:r>
              <a:rPr lang="ja-JP" altLang="en-US" sz="2400" dirty="0" smtClean="0"/>
              <a:t>コンピュータ同士が認識するための番号</a:t>
            </a:r>
          </a:p>
          <a:p>
            <a:r>
              <a:rPr lang="ja-JP" altLang="en-US" sz="2800" dirty="0" smtClean="0"/>
              <a:t>ドメイン名 </a:t>
            </a:r>
            <a:r>
              <a:rPr lang="en-US" altLang="ja-JP" sz="2400" dirty="0" smtClean="0"/>
              <a:t>(ex. www.ep.sci.hokudai.ac.jp) </a:t>
            </a:r>
          </a:p>
          <a:p>
            <a:pPr lvl="1"/>
            <a:r>
              <a:rPr lang="ja-JP" altLang="en-US" sz="2400" dirty="0" smtClean="0"/>
              <a:t>人間が認識するための名前</a:t>
            </a:r>
          </a:p>
          <a:p>
            <a:pPr lvl="2"/>
            <a:endParaRPr lang="ja-JP" altLang="en-US" sz="2000" dirty="0" smtClean="0"/>
          </a:p>
          <a:p>
            <a:pPr>
              <a:buNone/>
            </a:pPr>
            <a:r>
              <a:rPr lang="ja-JP" altLang="en-US" sz="2800" dirty="0" smtClean="0"/>
              <a:t>ドメイン名から </a:t>
            </a:r>
            <a:r>
              <a:rPr lang="en-US" altLang="ja-JP" sz="2800" dirty="0" smtClean="0"/>
              <a:t>IP </a:t>
            </a:r>
            <a:r>
              <a:rPr lang="ja-JP" altLang="en-US" sz="2800" dirty="0" smtClean="0"/>
              <a:t>アドレスを照会するシステム（逆も可）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331913" y="4797425"/>
            <a:ext cx="63817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kumimoji="1" lang="en-US" altLang="ja-JP" sz="3600" b="1" dirty="0">
                <a:solidFill>
                  <a:srgbClr val="FF0000"/>
                </a:solidFill>
              </a:rPr>
              <a:t>DNS (Domain Name System)</a:t>
            </a:r>
          </a:p>
          <a:p>
            <a:pPr algn="ctr">
              <a:spcBef>
                <a:spcPct val="0"/>
              </a:spcBef>
              <a:buFontTx/>
              <a:buNone/>
            </a:pPr>
            <a:endParaRPr kumimoji="1" lang="en-US" altLang="ja-JP" sz="28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ja-JP" altLang="en-US" sz="2800" b="1" dirty="0"/>
              <a:t>（ネットワークの「電話帳」）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ドメイン名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ホスト部</a:t>
            </a:r>
          </a:p>
          <a:p>
            <a:pPr lvl="1"/>
            <a:r>
              <a:rPr lang="ja-JP" altLang="en-US" dirty="0" smtClean="0"/>
              <a:t>計算機の名前</a:t>
            </a:r>
          </a:p>
          <a:p>
            <a:pPr lvl="1"/>
            <a:r>
              <a:rPr lang="ja-JP" altLang="en-US" dirty="0" smtClean="0"/>
              <a:t>管理者が自由に決定</a:t>
            </a:r>
          </a:p>
          <a:p>
            <a:pPr lvl="2"/>
            <a:r>
              <a:rPr lang="en-US" altLang="ja-JP" dirty="0" smtClean="0"/>
              <a:t>ex. www, joho12</a:t>
            </a:r>
          </a:p>
          <a:p>
            <a:r>
              <a:rPr lang="ja-JP" altLang="en-US" dirty="0" smtClean="0"/>
              <a:t>ドメイン部</a:t>
            </a:r>
          </a:p>
          <a:p>
            <a:pPr lvl="1"/>
            <a:r>
              <a:rPr lang="ja-JP" altLang="en-US" dirty="0" smtClean="0"/>
              <a:t>ホストが所属する組織の</a:t>
            </a:r>
            <a:endParaRPr lang="en-US" altLang="ja-JP" dirty="0" smtClean="0"/>
          </a:p>
          <a:p>
            <a:pPr lvl="1">
              <a:buNone/>
            </a:pPr>
            <a:r>
              <a:rPr lang="ja-JP" altLang="en-US" dirty="0" smtClean="0"/>
              <a:t>ネットワークの名称</a:t>
            </a:r>
          </a:p>
          <a:p>
            <a:pPr lvl="1"/>
            <a:r>
              <a:rPr lang="ja-JP" altLang="en-US" dirty="0" smtClean="0"/>
              <a:t>階層構造</a:t>
            </a:r>
          </a:p>
          <a:p>
            <a:endParaRPr kumimoji="1" lang="ja-JP" altLang="en-US" dirty="0"/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3419475" y="1555750"/>
            <a:ext cx="5545138" cy="792163"/>
          </a:xfrm>
          <a:prstGeom prst="bevel">
            <a:avLst>
              <a:gd name="adj" fmla="val 125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4208465" y="1643050"/>
            <a:ext cx="649287" cy="433387"/>
          </a:xfrm>
          <a:prstGeom prst="rect">
            <a:avLst/>
          </a:prstGeom>
          <a:solidFill>
            <a:schemeClr val="tx1"/>
          </a:solidFill>
          <a:ln w="3810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4837133" y="1638291"/>
            <a:ext cx="2735263" cy="433387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753005" y="4737123"/>
            <a:ext cx="4176713" cy="1978025"/>
          </a:xfrm>
          <a:prstGeom prst="rect">
            <a:avLst/>
          </a:prstGeom>
          <a:solidFill>
            <a:srgbClr val="00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FFFF00"/>
                </a:solidFill>
                <a:latin typeface="Lucida Console" pitchFamily="49" charset="0"/>
              </a:rPr>
              <a:t>ep.sci.hokudai.ac.jp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ja-JP" altLang="en-US" sz="2000" dirty="0">
                <a:solidFill>
                  <a:schemeClr val="bg1"/>
                </a:solidFill>
                <a:latin typeface="Lucida Console" pitchFamily="49" charset="0"/>
              </a:rPr>
              <a:t>　　  　　  　　　　　　　  </a:t>
            </a:r>
            <a:r>
              <a:rPr lang="en-US" altLang="ja-JP" sz="2000" dirty="0" err="1">
                <a:solidFill>
                  <a:schemeClr val="bg1"/>
                </a:solidFill>
                <a:latin typeface="Lucida Console" pitchFamily="49" charset="0"/>
              </a:rPr>
              <a:t>jp</a:t>
            </a:r>
            <a:r>
              <a:rPr lang="en-US" altLang="ja-JP" sz="2000" dirty="0">
                <a:solidFill>
                  <a:schemeClr val="bg1"/>
                </a:solidFill>
                <a:latin typeface="Lucida Console" pitchFamily="49" charset="0"/>
              </a:rPr>
              <a:t>: </a:t>
            </a:r>
            <a:r>
              <a:rPr lang="ja-JP" altLang="en-US" sz="2000" b="1" dirty="0">
                <a:solidFill>
                  <a:schemeClr val="bg1"/>
                </a:solidFill>
                <a:latin typeface="Lucida Console" pitchFamily="49" charset="0"/>
                <a:ea typeface="Osaka-UI" pitchFamily="50" charset="-128"/>
              </a:rPr>
              <a:t>日本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chemeClr val="bg1"/>
                </a:solidFill>
                <a:latin typeface="Lucida Console" pitchFamily="49" charset="0"/>
              </a:rPr>
              <a:t>               </a:t>
            </a:r>
            <a:r>
              <a:rPr lang="en-US" altLang="ja-JP" sz="2000" dirty="0">
                <a:solidFill>
                  <a:schemeClr val="bg1"/>
                </a:solidFill>
                <a:latin typeface="Lucida Console" pitchFamily="49" charset="0"/>
              </a:rPr>
              <a:t>ac:</a:t>
            </a:r>
            <a:r>
              <a:rPr lang="en-US" altLang="ja-JP" sz="2000" b="1" dirty="0">
                <a:solidFill>
                  <a:schemeClr val="bg1"/>
                </a:solidFill>
                <a:latin typeface="Lucida Console" pitchFamily="49" charset="0"/>
              </a:rPr>
              <a:t> </a:t>
            </a:r>
            <a:r>
              <a:rPr lang="ja-JP" altLang="en-US" sz="2000" b="1" dirty="0">
                <a:solidFill>
                  <a:schemeClr val="bg1"/>
                </a:solidFill>
                <a:latin typeface="Lucida Console" pitchFamily="49" charset="0"/>
                <a:ea typeface="Osaka-UI" pitchFamily="50" charset="-128"/>
              </a:rPr>
              <a:t>学術関係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chemeClr val="bg1"/>
                </a:solidFill>
                <a:latin typeface="Lucida Console" pitchFamily="49" charset="0"/>
              </a:rPr>
              <a:t>       </a:t>
            </a:r>
            <a:r>
              <a:rPr lang="en-US" altLang="ja-JP" sz="2000" dirty="0" err="1">
                <a:solidFill>
                  <a:schemeClr val="bg1"/>
                </a:solidFill>
                <a:latin typeface="Lucida Console" pitchFamily="49" charset="0"/>
              </a:rPr>
              <a:t>hokudai</a:t>
            </a:r>
            <a:r>
              <a:rPr lang="en-US" altLang="ja-JP" sz="2000" dirty="0">
                <a:solidFill>
                  <a:schemeClr val="bg1"/>
                </a:solidFill>
                <a:latin typeface="Lucida Console" pitchFamily="49" charset="0"/>
              </a:rPr>
              <a:t>:</a:t>
            </a:r>
            <a:r>
              <a:rPr lang="en-US" altLang="ja-JP" sz="2000" b="1" dirty="0">
                <a:solidFill>
                  <a:schemeClr val="bg1"/>
                </a:solidFill>
                <a:latin typeface="Lucida Console" pitchFamily="49" charset="0"/>
              </a:rPr>
              <a:t> </a:t>
            </a:r>
            <a:r>
              <a:rPr lang="ja-JP" altLang="en-US" sz="2000" b="1" dirty="0">
                <a:solidFill>
                  <a:schemeClr val="bg1"/>
                </a:solidFill>
                <a:latin typeface="Lucida Console" pitchFamily="49" charset="0"/>
                <a:ea typeface="Osaka-UI" pitchFamily="50" charset="-128"/>
              </a:rPr>
              <a:t>北大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chemeClr val="bg1"/>
                </a:solidFill>
                <a:latin typeface="Lucida Console" pitchFamily="49" charset="0"/>
              </a:rPr>
              <a:t>   </a:t>
            </a:r>
            <a:r>
              <a:rPr lang="en-US" altLang="ja-JP" sz="2000" dirty="0" err="1">
                <a:solidFill>
                  <a:schemeClr val="bg1"/>
                </a:solidFill>
                <a:latin typeface="Lucida Console" pitchFamily="49" charset="0"/>
              </a:rPr>
              <a:t>sci</a:t>
            </a:r>
            <a:r>
              <a:rPr lang="en-US" altLang="ja-JP" sz="2000" dirty="0">
                <a:solidFill>
                  <a:schemeClr val="bg1"/>
                </a:solidFill>
                <a:latin typeface="Lucida Console" pitchFamily="49" charset="0"/>
              </a:rPr>
              <a:t>: </a:t>
            </a:r>
            <a:r>
              <a:rPr lang="ja-JP" altLang="en-US" sz="2000" b="1" dirty="0">
                <a:solidFill>
                  <a:schemeClr val="bg1"/>
                </a:solidFill>
                <a:latin typeface="Lucida Console" pitchFamily="49" charset="0"/>
                <a:ea typeface="Osaka-UI" pitchFamily="50" charset="-128"/>
              </a:rPr>
              <a:t>理学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ja-JP" sz="2000" dirty="0" err="1">
                <a:solidFill>
                  <a:schemeClr val="bg1"/>
                </a:solidFill>
                <a:latin typeface="Lucida Console" pitchFamily="49" charset="0"/>
              </a:rPr>
              <a:t>ep</a:t>
            </a:r>
            <a:r>
              <a:rPr lang="en-US" altLang="ja-JP" sz="2000" dirty="0">
                <a:solidFill>
                  <a:schemeClr val="bg1"/>
                </a:solidFill>
                <a:latin typeface="Lucida Console" pitchFamily="49" charset="0"/>
              </a:rPr>
              <a:t>: </a:t>
            </a:r>
            <a:r>
              <a:rPr lang="ja-JP" altLang="en-US" sz="2000" b="1" dirty="0">
                <a:solidFill>
                  <a:schemeClr val="bg1"/>
                </a:solidFill>
                <a:latin typeface="Lucida Console" pitchFamily="49" charset="0"/>
                <a:ea typeface="Osaka-UI" pitchFamily="50" charset="-128"/>
              </a:rPr>
              <a:t>地球惑星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563938" y="1700213"/>
            <a:ext cx="5327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kumimoji="1" lang="en-US" altLang="ja-JP" dirty="0">
                <a:solidFill>
                  <a:srgbClr val="FFFF00"/>
                </a:solidFill>
              </a:rPr>
              <a:t>http://www.ep.sci.hokudai.ac.jp/~inex/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DNS </a:t>
            </a:r>
            <a:r>
              <a:rPr lang="ja-JP" altLang="en-US" dirty="0" smtClean="0"/>
              <a:t>サーバ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800" dirty="0" smtClean="0"/>
              <a:t>DNS </a:t>
            </a:r>
            <a:r>
              <a:rPr lang="ja-JP" altLang="en-US" sz="2800" dirty="0" smtClean="0"/>
              <a:t>サービスを提供するコンピュータ</a:t>
            </a:r>
          </a:p>
          <a:p>
            <a:pPr lvl="1"/>
            <a:r>
              <a:rPr lang="ja-JP" altLang="en-US" sz="2400" dirty="0" smtClean="0"/>
              <a:t>ドメイン名から</a:t>
            </a:r>
            <a:r>
              <a:rPr lang="en-US" altLang="ja-JP" sz="2400" dirty="0" smtClean="0"/>
              <a:t>IP </a:t>
            </a:r>
            <a:r>
              <a:rPr lang="ja-JP" altLang="en-US" sz="2400" dirty="0" smtClean="0"/>
              <a:t>アドレスを問い合わせ 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逆も可</a:t>
            </a:r>
            <a:r>
              <a:rPr lang="en-US" altLang="ja-JP" sz="2400" dirty="0" smtClean="0"/>
              <a:t>)</a:t>
            </a:r>
          </a:p>
          <a:p>
            <a:pPr lvl="2"/>
            <a:r>
              <a:rPr lang="ja-JP" altLang="en-US" dirty="0" smtClean="0"/>
              <a:t>送信</a:t>
            </a:r>
            <a:r>
              <a:rPr lang="en-US" altLang="ja-JP" dirty="0" smtClean="0"/>
              <a:t>: mail.ep.sci.hokudai.ac.jp</a:t>
            </a:r>
          </a:p>
          <a:p>
            <a:pPr lvl="2"/>
            <a:r>
              <a:rPr lang="ja-JP" altLang="en-US" dirty="0" smtClean="0"/>
              <a:t>返信</a:t>
            </a:r>
            <a:r>
              <a:rPr lang="en-US" altLang="ja-JP" dirty="0" smtClean="0"/>
              <a:t>: 133.50.160.50</a:t>
            </a:r>
          </a:p>
          <a:p>
            <a:r>
              <a:rPr lang="en-US" altLang="ja-JP" sz="2800" dirty="0" smtClean="0"/>
              <a:t>DNS </a:t>
            </a:r>
            <a:r>
              <a:rPr lang="ja-JP" altLang="en-US" sz="2800" dirty="0" smtClean="0"/>
              <a:t>サーバの </a:t>
            </a:r>
            <a:r>
              <a:rPr lang="en-US" altLang="ja-JP" sz="2800" dirty="0" smtClean="0"/>
              <a:t>IP </a:t>
            </a:r>
            <a:r>
              <a:rPr lang="ja-JP" altLang="en-US" sz="2800" dirty="0" smtClean="0"/>
              <a:t>アドレスも事実上必須のパラメータである</a:t>
            </a:r>
            <a:r>
              <a:rPr lang="en-US" altLang="ja-JP" sz="2800" dirty="0" smtClean="0"/>
              <a:t>.</a:t>
            </a:r>
          </a:p>
          <a:p>
            <a:endParaRPr kumimoji="1" lang="ja-JP" altLang="en-US" dirty="0"/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 flipV="1">
            <a:off x="1465263" y="5013325"/>
            <a:ext cx="5975350" cy="792163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5" name="Picture 5" descr="新しい画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175" y="5013325"/>
            <a:ext cx="18732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926292" y="5876925"/>
            <a:ext cx="1860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kumimoji="1" lang="en-US" altLang="ja-JP" sz="1800" dirty="0"/>
              <a:t>DNS </a:t>
            </a:r>
            <a:r>
              <a:rPr kumimoji="1" lang="ja-JP" altLang="en-US" sz="1800" dirty="0"/>
              <a:t>サーバ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1" lang="en-US" altLang="ja-JP" sz="1800" dirty="0"/>
              <a:t>IP: 133.87.45.70</a:t>
            </a:r>
          </a:p>
        </p:txBody>
      </p:sp>
      <p:sp>
        <p:nvSpPr>
          <p:cNvPr id="7" name="Freeform 14"/>
          <p:cNvSpPr>
            <a:spLocks/>
          </p:cNvSpPr>
          <p:nvPr/>
        </p:nvSpPr>
        <p:spPr bwMode="auto">
          <a:xfrm>
            <a:off x="1982788" y="4503738"/>
            <a:ext cx="4859337" cy="779462"/>
          </a:xfrm>
          <a:custGeom>
            <a:avLst/>
            <a:gdLst>
              <a:gd name="T0" fmla="*/ 0 w 3061"/>
              <a:gd name="T1" fmla="*/ 1237395220 h 491"/>
              <a:gd name="T2" fmla="*/ 2147483647 w 3061"/>
              <a:gd name="T3" fmla="*/ 153728650 h 491"/>
              <a:gd name="T4" fmla="*/ 2147483647 w 3061"/>
              <a:gd name="T5" fmla="*/ 309978248 h 491"/>
              <a:gd name="T6" fmla="*/ 0 60000 65536"/>
              <a:gd name="T7" fmla="*/ 0 60000 65536"/>
              <a:gd name="T8" fmla="*/ 0 60000 65536"/>
              <a:gd name="T9" fmla="*/ 0 w 3061"/>
              <a:gd name="T10" fmla="*/ 0 h 491"/>
              <a:gd name="T11" fmla="*/ 3061 w 3061"/>
              <a:gd name="T12" fmla="*/ 491 h 4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61" h="491">
                <a:moveTo>
                  <a:pt x="0" y="491"/>
                </a:moveTo>
                <a:cubicBezTo>
                  <a:pt x="221" y="419"/>
                  <a:pt x="816" y="122"/>
                  <a:pt x="1326" y="61"/>
                </a:cubicBezTo>
                <a:cubicBezTo>
                  <a:pt x="1836" y="0"/>
                  <a:pt x="2700" y="110"/>
                  <a:pt x="3061" y="123"/>
                </a:cubicBezTo>
              </a:path>
            </a:pathLst>
          </a:custGeom>
          <a:noFill/>
          <a:ln w="28575">
            <a:solidFill>
              <a:srgbClr val="808080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" name="Freeform 15"/>
          <p:cNvSpPr>
            <a:spLocks/>
          </p:cNvSpPr>
          <p:nvPr/>
        </p:nvSpPr>
        <p:spPr bwMode="auto">
          <a:xfrm>
            <a:off x="2147888" y="5514975"/>
            <a:ext cx="4737100" cy="722313"/>
          </a:xfrm>
          <a:custGeom>
            <a:avLst/>
            <a:gdLst>
              <a:gd name="T0" fmla="*/ 0 w 2984"/>
              <a:gd name="T1" fmla="*/ 786289282 h 455"/>
              <a:gd name="T2" fmla="*/ 2147483647 w 2984"/>
              <a:gd name="T3" fmla="*/ 1015624590 h 455"/>
              <a:gd name="T4" fmla="*/ 2147483647 w 2984"/>
              <a:gd name="T5" fmla="*/ 0 h 455"/>
              <a:gd name="T6" fmla="*/ 0 60000 65536"/>
              <a:gd name="T7" fmla="*/ 0 60000 65536"/>
              <a:gd name="T8" fmla="*/ 0 60000 65536"/>
              <a:gd name="T9" fmla="*/ 0 w 2984"/>
              <a:gd name="T10" fmla="*/ 0 h 455"/>
              <a:gd name="T11" fmla="*/ 2984 w 2984"/>
              <a:gd name="T12" fmla="*/ 455 h 4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84" h="455">
                <a:moveTo>
                  <a:pt x="0" y="312"/>
                </a:moveTo>
                <a:cubicBezTo>
                  <a:pt x="268" y="327"/>
                  <a:pt x="1113" y="455"/>
                  <a:pt x="1610" y="403"/>
                </a:cubicBezTo>
                <a:cubicBezTo>
                  <a:pt x="2107" y="351"/>
                  <a:pt x="2698" y="84"/>
                  <a:pt x="2984" y="0"/>
                </a:cubicBezTo>
              </a:path>
            </a:pathLst>
          </a:custGeom>
          <a:noFill/>
          <a:ln w="28575">
            <a:solidFill>
              <a:srgbClr val="808080"/>
            </a:solidFill>
            <a:round/>
            <a:headEnd type="none" w="lg" len="lg"/>
            <a:tailEnd type="triangle" w="lg" len="lg"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3336925" y="4292600"/>
            <a:ext cx="2159000" cy="792163"/>
            <a:chOff x="2109" y="2568"/>
            <a:chExt cx="1360" cy="499"/>
          </a:xfrm>
        </p:grpSpPr>
        <p:sp>
          <p:nvSpPr>
            <p:cNvPr id="10" name="Letter"/>
            <p:cNvSpPr>
              <a:spLocks noEditPoints="1" noChangeArrowheads="1"/>
            </p:cNvSpPr>
            <p:nvPr/>
          </p:nvSpPr>
          <p:spPr bwMode="auto">
            <a:xfrm>
              <a:off x="2109" y="2568"/>
              <a:ext cx="1360" cy="499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5304 w 21600"/>
                <a:gd name="T17" fmla="*/ 9216 h 21600"/>
                <a:gd name="T18" fmla="*/ 17504 w 21600"/>
                <a:gd name="T19" fmla="*/ 1837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14" y="0"/>
                  </a:moveTo>
                  <a:lnTo>
                    <a:pt x="21600" y="0"/>
                  </a:lnTo>
                  <a:lnTo>
                    <a:pt x="21600" y="21628"/>
                  </a:lnTo>
                  <a:lnTo>
                    <a:pt x="14" y="21628"/>
                  </a:lnTo>
                  <a:lnTo>
                    <a:pt x="14" y="0"/>
                  </a:lnTo>
                  <a:close/>
                </a:path>
                <a:path w="21600" h="21600" extrusionOk="0">
                  <a:moveTo>
                    <a:pt x="18476" y="2035"/>
                  </a:moveTo>
                  <a:lnTo>
                    <a:pt x="20539" y="2035"/>
                  </a:lnTo>
                  <a:lnTo>
                    <a:pt x="20539" y="6559"/>
                  </a:lnTo>
                  <a:lnTo>
                    <a:pt x="18476" y="6559"/>
                  </a:lnTo>
                  <a:lnTo>
                    <a:pt x="18476" y="2035"/>
                  </a:lnTo>
                  <a:close/>
                </a:path>
                <a:path w="21600" h="21600" extrusionOk="0">
                  <a:moveTo>
                    <a:pt x="884" y="2092"/>
                  </a:moveTo>
                  <a:lnTo>
                    <a:pt x="7425" y="2092"/>
                  </a:lnTo>
                  <a:lnTo>
                    <a:pt x="7425" y="2770"/>
                  </a:lnTo>
                  <a:lnTo>
                    <a:pt x="884" y="2770"/>
                  </a:lnTo>
                  <a:lnTo>
                    <a:pt x="884" y="2092"/>
                  </a:lnTo>
                  <a:close/>
                </a:path>
                <a:path w="21600" h="21600" extrusionOk="0">
                  <a:moveTo>
                    <a:pt x="884" y="3109"/>
                  </a:moveTo>
                  <a:lnTo>
                    <a:pt x="7425" y="3109"/>
                  </a:lnTo>
                  <a:lnTo>
                    <a:pt x="7425" y="3788"/>
                  </a:lnTo>
                  <a:lnTo>
                    <a:pt x="884" y="3788"/>
                  </a:lnTo>
                  <a:lnTo>
                    <a:pt x="884" y="3109"/>
                  </a:lnTo>
                  <a:close/>
                </a:path>
                <a:path w="21600" h="21600" extrusionOk="0">
                  <a:moveTo>
                    <a:pt x="884" y="4127"/>
                  </a:moveTo>
                  <a:lnTo>
                    <a:pt x="7425" y="4127"/>
                  </a:lnTo>
                  <a:lnTo>
                    <a:pt x="7425" y="4806"/>
                  </a:lnTo>
                  <a:lnTo>
                    <a:pt x="884" y="4806"/>
                  </a:lnTo>
                  <a:lnTo>
                    <a:pt x="884" y="4127"/>
                  </a:lnTo>
                  <a:close/>
                </a:path>
                <a:path w="21600" h="21600" extrusionOk="0">
                  <a:moveTo>
                    <a:pt x="5127" y="5145"/>
                  </a:moveTo>
                  <a:lnTo>
                    <a:pt x="7425" y="5145"/>
                  </a:lnTo>
                  <a:lnTo>
                    <a:pt x="7425" y="5824"/>
                  </a:lnTo>
                  <a:lnTo>
                    <a:pt x="5127" y="5824"/>
                  </a:lnTo>
                  <a:lnTo>
                    <a:pt x="5127" y="51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2109" y="2659"/>
              <a:ext cx="115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kumimoji="1" lang="ja-JP" altLang="en-US" sz="1800"/>
                <a:t>返答</a:t>
              </a:r>
              <a:r>
                <a:rPr kumimoji="1" lang="en-US" altLang="ja-JP" sz="1800"/>
                <a:t>: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kumimoji="1" lang="en-US" altLang="ja-JP" sz="1800"/>
                <a:t>133.50.160.50 !!</a:t>
              </a:r>
            </a:p>
          </p:txBody>
        </p:sp>
      </p:grpSp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3408363" y="5661025"/>
            <a:ext cx="2673350" cy="917575"/>
            <a:chOff x="1837" y="3430"/>
            <a:chExt cx="1684" cy="578"/>
          </a:xfrm>
        </p:grpSpPr>
        <p:sp>
          <p:nvSpPr>
            <p:cNvPr id="13" name="Letter"/>
            <p:cNvSpPr>
              <a:spLocks noEditPoints="1" noChangeArrowheads="1"/>
            </p:cNvSpPr>
            <p:nvPr/>
          </p:nvSpPr>
          <p:spPr bwMode="auto">
            <a:xfrm>
              <a:off x="1837" y="3430"/>
              <a:ext cx="1678" cy="578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5304 w 21600"/>
                <a:gd name="T17" fmla="*/ 9216 h 21600"/>
                <a:gd name="T18" fmla="*/ 17504 w 21600"/>
                <a:gd name="T19" fmla="*/ 1837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14" y="0"/>
                  </a:moveTo>
                  <a:lnTo>
                    <a:pt x="21600" y="0"/>
                  </a:lnTo>
                  <a:lnTo>
                    <a:pt x="21600" y="21628"/>
                  </a:lnTo>
                  <a:lnTo>
                    <a:pt x="14" y="21628"/>
                  </a:lnTo>
                  <a:lnTo>
                    <a:pt x="14" y="0"/>
                  </a:lnTo>
                  <a:close/>
                </a:path>
                <a:path w="21600" h="21600" extrusionOk="0">
                  <a:moveTo>
                    <a:pt x="18476" y="2035"/>
                  </a:moveTo>
                  <a:lnTo>
                    <a:pt x="20539" y="2035"/>
                  </a:lnTo>
                  <a:lnTo>
                    <a:pt x="20539" y="6559"/>
                  </a:lnTo>
                  <a:lnTo>
                    <a:pt x="18476" y="6559"/>
                  </a:lnTo>
                  <a:lnTo>
                    <a:pt x="18476" y="2035"/>
                  </a:lnTo>
                  <a:close/>
                </a:path>
                <a:path w="21600" h="21600" extrusionOk="0">
                  <a:moveTo>
                    <a:pt x="884" y="2092"/>
                  </a:moveTo>
                  <a:lnTo>
                    <a:pt x="7425" y="2092"/>
                  </a:lnTo>
                  <a:lnTo>
                    <a:pt x="7425" y="2770"/>
                  </a:lnTo>
                  <a:lnTo>
                    <a:pt x="884" y="2770"/>
                  </a:lnTo>
                  <a:lnTo>
                    <a:pt x="884" y="2092"/>
                  </a:lnTo>
                  <a:close/>
                </a:path>
                <a:path w="21600" h="21600" extrusionOk="0">
                  <a:moveTo>
                    <a:pt x="884" y="3109"/>
                  </a:moveTo>
                  <a:lnTo>
                    <a:pt x="7425" y="3109"/>
                  </a:lnTo>
                  <a:lnTo>
                    <a:pt x="7425" y="3788"/>
                  </a:lnTo>
                  <a:lnTo>
                    <a:pt x="884" y="3788"/>
                  </a:lnTo>
                  <a:lnTo>
                    <a:pt x="884" y="3109"/>
                  </a:lnTo>
                  <a:close/>
                </a:path>
                <a:path w="21600" h="21600" extrusionOk="0">
                  <a:moveTo>
                    <a:pt x="884" y="4127"/>
                  </a:moveTo>
                  <a:lnTo>
                    <a:pt x="7425" y="4127"/>
                  </a:lnTo>
                  <a:lnTo>
                    <a:pt x="7425" y="4806"/>
                  </a:lnTo>
                  <a:lnTo>
                    <a:pt x="884" y="4806"/>
                  </a:lnTo>
                  <a:lnTo>
                    <a:pt x="884" y="4127"/>
                  </a:lnTo>
                  <a:close/>
                </a:path>
                <a:path w="21600" h="21600" extrusionOk="0">
                  <a:moveTo>
                    <a:pt x="5127" y="5145"/>
                  </a:moveTo>
                  <a:lnTo>
                    <a:pt x="7425" y="5145"/>
                  </a:lnTo>
                  <a:lnTo>
                    <a:pt x="7425" y="5824"/>
                  </a:lnTo>
                  <a:lnTo>
                    <a:pt x="5127" y="5824"/>
                  </a:lnTo>
                  <a:lnTo>
                    <a:pt x="5127" y="51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1837" y="3566"/>
              <a:ext cx="16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kumimoji="1" lang="ja-JP" altLang="en-US" sz="1800"/>
                <a:t>問い合わせ</a:t>
              </a:r>
              <a:r>
                <a:rPr kumimoji="1" lang="en-US" altLang="ja-JP" sz="1800"/>
                <a:t>: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kumimoji="1" lang="en-US" altLang="ja-JP" sz="1800"/>
                <a:t>mail.ep.sci.hokudai.ac.jp</a:t>
              </a:r>
            </a:p>
          </p:txBody>
        </p:sp>
      </p:grpSp>
      <p:pic>
        <p:nvPicPr>
          <p:cNvPr id="15" name="Picture 5" descr="新しい画像 (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3857628"/>
            <a:ext cx="205105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143536"/>
          </a:xfrm>
        </p:spPr>
        <p:txBody>
          <a:bodyPr>
            <a:normAutofit/>
          </a:bodyPr>
          <a:lstStyle/>
          <a:p>
            <a:pPr fontAlgn="ctr">
              <a:lnSpc>
                <a:spcPct val="80000"/>
              </a:lnSpc>
              <a:spcBef>
                <a:spcPct val="10000"/>
              </a:spcBef>
            </a:pPr>
            <a:r>
              <a:rPr lang="ja-JP" altLang="en-US" sz="2800" b="1" dirty="0" smtClean="0"/>
              <a:t>ネットワーク</a:t>
            </a:r>
          </a:p>
          <a:p>
            <a:pPr lvl="1" fontAlgn="ctr">
              <a:lnSpc>
                <a:spcPct val="80000"/>
              </a:lnSpc>
              <a:spcBef>
                <a:spcPct val="10000"/>
              </a:spcBef>
            </a:pPr>
            <a:r>
              <a:rPr lang="ja-JP" altLang="en-US" sz="2400" dirty="0" smtClean="0"/>
              <a:t>コンピュータ同士をつないだもの</a:t>
            </a:r>
          </a:p>
          <a:p>
            <a:pPr fontAlgn="ctr">
              <a:lnSpc>
                <a:spcPct val="80000"/>
              </a:lnSpc>
              <a:spcBef>
                <a:spcPct val="10000"/>
              </a:spcBef>
            </a:pPr>
            <a:endParaRPr lang="ja-JP" altLang="en-US" sz="1200" dirty="0" smtClean="0"/>
          </a:p>
          <a:p>
            <a:pPr fontAlgn="ctr">
              <a:lnSpc>
                <a:spcPct val="80000"/>
              </a:lnSpc>
              <a:spcBef>
                <a:spcPct val="10000"/>
              </a:spcBef>
            </a:pPr>
            <a:r>
              <a:rPr lang="en-US" altLang="ja-JP" sz="2800" b="1" dirty="0" smtClean="0"/>
              <a:t>TCP/IP</a:t>
            </a:r>
          </a:p>
          <a:p>
            <a:pPr lvl="1" fontAlgn="ctr">
              <a:lnSpc>
                <a:spcPct val="80000"/>
              </a:lnSpc>
              <a:spcBef>
                <a:spcPct val="10000"/>
              </a:spcBef>
            </a:pPr>
            <a:r>
              <a:rPr lang="en-US" altLang="ja-JP" sz="2400" dirty="0" smtClean="0"/>
              <a:t>4</a:t>
            </a:r>
            <a:r>
              <a:rPr lang="ja-JP" altLang="en-US" sz="2400" dirty="0" smtClean="0"/>
              <a:t>層からなるインターネットの通信規約</a:t>
            </a:r>
          </a:p>
          <a:p>
            <a:pPr fontAlgn="ctr">
              <a:lnSpc>
                <a:spcPct val="80000"/>
              </a:lnSpc>
              <a:spcBef>
                <a:spcPct val="10000"/>
              </a:spcBef>
            </a:pPr>
            <a:endParaRPr lang="ja-JP" altLang="en-US" sz="1200" dirty="0" smtClean="0"/>
          </a:p>
          <a:p>
            <a:pPr fontAlgn="ctr">
              <a:lnSpc>
                <a:spcPct val="80000"/>
              </a:lnSpc>
              <a:spcBef>
                <a:spcPct val="10000"/>
              </a:spcBef>
            </a:pPr>
            <a:r>
              <a:rPr lang="en-US" altLang="ja-JP" sz="2800" b="1" dirty="0" smtClean="0"/>
              <a:t>IP </a:t>
            </a:r>
            <a:r>
              <a:rPr lang="ja-JP" altLang="en-US" sz="2800" b="1" dirty="0" smtClean="0"/>
              <a:t>アドレス・サブネットマスク・ゲートウェイアドレス・</a:t>
            </a:r>
            <a:br>
              <a:rPr lang="ja-JP" altLang="en-US" sz="2800" b="1" dirty="0" smtClean="0"/>
            </a:br>
            <a:r>
              <a:rPr lang="ja-JP" altLang="en-US" sz="2800" b="1" dirty="0" smtClean="0"/>
              <a:t>ブロードキャストアドレス・</a:t>
            </a:r>
            <a:r>
              <a:rPr lang="en-US" altLang="ja-JP" sz="2800" b="1" dirty="0" smtClean="0"/>
              <a:t>MAC </a:t>
            </a:r>
            <a:r>
              <a:rPr lang="ja-JP" altLang="en-US" sz="2800" b="1" dirty="0" smtClean="0"/>
              <a:t>アドレス</a:t>
            </a:r>
          </a:p>
          <a:p>
            <a:pPr lvl="1" fontAlgn="ctr">
              <a:lnSpc>
                <a:spcPct val="80000"/>
              </a:lnSpc>
              <a:spcBef>
                <a:spcPct val="10000"/>
              </a:spcBef>
            </a:pPr>
            <a:r>
              <a:rPr lang="ja-JP" altLang="en-US" sz="2400" dirty="0" smtClean="0"/>
              <a:t>ネットワーク上でコンピュータと通信するために必要な情報</a:t>
            </a:r>
          </a:p>
          <a:p>
            <a:pPr fontAlgn="ctr">
              <a:lnSpc>
                <a:spcPct val="80000"/>
              </a:lnSpc>
              <a:spcBef>
                <a:spcPct val="10000"/>
              </a:spcBef>
            </a:pPr>
            <a:endParaRPr lang="ja-JP" altLang="en-US" sz="1200" dirty="0" smtClean="0"/>
          </a:p>
          <a:p>
            <a:pPr fontAlgn="ctr">
              <a:lnSpc>
                <a:spcPct val="80000"/>
              </a:lnSpc>
              <a:spcBef>
                <a:spcPct val="10000"/>
              </a:spcBef>
            </a:pPr>
            <a:r>
              <a:rPr lang="ja-JP" altLang="en-US" sz="2800" b="1" dirty="0" smtClean="0"/>
              <a:t>ドメイン名・</a:t>
            </a:r>
            <a:r>
              <a:rPr lang="en-US" altLang="ja-JP" sz="2800" b="1" dirty="0" smtClean="0"/>
              <a:t>DNS </a:t>
            </a:r>
            <a:r>
              <a:rPr lang="ja-JP" altLang="en-US" sz="2800" b="1" dirty="0" smtClean="0"/>
              <a:t>サーバ</a:t>
            </a:r>
          </a:p>
          <a:p>
            <a:pPr lvl="1" fontAlgn="ctr">
              <a:lnSpc>
                <a:spcPct val="80000"/>
              </a:lnSpc>
              <a:spcBef>
                <a:spcPct val="10000"/>
              </a:spcBef>
            </a:pPr>
            <a:r>
              <a:rPr lang="ja-JP" altLang="en-US" sz="2400" dirty="0" smtClean="0"/>
              <a:t>人間がネットワーク上のコンピュータを</a:t>
            </a:r>
            <a:br>
              <a:rPr lang="ja-JP" altLang="en-US" sz="2400" dirty="0" smtClean="0"/>
            </a:br>
            <a:r>
              <a:rPr lang="ja-JP" altLang="en-US" sz="2400" dirty="0" smtClean="0"/>
              <a:t>識別しやすくする仕組み</a:t>
            </a:r>
          </a:p>
          <a:p>
            <a:pPr lvl="1" fontAlgn="ctr">
              <a:lnSpc>
                <a:spcPct val="80000"/>
              </a:lnSpc>
              <a:spcBef>
                <a:spcPct val="10000"/>
              </a:spcBef>
            </a:pPr>
            <a:r>
              <a:rPr lang="ja-JP" altLang="en-US" sz="2400" dirty="0" smtClean="0"/>
              <a:t>ドメイン名から </a:t>
            </a:r>
            <a:r>
              <a:rPr lang="en-US" altLang="ja-JP" sz="2400" dirty="0" smtClean="0"/>
              <a:t>IP </a:t>
            </a:r>
            <a:r>
              <a:rPr lang="ja-JP" altLang="en-US" sz="2400" dirty="0" smtClean="0"/>
              <a:t>アドレスを知るには</a:t>
            </a:r>
            <a:br>
              <a:rPr lang="ja-JP" altLang="en-US" sz="2400" dirty="0" smtClean="0"/>
            </a:br>
            <a:r>
              <a:rPr lang="en-US" altLang="ja-JP" sz="2400" dirty="0" smtClean="0"/>
              <a:t>DNS </a:t>
            </a:r>
            <a:r>
              <a:rPr lang="ja-JP" altLang="en-US" sz="2400" dirty="0" smtClean="0"/>
              <a:t>サーバが必要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ネットワーク</a:t>
            </a:r>
            <a:endParaRPr kumimoji="1"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 smtClean="0"/>
              <a:t>コンピュータ同士をつないだもの</a:t>
            </a:r>
          </a:p>
          <a:p>
            <a:pPr lvl="1"/>
            <a:r>
              <a:rPr lang="ja-JP" altLang="en-US" dirty="0" smtClean="0"/>
              <a:t>電気信号をやり取りするようにつないだもの</a:t>
            </a:r>
          </a:p>
          <a:p>
            <a:pPr lvl="1"/>
            <a:r>
              <a:rPr lang="ja-JP" altLang="en-US" dirty="0" smtClean="0"/>
              <a:t>ソフトウェア的には通信することをさす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ＭＳ Ｐゴシック" charset="-128"/>
              </a:rPr>
              <a:t>ネットワークの種類</a:t>
            </a:r>
            <a:endParaRPr kumimoji="1" lang="ja-JP" altLang="en-US" dirty="0"/>
          </a:p>
        </p:txBody>
      </p:sp>
      <p:pic>
        <p:nvPicPr>
          <p:cNvPr id="4" name="Picture 1031" descr="internet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643050"/>
            <a:ext cx="6092278" cy="4299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ＭＳ Ｐゴシック" charset="-128"/>
              </a:rPr>
              <a:t>ネットワークの種類</a:t>
            </a:r>
            <a:endParaRPr kumimoji="1" lang="ja-JP" altLang="en-US" dirty="0"/>
          </a:p>
        </p:txBody>
      </p:sp>
      <p:pic>
        <p:nvPicPr>
          <p:cNvPr id="4" name="Picture 1031" descr="internet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643050"/>
            <a:ext cx="6092278" cy="4299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フローチャート : 代替処理 4"/>
          <p:cNvSpPr/>
          <p:nvPr/>
        </p:nvSpPr>
        <p:spPr>
          <a:xfrm>
            <a:off x="571472" y="4071942"/>
            <a:ext cx="8215370" cy="2500330"/>
          </a:xfrm>
          <a:prstGeom prst="flowChartAlternateProcess">
            <a:avLst/>
          </a:prstGeom>
          <a:solidFill>
            <a:srgbClr val="0066FF">
              <a:alpha val="9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-182563">
              <a:spcBef>
                <a:spcPct val="0"/>
              </a:spcBef>
            </a:pPr>
            <a:r>
              <a:rPr kumimoji="1" lang="en-US" altLang="ja-JP" sz="3200" dirty="0" smtClean="0"/>
              <a:t>LAN(Local Area Network)</a:t>
            </a:r>
          </a:p>
          <a:p>
            <a:pPr marL="182563" indent="-182563">
              <a:spcBef>
                <a:spcPct val="0"/>
              </a:spcBef>
              <a:buFont typeface="Arial" pitchFamily="34" charset="0"/>
              <a:buChar char="•"/>
            </a:pPr>
            <a:r>
              <a:rPr lang="ja-JP" altLang="en-US" sz="3200" dirty="0" smtClean="0">
                <a:solidFill>
                  <a:schemeClr val="bg1"/>
                </a:solidFill>
              </a:rPr>
              <a:t>「</a:t>
            </a:r>
            <a:r>
              <a:rPr lang="ja-JP" altLang="en-US" sz="3200" dirty="0">
                <a:solidFill>
                  <a:schemeClr val="bg1"/>
                </a:solidFill>
              </a:rPr>
              <a:t>構内情報通信網」 </a:t>
            </a:r>
          </a:p>
          <a:p>
            <a:pPr marL="182563" indent="-182563">
              <a:spcBef>
                <a:spcPct val="0"/>
              </a:spcBef>
              <a:buFont typeface="Arial" pitchFamily="34" charset="0"/>
              <a:buChar char="•"/>
            </a:pPr>
            <a:r>
              <a:rPr lang="ja-JP" altLang="en-US" sz="3200" dirty="0">
                <a:solidFill>
                  <a:schemeClr val="bg1"/>
                </a:solidFill>
              </a:rPr>
              <a:t>オフィス・家庭・学校などの</a:t>
            </a:r>
            <a:r>
              <a:rPr lang="ja-JP" altLang="en-US" sz="3200" dirty="0" smtClean="0">
                <a:solidFill>
                  <a:schemeClr val="bg1"/>
                </a:solidFill>
              </a:rPr>
              <a:t>限られたエリア内</a:t>
            </a:r>
            <a:r>
              <a:rPr lang="ja-JP" altLang="en-US" sz="3200" dirty="0">
                <a:solidFill>
                  <a:schemeClr val="bg1"/>
                </a:solidFill>
              </a:rPr>
              <a:t>のネットワーク</a:t>
            </a:r>
          </a:p>
          <a:p>
            <a:pPr algn="ctr"/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ＭＳ Ｐゴシック" charset="-128"/>
              </a:rPr>
              <a:t>ネットワークの種類</a:t>
            </a:r>
            <a:endParaRPr kumimoji="1" lang="ja-JP" altLang="en-US" dirty="0"/>
          </a:p>
        </p:txBody>
      </p:sp>
      <p:pic>
        <p:nvPicPr>
          <p:cNvPr id="4" name="Picture 1031" descr="internet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643050"/>
            <a:ext cx="6092278" cy="4299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フローチャート : 代替処理 6"/>
          <p:cNvSpPr/>
          <p:nvPr/>
        </p:nvSpPr>
        <p:spPr>
          <a:xfrm>
            <a:off x="571472" y="4071942"/>
            <a:ext cx="8215370" cy="2500330"/>
          </a:xfrm>
          <a:prstGeom prst="flowChartAlternateProcess">
            <a:avLst/>
          </a:prstGeom>
          <a:solidFill>
            <a:srgbClr val="0066FF">
              <a:alpha val="9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-182563">
              <a:spcBef>
                <a:spcPct val="0"/>
              </a:spcBef>
            </a:pPr>
            <a:r>
              <a:rPr kumimoji="1" lang="en-US" altLang="ja-JP" sz="3200" dirty="0" smtClean="0"/>
              <a:t>WAN(Wide Area Network)</a:t>
            </a:r>
          </a:p>
          <a:p>
            <a:pPr marL="182563" indent="-182563">
              <a:spcBef>
                <a:spcPct val="0"/>
              </a:spcBef>
              <a:buFontTx/>
              <a:buChar char="•"/>
            </a:pPr>
            <a:r>
              <a:rPr lang="ja-JP" altLang="en-US" sz="3200" dirty="0">
                <a:solidFill>
                  <a:schemeClr val="bg1"/>
                </a:solidFill>
              </a:rPr>
              <a:t>「広域ネットワーク」</a:t>
            </a:r>
          </a:p>
          <a:p>
            <a:pPr marL="182563" indent="-182563">
              <a:spcBef>
                <a:spcPct val="0"/>
              </a:spcBef>
              <a:buFontTx/>
              <a:buChar char="•"/>
            </a:pPr>
            <a:r>
              <a:rPr lang="ja-JP" altLang="en-US" sz="3200" dirty="0">
                <a:solidFill>
                  <a:schemeClr val="bg1"/>
                </a:solidFill>
              </a:rPr>
              <a:t>公衆回線網を使用して接続したネットワークもしくは </a:t>
            </a:r>
            <a:r>
              <a:rPr lang="en-US" altLang="ja-JP" sz="3200" dirty="0">
                <a:solidFill>
                  <a:schemeClr val="bg1"/>
                </a:solidFill>
              </a:rPr>
              <a:t>LAN </a:t>
            </a:r>
            <a:r>
              <a:rPr lang="ja-JP" altLang="en-US" sz="3200" dirty="0">
                <a:solidFill>
                  <a:schemeClr val="bg1"/>
                </a:solidFill>
              </a:rPr>
              <a:t>同士を接続したネットワーク</a:t>
            </a:r>
          </a:p>
          <a:p>
            <a:pPr algn="ctr"/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rne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internet</Template>
  <TotalTime>418</TotalTime>
  <Words>1521</Words>
  <Application>Microsoft Office PowerPoint</Application>
  <PresentationFormat>画面に合わせる (4:3)</PresentationFormat>
  <Paragraphs>333</Paragraphs>
  <Slides>54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54</vt:i4>
      </vt:variant>
    </vt:vector>
  </HeadingPairs>
  <TitlesOfParts>
    <vt:vector size="56" baseType="lpstr">
      <vt:lpstr>internet</vt:lpstr>
      <vt:lpstr>Office テーマ</vt:lpstr>
      <vt:lpstr> 最低限 INTERNET ～ネットワークの仕組み～</vt:lpstr>
      <vt:lpstr>インターネットと私</vt:lpstr>
      <vt:lpstr>今日の目標</vt:lpstr>
      <vt:lpstr>目次</vt:lpstr>
      <vt:lpstr>ネットワークの概要  internet</vt:lpstr>
      <vt:lpstr>ネットワーク</vt:lpstr>
      <vt:lpstr>ネットワークの種類</vt:lpstr>
      <vt:lpstr>ネットワークの種類</vt:lpstr>
      <vt:lpstr>ネットワークの種類</vt:lpstr>
      <vt:lpstr>ネットワークの種類</vt:lpstr>
      <vt:lpstr>ネットワークの通信規約  TCP/IP</vt:lpstr>
      <vt:lpstr>プロトコル(通信規約)</vt:lpstr>
      <vt:lpstr>ネットワークの階層構造</vt:lpstr>
      <vt:lpstr>アプリケーション層</vt:lpstr>
      <vt:lpstr>トランスポート層</vt:lpstr>
      <vt:lpstr>パケット</vt:lpstr>
      <vt:lpstr>パケットに分割する利点</vt:lpstr>
      <vt:lpstr>パケットに分割する利点</vt:lpstr>
      <vt:lpstr>ポートとポート番号</vt:lpstr>
      <vt:lpstr>ポートへの通信</vt:lpstr>
      <vt:lpstr>ポートへの通信</vt:lpstr>
      <vt:lpstr>インターネット層</vt:lpstr>
      <vt:lpstr>ネットワークインターフェース層</vt:lpstr>
      <vt:lpstr>ネットワークインターフェース層</vt:lpstr>
      <vt:lpstr>コンピュータの扱う 情報の基本単位  bit・byte</vt:lpstr>
      <vt:lpstr>情報の基本単位</vt:lpstr>
      <vt:lpstr>ネットワークで通信するために 必要な情報  ネットワークパラメータ</vt:lpstr>
      <vt:lpstr>ネットワークパラメータ</vt:lpstr>
      <vt:lpstr>IP アドレス</vt:lpstr>
      <vt:lpstr>IPv4 と IPv6</vt:lpstr>
      <vt:lpstr>サブネットマスク</vt:lpstr>
      <vt:lpstr>サブネットマスク</vt:lpstr>
      <vt:lpstr>サブネットマスク</vt:lpstr>
      <vt:lpstr>サブネットマスク</vt:lpstr>
      <vt:lpstr>ゲートウェイ</vt:lpstr>
      <vt:lpstr>ブロードキャストアドレス</vt:lpstr>
      <vt:lpstr>MAC アドレス</vt:lpstr>
      <vt:lpstr>AがBに情報を送信する場合</vt:lpstr>
      <vt:lpstr>AがBに情報を送信する場合</vt:lpstr>
      <vt:lpstr>AがBに情報を送信する場合</vt:lpstr>
      <vt:lpstr>AがBに情報を送信する場合</vt:lpstr>
      <vt:lpstr>AがCに情報を送信する場合</vt:lpstr>
      <vt:lpstr>AがCに情報を送信する場合</vt:lpstr>
      <vt:lpstr>AがCに情報を送信する場合</vt:lpstr>
      <vt:lpstr>AがCに情報を送信する場合</vt:lpstr>
      <vt:lpstr>AがCに情報を送信する場合</vt:lpstr>
      <vt:lpstr>AがCに情報を送信する場合</vt:lpstr>
      <vt:lpstr>AがCに情報を送信する場合</vt:lpstr>
      <vt:lpstr>何故2種のアドレスが必要か？</vt:lpstr>
      <vt:lpstr>ネットワークの「電話帳」  DNS サーバ</vt:lpstr>
      <vt:lpstr>Domain Name System</vt:lpstr>
      <vt:lpstr>ドメイン名</vt:lpstr>
      <vt:lpstr>DNS サーバ</vt:lpstr>
      <vt:lpstr>まとめ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最低限 INTERNET ～ネットワークの仕組み～</dc:title>
  <dc:creator>yoshiya</dc:creator>
  <cp:lastModifiedBy>yoshiya</cp:lastModifiedBy>
  <cp:revision>37</cp:revision>
  <dcterms:created xsi:type="dcterms:W3CDTF">2009-05-17T06:24:52Z</dcterms:created>
  <dcterms:modified xsi:type="dcterms:W3CDTF">2009-05-22T03:13:06Z</dcterms:modified>
</cp:coreProperties>
</file>