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8" r:id="rId4"/>
    <p:sldId id="259" r:id="rId5"/>
    <p:sldId id="260" r:id="rId6"/>
    <p:sldId id="261" r:id="rId7"/>
    <p:sldId id="28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5" autoAdjust="0"/>
    <p:restoredTop sz="94660"/>
  </p:normalViewPr>
  <p:slideViewPr>
    <p:cSldViewPr>
      <p:cViewPr varScale="1">
        <p:scale>
          <a:sx n="74" d="100"/>
          <a:sy n="74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ja-JP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アイコンをクリックして図を追加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1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FC622E-0D2B-4276-800B-B0A819A2CD2B}" type="datetimeFigureOut">
              <a:rPr kumimoji="1" lang="ja-JP" altLang="en-US" smtClean="0"/>
              <a:pPr/>
              <a:t>2009/6/26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Linux </a:t>
            </a:r>
            <a:r>
              <a:rPr kumimoji="1" lang="ja-JP" altLang="en-US" dirty="0" smtClean="0"/>
              <a:t>インストール</a:t>
            </a:r>
            <a:r>
              <a:rPr lang="ja-JP" altLang="en-US" dirty="0" smtClean="0"/>
              <a:t>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必要な知識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ja-JP" altLang="en-US" dirty="0" smtClean="0"/>
              <a:t>理学院 宇宙理学専攻</a:t>
            </a:r>
            <a:endParaRPr kumimoji="1" lang="en-US" altLang="ja-JP" dirty="0" smtClean="0"/>
          </a:p>
          <a:p>
            <a:r>
              <a:rPr kumimoji="1" lang="ja-JP" altLang="en-US" dirty="0" smtClean="0"/>
              <a:t>惑星物理学研究室</a:t>
            </a:r>
            <a:r>
              <a:rPr lang="ja-JP" altLang="en-US" dirty="0"/>
              <a:t>　</a:t>
            </a:r>
            <a:r>
              <a:rPr lang="ja-JP" altLang="en-US" dirty="0" smtClean="0"/>
              <a:t>修士  </a:t>
            </a:r>
            <a:r>
              <a:rPr lang="en-US" altLang="ja-JP" dirty="0" smtClean="0"/>
              <a:t>2 </a:t>
            </a:r>
            <a:r>
              <a:rPr lang="ja-JP" altLang="en-US" dirty="0" smtClean="0"/>
              <a:t>年</a:t>
            </a:r>
            <a:endParaRPr lang="en-US" altLang="ja-JP" dirty="0" smtClean="0"/>
          </a:p>
          <a:p>
            <a:r>
              <a:rPr kumimoji="1" lang="ja-JP" altLang="en-US" dirty="0" smtClean="0"/>
              <a:t>徳永 義哉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パーティション</a:t>
            </a:r>
            <a:r>
              <a:rPr lang="en-US" altLang="ja-JP" dirty="0" smtClean="0"/>
              <a:t>(partition)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14744" y="1500174"/>
            <a:ext cx="4972056" cy="4525963"/>
          </a:xfrm>
        </p:spPr>
        <p:txBody>
          <a:bodyPr/>
          <a:lstStyle/>
          <a:p>
            <a:r>
              <a:rPr kumimoji="1" lang="ja-JP" altLang="en-US" dirty="0" smtClean="0"/>
              <a:t>拡張パーティション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一つのパーティションを分割</a:t>
            </a:r>
            <a:endParaRPr kumimoji="1" lang="ja-JP" alt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857752" y="3643314"/>
            <a:ext cx="28797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857752" y="5299076"/>
            <a:ext cx="3527425" cy="576263"/>
          </a:xfrm>
          <a:prstGeom prst="ellipse">
            <a:avLst/>
          </a:pr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57752" y="4003676"/>
            <a:ext cx="28797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857752" y="4938714"/>
            <a:ext cx="28797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357686" y="2928934"/>
            <a:ext cx="4464050" cy="3240087"/>
          </a:xfrm>
          <a:prstGeom prst="roundRect">
            <a:avLst>
              <a:gd name="adj" fmla="val 8426"/>
            </a:avLst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857752" y="3571876"/>
            <a:ext cx="3527425" cy="2016125"/>
          </a:xfrm>
          <a:prstGeom prst="rect">
            <a:avLst/>
          </a:prstGeom>
          <a:solidFill>
            <a:srgbClr val="666699"/>
          </a:solidFill>
          <a:ln w="9525">
            <a:solidFill>
              <a:srgbClr val="66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4857752" y="4051301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4857752" y="4556126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857752" y="5060951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4857752" y="3282951"/>
            <a:ext cx="3527425" cy="576263"/>
          </a:xfrm>
          <a:prstGeom prst="ellipse">
            <a:avLst/>
          </a:pr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 rot="21442539">
            <a:off x="5143504" y="3714752"/>
            <a:ext cx="371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１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429388" y="4857760"/>
            <a:ext cx="615553" cy="70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en-US" altLang="ja-JP" sz="2800" dirty="0"/>
              <a:t>…</a:t>
            </a:r>
            <a:endParaRPr lang="ja-JP" altLang="en-US" sz="2800" dirty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585760" y="1285860"/>
            <a:ext cx="2649538" cy="5087948"/>
            <a:chOff x="585760" y="1285860"/>
            <a:chExt cx="2649538" cy="5087948"/>
          </a:xfrm>
        </p:grpSpPr>
        <p:sp>
          <p:nvSpPr>
            <p:cNvPr id="34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/>
                <a:t>ハードディスク・ドライブ</a:t>
              </a:r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44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46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  <p:sp>
        <p:nvSpPr>
          <p:cNvPr id="48" name="Text Box 17"/>
          <p:cNvSpPr txBox="1">
            <a:spLocks noChangeArrowheads="1"/>
          </p:cNvSpPr>
          <p:nvPr/>
        </p:nvSpPr>
        <p:spPr bwMode="auto">
          <a:xfrm rot="21387585">
            <a:off x="5082705" y="4183993"/>
            <a:ext cx="364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２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 rot="21417795">
            <a:off x="5153055" y="5168301"/>
            <a:ext cx="364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ｎ</a:t>
            </a:r>
          </a:p>
        </p:txBody>
      </p:sp>
      <p:cxnSp>
        <p:nvCxnSpPr>
          <p:cNvPr id="51" name="直線コネクタ 50"/>
          <p:cNvCxnSpPr>
            <a:stCxn id="13" idx="2"/>
          </p:cNvCxnSpPr>
          <p:nvPr/>
        </p:nvCxnSpPr>
        <p:spPr>
          <a:xfrm rot="10800000" flipV="1">
            <a:off x="3000364" y="3571082"/>
            <a:ext cx="1857388" cy="35798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rot="10800000">
            <a:off x="3013243" y="4916319"/>
            <a:ext cx="1857388" cy="71438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6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パーティション</a:t>
            </a:r>
            <a:r>
              <a:rPr lang="en-US" altLang="ja-JP" dirty="0" smtClean="0"/>
              <a:t>(partition)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57188" indent="-357188">
              <a:buClr>
                <a:srgbClr val="663300"/>
              </a:buClr>
              <a:buNone/>
            </a:pPr>
            <a:r>
              <a:rPr lang="ja-JP" altLang="en-US" dirty="0" smtClean="0"/>
              <a:t>用途別のパーティションの呼び名</a:t>
            </a:r>
            <a:endParaRPr lang="en-US" altLang="ja-JP" dirty="0" smtClean="0"/>
          </a:p>
          <a:p>
            <a:pPr marL="357188" indent="-357188">
              <a:buClr>
                <a:srgbClr val="663300"/>
              </a:buClr>
            </a:pPr>
            <a:r>
              <a:rPr lang="ja-JP" altLang="en-US" dirty="0" smtClean="0"/>
              <a:t>スワップパーティション </a:t>
            </a:r>
            <a:endParaRPr lang="en-US" altLang="ja-JP" dirty="0" smtClean="0"/>
          </a:p>
          <a:p>
            <a:pPr marL="757238" lvl="1" indent="-357188">
              <a:buClr>
                <a:srgbClr val="663300"/>
              </a:buClr>
            </a:pPr>
            <a:r>
              <a:rPr lang="ja-JP" altLang="en-US" dirty="0" smtClean="0"/>
              <a:t>ハードディスクをメモリとして使う（仮想メモリ）ために使用されるパーティション</a:t>
            </a:r>
          </a:p>
          <a:p>
            <a:pPr marL="981075" lvl="1" indent="-444500">
              <a:buClr>
                <a:srgbClr val="663300"/>
              </a:buClr>
              <a:buSzPct val="75000"/>
              <a:buNone/>
            </a:pPr>
            <a:endParaRPr lang="ja-JP" altLang="en-US" sz="1200" dirty="0" smtClean="0"/>
          </a:p>
          <a:p>
            <a:pPr marL="357188" indent="-357188">
              <a:buClr>
                <a:srgbClr val="663300"/>
              </a:buClr>
            </a:pPr>
            <a:r>
              <a:rPr lang="ja-JP" altLang="en-US" dirty="0" smtClean="0"/>
              <a:t>ルートパーティション</a:t>
            </a:r>
            <a:endParaRPr lang="en-US" altLang="ja-JP" dirty="0" smtClean="0"/>
          </a:p>
          <a:p>
            <a:pPr marL="757238" lvl="1" indent="-357188">
              <a:buClr>
                <a:srgbClr val="663300"/>
              </a:buClr>
            </a:pPr>
            <a:r>
              <a:rPr lang="ja-JP" altLang="en-US" dirty="0" smtClean="0"/>
              <a:t>ルートディレクトリを収めたパーティション</a:t>
            </a:r>
            <a:endParaRPr lang="en-US" altLang="ja-JP" dirty="0" smtClean="0"/>
          </a:p>
          <a:p>
            <a:pPr marL="357188" indent="-357188">
              <a:buClr>
                <a:srgbClr val="663300"/>
              </a:buClr>
            </a:pPr>
            <a:endParaRPr lang="en-US" altLang="ja-JP" dirty="0" smtClean="0"/>
          </a:p>
          <a:p>
            <a:pPr marL="357188" indent="-357188">
              <a:buClr>
                <a:srgbClr val="663300"/>
              </a:buClr>
            </a:pPr>
            <a:r>
              <a:rPr lang="ja-JP" altLang="en-US" dirty="0" smtClean="0"/>
              <a:t>アクティブパーティション</a:t>
            </a:r>
            <a:endParaRPr lang="en-US" altLang="ja-JP" dirty="0" smtClean="0"/>
          </a:p>
          <a:p>
            <a:pPr marL="757238" lvl="1" indent="-357188">
              <a:buClr>
                <a:srgbClr val="663300"/>
              </a:buClr>
            </a:pPr>
            <a:r>
              <a:rPr lang="en-US" altLang="ja-JP" dirty="0" smtClean="0"/>
              <a:t>OS</a:t>
            </a:r>
            <a:r>
              <a:rPr lang="ja-JP" altLang="en-US" dirty="0" smtClean="0"/>
              <a:t>を起動できる状態のパーティション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パーティションを操作する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4525963"/>
          </a:xfrm>
        </p:spPr>
        <p:txBody>
          <a:bodyPr/>
          <a:lstStyle/>
          <a:p>
            <a:pPr marL="177800" indent="-177800"/>
            <a:r>
              <a:rPr lang="ja-JP" altLang="en-US" dirty="0" smtClean="0"/>
              <a:t>パーティションを作成することを「パーティションを切る」 という</a:t>
            </a:r>
            <a:endParaRPr lang="en-US" altLang="ja-JP" dirty="0" smtClean="0"/>
          </a:p>
          <a:p>
            <a:pPr marL="177800" indent="-177800"/>
            <a:r>
              <a:rPr lang="ja-JP" altLang="en-US" dirty="0" smtClean="0"/>
              <a:t>パーティションを操作するには専用のツールが必要　</a:t>
            </a:r>
            <a:endParaRPr lang="en-US" altLang="ja-JP" dirty="0" smtClean="0"/>
          </a:p>
          <a:p>
            <a:pPr marL="177800" indent="-177800">
              <a:buNone/>
            </a:pPr>
            <a:r>
              <a:rPr lang="ja-JP" altLang="en-US" sz="2400" dirty="0" smtClean="0"/>
              <a:t>例；</a:t>
            </a:r>
            <a:r>
              <a:rPr lang="en-US" altLang="ja-JP" sz="2400" dirty="0" err="1" smtClean="0"/>
              <a:t>cfdisk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PowerX</a:t>
            </a:r>
            <a:r>
              <a:rPr lang="en-US" altLang="ja-JP" sz="2400" dirty="0" smtClean="0"/>
              <a:t> Partition Manager, GNU Parted</a:t>
            </a:r>
          </a:p>
          <a:p>
            <a:pPr>
              <a:buNone/>
            </a:pPr>
            <a:endParaRPr lang="en-US" altLang="ja-JP" sz="2400" dirty="0" smtClean="0"/>
          </a:p>
          <a:p>
            <a:r>
              <a:rPr lang="ja-JP" altLang="en-US" sz="2400" dirty="0" smtClean="0"/>
              <a:t>一般にパーティションを変更すると過去のデータは読めなくなる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データの損失に注意！</a:t>
            </a:r>
            <a:endParaRPr lang="ja-JP" altLang="en-US" sz="2000" dirty="0" smtClean="0"/>
          </a:p>
          <a:p>
            <a:pPr marL="177800" indent="-177800">
              <a:buNone/>
            </a:pPr>
            <a:endParaRPr lang="en-US" altLang="ja-JP" sz="24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3"/>
          </a:xfrm>
        </p:spPr>
        <p:txBody>
          <a:bodyPr/>
          <a:lstStyle/>
          <a:p>
            <a:pPr algn="ctr">
              <a:buNone/>
            </a:pPr>
            <a:r>
              <a:rPr kumimoji="1" lang="ja-JP" altLang="en-US" dirty="0" smtClean="0"/>
              <a:t>マルチブートの第一段階終了</a:t>
            </a:r>
            <a:endParaRPr kumimoji="1"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kumimoji="1" lang="ja-JP" altLang="en-US" dirty="0" smtClean="0"/>
              <a:t>第二段階は</a:t>
            </a:r>
            <a:endParaRPr kumimoji="1" lang="en-US" altLang="ja-JP" dirty="0" smtClean="0"/>
          </a:p>
          <a:p>
            <a:pPr algn="ctr">
              <a:buNone/>
            </a:pPr>
            <a:r>
              <a:rPr lang="ja-JP" altLang="en-US" dirty="0" smtClean="0"/>
              <a:t>パーティションのフォーマット</a:t>
            </a:r>
            <a:r>
              <a:rPr lang="en-US" altLang="ja-JP" dirty="0" smtClean="0"/>
              <a:t>( </a:t>
            </a:r>
            <a:r>
              <a:rPr lang="ja-JP" altLang="en-US" dirty="0" smtClean="0"/>
              <a:t>初期化</a:t>
            </a:r>
            <a:r>
              <a:rPr lang="en-US" altLang="ja-JP" dirty="0" smtClean="0"/>
              <a:t>)</a:t>
            </a:r>
          </a:p>
          <a:p>
            <a:pPr algn="ctr">
              <a:buNone/>
            </a:pPr>
            <a:r>
              <a:rPr kumimoji="1" lang="ja-JP" altLang="en-US" dirty="0" smtClean="0"/>
              <a:t>ファイルシステムの作成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ファイルシステム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ハードディスク上のデータをどのように記録・管理するかを定めたもの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フォーマット（初期化）によって作成</a:t>
            </a:r>
          </a:p>
          <a:p>
            <a:pPr>
              <a:buClr>
                <a:srgbClr val="663300"/>
              </a:buClr>
            </a:pPr>
            <a:r>
              <a:rPr lang="ja-JP" altLang="en-US" dirty="0" smtClean="0"/>
              <a:t>ディスク内にデータ管理のための領域を確保</a:t>
            </a:r>
          </a:p>
          <a:p>
            <a:pPr>
              <a:buClr>
                <a:srgbClr val="663300"/>
              </a:buClr>
            </a:pPr>
            <a:r>
              <a:rPr lang="ja-JP" altLang="en-US" dirty="0" smtClean="0"/>
              <a:t>ハードディスクが使用可能に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ファイルシステム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</a:t>
            </a:r>
            <a:r>
              <a:rPr lang="ja-JP" altLang="en-US" dirty="0" smtClean="0"/>
              <a:t>によって異なるファイルシステム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パーティションやファイルの最大容量、ファイル名の最大文字数などが異なる</a:t>
            </a:r>
          </a:p>
          <a:p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0034" y="2143116"/>
            <a:ext cx="8345488" cy="2447925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Windows  	: FAT16, FAT32,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NTFS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Macintosh	: HFS, HFS+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Linux        	: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Ext3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,Ext2, </a:t>
            </a: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Reiser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-FS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CD-ROM  	: CDFS ISO9660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ja-JP" altLang="en-US" sz="2800" kern="0" dirty="0" smtClean="0">
                <a:solidFill>
                  <a:schemeClr val="tx2"/>
                </a:solidFill>
              </a:rPr>
              <a:t> 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DVD, </a:t>
            </a: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Blu</a:t>
            </a:r>
            <a:r>
              <a:rPr lang="ja-JP" altLang="en-US" sz="2800" kern="0" dirty="0" smtClean="0">
                <a:solidFill>
                  <a:schemeClr val="tx2"/>
                </a:solidFill>
              </a:rPr>
              <a:t> </a:t>
            </a:r>
            <a:r>
              <a:rPr lang="en-US" altLang="ja-JP" sz="2800" kern="0" dirty="0" smtClean="0">
                <a:solidFill>
                  <a:schemeClr val="tx2"/>
                </a:solidFill>
              </a:rPr>
              <a:t>Ray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UDF2.5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11275" y="5680075"/>
            <a:ext cx="54657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例； パーティションの最大容量</a:t>
            </a:r>
          </a:p>
          <a:p>
            <a:r>
              <a:rPr lang="ja-JP" altLang="en-US" sz="2000" dirty="0"/>
              <a:t>　　　</a:t>
            </a:r>
            <a:r>
              <a:rPr lang="en-US" altLang="ja-JP" sz="2000" dirty="0"/>
              <a:t>Ext3 : 16TB,  FAT16 : 4GB,  NTFS : 2TB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dirty="0" smtClean="0"/>
              <a:t>ここまできたら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のインストール</a:t>
            </a:r>
            <a:endParaRPr lang="en-US" altLang="ja-JP" dirty="0" smtClean="0"/>
          </a:p>
          <a:p>
            <a:pPr algn="ctr">
              <a:buNone/>
            </a:pPr>
            <a:endParaRPr kumimoji="1" lang="en-US" altLang="ja-JP" dirty="0" smtClean="0"/>
          </a:p>
          <a:p>
            <a:pPr algn="ctr">
              <a:buNone/>
            </a:pPr>
            <a:r>
              <a:rPr lang="ja-JP" altLang="en-US" dirty="0" smtClean="0"/>
              <a:t>そして起動！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OS</a:t>
            </a:r>
            <a:r>
              <a:rPr lang="ja-JP" altLang="en-US" dirty="0" smtClean="0"/>
              <a:t>を起動するまでの流れ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電源を入れてから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が起動するまでには様々な働きがある</a:t>
            </a:r>
          </a:p>
          <a:p>
            <a:pPr>
              <a:buNone/>
            </a:pPr>
            <a:r>
              <a:rPr lang="ja-JP" altLang="en-US" dirty="0" smtClean="0"/>
              <a:t>電源を入れてまず起動するのは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BIOS</a:t>
            </a:r>
          </a:p>
          <a:p>
            <a:pPr>
              <a:buNone/>
            </a:pPr>
            <a:r>
              <a:rPr lang="ja-JP" altLang="en-US" dirty="0" smtClean="0"/>
              <a:t>次は</a:t>
            </a:r>
            <a:r>
              <a:rPr lang="en-US" altLang="ja-JP" dirty="0" smtClean="0"/>
              <a:t>…</a:t>
            </a:r>
          </a:p>
          <a:p>
            <a:endParaRPr kumimoji="1" lang="ja-JP" altLang="en-US" dirty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42844" y="3716338"/>
            <a:ext cx="8643997" cy="1439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dirty="0">
                <a:solidFill>
                  <a:schemeClr val="bg2">
                    <a:lumMod val="50000"/>
                  </a:schemeClr>
                </a:solidFill>
              </a:rPr>
              <a:t>MBR</a:t>
            </a:r>
            <a:r>
              <a:rPr lang="ja-JP" altLang="en-US" sz="3600" dirty="0">
                <a:solidFill>
                  <a:schemeClr val="bg2">
                    <a:lumMod val="50000"/>
                  </a:schemeClr>
                </a:solidFill>
              </a:rPr>
              <a:t>を読み込みブートローダを起動する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MBR(Master Boot Record)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525963"/>
          </a:xfrm>
        </p:spPr>
        <p:txBody>
          <a:bodyPr/>
          <a:lstStyle/>
          <a:p>
            <a:r>
              <a:rPr lang="ja-JP" altLang="en-US" sz="3600" dirty="0" smtClean="0"/>
              <a:t>ハードディスクの先頭に置かれている</a:t>
            </a:r>
            <a:r>
              <a:rPr lang="ja-JP" altLang="en-US" sz="3600" dirty="0" smtClean="0">
                <a:solidFill>
                  <a:schemeClr val="bg2">
                    <a:lumMod val="50000"/>
                  </a:schemeClr>
                </a:solidFill>
              </a:rPr>
              <a:t>領域</a:t>
            </a:r>
          </a:p>
          <a:p>
            <a:r>
              <a:rPr lang="ja-JP" altLang="en-US" dirty="0" smtClean="0"/>
              <a:t>コンピュータ起動時に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BIOS</a:t>
            </a:r>
            <a:r>
              <a:rPr lang="ja-JP" altLang="en-US" dirty="0" smtClean="0"/>
              <a:t>によって最初に読み込まれる</a:t>
            </a:r>
            <a:endParaRPr kumimoji="1" lang="ja-JP" altLang="en-US" dirty="0"/>
          </a:p>
        </p:txBody>
      </p:sp>
      <p:pic>
        <p:nvPicPr>
          <p:cNvPr id="4" name="図 3" descr="hd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929066"/>
            <a:ext cx="4113096" cy="271464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092120" y="3909144"/>
            <a:ext cx="22860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このへん</a:t>
            </a:r>
            <a:endParaRPr kumimoji="1" lang="en-US" altLang="ja-JP" sz="28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Cylinder 0</a:t>
            </a:r>
          </a:p>
          <a:p>
            <a:r>
              <a:rPr kumimoji="1" lang="en-US" altLang="ja-JP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Head 0</a:t>
            </a:r>
          </a:p>
          <a:p>
            <a:r>
              <a:rPr lang="en-US" altLang="ja-JP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Sector 1</a:t>
            </a:r>
            <a:endParaRPr kumimoji="1" lang="ja-JP" alt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フローチャート : 記憶データ 11"/>
          <p:cNvSpPr/>
          <p:nvPr/>
        </p:nvSpPr>
        <p:spPr>
          <a:xfrm rot="1331515">
            <a:off x="2206725" y="4888644"/>
            <a:ext cx="177483" cy="248816"/>
          </a:xfrm>
          <a:prstGeom prst="flowChartOnlineStorag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rot="10800000" flipV="1">
            <a:off x="2305906" y="4123458"/>
            <a:ext cx="3786214" cy="857256"/>
          </a:xfrm>
          <a:prstGeom prst="straightConnector1">
            <a:avLst/>
          </a:prstGeom>
          <a:ln w="53975">
            <a:solidFill>
              <a:srgbClr val="FFC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MBR </a:t>
            </a:r>
            <a:r>
              <a:rPr lang="ja-JP" altLang="en-US" dirty="0" smtClean="0"/>
              <a:t>の中身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663300"/>
              </a:buClr>
            </a:pP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ブートローダ</a:t>
            </a:r>
            <a:endParaRPr lang="en-US" altLang="ja-JP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Clr>
                <a:srgbClr val="663300"/>
              </a:buClr>
            </a:pPr>
            <a:r>
              <a:rPr lang="ja-JP" altLang="en-US" dirty="0" smtClean="0"/>
              <a:t>起動する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が入っているパーティションの先頭にある</a:t>
            </a:r>
            <a:r>
              <a:rPr lang="en-US" altLang="ja-JP" dirty="0" smtClean="0"/>
              <a:t>OS</a:t>
            </a:r>
            <a:r>
              <a:rPr lang="ja-JP" altLang="en-US" dirty="0" smtClean="0"/>
              <a:t>（カーネル）ローダを読み込み、メモリへ転送する</a:t>
            </a:r>
            <a:endParaRPr lang="en-US" altLang="ja-JP" dirty="0" smtClean="0"/>
          </a:p>
          <a:p>
            <a:pPr lvl="1">
              <a:buClr>
                <a:srgbClr val="663300"/>
              </a:buClr>
            </a:pPr>
            <a:r>
              <a:rPr lang="ja-JP" altLang="en-US" dirty="0" smtClean="0"/>
              <a:t>今回は</a:t>
            </a:r>
            <a:r>
              <a:rPr lang="en-US" altLang="ja-JP" b="1" dirty="0" smtClean="0">
                <a:solidFill>
                  <a:schemeClr val="bg2">
                    <a:lumMod val="50000"/>
                  </a:schemeClr>
                </a:solidFill>
              </a:rPr>
              <a:t>GRUB</a:t>
            </a:r>
            <a:r>
              <a:rPr lang="ja-JP" altLang="en-US" dirty="0" smtClean="0"/>
              <a:t>というブートローダをインストール</a:t>
            </a:r>
            <a:endParaRPr lang="en-US" altLang="ja-JP" dirty="0" smtClean="0"/>
          </a:p>
          <a:p>
            <a:pPr>
              <a:buClr>
                <a:srgbClr val="663300"/>
              </a:buClr>
            </a:pP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パーティションテーブル</a:t>
            </a:r>
            <a:endParaRPr lang="en-US" altLang="ja-JP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Clr>
                <a:srgbClr val="663300"/>
              </a:buClr>
              <a:buSzPct val="75000"/>
            </a:pPr>
            <a:r>
              <a:rPr lang="ja-JP" altLang="en-US" b="1" dirty="0" smtClean="0"/>
              <a:t>パーティションの情報を記録したもの</a:t>
            </a:r>
            <a:endParaRPr lang="en-US" altLang="ja-JP" b="1" dirty="0" smtClean="0"/>
          </a:p>
          <a:p>
            <a:pPr lvl="1">
              <a:buClr>
                <a:srgbClr val="663300"/>
              </a:buClr>
              <a:buSzPct val="75000"/>
            </a:pPr>
            <a:r>
              <a:rPr lang="en-US" altLang="ja-JP" b="1" dirty="0" smtClean="0"/>
              <a:t>4 </a:t>
            </a:r>
            <a:r>
              <a:rPr lang="ja-JP" altLang="en-US" b="1" dirty="0" smtClean="0"/>
              <a:t>パーティション分の情報が書き込める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85728"/>
            <a:ext cx="8786842" cy="5143536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8000" dirty="0" smtClean="0"/>
              <a:t>そう</a:t>
            </a:r>
            <a:r>
              <a:rPr lang="ja-JP" altLang="en-US" sz="18000" dirty="0" err="1" smtClean="0"/>
              <a:t>さ</a:t>
            </a:r>
            <a:endParaRPr kumimoji="1" lang="ja-JP" altLang="en-US" sz="1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起動までの流れ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429124" y="1500174"/>
            <a:ext cx="4429156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BIOS 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MBR </a:t>
            </a:r>
            <a:r>
              <a:rPr lang="ja-JP" altLang="en-US" dirty="0" smtClean="0"/>
              <a:t>のブートローダを起動</a:t>
            </a:r>
            <a:endParaRPr lang="en-US" altLang="ja-JP" dirty="0" smtClean="0"/>
          </a:p>
          <a:p>
            <a:pPr marL="533400" indent="-533400">
              <a:buClr>
                <a:srgbClr val="000000"/>
              </a:buClr>
              <a:buFont typeface="+mj-lt"/>
              <a:buAutoNum type="arabicPeriod"/>
            </a:pPr>
            <a:r>
              <a:rPr lang="ja-JP" altLang="en-US" dirty="0" smtClean="0"/>
              <a:t>ブートローダが起動</a:t>
            </a:r>
            <a:r>
              <a:rPr lang="ja-JP" altLang="en-US" dirty="0" smtClean="0"/>
              <a:t>するパーティション</a:t>
            </a:r>
            <a:r>
              <a:rPr lang="ja-JP" altLang="en-US" dirty="0" smtClean="0"/>
              <a:t>の</a:t>
            </a:r>
            <a:r>
              <a:rPr lang="en-US" altLang="ja-JP" dirty="0" smtClean="0"/>
              <a:t>OS</a:t>
            </a:r>
            <a:r>
              <a:rPr lang="ja-JP" altLang="en-US" dirty="0" smtClean="0"/>
              <a:t>ローダを</a:t>
            </a:r>
            <a:r>
              <a:rPr lang="ja-JP" altLang="en-US" dirty="0" smtClean="0"/>
              <a:t>読み込む</a:t>
            </a:r>
            <a:endParaRPr lang="en-US" altLang="ja-JP" dirty="0" smtClean="0"/>
          </a:p>
          <a:p>
            <a:pPr marL="533400" indent="-533400">
              <a:buClr>
                <a:srgbClr val="000000"/>
              </a:buClr>
              <a:buFont typeface="+mj-lt"/>
              <a:buAutoNum type="arabicPeriod"/>
            </a:pPr>
            <a:r>
              <a:rPr lang="en-US" altLang="ja-JP" dirty="0" smtClean="0"/>
              <a:t>OS</a:t>
            </a:r>
            <a:r>
              <a:rPr lang="ja-JP" altLang="en-US" dirty="0" smtClean="0"/>
              <a:t>ローダが</a:t>
            </a:r>
            <a:r>
              <a:rPr lang="en-US" altLang="ja-JP" dirty="0" smtClean="0"/>
              <a:t>OS</a:t>
            </a:r>
            <a:r>
              <a:rPr lang="ja-JP" altLang="en-US" dirty="0" smtClean="0"/>
              <a:t>を起動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42988" y="2420938"/>
            <a:ext cx="3097212" cy="5334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000">
                <a:latin typeface="Verdana" pitchFamily="34" charset="0"/>
              </a:rPr>
              <a:t>　　　　</a:t>
            </a:r>
            <a:r>
              <a:rPr lang="en-US" altLang="ja-JP" sz="2000">
                <a:solidFill>
                  <a:schemeClr val="accent1"/>
                </a:solidFill>
                <a:latin typeface="Verdana" pitchFamily="34" charset="0"/>
              </a:rPr>
              <a:t>MBR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124200" y="1752600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Verdana" pitchFamily="34" charset="0"/>
              </a:rPr>
              <a:t>BIOS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10793913">
            <a:off x="1828800" y="1905000"/>
            <a:ext cx="12192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658022670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65802267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270 h 21600"/>
              <a:gd name="T20" fmla="*/ 1673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061" y="0"/>
                </a:moveTo>
                <a:lnTo>
                  <a:pt x="8521" y="8260"/>
                </a:lnTo>
                <a:lnTo>
                  <a:pt x="13383" y="8260"/>
                </a:lnTo>
                <a:lnTo>
                  <a:pt x="13383" y="17270"/>
                </a:lnTo>
                <a:lnTo>
                  <a:pt x="0" y="17270"/>
                </a:lnTo>
                <a:lnTo>
                  <a:pt x="0" y="21600"/>
                </a:lnTo>
                <a:lnTo>
                  <a:pt x="16738" y="21600"/>
                </a:lnTo>
                <a:lnTo>
                  <a:pt x="16738" y="8260"/>
                </a:lnTo>
                <a:lnTo>
                  <a:pt x="21600" y="826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042988" y="2997200"/>
            <a:ext cx="3097212" cy="1727200"/>
          </a:xfrm>
          <a:prstGeom prst="rect">
            <a:avLst/>
          </a:prstGeom>
          <a:solidFill>
            <a:srgbClr val="FEECDA"/>
          </a:solidFill>
          <a:ln w="38100">
            <a:solidFill>
              <a:srgbClr val="E9351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ja-JP" altLang="en-US" sz="2000">
                <a:solidFill>
                  <a:srgbClr val="CA3208"/>
                </a:solidFill>
                <a:ea typeface="HGｺﾞｼｯｸE" pitchFamily="49" charset="-128"/>
              </a:rPr>
              <a:t>パーティション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42988" y="2997200"/>
            <a:ext cx="1368425" cy="503238"/>
          </a:xfrm>
          <a:prstGeom prst="rect">
            <a:avLst/>
          </a:prstGeom>
          <a:solidFill>
            <a:srgbClr val="FEECDA"/>
          </a:solidFill>
          <a:ln w="38100">
            <a:solidFill>
              <a:srgbClr val="E9351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en-US" altLang="ja-JP" sz="2000">
                <a:solidFill>
                  <a:srgbClr val="CA3208"/>
                </a:solidFill>
                <a:latin typeface="Verdana" pitchFamily="34" charset="0"/>
                <a:ea typeface="HGｺﾞｼｯｸE" pitchFamily="49" charset="-128"/>
              </a:rPr>
              <a:t>OS</a:t>
            </a:r>
            <a:r>
              <a:rPr kumimoji="0" lang="ja-JP" altLang="en-US" sz="2000">
                <a:solidFill>
                  <a:srgbClr val="CA3208"/>
                </a:solidFill>
                <a:latin typeface="Verdana" pitchFamily="34" charset="0"/>
                <a:ea typeface="HGｺﾞｼｯｸE" pitchFamily="49" charset="-128"/>
              </a:rPr>
              <a:t>ローダ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042988" y="4724400"/>
            <a:ext cx="3097212" cy="1728788"/>
          </a:xfrm>
          <a:prstGeom prst="rect">
            <a:avLst/>
          </a:prstGeom>
          <a:solidFill>
            <a:srgbClr val="D5F7B3"/>
          </a:solidFill>
          <a:ln w="38100">
            <a:solidFill>
              <a:srgbClr val="6A84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ja-JP" altLang="en-US" sz="2000" dirty="0">
                <a:solidFill>
                  <a:srgbClr val="140581"/>
                </a:solidFill>
                <a:ea typeface="HGｺﾞｼｯｸE" pitchFamily="49" charset="-128"/>
              </a:rPr>
              <a:t>起動する</a:t>
            </a:r>
            <a:r>
              <a:rPr kumimoji="0" lang="en-US" altLang="ja-JP" sz="2000" dirty="0">
                <a:solidFill>
                  <a:srgbClr val="140581"/>
                </a:solidFill>
                <a:ea typeface="HGｺﾞｼｯｸE" pitchFamily="49" charset="-128"/>
              </a:rPr>
              <a:t>OS</a:t>
            </a:r>
            <a:r>
              <a:rPr kumimoji="0" lang="ja-JP" altLang="en-US" sz="2000" dirty="0">
                <a:solidFill>
                  <a:srgbClr val="140581"/>
                </a:solidFill>
                <a:ea typeface="HGｺﾞｼｯｸE" pitchFamily="49" charset="-128"/>
              </a:rPr>
              <a:t>が入っている</a:t>
            </a:r>
          </a:p>
          <a:p>
            <a:pPr algn="ctr" eaLnBrk="0" hangingPunct="0"/>
            <a:r>
              <a:rPr kumimoji="0" lang="ja-JP" altLang="en-US" sz="2000" dirty="0">
                <a:solidFill>
                  <a:srgbClr val="140581"/>
                </a:solidFill>
                <a:ea typeface="HGｺﾞｼｯｸE" pitchFamily="49" charset="-128"/>
              </a:rPr>
              <a:t>パーティション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042988" y="4724400"/>
            <a:ext cx="1368425" cy="504825"/>
          </a:xfrm>
          <a:prstGeom prst="rect">
            <a:avLst/>
          </a:prstGeom>
          <a:solidFill>
            <a:srgbClr val="D5F7B3"/>
          </a:solidFill>
          <a:ln w="38100">
            <a:solidFill>
              <a:srgbClr val="6A84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en-US" altLang="ja-JP" sz="2000">
                <a:solidFill>
                  <a:srgbClr val="140581"/>
                </a:solidFill>
                <a:latin typeface="Verdana" pitchFamily="34" charset="0"/>
                <a:ea typeface="HGｺﾞｼｯｸE" pitchFamily="49" charset="-128"/>
              </a:rPr>
              <a:t>OS</a:t>
            </a:r>
            <a:r>
              <a:rPr kumimoji="0" lang="ja-JP" altLang="en-US" sz="2000">
                <a:solidFill>
                  <a:srgbClr val="140581"/>
                </a:solidFill>
                <a:latin typeface="Verdana" pitchFamily="34" charset="0"/>
                <a:ea typeface="HGｺﾞｼｯｸE" pitchFamily="49" charset="-128"/>
              </a:rPr>
              <a:t>ローダ</a:t>
            </a:r>
          </a:p>
        </p:txBody>
      </p:sp>
      <p:cxnSp>
        <p:nvCxnSpPr>
          <p:cNvPr id="11" name="AutoShape 12"/>
          <p:cNvCxnSpPr>
            <a:cxnSpLocks noChangeShapeType="1"/>
            <a:stCxn id="13" idx="1"/>
          </p:cNvCxnSpPr>
          <p:nvPr/>
        </p:nvCxnSpPr>
        <p:spPr bwMode="auto">
          <a:xfrm rot="10800000" flipH="1" flipV="1">
            <a:off x="1028700" y="2820988"/>
            <a:ext cx="14288" cy="2043112"/>
          </a:xfrm>
          <a:prstGeom prst="bentConnector4">
            <a:avLst>
              <a:gd name="adj1" fmla="val -1500000"/>
              <a:gd name="adj2" fmla="val 99843"/>
            </a:avLst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cxnSp>
        <p:nvCxnSpPr>
          <p:cNvPr id="12" name="AutoShape 13"/>
          <p:cNvCxnSpPr>
            <a:cxnSpLocks noChangeShapeType="1"/>
            <a:stCxn id="10" idx="1"/>
            <a:endCxn id="9" idx="1"/>
          </p:cNvCxnSpPr>
          <p:nvPr/>
        </p:nvCxnSpPr>
        <p:spPr bwMode="auto">
          <a:xfrm rot="10800000" flipH="1" flipV="1">
            <a:off x="1023938" y="4976813"/>
            <a:ext cx="1587" cy="612775"/>
          </a:xfrm>
          <a:prstGeom prst="bentConnector3">
            <a:avLst>
              <a:gd name="adj1" fmla="val -13200005"/>
            </a:avLst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</p:spPr>
      </p:cxn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042988" y="2687638"/>
            <a:ext cx="1390650" cy="2667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kumimoji="0" lang="ja-JP" altLang="en-US">
                <a:solidFill>
                  <a:srgbClr val="CC3399"/>
                </a:solidFill>
                <a:ea typeface="HGｺﾞｼｯｸE" pitchFamily="49" charset="-128"/>
              </a:rPr>
              <a:t>ブートローダ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GNU/Linux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Linux </a:t>
            </a:r>
            <a:r>
              <a:rPr lang="ja-JP" altLang="en-US" dirty="0" smtClean="0"/>
              <a:t>ディストリビューションの一つ</a:t>
            </a:r>
          </a:p>
          <a:p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ディストリビューション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Linux</a:t>
            </a:r>
            <a:r>
              <a:rPr lang="ja-JP" altLang="en-US" dirty="0" smtClean="0"/>
              <a:t>カーネルとその上で動作するソフトウェアのパッケージ</a:t>
            </a:r>
          </a:p>
          <a:p>
            <a:pPr lvl="2"/>
            <a:r>
              <a:rPr lang="ja-JP" altLang="en-US" dirty="0" smtClean="0"/>
              <a:t>例</a:t>
            </a:r>
            <a:r>
              <a:rPr lang="en-US" altLang="ja-JP" dirty="0" smtClean="0"/>
              <a:t>: Fedora, Vine Linux, MK Linux , etc…</a:t>
            </a:r>
          </a:p>
          <a:p>
            <a:pPr lvl="1"/>
            <a:endParaRPr lang="en-US" altLang="ja-JP" sz="2400" dirty="0" smtClean="0"/>
          </a:p>
          <a:p>
            <a:r>
              <a:rPr lang="ja-JP" altLang="en-US" sz="2800" dirty="0" smtClean="0"/>
              <a:t>今回は </a:t>
            </a:r>
            <a:r>
              <a:rPr lang="en-US" altLang="ja-JP" sz="2800" dirty="0" smtClean="0"/>
              <a:t>Ver. 5.0 (</a:t>
            </a:r>
            <a:r>
              <a:rPr lang="en-US" altLang="ja-JP" sz="2800" dirty="0" err="1" smtClean="0"/>
              <a:t>lenny</a:t>
            </a:r>
            <a:r>
              <a:rPr lang="en-US" altLang="ja-JP" sz="2800" dirty="0" smtClean="0"/>
              <a:t>) </a:t>
            </a:r>
            <a:r>
              <a:rPr lang="ja-JP" altLang="en-US" sz="2800" dirty="0" smtClean="0"/>
              <a:t>をインストールする</a:t>
            </a:r>
            <a:endParaRPr lang="ja-JP" altLang="en-US" dirty="0" smtClean="0"/>
          </a:p>
          <a:p>
            <a:endParaRPr kumimoji="1" lang="ja-JP" altLang="en-US" dirty="0"/>
          </a:p>
        </p:txBody>
      </p:sp>
      <p:pic>
        <p:nvPicPr>
          <p:cNvPr id="4" name="図 3" descr="lenn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5143512"/>
            <a:ext cx="1928811" cy="1285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ja-JP" altLang="en-US" dirty="0" smtClean="0"/>
              <a:t>の特徴</a:t>
            </a:r>
            <a:r>
              <a:rPr lang="ja-JP" altLang="en-US" sz="5400" dirty="0" smtClean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ja-JP" altLang="en-US" dirty="0" smtClean="0"/>
              <a:t>ソフトウェアの入手・書き換え・再配布が</a:t>
            </a:r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無料</a:t>
            </a:r>
            <a:r>
              <a:rPr lang="ja-JP" altLang="en-US" dirty="0" smtClean="0"/>
              <a:t>で可能</a:t>
            </a:r>
            <a:endParaRPr lang="ja-JP" altLang="en-US" dirty="0" smtClean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</a:pP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オープンソース</a:t>
            </a:r>
          </a:p>
          <a:p>
            <a:pPr lvl="1">
              <a:buClr>
                <a:schemeClr val="tx1"/>
              </a:buClr>
            </a:pPr>
            <a:r>
              <a:rPr lang="ja-JP" altLang="en-US" dirty="0" smtClean="0"/>
              <a:t>ソースコードが公開されている</a:t>
            </a:r>
          </a:p>
          <a:p>
            <a:pPr>
              <a:buClr>
                <a:schemeClr val="tx1"/>
              </a:buClr>
            </a:pP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ボランティア</a:t>
            </a:r>
            <a:r>
              <a:rPr lang="ja-JP" altLang="en-US" dirty="0" smtClean="0"/>
              <a:t>ベースでつくっている</a:t>
            </a:r>
          </a:p>
          <a:p>
            <a:pPr>
              <a:buClr>
                <a:schemeClr val="tx1"/>
              </a:buClr>
            </a:pPr>
            <a:r>
              <a:rPr lang="ja-JP" altLang="en-US" dirty="0" smtClean="0"/>
              <a:t>多言語に対応</a:t>
            </a:r>
          </a:p>
          <a:p>
            <a:pPr>
              <a:buClr>
                <a:schemeClr val="tx1"/>
              </a:buClr>
            </a:pPr>
            <a:r>
              <a:rPr lang="ja-JP" altLang="en-US" dirty="0" smtClean="0"/>
              <a:t>パッケージ管理システムが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強力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今日の作業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ja-JP" altLang="en-US" dirty="0" smtClean="0"/>
              <a:t>のインストール</a:t>
            </a:r>
          </a:p>
          <a:p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このあとすぐ！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ja-JP" altLang="en-US" sz="2800" dirty="0" smtClean="0"/>
              <a:t>武藤健志 著</a:t>
            </a:r>
            <a:br>
              <a:rPr lang="ja-JP" altLang="en-US" sz="2800" dirty="0" smtClean="0"/>
            </a:br>
            <a:r>
              <a:rPr lang="ja-JP" altLang="en-US" sz="2800" dirty="0" smtClean="0"/>
              <a:t>「</a:t>
            </a:r>
            <a:r>
              <a:rPr lang="en-US" altLang="ja-JP" sz="2800" dirty="0" err="1" smtClean="0"/>
              <a:t>Debian</a:t>
            </a:r>
            <a:r>
              <a:rPr lang="en-US" altLang="ja-JP" sz="2800" dirty="0" smtClean="0"/>
              <a:t> GNU/Linux </a:t>
            </a:r>
            <a:r>
              <a:rPr lang="ja-JP" altLang="en-US" sz="2800" dirty="0" smtClean="0"/>
              <a:t>徹底入門」第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版</a:t>
            </a:r>
            <a:br>
              <a:rPr lang="ja-JP" altLang="en-US" sz="2800" dirty="0" smtClean="0"/>
            </a:br>
            <a:r>
              <a:rPr lang="ja-JP" altLang="en-US" sz="2800" dirty="0" smtClean="0"/>
              <a:t>翔泳社２００５年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ja-JP" altLang="en-US" sz="2800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ja-JP" altLang="en-US" sz="2800" dirty="0" smtClean="0"/>
              <a:t>参考にすべきサイト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400" dirty="0" smtClean="0"/>
              <a:t>IT</a:t>
            </a:r>
            <a:r>
              <a:rPr lang="ja-JP" altLang="en-US" sz="2400" dirty="0" smtClean="0"/>
              <a:t>用語辞典　</a:t>
            </a:r>
            <a:r>
              <a:rPr lang="en-US" altLang="ja-JP" sz="2400" dirty="0" smtClean="0"/>
              <a:t>– e-Words – </a:t>
            </a:r>
            <a:br>
              <a:rPr lang="en-US" altLang="ja-JP" sz="2400" dirty="0" smtClean="0"/>
            </a:br>
            <a:r>
              <a:rPr lang="en-US" altLang="ja-JP" sz="2400" dirty="0" smtClean="0"/>
              <a:t>http://e-words.jp 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400" dirty="0" err="1" smtClean="0"/>
              <a:t>Debian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ユニバーサルオペレーティングシステム</a:t>
            </a:r>
            <a:r>
              <a:rPr lang="en-US" altLang="ja-JP" sz="2400" dirty="0" smtClean="0"/>
              <a:t>http://www.debian.org/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dirty="0" err="1" smtClean="0"/>
              <a:t>Debian</a:t>
            </a:r>
            <a:r>
              <a:rPr lang="en-US" altLang="ja-JP" dirty="0" smtClean="0"/>
              <a:t> JP Project </a:t>
            </a:r>
            <a:br>
              <a:rPr lang="en-US" altLang="ja-JP" dirty="0" smtClean="0"/>
            </a:br>
            <a:r>
              <a:rPr lang="en-US" altLang="ja-JP" sz="2400" dirty="0" smtClean="0"/>
              <a:t>http://www.debian.or.jp/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引用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ラフレシアの絵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http</a:t>
            </a:r>
            <a:r>
              <a:rPr lang="en-US" altLang="ja-JP" dirty="0" smtClean="0"/>
              <a:t>://www5e.biglobe.ne.jp/~</a:t>
            </a:r>
            <a:r>
              <a:rPr lang="en-US" altLang="ja-JP" dirty="0" smtClean="0"/>
              <a:t>lycoris/memorandum-1.html</a:t>
            </a:r>
            <a:endParaRPr lang="en-US" altLang="ja-JP" dirty="0" smtClean="0"/>
          </a:p>
          <a:p>
            <a:r>
              <a:rPr kumimoji="1" lang="en-US" altLang="ja-JP" dirty="0" smtClean="0"/>
              <a:t>Lenny </a:t>
            </a:r>
            <a:r>
              <a:rPr kumimoji="1" lang="ja-JP" altLang="en-US" dirty="0" smtClean="0"/>
              <a:t>の絵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http</a:t>
            </a:r>
            <a:r>
              <a:rPr lang="en-US" altLang="ja-JP" dirty="0" smtClean="0"/>
              <a:t>://digitizor.com/2009/02/15/debian-gnulinux-5-lenny/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154758"/>
          </a:xfrm>
        </p:spPr>
        <p:txBody>
          <a:bodyPr>
            <a:noAutofit/>
          </a:bodyPr>
          <a:lstStyle/>
          <a:p>
            <a:r>
              <a:rPr kumimoji="1" lang="ja-JP" altLang="en-US" sz="16000" dirty="0" smtClean="0"/>
              <a:t>ぼくらは</a:t>
            </a:r>
            <a:endParaRPr kumimoji="1" lang="ja-JP" altLang="en-US" sz="1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654164"/>
          </a:xfrm>
        </p:spPr>
        <p:txBody>
          <a:bodyPr>
            <a:noAutofit/>
          </a:bodyPr>
          <a:lstStyle/>
          <a:p>
            <a:r>
              <a:rPr kumimoji="1" lang="ja-JP" altLang="en-US" sz="8000" dirty="0" smtClean="0"/>
              <a:t>世界に一つだけの</a:t>
            </a:r>
            <a:endParaRPr kumimoji="1" lang="ja-JP" altLang="en-US" sz="80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857356" y="1139312"/>
            <a:ext cx="5572164" cy="5564355"/>
            <a:chOff x="1857356" y="1139312"/>
            <a:chExt cx="5572164" cy="5564355"/>
          </a:xfrm>
        </p:grpSpPr>
        <p:pic>
          <p:nvPicPr>
            <p:cNvPr id="4" name="図 3" descr="Rafflesia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57356" y="3071810"/>
              <a:ext cx="5572164" cy="3631857"/>
            </a:xfrm>
            <a:prstGeom prst="rect">
              <a:avLst/>
            </a:prstGeom>
          </p:spPr>
        </p:pic>
        <p:sp>
          <p:nvSpPr>
            <p:cNvPr id="3" name="テキスト ボックス 2"/>
            <p:cNvSpPr txBox="1"/>
            <p:nvPr/>
          </p:nvSpPr>
          <p:spPr>
            <a:xfrm>
              <a:off x="3428992" y="1139312"/>
              <a:ext cx="214314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600" dirty="0" smtClean="0">
                  <a:latin typeface="HGP行書体" pitchFamily="66" charset="-128"/>
                  <a:ea typeface="HGP行書体" pitchFamily="66" charset="-128"/>
                </a:rPr>
                <a:t>花</a:t>
              </a:r>
              <a:endParaRPr kumimoji="1" lang="ja-JP" altLang="en-US" sz="16600" dirty="0">
                <a:latin typeface="HGP行書体" pitchFamily="66" charset="-128"/>
                <a:ea typeface="HGP行書体" pitchFamily="66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9600" dirty="0" smtClean="0"/>
              <a:t>だけど</a:t>
            </a:r>
            <a:endParaRPr kumimoji="1" lang="ja-JP" altLang="en-US" sz="9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86050" y="2214554"/>
            <a:ext cx="37385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OS </a:t>
            </a:r>
            <a:r>
              <a:rPr kumimoji="1" lang="ja-JP" altLang="en-US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は</a:t>
            </a:r>
            <a:endParaRPr kumimoji="1" lang="ja-JP" altLang="en-US" sz="96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00166" y="4357694"/>
            <a:ext cx="66383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二つ使いたい</a:t>
            </a:r>
            <a:r>
              <a:rPr kumimoji="1" lang="en-US" altLang="ja-JP" sz="8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!</a:t>
            </a:r>
            <a:endParaRPr kumimoji="1" lang="ja-JP" altLang="en-US" sz="8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二つ以上の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を使うには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別の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が入ったハードディスクを追加</a:t>
            </a:r>
            <a:endParaRPr lang="en-US" altLang="ja-JP" dirty="0" smtClean="0"/>
          </a:p>
          <a:p>
            <a:r>
              <a:rPr kumimoji="1" lang="ja-JP" altLang="en-US" dirty="0" smtClean="0"/>
              <a:t>ハードディスクを分割して使う</a:t>
            </a:r>
            <a:endParaRPr kumimoji="1" lang="en-US" altLang="ja-JP" dirty="0" smtClean="0"/>
          </a:p>
          <a:p>
            <a:r>
              <a:rPr kumimoji="1" lang="ja-JP" altLang="en-US" dirty="0" smtClean="0"/>
              <a:t>仮想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を使う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Vmware</a:t>
            </a:r>
            <a:r>
              <a:rPr kumimoji="1" lang="en-US" altLang="ja-JP" dirty="0" smtClean="0"/>
              <a:t> Player</a:t>
            </a:r>
          </a:p>
          <a:p>
            <a:pPr lvl="1"/>
            <a:r>
              <a:rPr lang="en-US" altLang="ja-JP" dirty="0" err="1" smtClean="0"/>
              <a:t>colinux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Cygwin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マルチブート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一台のパソコンで二つ以上の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を使う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特に 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OS 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二つ使う時にデュアルブートという</a:t>
            </a:r>
            <a:endParaRPr lang="en-US" altLang="ja-JP" dirty="0" smtClean="0">
              <a:latin typeface="HGPｺﾞｼｯｸE" pitchFamily="50" charset="-128"/>
              <a:ea typeface="HGPｺﾞｼｯｸE" pitchFamily="50" charset="-128"/>
            </a:endParaRPr>
          </a:p>
          <a:p>
            <a:pPr lvl="1"/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今回は情報実験機にて 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Windows (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先週インストールした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)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　と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 Linux(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今日インストールする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) 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を使うのでデュアルブート</a:t>
            </a:r>
            <a:endParaRPr kumimoji="1" lang="en-US" altLang="ja-JP" dirty="0" smtClean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357422" y="2285992"/>
            <a:ext cx="4032250" cy="792162"/>
          </a:xfrm>
          <a:prstGeom prst="rect">
            <a:avLst/>
          </a:prstGeom>
          <a:solidFill>
            <a:srgbClr val="FF99CC"/>
          </a:solidFill>
          <a:ln w="9525">
            <a:solidFill>
              <a:srgbClr val="FF99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57547" y="3135304"/>
            <a:ext cx="23695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PｺﾞｼｯｸE" pitchFamily="50" charset="-128"/>
                <a:ea typeface="HGPｺﾞｼｯｸE" pitchFamily="50" charset="-128"/>
              </a:rPr>
              <a:t>ハードディスク</a:t>
            </a: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4373547" y="2285992"/>
            <a:ext cx="0" cy="79216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573322" y="2428867"/>
            <a:ext cx="1628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0004"/>
                </a:solidFill>
              </a:rPr>
              <a:t>Windows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05347" y="2428867"/>
            <a:ext cx="1036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0004"/>
                </a:solidFill>
              </a:rPr>
              <a:t>Linux</a:t>
            </a:r>
          </a:p>
        </p:txBody>
      </p:sp>
      <p:pic>
        <p:nvPicPr>
          <p:cNvPr id="12" name="図 11" descr="knif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500174"/>
            <a:ext cx="2071692" cy="2071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パーティション</a:t>
            </a:r>
            <a:r>
              <a:rPr kumimoji="1" lang="en-US" altLang="ja-JP" dirty="0" smtClean="0"/>
              <a:t>(</a:t>
            </a:r>
            <a:r>
              <a:rPr lang="en-US" altLang="ja-JP" dirty="0" smtClean="0"/>
              <a:t>partition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86116" y="1500174"/>
            <a:ext cx="5400684" cy="4525963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１つのハードディスクを幾つかに分けた領域（区画）</a:t>
            </a:r>
            <a:endParaRPr lang="en-US" altLang="ja-JP" dirty="0" smtClean="0"/>
          </a:p>
          <a:p>
            <a:r>
              <a:rPr lang="ja-JP" altLang="en-US" sz="3600" dirty="0" smtClean="0"/>
              <a:t>利点</a:t>
            </a:r>
            <a:endParaRPr lang="en-US" altLang="ja-JP" sz="3600" dirty="0" smtClean="0"/>
          </a:p>
          <a:p>
            <a:pPr lvl="1"/>
            <a:r>
              <a:rPr lang="ja-JP" altLang="en-US" dirty="0" smtClean="0"/>
              <a:t>１つのハードディスクに異なるファイルシステム </a:t>
            </a:r>
            <a:r>
              <a:rPr lang="en-US" altLang="ja-JP" dirty="0" smtClean="0"/>
              <a:t>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 </a:t>
            </a:r>
            <a:r>
              <a:rPr lang="ja-JP" altLang="en-US" dirty="0" smtClean="0"/>
              <a:t>を導入できる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複数の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をインストールできる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ディスクの障害をパーティション内に留められる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復旧もパーティション単位でできる</a:t>
            </a:r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grpSp>
        <p:nvGrpSpPr>
          <p:cNvPr id="42" name="グループ化 41"/>
          <p:cNvGrpSpPr/>
          <p:nvPr/>
        </p:nvGrpSpPr>
        <p:grpSpPr>
          <a:xfrm>
            <a:off x="585760" y="1285860"/>
            <a:ext cx="2649538" cy="5087948"/>
            <a:chOff x="585760" y="1285860"/>
            <a:chExt cx="2649538" cy="5087948"/>
          </a:xfrm>
        </p:grpSpPr>
        <p:sp>
          <p:nvSpPr>
            <p:cNvPr id="28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/>
                <a:t>ハードディスク・ドライブ</a:t>
              </a:r>
            </a:p>
          </p:txBody>
        </p:sp>
        <p:sp>
          <p:nvSpPr>
            <p:cNvPr id="31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41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パーティション</a:t>
            </a:r>
            <a:r>
              <a:rPr lang="en-US" altLang="ja-JP" dirty="0" smtClean="0"/>
              <a:t>(partition)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29058" y="1500174"/>
            <a:ext cx="4757742" cy="4525963"/>
          </a:xfrm>
        </p:spPr>
        <p:txBody>
          <a:bodyPr/>
          <a:lstStyle/>
          <a:p>
            <a:r>
              <a:rPr lang="ja-JP" altLang="en-US" dirty="0" smtClean="0"/>
              <a:t>基本パーティション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一つのドライブ当たり最大で４つまで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４つ以上使いたい場合は拡張パーティションを使う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85760" y="1285860"/>
            <a:ext cx="2649538" cy="5087948"/>
            <a:chOff x="585760" y="1285860"/>
            <a:chExt cx="2649538" cy="5087948"/>
          </a:xfrm>
        </p:grpSpPr>
        <p:sp>
          <p:nvSpPr>
            <p:cNvPr id="5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rgbClr val="6666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/>
                <a:t>ハードディスク・ドライブ</a:t>
              </a:r>
            </a:p>
          </p:txBody>
        </p:sp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18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ひらめき">
  <a:themeElements>
    <a:clrScheme name="ひらめき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ひらめき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ひらめき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209</TotalTime>
  <Words>616</Words>
  <Application>Microsoft Office PowerPoint</Application>
  <PresentationFormat>画面に合わせる (4:3)</PresentationFormat>
  <Paragraphs>169</Paragraphs>
  <Slides>25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25</vt:i4>
      </vt:variant>
    </vt:vector>
  </HeadingPairs>
  <TitlesOfParts>
    <vt:vector size="27" baseType="lpstr">
      <vt:lpstr>ひらめき</vt:lpstr>
      <vt:lpstr>雪藤</vt:lpstr>
      <vt:lpstr>Linux インストールに 必要な知識</vt:lpstr>
      <vt:lpstr>そうさ</vt:lpstr>
      <vt:lpstr>ぼくらは</vt:lpstr>
      <vt:lpstr>世界に一つだけの</vt:lpstr>
      <vt:lpstr>だけど</vt:lpstr>
      <vt:lpstr>二つ以上の OS を使うには</vt:lpstr>
      <vt:lpstr>マルチブート</vt:lpstr>
      <vt:lpstr>パーティション(partition)</vt:lpstr>
      <vt:lpstr>パーティション(partition)</vt:lpstr>
      <vt:lpstr>パーティション(partition)</vt:lpstr>
      <vt:lpstr>パーティション(partition)</vt:lpstr>
      <vt:lpstr>パーティションを操作する</vt:lpstr>
      <vt:lpstr>スライド 13</vt:lpstr>
      <vt:lpstr>ファイルシステム</vt:lpstr>
      <vt:lpstr>ファイルシステム</vt:lpstr>
      <vt:lpstr>スライド 16</vt:lpstr>
      <vt:lpstr>OSを起動するまでの流れ</vt:lpstr>
      <vt:lpstr>MBR(Master Boot Record)</vt:lpstr>
      <vt:lpstr>MBR の中身</vt:lpstr>
      <vt:lpstr>OS 起動までの流れ</vt:lpstr>
      <vt:lpstr>Debian　GNU/Linux</vt:lpstr>
      <vt:lpstr>Debian GNU/Linux の特徴 </vt:lpstr>
      <vt:lpstr>今日の作業</vt:lpstr>
      <vt:lpstr>参考</vt:lpstr>
      <vt:lpstr>引用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インストールに必要な知識</dc:title>
  <dc:creator>yoshiya</dc:creator>
  <cp:lastModifiedBy>yoshiya</cp:lastModifiedBy>
  <cp:revision>31</cp:revision>
  <dcterms:created xsi:type="dcterms:W3CDTF">2009-06-25T09:48:25Z</dcterms:created>
  <dcterms:modified xsi:type="dcterms:W3CDTF">2009-06-26T03:45:23Z</dcterms:modified>
</cp:coreProperties>
</file>