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notesMasterIdLst>
    <p:notesMasterId r:id="rId39"/>
  </p:notesMasterIdLst>
  <p:handoutMasterIdLst>
    <p:handoutMasterId r:id="rId40"/>
  </p:handoutMasterIdLst>
  <p:sldIdLst>
    <p:sldId id="256" r:id="rId2"/>
    <p:sldId id="257" r:id="rId3"/>
    <p:sldId id="283" r:id="rId4"/>
    <p:sldId id="282" r:id="rId5"/>
    <p:sldId id="260" r:id="rId6"/>
    <p:sldId id="258" r:id="rId7"/>
    <p:sldId id="305" r:id="rId8"/>
    <p:sldId id="261" r:id="rId9"/>
    <p:sldId id="303" r:id="rId10"/>
    <p:sldId id="263" r:id="rId11"/>
    <p:sldId id="304" r:id="rId12"/>
    <p:sldId id="295" r:id="rId13"/>
    <p:sldId id="298" r:id="rId14"/>
    <p:sldId id="291" r:id="rId15"/>
    <p:sldId id="292" r:id="rId16"/>
    <p:sldId id="293" r:id="rId17"/>
    <p:sldId id="281" r:id="rId18"/>
    <p:sldId id="287" r:id="rId19"/>
    <p:sldId id="267" r:id="rId20"/>
    <p:sldId id="268" r:id="rId21"/>
    <p:sldId id="269" r:id="rId22"/>
    <p:sldId id="270" r:id="rId23"/>
    <p:sldId id="271" r:id="rId24"/>
    <p:sldId id="301" r:id="rId25"/>
    <p:sldId id="275" r:id="rId26"/>
    <p:sldId id="272" r:id="rId27"/>
    <p:sldId id="306" r:id="rId28"/>
    <p:sldId id="273" r:id="rId29"/>
    <p:sldId id="274" r:id="rId30"/>
    <p:sldId id="276" r:id="rId31"/>
    <p:sldId id="277" r:id="rId32"/>
    <p:sldId id="289" r:id="rId33"/>
    <p:sldId id="278" r:id="rId34"/>
    <p:sldId id="299" r:id="rId35"/>
    <p:sldId id="302" r:id="rId36"/>
    <p:sldId id="307" r:id="rId37"/>
    <p:sldId id="284" r:id="rId38"/>
  </p:sldIdLst>
  <p:sldSz cx="9144000" cy="6858000" type="screen4x3"/>
  <p:notesSz cx="6805613" cy="9939338"/>
  <p:custDataLst>
    <p:tags r:id="rId41"/>
  </p:custDataLst>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31" autoAdjust="0"/>
    <p:restoredTop sz="94694" autoAdjust="0"/>
  </p:normalViewPr>
  <p:slideViewPr>
    <p:cSldViewPr>
      <p:cViewPr varScale="1">
        <p:scale>
          <a:sx n="74" d="100"/>
          <a:sy n="74" d="100"/>
        </p:scale>
        <p:origin x="-106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49099" cy="496571"/>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lvl1pPr>
              <a:defRPr sz="1200"/>
            </a:lvl1pPr>
          </a:lstStyle>
          <a:p>
            <a:endParaRPr lang="en-US" altLang="ja-JP"/>
          </a:p>
        </p:txBody>
      </p:sp>
      <p:sp>
        <p:nvSpPr>
          <p:cNvPr id="118787" name="Rectangle 3"/>
          <p:cNvSpPr>
            <a:spLocks noGrp="1" noChangeArrowheads="1"/>
          </p:cNvSpPr>
          <p:nvPr>
            <p:ph type="dt" sz="quarter" idx="1"/>
          </p:nvPr>
        </p:nvSpPr>
        <p:spPr bwMode="auto">
          <a:xfrm>
            <a:off x="3854939" y="0"/>
            <a:ext cx="2949099" cy="496571"/>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lvl1pPr algn="r">
              <a:defRPr sz="1200"/>
            </a:lvl1pPr>
          </a:lstStyle>
          <a:p>
            <a:endParaRPr lang="en-US" altLang="ja-JP"/>
          </a:p>
        </p:txBody>
      </p:sp>
      <p:sp>
        <p:nvSpPr>
          <p:cNvPr id="118788" name="Rectangle 4"/>
          <p:cNvSpPr>
            <a:spLocks noGrp="1" noChangeArrowheads="1"/>
          </p:cNvSpPr>
          <p:nvPr>
            <p:ph type="ftr" sz="quarter" idx="2"/>
          </p:nvPr>
        </p:nvSpPr>
        <p:spPr bwMode="auto">
          <a:xfrm>
            <a:off x="0" y="9441182"/>
            <a:ext cx="2949099" cy="496570"/>
          </a:xfrm>
          <a:prstGeom prst="rect">
            <a:avLst/>
          </a:prstGeom>
          <a:noFill/>
          <a:ln w="9525">
            <a:noFill/>
            <a:miter lim="800000"/>
            <a:headEnd/>
            <a:tailEnd/>
          </a:ln>
          <a:effectLst/>
        </p:spPr>
        <p:txBody>
          <a:bodyPr vert="horz" wrap="square" lIns="91120" tIns="45560" rIns="91120" bIns="45560" numCol="1" anchor="b" anchorCtr="0" compatLnSpc="1">
            <a:prstTxWarp prst="textNoShape">
              <a:avLst/>
            </a:prstTxWarp>
          </a:bodyPr>
          <a:lstStyle>
            <a:lvl1pPr>
              <a:defRPr sz="1200"/>
            </a:lvl1pPr>
          </a:lstStyle>
          <a:p>
            <a:endParaRPr lang="en-US" altLang="ja-JP"/>
          </a:p>
        </p:txBody>
      </p:sp>
      <p:sp>
        <p:nvSpPr>
          <p:cNvPr id="118789" name="Rectangle 5"/>
          <p:cNvSpPr>
            <a:spLocks noGrp="1" noChangeArrowheads="1"/>
          </p:cNvSpPr>
          <p:nvPr>
            <p:ph type="sldNum" sz="quarter" idx="3"/>
          </p:nvPr>
        </p:nvSpPr>
        <p:spPr bwMode="auto">
          <a:xfrm>
            <a:off x="3854939" y="9441182"/>
            <a:ext cx="2949099" cy="496570"/>
          </a:xfrm>
          <a:prstGeom prst="rect">
            <a:avLst/>
          </a:prstGeom>
          <a:noFill/>
          <a:ln w="9525">
            <a:noFill/>
            <a:miter lim="800000"/>
            <a:headEnd/>
            <a:tailEnd/>
          </a:ln>
          <a:effectLst/>
        </p:spPr>
        <p:txBody>
          <a:bodyPr vert="horz" wrap="square" lIns="91120" tIns="45560" rIns="91120" bIns="45560" numCol="1" anchor="b" anchorCtr="0" compatLnSpc="1">
            <a:prstTxWarp prst="textNoShape">
              <a:avLst/>
            </a:prstTxWarp>
          </a:bodyPr>
          <a:lstStyle>
            <a:lvl1pPr algn="r">
              <a:defRPr sz="1200"/>
            </a:lvl1pPr>
          </a:lstStyle>
          <a:p>
            <a:fld id="{DAA7DE72-7D2A-4993-B172-F9AEB4474725}" type="slidenum">
              <a:rPr lang="en-US" altLang="ja-JP"/>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hdr" sz="quarter"/>
          </p:nvPr>
        </p:nvSpPr>
        <p:spPr bwMode="auto">
          <a:xfrm>
            <a:off x="0" y="0"/>
            <a:ext cx="2949099" cy="496571"/>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lvl1pPr>
              <a:defRPr sz="1200"/>
            </a:lvl1pPr>
          </a:lstStyle>
          <a:p>
            <a:endParaRPr lang="en-US" altLang="ja-JP"/>
          </a:p>
        </p:txBody>
      </p:sp>
      <p:sp>
        <p:nvSpPr>
          <p:cNvPr id="125955" name="Rectangle 3"/>
          <p:cNvSpPr>
            <a:spLocks noGrp="1" noChangeArrowheads="1"/>
          </p:cNvSpPr>
          <p:nvPr>
            <p:ph type="dt" idx="1"/>
          </p:nvPr>
        </p:nvSpPr>
        <p:spPr bwMode="auto">
          <a:xfrm>
            <a:off x="3854939" y="0"/>
            <a:ext cx="2949099" cy="496571"/>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lvl1pPr algn="r">
              <a:defRPr sz="1200"/>
            </a:lvl1pPr>
          </a:lstStyle>
          <a:p>
            <a:endParaRPr lang="en-US" altLang="ja-JP"/>
          </a:p>
        </p:txBody>
      </p:sp>
      <p:sp>
        <p:nvSpPr>
          <p:cNvPr id="125956" name="Rectangle 4"/>
          <p:cNvSpPr>
            <a:spLocks noGrp="1" noRot="1" noChangeAspect="1" noChangeArrowheads="1" noTextEdit="1"/>
          </p:cNvSpPr>
          <p:nvPr>
            <p:ph type="sldImg" idx="2"/>
          </p:nvPr>
        </p:nvSpPr>
        <p:spPr bwMode="auto">
          <a:xfrm>
            <a:off x="919163" y="746125"/>
            <a:ext cx="4967287" cy="3725863"/>
          </a:xfrm>
          <a:prstGeom prst="rect">
            <a:avLst/>
          </a:prstGeom>
          <a:noFill/>
          <a:ln w="9525">
            <a:solidFill>
              <a:srgbClr val="000000"/>
            </a:solidFill>
            <a:miter lim="800000"/>
            <a:headEnd/>
            <a:tailEnd/>
          </a:ln>
          <a:effectLst/>
        </p:spPr>
      </p:sp>
      <p:sp>
        <p:nvSpPr>
          <p:cNvPr id="125957" name="Rectangle 5"/>
          <p:cNvSpPr>
            <a:spLocks noGrp="1" noChangeArrowheads="1"/>
          </p:cNvSpPr>
          <p:nvPr>
            <p:ph type="body" sz="quarter" idx="3"/>
          </p:nvPr>
        </p:nvSpPr>
        <p:spPr bwMode="auto">
          <a:xfrm>
            <a:off x="680562" y="4721384"/>
            <a:ext cx="5444490" cy="4472306"/>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25958" name="Rectangle 6"/>
          <p:cNvSpPr>
            <a:spLocks noGrp="1" noChangeArrowheads="1"/>
          </p:cNvSpPr>
          <p:nvPr>
            <p:ph type="ftr" sz="quarter" idx="4"/>
          </p:nvPr>
        </p:nvSpPr>
        <p:spPr bwMode="auto">
          <a:xfrm>
            <a:off x="0" y="9441182"/>
            <a:ext cx="2949099" cy="496570"/>
          </a:xfrm>
          <a:prstGeom prst="rect">
            <a:avLst/>
          </a:prstGeom>
          <a:noFill/>
          <a:ln w="9525">
            <a:noFill/>
            <a:miter lim="800000"/>
            <a:headEnd/>
            <a:tailEnd/>
          </a:ln>
          <a:effectLst/>
        </p:spPr>
        <p:txBody>
          <a:bodyPr vert="horz" wrap="square" lIns="91120" tIns="45560" rIns="91120" bIns="45560" numCol="1" anchor="b" anchorCtr="0" compatLnSpc="1">
            <a:prstTxWarp prst="textNoShape">
              <a:avLst/>
            </a:prstTxWarp>
          </a:bodyPr>
          <a:lstStyle>
            <a:lvl1pPr>
              <a:defRPr sz="1200"/>
            </a:lvl1pPr>
          </a:lstStyle>
          <a:p>
            <a:endParaRPr lang="en-US" altLang="ja-JP"/>
          </a:p>
        </p:txBody>
      </p:sp>
      <p:sp>
        <p:nvSpPr>
          <p:cNvPr id="125959" name="Rectangle 7"/>
          <p:cNvSpPr>
            <a:spLocks noGrp="1" noChangeArrowheads="1"/>
          </p:cNvSpPr>
          <p:nvPr>
            <p:ph type="sldNum" sz="quarter" idx="5"/>
          </p:nvPr>
        </p:nvSpPr>
        <p:spPr bwMode="auto">
          <a:xfrm>
            <a:off x="3854939" y="9441182"/>
            <a:ext cx="2949099" cy="496570"/>
          </a:xfrm>
          <a:prstGeom prst="rect">
            <a:avLst/>
          </a:prstGeom>
          <a:noFill/>
          <a:ln w="9525">
            <a:noFill/>
            <a:miter lim="800000"/>
            <a:headEnd/>
            <a:tailEnd/>
          </a:ln>
          <a:effectLst/>
        </p:spPr>
        <p:txBody>
          <a:bodyPr vert="horz" wrap="square" lIns="91120" tIns="45560" rIns="91120" bIns="45560" numCol="1" anchor="b" anchorCtr="0" compatLnSpc="1">
            <a:prstTxWarp prst="textNoShape">
              <a:avLst/>
            </a:prstTxWarp>
          </a:bodyPr>
          <a:lstStyle>
            <a:lvl1pPr algn="r">
              <a:defRPr sz="1200"/>
            </a:lvl1pPr>
          </a:lstStyle>
          <a:p>
            <a:fld id="{34D107AE-3EF3-411F-A065-353B0AB7C2BE}" type="slidenum">
              <a:rPr lang="en-US" altLang="ja-JP"/>
              <a:pPr/>
              <a:t>&lt;#&gt;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8FCA0C-9FDF-47E8-8232-373429F67B23}" type="slidenum">
              <a:rPr lang="en-US" altLang="ja-JP"/>
              <a:pPr/>
              <a:t>1</a:t>
            </a:fld>
            <a:endParaRPr lang="en-US" altLang="ja-JP"/>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8E621E-CB83-4B9A-8A2E-F3E523CB75C0}" type="slidenum">
              <a:rPr lang="en-US" altLang="ja-JP"/>
              <a:pPr/>
              <a:t>6</a:t>
            </a:fld>
            <a:endParaRPr lang="en-US" altLang="ja-JP"/>
          </a:p>
        </p:txBody>
      </p:sp>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8E621E-CB83-4B9A-8A2E-F3E523CB75C0}" type="slidenum">
              <a:rPr lang="en-US" altLang="ja-JP"/>
              <a:pPr/>
              <a:t>7</a:t>
            </a:fld>
            <a:endParaRPr lang="en-US" altLang="ja-JP"/>
          </a:p>
        </p:txBody>
      </p:sp>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pPr defTabSz="911200">
              <a:defRPr/>
            </a:pPr>
            <a:endParaRPr lang="ja-JP"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smtClean="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9</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4526F4-D0DB-4AB6-B700-39F59664BA25}" type="slidenum">
              <a:rPr lang="en-US" altLang="ja-JP"/>
              <a:pPr/>
              <a:t>12</a:t>
            </a:fld>
            <a:endParaRPr lang="en-US" altLang="ja-JP"/>
          </a:p>
        </p:txBody>
      </p:sp>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ja-JP"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13</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ポート番号が部屋番号の説明が微妙に謎</a:t>
            </a:r>
            <a:r>
              <a:rPr kumimoji="1" lang="en-US" altLang="ja-JP" dirty="0" smtClean="0"/>
              <a:t>. </a:t>
            </a:r>
            <a:endParaRPr kumimoji="1" lang="ja-JP" altLang="en-US" dirty="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22</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26</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27</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2">
        <a:schemeClr val="bg2"/>
      </p:bgRef>
    </p:bg>
    <p:spTree>
      <p:nvGrpSpPr>
        <p:cNvPr id="1" name=""/>
        <p:cNvGrpSpPr/>
        <p:nvPr/>
      </p:nvGrpSpPr>
      <p:grpSpPr>
        <a:xfrm>
          <a:off x="0" y="0"/>
          <a:ext cx="0" cy="0"/>
          <a:chOff x="0" y="0"/>
          <a:chExt cx="0" cy="0"/>
        </a:xfrm>
      </p:grpSpPr>
      <p:sp>
        <p:nvSpPr>
          <p:cNvPr id="7" name="フリーフォーム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フリーフォーム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タイトル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30" name="日付プレースホルダ 29"/>
          <p:cNvSpPr>
            <a:spLocks noGrp="1"/>
          </p:cNvSpPr>
          <p:nvPr>
            <p:ph type="dt" sz="half" idx="10"/>
          </p:nvPr>
        </p:nvSpPr>
        <p:spPr/>
        <p:txBody>
          <a:bodyPr/>
          <a:lstStyle/>
          <a:p>
            <a:endParaRPr lang="en-US" altLang="ja-JP"/>
          </a:p>
        </p:txBody>
      </p:sp>
      <p:sp>
        <p:nvSpPr>
          <p:cNvPr id="19" name="フッター プレースホルダ 18"/>
          <p:cNvSpPr>
            <a:spLocks noGrp="1"/>
          </p:cNvSpPr>
          <p:nvPr>
            <p:ph type="ftr" sz="quarter" idx="11"/>
          </p:nvPr>
        </p:nvSpPr>
        <p:spPr/>
        <p:txBody>
          <a:bodyPr/>
          <a:lstStyle/>
          <a:p>
            <a:endParaRPr lang="en-US" altLang="ja-JP"/>
          </a:p>
        </p:txBody>
      </p:sp>
      <p:sp>
        <p:nvSpPr>
          <p:cNvPr id="27" name="スライド番号プレースホルダ 26"/>
          <p:cNvSpPr>
            <a:spLocks noGrp="1"/>
          </p:cNvSpPr>
          <p:nvPr>
            <p:ph type="sldNum" sz="quarter" idx="12"/>
          </p:nvPr>
        </p:nvSpPr>
        <p:spPr/>
        <p:txBody>
          <a:bodyPr/>
          <a:lstStyle/>
          <a:p>
            <a:fld id="{F353016B-A126-4C3B-8660-620E35A4FC0A}" type="slidenum">
              <a:rPr lang="en-US" altLang="ja-JP" smtClean="0"/>
              <a:pPr/>
              <a:t>&lt;#&gt;</a:t>
            </a:fld>
            <a:endParaRPr lang="en-US" altLang="ja-JP"/>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E4C55727-71EE-43BC-BA79-48486455C24C}" type="slidenum">
              <a:rPr lang="en-US" altLang="ja-JP" smtClean="0"/>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8AED77B5-5F17-4A5E-9845-D61D9C1971B3}" type="slidenum">
              <a:rPr lang="en-US" altLang="ja-JP" smtClean="0"/>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gn="l">
              <a:defRPr/>
            </a:lvl1p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88166E85-801F-490C-B4DE-13955A3C0B41}" type="slidenum">
              <a:rPr lang="en-US" altLang="ja-JP" smtClean="0"/>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2">
        <a:schemeClr val="bg2"/>
      </p:bgRef>
    </p:bg>
    <p:spTree>
      <p:nvGrpSpPr>
        <p:cNvPr id="1" name=""/>
        <p:cNvGrpSpPr/>
        <p:nvPr/>
      </p:nvGrpSpPr>
      <p:grpSpPr>
        <a:xfrm>
          <a:off x="0" y="0"/>
          <a:ext cx="0" cy="0"/>
          <a:chOff x="0" y="0"/>
          <a:chExt cx="0" cy="0"/>
        </a:xfrm>
      </p:grpSpPr>
      <p:sp>
        <p:nvSpPr>
          <p:cNvPr id="7" name="フリーフォーム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フリーフォーム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タイトル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ED5A1C73-7253-47BD-BFE0-B353A07978B9}" type="slidenum">
              <a:rPr lang="en-US" altLang="ja-JP" smtClean="0"/>
              <a:pPr/>
              <a:t>&lt;#&gt;</a:t>
            </a:fld>
            <a:endParaRPr lang="en-US" altLang="ja-JP"/>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1143000"/>
          </a:xfrm>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endParaRPr lang="en-US" altLang="ja-JP"/>
          </a:p>
        </p:txBody>
      </p:sp>
      <p:sp>
        <p:nvSpPr>
          <p:cNvPr id="6" name="フッター プレースホルダ 5"/>
          <p:cNvSpPr>
            <a:spLocks noGrp="1"/>
          </p:cNvSpPr>
          <p:nvPr>
            <p:ph type="ftr" sz="quarter" idx="11"/>
          </p:nvPr>
        </p:nvSpPr>
        <p:spPr/>
        <p:txBody>
          <a:bodyPr/>
          <a:lstStyle/>
          <a:p>
            <a:endParaRPr lang="en-US" altLang="ja-JP"/>
          </a:p>
        </p:txBody>
      </p:sp>
      <p:sp>
        <p:nvSpPr>
          <p:cNvPr id="7" name="スライド番号プレースホルダ 6"/>
          <p:cNvSpPr>
            <a:spLocks noGrp="1"/>
          </p:cNvSpPr>
          <p:nvPr>
            <p:ph type="sldNum" sz="quarter" idx="12"/>
          </p:nvPr>
        </p:nvSpPr>
        <p:spPr/>
        <p:txBody>
          <a:bodyPr/>
          <a:lstStyle/>
          <a:p>
            <a:fld id="{208C1369-A9F5-4792-8F42-26820041E049}" type="slidenum">
              <a:rPr lang="en-US" altLang="ja-JP" smtClean="0"/>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endParaRPr lang="en-US" altLang="ja-JP"/>
          </a:p>
        </p:txBody>
      </p:sp>
      <p:sp>
        <p:nvSpPr>
          <p:cNvPr id="8" name="フッター プレースホルダ 7"/>
          <p:cNvSpPr>
            <a:spLocks noGrp="1"/>
          </p:cNvSpPr>
          <p:nvPr>
            <p:ph type="ftr" sz="quarter" idx="11"/>
          </p:nvPr>
        </p:nvSpPr>
        <p:spPr/>
        <p:txBody>
          <a:bodyPr/>
          <a:lstStyle/>
          <a:p>
            <a:endParaRPr lang="en-US" altLang="ja-JP"/>
          </a:p>
        </p:txBody>
      </p:sp>
      <p:sp>
        <p:nvSpPr>
          <p:cNvPr id="9" name="スライド番号プレースホルダ 8"/>
          <p:cNvSpPr>
            <a:spLocks noGrp="1"/>
          </p:cNvSpPr>
          <p:nvPr>
            <p:ph type="sldNum" sz="quarter" idx="12"/>
          </p:nvPr>
        </p:nvSpPr>
        <p:spPr/>
        <p:txBody>
          <a:bodyPr/>
          <a:lstStyle/>
          <a:p>
            <a:fld id="{DB3876A9-9CC3-4E86-BF63-1B657BD8F37C}" type="slidenum">
              <a:rPr lang="en-US" altLang="ja-JP" smtClean="0"/>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320"/>
            <a:ext cx="7470648" cy="1143000"/>
          </a:xfrm>
        </p:spPr>
        <p:txBody>
          <a:bodyPr anchor="ctr"/>
          <a:lstStyle>
            <a:lvl1pPr algn="l">
              <a:defRPr sz="4600"/>
            </a:lvl1pPr>
          </a:lstStyle>
          <a:p>
            <a:r>
              <a:rPr kumimoji="0" lang="ja-JP" altLang="en-US" smtClean="0"/>
              <a:t>マスタ タイトルの書式設定</a:t>
            </a:r>
            <a:endParaRPr kumimoji="0" lang="en-US"/>
          </a:p>
        </p:txBody>
      </p:sp>
      <p:sp>
        <p:nvSpPr>
          <p:cNvPr id="7" name="日付プレースホルダ 6"/>
          <p:cNvSpPr>
            <a:spLocks noGrp="1"/>
          </p:cNvSpPr>
          <p:nvPr>
            <p:ph type="dt" sz="half" idx="10"/>
          </p:nvPr>
        </p:nvSpPr>
        <p:spPr/>
        <p:txBody>
          <a:bodyPr/>
          <a:lstStyle/>
          <a:p>
            <a:endParaRPr lang="en-US" altLang="ja-JP"/>
          </a:p>
        </p:txBody>
      </p:sp>
      <p:sp>
        <p:nvSpPr>
          <p:cNvPr id="8" name="スライド番号プレースホルダ 7"/>
          <p:cNvSpPr>
            <a:spLocks noGrp="1"/>
          </p:cNvSpPr>
          <p:nvPr>
            <p:ph type="sldNum" sz="quarter" idx="11"/>
          </p:nvPr>
        </p:nvSpPr>
        <p:spPr/>
        <p:txBody>
          <a:bodyPr/>
          <a:lstStyle/>
          <a:p>
            <a:fld id="{74FD9BFC-F66B-4231-8F39-9AA80660A198}" type="slidenum">
              <a:rPr lang="en-US" altLang="ja-JP" smtClean="0"/>
              <a:pPr/>
              <a:t>&lt;#&gt;</a:t>
            </a:fld>
            <a:endParaRPr lang="en-US" altLang="ja-JP"/>
          </a:p>
        </p:txBody>
      </p:sp>
      <p:sp>
        <p:nvSpPr>
          <p:cNvPr id="9" name="フッター プレースホルダ 8"/>
          <p:cNvSpPr>
            <a:spLocks noGrp="1"/>
          </p:cNvSpPr>
          <p:nvPr>
            <p:ph type="ftr" sz="quarter" idx="12"/>
          </p:nvPr>
        </p:nvSpPr>
        <p:spPr/>
        <p:txBody>
          <a:bodyPr/>
          <a:lstStyle/>
          <a:p>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lang="en-US" altLang="ja-JP"/>
          </a:p>
        </p:txBody>
      </p:sp>
      <p:sp>
        <p:nvSpPr>
          <p:cNvPr id="3" name="フッター プレースホルダ 2"/>
          <p:cNvSpPr>
            <a:spLocks noGrp="1"/>
          </p:cNvSpPr>
          <p:nvPr>
            <p:ph type="ftr" sz="quarter" idx="11"/>
          </p:nvPr>
        </p:nvSpPr>
        <p:spPr/>
        <p:txBody>
          <a:bodyPr/>
          <a:lstStyle/>
          <a:p>
            <a:endParaRPr lang="en-US" altLang="ja-JP"/>
          </a:p>
        </p:txBody>
      </p:sp>
      <p:sp>
        <p:nvSpPr>
          <p:cNvPr id="4" name="スライド番号プレースホルダ 3"/>
          <p:cNvSpPr>
            <a:spLocks noGrp="1"/>
          </p:cNvSpPr>
          <p:nvPr>
            <p:ph type="sldNum" sz="quarter" idx="12"/>
          </p:nvPr>
        </p:nvSpPr>
        <p:spPr/>
        <p:txBody>
          <a:bodyPr/>
          <a:lstStyle/>
          <a:p>
            <a:fld id="{050A26B7-4249-485A-9E1D-D64A63F8BDC0}" type="slidenum">
              <a:rPr lang="en-US" altLang="ja-JP" smtClean="0"/>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endParaRPr lang="en-US" altLang="ja-JP"/>
          </a:p>
        </p:txBody>
      </p:sp>
      <p:sp>
        <p:nvSpPr>
          <p:cNvPr id="6" name="フッター プレースホルダ 5"/>
          <p:cNvSpPr>
            <a:spLocks noGrp="1"/>
          </p:cNvSpPr>
          <p:nvPr>
            <p:ph type="ftr" sz="quarter" idx="11"/>
          </p:nvPr>
        </p:nvSpPr>
        <p:spPr/>
        <p:txBody>
          <a:bodyPr/>
          <a:lstStyle/>
          <a:p>
            <a:endParaRPr lang="en-US" altLang="ja-JP"/>
          </a:p>
        </p:txBody>
      </p:sp>
      <p:sp>
        <p:nvSpPr>
          <p:cNvPr id="7" name="スライド番号プレースホルダ 6"/>
          <p:cNvSpPr>
            <a:spLocks noGrp="1"/>
          </p:cNvSpPr>
          <p:nvPr>
            <p:ph type="sldNum" sz="quarter" idx="12"/>
          </p:nvPr>
        </p:nvSpPr>
        <p:spPr>
          <a:xfrm>
            <a:off x="8156448" y="6422064"/>
            <a:ext cx="762000" cy="365125"/>
          </a:xfrm>
        </p:spPr>
        <p:txBody>
          <a:bodyPr/>
          <a:lstStyle/>
          <a:p>
            <a:fld id="{7B05758E-B94F-46AA-9B20-E7B1E8003FA9}" type="slidenum">
              <a:rPr lang="en-US" altLang="ja-JP" smtClean="0"/>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a:xfrm>
            <a:off x="457200" y="6422064"/>
            <a:ext cx="2133600" cy="365125"/>
          </a:xfrm>
        </p:spPr>
        <p:txBody>
          <a:bodyPr/>
          <a:lstStyle/>
          <a:p>
            <a:endParaRPr lang="en-US" altLang="ja-JP"/>
          </a:p>
        </p:txBody>
      </p:sp>
      <p:sp>
        <p:nvSpPr>
          <p:cNvPr id="6" name="フッター プレースホルダ 5"/>
          <p:cNvSpPr>
            <a:spLocks noGrp="1"/>
          </p:cNvSpPr>
          <p:nvPr>
            <p:ph type="ftr" sz="quarter" idx="11"/>
          </p:nvPr>
        </p:nvSpPr>
        <p:spPr/>
        <p:txBody>
          <a:bodyPr/>
          <a:lstStyle/>
          <a:p>
            <a:endParaRPr lang="en-US" altLang="ja-JP"/>
          </a:p>
        </p:txBody>
      </p:sp>
      <p:sp>
        <p:nvSpPr>
          <p:cNvPr id="7" name="スライド番号プレースホルダ 6"/>
          <p:cNvSpPr>
            <a:spLocks noGrp="1"/>
          </p:cNvSpPr>
          <p:nvPr>
            <p:ph type="sldNum" sz="quarter" idx="12"/>
          </p:nvPr>
        </p:nvSpPr>
        <p:spPr/>
        <p:txBody>
          <a:bodyPr/>
          <a:lstStyle/>
          <a:p>
            <a:fld id="{AA19A7B1-57A9-4FD2-9BCB-086613601483}" type="slidenum">
              <a:rPr lang="en-US" altLang="ja-JP" smtClean="0"/>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フリーフォーム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フリーフォーム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タイトル プレースホルダ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endParaRPr lang="en-US" altLang="ja-JP"/>
          </a:p>
        </p:txBody>
      </p:sp>
      <p:sp>
        <p:nvSpPr>
          <p:cNvPr id="22" name="フッター プレースホルダ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ltLang="ja-JP"/>
          </a:p>
        </p:txBody>
      </p:sp>
      <p:sp>
        <p:nvSpPr>
          <p:cNvPr id="18" name="スライド番号プレースホルダ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68EC160C-0002-49A9-B315-F3E342442A5A}" type="slidenum">
              <a:rPr lang="en-US" altLang="ja-JP" smtClean="0"/>
              <a:pPr/>
              <a:t>&lt;#&gt;</a:t>
            </a:fld>
            <a:endParaRPr lang="en-US" altLang="ja-JP"/>
          </a:p>
        </p:txBody>
      </p:sp>
    </p:spTree>
  </p:cSld>
  <p:clrMap bg1="dk1" tx1="lt1" bg2="dk2" tx2="lt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xStyles>
    <p:titleStyle>
      <a:lvl1pPr algn="l" rtl="0" eaLnBrk="1" latinLnBrk="0" hangingPunct="1">
        <a:spcBef>
          <a:spcPct val="0"/>
        </a:spcBef>
        <a:buNone/>
        <a:defRPr kumimoji="1"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1"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1"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1"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1"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1"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1"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1"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1"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1" sz="16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29064" y="428604"/>
            <a:ext cx="8072026" cy="2301240"/>
          </a:xfrm>
        </p:spPr>
        <p:txBody>
          <a:bodyPr/>
          <a:lstStyle/>
          <a:p>
            <a:pPr algn="ctr"/>
            <a:r>
              <a:rPr lang="ja-JP" altLang="en-US" dirty="0" smtClean="0">
                <a:solidFill>
                  <a:schemeClr val="tx1"/>
                </a:solidFill>
              </a:rPr>
              <a:t>ネットワーク</a:t>
            </a:r>
            <a:r>
              <a:rPr lang="en-US" altLang="ja-JP" dirty="0" smtClean="0">
                <a:solidFill>
                  <a:schemeClr val="tx1"/>
                </a:solidFill>
              </a:rPr>
              <a:t/>
            </a:r>
            <a:br>
              <a:rPr lang="en-US" altLang="ja-JP" dirty="0" smtClean="0">
                <a:solidFill>
                  <a:schemeClr val="tx1"/>
                </a:solidFill>
              </a:rPr>
            </a:br>
            <a:r>
              <a:rPr lang="ja-JP" altLang="en-US" dirty="0" smtClean="0">
                <a:solidFill>
                  <a:schemeClr val="tx1"/>
                </a:solidFill>
              </a:rPr>
              <a:t>コンピューティング</a:t>
            </a:r>
            <a:endParaRPr lang="ja-JP" altLang="en-US" dirty="0">
              <a:solidFill>
                <a:schemeClr val="tx1"/>
              </a:solidFill>
            </a:endParaRPr>
          </a:p>
        </p:txBody>
      </p:sp>
      <p:sp>
        <p:nvSpPr>
          <p:cNvPr id="2051" name="Rectangle 3"/>
          <p:cNvSpPr>
            <a:spLocks noGrp="1" noChangeArrowheads="1"/>
          </p:cNvSpPr>
          <p:nvPr>
            <p:ph type="subTitle" idx="1"/>
          </p:nvPr>
        </p:nvSpPr>
        <p:spPr>
          <a:xfrm>
            <a:off x="433050" y="4819672"/>
            <a:ext cx="7925164" cy="1752600"/>
          </a:xfrm>
        </p:spPr>
        <p:txBody>
          <a:bodyPr>
            <a:normAutofit/>
          </a:bodyPr>
          <a:lstStyle/>
          <a:p>
            <a:pPr algn="ctr"/>
            <a:r>
              <a:rPr lang="en-US" altLang="ja-JP" sz="3200" dirty="0" smtClean="0"/>
              <a:t>2009/07/03</a:t>
            </a:r>
            <a:endParaRPr lang="en-US" altLang="ja-JP" sz="3200" dirty="0"/>
          </a:p>
          <a:p>
            <a:pPr algn="ctr"/>
            <a:r>
              <a:rPr lang="ja-JP" altLang="en-US" sz="3200" dirty="0" smtClean="0"/>
              <a:t>理学院宇宙理学専攻 博士後期課程 </a:t>
            </a:r>
            <a:r>
              <a:rPr lang="en-US" altLang="ja-JP" sz="3200" dirty="0" smtClean="0"/>
              <a:t>1 </a:t>
            </a:r>
            <a:r>
              <a:rPr lang="ja-JP" altLang="en-US" sz="3200" dirty="0" smtClean="0"/>
              <a:t>年</a:t>
            </a:r>
            <a:endParaRPr lang="ja-JP" altLang="en-US" sz="3200" dirty="0"/>
          </a:p>
          <a:p>
            <a:pPr algn="ctr"/>
            <a:r>
              <a:rPr lang="ja-JP" altLang="en-US" sz="3200" dirty="0" smtClean="0"/>
              <a:t>山下 達也</a:t>
            </a:r>
            <a:endParaRPr lang="ja-JP" altLang="en-U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ja-JP" altLang="en-US" sz="4800"/>
              <a:t>ファイル転送とは</a:t>
            </a:r>
          </a:p>
        </p:txBody>
      </p:sp>
      <p:sp>
        <p:nvSpPr>
          <p:cNvPr id="69635" name="Rectangle 3"/>
          <p:cNvSpPr>
            <a:spLocks noGrp="1" noChangeArrowheads="1"/>
          </p:cNvSpPr>
          <p:nvPr>
            <p:ph idx="1"/>
          </p:nvPr>
        </p:nvSpPr>
        <p:spPr>
          <a:xfrm>
            <a:off x="617538" y="1844675"/>
            <a:ext cx="7929562" cy="4216400"/>
          </a:xfrm>
        </p:spPr>
        <p:txBody>
          <a:bodyPr>
            <a:normAutofit/>
          </a:bodyPr>
          <a:lstStyle/>
          <a:p>
            <a:pPr>
              <a:lnSpc>
                <a:spcPct val="80000"/>
              </a:lnSpc>
            </a:pPr>
            <a:r>
              <a:rPr lang="ja-JP" altLang="en-US" sz="3600" dirty="0"/>
              <a:t>ネットワークを経由して今自分が使っている計算機から他の計算機にファイル</a:t>
            </a:r>
            <a:r>
              <a:rPr lang="ja-JP" altLang="en-US" sz="3600" dirty="0" smtClean="0"/>
              <a:t>を送信したり</a:t>
            </a:r>
            <a:r>
              <a:rPr lang="en-US" altLang="ja-JP" sz="3600" dirty="0" smtClean="0"/>
              <a:t>, </a:t>
            </a:r>
            <a:r>
              <a:rPr lang="ja-JP" altLang="en-US" sz="3600" dirty="0" smtClean="0"/>
              <a:t>他</a:t>
            </a:r>
            <a:r>
              <a:rPr lang="ja-JP" altLang="en-US" sz="3600" dirty="0"/>
              <a:t>の計算機からファイルを受信したりする</a:t>
            </a:r>
            <a:r>
              <a:rPr lang="ja-JP" altLang="en-US" sz="3600" dirty="0" smtClean="0"/>
              <a:t>こと</a:t>
            </a:r>
            <a:endParaRPr lang="en-US" altLang="ja-JP" sz="3600" dirty="0" smtClean="0"/>
          </a:p>
          <a:p>
            <a:pPr>
              <a:lnSpc>
                <a:spcPct val="80000"/>
              </a:lnSpc>
            </a:pPr>
            <a:endParaRPr lang="en-US" altLang="ja-JP" sz="3600" dirty="0" smtClean="0"/>
          </a:p>
          <a:p>
            <a:pPr>
              <a:lnSpc>
                <a:spcPct val="80000"/>
              </a:lnSpc>
            </a:pPr>
            <a:r>
              <a:rPr lang="ja-JP" altLang="en-US" sz="3600" dirty="0" smtClean="0"/>
              <a:t>コマンド</a:t>
            </a:r>
            <a:r>
              <a:rPr lang="en-US" altLang="ja-JP" sz="3600" dirty="0" smtClean="0"/>
              <a:t>: ftp, </a:t>
            </a:r>
            <a:r>
              <a:rPr lang="en-US" altLang="ja-JP" sz="3600" dirty="0" err="1" smtClean="0"/>
              <a:t>scp</a:t>
            </a:r>
            <a:r>
              <a:rPr lang="en-US" altLang="ja-JP" sz="3600" dirty="0" smtClean="0"/>
              <a:t>, </a:t>
            </a:r>
            <a:r>
              <a:rPr lang="en-US" altLang="ja-JP" sz="3600" dirty="0" err="1" smtClean="0"/>
              <a:t>sftp</a:t>
            </a:r>
            <a:endParaRPr lang="ja-JP" altLang="en-US"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ja-JP" altLang="en-US" sz="4800" dirty="0"/>
              <a:t>ファイル</a:t>
            </a:r>
            <a:r>
              <a:rPr lang="ja-JP" altLang="en-US" sz="4800" dirty="0" smtClean="0"/>
              <a:t>転送の概念図</a:t>
            </a:r>
            <a:endParaRPr lang="ja-JP" altLang="en-US" sz="4800" dirty="0"/>
          </a:p>
        </p:txBody>
      </p:sp>
      <p:grpSp>
        <p:nvGrpSpPr>
          <p:cNvPr id="6" name="グループ化 5"/>
          <p:cNvGrpSpPr/>
          <p:nvPr/>
        </p:nvGrpSpPr>
        <p:grpSpPr>
          <a:xfrm>
            <a:off x="571472" y="1500174"/>
            <a:ext cx="7572428" cy="4786346"/>
            <a:chOff x="571472" y="1500174"/>
            <a:chExt cx="7572428" cy="4786346"/>
          </a:xfrm>
        </p:grpSpPr>
        <p:pic>
          <p:nvPicPr>
            <p:cNvPr id="7" name="Picture 2" descr="D:\yamasita-directory\my-document\発表資料\inex090508\person.png"/>
            <p:cNvPicPr>
              <a:picLocks noChangeAspect="1" noChangeArrowheads="1"/>
            </p:cNvPicPr>
            <p:nvPr/>
          </p:nvPicPr>
          <p:blipFill>
            <a:blip r:embed="rId2"/>
            <a:srcRect/>
            <a:stretch>
              <a:fillRect/>
            </a:stretch>
          </p:blipFill>
          <p:spPr bwMode="auto">
            <a:xfrm>
              <a:off x="571472" y="2243142"/>
              <a:ext cx="1238250" cy="1828800"/>
            </a:xfrm>
            <a:prstGeom prst="rect">
              <a:avLst/>
            </a:prstGeom>
            <a:noFill/>
          </p:spPr>
        </p:pic>
        <p:pic>
          <p:nvPicPr>
            <p:cNvPr id="8" name="Picture 2" descr="C:\Users\yamasita\Desktop\computer.png"/>
            <p:cNvPicPr>
              <a:picLocks noChangeAspect="1" noChangeArrowheads="1"/>
            </p:cNvPicPr>
            <p:nvPr/>
          </p:nvPicPr>
          <p:blipFill>
            <a:blip r:embed="rId3"/>
            <a:srcRect/>
            <a:stretch>
              <a:fillRect/>
            </a:stretch>
          </p:blipFill>
          <p:spPr bwMode="auto">
            <a:xfrm>
              <a:off x="6096020" y="2833692"/>
              <a:ext cx="1333500" cy="1238250"/>
            </a:xfrm>
            <a:prstGeom prst="rect">
              <a:avLst/>
            </a:prstGeom>
            <a:noFill/>
          </p:spPr>
        </p:pic>
        <p:pic>
          <p:nvPicPr>
            <p:cNvPr id="9" name="Picture 3" descr="C:\Users\yamasita\Desktop\computer.png"/>
            <p:cNvPicPr>
              <a:picLocks noChangeAspect="1" noChangeArrowheads="1"/>
            </p:cNvPicPr>
            <p:nvPr/>
          </p:nvPicPr>
          <p:blipFill>
            <a:blip r:embed="rId3"/>
            <a:srcRect/>
            <a:stretch>
              <a:fillRect/>
            </a:stretch>
          </p:blipFill>
          <p:spPr bwMode="auto">
            <a:xfrm>
              <a:off x="1881178" y="2833692"/>
              <a:ext cx="1333500" cy="1238250"/>
            </a:xfrm>
            <a:prstGeom prst="rect">
              <a:avLst/>
            </a:prstGeom>
            <a:noFill/>
          </p:spPr>
        </p:pic>
        <p:sp>
          <p:nvSpPr>
            <p:cNvPr id="10" name="テキスト ボックス 9"/>
            <p:cNvSpPr txBox="1"/>
            <p:nvPr/>
          </p:nvSpPr>
          <p:spPr>
            <a:xfrm>
              <a:off x="2285984" y="2252955"/>
              <a:ext cx="928694" cy="461665"/>
            </a:xfrm>
            <a:prstGeom prst="rect">
              <a:avLst/>
            </a:prstGeom>
            <a:noFill/>
          </p:spPr>
          <p:txBody>
            <a:bodyPr wrap="square" rtlCol="0">
              <a:spAutoFit/>
            </a:bodyPr>
            <a:lstStyle/>
            <a:p>
              <a:r>
                <a:rPr kumimoji="1" lang="en-US" altLang="ja-JP" sz="2400" dirty="0" smtClean="0">
                  <a:solidFill>
                    <a:srgbClr val="FFC000"/>
                  </a:solidFill>
                </a:rPr>
                <a:t>B</a:t>
              </a:r>
              <a:endParaRPr kumimoji="1" lang="ja-JP" altLang="en-US" sz="2400" dirty="0">
                <a:solidFill>
                  <a:srgbClr val="FFC000"/>
                </a:solidFill>
              </a:endParaRPr>
            </a:p>
          </p:txBody>
        </p:sp>
        <p:sp>
          <p:nvSpPr>
            <p:cNvPr id="11" name="テキスト ボックス 10"/>
            <p:cNvSpPr txBox="1"/>
            <p:nvPr/>
          </p:nvSpPr>
          <p:spPr>
            <a:xfrm>
              <a:off x="6572264" y="2252955"/>
              <a:ext cx="928694" cy="461665"/>
            </a:xfrm>
            <a:prstGeom prst="rect">
              <a:avLst/>
            </a:prstGeom>
            <a:noFill/>
          </p:spPr>
          <p:txBody>
            <a:bodyPr wrap="square" rtlCol="0">
              <a:spAutoFit/>
            </a:bodyPr>
            <a:lstStyle/>
            <a:p>
              <a:r>
                <a:rPr lang="en-US" altLang="ja-JP" sz="2400" dirty="0" smtClean="0">
                  <a:solidFill>
                    <a:srgbClr val="FFC000"/>
                  </a:solidFill>
                </a:rPr>
                <a:t>A</a:t>
              </a:r>
              <a:endParaRPr kumimoji="1" lang="ja-JP" altLang="en-US" sz="2400" dirty="0">
                <a:solidFill>
                  <a:srgbClr val="FFC000"/>
                </a:solidFill>
              </a:endParaRPr>
            </a:p>
          </p:txBody>
        </p:sp>
        <p:sp>
          <p:nvSpPr>
            <p:cNvPr id="12" name="正方形/長方形 11"/>
            <p:cNvSpPr/>
            <p:nvPr/>
          </p:nvSpPr>
          <p:spPr>
            <a:xfrm>
              <a:off x="928662" y="4572008"/>
              <a:ext cx="7215238" cy="17145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400" dirty="0" err="1" smtClean="0"/>
                <a:t>user@B</a:t>
              </a:r>
              <a:r>
                <a:rPr lang="en-US" altLang="ja-JP" sz="2400" dirty="0" smtClean="0"/>
                <a:t>:~ $ </a:t>
              </a:r>
              <a:r>
                <a:rPr lang="en-US" altLang="ja-JP" sz="2400" dirty="0" err="1" smtClean="0"/>
                <a:t>scp</a:t>
              </a:r>
              <a:r>
                <a:rPr lang="en-US" altLang="ja-JP" sz="2400" dirty="0" smtClean="0"/>
                <a:t> file.txt  A:/home/yamasita</a:t>
              </a:r>
            </a:p>
            <a:p>
              <a:r>
                <a:rPr lang="en-US" altLang="ja-JP" sz="2400" dirty="0" err="1" smtClean="0"/>
                <a:t>user@A's</a:t>
              </a:r>
              <a:r>
                <a:rPr lang="en-US" altLang="ja-JP" sz="2400" dirty="0" smtClean="0"/>
                <a:t> password:</a:t>
              </a:r>
            </a:p>
            <a:p>
              <a:r>
                <a:rPr lang="en-US" altLang="ja-JP" sz="2400" dirty="0" smtClean="0"/>
                <a:t>file.txt                 100% 7551     7.4KB/s   00:00</a:t>
              </a:r>
              <a:endParaRPr kumimoji="1" lang="en-US" altLang="ja-JP" sz="2400" dirty="0" smtClean="0"/>
            </a:p>
          </p:txBody>
        </p:sp>
        <p:cxnSp>
          <p:nvCxnSpPr>
            <p:cNvPr id="13" name="直線コネクタ 12"/>
            <p:cNvCxnSpPr/>
            <p:nvPr/>
          </p:nvCxnSpPr>
          <p:spPr>
            <a:xfrm>
              <a:off x="3214678" y="3143248"/>
              <a:ext cx="2857520"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571472" y="1500174"/>
              <a:ext cx="5429288" cy="461665"/>
            </a:xfrm>
            <a:prstGeom prst="rect">
              <a:avLst/>
            </a:prstGeom>
            <a:noFill/>
          </p:spPr>
          <p:txBody>
            <a:bodyPr wrap="square" rtlCol="0">
              <a:spAutoFit/>
            </a:bodyPr>
            <a:lstStyle/>
            <a:p>
              <a:r>
                <a:rPr kumimoji="1" lang="ja-JP" altLang="en-US" sz="2400" dirty="0" smtClean="0"/>
                <a:t>例</a:t>
              </a:r>
              <a:r>
                <a:rPr kumimoji="1" lang="en-US" altLang="ja-JP" sz="2400" dirty="0" smtClean="0"/>
                <a:t>: B </a:t>
              </a:r>
              <a:r>
                <a:rPr kumimoji="1" lang="ja-JP" altLang="en-US" sz="2400" dirty="0" smtClean="0"/>
                <a:t>から </a:t>
              </a:r>
              <a:r>
                <a:rPr kumimoji="1" lang="en-US" altLang="ja-JP" sz="2400" dirty="0" smtClean="0"/>
                <a:t>A </a:t>
              </a:r>
              <a:r>
                <a:rPr lang="ja-JP" altLang="en-US" sz="2400" dirty="0" smtClean="0"/>
                <a:t>にファイルを転送</a:t>
              </a:r>
              <a:endParaRPr kumimoji="1" lang="ja-JP" altLang="en-US" sz="2400" dirty="0"/>
            </a:p>
          </p:txBody>
        </p:sp>
      </p:grpSp>
      <p:pic>
        <p:nvPicPr>
          <p:cNvPr id="3074" name="Picture 2"/>
          <p:cNvPicPr>
            <a:picLocks noChangeAspect="1" noChangeArrowheads="1"/>
          </p:cNvPicPr>
          <p:nvPr/>
        </p:nvPicPr>
        <p:blipFill>
          <a:blip r:embed="rId4" cstate="print"/>
          <a:srcRect/>
          <a:stretch>
            <a:fillRect/>
          </a:stretch>
        </p:blipFill>
        <p:spPr bwMode="auto">
          <a:xfrm>
            <a:off x="3929058" y="2185979"/>
            <a:ext cx="714380" cy="857256"/>
          </a:xfrm>
          <a:prstGeom prst="rect">
            <a:avLst/>
          </a:prstGeom>
          <a:noFill/>
          <a:ln w="9525">
            <a:noFill/>
            <a:miter lim="800000"/>
            <a:headEnd/>
            <a:tailEnd/>
          </a:ln>
          <a:effectLst/>
        </p:spPr>
      </p:pic>
      <p:sp>
        <p:nvSpPr>
          <p:cNvPr id="15" name="右矢印 14"/>
          <p:cNvSpPr/>
          <p:nvPr/>
        </p:nvSpPr>
        <p:spPr>
          <a:xfrm>
            <a:off x="4714876" y="2357430"/>
            <a:ext cx="428628" cy="571504"/>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C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457200" y="-171450"/>
            <a:ext cx="8229600" cy="1371600"/>
          </a:xfrm>
        </p:spPr>
        <p:txBody>
          <a:bodyPr/>
          <a:lstStyle/>
          <a:p>
            <a:r>
              <a:rPr lang="ja-JP" altLang="en-US" sz="4000" dirty="0" smtClean="0"/>
              <a:t>遠隔アクセスの流れ</a:t>
            </a:r>
            <a:endParaRPr lang="ja-JP" altLang="en-US" sz="4000" dirty="0"/>
          </a:p>
        </p:txBody>
      </p:sp>
      <p:grpSp>
        <p:nvGrpSpPr>
          <p:cNvPr id="4" name="グループ化 3"/>
          <p:cNvGrpSpPr/>
          <p:nvPr/>
        </p:nvGrpSpPr>
        <p:grpSpPr>
          <a:xfrm>
            <a:off x="571472" y="1214422"/>
            <a:ext cx="6929486" cy="1828800"/>
            <a:chOff x="571472" y="2243142"/>
            <a:chExt cx="6929486" cy="1828800"/>
          </a:xfrm>
        </p:grpSpPr>
        <p:pic>
          <p:nvPicPr>
            <p:cNvPr id="5" name="Picture 2" descr="D:\yamasita-directory\my-document\発表資料\inex090508\person.png"/>
            <p:cNvPicPr>
              <a:picLocks noChangeAspect="1" noChangeArrowheads="1"/>
            </p:cNvPicPr>
            <p:nvPr/>
          </p:nvPicPr>
          <p:blipFill>
            <a:blip r:embed="rId3"/>
            <a:srcRect/>
            <a:stretch>
              <a:fillRect/>
            </a:stretch>
          </p:blipFill>
          <p:spPr bwMode="auto">
            <a:xfrm>
              <a:off x="571472" y="2243142"/>
              <a:ext cx="1238250" cy="1828800"/>
            </a:xfrm>
            <a:prstGeom prst="rect">
              <a:avLst/>
            </a:prstGeom>
            <a:noFill/>
          </p:spPr>
        </p:pic>
        <p:pic>
          <p:nvPicPr>
            <p:cNvPr id="6" name="Picture 2" descr="C:\Users\yamasita\Desktop\computer.png"/>
            <p:cNvPicPr>
              <a:picLocks noChangeAspect="1" noChangeArrowheads="1"/>
            </p:cNvPicPr>
            <p:nvPr/>
          </p:nvPicPr>
          <p:blipFill>
            <a:blip r:embed="rId4"/>
            <a:srcRect/>
            <a:stretch>
              <a:fillRect/>
            </a:stretch>
          </p:blipFill>
          <p:spPr bwMode="auto">
            <a:xfrm>
              <a:off x="6096020" y="2833692"/>
              <a:ext cx="1333500" cy="1238250"/>
            </a:xfrm>
            <a:prstGeom prst="rect">
              <a:avLst/>
            </a:prstGeom>
            <a:noFill/>
          </p:spPr>
        </p:pic>
        <p:pic>
          <p:nvPicPr>
            <p:cNvPr id="7" name="Picture 3" descr="C:\Users\yamasita\Desktop\computer.png"/>
            <p:cNvPicPr>
              <a:picLocks noChangeAspect="1" noChangeArrowheads="1"/>
            </p:cNvPicPr>
            <p:nvPr/>
          </p:nvPicPr>
          <p:blipFill>
            <a:blip r:embed="rId4"/>
            <a:srcRect/>
            <a:stretch>
              <a:fillRect/>
            </a:stretch>
          </p:blipFill>
          <p:spPr bwMode="auto">
            <a:xfrm>
              <a:off x="1881178" y="2833692"/>
              <a:ext cx="1333500" cy="1238250"/>
            </a:xfrm>
            <a:prstGeom prst="rect">
              <a:avLst/>
            </a:prstGeom>
            <a:noFill/>
          </p:spPr>
        </p:pic>
        <p:sp>
          <p:nvSpPr>
            <p:cNvPr id="8" name="テキスト ボックス 7"/>
            <p:cNvSpPr txBox="1"/>
            <p:nvPr/>
          </p:nvSpPr>
          <p:spPr>
            <a:xfrm>
              <a:off x="2285984" y="2252955"/>
              <a:ext cx="928694" cy="461665"/>
            </a:xfrm>
            <a:prstGeom prst="rect">
              <a:avLst/>
            </a:prstGeom>
            <a:noFill/>
          </p:spPr>
          <p:txBody>
            <a:bodyPr wrap="square" rtlCol="0">
              <a:spAutoFit/>
            </a:bodyPr>
            <a:lstStyle/>
            <a:p>
              <a:r>
                <a:rPr kumimoji="1" lang="en-US" altLang="ja-JP" sz="2400" dirty="0" smtClean="0">
                  <a:solidFill>
                    <a:srgbClr val="FFC000"/>
                  </a:solidFill>
                </a:rPr>
                <a:t>B</a:t>
              </a:r>
              <a:endParaRPr kumimoji="1" lang="ja-JP" altLang="en-US" sz="2400" dirty="0">
                <a:solidFill>
                  <a:srgbClr val="FFC000"/>
                </a:solidFill>
              </a:endParaRPr>
            </a:p>
          </p:txBody>
        </p:sp>
        <p:sp>
          <p:nvSpPr>
            <p:cNvPr id="9" name="テキスト ボックス 8"/>
            <p:cNvSpPr txBox="1"/>
            <p:nvPr/>
          </p:nvSpPr>
          <p:spPr>
            <a:xfrm>
              <a:off x="6572264" y="2252955"/>
              <a:ext cx="928694" cy="461665"/>
            </a:xfrm>
            <a:prstGeom prst="rect">
              <a:avLst/>
            </a:prstGeom>
            <a:noFill/>
          </p:spPr>
          <p:txBody>
            <a:bodyPr wrap="square" rtlCol="0">
              <a:spAutoFit/>
            </a:bodyPr>
            <a:lstStyle/>
            <a:p>
              <a:r>
                <a:rPr lang="en-US" altLang="ja-JP" sz="2400" dirty="0" smtClean="0">
                  <a:solidFill>
                    <a:srgbClr val="FFC000"/>
                  </a:solidFill>
                </a:rPr>
                <a:t>A</a:t>
              </a:r>
              <a:endParaRPr kumimoji="1" lang="ja-JP" altLang="en-US" sz="2400" dirty="0">
                <a:solidFill>
                  <a:srgbClr val="FFC000"/>
                </a:solidFill>
              </a:endParaRPr>
            </a:p>
          </p:txBody>
        </p:sp>
        <p:cxnSp>
          <p:nvCxnSpPr>
            <p:cNvPr id="11" name="直線コネクタ 10"/>
            <p:cNvCxnSpPr/>
            <p:nvPr/>
          </p:nvCxnSpPr>
          <p:spPr>
            <a:xfrm>
              <a:off x="3214678" y="3143248"/>
              <a:ext cx="2857520"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 name="テキスト ボックス 12"/>
          <p:cNvSpPr txBox="1"/>
          <p:nvPr/>
        </p:nvSpPr>
        <p:spPr>
          <a:xfrm>
            <a:off x="428596" y="3357562"/>
            <a:ext cx="3571900" cy="461665"/>
          </a:xfrm>
          <a:prstGeom prst="rect">
            <a:avLst/>
          </a:prstGeom>
          <a:noFill/>
        </p:spPr>
        <p:txBody>
          <a:bodyPr wrap="square" rtlCol="0">
            <a:spAutoFit/>
          </a:bodyPr>
          <a:lstStyle/>
          <a:p>
            <a:r>
              <a:rPr lang="ja-JP" altLang="en-US" sz="2400" dirty="0" smtClean="0"/>
              <a:t>遠隔アクセスコマンド実行</a:t>
            </a:r>
            <a:endParaRPr kumimoji="1" lang="ja-JP" altLang="en-US" sz="2400" dirty="0"/>
          </a:p>
        </p:txBody>
      </p:sp>
      <p:sp>
        <p:nvSpPr>
          <p:cNvPr id="14" name="テキスト ボックス 13"/>
          <p:cNvSpPr txBox="1"/>
          <p:nvPr/>
        </p:nvSpPr>
        <p:spPr>
          <a:xfrm>
            <a:off x="5000628" y="3753153"/>
            <a:ext cx="3929090" cy="461665"/>
          </a:xfrm>
          <a:prstGeom prst="rect">
            <a:avLst/>
          </a:prstGeom>
          <a:noFill/>
        </p:spPr>
        <p:txBody>
          <a:bodyPr wrap="square" rtlCol="0">
            <a:spAutoFit/>
          </a:bodyPr>
          <a:lstStyle/>
          <a:p>
            <a:r>
              <a:rPr lang="ja-JP" altLang="en-US" sz="2400" dirty="0" smtClean="0"/>
              <a:t>ユーザ名・パスワードの要求</a:t>
            </a:r>
            <a:endParaRPr kumimoji="1" lang="ja-JP" altLang="en-US" sz="2400" dirty="0"/>
          </a:p>
        </p:txBody>
      </p:sp>
      <p:sp>
        <p:nvSpPr>
          <p:cNvPr id="15" name="テキスト ボックス 14"/>
          <p:cNvSpPr txBox="1"/>
          <p:nvPr/>
        </p:nvSpPr>
        <p:spPr>
          <a:xfrm>
            <a:off x="357158" y="4357694"/>
            <a:ext cx="3929090" cy="461665"/>
          </a:xfrm>
          <a:prstGeom prst="rect">
            <a:avLst/>
          </a:prstGeom>
          <a:noFill/>
        </p:spPr>
        <p:txBody>
          <a:bodyPr wrap="square" rtlCol="0">
            <a:spAutoFit/>
          </a:bodyPr>
          <a:lstStyle/>
          <a:p>
            <a:r>
              <a:rPr lang="ja-JP" altLang="en-US" sz="2400" dirty="0" smtClean="0">
                <a:solidFill>
                  <a:srgbClr val="FFC000"/>
                </a:solidFill>
              </a:rPr>
              <a:t>ユーザ名・パスワードの送信</a:t>
            </a:r>
            <a:endParaRPr kumimoji="1" lang="ja-JP" altLang="en-US" sz="2400" dirty="0">
              <a:solidFill>
                <a:srgbClr val="FFC000"/>
              </a:solidFill>
            </a:endParaRPr>
          </a:p>
        </p:txBody>
      </p:sp>
      <p:sp>
        <p:nvSpPr>
          <p:cNvPr id="16" name="テキスト ボックス 15"/>
          <p:cNvSpPr txBox="1"/>
          <p:nvPr/>
        </p:nvSpPr>
        <p:spPr>
          <a:xfrm>
            <a:off x="5072066" y="4824723"/>
            <a:ext cx="2143140" cy="461665"/>
          </a:xfrm>
          <a:prstGeom prst="rect">
            <a:avLst/>
          </a:prstGeom>
          <a:noFill/>
        </p:spPr>
        <p:txBody>
          <a:bodyPr wrap="square" rtlCol="0">
            <a:spAutoFit/>
          </a:bodyPr>
          <a:lstStyle/>
          <a:p>
            <a:r>
              <a:rPr kumimoji="1" lang="ja-JP" altLang="en-US" sz="2400" dirty="0" smtClean="0"/>
              <a:t>アクセス許可</a:t>
            </a:r>
            <a:endParaRPr kumimoji="1" lang="ja-JP" altLang="en-US" sz="2400" dirty="0"/>
          </a:p>
        </p:txBody>
      </p:sp>
      <p:sp>
        <p:nvSpPr>
          <p:cNvPr id="17" name="テキスト ボックス 16"/>
          <p:cNvSpPr txBox="1"/>
          <p:nvPr/>
        </p:nvSpPr>
        <p:spPr>
          <a:xfrm>
            <a:off x="500034" y="5429264"/>
            <a:ext cx="3929090" cy="461665"/>
          </a:xfrm>
          <a:prstGeom prst="rect">
            <a:avLst/>
          </a:prstGeom>
          <a:noFill/>
        </p:spPr>
        <p:txBody>
          <a:bodyPr wrap="square" rtlCol="0">
            <a:spAutoFit/>
          </a:bodyPr>
          <a:lstStyle/>
          <a:p>
            <a:r>
              <a:rPr kumimoji="1" lang="en-US" altLang="ja-JP" sz="2400" dirty="0" smtClean="0"/>
              <a:t>A </a:t>
            </a:r>
            <a:r>
              <a:rPr kumimoji="1" lang="ja-JP" altLang="en-US" sz="2400" dirty="0" smtClean="0"/>
              <a:t>に対してコマンド実行</a:t>
            </a:r>
            <a:endParaRPr kumimoji="1" lang="ja-JP" altLang="en-US" sz="2400" dirty="0"/>
          </a:p>
        </p:txBody>
      </p:sp>
      <p:cxnSp>
        <p:nvCxnSpPr>
          <p:cNvPr id="19" name="直線矢印コネクタ 18"/>
          <p:cNvCxnSpPr/>
          <p:nvPr/>
        </p:nvCxnSpPr>
        <p:spPr>
          <a:xfrm>
            <a:off x="4143372" y="3571876"/>
            <a:ext cx="785818" cy="35719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4224334" y="4714884"/>
            <a:ext cx="785818" cy="35719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rot="10800000" flipV="1">
            <a:off x="4214810" y="4143380"/>
            <a:ext cx="785818" cy="35719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rot="10800000" flipV="1">
            <a:off x="4143373" y="5286387"/>
            <a:ext cx="785818" cy="35719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1000100" y="6039169"/>
            <a:ext cx="6858048" cy="461665"/>
          </a:xfrm>
          <a:prstGeom prst="rect">
            <a:avLst/>
          </a:prstGeom>
          <a:noFill/>
        </p:spPr>
        <p:txBody>
          <a:bodyPr wrap="square" rtlCol="0">
            <a:spAutoFit/>
          </a:bodyPr>
          <a:lstStyle/>
          <a:p>
            <a:pPr algn="ctr"/>
            <a:r>
              <a:rPr lang="ja-JP" altLang="en-US" sz="2400" dirty="0" smtClean="0">
                <a:solidFill>
                  <a:srgbClr val="FFC000"/>
                </a:solidFill>
              </a:rPr>
              <a:t>パスワードがネットワーク上を流れる</a:t>
            </a:r>
            <a:endParaRPr kumimoji="1" lang="ja-JP" altLang="en-US" sz="2400" dirty="0">
              <a:solidFill>
                <a:srgbClr val="FFC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r>
              <a:rPr lang="ja-JP" altLang="en-US"/>
              <a:t>遠隔アクセスのしくみ</a:t>
            </a:r>
          </a:p>
        </p:txBody>
      </p:sp>
      <p:sp>
        <p:nvSpPr>
          <p:cNvPr id="190467" name="Rectangle 3"/>
          <p:cNvSpPr>
            <a:spLocks noGrp="1" noChangeArrowheads="1"/>
          </p:cNvSpPr>
          <p:nvPr>
            <p:ph idx="1"/>
          </p:nvPr>
        </p:nvSpPr>
        <p:spPr/>
        <p:txBody>
          <a:bodyPr>
            <a:normAutofit/>
          </a:bodyPr>
          <a:lstStyle/>
          <a:p>
            <a:r>
              <a:rPr lang="ja-JP" altLang="en-US" sz="2800" dirty="0"/>
              <a:t>遠隔</a:t>
            </a:r>
            <a:r>
              <a:rPr lang="ja-JP" altLang="en-US" sz="2800" dirty="0" smtClean="0"/>
              <a:t>ログイン</a:t>
            </a:r>
            <a:r>
              <a:rPr lang="en-US" altLang="ja-JP" sz="2800" dirty="0" smtClean="0"/>
              <a:t>, </a:t>
            </a:r>
            <a:r>
              <a:rPr lang="ja-JP" altLang="en-US" sz="2800" dirty="0" smtClean="0"/>
              <a:t>遠隔</a:t>
            </a:r>
            <a:r>
              <a:rPr lang="ja-JP" altLang="en-US" sz="2800" dirty="0"/>
              <a:t>コマンド</a:t>
            </a:r>
            <a:r>
              <a:rPr lang="ja-JP" altLang="en-US" sz="2800" dirty="0" smtClean="0"/>
              <a:t>実行</a:t>
            </a:r>
            <a:r>
              <a:rPr lang="en-US" altLang="ja-JP" sz="2800" dirty="0" smtClean="0"/>
              <a:t>, </a:t>
            </a:r>
            <a:r>
              <a:rPr lang="ja-JP" altLang="en-US" sz="2800" dirty="0" smtClean="0"/>
              <a:t>ファイル</a:t>
            </a:r>
            <a:r>
              <a:rPr lang="ja-JP" altLang="en-US" sz="2800" dirty="0"/>
              <a:t>転送の際</a:t>
            </a:r>
            <a:r>
              <a:rPr lang="ja-JP" altLang="en-US" sz="2800" dirty="0" smtClean="0"/>
              <a:t>に</a:t>
            </a:r>
            <a:r>
              <a:rPr lang="en-US" altLang="ja-JP" sz="2800" dirty="0" smtClean="0"/>
              <a:t>, </a:t>
            </a:r>
            <a:r>
              <a:rPr lang="ja-JP" altLang="en-US" sz="2800" dirty="0" smtClean="0"/>
              <a:t>サーバ</a:t>
            </a:r>
            <a:r>
              <a:rPr lang="ja-JP" altLang="en-US" sz="2800" dirty="0"/>
              <a:t>の決まったポートにアクセスする</a:t>
            </a:r>
            <a:r>
              <a:rPr lang="en-US" altLang="ja-JP" sz="2800" dirty="0"/>
              <a:t>.</a:t>
            </a:r>
          </a:p>
          <a:p>
            <a:r>
              <a:rPr lang="ja-JP" altLang="en-US" sz="2800" dirty="0"/>
              <a:t>それぞれ通信規約が定められて</a:t>
            </a:r>
            <a:r>
              <a:rPr lang="ja-JP" altLang="en-US" sz="2800" dirty="0" smtClean="0"/>
              <a:t>いる</a:t>
            </a:r>
            <a:endParaRPr lang="ja-JP" altLang="en-US" sz="2800" dirty="0"/>
          </a:p>
          <a:p>
            <a:r>
              <a:rPr lang="ja-JP" altLang="en-US" sz="2800" dirty="0" smtClean="0"/>
              <a:t>ポート</a:t>
            </a:r>
            <a:r>
              <a:rPr lang="en-US" altLang="ja-JP" sz="2800" dirty="0" smtClean="0"/>
              <a:t>(</a:t>
            </a:r>
            <a:r>
              <a:rPr lang="ja-JP" altLang="en-US" sz="2800" dirty="0" smtClean="0"/>
              <a:t>第</a:t>
            </a:r>
            <a:r>
              <a:rPr lang="en-US" altLang="ja-JP" sz="2800" dirty="0" smtClean="0"/>
              <a:t>5</a:t>
            </a:r>
            <a:r>
              <a:rPr lang="ja-JP" altLang="en-US" sz="2800" dirty="0" smtClean="0"/>
              <a:t>回参照</a:t>
            </a:r>
            <a:r>
              <a:rPr lang="en-US" altLang="ja-JP" sz="2800" dirty="0" smtClean="0"/>
              <a:t>)</a:t>
            </a:r>
            <a:endParaRPr lang="ja-JP" altLang="en-US" sz="2800" dirty="0"/>
          </a:p>
          <a:p>
            <a:pPr lvl="1"/>
            <a:r>
              <a:rPr lang="ja-JP" altLang="en-US" sz="2400" dirty="0"/>
              <a:t>パケットがどのサービス（アプリケーション）</a:t>
            </a:r>
            <a:r>
              <a:rPr lang="ja-JP" altLang="en-US" sz="2400" dirty="0" smtClean="0"/>
              <a:t>に当てられた</a:t>
            </a:r>
            <a:r>
              <a:rPr lang="ja-JP" altLang="en-US" sz="2400" dirty="0"/>
              <a:t>ものか指定する番号</a:t>
            </a:r>
          </a:p>
          <a:p>
            <a:pPr lvl="1"/>
            <a:r>
              <a:rPr lang="ja-JP" altLang="en-US" sz="2400" dirty="0"/>
              <a:t>主要なサービスには決まった番号が割り当てられて</a:t>
            </a:r>
            <a:r>
              <a:rPr lang="ja-JP" altLang="en-US" sz="2400" dirty="0" smtClean="0"/>
              <a:t>いる</a:t>
            </a:r>
            <a:endParaRPr lang="ja-JP" alt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323850" y="188913"/>
            <a:ext cx="8640763" cy="863600"/>
          </a:xfrm>
        </p:spPr>
        <p:txBody>
          <a:bodyPr>
            <a:normAutofit fontScale="90000"/>
          </a:bodyPr>
          <a:lstStyle/>
          <a:p>
            <a:r>
              <a:rPr lang="ja-JP" altLang="en-US"/>
              <a:t>遠隔アクセスに使用される通信規約</a:t>
            </a:r>
          </a:p>
        </p:txBody>
      </p:sp>
      <p:sp>
        <p:nvSpPr>
          <p:cNvPr id="138243" name="Rectangle 3"/>
          <p:cNvSpPr>
            <a:spLocks noGrp="1" noChangeArrowheads="1"/>
          </p:cNvSpPr>
          <p:nvPr>
            <p:ph idx="1"/>
          </p:nvPr>
        </p:nvSpPr>
        <p:spPr>
          <a:xfrm>
            <a:off x="179388" y="1052513"/>
            <a:ext cx="8964612" cy="5805487"/>
          </a:xfrm>
        </p:spPr>
        <p:txBody>
          <a:bodyPr>
            <a:normAutofit lnSpcReduction="10000"/>
          </a:bodyPr>
          <a:lstStyle/>
          <a:p>
            <a:r>
              <a:rPr lang="en-US" altLang="ja-JP" sz="4000"/>
              <a:t>telnet (</a:t>
            </a:r>
            <a:r>
              <a:rPr lang="ja-JP" altLang="en-US" sz="4000"/>
              <a:t>ポート番号：</a:t>
            </a:r>
            <a:r>
              <a:rPr lang="en-US" altLang="ja-JP" sz="4000"/>
              <a:t>23)</a:t>
            </a:r>
          </a:p>
          <a:p>
            <a:pPr lvl="1"/>
            <a:r>
              <a:rPr lang="ja-JP" altLang="en-US" sz="3600"/>
              <a:t>特徴</a:t>
            </a:r>
          </a:p>
          <a:p>
            <a:pPr lvl="2"/>
            <a:r>
              <a:rPr lang="ja-JP" altLang="en-US" sz="3200"/>
              <a:t>リモートホストにログインするための規約</a:t>
            </a:r>
          </a:p>
          <a:p>
            <a:pPr lvl="2"/>
            <a:r>
              <a:rPr lang="ja-JP" altLang="en-US" sz="3200"/>
              <a:t>この規約により初めて遠隔ログインが可能に</a:t>
            </a:r>
          </a:p>
          <a:p>
            <a:pPr lvl="1"/>
            <a:r>
              <a:rPr lang="ja-JP" altLang="en-US" sz="3600"/>
              <a:t>短所</a:t>
            </a:r>
          </a:p>
          <a:p>
            <a:pPr lvl="2"/>
            <a:r>
              <a:rPr lang="ja-JP" altLang="en-US" sz="3200"/>
              <a:t>ログインパスワードが平文のままネットワークに流れる</a:t>
            </a:r>
            <a:r>
              <a:rPr lang="en-US" altLang="ja-JP" sz="3200"/>
              <a:t>.</a:t>
            </a:r>
          </a:p>
          <a:p>
            <a:pPr lvl="1"/>
            <a:r>
              <a:rPr lang="ja-JP" altLang="en-US" sz="3600"/>
              <a:t>コマンド</a:t>
            </a:r>
          </a:p>
          <a:p>
            <a:pPr lvl="2"/>
            <a:r>
              <a:rPr lang="en-US" altLang="ja-JP" sz="3200"/>
              <a:t>telnet, rlogin, rsh</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323850" y="188913"/>
            <a:ext cx="8640763" cy="863600"/>
          </a:xfrm>
        </p:spPr>
        <p:txBody>
          <a:bodyPr>
            <a:normAutofit fontScale="90000"/>
          </a:bodyPr>
          <a:lstStyle/>
          <a:p>
            <a:r>
              <a:rPr lang="ja-JP" altLang="en-US"/>
              <a:t>遠隔アクセスに使用される通信規約</a:t>
            </a:r>
          </a:p>
        </p:txBody>
      </p:sp>
      <p:sp>
        <p:nvSpPr>
          <p:cNvPr id="139267" name="Rectangle 3"/>
          <p:cNvSpPr>
            <a:spLocks noGrp="1" noChangeArrowheads="1"/>
          </p:cNvSpPr>
          <p:nvPr>
            <p:ph idx="1"/>
          </p:nvPr>
        </p:nvSpPr>
        <p:spPr>
          <a:xfrm>
            <a:off x="179388" y="1052513"/>
            <a:ext cx="8964612" cy="5805487"/>
          </a:xfrm>
        </p:spPr>
        <p:txBody>
          <a:bodyPr>
            <a:normAutofit lnSpcReduction="10000"/>
          </a:bodyPr>
          <a:lstStyle/>
          <a:p>
            <a:pPr>
              <a:lnSpc>
                <a:spcPct val="90000"/>
              </a:lnSpc>
            </a:pPr>
            <a:r>
              <a:rPr lang="en-US" altLang="ja-JP" sz="4000"/>
              <a:t>ftp (file transfer protocol</a:t>
            </a:r>
            <a:r>
              <a:rPr lang="en-US" altLang="ja-JP" sz="3600"/>
              <a:t>)</a:t>
            </a:r>
          </a:p>
          <a:p>
            <a:pPr>
              <a:lnSpc>
                <a:spcPct val="90000"/>
              </a:lnSpc>
              <a:buFont typeface="Wingdings" pitchFamily="2" charset="2"/>
              <a:buNone/>
            </a:pPr>
            <a:r>
              <a:rPr lang="en-US" altLang="ja-JP" sz="3600"/>
              <a:t>   (</a:t>
            </a:r>
            <a:r>
              <a:rPr lang="ja-JP" altLang="en-US" sz="3600"/>
              <a:t>ポート番号：</a:t>
            </a:r>
            <a:r>
              <a:rPr lang="en-US" altLang="ja-JP" sz="3600"/>
              <a:t>21)</a:t>
            </a:r>
          </a:p>
          <a:p>
            <a:pPr lvl="1">
              <a:lnSpc>
                <a:spcPct val="90000"/>
              </a:lnSpc>
            </a:pPr>
            <a:r>
              <a:rPr lang="ja-JP" altLang="en-US" sz="3600"/>
              <a:t>特徴</a:t>
            </a:r>
          </a:p>
          <a:p>
            <a:pPr lvl="2">
              <a:lnSpc>
                <a:spcPct val="90000"/>
              </a:lnSpc>
            </a:pPr>
            <a:r>
              <a:rPr lang="ja-JP" altLang="en-US" sz="3200"/>
              <a:t>ホスト間でファイル転送するための規約</a:t>
            </a:r>
          </a:p>
          <a:p>
            <a:pPr lvl="2">
              <a:lnSpc>
                <a:spcPct val="90000"/>
              </a:lnSpc>
            </a:pPr>
            <a:r>
              <a:rPr lang="ja-JP" altLang="en-US" sz="3200"/>
              <a:t>この規約により初めてファイル転送が可能に</a:t>
            </a:r>
          </a:p>
          <a:p>
            <a:pPr lvl="1">
              <a:lnSpc>
                <a:spcPct val="90000"/>
              </a:lnSpc>
            </a:pPr>
            <a:r>
              <a:rPr lang="ja-JP" altLang="en-US" sz="3600"/>
              <a:t>短所</a:t>
            </a:r>
          </a:p>
          <a:p>
            <a:pPr lvl="2">
              <a:lnSpc>
                <a:spcPct val="90000"/>
              </a:lnSpc>
            </a:pPr>
            <a:r>
              <a:rPr lang="ja-JP" altLang="en-US" sz="3200"/>
              <a:t>ログインパスワードが平文のままネットワークに流れる</a:t>
            </a:r>
            <a:r>
              <a:rPr lang="en-US" altLang="ja-JP" sz="3200"/>
              <a:t>.</a:t>
            </a:r>
          </a:p>
          <a:p>
            <a:pPr lvl="1">
              <a:lnSpc>
                <a:spcPct val="90000"/>
              </a:lnSpc>
            </a:pPr>
            <a:r>
              <a:rPr lang="ja-JP" altLang="en-US" sz="3600"/>
              <a:t>コマンド</a:t>
            </a:r>
          </a:p>
          <a:p>
            <a:pPr lvl="2">
              <a:lnSpc>
                <a:spcPct val="90000"/>
              </a:lnSpc>
            </a:pPr>
            <a:r>
              <a:rPr lang="en-US" altLang="ja-JP" sz="3200"/>
              <a:t>ftp</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323850" y="188913"/>
            <a:ext cx="8640763" cy="863600"/>
          </a:xfrm>
        </p:spPr>
        <p:txBody>
          <a:bodyPr>
            <a:normAutofit fontScale="90000"/>
          </a:bodyPr>
          <a:lstStyle/>
          <a:p>
            <a:r>
              <a:rPr lang="ja-JP" altLang="en-US"/>
              <a:t>遠隔アクセスに使用される通信規約</a:t>
            </a:r>
          </a:p>
        </p:txBody>
      </p:sp>
      <p:sp>
        <p:nvSpPr>
          <p:cNvPr id="140291" name="Rectangle 3"/>
          <p:cNvSpPr>
            <a:spLocks noGrp="1" noChangeArrowheads="1"/>
          </p:cNvSpPr>
          <p:nvPr>
            <p:ph idx="1"/>
          </p:nvPr>
        </p:nvSpPr>
        <p:spPr>
          <a:xfrm>
            <a:off x="179388" y="1052513"/>
            <a:ext cx="8964612" cy="5805487"/>
          </a:xfrm>
        </p:spPr>
        <p:txBody>
          <a:bodyPr>
            <a:normAutofit lnSpcReduction="10000"/>
          </a:bodyPr>
          <a:lstStyle/>
          <a:p>
            <a:r>
              <a:rPr lang="en-US" altLang="ja-JP" sz="4000" dirty="0" err="1"/>
              <a:t>ssh</a:t>
            </a:r>
            <a:r>
              <a:rPr lang="en-US" altLang="ja-JP" sz="4000" dirty="0"/>
              <a:t> </a:t>
            </a:r>
            <a:r>
              <a:rPr lang="ja-JP" altLang="en-US" sz="4000" dirty="0"/>
              <a:t>（</a:t>
            </a:r>
            <a:r>
              <a:rPr lang="en-US" altLang="ja-JP" sz="4000" dirty="0"/>
              <a:t>secure shell</a:t>
            </a:r>
            <a:r>
              <a:rPr lang="ja-JP" altLang="en-US" sz="4000" dirty="0"/>
              <a:t>）</a:t>
            </a:r>
            <a:r>
              <a:rPr lang="en-US" altLang="ja-JP" sz="4000" dirty="0"/>
              <a:t>(</a:t>
            </a:r>
            <a:r>
              <a:rPr lang="ja-JP" altLang="en-US" sz="4000" dirty="0"/>
              <a:t>ポート番号：</a:t>
            </a:r>
            <a:r>
              <a:rPr lang="en-US" altLang="ja-JP" sz="4000" dirty="0"/>
              <a:t>22)</a:t>
            </a:r>
          </a:p>
          <a:p>
            <a:pPr lvl="1"/>
            <a:r>
              <a:rPr lang="ja-JP" altLang="en-US" sz="3600" dirty="0"/>
              <a:t>特徴</a:t>
            </a:r>
          </a:p>
          <a:p>
            <a:pPr lvl="2"/>
            <a:r>
              <a:rPr lang="ja-JP" altLang="en-US" sz="3200" dirty="0"/>
              <a:t>リモートホストにログインするための規約</a:t>
            </a:r>
          </a:p>
          <a:p>
            <a:pPr lvl="2"/>
            <a:r>
              <a:rPr lang="ja-JP" altLang="en-US" sz="3200" dirty="0"/>
              <a:t>通信内容が全て暗号化される</a:t>
            </a:r>
          </a:p>
          <a:p>
            <a:pPr lvl="1"/>
            <a:r>
              <a:rPr lang="ja-JP" altLang="en-US" sz="3600" dirty="0"/>
              <a:t>短所</a:t>
            </a:r>
          </a:p>
          <a:p>
            <a:pPr lvl="2"/>
            <a:r>
              <a:rPr lang="ja-JP" altLang="en-US" sz="3200" dirty="0"/>
              <a:t>暗号化される</a:t>
            </a:r>
            <a:r>
              <a:rPr lang="ja-JP" altLang="en-US" sz="3200" dirty="0" smtClean="0"/>
              <a:t>分</a:t>
            </a:r>
            <a:r>
              <a:rPr lang="en-US" altLang="ja-JP" sz="3200" dirty="0" smtClean="0"/>
              <a:t>, </a:t>
            </a:r>
            <a:r>
              <a:rPr lang="ja-JP" altLang="en-US" sz="3200" dirty="0" smtClean="0"/>
              <a:t>処理</a:t>
            </a:r>
            <a:r>
              <a:rPr lang="ja-JP" altLang="en-US" sz="3200" dirty="0"/>
              <a:t>時間がかかる</a:t>
            </a:r>
          </a:p>
          <a:p>
            <a:pPr lvl="2"/>
            <a:r>
              <a:rPr lang="ja-JP" altLang="en-US" sz="3200" dirty="0"/>
              <a:t>パケットも大きくなる</a:t>
            </a:r>
          </a:p>
          <a:p>
            <a:pPr lvl="1"/>
            <a:r>
              <a:rPr lang="ja-JP" altLang="en-US" sz="3600" dirty="0"/>
              <a:t>コマンド</a:t>
            </a:r>
          </a:p>
          <a:p>
            <a:pPr lvl="2"/>
            <a:r>
              <a:rPr lang="en-US" altLang="ja-JP" sz="3200" dirty="0" err="1"/>
              <a:t>ssh</a:t>
            </a:r>
            <a:r>
              <a:rPr lang="en-US" altLang="ja-JP" sz="3200" dirty="0"/>
              <a:t>, </a:t>
            </a:r>
            <a:r>
              <a:rPr lang="en-US" altLang="ja-JP" sz="3200" dirty="0" err="1"/>
              <a:t>slogin</a:t>
            </a:r>
            <a:r>
              <a:rPr lang="en-US" altLang="ja-JP" sz="3200" dirty="0"/>
              <a:t>, </a:t>
            </a:r>
            <a:r>
              <a:rPr lang="en-US" altLang="ja-JP" sz="3200" dirty="0" err="1"/>
              <a:t>scp</a:t>
            </a:r>
            <a:endParaRPr lang="en-US" altLang="ja-JP"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ja-JP" altLang="en-US"/>
              <a:t>遠隔アクセスのまとめ</a:t>
            </a:r>
          </a:p>
        </p:txBody>
      </p:sp>
      <p:sp>
        <p:nvSpPr>
          <p:cNvPr id="107523" name="Rectangle 3"/>
          <p:cNvSpPr>
            <a:spLocks noGrp="1" noChangeArrowheads="1"/>
          </p:cNvSpPr>
          <p:nvPr>
            <p:ph idx="1"/>
          </p:nvPr>
        </p:nvSpPr>
        <p:spPr>
          <a:xfrm>
            <a:off x="606425" y="1701800"/>
            <a:ext cx="7931150" cy="4213225"/>
          </a:xfrm>
        </p:spPr>
        <p:txBody>
          <a:bodyPr>
            <a:normAutofit fontScale="92500" lnSpcReduction="10000"/>
          </a:bodyPr>
          <a:lstStyle/>
          <a:p>
            <a:r>
              <a:rPr lang="ja-JP" altLang="en-US" sz="3600" dirty="0"/>
              <a:t>遠隔アクセス</a:t>
            </a:r>
          </a:p>
          <a:p>
            <a:pPr lvl="1"/>
            <a:r>
              <a:rPr lang="ja-JP" altLang="en-US" sz="3200" dirty="0"/>
              <a:t>遠隔</a:t>
            </a:r>
            <a:r>
              <a:rPr lang="ja-JP" altLang="en-US" sz="3200" dirty="0" smtClean="0"/>
              <a:t>ログイン</a:t>
            </a:r>
            <a:r>
              <a:rPr lang="en-US" altLang="ja-JP" sz="3200" dirty="0" smtClean="0"/>
              <a:t>, </a:t>
            </a:r>
            <a:r>
              <a:rPr lang="ja-JP" altLang="en-US" sz="3200" dirty="0" smtClean="0"/>
              <a:t>遠隔</a:t>
            </a:r>
            <a:r>
              <a:rPr lang="ja-JP" altLang="en-US" sz="3200" dirty="0"/>
              <a:t>コマンド</a:t>
            </a:r>
            <a:r>
              <a:rPr lang="ja-JP" altLang="en-US" sz="3200" dirty="0" smtClean="0"/>
              <a:t>実行</a:t>
            </a:r>
            <a:r>
              <a:rPr lang="en-US" altLang="ja-JP" sz="3200" dirty="0" smtClean="0"/>
              <a:t>, </a:t>
            </a:r>
            <a:r>
              <a:rPr lang="ja-JP" altLang="en-US" sz="3200" dirty="0" smtClean="0"/>
              <a:t>ファイル</a:t>
            </a:r>
            <a:r>
              <a:rPr lang="ja-JP" altLang="en-US" sz="3200" dirty="0"/>
              <a:t>転送</a:t>
            </a:r>
          </a:p>
          <a:p>
            <a:r>
              <a:rPr lang="ja-JP" altLang="en-US" sz="3600" dirty="0"/>
              <a:t>通信規約・コマンド</a:t>
            </a:r>
          </a:p>
          <a:p>
            <a:pPr lvl="1"/>
            <a:r>
              <a:rPr lang="en-US" altLang="ja-JP" sz="3200" dirty="0"/>
              <a:t>telnet, ftp, </a:t>
            </a:r>
            <a:r>
              <a:rPr lang="en-US" altLang="ja-JP" sz="3200" dirty="0" err="1"/>
              <a:t>ssh</a:t>
            </a:r>
            <a:endParaRPr lang="en-US" altLang="ja-JP" sz="3200" dirty="0"/>
          </a:p>
          <a:p>
            <a:r>
              <a:rPr lang="en-US" altLang="ja-JP" sz="3600" dirty="0" err="1"/>
              <a:t>ssh</a:t>
            </a:r>
            <a:r>
              <a:rPr lang="en-US" altLang="ja-JP" sz="3600" dirty="0"/>
              <a:t>, </a:t>
            </a:r>
            <a:r>
              <a:rPr lang="en-US" altLang="ja-JP" sz="3600" dirty="0" err="1" smtClean="0"/>
              <a:t>scp</a:t>
            </a:r>
            <a:r>
              <a:rPr lang="en-US" altLang="ja-JP" sz="3600" dirty="0" smtClean="0"/>
              <a:t>, </a:t>
            </a:r>
            <a:r>
              <a:rPr lang="en-US" altLang="ja-JP" sz="3600" dirty="0" err="1" smtClean="0"/>
              <a:t>sftp</a:t>
            </a:r>
            <a:r>
              <a:rPr lang="en-US" altLang="ja-JP" sz="3600" dirty="0" smtClean="0"/>
              <a:t> </a:t>
            </a:r>
            <a:r>
              <a:rPr lang="ja-JP" altLang="en-US" sz="3600" dirty="0"/>
              <a:t>を使おう</a:t>
            </a:r>
          </a:p>
          <a:p>
            <a:pPr lvl="1"/>
            <a:r>
              <a:rPr lang="ja-JP" altLang="en-US" sz="3200" dirty="0"/>
              <a:t>通信内容が暗号化される</a:t>
            </a:r>
          </a:p>
          <a:p>
            <a:pPr lvl="1"/>
            <a:r>
              <a:rPr lang="ja-JP" altLang="en-US" sz="3200" dirty="0" smtClean="0"/>
              <a:t>ユーザ名</a:t>
            </a:r>
            <a:r>
              <a:rPr lang="en-US" altLang="ja-JP" sz="3200" dirty="0" smtClean="0"/>
              <a:t>, </a:t>
            </a:r>
            <a:r>
              <a:rPr lang="ja-JP" altLang="en-US" sz="3200" dirty="0" smtClean="0"/>
              <a:t>パスワード</a:t>
            </a:r>
            <a:r>
              <a:rPr lang="ja-JP" altLang="en-US" sz="3200" dirty="0"/>
              <a:t>の盗聴を防げる</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457200" y="274638"/>
            <a:ext cx="8115328" cy="1143000"/>
          </a:xfrm>
        </p:spPr>
        <p:txBody>
          <a:bodyPr>
            <a:normAutofit/>
          </a:bodyPr>
          <a:lstStyle/>
          <a:p>
            <a:r>
              <a:rPr lang="ja-JP" altLang="en-US" sz="4000" dirty="0"/>
              <a:t>遠隔アクセスツール </a:t>
            </a:r>
            <a:r>
              <a:rPr lang="en-US" altLang="ja-JP" sz="4000" dirty="0"/>
              <a:t>for Windows</a:t>
            </a:r>
          </a:p>
        </p:txBody>
      </p:sp>
      <p:sp>
        <p:nvSpPr>
          <p:cNvPr id="132099" name="Rectangle 3"/>
          <p:cNvSpPr>
            <a:spLocks noGrp="1" noChangeArrowheads="1"/>
          </p:cNvSpPr>
          <p:nvPr>
            <p:ph idx="1"/>
          </p:nvPr>
        </p:nvSpPr>
        <p:spPr>
          <a:xfrm>
            <a:off x="357158" y="1600200"/>
            <a:ext cx="8501122" cy="4525963"/>
          </a:xfrm>
        </p:spPr>
        <p:txBody>
          <a:bodyPr/>
          <a:lstStyle/>
          <a:p>
            <a:r>
              <a:rPr lang="ja-JP" altLang="en-US" sz="3600" dirty="0"/>
              <a:t>遠隔ログイン</a:t>
            </a:r>
          </a:p>
          <a:p>
            <a:pPr lvl="1"/>
            <a:r>
              <a:rPr lang="en-US" altLang="ja-JP" sz="3200" dirty="0" err="1"/>
              <a:t>TeraTerm</a:t>
            </a:r>
            <a:r>
              <a:rPr lang="en-US" altLang="ja-JP" sz="3200" dirty="0"/>
              <a:t>, </a:t>
            </a:r>
            <a:r>
              <a:rPr lang="en-US" altLang="ja-JP" sz="3200" dirty="0" err="1"/>
              <a:t>PuTTY</a:t>
            </a:r>
            <a:r>
              <a:rPr lang="en-US" altLang="ja-JP" sz="3200" dirty="0"/>
              <a:t> </a:t>
            </a:r>
            <a:r>
              <a:rPr lang="ja-JP" altLang="en-US" sz="3200" dirty="0"/>
              <a:t>など（通信規約：</a:t>
            </a:r>
            <a:r>
              <a:rPr lang="en-US" altLang="ja-JP" sz="3200" dirty="0" err="1"/>
              <a:t>ssh</a:t>
            </a:r>
            <a:r>
              <a:rPr lang="ja-JP" altLang="en-US" sz="3200" dirty="0"/>
              <a:t>）</a:t>
            </a:r>
          </a:p>
          <a:p>
            <a:r>
              <a:rPr lang="ja-JP" altLang="en-US" sz="3600" dirty="0"/>
              <a:t>ファイル転送</a:t>
            </a:r>
          </a:p>
          <a:p>
            <a:pPr lvl="1"/>
            <a:r>
              <a:rPr lang="en-US" altLang="ja-JP" sz="3200" dirty="0"/>
              <a:t>FFFTP </a:t>
            </a:r>
            <a:r>
              <a:rPr lang="ja-JP" altLang="en-US" sz="3200" dirty="0"/>
              <a:t>（通信規約：</a:t>
            </a:r>
            <a:r>
              <a:rPr lang="en-US" altLang="ja-JP" sz="3200" dirty="0"/>
              <a:t>ftp</a:t>
            </a:r>
            <a:r>
              <a:rPr lang="ja-JP" altLang="en-US" sz="3200" dirty="0"/>
              <a:t>）</a:t>
            </a:r>
          </a:p>
          <a:p>
            <a:pPr lvl="1"/>
            <a:r>
              <a:rPr lang="ja-JP" altLang="en-US" sz="3200" dirty="0"/>
              <a:t> </a:t>
            </a:r>
            <a:r>
              <a:rPr lang="en-US" altLang="ja-JP" sz="3200" dirty="0" err="1"/>
              <a:t>WinSCP</a:t>
            </a:r>
            <a:r>
              <a:rPr lang="en-US" altLang="ja-JP" sz="3200" dirty="0"/>
              <a:t> </a:t>
            </a:r>
            <a:r>
              <a:rPr lang="ja-JP" altLang="en-US" sz="3200" dirty="0"/>
              <a:t>（通信規約：</a:t>
            </a:r>
            <a:r>
              <a:rPr lang="en-US" altLang="ja-JP" sz="3200" dirty="0" err="1"/>
              <a:t>ssh</a:t>
            </a:r>
            <a:r>
              <a:rPr lang="ja-JP" altLang="en-US" sz="3200" dirty="0"/>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ctrTitle"/>
          </p:nvPr>
        </p:nvSpPr>
        <p:spPr>
          <a:xfrm>
            <a:off x="277813" y="1600200"/>
            <a:ext cx="8686800" cy="1828800"/>
          </a:xfrm>
        </p:spPr>
        <p:txBody>
          <a:bodyPr>
            <a:normAutofit/>
          </a:bodyPr>
          <a:lstStyle/>
          <a:p>
            <a:r>
              <a:rPr lang="ja-JP" altLang="en-US" sz="5400" dirty="0" smtClean="0"/>
              <a:t>ネットワークセキュリティ</a:t>
            </a:r>
            <a:r>
              <a:rPr lang="en-US" altLang="ja-JP" sz="5400" dirty="0" smtClean="0"/>
              <a:t/>
            </a:r>
            <a:br>
              <a:rPr lang="en-US" altLang="ja-JP" sz="5400" dirty="0" smtClean="0"/>
            </a:br>
            <a:r>
              <a:rPr lang="ja-JP" altLang="en-US" sz="5400" dirty="0" smtClean="0"/>
              <a:t>の基礎</a:t>
            </a:r>
            <a:endParaRPr lang="ja-JP" altLang="en-US" sz="5400" dirty="0"/>
          </a:p>
        </p:txBody>
      </p:sp>
      <p:sp>
        <p:nvSpPr>
          <p:cNvPr id="73732" name="Rectangle 4"/>
          <p:cNvSpPr>
            <a:spLocks noGrp="1" noChangeArrowheads="1"/>
          </p:cNvSpPr>
          <p:nvPr>
            <p:ph type="subTitle" idx="1"/>
          </p:nvPr>
        </p:nvSpPr>
        <p:spPr/>
        <p:txBody>
          <a:bodyPr/>
          <a:lstStyle/>
          <a:p>
            <a:endParaRPr lang="ja-JP"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ja-JP" altLang="en-US" dirty="0"/>
              <a:t>本日の内容</a:t>
            </a:r>
          </a:p>
        </p:txBody>
      </p:sp>
      <p:sp>
        <p:nvSpPr>
          <p:cNvPr id="4099" name="Rectangle 3"/>
          <p:cNvSpPr>
            <a:spLocks noGrp="1" noChangeArrowheads="1"/>
          </p:cNvSpPr>
          <p:nvPr>
            <p:ph idx="1"/>
          </p:nvPr>
        </p:nvSpPr>
        <p:spPr>
          <a:xfrm>
            <a:off x="457200" y="1600200"/>
            <a:ext cx="7972452" cy="4757758"/>
          </a:xfrm>
        </p:spPr>
        <p:txBody>
          <a:bodyPr/>
          <a:lstStyle/>
          <a:p>
            <a:r>
              <a:rPr lang="ja-JP" altLang="en-US" sz="4400" dirty="0"/>
              <a:t>遠隔</a:t>
            </a:r>
            <a:r>
              <a:rPr lang="ja-JP" altLang="en-US" sz="4400" dirty="0" smtClean="0"/>
              <a:t>アクセス</a:t>
            </a:r>
            <a:endParaRPr lang="ja-JP" altLang="en-US" sz="4400" dirty="0"/>
          </a:p>
          <a:p>
            <a:r>
              <a:rPr lang="ja-JP" altLang="en-US" sz="4400" dirty="0"/>
              <a:t>ネットワークセキュリティの基礎</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ja-JP" altLang="en-US" sz="4800"/>
              <a:t>ネットワークの</a:t>
            </a:r>
            <a:r>
              <a:rPr lang="ja-JP" altLang="en-US" sz="5400"/>
              <a:t>危険性</a:t>
            </a:r>
          </a:p>
        </p:txBody>
      </p:sp>
      <p:sp>
        <p:nvSpPr>
          <p:cNvPr id="75779" name="Rectangle 3"/>
          <p:cNvSpPr>
            <a:spLocks noGrp="1" noChangeArrowheads="1"/>
          </p:cNvSpPr>
          <p:nvPr>
            <p:ph idx="1"/>
          </p:nvPr>
        </p:nvSpPr>
        <p:spPr>
          <a:xfrm>
            <a:off x="457200" y="1600200"/>
            <a:ext cx="8507413" cy="4530725"/>
          </a:xfrm>
        </p:spPr>
        <p:txBody>
          <a:bodyPr/>
          <a:lstStyle/>
          <a:p>
            <a:pPr>
              <a:lnSpc>
                <a:spcPct val="80000"/>
              </a:lnSpc>
            </a:pPr>
            <a:r>
              <a:rPr lang="ja-JP" altLang="en-US" sz="4000" dirty="0"/>
              <a:t>通信内容の盗聴</a:t>
            </a:r>
          </a:p>
          <a:p>
            <a:pPr>
              <a:lnSpc>
                <a:spcPct val="80000"/>
              </a:lnSpc>
            </a:pPr>
            <a:r>
              <a:rPr lang="ja-JP" altLang="en-US" sz="4000" dirty="0"/>
              <a:t>セキュリティーホールなどを利用したホストへの不正な侵入</a:t>
            </a:r>
          </a:p>
          <a:p>
            <a:pPr>
              <a:lnSpc>
                <a:spcPct val="80000"/>
              </a:lnSpc>
            </a:pPr>
            <a:r>
              <a:rPr lang="ja-JP" altLang="en-US" sz="4000" dirty="0"/>
              <a:t>これらが行われてしまうと・・・</a:t>
            </a:r>
          </a:p>
          <a:p>
            <a:pPr lvl="1">
              <a:lnSpc>
                <a:spcPct val="80000"/>
              </a:lnSpc>
            </a:pPr>
            <a:r>
              <a:rPr lang="ja-JP" altLang="en-US" sz="3600" dirty="0"/>
              <a:t>パスワードが破られる</a:t>
            </a:r>
          </a:p>
          <a:p>
            <a:pPr lvl="1">
              <a:lnSpc>
                <a:spcPct val="80000"/>
              </a:lnSpc>
            </a:pPr>
            <a:r>
              <a:rPr lang="ja-JP" altLang="en-US" sz="3600" dirty="0"/>
              <a:t>計算機が使用不能に</a:t>
            </a:r>
          </a:p>
          <a:p>
            <a:pPr lvl="1">
              <a:lnSpc>
                <a:spcPct val="80000"/>
              </a:lnSpc>
            </a:pPr>
            <a:r>
              <a:rPr lang="ja-JP" altLang="en-US" sz="3600" dirty="0"/>
              <a:t>その計算機を悪用（</a:t>
            </a:r>
            <a:r>
              <a:rPr lang="en-US" altLang="ja-JP" sz="3600" dirty="0" err="1"/>
              <a:t>DoS</a:t>
            </a:r>
            <a:r>
              <a:rPr lang="ja-JP" altLang="en-US" sz="3600" dirty="0" smtClean="0"/>
              <a:t>攻撃</a:t>
            </a:r>
            <a:r>
              <a:rPr lang="en-US" altLang="ja-JP" sz="3600" dirty="0" smtClean="0"/>
              <a:t>, </a:t>
            </a:r>
            <a:r>
              <a:rPr lang="ja-JP" altLang="en-US" sz="3600" dirty="0" smtClean="0"/>
              <a:t>踏み台</a:t>
            </a:r>
            <a:r>
              <a:rPr lang="en-US" altLang="ja-JP" sz="3600" dirty="0" smtClean="0"/>
              <a:t>, </a:t>
            </a:r>
            <a:r>
              <a:rPr lang="ja-JP" altLang="en-US" sz="3600" dirty="0" smtClean="0"/>
              <a:t>フィッシング</a:t>
            </a:r>
            <a:r>
              <a:rPr lang="ja-JP" altLang="en-US" sz="3600" dirty="0"/>
              <a:t>など）</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ja-JP" altLang="en-US" sz="4800"/>
              <a:t>危険を避けるために</a:t>
            </a:r>
          </a:p>
        </p:txBody>
      </p:sp>
      <p:sp>
        <p:nvSpPr>
          <p:cNvPr id="76803" name="Rectangle 3"/>
          <p:cNvSpPr>
            <a:spLocks noGrp="1" noChangeArrowheads="1"/>
          </p:cNvSpPr>
          <p:nvPr>
            <p:ph idx="1"/>
          </p:nvPr>
        </p:nvSpPr>
        <p:spPr>
          <a:xfrm>
            <a:off x="457200" y="1600200"/>
            <a:ext cx="8043890" cy="4525963"/>
          </a:xfrm>
        </p:spPr>
        <p:txBody>
          <a:bodyPr>
            <a:normAutofit fontScale="92500"/>
          </a:bodyPr>
          <a:lstStyle/>
          <a:p>
            <a:pPr>
              <a:lnSpc>
                <a:spcPct val="90000"/>
              </a:lnSpc>
            </a:pPr>
            <a:r>
              <a:rPr lang="ja-JP" altLang="en-US" sz="4000" dirty="0"/>
              <a:t>パスワードの盗聴を防ぐ</a:t>
            </a:r>
          </a:p>
          <a:p>
            <a:pPr lvl="1">
              <a:lnSpc>
                <a:spcPct val="90000"/>
              </a:lnSpc>
            </a:pPr>
            <a:r>
              <a:rPr lang="en-US" altLang="ja-JP" sz="3600" dirty="0" err="1"/>
              <a:t>ssh</a:t>
            </a:r>
            <a:r>
              <a:rPr lang="en-US" altLang="ja-JP" sz="3600" dirty="0"/>
              <a:t>, </a:t>
            </a:r>
            <a:r>
              <a:rPr lang="en-US" altLang="ja-JP" sz="3600" dirty="0" err="1"/>
              <a:t>scp</a:t>
            </a:r>
            <a:r>
              <a:rPr lang="en-US" altLang="ja-JP" sz="3600" dirty="0"/>
              <a:t> </a:t>
            </a:r>
            <a:r>
              <a:rPr lang="ja-JP" altLang="en-US" sz="3600" dirty="0"/>
              <a:t>を使う</a:t>
            </a:r>
          </a:p>
          <a:p>
            <a:pPr lvl="1">
              <a:lnSpc>
                <a:spcPct val="90000"/>
              </a:lnSpc>
            </a:pPr>
            <a:endParaRPr lang="ja-JP" altLang="en-US" sz="3600" dirty="0"/>
          </a:p>
          <a:p>
            <a:pPr>
              <a:lnSpc>
                <a:spcPct val="90000"/>
              </a:lnSpc>
            </a:pPr>
            <a:r>
              <a:rPr lang="ja-JP" altLang="en-US" sz="4000" dirty="0"/>
              <a:t>計算機への不正なアクセスを防ぐ</a:t>
            </a:r>
          </a:p>
          <a:p>
            <a:pPr lvl="1">
              <a:lnSpc>
                <a:spcPct val="90000"/>
              </a:lnSpc>
            </a:pPr>
            <a:r>
              <a:rPr lang="ja-JP" altLang="en-US" sz="3600" dirty="0"/>
              <a:t>不必要なネットワークサービスの停止</a:t>
            </a:r>
          </a:p>
          <a:p>
            <a:pPr lvl="1">
              <a:lnSpc>
                <a:spcPct val="90000"/>
              </a:lnSpc>
            </a:pPr>
            <a:r>
              <a:rPr lang="ja-JP" altLang="en-US" sz="3600" dirty="0"/>
              <a:t>アクセス元制限</a:t>
            </a:r>
          </a:p>
          <a:p>
            <a:pPr lvl="1">
              <a:lnSpc>
                <a:spcPct val="90000"/>
              </a:lnSpc>
            </a:pPr>
            <a:r>
              <a:rPr lang="ja-JP" altLang="en-US" sz="3600" dirty="0"/>
              <a:t>セキュリティーホールをなくす</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ja-JP" altLang="en-US" sz="4800"/>
              <a:t>ポートとは</a:t>
            </a:r>
          </a:p>
        </p:txBody>
      </p:sp>
      <p:sp>
        <p:nvSpPr>
          <p:cNvPr id="77827" name="Rectangle 3"/>
          <p:cNvSpPr>
            <a:spLocks noGrp="1" noChangeArrowheads="1"/>
          </p:cNvSpPr>
          <p:nvPr>
            <p:ph idx="1"/>
          </p:nvPr>
        </p:nvSpPr>
        <p:spPr>
          <a:xfrm>
            <a:off x="457200" y="1600200"/>
            <a:ext cx="8329642" cy="4525963"/>
          </a:xfrm>
        </p:spPr>
        <p:txBody>
          <a:bodyPr>
            <a:normAutofit/>
          </a:bodyPr>
          <a:lstStyle/>
          <a:p>
            <a:pPr>
              <a:lnSpc>
                <a:spcPct val="90000"/>
              </a:lnSpc>
            </a:pPr>
            <a:r>
              <a:rPr lang="ja-JP" altLang="en-US" sz="3600" dirty="0"/>
              <a:t>パケットがどのサービスに宛てられたものか指定する番号</a:t>
            </a:r>
          </a:p>
          <a:p>
            <a:pPr lvl="1">
              <a:lnSpc>
                <a:spcPct val="90000"/>
              </a:lnSpc>
            </a:pPr>
            <a:r>
              <a:rPr lang="ja-JP" altLang="en-US" sz="3200" dirty="0"/>
              <a:t>ポートの指定には</a:t>
            </a:r>
            <a:r>
              <a:rPr lang="en-US" altLang="ja-JP" sz="3200" dirty="0"/>
              <a:t>0~65535</a:t>
            </a:r>
            <a:r>
              <a:rPr lang="ja-JP" altLang="en-US" sz="3200" dirty="0"/>
              <a:t>の番号が</a:t>
            </a:r>
            <a:r>
              <a:rPr lang="ja-JP" altLang="en-US" sz="3200" dirty="0" smtClean="0"/>
              <a:t>使われる</a:t>
            </a:r>
            <a:endParaRPr lang="ja-JP" altLang="en-US" sz="3200" dirty="0"/>
          </a:p>
          <a:p>
            <a:pPr lvl="1">
              <a:lnSpc>
                <a:spcPct val="90000"/>
              </a:lnSpc>
            </a:pPr>
            <a:r>
              <a:rPr lang="ja-JP" altLang="en-US" sz="3200" dirty="0"/>
              <a:t>このポート番号が</a:t>
            </a:r>
            <a:r>
              <a:rPr lang="en-US" altLang="ja-JP" sz="3200" dirty="0"/>
              <a:t>IP</a:t>
            </a:r>
            <a:r>
              <a:rPr lang="ja-JP" altLang="en-US" sz="3200" dirty="0"/>
              <a:t>アドレスの下に付け加えられる補助アドレスに</a:t>
            </a:r>
            <a:r>
              <a:rPr lang="ja-JP" altLang="en-US" sz="3200" dirty="0" smtClean="0"/>
              <a:t>なる</a:t>
            </a:r>
            <a:endParaRPr lang="ja-JP" altLang="en-US" sz="3200" dirty="0"/>
          </a:p>
          <a:p>
            <a:pPr lvl="1">
              <a:lnSpc>
                <a:spcPct val="90000"/>
              </a:lnSpc>
            </a:pPr>
            <a:r>
              <a:rPr lang="en-US" altLang="ja-JP" sz="3200" dirty="0"/>
              <a:t>IP</a:t>
            </a:r>
            <a:r>
              <a:rPr lang="ja-JP" altLang="en-US" sz="3200" dirty="0"/>
              <a:t>アドレスが住所だと</a:t>
            </a:r>
            <a:r>
              <a:rPr lang="ja-JP" altLang="en-US" sz="3200" dirty="0" smtClean="0"/>
              <a:t>すれば</a:t>
            </a:r>
            <a:r>
              <a:rPr lang="en-US" altLang="ja-JP" sz="3200" dirty="0" smtClean="0"/>
              <a:t>, </a:t>
            </a:r>
            <a:r>
              <a:rPr lang="ja-JP" altLang="en-US" sz="3200" dirty="0" smtClean="0"/>
              <a:t>ポート</a:t>
            </a:r>
            <a:r>
              <a:rPr lang="ja-JP" altLang="en-US" sz="3200" dirty="0"/>
              <a:t>番号は部屋</a:t>
            </a:r>
            <a:r>
              <a:rPr lang="ja-JP" altLang="en-US" sz="3200" dirty="0" smtClean="0"/>
              <a:t>番号</a:t>
            </a:r>
            <a:endParaRPr lang="ja-JP" altLang="en-US" sz="3200" dirty="0"/>
          </a:p>
          <a:p>
            <a:pPr lvl="1">
              <a:lnSpc>
                <a:spcPct val="90000"/>
              </a:lnSpc>
              <a:buFontTx/>
              <a:buNone/>
            </a:pPr>
            <a:endParaRPr lang="en-US" altLang="ja-JP" sz="3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ja-JP" altLang="en-US" sz="4800"/>
              <a:t>ポートの種類</a:t>
            </a:r>
          </a:p>
        </p:txBody>
      </p:sp>
      <p:sp>
        <p:nvSpPr>
          <p:cNvPr id="78851" name="Rectangle 3"/>
          <p:cNvSpPr>
            <a:spLocks noGrp="1" noChangeArrowheads="1"/>
          </p:cNvSpPr>
          <p:nvPr>
            <p:ph idx="1"/>
          </p:nvPr>
        </p:nvSpPr>
        <p:spPr>
          <a:xfrm>
            <a:off x="457200" y="1428736"/>
            <a:ext cx="8472518" cy="5000660"/>
          </a:xfrm>
        </p:spPr>
        <p:txBody>
          <a:bodyPr/>
          <a:lstStyle/>
          <a:p>
            <a:pPr>
              <a:lnSpc>
                <a:spcPct val="80000"/>
              </a:lnSpc>
            </a:pPr>
            <a:r>
              <a:rPr lang="en-US" altLang="ja-JP" sz="3600" dirty="0">
                <a:solidFill>
                  <a:srgbClr val="FFC000"/>
                </a:solidFill>
              </a:rPr>
              <a:t>Well known </a:t>
            </a:r>
            <a:r>
              <a:rPr lang="ja-JP" altLang="en-US" sz="3600" dirty="0">
                <a:solidFill>
                  <a:srgbClr val="FFC000"/>
                </a:solidFill>
              </a:rPr>
              <a:t>ポート</a:t>
            </a:r>
            <a:r>
              <a:rPr lang="en-US" altLang="ja-JP" sz="3600" dirty="0"/>
              <a:t>(0~1023)</a:t>
            </a:r>
          </a:p>
          <a:p>
            <a:pPr lvl="1">
              <a:lnSpc>
                <a:spcPct val="80000"/>
              </a:lnSpc>
            </a:pPr>
            <a:r>
              <a:rPr lang="en-US" altLang="ja-JP" sz="3200" dirty="0"/>
              <a:t>TCP/IP</a:t>
            </a:r>
            <a:r>
              <a:rPr lang="ja-JP" altLang="en-US" sz="3200" dirty="0"/>
              <a:t>の主要な通信規約で</a:t>
            </a:r>
            <a:r>
              <a:rPr lang="ja-JP" altLang="en-US" sz="3200" dirty="0" smtClean="0"/>
              <a:t>使用</a:t>
            </a:r>
            <a:endParaRPr lang="en-US" altLang="ja-JP" sz="3200" dirty="0" smtClean="0"/>
          </a:p>
          <a:p>
            <a:pPr lvl="2">
              <a:lnSpc>
                <a:spcPct val="80000"/>
              </a:lnSpc>
            </a:pPr>
            <a:r>
              <a:rPr lang="ja-JP" altLang="en-US" sz="3000" dirty="0" smtClean="0"/>
              <a:t>例</a:t>
            </a:r>
            <a:r>
              <a:rPr lang="en-US" altLang="ja-JP" sz="3000" dirty="0" smtClean="0"/>
              <a:t>: 21(ftp), 22(</a:t>
            </a:r>
            <a:r>
              <a:rPr lang="en-US" altLang="ja-JP" sz="3000" dirty="0" err="1" smtClean="0"/>
              <a:t>ssh</a:t>
            </a:r>
            <a:r>
              <a:rPr lang="en-US" altLang="ja-JP" sz="3000" dirty="0" smtClean="0"/>
              <a:t>), 23(telnet), 80(http) </a:t>
            </a:r>
            <a:endParaRPr lang="ja-JP" altLang="en-US" sz="3000" dirty="0"/>
          </a:p>
          <a:p>
            <a:pPr>
              <a:lnSpc>
                <a:spcPct val="80000"/>
              </a:lnSpc>
            </a:pPr>
            <a:r>
              <a:rPr lang="en-US" altLang="ja-JP" sz="3600" dirty="0" smtClean="0">
                <a:solidFill>
                  <a:srgbClr val="FFC000"/>
                </a:solidFill>
              </a:rPr>
              <a:t>Registered </a:t>
            </a:r>
            <a:r>
              <a:rPr lang="ja-JP" altLang="en-US" sz="3600" dirty="0" smtClean="0">
                <a:solidFill>
                  <a:srgbClr val="FFC000"/>
                </a:solidFill>
              </a:rPr>
              <a:t>ポート</a:t>
            </a:r>
            <a:r>
              <a:rPr lang="en-US" altLang="ja-JP" sz="3600" dirty="0"/>
              <a:t>(1024~49151)</a:t>
            </a:r>
          </a:p>
          <a:p>
            <a:pPr lvl="1">
              <a:lnSpc>
                <a:spcPct val="80000"/>
              </a:lnSpc>
            </a:pPr>
            <a:r>
              <a:rPr lang="ja-JP" altLang="en-US" sz="3200" dirty="0"/>
              <a:t>登録されたサービスが使用する　　　　　　　　　　　</a:t>
            </a:r>
          </a:p>
          <a:p>
            <a:pPr>
              <a:lnSpc>
                <a:spcPct val="80000"/>
              </a:lnSpc>
            </a:pPr>
            <a:r>
              <a:rPr lang="en-US" altLang="ja-JP" sz="3600" dirty="0" smtClean="0">
                <a:solidFill>
                  <a:srgbClr val="FFC000"/>
                </a:solidFill>
              </a:rPr>
              <a:t>Dynamic/Private</a:t>
            </a:r>
            <a:r>
              <a:rPr lang="ja-JP" altLang="en-US" sz="3600" dirty="0" smtClean="0">
                <a:solidFill>
                  <a:srgbClr val="FFC000"/>
                </a:solidFill>
              </a:rPr>
              <a:t>ポート</a:t>
            </a:r>
            <a:r>
              <a:rPr lang="en-US" altLang="ja-JP" sz="3600" dirty="0"/>
              <a:t>(49152~65535)</a:t>
            </a:r>
          </a:p>
          <a:p>
            <a:pPr lvl="1">
              <a:lnSpc>
                <a:spcPct val="80000"/>
              </a:lnSpc>
            </a:pPr>
            <a:r>
              <a:rPr lang="ja-JP" altLang="en-US" sz="3200" dirty="0"/>
              <a:t>自由に使用できる</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457200" y="274638"/>
            <a:ext cx="8258204" cy="1143000"/>
          </a:xfrm>
        </p:spPr>
        <p:txBody>
          <a:bodyPr>
            <a:normAutofit/>
          </a:bodyPr>
          <a:lstStyle/>
          <a:p>
            <a:r>
              <a:rPr lang="en-US" altLang="ja-JP" sz="4000" dirty="0" smtClean="0"/>
              <a:t>[</a:t>
            </a:r>
            <a:r>
              <a:rPr lang="ja-JP" altLang="en-US" sz="4000" dirty="0" smtClean="0"/>
              <a:t>参考</a:t>
            </a:r>
            <a:r>
              <a:rPr lang="en-US" altLang="ja-JP" sz="4000" dirty="0" smtClean="0"/>
              <a:t>]:</a:t>
            </a:r>
            <a:r>
              <a:rPr lang="ja-JP" altLang="en-US" sz="4000" dirty="0" smtClean="0"/>
              <a:t>ポート番号の不思議な区切り</a:t>
            </a:r>
            <a:endParaRPr lang="ja-JP" altLang="en-US" sz="4000" dirty="0"/>
          </a:p>
        </p:txBody>
      </p:sp>
      <p:sp>
        <p:nvSpPr>
          <p:cNvPr id="78851" name="Rectangle 3"/>
          <p:cNvSpPr>
            <a:spLocks noGrp="1" noChangeArrowheads="1"/>
          </p:cNvSpPr>
          <p:nvPr>
            <p:ph idx="1"/>
          </p:nvPr>
        </p:nvSpPr>
        <p:spPr>
          <a:xfrm>
            <a:off x="457200" y="1428736"/>
            <a:ext cx="8472518" cy="5000660"/>
          </a:xfrm>
        </p:spPr>
        <p:txBody>
          <a:bodyPr>
            <a:normAutofit/>
          </a:bodyPr>
          <a:lstStyle/>
          <a:p>
            <a:pPr>
              <a:lnSpc>
                <a:spcPct val="80000"/>
              </a:lnSpc>
            </a:pPr>
            <a:r>
              <a:rPr lang="en-US" altLang="ja-JP" sz="3200" dirty="0"/>
              <a:t>Well known </a:t>
            </a:r>
            <a:r>
              <a:rPr lang="ja-JP" altLang="en-US" sz="3200" dirty="0"/>
              <a:t>ポート</a:t>
            </a:r>
            <a:r>
              <a:rPr lang="en-US" altLang="ja-JP" sz="3200" dirty="0"/>
              <a:t>(0~1023)</a:t>
            </a:r>
          </a:p>
          <a:p>
            <a:pPr>
              <a:lnSpc>
                <a:spcPct val="80000"/>
              </a:lnSpc>
            </a:pPr>
            <a:r>
              <a:rPr lang="en-US" altLang="ja-JP" sz="3200" dirty="0" smtClean="0"/>
              <a:t>Registered </a:t>
            </a:r>
            <a:r>
              <a:rPr lang="ja-JP" altLang="en-US" sz="3200" dirty="0" smtClean="0"/>
              <a:t>ポート</a:t>
            </a:r>
            <a:r>
              <a:rPr lang="en-US" altLang="ja-JP" sz="3200" dirty="0"/>
              <a:t>(1024~49151)</a:t>
            </a:r>
          </a:p>
          <a:p>
            <a:pPr>
              <a:lnSpc>
                <a:spcPct val="80000"/>
              </a:lnSpc>
            </a:pPr>
            <a:r>
              <a:rPr lang="en-US" altLang="ja-JP" sz="3200" dirty="0" smtClean="0"/>
              <a:t>Dynamic/Private</a:t>
            </a:r>
            <a:r>
              <a:rPr lang="ja-JP" altLang="en-US" sz="3200" dirty="0" smtClean="0"/>
              <a:t>ポート</a:t>
            </a:r>
            <a:r>
              <a:rPr lang="en-US" altLang="ja-JP" sz="3200" dirty="0"/>
              <a:t>(49152~65535</a:t>
            </a:r>
            <a:r>
              <a:rPr lang="en-US" altLang="ja-JP" sz="3200" dirty="0" smtClean="0"/>
              <a:t>)</a:t>
            </a:r>
            <a:endParaRPr lang="en-US" altLang="ja-JP" sz="3200" dirty="0"/>
          </a:p>
        </p:txBody>
      </p:sp>
      <p:sp>
        <p:nvSpPr>
          <p:cNvPr id="4" name="テキスト ボックス 3"/>
          <p:cNvSpPr txBox="1"/>
          <p:nvPr/>
        </p:nvSpPr>
        <p:spPr>
          <a:xfrm>
            <a:off x="785786" y="3571876"/>
            <a:ext cx="7358114" cy="1200329"/>
          </a:xfrm>
          <a:prstGeom prst="rect">
            <a:avLst/>
          </a:prstGeom>
          <a:noFill/>
          <a:ln>
            <a:solidFill>
              <a:schemeClr val="accent2">
                <a:lumMod val="75000"/>
              </a:schemeClr>
            </a:solidFill>
          </a:ln>
        </p:spPr>
        <p:txBody>
          <a:bodyPr wrap="square" rtlCol="0">
            <a:spAutoFit/>
          </a:bodyPr>
          <a:lstStyle/>
          <a:p>
            <a:r>
              <a:rPr lang="en-US" altLang="ja-JP" sz="2400" dirty="0" smtClean="0"/>
              <a:t>1024            </a:t>
            </a:r>
            <a:r>
              <a:rPr lang="ja-JP" altLang="en-US" sz="2400" dirty="0" smtClean="0"/>
              <a:t>⇒</a:t>
            </a:r>
            <a:r>
              <a:rPr lang="en-US" altLang="ja-JP" sz="2400" dirty="0" smtClean="0"/>
              <a:t>                   0000000100000000</a:t>
            </a:r>
            <a:endParaRPr kumimoji="1" lang="en-US" altLang="ja-JP" sz="2400" dirty="0" smtClean="0"/>
          </a:p>
          <a:p>
            <a:r>
              <a:rPr lang="en-US" altLang="ja-JP" sz="2400" dirty="0" smtClean="0"/>
              <a:t>49152          </a:t>
            </a:r>
            <a:r>
              <a:rPr lang="ja-JP" altLang="en-US" sz="2400" dirty="0" smtClean="0"/>
              <a:t>⇒</a:t>
            </a:r>
            <a:r>
              <a:rPr lang="en-US" altLang="ja-JP" sz="2400" dirty="0" smtClean="0"/>
              <a:t>                   1100000000000000</a:t>
            </a:r>
          </a:p>
          <a:p>
            <a:r>
              <a:rPr lang="en-US" altLang="ja-JP" sz="2400" dirty="0" smtClean="0"/>
              <a:t>65535          </a:t>
            </a:r>
            <a:r>
              <a:rPr lang="ja-JP" altLang="en-US" sz="2400" dirty="0" smtClean="0"/>
              <a:t>⇒</a:t>
            </a:r>
            <a:r>
              <a:rPr lang="en-US" altLang="ja-JP" sz="2400" dirty="0" smtClean="0"/>
              <a:t>                       1111111111111111</a:t>
            </a:r>
            <a:endParaRPr kumimoji="1" lang="ja-JP" altLang="en-US" sz="2400" dirty="0"/>
          </a:p>
        </p:txBody>
      </p:sp>
      <p:sp>
        <p:nvSpPr>
          <p:cNvPr id="5" name="テキスト ボックス 4"/>
          <p:cNvSpPr txBox="1"/>
          <p:nvPr/>
        </p:nvSpPr>
        <p:spPr>
          <a:xfrm>
            <a:off x="785786" y="4929198"/>
            <a:ext cx="1357322" cy="461665"/>
          </a:xfrm>
          <a:prstGeom prst="rect">
            <a:avLst/>
          </a:prstGeom>
          <a:noFill/>
        </p:spPr>
        <p:txBody>
          <a:bodyPr wrap="square" rtlCol="0">
            <a:spAutoFit/>
          </a:bodyPr>
          <a:lstStyle/>
          <a:p>
            <a:r>
              <a:rPr lang="en-US" altLang="ja-JP" sz="2400" dirty="0" smtClean="0">
                <a:solidFill>
                  <a:srgbClr val="FFC000"/>
                </a:solidFill>
              </a:rPr>
              <a:t>10 </a:t>
            </a:r>
            <a:r>
              <a:rPr lang="ja-JP" altLang="en-US" sz="2400" dirty="0" smtClean="0">
                <a:solidFill>
                  <a:srgbClr val="FFC000"/>
                </a:solidFill>
              </a:rPr>
              <a:t>進数</a:t>
            </a:r>
            <a:endParaRPr kumimoji="1" lang="ja-JP" altLang="en-US" sz="2400" dirty="0">
              <a:solidFill>
                <a:srgbClr val="FFC000"/>
              </a:solidFill>
            </a:endParaRPr>
          </a:p>
        </p:txBody>
      </p:sp>
      <p:sp>
        <p:nvSpPr>
          <p:cNvPr id="6" name="テキスト ボックス 5"/>
          <p:cNvSpPr txBox="1"/>
          <p:nvPr/>
        </p:nvSpPr>
        <p:spPr>
          <a:xfrm>
            <a:off x="5000628" y="4929198"/>
            <a:ext cx="1357322" cy="461665"/>
          </a:xfrm>
          <a:prstGeom prst="rect">
            <a:avLst/>
          </a:prstGeom>
          <a:noFill/>
        </p:spPr>
        <p:txBody>
          <a:bodyPr wrap="square" rtlCol="0">
            <a:spAutoFit/>
          </a:bodyPr>
          <a:lstStyle/>
          <a:p>
            <a:r>
              <a:rPr lang="en-US" altLang="ja-JP" sz="2400" dirty="0" smtClean="0">
                <a:solidFill>
                  <a:srgbClr val="FFC000"/>
                </a:solidFill>
              </a:rPr>
              <a:t>2 </a:t>
            </a:r>
            <a:r>
              <a:rPr lang="ja-JP" altLang="en-US" sz="2400" dirty="0" smtClean="0">
                <a:solidFill>
                  <a:srgbClr val="FFC000"/>
                </a:solidFill>
              </a:rPr>
              <a:t>進数</a:t>
            </a:r>
            <a:endParaRPr kumimoji="1" lang="ja-JP" altLang="en-US" sz="2400" dirty="0">
              <a:solidFill>
                <a:srgbClr val="FFC000"/>
              </a:solidFill>
            </a:endParaRPr>
          </a:p>
        </p:txBody>
      </p:sp>
      <p:sp>
        <p:nvSpPr>
          <p:cNvPr id="7" name="テキスト ボックス 6"/>
          <p:cNvSpPr txBox="1"/>
          <p:nvPr/>
        </p:nvSpPr>
        <p:spPr>
          <a:xfrm>
            <a:off x="1000100" y="5429264"/>
            <a:ext cx="6858048" cy="461665"/>
          </a:xfrm>
          <a:prstGeom prst="rect">
            <a:avLst/>
          </a:prstGeom>
          <a:noFill/>
        </p:spPr>
        <p:txBody>
          <a:bodyPr wrap="square" rtlCol="0">
            <a:spAutoFit/>
          </a:bodyPr>
          <a:lstStyle/>
          <a:p>
            <a:r>
              <a:rPr lang="ja-JP" altLang="en-US" sz="2400" dirty="0" smtClean="0"/>
              <a:t>実は計算機の上では区切りの良い数字となっている</a:t>
            </a:r>
            <a:endParaRPr kumimoji="1" lang="ja-JP" altLang="en-US"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457200" y="260350"/>
            <a:ext cx="8229600" cy="1371600"/>
          </a:xfrm>
        </p:spPr>
        <p:txBody>
          <a:bodyPr/>
          <a:lstStyle/>
          <a:p>
            <a:r>
              <a:rPr lang="ja-JP" altLang="en-US" sz="4800" dirty="0"/>
              <a:t>通信規約とポート番号の対応　</a:t>
            </a:r>
          </a:p>
        </p:txBody>
      </p:sp>
      <p:sp>
        <p:nvSpPr>
          <p:cNvPr id="82947" name="Rectangle 3"/>
          <p:cNvSpPr>
            <a:spLocks noGrp="1" noChangeArrowheads="1"/>
          </p:cNvSpPr>
          <p:nvPr>
            <p:ph idx="1"/>
          </p:nvPr>
        </p:nvSpPr>
        <p:spPr>
          <a:xfrm>
            <a:off x="457200" y="1600200"/>
            <a:ext cx="8229600" cy="1357313"/>
          </a:xfrm>
        </p:spPr>
        <p:txBody>
          <a:bodyPr/>
          <a:lstStyle/>
          <a:p>
            <a:r>
              <a:rPr lang="en-US" altLang="ja-JP" sz="3600"/>
              <a:t>/etc/services </a:t>
            </a:r>
            <a:r>
              <a:rPr lang="ja-JP" altLang="en-US" sz="3600"/>
              <a:t>に記述されている</a:t>
            </a:r>
          </a:p>
        </p:txBody>
      </p:sp>
      <p:sp>
        <p:nvSpPr>
          <p:cNvPr id="82955" name="Rectangle 11"/>
          <p:cNvSpPr>
            <a:spLocks noChangeArrowheads="1"/>
          </p:cNvSpPr>
          <p:nvPr/>
        </p:nvSpPr>
        <p:spPr bwMode="auto">
          <a:xfrm>
            <a:off x="571472" y="2643182"/>
            <a:ext cx="6797712" cy="3970318"/>
          </a:xfrm>
          <a:prstGeom prst="rect">
            <a:avLst/>
          </a:prstGeom>
          <a:solidFill>
            <a:srgbClr val="000000"/>
          </a:solidFill>
          <a:ln w="9525">
            <a:noFill/>
            <a:miter lim="800000"/>
            <a:headEnd/>
            <a:tailEnd/>
          </a:ln>
          <a:effectLst/>
        </p:spPr>
        <p:txBody>
          <a:bodyPr wrap="square">
            <a:spAutoFit/>
          </a:bodyPr>
          <a:lstStyle/>
          <a:p>
            <a:r>
              <a:rPr lang="en-US" altLang="ja-JP" b="1" dirty="0" err="1">
                <a:solidFill>
                  <a:srgbClr val="DDDDDD"/>
                </a:solidFill>
                <a:latin typeface="Tahoma" pitchFamily="34" charset="0"/>
              </a:rPr>
              <a:t>tepmux</a:t>
            </a:r>
            <a:r>
              <a:rPr lang="en-US" altLang="ja-JP" b="1" dirty="0">
                <a:solidFill>
                  <a:srgbClr val="DDDDDD"/>
                </a:solidFill>
                <a:latin typeface="Tahoma" pitchFamily="34" charset="0"/>
              </a:rPr>
              <a:t> </a:t>
            </a:r>
            <a:r>
              <a:rPr lang="en-US" altLang="ja-JP" b="1" dirty="0" smtClean="0">
                <a:solidFill>
                  <a:srgbClr val="DDDDDD"/>
                </a:solidFill>
                <a:latin typeface="Tahoma" pitchFamily="34" charset="0"/>
              </a:rPr>
              <a:t>     1/</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a:t>
            </a:r>
            <a:r>
              <a:rPr lang="en-US" altLang="ja-JP" dirty="0" smtClean="0">
                <a:latin typeface="Tahoma" pitchFamily="34" charset="0"/>
              </a:rPr>
              <a:t> </a:t>
            </a:r>
            <a:r>
              <a:rPr lang="en-US" altLang="ja-JP" b="1" dirty="0" smtClean="0">
                <a:solidFill>
                  <a:srgbClr val="DDDDDD"/>
                </a:solidFill>
                <a:latin typeface="Tahoma" pitchFamily="34" charset="0"/>
              </a:rPr>
              <a:t># TCP port service multiplexer</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echo         </a:t>
            </a:r>
            <a:r>
              <a:rPr lang="en-US" altLang="ja-JP" b="1" dirty="0" smtClean="0">
                <a:solidFill>
                  <a:srgbClr val="DDDDDD"/>
                </a:solidFill>
                <a:latin typeface="Tahoma" pitchFamily="34" charset="0"/>
              </a:rPr>
              <a:t> 7/</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echo   </a:t>
            </a:r>
            <a:r>
              <a:rPr lang="en-US" altLang="ja-JP" b="1" dirty="0" smtClean="0">
                <a:solidFill>
                  <a:srgbClr val="DDDDDD"/>
                </a:solidFill>
                <a:latin typeface="Tahoma" pitchFamily="34" charset="0"/>
              </a:rPr>
              <a:t>       7/</a:t>
            </a:r>
            <a:r>
              <a:rPr lang="en-US" altLang="ja-JP" b="1" dirty="0" err="1" smtClean="0">
                <a:solidFill>
                  <a:srgbClr val="DDDDDD"/>
                </a:solidFill>
                <a:latin typeface="Tahoma" pitchFamily="34" charset="0"/>
              </a:rPr>
              <a:t>udp</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discard </a:t>
            </a:r>
            <a:r>
              <a:rPr lang="en-US" altLang="ja-JP" b="1" dirty="0" smtClean="0">
                <a:solidFill>
                  <a:srgbClr val="DDDDDD"/>
                </a:solidFill>
                <a:latin typeface="Tahoma" pitchFamily="34" charset="0"/>
              </a:rPr>
              <a:t>     9/</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sink null    </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discard </a:t>
            </a:r>
            <a:r>
              <a:rPr lang="en-US" altLang="ja-JP" b="1" dirty="0" smtClean="0">
                <a:solidFill>
                  <a:srgbClr val="DDDDDD"/>
                </a:solidFill>
                <a:latin typeface="Tahoma" pitchFamily="34" charset="0"/>
              </a:rPr>
              <a:t>     9/</a:t>
            </a:r>
            <a:r>
              <a:rPr lang="en-US" altLang="ja-JP" b="1" dirty="0" err="1" smtClean="0">
                <a:solidFill>
                  <a:srgbClr val="DDDDDD"/>
                </a:solidFill>
                <a:latin typeface="Tahoma" pitchFamily="34" charset="0"/>
              </a:rPr>
              <a:t>udp</a:t>
            </a:r>
            <a:r>
              <a:rPr lang="en-US" altLang="ja-JP" b="1" dirty="0" smtClean="0">
                <a:solidFill>
                  <a:srgbClr val="DDDDDD"/>
                </a:solidFill>
                <a:latin typeface="Tahoma" pitchFamily="34" charset="0"/>
              </a:rPr>
              <a:t>   sink null</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a:t>
            </a:r>
            <a:r>
              <a:rPr lang="en-US" altLang="ja-JP" b="1" dirty="0" err="1">
                <a:solidFill>
                  <a:srgbClr val="DDDDDD"/>
                </a:solidFill>
                <a:latin typeface="Tahoma" pitchFamily="34" charset="0"/>
              </a:rPr>
              <a:t>systat</a:t>
            </a:r>
            <a:r>
              <a:rPr lang="en-US" altLang="ja-JP" b="1" dirty="0">
                <a:solidFill>
                  <a:srgbClr val="DDDDDD"/>
                </a:solidFill>
                <a:latin typeface="Tahoma" pitchFamily="34" charset="0"/>
              </a:rPr>
              <a:t>    </a:t>
            </a:r>
            <a:r>
              <a:rPr lang="en-US" altLang="ja-JP" b="1" dirty="0" smtClean="0">
                <a:solidFill>
                  <a:srgbClr val="DDDDDD"/>
                </a:solidFill>
                <a:latin typeface="Tahoma" pitchFamily="34" charset="0"/>
              </a:rPr>
              <a:t>    11/</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users</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daytime </a:t>
            </a:r>
            <a:r>
              <a:rPr lang="en-US" altLang="ja-JP" b="1" dirty="0" smtClean="0">
                <a:solidFill>
                  <a:srgbClr val="DDDDDD"/>
                </a:solidFill>
                <a:latin typeface="Tahoma" pitchFamily="34" charset="0"/>
              </a:rPr>
              <a:t>   13/</a:t>
            </a:r>
            <a:r>
              <a:rPr lang="en-US" altLang="ja-JP" b="1" dirty="0" err="1" smtClean="0">
                <a:solidFill>
                  <a:srgbClr val="DDDDDD"/>
                </a:solidFill>
                <a:latin typeface="Tahoma" pitchFamily="34" charset="0"/>
              </a:rPr>
              <a:t>tcp</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daytime </a:t>
            </a:r>
            <a:r>
              <a:rPr lang="en-US" altLang="ja-JP" b="1" dirty="0" smtClean="0">
                <a:solidFill>
                  <a:srgbClr val="DDDDDD"/>
                </a:solidFill>
                <a:latin typeface="Tahoma" pitchFamily="34" charset="0"/>
              </a:rPr>
              <a:t>   13/</a:t>
            </a:r>
            <a:r>
              <a:rPr lang="en-US" altLang="ja-JP" b="1" dirty="0" err="1" smtClean="0">
                <a:solidFill>
                  <a:srgbClr val="DDDDDD"/>
                </a:solidFill>
                <a:latin typeface="Tahoma" pitchFamily="34" charset="0"/>
              </a:rPr>
              <a:t>udp</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a:t>
            </a:r>
            <a:r>
              <a:rPr lang="en-US" altLang="ja-JP" b="1" dirty="0" err="1">
                <a:solidFill>
                  <a:srgbClr val="DDDDDD"/>
                </a:solidFill>
                <a:latin typeface="Tahoma" pitchFamily="34" charset="0"/>
              </a:rPr>
              <a:t>netstat</a:t>
            </a:r>
            <a:r>
              <a:rPr lang="en-US" altLang="ja-JP" b="1" dirty="0">
                <a:solidFill>
                  <a:srgbClr val="DDDDDD"/>
                </a:solidFill>
                <a:latin typeface="Tahoma" pitchFamily="34" charset="0"/>
              </a:rPr>
              <a:t> </a:t>
            </a:r>
            <a:r>
              <a:rPr lang="en-US" altLang="ja-JP" b="1" dirty="0" smtClean="0">
                <a:solidFill>
                  <a:srgbClr val="DDDDDD"/>
                </a:solidFill>
                <a:latin typeface="Tahoma" pitchFamily="34" charset="0"/>
              </a:rPr>
              <a:t>     15/</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a:t>
            </a:r>
            <a:r>
              <a:rPr lang="en-US" altLang="ja-JP" b="1" dirty="0" err="1" smtClean="0">
                <a:solidFill>
                  <a:srgbClr val="DDDDDD"/>
                </a:solidFill>
                <a:latin typeface="Tahoma" pitchFamily="34" charset="0"/>
              </a:rPr>
              <a:t>qotd</a:t>
            </a:r>
            <a:r>
              <a:rPr lang="en-US" altLang="ja-JP" b="1" dirty="0" smtClean="0">
                <a:solidFill>
                  <a:srgbClr val="DDDDDD"/>
                </a:solidFill>
                <a:latin typeface="Tahoma" pitchFamily="34" charset="0"/>
              </a:rPr>
              <a:t>          17/</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quote</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a:t>
            </a:r>
            <a:r>
              <a:rPr lang="en-US" altLang="ja-JP" b="1" dirty="0" err="1" smtClean="0">
                <a:solidFill>
                  <a:srgbClr val="DDDDDD"/>
                </a:solidFill>
                <a:latin typeface="Tahoma" pitchFamily="34" charset="0"/>
              </a:rPr>
              <a:t>msp</a:t>
            </a:r>
            <a:r>
              <a:rPr lang="en-US" altLang="ja-JP" b="1" dirty="0" smtClean="0">
                <a:solidFill>
                  <a:srgbClr val="DDDDDD"/>
                </a:solidFill>
                <a:latin typeface="Tahoma" pitchFamily="34" charset="0"/>
              </a:rPr>
              <a:t>           18/</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 message send protocol</a:t>
            </a:r>
            <a:endParaRPr lang="en-US" altLang="ja-JP" b="1" dirty="0">
              <a:solidFill>
                <a:srgbClr val="DDDDDD"/>
              </a:solidFill>
              <a:latin typeface="Tahoma" pitchFamily="34" charset="0"/>
            </a:endParaRPr>
          </a:p>
          <a:p>
            <a:r>
              <a:rPr lang="en-US" altLang="ja-JP" b="1" dirty="0">
                <a:solidFill>
                  <a:srgbClr val="DDDDDD"/>
                </a:solidFill>
                <a:latin typeface="Tahoma" pitchFamily="34" charset="0"/>
              </a:rPr>
              <a:t> </a:t>
            </a:r>
            <a:r>
              <a:rPr lang="en-US" altLang="ja-JP" b="1" dirty="0" err="1" smtClean="0">
                <a:solidFill>
                  <a:srgbClr val="DDDDDD"/>
                </a:solidFill>
                <a:latin typeface="Tahoma" pitchFamily="34" charset="0"/>
              </a:rPr>
              <a:t>msp</a:t>
            </a:r>
            <a:r>
              <a:rPr lang="en-US" altLang="ja-JP" b="1" dirty="0" smtClean="0">
                <a:solidFill>
                  <a:srgbClr val="DDDDDD"/>
                </a:solidFill>
                <a:latin typeface="Tahoma" pitchFamily="34" charset="0"/>
              </a:rPr>
              <a:t>           18/</a:t>
            </a:r>
            <a:r>
              <a:rPr lang="en-US" altLang="ja-JP" b="1" dirty="0" err="1" smtClean="0">
                <a:solidFill>
                  <a:srgbClr val="DDDDDD"/>
                </a:solidFill>
                <a:latin typeface="Tahoma" pitchFamily="34" charset="0"/>
              </a:rPr>
              <a:t>udp</a:t>
            </a:r>
            <a:endParaRPr lang="en-US" altLang="ja-JP" b="1" dirty="0">
              <a:solidFill>
                <a:srgbClr val="DDDDDD"/>
              </a:solidFill>
              <a:latin typeface="Tahoma" pitchFamily="34" charset="0"/>
            </a:endParaRPr>
          </a:p>
          <a:p>
            <a:r>
              <a:rPr lang="en-US" altLang="ja-JP" b="1" dirty="0" err="1" smtClean="0">
                <a:solidFill>
                  <a:srgbClr val="DDDDDD"/>
                </a:solidFill>
                <a:latin typeface="Tahoma" pitchFamily="34" charset="0"/>
              </a:rPr>
              <a:t>chargen</a:t>
            </a:r>
            <a:r>
              <a:rPr lang="en-US" altLang="ja-JP" b="1" dirty="0" smtClean="0">
                <a:solidFill>
                  <a:srgbClr val="DDDDDD"/>
                </a:solidFill>
                <a:latin typeface="Tahoma" pitchFamily="34" charset="0"/>
              </a:rPr>
              <a:t>     19/</a:t>
            </a:r>
            <a:r>
              <a:rPr lang="en-US" altLang="ja-JP" b="1" dirty="0" err="1" smtClean="0">
                <a:solidFill>
                  <a:srgbClr val="DDDDDD"/>
                </a:solidFill>
                <a:latin typeface="Tahoma" pitchFamily="34" charset="0"/>
              </a:rPr>
              <a:t>tcp</a:t>
            </a:r>
            <a:endParaRPr lang="en-US" altLang="ja-JP" b="1" dirty="0" smtClean="0">
              <a:solidFill>
                <a:srgbClr val="DDDDDD"/>
              </a:solidFill>
              <a:latin typeface="Tahoma" pitchFamily="34" charset="0"/>
            </a:endParaRPr>
          </a:p>
          <a:p>
            <a:r>
              <a:rPr lang="en-US" altLang="ja-JP" b="1" dirty="0" err="1" smtClean="0">
                <a:solidFill>
                  <a:srgbClr val="DDDDDD"/>
                </a:solidFill>
                <a:latin typeface="Tahoma" pitchFamily="34" charset="0"/>
              </a:rPr>
              <a:t>ssh</a:t>
            </a:r>
            <a:r>
              <a:rPr lang="en-US" altLang="ja-JP" b="1" dirty="0" smtClean="0">
                <a:solidFill>
                  <a:srgbClr val="DDDDDD"/>
                </a:solidFill>
                <a:latin typeface="Tahoma" pitchFamily="34" charset="0"/>
              </a:rPr>
              <a:t>             22/</a:t>
            </a:r>
            <a:r>
              <a:rPr lang="en-US" altLang="ja-JP" b="1" dirty="0" err="1" smtClean="0">
                <a:solidFill>
                  <a:srgbClr val="DDDDDD"/>
                </a:solidFill>
                <a:latin typeface="Tahoma" pitchFamily="34" charset="0"/>
              </a:rPr>
              <a:t>tcp</a:t>
            </a:r>
            <a:r>
              <a:rPr lang="en-US" altLang="ja-JP" b="1" dirty="0" smtClean="0">
                <a:solidFill>
                  <a:srgbClr val="DDDDDD"/>
                </a:solidFill>
                <a:latin typeface="Tahoma" pitchFamily="34" charset="0"/>
              </a:rPr>
              <a:t>        # SSH Remote Login Protocol</a:t>
            </a:r>
            <a:endParaRPr lang="en-US" altLang="ja-JP" dirty="0" smtClean="0">
              <a:latin typeface="Tahoma"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ja-JP" altLang="en-US" sz="4800" dirty="0" smtClean="0"/>
              <a:t>デーモン</a:t>
            </a:r>
            <a:r>
              <a:rPr lang="en-US" altLang="ja-JP" sz="4800" dirty="0" smtClean="0"/>
              <a:t>(daemon)</a:t>
            </a:r>
            <a:endParaRPr lang="ja-JP" altLang="en-US" sz="4800" dirty="0"/>
          </a:p>
        </p:txBody>
      </p:sp>
      <p:sp>
        <p:nvSpPr>
          <p:cNvPr id="79875" name="Rectangle 3"/>
          <p:cNvSpPr>
            <a:spLocks noGrp="1" noChangeArrowheads="1"/>
          </p:cNvSpPr>
          <p:nvPr>
            <p:ph idx="1"/>
          </p:nvPr>
        </p:nvSpPr>
        <p:spPr/>
        <p:txBody>
          <a:bodyPr/>
          <a:lstStyle/>
          <a:p>
            <a:r>
              <a:rPr lang="ja-JP" altLang="en-US" dirty="0"/>
              <a:t>メモリに常駐してサービスを提供するソフト</a:t>
            </a:r>
          </a:p>
          <a:p>
            <a:pPr lvl="1"/>
            <a:r>
              <a:rPr lang="ja-JP" altLang="en-US" dirty="0"/>
              <a:t>ネットワークサービスを提供するデーモンはサービスに対応したポートを監視している</a:t>
            </a:r>
          </a:p>
          <a:p>
            <a:pPr lvl="1"/>
            <a:r>
              <a:rPr lang="ja-JP" altLang="en-US" dirty="0"/>
              <a:t>部屋</a:t>
            </a:r>
            <a:r>
              <a:rPr lang="ja-JP" altLang="en-US" dirty="0" smtClean="0"/>
              <a:t>の中で</a:t>
            </a:r>
            <a:r>
              <a:rPr lang="ja-JP" altLang="en-US" dirty="0"/>
              <a:t>荷物を受け取ってくれる人のようなもの</a:t>
            </a:r>
          </a:p>
          <a:p>
            <a:r>
              <a:rPr lang="en-US" altLang="ja-JP" dirty="0" err="1"/>
              <a:t>inetd</a:t>
            </a:r>
            <a:r>
              <a:rPr lang="en-US" altLang="ja-JP" dirty="0"/>
              <a:t> </a:t>
            </a:r>
            <a:r>
              <a:rPr lang="en-US" altLang="ja-JP" dirty="0" smtClean="0"/>
              <a:t>(</a:t>
            </a:r>
            <a:r>
              <a:rPr lang="ja-JP" altLang="en-US" dirty="0" smtClean="0"/>
              <a:t>後述</a:t>
            </a:r>
            <a:r>
              <a:rPr lang="en-US" altLang="ja-JP" dirty="0" smtClean="0"/>
              <a:t>)</a:t>
            </a:r>
            <a:r>
              <a:rPr lang="ja-JP" altLang="en-US" dirty="0" smtClean="0"/>
              <a:t>に</a:t>
            </a:r>
            <a:r>
              <a:rPr lang="ja-JP" altLang="en-US" dirty="0"/>
              <a:t>よって逐次呼び出されるデーモンもある</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2" name="Rectangle 4"/>
          <p:cNvSpPr>
            <a:spLocks noGrp="1" noChangeArrowheads="1"/>
          </p:cNvSpPr>
          <p:nvPr>
            <p:ph type="title"/>
          </p:nvPr>
        </p:nvSpPr>
        <p:spPr>
          <a:xfrm>
            <a:off x="468313" y="-171450"/>
            <a:ext cx="8229600" cy="1371600"/>
          </a:xfrm>
        </p:spPr>
        <p:txBody>
          <a:bodyPr/>
          <a:lstStyle/>
          <a:p>
            <a:r>
              <a:rPr lang="ja-JP" altLang="en-US"/>
              <a:t>デーモンの概念図</a:t>
            </a:r>
          </a:p>
        </p:txBody>
      </p:sp>
      <p:sp>
        <p:nvSpPr>
          <p:cNvPr id="114696" name="Line 8"/>
          <p:cNvSpPr>
            <a:spLocks noChangeShapeType="1"/>
          </p:cNvSpPr>
          <p:nvPr/>
        </p:nvSpPr>
        <p:spPr bwMode="auto">
          <a:xfrm>
            <a:off x="357158" y="3643314"/>
            <a:ext cx="2376488" cy="0"/>
          </a:xfrm>
          <a:prstGeom prst="line">
            <a:avLst/>
          </a:prstGeom>
          <a:noFill/>
          <a:ln w="76200">
            <a:solidFill>
              <a:schemeClr val="tx1"/>
            </a:solidFill>
            <a:round/>
            <a:headEnd/>
            <a:tailEnd type="triangle" w="med" len="med"/>
          </a:ln>
          <a:effectLst/>
        </p:spPr>
        <p:txBody>
          <a:bodyPr/>
          <a:lstStyle/>
          <a:p>
            <a:endParaRPr lang="ja-JP" altLang="en-US"/>
          </a:p>
        </p:txBody>
      </p:sp>
      <p:sp>
        <p:nvSpPr>
          <p:cNvPr id="114698" name="Text Box 10"/>
          <p:cNvSpPr txBox="1">
            <a:spLocks noChangeArrowheads="1"/>
          </p:cNvSpPr>
          <p:nvPr/>
        </p:nvSpPr>
        <p:spPr bwMode="auto">
          <a:xfrm>
            <a:off x="285720" y="3786190"/>
            <a:ext cx="2109787" cy="457200"/>
          </a:xfrm>
          <a:prstGeom prst="rect">
            <a:avLst/>
          </a:prstGeom>
          <a:noFill/>
          <a:ln w="9525">
            <a:noFill/>
            <a:miter lim="800000"/>
            <a:headEnd/>
            <a:tailEnd/>
          </a:ln>
          <a:effectLst/>
        </p:spPr>
        <p:txBody>
          <a:bodyPr wrap="none">
            <a:spAutoFit/>
          </a:bodyPr>
          <a:lstStyle/>
          <a:p>
            <a:r>
              <a:rPr lang="ja-JP" altLang="en-US" sz="2400" dirty="0"/>
              <a:t>パケットの流れ</a:t>
            </a:r>
          </a:p>
        </p:txBody>
      </p:sp>
      <p:pic>
        <p:nvPicPr>
          <p:cNvPr id="1029" name="Picture 5"/>
          <p:cNvPicPr>
            <a:picLocks noChangeAspect="1" noChangeArrowheads="1"/>
          </p:cNvPicPr>
          <p:nvPr/>
        </p:nvPicPr>
        <p:blipFill>
          <a:blip r:embed="rId3"/>
          <a:srcRect/>
          <a:stretch>
            <a:fillRect/>
          </a:stretch>
        </p:blipFill>
        <p:spPr bwMode="auto">
          <a:xfrm>
            <a:off x="500034" y="2857496"/>
            <a:ext cx="458403" cy="638169"/>
          </a:xfrm>
          <a:prstGeom prst="rect">
            <a:avLst/>
          </a:prstGeom>
          <a:solidFill>
            <a:srgbClr val="00B050"/>
          </a:solidFill>
          <a:ln w="57150">
            <a:solidFill>
              <a:srgbClr val="92D050"/>
            </a:solidFill>
            <a:miter lim="800000"/>
            <a:headEnd/>
            <a:tailEnd/>
          </a:ln>
          <a:effectLst/>
        </p:spPr>
      </p:pic>
      <p:pic>
        <p:nvPicPr>
          <p:cNvPr id="30" name="Picture 5"/>
          <p:cNvPicPr>
            <a:picLocks noChangeAspect="1" noChangeArrowheads="1"/>
          </p:cNvPicPr>
          <p:nvPr/>
        </p:nvPicPr>
        <p:blipFill>
          <a:blip r:embed="rId3"/>
          <a:srcRect/>
          <a:stretch>
            <a:fillRect/>
          </a:stretch>
        </p:blipFill>
        <p:spPr bwMode="auto">
          <a:xfrm>
            <a:off x="1142976" y="2862269"/>
            <a:ext cx="458403" cy="638169"/>
          </a:xfrm>
          <a:prstGeom prst="rect">
            <a:avLst/>
          </a:prstGeom>
          <a:noFill/>
          <a:ln w="57150">
            <a:solidFill>
              <a:srgbClr val="C00000"/>
            </a:solidFill>
            <a:miter lim="800000"/>
            <a:headEnd/>
            <a:tailEnd/>
          </a:ln>
          <a:effectLst/>
        </p:spPr>
      </p:pic>
      <p:pic>
        <p:nvPicPr>
          <p:cNvPr id="31" name="Picture 5"/>
          <p:cNvPicPr>
            <a:picLocks noChangeAspect="1" noChangeArrowheads="1"/>
          </p:cNvPicPr>
          <p:nvPr/>
        </p:nvPicPr>
        <p:blipFill>
          <a:blip r:embed="rId3"/>
          <a:srcRect/>
          <a:stretch>
            <a:fillRect/>
          </a:stretch>
        </p:blipFill>
        <p:spPr bwMode="auto">
          <a:xfrm>
            <a:off x="1827581" y="2857496"/>
            <a:ext cx="458403" cy="638169"/>
          </a:xfrm>
          <a:prstGeom prst="rect">
            <a:avLst/>
          </a:prstGeom>
          <a:noFill/>
          <a:ln w="57150">
            <a:solidFill>
              <a:srgbClr val="FFC000"/>
            </a:solidFill>
            <a:miter lim="800000"/>
            <a:headEnd/>
            <a:tailEnd/>
          </a:ln>
          <a:effectLst/>
        </p:spPr>
      </p:pic>
      <p:cxnSp>
        <p:nvCxnSpPr>
          <p:cNvPr id="33" name="直線矢印コネクタ 32"/>
          <p:cNvCxnSpPr/>
          <p:nvPr/>
        </p:nvCxnSpPr>
        <p:spPr>
          <a:xfrm rot="5400000" flipH="1" flipV="1">
            <a:off x="2893206" y="2393149"/>
            <a:ext cx="1285884" cy="928694"/>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rot="10800000">
            <a:off x="2643174" y="1214422"/>
            <a:ext cx="1357322" cy="928694"/>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a:off x="3071802" y="3643314"/>
            <a:ext cx="1285884"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rot="16200000" flipH="1">
            <a:off x="2892413" y="3963991"/>
            <a:ext cx="1358910" cy="114300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40" name="Picture 3" descr="C:\Users\yamasita\Desktop\computer.png"/>
          <p:cNvPicPr>
            <a:picLocks noChangeAspect="1" noChangeArrowheads="1"/>
          </p:cNvPicPr>
          <p:nvPr/>
        </p:nvPicPr>
        <p:blipFill>
          <a:blip r:embed="rId4"/>
          <a:srcRect/>
          <a:stretch>
            <a:fillRect/>
          </a:stretch>
        </p:blipFill>
        <p:spPr bwMode="auto">
          <a:xfrm>
            <a:off x="6810400" y="2762254"/>
            <a:ext cx="1333500" cy="1238250"/>
          </a:xfrm>
          <a:prstGeom prst="rect">
            <a:avLst/>
          </a:prstGeom>
          <a:noFill/>
        </p:spPr>
      </p:pic>
      <p:grpSp>
        <p:nvGrpSpPr>
          <p:cNvPr id="32" name="グループ化 31"/>
          <p:cNvGrpSpPr/>
          <p:nvPr/>
        </p:nvGrpSpPr>
        <p:grpSpPr>
          <a:xfrm>
            <a:off x="3841962" y="1071546"/>
            <a:ext cx="2158798" cy="5572164"/>
            <a:chOff x="3841962" y="1071546"/>
            <a:chExt cx="2158798" cy="5572164"/>
          </a:xfrm>
        </p:grpSpPr>
        <p:cxnSp>
          <p:nvCxnSpPr>
            <p:cNvPr id="8" name="直線コネクタ 7"/>
            <p:cNvCxnSpPr/>
            <p:nvPr/>
          </p:nvCxnSpPr>
          <p:spPr>
            <a:xfrm rot="5400000">
              <a:off x="3913400" y="1499380"/>
              <a:ext cx="857256"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rot="5400000">
              <a:off x="3664161" y="5964255"/>
              <a:ext cx="1357322"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rot="5400000">
              <a:off x="3914194" y="2856702"/>
              <a:ext cx="857256"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rot="5400000">
              <a:off x="3877681" y="4250537"/>
              <a:ext cx="928694"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10800000">
              <a:off x="3841962" y="3284535"/>
              <a:ext cx="500066"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 Box 10"/>
            <p:cNvSpPr txBox="1">
              <a:spLocks noChangeArrowheads="1"/>
            </p:cNvSpPr>
            <p:nvPr/>
          </p:nvSpPr>
          <p:spPr bwMode="auto">
            <a:xfrm>
              <a:off x="4413466" y="1285860"/>
              <a:ext cx="1313180" cy="461665"/>
            </a:xfrm>
            <a:prstGeom prst="rect">
              <a:avLst/>
            </a:prstGeom>
            <a:noFill/>
            <a:ln w="9525">
              <a:noFill/>
              <a:miter lim="800000"/>
              <a:headEnd/>
              <a:tailEnd/>
            </a:ln>
            <a:effectLst/>
          </p:spPr>
          <p:txBody>
            <a:bodyPr wrap="none">
              <a:spAutoFit/>
            </a:bodyPr>
            <a:lstStyle/>
            <a:p>
              <a:r>
                <a:rPr lang="en-US" altLang="ja-JP" sz="2400" dirty="0" smtClean="0">
                  <a:solidFill>
                    <a:srgbClr val="92D050"/>
                  </a:solidFill>
                </a:rPr>
                <a:t>21(FTP)</a:t>
              </a:r>
              <a:endParaRPr lang="ja-JP" altLang="en-US" sz="2400" dirty="0">
                <a:solidFill>
                  <a:srgbClr val="92D050"/>
                </a:solidFill>
              </a:endParaRPr>
            </a:p>
          </p:txBody>
        </p:sp>
        <p:sp>
          <p:nvSpPr>
            <p:cNvPr id="17" name="Text Box 10"/>
            <p:cNvSpPr txBox="1">
              <a:spLocks noChangeArrowheads="1"/>
            </p:cNvSpPr>
            <p:nvPr/>
          </p:nvSpPr>
          <p:spPr bwMode="auto">
            <a:xfrm>
              <a:off x="4413466" y="2753021"/>
              <a:ext cx="1587294" cy="461665"/>
            </a:xfrm>
            <a:prstGeom prst="rect">
              <a:avLst/>
            </a:prstGeom>
            <a:noFill/>
            <a:ln w="9525">
              <a:noFill/>
              <a:miter lim="800000"/>
              <a:headEnd/>
              <a:tailEnd/>
            </a:ln>
            <a:effectLst/>
          </p:spPr>
          <p:txBody>
            <a:bodyPr wrap="none">
              <a:spAutoFit/>
            </a:bodyPr>
            <a:lstStyle/>
            <a:p>
              <a:r>
                <a:rPr lang="en-US" altLang="ja-JP" sz="2400" dirty="0" smtClean="0">
                  <a:solidFill>
                    <a:srgbClr val="C00000"/>
                  </a:solidFill>
                </a:rPr>
                <a:t>25(SMTP)</a:t>
              </a:r>
              <a:endParaRPr lang="ja-JP" altLang="en-US" sz="2400" dirty="0">
                <a:solidFill>
                  <a:srgbClr val="C00000"/>
                </a:solidFill>
              </a:endParaRPr>
            </a:p>
          </p:txBody>
        </p:sp>
        <p:sp>
          <p:nvSpPr>
            <p:cNvPr id="18" name="Text Box 10"/>
            <p:cNvSpPr txBox="1">
              <a:spLocks noChangeArrowheads="1"/>
            </p:cNvSpPr>
            <p:nvPr/>
          </p:nvSpPr>
          <p:spPr bwMode="auto">
            <a:xfrm>
              <a:off x="4342028" y="5396227"/>
              <a:ext cx="1535998" cy="461665"/>
            </a:xfrm>
            <a:prstGeom prst="rect">
              <a:avLst/>
            </a:prstGeom>
            <a:noFill/>
            <a:ln w="9525">
              <a:noFill/>
              <a:miter lim="800000"/>
              <a:headEnd/>
              <a:tailEnd/>
            </a:ln>
            <a:effectLst/>
          </p:spPr>
          <p:txBody>
            <a:bodyPr wrap="none">
              <a:spAutoFit/>
            </a:bodyPr>
            <a:lstStyle/>
            <a:p>
              <a:r>
                <a:rPr lang="en-US" altLang="ja-JP" sz="2400" dirty="0" smtClean="0">
                  <a:solidFill>
                    <a:srgbClr val="FFC000"/>
                  </a:solidFill>
                </a:rPr>
                <a:t>80(HTTP)</a:t>
              </a:r>
              <a:endParaRPr lang="ja-JP" altLang="en-US" sz="2400" dirty="0">
                <a:solidFill>
                  <a:srgbClr val="FFC000"/>
                </a:solidFill>
              </a:endParaRPr>
            </a:p>
          </p:txBody>
        </p:sp>
        <p:cxnSp>
          <p:nvCxnSpPr>
            <p:cNvPr id="19" name="直線コネクタ 18"/>
            <p:cNvCxnSpPr/>
            <p:nvPr/>
          </p:nvCxnSpPr>
          <p:spPr>
            <a:xfrm rot="10800000">
              <a:off x="3841963" y="4713295"/>
              <a:ext cx="500066"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5400000">
              <a:off x="4021351" y="2178041"/>
              <a:ext cx="500066"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pic>
          <p:nvPicPr>
            <p:cNvPr id="1028" name="Picture 4"/>
            <p:cNvPicPr>
              <a:picLocks noChangeAspect="1" noChangeArrowheads="1"/>
            </p:cNvPicPr>
            <p:nvPr/>
          </p:nvPicPr>
          <p:blipFill>
            <a:blip r:embed="rId5"/>
            <a:srcRect/>
            <a:stretch>
              <a:fillRect/>
            </a:stretch>
          </p:blipFill>
          <p:spPr bwMode="auto">
            <a:xfrm>
              <a:off x="4484908" y="1821649"/>
              <a:ext cx="714376" cy="678657"/>
            </a:xfrm>
            <a:prstGeom prst="rect">
              <a:avLst/>
            </a:prstGeom>
            <a:noFill/>
            <a:ln w="9525">
              <a:noFill/>
              <a:miter lim="800000"/>
              <a:headEnd/>
              <a:tailEnd/>
            </a:ln>
            <a:effectLst/>
          </p:spPr>
        </p:pic>
        <p:pic>
          <p:nvPicPr>
            <p:cNvPr id="1026" name="Picture 2" descr="C:\Users\yamasita\Desktop\inex090703\daemon.png"/>
            <p:cNvPicPr>
              <a:picLocks noChangeAspect="1" noChangeArrowheads="1"/>
            </p:cNvPicPr>
            <p:nvPr/>
          </p:nvPicPr>
          <p:blipFill>
            <a:blip r:embed="rId6"/>
            <a:srcRect/>
            <a:stretch>
              <a:fillRect/>
            </a:stretch>
          </p:blipFill>
          <p:spPr bwMode="auto">
            <a:xfrm>
              <a:off x="4571999" y="3214686"/>
              <a:ext cx="523875" cy="881063"/>
            </a:xfrm>
            <a:prstGeom prst="rect">
              <a:avLst/>
            </a:prstGeom>
            <a:noFill/>
          </p:spPr>
        </p:pic>
        <p:pic>
          <p:nvPicPr>
            <p:cNvPr id="28" name="Picture 2" descr="C:\Users\yamasita\Desktop\inex090703\daemon.png"/>
            <p:cNvPicPr>
              <a:picLocks noChangeAspect="1" noChangeArrowheads="1"/>
            </p:cNvPicPr>
            <p:nvPr/>
          </p:nvPicPr>
          <p:blipFill>
            <a:blip r:embed="rId6"/>
            <a:srcRect/>
            <a:stretch>
              <a:fillRect/>
            </a:stretch>
          </p:blipFill>
          <p:spPr bwMode="auto">
            <a:xfrm>
              <a:off x="4572000" y="4548201"/>
              <a:ext cx="523875" cy="881063"/>
            </a:xfrm>
            <a:prstGeom prst="rect">
              <a:avLst/>
            </a:prstGeom>
            <a:noFill/>
          </p:spPr>
        </p:pic>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ltLang="ja-JP" sz="4800"/>
              <a:t>inetd</a:t>
            </a:r>
          </a:p>
        </p:txBody>
      </p:sp>
      <p:sp>
        <p:nvSpPr>
          <p:cNvPr id="80899" name="Rectangle 3"/>
          <p:cNvSpPr>
            <a:spLocks noGrp="1" noChangeArrowheads="1"/>
          </p:cNvSpPr>
          <p:nvPr>
            <p:ph idx="1"/>
          </p:nvPr>
        </p:nvSpPr>
        <p:spPr>
          <a:xfrm>
            <a:off x="457200" y="1600200"/>
            <a:ext cx="8115328" cy="4525963"/>
          </a:xfrm>
        </p:spPr>
        <p:txBody>
          <a:bodyPr/>
          <a:lstStyle/>
          <a:p>
            <a:r>
              <a:rPr lang="ja-JP" altLang="en-US" sz="3600" dirty="0"/>
              <a:t>要求があったとき</a:t>
            </a:r>
            <a:r>
              <a:rPr lang="ja-JP" altLang="en-US" sz="3600" dirty="0" smtClean="0"/>
              <a:t>のみ</a:t>
            </a:r>
            <a:r>
              <a:rPr lang="en-US" altLang="ja-JP" sz="3600" dirty="0" smtClean="0"/>
              <a:t>, </a:t>
            </a:r>
            <a:r>
              <a:rPr lang="ja-JP" altLang="en-US" sz="3600" dirty="0" smtClean="0"/>
              <a:t>それ</a:t>
            </a:r>
            <a:r>
              <a:rPr lang="ja-JP" altLang="en-US" sz="3600" dirty="0"/>
              <a:t>に対応したデーモンを呼び出すデーモン</a:t>
            </a:r>
          </a:p>
          <a:p>
            <a:pPr lvl="1"/>
            <a:r>
              <a:rPr lang="ja-JP" altLang="en-US" sz="3200" dirty="0"/>
              <a:t>使用頻度の低いデーモンによるメモリや </a:t>
            </a:r>
            <a:r>
              <a:rPr lang="en-US" altLang="ja-JP" sz="3200" dirty="0"/>
              <a:t>CPU </a:t>
            </a:r>
            <a:r>
              <a:rPr lang="ja-JP" altLang="en-US" sz="3200" dirty="0" smtClean="0"/>
              <a:t>の消費を</a:t>
            </a:r>
            <a:r>
              <a:rPr lang="ja-JP" altLang="en-US" sz="3200" dirty="0"/>
              <a:t>解消</a:t>
            </a:r>
          </a:p>
          <a:p>
            <a:r>
              <a:rPr lang="en-US" altLang="ja-JP" sz="3600" dirty="0" err="1"/>
              <a:t>inetd</a:t>
            </a:r>
            <a:r>
              <a:rPr lang="en-US" altLang="ja-JP" sz="3600" dirty="0"/>
              <a:t> </a:t>
            </a:r>
            <a:r>
              <a:rPr lang="ja-JP" altLang="en-US" sz="3600" dirty="0"/>
              <a:t>の設定は </a:t>
            </a:r>
            <a:r>
              <a:rPr lang="en-US" altLang="ja-JP" sz="3600" dirty="0"/>
              <a:t>/etc/</a:t>
            </a:r>
            <a:r>
              <a:rPr lang="en-US" altLang="ja-JP" sz="3600" dirty="0" err="1"/>
              <a:t>inetd.conf</a:t>
            </a:r>
            <a:r>
              <a:rPr lang="en-US" altLang="ja-JP" sz="3600" dirty="0"/>
              <a:t> </a:t>
            </a:r>
            <a:r>
              <a:rPr lang="ja-JP" altLang="en-US" sz="3600" dirty="0"/>
              <a:t>で行う</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normAutofit fontScale="90000"/>
          </a:bodyPr>
          <a:lstStyle/>
          <a:p>
            <a:r>
              <a:rPr lang="ja-JP" altLang="en-US"/>
              <a:t>不必要なネットワークサービスを停止するには</a:t>
            </a:r>
          </a:p>
        </p:txBody>
      </p:sp>
      <p:sp>
        <p:nvSpPr>
          <p:cNvPr id="81923" name="Rectangle 3"/>
          <p:cNvSpPr>
            <a:spLocks noGrp="1" noChangeArrowheads="1"/>
          </p:cNvSpPr>
          <p:nvPr>
            <p:ph idx="1"/>
          </p:nvPr>
        </p:nvSpPr>
        <p:spPr>
          <a:xfrm>
            <a:off x="457200" y="1600200"/>
            <a:ext cx="8472518" cy="4525963"/>
          </a:xfrm>
        </p:spPr>
        <p:txBody>
          <a:bodyPr>
            <a:normAutofit/>
          </a:bodyPr>
          <a:lstStyle/>
          <a:p>
            <a:r>
              <a:rPr lang="ja-JP" altLang="en-US" sz="3600" dirty="0"/>
              <a:t>不要なサービスを提供するデーモンを</a:t>
            </a:r>
            <a:r>
              <a:rPr lang="ja-JP" altLang="en-US" sz="3600" dirty="0" smtClean="0"/>
              <a:t>停止</a:t>
            </a:r>
            <a:r>
              <a:rPr lang="en-US" altLang="ja-JP" sz="3600" dirty="0" smtClean="0"/>
              <a:t>(</a:t>
            </a:r>
            <a:r>
              <a:rPr lang="ja-JP" altLang="en-US" sz="3600" dirty="0" smtClean="0"/>
              <a:t>殺す</a:t>
            </a:r>
            <a:r>
              <a:rPr lang="en-US" altLang="ja-JP" sz="3600" dirty="0" smtClean="0"/>
              <a:t>)</a:t>
            </a:r>
          </a:p>
          <a:p>
            <a:pPr lvl="1"/>
            <a:r>
              <a:rPr lang="en-US" altLang="ja-JP" sz="3200" dirty="0" smtClean="0"/>
              <a:t>/etc/services </a:t>
            </a:r>
            <a:r>
              <a:rPr lang="ja-JP" altLang="en-US" sz="3200" dirty="0" smtClean="0"/>
              <a:t>を編集</a:t>
            </a:r>
            <a:endParaRPr lang="en-US" altLang="ja-JP" sz="3200" dirty="0" smtClean="0"/>
          </a:p>
          <a:p>
            <a:pPr lvl="1"/>
            <a:r>
              <a:rPr lang="en-US" altLang="ja-JP" sz="3200" dirty="0" smtClean="0"/>
              <a:t>/etc/</a:t>
            </a:r>
            <a:r>
              <a:rPr lang="en-US" altLang="ja-JP" sz="3200" dirty="0" err="1" smtClean="0"/>
              <a:t>inetd.conf</a:t>
            </a:r>
            <a:r>
              <a:rPr lang="en-US" altLang="ja-JP" sz="3200" dirty="0" smtClean="0"/>
              <a:t> </a:t>
            </a:r>
            <a:r>
              <a:rPr lang="ja-JP" altLang="en-US" sz="3200" dirty="0" smtClean="0"/>
              <a:t>を編集</a:t>
            </a:r>
            <a:endParaRPr lang="ja-JP" altLang="en-US" sz="3200" dirty="0"/>
          </a:p>
          <a:p>
            <a:r>
              <a:rPr lang="ja-JP" altLang="en-US" sz="3600" dirty="0" smtClean="0"/>
              <a:t>ポート</a:t>
            </a:r>
            <a:r>
              <a:rPr lang="ja-JP" altLang="en-US" sz="3600" dirty="0"/>
              <a:t>を閉める	</a:t>
            </a:r>
          </a:p>
          <a:p>
            <a:r>
              <a:rPr lang="ja-JP" altLang="en-US" sz="3400" dirty="0" smtClean="0"/>
              <a:t>デーモンを提供するソフトウェアをアンインストール</a:t>
            </a:r>
          </a:p>
          <a:p>
            <a:pPr lvl="2"/>
            <a:endParaRPr lang="ja-JP" alt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ja-JP" altLang="en-US"/>
              <a:t>その前に用語解説</a:t>
            </a:r>
          </a:p>
        </p:txBody>
      </p:sp>
      <p:sp>
        <p:nvSpPr>
          <p:cNvPr id="110595" name="Rectangle 3"/>
          <p:cNvSpPr>
            <a:spLocks noGrp="1" noChangeArrowheads="1"/>
          </p:cNvSpPr>
          <p:nvPr>
            <p:ph idx="1"/>
          </p:nvPr>
        </p:nvSpPr>
        <p:spPr>
          <a:xfrm>
            <a:off x="457200" y="1500174"/>
            <a:ext cx="8291513" cy="5214973"/>
          </a:xfrm>
        </p:spPr>
        <p:txBody>
          <a:bodyPr>
            <a:normAutofit/>
          </a:bodyPr>
          <a:lstStyle/>
          <a:p>
            <a:pPr>
              <a:lnSpc>
                <a:spcPct val="80000"/>
              </a:lnSpc>
            </a:pPr>
            <a:r>
              <a:rPr lang="ja-JP" altLang="en-US" dirty="0" smtClean="0"/>
              <a:t>サーバ</a:t>
            </a:r>
            <a:r>
              <a:rPr lang="en-US" altLang="ja-JP" dirty="0" smtClean="0"/>
              <a:t>(</a:t>
            </a:r>
            <a:r>
              <a:rPr lang="ja-JP" altLang="en-US" dirty="0" smtClean="0"/>
              <a:t>第</a:t>
            </a:r>
            <a:r>
              <a:rPr lang="en-US" altLang="ja-JP" dirty="0" smtClean="0"/>
              <a:t>11</a:t>
            </a:r>
            <a:r>
              <a:rPr lang="ja-JP" altLang="en-US" dirty="0" smtClean="0"/>
              <a:t>回参照</a:t>
            </a:r>
            <a:r>
              <a:rPr lang="en-US" altLang="ja-JP" dirty="0" smtClean="0"/>
              <a:t>)</a:t>
            </a:r>
            <a:endParaRPr lang="ja-JP" altLang="en-US" dirty="0"/>
          </a:p>
          <a:p>
            <a:pPr lvl="1">
              <a:lnSpc>
                <a:spcPct val="80000"/>
              </a:lnSpc>
            </a:pPr>
            <a:r>
              <a:rPr lang="ja-JP" altLang="en-US" dirty="0"/>
              <a:t>ネットワーク上でサービスを提供する</a:t>
            </a:r>
            <a:r>
              <a:rPr lang="ja-JP" altLang="en-US" dirty="0" smtClean="0"/>
              <a:t>計算機</a:t>
            </a:r>
            <a:r>
              <a:rPr lang="en-US" altLang="ja-JP" dirty="0" smtClean="0"/>
              <a:t>, </a:t>
            </a:r>
            <a:r>
              <a:rPr lang="ja-JP" altLang="en-US" dirty="0" smtClean="0"/>
              <a:t>もしく</a:t>
            </a:r>
            <a:r>
              <a:rPr lang="ja-JP" altLang="en-US" dirty="0"/>
              <a:t>はソフトウェア</a:t>
            </a:r>
          </a:p>
          <a:p>
            <a:pPr>
              <a:lnSpc>
                <a:spcPct val="80000"/>
              </a:lnSpc>
            </a:pPr>
            <a:r>
              <a:rPr lang="ja-JP" altLang="en-US" dirty="0"/>
              <a:t>ホスト</a:t>
            </a:r>
          </a:p>
          <a:p>
            <a:pPr lvl="1">
              <a:lnSpc>
                <a:spcPct val="80000"/>
              </a:lnSpc>
            </a:pPr>
            <a:r>
              <a:rPr lang="ja-JP" altLang="en-US" dirty="0"/>
              <a:t>ネットワークに接続されている個々の計算機</a:t>
            </a:r>
          </a:p>
          <a:p>
            <a:pPr lvl="1">
              <a:lnSpc>
                <a:spcPct val="80000"/>
              </a:lnSpc>
            </a:pPr>
            <a:r>
              <a:rPr lang="ja-JP" altLang="en-US" dirty="0"/>
              <a:t>それぞれのホストにはホスト名が存在</a:t>
            </a:r>
          </a:p>
          <a:p>
            <a:pPr>
              <a:lnSpc>
                <a:spcPct val="80000"/>
              </a:lnSpc>
            </a:pPr>
            <a:r>
              <a:rPr lang="ja-JP" altLang="en-US" dirty="0"/>
              <a:t>ローカルホスト</a:t>
            </a:r>
          </a:p>
          <a:p>
            <a:pPr lvl="1">
              <a:lnSpc>
                <a:spcPct val="80000"/>
              </a:lnSpc>
            </a:pPr>
            <a:r>
              <a:rPr lang="ja-JP" altLang="en-US" dirty="0"/>
              <a:t>手元で操作</a:t>
            </a:r>
            <a:r>
              <a:rPr lang="ja-JP" altLang="en-US" dirty="0" smtClean="0"/>
              <a:t>している</a:t>
            </a:r>
            <a:r>
              <a:rPr lang="ja-JP" altLang="en-US" dirty="0"/>
              <a:t>計算機</a:t>
            </a:r>
          </a:p>
          <a:p>
            <a:pPr>
              <a:lnSpc>
                <a:spcPct val="80000"/>
              </a:lnSpc>
            </a:pPr>
            <a:r>
              <a:rPr lang="ja-JP" altLang="en-US" dirty="0"/>
              <a:t>リモートホスト</a:t>
            </a:r>
          </a:p>
          <a:p>
            <a:pPr lvl="1">
              <a:lnSpc>
                <a:spcPct val="80000"/>
              </a:lnSpc>
            </a:pPr>
            <a:r>
              <a:rPr lang="ja-JP" altLang="en-US" dirty="0"/>
              <a:t>ネットワーク上に存在する計算機（ローカルではない）</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ja-JP" altLang="en-US" sz="4800"/>
              <a:t>アクセス制限</a:t>
            </a:r>
          </a:p>
        </p:txBody>
      </p:sp>
      <p:sp>
        <p:nvSpPr>
          <p:cNvPr id="84995" name="Rectangle 3"/>
          <p:cNvSpPr>
            <a:spLocks noGrp="1" noChangeArrowheads="1"/>
          </p:cNvSpPr>
          <p:nvPr>
            <p:ph idx="1"/>
          </p:nvPr>
        </p:nvSpPr>
        <p:spPr/>
        <p:txBody>
          <a:bodyPr>
            <a:normAutofit/>
          </a:bodyPr>
          <a:lstStyle/>
          <a:p>
            <a:r>
              <a:rPr lang="ja-JP" altLang="en-US" sz="3600" dirty="0"/>
              <a:t>計算機にアクセス可能なホストやドメインを設定</a:t>
            </a:r>
          </a:p>
          <a:p>
            <a:pPr lvl="1"/>
            <a:r>
              <a:rPr lang="ja-JP" altLang="en-US" sz="3200" dirty="0"/>
              <a:t>必要のないところからのアクセスを受け付けない（許可しない）</a:t>
            </a:r>
          </a:p>
          <a:p>
            <a:pPr lvl="2"/>
            <a:r>
              <a:rPr lang="en-US" altLang="ja-JP" sz="2800" dirty="0"/>
              <a:t>/etc/</a:t>
            </a:r>
            <a:r>
              <a:rPr lang="en-US" altLang="ja-JP" sz="2800" dirty="0" err="1"/>
              <a:t>hosts.deny</a:t>
            </a:r>
            <a:r>
              <a:rPr lang="ja-JP" altLang="en-US" sz="2800" dirty="0"/>
              <a:t>を</a:t>
            </a:r>
            <a:r>
              <a:rPr lang="ja-JP" altLang="en-US" sz="2800" dirty="0" smtClean="0"/>
              <a:t>編集</a:t>
            </a:r>
            <a:endParaRPr lang="ja-JP" altLang="en-US" sz="2800" dirty="0"/>
          </a:p>
          <a:p>
            <a:pPr lvl="1"/>
            <a:endParaRPr lang="ja-JP" altLang="en-US" sz="3200" dirty="0"/>
          </a:p>
          <a:p>
            <a:pPr lvl="1"/>
            <a:r>
              <a:rPr lang="ja-JP" altLang="en-US" sz="3200" dirty="0" smtClean="0"/>
              <a:t>信頼するホスト</a:t>
            </a:r>
            <a:r>
              <a:rPr lang="ja-JP" altLang="en-US" sz="3200" dirty="0"/>
              <a:t>のみアクセスを許可</a:t>
            </a:r>
          </a:p>
          <a:p>
            <a:pPr lvl="2"/>
            <a:r>
              <a:rPr lang="en-US" altLang="ja-JP" sz="2800" dirty="0"/>
              <a:t>/etc/</a:t>
            </a:r>
            <a:r>
              <a:rPr lang="en-US" altLang="ja-JP" sz="2800" dirty="0" err="1"/>
              <a:t>hosts.allow</a:t>
            </a:r>
            <a:r>
              <a:rPr lang="ja-JP" altLang="en-US" sz="2800" dirty="0"/>
              <a:t>を</a:t>
            </a:r>
            <a:r>
              <a:rPr lang="ja-JP" altLang="en-US" sz="2800" dirty="0" smtClean="0"/>
              <a:t>編集</a:t>
            </a:r>
            <a:endParaRPr lang="ja-JP" altLang="en-US" sz="2800" dirty="0"/>
          </a:p>
          <a:p>
            <a:pPr lvl="2"/>
            <a:endParaRPr lang="en-US" altLang="ja-JP" sz="2800" dirty="0"/>
          </a:p>
        </p:txBody>
      </p:sp>
      <p:sp>
        <p:nvSpPr>
          <p:cNvPr id="84997" name="Text Box 5"/>
          <p:cNvSpPr txBox="1">
            <a:spLocks noChangeArrowheads="1"/>
          </p:cNvSpPr>
          <p:nvPr/>
        </p:nvSpPr>
        <p:spPr bwMode="auto">
          <a:xfrm>
            <a:off x="1620838" y="6130925"/>
            <a:ext cx="6696075" cy="466725"/>
          </a:xfrm>
          <a:prstGeom prst="rect">
            <a:avLst/>
          </a:prstGeom>
          <a:solidFill>
            <a:srgbClr val="000000"/>
          </a:solidFill>
          <a:ln w="9525">
            <a:solidFill>
              <a:schemeClr val="tx1"/>
            </a:solidFill>
            <a:miter lim="800000"/>
            <a:headEnd/>
            <a:tailEnd/>
          </a:ln>
          <a:effectLst/>
        </p:spPr>
        <p:txBody>
          <a:bodyPr>
            <a:spAutoFit/>
          </a:bodyPr>
          <a:lstStyle/>
          <a:p>
            <a:r>
              <a:rPr lang="en-US" altLang="ja-JP" sz="2400" dirty="0"/>
              <a:t>(</a:t>
            </a:r>
            <a:r>
              <a:rPr lang="ja-JP" altLang="en-US" sz="2400" dirty="0"/>
              <a:t>例</a:t>
            </a:r>
            <a:r>
              <a:rPr lang="en-US" altLang="ja-JP" sz="2400" dirty="0"/>
              <a:t>)</a:t>
            </a:r>
            <a:r>
              <a:rPr lang="ja-JP" altLang="en-US" sz="2400" dirty="0"/>
              <a:t>　　　</a:t>
            </a:r>
            <a:r>
              <a:rPr lang="en-US" altLang="ja-JP" sz="2400" dirty="0" err="1"/>
              <a:t>sshd</a:t>
            </a:r>
            <a:r>
              <a:rPr lang="en-US" altLang="ja-JP" sz="2400" dirty="0"/>
              <a:t>: .</a:t>
            </a:r>
            <a:r>
              <a:rPr lang="en-US" altLang="ja-JP" sz="2400" dirty="0" err="1" smtClean="0"/>
              <a:t>ep.sci.hokudai.ac.jp</a:t>
            </a:r>
            <a:r>
              <a:rPr lang="en-US" altLang="ja-JP" sz="2400" dirty="0" smtClean="0"/>
              <a:t>                  </a:t>
            </a:r>
            <a:endParaRPr lang="en-US" altLang="ja-JP" sz="2400" dirty="0"/>
          </a:p>
        </p:txBody>
      </p:sp>
      <p:sp>
        <p:nvSpPr>
          <p:cNvPr id="84998" name="Text Box 6"/>
          <p:cNvSpPr txBox="1">
            <a:spLocks noChangeArrowheads="1"/>
          </p:cNvSpPr>
          <p:nvPr/>
        </p:nvSpPr>
        <p:spPr bwMode="auto">
          <a:xfrm>
            <a:off x="1619250" y="4462473"/>
            <a:ext cx="6696075" cy="466725"/>
          </a:xfrm>
          <a:prstGeom prst="rect">
            <a:avLst/>
          </a:prstGeom>
          <a:solidFill>
            <a:srgbClr val="000000"/>
          </a:solidFill>
          <a:ln w="9525">
            <a:solidFill>
              <a:schemeClr val="tx1"/>
            </a:solidFill>
            <a:miter lim="800000"/>
            <a:headEnd/>
            <a:tailEnd/>
          </a:ln>
          <a:effectLst/>
        </p:spPr>
        <p:txBody>
          <a:bodyPr>
            <a:spAutoFit/>
          </a:bodyPr>
          <a:lstStyle/>
          <a:p>
            <a:r>
              <a:rPr lang="en-US" altLang="ja-JP" sz="2400" dirty="0"/>
              <a:t>(</a:t>
            </a:r>
            <a:r>
              <a:rPr lang="ja-JP" altLang="en-US" sz="2400" dirty="0"/>
              <a:t>例</a:t>
            </a:r>
            <a:r>
              <a:rPr lang="en-US" altLang="ja-JP" sz="2400" dirty="0"/>
              <a:t>)</a:t>
            </a:r>
            <a:r>
              <a:rPr lang="ja-JP" altLang="en-US" sz="2400" dirty="0"/>
              <a:t>　　　</a:t>
            </a:r>
            <a:r>
              <a:rPr lang="en-US" altLang="ja-JP" sz="2400" dirty="0" smtClean="0"/>
              <a:t>ALL: ALL                  </a:t>
            </a:r>
            <a:endParaRPr lang="en-US" altLang="ja-JP" sz="2400" dirty="0"/>
          </a:p>
        </p:txBody>
      </p:sp>
      <p:sp>
        <p:nvSpPr>
          <p:cNvPr id="6" name="Text Box 10"/>
          <p:cNvSpPr txBox="1">
            <a:spLocks noChangeArrowheads="1"/>
          </p:cNvSpPr>
          <p:nvPr/>
        </p:nvSpPr>
        <p:spPr bwMode="auto">
          <a:xfrm>
            <a:off x="5536332" y="3929066"/>
            <a:ext cx="3204723" cy="461665"/>
          </a:xfrm>
          <a:prstGeom prst="rect">
            <a:avLst/>
          </a:prstGeom>
          <a:noFill/>
          <a:ln w="9525">
            <a:noFill/>
            <a:miter lim="800000"/>
            <a:headEnd/>
            <a:tailEnd/>
          </a:ln>
          <a:effectLst/>
        </p:spPr>
        <p:txBody>
          <a:bodyPr wrap="none">
            <a:spAutoFit/>
          </a:bodyPr>
          <a:lstStyle/>
          <a:p>
            <a:r>
              <a:rPr lang="en-US" altLang="ja-JP" sz="2400" dirty="0" smtClean="0">
                <a:solidFill>
                  <a:srgbClr val="FFC000"/>
                </a:solidFill>
              </a:rPr>
              <a:t>(</a:t>
            </a:r>
            <a:r>
              <a:rPr lang="ja-JP" altLang="en-US" sz="2400" dirty="0" smtClean="0">
                <a:solidFill>
                  <a:srgbClr val="FFC000"/>
                </a:solidFill>
              </a:rPr>
              <a:t>サービス名</a:t>
            </a:r>
            <a:r>
              <a:rPr lang="en-US" altLang="ja-JP" sz="2400" dirty="0" smtClean="0">
                <a:solidFill>
                  <a:srgbClr val="FFC000"/>
                </a:solidFill>
              </a:rPr>
              <a:t>)</a:t>
            </a:r>
            <a:r>
              <a:rPr lang="en-US" altLang="ja-JP" sz="2400" dirty="0" smtClean="0">
                <a:solidFill>
                  <a:srgbClr val="FFC000"/>
                </a:solidFill>
                <a:sym typeface="Wingdings" pitchFamily="2" charset="2"/>
              </a:rPr>
              <a:t>:(</a:t>
            </a:r>
            <a:r>
              <a:rPr lang="ja-JP" altLang="en-US" sz="2400" dirty="0" smtClean="0">
                <a:solidFill>
                  <a:srgbClr val="FFC000"/>
                </a:solidFill>
                <a:sym typeface="Wingdings" pitchFamily="2" charset="2"/>
              </a:rPr>
              <a:t>ホスト名</a:t>
            </a:r>
            <a:r>
              <a:rPr lang="en-US" altLang="ja-JP" sz="2400" dirty="0" smtClean="0">
                <a:solidFill>
                  <a:srgbClr val="FFC000"/>
                </a:solidFill>
                <a:sym typeface="Wingdings" pitchFamily="2" charset="2"/>
              </a:rPr>
              <a:t>)</a:t>
            </a:r>
            <a:endParaRPr lang="ja-JP" altLang="en-US" sz="2400" dirty="0">
              <a:solidFill>
                <a:srgbClr val="FFC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457200" y="142852"/>
            <a:ext cx="7467600" cy="1143000"/>
          </a:xfrm>
        </p:spPr>
        <p:txBody>
          <a:bodyPr>
            <a:normAutofit fontScale="90000"/>
          </a:bodyPr>
          <a:lstStyle/>
          <a:p>
            <a:r>
              <a:rPr lang="ja-JP" altLang="en-US" sz="4800" dirty="0"/>
              <a:t>セキュリティーホールをなくす</a:t>
            </a:r>
          </a:p>
        </p:txBody>
      </p:sp>
      <p:sp>
        <p:nvSpPr>
          <p:cNvPr id="86019" name="Rectangle 3"/>
          <p:cNvSpPr>
            <a:spLocks noGrp="1" noChangeArrowheads="1"/>
          </p:cNvSpPr>
          <p:nvPr>
            <p:ph idx="1"/>
          </p:nvPr>
        </p:nvSpPr>
        <p:spPr>
          <a:xfrm>
            <a:off x="457200" y="1142984"/>
            <a:ext cx="8472518" cy="5429288"/>
          </a:xfrm>
        </p:spPr>
        <p:txBody>
          <a:bodyPr/>
          <a:lstStyle/>
          <a:p>
            <a:r>
              <a:rPr lang="ja-JP" altLang="en-US" sz="3200" dirty="0"/>
              <a:t>セキュリティ情報をチェック</a:t>
            </a:r>
          </a:p>
          <a:p>
            <a:pPr lvl="1"/>
            <a:r>
              <a:rPr lang="ja-JP" altLang="en-US" sz="2800" dirty="0" smtClean="0"/>
              <a:t>例</a:t>
            </a:r>
            <a:r>
              <a:rPr lang="en-US" altLang="ja-JP" sz="2800" dirty="0" smtClean="0"/>
              <a:t>: JPCERT (http</a:t>
            </a:r>
            <a:r>
              <a:rPr lang="en-US" altLang="ja-JP" sz="2800" dirty="0"/>
              <a:t>://</a:t>
            </a:r>
            <a:r>
              <a:rPr lang="en-US" altLang="ja-JP" sz="2800" dirty="0" smtClean="0"/>
              <a:t>www.jpcert.or.jp</a:t>
            </a:r>
            <a:r>
              <a:rPr lang="en-US" altLang="ja-JP" sz="3200" dirty="0"/>
              <a:t>)</a:t>
            </a:r>
            <a:endParaRPr lang="ja-JP" altLang="en-US" sz="3200" dirty="0"/>
          </a:p>
          <a:p>
            <a:r>
              <a:rPr lang="ja-JP" altLang="en-US" sz="3200" dirty="0"/>
              <a:t>最新版のソフトをインストール</a:t>
            </a:r>
          </a:p>
          <a:p>
            <a:r>
              <a:rPr lang="ja-JP" altLang="en-US" sz="3200" dirty="0"/>
              <a:t>インストール済みのソフトをアップデート</a:t>
            </a:r>
          </a:p>
          <a:p>
            <a:pPr>
              <a:buFont typeface="Wingdings" pitchFamily="2" charset="2"/>
              <a:buNone/>
            </a:pPr>
            <a:endParaRPr lang="en-US" altLang="ja-JP" sz="3600" dirty="0"/>
          </a:p>
        </p:txBody>
      </p:sp>
      <p:pic>
        <p:nvPicPr>
          <p:cNvPr id="1026" name="Picture 2"/>
          <p:cNvPicPr>
            <a:picLocks noChangeAspect="1" noChangeArrowheads="1"/>
          </p:cNvPicPr>
          <p:nvPr/>
        </p:nvPicPr>
        <p:blipFill>
          <a:blip r:embed="rId2"/>
          <a:srcRect/>
          <a:stretch>
            <a:fillRect/>
          </a:stretch>
        </p:blipFill>
        <p:spPr bwMode="auto">
          <a:xfrm>
            <a:off x="142844" y="3500438"/>
            <a:ext cx="5429288" cy="32660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r>
              <a:rPr lang="en-US" altLang="ja-JP" sz="4800" dirty="0" err="1"/>
              <a:t>Debian</a:t>
            </a:r>
            <a:r>
              <a:rPr lang="en-US" altLang="ja-JP" sz="4800" dirty="0"/>
              <a:t> GNU/Linux</a:t>
            </a:r>
            <a:r>
              <a:rPr lang="ja-JP" altLang="en-US" sz="4800" dirty="0"/>
              <a:t>の場合</a:t>
            </a:r>
          </a:p>
        </p:txBody>
      </p:sp>
      <p:sp>
        <p:nvSpPr>
          <p:cNvPr id="135171" name="Rectangle 3"/>
          <p:cNvSpPr>
            <a:spLocks noGrp="1" noChangeArrowheads="1"/>
          </p:cNvSpPr>
          <p:nvPr>
            <p:ph idx="1"/>
          </p:nvPr>
        </p:nvSpPr>
        <p:spPr>
          <a:xfrm>
            <a:off x="457200" y="1600200"/>
            <a:ext cx="7829576" cy="4525963"/>
          </a:xfrm>
        </p:spPr>
        <p:txBody>
          <a:bodyPr>
            <a:normAutofit lnSpcReduction="10000"/>
          </a:bodyPr>
          <a:lstStyle/>
          <a:p>
            <a:pPr>
              <a:lnSpc>
                <a:spcPct val="90000"/>
              </a:lnSpc>
            </a:pPr>
            <a:r>
              <a:rPr lang="ja-JP" altLang="en-US" sz="4000" dirty="0"/>
              <a:t>メーリングリスト</a:t>
            </a:r>
            <a:r>
              <a:rPr lang="ja-JP" altLang="en-US" sz="4000" dirty="0" smtClean="0"/>
              <a:t>に加入</a:t>
            </a:r>
            <a:endParaRPr lang="ja-JP" altLang="en-US" sz="4000" dirty="0"/>
          </a:p>
          <a:p>
            <a:pPr lvl="1">
              <a:lnSpc>
                <a:spcPct val="90000"/>
              </a:lnSpc>
            </a:pPr>
            <a:r>
              <a:rPr lang="en-US" altLang="ja-JP" sz="3600" dirty="0" err="1"/>
              <a:t>debian</a:t>
            </a:r>
            <a:r>
              <a:rPr lang="en-US" altLang="ja-JP" sz="3600" dirty="0"/>
              <a:t>-security-</a:t>
            </a:r>
            <a:r>
              <a:rPr lang="en-US" altLang="ja-JP" sz="3600" dirty="0" err="1"/>
              <a:t>anounce</a:t>
            </a:r>
            <a:endParaRPr lang="en-US" altLang="ja-JP" sz="3600" dirty="0"/>
          </a:p>
          <a:p>
            <a:pPr>
              <a:lnSpc>
                <a:spcPct val="90000"/>
              </a:lnSpc>
            </a:pPr>
            <a:r>
              <a:rPr lang="en-US" altLang="ja-JP" sz="4000" dirty="0"/>
              <a:t>web </a:t>
            </a:r>
            <a:r>
              <a:rPr lang="ja-JP" altLang="en-US" sz="4000" dirty="0"/>
              <a:t>を</a:t>
            </a:r>
            <a:r>
              <a:rPr lang="ja-JP" altLang="en-US" sz="4000" dirty="0" smtClean="0"/>
              <a:t>チェック</a:t>
            </a:r>
            <a:endParaRPr lang="ja-JP" altLang="en-US" sz="4000" dirty="0"/>
          </a:p>
          <a:p>
            <a:pPr lvl="1">
              <a:lnSpc>
                <a:spcPct val="90000"/>
              </a:lnSpc>
            </a:pPr>
            <a:r>
              <a:rPr lang="en-US" altLang="ja-JP" sz="3600" dirty="0" smtClean="0"/>
              <a:t>http://www.debian.org/security/</a:t>
            </a:r>
            <a:endParaRPr lang="en-US" altLang="ja-JP" sz="3600" dirty="0"/>
          </a:p>
          <a:p>
            <a:pPr>
              <a:lnSpc>
                <a:spcPct val="90000"/>
              </a:lnSpc>
            </a:pPr>
            <a:r>
              <a:rPr lang="ja-JP" altLang="en-US" sz="4000" dirty="0"/>
              <a:t>最新版のソフトウェアをインストール</a:t>
            </a:r>
          </a:p>
          <a:p>
            <a:pPr lvl="1">
              <a:lnSpc>
                <a:spcPct val="90000"/>
              </a:lnSpc>
            </a:pPr>
            <a:r>
              <a:rPr lang="en-US" altLang="ja-JP" sz="3600" dirty="0" smtClean="0"/>
              <a:t># aptitude update</a:t>
            </a:r>
          </a:p>
          <a:p>
            <a:pPr lvl="1">
              <a:lnSpc>
                <a:spcPct val="90000"/>
              </a:lnSpc>
            </a:pPr>
            <a:r>
              <a:rPr lang="en-US" altLang="ja-JP" sz="3600" dirty="0" smtClean="0"/>
              <a:t># aptitude </a:t>
            </a:r>
            <a:r>
              <a:rPr lang="en-US" altLang="ja-JP" sz="3600" dirty="0"/>
              <a:t>upgrade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57200" y="44450"/>
            <a:ext cx="8229600" cy="1143000"/>
          </a:xfrm>
        </p:spPr>
        <p:txBody>
          <a:bodyPr/>
          <a:lstStyle/>
          <a:p>
            <a:r>
              <a:rPr lang="en-US" altLang="ja-JP" sz="4800" dirty="0"/>
              <a:t>Windows</a:t>
            </a:r>
            <a:r>
              <a:rPr lang="ja-JP" altLang="en-US" sz="4800" dirty="0"/>
              <a:t>の</a:t>
            </a:r>
            <a:r>
              <a:rPr lang="ja-JP" altLang="en-US" sz="4800" dirty="0" smtClean="0"/>
              <a:t>場合</a:t>
            </a:r>
            <a:endParaRPr lang="ja-JP" altLang="en-US" sz="4800" dirty="0"/>
          </a:p>
        </p:txBody>
      </p:sp>
      <p:sp>
        <p:nvSpPr>
          <p:cNvPr id="87043" name="Rectangle 3"/>
          <p:cNvSpPr>
            <a:spLocks noGrp="1" noChangeArrowheads="1"/>
          </p:cNvSpPr>
          <p:nvPr>
            <p:ph idx="1"/>
          </p:nvPr>
        </p:nvSpPr>
        <p:spPr>
          <a:xfrm>
            <a:off x="606425" y="1341438"/>
            <a:ext cx="8069263" cy="5256212"/>
          </a:xfrm>
        </p:spPr>
        <p:txBody>
          <a:bodyPr>
            <a:normAutofit/>
          </a:bodyPr>
          <a:lstStyle/>
          <a:p>
            <a:pPr>
              <a:lnSpc>
                <a:spcPct val="90000"/>
              </a:lnSpc>
            </a:pPr>
            <a:r>
              <a:rPr lang="ja-JP" altLang="en-US" dirty="0"/>
              <a:t>メーリングリスト</a:t>
            </a:r>
            <a:r>
              <a:rPr lang="ja-JP" altLang="en-US" dirty="0" smtClean="0"/>
              <a:t>に加入</a:t>
            </a:r>
            <a:endParaRPr lang="ja-JP" altLang="en-US" dirty="0"/>
          </a:p>
          <a:p>
            <a:pPr lvl="1">
              <a:lnSpc>
                <a:spcPct val="90000"/>
              </a:lnSpc>
            </a:pPr>
            <a:r>
              <a:rPr lang="en-US" altLang="ja-JP" sz="3200" dirty="0"/>
              <a:t>Microsoft </a:t>
            </a:r>
            <a:r>
              <a:rPr lang="ja-JP" altLang="en-US" sz="3200" dirty="0"/>
              <a:t>セキュリティニュースレター</a:t>
            </a:r>
          </a:p>
          <a:p>
            <a:pPr lvl="1">
              <a:lnSpc>
                <a:spcPct val="90000"/>
              </a:lnSpc>
            </a:pPr>
            <a:r>
              <a:rPr lang="en-US" altLang="ja-JP" sz="3200" dirty="0"/>
              <a:t>JPCERT </a:t>
            </a:r>
          </a:p>
          <a:p>
            <a:pPr>
              <a:lnSpc>
                <a:spcPct val="90000"/>
              </a:lnSpc>
            </a:pPr>
            <a:r>
              <a:rPr lang="en-US" altLang="ja-JP" dirty="0"/>
              <a:t>Windows </a:t>
            </a:r>
            <a:r>
              <a:rPr lang="ja-JP" altLang="en-US" dirty="0"/>
              <a:t>をこまめに</a:t>
            </a:r>
            <a:r>
              <a:rPr lang="ja-JP" altLang="en-US" dirty="0" smtClean="0"/>
              <a:t>アップデート</a:t>
            </a:r>
            <a:endParaRPr lang="ja-JP" altLang="en-US" dirty="0"/>
          </a:p>
          <a:p>
            <a:pPr lvl="1">
              <a:lnSpc>
                <a:spcPct val="90000"/>
              </a:lnSpc>
            </a:pPr>
            <a:r>
              <a:rPr lang="en-US" altLang="ja-JP" sz="3200" dirty="0" smtClean="0"/>
              <a:t>Windows </a:t>
            </a:r>
            <a:r>
              <a:rPr lang="en-US" altLang="ja-JP" sz="3200" dirty="0"/>
              <a:t>update </a:t>
            </a:r>
            <a:r>
              <a:rPr lang="ja-JP" altLang="en-US" sz="3200" dirty="0"/>
              <a:t>を</a:t>
            </a:r>
            <a:r>
              <a:rPr lang="ja-JP" altLang="en-US" sz="3200" dirty="0" smtClean="0"/>
              <a:t>利用</a:t>
            </a:r>
            <a:endParaRPr lang="en-US" altLang="ja-JP" sz="3200" dirty="0" smtClean="0"/>
          </a:p>
          <a:p>
            <a:pPr lvl="2">
              <a:lnSpc>
                <a:spcPct val="90000"/>
              </a:lnSpc>
            </a:pPr>
            <a:r>
              <a:rPr lang="ja-JP" altLang="en-US" sz="3000" dirty="0" smtClean="0">
                <a:solidFill>
                  <a:srgbClr val="FFC000"/>
                </a:solidFill>
              </a:rPr>
              <a:t>再起動</a:t>
            </a:r>
            <a:r>
              <a:rPr lang="ja-JP" altLang="en-US" sz="3000" dirty="0" smtClean="0"/>
              <a:t>を忘れずに</a:t>
            </a:r>
            <a:r>
              <a:rPr lang="en-US" altLang="ja-JP" sz="3000" dirty="0" smtClean="0"/>
              <a:t>!</a:t>
            </a:r>
            <a:endParaRPr lang="ja-JP" altLang="en-US" sz="3000" dirty="0"/>
          </a:p>
          <a:p>
            <a:pPr>
              <a:lnSpc>
                <a:spcPct val="90000"/>
              </a:lnSpc>
            </a:pPr>
            <a:r>
              <a:rPr lang="ja-JP" altLang="en-US" dirty="0"/>
              <a:t>セキュリティーソフトを</a:t>
            </a:r>
            <a:r>
              <a:rPr lang="ja-JP" altLang="en-US" dirty="0" smtClean="0"/>
              <a:t>インストール</a:t>
            </a:r>
            <a:r>
              <a:rPr lang="ja-JP" altLang="en-US" dirty="0"/>
              <a:t>　　　</a:t>
            </a:r>
          </a:p>
          <a:p>
            <a:pPr lvl="1">
              <a:lnSpc>
                <a:spcPct val="90000"/>
              </a:lnSpc>
            </a:pPr>
            <a:r>
              <a:rPr lang="ja-JP" altLang="en-US" sz="3200" dirty="0" smtClean="0"/>
              <a:t>ウィルスバスター</a:t>
            </a:r>
            <a:endParaRPr lang="ja-JP" altLang="en-US" sz="3200" dirty="0"/>
          </a:p>
          <a:p>
            <a:pPr lvl="1">
              <a:lnSpc>
                <a:spcPct val="90000"/>
              </a:lnSpc>
            </a:pPr>
            <a:r>
              <a:rPr lang="en-US" altLang="ja-JP" sz="3200" dirty="0"/>
              <a:t>Norton Internet </a:t>
            </a:r>
            <a:r>
              <a:rPr lang="en-US" altLang="ja-JP" sz="3200" dirty="0" smtClean="0"/>
              <a:t>Security</a:t>
            </a:r>
            <a:endParaRPr lang="ja-JP" altLang="en-US" sz="3200" dirty="0"/>
          </a:p>
          <a:p>
            <a:pPr lvl="1">
              <a:lnSpc>
                <a:spcPct val="90000"/>
              </a:lnSpc>
            </a:pPr>
            <a:r>
              <a:rPr lang="ja-JP" altLang="en-US" sz="3200" dirty="0" smtClean="0"/>
              <a:t>ファイアーウォールソフト</a:t>
            </a:r>
            <a:endParaRPr lang="ja-JP" altLang="en-US" sz="3600" dirty="0"/>
          </a:p>
          <a:p>
            <a:pPr>
              <a:lnSpc>
                <a:spcPct val="90000"/>
              </a:lnSpc>
            </a:pPr>
            <a:endParaRPr lang="en-US" altLang="ja-JP" sz="3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1011222"/>
          </a:xfrm>
        </p:spPr>
        <p:txBody>
          <a:bodyPr>
            <a:normAutofit/>
          </a:bodyPr>
          <a:lstStyle/>
          <a:p>
            <a:r>
              <a:rPr lang="en-US" altLang="ja-JP" sz="4400" dirty="0" smtClean="0"/>
              <a:t>https</a:t>
            </a:r>
            <a:endParaRPr kumimoji="1" lang="ja-JP" altLang="en-US" sz="4400" dirty="0"/>
          </a:p>
        </p:txBody>
      </p:sp>
      <p:sp>
        <p:nvSpPr>
          <p:cNvPr id="3" name="コンテンツ プレースホルダ 2"/>
          <p:cNvSpPr>
            <a:spLocks noGrp="1"/>
          </p:cNvSpPr>
          <p:nvPr>
            <p:ph idx="1"/>
          </p:nvPr>
        </p:nvSpPr>
        <p:spPr>
          <a:xfrm>
            <a:off x="457200" y="1357298"/>
            <a:ext cx="7467600" cy="4525963"/>
          </a:xfrm>
        </p:spPr>
        <p:txBody>
          <a:bodyPr/>
          <a:lstStyle/>
          <a:p>
            <a:r>
              <a:rPr lang="en-US" altLang="ja-JP" dirty="0" smtClean="0"/>
              <a:t>http </a:t>
            </a:r>
            <a:r>
              <a:rPr lang="ja-JP" altLang="en-US" dirty="0" smtClean="0"/>
              <a:t>に </a:t>
            </a:r>
            <a:r>
              <a:rPr lang="en-US" altLang="ja-JP" dirty="0" smtClean="0"/>
              <a:t>SSL(Secure Sockets Layer) </a:t>
            </a:r>
            <a:r>
              <a:rPr lang="ja-JP" altLang="en-US" dirty="0" smtClean="0"/>
              <a:t>による暗号化機能を付加したもの</a:t>
            </a:r>
            <a:endParaRPr lang="en-US" altLang="ja-JP" dirty="0" smtClean="0"/>
          </a:p>
          <a:p>
            <a:r>
              <a:rPr kumimoji="1" lang="ja-JP" altLang="en-US" dirty="0" smtClean="0"/>
              <a:t>クレジットカード番号などの個人情報を入力する際には必須</a:t>
            </a:r>
            <a:endParaRPr kumimoji="1" lang="en-US" altLang="ja-JP" dirty="0" smtClean="0"/>
          </a:p>
          <a:p>
            <a:r>
              <a:rPr lang="ja-JP" altLang="en-US" dirty="0" smtClean="0"/>
              <a:t>鍵マークや </a:t>
            </a:r>
            <a:r>
              <a:rPr lang="en-US" altLang="ja-JP" dirty="0" smtClean="0"/>
              <a:t>URL </a:t>
            </a:r>
            <a:r>
              <a:rPr lang="ja-JP" altLang="en-US" dirty="0" smtClean="0"/>
              <a:t>の </a:t>
            </a:r>
            <a:r>
              <a:rPr lang="en-US" altLang="ja-JP" dirty="0" smtClean="0"/>
              <a:t>https </a:t>
            </a:r>
            <a:r>
              <a:rPr lang="ja-JP" altLang="en-US" dirty="0" smtClean="0"/>
              <a:t>の文字を確認</a:t>
            </a:r>
            <a:endParaRPr kumimoji="1" lang="ja-JP"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1011222"/>
          </a:xfrm>
        </p:spPr>
        <p:txBody>
          <a:bodyPr>
            <a:normAutofit/>
          </a:bodyPr>
          <a:lstStyle/>
          <a:p>
            <a:r>
              <a:rPr lang="en-US" altLang="ja-JP" sz="4400" dirty="0" smtClean="0"/>
              <a:t>https</a:t>
            </a:r>
            <a:endParaRPr kumimoji="1" lang="ja-JP" altLang="en-US" sz="4400" dirty="0"/>
          </a:p>
        </p:txBody>
      </p:sp>
      <p:sp>
        <p:nvSpPr>
          <p:cNvPr id="3" name="コンテンツ プレースホルダ 2"/>
          <p:cNvSpPr>
            <a:spLocks noGrp="1"/>
          </p:cNvSpPr>
          <p:nvPr>
            <p:ph idx="1"/>
          </p:nvPr>
        </p:nvSpPr>
        <p:spPr>
          <a:xfrm>
            <a:off x="457200" y="1357298"/>
            <a:ext cx="7467600" cy="4525963"/>
          </a:xfrm>
        </p:spPr>
        <p:txBody>
          <a:bodyPr/>
          <a:lstStyle/>
          <a:p>
            <a:r>
              <a:rPr lang="ja-JP" altLang="en-US" dirty="0" smtClean="0"/>
              <a:t>鍵マークや </a:t>
            </a:r>
            <a:r>
              <a:rPr lang="en-US" altLang="ja-JP" dirty="0" smtClean="0"/>
              <a:t>URL </a:t>
            </a:r>
            <a:r>
              <a:rPr lang="ja-JP" altLang="en-US" dirty="0" smtClean="0"/>
              <a:t>の </a:t>
            </a:r>
            <a:r>
              <a:rPr lang="en-US" altLang="ja-JP" dirty="0" smtClean="0"/>
              <a:t>https </a:t>
            </a:r>
            <a:r>
              <a:rPr lang="ja-JP" altLang="en-US" dirty="0" smtClean="0"/>
              <a:t>の文字を確認</a:t>
            </a:r>
            <a:endParaRPr kumimoji="1" lang="ja-JP" altLang="en-US" dirty="0"/>
          </a:p>
        </p:txBody>
      </p:sp>
      <p:pic>
        <p:nvPicPr>
          <p:cNvPr id="2050" name="Picture 2"/>
          <p:cNvPicPr>
            <a:picLocks noChangeAspect="1" noChangeArrowheads="1"/>
          </p:cNvPicPr>
          <p:nvPr/>
        </p:nvPicPr>
        <p:blipFill>
          <a:blip r:embed="rId2"/>
          <a:srcRect/>
          <a:stretch>
            <a:fillRect/>
          </a:stretch>
        </p:blipFill>
        <p:spPr bwMode="auto">
          <a:xfrm>
            <a:off x="476278" y="2071710"/>
            <a:ext cx="8096250" cy="4572000"/>
          </a:xfrm>
          <a:prstGeom prst="rect">
            <a:avLst/>
          </a:prstGeom>
          <a:noFill/>
          <a:ln w="9525">
            <a:noFill/>
            <a:miter lim="800000"/>
            <a:headEnd/>
            <a:tailEnd/>
          </a:ln>
          <a:effectLst/>
        </p:spPr>
      </p:pic>
      <p:sp>
        <p:nvSpPr>
          <p:cNvPr id="5" name="円/楕円 4"/>
          <p:cNvSpPr/>
          <p:nvPr/>
        </p:nvSpPr>
        <p:spPr>
          <a:xfrm>
            <a:off x="2428860" y="2571744"/>
            <a:ext cx="857256" cy="35719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8001024" y="6215082"/>
            <a:ext cx="428628" cy="35719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214678" y="2714620"/>
            <a:ext cx="2571768" cy="584775"/>
          </a:xfrm>
          <a:prstGeom prst="rect">
            <a:avLst/>
          </a:prstGeom>
          <a:noFill/>
        </p:spPr>
        <p:txBody>
          <a:bodyPr wrap="square" rtlCol="0">
            <a:spAutoFit/>
          </a:bodyPr>
          <a:lstStyle/>
          <a:p>
            <a:r>
              <a:rPr lang="en-US" altLang="ja-JP" sz="3200" b="1" dirty="0" smtClean="0">
                <a:solidFill>
                  <a:srgbClr val="FF0000"/>
                </a:solidFill>
              </a:rPr>
              <a:t>https </a:t>
            </a:r>
            <a:r>
              <a:rPr lang="ja-JP" altLang="en-US" sz="3200" b="1" dirty="0" smtClean="0">
                <a:solidFill>
                  <a:srgbClr val="FF0000"/>
                </a:solidFill>
              </a:rPr>
              <a:t>の文字</a:t>
            </a:r>
            <a:endParaRPr kumimoji="1" lang="ja-JP" altLang="en-US" sz="3200" b="1" dirty="0">
              <a:solidFill>
                <a:srgbClr val="FF0000"/>
              </a:solidFill>
            </a:endParaRPr>
          </a:p>
        </p:txBody>
      </p:sp>
      <p:sp>
        <p:nvSpPr>
          <p:cNvPr id="8" name="テキスト ボックス 7"/>
          <p:cNvSpPr txBox="1"/>
          <p:nvPr/>
        </p:nvSpPr>
        <p:spPr>
          <a:xfrm>
            <a:off x="6000760" y="5715016"/>
            <a:ext cx="1928826" cy="584775"/>
          </a:xfrm>
          <a:prstGeom prst="rect">
            <a:avLst/>
          </a:prstGeom>
          <a:noFill/>
        </p:spPr>
        <p:txBody>
          <a:bodyPr wrap="square" rtlCol="0">
            <a:spAutoFit/>
          </a:bodyPr>
          <a:lstStyle/>
          <a:p>
            <a:r>
              <a:rPr lang="ja-JP" altLang="en-US" sz="3200" b="1" dirty="0" smtClean="0">
                <a:solidFill>
                  <a:srgbClr val="FF0000"/>
                </a:solidFill>
              </a:rPr>
              <a:t>鍵マーク</a:t>
            </a:r>
            <a:endParaRPr kumimoji="1" lang="ja-JP" altLang="en-US" sz="3200" b="1" dirty="0">
              <a:solidFill>
                <a:srgbClr val="FF000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6988"/>
            <a:ext cx="8229600" cy="1371601"/>
          </a:xfrm>
        </p:spPr>
        <p:txBody>
          <a:bodyPr/>
          <a:lstStyle/>
          <a:p>
            <a:r>
              <a:rPr lang="ja-JP" altLang="en-US" sz="4000"/>
              <a:t>ネットワークセキュリティーのまとめ</a:t>
            </a:r>
          </a:p>
        </p:txBody>
      </p:sp>
      <p:sp>
        <p:nvSpPr>
          <p:cNvPr id="143363" name="Rectangle 3"/>
          <p:cNvSpPr>
            <a:spLocks noGrp="1" noChangeArrowheads="1"/>
          </p:cNvSpPr>
          <p:nvPr>
            <p:ph idx="1"/>
          </p:nvPr>
        </p:nvSpPr>
        <p:spPr>
          <a:xfrm>
            <a:off x="596900" y="1052513"/>
            <a:ext cx="7929563" cy="5234007"/>
          </a:xfrm>
        </p:spPr>
        <p:txBody>
          <a:bodyPr>
            <a:normAutofit fontScale="92500"/>
          </a:bodyPr>
          <a:lstStyle/>
          <a:p>
            <a:r>
              <a:rPr lang="ja-JP" altLang="en-US" dirty="0"/>
              <a:t>不必要なネットワークサービスの停止</a:t>
            </a:r>
          </a:p>
          <a:p>
            <a:pPr lvl="1"/>
            <a:r>
              <a:rPr lang="ja-JP" altLang="en-US" dirty="0" smtClean="0"/>
              <a:t>デーモン</a:t>
            </a:r>
            <a:r>
              <a:rPr lang="ja-JP" altLang="en-US" dirty="0"/>
              <a:t>の</a:t>
            </a:r>
            <a:r>
              <a:rPr lang="ja-JP" altLang="en-US" dirty="0" smtClean="0"/>
              <a:t>停止</a:t>
            </a:r>
            <a:endParaRPr lang="en-US" altLang="ja-JP" dirty="0" smtClean="0"/>
          </a:p>
          <a:p>
            <a:pPr lvl="1"/>
            <a:r>
              <a:rPr lang="ja-JP" altLang="en-US" dirty="0" smtClean="0"/>
              <a:t>ポートを閉じる</a:t>
            </a:r>
            <a:endParaRPr lang="ja-JP" altLang="en-US" dirty="0"/>
          </a:p>
          <a:p>
            <a:r>
              <a:rPr lang="ja-JP" altLang="en-US" dirty="0"/>
              <a:t>アクセス元制限</a:t>
            </a:r>
          </a:p>
          <a:p>
            <a:pPr lvl="1"/>
            <a:r>
              <a:rPr lang="ja-JP" altLang="en-US" dirty="0"/>
              <a:t>計算機にアクセス可能なホストやドメインを設定</a:t>
            </a:r>
          </a:p>
          <a:p>
            <a:r>
              <a:rPr lang="ja-JP" altLang="en-US" dirty="0"/>
              <a:t>セキュリティーホールをなくす</a:t>
            </a:r>
          </a:p>
          <a:p>
            <a:pPr lvl="1"/>
            <a:r>
              <a:rPr lang="ja-JP" altLang="en-US" dirty="0"/>
              <a:t>セキュリティー情報をチェック</a:t>
            </a:r>
          </a:p>
          <a:p>
            <a:pPr lvl="1"/>
            <a:r>
              <a:rPr lang="ja-JP" altLang="en-US" dirty="0"/>
              <a:t>最新版のソフトウェアをインストール</a:t>
            </a:r>
          </a:p>
          <a:p>
            <a:pPr lvl="1"/>
            <a:r>
              <a:rPr lang="ja-JP" altLang="en-US" dirty="0"/>
              <a:t>インストール済みのソフトウェアをアップデート</a:t>
            </a:r>
          </a:p>
          <a:p>
            <a:pPr lvl="1"/>
            <a:r>
              <a:rPr lang="ja-JP" altLang="en-US" dirty="0"/>
              <a:t>セキュリティーソフトを使用</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ja-JP" altLang="en-US" sz="4800"/>
              <a:t>参考文献</a:t>
            </a:r>
          </a:p>
        </p:txBody>
      </p:sp>
      <p:sp>
        <p:nvSpPr>
          <p:cNvPr id="111619" name="Rectangle 3"/>
          <p:cNvSpPr>
            <a:spLocks noGrp="1" noChangeArrowheads="1"/>
          </p:cNvSpPr>
          <p:nvPr>
            <p:ph idx="1"/>
          </p:nvPr>
        </p:nvSpPr>
        <p:spPr>
          <a:xfrm>
            <a:off x="457200" y="1600200"/>
            <a:ext cx="8115328" cy="4525963"/>
          </a:xfrm>
        </p:spPr>
        <p:txBody>
          <a:bodyPr/>
          <a:lstStyle/>
          <a:p>
            <a:r>
              <a:rPr lang="en-US" altLang="ja-JP" dirty="0" err="1"/>
              <a:t>Debian</a:t>
            </a:r>
            <a:r>
              <a:rPr lang="en-US" altLang="ja-JP" dirty="0"/>
              <a:t> GNU/Linux </a:t>
            </a:r>
            <a:r>
              <a:rPr lang="ja-JP" altLang="en-US" dirty="0"/>
              <a:t>徹底</a:t>
            </a:r>
            <a:r>
              <a:rPr lang="ja-JP" altLang="en-US" dirty="0" smtClean="0"/>
              <a:t>入門 第３版</a:t>
            </a:r>
            <a:r>
              <a:rPr lang="en-US" altLang="ja-JP" dirty="0" smtClean="0"/>
              <a:t>, </a:t>
            </a:r>
            <a:r>
              <a:rPr lang="ja-JP" altLang="en-US" dirty="0" smtClean="0"/>
              <a:t>武藤</a:t>
            </a:r>
            <a:r>
              <a:rPr lang="ja-JP" altLang="en-US" dirty="0"/>
              <a:t>健志</a:t>
            </a:r>
            <a:r>
              <a:rPr lang="en-US" altLang="ja-JP" dirty="0"/>
              <a:t>/</a:t>
            </a:r>
            <a:r>
              <a:rPr lang="ja-JP" altLang="en-US" dirty="0"/>
              <a:t>著</a:t>
            </a:r>
          </a:p>
          <a:p>
            <a:r>
              <a:rPr lang="en-US" altLang="ja-JP" dirty="0" smtClean="0"/>
              <a:t>IT</a:t>
            </a:r>
            <a:r>
              <a:rPr lang="ja-JP" altLang="en-US" dirty="0"/>
              <a:t>用語</a:t>
            </a:r>
            <a:r>
              <a:rPr lang="ja-JP" altLang="en-US" dirty="0" smtClean="0"/>
              <a:t>辞典 </a:t>
            </a:r>
            <a:r>
              <a:rPr lang="en-US" altLang="ja-JP" dirty="0" smtClean="0"/>
              <a:t>e-words </a:t>
            </a:r>
          </a:p>
          <a:p>
            <a:pPr>
              <a:buNone/>
            </a:pPr>
            <a:r>
              <a:rPr lang="en-US" altLang="ja-JP" dirty="0" smtClean="0"/>
              <a:t>    http</a:t>
            </a:r>
            <a:r>
              <a:rPr lang="en-US" altLang="ja-JP" dirty="0"/>
              <a:t>://e-words.jp</a:t>
            </a:r>
            <a:r>
              <a:rPr lang="en-US" altLang="ja-JP" dirty="0" smtClean="0"/>
              <a:t>/</a:t>
            </a:r>
          </a:p>
          <a:p>
            <a:r>
              <a:rPr lang="en-US" altLang="ja-JP" dirty="0" smtClean="0"/>
              <a:t>http://www.opensecurityarchitecture.org/cms/library/icon-library</a:t>
            </a:r>
          </a:p>
          <a:p>
            <a:r>
              <a:rPr lang="en-US" altLang="ja-JP" dirty="0" smtClean="0"/>
              <a:t>http://www.youthedesigner.com/2008/06/10/vector-art-free-download-envelope-icon-set/</a:t>
            </a:r>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4"/>
          <p:cNvSpPr>
            <a:spLocks noGrp="1" noChangeArrowheads="1"/>
          </p:cNvSpPr>
          <p:nvPr>
            <p:ph type="ctrTitle"/>
          </p:nvPr>
        </p:nvSpPr>
        <p:spPr/>
        <p:txBody>
          <a:bodyPr>
            <a:normAutofit/>
          </a:bodyPr>
          <a:lstStyle/>
          <a:p>
            <a:r>
              <a:rPr lang="ja-JP" altLang="en-US" sz="8800"/>
              <a:t>遠隔アクセス</a:t>
            </a:r>
          </a:p>
        </p:txBody>
      </p:sp>
      <p:sp>
        <p:nvSpPr>
          <p:cNvPr id="108549" name="Rectangle 5"/>
          <p:cNvSpPr>
            <a:spLocks noGrp="1" noChangeArrowheads="1"/>
          </p:cNvSpPr>
          <p:nvPr>
            <p:ph type="subTitle" idx="1"/>
          </p:nvPr>
        </p:nvSpPr>
        <p:spPr/>
        <p:txBody>
          <a:bodyPr/>
          <a:lstStyle/>
          <a:p>
            <a:endParaRPr lang="ja-JP"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ja-JP" altLang="en-US" sz="4800"/>
              <a:t>遠隔アクセス</a:t>
            </a:r>
          </a:p>
        </p:txBody>
      </p:sp>
      <p:sp>
        <p:nvSpPr>
          <p:cNvPr id="66563" name="Rectangle 3"/>
          <p:cNvSpPr>
            <a:spLocks noGrp="1" noChangeArrowheads="1"/>
          </p:cNvSpPr>
          <p:nvPr>
            <p:ph idx="1"/>
          </p:nvPr>
        </p:nvSpPr>
        <p:spPr>
          <a:xfrm>
            <a:off x="457200" y="1600200"/>
            <a:ext cx="8258204" cy="4525963"/>
          </a:xfrm>
        </p:spPr>
        <p:txBody>
          <a:bodyPr>
            <a:normAutofit fontScale="92500" lnSpcReduction="10000"/>
          </a:bodyPr>
          <a:lstStyle/>
          <a:p>
            <a:pPr>
              <a:lnSpc>
                <a:spcPct val="90000"/>
              </a:lnSpc>
            </a:pPr>
            <a:r>
              <a:rPr lang="ja-JP" altLang="en-US" sz="3600" dirty="0"/>
              <a:t>種類</a:t>
            </a:r>
          </a:p>
          <a:p>
            <a:pPr lvl="1">
              <a:lnSpc>
                <a:spcPct val="90000"/>
              </a:lnSpc>
            </a:pPr>
            <a:r>
              <a:rPr lang="ja-JP" altLang="en-US" sz="3200" dirty="0"/>
              <a:t>遠隔ログイン</a:t>
            </a:r>
          </a:p>
          <a:p>
            <a:pPr lvl="1">
              <a:lnSpc>
                <a:spcPct val="90000"/>
              </a:lnSpc>
            </a:pPr>
            <a:r>
              <a:rPr lang="ja-JP" altLang="en-US" sz="3200" dirty="0"/>
              <a:t>遠隔コマンド実行</a:t>
            </a:r>
          </a:p>
          <a:p>
            <a:pPr lvl="1">
              <a:lnSpc>
                <a:spcPct val="90000"/>
              </a:lnSpc>
            </a:pPr>
            <a:r>
              <a:rPr lang="ja-JP" altLang="en-US" sz="3200" dirty="0"/>
              <a:t>ファイル転送</a:t>
            </a:r>
          </a:p>
          <a:p>
            <a:pPr lvl="1">
              <a:lnSpc>
                <a:spcPct val="90000"/>
              </a:lnSpc>
            </a:pPr>
            <a:endParaRPr lang="ja-JP" altLang="en-US" sz="3200" dirty="0"/>
          </a:p>
          <a:p>
            <a:pPr>
              <a:lnSpc>
                <a:spcPct val="90000"/>
              </a:lnSpc>
            </a:pPr>
            <a:r>
              <a:rPr lang="ja-JP" altLang="en-US" sz="3600" dirty="0" smtClean="0"/>
              <a:t>使用目的</a:t>
            </a:r>
            <a:endParaRPr lang="ja-JP" altLang="en-US" sz="3600" dirty="0"/>
          </a:p>
          <a:p>
            <a:pPr lvl="1">
              <a:lnSpc>
                <a:spcPct val="90000"/>
              </a:lnSpc>
            </a:pPr>
            <a:r>
              <a:rPr lang="ja-JP" altLang="en-US" sz="3200" dirty="0"/>
              <a:t>スーパーコンピュータで計算したい</a:t>
            </a:r>
          </a:p>
          <a:p>
            <a:pPr lvl="1">
              <a:lnSpc>
                <a:spcPct val="90000"/>
              </a:lnSpc>
            </a:pPr>
            <a:r>
              <a:rPr lang="en-US" altLang="ja-JP" sz="3200" dirty="0" smtClean="0"/>
              <a:t>WWW </a:t>
            </a:r>
            <a:r>
              <a:rPr lang="ja-JP" altLang="en-US" sz="3200" dirty="0"/>
              <a:t>サーバにデータや画像を</a:t>
            </a:r>
            <a:r>
              <a:rPr lang="ja-JP" altLang="en-US" sz="3200" dirty="0" smtClean="0"/>
              <a:t>置きたい</a:t>
            </a:r>
            <a:endParaRPr lang="en-US" altLang="ja-JP" sz="3200" dirty="0" smtClean="0"/>
          </a:p>
          <a:p>
            <a:pPr lvl="1">
              <a:lnSpc>
                <a:spcPct val="90000"/>
              </a:lnSpc>
            </a:pPr>
            <a:r>
              <a:rPr lang="ja-JP" altLang="en-US" sz="3200" dirty="0" smtClean="0"/>
              <a:t>メールサーバでメールを読みたい</a:t>
            </a:r>
            <a:endParaRPr lang="ja-JP" altLang="en-US"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ja-JP" altLang="en-US" sz="4800"/>
              <a:t>遠隔ログインとは</a:t>
            </a:r>
          </a:p>
        </p:txBody>
      </p:sp>
      <p:sp>
        <p:nvSpPr>
          <p:cNvPr id="49155" name="Rectangle 3"/>
          <p:cNvSpPr>
            <a:spLocks noGrp="1" noChangeArrowheads="1"/>
          </p:cNvSpPr>
          <p:nvPr>
            <p:ph idx="1"/>
          </p:nvPr>
        </p:nvSpPr>
        <p:spPr>
          <a:xfrm>
            <a:off x="457200" y="1600200"/>
            <a:ext cx="8186766" cy="4525963"/>
          </a:xfrm>
        </p:spPr>
        <p:txBody>
          <a:bodyPr/>
          <a:lstStyle/>
          <a:p>
            <a:r>
              <a:rPr lang="ja-JP" altLang="en-US" sz="3600" dirty="0"/>
              <a:t>自分が今使っている計算機</a:t>
            </a:r>
            <a:r>
              <a:rPr lang="ja-JP" altLang="en-US" sz="3600" dirty="0" smtClean="0"/>
              <a:t>から</a:t>
            </a:r>
            <a:r>
              <a:rPr lang="en-US" altLang="ja-JP" sz="3600" dirty="0" smtClean="0"/>
              <a:t>,</a:t>
            </a:r>
            <a:r>
              <a:rPr lang="ja-JP" altLang="en-US" sz="3600" dirty="0" smtClean="0"/>
              <a:t>ネットワーク</a:t>
            </a:r>
            <a:r>
              <a:rPr lang="ja-JP" altLang="en-US" sz="3600" dirty="0"/>
              <a:t>を経由して他の計算機にログインすること</a:t>
            </a:r>
          </a:p>
          <a:p>
            <a:endParaRPr lang="ja-JP" altLang="en-US" sz="3600" dirty="0"/>
          </a:p>
          <a:p>
            <a:r>
              <a:rPr lang="ja-JP" altLang="en-US" sz="3600" dirty="0" smtClean="0"/>
              <a:t>コマンド</a:t>
            </a:r>
            <a:r>
              <a:rPr lang="en-US" altLang="ja-JP" sz="3600" dirty="0" smtClean="0"/>
              <a:t>: telnet</a:t>
            </a:r>
            <a:r>
              <a:rPr lang="en-US" altLang="ja-JP" sz="3600" dirty="0"/>
              <a:t>, rlogin, </a:t>
            </a:r>
            <a:r>
              <a:rPr lang="en-US" altLang="ja-JP" sz="3600" dirty="0" err="1"/>
              <a:t>slogin</a:t>
            </a:r>
            <a:r>
              <a:rPr lang="en-US" altLang="ja-JP" sz="3600" dirty="0"/>
              <a:t>, </a:t>
            </a:r>
            <a:r>
              <a:rPr lang="en-US" altLang="ja-JP" sz="3600" dirty="0" err="1"/>
              <a:t>ssh</a:t>
            </a:r>
            <a:r>
              <a:rPr lang="en-US" altLang="ja-JP" sz="3600" dirty="0"/>
              <a:t> </a:t>
            </a:r>
            <a:r>
              <a:rPr lang="ja-JP" altLang="en-US" sz="3600" dirty="0" smtClean="0"/>
              <a:t>など</a:t>
            </a:r>
            <a:endParaRPr lang="ja-JP" altLang="en-US"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rmAutofit/>
          </a:bodyPr>
          <a:lstStyle/>
          <a:p>
            <a:r>
              <a:rPr lang="ja-JP" altLang="en-US" sz="4800" dirty="0"/>
              <a:t>遠隔</a:t>
            </a:r>
            <a:r>
              <a:rPr lang="ja-JP" altLang="en-US" sz="4800" dirty="0" smtClean="0"/>
              <a:t>ログインの概念図</a:t>
            </a:r>
            <a:endParaRPr lang="ja-JP" altLang="en-US" sz="4800" dirty="0"/>
          </a:p>
        </p:txBody>
      </p:sp>
      <p:grpSp>
        <p:nvGrpSpPr>
          <p:cNvPr id="15" name="グループ化 14"/>
          <p:cNvGrpSpPr/>
          <p:nvPr/>
        </p:nvGrpSpPr>
        <p:grpSpPr>
          <a:xfrm>
            <a:off x="571472" y="1500174"/>
            <a:ext cx="7572428" cy="4786346"/>
            <a:chOff x="571472" y="1500174"/>
            <a:chExt cx="7572428" cy="4786346"/>
          </a:xfrm>
        </p:grpSpPr>
        <p:pic>
          <p:nvPicPr>
            <p:cNvPr id="5" name="Picture 2" descr="D:\yamasita-directory\my-document\発表資料\inex090508\person.png"/>
            <p:cNvPicPr>
              <a:picLocks noChangeAspect="1" noChangeArrowheads="1"/>
            </p:cNvPicPr>
            <p:nvPr/>
          </p:nvPicPr>
          <p:blipFill>
            <a:blip r:embed="rId3"/>
            <a:srcRect/>
            <a:stretch>
              <a:fillRect/>
            </a:stretch>
          </p:blipFill>
          <p:spPr bwMode="auto">
            <a:xfrm>
              <a:off x="571472" y="2243142"/>
              <a:ext cx="1238250" cy="1828800"/>
            </a:xfrm>
            <a:prstGeom prst="rect">
              <a:avLst/>
            </a:prstGeom>
            <a:noFill/>
          </p:spPr>
        </p:pic>
        <p:pic>
          <p:nvPicPr>
            <p:cNvPr id="2050" name="Picture 2" descr="C:\Users\yamasita\Desktop\computer.png"/>
            <p:cNvPicPr>
              <a:picLocks noChangeAspect="1" noChangeArrowheads="1"/>
            </p:cNvPicPr>
            <p:nvPr/>
          </p:nvPicPr>
          <p:blipFill>
            <a:blip r:embed="rId4"/>
            <a:srcRect/>
            <a:stretch>
              <a:fillRect/>
            </a:stretch>
          </p:blipFill>
          <p:spPr bwMode="auto">
            <a:xfrm>
              <a:off x="6096020" y="2833692"/>
              <a:ext cx="1333500" cy="1238250"/>
            </a:xfrm>
            <a:prstGeom prst="rect">
              <a:avLst/>
            </a:prstGeom>
            <a:noFill/>
          </p:spPr>
        </p:pic>
        <p:pic>
          <p:nvPicPr>
            <p:cNvPr id="2051" name="Picture 3" descr="C:\Users\yamasita\Desktop\computer.png"/>
            <p:cNvPicPr>
              <a:picLocks noChangeAspect="1" noChangeArrowheads="1"/>
            </p:cNvPicPr>
            <p:nvPr/>
          </p:nvPicPr>
          <p:blipFill>
            <a:blip r:embed="rId4"/>
            <a:srcRect/>
            <a:stretch>
              <a:fillRect/>
            </a:stretch>
          </p:blipFill>
          <p:spPr bwMode="auto">
            <a:xfrm>
              <a:off x="1881178" y="2833692"/>
              <a:ext cx="1333500" cy="1238250"/>
            </a:xfrm>
            <a:prstGeom prst="rect">
              <a:avLst/>
            </a:prstGeom>
            <a:noFill/>
          </p:spPr>
        </p:pic>
        <p:sp>
          <p:nvSpPr>
            <p:cNvPr id="8" name="テキスト ボックス 7"/>
            <p:cNvSpPr txBox="1"/>
            <p:nvPr/>
          </p:nvSpPr>
          <p:spPr>
            <a:xfrm>
              <a:off x="2285984" y="2252955"/>
              <a:ext cx="928694" cy="461665"/>
            </a:xfrm>
            <a:prstGeom prst="rect">
              <a:avLst/>
            </a:prstGeom>
            <a:noFill/>
          </p:spPr>
          <p:txBody>
            <a:bodyPr wrap="square" rtlCol="0">
              <a:spAutoFit/>
            </a:bodyPr>
            <a:lstStyle/>
            <a:p>
              <a:r>
                <a:rPr kumimoji="1" lang="en-US" altLang="ja-JP" sz="2400" dirty="0" smtClean="0">
                  <a:solidFill>
                    <a:srgbClr val="FFC000"/>
                  </a:solidFill>
                </a:rPr>
                <a:t>B</a:t>
              </a:r>
              <a:endParaRPr kumimoji="1" lang="ja-JP" altLang="en-US" sz="2400" dirty="0">
                <a:solidFill>
                  <a:srgbClr val="FFC000"/>
                </a:solidFill>
              </a:endParaRPr>
            </a:p>
          </p:txBody>
        </p:sp>
        <p:sp>
          <p:nvSpPr>
            <p:cNvPr id="9" name="テキスト ボックス 8"/>
            <p:cNvSpPr txBox="1"/>
            <p:nvPr/>
          </p:nvSpPr>
          <p:spPr>
            <a:xfrm>
              <a:off x="6572264" y="2252955"/>
              <a:ext cx="928694" cy="461665"/>
            </a:xfrm>
            <a:prstGeom prst="rect">
              <a:avLst/>
            </a:prstGeom>
            <a:noFill/>
          </p:spPr>
          <p:txBody>
            <a:bodyPr wrap="square" rtlCol="0">
              <a:spAutoFit/>
            </a:bodyPr>
            <a:lstStyle/>
            <a:p>
              <a:r>
                <a:rPr lang="en-US" altLang="ja-JP" sz="2400" dirty="0" smtClean="0">
                  <a:solidFill>
                    <a:srgbClr val="FFC000"/>
                  </a:solidFill>
                </a:rPr>
                <a:t>A</a:t>
              </a:r>
              <a:endParaRPr kumimoji="1" lang="ja-JP" altLang="en-US" sz="2400" dirty="0">
                <a:solidFill>
                  <a:srgbClr val="FFC000"/>
                </a:solidFill>
              </a:endParaRPr>
            </a:p>
          </p:txBody>
        </p:sp>
        <p:sp>
          <p:nvSpPr>
            <p:cNvPr id="10" name="正方形/長方形 9"/>
            <p:cNvSpPr/>
            <p:nvPr/>
          </p:nvSpPr>
          <p:spPr>
            <a:xfrm>
              <a:off x="928662" y="4286256"/>
              <a:ext cx="7215238" cy="20002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400" dirty="0" err="1" smtClean="0"/>
                <a:t>user@B</a:t>
              </a:r>
              <a:r>
                <a:rPr lang="en-US" altLang="ja-JP" sz="2400" dirty="0" smtClean="0"/>
                <a:t>:~ $ </a:t>
              </a:r>
              <a:r>
                <a:rPr lang="en-US" altLang="ja-JP" sz="2400" dirty="0" err="1" smtClean="0"/>
                <a:t>slogin</a:t>
              </a:r>
              <a:r>
                <a:rPr lang="en-US" altLang="ja-JP" sz="2400" dirty="0" smtClean="0"/>
                <a:t> A</a:t>
              </a:r>
            </a:p>
            <a:p>
              <a:r>
                <a:rPr lang="en-US" altLang="ja-JP" sz="2400" dirty="0" err="1" smtClean="0"/>
                <a:t>user@A's</a:t>
              </a:r>
              <a:r>
                <a:rPr lang="en-US" altLang="ja-JP" sz="2400" dirty="0" smtClean="0"/>
                <a:t> password:</a:t>
              </a:r>
            </a:p>
            <a:p>
              <a:r>
                <a:rPr lang="en-US" altLang="ja-JP" sz="2400" dirty="0" smtClean="0"/>
                <a:t>….</a:t>
              </a:r>
              <a:endParaRPr kumimoji="1" lang="en-US" altLang="ja-JP" sz="2400" dirty="0" smtClean="0"/>
            </a:p>
            <a:p>
              <a:r>
                <a:rPr kumimoji="1" lang="en-US" altLang="ja-JP" sz="2400" dirty="0" err="1" smtClean="0"/>
                <a:t>user@A</a:t>
              </a:r>
              <a:r>
                <a:rPr kumimoji="1" lang="en-US" altLang="ja-JP" sz="2400" dirty="0" smtClean="0"/>
                <a:t>:~ $ f90 test.f90</a:t>
              </a:r>
            </a:p>
            <a:p>
              <a:r>
                <a:rPr lang="en-US" altLang="ja-JP" sz="2400" dirty="0" err="1" smtClean="0"/>
                <a:t>user@A</a:t>
              </a:r>
              <a:r>
                <a:rPr lang="en-US" altLang="ja-JP" sz="2400" dirty="0" smtClean="0"/>
                <a:t>:~ $ ./</a:t>
              </a:r>
              <a:r>
                <a:rPr lang="en-US" altLang="ja-JP" sz="2400" dirty="0" err="1" smtClean="0"/>
                <a:t>a.out</a:t>
              </a:r>
              <a:endParaRPr kumimoji="1" lang="ja-JP" altLang="en-US" sz="2400" dirty="0"/>
            </a:p>
          </p:txBody>
        </p:sp>
        <p:cxnSp>
          <p:nvCxnSpPr>
            <p:cNvPr id="12" name="直線コネクタ 11"/>
            <p:cNvCxnSpPr/>
            <p:nvPr/>
          </p:nvCxnSpPr>
          <p:spPr>
            <a:xfrm>
              <a:off x="3214678" y="3143248"/>
              <a:ext cx="2857520"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571472" y="1500174"/>
              <a:ext cx="5429288" cy="461665"/>
            </a:xfrm>
            <a:prstGeom prst="rect">
              <a:avLst/>
            </a:prstGeom>
            <a:noFill/>
          </p:spPr>
          <p:txBody>
            <a:bodyPr wrap="square" rtlCol="0">
              <a:spAutoFit/>
            </a:bodyPr>
            <a:lstStyle/>
            <a:p>
              <a:r>
                <a:rPr kumimoji="1" lang="ja-JP" altLang="en-US" sz="2400" dirty="0" smtClean="0"/>
                <a:t>例</a:t>
              </a:r>
              <a:r>
                <a:rPr kumimoji="1" lang="en-US" altLang="ja-JP" sz="2400" dirty="0" smtClean="0"/>
                <a:t>: B </a:t>
              </a:r>
              <a:r>
                <a:rPr kumimoji="1" lang="ja-JP" altLang="en-US" sz="2400" dirty="0" smtClean="0"/>
                <a:t>から </a:t>
              </a:r>
              <a:r>
                <a:rPr kumimoji="1" lang="en-US" altLang="ja-JP" sz="2400" dirty="0" smtClean="0"/>
                <a:t>A </a:t>
              </a:r>
              <a:r>
                <a:rPr kumimoji="1" lang="ja-JP" altLang="en-US" sz="2400" dirty="0" err="1" smtClean="0"/>
                <a:t>への</a:t>
              </a:r>
              <a:r>
                <a:rPr kumimoji="1" lang="ja-JP" altLang="en-US" sz="2400" dirty="0" smtClean="0"/>
                <a:t>遠隔ログイン</a:t>
              </a:r>
              <a:endParaRPr kumimoji="1" lang="ja-JP" altLang="en-US" sz="2400" dirty="0"/>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ja-JP" altLang="en-US" dirty="0"/>
              <a:t>遠隔</a:t>
            </a:r>
            <a:r>
              <a:rPr lang="ja-JP" altLang="en-US" sz="4800" dirty="0"/>
              <a:t>コマンド</a:t>
            </a:r>
            <a:r>
              <a:rPr lang="ja-JP" altLang="en-US" dirty="0"/>
              <a:t>実行とは</a:t>
            </a:r>
          </a:p>
        </p:txBody>
      </p:sp>
      <p:sp>
        <p:nvSpPr>
          <p:cNvPr id="67587" name="Rectangle 3"/>
          <p:cNvSpPr>
            <a:spLocks noGrp="1" noChangeArrowheads="1"/>
          </p:cNvSpPr>
          <p:nvPr>
            <p:ph idx="1"/>
          </p:nvPr>
        </p:nvSpPr>
        <p:spPr/>
        <p:txBody>
          <a:bodyPr/>
          <a:lstStyle/>
          <a:p>
            <a:r>
              <a:rPr lang="ja-JP" altLang="en-US" sz="3600" dirty="0"/>
              <a:t>今自分が使っている計算機</a:t>
            </a:r>
            <a:r>
              <a:rPr lang="ja-JP" altLang="en-US" sz="3600" dirty="0" smtClean="0"/>
              <a:t>から</a:t>
            </a:r>
            <a:r>
              <a:rPr lang="en-US" altLang="ja-JP" sz="3600" dirty="0" smtClean="0"/>
              <a:t>,</a:t>
            </a:r>
            <a:r>
              <a:rPr lang="ja-JP" altLang="en-US" sz="3600" dirty="0" smtClean="0"/>
              <a:t>ネットワーク</a:t>
            </a:r>
            <a:r>
              <a:rPr lang="ja-JP" altLang="en-US" sz="3600" dirty="0"/>
              <a:t>を経由して他の計算機でコマンドを実行すること</a:t>
            </a:r>
          </a:p>
          <a:p>
            <a:pPr>
              <a:buFont typeface="Wingdings" pitchFamily="2" charset="2"/>
              <a:buNone/>
            </a:pPr>
            <a:endParaRPr lang="ja-JP" altLang="en-US" sz="3600" dirty="0"/>
          </a:p>
          <a:p>
            <a:r>
              <a:rPr lang="ja-JP" altLang="en-US" sz="3600" dirty="0" smtClean="0"/>
              <a:t>コマンド</a:t>
            </a:r>
            <a:r>
              <a:rPr lang="en-US" altLang="ja-JP" sz="3600" dirty="0" smtClean="0"/>
              <a:t>: </a:t>
            </a:r>
            <a:r>
              <a:rPr lang="en-US" altLang="ja-JP" sz="3600" dirty="0" err="1" smtClean="0"/>
              <a:t>rsh</a:t>
            </a:r>
            <a:r>
              <a:rPr lang="en-US" altLang="ja-JP" sz="3600" dirty="0"/>
              <a:t>, </a:t>
            </a:r>
            <a:r>
              <a:rPr lang="en-US" altLang="ja-JP" sz="3600" dirty="0" err="1"/>
              <a:t>ssh</a:t>
            </a:r>
            <a:r>
              <a:rPr lang="en-US" altLang="ja-JP" sz="3600" dirty="0"/>
              <a:t> </a:t>
            </a:r>
            <a:r>
              <a:rPr lang="ja-JP" altLang="en-US" sz="3600" dirty="0" smtClean="0"/>
              <a:t>など</a:t>
            </a:r>
            <a:endParaRPr lang="ja-JP" altLang="en-US" sz="3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a:bodyPr>
          <a:lstStyle/>
          <a:p>
            <a:r>
              <a:rPr lang="ja-JP" altLang="en-US" dirty="0"/>
              <a:t>遠隔</a:t>
            </a:r>
            <a:r>
              <a:rPr lang="ja-JP" altLang="en-US" sz="4800" dirty="0"/>
              <a:t>コマンド</a:t>
            </a:r>
            <a:r>
              <a:rPr lang="ja-JP" altLang="en-US" dirty="0" smtClean="0"/>
              <a:t>実行の概念図</a:t>
            </a:r>
            <a:endParaRPr lang="ja-JP" altLang="en-US" dirty="0"/>
          </a:p>
        </p:txBody>
      </p:sp>
      <p:grpSp>
        <p:nvGrpSpPr>
          <p:cNvPr id="21" name="グループ化 20"/>
          <p:cNvGrpSpPr/>
          <p:nvPr/>
        </p:nvGrpSpPr>
        <p:grpSpPr>
          <a:xfrm>
            <a:off x="571472" y="1500174"/>
            <a:ext cx="7572428" cy="4786346"/>
            <a:chOff x="571472" y="1500174"/>
            <a:chExt cx="7572428" cy="4786346"/>
          </a:xfrm>
        </p:grpSpPr>
        <p:pic>
          <p:nvPicPr>
            <p:cNvPr id="22" name="Picture 2" descr="D:\yamasita-directory\my-document\発表資料\inex090508\person.png"/>
            <p:cNvPicPr>
              <a:picLocks noChangeAspect="1" noChangeArrowheads="1"/>
            </p:cNvPicPr>
            <p:nvPr/>
          </p:nvPicPr>
          <p:blipFill>
            <a:blip r:embed="rId3"/>
            <a:srcRect/>
            <a:stretch>
              <a:fillRect/>
            </a:stretch>
          </p:blipFill>
          <p:spPr bwMode="auto">
            <a:xfrm>
              <a:off x="571472" y="2243142"/>
              <a:ext cx="1238250" cy="1828800"/>
            </a:xfrm>
            <a:prstGeom prst="rect">
              <a:avLst/>
            </a:prstGeom>
            <a:noFill/>
          </p:spPr>
        </p:pic>
        <p:pic>
          <p:nvPicPr>
            <p:cNvPr id="23" name="Picture 2" descr="C:\Users\yamasita\Desktop\computer.png"/>
            <p:cNvPicPr>
              <a:picLocks noChangeAspect="1" noChangeArrowheads="1"/>
            </p:cNvPicPr>
            <p:nvPr/>
          </p:nvPicPr>
          <p:blipFill>
            <a:blip r:embed="rId4"/>
            <a:srcRect/>
            <a:stretch>
              <a:fillRect/>
            </a:stretch>
          </p:blipFill>
          <p:spPr bwMode="auto">
            <a:xfrm>
              <a:off x="6096020" y="2833692"/>
              <a:ext cx="1333500" cy="1238250"/>
            </a:xfrm>
            <a:prstGeom prst="rect">
              <a:avLst/>
            </a:prstGeom>
            <a:noFill/>
          </p:spPr>
        </p:pic>
        <p:pic>
          <p:nvPicPr>
            <p:cNvPr id="24" name="Picture 3" descr="C:\Users\yamasita\Desktop\computer.png"/>
            <p:cNvPicPr>
              <a:picLocks noChangeAspect="1" noChangeArrowheads="1"/>
            </p:cNvPicPr>
            <p:nvPr/>
          </p:nvPicPr>
          <p:blipFill>
            <a:blip r:embed="rId4"/>
            <a:srcRect/>
            <a:stretch>
              <a:fillRect/>
            </a:stretch>
          </p:blipFill>
          <p:spPr bwMode="auto">
            <a:xfrm>
              <a:off x="1881178" y="2833692"/>
              <a:ext cx="1333500" cy="1238250"/>
            </a:xfrm>
            <a:prstGeom prst="rect">
              <a:avLst/>
            </a:prstGeom>
            <a:noFill/>
          </p:spPr>
        </p:pic>
        <p:sp>
          <p:nvSpPr>
            <p:cNvPr id="25" name="テキスト ボックス 24"/>
            <p:cNvSpPr txBox="1"/>
            <p:nvPr/>
          </p:nvSpPr>
          <p:spPr>
            <a:xfrm>
              <a:off x="2285984" y="2252955"/>
              <a:ext cx="928694" cy="461665"/>
            </a:xfrm>
            <a:prstGeom prst="rect">
              <a:avLst/>
            </a:prstGeom>
            <a:noFill/>
          </p:spPr>
          <p:txBody>
            <a:bodyPr wrap="square" rtlCol="0">
              <a:spAutoFit/>
            </a:bodyPr>
            <a:lstStyle/>
            <a:p>
              <a:r>
                <a:rPr kumimoji="1" lang="en-US" altLang="ja-JP" sz="2400" dirty="0" smtClean="0">
                  <a:solidFill>
                    <a:srgbClr val="FFC000"/>
                  </a:solidFill>
                </a:rPr>
                <a:t>B</a:t>
              </a:r>
              <a:endParaRPr kumimoji="1" lang="ja-JP" altLang="en-US" sz="2400" dirty="0">
                <a:solidFill>
                  <a:srgbClr val="FFC000"/>
                </a:solidFill>
              </a:endParaRPr>
            </a:p>
          </p:txBody>
        </p:sp>
        <p:sp>
          <p:nvSpPr>
            <p:cNvPr id="26" name="テキスト ボックス 25"/>
            <p:cNvSpPr txBox="1"/>
            <p:nvPr/>
          </p:nvSpPr>
          <p:spPr>
            <a:xfrm>
              <a:off x="6572264" y="2252955"/>
              <a:ext cx="928694" cy="461665"/>
            </a:xfrm>
            <a:prstGeom prst="rect">
              <a:avLst/>
            </a:prstGeom>
            <a:noFill/>
          </p:spPr>
          <p:txBody>
            <a:bodyPr wrap="square" rtlCol="0">
              <a:spAutoFit/>
            </a:bodyPr>
            <a:lstStyle/>
            <a:p>
              <a:r>
                <a:rPr lang="en-US" altLang="ja-JP" sz="2400" dirty="0" smtClean="0">
                  <a:solidFill>
                    <a:srgbClr val="FFC000"/>
                  </a:solidFill>
                </a:rPr>
                <a:t>A</a:t>
              </a:r>
              <a:endParaRPr kumimoji="1" lang="ja-JP" altLang="en-US" sz="2400" dirty="0">
                <a:solidFill>
                  <a:srgbClr val="FFC000"/>
                </a:solidFill>
              </a:endParaRPr>
            </a:p>
          </p:txBody>
        </p:sp>
        <p:sp>
          <p:nvSpPr>
            <p:cNvPr id="27" name="正方形/長方形 26"/>
            <p:cNvSpPr/>
            <p:nvPr/>
          </p:nvSpPr>
          <p:spPr>
            <a:xfrm>
              <a:off x="928662" y="4286256"/>
              <a:ext cx="7215238" cy="20002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400" dirty="0" err="1" smtClean="0"/>
                <a:t>user@B</a:t>
              </a:r>
              <a:r>
                <a:rPr lang="en-US" altLang="ja-JP" sz="2400" dirty="0" smtClean="0"/>
                <a:t>:~ $ </a:t>
              </a:r>
              <a:r>
                <a:rPr lang="en-US" altLang="ja-JP" sz="2400" dirty="0" err="1" smtClean="0"/>
                <a:t>ssh</a:t>
              </a:r>
              <a:r>
                <a:rPr lang="en-US" altLang="ja-JP" sz="2400" dirty="0" smtClean="0"/>
                <a:t> A </a:t>
              </a:r>
              <a:r>
                <a:rPr lang="en-US" altLang="ja-JP" sz="2400" dirty="0" err="1" smtClean="0"/>
                <a:t>ls</a:t>
              </a:r>
              <a:endParaRPr lang="en-US" altLang="ja-JP" sz="2400" dirty="0" smtClean="0"/>
            </a:p>
            <a:p>
              <a:r>
                <a:rPr lang="en-US" altLang="ja-JP" sz="2400" dirty="0" err="1" smtClean="0"/>
                <a:t>user@A's</a:t>
              </a:r>
              <a:r>
                <a:rPr lang="en-US" altLang="ja-JP" sz="2400" dirty="0" smtClean="0"/>
                <a:t> password:</a:t>
              </a:r>
            </a:p>
            <a:p>
              <a:r>
                <a:rPr lang="en-US" altLang="ja-JP" sz="2400" dirty="0" err="1" smtClean="0"/>
                <a:t>public_html</a:t>
              </a:r>
              <a:endParaRPr kumimoji="1" lang="en-US" altLang="ja-JP" sz="2400" dirty="0" smtClean="0"/>
            </a:p>
            <a:p>
              <a:r>
                <a:rPr lang="en-US" altLang="ja-JP" sz="2400" dirty="0" err="1" smtClean="0"/>
                <a:t>a.out</a:t>
              </a:r>
              <a:endParaRPr kumimoji="1" lang="en-US" altLang="ja-JP" sz="2400" dirty="0" smtClean="0"/>
            </a:p>
            <a:p>
              <a:r>
                <a:rPr lang="en-US" altLang="ja-JP" sz="2400" dirty="0" smtClean="0"/>
                <a:t>test.f90</a:t>
              </a:r>
              <a:endParaRPr kumimoji="1" lang="ja-JP" altLang="en-US" sz="2400" dirty="0"/>
            </a:p>
          </p:txBody>
        </p:sp>
        <p:cxnSp>
          <p:nvCxnSpPr>
            <p:cNvPr id="28" name="直線コネクタ 27"/>
            <p:cNvCxnSpPr/>
            <p:nvPr/>
          </p:nvCxnSpPr>
          <p:spPr>
            <a:xfrm>
              <a:off x="3214678" y="3143248"/>
              <a:ext cx="2857520"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571472" y="1500174"/>
              <a:ext cx="5429288" cy="461665"/>
            </a:xfrm>
            <a:prstGeom prst="rect">
              <a:avLst/>
            </a:prstGeom>
            <a:noFill/>
          </p:spPr>
          <p:txBody>
            <a:bodyPr wrap="square" rtlCol="0">
              <a:spAutoFit/>
            </a:bodyPr>
            <a:lstStyle/>
            <a:p>
              <a:r>
                <a:rPr kumimoji="1" lang="ja-JP" altLang="en-US" sz="2400" dirty="0" smtClean="0"/>
                <a:t>例</a:t>
              </a:r>
              <a:r>
                <a:rPr kumimoji="1" lang="en-US" altLang="ja-JP" sz="2400" dirty="0" smtClean="0"/>
                <a:t>: B </a:t>
              </a:r>
              <a:r>
                <a:rPr kumimoji="1" lang="ja-JP" altLang="en-US" sz="2400" dirty="0" smtClean="0"/>
                <a:t>から </a:t>
              </a:r>
              <a:r>
                <a:rPr kumimoji="1" lang="en-US" altLang="ja-JP" sz="2400" dirty="0" smtClean="0"/>
                <a:t>A </a:t>
              </a:r>
              <a:r>
                <a:rPr lang="ja-JP" altLang="en-US" sz="2400" dirty="0" smtClean="0"/>
                <a:t>を操作</a:t>
              </a:r>
              <a:endParaRPr kumimoji="1" lang="ja-JP" altLang="en-US" sz="2400" dirty="0"/>
            </a:p>
          </p:txBody>
        </p:sp>
      </p:gr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ODAKKER@EIL3IGSUUVWXY5L9" val="2825"/>
</p:tagLst>
</file>

<file path=ppt/theme/theme1.xml><?xml version="1.0" encoding="utf-8"?>
<a:theme xmlns:a="http://schemas.openxmlformats.org/drawingml/2006/main" name="テクノロジー">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テクノロジー">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テクノロジー">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3369</TotalTime>
  <Words>1331</Words>
  <Application>Microsoft Office PowerPoint</Application>
  <PresentationFormat>画面に合わせる (4:3)</PresentationFormat>
  <Paragraphs>267</Paragraphs>
  <Slides>37</Slides>
  <Notes>9</Notes>
  <HiddenSlides>0</HiddenSlides>
  <MMClips>0</MMClips>
  <ScaleCrop>false</ScaleCrop>
  <HeadingPairs>
    <vt:vector size="4" baseType="variant">
      <vt:variant>
        <vt:lpstr>テーマ</vt:lpstr>
      </vt:variant>
      <vt:variant>
        <vt:i4>1</vt:i4>
      </vt:variant>
      <vt:variant>
        <vt:lpstr>スライド タイトル</vt:lpstr>
      </vt:variant>
      <vt:variant>
        <vt:i4>37</vt:i4>
      </vt:variant>
    </vt:vector>
  </HeadingPairs>
  <TitlesOfParts>
    <vt:vector size="38" baseType="lpstr">
      <vt:lpstr>テクノロジー</vt:lpstr>
      <vt:lpstr>ネットワーク コンピューティング</vt:lpstr>
      <vt:lpstr>本日の内容</vt:lpstr>
      <vt:lpstr>その前に用語解説</vt:lpstr>
      <vt:lpstr>遠隔アクセス</vt:lpstr>
      <vt:lpstr>遠隔アクセス</vt:lpstr>
      <vt:lpstr>遠隔ログインとは</vt:lpstr>
      <vt:lpstr>遠隔ログインの概念図</vt:lpstr>
      <vt:lpstr>遠隔コマンド実行とは</vt:lpstr>
      <vt:lpstr>遠隔コマンド実行の概念図</vt:lpstr>
      <vt:lpstr>ファイル転送とは</vt:lpstr>
      <vt:lpstr>ファイル転送の概念図</vt:lpstr>
      <vt:lpstr>遠隔アクセスの流れ</vt:lpstr>
      <vt:lpstr>遠隔アクセスのしくみ</vt:lpstr>
      <vt:lpstr>遠隔アクセスに使用される通信規約</vt:lpstr>
      <vt:lpstr>遠隔アクセスに使用される通信規約</vt:lpstr>
      <vt:lpstr>遠隔アクセスに使用される通信規約</vt:lpstr>
      <vt:lpstr>遠隔アクセスのまとめ</vt:lpstr>
      <vt:lpstr>遠隔アクセスツール for Windows</vt:lpstr>
      <vt:lpstr>ネットワークセキュリティ の基礎</vt:lpstr>
      <vt:lpstr>ネットワークの危険性</vt:lpstr>
      <vt:lpstr>危険を避けるために</vt:lpstr>
      <vt:lpstr>ポートとは</vt:lpstr>
      <vt:lpstr>ポートの種類</vt:lpstr>
      <vt:lpstr>[参考]:ポート番号の不思議な区切り</vt:lpstr>
      <vt:lpstr>通信規約とポート番号の対応　</vt:lpstr>
      <vt:lpstr>デーモン(daemon)</vt:lpstr>
      <vt:lpstr>デーモンの概念図</vt:lpstr>
      <vt:lpstr>inetd</vt:lpstr>
      <vt:lpstr>不必要なネットワークサービスを停止するには</vt:lpstr>
      <vt:lpstr>アクセス制限</vt:lpstr>
      <vt:lpstr>セキュリティーホールをなくす</vt:lpstr>
      <vt:lpstr>Debian GNU/Linuxの場合</vt:lpstr>
      <vt:lpstr>Windowsの場合</vt:lpstr>
      <vt:lpstr>https</vt:lpstr>
      <vt:lpstr>https</vt:lpstr>
      <vt:lpstr>ネットワークセキュリティーのまとめ</vt:lpstr>
      <vt:lpstr>参考文献</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network-computing</dc:title>
  <dc:creator>yamasita</dc:creator>
  <cp:lastModifiedBy>yamasita</cp:lastModifiedBy>
  <cp:revision>206</cp:revision>
  <dcterms:created xsi:type="dcterms:W3CDTF">2007-01-08T10:47:20Z</dcterms:created>
  <dcterms:modified xsi:type="dcterms:W3CDTF">2009-07-03T08:13:16Z</dcterms:modified>
</cp:coreProperties>
</file>