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26"/>
  </p:notesMasterIdLst>
  <p:sldIdLst>
    <p:sldId id="256" r:id="rId2"/>
    <p:sldId id="300" r:id="rId3"/>
    <p:sldId id="299" r:id="rId4"/>
    <p:sldId id="259" r:id="rId5"/>
    <p:sldId id="280" r:id="rId6"/>
    <p:sldId id="275" r:id="rId7"/>
    <p:sldId id="303" r:id="rId8"/>
    <p:sldId id="281" r:id="rId9"/>
    <p:sldId id="301" r:id="rId10"/>
    <p:sldId id="290" r:id="rId11"/>
    <p:sldId id="282" r:id="rId12"/>
    <p:sldId id="283" r:id="rId13"/>
    <p:sldId id="302" r:id="rId14"/>
    <p:sldId id="285" r:id="rId15"/>
    <p:sldId id="286" r:id="rId16"/>
    <p:sldId id="288" r:id="rId17"/>
    <p:sldId id="291" r:id="rId18"/>
    <p:sldId id="292" r:id="rId19"/>
    <p:sldId id="293" r:id="rId20"/>
    <p:sldId id="294" r:id="rId21"/>
    <p:sldId id="295" r:id="rId22"/>
    <p:sldId id="296" r:id="rId23"/>
    <p:sldId id="297" r:id="rId24"/>
    <p:sldId id="298" r:id="rId25"/>
  </p:sldIdLst>
  <p:sldSz cx="9144000" cy="6858000" type="screen4x3"/>
  <p:notesSz cx="6858000" cy="9144000"/>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Arial" charset="0"/>
        <a:ea typeface="ＭＳ Ｐゴシック" pitchFamily="50" charset="-128"/>
        <a:cs typeface="+mn-cs"/>
      </a:defRPr>
    </a:lvl5pPr>
    <a:lvl6pPr marL="2286000" algn="l" defTabSz="914400" rtl="0" eaLnBrk="1" latinLnBrk="0" hangingPunct="1">
      <a:defRPr kumimoji="1" sz="2400" kern="1200">
        <a:solidFill>
          <a:schemeClr val="tx1"/>
        </a:solidFill>
        <a:latin typeface="Arial" charset="0"/>
        <a:ea typeface="ＭＳ Ｐゴシック" pitchFamily="50" charset="-128"/>
        <a:cs typeface="+mn-cs"/>
      </a:defRPr>
    </a:lvl6pPr>
    <a:lvl7pPr marL="2743200" algn="l" defTabSz="914400" rtl="0" eaLnBrk="1" latinLnBrk="0" hangingPunct="1">
      <a:defRPr kumimoji="1" sz="2400" kern="1200">
        <a:solidFill>
          <a:schemeClr val="tx1"/>
        </a:solidFill>
        <a:latin typeface="Arial" charset="0"/>
        <a:ea typeface="ＭＳ Ｐゴシック" pitchFamily="50" charset="-128"/>
        <a:cs typeface="+mn-cs"/>
      </a:defRPr>
    </a:lvl7pPr>
    <a:lvl8pPr marL="3200400" algn="l" defTabSz="914400" rtl="0" eaLnBrk="1" latinLnBrk="0" hangingPunct="1">
      <a:defRPr kumimoji="1" sz="2400" kern="1200">
        <a:solidFill>
          <a:schemeClr val="tx1"/>
        </a:solidFill>
        <a:latin typeface="Arial" charset="0"/>
        <a:ea typeface="ＭＳ Ｐゴシック" pitchFamily="50" charset="-128"/>
        <a:cs typeface="+mn-cs"/>
      </a:defRPr>
    </a:lvl8pPr>
    <a:lvl9pPr marL="3657600" algn="l" defTabSz="914400" rtl="0" eaLnBrk="1" latinLnBrk="0" hangingPunct="1">
      <a:defRPr kumimoji="1" sz="2400"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01BF"/>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72" autoAdjust="0"/>
    <p:restoredTop sz="76087" autoAdjust="0"/>
  </p:normalViewPr>
  <p:slideViewPr>
    <p:cSldViewPr>
      <p:cViewPr varScale="1">
        <p:scale>
          <a:sx n="59" d="100"/>
          <a:sy n="59" d="100"/>
        </p:scale>
        <p:origin x="-54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a:latin typeface="Arial" charset="0"/>
                <a:ea typeface="ＭＳ Ｐゴシック" pitchFamily="20" charset="-128"/>
              </a:defRPr>
            </a:lvl1pPr>
          </a:lstStyle>
          <a:p>
            <a:pPr>
              <a:defRPr/>
            </a:pPr>
            <a:endParaRPr lang="en-US" altLang="ja-JP"/>
          </a:p>
        </p:txBody>
      </p:sp>
      <p:sp>
        <p:nvSpPr>
          <p:cNvPr id="23555"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a:latin typeface="Arial" charset="0"/>
                <a:ea typeface="ＭＳ Ｐゴシック" pitchFamily="20" charset="-128"/>
              </a:defRPr>
            </a:lvl1pPr>
          </a:lstStyle>
          <a:p>
            <a:pPr>
              <a:defRPr/>
            </a:pPr>
            <a:endParaRPr lang="en-US" altLang="ja-JP"/>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sz="1200">
                <a:latin typeface="Arial" charset="0"/>
                <a:ea typeface="ＭＳ Ｐゴシック" pitchFamily="20" charset="-128"/>
              </a:defRPr>
            </a:lvl1pPr>
          </a:lstStyle>
          <a:p>
            <a:pPr>
              <a:defRPr/>
            </a:pPr>
            <a:endParaRPr lang="en-US" altLang="ja-JP"/>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sz="1200">
                <a:latin typeface="Arial" charset="0"/>
                <a:ea typeface="ＭＳ Ｐゴシック" pitchFamily="20" charset="-128"/>
              </a:defRPr>
            </a:lvl1pPr>
          </a:lstStyle>
          <a:p>
            <a:pPr>
              <a:defRPr/>
            </a:pPr>
            <a:fld id="{39EF7135-8DCA-462E-947A-302F9AAA4080}"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20"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20"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20"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20"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2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ja.wikipedia.org/wiki/%E3%82%AA%E3%83%9A%E3%83%AC%E3%83%BC%E3%83%86%E3%82%A3%E3%83%B3%E3%82%B0%E3%82%B7%E3%82%B9%E3%83%86%E3%83%A0"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ja.wikipedia.org/wiki/%E3%82%BD%E3%83%95%E3%83%88%E3%82%A6%E3%82%A7%E3%82%A2" TargetMode="External"/><Relationship Id="rId5" Type="http://schemas.openxmlformats.org/officeDocument/2006/relationships/hyperlink" Target="http://ja.wikipedia.org/wiki/%E3%83%8F%E3%83%BC%E3%83%89%E3%82%A6%E3%82%A7%E3%82%A2" TargetMode="External"/><Relationship Id="rId4" Type="http://schemas.openxmlformats.org/officeDocument/2006/relationships/hyperlink" Target="http://ja.wikipedia.org/wiki/%E8%A8%88%E7%AE%97%E8%B3%87%E6%BA%90"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C216175B-1435-4C1D-9B9F-41D46742E73E}" type="slidenum">
              <a:rPr lang="en-US" altLang="ja-JP" smtClean="0">
                <a:ea typeface="ＭＳ Ｐゴシック" pitchFamily="50" charset="-128"/>
              </a:rPr>
              <a:pPr/>
              <a:t>1</a:t>
            </a:fld>
            <a:endParaRPr lang="en-US" altLang="ja-JP" smtClean="0">
              <a:ea typeface="ＭＳ Ｐゴシック" pitchFamily="50"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ja-JP" altLang="ja-JP" dirty="0" smtClean="0">
              <a:ea typeface="ＭＳ Ｐゴシック" pitchFamily="50"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F8627D5D-0248-4561-B3A3-150C9B036F34}" type="slidenum">
              <a:rPr lang="en-US" altLang="ja-JP" smtClean="0">
                <a:ea typeface="ＭＳ Ｐゴシック" pitchFamily="50" charset="-128"/>
              </a:rPr>
              <a:pPr/>
              <a:t>14</a:t>
            </a:fld>
            <a:endParaRPr lang="en-US" altLang="ja-JP" smtClean="0">
              <a:ea typeface="ＭＳ Ｐゴシック" pitchFamily="50"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ja-JP" altLang="ja-JP" dirty="0" smtClean="0">
              <a:ea typeface="ＭＳ Ｐゴシック" pitchFamily="50"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5908DDB5-9DE7-4BC7-A434-429CC5817F14}" type="slidenum">
              <a:rPr lang="en-US" altLang="ja-JP" smtClean="0">
                <a:ea typeface="ＭＳ Ｐゴシック" pitchFamily="50" charset="-128"/>
              </a:rPr>
              <a:pPr/>
              <a:t>15</a:t>
            </a:fld>
            <a:endParaRPr lang="en-US" altLang="ja-JP" smtClean="0">
              <a:ea typeface="ＭＳ Ｐゴシック" pitchFamily="50" charset="-128"/>
            </a:endParaRPr>
          </a:p>
        </p:txBody>
      </p:sp>
      <p:sp>
        <p:nvSpPr>
          <p:cNvPr id="31747" name="Rectangle 2"/>
          <p:cNvSpPr>
            <a:spLocks noGrp="1" noRot="1" noChangeAspect="1" noChangeArrowheads="1" noTextEdit="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コマンドとは </a:t>
            </a:r>
            <a:r>
              <a:rPr kumimoji="1" lang="en-US" altLang="ja-JP" dirty="0" smtClean="0"/>
              <a:t>UNIX </a:t>
            </a:r>
            <a:r>
              <a:rPr kumimoji="1" lang="ja-JP" altLang="en-US" dirty="0" smtClean="0"/>
              <a:t>に対してプログラムを動かすように指令を出す時に用いるもの</a:t>
            </a:r>
            <a:endParaRPr kumimoji="1" lang="en-US" altLang="ja-JP" dirty="0" smtClean="0"/>
          </a:p>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16</a:t>
            </a:fld>
            <a:endParaRPr lang="en-US" altLang="ja-JP"/>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パーミッションを設定する際に </a:t>
            </a:r>
            <a:r>
              <a:rPr kumimoji="1" lang="en-US" altLang="ja-JP" dirty="0" smtClean="0"/>
              <a:t>user, group,</a:t>
            </a:r>
            <a:r>
              <a:rPr kumimoji="1" lang="en-US" altLang="ja-JP" baseline="0" dirty="0" smtClean="0"/>
              <a:t> other </a:t>
            </a:r>
            <a:r>
              <a:rPr kumimoji="1" lang="ja-JP" altLang="en-US" dirty="0" smtClean="0"/>
              <a:t>の概念を理解する必要がある</a:t>
            </a:r>
            <a:endParaRPr kumimoji="1" lang="en-US" altLang="ja-JP" dirty="0" smtClean="0"/>
          </a:p>
          <a:p>
            <a:r>
              <a:rPr kumimoji="1" lang="ja-JP" altLang="en-US" dirty="0" smtClean="0"/>
              <a:t>定義を正しく</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19</a:t>
            </a:fld>
            <a:endParaRPr lang="en-US" altLang="ja-JP"/>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実行</a:t>
            </a:r>
            <a:r>
              <a:rPr lang="en-US" altLang="ja-JP" dirty="0" smtClean="0"/>
              <a:t>:</a:t>
            </a:r>
            <a:r>
              <a:rPr lang="ja-JP" altLang="en-US" dirty="0" smtClean="0"/>
              <a:t> プログラムを動かしたり</a:t>
            </a:r>
            <a:r>
              <a:rPr lang="en-US" altLang="ja-JP" dirty="0" smtClean="0"/>
              <a:t>,</a:t>
            </a:r>
            <a:r>
              <a:rPr lang="ja-JP" altLang="en-US" dirty="0" smtClean="0"/>
              <a:t> ディレクトリを移動したり</a:t>
            </a:r>
            <a:r>
              <a:rPr lang="en-US" altLang="ja-JP" dirty="0" smtClean="0"/>
              <a:t>…</a:t>
            </a:r>
          </a:p>
          <a:p>
            <a:r>
              <a:rPr lang="ja-JP" altLang="en-US" dirty="0" smtClean="0"/>
              <a:t>        </a:t>
            </a:r>
            <a:r>
              <a:rPr lang="en-US" altLang="ja-JP" dirty="0" smtClean="0"/>
              <a:t>UNIX </a:t>
            </a:r>
            <a:r>
              <a:rPr lang="ja-JP" altLang="en-US" dirty="0" smtClean="0"/>
              <a:t>は全部ファイルなのでコマンド もファイルだ</a:t>
            </a:r>
            <a:r>
              <a:rPr lang="en-US" altLang="ja-JP" dirty="0" smtClean="0"/>
              <a:t>. </a:t>
            </a:r>
            <a:r>
              <a:rPr lang="ja-JP" altLang="en-US" dirty="0" smtClean="0"/>
              <a:t>コマンドとして実行できるかどうかを設定するという意味だ</a:t>
            </a:r>
            <a:endParaRPr lang="en-US" altLang="ja-JP" dirty="0" smtClean="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20</a:t>
            </a:fld>
            <a:endParaRPr lang="en-US" altLang="ja-JP"/>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90751903-1450-477B-9CD4-4F3ADF7E21A2}" type="slidenum">
              <a:rPr lang="en-US" altLang="ja-JP" smtClean="0">
                <a:ea typeface="ＭＳ Ｐゴシック" pitchFamily="50" charset="-128"/>
              </a:rPr>
              <a:pPr/>
              <a:t>21</a:t>
            </a:fld>
            <a:endParaRPr lang="en-US" altLang="ja-JP" smtClean="0">
              <a:ea typeface="ＭＳ Ｐゴシック" pitchFamily="50" charset="-128"/>
            </a:endParaRPr>
          </a:p>
        </p:txBody>
      </p:sp>
      <p:sp>
        <p:nvSpPr>
          <p:cNvPr id="32771" name="Rectangle 2"/>
          <p:cNvSpPr>
            <a:spLocks noGrp="1" noRot="1" noChangeAspect="1" noChangeArrowheads="1" noTextEdit="1"/>
          </p:cNvSpPr>
          <p:nvPr>
            <p:ph type="sldImg"/>
          </p:nvPr>
        </p:nvSpPr>
        <p:spPr>
          <a:solidFill>
            <a:srgbClr val="FFFFFF"/>
          </a:solidFill>
          <a:ln/>
        </p:spPr>
      </p:sp>
      <p:sp>
        <p:nvSpPr>
          <p:cNvPr id="327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ja-JP" altLang="ja-JP" dirty="0" smtClean="0">
              <a:ea typeface="ＭＳ Ｐゴシック"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FFC5B8F-26D1-4982-B2BD-E49EE4363779}" type="slidenum">
              <a:rPr lang="en-US" altLang="ja-JP" smtClean="0">
                <a:ea typeface="ＭＳ Ｐゴシック" pitchFamily="50" charset="-128"/>
              </a:rPr>
              <a:pPr/>
              <a:t>22</a:t>
            </a:fld>
            <a:endParaRPr lang="en-US" altLang="ja-JP" smtClean="0">
              <a:ea typeface="ＭＳ Ｐゴシック" pitchFamily="50" charset="-128"/>
            </a:endParaRPr>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26066202-6C10-442D-BE60-390F04BEADB6}" type="slidenum">
              <a:rPr lang="en-US" altLang="ja-JP" smtClean="0">
                <a:ea typeface="ＭＳ Ｐゴシック" pitchFamily="50" charset="-128"/>
              </a:rPr>
              <a:pPr/>
              <a:t>4</a:t>
            </a:fld>
            <a:endParaRPr lang="en-US" altLang="ja-JP" smtClean="0">
              <a:ea typeface="ＭＳ Ｐゴシック" pitchFamily="50" charset="-128"/>
            </a:endParaRPr>
          </a:p>
        </p:txBody>
      </p:sp>
      <p:sp>
        <p:nvSpPr>
          <p:cNvPr id="27651" name="Rectangle 1026"/>
          <p:cNvSpPr>
            <a:spLocks noGrp="1" noRot="1" noChangeAspect="1" noChangeArrowheads="1" noTextEdit="1"/>
          </p:cNvSpPr>
          <p:nvPr>
            <p:ph type="sldImg"/>
          </p:nvPr>
        </p:nvSpPr>
        <p:spPr>
          <a:ln/>
        </p:spPr>
      </p:sp>
      <p:sp>
        <p:nvSpPr>
          <p:cNvPr id="27652" name="Rectangle 1027"/>
          <p:cNvSpPr>
            <a:spLocks noGrp="1" noChangeArrowheads="1"/>
          </p:cNvSpPr>
          <p:nvPr>
            <p:ph type="body" idx="1"/>
          </p:nvPr>
        </p:nvSpPr>
        <p:spPr>
          <a:noFill/>
          <a:ln/>
        </p:spPr>
        <p:txBody>
          <a:bodyPr/>
          <a:lstStyle/>
          <a:p>
            <a:pPr eaLnBrk="1" hangingPunct="1"/>
            <a:endParaRPr lang="ja-JP" altLang="ja-JP" smtClean="0">
              <a:ea typeface="ＭＳ Ｐゴシック" pitchFamily="50"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lang="ja-JP" altLang="en-US" dirty="0" smtClean="0"/>
              <a:t>カーネル</a:t>
            </a:r>
            <a:r>
              <a:rPr lang="en-US" altLang="ja-JP" dirty="0" smtClean="0"/>
              <a:t>:</a:t>
            </a:r>
            <a:r>
              <a:rPr lang="ja-JP" altLang="en-US" dirty="0" smtClean="0"/>
              <a:t> 階層型に設計された</a:t>
            </a:r>
            <a:r>
              <a:rPr lang="ja-JP" altLang="en-US" dirty="0" smtClean="0">
                <a:hlinkClick r:id="rId3" tooltip="オペレーティングシステム"/>
              </a:rPr>
              <a:t>オペレーティングシステム</a:t>
            </a:r>
            <a:r>
              <a:rPr lang="ja-JP" altLang="en-US" dirty="0" smtClean="0"/>
              <a:t> </a:t>
            </a:r>
            <a:r>
              <a:rPr lang="en-US" altLang="ja-JP" dirty="0" smtClean="0"/>
              <a:t>(OS) </a:t>
            </a:r>
            <a:r>
              <a:rPr lang="ja-JP" altLang="en-US" dirty="0" smtClean="0"/>
              <a:t>の中核となる部分である。システムの</a:t>
            </a:r>
            <a:r>
              <a:rPr lang="ja-JP" altLang="en-US" dirty="0" smtClean="0">
                <a:hlinkClick r:id="rId4" tooltip="計算資源"/>
              </a:rPr>
              <a:t>リソース</a:t>
            </a:r>
            <a:r>
              <a:rPr lang="ja-JP" altLang="en-US" dirty="0" smtClean="0"/>
              <a:t>を管理し、</a:t>
            </a:r>
            <a:r>
              <a:rPr lang="ja-JP" altLang="en-US" dirty="0" smtClean="0">
                <a:hlinkClick r:id="rId5" tooltip="ハードウェア"/>
              </a:rPr>
              <a:t>ハードウェア</a:t>
            </a:r>
            <a:r>
              <a:rPr lang="ja-JP" altLang="en-US" dirty="0" smtClean="0"/>
              <a:t>と</a:t>
            </a:r>
            <a:r>
              <a:rPr lang="ja-JP" altLang="en-US" dirty="0" smtClean="0">
                <a:hlinkClick r:id="rId6" tooltip="ソフトウェア"/>
              </a:rPr>
              <a:t>ソフトウェア</a:t>
            </a:r>
            <a:r>
              <a:rPr lang="ja-JP" altLang="en-US" dirty="0" smtClean="0"/>
              <a:t>コンポーネントのやりとりを管理する。</a:t>
            </a:r>
            <a:endParaRPr lang="en-US" altLang="ja-JP" dirty="0" smtClean="0"/>
          </a:p>
          <a:p>
            <a:r>
              <a:rPr kumimoji="1" lang="en-US" altLang="ja-JP" dirty="0" smtClean="0"/>
              <a:t>BIOS</a:t>
            </a:r>
            <a:r>
              <a:rPr kumimoji="1" lang="ja-JP" altLang="en-US" dirty="0" err="1" smtClean="0"/>
              <a:t>，</a:t>
            </a:r>
            <a:r>
              <a:rPr kumimoji="1" lang="ja-JP" altLang="en-US" dirty="0" smtClean="0"/>
              <a:t>シェルときちんと区別できるように</a:t>
            </a:r>
            <a:endParaRPr kumimoji="1" lang="en-US" altLang="ja-JP" dirty="0" smtClean="0"/>
          </a:p>
          <a:p>
            <a:r>
              <a:rPr kumimoji="1" lang="en-US" altLang="ja-JP" dirty="0" smtClean="0"/>
              <a:t>OS </a:t>
            </a:r>
            <a:r>
              <a:rPr kumimoji="1" lang="ja-JP" altLang="en-US" dirty="0" smtClean="0"/>
              <a:t>はアプリケーションを動かす土台</a:t>
            </a:r>
            <a:endParaRPr kumimoji="1" lang="en-US" altLang="ja-JP" dirty="0" smtClean="0"/>
          </a:p>
          <a:p>
            <a:r>
              <a:rPr kumimoji="1" lang="ja-JP" altLang="en-US" dirty="0" smtClean="0"/>
              <a:t>ハードウェアの説明</a:t>
            </a:r>
            <a:r>
              <a:rPr kumimoji="1" lang="en-US" altLang="ja-JP" dirty="0" smtClean="0"/>
              <a:t>:</a:t>
            </a:r>
            <a:r>
              <a:rPr kumimoji="1" lang="ja-JP" altLang="en-US" dirty="0" smtClean="0"/>
              <a:t> メモリやプロセッサのように実体のあるもの</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5</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66C92C9A-CE14-4B9F-B272-658C13B62F88}" type="slidenum">
              <a:rPr lang="en-US" altLang="ja-JP" smtClean="0">
                <a:ea typeface="ＭＳ Ｐゴシック" pitchFamily="50" charset="-128"/>
              </a:rPr>
              <a:pPr/>
              <a:t>6</a:t>
            </a:fld>
            <a:endParaRPr lang="en-US" altLang="ja-JP" smtClean="0">
              <a:ea typeface="ＭＳ Ｐゴシック" pitchFamily="50" charset="-128"/>
            </a:endParaRPr>
          </a:p>
        </p:txBody>
      </p:sp>
      <p:sp>
        <p:nvSpPr>
          <p:cNvPr id="28675" name="Rectangle 2"/>
          <p:cNvSpPr>
            <a:spLocks noGrp="1" noRot="1" noChangeAspect="1" noChangeArrowheads="1" noTextEdit="1"/>
          </p:cNvSpPr>
          <p:nvPr>
            <p:ph type="sldImg"/>
          </p:nvPr>
        </p:nvSpPr>
        <p:spPr>
          <a:solidFill>
            <a:srgbClr val="FFFFFF"/>
          </a:solidFill>
          <a:ln/>
        </p:spPr>
      </p:sp>
      <p:sp>
        <p:nvSpPr>
          <p:cNvPr id="28676" name="Rectangle 3"/>
          <p:cNvSpPr>
            <a:spLocks noGrp="1" noChangeArrowheads="1"/>
          </p:cNvSpPr>
          <p:nvPr>
            <p:ph type="body" idx="1"/>
          </p:nvPr>
        </p:nvSpPr>
        <p:spPr>
          <a:solidFill>
            <a:srgbClr val="FFFFFF"/>
          </a:solidFill>
          <a:ln>
            <a:solidFill>
              <a:srgbClr val="000000"/>
            </a:solidFill>
          </a:ln>
        </p:spPr>
        <p:txBody>
          <a:bodyPr/>
          <a:lstStyle/>
          <a:p>
            <a:r>
              <a:rPr lang="en-US" altLang="ja-JP" dirty="0" smtClean="0"/>
              <a:t>Linux </a:t>
            </a:r>
            <a:r>
              <a:rPr lang="ja-JP" altLang="en-US" dirty="0" smtClean="0"/>
              <a:t>が </a:t>
            </a:r>
            <a:r>
              <a:rPr lang="en-US" altLang="ja-JP" dirty="0" smtClean="0"/>
              <a:t>Windows </a:t>
            </a:r>
            <a:r>
              <a:rPr lang="ja-JP" altLang="en-US" dirty="0" err="1" smtClean="0"/>
              <a:t>ほど普</a:t>
            </a:r>
            <a:r>
              <a:rPr lang="ja-JP" altLang="en-US" dirty="0" smtClean="0"/>
              <a:t>及していないのはなぜか</a:t>
            </a:r>
            <a:r>
              <a:rPr lang="en-US" altLang="ja-JP" dirty="0" smtClean="0"/>
              <a:t>?</a:t>
            </a:r>
          </a:p>
          <a:p>
            <a:r>
              <a:rPr lang="ja-JP" altLang="en-US" dirty="0" smtClean="0"/>
              <a:t>みんな使っているから</a:t>
            </a:r>
            <a:r>
              <a:rPr lang="en-US" altLang="ja-JP" dirty="0" smtClean="0"/>
              <a:t>. </a:t>
            </a:r>
          </a:p>
          <a:p>
            <a:r>
              <a:rPr lang="ja-JP" altLang="en-US" dirty="0" smtClean="0"/>
              <a:t>仕事で特定のソフトを使う必要があるから</a:t>
            </a:r>
            <a:r>
              <a:rPr lang="en-US" altLang="ja-JP" dirty="0" smtClean="0"/>
              <a:t>. </a:t>
            </a:r>
          </a:p>
          <a:p>
            <a:r>
              <a:rPr lang="ja-JP" altLang="en-US" dirty="0" smtClean="0"/>
              <a:t>パソコン買ったら入ってたから</a:t>
            </a:r>
            <a:r>
              <a:rPr lang="en-US" altLang="ja-JP" dirty="0" smtClean="0"/>
              <a:t>...etc. </a:t>
            </a:r>
          </a:p>
          <a:p>
            <a:pPr eaLnBrk="1" hangingPunct="1"/>
            <a:r>
              <a:rPr lang="en-US" altLang="ja-JP" dirty="0" err="1" smtClean="0">
                <a:ea typeface="ＭＳ Ｐゴシック" pitchFamily="50" charset="-128"/>
              </a:rPr>
              <a:t>Linus</a:t>
            </a:r>
            <a:r>
              <a:rPr lang="en-US" altLang="ja-JP" baseline="0" dirty="0" smtClean="0">
                <a:ea typeface="ＭＳ Ｐゴシック" pitchFamily="50" charset="-128"/>
              </a:rPr>
              <a:t> </a:t>
            </a:r>
            <a:r>
              <a:rPr lang="ja-JP" altLang="en-US" baseline="0" dirty="0" err="1" smtClean="0">
                <a:ea typeface="ＭＳ Ｐゴシック" pitchFamily="50" charset="-128"/>
              </a:rPr>
              <a:t>さんの</a:t>
            </a:r>
            <a:r>
              <a:rPr lang="ja-JP" altLang="en-US" baseline="0" dirty="0" smtClean="0">
                <a:ea typeface="ＭＳ Ｐゴシック" pitchFamily="50" charset="-128"/>
              </a:rPr>
              <a:t>写真</a:t>
            </a:r>
            <a:endParaRPr lang="en-US" altLang="ja-JP" baseline="0" dirty="0" smtClean="0">
              <a:ea typeface="ＭＳ Ｐゴシック" pitchFamily="50" charset="-128"/>
            </a:endParaRPr>
          </a:p>
          <a:p>
            <a:pPr eaLnBrk="1" hangingPunct="1"/>
            <a:r>
              <a:rPr lang="ja-JP" altLang="en-US" baseline="0" dirty="0" smtClean="0">
                <a:ea typeface="ＭＳ Ｐゴシック" pitchFamily="50" charset="-128"/>
              </a:rPr>
              <a:t>フリーの意味</a:t>
            </a:r>
            <a:r>
              <a:rPr lang="en-US" altLang="ja-JP" baseline="0" dirty="0" smtClean="0">
                <a:ea typeface="ＭＳ Ｐゴシック" pitchFamily="50" charset="-128"/>
              </a:rPr>
              <a:t>:</a:t>
            </a:r>
            <a:r>
              <a:rPr lang="ja-JP" altLang="en-US" dirty="0" smtClean="0"/>
              <a:t>誰でも自由に複製</a:t>
            </a:r>
            <a:r>
              <a:rPr lang="en-US" altLang="ja-JP" dirty="0" smtClean="0"/>
              <a:t>, </a:t>
            </a:r>
            <a:r>
              <a:rPr lang="ja-JP" altLang="en-US" dirty="0" smtClean="0"/>
              <a:t>変更</a:t>
            </a:r>
            <a:r>
              <a:rPr lang="en-US" altLang="ja-JP" dirty="0" smtClean="0"/>
              <a:t>, </a:t>
            </a:r>
            <a:r>
              <a:rPr lang="ja-JP" altLang="en-US" dirty="0" smtClean="0"/>
              <a:t>配布可能．単純に無料という意味ではない．</a:t>
            </a:r>
            <a:endParaRPr lang="en-US" altLang="ja-JP" dirty="0" smtClean="0"/>
          </a:p>
          <a:p>
            <a:pPr eaLnBrk="1" hangingPunct="1"/>
            <a:r>
              <a:rPr lang="ja-JP" altLang="en-US" dirty="0" smtClean="0">
                <a:ea typeface="ＭＳ Ｐゴシック" pitchFamily="50" charset="-128"/>
              </a:rPr>
              <a:t>無保証を説明</a:t>
            </a:r>
            <a:endParaRPr lang="ja-JP" altLang="ja-JP" dirty="0" smtClean="0">
              <a:ea typeface="ＭＳ Ｐゴシック"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2594C58-409D-49B8-A6A6-A0BA7AA101E3}" type="slidenum">
              <a:rPr lang="en-US" altLang="ja-JP" smtClean="0">
                <a:ea typeface="ＭＳ Ｐゴシック" pitchFamily="50" charset="-128"/>
              </a:rPr>
              <a:pPr/>
              <a:t>7</a:t>
            </a:fld>
            <a:endParaRPr lang="en-US" altLang="ja-JP" smtClean="0">
              <a:ea typeface="ＭＳ Ｐゴシック" pitchFamily="50"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用途の違いについて書く</a:t>
            </a: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  文房具？からサーバまで</a:t>
            </a: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  ネットワークの仕組みについての理解</a:t>
            </a: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  ソフトウェアのバグに対する対応が早い</a:t>
            </a:r>
            <a:endParaRPr lang="en-US" altLang="ja-JP"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ja-JP" altLang="en-US" dirty="0" smtClean="0"/>
              <a:t>メモリ管理について</a:t>
            </a:r>
            <a:r>
              <a:rPr lang="en-US" altLang="ja-JP" dirty="0" smtClean="0"/>
              <a:t>:</a:t>
            </a:r>
            <a:r>
              <a:rPr lang="ja-JP" altLang="en-US" dirty="0" smtClean="0"/>
              <a:t> </a:t>
            </a:r>
            <a:r>
              <a:rPr lang="en-US" altLang="ja-JP" dirty="0" err="1" smtClean="0"/>
              <a:t>linux</a:t>
            </a:r>
            <a:r>
              <a:rPr lang="en-US" altLang="ja-JP" dirty="0" smtClean="0"/>
              <a:t> </a:t>
            </a:r>
            <a:r>
              <a:rPr lang="ja-JP" altLang="en-US" dirty="0" smtClean="0"/>
              <a:t>の場合</a:t>
            </a:r>
            <a:r>
              <a:rPr lang="en-US" altLang="ja-JP" dirty="0" smtClean="0"/>
              <a:t>, </a:t>
            </a:r>
            <a:r>
              <a:rPr lang="ja-JP" altLang="en-US" dirty="0" smtClean="0"/>
              <a:t>使わなくなったプログラムのメモリをアクティブなプログラムに受け渡すことが出来るので</a:t>
            </a:r>
            <a:r>
              <a:rPr lang="en-US" altLang="ja-JP" dirty="0" smtClean="0"/>
              <a:t>, </a:t>
            </a:r>
            <a:r>
              <a:rPr lang="ja-JP" altLang="en-US" dirty="0" smtClean="0"/>
              <a:t>フリーズしにくいと言</a:t>
            </a:r>
            <a:r>
              <a:rPr lang="ja-JP" altLang="en-US" dirty="0" err="1" smtClean="0"/>
              <a:t>わ</a:t>
            </a:r>
            <a:r>
              <a:rPr lang="ja-JP" altLang="en-US" dirty="0" smtClean="0"/>
              <a:t> </a:t>
            </a:r>
            <a:r>
              <a:rPr lang="ja-JP" altLang="en-US" dirty="0" err="1" smtClean="0"/>
              <a:t>れて</a:t>
            </a:r>
            <a:r>
              <a:rPr lang="ja-JP" altLang="en-US" dirty="0" smtClean="0"/>
              <a:t>いる</a:t>
            </a:r>
            <a:r>
              <a:rPr lang="en-US" altLang="ja-JP" dirty="0" smtClean="0"/>
              <a:t>(windows </a:t>
            </a:r>
            <a:r>
              <a:rPr lang="ja-JP" altLang="en-US" dirty="0" smtClean="0"/>
              <a:t>も最近はフリーズしにくくなったが</a:t>
            </a:r>
            <a:r>
              <a:rPr lang="en-US" altLang="ja-JP" dirty="0" smtClean="0"/>
              <a:t>). </a:t>
            </a:r>
          </a:p>
          <a:p>
            <a:pPr eaLnBrk="1" hangingPunct="1"/>
            <a:endParaRPr lang="ja-JP" altLang="ja-JP" dirty="0" smtClean="0">
              <a:ea typeface="ＭＳ Ｐゴシック" pitchFamily="50"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9</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ja-JP" altLang="en-US" dirty="0" smtClean="0"/>
              <a:t>周辺機器</a:t>
            </a:r>
            <a:r>
              <a:rPr kumimoji="1" lang="en-US" altLang="ja-JP" dirty="0" smtClean="0"/>
              <a:t>:</a:t>
            </a:r>
            <a:r>
              <a:rPr kumimoji="1" lang="ja-JP" altLang="en-US" dirty="0" smtClean="0"/>
              <a:t> マウス，キーボード，ハードディスク</a:t>
            </a:r>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11</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12</a:t>
            </a:fld>
            <a:endParaRPr lang="en-US" altLang="ja-JP"/>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39EF7135-8DCA-462E-947A-302F9AAA4080}" type="slidenum">
              <a:rPr lang="en-US" altLang="ja-JP" smtClean="0"/>
              <a:pPr>
                <a:defRPr/>
              </a:pPr>
              <a:t>13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3" name="正方形/長方形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正方形/長方形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正方形/長方形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正方形/長方形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正方形/長方形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角丸四角形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角丸四角形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正方形/長方形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タイトル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a:xfrm>
            <a:off x="6705600" y="4206240"/>
            <a:ext cx="960120" cy="457200"/>
          </a:xfrm>
        </p:spPr>
        <p:txBody>
          <a:bodyPr/>
          <a:lstStyle/>
          <a:p>
            <a:pPr>
              <a:defRPr/>
            </a:pPr>
            <a:endParaRPr lang="en-US" altLang="ja-JP"/>
          </a:p>
        </p:txBody>
      </p:sp>
      <p:sp>
        <p:nvSpPr>
          <p:cNvPr id="17" name="フッター プレースホルダ 16"/>
          <p:cNvSpPr>
            <a:spLocks noGrp="1"/>
          </p:cNvSpPr>
          <p:nvPr>
            <p:ph type="ftr" sz="quarter" idx="11"/>
          </p:nvPr>
        </p:nvSpPr>
        <p:spPr>
          <a:xfrm>
            <a:off x="5410200" y="4205288"/>
            <a:ext cx="1295400" cy="457200"/>
          </a:xfrm>
        </p:spPr>
        <p:txBody>
          <a:bodyPr/>
          <a:lstStyle/>
          <a:p>
            <a:pPr>
              <a:defRPr/>
            </a:pPr>
            <a:endParaRPr lang="en-US" altLang="ja-JP"/>
          </a:p>
        </p:txBody>
      </p:sp>
      <p:sp>
        <p:nvSpPr>
          <p:cNvPr id="29" name="スライド番号プレースホルダ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EC1B901C-DB5F-4CBF-AAA0-339A1B5FC82C}" type="slidenum">
              <a:rPr lang="en-US" altLang="ja-JP" smtClean="0"/>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AA699A18-D212-4E79-BE32-3B4C997B6061}" type="slidenum">
              <a:rPr lang="en-US" altLang="ja-JP" smtClean="0"/>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1143000"/>
            <a:ext cx="1905000" cy="5486400"/>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143000"/>
            <a:ext cx="6248400" cy="5486400"/>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BA122D70-BB32-4579-B4FA-DAC3E51D36A1}" type="slidenum">
              <a:rPr lang="en-US" altLang="ja-JP" smtClean="0"/>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0BEC2A35-E98E-4F5A-A108-03C6FC2D400E}" type="slidenum">
              <a:rPr lang="en-US" altLang="ja-JP" smtClean="0"/>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a:p>
        </p:txBody>
      </p:sp>
      <p:sp>
        <p:nvSpPr>
          <p:cNvPr id="5" name="フッター プレースホルダ 4"/>
          <p:cNvSpPr>
            <a:spLocks noGrp="1"/>
          </p:cNvSpPr>
          <p:nvPr>
            <p:ph type="ftr" sz="quarter" idx="11"/>
          </p:nvPr>
        </p:nvSpPr>
        <p:spPr/>
        <p:txBody>
          <a:bodyPr/>
          <a:lstStyle/>
          <a:p>
            <a:pPr>
              <a:defRPr/>
            </a:pPr>
            <a:endParaRPr lang="en-US" altLang="ja-JP"/>
          </a:p>
        </p:txBody>
      </p:sp>
      <p:sp>
        <p:nvSpPr>
          <p:cNvPr id="6" name="スライド番号プレースホルダ 5"/>
          <p:cNvSpPr>
            <a:spLocks noGrp="1"/>
          </p:cNvSpPr>
          <p:nvPr>
            <p:ph type="sldNum" sz="quarter" idx="12"/>
          </p:nvPr>
        </p:nvSpPr>
        <p:spPr/>
        <p:txBody>
          <a:bodyPr/>
          <a:lstStyle/>
          <a:p>
            <a:pPr>
              <a:defRPr/>
            </a:pPr>
            <a:fld id="{0450EFD9-E8C3-4641-AAA9-9D0B52F1F9F6}" type="slidenum">
              <a:rPr lang="en-US" altLang="ja-JP" smtClean="0"/>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CED90CC3-757B-44EA-AA59-5DEDDE4635FB}" type="slidenum">
              <a:rPr lang="en-US" altLang="ja-JP" smtClean="0"/>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0" y="1143000"/>
            <a:ext cx="8382000" cy="1069848"/>
          </a:xfrm>
        </p:spPr>
        <p:txBody>
          <a:bodyPr anchor="ctr"/>
          <a:lstStyle>
            <a:lvl1pPr>
              <a:defRPr sz="4000" b="0" i="0" cap="none"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6" name="日付プレースホルダ 25"/>
          <p:cNvSpPr>
            <a:spLocks noGrp="1"/>
          </p:cNvSpPr>
          <p:nvPr>
            <p:ph type="dt" sz="half" idx="10"/>
          </p:nvPr>
        </p:nvSpPr>
        <p:spPr/>
        <p:txBody>
          <a:bodyPr rtlCol="0"/>
          <a:lstStyle/>
          <a:p>
            <a:pPr>
              <a:defRPr/>
            </a:pPr>
            <a:endParaRPr lang="en-US" altLang="ja-JP"/>
          </a:p>
        </p:txBody>
      </p:sp>
      <p:sp>
        <p:nvSpPr>
          <p:cNvPr id="27" name="スライド番号プレースホルダ 26"/>
          <p:cNvSpPr>
            <a:spLocks noGrp="1"/>
          </p:cNvSpPr>
          <p:nvPr>
            <p:ph type="sldNum" sz="quarter" idx="11"/>
          </p:nvPr>
        </p:nvSpPr>
        <p:spPr/>
        <p:txBody>
          <a:bodyPr rtlCol="0"/>
          <a:lstStyle/>
          <a:p>
            <a:pPr>
              <a:defRPr/>
            </a:pPr>
            <a:fld id="{D7B6F187-D053-4FFD-8874-AEF927A27E37}" type="slidenum">
              <a:rPr lang="en-US" altLang="ja-JP" smtClean="0"/>
              <a:pPr>
                <a:defRPr/>
              </a:pPr>
              <a:t>&lt;#&gt;</a:t>
            </a:fld>
            <a:endParaRPr lang="en-US" altLang="ja-JP"/>
          </a:p>
        </p:txBody>
      </p:sp>
      <p:sp>
        <p:nvSpPr>
          <p:cNvPr id="28" name="フッター プレースホルダ 27"/>
          <p:cNvSpPr>
            <a:spLocks noGrp="1"/>
          </p:cNvSpPr>
          <p:nvPr>
            <p:ph type="ftr" sz="quarter" idx="12"/>
          </p:nvPr>
        </p:nvSpPr>
        <p:spPr/>
        <p:txBody>
          <a:bodyPr rtlCol="0"/>
          <a:lstStyle/>
          <a:p>
            <a:pPr>
              <a:defRPr/>
            </a:pPr>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a:xfrm>
            <a:off x="6583680" y="612648"/>
            <a:ext cx="957264" cy="457200"/>
          </a:xfrm>
        </p:spPr>
        <p:txBody>
          <a:bodyPr/>
          <a:lstStyle/>
          <a:p>
            <a:pPr>
              <a:defRPr/>
            </a:pPr>
            <a:endParaRPr lang="en-US" altLang="ja-JP"/>
          </a:p>
        </p:txBody>
      </p:sp>
      <p:sp>
        <p:nvSpPr>
          <p:cNvPr id="4" name="フッター プレースホルダ 3"/>
          <p:cNvSpPr>
            <a:spLocks noGrp="1"/>
          </p:cNvSpPr>
          <p:nvPr>
            <p:ph type="ftr" sz="quarter" idx="11"/>
          </p:nvPr>
        </p:nvSpPr>
        <p:spPr>
          <a:xfrm>
            <a:off x="5257800" y="612648"/>
            <a:ext cx="1325880" cy="457200"/>
          </a:xfrm>
        </p:spPr>
        <p:txBody>
          <a:bodyPr/>
          <a:lstStyle/>
          <a:p>
            <a:pPr>
              <a:defRPr/>
            </a:pPr>
            <a:endParaRPr lang="en-US" altLang="ja-JP"/>
          </a:p>
        </p:txBody>
      </p:sp>
      <p:sp>
        <p:nvSpPr>
          <p:cNvPr id="5" name="スライド番号プレースホルダ 4"/>
          <p:cNvSpPr>
            <a:spLocks noGrp="1"/>
          </p:cNvSpPr>
          <p:nvPr>
            <p:ph type="sldNum" sz="quarter" idx="12"/>
          </p:nvPr>
        </p:nvSpPr>
        <p:spPr>
          <a:xfrm>
            <a:off x="8174736" y="2272"/>
            <a:ext cx="762000" cy="365760"/>
          </a:xfrm>
        </p:spPr>
        <p:txBody>
          <a:bodyPr/>
          <a:lstStyle/>
          <a:p>
            <a:pPr>
              <a:defRPr/>
            </a:pPr>
            <a:fld id="{8BD6B681-DA35-487A-9624-6086E7368634}" type="slidenum">
              <a:rPr lang="en-US" altLang="ja-JP" smtClean="0"/>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p>
        </p:txBody>
      </p:sp>
      <p:sp>
        <p:nvSpPr>
          <p:cNvPr id="3" name="フッター プレースホルダ 2"/>
          <p:cNvSpPr>
            <a:spLocks noGrp="1"/>
          </p:cNvSpPr>
          <p:nvPr>
            <p:ph type="ftr" sz="quarter" idx="11"/>
          </p:nvPr>
        </p:nvSpPr>
        <p:spPr/>
        <p:txBody>
          <a:bodyPr/>
          <a:lstStyle/>
          <a:p>
            <a:pPr>
              <a:defRPr/>
            </a:pPr>
            <a:endParaRPr lang="en-US" altLang="ja-JP"/>
          </a:p>
        </p:txBody>
      </p:sp>
      <p:sp>
        <p:nvSpPr>
          <p:cNvPr id="4" name="スライド番号プレースホルダ 3"/>
          <p:cNvSpPr>
            <a:spLocks noGrp="1"/>
          </p:cNvSpPr>
          <p:nvPr>
            <p:ph type="sldNum" sz="quarter" idx="12"/>
          </p:nvPr>
        </p:nvSpPr>
        <p:spPr/>
        <p:txBody>
          <a:bodyPr/>
          <a:lstStyle/>
          <a:p>
            <a:pPr>
              <a:defRPr/>
            </a:pPr>
            <a:fld id="{627A11A5-FCBC-4DE5-95CE-C53FC28F99D2}" type="slidenum">
              <a:rPr lang="en-US" altLang="ja-JP" smtClean="0"/>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53496" y="1101970"/>
            <a:ext cx="3383280" cy="877824"/>
          </a:xfrm>
        </p:spPr>
        <p:txBody>
          <a:bodyPr anchor="b"/>
          <a:lstStyle>
            <a:lvl1pPr algn="l">
              <a:buNone/>
              <a:defRPr sz="1800" b="1"/>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D5381F64-4F81-46F0-93AE-5793395B0D44}" type="slidenum">
              <a:rPr lang="en-US" altLang="ja-JP" smtClean="0"/>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p>
        </p:txBody>
      </p:sp>
      <p:sp>
        <p:nvSpPr>
          <p:cNvPr id="6" name="フッター プレースホルダ 5"/>
          <p:cNvSpPr>
            <a:spLocks noGrp="1"/>
          </p:cNvSpPr>
          <p:nvPr>
            <p:ph type="ftr" sz="quarter" idx="11"/>
          </p:nvPr>
        </p:nvSpPr>
        <p:spPr/>
        <p:txBody>
          <a:bodyPr/>
          <a:lstStyle/>
          <a:p>
            <a:pPr>
              <a:defRPr/>
            </a:pPr>
            <a:endParaRPr lang="en-US" altLang="ja-JP"/>
          </a:p>
        </p:txBody>
      </p:sp>
      <p:sp>
        <p:nvSpPr>
          <p:cNvPr id="7" name="スライド番号プレースホルダ 6"/>
          <p:cNvSpPr>
            <a:spLocks noGrp="1"/>
          </p:cNvSpPr>
          <p:nvPr>
            <p:ph type="sldNum" sz="quarter" idx="12"/>
          </p:nvPr>
        </p:nvSpPr>
        <p:spPr/>
        <p:txBody>
          <a:bodyPr/>
          <a:lstStyle/>
          <a:p>
            <a:pPr>
              <a:defRPr/>
            </a:pPr>
            <a:fld id="{CC3330E4-C4D0-45A1-8AFD-6DA54B15D3F3}" type="slidenum">
              <a:rPr lang="en-US" altLang="ja-JP" smtClean="0"/>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正方形/長方形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正方形/長方形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正方形/長方形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正方形/長方形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角丸四角形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角丸四角形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正方形/長方形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正方形/長方形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正方形/長方形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正方形/長方形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正方形/長方形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正方形/長方形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タイトル プレースホルダ 21"/>
          <p:cNvSpPr>
            <a:spLocks noGrp="1"/>
          </p:cNvSpPr>
          <p:nvPr>
            <p:ph type="title"/>
          </p:nvPr>
        </p:nvSpPr>
        <p:spPr>
          <a:xfrm>
            <a:off x="271490" y="361936"/>
            <a:ext cx="8229600" cy="1066800"/>
          </a:xfrm>
          <a:prstGeom prst="rect">
            <a:avLst/>
          </a:prstGeom>
        </p:spPr>
        <p:txBody>
          <a:bodyPr vert="horz" anchor="ctr">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342928" y="1889970"/>
            <a:ext cx="8229600" cy="432511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a:off x="6972322" y="42842"/>
            <a:ext cx="1171578" cy="457200"/>
          </a:xfrm>
          <a:prstGeom prst="rect">
            <a:avLst/>
          </a:prstGeom>
        </p:spPr>
        <p:txBody>
          <a:bodyPr vert="horz"/>
          <a:lstStyle>
            <a:lvl1pPr algn="l" eaLnBrk="1" latinLnBrk="0" hangingPunct="1">
              <a:defRPr kumimoji="0" sz="1400">
                <a:solidFill>
                  <a:schemeClr val="bg1"/>
                </a:solidFill>
                <a:latin typeface="ＭＳ Ｐゴシック" pitchFamily="50" charset="-128"/>
                <a:ea typeface="ＭＳ Ｐゴシック" pitchFamily="50" charset="-128"/>
              </a:defRPr>
            </a:lvl1pPr>
          </a:lstStyle>
          <a:p>
            <a:pPr>
              <a:defRPr/>
            </a:pPr>
            <a:endParaRPr lang="en-US" altLang="ja-JP"/>
          </a:p>
        </p:txBody>
      </p:sp>
      <p:sp>
        <p:nvSpPr>
          <p:cNvPr id="3" name="フッター プレースホルダ 2"/>
          <p:cNvSpPr>
            <a:spLocks noGrp="1"/>
          </p:cNvSpPr>
          <p:nvPr>
            <p:ph type="ftr" sz="quarter" idx="3"/>
          </p:nvPr>
        </p:nvSpPr>
        <p:spPr>
          <a:xfrm>
            <a:off x="5572132" y="42842"/>
            <a:ext cx="1325880" cy="457200"/>
          </a:xfrm>
          <a:prstGeom prst="rect">
            <a:avLst/>
          </a:prstGeom>
        </p:spPr>
        <p:txBody>
          <a:bodyPr vert="horz"/>
          <a:lstStyle>
            <a:lvl1pPr algn="r" eaLnBrk="1" latinLnBrk="0" hangingPunct="1">
              <a:defRPr kumimoji="0" sz="1400">
                <a:solidFill>
                  <a:schemeClr val="bg1"/>
                </a:solidFill>
                <a:latin typeface="ＭＳ Ｐゴシック" pitchFamily="50" charset="-128"/>
                <a:ea typeface="ＭＳ Ｐゴシック" pitchFamily="50"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a:defRPr/>
            </a:pPr>
            <a:fld id="{65FEAD89-8D3C-4147-9723-BC8C68662E8F}" type="slidenum">
              <a:rPr lang="en-US" altLang="ja-JP" smtClean="0"/>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rtl="0" eaLnBrk="1" latinLnBrk="0" hangingPunct="1">
        <a:spcBef>
          <a:spcPct val="0"/>
        </a:spcBef>
        <a:buNone/>
        <a:defRPr kumimoji="1" sz="4000" kern="1200">
          <a:solidFill>
            <a:schemeClr val="tx2"/>
          </a:solidFill>
          <a:latin typeface="ＭＳ Ｐゴシック" pitchFamily="50" charset="-128"/>
          <a:ea typeface="ＭＳ Ｐゴシック" pitchFamily="50" charset="-128"/>
          <a:cs typeface="+mj-cs"/>
        </a:defRPr>
      </a:lvl1pPr>
    </p:titleStyle>
    <p:bodyStyle>
      <a:lvl1pPr marL="365760" indent="-256032" algn="l" rtl="0" eaLnBrk="1" latinLnBrk="0" hangingPunct="1">
        <a:spcBef>
          <a:spcPts val="300"/>
        </a:spcBef>
        <a:buClr>
          <a:schemeClr val="accent3"/>
        </a:buClr>
        <a:buFont typeface="Georgia"/>
        <a:buChar char="•"/>
        <a:defRPr kumimoji="1" sz="2800" kern="1200">
          <a:solidFill>
            <a:schemeClr val="tx1"/>
          </a:solidFill>
          <a:latin typeface="ＭＳ Ｐゴシック" pitchFamily="50" charset="-128"/>
          <a:ea typeface="ＭＳ Ｐゴシック" pitchFamily="50" charset="-128"/>
          <a:cs typeface="+mn-cs"/>
        </a:defRPr>
      </a:lvl1pPr>
      <a:lvl2pPr marL="658368" indent="-246888" algn="l" rtl="0" eaLnBrk="1" latinLnBrk="0" hangingPunct="1">
        <a:spcBef>
          <a:spcPts val="300"/>
        </a:spcBef>
        <a:buClr>
          <a:schemeClr val="accent2"/>
        </a:buClr>
        <a:buFont typeface="Georgia"/>
        <a:buChar char="▫"/>
        <a:defRPr kumimoji="1" sz="2600" kern="1200">
          <a:solidFill>
            <a:schemeClr val="accent2"/>
          </a:solidFill>
          <a:latin typeface="ＭＳ Ｐゴシック" pitchFamily="50" charset="-128"/>
          <a:ea typeface="ＭＳ Ｐゴシック" pitchFamily="50" charset="-128"/>
          <a:cs typeface="+mn-cs"/>
        </a:defRPr>
      </a:lvl2pPr>
      <a:lvl3pPr marL="923544" indent="-219456" algn="l" rtl="0" eaLnBrk="1" latinLnBrk="0" hangingPunct="1">
        <a:spcBef>
          <a:spcPts val="300"/>
        </a:spcBef>
        <a:buClr>
          <a:schemeClr val="accent1"/>
        </a:buClr>
        <a:buFont typeface="Wingdings 2"/>
        <a:buChar char=""/>
        <a:defRPr kumimoji="1" sz="2400" kern="1200">
          <a:solidFill>
            <a:schemeClr val="accent1"/>
          </a:solidFill>
          <a:latin typeface="ＭＳ Ｐゴシック" pitchFamily="50" charset="-128"/>
          <a:ea typeface="ＭＳ Ｐゴシック" pitchFamily="50" charset="-128"/>
          <a:cs typeface="+mn-cs"/>
        </a:defRPr>
      </a:lvl3pPr>
      <a:lvl4pPr marL="1179576" indent="-201168" algn="l" rtl="0" eaLnBrk="1" latinLnBrk="0" hangingPunct="1">
        <a:spcBef>
          <a:spcPts val="300"/>
        </a:spcBef>
        <a:buClr>
          <a:schemeClr val="accent1"/>
        </a:buClr>
        <a:buFont typeface="Wingdings 2"/>
        <a:buChar char=""/>
        <a:defRPr kumimoji="1" sz="2200" kern="1200">
          <a:solidFill>
            <a:schemeClr val="accent1"/>
          </a:solidFill>
          <a:latin typeface="ＭＳ Ｐゴシック" pitchFamily="50" charset="-128"/>
          <a:ea typeface="ＭＳ Ｐゴシック" pitchFamily="50" charset="-128"/>
          <a:cs typeface="+mn-cs"/>
        </a:defRPr>
      </a:lvl4pPr>
      <a:lvl5pPr marL="1389888" indent="-182880" algn="l" rtl="0" eaLnBrk="1" latinLnBrk="0" hangingPunct="1">
        <a:spcBef>
          <a:spcPts val="300"/>
        </a:spcBef>
        <a:buClr>
          <a:schemeClr val="accent3"/>
        </a:buClr>
        <a:buFont typeface="Georgia"/>
        <a:buChar char="▫"/>
        <a:defRPr kumimoji="1" sz="2000" kern="1200">
          <a:solidFill>
            <a:schemeClr val="accent3"/>
          </a:solidFill>
          <a:latin typeface="ＭＳ Ｐゴシック" pitchFamily="50" charset="-128"/>
          <a:ea typeface="ＭＳ Ｐゴシック" pitchFamily="50" charset="-128"/>
          <a:cs typeface="+mn-cs"/>
        </a:defRPr>
      </a:lvl5pPr>
      <a:lvl6pPr marL="1609344" indent="-182880" algn="l" rtl="0" eaLnBrk="1" latinLnBrk="0" hangingPunct="1">
        <a:spcBef>
          <a:spcPts val="300"/>
        </a:spcBef>
        <a:buClr>
          <a:schemeClr val="accent3"/>
        </a:buClr>
        <a:buFont typeface="Georgia"/>
        <a:buChar char="▫"/>
        <a:defRPr kumimoji="1"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1"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1"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1" sz="1400" kern="1200" baseline="0">
          <a:solidFill>
            <a:schemeClr val="accent3"/>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itpro.nikkeibp.co.jp/article/OPINION/20051207/225889/" TargetMode="External"/><Relationship Id="rId2" Type="http://schemas.openxmlformats.org/officeDocument/2006/relationships/hyperlink" Target="http://adamjarret.com/blog/index.php/2009/11/linus-torvalds-interviewed-on-floss-weekly/" TargetMode="External"/><Relationship Id="rId1" Type="http://schemas.openxmlformats.org/officeDocument/2006/relationships/slideLayout" Target="../slideLayouts/slideLayout2.xml"/><Relationship Id="rId4" Type="http://schemas.openxmlformats.org/officeDocument/2006/relationships/hyperlink" Target="http://www.ep.sci.hokudai.ac.jp/~inex/index-list.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12554" y="1555570"/>
            <a:ext cx="7924800" cy="1571636"/>
          </a:xfrm>
        </p:spPr>
        <p:txBody>
          <a:bodyPr>
            <a:normAutofit fontScale="90000"/>
          </a:bodyPr>
          <a:lstStyle/>
          <a:p>
            <a:pPr eaLnBrk="1" fontAlgn="auto" hangingPunct="1">
              <a:spcAft>
                <a:spcPts val="0"/>
              </a:spcAft>
              <a:defRPr/>
            </a:pPr>
            <a:r>
              <a:rPr lang="ja-JP" altLang="en-US" dirty="0" smtClean="0"/>
              <a:t>最低限 </a:t>
            </a:r>
            <a:r>
              <a:rPr lang="en-US" altLang="ja-JP" dirty="0" smtClean="0"/>
              <a:t>UNIX (Linux) II</a:t>
            </a:r>
            <a:br>
              <a:rPr lang="en-US" altLang="ja-JP" dirty="0" smtClean="0"/>
            </a:br>
            <a:r>
              <a:rPr lang="ja-JP" altLang="en-US" sz="3600" dirty="0" smtClean="0"/>
              <a:t>～ </a:t>
            </a:r>
            <a:r>
              <a:rPr lang="en-US" altLang="ja-JP" sz="3600" dirty="0" smtClean="0"/>
              <a:t>Linux </a:t>
            </a:r>
            <a:r>
              <a:rPr lang="ja-JP" altLang="en-US" sz="3600" dirty="0" smtClean="0"/>
              <a:t>入門 ～</a:t>
            </a:r>
            <a:r>
              <a:rPr lang="en-US" altLang="ja-JP" sz="3600" dirty="0"/>
              <a:t/>
            </a:r>
            <a:br>
              <a:rPr lang="en-US" altLang="ja-JP" sz="3600" dirty="0"/>
            </a:br>
            <a:r>
              <a:rPr lang="ja-JP" altLang="en-US" sz="2700" dirty="0"/>
              <a:t>情報実験 第 </a:t>
            </a:r>
            <a:r>
              <a:rPr lang="en-US" altLang="ja-JP" sz="2700" dirty="0" smtClean="0"/>
              <a:t>3 </a:t>
            </a:r>
            <a:r>
              <a:rPr lang="ja-JP" altLang="en-US" sz="2700" dirty="0"/>
              <a:t>回 </a:t>
            </a:r>
            <a:r>
              <a:rPr lang="en-US" altLang="ja-JP" sz="2700" dirty="0"/>
              <a:t>(</a:t>
            </a:r>
            <a:r>
              <a:rPr lang="en-US" altLang="ja-JP" sz="2700" dirty="0" smtClean="0"/>
              <a:t>2010/04/30)</a:t>
            </a:r>
            <a:endParaRPr lang="en-US" altLang="ja-JP" sz="2700" dirty="0"/>
          </a:p>
        </p:txBody>
      </p:sp>
      <p:sp>
        <p:nvSpPr>
          <p:cNvPr id="3075" name="Rectangle 3"/>
          <p:cNvSpPr>
            <a:spLocks noGrp="1" noChangeArrowheads="1"/>
          </p:cNvSpPr>
          <p:nvPr>
            <p:ph type="subTitle" idx="1"/>
          </p:nvPr>
        </p:nvSpPr>
        <p:spPr>
          <a:xfrm>
            <a:off x="457200" y="3899938"/>
            <a:ext cx="6257940" cy="1752600"/>
          </a:xfrm>
        </p:spPr>
        <p:txBody>
          <a:bodyPr/>
          <a:lstStyle/>
          <a:p>
            <a:pPr eaLnBrk="1" hangingPunct="1"/>
            <a:endParaRPr lang="ja-JP" altLang="en-US" dirty="0" smtClean="0"/>
          </a:p>
          <a:p>
            <a:pPr eaLnBrk="1" hangingPunct="1"/>
            <a:r>
              <a:rPr lang="ja-JP" altLang="en-US" dirty="0" smtClean="0"/>
              <a:t>北海道大学大学院 理学院 宇宙理学専攻</a:t>
            </a:r>
            <a:endParaRPr lang="en-US" altLang="ja-JP" dirty="0" smtClean="0"/>
          </a:p>
          <a:p>
            <a:r>
              <a:rPr lang="ja-JP" altLang="en-US" dirty="0" smtClean="0"/>
              <a:t>修士課程 </a:t>
            </a:r>
            <a:r>
              <a:rPr lang="en-US" altLang="ja-JP" dirty="0" smtClean="0"/>
              <a:t>2 </a:t>
            </a:r>
            <a:r>
              <a:rPr lang="ja-JP" altLang="en-US" dirty="0" smtClean="0"/>
              <a:t>年 堺 正太朗</a:t>
            </a:r>
            <a:endParaRPr lang="en-US" altLang="ja-JP"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00034" y="2786058"/>
            <a:ext cx="8229600" cy="1143000"/>
          </a:xfrm>
        </p:spPr>
        <p:txBody>
          <a:bodyPr/>
          <a:lstStyle/>
          <a:p>
            <a:pPr>
              <a:defRPr/>
            </a:pPr>
            <a:r>
              <a:rPr lang="en-US" altLang="ja-JP" dirty="0" smtClean="0"/>
              <a:t>2. Linux </a:t>
            </a:r>
            <a:r>
              <a:rPr lang="ja-JP" altLang="en-US" dirty="0" smtClean="0"/>
              <a:t>のデータ管理</a:t>
            </a:r>
            <a:endParaRPr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en-US" altLang="ja-JP" dirty="0" smtClean="0"/>
              <a:t>Linux </a:t>
            </a:r>
            <a:r>
              <a:rPr lang="ja-JP" altLang="en-US" dirty="0" smtClean="0"/>
              <a:t>のデータ管理</a:t>
            </a:r>
            <a:endParaRPr lang="ja-JP" altLang="en-US" dirty="0"/>
          </a:p>
        </p:txBody>
      </p:sp>
      <p:sp>
        <p:nvSpPr>
          <p:cNvPr id="11267" name="コンテンツ プレースホルダ 2"/>
          <p:cNvSpPr>
            <a:spLocks noGrp="1"/>
          </p:cNvSpPr>
          <p:nvPr>
            <p:ph idx="1"/>
          </p:nvPr>
        </p:nvSpPr>
        <p:spPr>
          <a:xfrm>
            <a:off x="342928" y="1785926"/>
            <a:ext cx="8229600" cy="4325112"/>
          </a:xfrm>
        </p:spPr>
        <p:txBody>
          <a:bodyPr/>
          <a:lstStyle/>
          <a:p>
            <a:r>
              <a:rPr lang="ja-JP" altLang="en-US" dirty="0" smtClean="0"/>
              <a:t>全てはファイルとして扱われる</a:t>
            </a:r>
            <a:endParaRPr lang="en-US" altLang="ja-JP" dirty="0" smtClean="0"/>
          </a:p>
          <a:p>
            <a:pPr lvl="1"/>
            <a:r>
              <a:rPr lang="ja-JP" altLang="en-US" dirty="0" smtClean="0">
                <a:solidFill>
                  <a:schemeClr val="tx1"/>
                </a:solidFill>
              </a:rPr>
              <a:t>アプリケーションソフト</a:t>
            </a:r>
            <a:r>
              <a:rPr lang="en-US" altLang="ja-JP" dirty="0" smtClean="0">
                <a:solidFill>
                  <a:schemeClr val="tx1"/>
                </a:solidFill>
              </a:rPr>
              <a:t>, </a:t>
            </a:r>
            <a:r>
              <a:rPr lang="ja-JP" altLang="en-US" dirty="0" smtClean="0">
                <a:solidFill>
                  <a:schemeClr val="tx1"/>
                </a:solidFill>
              </a:rPr>
              <a:t>周辺機器さえもファイル</a:t>
            </a:r>
            <a:endParaRPr lang="en-US" altLang="ja-JP" dirty="0" smtClean="0">
              <a:solidFill>
                <a:schemeClr val="tx1"/>
              </a:solidFill>
            </a:endParaRPr>
          </a:p>
          <a:p>
            <a:pPr lvl="1"/>
            <a:r>
              <a:rPr lang="ja-JP" altLang="en-US" dirty="0" smtClean="0">
                <a:solidFill>
                  <a:schemeClr val="tx1"/>
                </a:solidFill>
              </a:rPr>
              <a:t>次</a:t>
            </a:r>
            <a:r>
              <a:rPr lang="ja-JP" altLang="en-US" dirty="0" smtClean="0">
                <a:solidFill>
                  <a:schemeClr val="tx1"/>
                </a:solidFill>
              </a:rPr>
              <a:t>の </a:t>
            </a:r>
            <a:r>
              <a:rPr lang="en-US" altLang="ja-JP" dirty="0" smtClean="0">
                <a:solidFill>
                  <a:schemeClr val="tx1"/>
                </a:solidFill>
              </a:rPr>
              <a:t>2 </a:t>
            </a:r>
            <a:r>
              <a:rPr lang="ja-JP" altLang="en-US" dirty="0" smtClean="0">
                <a:solidFill>
                  <a:schemeClr val="tx1"/>
                </a:solidFill>
              </a:rPr>
              <a:t>種類</a:t>
            </a:r>
            <a:r>
              <a:rPr lang="ja-JP" altLang="en-US" dirty="0" smtClean="0">
                <a:solidFill>
                  <a:schemeClr val="tx1"/>
                </a:solidFill>
              </a:rPr>
              <a:t>に分類される</a:t>
            </a:r>
            <a:endParaRPr lang="en-US" altLang="ja-JP" dirty="0" smtClean="0">
              <a:solidFill>
                <a:schemeClr val="tx1"/>
              </a:solidFill>
            </a:endParaRPr>
          </a:p>
          <a:p>
            <a:pPr lvl="2"/>
            <a:r>
              <a:rPr lang="ja-JP" altLang="en-US" dirty="0" smtClean="0">
                <a:solidFill>
                  <a:srgbClr val="FF0000"/>
                </a:solidFill>
              </a:rPr>
              <a:t>テキストファイル</a:t>
            </a:r>
            <a:r>
              <a:rPr lang="ja-JP" altLang="en-US" dirty="0" smtClean="0"/>
              <a:t> </a:t>
            </a:r>
            <a:r>
              <a:rPr lang="en-US" altLang="ja-JP" dirty="0" smtClean="0"/>
              <a:t>: </a:t>
            </a:r>
            <a:r>
              <a:rPr lang="ja-JP" altLang="en-US" dirty="0" smtClean="0"/>
              <a:t>人間が読めるファイル</a:t>
            </a:r>
            <a:endParaRPr lang="en-US" altLang="ja-JP" dirty="0" smtClean="0"/>
          </a:p>
          <a:p>
            <a:pPr lvl="2"/>
            <a:r>
              <a:rPr lang="ja-JP" altLang="en-US" dirty="0" smtClean="0">
                <a:solidFill>
                  <a:srgbClr val="FF0000"/>
                </a:solidFill>
              </a:rPr>
              <a:t>バイナリファイル</a:t>
            </a:r>
            <a:r>
              <a:rPr lang="ja-JP" altLang="en-US" dirty="0" smtClean="0"/>
              <a:t> </a:t>
            </a:r>
            <a:r>
              <a:rPr lang="en-US" altLang="ja-JP" dirty="0" smtClean="0"/>
              <a:t>:  </a:t>
            </a:r>
            <a:r>
              <a:rPr lang="ja-JP" altLang="en-US" dirty="0" smtClean="0"/>
              <a:t>機械が読めるファイル</a:t>
            </a:r>
            <a:endParaRPr lang="en-US" altLang="ja-JP" dirty="0" smtClean="0"/>
          </a:p>
          <a:p>
            <a:r>
              <a:rPr lang="ja-JP" altLang="en-US" dirty="0" smtClean="0"/>
              <a:t>ファイルは</a:t>
            </a:r>
            <a:r>
              <a:rPr lang="ja-JP" altLang="en-US" dirty="0" smtClean="0">
                <a:solidFill>
                  <a:srgbClr val="FF0000"/>
                </a:solidFill>
              </a:rPr>
              <a:t>ディレクトリ</a:t>
            </a:r>
            <a:r>
              <a:rPr lang="ja-JP" altLang="en-US" dirty="0" smtClean="0"/>
              <a:t>により階層的に管理</a:t>
            </a:r>
            <a:endParaRPr lang="en-US" altLang="ja-JP" dirty="0" smtClean="0"/>
          </a:p>
          <a:p>
            <a:pPr lvl="1"/>
            <a:r>
              <a:rPr lang="ja-JP" altLang="en-US" dirty="0" smtClean="0">
                <a:solidFill>
                  <a:schemeClr val="tx1"/>
                </a:solidFill>
              </a:rPr>
              <a:t>ディレクトリ とはファイルを格納するためのファイル</a:t>
            </a:r>
            <a:endParaRPr lang="en-US" altLang="ja-JP" dirty="0" smtClean="0">
              <a:solidFill>
                <a:schemeClr val="tx1"/>
              </a:solidFill>
            </a:endParaRPr>
          </a:p>
          <a:p>
            <a:pPr lvl="1"/>
            <a:r>
              <a:rPr lang="ja-JP" altLang="en-US" dirty="0" smtClean="0">
                <a:solidFill>
                  <a:schemeClr val="tx1"/>
                </a:solidFill>
              </a:rPr>
              <a:t>ディレクトリの中にディレクトリを格納することも可能</a:t>
            </a:r>
            <a:endParaRPr lang="en-US" altLang="ja-JP" dirty="0" smtClean="0">
              <a:solidFill>
                <a:schemeClr val="tx1"/>
              </a:solidFill>
            </a:endParaRPr>
          </a:p>
          <a:p>
            <a:pPr lvl="1"/>
            <a:r>
              <a:rPr lang="ja-JP" altLang="en-US" dirty="0" smtClean="0">
                <a:solidFill>
                  <a:schemeClr val="tx1"/>
                </a:solidFill>
              </a:rPr>
              <a:t>階層構造の説明は次頁</a:t>
            </a:r>
            <a:endParaRPr lang="en-US" altLang="ja-JP"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ディレクトリ階層構造</a:t>
            </a:r>
            <a:endParaRPr lang="ja-JP" altLang="en-US" dirty="0"/>
          </a:p>
        </p:txBody>
      </p:sp>
      <p:sp>
        <p:nvSpPr>
          <p:cNvPr id="5" name="正方形/長方形 4"/>
          <p:cNvSpPr/>
          <p:nvPr/>
        </p:nvSpPr>
        <p:spPr>
          <a:xfrm>
            <a:off x="1357313" y="6286500"/>
            <a:ext cx="1214437"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000" dirty="0"/>
          </a:p>
        </p:txBody>
      </p:sp>
      <p:sp>
        <p:nvSpPr>
          <p:cNvPr id="6" name="正方形/長方形 5"/>
          <p:cNvSpPr/>
          <p:nvPr/>
        </p:nvSpPr>
        <p:spPr>
          <a:xfrm>
            <a:off x="2714625" y="6286500"/>
            <a:ext cx="1000125" cy="2857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 name="正方形/長方形 6"/>
          <p:cNvSpPr/>
          <p:nvPr/>
        </p:nvSpPr>
        <p:spPr>
          <a:xfrm>
            <a:off x="1428750" y="6286500"/>
            <a:ext cx="1071563" cy="2857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正方形/長方形 7"/>
          <p:cNvSpPr/>
          <p:nvPr/>
        </p:nvSpPr>
        <p:spPr>
          <a:xfrm>
            <a:off x="1285875" y="6286500"/>
            <a:ext cx="1071563"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dirty="0" err="1">
                <a:solidFill>
                  <a:schemeClr val="bg1"/>
                </a:solidFill>
              </a:rPr>
              <a:t>kakefu</a:t>
            </a:r>
            <a:endParaRPr lang="ja-JP" altLang="en-US" sz="2000" dirty="0">
              <a:solidFill>
                <a:schemeClr val="bg1"/>
              </a:solidFill>
            </a:endParaRPr>
          </a:p>
        </p:txBody>
      </p:sp>
      <p:sp>
        <p:nvSpPr>
          <p:cNvPr id="9" name="正方形/長方形 8"/>
          <p:cNvSpPr/>
          <p:nvPr/>
        </p:nvSpPr>
        <p:spPr>
          <a:xfrm>
            <a:off x="2500313" y="6286500"/>
            <a:ext cx="1071562" cy="28575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2000" dirty="0">
                <a:solidFill>
                  <a:schemeClr val="bg1"/>
                </a:solidFill>
              </a:rPr>
              <a:t>bass</a:t>
            </a:r>
            <a:endParaRPr lang="ja-JP" altLang="en-US" sz="2000" dirty="0">
              <a:solidFill>
                <a:schemeClr val="bg1"/>
              </a:solidFill>
            </a:endParaRPr>
          </a:p>
        </p:txBody>
      </p:sp>
      <p:sp>
        <p:nvSpPr>
          <p:cNvPr id="10" name="正方形/長方形 9"/>
          <p:cNvSpPr/>
          <p:nvPr/>
        </p:nvSpPr>
        <p:spPr>
          <a:xfrm>
            <a:off x="4572000" y="6286500"/>
            <a:ext cx="500063" cy="2857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正方形/長方形 10"/>
          <p:cNvSpPr/>
          <p:nvPr/>
        </p:nvSpPr>
        <p:spPr>
          <a:xfrm>
            <a:off x="5857875" y="6286500"/>
            <a:ext cx="500063" cy="28575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12292" name="Picture 5" descr="tree"/>
          <p:cNvPicPr>
            <a:picLocks noChangeAspect="1" noChangeArrowheads="1"/>
          </p:cNvPicPr>
          <p:nvPr/>
        </p:nvPicPr>
        <p:blipFill>
          <a:blip r:embed="rId3" cstate="print"/>
          <a:srcRect/>
          <a:stretch>
            <a:fillRect/>
          </a:stretch>
        </p:blipFill>
        <p:spPr bwMode="auto">
          <a:xfrm>
            <a:off x="642910" y="1905000"/>
            <a:ext cx="7010400" cy="4737100"/>
          </a:xfrm>
          <a:prstGeom prst="rect">
            <a:avLst/>
          </a:prstGeom>
          <a:noFill/>
          <a:ln w="9525">
            <a:noFill/>
            <a:miter lim="800000"/>
            <a:headEnd/>
            <a:tailEnd/>
          </a:ln>
        </p:spPr>
      </p:pic>
      <p:sp>
        <p:nvSpPr>
          <p:cNvPr id="14" name="コンテンツ プレースホルダ 2"/>
          <p:cNvSpPr>
            <a:spLocks noGrp="1"/>
          </p:cNvSpPr>
          <p:nvPr>
            <p:ph idx="1"/>
          </p:nvPr>
        </p:nvSpPr>
        <p:spPr>
          <a:xfrm>
            <a:off x="142844" y="1285875"/>
            <a:ext cx="8229600" cy="5357813"/>
          </a:xfrm>
        </p:spPr>
        <p:txBody>
          <a:bodyPr/>
          <a:lstStyle/>
          <a:p>
            <a:r>
              <a:rPr lang="ja-JP" altLang="en-US" dirty="0" smtClean="0"/>
              <a:t>ルートディレクトリ </a:t>
            </a:r>
            <a:r>
              <a:rPr lang="en-US" altLang="ja-JP" dirty="0" smtClean="0"/>
              <a:t>“/” </a:t>
            </a:r>
            <a:r>
              <a:rPr lang="ja-JP" altLang="en-US" dirty="0" smtClean="0"/>
              <a:t>を起点とする</a:t>
            </a:r>
            <a:r>
              <a:rPr lang="ja-JP" altLang="en-US" dirty="0" smtClean="0">
                <a:solidFill>
                  <a:srgbClr val="FF0000"/>
                </a:solidFill>
              </a:rPr>
              <a:t>ツリー構造</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ディレクトリ階層構造</a:t>
            </a:r>
            <a:endParaRPr lang="ja-JP" altLang="en-US" dirty="0"/>
          </a:p>
        </p:txBody>
      </p:sp>
      <p:sp>
        <p:nvSpPr>
          <p:cNvPr id="12291" name="コンテンツ プレースホルダ 2"/>
          <p:cNvSpPr>
            <a:spLocks noGrp="1"/>
          </p:cNvSpPr>
          <p:nvPr>
            <p:ph idx="1"/>
          </p:nvPr>
        </p:nvSpPr>
        <p:spPr>
          <a:xfrm>
            <a:off x="142844" y="1285875"/>
            <a:ext cx="8229600" cy="928679"/>
          </a:xfrm>
        </p:spPr>
        <p:txBody>
          <a:bodyPr/>
          <a:lstStyle/>
          <a:p>
            <a:r>
              <a:rPr lang="ja-JP" altLang="en-US" dirty="0" smtClean="0"/>
              <a:t>ルートディレクトリ </a:t>
            </a:r>
            <a:r>
              <a:rPr lang="en-US" altLang="ja-JP" dirty="0" smtClean="0"/>
              <a:t>“/” </a:t>
            </a:r>
            <a:r>
              <a:rPr lang="ja-JP" altLang="en-US" dirty="0" smtClean="0"/>
              <a:t>を起点とする</a:t>
            </a:r>
            <a:r>
              <a:rPr lang="ja-JP" altLang="en-US" dirty="0" smtClean="0">
                <a:solidFill>
                  <a:srgbClr val="FF0000"/>
                </a:solidFill>
              </a:rPr>
              <a:t>ツリー構造</a:t>
            </a:r>
          </a:p>
        </p:txBody>
      </p:sp>
      <p:sp>
        <p:nvSpPr>
          <p:cNvPr id="12" name="コンテンツ プレースホルダ 2"/>
          <p:cNvSpPr txBox="1">
            <a:spLocks/>
          </p:cNvSpPr>
          <p:nvPr/>
        </p:nvSpPr>
        <p:spPr>
          <a:xfrm>
            <a:off x="142844" y="2214554"/>
            <a:ext cx="8929719" cy="4286265"/>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1" lang="ja-JP" altLang="en-US" sz="2800" b="0" i="0" u="none" strike="noStrike" kern="1200" cap="none" spc="0" normalizeH="0" baseline="0" noProof="0" dirty="0" smtClean="0">
                <a:ln>
                  <a:noFill/>
                </a:ln>
                <a:solidFill>
                  <a:schemeClr val="tx1"/>
                </a:solidFill>
                <a:effectLst/>
                <a:uLnTx/>
                <a:uFillTx/>
                <a:latin typeface="ＭＳ Ｐゴシック" pitchFamily="50" charset="-128"/>
                <a:ea typeface="ＭＳ Ｐゴシック" pitchFamily="50" charset="-128"/>
                <a:cs typeface="+mn-cs"/>
              </a:rPr>
              <a:t>基本的なディレクトリには役割に即した名前がついている</a:t>
            </a:r>
            <a:endParaRPr kumimoji="1" lang="en-US" altLang="ja-JP" sz="2800" b="0" i="0" u="none" strike="noStrike" kern="1200" cap="none" spc="0" normalizeH="0" baseline="0" noProof="0" dirty="0" smtClean="0">
              <a:ln>
                <a:noFill/>
              </a:ln>
              <a:solidFill>
                <a:schemeClr val="tx1"/>
              </a:solidFill>
              <a:effectLst/>
              <a:uLnTx/>
              <a:uFillTx/>
              <a:latin typeface="ＭＳ Ｐゴシック" pitchFamily="50" charset="-128"/>
              <a:ea typeface="ＭＳ Ｐゴシック" pitchFamily="50" charset="-128"/>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/home : </a:t>
            </a:r>
            <a:r>
              <a:rPr kumimoji="1" lang="ja-JP" altLang="en-US"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ユーザ用ディレクトリ</a:t>
            </a:r>
            <a:endParaRPr lang="en-US" altLang="ja-JP" sz="2600" dirty="0" smtClean="0">
              <a:latin typeface="ＭＳ Ｐゴシック" pitchFamily="50" charset="-128"/>
            </a:endParaRPr>
          </a:p>
          <a:p>
            <a:pPr marL="1115568" lvl="2" indent="-246888" fontAlgn="auto">
              <a:spcBef>
                <a:spcPts val="300"/>
              </a:spcBef>
              <a:spcAft>
                <a:spcPts val="0"/>
              </a:spcAft>
              <a:buClr>
                <a:schemeClr val="accent2"/>
              </a:buClr>
              <a:buFont typeface="Georgia"/>
              <a:buChar char="▫"/>
              <a:defRPr/>
            </a:pPr>
            <a:r>
              <a:rPr kumimoji="1" lang="ja-JP" altLang="en-US" b="0" i="0" u="none" strike="noStrike" kern="1200" cap="none" spc="0" normalizeH="0" baseline="0" noProof="0" dirty="0" smtClean="0">
                <a:ln>
                  <a:noFill/>
                </a:ln>
                <a:solidFill>
                  <a:schemeClr val="accent1"/>
                </a:solidFill>
                <a:effectLst/>
                <a:uLnTx/>
                <a:uFillTx/>
                <a:latin typeface="ＭＳ Ｐゴシック" pitchFamily="50" charset="-128"/>
                <a:ea typeface="ＭＳ Ｐゴシック" pitchFamily="50" charset="-128"/>
                <a:cs typeface="+mn-cs"/>
              </a:rPr>
              <a:t>各ユーザのホームディレクトリを格納</a:t>
            </a:r>
            <a:endParaRPr kumimoji="1" lang="en-US" altLang="ja-JP" b="0" i="0" u="none" strike="noStrike" kern="1200" cap="none" spc="0" normalizeH="0" baseline="0" noProof="0" dirty="0" smtClean="0">
              <a:ln>
                <a:noFill/>
              </a:ln>
              <a:solidFill>
                <a:schemeClr val="accent1"/>
              </a:solidFill>
              <a:effectLst/>
              <a:uLnTx/>
              <a:uFillTx/>
              <a:latin typeface="ＭＳ Ｐゴシック" pitchFamily="50" charset="-128"/>
              <a:ea typeface="ＭＳ Ｐゴシック" pitchFamily="50" charset="-128"/>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a:t>
            </a:r>
            <a:r>
              <a:rPr kumimoji="1" lang="en-US" altLang="ja-JP" sz="2600" b="0" i="0" u="none" strike="noStrike" kern="1200" cap="none" spc="0" normalizeH="0" baseline="0" noProof="0" dirty="0" err="1" smtClean="0">
                <a:ln>
                  <a:noFill/>
                </a:ln>
                <a:effectLst/>
                <a:uLnTx/>
                <a:uFillTx/>
                <a:latin typeface="ＭＳ Ｐゴシック" pitchFamily="50" charset="-128"/>
                <a:ea typeface="ＭＳ Ｐゴシック" pitchFamily="50" charset="-128"/>
                <a:cs typeface="+mn-cs"/>
              </a:rPr>
              <a:t>usr</a:t>
            </a: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 : </a:t>
            </a:r>
            <a:r>
              <a:rPr lang="ja-JP" altLang="en-US" sz="2600" noProof="0" dirty="0" smtClean="0">
                <a:latin typeface="ＭＳ Ｐゴシック" pitchFamily="50" charset="-128"/>
              </a:rPr>
              <a:t>各種プログラム用ディレクトリ</a:t>
            </a:r>
            <a:endParaRPr lang="en-US" altLang="ja-JP" sz="2600" noProof="0" dirty="0" smtClean="0">
              <a:latin typeface="ＭＳ Ｐゴシック" pitchFamily="50" charset="-128"/>
            </a:endParaRPr>
          </a:p>
          <a:p>
            <a:pPr marL="1115568" lvl="2" indent="-246888" fontAlgn="auto">
              <a:spcBef>
                <a:spcPts val="300"/>
              </a:spcBef>
              <a:spcAft>
                <a:spcPts val="0"/>
              </a:spcAft>
              <a:buClr>
                <a:schemeClr val="accent2"/>
              </a:buClr>
              <a:buFont typeface="Georgia"/>
              <a:buChar char="▫"/>
              <a:defRPr/>
            </a:pPr>
            <a:r>
              <a:rPr lang="ja-JP" altLang="en-US" dirty="0" smtClean="0">
                <a:solidFill>
                  <a:schemeClr val="accent1"/>
                </a:solidFill>
                <a:latin typeface="ＭＳ Ｐゴシック" pitchFamily="50" charset="-128"/>
              </a:rPr>
              <a:t>カーネルソースを含め多くのソフトウェアを格納</a:t>
            </a:r>
            <a:endParaRPr lang="en-US" altLang="ja-JP" dirty="0" smtClean="0">
              <a:solidFill>
                <a:schemeClr val="accent1"/>
              </a:solidFill>
              <a:latin typeface="ＭＳ Ｐゴシック" pitchFamily="50" charset="-128"/>
            </a:endParaRPr>
          </a:p>
          <a:p>
            <a:pPr marL="658368" lvl="1" indent="-246888" fontAlgn="auto">
              <a:spcBef>
                <a:spcPts val="300"/>
              </a:spcBef>
              <a:spcAft>
                <a:spcPts val="0"/>
              </a:spcAft>
              <a:buClr>
                <a:schemeClr val="accent2"/>
              </a:buClr>
              <a:buFont typeface="Georgia"/>
              <a:buChar char="▫"/>
              <a:defRPr/>
            </a:pP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/etc : </a:t>
            </a:r>
            <a:r>
              <a:rPr kumimoji="1" lang="ja-JP" altLang="en-US"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システム管理用の各種設定ファイルを格納</a:t>
            </a:r>
            <a:endPar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/proc : </a:t>
            </a:r>
            <a:r>
              <a:rPr kumimoji="1" lang="ja-JP" altLang="en-US"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カーネルの動作情報を示す</a:t>
            </a: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a:t>
            </a:r>
            <a:r>
              <a:rPr kumimoji="1" lang="ja-JP" altLang="en-US"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 特殊なファイルを格納</a:t>
            </a:r>
            <a:endPar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lang="ja-JP" altLang="en-US" sz="2600" noProof="0" dirty="0" smtClean="0">
                <a:latin typeface="ＭＳ Ｐゴシック" pitchFamily="50" charset="-128"/>
              </a:rPr>
              <a:t>など</a:t>
            </a:r>
            <a:r>
              <a:rPr kumimoji="1" lang="en-US" altLang="ja-JP"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rPr>
              <a:t> ……</a:t>
            </a:r>
            <a:endParaRPr kumimoji="1" lang="ja-JP" altLang="en-US" sz="2600" b="0" i="0" u="none" strike="noStrike" kern="1200" cap="none" spc="0" normalizeH="0" baseline="0" noProof="0" dirty="0" smtClean="0">
              <a:ln>
                <a:noFill/>
              </a:ln>
              <a:effectLst/>
              <a:uLnTx/>
              <a:uFillTx/>
              <a:latin typeface="ＭＳ Ｐゴシック" pitchFamily="50" charset="-128"/>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395294" y="1571626"/>
            <a:ext cx="5105400" cy="5072084"/>
          </a:xfrm>
        </p:spPr>
        <p:txBody>
          <a:bodyPr>
            <a:normAutofit/>
          </a:bodyPr>
          <a:lstStyle/>
          <a:p>
            <a:pPr marL="365760" lvl="1" indent="-256032">
              <a:lnSpc>
                <a:spcPct val="90000"/>
              </a:lnSpc>
              <a:buClr>
                <a:schemeClr val="accent3"/>
              </a:buClr>
              <a:buFont typeface="Georgia"/>
              <a:buChar char="•"/>
            </a:pPr>
            <a:r>
              <a:rPr lang="ja-JP" altLang="en-US" dirty="0" smtClean="0">
                <a:solidFill>
                  <a:srgbClr val="FF0000"/>
                </a:solidFill>
              </a:rPr>
              <a:t>ホームディレクトリ</a:t>
            </a:r>
            <a:endParaRPr lang="en-US" altLang="ja-JP" dirty="0" smtClean="0"/>
          </a:p>
          <a:p>
            <a:pPr lvl="1">
              <a:lnSpc>
                <a:spcPct val="90000"/>
              </a:lnSpc>
            </a:pPr>
            <a:r>
              <a:rPr lang="ja-JP" altLang="en-US" dirty="0" smtClean="0">
                <a:solidFill>
                  <a:schemeClr val="tx1"/>
                </a:solidFill>
              </a:rPr>
              <a:t>各ユーザ用ディレクトリ</a:t>
            </a:r>
          </a:p>
          <a:p>
            <a:pPr lvl="1">
              <a:lnSpc>
                <a:spcPct val="90000"/>
              </a:lnSpc>
            </a:pPr>
            <a:r>
              <a:rPr lang="en-US" altLang="ja-JP" dirty="0" smtClean="0">
                <a:solidFill>
                  <a:schemeClr val="tx1"/>
                </a:solidFill>
                <a:latin typeface="Arial" charset="0"/>
              </a:rPr>
              <a:t>“</a:t>
            </a:r>
            <a:r>
              <a:rPr lang="ja-JP" altLang="en-US" dirty="0" smtClean="0">
                <a:solidFill>
                  <a:schemeClr val="tx1"/>
                </a:solidFill>
              </a:rPr>
              <a:t>～</a:t>
            </a:r>
            <a:r>
              <a:rPr lang="en-US" altLang="ja-JP" dirty="0" smtClean="0">
                <a:solidFill>
                  <a:schemeClr val="tx1"/>
                </a:solidFill>
                <a:latin typeface="Arial" charset="0"/>
              </a:rPr>
              <a:t>” </a:t>
            </a:r>
            <a:r>
              <a:rPr lang="en-US" altLang="ja-JP" dirty="0" smtClean="0">
                <a:solidFill>
                  <a:schemeClr val="tx1"/>
                </a:solidFill>
              </a:rPr>
              <a:t>(</a:t>
            </a:r>
            <a:r>
              <a:rPr lang="ja-JP" altLang="en-US" dirty="0" err="1" smtClean="0">
                <a:solidFill>
                  <a:schemeClr val="tx1"/>
                </a:solidFill>
              </a:rPr>
              <a:t>にょろ</a:t>
            </a:r>
            <a:r>
              <a:rPr lang="en-US" altLang="ja-JP" dirty="0" smtClean="0">
                <a:solidFill>
                  <a:schemeClr val="tx1"/>
                </a:solidFill>
              </a:rPr>
              <a:t>/</a:t>
            </a:r>
            <a:r>
              <a:rPr lang="ja-JP" altLang="en-US" dirty="0" smtClean="0">
                <a:solidFill>
                  <a:schemeClr val="tx1"/>
                </a:solidFill>
              </a:rPr>
              <a:t>チルダ</a:t>
            </a:r>
            <a:r>
              <a:rPr lang="en-US" altLang="ja-JP" dirty="0" smtClean="0">
                <a:solidFill>
                  <a:schemeClr val="tx1"/>
                </a:solidFill>
              </a:rPr>
              <a:t>)</a:t>
            </a:r>
            <a:r>
              <a:rPr lang="ja-JP" altLang="en-US" dirty="0" smtClean="0">
                <a:solidFill>
                  <a:schemeClr val="tx1"/>
                </a:solidFill>
              </a:rPr>
              <a:t>で</a:t>
            </a:r>
            <a:r>
              <a:rPr lang="ja-JP" altLang="en-US" dirty="0" smtClean="0">
                <a:solidFill>
                  <a:schemeClr val="tx1"/>
                </a:solidFill>
              </a:rPr>
              <a:t>表す</a:t>
            </a:r>
            <a:endParaRPr lang="ja-JP" altLang="en-US" dirty="0" smtClean="0">
              <a:solidFill>
                <a:schemeClr val="tx1"/>
              </a:solidFill>
            </a:endParaRPr>
          </a:p>
          <a:p>
            <a:pPr marL="365760" lvl="1" indent="-256032">
              <a:lnSpc>
                <a:spcPct val="90000"/>
              </a:lnSpc>
              <a:buClr>
                <a:schemeClr val="accent3"/>
              </a:buClr>
              <a:buFont typeface="Georgia"/>
              <a:buChar char="•"/>
            </a:pPr>
            <a:r>
              <a:rPr lang="ja-JP" altLang="en-US" dirty="0" smtClean="0">
                <a:solidFill>
                  <a:srgbClr val="FF0000"/>
                </a:solidFill>
              </a:rPr>
              <a:t>カレントディレクトリ</a:t>
            </a:r>
            <a:endParaRPr lang="en-US" altLang="ja-JP" dirty="0" smtClean="0"/>
          </a:p>
          <a:p>
            <a:pPr lvl="1">
              <a:lnSpc>
                <a:spcPct val="90000"/>
              </a:lnSpc>
            </a:pPr>
            <a:r>
              <a:rPr lang="ja-JP" altLang="en-US" dirty="0" smtClean="0">
                <a:solidFill>
                  <a:schemeClr val="tx1"/>
                </a:solidFill>
              </a:rPr>
              <a:t>現在いるディレクトリ</a:t>
            </a:r>
            <a:endParaRPr lang="en-US" altLang="ja-JP" dirty="0" smtClean="0">
              <a:solidFill>
                <a:schemeClr val="tx1"/>
              </a:solidFill>
            </a:endParaRPr>
          </a:p>
          <a:p>
            <a:pPr lvl="1">
              <a:lnSpc>
                <a:spcPct val="90000"/>
              </a:lnSpc>
            </a:pPr>
            <a:r>
              <a:rPr lang="en-US" altLang="ja-JP" dirty="0" smtClean="0">
                <a:solidFill>
                  <a:schemeClr val="tx1"/>
                </a:solidFill>
              </a:rPr>
              <a:t> </a:t>
            </a:r>
            <a:r>
              <a:rPr lang="en-US" altLang="ja-JP" dirty="0" smtClean="0">
                <a:solidFill>
                  <a:schemeClr val="tx1"/>
                </a:solidFill>
                <a:latin typeface="Arial" charset="0"/>
              </a:rPr>
              <a:t>“.”</a:t>
            </a:r>
            <a:r>
              <a:rPr lang="en-US" altLang="ja-JP" dirty="0" smtClean="0">
                <a:solidFill>
                  <a:schemeClr val="tx1"/>
                </a:solidFill>
              </a:rPr>
              <a:t> (</a:t>
            </a:r>
            <a:r>
              <a:rPr lang="ja-JP" altLang="en-US" dirty="0" smtClean="0">
                <a:solidFill>
                  <a:schemeClr val="tx1"/>
                </a:solidFill>
              </a:rPr>
              <a:t>ドット</a:t>
            </a:r>
            <a:r>
              <a:rPr lang="en-US" altLang="ja-JP" dirty="0" smtClean="0">
                <a:solidFill>
                  <a:schemeClr val="tx1"/>
                </a:solidFill>
              </a:rPr>
              <a:t>)</a:t>
            </a:r>
            <a:r>
              <a:rPr lang="ja-JP" altLang="en-US" dirty="0" smtClean="0">
                <a:solidFill>
                  <a:schemeClr val="tx1"/>
                </a:solidFill>
              </a:rPr>
              <a:t>で表す</a:t>
            </a:r>
            <a:endParaRPr lang="en-US" altLang="ja-JP" dirty="0" smtClean="0">
              <a:solidFill>
                <a:schemeClr val="tx1"/>
              </a:solidFill>
            </a:endParaRPr>
          </a:p>
          <a:p>
            <a:pPr marL="365760" lvl="1" indent="-256032">
              <a:lnSpc>
                <a:spcPct val="90000"/>
              </a:lnSpc>
              <a:buClr>
                <a:schemeClr val="accent3"/>
              </a:buClr>
              <a:buFont typeface="Georgia"/>
              <a:buChar char="•"/>
            </a:pPr>
            <a:r>
              <a:rPr lang="ja-JP" altLang="en-US" dirty="0" smtClean="0">
                <a:solidFill>
                  <a:srgbClr val="FF0000"/>
                </a:solidFill>
              </a:rPr>
              <a:t>親ディレクトリ</a:t>
            </a:r>
            <a:endParaRPr lang="en-US" altLang="ja-JP" dirty="0" smtClean="0"/>
          </a:p>
          <a:p>
            <a:pPr lvl="1">
              <a:lnSpc>
                <a:spcPct val="90000"/>
              </a:lnSpc>
            </a:pPr>
            <a:r>
              <a:rPr lang="ja-JP" altLang="en-US" dirty="0" smtClean="0">
                <a:solidFill>
                  <a:schemeClr val="tx1"/>
                </a:solidFill>
              </a:rPr>
              <a:t>一段上のディレクトリ</a:t>
            </a:r>
          </a:p>
          <a:p>
            <a:pPr lvl="1" eaLnBrk="1" hangingPunct="1">
              <a:lnSpc>
                <a:spcPct val="90000"/>
              </a:lnSpc>
            </a:pPr>
            <a:r>
              <a:rPr lang="en-US" altLang="ja-JP" dirty="0" smtClean="0">
                <a:solidFill>
                  <a:schemeClr val="tx1"/>
                </a:solidFill>
                <a:latin typeface="Arial" charset="0"/>
              </a:rPr>
              <a:t>“..”</a:t>
            </a:r>
            <a:r>
              <a:rPr lang="en-US" altLang="ja-JP" dirty="0" smtClean="0">
                <a:solidFill>
                  <a:schemeClr val="tx1"/>
                </a:solidFill>
              </a:rPr>
              <a:t> (</a:t>
            </a:r>
            <a:r>
              <a:rPr lang="ja-JP" altLang="en-US" dirty="0" smtClean="0">
                <a:solidFill>
                  <a:schemeClr val="tx1"/>
                </a:solidFill>
              </a:rPr>
              <a:t>ドットドット</a:t>
            </a:r>
            <a:r>
              <a:rPr lang="en-US" altLang="ja-JP" dirty="0" smtClean="0">
                <a:solidFill>
                  <a:schemeClr val="tx1"/>
                </a:solidFill>
              </a:rPr>
              <a:t>)</a:t>
            </a:r>
            <a:r>
              <a:rPr lang="ja-JP" altLang="en-US" dirty="0" smtClean="0">
                <a:solidFill>
                  <a:schemeClr val="tx1"/>
                </a:solidFill>
              </a:rPr>
              <a:t>で</a:t>
            </a:r>
            <a:r>
              <a:rPr lang="ja-JP" altLang="en-US" dirty="0" smtClean="0">
                <a:solidFill>
                  <a:schemeClr val="tx1"/>
                </a:solidFill>
              </a:rPr>
              <a:t>表す</a:t>
            </a:r>
            <a:endParaRPr lang="en-US" altLang="ja-JP" dirty="0" smtClean="0">
              <a:solidFill>
                <a:schemeClr val="tx1"/>
              </a:solidFill>
            </a:endParaRPr>
          </a:p>
          <a:p>
            <a:pPr>
              <a:lnSpc>
                <a:spcPct val="90000"/>
              </a:lnSpc>
            </a:pPr>
            <a:r>
              <a:rPr lang="ja-JP" altLang="en-US" dirty="0" smtClean="0">
                <a:solidFill>
                  <a:srgbClr val="FF0000"/>
                </a:solidFill>
              </a:rPr>
              <a:t>子ディレクトリ</a:t>
            </a:r>
            <a:endParaRPr lang="en-US" altLang="ja-JP" dirty="0" smtClean="0">
              <a:solidFill>
                <a:srgbClr val="FF0000"/>
              </a:solidFill>
            </a:endParaRPr>
          </a:p>
          <a:p>
            <a:pPr lvl="1">
              <a:lnSpc>
                <a:spcPct val="90000"/>
              </a:lnSpc>
            </a:pPr>
            <a:r>
              <a:rPr lang="ja-JP" altLang="en-US" dirty="0" smtClean="0">
                <a:solidFill>
                  <a:schemeClr val="tx1"/>
                </a:solidFill>
              </a:rPr>
              <a:t>一段下のディレクトリ</a:t>
            </a:r>
            <a:endParaRPr lang="en-US" altLang="ja-JP" dirty="0" smtClean="0">
              <a:solidFill>
                <a:schemeClr val="tx1"/>
              </a:solidFill>
            </a:endParaRPr>
          </a:p>
        </p:txBody>
      </p:sp>
      <p:pic>
        <p:nvPicPr>
          <p:cNvPr id="14340" name="図 4" descr="inex080425-1.png"/>
          <p:cNvPicPr>
            <a:picLocks noChangeAspect="1"/>
          </p:cNvPicPr>
          <p:nvPr/>
        </p:nvPicPr>
        <p:blipFill>
          <a:blip r:embed="rId3" cstate="print"/>
          <a:srcRect/>
          <a:stretch>
            <a:fillRect/>
          </a:stretch>
        </p:blipFill>
        <p:spPr bwMode="auto">
          <a:xfrm>
            <a:off x="5561040" y="1655777"/>
            <a:ext cx="2868612" cy="3844925"/>
          </a:xfrm>
          <a:prstGeom prst="rect">
            <a:avLst/>
          </a:prstGeom>
          <a:noFill/>
          <a:ln w="9525">
            <a:noFill/>
            <a:miter lim="800000"/>
            <a:headEnd/>
            <a:tailEnd/>
          </a:ln>
        </p:spPr>
      </p:pic>
      <p:sp>
        <p:nvSpPr>
          <p:cNvPr id="11" name="タイトル 1"/>
          <p:cNvSpPr txBox="1">
            <a:spLocks/>
          </p:cNvSpPr>
          <p:nvPr/>
        </p:nvSpPr>
        <p:spPr>
          <a:xfrm>
            <a:off x="271490" y="361936"/>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ディレクトリ</a:t>
            </a:r>
            <a:r>
              <a:rPr lang="ja-JP" altLang="en-US" sz="4000" dirty="0" smtClean="0">
                <a:solidFill>
                  <a:schemeClr val="tx2"/>
                </a:solidFill>
                <a:latin typeface="ＭＳ Ｐゴシック" pitchFamily="50" charset="-128"/>
                <a:cs typeface="+mj-cs"/>
              </a:rPr>
              <a:t>の呼び方</a:t>
            </a:r>
            <a:endParaRPr kumimoji="1" lang="en-US" altLang="ja-JP"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7286625" y="6286500"/>
            <a:ext cx="857250" cy="214313"/>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5364" name="Rectangle 3"/>
          <p:cNvSpPr>
            <a:spLocks noGrp="1" noChangeArrowheads="1"/>
          </p:cNvSpPr>
          <p:nvPr>
            <p:ph idx="1"/>
          </p:nvPr>
        </p:nvSpPr>
        <p:spPr>
          <a:xfrm>
            <a:off x="285750" y="1285860"/>
            <a:ext cx="5214944" cy="5572140"/>
          </a:xfrm>
        </p:spPr>
        <p:txBody>
          <a:bodyPr>
            <a:normAutofit lnSpcReduction="10000"/>
          </a:bodyPr>
          <a:lstStyle/>
          <a:p>
            <a:pPr eaLnBrk="1" hangingPunct="1">
              <a:lnSpc>
                <a:spcPct val="90000"/>
              </a:lnSpc>
            </a:pPr>
            <a:r>
              <a:rPr lang="ja-JP" altLang="en-US" dirty="0" smtClean="0">
                <a:solidFill>
                  <a:srgbClr val="FF0000"/>
                </a:solidFill>
              </a:rPr>
              <a:t>パス</a:t>
            </a:r>
            <a:endParaRPr lang="en-US" altLang="ja-JP" dirty="0" smtClean="0">
              <a:solidFill>
                <a:srgbClr val="FF0000"/>
              </a:solidFill>
            </a:endParaRPr>
          </a:p>
          <a:p>
            <a:pPr lvl="1">
              <a:lnSpc>
                <a:spcPct val="90000"/>
              </a:lnSpc>
            </a:pPr>
            <a:r>
              <a:rPr lang="ja-JP" altLang="en-US" dirty="0" smtClean="0">
                <a:solidFill>
                  <a:schemeClr val="tx1"/>
                </a:solidFill>
              </a:rPr>
              <a:t>目的のファイルにたどり着くための道順</a:t>
            </a:r>
            <a:endParaRPr lang="en-US" altLang="ja-JP" dirty="0" smtClean="0">
              <a:solidFill>
                <a:schemeClr val="tx1"/>
              </a:solidFill>
            </a:endParaRPr>
          </a:p>
          <a:p>
            <a:pPr eaLnBrk="1" hangingPunct="1">
              <a:lnSpc>
                <a:spcPct val="90000"/>
              </a:lnSpc>
            </a:pPr>
            <a:r>
              <a:rPr lang="ja-JP" altLang="en-US" dirty="0" smtClean="0">
                <a:solidFill>
                  <a:srgbClr val="FF0000"/>
                </a:solidFill>
              </a:rPr>
              <a:t>絶対パス</a:t>
            </a:r>
            <a:r>
              <a:rPr lang="ja-JP" altLang="en-US" dirty="0" smtClean="0"/>
              <a:t>を用いた指定</a:t>
            </a:r>
          </a:p>
          <a:p>
            <a:pPr lvl="1" eaLnBrk="1" hangingPunct="1">
              <a:lnSpc>
                <a:spcPct val="90000"/>
              </a:lnSpc>
            </a:pPr>
            <a:r>
              <a:rPr lang="ja-JP" altLang="en-US" dirty="0" smtClean="0">
                <a:solidFill>
                  <a:schemeClr val="tx1"/>
                </a:solidFill>
              </a:rPr>
              <a:t>ルートディレクトリ </a:t>
            </a:r>
            <a:r>
              <a:rPr lang="en-US" altLang="ja-JP" dirty="0" smtClean="0">
                <a:solidFill>
                  <a:schemeClr val="tx1"/>
                </a:solidFill>
                <a:latin typeface="Arial Unicode MS" pitchFamily="50" charset="-128"/>
                <a:ea typeface="Arial Unicode MS" pitchFamily="50" charset="-128"/>
                <a:cs typeface="Arial Unicode MS" pitchFamily="50" charset="-128"/>
              </a:rPr>
              <a:t>“</a:t>
            </a:r>
            <a:r>
              <a:rPr lang="en-US" altLang="ja-JP" dirty="0" smtClean="0">
                <a:solidFill>
                  <a:schemeClr val="tx1"/>
                </a:solidFill>
                <a:cs typeface="Arial Unicode MS" pitchFamily="50" charset="-128"/>
              </a:rPr>
              <a:t>/</a:t>
            </a:r>
            <a:r>
              <a:rPr lang="en-US" altLang="ja-JP" dirty="0" smtClean="0">
                <a:solidFill>
                  <a:schemeClr val="tx1"/>
                </a:solidFill>
                <a:latin typeface="Arial Unicode MS" pitchFamily="50" charset="-128"/>
                <a:ea typeface="Arial Unicode MS" pitchFamily="50" charset="-128"/>
                <a:cs typeface="Arial Unicode MS" pitchFamily="50" charset="-128"/>
              </a:rPr>
              <a:t>”</a:t>
            </a:r>
            <a:r>
              <a:rPr lang="en-US" altLang="ja-JP" dirty="0" smtClean="0">
                <a:solidFill>
                  <a:schemeClr val="tx1"/>
                </a:solidFill>
              </a:rPr>
              <a:t> </a:t>
            </a:r>
            <a:r>
              <a:rPr lang="ja-JP" altLang="en-US" dirty="0" smtClean="0">
                <a:solidFill>
                  <a:schemeClr val="tx1"/>
                </a:solidFill>
              </a:rPr>
              <a:t>を起点</a:t>
            </a:r>
          </a:p>
          <a:p>
            <a:pPr lvl="2" eaLnBrk="1" hangingPunct="1">
              <a:lnSpc>
                <a:spcPct val="90000"/>
              </a:lnSpc>
            </a:pPr>
            <a:r>
              <a:rPr lang="en-US" altLang="ja-JP" dirty="0" smtClean="0"/>
              <a:t>/home/</a:t>
            </a:r>
            <a:r>
              <a:rPr lang="en-US" altLang="ja-JP" dirty="0" err="1" smtClean="0"/>
              <a:t>sugiyama</a:t>
            </a:r>
            <a:r>
              <a:rPr lang="en-US" altLang="ja-JP" dirty="0" smtClean="0"/>
              <a:t>/jupiter.txt</a:t>
            </a:r>
          </a:p>
          <a:p>
            <a:pPr lvl="2" eaLnBrk="1" hangingPunct="1">
              <a:lnSpc>
                <a:spcPct val="90000"/>
              </a:lnSpc>
            </a:pPr>
            <a:r>
              <a:rPr lang="en-US" altLang="ja-JP" dirty="0" smtClean="0"/>
              <a:t>/home/</a:t>
            </a:r>
            <a:r>
              <a:rPr lang="en-US" altLang="ja-JP" dirty="0" err="1" smtClean="0"/>
              <a:t>sugiyama</a:t>
            </a:r>
            <a:r>
              <a:rPr lang="en-US" altLang="ja-JP" dirty="0" smtClean="0"/>
              <a:t>/work</a:t>
            </a:r>
          </a:p>
          <a:p>
            <a:pPr eaLnBrk="1" hangingPunct="1">
              <a:lnSpc>
                <a:spcPct val="90000"/>
              </a:lnSpc>
            </a:pPr>
            <a:r>
              <a:rPr lang="ja-JP" altLang="en-US" dirty="0" smtClean="0">
                <a:solidFill>
                  <a:srgbClr val="FF0000"/>
                </a:solidFill>
              </a:rPr>
              <a:t>相対パス</a:t>
            </a:r>
            <a:r>
              <a:rPr lang="ja-JP" altLang="en-US" dirty="0" smtClean="0"/>
              <a:t>を用いた指定</a:t>
            </a:r>
          </a:p>
          <a:p>
            <a:pPr lvl="1" eaLnBrk="1" hangingPunct="1">
              <a:lnSpc>
                <a:spcPct val="90000"/>
              </a:lnSpc>
            </a:pPr>
            <a:r>
              <a:rPr lang="ja-JP" altLang="en-US" dirty="0" smtClean="0">
                <a:solidFill>
                  <a:schemeClr val="tx1"/>
                </a:solidFill>
              </a:rPr>
              <a:t>カレントディレクトリ</a:t>
            </a:r>
            <a:r>
              <a:rPr lang="en-US" altLang="ja-JP" dirty="0" smtClean="0">
                <a:solidFill>
                  <a:schemeClr val="tx1"/>
                </a:solidFill>
                <a:latin typeface="Arial Unicode MS" pitchFamily="50" charset="-128"/>
                <a:ea typeface="Arial Unicode MS" pitchFamily="50" charset="-128"/>
                <a:cs typeface="Arial Unicode MS" pitchFamily="50" charset="-128"/>
              </a:rPr>
              <a:t> “ . ” </a:t>
            </a:r>
            <a:r>
              <a:rPr lang="ja-JP" altLang="en-US" dirty="0" smtClean="0">
                <a:solidFill>
                  <a:schemeClr val="tx1"/>
                </a:solidFill>
              </a:rPr>
              <a:t>を起点</a:t>
            </a:r>
          </a:p>
          <a:p>
            <a:pPr lvl="2" eaLnBrk="1" hangingPunct="1">
              <a:lnSpc>
                <a:spcPct val="90000"/>
              </a:lnSpc>
            </a:pPr>
            <a:r>
              <a:rPr lang="en-US" altLang="ja-JP" dirty="0" smtClean="0"/>
              <a:t>../</a:t>
            </a:r>
            <a:r>
              <a:rPr lang="en-US" altLang="ja-JP" dirty="0" err="1" smtClean="0"/>
              <a:t>sugiyama</a:t>
            </a:r>
            <a:r>
              <a:rPr lang="en-US" altLang="ja-JP" dirty="0" smtClean="0"/>
              <a:t>/jupiter.txt</a:t>
            </a:r>
          </a:p>
          <a:p>
            <a:pPr lvl="2" eaLnBrk="1" hangingPunct="1">
              <a:lnSpc>
                <a:spcPct val="90000"/>
              </a:lnSpc>
            </a:pPr>
            <a:r>
              <a:rPr lang="en-US" altLang="ja-JP" dirty="0" smtClean="0"/>
              <a:t>../</a:t>
            </a:r>
            <a:r>
              <a:rPr lang="en-US" altLang="ja-JP" dirty="0" err="1" smtClean="0"/>
              <a:t>sugiyama</a:t>
            </a:r>
            <a:r>
              <a:rPr lang="en-US" altLang="ja-JP" dirty="0" smtClean="0"/>
              <a:t>/work</a:t>
            </a:r>
          </a:p>
          <a:p>
            <a:pPr eaLnBrk="1" hangingPunct="1">
              <a:lnSpc>
                <a:spcPct val="90000"/>
              </a:lnSpc>
            </a:pPr>
            <a:r>
              <a:rPr lang="en-US" altLang="ja-JP" dirty="0" smtClean="0">
                <a:latin typeface="Arial" pitchFamily="34" charset="0"/>
                <a:cs typeface="Arial" pitchFamily="34" charset="0"/>
              </a:rPr>
              <a:t>“</a:t>
            </a:r>
            <a:r>
              <a:rPr lang="ja-JP" altLang="en-US" dirty="0" smtClean="0"/>
              <a:t>～</a:t>
            </a:r>
            <a:r>
              <a:rPr lang="en-US" altLang="ja-JP" dirty="0" smtClean="0">
                <a:latin typeface="Arial" pitchFamily="34" charset="0"/>
                <a:cs typeface="Arial" pitchFamily="34" charset="0"/>
              </a:rPr>
              <a:t>”</a:t>
            </a:r>
            <a:r>
              <a:rPr lang="ja-JP" altLang="en-US" dirty="0" smtClean="0"/>
              <a:t> を用いた指定</a:t>
            </a:r>
            <a:endParaRPr lang="en-US" altLang="ja-JP" dirty="0" smtClean="0"/>
          </a:p>
          <a:p>
            <a:pPr lvl="1">
              <a:lnSpc>
                <a:spcPct val="90000"/>
              </a:lnSpc>
            </a:pPr>
            <a:r>
              <a:rPr lang="ja-JP" altLang="en-US" dirty="0" smtClean="0">
                <a:solidFill>
                  <a:schemeClr val="tx1"/>
                </a:solidFill>
              </a:rPr>
              <a:t>ホームディレクトリを起点</a:t>
            </a:r>
            <a:endParaRPr lang="en-US" altLang="ja-JP" dirty="0" smtClean="0">
              <a:solidFill>
                <a:schemeClr val="tx1"/>
              </a:solidFill>
            </a:endParaRPr>
          </a:p>
          <a:p>
            <a:pPr lvl="2" eaLnBrk="1" hangingPunct="1">
              <a:lnSpc>
                <a:spcPct val="90000"/>
              </a:lnSpc>
            </a:pPr>
            <a:r>
              <a:rPr lang="en-US" altLang="ja-JP" dirty="0" smtClean="0"/>
              <a:t>~</a:t>
            </a:r>
            <a:r>
              <a:rPr lang="en-US" altLang="ja-JP" dirty="0" err="1" smtClean="0"/>
              <a:t>sugiyama</a:t>
            </a:r>
            <a:r>
              <a:rPr lang="en-US" altLang="ja-JP" dirty="0" smtClean="0"/>
              <a:t>/jupiter.txt</a:t>
            </a:r>
          </a:p>
          <a:p>
            <a:pPr lvl="2" eaLnBrk="1" hangingPunct="1">
              <a:lnSpc>
                <a:spcPct val="90000"/>
              </a:lnSpc>
            </a:pPr>
            <a:r>
              <a:rPr lang="en-US" altLang="ja-JP" dirty="0" smtClean="0"/>
              <a:t>~</a:t>
            </a:r>
            <a:r>
              <a:rPr lang="en-US" altLang="ja-JP" dirty="0" err="1" smtClean="0"/>
              <a:t>sugiyama</a:t>
            </a:r>
            <a:r>
              <a:rPr lang="en-US" altLang="ja-JP" dirty="0" smtClean="0"/>
              <a:t>/work</a:t>
            </a:r>
          </a:p>
        </p:txBody>
      </p:sp>
      <p:pic>
        <p:nvPicPr>
          <p:cNvPr id="15365" name="Picture 4" descr="path02"/>
          <p:cNvPicPr>
            <a:picLocks noChangeAspect="1" noChangeArrowheads="1"/>
          </p:cNvPicPr>
          <p:nvPr/>
        </p:nvPicPr>
        <p:blipFill>
          <a:blip r:embed="rId3" cstate="print"/>
          <a:srcRect/>
          <a:stretch>
            <a:fillRect/>
          </a:stretch>
        </p:blipFill>
        <p:spPr bwMode="auto">
          <a:xfrm>
            <a:off x="5805488" y="1357242"/>
            <a:ext cx="2838450" cy="5384800"/>
          </a:xfrm>
          <a:prstGeom prst="rect">
            <a:avLst/>
          </a:prstGeom>
          <a:noFill/>
          <a:ln w="9525">
            <a:noFill/>
            <a:miter lim="800000"/>
            <a:headEnd/>
            <a:tailEnd/>
          </a:ln>
        </p:spPr>
      </p:pic>
      <p:sp>
        <p:nvSpPr>
          <p:cNvPr id="16" name="タイトル 1"/>
          <p:cNvSpPr>
            <a:spLocks noGrp="1"/>
          </p:cNvSpPr>
          <p:nvPr>
            <p:ph type="title"/>
          </p:nvPr>
        </p:nvSpPr>
        <p:spPr>
          <a:xfrm>
            <a:off x="271490" y="361936"/>
            <a:ext cx="8229600" cy="1066800"/>
          </a:xfrm>
        </p:spPr>
        <p:txBody>
          <a:bodyPr>
            <a:normAutofit/>
          </a:bodyPr>
          <a:lstStyle/>
          <a:p>
            <a:pPr>
              <a:defRPr/>
            </a:pPr>
            <a:r>
              <a:rPr lang="ja-JP" altLang="en-US" dirty="0" smtClean="0"/>
              <a:t>ファイルの指定方法</a:t>
            </a:r>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ドットファイル</a:t>
            </a:r>
            <a:endParaRPr lang="ja-JP" altLang="en-US" dirty="0"/>
          </a:p>
        </p:txBody>
      </p:sp>
      <p:sp>
        <p:nvSpPr>
          <p:cNvPr id="16387" name="コンテンツ プレースホルダ 2"/>
          <p:cNvSpPr>
            <a:spLocks noGrp="1"/>
          </p:cNvSpPr>
          <p:nvPr>
            <p:ph idx="1"/>
          </p:nvPr>
        </p:nvSpPr>
        <p:spPr>
          <a:xfrm>
            <a:off x="457200" y="1357313"/>
            <a:ext cx="8229600" cy="4951412"/>
          </a:xfrm>
        </p:spPr>
        <p:txBody>
          <a:bodyPr>
            <a:normAutofit/>
          </a:bodyPr>
          <a:lstStyle/>
          <a:p>
            <a:r>
              <a:rPr lang="ja-JP" altLang="en-US" dirty="0" smtClean="0"/>
              <a:t>ドットファイルの例</a:t>
            </a:r>
            <a:endParaRPr lang="en-US" altLang="ja-JP" dirty="0" smtClean="0"/>
          </a:p>
          <a:p>
            <a:pPr lvl="1"/>
            <a:r>
              <a:rPr lang="en-US" altLang="ja-JP" dirty="0" smtClean="0">
                <a:solidFill>
                  <a:schemeClr val="tx1"/>
                </a:solidFill>
                <a:latin typeface="Arial" pitchFamily="34" charset="0"/>
                <a:cs typeface="Arial" pitchFamily="34" charset="0"/>
              </a:rPr>
              <a:t>.</a:t>
            </a:r>
            <a:r>
              <a:rPr lang="en-US" altLang="ja-JP" dirty="0" err="1" smtClean="0">
                <a:solidFill>
                  <a:schemeClr val="tx1"/>
                </a:solidFill>
              </a:rPr>
              <a:t>bashrc</a:t>
            </a:r>
            <a:r>
              <a:rPr lang="en-US" altLang="ja-JP" dirty="0" smtClean="0">
                <a:solidFill>
                  <a:schemeClr val="tx1"/>
                </a:solidFill>
              </a:rPr>
              <a:t>, </a:t>
            </a:r>
            <a:r>
              <a:rPr lang="en-US" altLang="ja-JP" dirty="0" smtClean="0">
                <a:solidFill>
                  <a:schemeClr val="tx1"/>
                </a:solidFill>
                <a:latin typeface="Arial" pitchFamily="34" charset="0"/>
                <a:cs typeface="Arial" pitchFamily="34" charset="0"/>
              </a:rPr>
              <a:t>.</a:t>
            </a:r>
            <a:r>
              <a:rPr lang="en-US" altLang="ja-JP" dirty="0" err="1" smtClean="0">
                <a:solidFill>
                  <a:schemeClr val="tx1"/>
                </a:solidFill>
              </a:rPr>
              <a:t>bash_profile</a:t>
            </a:r>
            <a:r>
              <a:rPr lang="en-US" altLang="ja-JP" dirty="0" smtClean="0">
                <a:solidFill>
                  <a:schemeClr val="tx1"/>
                </a:solidFill>
              </a:rPr>
              <a:t>, </a:t>
            </a:r>
            <a:r>
              <a:rPr lang="en-US" altLang="ja-JP" dirty="0" smtClean="0">
                <a:solidFill>
                  <a:schemeClr val="tx1"/>
                </a:solidFill>
                <a:latin typeface="Arial" pitchFamily="34" charset="0"/>
                <a:cs typeface="Arial" pitchFamily="34" charset="0"/>
              </a:rPr>
              <a:t>.</a:t>
            </a:r>
            <a:r>
              <a:rPr lang="en-US" altLang="ja-JP" dirty="0" err="1" smtClean="0">
                <a:solidFill>
                  <a:schemeClr val="tx1"/>
                </a:solidFill>
              </a:rPr>
              <a:t>emacs</a:t>
            </a:r>
            <a:r>
              <a:rPr lang="en-US" altLang="ja-JP" dirty="0" smtClean="0">
                <a:solidFill>
                  <a:schemeClr val="tx1"/>
                </a:solidFill>
              </a:rPr>
              <a:t>  </a:t>
            </a:r>
            <a:r>
              <a:rPr lang="ja-JP" altLang="en-US" dirty="0" smtClean="0">
                <a:solidFill>
                  <a:schemeClr val="tx1"/>
                </a:solidFill>
              </a:rPr>
              <a:t>など</a:t>
            </a:r>
            <a:endParaRPr lang="en-US" altLang="ja-JP" dirty="0" smtClean="0">
              <a:solidFill>
                <a:schemeClr val="tx1"/>
              </a:solidFill>
            </a:endParaRPr>
          </a:p>
          <a:p>
            <a:r>
              <a:rPr lang="ja-JP" altLang="en-US" dirty="0" smtClean="0"/>
              <a:t>ユーザの環境設定用ファイル</a:t>
            </a:r>
            <a:endParaRPr lang="en-US" altLang="ja-JP" dirty="0" smtClean="0"/>
          </a:p>
          <a:p>
            <a:pPr lvl="1"/>
            <a:r>
              <a:rPr lang="en-US" altLang="ja-JP" dirty="0" smtClean="0">
                <a:solidFill>
                  <a:schemeClr val="tx1"/>
                </a:solidFill>
              </a:rPr>
              <a:t>“ </a:t>
            </a:r>
            <a:r>
              <a:rPr lang="en-US" altLang="ja-JP" dirty="0" smtClean="0">
                <a:solidFill>
                  <a:schemeClr val="tx1"/>
                </a:solidFill>
                <a:latin typeface="Arial" pitchFamily="34" charset="0"/>
                <a:ea typeface="Arial Unicode MS" pitchFamily="50" charset="-128"/>
                <a:cs typeface="Arial" pitchFamily="34" charset="0"/>
              </a:rPr>
              <a:t>. </a:t>
            </a:r>
            <a:r>
              <a:rPr lang="en-US" altLang="ja-JP" dirty="0" smtClean="0">
                <a:solidFill>
                  <a:schemeClr val="tx1"/>
                </a:solidFill>
              </a:rPr>
              <a:t>” </a:t>
            </a:r>
            <a:r>
              <a:rPr lang="ja-JP" altLang="en-US" dirty="0" smtClean="0">
                <a:solidFill>
                  <a:schemeClr val="tx1"/>
                </a:solidFill>
              </a:rPr>
              <a:t>で始まるファイル</a:t>
            </a:r>
            <a:endParaRPr lang="en-US" altLang="ja-JP" dirty="0" smtClean="0">
              <a:solidFill>
                <a:schemeClr val="tx1"/>
              </a:solidFill>
            </a:endParaRPr>
          </a:p>
          <a:p>
            <a:pPr lvl="1"/>
            <a:r>
              <a:rPr lang="ja-JP" altLang="en-US" dirty="0" smtClean="0">
                <a:solidFill>
                  <a:schemeClr val="tx1"/>
                </a:solidFill>
              </a:rPr>
              <a:t>各ユーザのホームディレクトリ直下に存在</a:t>
            </a:r>
            <a:endParaRPr lang="en-US" altLang="ja-JP" dirty="0" smtClean="0">
              <a:solidFill>
                <a:schemeClr val="tx1"/>
              </a:solidFill>
            </a:endParaRPr>
          </a:p>
          <a:p>
            <a:pPr lvl="1"/>
            <a:r>
              <a:rPr lang="en-US" altLang="ja-JP" dirty="0" err="1" smtClean="0">
                <a:solidFill>
                  <a:schemeClr val="tx1"/>
                </a:solidFill>
              </a:rPr>
              <a:t>ls</a:t>
            </a:r>
            <a:r>
              <a:rPr lang="en-US" altLang="ja-JP" dirty="0" smtClean="0">
                <a:solidFill>
                  <a:schemeClr val="tx1"/>
                </a:solidFill>
              </a:rPr>
              <a:t> (</a:t>
            </a:r>
            <a:r>
              <a:rPr lang="ja-JP" altLang="en-US" dirty="0" smtClean="0">
                <a:solidFill>
                  <a:schemeClr val="tx1"/>
                </a:solidFill>
              </a:rPr>
              <a:t>ファイル一覧表示コマンド</a:t>
            </a:r>
            <a:r>
              <a:rPr lang="en-US" altLang="ja-JP" dirty="0" smtClean="0">
                <a:solidFill>
                  <a:schemeClr val="tx1"/>
                </a:solidFill>
              </a:rPr>
              <a:t>) </a:t>
            </a:r>
            <a:r>
              <a:rPr lang="ja-JP" altLang="en-US" dirty="0" smtClean="0">
                <a:solidFill>
                  <a:schemeClr val="tx1"/>
                </a:solidFill>
              </a:rPr>
              <a:t>と打っただけでは表示</a:t>
            </a:r>
            <a:r>
              <a:rPr lang="ja-JP" altLang="en-US" dirty="0" smtClean="0">
                <a:solidFill>
                  <a:schemeClr val="tx1"/>
                </a:solidFill>
              </a:rPr>
              <a:t>されない </a:t>
            </a:r>
            <a:r>
              <a:rPr lang="en-US" altLang="ja-JP" dirty="0" smtClean="0">
                <a:solidFill>
                  <a:schemeClr val="tx1"/>
                </a:solidFill>
              </a:rPr>
              <a:t>(</a:t>
            </a:r>
            <a:r>
              <a:rPr lang="en-US" altLang="ja-JP" dirty="0" err="1" smtClean="0">
                <a:solidFill>
                  <a:schemeClr val="tx1"/>
                </a:solidFill>
              </a:rPr>
              <a:t>ls</a:t>
            </a:r>
            <a:r>
              <a:rPr lang="en-US" altLang="ja-JP" dirty="0" smtClean="0">
                <a:solidFill>
                  <a:schemeClr val="tx1"/>
                </a:solidFill>
              </a:rPr>
              <a:t> –a </a:t>
            </a:r>
            <a:r>
              <a:rPr lang="ja-JP" altLang="en-US" dirty="0" smtClean="0">
                <a:solidFill>
                  <a:schemeClr val="tx1"/>
                </a:solidFill>
              </a:rPr>
              <a:t>と打つべし</a:t>
            </a:r>
            <a:r>
              <a:rPr lang="en-US" altLang="ja-JP" dirty="0" smtClean="0">
                <a:solidFill>
                  <a:schemeClr val="tx1"/>
                </a:solidFill>
              </a:rPr>
              <a:t>)</a:t>
            </a:r>
            <a:endParaRPr lang="en-US" altLang="ja-JP" dirty="0" smtClean="0">
              <a:solidFill>
                <a:schemeClr val="tx1"/>
              </a:solidFill>
            </a:endParaRPr>
          </a:p>
          <a:p>
            <a:pPr lvl="1"/>
            <a:r>
              <a:rPr lang="ja-JP" altLang="en-US" dirty="0" smtClean="0">
                <a:solidFill>
                  <a:schemeClr val="tx1"/>
                </a:solidFill>
              </a:rPr>
              <a:t>日本語環境の設定など</a:t>
            </a:r>
            <a:endParaRPr lang="en-US" altLang="ja-JP" dirty="0" smtClean="0">
              <a:solidFill>
                <a:schemeClr val="tx1"/>
              </a:solidFill>
            </a:endParaRPr>
          </a:p>
          <a:p>
            <a:pPr lvl="2"/>
            <a:r>
              <a:rPr lang="en-US" altLang="ja-JP" dirty="0" smtClean="0"/>
              <a:t>Linux </a:t>
            </a:r>
            <a:r>
              <a:rPr lang="ja-JP" altLang="en-US" dirty="0" smtClean="0"/>
              <a:t>は </a:t>
            </a:r>
            <a:r>
              <a:rPr lang="en-US" altLang="ja-JP" dirty="0" smtClean="0"/>
              <a:t>Windows </a:t>
            </a:r>
            <a:r>
              <a:rPr lang="ja-JP" altLang="en-US" dirty="0" smtClean="0"/>
              <a:t>などと違って日本語設定が必要</a:t>
            </a:r>
            <a:endParaRPr lang="en-US" altLang="ja-JP" dirty="0" smtClean="0"/>
          </a:p>
          <a:p>
            <a:pPr lvl="1"/>
            <a:r>
              <a:rPr lang="ja-JP" altLang="en-US" dirty="0" smtClean="0">
                <a:solidFill>
                  <a:schemeClr val="tx1"/>
                </a:solidFill>
              </a:rPr>
              <a:t>削除したり書き換えする際には慎重に </a:t>
            </a:r>
            <a:r>
              <a:rPr lang="en-US" altLang="ja-JP" dirty="0" smtClean="0">
                <a:solidFill>
                  <a:schemeClr val="tx1"/>
                </a:solidFill>
              </a:rPr>
              <a:t>! !</a:t>
            </a:r>
          </a:p>
          <a:p>
            <a:pPr lvl="1"/>
            <a:r>
              <a:rPr lang="ja-JP" altLang="en-US" dirty="0" smtClean="0">
                <a:solidFill>
                  <a:schemeClr val="tx1"/>
                </a:solidFill>
              </a:rPr>
              <a:t>今回と第 </a:t>
            </a:r>
            <a:r>
              <a:rPr lang="en-US" altLang="ja-JP" dirty="0" smtClean="0">
                <a:solidFill>
                  <a:schemeClr val="tx1"/>
                </a:solidFill>
              </a:rPr>
              <a:t>4 </a:t>
            </a:r>
            <a:r>
              <a:rPr lang="ja-JP" altLang="en-US" dirty="0" smtClean="0">
                <a:solidFill>
                  <a:schemeClr val="tx1"/>
                </a:solidFill>
              </a:rPr>
              <a:t>回の実習編で登場予定</a:t>
            </a:r>
            <a:endParaRPr lang="en-US" altLang="ja-JP" dirty="0" smtClean="0">
              <a:solidFill>
                <a:schemeClr val="tx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500034" y="2786058"/>
            <a:ext cx="8229600" cy="1143000"/>
          </a:xfrm>
        </p:spPr>
        <p:txBody>
          <a:bodyPr/>
          <a:lstStyle/>
          <a:p>
            <a:pPr>
              <a:defRPr/>
            </a:pPr>
            <a:r>
              <a:rPr lang="en-US" altLang="ja-JP" dirty="0" smtClean="0"/>
              <a:t>3. </a:t>
            </a:r>
            <a:r>
              <a:rPr lang="ja-JP" altLang="en-US" dirty="0" smtClean="0"/>
              <a:t>パーミッション </a:t>
            </a:r>
            <a:r>
              <a:rPr lang="en-US" altLang="ja-JP" dirty="0" smtClean="0"/>
              <a:t>(</a:t>
            </a:r>
            <a:r>
              <a:rPr lang="ja-JP" altLang="en-US" dirty="0" smtClean="0"/>
              <a:t>許可情報</a:t>
            </a:r>
            <a:r>
              <a:rPr lang="en-US" altLang="ja-JP" dirty="0" smtClean="0"/>
              <a:t>)</a:t>
            </a:r>
            <a:endParaRPr lang="ja-JP"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smtClean="0"/>
              <a:t>パーミッションとは</a:t>
            </a:r>
            <a:endParaRPr lang="ja-JP" altLang="en-US" dirty="0"/>
          </a:p>
        </p:txBody>
      </p:sp>
      <p:sp>
        <p:nvSpPr>
          <p:cNvPr id="18435" name="コンテンツ プレースホルダ 3"/>
          <p:cNvSpPr>
            <a:spLocks noGrp="1"/>
          </p:cNvSpPr>
          <p:nvPr>
            <p:ph idx="1"/>
          </p:nvPr>
        </p:nvSpPr>
        <p:spPr>
          <a:xfrm>
            <a:off x="457200" y="1500211"/>
            <a:ext cx="8472518" cy="5286375"/>
          </a:xfrm>
        </p:spPr>
        <p:txBody>
          <a:bodyPr/>
          <a:lstStyle/>
          <a:p>
            <a:r>
              <a:rPr lang="ja-JP" altLang="en-US" dirty="0" smtClean="0"/>
              <a:t>ファイル・ディレクトリの利用権限</a:t>
            </a:r>
            <a:endParaRPr lang="en-US" altLang="ja-JP" dirty="0" smtClean="0"/>
          </a:p>
          <a:p>
            <a:r>
              <a:rPr lang="ja-JP" altLang="en-US" dirty="0" smtClean="0"/>
              <a:t>マルチユーザシステムは便利だが「諸刃の剣」</a:t>
            </a:r>
            <a:endParaRPr lang="en-US" altLang="ja-JP" dirty="0" smtClean="0"/>
          </a:p>
          <a:p>
            <a:pPr lvl="1"/>
            <a:r>
              <a:rPr lang="ja-JP" altLang="en-US" dirty="0" smtClean="0">
                <a:solidFill>
                  <a:schemeClr val="tx1"/>
                </a:solidFill>
              </a:rPr>
              <a:t>人に見せたくないファイルを見られてしまう可能性</a:t>
            </a:r>
            <a:endParaRPr lang="en-US" altLang="ja-JP" dirty="0" smtClean="0">
              <a:solidFill>
                <a:schemeClr val="tx1"/>
              </a:solidFill>
            </a:endParaRPr>
          </a:p>
          <a:p>
            <a:pPr lvl="2"/>
            <a:r>
              <a:rPr lang="ja-JP" altLang="en-US" dirty="0" smtClean="0"/>
              <a:t>メール</a:t>
            </a:r>
            <a:r>
              <a:rPr lang="en-US" altLang="ja-JP" dirty="0" smtClean="0"/>
              <a:t>, </a:t>
            </a:r>
            <a:r>
              <a:rPr lang="ja-JP" altLang="en-US" dirty="0" smtClean="0"/>
              <a:t>発表前の研究成果</a:t>
            </a:r>
            <a:r>
              <a:rPr lang="en-US" altLang="ja-JP" dirty="0" smtClean="0"/>
              <a:t>, </a:t>
            </a:r>
            <a:r>
              <a:rPr lang="ja-JP" altLang="en-US" dirty="0" smtClean="0"/>
              <a:t>秘密の・・・ </a:t>
            </a:r>
            <a:r>
              <a:rPr lang="ja-JP" altLang="en-US" dirty="0" smtClean="0"/>
              <a:t>など</a:t>
            </a:r>
            <a:endParaRPr lang="en-US" altLang="ja-JP" dirty="0" smtClean="0"/>
          </a:p>
          <a:p>
            <a:pPr lvl="1"/>
            <a:r>
              <a:rPr lang="ja-JP" altLang="en-US" dirty="0" smtClean="0">
                <a:solidFill>
                  <a:schemeClr val="tx1"/>
                </a:solidFill>
              </a:rPr>
              <a:t>人に重要なファイルを消されてしまう可能性</a:t>
            </a:r>
            <a:endParaRPr lang="en-US" altLang="ja-JP" dirty="0" smtClean="0">
              <a:solidFill>
                <a:schemeClr val="tx1"/>
              </a:solidFill>
            </a:endParaRPr>
          </a:p>
          <a:p>
            <a:pPr lvl="2"/>
            <a:r>
              <a:rPr lang="en-US" altLang="ja-JP" dirty="0" smtClean="0"/>
              <a:t>/etc/shadow </a:t>
            </a:r>
            <a:r>
              <a:rPr lang="ja-JP" altLang="en-US" dirty="0" smtClean="0"/>
              <a:t>ファイル </a:t>
            </a:r>
            <a:r>
              <a:rPr lang="en-US" altLang="ja-JP" dirty="0" smtClean="0"/>
              <a:t>(</a:t>
            </a:r>
            <a:r>
              <a:rPr lang="ja-JP" altLang="en-US" dirty="0" smtClean="0"/>
              <a:t>第 </a:t>
            </a:r>
            <a:r>
              <a:rPr lang="en-US" altLang="ja-JP" dirty="0" smtClean="0"/>
              <a:t>2 </a:t>
            </a:r>
            <a:r>
              <a:rPr lang="ja-JP" altLang="en-US" dirty="0" smtClean="0"/>
              <a:t>回</a:t>
            </a:r>
            <a:r>
              <a:rPr lang="en-US" altLang="ja-JP" dirty="0" smtClean="0"/>
              <a:t>)  </a:t>
            </a:r>
            <a:r>
              <a:rPr lang="ja-JP" altLang="en-US" dirty="0" smtClean="0"/>
              <a:t>など</a:t>
            </a:r>
            <a:endParaRPr lang="en-US" altLang="ja-JP" dirty="0" smtClean="0"/>
          </a:p>
          <a:p>
            <a:r>
              <a:rPr lang="ja-JP" altLang="en-US" dirty="0" smtClean="0">
                <a:solidFill>
                  <a:srgbClr val="FF0000"/>
                </a:solidFill>
              </a:rPr>
              <a:t>パーミッション</a:t>
            </a:r>
            <a:r>
              <a:rPr lang="ja-JP" altLang="en-US" dirty="0" smtClean="0"/>
              <a:t>を適切に設定する必要がある</a:t>
            </a:r>
            <a:endParaRPr lang="en-US" altLang="ja-JP" dirty="0" smtClean="0"/>
          </a:p>
          <a:p>
            <a:pPr lvl="1"/>
            <a:r>
              <a:rPr lang="ja-JP" altLang="en-US" dirty="0" smtClean="0">
                <a:solidFill>
                  <a:schemeClr val="tx1"/>
                </a:solidFill>
              </a:rPr>
              <a:t>例 </a:t>
            </a:r>
            <a:r>
              <a:rPr lang="en-US" altLang="ja-JP" dirty="0" smtClean="0">
                <a:solidFill>
                  <a:schemeClr val="tx1"/>
                </a:solidFill>
              </a:rPr>
              <a:t>: </a:t>
            </a:r>
          </a:p>
          <a:p>
            <a:pPr lvl="2"/>
            <a:r>
              <a:rPr lang="ja-JP" altLang="en-US" dirty="0" smtClean="0"/>
              <a:t>誰にも閲覧させない</a:t>
            </a:r>
            <a:endParaRPr lang="en-US" altLang="ja-JP" dirty="0" smtClean="0"/>
          </a:p>
          <a:p>
            <a:pPr lvl="2"/>
            <a:r>
              <a:rPr lang="ja-JP" altLang="en-US" dirty="0" smtClean="0"/>
              <a:t>閲覧は許可するが</a:t>
            </a:r>
            <a:r>
              <a:rPr lang="en-US" altLang="ja-JP" dirty="0" smtClean="0"/>
              <a:t>, </a:t>
            </a:r>
            <a:r>
              <a:rPr lang="ja-JP" altLang="en-US" dirty="0" smtClean="0"/>
              <a:t>書き込みは許可しない  </a:t>
            </a:r>
            <a:r>
              <a:rPr lang="ja-JP" altLang="en-US" dirty="0" smtClean="0"/>
              <a:t>など</a:t>
            </a:r>
            <a:endParaRPr lang="en-US" altLang="ja-JP" dirty="0" smtClean="0"/>
          </a:p>
          <a:p>
            <a:r>
              <a:rPr lang="ja-JP" altLang="en-US" dirty="0" smtClean="0"/>
              <a:t>但しシステム管理者 </a:t>
            </a:r>
            <a:r>
              <a:rPr lang="en-US" altLang="ja-JP" dirty="0" smtClean="0"/>
              <a:t>(</a:t>
            </a:r>
            <a:r>
              <a:rPr lang="ja-JP" altLang="en-US" dirty="0" smtClean="0"/>
              <a:t>スーパーユーザ</a:t>
            </a:r>
            <a:r>
              <a:rPr lang="en-US" altLang="ja-JP" dirty="0" smtClean="0"/>
              <a:t>, root)</a:t>
            </a:r>
            <a:r>
              <a:rPr lang="ja-JP" altLang="en-US" dirty="0" smtClean="0"/>
              <a:t> は万能</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ファイルの所有者・所有グループ</a:t>
            </a:r>
            <a:endParaRPr lang="ja-JP" altLang="en-US" dirty="0"/>
          </a:p>
        </p:txBody>
      </p:sp>
      <p:sp>
        <p:nvSpPr>
          <p:cNvPr id="19459" name="コンテンツ プレースホルダ 2"/>
          <p:cNvSpPr>
            <a:spLocks noGrp="1"/>
          </p:cNvSpPr>
          <p:nvPr>
            <p:ph idx="1"/>
          </p:nvPr>
        </p:nvSpPr>
        <p:spPr>
          <a:xfrm>
            <a:off x="214282" y="1857364"/>
            <a:ext cx="8929718" cy="4753740"/>
          </a:xfrm>
        </p:spPr>
        <p:txBody>
          <a:bodyPr/>
          <a:lstStyle/>
          <a:p>
            <a:r>
              <a:rPr lang="en-US" altLang="ja-JP" dirty="0" smtClean="0"/>
              <a:t>Linux</a:t>
            </a:r>
            <a:r>
              <a:rPr lang="ja-JP" altLang="en-US" dirty="0" smtClean="0"/>
              <a:t>ではファイルのパーミッションに対して </a:t>
            </a:r>
            <a:r>
              <a:rPr lang="en-US" altLang="ja-JP" dirty="0" smtClean="0"/>
              <a:t>3 </a:t>
            </a:r>
            <a:r>
              <a:rPr lang="ja-JP" altLang="en-US" dirty="0" err="1" smtClean="0"/>
              <a:t>つの</a:t>
            </a:r>
            <a:r>
              <a:rPr lang="ja-JP" altLang="en-US" dirty="0" smtClean="0"/>
              <a:t>カテゴリが存在</a:t>
            </a:r>
            <a:endParaRPr lang="en-US" altLang="ja-JP" dirty="0" smtClean="0"/>
          </a:p>
          <a:p>
            <a:pPr lvl="1"/>
            <a:r>
              <a:rPr lang="ja-JP" altLang="en-US" dirty="0" smtClean="0">
                <a:solidFill>
                  <a:schemeClr val="tx1"/>
                </a:solidFill>
              </a:rPr>
              <a:t>ファイル所有者</a:t>
            </a:r>
            <a:endParaRPr lang="en-US" altLang="ja-JP" dirty="0" smtClean="0">
              <a:solidFill>
                <a:schemeClr val="tx1"/>
              </a:solidFill>
            </a:endParaRPr>
          </a:p>
          <a:p>
            <a:pPr lvl="1"/>
            <a:r>
              <a:rPr lang="ja-JP" altLang="en-US" dirty="0" smtClean="0">
                <a:solidFill>
                  <a:schemeClr val="tx1"/>
                </a:solidFill>
              </a:rPr>
              <a:t>ファイル所有グループの構成員</a:t>
            </a:r>
            <a:endParaRPr lang="en-US" altLang="ja-JP" dirty="0" smtClean="0">
              <a:solidFill>
                <a:schemeClr val="tx1"/>
              </a:solidFill>
            </a:endParaRPr>
          </a:p>
          <a:p>
            <a:pPr lvl="1"/>
            <a:r>
              <a:rPr lang="ja-JP" altLang="en-US" dirty="0" smtClean="0">
                <a:solidFill>
                  <a:schemeClr val="tx1"/>
                </a:solidFill>
              </a:rPr>
              <a:t>その他</a:t>
            </a:r>
            <a:endParaRPr lang="en-US" altLang="ja-JP" dirty="0" smtClean="0">
              <a:solidFill>
                <a:schemeClr val="tx1"/>
              </a:solidFill>
            </a:endParaRPr>
          </a:p>
          <a:p>
            <a:r>
              <a:rPr lang="ja-JP" altLang="en-US" dirty="0" smtClean="0"/>
              <a:t>グループ </a:t>
            </a:r>
            <a:r>
              <a:rPr lang="en-US" altLang="ja-JP" dirty="0" smtClean="0"/>
              <a:t>(</a:t>
            </a:r>
            <a:r>
              <a:rPr lang="ja-JP" altLang="en-US" dirty="0" smtClean="0"/>
              <a:t>第 </a:t>
            </a:r>
            <a:r>
              <a:rPr lang="en-US" altLang="ja-JP" dirty="0" smtClean="0"/>
              <a:t>2 </a:t>
            </a:r>
            <a:r>
              <a:rPr lang="ja-JP" altLang="en-US" dirty="0" smtClean="0"/>
              <a:t>回</a:t>
            </a:r>
            <a:r>
              <a:rPr lang="en-US" altLang="ja-JP" dirty="0" smtClean="0"/>
              <a:t>)</a:t>
            </a:r>
          </a:p>
          <a:p>
            <a:pPr lvl="1"/>
            <a:r>
              <a:rPr lang="ja-JP" altLang="en-US" dirty="0" smtClean="0">
                <a:solidFill>
                  <a:schemeClr val="tx1"/>
                </a:solidFill>
              </a:rPr>
              <a:t>複数のユーザを束ねて管理する単位</a:t>
            </a:r>
            <a:endParaRPr lang="en-US" altLang="ja-JP" dirty="0" smtClean="0">
              <a:solidFill>
                <a:schemeClr val="tx1"/>
              </a:solidFill>
            </a:endParaRPr>
          </a:p>
          <a:p>
            <a:pPr lvl="1"/>
            <a:r>
              <a:rPr lang="ja-JP" altLang="en-US" dirty="0" smtClean="0">
                <a:solidFill>
                  <a:schemeClr val="tx1"/>
                </a:solidFill>
              </a:rPr>
              <a:t>共同作業する際に便利</a:t>
            </a:r>
            <a:endParaRPr lang="en-US" altLang="ja-JP" dirty="0" smtClean="0">
              <a:solidFill>
                <a:schemeClr val="tx1"/>
              </a:solidFill>
            </a:endParaRPr>
          </a:p>
          <a:p>
            <a:pPr>
              <a:buNone/>
            </a:pPr>
            <a:endParaRPr lang="en-US" altLang="ja-JP"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目次</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sz="3200" dirty="0" smtClean="0"/>
              <a:t>1. Linux </a:t>
            </a:r>
            <a:r>
              <a:rPr kumimoji="1" lang="ja-JP" altLang="en-US" sz="3200" dirty="0" smtClean="0"/>
              <a:t>とは</a:t>
            </a:r>
            <a:endParaRPr kumimoji="1" lang="en-US" altLang="ja-JP" sz="3200" dirty="0" smtClean="0"/>
          </a:p>
          <a:p>
            <a:r>
              <a:rPr lang="en-US" altLang="ja-JP" sz="3200" dirty="0" smtClean="0"/>
              <a:t>2. Linux </a:t>
            </a:r>
            <a:r>
              <a:rPr lang="ja-JP" altLang="en-US" sz="3200" dirty="0" smtClean="0"/>
              <a:t>のデータ管理</a:t>
            </a:r>
            <a:endParaRPr lang="en-US" altLang="ja-JP" sz="3200" dirty="0" smtClean="0"/>
          </a:p>
          <a:p>
            <a:r>
              <a:rPr kumimoji="1" lang="en-US" altLang="ja-JP" sz="3200" dirty="0" smtClean="0"/>
              <a:t>3. </a:t>
            </a:r>
            <a:r>
              <a:rPr lang="ja-JP" altLang="en-US" sz="3200" dirty="0" smtClean="0"/>
              <a:t>パーミッション </a:t>
            </a:r>
            <a:r>
              <a:rPr lang="en-US" altLang="ja-JP" sz="3200" dirty="0" smtClean="0"/>
              <a:t>(</a:t>
            </a:r>
            <a:r>
              <a:rPr lang="ja-JP" altLang="en-US" sz="3200" dirty="0" smtClean="0"/>
              <a:t>許可情報</a:t>
            </a:r>
            <a:r>
              <a:rPr lang="en-US" altLang="ja-JP" sz="3200" dirty="0" smtClean="0"/>
              <a:t>)</a:t>
            </a:r>
            <a:endParaRPr kumimoji="1" lang="ja-JP" alt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パーミッションの設定</a:t>
            </a:r>
            <a:endParaRPr lang="ja-JP" altLang="en-US" dirty="0"/>
          </a:p>
        </p:txBody>
      </p:sp>
      <p:sp>
        <p:nvSpPr>
          <p:cNvPr id="20483" name="コンテンツ プレースホルダ 2"/>
          <p:cNvSpPr>
            <a:spLocks noGrp="1"/>
          </p:cNvSpPr>
          <p:nvPr>
            <p:ph idx="1"/>
          </p:nvPr>
        </p:nvSpPr>
        <p:spPr/>
        <p:txBody>
          <a:bodyPr/>
          <a:lstStyle/>
          <a:p>
            <a:r>
              <a:rPr lang="ja-JP" altLang="en-US" dirty="0" smtClean="0"/>
              <a:t>誰に何を許可するか指定</a:t>
            </a:r>
            <a:endParaRPr lang="en-US" altLang="ja-JP" dirty="0" smtClean="0"/>
          </a:p>
          <a:p>
            <a:pPr lvl="1"/>
            <a:r>
              <a:rPr lang="ja-JP" altLang="en-US" dirty="0" smtClean="0">
                <a:solidFill>
                  <a:schemeClr val="tx1"/>
                </a:solidFill>
              </a:rPr>
              <a:t>誰に</a:t>
            </a:r>
            <a:endParaRPr lang="en-US" altLang="ja-JP" dirty="0" smtClean="0">
              <a:solidFill>
                <a:schemeClr val="tx1"/>
              </a:solidFill>
            </a:endParaRPr>
          </a:p>
          <a:p>
            <a:pPr lvl="2"/>
            <a:r>
              <a:rPr lang="ja-JP" altLang="en-US" dirty="0" smtClean="0"/>
              <a:t>所有者</a:t>
            </a:r>
            <a:r>
              <a:rPr lang="en-US" altLang="ja-JP" dirty="0" smtClean="0"/>
              <a:t>(</a:t>
            </a:r>
            <a:r>
              <a:rPr lang="en-US" altLang="ja-JP" dirty="0" smtClean="0">
                <a:solidFill>
                  <a:srgbClr val="FF0000"/>
                </a:solidFill>
              </a:rPr>
              <a:t>U</a:t>
            </a:r>
            <a:r>
              <a:rPr lang="en-US" altLang="ja-JP" dirty="0" smtClean="0"/>
              <a:t>ser)</a:t>
            </a:r>
          </a:p>
          <a:p>
            <a:pPr lvl="2"/>
            <a:r>
              <a:rPr lang="ja-JP" altLang="en-US" dirty="0" smtClean="0"/>
              <a:t>所有グループ構成員</a:t>
            </a:r>
            <a:r>
              <a:rPr lang="en-US" altLang="ja-JP" dirty="0" smtClean="0"/>
              <a:t>(</a:t>
            </a:r>
            <a:r>
              <a:rPr lang="en-US" altLang="ja-JP" dirty="0" smtClean="0">
                <a:solidFill>
                  <a:srgbClr val="FF0000"/>
                </a:solidFill>
              </a:rPr>
              <a:t>G</a:t>
            </a:r>
            <a:r>
              <a:rPr lang="en-US" altLang="ja-JP" dirty="0" smtClean="0"/>
              <a:t>roup)</a:t>
            </a:r>
          </a:p>
          <a:p>
            <a:pPr lvl="2"/>
            <a:r>
              <a:rPr lang="ja-JP" altLang="en-US" dirty="0" smtClean="0"/>
              <a:t>その他</a:t>
            </a:r>
            <a:r>
              <a:rPr lang="en-US" altLang="ja-JP" dirty="0" smtClean="0"/>
              <a:t>(</a:t>
            </a:r>
            <a:r>
              <a:rPr lang="en-US" altLang="ja-JP" dirty="0" smtClean="0">
                <a:solidFill>
                  <a:srgbClr val="FF0000"/>
                </a:solidFill>
              </a:rPr>
              <a:t>O</a:t>
            </a:r>
            <a:r>
              <a:rPr lang="en-US" altLang="ja-JP" dirty="0" smtClean="0"/>
              <a:t>thers)</a:t>
            </a:r>
          </a:p>
          <a:p>
            <a:pPr lvl="1"/>
            <a:r>
              <a:rPr lang="ja-JP" altLang="en-US" dirty="0" smtClean="0">
                <a:solidFill>
                  <a:schemeClr val="tx1"/>
                </a:solidFill>
              </a:rPr>
              <a:t>何を</a:t>
            </a:r>
            <a:endParaRPr lang="en-US" altLang="ja-JP" dirty="0" smtClean="0">
              <a:solidFill>
                <a:schemeClr val="tx1"/>
              </a:solidFill>
            </a:endParaRPr>
          </a:p>
          <a:p>
            <a:pPr lvl="2"/>
            <a:r>
              <a:rPr lang="ja-JP" altLang="en-US" dirty="0" smtClean="0"/>
              <a:t>読み取り</a:t>
            </a:r>
            <a:r>
              <a:rPr lang="en-US" altLang="ja-JP" dirty="0" smtClean="0"/>
              <a:t>(</a:t>
            </a:r>
            <a:r>
              <a:rPr lang="en-US" altLang="ja-JP" dirty="0" smtClean="0">
                <a:solidFill>
                  <a:srgbClr val="FF0000"/>
                </a:solidFill>
              </a:rPr>
              <a:t>R</a:t>
            </a:r>
            <a:r>
              <a:rPr lang="en-US" altLang="ja-JP" dirty="0" smtClean="0"/>
              <a:t>ead)</a:t>
            </a:r>
          </a:p>
          <a:p>
            <a:pPr lvl="2"/>
            <a:r>
              <a:rPr lang="ja-JP" altLang="en-US" dirty="0" smtClean="0"/>
              <a:t>書き込み</a:t>
            </a:r>
            <a:r>
              <a:rPr lang="en-US" altLang="ja-JP" dirty="0" smtClean="0"/>
              <a:t>(</a:t>
            </a:r>
            <a:r>
              <a:rPr lang="en-US" altLang="ja-JP" dirty="0" smtClean="0">
                <a:solidFill>
                  <a:srgbClr val="FF0000"/>
                </a:solidFill>
              </a:rPr>
              <a:t>W</a:t>
            </a:r>
            <a:r>
              <a:rPr lang="en-US" altLang="ja-JP" dirty="0" smtClean="0"/>
              <a:t>rite)</a:t>
            </a:r>
          </a:p>
          <a:p>
            <a:pPr lvl="2"/>
            <a:r>
              <a:rPr lang="ja-JP" altLang="en-US" dirty="0" smtClean="0"/>
              <a:t>実行</a:t>
            </a:r>
            <a:r>
              <a:rPr lang="en-US" altLang="ja-JP" dirty="0" smtClean="0"/>
              <a:t>(</a:t>
            </a:r>
            <a:r>
              <a:rPr lang="en-US" altLang="ja-JP" dirty="0" err="1" smtClean="0"/>
              <a:t>e</a:t>
            </a:r>
            <a:r>
              <a:rPr lang="en-US" altLang="ja-JP" dirty="0" err="1" smtClean="0">
                <a:solidFill>
                  <a:srgbClr val="FF0000"/>
                </a:solidFill>
              </a:rPr>
              <a:t>X</a:t>
            </a:r>
            <a:r>
              <a:rPr lang="en-US" altLang="ja-JP" dirty="0" err="1" smtClean="0"/>
              <a:t>ecute</a:t>
            </a:r>
            <a:r>
              <a:rPr lang="en-US" altLang="ja-JP" dirty="0" smtClean="0"/>
              <a:t>)</a:t>
            </a:r>
            <a:endParaRPr lang="ja-JP" altLang="en-US"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idx="1"/>
          </p:nvPr>
        </p:nvSpPr>
        <p:spPr>
          <a:xfrm>
            <a:off x="609600" y="3636043"/>
            <a:ext cx="7772400" cy="3286149"/>
          </a:xfrm>
        </p:spPr>
        <p:txBody>
          <a:bodyPr>
            <a:normAutofit fontScale="92500" lnSpcReduction="10000"/>
          </a:bodyPr>
          <a:lstStyle/>
          <a:p>
            <a:pPr eaLnBrk="1" hangingPunct="1"/>
            <a:r>
              <a:rPr lang="ja-JP" altLang="en-US" dirty="0" smtClean="0"/>
              <a:t>ファイルタイプ </a:t>
            </a:r>
            <a:r>
              <a:rPr lang="en-US" altLang="ja-JP" dirty="0" smtClean="0"/>
              <a:t>(File Type)</a:t>
            </a:r>
          </a:p>
          <a:p>
            <a:pPr lvl="1"/>
            <a:r>
              <a:rPr lang="en-US" altLang="ja-JP" dirty="0" smtClean="0">
                <a:solidFill>
                  <a:schemeClr val="tx1"/>
                </a:solidFill>
              </a:rPr>
              <a:t>d: </a:t>
            </a:r>
            <a:r>
              <a:rPr lang="ja-JP" altLang="en-US" dirty="0" smtClean="0">
                <a:solidFill>
                  <a:schemeClr val="tx1"/>
                </a:solidFill>
              </a:rPr>
              <a:t>ディレクトリ</a:t>
            </a:r>
            <a:r>
              <a:rPr lang="en-US" altLang="ja-JP" dirty="0" smtClean="0">
                <a:solidFill>
                  <a:schemeClr val="tx1"/>
                </a:solidFill>
              </a:rPr>
              <a:t>, -: </a:t>
            </a:r>
            <a:r>
              <a:rPr lang="ja-JP" altLang="en-US" dirty="0" smtClean="0">
                <a:solidFill>
                  <a:schemeClr val="tx1"/>
                </a:solidFill>
              </a:rPr>
              <a:t>通常のファイル</a:t>
            </a:r>
            <a:r>
              <a:rPr lang="en-US" altLang="ja-JP" dirty="0" smtClean="0">
                <a:solidFill>
                  <a:schemeClr val="tx1"/>
                </a:solidFill>
              </a:rPr>
              <a:t>, </a:t>
            </a:r>
            <a:r>
              <a:rPr lang="ja-JP" altLang="en-US" dirty="0" smtClean="0">
                <a:solidFill>
                  <a:schemeClr val="tx1"/>
                </a:solidFill>
              </a:rPr>
              <a:t>など</a:t>
            </a:r>
            <a:endParaRPr lang="en-US" altLang="ja-JP" dirty="0" smtClean="0">
              <a:solidFill>
                <a:schemeClr val="tx1"/>
              </a:solidFill>
            </a:endParaRPr>
          </a:p>
          <a:p>
            <a:pPr eaLnBrk="1" hangingPunct="1"/>
            <a:r>
              <a:rPr lang="ja-JP" altLang="en-US" dirty="0" smtClean="0"/>
              <a:t>パーミッション</a:t>
            </a:r>
            <a:endParaRPr lang="en-US" altLang="ja-JP" dirty="0" smtClean="0"/>
          </a:p>
          <a:p>
            <a:pPr lvl="1"/>
            <a:r>
              <a:rPr lang="en-US" altLang="ja-JP" dirty="0" smtClean="0">
                <a:solidFill>
                  <a:schemeClr val="tx1"/>
                </a:solidFill>
              </a:rPr>
              <a:t>r: </a:t>
            </a:r>
            <a:r>
              <a:rPr lang="ja-JP" altLang="en-US" dirty="0" smtClean="0">
                <a:solidFill>
                  <a:schemeClr val="tx1"/>
                </a:solidFill>
              </a:rPr>
              <a:t>読み取り</a:t>
            </a:r>
            <a:r>
              <a:rPr lang="en-US" altLang="ja-JP" dirty="0" smtClean="0">
                <a:solidFill>
                  <a:schemeClr val="tx1"/>
                </a:solidFill>
              </a:rPr>
              <a:t>, w: </a:t>
            </a:r>
            <a:r>
              <a:rPr lang="ja-JP" altLang="en-US" dirty="0" smtClean="0">
                <a:solidFill>
                  <a:schemeClr val="tx1"/>
                </a:solidFill>
              </a:rPr>
              <a:t>書き込み</a:t>
            </a:r>
            <a:r>
              <a:rPr lang="en-US" altLang="ja-JP" dirty="0" smtClean="0">
                <a:solidFill>
                  <a:schemeClr val="tx1"/>
                </a:solidFill>
              </a:rPr>
              <a:t>, x: </a:t>
            </a:r>
            <a:r>
              <a:rPr lang="ja-JP" altLang="en-US" dirty="0" smtClean="0">
                <a:solidFill>
                  <a:schemeClr val="tx1"/>
                </a:solidFill>
              </a:rPr>
              <a:t>実行</a:t>
            </a:r>
            <a:endParaRPr lang="en-US" altLang="ja-JP" dirty="0" smtClean="0">
              <a:solidFill>
                <a:schemeClr val="tx1"/>
              </a:solidFill>
            </a:endParaRPr>
          </a:p>
          <a:p>
            <a:pPr lvl="1" eaLnBrk="1" hangingPunct="1"/>
            <a:r>
              <a:rPr lang="en-US" altLang="ja-JP" dirty="0" smtClean="0">
                <a:solidFill>
                  <a:schemeClr val="tx1"/>
                </a:solidFill>
              </a:rPr>
              <a:t>-</a:t>
            </a:r>
            <a:r>
              <a:rPr lang="ja-JP" altLang="en-US" dirty="0" smtClean="0">
                <a:solidFill>
                  <a:schemeClr val="tx1"/>
                </a:solidFill>
              </a:rPr>
              <a:t> </a:t>
            </a:r>
            <a:r>
              <a:rPr lang="en-US" altLang="ja-JP" dirty="0" smtClean="0">
                <a:solidFill>
                  <a:schemeClr val="tx1"/>
                </a:solidFill>
              </a:rPr>
              <a:t>(</a:t>
            </a:r>
            <a:r>
              <a:rPr lang="ja-JP" altLang="en-US" dirty="0" smtClean="0">
                <a:solidFill>
                  <a:schemeClr val="tx1"/>
                </a:solidFill>
              </a:rPr>
              <a:t>ハイフン</a:t>
            </a:r>
            <a:r>
              <a:rPr lang="en-US" altLang="ja-JP" dirty="0" smtClean="0">
                <a:solidFill>
                  <a:schemeClr val="tx1"/>
                </a:solidFill>
              </a:rPr>
              <a:t>): </a:t>
            </a:r>
            <a:r>
              <a:rPr lang="ja-JP" altLang="en-US" dirty="0" smtClean="0">
                <a:solidFill>
                  <a:schemeClr val="tx1"/>
                </a:solidFill>
              </a:rPr>
              <a:t>不許可</a:t>
            </a:r>
          </a:p>
          <a:p>
            <a:pPr eaLnBrk="1" hangingPunct="1"/>
            <a:r>
              <a:rPr lang="en-US" altLang="ja-JP" dirty="0" err="1" smtClean="0">
                <a:solidFill>
                  <a:srgbClr val="FF0000"/>
                </a:solidFill>
              </a:rPr>
              <a:t>chmod</a:t>
            </a:r>
            <a:r>
              <a:rPr lang="ja-JP" altLang="en-US" dirty="0" smtClean="0">
                <a:solidFill>
                  <a:srgbClr val="FF0000"/>
                </a:solidFill>
              </a:rPr>
              <a:t> コマンド</a:t>
            </a:r>
            <a:r>
              <a:rPr lang="ja-JP" altLang="en-US" dirty="0" smtClean="0"/>
              <a:t>で変更 </a:t>
            </a:r>
            <a:r>
              <a:rPr lang="en-US" altLang="ja-JP" dirty="0" smtClean="0"/>
              <a:t>(</a:t>
            </a:r>
            <a:r>
              <a:rPr lang="ja-JP" altLang="en-US" dirty="0" smtClean="0"/>
              <a:t>詳しくは実習編で</a:t>
            </a:r>
            <a:r>
              <a:rPr lang="en-US" altLang="ja-JP" dirty="0" smtClean="0"/>
              <a:t>)</a:t>
            </a:r>
            <a:endParaRPr lang="en-US" altLang="ja-JP" dirty="0" smtClean="0">
              <a:solidFill>
                <a:schemeClr val="tx1"/>
              </a:solidFill>
            </a:endParaRPr>
          </a:p>
          <a:p>
            <a:pPr lvl="1" eaLnBrk="1" hangingPunct="1"/>
            <a:r>
              <a:rPr lang="ja-JP" altLang="en-US" dirty="0" smtClean="0">
                <a:solidFill>
                  <a:schemeClr val="tx1"/>
                </a:solidFill>
              </a:rPr>
              <a:t>アルファベットで</a:t>
            </a:r>
            <a:r>
              <a:rPr lang="en-US" altLang="ja-JP" dirty="0" smtClean="0">
                <a:solidFill>
                  <a:schemeClr val="tx1"/>
                </a:solidFill>
              </a:rPr>
              <a:t>: </a:t>
            </a:r>
            <a:r>
              <a:rPr lang="en-US" altLang="ja-JP" dirty="0" err="1" smtClean="0">
                <a:solidFill>
                  <a:schemeClr val="tx1"/>
                </a:solidFill>
              </a:rPr>
              <a:t>chmod</a:t>
            </a:r>
            <a:r>
              <a:rPr lang="en-US" altLang="ja-JP" dirty="0" smtClean="0">
                <a:solidFill>
                  <a:schemeClr val="tx1"/>
                </a:solidFill>
              </a:rPr>
              <a:t> </a:t>
            </a:r>
            <a:r>
              <a:rPr lang="en-US" altLang="ja-JP" dirty="0" err="1" smtClean="0">
                <a:solidFill>
                  <a:schemeClr val="tx1"/>
                </a:solidFill>
              </a:rPr>
              <a:t>g+w</a:t>
            </a:r>
            <a:r>
              <a:rPr lang="en-US" altLang="ja-JP" dirty="0" smtClean="0">
                <a:solidFill>
                  <a:schemeClr val="tx1"/>
                </a:solidFill>
              </a:rPr>
              <a:t> [</a:t>
            </a:r>
            <a:r>
              <a:rPr lang="ja-JP" altLang="en-US" dirty="0" smtClean="0">
                <a:solidFill>
                  <a:schemeClr val="tx1"/>
                </a:solidFill>
              </a:rPr>
              <a:t>ファイル名</a:t>
            </a:r>
            <a:r>
              <a:rPr lang="en-US" altLang="ja-JP" dirty="0" smtClean="0">
                <a:solidFill>
                  <a:schemeClr val="tx1"/>
                </a:solidFill>
              </a:rPr>
              <a:t>]</a:t>
            </a:r>
          </a:p>
          <a:p>
            <a:pPr lvl="1" eaLnBrk="1" hangingPunct="1"/>
            <a:r>
              <a:rPr lang="ja-JP" altLang="en-US" dirty="0" smtClean="0">
                <a:solidFill>
                  <a:schemeClr val="tx1"/>
                </a:solidFill>
              </a:rPr>
              <a:t>数字 </a:t>
            </a:r>
            <a:r>
              <a:rPr lang="en-US" altLang="ja-JP" dirty="0" smtClean="0">
                <a:solidFill>
                  <a:schemeClr val="tx1"/>
                </a:solidFill>
              </a:rPr>
              <a:t>(r:4,w:2,x:1</a:t>
            </a:r>
            <a:r>
              <a:rPr lang="en-US" altLang="ja-JP" dirty="0" smtClean="0">
                <a:solidFill>
                  <a:schemeClr val="tx1"/>
                </a:solidFill>
              </a:rPr>
              <a:t>)</a:t>
            </a:r>
            <a:r>
              <a:rPr lang="ja-JP" altLang="en-US" dirty="0" smtClean="0">
                <a:solidFill>
                  <a:schemeClr val="tx1"/>
                </a:solidFill>
              </a:rPr>
              <a:t> の足し算で</a:t>
            </a:r>
            <a:r>
              <a:rPr lang="en-US" altLang="ja-JP" dirty="0" smtClean="0">
                <a:solidFill>
                  <a:schemeClr val="tx1"/>
                </a:solidFill>
              </a:rPr>
              <a:t>: </a:t>
            </a:r>
            <a:r>
              <a:rPr lang="en-US" altLang="ja-JP" dirty="0" err="1" smtClean="0">
                <a:solidFill>
                  <a:schemeClr val="tx1"/>
                </a:solidFill>
              </a:rPr>
              <a:t>chmod</a:t>
            </a:r>
            <a:r>
              <a:rPr lang="en-US" altLang="ja-JP" dirty="0" smtClean="0">
                <a:solidFill>
                  <a:schemeClr val="tx1"/>
                </a:solidFill>
              </a:rPr>
              <a:t> 775</a:t>
            </a:r>
            <a:r>
              <a:rPr lang="ja-JP" altLang="en-US" dirty="0" smtClean="0">
                <a:solidFill>
                  <a:schemeClr val="tx1"/>
                </a:solidFill>
              </a:rPr>
              <a:t> </a:t>
            </a:r>
            <a:r>
              <a:rPr lang="en-US" altLang="ja-JP" dirty="0" smtClean="0">
                <a:solidFill>
                  <a:schemeClr val="tx1"/>
                </a:solidFill>
              </a:rPr>
              <a:t>[</a:t>
            </a:r>
            <a:r>
              <a:rPr lang="ja-JP" altLang="en-US" dirty="0" smtClean="0">
                <a:solidFill>
                  <a:schemeClr val="tx1"/>
                </a:solidFill>
              </a:rPr>
              <a:t>ファイル名</a:t>
            </a:r>
            <a:r>
              <a:rPr lang="en-US" altLang="ja-JP" dirty="0" smtClean="0">
                <a:solidFill>
                  <a:schemeClr val="tx1"/>
                </a:solidFill>
              </a:rPr>
              <a:t>]</a:t>
            </a:r>
          </a:p>
        </p:txBody>
      </p:sp>
      <p:grpSp>
        <p:nvGrpSpPr>
          <p:cNvPr id="11" name="グループ化 10"/>
          <p:cNvGrpSpPr/>
          <p:nvPr/>
        </p:nvGrpSpPr>
        <p:grpSpPr>
          <a:xfrm>
            <a:off x="785813" y="1759694"/>
            <a:ext cx="7351712" cy="1955058"/>
            <a:chOff x="785813" y="1366739"/>
            <a:chExt cx="7351712" cy="1955058"/>
          </a:xfrm>
        </p:grpSpPr>
        <p:sp>
          <p:nvSpPr>
            <p:cNvPr id="21508" name="Text Box 5"/>
            <p:cNvSpPr txBox="1">
              <a:spLocks noChangeArrowheads="1"/>
            </p:cNvSpPr>
            <p:nvPr/>
          </p:nvSpPr>
          <p:spPr bwMode="auto">
            <a:xfrm>
              <a:off x="785813" y="1366739"/>
              <a:ext cx="7351712" cy="1446213"/>
            </a:xfrm>
            <a:prstGeom prst="rect">
              <a:avLst/>
            </a:prstGeom>
            <a:solidFill>
              <a:schemeClr val="accent1"/>
            </a:solidFill>
            <a:ln w="9525">
              <a:noFill/>
              <a:miter lim="800000"/>
              <a:headEnd/>
              <a:tailEnd/>
            </a:ln>
          </p:spPr>
          <p:txBody>
            <a:bodyPr>
              <a:spAutoFit/>
            </a:bodyPr>
            <a:lstStyle/>
            <a:p>
              <a:r>
                <a:rPr lang="en-US" altLang="ja-JP" sz="8800" dirty="0">
                  <a:solidFill>
                    <a:srgbClr val="FFFFFF"/>
                  </a:solidFill>
                  <a:latin typeface="Osaka−等幅" pitchFamily="20" charset="-128"/>
                  <a:ea typeface="Osaka−等幅" pitchFamily="20" charset="-128"/>
                </a:rPr>
                <a:t> </a:t>
              </a:r>
              <a:r>
                <a:rPr lang="en-US" altLang="ja-JP" sz="8000" dirty="0">
                  <a:solidFill>
                    <a:srgbClr val="FFFFFF"/>
                  </a:solidFill>
                  <a:latin typeface="Osaka−等幅" pitchFamily="20" charset="-128"/>
                  <a:ea typeface="Osaka−等幅" pitchFamily="20" charset="-128"/>
                </a:rPr>
                <a:t>d </a:t>
              </a:r>
              <a:r>
                <a:rPr lang="en-US" altLang="ja-JP" sz="8000" dirty="0" err="1">
                  <a:solidFill>
                    <a:srgbClr val="FFFFFF"/>
                  </a:solidFill>
                  <a:latin typeface="Osaka−等幅" pitchFamily="20" charset="-128"/>
                  <a:ea typeface="Osaka−等幅" pitchFamily="20" charset="-128"/>
                </a:rPr>
                <a:t>rwx</a:t>
              </a:r>
              <a:r>
                <a:rPr lang="en-US" altLang="ja-JP" sz="8000" dirty="0">
                  <a:solidFill>
                    <a:srgbClr val="FFFFFF"/>
                  </a:solidFill>
                  <a:latin typeface="Osaka−等幅" pitchFamily="20" charset="-128"/>
                  <a:ea typeface="Osaka−等幅" pitchFamily="20" charset="-128"/>
                </a:rPr>
                <a:t> r-x </a:t>
              </a:r>
              <a:r>
                <a:rPr lang="en-US" altLang="ja-JP" sz="8000" dirty="0" err="1">
                  <a:solidFill>
                    <a:srgbClr val="FFFFFF"/>
                  </a:solidFill>
                  <a:latin typeface="Osaka−等幅" pitchFamily="20" charset="-128"/>
                  <a:ea typeface="Osaka−等幅" pitchFamily="20" charset="-128"/>
                </a:rPr>
                <a:t>r-x</a:t>
              </a:r>
              <a:endParaRPr lang="en-US" altLang="ja-JP" sz="8000" dirty="0">
                <a:solidFill>
                  <a:srgbClr val="FFFFFF"/>
                </a:solidFill>
                <a:latin typeface="Osaka−等幅" pitchFamily="20" charset="-128"/>
                <a:ea typeface="Osaka−等幅" pitchFamily="20" charset="-128"/>
              </a:endParaRPr>
            </a:p>
          </p:txBody>
        </p:sp>
        <p:sp>
          <p:nvSpPr>
            <p:cNvPr id="21509" name="Text Box 7"/>
            <p:cNvSpPr txBox="1">
              <a:spLocks noChangeArrowheads="1"/>
            </p:cNvSpPr>
            <p:nvPr/>
          </p:nvSpPr>
          <p:spPr bwMode="auto">
            <a:xfrm>
              <a:off x="875796" y="2736010"/>
              <a:ext cx="1637949" cy="523220"/>
            </a:xfrm>
            <a:prstGeom prst="rect">
              <a:avLst/>
            </a:prstGeom>
            <a:noFill/>
            <a:ln w="9525">
              <a:noFill/>
              <a:miter lim="800000"/>
              <a:headEnd/>
              <a:tailEnd/>
            </a:ln>
          </p:spPr>
          <p:txBody>
            <a:bodyPr wrap="none">
              <a:spAutoFit/>
            </a:bodyPr>
            <a:lstStyle/>
            <a:p>
              <a:r>
                <a:rPr lang="en-US" altLang="ja-JP" sz="2800" dirty="0"/>
                <a:t>File Type</a:t>
              </a:r>
            </a:p>
          </p:txBody>
        </p:sp>
        <p:sp>
          <p:nvSpPr>
            <p:cNvPr id="21510" name="Text Box 9"/>
            <p:cNvSpPr txBox="1">
              <a:spLocks noChangeArrowheads="1"/>
            </p:cNvSpPr>
            <p:nvPr/>
          </p:nvSpPr>
          <p:spPr bwMode="auto">
            <a:xfrm>
              <a:off x="2626845" y="2732741"/>
              <a:ext cx="1101584" cy="523220"/>
            </a:xfrm>
            <a:prstGeom prst="rect">
              <a:avLst/>
            </a:prstGeom>
            <a:noFill/>
            <a:ln w="9525">
              <a:noFill/>
              <a:miter lim="800000"/>
              <a:headEnd/>
              <a:tailEnd/>
            </a:ln>
          </p:spPr>
          <p:txBody>
            <a:bodyPr wrap="none">
              <a:spAutoFit/>
            </a:bodyPr>
            <a:lstStyle/>
            <a:p>
              <a:r>
                <a:rPr lang="en-US" altLang="ja-JP" sz="2800" dirty="0">
                  <a:solidFill>
                    <a:srgbClr val="FF0000"/>
                  </a:solidFill>
                  <a:latin typeface="Arial Black" pitchFamily="34" charset="0"/>
                </a:rPr>
                <a:t>User</a:t>
              </a:r>
              <a:endParaRPr lang="en-US" altLang="ja-JP" sz="2800" dirty="0">
                <a:latin typeface="Arial Black" pitchFamily="34" charset="0"/>
              </a:endParaRPr>
            </a:p>
          </p:txBody>
        </p:sp>
        <p:sp>
          <p:nvSpPr>
            <p:cNvPr id="21511" name="Text Box 10"/>
            <p:cNvSpPr txBox="1">
              <a:spLocks noChangeArrowheads="1"/>
            </p:cNvSpPr>
            <p:nvPr/>
          </p:nvSpPr>
          <p:spPr bwMode="auto">
            <a:xfrm>
              <a:off x="4550148" y="2728072"/>
              <a:ext cx="1349375" cy="593725"/>
            </a:xfrm>
            <a:prstGeom prst="rect">
              <a:avLst/>
            </a:prstGeom>
            <a:noFill/>
            <a:ln w="9525">
              <a:noFill/>
              <a:miter lim="800000"/>
              <a:headEnd/>
              <a:tailEnd/>
            </a:ln>
          </p:spPr>
          <p:txBody>
            <a:bodyPr wrap="none">
              <a:spAutoFit/>
            </a:bodyPr>
            <a:lstStyle/>
            <a:p>
              <a:r>
                <a:rPr lang="en-US" altLang="ja-JP" sz="2800" dirty="0">
                  <a:solidFill>
                    <a:srgbClr val="FF0000"/>
                  </a:solidFill>
                  <a:latin typeface="Arial Black" pitchFamily="34" charset="0"/>
                </a:rPr>
                <a:t>Group</a:t>
              </a:r>
            </a:p>
          </p:txBody>
        </p:sp>
        <p:sp>
          <p:nvSpPr>
            <p:cNvPr id="21512" name="Text Box 11"/>
            <p:cNvSpPr txBox="1">
              <a:spLocks noChangeArrowheads="1"/>
            </p:cNvSpPr>
            <p:nvPr/>
          </p:nvSpPr>
          <p:spPr bwMode="auto">
            <a:xfrm>
              <a:off x="6571246" y="2705847"/>
              <a:ext cx="1279517" cy="523220"/>
            </a:xfrm>
            <a:prstGeom prst="rect">
              <a:avLst/>
            </a:prstGeom>
            <a:noFill/>
            <a:ln w="9525">
              <a:noFill/>
              <a:miter lim="800000"/>
              <a:headEnd/>
              <a:tailEnd/>
            </a:ln>
          </p:spPr>
          <p:txBody>
            <a:bodyPr wrap="none">
              <a:spAutoFit/>
            </a:bodyPr>
            <a:lstStyle/>
            <a:p>
              <a:r>
                <a:rPr lang="en-US" altLang="ja-JP" sz="2800" dirty="0">
                  <a:solidFill>
                    <a:srgbClr val="FF0000"/>
                  </a:solidFill>
                  <a:latin typeface="Arial Black" pitchFamily="34" charset="0"/>
                  <a:ea typeface="ヒラギノ角ゴ Pro W3" pitchFamily="20" charset="-128"/>
                </a:rPr>
                <a:t>Other</a:t>
              </a:r>
              <a:endParaRPr lang="en-US" altLang="ja-JP" sz="2800" dirty="0">
                <a:latin typeface="Osaka−等幅" pitchFamily="20" charset="-128"/>
                <a:ea typeface="Osaka−等幅" pitchFamily="20" charset="-128"/>
              </a:endParaRPr>
            </a:p>
          </p:txBody>
        </p:sp>
      </p:grpSp>
      <p:sp>
        <p:nvSpPr>
          <p:cNvPr id="10" name="タイトル 1"/>
          <p:cNvSpPr>
            <a:spLocks noGrp="1"/>
          </p:cNvSpPr>
          <p:nvPr>
            <p:ph type="title"/>
          </p:nvPr>
        </p:nvSpPr>
        <p:spPr>
          <a:xfrm>
            <a:off x="271490" y="361936"/>
            <a:ext cx="8229600" cy="1066800"/>
          </a:xfrm>
        </p:spPr>
        <p:txBody>
          <a:bodyPr/>
          <a:lstStyle/>
          <a:p>
            <a:pPr>
              <a:defRPr/>
            </a:pPr>
            <a:r>
              <a:rPr lang="ja-JP" altLang="en-US" dirty="0" smtClean="0"/>
              <a:t>ファイルモード</a:t>
            </a:r>
            <a:endParaRPr lang="ja-JP" altLang="en-US" dirty="0"/>
          </a:p>
        </p:txBody>
      </p:sp>
      <p:sp>
        <p:nvSpPr>
          <p:cNvPr id="12" name="Rectangle 6"/>
          <p:cNvSpPr txBox="1">
            <a:spLocks noChangeArrowheads="1"/>
          </p:cNvSpPr>
          <p:nvPr/>
        </p:nvSpPr>
        <p:spPr>
          <a:xfrm>
            <a:off x="609126" y="1142984"/>
            <a:ext cx="7772400" cy="1000132"/>
          </a:xfrm>
          <a:prstGeom prst="rect">
            <a:avLst/>
          </a:prstGeom>
        </p:spPr>
        <p:txBody>
          <a:bodyPr vert="horz">
            <a:normAutofit/>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lang="en-US" altLang="ja-JP" sz="2800" dirty="0" err="1" smtClean="0">
                <a:solidFill>
                  <a:srgbClr val="FF0000"/>
                </a:solidFill>
                <a:latin typeface="ＭＳ Ｐゴシック" pitchFamily="50" charset="-128"/>
              </a:rPr>
              <a:t>ls</a:t>
            </a:r>
            <a:r>
              <a:rPr lang="en-US" altLang="ja-JP" sz="2800" dirty="0" smtClean="0">
                <a:solidFill>
                  <a:srgbClr val="FF0000"/>
                </a:solidFill>
                <a:latin typeface="ＭＳ Ｐゴシック" pitchFamily="50" charset="-128"/>
              </a:rPr>
              <a:t> –l </a:t>
            </a:r>
            <a:r>
              <a:rPr lang="ja-JP" altLang="en-US" sz="2800" dirty="0" smtClean="0">
                <a:solidFill>
                  <a:srgbClr val="FF0000"/>
                </a:solidFill>
                <a:latin typeface="ＭＳ Ｐゴシック" pitchFamily="50" charset="-128"/>
              </a:rPr>
              <a:t>コマンド</a:t>
            </a:r>
            <a:r>
              <a:rPr lang="ja-JP" altLang="en-US" sz="2800" dirty="0" smtClean="0">
                <a:latin typeface="ＭＳ Ｐゴシック" pitchFamily="50" charset="-128"/>
              </a:rPr>
              <a:t>で表示</a:t>
            </a:r>
            <a:endParaRPr kumimoji="1" lang="en-US" altLang="ja-JP" sz="2800" b="0" i="0" u="none" strike="noStrike" kern="1200" cap="none" spc="0" normalizeH="0" baseline="0" noProof="0" dirty="0" smtClean="0">
              <a:ln>
                <a:noFill/>
              </a:ln>
              <a:solidFill>
                <a:schemeClr val="tx1"/>
              </a:solidFill>
              <a:effectLst/>
              <a:uLnTx/>
              <a:uFillTx/>
              <a:latin typeface="ＭＳ Ｐゴシック" pitchFamily="50" charset="-128"/>
              <a:ea typeface="ＭＳ Ｐゴシック" pitchFamily="50" charset="-128"/>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fontAlgn="auto" hangingPunct="1">
              <a:spcAft>
                <a:spcPts val="0"/>
              </a:spcAft>
              <a:defRPr/>
            </a:pPr>
            <a:r>
              <a:rPr lang="ja-JP" altLang="en-US"/>
              <a:t>ということで実習編では</a:t>
            </a:r>
          </a:p>
        </p:txBody>
      </p:sp>
      <p:sp>
        <p:nvSpPr>
          <p:cNvPr id="22531" name="Rectangle 3"/>
          <p:cNvSpPr>
            <a:spLocks noGrp="1" noChangeArrowheads="1"/>
          </p:cNvSpPr>
          <p:nvPr>
            <p:ph idx="1"/>
          </p:nvPr>
        </p:nvSpPr>
        <p:spPr/>
        <p:txBody>
          <a:bodyPr/>
          <a:lstStyle/>
          <a:p>
            <a:pPr eaLnBrk="1" hangingPunct="1">
              <a:lnSpc>
                <a:spcPct val="90000"/>
              </a:lnSpc>
            </a:pPr>
            <a:r>
              <a:rPr lang="ja-JP" altLang="en-US" dirty="0" smtClean="0"/>
              <a:t>ディレクトリ階層構造の理解</a:t>
            </a:r>
            <a:endParaRPr lang="en-US" altLang="ja-JP" dirty="0" smtClean="0"/>
          </a:p>
          <a:p>
            <a:pPr lvl="1" eaLnBrk="1" hangingPunct="1">
              <a:lnSpc>
                <a:spcPct val="90000"/>
              </a:lnSpc>
            </a:pPr>
            <a:r>
              <a:rPr lang="ja-JP" altLang="en-US" dirty="0" smtClean="0">
                <a:solidFill>
                  <a:schemeClr val="tx1"/>
                </a:solidFill>
              </a:rPr>
              <a:t>ディレクトリの移動</a:t>
            </a:r>
          </a:p>
          <a:p>
            <a:pPr lvl="1" eaLnBrk="1" hangingPunct="1">
              <a:lnSpc>
                <a:spcPct val="90000"/>
              </a:lnSpc>
            </a:pPr>
            <a:r>
              <a:rPr lang="ja-JP" altLang="en-US" dirty="0" smtClean="0">
                <a:solidFill>
                  <a:schemeClr val="tx1"/>
                </a:solidFill>
              </a:rPr>
              <a:t>カレントディレクトリの把握</a:t>
            </a:r>
            <a:endParaRPr lang="en-US" altLang="ja-JP" dirty="0" smtClean="0">
              <a:solidFill>
                <a:schemeClr val="tx1"/>
              </a:solidFill>
            </a:endParaRPr>
          </a:p>
          <a:p>
            <a:pPr lvl="1" eaLnBrk="1" hangingPunct="1">
              <a:lnSpc>
                <a:spcPct val="90000"/>
              </a:lnSpc>
            </a:pPr>
            <a:r>
              <a:rPr lang="ja-JP" altLang="en-US" dirty="0" smtClean="0">
                <a:solidFill>
                  <a:schemeClr val="tx1"/>
                </a:solidFill>
              </a:rPr>
              <a:t>ファイルの指定 </a:t>
            </a:r>
            <a:r>
              <a:rPr lang="en-US" altLang="ja-JP" dirty="0" smtClean="0">
                <a:solidFill>
                  <a:schemeClr val="tx1"/>
                </a:solidFill>
              </a:rPr>
              <a:t>(</a:t>
            </a:r>
            <a:r>
              <a:rPr lang="ja-JP" altLang="en-US" dirty="0" smtClean="0">
                <a:solidFill>
                  <a:schemeClr val="tx1"/>
                </a:solidFill>
              </a:rPr>
              <a:t>絶対パス</a:t>
            </a:r>
            <a:r>
              <a:rPr lang="en-US" altLang="ja-JP" dirty="0" smtClean="0">
                <a:solidFill>
                  <a:schemeClr val="tx1"/>
                </a:solidFill>
              </a:rPr>
              <a:t>, </a:t>
            </a:r>
            <a:r>
              <a:rPr lang="ja-JP" altLang="en-US" dirty="0" smtClean="0">
                <a:solidFill>
                  <a:schemeClr val="tx1"/>
                </a:solidFill>
              </a:rPr>
              <a:t>相対パス</a:t>
            </a:r>
            <a:r>
              <a:rPr lang="en-US" altLang="ja-JP" dirty="0" smtClean="0">
                <a:solidFill>
                  <a:schemeClr val="tx1"/>
                </a:solidFill>
              </a:rPr>
              <a:t>)</a:t>
            </a:r>
          </a:p>
          <a:p>
            <a:pPr lvl="1" eaLnBrk="1" hangingPunct="1">
              <a:lnSpc>
                <a:spcPct val="90000"/>
              </a:lnSpc>
            </a:pPr>
            <a:endParaRPr lang="ja-JP" altLang="en-US" dirty="0" smtClean="0"/>
          </a:p>
          <a:p>
            <a:pPr eaLnBrk="1" hangingPunct="1">
              <a:lnSpc>
                <a:spcPct val="90000"/>
              </a:lnSpc>
            </a:pPr>
            <a:r>
              <a:rPr lang="ja-JP" altLang="en-US" dirty="0" smtClean="0"/>
              <a:t>パーミッションの理解</a:t>
            </a:r>
          </a:p>
          <a:p>
            <a:pPr lvl="1" eaLnBrk="1" hangingPunct="1">
              <a:lnSpc>
                <a:spcPct val="90000"/>
              </a:lnSpc>
            </a:pPr>
            <a:r>
              <a:rPr lang="ja-JP" altLang="en-US" dirty="0" smtClean="0">
                <a:solidFill>
                  <a:schemeClr val="tx1"/>
                </a:solidFill>
              </a:rPr>
              <a:t>パーミッションの調べ方</a:t>
            </a:r>
            <a:endParaRPr lang="en-US" altLang="ja-JP" dirty="0" smtClean="0">
              <a:solidFill>
                <a:schemeClr val="tx1"/>
              </a:solidFill>
            </a:endParaRPr>
          </a:p>
          <a:p>
            <a:pPr lvl="1" eaLnBrk="1" hangingPunct="1">
              <a:lnSpc>
                <a:spcPct val="90000"/>
              </a:lnSpc>
            </a:pPr>
            <a:r>
              <a:rPr lang="ja-JP" altLang="en-US" dirty="0" smtClean="0">
                <a:solidFill>
                  <a:schemeClr val="tx1"/>
                </a:solidFill>
              </a:rPr>
              <a:t>パーミッションの設定方法</a:t>
            </a:r>
            <a:endParaRPr lang="en-US" altLang="ja-JP" dirty="0" smtClean="0">
              <a:solidFill>
                <a:schemeClr val="tx1"/>
              </a:solidFill>
            </a:endParaRPr>
          </a:p>
          <a:p>
            <a:pPr eaLnBrk="1" hangingPunct="1">
              <a:lnSpc>
                <a:spcPct val="90000"/>
              </a:lnSpc>
            </a:pPr>
            <a:endParaRPr lang="en-US" altLang="ja-JP"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コマンドが良く分からない場合には</a:t>
            </a:r>
            <a:endParaRPr lang="ja-JP" altLang="en-US" dirty="0"/>
          </a:p>
        </p:txBody>
      </p:sp>
      <p:sp>
        <p:nvSpPr>
          <p:cNvPr id="23555" name="コンテンツ プレースホルダ 2"/>
          <p:cNvSpPr>
            <a:spLocks noGrp="1"/>
          </p:cNvSpPr>
          <p:nvPr>
            <p:ph idx="1"/>
          </p:nvPr>
        </p:nvSpPr>
        <p:spPr>
          <a:xfrm>
            <a:off x="329481" y="1490930"/>
            <a:ext cx="8229600" cy="5286388"/>
          </a:xfrm>
        </p:spPr>
        <p:txBody>
          <a:bodyPr>
            <a:normAutofit lnSpcReduction="10000"/>
          </a:bodyPr>
          <a:lstStyle/>
          <a:p>
            <a:r>
              <a:rPr lang="en-US" altLang="ja-JP" dirty="0" smtClean="0">
                <a:solidFill>
                  <a:srgbClr val="FF0000"/>
                </a:solidFill>
              </a:rPr>
              <a:t>man </a:t>
            </a:r>
            <a:r>
              <a:rPr lang="ja-JP" altLang="en-US" dirty="0" smtClean="0">
                <a:solidFill>
                  <a:srgbClr val="FF0000"/>
                </a:solidFill>
              </a:rPr>
              <a:t>コマンド</a:t>
            </a:r>
            <a:r>
              <a:rPr lang="ja-JP" altLang="en-US" dirty="0" smtClean="0"/>
              <a:t>で調べる</a:t>
            </a:r>
            <a:endParaRPr lang="en-US" altLang="ja-JP" dirty="0" smtClean="0"/>
          </a:p>
          <a:p>
            <a:pPr lvl="1"/>
            <a:r>
              <a:rPr lang="ja-JP" altLang="en-US" dirty="0" smtClean="0">
                <a:solidFill>
                  <a:schemeClr val="tx1"/>
                </a:solidFill>
              </a:rPr>
              <a:t>リファレンスマニュアルの活用</a:t>
            </a:r>
            <a:endParaRPr lang="en-US" altLang="ja-JP" dirty="0" smtClean="0">
              <a:solidFill>
                <a:schemeClr val="tx1"/>
              </a:solidFill>
            </a:endParaRPr>
          </a:p>
          <a:p>
            <a:pPr lvl="1"/>
            <a:r>
              <a:rPr lang="en-US" altLang="ja-JP" dirty="0" smtClean="0">
                <a:solidFill>
                  <a:schemeClr val="tx1"/>
                </a:solidFill>
              </a:rPr>
              <a:t>“man [</a:t>
            </a:r>
            <a:r>
              <a:rPr lang="ja-JP" altLang="en-US" dirty="0" smtClean="0">
                <a:solidFill>
                  <a:schemeClr val="tx1"/>
                </a:solidFill>
              </a:rPr>
              <a:t>調べたいコマンド</a:t>
            </a:r>
            <a:r>
              <a:rPr lang="en-US" altLang="ja-JP" dirty="0" smtClean="0">
                <a:solidFill>
                  <a:schemeClr val="tx1"/>
                </a:solidFill>
              </a:rPr>
              <a:t>]”</a:t>
            </a:r>
            <a:r>
              <a:rPr lang="ja-JP" altLang="en-US" dirty="0" smtClean="0">
                <a:solidFill>
                  <a:schemeClr val="tx1"/>
                </a:solidFill>
              </a:rPr>
              <a:t> と打つ</a:t>
            </a:r>
            <a:endParaRPr lang="en-US" altLang="ja-JP" dirty="0" smtClean="0">
              <a:solidFill>
                <a:schemeClr val="tx1"/>
              </a:solidFill>
            </a:endParaRPr>
          </a:p>
          <a:p>
            <a:pPr lvl="1"/>
            <a:endParaRPr lang="en-US" altLang="ja-JP" dirty="0" smtClean="0"/>
          </a:p>
          <a:p>
            <a:r>
              <a:rPr lang="ja-JP" altLang="en-US" dirty="0" smtClean="0">
                <a:solidFill>
                  <a:srgbClr val="FF0000"/>
                </a:solidFill>
              </a:rPr>
              <a:t>検索エンジン</a:t>
            </a:r>
            <a:r>
              <a:rPr lang="ja-JP" altLang="en-US" dirty="0" smtClean="0"/>
              <a:t>の活用</a:t>
            </a:r>
            <a:endParaRPr lang="en-US" altLang="ja-JP" dirty="0" smtClean="0"/>
          </a:p>
          <a:p>
            <a:pPr lvl="1"/>
            <a:r>
              <a:rPr lang="ja-JP" altLang="en-US" dirty="0" smtClean="0">
                <a:solidFill>
                  <a:schemeClr val="tx1"/>
                </a:solidFill>
              </a:rPr>
              <a:t>インターネット上の情報を検索</a:t>
            </a:r>
            <a:endParaRPr lang="en-US" altLang="ja-JP" dirty="0" smtClean="0">
              <a:solidFill>
                <a:schemeClr val="tx1"/>
              </a:solidFill>
            </a:endParaRPr>
          </a:p>
          <a:p>
            <a:pPr lvl="1"/>
            <a:r>
              <a:rPr lang="en-US" altLang="ja-JP" dirty="0" smtClean="0">
                <a:solidFill>
                  <a:schemeClr val="tx1"/>
                </a:solidFill>
              </a:rPr>
              <a:t>Google, Yahoo Japan, goo  etc</a:t>
            </a:r>
          </a:p>
          <a:p>
            <a:pPr lvl="1"/>
            <a:r>
              <a:rPr lang="ja-JP" altLang="en-US" dirty="0" smtClean="0">
                <a:solidFill>
                  <a:schemeClr val="tx1"/>
                </a:solidFill>
              </a:rPr>
              <a:t>但しネットサーフィンはなさらぬよう</a:t>
            </a:r>
            <a:r>
              <a:rPr lang="en-US" altLang="ja-JP" dirty="0" smtClean="0">
                <a:solidFill>
                  <a:schemeClr val="tx1"/>
                </a:solidFill>
              </a:rPr>
              <a:t>!!</a:t>
            </a:r>
          </a:p>
          <a:p>
            <a:pPr lvl="1"/>
            <a:endParaRPr lang="en-US" altLang="ja-JP" dirty="0" smtClean="0"/>
          </a:p>
          <a:p>
            <a:r>
              <a:rPr lang="ja-JP" altLang="en-US" dirty="0" smtClean="0"/>
              <a:t>書籍の活用</a:t>
            </a:r>
            <a:endParaRPr lang="en-US" altLang="ja-JP" dirty="0" smtClean="0"/>
          </a:p>
          <a:p>
            <a:endParaRPr lang="en-US" altLang="ja-JP" dirty="0" smtClean="0"/>
          </a:p>
          <a:p>
            <a:r>
              <a:rPr lang="en-US" altLang="ja-JP" dirty="0" smtClean="0"/>
              <a:t>TA, VTA </a:t>
            </a:r>
            <a:r>
              <a:rPr lang="ja-JP" altLang="en-US" dirty="0" smtClean="0"/>
              <a:t>に積極的に質問してみよう </a:t>
            </a:r>
            <a:r>
              <a:rPr lang="en-US" altLang="ja-JP" dirty="0" smtClean="0"/>
              <a:t>! !</a:t>
            </a:r>
            <a:endParaRPr lang="ja-JP" altLang="en-US"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ja-JP" altLang="en-US" dirty="0" smtClean="0"/>
              <a:t>参考文献</a:t>
            </a:r>
            <a:endParaRPr lang="ja-JP" altLang="en-US" dirty="0"/>
          </a:p>
        </p:txBody>
      </p:sp>
      <p:sp>
        <p:nvSpPr>
          <p:cNvPr id="24579" name="コンテンツ プレースホルダ 2"/>
          <p:cNvSpPr>
            <a:spLocks noGrp="1"/>
          </p:cNvSpPr>
          <p:nvPr>
            <p:ph idx="1"/>
          </p:nvPr>
        </p:nvSpPr>
        <p:spPr>
          <a:xfrm>
            <a:off x="0" y="1428760"/>
            <a:ext cx="9144000" cy="5500702"/>
          </a:xfrm>
        </p:spPr>
        <p:txBody>
          <a:bodyPr>
            <a:normAutofit fontScale="55000" lnSpcReduction="20000"/>
          </a:bodyPr>
          <a:lstStyle/>
          <a:p>
            <a:r>
              <a:rPr lang="ja-JP" altLang="en-US" sz="3600" dirty="0" smtClean="0"/>
              <a:t>山口和樹</a:t>
            </a:r>
            <a:r>
              <a:rPr lang="en-US" altLang="ja-JP" sz="3600" dirty="0" smtClean="0"/>
              <a:t>, </a:t>
            </a:r>
            <a:r>
              <a:rPr lang="ja-JP" altLang="en-US" sz="3600" dirty="0" smtClean="0"/>
              <a:t>古瀬一隆 監修</a:t>
            </a:r>
            <a:r>
              <a:rPr lang="en-US" altLang="ja-JP" sz="3600" dirty="0" smtClean="0"/>
              <a:t>, 2003, </a:t>
            </a:r>
          </a:p>
          <a:p>
            <a:pPr>
              <a:buNone/>
            </a:pPr>
            <a:r>
              <a:rPr lang="ja-JP" altLang="en-US" sz="3600" dirty="0" smtClean="0"/>
              <a:t>  新 </a:t>
            </a:r>
            <a:r>
              <a:rPr lang="en-US" altLang="ja-JP" sz="3600" dirty="0" smtClean="0"/>
              <a:t>The UNIX Super TEXT </a:t>
            </a:r>
            <a:r>
              <a:rPr lang="ja-JP" altLang="en-US" sz="3600" dirty="0" smtClean="0"/>
              <a:t>上 改訂増補版</a:t>
            </a:r>
            <a:r>
              <a:rPr lang="en-US" altLang="ja-JP" sz="3600" dirty="0" smtClean="0"/>
              <a:t>, </a:t>
            </a:r>
            <a:r>
              <a:rPr lang="ja-JP" altLang="en-US" sz="3600" dirty="0" smtClean="0"/>
              <a:t>技術評論社</a:t>
            </a:r>
            <a:endParaRPr lang="en-US" altLang="ja-JP" sz="3600" dirty="0" smtClean="0"/>
          </a:p>
          <a:p>
            <a:pPr marL="365760" lvl="1" indent="-256032">
              <a:buClr>
                <a:schemeClr val="accent3"/>
              </a:buClr>
              <a:buFont typeface="Georgia"/>
              <a:buChar char="•"/>
            </a:pPr>
            <a:endParaRPr lang="en-US" altLang="ja-JP" sz="3600" dirty="0" smtClean="0">
              <a:solidFill>
                <a:schemeClr val="tx1"/>
              </a:solidFill>
            </a:endParaRPr>
          </a:p>
          <a:p>
            <a:pPr marL="365760" lvl="1" indent="-256032">
              <a:buClr>
                <a:schemeClr val="accent3"/>
              </a:buClr>
              <a:buFont typeface="Georgia"/>
              <a:buChar char="•"/>
            </a:pPr>
            <a:r>
              <a:rPr lang="ja-JP" altLang="en-US" sz="3600" dirty="0" smtClean="0">
                <a:solidFill>
                  <a:schemeClr val="tx1"/>
                </a:solidFill>
              </a:rPr>
              <a:t>武藤健志</a:t>
            </a:r>
            <a:r>
              <a:rPr lang="en-US" altLang="ja-JP" sz="3600" dirty="0" smtClean="0">
                <a:solidFill>
                  <a:schemeClr val="tx1"/>
                </a:solidFill>
              </a:rPr>
              <a:t>, 2005,</a:t>
            </a:r>
          </a:p>
          <a:p>
            <a:pPr marL="365760" lvl="1" indent="-256032">
              <a:buClr>
                <a:schemeClr val="accent3"/>
              </a:buClr>
              <a:buNone/>
            </a:pPr>
            <a:r>
              <a:rPr lang="en-US" altLang="ja-JP" sz="3600" dirty="0" smtClean="0">
                <a:solidFill>
                  <a:schemeClr val="tx1"/>
                </a:solidFill>
              </a:rPr>
              <a:t>   </a:t>
            </a:r>
            <a:r>
              <a:rPr lang="en-US" altLang="ja-JP" sz="3600" dirty="0" err="1" smtClean="0">
                <a:solidFill>
                  <a:schemeClr val="tx1"/>
                </a:solidFill>
              </a:rPr>
              <a:t>Debian</a:t>
            </a:r>
            <a:r>
              <a:rPr lang="en-US" altLang="ja-JP" sz="3600" dirty="0" smtClean="0">
                <a:solidFill>
                  <a:schemeClr val="tx1"/>
                </a:solidFill>
              </a:rPr>
              <a:t> GNU/Linux </a:t>
            </a:r>
            <a:r>
              <a:rPr lang="ja-JP" altLang="en-US" sz="3600" dirty="0" smtClean="0">
                <a:solidFill>
                  <a:schemeClr val="tx1"/>
                </a:solidFill>
              </a:rPr>
              <a:t>徹底入門 第 </a:t>
            </a:r>
            <a:r>
              <a:rPr lang="en-US" altLang="ja-JP" sz="3600" dirty="0" smtClean="0">
                <a:solidFill>
                  <a:schemeClr val="tx1"/>
                </a:solidFill>
              </a:rPr>
              <a:t>3 </a:t>
            </a:r>
            <a:r>
              <a:rPr lang="ja-JP" altLang="en-US" sz="3600" dirty="0" smtClean="0">
                <a:solidFill>
                  <a:schemeClr val="tx1"/>
                </a:solidFill>
              </a:rPr>
              <a:t>版</a:t>
            </a:r>
            <a:r>
              <a:rPr lang="en-US" altLang="ja-JP" sz="3600" dirty="0" smtClean="0">
                <a:solidFill>
                  <a:schemeClr val="tx1"/>
                </a:solidFill>
              </a:rPr>
              <a:t>, </a:t>
            </a:r>
            <a:r>
              <a:rPr lang="ja-JP" altLang="en-US" sz="3600" dirty="0" smtClean="0">
                <a:solidFill>
                  <a:schemeClr val="tx1"/>
                </a:solidFill>
              </a:rPr>
              <a:t>翔泳社</a:t>
            </a:r>
            <a:endParaRPr lang="en-US" altLang="ja-JP" sz="3600" dirty="0" smtClean="0"/>
          </a:p>
          <a:p>
            <a:endParaRPr lang="en-US" altLang="ja-JP" sz="3600" dirty="0" smtClean="0"/>
          </a:p>
          <a:p>
            <a:pPr marL="365760" lvl="1" indent="-256032">
              <a:buClr>
                <a:schemeClr val="accent3"/>
              </a:buClr>
              <a:buFont typeface="Georgia"/>
              <a:buChar char="•"/>
            </a:pPr>
            <a:r>
              <a:rPr lang="ja-JP" altLang="en-US" sz="3600" dirty="0" smtClean="0">
                <a:solidFill>
                  <a:schemeClr val="tx1"/>
                </a:solidFill>
              </a:rPr>
              <a:t>林晴比古</a:t>
            </a:r>
            <a:r>
              <a:rPr lang="en-US" altLang="ja-JP" sz="3600" dirty="0" smtClean="0">
                <a:solidFill>
                  <a:schemeClr val="tx1"/>
                </a:solidFill>
              </a:rPr>
              <a:t>, 2004,</a:t>
            </a:r>
            <a:endParaRPr lang="ja-JP" altLang="en-US" sz="3600" dirty="0" smtClean="0">
              <a:solidFill>
                <a:schemeClr val="tx1"/>
              </a:solidFill>
            </a:endParaRPr>
          </a:p>
          <a:p>
            <a:pPr>
              <a:buNone/>
            </a:pPr>
            <a:r>
              <a:rPr lang="ja-JP" altLang="en-US" sz="3600" dirty="0" smtClean="0"/>
              <a:t>  改訂 新 </a:t>
            </a:r>
            <a:r>
              <a:rPr lang="en-US" altLang="ja-JP" sz="3600" dirty="0" smtClean="0"/>
              <a:t>Linux/Unix </a:t>
            </a:r>
            <a:r>
              <a:rPr lang="ja-JP" altLang="en-US" sz="3600" dirty="0" smtClean="0"/>
              <a:t>入門</a:t>
            </a:r>
            <a:r>
              <a:rPr lang="en-US" altLang="ja-JP" sz="3600" dirty="0" smtClean="0"/>
              <a:t>, </a:t>
            </a:r>
            <a:r>
              <a:rPr lang="ja-JP" altLang="en-US" sz="3600" dirty="0" smtClean="0"/>
              <a:t>ソフトバンククリエイティブ</a:t>
            </a:r>
            <a:endParaRPr lang="en-US" altLang="ja-JP" sz="3600" dirty="0" smtClean="0"/>
          </a:p>
          <a:p>
            <a:endParaRPr lang="en-US" altLang="ja-JP" sz="3600" dirty="0" smtClean="0"/>
          </a:p>
          <a:p>
            <a:r>
              <a:rPr lang="en-US" altLang="ja-JP" sz="3600" dirty="0" smtClean="0"/>
              <a:t>Adam </a:t>
            </a:r>
            <a:r>
              <a:rPr lang="en-US" altLang="ja-JP" sz="3600" dirty="0" err="1" smtClean="0"/>
              <a:t>Jarret</a:t>
            </a:r>
            <a:r>
              <a:rPr lang="en-US" altLang="ja-JP" sz="3600" dirty="0" smtClean="0"/>
              <a:t>, 2009, </a:t>
            </a:r>
            <a:r>
              <a:rPr lang="en-US" altLang="ja-JP" sz="3600" dirty="0" err="1" smtClean="0"/>
              <a:t>Linus</a:t>
            </a:r>
            <a:r>
              <a:rPr lang="en-US" altLang="ja-JP" sz="3600" dirty="0" smtClean="0"/>
              <a:t> </a:t>
            </a:r>
            <a:r>
              <a:rPr lang="en-US" altLang="ja-JP" sz="3600" dirty="0" err="1" smtClean="0"/>
              <a:t>Torvalds</a:t>
            </a:r>
            <a:r>
              <a:rPr lang="en-US" altLang="ja-JP" sz="3600" dirty="0" smtClean="0"/>
              <a:t> interviewed on FLOSS Weekly</a:t>
            </a:r>
          </a:p>
          <a:p>
            <a:pPr>
              <a:buNone/>
            </a:pPr>
            <a:r>
              <a:rPr lang="en-US" altLang="ja-JP" sz="3600" dirty="0" smtClean="0">
                <a:hlinkClick r:id="rId2"/>
              </a:rPr>
              <a:t>http://adamjarret.com/blog/index.php/2009/11/linus-torvalds-interviewed-on-floss-weekly/</a:t>
            </a:r>
            <a:endParaRPr lang="en-US" altLang="ja-JP" sz="3600" dirty="0" smtClean="0"/>
          </a:p>
          <a:p>
            <a:endParaRPr lang="en-US" altLang="ja-JP" sz="3600" dirty="0" smtClean="0"/>
          </a:p>
          <a:p>
            <a:r>
              <a:rPr lang="en-US" altLang="ja-JP" sz="3600" dirty="0" err="1" smtClean="0"/>
              <a:t>Itpro</a:t>
            </a:r>
            <a:r>
              <a:rPr lang="en-US" altLang="ja-JP" sz="3600" dirty="0" smtClean="0"/>
              <a:t>, 2005, Red Hat</a:t>
            </a:r>
            <a:r>
              <a:rPr lang="ja-JP" altLang="en-US" sz="3600" dirty="0" smtClean="0"/>
              <a:t>系でなく</a:t>
            </a:r>
            <a:r>
              <a:rPr lang="en-US" altLang="ja-JP" sz="3600" dirty="0" err="1" smtClean="0"/>
              <a:t>Debian</a:t>
            </a:r>
            <a:r>
              <a:rPr lang="en-US" altLang="ja-JP" sz="3600" dirty="0" smtClean="0"/>
              <a:t> Linux</a:t>
            </a:r>
            <a:r>
              <a:rPr lang="ja-JP" altLang="en-US" sz="3600" dirty="0" smtClean="0"/>
              <a:t>という選択肢 </a:t>
            </a:r>
            <a:endParaRPr lang="en-US" altLang="ja-JP" sz="3600" dirty="0" smtClean="0"/>
          </a:p>
          <a:p>
            <a:pPr>
              <a:buNone/>
            </a:pPr>
            <a:r>
              <a:rPr lang="en-US" altLang="ja-JP" sz="3600" dirty="0" smtClean="0"/>
              <a:t>  </a:t>
            </a:r>
            <a:r>
              <a:rPr lang="en-US" altLang="ja-JP" sz="3600" dirty="0" smtClean="0">
                <a:hlinkClick r:id="rId3"/>
              </a:rPr>
              <a:t>http://itpro.nikkeibp.co.jp/article/OPINION/20051207/225889/</a:t>
            </a:r>
            <a:endParaRPr lang="en-US" altLang="ja-JP" sz="3600" dirty="0" smtClean="0"/>
          </a:p>
          <a:p>
            <a:endParaRPr lang="en-US" altLang="ja-JP" sz="3600" dirty="0" smtClean="0"/>
          </a:p>
          <a:p>
            <a:r>
              <a:rPr lang="ja-JP" altLang="en-US" sz="3600" dirty="0" smtClean="0"/>
              <a:t>過去の </a:t>
            </a:r>
            <a:r>
              <a:rPr lang="en-US" altLang="ja-JP" sz="3600" dirty="0" smtClean="0"/>
              <a:t>INEX </a:t>
            </a:r>
            <a:r>
              <a:rPr lang="ja-JP" altLang="en-US" sz="3600" dirty="0" smtClean="0"/>
              <a:t>資料</a:t>
            </a:r>
            <a:endParaRPr lang="en-US" altLang="ja-JP" sz="3600" dirty="0" smtClean="0"/>
          </a:p>
          <a:p>
            <a:pPr>
              <a:buNone/>
            </a:pPr>
            <a:r>
              <a:rPr lang="en-US" altLang="ja-JP" sz="3600" dirty="0" smtClean="0"/>
              <a:t>  </a:t>
            </a:r>
            <a:r>
              <a:rPr lang="en-US" altLang="ja-JP" sz="3600" dirty="0" smtClean="0">
                <a:hlinkClick r:id="rId4"/>
              </a:rPr>
              <a:t>http://www.ep.sci.hokudai.ac.jp/~inex/index-list.html</a:t>
            </a:r>
            <a:endParaRPr lang="en-US" altLang="ja-JP" sz="3600" dirty="0" smtClean="0">
              <a:solidFill>
                <a:schemeClr val="tx1"/>
              </a:solidFill>
            </a:endParaRPr>
          </a:p>
          <a:p>
            <a:pPr>
              <a:buNone/>
            </a:pPr>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500034" y="2571744"/>
            <a:ext cx="8229600" cy="11430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1. Linux </a:t>
            </a:r>
            <a:r>
              <a:rPr kumimoji="1" lang="ja-JP" altLang="en-US" sz="4000" b="0" i="0" u="none" strike="noStrike" kern="1200" cap="none" spc="0" normalizeH="0" baseline="0" noProof="0" dirty="0" smtClean="0">
                <a:ln>
                  <a:noFill/>
                </a:ln>
                <a:solidFill>
                  <a:schemeClr val="tx2"/>
                </a:solidFill>
                <a:effectLst/>
                <a:uLnTx/>
                <a:uFillTx/>
                <a:latin typeface="ＭＳ Ｐゴシック" pitchFamily="50" charset="-128"/>
                <a:ea typeface="ＭＳ Ｐゴシック" pitchFamily="50" charset="-128"/>
                <a:cs typeface="+mj-cs"/>
              </a:rPr>
              <a:t>とは</a:t>
            </a:r>
            <a:endParaRPr kumimoji="1" lang="ja-JP" altLang="en-US" sz="4000" b="0" i="0" u="none" strike="noStrike" kern="1200" cap="none" spc="0" normalizeH="0" baseline="0" noProof="0" dirty="0">
              <a:ln>
                <a:noFill/>
              </a:ln>
              <a:solidFill>
                <a:schemeClr val="tx2"/>
              </a:solidFill>
              <a:effectLst/>
              <a:uLnTx/>
              <a:uFillTx/>
              <a:latin typeface="ＭＳ Ｐゴシック" pitchFamily="50" charset="-128"/>
              <a:ea typeface="ＭＳ Ｐゴシック" pitchFamily="50" charset="-128"/>
              <a:cs typeface="+mj-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ja-JP" altLang="en-US" dirty="0" smtClean="0"/>
              <a:t>はじめに</a:t>
            </a:r>
            <a:endParaRPr lang="ja-JP" altLang="en-US" dirty="0"/>
          </a:p>
        </p:txBody>
      </p:sp>
      <p:sp>
        <p:nvSpPr>
          <p:cNvPr id="6147" name="Rectangle 3"/>
          <p:cNvSpPr>
            <a:spLocks noGrp="1" noChangeArrowheads="1"/>
          </p:cNvSpPr>
          <p:nvPr>
            <p:ph idx="1"/>
          </p:nvPr>
        </p:nvSpPr>
        <p:spPr/>
        <p:txBody>
          <a:bodyPr/>
          <a:lstStyle/>
          <a:p>
            <a:pPr eaLnBrk="1" hangingPunct="1"/>
            <a:r>
              <a:rPr lang="ja-JP" altLang="en-US" dirty="0" smtClean="0"/>
              <a:t>貴方の周りのパソコンを思い浮かべてください</a:t>
            </a:r>
            <a:endParaRPr lang="en-US" altLang="ja-JP" dirty="0" smtClean="0"/>
          </a:p>
          <a:p>
            <a:pPr eaLnBrk="1" hangingPunct="1"/>
            <a:r>
              <a:rPr lang="ja-JP" altLang="en-US" dirty="0" smtClean="0"/>
              <a:t>そのパソコンで使っている </a:t>
            </a:r>
            <a:r>
              <a:rPr lang="en-US" altLang="ja-JP" dirty="0" smtClean="0">
                <a:solidFill>
                  <a:srgbClr val="FF0000"/>
                </a:solidFill>
              </a:rPr>
              <a:t>OS</a:t>
            </a:r>
            <a:r>
              <a:rPr lang="en-US" altLang="ja-JP" dirty="0" smtClean="0"/>
              <a:t> </a:t>
            </a:r>
            <a:r>
              <a:rPr lang="ja-JP" altLang="en-US" dirty="0" smtClean="0"/>
              <a:t>は何でしょう</a:t>
            </a:r>
            <a:r>
              <a:rPr lang="en-US" altLang="ja-JP" dirty="0" smtClean="0"/>
              <a:t>?</a:t>
            </a:r>
          </a:p>
          <a:p>
            <a:pPr lvl="1" eaLnBrk="1" hangingPunct="1"/>
            <a:r>
              <a:rPr lang="en-US" altLang="ja-JP" dirty="0" smtClean="0">
                <a:solidFill>
                  <a:schemeClr val="tx1"/>
                </a:solidFill>
              </a:rPr>
              <a:t>Windows</a:t>
            </a:r>
          </a:p>
          <a:p>
            <a:pPr lvl="1" eaLnBrk="1" hangingPunct="1"/>
            <a:r>
              <a:rPr lang="en-US" altLang="ja-JP" dirty="0" smtClean="0">
                <a:solidFill>
                  <a:schemeClr val="tx1"/>
                </a:solidFill>
              </a:rPr>
              <a:t>Mac OS X</a:t>
            </a:r>
          </a:p>
          <a:p>
            <a:pPr lvl="1" eaLnBrk="1" hangingPunct="1"/>
            <a:r>
              <a:rPr lang="en-US" altLang="ja-JP" dirty="0" smtClean="0">
                <a:solidFill>
                  <a:schemeClr val="tx1"/>
                </a:solidFill>
              </a:rPr>
              <a:t>UNIX </a:t>
            </a:r>
            <a:r>
              <a:rPr lang="ja-JP" altLang="en-US" dirty="0" smtClean="0">
                <a:solidFill>
                  <a:schemeClr val="tx1"/>
                </a:solidFill>
              </a:rPr>
              <a:t>系</a:t>
            </a:r>
            <a:r>
              <a:rPr lang="en-US" altLang="ja-JP" dirty="0" smtClean="0">
                <a:solidFill>
                  <a:schemeClr val="tx1"/>
                </a:solidFill>
              </a:rPr>
              <a:t>(Linux, </a:t>
            </a:r>
            <a:r>
              <a:rPr lang="en-US" altLang="ja-JP" dirty="0" smtClean="0">
                <a:solidFill>
                  <a:schemeClr val="tx1"/>
                </a:solidFill>
              </a:rPr>
              <a:t>FreeBSD</a:t>
            </a:r>
            <a:r>
              <a:rPr lang="ja-JP" altLang="en-US" dirty="0" smtClean="0">
                <a:solidFill>
                  <a:schemeClr val="tx1"/>
                </a:solidFill>
              </a:rPr>
              <a:t> </a:t>
            </a:r>
            <a:r>
              <a:rPr lang="ja-JP" altLang="en-US" dirty="0" smtClean="0">
                <a:solidFill>
                  <a:schemeClr val="tx1"/>
                </a:solidFill>
              </a:rPr>
              <a:t>など</a:t>
            </a:r>
            <a:r>
              <a:rPr lang="en-US" altLang="ja-JP" dirty="0" smtClean="0">
                <a:solidFill>
                  <a:schemeClr val="tx1"/>
                </a:solidFill>
              </a:rPr>
              <a:t>)</a:t>
            </a:r>
            <a:endParaRPr lang="ja-JP" altLang="en-US" dirty="0" smtClean="0">
              <a:solidFill>
                <a:schemeClr val="tx1"/>
              </a:solidFill>
            </a:endParaRPr>
          </a:p>
          <a:p>
            <a:pPr lvl="1" eaLnBrk="1" hangingPunct="1"/>
            <a:r>
              <a:rPr lang="ja-JP" altLang="en-US" dirty="0" smtClean="0">
                <a:solidFill>
                  <a:schemeClr val="tx1"/>
                </a:solidFill>
              </a:rPr>
              <a:t>その他</a:t>
            </a:r>
            <a:endParaRPr lang="en-US" altLang="ja-JP" dirty="0" smtClean="0">
              <a:solidFill>
                <a:schemeClr val="tx1"/>
              </a:solidFill>
            </a:endParaRPr>
          </a:p>
          <a:p>
            <a:pPr eaLnBrk="1" hangingPunct="1"/>
            <a:r>
              <a:rPr lang="ja-JP" altLang="en-US" dirty="0" smtClean="0"/>
              <a:t>そもそも </a:t>
            </a:r>
            <a:r>
              <a:rPr lang="en-US" altLang="ja-JP" dirty="0" smtClean="0"/>
              <a:t>OS </a:t>
            </a:r>
            <a:r>
              <a:rPr lang="ja-JP" altLang="en-US" dirty="0" smtClean="0"/>
              <a:t>とは何</a:t>
            </a:r>
            <a:r>
              <a:rPr lang="ja-JP" altLang="en-US" dirty="0" err="1" smtClean="0"/>
              <a:t>ぞや</a:t>
            </a:r>
            <a:r>
              <a:rPr lang="en-US" altLang="ja-JP" dirty="0" smtClean="0"/>
              <a:t>?</a:t>
            </a:r>
            <a:endParaRPr lang="ja-JP"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2000"/>
                                        <p:tgtEl>
                                          <p:spTgt spid="61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 calcmode="lin" valueType="num">
                                      <p:cBhvr>
                                        <p:cTn id="12" dur="1000" fill="hold"/>
                                        <p:tgtEl>
                                          <p:spTgt spid="6147">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6147">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6147">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Effect transition="in" filter="wipe(down)">
                                      <p:cBhvr>
                                        <p:cTn id="19" dur="1000"/>
                                        <p:tgtEl>
                                          <p:spTgt spid="6147">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0" presetClass="entr" presetSubtype="0" fill="hold" grpId="0" nodeType="clickEffect">
                                  <p:stCondLst>
                                    <p:cond delay="0"/>
                                  </p:stCondLst>
                                  <p:childTnLst>
                                    <p:set>
                                      <p:cBhvr>
                                        <p:cTn id="23" dur="1" fill="hold">
                                          <p:stCondLst>
                                            <p:cond delay="0"/>
                                          </p:stCondLst>
                                        </p:cTn>
                                        <p:tgtEl>
                                          <p:spTgt spid="6147">
                                            <p:txEl>
                                              <p:pRg st="3" end="3"/>
                                            </p:txEl>
                                          </p:spTgt>
                                        </p:tgtEl>
                                        <p:attrNameLst>
                                          <p:attrName>style.visibility</p:attrName>
                                        </p:attrNameLst>
                                      </p:cBhvr>
                                      <p:to>
                                        <p:strVal val="visible"/>
                                      </p:to>
                                    </p:set>
                                    <p:animEffect transition="in" filter="wedge">
                                      <p:cBhvr>
                                        <p:cTn id="24" dur="1000"/>
                                        <p:tgtEl>
                                          <p:spTgt spid="6147">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6147">
                                            <p:txEl>
                                              <p:pRg st="4" end="4"/>
                                            </p:txEl>
                                          </p:spTgt>
                                        </p:tgtEl>
                                        <p:attrNameLst>
                                          <p:attrName>style.visibility</p:attrName>
                                        </p:attrNameLst>
                                      </p:cBhvr>
                                      <p:to>
                                        <p:strVal val="visible"/>
                                      </p:to>
                                    </p:set>
                                    <p:animEffect transition="in" filter="wipe(down)">
                                      <p:cBhvr>
                                        <p:cTn id="29" dur="1000"/>
                                        <p:tgtEl>
                                          <p:spTgt spid="6147">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6147">
                                            <p:txEl>
                                              <p:pRg st="5" end="5"/>
                                            </p:txEl>
                                          </p:spTgt>
                                        </p:tgtEl>
                                        <p:attrNameLst>
                                          <p:attrName>style.visibility</p:attrName>
                                        </p:attrNameLst>
                                      </p:cBhvr>
                                      <p:to>
                                        <p:strVal val="visible"/>
                                      </p:to>
                                    </p:set>
                                    <p:animEffect transition="in" filter="wipe(down)">
                                      <p:cBhvr>
                                        <p:cTn id="34" dur="1000"/>
                                        <p:tgtEl>
                                          <p:spTgt spid="6147">
                                            <p:txEl>
                                              <p:pRg st="5" end="5"/>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1" presetClass="entr" presetSubtype="0" fill="hold" grpId="0" nodeType="clickEffect">
                                  <p:stCondLst>
                                    <p:cond delay="0"/>
                                  </p:stCondLst>
                                  <p:iterate type="lt">
                                    <p:tmPct val="10000"/>
                                  </p:iterate>
                                  <p:childTnLst>
                                    <p:set>
                                      <p:cBhvr>
                                        <p:cTn id="38" dur="1" fill="hold">
                                          <p:stCondLst>
                                            <p:cond delay="0"/>
                                          </p:stCondLst>
                                        </p:cTn>
                                        <p:tgtEl>
                                          <p:spTgt spid="6147">
                                            <p:txEl>
                                              <p:pRg st="6" end="6"/>
                                            </p:txEl>
                                          </p:spTgt>
                                        </p:tgtEl>
                                        <p:attrNameLst>
                                          <p:attrName>style.visibility</p:attrName>
                                        </p:attrNameLst>
                                      </p:cBhvr>
                                      <p:to>
                                        <p:strVal val="visible"/>
                                      </p:to>
                                    </p:set>
                                    <p:anim calcmode="lin" valueType="num">
                                      <p:cBhvr>
                                        <p:cTn id="39" dur="500" fill="hold"/>
                                        <p:tgtEl>
                                          <p:spTgt spid="6147">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6147">
                                            <p:txEl>
                                              <p:pRg st="6" end="6"/>
                                            </p:txEl>
                                          </p:spTgt>
                                        </p:tgtEl>
                                        <p:attrNameLst>
                                          <p:attrName>ppt_y</p:attrName>
                                        </p:attrNameLst>
                                      </p:cBhvr>
                                      <p:tavLst>
                                        <p:tav tm="0">
                                          <p:val>
                                            <p:strVal val="#ppt_y"/>
                                          </p:val>
                                        </p:tav>
                                        <p:tav tm="100000">
                                          <p:val>
                                            <p:strVal val="#ppt_y"/>
                                          </p:val>
                                        </p:tav>
                                      </p:tavLst>
                                    </p:anim>
                                    <p:anim calcmode="lin" valueType="num">
                                      <p:cBhvr>
                                        <p:cTn id="41" dur="500" fill="hold"/>
                                        <p:tgtEl>
                                          <p:spTgt spid="6147">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6147">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614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eaLnBrk="1" fontAlgn="auto" hangingPunct="1">
              <a:spcAft>
                <a:spcPts val="0"/>
              </a:spcAft>
              <a:defRPr/>
            </a:pPr>
            <a:r>
              <a:rPr lang="en-US" altLang="ja-JP" dirty="0" smtClean="0"/>
              <a:t>OS (Operating System)</a:t>
            </a:r>
            <a:endParaRPr lang="ja-JP" altLang="en-US" dirty="0"/>
          </a:p>
        </p:txBody>
      </p:sp>
      <p:sp>
        <p:nvSpPr>
          <p:cNvPr id="6147" name="コンテンツ プレースホルダ 2"/>
          <p:cNvSpPr>
            <a:spLocks noGrp="1"/>
          </p:cNvSpPr>
          <p:nvPr>
            <p:ph idx="1"/>
          </p:nvPr>
        </p:nvSpPr>
        <p:spPr>
          <a:xfrm>
            <a:off x="342928" y="1889970"/>
            <a:ext cx="8443914" cy="4325112"/>
          </a:xfrm>
        </p:spPr>
        <p:txBody>
          <a:bodyPr/>
          <a:lstStyle/>
          <a:p>
            <a:pPr eaLnBrk="1" hangingPunct="1"/>
            <a:r>
              <a:rPr lang="ja-JP" altLang="en-US" dirty="0" smtClean="0"/>
              <a:t>計算機を動かすための基本的なソフトウェア</a:t>
            </a:r>
            <a:endParaRPr lang="en-US" altLang="ja-JP" dirty="0" smtClean="0"/>
          </a:p>
          <a:p>
            <a:pPr eaLnBrk="1" hangingPunct="1"/>
            <a:r>
              <a:rPr lang="en-US" altLang="ja-JP" dirty="0" smtClean="0"/>
              <a:t>OS</a:t>
            </a:r>
            <a:r>
              <a:rPr lang="ja-JP" altLang="en-US" dirty="0" smtClean="0"/>
              <a:t> のお蔭で異なる計算機でも同じ</a:t>
            </a:r>
            <a:r>
              <a:rPr lang="ja-JP" altLang="en-US" dirty="0" smtClean="0">
                <a:solidFill>
                  <a:srgbClr val="FF0000"/>
                </a:solidFill>
              </a:rPr>
              <a:t>アプリケーションソフト</a:t>
            </a:r>
            <a:r>
              <a:rPr lang="ja-JP" altLang="en-US" dirty="0" smtClean="0"/>
              <a:t>が動作する</a:t>
            </a:r>
            <a:endParaRPr lang="en-US" altLang="ja-JP" dirty="0" smtClean="0"/>
          </a:p>
          <a:p>
            <a:pPr lvl="1" eaLnBrk="1" hangingPunct="1"/>
            <a:r>
              <a:rPr lang="ja-JP" altLang="en-US" dirty="0" smtClean="0">
                <a:solidFill>
                  <a:schemeClr val="tx1"/>
                </a:solidFill>
              </a:rPr>
              <a:t>アプリケーションソフトとは特定の目的の為に作られたソフトのこと</a:t>
            </a:r>
            <a:r>
              <a:rPr lang="en-US" altLang="ja-JP" dirty="0" smtClean="0">
                <a:solidFill>
                  <a:schemeClr val="tx1"/>
                </a:solidFill>
              </a:rPr>
              <a:t>(</a:t>
            </a:r>
            <a:r>
              <a:rPr lang="ja-JP" altLang="en-US" dirty="0" smtClean="0">
                <a:solidFill>
                  <a:schemeClr val="tx1"/>
                </a:solidFill>
              </a:rPr>
              <a:t>例 </a:t>
            </a:r>
            <a:r>
              <a:rPr lang="en-US" altLang="ja-JP" dirty="0" smtClean="0">
                <a:solidFill>
                  <a:schemeClr val="tx1"/>
                </a:solidFill>
              </a:rPr>
              <a:t>: Excel, Internet Explorer </a:t>
            </a:r>
            <a:r>
              <a:rPr lang="ja-JP" altLang="en-US" dirty="0" smtClean="0">
                <a:solidFill>
                  <a:schemeClr val="tx1"/>
                </a:solidFill>
              </a:rPr>
              <a:t>など</a:t>
            </a:r>
            <a:r>
              <a:rPr lang="en-US" altLang="ja-JP" dirty="0" smtClean="0">
                <a:solidFill>
                  <a:schemeClr val="tx1"/>
                </a:solidFill>
              </a:rPr>
              <a:t>)</a:t>
            </a:r>
            <a:endParaRPr lang="en-US" altLang="ja-JP" dirty="0" smtClean="0">
              <a:solidFill>
                <a:schemeClr val="tx1"/>
              </a:solidFill>
            </a:endParaRPr>
          </a:p>
          <a:p>
            <a:r>
              <a:rPr lang="en-US" altLang="ja-JP" dirty="0" smtClean="0"/>
              <a:t>OS </a:t>
            </a:r>
            <a:r>
              <a:rPr lang="ja-JP" altLang="en-US" dirty="0" smtClean="0"/>
              <a:t>の中核は</a:t>
            </a:r>
            <a:r>
              <a:rPr lang="ja-JP" altLang="en-US" dirty="0" smtClean="0">
                <a:solidFill>
                  <a:srgbClr val="FF0000"/>
                </a:solidFill>
              </a:rPr>
              <a:t>カーネルと呼ばれる</a:t>
            </a:r>
            <a:endParaRPr lang="en-US" altLang="ja-JP" dirty="0" smtClean="0">
              <a:solidFill>
                <a:srgbClr val="FF0000"/>
              </a:solidFill>
            </a:endParaRPr>
          </a:p>
          <a:p>
            <a:pPr lvl="1" eaLnBrk="1" hangingPunct="1"/>
            <a:r>
              <a:rPr lang="ja-JP" altLang="en-US" dirty="0" smtClean="0">
                <a:solidFill>
                  <a:schemeClr val="tx1"/>
                </a:solidFill>
              </a:rPr>
              <a:t>アプリケーションソフトとハードウェアとの仲介を務める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fontAlgn="auto" hangingPunct="1">
              <a:spcAft>
                <a:spcPts val="0"/>
              </a:spcAft>
              <a:defRPr/>
            </a:pPr>
            <a:r>
              <a:rPr lang="ja-JP" altLang="en-US" dirty="0" smtClean="0"/>
              <a:t>この授業で用いる</a:t>
            </a:r>
            <a:r>
              <a:rPr lang="ja-JP" altLang="en-US" dirty="0" smtClean="0">
                <a:latin typeface="ヒラギノ角ゴ Pro W6" pitchFamily="20" charset="-128"/>
              </a:rPr>
              <a:t> </a:t>
            </a:r>
            <a:r>
              <a:rPr lang="en-US" altLang="ja-JP" dirty="0" smtClean="0"/>
              <a:t>OS: Linux</a:t>
            </a:r>
            <a:endParaRPr lang="en-US" altLang="ja-JP" dirty="0"/>
          </a:p>
        </p:txBody>
      </p:sp>
      <p:sp>
        <p:nvSpPr>
          <p:cNvPr id="7171" name="Rectangle 3"/>
          <p:cNvSpPr>
            <a:spLocks noGrp="1" noChangeArrowheads="1"/>
          </p:cNvSpPr>
          <p:nvPr>
            <p:ph idx="1"/>
          </p:nvPr>
        </p:nvSpPr>
        <p:spPr>
          <a:xfrm>
            <a:off x="71406" y="1709947"/>
            <a:ext cx="8229600" cy="4879975"/>
          </a:xfrm>
        </p:spPr>
        <p:txBody>
          <a:bodyPr/>
          <a:lstStyle/>
          <a:p>
            <a:pPr eaLnBrk="1" hangingPunct="1">
              <a:lnSpc>
                <a:spcPct val="90000"/>
              </a:lnSpc>
            </a:pPr>
            <a:r>
              <a:rPr lang="ja-JP" altLang="en-US" dirty="0" smtClean="0"/>
              <a:t>ヘルシンキ大学の学生だった </a:t>
            </a:r>
            <a:endParaRPr lang="en-US" altLang="ja-JP" dirty="0" smtClean="0"/>
          </a:p>
          <a:p>
            <a:pPr eaLnBrk="1" hangingPunct="1">
              <a:lnSpc>
                <a:spcPct val="90000"/>
              </a:lnSpc>
              <a:buNone/>
            </a:pPr>
            <a:r>
              <a:rPr lang="ja-JP" altLang="en-US" dirty="0" smtClean="0"/>
              <a:t>  </a:t>
            </a:r>
            <a:r>
              <a:rPr lang="en-US" altLang="ja-JP" dirty="0" err="1" smtClean="0"/>
              <a:t>Linus</a:t>
            </a:r>
            <a:r>
              <a:rPr lang="en-US" altLang="ja-JP" dirty="0" smtClean="0"/>
              <a:t> </a:t>
            </a:r>
            <a:r>
              <a:rPr lang="en-US" altLang="ja-JP" dirty="0" err="1" smtClean="0"/>
              <a:t>Torvalds</a:t>
            </a:r>
            <a:r>
              <a:rPr lang="en-US" altLang="ja-JP" dirty="0" smtClean="0"/>
              <a:t> </a:t>
            </a:r>
            <a:r>
              <a:rPr lang="ja-JP" altLang="en-US" dirty="0" smtClean="0"/>
              <a:t>氏が開発 </a:t>
            </a:r>
            <a:r>
              <a:rPr lang="en-US" altLang="ja-JP" dirty="0" smtClean="0"/>
              <a:t>(1991)</a:t>
            </a:r>
          </a:p>
          <a:p>
            <a:pPr lvl="1" eaLnBrk="1" hangingPunct="1">
              <a:lnSpc>
                <a:spcPct val="90000"/>
              </a:lnSpc>
            </a:pPr>
            <a:r>
              <a:rPr lang="en-US" altLang="ja-JP" dirty="0" smtClean="0">
                <a:solidFill>
                  <a:schemeClr val="tx1"/>
                </a:solidFill>
              </a:rPr>
              <a:t>UNIX </a:t>
            </a:r>
            <a:r>
              <a:rPr lang="ja-JP" altLang="en-US" dirty="0" smtClean="0">
                <a:solidFill>
                  <a:schemeClr val="tx1"/>
                </a:solidFill>
              </a:rPr>
              <a:t>の勉強の為にゼロから開発</a:t>
            </a:r>
            <a:endParaRPr lang="en-US" altLang="ja-JP" dirty="0" smtClean="0">
              <a:solidFill>
                <a:schemeClr val="tx1"/>
              </a:solidFill>
            </a:endParaRPr>
          </a:p>
          <a:p>
            <a:pPr lvl="1" eaLnBrk="1" hangingPunct="1">
              <a:lnSpc>
                <a:spcPct val="90000"/>
              </a:lnSpc>
            </a:pPr>
            <a:r>
              <a:rPr lang="en-US" altLang="ja-JP" dirty="0" err="1" smtClean="0">
                <a:solidFill>
                  <a:schemeClr val="tx1"/>
                </a:solidFill>
              </a:rPr>
              <a:t>Linus</a:t>
            </a:r>
            <a:r>
              <a:rPr lang="en-US" altLang="ja-JP" dirty="0" smtClean="0">
                <a:solidFill>
                  <a:schemeClr val="tx1"/>
                </a:solidFill>
              </a:rPr>
              <a:t> + UNIX =</a:t>
            </a:r>
            <a:r>
              <a:rPr lang="en-US" altLang="ja-JP" dirty="0" smtClean="0">
                <a:solidFill>
                  <a:srgbClr val="1801BF"/>
                </a:solidFill>
              </a:rPr>
              <a:t> </a:t>
            </a:r>
            <a:r>
              <a:rPr lang="en-US" altLang="ja-JP" dirty="0" smtClean="0">
                <a:solidFill>
                  <a:srgbClr val="FF0000"/>
                </a:solidFill>
              </a:rPr>
              <a:t>Linux</a:t>
            </a:r>
          </a:p>
          <a:p>
            <a:pPr eaLnBrk="1" hangingPunct="1">
              <a:lnSpc>
                <a:spcPct val="90000"/>
              </a:lnSpc>
            </a:pPr>
            <a:r>
              <a:rPr lang="ja-JP" altLang="en-US" dirty="0" smtClean="0"/>
              <a:t>フリーソフトウェア</a:t>
            </a:r>
          </a:p>
          <a:p>
            <a:pPr lvl="1" eaLnBrk="1" hangingPunct="1">
              <a:lnSpc>
                <a:spcPct val="90000"/>
              </a:lnSpc>
            </a:pPr>
            <a:r>
              <a:rPr lang="ja-JP" altLang="en-US" dirty="0" smtClean="0">
                <a:solidFill>
                  <a:schemeClr val="tx1"/>
                </a:solidFill>
              </a:rPr>
              <a:t>誰でも自由に複製</a:t>
            </a:r>
            <a:r>
              <a:rPr lang="en-US" altLang="ja-JP" dirty="0" smtClean="0">
                <a:solidFill>
                  <a:schemeClr val="tx1"/>
                </a:solidFill>
              </a:rPr>
              <a:t>, </a:t>
            </a:r>
            <a:r>
              <a:rPr lang="ja-JP" altLang="en-US" dirty="0" smtClean="0">
                <a:solidFill>
                  <a:schemeClr val="tx1"/>
                </a:solidFill>
              </a:rPr>
              <a:t>変更</a:t>
            </a:r>
            <a:r>
              <a:rPr lang="en-US" altLang="ja-JP" dirty="0" smtClean="0">
                <a:solidFill>
                  <a:schemeClr val="tx1"/>
                </a:solidFill>
              </a:rPr>
              <a:t>, </a:t>
            </a:r>
            <a:r>
              <a:rPr lang="ja-JP" altLang="en-US" dirty="0" smtClean="0">
                <a:solidFill>
                  <a:schemeClr val="tx1"/>
                </a:solidFill>
              </a:rPr>
              <a:t>配布可能 </a:t>
            </a:r>
            <a:r>
              <a:rPr lang="en-US" altLang="ja-JP" dirty="0" smtClean="0">
                <a:solidFill>
                  <a:schemeClr val="tx1"/>
                </a:solidFill>
              </a:rPr>
              <a:t>(</a:t>
            </a:r>
            <a:r>
              <a:rPr lang="ja-JP" altLang="en-US" dirty="0" smtClean="0">
                <a:solidFill>
                  <a:schemeClr val="tx1"/>
                </a:solidFill>
              </a:rPr>
              <a:t>商用も許容</a:t>
            </a:r>
            <a:r>
              <a:rPr lang="en-US" altLang="ja-JP" dirty="0" smtClean="0">
                <a:solidFill>
                  <a:schemeClr val="tx1"/>
                </a:solidFill>
              </a:rPr>
              <a:t>)</a:t>
            </a:r>
          </a:p>
          <a:p>
            <a:pPr lvl="2" eaLnBrk="1" hangingPunct="1">
              <a:lnSpc>
                <a:spcPct val="90000"/>
              </a:lnSpc>
            </a:pPr>
            <a:r>
              <a:rPr lang="ja-JP" altLang="en-US" dirty="0" smtClean="0"/>
              <a:t>ユーザがネットワークを通じて改良</a:t>
            </a:r>
            <a:endParaRPr lang="en-US" altLang="ja-JP" dirty="0" smtClean="0"/>
          </a:p>
          <a:p>
            <a:pPr lvl="2" eaLnBrk="1" hangingPunct="1">
              <a:lnSpc>
                <a:spcPct val="90000"/>
              </a:lnSpc>
            </a:pPr>
            <a:r>
              <a:rPr lang="ja-JP" altLang="en-US" dirty="0" smtClean="0"/>
              <a:t>便利になってユーザが増える</a:t>
            </a:r>
            <a:endParaRPr lang="en-US" altLang="ja-JP" dirty="0" smtClean="0"/>
          </a:p>
          <a:p>
            <a:pPr lvl="1" eaLnBrk="1" hangingPunct="1">
              <a:lnSpc>
                <a:spcPct val="90000"/>
              </a:lnSpc>
            </a:pPr>
            <a:r>
              <a:rPr lang="ja-JP" altLang="en-US" dirty="0" smtClean="0">
                <a:solidFill>
                  <a:schemeClr val="tx1"/>
                </a:solidFill>
              </a:rPr>
              <a:t>但し無保証！</a:t>
            </a:r>
            <a:endParaRPr lang="en-US" altLang="ja-JP" dirty="0" smtClean="0">
              <a:solidFill>
                <a:schemeClr val="tx1"/>
              </a:solidFill>
            </a:endParaRPr>
          </a:p>
        </p:txBody>
      </p:sp>
      <p:grpSp>
        <p:nvGrpSpPr>
          <p:cNvPr id="6" name="グループ化 5"/>
          <p:cNvGrpSpPr/>
          <p:nvPr/>
        </p:nvGrpSpPr>
        <p:grpSpPr>
          <a:xfrm>
            <a:off x="5719211" y="4286263"/>
            <a:ext cx="3000375" cy="1000125"/>
            <a:chOff x="6072202" y="3875285"/>
            <a:chExt cx="3000375" cy="1000125"/>
          </a:xfrm>
        </p:grpSpPr>
        <p:sp>
          <p:nvSpPr>
            <p:cNvPr id="4" name="右矢印 3"/>
            <p:cNvSpPr/>
            <p:nvPr/>
          </p:nvSpPr>
          <p:spPr>
            <a:xfrm>
              <a:off x="6072202" y="4013955"/>
              <a:ext cx="571500" cy="6429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正方形/長方形 4"/>
            <p:cNvSpPr/>
            <p:nvPr/>
          </p:nvSpPr>
          <p:spPr>
            <a:xfrm>
              <a:off x="6643702" y="3875285"/>
              <a:ext cx="2428875" cy="1000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t>幸せな</a:t>
              </a:r>
              <a:endParaRPr lang="en-US" altLang="ja-JP" dirty="0"/>
            </a:p>
            <a:p>
              <a:pPr algn="ctr">
                <a:defRPr/>
              </a:pPr>
              <a:r>
                <a:rPr lang="ja-JP" altLang="en-US" dirty="0"/>
                <a:t>フィードバック</a:t>
              </a:r>
            </a:p>
          </p:txBody>
        </p:sp>
      </p:grpSp>
      <p:pic>
        <p:nvPicPr>
          <p:cNvPr id="7" name="図 6" descr="linustorvalds.jpg"/>
          <p:cNvPicPr>
            <a:picLocks noChangeAspect="1"/>
          </p:cNvPicPr>
          <p:nvPr/>
        </p:nvPicPr>
        <p:blipFill>
          <a:blip r:embed="rId3" cstate="print"/>
          <a:stretch>
            <a:fillRect/>
          </a:stretch>
        </p:blipFill>
        <p:spPr>
          <a:xfrm>
            <a:off x="6317609" y="1299307"/>
            <a:ext cx="2047980" cy="2403478"/>
          </a:xfrm>
          <a:prstGeom prst="rect">
            <a:avLst/>
          </a:prstGeom>
        </p:spPr>
      </p:pic>
      <p:sp>
        <p:nvSpPr>
          <p:cNvPr id="8" name="テキスト ボックス 7"/>
          <p:cNvSpPr txBox="1"/>
          <p:nvPr/>
        </p:nvSpPr>
        <p:spPr>
          <a:xfrm>
            <a:off x="2000232" y="6523353"/>
            <a:ext cx="7143800" cy="307777"/>
          </a:xfrm>
          <a:prstGeom prst="rect">
            <a:avLst/>
          </a:prstGeom>
          <a:noFill/>
        </p:spPr>
        <p:txBody>
          <a:bodyPr wrap="square" rtlCol="0">
            <a:spAutoFit/>
          </a:bodyPr>
          <a:lstStyle/>
          <a:p>
            <a:r>
              <a:rPr lang="en-US" altLang="ja-JP" sz="1400" dirty="0" smtClean="0"/>
              <a:t>http://adamjarret.com/blog/index.php/2009/11/linus-torvalds-interviewed-on-floss-weekly/</a:t>
            </a:r>
            <a:endParaRPr kumimoji="1" lang="ja-JP" altLang="en-US" sz="1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fontAlgn="auto" hangingPunct="1">
              <a:spcAft>
                <a:spcPts val="0"/>
              </a:spcAft>
              <a:defRPr/>
            </a:pPr>
            <a:r>
              <a:rPr lang="en-US" altLang="ja-JP" dirty="0" smtClean="0"/>
              <a:t>Linux </a:t>
            </a:r>
            <a:r>
              <a:rPr lang="ja-JP" altLang="en-US" dirty="0" smtClean="0"/>
              <a:t>の特長</a:t>
            </a:r>
            <a:endParaRPr lang="ja-JP" altLang="en-US" dirty="0"/>
          </a:p>
        </p:txBody>
      </p:sp>
      <p:sp>
        <p:nvSpPr>
          <p:cNvPr id="9219" name="Rectangle 3"/>
          <p:cNvSpPr>
            <a:spLocks noGrp="1" noChangeArrowheads="1"/>
          </p:cNvSpPr>
          <p:nvPr>
            <p:ph idx="1"/>
          </p:nvPr>
        </p:nvSpPr>
        <p:spPr>
          <a:xfrm>
            <a:off x="457200" y="1344705"/>
            <a:ext cx="8229600" cy="5500688"/>
          </a:xfrm>
        </p:spPr>
        <p:txBody>
          <a:bodyPr>
            <a:normAutofit/>
          </a:bodyPr>
          <a:lstStyle/>
          <a:p>
            <a:pPr eaLnBrk="1" hangingPunct="1">
              <a:lnSpc>
                <a:spcPct val="90000"/>
              </a:lnSpc>
            </a:pPr>
            <a:r>
              <a:rPr lang="en-US" altLang="ja-JP" dirty="0" smtClean="0"/>
              <a:t>UNIX </a:t>
            </a:r>
            <a:r>
              <a:rPr lang="ja-JP" altLang="en-US" dirty="0" smtClean="0"/>
              <a:t>互換 </a:t>
            </a:r>
            <a:r>
              <a:rPr lang="en-US" altLang="ja-JP" dirty="0" smtClean="0"/>
              <a:t>OS</a:t>
            </a:r>
          </a:p>
          <a:p>
            <a:pPr lvl="1" eaLnBrk="1" hangingPunct="1">
              <a:lnSpc>
                <a:spcPct val="90000"/>
              </a:lnSpc>
            </a:pPr>
            <a:r>
              <a:rPr lang="ja-JP" altLang="en-US" dirty="0" smtClean="0">
                <a:solidFill>
                  <a:schemeClr val="tx1"/>
                </a:solidFill>
              </a:rPr>
              <a:t>他の </a:t>
            </a:r>
            <a:r>
              <a:rPr lang="en-US" altLang="ja-JP" dirty="0" smtClean="0">
                <a:solidFill>
                  <a:schemeClr val="tx1"/>
                </a:solidFill>
              </a:rPr>
              <a:t>UNIX </a:t>
            </a:r>
            <a:r>
              <a:rPr lang="ja-JP" altLang="en-US" dirty="0" smtClean="0">
                <a:solidFill>
                  <a:schemeClr val="tx1"/>
                </a:solidFill>
              </a:rPr>
              <a:t>上で作られたソフトウェアを容易に移植・実行可能</a:t>
            </a:r>
            <a:endParaRPr lang="en-US" altLang="ja-JP" dirty="0" smtClean="0">
              <a:solidFill>
                <a:schemeClr val="tx1"/>
              </a:solidFill>
            </a:endParaRPr>
          </a:p>
          <a:p>
            <a:pPr eaLnBrk="1" hangingPunct="1">
              <a:lnSpc>
                <a:spcPct val="90000"/>
              </a:lnSpc>
            </a:pPr>
            <a:r>
              <a:rPr lang="ja-JP" altLang="en-US" dirty="0" smtClean="0"/>
              <a:t>高い汎用性</a:t>
            </a:r>
            <a:endParaRPr lang="en-US" altLang="ja-JP" dirty="0" smtClean="0"/>
          </a:p>
          <a:p>
            <a:pPr lvl="1" eaLnBrk="1" hangingPunct="1">
              <a:lnSpc>
                <a:spcPct val="90000"/>
              </a:lnSpc>
            </a:pPr>
            <a:r>
              <a:rPr lang="ja-JP" altLang="en-US" dirty="0" smtClean="0">
                <a:solidFill>
                  <a:schemeClr val="tx1"/>
                </a:solidFill>
              </a:rPr>
              <a:t>文房具からサーバ・スパコン </a:t>
            </a:r>
            <a:r>
              <a:rPr lang="en-US" altLang="ja-JP" dirty="0" smtClean="0">
                <a:solidFill>
                  <a:schemeClr val="tx1"/>
                </a:solidFill>
              </a:rPr>
              <a:t>(</a:t>
            </a:r>
            <a:r>
              <a:rPr lang="ja-JP" altLang="en-US" dirty="0" smtClean="0">
                <a:solidFill>
                  <a:schemeClr val="tx1"/>
                </a:solidFill>
              </a:rPr>
              <a:t>第 </a:t>
            </a:r>
            <a:r>
              <a:rPr lang="en-US" altLang="ja-JP" dirty="0" smtClean="0">
                <a:solidFill>
                  <a:schemeClr val="tx1"/>
                </a:solidFill>
              </a:rPr>
              <a:t>11 </a:t>
            </a:r>
            <a:r>
              <a:rPr lang="ja-JP" altLang="en-US" dirty="0" smtClean="0">
                <a:solidFill>
                  <a:schemeClr val="tx1"/>
                </a:solidFill>
              </a:rPr>
              <a:t>回</a:t>
            </a:r>
            <a:r>
              <a:rPr lang="en-US" altLang="ja-JP" dirty="0" smtClean="0">
                <a:solidFill>
                  <a:schemeClr val="tx1"/>
                </a:solidFill>
              </a:rPr>
              <a:t>)</a:t>
            </a:r>
            <a:r>
              <a:rPr lang="ja-JP" altLang="en-US" dirty="0" smtClean="0">
                <a:solidFill>
                  <a:schemeClr val="tx1"/>
                </a:solidFill>
              </a:rPr>
              <a:t> </a:t>
            </a:r>
            <a:r>
              <a:rPr lang="ja-JP" altLang="en-US" dirty="0" err="1" smtClean="0">
                <a:solidFill>
                  <a:schemeClr val="tx1"/>
                </a:solidFill>
              </a:rPr>
              <a:t>まで</a:t>
            </a:r>
            <a:r>
              <a:rPr lang="ja-JP" altLang="en-US" dirty="0" smtClean="0">
                <a:solidFill>
                  <a:schemeClr val="tx1"/>
                </a:solidFill>
              </a:rPr>
              <a:t>幅広く</a:t>
            </a:r>
            <a:endParaRPr lang="en-US" altLang="ja-JP" dirty="0" smtClean="0">
              <a:solidFill>
                <a:schemeClr val="tx1"/>
              </a:solidFill>
            </a:endParaRPr>
          </a:p>
          <a:p>
            <a:pPr eaLnBrk="1" hangingPunct="1">
              <a:lnSpc>
                <a:spcPct val="90000"/>
              </a:lnSpc>
            </a:pPr>
            <a:r>
              <a:rPr lang="ja-JP" altLang="en-US" dirty="0" smtClean="0"/>
              <a:t>ネットワーク</a:t>
            </a:r>
            <a:endParaRPr lang="en-US" altLang="ja-JP" dirty="0" smtClean="0"/>
          </a:p>
          <a:p>
            <a:pPr lvl="1">
              <a:lnSpc>
                <a:spcPct val="90000"/>
              </a:lnSpc>
            </a:pPr>
            <a:r>
              <a:rPr lang="ja-JP" altLang="en-US" dirty="0" smtClean="0">
                <a:solidFill>
                  <a:schemeClr val="tx1"/>
                </a:solidFill>
              </a:rPr>
              <a:t>仕組みについて理解しやすい</a:t>
            </a:r>
            <a:endParaRPr lang="en-US" altLang="ja-JP" dirty="0" smtClean="0">
              <a:solidFill>
                <a:schemeClr val="tx1"/>
              </a:solidFill>
            </a:endParaRPr>
          </a:p>
          <a:p>
            <a:pPr lvl="2">
              <a:lnSpc>
                <a:spcPct val="90000"/>
              </a:lnSpc>
            </a:pPr>
            <a:r>
              <a:rPr lang="ja-JP" altLang="en-US" dirty="0" smtClean="0"/>
              <a:t>異常を示した時に対処しやすい</a:t>
            </a:r>
            <a:endParaRPr lang="en-US" altLang="ja-JP" dirty="0" smtClean="0"/>
          </a:p>
          <a:p>
            <a:pPr>
              <a:lnSpc>
                <a:spcPct val="90000"/>
              </a:lnSpc>
            </a:pPr>
            <a:r>
              <a:rPr lang="ja-JP" altLang="en-US" dirty="0" smtClean="0"/>
              <a:t>セキュリティ</a:t>
            </a:r>
            <a:endParaRPr lang="en-US" altLang="ja-JP" dirty="0" smtClean="0"/>
          </a:p>
          <a:p>
            <a:pPr lvl="1">
              <a:lnSpc>
                <a:spcPct val="90000"/>
              </a:lnSpc>
            </a:pPr>
            <a:r>
              <a:rPr lang="ja-JP" altLang="en-US" dirty="0" smtClean="0">
                <a:solidFill>
                  <a:schemeClr val="tx1"/>
                </a:solidFill>
              </a:rPr>
              <a:t>ソフトウェアのバグに対する対応が早い</a:t>
            </a:r>
            <a:endParaRPr lang="en-US" altLang="ja-JP" dirty="0" smtClean="0">
              <a:solidFill>
                <a:schemeClr val="tx1"/>
              </a:solidFill>
            </a:endParaRPr>
          </a:p>
          <a:p>
            <a:pPr>
              <a:lnSpc>
                <a:spcPct val="90000"/>
              </a:lnSpc>
            </a:pPr>
            <a:r>
              <a:rPr lang="ja-JP" altLang="en-US" dirty="0" smtClean="0"/>
              <a:t>システムを自分好みにカスタマイズ可能</a:t>
            </a:r>
            <a:endParaRPr lang="en-US" altLang="ja-JP" dirty="0" smtClean="0"/>
          </a:p>
          <a:p>
            <a:pPr eaLnBrk="1" hangingPunct="1">
              <a:lnSpc>
                <a:spcPct val="90000"/>
              </a:lnSpc>
            </a:pPr>
            <a:r>
              <a:rPr lang="ja-JP" altLang="en-US" dirty="0" smtClean="0"/>
              <a:t>ほぼ無料で使える</a:t>
            </a:r>
            <a:r>
              <a:rPr lang="en-US" altLang="ja-JP" dirty="0" smtClean="0"/>
              <a:t>(CD-R </a:t>
            </a:r>
            <a:r>
              <a:rPr lang="ja-JP" altLang="en-US" dirty="0" smtClean="0"/>
              <a:t>１枚分の費用のみ</a:t>
            </a:r>
            <a:r>
              <a:rPr lang="en-US" altLang="ja-JP" dirty="0" smtClean="0"/>
              <a:t>)</a:t>
            </a:r>
          </a:p>
          <a:p>
            <a:pPr lvl="1" eaLnBrk="1" hangingPunct="1">
              <a:lnSpc>
                <a:spcPct val="90000"/>
              </a:lnSpc>
            </a:pPr>
            <a:r>
              <a:rPr lang="ja-JP" altLang="en-US" dirty="0" smtClean="0">
                <a:solidFill>
                  <a:schemeClr val="tx1"/>
                </a:solidFill>
              </a:rPr>
              <a:t>ウェブ上のフリーのマニュアルも充実</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defRPr/>
            </a:pPr>
            <a:r>
              <a:rPr lang="en-US" altLang="ja-JP" dirty="0" smtClean="0"/>
              <a:t>Linux </a:t>
            </a:r>
            <a:r>
              <a:rPr lang="ja-JP" altLang="en-US" dirty="0" smtClean="0"/>
              <a:t>ディストリビューション</a:t>
            </a:r>
            <a:endParaRPr lang="ja-JP" altLang="en-US" dirty="0"/>
          </a:p>
        </p:txBody>
      </p:sp>
      <p:sp>
        <p:nvSpPr>
          <p:cNvPr id="8195" name="コンテンツ プレースホルダ 2"/>
          <p:cNvSpPr>
            <a:spLocks noGrp="1"/>
          </p:cNvSpPr>
          <p:nvPr>
            <p:ph idx="1"/>
          </p:nvPr>
        </p:nvSpPr>
        <p:spPr>
          <a:xfrm>
            <a:off x="342928" y="1461366"/>
            <a:ext cx="8229600" cy="5396634"/>
          </a:xfrm>
        </p:spPr>
        <p:txBody>
          <a:bodyPr>
            <a:normAutofit/>
          </a:bodyPr>
          <a:lstStyle/>
          <a:p>
            <a:r>
              <a:rPr lang="ja-JP" altLang="en-US" dirty="0" smtClean="0"/>
              <a:t>厳密な意味での </a:t>
            </a:r>
            <a:r>
              <a:rPr lang="en-US" altLang="ja-JP" dirty="0" smtClean="0"/>
              <a:t>Linux</a:t>
            </a:r>
            <a:r>
              <a:rPr lang="ja-JP" altLang="en-US" dirty="0" smtClean="0"/>
              <a:t> とは </a:t>
            </a:r>
            <a:r>
              <a:rPr lang="en-US" altLang="ja-JP" dirty="0" smtClean="0"/>
              <a:t>OS </a:t>
            </a:r>
            <a:r>
              <a:rPr lang="ja-JP" altLang="en-US" dirty="0" smtClean="0"/>
              <a:t>のうちのカーネル部分のみを指す</a:t>
            </a:r>
            <a:endParaRPr lang="en-US" altLang="ja-JP" dirty="0" smtClean="0"/>
          </a:p>
          <a:p>
            <a:pPr lvl="1"/>
            <a:r>
              <a:rPr lang="ja-JP" altLang="en-US" dirty="0" smtClean="0">
                <a:solidFill>
                  <a:schemeClr val="tx1"/>
                </a:solidFill>
              </a:rPr>
              <a:t>カーネルだけでは実用に耐えない</a:t>
            </a:r>
            <a:endParaRPr lang="en-US" altLang="ja-JP" dirty="0" smtClean="0">
              <a:solidFill>
                <a:schemeClr val="tx1"/>
              </a:solidFill>
            </a:endParaRPr>
          </a:p>
          <a:p>
            <a:r>
              <a:rPr lang="en-US" altLang="ja-JP" dirty="0" smtClean="0">
                <a:solidFill>
                  <a:srgbClr val="FF0000"/>
                </a:solidFill>
              </a:rPr>
              <a:t>Linux</a:t>
            </a:r>
            <a:r>
              <a:rPr lang="ja-JP" altLang="en-US" dirty="0" smtClean="0">
                <a:solidFill>
                  <a:srgbClr val="FF0000"/>
                </a:solidFill>
              </a:rPr>
              <a:t> ディストリビューション</a:t>
            </a:r>
            <a:endParaRPr lang="en-US" altLang="ja-JP" dirty="0" smtClean="0">
              <a:solidFill>
                <a:srgbClr val="FF0000"/>
              </a:solidFill>
            </a:endParaRPr>
          </a:p>
          <a:p>
            <a:pPr lvl="1"/>
            <a:r>
              <a:rPr lang="en-US" altLang="ja-JP" dirty="0" smtClean="0">
                <a:solidFill>
                  <a:schemeClr val="tx1"/>
                </a:solidFill>
              </a:rPr>
              <a:t>Linux </a:t>
            </a:r>
            <a:r>
              <a:rPr lang="ja-JP" altLang="en-US" dirty="0" smtClean="0">
                <a:solidFill>
                  <a:schemeClr val="tx1"/>
                </a:solidFill>
              </a:rPr>
              <a:t>カーネルに各種アプリケーションソフトを加えたもの</a:t>
            </a:r>
            <a:endParaRPr lang="en-US" altLang="ja-JP" dirty="0" smtClean="0">
              <a:solidFill>
                <a:schemeClr val="tx1"/>
              </a:solidFill>
            </a:endParaRPr>
          </a:p>
          <a:p>
            <a:pPr lvl="1"/>
            <a:r>
              <a:rPr lang="ja-JP" altLang="en-US" dirty="0" smtClean="0">
                <a:solidFill>
                  <a:schemeClr val="tx1"/>
                </a:solidFill>
              </a:rPr>
              <a:t>インストーラやパッケージ管理システムも含む</a:t>
            </a:r>
            <a:endParaRPr lang="en-US" altLang="ja-JP" dirty="0" smtClean="0">
              <a:solidFill>
                <a:schemeClr val="tx1"/>
              </a:solidFill>
            </a:endParaRPr>
          </a:p>
          <a:p>
            <a:pPr lvl="2"/>
            <a:r>
              <a:rPr lang="ja-JP" altLang="en-US" dirty="0" smtClean="0"/>
              <a:t>システム管理が便利に行える</a:t>
            </a:r>
            <a:endParaRPr lang="en-US" altLang="ja-JP" dirty="0" smtClean="0">
              <a:solidFill>
                <a:schemeClr val="tx1"/>
              </a:solidFill>
            </a:endParaRPr>
          </a:p>
          <a:p>
            <a:r>
              <a:rPr lang="en-US" altLang="ja-JP" dirty="0" smtClean="0"/>
              <a:t>Linux</a:t>
            </a:r>
            <a:r>
              <a:rPr lang="ja-JP" altLang="en-US" dirty="0" smtClean="0"/>
              <a:t> ディストリビューションの例</a:t>
            </a:r>
            <a:r>
              <a:rPr lang="en-US" altLang="ja-JP" dirty="0" smtClean="0"/>
              <a:t>:</a:t>
            </a:r>
          </a:p>
          <a:p>
            <a:pPr lvl="1"/>
            <a:r>
              <a:rPr lang="en-US" altLang="ja-JP" dirty="0" err="1" smtClean="0">
                <a:solidFill>
                  <a:srgbClr val="FF0000"/>
                </a:solidFill>
              </a:rPr>
              <a:t>Debian</a:t>
            </a:r>
            <a:r>
              <a:rPr lang="en-US" altLang="ja-JP" dirty="0" smtClean="0">
                <a:solidFill>
                  <a:srgbClr val="FF0000"/>
                </a:solidFill>
              </a:rPr>
              <a:t> GNU/Linux</a:t>
            </a:r>
            <a:r>
              <a:rPr lang="en-US" altLang="ja-JP" dirty="0" smtClean="0">
                <a:solidFill>
                  <a:schemeClr val="tx1"/>
                </a:solidFill>
              </a:rPr>
              <a:t>, </a:t>
            </a:r>
            <a:r>
              <a:rPr lang="en-US" altLang="ja-JP" dirty="0" err="1" smtClean="0">
                <a:solidFill>
                  <a:schemeClr val="tx1"/>
                </a:solidFill>
              </a:rPr>
              <a:t>Knoppix</a:t>
            </a:r>
            <a:r>
              <a:rPr lang="en-US" altLang="ja-JP" dirty="0" smtClean="0">
                <a:solidFill>
                  <a:schemeClr val="tx1"/>
                </a:solidFill>
              </a:rPr>
              <a:t>, </a:t>
            </a:r>
            <a:r>
              <a:rPr lang="en-US" altLang="ja-JP" dirty="0" err="1" smtClean="0">
                <a:solidFill>
                  <a:schemeClr val="tx1"/>
                </a:solidFill>
              </a:rPr>
              <a:t>Ubuntu</a:t>
            </a:r>
            <a:r>
              <a:rPr lang="en-US" altLang="ja-JP" dirty="0" smtClean="0">
                <a:solidFill>
                  <a:schemeClr val="tx1"/>
                </a:solidFill>
              </a:rPr>
              <a:t> Linux</a:t>
            </a:r>
          </a:p>
          <a:p>
            <a:pPr lvl="1"/>
            <a:r>
              <a:rPr lang="en-US" altLang="ja-JP" dirty="0" smtClean="0">
                <a:solidFill>
                  <a:schemeClr val="tx1"/>
                </a:solidFill>
              </a:rPr>
              <a:t>Red Hat Linux(</a:t>
            </a:r>
            <a:r>
              <a:rPr lang="ja-JP" altLang="en-US" dirty="0" smtClean="0">
                <a:solidFill>
                  <a:schemeClr val="tx1"/>
                </a:solidFill>
              </a:rPr>
              <a:t>商用</a:t>
            </a:r>
            <a:r>
              <a:rPr lang="en-US" altLang="ja-JP" dirty="0" smtClean="0">
                <a:solidFill>
                  <a:schemeClr val="tx1"/>
                </a:solidFill>
              </a:rPr>
              <a:t>), Fedora Core, Vine Linux</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1490" y="361936"/>
            <a:ext cx="9086856" cy="1066800"/>
          </a:xfrm>
        </p:spPr>
        <p:txBody>
          <a:bodyPr>
            <a:noAutofit/>
          </a:bodyPr>
          <a:lstStyle/>
          <a:p>
            <a:r>
              <a:rPr lang="en-US" altLang="ja-JP" dirty="0" smtClean="0"/>
              <a:t>INEX </a:t>
            </a:r>
            <a:r>
              <a:rPr kumimoji="1" lang="ja-JP" altLang="en-US" dirty="0" smtClean="0"/>
              <a:t>ではなぜ </a:t>
            </a:r>
            <a:r>
              <a:rPr kumimoji="1" lang="en-US" altLang="ja-JP" dirty="0" err="1" smtClean="0"/>
              <a:t>Debian</a:t>
            </a:r>
            <a:r>
              <a:rPr kumimoji="1" lang="en-US" altLang="ja-JP" dirty="0" smtClean="0"/>
              <a:t> GNU/Linux </a:t>
            </a:r>
            <a:r>
              <a:rPr lang="ja-JP" altLang="en-US" dirty="0" smtClean="0"/>
              <a:t>か</a:t>
            </a:r>
            <a:endParaRPr kumimoji="1" lang="ja-JP" altLang="en-US" dirty="0"/>
          </a:p>
        </p:txBody>
      </p:sp>
      <p:sp>
        <p:nvSpPr>
          <p:cNvPr id="3" name="コンテンツ プレースホルダ 2"/>
          <p:cNvSpPr>
            <a:spLocks noGrp="1"/>
          </p:cNvSpPr>
          <p:nvPr>
            <p:ph idx="1"/>
          </p:nvPr>
        </p:nvSpPr>
        <p:spPr>
          <a:xfrm>
            <a:off x="342928" y="1785926"/>
            <a:ext cx="8229600" cy="4467988"/>
          </a:xfrm>
        </p:spPr>
        <p:txBody>
          <a:bodyPr>
            <a:normAutofit/>
          </a:bodyPr>
          <a:lstStyle/>
          <a:p>
            <a:r>
              <a:rPr kumimoji="1" lang="ja-JP" altLang="en-US" dirty="0" smtClean="0"/>
              <a:t>無償 </a:t>
            </a:r>
            <a:r>
              <a:rPr kumimoji="1" lang="en-US" altLang="ja-JP" dirty="0" smtClean="0"/>
              <a:t>OS</a:t>
            </a:r>
          </a:p>
          <a:p>
            <a:pPr lvl="1"/>
            <a:r>
              <a:rPr lang="en-US" altLang="ja-JP" dirty="0" smtClean="0">
                <a:solidFill>
                  <a:schemeClr val="tx1"/>
                </a:solidFill>
              </a:rPr>
              <a:t>Red Hat</a:t>
            </a:r>
            <a:r>
              <a:rPr lang="ja-JP" altLang="en-US" dirty="0" smtClean="0">
                <a:solidFill>
                  <a:schemeClr val="tx1"/>
                </a:solidFill>
              </a:rPr>
              <a:t> は有償</a:t>
            </a:r>
            <a:endParaRPr lang="en-US" altLang="ja-JP" dirty="0" smtClean="0">
              <a:solidFill>
                <a:schemeClr val="tx1"/>
              </a:solidFill>
            </a:endParaRPr>
          </a:p>
          <a:p>
            <a:r>
              <a:rPr kumimoji="1" lang="ja-JP" altLang="en-US" dirty="0" smtClean="0"/>
              <a:t>アップデートが簡単</a:t>
            </a:r>
            <a:endParaRPr kumimoji="1" lang="en-US" altLang="ja-JP" dirty="0" smtClean="0"/>
          </a:p>
          <a:p>
            <a:pPr lvl="1"/>
            <a:r>
              <a:rPr lang="ja-JP" altLang="en-US" dirty="0" smtClean="0">
                <a:solidFill>
                  <a:schemeClr val="tx1"/>
                </a:solidFill>
              </a:rPr>
              <a:t>セキリュティに対するアップデートや</a:t>
            </a:r>
            <a:r>
              <a:rPr lang="ja-JP" altLang="en-US" dirty="0" smtClean="0">
                <a:solidFill>
                  <a:schemeClr val="tx1"/>
                </a:solidFill>
              </a:rPr>
              <a:t>システムアップデートが簡単</a:t>
            </a:r>
            <a:r>
              <a:rPr lang="ja-JP" altLang="en-US" dirty="0" smtClean="0">
                <a:solidFill>
                  <a:schemeClr val="tx1"/>
                </a:solidFill>
              </a:rPr>
              <a:t>なコマンドで </a:t>
            </a:r>
            <a:r>
              <a:rPr lang="en-US" altLang="ja-JP" dirty="0" smtClean="0">
                <a:solidFill>
                  <a:schemeClr val="tx1"/>
                </a:solidFill>
              </a:rPr>
              <a:t>OK</a:t>
            </a:r>
          </a:p>
          <a:p>
            <a:r>
              <a:rPr kumimoji="1" lang="ja-JP" altLang="en-US" dirty="0" smtClean="0"/>
              <a:t>サーバ</a:t>
            </a:r>
            <a:r>
              <a:rPr lang="ja-JP" altLang="en-US" dirty="0" smtClean="0"/>
              <a:t>の構築・管理に便利</a:t>
            </a:r>
            <a:endParaRPr lang="en-US" altLang="ja-JP" dirty="0" smtClean="0"/>
          </a:p>
          <a:p>
            <a:pPr lvl="1"/>
            <a:r>
              <a:rPr kumimoji="1" lang="ja-JP" altLang="en-US" dirty="0" smtClean="0">
                <a:solidFill>
                  <a:schemeClr val="tx1"/>
                </a:solidFill>
              </a:rPr>
              <a:t>必要最小限のシステム構成にできる</a:t>
            </a:r>
            <a:endParaRPr lang="en-US" altLang="ja-JP" dirty="0" smtClean="0">
              <a:solidFill>
                <a:schemeClr val="tx1"/>
              </a:solidFill>
            </a:endParaRPr>
          </a:p>
          <a:p>
            <a:pPr lvl="2"/>
            <a:r>
              <a:rPr kumimoji="1" lang="ja-JP" altLang="en-US" dirty="0" smtClean="0"/>
              <a:t>セキリュティを高めるための基本対策</a:t>
            </a:r>
            <a:endParaRPr kumimoji="1" lang="en-US" altLang="ja-JP" dirty="0" smtClean="0"/>
          </a:p>
          <a:p>
            <a:pPr lvl="2"/>
            <a:r>
              <a:rPr lang="en-US" altLang="ja-JP" dirty="0" smtClean="0"/>
              <a:t>Fedora Core </a:t>
            </a:r>
            <a:r>
              <a:rPr lang="ja-JP" altLang="en-US" dirty="0" smtClean="0"/>
              <a:t>では余分なアプリケーションをインストールしてしまう</a:t>
            </a:r>
            <a:endParaRPr kumimoji="1" lang="en-US" altLang="ja-JP"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バン">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バン">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アーバン">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ppt_template_2</Template>
  <TotalTime>1957</TotalTime>
  <Words>1544</Words>
  <Application>Microsoft Office PowerPoint</Application>
  <PresentationFormat>画面に合わせる (4:3)</PresentationFormat>
  <Paragraphs>255</Paragraphs>
  <Slides>24</Slides>
  <Notes>16</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アーバン</vt:lpstr>
      <vt:lpstr>最低限 UNIX (Linux) II ～ Linux 入門 ～ 情報実験 第 3 回 (2010/04/30)</vt:lpstr>
      <vt:lpstr>目次</vt:lpstr>
      <vt:lpstr>スライド 3</vt:lpstr>
      <vt:lpstr>はじめに</vt:lpstr>
      <vt:lpstr>OS (Operating System)</vt:lpstr>
      <vt:lpstr>この授業で用いる OS: Linux</vt:lpstr>
      <vt:lpstr>Linux の特長</vt:lpstr>
      <vt:lpstr>Linux ディストリビューション</vt:lpstr>
      <vt:lpstr>INEX ではなぜ Debian GNU/Linux か</vt:lpstr>
      <vt:lpstr>2. Linux のデータ管理</vt:lpstr>
      <vt:lpstr>Linux のデータ管理</vt:lpstr>
      <vt:lpstr>ディレクトリ階層構造</vt:lpstr>
      <vt:lpstr>ディレクトリ階層構造</vt:lpstr>
      <vt:lpstr>スライド 14</vt:lpstr>
      <vt:lpstr>ファイルの指定方法</vt:lpstr>
      <vt:lpstr>ドットファイル</vt:lpstr>
      <vt:lpstr>3. パーミッション (許可情報)</vt:lpstr>
      <vt:lpstr>パーミッションとは</vt:lpstr>
      <vt:lpstr>ファイルの所有者・所有グループ</vt:lpstr>
      <vt:lpstr>パーミッションの設定</vt:lpstr>
      <vt:lpstr>ファイルモード</vt:lpstr>
      <vt:lpstr>ということで実習編では</vt:lpstr>
      <vt:lpstr>コマンドが良く分からない場合には</vt:lpstr>
      <vt:lpstr>参考文献</vt:lpstr>
    </vt:vector>
  </TitlesOfParts>
  <Company>光田 千紘</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の世界に 触れてみよう! 情報実験 第 3 回 (2005/10/21)</dc:title>
  <dc:creator>光田 千紘</dc:creator>
  <cp:lastModifiedBy>Shotaro SAKAI</cp:lastModifiedBy>
  <cp:revision>294</cp:revision>
  <dcterms:created xsi:type="dcterms:W3CDTF">2005-10-15T07:57:00Z</dcterms:created>
  <dcterms:modified xsi:type="dcterms:W3CDTF">2010-04-30T01:37:33Z</dcterms:modified>
</cp:coreProperties>
</file>