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</p:sldMasterIdLst>
  <p:notesMasterIdLst>
    <p:notesMasterId r:id="rId42"/>
  </p:notesMasterIdLst>
  <p:sldIdLst>
    <p:sldId id="345" r:id="rId2"/>
    <p:sldId id="284" r:id="rId3"/>
    <p:sldId id="324" r:id="rId4"/>
    <p:sldId id="299" r:id="rId5"/>
    <p:sldId id="309" r:id="rId6"/>
    <p:sldId id="344" r:id="rId7"/>
    <p:sldId id="310" r:id="rId8"/>
    <p:sldId id="331" r:id="rId9"/>
    <p:sldId id="333" r:id="rId10"/>
    <p:sldId id="332" r:id="rId11"/>
    <p:sldId id="269" r:id="rId12"/>
    <p:sldId id="301" r:id="rId13"/>
    <p:sldId id="338" r:id="rId14"/>
    <p:sldId id="339" r:id="rId15"/>
    <p:sldId id="340" r:id="rId16"/>
    <p:sldId id="315" r:id="rId17"/>
    <p:sldId id="287" r:id="rId18"/>
    <p:sldId id="320" r:id="rId19"/>
    <p:sldId id="351" r:id="rId20"/>
    <p:sldId id="321" r:id="rId21"/>
    <p:sldId id="313" r:id="rId22"/>
    <p:sldId id="307" r:id="rId23"/>
    <p:sldId id="312" r:id="rId24"/>
    <p:sldId id="308" r:id="rId25"/>
    <p:sldId id="314" r:id="rId26"/>
    <p:sldId id="342" r:id="rId27"/>
    <p:sldId id="318" r:id="rId28"/>
    <p:sldId id="348" r:id="rId29"/>
    <p:sldId id="347" r:id="rId30"/>
    <p:sldId id="303" r:id="rId31"/>
    <p:sldId id="275" r:id="rId32"/>
    <p:sldId id="304" r:id="rId33"/>
    <p:sldId id="306" r:id="rId34"/>
    <p:sldId id="350" r:id="rId35"/>
    <p:sldId id="349" r:id="rId36"/>
    <p:sldId id="292" r:id="rId37"/>
    <p:sldId id="319" r:id="rId38"/>
    <p:sldId id="343" r:id="rId39"/>
    <p:sldId id="266" r:id="rId40"/>
    <p:sldId id="341" r:id="rId41"/>
  </p:sldIdLst>
  <p:sldSz cx="9144000" cy="6858000" type="screen4x3"/>
  <p:notesSz cx="6805613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6600"/>
    <a:srgbClr val="66FF66"/>
    <a:srgbClr val="D1FFFC"/>
    <a:srgbClr val="A0FFF9"/>
    <a:srgbClr val="66FFFF"/>
    <a:srgbClr val="00FFFF"/>
    <a:srgbClr val="006699"/>
    <a:srgbClr val="FF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42" autoAdjust="0"/>
    <p:restoredTop sz="94660"/>
  </p:normalViewPr>
  <p:slideViewPr>
    <p:cSldViewPr>
      <p:cViewPr varScale="1">
        <p:scale>
          <a:sx n="60" d="100"/>
          <a:sy n="60" d="100"/>
        </p:scale>
        <p:origin x="-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7.xml"/><Relationship Id="rId3" Type="http://schemas.openxmlformats.org/officeDocument/2006/relationships/slide" Target="slides/slide4.xml"/><Relationship Id="rId7" Type="http://schemas.openxmlformats.org/officeDocument/2006/relationships/slide" Target="slides/slide10.xml"/><Relationship Id="rId12" Type="http://schemas.openxmlformats.org/officeDocument/2006/relationships/slide" Target="slides/slide16.xml"/><Relationship Id="rId2" Type="http://schemas.openxmlformats.org/officeDocument/2006/relationships/slide" Target="slides/slide3.xml"/><Relationship Id="rId16" Type="http://schemas.openxmlformats.org/officeDocument/2006/relationships/slide" Target="slides/slide36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4.xml"/><Relationship Id="rId5" Type="http://schemas.openxmlformats.org/officeDocument/2006/relationships/slide" Target="slides/slide7.xml"/><Relationship Id="rId15" Type="http://schemas.openxmlformats.org/officeDocument/2006/relationships/slide" Target="slides/slide34.xml"/><Relationship Id="rId10" Type="http://schemas.openxmlformats.org/officeDocument/2006/relationships/slide" Target="slides/slide13.xml"/><Relationship Id="rId4" Type="http://schemas.openxmlformats.org/officeDocument/2006/relationships/slide" Target="slides/slide5.xml"/><Relationship Id="rId9" Type="http://schemas.openxmlformats.org/officeDocument/2006/relationships/slide" Target="slides/slide12.xml"/><Relationship Id="rId14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</a:defRPr>
            </a:lvl1pPr>
          </a:lstStyle>
          <a:p>
            <a:endParaRPr lang="en-US" altLang="ja-JP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</a:defRPr>
            </a:lvl1pPr>
          </a:lstStyle>
          <a:p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1186"/>
            <a:ext cx="5444490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</a:defRPr>
            </a:lvl1pPr>
          </a:lstStyle>
          <a:p>
            <a:endParaRPr lang="en-US" altLang="ja-JP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</a:defRPr>
            </a:lvl1pPr>
          </a:lstStyle>
          <a:p>
            <a:fld id="{81EC7664-4989-4E6F-9255-1C480B66E6A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 pitchFamily="-112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 pitchFamily="-112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 pitchFamily="-112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ＭＳ Ｐ明朝" pitchFamily="-112" charset="-128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ja-JP" altLang="en-US" dirty="0" smtClean="0">
                <a:latin typeface="Times New Roman" pitchFamily="-112" charset="0"/>
                <a:ea typeface="ＭＳ Ｐ明朝" pitchFamily="-112" charset="-128"/>
              </a:rPr>
              <a:t>書き換え可能で電源を切っても情報が消えないフラッシュメモリ</a:t>
            </a:r>
            <a:r>
              <a:rPr lang="ja-JP" altLang="en-US" dirty="0" err="1" smtClean="0">
                <a:latin typeface="Times New Roman" pitchFamily="-112" charset="0"/>
                <a:ea typeface="ＭＳ Ｐ明朝" pitchFamily="-112" charset="-128"/>
              </a:rPr>
              <a:t>。。。</a:t>
            </a:r>
            <a:endParaRPr lang="en-US" altLang="ja-JP" dirty="0" smtClean="0">
              <a:latin typeface="Times New Roman" pitchFamily="-112" charset="0"/>
              <a:ea typeface="ＭＳ Ｐ明朝" pitchFamily="-112" charset="-128"/>
            </a:endParaRPr>
          </a:p>
          <a:p>
            <a:r>
              <a:rPr lang="ja-JP" altLang="en-US" dirty="0" smtClean="0">
                <a:latin typeface="Times New Roman" pitchFamily="-112" charset="0"/>
                <a:ea typeface="ＭＳ Ｐ明朝" pitchFamily="-112" charset="-128"/>
              </a:rPr>
              <a:t>このマザーボードには</a:t>
            </a:r>
            <a:r>
              <a:rPr lang="en-US" altLang="ja-JP" dirty="0" smtClean="0">
                <a:latin typeface="Times New Roman" pitchFamily="-112" charset="0"/>
                <a:ea typeface="ＭＳ Ｐ明朝" pitchFamily="-112" charset="-128"/>
              </a:rPr>
              <a:t> BIOS </a:t>
            </a:r>
            <a:r>
              <a:rPr lang="ja-JP" altLang="en-US" dirty="0" smtClean="0">
                <a:latin typeface="Times New Roman" pitchFamily="-112" charset="0"/>
                <a:ea typeface="ＭＳ Ｐ明朝" pitchFamily="-112" charset="-128"/>
              </a:rPr>
              <a:t>が二個ついており、不測の事態</a:t>
            </a:r>
            <a:r>
              <a:rPr lang="en-US" altLang="ja-JP" dirty="0" smtClean="0">
                <a:latin typeface="Times New Roman" pitchFamily="-112" charset="0"/>
                <a:ea typeface="ＭＳ Ｐ明朝" pitchFamily="-112" charset="-128"/>
              </a:rPr>
              <a:t>(BIOS</a:t>
            </a:r>
            <a:r>
              <a:rPr lang="ja-JP" altLang="en-US" dirty="0" smtClean="0">
                <a:latin typeface="Times New Roman" pitchFamily="-112" charset="0"/>
                <a:ea typeface="ＭＳ Ｐ明朝" pitchFamily="-112" charset="-128"/>
              </a:rPr>
              <a:t>アップデートの失敗等</a:t>
            </a:r>
            <a:r>
              <a:rPr lang="en-US" altLang="ja-JP" dirty="0" smtClean="0">
                <a:latin typeface="Times New Roman" pitchFamily="-112" charset="0"/>
                <a:ea typeface="ＭＳ Ｐ明朝" pitchFamily="-112" charset="-128"/>
              </a:rPr>
              <a:t>)</a:t>
            </a:r>
            <a:r>
              <a:rPr lang="ja-JP" altLang="en-US" dirty="0" smtClean="0">
                <a:latin typeface="Times New Roman" pitchFamily="-112" charset="0"/>
                <a:ea typeface="ＭＳ Ｐ明朝" pitchFamily="-112" charset="-128"/>
              </a:rPr>
              <a:t>に対処できるようになっている。</a:t>
            </a:r>
          </a:p>
        </p:txBody>
      </p:sp>
      <p:sp>
        <p:nvSpPr>
          <p:cNvPr id="2048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13DDF8-360D-4285-A190-3A6514663254}" type="slidenum">
              <a:rPr lang="en-US" altLang="ja-JP"/>
              <a:pPr/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>
              <a:latin typeface="Times New Roman" pitchFamily="-112" charset="0"/>
              <a:ea typeface="ＭＳ Ｐ明朝" pitchFamily="-112" charset="-128"/>
            </a:endParaRPr>
          </a:p>
        </p:txBody>
      </p:sp>
      <p:sp>
        <p:nvSpPr>
          <p:cNvPr id="3686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183DE7-8C2E-4A61-A5D1-DDD0E3990A86}" type="slidenum">
              <a:rPr lang="en-US" altLang="ja-JP"/>
              <a:pPr/>
              <a:t>39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現在は </a:t>
            </a:r>
            <a:r>
              <a:rPr kumimoji="1" lang="en-US" altLang="ja-JP" dirty="0" smtClean="0"/>
              <a:t>OS </a:t>
            </a:r>
            <a:r>
              <a:rPr kumimoji="1" lang="ja-JP" altLang="en-US" dirty="0" smtClean="0"/>
              <a:t>がその役割を担っている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C7664-4989-4E6F-9255-1C480B66E6A0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かつては </a:t>
            </a:r>
            <a:r>
              <a:rPr kumimoji="1" lang="en-US" altLang="ja-JP" dirty="0" smtClean="0"/>
              <a:t>BIOS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が電源管理を行っていたが、現在は </a:t>
            </a:r>
            <a:r>
              <a:rPr kumimoji="1" lang="en-US" altLang="ja-JP" baseline="0" dirty="0" smtClean="0"/>
              <a:t>OS </a:t>
            </a:r>
            <a:r>
              <a:rPr kumimoji="1" lang="ja-JP" altLang="en-US" baseline="0" dirty="0" smtClean="0"/>
              <a:t>が担うようになってきた．</a:t>
            </a:r>
            <a:endParaRPr kumimoji="1" lang="en-US" altLang="ja-JP" baseline="0" dirty="0" smtClean="0"/>
          </a:p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C7664-4989-4E6F-9255-1C480B66E6A0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83B499-C839-4130-B221-21127954B3AC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smtClean="0">
                <a:latin typeface="Times New Roman" pitchFamily="-112" charset="0"/>
                <a:ea typeface="ＭＳ Ｐ明朝" pitchFamily="-112" charset="-128"/>
              </a:rPr>
              <a:t>この作業がどうしているのか説明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 CPU </a:t>
            </a:r>
            <a:r>
              <a:rPr lang="ja-JP" altLang="en-US" dirty="0" smtClean="0"/>
              <a:t>に現在行っている処理に割り込ませて別な処理をさせること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C7664-4989-4E6F-9255-1C480B66E6A0}" type="slidenum">
              <a:rPr lang="en-US" altLang="ja-JP" smtClean="0"/>
              <a:pPr/>
              <a:t>23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装置 </a:t>
            </a:r>
            <a:r>
              <a:rPr kumimoji="1" lang="en-US" altLang="ja-JP" dirty="0" smtClean="0"/>
              <a:t>-&gt; </a:t>
            </a:r>
            <a:r>
              <a:rPr kumimoji="1" lang="ja-JP" altLang="en-US" dirty="0" smtClean="0"/>
              <a:t>回路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C7664-4989-4E6F-9255-1C480B66E6A0}" type="slidenum">
              <a:rPr lang="en-US" altLang="ja-JP" smtClean="0"/>
              <a:pPr/>
              <a:t>24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ja-JP" smtClean="0">
                <a:latin typeface="Times New Roman" pitchFamily="-112" charset="0"/>
                <a:ea typeface="ＭＳ Ｐ明朝" pitchFamily="-112" charset="-128"/>
              </a:rPr>
              <a:t>CMOS Setup </a:t>
            </a:r>
            <a:r>
              <a:rPr lang="ja-JP" altLang="en-US" smtClean="0">
                <a:latin typeface="Times New Roman" pitchFamily="-112" charset="0"/>
                <a:ea typeface="ＭＳ Ｐ明朝" pitchFamily="-112" charset="-128"/>
              </a:rPr>
              <a:t>について確認</a:t>
            </a:r>
          </a:p>
        </p:txBody>
      </p:sp>
      <p:sp>
        <p:nvSpPr>
          <p:cNvPr id="5120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4CF57-6CC0-407E-85FD-7EF66DC994B5}" type="slidenum">
              <a:rPr lang="en-US" altLang="ja-JP"/>
              <a:pPr/>
              <a:t>32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一般的な使用期間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C7664-4989-4E6F-9255-1C480B66E6A0}" type="slidenum">
              <a:rPr lang="en-US" altLang="ja-JP" smtClean="0"/>
              <a:pPr/>
              <a:t>33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C7664-4989-4E6F-9255-1C480B66E6A0}" type="slidenum">
              <a:rPr lang="en-US" altLang="ja-JP" smtClean="0"/>
              <a:pPr/>
              <a:t>35</a:t>
            </a:fld>
            <a:endParaRPr lang="en-US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二等辺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en-US" altLang="ja-JP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altLang="ja-JP" smtClean="0"/>
              <a:t>/37</a:t>
            </a:r>
            <a:endParaRPr lang="en-US" altLang="ja-JP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7933196-93CF-45F7-BCA7-5423C478DD19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/37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C3CAF-422A-4B8B-81DC-202293F7F6E4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/37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5BCFB-E5B4-4524-B98F-CE62E5162839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en-US" altLang="ja-JP" smtClean="0"/>
              <a:t>/37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E5EC7-8C1A-4387-B05A-D460FF778030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二等辺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en-US" altLang="ja-JP" smtClean="0"/>
              <a:t>/37</a:t>
            </a: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3E5BCFB-E5B4-4524-B98F-CE62E5162839}" type="slidenum">
              <a:rPr lang="en-US" altLang="ja-JP" smtClean="0"/>
              <a:pPr/>
              <a:t>&lt;#&gt;</a:t>
            </a:fld>
            <a:endParaRPr lang="en-US" altLang="ja-JP"/>
          </a:p>
        </p:txBody>
      </p:sp>
      <p:cxnSp>
        <p:nvCxnSpPr>
          <p:cNvPr id="11" name="直線コネクタ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en-US" altLang="ja-JP" smtClean="0"/>
              <a:t>/37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FB3734B-8704-40C2-A583-E0D42507AC70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en-US" altLang="ja-JP" smtClean="0"/>
              <a:t>/37</a:t>
            </a:r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D4BFDC3-EBE8-44C5-A000-371AEEA4A4D5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/37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3CFA-6B3A-4C18-AA21-A43B94AA94C0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en-US" altLang="ja-JP" smtClean="0"/>
              <a:t>/37</a:t>
            </a:r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71AE2E9-459B-475F-8DA6-BA8E8885B6E8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altLang="ja-JP" smtClean="0"/>
              <a:t>/37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CDB944B-5D72-44D2-9AFA-BD944DEA4AC0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altLang="ja-JP" smtClean="0"/>
              <a:t>/37</a:t>
            </a:r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3E5BCFB-E5B4-4524-B98F-CE62E5162839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altLang="ja-JP" smtClean="0"/>
              <a:t>/37</a:t>
            </a:r>
            <a:endParaRPr lang="en-US" altLang="ja-JP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3E5BCFB-E5B4-4524-B98F-CE62E5162839}" type="slidenum">
              <a:rPr lang="en-US" altLang="ja-JP" smtClean="0"/>
              <a:pPr/>
              <a:t>&lt;#&gt;</a:t>
            </a:fld>
            <a:endParaRPr lang="en-US" altLang="ja-JP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hf hdr="0" dt="0"/>
  <p:txStyles>
    <p:titleStyle>
      <a:lvl1pPr marL="484632" algn="l" rtl="0" eaLnBrk="1" latinLnBrk="0" hangingPunct="1">
        <a:spcBef>
          <a:spcPct val="0"/>
        </a:spcBef>
        <a:buNone/>
        <a:defRPr kumimoji="1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e-words.jp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4152" y="2133600"/>
            <a:ext cx="6480048" cy="230124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sz="7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最低限</a:t>
            </a:r>
            <a:r>
              <a:rPr altLang="ja-JP" sz="7500" dirty="0" smtClean="0">
                <a:cs typeface="+mj-cs"/>
              </a:rPr>
              <a:t> BIOS</a:t>
            </a:r>
            <a:endParaRPr lang="ja-JP" altLang="en-US" sz="7500" dirty="0">
              <a:cs typeface="+mj-cs"/>
            </a:endParaRPr>
          </a:p>
        </p:txBody>
      </p:sp>
      <p:sp>
        <p:nvSpPr>
          <p:cNvPr id="15363" name="サブタイトル 5"/>
          <p:cNvSpPr>
            <a:spLocks noGrp="1"/>
          </p:cNvSpPr>
          <p:nvPr>
            <p:ph type="subTitle" idx="1"/>
          </p:nvPr>
        </p:nvSpPr>
        <p:spPr>
          <a:xfrm>
            <a:off x="433388" y="990600"/>
            <a:ext cx="6480175" cy="9350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ja-JP" altLang="en-US" sz="3100" dirty="0" smtClean="0"/>
              <a:t>情報実習</a:t>
            </a:r>
            <a:r>
              <a:rPr lang="en-US" altLang="ja-JP" sz="31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ja-JP" altLang="en-US" sz="3100" dirty="0" smtClean="0"/>
              <a:t>情報実験第</a:t>
            </a:r>
            <a:r>
              <a:rPr lang="en-US" altLang="ja-JP" sz="3100" dirty="0" smtClean="0"/>
              <a:t>8</a:t>
            </a:r>
            <a:r>
              <a:rPr lang="ja-JP" altLang="en-US" sz="3100" dirty="0" smtClean="0"/>
              <a:t>回</a:t>
            </a:r>
          </a:p>
        </p:txBody>
      </p:sp>
      <p:sp>
        <p:nvSpPr>
          <p:cNvPr id="14342" name="テキスト ボックス 6"/>
          <p:cNvSpPr txBox="1">
            <a:spLocks noChangeArrowheads="1"/>
          </p:cNvSpPr>
          <p:nvPr/>
        </p:nvSpPr>
        <p:spPr bwMode="auto">
          <a:xfrm>
            <a:off x="2514600" y="4572000"/>
            <a:ext cx="4249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ja-JP" altLang="en-US" dirty="0"/>
              <a:t>北海道大学</a:t>
            </a:r>
            <a:r>
              <a:rPr lang="en-US" altLang="ja-JP" dirty="0"/>
              <a:t> </a:t>
            </a:r>
            <a:r>
              <a:rPr lang="ja-JP" altLang="en-US" dirty="0"/>
              <a:t>大学院理学院</a:t>
            </a:r>
            <a:r>
              <a:rPr lang="en-US" altLang="ja-JP" dirty="0"/>
              <a:t> </a:t>
            </a:r>
            <a:r>
              <a:rPr lang="ja-JP" altLang="en-US" dirty="0"/>
              <a:t>宇宙理学専攻</a:t>
            </a:r>
          </a:p>
          <a:p>
            <a:pPr algn="r"/>
            <a:r>
              <a:rPr lang="ja-JP" altLang="en-US" dirty="0" smtClean="0"/>
              <a:t>修士二年</a:t>
            </a:r>
            <a:r>
              <a:rPr lang="en-US" altLang="ja-JP" dirty="0" smtClean="0"/>
              <a:t> </a:t>
            </a:r>
            <a:r>
              <a:rPr lang="ja-JP" altLang="en-US" dirty="0" smtClean="0"/>
              <a:t>近藤奨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871538" y="800100"/>
            <a:ext cx="8162925" cy="823913"/>
          </a:xfrm>
        </p:spPr>
        <p:txBody>
          <a:bodyPr/>
          <a:lstStyle/>
          <a:p>
            <a:r>
              <a:rPr lang="en-US" altLang="ja-JP" sz="4800" smtClean="0"/>
              <a:t>BIOS </a:t>
            </a:r>
            <a:r>
              <a:rPr lang="ja-JP" altLang="en-US" sz="4800" smtClean="0"/>
              <a:t>の仕事</a:t>
            </a:r>
          </a:p>
        </p:txBody>
      </p:sp>
      <p:sp>
        <p:nvSpPr>
          <p:cNvPr id="24579" name="Rectangle 8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8054975" cy="4191000"/>
          </a:xfrm>
        </p:spPr>
        <p:txBody>
          <a:bodyPr/>
          <a:lstStyle/>
          <a:p>
            <a:r>
              <a:rPr lang="en-US" altLang="ja-JP" sz="3600" smtClean="0"/>
              <a:t>OS </a:t>
            </a:r>
            <a:r>
              <a:rPr lang="ja-JP" altLang="en-US" sz="3600" smtClean="0"/>
              <a:t>の起動プログラムの呼び出し</a:t>
            </a:r>
          </a:p>
          <a:p>
            <a:r>
              <a:rPr lang="ja-JP" altLang="en-US" sz="3600" smtClean="0">
                <a:solidFill>
                  <a:srgbClr val="FFFF00"/>
                </a:solidFill>
              </a:rPr>
              <a:t>基本入出力機能の提供</a:t>
            </a:r>
            <a:endParaRPr lang="en-US" altLang="ja-JP" sz="3600" smtClean="0">
              <a:solidFill>
                <a:srgbClr val="FFFF00"/>
              </a:solidFill>
            </a:endParaRPr>
          </a:p>
          <a:p>
            <a:r>
              <a:rPr lang="ja-JP" altLang="en-US" sz="3600" smtClean="0"/>
              <a:t>プラグアンドプレイ</a:t>
            </a:r>
            <a:r>
              <a:rPr lang="en-US" altLang="ja-JP" sz="3600" smtClean="0"/>
              <a:t>/</a:t>
            </a:r>
            <a:r>
              <a:rPr lang="ja-JP" altLang="en-US" sz="3600" smtClean="0"/>
              <a:t>電源管理</a:t>
            </a:r>
            <a:endParaRPr lang="ja-JP" altLang="en-US" sz="3600" smtClean="0">
              <a:solidFill>
                <a:srgbClr val="FF0000"/>
              </a:solidFill>
            </a:endParaRPr>
          </a:p>
          <a:p>
            <a:r>
              <a:rPr lang="ja-JP" altLang="en-US" sz="3600" smtClean="0"/>
              <a:t>起動時のハード情報の取得・リソースの割り当て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8"/>
          <p:cNvSpPr>
            <a:spLocks noGrp="1" noChangeArrowheads="1"/>
          </p:cNvSpPr>
          <p:nvPr>
            <p:ph type="title"/>
          </p:nvPr>
        </p:nvSpPr>
        <p:spPr>
          <a:xfrm>
            <a:off x="785813" y="500063"/>
            <a:ext cx="8162925" cy="823912"/>
          </a:xfrm>
        </p:spPr>
        <p:txBody>
          <a:bodyPr/>
          <a:lstStyle/>
          <a:p>
            <a:r>
              <a:rPr lang="ja-JP" altLang="en-US" sz="4800" smtClean="0"/>
              <a:t>基本入出力機能の提供 </a:t>
            </a:r>
            <a:r>
              <a:rPr lang="en-US" altLang="ja-JP" sz="4800" smtClean="0"/>
              <a:t>(1)</a:t>
            </a:r>
          </a:p>
        </p:txBody>
      </p:sp>
      <p:sp>
        <p:nvSpPr>
          <p:cNvPr id="25603" name="Rectangle 22"/>
          <p:cNvSpPr>
            <a:spLocks noGrp="1" noChangeArrowheads="1"/>
          </p:cNvSpPr>
          <p:nvPr>
            <p:ph idx="1"/>
          </p:nvPr>
        </p:nvSpPr>
        <p:spPr>
          <a:xfrm>
            <a:off x="0" y="1428750"/>
            <a:ext cx="5562600" cy="5143500"/>
          </a:xfrm>
        </p:spPr>
        <p:txBody>
          <a:bodyPr/>
          <a:lstStyle/>
          <a:p>
            <a:pPr marL="352425" indent="-352425">
              <a:lnSpc>
                <a:spcPct val="90000"/>
              </a:lnSpc>
              <a:spcAft>
                <a:spcPts val="600"/>
              </a:spcAft>
            </a:pPr>
            <a:r>
              <a:rPr lang="ja-JP" altLang="en-US" sz="2400" dirty="0" smtClean="0"/>
              <a:t>入力を行うための基本プログラムの提供</a:t>
            </a:r>
            <a:endParaRPr lang="en-US" altLang="ja-JP" sz="2400" dirty="0" smtClean="0"/>
          </a:p>
          <a:p>
            <a:pPr marL="752475" lvl="1" indent="-352425">
              <a:lnSpc>
                <a:spcPct val="90000"/>
              </a:lnSpc>
              <a:spcAft>
                <a:spcPts val="600"/>
              </a:spcAft>
            </a:pPr>
            <a:r>
              <a:rPr lang="ja-JP" altLang="en-US" sz="2000" dirty="0" smtClean="0"/>
              <a:t>画面出力，キーボード入力</a:t>
            </a:r>
            <a:r>
              <a:rPr lang="en-US" altLang="ja-JP" sz="2000" dirty="0" smtClean="0"/>
              <a:t>…</a:t>
            </a:r>
            <a:endParaRPr lang="ja-JP" altLang="en-US" sz="2000" dirty="0" smtClean="0"/>
          </a:p>
          <a:p>
            <a:pPr marL="352425" indent="-352425">
              <a:lnSpc>
                <a:spcPct val="90000"/>
              </a:lnSpc>
              <a:spcAft>
                <a:spcPts val="600"/>
              </a:spcAft>
            </a:pPr>
            <a:r>
              <a:rPr lang="ja-JP" altLang="en-US" sz="2400" dirty="0" smtClean="0"/>
              <a:t>現在は </a:t>
            </a:r>
            <a:r>
              <a:rPr lang="en-US" altLang="ja-JP" sz="2400" dirty="0" smtClean="0"/>
              <a:t>OS</a:t>
            </a:r>
            <a:r>
              <a:rPr lang="ja-JP" altLang="en-US" sz="2400" dirty="0" smtClean="0"/>
              <a:t> がその機能を担っている</a:t>
            </a:r>
            <a:endParaRPr lang="en-US" altLang="ja-JP" sz="2400" dirty="0" smtClean="0"/>
          </a:p>
          <a:p>
            <a:pPr marL="752475" lvl="1" indent="-352425">
              <a:lnSpc>
                <a:spcPct val="90000"/>
              </a:lnSpc>
              <a:spcAft>
                <a:spcPts val="600"/>
              </a:spcAft>
            </a:pPr>
            <a:r>
              <a:rPr lang="ja-JP" altLang="en-US" sz="2000" dirty="0" smtClean="0"/>
              <a:t>基本入出力機能は </a:t>
            </a:r>
            <a:r>
              <a:rPr lang="en-US" altLang="ja-JP" sz="2000" dirty="0" smtClean="0"/>
              <a:t>OS </a:t>
            </a:r>
            <a:r>
              <a:rPr lang="ja-JP" altLang="en-US" sz="2000" dirty="0" smtClean="0"/>
              <a:t>側が提供</a:t>
            </a:r>
            <a:endParaRPr lang="en-US" altLang="ja-JP" sz="2000" dirty="0" smtClean="0"/>
          </a:p>
          <a:p>
            <a:pPr marL="752475" lvl="1" indent="-352425">
              <a:lnSpc>
                <a:spcPct val="90000"/>
              </a:lnSpc>
              <a:spcAft>
                <a:spcPts val="600"/>
              </a:spcAft>
            </a:pPr>
            <a:r>
              <a:rPr lang="en-US" altLang="ja-JP" sz="2000" dirty="0" smtClean="0"/>
              <a:t>BIOS</a:t>
            </a:r>
            <a:r>
              <a:rPr lang="ja-JP" altLang="en-US" sz="2000" dirty="0" smtClean="0"/>
              <a:t>の設定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後述</a:t>
            </a:r>
            <a:r>
              <a:rPr lang="en-US" altLang="ja-JP" sz="2000" dirty="0" smtClean="0"/>
              <a:t>)</a:t>
            </a:r>
            <a:r>
              <a:rPr lang="ja-JP" altLang="en-US" sz="2000" dirty="0" smtClean="0"/>
              <a:t>のときくらいしか使われない</a:t>
            </a:r>
            <a:endParaRPr lang="en-US" altLang="ja-JP" sz="2000" dirty="0" smtClean="0"/>
          </a:p>
        </p:txBody>
      </p:sp>
      <p:grpSp>
        <p:nvGrpSpPr>
          <p:cNvPr id="25606" name="Group 23"/>
          <p:cNvGrpSpPr>
            <a:grpSpLocks/>
          </p:cNvGrpSpPr>
          <p:nvPr/>
        </p:nvGrpSpPr>
        <p:grpSpPr bwMode="auto">
          <a:xfrm>
            <a:off x="5715000" y="1857375"/>
            <a:ext cx="3071813" cy="4545013"/>
            <a:chOff x="3696" y="1728"/>
            <a:chExt cx="1632" cy="2848"/>
          </a:xfrm>
        </p:grpSpPr>
        <p:sp>
          <p:nvSpPr>
            <p:cNvPr id="25610" name="Text Box 8"/>
            <p:cNvSpPr txBox="1">
              <a:spLocks noChangeArrowheads="1"/>
            </p:cNvSpPr>
            <p:nvPr/>
          </p:nvSpPr>
          <p:spPr bwMode="auto">
            <a:xfrm>
              <a:off x="3696" y="3264"/>
              <a:ext cx="1632" cy="1312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ja-JP" altLang="en-US" sz="2800">
                  <a:latin typeface="Times New Roman" pitchFamily="-112" charset="0"/>
                </a:rPr>
                <a:t>ハードウェア</a:t>
              </a:r>
              <a:endParaRPr lang="en-US" altLang="ja-JP" sz="2800">
                <a:latin typeface="Times New Roman" pitchFamily="-112" charset="0"/>
              </a:endParaRPr>
            </a:p>
            <a:p>
              <a:pPr algn="ctr">
                <a:spcBef>
                  <a:spcPct val="50000"/>
                </a:spcBef>
              </a:pPr>
              <a:endParaRPr lang="en-US" altLang="ja-JP" sz="3200">
                <a:latin typeface="Times New Roman" pitchFamily="-112" charset="0"/>
              </a:endParaRPr>
            </a:p>
            <a:p>
              <a:pPr algn="ctr">
                <a:spcBef>
                  <a:spcPct val="50000"/>
                </a:spcBef>
              </a:pPr>
              <a:endParaRPr lang="en-US" altLang="ja-JP" sz="3600">
                <a:latin typeface="Times New Roman" pitchFamily="-112" charset="0"/>
              </a:endParaRPr>
            </a:p>
          </p:txBody>
        </p:sp>
        <p:sp>
          <p:nvSpPr>
            <p:cNvPr id="25611" name="Text Box 9"/>
            <p:cNvSpPr txBox="1">
              <a:spLocks noChangeArrowheads="1"/>
            </p:cNvSpPr>
            <p:nvPr/>
          </p:nvSpPr>
          <p:spPr bwMode="auto">
            <a:xfrm>
              <a:off x="3696" y="2496"/>
              <a:ext cx="1632" cy="389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3200" b="1">
                  <a:latin typeface="Times New Roman" pitchFamily="-112" charset="0"/>
                </a:rPr>
                <a:t>BIOS</a:t>
              </a:r>
              <a:endParaRPr lang="en-US" altLang="ja-JP" sz="2400" b="1">
                <a:latin typeface="Times New Roman" pitchFamily="-112" charset="0"/>
              </a:endParaRPr>
            </a:p>
          </p:txBody>
        </p:sp>
        <p:sp>
          <p:nvSpPr>
            <p:cNvPr id="25612" name="Text Box 10"/>
            <p:cNvSpPr txBox="1">
              <a:spLocks noChangeArrowheads="1"/>
            </p:cNvSpPr>
            <p:nvPr/>
          </p:nvSpPr>
          <p:spPr bwMode="auto">
            <a:xfrm>
              <a:off x="3696" y="1728"/>
              <a:ext cx="1632" cy="389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3200" b="1">
                  <a:latin typeface="Times New Roman" pitchFamily="-112" charset="0"/>
                </a:rPr>
                <a:t>OS</a:t>
              </a:r>
            </a:p>
          </p:txBody>
        </p:sp>
        <p:sp>
          <p:nvSpPr>
            <p:cNvPr id="25613" name="AutoShape 11"/>
            <p:cNvSpPr>
              <a:spLocks noChangeArrowheads="1"/>
            </p:cNvSpPr>
            <p:nvPr/>
          </p:nvSpPr>
          <p:spPr bwMode="auto">
            <a:xfrm>
              <a:off x="3936" y="2160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25614" name="AutoShape 12"/>
            <p:cNvSpPr>
              <a:spLocks noChangeArrowheads="1"/>
            </p:cNvSpPr>
            <p:nvPr/>
          </p:nvSpPr>
          <p:spPr bwMode="auto">
            <a:xfrm flipV="1">
              <a:off x="4800" y="2160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25615" name="AutoShape 13"/>
            <p:cNvSpPr>
              <a:spLocks noChangeArrowheads="1"/>
            </p:cNvSpPr>
            <p:nvPr/>
          </p:nvSpPr>
          <p:spPr bwMode="auto">
            <a:xfrm>
              <a:off x="3936" y="2928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25616" name="AutoShape 14"/>
            <p:cNvSpPr>
              <a:spLocks noChangeArrowheads="1"/>
            </p:cNvSpPr>
            <p:nvPr/>
          </p:nvSpPr>
          <p:spPr bwMode="auto">
            <a:xfrm flipV="1">
              <a:off x="4800" y="2928"/>
              <a:ext cx="240" cy="288"/>
            </a:xfrm>
            <a:prstGeom prst="downArrow">
              <a:avLst>
                <a:gd name="adj1" fmla="val 50000"/>
                <a:gd name="adj2" fmla="val 3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ja-JP" altLang="en-US"/>
            </a:p>
          </p:txBody>
        </p:sp>
      </p:grpSp>
      <p:pic>
        <p:nvPicPr>
          <p:cNvPr id="17" name="Picture 24" descr="mo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8788" y="5586413"/>
            <a:ext cx="977900" cy="771525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6" name="Picture 22" descr="HD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74"/>
          <a:stretch>
            <a:fillRect/>
          </a:stretch>
        </p:blipFill>
        <p:spPr bwMode="auto">
          <a:xfrm>
            <a:off x="5786438" y="4714875"/>
            <a:ext cx="1143000" cy="792163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8" name="Picture 23" descr="keybo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4770438"/>
            <a:ext cx="1000125" cy="73025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/>
          <p:cNvSpPr>
            <a:spLocks noGrp="1" noChangeArrowheads="1"/>
          </p:cNvSpPr>
          <p:nvPr>
            <p:ph type="title"/>
          </p:nvPr>
        </p:nvSpPr>
        <p:spPr>
          <a:xfrm>
            <a:off x="871538" y="428625"/>
            <a:ext cx="8162925" cy="823913"/>
          </a:xfrm>
        </p:spPr>
        <p:txBody>
          <a:bodyPr/>
          <a:lstStyle/>
          <a:p>
            <a:r>
              <a:rPr lang="ja-JP" altLang="en-US" sz="4800" smtClean="0"/>
              <a:t>基本入出力機能の提供 </a:t>
            </a:r>
            <a:r>
              <a:rPr lang="en-US" altLang="ja-JP" sz="4800" smtClean="0"/>
              <a:t>(2)</a:t>
            </a:r>
          </a:p>
        </p:txBody>
      </p:sp>
      <p:sp>
        <p:nvSpPr>
          <p:cNvPr id="26627" name="Rectangle 13"/>
          <p:cNvSpPr>
            <a:spLocks noGrp="1" noChangeArrowheads="1"/>
          </p:cNvSpPr>
          <p:nvPr>
            <p:ph idx="1"/>
          </p:nvPr>
        </p:nvSpPr>
        <p:spPr>
          <a:xfrm>
            <a:off x="323850" y="1428750"/>
            <a:ext cx="8569325" cy="1009650"/>
          </a:xfrm>
        </p:spPr>
        <p:txBody>
          <a:bodyPr/>
          <a:lstStyle/>
          <a:p>
            <a:pPr marL="352425" indent="-352425">
              <a:lnSpc>
                <a:spcPct val="90000"/>
              </a:lnSpc>
            </a:pPr>
            <a:r>
              <a:rPr lang="ja-JP" altLang="en-US" sz="2400" dirty="0" smtClean="0"/>
              <a:t>一般的な </a:t>
            </a:r>
            <a:r>
              <a:rPr lang="en-US" altLang="ja-JP" sz="2400" dirty="0" smtClean="0"/>
              <a:t>OS</a:t>
            </a:r>
            <a:r>
              <a:rPr lang="ja-JP" altLang="en-US" sz="2400" dirty="0" smtClean="0"/>
              <a:t> では</a:t>
            </a:r>
            <a:r>
              <a:rPr lang="en-US" altLang="ja-JP" sz="2400" dirty="0" smtClean="0"/>
              <a:t>BIOS</a:t>
            </a:r>
            <a:r>
              <a:rPr lang="ja-JP" altLang="en-US" sz="2400" dirty="0" smtClean="0"/>
              <a:t>の代わりに周辺機器の制御に関して </a:t>
            </a:r>
            <a:r>
              <a:rPr lang="ja-JP" altLang="en-US" sz="2400" dirty="0" smtClean="0">
                <a:solidFill>
                  <a:srgbClr val="FFFF00"/>
                </a:solidFill>
              </a:rPr>
              <a:t>デバイスドライバ</a:t>
            </a:r>
            <a:r>
              <a:rPr lang="ja-JP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(Device Driver) </a:t>
            </a:r>
            <a:r>
              <a:rPr lang="ja-JP" altLang="en-US" sz="2400" dirty="0" smtClean="0"/>
              <a:t>を利用</a:t>
            </a:r>
            <a:endParaRPr lang="en-US" altLang="ja-JP" sz="2400" dirty="0" smtClean="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3850" y="2819400"/>
            <a:ext cx="8640763" cy="5842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3200" b="1" dirty="0" smtClean="0">
                <a:latin typeface="Times New Roman" pitchFamily="-112" charset="0"/>
              </a:rPr>
              <a:t>OS</a:t>
            </a:r>
            <a:endParaRPr lang="en-US" altLang="ja-JP" sz="3200" b="1" dirty="0">
              <a:latin typeface="Times New Roman" pitchFamily="-112" charset="0"/>
            </a:endParaRPr>
          </a:p>
        </p:txBody>
      </p:sp>
      <p:sp>
        <p:nvSpPr>
          <p:cNvPr id="28679" name="Text Box 26"/>
          <p:cNvSpPr txBox="1">
            <a:spLocks noChangeArrowheads="1"/>
          </p:cNvSpPr>
          <p:nvPr/>
        </p:nvSpPr>
        <p:spPr bwMode="auto">
          <a:xfrm>
            <a:off x="1104900" y="3614738"/>
            <a:ext cx="6538913" cy="14097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ja-JP" altLang="en-US" sz="3200" b="1">
              <a:latin typeface="Times New Roman" pitchFamily="-112" charset="0"/>
            </a:endParaRPr>
          </a:p>
        </p:txBody>
      </p:sp>
      <p:sp>
        <p:nvSpPr>
          <p:cNvPr id="26632" name="AutoShape 20"/>
          <p:cNvSpPr>
            <a:spLocks noChangeArrowheads="1"/>
          </p:cNvSpPr>
          <p:nvPr/>
        </p:nvSpPr>
        <p:spPr bwMode="auto">
          <a:xfrm>
            <a:off x="1714500" y="3429000"/>
            <a:ext cx="485775" cy="566738"/>
          </a:xfrm>
          <a:prstGeom prst="upDownArrow">
            <a:avLst>
              <a:gd name="adj1" fmla="val 56861"/>
              <a:gd name="adj2" fmla="val 3790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3" name="AutoShape 21"/>
          <p:cNvSpPr>
            <a:spLocks noChangeArrowheads="1"/>
          </p:cNvSpPr>
          <p:nvPr/>
        </p:nvSpPr>
        <p:spPr bwMode="auto">
          <a:xfrm>
            <a:off x="3300413" y="3429000"/>
            <a:ext cx="485775" cy="566738"/>
          </a:xfrm>
          <a:prstGeom prst="upDownArrow">
            <a:avLst>
              <a:gd name="adj1" fmla="val 56861"/>
              <a:gd name="adj2" fmla="val 3790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4872038" y="3429000"/>
            <a:ext cx="485775" cy="566738"/>
          </a:xfrm>
          <a:prstGeom prst="upDownArrow">
            <a:avLst>
              <a:gd name="adj1" fmla="val 56861"/>
              <a:gd name="adj2" fmla="val 3790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5" name="AutoShape 23"/>
          <p:cNvSpPr>
            <a:spLocks noChangeArrowheads="1"/>
          </p:cNvSpPr>
          <p:nvPr/>
        </p:nvSpPr>
        <p:spPr bwMode="auto">
          <a:xfrm>
            <a:off x="1714500" y="4819650"/>
            <a:ext cx="485775" cy="566738"/>
          </a:xfrm>
          <a:prstGeom prst="upDownArrow">
            <a:avLst>
              <a:gd name="adj1" fmla="val 56861"/>
              <a:gd name="adj2" fmla="val 3790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6" name="AutoShape 24"/>
          <p:cNvSpPr>
            <a:spLocks noChangeArrowheads="1"/>
          </p:cNvSpPr>
          <p:nvPr/>
        </p:nvSpPr>
        <p:spPr bwMode="auto">
          <a:xfrm>
            <a:off x="3300413" y="4810125"/>
            <a:ext cx="485775" cy="566738"/>
          </a:xfrm>
          <a:prstGeom prst="upDownArrow">
            <a:avLst>
              <a:gd name="adj1" fmla="val 56861"/>
              <a:gd name="adj2" fmla="val 3790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7" name="AutoShape 25"/>
          <p:cNvSpPr>
            <a:spLocks noChangeArrowheads="1"/>
          </p:cNvSpPr>
          <p:nvPr/>
        </p:nvSpPr>
        <p:spPr bwMode="auto">
          <a:xfrm>
            <a:off x="4872038" y="4810125"/>
            <a:ext cx="485775" cy="566738"/>
          </a:xfrm>
          <a:prstGeom prst="upDownArrow">
            <a:avLst>
              <a:gd name="adj1" fmla="val 56861"/>
              <a:gd name="adj2" fmla="val 3790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214438" y="4013200"/>
            <a:ext cx="1439862" cy="7874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ja-JP" altLang="en-US" sz="2400" b="1">
                <a:latin typeface="Times New Roman" pitchFamily="-112" charset="0"/>
              </a:rPr>
              <a:t>デバイス</a:t>
            </a:r>
          </a:p>
          <a:p>
            <a:pPr algn="ctr">
              <a:lnSpc>
                <a:spcPct val="90000"/>
              </a:lnSpc>
            </a:pPr>
            <a:r>
              <a:rPr lang="ja-JP" altLang="en-US" sz="2400" b="1">
                <a:latin typeface="Times New Roman" pitchFamily="-112" charset="0"/>
              </a:rPr>
              <a:t>ドライバ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857500" y="4013200"/>
            <a:ext cx="1439863" cy="7874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ja-JP" altLang="en-US" sz="2400" b="1">
                <a:latin typeface="Times New Roman" pitchFamily="-112" charset="0"/>
              </a:rPr>
              <a:t>デバイス</a:t>
            </a:r>
          </a:p>
          <a:p>
            <a:pPr algn="ctr">
              <a:lnSpc>
                <a:spcPct val="90000"/>
              </a:lnSpc>
            </a:pPr>
            <a:r>
              <a:rPr lang="ja-JP" altLang="en-US" sz="2400" b="1">
                <a:latin typeface="Times New Roman" pitchFamily="-112" charset="0"/>
              </a:rPr>
              <a:t>ドライバ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429125" y="4013200"/>
            <a:ext cx="1439863" cy="7874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ja-JP" altLang="en-US" sz="2400" b="1">
                <a:latin typeface="Times New Roman" pitchFamily="-112" charset="0"/>
              </a:rPr>
              <a:t>デバイス</a:t>
            </a:r>
          </a:p>
          <a:p>
            <a:pPr algn="ctr">
              <a:lnSpc>
                <a:spcPct val="90000"/>
              </a:lnSpc>
            </a:pPr>
            <a:r>
              <a:rPr lang="ja-JP" altLang="en-US" sz="2400" b="1">
                <a:latin typeface="Times New Roman" pitchFamily="-112" charset="0"/>
              </a:rPr>
              <a:t>ドライバ</a:t>
            </a:r>
          </a:p>
        </p:txBody>
      </p:sp>
      <p:sp>
        <p:nvSpPr>
          <p:cNvPr id="96273" name="Photo"/>
          <p:cNvSpPr>
            <a:spLocks noEditPoints="1" noChangeArrowheads="1"/>
          </p:cNvSpPr>
          <p:nvPr/>
        </p:nvSpPr>
        <p:spPr bwMode="auto">
          <a:xfrm>
            <a:off x="1500188" y="5410200"/>
            <a:ext cx="935037" cy="703263"/>
          </a:xfrm>
          <a:custGeom>
            <a:avLst/>
            <a:gdLst>
              <a:gd name="T0" fmla="*/ 0 w 21600"/>
              <a:gd name="T1" fmla="*/ 100443 h 21600"/>
              <a:gd name="T2" fmla="*/ 467519 w 21600"/>
              <a:gd name="T3" fmla="*/ 0 h 21600"/>
              <a:gd name="T4" fmla="*/ 935037 w 21600"/>
              <a:gd name="T5" fmla="*/ 100443 h 21600"/>
              <a:gd name="T6" fmla="*/ 935037 w 21600"/>
              <a:gd name="T7" fmla="*/ 351632 h 21600"/>
              <a:gd name="T8" fmla="*/ 935037 w 21600"/>
              <a:gd name="T9" fmla="*/ 703263 h 21600"/>
              <a:gd name="T10" fmla="*/ 467519 w 21600"/>
              <a:gd name="T11" fmla="*/ 709775 h 21600"/>
              <a:gd name="T12" fmla="*/ 0 w 21600"/>
              <a:gd name="T13" fmla="*/ 703263 h 21600"/>
              <a:gd name="T14" fmla="*/ 0 w 21600"/>
              <a:gd name="T15" fmla="*/ 35163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30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21600"/>
                </a:moveTo>
                <a:lnTo>
                  <a:pt x="0" y="3085"/>
                </a:lnTo>
                <a:lnTo>
                  <a:pt x="1542" y="3085"/>
                </a:lnTo>
                <a:lnTo>
                  <a:pt x="1542" y="1028"/>
                </a:lnTo>
                <a:lnTo>
                  <a:pt x="3857" y="1028"/>
                </a:lnTo>
                <a:lnTo>
                  <a:pt x="3857" y="3085"/>
                </a:lnTo>
                <a:lnTo>
                  <a:pt x="5400" y="3085"/>
                </a:lnTo>
                <a:lnTo>
                  <a:pt x="6942" y="0"/>
                </a:lnTo>
                <a:lnTo>
                  <a:pt x="14657" y="0"/>
                </a:lnTo>
                <a:lnTo>
                  <a:pt x="16200" y="3085"/>
                </a:ln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  <a:path w="21600" h="21600" extrusionOk="0">
                <a:moveTo>
                  <a:pt x="0" y="3085"/>
                </a:moveTo>
                <a:lnTo>
                  <a:pt x="21600" y="3085"/>
                </a:lnTo>
                <a:lnTo>
                  <a:pt x="21600" y="21600"/>
                </a:lnTo>
                <a:lnTo>
                  <a:pt x="0" y="21600"/>
                </a:lnTo>
                <a:lnTo>
                  <a:pt x="0" y="3085"/>
                </a:lnTo>
                <a:close/>
              </a:path>
              <a:path w="21600" h="21600" extrusionOk="0">
                <a:moveTo>
                  <a:pt x="10800" y="4800"/>
                </a:moveTo>
                <a:lnTo>
                  <a:pt x="11925" y="4971"/>
                </a:lnTo>
                <a:lnTo>
                  <a:pt x="13017" y="5442"/>
                </a:lnTo>
                <a:lnTo>
                  <a:pt x="14046" y="6128"/>
                </a:lnTo>
                <a:lnTo>
                  <a:pt x="14914" y="7071"/>
                </a:lnTo>
                <a:lnTo>
                  <a:pt x="15621" y="8271"/>
                </a:lnTo>
                <a:lnTo>
                  <a:pt x="16167" y="9514"/>
                </a:lnTo>
                <a:lnTo>
                  <a:pt x="16425" y="11014"/>
                </a:lnTo>
                <a:lnTo>
                  <a:pt x="16585" y="12471"/>
                </a:lnTo>
                <a:lnTo>
                  <a:pt x="16489" y="14014"/>
                </a:lnTo>
                <a:lnTo>
                  <a:pt x="16135" y="15471"/>
                </a:lnTo>
                <a:lnTo>
                  <a:pt x="15621" y="16800"/>
                </a:lnTo>
                <a:lnTo>
                  <a:pt x="14914" y="18000"/>
                </a:lnTo>
                <a:lnTo>
                  <a:pt x="14046" y="18942"/>
                </a:lnTo>
                <a:lnTo>
                  <a:pt x="13050" y="19671"/>
                </a:lnTo>
                <a:lnTo>
                  <a:pt x="11925" y="20057"/>
                </a:lnTo>
                <a:lnTo>
                  <a:pt x="10832" y="20185"/>
                </a:lnTo>
                <a:lnTo>
                  <a:pt x="9675" y="20142"/>
                </a:lnTo>
                <a:lnTo>
                  <a:pt x="8582" y="19628"/>
                </a:lnTo>
                <a:lnTo>
                  <a:pt x="7553" y="18942"/>
                </a:lnTo>
                <a:lnTo>
                  <a:pt x="6717" y="17957"/>
                </a:lnTo>
                <a:lnTo>
                  <a:pt x="5946" y="16842"/>
                </a:lnTo>
                <a:lnTo>
                  <a:pt x="5464" y="15514"/>
                </a:lnTo>
                <a:lnTo>
                  <a:pt x="5078" y="14014"/>
                </a:lnTo>
                <a:lnTo>
                  <a:pt x="5014" y="12514"/>
                </a:lnTo>
                <a:lnTo>
                  <a:pt x="5110" y="11014"/>
                </a:lnTo>
                <a:lnTo>
                  <a:pt x="5528" y="9557"/>
                </a:lnTo>
                <a:lnTo>
                  <a:pt x="6010" y="8228"/>
                </a:lnTo>
                <a:lnTo>
                  <a:pt x="6750" y="7114"/>
                </a:lnTo>
                <a:lnTo>
                  <a:pt x="7650" y="6085"/>
                </a:lnTo>
                <a:lnTo>
                  <a:pt x="8614" y="5400"/>
                </a:lnTo>
                <a:lnTo>
                  <a:pt x="9707" y="4971"/>
                </a:lnTo>
                <a:lnTo>
                  <a:pt x="10800" y="4800"/>
                </a:lnTo>
                <a:close/>
              </a:path>
              <a:path w="21600" h="21600" extrusionOk="0">
                <a:moveTo>
                  <a:pt x="8003" y="8057"/>
                </a:moveTo>
                <a:lnTo>
                  <a:pt x="8807" y="7371"/>
                </a:lnTo>
                <a:lnTo>
                  <a:pt x="9546" y="6985"/>
                </a:lnTo>
                <a:lnTo>
                  <a:pt x="10446" y="6771"/>
                </a:lnTo>
                <a:lnTo>
                  <a:pt x="11217" y="6771"/>
                </a:lnTo>
                <a:lnTo>
                  <a:pt x="12053" y="7028"/>
                </a:lnTo>
                <a:lnTo>
                  <a:pt x="12889" y="7457"/>
                </a:lnTo>
                <a:lnTo>
                  <a:pt x="13628" y="8100"/>
                </a:lnTo>
                <a:lnTo>
                  <a:pt x="14175" y="8871"/>
                </a:lnTo>
                <a:lnTo>
                  <a:pt x="14625" y="9814"/>
                </a:lnTo>
                <a:lnTo>
                  <a:pt x="14978" y="10885"/>
                </a:lnTo>
                <a:lnTo>
                  <a:pt x="15171" y="12042"/>
                </a:lnTo>
                <a:lnTo>
                  <a:pt x="15107" y="13114"/>
                </a:lnTo>
                <a:lnTo>
                  <a:pt x="15042" y="14228"/>
                </a:lnTo>
                <a:lnTo>
                  <a:pt x="14689" y="15257"/>
                </a:lnTo>
                <a:lnTo>
                  <a:pt x="14207" y="16285"/>
                </a:lnTo>
                <a:lnTo>
                  <a:pt x="13596" y="17057"/>
                </a:lnTo>
                <a:lnTo>
                  <a:pt x="12889" y="17657"/>
                </a:lnTo>
                <a:lnTo>
                  <a:pt x="12053" y="18085"/>
                </a:lnTo>
                <a:lnTo>
                  <a:pt x="11185" y="18257"/>
                </a:lnTo>
                <a:lnTo>
                  <a:pt x="10414" y="18214"/>
                </a:lnTo>
                <a:lnTo>
                  <a:pt x="9546" y="18042"/>
                </a:lnTo>
                <a:lnTo>
                  <a:pt x="8742" y="17614"/>
                </a:lnTo>
                <a:lnTo>
                  <a:pt x="8003" y="17014"/>
                </a:lnTo>
                <a:lnTo>
                  <a:pt x="7457" y="16242"/>
                </a:lnTo>
                <a:lnTo>
                  <a:pt x="6975" y="15257"/>
                </a:lnTo>
                <a:lnTo>
                  <a:pt x="6653" y="14142"/>
                </a:lnTo>
                <a:lnTo>
                  <a:pt x="6492" y="13114"/>
                </a:lnTo>
                <a:lnTo>
                  <a:pt x="6525" y="11914"/>
                </a:lnTo>
                <a:lnTo>
                  <a:pt x="6621" y="10842"/>
                </a:lnTo>
                <a:lnTo>
                  <a:pt x="6942" y="9771"/>
                </a:lnTo>
                <a:lnTo>
                  <a:pt x="7457" y="8785"/>
                </a:lnTo>
                <a:lnTo>
                  <a:pt x="8003" y="8057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26642" name="Picture 18" descr="DV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966" b="35294"/>
          <a:stretch>
            <a:fillRect/>
          </a:stretch>
        </p:blipFill>
        <p:spPr bwMode="auto">
          <a:xfrm>
            <a:off x="2857500" y="5330825"/>
            <a:ext cx="12969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19" descr="usb_memo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5" y="5105400"/>
            <a:ext cx="12588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44" name="Text Box 16"/>
          <p:cNvSpPr txBox="1">
            <a:spLocks noChangeArrowheads="1"/>
          </p:cNvSpPr>
          <p:nvPr/>
        </p:nvSpPr>
        <p:spPr bwMode="auto">
          <a:xfrm>
            <a:off x="6061075" y="4000500"/>
            <a:ext cx="1439863" cy="7874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ja-JP" altLang="en-US" sz="2400" b="1">
                <a:latin typeface="Times New Roman" pitchFamily="-112" charset="0"/>
              </a:rPr>
              <a:t>デバイス</a:t>
            </a:r>
          </a:p>
          <a:p>
            <a:pPr algn="ctr">
              <a:lnSpc>
                <a:spcPct val="90000"/>
              </a:lnSpc>
            </a:pPr>
            <a:r>
              <a:rPr lang="ja-JP" altLang="en-US" sz="2400" b="1">
                <a:latin typeface="Times New Roman" pitchFamily="-112" charset="0"/>
              </a:rPr>
              <a:t>ドライバ</a:t>
            </a:r>
          </a:p>
        </p:txBody>
      </p:sp>
      <p:sp>
        <p:nvSpPr>
          <p:cNvPr id="26645" name="AutoShape 21"/>
          <p:cNvSpPr>
            <a:spLocks noChangeArrowheads="1"/>
          </p:cNvSpPr>
          <p:nvPr/>
        </p:nvSpPr>
        <p:spPr bwMode="auto">
          <a:xfrm>
            <a:off x="6515100" y="3429000"/>
            <a:ext cx="485775" cy="566738"/>
          </a:xfrm>
          <a:prstGeom prst="upDownArrow">
            <a:avLst>
              <a:gd name="adj1" fmla="val 56861"/>
              <a:gd name="adj2" fmla="val 3790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646" name="AutoShape 21"/>
          <p:cNvSpPr>
            <a:spLocks noChangeArrowheads="1"/>
          </p:cNvSpPr>
          <p:nvPr/>
        </p:nvSpPr>
        <p:spPr bwMode="auto">
          <a:xfrm>
            <a:off x="6515100" y="4800600"/>
            <a:ext cx="485775" cy="566738"/>
          </a:xfrm>
          <a:prstGeom prst="upDownArrow">
            <a:avLst>
              <a:gd name="adj1" fmla="val 56861"/>
              <a:gd name="adj2" fmla="val 3790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6647" name="Picture 21" descr="graphic"/>
          <p:cNvPicPr>
            <a:picLocks noChangeAspect="1" noChangeArrowheads="1"/>
          </p:cNvPicPr>
          <p:nvPr/>
        </p:nvPicPr>
        <p:blipFill>
          <a:blip r:embed="rId4" cstate="print"/>
          <a:srcRect l="11111" t="12309" r="11111" b="13617"/>
          <a:stretch>
            <a:fillRect/>
          </a:stretch>
        </p:blipFill>
        <p:spPr bwMode="auto">
          <a:xfrm>
            <a:off x="6205538" y="5430838"/>
            <a:ext cx="1223962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00100"/>
            <a:ext cx="8162925" cy="823913"/>
          </a:xfrm>
        </p:spPr>
        <p:txBody>
          <a:bodyPr/>
          <a:lstStyle/>
          <a:p>
            <a:r>
              <a:rPr lang="en-US" altLang="ja-JP" sz="4800" smtClean="0"/>
              <a:t>BIOS </a:t>
            </a:r>
            <a:r>
              <a:rPr lang="ja-JP" altLang="en-US" sz="4800" smtClean="0"/>
              <a:t>の仕事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8054975" cy="4191000"/>
          </a:xfrm>
        </p:spPr>
        <p:txBody>
          <a:bodyPr/>
          <a:lstStyle/>
          <a:p>
            <a:r>
              <a:rPr lang="en-US" altLang="ja-JP" sz="3600" dirty="0" smtClean="0"/>
              <a:t>OS </a:t>
            </a:r>
            <a:r>
              <a:rPr lang="ja-JP" altLang="en-US" sz="3600" dirty="0" smtClean="0"/>
              <a:t>の起動プログラムの呼び出し</a:t>
            </a:r>
          </a:p>
          <a:p>
            <a:r>
              <a:rPr lang="ja-JP" altLang="en-US" sz="3600" dirty="0" smtClean="0"/>
              <a:t>基本入出力機能の提供</a:t>
            </a:r>
            <a:endParaRPr lang="en-US" altLang="ja-JP" sz="3600" dirty="0" smtClean="0"/>
          </a:p>
          <a:p>
            <a:r>
              <a:rPr lang="ja-JP" altLang="en-US" sz="3600" dirty="0" smtClean="0">
                <a:solidFill>
                  <a:srgbClr val="FFFF00"/>
                </a:solidFill>
              </a:rPr>
              <a:t>プラグアンドプレイ</a:t>
            </a:r>
            <a:r>
              <a:rPr lang="en-US" altLang="ja-JP" sz="3600" dirty="0" smtClean="0">
                <a:solidFill>
                  <a:srgbClr val="FFFF00"/>
                </a:solidFill>
              </a:rPr>
              <a:t>/</a:t>
            </a:r>
            <a:r>
              <a:rPr lang="ja-JP" altLang="en-US" sz="3600" dirty="0" smtClean="0">
                <a:solidFill>
                  <a:srgbClr val="FFFF00"/>
                </a:solidFill>
              </a:rPr>
              <a:t>電源管理</a:t>
            </a:r>
          </a:p>
          <a:p>
            <a:r>
              <a:rPr lang="ja-JP" altLang="en-US" sz="3600" dirty="0" smtClean="0"/>
              <a:t>起動時のハードウェア情報の取得・リソースの割り当て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428625" y="206383"/>
            <a:ext cx="8496300" cy="1508105"/>
          </a:xfrm>
          <a:noFill/>
        </p:spPr>
        <p:txBody>
          <a:bodyPr wrap="square" anchor="b">
            <a:spAutoFit/>
          </a:bodyPr>
          <a:lstStyle/>
          <a:p>
            <a:r>
              <a:rPr lang="ja-JP" altLang="en-US" dirty="0" smtClean="0"/>
              <a:t>プラグアンドプレイ</a:t>
            </a:r>
            <a:r>
              <a:rPr lang="en-US" altLang="ja-JP" dirty="0" smtClean="0"/>
              <a:t>(Plug and Play)</a:t>
            </a:r>
            <a:endParaRPr lang="ja-JP" altLang="en-US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905000"/>
            <a:ext cx="8215313" cy="47244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ja-JP" sz="3200" dirty="0" smtClean="0"/>
              <a:t> </a:t>
            </a:r>
            <a:r>
              <a:rPr lang="ja-JP" altLang="en-US" sz="3600" b="1" dirty="0" smtClean="0"/>
              <a:t>差し込む </a:t>
            </a:r>
            <a:r>
              <a:rPr lang="en-US" altLang="ja-JP" sz="3600" b="1" dirty="0" smtClean="0"/>
              <a:t>(Plug) </a:t>
            </a:r>
            <a:r>
              <a:rPr lang="ja-JP" altLang="en-US" sz="3600" b="1" dirty="0" err="1" smtClean="0"/>
              <a:t>だけで</a:t>
            </a:r>
            <a:r>
              <a:rPr lang="ja-JP" altLang="en-US" sz="3600" b="1" dirty="0" smtClean="0"/>
              <a:t>自動認識され，動作 </a:t>
            </a:r>
            <a:r>
              <a:rPr lang="en-US" altLang="ja-JP" sz="3600" b="1" dirty="0" smtClean="0"/>
              <a:t>(Play)</a:t>
            </a:r>
            <a:r>
              <a:rPr lang="ja-JP" altLang="en-US" sz="3600" b="1" dirty="0" smtClean="0"/>
              <a:t>するように，最適なハードウェア環境を提供</a:t>
            </a:r>
            <a:endParaRPr lang="en-US" altLang="ja-JP" sz="3600" b="1" dirty="0" smtClean="0"/>
          </a:p>
          <a:p>
            <a:pPr marL="400050" lvl="1" indent="0">
              <a:lnSpc>
                <a:spcPct val="90000"/>
              </a:lnSpc>
            </a:pPr>
            <a:r>
              <a:rPr lang="ja-JP" altLang="en-US" sz="3200" b="1" dirty="0" smtClean="0"/>
              <a:t>例</a:t>
            </a:r>
            <a:r>
              <a:rPr lang="en-US" altLang="ja-JP" sz="3200" b="1" dirty="0" smtClean="0"/>
              <a:t>1) NIC </a:t>
            </a:r>
            <a:r>
              <a:rPr lang="ja-JP" altLang="en-US" sz="3200" b="1" dirty="0" smtClean="0"/>
              <a:t>の </a:t>
            </a:r>
            <a:r>
              <a:rPr lang="en-US" altLang="ja-JP" sz="3200" b="1" dirty="0" smtClean="0"/>
              <a:t>PCI </a:t>
            </a:r>
            <a:r>
              <a:rPr lang="ja-JP" altLang="en-US" sz="3200" b="1" dirty="0" smtClean="0"/>
              <a:t>接続</a:t>
            </a:r>
          </a:p>
          <a:p>
            <a:pPr marL="400050" lvl="1" indent="0">
              <a:lnSpc>
                <a:spcPct val="90000"/>
              </a:lnSpc>
            </a:pPr>
            <a:r>
              <a:rPr lang="ja-JP" altLang="en-US" sz="3200" b="1" dirty="0" smtClean="0"/>
              <a:t>例</a:t>
            </a:r>
            <a:r>
              <a:rPr lang="en-US" altLang="ja-JP" sz="3200" b="1" dirty="0" smtClean="0"/>
              <a:t>2) </a:t>
            </a:r>
            <a:r>
              <a:rPr lang="ja-JP" altLang="en-US" sz="3200" b="1" dirty="0" smtClean="0"/>
              <a:t>グラフィックカードの</a:t>
            </a:r>
            <a:r>
              <a:rPr lang="en-US" altLang="ja-JP" sz="3200" b="1" dirty="0" smtClean="0"/>
              <a:t>PCI </a:t>
            </a:r>
            <a:r>
              <a:rPr lang="ja-JP" altLang="en-US" sz="3200" b="1" dirty="0" smtClean="0"/>
              <a:t>接続</a:t>
            </a:r>
            <a:endParaRPr lang="en-US" altLang="ja-JP" sz="3200" b="1" dirty="0" smtClean="0"/>
          </a:p>
          <a:p>
            <a:pPr marL="400050" lvl="1" indent="0">
              <a:lnSpc>
                <a:spcPct val="90000"/>
              </a:lnSpc>
            </a:pPr>
            <a:r>
              <a:rPr lang="ja-JP" altLang="en-US" sz="3200" b="1" dirty="0" smtClean="0"/>
              <a:t>例</a:t>
            </a:r>
            <a:r>
              <a:rPr lang="en-US" altLang="ja-JP" sz="3200" b="1" dirty="0" smtClean="0"/>
              <a:t>3) USB </a:t>
            </a:r>
            <a:r>
              <a:rPr lang="ja-JP" altLang="en-US" sz="3200" b="1" dirty="0" smtClean="0"/>
              <a:t>接続</a:t>
            </a:r>
          </a:p>
          <a:p>
            <a:pPr marL="400050" lvl="1" indent="0">
              <a:lnSpc>
                <a:spcPct val="90000"/>
              </a:lnSpc>
              <a:buFont typeface="Wingdings" pitchFamily="-112" charset="2"/>
              <a:buNone/>
            </a:pPr>
            <a:endParaRPr lang="ja-JP" altLang="en-US" sz="3200" b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121729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電源管理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59632"/>
            <a:ext cx="8382000" cy="3857600"/>
          </a:xfrm>
        </p:spPr>
        <p:txBody>
          <a:bodyPr>
            <a:normAutofit/>
          </a:bodyPr>
          <a:lstStyle/>
          <a:p>
            <a:pPr marL="174625" indent="-174625">
              <a:lnSpc>
                <a:spcPct val="90000"/>
              </a:lnSpc>
            </a:pPr>
            <a:r>
              <a:rPr lang="ja-JP" altLang="en-US" sz="2800" dirty="0" smtClean="0"/>
              <a:t>以前は </a:t>
            </a:r>
            <a:r>
              <a:rPr lang="en-US" altLang="ja-JP" sz="2800" dirty="0" smtClean="0"/>
              <a:t>BIOS </a:t>
            </a:r>
            <a:r>
              <a:rPr lang="ja-JP" altLang="en-US" sz="2800" dirty="0" smtClean="0"/>
              <a:t>中心で行っていたが</a:t>
            </a:r>
            <a:r>
              <a:rPr lang="en-US" altLang="ja-JP" sz="2800" dirty="0" smtClean="0"/>
              <a:t>, </a:t>
            </a:r>
            <a:r>
              <a:rPr lang="ja-JP" altLang="en-US" sz="2800" dirty="0" smtClean="0"/>
              <a:t>現在は </a:t>
            </a:r>
            <a:r>
              <a:rPr lang="en-US" altLang="ja-JP" sz="2800" dirty="0" smtClean="0"/>
              <a:t>OS </a:t>
            </a:r>
            <a:r>
              <a:rPr lang="ja-JP" altLang="en-US" sz="2800" dirty="0" smtClean="0"/>
              <a:t>　　中心で管理</a:t>
            </a:r>
            <a:endParaRPr lang="en-US" altLang="ja-JP" sz="2400" b="1" dirty="0" smtClean="0"/>
          </a:p>
          <a:p>
            <a:pPr marL="174625" indent="-174625">
              <a:lnSpc>
                <a:spcPct val="90000"/>
              </a:lnSpc>
            </a:pPr>
            <a:r>
              <a:rPr lang="ja-JP" altLang="en-US" sz="2800" dirty="0" smtClean="0"/>
              <a:t>ソフトウェアレベルで供給電力を制御する機能</a:t>
            </a:r>
          </a:p>
          <a:p>
            <a:pPr marL="828675" lvl="1">
              <a:lnSpc>
                <a:spcPct val="90000"/>
              </a:lnSpc>
            </a:pPr>
            <a:r>
              <a:rPr lang="en-US" altLang="ja-JP" sz="2400" dirty="0" smtClean="0"/>
              <a:t>OS</a:t>
            </a:r>
            <a:r>
              <a:rPr lang="ja-JP" altLang="en-US" sz="2400" dirty="0" smtClean="0"/>
              <a:t>をシャットダウンするだけで</a:t>
            </a:r>
            <a:r>
              <a:rPr lang="en-US" altLang="ja-JP" sz="2400" dirty="0" smtClean="0"/>
              <a:t>PC</a:t>
            </a:r>
            <a:r>
              <a:rPr lang="ja-JP" altLang="en-US" sz="2400" dirty="0" smtClean="0"/>
              <a:t>本体の電源が停止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実は当たり前じゃない</a:t>
            </a:r>
            <a:r>
              <a:rPr lang="en-US" altLang="ja-JP" sz="2400" dirty="0" smtClean="0"/>
              <a:t>)</a:t>
            </a:r>
          </a:p>
          <a:p>
            <a:pPr marL="828675" lvl="1">
              <a:lnSpc>
                <a:spcPct val="90000"/>
              </a:lnSpc>
            </a:pPr>
            <a:r>
              <a:rPr lang="ja-JP" altLang="en-US" sz="2400" dirty="0" smtClean="0"/>
              <a:t>省電力機能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スタンバイ，休止状態，スリープ・・・</a:t>
            </a:r>
            <a:r>
              <a:rPr lang="en-US" altLang="ja-JP" sz="2400" dirty="0" smtClean="0"/>
              <a:t>)</a:t>
            </a:r>
          </a:p>
          <a:p>
            <a:pPr marL="174625" indent="-174625">
              <a:lnSpc>
                <a:spcPct val="90000"/>
              </a:lnSpc>
            </a:pPr>
            <a:r>
              <a:rPr lang="ja-JP" altLang="en-US" dirty="0" smtClean="0"/>
              <a:t> </a:t>
            </a:r>
            <a:r>
              <a:rPr lang="en-US" altLang="ja-JP" dirty="0" smtClean="0"/>
              <a:t>OS,</a:t>
            </a:r>
            <a:r>
              <a:rPr lang="ja-JP" altLang="en-US" dirty="0" smtClean="0"/>
              <a:t> </a:t>
            </a:r>
            <a:r>
              <a:rPr lang="en-US" altLang="ja-JP" dirty="0" smtClean="0"/>
              <a:t>BIOS , </a:t>
            </a:r>
            <a:r>
              <a:rPr lang="ja-JP" altLang="en-US" dirty="0" smtClean="0"/>
              <a:t>ハードウェアの三者の連携により管理</a:t>
            </a:r>
            <a:endParaRPr lang="ja-JP" altLang="en-US" sz="3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00100"/>
            <a:ext cx="8162925" cy="823913"/>
          </a:xfrm>
        </p:spPr>
        <p:txBody>
          <a:bodyPr/>
          <a:lstStyle/>
          <a:p>
            <a:r>
              <a:rPr lang="en-US" altLang="ja-JP" sz="4800" smtClean="0"/>
              <a:t>BIOS </a:t>
            </a:r>
            <a:r>
              <a:rPr lang="ja-JP" altLang="en-US" sz="4800" smtClean="0"/>
              <a:t>の仕事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8054975" cy="4191000"/>
          </a:xfrm>
        </p:spPr>
        <p:txBody>
          <a:bodyPr/>
          <a:lstStyle/>
          <a:p>
            <a:r>
              <a:rPr lang="en-US" altLang="ja-JP" sz="3600" smtClean="0"/>
              <a:t>OS </a:t>
            </a:r>
            <a:r>
              <a:rPr lang="ja-JP" altLang="en-US" sz="3600" smtClean="0"/>
              <a:t>の起動プログラムの呼び出し</a:t>
            </a:r>
          </a:p>
          <a:p>
            <a:r>
              <a:rPr lang="ja-JP" altLang="en-US" sz="3600" smtClean="0"/>
              <a:t>基本入出力機能の提供</a:t>
            </a:r>
            <a:endParaRPr lang="en-US" altLang="ja-JP" sz="3600" smtClean="0"/>
          </a:p>
          <a:p>
            <a:r>
              <a:rPr lang="ja-JP" altLang="en-US" sz="3600" smtClean="0"/>
              <a:t>プラグアンドプレイ</a:t>
            </a:r>
            <a:r>
              <a:rPr lang="en-US" altLang="ja-JP" sz="3600" smtClean="0"/>
              <a:t>/</a:t>
            </a:r>
            <a:r>
              <a:rPr lang="ja-JP" altLang="en-US" sz="3600" smtClean="0"/>
              <a:t>電源管理</a:t>
            </a:r>
          </a:p>
          <a:p>
            <a:r>
              <a:rPr lang="ja-JP" altLang="en-US" sz="3600" smtClean="0">
                <a:solidFill>
                  <a:srgbClr val="FFFF00"/>
                </a:solidFill>
              </a:rPr>
              <a:t>起動時のハードウェア情報の取得・リソースの割り当て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12750"/>
            <a:ext cx="8162925" cy="1431925"/>
          </a:xfrm>
        </p:spPr>
        <p:txBody>
          <a:bodyPr/>
          <a:lstStyle/>
          <a:p>
            <a:r>
              <a:rPr lang="ja-JP" altLang="en-US" dirty="0" smtClean="0"/>
              <a:t>計算機の電源を入れると・・・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234363" cy="1009648"/>
          </a:xfrm>
        </p:spPr>
        <p:txBody>
          <a:bodyPr>
            <a:normAutofit fontScale="77500" lnSpcReduction="20000"/>
          </a:bodyPr>
          <a:lstStyle/>
          <a:p>
            <a:pPr marL="352425" indent="-352425" fontAlgn="t">
              <a:lnSpc>
                <a:spcPct val="110000"/>
              </a:lnSpc>
            </a:pPr>
            <a:r>
              <a:rPr lang="en-US" altLang="ja-JP" dirty="0" smtClean="0">
                <a:latin typeface="Tahoma" pitchFamily="-112" charset="0"/>
              </a:rPr>
              <a:t>BIOS </a:t>
            </a:r>
            <a:r>
              <a:rPr lang="ja-JP" altLang="en-US" dirty="0" smtClean="0">
                <a:latin typeface="Tahoma" pitchFamily="-112" charset="0"/>
              </a:rPr>
              <a:t>がハードウェアの初期設定やシステム診断を行う</a:t>
            </a:r>
            <a:endParaRPr lang="en-US" altLang="ja-JP" dirty="0" smtClean="0">
              <a:latin typeface="Tahoma" pitchFamily="-112" charset="0"/>
            </a:endParaRPr>
          </a:p>
          <a:p>
            <a:pPr marL="718185" lvl="1" indent="-352425" fontAlgn="t">
              <a:lnSpc>
                <a:spcPct val="110000"/>
              </a:lnSpc>
              <a:buNone/>
            </a:pPr>
            <a:r>
              <a:rPr lang="ja-JP" altLang="en-US" dirty="0" smtClean="0">
                <a:latin typeface="Tahoma" pitchFamily="-112" charset="0"/>
              </a:rPr>
              <a:t> </a:t>
            </a:r>
            <a:r>
              <a:rPr lang="en-US" altLang="ja-JP" dirty="0" smtClean="0">
                <a:latin typeface="Tahoma" pitchFamily="-112" charset="0"/>
              </a:rPr>
              <a:t>(</a:t>
            </a:r>
            <a:r>
              <a:rPr lang="ja-JP" altLang="en-US" dirty="0" smtClean="0">
                <a:latin typeface="Tahoma" pitchFamily="-112" charset="0"/>
              </a:rPr>
              <a:t>この処理を </a:t>
            </a:r>
            <a:r>
              <a:rPr lang="en-US" altLang="ja-JP" dirty="0" smtClean="0">
                <a:solidFill>
                  <a:srgbClr val="FFFF00"/>
                </a:solidFill>
                <a:latin typeface="Tahoma" pitchFamily="-112" charset="0"/>
              </a:rPr>
              <a:t>POST (Power on Self Test)</a:t>
            </a:r>
            <a:r>
              <a:rPr lang="ja-JP" altLang="en-US" dirty="0" smtClean="0">
                <a:solidFill>
                  <a:srgbClr val="FFFF00"/>
                </a:solidFill>
                <a:latin typeface="Tahoma" pitchFamily="-112" charset="0"/>
              </a:rPr>
              <a:t> </a:t>
            </a:r>
            <a:r>
              <a:rPr lang="ja-JP" altLang="en-US" dirty="0" smtClean="0">
                <a:solidFill>
                  <a:schemeClr val="tx1"/>
                </a:solidFill>
                <a:latin typeface="Tahoma" pitchFamily="-112" charset="0"/>
              </a:rPr>
              <a:t>という</a:t>
            </a:r>
            <a:r>
              <a:rPr lang="en-US" altLang="ja-JP" dirty="0" smtClean="0">
                <a:solidFill>
                  <a:schemeClr val="tx1"/>
                </a:solidFill>
                <a:latin typeface="Tahoma" pitchFamily="-112" charset="0"/>
              </a:rPr>
              <a:t>)</a:t>
            </a:r>
            <a:r>
              <a:rPr lang="en-US" altLang="ja-JP" sz="3200" dirty="0" smtClean="0">
                <a:solidFill>
                  <a:srgbClr val="FFFF00"/>
                </a:solidFill>
                <a:latin typeface="Tahoma" pitchFamily="-112" charset="0"/>
              </a:rPr>
              <a:t> </a:t>
            </a:r>
            <a:endParaRPr lang="ja-JP" altLang="en-US" dirty="0" smtClean="0">
              <a:latin typeface="Tahoma" pitchFamily="-112" charset="0"/>
            </a:endParaRPr>
          </a:p>
          <a:p>
            <a:pPr marL="352425" indent="-352425" fontAlgn="t">
              <a:lnSpc>
                <a:spcPct val="110000"/>
              </a:lnSpc>
            </a:pPr>
            <a:endParaRPr lang="en-US" altLang="ja-JP" sz="3600" dirty="0" smtClean="0">
              <a:solidFill>
                <a:srgbClr val="CC3300"/>
              </a:solidFill>
              <a:latin typeface="Tahoma" pitchFamily="-112" charset="0"/>
            </a:endParaRPr>
          </a:p>
        </p:txBody>
      </p:sp>
      <p:sp>
        <p:nvSpPr>
          <p:cNvPr id="31750" name="AutoShape 4"/>
          <p:cNvSpPr>
            <a:spLocks noChangeArrowheads="1"/>
          </p:cNvSpPr>
          <p:nvPr/>
        </p:nvSpPr>
        <p:spPr bwMode="auto">
          <a:xfrm>
            <a:off x="611188" y="3336942"/>
            <a:ext cx="8229600" cy="259238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 sz="2400">
              <a:latin typeface="Verdana" pitchFamily="-112" charset="0"/>
            </a:endParaRPr>
          </a:p>
        </p:txBody>
      </p:sp>
      <p:sp>
        <p:nvSpPr>
          <p:cNvPr id="33799" name="Text Box 6"/>
          <p:cNvSpPr txBox="1">
            <a:spLocks noChangeArrowheads="1"/>
          </p:cNvSpPr>
          <p:nvPr/>
        </p:nvSpPr>
        <p:spPr bwMode="auto">
          <a:xfrm>
            <a:off x="712787" y="3694132"/>
            <a:ext cx="7897813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altLang="ja-JP" sz="2800" dirty="0">
                <a:latin typeface="Tahoma" pitchFamily="-112" charset="0"/>
                <a:cs typeface="ＭＳ Ｐゴシック" pitchFamily="-112" charset="-128"/>
              </a:rPr>
              <a:t>CPU, </a:t>
            </a:r>
            <a:r>
              <a:rPr lang="ja-JP" altLang="en-US" sz="2800" dirty="0">
                <a:latin typeface="Tahoma" pitchFamily="-112" charset="0"/>
                <a:cs typeface="ＭＳ Ｐゴシック" pitchFamily="-112" charset="-128"/>
              </a:rPr>
              <a:t>メモリ</a:t>
            </a:r>
            <a:r>
              <a:rPr lang="en-US" altLang="ja-JP" sz="2800" dirty="0">
                <a:latin typeface="Tahoma" pitchFamily="-112" charset="0"/>
                <a:cs typeface="ＭＳ Ｐゴシック" pitchFamily="-112" charset="-128"/>
              </a:rPr>
              <a:t>, HDD, </a:t>
            </a:r>
            <a:r>
              <a:rPr lang="ja-JP" altLang="en-US" sz="2800" dirty="0">
                <a:latin typeface="Tahoma" pitchFamily="-112" charset="0"/>
                <a:cs typeface="ＭＳ Ｐゴシック" pitchFamily="-112" charset="-128"/>
              </a:rPr>
              <a:t>キーボード</a:t>
            </a:r>
            <a:r>
              <a:rPr lang="en-US" altLang="ja-JP" sz="2800" dirty="0">
                <a:latin typeface="Tahoma" pitchFamily="-112" charset="0"/>
                <a:cs typeface="ＭＳ Ｐゴシック" pitchFamily="-112" charset="-128"/>
              </a:rPr>
              <a:t>, </a:t>
            </a:r>
            <a:r>
              <a:rPr lang="ja-JP" altLang="en-US" sz="2800" dirty="0">
                <a:latin typeface="Tahoma" pitchFamily="-112" charset="0"/>
                <a:cs typeface="ＭＳ Ｐゴシック" pitchFamily="-112" charset="-128"/>
              </a:rPr>
              <a:t>マウス</a:t>
            </a:r>
            <a:r>
              <a:rPr lang="ja-JP" altLang="en-US" sz="2800" dirty="0" smtClean="0">
                <a:latin typeface="Tahoma" pitchFamily="-112" charset="0"/>
                <a:cs typeface="ＭＳ Ｐゴシック" pitchFamily="-112" charset="-128"/>
              </a:rPr>
              <a:t>など</a:t>
            </a:r>
            <a:r>
              <a:rPr lang="en-US" altLang="ja-JP" sz="2800" dirty="0" smtClean="0">
                <a:latin typeface="Tahoma" pitchFamily="-112" charset="0"/>
                <a:cs typeface="ＭＳ Ｐゴシック" pitchFamily="-112" charset="-128"/>
              </a:rPr>
              <a:t>,</a:t>
            </a:r>
            <a:r>
              <a:rPr lang="ja-JP" altLang="en-US" sz="2800" dirty="0" smtClean="0">
                <a:latin typeface="Tahoma" pitchFamily="-112" charset="0"/>
                <a:cs typeface="ＭＳ Ｐゴシック" pitchFamily="-112" charset="-128"/>
              </a:rPr>
              <a:t>　ハードウェアの動作</a:t>
            </a:r>
            <a:r>
              <a:rPr lang="ja-JP" altLang="en-US" sz="2800" dirty="0">
                <a:latin typeface="Tahoma" pitchFamily="-112" charset="0"/>
                <a:cs typeface="ＭＳ Ｐゴシック" pitchFamily="-112" charset="-128"/>
              </a:rPr>
              <a:t>テスト</a:t>
            </a:r>
          </a:p>
          <a:p>
            <a:pPr marL="457200" indent="-457200">
              <a:buFontTx/>
              <a:buAutoNum type="arabicPeriod"/>
              <a:defRPr/>
            </a:pPr>
            <a:r>
              <a:rPr lang="ja-JP" altLang="en-US" sz="2800" dirty="0">
                <a:latin typeface="Tahoma" pitchFamily="-112" charset="0"/>
                <a:cs typeface="ＭＳ Ｐゴシック" pitchFamily="-112" charset="-128"/>
              </a:rPr>
              <a:t>ハードウェアリソースの割り当て</a:t>
            </a:r>
          </a:p>
          <a:p>
            <a:pPr marL="914400" lvl="1" indent="-457200">
              <a:buSzPct val="50000"/>
              <a:buFont typeface="Wingdings" pitchFamily="-112" charset="2"/>
              <a:buChar char="l"/>
              <a:defRPr/>
            </a:pPr>
            <a:r>
              <a:rPr lang="en-US" altLang="ja-JP" sz="2400" dirty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Verdana" pitchFamily="-112" charset="0"/>
                <a:ea typeface="Osaka-UI" pitchFamily="50" charset="-128"/>
                <a:cs typeface="Osaka-UI" pitchFamily="50" charset="-128"/>
              </a:rPr>
              <a:t>I/O</a:t>
            </a:r>
            <a:r>
              <a:rPr lang="ja-JP" altLang="en-US" sz="2400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Verdana" pitchFamily="-112" charset="0"/>
                <a:ea typeface="Osaka-UI" pitchFamily="50" charset="-128"/>
                <a:cs typeface="Osaka-UI" pitchFamily="50" charset="-128"/>
              </a:rPr>
              <a:t>ポートアドレス</a:t>
            </a:r>
            <a:r>
              <a:rPr lang="en-US" altLang="ja-JP" sz="2400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Verdana" pitchFamily="-112" charset="0"/>
                <a:ea typeface="Osaka-UI" pitchFamily="50" charset="-128"/>
                <a:cs typeface="Osaka-UI" pitchFamily="50" charset="-128"/>
              </a:rPr>
              <a:t>, </a:t>
            </a:r>
            <a:r>
              <a:rPr lang="en-US" altLang="ja-JP" sz="2400" dirty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Verdana" pitchFamily="-112" charset="0"/>
                <a:ea typeface="Osaka-UI" pitchFamily="50" charset="-128"/>
                <a:cs typeface="Osaka-UI" pitchFamily="50" charset="-128"/>
              </a:rPr>
              <a:t>DMA</a:t>
            </a:r>
            <a:r>
              <a:rPr lang="ja-JP" altLang="en-US" sz="2400" dirty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Verdana" pitchFamily="-112" charset="0"/>
                <a:ea typeface="Osaka-UI" pitchFamily="50" charset="-128"/>
                <a:cs typeface="Osaka-UI" pitchFamily="50" charset="-128"/>
              </a:rPr>
              <a:t>チャンネル</a:t>
            </a:r>
            <a:r>
              <a:rPr lang="en-US" altLang="ja-JP" sz="2400" dirty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Verdana" pitchFamily="-112" charset="0"/>
                <a:ea typeface="Osaka-UI" pitchFamily="50" charset="-128"/>
                <a:cs typeface="Osaka-UI" pitchFamily="50" charset="-128"/>
              </a:rPr>
              <a:t>, IRQ</a:t>
            </a:r>
            <a:r>
              <a:rPr lang="ja-JP" altLang="en-US" sz="2400" dirty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latin typeface="Verdana" pitchFamily="-112" charset="0"/>
                <a:ea typeface="Osaka-UI" pitchFamily="50" charset="-128"/>
                <a:cs typeface="Osaka-UI" pitchFamily="50" charset="-128"/>
              </a:rPr>
              <a:t>番号</a:t>
            </a:r>
            <a:endParaRPr lang="ja-JP" altLang="en-US" sz="2400" dirty="0"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latin typeface="Tahoma" pitchFamily="-112" charset="0"/>
              <a:cs typeface="ＭＳ Ｐゴシック" pitchFamily="-112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r>
              <a:rPr lang="ja-JP" altLang="en-US" sz="4000" smtClean="0"/>
              <a:t>ハードウェアの動作テスト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6625"/>
            <a:ext cx="8229600" cy="3886200"/>
          </a:xfrm>
        </p:spPr>
        <p:txBody>
          <a:bodyPr>
            <a:normAutofit/>
          </a:bodyPr>
          <a:lstStyle/>
          <a:p>
            <a:r>
              <a:rPr lang="en-US" altLang="ja-JP" smtClean="0"/>
              <a:t>CPU </a:t>
            </a:r>
            <a:r>
              <a:rPr lang="ja-JP" altLang="en-US" smtClean="0"/>
              <a:t>が接続されているか？</a:t>
            </a:r>
          </a:p>
          <a:p>
            <a:r>
              <a:rPr lang="ja-JP" altLang="en-US" smtClean="0"/>
              <a:t>メモリが接続されているか？</a:t>
            </a:r>
          </a:p>
          <a:p>
            <a:r>
              <a:rPr lang="ja-JP" altLang="en-US" smtClean="0"/>
              <a:t>キーボードやマウスが接続されているか？</a:t>
            </a:r>
          </a:p>
          <a:p>
            <a:r>
              <a:rPr lang="ja-JP" altLang="en-US" smtClean="0"/>
              <a:t>拡張スロットには何が接続されているか？</a:t>
            </a:r>
          </a:p>
          <a:p>
            <a:pPr>
              <a:buFont typeface="Wingdings" pitchFamily="-112" charset="2"/>
              <a:buNone/>
            </a:pPr>
            <a:r>
              <a:rPr lang="ja-JP" altLang="en-US" smtClean="0"/>
              <a:t>　・・・などなど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81075" y="44450"/>
            <a:ext cx="8162925" cy="1169988"/>
          </a:xfrm>
        </p:spPr>
        <p:txBody>
          <a:bodyPr/>
          <a:lstStyle/>
          <a:p>
            <a:r>
              <a:rPr lang="ja-JP" altLang="en-US" smtClean="0">
                <a:solidFill>
                  <a:srgbClr val="00FFFF"/>
                </a:solidFill>
              </a:rPr>
              <a:t>システム起動時の画面</a:t>
            </a:r>
          </a:p>
        </p:txBody>
      </p:sp>
      <p:sp>
        <p:nvSpPr>
          <p:cNvPr id="34821" name="Text Box 2"/>
          <p:cNvSpPr txBox="1">
            <a:spLocks noChangeArrowheads="1"/>
          </p:cNvSpPr>
          <p:nvPr/>
        </p:nvSpPr>
        <p:spPr bwMode="auto">
          <a:xfrm>
            <a:off x="609600" y="1828800"/>
            <a:ext cx="7994650" cy="42473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rgbClr val="FFFF00"/>
                </a:solidFill>
                <a:latin typeface="ＭＳ ゴシック" pitchFamily="-112" charset="-128"/>
                <a:ea typeface="ＭＳ ゴシック" pitchFamily="-112" charset="-128"/>
              </a:rPr>
              <a:t>CPU : Intel(R) </a:t>
            </a:r>
            <a:r>
              <a:rPr lang="en-US" altLang="ja-JP" b="1" dirty="0" smtClean="0">
                <a:solidFill>
                  <a:srgbClr val="FFFF00"/>
                </a:solidFill>
                <a:latin typeface="ＭＳ ゴシック" pitchFamily="-112" charset="-128"/>
                <a:ea typeface="ＭＳ ゴシック" pitchFamily="-112" charset="-128"/>
              </a:rPr>
              <a:t>Core(TM) 2 Quad CPU Q9550 @ 2.83GHz</a:t>
            </a:r>
            <a:endParaRPr lang="en-US" altLang="ja-JP" b="1" dirty="0">
              <a:solidFill>
                <a:srgbClr val="FFFF00"/>
              </a:solidFill>
              <a:latin typeface="ＭＳ ゴシック" pitchFamily="-112" charset="-128"/>
              <a:ea typeface="ＭＳ ゴシック" pitchFamily="-112" charset="-128"/>
            </a:endParaRPr>
          </a:p>
          <a:p>
            <a:r>
              <a:rPr lang="en-US" altLang="ja-JP" b="1" dirty="0">
                <a:solidFill>
                  <a:srgbClr val="FFFF00"/>
                </a:solidFill>
                <a:latin typeface="ＭＳ ゴシック" pitchFamily="-112" charset="-128"/>
                <a:ea typeface="ＭＳ ゴシック" pitchFamily="-112" charset="-128"/>
              </a:rPr>
              <a:t> Speed : </a:t>
            </a:r>
            <a:r>
              <a:rPr lang="en-US" altLang="ja-JP" b="1" dirty="0" smtClean="0">
                <a:solidFill>
                  <a:srgbClr val="FFFF00"/>
                </a:solidFill>
                <a:latin typeface="ＭＳ ゴシック" pitchFamily="-112" charset="-128"/>
                <a:ea typeface="ＭＳ ゴシック" pitchFamily="-112" charset="-128"/>
              </a:rPr>
              <a:t>2.83 GHz    Count : 4</a:t>
            </a:r>
            <a:endParaRPr lang="en-US" altLang="ja-JP" b="1" dirty="0">
              <a:solidFill>
                <a:srgbClr val="FFFF00"/>
              </a:solidFill>
              <a:latin typeface="ＭＳ ゴシック" pitchFamily="-112" charset="-128"/>
              <a:ea typeface="ＭＳ ゴシック" pitchFamily="-112" charset="-128"/>
            </a:endParaRPr>
          </a:p>
          <a:p>
            <a:endParaRPr lang="en-US" altLang="ja-JP" b="1" dirty="0" smtClean="0">
              <a:solidFill>
                <a:srgbClr val="3366FF"/>
              </a:solidFill>
              <a:latin typeface="ＭＳ ゴシック" pitchFamily="-112" charset="-128"/>
              <a:ea typeface="ＭＳ ゴシック" pitchFamily="-112" charset="-128"/>
            </a:endParaRPr>
          </a:p>
          <a:p>
            <a:r>
              <a:rPr lang="en-US" altLang="ja-JP" b="1" dirty="0" smtClean="0">
                <a:latin typeface="ＭＳ ゴシック" pitchFamily="-112" charset="-128"/>
                <a:ea typeface="ＭＳ ゴシック" pitchFamily="-112" charset="-128"/>
              </a:rPr>
              <a:t>Entering SETUP ...</a:t>
            </a:r>
            <a:endParaRPr lang="en-US" altLang="ja-JP" b="1" dirty="0">
              <a:latin typeface="ＭＳ ゴシック" pitchFamily="-112" charset="-128"/>
              <a:ea typeface="ＭＳ ゴシック" pitchFamily="-112" charset="-128"/>
            </a:endParaRPr>
          </a:p>
          <a:p>
            <a:r>
              <a:rPr lang="en-US" altLang="ja-JP" b="1" dirty="0">
                <a:latin typeface="ＭＳ ゴシック" pitchFamily="-112" charset="-128"/>
                <a:ea typeface="ＭＳ ゴシック" pitchFamily="-112" charset="-128"/>
              </a:rPr>
              <a:t>Press </a:t>
            </a:r>
            <a:r>
              <a:rPr lang="en-US" altLang="ja-JP" b="1" dirty="0" smtClean="0">
                <a:latin typeface="ＭＳ ゴシック" pitchFamily="-112" charset="-128"/>
                <a:ea typeface="ＭＳ ゴシック" pitchFamily="-112" charset="-128"/>
              </a:rPr>
              <a:t>F8 for BBS POPUP</a:t>
            </a:r>
            <a:endParaRPr lang="en-US" altLang="ja-JP" b="1" dirty="0">
              <a:latin typeface="ＭＳ ゴシック" pitchFamily="-112" charset="-128"/>
              <a:ea typeface="ＭＳ ゴシック" pitchFamily="-112" charset="-128"/>
            </a:endParaRPr>
          </a:p>
          <a:p>
            <a:r>
              <a:rPr lang="en-US" altLang="ja-JP" b="1" dirty="0">
                <a:latin typeface="ＭＳ ゴシック" pitchFamily="-112" charset="-128"/>
                <a:ea typeface="ＭＳ ゴシック" pitchFamily="-112" charset="-128"/>
              </a:rPr>
              <a:t>Press </a:t>
            </a:r>
            <a:r>
              <a:rPr lang="en-US" altLang="ja-JP" b="1" dirty="0" smtClean="0">
                <a:latin typeface="ＭＳ ゴシック" pitchFamily="-112" charset="-128"/>
                <a:ea typeface="ＭＳ ゴシック" pitchFamily="-112" charset="-128"/>
              </a:rPr>
              <a:t>ALT+F2 to execute ASUS EZ Flash 2</a:t>
            </a:r>
            <a:endParaRPr lang="en-US" altLang="ja-JP" b="1" dirty="0">
              <a:latin typeface="ＭＳ ゴシック" pitchFamily="-112" charset="-128"/>
              <a:ea typeface="ＭＳ ゴシック" pitchFamily="-112" charset="-128"/>
            </a:endParaRPr>
          </a:p>
          <a:p>
            <a:r>
              <a:rPr lang="en-US" altLang="ja-JP" b="1" dirty="0" smtClean="0">
                <a:solidFill>
                  <a:srgbClr val="FFFF00"/>
                </a:solidFill>
                <a:latin typeface="ＭＳ ゴシック" pitchFamily="-112" charset="-128"/>
                <a:ea typeface="ＭＳ ゴシック" pitchFamily="-112" charset="-128"/>
              </a:rPr>
              <a:t>Memory: DDR2 800 in Dual-Channel Interleaved Mode</a:t>
            </a:r>
          </a:p>
          <a:p>
            <a:r>
              <a:rPr lang="en-US" altLang="ja-JP" b="1" dirty="0" smtClean="0">
                <a:latin typeface="ＭＳ ゴシック" pitchFamily="-112" charset="-128"/>
                <a:ea typeface="ＭＳ ゴシック" pitchFamily="-112" charset="-128"/>
              </a:rPr>
              <a:t>Initializing USB Controllers .. Done</a:t>
            </a:r>
            <a:endParaRPr lang="en-US" altLang="ja-JP" b="1" dirty="0">
              <a:latin typeface="ＭＳ ゴシック" pitchFamily="-112" charset="-128"/>
              <a:ea typeface="ＭＳ ゴシック" pitchFamily="-112" charset="-128"/>
            </a:endParaRPr>
          </a:p>
          <a:p>
            <a:r>
              <a:rPr lang="en-US" altLang="ja-JP" b="1" dirty="0" smtClean="0">
                <a:solidFill>
                  <a:srgbClr val="FFFF00"/>
                </a:solidFill>
                <a:latin typeface="ＭＳ ゴシック" pitchFamily="-112" charset="-128"/>
                <a:ea typeface="ＭＳ ゴシック" pitchFamily="-112" charset="-128"/>
              </a:rPr>
              <a:t>4096MB </a:t>
            </a:r>
            <a:r>
              <a:rPr lang="en-US" altLang="ja-JP" b="1" dirty="0">
                <a:solidFill>
                  <a:srgbClr val="FFFF00"/>
                </a:solidFill>
                <a:latin typeface="ＭＳ ゴシック" pitchFamily="-112" charset="-128"/>
                <a:ea typeface="ＭＳ ゴシック" pitchFamily="-112" charset="-128"/>
              </a:rPr>
              <a:t>OK</a:t>
            </a:r>
          </a:p>
          <a:p>
            <a:r>
              <a:rPr lang="en-US" altLang="ja-JP" b="1" dirty="0" smtClean="0">
                <a:solidFill>
                  <a:srgbClr val="FFFF00"/>
                </a:solidFill>
                <a:latin typeface="ＭＳ ゴシック" pitchFamily="-112" charset="-128"/>
                <a:ea typeface="ＭＳ ゴシック" pitchFamily="-112" charset="-128"/>
              </a:rPr>
              <a:t>USB Device(s) : 1 Mouse</a:t>
            </a:r>
          </a:p>
          <a:p>
            <a:r>
              <a:rPr lang="en-US" altLang="ja-JP" b="1" dirty="0" smtClean="0">
                <a:solidFill>
                  <a:srgbClr val="FFFFFF"/>
                </a:solidFill>
                <a:latin typeface="ＭＳ ゴシック" pitchFamily="-112" charset="-128"/>
                <a:ea typeface="ＭＳ ゴシック" pitchFamily="-112" charset="-128"/>
              </a:rPr>
              <a:t>Auto-Detecting </a:t>
            </a:r>
            <a:r>
              <a:rPr lang="en-US" altLang="ja-JP" b="1" dirty="0" err="1" smtClean="0">
                <a:solidFill>
                  <a:srgbClr val="FFFF00"/>
                </a:solidFill>
                <a:latin typeface="ＭＳ ゴシック" pitchFamily="-112" charset="-128"/>
                <a:ea typeface="ＭＳ ゴシック" pitchFamily="-112" charset="-128"/>
              </a:rPr>
              <a:t>Sata</a:t>
            </a:r>
            <a:r>
              <a:rPr lang="en-US" altLang="ja-JP" b="1" dirty="0" smtClean="0">
                <a:solidFill>
                  <a:srgbClr val="FFFF00"/>
                </a:solidFill>
                <a:latin typeface="ＭＳ ゴシック" pitchFamily="-112" charset="-128"/>
                <a:ea typeface="ＭＳ ゴシック" pitchFamily="-112" charset="-128"/>
              </a:rPr>
              <a:t> 1 ... IDE Hard Disk</a:t>
            </a:r>
            <a:endParaRPr lang="en-US" altLang="ja-JP" b="1" dirty="0">
              <a:solidFill>
                <a:srgbClr val="FFFF00"/>
              </a:solidFill>
              <a:latin typeface="ＭＳ ゴシック" pitchFamily="-112" charset="-128"/>
              <a:ea typeface="ＭＳ ゴシック" pitchFamily="-112" charset="-128"/>
            </a:endParaRPr>
          </a:p>
          <a:p>
            <a:r>
              <a:rPr lang="en-US" altLang="ja-JP" b="1" dirty="0" err="1" smtClean="0">
                <a:solidFill>
                  <a:srgbClr val="FFFFFF"/>
                </a:solidFill>
                <a:latin typeface="ＭＳ ゴシック" pitchFamily="-112" charset="-128"/>
                <a:ea typeface="ＭＳ ゴシック" pitchFamily="-112" charset="-128"/>
              </a:rPr>
              <a:t>Sata</a:t>
            </a:r>
            <a:r>
              <a:rPr lang="en-US" altLang="ja-JP" b="1" dirty="0" smtClean="0">
                <a:solidFill>
                  <a:srgbClr val="FFFFFF"/>
                </a:solidFill>
                <a:latin typeface="ＭＳ ゴシック" pitchFamily="-112" charset="-128"/>
                <a:ea typeface="ＭＳ ゴシック" pitchFamily="-112" charset="-128"/>
              </a:rPr>
              <a:t> 1 : </a:t>
            </a:r>
            <a:r>
              <a:rPr lang="en-US" altLang="ja-JP" b="1" dirty="0" smtClean="0">
                <a:solidFill>
                  <a:srgbClr val="FFFF00"/>
                </a:solidFill>
                <a:latin typeface="ＭＳ ゴシック" pitchFamily="-112" charset="-128"/>
                <a:ea typeface="ＭＳ ゴシック" pitchFamily="-112" charset="-128"/>
              </a:rPr>
              <a:t>Hitachi HDP725050GLA360  GM40A5CA</a:t>
            </a:r>
          </a:p>
          <a:p>
            <a:r>
              <a:rPr lang="en-US" altLang="ja-JP" b="1" dirty="0" smtClean="0">
                <a:solidFill>
                  <a:srgbClr val="FFFF00"/>
                </a:solidFill>
                <a:latin typeface="ＭＳ ゴシック" pitchFamily="-112" charset="-128"/>
                <a:ea typeface="ＭＳ ゴシック" pitchFamily="-112" charset="-128"/>
              </a:rPr>
              <a:t>              Ultra DMA Mode-5, S.M.A.R.T. Capable and </a:t>
            </a:r>
            <a:r>
              <a:rPr lang="en-US" altLang="ja-JP" b="1" dirty="0" err="1" smtClean="0">
                <a:solidFill>
                  <a:srgbClr val="FFFF00"/>
                </a:solidFill>
                <a:latin typeface="ＭＳ ゴシック" pitchFamily="-112" charset="-128"/>
                <a:ea typeface="ＭＳ ゴシック" pitchFamily="-112" charset="-128"/>
              </a:rPr>
              <a:t>Statas</a:t>
            </a:r>
            <a:r>
              <a:rPr lang="en-US" altLang="ja-JP" b="1" dirty="0" smtClean="0">
                <a:solidFill>
                  <a:srgbClr val="FFFF00"/>
                </a:solidFill>
                <a:latin typeface="ＭＳ ゴシック" pitchFamily="-112" charset="-128"/>
                <a:ea typeface="ＭＳ ゴシック" pitchFamily="-112" charset="-128"/>
              </a:rPr>
              <a:t> OK</a:t>
            </a:r>
          </a:p>
          <a:p>
            <a:r>
              <a:rPr lang="en-US" altLang="ja-JP" b="1" dirty="0" smtClean="0">
                <a:solidFill>
                  <a:srgbClr val="FFFFFF"/>
                </a:solidFill>
                <a:latin typeface="ＭＳ ゴシック" pitchFamily="-112" charset="-128"/>
                <a:ea typeface="ＭＳ ゴシック" pitchFamily="-112" charset="-128"/>
              </a:rPr>
              <a:t>Auto-detecting </a:t>
            </a:r>
            <a:r>
              <a:rPr lang="en-US" altLang="ja-JP" b="1" dirty="0">
                <a:solidFill>
                  <a:srgbClr val="FFFFFF"/>
                </a:solidFill>
                <a:latin typeface="ＭＳ ゴシック" pitchFamily="-112" charset="-128"/>
                <a:ea typeface="ＭＳ ゴシック" pitchFamily="-112" charset="-128"/>
              </a:rPr>
              <a:t>USB Mass Storage Devices ..</a:t>
            </a:r>
          </a:p>
          <a:p>
            <a:r>
              <a:rPr lang="en-US" altLang="ja-JP" b="1" dirty="0">
                <a:solidFill>
                  <a:srgbClr val="FFFFFF"/>
                </a:solidFill>
                <a:latin typeface="ＭＳ ゴシック" pitchFamily="-112" charset="-128"/>
                <a:ea typeface="ＭＳ ゴシック" pitchFamily="-112" charset="-128"/>
              </a:rPr>
              <a:t>00 USB mass storage devices found and configured.</a:t>
            </a:r>
          </a:p>
        </p:txBody>
      </p:sp>
      <p:sp>
        <p:nvSpPr>
          <p:cNvPr id="34822" name="Text Box 3"/>
          <p:cNvSpPr txBox="1">
            <a:spLocks noChangeArrowheads="1"/>
          </p:cNvSpPr>
          <p:nvPr/>
        </p:nvSpPr>
        <p:spPr bwMode="auto">
          <a:xfrm>
            <a:off x="468313" y="1125538"/>
            <a:ext cx="7991475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400" dirty="0"/>
              <a:t>CPU</a:t>
            </a:r>
            <a:r>
              <a:rPr lang="ja-JP" altLang="en-US" sz="2400" dirty="0" err="1"/>
              <a:t>、</a:t>
            </a:r>
            <a:r>
              <a:rPr lang="ja-JP" altLang="en-US" sz="2400" dirty="0"/>
              <a:t>メモリ、</a:t>
            </a:r>
            <a:r>
              <a:rPr lang="en-US" altLang="ja-JP" sz="2400" dirty="0"/>
              <a:t>HDD</a:t>
            </a:r>
            <a:r>
              <a:rPr lang="ja-JP" altLang="en-US" sz="2400" dirty="0" err="1" smtClean="0"/>
              <a:t>、</a:t>
            </a:r>
            <a:r>
              <a:rPr lang="en-US" altLang="ja-JP" sz="2400" dirty="0" smtClean="0"/>
              <a:t>USB</a:t>
            </a:r>
            <a:r>
              <a:rPr lang="ja-JP" altLang="en-US" sz="2400" dirty="0" smtClean="0"/>
              <a:t>ドライブなどの</a:t>
            </a:r>
            <a:r>
              <a:rPr lang="ja-JP" altLang="en-US" sz="2400" dirty="0"/>
              <a:t>チェック</a:t>
            </a:r>
            <a:endParaRPr lang="en-US" altLang="ja-JP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709613"/>
            <a:ext cx="8162925" cy="914400"/>
          </a:xfrm>
        </p:spPr>
        <p:txBody>
          <a:bodyPr>
            <a:normAutofit/>
          </a:bodyPr>
          <a:lstStyle/>
          <a:p>
            <a:r>
              <a:rPr lang="ja-JP" altLang="en-US" sz="4900" smtClean="0"/>
              <a:t>本日の内容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252663"/>
            <a:ext cx="7010400" cy="3598862"/>
          </a:xfrm>
        </p:spPr>
        <p:txBody>
          <a:bodyPr/>
          <a:lstStyle/>
          <a:p>
            <a:r>
              <a:rPr lang="en-US" altLang="ja-JP" sz="3600" dirty="0" smtClean="0">
                <a:solidFill>
                  <a:srgbClr val="FFFF00"/>
                </a:solidFill>
              </a:rPr>
              <a:t>BIOS </a:t>
            </a:r>
            <a:r>
              <a:rPr lang="ja-JP" altLang="en-US" sz="3600" dirty="0" smtClean="0">
                <a:solidFill>
                  <a:srgbClr val="FFFF00"/>
                </a:solidFill>
              </a:rPr>
              <a:t>とは</a:t>
            </a:r>
          </a:p>
          <a:p>
            <a:r>
              <a:rPr lang="en-US" altLang="ja-JP" sz="3600" dirty="0" smtClean="0"/>
              <a:t>BIOS </a:t>
            </a:r>
            <a:r>
              <a:rPr lang="ja-JP" altLang="en-US" sz="3600" dirty="0" smtClean="0"/>
              <a:t>はどこにある？</a:t>
            </a:r>
          </a:p>
          <a:p>
            <a:r>
              <a:rPr lang="en-US" altLang="ja-JP" sz="3600" dirty="0" smtClean="0"/>
              <a:t>BIOS </a:t>
            </a:r>
            <a:r>
              <a:rPr lang="ja-JP" altLang="en-US" sz="3600" dirty="0" smtClean="0"/>
              <a:t>の仕事</a:t>
            </a:r>
          </a:p>
          <a:p>
            <a:r>
              <a:rPr lang="en-US" altLang="ja-JP" sz="3600" dirty="0" smtClean="0"/>
              <a:t>BIOS </a:t>
            </a:r>
            <a:r>
              <a:rPr lang="ja-JP" altLang="en-US" sz="3600" dirty="0" smtClean="0"/>
              <a:t>の設定方法</a:t>
            </a:r>
            <a:endParaRPr lang="en-US" altLang="ja-JP" sz="3600" dirty="0" smtClean="0"/>
          </a:p>
          <a:p>
            <a:r>
              <a:rPr lang="en-US" altLang="ja-JP" sz="3600" dirty="0" smtClean="0"/>
              <a:t>BIOS </a:t>
            </a:r>
            <a:r>
              <a:rPr lang="ja-JP" altLang="en-US" sz="3600" dirty="0" smtClean="0"/>
              <a:t>のアップデート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>
            <a:normAutofit/>
          </a:bodyPr>
          <a:lstStyle/>
          <a:p>
            <a:r>
              <a:rPr lang="ja-JP" altLang="en-US" sz="4100" dirty="0" smtClean="0"/>
              <a:t>ハードウェアリソースの割り当て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BIOS </a:t>
            </a:r>
            <a:r>
              <a:rPr lang="ja-JP" altLang="en-US" dirty="0" smtClean="0"/>
              <a:t>は各ハードウェアにハードウェアリソースを割り当てる</a:t>
            </a:r>
          </a:p>
          <a:p>
            <a:r>
              <a:rPr lang="ja-JP" altLang="en-US" dirty="0" smtClean="0"/>
              <a:t>ハードウェアリソースの代表的なものは以下の３つ</a:t>
            </a:r>
          </a:p>
          <a:p>
            <a:pPr lvl="1"/>
            <a:r>
              <a:rPr lang="en-US" altLang="ja-JP" sz="3200" dirty="0" smtClean="0"/>
              <a:t>I/O </a:t>
            </a:r>
            <a:r>
              <a:rPr lang="ja-JP" altLang="en-US" sz="3200" dirty="0" smtClean="0"/>
              <a:t>ポートアドレス</a:t>
            </a:r>
          </a:p>
          <a:p>
            <a:pPr lvl="1"/>
            <a:r>
              <a:rPr lang="en-US" altLang="ja-JP" sz="3200" dirty="0" smtClean="0"/>
              <a:t>DMA </a:t>
            </a:r>
            <a:r>
              <a:rPr lang="ja-JP" altLang="en-US" sz="3200" dirty="0" smtClean="0"/>
              <a:t>チャンネル</a:t>
            </a:r>
          </a:p>
          <a:p>
            <a:pPr lvl="1"/>
            <a:r>
              <a:rPr lang="en-US" altLang="ja-JP" sz="3200" dirty="0" smtClean="0"/>
              <a:t>IRQ </a:t>
            </a:r>
            <a:r>
              <a:rPr lang="ja-JP" altLang="en-US" sz="3200" dirty="0" smtClean="0"/>
              <a:t>番号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035925" cy="914400"/>
          </a:xfrm>
        </p:spPr>
        <p:txBody>
          <a:bodyPr>
            <a:normAutofit/>
          </a:bodyPr>
          <a:lstStyle/>
          <a:p>
            <a:r>
              <a:rPr lang="en-US" altLang="ja-JP" sz="4900" dirty="0" smtClean="0"/>
              <a:t>I/O </a:t>
            </a:r>
            <a:r>
              <a:rPr lang="ja-JP" altLang="en-US" sz="4900" dirty="0" smtClean="0"/>
              <a:t>ポートアドレス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80994" y="1357313"/>
            <a:ext cx="8991600" cy="2681287"/>
          </a:xfrm>
        </p:spPr>
        <p:txBody>
          <a:bodyPr>
            <a:norm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I/O </a:t>
            </a:r>
            <a:r>
              <a:rPr lang="ja-JP" altLang="en-US" sz="2400" dirty="0" smtClean="0">
                <a:solidFill>
                  <a:srgbClr val="FFFF00"/>
                </a:solidFill>
              </a:rPr>
              <a:t>ポート</a:t>
            </a:r>
            <a:r>
              <a:rPr lang="en-US" altLang="ja-JP" sz="2400" dirty="0" smtClean="0">
                <a:solidFill>
                  <a:srgbClr val="FFFF00"/>
                </a:solidFill>
              </a:rPr>
              <a:t>: 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CPU </a:t>
            </a:r>
            <a:r>
              <a:rPr lang="ja-JP" altLang="en-US" sz="2400" dirty="0" smtClean="0"/>
              <a:t>が周辺機器とデータをやり取りするためのメモリ上の窓口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ポート</a:t>
            </a:r>
            <a:r>
              <a:rPr lang="en-US" altLang="ja-JP" sz="2400" dirty="0" smtClean="0"/>
              <a:t>) </a:t>
            </a:r>
            <a:r>
              <a:rPr lang="ja-JP" altLang="en-US" sz="2400" dirty="0" smtClean="0"/>
              <a:t>のこと</a:t>
            </a:r>
            <a:endParaRPr lang="en-US" altLang="ja-JP" sz="2400" dirty="0" smtClean="0"/>
          </a:p>
          <a:p>
            <a:r>
              <a:rPr lang="en-US" altLang="ja-JP" sz="2400" dirty="0" smtClean="0">
                <a:solidFill>
                  <a:srgbClr val="FFFF00"/>
                </a:solidFill>
              </a:rPr>
              <a:t>I/O </a:t>
            </a:r>
            <a:r>
              <a:rPr lang="ja-JP" altLang="en-US" sz="2400" dirty="0" smtClean="0">
                <a:solidFill>
                  <a:srgbClr val="FFFF00"/>
                </a:solidFill>
              </a:rPr>
              <a:t>ポートアドレス</a:t>
            </a:r>
            <a:r>
              <a:rPr lang="en-US" altLang="ja-JP" sz="2400" dirty="0" smtClean="0">
                <a:solidFill>
                  <a:srgbClr val="FFFF00"/>
                </a:solidFill>
              </a:rPr>
              <a:t>: </a:t>
            </a:r>
            <a:r>
              <a:rPr lang="ja-JP" altLang="en-US" sz="2400" dirty="0" smtClean="0"/>
              <a:t>個々の</a:t>
            </a:r>
            <a:r>
              <a:rPr lang="en-US" altLang="ja-JP" sz="2400" dirty="0" smtClean="0"/>
              <a:t>I/O</a:t>
            </a:r>
            <a:r>
              <a:rPr lang="ja-JP" altLang="en-US" sz="2400" dirty="0" smtClean="0"/>
              <a:t>ポートに付された</a:t>
            </a:r>
            <a:r>
              <a:rPr lang="en-US" altLang="ja-JP" sz="2400" dirty="0" smtClean="0"/>
              <a:t>16</a:t>
            </a:r>
            <a:r>
              <a:rPr lang="ja-JP" altLang="en-US" sz="2400" dirty="0" smtClean="0"/>
              <a:t>進数の値</a:t>
            </a:r>
            <a:endParaRPr lang="ja-JP" altLang="en-US" sz="2400" dirty="0" smtClean="0">
              <a:solidFill>
                <a:srgbClr val="FFFF00"/>
              </a:solidFill>
            </a:endParaRP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CPU </a:t>
            </a:r>
            <a:r>
              <a:rPr lang="ja-JP" altLang="en-US" sz="2400" dirty="0" smtClean="0"/>
              <a:t>が直接データをやり取り出来るのはメモリのみ</a:t>
            </a:r>
            <a:endParaRPr lang="en-US" altLang="ja-JP" sz="2400" dirty="0" smtClean="0"/>
          </a:p>
          <a:p>
            <a:r>
              <a:rPr lang="en-US" altLang="ja-JP" sz="2400" dirty="0" smtClean="0"/>
              <a:t>I/O </a:t>
            </a:r>
            <a:r>
              <a:rPr lang="ja-JP" altLang="en-US" sz="2400" dirty="0" smtClean="0"/>
              <a:t>ポートを介して周辺機器とデータのやり取りを行う</a:t>
            </a:r>
          </a:p>
        </p:txBody>
      </p:sp>
      <p:sp>
        <p:nvSpPr>
          <p:cNvPr id="38918" name="AutoShape 5"/>
          <p:cNvSpPr>
            <a:spLocks noChangeArrowheads="1"/>
          </p:cNvSpPr>
          <p:nvPr/>
        </p:nvSpPr>
        <p:spPr bwMode="auto">
          <a:xfrm>
            <a:off x="381000" y="4276748"/>
            <a:ext cx="1371600" cy="990600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 b="1">
                <a:solidFill>
                  <a:srgbClr val="FFFF00"/>
                </a:solidFill>
                <a:latin typeface="Lucida Bright" pitchFamily="-112" charset="0"/>
              </a:rPr>
              <a:t>CPU</a:t>
            </a: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6477000" y="4352948"/>
            <a:ext cx="2209800" cy="1600200"/>
          </a:xfrm>
          <a:prstGeom prst="rect">
            <a:avLst/>
          </a:prstGeom>
          <a:solidFill>
            <a:srgbClr val="998308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ja-JP" altLang="en-US" sz="2800">
                <a:latin typeface="Verdana" pitchFamily="-112" charset="0"/>
                <a:ea typeface="Osaka-UI" pitchFamily="50" charset="-128"/>
              </a:rPr>
              <a:t>周辺機器</a:t>
            </a:r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>
            <a:off x="1752600" y="4505348"/>
            <a:ext cx="47244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>
            <a:off x="3657600" y="4276748"/>
            <a:ext cx="304800" cy="3810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8922" name="Line 9"/>
          <p:cNvSpPr>
            <a:spLocks noChangeShapeType="1"/>
          </p:cNvSpPr>
          <p:nvPr/>
        </p:nvSpPr>
        <p:spPr bwMode="auto">
          <a:xfrm flipH="1">
            <a:off x="3657600" y="4276748"/>
            <a:ext cx="304800" cy="381000"/>
          </a:xfrm>
          <a:prstGeom prst="line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40971" name="AutoShape 10"/>
          <p:cNvSpPr>
            <a:spLocks noChangeArrowheads="1"/>
          </p:cNvSpPr>
          <p:nvPr/>
        </p:nvSpPr>
        <p:spPr bwMode="auto">
          <a:xfrm>
            <a:off x="2971800" y="4810148"/>
            <a:ext cx="1524000" cy="1905000"/>
          </a:xfrm>
          <a:prstGeom prst="roundRect">
            <a:avLst>
              <a:gd name="adj" fmla="val 16667"/>
            </a:avLst>
          </a:prstGeom>
          <a:solidFill>
            <a:schemeClr val="accent1">
              <a:lumMod val="5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sz="2400">
              <a:latin typeface="Verdana" pitchFamily="-112" charset="0"/>
              <a:ea typeface="Osaka-UI" pitchFamily="50" charset="-128"/>
            </a:endParaRPr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3260725" y="6254773"/>
            <a:ext cx="954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 b="1">
                <a:latin typeface="Verdana" pitchFamily="-112" charset="0"/>
                <a:ea typeface="Osaka-UI" pitchFamily="50" charset="-128"/>
              </a:rPr>
              <a:t>メモリ</a:t>
            </a:r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2971800" y="5114948"/>
            <a:ext cx="1524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>
                <a:latin typeface="Osaka-UI" pitchFamily="50" charset="-128"/>
                <a:ea typeface="Osaka-UI" pitchFamily="50" charset="-128"/>
              </a:rPr>
              <a:t>I/O </a:t>
            </a:r>
            <a:r>
              <a:rPr lang="ja-JP" altLang="en-US" sz="2000" b="1">
                <a:latin typeface="Osaka-UI" pitchFamily="50" charset="-128"/>
                <a:ea typeface="Osaka-UI" pitchFamily="50" charset="-128"/>
              </a:rPr>
              <a:t>ポート</a:t>
            </a:r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2971800" y="5343548"/>
            <a:ext cx="1524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2971800" y="5572148"/>
            <a:ext cx="1524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8" name="Rectangle 15"/>
          <p:cNvSpPr>
            <a:spLocks noChangeArrowheads="1"/>
          </p:cNvSpPr>
          <p:nvPr/>
        </p:nvSpPr>
        <p:spPr bwMode="auto">
          <a:xfrm>
            <a:off x="2971800" y="5800748"/>
            <a:ext cx="15240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cxnSp>
        <p:nvCxnSpPr>
          <p:cNvPr id="38929" name="AutoShape 16"/>
          <p:cNvCxnSpPr>
            <a:cxnSpLocks noChangeShapeType="1"/>
            <a:stCxn id="38918" idx="0"/>
            <a:endCxn id="38926" idx="1"/>
          </p:cNvCxnSpPr>
          <p:nvPr/>
        </p:nvCxnSpPr>
        <p:spPr bwMode="auto">
          <a:xfrm>
            <a:off x="1752600" y="4772048"/>
            <a:ext cx="1219200" cy="685800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BBB8C8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40978" name="AutoShape 17"/>
          <p:cNvCxnSpPr>
            <a:cxnSpLocks noChangeShapeType="1"/>
            <a:stCxn id="38926" idx="3"/>
            <a:endCxn id="113670" idx="1"/>
          </p:cNvCxnSpPr>
          <p:nvPr/>
        </p:nvCxnSpPr>
        <p:spPr bwMode="auto">
          <a:xfrm flipV="1">
            <a:off x="4495800" y="5153048"/>
            <a:ext cx="1966913" cy="304800"/>
          </a:xfrm>
          <a:prstGeom prst="bentConnector3">
            <a:avLst>
              <a:gd name="adj1" fmla="val 50361"/>
            </a:avLst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 type="triangle" w="med" len="med"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4038" y="247650"/>
            <a:ext cx="8035925" cy="823913"/>
          </a:xfrm>
        </p:spPr>
        <p:txBody>
          <a:bodyPr/>
          <a:lstStyle/>
          <a:p>
            <a:r>
              <a:rPr lang="en-US" altLang="ja-JP" sz="4800" smtClean="0"/>
              <a:t>DMA </a:t>
            </a:r>
            <a:r>
              <a:rPr lang="ja-JP" altLang="en-US" sz="4800" smtClean="0"/>
              <a:t>チャンネル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11288"/>
            <a:ext cx="8794750" cy="22463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2400" dirty="0" smtClean="0"/>
              <a:t>DMA </a:t>
            </a:r>
            <a:r>
              <a:rPr lang="ja-JP" altLang="en-US" sz="2400" dirty="0" smtClean="0"/>
              <a:t>伝送する際の専用の通信窓口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/>
              <a:t>DMA </a:t>
            </a:r>
            <a:r>
              <a:rPr lang="ja-JP" altLang="en-US" sz="2400" dirty="0" smtClean="0"/>
              <a:t>伝送　</a:t>
            </a:r>
            <a:r>
              <a:rPr lang="en-US" altLang="ja-JP" sz="2400" dirty="0" smtClean="0"/>
              <a:t>(Direct Memory Access)</a:t>
            </a:r>
          </a:p>
          <a:p>
            <a:pPr lvl="1">
              <a:lnSpc>
                <a:spcPct val="90000"/>
              </a:lnSpc>
            </a:pPr>
            <a:r>
              <a:rPr lang="ja-JP" altLang="en-US" sz="2200" dirty="0" smtClean="0"/>
              <a:t>データ伝送の際に </a:t>
            </a:r>
            <a:r>
              <a:rPr lang="en-US" altLang="ja-JP" sz="2200" dirty="0" smtClean="0"/>
              <a:t>CPU </a:t>
            </a:r>
            <a:r>
              <a:rPr lang="ja-JP" altLang="en-US" sz="2200" dirty="0" smtClean="0"/>
              <a:t>を通さずにメモリ上で処理することで</a:t>
            </a:r>
            <a:r>
              <a:rPr lang="en-US" altLang="ja-JP" sz="2200" dirty="0" smtClean="0"/>
              <a:t>, CPU </a:t>
            </a:r>
            <a:r>
              <a:rPr lang="ja-JP" altLang="en-US" sz="2200" dirty="0" smtClean="0"/>
              <a:t>の負担を小さくする伝送方法</a:t>
            </a:r>
          </a:p>
          <a:p>
            <a:pPr lvl="1">
              <a:lnSpc>
                <a:spcPct val="90000"/>
              </a:lnSpc>
            </a:pPr>
            <a:r>
              <a:rPr lang="ja-JP" altLang="en-US" sz="2200" dirty="0" smtClean="0"/>
              <a:t>最近は </a:t>
            </a:r>
            <a:r>
              <a:rPr lang="en-US" altLang="ja-JP" sz="2200" dirty="0" smtClean="0"/>
              <a:t>CPU </a:t>
            </a:r>
            <a:r>
              <a:rPr lang="ja-JP" altLang="en-US" sz="2200" dirty="0" smtClean="0"/>
              <a:t>の性能が劇的に向上したため</a:t>
            </a:r>
            <a:r>
              <a:rPr lang="en-US" altLang="ja-JP" sz="2200" dirty="0" smtClean="0"/>
              <a:t>, CPU </a:t>
            </a:r>
            <a:r>
              <a:rPr lang="ja-JP" altLang="en-US" sz="2200" dirty="0" smtClean="0"/>
              <a:t>で直接データ転送する方が高速に処理できる場合も少なくない</a:t>
            </a:r>
          </a:p>
        </p:txBody>
      </p:sp>
      <p:sp>
        <p:nvSpPr>
          <p:cNvPr id="39942" name="Line 31"/>
          <p:cNvSpPr>
            <a:spLocks noChangeShapeType="1"/>
          </p:cNvSpPr>
          <p:nvPr/>
        </p:nvSpPr>
        <p:spPr bwMode="auto">
          <a:xfrm flipV="1">
            <a:off x="1979712" y="4652491"/>
            <a:ext cx="0" cy="576709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39943" name="Line 30"/>
          <p:cNvSpPr>
            <a:spLocks noChangeShapeType="1"/>
          </p:cNvSpPr>
          <p:nvPr/>
        </p:nvSpPr>
        <p:spPr bwMode="auto">
          <a:xfrm>
            <a:off x="1835696" y="5517232"/>
            <a:ext cx="1008112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ja-JP" altLang="en-US"/>
          </a:p>
        </p:txBody>
      </p:sp>
      <p:grpSp>
        <p:nvGrpSpPr>
          <p:cNvPr id="31" name="グループ化 30"/>
          <p:cNvGrpSpPr/>
          <p:nvPr/>
        </p:nvGrpSpPr>
        <p:grpSpPr>
          <a:xfrm>
            <a:off x="7380313" y="4221088"/>
            <a:ext cx="1584175" cy="432048"/>
            <a:chOff x="6094413" y="5055840"/>
            <a:chExt cx="1830387" cy="587723"/>
          </a:xfrm>
        </p:grpSpPr>
        <p:sp>
          <p:nvSpPr>
            <p:cNvPr id="39945" name="Oval 8"/>
            <p:cNvSpPr>
              <a:spLocks noChangeArrowheads="1"/>
            </p:cNvSpPr>
            <p:nvPr/>
          </p:nvSpPr>
          <p:spPr bwMode="auto">
            <a:xfrm>
              <a:off x="6094413" y="5110163"/>
              <a:ext cx="1828800" cy="533400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952" name="Oval 15"/>
            <p:cNvSpPr>
              <a:spLocks noChangeArrowheads="1"/>
            </p:cNvSpPr>
            <p:nvPr/>
          </p:nvSpPr>
          <p:spPr bwMode="auto">
            <a:xfrm>
              <a:off x="6096000" y="5055840"/>
              <a:ext cx="1828800" cy="533400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953" name="Oval 16"/>
            <p:cNvSpPr>
              <a:spLocks noChangeArrowheads="1"/>
            </p:cNvSpPr>
            <p:nvPr/>
          </p:nvSpPr>
          <p:spPr bwMode="auto">
            <a:xfrm>
              <a:off x="6705600" y="5241925"/>
              <a:ext cx="6096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7668344" y="4873249"/>
            <a:ext cx="136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Osaka-UI" pitchFamily="50" charset="-128"/>
                <a:ea typeface="Osaka-UI" pitchFamily="50" charset="-128"/>
              </a:rPr>
              <a:t>CD-RW</a:t>
            </a:r>
          </a:p>
        </p:txBody>
      </p:sp>
      <p:grpSp>
        <p:nvGrpSpPr>
          <p:cNvPr id="32" name="グループ化 31"/>
          <p:cNvGrpSpPr/>
          <p:nvPr/>
        </p:nvGrpSpPr>
        <p:grpSpPr>
          <a:xfrm>
            <a:off x="7380313" y="5396812"/>
            <a:ext cx="1585550" cy="408452"/>
            <a:chOff x="6172200" y="6116638"/>
            <a:chExt cx="1831975" cy="555625"/>
          </a:xfrm>
        </p:grpSpPr>
        <p:sp>
          <p:nvSpPr>
            <p:cNvPr id="39944" name="Oval 7"/>
            <p:cNvSpPr>
              <a:spLocks noChangeArrowheads="1"/>
            </p:cNvSpPr>
            <p:nvPr/>
          </p:nvSpPr>
          <p:spPr bwMode="auto">
            <a:xfrm>
              <a:off x="6175375" y="6138863"/>
              <a:ext cx="1828800" cy="533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955" name="Oval 18"/>
            <p:cNvSpPr>
              <a:spLocks noChangeArrowheads="1"/>
            </p:cNvSpPr>
            <p:nvPr/>
          </p:nvSpPr>
          <p:spPr bwMode="auto">
            <a:xfrm>
              <a:off x="6172200" y="6116638"/>
              <a:ext cx="1828800" cy="533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956" name="Oval 19"/>
            <p:cNvSpPr>
              <a:spLocks noChangeArrowheads="1"/>
            </p:cNvSpPr>
            <p:nvPr/>
          </p:nvSpPr>
          <p:spPr bwMode="auto">
            <a:xfrm>
              <a:off x="6781800" y="6269038"/>
              <a:ext cx="685800" cy="2286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9957" name="Text Box 20"/>
          <p:cNvSpPr txBox="1">
            <a:spLocks noChangeArrowheads="1"/>
          </p:cNvSpPr>
          <p:nvPr/>
        </p:nvSpPr>
        <p:spPr bwMode="auto">
          <a:xfrm>
            <a:off x="7884368" y="5877272"/>
            <a:ext cx="776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Osaka-UI" pitchFamily="50" charset="-128"/>
                <a:ea typeface="Osaka-UI" pitchFamily="50" charset="-128"/>
              </a:rPr>
              <a:t>HDD</a:t>
            </a:r>
          </a:p>
        </p:txBody>
      </p:sp>
      <p:cxnSp>
        <p:nvCxnSpPr>
          <p:cNvPr id="39958" name="AutoShape 21"/>
          <p:cNvCxnSpPr>
            <a:cxnSpLocks noChangeShapeType="1"/>
          </p:cNvCxnSpPr>
          <p:nvPr/>
        </p:nvCxnSpPr>
        <p:spPr bwMode="auto">
          <a:xfrm rot="10800000" flipV="1">
            <a:off x="6660233" y="4417144"/>
            <a:ext cx="721455" cy="20421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/>
          </a:ln>
        </p:spPr>
      </p:cxnSp>
      <p:cxnSp>
        <p:nvCxnSpPr>
          <p:cNvPr id="39959" name="AutoShape 22"/>
          <p:cNvCxnSpPr>
            <a:cxnSpLocks noChangeShapeType="1"/>
          </p:cNvCxnSpPr>
          <p:nvPr/>
        </p:nvCxnSpPr>
        <p:spPr bwMode="auto">
          <a:xfrm>
            <a:off x="6584032" y="5520680"/>
            <a:ext cx="796281" cy="72189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grpSp>
        <p:nvGrpSpPr>
          <p:cNvPr id="33" name="グループ化 32"/>
          <p:cNvGrpSpPr/>
          <p:nvPr/>
        </p:nvGrpSpPr>
        <p:grpSpPr>
          <a:xfrm>
            <a:off x="5207496" y="4149080"/>
            <a:ext cx="1452736" cy="1820863"/>
            <a:chOff x="3347864" y="5013325"/>
            <a:chExt cx="1452736" cy="1820863"/>
          </a:xfrm>
        </p:grpSpPr>
        <p:sp>
          <p:nvSpPr>
            <p:cNvPr id="39946" name="AutoShape 9"/>
            <p:cNvSpPr>
              <a:spLocks noChangeArrowheads="1"/>
            </p:cNvSpPr>
            <p:nvPr/>
          </p:nvSpPr>
          <p:spPr bwMode="auto">
            <a:xfrm>
              <a:off x="3347864" y="5013325"/>
              <a:ext cx="1371600" cy="1820863"/>
            </a:xfrm>
            <a:prstGeom prst="roundRect">
              <a:avLst>
                <a:gd name="adj" fmla="val 16667"/>
              </a:avLst>
            </a:prstGeom>
            <a:solidFill>
              <a:srgbClr val="69618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>
                <a:latin typeface="Osaka-UI" pitchFamily="50" charset="-128"/>
                <a:ea typeface="Osaka-UI" pitchFamily="50" charset="-128"/>
              </a:endParaRPr>
            </a:p>
          </p:txBody>
        </p:sp>
        <p:sp>
          <p:nvSpPr>
            <p:cNvPr id="39947" name="Rectangle 10"/>
            <p:cNvSpPr>
              <a:spLocks noChangeArrowheads="1"/>
            </p:cNvSpPr>
            <p:nvPr/>
          </p:nvSpPr>
          <p:spPr bwMode="auto">
            <a:xfrm>
              <a:off x="3352800" y="5318125"/>
              <a:ext cx="13716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948" name="Rectangle 11"/>
            <p:cNvSpPr>
              <a:spLocks noChangeArrowheads="1"/>
            </p:cNvSpPr>
            <p:nvPr/>
          </p:nvSpPr>
          <p:spPr bwMode="auto">
            <a:xfrm>
              <a:off x="3352800" y="5622925"/>
              <a:ext cx="13716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949" name="Rectangle 12"/>
            <p:cNvSpPr>
              <a:spLocks noChangeArrowheads="1"/>
            </p:cNvSpPr>
            <p:nvPr/>
          </p:nvSpPr>
          <p:spPr bwMode="auto">
            <a:xfrm>
              <a:off x="3352800" y="5622925"/>
              <a:ext cx="13716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>
                <a:latin typeface="Osaka-UI" pitchFamily="50" charset="-128"/>
                <a:ea typeface="Osaka-UI" pitchFamily="50" charset="-128"/>
              </a:endParaRPr>
            </a:p>
          </p:txBody>
        </p:sp>
        <p:sp>
          <p:nvSpPr>
            <p:cNvPr id="39950" name="Rectangle 13"/>
            <p:cNvSpPr>
              <a:spLocks noChangeArrowheads="1"/>
            </p:cNvSpPr>
            <p:nvPr/>
          </p:nvSpPr>
          <p:spPr bwMode="auto">
            <a:xfrm>
              <a:off x="3352800" y="6232525"/>
              <a:ext cx="13716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9951" name="Text Box 14"/>
            <p:cNvSpPr txBox="1">
              <a:spLocks noChangeArrowheads="1"/>
            </p:cNvSpPr>
            <p:nvPr/>
          </p:nvSpPr>
          <p:spPr bwMode="auto">
            <a:xfrm>
              <a:off x="3352800" y="6207125"/>
              <a:ext cx="12065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>
                  <a:latin typeface="Osaka-UI" pitchFamily="50" charset="-128"/>
                  <a:ea typeface="Osaka-UI" pitchFamily="50" charset="-128"/>
                </a:rPr>
                <a:t>I/O</a:t>
              </a:r>
              <a:r>
                <a:rPr lang="ja-JP" altLang="en-US" sz="2000" b="1">
                  <a:latin typeface="Osaka-UI" pitchFamily="50" charset="-128"/>
                  <a:ea typeface="Osaka-UI" pitchFamily="50" charset="-128"/>
                </a:rPr>
                <a:t>ポート</a:t>
              </a:r>
            </a:p>
          </p:txBody>
        </p:sp>
        <p:sp>
          <p:nvSpPr>
            <p:cNvPr id="39960" name="Text Box 23"/>
            <p:cNvSpPr txBox="1">
              <a:spLocks noChangeArrowheads="1"/>
            </p:cNvSpPr>
            <p:nvPr/>
          </p:nvSpPr>
          <p:spPr bwMode="auto">
            <a:xfrm>
              <a:off x="3352800" y="5302250"/>
              <a:ext cx="1447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b="1">
                  <a:latin typeface="Osaka-UI" pitchFamily="50" charset="-128"/>
                  <a:ea typeface="Osaka-UI" pitchFamily="50" charset="-128"/>
                </a:rPr>
                <a:t>データ領域</a:t>
              </a: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2915816" y="4149080"/>
            <a:ext cx="1440160" cy="1456184"/>
            <a:chOff x="527050" y="5154613"/>
            <a:chExt cx="1628775" cy="1600200"/>
          </a:xfrm>
        </p:grpSpPr>
        <p:sp>
          <p:nvSpPr>
            <p:cNvPr id="39961" name="Rectangle 24"/>
            <p:cNvSpPr>
              <a:spLocks noChangeArrowheads="1"/>
            </p:cNvSpPr>
            <p:nvPr/>
          </p:nvSpPr>
          <p:spPr bwMode="auto">
            <a:xfrm>
              <a:off x="539552" y="5154613"/>
              <a:ext cx="1600200" cy="1600200"/>
            </a:xfrm>
            <a:prstGeom prst="rect">
              <a:avLst/>
            </a:prstGeom>
            <a:solidFill>
              <a:srgbClr val="33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ja-JP" altLang="en-US" sz="2400">
                <a:latin typeface="Osaka-UI" pitchFamily="50" charset="-128"/>
                <a:ea typeface="Osaka-UI" pitchFamily="50" charset="-128"/>
              </a:endParaRPr>
            </a:p>
          </p:txBody>
        </p:sp>
        <p:sp>
          <p:nvSpPr>
            <p:cNvPr id="39962" name="Text Box 25"/>
            <p:cNvSpPr txBox="1">
              <a:spLocks noChangeArrowheads="1"/>
            </p:cNvSpPr>
            <p:nvPr/>
          </p:nvSpPr>
          <p:spPr bwMode="auto">
            <a:xfrm>
              <a:off x="527050" y="5524500"/>
              <a:ext cx="13160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>
                  <a:latin typeface="Osaka-UI" pitchFamily="50" charset="-128"/>
                  <a:ea typeface="Osaka-UI" pitchFamily="50" charset="-128"/>
                </a:rPr>
                <a:t>DMA</a:t>
              </a:r>
              <a:endParaRPr lang="en-US" altLang="ja-JP" b="1" dirty="0">
                <a:latin typeface="Osaka-UI" pitchFamily="50" charset="-128"/>
                <a:ea typeface="Osaka-UI" pitchFamily="50" charset="-128"/>
              </a:endParaRPr>
            </a:p>
            <a:p>
              <a:r>
                <a:rPr lang="ja-JP" altLang="en-US" b="1" dirty="0">
                  <a:latin typeface="Osaka-UI" pitchFamily="50" charset="-128"/>
                  <a:ea typeface="Osaka-UI" pitchFamily="50" charset="-128"/>
                </a:rPr>
                <a:t>コントローラ</a:t>
              </a:r>
            </a:p>
          </p:txBody>
        </p:sp>
        <p:sp>
          <p:nvSpPr>
            <p:cNvPr id="39963" name="Rectangle 26"/>
            <p:cNvSpPr>
              <a:spLocks noChangeArrowheads="1"/>
            </p:cNvSpPr>
            <p:nvPr/>
          </p:nvSpPr>
          <p:spPr bwMode="auto">
            <a:xfrm>
              <a:off x="555625" y="6213475"/>
              <a:ext cx="16002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ja-JP" altLang="en-US" sz="2000" b="1">
                  <a:latin typeface="Osaka-UI" pitchFamily="50" charset="-128"/>
                  <a:ea typeface="Osaka-UI" pitchFamily="50" charset="-128"/>
                </a:rPr>
                <a:t>チャンネル</a:t>
              </a:r>
            </a:p>
          </p:txBody>
        </p:sp>
      </p:grpSp>
      <p:cxnSp>
        <p:nvCxnSpPr>
          <p:cNvPr id="39964" name="AutoShape 27"/>
          <p:cNvCxnSpPr>
            <a:cxnSpLocks noChangeShapeType="1"/>
          </p:cNvCxnSpPr>
          <p:nvPr/>
        </p:nvCxnSpPr>
        <p:spPr bwMode="auto">
          <a:xfrm rot="10800000">
            <a:off x="4427984" y="5254426"/>
            <a:ext cx="784448" cy="28689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9965" name="AutoShape 28"/>
          <p:cNvCxnSpPr>
            <a:cxnSpLocks noChangeShapeType="1"/>
          </p:cNvCxnSpPr>
          <p:nvPr/>
        </p:nvCxnSpPr>
        <p:spPr bwMode="auto">
          <a:xfrm flipV="1">
            <a:off x="4427984" y="4621362"/>
            <a:ext cx="784448" cy="633064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9966" name="AutoShape 29"/>
          <p:cNvSpPr>
            <a:spLocks noChangeArrowheads="1"/>
          </p:cNvSpPr>
          <p:nvPr/>
        </p:nvSpPr>
        <p:spPr bwMode="auto">
          <a:xfrm>
            <a:off x="1605880" y="3947715"/>
            <a:ext cx="877888" cy="633413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dirty="0">
                <a:solidFill>
                  <a:srgbClr val="FFFF00"/>
                </a:solidFill>
                <a:latin typeface="Lucida Bright" pitchFamily="-112" charset="0"/>
              </a:rPr>
              <a:t>CPU</a:t>
            </a:r>
          </a:p>
        </p:txBody>
      </p:sp>
      <p:sp>
        <p:nvSpPr>
          <p:cNvPr id="39967" name="AutoShape 32"/>
          <p:cNvSpPr>
            <a:spLocks noChangeArrowheads="1"/>
          </p:cNvSpPr>
          <p:nvPr/>
        </p:nvSpPr>
        <p:spPr bwMode="auto">
          <a:xfrm>
            <a:off x="107505" y="5200054"/>
            <a:ext cx="1296143" cy="1181274"/>
          </a:xfrm>
          <a:prstGeom prst="wedgeRoundRectCallout">
            <a:avLst>
              <a:gd name="adj1" fmla="val 78908"/>
              <a:gd name="adj2" fmla="val -28421"/>
              <a:gd name="adj3" fmla="val 16667"/>
            </a:avLst>
          </a:prstGeom>
          <a:solidFill>
            <a:srgbClr val="32525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10800" rIns="0" bIns="0"/>
          <a:lstStyle/>
          <a:p>
            <a:pPr algn="ctr"/>
            <a:r>
              <a:rPr lang="ja-JP" altLang="en-US" sz="1600" dirty="0">
                <a:latin typeface="Verdana" pitchFamily="-112" charset="0"/>
                <a:ea typeface="Osaka-UI" pitchFamily="50" charset="-128"/>
              </a:rPr>
              <a:t>データ転送を依頼してデータバスの制御を渡す</a:t>
            </a:r>
          </a:p>
        </p:txBody>
      </p:sp>
      <p:sp>
        <p:nvSpPr>
          <p:cNvPr id="42016" name="AutoShape 34"/>
          <p:cNvSpPr>
            <a:spLocks noChangeArrowheads="1"/>
          </p:cNvSpPr>
          <p:nvPr/>
        </p:nvSpPr>
        <p:spPr bwMode="auto">
          <a:xfrm>
            <a:off x="107504" y="3861048"/>
            <a:ext cx="1368152" cy="1152128"/>
          </a:xfrm>
          <a:prstGeom prst="wedgeRoundRectCallout">
            <a:avLst>
              <a:gd name="adj1" fmla="val 119790"/>
              <a:gd name="adj2" fmla="val 58484"/>
              <a:gd name="adj3" fmla="val 16667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/>
          <a:lstStyle/>
          <a:p>
            <a:pPr algn="ctr"/>
            <a:r>
              <a:rPr lang="ja-JP" altLang="en-US" sz="1600" dirty="0">
                <a:latin typeface="Verdana" pitchFamily="-112" charset="0"/>
                <a:ea typeface="Osaka-UI" pitchFamily="50" charset="-128"/>
              </a:rPr>
              <a:t>データ転送終了後にデータバスの制御を返す</a:t>
            </a:r>
          </a:p>
        </p:txBody>
      </p:sp>
      <p:cxnSp>
        <p:nvCxnSpPr>
          <p:cNvPr id="39" name="直線コネクタ 38"/>
          <p:cNvCxnSpPr/>
          <p:nvPr/>
        </p:nvCxnSpPr>
        <p:spPr>
          <a:xfrm rot="5400000" flipH="1" flipV="1">
            <a:off x="1403648" y="5085184"/>
            <a:ext cx="8640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1979712" y="5229200"/>
            <a:ext cx="86409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35925" cy="809625"/>
          </a:xfrm>
        </p:spPr>
        <p:txBody>
          <a:bodyPr>
            <a:normAutofit fontScale="90000"/>
          </a:bodyPr>
          <a:lstStyle/>
          <a:p>
            <a:r>
              <a:rPr lang="en-US" altLang="ja-JP" sz="4900" smtClean="0"/>
              <a:t>IRQ </a:t>
            </a:r>
            <a:r>
              <a:rPr lang="ja-JP" altLang="en-US" sz="4900" smtClean="0"/>
              <a:t>番号</a:t>
            </a:r>
            <a:r>
              <a:rPr lang="en-US" altLang="ja-JP" sz="4900" smtClean="0"/>
              <a:t>(1)</a:t>
            </a:r>
            <a:endParaRPr lang="ja-JP" altLang="en-US" sz="4100" smtClean="0"/>
          </a:p>
        </p:txBody>
      </p:sp>
      <p:sp>
        <p:nvSpPr>
          <p:cNvPr id="40963" name="Rectangle 4"/>
          <p:cNvSpPr>
            <a:spLocks noGrp="1" noChangeArrowheads="1"/>
          </p:cNvSpPr>
          <p:nvPr>
            <p:ph idx="1"/>
          </p:nvPr>
        </p:nvSpPr>
        <p:spPr>
          <a:xfrm>
            <a:off x="438183" y="1260496"/>
            <a:ext cx="8348659" cy="52403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dirty="0" smtClean="0"/>
              <a:t>IRQ (Interrupt </a:t>
            </a:r>
            <a:r>
              <a:rPr lang="en-US" altLang="ja-JP" dirty="0" err="1" smtClean="0"/>
              <a:t>ReQuest</a:t>
            </a:r>
            <a:r>
              <a:rPr lang="en-US" altLang="ja-JP" dirty="0" smtClean="0"/>
              <a:t>) = </a:t>
            </a:r>
            <a:r>
              <a:rPr lang="ja-JP" altLang="en-US" dirty="0" smtClean="0"/>
              <a:t>割り込み要求</a:t>
            </a:r>
          </a:p>
          <a:p>
            <a:pPr>
              <a:lnSpc>
                <a:spcPct val="90000"/>
              </a:lnSpc>
            </a:pPr>
            <a:r>
              <a:rPr lang="ja-JP" altLang="en-US" dirty="0" smtClean="0"/>
              <a:t>割り込み制御</a:t>
            </a:r>
          </a:p>
          <a:p>
            <a:pPr lvl="1">
              <a:lnSpc>
                <a:spcPct val="90000"/>
              </a:lnSpc>
            </a:pPr>
            <a:r>
              <a:rPr lang="en-US" altLang="ja-JP" dirty="0" smtClean="0"/>
              <a:t>CPU </a:t>
            </a:r>
            <a:r>
              <a:rPr lang="ja-JP" altLang="en-US" dirty="0" smtClean="0"/>
              <a:t>に現在行っている処理に割り込ませて別な処理をさせること</a:t>
            </a:r>
            <a:endParaRPr lang="en-US" altLang="ja-JP" dirty="0" smtClean="0"/>
          </a:p>
          <a:p>
            <a:pPr lvl="1">
              <a:lnSpc>
                <a:spcPct val="90000"/>
              </a:lnSpc>
            </a:pPr>
            <a:r>
              <a:rPr lang="en-US" altLang="ja-JP" dirty="0" smtClean="0"/>
              <a:t>CPU</a:t>
            </a:r>
            <a:r>
              <a:rPr lang="ja-JP" altLang="en-US" dirty="0" smtClean="0"/>
              <a:t>が </a:t>
            </a:r>
            <a:r>
              <a:rPr lang="en-US" altLang="ja-JP" dirty="0" smtClean="0"/>
              <a:t>1</a:t>
            </a:r>
            <a:r>
              <a:rPr lang="ja-JP" altLang="en-US" dirty="0" smtClean="0"/>
              <a:t> </a:t>
            </a:r>
            <a:r>
              <a:rPr lang="ja-JP" altLang="en-US" dirty="0" err="1" smtClean="0"/>
              <a:t>つの</a:t>
            </a:r>
            <a:r>
              <a:rPr lang="ja-JP" altLang="en-US" dirty="0" smtClean="0"/>
              <a:t>機器の処理に独占されず</a:t>
            </a:r>
            <a:r>
              <a:rPr lang="en-US" altLang="ja-JP" dirty="0" smtClean="0"/>
              <a:t>, </a:t>
            </a:r>
            <a:r>
              <a:rPr lang="ja-JP" altLang="en-US" dirty="0" smtClean="0"/>
              <a:t>効率的な　利用が可能に</a:t>
            </a:r>
          </a:p>
          <a:p>
            <a:pPr lvl="1">
              <a:lnSpc>
                <a:spcPct val="90000"/>
              </a:lnSpc>
            </a:pPr>
            <a:r>
              <a:rPr lang="ja-JP" altLang="en-US" dirty="0" smtClean="0"/>
              <a:t>例</a:t>
            </a:r>
          </a:p>
          <a:p>
            <a:pPr lvl="2">
              <a:lnSpc>
                <a:spcPct val="90000"/>
              </a:lnSpc>
            </a:pPr>
            <a:r>
              <a:rPr lang="ja-JP" altLang="en-US" dirty="0" smtClean="0"/>
              <a:t>文書の印刷中 </a:t>
            </a:r>
            <a:r>
              <a:rPr lang="en-US" altLang="ja-JP" dirty="0" smtClean="0"/>
              <a:t>(CPU </a:t>
            </a:r>
            <a:r>
              <a:rPr lang="ja-JP" altLang="en-US" dirty="0" smtClean="0"/>
              <a:t>が現在行っている処理</a:t>
            </a:r>
            <a:r>
              <a:rPr lang="en-US" altLang="ja-JP" dirty="0" smtClean="0"/>
              <a:t>) </a:t>
            </a:r>
            <a:r>
              <a:rPr lang="ja-JP" altLang="en-US" dirty="0" smtClean="0"/>
              <a:t>に</a:t>
            </a:r>
            <a:r>
              <a:rPr lang="en-US" altLang="ja-JP" dirty="0" smtClean="0"/>
              <a:t>, </a:t>
            </a:r>
            <a:r>
              <a:rPr lang="ja-JP" altLang="en-US" dirty="0" smtClean="0"/>
              <a:t>文書を修正するためキーボードで文字を入力 </a:t>
            </a:r>
            <a:r>
              <a:rPr lang="en-US" altLang="ja-JP" dirty="0" smtClean="0"/>
              <a:t>(</a:t>
            </a:r>
            <a:r>
              <a:rPr lang="ja-JP" altLang="en-US" dirty="0" smtClean="0"/>
              <a:t>突然の要求</a:t>
            </a:r>
            <a:r>
              <a:rPr lang="en-US" altLang="ja-JP" dirty="0" smtClean="0"/>
              <a:t>) </a:t>
            </a:r>
            <a:r>
              <a:rPr lang="ja-JP" altLang="en-US" dirty="0" smtClean="0"/>
              <a:t>する</a:t>
            </a:r>
            <a:r>
              <a:rPr lang="en-US" altLang="ja-JP" dirty="0" smtClean="0"/>
              <a:t>.</a:t>
            </a:r>
          </a:p>
          <a:p>
            <a:pPr lvl="2">
              <a:lnSpc>
                <a:spcPct val="90000"/>
              </a:lnSpc>
            </a:pPr>
            <a:r>
              <a:rPr lang="ja-JP" altLang="en-US" dirty="0" smtClean="0"/>
              <a:t>割り込み制御が無い場合</a:t>
            </a:r>
            <a:r>
              <a:rPr lang="en-US" altLang="ja-JP" dirty="0" smtClean="0"/>
              <a:t>, </a:t>
            </a:r>
            <a:r>
              <a:rPr lang="ja-JP" altLang="en-US" dirty="0" smtClean="0"/>
              <a:t>印刷が終わるまで文書の修正をはじめ</a:t>
            </a:r>
            <a:r>
              <a:rPr lang="en-US" altLang="ja-JP" dirty="0" smtClean="0"/>
              <a:t>, </a:t>
            </a:r>
            <a:r>
              <a:rPr lang="ja-JP" altLang="en-US" dirty="0" smtClean="0"/>
              <a:t>他の作業は出来ない</a:t>
            </a:r>
            <a:r>
              <a:rPr lang="en-US" altLang="ja-JP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35925" cy="914400"/>
          </a:xfrm>
        </p:spPr>
        <p:txBody>
          <a:bodyPr>
            <a:normAutofit/>
          </a:bodyPr>
          <a:lstStyle/>
          <a:p>
            <a:r>
              <a:rPr lang="en-US" altLang="ja-JP" sz="4900" smtClean="0"/>
              <a:t>IRQ </a:t>
            </a:r>
            <a:r>
              <a:rPr lang="ja-JP" altLang="en-US" sz="4900" smtClean="0"/>
              <a:t>番号</a:t>
            </a:r>
            <a:r>
              <a:rPr lang="en-US" altLang="ja-JP" sz="4900" smtClean="0"/>
              <a:t>(2)</a:t>
            </a:r>
            <a:endParaRPr lang="ja-JP" altLang="en-US" sz="41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51689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ja-JP" sz="2800" dirty="0" smtClean="0"/>
              <a:t>IRQ </a:t>
            </a:r>
            <a:r>
              <a:rPr lang="ja-JP" altLang="en-US" sz="2800" dirty="0" smtClean="0"/>
              <a:t>コントローラ</a:t>
            </a:r>
            <a:r>
              <a:rPr lang="en-US" altLang="ja-JP" sz="2800" dirty="0" smtClean="0"/>
              <a:t>(PIC)</a:t>
            </a:r>
            <a:endParaRPr lang="ja-JP" altLang="en-US" sz="2800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ja-JP" sz="2800" dirty="0" smtClean="0"/>
              <a:t>IRQ </a:t>
            </a:r>
            <a:r>
              <a:rPr lang="ja-JP" altLang="en-US" sz="2800" dirty="0" smtClean="0"/>
              <a:t>を制御するための回路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ja-JP" sz="2800" dirty="0" smtClean="0"/>
              <a:t>CPU </a:t>
            </a:r>
            <a:r>
              <a:rPr lang="ja-JP" altLang="en-US" sz="2800" dirty="0" err="1" smtClean="0"/>
              <a:t>には</a:t>
            </a:r>
            <a:r>
              <a:rPr lang="ja-JP" altLang="en-US" sz="2800" dirty="0" smtClean="0"/>
              <a:t>割り込みを通知する信号線がついており，</a:t>
            </a:r>
            <a:r>
              <a:rPr lang="en-US" altLang="ja-JP" sz="2800" dirty="0" smtClean="0"/>
              <a:t>IRQ</a:t>
            </a:r>
            <a:r>
              <a:rPr lang="ja-JP" altLang="en-US" sz="2800" dirty="0" smtClean="0"/>
              <a:t>コントローラはこの信号線と接続されている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ja-JP" sz="2800" dirty="0" smtClean="0"/>
              <a:t>1 </a:t>
            </a:r>
            <a:r>
              <a:rPr lang="ja-JP" altLang="en-US" sz="2800" dirty="0" err="1" smtClean="0"/>
              <a:t>つの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IRQ </a:t>
            </a:r>
            <a:r>
              <a:rPr lang="ja-JP" altLang="en-US" sz="2800" dirty="0" smtClean="0"/>
              <a:t>コントローラに </a:t>
            </a:r>
            <a:r>
              <a:rPr lang="en-US" altLang="ja-JP" sz="2800" dirty="0" smtClean="0">
                <a:solidFill>
                  <a:srgbClr val="FFFF00"/>
                </a:solidFill>
              </a:rPr>
              <a:t>0</a:t>
            </a:r>
            <a:r>
              <a:rPr lang="ja-JP" altLang="en-US" sz="2800" dirty="0" smtClean="0">
                <a:solidFill>
                  <a:srgbClr val="FFFF00"/>
                </a:solidFill>
              </a:rPr>
              <a:t>～</a:t>
            </a:r>
            <a:r>
              <a:rPr lang="en-US" altLang="ja-JP" sz="2800" dirty="0" smtClean="0">
                <a:solidFill>
                  <a:srgbClr val="FFFF00"/>
                </a:solidFill>
              </a:rPr>
              <a:t>7 </a:t>
            </a:r>
            <a:r>
              <a:rPr lang="ja-JP" altLang="en-US" sz="2800" dirty="0" smtClean="0">
                <a:solidFill>
                  <a:srgbClr val="FFFF00"/>
                </a:solidFill>
              </a:rPr>
              <a:t>番</a:t>
            </a:r>
            <a:r>
              <a:rPr lang="ja-JP" altLang="en-US" sz="2800" dirty="0" smtClean="0"/>
              <a:t>までの信号線がある</a:t>
            </a:r>
            <a:endParaRPr lang="en-US" altLang="ja-JP" sz="2800" dirty="0" smtClean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ja-JP" altLang="en-US" sz="2800" dirty="0" smtClean="0"/>
              <a:t>通常 </a:t>
            </a:r>
            <a:r>
              <a:rPr lang="en-US" altLang="ja-JP" sz="2800" dirty="0" smtClean="0"/>
              <a:t>IRQ </a:t>
            </a:r>
            <a:r>
              <a:rPr lang="ja-JP" altLang="en-US" sz="2800" dirty="0" smtClean="0"/>
              <a:t>コントローラ は</a:t>
            </a:r>
            <a:r>
              <a:rPr lang="en-US" altLang="ja-JP" sz="2800" dirty="0" smtClean="0"/>
              <a:t>2 </a:t>
            </a:r>
            <a:r>
              <a:rPr lang="ja-JP" altLang="en-US" sz="2800" dirty="0" smtClean="0"/>
              <a:t>個搭載されている</a:t>
            </a:r>
            <a:r>
              <a:rPr lang="en-US" altLang="ja-JP" sz="2800" dirty="0" smtClean="0"/>
              <a:t>. </a:t>
            </a:r>
            <a:r>
              <a:rPr lang="ja-JP" altLang="en-US" sz="2800" dirty="0" smtClean="0"/>
              <a:t>　　</a:t>
            </a:r>
            <a:r>
              <a:rPr lang="en-US" altLang="ja-JP" sz="2800" dirty="0" smtClean="0"/>
              <a:t>(</a:t>
            </a:r>
            <a:r>
              <a:rPr lang="en-US" altLang="ja-JP" sz="2800" dirty="0" smtClean="0">
                <a:solidFill>
                  <a:srgbClr val="FFFF00"/>
                </a:solidFill>
              </a:rPr>
              <a:t>0</a:t>
            </a:r>
            <a:r>
              <a:rPr lang="ja-JP" altLang="en-US" sz="2800" dirty="0" smtClean="0">
                <a:solidFill>
                  <a:srgbClr val="FFFF00"/>
                </a:solidFill>
              </a:rPr>
              <a:t>～</a:t>
            </a:r>
            <a:r>
              <a:rPr lang="en-US" altLang="ja-JP" sz="2800" dirty="0" smtClean="0">
                <a:solidFill>
                  <a:srgbClr val="FFFF00"/>
                </a:solidFill>
              </a:rPr>
              <a:t>15</a:t>
            </a:r>
            <a:r>
              <a:rPr lang="ja-JP" altLang="en-US" sz="2800" dirty="0" smtClean="0">
                <a:solidFill>
                  <a:srgbClr val="FFFF00"/>
                </a:solidFill>
              </a:rPr>
              <a:t>番</a:t>
            </a:r>
            <a:r>
              <a:rPr lang="ja-JP" altLang="en-US" sz="2800" dirty="0" smtClean="0"/>
              <a:t>までの</a:t>
            </a:r>
            <a:r>
              <a:rPr lang="ja-JP" altLang="en-US" sz="2800" dirty="0" smtClean="0">
                <a:solidFill>
                  <a:srgbClr val="FFFF00"/>
                </a:solidFill>
              </a:rPr>
              <a:t>合計</a:t>
            </a:r>
            <a:r>
              <a:rPr lang="en-US" altLang="ja-JP" sz="2800" dirty="0" smtClean="0">
                <a:solidFill>
                  <a:srgbClr val="FFFF00"/>
                </a:solidFill>
              </a:rPr>
              <a:t>16 </a:t>
            </a:r>
            <a:r>
              <a:rPr lang="ja-JP" altLang="en-US" sz="2800" dirty="0" smtClean="0">
                <a:solidFill>
                  <a:srgbClr val="FFFF00"/>
                </a:solidFill>
              </a:rPr>
              <a:t>個</a:t>
            </a:r>
            <a:r>
              <a:rPr lang="ja-JP" altLang="en-US" sz="2800" dirty="0" smtClean="0"/>
              <a:t>の </a:t>
            </a:r>
            <a:r>
              <a:rPr lang="en-US" altLang="ja-JP" sz="2800" dirty="0" smtClean="0"/>
              <a:t>IRQ </a:t>
            </a:r>
            <a:r>
              <a:rPr lang="ja-JP" altLang="en-US" sz="2800" dirty="0" smtClean="0"/>
              <a:t>番号を割り振ることが出来る</a:t>
            </a:r>
            <a:r>
              <a:rPr lang="en-US" altLang="ja-JP" sz="2800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35925" cy="914400"/>
          </a:xfrm>
        </p:spPr>
        <p:txBody>
          <a:bodyPr>
            <a:normAutofit/>
          </a:bodyPr>
          <a:lstStyle/>
          <a:p>
            <a:r>
              <a:rPr lang="en-US" altLang="ja-JP" sz="4900" dirty="0" smtClean="0"/>
              <a:t>IRQ </a:t>
            </a:r>
            <a:r>
              <a:rPr lang="ja-JP" altLang="en-US" sz="4900" dirty="0" smtClean="0"/>
              <a:t>番号</a:t>
            </a:r>
            <a:r>
              <a:rPr lang="en-US" altLang="ja-JP" sz="4900" dirty="0" smtClean="0"/>
              <a:t>(3)</a:t>
            </a:r>
            <a:endParaRPr lang="ja-JP" altLang="en-US" sz="4900" dirty="0" smtClean="0"/>
          </a:p>
        </p:txBody>
      </p:sp>
      <p:sp>
        <p:nvSpPr>
          <p:cNvPr id="4403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0B20-1BAC-40A3-BF58-1BFE77BE321C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2647950" y="2584450"/>
            <a:ext cx="2533650" cy="42545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 b="1">
                <a:latin typeface="Osaka-UI" pitchFamily="50" charset="-128"/>
                <a:ea typeface="Osaka-UI" pitchFamily="50" charset="-128"/>
              </a:rPr>
              <a:t>システムタイマー</a:t>
            </a: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2647950" y="3078163"/>
            <a:ext cx="2533650" cy="42545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 b="1">
                <a:latin typeface="Osaka-UI" pitchFamily="50" charset="-128"/>
                <a:ea typeface="Osaka-UI" pitchFamily="50" charset="-128"/>
              </a:rPr>
              <a:t>キーボード</a:t>
            </a:r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2647950" y="3582988"/>
            <a:ext cx="2533650" cy="42545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>
                <a:latin typeface="Osaka-UI" pitchFamily="50" charset="-128"/>
                <a:ea typeface="Osaka-UI" pitchFamily="50" charset="-128"/>
              </a:rPr>
              <a:t>(PIC</a:t>
            </a:r>
            <a:r>
              <a:rPr lang="ja-JP" altLang="en-US" sz="2000" b="1">
                <a:latin typeface="Osaka-UI" pitchFamily="50" charset="-128"/>
                <a:ea typeface="Osaka-UI" pitchFamily="50" charset="-128"/>
              </a:rPr>
              <a:t>カスケード</a:t>
            </a:r>
            <a:r>
              <a:rPr lang="en-US" altLang="ja-JP" sz="2000" b="1">
                <a:latin typeface="Osaka-UI" pitchFamily="50" charset="-128"/>
                <a:ea typeface="Osaka-UI" pitchFamily="50" charset="-128"/>
              </a:rPr>
              <a:t>)</a:t>
            </a:r>
          </a:p>
        </p:txBody>
      </p:sp>
      <p:sp>
        <p:nvSpPr>
          <p:cNvPr id="43016" name="Text Box 7"/>
          <p:cNvSpPr txBox="1">
            <a:spLocks noChangeArrowheads="1"/>
          </p:cNvSpPr>
          <p:nvPr/>
        </p:nvSpPr>
        <p:spPr bwMode="auto">
          <a:xfrm>
            <a:off x="2647950" y="4073525"/>
            <a:ext cx="2533650" cy="43200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 dirty="0">
                <a:latin typeface="Osaka-UI" pitchFamily="50" charset="-128"/>
                <a:ea typeface="Osaka-UI" pitchFamily="50" charset="-128"/>
              </a:rPr>
              <a:t>COM2(</a:t>
            </a:r>
            <a:r>
              <a:rPr lang="ja-JP" altLang="en-US" sz="1600" b="1" dirty="0">
                <a:latin typeface="Osaka-UI" pitchFamily="50" charset="-128"/>
                <a:ea typeface="Osaka-UI" pitchFamily="50" charset="-128"/>
              </a:rPr>
              <a:t>シリアルポート</a:t>
            </a:r>
            <a:r>
              <a:rPr lang="en-US" altLang="ja-JP" sz="1600" b="1" dirty="0">
                <a:latin typeface="Osaka-UI" pitchFamily="50" charset="-128"/>
                <a:ea typeface="Osaka-UI" pitchFamily="50" charset="-128"/>
              </a:rPr>
              <a:t>)</a:t>
            </a:r>
          </a:p>
        </p:txBody>
      </p:sp>
      <p:sp>
        <p:nvSpPr>
          <p:cNvPr id="43017" name="Text Box 8"/>
          <p:cNvSpPr txBox="1">
            <a:spLocks noChangeArrowheads="1"/>
          </p:cNvSpPr>
          <p:nvPr/>
        </p:nvSpPr>
        <p:spPr bwMode="auto">
          <a:xfrm>
            <a:off x="2647950" y="4552950"/>
            <a:ext cx="2533650" cy="43200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>
                <a:latin typeface="Osaka-UI" pitchFamily="50" charset="-128"/>
                <a:ea typeface="Osaka-UI" pitchFamily="50" charset="-128"/>
              </a:rPr>
              <a:t>COM1(</a:t>
            </a:r>
            <a:r>
              <a:rPr lang="ja-JP" altLang="en-US" sz="1600" b="1">
                <a:latin typeface="Osaka-UI" pitchFamily="50" charset="-128"/>
                <a:ea typeface="Osaka-UI" pitchFamily="50" charset="-128"/>
              </a:rPr>
              <a:t>シリアルポート</a:t>
            </a:r>
            <a:r>
              <a:rPr lang="en-US" altLang="ja-JP" sz="1600" b="1">
                <a:latin typeface="Osaka-UI" pitchFamily="50" charset="-128"/>
                <a:ea typeface="Osaka-UI" pitchFamily="50" charset="-128"/>
              </a:rPr>
              <a:t>)</a:t>
            </a:r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2647950" y="5046663"/>
            <a:ext cx="2533650" cy="42545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ja-JP" altLang="en-US" sz="2000" b="1">
              <a:latin typeface="Osaka-UI" pitchFamily="50" charset="-128"/>
              <a:ea typeface="Osaka-UI" pitchFamily="50" charset="-128"/>
            </a:endParaRPr>
          </a:p>
        </p:txBody>
      </p:sp>
      <p:sp>
        <p:nvSpPr>
          <p:cNvPr id="43019" name="Text Box 10"/>
          <p:cNvSpPr txBox="1">
            <a:spLocks noChangeArrowheads="1"/>
          </p:cNvSpPr>
          <p:nvPr/>
        </p:nvSpPr>
        <p:spPr bwMode="auto">
          <a:xfrm>
            <a:off x="6407150" y="2562224"/>
            <a:ext cx="2556000" cy="43200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b="1">
                <a:latin typeface="Osaka-UI" pitchFamily="50" charset="-128"/>
                <a:ea typeface="Osaka-UI" pitchFamily="50" charset="-128"/>
              </a:rPr>
              <a:t>リアルタイムクロック</a:t>
            </a:r>
          </a:p>
        </p:txBody>
      </p:sp>
      <p:sp>
        <p:nvSpPr>
          <p:cNvPr id="43020" name="Text Box 11"/>
          <p:cNvSpPr txBox="1">
            <a:spLocks noChangeArrowheads="1"/>
          </p:cNvSpPr>
          <p:nvPr/>
        </p:nvSpPr>
        <p:spPr bwMode="auto">
          <a:xfrm>
            <a:off x="6407150" y="3054350"/>
            <a:ext cx="2584450" cy="42545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>
                <a:latin typeface="Osaka-UI" pitchFamily="50" charset="-128"/>
                <a:ea typeface="Osaka-UI" pitchFamily="50" charset="-128"/>
              </a:rPr>
              <a:t>(ACPI)</a:t>
            </a:r>
          </a:p>
        </p:txBody>
      </p:sp>
      <p:sp>
        <p:nvSpPr>
          <p:cNvPr id="43021" name="Text Box 12"/>
          <p:cNvSpPr txBox="1">
            <a:spLocks noChangeArrowheads="1"/>
          </p:cNvSpPr>
          <p:nvPr/>
        </p:nvSpPr>
        <p:spPr bwMode="auto">
          <a:xfrm>
            <a:off x="6407150" y="3535363"/>
            <a:ext cx="2584450" cy="42545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ja-JP" altLang="en-US" sz="2000" b="1">
              <a:latin typeface="Osaka-UI" pitchFamily="50" charset="-128"/>
              <a:ea typeface="Osaka-UI" pitchFamily="50" charset="-128"/>
            </a:endParaRPr>
          </a:p>
        </p:txBody>
      </p:sp>
      <p:sp>
        <p:nvSpPr>
          <p:cNvPr id="43022" name="Text Box 13"/>
          <p:cNvSpPr txBox="1">
            <a:spLocks noChangeArrowheads="1"/>
          </p:cNvSpPr>
          <p:nvPr/>
        </p:nvSpPr>
        <p:spPr bwMode="auto">
          <a:xfrm>
            <a:off x="6407150" y="4029075"/>
            <a:ext cx="2584450" cy="42545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ja-JP" altLang="en-US" sz="2000" b="1">
              <a:latin typeface="Osaka-UI" pitchFamily="50" charset="-128"/>
              <a:ea typeface="Osaka-UI" pitchFamily="50" charset="-128"/>
            </a:endParaRPr>
          </a:p>
        </p:txBody>
      </p:sp>
      <p:sp>
        <p:nvSpPr>
          <p:cNvPr id="43023" name="Text Box 14"/>
          <p:cNvSpPr txBox="1">
            <a:spLocks noChangeArrowheads="1"/>
          </p:cNvSpPr>
          <p:nvPr/>
        </p:nvSpPr>
        <p:spPr bwMode="auto">
          <a:xfrm>
            <a:off x="6407150" y="4508500"/>
            <a:ext cx="2584450" cy="42545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>
                <a:latin typeface="Osaka-UI" pitchFamily="50" charset="-128"/>
                <a:ea typeface="Osaka-UI" pitchFamily="50" charset="-128"/>
              </a:rPr>
              <a:t>PS/2</a:t>
            </a:r>
            <a:r>
              <a:rPr lang="ja-JP" altLang="en-US" sz="2000" b="1">
                <a:latin typeface="Osaka-UI" pitchFamily="50" charset="-128"/>
                <a:ea typeface="Osaka-UI" pitchFamily="50" charset="-128"/>
              </a:rPr>
              <a:t>マウス</a:t>
            </a:r>
          </a:p>
        </p:txBody>
      </p:sp>
      <p:sp>
        <p:nvSpPr>
          <p:cNvPr id="43024" name="Text Box 15"/>
          <p:cNvSpPr txBox="1">
            <a:spLocks noChangeArrowheads="1"/>
          </p:cNvSpPr>
          <p:nvPr/>
        </p:nvSpPr>
        <p:spPr bwMode="auto">
          <a:xfrm>
            <a:off x="6407150" y="5002213"/>
            <a:ext cx="2584450" cy="40011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 b="1" dirty="0">
                <a:latin typeface="Osaka-UI" pitchFamily="50" charset="-128"/>
                <a:ea typeface="Osaka-UI" pitchFamily="50" charset="-128"/>
              </a:rPr>
              <a:t>数値</a:t>
            </a:r>
            <a:r>
              <a:rPr lang="ja-JP" altLang="en-US" sz="2000" b="1" dirty="0" smtClean="0">
                <a:latin typeface="Osaka-UI" pitchFamily="50" charset="-128"/>
                <a:ea typeface="Osaka-UI" pitchFamily="50" charset="-128"/>
              </a:rPr>
              <a:t>演算コプロセッサ</a:t>
            </a:r>
            <a:endParaRPr lang="ja-JP" altLang="en-US" sz="2000" b="1" dirty="0">
              <a:latin typeface="Osaka-UI" pitchFamily="50" charset="-128"/>
              <a:ea typeface="Osaka-UI" pitchFamily="50" charset="-128"/>
            </a:endParaRPr>
          </a:p>
        </p:txBody>
      </p:sp>
      <p:sp>
        <p:nvSpPr>
          <p:cNvPr id="43025" name="Text Box 16"/>
          <p:cNvSpPr txBox="1">
            <a:spLocks noChangeArrowheads="1"/>
          </p:cNvSpPr>
          <p:nvPr/>
        </p:nvSpPr>
        <p:spPr bwMode="auto">
          <a:xfrm>
            <a:off x="2647950" y="5557838"/>
            <a:ext cx="2533650" cy="42545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000" b="1">
                <a:latin typeface="Osaka-UI" pitchFamily="50" charset="-128"/>
                <a:ea typeface="Osaka-UI" pitchFamily="50" charset="-128"/>
              </a:rPr>
              <a:t>フロッピーディスク</a:t>
            </a:r>
          </a:p>
        </p:txBody>
      </p:sp>
      <p:sp>
        <p:nvSpPr>
          <p:cNvPr id="43026" name="Text Box 17"/>
          <p:cNvSpPr txBox="1">
            <a:spLocks noChangeArrowheads="1"/>
          </p:cNvSpPr>
          <p:nvPr/>
        </p:nvSpPr>
        <p:spPr bwMode="auto">
          <a:xfrm>
            <a:off x="2647950" y="6051550"/>
            <a:ext cx="2533650" cy="338138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>
                <a:latin typeface="Osaka-UI" pitchFamily="50" charset="-128"/>
                <a:ea typeface="Osaka-UI" pitchFamily="50" charset="-128"/>
              </a:rPr>
              <a:t>LPT1(</a:t>
            </a:r>
            <a:r>
              <a:rPr lang="ja-JP" altLang="en-US" sz="1600" b="1">
                <a:latin typeface="Osaka-UI" pitchFamily="50" charset="-128"/>
                <a:ea typeface="Osaka-UI" pitchFamily="50" charset="-128"/>
              </a:rPr>
              <a:t>パラレルポート</a:t>
            </a:r>
            <a:r>
              <a:rPr lang="en-US" altLang="ja-JP" sz="1600" b="1">
                <a:latin typeface="Osaka-UI" pitchFamily="50" charset="-128"/>
                <a:ea typeface="Osaka-UI" pitchFamily="50" charset="-128"/>
              </a:rPr>
              <a:t>)</a:t>
            </a:r>
          </a:p>
        </p:txBody>
      </p:sp>
      <p:sp>
        <p:nvSpPr>
          <p:cNvPr id="43027" name="Text Box 18"/>
          <p:cNvSpPr txBox="1">
            <a:spLocks noChangeArrowheads="1"/>
          </p:cNvSpPr>
          <p:nvPr/>
        </p:nvSpPr>
        <p:spPr bwMode="auto">
          <a:xfrm>
            <a:off x="6407150" y="5483225"/>
            <a:ext cx="2584450" cy="42545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>
                <a:latin typeface="Osaka-UI" pitchFamily="50" charset="-128"/>
                <a:ea typeface="Osaka-UI" pitchFamily="50" charset="-128"/>
              </a:rPr>
              <a:t>IDE(Primary)</a:t>
            </a:r>
          </a:p>
        </p:txBody>
      </p:sp>
      <p:sp>
        <p:nvSpPr>
          <p:cNvPr id="43028" name="Text Box 19"/>
          <p:cNvSpPr txBox="1">
            <a:spLocks noChangeArrowheads="1"/>
          </p:cNvSpPr>
          <p:nvPr/>
        </p:nvSpPr>
        <p:spPr bwMode="auto">
          <a:xfrm>
            <a:off x="6407150" y="5975350"/>
            <a:ext cx="2584450" cy="42545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>
                <a:latin typeface="Osaka-UI" pitchFamily="50" charset="-128"/>
                <a:ea typeface="Osaka-UI" pitchFamily="50" charset="-128"/>
              </a:rPr>
              <a:t>IDE(Secondary)</a:t>
            </a:r>
          </a:p>
        </p:txBody>
      </p:sp>
      <p:sp>
        <p:nvSpPr>
          <p:cNvPr id="43029" name="Text Box 20"/>
          <p:cNvSpPr txBox="1">
            <a:spLocks noChangeArrowheads="1"/>
          </p:cNvSpPr>
          <p:nvPr/>
        </p:nvSpPr>
        <p:spPr bwMode="auto">
          <a:xfrm>
            <a:off x="2057400" y="2584450"/>
            <a:ext cx="492125" cy="42545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>
                <a:latin typeface="Osaka-UI" pitchFamily="50" charset="-128"/>
                <a:ea typeface="Osaka-UI" pitchFamily="50" charset="-128"/>
              </a:rPr>
              <a:t>0</a:t>
            </a:r>
          </a:p>
        </p:txBody>
      </p:sp>
      <p:sp>
        <p:nvSpPr>
          <p:cNvPr id="45078" name="Text Box 21"/>
          <p:cNvSpPr txBox="1">
            <a:spLocks noChangeArrowheads="1"/>
          </p:cNvSpPr>
          <p:nvPr/>
        </p:nvSpPr>
        <p:spPr bwMode="auto">
          <a:xfrm>
            <a:off x="2057400" y="3078163"/>
            <a:ext cx="492125" cy="42545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>
                <a:latin typeface="Osaka-UI" pitchFamily="50" charset="-128"/>
                <a:ea typeface="Osaka-UI" pitchFamily="50" charset="-128"/>
              </a:rPr>
              <a:t>1</a:t>
            </a:r>
          </a:p>
        </p:txBody>
      </p:sp>
      <p:sp>
        <p:nvSpPr>
          <p:cNvPr id="43031" name="Text Box 22"/>
          <p:cNvSpPr txBox="1">
            <a:spLocks noChangeArrowheads="1"/>
          </p:cNvSpPr>
          <p:nvPr/>
        </p:nvSpPr>
        <p:spPr bwMode="auto">
          <a:xfrm>
            <a:off x="2057400" y="3582988"/>
            <a:ext cx="492125" cy="42545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>
                <a:latin typeface="Osaka-UI" pitchFamily="50" charset="-128"/>
                <a:ea typeface="Osaka-UI" pitchFamily="50" charset="-128"/>
              </a:rPr>
              <a:t>2</a:t>
            </a:r>
          </a:p>
        </p:txBody>
      </p:sp>
      <p:sp>
        <p:nvSpPr>
          <p:cNvPr id="43032" name="Text Box 23"/>
          <p:cNvSpPr txBox="1">
            <a:spLocks noChangeArrowheads="1"/>
          </p:cNvSpPr>
          <p:nvPr/>
        </p:nvSpPr>
        <p:spPr bwMode="auto">
          <a:xfrm>
            <a:off x="2057400" y="4073525"/>
            <a:ext cx="492125" cy="42545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>
                <a:latin typeface="Osaka-UI" pitchFamily="50" charset="-128"/>
                <a:ea typeface="Osaka-UI" pitchFamily="50" charset="-128"/>
              </a:rPr>
              <a:t>3</a:t>
            </a:r>
          </a:p>
        </p:txBody>
      </p:sp>
      <p:sp>
        <p:nvSpPr>
          <p:cNvPr id="43033" name="Text Box 24"/>
          <p:cNvSpPr txBox="1">
            <a:spLocks noChangeArrowheads="1"/>
          </p:cNvSpPr>
          <p:nvPr/>
        </p:nvSpPr>
        <p:spPr bwMode="auto">
          <a:xfrm>
            <a:off x="2057400" y="4552950"/>
            <a:ext cx="492125" cy="42545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>
                <a:latin typeface="Osaka-UI" pitchFamily="50" charset="-128"/>
                <a:ea typeface="Osaka-UI" pitchFamily="50" charset="-128"/>
              </a:rPr>
              <a:t>4</a:t>
            </a:r>
          </a:p>
        </p:txBody>
      </p:sp>
      <p:sp>
        <p:nvSpPr>
          <p:cNvPr id="43034" name="Text Box 25"/>
          <p:cNvSpPr txBox="1">
            <a:spLocks noChangeArrowheads="1"/>
          </p:cNvSpPr>
          <p:nvPr/>
        </p:nvSpPr>
        <p:spPr bwMode="auto">
          <a:xfrm>
            <a:off x="2057400" y="5046663"/>
            <a:ext cx="492125" cy="42545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>
                <a:latin typeface="Osaka-UI" pitchFamily="50" charset="-128"/>
                <a:ea typeface="Osaka-UI" pitchFamily="50" charset="-128"/>
              </a:rPr>
              <a:t>5</a:t>
            </a:r>
          </a:p>
        </p:txBody>
      </p:sp>
      <p:sp>
        <p:nvSpPr>
          <p:cNvPr id="43035" name="Text Box 26"/>
          <p:cNvSpPr txBox="1">
            <a:spLocks noChangeArrowheads="1"/>
          </p:cNvSpPr>
          <p:nvPr/>
        </p:nvSpPr>
        <p:spPr bwMode="auto">
          <a:xfrm>
            <a:off x="2057400" y="5526088"/>
            <a:ext cx="492125" cy="42545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>
                <a:latin typeface="Osaka-UI" pitchFamily="50" charset="-128"/>
                <a:ea typeface="Osaka-UI" pitchFamily="50" charset="-128"/>
              </a:rPr>
              <a:t>6</a:t>
            </a:r>
          </a:p>
        </p:txBody>
      </p:sp>
      <p:sp>
        <p:nvSpPr>
          <p:cNvPr id="43036" name="Text Box 27"/>
          <p:cNvSpPr txBox="1">
            <a:spLocks noChangeArrowheads="1"/>
          </p:cNvSpPr>
          <p:nvPr/>
        </p:nvSpPr>
        <p:spPr bwMode="auto">
          <a:xfrm>
            <a:off x="2057400" y="6019800"/>
            <a:ext cx="492125" cy="42545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>
                <a:latin typeface="Osaka-UI" pitchFamily="50" charset="-128"/>
                <a:ea typeface="Osaka-UI" pitchFamily="50" charset="-128"/>
              </a:rPr>
              <a:t>7</a:t>
            </a:r>
          </a:p>
        </p:txBody>
      </p:sp>
      <p:sp>
        <p:nvSpPr>
          <p:cNvPr id="43037" name="Text Box 28"/>
          <p:cNvSpPr txBox="1">
            <a:spLocks noChangeArrowheads="1"/>
          </p:cNvSpPr>
          <p:nvPr/>
        </p:nvSpPr>
        <p:spPr bwMode="auto">
          <a:xfrm>
            <a:off x="5815013" y="2562225"/>
            <a:ext cx="503237" cy="42545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>
                <a:latin typeface="Osaka-UI" pitchFamily="50" charset="-128"/>
                <a:ea typeface="Osaka-UI" pitchFamily="50" charset="-128"/>
              </a:rPr>
              <a:t>8</a:t>
            </a:r>
          </a:p>
        </p:txBody>
      </p:sp>
      <p:sp>
        <p:nvSpPr>
          <p:cNvPr id="43038" name="Text Box 29"/>
          <p:cNvSpPr txBox="1">
            <a:spLocks noChangeArrowheads="1"/>
          </p:cNvSpPr>
          <p:nvPr/>
        </p:nvSpPr>
        <p:spPr bwMode="auto">
          <a:xfrm>
            <a:off x="5815013" y="3054350"/>
            <a:ext cx="503237" cy="425450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>
                <a:latin typeface="Osaka-UI" pitchFamily="50" charset="-128"/>
                <a:ea typeface="Osaka-UI" pitchFamily="50" charset="-128"/>
              </a:rPr>
              <a:t>9</a:t>
            </a:r>
          </a:p>
        </p:txBody>
      </p:sp>
      <p:sp>
        <p:nvSpPr>
          <p:cNvPr id="43039" name="Text Box 30"/>
          <p:cNvSpPr txBox="1">
            <a:spLocks noChangeArrowheads="1"/>
          </p:cNvSpPr>
          <p:nvPr/>
        </p:nvSpPr>
        <p:spPr bwMode="auto">
          <a:xfrm>
            <a:off x="5815013" y="3535363"/>
            <a:ext cx="503237" cy="338554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 dirty="0">
                <a:latin typeface="Osaka-UI" pitchFamily="50" charset="-128"/>
                <a:ea typeface="Osaka-UI" pitchFamily="50" charset="-128"/>
              </a:rPr>
              <a:t>10</a:t>
            </a:r>
          </a:p>
        </p:txBody>
      </p:sp>
      <p:sp>
        <p:nvSpPr>
          <p:cNvPr id="43040" name="Text Box 31"/>
          <p:cNvSpPr txBox="1">
            <a:spLocks noChangeArrowheads="1"/>
          </p:cNvSpPr>
          <p:nvPr/>
        </p:nvSpPr>
        <p:spPr bwMode="auto">
          <a:xfrm>
            <a:off x="5815013" y="4029075"/>
            <a:ext cx="503237" cy="365125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>
                <a:latin typeface="Osaka-UI" pitchFamily="50" charset="-128"/>
                <a:ea typeface="Osaka-UI" pitchFamily="50" charset="-128"/>
              </a:rPr>
              <a:t>11</a:t>
            </a:r>
          </a:p>
        </p:txBody>
      </p:sp>
      <p:sp>
        <p:nvSpPr>
          <p:cNvPr id="43041" name="Text Box 32"/>
          <p:cNvSpPr txBox="1">
            <a:spLocks noChangeArrowheads="1"/>
          </p:cNvSpPr>
          <p:nvPr/>
        </p:nvSpPr>
        <p:spPr bwMode="auto">
          <a:xfrm>
            <a:off x="5815013" y="4508500"/>
            <a:ext cx="503237" cy="365125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>
                <a:latin typeface="Osaka-UI" pitchFamily="50" charset="-128"/>
                <a:ea typeface="Osaka-UI" pitchFamily="50" charset="-128"/>
              </a:rPr>
              <a:t>12</a:t>
            </a:r>
          </a:p>
        </p:txBody>
      </p:sp>
      <p:sp>
        <p:nvSpPr>
          <p:cNvPr id="43042" name="Text Box 33"/>
          <p:cNvSpPr txBox="1">
            <a:spLocks noChangeArrowheads="1"/>
          </p:cNvSpPr>
          <p:nvPr/>
        </p:nvSpPr>
        <p:spPr bwMode="auto">
          <a:xfrm>
            <a:off x="5815013" y="5002213"/>
            <a:ext cx="503237" cy="365125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>
                <a:latin typeface="Osaka-UI" pitchFamily="50" charset="-128"/>
                <a:ea typeface="Osaka-UI" pitchFamily="50" charset="-128"/>
              </a:rPr>
              <a:t>13</a:t>
            </a:r>
          </a:p>
        </p:txBody>
      </p:sp>
      <p:sp>
        <p:nvSpPr>
          <p:cNvPr id="43043" name="Text Box 34"/>
          <p:cNvSpPr txBox="1">
            <a:spLocks noChangeArrowheads="1"/>
          </p:cNvSpPr>
          <p:nvPr/>
        </p:nvSpPr>
        <p:spPr bwMode="auto">
          <a:xfrm>
            <a:off x="5815013" y="5483225"/>
            <a:ext cx="503237" cy="365125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>
                <a:latin typeface="Osaka-UI" pitchFamily="50" charset="-128"/>
                <a:ea typeface="Osaka-UI" pitchFamily="50" charset="-128"/>
              </a:rPr>
              <a:t>14</a:t>
            </a:r>
          </a:p>
        </p:txBody>
      </p:sp>
      <p:sp>
        <p:nvSpPr>
          <p:cNvPr id="43044" name="Text Box 35"/>
          <p:cNvSpPr txBox="1">
            <a:spLocks noChangeArrowheads="1"/>
          </p:cNvSpPr>
          <p:nvPr/>
        </p:nvSpPr>
        <p:spPr bwMode="auto">
          <a:xfrm>
            <a:off x="5815013" y="5975350"/>
            <a:ext cx="503237" cy="365125"/>
          </a:xfrm>
          <a:prstGeom prst="rect">
            <a:avLst/>
          </a:prstGeom>
          <a:solidFill>
            <a:srgbClr val="67627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>
                <a:latin typeface="Osaka-UI" pitchFamily="50" charset="-128"/>
                <a:ea typeface="Osaka-UI" pitchFamily="50" charset="-128"/>
              </a:rPr>
              <a:t>15</a:t>
            </a:r>
          </a:p>
        </p:txBody>
      </p:sp>
      <p:sp>
        <p:nvSpPr>
          <p:cNvPr id="43046" name="AutoShape 37"/>
          <p:cNvSpPr>
            <a:spLocks noChangeArrowheads="1"/>
          </p:cNvSpPr>
          <p:nvPr/>
        </p:nvSpPr>
        <p:spPr bwMode="auto">
          <a:xfrm>
            <a:off x="152400" y="2590800"/>
            <a:ext cx="1371600" cy="990600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>
                <a:solidFill>
                  <a:srgbClr val="FFFF00"/>
                </a:solidFill>
                <a:latin typeface="Osaka-UI" pitchFamily="50" charset="-128"/>
                <a:ea typeface="Osaka-UI" pitchFamily="50" charset="-128"/>
              </a:rPr>
              <a:t>CPU</a:t>
            </a:r>
          </a:p>
        </p:txBody>
      </p:sp>
      <p:cxnSp>
        <p:nvCxnSpPr>
          <p:cNvPr id="43047" name="AutoShape 38"/>
          <p:cNvCxnSpPr>
            <a:cxnSpLocks noChangeShapeType="1"/>
            <a:stCxn id="43046" idx="2"/>
          </p:cNvCxnSpPr>
          <p:nvPr/>
        </p:nvCxnSpPr>
        <p:spPr bwMode="auto">
          <a:xfrm rot="16200000" flipH="1">
            <a:off x="1281112" y="3138488"/>
            <a:ext cx="276225" cy="11620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43048" name="AutoShape 39"/>
          <p:cNvSpPr>
            <a:spLocks noChangeArrowheads="1"/>
          </p:cNvSpPr>
          <p:nvPr/>
        </p:nvSpPr>
        <p:spPr bwMode="auto">
          <a:xfrm>
            <a:off x="395288" y="3860800"/>
            <a:ext cx="914400" cy="1600200"/>
          </a:xfrm>
          <a:prstGeom prst="upDownArrow">
            <a:avLst>
              <a:gd name="adj1" fmla="val 43907"/>
              <a:gd name="adj2" fmla="val 40104"/>
            </a:avLst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3049" name="AutoShape 40"/>
          <p:cNvSpPr>
            <a:spLocks noChangeArrowheads="1"/>
          </p:cNvSpPr>
          <p:nvPr/>
        </p:nvSpPr>
        <p:spPr bwMode="auto">
          <a:xfrm>
            <a:off x="390525" y="5581650"/>
            <a:ext cx="914400" cy="1143000"/>
          </a:xfrm>
          <a:prstGeom prst="bevel">
            <a:avLst>
              <a:gd name="adj" fmla="val 12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en-US" sz="2400">
              <a:latin typeface="Osaka-UI" pitchFamily="50" charset="-128"/>
              <a:ea typeface="Osaka-UI" pitchFamily="50" charset="-128"/>
            </a:endParaRPr>
          </a:p>
        </p:txBody>
      </p:sp>
      <p:sp>
        <p:nvSpPr>
          <p:cNvPr id="43050" name="Text Box 41"/>
          <p:cNvSpPr txBox="1">
            <a:spLocks noChangeArrowheads="1"/>
          </p:cNvSpPr>
          <p:nvPr/>
        </p:nvSpPr>
        <p:spPr bwMode="auto">
          <a:xfrm>
            <a:off x="608013" y="5734050"/>
            <a:ext cx="492125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r>
              <a:rPr lang="ja-JP" altLang="en-US" sz="2000" b="1">
                <a:latin typeface="Osaka-UI" pitchFamily="50" charset="-128"/>
                <a:ea typeface="Osaka-UI" pitchFamily="50" charset="-128"/>
              </a:rPr>
              <a:t>メモリ</a:t>
            </a:r>
          </a:p>
        </p:txBody>
      </p:sp>
      <p:sp>
        <p:nvSpPr>
          <p:cNvPr id="43051" name="正方形/長方形 43"/>
          <p:cNvSpPr>
            <a:spLocks noChangeArrowheads="1"/>
          </p:cNvSpPr>
          <p:nvPr/>
        </p:nvSpPr>
        <p:spPr bwMode="auto">
          <a:xfrm>
            <a:off x="2000250" y="2500313"/>
            <a:ext cx="3214688" cy="40005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43052" name="正方形/長方形 44"/>
          <p:cNvSpPr>
            <a:spLocks noChangeArrowheads="1"/>
          </p:cNvSpPr>
          <p:nvPr/>
        </p:nvSpPr>
        <p:spPr bwMode="auto">
          <a:xfrm>
            <a:off x="5715000" y="2514600"/>
            <a:ext cx="3276600" cy="39624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43053" name="テキスト ボックス 45"/>
          <p:cNvSpPr txBox="1">
            <a:spLocks noChangeArrowheads="1"/>
          </p:cNvSpPr>
          <p:nvPr/>
        </p:nvSpPr>
        <p:spPr bwMode="auto">
          <a:xfrm>
            <a:off x="2500313" y="1966913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/>
              <a:t>IRQ</a:t>
            </a:r>
            <a:r>
              <a:rPr lang="ja-JP" altLang="en-US" sz="2400"/>
              <a:t>コントローラ</a:t>
            </a:r>
          </a:p>
        </p:txBody>
      </p:sp>
      <p:sp>
        <p:nvSpPr>
          <p:cNvPr id="43054" name="テキスト ボックス 46"/>
          <p:cNvSpPr txBox="1">
            <a:spLocks noChangeArrowheads="1"/>
          </p:cNvSpPr>
          <p:nvPr/>
        </p:nvSpPr>
        <p:spPr bwMode="auto">
          <a:xfrm>
            <a:off x="6357938" y="1966913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/>
              <a:t>IRQ</a:t>
            </a:r>
            <a:r>
              <a:rPr lang="ja-JP" altLang="en-US" sz="2400"/>
              <a:t>コントローラ</a:t>
            </a:r>
          </a:p>
        </p:txBody>
      </p:sp>
      <p:cxnSp>
        <p:nvCxnSpPr>
          <p:cNvPr id="45" name="AutoShape 36"/>
          <p:cNvCxnSpPr>
            <a:cxnSpLocks noChangeShapeType="1"/>
          </p:cNvCxnSpPr>
          <p:nvPr/>
        </p:nvCxnSpPr>
        <p:spPr bwMode="auto">
          <a:xfrm flipV="1">
            <a:off x="5195888" y="3267075"/>
            <a:ext cx="604837" cy="528638"/>
          </a:xfrm>
          <a:prstGeom prst="bentConnector3">
            <a:avLst>
              <a:gd name="adj1" fmla="val 4987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46" name="下矢印吹き出し 47"/>
          <p:cNvSpPr>
            <a:spLocks noChangeArrowheads="1"/>
          </p:cNvSpPr>
          <p:nvPr/>
        </p:nvSpPr>
        <p:spPr bwMode="auto">
          <a:xfrm>
            <a:off x="4714875" y="1357313"/>
            <a:ext cx="1643063" cy="1857375"/>
          </a:xfrm>
          <a:prstGeom prst="downArrowCallout">
            <a:avLst>
              <a:gd name="adj1" fmla="val 6972"/>
              <a:gd name="adj2" fmla="val 9977"/>
              <a:gd name="adj3" fmla="val 11477"/>
              <a:gd name="adj4" fmla="val 1921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ja-JP" altLang="en-US" dirty="0"/>
              <a:t>カスケード接続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-19050"/>
            <a:ext cx="8640960" cy="1431925"/>
          </a:xfrm>
        </p:spPr>
        <p:txBody>
          <a:bodyPr/>
          <a:lstStyle/>
          <a:p>
            <a:r>
              <a:rPr lang="en-US" altLang="ja-JP" sz="4000" dirty="0" smtClean="0"/>
              <a:t>BIOS </a:t>
            </a:r>
            <a:r>
              <a:rPr lang="ja-JP" altLang="en-US" sz="4000" dirty="0" smtClean="0"/>
              <a:t>の動作チェック終了時の画面</a:t>
            </a:r>
          </a:p>
        </p:txBody>
      </p:sp>
      <p:sp>
        <p:nvSpPr>
          <p:cNvPr id="44037" name="Text Box 2"/>
          <p:cNvSpPr txBox="1">
            <a:spLocks noChangeArrowheads="1"/>
          </p:cNvSpPr>
          <p:nvPr/>
        </p:nvSpPr>
        <p:spPr bwMode="auto">
          <a:xfrm>
            <a:off x="71438" y="1947604"/>
            <a:ext cx="8964612" cy="378565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 b="1" dirty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                                   </a:t>
            </a:r>
          </a:p>
          <a:p>
            <a:r>
              <a:rPr lang="en-US" altLang="ja-JP" sz="1600" b="1" dirty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+==================================================================================+</a:t>
            </a:r>
          </a:p>
          <a:p>
            <a:r>
              <a:rPr lang="en-US" altLang="ja-JP" sz="1600" b="1" dirty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| </a:t>
            </a:r>
            <a:r>
              <a:rPr lang="en-US" altLang="ja-JP" sz="1600" b="1" dirty="0">
                <a:solidFill>
                  <a:srgbClr val="FFFF00"/>
                </a:solidFill>
                <a:latin typeface="ＭＳ ゴシック" pitchFamily="-112" charset="-128"/>
                <a:ea typeface="ＭＳ ゴシック" pitchFamily="-112" charset="-128"/>
              </a:rPr>
              <a:t>PCI Devices:</a:t>
            </a:r>
            <a:r>
              <a:rPr lang="en-US" altLang="ja-JP" sz="1600" b="1" dirty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                                                                    |</a:t>
            </a:r>
          </a:p>
          <a:p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| PCI Onboard USB Controller,</a:t>
            </a:r>
            <a:r>
              <a:rPr lang="en-US" altLang="ja-JP" sz="1600" b="1" dirty="0" smtClean="0">
                <a:solidFill>
                  <a:srgbClr val="66FF66"/>
                </a:solidFill>
                <a:latin typeface="ＭＳ ゴシック" pitchFamily="-112" charset="-128"/>
                <a:ea typeface="ＭＳ ゴシック" pitchFamily="-112" charset="-128"/>
              </a:rPr>
              <a:t>IRQ15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       PCI Onboard USB Controller,</a:t>
            </a:r>
            <a:r>
              <a:rPr lang="en-US" altLang="ja-JP" sz="1600" b="1" dirty="0" smtClean="0">
                <a:solidFill>
                  <a:srgbClr val="66FF66"/>
                </a:solidFill>
                <a:latin typeface="ＭＳ ゴシック" pitchFamily="-112" charset="-128"/>
                <a:ea typeface="ＭＳ ゴシック" pitchFamily="-112" charset="-128"/>
              </a:rPr>
              <a:t>IRQ15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        | </a:t>
            </a:r>
          </a:p>
          <a:p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| PCI Onboard USB Controller,</a:t>
            </a:r>
            <a:r>
              <a:rPr lang="en-US" altLang="ja-JP" sz="1600" b="1" dirty="0" smtClean="0">
                <a:solidFill>
                  <a:srgbClr val="66FF66"/>
                </a:solidFill>
                <a:latin typeface="ＭＳ ゴシック" pitchFamily="-112" charset="-128"/>
                <a:ea typeface="ＭＳ ゴシック" pitchFamily="-112" charset="-128"/>
              </a:rPr>
              <a:t>IRQ14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       PCI Onboard USB Controller,</a:t>
            </a:r>
            <a:r>
              <a:rPr lang="en-US" altLang="ja-JP" sz="1600" b="1" dirty="0" smtClean="0">
                <a:solidFill>
                  <a:srgbClr val="66FF66"/>
                </a:solidFill>
                <a:latin typeface="ＭＳ ゴシック" pitchFamily="-112" charset="-128"/>
                <a:ea typeface="ＭＳ ゴシック" pitchFamily="-112" charset="-128"/>
              </a:rPr>
              <a:t>IRQ10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        |</a:t>
            </a:r>
          </a:p>
          <a:p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| PCIE </a:t>
            </a:r>
            <a:r>
              <a:rPr lang="en-US" altLang="ja-JP" sz="1600" b="1" dirty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Onboard 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Multimedia device,</a:t>
            </a:r>
            <a:r>
              <a:rPr lang="en-US" altLang="ja-JP" sz="1600" b="1" dirty="0" smtClean="0">
                <a:solidFill>
                  <a:srgbClr val="66FF66"/>
                </a:solidFill>
                <a:latin typeface="ＭＳ ゴシック" pitchFamily="-112" charset="-128"/>
                <a:ea typeface="ＭＳ ゴシック" pitchFamily="-112" charset="-128"/>
              </a:rPr>
              <a:t>IRQ3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    PCIE Onboard PCI Bridge,</a:t>
            </a:r>
            <a:r>
              <a:rPr lang="en-US" altLang="ja-JP" sz="1600" b="1" dirty="0" smtClean="0">
                <a:solidFill>
                  <a:srgbClr val="66FF66"/>
                </a:solidFill>
                <a:latin typeface="ＭＳ ゴシック" pitchFamily="-112" charset="-128"/>
                <a:ea typeface="ＭＳ ゴシック" pitchFamily="-112" charset="-128"/>
              </a:rPr>
              <a:t>IRQ10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           </a:t>
            </a:r>
            <a:r>
              <a:rPr lang="en-US" altLang="ja-JP" sz="1600" b="1" dirty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|</a:t>
            </a:r>
          </a:p>
          <a:p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| PCIE Onboard PCI Bridge,</a:t>
            </a:r>
            <a:r>
              <a:rPr lang="en-US" altLang="ja-JP" sz="1600" b="1" dirty="0" smtClean="0">
                <a:solidFill>
                  <a:srgbClr val="66FF66"/>
                </a:solidFill>
                <a:latin typeface="ＭＳ ゴシック" pitchFamily="-112" charset="-128"/>
                <a:ea typeface="ＭＳ ゴシック" pitchFamily="-112" charset="-128"/>
              </a:rPr>
              <a:t>IRQ11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          PCIE Onboard PCI Bridge,</a:t>
            </a:r>
            <a:r>
              <a:rPr lang="en-US" altLang="ja-JP" sz="1600" b="1" dirty="0" smtClean="0">
                <a:solidFill>
                  <a:srgbClr val="66FF66"/>
                </a:solidFill>
                <a:latin typeface="ＭＳ ゴシック" pitchFamily="-112" charset="-128"/>
                <a:ea typeface="ＭＳ ゴシック" pitchFamily="-112" charset="-128"/>
              </a:rPr>
              <a:t>IRQ11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           </a:t>
            </a:r>
            <a:r>
              <a:rPr lang="en-US" altLang="ja-JP" sz="1600" b="1" dirty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|</a:t>
            </a:r>
          </a:p>
          <a:p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| PCI Onboard USB Controller,</a:t>
            </a:r>
            <a:r>
              <a:rPr lang="en-US" altLang="ja-JP" sz="1600" b="1" dirty="0" smtClean="0">
                <a:solidFill>
                  <a:srgbClr val="66FF66"/>
                </a:solidFill>
                <a:latin typeface="ＭＳ ゴシック" pitchFamily="-112" charset="-128"/>
                <a:ea typeface="ＭＳ ゴシック" pitchFamily="-112" charset="-128"/>
              </a:rPr>
              <a:t>IRQ7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        PCI Onboard USB Controller,</a:t>
            </a:r>
            <a:r>
              <a:rPr lang="en-US" altLang="ja-JP" sz="1600" b="1" dirty="0" smtClean="0">
                <a:solidFill>
                  <a:srgbClr val="66FF66"/>
                </a:solidFill>
                <a:latin typeface="ＭＳ ゴシック" pitchFamily="-112" charset="-128"/>
                <a:ea typeface="ＭＳ ゴシック" pitchFamily="-112" charset="-128"/>
              </a:rPr>
              <a:t>IRQ15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        | </a:t>
            </a:r>
          </a:p>
          <a:p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| PCI Onboard USB Controller,</a:t>
            </a:r>
            <a:r>
              <a:rPr lang="en-US" altLang="ja-JP" sz="1600" b="1" dirty="0" smtClean="0">
                <a:solidFill>
                  <a:srgbClr val="66FF66"/>
                </a:solidFill>
                <a:latin typeface="ＭＳ ゴシック" pitchFamily="-112" charset="-128"/>
                <a:ea typeface="ＭＳ ゴシック" pitchFamily="-112" charset="-128"/>
              </a:rPr>
              <a:t>IRQ5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        PCI Onboard USB Controller,</a:t>
            </a:r>
            <a:r>
              <a:rPr lang="en-US" altLang="ja-JP" sz="1600" b="1" dirty="0" smtClean="0">
                <a:solidFill>
                  <a:srgbClr val="66FF66"/>
                </a:solidFill>
                <a:latin typeface="ＭＳ ゴシック" pitchFamily="-112" charset="-128"/>
                <a:ea typeface="ＭＳ ゴシック" pitchFamily="-112" charset="-128"/>
              </a:rPr>
              <a:t>IRQ7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         |</a:t>
            </a:r>
          </a:p>
          <a:p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| PCI Onboard PCI Bridge                  PCI Onboard IDE,</a:t>
            </a:r>
            <a:r>
              <a:rPr lang="en-US" altLang="ja-JP" sz="1600" b="1" dirty="0" smtClean="0">
                <a:solidFill>
                  <a:srgbClr val="66FF66"/>
                </a:solidFill>
                <a:latin typeface="ＭＳ ゴシック" pitchFamily="-112" charset="-128"/>
                <a:ea typeface="ＭＳ ゴシック" pitchFamily="-112" charset="-128"/>
              </a:rPr>
              <a:t>IRQ5    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                | </a:t>
            </a:r>
          </a:p>
          <a:p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| </a:t>
            </a:r>
            <a:r>
              <a:rPr lang="en-US" altLang="ja-JP" sz="1600" b="1" dirty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PCI Onboard </a:t>
            </a:r>
            <a:r>
              <a:rPr lang="en-US" altLang="ja-JP" sz="1600" b="1" dirty="0" err="1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SerialBus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Cntlr,</a:t>
            </a:r>
            <a:r>
              <a:rPr lang="en-US" altLang="ja-JP" sz="1600" b="1" dirty="0" smtClean="0">
                <a:solidFill>
                  <a:srgbClr val="66FF66"/>
                </a:solidFill>
                <a:latin typeface="ＭＳ ゴシック" pitchFamily="-112" charset="-128"/>
                <a:ea typeface="ＭＳ ゴシック" pitchFamily="-112" charset="-128"/>
              </a:rPr>
              <a:t>IRQ15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      </a:t>
            </a:r>
            <a:r>
              <a:rPr lang="en-US" altLang="ja-JP" sz="1600" b="1" dirty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PCI 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Onboard IDE,</a:t>
            </a:r>
            <a:r>
              <a:rPr lang="en-US" altLang="ja-JP" sz="1600" b="1" dirty="0" smtClean="0">
                <a:solidFill>
                  <a:srgbClr val="66FF66"/>
                </a:solidFill>
                <a:latin typeface="ＭＳ ゴシック" pitchFamily="-112" charset="-128"/>
                <a:ea typeface="ＭＳ ゴシック" pitchFamily="-112" charset="-128"/>
              </a:rPr>
              <a:t>IRQ5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                    </a:t>
            </a:r>
            <a:r>
              <a:rPr lang="en-US" altLang="ja-JP" sz="1600" b="1" dirty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| </a:t>
            </a:r>
          </a:p>
          <a:p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| PCIE Slot- 37 </a:t>
            </a:r>
            <a:r>
              <a:rPr lang="en-US" altLang="ja-JP" sz="1600" b="1" dirty="0" smtClean="0">
                <a:solidFill>
                  <a:srgbClr val="FFFF00"/>
                </a:solidFill>
                <a:latin typeface="ＭＳ ゴシック" pitchFamily="-112" charset="-128"/>
                <a:ea typeface="ＭＳ ゴシック" pitchFamily="-112" charset="-128"/>
              </a:rPr>
              <a:t>Ethernet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,</a:t>
            </a:r>
            <a:r>
              <a:rPr lang="en-US" altLang="ja-JP" sz="1600" b="1" dirty="0" smtClean="0">
                <a:solidFill>
                  <a:srgbClr val="66FF66"/>
                </a:solidFill>
                <a:latin typeface="ＭＳ ゴシック" pitchFamily="-112" charset="-128"/>
                <a:ea typeface="ＭＳ ゴシック" pitchFamily="-112" charset="-128"/>
              </a:rPr>
              <a:t>IRQ11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           PCIE Slot- 36 IDE,</a:t>
            </a:r>
            <a:r>
              <a:rPr lang="en-US" altLang="ja-JP" sz="1600" b="1" dirty="0" smtClean="0">
                <a:solidFill>
                  <a:srgbClr val="66FF66"/>
                </a:solidFill>
                <a:latin typeface="ＭＳ ゴシック" pitchFamily="-112" charset="-128"/>
                <a:ea typeface="ＭＳ ゴシック" pitchFamily="-112" charset="-128"/>
              </a:rPr>
              <a:t>IRQ10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                 | </a:t>
            </a:r>
          </a:p>
          <a:p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| </a:t>
            </a:r>
            <a:r>
              <a:rPr lang="en-US" altLang="ja-JP" sz="1600" b="1" dirty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PCI 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Slot-3 </a:t>
            </a:r>
            <a:r>
              <a:rPr lang="en-US" altLang="ja-JP" sz="1600" b="1" dirty="0" smtClean="0">
                <a:solidFill>
                  <a:srgbClr val="FFFF00"/>
                </a:solidFill>
                <a:latin typeface="ＭＳ ゴシック" pitchFamily="-112" charset="-128"/>
                <a:ea typeface="ＭＳ ゴシック" pitchFamily="-112" charset="-128"/>
              </a:rPr>
              <a:t>VGA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,</a:t>
            </a:r>
            <a:r>
              <a:rPr lang="en-US" altLang="ja-JP" sz="1600" b="1" dirty="0" smtClean="0">
                <a:solidFill>
                  <a:srgbClr val="66FF66"/>
                </a:solidFill>
                <a:latin typeface="ＭＳ ゴシック" pitchFamily="-112" charset="-128"/>
                <a:ea typeface="ＭＳ ゴシック" pitchFamily="-112" charset="-128"/>
              </a:rPr>
              <a:t>IRQ10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                   </a:t>
            </a:r>
            <a:r>
              <a:rPr lang="en-US" altLang="ja-JP" sz="1600" b="1" dirty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PCI 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Bridge </a:t>
            </a:r>
            <a:r>
              <a:rPr lang="en-US" altLang="ja-JP" sz="1600" b="1" dirty="0" smtClean="0">
                <a:solidFill>
                  <a:srgbClr val="FFFF00"/>
                </a:solidFill>
                <a:latin typeface="ＭＳ ゴシック" pitchFamily="-112" charset="-128"/>
                <a:ea typeface="ＭＳ ゴシック" pitchFamily="-112" charset="-128"/>
              </a:rPr>
              <a:t>Ethernet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,</a:t>
            </a:r>
            <a:r>
              <a:rPr lang="en-US" altLang="ja-JP" sz="1600" b="1" dirty="0" smtClean="0">
                <a:solidFill>
                  <a:srgbClr val="66FF66"/>
                </a:solidFill>
                <a:latin typeface="ＭＳ ゴシック" pitchFamily="-112" charset="-128"/>
                <a:ea typeface="ＭＳ ゴシック" pitchFamily="-112" charset="-128"/>
              </a:rPr>
              <a:t>IRQ15                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|</a:t>
            </a:r>
            <a:endParaRPr lang="en-US" altLang="ja-JP" sz="1600" b="1" dirty="0">
              <a:solidFill>
                <a:srgbClr val="B2B2B2"/>
              </a:solidFill>
              <a:latin typeface="ＭＳ ゴシック" pitchFamily="-112" charset="-128"/>
              <a:ea typeface="ＭＳ ゴシック" pitchFamily="-112" charset="-128"/>
            </a:endParaRPr>
          </a:p>
          <a:p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| PCI Bridge </a:t>
            </a:r>
            <a:r>
              <a:rPr lang="en-US" altLang="ja-JP" sz="1600" b="1" dirty="0" err="1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Firewire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Cntlr,</a:t>
            </a:r>
            <a:r>
              <a:rPr lang="en-US" altLang="ja-JP" sz="1600" b="1" dirty="0" smtClean="0">
                <a:solidFill>
                  <a:srgbClr val="66FF66"/>
                </a:solidFill>
                <a:latin typeface="ＭＳ ゴシック" pitchFamily="-112" charset="-128"/>
                <a:ea typeface="ＭＳ ゴシック" pitchFamily="-112" charset="-128"/>
              </a:rPr>
              <a:t>IRQ5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                                    </a:t>
            </a:r>
            <a:r>
              <a:rPr lang="en-US" altLang="ja-JP" sz="1600" b="1" dirty="0" smtClean="0">
                <a:solidFill>
                  <a:srgbClr val="66FF66"/>
                </a:solidFill>
                <a:latin typeface="ＭＳ ゴシック" pitchFamily="-112" charset="-128"/>
                <a:ea typeface="ＭＳ ゴシック" pitchFamily="-112" charset="-128"/>
              </a:rPr>
              <a:t>               </a:t>
            </a:r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|</a:t>
            </a:r>
          </a:p>
          <a:p>
            <a:r>
              <a:rPr lang="en-US" altLang="ja-JP" sz="1600" b="1" dirty="0" smtClean="0">
                <a:solidFill>
                  <a:srgbClr val="B2B2B2"/>
                </a:solidFill>
                <a:latin typeface="ＭＳ ゴシック" pitchFamily="-112" charset="-128"/>
                <a:ea typeface="ＭＳ ゴシック" pitchFamily="-112" charset="-128"/>
              </a:rPr>
              <a:t>+==================================================================================+</a:t>
            </a:r>
            <a:endParaRPr lang="en-US" altLang="ja-JP" sz="1600" b="1" dirty="0">
              <a:solidFill>
                <a:srgbClr val="B2B2B2"/>
              </a:solidFill>
              <a:latin typeface="ＭＳ ゴシック" pitchFamily="-112" charset="-128"/>
              <a:ea typeface="ＭＳ ゴシック" pitchFamily="-112" charset="-128"/>
            </a:endParaRPr>
          </a:p>
        </p:txBody>
      </p:sp>
      <p:sp>
        <p:nvSpPr>
          <p:cNvPr id="44042" name="AutoShape 4"/>
          <p:cNvSpPr>
            <a:spLocks noChangeArrowheads="1"/>
          </p:cNvSpPr>
          <p:nvPr/>
        </p:nvSpPr>
        <p:spPr bwMode="auto">
          <a:xfrm>
            <a:off x="1619250" y="6092750"/>
            <a:ext cx="6192838" cy="609600"/>
          </a:xfrm>
          <a:prstGeom prst="flowChartAlternateProcess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3200">
                <a:latin typeface="Verdana" pitchFamily="-112" charset="0"/>
                <a:ea typeface="Osaka-UI" pitchFamily="50" charset="-128"/>
              </a:rPr>
              <a:t>IRQ</a:t>
            </a:r>
            <a:r>
              <a:rPr lang="ja-JP" altLang="en-US" sz="3200">
                <a:latin typeface="Verdana" pitchFamily="-112" charset="0"/>
                <a:ea typeface="Osaka-UI" pitchFamily="50" charset="-128"/>
              </a:rPr>
              <a:t>番号の割り当て</a:t>
            </a:r>
          </a:p>
        </p:txBody>
      </p:sp>
      <p:sp>
        <p:nvSpPr>
          <p:cNvPr id="44043" name="Text Box 10"/>
          <p:cNvSpPr txBox="1">
            <a:spLocks noChangeArrowheads="1"/>
          </p:cNvSpPr>
          <p:nvPr/>
        </p:nvSpPr>
        <p:spPr bwMode="auto">
          <a:xfrm>
            <a:off x="468313" y="1325563"/>
            <a:ext cx="6192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/>
              <a:t>PCI</a:t>
            </a:r>
            <a:r>
              <a:rPr lang="ja-JP" altLang="en-US" sz="2800"/>
              <a:t>デバイス一覧</a:t>
            </a:r>
            <a:r>
              <a:rPr lang="en-US" altLang="ja-JP" sz="2800"/>
              <a:t>/ IRQ</a:t>
            </a:r>
            <a:r>
              <a:rPr lang="ja-JP" altLang="en-US" sz="2800"/>
              <a:t>番号の割り当て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709613"/>
            <a:ext cx="8162925" cy="914400"/>
          </a:xfrm>
        </p:spPr>
        <p:txBody>
          <a:bodyPr>
            <a:normAutofit/>
          </a:bodyPr>
          <a:lstStyle/>
          <a:p>
            <a:r>
              <a:rPr lang="ja-JP" altLang="en-US" sz="4900" dirty="0" smtClean="0"/>
              <a:t>本日の内容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252663"/>
            <a:ext cx="7010400" cy="3598862"/>
          </a:xfrm>
        </p:spPr>
        <p:txBody>
          <a:bodyPr/>
          <a:lstStyle/>
          <a:p>
            <a:r>
              <a:rPr lang="en-US" altLang="ja-JP" sz="3600" dirty="0" smtClean="0"/>
              <a:t>BIOS </a:t>
            </a:r>
            <a:r>
              <a:rPr lang="ja-JP" altLang="en-US" sz="3600" dirty="0" smtClean="0"/>
              <a:t>とは</a:t>
            </a:r>
          </a:p>
          <a:p>
            <a:r>
              <a:rPr lang="en-US" altLang="ja-JP" sz="3600" dirty="0" smtClean="0"/>
              <a:t>BIOS </a:t>
            </a:r>
            <a:r>
              <a:rPr lang="ja-JP" altLang="en-US" sz="3600" dirty="0" smtClean="0"/>
              <a:t>はどこにある？</a:t>
            </a:r>
          </a:p>
          <a:p>
            <a:r>
              <a:rPr lang="en-US" altLang="ja-JP" sz="3600" dirty="0" smtClean="0"/>
              <a:t>BIOS </a:t>
            </a:r>
            <a:r>
              <a:rPr lang="ja-JP" altLang="en-US" sz="3600" dirty="0" smtClean="0"/>
              <a:t>の仕事</a:t>
            </a:r>
          </a:p>
          <a:p>
            <a:r>
              <a:rPr lang="en-US" altLang="ja-JP" sz="3600" dirty="0" smtClean="0">
                <a:solidFill>
                  <a:srgbClr val="FFFF00"/>
                </a:solidFill>
              </a:rPr>
              <a:t>BIOS </a:t>
            </a:r>
            <a:r>
              <a:rPr lang="ja-JP" altLang="en-US" sz="3600" dirty="0" smtClean="0">
                <a:solidFill>
                  <a:srgbClr val="FFFF00"/>
                </a:solidFill>
              </a:rPr>
              <a:t>の設定方法</a:t>
            </a:r>
            <a:endParaRPr lang="en-US" altLang="ja-JP" sz="3600" dirty="0" smtClean="0">
              <a:solidFill>
                <a:srgbClr val="FFFF00"/>
              </a:solidFill>
            </a:endParaRPr>
          </a:p>
          <a:p>
            <a:r>
              <a:rPr lang="en-US" altLang="ja-JP" sz="3600" dirty="0" smtClean="0"/>
              <a:t>BIOS </a:t>
            </a:r>
            <a:r>
              <a:rPr lang="ja-JP" altLang="en-US" sz="3600" dirty="0" smtClean="0"/>
              <a:t>のアップデート</a:t>
            </a:r>
          </a:p>
          <a:p>
            <a:endParaRPr lang="ja-JP" alt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BIOS </a:t>
            </a:r>
            <a:r>
              <a:rPr lang="ja-JP" altLang="en-US" dirty="0" smtClean="0"/>
              <a:t>の設定画面にいく必要がある場合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ハードウェアの状態</a:t>
            </a:r>
            <a:r>
              <a:rPr lang="en-US" altLang="ja-JP" dirty="0" smtClean="0"/>
              <a:t>(CPU </a:t>
            </a:r>
            <a:r>
              <a:rPr lang="ja-JP" altLang="en-US" dirty="0" smtClean="0"/>
              <a:t>温度</a:t>
            </a:r>
            <a:r>
              <a:rPr lang="en-US" altLang="ja-JP" dirty="0" smtClean="0"/>
              <a:t>, </a:t>
            </a:r>
            <a:r>
              <a:rPr lang="ja-JP" altLang="en-US" dirty="0" smtClean="0"/>
              <a:t>認識</a:t>
            </a:r>
            <a:r>
              <a:rPr lang="en-US" altLang="ja-JP" dirty="0" smtClean="0"/>
              <a:t>)</a:t>
            </a:r>
            <a:r>
              <a:rPr lang="ja-JP" altLang="en-US" dirty="0" smtClean="0"/>
              <a:t>のチェック </a:t>
            </a:r>
          </a:p>
          <a:p>
            <a:r>
              <a:rPr lang="ja-JP" altLang="en-US" dirty="0" smtClean="0"/>
              <a:t>起動ドライブの優先順位の変更 </a:t>
            </a:r>
          </a:p>
          <a:p>
            <a:r>
              <a:rPr lang="en-US" altLang="ja-JP" dirty="0" smtClean="0"/>
              <a:t>PC </a:t>
            </a:r>
            <a:r>
              <a:rPr lang="ja-JP" altLang="en-US" dirty="0" smtClean="0"/>
              <a:t>の機種によっては細かい設定</a:t>
            </a:r>
            <a:r>
              <a:rPr lang="en-US" altLang="ja-JP" dirty="0" smtClean="0"/>
              <a:t>(</a:t>
            </a:r>
            <a:r>
              <a:rPr lang="ja-JP" altLang="en-US" dirty="0" smtClean="0"/>
              <a:t>ディスプレイの明るさの設定など</a:t>
            </a:r>
            <a:r>
              <a:rPr lang="en-US" altLang="ja-JP" dirty="0" smtClean="0"/>
              <a:t>…) 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title"/>
          </p:nvPr>
        </p:nvSpPr>
        <p:spPr>
          <a:xfrm>
            <a:off x="585539" y="457200"/>
            <a:ext cx="8162925" cy="823913"/>
          </a:xfrm>
        </p:spPr>
        <p:txBody>
          <a:bodyPr>
            <a:normAutofit/>
          </a:bodyPr>
          <a:lstStyle/>
          <a:p>
            <a:r>
              <a:rPr lang="ja-JP" altLang="en-US" sz="4400" dirty="0" smtClean="0"/>
              <a:t>設定画面呼出</a:t>
            </a:r>
          </a:p>
        </p:txBody>
      </p:sp>
      <p:pic>
        <p:nvPicPr>
          <p:cNvPr id="47109" name="図 6" descr="DSCN18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488" y="1325563"/>
            <a:ext cx="5751512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テキスト ボックス 5"/>
          <p:cNvSpPr txBox="1">
            <a:spLocks noChangeArrowheads="1"/>
          </p:cNvSpPr>
          <p:nvPr/>
        </p:nvSpPr>
        <p:spPr bwMode="auto">
          <a:xfrm>
            <a:off x="1066800" y="5715000"/>
            <a:ext cx="693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400" dirty="0" smtClean="0"/>
              <a:t>情報</a:t>
            </a:r>
            <a:r>
              <a:rPr lang="ja-JP" altLang="en-US" sz="2400" dirty="0"/>
              <a:t>実験機ではこのような画面が表示されるので</a:t>
            </a:r>
            <a:r>
              <a:rPr lang="en-US" altLang="ja-JP" sz="2400" dirty="0"/>
              <a:t> BIOS Setup </a:t>
            </a:r>
            <a:r>
              <a:rPr lang="ja-JP" altLang="en-US" sz="2400" dirty="0"/>
              <a:t>ボタンをクリック。</a:t>
            </a:r>
          </a:p>
        </p:txBody>
      </p:sp>
      <p:sp>
        <p:nvSpPr>
          <p:cNvPr id="6" name="円/楕円 5"/>
          <p:cNvSpPr/>
          <p:nvPr/>
        </p:nvSpPr>
        <p:spPr>
          <a:xfrm>
            <a:off x="5580112" y="4149080"/>
            <a:ext cx="936104" cy="93610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536575" y="149225"/>
            <a:ext cx="7927975" cy="914400"/>
          </a:xfrm>
        </p:spPr>
        <p:txBody>
          <a:bodyPr>
            <a:normAutofit/>
          </a:bodyPr>
          <a:lstStyle/>
          <a:p>
            <a:pPr algn="ctr"/>
            <a:r>
              <a:rPr lang="en-US" altLang="ja-JP" sz="4900" dirty="0" smtClean="0">
                <a:solidFill>
                  <a:srgbClr val="CC6600"/>
                </a:solidFill>
              </a:rPr>
              <a:t>BIOS </a:t>
            </a:r>
            <a:r>
              <a:rPr lang="ja-JP" altLang="en-US" sz="4900" dirty="0" smtClean="0">
                <a:solidFill>
                  <a:srgbClr val="CC6600"/>
                </a:solidFill>
              </a:rPr>
              <a:t>（バイオス）とは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00188"/>
            <a:ext cx="8110538" cy="3857625"/>
          </a:xfrm>
        </p:spPr>
        <p:txBody>
          <a:bodyPr/>
          <a:lstStyle/>
          <a:p>
            <a:pPr fontAlgn="t"/>
            <a:r>
              <a:rPr lang="en-US" altLang="ja-JP" sz="3600" dirty="0" smtClean="0">
                <a:solidFill>
                  <a:srgbClr val="FFFF00"/>
                </a:solidFill>
              </a:rPr>
              <a:t>Basic </a:t>
            </a:r>
            <a:r>
              <a:rPr lang="en-US" altLang="ja-JP" sz="3600" dirty="0" err="1" smtClean="0">
                <a:solidFill>
                  <a:srgbClr val="FFFF00"/>
                </a:solidFill>
              </a:rPr>
              <a:t>Input/Output</a:t>
            </a:r>
            <a:r>
              <a:rPr lang="en-US" altLang="ja-JP" sz="3600" dirty="0" smtClean="0">
                <a:solidFill>
                  <a:srgbClr val="FFFF00"/>
                </a:solidFill>
              </a:rPr>
              <a:t> System</a:t>
            </a:r>
          </a:p>
          <a:p>
            <a:pPr>
              <a:buFont typeface="Wingdings" pitchFamily="-112" charset="2"/>
              <a:buNone/>
            </a:pPr>
            <a:r>
              <a:rPr lang="ja-JP" altLang="en-US" dirty="0" smtClean="0">
                <a:latin typeface="ＭＳ Ｐゴシック" pitchFamily="-112" charset="-128"/>
              </a:rPr>
              <a:t>「</a:t>
            </a:r>
            <a:r>
              <a:rPr lang="en-US" altLang="ja-JP" dirty="0" smtClean="0">
                <a:latin typeface="ＭＳ Ｐゴシック" pitchFamily="-112" charset="-128"/>
              </a:rPr>
              <a:t>CPU </a:t>
            </a:r>
            <a:r>
              <a:rPr lang="ja-JP" altLang="en-US" dirty="0" smtClean="0">
                <a:latin typeface="ＭＳ Ｐゴシック" pitchFamily="-112" charset="-128"/>
              </a:rPr>
              <a:t>と周辺機器との間に立ってデータの　</a:t>
            </a:r>
            <a:r>
              <a:rPr lang="ja-JP" altLang="en-US" dirty="0" smtClean="0">
                <a:solidFill>
                  <a:srgbClr val="FFFF00"/>
                </a:solidFill>
                <a:latin typeface="ＭＳ Ｐゴシック" pitchFamily="-112" charset="-128"/>
              </a:rPr>
              <a:t>入出力</a:t>
            </a:r>
            <a:r>
              <a:rPr lang="ja-JP" altLang="en-US" dirty="0" smtClean="0">
                <a:latin typeface="ＭＳ Ｐゴシック" pitchFamily="-112" charset="-128"/>
              </a:rPr>
              <a:t>を制御・管理する</a:t>
            </a:r>
            <a:r>
              <a:rPr lang="ja-JP" altLang="en-US" dirty="0" smtClean="0">
                <a:solidFill>
                  <a:srgbClr val="FFFF00"/>
                </a:solidFill>
                <a:latin typeface="ＭＳ Ｐゴシック" pitchFamily="-112" charset="-128"/>
              </a:rPr>
              <a:t>基本的</a:t>
            </a:r>
            <a:r>
              <a:rPr lang="ja-JP" altLang="en-US" dirty="0" smtClean="0">
                <a:latin typeface="ＭＳ Ｐゴシック" pitchFamily="-112" charset="-128"/>
              </a:rPr>
              <a:t>なソフトウェア」</a:t>
            </a:r>
            <a:endParaRPr lang="en-US" altLang="ja-JP" dirty="0" smtClean="0">
              <a:latin typeface="ＭＳ Ｐゴシック" pitchFamily="-112" charset="-128"/>
            </a:endParaRPr>
          </a:p>
          <a:p>
            <a:r>
              <a:rPr lang="en-US" altLang="ja-JP" dirty="0" smtClean="0">
                <a:latin typeface="ＭＳ Ｐゴシック" pitchFamily="-112" charset="-128"/>
              </a:rPr>
              <a:t>BIOS</a:t>
            </a:r>
            <a:r>
              <a:rPr lang="ja-JP" altLang="en-US" dirty="0" smtClean="0">
                <a:latin typeface="ＭＳ Ｐゴシック" pitchFamily="-112" charset="-128"/>
              </a:rPr>
              <a:t>の具体的な仕事については後述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>
          <a:xfrm>
            <a:off x="871538" y="228600"/>
            <a:ext cx="8162925" cy="823913"/>
          </a:xfrm>
        </p:spPr>
        <p:txBody>
          <a:bodyPr/>
          <a:lstStyle/>
          <a:p>
            <a:r>
              <a:rPr lang="en-US" altLang="ja-JP" sz="4800" dirty="0" smtClean="0"/>
              <a:t>B</a:t>
            </a:r>
            <a:r>
              <a:rPr lang="en-US" altLang="ja-JP" sz="4400" dirty="0" smtClean="0"/>
              <a:t>IOS </a:t>
            </a:r>
            <a:r>
              <a:rPr lang="ja-JP" altLang="en-US" sz="4400" dirty="0" smtClean="0"/>
              <a:t>の設定画面</a:t>
            </a:r>
            <a:endParaRPr lang="ja-JP" altLang="en-US" sz="3600" dirty="0" smtClean="0"/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2266950" y="6165850"/>
            <a:ext cx="4733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/>
            <a:r>
              <a:rPr lang="en-US" altLang="ja-JP" sz="2800" b="1" dirty="0">
                <a:latin typeface="Osaka-UI" pitchFamily="50" charset="-128"/>
                <a:ea typeface="Osaka-UI" pitchFamily="50" charset="-128"/>
              </a:rPr>
              <a:t>BIOS</a:t>
            </a:r>
            <a:r>
              <a:rPr lang="ja-JP" altLang="en-US" sz="2800" b="1" dirty="0">
                <a:latin typeface="Osaka-UI" pitchFamily="50" charset="-128"/>
                <a:ea typeface="Osaka-UI" pitchFamily="50" charset="-128"/>
              </a:rPr>
              <a:t>設定画面のメニュー</a:t>
            </a:r>
          </a:p>
        </p:txBody>
      </p:sp>
      <p:pic>
        <p:nvPicPr>
          <p:cNvPr id="48134" name="図 7" descr="bios_game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" y="1219200"/>
            <a:ext cx="7292975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779588" y="457200"/>
            <a:ext cx="7364412" cy="722313"/>
          </a:xfrm>
        </p:spPr>
        <p:txBody>
          <a:bodyPr>
            <a:normAutofit fontScale="90000"/>
          </a:bodyPr>
          <a:lstStyle/>
          <a:p>
            <a:r>
              <a:rPr lang="ja-JP" altLang="en-US" sz="4800" smtClean="0">
                <a:latin typeface="ＭＳ Ｐゴシック" pitchFamily="-112" charset="-128"/>
              </a:rPr>
              <a:t>起動ドライブの設定</a:t>
            </a:r>
            <a:endParaRPr lang="ja-JP" altLang="en-US" sz="4800" smtClean="0"/>
          </a:p>
        </p:txBody>
      </p:sp>
      <p:pic>
        <p:nvPicPr>
          <p:cNvPr id="49157" name="Picture 13"/>
          <p:cNvPicPr>
            <a:picLocks noChangeAspect="1" noChangeArrowheads="1"/>
          </p:cNvPicPr>
          <p:nvPr/>
        </p:nvPicPr>
        <p:blipFill>
          <a:blip r:embed="rId2" cstate="print"/>
          <a:srcRect l="11201" t="21503" r="8365" b="7869"/>
          <a:stretch>
            <a:fillRect/>
          </a:stretch>
        </p:blipFill>
        <p:spPr bwMode="auto">
          <a:xfrm>
            <a:off x="931269" y="1236974"/>
            <a:ext cx="7212631" cy="48352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158" name="Rectangle 9"/>
          <p:cNvSpPr>
            <a:spLocks noChangeArrowheads="1"/>
          </p:cNvSpPr>
          <p:nvPr/>
        </p:nvSpPr>
        <p:spPr bwMode="auto">
          <a:xfrm>
            <a:off x="982665" y="2068506"/>
            <a:ext cx="4660905" cy="646114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9159" name="Text Box 10"/>
          <p:cNvSpPr txBox="1">
            <a:spLocks noChangeArrowheads="1"/>
          </p:cNvSpPr>
          <p:nvPr/>
        </p:nvSpPr>
        <p:spPr bwMode="auto">
          <a:xfrm>
            <a:off x="1258888" y="6240463"/>
            <a:ext cx="5748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Times New Roman" pitchFamily="-112" charset="0"/>
              </a:rPr>
              <a:t>本日の実習で実際に設定</a:t>
            </a:r>
            <a:r>
              <a:rPr lang="ja-JP" altLang="en-US" sz="2800" dirty="0" smtClean="0">
                <a:latin typeface="Times New Roman" pitchFamily="-112" charset="0"/>
              </a:rPr>
              <a:t>を行います</a:t>
            </a:r>
            <a:endParaRPr lang="ja-JP" altLang="en-US" sz="2800" dirty="0">
              <a:latin typeface="Times New Roman" pitchFamily="-112" charset="0"/>
            </a:endParaRPr>
          </a:p>
        </p:txBody>
      </p:sp>
      <p:sp>
        <p:nvSpPr>
          <p:cNvPr id="53256" name="AutoShape 14"/>
          <p:cNvSpPr>
            <a:spLocks noChangeArrowheads="1"/>
          </p:cNvSpPr>
          <p:nvPr/>
        </p:nvSpPr>
        <p:spPr bwMode="auto">
          <a:xfrm>
            <a:off x="468313" y="3733800"/>
            <a:ext cx="4176712" cy="1727200"/>
          </a:xfrm>
          <a:prstGeom prst="wedgeRoundRectCallout">
            <a:avLst>
              <a:gd name="adj1" fmla="val 32514"/>
              <a:gd name="adj2" fmla="val -92741"/>
              <a:gd name="adj3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  <a:defRPr/>
            </a:pPr>
            <a:r>
              <a:rPr lang="ja-JP" altLang="en-US" sz="2400" dirty="0">
                <a:ln>
                  <a:solidFill>
                    <a:schemeClr val="tx1"/>
                  </a:solidFill>
                </a:ln>
                <a:latin typeface="Osaka-UI" pitchFamily="50" charset="-128"/>
                <a:ea typeface="Osaka-UI" pitchFamily="50" charset="-128"/>
                <a:cs typeface="Osaka-UI" pitchFamily="50" charset="-128"/>
              </a:rPr>
              <a:t>起動ドライブの優先順位を設定する</a:t>
            </a:r>
          </a:p>
          <a:p>
            <a:pPr>
              <a:lnSpc>
                <a:spcPct val="130000"/>
              </a:lnSpc>
              <a:defRPr/>
            </a:pPr>
            <a:r>
              <a:rPr lang="ja-JP" altLang="en-US" sz="2400" dirty="0">
                <a:latin typeface="Osaka-UI" pitchFamily="50" charset="-128"/>
                <a:ea typeface="Osaka-UI" pitchFamily="50" charset="-128"/>
                <a:cs typeface="Osaka-UI" pitchFamily="50" charset="-128"/>
              </a:rPr>
              <a:t>　</a:t>
            </a:r>
            <a:r>
              <a:rPr lang="en-US" altLang="ja-JP" sz="2400" dirty="0">
                <a:latin typeface="Osaka-UI" pitchFamily="50" charset="-128"/>
                <a:ea typeface="Osaka-UI" pitchFamily="50" charset="-128"/>
                <a:cs typeface="Osaka-UI" pitchFamily="50" charset="-128"/>
              </a:rPr>
              <a:t>FDD, HDD, CD-ROM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BIOS </a:t>
            </a:r>
            <a:r>
              <a:rPr lang="ja-JP" altLang="en-US" smtClean="0"/>
              <a:t>による設定の保存先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290514" y="1524016"/>
            <a:ext cx="8710642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 dirty="0" smtClean="0"/>
              <a:t>CMOS RAM  </a:t>
            </a:r>
            <a:r>
              <a:rPr lang="ja-JP" altLang="en-US" sz="2000" dirty="0" smtClean="0"/>
              <a:t>または</a:t>
            </a:r>
            <a:r>
              <a:rPr lang="ja-JP" altLang="en-US" sz="2800" dirty="0" smtClean="0"/>
              <a:t>  </a:t>
            </a:r>
            <a:r>
              <a:rPr lang="en-US" altLang="ja-JP" sz="2800" dirty="0" smtClean="0"/>
              <a:t>CMOS </a:t>
            </a:r>
            <a:r>
              <a:rPr lang="ja-JP" altLang="en-US" sz="2800" dirty="0" smtClean="0"/>
              <a:t>メモリ  </a:t>
            </a:r>
          </a:p>
          <a:p>
            <a:pPr lvl="1">
              <a:lnSpc>
                <a:spcPct val="90000"/>
              </a:lnSpc>
            </a:pPr>
            <a:r>
              <a:rPr lang="en-US" altLang="ja-JP" sz="2400" dirty="0" smtClean="0">
                <a:solidFill>
                  <a:srgbClr val="FFFF00"/>
                </a:solidFill>
              </a:rPr>
              <a:t>CMOS</a:t>
            </a:r>
            <a:r>
              <a:rPr lang="en-US" altLang="ja-JP" sz="2400" dirty="0" smtClean="0"/>
              <a:t> (</a:t>
            </a:r>
            <a:r>
              <a:rPr lang="ja-JP" altLang="en-US" sz="2400" dirty="0" smtClean="0"/>
              <a:t>シーモス</a:t>
            </a:r>
            <a:r>
              <a:rPr lang="en-US" altLang="ja-JP" sz="2400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altLang="ja-JP" sz="2000" dirty="0" smtClean="0"/>
              <a:t>Complementary Metal Oxide Semiconductor</a:t>
            </a:r>
          </a:p>
          <a:p>
            <a:pPr lvl="2">
              <a:lnSpc>
                <a:spcPct val="90000"/>
              </a:lnSpc>
            </a:pPr>
            <a:r>
              <a:rPr lang="ja-JP" altLang="en-US" sz="2000" dirty="0" smtClean="0"/>
              <a:t>相補形金属酸化膜半導体</a:t>
            </a:r>
          </a:p>
          <a:p>
            <a:pPr lvl="1">
              <a:lnSpc>
                <a:spcPct val="90000"/>
              </a:lnSpc>
            </a:pPr>
            <a:r>
              <a:rPr lang="ja-JP" altLang="en-US" sz="2400" dirty="0" smtClean="0"/>
              <a:t>揮発性メモリ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電源を切ると記憶内容が失われる</a:t>
            </a:r>
            <a:r>
              <a:rPr lang="en-US" altLang="ja-JP" sz="2400" dirty="0" smtClean="0"/>
              <a:t>)</a:t>
            </a:r>
            <a:endParaRPr lang="ja-JP" altLang="en-US" sz="2400" dirty="0" smtClean="0"/>
          </a:p>
          <a:p>
            <a:pPr lvl="1">
              <a:lnSpc>
                <a:spcPct val="90000"/>
              </a:lnSpc>
            </a:pPr>
            <a:r>
              <a:rPr lang="ja-JP" altLang="en-US" sz="2400" dirty="0" smtClean="0"/>
              <a:t>動作速度は遅いが</a:t>
            </a:r>
            <a:r>
              <a:rPr lang="en-US" altLang="ja-JP" sz="2400" dirty="0" smtClean="0"/>
              <a:t>, </a:t>
            </a:r>
            <a:r>
              <a:rPr lang="ja-JP" altLang="en-US" sz="2400" dirty="0" smtClean="0"/>
              <a:t>消費電力が極めて低い</a:t>
            </a:r>
          </a:p>
          <a:p>
            <a:pPr>
              <a:lnSpc>
                <a:spcPct val="90000"/>
              </a:lnSpc>
            </a:pPr>
            <a:r>
              <a:rPr lang="en-US" altLang="ja-JP" sz="2800" dirty="0" smtClean="0"/>
              <a:t>BIOS Setup ≒ CMOS Setup</a:t>
            </a:r>
          </a:p>
          <a:p>
            <a:pPr>
              <a:lnSpc>
                <a:spcPct val="90000"/>
              </a:lnSpc>
            </a:pPr>
            <a:r>
              <a:rPr lang="en-US" altLang="ja-JP" sz="2800" dirty="0" smtClean="0"/>
              <a:t>CMOS </a:t>
            </a:r>
            <a:r>
              <a:rPr lang="ja-JP" altLang="en-US" sz="2800" dirty="0" smtClean="0"/>
              <a:t>クリアを行うと</a:t>
            </a:r>
            <a:r>
              <a:rPr lang="en-US" altLang="ja-JP" sz="2800" dirty="0" smtClean="0"/>
              <a:t>BIOS </a:t>
            </a:r>
            <a:r>
              <a:rPr lang="ja-JP" altLang="en-US" sz="2800" dirty="0" smtClean="0"/>
              <a:t>の設定を　　　　　初期化できる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BIOS </a:t>
            </a:r>
            <a:r>
              <a:rPr lang="ja-JP" altLang="en-US" smtClean="0"/>
              <a:t>による設定の保存先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1"/>
            <a:ext cx="4124324" cy="4543443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電力はマザーボード付属の電池から供給</a:t>
            </a:r>
            <a:endParaRPr lang="en-US" altLang="ja-JP" dirty="0" smtClean="0"/>
          </a:p>
          <a:p>
            <a:r>
              <a:rPr lang="ja-JP" altLang="en-US" dirty="0" smtClean="0"/>
              <a:t>電池が消耗すると </a:t>
            </a:r>
            <a:r>
              <a:rPr lang="en-US" altLang="ja-JP" dirty="0" smtClean="0"/>
              <a:t>BIOS </a:t>
            </a:r>
            <a:r>
              <a:rPr lang="ja-JP" altLang="en-US" dirty="0" smtClean="0"/>
              <a:t>の設定が消えやすく</a:t>
            </a:r>
            <a:r>
              <a:rPr lang="en-US" altLang="ja-JP" dirty="0" smtClean="0"/>
              <a:t>, </a:t>
            </a:r>
            <a:r>
              <a:rPr lang="ja-JP" altLang="en-US" dirty="0" smtClean="0"/>
              <a:t>内蔵時計が狂う</a:t>
            </a:r>
          </a:p>
          <a:p>
            <a:r>
              <a:rPr lang="ja-JP" altLang="en-US" dirty="0" smtClean="0"/>
              <a:t>最近はマザーボードの一般的な使用期間よりも電池の寿命が長かったりする</a:t>
            </a:r>
          </a:p>
        </p:txBody>
      </p:sp>
      <p:pic>
        <p:nvPicPr>
          <p:cNvPr id="6" name="図 4" descr="M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1791" y="2357430"/>
            <a:ext cx="4599365" cy="345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円/楕円 6"/>
          <p:cNvSpPr/>
          <p:nvPr/>
        </p:nvSpPr>
        <p:spPr>
          <a:xfrm>
            <a:off x="5286380" y="3786190"/>
            <a:ext cx="714380" cy="64294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 rot="10800000" flipV="1">
            <a:off x="3571868" y="4429132"/>
            <a:ext cx="1785950" cy="15001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785918" y="6039169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u="sng" dirty="0" smtClean="0">
                <a:solidFill>
                  <a:srgbClr val="FF0000"/>
                </a:solidFill>
              </a:rPr>
              <a:t>付属の電池</a:t>
            </a:r>
            <a:endParaRPr kumimoji="1" lang="ja-JP" altLang="en-US" sz="24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709613"/>
            <a:ext cx="8162925" cy="914400"/>
          </a:xfrm>
        </p:spPr>
        <p:txBody>
          <a:bodyPr>
            <a:normAutofit/>
          </a:bodyPr>
          <a:lstStyle/>
          <a:p>
            <a:r>
              <a:rPr lang="ja-JP" altLang="en-US" sz="4900" dirty="0" smtClean="0"/>
              <a:t>本日の内容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252663"/>
            <a:ext cx="7010400" cy="3598862"/>
          </a:xfrm>
        </p:spPr>
        <p:txBody>
          <a:bodyPr/>
          <a:lstStyle/>
          <a:p>
            <a:r>
              <a:rPr lang="en-US" altLang="ja-JP" sz="3600" dirty="0" smtClean="0"/>
              <a:t>BIOS </a:t>
            </a:r>
            <a:r>
              <a:rPr lang="ja-JP" altLang="en-US" sz="3600" dirty="0" smtClean="0"/>
              <a:t>とは</a:t>
            </a:r>
          </a:p>
          <a:p>
            <a:r>
              <a:rPr lang="en-US" altLang="ja-JP" sz="3600" dirty="0" smtClean="0"/>
              <a:t>BIOS </a:t>
            </a:r>
            <a:r>
              <a:rPr lang="ja-JP" altLang="en-US" sz="3600" dirty="0" smtClean="0"/>
              <a:t>はどこにある？</a:t>
            </a:r>
          </a:p>
          <a:p>
            <a:r>
              <a:rPr lang="en-US" altLang="ja-JP" sz="3600" dirty="0" smtClean="0"/>
              <a:t>BIOS </a:t>
            </a:r>
            <a:r>
              <a:rPr lang="ja-JP" altLang="en-US" sz="3600" dirty="0" smtClean="0"/>
              <a:t>の仕事</a:t>
            </a:r>
          </a:p>
          <a:p>
            <a:r>
              <a:rPr lang="en-US" altLang="ja-JP" sz="3600" dirty="0" smtClean="0"/>
              <a:t>BIOS </a:t>
            </a:r>
            <a:r>
              <a:rPr lang="ja-JP" altLang="en-US" sz="3600" dirty="0" smtClean="0"/>
              <a:t>の設定方法</a:t>
            </a:r>
            <a:endParaRPr lang="en-US" altLang="ja-JP" sz="3600" dirty="0" smtClean="0"/>
          </a:p>
          <a:p>
            <a:r>
              <a:rPr lang="en-US" altLang="ja-JP" sz="3600" dirty="0" smtClean="0">
                <a:solidFill>
                  <a:srgbClr val="FFFF00"/>
                </a:solidFill>
              </a:rPr>
              <a:t>BIOS </a:t>
            </a:r>
            <a:r>
              <a:rPr lang="ja-JP" altLang="en-US" sz="3600" dirty="0" smtClean="0">
                <a:solidFill>
                  <a:srgbClr val="FFFF00"/>
                </a:solidFill>
              </a:rPr>
              <a:t>のアップデート</a:t>
            </a:r>
          </a:p>
          <a:p>
            <a:endParaRPr lang="ja-JP" alt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BIOS </a:t>
            </a:r>
            <a:r>
              <a:rPr kumimoji="1" lang="ja-JP" altLang="en-US" dirty="0" smtClean="0"/>
              <a:t>のアップデート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046390"/>
          </a:xfrm>
        </p:spPr>
        <p:txBody>
          <a:bodyPr/>
          <a:lstStyle/>
          <a:p>
            <a:r>
              <a:rPr kumimoji="1" lang="en-US" altLang="ja-JP" dirty="0" smtClean="0"/>
              <a:t>BIOS </a:t>
            </a:r>
            <a:r>
              <a:rPr kumimoji="1" lang="ja-JP" altLang="en-US" dirty="0" smtClean="0"/>
              <a:t>はアップデートが可能</a:t>
            </a:r>
            <a:endParaRPr kumimoji="1" lang="en-US" altLang="ja-JP" dirty="0" smtClean="0"/>
          </a:p>
          <a:p>
            <a:r>
              <a:rPr lang="ja-JP" altLang="en-US" dirty="0" smtClean="0"/>
              <a:t>頻繁なアップデートは推奨されない！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万一アップデートに失敗すると </a:t>
            </a:r>
            <a:r>
              <a:rPr kumimoji="1" lang="en-US" altLang="ja-JP" dirty="0" smtClean="0"/>
              <a:t>OS </a:t>
            </a:r>
            <a:r>
              <a:rPr kumimoji="1" lang="ja-JP" altLang="en-US" dirty="0" smtClean="0"/>
              <a:t>を起動できなくなる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BIOS </a:t>
            </a:r>
            <a:r>
              <a:rPr kumimoji="1" lang="ja-JP" altLang="en-US" dirty="0" smtClean="0"/>
              <a:t>が入っている </a:t>
            </a:r>
            <a:r>
              <a:rPr kumimoji="1" lang="en-US" altLang="ja-JP" dirty="0" smtClean="0"/>
              <a:t>ROM </a:t>
            </a:r>
            <a:r>
              <a:rPr kumimoji="1" lang="ja-JP" altLang="en-US" dirty="0" smtClean="0"/>
              <a:t>はマザーボード付属のため交換もできない</a:t>
            </a:r>
            <a:endParaRPr kumimoji="1"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5786" y="5072074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本当に必要な時だけアップデートするように　　しましょう！！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39903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まとめ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547260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ja-JP" sz="2800" dirty="0" smtClean="0"/>
              <a:t>BIOS (</a:t>
            </a:r>
            <a:r>
              <a:rPr lang="ja-JP" altLang="en-US" sz="2800" dirty="0" smtClean="0"/>
              <a:t>バイオス</a:t>
            </a:r>
            <a:r>
              <a:rPr lang="en-US" altLang="ja-JP" sz="2800" dirty="0" smtClean="0"/>
              <a:t>) </a:t>
            </a:r>
            <a:r>
              <a:rPr lang="ja-JP" altLang="en-US" sz="2800" dirty="0" smtClean="0"/>
              <a:t>とは</a:t>
            </a:r>
            <a:r>
              <a:rPr lang="en-US" altLang="ja-JP" sz="2800" dirty="0" smtClean="0"/>
              <a:t>,</a:t>
            </a:r>
            <a:r>
              <a:rPr lang="ja-JP" altLang="en-US" sz="2800" dirty="0" smtClean="0">
                <a:latin typeface="ＭＳ Ｐゴシック" pitchFamily="-112" charset="-128"/>
              </a:rPr>
              <a:t>データの入出力を制御・管理する基本的なソフトウェア</a:t>
            </a:r>
            <a:endParaRPr lang="ja-JP" altLang="en-US" sz="2800" dirty="0" smtClean="0"/>
          </a:p>
          <a:p>
            <a:pPr lvl="1">
              <a:lnSpc>
                <a:spcPct val="80000"/>
              </a:lnSpc>
            </a:pPr>
            <a:r>
              <a:rPr lang="en-US" altLang="ja-JP" sz="2400" dirty="0" smtClean="0"/>
              <a:t>BIOS </a:t>
            </a:r>
            <a:r>
              <a:rPr lang="ja-JP" altLang="en-US" sz="2400" dirty="0" smtClean="0"/>
              <a:t>なしでは </a:t>
            </a:r>
            <a:r>
              <a:rPr lang="en-US" altLang="ja-JP" sz="2400" dirty="0" smtClean="0"/>
              <a:t>PC </a:t>
            </a:r>
            <a:r>
              <a:rPr lang="ja-JP" altLang="en-US" sz="2400" dirty="0" smtClean="0"/>
              <a:t>もただの板と箱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ja-JP" sz="2800" dirty="0" smtClean="0"/>
              <a:t>BIOS </a:t>
            </a:r>
            <a:r>
              <a:rPr lang="ja-JP" altLang="en-US" sz="2800" dirty="0" smtClean="0"/>
              <a:t>はマザーボード上の専用の </a:t>
            </a:r>
            <a:r>
              <a:rPr lang="en-US" altLang="ja-JP" sz="2800" dirty="0" smtClean="0"/>
              <a:t>ROM </a:t>
            </a:r>
            <a:r>
              <a:rPr lang="ja-JP" altLang="en-US" sz="2800" dirty="0" smtClean="0"/>
              <a:t>に記録</a:t>
            </a:r>
          </a:p>
          <a:p>
            <a:pPr>
              <a:lnSpc>
                <a:spcPct val="80000"/>
              </a:lnSpc>
            </a:pPr>
            <a:r>
              <a:rPr lang="en-US" altLang="ja-JP" sz="2800" dirty="0" smtClean="0"/>
              <a:t>BIOS </a:t>
            </a:r>
            <a:r>
              <a:rPr lang="ja-JP" altLang="en-US" sz="2800" dirty="0" smtClean="0"/>
              <a:t>なしに </a:t>
            </a:r>
            <a:r>
              <a:rPr lang="en-US" altLang="ja-JP" sz="2800" dirty="0" smtClean="0"/>
              <a:t>OS </a:t>
            </a:r>
            <a:r>
              <a:rPr lang="ja-JP" altLang="en-US" sz="2800" dirty="0" smtClean="0"/>
              <a:t>は機能しない</a:t>
            </a:r>
          </a:p>
          <a:p>
            <a:pPr lvl="1">
              <a:lnSpc>
                <a:spcPct val="80000"/>
              </a:lnSpc>
            </a:pPr>
            <a:r>
              <a:rPr lang="ja-JP" altLang="en-US" sz="2400" dirty="0" smtClean="0"/>
              <a:t>ハードウェアの動作をチェック</a:t>
            </a:r>
          </a:p>
          <a:p>
            <a:pPr lvl="1">
              <a:lnSpc>
                <a:spcPct val="80000"/>
              </a:lnSpc>
            </a:pPr>
            <a:r>
              <a:rPr lang="en-US" altLang="ja-JP" sz="2400" dirty="0" smtClean="0"/>
              <a:t>OS </a:t>
            </a:r>
            <a:r>
              <a:rPr lang="ja-JP" altLang="en-US" sz="2400" dirty="0" smtClean="0"/>
              <a:t>の起動</a:t>
            </a:r>
          </a:p>
          <a:p>
            <a:pPr>
              <a:lnSpc>
                <a:spcPct val="80000"/>
              </a:lnSpc>
            </a:pPr>
            <a:r>
              <a:rPr lang="en-US" altLang="ja-JP" sz="2800" dirty="0" smtClean="0"/>
              <a:t>BIOS </a:t>
            </a:r>
            <a:r>
              <a:rPr lang="ja-JP" altLang="en-US" sz="2800" dirty="0" smtClean="0"/>
              <a:t>の設定は変更可能</a:t>
            </a:r>
          </a:p>
          <a:p>
            <a:pPr>
              <a:lnSpc>
                <a:spcPct val="80000"/>
              </a:lnSpc>
            </a:pPr>
            <a:r>
              <a:rPr lang="en-US" altLang="ja-JP" sz="2800" dirty="0" smtClean="0"/>
              <a:t>BIOS </a:t>
            </a:r>
            <a:r>
              <a:rPr lang="ja-JP" altLang="en-US" sz="2800" dirty="0" smtClean="0"/>
              <a:t>のアップデートは慎重に</a:t>
            </a:r>
            <a:endParaRPr lang="en-US" altLang="ja-JP" sz="2800" dirty="0" smtClean="0"/>
          </a:p>
          <a:p>
            <a:pPr lvl="1">
              <a:lnSpc>
                <a:spcPct val="80000"/>
              </a:lnSpc>
            </a:pPr>
            <a:r>
              <a:rPr lang="ja-JP" altLang="en-US" sz="2400" dirty="0" smtClean="0"/>
              <a:t>本当に必要な時だけ</a:t>
            </a:r>
            <a:endParaRPr lang="en-US" altLang="ja-JP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参考資料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708025" y="1560513"/>
            <a:ext cx="7673975" cy="4764087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ja-JP" altLang="en-US" sz="2000" dirty="0" smtClean="0"/>
              <a:t>書籍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ja-JP" altLang="en-US" sz="2000" dirty="0" smtClean="0"/>
              <a:t>日経</a:t>
            </a:r>
            <a:r>
              <a:rPr lang="en-US" altLang="ja-JP" sz="2000" dirty="0" smtClean="0"/>
              <a:t>BP</a:t>
            </a:r>
            <a:r>
              <a:rPr lang="ja-JP" altLang="en-US" sz="2000" dirty="0" smtClean="0"/>
              <a:t>ソフトプレス編</a:t>
            </a:r>
            <a:r>
              <a:rPr lang="en-US" altLang="ja-JP" sz="2000" dirty="0" smtClean="0"/>
              <a:t>. 2001: </a:t>
            </a:r>
            <a:r>
              <a:rPr lang="ja-JP" altLang="en-US" sz="2000" dirty="0" smtClean="0"/>
              <a:t>体系的に学び直すパソコンの仕組み</a:t>
            </a:r>
            <a:r>
              <a:rPr lang="en-US" altLang="ja-JP" sz="2000" dirty="0" smtClean="0"/>
              <a:t>. BP</a:t>
            </a:r>
            <a:r>
              <a:rPr lang="ja-JP" altLang="en-US" sz="2000" dirty="0" smtClean="0"/>
              <a:t>ソフトプレス</a:t>
            </a:r>
            <a:r>
              <a:rPr lang="en-US" altLang="ja-JP" sz="2000" dirty="0" smtClean="0"/>
              <a:t>, ISBN4-89100-383-9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ja-JP" altLang="en-US" sz="2000" dirty="0" smtClean="0"/>
              <a:t>前川武弘著，株式会社ディーアート，</a:t>
            </a:r>
            <a:r>
              <a:rPr lang="en-US" altLang="ja-JP" sz="2000" dirty="0" smtClean="0"/>
              <a:t>1999</a:t>
            </a:r>
            <a:r>
              <a:rPr lang="ja-JP" altLang="en-US" sz="2000" dirty="0" smtClean="0"/>
              <a:t> 年，　　　　　　　　　</a:t>
            </a:r>
            <a:r>
              <a:rPr lang="en-US" altLang="ja-JP" sz="2000" dirty="0" smtClean="0"/>
              <a:t>BIOS </a:t>
            </a:r>
            <a:r>
              <a:rPr lang="ja-JP" altLang="en-US" sz="2000" dirty="0" smtClean="0"/>
              <a:t>の設定とアップデート</a:t>
            </a:r>
            <a:endParaRPr lang="en-US" altLang="ja-JP" sz="2000" dirty="0" smtClean="0"/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ja-JP" altLang="en-US" sz="2000" dirty="0" smtClean="0"/>
              <a:t>渡邊郁郎著，エーアイ出版，</a:t>
            </a:r>
            <a:r>
              <a:rPr lang="en-US" altLang="ja-JP" sz="2000" dirty="0" smtClean="0"/>
              <a:t>1998</a:t>
            </a:r>
            <a:r>
              <a:rPr lang="ja-JP" altLang="en-US" sz="2000" dirty="0" smtClean="0"/>
              <a:t> 年，</a:t>
            </a:r>
            <a:r>
              <a:rPr lang="en-US" altLang="ja-JP" sz="2000" dirty="0" smtClean="0"/>
              <a:t>PC </a:t>
            </a:r>
            <a:r>
              <a:rPr lang="ja-JP" altLang="en-US" sz="2000" dirty="0" smtClean="0"/>
              <a:t>ユーザーの　　　基礎知識 </a:t>
            </a:r>
            <a:r>
              <a:rPr lang="en-US" altLang="ja-JP" sz="2000" dirty="0" smtClean="0"/>
              <a:t>AT </a:t>
            </a:r>
            <a:r>
              <a:rPr lang="ja-JP" altLang="en-US" sz="2000" dirty="0" smtClean="0"/>
              <a:t>互換機の </a:t>
            </a:r>
            <a:r>
              <a:rPr lang="en-US" altLang="ja-JP" sz="2000" dirty="0" smtClean="0"/>
              <a:t>BIOS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ja-JP" sz="2000" dirty="0" smtClean="0"/>
              <a:t>Web </a:t>
            </a:r>
            <a:r>
              <a:rPr lang="ja-JP" altLang="en-US" sz="2000" dirty="0" smtClean="0"/>
              <a:t>サイト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ja-JP" altLang="en-US" sz="2000" dirty="0" smtClean="0"/>
              <a:t>過去の情報実験</a:t>
            </a: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n-US" altLang="ja-JP" sz="2000" dirty="0" smtClean="0"/>
              <a:t>http://www.ep.sci.hokudai.ac.jp/~inex/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en-US" altLang="ja-JP" sz="2000" dirty="0" smtClean="0"/>
              <a:t>IT </a:t>
            </a:r>
            <a:r>
              <a:rPr lang="ja-JP" altLang="en-US" sz="2000" dirty="0" smtClean="0"/>
              <a:t>用語辞典</a:t>
            </a:r>
            <a:r>
              <a:rPr lang="en-US" altLang="ja-JP" sz="2000" dirty="0" smtClean="0"/>
              <a:t> e-words</a:t>
            </a:r>
          </a:p>
          <a:p>
            <a:pPr lvl="2">
              <a:lnSpc>
                <a:spcPct val="80000"/>
              </a:lnSpc>
              <a:spcAft>
                <a:spcPts val="600"/>
              </a:spcAft>
            </a:pPr>
            <a:r>
              <a:rPr lang="en-US" altLang="ja-JP" sz="2000" dirty="0" smtClean="0">
                <a:hlinkClick r:id="rId2"/>
              </a:rPr>
              <a:t>http://e-words.jp/</a:t>
            </a:r>
            <a:endParaRPr lang="en-US" altLang="ja-JP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2048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/37</a:t>
            </a:r>
          </a:p>
        </p:txBody>
      </p:sp>
      <p:sp>
        <p:nvSpPr>
          <p:cNvPr id="2048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A38F-3452-4EA4-81C5-0B4BC26744FA}" type="slidenum">
              <a:rPr lang="en-US" altLang="ja-JP"/>
              <a:pPr/>
              <a:t>38</a:t>
            </a:fld>
            <a:endParaRPr lang="en-US" altLang="ja-JP"/>
          </a:p>
        </p:txBody>
      </p:sp>
      <p:pic>
        <p:nvPicPr>
          <p:cNvPr id="55301" name="図 4" descr="M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669925" y="549275"/>
            <a:ext cx="8474075" cy="762000"/>
          </a:xfrm>
        </p:spPr>
        <p:txBody>
          <a:bodyPr>
            <a:normAutofit fontScale="90000"/>
          </a:bodyPr>
          <a:lstStyle/>
          <a:p>
            <a:r>
              <a:rPr lang="en-US" altLang="ja-JP" sz="4000" smtClean="0">
                <a:solidFill>
                  <a:srgbClr val="FFFFFF"/>
                </a:solidFill>
              </a:rPr>
              <a:t>BIOS </a:t>
            </a:r>
            <a:r>
              <a:rPr lang="ja-JP" altLang="en-US" sz="4000" smtClean="0">
                <a:solidFill>
                  <a:srgbClr val="FFFFFF"/>
                </a:solidFill>
              </a:rPr>
              <a:t>の動作チェック終了時の画面</a:t>
            </a:r>
          </a:p>
        </p:txBody>
      </p:sp>
      <p:sp>
        <p:nvSpPr>
          <p:cNvPr id="35845" name="Text Box 12"/>
          <p:cNvSpPr txBox="1">
            <a:spLocks noChangeArrowheads="1"/>
          </p:cNvSpPr>
          <p:nvPr/>
        </p:nvSpPr>
        <p:spPr bwMode="auto">
          <a:xfrm>
            <a:off x="323850" y="1600200"/>
            <a:ext cx="8105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b="1"/>
              <a:t>起動時のメッセージに注目</a:t>
            </a:r>
            <a:r>
              <a:rPr lang="en-US" altLang="ja-JP" sz="2400" b="1"/>
              <a:t>(</a:t>
            </a:r>
            <a:r>
              <a:rPr lang="ja-JP" altLang="en-US" sz="2400" b="1"/>
              <a:t>一瞬ですが</a:t>
            </a:r>
            <a:r>
              <a:rPr lang="en-US" altLang="ja-JP" sz="2400" b="1"/>
              <a:t>…)</a:t>
            </a:r>
            <a:endParaRPr lang="en-US" altLang="ja-JP" sz="4000"/>
          </a:p>
        </p:txBody>
      </p:sp>
      <p:pic>
        <p:nvPicPr>
          <p:cNvPr id="35846" name="Picture 15" descr="図1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3090863"/>
            <a:ext cx="900906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6" descr="図1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" y="3624263"/>
            <a:ext cx="9009063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7" descr="図1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5035550"/>
            <a:ext cx="9009063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8" descr="図1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88" y="2514600"/>
            <a:ext cx="900906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82352"/>
            <a:ext cx="8568952" cy="914400"/>
          </a:xfrm>
        </p:spPr>
        <p:txBody>
          <a:bodyPr>
            <a:normAutofit/>
          </a:bodyPr>
          <a:lstStyle/>
          <a:p>
            <a:pPr algn="ctr"/>
            <a:r>
              <a:rPr lang="en-US" altLang="ja-JP" sz="4900" dirty="0" smtClean="0">
                <a:solidFill>
                  <a:srgbClr val="CC6600"/>
                </a:solidFill>
              </a:rPr>
              <a:t>BIOS</a:t>
            </a:r>
            <a:r>
              <a:rPr lang="ja-JP" altLang="en-US" sz="4900" dirty="0" smtClean="0">
                <a:solidFill>
                  <a:srgbClr val="CC6600"/>
                </a:solidFill>
              </a:rPr>
              <a:t> 画面の一例</a:t>
            </a:r>
            <a:r>
              <a:rPr lang="en-US" altLang="ja-JP" sz="4900" dirty="0" smtClean="0">
                <a:solidFill>
                  <a:srgbClr val="CC6600"/>
                </a:solidFill>
              </a:rPr>
              <a:t> </a:t>
            </a:r>
            <a:endParaRPr lang="ja-JP" altLang="en-US" sz="4900" dirty="0" smtClean="0">
              <a:solidFill>
                <a:srgbClr val="CC66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72816"/>
            <a:ext cx="9144000" cy="792088"/>
          </a:xfrm>
        </p:spPr>
        <p:txBody>
          <a:bodyPr/>
          <a:lstStyle/>
          <a:p>
            <a:r>
              <a:rPr lang="en-US" altLang="ja-JP" sz="2800" dirty="0" smtClean="0"/>
              <a:t>BIOS</a:t>
            </a:r>
            <a:r>
              <a:rPr lang="ja-JP" altLang="en-US" sz="2800" dirty="0" smtClean="0"/>
              <a:t>はこの後数秒間一生懸命働いている</a:t>
            </a:r>
            <a:endParaRPr lang="en-US" altLang="ja-JP" sz="2800" dirty="0" smtClean="0"/>
          </a:p>
          <a:p>
            <a:pPr lvl="1"/>
            <a:endParaRPr lang="en-US" altLang="ja-JP" dirty="0" smtClean="0"/>
          </a:p>
        </p:txBody>
      </p:sp>
      <p:sp>
        <p:nvSpPr>
          <p:cNvPr id="17410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/37</a:t>
            </a:r>
          </a:p>
        </p:txBody>
      </p:sp>
      <p:pic>
        <p:nvPicPr>
          <p:cNvPr id="1026" name="Picture 2" descr="C:\Users\kondou\myfile\pplab\EPnetFaN\inex2010\0618\新実験機写真\B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5631" y="2455500"/>
            <a:ext cx="5320665" cy="42138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81075" y="44450"/>
            <a:ext cx="8162925" cy="1169988"/>
          </a:xfrm>
        </p:spPr>
        <p:txBody>
          <a:bodyPr/>
          <a:lstStyle/>
          <a:p>
            <a:r>
              <a:rPr lang="ja-JP" altLang="en-US" smtClean="0">
                <a:solidFill>
                  <a:srgbClr val="00FFFF"/>
                </a:solidFill>
              </a:rPr>
              <a:t>システム起動時の画面</a:t>
            </a:r>
          </a:p>
        </p:txBody>
      </p:sp>
      <p:sp>
        <p:nvSpPr>
          <p:cNvPr id="34822" name="Text Box 3"/>
          <p:cNvSpPr txBox="1">
            <a:spLocks noChangeArrowheads="1"/>
          </p:cNvSpPr>
          <p:nvPr/>
        </p:nvSpPr>
        <p:spPr bwMode="auto">
          <a:xfrm>
            <a:off x="468313" y="1125538"/>
            <a:ext cx="79914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400"/>
              <a:t>CPU</a:t>
            </a:r>
            <a:r>
              <a:rPr lang="ja-JP" altLang="en-US" sz="2400"/>
              <a:t>、メモリ、</a:t>
            </a:r>
            <a:r>
              <a:rPr lang="en-US" altLang="ja-JP" sz="2400"/>
              <a:t>HDD</a:t>
            </a:r>
            <a:r>
              <a:rPr lang="ja-JP" altLang="en-US" sz="2400"/>
              <a:t>、</a:t>
            </a:r>
            <a:r>
              <a:rPr lang="en-US" altLang="ja-JP" sz="2400"/>
              <a:t>CD-ROM</a:t>
            </a:r>
            <a:r>
              <a:rPr lang="ja-JP" altLang="en-US" sz="2400"/>
              <a:t>ドライブのチェック</a:t>
            </a:r>
            <a:endParaRPr lang="en-US" altLang="ja-JP" sz="2400"/>
          </a:p>
        </p:txBody>
      </p:sp>
      <p:pic>
        <p:nvPicPr>
          <p:cNvPr id="2050" name="Picture 2" descr="C:\Users\kondou\myfile\pplab\EPnetFaN\inex2010\0618\新実験機写真\P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000750" cy="47291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709613"/>
            <a:ext cx="8162925" cy="914400"/>
          </a:xfrm>
        </p:spPr>
        <p:txBody>
          <a:bodyPr>
            <a:normAutofit/>
          </a:bodyPr>
          <a:lstStyle/>
          <a:p>
            <a:r>
              <a:rPr lang="ja-JP" altLang="en-US" sz="4900" smtClean="0"/>
              <a:t>本日の内容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252663"/>
            <a:ext cx="7010400" cy="3598862"/>
          </a:xfrm>
        </p:spPr>
        <p:txBody>
          <a:bodyPr/>
          <a:lstStyle/>
          <a:p>
            <a:r>
              <a:rPr lang="en-US" altLang="ja-JP" sz="3600" dirty="0" smtClean="0"/>
              <a:t>BIOS </a:t>
            </a:r>
            <a:r>
              <a:rPr lang="ja-JP" altLang="en-US" sz="3600" dirty="0" smtClean="0"/>
              <a:t>とは</a:t>
            </a:r>
          </a:p>
          <a:p>
            <a:r>
              <a:rPr lang="en-US" altLang="ja-JP" sz="3600" dirty="0" smtClean="0">
                <a:solidFill>
                  <a:srgbClr val="FFFF00"/>
                </a:solidFill>
              </a:rPr>
              <a:t>BIOS </a:t>
            </a:r>
            <a:r>
              <a:rPr lang="ja-JP" altLang="en-US" sz="3600" dirty="0" smtClean="0">
                <a:solidFill>
                  <a:srgbClr val="FFFF00"/>
                </a:solidFill>
              </a:rPr>
              <a:t>はどこにある？</a:t>
            </a:r>
          </a:p>
          <a:p>
            <a:r>
              <a:rPr lang="en-US" altLang="ja-JP" sz="3600" dirty="0" smtClean="0"/>
              <a:t>BIOS </a:t>
            </a:r>
            <a:r>
              <a:rPr lang="ja-JP" altLang="en-US" sz="3600" dirty="0" smtClean="0"/>
              <a:t>の仕事</a:t>
            </a:r>
          </a:p>
          <a:p>
            <a:r>
              <a:rPr lang="en-US" altLang="ja-JP" sz="3600" dirty="0" smtClean="0"/>
              <a:t>BIOS </a:t>
            </a:r>
            <a:r>
              <a:rPr lang="ja-JP" altLang="en-US" sz="3600" dirty="0" smtClean="0"/>
              <a:t>の設定方法</a:t>
            </a:r>
            <a:endParaRPr lang="en-US" altLang="ja-JP" sz="3600" dirty="0" smtClean="0"/>
          </a:p>
          <a:p>
            <a:r>
              <a:rPr lang="en-US" altLang="ja-JP" sz="3600" dirty="0" smtClean="0"/>
              <a:t>BIOS </a:t>
            </a:r>
            <a:r>
              <a:rPr lang="ja-JP" altLang="en-US" sz="3600" dirty="0" smtClean="0"/>
              <a:t>のアップデート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99032"/>
          </a:xfrm>
        </p:spPr>
        <p:txBody>
          <a:bodyPr>
            <a:normAutofit/>
          </a:bodyPr>
          <a:lstStyle/>
          <a:p>
            <a:r>
              <a:rPr lang="en-US" altLang="ja-JP" sz="4400" dirty="0" smtClean="0"/>
              <a:t>BIOS </a:t>
            </a:r>
            <a:r>
              <a:rPr lang="ja-JP" altLang="en-US" sz="4400" dirty="0" smtClean="0"/>
              <a:t>はどこにある？</a:t>
            </a:r>
          </a:p>
        </p:txBody>
      </p:sp>
      <p:sp>
        <p:nvSpPr>
          <p:cNvPr id="21507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/37</a:t>
            </a:r>
          </a:p>
        </p:txBody>
      </p:sp>
      <p:sp>
        <p:nvSpPr>
          <p:cNvPr id="21508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EC34A-F24B-46B3-980F-54646CAE614A}" type="slidenum">
              <a:rPr lang="en-US" altLang="ja-JP"/>
              <a:pPr/>
              <a:t>6</a:t>
            </a:fld>
            <a:endParaRPr lang="en-US" altLang="ja-JP"/>
          </a:p>
        </p:txBody>
      </p:sp>
      <p:pic>
        <p:nvPicPr>
          <p:cNvPr id="19461" name="図 4" descr="M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412776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フレーム 11"/>
          <p:cNvSpPr/>
          <p:nvPr/>
        </p:nvSpPr>
        <p:spPr>
          <a:xfrm>
            <a:off x="2743200" y="4725888"/>
            <a:ext cx="685800" cy="685800"/>
          </a:xfrm>
          <a:prstGeom prst="fram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465" name="テキスト ボックス 13"/>
          <p:cNvSpPr txBox="1">
            <a:spLocks noChangeArrowheads="1"/>
          </p:cNvSpPr>
          <p:nvPr/>
        </p:nvSpPr>
        <p:spPr bwMode="auto">
          <a:xfrm>
            <a:off x="457200" y="3659088"/>
            <a:ext cx="1441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4100"/>
              <a:t>BIOS</a:t>
            </a:r>
          </a:p>
        </p:txBody>
      </p:sp>
      <p:pic>
        <p:nvPicPr>
          <p:cNvPr id="19466" name="図 14" descr="BIO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438" y="4497288"/>
            <a:ext cx="1146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左矢印 9"/>
          <p:cNvSpPr/>
          <p:nvPr/>
        </p:nvSpPr>
        <p:spPr>
          <a:xfrm>
            <a:off x="1981200" y="4954488"/>
            <a:ext cx="749808" cy="2286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" name="フレーム 10"/>
          <p:cNvSpPr/>
          <p:nvPr/>
        </p:nvSpPr>
        <p:spPr>
          <a:xfrm>
            <a:off x="609600" y="4421088"/>
            <a:ext cx="1219200" cy="1600200"/>
          </a:xfrm>
          <a:prstGeom prst="fram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  <a:effectLst>
            <a:glow rad="63500"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473" name="テキスト ボックス 13"/>
          <p:cNvSpPr txBox="1">
            <a:spLocks noChangeArrowheads="1"/>
          </p:cNvSpPr>
          <p:nvPr/>
        </p:nvSpPr>
        <p:spPr bwMode="auto">
          <a:xfrm>
            <a:off x="76200" y="1412776"/>
            <a:ext cx="25515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ja-JP" sz="2000" dirty="0" smtClean="0"/>
              <a:t>PC </a:t>
            </a:r>
            <a:r>
              <a:rPr lang="ja-JP" altLang="en-US" sz="2000" dirty="0" smtClean="0"/>
              <a:t>の電源を切っても情報が消えない　　フラッシュメモリーに保存</a:t>
            </a:r>
            <a:endParaRPr lang="en-US" altLang="ja-JP" sz="2000" dirty="0" smtClean="0"/>
          </a:p>
          <a:p>
            <a:pPr>
              <a:buFont typeface="Arial" charset="0"/>
              <a:buChar char="•"/>
            </a:pPr>
            <a:r>
              <a:rPr lang="ja-JP" altLang="en-US" sz="2000" dirty="0" smtClean="0"/>
              <a:t>書き変え可能でアップデート可能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後述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709613"/>
            <a:ext cx="8162925" cy="914400"/>
          </a:xfrm>
        </p:spPr>
        <p:txBody>
          <a:bodyPr>
            <a:normAutofit/>
          </a:bodyPr>
          <a:lstStyle/>
          <a:p>
            <a:r>
              <a:rPr lang="ja-JP" altLang="en-US" sz="4900" smtClean="0"/>
              <a:t>本日の内容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252663"/>
            <a:ext cx="7010400" cy="3598862"/>
          </a:xfrm>
        </p:spPr>
        <p:txBody>
          <a:bodyPr/>
          <a:lstStyle/>
          <a:p>
            <a:r>
              <a:rPr lang="en-US" altLang="ja-JP" sz="3600" dirty="0" smtClean="0"/>
              <a:t>BIOS </a:t>
            </a:r>
            <a:r>
              <a:rPr lang="ja-JP" altLang="en-US" sz="3600" dirty="0" smtClean="0"/>
              <a:t>とは</a:t>
            </a:r>
          </a:p>
          <a:p>
            <a:r>
              <a:rPr lang="en-US" altLang="ja-JP" sz="3600" dirty="0" smtClean="0"/>
              <a:t>BIOS </a:t>
            </a:r>
            <a:r>
              <a:rPr lang="ja-JP" altLang="en-US" sz="3600" dirty="0" smtClean="0"/>
              <a:t>はどこにある？</a:t>
            </a:r>
          </a:p>
          <a:p>
            <a:r>
              <a:rPr lang="en-US" altLang="ja-JP" sz="3600" dirty="0" smtClean="0">
                <a:solidFill>
                  <a:srgbClr val="FFFF00"/>
                </a:solidFill>
              </a:rPr>
              <a:t>BIOS </a:t>
            </a:r>
            <a:r>
              <a:rPr lang="ja-JP" altLang="en-US" sz="3600" dirty="0" smtClean="0">
                <a:solidFill>
                  <a:srgbClr val="FFFF00"/>
                </a:solidFill>
              </a:rPr>
              <a:t>の仕事</a:t>
            </a:r>
          </a:p>
          <a:p>
            <a:r>
              <a:rPr lang="en-US" altLang="ja-JP" sz="3600" dirty="0" smtClean="0"/>
              <a:t>BIOS </a:t>
            </a:r>
            <a:r>
              <a:rPr lang="ja-JP" altLang="en-US" sz="3600" dirty="0" smtClean="0"/>
              <a:t>の設定方法</a:t>
            </a:r>
            <a:endParaRPr lang="en-US" altLang="ja-JP" sz="3600" dirty="0" smtClean="0"/>
          </a:p>
          <a:p>
            <a:r>
              <a:rPr lang="en-US" altLang="ja-JP" sz="3600" dirty="0" smtClean="0"/>
              <a:t>BIOS </a:t>
            </a:r>
            <a:r>
              <a:rPr lang="ja-JP" altLang="en-US" sz="3600" dirty="0" smtClean="0"/>
              <a:t>のアップデート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00100"/>
            <a:ext cx="8162925" cy="823913"/>
          </a:xfrm>
        </p:spPr>
        <p:txBody>
          <a:bodyPr/>
          <a:lstStyle/>
          <a:p>
            <a:r>
              <a:rPr lang="en-US" altLang="ja-JP" sz="4800" smtClean="0"/>
              <a:t>BIOS </a:t>
            </a:r>
            <a:r>
              <a:rPr lang="ja-JP" altLang="en-US" sz="4800" smtClean="0"/>
              <a:t>の仕事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057400"/>
            <a:ext cx="8054975" cy="4191000"/>
          </a:xfrm>
        </p:spPr>
        <p:txBody>
          <a:bodyPr/>
          <a:lstStyle/>
          <a:p>
            <a:r>
              <a:rPr lang="en-US" altLang="ja-JP" sz="3600" smtClean="0">
                <a:solidFill>
                  <a:srgbClr val="FFFF00"/>
                </a:solidFill>
              </a:rPr>
              <a:t>OS </a:t>
            </a:r>
            <a:r>
              <a:rPr lang="ja-JP" altLang="en-US" sz="3600" smtClean="0">
                <a:solidFill>
                  <a:srgbClr val="FFFF00"/>
                </a:solidFill>
              </a:rPr>
              <a:t>の起動プログラムの呼び出し</a:t>
            </a:r>
          </a:p>
          <a:p>
            <a:r>
              <a:rPr lang="ja-JP" altLang="en-US" sz="3600" smtClean="0"/>
              <a:t>基本入出力機能の提供</a:t>
            </a:r>
            <a:endParaRPr lang="en-US" altLang="ja-JP" sz="3600" smtClean="0"/>
          </a:p>
          <a:p>
            <a:r>
              <a:rPr lang="ja-JP" altLang="en-US" sz="3600" smtClean="0"/>
              <a:t>プラグアンドプレイ</a:t>
            </a:r>
            <a:r>
              <a:rPr lang="en-US" altLang="ja-JP" sz="3600" smtClean="0"/>
              <a:t>/</a:t>
            </a:r>
            <a:r>
              <a:rPr lang="ja-JP" altLang="en-US" sz="3600" smtClean="0"/>
              <a:t>電源管理</a:t>
            </a:r>
          </a:p>
          <a:p>
            <a:r>
              <a:rPr lang="ja-JP" altLang="en-US" sz="3600" smtClean="0"/>
              <a:t>起動時のハードウェア情報の取得・リソースの割り当て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34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08963" cy="762000"/>
          </a:xfrm>
        </p:spPr>
        <p:txBody>
          <a:bodyPr>
            <a:normAutofit fontScale="90000"/>
          </a:bodyPr>
          <a:lstStyle/>
          <a:p>
            <a:r>
              <a:rPr lang="en-US" altLang="ja-JP" sz="4100" smtClean="0">
                <a:solidFill>
                  <a:srgbClr val="FFFF00"/>
                </a:solidFill>
              </a:rPr>
              <a:t>OS </a:t>
            </a:r>
            <a:r>
              <a:rPr lang="ja-JP" altLang="en-US" sz="4100" smtClean="0">
                <a:solidFill>
                  <a:srgbClr val="FFFF00"/>
                </a:solidFill>
              </a:rPr>
              <a:t>の起動プログラムの呼び出し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57188" y="1925390"/>
            <a:ext cx="1098550" cy="1071562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 sz="2800"/>
              <a:t>CPU</a:t>
            </a:r>
            <a:endParaRPr lang="ja-JP" altLang="en-US" sz="2800"/>
          </a:p>
        </p:txBody>
      </p:sp>
      <p:sp>
        <p:nvSpPr>
          <p:cNvPr id="23558" name="Text Box 25"/>
          <p:cNvSpPr txBox="1">
            <a:spLocks noChangeArrowheads="1"/>
          </p:cNvSpPr>
          <p:nvPr/>
        </p:nvSpPr>
        <p:spPr bwMode="auto">
          <a:xfrm>
            <a:off x="357188" y="3786889"/>
            <a:ext cx="2214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 b="1" dirty="0">
                <a:latin typeface="Times New Roman" pitchFamily="-112" charset="0"/>
              </a:rPr>
              <a:t>ハードディスク</a:t>
            </a:r>
          </a:p>
        </p:txBody>
      </p:sp>
      <p:sp>
        <p:nvSpPr>
          <p:cNvPr id="23559" name="Text Box 26"/>
          <p:cNvSpPr txBox="1">
            <a:spLocks noChangeArrowheads="1"/>
          </p:cNvSpPr>
          <p:nvPr/>
        </p:nvSpPr>
        <p:spPr bwMode="auto">
          <a:xfrm>
            <a:off x="1027584" y="4964658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b="1" dirty="0">
                <a:latin typeface="ＭＳ Ｐゴシック" pitchFamily="-112" charset="-128"/>
              </a:rPr>
              <a:t>パーティション</a:t>
            </a:r>
            <a:r>
              <a:rPr lang="en-US" altLang="ja-JP" sz="1600" b="1" dirty="0">
                <a:latin typeface="ＭＳ Ｐゴシック" pitchFamily="-112" charset="-128"/>
              </a:rPr>
              <a:t>1</a:t>
            </a:r>
            <a:endParaRPr lang="en-US" altLang="ja-JP" sz="2400" b="1" dirty="0">
              <a:latin typeface="ＭＳ Ｐゴシック" pitchFamily="-112" charset="-128"/>
            </a:endParaRPr>
          </a:p>
        </p:txBody>
      </p:sp>
      <p:sp>
        <p:nvSpPr>
          <p:cNvPr id="23560" name="Text Box 27"/>
          <p:cNvSpPr txBox="1">
            <a:spLocks noChangeArrowheads="1"/>
          </p:cNvSpPr>
          <p:nvPr/>
        </p:nvSpPr>
        <p:spPr bwMode="auto">
          <a:xfrm>
            <a:off x="3851920" y="4964658"/>
            <a:ext cx="160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b="1">
                <a:latin typeface="ＭＳ Ｐゴシック" pitchFamily="-112" charset="-128"/>
              </a:rPr>
              <a:t>パーティション</a:t>
            </a:r>
            <a:r>
              <a:rPr lang="en-US" altLang="ja-JP" sz="1600" b="1">
                <a:latin typeface="ＭＳ Ｐゴシック" pitchFamily="-112" charset="-128"/>
              </a:rPr>
              <a:t>2</a:t>
            </a:r>
            <a:endParaRPr lang="en-US" altLang="ja-JP" sz="2400" b="1">
              <a:latin typeface="ＭＳ Ｐゴシック" pitchFamily="-112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142875" y="4286967"/>
            <a:ext cx="5572125" cy="1590305"/>
            <a:chOff x="142875" y="5000648"/>
            <a:chExt cx="5572125" cy="1590305"/>
          </a:xfrm>
        </p:grpSpPr>
        <p:sp>
          <p:nvSpPr>
            <p:cNvPr id="23586" name="Rectangle 2"/>
            <p:cNvSpPr>
              <a:spLocks noChangeArrowheads="1"/>
            </p:cNvSpPr>
            <p:nvPr/>
          </p:nvSpPr>
          <p:spPr bwMode="auto">
            <a:xfrm>
              <a:off x="142875" y="5000648"/>
              <a:ext cx="5572125" cy="685800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7" name="Rectangle 3"/>
            <p:cNvSpPr>
              <a:spLocks noChangeArrowheads="1"/>
            </p:cNvSpPr>
            <p:nvPr/>
          </p:nvSpPr>
          <p:spPr bwMode="auto">
            <a:xfrm>
              <a:off x="500513" y="5072086"/>
              <a:ext cx="2428425" cy="533400"/>
            </a:xfrm>
            <a:prstGeom prst="rect">
              <a:avLst/>
            </a:prstGeom>
            <a:solidFill>
              <a:srgbClr val="CCCC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8" name="Rectangle 19"/>
            <p:cNvSpPr>
              <a:spLocks noChangeArrowheads="1"/>
            </p:cNvSpPr>
            <p:nvPr/>
          </p:nvSpPr>
          <p:spPr bwMode="auto">
            <a:xfrm>
              <a:off x="214722" y="5072086"/>
              <a:ext cx="153273" cy="533400"/>
            </a:xfrm>
            <a:prstGeom prst="rect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89" name="Rectangle 20"/>
            <p:cNvSpPr>
              <a:spLocks noChangeArrowheads="1"/>
            </p:cNvSpPr>
            <p:nvPr/>
          </p:nvSpPr>
          <p:spPr bwMode="auto">
            <a:xfrm>
              <a:off x="500513" y="5072086"/>
              <a:ext cx="153273" cy="533400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90" name="Rectangle 21"/>
            <p:cNvSpPr>
              <a:spLocks noChangeArrowheads="1"/>
            </p:cNvSpPr>
            <p:nvPr/>
          </p:nvSpPr>
          <p:spPr bwMode="auto">
            <a:xfrm>
              <a:off x="3000784" y="5072086"/>
              <a:ext cx="2572118" cy="533400"/>
            </a:xfrm>
            <a:prstGeom prst="rect">
              <a:avLst/>
            </a:prstGeom>
            <a:solidFill>
              <a:srgbClr val="CCCC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91" name="Rectangle 22"/>
            <p:cNvSpPr>
              <a:spLocks noChangeArrowheads="1"/>
            </p:cNvSpPr>
            <p:nvPr/>
          </p:nvSpPr>
          <p:spPr bwMode="auto">
            <a:xfrm>
              <a:off x="3000784" y="5072086"/>
              <a:ext cx="153273" cy="533400"/>
            </a:xfrm>
            <a:prstGeom prst="rect">
              <a:avLst/>
            </a:prstGeom>
            <a:solidFill>
              <a:srgbClr val="0000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92" name="AutoShape 35"/>
            <p:cNvSpPr>
              <a:spLocks noChangeArrowheads="1"/>
            </p:cNvSpPr>
            <p:nvPr/>
          </p:nvSpPr>
          <p:spPr bwMode="auto">
            <a:xfrm>
              <a:off x="214722" y="6014889"/>
              <a:ext cx="1216607" cy="571500"/>
            </a:xfrm>
            <a:prstGeom prst="wedgeRectCallout">
              <a:avLst>
                <a:gd name="adj1" fmla="val -40054"/>
                <a:gd name="adj2" fmla="val -112029"/>
              </a:avLst>
            </a:prstGeom>
            <a:solidFill>
              <a:srgbClr val="D1FFF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ja-JP" altLang="en-US" sz="1600" b="1" dirty="0">
                  <a:solidFill>
                    <a:srgbClr val="0070C0"/>
                  </a:solidFill>
                  <a:latin typeface="Verdana" pitchFamily="-112" charset="0"/>
                  <a:ea typeface="Osaka-UI" pitchFamily="50" charset="-128"/>
                </a:rPr>
                <a:t>ブート</a:t>
              </a:r>
              <a:endParaRPr lang="en-US" altLang="ja-JP" sz="1600" b="1" dirty="0">
                <a:solidFill>
                  <a:srgbClr val="0070C0"/>
                </a:solidFill>
                <a:latin typeface="Verdana" pitchFamily="-112" charset="0"/>
                <a:ea typeface="Osaka-UI" pitchFamily="50" charset="-128"/>
              </a:endParaRPr>
            </a:p>
            <a:p>
              <a:pPr algn="ctr"/>
              <a:r>
                <a:rPr lang="ja-JP" altLang="en-US" sz="1600" b="1" dirty="0">
                  <a:solidFill>
                    <a:srgbClr val="0070C0"/>
                  </a:solidFill>
                  <a:latin typeface="Verdana" pitchFamily="-112" charset="0"/>
                  <a:ea typeface="Osaka-UI" pitchFamily="50" charset="-128"/>
                </a:rPr>
                <a:t>ローダ</a:t>
              </a:r>
            </a:p>
          </p:txBody>
        </p:sp>
        <p:sp>
          <p:nvSpPr>
            <p:cNvPr id="23593" name="AutoShape 36"/>
            <p:cNvSpPr>
              <a:spLocks noChangeArrowheads="1"/>
            </p:cNvSpPr>
            <p:nvPr/>
          </p:nvSpPr>
          <p:spPr bwMode="auto">
            <a:xfrm>
              <a:off x="2429203" y="6090890"/>
              <a:ext cx="1428955" cy="500063"/>
            </a:xfrm>
            <a:prstGeom prst="wedgeRectCallout">
              <a:avLst>
                <a:gd name="adj1" fmla="val -4190"/>
                <a:gd name="adj2" fmla="val -131255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ja-JP" altLang="en-US" sz="1600" b="1" dirty="0">
                  <a:solidFill>
                    <a:srgbClr val="0000CC"/>
                  </a:solidFill>
                  <a:latin typeface="Verdana" pitchFamily="-112" charset="0"/>
                  <a:ea typeface="Osaka-UI" pitchFamily="50" charset="-128"/>
                </a:rPr>
                <a:t>カーネル</a:t>
              </a:r>
              <a:endParaRPr lang="en-US" altLang="ja-JP" sz="1600" b="1" dirty="0">
                <a:solidFill>
                  <a:srgbClr val="0000CC"/>
                </a:solidFill>
                <a:latin typeface="Verdana" pitchFamily="-112" charset="0"/>
                <a:ea typeface="Osaka-UI" pitchFamily="50" charset="-128"/>
              </a:endParaRPr>
            </a:p>
            <a:p>
              <a:pPr algn="ctr"/>
              <a:r>
                <a:rPr lang="ja-JP" altLang="en-US" sz="1600" b="1" dirty="0">
                  <a:solidFill>
                    <a:srgbClr val="0000CC"/>
                  </a:solidFill>
                  <a:latin typeface="Verdana" pitchFamily="-112" charset="0"/>
                  <a:ea typeface="Osaka-UI" pitchFamily="50" charset="-128"/>
                </a:rPr>
                <a:t>ローダ</a:t>
              </a:r>
            </a:p>
          </p:txBody>
        </p:sp>
      </p:grpSp>
      <p:pic>
        <p:nvPicPr>
          <p:cNvPr id="23562" name="Picture 40" descr="window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8" y="4286944"/>
            <a:ext cx="57626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41" descr="log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212"/>
          <a:stretch>
            <a:fillRect/>
          </a:stretch>
        </p:blipFill>
        <p:spPr bwMode="auto">
          <a:xfrm>
            <a:off x="1500188" y="4283769"/>
            <a:ext cx="4984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2903090" y="1919685"/>
            <a:ext cx="1380878" cy="573211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800" dirty="0"/>
              <a:t>BIOS</a:t>
            </a:r>
            <a:endParaRPr lang="ja-JP" altLang="en-US" sz="2800" dirty="0"/>
          </a:p>
        </p:txBody>
      </p:sp>
      <p:sp>
        <p:nvSpPr>
          <p:cNvPr id="25614" name="Rectangle 5"/>
          <p:cNvSpPr>
            <a:spLocks noChangeArrowheads="1"/>
          </p:cNvSpPr>
          <p:nvPr/>
        </p:nvSpPr>
        <p:spPr bwMode="auto">
          <a:xfrm>
            <a:off x="3477443" y="2852936"/>
            <a:ext cx="1598613" cy="7143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 sz="2400"/>
              <a:t>メインメモリ</a:t>
            </a:r>
          </a:p>
        </p:txBody>
      </p:sp>
      <p:sp>
        <p:nvSpPr>
          <p:cNvPr id="12303" name="下矢印吹き出し 36"/>
          <p:cNvSpPr>
            <a:spLocks noChangeArrowheads="1"/>
          </p:cNvSpPr>
          <p:nvPr/>
        </p:nvSpPr>
        <p:spPr bwMode="auto">
          <a:xfrm>
            <a:off x="214313" y="980728"/>
            <a:ext cx="1428750" cy="85725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ja-JP" altLang="en-US" sz="2400">
                <a:solidFill>
                  <a:srgbClr val="000000"/>
                </a:solidFill>
              </a:rPr>
              <a:t>電源投入</a:t>
            </a:r>
          </a:p>
        </p:txBody>
      </p:sp>
      <p:sp>
        <p:nvSpPr>
          <p:cNvPr id="12304" name="Text Box 7"/>
          <p:cNvSpPr txBox="1">
            <a:spLocks noChangeArrowheads="1"/>
          </p:cNvSpPr>
          <p:nvPr/>
        </p:nvSpPr>
        <p:spPr bwMode="auto">
          <a:xfrm>
            <a:off x="5715000" y="1000125"/>
            <a:ext cx="32861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altLang="ja-JP" sz="2000" dirty="0" smtClean="0">
                <a:latin typeface="ＭＳ Ｐゴシック" pitchFamily="-112" charset="-128"/>
              </a:rPr>
              <a:t>CPU</a:t>
            </a:r>
            <a:r>
              <a:rPr lang="ja-JP" altLang="en-US" sz="2000" dirty="0">
                <a:latin typeface="ＭＳ Ｐゴシック" pitchFamily="-112" charset="-128"/>
              </a:rPr>
              <a:t>が</a:t>
            </a:r>
            <a:r>
              <a:rPr lang="en-US" altLang="ja-JP" sz="2000" dirty="0">
                <a:latin typeface="ＭＳ Ｐゴシック" pitchFamily="-112" charset="-128"/>
              </a:rPr>
              <a:t>BIOS</a:t>
            </a:r>
            <a:r>
              <a:rPr lang="ja-JP" altLang="en-US" sz="2000" dirty="0">
                <a:latin typeface="ＭＳ Ｐゴシック" pitchFamily="-112" charset="-128"/>
              </a:rPr>
              <a:t>を読み込む</a:t>
            </a:r>
            <a:endParaRPr lang="en-US" altLang="ja-JP" sz="2000" dirty="0">
              <a:latin typeface="ＭＳ Ｐゴシック" pitchFamily="-112" charset="-128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en-US" altLang="ja-JP" sz="2000" dirty="0">
                <a:latin typeface="ＭＳ Ｐゴシック" pitchFamily="-112" charset="-128"/>
              </a:rPr>
              <a:t>BIOS</a:t>
            </a:r>
            <a:r>
              <a:rPr lang="ja-JP" altLang="en-US" sz="2000" dirty="0" smtClean="0">
                <a:latin typeface="ＭＳ Ｐゴシック" pitchFamily="-112" charset="-128"/>
              </a:rPr>
              <a:t>がハードウェア</a:t>
            </a:r>
            <a:r>
              <a:rPr lang="ja-JP" altLang="en-US" sz="2000" dirty="0">
                <a:latin typeface="ＭＳ Ｐゴシック" pitchFamily="-112" charset="-128"/>
              </a:rPr>
              <a:t>の初期設定を行うよう命令</a:t>
            </a:r>
            <a:endParaRPr lang="en-US" altLang="ja-JP" sz="2000" dirty="0">
              <a:latin typeface="ＭＳ Ｐゴシック" pitchFamily="-112" charset="-128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en-US" altLang="ja-JP" sz="2000" dirty="0">
                <a:latin typeface="ＭＳ Ｐゴシック" pitchFamily="-112" charset="-128"/>
              </a:rPr>
              <a:t>BIOS</a:t>
            </a:r>
            <a:r>
              <a:rPr lang="ja-JP" altLang="en-US" sz="2000" dirty="0" smtClean="0">
                <a:latin typeface="ＭＳ Ｐゴシック" pitchFamily="-112" charset="-128"/>
              </a:rPr>
              <a:t>がハードディスク</a:t>
            </a:r>
            <a:r>
              <a:rPr lang="ja-JP" altLang="en-US" sz="2000" dirty="0">
                <a:latin typeface="ＭＳ Ｐゴシック" pitchFamily="-112" charset="-128"/>
              </a:rPr>
              <a:t>の先頭にあるブートローダを読みに行くよう命令</a:t>
            </a:r>
            <a:endParaRPr lang="en-US" altLang="ja-JP" sz="2000" dirty="0">
              <a:latin typeface="ＭＳ Ｐゴシック" pitchFamily="-112" charset="-128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en-US" altLang="ja-JP" sz="2000" dirty="0">
                <a:latin typeface="ＭＳ Ｐゴシック" pitchFamily="-112" charset="-128"/>
              </a:rPr>
              <a:t>CPU</a:t>
            </a:r>
            <a:r>
              <a:rPr lang="ja-JP" altLang="en-US" sz="2000" dirty="0">
                <a:latin typeface="ＭＳ Ｐゴシック" pitchFamily="-112" charset="-128"/>
              </a:rPr>
              <a:t>は</a:t>
            </a:r>
            <a:r>
              <a:rPr lang="ja-JP" altLang="en-US" sz="2000" dirty="0">
                <a:solidFill>
                  <a:srgbClr val="FFFF00"/>
                </a:solidFill>
                <a:latin typeface="ＭＳ Ｐゴシック" pitchFamily="-112" charset="-128"/>
              </a:rPr>
              <a:t>ブートローダ</a:t>
            </a:r>
            <a:r>
              <a:rPr lang="ja-JP" altLang="en-US" sz="2000" dirty="0">
                <a:latin typeface="ＭＳ Ｐゴシック" pitchFamily="-112" charset="-128"/>
              </a:rPr>
              <a:t>からハードディスク中の</a:t>
            </a:r>
            <a:r>
              <a:rPr lang="en-US" altLang="ja-JP" sz="2000" dirty="0">
                <a:latin typeface="ＭＳ Ｐゴシック" pitchFamily="-112" charset="-128"/>
              </a:rPr>
              <a:t>OS</a:t>
            </a:r>
            <a:r>
              <a:rPr lang="ja-JP" altLang="en-US" sz="2000" dirty="0">
                <a:latin typeface="ＭＳ Ｐゴシック" pitchFamily="-112" charset="-128"/>
              </a:rPr>
              <a:t>の位置を教わる</a:t>
            </a:r>
            <a:endParaRPr lang="en-US" altLang="ja-JP" sz="2000" dirty="0">
              <a:latin typeface="ＭＳ Ｐゴシック" pitchFamily="-112" charset="-128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en-US" altLang="ja-JP" sz="2000" dirty="0">
                <a:latin typeface="ＭＳ Ｐゴシック" pitchFamily="-112" charset="-128"/>
              </a:rPr>
              <a:t>CPU</a:t>
            </a:r>
            <a:r>
              <a:rPr lang="ja-JP" altLang="en-US" sz="2000" dirty="0">
                <a:latin typeface="ＭＳ Ｐゴシック" pitchFamily="-112" charset="-128"/>
              </a:rPr>
              <a:t>は</a:t>
            </a:r>
            <a:r>
              <a:rPr lang="ja-JP" altLang="en-US" sz="2000" dirty="0">
                <a:solidFill>
                  <a:srgbClr val="FFFF00"/>
                </a:solidFill>
                <a:latin typeface="ＭＳ Ｐゴシック" pitchFamily="-112" charset="-128"/>
              </a:rPr>
              <a:t>カーネルローダ</a:t>
            </a:r>
            <a:r>
              <a:rPr lang="ja-JP" altLang="en-US" sz="2000" dirty="0">
                <a:latin typeface="ＭＳ Ｐゴシック" pitchFamily="-112" charset="-128"/>
              </a:rPr>
              <a:t>に</a:t>
            </a:r>
            <a:r>
              <a:rPr lang="en-US" altLang="ja-JP" sz="2000" dirty="0">
                <a:latin typeface="ＭＳ Ｐゴシック" pitchFamily="-112" charset="-128"/>
              </a:rPr>
              <a:t>OS</a:t>
            </a:r>
            <a:r>
              <a:rPr lang="ja-JP" altLang="en-US" sz="2000" dirty="0">
                <a:latin typeface="ＭＳ Ｐゴシック" pitchFamily="-112" charset="-128"/>
              </a:rPr>
              <a:t>のカーネルをメインメモリに転送するよう命令</a:t>
            </a:r>
            <a:endParaRPr lang="en-US" altLang="ja-JP" sz="2000" dirty="0">
              <a:latin typeface="ＭＳ Ｐゴシック" pitchFamily="-112" charset="-128"/>
            </a:endParaRPr>
          </a:p>
          <a:p>
            <a:pPr marL="457200" indent="-457200">
              <a:buFont typeface="Arial" charset="0"/>
              <a:buAutoNum type="arabicPeriod"/>
            </a:pPr>
            <a:r>
              <a:rPr lang="en-US" altLang="ja-JP" sz="2000" dirty="0">
                <a:latin typeface="ＭＳ Ｐゴシック" pitchFamily="-112" charset="-128"/>
              </a:rPr>
              <a:t>CPU</a:t>
            </a:r>
            <a:r>
              <a:rPr lang="ja-JP" altLang="en-US" sz="2000" dirty="0">
                <a:latin typeface="ＭＳ Ｐゴシック" pitchFamily="-112" charset="-128"/>
              </a:rPr>
              <a:t>がメインメモリ上の</a:t>
            </a:r>
            <a:r>
              <a:rPr lang="en-US" altLang="ja-JP" sz="2000" dirty="0">
                <a:latin typeface="ＭＳ Ｐゴシック" pitchFamily="-112" charset="-128"/>
              </a:rPr>
              <a:t>OS</a:t>
            </a:r>
            <a:r>
              <a:rPr lang="ja-JP" altLang="en-US" sz="2000" dirty="0">
                <a:latin typeface="ＭＳ Ｐゴシック" pitchFamily="-112" charset="-128"/>
              </a:rPr>
              <a:t>にアクセスして起動</a:t>
            </a:r>
            <a:endParaRPr lang="en-US" altLang="ja-JP" sz="2000" dirty="0">
              <a:latin typeface="ＭＳ Ｐゴシック" pitchFamily="-112" charset="-128"/>
            </a:endParaRPr>
          </a:p>
        </p:txBody>
      </p:sp>
      <p:cxnSp>
        <p:nvCxnSpPr>
          <p:cNvPr id="12305" name="直線矢印コネクタ 39"/>
          <p:cNvCxnSpPr>
            <a:cxnSpLocks noChangeShapeType="1"/>
          </p:cNvCxnSpPr>
          <p:nvPr/>
        </p:nvCxnSpPr>
        <p:spPr bwMode="auto">
          <a:xfrm>
            <a:off x="1500188" y="1988840"/>
            <a:ext cx="12858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2306" name="直線矢印コネクタ 41"/>
          <p:cNvCxnSpPr>
            <a:cxnSpLocks noChangeShapeType="1"/>
          </p:cNvCxnSpPr>
          <p:nvPr/>
        </p:nvCxnSpPr>
        <p:spPr bwMode="auto">
          <a:xfrm rot="10800000" flipV="1">
            <a:off x="1547664" y="2492896"/>
            <a:ext cx="1166962" cy="1836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2307" name="直線矢印コネクタ 43"/>
          <p:cNvCxnSpPr>
            <a:cxnSpLocks noChangeShapeType="1"/>
          </p:cNvCxnSpPr>
          <p:nvPr/>
        </p:nvCxnSpPr>
        <p:spPr bwMode="auto">
          <a:xfrm rot="5400000">
            <a:off x="-95969" y="3338737"/>
            <a:ext cx="1157835" cy="46285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 type="arrow" w="med" len="med"/>
            <a:tailEnd type="arrow" w="med" len="med"/>
          </a:ln>
        </p:spPr>
      </p:cxnSp>
      <p:cxnSp>
        <p:nvCxnSpPr>
          <p:cNvPr id="12308" name="直線矢印コネクタ 105"/>
          <p:cNvCxnSpPr>
            <a:cxnSpLocks noChangeShapeType="1"/>
          </p:cNvCxnSpPr>
          <p:nvPr/>
        </p:nvCxnSpPr>
        <p:spPr bwMode="auto">
          <a:xfrm rot="5400000" flipH="1" flipV="1">
            <a:off x="3642519" y="4001988"/>
            <a:ext cx="5715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2309" name="直線矢印コネクタ 110"/>
          <p:cNvCxnSpPr>
            <a:cxnSpLocks noChangeShapeType="1"/>
          </p:cNvCxnSpPr>
          <p:nvPr/>
        </p:nvCxnSpPr>
        <p:spPr bwMode="auto">
          <a:xfrm>
            <a:off x="1500188" y="2991247"/>
            <a:ext cx="1847676" cy="29373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2310" name="テキスト ボックス 30"/>
          <p:cNvSpPr txBox="1">
            <a:spLocks noChangeArrowheads="1"/>
          </p:cNvSpPr>
          <p:nvPr/>
        </p:nvSpPr>
        <p:spPr bwMode="auto">
          <a:xfrm>
            <a:off x="1983706" y="1628800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/>
              <a:t>1</a:t>
            </a:r>
            <a:endParaRPr lang="ja-JP" altLang="en-US" dirty="0"/>
          </a:p>
        </p:txBody>
      </p:sp>
      <p:sp>
        <p:nvSpPr>
          <p:cNvPr id="12311" name="テキスト ボックス 31"/>
          <p:cNvSpPr txBox="1">
            <a:spLocks noChangeArrowheads="1"/>
          </p:cNvSpPr>
          <p:nvPr/>
        </p:nvSpPr>
        <p:spPr bwMode="auto">
          <a:xfrm>
            <a:off x="1907704" y="2132856"/>
            <a:ext cx="648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/>
              <a:t>2, 3</a:t>
            </a:r>
            <a:endParaRPr lang="ja-JP" altLang="en-US" dirty="0"/>
          </a:p>
        </p:txBody>
      </p:sp>
      <p:sp>
        <p:nvSpPr>
          <p:cNvPr id="12313" name="テキスト ボックス 33"/>
          <p:cNvSpPr txBox="1">
            <a:spLocks noChangeArrowheads="1"/>
          </p:cNvSpPr>
          <p:nvPr/>
        </p:nvSpPr>
        <p:spPr bwMode="auto">
          <a:xfrm>
            <a:off x="500063" y="342900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/>
              <a:t>4</a:t>
            </a:r>
            <a:endParaRPr lang="ja-JP" altLang="en-US" dirty="0"/>
          </a:p>
        </p:txBody>
      </p:sp>
      <p:sp>
        <p:nvSpPr>
          <p:cNvPr id="12314" name="テキスト ボックス 34"/>
          <p:cNvSpPr txBox="1">
            <a:spLocks noChangeArrowheads="1"/>
          </p:cNvSpPr>
          <p:nvPr/>
        </p:nvSpPr>
        <p:spPr bwMode="auto">
          <a:xfrm>
            <a:off x="3929063" y="3774182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/>
              <a:t>5</a:t>
            </a:r>
            <a:endParaRPr lang="ja-JP" altLang="en-US" dirty="0"/>
          </a:p>
        </p:txBody>
      </p:sp>
      <p:cxnSp>
        <p:nvCxnSpPr>
          <p:cNvPr id="12315" name="直線矢印コネクタ 43"/>
          <p:cNvCxnSpPr>
            <a:cxnSpLocks noChangeShapeType="1"/>
          </p:cNvCxnSpPr>
          <p:nvPr/>
        </p:nvCxnSpPr>
        <p:spPr bwMode="auto">
          <a:xfrm>
            <a:off x="928688" y="2991247"/>
            <a:ext cx="2491184" cy="115783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2316" name="テキスト ボックス 39"/>
          <p:cNvSpPr txBox="1">
            <a:spLocks noChangeArrowheads="1"/>
          </p:cNvSpPr>
          <p:nvPr/>
        </p:nvSpPr>
        <p:spPr bwMode="auto">
          <a:xfrm>
            <a:off x="2775793" y="3563169"/>
            <a:ext cx="500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/>
              <a:t>5</a:t>
            </a:r>
            <a:endParaRPr lang="ja-JP" altLang="en-US" dirty="0"/>
          </a:p>
        </p:txBody>
      </p:sp>
      <p:sp>
        <p:nvSpPr>
          <p:cNvPr id="12317" name="テキスト ボックス 41"/>
          <p:cNvSpPr txBox="1">
            <a:spLocks noChangeArrowheads="1"/>
          </p:cNvSpPr>
          <p:nvPr/>
        </p:nvSpPr>
        <p:spPr bwMode="auto">
          <a:xfrm>
            <a:off x="2771800" y="2852936"/>
            <a:ext cx="500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smtClean="0"/>
              <a:t>6</a:t>
            </a:r>
            <a:endParaRPr lang="ja-JP" altLang="en-US" dirty="0"/>
          </a:p>
        </p:txBody>
      </p:sp>
      <p:sp>
        <p:nvSpPr>
          <p:cNvPr id="40" name="正方形/長方形 39"/>
          <p:cNvSpPr/>
          <p:nvPr/>
        </p:nvSpPr>
        <p:spPr bwMode="auto">
          <a:xfrm>
            <a:off x="5724128" y="1000125"/>
            <a:ext cx="3357562" cy="1852811"/>
          </a:xfrm>
          <a:prstGeom prst="rect">
            <a:avLst/>
          </a:prstGeom>
          <a:noFill/>
          <a:ln w="508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ja-JP" altLang="en-US"/>
          </a:p>
        </p:txBody>
      </p:sp>
      <p:sp>
        <p:nvSpPr>
          <p:cNvPr id="41" name="四角形吹き出し 40"/>
          <p:cNvSpPr>
            <a:spLocks noChangeArrowheads="1"/>
          </p:cNvSpPr>
          <p:nvPr/>
        </p:nvSpPr>
        <p:spPr bwMode="auto">
          <a:xfrm>
            <a:off x="3923928" y="990997"/>
            <a:ext cx="1648197" cy="709811"/>
          </a:xfrm>
          <a:prstGeom prst="wedgeRectCallout">
            <a:avLst>
              <a:gd name="adj1" fmla="val 57787"/>
              <a:gd name="adj2" fmla="val 92468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ja-JP" altLang="en-US" sz="2000" dirty="0"/>
              <a:t>ここまでが</a:t>
            </a:r>
            <a:endParaRPr lang="en-US" altLang="ja-JP" sz="2000" dirty="0"/>
          </a:p>
          <a:p>
            <a:r>
              <a:rPr lang="en-US" altLang="ja-JP" sz="2000" dirty="0"/>
              <a:t>BIOS</a:t>
            </a:r>
            <a:r>
              <a:rPr lang="ja-JP" altLang="en-US" sz="2000" dirty="0"/>
              <a:t>の仕事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animBg="1"/>
      <p:bldP spid="12310" grpId="0"/>
      <p:bldP spid="12311" grpId="0"/>
      <p:bldP spid="12313" grpId="0"/>
      <p:bldP spid="12314" grpId="0"/>
      <p:bldP spid="12316" grpId="0"/>
      <p:bldP spid="12317" grpId="0"/>
      <p:bldP spid="40" grpId="0" animBg="1"/>
      <p:bldP spid="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ネオン">
  <a:themeElements>
    <a:clrScheme name="クール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ネオン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ネオン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5083</TotalTime>
  <Words>1689</Words>
  <Application>Microsoft Office PowerPoint</Application>
  <PresentationFormat>画面に合わせる (4:3)</PresentationFormat>
  <Paragraphs>331</Paragraphs>
  <Slides>40</Slides>
  <Notes>10</Notes>
  <HiddenSlides>1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1" baseType="lpstr">
      <vt:lpstr>ネオン</vt:lpstr>
      <vt:lpstr>最低限 BIOS</vt:lpstr>
      <vt:lpstr>本日の内容</vt:lpstr>
      <vt:lpstr>BIOS （バイオス）とは</vt:lpstr>
      <vt:lpstr>BIOS 画面の一例 </vt:lpstr>
      <vt:lpstr>本日の内容</vt:lpstr>
      <vt:lpstr>BIOS はどこにある？</vt:lpstr>
      <vt:lpstr>本日の内容</vt:lpstr>
      <vt:lpstr>BIOS の仕事</vt:lpstr>
      <vt:lpstr>OS の起動プログラムの呼び出し</vt:lpstr>
      <vt:lpstr>BIOS の仕事</vt:lpstr>
      <vt:lpstr>基本入出力機能の提供 (1)</vt:lpstr>
      <vt:lpstr>基本入出力機能の提供 (2)</vt:lpstr>
      <vt:lpstr>BIOS の仕事</vt:lpstr>
      <vt:lpstr>プラグアンドプレイ(Plug and Play)</vt:lpstr>
      <vt:lpstr>電源管理</vt:lpstr>
      <vt:lpstr>BIOS の仕事</vt:lpstr>
      <vt:lpstr>計算機の電源を入れると・・・</vt:lpstr>
      <vt:lpstr>ハードウェアの動作テスト</vt:lpstr>
      <vt:lpstr>システム起動時の画面</vt:lpstr>
      <vt:lpstr>ハードウェアリソースの割り当て</vt:lpstr>
      <vt:lpstr>I/O ポートアドレス</vt:lpstr>
      <vt:lpstr>DMA チャンネル</vt:lpstr>
      <vt:lpstr>IRQ 番号(1)</vt:lpstr>
      <vt:lpstr>IRQ 番号(2)</vt:lpstr>
      <vt:lpstr>IRQ 番号(3)</vt:lpstr>
      <vt:lpstr>BIOS の動作チェック終了時の画面</vt:lpstr>
      <vt:lpstr>本日の内容</vt:lpstr>
      <vt:lpstr>BIOS の設定画面にいく必要がある場合</vt:lpstr>
      <vt:lpstr>設定画面呼出</vt:lpstr>
      <vt:lpstr>BIOS の設定画面</vt:lpstr>
      <vt:lpstr>起動ドライブの設定</vt:lpstr>
      <vt:lpstr>BIOS による設定の保存先</vt:lpstr>
      <vt:lpstr>BIOS による設定の保存先</vt:lpstr>
      <vt:lpstr>本日の内容</vt:lpstr>
      <vt:lpstr>BIOS のアップデート</vt:lpstr>
      <vt:lpstr>まとめ</vt:lpstr>
      <vt:lpstr>参考資料</vt:lpstr>
      <vt:lpstr>スライド 38</vt:lpstr>
      <vt:lpstr>BIOS の動作チェック終了時の画面</vt:lpstr>
      <vt:lpstr>システム起動時の画面</vt:lpstr>
    </vt:vector>
  </TitlesOfParts>
  <Company>北大理学研究科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最低限BIOS</dc:title>
  <dc:creator>inex</dc:creator>
  <cp:lastModifiedBy>kondou</cp:lastModifiedBy>
  <cp:revision>544</cp:revision>
  <dcterms:created xsi:type="dcterms:W3CDTF">2009-06-18T23:35:07Z</dcterms:created>
  <dcterms:modified xsi:type="dcterms:W3CDTF">2010-06-18T02:55:28Z</dcterms:modified>
</cp:coreProperties>
</file>