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9"/>
  </p:notesMasterIdLst>
  <p:sldIdLst>
    <p:sldId id="256" r:id="rId2"/>
    <p:sldId id="282" r:id="rId3"/>
    <p:sldId id="286" r:id="rId4"/>
    <p:sldId id="280" r:id="rId5"/>
    <p:sldId id="262" r:id="rId6"/>
    <p:sldId id="291" r:id="rId7"/>
    <p:sldId id="283" r:id="rId8"/>
    <p:sldId id="263" r:id="rId9"/>
    <p:sldId id="264" r:id="rId10"/>
    <p:sldId id="265" r:id="rId11"/>
    <p:sldId id="266" r:id="rId12"/>
    <p:sldId id="267" r:id="rId13"/>
    <p:sldId id="292" r:id="rId14"/>
    <p:sldId id="285" r:id="rId15"/>
    <p:sldId id="269" r:id="rId16"/>
    <p:sldId id="270" r:id="rId17"/>
    <p:sldId id="290" r:id="rId18"/>
    <p:sldId id="287" r:id="rId19"/>
    <p:sldId id="272" r:id="rId20"/>
    <p:sldId id="275" r:id="rId21"/>
    <p:sldId id="273" r:id="rId22"/>
    <p:sldId id="274" r:id="rId23"/>
    <p:sldId id="288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95" autoAdjust="0"/>
    <p:restoredTop sz="94660"/>
  </p:normalViewPr>
  <p:slideViewPr>
    <p:cSldViewPr>
      <p:cViewPr varScale="1">
        <p:scale>
          <a:sx n="50" d="100"/>
          <a:sy n="50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542ED-5B71-4D2A-8E2E-D237649EF851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E5874-1EB3-4F02-87F6-2FC20ADDD1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要調査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  <a:effectLst>
            <a:outerShdw dist="35921" dir="2700000" algn="ctr" rotWithShape="0">
              <a:srgbClr val="5F5F5F"/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495800"/>
            <a:ext cx="6400800" cy="1752600"/>
          </a:xfrm>
          <a:effectLst>
            <a:outerShdw dist="35921" dir="2700000" algn="ctr" rotWithShape="0">
              <a:srgbClr val="5F5F5F"/>
            </a:outerShdw>
          </a:effectLst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1600200"/>
            <a:ext cx="29051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838200"/>
            <a:ext cx="60960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1371600"/>
            <a:ext cx="116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8077200" y="457200"/>
            <a:ext cx="381000" cy="381000"/>
            <a:chOff x="2688" y="816"/>
            <a:chExt cx="624" cy="624"/>
          </a:xfrm>
        </p:grpSpPr>
        <p:sp>
          <p:nvSpPr>
            <p:cNvPr id="3093" name="Oval 21"/>
            <p:cNvSpPr>
              <a:spLocks noChangeArrowheads="1"/>
            </p:cNvSpPr>
            <p:nvPr userDrawn="1"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7" name="Oval 25"/>
            <p:cNvSpPr>
              <a:spLocks noChangeArrowheads="1"/>
            </p:cNvSpPr>
            <p:nvPr userDrawn="1"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8" name="Oval 26"/>
            <p:cNvSpPr>
              <a:spLocks noChangeArrowheads="1"/>
            </p:cNvSpPr>
            <p:nvPr userDrawn="1"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0" name="Oval 28"/>
            <p:cNvSpPr>
              <a:spLocks noChangeArrowheads="1"/>
            </p:cNvSpPr>
            <p:nvPr userDrawn="1"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2" name="Oval 30"/>
            <p:cNvSpPr>
              <a:spLocks noChangeArrowheads="1"/>
            </p:cNvSpPr>
            <p:nvPr userDrawn="1"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7315200" y="2133600"/>
            <a:ext cx="685800" cy="685800"/>
            <a:chOff x="2688" y="816"/>
            <a:chExt cx="624" cy="624"/>
          </a:xfrm>
        </p:grpSpPr>
        <p:sp>
          <p:nvSpPr>
            <p:cNvPr id="3105" name="Oval 33"/>
            <p:cNvSpPr>
              <a:spLocks noChangeArrowheads="1"/>
            </p:cNvSpPr>
            <p:nvPr userDrawn="1"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6" name="Oval 34"/>
            <p:cNvSpPr>
              <a:spLocks noChangeArrowheads="1"/>
            </p:cNvSpPr>
            <p:nvPr userDrawn="1"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7" name="Oval 35"/>
            <p:cNvSpPr>
              <a:spLocks noChangeArrowheads="1"/>
            </p:cNvSpPr>
            <p:nvPr userDrawn="1"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8" name="Oval 36"/>
            <p:cNvSpPr>
              <a:spLocks noChangeArrowheads="1"/>
            </p:cNvSpPr>
            <p:nvPr userDrawn="1"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9" name="Oval 37"/>
            <p:cNvSpPr>
              <a:spLocks noChangeArrowheads="1"/>
            </p:cNvSpPr>
            <p:nvPr userDrawn="1"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0" name="Oval 38"/>
            <p:cNvSpPr>
              <a:spLocks noChangeArrowheads="1"/>
            </p:cNvSpPr>
            <p:nvPr userDrawn="1"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2" name="Oval 40"/>
            <p:cNvSpPr>
              <a:spLocks noChangeArrowheads="1"/>
            </p:cNvSpPr>
            <p:nvPr userDrawn="1"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114" name="AutoShape 42"/>
          <p:cNvSpPr>
            <a:spLocks noChangeArrowheads="1"/>
          </p:cNvSpPr>
          <p:nvPr/>
        </p:nvSpPr>
        <p:spPr bwMode="auto">
          <a:xfrm>
            <a:off x="7010400" y="381000"/>
            <a:ext cx="554038" cy="8382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5" name="AutoShape 43"/>
          <p:cNvSpPr>
            <a:spLocks noChangeArrowheads="1"/>
          </p:cNvSpPr>
          <p:nvPr/>
        </p:nvSpPr>
        <p:spPr bwMode="auto">
          <a:xfrm>
            <a:off x="7696200" y="2133600"/>
            <a:ext cx="906463" cy="13716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685800" y="533400"/>
            <a:ext cx="170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9999"/>
                </a:solidFill>
                <a:latin typeface="Lucida Console" pitchFamily="49" charset="0"/>
              </a:rPr>
              <a:t>www.***.com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10100" y="14478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1600200"/>
            <a:ext cx="29051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838200"/>
            <a:ext cx="60960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1371600"/>
            <a:ext cx="116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077200" y="457200"/>
            <a:ext cx="381000" cy="381000"/>
            <a:chOff x="2688" y="816"/>
            <a:chExt cx="624" cy="624"/>
          </a:xfrm>
        </p:grpSpPr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9" name="Oval 15"/>
            <p:cNvSpPr>
              <a:spLocks noChangeArrowheads="1"/>
            </p:cNvSpPr>
            <p:nvPr userDrawn="1"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0" name="Oval 16"/>
            <p:cNvSpPr>
              <a:spLocks noChangeArrowheads="1"/>
            </p:cNvSpPr>
            <p:nvPr userDrawn="1"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1" name="Oval 17"/>
            <p:cNvSpPr>
              <a:spLocks noChangeArrowheads="1"/>
            </p:cNvSpPr>
            <p:nvPr userDrawn="1"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2" name="Oval 18"/>
            <p:cNvSpPr>
              <a:spLocks noChangeArrowheads="1"/>
            </p:cNvSpPr>
            <p:nvPr userDrawn="1"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315200" y="2133600"/>
            <a:ext cx="685800" cy="685800"/>
            <a:chOff x="2688" y="816"/>
            <a:chExt cx="624" cy="624"/>
          </a:xfrm>
        </p:grpSpPr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5" name="Oval 21"/>
            <p:cNvSpPr>
              <a:spLocks noChangeArrowheads="1"/>
            </p:cNvSpPr>
            <p:nvPr userDrawn="1"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6" name="Oval 22"/>
            <p:cNvSpPr>
              <a:spLocks noChangeArrowheads="1"/>
            </p:cNvSpPr>
            <p:nvPr userDrawn="1"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8" name="Oval 24"/>
            <p:cNvSpPr>
              <a:spLocks noChangeArrowheads="1"/>
            </p:cNvSpPr>
            <p:nvPr userDrawn="1"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Oval 25"/>
            <p:cNvSpPr>
              <a:spLocks noChangeArrowheads="1"/>
            </p:cNvSpPr>
            <p:nvPr userDrawn="1"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52" name="AutoShape 28"/>
          <p:cNvSpPr>
            <a:spLocks noChangeArrowheads="1"/>
          </p:cNvSpPr>
          <p:nvPr/>
        </p:nvSpPr>
        <p:spPr bwMode="auto">
          <a:xfrm>
            <a:off x="7010400" y="381000"/>
            <a:ext cx="554038" cy="8382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7696200" y="2133600"/>
            <a:ext cx="906463" cy="13716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323850"/>
            <a:ext cx="8763000" cy="65341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2010/6/9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1295400"/>
            <a:ext cx="8763000" cy="152400"/>
          </a:xfrm>
          <a:prstGeom prst="rect">
            <a:avLst/>
          </a:prstGeom>
          <a:solidFill>
            <a:srgbClr val="FF9999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¡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パーティション管理とマルチブート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ja-JP" altLang="en-US" dirty="0" smtClean="0">
                <a:solidFill>
                  <a:schemeClr val="tx1"/>
                </a:solidFill>
              </a:rPr>
              <a:t>   </a:t>
            </a:r>
            <a:r>
              <a:rPr lang="en-US" altLang="ja-JP" dirty="0" smtClean="0">
                <a:solidFill>
                  <a:schemeClr val="tx1"/>
                </a:solidFill>
              </a:rPr>
              <a:t>- Linux </a:t>
            </a:r>
            <a:r>
              <a:rPr lang="ja-JP" altLang="en-US" dirty="0" smtClean="0">
                <a:solidFill>
                  <a:schemeClr val="tx1"/>
                </a:solidFill>
              </a:rPr>
              <a:t>インストールのために </a:t>
            </a:r>
            <a:r>
              <a:rPr lang="en-US" altLang="ja-JP" dirty="0" smtClean="0">
                <a:solidFill>
                  <a:schemeClr val="tx1"/>
                </a:solidFill>
              </a:rPr>
              <a:t>-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理学院 宇宙理学専攻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惑星物理学研究室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修士  </a:t>
            </a:r>
            <a:r>
              <a:rPr lang="en-US" altLang="ja-JP" dirty="0" smtClean="0">
                <a:solidFill>
                  <a:schemeClr val="tx1"/>
                </a:solidFill>
              </a:rPr>
              <a:t>2 </a:t>
            </a:r>
            <a:r>
              <a:rPr lang="ja-JP" altLang="en-US" dirty="0" smtClean="0">
                <a:solidFill>
                  <a:schemeClr val="tx1"/>
                </a:solidFill>
              </a:rPr>
              <a:t>年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馬場 健聡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53480" cy="9144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拡張パーティション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ebhanced</a:t>
            </a:r>
            <a:r>
              <a:rPr lang="en-US" altLang="ja-JP" dirty="0" smtClean="0"/>
              <a:t> partition)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14744" y="1500174"/>
            <a:ext cx="4972056" cy="4525963"/>
          </a:xfrm>
        </p:spPr>
        <p:txBody>
          <a:bodyPr/>
          <a:lstStyle/>
          <a:p>
            <a:r>
              <a:rPr kumimoji="1" lang="ja-JP" altLang="en-US" dirty="0" smtClean="0"/>
              <a:t>拡張パーティション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一つのパーティションを更に細かく分割可能</a:t>
            </a:r>
            <a:endParaRPr kumimoji="1" lang="ja-JP" alt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857752" y="3643314"/>
            <a:ext cx="28797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857752" y="5299076"/>
            <a:ext cx="3527425" cy="576263"/>
          </a:xfrm>
          <a:prstGeom prst="ellipse">
            <a:avLst/>
          </a:pr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57752" y="4003676"/>
            <a:ext cx="28797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857752" y="4938714"/>
            <a:ext cx="28797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357686" y="2928934"/>
            <a:ext cx="4464050" cy="3240087"/>
          </a:xfrm>
          <a:prstGeom prst="roundRect">
            <a:avLst>
              <a:gd name="adj" fmla="val 8426"/>
            </a:avLst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857752" y="3571876"/>
            <a:ext cx="3527425" cy="2016125"/>
          </a:xfrm>
          <a:prstGeom prst="rect">
            <a:avLst/>
          </a:prstGeom>
          <a:solidFill>
            <a:srgbClr val="666699"/>
          </a:solidFill>
          <a:ln w="9525">
            <a:solidFill>
              <a:srgbClr val="66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4857752" y="4051301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4857752" y="4556126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857752" y="5060951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4857752" y="3282951"/>
            <a:ext cx="3527425" cy="576263"/>
          </a:xfrm>
          <a:prstGeom prst="ellipse">
            <a:avLst/>
          </a:pr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 rot="21442539">
            <a:off x="5143504" y="3714752"/>
            <a:ext cx="371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１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429388" y="4857760"/>
            <a:ext cx="615553" cy="70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en-US" altLang="ja-JP" sz="2800" dirty="0"/>
              <a:t>…</a:t>
            </a:r>
            <a:endParaRPr lang="ja-JP" altLang="en-US" sz="2800" dirty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585760" y="1285860"/>
            <a:ext cx="2649538" cy="5087948"/>
            <a:chOff x="585760" y="1285860"/>
            <a:chExt cx="2649538" cy="5087948"/>
          </a:xfrm>
        </p:grpSpPr>
        <p:sp>
          <p:nvSpPr>
            <p:cNvPr id="34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/>
                <a:t>ハードディスク・ドライブ</a:t>
              </a:r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44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46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  <p:sp>
        <p:nvSpPr>
          <p:cNvPr id="48" name="Text Box 17"/>
          <p:cNvSpPr txBox="1">
            <a:spLocks noChangeArrowheads="1"/>
          </p:cNvSpPr>
          <p:nvPr/>
        </p:nvSpPr>
        <p:spPr bwMode="auto">
          <a:xfrm rot="21387585">
            <a:off x="5082705" y="4183993"/>
            <a:ext cx="364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２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 rot="21417795">
            <a:off x="5153055" y="5168301"/>
            <a:ext cx="364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ｎ</a:t>
            </a:r>
          </a:p>
        </p:txBody>
      </p:sp>
      <p:cxnSp>
        <p:nvCxnSpPr>
          <p:cNvPr id="51" name="直線コネクタ 50"/>
          <p:cNvCxnSpPr>
            <a:stCxn id="13" idx="2"/>
          </p:cNvCxnSpPr>
          <p:nvPr/>
        </p:nvCxnSpPr>
        <p:spPr>
          <a:xfrm rot="10800000" flipV="1">
            <a:off x="3000364" y="3571082"/>
            <a:ext cx="1857388" cy="35798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rot="10800000">
            <a:off x="3013243" y="4916319"/>
            <a:ext cx="1857388" cy="71438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6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パーティションの種類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indent="-357188">
              <a:buClr>
                <a:srgbClr val="663300"/>
              </a:buClr>
              <a:buNone/>
            </a:pPr>
            <a:r>
              <a:rPr lang="ja-JP" altLang="en-US" dirty="0" smtClean="0"/>
              <a:t>用途別のパーティションの呼び名</a:t>
            </a:r>
            <a:endParaRPr lang="en-US" altLang="ja-JP" dirty="0" smtClean="0"/>
          </a:p>
          <a:p>
            <a:pPr marL="357188" indent="-357188">
              <a:buClr>
                <a:srgbClr val="663300"/>
              </a:buClr>
            </a:pPr>
            <a:r>
              <a:rPr lang="ja-JP" altLang="en-US" dirty="0" smtClean="0"/>
              <a:t>スワップパーティション </a:t>
            </a:r>
            <a:endParaRPr lang="en-US" altLang="ja-JP" dirty="0" smtClean="0"/>
          </a:p>
          <a:p>
            <a:pPr marL="757238" lvl="1" indent="-357188">
              <a:buClr>
                <a:srgbClr val="663300"/>
              </a:buClr>
            </a:pPr>
            <a:r>
              <a:rPr lang="ja-JP" altLang="en-US" dirty="0" smtClean="0"/>
              <a:t>ハードディスクをメモリとして使う（仮想メモリ）ために使用されるパーティション</a:t>
            </a:r>
          </a:p>
          <a:p>
            <a:pPr marL="981075" lvl="1" indent="-444500">
              <a:buClr>
                <a:srgbClr val="663300"/>
              </a:buClr>
              <a:buSzPct val="75000"/>
              <a:buNone/>
            </a:pPr>
            <a:endParaRPr lang="ja-JP" altLang="en-US" sz="1200" dirty="0" smtClean="0"/>
          </a:p>
          <a:p>
            <a:pPr marL="357188" indent="-357188">
              <a:buClr>
                <a:srgbClr val="663300"/>
              </a:buClr>
            </a:pPr>
            <a:r>
              <a:rPr lang="ja-JP" altLang="en-US" dirty="0" smtClean="0"/>
              <a:t>ルートパーティション</a:t>
            </a:r>
            <a:endParaRPr lang="en-US" altLang="ja-JP" dirty="0" smtClean="0"/>
          </a:p>
          <a:p>
            <a:pPr marL="757238" lvl="1" indent="-357188">
              <a:buClr>
                <a:srgbClr val="663300"/>
              </a:buClr>
            </a:pPr>
            <a:r>
              <a:rPr lang="ja-JP" altLang="en-US" dirty="0" smtClean="0"/>
              <a:t>ルートディレクトリを収めたパーティション</a:t>
            </a:r>
            <a:endParaRPr lang="en-US" altLang="ja-JP" dirty="0" smtClean="0"/>
          </a:p>
          <a:p>
            <a:pPr marL="357188" indent="-357188">
              <a:buClr>
                <a:srgbClr val="663300"/>
              </a:buClr>
            </a:pP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00034" y="5072074"/>
            <a:ext cx="8143900" cy="95410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757238" lvl="1" indent="-357188" algn="ctr">
              <a:buClr>
                <a:srgbClr val="663300"/>
              </a:buClr>
            </a:pPr>
            <a:r>
              <a:rPr lang="ja-JP" altLang="en-US" sz="2800" dirty="0" smtClean="0"/>
              <a:t>特に </a:t>
            </a:r>
            <a:r>
              <a:rPr lang="en-US" altLang="ja-JP" sz="2800" dirty="0" smtClean="0"/>
              <a:t>OS </a:t>
            </a:r>
            <a:r>
              <a:rPr lang="ja-JP" altLang="en-US" sz="2800" dirty="0" smtClean="0"/>
              <a:t>を起動できる状態のパーティションを</a:t>
            </a:r>
            <a:endParaRPr lang="en-US" altLang="ja-JP" sz="2800" dirty="0" smtClean="0"/>
          </a:p>
          <a:p>
            <a:pPr marL="757238" lvl="1" indent="-357188" algn="ctr">
              <a:buClr>
                <a:srgbClr val="663300"/>
              </a:buClr>
            </a:pPr>
            <a:r>
              <a:rPr lang="ja-JP" altLang="en-US" sz="2800" dirty="0" smtClean="0">
                <a:solidFill>
                  <a:srgbClr val="FF0000"/>
                </a:solidFill>
              </a:rPr>
              <a:t>アクティブパーティション</a:t>
            </a:r>
            <a:r>
              <a:rPr lang="ja-JP" altLang="en-US" sz="2800" dirty="0" smtClean="0"/>
              <a:t>と呼ぶ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パーティションの操作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4525963"/>
          </a:xfrm>
        </p:spPr>
        <p:txBody>
          <a:bodyPr/>
          <a:lstStyle/>
          <a:p>
            <a:pPr marL="177800" indent="-177800"/>
            <a:r>
              <a:rPr lang="ja-JP" altLang="en-US" dirty="0" smtClean="0"/>
              <a:t>パーティションの操作とはパーティションの作成</a:t>
            </a:r>
            <a:r>
              <a:rPr lang="en-US" altLang="ja-JP" dirty="0" smtClean="0"/>
              <a:t>, </a:t>
            </a:r>
            <a:r>
              <a:rPr lang="ja-JP" altLang="en-US" dirty="0" smtClean="0"/>
              <a:t>削除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サイズ変更</a:t>
            </a:r>
            <a:r>
              <a:rPr lang="en-US" altLang="ja-JP" dirty="0" smtClean="0"/>
              <a:t>, </a:t>
            </a:r>
            <a:r>
              <a:rPr lang="ja-JP" altLang="en-US" dirty="0" smtClean="0"/>
              <a:t>種類の変更などのこと</a:t>
            </a:r>
            <a:endParaRPr lang="en-US" altLang="ja-JP" dirty="0" smtClean="0"/>
          </a:p>
          <a:p>
            <a:pPr marL="577850" lvl="1" indent="-177800"/>
            <a:r>
              <a:rPr lang="ja-JP" altLang="en-US" dirty="0" smtClean="0"/>
              <a:t>パーティションを作成することを「パーティションを切る」 という</a:t>
            </a:r>
            <a:endParaRPr lang="en-US" altLang="ja-JP" dirty="0" smtClean="0"/>
          </a:p>
          <a:p>
            <a:pPr marL="177800" indent="-177800"/>
            <a:r>
              <a:rPr lang="ja-JP" altLang="en-US" dirty="0" smtClean="0"/>
              <a:t>パーティションを操作するには専用のツールが必要　</a:t>
            </a:r>
            <a:endParaRPr lang="en-US" altLang="ja-JP" dirty="0" smtClean="0"/>
          </a:p>
          <a:p>
            <a:pPr marL="177800" indent="-177800">
              <a:buNone/>
            </a:pPr>
            <a:r>
              <a:rPr lang="ja-JP" altLang="en-US" sz="2400" dirty="0" smtClean="0"/>
              <a:t>例； </a:t>
            </a:r>
            <a:r>
              <a:rPr lang="en-US" altLang="ja-JP" sz="2400" dirty="0" smtClean="0"/>
              <a:t>Partition Wizard, </a:t>
            </a:r>
            <a:r>
              <a:rPr lang="en-US" altLang="ja-JP" sz="2400" dirty="0" err="1" smtClean="0"/>
              <a:t>cfdisk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PowerX</a:t>
            </a:r>
            <a:r>
              <a:rPr lang="en-US" altLang="ja-JP" sz="2400" dirty="0" smtClean="0"/>
              <a:t> Partition Manager, GNU Parted</a:t>
            </a:r>
          </a:p>
          <a:p>
            <a:pPr>
              <a:buNone/>
            </a:pPr>
            <a:endParaRPr lang="en-US" altLang="ja-JP" sz="2400" dirty="0" smtClean="0"/>
          </a:p>
          <a:p>
            <a:pPr marL="177800" indent="-177800">
              <a:buNone/>
            </a:pPr>
            <a:endParaRPr lang="en-US" altLang="ja-JP" sz="2400" dirty="0" smtClean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5143512"/>
            <a:ext cx="8429652" cy="95410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2800" dirty="0" smtClean="0"/>
              <a:t>一般にパーティションを変更すると過去の</a:t>
            </a:r>
            <a:r>
              <a:rPr lang="ja-JP" altLang="en-US" sz="2800" dirty="0" smtClean="0">
                <a:solidFill>
                  <a:srgbClr val="FF0000"/>
                </a:solidFill>
              </a:rPr>
              <a:t>データは読めなくなる</a:t>
            </a:r>
            <a:r>
              <a:rPr lang="ja-JP" altLang="en-US" sz="2800" dirty="0" smtClean="0"/>
              <a:t>ので注意が必要！！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28596" y="2714620"/>
            <a:ext cx="7786742" cy="171451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マルチブートするための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第一段階終了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4857783"/>
          </a:xfrm>
          <a:ln w="19050"/>
        </p:spPr>
        <p:txBody>
          <a:bodyPr/>
          <a:lstStyle/>
          <a:p>
            <a:r>
              <a:rPr kumimoji="1" lang="ja-JP" altLang="en-US" sz="3600" dirty="0" smtClean="0"/>
              <a:t>第一段階 </a:t>
            </a:r>
            <a:r>
              <a:rPr kumimoji="1" lang="en-US" altLang="ja-JP" sz="3600" dirty="0" smtClean="0"/>
              <a:t>: </a:t>
            </a:r>
            <a:r>
              <a:rPr kumimoji="1" lang="ja-JP" altLang="en-US" sz="3600" dirty="0" smtClean="0"/>
              <a:t>パーティション操作</a:t>
            </a:r>
            <a:endParaRPr kumimoji="1" lang="en-US" altLang="ja-JP" sz="3600" dirty="0" smtClean="0"/>
          </a:p>
          <a:p>
            <a:pPr lvl="1"/>
            <a:r>
              <a:rPr kumimoji="1" lang="en-US" altLang="ja-JP" dirty="0" smtClean="0"/>
              <a:t> OS </a:t>
            </a:r>
            <a:r>
              <a:rPr kumimoji="1" lang="ja-JP" altLang="en-US" dirty="0" smtClean="0"/>
              <a:t>を入れるパーティションの作成</a:t>
            </a:r>
            <a:endParaRPr kumimoji="1" lang="en-US" altLang="ja-JP" dirty="0" smtClean="0"/>
          </a:p>
          <a:p>
            <a:r>
              <a:rPr lang="ja-JP" altLang="en-US" sz="3600" dirty="0" smtClean="0"/>
              <a:t>第二</a:t>
            </a:r>
            <a:r>
              <a:rPr lang="ja-JP" altLang="en-US" sz="3600" dirty="0" smtClean="0"/>
              <a:t>段階 </a:t>
            </a:r>
            <a:r>
              <a:rPr lang="en-US" altLang="ja-JP" sz="3600" dirty="0" smtClean="0"/>
              <a:t>: </a:t>
            </a:r>
            <a:r>
              <a:rPr lang="ja-JP" altLang="en-US" sz="3600" dirty="0" smtClean="0"/>
              <a:t>ファイルシステムの作成</a:t>
            </a:r>
            <a:endParaRPr lang="en-US" altLang="ja-JP" sz="3600" dirty="0" smtClean="0"/>
          </a:p>
          <a:p>
            <a:pPr lvl="1"/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それぞれの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にあったパーティションの作成 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パーティションのフォーマット</a:t>
            </a:r>
            <a:r>
              <a:rPr lang="en-US" altLang="ja-JP" dirty="0" smtClean="0"/>
              <a:t>)</a:t>
            </a:r>
          </a:p>
          <a:p>
            <a:r>
              <a:rPr kumimoji="1" lang="ja-JP" altLang="en-US" sz="3600" dirty="0" smtClean="0"/>
              <a:t>第三</a:t>
            </a:r>
            <a:r>
              <a:rPr kumimoji="1" lang="ja-JP" altLang="en-US" sz="3600" dirty="0" smtClean="0"/>
              <a:t>段階 </a:t>
            </a:r>
            <a:r>
              <a:rPr kumimoji="1" lang="en-US" altLang="ja-JP" sz="3600" dirty="0" smtClean="0"/>
              <a:t>: OS </a:t>
            </a:r>
            <a:r>
              <a:rPr kumimoji="1" lang="ja-JP" altLang="en-US" sz="3600" dirty="0" smtClean="0"/>
              <a:t>のインストール</a:t>
            </a:r>
            <a:r>
              <a:rPr kumimoji="1" lang="en-US" altLang="ja-JP" sz="3600" dirty="0" smtClean="0"/>
              <a:t>, </a:t>
            </a:r>
            <a:r>
              <a:rPr kumimoji="1" lang="ja-JP" altLang="en-US" sz="3600" dirty="0" smtClean="0"/>
              <a:t>そして起動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ja-JP" sz="5400" dirty="0" smtClean="0"/>
          </a:p>
          <a:p>
            <a:pPr algn="ctr"/>
            <a:endParaRPr lang="en-US" altLang="ja-JP" sz="5400" dirty="0" smtClean="0"/>
          </a:p>
          <a:p>
            <a:pPr algn="ctr">
              <a:buNone/>
            </a:pPr>
            <a:r>
              <a:rPr lang="ja-JP" altLang="en-US" sz="5400" dirty="0" smtClean="0"/>
              <a:t>ファイルシステム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ファイルシステム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ハードディスク上のデータをどのように記録・管理するかを定めたもの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OS, </a:t>
            </a:r>
            <a:r>
              <a:rPr lang="ja-JP" altLang="en-US" dirty="0" smtClean="0"/>
              <a:t>記憶媒体によって読み込めるファイルシステムの種類が異なる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一般にフォーマット（初期化）によって作成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ファイルシステムの種類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</a:t>
            </a:r>
            <a:r>
              <a:rPr lang="ja-JP" altLang="en-US" dirty="0" smtClean="0"/>
              <a:t>によって異なるファイルシステム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パーティションやファイルの最大容量、ファイル名の最大文字数などが異なる</a:t>
            </a:r>
          </a:p>
          <a:p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0034" y="2143116"/>
            <a:ext cx="8345488" cy="2447925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Windows  	: FAT16, FAT32,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NTFS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Macintosh	: HFS, HFS+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Linux        	: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Ext3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,Ext2, </a:t>
            </a: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Reiser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-FS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CD-ROM  	: CDFS ISO9660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ja-JP" altLang="en-US" sz="2800" kern="0" dirty="0" smtClean="0">
                <a:solidFill>
                  <a:schemeClr val="tx2"/>
                </a:solidFill>
              </a:rPr>
              <a:t> 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DVD, </a:t>
            </a: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Blu</a:t>
            </a:r>
            <a:r>
              <a:rPr lang="ja-JP" altLang="en-US" sz="2800" kern="0" dirty="0" smtClean="0">
                <a:solidFill>
                  <a:schemeClr val="tx2"/>
                </a:solidFill>
              </a:rPr>
              <a:t> </a:t>
            </a:r>
            <a:r>
              <a:rPr lang="en-US" altLang="ja-JP" sz="2800" kern="0" dirty="0" smtClean="0">
                <a:solidFill>
                  <a:schemeClr val="tx2"/>
                </a:solidFill>
              </a:rPr>
              <a:t>Ray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UDF2.5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500166" y="5500702"/>
            <a:ext cx="589962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例； パーティションの最大容量</a:t>
            </a:r>
          </a:p>
          <a:p>
            <a:r>
              <a:rPr lang="ja-JP" altLang="en-US" sz="2000" dirty="0"/>
              <a:t>　　　</a:t>
            </a:r>
            <a:r>
              <a:rPr lang="en-US" altLang="ja-JP" sz="2500" dirty="0"/>
              <a:t>Ext3 : 16TB,  FAT16 : 4GB,  NTFS : 2TB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28596" y="4429132"/>
            <a:ext cx="8001056" cy="14287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マルチブートするための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第</a:t>
            </a:r>
            <a:r>
              <a:rPr lang="ja-JP" altLang="en-US" dirty="0" smtClean="0"/>
              <a:t>二</a:t>
            </a:r>
            <a:r>
              <a:rPr lang="ja-JP" altLang="en-US" dirty="0" smtClean="0"/>
              <a:t>段階終了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857783"/>
          </a:xfrm>
          <a:ln w="19050"/>
        </p:spPr>
        <p:txBody>
          <a:bodyPr/>
          <a:lstStyle/>
          <a:p>
            <a:r>
              <a:rPr kumimoji="1" lang="ja-JP" altLang="en-US" sz="3600" dirty="0" smtClean="0"/>
              <a:t>第一段階 </a:t>
            </a:r>
            <a:r>
              <a:rPr kumimoji="1" lang="en-US" altLang="ja-JP" sz="3600" dirty="0" smtClean="0"/>
              <a:t>: </a:t>
            </a:r>
            <a:r>
              <a:rPr kumimoji="1" lang="ja-JP" altLang="en-US" sz="3600" dirty="0" smtClean="0"/>
              <a:t>パーティション操作</a:t>
            </a:r>
            <a:endParaRPr kumimoji="1" lang="en-US" altLang="ja-JP" sz="3600" dirty="0" smtClean="0"/>
          </a:p>
          <a:p>
            <a:pPr lvl="1"/>
            <a:r>
              <a:rPr kumimoji="1" lang="en-US" altLang="ja-JP" dirty="0" smtClean="0"/>
              <a:t> OS </a:t>
            </a:r>
            <a:r>
              <a:rPr kumimoji="1" lang="ja-JP" altLang="en-US" dirty="0" smtClean="0"/>
              <a:t>を入れるパーティションの作成</a:t>
            </a:r>
            <a:endParaRPr kumimoji="1" lang="en-US" altLang="ja-JP" dirty="0" smtClean="0"/>
          </a:p>
          <a:p>
            <a:r>
              <a:rPr lang="ja-JP" altLang="en-US" sz="3600" dirty="0" smtClean="0"/>
              <a:t>第二</a:t>
            </a:r>
            <a:r>
              <a:rPr lang="ja-JP" altLang="en-US" sz="3600" dirty="0" smtClean="0"/>
              <a:t>段階 </a:t>
            </a:r>
            <a:r>
              <a:rPr lang="en-US" altLang="ja-JP" sz="3600" dirty="0" smtClean="0"/>
              <a:t>: </a:t>
            </a:r>
            <a:r>
              <a:rPr lang="ja-JP" altLang="en-US" sz="3600" dirty="0" smtClean="0"/>
              <a:t>ファイルシステムの作成</a:t>
            </a:r>
            <a:endParaRPr lang="en-US" altLang="ja-JP" sz="3600" dirty="0" smtClean="0"/>
          </a:p>
          <a:p>
            <a:pPr lvl="1"/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それぞれの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にあったパーティションの作成 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パーティションのフォーマット</a:t>
            </a:r>
            <a:r>
              <a:rPr lang="en-US" altLang="ja-JP" dirty="0" smtClean="0"/>
              <a:t>)</a:t>
            </a:r>
          </a:p>
          <a:p>
            <a:r>
              <a:rPr kumimoji="1" lang="ja-JP" altLang="en-US" sz="3600" dirty="0" smtClean="0"/>
              <a:t>第三</a:t>
            </a:r>
            <a:r>
              <a:rPr kumimoji="1" lang="ja-JP" altLang="en-US" sz="3600" dirty="0" smtClean="0"/>
              <a:t>段階 </a:t>
            </a:r>
            <a:r>
              <a:rPr kumimoji="1" lang="en-US" altLang="ja-JP" sz="3600" dirty="0" smtClean="0"/>
              <a:t>: OS </a:t>
            </a:r>
            <a:r>
              <a:rPr kumimoji="1" lang="ja-JP" altLang="en-US" sz="3600" dirty="0" smtClean="0"/>
              <a:t>のインストール</a:t>
            </a:r>
            <a:r>
              <a:rPr kumimoji="1" lang="en-US" altLang="ja-JP" sz="3600" dirty="0" smtClean="0"/>
              <a:t> </a:t>
            </a:r>
          </a:p>
          <a:p>
            <a:pPr>
              <a:buNone/>
            </a:pPr>
            <a:r>
              <a:rPr lang="ja-JP" altLang="en-US" sz="3600" dirty="0" smtClean="0"/>
              <a:t>                    </a:t>
            </a:r>
            <a:r>
              <a:rPr kumimoji="1" lang="ja-JP" altLang="en-US" sz="3600" dirty="0" smtClean="0"/>
              <a:t>そして起動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sz="5400" dirty="0" smtClean="0"/>
          </a:p>
          <a:p>
            <a:pPr>
              <a:buNone/>
            </a:pPr>
            <a:endParaRPr lang="en-US" altLang="ja-JP" sz="5400" dirty="0" smtClean="0"/>
          </a:p>
          <a:p>
            <a:pPr algn="ctr">
              <a:buNone/>
            </a:pPr>
            <a:r>
              <a:rPr kumimoji="1" lang="en-US" altLang="ja-JP" sz="5400" dirty="0" smtClean="0"/>
              <a:t>OS </a:t>
            </a:r>
            <a:r>
              <a:rPr lang="ja-JP" altLang="en-US" sz="5400" dirty="0" smtClean="0"/>
              <a:t>起動の仕組み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OS</a:t>
            </a:r>
            <a:r>
              <a:rPr lang="ja-JP" altLang="en-US" dirty="0" smtClean="0"/>
              <a:t>を起動するまでの流れ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電源を入れてから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が起動するまでには様々な働きがある</a:t>
            </a:r>
            <a:endParaRPr lang="en-US" altLang="ja-JP" dirty="0" smtClean="0"/>
          </a:p>
          <a:p>
            <a:pPr>
              <a:buNone/>
            </a:pPr>
            <a:endParaRPr lang="ja-JP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電源を入れてまず起動するのは</a:t>
            </a:r>
            <a:r>
              <a:rPr lang="en-US" altLang="ja-JP" dirty="0" smtClean="0">
                <a:solidFill>
                  <a:srgbClr val="FF0000"/>
                </a:solidFill>
              </a:rPr>
              <a:t>BIOS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次は </a:t>
            </a:r>
            <a:r>
              <a:rPr lang="en-US" altLang="ja-JP" dirty="0" smtClean="0">
                <a:solidFill>
                  <a:srgbClr val="FF0000"/>
                </a:solidFill>
              </a:rPr>
              <a:t>MBR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を読み込み</a:t>
            </a:r>
            <a:r>
              <a:rPr lang="ja-JP" altLang="en-US" dirty="0" smtClean="0">
                <a:solidFill>
                  <a:srgbClr val="FF0000"/>
                </a:solidFill>
              </a:rPr>
              <a:t>ブートローダ</a:t>
            </a:r>
            <a:r>
              <a:rPr lang="ja-JP" altLang="en-US" dirty="0" smtClean="0"/>
              <a:t>を起動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ブートローダが起動するパーティションの</a:t>
            </a:r>
            <a:r>
              <a:rPr lang="en-US" altLang="ja-JP" dirty="0" smtClean="0">
                <a:solidFill>
                  <a:srgbClr val="FF0000"/>
                </a:solidFill>
              </a:rPr>
              <a:t>OS</a:t>
            </a:r>
            <a:r>
              <a:rPr lang="ja-JP" altLang="en-US" dirty="0" smtClean="0">
                <a:solidFill>
                  <a:srgbClr val="FF0000"/>
                </a:solidFill>
              </a:rPr>
              <a:t>ローダ</a:t>
            </a:r>
            <a:r>
              <a:rPr lang="ja-JP" altLang="en-US" dirty="0" smtClean="0"/>
              <a:t>を読み込む</a:t>
            </a:r>
            <a:endParaRPr lang="ja-JP" altLang="en-US" dirty="0" smtClean="0"/>
          </a:p>
          <a:p>
            <a:pPr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000" dirty="0" smtClean="0"/>
              <a:t>マルチブートとは</a:t>
            </a:r>
            <a:endParaRPr lang="en-US" altLang="ja-JP" sz="4000" dirty="0" smtClean="0"/>
          </a:p>
          <a:p>
            <a:r>
              <a:rPr lang="ja-JP" altLang="en-US" sz="4000" dirty="0" smtClean="0"/>
              <a:t>パーティション</a:t>
            </a:r>
            <a:r>
              <a:rPr lang="ja-JP" altLang="en-US" sz="4000" dirty="0" smtClean="0"/>
              <a:t>とは</a:t>
            </a:r>
            <a:endParaRPr lang="en-US" altLang="ja-JP" sz="4000" dirty="0" smtClean="0"/>
          </a:p>
          <a:p>
            <a:r>
              <a:rPr lang="ja-JP" altLang="en-US" sz="4000" dirty="0" smtClean="0"/>
              <a:t>ファイルシステム</a:t>
            </a:r>
            <a:endParaRPr lang="en-US" altLang="ja-JP" sz="4000" dirty="0" smtClean="0"/>
          </a:p>
          <a:p>
            <a:r>
              <a:rPr lang="en-US" altLang="ja-JP" sz="4000" dirty="0" smtClean="0"/>
              <a:t>OS </a:t>
            </a:r>
            <a:r>
              <a:rPr lang="ja-JP" altLang="en-US" sz="4000" dirty="0" smtClean="0"/>
              <a:t>起動の仕組み</a:t>
            </a:r>
            <a:endParaRPr lang="en-US" altLang="ja-JP" sz="4000" dirty="0" smtClean="0"/>
          </a:p>
          <a:p>
            <a:r>
              <a:rPr lang="en-US" altLang="ja-JP" sz="4000" dirty="0" err="1" smtClean="0"/>
              <a:t>Debian</a:t>
            </a:r>
            <a:r>
              <a:rPr lang="ja-JP" altLang="en-US" sz="4000" dirty="0" smtClean="0"/>
              <a:t>　</a:t>
            </a:r>
            <a:r>
              <a:rPr lang="en-US" altLang="ja-JP" sz="4000" dirty="0" smtClean="0"/>
              <a:t>GNU/Linux</a:t>
            </a:r>
          </a:p>
          <a:p>
            <a:endParaRPr lang="en-US" altLang="ja-JP" sz="4000" dirty="0" smtClean="0"/>
          </a:p>
          <a:p>
            <a:endParaRPr lang="en-US" altLang="ja-JP" sz="4000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起動までの流れ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429124" y="1500174"/>
            <a:ext cx="4429156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BIOS 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MBR </a:t>
            </a:r>
            <a:r>
              <a:rPr lang="ja-JP" altLang="en-US" dirty="0" smtClean="0"/>
              <a:t>のブートローダを起動</a:t>
            </a:r>
            <a:endParaRPr lang="en-US" altLang="ja-JP" dirty="0" smtClean="0"/>
          </a:p>
          <a:p>
            <a:pPr marL="533400" indent="-533400">
              <a:buClr>
                <a:srgbClr val="000000"/>
              </a:buClr>
              <a:buFont typeface="+mj-lt"/>
              <a:buAutoNum type="arabicPeriod"/>
            </a:pPr>
            <a:r>
              <a:rPr lang="ja-JP" altLang="en-US" dirty="0" smtClean="0"/>
              <a:t>ブートローダが起動するパーティションの</a:t>
            </a:r>
            <a:r>
              <a:rPr lang="en-US" altLang="ja-JP" dirty="0" smtClean="0"/>
              <a:t>OS</a:t>
            </a:r>
            <a:r>
              <a:rPr lang="ja-JP" altLang="en-US" dirty="0" smtClean="0"/>
              <a:t>ローダを読み込む</a:t>
            </a:r>
            <a:endParaRPr lang="en-US" altLang="ja-JP" dirty="0" smtClean="0"/>
          </a:p>
          <a:p>
            <a:pPr marL="533400" indent="-533400">
              <a:buClr>
                <a:srgbClr val="000000"/>
              </a:buClr>
              <a:buFont typeface="+mj-lt"/>
              <a:buAutoNum type="arabicPeriod"/>
            </a:pPr>
            <a:r>
              <a:rPr lang="en-US" altLang="ja-JP" dirty="0" smtClean="0"/>
              <a:t>OS</a:t>
            </a:r>
            <a:r>
              <a:rPr lang="ja-JP" altLang="en-US" dirty="0" smtClean="0"/>
              <a:t>ローダが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を起動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42988" y="2420938"/>
            <a:ext cx="3097212" cy="533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000">
                <a:latin typeface="Verdana" pitchFamily="34" charset="0"/>
              </a:rPr>
              <a:t>　　　　</a:t>
            </a:r>
            <a:r>
              <a:rPr lang="en-US" altLang="ja-JP" sz="2000">
                <a:solidFill>
                  <a:schemeClr val="accent1"/>
                </a:solidFill>
                <a:latin typeface="Verdana" pitchFamily="34" charset="0"/>
              </a:rPr>
              <a:t>MBR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124200" y="1752600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Verdana" pitchFamily="34" charset="0"/>
              </a:rPr>
              <a:t>BIOS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10793913">
            <a:off x="1828800" y="1905000"/>
            <a:ext cx="12192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658022670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65802267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270 h 21600"/>
              <a:gd name="T20" fmla="*/ 1673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061" y="0"/>
                </a:moveTo>
                <a:lnTo>
                  <a:pt x="8521" y="8260"/>
                </a:lnTo>
                <a:lnTo>
                  <a:pt x="13383" y="8260"/>
                </a:lnTo>
                <a:lnTo>
                  <a:pt x="13383" y="17270"/>
                </a:lnTo>
                <a:lnTo>
                  <a:pt x="0" y="17270"/>
                </a:lnTo>
                <a:lnTo>
                  <a:pt x="0" y="21600"/>
                </a:lnTo>
                <a:lnTo>
                  <a:pt x="16738" y="21600"/>
                </a:lnTo>
                <a:lnTo>
                  <a:pt x="16738" y="8260"/>
                </a:lnTo>
                <a:lnTo>
                  <a:pt x="21600" y="826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042988" y="2997200"/>
            <a:ext cx="3097212" cy="1727200"/>
          </a:xfrm>
          <a:prstGeom prst="rect">
            <a:avLst/>
          </a:prstGeom>
          <a:solidFill>
            <a:srgbClr val="FEECDA"/>
          </a:solidFill>
          <a:ln w="38100">
            <a:solidFill>
              <a:srgbClr val="E9351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ja-JP" altLang="en-US" sz="2000">
                <a:solidFill>
                  <a:srgbClr val="CA3208"/>
                </a:solidFill>
                <a:ea typeface="HGｺﾞｼｯｸE" pitchFamily="49" charset="-128"/>
              </a:rPr>
              <a:t>パーティション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2988" y="2997200"/>
            <a:ext cx="1368425" cy="503238"/>
          </a:xfrm>
          <a:prstGeom prst="rect">
            <a:avLst/>
          </a:prstGeom>
          <a:solidFill>
            <a:srgbClr val="FEECDA"/>
          </a:solidFill>
          <a:ln w="38100">
            <a:solidFill>
              <a:srgbClr val="E9351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en-US" altLang="ja-JP" sz="2000">
                <a:solidFill>
                  <a:srgbClr val="CA3208"/>
                </a:solidFill>
                <a:latin typeface="Verdana" pitchFamily="34" charset="0"/>
                <a:ea typeface="HGｺﾞｼｯｸE" pitchFamily="49" charset="-128"/>
              </a:rPr>
              <a:t>OS</a:t>
            </a:r>
            <a:r>
              <a:rPr kumimoji="0" lang="ja-JP" altLang="en-US" sz="2000">
                <a:solidFill>
                  <a:srgbClr val="CA3208"/>
                </a:solidFill>
                <a:latin typeface="Verdana" pitchFamily="34" charset="0"/>
                <a:ea typeface="HGｺﾞｼｯｸE" pitchFamily="49" charset="-128"/>
              </a:rPr>
              <a:t>ローダ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042988" y="4724400"/>
            <a:ext cx="3097212" cy="1728788"/>
          </a:xfrm>
          <a:prstGeom prst="rect">
            <a:avLst/>
          </a:prstGeom>
          <a:solidFill>
            <a:srgbClr val="D5F7B3"/>
          </a:solidFill>
          <a:ln w="38100">
            <a:solidFill>
              <a:srgbClr val="6A84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ja-JP" altLang="en-US" sz="2000" dirty="0">
                <a:solidFill>
                  <a:srgbClr val="140581"/>
                </a:solidFill>
                <a:ea typeface="HGｺﾞｼｯｸE" pitchFamily="49" charset="-128"/>
              </a:rPr>
              <a:t>起動する</a:t>
            </a:r>
            <a:r>
              <a:rPr kumimoji="0" lang="en-US" altLang="ja-JP" sz="2000" dirty="0">
                <a:solidFill>
                  <a:srgbClr val="140581"/>
                </a:solidFill>
                <a:ea typeface="HGｺﾞｼｯｸE" pitchFamily="49" charset="-128"/>
              </a:rPr>
              <a:t>OS</a:t>
            </a:r>
            <a:r>
              <a:rPr kumimoji="0" lang="ja-JP" altLang="en-US" sz="2000" dirty="0">
                <a:solidFill>
                  <a:srgbClr val="140581"/>
                </a:solidFill>
                <a:ea typeface="HGｺﾞｼｯｸE" pitchFamily="49" charset="-128"/>
              </a:rPr>
              <a:t>が入っている</a:t>
            </a:r>
          </a:p>
          <a:p>
            <a:pPr algn="ctr" eaLnBrk="0" hangingPunct="0"/>
            <a:r>
              <a:rPr kumimoji="0" lang="ja-JP" altLang="en-US" sz="2000" dirty="0">
                <a:solidFill>
                  <a:srgbClr val="140581"/>
                </a:solidFill>
                <a:ea typeface="HGｺﾞｼｯｸE" pitchFamily="49" charset="-128"/>
              </a:rPr>
              <a:t>パーティション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042988" y="4724400"/>
            <a:ext cx="1368425" cy="504825"/>
          </a:xfrm>
          <a:prstGeom prst="rect">
            <a:avLst/>
          </a:prstGeom>
          <a:solidFill>
            <a:srgbClr val="D5F7B3"/>
          </a:solidFill>
          <a:ln w="38100">
            <a:solidFill>
              <a:srgbClr val="6A84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en-US" altLang="ja-JP" sz="2000">
                <a:solidFill>
                  <a:srgbClr val="140581"/>
                </a:solidFill>
                <a:latin typeface="Verdana" pitchFamily="34" charset="0"/>
                <a:ea typeface="HGｺﾞｼｯｸE" pitchFamily="49" charset="-128"/>
              </a:rPr>
              <a:t>OS</a:t>
            </a:r>
            <a:r>
              <a:rPr kumimoji="0" lang="ja-JP" altLang="en-US" sz="2000">
                <a:solidFill>
                  <a:srgbClr val="140581"/>
                </a:solidFill>
                <a:latin typeface="Verdana" pitchFamily="34" charset="0"/>
                <a:ea typeface="HGｺﾞｼｯｸE" pitchFamily="49" charset="-128"/>
              </a:rPr>
              <a:t>ローダ</a:t>
            </a:r>
          </a:p>
        </p:txBody>
      </p:sp>
      <p:cxnSp>
        <p:nvCxnSpPr>
          <p:cNvPr id="11" name="AutoShape 12"/>
          <p:cNvCxnSpPr>
            <a:cxnSpLocks noChangeShapeType="1"/>
            <a:stCxn id="13" idx="1"/>
          </p:cNvCxnSpPr>
          <p:nvPr/>
        </p:nvCxnSpPr>
        <p:spPr bwMode="auto">
          <a:xfrm rot="10800000" flipH="1" flipV="1">
            <a:off x="1028700" y="2820988"/>
            <a:ext cx="14288" cy="2043112"/>
          </a:xfrm>
          <a:prstGeom prst="bentConnector4">
            <a:avLst>
              <a:gd name="adj1" fmla="val -1500000"/>
              <a:gd name="adj2" fmla="val 99843"/>
            </a:avLst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12" name="AutoShape 13"/>
          <p:cNvCxnSpPr>
            <a:cxnSpLocks noChangeShapeType="1"/>
            <a:stCxn id="10" idx="1"/>
            <a:endCxn id="9" idx="1"/>
          </p:cNvCxnSpPr>
          <p:nvPr/>
        </p:nvCxnSpPr>
        <p:spPr bwMode="auto">
          <a:xfrm rot="10800000" flipH="1" flipV="1">
            <a:off x="1023938" y="4976813"/>
            <a:ext cx="1587" cy="612775"/>
          </a:xfrm>
          <a:prstGeom prst="bentConnector3">
            <a:avLst>
              <a:gd name="adj1" fmla="val -13200005"/>
            </a:avLst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042988" y="2687638"/>
            <a:ext cx="1390650" cy="2667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ja-JP" altLang="en-US">
                <a:solidFill>
                  <a:srgbClr val="CC3399"/>
                </a:solidFill>
                <a:ea typeface="HGｺﾞｼｯｸE" pitchFamily="49" charset="-128"/>
              </a:rPr>
              <a:t>ブートローダ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MBR(Master Boot Record)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525963"/>
          </a:xfrm>
        </p:spPr>
        <p:txBody>
          <a:bodyPr/>
          <a:lstStyle/>
          <a:p>
            <a:r>
              <a:rPr lang="ja-JP" altLang="en-US" sz="3600" dirty="0" smtClean="0"/>
              <a:t>ハードディスクの先頭に置かれている</a:t>
            </a:r>
            <a:r>
              <a:rPr lang="ja-JP" altLang="en-US" sz="3600" dirty="0" smtClean="0">
                <a:solidFill>
                  <a:schemeClr val="bg2">
                    <a:lumMod val="50000"/>
                  </a:schemeClr>
                </a:solidFill>
              </a:rPr>
              <a:t>領域</a:t>
            </a:r>
          </a:p>
          <a:p>
            <a:r>
              <a:rPr lang="ja-JP" altLang="en-US" dirty="0" smtClean="0"/>
              <a:t>コンピュータ起動時に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BIOS</a:t>
            </a:r>
            <a:r>
              <a:rPr lang="ja-JP" altLang="en-US" dirty="0" smtClean="0"/>
              <a:t>によって最初に読み込まれる</a:t>
            </a:r>
            <a:endParaRPr kumimoji="1" lang="ja-JP" altLang="en-US" dirty="0"/>
          </a:p>
        </p:txBody>
      </p:sp>
      <p:pic>
        <p:nvPicPr>
          <p:cNvPr id="4" name="図 3" descr="hd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929066"/>
            <a:ext cx="4113096" cy="271464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092120" y="3909144"/>
            <a:ext cx="2286016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このへん</a:t>
            </a:r>
            <a:endParaRPr kumimoji="1" lang="en-US" altLang="ja-JP" sz="28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altLang="ja-JP" sz="25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Cylinder 0</a:t>
            </a:r>
          </a:p>
          <a:p>
            <a:r>
              <a:rPr kumimoji="1" lang="en-US" altLang="ja-JP" sz="25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Head 0</a:t>
            </a:r>
          </a:p>
          <a:p>
            <a:r>
              <a:rPr lang="en-US" altLang="ja-JP" sz="25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Sector 1</a:t>
            </a:r>
            <a:endParaRPr kumimoji="1" lang="ja-JP" altLang="en-US" sz="25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フローチャート : 記憶データ 11"/>
          <p:cNvSpPr/>
          <p:nvPr/>
        </p:nvSpPr>
        <p:spPr>
          <a:xfrm rot="1331515">
            <a:off x="2206725" y="4888644"/>
            <a:ext cx="177483" cy="248816"/>
          </a:xfrm>
          <a:prstGeom prst="flowChartOnlineStorag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rot="10800000" flipV="1">
            <a:off x="2305906" y="4123458"/>
            <a:ext cx="3786214" cy="857256"/>
          </a:xfrm>
          <a:prstGeom prst="straightConnector1">
            <a:avLst/>
          </a:prstGeom>
          <a:ln w="53975">
            <a:solidFill>
              <a:srgbClr val="FFC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MBR </a:t>
            </a:r>
            <a:r>
              <a:rPr lang="ja-JP" altLang="en-US" dirty="0" smtClean="0"/>
              <a:t>の中身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663300"/>
              </a:buClr>
            </a:pP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パーティションテーブル</a:t>
            </a:r>
            <a:endParaRPr lang="en-US" altLang="ja-JP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Clr>
                <a:srgbClr val="663300"/>
              </a:buClr>
              <a:buSzPct val="75000"/>
            </a:pPr>
            <a:r>
              <a:rPr lang="ja-JP" altLang="en-US" dirty="0" smtClean="0"/>
              <a:t>パーティションの情報を記録したもの</a:t>
            </a:r>
            <a:endParaRPr lang="en-US" altLang="ja-JP" dirty="0" smtClean="0"/>
          </a:p>
          <a:p>
            <a:pPr lvl="1">
              <a:buClr>
                <a:srgbClr val="663300"/>
              </a:buClr>
              <a:buSzPct val="75000"/>
            </a:pPr>
            <a:r>
              <a:rPr lang="en-US" altLang="ja-JP" dirty="0" smtClean="0"/>
              <a:t>4 </a:t>
            </a:r>
            <a:r>
              <a:rPr lang="ja-JP" altLang="en-US" dirty="0" smtClean="0"/>
              <a:t>パーティション分の情報が書き込める</a:t>
            </a:r>
          </a:p>
          <a:p>
            <a:pPr>
              <a:buClr>
                <a:srgbClr val="663300"/>
              </a:buClr>
            </a:pP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ブートローダ</a:t>
            </a:r>
            <a:endParaRPr lang="en-US" altLang="ja-JP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71550" lvl="1" indent="-514350">
              <a:buClr>
                <a:srgbClr val="663300"/>
              </a:buClr>
              <a:buFont typeface="+mj-lt"/>
              <a:buAutoNum type="arabicPeriod"/>
            </a:pPr>
            <a:r>
              <a:rPr lang="ja-JP" altLang="en-US" dirty="0" smtClean="0"/>
              <a:t>どの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を使うか選択</a:t>
            </a:r>
            <a:endParaRPr lang="en-US" altLang="ja-JP" dirty="0" smtClean="0"/>
          </a:p>
          <a:p>
            <a:pPr marL="971550" lvl="1" indent="-514350">
              <a:buClr>
                <a:srgbClr val="663300"/>
              </a:buClr>
              <a:buFont typeface="+mj-lt"/>
              <a:buAutoNum type="arabicPeriod"/>
            </a:pPr>
            <a:r>
              <a:rPr lang="ja-JP" altLang="en-US" dirty="0" smtClean="0"/>
              <a:t>選択された 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が入っているパーティションの先頭にある </a:t>
            </a:r>
            <a:r>
              <a:rPr lang="en-US" altLang="ja-JP" dirty="0" smtClean="0"/>
              <a:t>OS</a:t>
            </a:r>
            <a:r>
              <a:rPr lang="ja-JP" altLang="en-US" dirty="0" smtClean="0"/>
              <a:t>（カーネル）ローダを読み込み、メモリへ転送する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8" y="5572140"/>
            <a:ext cx="7643866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lvl="1">
              <a:buClr>
                <a:srgbClr val="663300"/>
              </a:buClr>
              <a:buNone/>
            </a:pPr>
            <a:r>
              <a:rPr lang="ja-JP" altLang="en-US" sz="2800" dirty="0" smtClean="0"/>
              <a:t>今回は </a:t>
            </a:r>
            <a:r>
              <a:rPr lang="en-US" altLang="ja-JP" sz="2800" dirty="0" smtClean="0">
                <a:solidFill>
                  <a:srgbClr val="FF0000"/>
                </a:solidFill>
              </a:rPr>
              <a:t>GRUB </a:t>
            </a:r>
            <a:r>
              <a:rPr lang="ja-JP" altLang="en-US" sz="2800" dirty="0" smtClean="0"/>
              <a:t>というブートローダをインストール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sz="5400" dirty="0" smtClean="0"/>
          </a:p>
          <a:p>
            <a:endParaRPr lang="en-US" altLang="ja-JP" sz="5400" dirty="0" smtClean="0"/>
          </a:p>
          <a:p>
            <a:pPr algn="ctr">
              <a:buNone/>
            </a:pPr>
            <a:r>
              <a:rPr lang="en-US" altLang="ja-JP" sz="5400" dirty="0" err="1" smtClean="0"/>
              <a:t>Debian</a:t>
            </a:r>
            <a:r>
              <a:rPr lang="ja-JP" altLang="en-US" sz="5400" dirty="0" smtClean="0"/>
              <a:t>　</a:t>
            </a:r>
            <a:r>
              <a:rPr lang="en-US" altLang="ja-JP" sz="5400" dirty="0" smtClean="0"/>
              <a:t>GNU/Linux</a:t>
            </a:r>
          </a:p>
          <a:p>
            <a:pPr>
              <a:buNone/>
            </a:pP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GNU/Linux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Linux </a:t>
            </a:r>
            <a:r>
              <a:rPr lang="ja-JP" altLang="en-US" dirty="0" smtClean="0"/>
              <a:t>ディストリビューションの一つ</a:t>
            </a:r>
          </a:p>
          <a:p>
            <a:r>
              <a:rPr lang="ja-JP" altLang="en-US" dirty="0" smtClean="0"/>
              <a:t>ディストリビューション</a:t>
            </a:r>
          </a:p>
          <a:p>
            <a:pPr lvl="1"/>
            <a:r>
              <a:rPr lang="en-US" altLang="ja-JP" dirty="0" smtClean="0"/>
              <a:t>Linux</a:t>
            </a:r>
            <a:r>
              <a:rPr lang="ja-JP" altLang="en-US" dirty="0" smtClean="0"/>
              <a:t>カーネルとその上で動作するソフトウェアのパッケージ</a:t>
            </a:r>
          </a:p>
          <a:p>
            <a:pPr lvl="2"/>
            <a:r>
              <a:rPr lang="ja-JP" altLang="en-US" dirty="0" smtClean="0"/>
              <a:t>例</a:t>
            </a:r>
            <a:r>
              <a:rPr lang="en-US" altLang="ja-JP" dirty="0" smtClean="0"/>
              <a:t>: Fedora, Vine Linux, MK Linux , etc…</a:t>
            </a:r>
          </a:p>
          <a:p>
            <a:pPr lvl="1"/>
            <a:endParaRPr lang="en-US" altLang="ja-JP" sz="2400" dirty="0" smtClean="0"/>
          </a:p>
          <a:p>
            <a:r>
              <a:rPr lang="ja-JP" altLang="en-US" sz="2800" dirty="0" smtClean="0"/>
              <a:t>今回は </a:t>
            </a:r>
            <a:r>
              <a:rPr lang="en-US" altLang="ja-JP" sz="2800" dirty="0" smtClean="0"/>
              <a:t>Ver. 5.0 (</a:t>
            </a:r>
            <a:r>
              <a:rPr lang="en-US" altLang="ja-JP" sz="2800" dirty="0" err="1" smtClean="0"/>
              <a:t>lenny</a:t>
            </a:r>
            <a:r>
              <a:rPr lang="en-US" altLang="ja-JP" sz="2800" dirty="0" smtClean="0"/>
              <a:t>) </a:t>
            </a:r>
            <a:r>
              <a:rPr lang="ja-JP" altLang="en-US" sz="2800" dirty="0" smtClean="0"/>
              <a:t>をインストールする</a:t>
            </a:r>
            <a:endParaRPr lang="ja-JP" altLang="en-US" dirty="0" smtClean="0"/>
          </a:p>
          <a:p>
            <a:endParaRPr kumimoji="1" lang="ja-JP" altLang="en-US" dirty="0"/>
          </a:p>
        </p:txBody>
      </p:sp>
      <p:pic>
        <p:nvPicPr>
          <p:cNvPr id="4" name="図 3" descr="lenn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5214950"/>
            <a:ext cx="1928811" cy="128587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71472" y="5572140"/>
            <a:ext cx="5572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引用 </a:t>
            </a:r>
            <a:r>
              <a:rPr lang="en-US" altLang="ja-JP" sz="2000" dirty="0" smtClean="0"/>
              <a:t>: Lenny </a:t>
            </a:r>
            <a:r>
              <a:rPr lang="ja-JP" altLang="en-US" sz="2000" dirty="0" smtClean="0"/>
              <a:t>の絵 </a:t>
            </a:r>
            <a:endParaRPr lang="en-US" altLang="ja-JP" sz="2000" dirty="0" smtClean="0"/>
          </a:p>
          <a:p>
            <a:r>
              <a:rPr lang="en-US" altLang="ja-JP" sz="2000" dirty="0" smtClean="0"/>
              <a:t>http</a:t>
            </a:r>
            <a:r>
              <a:rPr lang="en-US" altLang="ja-JP" sz="2000" dirty="0" smtClean="0"/>
              <a:t>://digitizor.com/2009/02/15/debian-gnulinux-5-lenny/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ja-JP" altLang="en-US" dirty="0" smtClean="0"/>
              <a:t>の特徴</a:t>
            </a:r>
            <a:r>
              <a:rPr lang="ja-JP" altLang="en-US" sz="5400" dirty="0" smtClean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ja-JP" altLang="en-US" dirty="0" smtClean="0"/>
              <a:t>ソフトウェアの入手・書き換え・再配布が</a:t>
            </a:r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無料</a:t>
            </a:r>
            <a:r>
              <a:rPr lang="ja-JP" altLang="en-US" dirty="0" smtClean="0"/>
              <a:t>で可能 </a:t>
            </a:r>
            <a:r>
              <a:rPr lang="en-US" altLang="ja-JP" dirty="0" smtClean="0"/>
              <a:t>(</a:t>
            </a:r>
            <a:r>
              <a:rPr lang="ja-JP" altLang="en-US" dirty="0" smtClean="0"/>
              <a:t>フリーである</a:t>
            </a:r>
            <a:r>
              <a:rPr lang="en-US" altLang="ja-JP" dirty="0" smtClean="0"/>
              <a:t>)</a:t>
            </a:r>
            <a:endParaRPr lang="ja-JP" altLang="en-US" dirty="0" smtClean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</a:pPr>
            <a:r>
              <a:rPr lang="ja-JP" altLang="en-US" dirty="0" smtClean="0"/>
              <a:t>オープンソース</a:t>
            </a:r>
          </a:p>
          <a:p>
            <a:pPr lvl="1">
              <a:buClr>
                <a:schemeClr val="tx1"/>
              </a:buClr>
            </a:pPr>
            <a:r>
              <a:rPr lang="ja-JP" altLang="en-US" dirty="0" smtClean="0"/>
              <a:t>ソースコードが公開されている</a:t>
            </a:r>
          </a:p>
          <a:p>
            <a:pPr>
              <a:buClr>
                <a:schemeClr val="tx1"/>
              </a:buClr>
            </a:pPr>
            <a:r>
              <a:rPr lang="ja-JP" altLang="en-US" dirty="0" smtClean="0"/>
              <a:t>ボランティアベースでつくっている</a:t>
            </a:r>
          </a:p>
          <a:p>
            <a:pPr>
              <a:buClr>
                <a:schemeClr val="tx1"/>
              </a:buClr>
            </a:pPr>
            <a:r>
              <a:rPr lang="ja-JP" altLang="en-US" dirty="0" smtClean="0"/>
              <a:t>多言語に対応</a:t>
            </a:r>
          </a:p>
          <a:p>
            <a:pPr>
              <a:buClr>
                <a:schemeClr val="tx1"/>
              </a:buClr>
            </a:pPr>
            <a:r>
              <a:rPr lang="ja-JP" altLang="en-US" dirty="0" smtClean="0"/>
              <a:t>パッケージ管理システムが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強力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今日の作業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ja-JP" altLang="en-US" dirty="0" smtClean="0"/>
              <a:t>のインストール</a:t>
            </a:r>
          </a:p>
          <a:p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このあとすぐ！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ja-JP" altLang="en-US" sz="2800" dirty="0" smtClean="0"/>
              <a:t>武藤健志 著</a:t>
            </a:r>
            <a:br>
              <a:rPr lang="ja-JP" altLang="en-US" sz="2800" dirty="0" smtClean="0"/>
            </a:br>
            <a:r>
              <a:rPr lang="ja-JP" altLang="en-US" sz="2800" dirty="0" smtClean="0"/>
              <a:t>「</a:t>
            </a:r>
            <a:r>
              <a:rPr lang="en-US" altLang="ja-JP" sz="2800" dirty="0" err="1" smtClean="0"/>
              <a:t>Debian</a:t>
            </a:r>
            <a:r>
              <a:rPr lang="en-US" altLang="ja-JP" sz="2800" dirty="0" smtClean="0"/>
              <a:t> GNU/Linux </a:t>
            </a:r>
            <a:r>
              <a:rPr lang="ja-JP" altLang="en-US" sz="2800" dirty="0" smtClean="0"/>
              <a:t>徹底入門」第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版</a:t>
            </a:r>
            <a:br>
              <a:rPr lang="ja-JP" altLang="en-US" sz="2800" dirty="0" smtClean="0"/>
            </a:br>
            <a:r>
              <a:rPr lang="ja-JP" altLang="en-US" sz="2800" dirty="0" smtClean="0"/>
              <a:t>翔泳社２００５年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ja-JP" altLang="en-US" sz="2800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ja-JP" altLang="en-US" sz="2800" dirty="0" smtClean="0"/>
              <a:t>参考にすべきサイト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400" dirty="0" smtClean="0"/>
              <a:t>IT</a:t>
            </a:r>
            <a:r>
              <a:rPr lang="ja-JP" altLang="en-US" sz="2400" dirty="0" smtClean="0"/>
              <a:t>用語辞典　</a:t>
            </a:r>
            <a:r>
              <a:rPr lang="en-US" altLang="ja-JP" sz="2400" dirty="0" smtClean="0"/>
              <a:t>– e-Words – </a:t>
            </a:r>
            <a:br>
              <a:rPr lang="en-US" altLang="ja-JP" sz="2400" dirty="0" smtClean="0"/>
            </a:br>
            <a:r>
              <a:rPr lang="en-US" altLang="ja-JP" sz="2400" dirty="0" smtClean="0"/>
              <a:t>http://e-words.jp 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400" dirty="0" err="1" smtClean="0"/>
              <a:t>Debian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ユニバーサルオペレーティングシステム</a:t>
            </a:r>
            <a:r>
              <a:rPr lang="en-US" altLang="ja-JP" sz="2400" dirty="0" smtClean="0"/>
              <a:t>http://www.debian.org/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dirty="0" err="1" smtClean="0"/>
              <a:t>Debian</a:t>
            </a:r>
            <a:r>
              <a:rPr lang="en-US" altLang="ja-JP" dirty="0" smtClean="0"/>
              <a:t> JP Project </a:t>
            </a:r>
            <a:br>
              <a:rPr lang="en-US" altLang="ja-JP" dirty="0" smtClean="0"/>
            </a:br>
            <a:r>
              <a:rPr lang="en-US" altLang="ja-JP" sz="2400" dirty="0" smtClean="0"/>
              <a:t>http://www.debian.or.jp/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sz="5400" dirty="0" smtClean="0"/>
          </a:p>
          <a:p>
            <a:endParaRPr lang="en-US" altLang="ja-JP" sz="5400" dirty="0" smtClean="0"/>
          </a:p>
          <a:p>
            <a:pPr algn="ctr">
              <a:buNone/>
            </a:pPr>
            <a:r>
              <a:rPr kumimoji="1" lang="ja-JP" altLang="en-US" sz="5400" dirty="0" smtClean="0"/>
              <a:t>マルチブート</a:t>
            </a:r>
            <a:r>
              <a:rPr lang="ja-JP" altLang="en-US" sz="5400" dirty="0" smtClean="0"/>
              <a:t>とは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二つ以上の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を使うには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別の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が入ったハードディスクを追加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ハードディスクを分割して</a:t>
            </a:r>
            <a:r>
              <a:rPr kumimoji="1" lang="ja-JP" altLang="en-US" dirty="0" smtClean="0">
                <a:solidFill>
                  <a:srgbClr val="FF0000"/>
                </a:solidFill>
              </a:rPr>
              <a:t>使う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ハードディスクを分割</a:t>
            </a:r>
            <a:r>
              <a:rPr lang="ja-JP" altLang="en-US" dirty="0" smtClean="0"/>
              <a:t>して二つ</a:t>
            </a:r>
            <a:r>
              <a:rPr lang="ja-JP" altLang="en-US" dirty="0" smtClean="0"/>
              <a:t>以上の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を</a:t>
            </a:r>
            <a:r>
              <a:rPr lang="ja-JP" altLang="en-US" dirty="0" smtClean="0"/>
              <a:t>使う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こと</a:t>
            </a:r>
            <a:r>
              <a:rPr lang="ja-JP" altLang="en-US" dirty="0" smtClean="0"/>
              <a:t>を</a:t>
            </a:r>
            <a:r>
              <a:rPr lang="ja-JP" altLang="en-US" dirty="0" smtClean="0">
                <a:solidFill>
                  <a:srgbClr val="FF0000"/>
                </a:solidFill>
              </a:rPr>
              <a:t>マルチブート</a:t>
            </a:r>
            <a:r>
              <a:rPr lang="ja-JP" altLang="en-US" dirty="0" smtClean="0"/>
              <a:t>という</a:t>
            </a:r>
            <a:r>
              <a:rPr lang="en-US" altLang="ja-JP" dirty="0" smtClean="0"/>
              <a:t>.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仮想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を使う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Vmware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Player</a:t>
            </a:r>
          </a:p>
          <a:p>
            <a:pPr lvl="1"/>
            <a:r>
              <a:rPr kumimoji="1" lang="en-US" altLang="ja-JP" dirty="0" smtClean="0"/>
              <a:t>Virtual Box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colinux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Cygwin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マルチブート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一台のパソコンで二つ以上の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を使う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特に 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OS 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二つ使う時に</a:t>
            </a:r>
            <a:r>
              <a:rPr lang="ja-JP" altLang="en-US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デュアルブート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という</a:t>
            </a:r>
            <a:endParaRPr lang="en-US" altLang="ja-JP" dirty="0" smtClean="0">
              <a:latin typeface="HGPｺﾞｼｯｸE" pitchFamily="50" charset="-128"/>
              <a:ea typeface="HGPｺﾞｼｯｸE" pitchFamily="50" charset="-128"/>
            </a:endParaRPr>
          </a:p>
          <a:p>
            <a:pPr lvl="1"/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今回は情報実験機にて 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Windows (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先週インストールした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)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　と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 Linux(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今日インストールする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) 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を使うのでデュアルブート</a:t>
            </a:r>
            <a:endParaRPr kumimoji="1" lang="en-US" altLang="ja-JP" dirty="0" smtClean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357422" y="2285992"/>
            <a:ext cx="4032250" cy="792162"/>
          </a:xfrm>
          <a:prstGeom prst="rect">
            <a:avLst/>
          </a:prstGeom>
          <a:solidFill>
            <a:srgbClr val="FF99CC"/>
          </a:solidFill>
          <a:ln w="9525">
            <a:solidFill>
              <a:srgbClr val="FF99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57547" y="3135304"/>
            <a:ext cx="23695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PｺﾞｼｯｸE" pitchFamily="50" charset="-128"/>
                <a:ea typeface="HGPｺﾞｼｯｸE" pitchFamily="50" charset="-128"/>
              </a:rPr>
              <a:t>ハードディスク</a:t>
            </a: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4373547" y="2285992"/>
            <a:ext cx="0" cy="79216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573322" y="2428867"/>
            <a:ext cx="1628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0004"/>
                </a:solidFill>
              </a:rPr>
              <a:t>Windows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05347" y="2428867"/>
            <a:ext cx="1036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0004"/>
                </a:solidFill>
              </a:rPr>
              <a:t>Linux</a:t>
            </a:r>
          </a:p>
        </p:txBody>
      </p:sp>
      <p:pic>
        <p:nvPicPr>
          <p:cNvPr id="12" name="図 11" descr="knif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1500174"/>
            <a:ext cx="2071692" cy="2071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00034" y="1571612"/>
            <a:ext cx="7000924" cy="114300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マルチブートするためには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857783"/>
          </a:xfrm>
          <a:ln w="19050"/>
        </p:spPr>
        <p:txBody>
          <a:bodyPr/>
          <a:lstStyle/>
          <a:p>
            <a:r>
              <a:rPr kumimoji="1" lang="ja-JP" altLang="en-US" sz="3600" dirty="0" smtClean="0"/>
              <a:t>第一段階 </a:t>
            </a:r>
            <a:r>
              <a:rPr kumimoji="1" lang="en-US" altLang="ja-JP" sz="3600" dirty="0" smtClean="0"/>
              <a:t>: </a:t>
            </a:r>
            <a:r>
              <a:rPr kumimoji="1" lang="ja-JP" altLang="en-US" sz="3600" dirty="0" smtClean="0"/>
              <a:t>パーティション操作</a:t>
            </a:r>
            <a:endParaRPr kumimoji="1" lang="en-US" altLang="ja-JP" sz="3600" dirty="0" smtClean="0"/>
          </a:p>
          <a:p>
            <a:pPr lvl="1"/>
            <a:r>
              <a:rPr kumimoji="1" lang="en-US" altLang="ja-JP" dirty="0" smtClean="0"/>
              <a:t> OS </a:t>
            </a:r>
            <a:r>
              <a:rPr kumimoji="1" lang="ja-JP" altLang="en-US" dirty="0" smtClean="0"/>
              <a:t>を入れるパーティションの作成</a:t>
            </a:r>
            <a:endParaRPr kumimoji="1" lang="en-US" altLang="ja-JP" dirty="0" smtClean="0"/>
          </a:p>
          <a:p>
            <a:r>
              <a:rPr lang="ja-JP" altLang="en-US" sz="3600" dirty="0" smtClean="0"/>
              <a:t>第二</a:t>
            </a:r>
            <a:r>
              <a:rPr lang="ja-JP" altLang="en-US" sz="3600" dirty="0" smtClean="0"/>
              <a:t>段階 </a:t>
            </a:r>
            <a:r>
              <a:rPr lang="en-US" altLang="ja-JP" sz="3600" dirty="0" smtClean="0"/>
              <a:t>: </a:t>
            </a:r>
            <a:r>
              <a:rPr lang="ja-JP" altLang="en-US" sz="3600" dirty="0" smtClean="0"/>
              <a:t>ファイルシステムの作成</a:t>
            </a:r>
            <a:endParaRPr lang="en-US" altLang="ja-JP" sz="3600" dirty="0" smtClean="0"/>
          </a:p>
          <a:p>
            <a:pPr lvl="1"/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それぞれの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にあったパーティションの作成 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パーティションのフォーマット</a:t>
            </a:r>
            <a:r>
              <a:rPr lang="en-US" altLang="ja-JP" dirty="0" smtClean="0"/>
              <a:t>)</a:t>
            </a:r>
          </a:p>
          <a:p>
            <a:r>
              <a:rPr kumimoji="1" lang="ja-JP" altLang="en-US" sz="3600" dirty="0" smtClean="0"/>
              <a:t>第三</a:t>
            </a:r>
            <a:r>
              <a:rPr kumimoji="1" lang="ja-JP" altLang="en-US" sz="3600" dirty="0" smtClean="0"/>
              <a:t>段階 </a:t>
            </a:r>
            <a:r>
              <a:rPr kumimoji="1" lang="en-US" altLang="ja-JP" sz="3600" dirty="0" smtClean="0"/>
              <a:t>: OS </a:t>
            </a:r>
            <a:r>
              <a:rPr kumimoji="1" lang="ja-JP" altLang="en-US" sz="3600" dirty="0" smtClean="0"/>
              <a:t>のインストール</a:t>
            </a:r>
            <a:r>
              <a:rPr kumimoji="1" lang="en-US" altLang="ja-JP" sz="3600" dirty="0" smtClean="0"/>
              <a:t>, </a:t>
            </a:r>
            <a:r>
              <a:rPr kumimoji="1" lang="ja-JP" altLang="en-US" sz="3600" dirty="0" smtClean="0"/>
              <a:t>そして起動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kumimoji="1" lang="en-US" altLang="ja-JP" sz="5400" dirty="0" smtClean="0"/>
          </a:p>
          <a:p>
            <a:pPr algn="ctr"/>
            <a:endParaRPr lang="en-US" altLang="ja-JP" sz="5400" dirty="0" smtClean="0"/>
          </a:p>
          <a:p>
            <a:pPr algn="ctr">
              <a:buNone/>
            </a:pPr>
            <a:r>
              <a:rPr kumimoji="1" lang="ja-JP" altLang="en-US" sz="5400" dirty="0" smtClean="0"/>
              <a:t>パーティションとは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パーティション</a:t>
            </a:r>
            <a:r>
              <a:rPr lang="en-US" altLang="ja-JP" dirty="0" smtClean="0"/>
              <a:t>(partition)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86116" y="1500174"/>
            <a:ext cx="5400684" cy="4525963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１つのハードディスクを幾つかに分けた領域（区画）</a:t>
            </a:r>
            <a:endParaRPr lang="en-US" altLang="ja-JP" dirty="0" smtClean="0"/>
          </a:p>
          <a:p>
            <a:r>
              <a:rPr lang="ja-JP" altLang="en-US" sz="3600" dirty="0" smtClean="0"/>
              <a:t>パーティションを分ける利点</a:t>
            </a:r>
            <a:endParaRPr lang="en-US" altLang="ja-JP" sz="3600" dirty="0" smtClean="0"/>
          </a:p>
          <a:p>
            <a:pPr lvl="1"/>
            <a:r>
              <a:rPr lang="ja-JP" altLang="en-US" dirty="0" smtClean="0"/>
              <a:t>１つのハードディスクに異なるファイルシステム </a:t>
            </a:r>
            <a:r>
              <a:rPr lang="en-US" altLang="ja-JP" dirty="0" smtClean="0"/>
              <a:t>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 </a:t>
            </a:r>
            <a:r>
              <a:rPr lang="ja-JP" altLang="en-US" dirty="0" smtClean="0"/>
              <a:t>を導入できる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複数の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をインストールできる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ディスクの障害をパーティション内に留められる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復旧もパーティション単位で</a:t>
            </a:r>
            <a:r>
              <a:rPr lang="ja-JP" altLang="en-US" dirty="0" smtClean="0"/>
              <a:t>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スワップパーティションを作成できる</a:t>
            </a:r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grpSp>
        <p:nvGrpSpPr>
          <p:cNvPr id="42" name="グループ化 41"/>
          <p:cNvGrpSpPr/>
          <p:nvPr/>
        </p:nvGrpSpPr>
        <p:grpSpPr>
          <a:xfrm>
            <a:off x="585760" y="1285860"/>
            <a:ext cx="2649538" cy="5087948"/>
            <a:chOff x="585760" y="1285860"/>
            <a:chExt cx="2649538" cy="5087948"/>
          </a:xfrm>
        </p:grpSpPr>
        <p:sp>
          <p:nvSpPr>
            <p:cNvPr id="28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/>
                <a:t>ハードディスク・ドライブ</a:t>
              </a:r>
            </a:p>
          </p:txBody>
        </p:sp>
        <p:sp>
          <p:nvSpPr>
            <p:cNvPr id="31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41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基本パーティション</a:t>
            </a:r>
            <a:r>
              <a:rPr lang="en-US" altLang="ja-JP" dirty="0" smtClean="0"/>
              <a:t>(basic partition)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29058" y="1500174"/>
            <a:ext cx="4757742" cy="4525963"/>
          </a:xfrm>
        </p:spPr>
        <p:txBody>
          <a:bodyPr/>
          <a:lstStyle/>
          <a:p>
            <a:r>
              <a:rPr lang="ja-JP" altLang="en-US" dirty="0" smtClean="0"/>
              <a:t>基本パーティション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一つのドライブ当たり最大で４つまで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４つ以上使いたい場合は拡張パーティションを使う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85760" y="1285860"/>
            <a:ext cx="2649538" cy="5087948"/>
            <a:chOff x="585760" y="1285860"/>
            <a:chExt cx="2649538" cy="5087948"/>
          </a:xfrm>
        </p:grpSpPr>
        <p:sp>
          <p:nvSpPr>
            <p:cNvPr id="5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/>
                <a:t>ハードディスク・ドライブ</a:t>
              </a:r>
            </a:p>
          </p:txBody>
        </p:sp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18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ru">
  <a:themeElements>
    <a:clrScheme name="Office テーマ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haru</Template>
  <TotalTime>394</TotalTime>
  <Words>779</Words>
  <Application>Microsoft Office PowerPoint</Application>
  <PresentationFormat>画面に合わせる (4:3)</PresentationFormat>
  <Paragraphs>202</Paragraphs>
  <Slides>27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8" baseType="lpstr">
      <vt:lpstr>haru</vt:lpstr>
      <vt:lpstr>パーティション管理とマルチブート    - Linux インストールのために -</vt:lpstr>
      <vt:lpstr>目次</vt:lpstr>
      <vt:lpstr>スライド 3</vt:lpstr>
      <vt:lpstr>二つ以上の OS を使うには</vt:lpstr>
      <vt:lpstr>マルチブート</vt:lpstr>
      <vt:lpstr>マルチブートするためには</vt:lpstr>
      <vt:lpstr>スライド 7</vt:lpstr>
      <vt:lpstr>パーティション(partition)とは</vt:lpstr>
      <vt:lpstr>基本パーティション(basic partition)</vt:lpstr>
      <vt:lpstr>拡張パーティション(ebhanced partition)</vt:lpstr>
      <vt:lpstr>パーティションの種類</vt:lpstr>
      <vt:lpstr>パーティションの操作</vt:lpstr>
      <vt:lpstr>マルチブートするための 第一段階終了</vt:lpstr>
      <vt:lpstr>スライド 14</vt:lpstr>
      <vt:lpstr>ファイルシステム</vt:lpstr>
      <vt:lpstr>ファイルシステムの種類</vt:lpstr>
      <vt:lpstr>マルチブートするための 第二段階終了</vt:lpstr>
      <vt:lpstr>スライド 18</vt:lpstr>
      <vt:lpstr>OSを起動するまでの流れ</vt:lpstr>
      <vt:lpstr>OS 起動までの流れ</vt:lpstr>
      <vt:lpstr>MBR(Master Boot Record)</vt:lpstr>
      <vt:lpstr>MBR の中身</vt:lpstr>
      <vt:lpstr>スライド 23</vt:lpstr>
      <vt:lpstr>Debian　GNU/Linux</vt:lpstr>
      <vt:lpstr>Debian GNU/Linux の特徴 </vt:lpstr>
      <vt:lpstr>今日の作業</vt:lpstr>
      <vt:lpstr>参考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インストールに必要な知識</dc:title>
  <dc:creator>yoshiya</dc:creator>
  <cp:lastModifiedBy>馬場健聡</cp:lastModifiedBy>
  <cp:revision>52</cp:revision>
  <dcterms:created xsi:type="dcterms:W3CDTF">2009-06-25T09:48:25Z</dcterms:created>
  <dcterms:modified xsi:type="dcterms:W3CDTF">2010-06-09T06:42:03Z</dcterms:modified>
</cp:coreProperties>
</file>