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293" r:id="rId3"/>
    <p:sldId id="282" r:id="rId4"/>
    <p:sldId id="286" r:id="rId5"/>
    <p:sldId id="280" r:id="rId6"/>
    <p:sldId id="262" r:id="rId7"/>
    <p:sldId id="291" r:id="rId8"/>
    <p:sldId id="283" r:id="rId9"/>
    <p:sldId id="263" r:id="rId10"/>
    <p:sldId id="264" r:id="rId11"/>
    <p:sldId id="265" r:id="rId12"/>
    <p:sldId id="294" r:id="rId13"/>
    <p:sldId id="266" r:id="rId14"/>
    <p:sldId id="267" r:id="rId15"/>
    <p:sldId id="292" r:id="rId16"/>
    <p:sldId id="285" r:id="rId17"/>
    <p:sldId id="269" r:id="rId18"/>
    <p:sldId id="270" r:id="rId19"/>
    <p:sldId id="290" r:id="rId20"/>
    <p:sldId id="287" r:id="rId21"/>
    <p:sldId id="295" r:id="rId22"/>
    <p:sldId id="273" r:id="rId23"/>
    <p:sldId id="274" r:id="rId24"/>
    <p:sldId id="288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50A"/>
    <a:srgbClr val="FFCCCC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33" autoAdjust="0"/>
  </p:normalViewPr>
  <p:slideViewPr>
    <p:cSldViewPr>
      <p:cViewPr varScale="1">
        <p:scale>
          <a:sx n="52" d="100"/>
          <a:sy n="52" d="100"/>
        </p:scale>
        <p:origin x="-9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542ED-5B71-4D2A-8E2E-D237649EF851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E5874-1EB3-4F02-87F6-2FC20ADDD15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箇条書きの書き方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/>
              <a:t>スワップパーティションを作成できる</a:t>
            </a:r>
          </a:p>
          <a:p>
            <a:r>
              <a:rPr kumimoji="1" lang="ja-JP" altLang="en-US" dirty="0" smtClean="0"/>
              <a:t>どうすべきか？？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Basic partition</a:t>
            </a:r>
          </a:p>
          <a:p>
            <a:r>
              <a:rPr kumimoji="1" lang="en-US" altLang="ja-JP" dirty="0" smtClean="0"/>
              <a:t>PC/AT </a:t>
            </a:r>
            <a:r>
              <a:rPr kumimoji="1" lang="ja-JP" altLang="en-US" dirty="0" smtClean="0"/>
              <a:t>互換機の名残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論理パーティションはいくつまで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インストール時にはどのソフトでパーティション操作？？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インストールディスクに入っているコマンド調査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要調査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パーティションの情報の具体的な内容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E5874-1EB3-4F02-87F6-2FC20ADDD156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  <a:effectLst>
            <a:outerShdw dist="35921" dir="2700000" algn="ctr" rotWithShape="0">
              <a:srgbClr val="5F5F5F"/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495800"/>
            <a:ext cx="6400800" cy="1752600"/>
          </a:xfrm>
          <a:effectLst>
            <a:outerShdw dist="35921" dir="2700000" algn="ctr" rotWithShape="0">
              <a:srgbClr val="5F5F5F"/>
            </a:outerShdw>
          </a:effectLst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1600200"/>
            <a:ext cx="29051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838200"/>
            <a:ext cx="60960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1371600"/>
            <a:ext cx="116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8077200" y="457200"/>
            <a:ext cx="381000" cy="381000"/>
            <a:chOff x="2688" y="816"/>
            <a:chExt cx="624" cy="624"/>
          </a:xfrm>
        </p:grpSpPr>
        <p:sp>
          <p:nvSpPr>
            <p:cNvPr id="3093" name="Oval 21"/>
            <p:cNvSpPr>
              <a:spLocks noChangeArrowheads="1"/>
            </p:cNvSpPr>
            <p:nvPr userDrawn="1"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7" name="Oval 25"/>
            <p:cNvSpPr>
              <a:spLocks noChangeArrowheads="1"/>
            </p:cNvSpPr>
            <p:nvPr userDrawn="1"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8" name="Oval 26"/>
            <p:cNvSpPr>
              <a:spLocks noChangeArrowheads="1"/>
            </p:cNvSpPr>
            <p:nvPr userDrawn="1"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0" name="Oval 28"/>
            <p:cNvSpPr>
              <a:spLocks noChangeArrowheads="1"/>
            </p:cNvSpPr>
            <p:nvPr userDrawn="1"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1" name="Oval 29"/>
            <p:cNvSpPr>
              <a:spLocks noChangeArrowheads="1"/>
            </p:cNvSpPr>
            <p:nvPr userDrawn="1"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2" name="Oval 30"/>
            <p:cNvSpPr>
              <a:spLocks noChangeArrowheads="1"/>
            </p:cNvSpPr>
            <p:nvPr userDrawn="1"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7315200" y="2133600"/>
            <a:ext cx="685800" cy="685800"/>
            <a:chOff x="2688" y="816"/>
            <a:chExt cx="624" cy="624"/>
          </a:xfrm>
        </p:grpSpPr>
        <p:sp>
          <p:nvSpPr>
            <p:cNvPr id="3105" name="Oval 33"/>
            <p:cNvSpPr>
              <a:spLocks noChangeArrowheads="1"/>
            </p:cNvSpPr>
            <p:nvPr userDrawn="1"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6" name="Oval 34"/>
            <p:cNvSpPr>
              <a:spLocks noChangeArrowheads="1"/>
            </p:cNvSpPr>
            <p:nvPr userDrawn="1"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7" name="Oval 35"/>
            <p:cNvSpPr>
              <a:spLocks noChangeArrowheads="1"/>
            </p:cNvSpPr>
            <p:nvPr userDrawn="1"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8" name="Oval 36"/>
            <p:cNvSpPr>
              <a:spLocks noChangeArrowheads="1"/>
            </p:cNvSpPr>
            <p:nvPr userDrawn="1"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9" name="Oval 37"/>
            <p:cNvSpPr>
              <a:spLocks noChangeArrowheads="1"/>
            </p:cNvSpPr>
            <p:nvPr userDrawn="1"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0" name="Oval 38"/>
            <p:cNvSpPr>
              <a:spLocks noChangeArrowheads="1"/>
            </p:cNvSpPr>
            <p:nvPr userDrawn="1"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1" name="Oval 39"/>
            <p:cNvSpPr>
              <a:spLocks noChangeArrowheads="1"/>
            </p:cNvSpPr>
            <p:nvPr userDrawn="1"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2" name="Oval 40"/>
            <p:cNvSpPr>
              <a:spLocks noChangeArrowheads="1"/>
            </p:cNvSpPr>
            <p:nvPr userDrawn="1"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114" name="AutoShape 42"/>
          <p:cNvSpPr>
            <a:spLocks noChangeArrowheads="1"/>
          </p:cNvSpPr>
          <p:nvPr/>
        </p:nvSpPr>
        <p:spPr bwMode="auto">
          <a:xfrm>
            <a:off x="7010400" y="381000"/>
            <a:ext cx="554038" cy="8382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5" name="AutoShape 43"/>
          <p:cNvSpPr>
            <a:spLocks noChangeArrowheads="1"/>
          </p:cNvSpPr>
          <p:nvPr/>
        </p:nvSpPr>
        <p:spPr bwMode="auto">
          <a:xfrm>
            <a:off x="7696200" y="2133600"/>
            <a:ext cx="906463" cy="13716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685800" y="533400"/>
            <a:ext cx="170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FF9999"/>
                </a:solidFill>
                <a:latin typeface="Lucida Console" pitchFamily="49" charset="0"/>
              </a:rPr>
              <a:t>www.***.com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10100" y="14478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1600200"/>
            <a:ext cx="29051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838200"/>
            <a:ext cx="60960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1371600"/>
            <a:ext cx="116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077200" y="457200"/>
            <a:ext cx="381000" cy="381000"/>
            <a:chOff x="2688" y="816"/>
            <a:chExt cx="624" cy="624"/>
          </a:xfrm>
        </p:grpSpPr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9" name="Oval 15"/>
            <p:cNvSpPr>
              <a:spLocks noChangeArrowheads="1"/>
            </p:cNvSpPr>
            <p:nvPr userDrawn="1"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0" name="Oval 16"/>
            <p:cNvSpPr>
              <a:spLocks noChangeArrowheads="1"/>
            </p:cNvSpPr>
            <p:nvPr userDrawn="1"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1" name="Oval 17"/>
            <p:cNvSpPr>
              <a:spLocks noChangeArrowheads="1"/>
            </p:cNvSpPr>
            <p:nvPr userDrawn="1"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2" name="Oval 18"/>
            <p:cNvSpPr>
              <a:spLocks noChangeArrowheads="1"/>
            </p:cNvSpPr>
            <p:nvPr userDrawn="1"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315200" y="2133600"/>
            <a:ext cx="685800" cy="685800"/>
            <a:chOff x="2688" y="816"/>
            <a:chExt cx="624" cy="624"/>
          </a:xfrm>
        </p:grpSpPr>
        <p:sp>
          <p:nvSpPr>
            <p:cNvPr id="1044" name="Oval 20"/>
            <p:cNvSpPr>
              <a:spLocks noChangeArrowheads="1"/>
            </p:cNvSpPr>
            <p:nvPr userDrawn="1"/>
          </p:nvSpPr>
          <p:spPr bwMode="auto">
            <a:xfrm>
              <a:off x="2688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5" name="Oval 21"/>
            <p:cNvSpPr>
              <a:spLocks noChangeArrowheads="1"/>
            </p:cNvSpPr>
            <p:nvPr userDrawn="1"/>
          </p:nvSpPr>
          <p:spPr bwMode="auto">
            <a:xfrm>
              <a:off x="3216" y="1080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6" name="Oval 22"/>
            <p:cNvSpPr>
              <a:spLocks noChangeArrowheads="1"/>
            </p:cNvSpPr>
            <p:nvPr userDrawn="1"/>
          </p:nvSpPr>
          <p:spPr bwMode="auto">
            <a:xfrm>
              <a:off x="2952" y="81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auto">
            <a:xfrm>
              <a:off x="2952" y="1344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8" name="Oval 24"/>
            <p:cNvSpPr>
              <a:spLocks noChangeArrowheads="1"/>
            </p:cNvSpPr>
            <p:nvPr userDrawn="1"/>
          </p:nvSpPr>
          <p:spPr bwMode="auto">
            <a:xfrm>
              <a:off x="3144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49" name="Oval 25"/>
            <p:cNvSpPr>
              <a:spLocks noChangeArrowheads="1"/>
            </p:cNvSpPr>
            <p:nvPr userDrawn="1"/>
          </p:nvSpPr>
          <p:spPr bwMode="auto">
            <a:xfrm>
              <a:off x="2760" y="896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auto">
            <a:xfrm>
              <a:off x="3144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auto">
            <a:xfrm>
              <a:off x="2760" y="1248"/>
              <a:ext cx="96" cy="96"/>
            </a:xfrm>
            <a:prstGeom prst="ellipse">
              <a:avLst/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52" name="AutoShape 28"/>
          <p:cNvSpPr>
            <a:spLocks noChangeArrowheads="1"/>
          </p:cNvSpPr>
          <p:nvPr/>
        </p:nvSpPr>
        <p:spPr bwMode="auto">
          <a:xfrm>
            <a:off x="7010400" y="381000"/>
            <a:ext cx="554038" cy="8382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7696200" y="2133600"/>
            <a:ext cx="906463" cy="1371600"/>
          </a:xfrm>
          <a:prstGeom prst="star4">
            <a:avLst>
              <a:gd name="adj" fmla="val 13542"/>
            </a:avLst>
          </a:prstGeom>
          <a:gradFill rotWithShape="0">
            <a:gsLst>
              <a:gs pos="0">
                <a:srgbClr val="FF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323850"/>
            <a:ext cx="8763000" cy="65341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4EFC622E-0D2B-4276-800B-B0A819A2CD2B}" type="datetimeFigureOut">
              <a:rPr kumimoji="1" lang="ja-JP" altLang="en-US" smtClean="0"/>
              <a:pPr/>
              <a:t>2010/6/23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fld id="{EBB44343-BDA0-4C05-AA3A-D70E4DBC42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1295400"/>
            <a:ext cx="8763000" cy="152400"/>
          </a:xfrm>
          <a:prstGeom prst="rect">
            <a:avLst/>
          </a:prstGeom>
          <a:solidFill>
            <a:srgbClr val="FF9999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5F5F5F"/>
          </a:solidFill>
          <a:latin typeface="Lucida Console" pitchFamily="49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¡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¡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99"/>
        </a:buClr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2895600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Linux </a:t>
            </a:r>
            <a:r>
              <a:rPr lang="ja-JP" altLang="en-US" dirty="0" smtClean="0">
                <a:solidFill>
                  <a:schemeClr val="tx1"/>
                </a:solidFill>
              </a:rPr>
              <a:t>のインストール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ja-JP" altLang="en-US" dirty="0" smtClean="0">
                <a:solidFill>
                  <a:schemeClr val="tx1"/>
                </a:solidFill>
              </a:rPr>
              <a:t>   </a:t>
            </a:r>
            <a:r>
              <a:rPr lang="en-US" altLang="ja-JP" dirty="0" smtClean="0">
                <a:solidFill>
                  <a:schemeClr val="tx1"/>
                </a:solidFill>
              </a:rPr>
              <a:t>-</a:t>
            </a:r>
            <a:r>
              <a:rPr lang="ja-JP" altLang="en-US" dirty="0" smtClean="0">
                <a:solidFill>
                  <a:schemeClr val="tx1"/>
                </a:solidFill>
              </a:rPr>
              <a:t>パーティション管理とマルチブート</a:t>
            </a:r>
            <a:r>
              <a:rPr lang="en-US" altLang="ja-JP" dirty="0" smtClean="0">
                <a:solidFill>
                  <a:schemeClr val="tx1"/>
                </a:solidFill>
              </a:rPr>
              <a:t>-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理学院 宇宙理学専攻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惑星物理学研究室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修士  </a:t>
            </a:r>
            <a:r>
              <a:rPr lang="en-US" altLang="ja-JP" dirty="0" smtClean="0">
                <a:solidFill>
                  <a:schemeClr val="tx1"/>
                </a:solidFill>
              </a:rPr>
              <a:t>2 </a:t>
            </a:r>
            <a:r>
              <a:rPr lang="ja-JP" altLang="en-US" dirty="0" smtClean="0">
                <a:solidFill>
                  <a:schemeClr val="tx1"/>
                </a:solidFill>
              </a:rPr>
              <a:t>年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馬場 健聡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476672"/>
            <a:ext cx="1768907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雲形吹き出し 4"/>
          <p:cNvSpPr/>
          <p:nvPr/>
        </p:nvSpPr>
        <p:spPr>
          <a:xfrm>
            <a:off x="323528" y="260648"/>
            <a:ext cx="2448272" cy="864096"/>
          </a:xfrm>
          <a:prstGeom prst="cloudCallout">
            <a:avLst/>
          </a:prstGeom>
          <a:solidFill>
            <a:srgbClr val="FFCC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基本パーティション</a:t>
            </a:r>
            <a:r>
              <a:rPr lang="en-US" altLang="ja-JP" dirty="0" smtClean="0"/>
              <a:t>(primary  partition)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29058" y="1500174"/>
            <a:ext cx="4757742" cy="4525963"/>
          </a:xfrm>
        </p:spPr>
        <p:txBody>
          <a:bodyPr/>
          <a:lstStyle/>
          <a:p>
            <a:r>
              <a:rPr lang="ja-JP" altLang="en-US" dirty="0" smtClean="0"/>
              <a:t>基本パーティション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一つのドライブ当たり最大で４つまで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４つ以上使いたい場合は拡張パーティションを使う</a:t>
            </a:r>
            <a:endParaRPr kumimoji="1"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611560" y="1340768"/>
            <a:ext cx="2649538" cy="5087948"/>
            <a:chOff x="585760" y="1285860"/>
            <a:chExt cx="2649538" cy="5087948"/>
          </a:xfrm>
        </p:grpSpPr>
        <p:sp>
          <p:nvSpPr>
            <p:cNvPr id="20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/>
                <a:t>ハードディスク・ドライブ</a:t>
              </a:r>
            </a:p>
          </p:txBody>
        </p:sp>
        <p:sp>
          <p:nvSpPr>
            <p:cNvPr id="23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F4950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F4950A"/>
            </a:solidFill>
            <a:ln w="9525">
              <a:solidFill>
                <a:srgbClr val="F4950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F4950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31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32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33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53480" cy="9144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拡張パーティション</a:t>
            </a:r>
            <a:r>
              <a:rPr lang="en-US" altLang="ja-JP" dirty="0" smtClean="0"/>
              <a:t>(extended partition)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14744" y="1500174"/>
            <a:ext cx="4972056" cy="4525963"/>
          </a:xfrm>
        </p:spPr>
        <p:txBody>
          <a:bodyPr/>
          <a:lstStyle/>
          <a:p>
            <a:r>
              <a:rPr kumimoji="1" lang="ja-JP" altLang="en-US" dirty="0" smtClean="0"/>
              <a:t>拡張パーティション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一つのパーティションを更に細かく分割可能</a:t>
            </a:r>
            <a:endParaRPr kumimoji="1" lang="ja-JP" alt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857752" y="3643314"/>
            <a:ext cx="28797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857752" y="5299076"/>
            <a:ext cx="3527425" cy="5762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57752" y="4003676"/>
            <a:ext cx="28797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857752" y="4938714"/>
            <a:ext cx="28797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357686" y="2928934"/>
            <a:ext cx="4464050" cy="3240087"/>
          </a:xfrm>
          <a:prstGeom prst="roundRect">
            <a:avLst>
              <a:gd name="adj" fmla="val 8426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857752" y="3571876"/>
            <a:ext cx="3527425" cy="20161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4857752" y="4051301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4857752" y="4556126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857752" y="5060951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4857752" y="3282951"/>
            <a:ext cx="3527425" cy="5762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 rot="21442539">
            <a:off x="5143504" y="3714752"/>
            <a:ext cx="371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１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429388" y="4857760"/>
            <a:ext cx="615553" cy="70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en-US" altLang="ja-JP" sz="2800" dirty="0"/>
              <a:t>…</a:t>
            </a:r>
            <a:endParaRPr lang="ja-JP" altLang="en-US" sz="2800" dirty="0"/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 rot="21387585">
            <a:off x="5082705" y="4183993"/>
            <a:ext cx="364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２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 rot="21417795">
            <a:off x="5153055" y="5168301"/>
            <a:ext cx="364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ｎ</a:t>
            </a:r>
          </a:p>
        </p:txBody>
      </p:sp>
      <p:cxnSp>
        <p:nvCxnSpPr>
          <p:cNvPr id="51" name="直線コネクタ 50"/>
          <p:cNvCxnSpPr>
            <a:stCxn id="13" idx="2"/>
          </p:cNvCxnSpPr>
          <p:nvPr/>
        </p:nvCxnSpPr>
        <p:spPr>
          <a:xfrm rot="10800000" flipV="1">
            <a:off x="3000364" y="3571082"/>
            <a:ext cx="1857388" cy="3579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rot="10800000">
            <a:off x="3013243" y="4916319"/>
            <a:ext cx="1857388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グループ化 49"/>
          <p:cNvGrpSpPr/>
          <p:nvPr/>
        </p:nvGrpSpPr>
        <p:grpSpPr>
          <a:xfrm>
            <a:off x="611560" y="1340768"/>
            <a:ext cx="2649538" cy="5087948"/>
            <a:chOff x="585760" y="1285860"/>
            <a:chExt cx="2649538" cy="5087948"/>
          </a:xfrm>
        </p:grpSpPr>
        <p:sp>
          <p:nvSpPr>
            <p:cNvPr id="52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4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55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 dirty="0"/>
                <a:t>ハードディスク・ドライブ</a:t>
              </a:r>
            </a:p>
          </p:txBody>
        </p:sp>
        <p:sp>
          <p:nvSpPr>
            <p:cNvPr id="56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F4950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F4950A"/>
            </a:solidFill>
            <a:ln w="9525">
              <a:solidFill>
                <a:srgbClr val="F4950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F4950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63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64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65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6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53480" cy="9144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論理パーティション</a:t>
            </a:r>
            <a:r>
              <a:rPr lang="en-US" altLang="ja-JP" dirty="0" smtClean="0"/>
              <a:t>(logical partition)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14744" y="1500174"/>
            <a:ext cx="4972056" cy="4525963"/>
          </a:xfrm>
        </p:spPr>
        <p:txBody>
          <a:bodyPr/>
          <a:lstStyle/>
          <a:p>
            <a:r>
              <a:rPr lang="ja-JP" altLang="en-US" dirty="0" smtClean="0"/>
              <a:t>論理</a:t>
            </a:r>
            <a:r>
              <a:rPr kumimoji="1" lang="ja-JP" altLang="en-US" dirty="0" smtClean="0"/>
              <a:t>パーティション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拡張パーティション内に作成されたパーティション</a:t>
            </a:r>
            <a:endParaRPr kumimoji="1" lang="ja-JP" alt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857752" y="3643314"/>
            <a:ext cx="28797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857752" y="5299076"/>
            <a:ext cx="3527425" cy="5762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57752" y="4003676"/>
            <a:ext cx="28797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857752" y="4938714"/>
            <a:ext cx="28797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4357686" y="2928934"/>
            <a:ext cx="4464050" cy="3240087"/>
          </a:xfrm>
          <a:prstGeom prst="roundRect">
            <a:avLst>
              <a:gd name="adj" fmla="val 8426"/>
            </a:avLst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857752" y="3571876"/>
            <a:ext cx="3527425" cy="20161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4857752" y="4051301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4857752" y="4556126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857752" y="5060951"/>
            <a:ext cx="3527425" cy="311150"/>
          </a:xfrm>
          <a:custGeom>
            <a:avLst/>
            <a:gdLst>
              <a:gd name="T0" fmla="*/ 0 w 1497"/>
              <a:gd name="T1" fmla="*/ 0 h 196"/>
              <a:gd name="T2" fmla="*/ 2147483647 w 1497"/>
              <a:gd name="T3" fmla="*/ 2147483647 h 196"/>
              <a:gd name="T4" fmla="*/ 2147483647 w 1497"/>
              <a:gd name="T5" fmla="*/ 2147483647 h 196"/>
              <a:gd name="T6" fmla="*/ 2147483647 w 1497"/>
              <a:gd name="T7" fmla="*/ 2147483647 h 196"/>
              <a:gd name="T8" fmla="*/ 2147483647 w 1497"/>
              <a:gd name="T9" fmla="*/ 2147483647 h 196"/>
              <a:gd name="T10" fmla="*/ 2147483647 w 1497"/>
              <a:gd name="T11" fmla="*/ 2147483647 h 196"/>
              <a:gd name="T12" fmla="*/ 2147483647 w 1497"/>
              <a:gd name="T13" fmla="*/ 0 h 1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97"/>
              <a:gd name="T22" fmla="*/ 0 h 196"/>
              <a:gd name="T23" fmla="*/ 1497 w 1497"/>
              <a:gd name="T24" fmla="*/ 196 h 19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97" h="196">
                <a:moveTo>
                  <a:pt x="0" y="0"/>
                </a:moveTo>
                <a:cubicBezTo>
                  <a:pt x="4" y="30"/>
                  <a:pt x="8" y="60"/>
                  <a:pt x="91" y="90"/>
                </a:cubicBezTo>
                <a:cubicBezTo>
                  <a:pt x="174" y="120"/>
                  <a:pt x="363" y="166"/>
                  <a:pt x="499" y="181"/>
                </a:cubicBezTo>
                <a:cubicBezTo>
                  <a:pt x="635" y="196"/>
                  <a:pt x="779" y="188"/>
                  <a:pt x="908" y="181"/>
                </a:cubicBezTo>
                <a:cubicBezTo>
                  <a:pt x="1037" y="174"/>
                  <a:pt x="1180" y="159"/>
                  <a:pt x="1271" y="136"/>
                </a:cubicBezTo>
                <a:cubicBezTo>
                  <a:pt x="1362" y="113"/>
                  <a:pt x="1415" y="68"/>
                  <a:pt x="1452" y="45"/>
                </a:cubicBezTo>
                <a:cubicBezTo>
                  <a:pt x="1489" y="22"/>
                  <a:pt x="1490" y="7"/>
                  <a:pt x="149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4857752" y="3282951"/>
            <a:ext cx="3527425" cy="5762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 rot="21442539">
            <a:off x="5143504" y="3714752"/>
            <a:ext cx="371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１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429388" y="4857760"/>
            <a:ext cx="615553" cy="70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r>
              <a:rPr lang="en-US" altLang="ja-JP" sz="2800" dirty="0"/>
              <a:t>…</a:t>
            </a:r>
            <a:endParaRPr lang="ja-JP" altLang="en-US" sz="2800" dirty="0"/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 rot="21387585">
            <a:off x="5082705" y="4183993"/>
            <a:ext cx="364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２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 rot="21417795">
            <a:off x="5153055" y="5168301"/>
            <a:ext cx="364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/>
            </a:prstTxWarp>
            <a:spAutoFit/>
          </a:bodyPr>
          <a:lstStyle/>
          <a:p>
            <a:r>
              <a:rPr lang="ja-JP" altLang="en-US" sz="2400" dirty="0"/>
              <a:t>論理パーティション　ｎ</a:t>
            </a:r>
          </a:p>
        </p:txBody>
      </p:sp>
      <p:cxnSp>
        <p:nvCxnSpPr>
          <p:cNvPr id="51" name="直線コネクタ 50"/>
          <p:cNvCxnSpPr>
            <a:stCxn id="13" idx="2"/>
          </p:cNvCxnSpPr>
          <p:nvPr/>
        </p:nvCxnSpPr>
        <p:spPr>
          <a:xfrm rot="10800000" flipV="1">
            <a:off x="3000364" y="3571082"/>
            <a:ext cx="1857388" cy="3579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rot="10800000">
            <a:off x="3013243" y="4916319"/>
            <a:ext cx="1857388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49"/>
          <p:cNvGrpSpPr/>
          <p:nvPr/>
        </p:nvGrpSpPr>
        <p:grpSpPr>
          <a:xfrm>
            <a:off x="611560" y="1340768"/>
            <a:ext cx="2649538" cy="5087948"/>
            <a:chOff x="585760" y="1285860"/>
            <a:chExt cx="2649538" cy="5087948"/>
          </a:xfrm>
        </p:grpSpPr>
        <p:sp>
          <p:nvSpPr>
            <p:cNvPr id="52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4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55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 dirty="0"/>
                <a:t>ハードディスク・ドライブ</a:t>
              </a:r>
            </a:p>
          </p:txBody>
        </p:sp>
        <p:sp>
          <p:nvSpPr>
            <p:cNvPr id="56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F4950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F4950A"/>
            </a:solidFill>
            <a:ln w="9525">
              <a:solidFill>
                <a:srgbClr val="F4950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F4950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63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64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65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66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6" grpId="0"/>
      <p:bldP spid="48" grpId="0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パーティションの種類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indent="-357188">
              <a:buClr>
                <a:srgbClr val="663300"/>
              </a:buClr>
              <a:buNone/>
            </a:pPr>
            <a:r>
              <a:rPr lang="ja-JP" altLang="en-US" dirty="0" smtClean="0"/>
              <a:t>用途別のパーティションの呼び名</a:t>
            </a:r>
            <a:endParaRPr lang="en-US" altLang="ja-JP" dirty="0" smtClean="0"/>
          </a:p>
          <a:p>
            <a:pPr marL="357188" indent="-357188">
              <a:buClr>
                <a:srgbClr val="663300"/>
              </a:buClr>
            </a:pPr>
            <a:r>
              <a:rPr lang="ja-JP" altLang="en-US" dirty="0" smtClean="0"/>
              <a:t>スワップパーティション </a:t>
            </a:r>
            <a:endParaRPr lang="en-US" altLang="ja-JP" dirty="0" smtClean="0"/>
          </a:p>
          <a:p>
            <a:pPr marL="757238" lvl="1" indent="-357188">
              <a:buClr>
                <a:srgbClr val="663300"/>
              </a:buClr>
            </a:pPr>
            <a:r>
              <a:rPr lang="ja-JP" altLang="en-US" dirty="0" smtClean="0"/>
              <a:t>ハードディスクをメモリとして使う（仮想メモリ）ために使用されるパーティション</a:t>
            </a:r>
          </a:p>
          <a:p>
            <a:pPr marL="981075" lvl="1" indent="-444500">
              <a:buClr>
                <a:srgbClr val="663300"/>
              </a:buClr>
              <a:buSzPct val="75000"/>
              <a:buNone/>
            </a:pPr>
            <a:endParaRPr lang="ja-JP" altLang="en-US" sz="1200" dirty="0" smtClean="0"/>
          </a:p>
          <a:p>
            <a:pPr marL="357188" indent="-357188">
              <a:buClr>
                <a:srgbClr val="663300"/>
              </a:buClr>
            </a:pPr>
            <a:r>
              <a:rPr lang="ja-JP" altLang="en-US" dirty="0" smtClean="0"/>
              <a:t>ルートパーティション</a:t>
            </a:r>
            <a:endParaRPr lang="en-US" altLang="ja-JP" dirty="0" smtClean="0"/>
          </a:p>
          <a:p>
            <a:pPr marL="757238" lvl="1" indent="-357188">
              <a:buClr>
                <a:srgbClr val="663300"/>
              </a:buClr>
            </a:pPr>
            <a:r>
              <a:rPr lang="ja-JP" altLang="en-US" dirty="0" smtClean="0"/>
              <a:t>ルートディレクトリを収めたパーティション</a:t>
            </a:r>
            <a:endParaRPr lang="en-US" altLang="ja-JP" dirty="0" smtClean="0"/>
          </a:p>
          <a:p>
            <a:pPr marL="357188" indent="-357188">
              <a:buClr>
                <a:srgbClr val="663300"/>
              </a:buClr>
            </a:pP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00034" y="5072074"/>
            <a:ext cx="8143900" cy="95410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757238" lvl="1" indent="-357188" algn="ctr">
              <a:buClr>
                <a:srgbClr val="663300"/>
              </a:buClr>
            </a:pPr>
            <a:r>
              <a:rPr lang="ja-JP" altLang="en-US" sz="2800" dirty="0" smtClean="0"/>
              <a:t>特に </a:t>
            </a:r>
            <a:r>
              <a:rPr lang="en-US" altLang="ja-JP" sz="2800" dirty="0" smtClean="0"/>
              <a:t>OS </a:t>
            </a:r>
            <a:r>
              <a:rPr lang="ja-JP" altLang="en-US" sz="2800" dirty="0" smtClean="0"/>
              <a:t>を起動できる状態のパーティションを</a:t>
            </a:r>
            <a:endParaRPr lang="en-US" altLang="ja-JP" sz="2800" dirty="0" smtClean="0"/>
          </a:p>
          <a:p>
            <a:pPr marL="757238" lvl="1" indent="-357188" algn="ctr">
              <a:buClr>
                <a:srgbClr val="663300"/>
              </a:buClr>
            </a:pPr>
            <a:r>
              <a:rPr lang="ja-JP" altLang="en-US" sz="2800" dirty="0" smtClean="0">
                <a:solidFill>
                  <a:srgbClr val="FF0000"/>
                </a:solidFill>
              </a:rPr>
              <a:t>アクティブ</a:t>
            </a:r>
            <a:r>
              <a:rPr lang="ja-JP" altLang="en-US" sz="2800" dirty="0" smtClean="0"/>
              <a:t>な状態であるという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パーティションの操作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4525963"/>
          </a:xfrm>
        </p:spPr>
        <p:txBody>
          <a:bodyPr/>
          <a:lstStyle/>
          <a:p>
            <a:pPr marL="177800" indent="-177800"/>
            <a:r>
              <a:rPr lang="ja-JP" altLang="en-US" dirty="0" smtClean="0"/>
              <a:t>パーティションの作成と削除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サイズと種類の変更などのこと</a:t>
            </a:r>
            <a:endParaRPr lang="en-US" altLang="ja-JP" dirty="0" smtClean="0"/>
          </a:p>
          <a:p>
            <a:pPr marL="577850" lvl="1" indent="-177800"/>
            <a:r>
              <a:rPr lang="ja-JP" altLang="en-US" dirty="0" smtClean="0"/>
              <a:t>パーティションを作成することを「パーティションを切る」 という</a:t>
            </a:r>
            <a:endParaRPr lang="en-US" altLang="ja-JP" dirty="0" smtClean="0"/>
          </a:p>
          <a:p>
            <a:pPr marL="177800" indent="-177800"/>
            <a:r>
              <a:rPr lang="ja-JP" altLang="en-US" dirty="0" smtClean="0"/>
              <a:t>パーティションを操作するには専用のソフトウェアが必要　</a:t>
            </a:r>
            <a:endParaRPr lang="en-US" altLang="ja-JP" dirty="0" smtClean="0"/>
          </a:p>
          <a:p>
            <a:pPr marL="177800" indent="-177800">
              <a:buNone/>
            </a:pPr>
            <a:r>
              <a:rPr lang="ja-JP" altLang="en-US" sz="2400" dirty="0" smtClean="0"/>
              <a:t>  例； </a:t>
            </a:r>
            <a:r>
              <a:rPr lang="en-US" altLang="ja-JP" sz="2400" dirty="0" smtClean="0"/>
              <a:t>Partition Wizard, </a:t>
            </a:r>
            <a:r>
              <a:rPr lang="en-US" altLang="ja-JP" sz="2400" dirty="0" err="1" smtClean="0"/>
              <a:t>cfdisk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PowerX</a:t>
            </a:r>
            <a:r>
              <a:rPr lang="en-US" altLang="ja-JP" sz="2400" dirty="0" smtClean="0"/>
              <a:t> , Partition Manager</a:t>
            </a:r>
          </a:p>
          <a:p>
            <a:pPr marL="177800" indent="-177800">
              <a:buNone/>
            </a:pPr>
            <a:r>
              <a:rPr lang="en-US" altLang="ja-JP" sz="2400" dirty="0" smtClean="0"/>
              <a:t>        GNU  Parted</a:t>
            </a:r>
          </a:p>
          <a:p>
            <a:pPr>
              <a:buNone/>
            </a:pPr>
            <a:endParaRPr lang="en-US" altLang="ja-JP" sz="2400" dirty="0" smtClean="0"/>
          </a:p>
          <a:p>
            <a:pPr marL="177800" indent="-177800">
              <a:buNone/>
            </a:pPr>
            <a:endParaRPr lang="en-US" altLang="ja-JP" sz="2400" dirty="0" smtClean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5500702"/>
            <a:ext cx="8429652" cy="95410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ja-JP" altLang="en-US" sz="2800" dirty="0" smtClean="0"/>
              <a:t>一般にパーティションを変更すると変更前の</a:t>
            </a:r>
            <a:r>
              <a:rPr lang="ja-JP" altLang="en-US" sz="2800" dirty="0" smtClean="0">
                <a:solidFill>
                  <a:srgbClr val="FF0000"/>
                </a:solidFill>
              </a:rPr>
              <a:t>データは扱えなくなる</a:t>
            </a:r>
            <a:r>
              <a:rPr lang="ja-JP" altLang="en-US" sz="2800" dirty="0" smtClean="0"/>
              <a:t>ので注意が必要！！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28596" y="2714620"/>
            <a:ext cx="7786742" cy="171451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マルチブートするためには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4857783"/>
          </a:xfrm>
          <a:ln w="19050"/>
        </p:spPr>
        <p:txBody>
          <a:bodyPr/>
          <a:lstStyle/>
          <a:p>
            <a:r>
              <a:rPr kumimoji="1" lang="ja-JP" altLang="en-US" sz="3600" dirty="0" smtClean="0"/>
              <a:t>第一段階 </a:t>
            </a:r>
            <a:r>
              <a:rPr kumimoji="1" lang="en-US" altLang="ja-JP" sz="3600" dirty="0" smtClean="0"/>
              <a:t>: </a:t>
            </a:r>
            <a:r>
              <a:rPr kumimoji="1" lang="ja-JP" altLang="en-US" sz="3600" dirty="0" smtClean="0"/>
              <a:t>パーティション操作</a:t>
            </a:r>
            <a:endParaRPr kumimoji="1" lang="en-US" altLang="ja-JP" sz="3600" dirty="0" smtClean="0"/>
          </a:p>
          <a:p>
            <a:pPr lvl="1"/>
            <a:r>
              <a:rPr kumimoji="1" lang="en-US" altLang="ja-JP" dirty="0" smtClean="0"/>
              <a:t> OS </a:t>
            </a:r>
            <a:r>
              <a:rPr kumimoji="1" lang="ja-JP" altLang="en-US" dirty="0" smtClean="0"/>
              <a:t>を入れるパーティションの作成</a:t>
            </a:r>
            <a:endParaRPr kumimoji="1" lang="en-US" altLang="ja-JP" dirty="0" smtClean="0"/>
          </a:p>
          <a:p>
            <a:r>
              <a:rPr lang="ja-JP" altLang="en-US" sz="3600" dirty="0" smtClean="0"/>
              <a:t>第二段階 </a:t>
            </a:r>
            <a:r>
              <a:rPr lang="en-US" altLang="ja-JP" sz="3600" dirty="0" smtClean="0"/>
              <a:t>: </a:t>
            </a:r>
            <a:r>
              <a:rPr lang="ja-JP" altLang="en-US" sz="3600" dirty="0" smtClean="0"/>
              <a:t>ファイルシステムの作成</a:t>
            </a:r>
            <a:endParaRPr lang="en-US" altLang="ja-JP" sz="3600" dirty="0" smtClean="0"/>
          </a:p>
          <a:p>
            <a:pPr lvl="1"/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それぞれの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にあったパーティションの作成 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パーティションのフォーマット</a:t>
            </a:r>
            <a:r>
              <a:rPr lang="en-US" altLang="ja-JP" dirty="0" smtClean="0"/>
              <a:t>)</a:t>
            </a:r>
          </a:p>
          <a:p>
            <a:r>
              <a:rPr kumimoji="1" lang="ja-JP" altLang="en-US" sz="3600" dirty="0" smtClean="0"/>
              <a:t>第三段階 </a:t>
            </a:r>
            <a:r>
              <a:rPr kumimoji="1" lang="en-US" altLang="ja-JP" sz="3600" dirty="0" smtClean="0"/>
              <a:t>: OS </a:t>
            </a:r>
            <a:r>
              <a:rPr kumimoji="1" lang="ja-JP" altLang="en-US" sz="3600" dirty="0" smtClean="0"/>
              <a:t>のインストール</a:t>
            </a:r>
            <a:r>
              <a:rPr kumimoji="1" lang="en-US" altLang="ja-JP" sz="3600" dirty="0" smtClean="0"/>
              <a:t>, </a:t>
            </a:r>
            <a:r>
              <a:rPr kumimoji="1" lang="ja-JP" altLang="en-US" sz="3600" dirty="0" smtClean="0"/>
              <a:t>そして起動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ja-JP" sz="5400" dirty="0" smtClean="0"/>
          </a:p>
          <a:p>
            <a:pPr algn="ctr">
              <a:buNone/>
            </a:pPr>
            <a:r>
              <a:rPr lang="ja-JP" altLang="en-US" sz="5400" dirty="0" smtClean="0"/>
              <a:t>マルチブートするためには</a:t>
            </a:r>
            <a:endParaRPr lang="en-US" altLang="ja-JP" sz="5400" dirty="0" smtClean="0"/>
          </a:p>
          <a:p>
            <a:pPr algn="ctr">
              <a:buNone/>
            </a:pPr>
            <a:r>
              <a:rPr lang="ja-JP" altLang="en-US" sz="5400" dirty="0" smtClean="0"/>
              <a:t>第二段階</a:t>
            </a:r>
            <a:endParaRPr lang="en-US" altLang="ja-JP" sz="5400" dirty="0" smtClean="0"/>
          </a:p>
          <a:p>
            <a:pPr algn="ctr">
              <a:buNone/>
            </a:pPr>
            <a:r>
              <a:rPr lang="ja-JP" altLang="en-US" sz="5400" dirty="0" smtClean="0"/>
              <a:t>ファイルシステムの作成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ファイルシステムとは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ハードディスク上のデータをどのように記録・管理するかを定めたもの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OS, </a:t>
            </a:r>
            <a:r>
              <a:rPr lang="ja-JP" altLang="en-US" dirty="0" smtClean="0"/>
              <a:t>記憶媒体によって扱えるファイルシステムの種類が異なる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chemeClr val="bg2">
                    <a:lumMod val="10000"/>
                  </a:schemeClr>
                </a:solidFill>
              </a:rPr>
              <a:t>ファイルシステムを作成することをフォーマットという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ファイルシステムの種類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主なファイルシステム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パーティションやファイルの最大容量、ファイル名の最大文字数などが異なる</a:t>
            </a:r>
          </a:p>
          <a:p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0034" y="2143116"/>
            <a:ext cx="8345488" cy="2447925"/>
          </a:xfrm>
          <a:prstGeom prst="rect">
            <a:avLst/>
          </a:prstGeom>
        </p:spPr>
        <p:txBody>
          <a:bodyPr vert="horz" rtlCol="0">
            <a:normAutofit fontScale="92500" lnSpcReduction="10000"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FAT16, FAT32,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NTFS</a:t>
            </a:r>
            <a:r>
              <a:rPr lang="en-US" altLang="ja-JP" sz="2800" kern="0" noProof="0" dirty="0" smtClean="0">
                <a:solidFill>
                  <a:schemeClr val="tx2"/>
                </a:solidFill>
              </a:rPr>
              <a:t>	:</a:t>
            </a:r>
            <a:r>
              <a:rPr lang="en-US" altLang="ja-JP" sz="2800" kern="0" dirty="0" smtClean="0">
                <a:solidFill>
                  <a:schemeClr val="tx2"/>
                </a:solidFill>
              </a:rPr>
              <a:t>Windows 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HFS, HFS</a:t>
            </a:r>
            <a:r>
              <a:rPr lang="en-US" altLang="ja-JP" sz="2800" kern="0" dirty="0" smtClean="0">
                <a:solidFill>
                  <a:schemeClr val="tx2"/>
                </a:solidFill>
              </a:rPr>
              <a:t>+			: Macintosh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Ext3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,Ext2, </a:t>
            </a:r>
            <a:r>
              <a:rPr lang="en-US" altLang="ja-JP" sz="2800" kern="0" noProof="0" dirty="0" smtClean="0">
                <a:solidFill>
                  <a:schemeClr val="tx2"/>
                </a:solidFill>
              </a:rPr>
              <a:t>E</a:t>
            </a:r>
            <a:r>
              <a:rPr lang="en-US" altLang="ja-JP" sz="2800" kern="0" dirty="0" smtClean="0">
                <a:solidFill>
                  <a:schemeClr val="tx2"/>
                </a:solidFill>
              </a:rPr>
              <a:t>xt4	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: Linux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Arial" pitchFamily="34" charset="0"/>
              <a:buChar char="•"/>
              <a:defRPr/>
            </a:pPr>
            <a:r>
              <a:rPr lang="en-US" altLang="ja-JP" sz="2500" kern="0" dirty="0" smtClean="0">
                <a:solidFill>
                  <a:schemeClr val="tx2"/>
                </a:solidFill>
              </a:rPr>
              <a:t>Unix </a:t>
            </a:r>
            <a:r>
              <a:rPr lang="ja-JP" altLang="en-US" sz="2500" kern="0" dirty="0" smtClean="0">
                <a:solidFill>
                  <a:schemeClr val="tx2"/>
                </a:solidFill>
              </a:rPr>
              <a:t>系 </a:t>
            </a:r>
            <a:r>
              <a:rPr lang="en-US" altLang="ja-JP" sz="2500" kern="0" dirty="0" smtClean="0">
                <a:solidFill>
                  <a:schemeClr val="tx2"/>
                </a:solidFill>
              </a:rPr>
              <a:t>OS </a:t>
            </a:r>
            <a:r>
              <a:rPr lang="ja-JP" altLang="en-US" sz="2500" kern="0" dirty="0" err="1" smtClean="0">
                <a:solidFill>
                  <a:schemeClr val="tx2"/>
                </a:solidFill>
              </a:rPr>
              <a:t>には</a:t>
            </a:r>
            <a:r>
              <a:rPr lang="ja-JP" altLang="en-US" sz="2500" kern="0" dirty="0" smtClean="0">
                <a:solidFill>
                  <a:schemeClr val="tx2"/>
                </a:solidFill>
              </a:rPr>
              <a:t>他にも </a:t>
            </a:r>
            <a:r>
              <a:rPr lang="en-US" altLang="ja-JP" sz="2500" kern="0" dirty="0" smtClean="0">
                <a:solidFill>
                  <a:schemeClr val="tx2"/>
                </a:solidFill>
              </a:rPr>
              <a:t>UFS, JFS, XFS, </a:t>
            </a:r>
            <a:r>
              <a:rPr lang="en-US" altLang="ja-JP" sz="2500" kern="0" dirty="0" err="1" smtClean="0">
                <a:solidFill>
                  <a:schemeClr val="tx2"/>
                </a:solidFill>
              </a:rPr>
              <a:t>ReiseFS</a:t>
            </a:r>
            <a:r>
              <a:rPr lang="en-US" altLang="ja-JP" sz="2500" kern="0" dirty="0" smtClean="0">
                <a:solidFill>
                  <a:schemeClr val="tx2"/>
                </a:solidFill>
              </a:rPr>
              <a:t>, </a:t>
            </a:r>
            <a:r>
              <a:rPr lang="en-US" altLang="ja-JP" sz="2500" kern="0" dirty="0" err="1" smtClean="0">
                <a:solidFill>
                  <a:schemeClr val="tx2"/>
                </a:solidFill>
              </a:rPr>
              <a:t>Btrfs</a:t>
            </a:r>
            <a:r>
              <a:rPr lang="en-US" altLang="ja-JP" sz="2500" kern="0" dirty="0" smtClean="0">
                <a:solidFill>
                  <a:schemeClr val="tx2"/>
                </a:solidFill>
              </a:rPr>
              <a:t>...</a:t>
            </a:r>
            <a:r>
              <a:rPr lang="ja-JP" altLang="en-US" sz="2500" kern="0" dirty="0" smtClean="0">
                <a:solidFill>
                  <a:schemeClr val="tx2"/>
                </a:solidFill>
              </a:rPr>
              <a:t>がある</a:t>
            </a:r>
            <a:endParaRPr kumimoji="1" lang="en-US" altLang="ja-JP" sz="25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defRPr/>
            </a:pPr>
            <a:r>
              <a:rPr lang="en-US" altLang="ja-JP" sz="2800" kern="0" dirty="0" smtClean="0">
                <a:solidFill>
                  <a:schemeClr val="tx2"/>
                </a:solidFill>
              </a:rPr>
              <a:t>   CDFS ISO9660		 : CD-ROM  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lang="en-US" altLang="ja-JP" sz="2800" kern="0" dirty="0" smtClean="0">
                <a:solidFill>
                  <a:schemeClr val="tx2"/>
                </a:solidFill>
              </a:rPr>
              <a:t>UDF2.5			 : DVD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en-US" altLang="ja-JP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Blu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lang="en-US" altLang="ja-JP" sz="2800" kern="0" dirty="0" smtClean="0">
                <a:solidFill>
                  <a:schemeClr val="tx2"/>
                </a:solidFill>
              </a:rPr>
              <a:t>Ray</a:t>
            </a: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500166" y="5500702"/>
            <a:ext cx="589962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例； パーティションの最大容量</a:t>
            </a:r>
          </a:p>
          <a:p>
            <a:r>
              <a:rPr lang="ja-JP" altLang="en-US" sz="2000" dirty="0"/>
              <a:t>　　　</a:t>
            </a:r>
            <a:r>
              <a:rPr lang="en-US" altLang="ja-JP" sz="2500" dirty="0"/>
              <a:t>Ext3 : 16TB,  FAT16 : 4GB,  NTFS : 2TB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28596" y="4429132"/>
            <a:ext cx="8001056" cy="14287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マルチブートするためには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857783"/>
          </a:xfrm>
          <a:ln w="19050"/>
        </p:spPr>
        <p:txBody>
          <a:bodyPr/>
          <a:lstStyle/>
          <a:p>
            <a:r>
              <a:rPr kumimoji="1" lang="ja-JP" altLang="en-US" sz="3600" dirty="0" smtClean="0"/>
              <a:t>第一段階 </a:t>
            </a:r>
            <a:r>
              <a:rPr kumimoji="1" lang="en-US" altLang="ja-JP" sz="3600" dirty="0" smtClean="0"/>
              <a:t>: </a:t>
            </a:r>
            <a:r>
              <a:rPr kumimoji="1" lang="ja-JP" altLang="en-US" sz="3600" dirty="0" smtClean="0"/>
              <a:t>パーティション操作</a:t>
            </a:r>
            <a:endParaRPr kumimoji="1" lang="en-US" altLang="ja-JP" sz="3600" dirty="0" smtClean="0"/>
          </a:p>
          <a:p>
            <a:pPr lvl="1"/>
            <a:r>
              <a:rPr kumimoji="1" lang="en-US" altLang="ja-JP" dirty="0" smtClean="0"/>
              <a:t> OS </a:t>
            </a:r>
            <a:r>
              <a:rPr kumimoji="1" lang="ja-JP" altLang="en-US" dirty="0" smtClean="0"/>
              <a:t>を入れるパーティションの作成</a:t>
            </a:r>
            <a:endParaRPr kumimoji="1" lang="en-US" altLang="ja-JP" dirty="0" smtClean="0"/>
          </a:p>
          <a:p>
            <a:r>
              <a:rPr lang="ja-JP" altLang="en-US" sz="3600" dirty="0" smtClean="0"/>
              <a:t>第二段階 </a:t>
            </a:r>
            <a:r>
              <a:rPr lang="en-US" altLang="ja-JP" sz="3600" dirty="0" smtClean="0"/>
              <a:t>: </a:t>
            </a:r>
            <a:r>
              <a:rPr lang="ja-JP" altLang="en-US" sz="3600" dirty="0" smtClean="0"/>
              <a:t>ファイルシステムの作成</a:t>
            </a:r>
            <a:endParaRPr lang="en-US" altLang="ja-JP" sz="3600" dirty="0" smtClean="0"/>
          </a:p>
          <a:p>
            <a:pPr lvl="1"/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それぞれの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にあったパーティションの作成 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パーティションのフォーマット</a:t>
            </a:r>
            <a:r>
              <a:rPr lang="en-US" altLang="ja-JP" dirty="0" smtClean="0"/>
              <a:t>)</a:t>
            </a:r>
          </a:p>
          <a:p>
            <a:r>
              <a:rPr kumimoji="1" lang="ja-JP" altLang="en-US" sz="3600" dirty="0" smtClean="0"/>
              <a:t>第三段階 </a:t>
            </a:r>
            <a:r>
              <a:rPr kumimoji="1" lang="en-US" altLang="ja-JP" sz="3600" dirty="0" smtClean="0"/>
              <a:t>: OS </a:t>
            </a:r>
            <a:r>
              <a:rPr kumimoji="1" lang="ja-JP" altLang="en-US" sz="3600" dirty="0" smtClean="0"/>
              <a:t>のインストール</a:t>
            </a:r>
            <a:r>
              <a:rPr kumimoji="1" lang="en-US" altLang="ja-JP" sz="3600" dirty="0" smtClean="0"/>
              <a:t> </a:t>
            </a:r>
          </a:p>
          <a:p>
            <a:pPr>
              <a:buNone/>
            </a:pPr>
            <a:r>
              <a:rPr lang="ja-JP" altLang="en-US" sz="3600" dirty="0" smtClean="0"/>
              <a:t>                    </a:t>
            </a:r>
            <a:r>
              <a:rPr kumimoji="1" lang="ja-JP" altLang="en-US" sz="3600" dirty="0" smtClean="0"/>
              <a:t>そして起動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本日の講義では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4000" dirty="0" smtClean="0"/>
              <a:t>一</a:t>
            </a:r>
            <a:r>
              <a:rPr kumimoji="1" lang="ja-JP" altLang="en-US" sz="4000" dirty="0" smtClean="0"/>
              <a:t>台の</a:t>
            </a:r>
            <a:r>
              <a:rPr lang="ja-JP" altLang="en-US" sz="4000" dirty="0" smtClean="0"/>
              <a:t>パソコン</a:t>
            </a:r>
            <a:r>
              <a:rPr kumimoji="1" lang="ja-JP" altLang="en-US" sz="4000" dirty="0" smtClean="0"/>
              <a:t>で複数の </a:t>
            </a:r>
            <a:r>
              <a:rPr kumimoji="1" lang="en-US" altLang="ja-JP" sz="4000" dirty="0" smtClean="0"/>
              <a:t>OS </a:t>
            </a:r>
            <a:r>
              <a:rPr kumimoji="1" lang="ja-JP" altLang="en-US" sz="4000" dirty="0" smtClean="0"/>
              <a:t>を使える</a:t>
            </a:r>
            <a:endParaRPr kumimoji="1" lang="en-US" altLang="ja-JP" sz="4000" dirty="0" smtClean="0"/>
          </a:p>
          <a:p>
            <a:pPr>
              <a:buNone/>
            </a:pPr>
            <a:r>
              <a:rPr kumimoji="1" lang="ja-JP" altLang="en-US" sz="4000" dirty="0" smtClean="0"/>
              <a:t>ようにすることを</a:t>
            </a:r>
            <a:r>
              <a:rPr lang="ja-JP" altLang="en-US" sz="4000" dirty="0" smtClean="0"/>
              <a:t>学ぶ</a:t>
            </a:r>
            <a:endParaRPr lang="en-US" altLang="ja-JP" sz="4000" dirty="0" smtClean="0"/>
          </a:p>
          <a:p>
            <a:pPr lvl="1">
              <a:buNone/>
            </a:pPr>
            <a:r>
              <a:rPr lang="ja-JP" altLang="en-US" sz="3200" dirty="0" smtClean="0"/>
              <a:t>今回は情報実験機で </a:t>
            </a:r>
            <a:r>
              <a:rPr lang="en-US" altLang="ja-JP" sz="3200" dirty="0" smtClean="0"/>
              <a:t>Linux </a:t>
            </a:r>
            <a:r>
              <a:rPr lang="ja-JP" altLang="en-US" sz="3200" dirty="0" smtClean="0"/>
              <a:t>と </a:t>
            </a:r>
            <a:r>
              <a:rPr lang="en-US" altLang="ja-JP" sz="3200" dirty="0" smtClean="0"/>
              <a:t>Windows </a:t>
            </a:r>
            <a:r>
              <a:rPr lang="ja-JP" altLang="en-US" sz="3200" dirty="0" smtClean="0"/>
              <a:t>を</a:t>
            </a:r>
            <a:endParaRPr lang="en-US" altLang="ja-JP" sz="3200" dirty="0" smtClean="0"/>
          </a:p>
          <a:p>
            <a:pPr lvl="1">
              <a:buNone/>
            </a:pPr>
            <a:r>
              <a:rPr lang="ja-JP" altLang="en-US" sz="3200" dirty="0" smtClean="0"/>
              <a:t>使えるようにする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sz="5400" dirty="0" smtClean="0"/>
              <a:t>マルチブート</a:t>
            </a:r>
            <a:r>
              <a:rPr lang="ja-JP" altLang="en-US" sz="5400" dirty="0" smtClean="0"/>
              <a:t>するためには</a:t>
            </a:r>
            <a:endParaRPr lang="en-US" altLang="ja-JP" sz="5400" dirty="0" smtClean="0"/>
          </a:p>
          <a:p>
            <a:pPr algn="ctr">
              <a:buNone/>
            </a:pPr>
            <a:r>
              <a:rPr lang="ja-JP" altLang="en-US" sz="5400" dirty="0" smtClean="0"/>
              <a:t>第三段階</a:t>
            </a:r>
            <a:endParaRPr lang="en-US" altLang="ja-JP" sz="5400" dirty="0" smtClean="0"/>
          </a:p>
          <a:p>
            <a:pPr algn="ctr">
              <a:buNone/>
            </a:pPr>
            <a:r>
              <a:rPr lang="en-US" altLang="ja-JP" sz="5400" dirty="0" smtClean="0"/>
              <a:t>OS </a:t>
            </a:r>
            <a:r>
              <a:rPr lang="ja-JP" altLang="en-US" sz="5400" dirty="0" smtClean="0"/>
              <a:t>の</a:t>
            </a:r>
            <a:r>
              <a:rPr lang="ja-JP" altLang="en-US" sz="5400" dirty="0" smtClean="0"/>
              <a:t>インストール</a:t>
            </a:r>
            <a:endParaRPr lang="en-US" altLang="ja-JP" sz="5400" dirty="0" smtClean="0"/>
          </a:p>
          <a:p>
            <a:pPr algn="ctr">
              <a:buNone/>
            </a:pPr>
            <a:r>
              <a:rPr lang="ja-JP" altLang="en-US" sz="5400" dirty="0" smtClean="0"/>
              <a:t>そして起動</a:t>
            </a:r>
            <a:endParaRPr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Rectangle 34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08963" cy="762000"/>
          </a:xfrm>
        </p:spPr>
        <p:txBody>
          <a:bodyPr>
            <a:normAutofit/>
          </a:bodyPr>
          <a:lstStyle/>
          <a:p>
            <a:r>
              <a:rPr lang="en-US" altLang="ja-JP" sz="4100" dirty="0" smtClean="0">
                <a:solidFill>
                  <a:schemeClr val="bg2">
                    <a:lumMod val="50000"/>
                  </a:schemeClr>
                </a:solidFill>
              </a:rPr>
              <a:t>OS </a:t>
            </a:r>
            <a:r>
              <a:rPr lang="ja-JP" altLang="en-US" sz="4100" dirty="0" smtClean="0">
                <a:solidFill>
                  <a:schemeClr val="bg2">
                    <a:lumMod val="50000"/>
                  </a:schemeClr>
                </a:solidFill>
              </a:rPr>
              <a:t>の</a:t>
            </a:r>
            <a:r>
              <a:rPr lang="ja-JP" altLang="en-US" sz="4100" dirty="0" smtClean="0">
                <a:solidFill>
                  <a:schemeClr val="bg2">
                    <a:lumMod val="50000"/>
                  </a:schemeClr>
                </a:solidFill>
              </a:rPr>
              <a:t>起動の仕組み</a:t>
            </a:r>
            <a:endParaRPr lang="ja-JP" altLang="en-US" sz="41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23528" y="2564904"/>
            <a:ext cx="1098550" cy="107156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800"/>
              <a:t>CPU</a:t>
            </a:r>
            <a:endParaRPr lang="ja-JP" altLang="en-US" sz="2800"/>
          </a:p>
        </p:txBody>
      </p:sp>
      <p:sp>
        <p:nvSpPr>
          <p:cNvPr id="23558" name="Text Box 25"/>
          <p:cNvSpPr txBox="1">
            <a:spLocks noChangeArrowheads="1"/>
          </p:cNvSpPr>
          <p:nvPr/>
        </p:nvSpPr>
        <p:spPr bwMode="auto">
          <a:xfrm>
            <a:off x="755576" y="4149080"/>
            <a:ext cx="2214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2400" b="1" dirty="0">
                <a:latin typeface="Times New Roman" pitchFamily="-112" charset="0"/>
              </a:rPr>
              <a:t>ハードディスク</a:t>
            </a:r>
          </a:p>
        </p:txBody>
      </p:sp>
      <p:sp>
        <p:nvSpPr>
          <p:cNvPr id="23559" name="Text Box 26"/>
          <p:cNvSpPr txBox="1">
            <a:spLocks noChangeArrowheads="1"/>
          </p:cNvSpPr>
          <p:nvPr/>
        </p:nvSpPr>
        <p:spPr bwMode="auto">
          <a:xfrm>
            <a:off x="1027584" y="4964658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00" b="1" dirty="0">
                <a:latin typeface="ＭＳ Ｐゴシック" pitchFamily="-112" charset="-128"/>
              </a:rPr>
              <a:t>パーティション</a:t>
            </a:r>
            <a:r>
              <a:rPr lang="en-US" altLang="ja-JP" sz="1600" b="1" dirty="0">
                <a:latin typeface="ＭＳ Ｐゴシック" pitchFamily="-112" charset="-128"/>
              </a:rPr>
              <a:t>1</a:t>
            </a:r>
            <a:endParaRPr lang="en-US" altLang="ja-JP" sz="2400" b="1" dirty="0">
              <a:latin typeface="ＭＳ Ｐゴシック" pitchFamily="-112" charset="-128"/>
            </a:endParaRPr>
          </a:p>
        </p:txBody>
      </p:sp>
      <p:sp>
        <p:nvSpPr>
          <p:cNvPr id="23560" name="Text Box 27"/>
          <p:cNvSpPr txBox="1">
            <a:spLocks noChangeArrowheads="1"/>
          </p:cNvSpPr>
          <p:nvPr/>
        </p:nvSpPr>
        <p:spPr bwMode="auto">
          <a:xfrm>
            <a:off x="3851920" y="4964658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00" b="1">
                <a:latin typeface="ＭＳ Ｐゴシック" pitchFamily="-112" charset="-128"/>
              </a:rPr>
              <a:t>パーティション</a:t>
            </a:r>
            <a:r>
              <a:rPr lang="en-US" altLang="ja-JP" sz="1600" b="1">
                <a:latin typeface="ＭＳ Ｐゴシック" pitchFamily="-112" charset="-128"/>
              </a:rPr>
              <a:t>2</a:t>
            </a:r>
            <a:endParaRPr lang="en-US" altLang="ja-JP" sz="2400" b="1">
              <a:latin typeface="ＭＳ Ｐゴシック" pitchFamily="-112" charset="-128"/>
            </a:endParaRPr>
          </a:p>
        </p:txBody>
      </p:sp>
      <p:grpSp>
        <p:nvGrpSpPr>
          <p:cNvPr id="2" name="グループ化 42"/>
          <p:cNvGrpSpPr/>
          <p:nvPr/>
        </p:nvGrpSpPr>
        <p:grpSpPr>
          <a:xfrm>
            <a:off x="0" y="4725144"/>
            <a:ext cx="5572125" cy="1590305"/>
            <a:chOff x="142875" y="5000648"/>
            <a:chExt cx="5572125" cy="1590305"/>
          </a:xfrm>
        </p:grpSpPr>
        <p:sp>
          <p:nvSpPr>
            <p:cNvPr id="23586" name="Rectangle 2"/>
            <p:cNvSpPr>
              <a:spLocks noChangeArrowheads="1"/>
            </p:cNvSpPr>
            <p:nvPr/>
          </p:nvSpPr>
          <p:spPr bwMode="auto">
            <a:xfrm>
              <a:off x="142875" y="5000648"/>
              <a:ext cx="5572125" cy="685800"/>
            </a:xfrm>
            <a:prstGeom prst="rect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87" name="Rectangle 3"/>
            <p:cNvSpPr>
              <a:spLocks noChangeArrowheads="1"/>
            </p:cNvSpPr>
            <p:nvPr/>
          </p:nvSpPr>
          <p:spPr bwMode="auto">
            <a:xfrm>
              <a:off x="500513" y="5072086"/>
              <a:ext cx="2428425" cy="533400"/>
            </a:xfrm>
            <a:prstGeom prst="rect">
              <a:avLst/>
            </a:prstGeom>
            <a:solidFill>
              <a:srgbClr val="CC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88" name="Rectangle 19"/>
            <p:cNvSpPr>
              <a:spLocks noChangeArrowheads="1"/>
            </p:cNvSpPr>
            <p:nvPr/>
          </p:nvSpPr>
          <p:spPr bwMode="auto">
            <a:xfrm>
              <a:off x="214722" y="5072086"/>
              <a:ext cx="153273" cy="533400"/>
            </a:xfrm>
            <a:prstGeom prst="rect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89" name="Rectangle 20"/>
            <p:cNvSpPr>
              <a:spLocks noChangeArrowheads="1"/>
            </p:cNvSpPr>
            <p:nvPr/>
          </p:nvSpPr>
          <p:spPr bwMode="auto">
            <a:xfrm>
              <a:off x="500513" y="5072086"/>
              <a:ext cx="153273" cy="53340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90" name="Rectangle 21"/>
            <p:cNvSpPr>
              <a:spLocks noChangeArrowheads="1"/>
            </p:cNvSpPr>
            <p:nvPr/>
          </p:nvSpPr>
          <p:spPr bwMode="auto">
            <a:xfrm>
              <a:off x="3000784" y="5072086"/>
              <a:ext cx="2572118" cy="533400"/>
            </a:xfrm>
            <a:prstGeom prst="rect">
              <a:avLst/>
            </a:prstGeom>
            <a:solidFill>
              <a:srgbClr val="CC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91" name="Rectangle 22"/>
            <p:cNvSpPr>
              <a:spLocks noChangeArrowheads="1"/>
            </p:cNvSpPr>
            <p:nvPr/>
          </p:nvSpPr>
          <p:spPr bwMode="auto">
            <a:xfrm>
              <a:off x="3000784" y="5072086"/>
              <a:ext cx="153273" cy="53340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92" name="AutoShape 35"/>
            <p:cNvSpPr>
              <a:spLocks noChangeArrowheads="1"/>
            </p:cNvSpPr>
            <p:nvPr/>
          </p:nvSpPr>
          <p:spPr bwMode="auto">
            <a:xfrm>
              <a:off x="214722" y="6014889"/>
              <a:ext cx="1216607" cy="571500"/>
            </a:xfrm>
            <a:prstGeom prst="wedgeRectCallout">
              <a:avLst>
                <a:gd name="adj1" fmla="val -40054"/>
                <a:gd name="adj2" fmla="val -112029"/>
              </a:avLst>
            </a:prstGeom>
            <a:solidFill>
              <a:srgbClr val="D1FFF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ja-JP" altLang="en-US" sz="1600" b="1" dirty="0">
                  <a:solidFill>
                    <a:srgbClr val="0070C0"/>
                  </a:solidFill>
                  <a:latin typeface="Verdana" pitchFamily="-112" charset="0"/>
                  <a:ea typeface="Osaka-UI" pitchFamily="50" charset="-128"/>
                </a:rPr>
                <a:t>ブート</a:t>
              </a:r>
              <a:endParaRPr lang="en-US" altLang="ja-JP" sz="1600" b="1" dirty="0">
                <a:solidFill>
                  <a:srgbClr val="0070C0"/>
                </a:solidFill>
                <a:latin typeface="Verdana" pitchFamily="-112" charset="0"/>
                <a:ea typeface="Osaka-UI" pitchFamily="50" charset="-128"/>
              </a:endParaRPr>
            </a:p>
            <a:p>
              <a:pPr algn="ctr"/>
              <a:r>
                <a:rPr lang="ja-JP" altLang="en-US" sz="1600" b="1" dirty="0">
                  <a:solidFill>
                    <a:srgbClr val="0070C0"/>
                  </a:solidFill>
                  <a:latin typeface="Verdana" pitchFamily="-112" charset="0"/>
                  <a:ea typeface="Osaka-UI" pitchFamily="50" charset="-128"/>
                </a:rPr>
                <a:t>ローダ</a:t>
              </a:r>
            </a:p>
          </p:txBody>
        </p:sp>
        <p:sp>
          <p:nvSpPr>
            <p:cNvPr id="23593" name="AutoShape 36"/>
            <p:cNvSpPr>
              <a:spLocks noChangeArrowheads="1"/>
            </p:cNvSpPr>
            <p:nvPr/>
          </p:nvSpPr>
          <p:spPr bwMode="auto">
            <a:xfrm>
              <a:off x="2429203" y="6090890"/>
              <a:ext cx="1428955" cy="500063"/>
            </a:xfrm>
            <a:prstGeom prst="wedgeRectCallout">
              <a:avLst>
                <a:gd name="adj1" fmla="val -4190"/>
                <a:gd name="adj2" fmla="val -131255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ja-JP" altLang="en-US" sz="1600" b="1" dirty="0">
                  <a:solidFill>
                    <a:srgbClr val="0000CC"/>
                  </a:solidFill>
                  <a:latin typeface="Verdana" pitchFamily="-112" charset="0"/>
                  <a:ea typeface="Osaka-UI" pitchFamily="50" charset="-128"/>
                </a:rPr>
                <a:t>カーネル</a:t>
              </a:r>
              <a:endParaRPr lang="en-US" altLang="ja-JP" sz="1600" b="1" dirty="0">
                <a:solidFill>
                  <a:srgbClr val="0000CC"/>
                </a:solidFill>
                <a:latin typeface="Verdana" pitchFamily="-112" charset="0"/>
                <a:ea typeface="Osaka-UI" pitchFamily="50" charset="-128"/>
              </a:endParaRPr>
            </a:p>
            <a:p>
              <a:pPr algn="ctr"/>
              <a:r>
                <a:rPr lang="ja-JP" altLang="en-US" sz="1600" b="1" dirty="0">
                  <a:solidFill>
                    <a:srgbClr val="0000CC"/>
                  </a:solidFill>
                  <a:latin typeface="Verdana" pitchFamily="-112" charset="0"/>
                  <a:ea typeface="Osaka-UI" pitchFamily="50" charset="-128"/>
                </a:rPr>
                <a:t>ローダ</a:t>
              </a:r>
            </a:p>
          </p:txBody>
        </p:sp>
      </p:grpSp>
      <p:pic>
        <p:nvPicPr>
          <p:cNvPr id="23562" name="Picture 40" descr="window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4725144"/>
            <a:ext cx="576262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41" descr="log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5212"/>
          <a:stretch>
            <a:fillRect/>
          </a:stretch>
        </p:blipFill>
        <p:spPr bwMode="auto">
          <a:xfrm>
            <a:off x="1475656" y="4725144"/>
            <a:ext cx="4984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4" name="Rectangle 5"/>
          <p:cNvSpPr>
            <a:spLocks noChangeArrowheads="1"/>
          </p:cNvSpPr>
          <p:nvPr/>
        </p:nvSpPr>
        <p:spPr bwMode="auto">
          <a:xfrm>
            <a:off x="2699792" y="2420888"/>
            <a:ext cx="1380878" cy="573211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800" dirty="0"/>
              <a:t>BIOS</a:t>
            </a:r>
            <a:endParaRPr lang="ja-JP" altLang="en-US" sz="2800" dirty="0"/>
          </a:p>
        </p:txBody>
      </p:sp>
      <p:sp>
        <p:nvSpPr>
          <p:cNvPr id="25614" name="Rectangle 5"/>
          <p:cNvSpPr>
            <a:spLocks noChangeArrowheads="1"/>
          </p:cNvSpPr>
          <p:nvPr/>
        </p:nvSpPr>
        <p:spPr bwMode="auto">
          <a:xfrm>
            <a:off x="3347864" y="3429000"/>
            <a:ext cx="1598613" cy="71437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sz="2400" dirty="0"/>
              <a:t>メインメモリ</a:t>
            </a:r>
          </a:p>
        </p:txBody>
      </p:sp>
      <p:sp>
        <p:nvSpPr>
          <p:cNvPr id="12303" name="下矢印吹き出し 36"/>
          <p:cNvSpPr>
            <a:spLocks noChangeArrowheads="1"/>
          </p:cNvSpPr>
          <p:nvPr/>
        </p:nvSpPr>
        <p:spPr bwMode="auto">
          <a:xfrm>
            <a:off x="251520" y="1700808"/>
            <a:ext cx="1428750" cy="85725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ja-JP" altLang="en-US" sz="2400">
                <a:solidFill>
                  <a:srgbClr val="000000"/>
                </a:solidFill>
              </a:rPr>
              <a:t>電源投入</a:t>
            </a:r>
          </a:p>
        </p:txBody>
      </p:sp>
      <p:sp>
        <p:nvSpPr>
          <p:cNvPr id="12304" name="Text Box 7"/>
          <p:cNvSpPr txBox="1">
            <a:spLocks noChangeArrowheads="1"/>
          </p:cNvSpPr>
          <p:nvPr/>
        </p:nvSpPr>
        <p:spPr bwMode="auto">
          <a:xfrm>
            <a:off x="5857875" y="1628800"/>
            <a:ext cx="328612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AutoNum type="arabicPeriod"/>
            </a:pPr>
            <a:r>
              <a:rPr lang="en-US" altLang="ja-JP" sz="2000" dirty="0" smtClean="0">
                <a:latin typeface="+mn-ea"/>
              </a:rPr>
              <a:t>CPU</a:t>
            </a:r>
            <a:r>
              <a:rPr lang="ja-JP" altLang="en-US" sz="2000" dirty="0">
                <a:latin typeface="+mn-ea"/>
              </a:rPr>
              <a:t>が</a:t>
            </a:r>
            <a:r>
              <a:rPr lang="en-US" altLang="ja-JP" sz="2000" dirty="0">
                <a:latin typeface="+mn-ea"/>
              </a:rPr>
              <a:t>BIOS</a:t>
            </a:r>
            <a:r>
              <a:rPr lang="ja-JP" altLang="en-US" sz="2000" dirty="0">
                <a:latin typeface="+mn-ea"/>
              </a:rPr>
              <a:t>を読み込む</a:t>
            </a:r>
            <a:endParaRPr lang="en-US" altLang="ja-JP" sz="2000" dirty="0">
              <a:latin typeface="+mn-ea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altLang="ja-JP" sz="2000" dirty="0">
                <a:latin typeface="+mn-ea"/>
              </a:rPr>
              <a:t>BIOS</a:t>
            </a:r>
            <a:r>
              <a:rPr lang="ja-JP" altLang="en-US" sz="2000" dirty="0" smtClean="0">
                <a:latin typeface="+mn-ea"/>
              </a:rPr>
              <a:t>がハードウェア</a:t>
            </a:r>
            <a:r>
              <a:rPr lang="ja-JP" altLang="en-US" sz="2000" dirty="0">
                <a:latin typeface="+mn-ea"/>
              </a:rPr>
              <a:t>の初期設定を行うよう命令</a:t>
            </a:r>
            <a:endParaRPr lang="en-US" altLang="ja-JP" sz="2000" dirty="0">
              <a:latin typeface="+mn-ea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altLang="ja-JP" sz="2000" dirty="0">
                <a:latin typeface="+mn-ea"/>
              </a:rPr>
              <a:t>BIOS</a:t>
            </a:r>
            <a:r>
              <a:rPr lang="ja-JP" altLang="en-US" sz="2000" dirty="0" smtClean="0">
                <a:latin typeface="+mn-ea"/>
              </a:rPr>
              <a:t>がハードディスク</a:t>
            </a:r>
            <a:r>
              <a:rPr lang="ja-JP" altLang="en-US" sz="2000" dirty="0">
                <a:latin typeface="+mn-ea"/>
              </a:rPr>
              <a:t>の先頭にあるブートローダを読みに行くよう命令</a:t>
            </a:r>
            <a:endParaRPr lang="en-US" altLang="ja-JP" sz="2000" dirty="0">
              <a:latin typeface="+mn-ea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altLang="ja-JP" sz="2000" dirty="0">
                <a:latin typeface="+mn-ea"/>
              </a:rPr>
              <a:t>CPU</a:t>
            </a:r>
            <a:r>
              <a:rPr lang="ja-JP" altLang="en-US" sz="2000" dirty="0">
                <a:latin typeface="+mn-ea"/>
              </a:rPr>
              <a:t>は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ブートローダ</a:t>
            </a:r>
            <a:r>
              <a:rPr lang="ja-JP" altLang="en-US" sz="2000" dirty="0">
                <a:latin typeface="+mn-ea"/>
              </a:rPr>
              <a:t>からハードディスク中の</a:t>
            </a:r>
            <a:r>
              <a:rPr lang="en-US" altLang="ja-JP" sz="2000" dirty="0">
                <a:latin typeface="+mn-ea"/>
              </a:rPr>
              <a:t>OS</a:t>
            </a:r>
            <a:r>
              <a:rPr lang="ja-JP" altLang="en-US" sz="2000" dirty="0">
                <a:latin typeface="+mn-ea"/>
              </a:rPr>
              <a:t>の位置を教わる</a:t>
            </a:r>
            <a:endParaRPr lang="en-US" altLang="ja-JP" sz="2000" dirty="0">
              <a:latin typeface="+mn-ea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altLang="ja-JP" sz="2000" dirty="0">
                <a:latin typeface="+mn-ea"/>
              </a:rPr>
              <a:t>CPU</a:t>
            </a:r>
            <a:r>
              <a:rPr lang="ja-JP" altLang="en-US" sz="2000" dirty="0">
                <a:latin typeface="+mn-ea"/>
              </a:rPr>
              <a:t>は</a:t>
            </a:r>
            <a:r>
              <a:rPr lang="ja-JP" altLang="en-US" sz="2000" dirty="0">
                <a:solidFill>
                  <a:srgbClr val="FF0000"/>
                </a:solidFill>
                <a:latin typeface="+mn-ea"/>
              </a:rPr>
              <a:t>カーネルローダ</a:t>
            </a:r>
            <a:r>
              <a:rPr lang="ja-JP" altLang="en-US" sz="2000" dirty="0">
                <a:latin typeface="+mn-ea"/>
              </a:rPr>
              <a:t>に</a:t>
            </a:r>
            <a:r>
              <a:rPr lang="en-US" altLang="ja-JP" sz="2000" dirty="0">
                <a:latin typeface="+mn-ea"/>
              </a:rPr>
              <a:t>OS</a:t>
            </a:r>
            <a:r>
              <a:rPr lang="ja-JP" altLang="en-US" sz="2000" dirty="0">
                <a:latin typeface="+mn-ea"/>
              </a:rPr>
              <a:t>のカーネルをメインメモリに転送するよう命令</a:t>
            </a:r>
            <a:endParaRPr lang="en-US" altLang="ja-JP" sz="2000" dirty="0">
              <a:latin typeface="+mn-ea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altLang="ja-JP" sz="2000" dirty="0">
                <a:latin typeface="+mn-ea"/>
              </a:rPr>
              <a:t>CPU</a:t>
            </a:r>
            <a:r>
              <a:rPr lang="ja-JP" altLang="en-US" sz="2000" dirty="0">
                <a:latin typeface="+mn-ea"/>
              </a:rPr>
              <a:t>がメインメモリ上の</a:t>
            </a:r>
            <a:r>
              <a:rPr lang="en-US" altLang="ja-JP" sz="2000" dirty="0">
                <a:latin typeface="+mn-ea"/>
              </a:rPr>
              <a:t>OS</a:t>
            </a:r>
            <a:r>
              <a:rPr lang="ja-JP" altLang="en-US" sz="2000" dirty="0">
                <a:latin typeface="+mn-ea"/>
              </a:rPr>
              <a:t>にアクセスして起動</a:t>
            </a:r>
            <a:endParaRPr lang="en-US" altLang="ja-JP" sz="2000" dirty="0">
              <a:latin typeface="+mn-ea"/>
            </a:endParaRPr>
          </a:p>
        </p:txBody>
      </p:sp>
      <p:cxnSp>
        <p:nvCxnSpPr>
          <p:cNvPr id="12305" name="直線矢印コネクタ 39"/>
          <p:cNvCxnSpPr>
            <a:cxnSpLocks noChangeShapeType="1"/>
          </p:cNvCxnSpPr>
          <p:nvPr/>
        </p:nvCxnSpPr>
        <p:spPr bwMode="auto">
          <a:xfrm>
            <a:off x="1259632" y="2492896"/>
            <a:ext cx="128587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2306" name="直線矢印コネクタ 41"/>
          <p:cNvCxnSpPr>
            <a:cxnSpLocks noChangeShapeType="1"/>
          </p:cNvCxnSpPr>
          <p:nvPr/>
        </p:nvCxnSpPr>
        <p:spPr bwMode="auto">
          <a:xfrm rot="10800000" flipV="1">
            <a:off x="1403648" y="2924944"/>
            <a:ext cx="1166962" cy="1836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2307" name="直線矢印コネクタ 43"/>
          <p:cNvCxnSpPr>
            <a:cxnSpLocks noChangeShapeType="1"/>
          </p:cNvCxnSpPr>
          <p:nvPr/>
        </p:nvCxnSpPr>
        <p:spPr bwMode="auto">
          <a:xfrm rot="5400000">
            <a:off x="-347490" y="3992514"/>
            <a:ext cx="1157835" cy="46285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 type="arrow" w="med" len="med"/>
            <a:tailEnd type="arrow" w="med" len="med"/>
          </a:ln>
        </p:spPr>
      </p:cxnSp>
      <p:cxnSp>
        <p:nvCxnSpPr>
          <p:cNvPr id="12308" name="直線矢印コネクタ 105"/>
          <p:cNvCxnSpPr>
            <a:cxnSpLocks noChangeShapeType="1"/>
          </p:cNvCxnSpPr>
          <p:nvPr/>
        </p:nvCxnSpPr>
        <p:spPr bwMode="auto">
          <a:xfrm rot="5400000" flipH="1" flipV="1">
            <a:off x="3638972" y="4434036"/>
            <a:ext cx="5715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2309" name="直線矢印コネクタ 110"/>
          <p:cNvCxnSpPr>
            <a:cxnSpLocks noChangeShapeType="1"/>
          </p:cNvCxnSpPr>
          <p:nvPr/>
        </p:nvCxnSpPr>
        <p:spPr bwMode="auto">
          <a:xfrm>
            <a:off x="1475656" y="3429000"/>
            <a:ext cx="1847676" cy="2937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2310" name="テキスト ボックス 30"/>
          <p:cNvSpPr txBox="1">
            <a:spLocks noChangeArrowheads="1"/>
          </p:cNvSpPr>
          <p:nvPr/>
        </p:nvSpPr>
        <p:spPr bwMode="auto">
          <a:xfrm>
            <a:off x="2051720" y="206084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12311" name="テキスト ボックス 31"/>
          <p:cNvSpPr txBox="1">
            <a:spLocks noChangeArrowheads="1"/>
          </p:cNvSpPr>
          <p:nvPr/>
        </p:nvSpPr>
        <p:spPr bwMode="auto">
          <a:xfrm>
            <a:off x="1763688" y="2564904"/>
            <a:ext cx="648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 smtClean="0"/>
              <a:t>2, 3</a:t>
            </a:r>
            <a:endParaRPr lang="ja-JP" altLang="en-US" dirty="0"/>
          </a:p>
        </p:txBody>
      </p:sp>
      <p:sp>
        <p:nvSpPr>
          <p:cNvPr id="12313" name="テキスト ボックス 33"/>
          <p:cNvSpPr txBox="1">
            <a:spLocks noChangeArrowheads="1"/>
          </p:cNvSpPr>
          <p:nvPr/>
        </p:nvSpPr>
        <p:spPr bwMode="auto">
          <a:xfrm>
            <a:off x="323528" y="4077072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12314" name="テキスト ボックス 34"/>
          <p:cNvSpPr txBox="1">
            <a:spLocks noChangeArrowheads="1"/>
          </p:cNvSpPr>
          <p:nvPr/>
        </p:nvSpPr>
        <p:spPr bwMode="auto">
          <a:xfrm>
            <a:off x="3995936" y="4221088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smtClean="0"/>
              <a:t>5</a:t>
            </a:r>
            <a:endParaRPr lang="ja-JP" altLang="en-US" dirty="0"/>
          </a:p>
        </p:txBody>
      </p:sp>
      <p:cxnSp>
        <p:nvCxnSpPr>
          <p:cNvPr id="12315" name="直線矢印コネクタ 43"/>
          <p:cNvCxnSpPr>
            <a:cxnSpLocks noChangeShapeType="1"/>
          </p:cNvCxnSpPr>
          <p:nvPr/>
        </p:nvCxnSpPr>
        <p:spPr bwMode="auto">
          <a:xfrm>
            <a:off x="1043608" y="3429000"/>
            <a:ext cx="2491184" cy="115783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2316" name="テキスト ボックス 39"/>
          <p:cNvSpPr txBox="1">
            <a:spLocks noChangeArrowheads="1"/>
          </p:cNvSpPr>
          <p:nvPr/>
        </p:nvSpPr>
        <p:spPr bwMode="auto">
          <a:xfrm>
            <a:off x="2771800" y="3861048"/>
            <a:ext cx="500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12317" name="テキスト ボックス 41"/>
          <p:cNvSpPr txBox="1">
            <a:spLocks noChangeArrowheads="1"/>
          </p:cNvSpPr>
          <p:nvPr/>
        </p:nvSpPr>
        <p:spPr bwMode="auto">
          <a:xfrm>
            <a:off x="2411760" y="3212976"/>
            <a:ext cx="500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0" name="正方形/長方形 39"/>
          <p:cNvSpPr/>
          <p:nvPr/>
        </p:nvSpPr>
        <p:spPr bwMode="auto">
          <a:xfrm>
            <a:off x="5786438" y="3501008"/>
            <a:ext cx="3357562" cy="2592288"/>
          </a:xfrm>
          <a:prstGeom prst="rect">
            <a:avLst/>
          </a:prstGeom>
          <a:noFill/>
          <a:ln w="5080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ja-JP" altLang="en-US"/>
          </a:p>
        </p:txBody>
      </p:sp>
      <p:sp>
        <p:nvSpPr>
          <p:cNvPr id="41" name="四角形吹き出し 40"/>
          <p:cNvSpPr>
            <a:spLocks noChangeArrowheads="1"/>
          </p:cNvSpPr>
          <p:nvPr/>
        </p:nvSpPr>
        <p:spPr bwMode="auto">
          <a:xfrm>
            <a:off x="4211960" y="2420888"/>
            <a:ext cx="1648197" cy="709811"/>
          </a:xfrm>
          <a:prstGeom prst="wedgeRectCallout">
            <a:avLst>
              <a:gd name="adj1" fmla="val 57787"/>
              <a:gd name="adj2" fmla="val 92468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ja-JP" altLang="en-US" sz="2000" dirty="0" smtClean="0">
                <a:solidFill>
                  <a:schemeClr val="bg1"/>
                </a:solidFill>
              </a:rPr>
              <a:t>ここからが</a:t>
            </a:r>
            <a:endParaRPr lang="en-US" altLang="ja-JP" sz="2000" dirty="0">
              <a:solidFill>
                <a:schemeClr val="bg1"/>
              </a:solidFill>
            </a:endParaRPr>
          </a:p>
          <a:p>
            <a:r>
              <a:rPr lang="ja-JP" altLang="en-US" sz="2000" dirty="0" smtClean="0">
                <a:solidFill>
                  <a:schemeClr val="bg1"/>
                </a:solidFill>
              </a:rPr>
              <a:t>今日</a:t>
            </a:r>
            <a:r>
              <a:rPr lang="ja-JP" altLang="en-US" sz="2000" dirty="0" smtClean="0">
                <a:solidFill>
                  <a:schemeClr val="bg1"/>
                </a:solidFill>
              </a:rPr>
              <a:t>のお話</a:t>
            </a:r>
            <a:endParaRPr lang="ja-JP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3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3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 animBg="1"/>
      <p:bldP spid="12310" grpId="0"/>
      <p:bldP spid="12311" grpId="0"/>
      <p:bldP spid="12313" grpId="0"/>
      <p:bldP spid="12314" grpId="0"/>
      <p:bldP spid="12316" grpId="0"/>
      <p:bldP spid="12317" grpId="0"/>
      <p:bldP spid="40" grpId="0" animBg="1"/>
      <p:bldP spid="4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MBR(Master Boot Record)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525963"/>
          </a:xfrm>
        </p:spPr>
        <p:txBody>
          <a:bodyPr/>
          <a:lstStyle/>
          <a:p>
            <a:r>
              <a:rPr lang="ja-JP" altLang="en-US" sz="3600" dirty="0" smtClean="0"/>
              <a:t>ハードディスクの先頭に置かれている領域</a:t>
            </a:r>
          </a:p>
          <a:p>
            <a:r>
              <a:rPr lang="ja-JP" altLang="en-US" dirty="0" smtClean="0"/>
              <a:t>コンピュータ起動時に</a:t>
            </a:r>
            <a:r>
              <a:rPr lang="en-US" altLang="ja-JP" dirty="0" smtClean="0"/>
              <a:t>BIOS</a:t>
            </a:r>
            <a:r>
              <a:rPr lang="ja-JP" altLang="en-US" dirty="0" smtClean="0"/>
              <a:t>によって最初に読み込まれる</a:t>
            </a:r>
            <a:endParaRPr kumimoji="1" lang="ja-JP" altLang="en-US" dirty="0"/>
          </a:p>
        </p:txBody>
      </p:sp>
      <p:pic>
        <p:nvPicPr>
          <p:cNvPr id="4" name="図 3" descr="hd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3929066"/>
            <a:ext cx="4113096" cy="271464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092120" y="3909144"/>
            <a:ext cx="2286016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このへん</a:t>
            </a:r>
            <a:endParaRPr kumimoji="1" lang="en-US" altLang="ja-JP" sz="28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altLang="ja-JP" sz="25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Cylinder 0</a:t>
            </a:r>
          </a:p>
          <a:p>
            <a:r>
              <a:rPr kumimoji="1" lang="en-US" altLang="ja-JP" sz="25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Head 0</a:t>
            </a:r>
          </a:p>
          <a:p>
            <a:r>
              <a:rPr lang="en-US" altLang="ja-JP" sz="25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Sector 1</a:t>
            </a:r>
            <a:endParaRPr kumimoji="1" lang="ja-JP" altLang="en-US" sz="25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フローチャート : 記憶データ 11"/>
          <p:cNvSpPr/>
          <p:nvPr/>
        </p:nvSpPr>
        <p:spPr>
          <a:xfrm rot="1331515">
            <a:off x="2206725" y="4888644"/>
            <a:ext cx="177483" cy="248816"/>
          </a:xfrm>
          <a:prstGeom prst="flowChartOnlineStorag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rot="10800000" flipV="1">
            <a:off x="2305906" y="4123458"/>
            <a:ext cx="3786214" cy="857256"/>
          </a:xfrm>
          <a:prstGeom prst="straightConnector1">
            <a:avLst/>
          </a:prstGeom>
          <a:ln w="53975">
            <a:solidFill>
              <a:srgbClr val="FFC000"/>
            </a:solidFill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MBR </a:t>
            </a:r>
            <a:r>
              <a:rPr lang="ja-JP" altLang="en-US" dirty="0" smtClean="0"/>
              <a:t>の中身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663300"/>
              </a:buClr>
            </a:pP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パーティションテーブル</a:t>
            </a:r>
            <a:endParaRPr lang="en-US" altLang="ja-JP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>
              <a:buClr>
                <a:srgbClr val="663300"/>
              </a:buClr>
              <a:buSzPct val="75000"/>
            </a:pPr>
            <a:r>
              <a:rPr lang="ja-JP" altLang="en-US" dirty="0" smtClean="0"/>
              <a:t>パーティションの情報を記録したもの</a:t>
            </a:r>
            <a:endParaRPr lang="en-US" altLang="ja-JP" dirty="0" smtClean="0"/>
          </a:p>
          <a:p>
            <a:pPr lvl="1">
              <a:buClr>
                <a:srgbClr val="663300"/>
              </a:buClr>
              <a:buSzPct val="75000"/>
            </a:pPr>
            <a:r>
              <a:rPr lang="en-US" altLang="ja-JP" dirty="0" smtClean="0"/>
              <a:t>4 </a:t>
            </a:r>
            <a:r>
              <a:rPr lang="ja-JP" altLang="en-US" dirty="0" smtClean="0"/>
              <a:t>パーティション分の情報が書き込める</a:t>
            </a:r>
          </a:p>
          <a:p>
            <a:pPr>
              <a:buClr>
                <a:srgbClr val="663300"/>
              </a:buClr>
            </a:pP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ブートローダ</a:t>
            </a:r>
            <a:endParaRPr lang="en-US" altLang="ja-JP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71550" lvl="1" indent="-514350">
              <a:buClr>
                <a:srgbClr val="663300"/>
              </a:buClr>
              <a:buFont typeface="+mj-lt"/>
              <a:buAutoNum type="arabicPeriod"/>
            </a:pPr>
            <a:r>
              <a:rPr lang="ja-JP" altLang="en-US" dirty="0" smtClean="0"/>
              <a:t>どの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を使うか選択</a:t>
            </a:r>
            <a:endParaRPr lang="en-US" altLang="ja-JP" dirty="0" smtClean="0"/>
          </a:p>
          <a:p>
            <a:pPr marL="971550" lvl="1" indent="-514350">
              <a:buClr>
                <a:srgbClr val="663300"/>
              </a:buClr>
              <a:buFont typeface="+mj-lt"/>
              <a:buAutoNum type="arabicPeriod"/>
            </a:pPr>
            <a:r>
              <a:rPr lang="ja-JP" altLang="en-US" dirty="0" smtClean="0"/>
              <a:t>選択された 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が入っているパーティションの先頭にある </a:t>
            </a:r>
            <a:r>
              <a:rPr lang="en-US" altLang="ja-JP" dirty="0" smtClean="0"/>
              <a:t>OS</a:t>
            </a:r>
            <a:r>
              <a:rPr lang="ja-JP" altLang="en-US" dirty="0" smtClean="0"/>
              <a:t>（カーネル）ローダを読み込み、メモリへ転送する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8" y="5572140"/>
            <a:ext cx="7643866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lvl="1">
              <a:buClr>
                <a:srgbClr val="663300"/>
              </a:buClr>
              <a:buNone/>
            </a:pPr>
            <a:r>
              <a:rPr lang="ja-JP" altLang="en-US" sz="2800" dirty="0" smtClean="0"/>
              <a:t>今回は </a:t>
            </a:r>
            <a:r>
              <a:rPr lang="en-US" altLang="ja-JP" sz="2800" dirty="0" smtClean="0">
                <a:solidFill>
                  <a:srgbClr val="FF0000"/>
                </a:solidFill>
              </a:rPr>
              <a:t>GRUB </a:t>
            </a:r>
            <a:r>
              <a:rPr lang="ja-JP" altLang="en-US" sz="2800" dirty="0" smtClean="0"/>
              <a:t>というブートローダをインストール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ja-JP" sz="5400" dirty="0" smtClean="0"/>
          </a:p>
          <a:p>
            <a:pPr algn="ctr">
              <a:buNone/>
            </a:pPr>
            <a:r>
              <a:rPr lang="en-US" altLang="ja-JP" sz="5400" dirty="0" err="1" smtClean="0"/>
              <a:t>Debian</a:t>
            </a:r>
            <a:r>
              <a:rPr lang="ja-JP" altLang="en-US" sz="5400" dirty="0" smtClean="0"/>
              <a:t>　</a:t>
            </a:r>
            <a:r>
              <a:rPr lang="en-US" altLang="ja-JP" sz="5400" dirty="0" smtClean="0"/>
              <a:t>GNU/Linux</a:t>
            </a:r>
          </a:p>
          <a:p>
            <a:pPr algn="ctr">
              <a:buNone/>
            </a:pPr>
            <a:r>
              <a:rPr lang="en-US" altLang="ja-JP" sz="3600" dirty="0" smtClean="0"/>
              <a:t>Inex </a:t>
            </a:r>
            <a:r>
              <a:rPr lang="ja-JP" altLang="en-US" sz="3600" dirty="0" smtClean="0"/>
              <a:t>第 </a:t>
            </a:r>
            <a:r>
              <a:rPr lang="en-US" altLang="ja-JP" sz="3600" dirty="0" smtClean="0"/>
              <a:t>4 </a:t>
            </a:r>
            <a:r>
              <a:rPr lang="ja-JP" altLang="en-US" sz="3600" dirty="0" smtClean="0"/>
              <a:t>回 最低限 </a:t>
            </a:r>
            <a:r>
              <a:rPr lang="en-US" altLang="ja-JP" sz="3600" dirty="0" smtClean="0"/>
              <a:t>UNIX (Linux) </a:t>
            </a:r>
            <a:r>
              <a:rPr lang="en-US" altLang="ja-JP" sz="3600" dirty="0" smtClean="0"/>
              <a:t>3 </a:t>
            </a:r>
            <a:r>
              <a:rPr lang="ja-JP" altLang="en-US" sz="3600" dirty="0" smtClean="0"/>
              <a:t>参照</a:t>
            </a:r>
            <a:endParaRPr lang="en-US" altLang="ja-JP" sz="3600" dirty="0" smtClean="0"/>
          </a:p>
          <a:p>
            <a:pPr>
              <a:buNone/>
            </a:pP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GNU/Linux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Linux </a:t>
            </a:r>
            <a:r>
              <a:rPr lang="ja-JP" altLang="en-US" dirty="0" smtClean="0"/>
              <a:t>ディストリビューションの一つ</a:t>
            </a:r>
          </a:p>
          <a:p>
            <a:r>
              <a:rPr lang="ja-JP" altLang="en-US" dirty="0" smtClean="0"/>
              <a:t>ディストリビューション</a:t>
            </a:r>
          </a:p>
          <a:p>
            <a:pPr lvl="1"/>
            <a:r>
              <a:rPr lang="en-US" altLang="ja-JP" dirty="0" smtClean="0"/>
              <a:t>Linux</a:t>
            </a:r>
            <a:r>
              <a:rPr lang="ja-JP" altLang="en-US" dirty="0" smtClean="0"/>
              <a:t>カーネルとその上で動作するソフトウェアのパッケージ</a:t>
            </a:r>
          </a:p>
          <a:p>
            <a:pPr lvl="2"/>
            <a:r>
              <a:rPr lang="ja-JP" altLang="en-US" dirty="0" smtClean="0"/>
              <a:t>例</a:t>
            </a:r>
            <a:r>
              <a:rPr lang="en-US" altLang="ja-JP" dirty="0" smtClean="0"/>
              <a:t>: Fedora, Vine Linux, MK Linux , etc.</a:t>
            </a:r>
          </a:p>
          <a:p>
            <a:pPr lvl="1"/>
            <a:endParaRPr lang="en-US" altLang="ja-JP" sz="2400" dirty="0" smtClean="0"/>
          </a:p>
          <a:p>
            <a:r>
              <a:rPr lang="ja-JP" altLang="en-US" sz="2800" dirty="0" smtClean="0"/>
              <a:t>今回は </a:t>
            </a:r>
            <a:r>
              <a:rPr lang="en-US" altLang="ja-JP" sz="2800" dirty="0" smtClean="0"/>
              <a:t>Ver. 5.0 (</a:t>
            </a:r>
            <a:r>
              <a:rPr lang="en-US" altLang="ja-JP" sz="2800" dirty="0" err="1" smtClean="0"/>
              <a:t>lenny</a:t>
            </a:r>
            <a:r>
              <a:rPr lang="en-US" altLang="ja-JP" sz="2800" dirty="0" smtClean="0"/>
              <a:t>) </a:t>
            </a:r>
            <a:r>
              <a:rPr lang="ja-JP" altLang="en-US" sz="2800" dirty="0" smtClean="0"/>
              <a:t>をインストールする</a:t>
            </a:r>
            <a:endParaRPr lang="ja-JP" altLang="en-US" dirty="0" smtClean="0"/>
          </a:p>
          <a:p>
            <a:endParaRPr kumimoji="1" lang="ja-JP" altLang="en-US" dirty="0"/>
          </a:p>
        </p:txBody>
      </p:sp>
      <p:pic>
        <p:nvPicPr>
          <p:cNvPr id="4" name="図 3" descr="lenn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5214950"/>
            <a:ext cx="1928811" cy="128587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71472" y="5572140"/>
            <a:ext cx="5572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引用 </a:t>
            </a:r>
            <a:r>
              <a:rPr lang="en-US" altLang="ja-JP" sz="2000" dirty="0" smtClean="0"/>
              <a:t>: Lenny </a:t>
            </a:r>
            <a:r>
              <a:rPr lang="ja-JP" altLang="en-US" sz="2000" dirty="0" smtClean="0"/>
              <a:t>の絵 </a:t>
            </a:r>
            <a:endParaRPr lang="en-US" altLang="ja-JP" sz="2000" dirty="0" smtClean="0"/>
          </a:p>
          <a:p>
            <a:r>
              <a:rPr lang="en-US" altLang="ja-JP" sz="2000" dirty="0" smtClean="0"/>
              <a:t>http://digitizor.com/2009/02/15/debian-gnulinux-5-lenny/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ja-JP" altLang="en-US" dirty="0" smtClean="0"/>
              <a:t>の特徴</a:t>
            </a:r>
            <a:r>
              <a:rPr lang="ja-JP" altLang="en-US" sz="5400" dirty="0" smtClean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ja-JP" altLang="en-US" dirty="0" smtClean="0"/>
              <a:t>ソフトウェアの入手・書き換え・再配布が自由 </a:t>
            </a:r>
            <a:r>
              <a:rPr lang="en-US" altLang="ja-JP" dirty="0" smtClean="0"/>
              <a:t>(</a:t>
            </a:r>
            <a:r>
              <a:rPr lang="ja-JP" altLang="en-US" dirty="0" smtClean="0"/>
              <a:t>フリーである</a:t>
            </a:r>
            <a:r>
              <a:rPr lang="en-US" altLang="ja-JP" dirty="0" smtClean="0"/>
              <a:t>)</a:t>
            </a:r>
            <a:endParaRPr lang="ja-JP" altLang="en-US" dirty="0" smtClean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</a:pPr>
            <a:r>
              <a:rPr lang="ja-JP" altLang="en-US" dirty="0" smtClean="0"/>
              <a:t>オープンソース</a:t>
            </a:r>
          </a:p>
          <a:p>
            <a:pPr lvl="1">
              <a:buClr>
                <a:schemeClr val="tx1"/>
              </a:buClr>
            </a:pPr>
            <a:r>
              <a:rPr lang="ja-JP" altLang="en-US" dirty="0" smtClean="0"/>
              <a:t>ソースコードが公開されている</a:t>
            </a:r>
          </a:p>
          <a:p>
            <a:pPr>
              <a:buClr>
                <a:schemeClr val="tx1"/>
              </a:buClr>
            </a:pPr>
            <a:r>
              <a:rPr lang="ja-JP" altLang="en-US" dirty="0" smtClean="0"/>
              <a:t>ボランティアベースで作っている</a:t>
            </a:r>
          </a:p>
          <a:p>
            <a:pPr>
              <a:buClr>
                <a:schemeClr val="tx1"/>
              </a:buClr>
            </a:pPr>
            <a:r>
              <a:rPr lang="ja-JP" altLang="en-US" dirty="0" smtClean="0"/>
              <a:t>多言語に対応</a:t>
            </a:r>
            <a:endParaRPr lang="en-US" altLang="ja-JP" dirty="0" smtClean="0"/>
          </a:p>
          <a:p>
            <a:pPr>
              <a:buClr>
                <a:schemeClr val="tx1"/>
              </a:buClr>
            </a:pPr>
            <a:r>
              <a:rPr lang="ja-JP" altLang="en-US" dirty="0" smtClean="0"/>
              <a:t>パッケージ管理システムが強力</a:t>
            </a:r>
            <a:endParaRPr lang="en-US" altLang="ja-JP" dirty="0" smtClean="0"/>
          </a:p>
          <a:p>
            <a:pPr>
              <a:buClr>
                <a:schemeClr val="tx1"/>
              </a:buClr>
            </a:pPr>
            <a:r>
              <a:rPr lang="ja-JP" altLang="en-US" dirty="0" smtClean="0"/>
              <a:t>セキュリティサポートが強力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今日の作業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ja-JP" altLang="en-US" dirty="0" smtClean="0"/>
              <a:t>のインストール</a:t>
            </a:r>
          </a:p>
          <a:p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このあとすぐ！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ja-JP" altLang="en-US" sz="2800" dirty="0" smtClean="0"/>
              <a:t>武藤健志 著</a:t>
            </a:r>
            <a:br>
              <a:rPr lang="ja-JP" altLang="en-US" sz="2800" dirty="0" smtClean="0"/>
            </a:br>
            <a:r>
              <a:rPr lang="ja-JP" altLang="en-US" sz="2800" dirty="0" smtClean="0"/>
              <a:t>「</a:t>
            </a:r>
            <a:r>
              <a:rPr lang="en-US" altLang="ja-JP" sz="2800" dirty="0" err="1" smtClean="0"/>
              <a:t>Debian</a:t>
            </a:r>
            <a:r>
              <a:rPr lang="en-US" altLang="ja-JP" sz="2800" dirty="0" smtClean="0"/>
              <a:t> GNU/Linux </a:t>
            </a:r>
            <a:r>
              <a:rPr lang="ja-JP" altLang="en-US" sz="2800" dirty="0" smtClean="0"/>
              <a:t>徹底入門」第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版</a:t>
            </a:r>
            <a:br>
              <a:rPr lang="ja-JP" altLang="en-US" sz="2800" dirty="0" smtClean="0"/>
            </a:br>
            <a:r>
              <a:rPr lang="ja-JP" altLang="en-US" sz="2800" dirty="0" smtClean="0"/>
              <a:t>翔泳社２００５年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ja-JP" altLang="en-US" sz="2800" dirty="0" smtClean="0"/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ja-JP" altLang="en-US" sz="2800" dirty="0" smtClean="0"/>
              <a:t>参考にすべきサイト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400" dirty="0" smtClean="0"/>
              <a:t>IT</a:t>
            </a:r>
            <a:r>
              <a:rPr lang="ja-JP" altLang="en-US" sz="2400" dirty="0" smtClean="0"/>
              <a:t>用語辞典　</a:t>
            </a:r>
            <a:r>
              <a:rPr lang="en-US" altLang="ja-JP" sz="2400" dirty="0" smtClean="0"/>
              <a:t>– e-Words – </a:t>
            </a:r>
            <a:br>
              <a:rPr lang="en-US" altLang="ja-JP" sz="2400" dirty="0" smtClean="0"/>
            </a:br>
            <a:r>
              <a:rPr lang="en-US" altLang="ja-JP" sz="2400" dirty="0" smtClean="0"/>
              <a:t>http://e-words.jp 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sz="2400" dirty="0" err="1" smtClean="0"/>
              <a:t>Debian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ユニバーサルオペレーティングシステム</a:t>
            </a:r>
            <a:r>
              <a:rPr lang="en-US" altLang="ja-JP" sz="2400" dirty="0" smtClean="0"/>
              <a:t>http://www.debian.org/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ja-JP" dirty="0" err="1" smtClean="0"/>
              <a:t>Debian</a:t>
            </a:r>
            <a:r>
              <a:rPr lang="en-US" altLang="ja-JP" dirty="0" smtClean="0"/>
              <a:t> JP Project </a:t>
            </a:r>
            <a:br>
              <a:rPr lang="en-US" altLang="ja-JP" dirty="0" smtClean="0"/>
            </a:br>
            <a:r>
              <a:rPr lang="en-US" altLang="ja-JP" sz="2400" dirty="0" smtClean="0"/>
              <a:t>http://www.debian.or.jp/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4000" dirty="0" smtClean="0"/>
              <a:t>マルチブートとは</a:t>
            </a:r>
            <a:endParaRPr lang="en-US" altLang="ja-JP" sz="4000" dirty="0" smtClean="0"/>
          </a:p>
          <a:p>
            <a:r>
              <a:rPr lang="ja-JP" altLang="en-US" sz="4000" dirty="0" smtClean="0"/>
              <a:t>パーティションとは</a:t>
            </a:r>
            <a:endParaRPr lang="en-US" altLang="ja-JP" sz="4000" dirty="0" smtClean="0"/>
          </a:p>
          <a:p>
            <a:r>
              <a:rPr lang="ja-JP" altLang="en-US" sz="4000" dirty="0" smtClean="0"/>
              <a:t>ファイルシステム</a:t>
            </a:r>
            <a:endParaRPr lang="en-US" altLang="ja-JP" sz="4000" dirty="0" smtClean="0"/>
          </a:p>
          <a:p>
            <a:r>
              <a:rPr lang="en-US" altLang="ja-JP" sz="4000" dirty="0" smtClean="0"/>
              <a:t>OS </a:t>
            </a:r>
            <a:r>
              <a:rPr lang="ja-JP" altLang="en-US" sz="4000" dirty="0" smtClean="0"/>
              <a:t>起動の仕組み</a:t>
            </a:r>
            <a:endParaRPr lang="en-US" altLang="ja-JP" sz="4000" dirty="0" smtClean="0"/>
          </a:p>
          <a:p>
            <a:r>
              <a:rPr lang="en-US" altLang="ja-JP" sz="4000" dirty="0" err="1" smtClean="0"/>
              <a:t>Debian</a:t>
            </a:r>
            <a:r>
              <a:rPr lang="ja-JP" altLang="en-US" sz="4000" dirty="0" smtClean="0"/>
              <a:t>　</a:t>
            </a:r>
            <a:r>
              <a:rPr lang="en-US" altLang="ja-JP" sz="4000" dirty="0" smtClean="0"/>
              <a:t>GNU/Linux</a:t>
            </a:r>
          </a:p>
          <a:p>
            <a:endParaRPr lang="en-US" altLang="ja-JP" sz="4000" dirty="0" smtClean="0"/>
          </a:p>
          <a:p>
            <a:endParaRPr lang="en-US" altLang="ja-JP" sz="4000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sz="5400" dirty="0" smtClean="0"/>
          </a:p>
          <a:p>
            <a:endParaRPr lang="en-US" altLang="ja-JP" sz="5400" dirty="0" smtClean="0"/>
          </a:p>
          <a:p>
            <a:pPr algn="ctr">
              <a:buNone/>
            </a:pPr>
            <a:r>
              <a:rPr kumimoji="1" lang="ja-JP" altLang="en-US" sz="5400" dirty="0" smtClean="0"/>
              <a:t>マルチブート</a:t>
            </a:r>
            <a:r>
              <a:rPr lang="ja-JP" altLang="en-US" sz="5400" dirty="0" smtClean="0"/>
              <a:t>とは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二つ以上の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を使う</a:t>
            </a:r>
            <a:r>
              <a:rPr lang="ja-JP" altLang="en-US" dirty="0" smtClean="0"/>
              <a:t>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別の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がインストールされたハードディスクを追加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>
                <a:solidFill>
                  <a:srgbClr val="FF0000"/>
                </a:solidFill>
              </a:rPr>
              <a:t>ハードディスクを領域分割して使う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仮想環境ソフトウェアを使う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Vmware</a:t>
            </a:r>
            <a:r>
              <a:rPr kumimoji="1" lang="en-US" altLang="ja-JP" dirty="0" smtClean="0"/>
              <a:t> Player</a:t>
            </a:r>
          </a:p>
          <a:p>
            <a:pPr lvl="1"/>
            <a:r>
              <a:rPr kumimoji="1" lang="en-US" altLang="ja-JP" dirty="0" smtClean="0"/>
              <a:t>Virtual Box</a:t>
            </a:r>
          </a:p>
          <a:p>
            <a:pPr lvl="1"/>
            <a:r>
              <a:rPr lang="en-US" altLang="ja-JP" dirty="0" err="1" smtClean="0"/>
              <a:t>colinux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Cygwin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43808" y="4293097"/>
            <a:ext cx="5976664" cy="1169551"/>
          </a:xfrm>
          <a:prstGeom prst="rect">
            <a:avLst/>
          </a:prstGeom>
          <a:solidFill>
            <a:srgbClr val="00B0F0"/>
          </a:solidFill>
          <a:ln>
            <a:solidFill>
              <a:srgbClr val="FFCCCC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ja-JP" sz="2600" dirty="0" smtClean="0"/>
              <a:t>1, 2 </a:t>
            </a:r>
            <a:r>
              <a:rPr lang="ja-JP" altLang="en-US" sz="2600" dirty="0" err="1" smtClean="0"/>
              <a:t>のような</a:t>
            </a:r>
            <a:r>
              <a:rPr lang="ja-JP" altLang="en-US" sz="2600" dirty="0" smtClean="0"/>
              <a:t>方法で二つ以上の </a:t>
            </a:r>
            <a:r>
              <a:rPr lang="en-US" altLang="ja-JP" sz="2600" dirty="0" smtClean="0"/>
              <a:t>OS </a:t>
            </a:r>
            <a:r>
              <a:rPr lang="ja-JP" altLang="en-US" sz="2600" dirty="0" smtClean="0"/>
              <a:t>を使うことを</a:t>
            </a:r>
            <a:r>
              <a:rPr lang="ja-JP" altLang="en-US" sz="2600" dirty="0" smtClean="0">
                <a:solidFill>
                  <a:srgbClr val="FF0000"/>
                </a:solidFill>
              </a:rPr>
              <a:t>マルチブート</a:t>
            </a:r>
            <a:r>
              <a:rPr lang="ja-JP" altLang="en-US" sz="2600" dirty="0" smtClean="0"/>
              <a:t>という</a:t>
            </a:r>
            <a:r>
              <a:rPr lang="en-US" altLang="ja-JP" sz="2600" dirty="0" smtClean="0"/>
              <a:t>.</a:t>
            </a:r>
            <a:endParaRPr lang="en-US" altLang="ja-JP" sz="2600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マルチブート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一台のパソコンで二つ以上の </a:t>
            </a:r>
            <a:r>
              <a:rPr kumimoji="1" lang="en-US" altLang="ja-JP" dirty="0" smtClean="0"/>
              <a:t>OS </a:t>
            </a:r>
            <a:r>
              <a:rPr kumimoji="1" lang="ja-JP" altLang="en-US" dirty="0" smtClean="0"/>
              <a:t>を使う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特に 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OS 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を二つ使う時に</a:t>
            </a:r>
            <a:r>
              <a:rPr lang="ja-JP" altLang="en-US" dirty="0" smtClean="0">
                <a:solidFill>
                  <a:srgbClr val="FF0000"/>
                </a:solidFill>
                <a:latin typeface="HGPｺﾞｼｯｸE" pitchFamily="50" charset="-128"/>
                <a:ea typeface="HGPｺﾞｼｯｸE" pitchFamily="50" charset="-128"/>
              </a:rPr>
              <a:t>デュアルブート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という</a:t>
            </a:r>
            <a:endParaRPr lang="en-US" altLang="ja-JP" dirty="0" smtClean="0">
              <a:latin typeface="HGPｺﾞｼｯｸE" pitchFamily="50" charset="-128"/>
              <a:ea typeface="HGPｺﾞｼｯｸE" pitchFamily="50" charset="-128"/>
            </a:endParaRPr>
          </a:p>
          <a:p>
            <a:pPr lvl="1"/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今回は情報実験機にて 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Windows (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先週インストールした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)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　と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 Linux(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今日インストールする</a:t>
            </a:r>
            <a:r>
              <a:rPr lang="en-US" altLang="ja-JP" dirty="0" smtClean="0">
                <a:latin typeface="HGPｺﾞｼｯｸE" pitchFamily="50" charset="-128"/>
                <a:ea typeface="HGPｺﾞｼｯｸE" pitchFamily="50" charset="-128"/>
              </a:rPr>
              <a:t>) </a:t>
            </a:r>
            <a:r>
              <a:rPr lang="ja-JP" altLang="en-US" dirty="0" smtClean="0">
                <a:latin typeface="HGPｺﾞｼｯｸE" pitchFamily="50" charset="-128"/>
                <a:ea typeface="HGPｺﾞｼｯｸE" pitchFamily="50" charset="-128"/>
              </a:rPr>
              <a:t>を使うのでデュアルブート</a:t>
            </a:r>
            <a:endParaRPr kumimoji="1" lang="en-US" altLang="ja-JP" dirty="0" smtClean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357422" y="2285992"/>
            <a:ext cx="4032250" cy="792162"/>
          </a:xfrm>
          <a:prstGeom prst="rect">
            <a:avLst/>
          </a:prstGeom>
          <a:solidFill>
            <a:srgbClr val="FF99CC"/>
          </a:solidFill>
          <a:ln w="9525">
            <a:solidFill>
              <a:srgbClr val="FF99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357547" y="3135304"/>
            <a:ext cx="23695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PｺﾞｼｯｸE" pitchFamily="50" charset="-128"/>
                <a:ea typeface="HGPｺﾞｼｯｸE" pitchFamily="50" charset="-128"/>
              </a:rPr>
              <a:t>ハードディスク</a:t>
            </a: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4373547" y="2285992"/>
            <a:ext cx="0" cy="79216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573322" y="2428867"/>
            <a:ext cx="1628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0004"/>
                </a:solidFill>
              </a:rPr>
              <a:t>Windows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805347" y="2428867"/>
            <a:ext cx="1036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solidFill>
                  <a:srgbClr val="000004"/>
                </a:solidFill>
              </a:rPr>
              <a:t>Linux</a:t>
            </a:r>
          </a:p>
        </p:txBody>
      </p:sp>
      <p:pic>
        <p:nvPicPr>
          <p:cNvPr id="12" name="図 11" descr="knif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1500174"/>
            <a:ext cx="2071692" cy="2071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00034" y="1571612"/>
            <a:ext cx="8032406" cy="114300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マルチブートするためには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57783"/>
          </a:xfrm>
          <a:ln w="19050"/>
        </p:spPr>
        <p:txBody>
          <a:bodyPr/>
          <a:lstStyle/>
          <a:p>
            <a:r>
              <a:rPr kumimoji="1" lang="ja-JP" altLang="en-US" sz="3600" dirty="0" smtClean="0"/>
              <a:t>第一段階 </a:t>
            </a:r>
            <a:r>
              <a:rPr kumimoji="1" lang="en-US" altLang="ja-JP" sz="3600" dirty="0" smtClean="0"/>
              <a:t>: </a:t>
            </a:r>
            <a:r>
              <a:rPr kumimoji="1" lang="ja-JP" altLang="en-US" sz="3600" dirty="0" smtClean="0"/>
              <a:t>パーティション操作</a:t>
            </a:r>
            <a:endParaRPr kumimoji="1" lang="en-US" altLang="ja-JP" sz="3600" dirty="0" smtClean="0"/>
          </a:p>
          <a:p>
            <a:pPr lvl="1"/>
            <a:r>
              <a:rPr kumimoji="1" lang="en-US" altLang="ja-JP" dirty="0" smtClean="0"/>
              <a:t> OS </a:t>
            </a:r>
            <a:r>
              <a:rPr lang="ja-JP" altLang="en-US" dirty="0" smtClean="0"/>
              <a:t>をインストールする</a:t>
            </a:r>
            <a:r>
              <a:rPr kumimoji="1" lang="ja-JP" altLang="en-US" dirty="0" smtClean="0"/>
              <a:t>パーティションの作成</a:t>
            </a:r>
            <a:endParaRPr kumimoji="1" lang="en-US" altLang="ja-JP" dirty="0" smtClean="0"/>
          </a:p>
          <a:p>
            <a:r>
              <a:rPr lang="ja-JP" altLang="en-US" sz="3600" dirty="0" smtClean="0"/>
              <a:t>第二段階 </a:t>
            </a:r>
            <a:r>
              <a:rPr lang="en-US" altLang="ja-JP" sz="3600" dirty="0" smtClean="0"/>
              <a:t>: </a:t>
            </a:r>
            <a:r>
              <a:rPr lang="ja-JP" altLang="en-US" sz="3600" dirty="0" smtClean="0"/>
              <a:t>ファイルシステムの作成</a:t>
            </a:r>
            <a:endParaRPr lang="en-US" altLang="ja-JP" sz="3600" dirty="0" smtClean="0"/>
          </a:p>
          <a:p>
            <a:pPr lvl="1"/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それぞれの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にあったパーティションの作成 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(</a:t>
            </a:r>
            <a:r>
              <a:rPr lang="ja-JP" altLang="en-US" dirty="0" smtClean="0"/>
              <a:t>パーティションのフォーマット</a:t>
            </a:r>
            <a:r>
              <a:rPr lang="en-US" altLang="ja-JP" dirty="0" smtClean="0"/>
              <a:t>)</a:t>
            </a:r>
          </a:p>
          <a:p>
            <a:r>
              <a:rPr kumimoji="1" lang="ja-JP" altLang="en-US" sz="3600" dirty="0" smtClean="0"/>
              <a:t>第三段階 </a:t>
            </a:r>
            <a:r>
              <a:rPr kumimoji="1" lang="en-US" altLang="ja-JP" sz="3600" dirty="0" smtClean="0"/>
              <a:t>: OS </a:t>
            </a:r>
            <a:r>
              <a:rPr kumimoji="1" lang="ja-JP" altLang="en-US" sz="3600" dirty="0" smtClean="0"/>
              <a:t>のインストール</a:t>
            </a:r>
            <a:r>
              <a:rPr kumimoji="1" lang="en-US" altLang="ja-JP" sz="3600" dirty="0" smtClean="0"/>
              <a:t>, </a:t>
            </a:r>
            <a:r>
              <a:rPr kumimoji="1" lang="ja-JP" altLang="en-US" sz="3600" dirty="0" smtClean="0"/>
              <a:t>そして起動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kumimoji="1" lang="en-US" altLang="ja-JP" sz="5400" dirty="0" smtClean="0"/>
          </a:p>
          <a:p>
            <a:pPr algn="ctr">
              <a:buNone/>
            </a:pPr>
            <a:r>
              <a:rPr lang="ja-JP" altLang="en-US" sz="5400" dirty="0" smtClean="0"/>
              <a:t>マルチブートするためには</a:t>
            </a:r>
            <a:endParaRPr lang="en-US" altLang="ja-JP" sz="5400" dirty="0" smtClean="0"/>
          </a:p>
          <a:p>
            <a:pPr algn="ctr">
              <a:buNone/>
            </a:pPr>
            <a:r>
              <a:rPr lang="ja-JP" altLang="en-US" sz="5400" dirty="0" smtClean="0"/>
              <a:t>第一段階</a:t>
            </a:r>
            <a:endParaRPr lang="en-US" altLang="ja-JP" sz="5400" dirty="0" smtClean="0"/>
          </a:p>
          <a:p>
            <a:pPr algn="ctr">
              <a:buNone/>
            </a:pPr>
            <a:r>
              <a:rPr kumimoji="1" lang="ja-JP" altLang="en-US" sz="5400" dirty="0" smtClean="0"/>
              <a:t>「パーティション</a:t>
            </a:r>
            <a:r>
              <a:rPr lang="ja-JP" altLang="en-US" sz="5400" dirty="0" smtClean="0"/>
              <a:t>操作」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パーティション</a:t>
            </a:r>
            <a:r>
              <a:rPr lang="en-US" altLang="ja-JP" dirty="0" smtClean="0"/>
              <a:t>(partition)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86116" y="1500174"/>
            <a:ext cx="5400684" cy="4525963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１つのハードディスクを幾つかに分けた領域（区画）</a:t>
            </a:r>
            <a:endParaRPr lang="en-US" altLang="ja-JP" dirty="0" smtClean="0"/>
          </a:p>
          <a:p>
            <a:r>
              <a:rPr lang="ja-JP" altLang="en-US" sz="3600" dirty="0" smtClean="0"/>
              <a:t>パーティションを分ける利点</a:t>
            </a:r>
            <a:endParaRPr lang="en-US" altLang="ja-JP" sz="3600" dirty="0" smtClean="0"/>
          </a:p>
          <a:p>
            <a:pPr lvl="1"/>
            <a:r>
              <a:rPr lang="ja-JP" altLang="en-US" dirty="0" smtClean="0"/>
              <a:t>１つのハードディスクに異なるファイルシステム </a:t>
            </a:r>
            <a:r>
              <a:rPr lang="en-US" altLang="ja-JP" dirty="0" smtClean="0"/>
              <a:t>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 </a:t>
            </a:r>
            <a:r>
              <a:rPr lang="ja-JP" altLang="en-US" dirty="0" smtClean="0"/>
              <a:t>を導入できる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複数の </a:t>
            </a:r>
            <a:r>
              <a:rPr lang="en-US" altLang="ja-JP" dirty="0" smtClean="0"/>
              <a:t>OS </a:t>
            </a:r>
            <a:r>
              <a:rPr lang="ja-JP" altLang="en-US" dirty="0" smtClean="0"/>
              <a:t>をインストールできる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ディスクの障害をパーティション内に留められる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復旧もパーティション単位でできる</a:t>
            </a:r>
            <a:endParaRPr lang="en-US" altLang="ja-JP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grpSp>
        <p:nvGrpSpPr>
          <p:cNvPr id="42" name="グループ化 41"/>
          <p:cNvGrpSpPr/>
          <p:nvPr/>
        </p:nvGrpSpPr>
        <p:grpSpPr>
          <a:xfrm>
            <a:off x="585760" y="1285860"/>
            <a:ext cx="2649538" cy="5087948"/>
            <a:chOff x="585760" y="1285860"/>
            <a:chExt cx="2649538" cy="5087948"/>
          </a:xfrm>
        </p:grpSpPr>
        <p:sp>
          <p:nvSpPr>
            <p:cNvPr id="28" name="Oval 2"/>
            <p:cNvSpPr>
              <a:spLocks noChangeArrowheads="1"/>
            </p:cNvSpPr>
            <p:nvPr/>
          </p:nvSpPr>
          <p:spPr bwMode="auto">
            <a:xfrm>
              <a:off x="642910" y="5400671"/>
              <a:ext cx="2376488" cy="57626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642910" y="1657346"/>
              <a:ext cx="2376488" cy="40322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/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585760" y="5976933"/>
              <a:ext cx="26495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000"/>
                <a:t>ハードディスク・ドライブ</a:t>
              </a:r>
            </a:p>
          </p:txBody>
        </p:sp>
        <p:sp>
          <p:nvSpPr>
            <p:cNvPr id="31" name="Oval 10"/>
            <p:cNvSpPr>
              <a:spLocks noChangeArrowheads="1"/>
            </p:cNvSpPr>
            <p:nvPr/>
          </p:nvSpPr>
          <p:spPr bwMode="auto">
            <a:xfrm>
              <a:off x="642910" y="1728783"/>
              <a:ext cx="2376488" cy="576263"/>
            </a:xfrm>
            <a:prstGeom prst="ellipse">
              <a:avLst/>
            </a:prstGeom>
            <a:solidFill>
              <a:srgbClr val="F4950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2400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642910" y="1571612"/>
              <a:ext cx="2376488" cy="446096"/>
            </a:xfrm>
            <a:prstGeom prst="rect">
              <a:avLst/>
            </a:prstGeom>
            <a:solidFill>
              <a:srgbClr val="F4950A"/>
            </a:solidFill>
            <a:ln w="9525">
              <a:solidFill>
                <a:srgbClr val="F4950A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642910" y="1285860"/>
              <a:ext cx="2376488" cy="576262"/>
            </a:xfrm>
            <a:prstGeom prst="ellipse">
              <a:avLst/>
            </a:prstGeom>
            <a:solidFill>
              <a:srgbClr val="F4950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Freeform 13"/>
            <p:cNvSpPr>
              <a:spLocks/>
            </p:cNvSpPr>
            <p:nvPr/>
          </p:nvSpPr>
          <p:spPr bwMode="auto">
            <a:xfrm>
              <a:off x="642910" y="4897433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14"/>
            <p:cNvSpPr>
              <a:spLocks/>
            </p:cNvSpPr>
            <p:nvPr/>
          </p:nvSpPr>
          <p:spPr bwMode="auto">
            <a:xfrm>
              <a:off x="642910" y="392906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15"/>
            <p:cNvSpPr>
              <a:spLocks/>
            </p:cNvSpPr>
            <p:nvPr/>
          </p:nvSpPr>
          <p:spPr bwMode="auto">
            <a:xfrm>
              <a:off x="642910" y="2857496"/>
              <a:ext cx="2376488" cy="311150"/>
            </a:xfrm>
            <a:custGeom>
              <a:avLst/>
              <a:gdLst>
                <a:gd name="T0" fmla="*/ 0 w 1497"/>
                <a:gd name="T1" fmla="*/ 0 h 196"/>
                <a:gd name="T2" fmla="*/ 2147483647 w 1497"/>
                <a:gd name="T3" fmla="*/ 2147483647 h 196"/>
                <a:gd name="T4" fmla="*/ 2147483647 w 1497"/>
                <a:gd name="T5" fmla="*/ 2147483647 h 196"/>
                <a:gd name="T6" fmla="*/ 2147483647 w 1497"/>
                <a:gd name="T7" fmla="*/ 2147483647 h 196"/>
                <a:gd name="T8" fmla="*/ 2147483647 w 1497"/>
                <a:gd name="T9" fmla="*/ 2147483647 h 196"/>
                <a:gd name="T10" fmla="*/ 2147483647 w 1497"/>
                <a:gd name="T11" fmla="*/ 2147483647 h 196"/>
                <a:gd name="T12" fmla="*/ 2147483647 w 1497"/>
                <a:gd name="T13" fmla="*/ 0 h 1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97"/>
                <a:gd name="T22" fmla="*/ 0 h 196"/>
                <a:gd name="T23" fmla="*/ 1497 w 1497"/>
                <a:gd name="T24" fmla="*/ 196 h 1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97" h="196">
                  <a:moveTo>
                    <a:pt x="0" y="0"/>
                  </a:moveTo>
                  <a:cubicBezTo>
                    <a:pt x="4" y="30"/>
                    <a:pt x="8" y="60"/>
                    <a:pt x="91" y="90"/>
                  </a:cubicBezTo>
                  <a:cubicBezTo>
                    <a:pt x="174" y="120"/>
                    <a:pt x="363" y="166"/>
                    <a:pt x="499" y="181"/>
                  </a:cubicBezTo>
                  <a:cubicBezTo>
                    <a:pt x="635" y="196"/>
                    <a:pt x="779" y="188"/>
                    <a:pt x="908" y="181"/>
                  </a:cubicBezTo>
                  <a:cubicBezTo>
                    <a:pt x="1037" y="174"/>
                    <a:pt x="1180" y="159"/>
                    <a:pt x="1271" y="136"/>
                  </a:cubicBezTo>
                  <a:cubicBezTo>
                    <a:pt x="1362" y="113"/>
                    <a:pt x="1415" y="68"/>
                    <a:pt x="1452" y="45"/>
                  </a:cubicBezTo>
                  <a:cubicBezTo>
                    <a:pt x="1489" y="22"/>
                    <a:pt x="1490" y="7"/>
                    <a:pt x="149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1571604" y="2500306"/>
              <a:ext cx="42862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/>
                <a:t>1</a:t>
              </a:r>
              <a:endParaRPr lang="ja-JP" altLang="en-US" sz="2400" dirty="0"/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1500166" y="3357562"/>
              <a:ext cx="94456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２</a:t>
              </a:r>
              <a:endParaRPr lang="ja-JP" altLang="en-US" sz="2400" dirty="0"/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auto">
            <a:xfrm>
              <a:off x="1558725" y="4546250"/>
              <a:ext cx="515941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ja-JP" altLang="en-US" sz="2400" dirty="0" smtClean="0"/>
                <a:t>３</a:t>
              </a:r>
              <a:endParaRPr lang="ja-JP" altLang="en-US" sz="2400" dirty="0"/>
            </a:p>
          </p:txBody>
        </p:sp>
        <p:sp>
          <p:nvSpPr>
            <p:cNvPr id="40" name="Text Box 19"/>
            <p:cNvSpPr txBox="1">
              <a:spLocks noChangeArrowheads="1"/>
            </p:cNvSpPr>
            <p:nvPr/>
          </p:nvSpPr>
          <p:spPr bwMode="auto">
            <a:xfrm>
              <a:off x="1271451" y="5357826"/>
              <a:ext cx="8002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2400" dirty="0"/>
                <a:t>　４</a:t>
              </a:r>
            </a:p>
          </p:txBody>
        </p:sp>
        <p:sp>
          <p:nvSpPr>
            <p:cNvPr id="41" name="Text Box 24"/>
            <p:cNvSpPr txBox="1">
              <a:spLocks noChangeArrowheads="1"/>
            </p:cNvSpPr>
            <p:nvPr/>
          </p:nvSpPr>
          <p:spPr bwMode="auto">
            <a:xfrm>
              <a:off x="1363635" y="1873246"/>
              <a:ext cx="8620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MBR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ru">
  <a:themeElements>
    <a:clrScheme name="Office テーマ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haru</Template>
  <TotalTime>650</TotalTime>
  <Words>951</Words>
  <Application>Microsoft Office PowerPoint</Application>
  <PresentationFormat>画面に合わせる (4:3)</PresentationFormat>
  <Paragraphs>251</Paragraphs>
  <Slides>28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haru</vt:lpstr>
      <vt:lpstr>Linux のインストール    -パーティション管理とマルチブート-</vt:lpstr>
      <vt:lpstr>本日の講義では…</vt:lpstr>
      <vt:lpstr>目次</vt:lpstr>
      <vt:lpstr>スライド 4</vt:lpstr>
      <vt:lpstr>二つ以上の OS を使う方法</vt:lpstr>
      <vt:lpstr>マルチブート</vt:lpstr>
      <vt:lpstr>マルチブートするためには</vt:lpstr>
      <vt:lpstr>スライド 8</vt:lpstr>
      <vt:lpstr>パーティション(partition)とは</vt:lpstr>
      <vt:lpstr>基本パーティション(primary  partition)</vt:lpstr>
      <vt:lpstr>拡張パーティション(extended partition)</vt:lpstr>
      <vt:lpstr>論理パーティション(logical partition)</vt:lpstr>
      <vt:lpstr>パーティションの種類</vt:lpstr>
      <vt:lpstr>パーティションの操作</vt:lpstr>
      <vt:lpstr>マルチブートするためには</vt:lpstr>
      <vt:lpstr>スライド 16</vt:lpstr>
      <vt:lpstr>ファイルシステムとは</vt:lpstr>
      <vt:lpstr>ファイルシステムの種類</vt:lpstr>
      <vt:lpstr>マルチブートするためには</vt:lpstr>
      <vt:lpstr>スライド 20</vt:lpstr>
      <vt:lpstr>OS の起動の仕組み</vt:lpstr>
      <vt:lpstr>MBR(Master Boot Record)</vt:lpstr>
      <vt:lpstr>MBR の中身</vt:lpstr>
      <vt:lpstr>スライド 24</vt:lpstr>
      <vt:lpstr>Debian　GNU/Linux</vt:lpstr>
      <vt:lpstr>Debian GNU/Linux の特徴 </vt:lpstr>
      <vt:lpstr>今日の作業</vt:lpstr>
      <vt:lpstr>参考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インストールに必要な知識</dc:title>
  <dc:creator>yoshiya</dc:creator>
  <cp:lastModifiedBy>馬場健聡</cp:lastModifiedBy>
  <cp:revision>78</cp:revision>
  <dcterms:created xsi:type="dcterms:W3CDTF">2009-06-25T09:48:25Z</dcterms:created>
  <dcterms:modified xsi:type="dcterms:W3CDTF">2010-06-23T06:38:18Z</dcterms:modified>
</cp:coreProperties>
</file>