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46"/>
  </p:notesMasterIdLst>
  <p:handoutMasterIdLst>
    <p:handoutMasterId r:id="rId47"/>
  </p:handoutMasterIdLst>
  <p:sldIdLst>
    <p:sldId id="256" r:id="rId2"/>
    <p:sldId id="257" r:id="rId3"/>
    <p:sldId id="283" r:id="rId4"/>
    <p:sldId id="309" r:id="rId5"/>
    <p:sldId id="260" r:id="rId6"/>
    <p:sldId id="323" r:id="rId7"/>
    <p:sldId id="324" r:id="rId8"/>
    <p:sldId id="325" r:id="rId9"/>
    <p:sldId id="258" r:id="rId10"/>
    <p:sldId id="305" r:id="rId11"/>
    <p:sldId id="261" r:id="rId12"/>
    <p:sldId id="303" r:id="rId13"/>
    <p:sldId id="263" r:id="rId14"/>
    <p:sldId id="304" r:id="rId15"/>
    <p:sldId id="295" r:id="rId16"/>
    <p:sldId id="298" r:id="rId17"/>
    <p:sldId id="291" r:id="rId18"/>
    <p:sldId id="292" r:id="rId19"/>
    <p:sldId id="293" r:id="rId20"/>
    <p:sldId id="281" r:id="rId21"/>
    <p:sldId id="287" r:id="rId22"/>
    <p:sldId id="310" r:id="rId23"/>
    <p:sldId id="321" r:id="rId24"/>
    <p:sldId id="269" r:id="rId25"/>
    <p:sldId id="312" r:id="rId26"/>
    <p:sldId id="313" r:id="rId27"/>
    <p:sldId id="311" r:id="rId28"/>
    <p:sldId id="322" r:id="rId29"/>
    <p:sldId id="272" r:id="rId30"/>
    <p:sldId id="306" r:id="rId31"/>
    <p:sldId id="273" r:id="rId32"/>
    <p:sldId id="276" r:id="rId33"/>
    <p:sldId id="277" r:id="rId34"/>
    <p:sldId id="289" r:id="rId35"/>
    <p:sldId id="278" r:id="rId36"/>
    <p:sldId id="318" r:id="rId37"/>
    <p:sldId id="307" r:id="rId38"/>
    <p:sldId id="320" r:id="rId39"/>
    <p:sldId id="284" r:id="rId40"/>
    <p:sldId id="319" r:id="rId41"/>
    <p:sldId id="314" r:id="rId42"/>
    <p:sldId id="315" r:id="rId43"/>
    <p:sldId id="316" r:id="rId44"/>
    <p:sldId id="317" r:id="rId45"/>
  </p:sldIdLst>
  <p:sldSz cx="9144000" cy="6858000" type="screen4x3"/>
  <p:notesSz cx="6805613" cy="9939338"/>
  <p:custDataLst>
    <p:tags r:id="rId48"/>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78" autoAdjust="0"/>
    <p:restoredTop sz="82107" autoAdjust="0"/>
  </p:normalViewPr>
  <p:slideViewPr>
    <p:cSldViewPr>
      <p:cViewPr varScale="1">
        <p:scale>
          <a:sx n="60" d="100"/>
          <a:sy n="60" d="100"/>
        </p:scale>
        <p:origin x="-63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18787" name="Rectangle 3"/>
          <p:cNvSpPr>
            <a:spLocks noGrp="1" noChangeArrowheads="1"/>
          </p:cNvSpPr>
          <p:nvPr>
            <p:ph type="dt" sz="quarter"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18788" name="Rectangle 4"/>
          <p:cNvSpPr>
            <a:spLocks noGrp="1" noChangeArrowheads="1"/>
          </p:cNvSpPr>
          <p:nvPr>
            <p:ph type="ftr" sz="quarter" idx="2"/>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18789" name="Rectangle 5"/>
          <p:cNvSpPr>
            <a:spLocks noGrp="1" noChangeArrowheads="1"/>
          </p:cNvSpPr>
          <p:nvPr>
            <p:ph type="sldNum" sz="quarter" idx="3"/>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DAA7DE72-7D2A-4993-B172-F9AEB4474725}"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25955" name="Rectangle 3"/>
          <p:cNvSpPr>
            <a:spLocks noGrp="1" noChangeArrowheads="1"/>
          </p:cNvSpPr>
          <p:nvPr>
            <p:ph type="dt"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25956" name="Rectangle 4"/>
          <p:cNvSpPr>
            <a:spLocks noGrp="1" noRot="1" noChangeAspect="1" noChangeArrowheads="1" noTextEdit="1"/>
          </p:cNvSpPr>
          <p:nvPr>
            <p:ph type="sldImg" idx="2"/>
          </p:nvPr>
        </p:nvSpPr>
        <p:spPr bwMode="auto">
          <a:xfrm>
            <a:off x="919163" y="746125"/>
            <a:ext cx="4967287" cy="3725863"/>
          </a:xfrm>
          <a:prstGeom prst="rect">
            <a:avLst/>
          </a:prstGeom>
          <a:noFill/>
          <a:ln w="9525">
            <a:solidFill>
              <a:srgbClr val="000000"/>
            </a:solidFill>
            <a:miter lim="800000"/>
            <a:headEnd/>
            <a:tailEnd/>
          </a:ln>
          <a:effectLst/>
        </p:spPr>
      </p:sp>
      <p:sp>
        <p:nvSpPr>
          <p:cNvPr id="125957" name="Rectangle 5"/>
          <p:cNvSpPr>
            <a:spLocks noGrp="1" noChangeArrowheads="1"/>
          </p:cNvSpPr>
          <p:nvPr>
            <p:ph type="body" sz="quarter" idx="3"/>
          </p:nvPr>
        </p:nvSpPr>
        <p:spPr bwMode="auto">
          <a:xfrm>
            <a:off x="680562" y="4721384"/>
            <a:ext cx="544449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5958" name="Rectangle 6"/>
          <p:cNvSpPr>
            <a:spLocks noGrp="1" noChangeArrowheads="1"/>
          </p:cNvSpPr>
          <p:nvPr>
            <p:ph type="ftr" sz="quarter" idx="4"/>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25959" name="Rectangle 7"/>
          <p:cNvSpPr>
            <a:spLocks noGrp="1" noChangeArrowheads="1"/>
          </p:cNvSpPr>
          <p:nvPr>
            <p:ph type="sldNum" sz="quarter" idx="5"/>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34D107AE-3EF3-411F-A065-353B0AB7C2BE}"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FCA0C-9FDF-47E8-8232-373429F67B23}" type="slidenum">
              <a:rPr lang="en-US" altLang="ja-JP"/>
              <a:pPr/>
              <a:t>1</a:t>
            </a:fld>
            <a:endParaRPr lang="en-US" altLang="ja-JP"/>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14</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526F4-D0DB-4AB6-B700-39F59664BA25}" type="slidenum">
              <a:rPr lang="en-US" altLang="ja-JP"/>
              <a:pPr/>
              <a:t>15</a:t>
            </a:fld>
            <a:endParaRPr lang="en-US" altLang="ja-JP"/>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r>
              <a:rPr lang="ja-JP" altLang="en-US" dirty="0" smtClean="0"/>
              <a:t>パスワード盗聴を説明する→他人宛のパケットを見ること．</a:t>
            </a:r>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最初の </a:t>
            </a:r>
            <a:r>
              <a:rPr kumimoji="1" lang="en-US" altLang="ja-JP" dirty="0" smtClean="0"/>
              <a:t>2 </a:t>
            </a:r>
            <a:r>
              <a:rPr kumimoji="1" lang="ja-JP" altLang="en-US" dirty="0" err="1" smtClean="0"/>
              <a:t>つは</a:t>
            </a:r>
            <a:r>
              <a:rPr kumimoji="1" lang="ja-JP" altLang="en-US" dirty="0" smtClean="0"/>
              <a:t>遠隔アクセスについての一般論</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16</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telnet </a:t>
            </a:r>
            <a:r>
              <a:rPr lang="ja-JP" altLang="en-US" dirty="0" smtClean="0"/>
              <a:t>使うのは</a:t>
            </a:r>
            <a:r>
              <a:rPr lang="en-US" altLang="ja-JP" dirty="0" smtClean="0"/>
              <a:t>, </a:t>
            </a:r>
            <a:r>
              <a:rPr lang="ja-JP" altLang="en-US" dirty="0" smtClean="0"/>
              <a:t>ポートが生きているかを確かめる時とか 管理業務のためですね</a:t>
            </a:r>
            <a:r>
              <a:rPr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17</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21</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セキリュティホールの説明</a:t>
            </a:r>
            <a:endParaRPr kumimoji="1" lang="en-US" altLang="ja-JP" dirty="0" smtClean="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23</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「暗号化されてる </a:t>
            </a:r>
            <a:r>
              <a:rPr lang="en-US" altLang="ja-JP" dirty="0" err="1" smtClean="0"/>
              <a:t>ssh</a:t>
            </a:r>
            <a:r>
              <a:rPr lang="en-US" altLang="ja-JP" dirty="0" smtClean="0"/>
              <a:t> </a:t>
            </a:r>
            <a:r>
              <a:rPr lang="ja-JP" altLang="en-US" dirty="0" smtClean="0"/>
              <a:t>を使えば安心</a:t>
            </a:r>
            <a:r>
              <a:rPr lang="en-US" altLang="ja-JP" dirty="0" smtClean="0"/>
              <a:t>, </a:t>
            </a:r>
            <a:r>
              <a:rPr lang="ja-JP" altLang="en-US" dirty="0" smtClean="0"/>
              <a:t>というのはもはや幻想である」 </a:t>
            </a:r>
            <a:r>
              <a:rPr lang="en-US" altLang="ja-JP" dirty="0" smtClean="0"/>
              <a:t>. </a:t>
            </a:r>
            <a:r>
              <a:rPr lang="en-US" altLang="ja-JP" dirty="0" err="1" smtClean="0"/>
              <a:t>ssh</a:t>
            </a:r>
            <a:r>
              <a:rPr lang="en-US" altLang="ja-JP" dirty="0" smtClean="0"/>
              <a:t> </a:t>
            </a:r>
            <a:r>
              <a:rPr lang="ja-JP" altLang="en-US" dirty="0" smtClean="0"/>
              <a:t>で公開鍵・秘密鍵方式を使わず</a:t>
            </a:r>
            <a:r>
              <a:rPr lang="en-US" altLang="ja-JP" dirty="0" smtClean="0"/>
              <a:t>, password </a:t>
            </a:r>
            <a:r>
              <a:rPr lang="ja-JP" altLang="en-US" dirty="0" smtClean="0"/>
              <a:t>認証を使っている場合は 結局 </a:t>
            </a:r>
            <a:r>
              <a:rPr lang="en-US" altLang="ja-JP" dirty="0" smtClean="0"/>
              <a:t>brute force attack </a:t>
            </a:r>
            <a:r>
              <a:rPr lang="ja-JP" altLang="en-US" dirty="0" smtClean="0"/>
              <a:t>やられてしまう可能性がある</a:t>
            </a:r>
            <a:r>
              <a:rPr lang="en-US" altLang="ja-JP" dirty="0" smtClean="0"/>
              <a:t>. </a:t>
            </a:r>
            <a:r>
              <a:rPr lang="ja-JP" altLang="en-US" dirty="0" smtClean="0"/>
              <a:t>まっとうな長いパスワードなら大丈夫 </a:t>
            </a:r>
            <a:r>
              <a:rPr lang="en-US" altLang="ja-JP" dirty="0" smtClean="0"/>
              <a:t>(</a:t>
            </a:r>
            <a:r>
              <a:rPr lang="ja-JP" altLang="en-US" dirty="0" smtClean="0"/>
              <a:t>たとえば総当たりで </a:t>
            </a:r>
            <a:r>
              <a:rPr lang="en-US" altLang="ja-JP" dirty="0" smtClean="0"/>
              <a:t>300 </a:t>
            </a:r>
            <a:r>
              <a:rPr lang="ja-JP" altLang="en-US" dirty="0" smtClean="0"/>
              <a:t>年かかる</a:t>
            </a:r>
            <a:r>
              <a:rPr lang="en-US" altLang="ja-JP" dirty="0" smtClean="0"/>
              <a:t>)</a:t>
            </a:r>
            <a:r>
              <a:rPr lang="ja-JP" altLang="en-US" dirty="0" smtClean="0"/>
              <a:t>と思っていても</a:t>
            </a:r>
            <a:r>
              <a:rPr lang="en-US" altLang="ja-JP" dirty="0" smtClean="0"/>
              <a:t>, </a:t>
            </a:r>
            <a:r>
              <a:rPr lang="ja-JP" altLang="en-US" dirty="0" smtClean="0"/>
              <a:t>今や </a:t>
            </a:r>
            <a:r>
              <a:rPr lang="en-US" altLang="ja-JP" dirty="0" smtClean="0"/>
              <a:t>300 core </a:t>
            </a:r>
            <a:r>
              <a:rPr lang="ja-JP" altLang="en-US" dirty="0" smtClean="0"/>
              <a:t>を使えば </a:t>
            </a:r>
            <a:r>
              <a:rPr lang="en-US" altLang="ja-JP" dirty="0" smtClean="0"/>
              <a:t>1 </a:t>
            </a:r>
            <a:r>
              <a:rPr lang="ja-JP" altLang="en-US" dirty="0" smtClean="0"/>
              <a:t>年で </a:t>
            </a:r>
            <a:r>
              <a:rPr lang="en-US" altLang="ja-JP" dirty="0" smtClean="0"/>
              <a:t>crack </a:t>
            </a:r>
            <a:r>
              <a:rPr lang="ja-JP" altLang="en-US" dirty="0" smtClean="0"/>
              <a:t>されてしまう</a:t>
            </a:r>
            <a:r>
              <a:rPr lang="en-US" altLang="ja-JP" dirty="0" smtClean="0"/>
              <a:t>. </a:t>
            </a:r>
            <a:r>
              <a:rPr lang="ja-JP" altLang="en-US" dirty="0" err="1" smtClean="0"/>
              <a:t>ですの</a:t>
            </a:r>
            <a:r>
              <a:rPr lang="ja-JP" altLang="en-US" dirty="0" smtClean="0"/>
              <a:t>で</a:t>
            </a:r>
            <a:r>
              <a:rPr lang="en-US" altLang="ja-JP" dirty="0" smtClean="0"/>
              <a:t>, </a:t>
            </a:r>
            <a:r>
              <a:rPr lang="ja-JP" altLang="en-US" dirty="0" smtClean="0"/>
              <a:t>「これなら大丈夫」という説明の仕方はしないこと</a:t>
            </a:r>
            <a:r>
              <a:rPr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24</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b="0" u="none" dirty="0" smtClean="0">
                <a:solidFill>
                  <a:schemeClr val="tx1"/>
                </a:solidFill>
              </a:rPr>
              <a:t>デーモン（</a:t>
            </a:r>
            <a:r>
              <a:rPr lang="en-US" altLang="ja-JP" b="0" u="none" dirty="0" smtClean="0">
                <a:solidFill>
                  <a:schemeClr val="tx1"/>
                </a:solidFill>
              </a:rPr>
              <a:t>Daemon</a:t>
            </a:r>
            <a:r>
              <a:rPr lang="ja-JP" altLang="en-US" b="0" u="none" dirty="0" smtClean="0">
                <a:solidFill>
                  <a:schemeClr val="tx1"/>
                </a:solidFill>
              </a:rPr>
              <a:t>）は、</a:t>
            </a:r>
            <a:r>
              <a:rPr lang="en-US" altLang="ja-JP" b="0" u="none" dirty="0" smtClean="0">
                <a:solidFill>
                  <a:schemeClr val="tx1"/>
                </a:solidFill>
              </a:rPr>
              <a:t>UNIX</a:t>
            </a:r>
            <a:r>
              <a:rPr lang="ja-JP" altLang="en-US" b="0" u="none" dirty="0" smtClean="0">
                <a:solidFill>
                  <a:schemeClr val="tx1"/>
                </a:solidFill>
              </a:rPr>
              <a:t>などのマルチタスクオペレーティングシステムにおけるバックグラウンド動作するプログラムを意味する。ユーザーが直接制御するプログラムではない。通常、プロセスとして使用される。典型的なデーモンは名前の最後尾に </a:t>
            </a:r>
            <a:r>
              <a:rPr lang="en-US" altLang="ja-JP" b="0" u="none" dirty="0" smtClean="0">
                <a:solidFill>
                  <a:schemeClr val="tx1"/>
                </a:solidFill>
              </a:rPr>
              <a:t>“d” </a:t>
            </a:r>
            <a:r>
              <a:rPr lang="ja-JP" altLang="en-US" b="0" u="none" dirty="0" smtClean="0">
                <a:solidFill>
                  <a:schemeClr val="tx1"/>
                </a:solidFill>
              </a:rPr>
              <a:t>が付く。例えば、</a:t>
            </a:r>
            <a:r>
              <a:rPr lang="en-US" altLang="ja-JP" b="0" u="none" dirty="0" err="1" smtClean="0">
                <a:solidFill>
                  <a:schemeClr val="tx1"/>
                </a:solidFill>
              </a:rPr>
              <a:t>syslogd</a:t>
            </a:r>
            <a:r>
              <a:rPr lang="ja-JP" altLang="en-US" b="0" u="none" baseline="0" smtClean="0">
                <a:solidFill>
                  <a:schemeClr val="tx1"/>
                </a:solidFill>
              </a:rPr>
              <a:t> </a:t>
            </a:r>
            <a:r>
              <a:rPr lang="ja-JP" altLang="en-US" b="0" u="none" smtClean="0">
                <a:solidFill>
                  <a:schemeClr val="tx1"/>
                </a:solidFill>
              </a:rPr>
              <a:t>は</a:t>
            </a:r>
            <a:r>
              <a:rPr lang="ja-JP" altLang="en-US" b="0" u="none" dirty="0" smtClean="0">
                <a:solidFill>
                  <a:schemeClr val="tx1"/>
                </a:solidFill>
              </a:rPr>
              <a:t>システムログを扱うデーモンである。</a:t>
            </a:r>
            <a:endParaRPr kumimoji="1" lang="ja-JP" altLang="en-US" b="0" u="none" dirty="0">
              <a:solidFill>
                <a:schemeClr val="tx1"/>
              </a:solidFill>
            </a:endParaRPr>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29</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ポートを閉めるのがデーモン？</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30</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UNIX</a:t>
            </a:r>
            <a:r>
              <a:rPr lang="ja-JP" altLang="en-US" dirty="0" smtClean="0"/>
              <a:t>系</a:t>
            </a:r>
            <a:r>
              <a:rPr lang="en-US" altLang="ja-JP" dirty="0" smtClean="0"/>
              <a:t>OS</a:t>
            </a:r>
            <a:r>
              <a:rPr lang="ja-JP" altLang="en-US" dirty="0" smtClean="0"/>
              <a:t>で稼動するコン ピュータにシステムの一部として常駐し、ネット ワークを通じたサー ビスの提供を一元管理して通信履歴</a:t>
            </a:r>
            <a:r>
              <a:rPr lang="en-US" altLang="ja-JP" dirty="0" smtClean="0"/>
              <a:t>(</a:t>
            </a:r>
            <a:r>
              <a:rPr lang="ja-JP" altLang="en-US" dirty="0" smtClean="0"/>
              <a:t>ログ</a:t>
            </a:r>
            <a:r>
              <a:rPr lang="en-US" altLang="ja-JP" dirty="0" smtClean="0"/>
              <a:t>) </a:t>
            </a:r>
            <a:r>
              <a:rPr lang="ja-JP" altLang="en-US" dirty="0" err="1" smtClean="0"/>
              <a:t>を保</a:t>
            </a:r>
            <a:r>
              <a:rPr lang="ja-JP" altLang="en-US" dirty="0" smtClean="0"/>
              <a:t>存するソフトウェア。</a:t>
            </a:r>
            <a:r>
              <a:rPr lang="en-US" altLang="ja-JP" dirty="0" smtClean="0"/>
              <a:t>UNIX</a:t>
            </a:r>
            <a:r>
              <a:rPr lang="ja-JP" altLang="en-US" dirty="0" smtClean="0"/>
              <a:t>上で動作するプログラムは</a:t>
            </a:r>
            <a:r>
              <a:rPr lang="en-US" altLang="ja-JP" dirty="0" smtClean="0"/>
              <a:t>TCP/IP</a:t>
            </a:r>
            <a:r>
              <a:rPr lang="ja-JP" altLang="en-US" dirty="0" smtClean="0"/>
              <a:t>というプロトコル</a:t>
            </a:r>
            <a:r>
              <a:rPr lang="en-US" altLang="ja-JP" dirty="0" smtClean="0"/>
              <a:t>(</a:t>
            </a:r>
            <a:r>
              <a:rPr lang="ja-JP" altLang="en-US" dirty="0" smtClean="0"/>
              <a:t>通信規約</a:t>
            </a:r>
            <a:r>
              <a:rPr lang="en-US" altLang="ja-JP" dirty="0" smtClean="0"/>
              <a:t>)</a:t>
            </a:r>
            <a:r>
              <a:rPr lang="ja-JP" altLang="en-US" dirty="0" smtClean="0"/>
              <a:t>を使って様 </a:t>
            </a:r>
            <a:r>
              <a:rPr lang="ja-JP" altLang="en-US" dirty="0" err="1" smtClean="0"/>
              <a:t>々な</a:t>
            </a:r>
            <a:r>
              <a:rPr lang="ja-JP" altLang="en-US" dirty="0" smtClean="0"/>
              <a:t>サービスを提 供するが、</a:t>
            </a:r>
            <a:r>
              <a:rPr lang="en-US" altLang="ja-JP" dirty="0" smtClean="0"/>
              <a:t>TCP wrapper</a:t>
            </a:r>
            <a:r>
              <a:rPr lang="ja-JP" altLang="en-US" dirty="0" smtClean="0"/>
              <a:t>はこれらプログラムが 外部との交信に使う</a:t>
            </a:r>
            <a:r>
              <a:rPr lang="en-US" altLang="ja-JP" dirty="0" smtClean="0"/>
              <a:t>TCP</a:t>
            </a:r>
            <a:r>
              <a:rPr lang="ja-JP" altLang="en-US" dirty="0" smtClean="0"/>
              <a:t>ポートをすべて抑え、アクセス制御や通信履歴 の保存を行なう。</a:t>
            </a:r>
            <a:r>
              <a:rPr lang="en-US" altLang="ja-JP" dirty="0" smtClean="0"/>
              <a:t>TCP wrapper</a:t>
            </a:r>
            <a:r>
              <a:rPr lang="ja-JP" altLang="en-US" dirty="0" smtClean="0"/>
              <a:t>を使えば、外部からどのポー トへのアクセスをどの程度許可するかを細かく指定できる。どのサービスを提供するか や、どの</a:t>
            </a:r>
            <a:r>
              <a:rPr lang="en-US" altLang="ja-JP" dirty="0" smtClean="0"/>
              <a:t>IP</a:t>
            </a:r>
            <a:r>
              <a:rPr lang="ja-JP" altLang="en-US" dirty="0" smtClean="0"/>
              <a:t>アドレスか らの通信を受け付けるかなどをサービスごとに設定することができる。セキュリティ対策の基本となるプログラムで、イ ンターネットに公開するサーバには必ず導入するべきだとされている。</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32</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3</a:t>
            </a:fld>
            <a:endParaRPr lang="en-US"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一番のセキュリティホールは人間だよ．</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37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ポート番号が部屋番号の説明が微妙に謎</a:t>
            </a:r>
            <a:r>
              <a:rPr kumimoji="1" lang="en-US" altLang="ja-JP"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41</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余裕があれば絵を入れる</a:t>
            </a:r>
            <a:r>
              <a:rPr kumimoji="1" lang="en-US" altLang="ja-JP" dirty="0" smtClean="0"/>
              <a:t>. </a:t>
            </a:r>
            <a:r>
              <a:rPr kumimoji="1" lang="ja-JP" altLang="en-US" dirty="0" smtClean="0"/>
              <a:t>手元の </a:t>
            </a:r>
            <a:r>
              <a:rPr kumimoji="1" lang="en-US" altLang="ja-JP" dirty="0" smtClean="0"/>
              <a:t>PC </a:t>
            </a:r>
            <a:r>
              <a:rPr kumimoji="1" lang="ja-JP" altLang="en-US" dirty="0" smtClean="0"/>
              <a:t>とスパコンの写真など</a:t>
            </a:r>
            <a:r>
              <a:rPr kumimoji="1" lang="en-US" altLang="ja-JP" dirty="0" smtClean="0"/>
              <a:t>.</a:t>
            </a:r>
          </a:p>
          <a:p>
            <a:r>
              <a:rPr kumimoji="1" lang="ja-JP" altLang="en-US" dirty="0" smtClean="0"/>
              <a:t>身近な例から話をする</a:t>
            </a:r>
            <a:r>
              <a:rPr kumimoji="1" lang="en-US" altLang="ja-JP" dirty="0" smtClean="0"/>
              <a:t>, </a:t>
            </a:r>
            <a:r>
              <a:rPr kumimoji="1" lang="ja-JP" altLang="en-US" dirty="0" smtClean="0"/>
              <a:t>ブラウザの閲覧</a:t>
            </a:r>
            <a:r>
              <a:rPr kumimoji="1" lang="en-US" altLang="ja-JP" dirty="0" smtClean="0"/>
              <a:t>,</a:t>
            </a:r>
            <a:r>
              <a:rPr kumimoji="1" lang="en-US" altLang="ja-JP" baseline="0" dirty="0" smtClean="0"/>
              <a:t> </a:t>
            </a:r>
            <a:r>
              <a:rPr kumimoji="1" lang="ja-JP" altLang="en-US" baseline="0" dirty="0" smtClean="0"/>
              <a:t>メールサーバ</a:t>
            </a:r>
            <a:r>
              <a:rPr kumimoji="1" lang="en-US" altLang="ja-JP" baseline="0" dirty="0" smtClean="0"/>
              <a:t>, </a:t>
            </a:r>
            <a:r>
              <a:rPr kumimoji="1" lang="ja-JP" altLang="en-US" baseline="0" dirty="0" smtClean="0"/>
              <a:t>計算</a:t>
            </a:r>
            <a:r>
              <a:rPr kumimoji="1" lang="ja-JP" altLang="en-US" baseline="0" dirty="0" err="1" smtClean="0"/>
              <a:t>するの</a:t>
            </a:r>
            <a:r>
              <a:rPr kumimoji="1" lang="ja-JP" altLang="en-US" baseline="0" dirty="0" smtClean="0"/>
              <a:t>順番？</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6</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7</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8</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E621E-CB83-4B9A-8A2E-F3E523CB75C0}" type="slidenum">
              <a:rPr lang="en-US" altLang="ja-JP"/>
              <a:pPr/>
              <a:t>9</a:t>
            </a:fld>
            <a:endParaRPr lang="en-US" altLang="ja-JP"/>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E621E-CB83-4B9A-8A2E-F3E523CB75C0}" type="slidenum">
              <a:rPr lang="en-US" altLang="ja-JP"/>
              <a:pPr/>
              <a:t>10</a:t>
            </a:fld>
            <a:endParaRPr lang="en-US" altLang="ja-JP"/>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pPr defTabSz="911200">
              <a:defRPr/>
            </a:pPr>
            <a:r>
              <a:rPr lang="en-US" altLang="ja-JP" dirty="0" smtClean="0"/>
              <a:t>Joho24 </a:t>
            </a:r>
            <a:r>
              <a:rPr lang="ja-JP" altLang="en-US" dirty="0" smtClean="0"/>
              <a:t>がローカルホスト</a:t>
            </a:r>
            <a:r>
              <a:rPr lang="en-US" altLang="ja-JP" dirty="0" smtClean="0"/>
              <a:t>, joho15 </a:t>
            </a:r>
            <a:r>
              <a:rPr lang="ja-JP" altLang="en-US" dirty="0" smtClean="0"/>
              <a:t>がリモートホスト</a:t>
            </a:r>
            <a:endParaRPr lang="en-US" altLang="ja-JP" dirty="0" smtClean="0"/>
          </a:p>
          <a:p>
            <a:pPr defTabSz="911200">
              <a:defRPr/>
            </a:pPr>
            <a:r>
              <a:rPr lang="en-US" altLang="ja-JP" dirty="0" smtClean="0"/>
              <a:t>Joho15 </a:t>
            </a:r>
            <a:r>
              <a:rPr lang="ja-JP" altLang="en-US" dirty="0" err="1" smtClean="0"/>
              <a:t>にも</a:t>
            </a:r>
            <a:r>
              <a:rPr lang="ja-JP" altLang="en-US" dirty="0" smtClean="0"/>
              <a:t>アカウントがすでに存在していることを説明</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smtClean="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endParaRPr lang="en-US" altLang="ja-JP"/>
          </a:p>
        </p:txBody>
      </p:sp>
      <p:sp>
        <p:nvSpPr>
          <p:cNvPr id="17" name="フッター プレースホルダ 16"/>
          <p:cNvSpPr>
            <a:spLocks noGrp="1"/>
          </p:cNvSpPr>
          <p:nvPr>
            <p:ph type="ftr" sz="quarter" idx="11"/>
          </p:nvPr>
        </p:nvSpPr>
        <p:spPr>
          <a:xfrm>
            <a:off x="5410200" y="4205288"/>
            <a:ext cx="1295400" cy="457200"/>
          </a:xfrm>
        </p:spPr>
        <p:txBody>
          <a:bodyPr/>
          <a:lstStyle/>
          <a:p>
            <a:endParaRPr lang="en-US" altLang="ja-JP"/>
          </a:p>
        </p:txBody>
      </p:sp>
      <p:sp>
        <p:nvSpPr>
          <p:cNvPr id="29" name="スライド番号プレースホル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53016B-A126-4C3B-8660-620E35A4FC0A}" type="slidenum">
              <a:rPr lang="en-US" altLang="ja-JP" smtClean="0"/>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4C55727-71EE-43BC-BA79-48486455C24C}" type="slidenum">
              <a:rPr lang="en-US" altLang="ja-JP" smtClean="0"/>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AED77B5-5F17-4A5E-9845-D61D9C1971B3}" type="slidenum">
              <a:rPr lang="en-US" altLang="ja-JP" smtClean="0"/>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lvl2pPr>
              <a:defRPr>
                <a:solidFill>
                  <a:schemeClr val="tx1"/>
                </a:solidFill>
              </a:defRPr>
            </a:lvl2p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8166E85-801F-490C-B4DE-13955A3C0B41}" type="slidenum">
              <a:rPr lang="en-US" altLang="ja-JP" smtClean="0"/>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D5A1C73-7253-47BD-BFE0-B353A07978B9}" type="slidenum">
              <a:rPr lang="en-US" altLang="ja-JP" smtClean="0"/>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208C1369-A9F5-4792-8F42-26820041E049}"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endParaRPr lang="en-US" altLang="ja-JP"/>
          </a:p>
        </p:txBody>
      </p:sp>
      <p:sp>
        <p:nvSpPr>
          <p:cNvPr id="27" name="スライド番号プレースホルダ 26"/>
          <p:cNvSpPr>
            <a:spLocks noGrp="1"/>
          </p:cNvSpPr>
          <p:nvPr>
            <p:ph type="sldNum" sz="quarter" idx="11"/>
          </p:nvPr>
        </p:nvSpPr>
        <p:spPr/>
        <p:txBody>
          <a:bodyPr rtlCol="0"/>
          <a:lstStyle/>
          <a:p>
            <a:fld id="{DB3876A9-9CC3-4E86-BF63-1B657BD8F37C}" type="slidenum">
              <a:rPr lang="en-US" altLang="ja-JP" smtClean="0"/>
              <a:pPr/>
              <a:t>&lt;#&gt;</a:t>
            </a:fld>
            <a:endParaRPr lang="en-US" altLang="ja-JP"/>
          </a:p>
        </p:txBody>
      </p:sp>
      <p:sp>
        <p:nvSpPr>
          <p:cNvPr id="28" name="フッター プレースホルダ 27"/>
          <p:cNvSpPr>
            <a:spLocks noGrp="1"/>
          </p:cNvSpPr>
          <p:nvPr>
            <p:ph type="ftr" sz="quarter" idx="12"/>
          </p:nvPr>
        </p:nvSpPr>
        <p:spPr/>
        <p:txBody>
          <a:bodyPr rtlCol="0"/>
          <a:lstStyle/>
          <a:p>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endParaRPr lang="en-US" altLang="ja-JP"/>
          </a:p>
        </p:txBody>
      </p:sp>
      <p:sp>
        <p:nvSpPr>
          <p:cNvPr id="4" name="フッター プレースホルダ 3"/>
          <p:cNvSpPr>
            <a:spLocks noGrp="1"/>
          </p:cNvSpPr>
          <p:nvPr>
            <p:ph type="ftr" sz="quarter" idx="11"/>
          </p:nvPr>
        </p:nvSpPr>
        <p:spPr>
          <a:xfrm>
            <a:off x="5257800" y="612648"/>
            <a:ext cx="1325880" cy="457200"/>
          </a:xfrm>
        </p:spPr>
        <p:txBody>
          <a:bodyPr/>
          <a:lstStyle/>
          <a:p>
            <a:endParaRPr lang="en-US" altLang="ja-JP"/>
          </a:p>
        </p:txBody>
      </p:sp>
      <p:sp>
        <p:nvSpPr>
          <p:cNvPr id="5" name="スライド番号プレースホルダ 4"/>
          <p:cNvSpPr>
            <a:spLocks noGrp="1"/>
          </p:cNvSpPr>
          <p:nvPr>
            <p:ph type="sldNum" sz="quarter" idx="12"/>
          </p:nvPr>
        </p:nvSpPr>
        <p:spPr>
          <a:xfrm>
            <a:off x="8174736" y="2272"/>
            <a:ext cx="762000" cy="365760"/>
          </a:xfrm>
        </p:spPr>
        <p:txBody>
          <a:bodyPr/>
          <a:lstStyle/>
          <a:p>
            <a:fld id="{74FD9BFC-F66B-4231-8F39-9AA80660A198}" type="slidenum">
              <a:rPr lang="en-US" altLang="ja-JP" smtClean="0"/>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en-US" altLang="ja-JP"/>
          </a:p>
        </p:txBody>
      </p:sp>
      <p:sp>
        <p:nvSpPr>
          <p:cNvPr id="3" name="フッター プレースホルダ 2"/>
          <p:cNvSpPr>
            <a:spLocks noGrp="1"/>
          </p:cNvSpPr>
          <p:nvPr>
            <p:ph type="ftr" sz="quarter" idx="11"/>
          </p:nvPr>
        </p:nvSpPr>
        <p:spPr/>
        <p:txBody>
          <a:bodyPr/>
          <a:lstStyle/>
          <a:p>
            <a:endParaRPr lang="en-US" altLang="ja-JP"/>
          </a:p>
        </p:txBody>
      </p:sp>
      <p:sp>
        <p:nvSpPr>
          <p:cNvPr id="4" name="スライド番号プレースホルダ 3"/>
          <p:cNvSpPr>
            <a:spLocks noGrp="1"/>
          </p:cNvSpPr>
          <p:nvPr>
            <p:ph type="sldNum" sz="quarter" idx="12"/>
          </p:nvPr>
        </p:nvSpPr>
        <p:spPr/>
        <p:txBody>
          <a:bodyPr/>
          <a:lstStyle/>
          <a:p>
            <a:fld id="{050A26B7-4249-485A-9E1D-D64A63F8BDC0}" type="slidenum">
              <a:rPr lang="en-US" altLang="ja-JP" smtClean="0"/>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7B05758E-B94F-46AA-9B20-E7B1E8003FA9}" type="slidenum">
              <a:rPr lang="en-US" altLang="ja-JP" smtClean="0"/>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AA19A7B1-57A9-4FD2-9BCB-086613601483}" type="slidenum">
              <a:rPr lang="en-US" altLang="ja-JP" smtClean="0"/>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271490" y="361936"/>
            <a:ext cx="8229600" cy="1066800"/>
          </a:xfrm>
          <a:prstGeom prst="rect">
            <a:avLst/>
          </a:prstGeom>
        </p:spPr>
        <p:txBody>
          <a:bodyPr vert="horz" anchor="ctr">
            <a:normAutofit/>
          </a:bodyPr>
          <a:lstStyle/>
          <a:p>
            <a:r>
              <a:rPr kumimoji="0" lang="ja-JP" altLang="en-US" dirty="0" smtClean="0"/>
              <a:t>マスタ タイトルの書式設定</a:t>
            </a:r>
            <a:endParaRPr kumimoji="0" lang="en-US" dirty="0"/>
          </a:p>
        </p:txBody>
      </p:sp>
      <p:sp>
        <p:nvSpPr>
          <p:cNvPr id="13" name="テキスト プレースホルダ 12"/>
          <p:cNvSpPr>
            <a:spLocks noGrp="1"/>
          </p:cNvSpPr>
          <p:nvPr>
            <p:ph type="body" idx="1"/>
          </p:nvPr>
        </p:nvSpPr>
        <p:spPr>
          <a:xfrm>
            <a:off x="342928" y="1889970"/>
            <a:ext cx="8229600" cy="4325112"/>
          </a:xfrm>
          <a:prstGeom prst="rect">
            <a:avLst/>
          </a:prstGeom>
        </p:spPr>
        <p:txBody>
          <a:bodyPr vert="horz">
            <a:normAutofit/>
          </a:bodyPr>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 13"/>
          <p:cNvSpPr>
            <a:spLocks noGrp="1"/>
          </p:cNvSpPr>
          <p:nvPr>
            <p:ph type="dt" sz="half" idx="2"/>
          </p:nvPr>
        </p:nvSpPr>
        <p:spPr>
          <a:xfrm>
            <a:off x="6972322" y="42842"/>
            <a:ext cx="1171578" cy="457200"/>
          </a:xfrm>
          <a:prstGeom prst="rect">
            <a:avLst/>
          </a:prstGeom>
        </p:spPr>
        <p:txBody>
          <a:bodyPr vert="horz"/>
          <a:lstStyle>
            <a:lvl1pPr algn="l" eaLnBrk="1" latinLnBrk="0" hangingPunct="1">
              <a:defRPr kumimoji="0" sz="1400">
                <a:solidFill>
                  <a:schemeClr val="bg1"/>
                </a:solidFill>
                <a:latin typeface="ＭＳ Ｐゴシック" pitchFamily="50" charset="-128"/>
                <a:ea typeface="ＭＳ Ｐゴシック" pitchFamily="50" charset="-128"/>
              </a:defRPr>
            </a:lvl1pPr>
          </a:lstStyle>
          <a:p>
            <a:endParaRPr lang="en-US" altLang="ja-JP"/>
          </a:p>
        </p:txBody>
      </p:sp>
      <p:sp>
        <p:nvSpPr>
          <p:cNvPr id="3" name="フッター プレースホルダ 2"/>
          <p:cNvSpPr>
            <a:spLocks noGrp="1"/>
          </p:cNvSpPr>
          <p:nvPr>
            <p:ph type="ftr" sz="quarter" idx="3"/>
          </p:nvPr>
        </p:nvSpPr>
        <p:spPr>
          <a:xfrm>
            <a:off x="5572132" y="42842"/>
            <a:ext cx="1325880" cy="457200"/>
          </a:xfrm>
          <a:prstGeom prst="rect">
            <a:avLst/>
          </a:prstGeom>
        </p:spPr>
        <p:txBody>
          <a:bodyPr vert="horz"/>
          <a:lstStyle>
            <a:lvl1pPr algn="r" eaLnBrk="1" latinLnBrk="0" hangingPunct="1">
              <a:defRPr kumimoji="0" sz="1400">
                <a:solidFill>
                  <a:schemeClr val="bg1"/>
                </a:solidFill>
                <a:latin typeface="ＭＳ Ｐゴシック" pitchFamily="50" charset="-128"/>
                <a:ea typeface="ＭＳ Ｐゴシック" pitchFamily="50" charset="-128"/>
              </a:defRPr>
            </a:lvl1pPr>
          </a:lstStyle>
          <a:p>
            <a:endParaRPr lang="en-US" altLang="ja-JP"/>
          </a:p>
        </p:txBody>
      </p:sp>
      <p:sp>
        <p:nvSpPr>
          <p:cNvPr id="23" name="スライド番号プレースホル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8EC160C-0002-49A9-B315-F3E342442A5A}" type="slidenum">
              <a:rPr lang="en-US" altLang="ja-JP" smtClean="0"/>
              <a:pPr/>
              <a:t>&lt;#&gt;</a:t>
            </a:fld>
            <a:endParaRPr lang="en-US" altLang="ja-JP"/>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1" sz="4000" kern="1200">
          <a:solidFill>
            <a:schemeClr val="tx2"/>
          </a:solidFill>
          <a:latin typeface="ＭＳ Ｐゴシック" pitchFamily="50" charset="-128"/>
          <a:ea typeface="ＭＳ Ｐゴシック" pitchFamily="50" charset="-128"/>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ＭＳ Ｐゴシック" pitchFamily="50" charset="-128"/>
          <a:ea typeface="ＭＳ Ｐゴシック" pitchFamily="50" charset="-128"/>
          <a:cs typeface="+mn-cs"/>
        </a:defRPr>
      </a:lvl1pPr>
      <a:lvl2pPr marL="658368" indent="-246888" algn="l" rtl="0" eaLnBrk="1" latinLnBrk="0" hangingPunct="1">
        <a:spcBef>
          <a:spcPts val="300"/>
        </a:spcBef>
        <a:buClr>
          <a:schemeClr val="accent2"/>
        </a:buClr>
        <a:buFont typeface="Georgia"/>
        <a:buChar char="▫"/>
        <a:defRPr kumimoji="1" sz="2600" kern="1200">
          <a:solidFill>
            <a:schemeClr val="tx1"/>
          </a:solidFill>
          <a:latin typeface="ＭＳ Ｐゴシック" pitchFamily="50" charset="-128"/>
          <a:ea typeface="ＭＳ Ｐゴシック" pitchFamily="50" charset="-128"/>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ＭＳ Ｐゴシック" pitchFamily="50" charset="-128"/>
          <a:ea typeface="ＭＳ Ｐゴシック" pitchFamily="50" charset="-128"/>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ＭＳ Ｐゴシック" pitchFamily="50" charset="-128"/>
          <a:ea typeface="ＭＳ Ｐゴシック" pitchFamily="50" charset="-128"/>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ＭＳ Ｐゴシック" pitchFamily="50" charset="-128"/>
          <a:ea typeface="ＭＳ Ｐゴシック" pitchFamily="50" charset="-128"/>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www.ep.sci.hokudai.ac.jp/~inex/y2010/0423/lecture/pub/" TargetMode="External"/><Relationship Id="rId3" Type="http://schemas.openxmlformats.org/officeDocument/2006/relationships/hyperlink" Target="http://www.freebsd.org/copyright/daemon.html" TargetMode="External"/><Relationship Id="rId7" Type="http://schemas.openxmlformats.org/officeDocument/2006/relationships/hyperlink" Target="http://www.ocn.ne.jp/security/anshin/basic/security_07.html" TargetMode="External"/><Relationship Id="rId2" Type="http://schemas.openxmlformats.org/officeDocument/2006/relationships/hyperlink" Target="http://e-words.jp/" TargetMode="External"/><Relationship Id="rId1" Type="http://schemas.openxmlformats.org/officeDocument/2006/relationships/slideLayout" Target="../slideLayouts/slideLayout2.xml"/><Relationship Id="rId6" Type="http://schemas.openxmlformats.org/officeDocument/2006/relationships/hyperlink" Target="http://www.youthedesigner.com/2008/06/10/vector-art-free-download-envelope-icon-set/" TargetMode="External"/><Relationship Id="rId5" Type="http://schemas.openxmlformats.org/officeDocument/2006/relationships/hyperlink" Target="http://www.opensecurityarchitecture.org/cms/library/icon-library" TargetMode="External"/><Relationship Id="rId4" Type="http://schemas.openxmlformats.org/officeDocument/2006/relationships/hyperlink" Target="http://www.catch.jp/openoffice/" TargetMode="External"/><Relationship Id="rId9" Type="http://schemas.openxmlformats.org/officeDocument/2006/relationships/hyperlink" Target="http://www.ep.sci.hokudai.ac.jp/~inex/y2010/0514/lecture/pu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0374" y="2132856"/>
            <a:ext cx="8072026" cy="1152128"/>
          </a:xfrm>
        </p:spPr>
        <p:txBody>
          <a:bodyPr>
            <a:normAutofit fontScale="90000"/>
          </a:bodyPr>
          <a:lstStyle/>
          <a:p>
            <a:r>
              <a:rPr lang="ja-JP" altLang="en-US" dirty="0" smtClean="0"/>
              <a:t>ネットワークコンピューティング</a:t>
            </a:r>
            <a:r>
              <a:rPr lang="en-US" altLang="ja-JP" dirty="0" smtClean="0"/>
              <a:t/>
            </a:r>
            <a:br>
              <a:rPr lang="en-US" altLang="ja-JP" dirty="0" smtClean="0"/>
            </a:br>
            <a:r>
              <a:rPr lang="ja-JP" altLang="en-US" sz="2700" dirty="0" smtClean="0"/>
              <a:t>情報実験 第 </a:t>
            </a:r>
            <a:r>
              <a:rPr lang="en-US" altLang="ja-JP" sz="2700" dirty="0" smtClean="0">
                <a:latin typeface="Arial" pitchFamily="34" charset="0"/>
                <a:cs typeface="Arial" pitchFamily="34" charset="0"/>
              </a:rPr>
              <a:t>10</a:t>
            </a:r>
            <a:r>
              <a:rPr lang="en-US" altLang="ja-JP" sz="2700" dirty="0" smtClean="0"/>
              <a:t> </a:t>
            </a:r>
            <a:r>
              <a:rPr lang="ja-JP" altLang="en-US" sz="2700" dirty="0" smtClean="0"/>
              <a:t>回</a:t>
            </a:r>
            <a:endParaRPr lang="ja-JP" altLang="en-US" sz="3200" dirty="0"/>
          </a:p>
        </p:txBody>
      </p:sp>
      <p:sp>
        <p:nvSpPr>
          <p:cNvPr id="5" name="Rectangle 3"/>
          <p:cNvSpPr>
            <a:spLocks noGrp="1" noChangeArrowheads="1"/>
          </p:cNvSpPr>
          <p:nvPr>
            <p:ph type="subTitle" idx="1"/>
          </p:nvPr>
        </p:nvSpPr>
        <p:spPr>
          <a:xfrm>
            <a:off x="457200" y="4331986"/>
            <a:ext cx="6257940" cy="1113238"/>
          </a:xfrm>
        </p:spPr>
        <p:txBody>
          <a:bodyPr/>
          <a:lstStyle/>
          <a:p>
            <a:pPr eaLnBrk="1" hangingPunct="1"/>
            <a:r>
              <a:rPr lang="ja-JP" altLang="en-US" dirty="0" smtClean="0"/>
              <a:t>北海道大学大学院 理学院 宇宙理学専攻</a:t>
            </a:r>
            <a:endParaRPr lang="en-US" altLang="ja-JP" dirty="0" smtClean="0"/>
          </a:p>
          <a:p>
            <a:r>
              <a:rPr lang="ja-JP" altLang="en-US" dirty="0" smtClean="0"/>
              <a:t>修士課程 </a:t>
            </a:r>
            <a:r>
              <a:rPr lang="en-US" altLang="ja-JP" dirty="0" smtClean="0">
                <a:latin typeface="Arial" pitchFamily="34" charset="0"/>
                <a:cs typeface="Arial" pitchFamily="34" charset="0"/>
              </a:rPr>
              <a:t>2</a:t>
            </a:r>
            <a:r>
              <a:rPr lang="en-US" altLang="ja-JP" dirty="0" smtClean="0"/>
              <a:t> </a:t>
            </a:r>
            <a:r>
              <a:rPr lang="ja-JP" altLang="en-US" dirty="0" smtClean="0"/>
              <a:t>年 堺 正太朗</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ja-JP" altLang="en-US" dirty="0"/>
              <a:t>遠隔</a:t>
            </a:r>
            <a:r>
              <a:rPr lang="ja-JP" altLang="en-US" dirty="0" smtClean="0"/>
              <a:t>ログインの概念図</a:t>
            </a:r>
            <a:endParaRPr lang="ja-JP" altLang="en-US" dirty="0"/>
          </a:p>
        </p:txBody>
      </p:sp>
      <p:grpSp>
        <p:nvGrpSpPr>
          <p:cNvPr id="15" name="グループ化 14"/>
          <p:cNvGrpSpPr/>
          <p:nvPr/>
        </p:nvGrpSpPr>
        <p:grpSpPr>
          <a:xfrm>
            <a:off x="571472" y="1500174"/>
            <a:ext cx="6929486" cy="2571768"/>
            <a:chOff x="571472" y="1500174"/>
            <a:chExt cx="6929486" cy="2571768"/>
          </a:xfrm>
        </p:grpSpPr>
        <p:pic>
          <p:nvPicPr>
            <p:cNvPr id="5" name="Picture 2" descr="D:\yamasita-directory\my-document\発表資料\inex090508\person.png"/>
            <p:cNvPicPr>
              <a:picLocks noChangeAspect="1" noChangeArrowheads="1"/>
            </p:cNvPicPr>
            <p:nvPr/>
          </p:nvPicPr>
          <p:blipFill>
            <a:blip r:embed="rId3" cstate="print"/>
            <a:srcRect/>
            <a:stretch>
              <a:fillRect/>
            </a:stretch>
          </p:blipFill>
          <p:spPr bwMode="auto">
            <a:xfrm>
              <a:off x="571472" y="2243142"/>
              <a:ext cx="1238250" cy="1828800"/>
            </a:xfrm>
            <a:prstGeom prst="rect">
              <a:avLst/>
            </a:prstGeom>
            <a:noFill/>
          </p:spPr>
        </p:pic>
        <p:pic>
          <p:nvPicPr>
            <p:cNvPr id="2050" name="Picture 2" descr="C:\Users\yamasita\Desktop\computer.png"/>
            <p:cNvPicPr>
              <a:picLocks noChangeAspect="1" noChangeArrowheads="1"/>
            </p:cNvPicPr>
            <p:nvPr/>
          </p:nvPicPr>
          <p:blipFill>
            <a:blip r:embed="rId4" cstate="print"/>
            <a:srcRect/>
            <a:stretch>
              <a:fillRect/>
            </a:stretch>
          </p:blipFill>
          <p:spPr bwMode="auto">
            <a:xfrm>
              <a:off x="6096020" y="2833692"/>
              <a:ext cx="1333500" cy="1238250"/>
            </a:xfrm>
            <a:prstGeom prst="rect">
              <a:avLst/>
            </a:prstGeom>
            <a:noFill/>
          </p:spPr>
        </p:pic>
        <p:pic>
          <p:nvPicPr>
            <p:cNvPr id="2051" name="Picture 3" descr="C:\Users\yamasita\Desktop\computer.png"/>
            <p:cNvPicPr>
              <a:picLocks noChangeAspect="1" noChangeArrowheads="1"/>
            </p:cNvPicPr>
            <p:nvPr/>
          </p:nvPicPr>
          <p:blipFill>
            <a:blip r:embed="rId4" cstate="print"/>
            <a:srcRect/>
            <a:stretch>
              <a:fillRect/>
            </a:stretch>
          </p:blipFill>
          <p:spPr bwMode="auto">
            <a:xfrm>
              <a:off x="1881178" y="2833692"/>
              <a:ext cx="1333500" cy="1238250"/>
            </a:xfrm>
            <a:prstGeom prst="rect">
              <a:avLst/>
            </a:prstGeom>
            <a:noFill/>
          </p:spPr>
        </p:pic>
        <p:sp>
          <p:nvSpPr>
            <p:cNvPr id="8" name="テキスト ボックス 7"/>
            <p:cNvSpPr txBox="1"/>
            <p:nvPr/>
          </p:nvSpPr>
          <p:spPr>
            <a:xfrm>
              <a:off x="2051720" y="2319263"/>
              <a:ext cx="122413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228184" y="2319263"/>
              <a:ext cx="1272774"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cxnSp>
          <p:nvCxnSpPr>
            <p:cNvPr id="12" name="直線コネクタ 11"/>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71472" y="1500174"/>
              <a:ext cx="6664824" cy="523220"/>
            </a:xfrm>
            <a:prstGeom prst="rect">
              <a:avLst/>
            </a:prstGeom>
            <a:noFill/>
          </p:spPr>
          <p:txBody>
            <a:bodyPr wrap="square" rtlCol="0">
              <a:spAutoFit/>
            </a:bodyPr>
            <a:lstStyle/>
            <a:p>
              <a:r>
                <a:rPr kumimoji="1" lang="ja-JP" altLang="en-US" sz="2800" dirty="0" smtClean="0"/>
                <a:t>例</a:t>
              </a:r>
              <a:r>
                <a:rPr kumimoji="1" lang="en-US" altLang="ja-JP" sz="2800" dirty="0" smtClean="0"/>
                <a:t>: joho24 </a:t>
              </a:r>
              <a:r>
                <a:rPr kumimoji="1" lang="ja-JP" altLang="en-US" sz="2800" dirty="0" smtClean="0"/>
                <a:t>から </a:t>
              </a:r>
              <a:r>
                <a:rPr lang="en-US" altLang="ja-JP" sz="2800" dirty="0" smtClean="0"/>
                <a:t>joho15</a:t>
              </a:r>
              <a:r>
                <a:rPr kumimoji="1" lang="en-US" altLang="ja-JP" sz="2800" dirty="0" smtClean="0"/>
                <a:t> </a:t>
              </a:r>
              <a:r>
                <a:rPr kumimoji="1" lang="ja-JP" altLang="en-US" sz="2800" dirty="0" err="1" smtClean="0"/>
                <a:t>への</a:t>
              </a:r>
              <a:r>
                <a:rPr kumimoji="1" lang="ja-JP" altLang="en-US" sz="2800" dirty="0" smtClean="0"/>
                <a:t>遠隔ログイン</a:t>
              </a:r>
              <a:endParaRPr kumimoji="1" lang="ja-JP" altLang="en-US" sz="2800" dirty="0"/>
            </a:p>
          </p:txBody>
        </p:sp>
      </p:grpSp>
      <p:sp>
        <p:nvSpPr>
          <p:cNvPr id="14" name="正方形/長方形 13"/>
          <p:cNvSpPr/>
          <p:nvPr/>
        </p:nvSpPr>
        <p:spPr>
          <a:xfrm>
            <a:off x="611560" y="4221088"/>
            <a:ext cx="7776864" cy="2023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latin typeface="Arial" pitchFamily="34" charset="0"/>
                <a:cs typeface="Arial" pitchFamily="34" charset="0"/>
              </a:rPr>
              <a:t>user@joho24:~ $ </a:t>
            </a:r>
            <a:r>
              <a:rPr lang="en-US" altLang="ja-JP" sz="2800" dirty="0" err="1" smtClean="0">
                <a:latin typeface="Arial" pitchFamily="34" charset="0"/>
                <a:cs typeface="Arial" pitchFamily="34" charset="0"/>
              </a:rPr>
              <a:t>slogin</a:t>
            </a:r>
            <a:r>
              <a:rPr lang="en-US" altLang="ja-JP" sz="2800" dirty="0" smtClean="0">
                <a:latin typeface="Arial" pitchFamily="34" charset="0"/>
                <a:cs typeface="Arial" pitchFamily="34" charset="0"/>
              </a:rPr>
              <a:t>  joho15</a:t>
            </a:r>
          </a:p>
          <a:p>
            <a:r>
              <a:rPr lang="en-US" altLang="ja-JP" sz="2800" dirty="0" smtClean="0">
                <a:latin typeface="Arial" pitchFamily="34" charset="0"/>
                <a:cs typeface="Arial" pitchFamily="34" charset="0"/>
              </a:rPr>
              <a:t>user@joho15‘s  password:</a:t>
            </a:r>
            <a:r>
              <a:rPr lang="ja-JP" altLang="en-US" sz="2800" dirty="0" smtClean="0">
                <a:latin typeface="Arial" pitchFamily="34" charset="0"/>
                <a:cs typeface="Arial" pitchFamily="34" charset="0"/>
              </a:rPr>
              <a:t> </a:t>
            </a:r>
            <a:r>
              <a:rPr lang="en-US" altLang="ja-JP" sz="2800" dirty="0" smtClean="0">
                <a:latin typeface="Arial" pitchFamily="34" charset="0"/>
                <a:ea typeface="ＭＳ Ｐゴシック" pitchFamily="50" charset="-128"/>
                <a:cs typeface="Arial" pitchFamily="34" charset="0"/>
              </a:rPr>
              <a:t>(</a:t>
            </a:r>
            <a:r>
              <a:rPr lang="ja-JP" altLang="en-US" sz="2800" dirty="0" smtClean="0">
                <a:latin typeface="Arial" pitchFamily="34" charset="0"/>
                <a:ea typeface="ＭＳ Ｐゴシック" pitchFamily="50" charset="-128"/>
                <a:cs typeface="Arial" pitchFamily="34" charset="0"/>
              </a:rPr>
              <a:t>パスワードを入力</a:t>
            </a:r>
            <a:r>
              <a:rPr lang="en-US" altLang="ja-JP" sz="2800" dirty="0" smtClean="0">
                <a:latin typeface="Arial" pitchFamily="34" charset="0"/>
                <a:ea typeface="ＭＳ Ｐゴシック" pitchFamily="50" charset="-128"/>
                <a:cs typeface="Arial" pitchFamily="34" charset="0"/>
              </a:rPr>
              <a:t>)</a:t>
            </a:r>
          </a:p>
          <a:p>
            <a:r>
              <a:rPr lang="en-US" altLang="ja-JP" sz="2800" dirty="0" smtClean="0">
                <a:latin typeface="Arial" pitchFamily="34" charset="0"/>
                <a:cs typeface="Arial" pitchFamily="34" charset="0"/>
              </a:rPr>
              <a:t>….</a:t>
            </a:r>
            <a:r>
              <a:rPr lang="ja-JP" altLang="en-US" sz="2800" dirty="0" smtClean="0">
                <a:latin typeface="Arial" pitchFamily="34" charset="0"/>
                <a:cs typeface="Arial" pitchFamily="34" charset="0"/>
              </a:rPr>
              <a:t> </a:t>
            </a:r>
            <a:endParaRPr lang="en-US" altLang="ja-JP" sz="2800" dirty="0" smtClean="0">
              <a:latin typeface="Arial" pitchFamily="34" charset="0"/>
              <a:cs typeface="Arial" pitchFamily="34" charset="0"/>
            </a:endParaRPr>
          </a:p>
          <a:p>
            <a:r>
              <a:rPr kumimoji="1" lang="en-US" altLang="ja-JP" sz="2800" dirty="0" smtClean="0">
                <a:latin typeface="Arial" pitchFamily="34" charset="0"/>
                <a:cs typeface="Arial" pitchFamily="34" charset="0"/>
              </a:rPr>
              <a:t>user@joho15:~ $</a:t>
            </a:r>
            <a:r>
              <a:rPr lang="ja-JP" altLang="en-US" sz="2800" dirty="0" smtClean="0">
                <a:latin typeface="Arial" pitchFamily="34" charset="0"/>
                <a:cs typeface="Arial" pitchFamily="34" charset="0"/>
              </a:rPr>
              <a:t> ▮</a:t>
            </a:r>
            <a:endParaRPr kumimoji="1" lang="ja-JP" alt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ja-JP" altLang="en-US" dirty="0"/>
              <a:t>遠隔コマンド実行とは</a:t>
            </a:r>
          </a:p>
        </p:txBody>
      </p:sp>
      <p:sp>
        <p:nvSpPr>
          <p:cNvPr id="67587" name="Rectangle 3"/>
          <p:cNvSpPr>
            <a:spLocks noGrp="1" noChangeArrowheads="1"/>
          </p:cNvSpPr>
          <p:nvPr>
            <p:ph idx="1"/>
          </p:nvPr>
        </p:nvSpPr>
        <p:spPr/>
        <p:txBody>
          <a:bodyPr>
            <a:normAutofit/>
          </a:bodyPr>
          <a:lstStyle/>
          <a:p>
            <a:r>
              <a:rPr lang="ja-JP" altLang="en-US" dirty="0" smtClean="0"/>
              <a:t>ローカルホストから</a:t>
            </a:r>
            <a:r>
              <a:rPr lang="en-US" altLang="ja-JP" dirty="0" smtClean="0"/>
              <a:t>, </a:t>
            </a:r>
            <a:r>
              <a:rPr lang="ja-JP" altLang="en-US" dirty="0" smtClean="0"/>
              <a:t>リモートホストへコマンドを入力すること</a:t>
            </a:r>
            <a:endParaRPr lang="ja-JP" altLang="en-US" dirty="0"/>
          </a:p>
          <a:p>
            <a:pPr>
              <a:buFont typeface="Wingdings" pitchFamily="2" charset="2"/>
              <a:buNone/>
            </a:pPr>
            <a:endParaRPr lang="ja-JP" altLang="en-US" dirty="0"/>
          </a:p>
          <a:p>
            <a:r>
              <a:rPr lang="ja-JP" altLang="en-US" dirty="0" smtClean="0"/>
              <a:t>コマンド</a:t>
            </a: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ssh</a:t>
            </a: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rsh</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など</a:t>
            </a:r>
            <a:endParaRPr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ja-JP" altLang="en-US" dirty="0"/>
              <a:t>遠隔コマンド</a:t>
            </a:r>
            <a:r>
              <a:rPr lang="ja-JP" altLang="en-US" dirty="0" smtClean="0"/>
              <a:t>実行の概念図</a:t>
            </a:r>
            <a:endParaRPr lang="ja-JP" altLang="en-US" dirty="0"/>
          </a:p>
        </p:txBody>
      </p:sp>
      <p:grpSp>
        <p:nvGrpSpPr>
          <p:cNvPr id="21" name="グループ化 20"/>
          <p:cNvGrpSpPr/>
          <p:nvPr/>
        </p:nvGrpSpPr>
        <p:grpSpPr>
          <a:xfrm>
            <a:off x="611560" y="1484784"/>
            <a:ext cx="8007402" cy="5112568"/>
            <a:chOff x="571472" y="1500174"/>
            <a:chExt cx="8007402" cy="5112568"/>
          </a:xfrm>
        </p:grpSpPr>
        <p:pic>
          <p:nvPicPr>
            <p:cNvPr id="22" name="Picture 2" descr="D:\yamasita-directory\my-document\発表資料\inex090508\person.png"/>
            <p:cNvPicPr>
              <a:picLocks noChangeAspect="1" noChangeArrowheads="1"/>
            </p:cNvPicPr>
            <p:nvPr/>
          </p:nvPicPr>
          <p:blipFill>
            <a:blip r:embed="rId3" cstate="print"/>
            <a:srcRect/>
            <a:stretch>
              <a:fillRect/>
            </a:stretch>
          </p:blipFill>
          <p:spPr bwMode="auto">
            <a:xfrm>
              <a:off x="571472" y="2243142"/>
              <a:ext cx="1238250" cy="1828800"/>
            </a:xfrm>
            <a:prstGeom prst="rect">
              <a:avLst/>
            </a:prstGeom>
            <a:noFill/>
          </p:spPr>
        </p:pic>
        <p:pic>
          <p:nvPicPr>
            <p:cNvPr id="23" name="Picture 2" descr="C:\Users\yamasita\Desktop\computer.png"/>
            <p:cNvPicPr>
              <a:picLocks noChangeAspect="1" noChangeArrowheads="1"/>
            </p:cNvPicPr>
            <p:nvPr/>
          </p:nvPicPr>
          <p:blipFill>
            <a:blip r:embed="rId4" cstate="print"/>
            <a:srcRect/>
            <a:stretch>
              <a:fillRect/>
            </a:stretch>
          </p:blipFill>
          <p:spPr bwMode="auto">
            <a:xfrm>
              <a:off x="6096020" y="2833692"/>
              <a:ext cx="1333500" cy="1238250"/>
            </a:xfrm>
            <a:prstGeom prst="rect">
              <a:avLst/>
            </a:prstGeom>
            <a:noFill/>
          </p:spPr>
        </p:pic>
        <p:pic>
          <p:nvPicPr>
            <p:cNvPr id="24" name="Picture 3" descr="C:\Users\yamasita\Desktop\computer.png"/>
            <p:cNvPicPr>
              <a:picLocks noChangeAspect="1" noChangeArrowheads="1"/>
            </p:cNvPicPr>
            <p:nvPr/>
          </p:nvPicPr>
          <p:blipFill>
            <a:blip r:embed="rId4" cstate="print"/>
            <a:srcRect/>
            <a:stretch>
              <a:fillRect/>
            </a:stretch>
          </p:blipFill>
          <p:spPr bwMode="auto">
            <a:xfrm>
              <a:off x="1881178" y="2833692"/>
              <a:ext cx="1333500" cy="1238250"/>
            </a:xfrm>
            <a:prstGeom prst="rect">
              <a:avLst/>
            </a:prstGeom>
            <a:noFill/>
          </p:spPr>
        </p:pic>
        <p:sp>
          <p:nvSpPr>
            <p:cNvPr id="25" name="テキスト ボックス 24"/>
            <p:cNvSpPr txBox="1"/>
            <p:nvPr/>
          </p:nvSpPr>
          <p:spPr>
            <a:xfrm>
              <a:off x="2051720" y="2252955"/>
              <a:ext cx="1133888"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26" name="テキスト ボックス 25"/>
            <p:cNvSpPr txBox="1"/>
            <p:nvPr/>
          </p:nvSpPr>
          <p:spPr>
            <a:xfrm>
              <a:off x="6251554" y="2258651"/>
              <a:ext cx="1344782"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27" name="正方形/長方形 26"/>
            <p:cNvSpPr/>
            <p:nvPr/>
          </p:nvSpPr>
          <p:spPr>
            <a:xfrm>
              <a:off x="585986" y="4229638"/>
              <a:ext cx="7992888" cy="2383104"/>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latin typeface="Arial" pitchFamily="34" charset="0"/>
                  <a:cs typeface="Arial" pitchFamily="34" charset="0"/>
                </a:rPr>
                <a:t>user@joho24:~ $ </a:t>
              </a:r>
              <a:r>
                <a:rPr lang="en-US" altLang="ja-JP" sz="2800" dirty="0" err="1" smtClean="0">
                  <a:latin typeface="Arial" pitchFamily="34" charset="0"/>
                  <a:cs typeface="Arial" pitchFamily="34" charset="0"/>
                </a:rPr>
                <a:t>ssh</a:t>
              </a:r>
              <a:r>
                <a:rPr lang="en-US" altLang="ja-JP" sz="2800" dirty="0" smtClean="0">
                  <a:latin typeface="Arial" pitchFamily="34" charset="0"/>
                  <a:cs typeface="Arial" pitchFamily="34" charset="0"/>
                </a:rPr>
                <a:t> </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joho15 </a:t>
              </a:r>
              <a:r>
                <a:rPr lang="ja-JP" altLang="en-US" sz="2800" dirty="0" smtClean="0">
                  <a:latin typeface="Arial" pitchFamily="34" charset="0"/>
                  <a:cs typeface="Arial" pitchFamily="34" charset="0"/>
                </a:rPr>
                <a:t> </a:t>
              </a:r>
              <a:r>
                <a:rPr lang="en-US" altLang="ja-JP" sz="2800" dirty="0" err="1" smtClean="0">
                  <a:latin typeface="Arial" pitchFamily="34" charset="0"/>
                  <a:cs typeface="Arial" pitchFamily="34" charset="0"/>
                </a:rPr>
                <a:t>ls</a:t>
              </a:r>
              <a:r>
                <a:rPr lang="en-US" altLang="ja-JP" sz="2800" dirty="0" smtClean="0">
                  <a:latin typeface="Arial" pitchFamily="34" charset="0"/>
                  <a:cs typeface="Arial" pitchFamily="34" charset="0"/>
                </a:rPr>
                <a:t> </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a:t>
              </a:r>
            </a:p>
            <a:p>
              <a:r>
                <a:rPr lang="en-US" altLang="ja-JP" sz="2800" dirty="0" smtClean="0">
                  <a:latin typeface="Arial" pitchFamily="34" charset="0"/>
                  <a:cs typeface="Arial" pitchFamily="34" charset="0"/>
                </a:rPr>
                <a:t>user@joho15‘s </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password: </a:t>
              </a:r>
              <a:r>
                <a:rPr lang="ja-JP" altLang="en-US" sz="2800" dirty="0" smtClean="0">
                  <a:latin typeface="Arial" pitchFamily="34" charset="0"/>
                  <a:cs typeface="Arial" pitchFamily="34" charset="0"/>
                </a:rPr>
                <a:t> </a:t>
              </a:r>
              <a:r>
                <a:rPr lang="en-US" altLang="ja-JP" sz="2800" dirty="0" smtClean="0">
                  <a:latin typeface="Arial" pitchFamily="34" charset="0"/>
                  <a:ea typeface="ＭＳ Ｐゴシック" pitchFamily="50" charset="-128"/>
                  <a:cs typeface="Arial" pitchFamily="34" charset="0"/>
                </a:rPr>
                <a:t>(</a:t>
              </a:r>
              <a:r>
                <a:rPr lang="ja-JP" altLang="en-US" sz="2800" dirty="0" smtClean="0">
                  <a:latin typeface="Arial" pitchFamily="34" charset="0"/>
                  <a:ea typeface="ＭＳ Ｐゴシック" pitchFamily="50" charset="-128"/>
                  <a:cs typeface="Arial" pitchFamily="34" charset="0"/>
                </a:rPr>
                <a:t>パスワードを入力</a:t>
              </a:r>
              <a:r>
                <a:rPr lang="en-US" altLang="ja-JP" sz="2800" dirty="0" smtClean="0">
                  <a:latin typeface="Arial" pitchFamily="34" charset="0"/>
                  <a:ea typeface="ＭＳ Ｐゴシック" pitchFamily="50" charset="-128"/>
                  <a:cs typeface="Arial" pitchFamily="34" charset="0"/>
                </a:rPr>
                <a:t>)</a:t>
              </a:r>
            </a:p>
            <a:p>
              <a:r>
                <a:rPr lang="en-US" altLang="ja-JP" sz="2800" dirty="0" err="1" smtClean="0">
                  <a:latin typeface="Arial" pitchFamily="34" charset="0"/>
                  <a:cs typeface="Arial" pitchFamily="34" charset="0"/>
                </a:rPr>
                <a:t>public_html</a:t>
              </a:r>
              <a:endParaRPr kumimoji="1" lang="en-US" altLang="ja-JP" sz="2800" dirty="0" smtClean="0">
                <a:latin typeface="Arial" pitchFamily="34" charset="0"/>
                <a:cs typeface="Arial" pitchFamily="34" charset="0"/>
              </a:endParaRPr>
            </a:p>
            <a:p>
              <a:r>
                <a:rPr lang="en-US" altLang="ja-JP" sz="2800" dirty="0" err="1" smtClean="0">
                  <a:latin typeface="Arial" pitchFamily="34" charset="0"/>
                  <a:cs typeface="Arial" pitchFamily="34" charset="0"/>
                </a:rPr>
                <a:t>a.out</a:t>
              </a:r>
              <a:endParaRPr kumimoji="1" lang="en-US" altLang="ja-JP" sz="2800" dirty="0" smtClean="0">
                <a:latin typeface="Arial" pitchFamily="34" charset="0"/>
                <a:cs typeface="Arial" pitchFamily="34" charset="0"/>
              </a:endParaRPr>
            </a:p>
            <a:p>
              <a:r>
                <a:rPr lang="en-US" altLang="ja-JP" sz="2800" dirty="0" smtClean="0">
                  <a:latin typeface="Arial" pitchFamily="34" charset="0"/>
                  <a:cs typeface="Arial" pitchFamily="34" charset="0"/>
                </a:rPr>
                <a:t>test.f90</a:t>
              </a:r>
              <a:endParaRPr kumimoji="1" lang="ja-JP" altLang="en-US" sz="2800" dirty="0">
                <a:latin typeface="Arial" pitchFamily="34" charset="0"/>
                <a:cs typeface="Arial" pitchFamily="34" charset="0"/>
              </a:endParaRPr>
            </a:p>
          </p:txBody>
        </p:sp>
        <p:cxnSp>
          <p:nvCxnSpPr>
            <p:cNvPr id="28" name="直線コネクタ 27"/>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71472" y="1500174"/>
              <a:ext cx="5429288" cy="523220"/>
            </a:xfrm>
            <a:prstGeom prst="rect">
              <a:avLst/>
            </a:prstGeom>
            <a:noFill/>
          </p:spPr>
          <p:txBody>
            <a:bodyPr wrap="square" rtlCol="0">
              <a:spAutoFit/>
            </a:bodyPr>
            <a:lstStyle/>
            <a:p>
              <a:r>
                <a:rPr kumimoji="1" lang="ja-JP" altLang="en-US" sz="2800" dirty="0" smtClean="0"/>
                <a:t>例</a:t>
              </a:r>
              <a:r>
                <a:rPr kumimoji="1" lang="en-US" altLang="ja-JP" sz="2800" dirty="0" smtClean="0"/>
                <a:t>: </a:t>
              </a:r>
              <a:r>
                <a:rPr lang="en-US" altLang="ja-JP" sz="2800" dirty="0" smtClean="0"/>
                <a:t>joho24 </a:t>
              </a:r>
              <a:r>
                <a:rPr kumimoji="1" lang="ja-JP" altLang="en-US" sz="2800" dirty="0" smtClean="0"/>
                <a:t>から </a:t>
              </a:r>
              <a:r>
                <a:rPr lang="en-US" altLang="ja-JP" sz="2800" dirty="0" smtClean="0"/>
                <a:t>joho15</a:t>
              </a:r>
              <a:r>
                <a:rPr kumimoji="1" lang="en-US" altLang="ja-JP" sz="2800" dirty="0" smtClean="0"/>
                <a:t> </a:t>
              </a:r>
              <a:r>
                <a:rPr lang="ja-JP" altLang="en-US" sz="2800" dirty="0" smtClean="0"/>
                <a:t>を操作</a:t>
              </a:r>
              <a:endParaRPr kumimoji="1" lang="ja-JP" altLang="en-US" sz="28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r>
              <a:rPr lang="ja-JP" altLang="en-US" dirty="0"/>
              <a:t>ファイル転送とは</a:t>
            </a:r>
          </a:p>
        </p:txBody>
      </p:sp>
      <p:sp>
        <p:nvSpPr>
          <p:cNvPr id="69635" name="Rectangle 3"/>
          <p:cNvSpPr>
            <a:spLocks noGrp="1" noChangeArrowheads="1"/>
          </p:cNvSpPr>
          <p:nvPr>
            <p:ph idx="1"/>
          </p:nvPr>
        </p:nvSpPr>
        <p:spPr>
          <a:xfrm>
            <a:off x="395536" y="1844675"/>
            <a:ext cx="8151564" cy="4216400"/>
          </a:xfrm>
        </p:spPr>
        <p:txBody>
          <a:bodyPr>
            <a:normAutofit/>
          </a:bodyPr>
          <a:lstStyle/>
          <a:p>
            <a:pPr>
              <a:lnSpc>
                <a:spcPct val="80000"/>
              </a:lnSpc>
            </a:pPr>
            <a:r>
              <a:rPr lang="ja-JP" altLang="en-US" dirty="0" smtClean="0"/>
              <a:t>ローカルホストから</a:t>
            </a:r>
            <a:r>
              <a:rPr lang="en-US" altLang="ja-JP" dirty="0" smtClean="0"/>
              <a:t>, </a:t>
            </a:r>
            <a:r>
              <a:rPr lang="ja-JP" altLang="en-US" dirty="0" smtClean="0"/>
              <a:t>リモートホストにファイルを送信したり</a:t>
            </a:r>
            <a:r>
              <a:rPr lang="en-US" altLang="ja-JP" dirty="0" smtClean="0"/>
              <a:t>, </a:t>
            </a:r>
            <a:r>
              <a:rPr lang="ja-JP" altLang="en-US" dirty="0" smtClean="0"/>
              <a:t>リモートホストからファイルを受信したりすること</a:t>
            </a:r>
            <a:endParaRPr lang="en-US" altLang="ja-JP" dirty="0" smtClean="0"/>
          </a:p>
          <a:p>
            <a:pPr>
              <a:lnSpc>
                <a:spcPct val="80000"/>
              </a:lnSpc>
            </a:pPr>
            <a:endParaRPr lang="en-US" altLang="ja-JP" dirty="0" smtClean="0"/>
          </a:p>
          <a:p>
            <a:pPr>
              <a:lnSpc>
                <a:spcPct val="80000"/>
              </a:lnSpc>
            </a:pPr>
            <a:r>
              <a:rPr lang="ja-JP" altLang="en-US" dirty="0" smtClean="0"/>
              <a:t>コマンド</a:t>
            </a:r>
            <a:r>
              <a:rPr lang="en-US" altLang="ja-JP" dirty="0" smtClean="0"/>
              <a:t>: </a:t>
            </a:r>
            <a:r>
              <a:rPr lang="en-US" altLang="ja-JP" dirty="0" smtClean="0">
                <a:latin typeface="Arial" pitchFamily="34" charset="0"/>
                <a:cs typeface="Arial" pitchFamily="34" charset="0"/>
              </a:rPr>
              <a:t>ftp, </a:t>
            </a:r>
            <a:r>
              <a:rPr lang="en-US" altLang="ja-JP" dirty="0" err="1" smtClean="0">
                <a:latin typeface="Arial" pitchFamily="34" charset="0"/>
                <a:cs typeface="Arial" pitchFamily="34" charset="0"/>
              </a:rPr>
              <a:t>scp</a:t>
            </a: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sftp</a:t>
            </a:r>
            <a:endParaRPr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r>
              <a:rPr lang="ja-JP" altLang="en-US" dirty="0"/>
              <a:t>ファイル</a:t>
            </a:r>
            <a:r>
              <a:rPr lang="ja-JP" altLang="en-US" dirty="0" smtClean="0"/>
              <a:t>転送の概念図</a:t>
            </a:r>
            <a:endParaRPr lang="ja-JP" altLang="en-US" dirty="0"/>
          </a:p>
        </p:txBody>
      </p:sp>
      <p:grpSp>
        <p:nvGrpSpPr>
          <p:cNvPr id="6" name="グループ化 5"/>
          <p:cNvGrpSpPr/>
          <p:nvPr/>
        </p:nvGrpSpPr>
        <p:grpSpPr>
          <a:xfrm>
            <a:off x="251520" y="1500174"/>
            <a:ext cx="8604448" cy="4665130"/>
            <a:chOff x="251520" y="1500174"/>
            <a:chExt cx="8604448" cy="4665130"/>
          </a:xfrm>
        </p:grpSpPr>
        <p:pic>
          <p:nvPicPr>
            <p:cNvPr id="7" name="Picture 2" descr="D:\yamasita-directory\my-document\発表資料\inex090508\person.png"/>
            <p:cNvPicPr>
              <a:picLocks noChangeAspect="1" noChangeArrowheads="1"/>
            </p:cNvPicPr>
            <p:nvPr/>
          </p:nvPicPr>
          <p:blipFill>
            <a:blip r:embed="rId3" cstate="print"/>
            <a:srcRect/>
            <a:stretch>
              <a:fillRect/>
            </a:stretch>
          </p:blipFill>
          <p:spPr bwMode="auto">
            <a:xfrm>
              <a:off x="571472" y="2243142"/>
              <a:ext cx="1238250" cy="1828800"/>
            </a:xfrm>
            <a:prstGeom prst="rect">
              <a:avLst/>
            </a:prstGeom>
            <a:noFill/>
          </p:spPr>
        </p:pic>
        <p:pic>
          <p:nvPicPr>
            <p:cNvPr id="8" name="Picture 2" descr="C:\Users\yamasita\Desktop\computer.png"/>
            <p:cNvPicPr>
              <a:picLocks noChangeAspect="1" noChangeArrowheads="1"/>
            </p:cNvPicPr>
            <p:nvPr/>
          </p:nvPicPr>
          <p:blipFill>
            <a:blip r:embed="rId4" cstate="print"/>
            <a:srcRect/>
            <a:stretch>
              <a:fillRect/>
            </a:stretch>
          </p:blipFill>
          <p:spPr bwMode="auto">
            <a:xfrm>
              <a:off x="6096020" y="2833692"/>
              <a:ext cx="1333500" cy="1238250"/>
            </a:xfrm>
            <a:prstGeom prst="rect">
              <a:avLst/>
            </a:prstGeom>
            <a:noFill/>
          </p:spPr>
        </p:pic>
        <p:pic>
          <p:nvPicPr>
            <p:cNvPr id="9" name="Picture 3" descr="C:\Users\yamasita\Desktop\computer.png"/>
            <p:cNvPicPr>
              <a:picLocks noChangeAspect="1" noChangeArrowheads="1"/>
            </p:cNvPicPr>
            <p:nvPr/>
          </p:nvPicPr>
          <p:blipFill>
            <a:blip r:embed="rId4" cstate="print"/>
            <a:srcRect/>
            <a:stretch>
              <a:fillRect/>
            </a:stretch>
          </p:blipFill>
          <p:spPr bwMode="auto">
            <a:xfrm>
              <a:off x="1881178" y="2833692"/>
              <a:ext cx="1333500" cy="1238250"/>
            </a:xfrm>
            <a:prstGeom prst="rect">
              <a:avLst/>
            </a:prstGeom>
            <a:noFill/>
          </p:spPr>
        </p:pic>
        <p:sp>
          <p:nvSpPr>
            <p:cNvPr id="10" name="テキスト ボックス 9"/>
            <p:cNvSpPr txBox="1"/>
            <p:nvPr/>
          </p:nvSpPr>
          <p:spPr>
            <a:xfrm>
              <a:off x="1979712" y="2252955"/>
              <a:ext cx="123496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11" name="テキスト ボックス 10"/>
            <p:cNvSpPr txBox="1"/>
            <p:nvPr/>
          </p:nvSpPr>
          <p:spPr>
            <a:xfrm>
              <a:off x="6246405" y="2252955"/>
              <a:ext cx="1200766"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12" name="正方形/長方形 11"/>
            <p:cNvSpPr/>
            <p:nvPr/>
          </p:nvSpPr>
          <p:spPr>
            <a:xfrm>
              <a:off x="251520" y="4572008"/>
              <a:ext cx="8604448" cy="1593296"/>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latin typeface="Arial" pitchFamily="34" charset="0"/>
                  <a:cs typeface="Arial" pitchFamily="34" charset="0"/>
                </a:rPr>
                <a:t>user@joho24:~ $ </a:t>
              </a:r>
              <a:r>
                <a:rPr lang="en-US" altLang="ja-JP" sz="2800" dirty="0" err="1" smtClean="0">
                  <a:latin typeface="Arial" pitchFamily="34" charset="0"/>
                  <a:cs typeface="Arial" pitchFamily="34" charset="0"/>
                </a:rPr>
                <a:t>scp</a:t>
              </a:r>
              <a:r>
                <a:rPr lang="en-US" altLang="ja-JP" sz="2800" dirty="0" smtClean="0">
                  <a:latin typeface="Arial" pitchFamily="34" charset="0"/>
                  <a:cs typeface="Arial" pitchFamily="34" charset="0"/>
                </a:rPr>
                <a:t> </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file.</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txt  joho15:/home/user</a:t>
              </a:r>
            </a:p>
            <a:p>
              <a:r>
                <a:rPr lang="en-US" altLang="ja-JP" sz="2800" dirty="0" smtClean="0">
                  <a:latin typeface="Arial" pitchFamily="34" charset="0"/>
                  <a:cs typeface="Arial" pitchFamily="34" charset="0"/>
                </a:rPr>
                <a:t>user@joho15‘s password:</a:t>
              </a:r>
              <a:r>
                <a:rPr lang="ja-JP" altLang="en-US" sz="2800" dirty="0" smtClean="0">
                  <a:latin typeface="Arial" pitchFamily="34" charset="0"/>
                  <a:cs typeface="Arial" pitchFamily="34" charset="0"/>
                </a:rPr>
                <a:t>  </a:t>
              </a:r>
              <a:r>
                <a:rPr lang="en-US" altLang="ja-JP" sz="2800" dirty="0" smtClean="0">
                  <a:latin typeface="Arial" pitchFamily="34" charset="0"/>
                  <a:ea typeface="ＭＳ Ｐゴシック" pitchFamily="50" charset="-128"/>
                  <a:cs typeface="Arial" pitchFamily="34" charset="0"/>
                </a:rPr>
                <a:t>(</a:t>
              </a:r>
              <a:r>
                <a:rPr lang="ja-JP" altLang="en-US" sz="2800" dirty="0" smtClean="0">
                  <a:latin typeface="Arial" pitchFamily="34" charset="0"/>
                  <a:ea typeface="ＭＳ Ｐゴシック" pitchFamily="50" charset="-128"/>
                  <a:cs typeface="Arial" pitchFamily="34" charset="0"/>
                </a:rPr>
                <a:t>パスワードを入力</a:t>
              </a:r>
              <a:r>
                <a:rPr lang="en-US" altLang="ja-JP" sz="2800" dirty="0" smtClean="0">
                  <a:latin typeface="Arial" pitchFamily="34" charset="0"/>
                  <a:ea typeface="ＭＳ Ｐゴシック" pitchFamily="50" charset="-128"/>
                  <a:cs typeface="Arial" pitchFamily="34" charset="0"/>
                </a:rPr>
                <a:t>)</a:t>
              </a:r>
            </a:p>
            <a:p>
              <a:r>
                <a:rPr lang="en-US" altLang="ja-JP" sz="2800" dirty="0" smtClean="0">
                  <a:latin typeface="Arial" pitchFamily="34" charset="0"/>
                  <a:cs typeface="Arial" pitchFamily="34" charset="0"/>
                </a:rPr>
                <a:t>file.txt                 100%</a:t>
              </a:r>
              <a:r>
                <a:rPr lang="ja-JP" altLang="en-US" sz="2800" dirty="0" smtClean="0">
                  <a:latin typeface="Arial" pitchFamily="34" charset="0"/>
                  <a:cs typeface="Arial" pitchFamily="34" charset="0"/>
                </a:rPr>
                <a:t> </a:t>
              </a:r>
              <a:r>
                <a:rPr lang="en-US" altLang="ja-JP" sz="2800" dirty="0" smtClean="0">
                  <a:latin typeface="Arial" pitchFamily="34" charset="0"/>
                  <a:cs typeface="Arial" pitchFamily="34" charset="0"/>
                </a:rPr>
                <a:t> 7551     7.4KB/s   00:00</a:t>
              </a:r>
              <a:endParaRPr kumimoji="1" lang="en-US" altLang="ja-JP" sz="2800" dirty="0" smtClean="0">
                <a:latin typeface="Arial" pitchFamily="34" charset="0"/>
                <a:cs typeface="Arial" pitchFamily="34" charset="0"/>
              </a:endParaRPr>
            </a:p>
          </p:txBody>
        </p:sp>
        <p:cxnSp>
          <p:nvCxnSpPr>
            <p:cNvPr id="13" name="直線コネクタ 12"/>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71472" y="1500174"/>
              <a:ext cx="6592816" cy="523220"/>
            </a:xfrm>
            <a:prstGeom prst="rect">
              <a:avLst/>
            </a:prstGeom>
            <a:noFill/>
          </p:spPr>
          <p:txBody>
            <a:bodyPr wrap="square" rtlCol="0">
              <a:spAutoFit/>
            </a:bodyPr>
            <a:lstStyle/>
            <a:p>
              <a:r>
                <a:rPr kumimoji="1" lang="ja-JP" altLang="en-US" sz="2800" dirty="0" smtClean="0"/>
                <a:t>例</a:t>
              </a:r>
              <a:r>
                <a:rPr kumimoji="1" lang="en-US" altLang="ja-JP" sz="2800" dirty="0" smtClean="0"/>
                <a:t>: joho24 </a:t>
              </a:r>
              <a:r>
                <a:rPr kumimoji="1" lang="ja-JP" altLang="en-US" sz="2800" dirty="0" smtClean="0"/>
                <a:t>から </a:t>
              </a:r>
              <a:r>
                <a:rPr lang="en-US" altLang="ja-JP" sz="2800" dirty="0" smtClean="0"/>
                <a:t>joho15</a:t>
              </a:r>
              <a:r>
                <a:rPr kumimoji="1" lang="en-US" altLang="ja-JP" sz="2800" dirty="0" smtClean="0"/>
                <a:t> </a:t>
              </a:r>
              <a:r>
                <a:rPr lang="ja-JP" altLang="en-US" sz="2800" dirty="0" smtClean="0"/>
                <a:t>にファイルを転送</a:t>
              </a:r>
              <a:endParaRPr kumimoji="1" lang="ja-JP" altLang="en-US" sz="2800" dirty="0"/>
            </a:p>
          </p:txBody>
        </p:sp>
      </p:grpSp>
      <p:sp>
        <p:nvSpPr>
          <p:cNvPr id="15" name="右矢印 14"/>
          <p:cNvSpPr/>
          <p:nvPr/>
        </p:nvSpPr>
        <p:spPr>
          <a:xfrm>
            <a:off x="4714876" y="2357430"/>
            <a:ext cx="428628" cy="57150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pic>
        <p:nvPicPr>
          <p:cNvPr id="16" name="図 15" descr="memo.JPG"/>
          <p:cNvPicPr>
            <a:picLocks noChangeAspect="1"/>
          </p:cNvPicPr>
          <p:nvPr/>
        </p:nvPicPr>
        <p:blipFill>
          <a:blip r:embed="rId5" cstate="print"/>
          <a:stretch>
            <a:fillRect/>
          </a:stretch>
        </p:blipFill>
        <p:spPr>
          <a:xfrm>
            <a:off x="3971226" y="2236396"/>
            <a:ext cx="720080" cy="78361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571472" y="1384176"/>
            <a:ext cx="6858048" cy="1828800"/>
            <a:chOff x="571472" y="2243142"/>
            <a:chExt cx="6858048" cy="1828800"/>
          </a:xfrm>
        </p:grpSpPr>
        <p:pic>
          <p:nvPicPr>
            <p:cNvPr id="5" name="Picture 2" descr="D:\yamasita-directory\my-document\発表資料\inex090508\person.png"/>
            <p:cNvPicPr>
              <a:picLocks noChangeAspect="1" noChangeArrowheads="1"/>
            </p:cNvPicPr>
            <p:nvPr/>
          </p:nvPicPr>
          <p:blipFill>
            <a:blip r:embed="rId3" cstate="print"/>
            <a:srcRect/>
            <a:stretch>
              <a:fillRect/>
            </a:stretch>
          </p:blipFill>
          <p:spPr bwMode="auto">
            <a:xfrm>
              <a:off x="571472" y="2243142"/>
              <a:ext cx="1238250" cy="1828800"/>
            </a:xfrm>
            <a:prstGeom prst="rect">
              <a:avLst/>
            </a:prstGeom>
            <a:noFill/>
          </p:spPr>
        </p:pic>
        <p:pic>
          <p:nvPicPr>
            <p:cNvPr id="6" name="Picture 2" descr="C:\Users\yamasita\Desktop\computer.png"/>
            <p:cNvPicPr>
              <a:picLocks noChangeAspect="1" noChangeArrowheads="1"/>
            </p:cNvPicPr>
            <p:nvPr/>
          </p:nvPicPr>
          <p:blipFill>
            <a:blip r:embed="rId4" cstate="print"/>
            <a:srcRect/>
            <a:stretch>
              <a:fillRect/>
            </a:stretch>
          </p:blipFill>
          <p:spPr bwMode="auto">
            <a:xfrm>
              <a:off x="6096020" y="2833692"/>
              <a:ext cx="1333500" cy="1238250"/>
            </a:xfrm>
            <a:prstGeom prst="rect">
              <a:avLst/>
            </a:prstGeom>
            <a:noFill/>
          </p:spPr>
        </p:pic>
        <p:pic>
          <p:nvPicPr>
            <p:cNvPr id="7" name="Picture 3" descr="C:\Users\yamasita\Desktop\computer.png"/>
            <p:cNvPicPr>
              <a:picLocks noChangeAspect="1" noChangeArrowheads="1"/>
            </p:cNvPicPr>
            <p:nvPr/>
          </p:nvPicPr>
          <p:blipFill>
            <a:blip r:embed="rId4" cstate="print"/>
            <a:srcRect/>
            <a:stretch>
              <a:fillRect/>
            </a:stretch>
          </p:blipFill>
          <p:spPr bwMode="auto">
            <a:xfrm>
              <a:off x="1881178" y="2833692"/>
              <a:ext cx="1333500" cy="1238250"/>
            </a:xfrm>
            <a:prstGeom prst="rect">
              <a:avLst/>
            </a:prstGeom>
            <a:noFill/>
          </p:spPr>
        </p:pic>
        <p:sp>
          <p:nvSpPr>
            <p:cNvPr id="8" name="テキスト ボックス 7"/>
            <p:cNvSpPr txBox="1"/>
            <p:nvPr/>
          </p:nvSpPr>
          <p:spPr>
            <a:xfrm>
              <a:off x="2051720" y="2252955"/>
              <a:ext cx="1162958"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228184" y="2252955"/>
              <a:ext cx="1128758"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cxnSp>
          <p:nvCxnSpPr>
            <p:cNvPr id="11" name="直線コネクタ 10"/>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p:cNvGrpSpPr/>
          <p:nvPr/>
        </p:nvGrpSpPr>
        <p:grpSpPr>
          <a:xfrm>
            <a:off x="323528" y="3501008"/>
            <a:ext cx="8606190" cy="2533367"/>
            <a:chOff x="323528" y="3357562"/>
            <a:chExt cx="8606190" cy="2533367"/>
          </a:xfrm>
        </p:grpSpPr>
        <p:sp>
          <p:nvSpPr>
            <p:cNvPr id="13" name="テキスト ボックス 12"/>
            <p:cNvSpPr txBox="1"/>
            <p:nvPr/>
          </p:nvSpPr>
          <p:spPr>
            <a:xfrm>
              <a:off x="428596" y="3357562"/>
              <a:ext cx="3571900" cy="461665"/>
            </a:xfrm>
            <a:prstGeom prst="rect">
              <a:avLst/>
            </a:prstGeom>
            <a:noFill/>
          </p:spPr>
          <p:txBody>
            <a:bodyPr wrap="square" rtlCol="0">
              <a:spAutoFit/>
            </a:bodyPr>
            <a:lstStyle/>
            <a:p>
              <a:r>
                <a:rPr lang="ja-JP" altLang="en-US" sz="2400" dirty="0" smtClean="0"/>
                <a:t>遠隔アクセスコマンド実行</a:t>
              </a:r>
              <a:endParaRPr kumimoji="1" lang="ja-JP" altLang="en-US" sz="2400" dirty="0"/>
            </a:p>
          </p:txBody>
        </p:sp>
        <p:sp>
          <p:nvSpPr>
            <p:cNvPr id="14" name="テキスト ボックス 13"/>
            <p:cNvSpPr txBox="1"/>
            <p:nvPr/>
          </p:nvSpPr>
          <p:spPr>
            <a:xfrm>
              <a:off x="5000628" y="3753153"/>
              <a:ext cx="3929090" cy="461665"/>
            </a:xfrm>
            <a:prstGeom prst="rect">
              <a:avLst/>
            </a:prstGeom>
            <a:noFill/>
          </p:spPr>
          <p:txBody>
            <a:bodyPr wrap="square" rtlCol="0">
              <a:spAutoFit/>
            </a:bodyPr>
            <a:lstStyle/>
            <a:p>
              <a:r>
                <a:rPr lang="ja-JP" altLang="en-US" sz="2400" dirty="0" smtClean="0"/>
                <a:t>ユーザ名・パスワードの要求</a:t>
              </a:r>
              <a:endParaRPr kumimoji="1" lang="ja-JP" altLang="en-US" sz="2400" dirty="0"/>
            </a:p>
          </p:txBody>
        </p:sp>
        <p:sp>
          <p:nvSpPr>
            <p:cNvPr id="15" name="テキスト ボックス 14"/>
            <p:cNvSpPr txBox="1"/>
            <p:nvPr/>
          </p:nvSpPr>
          <p:spPr>
            <a:xfrm>
              <a:off x="357158" y="4357694"/>
              <a:ext cx="3929090" cy="461665"/>
            </a:xfrm>
            <a:prstGeom prst="rect">
              <a:avLst/>
            </a:prstGeom>
            <a:noFill/>
          </p:spPr>
          <p:txBody>
            <a:bodyPr wrap="square" rtlCol="0">
              <a:spAutoFit/>
            </a:bodyPr>
            <a:lstStyle/>
            <a:p>
              <a:r>
                <a:rPr lang="ja-JP" altLang="en-US" sz="2400" dirty="0" smtClean="0">
                  <a:solidFill>
                    <a:srgbClr val="FF0000"/>
                  </a:solidFill>
                </a:rPr>
                <a:t>ユーザ名・パスワードの送信</a:t>
              </a:r>
              <a:endParaRPr kumimoji="1" lang="ja-JP" altLang="en-US" sz="2400" dirty="0">
                <a:solidFill>
                  <a:srgbClr val="FF0000"/>
                </a:solidFill>
              </a:endParaRPr>
            </a:p>
          </p:txBody>
        </p:sp>
        <p:sp>
          <p:nvSpPr>
            <p:cNvPr id="16" name="テキスト ボックス 15"/>
            <p:cNvSpPr txBox="1"/>
            <p:nvPr/>
          </p:nvSpPr>
          <p:spPr>
            <a:xfrm>
              <a:off x="5072066" y="4824723"/>
              <a:ext cx="2143140" cy="461665"/>
            </a:xfrm>
            <a:prstGeom prst="rect">
              <a:avLst/>
            </a:prstGeom>
            <a:noFill/>
          </p:spPr>
          <p:txBody>
            <a:bodyPr wrap="square" rtlCol="0">
              <a:spAutoFit/>
            </a:bodyPr>
            <a:lstStyle/>
            <a:p>
              <a:r>
                <a:rPr kumimoji="1" lang="ja-JP" altLang="en-US" sz="2400" dirty="0" smtClean="0"/>
                <a:t>アクセス許可</a:t>
              </a:r>
              <a:endParaRPr kumimoji="1" lang="ja-JP" altLang="en-US" sz="2400" dirty="0"/>
            </a:p>
          </p:txBody>
        </p:sp>
        <p:sp>
          <p:nvSpPr>
            <p:cNvPr id="17" name="テキスト ボックス 16"/>
            <p:cNvSpPr txBox="1"/>
            <p:nvPr/>
          </p:nvSpPr>
          <p:spPr>
            <a:xfrm>
              <a:off x="323528" y="5429264"/>
              <a:ext cx="3929090" cy="461665"/>
            </a:xfrm>
            <a:prstGeom prst="rect">
              <a:avLst/>
            </a:prstGeom>
            <a:noFill/>
          </p:spPr>
          <p:txBody>
            <a:bodyPr wrap="square" rtlCol="0">
              <a:spAutoFit/>
            </a:bodyPr>
            <a:lstStyle/>
            <a:p>
              <a:r>
                <a:rPr lang="en-US" altLang="ja-JP" sz="2400" dirty="0" smtClean="0"/>
                <a:t>joho15 </a:t>
              </a:r>
              <a:r>
                <a:rPr kumimoji="1" lang="ja-JP" altLang="en-US" sz="2400" dirty="0" smtClean="0"/>
                <a:t>に対してコマンド実行</a:t>
              </a:r>
              <a:endParaRPr kumimoji="1" lang="ja-JP" altLang="en-US" sz="2400" dirty="0"/>
            </a:p>
          </p:txBody>
        </p:sp>
        <p:cxnSp>
          <p:nvCxnSpPr>
            <p:cNvPr id="19" name="直線矢印コネクタ 18"/>
            <p:cNvCxnSpPr/>
            <p:nvPr/>
          </p:nvCxnSpPr>
          <p:spPr>
            <a:xfrm>
              <a:off x="4143372" y="3571876"/>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224334" y="4714884"/>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rot="10800000" flipV="1">
              <a:off x="4214810" y="4143380"/>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10800000" flipV="1">
              <a:off x="4143373" y="5286387"/>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タイトル 22"/>
          <p:cNvSpPr>
            <a:spLocks noGrp="1"/>
          </p:cNvSpPr>
          <p:nvPr>
            <p:ph type="title"/>
          </p:nvPr>
        </p:nvSpPr>
        <p:spPr/>
        <p:txBody>
          <a:bodyPr/>
          <a:lstStyle/>
          <a:p>
            <a:r>
              <a:rPr kumimoji="1" lang="ja-JP" altLang="en-US" dirty="0" smtClean="0"/>
              <a:t>遠隔アクセスの流れ</a:t>
            </a:r>
            <a:endParaRPr kumimoji="1" lang="ja-JP" altLang="en-US" dirty="0"/>
          </a:p>
        </p:txBody>
      </p:sp>
      <p:sp>
        <p:nvSpPr>
          <p:cNvPr id="26" name="テキスト ボックス 25"/>
          <p:cNvSpPr txBox="1"/>
          <p:nvPr/>
        </p:nvSpPr>
        <p:spPr>
          <a:xfrm>
            <a:off x="1691680" y="6063679"/>
            <a:ext cx="5976664" cy="461665"/>
          </a:xfrm>
          <a:prstGeom prst="rect">
            <a:avLst/>
          </a:prstGeom>
          <a:noFill/>
        </p:spPr>
        <p:txBody>
          <a:bodyPr wrap="square" rtlCol="0">
            <a:spAutoFit/>
          </a:bodyPr>
          <a:lstStyle/>
          <a:p>
            <a:r>
              <a:rPr lang="ja-JP" altLang="en-US" sz="2400" dirty="0" smtClean="0">
                <a:solidFill>
                  <a:srgbClr val="FF0000"/>
                </a:solidFill>
              </a:rPr>
              <a:t>ユーザ名・パスワードの盗聴の危険性がある</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ja-JP" altLang="en-US" dirty="0"/>
              <a:t>遠隔</a:t>
            </a:r>
            <a:r>
              <a:rPr lang="ja-JP" altLang="en-US" dirty="0" smtClean="0"/>
              <a:t>アクセスに使用される通信規約</a:t>
            </a:r>
            <a:endParaRPr lang="ja-JP" altLang="en-US" dirty="0"/>
          </a:p>
        </p:txBody>
      </p:sp>
      <p:sp>
        <p:nvSpPr>
          <p:cNvPr id="190467" name="Rectangle 3"/>
          <p:cNvSpPr>
            <a:spLocks noGrp="1" noChangeArrowheads="1"/>
          </p:cNvSpPr>
          <p:nvPr>
            <p:ph idx="1"/>
          </p:nvPr>
        </p:nvSpPr>
        <p:spPr>
          <a:xfrm>
            <a:off x="342928" y="1556792"/>
            <a:ext cx="8229600" cy="4325112"/>
          </a:xfrm>
        </p:spPr>
        <p:txBody>
          <a:bodyPr>
            <a:normAutofit/>
          </a:bodyPr>
          <a:lstStyle/>
          <a:p>
            <a:r>
              <a:rPr lang="ja-JP" altLang="en-US" dirty="0" smtClean="0">
                <a:latin typeface="Arial" pitchFamily="34" charset="0"/>
                <a:cs typeface="Arial" pitchFamily="34" charset="0"/>
              </a:rPr>
              <a:t>遠隔アクセスでは決められたポート </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第 </a:t>
            </a:r>
            <a:r>
              <a:rPr lang="en-US" altLang="ja-JP" dirty="0" smtClean="0">
                <a:latin typeface="Arial" pitchFamily="34" charset="0"/>
                <a:cs typeface="Arial" pitchFamily="34" charset="0"/>
              </a:rPr>
              <a:t>5 </a:t>
            </a:r>
            <a:r>
              <a:rPr lang="ja-JP" altLang="en-US" dirty="0" smtClean="0">
                <a:latin typeface="Arial" pitchFamily="34" charset="0"/>
                <a:cs typeface="Arial" pitchFamily="34" charset="0"/>
              </a:rPr>
              <a:t>回参照</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 にアクセスする</a:t>
            </a:r>
          </a:p>
          <a:p>
            <a:pPr lvl="1"/>
            <a:r>
              <a:rPr lang="ja-JP" altLang="en-US" sz="2400" dirty="0" smtClean="0"/>
              <a:t>パケットがどのサービス</a:t>
            </a:r>
            <a:r>
              <a:rPr lang="ja-JP" altLang="en-US" sz="2400" dirty="0" smtClean="0">
                <a:latin typeface="Arial" pitchFamily="34" charset="0"/>
                <a:cs typeface="Arial" pitchFamily="34" charset="0"/>
              </a:rPr>
              <a:t> </a:t>
            </a:r>
            <a:r>
              <a:rPr lang="en-US" altLang="ja-JP" sz="2400" dirty="0" smtClean="0">
                <a:latin typeface="Arial" pitchFamily="34" charset="0"/>
                <a:cs typeface="Arial" pitchFamily="34" charset="0"/>
              </a:rPr>
              <a:t>(</a:t>
            </a:r>
            <a:r>
              <a:rPr lang="ja-JP" altLang="en-US" sz="2400" dirty="0" smtClean="0">
                <a:latin typeface="Arial" pitchFamily="34" charset="0"/>
                <a:cs typeface="Arial" pitchFamily="34" charset="0"/>
              </a:rPr>
              <a:t>アプリケーション</a:t>
            </a:r>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に</a:t>
            </a:r>
            <a:r>
              <a:rPr lang="ja-JP" altLang="en-US" sz="2400" dirty="0" smtClean="0"/>
              <a:t>当てられたものか指定する番号</a:t>
            </a:r>
          </a:p>
          <a:p>
            <a:pPr lvl="1"/>
            <a:r>
              <a:rPr lang="ja-JP" altLang="en-US" sz="2400" dirty="0" smtClean="0"/>
              <a:t>主要なサービスには決まった番号が割り当てられている</a:t>
            </a:r>
            <a:endParaRPr lang="en-US" altLang="ja-JP" sz="2400" dirty="0"/>
          </a:p>
          <a:p>
            <a:r>
              <a:rPr lang="ja-JP" altLang="en-US" sz="2800" dirty="0"/>
              <a:t>それぞれ通信規約が定められて</a:t>
            </a:r>
            <a:r>
              <a:rPr lang="ja-JP" altLang="en-US" sz="2800" dirty="0" smtClean="0"/>
              <a:t>いる</a:t>
            </a:r>
            <a:endParaRPr lang="en-US" altLang="ja-JP" sz="2800" dirty="0" smtClean="0"/>
          </a:p>
          <a:p>
            <a:endParaRPr lang="en-US" altLang="ja-JP" sz="2600" dirty="0" smtClean="0"/>
          </a:p>
          <a:p>
            <a:r>
              <a:rPr lang="ja-JP" altLang="en-US" sz="2800" dirty="0" smtClean="0"/>
              <a:t>以下では遠隔ログイン</a:t>
            </a:r>
            <a:r>
              <a:rPr lang="en-US" altLang="ja-JP" sz="2800" dirty="0" smtClean="0"/>
              <a:t>, </a:t>
            </a:r>
            <a:r>
              <a:rPr lang="ja-JP" altLang="en-US" sz="2800" dirty="0" smtClean="0"/>
              <a:t>遠隔コマンド実行</a:t>
            </a:r>
            <a:r>
              <a:rPr lang="en-US" altLang="ja-JP" sz="2800" dirty="0" smtClean="0"/>
              <a:t>, </a:t>
            </a:r>
            <a:r>
              <a:rPr lang="ja-JP" altLang="en-US" sz="2800" dirty="0" smtClean="0"/>
              <a:t>ファイル転送の通信規約について説明する</a:t>
            </a:r>
            <a:endParaRPr lang="en-US" altLang="ja-JP"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idx="1"/>
          </p:nvPr>
        </p:nvSpPr>
        <p:spPr>
          <a:xfrm>
            <a:off x="179388" y="1556793"/>
            <a:ext cx="8964612" cy="4032448"/>
          </a:xfrm>
        </p:spPr>
        <p:txBody>
          <a:bodyPr>
            <a:normAutofit/>
          </a:bodyPr>
          <a:lstStyle/>
          <a:p>
            <a:r>
              <a:rPr lang="en-US" altLang="ja-JP" dirty="0">
                <a:latin typeface="Arial" pitchFamily="34" charset="0"/>
                <a:cs typeface="Arial" pitchFamily="34" charset="0"/>
              </a:rPr>
              <a:t>telnet (</a:t>
            </a:r>
            <a:r>
              <a:rPr lang="ja-JP" altLang="en-US" dirty="0">
                <a:latin typeface="Arial" pitchFamily="34" charset="0"/>
                <a:cs typeface="Arial" pitchFamily="34" charset="0"/>
              </a:rPr>
              <a:t>ポート番号：</a:t>
            </a:r>
            <a:r>
              <a:rPr lang="en-US" altLang="ja-JP" dirty="0">
                <a:latin typeface="Arial" pitchFamily="34" charset="0"/>
                <a:cs typeface="Arial" pitchFamily="34" charset="0"/>
              </a:rPr>
              <a:t>23)</a:t>
            </a:r>
          </a:p>
          <a:p>
            <a:pPr lvl="1"/>
            <a:r>
              <a:rPr lang="ja-JP" altLang="en-US" sz="2400" dirty="0"/>
              <a:t>特徴</a:t>
            </a:r>
          </a:p>
          <a:p>
            <a:pPr lvl="2"/>
            <a:r>
              <a:rPr lang="ja-JP" altLang="en-US" dirty="0"/>
              <a:t>リモートホストにログインするための規約</a:t>
            </a:r>
          </a:p>
          <a:p>
            <a:pPr lvl="2"/>
            <a:r>
              <a:rPr lang="ja-JP" altLang="en-US" dirty="0" smtClean="0"/>
              <a:t>遠隔アクセス</a:t>
            </a:r>
            <a:r>
              <a:rPr lang="ja-JP" altLang="en-US" dirty="0" smtClean="0"/>
              <a:t>を初めて</a:t>
            </a:r>
            <a:r>
              <a:rPr lang="ja-JP" altLang="en-US" dirty="0" smtClean="0"/>
              <a:t>可能にした通信規約</a:t>
            </a:r>
            <a:endParaRPr lang="en-US" altLang="ja-JP" dirty="0" smtClean="0"/>
          </a:p>
          <a:p>
            <a:pPr lvl="1"/>
            <a:r>
              <a:rPr lang="ja-JP" altLang="en-US" sz="2400" dirty="0" smtClean="0"/>
              <a:t>短所</a:t>
            </a:r>
            <a:endParaRPr lang="ja-JP" altLang="en-US" sz="2400" dirty="0"/>
          </a:p>
          <a:p>
            <a:pPr lvl="2"/>
            <a:r>
              <a:rPr lang="ja-JP" altLang="en-US" dirty="0"/>
              <a:t>ログインパスワードが平文のままネットワークに</a:t>
            </a:r>
            <a:r>
              <a:rPr lang="ja-JP" altLang="en-US" dirty="0" smtClean="0"/>
              <a:t>流れる</a:t>
            </a:r>
            <a:r>
              <a:rPr lang="en-US" altLang="ja-JP" dirty="0" smtClean="0"/>
              <a:t>.</a:t>
            </a:r>
            <a:endParaRPr lang="en-US" altLang="ja-JP" dirty="0"/>
          </a:p>
          <a:p>
            <a:pPr lvl="1"/>
            <a:r>
              <a:rPr lang="ja-JP" altLang="en-US" sz="2400" dirty="0"/>
              <a:t>コマンド</a:t>
            </a:r>
          </a:p>
          <a:p>
            <a:pPr lvl="2"/>
            <a:r>
              <a:rPr lang="en-US" altLang="ja-JP" dirty="0">
                <a:latin typeface="Arial" pitchFamily="34" charset="0"/>
                <a:cs typeface="Arial" pitchFamily="34" charset="0"/>
              </a:rPr>
              <a:t>telnet, rlogin, </a:t>
            </a:r>
            <a:r>
              <a:rPr lang="en-US" altLang="ja-JP" dirty="0" err="1" smtClean="0">
                <a:latin typeface="Arial" pitchFamily="34" charset="0"/>
                <a:cs typeface="Arial" pitchFamily="34" charset="0"/>
              </a:rPr>
              <a:t>rsh</a:t>
            </a:r>
            <a:endParaRPr lang="en-US" altLang="ja-JP" dirty="0" smtClean="0">
              <a:latin typeface="Arial" pitchFamily="34" charset="0"/>
              <a:cs typeface="Arial" pitchFamily="34" charset="0"/>
            </a:endParaRPr>
          </a:p>
          <a:p>
            <a:pPr lvl="1"/>
            <a:r>
              <a:rPr lang="ja-JP" altLang="en-US" sz="2400" dirty="0" smtClean="0"/>
              <a:t>遠隔ログインのためには使わないことを推奨</a:t>
            </a:r>
          </a:p>
        </p:txBody>
      </p:sp>
      <p:sp>
        <p:nvSpPr>
          <p:cNvPr id="4" name="タイトル 3"/>
          <p:cNvSpPr>
            <a:spLocks noGrp="1"/>
          </p:cNvSpPr>
          <p:nvPr>
            <p:ph type="title"/>
          </p:nvPr>
        </p:nvSpPr>
        <p:spPr/>
        <p:txBody>
          <a:bodyPr/>
          <a:lstStyle/>
          <a:p>
            <a:r>
              <a:rPr lang="ja-JP" altLang="en-US" dirty="0" smtClean="0"/>
              <a:t>遠隔アクセスに使用される通信規約</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179388" y="1592719"/>
            <a:ext cx="8964612" cy="4428569"/>
          </a:xfrm>
        </p:spPr>
        <p:txBody>
          <a:bodyPr>
            <a:normAutofit/>
          </a:bodyPr>
          <a:lstStyle/>
          <a:p>
            <a:r>
              <a:rPr lang="en-US" altLang="ja-JP" dirty="0">
                <a:latin typeface="Arial" pitchFamily="34" charset="0"/>
                <a:cs typeface="Arial" pitchFamily="34" charset="0"/>
              </a:rPr>
              <a:t>ftp (file transfer protocol</a:t>
            </a:r>
            <a:r>
              <a:rPr lang="en-US" altLang="ja-JP" dirty="0" smtClean="0">
                <a:latin typeface="Arial" pitchFamily="34" charset="0"/>
                <a:cs typeface="Arial" pitchFamily="34" charset="0"/>
              </a:rPr>
              <a:t>) (</a:t>
            </a:r>
            <a:r>
              <a:rPr lang="ja-JP" altLang="en-US" dirty="0">
                <a:latin typeface="Arial" pitchFamily="34" charset="0"/>
                <a:cs typeface="Arial" pitchFamily="34" charset="0"/>
              </a:rPr>
              <a:t>ポート番号：</a:t>
            </a:r>
            <a:r>
              <a:rPr lang="en-US" altLang="ja-JP" dirty="0">
                <a:latin typeface="Arial" pitchFamily="34" charset="0"/>
                <a:cs typeface="Arial" pitchFamily="34" charset="0"/>
              </a:rPr>
              <a:t>21)</a:t>
            </a:r>
          </a:p>
          <a:p>
            <a:pPr lvl="1"/>
            <a:r>
              <a:rPr lang="ja-JP" altLang="en-US" sz="2400" dirty="0"/>
              <a:t>特徴</a:t>
            </a:r>
          </a:p>
          <a:p>
            <a:pPr lvl="2"/>
            <a:r>
              <a:rPr lang="ja-JP" altLang="en-US" sz="2200" dirty="0"/>
              <a:t>ホスト間でファイル転送するための規約</a:t>
            </a:r>
          </a:p>
          <a:p>
            <a:pPr lvl="2"/>
            <a:r>
              <a:rPr lang="ja-JP" altLang="en-US" sz="2200" dirty="0" smtClean="0"/>
              <a:t>ファイル転送を</a:t>
            </a:r>
            <a:r>
              <a:rPr lang="ja-JP" altLang="en-US" sz="2200" dirty="0" smtClean="0"/>
              <a:t>初めて可能にした通信規約</a:t>
            </a:r>
            <a:endParaRPr lang="ja-JP" altLang="en-US" sz="2200" dirty="0"/>
          </a:p>
          <a:p>
            <a:pPr lvl="1"/>
            <a:r>
              <a:rPr lang="ja-JP" altLang="en-US" sz="2400" dirty="0"/>
              <a:t>短所</a:t>
            </a:r>
          </a:p>
          <a:p>
            <a:pPr lvl="2"/>
            <a:r>
              <a:rPr lang="ja-JP" altLang="en-US" sz="2200" dirty="0"/>
              <a:t>ログインパスワードが平文のままネットワークに</a:t>
            </a:r>
            <a:r>
              <a:rPr lang="ja-JP" altLang="en-US" sz="2200" dirty="0" smtClean="0"/>
              <a:t>流れる</a:t>
            </a:r>
            <a:endParaRPr lang="en-US" altLang="ja-JP" sz="2200" dirty="0"/>
          </a:p>
          <a:p>
            <a:pPr lvl="1"/>
            <a:r>
              <a:rPr lang="ja-JP" altLang="en-US" sz="2400" dirty="0"/>
              <a:t>コマンド</a:t>
            </a:r>
          </a:p>
          <a:p>
            <a:pPr lvl="2"/>
            <a:r>
              <a:rPr lang="en-US" altLang="ja-JP" sz="2200" dirty="0" smtClean="0">
                <a:latin typeface="Arial" pitchFamily="34" charset="0"/>
                <a:cs typeface="Arial" pitchFamily="34" charset="0"/>
              </a:rPr>
              <a:t>ftp</a:t>
            </a:r>
          </a:p>
          <a:p>
            <a:pPr lvl="1"/>
            <a:r>
              <a:rPr lang="ja-JP" altLang="en-US" sz="2400" dirty="0" smtClean="0"/>
              <a:t>ユーザ名とパスワードが必要な場合には使わないことを推奨</a:t>
            </a:r>
            <a:endParaRPr lang="en-US" altLang="ja-JP" sz="2400" dirty="0" smtClean="0"/>
          </a:p>
          <a:p>
            <a:pPr lvl="2"/>
            <a:r>
              <a:rPr lang="en-US" altLang="ja-JP" sz="2200" dirty="0" smtClean="0"/>
              <a:t>anonymous ftp </a:t>
            </a:r>
            <a:r>
              <a:rPr lang="ja-JP" altLang="en-US" sz="2200" dirty="0" smtClean="0"/>
              <a:t>という公開サービスではパスワードは必要ない</a:t>
            </a:r>
          </a:p>
        </p:txBody>
      </p:sp>
      <p:sp>
        <p:nvSpPr>
          <p:cNvPr id="6" name="タイトル 3"/>
          <p:cNvSpPr>
            <a:spLocks noGrp="1"/>
          </p:cNvSpPr>
          <p:nvPr>
            <p:ph type="title"/>
          </p:nvPr>
        </p:nvSpPr>
        <p:spPr/>
        <p:txBody>
          <a:bodyPr/>
          <a:lstStyle/>
          <a:p>
            <a:r>
              <a:rPr lang="ja-JP" altLang="en-US" dirty="0" smtClean="0"/>
              <a:t>遠隔アクセスに使用される通信規約</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xfrm>
            <a:off x="179388" y="1556569"/>
            <a:ext cx="8964612" cy="3888655"/>
          </a:xfrm>
        </p:spPr>
        <p:txBody>
          <a:bodyPr>
            <a:normAutofit/>
          </a:bodyPr>
          <a:lstStyle/>
          <a:p>
            <a:r>
              <a:rPr lang="en-US" altLang="ja-JP" dirty="0" err="1">
                <a:latin typeface="Arial" pitchFamily="34" charset="0"/>
                <a:cs typeface="Arial" pitchFamily="34" charset="0"/>
              </a:rPr>
              <a:t>ssh</a:t>
            </a:r>
            <a:r>
              <a:rPr lang="en-US" altLang="ja-JP" dirty="0">
                <a:latin typeface="Arial" pitchFamily="34" charset="0"/>
                <a:cs typeface="Arial" pitchFamily="34" charset="0"/>
              </a:rPr>
              <a:t> </a:t>
            </a:r>
            <a:r>
              <a:rPr lang="en-US" altLang="ja-JP" dirty="0" smtClean="0">
                <a:latin typeface="Arial" pitchFamily="34" charset="0"/>
                <a:cs typeface="Arial" pitchFamily="34" charset="0"/>
              </a:rPr>
              <a:t>(secure shell) (</a:t>
            </a:r>
            <a:r>
              <a:rPr lang="ja-JP" altLang="en-US" dirty="0"/>
              <a:t>ポート番号</a:t>
            </a:r>
            <a:r>
              <a:rPr lang="ja-JP" altLang="en-US" dirty="0">
                <a:latin typeface="Arial" pitchFamily="34" charset="0"/>
                <a:cs typeface="Arial" pitchFamily="34" charset="0"/>
              </a:rPr>
              <a:t>：</a:t>
            </a:r>
            <a:r>
              <a:rPr lang="en-US" altLang="ja-JP" dirty="0">
                <a:latin typeface="Arial" pitchFamily="34" charset="0"/>
                <a:cs typeface="Arial" pitchFamily="34" charset="0"/>
              </a:rPr>
              <a:t>22)</a:t>
            </a:r>
          </a:p>
          <a:p>
            <a:pPr lvl="1"/>
            <a:r>
              <a:rPr lang="ja-JP" altLang="en-US" sz="2400" dirty="0"/>
              <a:t>特徴</a:t>
            </a:r>
          </a:p>
          <a:p>
            <a:pPr lvl="2"/>
            <a:r>
              <a:rPr lang="ja-JP" altLang="en-US" sz="2200" dirty="0"/>
              <a:t>リモートホストにログインするための規約</a:t>
            </a:r>
          </a:p>
          <a:p>
            <a:pPr lvl="2"/>
            <a:r>
              <a:rPr lang="ja-JP" altLang="en-US" sz="2200" dirty="0"/>
              <a:t>通信内容が全て暗号化される</a:t>
            </a:r>
          </a:p>
          <a:p>
            <a:pPr lvl="1"/>
            <a:r>
              <a:rPr lang="ja-JP" altLang="en-US" sz="2400" dirty="0"/>
              <a:t>短所</a:t>
            </a:r>
          </a:p>
          <a:p>
            <a:pPr lvl="2"/>
            <a:r>
              <a:rPr lang="ja-JP" altLang="en-US" sz="2200" dirty="0"/>
              <a:t>暗号化される</a:t>
            </a:r>
            <a:r>
              <a:rPr lang="ja-JP" altLang="en-US" sz="2200" dirty="0" smtClean="0"/>
              <a:t>分</a:t>
            </a:r>
            <a:r>
              <a:rPr lang="en-US" altLang="ja-JP" sz="2200" dirty="0" smtClean="0"/>
              <a:t>, </a:t>
            </a:r>
            <a:r>
              <a:rPr lang="ja-JP" altLang="en-US" sz="2200" dirty="0" smtClean="0"/>
              <a:t>処理</a:t>
            </a:r>
            <a:r>
              <a:rPr lang="ja-JP" altLang="en-US" sz="2200" dirty="0"/>
              <a:t>時間がかかる</a:t>
            </a:r>
          </a:p>
          <a:p>
            <a:pPr lvl="2"/>
            <a:r>
              <a:rPr lang="ja-JP" altLang="en-US" sz="2200" dirty="0"/>
              <a:t>パケットも大きくなる</a:t>
            </a:r>
          </a:p>
          <a:p>
            <a:pPr lvl="1"/>
            <a:r>
              <a:rPr lang="ja-JP" altLang="en-US" sz="2400" dirty="0"/>
              <a:t>コマンド</a:t>
            </a:r>
          </a:p>
          <a:p>
            <a:pPr lvl="2"/>
            <a:r>
              <a:rPr lang="en-US" altLang="ja-JP" dirty="0" err="1">
                <a:latin typeface="Arial" pitchFamily="34" charset="0"/>
                <a:cs typeface="Arial" pitchFamily="34" charset="0"/>
              </a:rPr>
              <a:t>ssh</a:t>
            </a:r>
            <a:r>
              <a:rPr lang="en-US" altLang="ja-JP" dirty="0">
                <a:latin typeface="Arial" pitchFamily="34" charset="0"/>
                <a:cs typeface="Arial" pitchFamily="34" charset="0"/>
              </a:rPr>
              <a:t>, </a:t>
            </a:r>
            <a:r>
              <a:rPr lang="en-US" altLang="ja-JP" dirty="0" err="1">
                <a:latin typeface="Arial" pitchFamily="34" charset="0"/>
                <a:cs typeface="Arial" pitchFamily="34" charset="0"/>
              </a:rPr>
              <a:t>slogin</a:t>
            </a:r>
            <a:r>
              <a:rPr lang="en-US" altLang="ja-JP" dirty="0">
                <a:latin typeface="Arial" pitchFamily="34" charset="0"/>
                <a:cs typeface="Arial" pitchFamily="34" charset="0"/>
              </a:rPr>
              <a:t>, </a:t>
            </a:r>
            <a:r>
              <a:rPr lang="en-US" altLang="ja-JP" dirty="0" err="1">
                <a:latin typeface="Arial" pitchFamily="34" charset="0"/>
                <a:cs typeface="Arial" pitchFamily="34" charset="0"/>
              </a:rPr>
              <a:t>scp</a:t>
            </a:r>
            <a:endParaRPr lang="en-US" altLang="ja-JP" dirty="0">
              <a:latin typeface="Arial" pitchFamily="34" charset="0"/>
              <a:cs typeface="Arial" pitchFamily="34" charset="0"/>
            </a:endParaRPr>
          </a:p>
        </p:txBody>
      </p:sp>
      <p:sp>
        <p:nvSpPr>
          <p:cNvPr id="5" name="タイトル 3"/>
          <p:cNvSpPr>
            <a:spLocks noGrp="1"/>
          </p:cNvSpPr>
          <p:nvPr>
            <p:ph type="title"/>
          </p:nvPr>
        </p:nvSpPr>
        <p:spPr/>
        <p:txBody>
          <a:bodyPr/>
          <a:lstStyle/>
          <a:p>
            <a:r>
              <a:rPr lang="ja-JP" altLang="en-US" dirty="0" smtClean="0"/>
              <a:t>遠隔アクセスに使用される通信規約</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ja-JP" altLang="en-US" dirty="0" smtClean="0"/>
              <a:t>目次</a:t>
            </a:r>
            <a:endParaRPr lang="ja-JP" altLang="en-US" dirty="0"/>
          </a:p>
        </p:txBody>
      </p:sp>
      <p:sp>
        <p:nvSpPr>
          <p:cNvPr id="4099" name="Rectangle 3"/>
          <p:cNvSpPr>
            <a:spLocks noGrp="1" noChangeArrowheads="1"/>
          </p:cNvSpPr>
          <p:nvPr>
            <p:ph idx="1"/>
          </p:nvPr>
        </p:nvSpPr>
        <p:spPr>
          <a:xfrm>
            <a:off x="457200" y="2032248"/>
            <a:ext cx="8435280" cy="2044824"/>
          </a:xfrm>
        </p:spPr>
        <p:txBody>
          <a:bodyPr>
            <a:normAutofit/>
          </a:bodyPr>
          <a:lstStyle/>
          <a:p>
            <a:pPr marL="852678" indent="-742950">
              <a:buFont typeface="+mj-lt"/>
              <a:buAutoNum type="arabicPeriod"/>
            </a:pPr>
            <a:r>
              <a:rPr lang="ja-JP" altLang="en-US" sz="4000" dirty="0"/>
              <a:t>遠隔</a:t>
            </a:r>
            <a:r>
              <a:rPr lang="ja-JP" altLang="en-US" sz="4000" dirty="0" smtClean="0"/>
              <a:t>アクセス</a:t>
            </a:r>
            <a:endParaRPr lang="en-US" altLang="ja-JP" sz="4000" dirty="0" smtClean="0"/>
          </a:p>
          <a:p>
            <a:pPr marL="852678" indent="-742950">
              <a:buFont typeface="+mj-lt"/>
              <a:buAutoNum type="arabicPeriod"/>
            </a:pPr>
            <a:r>
              <a:rPr lang="ja-JP" altLang="en-US" sz="4000" dirty="0" smtClean="0"/>
              <a:t>ネットワークセキュリティ</a:t>
            </a:r>
            <a:r>
              <a:rPr lang="ja-JP" altLang="en-US" sz="4000" dirty="0"/>
              <a:t>の基礎</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ja-JP" altLang="en-US" dirty="0"/>
              <a:t>遠隔アクセスのまとめ</a:t>
            </a:r>
          </a:p>
        </p:txBody>
      </p:sp>
      <p:sp>
        <p:nvSpPr>
          <p:cNvPr id="107523" name="Rectangle 3"/>
          <p:cNvSpPr>
            <a:spLocks noGrp="1" noChangeArrowheads="1"/>
          </p:cNvSpPr>
          <p:nvPr>
            <p:ph idx="1"/>
          </p:nvPr>
        </p:nvSpPr>
        <p:spPr>
          <a:xfrm>
            <a:off x="606425" y="1701800"/>
            <a:ext cx="7931150" cy="4213225"/>
          </a:xfrm>
        </p:spPr>
        <p:txBody>
          <a:bodyPr>
            <a:normAutofit/>
          </a:bodyPr>
          <a:lstStyle/>
          <a:p>
            <a:r>
              <a:rPr lang="ja-JP" altLang="en-US" dirty="0"/>
              <a:t>遠隔アクセス</a:t>
            </a:r>
          </a:p>
          <a:p>
            <a:pPr lvl="1"/>
            <a:r>
              <a:rPr lang="ja-JP" altLang="en-US" sz="2400" dirty="0"/>
              <a:t>遠隔</a:t>
            </a:r>
            <a:r>
              <a:rPr lang="ja-JP" altLang="en-US" sz="2400" dirty="0" smtClean="0"/>
              <a:t>ログイン</a:t>
            </a:r>
            <a:r>
              <a:rPr lang="en-US" altLang="ja-JP" sz="2400" dirty="0" smtClean="0"/>
              <a:t>, </a:t>
            </a:r>
            <a:r>
              <a:rPr lang="ja-JP" altLang="en-US" sz="2400" dirty="0" smtClean="0"/>
              <a:t>遠隔</a:t>
            </a:r>
            <a:r>
              <a:rPr lang="ja-JP" altLang="en-US" sz="2400" dirty="0"/>
              <a:t>コマンド</a:t>
            </a:r>
            <a:r>
              <a:rPr lang="ja-JP" altLang="en-US" sz="2400" dirty="0" smtClean="0"/>
              <a:t>実行</a:t>
            </a:r>
            <a:r>
              <a:rPr lang="en-US" altLang="ja-JP" sz="2400" dirty="0" smtClean="0"/>
              <a:t>, </a:t>
            </a:r>
            <a:r>
              <a:rPr lang="ja-JP" altLang="en-US" sz="2400" dirty="0" smtClean="0"/>
              <a:t>ファイル</a:t>
            </a:r>
            <a:r>
              <a:rPr lang="ja-JP" altLang="en-US" sz="2400" dirty="0"/>
              <a:t>転送</a:t>
            </a:r>
          </a:p>
          <a:p>
            <a:r>
              <a:rPr lang="ja-JP" altLang="en-US" dirty="0"/>
              <a:t>通信規約・コマンド</a:t>
            </a:r>
          </a:p>
          <a:p>
            <a:pPr lvl="1"/>
            <a:r>
              <a:rPr lang="en-US" altLang="ja-JP" sz="2400" dirty="0">
                <a:latin typeface="Arial" pitchFamily="34" charset="0"/>
                <a:cs typeface="Arial" pitchFamily="34" charset="0"/>
              </a:rPr>
              <a:t>telnet, ftp, </a:t>
            </a:r>
            <a:r>
              <a:rPr lang="en-US" altLang="ja-JP" sz="2400" dirty="0" err="1">
                <a:latin typeface="Arial" pitchFamily="34" charset="0"/>
                <a:cs typeface="Arial" pitchFamily="34" charset="0"/>
              </a:rPr>
              <a:t>ssh</a:t>
            </a:r>
            <a:endParaRPr lang="en-US" altLang="ja-JP" sz="2400" dirty="0">
              <a:latin typeface="Arial" pitchFamily="34" charset="0"/>
              <a:cs typeface="Arial" pitchFamily="34" charset="0"/>
            </a:endParaRPr>
          </a:p>
          <a:p>
            <a:r>
              <a:rPr lang="en-US" altLang="ja-JP" dirty="0" err="1">
                <a:latin typeface="Arial" pitchFamily="34" charset="0"/>
                <a:cs typeface="Arial" pitchFamily="34" charset="0"/>
              </a:rPr>
              <a:t>ssh</a:t>
            </a:r>
            <a:r>
              <a:rPr lang="en-US" altLang="ja-JP" dirty="0">
                <a:latin typeface="Arial" pitchFamily="34" charset="0"/>
                <a:cs typeface="Arial" pitchFamily="34" charset="0"/>
              </a:rPr>
              <a:t>, </a:t>
            </a:r>
            <a:r>
              <a:rPr lang="en-US" altLang="ja-JP" dirty="0" err="1" smtClean="0">
                <a:latin typeface="Arial" pitchFamily="34" charset="0"/>
                <a:cs typeface="Arial" pitchFamily="34" charset="0"/>
              </a:rPr>
              <a:t>scp</a:t>
            </a:r>
            <a:r>
              <a:rPr lang="ja-JP" altLang="en-US" dirty="0" smtClean="0">
                <a:latin typeface="Arial" pitchFamily="34" charset="0"/>
                <a:cs typeface="Arial" pitchFamily="34" charset="0"/>
              </a:rPr>
              <a:t> </a:t>
            </a:r>
            <a:r>
              <a:rPr lang="ja-JP" altLang="en-US" dirty="0" smtClean="0"/>
              <a:t>を</a:t>
            </a:r>
            <a:r>
              <a:rPr lang="ja-JP" altLang="en-US" dirty="0"/>
              <a:t>使おう</a:t>
            </a:r>
          </a:p>
          <a:p>
            <a:pPr lvl="1"/>
            <a:r>
              <a:rPr lang="ja-JP" altLang="en-US" sz="2400" dirty="0"/>
              <a:t>通信内容が暗号化される</a:t>
            </a:r>
          </a:p>
          <a:p>
            <a:pPr lvl="1"/>
            <a:r>
              <a:rPr lang="ja-JP" altLang="en-US" sz="2400" dirty="0" smtClean="0"/>
              <a:t>ユーザ名</a:t>
            </a:r>
            <a:r>
              <a:rPr lang="en-US" altLang="ja-JP" sz="2400" dirty="0" smtClean="0"/>
              <a:t>, </a:t>
            </a:r>
            <a:r>
              <a:rPr lang="ja-JP" altLang="en-US" sz="2400" dirty="0" smtClean="0"/>
              <a:t>パスワード</a:t>
            </a:r>
            <a:r>
              <a:rPr lang="ja-JP" altLang="en-US" sz="2400" dirty="0"/>
              <a:t>の盗聴を防げる</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idx="1"/>
          </p:nvPr>
        </p:nvSpPr>
        <p:spPr>
          <a:xfrm>
            <a:off x="357158" y="1411560"/>
            <a:ext cx="8501122" cy="5257800"/>
          </a:xfrm>
        </p:spPr>
        <p:txBody>
          <a:bodyPr>
            <a:normAutofit/>
          </a:bodyPr>
          <a:lstStyle/>
          <a:p>
            <a:r>
              <a:rPr lang="en-US" altLang="ja-JP" dirty="0" smtClean="0">
                <a:latin typeface="Arial" pitchFamily="34" charset="0"/>
                <a:cs typeface="Arial" pitchFamily="34" charset="0"/>
              </a:rPr>
              <a:t>Windows</a:t>
            </a:r>
            <a:r>
              <a:rPr lang="en-US" altLang="ja-JP" dirty="0" smtClean="0"/>
              <a:t> </a:t>
            </a:r>
            <a:r>
              <a:rPr lang="ja-JP" altLang="en-US" dirty="0" smtClean="0"/>
              <a:t>の場合</a:t>
            </a:r>
            <a:endParaRPr lang="en-US" altLang="ja-JP" dirty="0" smtClean="0"/>
          </a:p>
          <a:p>
            <a:pPr lvl="1"/>
            <a:r>
              <a:rPr lang="ja-JP" altLang="en-US" sz="2400" dirty="0" smtClean="0"/>
              <a:t>遠隔</a:t>
            </a:r>
            <a:r>
              <a:rPr lang="ja-JP" altLang="en-US" sz="2400" dirty="0"/>
              <a:t>ログイン</a:t>
            </a:r>
          </a:p>
          <a:p>
            <a:pPr lvl="2"/>
            <a:r>
              <a:rPr lang="en-US" altLang="ja-JP" sz="2200" dirty="0" err="1" smtClean="0">
                <a:latin typeface="Arial" pitchFamily="34" charset="0"/>
                <a:cs typeface="Arial" pitchFamily="34" charset="0"/>
              </a:rPr>
              <a:t>TeraTerm</a:t>
            </a:r>
            <a:r>
              <a:rPr lang="ja-JP" altLang="en-US" sz="2200" dirty="0" smtClean="0">
                <a:latin typeface="Arial" pitchFamily="34" charset="0"/>
                <a:cs typeface="Arial" pitchFamily="34" charset="0"/>
              </a:rPr>
              <a:t> </a:t>
            </a:r>
            <a:r>
              <a:rPr lang="en-US" altLang="ja-JP" sz="2200" dirty="0" smtClean="0">
                <a:latin typeface="Arial" pitchFamily="34" charset="0"/>
                <a:cs typeface="Arial" pitchFamily="34" charset="0"/>
              </a:rPr>
              <a:t>UTF-8, </a:t>
            </a:r>
            <a:r>
              <a:rPr lang="en-US" altLang="ja-JP" sz="2200" dirty="0" err="1">
                <a:latin typeface="Arial" pitchFamily="34" charset="0"/>
                <a:cs typeface="Arial" pitchFamily="34" charset="0"/>
              </a:rPr>
              <a:t>PuTTY</a:t>
            </a:r>
            <a:r>
              <a:rPr lang="en-US" altLang="ja-JP" sz="2200" dirty="0">
                <a:latin typeface="Arial" pitchFamily="34" charset="0"/>
                <a:cs typeface="Arial" pitchFamily="34" charset="0"/>
              </a:rPr>
              <a:t> </a:t>
            </a:r>
            <a:r>
              <a:rPr lang="ja-JP" altLang="en-US" sz="2200" dirty="0" smtClean="0">
                <a:latin typeface="Arial" pitchFamily="34" charset="0"/>
                <a:cs typeface="Arial" pitchFamily="34" charset="0"/>
              </a:rPr>
              <a:t>など </a:t>
            </a:r>
            <a:r>
              <a:rPr lang="en-US" altLang="ja-JP" sz="2200" dirty="0" smtClean="0">
                <a:latin typeface="Arial" pitchFamily="34" charset="0"/>
                <a:cs typeface="Arial" pitchFamily="34" charset="0"/>
              </a:rPr>
              <a:t>(</a:t>
            </a:r>
            <a:r>
              <a:rPr lang="ja-JP" altLang="en-US" sz="2200" dirty="0" smtClean="0">
                <a:latin typeface="Arial" pitchFamily="34" charset="0"/>
                <a:cs typeface="Arial" pitchFamily="34" charset="0"/>
              </a:rPr>
              <a:t>通信規約</a:t>
            </a:r>
            <a:r>
              <a:rPr lang="en-US" altLang="ja-JP" sz="2200" dirty="0" smtClean="0">
                <a:latin typeface="Arial" pitchFamily="34" charset="0"/>
                <a:cs typeface="Arial" pitchFamily="34" charset="0"/>
              </a:rPr>
              <a:t>: </a:t>
            </a:r>
            <a:r>
              <a:rPr lang="en-US" altLang="ja-JP" sz="2200" dirty="0" err="1" smtClean="0">
                <a:latin typeface="Arial" pitchFamily="34" charset="0"/>
                <a:cs typeface="Arial" pitchFamily="34" charset="0"/>
              </a:rPr>
              <a:t>ssh</a:t>
            </a:r>
            <a:r>
              <a:rPr lang="en-US" altLang="ja-JP" sz="2200" dirty="0">
                <a:latin typeface="Arial" pitchFamily="34" charset="0"/>
                <a:cs typeface="Arial" pitchFamily="34" charset="0"/>
              </a:rPr>
              <a:t>)</a:t>
            </a:r>
            <a:endParaRPr lang="ja-JP" altLang="en-US" sz="2200" dirty="0">
              <a:latin typeface="Arial" pitchFamily="34" charset="0"/>
              <a:cs typeface="Arial" pitchFamily="34" charset="0"/>
            </a:endParaRPr>
          </a:p>
          <a:p>
            <a:pPr lvl="1"/>
            <a:r>
              <a:rPr lang="ja-JP" altLang="en-US" sz="2400" dirty="0"/>
              <a:t>ファイル転送</a:t>
            </a:r>
          </a:p>
          <a:p>
            <a:pPr lvl="2"/>
            <a:r>
              <a:rPr lang="en-US" altLang="ja-JP" sz="2200" dirty="0" err="1" smtClean="0">
                <a:latin typeface="Arial" pitchFamily="34" charset="0"/>
                <a:cs typeface="Arial" pitchFamily="34" charset="0"/>
              </a:rPr>
              <a:t>WinSCP</a:t>
            </a:r>
            <a:r>
              <a:rPr lang="en-US" altLang="ja-JP" sz="2200" dirty="0" smtClean="0">
                <a:latin typeface="Arial" pitchFamily="34" charset="0"/>
                <a:cs typeface="Arial" pitchFamily="34" charset="0"/>
              </a:rPr>
              <a:t> </a:t>
            </a:r>
            <a:r>
              <a:rPr lang="en-US" altLang="ja-JP" sz="2200" dirty="0">
                <a:latin typeface="Arial" pitchFamily="34" charset="0"/>
                <a:cs typeface="Arial" pitchFamily="34" charset="0"/>
              </a:rPr>
              <a:t>(</a:t>
            </a:r>
            <a:r>
              <a:rPr lang="ja-JP" altLang="en-US" sz="2200" dirty="0" smtClean="0">
                <a:latin typeface="Arial" pitchFamily="34" charset="0"/>
                <a:cs typeface="Arial" pitchFamily="34" charset="0"/>
              </a:rPr>
              <a:t>通信規約</a:t>
            </a:r>
            <a:r>
              <a:rPr lang="en-US" altLang="ja-JP" sz="2200" dirty="0" smtClean="0">
                <a:latin typeface="Arial" pitchFamily="34" charset="0"/>
                <a:cs typeface="Arial" pitchFamily="34" charset="0"/>
              </a:rPr>
              <a:t>: </a:t>
            </a:r>
            <a:r>
              <a:rPr lang="en-US" altLang="ja-JP" sz="2200" dirty="0" err="1" smtClean="0">
                <a:latin typeface="Arial" pitchFamily="34" charset="0"/>
                <a:cs typeface="Arial" pitchFamily="34" charset="0"/>
              </a:rPr>
              <a:t>ssh</a:t>
            </a:r>
            <a:r>
              <a:rPr lang="en-US" altLang="ja-JP" sz="2200" dirty="0" smtClean="0">
                <a:latin typeface="Arial" pitchFamily="34" charset="0"/>
                <a:cs typeface="Arial" pitchFamily="34" charset="0"/>
              </a:rPr>
              <a:t>)</a:t>
            </a:r>
          </a:p>
          <a:p>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Mac </a:t>
            </a:r>
            <a:r>
              <a:rPr lang="ja-JP" altLang="en-US" dirty="0" smtClean="0">
                <a:latin typeface="Arial" pitchFamily="34" charset="0"/>
                <a:cs typeface="Arial" pitchFamily="34" charset="0"/>
              </a:rPr>
              <a:t>の場合</a:t>
            </a:r>
            <a:endParaRPr lang="en-US" altLang="ja-JP" dirty="0" smtClean="0">
              <a:latin typeface="Arial" pitchFamily="34" charset="0"/>
              <a:cs typeface="Arial" pitchFamily="34" charset="0"/>
            </a:endParaRPr>
          </a:p>
          <a:p>
            <a:pPr lvl="1"/>
            <a:r>
              <a:rPr lang="ja-JP" altLang="en-US" sz="2400" dirty="0" smtClean="0">
                <a:latin typeface="Arial" pitchFamily="34" charset="0"/>
                <a:cs typeface="Arial" pitchFamily="34" charset="0"/>
              </a:rPr>
              <a:t>遠隔ログイン</a:t>
            </a:r>
            <a:endParaRPr lang="en-US" altLang="ja-JP" sz="2400" dirty="0" smtClean="0">
              <a:latin typeface="Arial" pitchFamily="34" charset="0"/>
              <a:cs typeface="Arial" pitchFamily="34" charset="0"/>
            </a:endParaRPr>
          </a:p>
          <a:p>
            <a:pPr lvl="2"/>
            <a:r>
              <a:rPr lang="ja-JP" altLang="en-US" dirty="0" smtClean="0">
                <a:latin typeface="Arial" pitchFamily="34" charset="0"/>
                <a:cs typeface="Arial" pitchFamily="34" charset="0"/>
              </a:rPr>
              <a:t>ターミナルを起動させて </a:t>
            </a:r>
            <a:r>
              <a:rPr lang="en-US" altLang="ja-JP" dirty="0" err="1" smtClean="0">
                <a:latin typeface="Arial" pitchFamily="34" charset="0"/>
                <a:cs typeface="Arial" pitchFamily="34" charset="0"/>
              </a:rPr>
              <a:t>ssh</a:t>
            </a:r>
            <a:endParaRPr lang="en-US" altLang="ja-JP" dirty="0" smtClean="0">
              <a:latin typeface="Arial" pitchFamily="34" charset="0"/>
              <a:cs typeface="Arial" pitchFamily="34" charset="0"/>
            </a:endParaRPr>
          </a:p>
          <a:p>
            <a:pPr lvl="1"/>
            <a:r>
              <a:rPr lang="ja-JP" altLang="en-US" sz="2400" dirty="0" smtClean="0">
                <a:latin typeface="Arial" pitchFamily="34" charset="0"/>
                <a:cs typeface="Arial" pitchFamily="34" charset="0"/>
              </a:rPr>
              <a:t>ファイル転送</a:t>
            </a:r>
            <a:endParaRPr lang="en-US" altLang="ja-JP" sz="2400" dirty="0" smtClean="0">
              <a:latin typeface="Arial" pitchFamily="34" charset="0"/>
              <a:cs typeface="Arial" pitchFamily="34" charset="0"/>
            </a:endParaRPr>
          </a:p>
          <a:p>
            <a:pPr lvl="2"/>
            <a:r>
              <a:rPr lang="ja-JP" altLang="en-US" dirty="0" smtClean="0">
                <a:latin typeface="Arial" pitchFamily="34" charset="0"/>
                <a:cs typeface="Arial" pitchFamily="34" charset="0"/>
              </a:rPr>
              <a:t>ターミナルを起動させて </a:t>
            </a:r>
            <a:r>
              <a:rPr lang="en-US" altLang="ja-JP" dirty="0" err="1" smtClean="0">
                <a:latin typeface="Arial" pitchFamily="34" charset="0"/>
                <a:cs typeface="Arial" pitchFamily="34" charset="0"/>
              </a:rPr>
              <a:t>scp</a:t>
            </a:r>
            <a:endParaRPr lang="ja-JP" altLang="en-US" dirty="0">
              <a:latin typeface="Arial" pitchFamily="34" charset="0"/>
              <a:cs typeface="Arial" pitchFamily="34" charset="0"/>
            </a:endParaRPr>
          </a:p>
        </p:txBody>
      </p:sp>
      <p:sp>
        <p:nvSpPr>
          <p:cNvPr id="5" name="Rectangle 2"/>
          <p:cNvSpPr>
            <a:spLocks noGrp="1" noChangeArrowheads="1"/>
          </p:cNvSpPr>
          <p:nvPr>
            <p:ph type="title"/>
          </p:nvPr>
        </p:nvSpPr>
        <p:spPr>
          <a:xfrm>
            <a:off x="271490" y="361936"/>
            <a:ext cx="8229600" cy="1066800"/>
          </a:xfrm>
        </p:spPr>
        <p:txBody>
          <a:bodyPr/>
          <a:lstStyle/>
          <a:p>
            <a:r>
              <a:rPr lang="en-US" altLang="ja-JP" dirty="0" smtClean="0"/>
              <a:t>Linux </a:t>
            </a:r>
            <a:r>
              <a:rPr lang="ja-JP" altLang="en-US" dirty="0" smtClean="0"/>
              <a:t>以外の遠隔アクセスツール</a:t>
            </a:r>
            <a:endParaRPr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500034" y="2571744"/>
            <a:ext cx="8229600" cy="1143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ＭＳ Ｐゴシック" pitchFamily="50" charset="-128"/>
                <a:cs typeface="+mj-cs"/>
              </a:rPr>
              <a:t>2. </a:t>
            </a:r>
            <a:r>
              <a:rPr lang="ja-JP" altLang="en-US" sz="4000" dirty="0" smtClean="0">
                <a:solidFill>
                  <a:schemeClr val="tx2"/>
                </a:solidFill>
                <a:latin typeface="ＭＳ Ｐゴシック" pitchFamily="50" charset="-128"/>
                <a:cs typeface="+mj-cs"/>
              </a:rPr>
              <a:t>ネットワークセキュリティの基礎</a:t>
            </a:r>
            <a:endParaRPr kumimoji="1" lang="ja-JP" altLang="en-US" sz="4000" b="0" i="0" u="none" strike="noStrike" kern="1200" cap="none" spc="0" normalizeH="0" baseline="0" noProof="0" dirty="0">
              <a:ln>
                <a:noFill/>
              </a:ln>
              <a:solidFill>
                <a:schemeClr val="tx2"/>
              </a:solidFill>
              <a:effectLst/>
              <a:uLnTx/>
              <a:uFillTx/>
              <a:latin typeface="ＭＳ Ｐゴシック" pitchFamily="50" charset="-128"/>
              <a:ea typeface="ＭＳ Ｐゴシック" pitchFamily="50" charset="-128"/>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71490" y="361936"/>
            <a:ext cx="8872510" cy="1066800"/>
          </a:xfrm>
        </p:spPr>
        <p:txBody>
          <a:bodyPr>
            <a:normAutofit fontScale="90000"/>
          </a:bodyPr>
          <a:lstStyle/>
          <a:p>
            <a:r>
              <a:rPr lang="ja-JP" altLang="en-US" dirty="0" smtClean="0"/>
              <a:t>ネットワークにつながった計算機は「危険物」</a:t>
            </a:r>
            <a:endParaRPr lang="ja-JP" altLang="en-US" dirty="0"/>
          </a:p>
        </p:txBody>
      </p:sp>
      <p:sp>
        <p:nvSpPr>
          <p:cNvPr id="75779" name="Rectangle 3"/>
          <p:cNvSpPr>
            <a:spLocks noGrp="1" noChangeArrowheads="1"/>
          </p:cNvSpPr>
          <p:nvPr>
            <p:ph idx="1"/>
          </p:nvPr>
        </p:nvSpPr>
        <p:spPr>
          <a:xfrm>
            <a:off x="0" y="1556792"/>
            <a:ext cx="9144000" cy="4752528"/>
          </a:xfrm>
        </p:spPr>
        <p:txBody>
          <a:bodyPr>
            <a:normAutofit/>
          </a:bodyPr>
          <a:lstStyle/>
          <a:p>
            <a:r>
              <a:rPr lang="ja-JP" altLang="en-US" dirty="0" smtClean="0"/>
              <a:t>交通における「車」に該当</a:t>
            </a:r>
            <a:endParaRPr lang="en-US" altLang="ja-JP" dirty="0" smtClean="0"/>
          </a:p>
          <a:p>
            <a:r>
              <a:rPr lang="ja-JP" altLang="en-US" dirty="0" smtClean="0"/>
              <a:t>ユーザも管理者も作法を守らないと危険な目に合う </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第 </a:t>
            </a:r>
            <a:r>
              <a:rPr lang="en-US" altLang="ja-JP" dirty="0" smtClean="0">
                <a:latin typeface="Arial" pitchFamily="34" charset="0"/>
                <a:cs typeface="Arial" pitchFamily="34" charset="0"/>
              </a:rPr>
              <a:t>2 </a:t>
            </a:r>
            <a:r>
              <a:rPr lang="ja-JP" altLang="en-US" dirty="0" smtClean="0">
                <a:latin typeface="Arial" pitchFamily="34" charset="0"/>
                <a:cs typeface="Arial" pitchFamily="34" charset="0"/>
              </a:rPr>
              <a:t>回参照</a:t>
            </a:r>
            <a:r>
              <a:rPr lang="en-US" altLang="ja-JP" dirty="0" smtClean="0">
                <a:latin typeface="Arial" pitchFamily="34" charset="0"/>
                <a:cs typeface="Arial" pitchFamily="34" charset="0"/>
              </a:rPr>
              <a:t>)</a:t>
            </a:r>
          </a:p>
          <a:p>
            <a:pPr lvl="1"/>
            <a:r>
              <a:rPr lang="ja-JP" altLang="en-US" sz="2200" dirty="0" smtClean="0"/>
              <a:t>ユーザのパスワード情報等の取得</a:t>
            </a:r>
            <a:endParaRPr lang="en-US" altLang="ja-JP" sz="2200" dirty="0" smtClean="0"/>
          </a:p>
          <a:p>
            <a:pPr lvl="1"/>
            <a:r>
              <a:rPr lang="ja-JP" altLang="en-US" sz="2200" dirty="0" smtClean="0"/>
              <a:t>計算機内データの改竄・消去</a:t>
            </a:r>
            <a:endParaRPr lang="en-US" altLang="ja-JP" sz="2200" dirty="0" smtClean="0"/>
          </a:p>
          <a:p>
            <a:pPr lvl="1"/>
            <a:r>
              <a:rPr lang="en-US" altLang="ja-JP" sz="2400" dirty="0" smtClean="0">
                <a:latin typeface="Arial" pitchFamily="34" charset="0"/>
                <a:cs typeface="Arial" pitchFamily="34" charset="0"/>
              </a:rPr>
              <a:t>root</a:t>
            </a:r>
            <a:r>
              <a:rPr lang="en-US" altLang="ja-JP" sz="2400" dirty="0" smtClean="0"/>
              <a:t> </a:t>
            </a:r>
            <a:r>
              <a:rPr lang="ja-JP" altLang="en-US" sz="2400" dirty="0" smtClean="0"/>
              <a:t>パスワードの取得による計算機の乗っ取り</a:t>
            </a:r>
            <a:endParaRPr lang="en-US" altLang="ja-JP" sz="2400" dirty="0" smtClean="0"/>
          </a:p>
          <a:p>
            <a:pPr lvl="1"/>
            <a:r>
              <a:rPr lang="ja-JP" altLang="en-US" sz="2400" dirty="0" smtClean="0"/>
              <a:t>乗っ取った計算機を利用して</a:t>
            </a:r>
            <a:r>
              <a:rPr lang="en-US" altLang="ja-JP" sz="2400" dirty="0" smtClean="0"/>
              <a:t>, </a:t>
            </a:r>
            <a:r>
              <a:rPr lang="ja-JP" altLang="en-US" sz="2400" dirty="0" smtClean="0"/>
              <a:t>他の計算機を狙う</a:t>
            </a:r>
            <a:endParaRPr lang="ja-JP" alt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a:bodyPr>
          <a:lstStyle/>
          <a:p>
            <a:r>
              <a:rPr lang="ja-JP" altLang="en-US"/>
              <a:t>危険を避けるために</a:t>
            </a:r>
          </a:p>
        </p:txBody>
      </p:sp>
      <p:sp>
        <p:nvSpPr>
          <p:cNvPr id="76803" name="Rectangle 3"/>
          <p:cNvSpPr>
            <a:spLocks noGrp="1" noChangeArrowheads="1"/>
          </p:cNvSpPr>
          <p:nvPr>
            <p:ph idx="1"/>
          </p:nvPr>
        </p:nvSpPr>
        <p:spPr>
          <a:xfrm>
            <a:off x="457200" y="1600200"/>
            <a:ext cx="8043890" cy="4925144"/>
          </a:xfrm>
        </p:spPr>
        <p:txBody>
          <a:bodyPr>
            <a:normAutofit/>
          </a:bodyPr>
          <a:lstStyle/>
          <a:p>
            <a:r>
              <a:rPr lang="ja-JP" altLang="en-US" dirty="0" smtClean="0"/>
              <a:t>ユーザとして</a:t>
            </a:r>
            <a:endParaRPr lang="en-US" altLang="ja-JP" dirty="0" smtClean="0"/>
          </a:p>
          <a:p>
            <a:pPr lvl="1"/>
            <a:r>
              <a:rPr lang="ja-JP" altLang="en-US" sz="2400" dirty="0" smtClean="0"/>
              <a:t>パスワード</a:t>
            </a:r>
            <a:r>
              <a:rPr lang="ja-JP" altLang="en-US" sz="2400" dirty="0"/>
              <a:t>の盗聴を防ぐ</a:t>
            </a:r>
          </a:p>
          <a:p>
            <a:pPr lvl="2"/>
            <a:r>
              <a:rPr lang="en-US" altLang="ja-JP" sz="2200" dirty="0" err="1">
                <a:latin typeface="Arial" pitchFamily="34" charset="0"/>
                <a:cs typeface="Arial" pitchFamily="34" charset="0"/>
              </a:rPr>
              <a:t>ssh</a:t>
            </a:r>
            <a:r>
              <a:rPr lang="en-US" altLang="ja-JP" sz="2200" dirty="0">
                <a:latin typeface="Arial" pitchFamily="34" charset="0"/>
                <a:cs typeface="Arial" pitchFamily="34" charset="0"/>
              </a:rPr>
              <a:t>, </a:t>
            </a:r>
            <a:r>
              <a:rPr lang="en-US" altLang="ja-JP" sz="2200" dirty="0" err="1">
                <a:latin typeface="Arial" pitchFamily="34" charset="0"/>
                <a:cs typeface="Arial" pitchFamily="34" charset="0"/>
              </a:rPr>
              <a:t>scp</a:t>
            </a:r>
            <a:r>
              <a:rPr lang="en-US" altLang="ja-JP" sz="2200" dirty="0">
                <a:latin typeface="Arial" pitchFamily="34" charset="0"/>
                <a:cs typeface="Arial" pitchFamily="34" charset="0"/>
              </a:rPr>
              <a:t> </a:t>
            </a:r>
            <a:r>
              <a:rPr lang="ja-JP" altLang="en-US" sz="2200" dirty="0">
                <a:latin typeface="Arial" pitchFamily="34" charset="0"/>
                <a:cs typeface="Arial" pitchFamily="34" charset="0"/>
              </a:rPr>
              <a:t>を</a:t>
            </a:r>
            <a:r>
              <a:rPr lang="ja-JP" altLang="en-US" sz="2200" dirty="0" smtClean="0">
                <a:latin typeface="Arial" pitchFamily="34" charset="0"/>
                <a:cs typeface="Arial" pitchFamily="34" charset="0"/>
              </a:rPr>
              <a:t>使う</a:t>
            </a:r>
            <a:endParaRPr lang="en-US" altLang="ja-JP" sz="2200" dirty="0" smtClean="0">
              <a:latin typeface="Arial" pitchFamily="34" charset="0"/>
              <a:cs typeface="Arial" pitchFamily="34" charset="0"/>
            </a:endParaRPr>
          </a:p>
          <a:p>
            <a:pPr lvl="2"/>
            <a:r>
              <a:rPr lang="en-US" altLang="ja-JP" sz="2200" dirty="0" smtClean="0">
                <a:latin typeface="Arial" pitchFamily="34" charset="0"/>
                <a:cs typeface="Arial" pitchFamily="34" charset="0"/>
              </a:rPr>
              <a:t>https </a:t>
            </a:r>
            <a:r>
              <a:rPr lang="ja-JP" altLang="en-US" sz="2200" dirty="0" smtClean="0">
                <a:latin typeface="Arial" pitchFamily="34" charset="0"/>
                <a:cs typeface="Arial" pitchFamily="34" charset="0"/>
              </a:rPr>
              <a:t>が使われているか確認する</a:t>
            </a:r>
            <a:endParaRPr lang="en-US" altLang="ja-JP" sz="2200" dirty="0" smtClean="0">
              <a:latin typeface="Arial" pitchFamily="34" charset="0"/>
              <a:cs typeface="Arial" pitchFamily="34" charset="0"/>
            </a:endParaRPr>
          </a:p>
          <a:p>
            <a:pPr lvl="2"/>
            <a:endParaRPr lang="en-US" altLang="ja-JP" sz="2200" dirty="0" smtClean="0">
              <a:latin typeface="Arial" pitchFamily="34" charset="0"/>
              <a:cs typeface="Arial" pitchFamily="34" charset="0"/>
            </a:endParaRPr>
          </a:p>
          <a:p>
            <a:r>
              <a:rPr lang="ja-JP" altLang="en-US" sz="2800" dirty="0" smtClean="0">
                <a:latin typeface="Arial" pitchFamily="34" charset="0"/>
                <a:cs typeface="Arial" pitchFamily="34" charset="0"/>
              </a:rPr>
              <a:t>管理者として</a:t>
            </a:r>
            <a:endParaRPr lang="ja-JP" altLang="en-US" sz="2800" dirty="0"/>
          </a:p>
          <a:p>
            <a:pPr lvl="1"/>
            <a:r>
              <a:rPr lang="ja-JP" altLang="en-US" sz="2400" dirty="0"/>
              <a:t>計算機への不正なアクセスを防ぐ</a:t>
            </a:r>
          </a:p>
          <a:p>
            <a:pPr lvl="2"/>
            <a:r>
              <a:rPr lang="ja-JP" altLang="en-US" sz="2200" dirty="0"/>
              <a:t>不必要なネットワークサービスの停止</a:t>
            </a:r>
          </a:p>
          <a:p>
            <a:pPr lvl="2"/>
            <a:r>
              <a:rPr lang="ja-JP" altLang="en-US" sz="2200" dirty="0"/>
              <a:t>アクセス元制限</a:t>
            </a:r>
          </a:p>
          <a:p>
            <a:pPr lvl="2"/>
            <a:r>
              <a:rPr lang="ja-JP" altLang="en-US" sz="2200" dirty="0"/>
              <a:t>セキュリティーホールをなくす</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39341"/>
            <a:ext cx="7467600" cy="4525963"/>
          </a:xfrm>
        </p:spPr>
        <p:txBody>
          <a:bodyPr/>
          <a:lstStyle/>
          <a:p>
            <a:r>
              <a:rPr lang="en-US" altLang="ja-JP" dirty="0" smtClean="0">
                <a:latin typeface="Arial" pitchFamily="34" charset="0"/>
                <a:cs typeface="Arial" pitchFamily="34" charset="0"/>
              </a:rPr>
              <a:t>http </a:t>
            </a:r>
            <a:r>
              <a:rPr lang="ja-JP" altLang="en-US" dirty="0" smtClean="0">
                <a:latin typeface="Arial" pitchFamily="34" charset="0"/>
                <a:cs typeface="Arial" pitchFamily="34" charset="0"/>
              </a:rPr>
              <a:t>に </a:t>
            </a:r>
            <a:r>
              <a:rPr lang="en-US" altLang="ja-JP" dirty="0" smtClean="0">
                <a:latin typeface="Arial" pitchFamily="34" charset="0"/>
                <a:cs typeface="Arial" pitchFamily="34" charset="0"/>
              </a:rPr>
              <a:t>SSL (Secure Sockets Layer) </a:t>
            </a:r>
            <a:r>
              <a:rPr lang="ja-JP" altLang="en-US" dirty="0" smtClean="0">
                <a:latin typeface="Arial" pitchFamily="34" charset="0"/>
                <a:cs typeface="Arial" pitchFamily="34" charset="0"/>
              </a:rPr>
              <a:t>による暗号化機能を付加したもの</a:t>
            </a:r>
            <a:endParaRPr lang="en-US" altLang="ja-JP" dirty="0" smtClean="0">
              <a:latin typeface="Arial" pitchFamily="34" charset="0"/>
              <a:cs typeface="Arial" pitchFamily="34" charset="0"/>
            </a:endParaRPr>
          </a:p>
          <a:p>
            <a:r>
              <a:rPr kumimoji="1" lang="ja-JP" altLang="en-US" dirty="0" smtClean="0">
                <a:latin typeface="Arial" pitchFamily="34" charset="0"/>
                <a:cs typeface="Arial" pitchFamily="34" charset="0"/>
              </a:rPr>
              <a:t>クレジットカード番号などの個人情報を入力する際には必須</a:t>
            </a:r>
            <a:endParaRPr kumimoji="1" lang="en-US" altLang="ja-JP" dirty="0" smtClean="0">
              <a:latin typeface="Arial" pitchFamily="34" charset="0"/>
              <a:cs typeface="Arial" pitchFamily="34" charset="0"/>
            </a:endParaRPr>
          </a:p>
          <a:p>
            <a:r>
              <a:rPr lang="ja-JP" altLang="en-US" dirty="0" smtClean="0">
                <a:latin typeface="Arial" pitchFamily="34" charset="0"/>
                <a:cs typeface="Arial" pitchFamily="34" charset="0"/>
              </a:rPr>
              <a:t>鍵マークや </a:t>
            </a:r>
            <a:r>
              <a:rPr lang="en-US" altLang="ja-JP" dirty="0" smtClean="0">
                <a:latin typeface="Arial" pitchFamily="34" charset="0"/>
                <a:cs typeface="Arial" pitchFamily="34" charset="0"/>
              </a:rPr>
              <a:t>URL </a:t>
            </a:r>
            <a:r>
              <a:rPr lang="ja-JP" altLang="en-US" dirty="0" smtClean="0">
                <a:latin typeface="Arial" pitchFamily="34" charset="0"/>
                <a:cs typeface="Arial" pitchFamily="34" charset="0"/>
              </a:rPr>
              <a:t>の </a:t>
            </a:r>
            <a:r>
              <a:rPr lang="en-US" altLang="ja-JP" dirty="0" smtClean="0">
                <a:latin typeface="Arial" pitchFamily="34" charset="0"/>
                <a:cs typeface="Arial" pitchFamily="34" charset="0"/>
              </a:rPr>
              <a:t>https </a:t>
            </a:r>
            <a:r>
              <a:rPr lang="ja-JP" altLang="en-US" dirty="0" smtClean="0">
                <a:latin typeface="Arial" pitchFamily="34" charset="0"/>
                <a:cs typeface="Arial" pitchFamily="34" charset="0"/>
              </a:rPr>
              <a:t>の文字を確認</a:t>
            </a:r>
            <a:endParaRPr kumimoji="1" lang="ja-JP" altLang="en-US" dirty="0">
              <a:latin typeface="Arial" pitchFamily="34" charset="0"/>
              <a:cs typeface="Arial" pitchFamily="34" charset="0"/>
            </a:endParaRPr>
          </a:p>
        </p:txBody>
      </p:sp>
      <p:sp>
        <p:nvSpPr>
          <p:cNvPr id="4" name="タイトル 3"/>
          <p:cNvSpPr>
            <a:spLocks noGrp="1"/>
          </p:cNvSpPr>
          <p:nvPr>
            <p:ph type="title"/>
          </p:nvPr>
        </p:nvSpPr>
        <p:spPr/>
        <p:txBody>
          <a:bodyPr/>
          <a:lstStyle/>
          <a:p>
            <a:r>
              <a:rPr lang="en-US" altLang="ja-JP" dirty="0" smtClean="0">
                <a:latin typeface="Arial" pitchFamily="34" charset="0"/>
                <a:cs typeface="Arial" pitchFamily="34" charset="0"/>
              </a:rPr>
              <a:t>https</a:t>
            </a:r>
            <a:endParaRPr kumimoji="1"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357298"/>
            <a:ext cx="7467600" cy="4525963"/>
          </a:xfrm>
        </p:spPr>
        <p:txBody>
          <a:bodyPr/>
          <a:lstStyle/>
          <a:p>
            <a:r>
              <a:rPr lang="ja-JP" altLang="en-US" dirty="0" smtClean="0"/>
              <a:t>鍵マークや </a:t>
            </a:r>
            <a:r>
              <a:rPr lang="en-US" altLang="ja-JP" dirty="0" smtClean="0">
                <a:latin typeface="Arial" pitchFamily="34" charset="0"/>
                <a:cs typeface="Arial" pitchFamily="34" charset="0"/>
              </a:rPr>
              <a:t>URL </a:t>
            </a:r>
            <a:r>
              <a:rPr lang="ja-JP" altLang="en-US" dirty="0" smtClean="0">
                <a:latin typeface="Arial" pitchFamily="34" charset="0"/>
                <a:cs typeface="Arial" pitchFamily="34" charset="0"/>
              </a:rPr>
              <a:t>の </a:t>
            </a:r>
            <a:r>
              <a:rPr lang="en-US" altLang="ja-JP" dirty="0" smtClean="0">
                <a:latin typeface="Arial" pitchFamily="34" charset="0"/>
                <a:cs typeface="Arial" pitchFamily="34" charset="0"/>
              </a:rPr>
              <a:t>https </a:t>
            </a:r>
            <a:r>
              <a:rPr lang="ja-JP" altLang="en-US" dirty="0" smtClean="0">
                <a:latin typeface="Arial" pitchFamily="34" charset="0"/>
                <a:cs typeface="Arial" pitchFamily="34" charset="0"/>
              </a:rPr>
              <a:t>の文字を確認</a:t>
            </a:r>
            <a:endParaRPr kumimoji="1" lang="ja-JP" altLang="en-US" dirty="0">
              <a:latin typeface="Arial" pitchFamily="34" charset="0"/>
              <a:cs typeface="Arial"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476278" y="2071710"/>
            <a:ext cx="8096250" cy="4572000"/>
          </a:xfrm>
          <a:prstGeom prst="rect">
            <a:avLst/>
          </a:prstGeom>
          <a:noFill/>
          <a:ln w="9525">
            <a:noFill/>
            <a:miter lim="800000"/>
            <a:headEnd/>
            <a:tailEnd/>
          </a:ln>
          <a:effectLst/>
        </p:spPr>
      </p:pic>
      <p:sp>
        <p:nvSpPr>
          <p:cNvPr id="5" name="円/楕円 4"/>
          <p:cNvSpPr/>
          <p:nvPr/>
        </p:nvSpPr>
        <p:spPr>
          <a:xfrm>
            <a:off x="2428860" y="2571744"/>
            <a:ext cx="857256"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8001024" y="6215082"/>
            <a:ext cx="428628"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214678" y="2714620"/>
            <a:ext cx="2571768" cy="584775"/>
          </a:xfrm>
          <a:prstGeom prst="rect">
            <a:avLst/>
          </a:prstGeom>
          <a:noFill/>
        </p:spPr>
        <p:txBody>
          <a:bodyPr wrap="square" rtlCol="0">
            <a:spAutoFit/>
          </a:bodyPr>
          <a:lstStyle/>
          <a:p>
            <a:r>
              <a:rPr lang="en-US" altLang="ja-JP" sz="3200" b="1" dirty="0" smtClean="0">
                <a:solidFill>
                  <a:srgbClr val="FF0000"/>
                </a:solidFill>
              </a:rPr>
              <a:t>https </a:t>
            </a:r>
            <a:r>
              <a:rPr lang="ja-JP" altLang="en-US" sz="3200" b="1" dirty="0" smtClean="0">
                <a:solidFill>
                  <a:srgbClr val="FF0000"/>
                </a:solidFill>
              </a:rPr>
              <a:t>の文字</a:t>
            </a:r>
            <a:endParaRPr kumimoji="1" lang="ja-JP" altLang="en-US" sz="3200" b="1" dirty="0">
              <a:solidFill>
                <a:srgbClr val="FF0000"/>
              </a:solidFill>
            </a:endParaRPr>
          </a:p>
        </p:txBody>
      </p:sp>
      <p:sp>
        <p:nvSpPr>
          <p:cNvPr id="8" name="テキスト ボックス 7"/>
          <p:cNvSpPr txBox="1"/>
          <p:nvPr/>
        </p:nvSpPr>
        <p:spPr>
          <a:xfrm>
            <a:off x="6000760" y="5715016"/>
            <a:ext cx="1928826" cy="584775"/>
          </a:xfrm>
          <a:prstGeom prst="rect">
            <a:avLst/>
          </a:prstGeom>
          <a:noFill/>
        </p:spPr>
        <p:txBody>
          <a:bodyPr wrap="square" rtlCol="0">
            <a:spAutoFit/>
          </a:bodyPr>
          <a:lstStyle/>
          <a:p>
            <a:r>
              <a:rPr lang="ja-JP" altLang="en-US" sz="3200" b="1" dirty="0" smtClean="0">
                <a:solidFill>
                  <a:srgbClr val="FF0000"/>
                </a:solidFill>
              </a:rPr>
              <a:t>鍵マーク</a:t>
            </a:r>
            <a:endParaRPr kumimoji="1" lang="ja-JP" altLang="en-US" sz="3200" b="1" dirty="0">
              <a:solidFill>
                <a:srgbClr val="FF0000"/>
              </a:solidFill>
            </a:endParaRPr>
          </a:p>
        </p:txBody>
      </p:sp>
      <p:sp>
        <p:nvSpPr>
          <p:cNvPr id="10" name="タイトル 3"/>
          <p:cNvSpPr>
            <a:spLocks noGrp="1"/>
          </p:cNvSpPr>
          <p:nvPr>
            <p:ph type="title"/>
          </p:nvPr>
        </p:nvSpPr>
        <p:spPr>
          <a:xfrm>
            <a:off x="271490" y="361936"/>
            <a:ext cx="8229600" cy="1066800"/>
          </a:xfrm>
        </p:spPr>
        <p:txBody>
          <a:bodyPr/>
          <a:lstStyle/>
          <a:p>
            <a:r>
              <a:rPr lang="en-US" altLang="ja-JP" dirty="0" smtClean="0">
                <a:latin typeface="Arial" pitchFamily="34" charset="0"/>
                <a:cs typeface="Arial" pitchFamily="34" charset="0"/>
              </a:rPr>
              <a:t>https</a:t>
            </a:r>
            <a:endParaRPr kumimoji="1"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79512" y="361936"/>
            <a:ext cx="9197054" cy="1066800"/>
          </a:xfrm>
        </p:spPr>
        <p:txBody>
          <a:bodyPr>
            <a:normAutofit/>
          </a:bodyPr>
          <a:lstStyle/>
          <a:p>
            <a:r>
              <a:rPr lang="ja-JP" altLang="en-US" dirty="0"/>
              <a:t>不必要な</a:t>
            </a:r>
            <a:r>
              <a:rPr lang="ja-JP" altLang="en-US" dirty="0" smtClean="0"/>
              <a:t>ネットワークサービスの停止</a:t>
            </a:r>
            <a:endParaRPr lang="ja-JP" altLang="en-US" dirty="0"/>
          </a:p>
        </p:txBody>
      </p:sp>
      <p:sp>
        <p:nvSpPr>
          <p:cNvPr id="81923" name="Rectangle 3"/>
          <p:cNvSpPr>
            <a:spLocks noGrp="1" noChangeArrowheads="1"/>
          </p:cNvSpPr>
          <p:nvPr>
            <p:ph idx="1"/>
          </p:nvPr>
        </p:nvSpPr>
        <p:spPr>
          <a:xfrm>
            <a:off x="457200" y="1600200"/>
            <a:ext cx="8472518" cy="4525963"/>
          </a:xfrm>
        </p:spPr>
        <p:txBody>
          <a:bodyPr>
            <a:normAutofit/>
          </a:bodyPr>
          <a:lstStyle/>
          <a:p>
            <a:r>
              <a:rPr lang="ja-JP" altLang="en-US" dirty="0"/>
              <a:t>不要なサービスを提供するデーモンを</a:t>
            </a:r>
            <a:r>
              <a:rPr lang="ja-JP" altLang="en-US" dirty="0" smtClean="0"/>
              <a:t>停止 </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殺す</a:t>
            </a:r>
            <a:r>
              <a:rPr lang="en-US" altLang="ja-JP" dirty="0" smtClean="0">
                <a:latin typeface="Arial" pitchFamily="34" charset="0"/>
                <a:cs typeface="Arial" pitchFamily="34" charset="0"/>
              </a:rPr>
              <a:t>)</a:t>
            </a:r>
          </a:p>
          <a:p>
            <a:pPr lvl="1"/>
            <a:r>
              <a:rPr lang="en-US" altLang="ja-JP" sz="2400" dirty="0" smtClean="0">
                <a:latin typeface="Arial" pitchFamily="34" charset="0"/>
                <a:cs typeface="Arial" pitchFamily="34" charset="0"/>
              </a:rPr>
              <a:t>/etc/services </a:t>
            </a:r>
            <a:r>
              <a:rPr lang="ja-JP" altLang="en-US" sz="2400" dirty="0" smtClean="0">
                <a:latin typeface="Arial" pitchFamily="34" charset="0"/>
                <a:cs typeface="Arial" pitchFamily="34" charset="0"/>
              </a:rPr>
              <a:t>を編集</a:t>
            </a:r>
            <a:endParaRPr lang="en-US" altLang="ja-JP" sz="2400" dirty="0" smtClean="0">
              <a:latin typeface="Arial" pitchFamily="34" charset="0"/>
              <a:cs typeface="Arial" pitchFamily="34" charset="0"/>
            </a:endParaRPr>
          </a:p>
          <a:p>
            <a:pPr lvl="1"/>
            <a:r>
              <a:rPr lang="en-US" altLang="ja-JP" sz="2400" dirty="0" smtClean="0">
                <a:latin typeface="Arial" pitchFamily="34" charset="0"/>
                <a:cs typeface="Arial" pitchFamily="34" charset="0"/>
              </a:rPr>
              <a:t>/etc/</a:t>
            </a:r>
            <a:r>
              <a:rPr lang="en-US" altLang="ja-JP" sz="2400" dirty="0" err="1" smtClean="0">
                <a:latin typeface="Arial" pitchFamily="34" charset="0"/>
                <a:cs typeface="Arial" pitchFamily="34" charset="0"/>
              </a:rPr>
              <a:t>inetd.conf</a:t>
            </a:r>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を編集</a:t>
            </a:r>
            <a:endParaRPr lang="ja-JP" altLang="en-US" sz="2400" dirty="0">
              <a:latin typeface="Arial" pitchFamily="34" charset="0"/>
              <a:cs typeface="Arial" pitchFamily="34" charset="0"/>
            </a:endParaRPr>
          </a:p>
          <a:p>
            <a:r>
              <a:rPr lang="ja-JP" altLang="en-US" dirty="0" smtClean="0"/>
              <a:t>ポート</a:t>
            </a:r>
            <a:r>
              <a:rPr lang="ja-JP" altLang="en-US" dirty="0"/>
              <a:t>を</a:t>
            </a:r>
            <a:r>
              <a:rPr lang="ja-JP" altLang="en-US" dirty="0" smtClean="0"/>
              <a:t>閉める</a:t>
            </a:r>
            <a:endParaRPr lang="ja-JP" altLang="en-US" dirty="0"/>
          </a:p>
          <a:p>
            <a:r>
              <a:rPr lang="ja-JP" altLang="en-US" dirty="0" smtClean="0"/>
              <a:t>デーモンを提供するソフトウェアをアンインストール</a:t>
            </a:r>
          </a:p>
          <a:p>
            <a:pPr lvl="2"/>
            <a:endParaRPr lang="ja-JP" altLang="en-US"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457200" y="1600201"/>
            <a:ext cx="8229600" cy="892696"/>
          </a:xfrm>
        </p:spPr>
        <p:txBody>
          <a:bodyPr>
            <a:normAutofit/>
          </a:bodyPr>
          <a:lstStyle/>
          <a:p>
            <a:r>
              <a:rPr lang="en-US" altLang="ja-JP" dirty="0">
                <a:latin typeface="Arial" pitchFamily="34" charset="0"/>
                <a:cs typeface="Arial" pitchFamily="34" charset="0"/>
              </a:rPr>
              <a:t>/etc/services </a:t>
            </a:r>
            <a:r>
              <a:rPr lang="ja-JP" altLang="en-US" dirty="0">
                <a:latin typeface="Arial" pitchFamily="34" charset="0"/>
                <a:cs typeface="Arial" pitchFamily="34" charset="0"/>
              </a:rPr>
              <a:t>に記述されている</a:t>
            </a:r>
          </a:p>
        </p:txBody>
      </p:sp>
      <p:sp>
        <p:nvSpPr>
          <p:cNvPr id="82955" name="Rectangle 11"/>
          <p:cNvSpPr>
            <a:spLocks noChangeArrowheads="1"/>
          </p:cNvSpPr>
          <p:nvPr/>
        </p:nvSpPr>
        <p:spPr bwMode="auto">
          <a:xfrm>
            <a:off x="1014648" y="2555026"/>
            <a:ext cx="6797712" cy="3970318"/>
          </a:xfrm>
          <a:prstGeom prst="rect">
            <a:avLst/>
          </a:prstGeom>
          <a:solidFill>
            <a:srgbClr val="000000"/>
          </a:solidFill>
          <a:ln w="9525">
            <a:noFill/>
            <a:miter lim="800000"/>
            <a:headEnd/>
            <a:tailEnd/>
          </a:ln>
          <a:effectLst/>
        </p:spPr>
        <p:txBody>
          <a:bodyPr wrap="square">
            <a:spAutoFit/>
          </a:bodyPr>
          <a:lstStyle/>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tepmux</a:t>
            </a:r>
            <a:r>
              <a:rPr lang="en-US" altLang="ja-JP" b="1" dirty="0" smtClean="0">
                <a:solidFill>
                  <a:srgbClr val="DDDDDD"/>
                </a:solidFill>
                <a:latin typeface="Tahoma" pitchFamily="34" charset="0"/>
              </a:rPr>
              <a:t>     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r>
              <a:rPr lang="en-US" altLang="ja-JP" dirty="0" smtClean="0">
                <a:latin typeface="Tahoma" pitchFamily="34" charset="0"/>
              </a:rPr>
              <a:t> </a:t>
            </a:r>
            <a:r>
              <a:rPr lang="en-US" altLang="ja-JP" b="1" dirty="0" smtClean="0">
                <a:solidFill>
                  <a:srgbClr val="DDDDDD"/>
                </a:solidFill>
                <a:latin typeface="Tahoma" pitchFamily="34" charset="0"/>
              </a:rPr>
              <a:t># TCP port service multiplexer</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sink null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udp</a:t>
            </a:r>
            <a:r>
              <a:rPr lang="en-US" altLang="ja-JP" b="1" dirty="0" smtClean="0">
                <a:solidFill>
                  <a:srgbClr val="DDDDDD"/>
                </a:solidFill>
                <a:latin typeface="Tahoma" pitchFamily="34" charset="0"/>
              </a:rPr>
              <a:t>   sink null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systat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users</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tcp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netstat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15/</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qotd</a:t>
            </a:r>
            <a:r>
              <a:rPr lang="en-US" altLang="ja-JP" b="1" dirty="0" smtClean="0">
                <a:solidFill>
                  <a:srgbClr val="DDDDDD"/>
                </a:solidFill>
                <a:latin typeface="Tahoma" pitchFamily="34" charset="0"/>
              </a:rPr>
              <a:t>          17/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quote</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message send protocol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chargen</a:t>
            </a:r>
            <a:r>
              <a:rPr lang="en-US" altLang="ja-JP" b="1" dirty="0" smtClean="0">
                <a:solidFill>
                  <a:srgbClr val="DDDDDD"/>
                </a:solidFill>
                <a:latin typeface="Tahoma" pitchFamily="34" charset="0"/>
              </a:rPr>
              <a:t>    19/</a:t>
            </a:r>
            <a:r>
              <a:rPr lang="en-US" altLang="ja-JP" b="1" dirty="0" err="1" smtClean="0">
                <a:solidFill>
                  <a:srgbClr val="DDDDDD"/>
                </a:solidFill>
                <a:latin typeface="Tahoma" pitchFamily="34" charset="0"/>
              </a:rPr>
              <a:t>tcp</a:t>
            </a:r>
            <a:endParaRPr lang="en-US" altLang="ja-JP" b="1" dirty="0" smtClean="0">
              <a:solidFill>
                <a:srgbClr val="DDDDDD"/>
              </a:solidFill>
              <a:latin typeface="Tahoma" pitchFamily="34" charset="0"/>
            </a:endParaRPr>
          </a:p>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ssh</a:t>
            </a:r>
            <a:r>
              <a:rPr lang="en-US" altLang="ja-JP" b="1" dirty="0" smtClean="0">
                <a:solidFill>
                  <a:srgbClr val="DDDDDD"/>
                </a:solidFill>
                <a:latin typeface="Tahoma" pitchFamily="34" charset="0"/>
              </a:rPr>
              <a:t>            22/</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SSH Remote Login Protocol</a:t>
            </a:r>
            <a:endParaRPr lang="en-US" altLang="ja-JP" dirty="0" smtClean="0">
              <a:latin typeface="Tahoma" pitchFamily="34" charset="0"/>
            </a:endParaRPr>
          </a:p>
        </p:txBody>
      </p:sp>
      <p:sp>
        <p:nvSpPr>
          <p:cNvPr id="5" name="タイトル 4"/>
          <p:cNvSpPr>
            <a:spLocks noGrp="1"/>
          </p:cNvSpPr>
          <p:nvPr>
            <p:ph type="title"/>
          </p:nvPr>
        </p:nvSpPr>
        <p:spPr/>
        <p:txBody>
          <a:bodyPr/>
          <a:lstStyle/>
          <a:p>
            <a:r>
              <a:rPr lang="ja-JP" altLang="en-US" dirty="0" smtClean="0"/>
              <a:t>通信規約とポート番号の対応</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a:bodyPr>
          <a:lstStyle/>
          <a:p>
            <a:r>
              <a:rPr lang="ja-JP" altLang="en-US" dirty="0" smtClean="0"/>
              <a:t>デーモン </a:t>
            </a:r>
            <a:r>
              <a:rPr lang="en-US" altLang="ja-JP" dirty="0" smtClean="0">
                <a:latin typeface="Arial" pitchFamily="34" charset="0"/>
                <a:cs typeface="Arial" pitchFamily="34" charset="0"/>
              </a:rPr>
              <a:t>(daemon)</a:t>
            </a:r>
            <a:endParaRPr lang="ja-JP" altLang="en-US" dirty="0">
              <a:latin typeface="Arial" pitchFamily="34" charset="0"/>
              <a:cs typeface="Arial" pitchFamily="34" charset="0"/>
            </a:endParaRPr>
          </a:p>
        </p:txBody>
      </p:sp>
      <p:sp>
        <p:nvSpPr>
          <p:cNvPr id="79875" name="Rectangle 3"/>
          <p:cNvSpPr>
            <a:spLocks noGrp="1" noChangeArrowheads="1"/>
          </p:cNvSpPr>
          <p:nvPr>
            <p:ph idx="1"/>
          </p:nvPr>
        </p:nvSpPr>
        <p:spPr>
          <a:xfrm>
            <a:off x="179512" y="1844824"/>
            <a:ext cx="8801072" cy="4325112"/>
          </a:xfrm>
        </p:spPr>
        <p:txBody>
          <a:bodyPr/>
          <a:lstStyle/>
          <a:p>
            <a:r>
              <a:rPr lang="ja-JP" altLang="en-US" dirty="0"/>
              <a:t>メモリに常駐してサービスを提供するソフト</a:t>
            </a:r>
          </a:p>
          <a:p>
            <a:pPr lvl="1"/>
            <a:r>
              <a:rPr lang="ja-JP" altLang="en-US" sz="2400" dirty="0"/>
              <a:t>ネットワークサービスを提供するデーモンはサービスに対応したポートを監視している</a:t>
            </a:r>
          </a:p>
          <a:p>
            <a:pPr lvl="1"/>
            <a:r>
              <a:rPr lang="ja-JP" altLang="en-US" sz="2400" dirty="0"/>
              <a:t>部屋</a:t>
            </a:r>
            <a:r>
              <a:rPr lang="ja-JP" altLang="en-US" sz="2400" dirty="0" smtClean="0"/>
              <a:t>の中で</a:t>
            </a:r>
            <a:r>
              <a:rPr lang="ja-JP" altLang="en-US" sz="2400" dirty="0"/>
              <a:t>荷物を受け取ってくれる人のようなもの</a:t>
            </a:r>
            <a:endParaRPr lang="ja-JP" altLang="en-US" dirty="0"/>
          </a:p>
          <a:p>
            <a:r>
              <a:rPr lang="en-US" altLang="ja-JP" dirty="0" err="1">
                <a:latin typeface="Arial" pitchFamily="34" charset="0"/>
                <a:cs typeface="Arial" pitchFamily="34" charset="0"/>
              </a:rPr>
              <a:t>inetd</a:t>
            </a:r>
            <a:r>
              <a:rPr lang="en-US" altLang="ja-JP" dirty="0">
                <a:latin typeface="Arial" pitchFamily="34" charset="0"/>
                <a:cs typeface="Arial" pitchFamily="34" charset="0"/>
              </a:rPr>
              <a:t> </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後述</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 </a:t>
            </a:r>
            <a:r>
              <a:rPr lang="ja-JP" altLang="en-US" dirty="0" smtClean="0"/>
              <a:t>に</a:t>
            </a:r>
            <a:r>
              <a:rPr lang="ja-JP" altLang="en-US" dirty="0"/>
              <a:t>よって逐次呼び出されるデーモンもある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ja-JP" altLang="en-US" dirty="0" smtClean="0"/>
              <a:t>まずはじめに</a:t>
            </a:r>
            <a:r>
              <a:rPr lang="en-US" altLang="ja-JP" dirty="0" smtClean="0"/>
              <a:t>…</a:t>
            </a:r>
            <a:endParaRPr lang="ja-JP" altLang="en-US" dirty="0"/>
          </a:p>
        </p:txBody>
      </p:sp>
      <p:sp>
        <p:nvSpPr>
          <p:cNvPr id="110595" name="Rectangle 3"/>
          <p:cNvSpPr>
            <a:spLocks noGrp="1" noChangeArrowheads="1"/>
          </p:cNvSpPr>
          <p:nvPr>
            <p:ph idx="1"/>
          </p:nvPr>
        </p:nvSpPr>
        <p:spPr>
          <a:xfrm>
            <a:off x="0" y="1598403"/>
            <a:ext cx="9180512" cy="5214973"/>
          </a:xfrm>
        </p:spPr>
        <p:txBody>
          <a:bodyPr>
            <a:noAutofit/>
          </a:bodyPr>
          <a:lstStyle/>
          <a:p>
            <a:pPr>
              <a:lnSpc>
                <a:spcPct val="80000"/>
              </a:lnSpc>
              <a:buNone/>
            </a:pPr>
            <a:r>
              <a:rPr lang="ja-JP" altLang="en-US" dirty="0" smtClean="0"/>
              <a:t>今回よく出てくる用語の解説</a:t>
            </a:r>
            <a:endParaRPr lang="en-US" altLang="ja-JP" dirty="0" smtClean="0"/>
          </a:p>
          <a:p>
            <a:pPr>
              <a:lnSpc>
                <a:spcPct val="80000"/>
              </a:lnSpc>
              <a:buNone/>
            </a:pPr>
            <a:endParaRPr lang="en-US" altLang="ja-JP" dirty="0" smtClean="0"/>
          </a:p>
          <a:p>
            <a:pPr>
              <a:lnSpc>
                <a:spcPct val="80000"/>
              </a:lnSpc>
            </a:pPr>
            <a:r>
              <a:rPr lang="ja-JP" altLang="en-US" dirty="0" smtClean="0"/>
              <a:t>サーバ </a:t>
            </a:r>
            <a:r>
              <a:rPr lang="en-US" altLang="ja-JP" dirty="0" smtClean="0">
                <a:latin typeface="Arial" pitchFamily="34" charset="0"/>
                <a:cs typeface="Arial" pitchFamily="34" charset="0"/>
              </a:rPr>
              <a:t>(</a:t>
            </a:r>
            <a:r>
              <a:rPr lang="ja-JP" altLang="en-US" dirty="0" smtClean="0">
                <a:latin typeface="Arial" pitchFamily="34" charset="0"/>
                <a:cs typeface="Arial" pitchFamily="34" charset="0"/>
              </a:rPr>
              <a:t>次回講義参照</a:t>
            </a:r>
            <a:r>
              <a:rPr lang="en-US" altLang="ja-JP" dirty="0" smtClean="0">
                <a:latin typeface="Arial" pitchFamily="34" charset="0"/>
                <a:cs typeface="Arial" pitchFamily="34" charset="0"/>
              </a:rPr>
              <a:t>)</a:t>
            </a:r>
            <a:endParaRPr lang="ja-JP" altLang="en-US" dirty="0">
              <a:latin typeface="Arial" pitchFamily="34" charset="0"/>
              <a:cs typeface="Arial" pitchFamily="34" charset="0"/>
            </a:endParaRPr>
          </a:p>
          <a:p>
            <a:pPr lvl="1">
              <a:lnSpc>
                <a:spcPct val="80000"/>
              </a:lnSpc>
            </a:pPr>
            <a:r>
              <a:rPr lang="ja-JP" altLang="en-US" sz="2400" dirty="0"/>
              <a:t>ネットワーク上でサービスを提供する</a:t>
            </a:r>
            <a:r>
              <a:rPr lang="ja-JP" altLang="en-US" sz="2400" dirty="0" smtClean="0"/>
              <a:t>計算機</a:t>
            </a:r>
            <a:r>
              <a:rPr lang="en-US" altLang="ja-JP" sz="2400" dirty="0" smtClean="0"/>
              <a:t>, </a:t>
            </a:r>
            <a:r>
              <a:rPr lang="ja-JP" altLang="en-US" sz="2400" dirty="0" smtClean="0"/>
              <a:t>もしく</a:t>
            </a:r>
            <a:r>
              <a:rPr lang="ja-JP" altLang="en-US" sz="2400" dirty="0"/>
              <a:t>はソフトウェア</a:t>
            </a:r>
          </a:p>
          <a:p>
            <a:pPr>
              <a:lnSpc>
                <a:spcPct val="80000"/>
              </a:lnSpc>
            </a:pPr>
            <a:r>
              <a:rPr lang="ja-JP" altLang="en-US" dirty="0"/>
              <a:t>ホスト</a:t>
            </a:r>
          </a:p>
          <a:p>
            <a:pPr lvl="1">
              <a:lnSpc>
                <a:spcPct val="80000"/>
              </a:lnSpc>
            </a:pPr>
            <a:r>
              <a:rPr lang="ja-JP" altLang="en-US" sz="2400" dirty="0"/>
              <a:t>ネットワークに接続されている個々の計算機</a:t>
            </a:r>
          </a:p>
          <a:p>
            <a:pPr>
              <a:lnSpc>
                <a:spcPct val="80000"/>
              </a:lnSpc>
            </a:pPr>
            <a:r>
              <a:rPr lang="ja-JP" altLang="en-US" dirty="0" smtClean="0"/>
              <a:t>ローカルホスト</a:t>
            </a:r>
            <a:endParaRPr lang="ja-JP" altLang="en-US" dirty="0"/>
          </a:p>
          <a:p>
            <a:pPr lvl="1">
              <a:lnSpc>
                <a:spcPct val="80000"/>
              </a:lnSpc>
            </a:pPr>
            <a:r>
              <a:rPr lang="ja-JP" altLang="en-US" sz="2400" dirty="0"/>
              <a:t>手元で操作</a:t>
            </a:r>
            <a:r>
              <a:rPr lang="ja-JP" altLang="en-US" sz="2400" dirty="0" smtClean="0"/>
              <a:t>している</a:t>
            </a:r>
            <a:r>
              <a:rPr lang="ja-JP" altLang="en-US" sz="2400" dirty="0"/>
              <a:t>計算機</a:t>
            </a:r>
          </a:p>
          <a:p>
            <a:pPr>
              <a:lnSpc>
                <a:spcPct val="80000"/>
              </a:lnSpc>
            </a:pPr>
            <a:r>
              <a:rPr lang="ja-JP" altLang="en-US" dirty="0"/>
              <a:t>リモートホスト</a:t>
            </a:r>
          </a:p>
          <a:p>
            <a:pPr lvl="1">
              <a:lnSpc>
                <a:spcPct val="80000"/>
              </a:lnSpc>
            </a:pPr>
            <a:r>
              <a:rPr lang="ja-JP" altLang="en-US" sz="2400" dirty="0">
                <a:latin typeface="Arial" pitchFamily="34" charset="0"/>
                <a:cs typeface="Arial" pitchFamily="34" charset="0"/>
              </a:rPr>
              <a:t>ネットワーク上に存在する</a:t>
            </a:r>
            <a:r>
              <a:rPr lang="ja-JP" altLang="en-US" sz="2400" dirty="0" smtClean="0">
                <a:latin typeface="Arial" pitchFamily="34" charset="0"/>
                <a:cs typeface="Arial" pitchFamily="34" charset="0"/>
              </a:rPr>
              <a:t>計算機 </a:t>
            </a:r>
            <a:r>
              <a:rPr lang="en-US" altLang="ja-JP" sz="2400" dirty="0" smtClean="0">
                <a:latin typeface="Arial" pitchFamily="34" charset="0"/>
                <a:cs typeface="Arial" pitchFamily="34" charset="0"/>
              </a:rPr>
              <a:t>(</a:t>
            </a:r>
            <a:r>
              <a:rPr lang="ja-JP" altLang="en-US" sz="2400" dirty="0" smtClean="0">
                <a:latin typeface="Arial" pitchFamily="34" charset="0"/>
                <a:cs typeface="Arial" pitchFamily="34" charset="0"/>
              </a:rPr>
              <a:t>ローカル</a:t>
            </a:r>
            <a:r>
              <a:rPr lang="ja-JP" altLang="en-US" sz="2400" dirty="0">
                <a:latin typeface="Arial" pitchFamily="34" charset="0"/>
                <a:cs typeface="Arial" pitchFamily="34" charset="0"/>
              </a:rPr>
              <a:t>では</a:t>
            </a:r>
            <a:r>
              <a:rPr lang="ja-JP" altLang="en-US" sz="2400" dirty="0" smtClean="0">
                <a:latin typeface="Arial" pitchFamily="34" charset="0"/>
                <a:cs typeface="Arial" pitchFamily="34" charset="0"/>
              </a:rPr>
              <a:t>ない</a:t>
            </a:r>
            <a:r>
              <a:rPr lang="en-US" altLang="ja-JP" sz="2400"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6" name="Line 8"/>
          <p:cNvSpPr>
            <a:spLocks noChangeShapeType="1"/>
          </p:cNvSpPr>
          <p:nvPr/>
        </p:nvSpPr>
        <p:spPr bwMode="auto">
          <a:xfrm>
            <a:off x="357158" y="3643314"/>
            <a:ext cx="2376488" cy="0"/>
          </a:xfrm>
          <a:prstGeom prst="line">
            <a:avLst/>
          </a:prstGeom>
          <a:noFill/>
          <a:ln w="76200">
            <a:solidFill>
              <a:schemeClr val="tx1"/>
            </a:solidFill>
            <a:round/>
            <a:headEnd/>
            <a:tailEnd type="triangle" w="med" len="med"/>
          </a:ln>
          <a:effectLst/>
        </p:spPr>
        <p:txBody>
          <a:bodyPr/>
          <a:lstStyle/>
          <a:p>
            <a:endParaRPr lang="ja-JP" altLang="en-US"/>
          </a:p>
        </p:txBody>
      </p:sp>
      <p:sp>
        <p:nvSpPr>
          <p:cNvPr id="114698" name="Text Box 10"/>
          <p:cNvSpPr txBox="1">
            <a:spLocks noChangeArrowheads="1"/>
          </p:cNvSpPr>
          <p:nvPr/>
        </p:nvSpPr>
        <p:spPr bwMode="auto">
          <a:xfrm>
            <a:off x="285720" y="3786190"/>
            <a:ext cx="2109787" cy="457200"/>
          </a:xfrm>
          <a:prstGeom prst="rect">
            <a:avLst/>
          </a:prstGeom>
          <a:noFill/>
          <a:ln w="9525">
            <a:noFill/>
            <a:miter lim="800000"/>
            <a:headEnd/>
            <a:tailEnd/>
          </a:ln>
          <a:effectLst/>
        </p:spPr>
        <p:txBody>
          <a:bodyPr wrap="none">
            <a:spAutoFit/>
          </a:bodyPr>
          <a:lstStyle/>
          <a:p>
            <a:r>
              <a:rPr lang="ja-JP" altLang="en-US" sz="2400" dirty="0"/>
              <a:t>パケットの流れ</a:t>
            </a:r>
          </a:p>
        </p:txBody>
      </p:sp>
      <p:pic>
        <p:nvPicPr>
          <p:cNvPr id="1029" name="Picture 5"/>
          <p:cNvPicPr>
            <a:picLocks noChangeAspect="1" noChangeArrowheads="1"/>
          </p:cNvPicPr>
          <p:nvPr/>
        </p:nvPicPr>
        <p:blipFill>
          <a:blip r:embed="rId3" cstate="print"/>
          <a:srcRect/>
          <a:stretch>
            <a:fillRect/>
          </a:stretch>
        </p:blipFill>
        <p:spPr bwMode="auto">
          <a:xfrm>
            <a:off x="500034" y="2857496"/>
            <a:ext cx="458403" cy="638169"/>
          </a:xfrm>
          <a:prstGeom prst="rect">
            <a:avLst/>
          </a:prstGeom>
          <a:solidFill>
            <a:srgbClr val="00B050"/>
          </a:solidFill>
          <a:ln w="57150">
            <a:solidFill>
              <a:srgbClr val="92D050"/>
            </a:solidFill>
            <a:miter lim="800000"/>
            <a:headEnd/>
            <a:tailEnd/>
          </a:ln>
          <a:effectLst/>
        </p:spPr>
      </p:pic>
      <p:pic>
        <p:nvPicPr>
          <p:cNvPr id="30" name="Picture 5"/>
          <p:cNvPicPr>
            <a:picLocks noChangeAspect="1" noChangeArrowheads="1"/>
          </p:cNvPicPr>
          <p:nvPr/>
        </p:nvPicPr>
        <p:blipFill>
          <a:blip r:embed="rId3" cstate="print"/>
          <a:srcRect/>
          <a:stretch>
            <a:fillRect/>
          </a:stretch>
        </p:blipFill>
        <p:spPr bwMode="auto">
          <a:xfrm>
            <a:off x="1142976" y="2862269"/>
            <a:ext cx="458403" cy="638169"/>
          </a:xfrm>
          <a:prstGeom prst="rect">
            <a:avLst/>
          </a:prstGeom>
          <a:noFill/>
          <a:ln w="57150">
            <a:solidFill>
              <a:srgbClr val="C00000"/>
            </a:solidFill>
            <a:miter lim="800000"/>
            <a:headEnd/>
            <a:tailEnd/>
          </a:ln>
          <a:effectLst/>
        </p:spPr>
      </p:pic>
      <p:pic>
        <p:nvPicPr>
          <p:cNvPr id="31" name="Picture 5"/>
          <p:cNvPicPr>
            <a:picLocks noChangeAspect="1" noChangeArrowheads="1"/>
          </p:cNvPicPr>
          <p:nvPr/>
        </p:nvPicPr>
        <p:blipFill>
          <a:blip r:embed="rId3" cstate="print"/>
          <a:srcRect/>
          <a:stretch>
            <a:fillRect/>
          </a:stretch>
        </p:blipFill>
        <p:spPr bwMode="auto">
          <a:xfrm>
            <a:off x="1827581" y="2857496"/>
            <a:ext cx="458403" cy="638169"/>
          </a:xfrm>
          <a:prstGeom prst="rect">
            <a:avLst/>
          </a:prstGeom>
          <a:noFill/>
          <a:ln w="57150">
            <a:solidFill>
              <a:srgbClr val="FFC000"/>
            </a:solidFill>
            <a:miter lim="800000"/>
            <a:headEnd/>
            <a:tailEnd/>
          </a:ln>
          <a:effectLst/>
        </p:spPr>
      </p:pic>
      <p:cxnSp>
        <p:nvCxnSpPr>
          <p:cNvPr id="33" name="直線矢印コネクタ 32"/>
          <p:cNvCxnSpPr/>
          <p:nvPr/>
        </p:nvCxnSpPr>
        <p:spPr>
          <a:xfrm rot="5400000" flipH="1" flipV="1">
            <a:off x="2893206" y="2393149"/>
            <a:ext cx="1285884"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10800000">
            <a:off x="2643174" y="1214422"/>
            <a:ext cx="1357322"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3071802" y="3643314"/>
            <a:ext cx="1285884"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rot="16200000" flipH="1">
            <a:off x="2892413" y="3963991"/>
            <a:ext cx="1358910" cy="114300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40" name="Picture 3" descr="C:\Users\yamasita\Desktop\computer.png"/>
          <p:cNvPicPr>
            <a:picLocks noChangeAspect="1" noChangeArrowheads="1"/>
          </p:cNvPicPr>
          <p:nvPr/>
        </p:nvPicPr>
        <p:blipFill>
          <a:blip r:embed="rId4" cstate="print"/>
          <a:srcRect/>
          <a:stretch>
            <a:fillRect/>
          </a:stretch>
        </p:blipFill>
        <p:spPr bwMode="auto">
          <a:xfrm>
            <a:off x="6810400" y="2762254"/>
            <a:ext cx="1333500" cy="1238250"/>
          </a:xfrm>
          <a:prstGeom prst="rect">
            <a:avLst/>
          </a:prstGeom>
          <a:noFill/>
        </p:spPr>
      </p:pic>
      <p:grpSp>
        <p:nvGrpSpPr>
          <p:cNvPr id="32" name="グループ化 31"/>
          <p:cNvGrpSpPr/>
          <p:nvPr/>
        </p:nvGrpSpPr>
        <p:grpSpPr>
          <a:xfrm>
            <a:off x="3841962" y="1071546"/>
            <a:ext cx="2158798" cy="5572164"/>
            <a:chOff x="3841962" y="1071546"/>
            <a:chExt cx="2158798" cy="5572164"/>
          </a:xfrm>
        </p:grpSpPr>
        <p:cxnSp>
          <p:nvCxnSpPr>
            <p:cNvPr id="8" name="直線コネクタ 7"/>
            <p:cNvCxnSpPr/>
            <p:nvPr/>
          </p:nvCxnSpPr>
          <p:spPr>
            <a:xfrm rot="5400000">
              <a:off x="3913400" y="1499380"/>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rot="5400000">
              <a:off x="3664161" y="5964255"/>
              <a:ext cx="1357322"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3914194" y="2856702"/>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3877681" y="4250537"/>
              <a:ext cx="928694"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0800000">
              <a:off x="3841962" y="328453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 Box 10"/>
            <p:cNvSpPr txBox="1">
              <a:spLocks noChangeArrowheads="1"/>
            </p:cNvSpPr>
            <p:nvPr/>
          </p:nvSpPr>
          <p:spPr bwMode="auto">
            <a:xfrm>
              <a:off x="4413466" y="1285860"/>
              <a:ext cx="1313180" cy="461665"/>
            </a:xfrm>
            <a:prstGeom prst="rect">
              <a:avLst/>
            </a:prstGeom>
            <a:noFill/>
            <a:ln w="9525">
              <a:noFill/>
              <a:miter lim="800000"/>
              <a:headEnd/>
              <a:tailEnd/>
            </a:ln>
            <a:effectLst/>
          </p:spPr>
          <p:txBody>
            <a:bodyPr wrap="none">
              <a:spAutoFit/>
            </a:bodyPr>
            <a:lstStyle/>
            <a:p>
              <a:r>
                <a:rPr lang="en-US" altLang="ja-JP" sz="2400" dirty="0" smtClean="0">
                  <a:solidFill>
                    <a:srgbClr val="92D050"/>
                  </a:solidFill>
                </a:rPr>
                <a:t>21(FTP)</a:t>
              </a:r>
              <a:endParaRPr lang="ja-JP" altLang="en-US" sz="2400" dirty="0">
                <a:solidFill>
                  <a:srgbClr val="92D050"/>
                </a:solidFill>
              </a:endParaRPr>
            </a:p>
          </p:txBody>
        </p:sp>
        <p:sp>
          <p:nvSpPr>
            <p:cNvPr id="17" name="Text Box 10"/>
            <p:cNvSpPr txBox="1">
              <a:spLocks noChangeArrowheads="1"/>
            </p:cNvSpPr>
            <p:nvPr/>
          </p:nvSpPr>
          <p:spPr bwMode="auto">
            <a:xfrm>
              <a:off x="4413466" y="2753021"/>
              <a:ext cx="1587294" cy="461665"/>
            </a:xfrm>
            <a:prstGeom prst="rect">
              <a:avLst/>
            </a:prstGeom>
            <a:noFill/>
            <a:ln w="9525">
              <a:noFill/>
              <a:miter lim="800000"/>
              <a:headEnd/>
              <a:tailEnd/>
            </a:ln>
            <a:effectLst/>
          </p:spPr>
          <p:txBody>
            <a:bodyPr wrap="none">
              <a:spAutoFit/>
            </a:bodyPr>
            <a:lstStyle/>
            <a:p>
              <a:r>
                <a:rPr lang="en-US" altLang="ja-JP" sz="2400" dirty="0" smtClean="0">
                  <a:solidFill>
                    <a:srgbClr val="C00000"/>
                  </a:solidFill>
                </a:rPr>
                <a:t>25(SMTP)</a:t>
              </a:r>
              <a:endParaRPr lang="ja-JP" altLang="en-US" sz="2400" dirty="0">
                <a:solidFill>
                  <a:srgbClr val="C00000"/>
                </a:solidFill>
              </a:endParaRPr>
            </a:p>
          </p:txBody>
        </p:sp>
        <p:sp>
          <p:nvSpPr>
            <p:cNvPr id="18" name="Text Box 10"/>
            <p:cNvSpPr txBox="1">
              <a:spLocks noChangeArrowheads="1"/>
            </p:cNvSpPr>
            <p:nvPr/>
          </p:nvSpPr>
          <p:spPr bwMode="auto">
            <a:xfrm>
              <a:off x="4342028" y="5396227"/>
              <a:ext cx="1535998" cy="461665"/>
            </a:xfrm>
            <a:prstGeom prst="rect">
              <a:avLst/>
            </a:prstGeom>
            <a:noFill/>
            <a:ln w="9525">
              <a:noFill/>
              <a:miter lim="800000"/>
              <a:headEnd/>
              <a:tailEnd/>
            </a:ln>
            <a:effectLst/>
          </p:spPr>
          <p:txBody>
            <a:bodyPr wrap="none">
              <a:spAutoFit/>
            </a:bodyPr>
            <a:lstStyle/>
            <a:p>
              <a:r>
                <a:rPr lang="en-US" altLang="ja-JP" sz="2400" dirty="0" smtClean="0">
                  <a:solidFill>
                    <a:srgbClr val="FFC000"/>
                  </a:solidFill>
                </a:rPr>
                <a:t>80(HTTP)</a:t>
              </a:r>
              <a:endParaRPr lang="ja-JP" altLang="en-US" sz="2400" dirty="0">
                <a:solidFill>
                  <a:srgbClr val="FFC000"/>
                </a:solidFill>
              </a:endParaRPr>
            </a:p>
          </p:txBody>
        </p:sp>
        <p:cxnSp>
          <p:nvCxnSpPr>
            <p:cNvPr id="19" name="直線コネクタ 18"/>
            <p:cNvCxnSpPr/>
            <p:nvPr/>
          </p:nvCxnSpPr>
          <p:spPr>
            <a:xfrm rot="10800000">
              <a:off x="3841963" y="471329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4021351" y="2178041"/>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5" cstate="print"/>
            <a:srcRect/>
            <a:stretch>
              <a:fillRect/>
            </a:stretch>
          </p:blipFill>
          <p:spPr bwMode="auto">
            <a:xfrm>
              <a:off x="4484908" y="1821649"/>
              <a:ext cx="714376" cy="678657"/>
            </a:xfrm>
            <a:prstGeom prst="rect">
              <a:avLst/>
            </a:prstGeom>
            <a:noFill/>
            <a:ln w="9525">
              <a:noFill/>
              <a:miter lim="800000"/>
              <a:headEnd/>
              <a:tailEnd/>
            </a:ln>
            <a:effectLst/>
          </p:spPr>
        </p:pic>
      </p:grpSp>
      <p:sp>
        <p:nvSpPr>
          <p:cNvPr id="27" name="タイトル 26"/>
          <p:cNvSpPr>
            <a:spLocks noGrp="1"/>
          </p:cNvSpPr>
          <p:nvPr>
            <p:ph type="title"/>
          </p:nvPr>
        </p:nvSpPr>
        <p:spPr/>
        <p:txBody>
          <a:bodyPr/>
          <a:lstStyle/>
          <a:p>
            <a:r>
              <a:rPr lang="ja-JP" altLang="en-US" dirty="0" smtClean="0"/>
              <a:t>デーモンの概念図</a:t>
            </a:r>
            <a:endParaRPr kumimoji="1" lang="ja-JP" altLang="en-US" dirty="0"/>
          </a:p>
        </p:txBody>
      </p:sp>
      <p:pic>
        <p:nvPicPr>
          <p:cNvPr id="29" name="図 28" descr="daemon.JPG"/>
          <p:cNvPicPr>
            <a:picLocks noChangeAspect="1"/>
          </p:cNvPicPr>
          <p:nvPr/>
        </p:nvPicPr>
        <p:blipFill>
          <a:blip r:embed="rId6" cstate="print"/>
          <a:stretch>
            <a:fillRect/>
          </a:stretch>
        </p:blipFill>
        <p:spPr>
          <a:xfrm>
            <a:off x="4427984" y="3212976"/>
            <a:ext cx="792088" cy="819445"/>
          </a:xfrm>
          <a:prstGeom prst="rect">
            <a:avLst/>
          </a:prstGeom>
        </p:spPr>
      </p:pic>
      <p:pic>
        <p:nvPicPr>
          <p:cNvPr id="35" name="図 34" descr="daemon.JPG"/>
          <p:cNvPicPr>
            <a:picLocks noChangeAspect="1"/>
          </p:cNvPicPr>
          <p:nvPr/>
        </p:nvPicPr>
        <p:blipFill>
          <a:blip r:embed="rId6" cstate="print"/>
          <a:stretch>
            <a:fillRect/>
          </a:stretch>
        </p:blipFill>
        <p:spPr>
          <a:xfrm>
            <a:off x="4427984" y="4581128"/>
            <a:ext cx="792088" cy="819445"/>
          </a:xfrm>
          <a:prstGeom prst="rect">
            <a:avLst/>
          </a:prstGeom>
        </p:spPr>
      </p:pic>
      <p:sp>
        <p:nvSpPr>
          <p:cNvPr id="37" name="テキスト ボックス 36"/>
          <p:cNvSpPr txBox="1"/>
          <p:nvPr/>
        </p:nvSpPr>
        <p:spPr>
          <a:xfrm>
            <a:off x="3683194" y="6608385"/>
            <a:ext cx="5652120" cy="276999"/>
          </a:xfrm>
          <a:prstGeom prst="rect">
            <a:avLst/>
          </a:prstGeom>
          <a:noFill/>
        </p:spPr>
        <p:txBody>
          <a:bodyPr wrap="square" rtlCol="0">
            <a:spAutoFit/>
          </a:bodyPr>
          <a:lstStyle/>
          <a:p>
            <a:r>
              <a:rPr lang="en-US" altLang="ja-JP" sz="1200" dirty="0" smtClean="0"/>
              <a:t>BSD Daemon Copyright 1988 by Marshall Kirk </a:t>
            </a:r>
            <a:r>
              <a:rPr lang="en-US" altLang="ja-JP" sz="1200" dirty="0" err="1" smtClean="0"/>
              <a:t>McKusick</a:t>
            </a:r>
            <a:r>
              <a:rPr lang="en-US" altLang="ja-JP" sz="1200" dirty="0" smtClean="0"/>
              <a:t>. All Rights Reserved.</a:t>
            </a:r>
            <a:endParaRPr kumimoji="1" lang="ja-JP" alt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a:bodyPr>
          <a:lstStyle/>
          <a:p>
            <a:r>
              <a:rPr lang="en-US" altLang="ja-JP" dirty="0" err="1"/>
              <a:t>inetd</a:t>
            </a:r>
            <a:endParaRPr lang="en-US" altLang="ja-JP" dirty="0"/>
          </a:p>
        </p:txBody>
      </p:sp>
      <p:sp>
        <p:nvSpPr>
          <p:cNvPr id="80899" name="Rectangle 3"/>
          <p:cNvSpPr>
            <a:spLocks noGrp="1" noChangeArrowheads="1"/>
          </p:cNvSpPr>
          <p:nvPr>
            <p:ph idx="1"/>
          </p:nvPr>
        </p:nvSpPr>
        <p:spPr>
          <a:xfrm>
            <a:off x="457200" y="1556792"/>
            <a:ext cx="8115328" cy="4525963"/>
          </a:xfrm>
        </p:spPr>
        <p:txBody>
          <a:bodyPr>
            <a:normAutofit/>
          </a:bodyPr>
          <a:lstStyle/>
          <a:p>
            <a:r>
              <a:rPr lang="ja-JP" altLang="en-US" dirty="0"/>
              <a:t>要求があったとき</a:t>
            </a:r>
            <a:r>
              <a:rPr lang="ja-JP" altLang="en-US" dirty="0" smtClean="0"/>
              <a:t>のみ</a:t>
            </a:r>
            <a:r>
              <a:rPr lang="en-US" altLang="ja-JP" dirty="0" smtClean="0"/>
              <a:t>, </a:t>
            </a:r>
            <a:r>
              <a:rPr lang="ja-JP" altLang="en-US" dirty="0" smtClean="0"/>
              <a:t>それ</a:t>
            </a:r>
            <a:r>
              <a:rPr lang="ja-JP" altLang="en-US" dirty="0"/>
              <a:t>に対応したデーモンを呼び出すデーモン</a:t>
            </a:r>
          </a:p>
          <a:p>
            <a:pPr lvl="1"/>
            <a:r>
              <a:rPr lang="ja-JP" altLang="en-US" sz="2400" dirty="0"/>
              <a:t>使用頻度の低いデーモンによるメモリ</a:t>
            </a:r>
            <a:r>
              <a:rPr lang="ja-JP" altLang="en-US" sz="2400" dirty="0" smtClean="0">
                <a:latin typeface="Arial" pitchFamily="34" charset="0"/>
                <a:cs typeface="Arial" pitchFamily="34" charset="0"/>
              </a:rPr>
              <a:t>や </a:t>
            </a:r>
            <a:r>
              <a:rPr lang="en-US" altLang="ja-JP" sz="2400" dirty="0" smtClean="0">
                <a:latin typeface="Arial" pitchFamily="34" charset="0"/>
                <a:cs typeface="Arial" pitchFamily="34" charset="0"/>
              </a:rPr>
              <a:t>CPU </a:t>
            </a:r>
            <a:r>
              <a:rPr lang="ja-JP" altLang="en-US" sz="2400" dirty="0" smtClean="0">
                <a:latin typeface="Arial" pitchFamily="34" charset="0"/>
                <a:cs typeface="Arial" pitchFamily="34" charset="0"/>
              </a:rPr>
              <a:t>の消費を</a:t>
            </a:r>
            <a:r>
              <a:rPr lang="ja-JP" altLang="en-US" sz="2400" dirty="0">
                <a:latin typeface="Arial" pitchFamily="34" charset="0"/>
                <a:cs typeface="Arial" pitchFamily="34" charset="0"/>
              </a:rPr>
              <a:t>解消</a:t>
            </a:r>
          </a:p>
          <a:p>
            <a:r>
              <a:rPr lang="en-US" altLang="ja-JP" dirty="0" err="1">
                <a:latin typeface="Arial" pitchFamily="34" charset="0"/>
                <a:cs typeface="Arial" pitchFamily="34" charset="0"/>
              </a:rPr>
              <a:t>inetd</a:t>
            </a:r>
            <a:r>
              <a:rPr lang="en-US" altLang="ja-JP" dirty="0">
                <a:latin typeface="Arial" pitchFamily="34" charset="0"/>
                <a:cs typeface="Arial" pitchFamily="34" charset="0"/>
              </a:rPr>
              <a:t> </a:t>
            </a:r>
            <a:r>
              <a:rPr lang="ja-JP" altLang="en-US" dirty="0">
                <a:latin typeface="Arial" pitchFamily="34" charset="0"/>
                <a:cs typeface="Arial" pitchFamily="34" charset="0"/>
              </a:rPr>
              <a:t>の設定は </a:t>
            </a:r>
            <a:r>
              <a:rPr lang="en-US" altLang="ja-JP" dirty="0">
                <a:latin typeface="Arial" pitchFamily="34" charset="0"/>
                <a:cs typeface="Arial" pitchFamily="34" charset="0"/>
              </a:rPr>
              <a:t>/etc/</a:t>
            </a:r>
            <a:r>
              <a:rPr lang="en-US" altLang="ja-JP" dirty="0" err="1">
                <a:latin typeface="Arial" pitchFamily="34" charset="0"/>
                <a:cs typeface="Arial" pitchFamily="34" charset="0"/>
              </a:rPr>
              <a:t>inetd.conf</a:t>
            </a:r>
            <a:r>
              <a:rPr lang="en-US" altLang="ja-JP" dirty="0">
                <a:latin typeface="Arial" pitchFamily="34" charset="0"/>
                <a:cs typeface="Arial" pitchFamily="34" charset="0"/>
              </a:rPr>
              <a:t> </a:t>
            </a:r>
            <a:r>
              <a:rPr lang="ja-JP" altLang="en-US" dirty="0">
                <a:latin typeface="Arial" pitchFamily="34" charset="0"/>
                <a:cs typeface="Arial" pitchFamily="34" charset="0"/>
              </a:rPr>
              <a:t>で行う</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a:bodyPr>
          <a:lstStyle/>
          <a:p>
            <a:r>
              <a:rPr lang="en-US" altLang="ja-JP" dirty="0" err="1" smtClean="0"/>
              <a:t>tcp_wrapper</a:t>
            </a:r>
            <a:r>
              <a:rPr lang="en-US" altLang="ja-JP" dirty="0" smtClean="0"/>
              <a:t> </a:t>
            </a:r>
            <a:r>
              <a:rPr lang="ja-JP" altLang="en-US" dirty="0" smtClean="0"/>
              <a:t>によるアクセス制限の例</a:t>
            </a:r>
            <a:endParaRPr lang="ja-JP" altLang="en-US" dirty="0"/>
          </a:p>
        </p:txBody>
      </p:sp>
      <p:sp>
        <p:nvSpPr>
          <p:cNvPr id="84995" name="Rectangle 3"/>
          <p:cNvSpPr>
            <a:spLocks noGrp="1" noChangeArrowheads="1"/>
          </p:cNvSpPr>
          <p:nvPr>
            <p:ph idx="1"/>
          </p:nvPr>
        </p:nvSpPr>
        <p:spPr>
          <a:xfrm>
            <a:off x="342928" y="1395536"/>
            <a:ext cx="8229600" cy="5273824"/>
          </a:xfrm>
        </p:spPr>
        <p:txBody>
          <a:bodyPr>
            <a:normAutofit/>
          </a:bodyPr>
          <a:lstStyle/>
          <a:p>
            <a:r>
              <a:rPr lang="ja-JP" altLang="en-US" dirty="0"/>
              <a:t>計算機にアクセス可能なホストやドメインを設定</a:t>
            </a:r>
          </a:p>
          <a:p>
            <a:pPr lvl="1"/>
            <a:r>
              <a:rPr lang="ja-JP" altLang="en-US" sz="2400" dirty="0"/>
              <a:t>必要の</a:t>
            </a:r>
            <a:r>
              <a:rPr lang="ja-JP" altLang="en-US" sz="2400" dirty="0" smtClean="0"/>
              <a:t>ないホストから</a:t>
            </a:r>
            <a:r>
              <a:rPr lang="ja-JP" altLang="en-US" sz="2400" dirty="0"/>
              <a:t>のアクセス</a:t>
            </a:r>
            <a:r>
              <a:rPr lang="ja-JP" altLang="en-US" sz="2400" dirty="0" smtClean="0"/>
              <a:t>を許可しない</a:t>
            </a:r>
            <a:endParaRPr lang="ja-JP" altLang="en-US" sz="2400" dirty="0"/>
          </a:p>
          <a:p>
            <a:pPr lvl="2"/>
            <a:r>
              <a:rPr lang="en-US" altLang="ja-JP" dirty="0">
                <a:latin typeface="Arial" pitchFamily="34" charset="0"/>
                <a:cs typeface="Arial" pitchFamily="34" charset="0"/>
              </a:rPr>
              <a:t>/etc/</a:t>
            </a:r>
            <a:r>
              <a:rPr lang="en-US" altLang="ja-JP" dirty="0" err="1">
                <a:latin typeface="Arial" pitchFamily="34" charset="0"/>
                <a:cs typeface="Arial" pitchFamily="34" charset="0"/>
              </a:rPr>
              <a:t>hosts.deny</a:t>
            </a:r>
            <a:r>
              <a:rPr lang="ja-JP" altLang="en-US" dirty="0">
                <a:latin typeface="Arial" pitchFamily="34" charset="0"/>
                <a:cs typeface="Arial" pitchFamily="34" charset="0"/>
              </a:rPr>
              <a:t>を</a:t>
            </a:r>
            <a:r>
              <a:rPr lang="ja-JP" altLang="en-US" dirty="0" smtClean="0">
                <a:latin typeface="Arial" pitchFamily="34" charset="0"/>
                <a:cs typeface="Arial" pitchFamily="34" charset="0"/>
              </a:rPr>
              <a:t>編集</a:t>
            </a:r>
            <a:endParaRPr lang="ja-JP" altLang="en-US" dirty="0">
              <a:latin typeface="Arial" pitchFamily="34" charset="0"/>
              <a:cs typeface="Arial" pitchFamily="34" charset="0"/>
            </a:endParaRPr>
          </a:p>
          <a:p>
            <a:pPr lvl="1"/>
            <a:endParaRPr lang="ja-JP" altLang="en-US" sz="2400" dirty="0"/>
          </a:p>
          <a:p>
            <a:pPr lvl="1"/>
            <a:endParaRPr lang="en-US" altLang="ja-JP" sz="2400" dirty="0" smtClean="0"/>
          </a:p>
          <a:p>
            <a:pPr lvl="1"/>
            <a:endParaRPr lang="en-US" altLang="ja-JP" sz="2400" dirty="0" smtClean="0"/>
          </a:p>
          <a:p>
            <a:pPr lvl="1"/>
            <a:r>
              <a:rPr lang="ja-JP" altLang="en-US" sz="2400" dirty="0" smtClean="0"/>
              <a:t>信頼するホスト</a:t>
            </a:r>
            <a:r>
              <a:rPr lang="ja-JP" altLang="en-US" sz="2400" dirty="0"/>
              <a:t>のみアクセスを許可</a:t>
            </a:r>
          </a:p>
          <a:p>
            <a:pPr lvl="2"/>
            <a:r>
              <a:rPr lang="en-US" altLang="ja-JP" dirty="0">
                <a:latin typeface="Arial" pitchFamily="34" charset="0"/>
                <a:cs typeface="Arial" pitchFamily="34" charset="0"/>
              </a:rPr>
              <a:t>/etc/</a:t>
            </a:r>
            <a:r>
              <a:rPr lang="en-US" altLang="ja-JP" dirty="0" err="1">
                <a:latin typeface="Arial" pitchFamily="34" charset="0"/>
                <a:cs typeface="Arial" pitchFamily="34" charset="0"/>
              </a:rPr>
              <a:t>hosts.allow</a:t>
            </a:r>
            <a:r>
              <a:rPr lang="ja-JP" altLang="en-US" dirty="0">
                <a:latin typeface="Arial" pitchFamily="34" charset="0"/>
                <a:cs typeface="Arial" pitchFamily="34" charset="0"/>
              </a:rPr>
              <a:t>を</a:t>
            </a:r>
            <a:r>
              <a:rPr lang="ja-JP" altLang="en-US" dirty="0" smtClean="0">
                <a:latin typeface="Arial" pitchFamily="34" charset="0"/>
                <a:cs typeface="Arial" pitchFamily="34" charset="0"/>
              </a:rPr>
              <a:t>編集</a:t>
            </a:r>
            <a:endParaRPr lang="en-US" altLang="ja-JP" dirty="0" smtClean="0">
              <a:latin typeface="Arial" pitchFamily="34" charset="0"/>
              <a:cs typeface="Arial" pitchFamily="34" charset="0"/>
            </a:endParaRPr>
          </a:p>
          <a:p>
            <a:pPr lvl="1"/>
            <a:endParaRPr lang="en-US" altLang="ja-JP" dirty="0" smtClean="0">
              <a:latin typeface="Arial" pitchFamily="34" charset="0"/>
              <a:cs typeface="Arial" pitchFamily="34" charset="0"/>
            </a:endParaRPr>
          </a:p>
          <a:p>
            <a:pPr lvl="1"/>
            <a:endParaRPr lang="en-US" altLang="ja-JP" dirty="0" smtClean="0">
              <a:latin typeface="Arial" pitchFamily="34" charset="0"/>
              <a:cs typeface="Arial" pitchFamily="34" charset="0"/>
            </a:endParaRPr>
          </a:p>
          <a:p>
            <a:pPr lvl="1"/>
            <a:r>
              <a:rPr lang="en-US" altLang="ja-JP" dirty="0" smtClean="0">
                <a:latin typeface="Arial" pitchFamily="34" charset="0"/>
                <a:cs typeface="Arial" pitchFamily="34" charset="0"/>
              </a:rPr>
              <a:t>/etc/</a:t>
            </a:r>
            <a:r>
              <a:rPr lang="en-US" altLang="ja-JP" dirty="0" err="1" smtClean="0">
                <a:latin typeface="Arial" pitchFamily="34" charset="0"/>
                <a:cs typeface="Arial" pitchFamily="34" charset="0"/>
              </a:rPr>
              <a:t>hosts.allow</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で書かれたものが優先される</a:t>
            </a:r>
            <a:endParaRPr lang="ja-JP" altLang="en-US" dirty="0">
              <a:latin typeface="Arial" pitchFamily="34" charset="0"/>
              <a:cs typeface="Arial" pitchFamily="34" charset="0"/>
            </a:endParaRPr>
          </a:p>
        </p:txBody>
      </p:sp>
      <p:grpSp>
        <p:nvGrpSpPr>
          <p:cNvPr id="7" name="グループ化 6"/>
          <p:cNvGrpSpPr/>
          <p:nvPr/>
        </p:nvGrpSpPr>
        <p:grpSpPr>
          <a:xfrm>
            <a:off x="1259632" y="2204864"/>
            <a:ext cx="6696075" cy="2969368"/>
            <a:chOff x="1259632" y="2564904"/>
            <a:chExt cx="6696075" cy="2969368"/>
          </a:xfrm>
        </p:grpSpPr>
        <p:sp>
          <p:nvSpPr>
            <p:cNvPr id="84997" name="Text Box 5"/>
            <p:cNvSpPr txBox="1">
              <a:spLocks noChangeArrowheads="1"/>
            </p:cNvSpPr>
            <p:nvPr/>
          </p:nvSpPr>
          <p:spPr bwMode="auto">
            <a:xfrm>
              <a:off x="1259632" y="5067547"/>
              <a:ext cx="6696075" cy="466725"/>
            </a:xfrm>
            <a:prstGeom prst="rect">
              <a:avLst/>
            </a:prstGeom>
            <a:solidFill>
              <a:srgbClr val="000000"/>
            </a:solidFill>
            <a:ln w="9525">
              <a:solidFill>
                <a:schemeClr val="tx1"/>
              </a:solidFill>
              <a:miter lim="800000"/>
              <a:headEnd/>
              <a:tailEnd/>
            </a:ln>
            <a:effectLst/>
          </p:spPr>
          <p:txBody>
            <a:bodyPr>
              <a:spAutoFit/>
            </a:bodyPr>
            <a:lstStyle/>
            <a:p>
              <a:r>
                <a:rPr lang="en-US" altLang="ja-JP" sz="2400" dirty="0">
                  <a:solidFill>
                    <a:schemeClr val="bg1"/>
                  </a:solidFill>
                </a:rPr>
                <a:t>(</a:t>
              </a:r>
              <a:r>
                <a:rPr lang="ja-JP" altLang="en-US" sz="2400" dirty="0">
                  <a:solidFill>
                    <a:schemeClr val="bg1"/>
                  </a:solidFill>
                </a:rPr>
                <a:t>例</a:t>
              </a:r>
              <a:r>
                <a:rPr lang="en-US" altLang="ja-JP" sz="2400" dirty="0">
                  <a:solidFill>
                    <a:schemeClr val="bg1"/>
                  </a:solidFill>
                </a:rPr>
                <a:t>)</a:t>
              </a:r>
              <a:r>
                <a:rPr lang="ja-JP" altLang="en-US" sz="2400" dirty="0">
                  <a:solidFill>
                    <a:schemeClr val="bg1"/>
                  </a:solidFill>
                </a:rPr>
                <a:t>　　　</a:t>
              </a:r>
              <a:r>
                <a:rPr lang="en-US" altLang="ja-JP" sz="2400" dirty="0" err="1">
                  <a:solidFill>
                    <a:schemeClr val="bg1"/>
                  </a:solidFill>
                </a:rPr>
                <a:t>sshd</a:t>
              </a:r>
              <a:r>
                <a:rPr lang="en-US" altLang="ja-JP" sz="2400" dirty="0">
                  <a:solidFill>
                    <a:schemeClr val="bg1"/>
                  </a:solidFill>
                </a:rPr>
                <a:t>: .</a:t>
              </a:r>
              <a:r>
                <a:rPr lang="en-US" altLang="ja-JP" sz="2400" dirty="0" err="1" smtClean="0">
                  <a:solidFill>
                    <a:schemeClr val="bg1"/>
                  </a:solidFill>
                </a:rPr>
                <a:t>ep.sci.hokudai.ac.jp</a:t>
              </a:r>
              <a:r>
                <a:rPr lang="en-US" altLang="ja-JP" sz="2400" dirty="0" smtClean="0">
                  <a:solidFill>
                    <a:schemeClr val="bg1"/>
                  </a:solidFill>
                </a:rPr>
                <a:t>                  </a:t>
              </a:r>
              <a:endParaRPr lang="en-US" altLang="ja-JP" sz="2400" dirty="0">
                <a:solidFill>
                  <a:schemeClr val="bg1"/>
                </a:solidFill>
              </a:endParaRPr>
            </a:p>
          </p:txBody>
        </p:sp>
        <p:sp>
          <p:nvSpPr>
            <p:cNvPr id="84998" name="Text Box 6"/>
            <p:cNvSpPr txBox="1">
              <a:spLocks noChangeArrowheads="1"/>
            </p:cNvSpPr>
            <p:nvPr/>
          </p:nvSpPr>
          <p:spPr bwMode="auto">
            <a:xfrm>
              <a:off x="1259632" y="3034283"/>
              <a:ext cx="6696075" cy="461665"/>
            </a:xfrm>
            <a:prstGeom prst="rect">
              <a:avLst/>
            </a:prstGeom>
            <a:solidFill>
              <a:srgbClr val="000000"/>
            </a:solidFill>
            <a:ln w="9525">
              <a:solidFill>
                <a:schemeClr val="tx1"/>
              </a:solidFill>
              <a:miter lim="800000"/>
              <a:headEnd/>
              <a:tailEnd/>
            </a:ln>
            <a:effectLst/>
          </p:spPr>
          <p:txBody>
            <a:bodyPr wrap="square">
              <a:spAutoFit/>
            </a:bodyPr>
            <a:lstStyle/>
            <a:p>
              <a:r>
                <a:rPr lang="en-US" altLang="ja-JP" sz="2400" dirty="0">
                  <a:solidFill>
                    <a:schemeClr val="bg1"/>
                  </a:solidFill>
                </a:rPr>
                <a:t>(</a:t>
              </a:r>
              <a:r>
                <a:rPr lang="ja-JP" altLang="en-US" sz="2400" dirty="0">
                  <a:solidFill>
                    <a:schemeClr val="bg1"/>
                  </a:solidFill>
                </a:rPr>
                <a:t>例</a:t>
              </a:r>
              <a:r>
                <a:rPr lang="en-US" altLang="ja-JP" sz="2400" dirty="0">
                  <a:solidFill>
                    <a:schemeClr val="bg1"/>
                  </a:solidFill>
                </a:rPr>
                <a:t>)</a:t>
              </a:r>
              <a:r>
                <a:rPr lang="ja-JP" altLang="en-US" sz="2400" dirty="0">
                  <a:solidFill>
                    <a:schemeClr val="bg1"/>
                  </a:solidFill>
                </a:rPr>
                <a:t>　　　</a:t>
              </a:r>
              <a:r>
                <a:rPr lang="en-US" altLang="ja-JP" sz="2400" dirty="0" smtClean="0">
                  <a:solidFill>
                    <a:schemeClr val="bg1"/>
                  </a:solidFill>
                </a:rPr>
                <a:t>ALL: ALL                  </a:t>
              </a:r>
              <a:endParaRPr lang="en-US" altLang="ja-JP" sz="2400" dirty="0">
                <a:solidFill>
                  <a:schemeClr val="bg1"/>
                </a:solidFill>
              </a:endParaRPr>
            </a:p>
          </p:txBody>
        </p:sp>
        <p:sp>
          <p:nvSpPr>
            <p:cNvPr id="6" name="Text Box 10"/>
            <p:cNvSpPr txBox="1">
              <a:spLocks noChangeArrowheads="1"/>
            </p:cNvSpPr>
            <p:nvPr/>
          </p:nvSpPr>
          <p:spPr bwMode="auto">
            <a:xfrm>
              <a:off x="4427984" y="2564904"/>
              <a:ext cx="3204723" cy="461665"/>
            </a:xfrm>
            <a:prstGeom prst="rect">
              <a:avLst/>
            </a:prstGeom>
            <a:noFill/>
            <a:ln w="9525">
              <a:noFill/>
              <a:miter lim="800000"/>
              <a:headEnd/>
              <a:tailEnd/>
            </a:ln>
            <a:effectLst/>
          </p:spPr>
          <p:txBody>
            <a:bodyPr wrap="none">
              <a:spAutoFit/>
            </a:bodyPr>
            <a:lstStyle/>
            <a:p>
              <a:r>
                <a:rPr lang="en-US" altLang="ja-JP" sz="2400" dirty="0" smtClean="0">
                  <a:solidFill>
                    <a:srgbClr val="0070C0"/>
                  </a:solidFill>
                </a:rPr>
                <a:t>(</a:t>
              </a:r>
              <a:r>
                <a:rPr lang="ja-JP" altLang="en-US" sz="2400" dirty="0" smtClean="0">
                  <a:solidFill>
                    <a:srgbClr val="0070C0"/>
                  </a:solidFill>
                </a:rPr>
                <a:t>サービス名</a:t>
              </a:r>
              <a:r>
                <a:rPr lang="en-US" altLang="ja-JP" sz="2400" dirty="0" smtClean="0">
                  <a:solidFill>
                    <a:srgbClr val="0070C0"/>
                  </a:solidFill>
                </a:rPr>
                <a:t>)</a:t>
              </a:r>
              <a:r>
                <a:rPr lang="en-US" altLang="ja-JP" sz="2400" dirty="0" smtClean="0">
                  <a:solidFill>
                    <a:srgbClr val="0070C0"/>
                  </a:solidFill>
                  <a:sym typeface="Wingdings" pitchFamily="2" charset="2"/>
                </a:rPr>
                <a:t>:(</a:t>
              </a:r>
              <a:r>
                <a:rPr lang="ja-JP" altLang="en-US" sz="2400" dirty="0" smtClean="0">
                  <a:solidFill>
                    <a:srgbClr val="0070C0"/>
                  </a:solidFill>
                  <a:sym typeface="Wingdings" pitchFamily="2" charset="2"/>
                </a:rPr>
                <a:t>ホスト名</a:t>
              </a:r>
              <a:r>
                <a:rPr lang="en-US" altLang="ja-JP" sz="2400" dirty="0" smtClean="0">
                  <a:solidFill>
                    <a:srgbClr val="0070C0"/>
                  </a:solidFill>
                  <a:sym typeface="Wingdings" pitchFamily="2" charset="2"/>
                </a:rPr>
                <a:t>)</a:t>
              </a:r>
              <a:endParaRPr lang="ja-JP" altLang="en-US" sz="2400" dirty="0">
                <a:solidFill>
                  <a:srgbClr val="0070C0"/>
                </a:solidFill>
              </a:endParaRP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457200" y="1269071"/>
            <a:ext cx="8472518" cy="2286016"/>
          </a:xfrm>
        </p:spPr>
        <p:txBody>
          <a:bodyPr>
            <a:normAutofit/>
          </a:bodyPr>
          <a:lstStyle/>
          <a:p>
            <a:r>
              <a:rPr lang="ja-JP" altLang="en-US" dirty="0"/>
              <a:t>セキュリティ情報をチェック</a:t>
            </a:r>
          </a:p>
          <a:p>
            <a:pPr lvl="1"/>
            <a:r>
              <a:rPr lang="ja-JP" altLang="en-US" sz="2400" dirty="0" smtClean="0"/>
              <a:t>例</a:t>
            </a:r>
            <a:r>
              <a:rPr lang="en-US" altLang="ja-JP" sz="2400" dirty="0" smtClean="0">
                <a:latin typeface="Arial" pitchFamily="34" charset="0"/>
                <a:cs typeface="Arial" pitchFamily="34" charset="0"/>
              </a:rPr>
              <a:t>: JPCERT (http</a:t>
            </a:r>
            <a:r>
              <a:rPr lang="en-US" altLang="ja-JP" sz="2400" dirty="0">
                <a:latin typeface="Arial" pitchFamily="34" charset="0"/>
                <a:cs typeface="Arial" pitchFamily="34" charset="0"/>
              </a:rPr>
              <a:t>://</a:t>
            </a:r>
            <a:r>
              <a:rPr lang="en-US" altLang="ja-JP" sz="2400" dirty="0" smtClean="0">
                <a:latin typeface="Arial" pitchFamily="34" charset="0"/>
                <a:cs typeface="Arial" pitchFamily="34" charset="0"/>
              </a:rPr>
              <a:t>www.jpcert.or.jp</a:t>
            </a:r>
            <a:r>
              <a:rPr lang="en-US" altLang="ja-JP" sz="2800" dirty="0">
                <a:latin typeface="Arial" pitchFamily="34" charset="0"/>
                <a:cs typeface="Arial" pitchFamily="34" charset="0"/>
              </a:rPr>
              <a:t>)</a:t>
            </a:r>
            <a:endParaRPr lang="ja-JP" altLang="en-US" sz="2800" dirty="0">
              <a:latin typeface="Arial" pitchFamily="34" charset="0"/>
              <a:cs typeface="Arial" pitchFamily="34" charset="0"/>
            </a:endParaRPr>
          </a:p>
          <a:p>
            <a:r>
              <a:rPr lang="ja-JP" altLang="en-US" dirty="0"/>
              <a:t>最新版のソフトをインストール</a:t>
            </a:r>
          </a:p>
          <a:p>
            <a:r>
              <a:rPr lang="ja-JP" altLang="en-US" dirty="0"/>
              <a:t>インストール済みのソフトをアップデート</a:t>
            </a:r>
          </a:p>
          <a:p>
            <a:pPr>
              <a:buFont typeface="Wingdings" pitchFamily="2" charset="2"/>
              <a:buNone/>
            </a:pPr>
            <a:endParaRPr lang="en-US" altLang="ja-JP" sz="3200" dirty="0"/>
          </a:p>
        </p:txBody>
      </p:sp>
      <p:sp>
        <p:nvSpPr>
          <p:cNvPr id="5" name="タイトル 4"/>
          <p:cNvSpPr>
            <a:spLocks noGrp="1"/>
          </p:cNvSpPr>
          <p:nvPr>
            <p:ph type="title"/>
          </p:nvPr>
        </p:nvSpPr>
        <p:spPr/>
        <p:txBody>
          <a:bodyPr/>
          <a:lstStyle/>
          <a:p>
            <a:r>
              <a:rPr lang="ja-JP" altLang="en-US" dirty="0" smtClean="0"/>
              <a:t>セキュリティーホールをなくす</a:t>
            </a:r>
            <a:endParaRPr kumimoji="1" lang="ja-JP" altLang="en-US" dirty="0"/>
          </a:p>
        </p:txBody>
      </p:sp>
      <p:pic>
        <p:nvPicPr>
          <p:cNvPr id="2" name="Picture 2"/>
          <p:cNvPicPr>
            <a:picLocks noChangeAspect="1" noChangeArrowheads="1"/>
          </p:cNvPicPr>
          <p:nvPr/>
        </p:nvPicPr>
        <p:blipFill>
          <a:blip r:embed="rId2" cstate="print"/>
          <a:srcRect/>
          <a:stretch>
            <a:fillRect/>
          </a:stretch>
        </p:blipFill>
        <p:spPr bwMode="auto">
          <a:xfrm>
            <a:off x="2123728" y="3195047"/>
            <a:ext cx="4860032" cy="36450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normAutofit/>
          </a:bodyPr>
          <a:lstStyle/>
          <a:p>
            <a:r>
              <a:rPr lang="en-US" altLang="ja-JP" dirty="0" err="1"/>
              <a:t>Debian</a:t>
            </a:r>
            <a:r>
              <a:rPr lang="en-US" altLang="ja-JP" dirty="0"/>
              <a:t> GNU/Linux</a:t>
            </a:r>
            <a:r>
              <a:rPr lang="ja-JP" altLang="en-US" dirty="0"/>
              <a:t>の場合</a:t>
            </a:r>
          </a:p>
        </p:txBody>
      </p:sp>
      <p:sp>
        <p:nvSpPr>
          <p:cNvPr id="135171" name="Rectangle 3"/>
          <p:cNvSpPr>
            <a:spLocks noGrp="1" noChangeArrowheads="1"/>
          </p:cNvSpPr>
          <p:nvPr>
            <p:ph idx="1"/>
          </p:nvPr>
        </p:nvSpPr>
        <p:spPr>
          <a:xfrm>
            <a:off x="395536" y="1567333"/>
            <a:ext cx="7829576" cy="4525963"/>
          </a:xfrm>
        </p:spPr>
        <p:txBody>
          <a:bodyPr>
            <a:normAutofit/>
          </a:bodyPr>
          <a:lstStyle/>
          <a:p>
            <a:pPr>
              <a:lnSpc>
                <a:spcPct val="90000"/>
              </a:lnSpc>
            </a:pPr>
            <a:r>
              <a:rPr lang="ja-JP" altLang="en-US" dirty="0"/>
              <a:t>メーリングリスト</a:t>
            </a:r>
            <a:r>
              <a:rPr lang="ja-JP" altLang="en-US" dirty="0" smtClean="0"/>
              <a:t>に加入</a:t>
            </a:r>
            <a:endParaRPr lang="ja-JP" altLang="en-US" dirty="0"/>
          </a:p>
          <a:p>
            <a:pPr lvl="1">
              <a:lnSpc>
                <a:spcPct val="90000"/>
              </a:lnSpc>
            </a:pPr>
            <a:r>
              <a:rPr lang="en-US" altLang="ja-JP" sz="2400" dirty="0" err="1">
                <a:latin typeface="Arial" pitchFamily="34" charset="0"/>
                <a:cs typeface="Arial" pitchFamily="34" charset="0"/>
              </a:rPr>
              <a:t>debian</a:t>
            </a:r>
            <a:r>
              <a:rPr lang="en-US" altLang="ja-JP" sz="2400" dirty="0">
                <a:latin typeface="Arial" pitchFamily="34" charset="0"/>
                <a:cs typeface="Arial" pitchFamily="34" charset="0"/>
              </a:rPr>
              <a:t>-security-</a:t>
            </a:r>
            <a:r>
              <a:rPr lang="en-US" altLang="ja-JP" sz="2400" dirty="0" err="1">
                <a:latin typeface="Arial" pitchFamily="34" charset="0"/>
                <a:cs typeface="Arial" pitchFamily="34" charset="0"/>
              </a:rPr>
              <a:t>anounce</a:t>
            </a:r>
            <a:endParaRPr lang="en-US" altLang="ja-JP" sz="2400" dirty="0">
              <a:latin typeface="Arial" pitchFamily="34" charset="0"/>
              <a:cs typeface="Arial" pitchFamily="34" charset="0"/>
            </a:endParaRPr>
          </a:p>
          <a:p>
            <a:pPr>
              <a:lnSpc>
                <a:spcPct val="90000"/>
              </a:lnSpc>
            </a:pPr>
            <a:endParaRPr lang="en-US" altLang="ja-JP" dirty="0" smtClean="0">
              <a:latin typeface="Arial" pitchFamily="34" charset="0"/>
              <a:cs typeface="Arial" pitchFamily="34" charset="0"/>
            </a:endParaRPr>
          </a:p>
          <a:p>
            <a:pPr>
              <a:lnSpc>
                <a:spcPct val="90000"/>
              </a:lnSpc>
            </a:pPr>
            <a:r>
              <a:rPr lang="en-US" altLang="ja-JP" dirty="0" smtClean="0">
                <a:latin typeface="Arial" pitchFamily="34" charset="0"/>
                <a:cs typeface="Arial" pitchFamily="34" charset="0"/>
              </a:rPr>
              <a:t>web </a:t>
            </a:r>
            <a:r>
              <a:rPr lang="ja-JP" altLang="en-US" dirty="0">
                <a:latin typeface="Arial" pitchFamily="34" charset="0"/>
                <a:cs typeface="Arial" pitchFamily="34" charset="0"/>
              </a:rPr>
              <a:t>を</a:t>
            </a:r>
            <a:r>
              <a:rPr lang="ja-JP" altLang="en-US" dirty="0" smtClean="0">
                <a:latin typeface="Arial" pitchFamily="34" charset="0"/>
                <a:cs typeface="Arial" pitchFamily="34" charset="0"/>
              </a:rPr>
              <a:t>チェック</a:t>
            </a:r>
            <a:endParaRPr lang="ja-JP" altLang="en-US" dirty="0">
              <a:latin typeface="Arial" pitchFamily="34" charset="0"/>
              <a:cs typeface="Arial" pitchFamily="34" charset="0"/>
            </a:endParaRPr>
          </a:p>
          <a:p>
            <a:pPr lvl="1">
              <a:lnSpc>
                <a:spcPct val="90000"/>
              </a:lnSpc>
            </a:pPr>
            <a:r>
              <a:rPr lang="en-US" altLang="ja-JP" sz="2400" dirty="0" smtClean="0">
                <a:latin typeface="Arial" pitchFamily="34" charset="0"/>
                <a:cs typeface="Arial" pitchFamily="34" charset="0"/>
              </a:rPr>
              <a:t>http://www.debian.org/security/</a:t>
            </a:r>
            <a:endParaRPr lang="en-US" altLang="ja-JP" sz="2400" dirty="0">
              <a:latin typeface="Arial" pitchFamily="34" charset="0"/>
              <a:cs typeface="Arial" pitchFamily="34" charset="0"/>
            </a:endParaRPr>
          </a:p>
          <a:p>
            <a:pPr>
              <a:lnSpc>
                <a:spcPct val="90000"/>
              </a:lnSpc>
            </a:pPr>
            <a:endParaRPr lang="en-US" altLang="ja-JP" dirty="0" smtClean="0">
              <a:latin typeface="Arial" pitchFamily="34" charset="0"/>
              <a:cs typeface="Arial" pitchFamily="34" charset="0"/>
            </a:endParaRPr>
          </a:p>
          <a:p>
            <a:pPr>
              <a:lnSpc>
                <a:spcPct val="90000"/>
              </a:lnSpc>
            </a:pPr>
            <a:r>
              <a:rPr lang="ja-JP" altLang="en-US" dirty="0" smtClean="0">
                <a:latin typeface="Arial" pitchFamily="34" charset="0"/>
                <a:cs typeface="Arial" pitchFamily="34" charset="0"/>
              </a:rPr>
              <a:t>最新版</a:t>
            </a:r>
            <a:r>
              <a:rPr lang="ja-JP" altLang="en-US" dirty="0">
                <a:latin typeface="Arial" pitchFamily="34" charset="0"/>
                <a:cs typeface="Arial" pitchFamily="34" charset="0"/>
              </a:rPr>
              <a:t>のソフトウェアをインストール</a:t>
            </a:r>
          </a:p>
          <a:p>
            <a:pPr lvl="1">
              <a:lnSpc>
                <a:spcPct val="90000"/>
              </a:lnSpc>
            </a:pPr>
            <a:r>
              <a:rPr lang="en-US" altLang="ja-JP" sz="2400" dirty="0" smtClean="0">
                <a:latin typeface="Arial" pitchFamily="34" charset="0"/>
                <a:cs typeface="Arial" pitchFamily="34" charset="0"/>
              </a:rPr>
              <a:t># aptitude update</a:t>
            </a:r>
          </a:p>
          <a:p>
            <a:pPr lvl="1">
              <a:lnSpc>
                <a:spcPct val="90000"/>
              </a:lnSpc>
            </a:pPr>
            <a:r>
              <a:rPr lang="en-US" altLang="ja-JP" sz="2400" dirty="0" smtClean="0">
                <a:latin typeface="Arial" pitchFamily="34" charset="0"/>
                <a:cs typeface="Arial" pitchFamily="34" charset="0"/>
              </a:rPr>
              <a:t># aptitude </a:t>
            </a:r>
            <a:r>
              <a:rPr lang="en-US" altLang="ja-JP" sz="2400" dirty="0">
                <a:latin typeface="Arial" pitchFamily="34" charset="0"/>
                <a:cs typeface="Arial" pitchFamily="34" charset="0"/>
              </a:rPr>
              <a:t>upgrade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a:xfrm>
            <a:off x="606425" y="1341438"/>
            <a:ext cx="8069263" cy="5256212"/>
          </a:xfrm>
        </p:spPr>
        <p:txBody>
          <a:bodyPr>
            <a:normAutofit/>
          </a:bodyPr>
          <a:lstStyle/>
          <a:p>
            <a:r>
              <a:rPr lang="ja-JP" altLang="en-US" dirty="0"/>
              <a:t>メーリングリスト</a:t>
            </a:r>
            <a:r>
              <a:rPr lang="ja-JP" altLang="en-US" dirty="0" smtClean="0"/>
              <a:t>に加入</a:t>
            </a:r>
            <a:endParaRPr lang="ja-JP" altLang="en-US" dirty="0"/>
          </a:p>
          <a:p>
            <a:pPr lvl="1"/>
            <a:r>
              <a:rPr lang="en-US" altLang="ja-JP" sz="2400" dirty="0">
                <a:latin typeface="Arial" pitchFamily="34" charset="0"/>
                <a:cs typeface="Arial" pitchFamily="34" charset="0"/>
              </a:rPr>
              <a:t>Microsoft </a:t>
            </a:r>
            <a:r>
              <a:rPr lang="ja-JP" altLang="en-US" sz="2400" dirty="0">
                <a:latin typeface="Arial" pitchFamily="34" charset="0"/>
                <a:cs typeface="Arial" pitchFamily="34" charset="0"/>
              </a:rPr>
              <a:t>セキュリティニュースレター</a:t>
            </a:r>
          </a:p>
          <a:p>
            <a:pPr lvl="1"/>
            <a:r>
              <a:rPr lang="en-US" altLang="ja-JP" sz="2400" dirty="0">
                <a:latin typeface="Arial" pitchFamily="34" charset="0"/>
                <a:cs typeface="Arial" pitchFamily="34" charset="0"/>
              </a:rPr>
              <a:t>JPCERT </a:t>
            </a:r>
          </a:p>
          <a:p>
            <a:r>
              <a:rPr lang="en-US" altLang="ja-JP" dirty="0">
                <a:latin typeface="Arial" pitchFamily="34" charset="0"/>
                <a:cs typeface="Arial" pitchFamily="34" charset="0"/>
              </a:rPr>
              <a:t>Windows </a:t>
            </a:r>
            <a:r>
              <a:rPr lang="ja-JP" altLang="en-US" dirty="0">
                <a:latin typeface="Arial" pitchFamily="34" charset="0"/>
                <a:cs typeface="Arial" pitchFamily="34" charset="0"/>
              </a:rPr>
              <a:t>をこまめに</a:t>
            </a:r>
            <a:r>
              <a:rPr lang="ja-JP" altLang="en-US" dirty="0" smtClean="0">
                <a:latin typeface="Arial" pitchFamily="34" charset="0"/>
                <a:cs typeface="Arial" pitchFamily="34" charset="0"/>
              </a:rPr>
              <a:t>アップデート</a:t>
            </a:r>
            <a:endParaRPr lang="ja-JP" altLang="en-US" dirty="0">
              <a:latin typeface="Arial" pitchFamily="34" charset="0"/>
              <a:cs typeface="Arial" pitchFamily="34" charset="0"/>
            </a:endParaRPr>
          </a:p>
          <a:p>
            <a:pPr lvl="1"/>
            <a:r>
              <a:rPr lang="en-US" altLang="ja-JP" sz="2400" dirty="0" smtClean="0">
                <a:latin typeface="Arial" pitchFamily="34" charset="0"/>
                <a:cs typeface="Arial" pitchFamily="34" charset="0"/>
              </a:rPr>
              <a:t>Windows </a:t>
            </a:r>
            <a:r>
              <a:rPr lang="en-US" altLang="ja-JP" sz="2400" dirty="0">
                <a:latin typeface="Arial" pitchFamily="34" charset="0"/>
                <a:cs typeface="Arial" pitchFamily="34" charset="0"/>
              </a:rPr>
              <a:t>update </a:t>
            </a:r>
            <a:r>
              <a:rPr lang="ja-JP" altLang="en-US" sz="2400" dirty="0">
                <a:latin typeface="Arial" pitchFamily="34" charset="0"/>
                <a:cs typeface="Arial" pitchFamily="34" charset="0"/>
              </a:rPr>
              <a:t>を</a:t>
            </a:r>
            <a:r>
              <a:rPr lang="ja-JP" altLang="en-US" sz="2400" dirty="0" smtClean="0">
                <a:latin typeface="Arial" pitchFamily="34" charset="0"/>
                <a:cs typeface="Arial" pitchFamily="34" charset="0"/>
              </a:rPr>
              <a:t>利用</a:t>
            </a:r>
            <a:endParaRPr lang="en-US" altLang="ja-JP" sz="2400" dirty="0" smtClean="0">
              <a:latin typeface="Arial" pitchFamily="34" charset="0"/>
              <a:cs typeface="Arial" pitchFamily="34" charset="0"/>
            </a:endParaRPr>
          </a:p>
          <a:p>
            <a:pPr lvl="2"/>
            <a:r>
              <a:rPr lang="ja-JP" altLang="en-US" dirty="0" smtClean="0">
                <a:solidFill>
                  <a:schemeClr val="tx1"/>
                </a:solidFill>
                <a:latin typeface="Arial" pitchFamily="34" charset="0"/>
                <a:cs typeface="Arial" pitchFamily="34" charset="0"/>
              </a:rPr>
              <a:t>再起動が必要な場合もある</a:t>
            </a:r>
            <a:endParaRPr lang="ja-JP" altLang="en-US" dirty="0">
              <a:solidFill>
                <a:schemeClr val="tx1"/>
              </a:solidFill>
              <a:latin typeface="Arial" pitchFamily="34" charset="0"/>
              <a:cs typeface="Arial" pitchFamily="34" charset="0"/>
            </a:endParaRPr>
          </a:p>
          <a:p>
            <a:r>
              <a:rPr lang="ja-JP" altLang="en-US" dirty="0">
                <a:latin typeface="Arial" pitchFamily="34" charset="0"/>
                <a:cs typeface="Arial" pitchFamily="34" charset="0"/>
              </a:rPr>
              <a:t>セキュリティーソフトを</a:t>
            </a:r>
            <a:r>
              <a:rPr lang="ja-JP" altLang="en-US" dirty="0" smtClean="0">
                <a:latin typeface="Arial" pitchFamily="34" charset="0"/>
                <a:cs typeface="Arial" pitchFamily="34" charset="0"/>
              </a:rPr>
              <a:t>インストール</a:t>
            </a:r>
            <a:r>
              <a:rPr lang="ja-JP" altLang="en-US" dirty="0">
                <a:latin typeface="Arial" pitchFamily="34" charset="0"/>
                <a:cs typeface="Arial" pitchFamily="34" charset="0"/>
              </a:rPr>
              <a:t>　　　</a:t>
            </a:r>
          </a:p>
          <a:p>
            <a:pPr lvl="1"/>
            <a:r>
              <a:rPr lang="ja-JP" altLang="en-US" sz="2400" dirty="0" smtClean="0">
                <a:latin typeface="Arial" pitchFamily="34" charset="0"/>
                <a:cs typeface="Arial" pitchFamily="34" charset="0"/>
              </a:rPr>
              <a:t>ウィルス駆除ソフト</a:t>
            </a:r>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ファイアーウォールソフト</a:t>
            </a:r>
            <a:endParaRPr lang="en-US" altLang="ja-JP" sz="2400" dirty="0" smtClean="0">
              <a:latin typeface="Arial" pitchFamily="34" charset="0"/>
              <a:cs typeface="Arial" pitchFamily="34" charset="0"/>
            </a:endParaRPr>
          </a:p>
          <a:p>
            <a:pPr lvl="2"/>
            <a:r>
              <a:rPr lang="ja-JP" altLang="en-US" sz="2200" dirty="0" smtClean="0">
                <a:latin typeface="Arial" pitchFamily="34" charset="0"/>
                <a:cs typeface="Arial" pitchFamily="34" charset="0"/>
              </a:rPr>
              <a:t>ウィルスバスター</a:t>
            </a:r>
            <a:endParaRPr lang="ja-JP" altLang="en-US" sz="2200" dirty="0">
              <a:latin typeface="Arial" pitchFamily="34" charset="0"/>
              <a:cs typeface="Arial" pitchFamily="34" charset="0"/>
            </a:endParaRPr>
          </a:p>
          <a:p>
            <a:pPr lvl="2"/>
            <a:r>
              <a:rPr lang="en-US" altLang="ja-JP" sz="2200" dirty="0">
                <a:latin typeface="Arial" pitchFamily="34" charset="0"/>
                <a:cs typeface="Arial" pitchFamily="34" charset="0"/>
              </a:rPr>
              <a:t>Norton Internet </a:t>
            </a:r>
            <a:r>
              <a:rPr lang="en-US" altLang="ja-JP" sz="2200" dirty="0" smtClean="0">
                <a:latin typeface="Arial" pitchFamily="34" charset="0"/>
                <a:cs typeface="Arial" pitchFamily="34" charset="0"/>
              </a:rPr>
              <a:t>Security</a:t>
            </a:r>
            <a:endParaRPr lang="ja-JP" altLang="en-US" sz="2200" dirty="0">
              <a:latin typeface="Arial" pitchFamily="34" charset="0"/>
              <a:cs typeface="Arial" pitchFamily="34" charset="0"/>
            </a:endParaRPr>
          </a:p>
          <a:p>
            <a:pPr lvl="2"/>
            <a:r>
              <a:rPr lang="en-US" altLang="ja-JP" sz="2200" dirty="0" smtClean="0">
                <a:latin typeface="Arial" pitchFamily="34" charset="0"/>
                <a:cs typeface="Arial" pitchFamily="34" charset="0"/>
              </a:rPr>
              <a:t>AVG</a:t>
            </a:r>
            <a:endParaRPr lang="en-US" altLang="ja-JP" sz="3600" dirty="0"/>
          </a:p>
          <a:p>
            <a:pPr lvl="2"/>
            <a:r>
              <a:rPr lang="ja-JP" altLang="en-US" sz="2200" dirty="0" smtClean="0">
                <a:latin typeface="Arial" pitchFamily="34" charset="0"/>
                <a:cs typeface="Arial" pitchFamily="34" charset="0"/>
              </a:rPr>
              <a:t>・・・</a:t>
            </a:r>
            <a:endParaRPr lang="en-US" altLang="ja-JP" sz="2200" dirty="0" smtClean="0">
              <a:latin typeface="Arial" pitchFamily="34" charset="0"/>
              <a:cs typeface="Arial" pitchFamily="34" charset="0"/>
            </a:endParaRPr>
          </a:p>
        </p:txBody>
      </p:sp>
      <p:sp>
        <p:nvSpPr>
          <p:cNvPr id="4" name="タイトル 3"/>
          <p:cNvSpPr>
            <a:spLocks noGrp="1"/>
          </p:cNvSpPr>
          <p:nvPr>
            <p:ph type="title"/>
          </p:nvPr>
        </p:nvSpPr>
        <p:spPr/>
        <p:txBody>
          <a:bodyPr/>
          <a:lstStyle/>
          <a:p>
            <a:r>
              <a:rPr lang="en-US" altLang="ja-JP" dirty="0" smtClean="0">
                <a:latin typeface="Arial" pitchFamily="34" charset="0"/>
                <a:cs typeface="Arial" pitchFamily="34" charset="0"/>
              </a:rPr>
              <a:t>Windows </a:t>
            </a:r>
            <a:r>
              <a:rPr lang="ja-JP" altLang="en-US" dirty="0" smtClean="0"/>
              <a:t>の場合</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a:xfrm>
            <a:off x="467544" y="1413148"/>
            <a:ext cx="8069263" cy="5256212"/>
          </a:xfrm>
        </p:spPr>
        <p:txBody>
          <a:bodyPr>
            <a:normAutofit/>
          </a:bodyPr>
          <a:lstStyle/>
          <a:p>
            <a:r>
              <a:rPr lang="ja-JP" altLang="en-US" dirty="0" smtClean="0"/>
              <a:t>メーリングリストに加入</a:t>
            </a:r>
            <a:endParaRPr lang="en-US" altLang="ja-JP" dirty="0" smtClean="0"/>
          </a:p>
          <a:p>
            <a:pPr lvl="1"/>
            <a:r>
              <a:rPr lang="en-US" altLang="ja-JP" sz="2400" dirty="0" smtClean="0">
                <a:latin typeface="Arial" pitchFamily="34" charset="0"/>
                <a:cs typeface="Arial" pitchFamily="34" charset="0"/>
              </a:rPr>
              <a:t>Security-Announce (</a:t>
            </a:r>
            <a:r>
              <a:rPr lang="ja-JP" altLang="en-US" sz="2400" dirty="0" smtClean="0">
                <a:latin typeface="Arial" pitchFamily="34" charset="0"/>
                <a:cs typeface="Arial" pitchFamily="34" charset="0"/>
              </a:rPr>
              <a:t>英語</a:t>
            </a:r>
            <a:r>
              <a:rPr lang="en-US" altLang="ja-JP" sz="2400" dirty="0" smtClean="0">
                <a:latin typeface="Arial" pitchFamily="34" charset="0"/>
                <a:cs typeface="Arial" pitchFamily="34" charset="0"/>
              </a:rPr>
              <a:t>)</a:t>
            </a:r>
          </a:p>
          <a:p>
            <a:pPr>
              <a:buNone/>
            </a:pPr>
            <a:endParaRPr lang="en-US" altLang="ja-JP" sz="1600" dirty="0" smtClean="0">
              <a:latin typeface="Arial" pitchFamily="34" charset="0"/>
              <a:cs typeface="Arial" pitchFamily="34" charset="0"/>
            </a:endParaRPr>
          </a:p>
          <a:p>
            <a:r>
              <a:rPr lang="ja-JP" altLang="en-US" dirty="0" smtClean="0"/>
              <a:t>ソフトウェア・アップデート</a:t>
            </a:r>
            <a:endParaRPr lang="en-US" altLang="ja-JP" dirty="0" smtClean="0"/>
          </a:p>
          <a:p>
            <a:pPr lvl="1"/>
            <a:r>
              <a:rPr lang="en-US" altLang="ja-JP" sz="2400" dirty="0" smtClean="0">
                <a:latin typeface="Arial" pitchFamily="34" charset="0"/>
                <a:cs typeface="Arial" pitchFamily="34" charset="0"/>
              </a:rPr>
              <a:t>Mac OS X</a:t>
            </a:r>
            <a:r>
              <a:rPr lang="ja-JP" altLang="en-US" sz="2400" dirty="0" smtClean="0">
                <a:latin typeface="Arial" pitchFamily="34" charset="0"/>
                <a:cs typeface="Arial" pitchFamily="34" charset="0"/>
              </a:rPr>
              <a:t> ではインターネットにつながった際</a:t>
            </a:r>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ソフトウェア・アップデートを自動で実行して</a:t>
            </a:r>
            <a:r>
              <a:rPr lang="en-US" altLang="ja-JP" sz="2400" dirty="0" smtClean="0">
                <a:latin typeface="Arial" pitchFamily="34" charset="0"/>
                <a:cs typeface="Arial" pitchFamily="34" charset="0"/>
              </a:rPr>
              <a:t>, </a:t>
            </a:r>
            <a:r>
              <a:rPr lang="ja-JP" altLang="en-US" sz="2400" dirty="0" smtClean="0">
                <a:latin typeface="Arial" pitchFamily="34" charset="0"/>
                <a:cs typeface="Arial" pitchFamily="34" charset="0"/>
              </a:rPr>
              <a:t>アップデーターの有無を表示</a:t>
            </a:r>
            <a:endParaRPr lang="en-US" altLang="ja-JP" sz="2400" dirty="0" smtClean="0">
              <a:latin typeface="Arial" pitchFamily="34" charset="0"/>
              <a:cs typeface="Arial" pitchFamily="34" charset="0"/>
            </a:endParaRPr>
          </a:p>
          <a:p>
            <a:pPr lvl="1"/>
            <a:r>
              <a:rPr lang="en-US" altLang="ja-JP" sz="2400" dirty="0" smtClean="0">
                <a:latin typeface="Arial" pitchFamily="34" charset="0"/>
                <a:cs typeface="Arial" pitchFamily="34" charset="0"/>
              </a:rPr>
              <a:t>Apple Security Update</a:t>
            </a:r>
            <a:r>
              <a:rPr lang="ja-JP" altLang="en-US" sz="2400" dirty="0" smtClean="0">
                <a:latin typeface="Arial" pitchFamily="34" charset="0"/>
                <a:cs typeface="Arial" pitchFamily="34" charset="0"/>
              </a:rPr>
              <a:t> ページからもアップデート可能</a:t>
            </a:r>
            <a:r>
              <a:rPr lang="en-US" altLang="ja-JP" sz="2400" dirty="0" smtClean="0">
                <a:latin typeface="Arial" pitchFamily="34" charset="0"/>
                <a:cs typeface="Arial" pitchFamily="34" charset="0"/>
              </a:rPr>
              <a:t/>
            </a:r>
            <a:br>
              <a:rPr lang="en-US" altLang="ja-JP" sz="2400" dirty="0" smtClean="0">
                <a:latin typeface="Arial" pitchFamily="34" charset="0"/>
                <a:cs typeface="Arial" pitchFamily="34" charset="0"/>
              </a:rPr>
            </a:br>
            <a:r>
              <a:rPr lang="en-US" altLang="ja-JP" sz="2000" dirty="0" smtClean="0">
                <a:latin typeface="Arial" pitchFamily="34" charset="0"/>
                <a:cs typeface="Arial" pitchFamily="34" charset="0"/>
              </a:rPr>
              <a:t>http://support.apple.com/kb/HT1222?viewlocale=ja_JP</a:t>
            </a:r>
            <a:endParaRPr lang="en-US" altLang="ja-JP" sz="2400" dirty="0" smtClean="0">
              <a:latin typeface="Arial" pitchFamily="34" charset="0"/>
              <a:cs typeface="Arial" pitchFamily="34" charset="0"/>
            </a:endParaRPr>
          </a:p>
        </p:txBody>
      </p:sp>
      <p:sp>
        <p:nvSpPr>
          <p:cNvPr id="4" name="タイトル 3"/>
          <p:cNvSpPr>
            <a:spLocks noGrp="1"/>
          </p:cNvSpPr>
          <p:nvPr>
            <p:ph type="title"/>
          </p:nvPr>
        </p:nvSpPr>
        <p:spPr/>
        <p:txBody>
          <a:bodyPr/>
          <a:lstStyle/>
          <a:p>
            <a:r>
              <a:rPr lang="en-US" altLang="ja-JP" dirty="0" smtClean="0">
                <a:latin typeface="Arial" pitchFamily="34" charset="0"/>
                <a:cs typeface="Arial" pitchFamily="34" charset="0"/>
              </a:rPr>
              <a:t>Mac </a:t>
            </a:r>
            <a:r>
              <a:rPr lang="ja-JP" altLang="en-US" dirty="0" smtClean="0"/>
              <a:t>の場合</a:t>
            </a:r>
            <a:endParaRPr kumimoji="1" lang="ja-JP" alt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idx="1"/>
          </p:nvPr>
        </p:nvSpPr>
        <p:spPr>
          <a:xfrm>
            <a:off x="596900" y="1435353"/>
            <a:ext cx="7929563" cy="5234007"/>
          </a:xfrm>
        </p:spPr>
        <p:txBody>
          <a:bodyPr>
            <a:normAutofit/>
          </a:bodyPr>
          <a:lstStyle/>
          <a:p>
            <a:r>
              <a:rPr lang="ja-JP" altLang="en-US" dirty="0"/>
              <a:t>不必要なネットワークサービスの停止</a:t>
            </a:r>
          </a:p>
          <a:p>
            <a:pPr lvl="1"/>
            <a:r>
              <a:rPr lang="ja-JP" altLang="en-US" dirty="0" smtClean="0"/>
              <a:t>デーモン</a:t>
            </a:r>
            <a:r>
              <a:rPr lang="ja-JP" altLang="en-US" dirty="0"/>
              <a:t>の</a:t>
            </a:r>
            <a:r>
              <a:rPr lang="ja-JP" altLang="en-US" dirty="0" smtClean="0"/>
              <a:t>停止</a:t>
            </a:r>
            <a:endParaRPr lang="en-US" altLang="ja-JP" dirty="0" smtClean="0"/>
          </a:p>
          <a:p>
            <a:pPr lvl="1"/>
            <a:r>
              <a:rPr lang="ja-JP" altLang="en-US" dirty="0" smtClean="0"/>
              <a:t>ポートを閉じる</a:t>
            </a:r>
            <a:endParaRPr lang="ja-JP" altLang="en-US" dirty="0"/>
          </a:p>
          <a:p>
            <a:r>
              <a:rPr lang="ja-JP" altLang="en-US" dirty="0" smtClean="0"/>
              <a:t>アクセス制限</a:t>
            </a:r>
            <a:endParaRPr lang="ja-JP" altLang="en-US" dirty="0"/>
          </a:p>
          <a:p>
            <a:pPr lvl="1"/>
            <a:r>
              <a:rPr lang="ja-JP" altLang="en-US" dirty="0"/>
              <a:t>計算機にアクセス可能なホストやドメインを設定</a:t>
            </a:r>
          </a:p>
          <a:p>
            <a:r>
              <a:rPr lang="ja-JP" altLang="en-US" dirty="0"/>
              <a:t>セキュリティーホールをなくす</a:t>
            </a:r>
          </a:p>
          <a:p>
            <a:pPr lvl="1"/>
            <a:r>
              <a:rPr lang="ja-JP" altLang="en-US" dirty="0"/>
              <a:t>セキュリティー情報をチェック</a:t>
            </a:r>
          </a:p>
          <a:p>
            <a:pPr lvl="1"/>
            <a:r>
              <a:rPr lang="ja-JP" altLang="en-US" dirty="0"/>
              <a:t>最新版のソフトウェアをインストール</a:t>
            </a:r>
          </a:p>
          <a:p>
            <a:pPr lvl="1"/>
            <a:r>
              <a:rPr lang="ja-JP" altLang="en-US" dirty="0"/>
              <a:t>インストール済みのソフトウェアをアップデート</a:t>
            </a:r>
          </a:p>
          <a:p>
            <a:pPr lvl="1"/>
            <a:r>
              <a:rPr lang="ja-JP" altLang="en-US" dirty="0"/>
              <a:t>セキュリティーソフトを使用</a:t>
            </a:r>
          </a:p>
        </p:txBody>
      </p:sp>
      <p:sp>
        <p:nvSpPr>
          <p:cNvPr id="4" name="タイトル 3"/>
          <p:cNvSpPr>
            <a:spLocks noGrp="1"/>
          </p:cNvSpPr>
          <p:nvPr>
            <p:ph type="title"/>
          </p:nvPr>
        </p:nvSpPr>
        <p:spPr/>
        <p:txBody>
          <a:bodyPr/>
          <a:lstStyle/>
          <a:p>
            <a:r>
              <a:rPr lang="ja-JP" altLang="en-US" dirty="0" smtClean="0"/>
              <a:t>ネットワークセキュリティーのまとめ</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idx="1"/>
          </p:nvPr>
        </p:nvSpPr>
        <p:spPr>
          <a:xfrm>
            <a:off x="314845" y="1484784"/>
            <a:ext cx="7929563" cy="4221087"/>
          </a:xfrm>
        </p:spPr>
        <p:txBody>
          <a:bodyPr>
            <a:normAutofit/>
          </a:bodyPr>
          <a:lstStyle/>
          <a:p>
            <a:r>
              <a:rPr lang="ja-JP" altLang="en-US" dirty="0" smtClean="0"/>
              <a:t>遠隔アクセス</a:t>
            </a:r>
          </a:p>
          <a:p>
            <a:pPr lvl="1"/>
            <a:r>
              <a:rPr lang="ja-JP" altLang="en-US" sz="2400" dirty="0" smtClean="0"/>
              <a:t>遠隔ログイン</a:t>
            </a:r>
            <a:r>
              <a:rPr lang="en-US" altLang="ja-JP" sz="2400" dirty="0" smtClean="0"/>
              <a:t>, </a:t>
            </a:r>
            <a:r>
              <a:rPr lang="ja-JP" altLang="en-US" sz="2400" dirty="0" smtClean="0"/>
              <a:t>遠隔コマンド実行</a:t>
            </a:r>
            <a:r>
              <a:rPr lang="en-US" altLang="ja-JP" sz="2400" dirty="0" smtClean="0"/>
              <a:t>, </a:t>
            </a:r>
            <a:r>
              <a:rPr lang="ja-JP" altLang="en-US" sz="2400" dirty="0" smtClean="0"/>
              <a:t>ファイル転送</a:t>
            </a:r>
          </a:p>
          <a:p>
            <a:pPr lvl="1"/>
            <a:r>
              <a:rPr lang="en-US" altLang="ja-JP" sz="2400" dirty="0" smtClean="0">
                <a:latin typeface="Arial" pitchFamily="34" charset="0"/>
                <a:cs typeface="Arial" pitchFamily="34" charset="0"/>
              </a:rPr>
              <a:t>telnet, </a:t>
            </a:r>
            <a:r>
              <a:rPr lang="en-US" altLang="ja-JP" sz="2400" dirty="0" err="1" smtClean="0">
                <a:latin typeface="Arial" pitchFamily="34" charset="0"/>
                <a:cs typeface="Arial" pitchFamily="34" charset="0"/>
              </a:rPr>
              <a:t>ssh</a:t>
            </a:r>
            <a:r>
              <a:rPr lang="en-US" altLang="ja-JP" sz="2400" dirty="0" smtClean="0">
                <a:latin typeface="Arial" pitchFamily="34" charset="0"/>
                <a:cs typeface="Arial" pitchFamily="34" charset="0"/>
              </a:rPr>
              <a:t>, ftp </a:t>
            </a:r>
            <a:r>
              <a:rPr lang="ja-JP" altLang="en-US" sz="2400" dirty="0" smtClean="0">
                <a:latin typeface="Arial" pitchFamily="34" charset="0"/>
                <a:cs typeface="Arial" pitchFamily="34" charset="0"/>
              </a:rPr>
              <a:t>などの通</a:t>
            </a:r>
            <a:r>
              <a:rPr lang="ja-JP" altLang="en-US" sz="2400" dirty="0" smtClean="0"/>
              <a:t>信規約・コマンドがある</a:t>
            </a:r>
          </a:p>
          <a:p>
            <a:pPr lvl="1"/>
            <a:r>
              <a:rPr lang="ja-JP" altLang="en-US" sz="2400" dirty="0" smtClean="0">
                <a:latin typeface="Arial" pitchFamily="34" charset="0"/>
                <a:cs typeface="Arial" pitchFamily="34" charset="0"/>
              </a:rPr>
              <a:t>パスワードの盗用を防ぐために </a:t>
            </a:r>
            <a:r>
              <a:rPr lang="en-US" altLang="ja-JP" sz="2400" dirty="0" err="1" smtClean="0">
                <a:latin typeface="Arial" pitchFamily="34" charset="0"/>
                <a:cs typeface="Arial" pitchFamily="34" charset="0"/>
              </a:rPr>
              <a:t>ssh</a:t>
            </a:r>
            <a:r>
              <a:rPr lang="en-US" altLang="ja-JP" sz="2400" dirty="0" smtClean="0">
                <a:latin typeface="Arial" pitchFamily="34" charset="0"/>
                <a:cs typeface="Arial" pitchFamily="34" charset="0"/>
              </a:rPr>
              <a:t>, </a:t>
            </a:r>
            <a:r>
              <a:rPr lang="en-US" altLang="ja-JP" sz="2400" dirty="0" err="1" smtClean="0">
                <a:latin typeface="Arial" pitchFamily="34" charset="0"/>
                <a:cs typeface="Arial" pitchFamily="34" charset="0"/>
              </a:rPr>
              <a:t>scp</a:t>
            </a:r>
            <a:r>
              <a:rPr lang="ja-JP" altLang="en-US" sz="2400" dirty="0" smtClean="0">
                <a:latin typeface="Arial" pitchFamily="34" charset="0"/>
                <a:cs typeface="Arial" pitchFamily="34" charset="0"/>
              </a:rPr>
              <a:t> </a:t>
            </a:r>
            <a:r>
              <a:rPr lang="ja-JP" altLang="en-US" sz="2400" dirty="0" smtClean="0"/>
              <a:t>を使おう</a:t>
            </a:r>
            <a:endParaRPr lang="en-US" altLang="ja-JP" sz="2400" dirty="0" smtClean="0"/>
          </a:p>
          <a:p>
            <a:r>
              <a:rPr lang="ja-JP" altLang="en-US" dirty="0" smtClean="0"/>
              <a:t>ネットワークセキリュティ</a:t>
            </a:r>
            <a:endParaRPr lang="en-US" altLang="ja-JP" dirty="0" smtClean="0"/>
          </a:p>
          <a:p>
            <a:pPr lvl="1"/>
            <a:r>
              <a:rPr lang="ja-JP" altLang="en-US" sz="2400" dirty="0" smtClean="0"/>
              <a:t>不必要なネットワークサービスの停止</a:t>
            </a:r>
          </a:p>
          <a:p>
            <a:pPr lvl="1"/>
            <a:r>
              <a:rPr lang="ja-JP" altLang="en-US" sz="2400" dirty="0" smtClean="0"/>
              <a:t>アクセス制限</a:t>
            </a:r>
          </a:p>
          <a:p>
            <a:pPr lvl="1"/>
            <a:r>
              <a:rPr lang="ja-JP" altLang="en-US" sz="2400" dirty="0" smtClean="0"/>
              <a:t>セキュリティーホールをなくす</a:t>
            </a:r>
          </a:p>
        </p:txBody>
      </p:sp>
      <p:sp>
        <p:nvSpPr>
          <p:cNvPr id="4" name="タイトル 3"/>
          <p:cNvSpPr>
            <a:spLocks noGrp="1"/>
          </p:cNvSpPr>
          <p:nvPr>
            <p:ph type="title"/>
          </p:nvPr>
        </p:nvSpPr>
        <p:spPr/>
        <p:txBody>
          <a:bodyPr/>
          <a:lstStyle/>
          <a:p>
            <a:r>
              <a:rPr lang="ja-JP" altLang="en-US" dirty="0" smtClean="0"/>
              <a:t>まとめ</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rmAutofit/>
          </a:bodyPr>
          <a:lstStyle/>
          <a:p>
            <a:r>
              <a:rPr lang="ja-JP" altLang="en-US" dirty="0"/>
              <a:t>参考文献</a:t>
            </a:r>
          </a:p>
        </p:txBody>
      </p:sp>
      <p:sp>
        <p:nvSpPr>
          <p:cNvPr id="111619" name="Rectangle 3"/>
          <p:cNvSpPr>
            <a:spLocks noGrp="1" noChangeArrowheads="1"/>
          </p:cNvSpPr>
          <p:nvPr>
            <p:ph idx="1"/>
          </p:nvPr>
        </p:nvSpPr>
        <p:spPr>
          <a:xfrm>
            <a:off x="0" y="1556792"/>
            <a:ext cx="9144000" cy="5040560"/>
          </a:xfrm>
        </p:spPr>
        <p:txBody>
          <a:bodyPr>
            <a:normAutofit fontScale="70000" lnSpcReduction="20000"/>
          </a:bodyPr>
          <a:lstStyle/>
          <a:p>
            <a:r>
              <a:rPr lang="en-US" altLang="ja-JP" dirty="0" err="1">
                <a:latin typeface="Arial" pitchFamily="34" charset="0"/>
                <a:cs typeface="Arial" pitchFamily="34" charset="0"/>
              </a:rPr>
              <a:t>Debian</a:t>
            </a:r>
            <a:r>
              <a:rPr lang="en-US" altLang="ja-JP" dirty="0">
                <a:latin typeface="Arial" pitchFamily="34" charset="0"/>
                <a:cs typeface="Arial" pitchFamily="34" charset="0"/>
              </a:rPr>
              <a:t> GNU/Linux </a:t>
            </a:r>
            <a:r>
              <a:rPr lang="ja-JP" altLang="en-US" dirty="0">
                <a:latin typeface="Arial" pitchFamily="34" charset="0"/>
                <a:cs typeface="Arial" pitchFamily="34" charset="0"/>
              </a:rPr>
              <a:t>徹底</a:t>
            </a:r>
            <a:r>
              <a:rPr lang="ja-JP" altLang="en-US" dirty="0" smtClean="0">
                <a:latin typeface="Arial" pitchFamily="34" charset="0"/>
                <a:cs typeface="Arial" pitchFamily="34" charset="0"/>
              </a:rPr>
              <a:t>入門 第 </a:t>
            </a:r>
            <a:r>
              <a:rPr lang="en-US" altLang="ja-JP" dirty="0" smtClean="0">
                <a:latin typeface="Arial" pitchFamily="34" charset="0"/>
                <a:cs typeface="Arial" pitchFamily="34" charset="0"/>
              </a:rPr>
              <a:t>3</a:t>
            </a:r>
            <a:r>
              <a:rPr lang="ja-JP" altLang="en-US" dirty="0" smtClean="0">
                <a:latin typeface="Arial" pitchFamily="34" charset="0"/>
                <a:cs typeface="Arial" pitchFamily="34" charset="0"/>
              </a:rPr>
              <a:t> 版</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武藤</a:t>
            </a:r>
            <a:r>
              <a:rPr lang="ja-JP" altLang="en-US" dirty="0">
                <a:latin typeface="Arial" pitchFamily="34" charset="0"/>
                <a:cs typeface="Arial" pitchFamily="34" charset="0"/>
              </a:rPr>
              <a:t>健志</a:t>
            </a:r>
            <a:r>
              <a:rPr lang="en-US" altLang="ja-JP" dirty="0">
                <a:latin typeface="Arial" pitchFamily="34" charset="0"/>
                <a:cs typeface="Arial" pitchFamily="34" charset="0"/>
              </a:rPr>
              <a:t>/</a:t>
            </a:r>
            <a:r>
              <a:rPr lang="ja-JP" altLang="en-US" dirty="0">
                <a:latin typeface="Arial" pitchFamily="34" charset="0"/>
                <a:cs typeface="Arial" pitchFamily="34" charset="0"/>
              </a:rPr>
              <a:t>著</a:t>
            </a:r>
          </a:p>
          <a:p>
            <a:r>
              <a:rPr lang="en-US" altLang="ja-JP" dirty="0" smtClean="0">
                <a:latin typeface="Arial" pitchFamily="34" charset="0"/>
                <a:cs typeface="Arial" pitchFamily="34" charset="0"/>
              </a:rPr>
              <a:t>IT</a:t>
            </a:r>
            <a:r>
              <a:rPr lang="ja-JP" altLang="en-US" dirty="0">
                <a:latin typeface="Arial" pitchFamily="34" charset="0"/>
                <a:cs typeface="Arial" pitchFamily="34" charset="0"/>
              </a:rPr>
              <a:t>用語</a:t>
            </a:r>
            <a:r>
              <a:rPr lang="ja-JP" altLang="en-US" dirty="0" smtClean="0">
                <a:latin typeface="Arial" pitchFamily="34" charset="0"/>
                <a:cs typeface="Arial" pitchFamily="34" charset="0"/>
              </a:rPr>
              <a:t>辞典 </a:t>
            </a:r>
            <a:r>
              <a:rPr lang="en-US" altLang="ja-JP" dirty="0" smtClean="0">
                <a:latin typeface="Arial" pitchFamily="34" charset="0"/>
                <a:cs typeface="Arial" pitchFamily="34" charset="0"/>
              </a:rPr>
              <a:t>e-words </a:t>
            </a:r>
          </a:p>
          <a:p>
            <a:pPr>
              <a:buNone/>
            </a:pPr>
            <a:r>
              <a:rPr lang="en-US" altLang="ja-JP" dirty="0" smtClean="0">
                <a:latin typeface="Arial" pitchFamily="34" charset="0"/>
                <a:cs typeface="Arial" pitchFamily="34" charset="0"/>
              </a:rPr>
              <a:t>    </a:t>
            </a:r>
            <a:r>
              <a:rPr lang="en-US" altLang="ja-JP" dirty="0" smtClean="0">
                <a:latin typeface="Arial" pitchFamily="34" charset="0"/>
                <a:cs typeface="Arial" pitchFamily="34" charset="0"/>
                <a:hlinkClick r:id="rId2"/>
              </a:rPr>
              <a:t>http</a:t>
            </a:r>
            <a:r>
              <a:rPr lang="en-US" altLang="ja-JP" dirty="0">
                <a:latin typeface="Arial" pitchFamily="34" charset="0"/>
                <a:cs typeface="Arial" pitchFamily="34" charset="0"/>
                <a:hlinkClick r:id="rId2"/>
              </a:rPr>
              <a:t>://e-words.jp</a:t>
            </a:r>
            <a:r>
              <a:rPr lang="en-US" altLang="ja-JP" dirty="0" smtClean="0">
                <a:latin typeface="Arial" pitchFamily="34" charset="0"/>
                <a:cs typeface="Arial" pitchFamily="34" charset="0"/>
                <a:hlinkClick r:id="rId2"/>
              </a:rPr>
              <a:t>/</a:t>
            </a:r>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FreeBSD The Power To Serve,</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3"/>
              </a:rPr>
              <a:t>http://www.freebsd.org/copyright/daemon.html</a:t>
            </a:r>
            <a:endParaRPr lang="en-US" altLang="ja-JP" dirty="0" smtClean="0">
              <a:latin typeface="Arial" pitchFamily="34" charset="0"/>
              <a:cs typeface="Arial" pitchFamily="34" charset="0"/>
            </a:endParaRPr>
          </a:p>
          <a:p>
            <a:r>
              <a:rPr lang="ja-JP" altLang="en-US" dirty="0" smtClean="0">
                <a:latin typeface="Arial" pitchFamily="34" charset="0"/>
                <a:cs typeface="Arial" pitchFamily="34" charset="0"/>
              </a:rPr>
              <a:t>開け </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事務所</a:t>
            </a:r>
            <a:r>
              <a:rPr lang="en-US" altLang="ja-JP" dirty="0" smtClean="0">
                <a:latin typeface="Arial" pitchFamily="34" charset="0"/>
                <a:cs typeface="Arial" pitchFamily="34" charset="0"/>
              </a:rPr>
              <a:t>, OpenOffice.org Information,</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4"/>
              </a:rPr>
              <a:t>http://www.catch.jp/openoffice/</a:t>
            </a:r>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OSA Icon Library,</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5"/>
              </a:rPr>
              <a:t>http://www.opensecurityarchitecture.org/cms/library/icon-library</a:t>
            </a:r>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YOUTHEDESIGNER,</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6"/>
              </a:rPr>
              <a:t>http://www.youthedesigner.com/2008/06/10/vector-art-free-download-envelope-icon-set/</a:t>
            </a:r>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OCN, “Mac OS X </a:t>
            </a:r>
            <a:r>
              <a:rPr lang="ja-JP" altLang="en-US" dirty="0" smtClean="0">
                <a:latin typeface="Arial" pitchFamily="34" charset="0"/>
                <a:cs typeface="Arial" pitchFamily="34" charset="0"/>
              </a:rPr>
              <a:t>のセキリュティ設定</a:t>
            </a:r>
            <a:r>
              <a:rPr lang="en-US" altLang="ja-JP" dirty="0" smtClean="0">
                <a:latin typeface="Arial" pitchFamily="34" charset="0"/>
                <a:cs typeface="Arial" pitchFamily="34" charset="0"/>
              </a:rPr>
              <a:t>”, </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7"/>
              </a:rPr>
              <a:t>http://www.ocn.ne.jp/security/anshin/basic/security_07.html</a:t>
            </a:r>
            <a:endParaRPr lang="en-US" altLang="ja-JP" dirty="0" smtClean="0">
              <a:latin typeface="Arial" pitchFamily="34" charset="0"/>
              <a:cs typeface="Arial" pitchFamily="34" charset="0"/>
            </a:endParaRPr>
          </a:p>
          <a:p>
            <a:r>
              <a:rPr lang="ja-JP" altLang="en-US" dirty="0" smtClean="0">
                <a:latin typeface="Arial" pitchFamily="34" charset="0"/>
                <a:cs typeface="Arial" pitchFamily="34" charset="0"/>
              </a:rPr>
              <a:t>馬場健聡</a:t>
            </a:r>
            <a:r>
              <a:rPr lang="en-US" altLang="ja-JP" dirty="0" smtClean="0">
                <a:latin typeface="Arial" pitchFamily="34" charset="0"/>
                <a:cs typeface="Arial" pitchFamily="34" charset="0"/>
              </a:rPr>
              <a:t>, 2010, </a:t>
            </a:r>
            <a:r>
              <a:rPr lang="ja-JP" altLang="en-US" dirty="0" smtClean="0">
                <a:latin typeface="Arial" pitchFamily="34" charset="0"/>
                <a:cs typeface="Arial" pitchFamily="34" charset="0"/>
              </a:rPr>
              <a:t>「最低限 </a:t>
            </a:r>
            <a:r>
              <a:rPr lang="en-US" altLang="ja-JP" dirty="0" smtClean="0">
                <a:latin typeface="Arial" pitchFamily="34" charset="0"/>
                <a:cs typeface="Arial" pitchFamily="34" charset="0"/>
              </a:rPr>
              <a:t>UNIX (Linux) 1</a:t>
            </a:r>
            <a:r>
              <a:rPr lang="ja-JP" altLang="en-US" dirty="0" smtClean="0">
                <a:latin typeface="Arial" pitchFamily="34" charset="0"/>
                <a:cs typeface="Arial" pitchFamily="34" charset="0"/>
              </a:rPr>
              <a:t>」</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情報実験第 </a:t>
            </a:r>
            <a:r>
              <a:rPr lang="en-US" altLang="ja-JP" dirty="0" smtClean="0">
                <a:latin typeface="Arial" pitchFamily="34" charset="0"/>
                <a:cs typeface="Arial" pitchFamily="34" charset="0"/>
              </a:rPr>
              <a:t>2 </a:t>
            </a:r>
            <a:r>
              <a:rPr lang="ja-JP" altLang="en-US" dirty="0" smtClean="0">
                <a:latin typeface="Arial" pitchFamily="34" charset="0"/>
                <a:cs typeface="Arial" pitchFamily="34" charset="0"/>
              </a:rPr>
              <a:t>回資料</a:t>
            </a:r>
            <a:r>
              <a:rPr lang="en-US" altLang="ja-JP" dirty="0" smtClean="0">
                <a:latin typeface="Arial" pitchFamily="34" charset="0"/>
                <a:cs typeface="Arial" pitchFamily="34" charset="0"/>
                <a:hlinkClick r:id="rId8"/>
              </a:rPr>
              <a:t>http://www.ep.sci.hokudai.ac.jp/~inex/y2010/0423/lecture/pub/</a:t>
            </a:r>
            <a:endParaRPr lang="en-US" altLang="ja-JP" dirty="0" smtClean="0">
              <a:latin typeface="Arial" pitchFamily="34" charset="0"/>
              <a:cs typeface="Arial" pitchFamily="34" charset="0"/>
            </a:endParaRPr>
          </a:p>
          <a:p>
            <a:r>
              <a:rPr lang="ja-JP" altLang="en-US" dirty="0" smtClean="0">
                <a:latin typeface="Arial" pitchFamily="34" charset="0"/>
                <a:cs typeface="Arial" pitchFamily="34" charset="0"/>
              </a:rPr>
              <a:t>近藤奨</a:t>
            </a:r>
            <a:r>
              <a:rPr lang="en-US" altLang="ja-JP" dirty="0" smtClean="0">
                <a:latin typeface="Arial" pitchFamily="34" charset="0"/>
                <a:cs typeface="Arial" pitchFamily="34" charset="0"/>
              </a:rPr>
              <a:t>, 2010, </a:t>
            </a:r>
            <a:r>
              <a:rPr lang="ja-JP" altLang="en-US" dirty="0" smtClean="0">
                <a:latin typeface="Arial" pitchFamily="34" charset="0"/>
                <a:cs typeface="Arial" pitchFamily="34" charset="0"/>
              </a:rPr>
              <a:t>「</a:t>
            </a:r>
            <a:r>
              <a:rPr lang="ja-JP" altLang="en-US" dirty="0" smtClean="0"/>
              <a:t>最低限 </a:t>
            </a:r>
            <a:r>
              <a:rPr lang="en-US" altLang="ja-JP" dirty="0" smtClean="0"/>
              <a:t>Internet ( Linux / Windows )</a:t>
            </a:r>
            <a:r>
              <a:rPr lang="ja-JP" altLang="en-US" dirty="0" smtClean="0">
                <a:latin typeface="Arial" pitchFamily="34" charset="0"/>
                <a:cs typeface="Arial" pitchFamily="34" charset="0"/>
              </a:rPr>
              <a:t>」</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情報実験第 </a:t>
            </a:r>
            <a:r>
              <a:rPr lang="en-US" altLang="ja-JP" dirty="0" smtClean="0">
                <a:latin typeface="Arial" pitchFamily="34" charset="0"/>
                <a:cs typeface="Arial" pitchFamily="34" charset="0"/>
              </a:rPr>
              <a:t>5 </a:t>
            </a:r>
            <a:r>
              <a:rPr lang="ja-JP" altLang="en-US" dirty="0" smtClean="0">
                <a:latin typeface="Arial" pitchFamily="34" charset="0"/>
                <a:cs typeface="Arial" pitchFamily="34" charset="0"/>
              </a:rPr>
              <a:t>回資料</a:t>
            </a:r>
            <a:r>
              <a:rPr lang="en-US" altLang="ja-JP" dirty="0" smtClean="0">
                <a:latin typeface="Arial" pitchFamily="34" charset="0"/>
                <a:cs typeface="Arial" pitchFamily="34" charset="0"/>
              </a:rPr>
              <a:t/>
            </a:r>
            <a:br>
              <a:rPr lang="en-US" altLang="ja-JP" dirty="0" smtClean="0">
                <a:latin typeface="Arial" pitchFamily="34" charset="0"/>
                <a:cs typeface="Arial" pitchFamily="34" charset="0"/>
              </a:rPr>
            </a:br>
            <a:r>
              <a:rPr lang="en-US" altLang="ja-JP" dirty="0" smtClean="0">
                <a:latin typeface="Arial" pitchFamily="34" charset="0"/>
                <a:cs typeface="Arial" pitchFamily="34" charset="0"/>
                <a:hlinkClick r:id="rId9"/>
              </a:rPr>
              <a:t>http://www.ep.sci.hokudai.ac.jp/~inex/y2010/0514/lecture/pub/</a:t>
            </a:r>
            <a:endParaRPr lang="en-US" altLang="ja-JP" dirty="0" smtClean="0">
              <a:latin typeface="Arial" pitchFamily="34" charset="0"/>
              <a:cs typeface="Arial" pitchFamily="34" charset="0"/>
            </a:endParaRPr>
          </a:p>
          <a:p>
            <a:endParaRPr lang="en-US" altLang="ja-JP"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500034" y="2571744"/>
            <a:ext cx="8229600" cy="1143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1. </a:t>
            </a:r>
            <a:r>
              <a:rPr lang="ja-JP" altLang="en-US" sz="4000" noProof="0" dirty="0" smtClean="0">
                <a:solidFill>
                  <a:schemeClr val="tx2"/>
                </a:solidFill>
                <a:latin typeface="ＭＳ Ｐゴシック" pitchFamily="50" charset="-128"/>
                <a:cs typeface="+mj-cs"/>
              </a:rPr>
              <a:t>遠隔アクセス</a:t>
            </a:r>
            <a:endParaRPr kumimoji="1" lang="ja-JP" altLang="en-US" sz="4000" b="0" i="0" u="none" strike="noStrike" kern="1200" cap="none" spc="0" normalizeH="0" baseline="0" noProof="0" dirty="0">
              <a:ln>
                <a:noFill/>
              </a:ln>
              <a:solidFill>
                <a:schemeClr val="tx2"/>
              </a:solidFill>
              <a:effectLst/>
              <a:uLnTx/>
              <a:uFillTx/>
              <a:latin typeface="ＭＳ Ｐゴシック" pitchFamily="50" charset="-128"/>
              <a:ea typeface="ＭＳ Ｐゴシック" pitchFamily="50" charset="-128"/>
              <a:cs typeface="+mj-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500034" y="2571744"/>
            <a:ext cx="8229600" cy="1143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補足</a:t>
            </a:r>
            <a:r>
              <a:rPr kumimoji="1" lang="en-US" altLang="ja-JP"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a:t>
            </a:r>
            <a:r>
              <a:rPr kumimoji="1" lang="ja-JP" altLang="en-US"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 ポートについて</a:t>
            </a:r>
            <a:endParaRPr kumimoji="1" lang="ja-JP" altLang="en-US" sz="4000" b="0" i="0" u="none" strike="noStrike" kern="1200" cap="none" spc="0" normalizeH="0" baseline="0" noProof="0" dirty="0">
              <a:ln>
                <a:noFill/>
              </a:ln>
              <a:solidFill>
                <a:schemeClr val="tx2"/>
              </a:solidFill>
              <a:effectLst/>
              <a:uLnTx/>
              <a:uFillTx/>
              <a:latin typeface="ＭＳ Ｐゴシック" pitchFamily="50" charset="-128"/>
              <a:ea typeface="ＭＳ Ｐゴシック" pitchFamily="50" charset="-128"/>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r>
              <a:rPr lang="ja-JP" altLang="en-US" dirty="0"/>
              <a:t>ポートとは</a:t>
            </a:r>
          </a:p>
        </p:txBody>
      </p:sp>
      <p:sp>
        <p:nvSpPr>
          <p:cNvPr id="77827" name="Rectangle 3"/>
          <p:cNvSpPr>
            <a:spLocks noGrp="1" noChangeArrowheads="1"/>
          </p:cNvSpPr>
          <p:nvPr>
            <p:ph idx="1"/>
          </p:nvPr>
        </p:nvSpPr>
        <p:spPr>
          <a:xfrm>
            <a:off x="457200" y="1600200"/>
            <a:ext cx="8329642" cy="4525963"/>
          </a:xfrm>
        </p:spPr>
        <p:txBody>
          <a:bodyPr>
            <a:normAutofit/>
          </a:bodyPr>
          <a:lstStyle/>
          <a:p>
            <a:r>
              <a:rPr lang="ja-JP" altLang="en-US" dirty="0"/>
              <a:t>パケットがどのサービスに宛てられたものか指定する番号</a:t>
            </a:r>
          </a:p>
          <a:p>
            <a:pPr lvl="1"/>
            <a:r>
              <a:rPr lang="ja-JP" altLang="en-US" sz="2400" dirty="0"/>
              <a:t>ポートの指定に</a:t>
            </a:r>
            <a:r>
              <a:rPr lang="ja-JP" altLang="en-US" sz="2400" dirty="0" smtClean="0"/>
              <a:t>は </a:t>
            </a:r>
            <a:r>
              <a:rPr lang="en-US" altLang="ja-JP" sz="2400" dirty="0" smtClean="0">
                <a:latin typeface="Arial" pitchFamily="34" charset="0"/>
                <a:cs typeface="Arial" pitchFamily="34" charset="0"/>
              </a:rPr>
              <a:t>0~65535</a:t>
            </a:r>
            <a:r>
              <a:rPr lang="ja-JP" altLang="en-US" sz="2400" dirty="0" smtClean="0">
                <a:latin typeface="Arial" pitchFamily="34" charset="0"/>
                <a:cs typeface="Arial" pitchFamily="34" charset="0"/>
              </a:rPr>
              <a:t> </a:t>
            </a:r>
            <a:r>
              <a:rPr lang="ja-JP" altLang="en-US" sz="2400" dirty="0" smtClean="0"/>
              <a:t>の</a:t>
            </a:r>
            <a:r>
              <a:rPr lang="ja-JP" altLang="en-US" sz="2400" dirty="0"/>
              <a:t>番号が</a:t>
            </a:r>
            <a:r>
              <a:rPr lang="ja-JP" altLang="en-US" sz="2400" dirty="0" smtClean="0"/>
              <a:t>使われる</a:t>
            </a:r>
            <a:endParaRPr lang="ja-JP" altLang="en-US" sz="2400" dirty="0"/>
          </a:p>
          <a:p>
            <a:pPr lvl="1"/>
            <a:r>
              <a:rPr lang="ja-JP" altLang="en-US" sz="2400" dirty="0"/>
              <a:t>このポート番号</a:t>
            </a:r>
            <a:r>
              <a:rPr lang="ja-JP" altLang="en-US" sz="2400" dirty="0" smtClean="0"/>
              <a:t>が </a:t>
            </a:r>
            <a:r>
              <a:rPr lang="en-US" altLang="ja-JP" sz="2400" dirty="0" smtClean="0">
                <a:latin typeface="Arial" pitchFamily="34" charset="0"/>
                <a:cs typeface="Arial" pitchFamily="34" charset="0"/>
              </a:rPr>
              <a:t>IP</a:t>
            </a:r>
            <a:r>
              <a:rPr lang="ja-JP" altLang="en-US" sz="2400" dirty="0" smtClean="0">
                <a:latin typeface="Arial" pitchFamily="34" charset="0"/>
                <a:cs typeface="Arial" pitchFamily="34" charset="0"/>
              </a:rPr>
              <a:t> </a:t>
            </a:r>
            <a:r>
              <a:rPr lang="ja-JP" altLang="en-US" sz="2400" dirty="0" smtClean="0"/>
              <a:t>アドレス</a:t>
            </a:r>
            <a:r>
              <a:rPr lang="ja-JP" altLang="en-US" sz="2400" dirty="0"/>
              <a:t>の下に付け加えられる補助アドレスに</a:t>
            </a:r>
            <a:r>
              <a:rPr lang="ja-JP" altLang="en-US" sz="2400" dirty="0" smtClean="0"/>
              <a:t>なる</a:t>
            </a:r>
            <a:endParaRPr lang="ja-JP" altLang="en-US" sz="2400" dirty="0"/>
          </a:p>
          <a:p>
            <a:pPr lvl="1"/>
            <a:r>
              <a:rPr lang="en-US" altLang="ja-JP" sz="2400" dirty="0" smtClean="0">
                <a:latin typeface="Arial" pitchFamily="34" charset="0"/>
                <a:cs typeface="Arial" pitchFamily="34" charset="0"/>
              </a:rPr>
              <a:t>IP</a:t>
            </a:r>
            <a:r>
              <a:rPr lang="ja-JP" altLang="en-US" sz="2400" dirty="0" smtClean="0">
                <a:latin typeface="Arial" pitchFamily="34" charset="0"/>
                <a:cs typeface="Arial" pitchFamily="34" charset="0"/>
              </a:rPr>
              <a:t> </a:t>
            </a:r>
            <a:r>
              <a:rPr lang="ja-JP" altLang="en-US" sz="2400" dirty="0" smtClean="0"/>
              <a:t>アドレス</a:t>
            </a:r>
            <a:r>
              <a:rPr lang="ja-JP" altLang="en-US" sz="2400" dirty="0"/>
              <a:t>が住所だと</a:t>
            </a:r>
            <a:r>
              <a:rPr lang="ja-JP" altLang="en-US" sz="2400" dirty="0" smtClean="0"/>
              <a:t>すれば</a:t>
            </a:r>
            <a:r>
              <a:rPr lang="en-US" altLang="ja-JP" sz="2400" dirty="0" smtClean="0"/>
              <a:t>, </a:t>
            </a:r>
            <a:r>
              <a:rPr lang="ja-JP" altLang="en-US" sz="2400" dirty="0" smtClean="0"/>
              <a:t>ポート</a:t>
            </a:r>
            <a:r>
              <a:rPr lang="ja-JP" altLang="en-US" sz="2400" dirty="0"/>
              <a:t>番号は部屋</a:t>
            </a:r>
            <a:r>
              <a:rPr lang="ja-JP" altLang="en-US" sz="2400" dirty="0" smtClean="0"/>
              <a:t>番号</a:t>
            </a:r>
            <a:endParaRPr lang="ja-JP" altLang="en-US"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r>
              <a:rPr lang="ja-JP" altLang="en-US" dirty="0"/>
              <a:t>ポートの種類</a:t>
            </a:r>
          </a:p>
        </p:txBody>
      </p:sp>
      <p:sp>
        <p:nvSpPr>
          <p:cNvPr id="78851" name="Rectangle 3"/>
          <p:cNvSpPr>
            <a:spLocks noGrp="1" noChangeArrowheads="1"/>
          </p:cNvSpPr>
          <p:nvPr>
            <p:ph idx="1"/>
          </p:nvPr>
        </p:nvSpPr>
        <p:spPr>
          <a:xfrm>
            <a:off x="457200" y="1428736"/>
            <a:ext cx="8472518" cy="5000660"/>
          </a:xfrm>
        </p:spPr>
        <p:txBody>
          <a:bodyPr>
            <a:normAutofit/>
          </a:bodyPr>
          <a:lstStyle/>
          <a:p>
            <a:r>
              <a:rPr lang="en-US" altLang="ja-JP" dirty="0">
                <a:solidFill>
                  <a:srgbClr val="FF0000"/>
                </a:solidFill>
                <a:latin typeface="Arial" pitchFamily="34" charset="0"/>
                <a:cs typeface="Arial" pitchFamily="34" charset="0"/>
              </a:rPr>
              <a:t>Well known </a:t>
            </a:r>
            <a:r>
              <a:rPr lang="ja-JP" altLang="en-US" dirty="0" smtClean="0">
                <a:solidFill>
                  <a:srgbClr val="FF0000"/>
                </a:solidFill>
                <a:latin typeface="Arial" pitchFamily="34" charset="0"/>
                <a:cs typeface="Arial" pitchFamily="34" charset="0"/>
              </a:rPr>
              <a:t>ポート</a:t>
            </a:r>
            <a:r>
              <a:rPr lang="ja-JP" altLang="en-US" dirty="0" smtClean="0">
                <a:solidFill>
                  <a:srgbClr val="FFC000"/>
                </a:solidFill>
                <a:latin typeface="Arial" pitchFamily="34" charset="0"/>
                <a:cs typeface="Arial" pitchFamily="34" charset="0"/>
              </a:rPr>
              <a:t> </a:t>
            </a:r>
            <a:r>
              <a:rPr lang="en-US" altLang="ja-JP" dirty="0" smtClean="0">
                <a:latin typeface="Arial" pitchFamily="34" charset="0"/>
                <a:cs typeface="Arial" pitchFamily="34" charset="0"/>
              </a:rPr>
              <a:t>(</a:t>
            </a:r>
            <a:r>
              <a:rPr lang="en-US" altLang="ja-JP" dirty="0">
                <a:latin typeface="Arial" pitchFamily="34" charset="0"/>
                <a:cs typeface="Arial" pitchFamily="34" charset="0"/>
              </a:rPr>
              <a:t>0~1023)</a:t>
            </a:r>
          </a:p>
          <a:p>
            <a:pPr lvl="1"/>
            <a:r>
              <a:rPr lang="en-US" altLang="ja-JP" sz="2400" dirty="0">
                <a:latin typeface="Arial" pitchFamily="34" charset="0"/>
                <a:cs typeface="Arial" pitchFamily="34" charset="0"/>
              </a:rPr>
              <a:t>TCP/IP</a:t>
            </a:r>
            <a:r>
              <a:rPr lang="ja-JP" altLang="en-US" sz="2400" dirty="0">
                <a:latin typeface="Arial" pitchFamily="34" charset="0"/>
                <a:cs typeface="Arial" pitchFamily="34" charset="0"/>
              </a:rPr>
              <a:t>の主要な通信規約で</a:t>
            </a:r>
            <a:r>
              <a:rPr lang="ja-JP" altLang="en-US" sz="2400" dirty="0" smtClean="0">
                <a:latin typeface="Arial" pitchFamily="34" charset="0"/>
                <a:cs typeface="Arial" pitchFamily="34" charset="0"/>
              </a:rPr>
              <a:t>使用</a:t>
            </a:r>
            <a:endParaRPr lang="en-US" altLang="ja-JP" sz="2400" dirty="0" smtClean="0">
              <a:latin typeface="Arial" pitchFamily="34" charset="0"/>
              <a:cs typeface="Arial" pitchFamily="34" charset="0"/>
            </a:endParaRPr>
          </a:p>
          <a:p>
            <a:pPr lvl="2"/>
            <a:r>
              <a:rPr lang="ja-JP" altLang="en-US" dirty="0" smtClean="0">
                <a:latin typeface="Arial" pitchFamily="34" charset="0"/>
                <a:cs typeface="Arial" pitchFamily="34" charset="0"/>
              </a:rPr>
              <a:t>例</a:t>
            </a:r>
            <a:r>
              <a:rPr lang="en-US" altLang="ja-JP" dirty="0" smtClean="0">
                <a:latin typeface="Arial" pitchFamily="34" charset="0"/>
                <a:cs typeface="Arial" pitchFamily="34" charset="0"/>
              </a:rPr>
              <a:t>: 21</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(ftp), 22</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a:t>
            </a:r>
            <a:r>
              <a:rPr lang="en-US" altLang="ja-JP" dirty="0" err="1" smtClean="0">
                <a:latin typeface="Arial" pitchFamily="34" charset="0"/>
                <a:cs typeface="Arial" pitchFamily="34" charset="0"/>
              </a:rPr>
              <a:t>ssh</a:t>
            </a:r>
            <a:r>
              <a:rPr lang="en-US" altLang="ja-JP" dirty="0" smtClean="0">
                <a:latin typeface="Arial" pitchFamily="34" charset="0"/>
                <a:cs typeface="Arial" pitchFamily="34" charset="0"/>
              </a:rPr>
              <a:t>), 23</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(telnet), 80</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(http) </a:t>
            </a:r>
            <a:endParaRPr lang="ja-JP" altLang="en-US" dirty="0">
              <a:latin typeface="Arial" pitchFamily="34" charset="0"/>
              <a:cs typeface="Arial" pitchFamily="34" charset="0"/>
            </a:endParaRPr>
          </a:p>
          <a:p>
            <a:r>
              <a:rPr lang="en-US" altLang="ja-JP" dirty="0" smtClean="0">
                <a:solidFill>
                  <a:srgbClr val="FF0000"/>
                </a:solidFill>
                <a:latin typeface="Arial" pitchFamily="34" charset="0"/>
                <a:cs typeface="Arial" pitchFamily="34" charset="0"/>
              </a:rPr>
              <a:t>Registered </a:t>
            </a:r>
            <a:r>
              <a:rPr lang="ja-JP" altLang="en-US" dirty="0" smtClean="0">
                <a:solidFill>
                  <a:srgbClr val="FF0000"/>
                </a:solidFill>
                <a:latin typeface="Arial" pitchFamily="34" charset="0"/>
                <a:cs typeface="Arial" pitchFamily="34" charset="0"/>
              </a:rPr>
              <a:t>ポート</a:t>
            </a:r>
            <a:r>
              <a:rPr lang="ja-JP" altLang="en-US" dirty="0" smtClean="0">
                <a:solidFill>
                  <a:srgbClr val="FFC000"/>
                </a:solidFill>
                <a:latin typeface="Arial" pitchFamily="34" charset="0"/>
                <a:cs typeface="Arial" pitchFamily="34" charset="0"/>
              </a:rPr>
              <a:t> </a:t>
            </a:r>
            <a:r>
              <a:rPr lang="en-US" altLang="ja-JP" dirty="0" smtClean="0">
                <a:latin typeface="Arial" pitchFamily="34" charset="0"/>
                <a:cs typeface="Arial" pitchFamily="34" charset="0"/>
              </a:rPr>
              <a:t>(</a:t>
            </a:r>
            <a:r>
              <a:rPr lang="en-US" altLang="ja-JP" dirty="0">
                <a:latin typeface="Arial" pitchFamily="34" charset="0"/>
                <a:cs typeface="Arial" pitchFamily="34" charset="0"/>
              </a:rPr>
              <a:t>1024~49151)</a:t>
            </a:r>
          </a:p>
          <a:p>
            <a:pPr lvl="1"/>
            <a:r>
              <a:rPr lang="ja-JP" altLang="en-US" sz="2400" dirty="0">
                <a:latin typeface="Arial" pitchFamily="34" charset="0"/>
                <a:cs typeface="Arial" pitchFamily="34" charset="0"/>
              </a:rPr>
              <a:t>登録されたサービスが使用する　　　　　　　　　　　</a:t>
            </a:r>
          </a:p>
          <a:p>
            <a:r>
              <a:rPr lang="en-US" altLang="ja-JP" dirty="0" smtClean="0">
                <a:solidFill>
                  <a:srgbClr val="FF0000"/>
                </a:solidFill>
                <a:latin typeface="Arial" pitchFamily="34" charset="0"/>
                <a:cs typeface="Arial" pitchFamily="34" charset="0"/>
              </a:rPr>
              <a:t>Dynamic/Private</a:t>
            </a:r>
            <a:r>
              <a:rPr lang="ja-JP" altLang="en-US" dirty="0" smtClean="0">
                <a:solidFill>
                  <a:srgbClr val="FF0000"/>
                </a:solidFill>
                <a:latin typeface="Arial" pitchFamily="34" charset="0"/>
                <a:cs typeface="Arial" pitchFamily="34" charset="0"/>
              </a:rPr>
              <a:t>ポート </a:t>
            </a:r>
            <a:r>
              <a:rPr lang="en-US" altLang="ja-JP" dirty="0" smtClean="0">
                <a:latin typeface="Arial" pitchFamily="34" charset="0"/>
                <a:cs typeface="Arial" pitchFamily="34" charset="0"/>
              </a:rPr>
              <a:t>(</a:t>
            </a:r>
            <a:r>
              <a:rPr lang="en-US" altLang="ja-JP" dirty="0">
                <a:latin typeface="Arial" pitchFamily="34" charset="0"/>
                <a:cs typeface="Arial" pitchFamily="34" charset="0"/>
              </a:rPr>
              <a:t>49152~65535)</a:t>
            </a:r>
          </a:p>
          <a:p>
            <a:pPr lvl="1"/>
            <a:r>
              <a:rPr lang="ja-JP" altLang="en-US" sz="2400" dirty="0">
                <a:latin typeface="Arial" pitchFamily="34" charset="0"/>
                <a:cs typeface="Arial" pitchFamily="34" charset="0"/>
              </a:rPr>
              <a:t>自由に使用できる</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457200" y="1428736"/>
            <a:ext cx="8472518" cy="5000660"/>
          </a:xfrm>
        </p:spPr>
        <p:txBody>
          <a:bodyPr>
            <a:normAutofit/>
          </a:bodyPr>
          <a:lstStyle/>
          <a:p>
            <a:r>
              <a:rPr lang="en-US" altLang="ja-JP" dirty="0">
                <a:latin typeface="Arial" pitchFamily="34" charset="0"/>
                <a:cs typeface="Arial" pitchFamily="34" charset="0"/>
              </a:rPr>
              <a:t>Well known </a:t>
            </a:r>
            <a:r>
              <a:rPr lang="ja-JP" altLang="en-US" dirty="0" smtClean="0">
                <a:latin typeface="Arial" pitchFamily="34" charset="0"/>
                <a:cs typeface="Arial" pitchFamily="34" charset="0"/>
              </a:rPr>
              <a:t>ポート </a:t>
            </a:r>
            <a:r>
              <a:rPr lang="en-US" altLang="ja-JP" dirty="0" smtClean="0">
                <a:latin typeface="Arial" pitchFamily="34" charset="0"/>
                <a:cs typeface="Arial" pitchFamily="34" charset="0"/>
              </a:rPr>
              <a:t>(</a:t>
            </a:r>
            <a:r>
              <a:rPr lang="en-US" altLang="ja-JP" dirty="0">
                <a:latin typeface="Arial" pitchFamily="34" charset="0"/>
                <a:cs typeface="Arial" pitchFamily="34" charset="0"/>
              </a:rPr>
              <a:t>0~1023)</a:t>
            </a:r>
          </a:p>
          <a:p>
            <a:r>
              <a:rPr lang="en-US" altLang="ja-JP" dirty="0" smtClean="0">
                <a:latin typeface="Arial" pitchFamily="34" charset="0"/>
                <a:cs typeface="Arial" pitchFamily="34" charset="0"/>
              </a:rPr>
              <a:t>Registered </a:t>
            </a:r>
            <a:r>
              <a:rPr lang="ja-JP" altLang="en-US" dirty="0" smtClean="0">
                <a:latin typeface="Arial" pitchFamily="34" charset="0"/>
                <a:cs typeface="Arial" pitchFamily="34" charset="0"/>
              </a:rPr>
              <a:t>ポート </a:t>
            </a:r>
            <a:r>
              <a:rPr lang="en-US" altLang="ja-JP" dirty="0" smtClean="0">
                <a:latin typeface="Arial" pitchFamily="34" charset="0"/>
                <a:cs typeface="Arial" pitchFamily="34" charset="0"/>
              </a:rPr>
              <a:t>(</a:t>
            </a:r>
            <a:r>
              <a:rPr lang="en-US" altLang="ja-JP" dirty="0">
                <a:latin typeface="Arial" pitchFamily="34" charset="0"/>
                <a:cs typeface="Arial" pitchFamily="34" charset="0"/>
              </a:rPr>
              <a:t>1024~49151)</a:t>
            </a:r>
          </a:p>
          <a:p>
            <a:r>
              <a:rPr lang="en-US" altLang="ja-JP" dirty="0" smtClean="0">
                <a:latin typeface="Arial" pitchFamily="34" charset="0"/>
                <a:cs typeface="Arial" pitchFamily="34" charset="0"/>
              </a:rPr>
              <a:t>Dynamic/Private</a:t>
            </a:r>
            <a:r>
              <a:rPr lang="ja-JP" altLang="en-US" dirty="0" smtClean="0">
                <a:latin typeface="Arial" pitchFamily="34" charset="0"/>
                <a:cs typeface="Arial" pitchFamily="34" charset="0"/>
              </a:rPr>
              <a:t>ポート </a:t>
            </a:r>
            <a:r>
              <a:rPr lang="en-US" altLang="ja-JP" dirty="0" smtClean="0">
                <a:latin typeface="Arial" pitchFamily="34" charset="0"/>
                <a:cs typeface="Arial" pitchFamily="34" charset="0"/>
              </a:rPr>
              <a:t>(</a:t>
            </a:r>
            <a:r>
              <a:rPr lang="en-US" altLang="ja-JP" dirty="0">
                <a:latin typeface="Arial" pitchFamily="34" charset="0"/>
                <a:cs typeface="Arial" pitchFamily="34" charset="0"/>
              </a:rPr>
              <a:t>49152~65535</a:t>
            </a:r>
            <a:r>
              <a:rPr lang="en-US" altLang="ja-JP" dirty="0" smtClean="0">
                <a:latin typeface="Arial" pitchFamily="34" charset="0"/>
                <a:cs typeface="Arial" pitchFamily="34" charset="0"/>
              </a:rPr>
              <a:t>)</a:t>
            </a:r>
            <a:endParaRPr lang="en-US" altLang="ja-JP" dirty="0">
              <a:latin typeface="Arial" pitchFamily="34" charset="0"/>
              <a:cs typeface="Arial" pitchFamily="34" charset="0"/>
            </a:endParaRPr>
          </a:p>
        </p:txBody>
      </p:sp>
      <p:sp>
        <p:nvSpPr>
          <p:cNvPr id="4" name="テキスト ボックス 3"/>
          <p:cNvSpPr txBox="1"/>
          <p:nvPr/>
        </p:nvSpPr>
        <p:spPr>
          <a:xfrm>
            <a:off x="785786" y="3571876"/>
            <a:ext cx="7358114" cy="1200329"/>
          </a:xfrm>
          <a:prstGeom prst="rect">
            <a:avLst/>
          </a:prstGeom>
          <a:noFill/>
          <a:ln>
            <a:solidFill>
              <a:schemeClr val="accent2">
                <a:lumMod val="75000"/>
              </a:schemeClr>
            </a:solidFill>
          </a:ln>
        </p:spPr>
        <p:txBody>
          <a:bodyPr wrap="square" rtlCol="0">
            <a:spAutoFit/>
          </a:bodyPr>
          <a:lstStyle/>
          <a:p>
            <a:r>
              <a:rPr lang="en-US" altLang="ja-JP" sz="2400" dirty="0" smtClean="0"/>
              <a:t>1024            </a:t>
            </a:r>
            <a:r>
              <a:rPr lang="ja-JP" altLang="en-US" sz="2400" dirty="0" smtClean="0"/>
              <a:t>⇒</a:t>
            </a:r>
            <a:r>
              <a:rPr lang="en-US" altLang="ja-JP" sz="2400" dirty="0" smtClean="0"/>
              <a:t>                   0000000100000000</a:t>
            </a:r>
            <a:endParaRPr kumimoji="1" lang="en-US" altLang="ja-JP" sz="2400" dirty="0" smtClean="0"/>
          </a:p>
          <a:p>
            <a:r>
              <a:rPr lang="en-US" altLang="ja-JP" sz="2400" dirty="0" smtClean="0"/>
              <a:t>49152          </a:t>
            </a:r>
            <a:r>
              <a:rPr lang="ja-JP" altLang="en-US" sz="2400" dirty="0" smtClean="0"/>
              <a:t>⇒</a:t>
            </a:r>
            <a:r>
              <a:rPr lang="en-US" altLang="ja-JP" sz="2400" dirty="0" smtClean="0"/>
              <a:t>                   1100000000000000</a:t>
            </a:r>
          </a:p>
          <a:p>
            <a:r>
              <a:rPr lang="en-US" altLang="ja-JP" sz="2400" dirty="0" smtClean="0"/>
              <a:t>65535          </a:t>
            </a:r>
            <a:r>
              <a:rPr lang="ja-JP" altLang="en-US" sz="2400" dirty="0" smtClean="0"/>
              <a:t>⇒</a:t>
            </a:r>
            <a:r>
              <a:rPr lang="en-US" altLang="ja-JP" sz="2400" dirty="0" smtClean="0"/>
              <a:t>                       1111111111111111</a:t>
            </a:r>
            <a:endParaRPr kumimoji="1" lang="ja-JP" altLang="en-US" sz="2400" dirty="0"/>
          </a:p>
        </p:txBody>
      </p:sp>
      <p:sp>
        <p:nvSpPr>
          <p:cNvPr id="5" name="テキスト ボックス 4"/>
          <p:cNvSpPr txBox="1"/>
          <p:nvPr/>
        </p:nvSpPr>
        <p:spPr>
          <a:xfrm>
            <a:off x="785786" y="4929198"/>
            <a:ext cx="1357322" cy="461665"/>
          </a:xfrm>
          <a:prstGeom prst="rect">
            <a:avLst/>
          </a:prstGeom>
          <a:noFill/>
        </p:spPr>
        <p:txBody>
          <a:bodyPr wrap="square" rtlCol="0">
            <a:spAutoFit/>
          </a:bodyPr>
          <a:lstStyle/>
          <a:p>
            <a:r>
              <a:rPr lang="en-US" altLang="ja-JP" sz="2400" dirty="0" smtClean="0">
                <a:solidFill>
                  <a:srgbClr val="0070C0"/>
                </a:solidFill>
              </a:rPr>
              <a:t>10 </a:t>
            </a:r>
            <a:r>
              <a:rPr lang="ja-JP" altLang="en-US" sz="2400" dirty="0" smtClean="0">
                <a:solidFill>
                  <a:srgbClr val="0070C0"/>
                </a:solidFill>
              </a:rPr>
              <a:t>進数</a:t>
            </a:r>
            <a:endParaRPr kumimoji="1" lang="ja-JP" altLang="en-US" sz="2400" dirty="0">
              <a:solidFill>
                <a:srgbClr val="0070C0"/>
              </a:solidFill>
            </a:endParaRPr>
          </a:p>
        </p:txBody>
      </p:sp>
      <p:sp>
        <p:nvSpPr>
          <p:cNvPr id="6" name="テキスト ボックス 5"/>
          <p:cNvSpPr txBox="1"/>
          <p:nvPr/>
        </p:nvSpPr>
        <p:spPr>
          <a:xfrm>
            <a:off x="5000628" y="4929198"/>
            <a:ext cx="1357322" cy="461665"/>
          </a:xfrm>
          <a:prstGeom prst="rect">
            <a:avLst/>
          </a:prstGeom>
          <a:noFill/>
        </p:spPr>
        <p:txBody>
          <a:bodyPr wrap="square" rtlCol="0">
            <a:spAutoFit/>
          </a:bodyPr>
          <a:lstStyle/>
          <a:p>
            <a:r>
              <a:rPr lang="en-US" altLang="ja-JP" sz="2400" dirty="0" smtClean="0">
                <a:solidFill>
                  <a:srgbClr val="0070C0"/>
                </a:solidFill>
              </a:rPr>
              <a:t>2 </a:t>
            </a:r>
            <a:r>
              <a:rPr lang="ja-JP" altLang="en-US" sz="2400" dirty="0" smtClean="0">
                <a:solidFill>
                  <a:srgbClr val="0070C0"/>
                </a:solidFill>
              </a:rPr>
              <a:t>進数</a:t>
            </a:r>
            <a:endParaRPr kumimoji="1" lang="ja-JP" altLang="en-US" sz="2400" dirty="0">
              <a:solidFill>
                <a:srgbClr val="0070C0"/>
              </a:solidFill>
            </a:endParaRPr>
          </a:p>
        </p:txBody>
      </p:sp>
      <p:sp>
        <p:nvSpPr>
          <p:cNvPr id="7" name="テキスト ボックス 6"/>
          <p:cNvSpPr txBox="1"/>
          <p:nvPr/>
        </p:nvSpPr>
        <p:spPr>
          <a:xfrm>
            <a:off x="467544" y="5429264"/>
            <a:ext cx="8064896" cy="523220"/>
          </a:xfrm>
          <a:prstGeom prst="rect">
            <a:avLst/>
          </a:prstGeom>
          <a:noFill/>
        </p:spPr>
        <p:txBody>
          <a:bodyPr wrap="square" rtlCol="0">
            <a:spAutoFit/>
          </a:bodyPr>
          <a:lstStyle/>
          <a:p>
            <a:r>
              <a:rPr lang="ja-JP" altLang="en-US" sz="2800" dirty="0" smtClean="0"/>
              <a:t>実は計算機の上では区切りの良い数字となっている</a:t>
            </a:r>
            <a:endParaRPr kumimoji="1" lang="ja-JP" altLang="en-US" sz="2800" dirty="0"/>
          </a:p>
        </p:txBody>
      </p:sp>
      <p:sp>
        <p:nvSpPr>
          <p:cNvPr id="8" name="タイトル 7"/>
          <p:cNvSpPr>
            <a:spLocks noGrp="1"/>
          </p:cNvSpPr>
          <p:nvPr>
            <p:ph type="title"/>
          </p:nvPr>
        </p:nvSpPr>
        <p:spPr/>
        <p:txBody>
          <a:bodyPr/>
          <a:lstStyle/>
          <a:p>
            <a:r>
              <a:rPr lang="en-US" altLang="ja-JP" dirty="0" smtClean="0"/>
              <a:t>[</a:t>
            </a:r>
            <a:r>
              <a:rPr lang="ja-JP" altLang="en-US" dirty="0" smtClean="0"/>
              <a:t>参考</a:t>
            </a:r>
            <a:r>
              <a:rPr lang="en-US" altLang="ja-JP" dirty="0" smtClean="0"/>
              <a:t>]:</a:t>
            </a:r>
            <a:r>
              <a:rPr lang="ja-JP" altLang="en-US" dirty="0" smtClean="0"/>
              <a:t>ポート番号の不思議な区切り</a:t>
            </a:r>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457200" y="1600201"/>
            <a:ext cx="8229600" cy="892696"/>
          </a:xfrm>
        </p:spPr>
        <p:txBody>
          <a:bodyPr>
            <a:normAutofit/>
          </a:bodyPr>
          <a:lstStyle/>
          <a:p>
            <a:r>
              <a:rPr lang="en-US" altLang="ja-JP" dirty="0">
                <a:latin typeface="Arial" pitchFamily="34" charset="0"/>
                <a:cs typeface="Arial" pitchFamily="34" charset="0"/>
              </a:rPr>
              <a:t>/etc/services </a:t>
            </a:r>
            <a:r>
              <a:rPr lang="ja-JP" altLang="en-US" dirty="0">
                <a:latin typeface="Arial" pitchFamily="34" charset="0"/>
                <a:cs typeface="Arial" pitchFamily="34" charset="0"/>
              </a:rPr>
              <a:t>に記述されている</a:t>
            </a:r>
          </a:p>
        </p:txBody>
      </p:sp>
      <p:sp>
        <p:nvSpPr>
          <p:cNvPr id="82955" name="Rectangle 11"/>
          <p:cNvSpPr>
            <a:spLocks noChangeArrowheads="1"/>
          </p:cNvSpPr>
          <p:nvPr/>
        </p:nvSpPr>
        <p:spPr bwMode="auto">
          <a:xfrm>
            <a:off x="1014648" y="2555026"/>
            <a:ext cx="6797712" cy="3970318"/>
          </a:xfrm>
          <a:prstGeom prst="rect">
            <a:avLst/>
          </a:prstGeom>
          <a:solidFill>
            <a:srgbClr val="000000"/>
          </a:solidFill>
          <a:ln w="9525">
            <a:noFill/>
            <a:miter lim="800000"/>
            <a:headEnd/>
            <a:tailEnd/>
          </a:ln>
          <a:effectLst/>
        </p:spPr>
        <p:txBody>
          <a:bodyPr wrap="square">
            <a:spAutoFit/>
          </a:bodyPr>
          <a:lstStyle/>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tepmux</a:t>
            </a:r>
            <a:r>
              <a:rPr lang="en-US" altLang="ja-JP" b="1" dirty="0" smtClean="0">
                <a:solidFill>
                  <a:srgbClr val="DDDDDD"/>
                </a:solidFill>
                <a:latin typeface="Tahoma" pitchFamily="34" charset="0"/>
              </a:rPr>
              <a:t>     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r>
              <a:rPr lang="en-US" altLang="ja-JP" dirty="0" smtClean="0">
                <a:latin typeface="Tahoma" pitchFamily="34" charset="0"/>
              </a:rPr>
              <a:t> </a:t>
            </a:r>
            <a:r>
              <a:rPr lang="en-US" altLang="ja-JP" b="1" dirty="0" smtClean="0">
                <a:solidFill>
                  <a:srgbClr val="DDDDDD"/>
                </a:solidFill>
                <a:latin typeface="Tahoma" pitchFamily="34" charset="0"/>
              </a:rPr>
              <a:t># TCP port service multiplexer</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sink null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udp</a:t>
            </a:r>
            <a:r>
              <a:rPr lang="en-US" altLang="ja-JP" b="1" dirty="0" smtClean="0">
                <a:solidFill>
                  <a:srgbClr val="DDDDDD"/>
                </a:solidFill>
                <a:latin typeface="Tahoma" pitchFamily="34" charset="0"/>
              </a:rPr>
              <a:t>   sink null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systat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users</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tcp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netstat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15/</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qotd</a:t>
            </a:r>
            <a:r>
              <a:rPr lang="en-US" altLang="ja-JP" b="1" dirty="0" smtClean="0">
                <a:solidFill>
                  <a:srgbClr val="DDDDDD"/>
                </a:solidFill>
                <a:latin typeface="Tahoma" pitchFamily="34" charset="0"/>
              </a:rPr>
              <a:t>          17/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quote</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message send protocol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chargen</a:t>
            </a:r>
            <a:r>
              <a:rPr lang="en-US" altLang="ja-JP" b="1" dirty="0" smtClean="0">
                <a:solidFill>
                  <a:srgbClr val="DDDDDD"/>
                </a:solidFill>
                <a:latin typeface="Tahoma" pitchFamily="34" charset="0"/>
              </a:rPr>
              <a:t>    19/</a:t>
            </a:r>
            <a:r>
              <a:rPr lang="en-US" altLang="ja-JP" b="1" dirty="0" err="1" smtClean="0">
                <a:solidFill>
                  <a:srgbClr val="DDDDDD"/>
                </a:solidFill>
                <a:latin typeface="Tahoma" pitchFamily="34" charset="0"/>
              </a:rPr>
              <a:t>tcp</a:t>
            </a:r>
            <a:endParaRPr lang="en-US" altLang="ja-JP" b="1" dirty="0" smtClean="0">
              <a:solidFill>
                <a:srgbClr val="DDDDDD"/>
              </a:solidFill>
              <a:latin typeface="Tahoma" pitchFamily="34" charset="0"/>
            </a:endParaRPr>
          </a:p>
          <a:p>
            <a:r>
              <a:rPr lang="en-US" altLang="ja-JP" b="1" dirty="0" smtClean="0">
                <a:solidFill>
                  <a:srgbClr val="DDDDDD"/>
                </a:solidFill>
                <a:latin typeface="Tahoma" pitchFamily="34" charset="0"/>
              </a:rPr>
              <a:t> </a:t>
            </a:r>
            <a:r>
              <a:rPr lang="en-US" altLang="ja-JP" b="1" dirty="0" err="1" smtClean="0">
                <a:solidFill>
                  <a:srgbClr val="DDDDDD"/>
                </a:solidFill>
                <a:latin typeface="Tahoma" pitchFamily="34" charset="0"/>
              </a:rPr>
              <a:t>ssh</a:t>
            </a:r>
            <a:r>
              <a:rPr lang="en-US" altLang="ja-JP" b="1" dirty="0" smtClean="0">
                <a:solidFill>
                  <a:srgbClr val="DDDDDD"/>
                </a:solidFill>
                <a:latin typeface="Tahoma" pitchFamily="34" charset="0"/>
              </a:rPr>
              <a:t>            22/</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SSH Remote Login Protocol</a:t>
            </a:r>
            <a:endParaRPr lang="en-US" altLang="ja-JP" dirty="0" smtClean="0">
              <a:latin typeface="Tahoma" pitchFamily="34" charset="0"/>
            </a:endParaRPr>
          </a:p>
        </p:txBody>
      </p:sp>
      <p:sp>
        <p:nvSpPr>
          <p:cNvPr id="5" name="タイトル 4"/>
          <p:cNvSpPr>
            <a:spLocks noGrp="1"/>
          </p:cNvSpPr>
          <p:nvPr>
            <p:ph type="title"/>
          </p:nvPr>
        </p:nvSpPr>
        <p:spPr/>
        <p:txBody>
          <a:bodyPr/>
          <a:lstStyle/>
          <a:p>
            <a:r>
              <a:rPr lang="ja-JP" altLang="en-US" dirty="0" smtClean="0"/>
              <a:t>通信規約とポート番号の対応</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ja-JP" altLang="en-US" dirty="0"/>
              <a:t>遠隔アクセス</a:t>
            </a:r>
          </a:p>
        </p:txBody>
      </p:sp>
      <p:sp>
        <p:nvSpPr>
          <p:cNvPr id="66563" name="Rectangle 3"/>
          <p:cNvSpPr>
            <a:spLocks noGrp="1" noChangeArrowheads="1"/>
          </p:cNvSpPr>
          <p:nvPr>
            <p:ph idx="1"/>
          </p:nvPr>
        </p:nvSpPr>
        <p:spPr>
          <a:xfrm>
            <a:off x="395536" y="1772816"/>
            <a:ext cx="8258204" cy="1656184"/>
          </a:xfrm>
        </p:spPr>
        <p:txBody>
          <a:bodyPr>
            <a:normAutofit/>
          </a:bodyPr>
          <a:lstStyle/>
          <a:p>
            <a:pPr>
              <a:lnSpc>
                <a:spcPct val="110000"/>
              </a:lnSpc>
            </a:pPr>
            <a:r>
              <a:rPr lang="ja-JP" altLang="en-US" dirty="0" smtClean="0"/>
              <a:t>遠隔アクセス</a:t>
            </a:r>
            <a:endParaRPr lang="en-US" altLang="ja-JP" dirty="0" smtClean="0"/>
          </a:p>
          <a:p>
            <a:pPr lvl="1">
              <a:lnSpc>
                <a:spcPct val="110000"/>
              </a:lnSpc>
            </a:pPr>
            <a:r>
              <a:rPr lang="ja-JP" altLang="en-US" sz="2400" dirty="0" smtClean="0"/>
              <a:t>ネットワークを介してローカルホスト上でリモートホストに何らかの操作を行うこと</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ja-JP" altLang="en-US" dirty="0"/>
              <a:t>遠隔</a:t>
            </a:r>
            <a:r>
              <a:rPr lang="ja-JP" altLang="en-US" dirty="0" smtClean="0"/>
              <a:t>アクセスの例</a:t>
            </a:r>
            <a:endParaRPr lang="ja-JP" altLang="en-US" dirty="0"/>
          </a:p>
        </p:txBody>
      </p:sp>
      <p:sp>
        <p:nvSpPr>
          <p:cNvPr id="66563" name="Rectangle 3"/>
          <p:cNvSpPr>
            <a:spLocks noGrp="1" noChangeArrowheads="1"/>
          </p:cNvSpPr>
          <p:nvPr>
            <p:ph idx="1"/>
          </p:nvPr>
        </p:nvSpPr>
        <p:spPr>
          <a:xfrm>
            <a:off x="457200" y="1340768"/>
            <a:ext cx="8258204" cy="4608512"/>
          </a:xfrm>
        </p:spPr>
        <p:txBody>
          <a:bodyPr>
            <a:normAutofit/>
          </a:bodyPr>
          <a:lstStyle/>
          <a:p>
            <a:pPr>
              <a:lnSpc>
                <a:spcPct val="110000"/>
              </a:lnSpc>
            </a:pPr>
            <a:r>
              <a:rPr lang="en-US" altLang="ja-JP" dirty="0" smtClean="0"/>
              <a:t>Web </a:t>
            </a:r>
            <a:r>
              <a:rPr lang="ja-JP" altLang="en-US" dirty="0" smtClean="0"/>
              <a:t>ページの閲覧</a:t>
            </a:r>
            <a:endParaRPr lang="en-US" altLang="ja-JP" sz="1200" dirty="0" smtClean="0"/>
          </a:p>
          <a:p>
            <a:pPr lvl="1">
              <a:lnSpc>
                <a:spcPct val="110000"/>
              </a:lnSpc>
            </a:pPr>
            <a:r>
              <a:rPr lang="ja-JP" altLang="en-US" sz="2400" dirty="0" smtClean="0"/>
              <a:t>ローカルホストからリモートホスト上にあるホームページを閲覧する</a:t>
            </a:r>
            <a:endParaRPr lang="en-US" altLang="ja-JP" sz="2400" dirty="0" smtClean="0"/>
          </a:p>
          <a:p>
            <a:pPr>
              <a:lnSpc>
                <a:spcPct val="110000"/>
              </a:lnSpc>
            </a:pPr>
            <a:r>
              <a:rPr lang="ja-JP" altLang="en-US" dirty="0" smtClean="0"/>
              <a:t>メールの読み書き</a:t>
            </a:r>
            <a:endParaRPr lang="en-US" altLang="ja-JP" dirty="0" smtClean="0"/>
          </a:p>
          <a:p>
            <a:pPr lvl="1">
              <a:lnSpc>
                <a:spcPct val="110000"/>
              </a:lnSpc>
            </a:pPr>
            <a:r>
              <a:rPr lang="ja-JP" altLang="en-US" sz="2400" dirty="0" smtClean="0"/>
              <a:t>ローカルホストからリモートホスト上のメールサーバを用いてメールの読み書きを行う</a:t>
            </a:r>
            <a:endParaRPr lang="en-US" altLang="ja-JP" sz="2400" dirty="0" smtClean="0"/>
          </a:p>
          <a:p>
            <a:pPr lvl="2">
              <a:lnSpc>
                <a:spcPct val="110000"/>
              </a:lnSpc>
            </a:pPr>
            <a:r>
              <a:rPr lang="en-US" altLang="ja-JP" sz="2200" dirty="0" smtClean="0">
                <a:latin typeface="Arial" pitchFamily="34" charset="0"/>
                <a:cs typeface="Arial" pitchFamily="34" charset="0"/>
              </a:rPr>
              <a:t>Web </a:t>
            </a:r>
            <a:r>
              <a:rPr lang="ja-JP" altLang="en-US" sz="2200" dirty="0" smtClean="0">
                <a:latin typeface="Arial" pitchFamily="34" charset="0"/>
                <a:cs typeface="Arial" pitchFamily="34" charset="0"/>
              </a:rPr>
              <a:t>メール </a:t>
            </a:r>
            <a:r>
              <a:rPr lang="en-US" altLang="ja-JP" sz="2200" dirty="0" smtClean="0">
                <a:latin typeface="Arial" pitchFamily="34" charset="0"/>
                <a:cs typeface="Arial" pitchFamily="34" charset="0"/>
              </a:rPr>
              <a:t>(Gmail, yahoo</a:t>
            </a:r>
            <a:r>
              <a:rPr lang="ja-JP" altLang="en-US" sz="2200" dirty="0" smtClean="0">
                <a:latin typeface="Arial" pitchFamily="34" charset="0"/>
                <a:cs typeface="Arial" pitchFamily="34" charset="0"/>
              </a:rPr>
              <a:t> メール</a:t>
            </a:r>
            <a:r>
              <a:rPr lang="en-US" altLang="ja-JP" sz="2200" dirty="0" smtClean="0">
                <a:latin typeface="Arial" pitchFamily="34" charset="0"/>
                <a:cs typeface="Arial" pitchFamily="34" charset="0"/>
              </a:rPr>
              <a:t>, hotmail </a:t>
            </a:r>
            <a:r>
              <a:rPr lang="ja-JP" altLang="en-US" sz="2200" dirty="0" smtClean="0">
                <a:latin typeface="Arial" pitchFamily="34" charset="0"/>
                <a:cs typeface="Arial" pitchFamily="34" charset="0"/>
              </a:rPr>
              <a:t>等</a:t>
            </a:r>
            <a:r>
              <a:rPr lang="en-US" altLang="ja-JP" sz="2200" dirty="0" smtClean="0">
                <a:latin typeface="Arial" pitchFamily="34" charset="0"/>
                <a:cs typeface="Arial" pitchFamily="34" charset="0"/>
              </a:rPr>
              <a:t>)</a:t>
            </a:r>
            <a:r>
              <a:rPr lang="ja-JP" altLang="en-US" sz="2200" dirty="0" smtClean="0">
                <a:latin typeface="Arial" pitchFamily="34" charset="0"/>
                <a:cs typeface="Arial" pitchFamily="34" charset="0"/>
              </a:rPr>
              <a:t> </a:t>
            </a:r>
            <a:endParaRPr lang="en-US" altLang="ja-JP" sz="2200" dirty="0" smtClean="0">
              <a:latin typeface="Arial" pitchFamily="34" charset="0"/>
              <a:cs typeface="Arial" pitchFamily="34" charset="0"/>
            </a:endParaRPr>
          </a:p>
          <a:p>
            <a:pPr lvl="2">
              <a:lnSpc>
                <a:spcPct val="110000"/>
              </a:lnSpc>
            </a:pPr>
            <a:r>
              <a:rPr lang="en-US" altLang="ja-JP" sz="2200" dirty="0" smtClean="0">
                <a:latin typeface="Arial" pitchFamily="34" charset="0"/>
                <a:cs typeface="Arial" pitchFamily="34" charset="0"/>
              </a:rPr>
              <a:t>Web </a:t>
            </a:r>
            <a:r>
              <a:rPr lang="ja-JP" altLang="en-US" sz="2200" dirty="0" smtClean="0">
                <a:latin typeface="Arial" pitchFamily="34" charset="0"/>
                <a:cs typeface="Arial" pitchFamily="34" charset="0"/>
              </a:rPr>
              <a:t>メール以外</a:t>
            </a:r>
            <a:endParaRPr lang="en-US" altLang="ja-JP" sz="2200" dirty="0" smtClean="0">
              <a:latin typeface="Arial" pitchFamily="34" charset="0"/>
              <a:cs typeface="Arial" pitchFamily="34" charset="0"/>
            </a:endParaRPr>
          </a:p>
          <a:p>
            <a:pPr lvl="3">
              <a:lnSpc>
                <a:spcPct val="110000"/>
              </a:lnSpc>
            </a:pPr>
            <a:r>
              <a:rPr lang="en-US" altLang="ja-JP" sz="2000" dirty="0" err="1" smtClean="0">
                <a:latin typeface="Arial" pitchFamily="34" charset="0"/>
                <a:cs typeface="Arial" pitchFamily="34" charset="0"/>
              </a:rPr>
              <a:t>ep</a:t>
            </a:r>
            <a:r>
              <a:rPr lang="en-US" altLang="ja-JP" sz="2000" dirty="0" smtClean="0">
                <a:latin typeface="Arial" pitchFamily="34" charset="0"/>
                <a:cs typeface="Arial" pitchFamily="34" charset="0"/>
              </a:rPr>
              <a:t> </a:t>
            </a:r>
            <a:r>
              <a:rPr lang="ja-JP" altLang="en-US" sz="2000" dirty="0" smtClean="0">
                <a:latin typeface="Arial" pitchFamily="34" charset="0"/>
                <a:cs typeface="Arial" pitchFamily="34" charset="0"/>
              </a:rPr>
              <a:t>サーバ</a:t>
            </a:r>
            <a:endParaRPr lang="en-US" altLang="ja-JP" sz="2000" dirty="0" smtClean="0">
              <a:latin typeface="Arial" pitchFamily="34" charset="0"/>
              <a:cs typeface="Arial" pitchFamily="34" charset="0"/>
            </a:endParaRPr>
          </a:p>
          <a:p>
            <a:pPr lvl="3">
              <a:lnSpc>
                <a:spcPct val="110000"/>
              </a:lnSpc>
            </a:pPr>
            <a:r>
              <a:rPr lang="ja-JP" altLang="en-US" sz="2000" dirty="0" smtClean="0">
                <a:latin typeface="Arial" pitchFamily="34" charset="0"/>
                <a:cs typeface="Arial" pitchFamily="34" charset="0"/>
              </a:rPr>
              <a:t>各研究室サーバ</a:t>
            </a:r>
            <a:endParaRPr lang="en-US" altLang="ja-JP"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ja-JP" altLang="en-US" dirty="0"/>
              <a:t>遠隔</a:t>
            </a:r>
            <a:r>
              <a:rPr lang="ja-JP" altLang="en-US" dirty="0" smtClean="0"/>
              <a:t>アクセスの例</a:t>
            </a:r>
            <a:endParaRPr lang="ja-JP" altLang="en-US" dirty="0"/>
          </a:p>
        </p:txBody>
      </p:sp>
      <p:sp>
        <p:nvSpPr>
          <p:cNvPr id="66563" name="Rectangle 3"/>
          <p:cNvSpPr>
            <a:spLocks noGrp="1" noChangeArrowheads="1"/>
          </p:cNvSpPr>
          <p:nvPr>
            <p:ph idx="1"/>
          </p:nvPr>
        </p:nvSpPr>
        <p:spPr>
          <a:xfrm>
            <a:off x="346244" y="1772816"/>
            <a:ext cx="8258204" cy="3024336"/>
          </a:xfrm>
        </p:spPr>
        <p:txBody>
          <a:bodyPr>
            <a:normAutofit/>
          </a:bodyPr>
          <a:lstStyle/>
          <a:p>
            <a:pPr>
              <a:lnSpc>
                <a:spcPct val="110000"/>
              </a:lnSpc>
            </a:pPr>
            <a:r>
              <a:rPr lang="ja-JP" altLang="en-US" dirty="0" smtClean="0"/>
              <a:t>研究のためにスーパーコンピュータにアクセス</a:t>
            </a:r>
            <a:endParaRPr lang="en-US" altLang="ja-JP" dirty="0" smtClean="0"/>
          </a:p>
          <a:p>
            <a:pPr lvl="1">
              <a:lnSpc>
                <a:spcPct val="110000"/>
              </a:lnSpc>
            </a:pPr>
            <a:r>
              <a:rPr lang="ja-JP" altLang="en-US" dirty="0" smtClean="0"/>
              <a:t>全国の大学や研究所のスパコンを用いて計算させる</a:t>
            </a:r>
            <a:endParaRPr lang="en-US" altLang="ja-JP" dirty="0" smtClean="0"/>
          </a:p>
          <a:p>
            <a:pPr lvl="1">
              <a:lnSpc>
                <a:spcPct val="110000"/>
              </a:lnSpc>
            </a:pPr>
            <a:r>
              <a:rPr lang="ja-JP" altLang="en-US" dirty="0" smtClean="0"/>
              <a:t>その際</a:t>
            </a:r>
            <a:r>
              <a:rPr lang="en-US" altLang="ja-JP" dirty="0" smtClean="0"/>
              <a:t>, </a:t>
            </a:r>
            <a:r>
              <a:rPr lang="ja-JP" altLang="en-US" dirty="0" smtClean="0"/>
              <a:t>リモートホストであるスパコンに</a:t>
            </a:r>
            <a:r>
              <a:rPr lang="ja-JP" altLang="en-US" dirty="0" smtClean="0">
                <a:solidFill>
                  <a:srgbClr val="FF0000"/>
                </a:solidFill>
              </a:rPr>
              <a:t>遠隔ログイン</a:t>
            </a:r>
            <a:r>
              <a:rPr lang="ja-JP" altLang="en-US" dirty="0" smtClean="0"/>
              <a:t>または</a:t>
            </a:r>
            <a:r>
              <a:rPr lang="ja-JP" altLang="en-US" dirty="0" smtClean="0">
                <a:solidFill>
                  <a:srgbClr val="FF0000"/>
                </a:solidFill>
              </a:rPr>
              <a:t>遠隔コマンド実行</a:t>
            </a:r>
            <a:r>
              <a:rPr lang="ja-JP" altLang="en-US" dirty="0" smtClean="0"/>
              <a:t>を行い計算をさせ</a:t>
            </a:r>
            <a:r>
              <a:rPr lang="en-US" altLang="ja-JP" dirty="0" smtClean="0"/>
              <a:t>, </a:t>
            </a:r>
            <a:r>
              <a:rPr lang="ja-JP" altLang="en-US" dirty="0" smtClean="0"/>
              <a:t>出た結果を</a:t>
            </a:r>
            <a:r>
              <a:rPr lang="ja-JP" altLang="en-US" dirty="0" smtClean="0">
                <a:solidFill>
                  <a:srgbClr val="FF0000"/>
                </a:solidFill>
              </a:rPr>
              <a:t>ファイル転送</a:t>
            </a:r>
            <a:r>
              <a:rPr lang="ja-JP" altLang="en-US" dirty="0" smtClean="0"/>
              <a:t>を用いてローカルホストに持ってくる</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ja-JP" altLang="en-US" dirty="0" smtClean="0"/>
              <a:t>本講義では・・・</a:t>
            </a:r>
            <a:endParaRPr lang="ja-JP" altLang="en-US" dirty="0"/>
          </a:p>
        </p:txBody>
      </p:sp>
      <p:sp>
        <p:nvSpPr>
          <p:cNvPr id="66563" name="Rectangle 3"/>
          <p:cNvSpPr>
            <a:spLocks noGrp="1" noChangeArrowheads="1"/>
          </p:cNvSpPr>
          <p:nvPr>
            <p:ph idx="1"/>
          </p:nvPr>
        </p:nvSpPr>
        <p:spPr>
          <a:xfrm>
            <a:off x="457200" y="1512168"/>
            <a:ext cx="8258204" cy="2780928"/>
          </a:xfrm>
        </p:spPr>
        <p:txBody>
          <a:bodyPr>
            <a:normAutofit/>
          </a:bodyPr>
          <a:lstStyle/>
          <a:p>
            <a:pPr>
              <a:lnSpc>
                <a:spcPct val="110000"/>
              </a:lnSpc>
            </a:pPr>
            <a:r>
              <a:rPr lang="ja-JP" altLang="en-US" dirty="0" smtClean="0"/>
              <a:t>遠隔アクセスの例として</a:t>
            </a:r>
            <a:endParaRPr lang="ja-JP" altLang="en-US" dirty="0"/>
          </a:p>
          <a:p>
            <a:pPr lvl="1">
              <a:lnSpc>
                <a:spcPct val="110000"/>
              </a:lnSpc>
            </a:pPr>
            <a:r>
              <a:rPr lang="ja-JP" altLang="en-US" sz="2400" dirty="0">
                <a:solidFill>
                  <a:srgbClr val="FF0000"/>
                </a:solidFill>
              </a:rPr>
              <a:t>遠隔ログイン</a:t>
            </a:r>
          </a:p>
          <a:p>
            <a:pPr lvl="1">
              <a:lnSpc>
                <a:spcPct val="110000"/>
              </a:lnSpc>
            </a:pPr>
            <a:r>
              <a:rPr lang="ja-JP" altLang="en-US" sz="2400" dirty="0">
                <a:solidFill>
                  <a:srgbClr val="FF0000"/>
                </a:solidFill>
              </a:rPr>
              <a:t>遠隔コマンド実行</a:t>
            </a:r>
          </a:p>
          <a:p>
            <a:pPr lvl="1">
              <a:lnSpc>
                <a:spcPct val="110000"/>
              </a:lnSpc>
            </a:pPr>
            <a:r>
              <a:rPr lang="ja-JP" altLang="en-US" sz="2400" dirty="0">
                <a:solidFill>
                  <a:srgbClr val="FF0000"/>
                </a:solidFill>
              </a:rPr>
              <a:t>ファイル</a:t>
            </a:r>
            <a:r>
              <a:rPr lang="ja-JP" altLang="en-US" sz="2400" dirty="0" smtClean="0">
                <a:solidFill>
                  <a:srgbClr val="FF0000"/>
                </a:solidFill>
              </a:rPr>
              <a:t>転送</a:t>
            </a:r>
            <a:endParaRPr lang="en-US" altLang="ja-JP" sz="1200" dirty="0" smtClean="0">
              <a:solidFill>
                <a:srgbClr val="FF0000"/>
              </a:solidFill>
            </a:endParaRPr>
          </a:p>
          <a:p>
            <a:pPr lvl="1">
              <a:lnSpc>
                <a:spcPct val="110000"/>
              </a:lnSpc>
              <a:buNone/>
            </a:pPr>
            <a:r>
              <a:rPr lang="ja-JP" altLang="en-US" sz="2800" dirty="0" smtClean="0"/>
              <a:t>を扱う</a:t>
            </a:r>
            <a:endParaRPr lang="en-US" altLang="ja-JP" sz="4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ja-JP" altLang="en-US" dirty="0"/>
              <a:t>遠隔ログインとは</a:t>
            </a:r>
          </a:p>
        </p:txBody>
      </p:sp>
      <p:sp>
        <p:nvSpPr>
          <p:cNvPr id="49155" name="Rectangle 3"/>
          <p:cNvSpPr>
            <a:spLocks noGrp="1" noChangeArrowheads="1"/>
          </p:cNvSpPr>
          <p:nvPr>
            <p:ph idx="1"/>
          </p:nvPr>
        </p:nvSpPr>
        <p:spPr>
          <a:xfrm>
            <a:off x="323528" y="1927373"/>
            <a:ext cx="8435280" cy="4525963"/>
          </a:xfrm>
        </p:spPr>
        <p:txBody>
          <a:bodyPr>
            <a:normAutofit/>
          </a:bodyPr>
          <a:lstStyle/>
          <a:p>
            <a:r>
              <a:rPr lang="ja-JP" altLang="en-US" dirty="0" smtClean="0"/>
              <a:t>ローカルホストから</a:t>
            </a:r>
            <a:r>
              <a:rPr lang="en-US" altLang="ja-JP" dirty="0" smtClean="0"/>
              <a:t>, </a:t>
            </a:r>
            <a:r>
              <a:rPr lang="ja-JP" altLang="en-US" dirty="0" smtClean="0"/>
              <a:t>リモートホストに</a:t>
            </a:r>
            <a:r>
              <a:rPr lang="ja-JP" altLang="en-US" dirty="0"/>
              <a:t>ログインすること</a:t>
            </a:r>
          </a:p>
          <a:p>
            <a:endParaRPr lang="ja-JP" altLang="en-US" dirty="0"/>
          </a:p>
          <a:p>
            <a:r>
              <a:rPr lang="ja-JP" altLang="en-US" dirty="0" smtClean="0"/>
              <a:t>コマンド</a:t>
            </a: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ssh</a:t>
            </a:r>
            <a:r>
              <a:rPr lang="en-US" altLang="ja-JP" dirty="0" smtClean="0">
                <a:latin typeface="Arial" pitchFamily="34" charset="0"/>
                <a:cs typeface="Arial" pitchFamily="34" charset="0"/>
              </a:rPr>
              <a:t>, telnet</a:t>
            </a:r>
            <a:r>
              <a:rPr lang="en-US" altLang="ja-JP" dirty="0">
                <a:latin typeface="Arial" pitchFamily="34" charset="0"/>
                <a:cs typeface="Arial" pitchFamily="34" charset="0"/>
              </a:rPr>
              <a:t>, rlogin, </a:t>
            </a:r>
            <a:r>
              <a:rPr lang="en-US" altLang="ja-JP" dirty="0" err="1" smtClean="0">
                <a:latin typeface="Arial" pitchFamily="34" charset="0"/>
                <a:cs typeface="Arial" pitchFamily="34" charset="0"/>
              </a:rPr>
              <a:t>slogin</a:t>
            </a:r>
            <a:r>
              <a:rPr lang="en-US" altLang="ja-JP" dirty="0" smtClean="0">
                <a:latin typeface="Arial" pitchFamily="34" charset="0"/>
                <a:cs typeface="Arial" pitchFamily="34" charset="0"/>
              </a:rPr>
              <a:t> </a:t>
            </a:r>
            <a:r>
              <a:rPr lang="ja-JP" altLang="en-US" dirty="0" smtClean="0">
                <a:latin typeface="Arial" pitchFamily="34" charset="0"/>
                <a:cs typeface="Arial" pitchFamily="34" charset="0"/>
              </a:rPr>
              <a:t>など</a:t>
            </a:r>
            <a:endParaRPr lang="ja-JP" alt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ODAKKER@EIL3IGSUUVWXY5L9" val="28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ppt_template_2</Template>
  <TotalTime>4157</TotalTime>
  <Words>2193</Words>
  <Application>Microsoft Office PowerPoint</Application>
  <PresentationFormat>画面に合わせる (4:3)</PresentationFormat>
  <Paragraphs>363</Paragraphs>
  <Slides>44</Slides>
  <Notes>21</Notes>
  <HiddenSlides>0</HiddenSlides>
  <MMClips>0</MMClips>
  <ScaleCrop>false</ScaleCrop>
  <HeadingPairs>
    <vt:vector size="4" baseType="variant">
      <vt:variant>
        <vt:lpstr>テーマ</vt:lpstr>
      </vt:variant>
      <vt:variant>
        <vt:i4>1</vt:i4>
      </vt:variant>
      <vt:variant>
        <vt:lpstr>スライド タイトル</vt:lpstr>
      </vt:variant>
      <vt:variant>
        <vt:i4>44</vt:i4>
      </vt:variant>
    </vt:vector>
  </HeadingPairs>
  <TitlesOfParts>
    <vt:vector size="45" baseType="lpstr">
      <vt:lpstr>アーバン</vt:lpstr>
      <vt:lpstr>ネットワークコンピューティング 情報実験 第 10 回</vt:lpstr>
      <vt:lpstr>目次</vt:lpstr>
      <vt:lpstr>まずはじめに…</vt:lpstr>
      <vt:lpstr>スライド 4</vt:lpstr>
      <vt:lpstr>遠隔アクセス</vt:lpstr>
      <vt:lpstr>遠隔アクセスの例</vt:lpstr>
      <vt:lpstr>遠隔アクセスの例</vt:lpstr>
      <vt:lpstr>本講義では・・・</vt:lpstr>
      <vt:lpstr>遠隔ログインとは</vt:lpstr>
      <vt:lpstr>遠隔ログインの概念図</vt:lpstr>
      <vt:lpstr>遠隔コマンド実行とは</vt:lpstr>
      <vt:lpstr>遠隔コマンド実行の概念図</vt:lpstr>
      <vt:lpstr>ファイル転送とは</vt:lpstr>
      <vt:lpstr>ファイル転送の概念図</vt:lpstr>
      <vt:lpstr>遠隔アクセスの流れ</vt:lpstr>
      <vt:lpstr>遠隔アクセスに使用される通信規約</vt:lpstr>
      <vt:lpstr>遠隔アクセスに使用される通信規約</vt:lpstr>
      <vt:lpstr>遠隔アクセスに使用される通信規約</vt:lpstr>
      <vt:lpstr>遠隔アクセスに使用される通信規約</vt:lpstr>
      <vt:lpstr>遠隔アクセスのまとめ</vt:lpstr>
      <vt:lpstr>Linux 以外の遠隔アクセスツール</vt:lpstr>
      <vt:lpstr>スライド 22</vt:lpstr>
      <vt:lpstr>ネットワークにつながった計算機は「危険物」</vt:lpstr>
      <vt:lpstr>危険を避けるために</vt:lpstr>
      <vt:lpstr>https</vt:lpstr>
      <vt:lpstr>https</vt:lpstr>
      <vt:lpstr>不必要なネットワークサービスの停止</vt:lpstr>
      <vt:lpstr>通信規約とポート番号の対応</vt:lpstr>
      <vt:lpstr>デーモン (daemon)</vt:lpstr>
      <vt:lpstr>デーモンの概念図</vt:lpstr>
      <vt:lpstr>inetd</vt:lpstr>
      <vt:lpstr>tcp_wrapper によるアクセス制限の例</vt:lpstr>
      <vt:lpstr>セキュリティーホールをなくす</vt:lpstr>
      <vt:lpstr>Debian GNU/Linuxの場合</vt:lpstr>
      <vt:lpstr>Windows の場合</vt:lpstr>
      <vt:lpstr>Mac の場合</vt:lpstr>
      <vt:lpstr>ネットワークセキュリティーのまとめ</vt:lpstr>
      <vt:lpstr>まとめ</vt:lpstr>
      <vt:lpstr>参考文献</vt:lpstr>
      <vt:lpstr>スライド 40</vt:lpstr>
      <vt:lpstr>ポートとは</vt:lpstr>
      <vt:lpstr>ポートの種類</vt:lpstr>
      <vt:lpstr>[参考]:ポート番号の不思議な区切り</vt:lpstr>
      <vt:lpstr>通信規約とポート番号の対応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network-computing</dc:title>
  <dc:creator>yamasita</dc:creator>
  <cp:lastModifiedBy>Shotaro SAKAI</cp:lastModifiedBy>
  <cp:revision>305</cp:revision>
  <dcterms:created xsi:type="dcterms:W3CDTF">2007-01-08T10:47:20Z</dcterms:created>
  <dcterms:modified xsi:type="dcterms:W3CDTF">2010-07-02T04:52:30Z</dcterms:modified>
</cp:coreProperties>
</file>