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4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302" r:id="rId13"/>
    <p:sldId id="299" r:id="rId14"/>
    <p:sldId id="267" r:id="rId15"/>
    <p:sldId id="264" r:id="rId16"/>
    <p:sldId id="304" r:id="rId17"/>
    <p:sldId id="268" r:id="rId18"/>
    <p:sldId id="305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301" r:id="rId41"/>
    <p:sldId id="307" r:id="rId42"/>
    <p:sldId id="293" r:id="rId43"/>
    <p:sldId id="294" r:id="rId44"/>
    <p:sldId id="295" r:id="rId45"/>
    <p:sldId id="296" r:id="rId46"/>
    <p:sldId id="297" r:id="rId47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1pPr>
    <a:lvl2pPr marL="457200" algn="l" defTabSz="449263" rtl="0" fontAlgn="base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2pPr>
    <a:lvl3pPr marL="914400" algn="l" defTabSz="449263" rtl="0" fontAlgn="base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3pPr>
    <a:lvl4pPr marL="1371600" algn="l" defTabSz="449263" rtl="0" fontAlgn="base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4pPr>
    <a:lvl5pPr marL="1828800" algn="l" defTabSz="449263" rtl="0" fontAlgn="base">
      <a:lnSpc>
        <a:spcPct val="8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50" d="100"/>
          <a:sy n="50" d="100"/>
        </p:scale>
        <p:origin x="-1098" y="-4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813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6638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3388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VL ゴシック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81438" y="0"/>
            <a:ext cx="2973387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VL ゴシック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3388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VL ゴシック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VL ゴシック" pitchFamily="16" charset="0"/>
              </a:defRPr>
            </a:lvl1pPr>
          </a:lstStyle>
          <a:p>
            <a:pPr>
              <a:defRPr/>
            </a:pPr>
            <a:fld id="{B03AE129-9FB7-47D8-B896-214A117300FF}" type="slidenum">
              <a:rPr lang="en-GB"/>
              <a:pPr>
                <a:defRPr/>
              </a:pPr>
              <a:t>&lt;#&gt;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F6320F1-5389-47BD-AA94-44FFC06DE485}" type="slidenum">
              <a:rPr lang="en-GB" altLang="ja-JP"/>
              <a:pPr/>
              <a:t>1</a:t>
            </a:fld>
            <a:endParaRPr lang="en-GB" altLang="ja-JP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95325"/>
            <a:ext cx="4570412" cy="34274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AE129-9FB7-47D8-B896-214A117300F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95325"/>
            <a:ext cx="4570412" cy="34274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AE129-9FB7-47D8-B896-214A117300F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0B3275-3A66-4A70-835A-B203C5177126}" type="slidenum">
              <a:rPr lang="en-GB" altLang="ja-JP"/>
              <a:pPr/>
              <a:t>12</a:t>
            </a:fld>
            <a:endParaRPr lang="en-GB" altLang="ja-JP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069A32-D6EF-4D2B-B30D-B85B190B950F}" type="slidenum">
              <a:rPr lang="en-GB" altLang="ja-JP"/>
              <a:pPr/>
              <a:t>13</a:t>
            </a:fld>
            <a:endParaRPr lang="en-GB" altLang="ja-JP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4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B0E8F2-3DA6-422D-BB49-987A6372CC85}" type="slidenum">
              <a:rPr lang="en-GB" altLang="ja-JP"/>
              <a:pPr/>
              <a:t>14</a:t>
            </a:fld>
            <a:endParaRPr lang="en-GB" altLang="ja-JP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言葉の定義のスらいどとくっつける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B0E8F2-3DA6-422D-BB49-987A6372CC85}" type="slidenum">
              <a:rPr lang="en-GB" altLang="ja-JP"/>
              <a:pPr/>
              <a:t>15</a:t>
            </a:fld>
            <a:endParaRPr lang="en-GB" altLang="ja-JP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1863AD0-C293-4B3C-9CB4-725FA33810D9}" type="slidenum">
              <a:rPr lang="en-GB" altLang="ja-JP"/>
              <a:pPr/>
              <a:t>17</a:t>
            </a:fld>
            <a:endParaRPr lang="en-GB" altLang="ja-JP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28F07AF-F142-4BEE-8817-1CFD4A709E24}" type="slidenum">
              <a:rPr lang="en-GB" altLang="ja-JP"/>
              <a:pPr/>
              <a:t>18</a:t>
            </a:fld>
            <a:endParaRPr lang="en-GB" altLang="ja-JP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F4EDF4-E40A-42E8-82F0-A9C6A1FD2630}" type="slidenum">
              <a:rPr lang="en-GB" altLang="ja-JP"/>
              <a:pPr/>
              <a:t>19</a:t>
            </a:fld>
            <a:endParaRPr lang="en-GB" altLang="ja-JP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B98D3E0-7C84-4FA9-AC8C-A1D9A67AC860}" type="slidenum">
              <a:rPr lang="en-GB" altLang="ja-JP"/>
              <a:pPr/>
              <a:t>20</a:t>
            </a:fld>
            <a:endParaRPr lang="en-GB" altLang="ja-JP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DE476D-347A-43BE-B4EA-5CAD99B04FC4}" type="slidenum">
              <a:rPr lang="en-GB" altLang="ja-JP"/>
              <a:pPr/>
              <a:t>2</a:t>
            </a:fld>
            <a:endParaRPr lang="en-GB" altLang="ja-JP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18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6B91F2-8A22-42E0-AB2E-8FD347721A64}" type="slidenum">
              <a:rPr lang="en-GB" altLang="ja-JP"/>
              <a:pPr/>
              <a:t>21</a:t>
            </a:fld>
            <a:endParaRPr lang="en-GB" altLang="ja-JP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D00494-498B-4296-824A-B4AB5D797EB8}" type="slidenum">
              <a:rPr lang="en-GB" altLang="ja-JP"/>
              <a:pPr/>
              <a:t>22</a:t>
            </a:fld>
            <a:endParaRPr lang="en-GB" altLang="ja-JP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04A13E8-C315-4B84-84A8-5A85C31EB9CE}" type="slidenum">
              <a:rPr lang="en-GB" altLang="ja-JP"/>
              <a:pPr/>
              <a:t>23</a:t>
            </a:fld>
            <a:endParaRPr lang="en-GB" altLang="ja-JP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4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649788"/>
          </a:xfrm>
          <a:noFill/>
          <a:ln/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MIME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　インターネットやイントラネットなどの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TCP/IP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ネットワーク上でやりとりされる電子メールで、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各国語や画像、音声、動画などを扱うための規格。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RFC 2045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～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2049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で規定されている。画像のようなバイナリデータを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ASCII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文字列に変換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(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エンコード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)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する方法や、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データの種類を表現する方法などを規定している。メールを暗号化して送受信するための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S/MIME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などの拡張仕様もある。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ちなみに、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MIME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に関するジョーク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RFC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が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RFC 1437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として規定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(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？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)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されている。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DF9E52-0E39-4FB5-87EE-105D4F6793F0}" type="slidenum">
              <a:rPr lang="en-GB" altLang="ja-JP"/>
              <a:pPr/>
              <a:t>24</a:t>
            </a:fld>
            <a:endParaRPr lang="en-GB" altLang="ja-JP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54DFDD-1DA0-4A0F-B698-12A2A6639712}" type="slidenum">
              <a:rPr lang="en-GB" altLang="ja-JP"/>
              <a:pPr/>
              <a:t>25</a:t>
            </a:fld>
            <a:endParaRPr lang="en-GB" altLang="ja-JP"/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D6EC31-73D7-41F9-8ED5-EC9B32FE88F7}" type="slidenum">
              <a:rPr lang="en-GB" altLang="ja-JP"/>
              <a:pPr/>
              <a:t>26</a:t>
            </a:fld>
            <a:endParaRPr lang="en-GB" altLang="ja-JP"/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0420CA-F5EA-41CD-AF79-22F33C3ACB5A}" type="slidenum">
              <a:rPr lang="en-GB" altLang="ja-JP"/>
              <a:pPr/>
              <a:t>27</a:t>
            </a:fld>
            <a:endParaRPr lang="en-GB" altLang="ja-JP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B1750D-532F-4D13-8089-40475F3C3F89}" type="slidenum">
              <a:rPr lang="en-GB" altLang="ja-JP"/>
              <a:pPr/>
              <a:t>28</a:t>
            </a:fld>
            <a:endParaRPr lang="en-GB" altLang="ja-JP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0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CA631F-B698-4F73-83BD-EDC2D8C2EE20}" type="slidenum">
              <a:rPr lang="en-GB" altLang="ja-JP"/>
              <a:pPr/>
              <a:t>29</a:t>
            </a:fld>
            <a:endParaRPr lang="en-GB" altLang="ja-JP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2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AC0F3A-4AB6-4539-A358-D4C03B2C4C61}" type="slidenum">
              <a:rPr lang="en-GB" altLang="ja-JP"/>
              <a:pPr/>
              <a:t>30</a:t>
            </a:fld>
            <a:endParaRPr lang="en-GB" altLang="ja-JP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5BFE89-0EEF-47B2-BC5F-19CF40C30696}" type="slidenum">
              <a:rPr lang="en-GB" altLang="ja-JP"/>
              <a:pPr/>
              <a:t>3</a:t>
            </a:fld>
            <a:endParaRPr lang="en-GB" altLang="ja-JP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0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C6E9A6C-34A5-4FC2-9A88-5A32E2219B4B}" type="slidenum">
              <a:rPr lang="en-GB" altLang="ja-JP"/>
              <a:pPr/>
              <a:t>31</a:t>
            </a:fld>
            <a:endParaRPr lang="en-GB" altLang="ja-JP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CD7885-1E02-42A3-8ECD-B8AFC50FEBD9}" type="slidenum">
              <a:rPr lang="en-GB" altLang="ja-JP"/>
              <a:pPr/>
              <a:t>32</a:t>
            </a:fld>
            <a:endParaRPr lang="en-GB" altLang="ja-JP"/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D7EE0FB-469B-4A40-B7D7-97FB846AD8FC}" type="slidenum">
              <a:rPr lang="en-GB" altLang="ja-JP"/>
              <a:pPr/>
              <a:t>33</a:t>
            </a:fld>
            <a:endParaRPr lang="en-GB" altLang="ja-JP"/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2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43F82FB-6888-4522-9D2F-79D9C81E7FEF}" type="slidenum">
              <a:rPr lang="en-GB" altLang="ja-JP"/>
              <a:pPr/>
              <a:t>34</a:t>
            </a:fld>
            <a:endParaRPr lang="en-GB" altLang="ja-JP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94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昔は回線細かったから大きいファイルキツイ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A3B8AF2-0586-4DD9-8939-5A5D106E1D05}" type="slidenum">
              <a:rPr lang="en-GB" altLang="ja-JP"/>
              <a:pPr/>
              <a:t>35</a:t>
            </a:fld>
            <a:endParaRPr lang="en-GB" altLang="ja-JP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9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BF6914-6261-489E-86D3-C3CB3C681DAB}" type="slidenum">
              <a:rPr lang="en-GB" altLang="ja-JP"/>
              <a:pPr/>
              <a:t>36</a:t>
            </a:fld>
            <a:endParaRPr lang="en-GB" altLang="ja-JP"/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499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981603-AA44-412A-B879-149F723D79C3}" type="slidenum">
              <a:rPr lang="en-GB" altLang="ja-JP"/>
              <a:pPr/>
              <a:t>37</a:t>
            </a:fld>
            <a:endParaRPr lang="en-GB" altLang="ja-JP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電子署名って何に関してもっと調べよ</a:t>
            </a:r>
            <a:endParaRPr lang="en-US" altLang="ja-JP" dirty="0" smtClean="0"/>
          </a:p>
          <a:p>
            <a:r>
              <a:rPr lang="ja-JP" altLang="en-US" dirty="0" smtClean="0"/>
              <a:t>もっと調べて修正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95325"/>
            <a:ext cx="4570412" cy="34274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AE129-9FB7-47D8-B896-214A117300FF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D55C3C-BFCD-4019-817E-3466ED49BAAB}" type="slidenum">
              <a:rPr lang="en-GB" altLang="ja-JP"/>
              <a:pPr/>
              <a:t>39</a:t>
            </a:fld>
            <a:endParaRPr lang="en-GB" altLang="ja-JP"/>
          </a:p>
        </p:txBody>
      </p:sp>
      <p:sp>
        <p:nvSpPr>
          <p:cNvPr id="870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70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D55C3C-BFCD-4019-817E-3466ED49BAAB}" type="slidenum">
              <a:rPr lang="en-GB" altLang="ja-JP"/>
              <a:pPr/>
              <a:t>40</a:t>
            </a:fld>
            <a:endParaRPr lang="en-GB" altLang="ja-JP"/>
          </a:p>
        </p:txBody>
      </p:sp>
      <p:sp>
        <p:nvSpPr>
          <p:cNvPr id="870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70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5328B1B-CCC2-4901-BE5E-EBAA384BB0A0}" type="slidenum">
              <a:rPr lang="en-GB" altLang="ja-JP"/>
              <a:pPr/>
              <a:t>4</a:t>
            </a:fld>
            <a:endParaRPr lang="en-GB" altLang="ja-JP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B582B0-20F9-4E74-B462-AA127DF36270}" type="slidenum">
              <a:rPr lang="en-GB" altLang="ja-JP"/>
              <a:pPr/>
              <a:t>41</a:t>
            </a:fld>
            <a:endParaRPr lang="en-GB" altLang="ja-JP"/>
          </a:p>
        </p:txBody>
      </p:sp>
      <p:sp>
        <p:nvSpPr>
          <p:cNvPr id="880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80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E6EFC4B-F686-4526-911D-5A9A3E3DE21A}" type="slidenum">
              <a:rPr lang="en-GB" altLang="ja-JP"/>
              <a:pPr/>
              <a:t>42</a:t>
            </a:fld>
            <a:endParaRPr lang="en-GB" altLang="ja-JP"/>
          </a:p>
        </p:txBody>
      </p:sp>
      <p:sp>
        <p:nvSpPr>
          <p:cNvPr id="890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90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604976D-0CF9-4726-8654-B679530472CF}" type="slidenum">
              <a:rPr lang="en-GB" altLang="ja-JP"/>
              <a:pPr/>
              <a:t>43</a:t>
            </a:fld>
            <a:endParaRPr lang="en-GB" altLang="ja-JP"/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011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874C9BD-83CB-4BB5-84C6-12170F375A1B}" type="slidenum">
              <a:rPr lang="en-GB" altLang="ja-JP"/>
              <a:pPr/>
              <a:t>44</a:t>
            </a:fld>
            <a:endParaRPr lang="en-GB" altLang="ja-JP"/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11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C3FED05-E40C-474B-B883-27AC6AE06744}" type="slidenum">
              <a:rPr lang="en-GB" altLang="ja-JP"/>
              <a:pPr/>
              <a:t>5</a:t>
            </a:fld>
            <a:endParaRPr lang="en-GB" altLang="ja-JP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6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ここにも </a:t>
            </a:r>
            <a:r>
              <a:rPr lang="en-US" altLang="ja-JP" dirty="0" smtClean="0"/>
              <a:t>MTA MUA </a:t>
            </a:r>
            <a:r>
              <a:rPr lang="ja-JP" altLang="en-US" dirty="0" smtClean="0"/>
              <a:t>追加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E1E0A3-811E-4AD8-9204-019618B8F1C8}" type="slidenum">
              <a:rPr lang="en-GB" altLang="ja-JP"/>
              <a:pPr/>
              <a:t>7</a:t>
            </a:fld>
            <a:endParaRPr lang="en-GB" altLang="ja-JP"/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私書箱と郵便局に例えると良い</a:t>
            </a:r>
            <a:endParaRPr lang="en-US" altLang="ja-JP" dirty="0" smtClean="0"/>
          </a:p>
          <a:p>
            <a:r>
              <a:rPr lang="ja-JP" altLang="en-US" dirty="0" smtClean="0"/>
              <a:t>ユーザ名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SMTP</a:t>
            </a:r>
            <a:r>
              <a:rPr lang="ja-JP" altLang="en-US" dirty="0" smtClean="0"/>
              <a:t>本を見る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9061292-2325-4B8A-9096-9F6CFF84765C}" type="slidenum">
              <a:rPr lang="en-GB" altLang="ja-JP"/>
              <a:pPr/>
              <a:t>8</a:t>
            </a:fld>
            <a:endParaRPr lang="en-GB" altLang="ja-JP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クライアント </a:t>
            </a:r>
            <a:r>
              <a:rPr lang="en-US" altLang="ja-JP" dirty="0" smtClean="0"/>
              <a:t>ABCD </a:t>
            </a:r>
            <a:r>
              <a:rPr lang="ja-JP" altLang="en-US" dirty="0" smtClean="0"/>
              <a:t>いらない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2EAE1D-C33F-4F71-9145-5EA082C6B66D}" type="slidenum">
              <a:rPr lang="en-GB" altLang="ja-JP"/>
              <a:pPr/>
              <a:t>9</a:t>
            </a:fld>
            <a:endParaRPr lang="en-GB" altLang="ja-JP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2100" y="-206375"/>
            <a:ext cx="1985963" cy="62372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1038" y="-206375"/>
            <a:ext cx="5808662" cy="62372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7813" y="234950"/>
            <a:ext cx="2055812" cy="58943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34950"/>
            <a:ext cx="6018213" cy="58943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4950"/>
            <a:ext cx="8226425" cy="12192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27800" y="569913"/>
            <a:ext cx="1951038" cy="565626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71513" y="569913"/>
            <a:ext cx="5703887" cy="565626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1038" y="1712913"/>
            <a:ext cx="3825875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9313" y="1712913"/>
            <a:ext cx="382746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557213" y="6380163"/>
            <a:ext cx="8083550" cy="1587"/>
          </a:xfrm>
          <a:prstGeom prst="line">
            <a:avLst/>
          </a:prstGeom>
          <a:noFill/>
          <a:ln w="36000">
            <a:solidFill>
              <a:srgbClr val="263E6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558800" y="1154113"/>
            <a:ext cx="8083550" cy="1587"/>
          </a:xfrm>
          <a:prstGeom prst="line">
            <a:avLst/>
          </a:prstGeom>
          <a:noFill/>
          <a:ln w="36000">
            <a:solidFill>
              <a:srgbClr val="263E6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57213" y="6411913"/>
            <a:ext cx="2322512" cy="419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>
                <a:solidFill>
                  <a:srgbClr val="000000"/>
                </a:solidFill>
              </a:rPr>
              <a:t>メール配送システム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88950" y="325438"/>
            <a:ext cx="817563" cy="654050"/>
          </a:xfrm>
          <a:prstGeom prst="roundRect">
            <a:avLst>
              <a:gd name="adj" fmla="val 241"/>
            </a:avLst>
          </a:prstGeom>
          <a:noFill/>
          <a:ln w="36000">
            <a:solidFill>
              <a:srgbClr val="263E6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36713" y="-206375"/>
            <a:ext cx="6991350" cy="166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712913"/>
            <a:ext cx="7805737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grpSp>
        <p:nvGrpSpPr>
          <p:cNvPr id="2056" name="Group 7"/>
          <p:cNvGrpSpPr>
            <a:grpSpLocks/>
          </p:cNvGrpSpPr>
          <p:nvPr/>
        </p:nvGrpSpPr>
        <p:grpSpPr bwMode="auto">
          <a:xfrm>
            <a:off x="488950" y="325438"/>
            <a:ext cx="815975" cy="325437"/>
            <a:chOff x="308" y="205"/>
            <a:chExt cx="514" cy="205"/>
          </a:xfrm>
        </p:grpSpPr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308" y="205"/>
              <a:ext cx="515" cy="206"/>
            </a:xfrm>
            <a:custGeom>
              <a:avLst/>
              <a:gdLst/>
              <a:ahLst/>
              <a:cxnLst>
                <a:cxn ang="0">
                  <a:pos x="1134" y="908"/>
                </a:cxn>
                <a:cxn ang="0">
                  <a:pos x="2268" y="0"/>
                </a:cxn>
                <a:cxn ang="0">
                  <a:pos x="0" y="0"/>
                </a:cxn>
                <a:cxn ang="0">
                  <a:pos x="1134" y="908"/>
                </a:cxn>
              </a:cxnLst>
              <a:rect l="0" t="0" r="r" b="b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8201025" y="5597525"/>
            <a:ext cx="858838" cy="1239838"/>
            <a:chOff x="5166" y="3526"/>
            <a:chExt cx="541" cy="781"/>
          </a:xfrm>
        </p:grpSpPr>
        <p:grpSp>
          <p:nvGrpSpPr>
            <p:cNvPr id="2059" name="Group 10"/>
            <p:cNvGrpSpPr>
              <a:grpSpLocks/>
            </p:cNvGrpSpPr>
            <p:nvPr/>
          </p:nvGrpSpPr>
          <p:grpSpPr bwMode="auto">
            <a:xfrm>
              <a:off x="5166" y="3526"/>
              <a:ext cx="541" cy="607"/>
              <a:chOff x="5166" y="3526"/>
              <a:chExt cx="541" cy="607"/>
            </a:xfrm>
          </p:grpSpPr>
          <p:sp>
            <p:nvSpPr>
              <p:cNvPr id="1035" name="AutoShape 11"/>
              <p:cNvSpPr>
                <a:spLocks noChangeArrowheads="1"/>
              </p:cNvSpPr>
              <p:nvPr/>
            </p:nvSpPr>
            <p:spPr bwMode="auto">
              <a:xfrm>
                <a:off x="5166" y="3526"/>
                <a:ext cx="542" cy="608"/>
              </a:xfrm>
              <a:prstGeom prst="roundRect">
                <a:avLst>
                  <a:gd name="adj" fmla="val 181"/>
                </a:avLst>
              </a:prstGeom>
              <a:solidFill>
                <a:srgbClr val="FF3333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grpSp>
          <p:nvGrpSpPr>
            <p:cNvPr id="2060" name="Group 12"/>
            <p:cNvGrpSpPr>
              <a:grpSpLocks/>
            </p:cNvGrpSpPr>
            <p:nvPr/>
          </p:nvGrpSpPr>
          <p:grpSpPr bwMode="auto">
            <a:xfrm>
              <a:off x="5401" y="4134"/>
              <a:ext cx="90" cy="173"/>
              <a:chOff x="5401" y="4134"/>
              <a:chExt cx="90" cy="173"/>
            </a:xfrm>
          </p:grpSpPr>
          <p:sp>
            <p:nvSpPr>
              <p:cNvPr id="1037" name="AutoShape 13"/>
              <p:cNvSpPr>
                <a:spLocks noChangeArrowheads="1"/>
              </p:cNvSpPr>
              <p:nvPr/>
            </p:nvSpPr>
            <p:spPr bwMode="auto">
              <a:xfrm>
                <a:off x="5401" y="4134"/>
                <a:ext cx="91" cy="174"/>
              </a:xfrm>
              <a:prstGeom prst="roundRect">
                <a:avLst>
                  <a:gd name="adj" fmla="val 1111"/>
                </a:avLst>
              </a:prstGeom>
              <a:solidFill>
                <a:srgbClr val="FF3333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grpSp>
          <p:nvGrpSpPr>
            <p:cNvPr id="2061" name="Group 14"/>
            <p:cNvGrpSpPr>
              <a:grpSpLocks/>
            </p:cNvGrpSpPr>
            <p:nvPr/>
          </p:nvGrpSpPr>
          <p:grpSpPr bwMode="auto">
            <a:xfrm>
              <a:off x="5220" y="3630"/>
              <a:ext cx="180" cy="34"/>
              <a:chOff x="5220" y="3630"/>
              <a:chExt cx="180" cy="34"/>
            </a:xfrm>
          </p:grpSpPr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>
                <a:off x="5220" y="3630"/>
                <a:ext cx="181" cy="35"/>
              </a:xfrm>
              <a:prstGeom prst="roundRect">
                <a:avLst>
                  <a:gd name="adj" fmla="val 2940"/>
                </a:avLst>
              </a:prstGeom>
              <a:solidFill>
                <a:srgbClr val="B3B3B3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grpSp>
          <p:nvGrpSpPr>
            <p:cNvPr id="2062" name="Group 16"/>
            <p:cNvGrpSpPr>
              <a:grpSpLocks/>
            </p:cNvGrpSpPr>
            <p:nvPr/>
          </p:nvGrpSpPr>
          <p:grpSpPr bwMode="auto">
            <a:xfrm>
              <a:off x="5473" y="3630"/>
              <a:ext cx="180" cy="34"/>
              <a:chOff x="5473" y="3630"/>
              <a:chExt cx="180" cy="34"/>
            </a:xfrm>
          </p:grpSpPr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>
                <a:off x="5473" y="3630"/>
                <a:ext cx="181" cy="35"/>
              </a:xfrm>
              <a:prstGeom prst="roundRect">
                <a:avLst>
                  <a:gd name="adj" fmla="val 2940"/>
                </a:avLst>
              </a:prstGeom>
              <a:solidFill>
                <a:srgbClr val="B3B3B3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5202" y="3630"/>
              <a:ext cx="452" cy="1"/>
            </a:xfrm>
            <a:prstGeom prst="line">
              <a:avLst/>
            </a:prstGeom>
            <a:noFill/>
            <a:ln w="360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5290" y="3908"/>
              <a:ext cx="297" cy="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2600" b="1">
                  <a:solidFill>
                    <a:srgbClr val="FFFFFF"/>
                  </a:solidFill>
                </a:rPr>
                <a:t>〒</a:t>
              </a:r>
            </a:p>
          </p:txBody>
        </p:sp>
      </p:grp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8372475" y="5867400"/>
            <a:ext cx="145732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17D5146-E020-4491-8B48-92E7AF03F635}" type="slidenum">
              <a:rPr lang="en-GB">
                <a:solidFill>
                  <a:srgbClr val="FFFFFF"/>
                </a:solidFill>
              </a:rPr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&lt;#&gt;</a:t>
            </a:fld>
            <a:r>
              <a:rPr lang="en-GB">
                <a:solidFill>
                  <a:srgbClr val="FFFFFF"/>
                </a:solidFill>
              </a:rPr>
              <a:t>/42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49263" rtl="0" eaLnBrk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2pPr>
      <a:lvl3pPr algn="l" defTabSz="449263" rtl="0" eaLnBrk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3pPr>
      <a:lvl4pPr algn="l" defTabSz="449263" rtl="0" eaLnBrk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4pPr>
      <a:lvl5pPr algn="l" defTabSz="449263" rtl="0" eaLnBrk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5pPr>
      <a:lvl6pPr marL="1536700" indent="-215900" algn="l" defTabSz="449263" rtl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6pPr>
      <a:lvl7pPr marL="1993900" indent="-215900" algn="l" defTabSz="449263" rtl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7pPr>
      <a:lvl8pPr marL="2451100" indent="-215900" algn="l" defTabSz="449263" rtl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8pPr>
      <a:lvl9pPr marL="2908300" indent="-215900" algn="l" defTabSz="449263" rtl="0" fontAlgn="base" hangingPunct="0">
        <a:lnSpc>
          <a:spcPct val="6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erif" pitchFamily="16" charset="0"/>
          <a:ea typeface="ＭＳ Ｐゴシック" pitchFamily="48" charset="-128"/>
        </a:defRPr>
      </a:lvl9pPr>
    </p:titleStyle>
    <p:bodyStyle>
      <a:lvl1pPr marL="430213" indent="-323850" algn="l" defTabSz="449263" rtl="0" eaLnBrk="0" fontAlgn="base" hangingPunct="0">
        <a:lnSpc>
          <a:spcPct val="69000"/>
        </a:lnSpc>
        <a:spcBef>
          <a:spcPct val="0"/>
        </a:spcBef>
        <a:spcAft>
          <a:spcPts val="1413"/>
        </a:spcAft>
        <a:buClr>
          <a:srgbClr val="000000"/>
        </a:buClr>
        <a:buSzPct val="45000"/>
        <a:buFont typeface="Wingdings" charset="2"/>
        <a:buChar char="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862013" indent="-285750" algn="l" defTabSz="449263" rtl="0" eaLnBrk="0" fontAlgn="base" hangingPunct="0">
        <a:lnSpc>
          <a:spcPct val="69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800">
          <a:solidFill>
            <a:srgbClr val="000000"/>
          </a:solidFill>
          <a:latin typeface="+mn-lt"/>
          <a:ea typeface="+mn-ea"/>
        </a:defRPr>
      </a:lvl2pPr>
      <a:lvl3pPr marL="1293813" indent="-215900" algn="l" defTabSz="449263" rtl="0" eaLnBrk="0" fontAlgn="base" hangingPunct="0">
        <a:lnSpc>
          <a:spcPct val="69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</a:defRPr>
      </a:lvl3pPr>
      <a:lvl4pPr marL="1725613" indent="-214313" algn="l" defTabSz="449263" rtl="0" eaLnBrk="0" fontAlgn="base" hangingPunct="0">
        <a:lnSpc>
          <a:spcPct val="69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</a:defRPr>
      </a:lvl4pPr>
      <a:lvl5pPr marL="2157413" indent="-215900" algn="l" defTabSz="449263" rtl="0" eaLnBrk="0" fontAlgn="base" hangingPunct="0">
        <a:lnSpc>
          <a:spcPct val="69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5pPr>
      <a:lvl6pPr marL="2614613" indent="-215900" algn="l" defTabSz="449263" rtl="0" fontAlgn="base" hangingPunct="0">
        <a:lnSpc>
          <a:spcPct val="69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6pPr>
      <a:lvl7pPr marL="3071813" indent="-215900" algn="l" defTabSz="449263" rtl="0" fontAlgn="base" hangingPunct="0">
        <a:lnSpc>
          <a:spcPct val="69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7pPr>
      <a:lvl8pPr marL="3529013" indent="-215900" algn="l" defTabSz="449263" rtl="0" fontAlgn="base" hangingPunct="0">
        <a:lnSpc>
          <a:spcPct val="69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8pPr>
      <a:lvl9pPr marL="3986213" indent="-215900" algn="l" defTabSz="449263" rtl="0" fontAlgn="base" hangingPunct="0">
        <a:lnSpc>
          <a:spcPct val="69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/>
          <p:cNvGrpSpPr>
            <a:grpSpLocks/>
          </p:cNvGrpSpPr>
          <p:nvPr/>
        </p:nvGrpSpPr>
        <p:grpSpPr bwMode="auto">
          <a:xfrm>
            <a:off x="1958975" y="490538"/>
            <a:ext cx="4016375" cy="652462"/>
            <a:chOff x="1234" y="309"/>
            <a:chExt cx="2530" cy="411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234" y="309"/>
              <a:ext cx="309" cy="412"/>
            </a:xfrm>
            <a:prstGeom prst="rect">
              <a:avLst/>
            </a:prstGeom>
            <a:solidFill>
              <a:srgbClr val="FFFFFF"/>
            </a:solidFill>
            <a:ln w="720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605" y="309"/>
              <a:ext cx="309" cy="412"/>
            </a:xfrm>
            <a:prstGeom prst="rect">
              <a:avLst/>
            </a:prstGeom>
            <a:solidFill>
              <a:srgbClr val="FFFFFF"/>
            </a:solidFill>
            <a:ln w="720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1975" y="309"/>
              <a:ext cx="309" cy="412"/>
            </a:xfrm>
            <a:prstGeom prst="rect">
              <a:avLst/>
            </a:prstGeom>
            <a:solidFill>
              <a:srgbClr val="FFFFFF"/>
            </a:solidFill>
            <a:ln w="720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407" y="309"/>
              <a:ext cx="309" cy="412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456" y="309"/>
              <a:ext cx="309" cy="412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106" y="309"/>
              <a:ext cx="309" cy="412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2757" y="309"/>
              <a:ext cx="309" cy="412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2304" y="514"/>
              <a:ext cx="103" cy="1"/>
            </a:xfrm>
            <a:prstGeom prst="line">
              <a:avLst/>
            </a:prstGeom>
            <a:noFill/>
            <a:ln w="720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07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34950"/>
            <a:ext cx="8226425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pic>
        <p:nvPicPr>
          <p:cNvPr id="3077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95275" y="163513"/>
            <a:ext cx="1174750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2pPr>
      <a:lvl3pPr algn="ctr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3pPr>
      <a:lvl4pPr algn="ctr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4pPr>
      <a:lvl5pPr algn="ctr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5pPr>
      <a:lvl6pPr marL="1536700" indent="-215900" algn="ctr" defTabSz="449263" rtl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6pPr>
      <a:lvl7pPr marL="1993900" indent="-215900" algn="ctr" defTabSz="449263" rtl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7pPr>
      <a:lvl8pPr marL="2451100" indent="-215900" algn="ctr" defTabSz="449263" rtl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8pPr>
      <a:lvl9pPr marL="2908300" indent="-215900" algn="ctr" defTabSz="449263" rtl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VL ゴシック" pitchFamily="16" charset="0"/>
          <a:ea typeface="VL ゴシック" pitchFamily="16" charset="0"/>
          <a:cs typeface="VL ゴシック" pitchFamily="16" charset="0"/>
        </a:defRPr>
      </a:lvl9pPr>
    </p:titleStyle>
    <p:bodyStyle>
      <a:lvl1pPr marL="430213" indent="-323850" algn="l" defTabSz="449263" rtl="0" eaLnBrk="0" fontAlgn="base" hangingPunct="0">
        <a:lnSpc>
          <a:spcPct val="8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2013" indent="-285750" algn="l" defTabSz="449263" rtl="0" eaLnBrk="0" fontAlgn="base" hangingPunct="0">
        <a:lnSpc>
          <a:spcPct val="8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3813" indent="-215900" algn="l" defTabSz="449263" rtl="0" eaLnBrk="0" fontAlgn="base" hangingPunct="0">
        <a:lnSpc>
          <a:spcPct val="8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5613" indent="-214313" algn="l" defTabSz="449263" rtl="0" eaLnBrk="0" fontAlgn="base" hangingPunct="0">
        <a:lnSpc>
          <a:spcPct val="8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7413" indent="-215900" algn="l" defTabSz="449263" rtl="0" eaLnBrk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4613" indent="-215900" algn="l" defTabSz="449263" rtl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71813" indent="-215900" algn="l" defTabSz="449263" rtl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29013" indent="-215900" algn="l" defTabSz="449263" rtl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6213" indent="-215900" algn="l" defTabSz="449263" rtl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569913"/>
            <a:ext cx="7807325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31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eaLnBrk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2pPr>
      <a:lvl3pPr algn="ctr" defTabSz="449263" rtl="0" eaLnBrk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3pPr>
      <a:lvl4pPr algn="ctr" defTabSz="449263" rtl="0" eaLnBrk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4pPr>
      <a:lvl5pPr algn="ctr" defTabSz="449263" rtl="0" eaLnBrk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5pPr>
      <a:lvl6pPr marL="1536700" indent="-215900" algn="ctr" defTabSz="449263" rtl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6pPr>
      <a:lvl7pPr marL="1993900" indent="-215900" algn="ctr" defTabSz="449263" rtl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7pPr>
      <a:lvl8pPr marL="2451100" indent="-215900" algn="ctr" defTabSz="449263" rtl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8pPr>
      <a:lvl9pPr marL="2908300" indent="-215900" algn="ctr" defTabSz="449263" rtl="0" fontAlgn="base" hangingPunct="0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Bitstream Vera Sans" pitchFamily="32" charset="0"/>
          <a:ea typeface="ＭＳ Ｐゴシック" pitchFamily="48" charset="-128"/>
        </a:defRPr>
      </a:lvl9pPr>
    </p:titleStyle>
    <p:bodyStyle>
      <a:lvl1pPr marL="431800" indent="-323850" algn="l" defTabSz="449263" rtl="0" eaLnBrk="0" fontAlgn="base" hangingPunct="0">
        <a:lnSpc>
          <a:spcPct val="91000"/>
        </a:lnSpc>
        <a:spcBef>
          <a:spcPct val="0"/>
        </a:spcBef>
        <a:spcAft>
          <a:spcPts val="1413"/>
        </a:spcAft>
        <a:buClr>
          <a:srgbClr val="000000"/>
        </a:buClr>
        <a:buSzPct val="45000"/>
        <a:buFont typeface="Wingdings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0" fontAlgn="base" hangingPunct="0">
        <a:lnSpc>
          <a:spcPct val="91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800">
          <a:solidFill>
            <a:srgbClr val="000000"/>
          </a:solidFill>
          <a:latin typeface="+mn-lt"/>
          <a:ea typeface="+mn-ea"/>
        </a:defRPr>
      </a:lvl2pPr>
      <a:lvl3pPr marL="1295400" indent="-215900" algn="l" defTabSz="449263" rtl="0" eaLnBrk="0" fontAlgn="base" hangingPunct="0">
        <a:lnSpc>
          <a:spcPct val="91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</a:defRPr>
      </a:lvl3pPr>
      <a:lvl4pPr marL="1727200" indent="-215900" algn="l" defTabSz="449263" rtl="0" eaLnBrk="0" fontAlgn="base" hangingPunct="0">
        <a:lnSpc>
          <a:spcPct val="91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</a:defRPr>
      </a:lvl4pPr>
      <a:lvl5pPr marL="2159000" indent="-215900" algn="l" defTabSz="449263" rtl="0" eaLnBrk="0" fontAlgn="base" hangingPunct="0">
        <a:lnSpc>
          <a:spcPct val="91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5pPr>
      <a:lvl6pPr marL="2616200" indent="-215900" algn="l" defTabSz="449263" rtl="0" fontAlgn="base" hangingPunct="0">
        <a:lnSpc>
          <a:spcPct val="91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6pPr>
      <a:lvl7pPr marL="3073400" indent="-215900" algn="l" defTabSz="449263" rtl="0" fontAlgn="base" hangingPunct="0">
        <a:lnSpc>
          <a:spcPct val="91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7pPr>
      <a:lvl8pPr marL="3530600" indent="-215900" algn="l" defTabSz="449263" rtl="0" fontAlgn="base" hangingPunct="0">
        <a:lnSpc>
          <a:spcPct val="91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8pPr>
      <a:lvl9pPr marL="3987800" indent="-215900" algn="l" defTabSz="449263" rtl="0" fontAlgn="base" hangingPunct="0">
        <a:lnSpc>
          <a:spcPct val="91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835150"/>
            <a:ext cx="8640762" cy="1800225"/>
          </a:xfrm>
        </p:spPr>
        <p:txBody>
          <a:bodyPr lIns="90000" tIns="46800" rIns="90000" bIns="46800"/>
          <a:lstStyle/>
          <a:p>
            <a:pPr eaLnBrk="1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7200" b="1" dirty="0" smtClean="0">
                <a:ea typeface="ＭＳ Ｐゴシック" pitchFamily="48" charset="-128"/>
              </a:rPr>
              <a:t>メール配送</a:t>
            </a:r>
            <a:r>
              <a:rPr lang="ja-JP" altLang="en-US" sz="7200" b="1" dirty="0" smtClean="0">
                <a:ea typeface="ＭＳ Ｐゴシック" pitchFamily="48" charset="-128"/>
              </a:rPr>
              <a:t>システム</a:t>
            </a:r>
            <a:endParaRPr lang="ja-JP" altLang="en-GB" sz="7200" b="1" dirty="0" smtClean="0">
              <a:ea typeface="ＭＳ Ｐゴシック" pitchFamily="48" charset="-128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678238" y="4241800"/>
            <a:ext cx="5861050" cy="1158875"/>
          </a:xfrm>
        </p:spPr>
        <p:txBody>
          <a:bodyPr lIns="90000" tIns="46800" rIns="90000" bIns="46800"/>
          <a:lstStyle/>
          <a:p>
            <a:pPr marL="0" indent="0" algn="ctr" eaLnBrk="1">
              <a:lnSpc>
                <a:spcPct val="91000"/>
              </a:lnSpc>
              <a:spcBef>
                <a:spcPts val="700"/>
              </a:spcBef>
              <a:spcAft>
                <a:spcPct val="0"/>
              </a:spcAft>
              <a:buFont typeface="Wingdings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>
                <a:solidFill>
                  <a:srgbClr val="000080"/>
                </a:solidFill>
                <a:ea typeface="ＭＳ Ｐゴシック" pitchFamily="48" charset="-128"/>
              </a:rPr>
              <a:t>情報実験 第</a:t>
            </a:r>
            <a:r>
              <a:rPr lang="en-GB" altLang="ja-JP" smtClean="0">
                <a:solidFill>
                  <a:srgbClr val="000080"/>
                </a:solidFill>
                <a:ea typeface="ＭＳ Ｐゴシック" pitchFamily="48" charset="-128"/>
              </a:rPr>
              <a:t>12</a:t>
            </a:r>
            <a:r>
              <a:rPr lang="ja-JP" altLang="en-GB" smtClean="0">
                <a:solidFill>
                  <a:srgbClr val="000080"/>
                </a:solidFill>
                <a:ea typeface="ＭＳ Ｐゴシック" pitchFamily="48" charset="-128"/>
              </a:rPr>
              <a:t>回</a:t>
            </a:r>
          </a:p>
          <a:p>
            <a:pPr marL="0" indent="0" algn="ctr" eaLnBrk="1">
              <a:lnSpc>
                <a:spcPct val="91000"/>
              </a:lnSpc>
              <a:spcBef>
                <a:spcPts val="700"/>
              </a:spcBef>
              <a:spcAft>
                <a:spcPct val="0"/>
              </a:spcAft>
              <a:buFont typeface="Wingdings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mtClean="0">
                <a:solidFill>
                  <a:srgbClr val="000080"/>
                </a:solidFill>
                <a:ea typeface="ＭＳ Ｐゴシック" pitchFamily="48" charset="-128"/>
              </a:rPr>
              <a:t>2010/07/16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356100" y="5480050"/>
            <a:ext cx="4537075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8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800" b="1" dirty="0">
                <a:solidFill>
                  <a:srgbClr val="000080"/>
                </a:solidFill>
              </a:rPr>
              <a:t>北海道</a:t>
            </a:r>
            <a:r>
              <a:rPr lang="ja-JP" altLang="en-GB" sz="2800" b="1" dirty="0" smtClean="0">
                <a:solidFill>
                  <a:srgbClr val="000080"/>
                </a:solidFill>
              </a:rPr>
              <a:t>大学</a:t>
            </a:r>
            <a:endParaRPr lang="ja-JP" altLang="en-GB" sz="2800" b="1" dirty="0">
              <a:solidFill>
                <a:srgbClr val="000080"/>
              </a:solidFill>
            </a:endParaRPr>
          </a:p>
          <a:p>
            <a:pPr algn="ctr">
              <a:lnSpc>
                <a:spcPct val="8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800" b="1" dirty="0">
                <a:solidFill>
                  <a:srgbClr val="000080"/>
                </a:solidFill>
              </a:rPr>
              <a:t>惑星宇宙</a:t>
            </a:r>
            <a:r>
              <a:rPr lang="ja-JP" altLang="en-US" sz="2800" b="1" dirty="0" smtClean="0">
                <a:solidFill>
                  <a:srgbClr val="000080"/>
                </a:solidFill>
              </a:rPr>
              <a:t>グループ </a:t>
            </a:r>
            <a:r>
              <a:rPr lang="ja-JP" altLang="en-GB" sz="2800" b="1" dirty="0" smtClean="0">
                <a:solidFill>
                  <a:srgbClr val="000080"/>
                </a:solidFill>
              </a:rPr>
              <a:t>修士 </a:t>
            </a:r>
            <a:r>
              <a:rPr lang="en-GB" altLang="ja-JP" sz="2800" b="1" dirty="0" smtClean="0">
                <a:solidFill>
                  <a:srgbClr val="000080"/>
                </a:solidFill>
              </a:rPr>
              <a:t>2 </a:t>
            </a:r>
            <a:r>
              <a:rPr lang="ja-JP" altLang="en-GB" sz="2800" b="1" dirty="0" smtClean="0">
                <a:solidFill>
                  <a:srgbClr val="000080"/>
                </a:solidFill>
              </a:rPr>
              <a:t>年</a:t>
            </a:r>
            <a:endParaRPr lang="ja-JP" altLang="en-GB" sz="2800" b="1" dirty="0">
              <a:solidFill>
                <a:srgbClr val="000080"/>
              </a:solidFill>
            </a:endParaRPr>
          </a:p>
          <a:p>
            <a:pPr algn="ctr">
              <a:lnSpc>
                <a:spcPct val="8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800" b="1" dirty="0">
                <a:solidFill>
                  <a:srgbClr val="000080"/>
                </a:solidFill>
              </a:rPr>
              <a:t>馬場　健聡</a:t>
            </a:r>
            <a:endParaRPr lang="ja-JP" altLang="en-GB" sz="2800" b="1" dirty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MUA</a:t>
            </a:r>
            <a:endParaRPr kumimoji="1" lang="ja-JP" altLang="en-US" dirty="0"/>
          </a:p>
        </p:txBody>
      </p:sp>
      <p:pic>
        <p:nvPicPr>
          <p:cNvPr id="4" name="コンテンツ プレースホルダ 3" descr="mail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1700808"/>
            <a:ext cx="6264696" cy="4622709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2267744" y="1196752"/>
            <a:ext cx="4320480" cy="449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>
                <a:solidFill>
                  <a:srgbClr val="002060"/>
                </a:solidFill>
              </a:rPr>
              <a:t>Thunder Bird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MTA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79912" y="1196752"/>
            <a:ext cx="4709393" cy="4390008"/>
          </a:xfrm>
        </p:spPr>
        <p:txBody>
          <a:bodyPr/>
          <a:lstStyle/>
          <a:p>
            <a:pPr eaLnBrk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3200" b="1" dirty="0" smtClean="0">
                <a:solidFill>
                  <a:srgbClr val="000080"/>
                </a:solidFill>
              </a:rPr>
              <a:t>Mail Transfer Agent</a:t>
            </a:r>
            <a:r>
              <a:rPr lang="ja-JP" altLang="en-US" sz="3200" b="1" dirty="0" smtClean="0">
                <a:solidFill>
                  <a:srgbClr val="000080"/>
                </a:solidFill>
              </a:rPr>
              <a:t> </a:t>
            </a:r>
            <a:r>
              <a:rPr lang="ja-JP" altLang="en-US" sz="3200" dirty="0" smtClean="0">
                <a:solidFill>
                  <a:srgbClr val="000080"/>
                </a:solidFill>
              </a:rPr>
              <a:t>の略</a:t>
            </a:r>
            <a:endParaRPr lang="en-US" altLang="ja-JP" sz="3200" dirty="0" smtClean="0">
              <a:solidFill>
                <a:srgbClr val="000080"/>
              </a:solidFill>
            </a:endParaRPr>
          </a:p>
          <a:p>
            <a:pPr indent="-360000" eaLnBrk="1">
              <a:lnSpc>
                <a:spcPct val="67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電子メールを配送する</a:t>
            </a:r>
            <a:r>
              <a:rPr lang="en-US" altLang="ja-JP" sz="3200" dirty="0" smtClean="0">
                <a:solidFill>
                  <a:srgbClr val="000080"/>
                </a:solidFill>
              </a:rPr>
              <a:t/>
            </a:r>
            <a:br>
              <a:rPr lang="en-US" altLang="ja-JP" sz="3200" dirty="0" smtClean="0">
                <a:solidFill>
                  <a:srgbClr val="000080"/>
                </a:solidFill>
              </a:rPr>
            </a:br>
            <a:r>
              <a:rPr lang="ja-JP" altLang="en-GB" sz="3200" dirty="0" smtClean="0">
                <a:solidFill>
                  <a:srgbClr val="000080"/>
                </a:solidFill>
              </a:rPr>
              <a:t>ソフトウェア</a:t>
            </a:r>
          </a:p>
          <a:p>
            <a:pPr lvl="1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400" dirty="0" smtClean="0">
                <a:solidFill>
                  <a:srgbClr val="000080"/>
                </a:solidFill>
              </a:rPr>
              <a:t>MUA </a:t>
            </a:r>
            <a:r>
              <a:rPr lang="ja-JP" altLang="en-GB" sz="2400" dirty="0" smtClean="0">
                <a:solidFill>
                  <a:srgbClr val="000080"/>
                </a:solidFill>
              </a:rPr>
              <a:t>から</a:t>
            </a:r>
            <a:r>
              <a:rPr lang="ja-JP" altLang="en-US" sz="2400" dirty="0" smtClean="0">
                <a:solidFill>
                  <a:srgbClr val="000080"/>
                </a:solidFill>
              </a:rPr>
              <a:t>受信したメールを</a:t>
            </a:r>
            <a:r>
              <a:rPr lang="en-US" altLang="ja-JP" sz="2400" dirty="0" smtClean="0">
                <a:solidFill>
                  <a:srgbClr val="000080"/>
                </a:solidFill>
              </a:rPr>
              <a:t>, </a:t>
            </a:r>
            <a:r>
              <a:rPr lang="ja-JP" altLang="en-US" sz="2400" dirty="0" smtClean="0">
                <a:solidFill>
                  <a:srgbClr val="000080"/>
                </a:solidFill>
              </a:rPr>
              <a:t>他のサーバを介して</a:t>
            </a:r>
            <a:r>
              <a:rPr lang="en-US" altLang="ja-JP" sz="2400" dirty="0" smtClean="0">
                <a:solidFill>
                  <a:srgbClr val="000080"/>
                </a:solidFill>
              </a:rPr>
              <a:t/>
            </a:r>
            <a:br>
              <a:rPr lang="en-US" altLang="ja-JP" sz="2400" dirty="0" smtClean="0">
                <a:solidFill>
                  <a:srgbClr val="000080"/>
                </a:solidFill>
              </a:rPr>
            </a:br>
            <a:r>
              <a:rPr lang="ja-JP" altLang="en-US" sz="2400" dirty="0" smtClean="0">
                <a:solidFill>
                  <a:srgbClr val="000080"/>
                </a:solidFill>
              </a:rPr>
              <a:t>宛先のサーバまで</a:t>
            </a:r>
            <a:r>
              <a:rPr lang="ja-JP" altLang="en-GB" sz="2400" dirty="0" smtClean="0">
                <a:solidFill>
                  <a:srgbClr val="000080"/>
                </a:solidFill>
              </a:rPr>
              <a:t>配送 </a:t>
            </a:r>
            <a:r>
              <a:rPr lang="en-US" altLang="ja-JP" sz="2400" dirty="0" smtClean="0">
                <a:solidFill>
                  <a:srgbClr val="000080"/>
                </a:solidFill>
              </a:rPr>
              <a:t/>
            </a:r>
            <a:br>
              <a:rPr lang="en-US" altLang="ja-JP" sz="2400" dirty="0" smtClean="0">
                <a:solidFill>
                  <a:srgbClr val="000080"/>
                </a:solidFill>
              </a:rPr>
            </a:br>
            <a:r>
              <a:rPr lang="en-US" altLang="ja-JP" sz="2400" dirty="0" smtClean="0">
                <a:solidFill>
                  <a:srgbClr val="000080"/>
                </a:solidFill>
              </a:rPr>
              <a:t>(</a:t>
            </a:r>
            <a:r>
              <a:rPr lang="ja-JP" altLang="en-US" sz="2400" dirty="0" smtClean="0">
                <a:solidFill>
                  <a:srgbClr val="000080"/>
                </a:solidFill>
              </a:rPr>
              <a:t>バケツリレー方式</a:t>
            </a:r>
            <a:r>
              <a:rPr lang="en-US" altLang="ja-JP" sz="2400" dirty="0" smtClean="0">
                <a:solidFill>
                  <a:srgbClr val="000080"/>
                </a:solidFill>
              </a:rPr>
              <a:t>)</a:t>
            </a:r>
            <a:endParaRPr lang="ja-JP" altLang="en-GB" sz="3200" dirty="0" smtClean="0">
              <a:solidFill>
                <a:srgbClr val="000080"/>
              </a:solidFill>
            </a:endParaRPr>
          </a:p>
          <a:p>
            <a:pPr lvl="1" eaLnBrk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 dirty="0" smtClean="0">
                <a:solidFill>
                  <a:srgbClr val="000080"/>
                </a:solidFill>
              </a:rPr>
              <a:t>届いたメールをユーザが</a:t>
            </a:r>
            <a:r>
              <a:rPr lang="en-US" altLang="ja-JP" sz="2400" dirty="0" smtClean="0">
                <a:solidFill>
                  <a:srgbClr val="000080"/>
                </a:solidFill>
              </a:rPr>
              <a:t/>
            </a:r>
            <a:br>
              <a:rPr lang="en-US" altLang="ja-JP" sz="2400" dirty="0" smtClean="0">
                <a:solidFill>
                  <a:srgbClr val="000080"/>
                </a:solidFill>
              </a:rPr>
            </a:br>
            <a:r>
              <a:rPr lang="ja-JP" altLang="en-GB" sz="2400" dirty="0" smtClean="0">
                <a:solidFill>
                  <a:srgbClr val="000080"/>
                </a:solidFill>
              </a:rPr>
              <a:t>受け取るまで保管</a:t>
            </a:r>
          </a:p>
          <a:p>
            <a:pPr eaLnBrk="1">
              <a:lnSpc>
                <a:spcPct val="107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dirty="0" err="1" smtClean="0">
                <a:solidFill>
                  <a:srgbClr val="000080"/>
                </a:solidFill>
                <a:latin typeface="Century Schoolbook L" pitchFamily="16" charset="0"/>
              </a:rPr>
              <a:t>sendmail</a:t>
            </a:r>
            <a:r>
              <a:rPr lang="en-GB" altLang="ja-JP" sz="3200" dirty="0" smtClean="0">
                <a:solidFill>
                  <a:srgbClr val="000080"/>
                </a:solidFill>
                <a:latin typeface="Century Schoolbook L" pitchFamily="16" charset="0"/>
              </a:rPr>
              <a:t>, </a:t>
            </a:r>
            <a:r>
              <a:rPr lang="en-GB" altLang="ja-JP" sz="3200" dirty="0" err="1" smtClean="0">
                <a:solidFill>
                  <a:srgbClr val="000080"/>
                </a:solidFill>
                <a:latin typeface="Century Schoolbook L" pitchFamily="16" charset="0"/>
              </a:rPr>
              <a:t>qmail</a:t>
            </a:r>
            <a:r>
              <a:rPr lang="en-GB" altLang="ja-JP" sz="3200" dirty="0" smtClean="0">
                <a:solidFill>
                  <a:srgbClr val="000080"/>
                </a:solidFill>
              </a:rPr>
              <a:t> </a:t>
            </a:r>
            <a:r>
              <a:rPr lang="ja-JP" altLang="en-GB" sz="3200" dirty="0" smtClean="0">
                <a:solidFill>
                  <a:srgbClr val="000080"/>
                </a:solidFill>
              </a:rPr>
              <a:t>など</a:t>
            </a:r>
            <a:endParaRPr kumimoji="1" lang="ja-JP" altLang="en-US" sz="3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51520" y="1556792"/>
            <a:ext cx="3384376" cy="4471091"/>
            <a:chOff x="467544" y="1773238"/>
            <a:chExt cx="3780606" cy="4470668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513244" y="5589301"/>
              <a:ext cx="2010961" cy="6546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 smtClean="0">
                  <a:solidFill>
                    <a:srgbClr val="000080"/>
                  </a:solidFill>
                </a:rPr>
                <a:t>クライアント</a:t>
              </a:r>
              <a:r>
                <a:rPr lang="en-US" altLang="ja-JP" sz="2000" b="1" dirty="0" smtClean="0">
                  <a:solidFill>
                    <a:srgbClr val="000080"/>
                  </a:solidFill>
                </a:rPr>
                <a:t/>
              </a:r>
              <a:br>
                <a:rPr lang="en-US" altLang="ja-JP" sz="2000" b="1" dirty="0" smtClean="0">
                  <a:solidFill>
                    <a:srgbClr val="000080"/>
                  </a:solidFill>
                </a:rPr>
              </a:br>
              <a:r>
                <a:rPr lang="ja-JP" altLang="en-GB" sz="2000" b="1" dirty="0" smtClean="0">
                  <a:solidFill>
                    <a:srgbClr val="000080"/>
                  </a:solidFill>
                </a:rPr>
                <a:t> </a:t>
              </a:r>
              <a:r>
                <a:rPr lang="en-GB" altLang="ja-JP" sz="2000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r>
                <a:rPr lang="en-GB" altLang="ja-JP" sz="2000" b="1" dirty="0" smtClean="0">
                  <a:solidFill>
                    <a:srgbClr val="000080"/>
                  </a:solidFill>
                </a:rPr>
                <a:t>)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915816" y="2060848"/>
              <a:ext cx="1008112" cy="3477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/>
                <a:t>SMTP</a:t>
              </a:r>
              <a:endParaRPr kumimoji="1" lang="ja-JP" altLang="en-US" sz="20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83568" y="3717032"/>
              <a:ext cx="936104" cy="3222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SMTP</a:t>
              </a:r>
              <a:endParaRPr kumimoji="1" lang="ja-JP" altLang="en-US" dirty="0"/>
            </a:p>
          </p:txBody>
        </p:sp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467544" y="4653136"/>
              <a:ext cx="936080" cy="647352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835697" y="1988840"/>
              <a:ext cx="792087" cy="344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b="1" dirty="0" smtClean="0">
                  <a:solidFill>
                    <a:srgbClr val="E9C68F"/>
                  </a:solidFill>
                </a:rPr>
                <a:t>A</a:t>
              </a:r>
              <a:endParaRPr lang="en-GB" altLang="ja-JP" b="1" dirty="0">
                <a:solidFill>
                  <a:srgbClr val="E9C68F"/>
                </a:solidFill>
              </a:endParaRPr>
            </a:p>
          </p:txBody>
        </p:sp>
        <p:grpSp>
          <p:nvGrpSpPr>
            <p:cNvPr id="19" name="Group 21"/>
            <p:cNvGrpSpPr>
              <a:grpSpLocks/>
            </p:cNvGrpSpPr>
            <p:nvPr/>
          </p:nvGrpSpPr>
          <p:grpSpPr bwMode="auto">
            <a:xfrm>
              <a:off x="539552" y="4653136"/>
              <a:ext cx="846138" cy="639763"/>
              <a:chOff x="295" y="204"/>
              <a:chExt cx="533" cy="403"/>
            </a:xfrm>
          </p:grpSpPr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295" y="204"/>
                <a:ext cx="533" cy="403"/>
              </a:xfrm>
              <a:prstGeom prst="rect">
                <a:avLst/>
              </a:prstGeom>
              <a:solidFill>
                <a:srgbClr val="FFFFFF"/>
              </a:solidFill>
              <a:ln w="36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2" name="AutoShape 23"/>
              <p:cNvSpPr>
                <a:spLocks noChangeArrowheads="1"/>
              </p:cNvSpPr>
              <p:nvPr/>
            </p:nvSpPr>
            <p:spPr bwMode="auto">
              <a:xfrm flipV="1">
                <a:off x="295" y="204"/>
                <a:ext cx="533" cy="202"/>
              </a:xfrm>
              <a:prstGeom prst="triangle">
                <a:avLst>
                  <a:gd name="adj" fmla="val 50000"/>
                </a:avLst>
              </a:pr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dirty="0" smtClean="0"/>
              <a:t>SMTP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491880" y="1268760"/>
            <a:ext cx="5400601" cy="4248472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b="1" dirty="0" smtClean="0">
                <a:solidFill>
                  <a:srgbClr val="000080"/>
                </a:solidFill>
              </a:rPr>
              <a:t>Simple Mail Transfer Protocol</a:t>
            </a:r>
            <a:r>
              <a:rPr lang="en-GB" altLang="ja-JP" sz="3200" dirty="0" smtClean="0">
                <a:solidFill>
                  <a:srgbClr val="000080"/>
                </a:solidFill>
              </a:rPr>
              <a:t>  </a:t>
            </a:r>
            <a:r>
              <a:rPr lang="ja-JP" altLang="en-US" sz="3200" dirty="0" smtClean="0">
                <a:solidFill>
                  <a:srgbClr val="000080"/>
                </a:solidFill>
              </a:rPr>
              <a:t>の略</a:t>
            </a:r>
            <a:endParaRPr lang="en-GB" altLang="ja-JP" sz="3200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サーバ間</a:t>
            </a:r>
            <a:r>
              <a:rPr lang="ja-JP" altLang="en-US" sz="3200" dirty="0" smtClean="0">
                <a:solidFill>
                  <a:srgbClr val="000080"/>
                </a:solidFill>
              </a:rPr>
              <a:t>におけるメールの送受信と</a:t>
            </a:r>
            <a:r>
              <a:rPr lang="ja-JP" altLang="en-GB" sz="3200" dirty="0" smtClean="0">
                <a:solidFill>
                  <a:srgbClr val="000080"/>
                </a:solidFill>
              </a:rPr>
              <a:t>クライアント</a:t>
            </a:r>
            <a:r>
              <a:rPr lang="ja-JP" altLang="en-US" sz="3200" dirty="0" smtClean="0">
                <a:solidFill>
                  <a:srgbClr val="000080"/>
                </a:solidFill>
              </a:rPr>
              <a:t>から</a:t>
            </a:r>
            <a:r>
              <a:rPr lang="en-US" altLang="ja-JP" sz="3200" dirty="0" smtClean="0">
                <a:solidFill>
                  <a:srgbClr val="000080"/>
                </a:solidFill>
              </a:rPr>
              <a:t/>
            </a:r>
            <a:br>
              <a:rPr lang="en-US" altLang="ja-JP" sz="3200" dirty="0" smtClean="0">
                <a:solidFill>
                  <a:srgbClr val="000080"/>
                </a:solidFill>
              </a:rPr>
            </a:br>
            <a:r>
              <a:rPr lang="ja-JP" altLang="en-GB" sz="3200" dirty="0" smtClean="0">
                <a:solidFill>
                  <a:srgbClr val="000080"/>
                </a:solidFill>
              </a:rPr>
              <a:t>サーバ</a:t>
            </a:r>
            <a:r>
              <a:rPr lang="ja-JP" altLang="en-US" sz="3200" dirty="0" smtClean="0">
                <a:solidFill>
                  <a:srgbClr val="000080"/>
                </a:solidFill>
              </a:rPr>
              <a:t>への</a:t>
            </a:r>
            <a:r>
              <a:rPr lang="ja-JP" altLang="en-GB" sz="3200" dirty="0" smtClean="0">
                <a:solidFill>
                  <a:srgbClr val="000080"/>
                </a:solidFill>
              </a:rPr>
              <a:t>メール送信</a:t>
            </a:r>
            <a:r>
              <a:rPr lang="en-US" altLang="ja-JP" sz="3200" dirty="0" smtClean="0">
                <a:solidFill>
                  <a:srgbClr val="000080"/>
                </a:solidFill>
              </a:rPr>
              <a:t/>
            </a:r>
            <a:br>
              <a:rPr lang="en-US" altLang="ja-JP" sz="3200" dirty="0" smtClean="0">
                <a:solidFill>
                  <a:srgbClr val="000080"/>
                </a:solidFill>
              </a:rPr>
            </a:br>
            <a:r>
              <a:rPr lang="ja-JP" altLang="en-GB" sz="3200" dirty="0" smtClean="0">
                <a:solidFill>
                  <a:srgbClr val="000080"/>
                </a:solidFill>
              </a:rPr>
              <a:t>に用いられるプロトコル</a:t>
            </a:r>
          </a:p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dirty="0" smtClean="0">
                <a:solidFill>
                  <a:srgbClr val="000080"/>
                </a:solidFill>
              </a:rPr>
              <a:t>25 </a:t>
            </a:r>
            <a:r>
              <a:rPr lang="ja-JP" altLang="en-GB" sz="3200" dirty="0" smtClean="0">
                <a:solidFill>
                  <a:srgbClr val="000080"/>
                </a:solidFill>
              </a:rPr>
              <a:t>番ポートを使用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251520" y="1556792"/>
            <a:ext cx="3384376" cy="4471091"/>
            <a:chOff x="467544" y="1773238"/>
            <a:chExt cx="3780606" cy="4470668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1513244" y="5589301"/>
              <a:ext cx="2010961" cy="6546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 smtClean="0">
                  <a:solidFill>
                    <a:srgbClr val="000080"/>
                  </a:solidFill>
                </a:rPr>
                <a:t>クライアント</a:t>
              </a:r>
              <a:r>
                <a:rPr lang="en-US" altLang="ja-JP" sz="2000" b="1" dirty="0" smtClean="0">
                  <a:solidFill>
                    <a:srgbClr val="000080"/>
                  </a:solidFill>
                </a:rPr>
                <a:t/>
              </a:r>
              <a:br>
                <a:rPr lang="en-US" altLang="ja-JP" sz="2000" b="1" dirty="0" smtClean="0">
                  <a:solidFill>
                    <a:srgbClr val="000080"/>
                  </a:solidFill>
                </a:rPr>
              </a:br>
              <a:r>
                <a:rPr lang="ja-JP" altLang="en-GB" sz="2000" b="1" dirty="0" smtClean="0">
                  <a:solidFill>
                    <a:srgbClr val="000080"/>
                  </a:solidFill>
                </a:rPr>
                <a:t> </a:t>
              </a:r>
              <a:r>
                <a:rPr lang="en-GB" altLang="ja-JP" sz="2000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r>
                <a:rPr lang="en-GB" altLang="ja-JP" sz="2000" b="1" dirty="0" smtClean="0">
                  <a:solidFill>
                    <a:srgbClr val="000080"/>
                  </a:solidFill>
                </a:rPr>
                <a:t>)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915816" y="2060848"/>
              <a:ext cx="1008112" cy="3477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/>
                <a:t>SMTP</a:t>
              </a:r>
              <a:endParaRPr kumimoji="1" lang="ja-JP" altLang="en-US" sz="20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83568" y="3717032"/>
              <a:ext cx="936104" cy="3222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SMTP</a:t>
              </a:r>
              <a:endParaRPr kumimoji="1" lang="ja-JP" altLang="en-US" dirty="0"/>
            </a:p>
          </p:txBody>
        </p:sp>
        <p:sp>
          <p:nvSpPr>
            <p:cNvPr id="32" name="AutoShape 6"/>
            <p:cNvSpPr>
              <a:spLocks noChangeArrowheads="1"/>
            </p:cNvSpPr>
            <p:nvPr/>
          </p:nvSpPr>
          <p:spPr bwMode="auto">
            <a:xfrm>
              <a:off x="467544" y="4653136"/>
              <a:ext cx="936080" cy="647352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34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835697" y="1988840"/>
              <a:ext cx="792087" cy="344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b="1" dirty="0" smtClean="0">
                  <a:solidFill>
                    <a:srgbClr val="E9C68F"/>
                  </a:solidFill>
                </a:rPr>
                <a:t>A</a:t>
              </a:r>
              <a:endParaRPr lang="en-GB" altLang="ja-JP" b="1" dirty="0">
                <a:solidFill>
                  <a:srgbClr val="E9C68F"/>
                </a:solidFill>
              </a:endParaRPr>
            </a:p>
          </p:txBody>
        </p:sp>
        <p:grpSp>
          <p:nvGrpSpPr>
            <p:cNvPr id="36" name="Group 21"/>
            <p:cNvGrpSpPr>
              <a:grpSpLocks/>
            </p:cNvGrpSpPr>
            <p:nvPr/>
          </p:nvGrpSpPr>
          <p:grpSpPr bwMode="auto">
            <a:xfrm>
              <a:off x="539552" y="4653136"/>
              <a:ext cx="846138" cy="639763"/>
              <a:chOff x="295" y="204"/>
              <a:chExt cx="533" cy="403"/>
            </a:xfrm>
          </p:grpSpPr>
          <p:sp>
            <p:nvSpPr>
              <p:cNvPr id="38" name="Rectangle 22"/>
              <p:cNvSpPr>
                <a:spLocks noChangeArrowheads="1"/>
              </p:cNvSpPr>
              <p:nvPr/>
            </p:nvSpPr>
            <p:spPr bwMode="auto">
              <a:xfrm>
                <a:off x="295" y="204"/>
                <a:ext cx="533" cy="403"/>
              </a:xfrm>
              <a:prstGeom prst="rect">
                <a:avLst/>
              </a:prstGeom>
              <a:solidFill>
                <a:srgbClr val="FFFFFF"/>
              </a:solidFill>
              <a:ln w="36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9" name="AutoShape 23"/>
              <p:cNvSpPr>
                <a:spLocks noChangeArrowheads="1"/>
              </p:cNvSpPr>
              <p:nvPr/>
            </p:nvSpPr>
            <p:spPr bwMode="auto">
              <a:xfrm flipV="1">
                <a:off x="295" y="204"/>
                <a:ext cx="533" cy="202"/>
              </a:xfrm>
              <a:prstGeom prst="triangle">
                <a:avLst>
                  <a:gd name="adj" fmla="val 50000"/>
                </a:avLst>
              </a:pr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メールの受信</a:t>
            </a:r>
          </a:p>
        </p:txBody>
      </p:sp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5867400" y="1628775"/>
            <a:ext cx="2735263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293096"/>
            <a:ext cx="1150937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2375" y="1843088"/>
            <a:ext cx="958850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300192" y="5013176"/>
            <a:ext cx="1943100" cy="8213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endParaRPr lang="en-US" altLang="ja-JP" sz="2000" b="1" dirty="0" smtClean="0">
              <a:solidFill>
                <a:srgbClr val="000080"/>
              </a:solidFill>
            </a:endParaRPr>
          </a:p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受信側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4859338" y="2205038"/>
            <a:ext cx="1514475" cy="719137"/>
          </a:xfrm>
          <a:prstGeom prst="rightArrow">
            <a:avLst>
              <a:gd name="adj1" fmla="val 50000"/>
              <a:gd name="adj2" fmla="val 5264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 rot="5400000">
            <a:off x="6846887" y="2816226"/>
            <a:ext cx="2087563" cy="1008062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755650" y="1196975"/>
            <a:ext cx="4608513" cy="475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75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メールサーバ 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受信者側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 </a:t>
            </a: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は受信したメールをユーザ毎に仕分けして管理</a:t>
            </a:r>
          </a:p>
          <a:p>
            <a:pPr marL="339725" indent="-339725">
              <a:lnSpc>
                <a:spcPct val="91000"/>
              </a:lnSpc>
              <a:spcBef>
                <a:spcPts val="750"/>
              </a:spcBef>
              <a:buClr>
                <a:srgbClr val="663300"/>
              </a:buClr>
              <a:buSzPct val="70000"/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altLang="ja-JP" sz="3000" dirty="0">
              <a:solidFill>
                <a:srgbClr val="000080"/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75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クライアント 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受信者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は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/>
            </a:r>
            <a:b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</a:b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メールサーバ 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受信者側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が</a:t>
            </a: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受信したメール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を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/>
            </a:r>
            <a:b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</a:b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受け取る</a:t>
            </a:r>
            <a:endParaRPr lang="ja-JP" altLang="en-GB" sz="3000" dirty="0">
              <a:solidFill>
                <a:srgbClr val="000080"/>
              </a:solidFill>
              <a:latin typeface="Eras Medium ITC" pitchFamily="32" charset="0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Clr>
                <a:srgbClr val="90A553"/>
              </a:buClr>
              <a:buSzPct val="75000"/>
              <a:buFont typeface="Wingdings" charset="2"/>
              <a:buChar char="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プロトコルは </a:t>
            </a:r>
            <a:r>
              <a:rPr lang="en-GB" altLang="ja-JP" sz="3000" dirty="0">
                <a:solidFill>
                  <a:srgbClr val="000080"/>
                </a:solidFill>
                <a:latin typeface="Eras Medium ITC" pitchFamily="32" charset="0"/>
              </a:rPr>
              <a:t>POP </a:t>
            </a:r>
            <a:endParaRPr lang="en-GB" altLang="ja-JP" sz="3000" i="1" dirty="0" smtClean="0">
              <a:solidFill>
                <a:srgbClr val="000080"/>
              </a:solidFill>
              <a:latin typeface="Eras Medium ITC" pitchFamily="32" charset="0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Clr>
                <a:srgbClr val="90A553"/>
              </a:buClr>
              <a:buSzPct val="75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000" dirty="0">
                <a:solidFill>
                  <a:srgbClr val="000080"/>
                </a:solidFill>
                <a:latin typeface="Eras Medium ITC" pitchFamily="32" charset="0"/>
              </a:rPr>
              <a:t> 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  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あるいは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 </a:t>
            </a:r>
            <a:r>
              <a:rPr lang="en-GB" altLang="ja-JP" sz="3000" dirty="0">
                <a:solidFill>
                  <a:srgbClr val="000080"/>
                </a:solidFill>
                <a:latin typeface="Eras Medium ITC" pitchFamily="32" charset="0"/>
              </a:rPr>
              <a:t>IMAP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6732588" y="1125538"/>
            <a:ext cx="122396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4781550" y="2349500"/>
            <a:ext cx="14668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送信側から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3528" y="260648"/>
            <a:ext cx="1224136" cy="7821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消します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手紙を</a:t>
            </a:r>
            <a:endParaRPr kumimoji="1" lang="en-US" altLang="ja-JP" dirty="0" smtClean="0"/>
          </a:p>
          <a:p>
            <a:r>
              <a:rPr kumimoji="1" lang="ja-JP" altLang="en-US" dirty="0" smtClean="0"/>
              <a:t>消します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84368" y="2924944"/>
            <a:ext cx="1008112" cy="8586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POP</a:t>
            </a:r>
          </a:p>
          <a:p>
            <a:pPr algn="ctr"/>
            <a:r>
              <a:rPr kumimoji="1" lang="en-US" altLang="ja-JP" sz="2000" dirty="0" smtClean="0"/>
              <a:t>or</a:t>
            </a:r>
          </a:p>
          <a:p>
            <a:pPr algn="ctr"/>
            <a:r>
              <a:rPr kumimoji="1" lang="en-US" altLang="ja-JP" sz="2000" dirty="0" smtClean="0"/>
              <a:t>IMAP</a:t>
            </a:r>
            <a:endParaRPr kumimoji="1" lang="ja-JP" altLang="en-US" sz="2000" dirty="0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6732240" y="4509120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6372200" y="1772816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72200" y="1772816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MTA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32240" y="4581128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</a:t>
            </a:r>
            <a:r>
              <a:rPr lang="en-US" altLang="ja-JP" sz="2000" b="1" dirty="0" smtClean="0">
                <a:solidFill>
                  <a:srgbClr val="E9C68F"/>
                </a:solidFill>
              </a:rPr>
              <a:t>U</a:t>
            </a:r>
            <a:r>
              <a:rPr lang="en-GB" altLang="ja-JP" sz="2000" b="1" dirty="0" smtClean="0">
                <a:solidFill>
                  <a:srgbClr val="E9C68F"/>
                </a:solidFill>
              </a:rPr>
              <a:t>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4716016" y="2204864"/>
            <a:ext cx="844550" cy="638175"/>
            <a:chOff x="295" y="204"/>
            <a:chExt cx="532" cy="402"/>
          </a:xfrm>
        </p:grpSpPr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5868144" y="2996952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95536" y="188640"/>
            <a:ext cx="1224136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539552" y="332656"/>
            <a:ext cx="844550" cy="638175"/>
            <a:chOff x="295" y="204"/>
            <a:chExt cx="532" cy="402"/>
          </a:xfrm>
        </p:grpSpPr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04 0.00023 C 0.12969 -0.01711 0.19253 -0.00393 0.24913 -0.00393 C 0.2618 -0.00324 0.27448 -0.00347 0.28715 -0.00185 C 0.29045 -0.00139 0.2967 0.00231 0.2967 0.00231 C 0.35226 0.07237 0.31111 0.29087 0.31111 0.31098 " pathEditMode="relative" ptsTypes="ffff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メール受信（</a:t>
            </a:r>
            <a:r>
              <a:rPr lang="en-US" altLang="ja-JP" dirty="0" smtClean="0"/>
              <a:t>POP</a:t>
            </a:r>
            <a:r>
              <a:rPr lang="en-GB" altLang="ja-JP" dirty="0" smtClean="0"/>
              <a:t> </a:t>
            </a:r>
            <a:r>
              <a:rPr lang="ja-JP" altLang="en-GB" dirty="0" smtClean="0"/>
              <a:t>の場合）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509120"/>
            <a:ext cx="1440160" cy="1040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576702"/>
            <a:ext cx="1296144" cy="1654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2123728" y="5445224"/>
            <a:ext cx="2376264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 smtClean="0">
                <a:solidFill>
                  <a:srgbClr val="000080"/>
                </a:solidFill>
              </a:rPr>
              <a:t>クライアント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547664" y="4797152"/>
            <a:ext cx="1368152" cy="64807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691680" y="4869160"/>
            <a:ext cx="1152128" cy="486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800" b="1" dirty="0">
                <a:solidFill>
                  <a:srgbClr val="E9C68F"/>
                </a:solidFill>
              </a:rPr>
              <a:t>MUA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4572000" y="1268760"/>
            <a:ext cx="4572000" cy="2952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>Post Office Protocol</a:t>
            </a:r>
            <a:r>
              <a:rPr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> </a:t>
            </a:r>
            <a:r>
              <a:rPr lang="en-US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/>
            </a:r>
            <a:br>
              <a:rPr lang="en-US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</a:br>
            <a:r>
              <a:rPr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>の略</a:t>
            </a:r>
            <a:endParaRPr lang="en-GB" altLang="ja-JP" sz="3200" dirty="0" smtClean="0">
              <a:solidFill>
                <a:srgbClr val="000080"/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smtClean="0">
                <a:solidFill>
                  <a:srgbClr val="000080"/>
                </a:solidFill>
                <a:latin typeface="Eras Medium ITC" pitchFamily="32" charset="0"/>
              </a:rPr>
              <a:t>110 </a:t>
            </a:r>
            <a:r>
              <a:rPr lang="ja-JP" altLang="en-GB" sz="3200" dirty="0">
                <a:solidFill>
                  <a:srgbClr val="000080"/>
                </a:solidFill>
                <a:latin typeface="Eras Medium ITC" pitchFamily="32" charset="0"/>
              </a:rPr>
              <a:t>番ポートを</a:t>
            </a:r>
            <a:r>
              <a:rPr lang="ja-JP" altLang="en-GB" sz="3200" dirty="0" smtClean="0">
                <a:solidFill>
                  <a:srgbClr val="000080"/>
                </a:solidFill>
                <a:latin typeface="Eras Medium ITC" pitchFamily="32" charset="0"/>
              </a:rPr>
              <a:t>使用</a:t>
            </a:r>
            <a:endParaRPr lang="en-US" altLang="ja-JP" sz="3200" dirty="0" smtClean="0">
              <a:solidFill>
                <a:srgbClr val="000080"/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>メールを保存している</a:t>
            </a:r>
            <a: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/>
            </a:r>
            <a:b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</a:br>
            <a:r>
              <a:rPr kumimoji="1"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>サーバからメールを</a:t>
            </a:r>
            <a: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/>
            </a:r>
            <a:b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</a:br>
            <a:r>
              <a:rPr kumimoji="1" lang="ja-JP" altLang="en-US" sz="3200" dirty="0" smtClean="0">
                <a:solidFill>
                  <a:srgbClr val="FF0000"/>
                </a:solidFill>
                <a:latin typeface="Eras Medium ITC" pitchFamily="32" charset="0"/>
              </a:rPr>
              <a:t>受信するため</a:t>
            </a:r>
            <a:r>
              <a:rPr kumimoji="1"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Eras Medium ITC" pitchFamily="32" charset="0"/>
              </a:rPr>
              <a:t>のプロトコル</a:t>
            </a:r>
            <a:endParaRPr kumimoji="1" lang="en-GB" altLang="ja-JP" sz="3200" dirty="0" smtClean="0">
              <a:solidFill>
                <a:schemeClr val="accent2">
                  <a:lumMod val="50000"/>
                </a:schemeClr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360363" y="179388"/>
            <a:ext cx="1081087" cy="90011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9552" y="260648"/>
            <a:ext cx="815975" cy="652463"/>
            <a:chOff x="317" y="200"/>
            <a:chExt cx="514" cy="411"/>
          </a:xfrm>
        </p:grpSpPr>
        <p:sp>
          <p:nvSpPr>
            <p:cNvPr id="17438" name="AutoShape 25"/>
            <p:cNvSpPr>
              <a:spLocks noChangeArrowheads="1"/>
            </p:cNvSpPr>
            <p:nvPr/>
          </p:nvSpPr>
          <p:spPr bwMode="auto">
            <a:xfrm>
              <a:off x="317" y="200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317" y="200"/>
              <a:ext cx="514" cy="205"/>
              <a:chOff x="317" y="200"/>
              <a:chExt cx="514" cy="205"/>
            </a:xfrm>
          </p:grpSpPr>
          <p:sp>
            <p:nvSpPr>
              <p:cNvPr id="17440" name="Freeform 27"/>
              <p:cNvSpPr>
                <a:spLocks noChangeArrowheads="1"/>
              </p:cNvSpPr>
              <p:nvPr/>
            </p:nvSpPr>
            <p:spPr bwMode="auto">
              <a:xfrm>
                <a:off x="317" y="200"/>
                <a:ext cx="515" cy="206"/>
              </a:xfrm>
              <a:custGeom>
                <a:avLst/>
                <a:gdLst>
                  <a:gd name="T0" fmla="*/ 1134 w 2269"/>
                  <a:gd name="T1" fmla="*/ 908 h 909"/>
                  <a:gd name="T2" fmla="*/ 2268 w 2269"/>
                  <a:gd name="T3" fmla="*/ 0 h 909"/>
                  <a:gd name="T4" fmla="*/ 0 w 2269"/>
                  <a:gd name="T5" fmla="*/ 0 h 909"/>
                  <a:gd name="T6" fmla="*/ 1134 w 2269"/>
                  <a:gd name="T7" fmla="*/ 908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0" y="1844824"/>
            <a:ext cx="1514475" cy="719137"/>
          </a:xfrm>
          <a:prstGeom prst="rightArrow">
            <a:avLst>
              <a:gd name="adj1" fmla="val 50000"/>
              <a:gd name="adj2" fmla="val 5264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>
            <a:off x="1187624" y="2852936"/>
            <a:ext cx="1944216" cy="100811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1115616" y="2852936"/>
            <a:ext cx="18732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E9C68F"/>
                </a:solidFill>
              </a:rPr>
              <a:t>メール</a:t>
            </a:r>
            <a:r>
              <a:rPr lang="en-GB" altLang="ja-JP" sz="2400" b="1" dirty="0">
                <a:solidFill>
                  <a:srgbClr val="E9C68F"/>
                </a:solidFill>
              </a:rPr>
              <a:t>BOX</a:t>
            </a:r>
          </a:p>
        </p:txBody>
      </p: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971600" y="1484784"/>
            <a:ext cx="3600400" cy="4392488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75656" y="4149080"/>
            <a:ext cx="792088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POP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520" y="1700808"/>
            <a:ext cx="1008112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SMTP</a:t>
            </a:r>
            <a:endParaRPr kumimoji="1" lang="ja-JP" altLang="en-US" sz="2000" dirty="0"/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23528" y="1916832"/>
            <a:ext cx="815975" cy="652462"/>
            <a:chOff x="2494" y="2835"/>
            <a:chExt cx="514" cy="411"/>
          </a:xfrm>
        </p:grpSpPr>
        <p:sp>
          <p:nvSpPr>
            <p:cNvPr id="17435" name="AutoShape 29"/>
            <p:cNvSpPr>
              <a:spLocks noChangeArrowheads="1"/>
            </p:cNvSpPr>
            <p:nvPr/>
          </p:nvSpPr>
          <p:spPr bwMode="auto">
            <a:xfrm>
              <a:off x="2494" y="2835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494" y="2835"/>
              <a:ext cx="514" cy="205"/>
              <a:chOff x="2494" y="2835"/>
              <a:chExt cx="514" cy="205"/>
            </a:xfrm>
          </p:grpSpPr>
          <p:sp>
            <p:nvSpPr>
              <p:cNvPr id="17437" name="Freeform 31"/>
              <p:cNvSpPr>
                <a:spLocks noChangeArrowheads="1"/>
              </p:cNvSpPr>
              <p:nvPr/>
            </p:nvSpPr>
            <p:spPr bwMode="auto">
              <a:xfrm>
                <a:off x="2494" y="2835"/>
                <a:ext cx="515" cy="206"/>
              </a:xfrm>
              <a:custGeom>
                <a:avLst/>
                <a:gdLst>
                  <a:gd name="T0" fmla="*/ 1134 w 2269"/>
                  <a:gd name="T1" fmla="*/ 908 h 909"/>
                  <a:gd name="T2" fmla="*/ 2268 w 2269"/>
                  <a:gd name="T3" fmla="*/ 0 h 909"/>
                  <a:gd name="T4" fmla="*/ 0 w 2269"/>
                  <a:gd name="T5" fmla="*/ 0 h 909"/>
                  <a:gd name="T6" fmla="*/ 1134 w 2269"/>
                  <a:gd name="T7" fmla="*/ 908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37" name="AutoShape 6"/>
          <p:cNvSpPr>
            <a:spLocks noChangeArrowheads="1"/>
          </p:cNvSpPr>
          <p:nvPr/>
        </p:nvSpPr>
        <p:spPr bwMode="auto">
          <a:xfrm>
            <a:off x="1547664" y="1268760"/>
            <a:ext cx="1296144" cy="64807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1619672" y="1340768"/>
            <a:ext cx="1152128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800" b="1" dirty="0">
                <a:solidFill>
                  <a:srgbClr val="E9C68F"/>
                </a:solidFill>
              </a:rPr>
              <a:t>MUA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2843808" y="2132856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0.17326 -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27 -0.00023 L 0.17587 0.2046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87 0.20463 L 0.17587 0.41459 " pathEditMode="relative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メール受信（</a:t>
            </a:r>
            <a:r>
              <a:rPr lang="en-US" altLang="ja-JP" dirty="0" smtClean="0"/>
              <a:t>IMAP</a:t>
            </a:r>
            <a:r>
              <a:rPr lang="en-GB" altLang="ja-JP" dirty="0" smtClean="0"/>
              <a:t> </a:t>
            </a:r>
            <a:r>
              <a:rPr lang="ja-JP" altLang="en-GB" dirty="0" smtClean="0"/>
              <a:t>の場合）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509120"/>
            <a:ext cx="1440160" cy="1040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576702"/>
            <a:ext cx="1296144" cy="1654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2123728" y="5445224"/>
            <a:ext cx="2376264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 smtClean="0">
                <a:solidFill>
                  <a:srgbClr val="000080"/>
                </a:solidFill>
              </a:rPr>
              <a:t>クライアント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547664" y="4797152"/>
            <a:ext cx="1368152" cy="64807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691680" y="4869160"/>
            <a:ext cx="1152128" cy="486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800" b="1" dirty="0">
                <a:solidFill>
                  <a:srgbClr val="E9C68F"/>
                </a:solidFill>
              </a:rPr>
              <a:t>MUA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4644008" y="1268760"/>
            <a:ext cx="4499992" cy="2952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solidFill>
                  <a:srgbClr val="000080"/>
                </a:solidFill>
                <a:latin typeface="Eras Medium ITC" pitchFamily="32" charset="0"/>
              </a:rPr>
              <a:t>Internet Message Access Protocol </a:t>
            </a:r>
            <a:r>
              <a:rPr lang="ja-JP" altLang="en-US" sz="3200" dirty="0" smtClean="0">
                <a:solidFill>
                  <a:srgbClr val="000080"/>
                </a:solidFill>
                <a:latin typeface="Eras Medium ITC" pitchFamily="32" charset="0"/>
              </a:rPr>
              <a:t>の略</a:t>
            </a:r>
            <a:endParaRPr lang="en-GB" altLang="ja-JP" sz="3200" dirty="0" smtClean="0">
              <a:solidFill>
                <a:srgbClr val="000080"/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solidFill>
                  <a:srgbClr val="000080"/>
                </a:solidFill>
                <a:latin typeface="Eras Medium ITC" pitchFamily="32" charset="0"/>
              </a:rPr>
              <a:t>143 </a:t>
            </a:r>
            <a:r>
              <a:rPr lang="ja-JP" altLang="en-GB" sz="3200" dirty="0">
                <a:solidFill>
                  <a:srgbClr val="000080"/>
                </a:solidFill>
                <a:latin typeface="Eras Medium ITC" pitchFamily="32" charset="0"/>
              </a:rPr>
              <a:t>番ポートを</a:t>
            </a:r>
            <a:r>
              <a:rPr lang="ja-JP" altLang="en-GB" sz="3200" dirty="0" smtClean="0">
                <a:solidFill>
                  <a:srgbClr val="000080"/>
                </a:solidFill>
                <a:latin typeface="Eras Medium ITC" pitchFamily="32" charset="0"/>
              </a:rPr>
              <a:t>使用</a:t>
            </a:r>
            <a:endParaRPr lang="en-US" altLang="ja-JP" sz="3200" dirty="0" smtClean="0">
              <a:solidFill>
                <a:srgbClr val="000080"/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>
                <a:solidFill>
                  <a:schemeClr val="accent2">
                    <a:lumMod val="50000"/>
                  </a:schemeClr>
                </a:solidFill>
              </a:rPr>
              <a:t>メールを保存しているサーバからメールを</a:t>
            </a:r>
            <a: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kumimoji="1" lang="ja-JP" altLang="en-US" sz="3200" dirty="0" smtClean="0">
                <a:solidFill>
                  <a:srgbClr val="FF0000"/>
                </a:solidFill>
              </a:rPr>
              <a:t>見る</a:t>
            </a:r>
            <a:r>
              <a:rPr kumimoji="1" lang="ja-JP" altLang="en-US" sz="3200" dirty="0" smtClean="0">
                <a:solidFill>
                  <a:srgbClr val="002060"/>
                </a:solidFill>
              </a:rPr>
              <a:t>ためのプロトコル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360363" y="179388"/>
            <a:ext cx="1081087" cy="90011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9552" y="332656"/>
            <a:ext cx="815975" cy="652463"/>
            <a:chOff x="317" y="200"/>
            <a:chExt cx="514" cy="411"/>
          </a:xfrm>
        </p:grpSpPr>
        <p:sp>
          <p:nvSpPr>
            <p:cNvPr id="17438" name="AutoShape 25"/>
            <p:cNvSpPr>
              <a:spLocks noChangeArrowheads="1"/>
            </p:cNvSpPr>
            <p:nvPr/>
          </p:nvSpPr>
          <p:spPr bwMode="auto">
            <a:xfrm>
              <a:off x="317" y="200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439" name="Group 26"/>
            <p:cNvGrpSpPr>
              <a:grpSpLocks/>
            </p:cNvGrpSpPr>
            <p:nvPr/>
          </p:nvGrpSpPr>
          <p:grpSpPr bwMode="auto">
            <a:xfrm>
              <a:off x="317" y="200"/>
              <a:ext cx="514" cy="205"/>
              <a:chOff x="317" y="200"/>
              <a:chExt cx="514" cy="205"/>
            </a:xfrm>
          </p:grpSpPr>
          <p:sp>
            <p:nvSpPr>
              <p:cNvPr id="17440" name="Freeform 27"/>
              <p:cNvSpPr>
                <a:spLocks noChangeArrowheads="1"/>
              </p:cNvSpPr>
              <p:nvPr/>
            </p:nvSpPr>
            <p:spPr bwMode="auto">
              <a:xfrm>
                <a:off x="317" y="200"/>
                <a:ext cx="515" cy="206"/>
              </a:xfrm>
              <a:custGeom>
                <a:avLst/>
                <a:gdLst>
                  <a:gd name="T0" fmla="*/ 1134 w 2269"/>
                  <a:gd name="T1" fmla="*/ 908 h 909"/>
                  <a:gd name="T2" fmla="*/ 2268 w 2269"/>
                  <a:gd name="T3" fmla="*/ 0 h 909"/>
                  <a:gd name="T4" fmla="*/ 0 w 2269"/>
                  <a:gd name="T5" fmla="*/ 0 h 909"/>
                  <a:gd name="T6" fmla="*/ 1134 w 2269"/>
                  <a:gd name="T7" fmla="*/ 908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0" y="1844824"/>
            <a:ext cx="1514475" cy="719137"/>
          </a:xfrm>
          <a:prstGeom prst="rightArrow">
            <a:avLst>
              <a:gd name="adj1" fmla="val 50000"/>
              <a:gd name="adj2" fmla="val 5264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>
            <a:off x="1187624" y="2852936"/>
            <a:ext cx="1944216" cy="100811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1115616" y="2852936"/>
            <a:ext cx="18732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E9C68F"/>
                </a:solidFill>
              </a:rPr>
              <a:t>メール</a:t>
            </a:r>
            <a:r>
              <a:rPr lang="en-GB" altLang="ja-JP" sz="2400" b="1" dirty="0">
                <a:solidFill>
                  <a:srgbClr val="E9C68F"/>
                </a:solidFill>
              </a:rPr>
              <a:t>BOX</a:t>
            </a:r>
          </a:p>
        </p:txBody>
      </p: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971600" y="1484784"/>
            <a:ext cx="3744416" cy="4392488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39552" y="4293096"/>
            <a:ext cx="1008112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IMAP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520" y="1700808"/>
            <a:ext cx="1008112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SMTP</a:t>
            </a:r>
            <a:endParaRPr kumimoji="1" lang="ja-JP" altLang="en-US" sz="2000" dirty="0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23528" y="1916832"/>
            <a:ext cx="815975" cy="652462"/>
            <a:chOff x="2494" y="2835"/>
            <a:chExt cx="514" cy="411"/>
          </a:xfrm>
        </p:grpSpPr>
        <p:sp>
          <p:nvSpPr>
            <p:cNvPr id="17435" name="AutoShape 29"/>
            <p:cNvSpPr>
              <a:spLocks noChangeArrowheads="1"/>
            </p:cNvSpPr>
            <p:nvPr/>
          </p:nvSpPr>
          <p:spPr bwMode="auto">
            <a:xfrm>
              <a:off x="2494" y="2835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7436" name="Group 30"/>
            <p:cNvGrpSpPr>
              <a:grpSpLocks/>
            </p:cNvGrpSpPr>
            <p:nvPr/>
          </p:nvGrpSpPr>
          <p:grpSpPr bwMode="auto">
            <a:xfrm>
              <a:off x="2494" y="2835"/>
              <a:ext cx="514" cy="205"/>
              <a:chOff x="2494" y="2835"/>
              <a:chExt cx="514" cy="205"/>
            </a:xfrm>
          </p:grpSpPr>
          <p:sp>
            <p:nvSpPr>
              <p:cNvPr id="17437" name="Freeform 31"/>
              <p:cNvSpPr>
                <a:spLocks noChangeArrowheads="1"/>
              </p:cNvSpPr>
              <p:nvPr/>
            </p:nvSpPr>
            <p:spPr bwMode="auto">
              <a:xfrm>
                <a:off x="2494" y="2835"/>
                <a:ext cx="515" cy="206"/>
              </a:xfrm>
              <a:custGeom>
                <a:avLst/>
                <a:gdLst>
                  <a:gd name="T0" fmla="*/ 1134 w 2269"/>
                  <a:gd name="T1" fmla="*/ 908 h 909"/>
                  <a:gd name="T2" fmla="*/ 2268 w 2269"/>
                  <a:gd name="T3" fmla="*/ 0 h 909"/>
                  <a:gd name="T4" fmla="*/ 0 w 2269"/>
                  <a:gd name="T5" fmla="*/ 0 h 909"/>
                  <a:gd name="T6" fmla="*/ 1134 w 2269"/>
                  <a:gd name="T7" fmla="*/ 908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37" name="AutoShape 6"/>
          <p:cNvSpPr>
            <a:spLocks noChangeArrowheads="1"/>
          </p:cNvSpPr>
          <p:nvPr/>
        </p:nvSpPr>
        <p:spPr bwMode="auto">
          <a:xfrm>
            <a:off x="1547664" y="1268760"/>
            <a:ext cx="1296144" cy="64807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1619672" y="1340768"/>
            <a:ext cx="1152128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800" b="1" dirty="0">
                <a:solidFill>
                  <a:srgbClr val="E9C68F"/>
                </a:solidFill>
              </a:rPr>
              <a:t>MUA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2843808" y="2132856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30" name="下矢印 29"/>
          <p:cNvSpPr/>
          <p:nvPr/>
        </p:nvSpPr>
        <p:spPr bwMode="auto">
          <a:xfrm rot="10800000">
            <a:off x="1835696" y="3789040"/>
            <a:ext cx="864096" cy="108012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0.17326 -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27 -0.00023 L 0.17587 0.2046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POP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IMAP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300" dirty="0" smtClean="0">
                <a:solidFill>
                  <a:srgbClr val="002060"/>
                </a:solidFill>
              </a:rPr>
              <a:t>POP</a:t>
            </a:r>
          </a:p>
          <a:p>
            <a:pPr lvl="1"/>
            <a:r>
              <a:rPr kumimoji="1" lang="ja-JP" altLang="en-US" dirty="0" smtClean="0">
                <a:solidFill>
                  <a:schemeClr val="accent2">
                    <a:lumMod val="50000"/>
                  </a:schemeClr>
                </a:solidFill>
              </a:rPr>
              <a:t>設定が手軽だが</a:t>
            </a:r>
            <a:r>
              <a:rPr kumimoji="1" lang="en-US" altLang="ja-JP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kumimoji="1" lang="ja-JP" altLang="en-US" dirty="0" smtClean="0">
                <a:solidFill>
                  <a:schemeClr val="accent2">
                    <a:lumMod val="50000"/>
                  </a:schemeClr>
                </a:solidFill>
              </a:rPr>
              <a:t>複雑な設定は困難</a:t>
            </a:r>
            <a:endParaRPr kumimoji="1" lang="en-US" altLang="ja-JP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2">
                    <a:lumMod val="50000"/>
                  </a:schemeClr>
                </a:solidFill>
              </a:rPr>
              <a:t>暗号化されないので</a:t>
            </a:r>
            <a:r>
              <a:rPr kumimoji="1" lang="en-US" altLang="ja-JP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kumimoji="1" lang="ja-JP" altLang="en-US" dirty="0" smtClean="0">
                <a:solidFill>
                  <a:schemeClr val="accent2">
                    <a:lumMod val="50000"/>
                  </a:schemeClr>
                </a:solidFill>
              </a:rPr>
              <a:t>セキュリティが甘い</a:t>
            </a:r>
            <a:endParaRPr kumimoji="1" lang="en-US" altLang="ja-JP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2"/>
            <a:r>
              <a:rPr kumimoji="1" lang="en-US" altLang="ja-JP" sz="2600" b="1" dirty="0" smtClean="0">
                <a:solidFill>
                  <a:schemeClr val="accent2">
                    <a:lumMod val="50000"/>
                  </a:schemeClr>
                </a:solidFill>
              </a:rPr>
              <a:t>APOP</a:t>
            </a:r>
            <a:r>
              <a:rPr kumimoji="1" lang="en-US" altLang="ja-JP" sz="2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kumimoji="1" lang="ja-JP" altLang="en-US" sz="2600" dirty="0" smtClean="0">
                <a:solidFill>
                  <a:schemeClr val="accent2">
                    <a:lumMod val="50000"/>
                  </a:schemeClr>
                </a:solidFill>
              </a:rPr>
              <a:t>ならば暗号化される</a:t>
            </a:r>
            <a:endParaRPr kumimoji="1" lang="en-US" altLang="ja-JP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2"/>
            <a:endParaRPr kumimoji="1" lang="en-US" altLang="ja-JP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en-US" altLang="ja-JP" sz="3300" dirty="0" smtClean="0">
                <a:solidFill>
                  <a:schemeClr val="accent2">
                    <a:lumMod val="50000"/>
                  </a:schemeClr>
                </a:solidFill>
              </a:rPr>
              <a:t>IMAP</a:t>
            </a:r>
          </a:p>
          <a:p>
            <a:pPr lvl="1">
              <a:lnSpc>
                <a:spcPct val="80000"/>
              </a:lnSpc>
            </a:pPr>
            <a:r>
              <a:rPr kumimoji="1" lang="ja-JP" altLang="en-US" dirty="0" smtClean="0">
                <a:solidFill>
                  <a:srgbClr val="002060"/>
                </a:solidFill>
              </a:rPr>
              <a:t>複数の </a:t>
            </a:r>
            <a:r>
              <a:rPr kumimoji="1" lang="en-US" altLang="ja-JP" dirty="0" smtClean="0">
                <a:solidFill>
                  <a:srgbClr val="002060"/>
                </a:solidFill>
              </a:rPr>
              <a:t>PC </a:t>
            </a:r>
            <a:r>
              <a:rPr kumimoji="1" lang="ja-JP" altLang="en-US" dirty="0" smtClean="0">
                <a:solidFill>
                  <a:srgbClr val="002060"/>
                </a:solidFill>
              </a:rPr>
              <a:t>で同じように使う事が出来る</a:t>
            </a:r>
            <a:r>
              <a:rPr kumimoji="1" lang="en-US" altLang="ja-JP" dirty="0" smtClean="0">
                <a:solidFill>
                  <a:srgbClr val="002060"/>
                </a:solidFill>
              </a:rPr>
              <a:t/>
            </a:r>
            <a:br>
              <a:rPr kumimoji="1" lang="en-US" altLang="ja-JP" dirty="0" smtClean="0">
                <a:solidFill>
                  <a:srgbClr val="002060"/>
                </a:solidFill>
              </a:rPr>
            </a:br>
            <a:r>
              <a:rPr kumimoji="1" lang="en-US" altLang="ja-JP" dirty="0" smtClean="0">
                <a:solidFill>
                  <a:srgbClr val="002060"/>
                </a:solidFill>
              </a:rPr>
              <a:t>(</a:t>
            </a:r>
            <a:r>
              <a:rPr kumimoji="1" lang="ja-JP" altLang="en-US" dirty="0" smtClean="0">
                <a:solidFill>
                  <a:srgbClr val="002060"/>
                </a:solidFill>
              </a:rPr>
              <a:t>未読</a:t>
            </a:r>
            <a:r>
              <a:rPr kumimoji="1" lang="en-US" altLang="ja-JP" dirty="0" smtClean="0">
                <a:solidFill>
                  <a:srgbClr val="002060"/>
                </a:solidFill>
              </a:rPr>
              <a:t>, </a:t>
            </a:r>
            <a:r>
              <a:rPr kumimoji="1" lang="ja-JP" altLang="en-US" dirty="0" smtClean="0">
                <a:solidFill>
                  <a:srgbClr val="002060"/>
                </a:solidFill>
              </a:rPr>
              <a:t>既読など</a:t>
            </a:r>
            <a:r>
              <a:rPr kumimoji="1" lang="en-US" altLang="ja-JP" dirty="0" smtClean="0">
                <a:solidFill>
                  <a:srgbClr val="002060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ja-JP" dirty="0" smtClean="0">
                <a:solidFill>
                  <a:srgbClr val="002060"/>
                </a:solidFill>
              </a:rPr>
              <a:t>IMAP</a:t>
            </a:r>
            <a:r>
              <a:rPr lang="ja-JP" altLang="en-US" dirty="0" smtClean="0">
                <a:solidFill>
                  <a:srgbClr val="002060"/>
                </a:solidFill>
              </a:rPr>
              <a:t>は</a:t>
            </a:r>
            <a:r>
              <a:rPr lang="en-US" altLang="ja-JP" dirty="0" smtClean="0">
                <a:solidFill>
                  <a:srgbClr val="002060"/>
                </a:solidFill>
              </a:rPr>
              <a:t>POP</a:t>
            </a:r>
            <a:r>
              <a:rPr lang="ja-JP" altLang="en-US" dirty="0" smtClean="0">
                <a:solidFill>
                  <a:srgbClr val="002060"/>
                </a:solidFill>
              </a:rPr>
              <a:t>の利点を活かしつつ欠点を</a:t>
            </a:r>
            <a:r>
              <a:rPr lang="en-US" altLang="ja-JP" dirty="0" smtClean="0">
                <a:solidFill>
                  <a:srgbClr val="002060"/>
                </a:solidFill>
              </a:rPr>
              <a:t/>
            </a:r>
            <a:br>
              <a:rPr lang="en-US" altLang="ja-JP" dirty="0" smtClean="0">
                <a:solidFill>
                  <a:srgbClr val="002060"/>
                </a:solidFill>
              </a:rPr>
            </a:br>
            <a:r>
              <a:rPr lang="ja-JP" altLang="en-US" dirty="0" smtClean="0">
                <a:solidFill>
                  <a:srgbClr val="002060"/>
                </a:solidFill>
              </a:rPr>
              <a:t>解消している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lvl="1">
              <a:lnSpc>
                <a:spcPct val="80000"/>
              </a:lnSpc>
            </a:pPr>
            <a:endParaRPr kumimoji="1" lang="en-US" altLang="ja-JP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892425"/>
            <a:ext cx="7380287" cy="106680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6000" smtClean="0"/>
              <a:t>メールの構造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メールのデータ構造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04900" y="1196975"/>
            <a:ext cx="7212013" cy="3065463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メールヘッダ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宛先，送信者，件名，経路等の情報が記述されている</a:t>
            </a:r>
          </a:p>
          <a:p>
            <a:pPr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空白行</a:t>
            </a:r>
            <a:endParaRPr lang="en-US" altLang="ja-JP" sz="3200" dirty="0" smtClean="0">
              <a:solidFill>
                <a:srgbClr val="000080"/>
              </a:solidFill>
            </a:endParaRPr>
          </a:p>
          <a:p>
            <a:pPr lvl="1"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メールヘッダの終端を示すための行</a:t>
            </a:r>
            <a:endParaRPr lang="ja-JP" altLang="en-GB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本文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目次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00125" y="1214438"/>
            <a:ext cx="7929563" cy="4860925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10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4000" b="1" dirty="0" smtClean="0">
                <a:solidFill>
                  <a:srgbClr val="000080"/>
                </a:solidFill>
              </a:rPr>
              <a:t>メール配送</a:t>
            </a:r>
            <a:r>
              <a:rPr lang="ja-JP" altLang="en-US" sz="4000" b="1" dirty="0" smtClean="0">
                <a:solidFill>
                  <a:srgbClr val="000080"/>
                </a:solidFill>
              </a:rPr>
              <a:t>のしくみ</a:t>
            </a:r>
            <a:endParaRPr lang="ja-JP" altLang="en-GB" sz="4000" b="1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10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4000" b="1" dirty="0" smtClean="0">
                <a:solidFill>
                  <a:srgbClr val="000080"/>
                </a:solidFill>
              </a:rPr>
              <a:t>メールの構造</a:t>
            </a:r>
          </a:p>
          <a:p>
            <a:pPr eaLnBrk="1">
              <a:lnSpc>
                <a:spcPct val="83000"/>
              </a:lnSpc>
              <a:spcBef>
                <a:spcPts val="10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4000" b="1" dirty="0" smtClean="0">
                <a:solidFill>
                  <a:srgbClr val="000080"/>
                </a:solidFill>
              </a:rPr>
              <a:t>メール利用の際の注意</a:t>
            </a:r>
          </a:p>
          <a:p>
            <a:pPr eaLnBrk="1">
              <a:lnSpc>
                <a:spcPct val="83000"/>
              </a:lnSpc>
              <a:spcBef>
                <a:spcPts val="10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4000" b="1" dirty="0" smtClean="0">
                <a:solidFill>
                  <a:srgbClr val="000080"/>
                </a:solidFill>
              </a:rPr>
              <a:t>メール</a:t>
            </a:r>
            <a:r>
              <a:rPr lang="ja-JP" altLang="en-US" sz="4000" b="1" dirty="0" smtClean="0">
                <a:solidFill>
                  <a:srgbClr val="000080"/>
                </a:solidFill>
              </a:rPr>
              <a:t>に関するセキュリティ</a:t>
            </a:r>
            <a:endParaRPr lang="ja-JP" altLang="en-GB" sz="4000" b="1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1000"/>
              </a:spcBef>
              <a:spcAft>
                <a:spcPct val="0"/>
              </a:spcAft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 sz="4000" b="1" dirty="0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250825" y="188913"/>
            <a:ext cx="5113338" cy="431800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419475" y="1260475"/>
            <a:ext cx="5221288" cy="1439863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492500" y="1484313"/>
            <a:ext cx="5148263" cy="1347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送信エラー時など，そのエラーを</a:t>
            </a:r>
          </a:p>
          <a:p>
            <a:pPr>
              <a:lnSpc>
                <a:spcPct val="54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報告する宛先になるメールアドレス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250825" y="549275"/>
            <a:ext cx="5616575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348038" y="1628775"/>
            <a:ext cx="4572000" cy="863600"/>
          </a:xfrm>
          <a:prstGeom prst="wedgeRoundRectCallout">
            <a:avLst>
              <a:gd name="adj1" fmla="val -43769"/>
              <a:gd name="adj2" fmla="val -121625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 err="1">
                <a:solidFill>
                  <a:srgbClr val="FFFFFF"/>
                </a:solidFill>
              </a:rPr>
              <a:t>配送先のメールアドレス</a:t>
            </a:r>
            <a:endParaRPr lang="en-GB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50825" y="763588"/>
            <a:ext cx="8353425" cy="2160587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132138" y="3716338"/>
            <a:ext cx="5545137" cy="1684337"/>
          </a:xfrm>
          <a:prstGeom prst="wedgeRoundRectCallout">
            <a:avLst>
              <a:gd name="adj1" fmla="val -39699"/>
              <a:gd name="adj2" fmla="val -82597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276600" y="3860800"/>
            <a:ext cx="5329238" cy="1423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このメールが経由してきたサーバ情報．複数のサーバを経由してきたメールには，いくつもの「</a:t>
            </a:r>
            <a:r>
              <a:rPr lang="en-GB" altLang="ja-JP" sz="2400" b="1" dirty="0">
                <a:solidFill>
                  <a:srgbClr val="FFFFFF"/>
                </a:solidFill>
              </a:rPr>
              <a:t>Received:</a:t>
            </a:r>
            <a:r>
              <a:rPr lang="ja-JP" altLang="en-GB" sz="2400" b="1" dirty="0">
                <a:solidFill>
                  <a:srgbClr val="FFFFFF"/>
                </a:solidFill>
              </a:rPr>
              <a:t>」がついている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50825" y="2709863"/>
            <a:ext cx="252095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195513" y="3502025"/>
            <a:ext cx="2881312" cy="720725"/>
          </a:xfrm>
          <a:prstGeom prst="wedgeRoundRectCallout">
            <a:avLst>
              <a:gd name="adj1" fmla="val -65759"/>
              <a:gd name="adj2" fmla="val -105949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>
                <a:solidFill>
                  <a:srgbClr val="FFFFFF"/>
                </a:solidFill>
              </a:rPr>
              <a:t>MIME のバージョン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50825" y="3033713"/>
            <a:ext cx="5905500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87675" y="4257675"/>
            <a:ext cx="4213225" cy="576263"/>
          </a:xfrm>
          <a:prstGeom prst="wedgeRoundRectCallout">
            <a:avLst>
              <a:gd name="adj1" fmla="val -44014"/>
              <a:gd name="adj2" fmla="val -198185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内容の種類と文字コード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250825" y="3284538"/>
            <a:ext cx="590550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419475" y="4221163"/>
            <a:ext cx="3889375" cy="576262"/>
          </a:xfrm>
          <a:prstGeom prst="wedgeRoundRectCallout">
            <a:avLst>
              <a:gd name="adj1" fmla="val -54611"/>
              <a:gd name="adj2" fmla="val -144491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400" b="1" dirty="0">
                <a:solidFill>
                  <a:srgbClr val="FFFFFF"/>
                </a:solidFill>
              </a:rPr>
              <a:t>メール本文</a:t>
            </a:r>
            <a:r>
              <a:rPr lang="ja-JP" altLang="en-US" sz="2400" b="1" dirty="0" smtClean="0">
                <a:solidFill>
                  <a:srgbClr val="FFFFFF"/>
                </a:solidFill>
              </a:rPr>
              <a:t>のエンコード</a:t>
            </a:r>
            <a:r>
              <a:rPr lang="en-GB" sz="2400" b="1" dirty="0" smtClean="0">
                <a:solidFill>
                  <a:srgbClr val="FFFFFF"/>
                </a:solidFill>
              </a:rPr>
              <a:t>方</a:t>
            </a:r>
            <a:r>
              <a:rPr lang="ja-JP" altLang="en-US" sz="2400" b="1" dirty="0" smtClean="0">
                <a:solidFill>
                  <a:srgbClr val="FFFFFF"/>
                </a:solidFill>
              </a:rPr>
              <a:t>式</a:t>
            </a:r>
            <a:endParaRPr lang="en-GB" sz="2400" b="1" dirty="0">
              <a:solidFill>
                <a:srgbClr val="FFFFFF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987675" y="4699000"/>
            <a:ext cx="5543550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54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400" b="1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250825" y="3573463"/>
            <a:ext cx="4968875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14650" y="2132013"/>
            <a:ext cx="4645025" cy="1154112"/>
          </a:xfrm>
          <a:prstGeom prst="wedgeRoundRectCallout">
            <a:avLst>
              <a:gd name="adj1" fmla="val -42759"/>
              <a:gd name="adj2" fmla="val 74319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3059832" y="2348880"/>
            <a:ext cx="5543550" cy="815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差出人のメールアドレス</a:t>
            </a:r>
          </a:p>
          <a:p>
            <a:pPr>
              <a:lnSpc>
                <a:spcPct val="54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00"/>
                </a:solidFill>
              </a:rPr>
              <a:t>簡単に偽装することができる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250825" y="3897313"/>
            <a:ext cx="3673475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16238" y="2746375"/>
            <a:ext cx="4105275" cy="649288"/>
          </a:xfrm>
          <a:prstGeom prst="wedgeRoundRectCallout">
            <a:avLst>
              <a:gd name="adj1" fmla="val -42384"/>
              <a:gd name="adj2" fmla="val 103301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宛先のメールアドレス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0825" y="4149725"/>
            <a:ext cx="2449513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913" y="2925763"/>
            <a:ext cx="3384550" cy="649287"/>
          </a:xfrm>
          <a:prstGeom prst="wedgeRoundRectCallout">
            <a:avLst>
              <a:gd name="adj1" fmla="val -48593"/>
              <a:gd name="adj2" fmla="val 117727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メールの題名・件名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250825" y="4400550"/>
            <a:ext cx="5834063" cy="360363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913" y="3248025"/>
            <a:ext cx="3095625" cy="649288"/>
          </a:xfrm>
          <a:prstGeom prst="wedgeRoundRectCallout">
            <a:avLst>
              <a:gd name="adj1" fmla="val -47745"/>
              <a:gd name="adj2" fmla="val 113569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メールの送信日時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924175"/>
            <a:ext cx="7772400" cy="106680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6000" dirty="0" smtClean="0"/>
              <a:t>メール配送</a:t>
            </a:r>
            <a:r>
              <a:rPr lang="ja-JP" altLang="en-US" sz="6000" dirty="0" smtClean="0"/>
              <a:t>のしくみ</a:t>
            </a:r>
            <a:endParaRPr lang="ja-JP" altLang="en-GB" sz="6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23850" y="4652963"/>
            <a:ext cx="403225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913" y="3141663"/>
            <a:ext cx="3095625" cy="1009650"/>
          </a:xfrm>
          <a:prstGeom prst="wedgeRoundRectCallout">
            <a:avLst>
              <a:gd name="adj1" fmla="val -47384"/>
              <a:gd name="adj2" fmla="val 94968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メール作成に用いたソフトウェア名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23850" y="4976813"/>
            <a:ext cx="3887788" cy="28892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913" y="3968750"/>
            <a:ext cx="1800225" cy="650875"/>
          </a:xfrm>
          <a:prstGeom prst="wedgeRoundRectCallout">
            <a:avLst>
              <a:gd name="adj1" fmla="val -43653"/>
              <a:gd name="adj2" fmla="val 101463"/>
              <a:gd name="adj3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空白行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424863" cy="536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200407:28:45 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07:28:33 -0000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23850" y="5194300"/>
            <a:ext cx="3527425" cy="4318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195513" y="4113213"/>
            <a:ext cx="1800225" cy="649287"/>
          </a:xfrm>
          <a:prstGeom prst="wedgeRoundRectCallout">
            <a:avLst>
              <a:gd name="adj1" fmla="val -80690"/>
              <a:gd name="adj2" fmla="val 103301"/>
              <a:gd name="adj3" fmla="val 16667"/>
            </a:avLst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本文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924175"/>
            <a:ext cx="7772400" cy="106680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メール利用の際の注意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メール利用の</a:t>
            </a:r>
            <a:r>
              <a:rPr lang="ja-JP" altLang="en-US" smtClean="0"/>
              <a:t>際のマナー</a:t>
            </a:r>
            <a:endParaRPr lang="ja-JP" altLang="en-GB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772400" cy="5111750"/>
          </a:xfrm>
        </p:spPr>
        <p:txBody>
          <a:bodyPr lIns="90000" tIns="46800" rIns="90000" bIns="46800"/>
          <a:lstStyle/>
          <a:p>
            <a:pPr eaLnBrk="1">
              <a:lnSpc>
                <a:spcPts val="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400" b="1" dirty="0" smtClean="0">
                <a:solidFill>
                  <a:srgbClr val="FF3300"/>
                </a:solidFill>
              </a:rPr>
              <a:t>相手の立場になって読み返す</a:t>
            </a:r>
            <a:endParaRPr lang="ja-JP" altLang="en-GB" sz="3400" b="1" dirty="0" smtClean="0">
              <a:solidFill>
                <a:srgbClr val="000080"/>
              </a:solidFill>
            </a:endParaRPr>
          </a:p>
          <a:p>
            <a:pPr eaLnBrk="1">
              <a:lnSpc>
                <a:spcPts val="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FF0000"/>
                </a:solidFill>
              </a:rPr>
              <a:t>初めに</a:t>
            </a:r>
            <a:r>
              <a:rPr lang="ja-JP" altLang="en-GB" sz="3200" b="1" dirty="0" smtClean="0">
                <a:solidFill>
                  <a:srgbClr val="FF0000"/>
                </a:solidFill>
              </a:rPr>
              <a:t>名乗る</a:t>
            </a:r>
          </a:p>
          <a:p>
            <a:pPr eaLnBrk="1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機種依存文字を使わない</a:t>
            </a:r>
          </a:p>
          <a:p>
            <a:pPr lvl="1" eaLnBrk="1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半角カタカナ，「①」，「℡」 など</a:t>
            </a:r>
          </a:p>
          <a:p>
            <a:pPr eaLnBrk="1">
              <a:lnSpc>
                <a:spcPts val="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あまり大きなファイルを添付しない</a:t>
            </a:r>
            <a:endParaRPr lang="en-US" altLang="ja-JP" sz="3200" dirty="0" smtClean="0">
              <a:solidFill>
                <a:srgbClr val="000080"/>
              </a:solidFill>
            </a:endParaRPr>
          </a:p>
          <a:p>
            <a:pPr lvl="1" eaLnBrk="1">
              <a:lnSpc>
                <a:spcPts val="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北大の場合 </a:t>
            </a:r>
            <a:r>
              <a:rPr lang="en-US" altLang="ja-JP" dirty="0" smtClean="0">
                <a:solidFill>
                  <a:srgbClr val="000080"/>
                </a:solidFill>
              </a:rPr>
              <a:t>10 Mb</a:t>
            </a:r>
            <a:r>
              <a:rPr lang="ja-JP" altLang="en-US" dirty="0" smtClean="0">
                <a:solidFill>
                  <a:srgbClr val="000080"/>
                </a:solidFill>
              </a:rPr>
              <a:t> 以上のメールは送受信</a:t>
            </a:r>
            <a:r>
              <a:rPr lang="en-US" altLang="ja-JP" dirty="0" smtClean="0">
                <a:solidFill>
                  <a:srgbClr val="000080"/>
                </a:solidFill>
              </a:rPr>
              <a:t/>
            </a:r>
            <a:br>
              <a:rPr lang="en-US" altLang="ja-JP" dirty="0" smtClean="0">
                <a:solidFill>
                  <a:srgbClr val="000080"/>
                </a:solidFill>
              </a:rPr>
            </a:br>
            <a:r>
              <a:rPr lang="ja-JP" altLang="en-US" dirty="0" smtClean="0">
                <a:solidFill>
                  <a:srgbClr val="000080"/>
                </a:solidFill>
              </a:rPr>
              <a:t>できない</a:t>
            </a:r>
            <a:endParaRPr lang="ja-JP" altLang="en-GB" dirty="0" smtClean="0">
              <a:solidFill>
                <a:srgbClr val="000080"/>
              </a:solidFill>
            </a:endParaRPr>
          </a:p>
          <a:p>
            <a:pPr eaLnBrk="1">
              <a:lnSpc>
                <a:spcPts val="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dirty="0" smtClean="0">
                <a:solidFill>
                  <a:srgbClr val="000080"/>
                </a:solidFill>
              </a:rPr>
              <a:t>HTML </a:t>
            </a:r>
            <a:r>
              <a:rPr lang="ja-JP" altLang="en-GB" sz="3200" dirty="0" smtClean="0">
                <a:solidFill>
                  <a:srgbClr val="000080"/>
                </a:solidFill>
              </a:rPr>
              <a:t>形式に注意</a:t>
            </a:r>
          </a:p>
          <a:p>
            <a:pPr lvl="1" eaLnBrk="1">
              <a:lnSpc>
                <a:spcPts val="3000"/>
              </a:lnSpc>
              <a:spcBef>
                <a:spcPts val="5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初期設定が </a:t>
            </a:r>
            <a:r>
              <a:rPr lang="en-US" altLang="ja-JP" dirty="0" smtClean="0">
                <a:solidFill>
                  <a:srgbClr val="000080"/>
                </a:solidFill>
              </a:rPr>
              <a:t>HTML </a:t>
            </a:r>
            <a:r>
              <a:rPr lang="ja-JP" altLang="en-US" dirty="0" smtClean="0">
                <a:solidFill>
                  <a:srgbClr val="000080"/>
                </a:solidFill>
              </a:rPr>
              <a:t>形式の</a:t>
            </a:r>
            <a:r>
              <a:rPr lang="ja-JP" altLang="en-GB" dirty="0" smtClean="0">
                <a:solidFill>
                  <a:srgbClr val="000080"/>
                </a:solidFill>
              </a:rPr>
              <a:t>メーラがある</a:t>
            </a:r>
          </a:p>
          <a:p>
            <a:pPr eaLnBrk="1">
              <a:lnSpc>
                <a:spcPts val="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チェインメールを送らない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メール利用の際の注意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40768"/>
            <a:ext cx="7772400" cy="4896544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クレジットカード番号，暗証番号などを</a:t>
            </a:r>
            <a:r>
              <a:rPr lang="en-US" altLang="ja-JP" sz="3200" dirty="0" smtClean="0">
                <a:solidFill>
                  <a:srgbClr val="000080"/>
                </a:solidFill>
              </a:rPr>
              <a:t/>
            </a:r>
            <a:br>
              <a:rPr lang="en-US" altLang="ja-JP" sz="3200" dirty="0" smtClean="0">
                <a:solidFill>
                  <a:srgbClr val="000080"/>
                </a:solidFill>
              </a:rPr>
            </a:br>
            <a:r>
              <a:rPr lang="ja-JP" altLang="en-GB" sz="3200" dirty="0" smtClean="0">
                <a:solidFill>
                  <a:srgbClr val="000080"/>
                </a:solidFill>
              </a:rPr>
              <a:t>送らない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盗聴</a:t>
            </a:r>
            <a:r>
              <a:rPr lang="ja-JP" altLang="en-US" dirty="0" smtClean="0">
                <a:solidFill>
                  <a:srgbClr val="000080"/>
                </a:solidFill>
              </a:rPr>
              <a:t>される恐れがある</a:t>
            </a:r>
            <a:endParaRPr lang="ja-JP" altLang="en-GB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3200" dirty="0" smtClean="0">
                <a:solidFill>
                  <a:srgbClr val="000080"/>
                </a:solidFill>
              </a:rPr>
              <a:t>悪質な</a:t>
            </a:r>
            <a:r>
              <a:rPr lang="ja-JP" altLang="en-GB" sz="3200" dirty="0" smtClean="0">
                <a:solidFill>
                  <a:srgbClr val="000080"/>
                </a:solidFill>
              </a:rPr>
              <a:t>メール</a:t>
            </a:r>
            <a:r>
              <a:rPr lang="ja-JP" altLang="en-US" sz="3200" dirty="0" smtClean="0">
                <a:solidFill>
                  <a:srgbClr val="000080"/>
                </a:solidFill>
              </a:rPr>
              <a:t>に注意</a:t>
            </a:r>
            <a:endParaRPr lang="en-US" altLang="ja-JP" sz="3200" dirty="0" smtClean="0">
              <a:solidFill>
                <a:srgbClr val="000080"/>
              </a:solidFill>
            </a:endParaRPr>
          </a:p>
          <a:p>
            <a:pPr lvl="1"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スパムメール</a:t>
            </a:r>
            <a:r>
              <a:rPr lang="en-US" altLang="ja-JP" dirty="0" smtClean="0">
                <a:solidFill>
                  <a:srgbClr val="000080"/>
                </a:solidFill>
              </a:rPr>
              <a:t>(</a:t>
            </a:r>
            <a:r>
              <a:rPr lang="ja-JP" altLang="en-US" dirty="0" smtClean="0">
                <a:solidFill>
                  <a:srgbClr val="000080"/>
                </a:solidFill>
              </a:rPr>
              <a:t>迷惑メール</a:t>
            </a:r>
            <a:r>
              <a:rPr lang="en-US" altLang="ja-JP" dirty="0" smtClean="0">
                <a:solidFill>
                  <a:srgbClr val="000080"/>
                </a:solidFill>
              </a:rPr>
              <a:t>)</a:t>
            </a:r>
          </a:p>
          <a:p>
            <a:pPr lvl="1"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詐欺メール</a:t>
            </a:r>
            <a:endParaRPr lang="ja-JP" altLang="en-GB" dirty="0" smtClean="0">
              <a:solidFill>
                <a:srgbClr val="000080"/>
              </a:solidFill>
            </a:endParaRPr>
          </a:p>
          <a:p>
            <a:pPr lvl="2"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迂闊に信じない</a:t>
            </a:r>
          </a:p>
          <a:p>
            <a:pPr lvl="2" eaLnBrk="1">
              <a:lnSpc>
                <a:spcPct val="83000"/>
              </a:lnSpc>
              <a:spcBef>
                <a:spcPts val="5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特にフィッシング詐欺に注意</a:t>
            </a:r>
          </a:p>
          <a:p>
            <a:pPr lvl="1"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ウイルスメール</a:t>
            </a:r>
          </a:p>
          <a:p>
            <a:pPr lvl="2"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添付ファイルを無闇に開かない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924175"/>
            <a:ext cx="7772400" cy="106680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に関するセキュリティ</a:t>
            </a:r>
            <a:endParaRPr lang="ja-JP" alt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dirty="0" smtClean="0"/>
              <a:t>メールに関するセキュリティ</a:t>
            </a:r>
            <a:endParaRPr lang="ja-JP" altLang="en-GB" dirty="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68413"/>
            <a:ext cx="8569647" cy="4860925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725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900" dirty="0" smtClean="0">
                <a:solidFill>
                  <a:srgbClr val="000080"/>
                </a:solidFill>
              </a:rPr>
              <a:t>メールの</a:t>
            </a:r>
            <a:r>
              <a:rPr lang="ja-JP" altLang="en-GB" sz="2900" dirty="0" smtClean="0">
                <a:solidFill>
                  <a:srgbClr val="FF0000"/>
                </a:solidFill>
              </a:rPr>
              <a:t>偽装</a:t>
            </a:r>
            <a:r>
              <a:rPr lang="en-US" altLang="ja-JP" sz="2900" dirty="0" smtClean="0">
                <a:solidFill>
                  <a:srgbClr val="FF0000"/>
                </a:solidFill>
              </a:rPr>
              <a:t>, </a:t>
            </a:r>
            <a:r>
              <a:rPr lang="ja-JP" altLang="en-US" sz="2900" dirty="0" smtClean="0">
                <a:solidFill>
                  <a:srgbClr val="FF0000"/>
                </a:solidFill>
              </a:rPr>
              <a:t>盗聴</a:t>
            </a:r>
            <a:r>
              <a:rPr lang="ja-JP" altLang="en-GB" sz="2900" dirty="0" smtClean="0">
                <a:solidFill>
                  <a:srgbClr val="000080"/>
                </a:solidFill>
              </a:rPr>
              <a:t>は実は簡単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差出人を詐称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配送途中のネットワーク盗聴、改竄</a:t>
            </a:r>
          </a:p>
          <a:p>
            <a:pPr eaLnBrk="1">
              <a:lnSpc>
                <a:spcPct val="83000"/>
              </a:lnSpc>
              <a:spcBef>
                <a:spcPts val="725"/>
              </a:spcBef>
              <a:spcAft>
                <a:spcPct val="0"/>
              </a:spcAft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 sz="2900" b="1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725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900" dirty="0" smtClean="0">
                <a:solidFill>
                  <a:srgbClr val="000080"/>
                </a:solidFill>
              </a:rPr>
              <a:t>偽装防止のための技術</a:t>
            </a:r>
            <a:r>
              <a:rPr lang="en-US" altLang="ja-JP" sz="2900" dirty="0" smtClean="0">
                <a:solidFill>
                  <a:srgbClr val="000080"/>
                </a:solidFill>
              </a:rPr>
              <a:t>: </a:t>
            </a:r>
            <a:r>
              <a:rPr lang="ja-JP" altLang="en-GB" sz="2900" dirty="0" smtClean="0">
                <a:solidFill>
                  <a:srgbClr val="FF0000"/>
                </a:solidFill>
              </a:rPr>
              <a:t>電子署名</a:t>
            </a:r>
          </a:p>
          <a:p>
            <a:pPr lvl="1"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デジタル文書の作者を証明し、かつ改竄されていないことを保証するために付けられる署名情報</a:t>
            </a:r>
            <a:endParaRPr lang="en-US" altLang="ja-JP" sz="2600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900" dirty="0" smtClean="0">
                <a:solidFill>
                  <a:srgbClr val="000080"/>
                </a:solidFill>
              </a:rPr>
              <a:t>盗聴防止のための技術</a:t>
            </a:r>
            <a:r>
              <a:rPr lang="en-US" altLang="ja-JP" sz="2900" dirty="0" smtClean="0">
                <a:solidFill>
                  <a:srgbClr val="000080"/>
                </a:solidFill>
              </a:rPr>
              <a:t>: </a:t>
            </a:r>
            <a:r>
              <a:rPr lang="ja-JP" altLang="en-US" sz="2900" dirty="0" smtClean="0">
                <a:solidFill>
                  <a:srgbClr val="FF0000"/>
                </a:solidFill>
              </a:rPr>
              <a:t>暗号化</a:t>
            </a:r>
            <a:endParaRPr lang="en-US" altLang="ja-JP" sz="2900" dirty="0" smtClean="0">
              <a:solidFill>
                <a:srgbClr val="FF0000"/>
              </a:solidFill>
            </a:endParaRPr>
          </a:p>
          <a:p>
            <a:pPr lvl="1"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solidFill>
                  <a:srgbClr val="002060"/>
                </a:solidFill>
              </a:rPr>
              <a:t>メール本文</a:t>
            </a:r>
            <a:r>
              <a:rPr lang="en-US" altLang="ja-JP" sz="2600" dirty="0" smtClean="0">
                <a:solidFill>
                  <a:srgbClr val="002060"/>
                </a:solidFill>
              </a:rPr>
              <a:t>, </a:t>
            </a:r>
            <a:r>
              <a:rPr lang="ja-JP" altLang="en-US" sz="2600" dirty="0" smtClean="0">
                <a:solidFill>
                  <a:srgbClr val="002060"/>
                </a:solidFill>
              </a:rPr>
              <a:t>添付ファイルを暗号化し</a:t>
            </a:r>
            <a:r>
              <a:rPr lang="en-US" altLang="ja-JP" sz="2600" dirty="0" smtClean="0">
                <a:solidFill>
                  <a:srgbClr val="002060"/>
                </a:solidFill>
              </a:rPr>
              <a:t>, </a:t>
            </a:r>
            <a:r>
              <a:rPr lang="ja-JP" altLang="en-US" sz="2600" dirty="0" smtClean="0">
                <a:solidFill>
                  <a:srgbClr val="002060"/>
                </a:solidFill>
              </a:rPr>
              <a:t>他人からの盗聴を防ぐ</a:t>
            </a:r>
            <a:endParaRPr lang="ja-JP" altLang="en-GB" sz="2600" dirty="0" smtClean="0">
              <a:solidFill>
                <a:srgbClr val="00206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27784" y="5157192"/>
            <a:ext cx="5400600" cy="730969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 smtClean="0">
                <a:solidFill>
                  <a:srgbClr val="FFFF00"/>
                </a:solidFill>
              </a:rPr>
              <a:t>これらの技術には公開鍵暗号方式</a:t>
            </a:r>
            <a:r>
              <a:rPr kumimoji="1" lang="en-US" altLang="ja-JP" sz="2500" dirty="0" smtClean="0">
                <a:solidFill>
                  <a:srgbClr val="FFFF00"/>
                </a:solidFill>
              </a:rPr>
              <a:t/>
            </a:r>
            <a:br>
              <a:rPr kumimoji="1" lang="en-US" altLang="ja-JP" sz="2500" dirty="0" smtClean="0">
                <a:solidFill>
                  <a:srgbClr val="FFFF00"/>
                </a:solidFill>
              </a:rPr>
            </a:br>
            <a:r>
              <a:rPr kumimoji="1" lang="ja-JP" altLang="en-US" sz="2500" dirty="0" smtClean="0">
                <a:solidFill>
                  <a:srgbClr val="FFFF00"/>
                </a:solidFill>
              </a:rPr>
              <a:t>がよく用いられる</a:t>
            </a:r>
            <a:r>
              <a:rPr kumimoji="1" lang="en-US" altLang="ja-JP" sz="2500" dirty="0" smtClean="0">
                <a:solidFill>
                  <a:srgbClr val="FFFF00"/>
                </a:solidFill>
              </a:rPr>
              <a:t> </a:t>
            </a:r>
            <a:endParaRPr kumimoji="1" lang="ja-JP" altLang="en-US" sz="25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GB" dirty="0" smtClean="0"/>
              <a:t>公開鍵暗号方式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431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kumimoji="1" lang="ja-JP" altLang="en-US" sz="3200" dirty="0" smtClean="0">
                <a:solidFill>
                  <a:srgbClr val="002060"/>
                </a:solidFill>
              </a:rPr>
              <a:t>データを暗号化</a:t>
            </a:r>
            <a:r>
              <a:rPr kumimoji="1" lang="en-US" altLang="ja-JP" sz="3200" dirty="0" smtClean="0">
                <a:solidFill>
                  <a:srgbClr val="002060"/>
                </a:solidFill>
              </a:rPr>
              <a:t>, </a:t>
            </a:r>
            <a:r>
              <a:rPr kumimoji="1" lang="ja-JP" altLang="en-US" sz="3200" dirty="0" smtClean="0">
                <a:solidFill>
                  <a:srgbClr val="002060"/>
                </a:solidFill>
              </a:rPr>
              <a:t>復号化する方式の一つ</a:t>
            </a:r>
            <a:endParaRPr kumimoji="1" lang="en-US" altLang="ja-JP" sz="3200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kumimoji="1" lang="ja-JP" altLang="en-US" sz="3200" dirty="0" smtClean="0">
                <a:solidFill>
                  <a:srgbClr val="002060"/>
                </a:solidFill>
              </a:rPr>
              <a:t>暗号化</a:t>
            </a:r>
            <a:r>
              <a:rPr kumimoji="1" lang="en-US" altLang="ja-JP" sz="3200" dirty="0" smtClean="0">
                <a:solidFill>
                  <a:srgbClr val="002060"/>
                </a:solidFill>
              </a:rPr>
              <a:t>, </a:t>
            </a:r>
            <a:r>
              <a:rPr kumimoji="1" lang="ja-JP" altLang="en-US" sz="3200" dirty="0" smtClean="0">
                <a:solidFill>
                  <a:srgbClr val="002060"/>
                </a:solidFill>
              </a:rPr>
              <a:t>復号化に異なる </a:t>
            </a:r>
            <a:r>
              <a:rPr kumimoji="1" lang="en-US" altLang="ja-JP" sz="3200" dirty="0" smtClean="0">
                <a:solidFill>
                  <a:srgbClr val="002060"/>
                </a:solidFill>
              </a:rPr>
              <a:t>2 </a:t>
            </a:r>
            <a:r>
              <a:rPr kumimoji="1" lang="ja-JP" altLang="en-US" sz="3200" dirty="0" err="1" smtClean="0">
                <a:solidFill>
                  <a:srgbClr val="002060"/>
                </a:solidFill>
              </a:rPr>
              <a:t>つの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鍵</a:t>
            </a:r>
            <a:r>
              <a:rPr kumimoji="1" lang="ja-JP" altLang="en-US" sz="3200" dirty="0" smtClean="0">
                <a:solidFill>
                  <a:srgbClr val="002060"/>
                </a:solidFill>
              </a:rPr>
              <a:t>を使う</a:t>
            </a:r>
            <a:endParaRPr kumimoji="1" lang="en-US" altLang="ja-JP" sz="3200" dirty="0" smtClean="0">
              <a:solidFill>
                <a:srgbClr val="002060"/>
              </a:solidFill>
            </a:endParaRPr>
          </a:p>
          <a:p>
            <a:pPr lvl="1">
              <a:lnSpc>
                <a:spcPct val="80000"/>
              </a:lnSpc>
            </a:pPr>
            <a:r>
              <a:rPr kumimoji="1" lang="ja-JP" altLang="en-US" dirty="0" smtClean="0">
                <a:solidFill>
                  <a:srgbClr val="002060"/>
                </a:solidFill>
              </a:rPr>
              <a:t> </a:t>
            </a:r>
            <a:r>
              <a:rPr kumimoji="1" lang="en-US" altLang="ja-JP" dirty="0" smtClean="0">
                <a:solidFill>
                  <a:srgbClr val="002060"/>
                </a:solidFill>
              </a:rPr>
              <a:t>1 </a:t>
            </a:r>
            <a:r>
              <a:rPr kumimoji="1" lang="ja-JP" altLang="en-US" dirty="0" err="1" smtClean="0">
                <a:solidFill>
                  <a:srgbClr val="002060"/>
                </a:solidFill>
              </a:rPr>
              <a:t>つの</a:t>
            </a:r>
            <a:r>
              <a:rPr kumimoji="1" lang="ja-JP" altLang="en-US" dirty="0" smtClean="0">
                <a:solidFill>
                  <a:srgbClr val="002060"/>
                </a:solidFill>
              </a:rPr>
              <a:t>鍵だけで暗号化する方式はセキュリティ上危険であるので鍵を </a:t>
            </a:r>
            <a:r>
              <a:rPr kumimoji="1" lang="en-US" altLang="ja-JP" dirty="0" smtClean="0">
                <a:solidFill>
                  <a:srgbClr val="002060"/>
                </a:solidFill>
              </a:rPr>
              <a:t>2 </a:t>
            </a:r>
            <a:r>
              <a:rPr kumimoji="1" lang="ja-JP" altLang="en-US" dirty="0" smtClean="0">
                <a:solidFill>
                  <a:srgbClr val="002060"/>
                </a:solidFill>
              </a:rPr>
              <a:t>つ使用する</a:t>
            </a:r>
            <a:r>
              <a:rPr kumimoji="1" lang="en-US" altLang="ja-JP" dirty="0" smtClean="0">
                <a:solidFill>
                  <a:srgbClr val="002060"/>
                </a:solidFill>
              </a:rPr>
              <a:t>. </a:t>
            </a:r>
          </a:p>
          <a:p>
            <a:pPr lvl="1">
              <a:lnSpc>
                <a:spcPct val="80000"/>
              </a:lnSpc>
            </a:pPr>
            <a:r>
              <a:rPr kumimoji="1" lang="ja-JP" altLang="en-US" dirty="0" smtClean="0">
                <a:solidFill>
                  <a:srgbClr val="002060"/>
                </a:solidFill>
              </a:rPr>
              <a:t>ユーザーは自分自身の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公開鍵</a:t>
            </a:r>
            <a:r>
              <a:rPr kumimoji="1" lang="ja-JP" altLang="en-US" dirty="0" smtClean="0">
                <a:solidFill>
                  <a:srgbClr val="002060"/>
                </a:solidFill>
              </a:rPr>
              <a:t>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秘密鍵</a:t>
            </a:r>
            <a:r>
              <a:rPr kumimoji="1" lang="ja-JP" altLang="en-US" dirty="0" smtClean="0">
                <a:solidFill>
                  <a:srgbClr val="002060"/>
                </a:solidFill>
              </a:rPr>
              <a:t>を持つ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pPr lvl="1">
              <a:lnSpc>
                <a:spcPct val="85000"/>
              </a:lnSpc>
            </a:pPr>
            <a:r>
              <a:rPr kumimoji="1" lang="ja-JP" altLang="en-US" dirty="0" smtClean="0">
                <a:solidFill>
                  <a:srgbClr val="002060"/>
                </a:solidFill>
              </a:rPr>
              <a:t>自分の公開鍵で暗号化されたデータは</a:t>
            </a:r>
            <a:r>
              <a:rPr kumimoji="1" lang="en-US" altLang="ja-JP" dirty="0" smtClean="0">
                <a:solidFill>
                  <a:srgbClr val="002060"/>
                </a:solidFill>
              </a:rPr>
              <a:t>, </a:t>
            </a:r>
            <a:r>
              <a:rPr kumimoji="1" lang="ja-JP" altLang="en-US" dirty="0" smtClean="0">
                <a:solidFill>
                  <a:srgbClr val="002060"/>
                </a:solidFill>
              </a:rPr>
              <a:t>自分の</a:t>
            </a:r>
            <a:r>
              <a:rPr kumimoji="1" lang="en-US" altLang="ja-JP" dirty="0" smtClean="0">
                <a:solidFill>
                  <a:srgbClr val="002060"/>
                </a:solidFill>
              </a:rPr>
              <a:t/>
            </a:r>
            <a:br>
              <a:rPr kumimoji="1" lang="en-US" altLang="ja-JP" dirty="0" smtClean="0">
                <a:solidFill>
                  <a:srgbClr val="002060"/>
                </a:solidFill>
              </a:rPr>
            </a:br>
            <a:r>
              <a:rPr kumimoji="1" lang="ja-JP" altLang="en-US" dirty="0" smtClean="0">
                <a:solidFill>
                  <a:srgbClr val="002060"/>
                </a:solidFill>
              </a:rPr>
              <a:t>秘密鍵でしか復号化できない</a:t>
            </a:r>
            <a:r>
              <a:rPr kumimoji="1" lang="en-US" altLang="ja-JP" dirty="0" smtClean="0">
                <a:solidFill>
                  <a:srgbClr val="002060"/>
                </a:solidFill>
              </a:rPr>
              <a:t>. </a:t>
            </a:r>
            <a:r>
              <a:rPr kumimoji="1" lang="ja-JP" altLang="en-US" dirty="0" smtClean="0">
                <a:solidFill>
                  <a:srgbClr val="002060"/>
                </a:solidFill>
              </a:rPr>
              <a:t>逆もまた然り</a:t>
            </a:r>
            <a:r>
              <a:rPr kumimoji="1" lang="en-US" altLang="ja-JP" dirty="0" smtClean="0">
                <a:solidFill>
                  <a:srgbClr val="002060"/>
                </a:solidFill>
              </a:rPr>
              <a:t>. </a:t>
            </a:r>
            <a:endParaRPr kumimoji="1" lang="en-US" altLang="ja-JP" dirty="0" smtClean="0"/>
          </a:p>
          <a:p>
            <a:pPr lvl="1">
              <a:lnSpc>
                <a:spcPct val="85000"/>
              </a:lnSpc>
            </a:pPr>
            <a:r>
              <a:rPr kumimoji="1" lang="ja-JP" altLang="en-US" dirty="0" smtClean="0">
                <a:solidFill>
                  <a:srgbClr val="FF0000"/>
                </a:solidFill>
              </a:rPr>
              <a:t>秘密鍵は自分しか</a:t>
            </a:r>
            <a:r>
              <a:rPr kumimoji="1" lang="ja-JP" altLang="en-US" dirty="0" smtClean="0">
                <a:solidFill>
                  <a:srgbClr val="002060"/>
                </a:solidFill>
              </a:rPr>
              <a:t>持っておらず</a:t>
            </a:r>
            <a:r>
              <a:rPr kumimoji="1" lang="en-US" altLang="ja-JP" dirty="0" smtClean="0">
                <a:solidFill>
                  <a:srgbClr val="002060"/>
                </a:solidFill>
              </a:rPr>
              <a:t>, </a:t>
            </a:r>
            <a:r>
              <a:rPr kumimoji="1" lang="ja-JP" altLang="en-US" dirty="0" smtClean="0">
                <a:solidFill>
                  <a:srgbClr val="FF0000"/>
                </a:solidFill>
              </a:rPr>
              <a:t>公開鍵は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002060"/>
                </a:solidFill>
              </a:rPr>
              <a:t>自分とやり取りをする </a:t>
            </a:r>
            <a:r>
              <a:rPr kumimoji="1" lang="ja-JP" altLang="en-US" dirty="0" smtClean="0">
                <a:solidFill>
                  <a:srgbClr val="FF0000"/>
                </a:solidFill>
              </a:rPr>
              <a:t>全ての相手</a:t>
            </a:r>
            <a:r>
              <a:rPr kumimoji="1" lang="ja-JP" altLang="en-US" dirty="0" smtClean="0">
                <a:solidFill>
                  <a:srgbClr val="002060"/>
                </a:solidFill>
              </a:rPr>
              <a:t>が持つ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36713" y="0"/>
            <a:ext cx="6992937" cy="1670050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公開鍵暗号方式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6" name="グループ化 15"/>
          <p:cNvGrpSpPr/>
          <p:nvPr/>
        </p:nvGrpSpPr>
        <p:grpSpPr>
          <a:xfrm>
            <a:off x="6523038" y="2493963"/>
            <a:ext cx="1109662" cy="1538287"/>
            <a:chOff x="6523038" y="2493963"/>
            <a:chExt cx="1109662" cy="1538287"/>
          </a:xfrm>
        </p:grpSpPr>
        <p:sp>
          <p:nvSpPr>
            <p:cNvPr id="43016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43020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700338" y="1979613"/>
            <a:ext cx="815975" cy="652462"/>
            <a:chOff x="1701" y="1247"/>
            <a:chExt cx="514" cy="411"/>
          </a:xfrm>
        </p:grpSpPr>
        <p:sp>
          <p:nvSpPr>
            <p:cNvPr id="43022" name="AutoShape 13"/>
            <p:cNvSpPr>
              <a:spLocks noChangeArrowheads="1"/>
            </p:cNvSpPr>
            <p:nvPr/>
          </p:nvSpPr>
          <p:spPr bwMode="auto">
            <a:xfrm>
              <a:off x="1701" y="1247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23" name="Freeform 14"/>
            <p:cNvSpPr>
              <a:spLocks noChangeArrowheads="1"/>
            </p:cNvSpPr>
            <p:nvPr/>
          </p:nvSpPr>
          <p:spPr bwMode="auto">
            <a:xfrm>
              <a:off x="1701" y="1247"/>
              <a:ext cx="515" cy="206"/>
            </a:xfrm>
            <a:custGeom>
              <a:avLst/>
              <a:gdLst>
                <a:gd name="T0" fmla="*/ 1134 w 2269"/>
                <a:gd name="T1" fmla="*/ 908 h 909"/>
                <a:gd name="T2" fmla="*/ 2268 w 2269"/>
                <a:gd name="T3" fmla="*/ 0 h 909"/>
                <a:gd name="T4" fmla="*/ 0 w 2269"/>
                <a:gd name="T5" fmla="*/ 0 h 909"/>
                <a:gd name="T6" fmla="*/ 1134 w 2269"/>
                <a:gd name="T7" fmla="*/ 908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7668344" y="2492896"/>
            <a:ext cx="1109662" cy="1501254"/>
            <a:chOff x="7668344" y="2492896"/>
            <a:chExt cx="1109662" cy="1501254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43015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43018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0" name="グループ化 19"/>
            <p:cNvGrpSpPr/>
            <p:nvPr/>
          </p:nvGrpSpPr>
          <p:grpSpPr>
            <a:xfrm>
              <a:off x="8100392" y="3501008"/>
              <a:ext cx="432048" cy="360040"/>
              <a:chOff x="4283968" y="4797152"/>
              <a:chExt cx="432048" cy="432048"/>
            </a:xfrm>
          </p:grpSpPr>
          <p:sp>
            <p:nvSpPr>
              <p:cNvPr id="19" name="円/楕円 18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283968" y="4883560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6125 0.139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" y="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電子メール （</a:t>
            </a:r>
            <a:r>
              <a:rPr lang="en-GB" altLang="ja-JP" smtClean="0"/>
              <a:t>E-mail</a:t>
            </a:r>
            <a:r>
              <a:rPr lang="ja-JP" altLang="en-GB" smtClean="0"/>
              <a:t>）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14425" y="1268413"/>
            <a:ext cx="7561263" cy="4833937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コンピュータがネットワークを通じて</a:t>
            </a:r>
            <a:r>
              <a:rPr lang="en-GB" altLang="ja-JP" sz="3200" dirty="0" smtClean="0">
                <a:solidFill>
                  <a:srgbClr val="000080"/>
                </a:solidFill>
              </a:rPr>
              <a:t>, </a:t>
            </a:r>
            <a:br>
              <a:rPr lang="en-GB" altLang="ja-JP" sz="3200" dirty="0" smtClean="0">
                <a:solidFill>
                  <a:srgbClr val="000080"/>
                </a:solidFill>
              </a:rPr>
            </a:br>
            <a:r>
              <a:rPr lang="ja-JP" altLang="en-GB" sz="3200" dirty="0" smtClean="0">
                <a:solidFill>
                  <a:srgbClr val="000080"/>
                </a:solidFill>
              </a:rPr>
              <a:t>文字のメッセージを交換するシステム</a:t>
            </a:r>
          </a:p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具体例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携帯メール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solidFill>
                  <a:srgbClr val="000080"/>
                </a:solidFill>
              </a:rPr>
              <a:t>Web </a:t>
            </a:r>
            <a:r>
              <a:rPr lang="ja-JP" altLang="en-GB" dirty="0" smtClean="0">
                <a:solidFill>
                  <a:srgbClr val="000080"/>
                </a:solidFill>
              </a:rPr>
              <a:t>メール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solidFill>
                  <a:srgbClr val="000080"/>
                </a:solidFill>
              </a:rPr>
              <a:t>ISP </a:t>
            </a:r>
            <a:r>
              <a:rPr lang="ja-JP" altLang="en-GB" dirty="0" smtClean="0">
                <a:solidFill>
                  <a:srgbClr val="000080"/>
                </a:solidFill>
              </a:rPr>
              <a:t>（プロバイダ） から提供される</a:t>
            </a:r>
          </a:p>
          <a:p>
            <a:pPr lvl="1" eaLnBrk="1">
              <a:lnSpc>
                <a:spcPct val="58000"/>
              </a:lnSpc>
              <a:spcBef>
                <a:spcPts val="700"/>
              </a:spcBef>
              <a:spcAft>
                <a:spcPct val="0"/>
              </a:spcAft>
              <a:buClr>
                <a:srgbClr val="90A553"/>
              </a:buClr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solidFill>
                  <a:srgbClr val="000080"/>
                </a:solidFill>
              </a:rPr>
              <a:t>  </a:t>
            </a:r>
            <a:r>
              <a:rPr lang="ja-JP" altLang="en-GB" dirty="0" smtClean="0">
                <a:solidFill>
                  <a:srgbClr val="000080"/>
                </a:solidFill>
              </a:rPr>
              <a:t>メールサービス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solidFill>
                  <a:srgbClr val="000080"/>
                </a:solidFill>
              </a:rPr>
              <a:t>etc…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36713" y="0"/>
            <a:ext cx="6992937" cy="1670050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公開鍵暗号方式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43021" name="Group 12"/>
          <p:cNvGrpSpPr>
            <a:grpSpLocks/>
          </p:cNvGrpSpPr>
          <p:nvPr/>
        </p:nvGrpSpPr>
        <p:grpSpPr bwMode="auto">
          <a:xfrm>
            <a:off x="2700338" y="1979613"/>
            <a:ext cx="815975" cy="652462"/>
            <a:chOff x="1701" y="1247"/>
            <a:chExt cx="514" cy="411"/>
          </a:xfrm>
        </p:grpSpPr>
        <p:sp>
          <p:nvSpPr>
            <p:cNvPr id="43022" name="AutoShape 13"/>
            <p:cNvSpPr>
              <a:spLocks noChangeArrowheads="1"/>
            </p:cNvSpPr>
            <p:nvPr/>
          </p:nvSpPr>
          <p:spPr bwMode="auto">
            <a:xfrm>
              <a:off x="1701" y="1247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23" name="Freeform 14"/>
            <p:cNvSpPr>
              <a:spLocks noChangeArrowheads="1"/>
            </p:cNvSpPr>
            <p:nvPr/>
          </p:nvSpPr>
          <p:spPr bwMode="auto">
            <a:xfrm>
              <a:off x="1701" y="1247"/>
              <a:ext cx="515" cy="206"/>
            </a:xfrm>
            <a:custGeom>
              <a:avLst/>
              <a:gdLst>
                <a:gd name="T0" fmla="*/ 1134 w 2269"/>
                <a:gd name="T1" fmla="*/ 908 h 909"/>
                <a:gd name="T2" fmla="*/ 2268 w 2269"/>
                <a:gd name="T3" fmla="*/ 0 h 909"/>
                <a:gd name="T4" fmla="*/ 0 w 2269"/>
                <a:gd name="T5" fmla="*/ 0 h 909"/>
                <a:gd name="T6" fmla="*/ 1134 w 2269"/>
                <a:gd name="T7" fmla="*/ 908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899592" y="3429000"/>
            <a:ext cx="1109662" cy="1538287"/>
            <a:chOff x="6523038" y="2493963"/>
            <a:chExt cx="1109662" cy="1538287"/>
          </a:xfrm>
        </p:grpSpPr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19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7" name="グループ化 26"/>
          <p:cNvGrpSpPr/>
          <p:nvPr/>
        </p:nvGrpSpPr>
        <p:grpSpPr>
          <a:xfrm>
            <a:off x="7668344" y="2492896"/>
            <a:ext cx="1109662" cy="1501254"/>
            <a:chOff x="7668344" y="2492896"/>
            <a:chExt cx="1109662" cy="1501254"/>
          </a:xfrm>
        </p:grpSpPr>
        <p:grpSp>
          <p:nvGrpSpPr>
            <p:cNvPr id="28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32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33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9" name="グループ化 19"/>
            <p:cNvGrpSpPr/>
            <p:nvPr/>
          </p:nvGrpSpPr>
          <p:grpSpPr>
            <a:xfrm>
              <a:off x="8100392" y="3501008"/>
              <a:ext cx="432048" cy="360040"/>
              <a:chOff x="4283968" y="4797152"/>
              <a:chExt cx="432048" cy="432048"/>
            </a:xfrm>
          </p:grpSpPr>
          <p:sp>
            <p:nvSpPr>
              <p:cNvPr id="30" name="円/楕円 29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4283968" y="4883560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36713" y="0"/>
            <a:ext cx="6992937" cy="1670050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公開鍵暗号方式</a:t>
            </a: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700338" y="1979613"/>
            <a:ext cx="815975" cy="652462"/>
            <a:chOff x="1701" y="1247"/>
            <a:chExt cx="514" cy="411"/>
          </a:xfrm>
        </p:grpSpPr>
        <p:grpSp>
          <p:nvGrpSpPr>
            <p:cNvPr id="44046" name="Group 13"/>
            <p:cNvGrpSpPr>
              <a:grpSpLocks/>
            </p:cNvGrpSpPr>
            <p:nvPr/>
          </p:nvGrpSpPr>
          <p:grpSpPr bwMode="auto">
            <a:xfrm>
              <a:off x="1701" y="1247"/>
              <a:ext cx="514" cy="411"/>
              <a:chOff x="1701" y="1247"/>
              <a:chExt cx="514" cy="411"/>
            </a:xfrm>
          </p:grpSpPr>
          <p:sp>
            <p:nvSpPr>
              <p:cNvPr id="44048" name="AutoShape 14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412"/>
              </a:xfrm>
              <a:prstGeom prst="roundRect">
                <a:avLst>
                  <a:gd name="adj" fmla="val 241"/>
                </a:avLst>
              </a:prstGeom>
              <a:solidFill>
                <a:srgbClr val="FFFFFF"/>
              </a:solidFill>
              <a:ln w="36000">
                <a:solidFill>
                  <a:srgbClr val="263E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049" name="Freeform 15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206"/>
              </a:xfrm>
              <a:custGeom>
                <a:avLst/>
                <a:gdLst>
                  <a:gd name="T0" fmla="*/ 1134 w 2269"/>
                  <a:gd name="T1" fmla="*/ 908 h 909"/>
                  <a:gd name="T2" fmla="*/ 2268 w 2269"/>
                  <a:gd name="T3" fmla="*/ 0 h 909"/>
                  <a:gd name="T4" fmla="*/ 0 w 2269"/>
                  <a:gd name="T5" fmla="*/ 0 h 909"/>
                  <a:gd name="T6" fmla="*/ 1134 w 2269"/>
                  <a:gd name="T7" fmla="*/ 908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4047" name="Picture 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53" y="1293"/>
              <a:ext cx="227" cy="3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8" name="グループ化 17"/>
          <p:cNvGrpSpPr/>
          <p:nvPr/>
        </p:nvGrpSpPr>
        <p:grpSpPr>
          <a:xfrm>
            <a:off x="899592" y="3429000"/>
            <a:ext cx="1109662" cy="1538287"/>
            <a:chOff x="6523038" y="2493963"/>
            <a:chExt cx="1109662" cy="1538287"/>
          </a:xfrm>
        </p:grpSpPr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1" name="グループ化 20"/>
          <p:cNvGrpSpPr/>
          <p:nvPr/>
        </p:nvGrpSpPr>
        <p:grpSpPr>
          <a:xfrm>
            <a:off x="7668344" y="2492896"/>
            <a:ext cx="1109662" cy="1501254"/>
            <a:chOff x="7668344" y="2492896"/>
            <a:chExt cx="1109662" cy="1501254"/>
          </a:xfrm>
        </p:grpSpPr>
        <p:grpSp>
          <p:nvGrpSpPr>
            <p:cNvPr id="22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27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3" name="グループ化 19"/>
            <p:cNvGrpSpPr/>
            <p:nvPr/>
          </p:nvGrpSpPr>
          <p:grpSpPr>
            <a:xfrm>
              <a:off x="8100392" y="3501008"/>
              <a:ext cx="432048" cy="360040"/>
              <a:chOff x="4283968" y="4797152"/>
              <a:chExt cx="432048" cy="432048"/>
            </a:xfrm>
          </p:grpSpPr>
          <p:sp>
            <p:nvSpPr>
              <p:cNvPr id="24" name="円/楕円 23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4283968" y="4883560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L 0.31494 0.27292 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rCtr x="157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36713" y="0"/>
            <a:ext cx="6992937" cy="1670050"/>
          </a:xfrm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公開鍵暗号方式</a:t>
            </a:r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45069" name="Group 12"/>
          <p:cNvGrpSpPr>
            <a:grpSpLocks/>
          </p:cNvGrpSpPr>
          <p:nvPr/>
        </p:nvGrpSpPr>
        <p:grpSpPr bwMode="auto">
          <a:xfrm>
            <a:off x="5662613" y="3779838"/>
            <a:ext cx="815975" cy="652462"/>
            <a:chOff x="3567" y="2381"/>
            <a:chExt cx="514" cy="411"/>
          </a:xfrm>
        </p:grpSpPr>
        <p:sp>
          <p:nvSpPr>
            <p:cNvPr id="2" name="AutoShape 13"/>
            <p:cNvSpPr>
              <a:spLocks noChangeArrowheads="1"/>
            </p:cNvSpPr>
            <p:nvPr/>
          </p:nvSpPr>
          <p:spPr bwMode="auto">
            <a:xfrm>
              <a:off x="3567" y="2381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73" name="Freeform 14"/>
            <p:cNvSpPr>
              <a:spLocks noChangeArrowheads="1"/>
            </p:cNvSpPr>
            <p:nvPr/>
          </p:nvSpPr>
          <p:spPr bwMode="auto">
            <a:xfrm>
              <a:off x="3567" y="2381"/>
              <a:ext cx="515" cy="206"/>
            </a:xfrm>
            <a:custGeom>
              <a:avLst/>
              <a:gdLst>
                <a:gd name="T0" fmla="*/ 1134 w 2269"/>
                <a:gd name="T1" fmla="*/ 908 h 909"/>
                <a:gd name="T2" fmla="*/ 2268 w 2269"/>
                <a:gd name="T3" fmla="*/ 0 h 909"/>
                <a:gd name="T4" fmla="*/ 0 w 2269"/>
                <a:gd name="T5" fmla="*/ 0 h 909"/>
                <a:gd name="T6" fmla="*/ 1134 w 2269"/>
                <a:gd name="T7" fmla="*/ 908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45071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03913" y="3851275"/>
            <a:ext cx="360362" cy="53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9" name="グループ化 18"/>
          <p:cNvGrpSpPr/>
          <p:nvPr/>
        </p:nvGrpSpPr>
        <p:grpSpPr>
          <a:xfrm>
            <a:off x="899592" y="3429000"/>
            <a:ext cx="1109662" cy="1538287"/>
            <a:chOff x="6523038" y="2493963"/>
            <a:chExt cx="1109662" cy="1538287"/>
          </a:xfrm>
        </p:grpSpPr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21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22" name="グループ化 21"/>
          <p:cNvGrpSpPr/>
          <p:nvPr/>
        </p:nvGrpSpPr>
        <p:grpSpPr>
          <a:xfrm>
            <a:off x="7668344" y="2492896"/>
            <a:ext cx="1109662" cy="1501254"/>
            <a:chOff x="7668344" y="2492896"/>
            <a:chExt cx="1109662" cy="1501254"/>
          </a:xfrm>
        </p:grpSpPr>
        <p:grpSp>
          <p:nvGrpSpPr>
            <p:cNvPr id="23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27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28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24" name="グループ化 19"/>
            <p:cNvGrpSpPr/>
            <p:nvPr/>
          </p:nvGrpSpPr>
          <p:grpSpPr>
            <a:xfrm>
              <a:off x="8100392" y="3501008"/>
              <a:ext cx="432048" cy="360040"/>
              <a:chOff x="4283968" y="4797152"/>
              <a:chExt cx="432048" cy="432048"/>
            </a:xfrm>
          </p:grpSpPr>
          <p:sp>
            <p:nvSpPr>
              <p:cNvPr id="25" name="円/楕円 24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4283968" y="4883560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8" name="グループ化 37"/>
          <p:cNvGrpSpPr/>
          <p:nvPr/>
        </p:nvGrpSpPr>
        <p:grpSpPr>
          <a:xfrm>
            <a:off x="5940425" y="4500563"/>
            <a:ext cx="539750" cy="584621"/>
            <a:chOff x="5940425" y="4500563"/>
            <a:chExt cx="539750" cy="584621"/>
          </a:xfrm>
        </p:grpSpPr>
        <p:pic>
          <p:nvPicPr>
            <p:cNvPr id="45072" name="Picture 1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940425" y="4500563"/>
              <a:ext cx="539750" cy="5397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7" name="グループ化 36"/>
            <p:cNvGrpSpPr/>
            <p:nvPr/>
          </p:nvGrpSpPr>
          <p:grpSpPr>
            <a:xfrm>
              <a:off x="6084168" y="4797152"/>
              <a:ext cx="360040" cy="288032"/>
              <a:chOff x="4139952" y="5301208"/>
              <a:chExt cx="360040" cy="288032"/>
            </a:xfrm>
          </p:grpSpPr>
          <p:sp>
            <p:nvSpPr>
              <p:cNvPr id="36" name="円/楕円 35"/>
              <p:cNvSpPr/>
              <p:nvPr/>
            </p:nvSpPr>
            <p:spPr bwMode="auto">
              <a:xfrm>
                <a:off x="4139952" y="5301208"/>
                <a:ext cx="288032" cy="288032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4139952" y="5301208"/>
                <a:ext cx="360040" cy="288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500" dirty="0" smtClean="0">
                    <a:solidFill>
                      <a:srgbClr val="FF0000"/>
                    </a:solidFill>
                  </a:rPr>
                  <a:t>秘</a:t>
                </a:r>
                <a:endParaRPr kumimoji="1" lang="ja-JP" altLang="en-US" sz="15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まとめ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268760"/>
            <a:ext cx="7777162" cy="5330825"/>
          </a:xfrm>
        </p:spPr>
        <p:txBody>
          <a:bodyPr lIns="90000" tIns="46800" rIns="90000" bIns="46800"/>
          <a:lstStyle/>
          <a:p>
            <a:pPr eaLnBrk="1">
              <a:lnSpc>
                <a:spcPct val="67000"/>
              </a:lnSpc>
              <a:spcBef>
                <a:spcPts val="775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900" dirty="0" smtClean="0">
                <a:solidFill>
                  <a:srgbClr val="000080"/>
                </a:solidFill>
              </a:rPr>
              <a:t>メール配送のしくみ</a:t>
            </a: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送受信のためのソフトウェア</a:t>
            </a:r>
            <a:r>
              <a:rPr lang="en-GB" altLang="ja-JP" sz="2600" dirty="0" smtClean="0">
                <a:solidFill>
                  <a:srgbClr val="000080"/>
                </a:solidFill>
              </a:rPr>
              <a:t>: </a:t>
            </a:r>
            <a:r>
              <a:rPr lang="en-GB" altLang="ja-JP" sz="2600" dirty="0" smtClean="0">
                <a:solidFill>
                  <a:srgbClr val="FF0000"/>
                </a:solidFill>
              </a:rPr>
              <a:t>MTA</a:t>
            </a:r>
            <a:r>
              <a:rPr lang="en-GB" altLang="ja-JP" sz="2600" dirty="0" smtClean="0">
                <a:solidFill>
                  <a:srgbClr val="000080"/>
                </a:solidFill>
              </a:rPr>
              <a:t> </a:t>
            </a:r>
            <a:r>
              <a:rPr lang="ja-JP" altLang="en-GB" sz="2600" dirty="0" smtClean="0">
                <a:solidFill>
                  <a:srgbClr val="000080"/>
                </a:solidFill>
              </a:rPr>
              <a:t>と </a:t>
            </a:r>
            <a:r>
              <a:rPr lang="en-GB" altLang="ja-JP" sz="2600" dirty="0" smtClean="0">
                <a:solidFill>
                  <a:srgbClr val="FF0000"/>
                </a:solidFill>
              </a:rPr>
              <a:t>MUA</a:t>
            </a: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プロトコル</a:t>
            </a:r>
            <a:r>
              <a:rPr lang="en-GB" altLang="ja-JP" sz="2600" dirty="0" smtClean="0">
                <a:solidFill>
                  <a:srgbClr val="000080"/>
                </a:solidFill>
              </a:rPr>
              <a:t>: </a:t>
            </a:r>
            <a:r>
              <a:rPr lang="en-GB" altLang="ja-JP" sz="2600" dirty="0" smtClean="0">
                <a:solidFill>
                  <a:srgbClr val="FF0000"/>
                </a:solidFill>
              </a:rPr>
              <a:t>SMTP, POP, IMA</a:t>
            </a:r>
            <a:r>
              <a:rPr lang="en-US" altLang="ja-JP" sz="2600" dirty="0" smtClean="0">
                <a:solidFill>
                  <a:srgbClr val="FF0000"/>
                </a:solidFill>
              </a:rPr>
              <a:t>P</a:t>
            </a:r>
            <a:endParaRPr lang="en-GB" altLang="ja-JP" dirty="0" smtClean="0">
              <a:solidFill>
                <a:srgbClr val="FF0000"/>
              </a:solidFill>
            </a:endParaRPr>
          </a:p>
          <a:p>
            <a:pPr eaLnBrk="1">
              <a:lnSpc>
                <a:spcPct val="67000"/>
              </a:lnSpc>
              <a:spcBef>
                <a:spcPts val="775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900" dirty="0" smtClean="0">
                <a:solidFill>
                  <a:srgbClr val="000080"/>
                </a:solidFill>
              </a:rPr>
              <a:t>メールのデータ構造</a:t>
            </a: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ヘッダ</a:t>
            </a:r>
            <a:r>
              <a:rPr lang="en-GB" altLang="ja-JP" sz="2600" dirty="0" smtClean="0">
                <a:solidFill>
                  <a:srgbClr val="000080"/>
                </a:solidFill>
              </a:rPr>
              <a:t>, </a:t>
            </a:r>
            <a:r>
              <a:rPr lang="ja-JP" altLang="en-GB" sz="2600" dirty="0" smtClean="0">
                <a:solidFill>
                  <a:srgbClr val="000080"/>
                </a:solidFill>
              </a:rPr>
              <a:t>空白行</a:t>
            </a:r>
            <a:r>
              <a:rPr lang="en-GB" altLang="ja-JP" sz="2600" dirty="0" smtClean="0">
                <a:solidFill>
                  <a:srgbClr val="000080"/>
                </a:solidFill>
              </a:rPr>
              <a:t>, </a:t>
            </a:r>
            <a:r>
              <a:rPr lang="ja-JP" altLang="en-GB" sz="2600" dirty="0" smtClean="0">
                <a:solidFill>
                  <a:srgbClr val="000080"/>
                </a:solidFill>
              </a:rPr>
              <a:t>本文からなる</a:t>
            </a: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000080"/>
                </a:solidFill>
              </a:rPr>
              <a:t>ヘッダには宛先，送信者，件名，経路等が</a:t>
            </a:r>
            <a:r>
              <a:rPr lang="en-US" altLang="ja-JP" sz="2600" dirty="0" smtClean="0">
                <a:solidFill>
                  <a:srgbClr val="000080"/>
                </a:solidFill>
              </a:rPr>
              <a:t/>
            </a:r>
            <a:br>
              <a:rPr lang="en-US" altLang="ja-JP" sz="2600" dirty="0" smtClean="0">
                <a:solidFill>
                  <a:srgbClr val="000080"/>
                </a:solidFill>
              </a:rPr>
            </a:br>
            <a:r>
              <a:rPr lang="ja-JP" altLang="en-GB" sz="2600" dirty="0" smtClean="0">
                <a:solidFill>
                  <a:srgbClr val="000080"/>
                </a:solidFill>
              </a:rPr>
              <a:t>記載されている</a:t>
            </a:r>
            <a:endParaRPr lang="en-GB" altLang="ja-JP" sz="3100" dirty="0" smtClean="0">
              <a:solidFill>
                <a:srgbClr val="000080"/>
              </a:solidFill>
            </a:endParaRPr>
          </a:p>
          <a:p>
            <a:pPr eaLnBrk="1">
              <a:lnSpc>
                <a:spcPct val="67000"/>
              </a:lnSpc>
              <a:spcBef>
                <a:spcPts val="775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900" dirty="0" smtClean="0">
                <a:solidFill>
                  <a:srgbClr val="000080"/>
                </a:solidFill>
              </a:rPr>
              <a:t>メール利用の際の注意</a:t>
            </a: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dirty="0" smtClean="0">
                <a:solidFill>
                  <a:srgbClr val="FF0000"/>
                </a:solidFill>
              </a:rPr>
              <a:t>相手の立場になって読み返す</a:t>
            </a: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solidFill>
                  <a:srgbClr val="000080"/>
                </a:solidFill>
              </a:rPr>
              <a:t>悪質なメール</a:t>
            </a:r>
            <a:r>
              <a:rPr lang="ja-JP" altLang="en-GB" sz="2600" dirty="0" smtClean="0">
                <a:solidFill>
                  <a:srgbClr val="000080"/>
                </a:solidFill>
              </a:rPr>
              <a:t>に注意</a:t>
            </a:r>
            <a:endParaRPr lang="en-US" altLang="ja-JP" sz="2600" dirty="0" smtClean="0">
              <a:solidFill>
                <a:srgbClr val="000080"/>
              </a:solidFill>
            </a:endParaRPr>
          </a:p>
          <a:p>
            <a:pPr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800" dirty="0" smtClean="0">
                <a:solidFill>
                  <a:srgbClr val="000080"/>
                </a:solidFill>
              </a:rPr>
              <a:t>メールに関するセキュリティ</a:t>
            </a:r>
            <a:endParaRPr lang="en-US" altLang="ja-JP" sz="2800" dirty="0" smtClean="0">
              <a:solidFill>
                <a:srgbClr val="000080"/>
              </a:solidFill>
            </a:endParaRPr>
          </a:p>
          <a:p>
            <a:pPr lvl="1" eaLnBrk="1">
              <a:lnSpc>
                <a:spcPct val="6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solidFill>
                  <a:srgbClr val="FF0000"/>
                </a:solidFill>
              </a:rPr>
              <a:t>電子署名</a:t>
            </a:r>
            <a:r>
              <a:rPr lang="en-US" altLang="ja-JP" sz="2600" dirty="0" smtClean="0">
                <a:solidFill>
                  <a:srgbClr val="FF0000"/>
                </a:solidFill>
              </a:rPr>
              <a:t>, </a:t>
            </a:r>
            <a:r>
              <a:rPr lang="ja-JP" altLang="en-US" sz="2600" dirty="0" smtClean="0">
                <a:solidFill>
                  <a:srgbClr val="FF0000"/>
                </a:solidFill>
              </a:rPr>
              <a:t>暗号化</a:t>
            </a:r>
            <a:r>
              <a:rPr lang="ja-JP" altLang="en-US" sz="2600" dirty="0" smtClean="0">
                <a:solidFill>
                  <a:srgbClr val="000080"/>
                </a:solidFill>
              </a:rPr>
              <a:t>には</a:t>
            </a:r>
            <a:r>
              <a:rPr lang="ja-JP" altLang="en-US" sz="2600" dirty="0" smtClean="0">
                <a:solidFill>
                  <a:srgbClr val="FF0000"/>
                </a:solidFill>
              </a:rPr>
              <a:t>公開鍵暗号方式</a:t>
            </a:r>
            <a:r>
              <a:rPr lang="ja-JP" altLang="en-US" sz="2600" dirty="0" smtClean="0">
                <a:solidFill>
                  <a:srgbClr val="000080"/>
                </a:solidFill>
              </a:rPr>
              <a:t>が</a:t>
            </a:r>
            <a:r>
              <a:rPr lang="en-US" altLang="ja-JP" sz="2600" dirty="0" smtClean="0">
                <a:solidFill>
                  <a:srgbClr val="000080"/>
                </a:solidFill>
              </a:rPr>
              <a:t/>
            </a:r>
            <a:br>
              <a:rPr lang="en-US" altLang="ja-JP" sz="2600" dirty="0" smtClean="0">
                <a:solidFill>
                  <a:srgbClr val="000080"/>
                </a:solidFill>
              </a:rPr>
            </a:br>
            <a:r>
              <a:rPr lang="ja-JP" altLang="en-US" sz="2600" dirty="0" smtClean="0">
                <a:solidFill>
                  <a:srgbClr val="000080"/>
                </a:solidFill>
              </a:rPr>
              <a:t>よく使われる</a:t>
            </a:r>
            <a:endParaRPr lang="ja-JP" altLang="en-GB" sz="2600" dirty="0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参考文献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701800"/>
            <a:ext cx="7777163" cy="5087938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000" dirty="0" smtClean="0">
                <a:solidFill>
                  <a:srgbClr val="002060"/>
                </a:solidFill>
              </a:rPr>
              <a:t>「</a:t>
            </a:r>
            <a:r>
              <a:rPr lang="en-GB" altLang="ja-JP" sz="2000" dirty="0" smtClean="0">
                <a:solidFill>
                  <a:srgbClr val="002060"/>
                </a:solidFill>
              </a:rPr>
              <a:t>qmail </a:t>
            </a:r>
            <a:r>
              <a:rPr lang="ja-JP" altLang="en-GB" sz="2000" dirty="0" smtClean="0">
                <a:solidFill>
                  <a:srgbClr val="002060"/>
                </a:solidFill>
              </a:rPr>
              <a:t>メールサーバの構築 </a:t>
            </a:r>
            <a:r>
              <a:rPr lang="ja-JP" altLang="en-US" sz="2000" dirty="0" smtClean="0">
                <a:solidFill>
                  <a:srgbClr val="002060"/>
                </a:solidFill>
              </a:rPr>
              <a:t>」</a:t>
            </a:r>
            <a:r>
              <a:rPr lang="ja-JP" altLang="en-GB" sz="2000" dirty="0" smtClean="0">
                <a:solidFill>
                  <a:srgbClr val="002060"/>
                </a:solidFill>
              </a:rPr>
              <a:t> アスキー</a:t>
            </a:r>
            <a:r>
              <a:rPr lang="en-GB" altLang="ja-JP" sz="2000" dirty="0" smtClean="0">
                <a:solidFill>
                  <a:srgbClr val="002060"/>
                </a:solidFill>
              </a:rPr>
              <a:t>, 2002 </a:t>
            </a:r>
            <a:r>
              <a:rPr lang="ja-JP" altLang="en-GB" sz="2000" dirty="0" smtClean="0">
                <a:solidFill>
                  <a:srgbClr val="002060"/>
                </a:solidFill>
              </a:rPr>
              <a:t>年</a:t>
            </a:r>
          </a:p>
          <a:p>
            <a:pPr eaLnBrk="1">
              <a:lnSpc>
                <a:spcPct val="125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 dirty="0" smtClean="0">
                <a:solidFill>
                  <a:srgbClr val="002060"/>
                </a:solidFill>
              </a:rPr>
              <a:t>最新　図解でわかるサーバーのすべて  </a:t>
            </a:r>
            <a:r>
              <a:rPr lang="en-US" altLang="ja-JP" sz="2000" dirty="0" smtClean="0">
                <a:solidFill>
                  <a:srgbClr val="002060"/>
                </a:solidFill>
              </a:rPr>
              <a:t>-</a:t>
            </a:r>
            <a:r>
              <a:rPr lang="en-GB" altLang="ja-JP" sz="2000" dirty="0" smtClean="0">
                <a:solidFill>
                  <a:srgbClr val="002060"/>
                </a:solidFill>
              </a:rPr>
              <a:t>LAN&amp;</a:t>
            </a:r>
            <a:r>
              <a:rPr lang="ja-JP" altLang="en-GB" sz="2000" dirty="0" smtClean="0">
                <a:solidFill>
                  <a:srgbClr val="002060"/>
                </a:solidFill>
              </a:rPr>
              <a:t>インターネット</a:t>
            </a:r>
            <a:r>
              <a:rPr lang="en-US" altLang="ja-JP" sz="2000" dirty="0" smtClean="0">
                <a:solidFill>
                  <a:srgbClr val="002060"/>
                </a:solidFill>
              </a:rPr>
              <a:t>-</a:t>
            </a:r>
            <a:endParaRPr lang="ja-JP" altLang="en-GB" sz="2000" dirty="0" smtClean="0">
              <a:solidFill>
                <a:srgbClr val="002060"/>
              </a:solidFill>
            </a:endParaRPr>
          </a:p>
          <a:p>
            <a:pPr eaLnBrk="1">
              <a:lnSpc>
                <a:spcPct val="58000"/>
              </a:lnSpc>
              <a:spcBef>
                <a:spcPts val="650"/>
              </a:spcBef>
              <a:spcAft>
                <a:spcPct val="0"/>
              </a:spcAft>
              <a:buClr>
                <a:srgbClr val="663300"/>
              </a:buClr>
              <a:buSzPct val="70000"/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 dirty="0" smtClean="0">
                <a:solidFill>
                  <a:srgbClr val="002060"/>
                </a:solidFill>
              </a:rPr>
              <a:t>　 </a:t>
            </a:r>
            <a:r>
              <a:rPr lang="ja-JP" altLang="en-US" sz="2000" dirty="0" smtClean="0">
                <a:solidFill>
                  <a:srgbClr val="002060"/>
                </a:solidFill>
              </a:rPr>
              <a:t>  </a:t>
            </a:r>
            <a:r>
              <a:rPr lang="ja-JP" altLang="en-GB" sz="2000" dirty="0" smtClean="0">
                <a:solidFill>
                  <a:srgbClr val="002060"/>
                </a:solidFill>
              </a:rPr>
              <a:t>小泉修</a:t>
            </a:r>
            <a:r>
              <a:rPr lang="en-GB" altLang="ja-JP" sz="2000" dirty="0" smtClean="0">
                <a:solidFill>
                  <a:srgbClr val="002060"/>
                </a:solidFill>
              </a:rPr>
              <a:t>, </a:t>
            </a:r>
            <a:r>
              <a:rPr lang="ja-JP" altLang="en-GB" sz="2000" dirty="0" smtClean="0">
                <a:solidFill>
                  <a:srgbClr val="002060"/>
                </a:solidFill>
              </a:rPr>
              <a:t>日本実業出版社</a:t>
            </a:r>
            <a:r>
              <a:rPr lang="en-GB" altLang="ja-JP" sz="2000" dirty="0" smtClean="0">
                <a:solidFill>
                  <a:srgbClr val="002060"/>
                </a:solidFill>
              </a:rPr>
              <a:t>, 1997</a:t>
            </a:r>
            <a:r>
              <a:rPr lang="ja-JP" altLang="en-GB" sz="2000" dirty="0" smtClean="0">
                <a:solidFill>
                  <a:srgbClr val="002060"/>
                </a:solidFill>
              </a:rPr>
              <a:t>年</a:t>
            </a:r>
          </a:p>
          <a:p>
            <a:pPr eaLnBrk="1">
              <a:lnSpc>
                <a:spcPct val="125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000" dirty="0" smtClean="0">
                <a:solidFill>
                  <a:srgbClr val="002060"/>
                </a:solidFill>
              </a:rPr>
              <a:t>@ IT </a:t>
            </a:r>
          </a:p>
          <a:p>
            <a:pPr lvl="1"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 dirty="0" smtClean="0">
                <a:solidFill>
                  <a:srgbClr val="002060"/>
                </a:solidFill>
              </a:rPr>
              <a:t>インターネット・プロトコル詳説</a:t>
            </a:r>
          </a:p>
          <a:p>
            <a:pPr lvl="1" eaLnBrk="1">
              <a:buFont typeface="Symbol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000" dirty="0" smtClean="0">
                <a:solidFill>
                  <a:srgbClr val="002060"/>
                </a:solidFill>
              </a:rPr>
              <a:t>     </a:t>
            </a:r>
            <a:r>
              <a:rPr lang="en-GB" altLang="ja-JP" sz="2000" dirty="0" smtClean="0">
                <a:solidFill>
                  <a:srgbClr val="002060"/>
                </a:solidFill>
              </a:rPr>
              <a:t>http://www.atmarkit.co.jp/fnetwork/</a:t>
            </a:r>
          </a:p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000" dirty="0" smtClean="0">
                <a:solidFill>
                  <a:srgbClr val="002060"/>
                </a:solidFill>
              </a:rPr>
              <a:t>@ IT</a:t>
            </a:r>
          </a:p>
          <a:p>
            <a:pPr lvl="1"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000" dirty="0" smtClean="0">
                <a:solidFill>
                  <a:srgbClr val="002060"/>
                </a:solidFill>
              </a:rPr>
              <a:t>S/MIME</a:t>
            </a:r>
            <a:r>
              <a:rPr lang="ja-JP" altLang="en-US" sz="2000" dirty="0" smtClean="0">
                <a:solidFill>
                  <a:srgbClr val="002060"/>
                </a:solidFill>
              </a:rPr>
              <a:t>でセキュアな電子メール環境をつくる</a:t>
            </a:r>
            <a:r>
              <a:rPr lang="en-GB" altLang="ja-JP" sz="2000" dirty="0" smtClean="0">
                <a:solidFill>
                  <a:srgbClr val="002060"/>
                </a:solidFill>
              </a:rPr>
              <a:t>http://www.atmarkit.co.jp/fsecurity/special/04smime/smime01.html</a:t>
            </a:r>
            <a:endParaRPr lang="en-GB" altLang="ja-JP" sz="1200" dirty="0" smtClean="0">
              <a:solidFill>
                <a:srgbClr val="002060"/>
              </a:solidFill>
            </a:endParaRPr>
          </a:p>
          <a:p>
            <a:pPr eaLnBrk="1">
              <a:lnSpc>
                <a:spcPct val="83000"/>
              </a:lnSpc>
              <a:spcBef>
                <a:spcPts val="6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000" dirty="0" smtClean="0">
                <a:solidFill>
                  <a:srgbClr val="002060"/>
                </a:solidFill>
              </a:rPr>
              <a:t>IT </a:t>
            </a:r>
            <a:r>
              <a:rPr lang="ja-JP" altLang="en-GB" sz="2000" dirty="0" smtClean="0">
                <a:solidFill>
                  <a:srgbClr val="002060"/>
                </a:solidFill>
              </a:rPr>
              <a:t>用語辞典  </a:t>
            </a:r>
            <a:r>
              <a:rPr lang="en-GB" altLang="ja-JP" sz="2000" dirty="0" smtClean="0">
                <a:solidFill>
                  <a:srgbClr val="002060"/>
                </a:solidFill>
              </a:rPr>
              <a:t>e-word</a:t>
            </a:r>
          </a:p>
          <a:p>
            <a:pPr lvl="1" eaLnBrk="1">
              <a:buFont typeface="Symbol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000" dirty="0" smtClean="0">
                <a:solidFill>
                  <a:srgbClr val="002060"/>
                </a:solidFill>
              </a:rPr>
              <a:t>     http://e-words.jp/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メールサーバ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20725" y="1222375"/>
            <a:ext cx="7740650" cy="47307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メールサーバとは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メールの送信用サーバ</a:t>
            </a:r>
            <a:r>
              <a:rPr lang="en-GB" altLang="ja-JP" dirty="0" smtClean="0">
                <a:solidFill>
                  <a:srgbClr val="000080"/>
                </a:solidFill>
              </a:rPr>
              <a:t>(SMTP</a:t>
            </a:r>
            <a:r>
              <a:rPr lang="ja-JP" altLang="en-GB" dirty="0" smtClean="0">
                <a:solidFill>
                  <a:srgbClr val="000080"/>
                </a:solidFill>
              </a:rPr>
              <a:t>サーバ</a:t>
            </a:r>
            <a:r>
              <a:rPr lang="en-GB" altLang="ja-JP" dirty="0" smtClean="0">
                <a:solidFill>
                  <a:srgbClr val="000080"/>
                </a:solidFill>
              </a:rPr>
              <a:t>)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>
                <a:solidFill>
                  <a:srgbClr val="000080"/>
                </a:solidFill>
              </a:rPr>
              <a:t>メールの受信用サーバ</a:t>
            </a:r>
            <a:r>
              <a:rPr lang="en-GB" altLang="ja-JP" dirty="0" smtClean="0">
                <a:solidFill>
                  <a:srgbClr val="000080"/>
                </a:solidFill>
              </a:rPr>
              <a:t>(POP, IMAP</a:t>
            </a:r>
            <a:r>
              <a:rPr lang="ja-JP" altLang="en-GB" dirty="0" smtClean="0">
                <a:solidFill>
                  <a:srgbClr val="000080"/>
                </a:solidFill>
              </a:rPr>
              <a:t>サーバ</a:t>
            </a:r>
            <a:r>
              <a:rPr lang="en-GB" altLang="ja-JP" dirty="0" smtClean="0">
                <a:solidFill>
                  <a:srgbClr val="000080"/>
                </a:solidFill>
              </a:rPr>
              <a:t>)</a:t>
            </a:r>
          </a:p>
          <a:p>
            <a:pPr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buClr>
                <a:srgbClr val="663300"/>
              </a:buClr>
              <a:buSzPct val="70000"/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dirty="0" smtClean="0">
                <a:solidFill>
                  <a:srgbClr val="000080"/>
                </a:solidFill>
              </a:rPr>
              <a:t> </a:t>
            </a:r>
            <a:r>
              <a:rPr lang="ja-JP" altLang="en-GB" sz="3200" dirty="0" smtClean="0">
                <a:solidFill>
                  <a:srgbClr val="000080"/>
                </a:solidFill>
              </a:rPr>
              <a:t>の機能のどちらか，または両方を持つ</a:t>
            </a:r>
            <a:endParaRPr lang="en-US" altLang="ja-JP" sz="3200" dirty="0" smtClean="0">
              <a:solidFill>
                <a:srgbClr val="000080"/>
              </a:solidFill>
            </a:endParaRPr>
          </a:p>
          <a:p>
            <a:pPr eaLnBrk="1">
              <a:lnSpc>
                <a:spcPct val="83000"/>
              </a:lnSpc>
              <a:spcBef>
                <a:spcPts val="800"/>
              </a:spcBef>
              <a:spcAft>
                <a:spcPct val="0"/>
              </a:spcAft>
              <a:buClr>
                <a:srgbClr val="663300"/>
              </a:buClr>
              <a:buSzPct val="70000"/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3200" dirty="0" smtClean="0">
                <a:solidFill>
                  <a:srgbClr val="000080"/>
                </a:solidFill>
              </a:rPr>
              <a:t> </a:t>
            </a:r>
            <a:r>
              <a:rPr lang="ja-JP" altLang="en-GB" sz="3200" dirty="0" smtClean="0">
                <a:solidFill>
                  <a:srgbClr val="000080"/>
                </a:solidFill>
              </a:rPr>
              <a:t>サーバの総称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863600" y="4076700"/>
            <a:ext cx="7775575" cy="1695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2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3200" b="1" dirty="0" smtClean="0">
                <a:solidFill>
                  <a:srgbClr val="B80047"/>
                </a:solidFill>
              </a:rPr>
              <a:t>メールサーバ</a:t>
            </a:r>
            <a:r>
              <a:rPr lang="ja-JP" altLang="en-US" sz="3200" b="1" dirty="0" smtClean="0">
                <a:solidFill>
                  <a:srgbClr val="B80047"/>
                </a:solidFill>
              </a:rPr>
              <a:t>を設置しておけば</a:t>
            </a:r>
            <a:r>
              <a:rPr lang="en-GB" altLang="ja-JP" sz="3200" b="1" dirty="0" smtClean="0">
                <a:solidFill>
                  <a:srgbClr val="B80047"/>
                </a:solidFill>
              </a:rPr>
              <a:t>,</a:t>
            </a:r>
            <a:r>
              <a:rPr lang="ja-JP" altLang="en-GB" sz="3200" b="1" dirty="0">
                <a:solidFill>
                  <a:srgbClr val="B80047"/>
                </a:solidFill>
              </a:rPr>
              <a:t>手元の計算機</a:t>
            </a:r>
            <a:r>
              <a:rPr lang="ja-JP" altLang="en-GB" sz="3200" b="1" dirty="0" smtClean="0">
                <a:solidFill>
                  <a:srgbClr val="B80047"/>
                </a:solidFill>
              </a:rPr>
              <a:t>を常時</a:t>
            </a:r>
            <a:r>
              <a:rPr lang="ja-JP" altLang="en-GB" sz="3200" b="1" dirty="0">
                <a:solidFill>
                  <a:srgbClr val="B80047"/>
                </a:solidFill>
              </a:rPr>
              <a:t>ネットワークに接続しなくて</a:t>
            </a:r>
            <a:r>
              <a:rPr lang="ja-JP" altLang="en-GB" sz="3200" b="1" dirty="0" smtClean="0">
                <a:solidFill>
                  <a:srgbClr val="B80047"/>
                </a:solidFill>
              </a:rPr>
              <a:t>も</a:t>
            </a:r>
            <a:r>
              <a:rPr lang="ja-JP" altLang="en-US" sz="3200" b="1" dirty="0" smtClean="0">
                <a:solidFill>
                  <a:srgbClr val="B80047"/>
                </a:solidFill>
              </a:rPr>
              <a:t>よい</a:t>
            </a:r>
            <a:r>
              <a:rPr lang="ja-JP" altLang="en-GB" sz="3200" b="1" dirty="0" smtClean="0">
                <a:solidFill>
                  <a:srgbClr val="B80047"/>
                </a:solidFill>
              </a:rPr>
              <a:t>！</a:t>
            </a:r>
            <a:endParaRPr lang="en-US" altLang="ja-JP" sz="3200" b="1" dirty="0" smtClean="0">
              <a:solidFill>
                <a:srgbClr val="B80047"/>
              </a:solidFill>
            </a:endParaRPr>
          </a:p>
          <a:p>
            <a:pPr>
              <a:lnSpc>
                <a:spcPct val="91000"/>
              </a:lnSpc>
              <a:spcBef>
                <a:spcPts val="2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3200" b="1" dirty="0" smtClean="0">
                <a:solidFill>
                  <a:srgbClr val="B80047"/>
                </a:solidFill>
              </a:rPr>
              <a:t>(</a:t>
            </a:r>
            <a:r>
              <a:rPr lang="ja-JP" altLang="en-US" sz="3200" b="1" dirty="0" smtClean="0">
                <a:solidFill>
                  <a:srgbClr val="B80047"/>
                </a:solidFill>
              </a:rPr>
              <a:t>メールサーバがメールを取り置きしてくれる</a:t>
            </a:r>
            <a:r>
              <a:rPr lang="en-US" altLang="ja-JP" sz="3200" b="1" dirty="0" smtClean="0">
                <a:solidFill>
                  <a:srgbClr val="B80047"/>
                </a:solidFill>
              </a:rPr>
              <a:t>)</a:t>
            </a:r>
            <a:endParaRPr lang="ja-JP" altLang="en-GB" sz="3200" b="1" dirty="0">
              <a:solidFill>
                <a:srgbClr val="B8004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雲 40"/>
          <p:cNvSpPr/>
          <p:nvPr/>
        </p:nvSpPr>
        <p:spPr bwMode="auto">
          <a:xfrm>
            <a:off x="3131840" y="1988840"/>
            <a:ext cx="2736304" cy="2304256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33525" y="179388"/>
            <a:ext cx="7286625" cy="858837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メール配送の流れ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437063"/>
            <a:ext cx="1584325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466725" y="1773238"/>
            <a:ext cx="2735263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9100" y="1990725"/>
            <a:ext cx="993775" cy="115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5722938" y="1700213"/>
            <a:ext cx="2735262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437112"/>
            <a:ext cx="1150938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7913" y="1916113"/>
            <a:ext cx="958850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258888" y="1268413"/>
            <a:ext cx="122396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>
                <a:solidFill>
                  <a:srgbClr val="990099"/>
                </a:solidFill>
              </a:rPr>
              <a:t>送信側</a:t>
            </a:r>
          </a:p>
        </p:txBody>
      </p:sp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6588125" y="1196975"/>
            <a:ext cx="1223963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1331640" y="3068960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611560" y="5589240"/>
            <a:ext cx="2520206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39" name="Text Box 14"/>
          <p:cNvSpPr txBox="1">
            <a:spLocks noChangeArrowheads="1"/>
          </p:cNvSpPr>
          <p:nvPr/>
        </p:nvSpPr>
        <p:spPr bwMode="auto">
          <a:xfrm>
            <a:off x="5796136" y="5301208"/>
            <a:ext cx="2554982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682625" y="2060575"/>
            <a:ext cx="792163" cy="2520950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2771775" y="2276475"/>
            <a:ext cx="647700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580063" y="2276475"/>
            <a:ext cx="650875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5400000">
            <a:off x="6702426" y="2887662"/>
            <a:ext cx="2087562" cy="1008063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203849" y="2564904"/>
            <a:ext cx="2592288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いくつかサーバを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介してメールを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受信側のサーバへ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5" name="Rectangle 20"/>
          <p:cNvSpPr>
            <a:spLocks noChangeArrowheads="1"/>
          </p:cNvSpPr>
          <p:nvPr/>
        </p:nvSpPr>
        <p:spPr bwMode="auto">
          <a:xfrm>
            <a:off x="360363" y="179388"/>
            <a:ext cx="1081087" cy="900112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68313" y="260350"/>
            <a:ext cx="844550" cy="638175"/>
            <a:chOff x="295" y="204"/>
            <a:chExt cx="532" cy="402"/>
          </a:xfrm>
        </p:grpSpPr>
        <p:sp>
          <p:nvSpPr>
            <p:cNvPr id="1050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827584" y="3717032"/>
            <a:ext cx="1008112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SMTP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23928" y="1844824"/>
            <a:ext cx="1008112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SMTP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740352" y="3284984"/>
            <a:ext cx="1008112" cy="8586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POP</a:t>
            </a:r>
          </a:p>
          <a:p>
            <a:r>
              <a:rPr kumimoji="1" lang="en-US" altLang="ja-JP" sz="2000" dirty="0" smtClean="0"/>
              <a:t>or</a:t>
            </a:r>
          </a:p>
          <a:p>
            <a:r>
              <a:rPr kumimoji="1" lang="en-US" altLang="ja-JP" sz="2000" dirty="0" smtClean="0"/>
              <a:t>IMAP</a:t>
            </a:r>
            <a:endParaRPr kumimoji="1" lang="ja-JP" altLang="en-US" sz="2000" dirty="0"/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1835696" y="1844824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07704" y="1916832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MTA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6300192" y="1844824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AutoShape 6"/>
          <p:cNvSpPr>
            <a:spLocks noChangeArrowheads="1"/>
          </p:cNvSpPr>
          <p:nvPr/>
        </p:nvSpPr>
        <p:spPr bwMode="auto">
          <a:xfrm>
            <a:off x="6948264" y="4797152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>
            <a:off x="1259632" y="5013176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372200" y="1916832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MTA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31640" y="5085184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MUA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948264" y="4869160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MUA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68313" y="4581525"/>
            <a:ext cx="844550" cy="641350"/>
            <a:chOff x="306" y="2901"/>
            <a:chExt cx="532" cy="404"/>
          </a:xfrm>
        </p:grpSpPr>
        <p:sp>
          <p:nvSpPr>
            <p:cNvPr id="1048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868144" y="3068960"/>
            <a:ext cx="1728192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7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4.16667E-6 -0.16486 C 4.16667E-6 -0.23885 0.04583 -0.32994 0.08316 -0.32994 L 0.16632 -0.32994 " rAng="0" ptsTypes="FfFF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83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32 -0.32994 L 0.63888 -0.34035 " rAng="0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23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88 -0.34035 L 0.70972 -0.34035 C 0.74149 -0.34035 0.78073 -0.2622 0.78073 -0.19908 L 0.78073 -0.05711 " rAng="0" ptsTypes="FfFF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71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メールアドレス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401763" y="2636838"/>
            <a:ext cx="8066087" cy="579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2638" y="1235075"/>
            <a:ext cx="7929562" cy="2544763"/>
          </a:xfrm>
        </p:spPr>
        <p:txBody>
          <a:bodyPr lIns="90000" tIns="46800" rIns="90000" bIns="46800"/>
          <a:lstStyle/>
          <a:p>
            <a:pPr eaLnBrk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>
                <a:solidFill>
                  <a:srgbClr val="000080"/>
                </a:solidFill>
              </a:rPr>
              <a:t>配信先などを特定する</a:t>
            </a:r>
          </a:p>
          <a:p>
            <a:pPr eaLnBrk="1"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 dirty="0" smtClean="0"/>
          </a:p>
          <a:p>
            <a:pPr eaLnBrk="1"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 </a:t>
            </a:r>
            <a:r>
              <a:rPr lang="en-GB" altLang="ja-JP" dirty="0" err="1" smtClean="0">
                <a:latin typeface="DejaVu Serif" pitchFamily="16" charset="0"/>
              </a:rPr>
              <a:t>hoge</a:t>
            </a:r>
            <a:r>
              <a:rPr lang="en-GB" altLang="ja-JP" dirty="0" smtClean="0">
                <a:latin typeface="DejaVu Serif" pitchFamily="16" charset="0"/>
              </a:rPr>
              <a:t> @ ep.sci.hokudai.ac.jp</a:t>
            </a: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1116013" y="2924175"/>
            <a:ext cx="1260475" cy="1588"/>
          </a:xfrm>
          <a:prstGeom prst="line">
            <a:avLst/>
          </a:prstGeom>
          <a:noFill/>
          <a:ln w="360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971550" y="3141663"/>
            <a:ext cx="7127875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600" dirty="0" smtClean="0">
                <a:solidFill>
                  <a:srgbClr val="0000FF"/>
                </a:solidFill>
              </a:rPr>
              <a:t>ローカル部</a:t>
            </a:r>
            <a:r>
              <a:rPr lang="ja-JP" altLang="en-GB" sz="2600" dirty="0">
                <a:solidFill>
                  <a:srgbClr val="0000FF"/>
                </a:solidFill>
              </a:rPr>
              <a:t>　　　　　</a:t>
            </a:r>
            <a:r>
              <a:rPr lang="ja-JP" altLang="en-GB" sz="2600" dirty="0" smtClean="0">
                <a:solidFill>
                  <a:srgbClr val="0000FF"/>
                </a:solidFill>
              </a:rPr>
              <a:t>ドメイン</a:t>
            </a:r>
            <a:r>
              <a:rPr lang="ja-JP" altLang="en-US" sz="2600" dirty="0" smtClean="0">
                <a:solidFill>
                  <a:srgbClr val="0000FF"/>
                </a:solidFill>
              </a:rPr>
              <a:t>部</a:t>
            </a:r>
            <a:endParaRPr lang="ja-JP" altLang="en-GB" sz="2600" dirty="0">
              <a:solidFill>
                <a:srgbClr val="0000FF"/>
              </a:solidFill>
            </a:endParaRPr>
          </a:p>
        </p:txBody>
      </p:sp>
      <p:sp>
        <p:nvSpPr>
          <p:cNvPr id="10247" name="Line 6"/>
          <p:cNvSpPr>
            <a:spLocks noChangeShapeType="1"/>
          </p:cNvSpPr>
          <p:nvPr/>
        </p:nvSpPr>
        <p:spPr bwMode="auto">
          <a:xfrm>
            <a:off x="3059113" y="2997200"/>
            <a:ext cx="4679950" cy="1588"/>
          </a:xfrm>
          <a:prstGeom prst="line">
            <a:avLst/>
          </a:prstGeom>
          <a:noFill/>
          <a:ln w="360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8" name="テキスト ボックス 9"/>
          <p:cNvSpPr txBox="1">
            <a:spLocks noChangeArrowheads="1"/>
          </p:cNvSpPr>
          <p:nvPr/>
        </p:nvSpPr>
        <p:spPr bwMode="auto">
          <a:xfrm>
            <a:off x="-396552" y="4221163"/>
            <a:ext cx="9289032" cy="1522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/>
            <a:r>
              <a:rPr lang="ja-JP" altLang="en-US" sz="2800" dirty="0" smtClean="0">
                <a:solidFill>
                  <a:srgbClr val="FF0000"/>
                </a:solidFill>
              </a:rPr>
              <a:t>ドメイン部</a:t>
            </a:r>
            <a:r>
              <a:rPr lang="ja-JP" altLang="en-US" sz="2800" dirty="0" smtClean="0">
                <a:solidFill>
                  <a:schemeClr val="tx1"/>
                </a:solidFill>
              </a:rPr>
              <a:t>は配送先のメールサーバ</a:t>
            </a:r>
            <a:r>
              <a:rPr lang="ja-JP" altLang="en-US" sz="2800" dirty="0">
                <a:solidFill>
                  <a:schemeClr val="tx1"/>
                </a:solidFill>
              </a:rPr>
              <a:t>を指定する</a:t>
            </a:r>
            <a:r>
              <a:rPr lang="ja-JP" altLang="en-US" sz="2800" dirty="0" smtClean="0">
                <a:solidFill>
                  <a:schemeClr val="tx1"/>
                </a:solidFill>
              </a:rPr>
              <a:t>もの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lvl="2"/>
            <a:endParaRPr lang="en-US" altLang="ja-JP" sz="2800" dirty="0" smtClean="0">
              <a:solidFill>
                <a:srgbClr val="FF0000"/>
              </a:solidFill>
            </a:endParaRPr>
          </a:p>
          <a:p>
            <a:pPr lvl="2"/>
            <a:r>
              <a:rPr lang="ja-JP" altLang="en-US" sz="2800" dirty="0" smtClean="0">
                <a:solidFill>
                  <a:srgbClr val="FF0000"/>
                </a:solidFill>
              </a:rPr>
              <a:t>ローカル部</a:t>
            </a:r>
            <a:r>
              <a:rPr lang="ja-JP" altLang="en-US" sz="2800" dirty="0" smtClean="0">
                <a:solidFill>
                  <a:schemeClr val="tx1"/>
                </a:solidFill>
              </a:rPr>
              <a:t>は</a:t>
            </a:r>
            <a:r>
              <a:rPr lang="ja-JP" altLang="en-US" sz="2800" dirty="0">
                <a:solidFill>
                  <a:schemeClr val="tx1"/>
                </a:solidFill>
              </a:rPr>
              <a:t>その</a:t>
            </a:r>
            <a:r>
              <a:rPr lang="ja-JP" altLang="en-US" sz="2800" dirty="0" smtClean="0">
                <a:solidFill>
                  <a:schemeClr val="tx1"/>
                </a:solidFill>
              </a:rPr>
              <a:t>メールサーバ</a:t>
            </a:r>
            <a:r>
              <a:rPr lang="ja-JP" altLang="en-US" sz="2800" dirty="0">
                <a:solidFill>
                  <a:schemeClr val="tx1"/>
                </a:solidFill>
              </a:rPr>
              <a:t>上</a:t>
            </a:r>
            <a:r>
              <a:rPr lang="ja-JP" altLang="en-US" sz="2800" dirty="0" smtClean="0">
                <a:solidFill>
                  <a:schemeClr val="tx1"/>
                </a:solidFill>
              </a:rPr>
              <a:t>の受取先を指定する</a:t>
            </a:r>
            <a:r>
              <a:rPr lang="ja-JP" altLang="en-US" sz="2800" dirty="0">
                <a:solidFill>
                  <a:schemeClr val="tx1"/>
                </a:solidFill>
              </a:rPr>
              <a:t>もの</a:t>
            </a:r>
            <a:r>
              <a:rPr lang="en-US" altLang="ja-JP" sz="2800" dirty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ja-JP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多くの場合アカウント名と同じ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メールの送信</a:t>
            </a:r>
          </a:p>
        </p:txBody>
      </p:sp>
      <p:sp>
        <p:nvSpPr>
          <p:cNvPr id="15370" name="AutoShape 9"/>
          <p:cNvSpPr>
            <a:spLocks noChangeArrowheads="1"/>
          </p:cNvSpPr>
          <p:nvPr/>
        </p:nvSpPr>
        <p:spPr bwMode="auto">
          <a:xfrm>
            <a:off x="395288" y="1557338"/>
            <a:ext cx="3168650" cy="48958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3707904" y="1340768"/>
            <a:ext cx="5040809" cy="46105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75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クライアント 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送信者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は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/>
            </a:r>
            <a:b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</a:b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メールサーバ 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送信者側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宛にメール</a:t>
            </a: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を送信</a:t>
            </a:r>
          </a:p>
          <a:p>
            <a:pPr marL="739775" lvl="1" indent="-282575">
              <a:lnSpc>
                <a:spcPct val="91000"/>
              </a:lnSpc>
              <a:spcBef>
                <a:spcPts val="700"/>
              </a:spcBef>
              <a:buClr>
                <a:srgbClr val="90A553"/>
              </a:buClr>
              <a:buSzPct val="75000"/>
              <a:buFont typeface="Wingdings" charset="2"/>
              <a:buChar char="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>
                <a:solidFill>
                  <a:srgbClr val="000080"/>
                </a:solidFill>
                <a:latin typeface="Eras Medium ITC" pitchFamily="32" charset="0"/>
              </a:rPr>
              <a:t>MUA </a:t>
            </a:r>
            <a:r>
              <a:rPr lang="ja-JP" altLang="en-GB" sz="2800" dirty="0">
                <a:solidFill>
                  <a:srgbClr val="000080"/>
                </a:solidFill>
                <a:latin typeface="Eras Medium ITC" pitchFamily="32" charset="0"/>
              </a:rPr>
              <a:t>を利用</a:t>
            </a:r>
          </a:p>
          <a:p>
            <a:pPr marL="339725" indent="-339725">
              <a:lnSpc>
                <a:spcPct val="91000"/>
              </a:lnSpc>
              <a:spcBef>
                <a:spcPts val="750"/>
              </a:spcBef>
              <a:buClr>
                <a:srgbClr val="663300"/>
              </a:buClr>
              <a:buSzPct val="70000"/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altLang="ja-JP" sz="3000" dirty="0">
              <a:solidFill>
                <a:srgbClr val="000080"/>
              </a:solidFill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75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メールサーバ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送信者側</a:t>
            </a:r>
            <a:r>
              <a:rPr lang="en-GB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は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/>
            </a:r>
            <a:b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</a:b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メールサーバ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(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受信</a:t>
            </a:r>
            <a:r>
              <a:rPr lang="ja-JP" altLang="en-US" sz="3000" dirty="0" smtClean="0">
                <a:solidFill>
                  <a:srgbClr val="000080"/>
                </a:solidFill>
                <a:latin typeface="Eras Medium ITC" pitchFamily="32" charset="0"/>
              </a:rPr>
              <a:t>者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側</a:t>
            </a:r>
            <a:r>
              <a:rPr lang="en-US" altLang="ja-JP" sz="3000" dirty="0" smtClean="0">
                <a:solidFill>
                  <a:srgbClr val="000080"/>
                </a:solidFill>
                <a:latin typeface="Eras Medium ITC" pitchFamily="32" charset="0"/>
              </a:rPr>
              <a:t>)</a:t>
            </a:r>
            <a:r>
              <a:rPr lang="ja-JP" altLang="en-GB" sz="3000" dirty="0" smtClean="0">
                <a:solidFill>
                  <a:srgbClr val="000080"/>
                </a:solidFill>
                <a:latin typeface="Eras Medium ITC" pitchFamily="32" charset="0"/>
              </a:rPr>
              <a:t>に</a:t>
            </a: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送信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Clr>
                <a:srgbClr val="90A553"/>
              </a:buClr>
              <a:buSzPct val="75000"/>
              <a:buFont typeface="Wingdings" charset="2"/>
              <a:buChar char="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000" dirty="0">
                <a:solidFill>
                  <a:srgbClr val="000080"/>
                </a:solidFill>
                <a:latin typeface="Eras Medium ITC" pitchFamily="32" charset="0"/>
              </a:rPr>
              <a:t>MTA </a:t>
            </a: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を利用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Clr>
                <a:srgbClr val="90A553"/>
              </a:buClr>
              <a:buSzPct val="75000"/>
              <a:buFont typeface="Wingdings" charset="2"/>
              <a:buChar char="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000" dirty="0">
                <a:solidFill>
                  <a:srgbClr val="000080"/>
                </a:solidFill>
                <a:latin typeface="Eras Medium ITC" pitchFamily="32" charset="0"/>
              </a:rPr>
              <a:t>通信プロトコルは </a:t>
            </a:r>
            <a:r>
              <a:rPr lang="en-GB" altLang="ja-JP" sz="3000" dirty="0">
                <a:solidFill>
                  <a:srgbClr val="000080"/>
                </a:solidFill>
                <a:latin typeface="Eras Medium ITC" pitchFamily="32" charset="0"/>
              </a:rPr>
              <a:t>SMTP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1295400" y="1268413"/>
            <a:ext cx="1223963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>
                <a:solidFill>
                  <a:srgbClr val="990099"/>
                </a:solidFill>
              </a:rPr>
              <a:t>送信側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437112"/>
            <a:ext cx="1584325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503238" y="1773238"/>
            <a:ext cx="2772618" cy="4464074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5613" y="1990725"/>
            <a:ext cx="993775" cy="115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971600" y="5589240"/>
            <a:ext cx="2556569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719138" y="2060575"/>
            <a:ext cx="792162" cy="2520950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2808288" y="2276475"/>
            <a:ext cx="1439862" cy="719138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2801938" y="2420938"/>
            <a:ext cx="12128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15816" y="2060848"/>
            <a:ext cx="1008112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SMTP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3568" y="3717032"/>
            <a:ext cx="936104" cy="3477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/>
              <a:t>SMTP</a:t>
            </a:r>
            <a:endParaRPr kumimoji="1" lang="ja-JP" altLang="en-US" sz="2000" dirty="0"/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auto">
          <a:xfrm>
            <a:off x="467544" y="4653136"/>
            <a:ext cx="936080" cy="647352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9552" y="4797152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MUA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1763688" y="1916832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35696" y="1988840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MTA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grpSp>
        <p:nvGrpSpPr>
          <p:cNvPr id="17" name="Group 21"/>
          <p:cNvGrpSpPr>
            <a:grpSpLocks/>
          </p:cNvGrpSpPr>
          <p:nvPr/>
        </p:nvGrpSpPr>
        <p:grpSpPr bwMode="auto">
          <a:xfrm>
            <a:off x="539552" y="4653136"/>
            <a:ext cx="844550" cy="638175"/>
            <a:chOff x="295" y="204"/>
            <a:chExt cx="532" cy="402"/>
          </a:xfrm>
        </p:grpSpPr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1403648" y="2996952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23528" y="188640"/>
            <a:ext cx="1224136" cy="936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539552" y="260648"/>
            <a:ext cx="844550" cy="638175"/>
            <a:chOff x="295" y="204"/>
            <a:chExt cx="532" cy="402"/>
          </a:xfrm>
        </p:grpSpPr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6559E-6 C 0.00469 -0.02012 0.00503 -0.0407 -2.77778E-7 -0.06152 C 0.00052 -0.13575 -2.77778E-7 -0.20999 0.00139 -0.28423 C 0.00173 -0.29926 0.01371 -0.30412 0.02239 -0.30805 C 0.02535 -0.30944 0.03125 -0.31221 0.03125 -0.31221 C 0.13038 -0.31013 0.09392 -0.31013 0.14028 -0.31013 " pathEditMode="relative" ptsTypes="fffff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27 -0.31013 L 0.32135 -0.31013 " pathEditMode="relative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969497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dirty="0" smtClean="0"/>
              <a:t>MUA 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491880" y="1268759"/>
            <a:ext cx="4838923" cy="4895999"/>
          </a:xfrm>
        </p:spPr>
        <p:txBody>
          <a:bodyPr lIns="90000" tIns="46800" rIns="90000" bIns="46800"/>
          <a:lstStyle/>
          <a:p>
            <a:pPr eaLnBrk="1">
              <a:lnSpc>
                <a:spcPct val="67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3000" b="1" dirty="0" smtClean="0">
                <a:solidFill>
                  <a:srgbClr val="000080"/>
                </a:solidFill>
              </a:rPr>
              <a:t>Mail  User Agent</a:t>
            </a:r>
            <a:r>
              <a:rPr lang="ja-JP" altLang="en-US" sz="3000" b="1" dirty="0" smtClean="0">
                <a:solidFill>
                  <a:srgbClr val="000080"/>
                </a:solidFill>
              </a:rPr>
              <a:t> </a:t>
            </a:r>
            <a:r>
              <a:rPr lang="ja-JP" altLang="en-US" sz="3000" dirty="0" smtClean="0">
                <a:solidFill>
                  <a:srgbClr val="000080"/>
                </a:solidFill>
              </a:rPr>
              <a:t>の略</a:t>
            </a:r>
            <a:endParaRPr lang="en-US" altLang="ja-JP" sz="3000" dirty="0" smtClean="0">
              <a:solidFill>
                <a:srgbClr val="000080"/>
              </a:solidFill>
            </a:endParaRPr>
          </a:p>
          <a:p>
            <a:pPr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3000" dirty="0" smtClean="0">
                <a:solidFill>
                  <a:srgbClr val="000080"/>
                </a:solidFill>
              </a:rPr>
              <a:t>クライアント</a:t>
            </a:r>
            <a:r>
              <a:rPr lang="ja-JP" altLang="en-GB" sz="3000" dirty="0" smtClean="0">
                <a:solidFill>
                  <a:srgbClr val="000080"/>
                </a:solidFill>
              </a:rPr>
              <a:t>がメールを扱うためのソフトウェア</a:t>
            </a:r>
            <a:endParaRPr lang="en-US" altLang="ja-JP" sz="3000" dirty="0" smtClean="0">
              <a:solidFill>
                <a:srgbClr val="000080"/>
              </a:solidFill>
            </a:endParaRPr>
          </a:p>
          <a:p>
            <a:pPr lvl="1" indent="-360000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電子メールの読み書きを行う</a:t>
            </a:r>
            <a:endParaRPr lang="en-US" altLang="ja-JP" dirty="0" smtClean="0">
              <a:solidFill>
                <a:srgbClr val="000080"/>
              </a:solidFill>
            </a:endParaRPr>
          </a:p>
          <a:p>
            <a:pPr lvl="1" indent="-360000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2060"/>
                </a:solidFill>
              </a:rPr>
              <a:t>メールサーバとメールの送受信を行う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pPr lvl="1" indent="-360000" eaLnBrk="1">
              <a:lnSpc>
                <a:spcPct val="67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solidFill>
                  <a:srgbClr val="000080"/>
                </a:solidFill>
              </a:rPr>
              <a:t>メールソフト</a:t>
            </a:r>
            <a:r>
              <a:rPr lang="en-US" altLang="ja-JP" dirty="0" smtClean="0">
                <a:solidFill>
                  <a:srgbClr val="000080"/>
                </a:solidFill>
              </a:rPr>
              <a:t>, </a:t>
            </a:r>
            <a:r>
              <a:rPr lang="ja-JP" altLang="en-US" dirty="0" smtClean="0">
                <a:solidFill>
                  <a:srgbClr val="000080"/>
                </a:solidFill>
              </a:rPr>
              <a:t>メーラとも</a:t>
            </a:r>
            <a:r>
              <a:rPr lang="en-US" altLang="ja-JP" dirty="0" smtClean="0">
                <a:solidFill>
                  <a:srgbClr val="000080"/>
                </a:solidFill>
              </a:rPr>
              <a:t/>
            </a:r>
            <a:br>
              <a:rPr lang="en-US" altLang="ja-JP" dirty="0" smtClean="0">
                <a:solidFill>
                  <a:srgbClr val="000080"/>
                </a:solidFill>
              </a:rPr>
            </a:br>
            <a:r>
              <a:rPr lang="ja-JP" altLang="en-US" dirty="0" smtClean="0">
                <a:solidFill>
                  <a:srgbClr val="000080"/>
                </a:solidFill>
              </a:rPr>
              <a:t>呼ばれる</a:t>
            </a:r>
            <a:endParaRPr lang="ja-JP" altLang="en-GB" dirty="0" smtClean="0">
              <a:solidFill>
                <a:srgbClr val="000080"/>
              </a:solidFill>
            </a:endParaRPr>
          </a:p>
          <a:p>
            <a:pPr eaLnBrk="1">
              <a:lnSpc>
                <a:spcPct val="107000"/>
              </a:lnSpc>
              <a:spcBef>
                <a:spcPts val="7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dirty="0" smtClean="0">
                <a:solidFill>
                  <a:srgbClr val="000080"/>
                </a:solidFill>
                <a:latin typeface="Century Schoolbook L" pitchFamily="16" charset="0"/>
              </a:rPr>
              <a:t>Mew, </a:t>
            </a:r>
            <a:r>
              <a:rPr lang="en-GB" altLang="ja-JP" sz="3200" dirty="0" smtClean="0">
                <a:solidFill>
                  <a:srgbClr val="000080"/>
                </a:solidFill>
              </a:rPr>
              <a:t>Windows mail</a:t>
            </a:r>
            <a:r>
              <a:rPr lang="en-GB" altLang="ja-JP" sz="3200" dirty="0" smtClean="0">
                <a:solidFill>
                  <a:srgbClr val="000080"/>
                </a:solidFill>
                <a:latin typeface="Century Schoolbook L" pitchFamily="16" charset="0"/>
              </a:rPr>
              <a:t>, Thunderbird</a:t>
            </a:r>
            <a:r>
              <a:rPr lang="en-GB" altLang="ja-JP" sz="3200" dirty="0" smtClean="0">
                <a:solidFill>
                  <a:srgbClr val="000080"/>
                </a:solidFill>
              </a:rPr>
              <a:t> </a:t>
            </a:r>
            <a:r>
              <a:rPr lang="ja-JP" altLang="en-GB" sz="3200" dirty="0" smtClean="0">
                <a:solidFill>
                  <a:srgbClr val="000080"/>
                </a:solidFill>
              </a:rPr>
              <a:t>など</a:t>
            </a:r>
          </a:p>
          <a:p>
            <a:pPr eaLnBrk="1">
              <a:lnSpc>
                <a:spcPct val="67000"/>
              </a:lnSpc>
              <a:spcBef>
                <a:spcPts val="65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 sz="2600" b="1" dirty="0" smtClean="0">
              <a:solidFill>
                <a:srgbClr val="000080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251520" y="1556792"/>
            <a:ext cx="3384376" cy="4471091"/>
            <a:chOff x="467544" y="1773238"/>
            <a:chExt cx="3780606" cy="4470668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2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4" name="Text Box 6"/>
            <p:cNvSpPr txBox="1">
              <a:spLocks noChangeArrowheads="1"/>
            </p:cNvSpPr>
            <p:nvPr/>
          </p:nvSpPr>
          <p:spPr bwMode="auto">
            <a:xfrm>
              <a:off x="1513244" y="5589301"/>
              <a:ext cx="2010961" cy="6546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 smtClean="0">
                  <a:solidFill>
                    <a:srgbClr val="000080"/>
                  </a:solidFill>
                </a:rPr>
                <a:t>クライアント</a:t>
              </a:r>
              <a:r>
                <a:rPr lang="en-US" altLang="ja-JP" sz="2000" b="1" dirty="0" smtClean="0">
                  <a:solidFill>
                    <a:srgbClr val="000080"/>
                  </a:solidFill>
                </a:rPr>
                <a:t/>
              </a:r>
              <a:br>
                <a:rPr lang="en-US" altLang="ja-JP" sz="2000" b="1" dirty="0" smtClean="0">
                  <a:solidFill>
                    <a:srgbClr val="000080"/>
                  </a:solidFill>
                </a:rPr>
              </a:br>
              <a:r>
                <a:rPr lang="ja-JP" altLang="en-GB" sz="2000" b="1" dirty="0" smtClean="0">
                  <a:solidFill>
                    <a:srgbClr val="000080"/>
                  </a:solidFill>
                </a:rPr>
                <a:t> </a:t>
              </a:r>
              <a:r>
                <a:rPr lang="en-GB" altLang="ja-JP" sz="2000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r>
                <a:rPr lang="en-GB" altLang="ja-JP" sz="2000" b="1" dirty="0" smtClean="0">
                  <a:solidFill>
                    <a:srgbClr val="000080"/>
                  </a:solidFill>
                </a:rPr>
                <a:t>)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915816" y="2060848"/>
              <a:ext cx="1008112" cy="3477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/>
                <a:t>SMTP</a:t>
              </a:r>
              <a:endParaRPr kumimoji="1" lang="ja-JP" altLang="en-US" sz="200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83568" y="3717032"/>
              <a:ext cx="936104" cy="3222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SMTP</a:t>
              </a:r>
              <a:endParaRPr kumimoji="1" lang="ja-JP" altLang="en-US" dirty="0"/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467544" y="4653136"/>
              <a:ext cx="936080" cy="647352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2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835697" y="1988840"/>
              <a:ext cx="792087" cy="344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b="1" dirty="0" smtClean="0">
                  <a:solidFill>
                    <a:srgbClr val="E9C68F"/>
                  </a:solidFill>
                </a:rPr>
                <a:t>A</a:t>
              </a:r>
              <a:endParaRPr lang="en-GB" altLang="ja-JP" b="1" dirty="0">
                <a:solidFill>
                  <a:srgbClr val="E9C68F"/>
                </a:solidFill>
              </a:endParaRPr>
            </a:p>
          </p:txBody>
        </p:sp>
        <p:grpSp>
          <p:nvGrpSpPr>
            <p:cNvPr id="54" name="Group 21"/>
            <p:cNvGrpSpPr>
              <a:grpSpLocks/>
            </p:cNvGrpSpPr>
            <p:nvPr/>
          </p:nvGrpSpPr>
          <p:grpSpPr bwMode="auto">
            <a:xfrm>
              <a:off x="539552" y="4653136"/>
              <a:ext cx="846138" cy="639763"/>
              <a:chOff x="295" y="204"/>
              <a:chExt cx="533" cy="403"/>
            </a:xfrm>
          </p:grpSpPr>
          <p:sp>
            <p:nvSpPr>
              <p:cNvPr id="56" name="Rectangle 22"/>
              <p:cNvSpPr>
                <a:spLocks noChangeArrowheads="1"/>
              </p:cNvSpPr>
              <p:nvPr/>
            </p:nvSpPr>
            <p:spPr bwMode="auto">
              <a:xfrm>
                <a:off x="295" y="204"/>
                <a:ext cx="533" cy="403"/>
              </a:xfrm>
              <a:prstGeom prst="rect">
                <a:avLst/>
              </a:prstGeom>
              <a:solidFill>
                <a:srgbClr val="FFFFFF"/>
              </a:solidFill>
              <a:ln w="360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" name="AutoShape 23"/>
              <p:cNvSpPr>
                <a:spLocks noChangeArrowheads="1"/>
              </p:cNvSpPr>
              <p:nvPr/>
            </p:nvSpPr>
            <p:spPr bwMode="auto">
              <a:xfrm flipV="1">
                <a:off x="295" y="204"/>
                <a:ext cx="533" cy="202"/>
              </a:xfrm>
              <a:prstGeom prst="triangle">
                <a:avLst>
                  <a:gd name="adj" fmla="val 50000"/>
                </a:avLst>
              </a:pr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55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VL ゴシック"/>
        <a:ea typeface="VL ゴシック"/>
        <a:cs typeface="VL ゴシック"/>
      </a:majorFont>
      <a:minorFont>
        <a:latin typeface="VL ゴシック"/>
        <a:ea typeface="VL ゴシック"/>
        <a:cs typeface="VL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Bitstream Vera Sans"/>
        <a:ea typeface="ＭＳ Ｐゴシック"/>
        <a:cs typeface=""/>
      </a:majorFont>
      <a:minorFont>
        <a:latin typeface="Bitstream Vera Sans"/>
        <a:ea typeface="ＭＳ Ｐ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1106</Words>
  <Application>Microsoft Office PowerPoint</Application>
  <PresentationFormat>画面に合わせる (4:3)</PresentationFormat>
  <Paragraphs>545</Paragraphs>
  <Slides>44</Slides>
  <Notes>43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44</vt:i4>
      </vt:variant>
    </vt:vector>
  </HeadingPairs>
  <TitlesOfParts>
    <vt:vector size="47" baseType="lpstr">
      <vt:lpstr>Office テーマ</vt:lpstr>
      <vt:lpstr>1_Office テーマ</vt:lpstr>
      <vt:lpstr>2_Office テーマ</vt:lpstr>
      <vt:lpstr>メール配送システム</vt:lpstr>
      <vt:lpstr>目次</vt:lpstr>
      <vt:lpstr>メール配送のしくみ</vt:lpstr>
      <vt:lpstr>電子メール （E-mail）</vt:lpstr>
      <vt:lpstr>メールサーバ</vt:lpstr>
      <vt:lpstr>メール配送の流れ</vt:lpstr>
      <vt:lpstr>メールアドレス</vt:lpstr>
      <vt:lpstr>メールの送信</vt:lpstr>
      <vt:lpstr>MUA </vt:lpstr>
      <vt:lpstr>MUA</vt:lpstr>
      <vt:lpstr>MTA </vt:lpstr>
      <vt:lpstr>SMTP</vt:lpstr>
      <vt:lpstr>メールの受信</vt:lpstr>
      <vt:lpstr>メール受信（POP の場合）</vt:lpstr>
      <vt:lpstr>メール受信（IMAP の場合）</vt:lpstr>
      <vt:lpstr>POP と IMAP</vt:lpstr>
      <vt:lpstr>メールの構造</vt:lpstr>
      <vt:lpstr>メールのデータ構造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メール利用の際の注意</vt:lpstr>
      <vt:lpstr>メール利用の際のマナー</vt:lpstr>
      <vt:lpstr>メール利用の際の注意</vt:lpstr>
      <vt:lpstr>メールに関するセキュリティ</vt:lpstr>
      <vt:lpstr>メールに関するセキュリティ</vt:lpstr>
      <vt:lpstr>公開鍵暗号方式</vt:lpstr>
      <vt:lpstr>公開鍵暗号方式</vt:lpstr>
      <vt:lpstr>公開鍵暗号方式</vt:lpstr>
      <vt:lpstr>公開鍵暗号方式</vt:lpstr>
      <vt:lpstr>公開鍵暗号方式</vt:lpstr>
      <vt:lpstr>まとめ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メール</dc:title>
  <dc:creator>kintore</dc:creator>
  <cp:lastModifiedBy>馬場健聡</cp:lastModifiedBy>
  <cp:revision>152</cp:revision>
  <dcterms:modified xsi:type="dcterms:W3CDTF">2010-07-16T06:19:00Z</dcterms:modified>
</cp:coreProperties>
</file>