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94" r:id="rId4"/>
    <p:sldId id="284" r:id="rId5"/>
    <p:sldId id="258" r:id="rId6"/>
    <p:sldId id="263" r:id="rId7"/>
    <p:sldId id="285" r:id="rId8"/>
    <p:sldId id="262" r:id="rId9"/>
    <p:sldId id="293" r:id="rId10"/>
    <p:sldId id="265" r:id="rId11"/>
    <p:sldId id="266" r:id="rId12"/>
    <p:sldId id="286" r:id="rId13"/>
    <p:sldId id="268" r:id="rId14"/>
    <p:sldId id="269" r:id="rId15"/>
    <p:sldId id="270" r:id="rId16"/>
    <p:sldId id="272" r:id="rId17"/>
    <p:sldId id="271" r:id="rId18"/>
    <p:sldId id="273" r:id="rId19"/>
    <p:sldId id="287" r:id="rId20"/>
    <p:sldId id="275" r:id="rId21"/>
    <p:sldId id="279" r:id="rId22"/>
    <p:sldId id="280" r:id="rId23"/>
    <p:sldId id="276" r:id="rId24"/>
    <p:sldId id="277" r:id="rId25"/>
    <p:sldId id="278" r:id="rId26"/>
    <p:sldId id="281" r:id="rId27"/>
    <p:sldId id="295" r:id="rId28"/>
    <p:sldId id="282" r:id="rId29"/>
    <p:sldId id="283" r:id="rId30"/>
    <p:sldId id="288" r:id="rId31"/>
    <p:sldId id="289" r:id="rId32"/>
    <p:sldId id="290" r:id="rId33"/>
    <p:sldId id="291" r:id="rId34"/>
    <p:sldId id="292" r:id="rId3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88251-5CC5-4A3B-83B6-7231ACF8B411}" type="datetimeFigureOut">
              <a:rPr kumimoji="1" lang="ja-JP" altLang="en-US" smtClean="0"/>
              <a:t>2011/4/18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DBF2C-4660-4D3A-AFB7-A77A5776C4D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mtClean="0"/>
              <a:t>Ubuntu </a:t>
            </a:r>
            <a:r>
              <a:rPr kumimoji="1" lang="ja-JP" altLang="en-US" smtClean="0"/>
              <a:t>には </a:t>
            </a:r>
            <a:r>
              <a:rPr kumimoji="1" lang="en-US" altLang="ja-JP" smtClean="0"/>
              <a:t>root </a:t>
            </a:r>
            <a:r>
              <a:rPr kumimoji="1" lang="ja-JP" altLang="en-US" smtClean="0"/>
              <a:t>無し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DBF2C-4660-4D3A-AFB7-A77A5776C4D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mtClean="0"/>
              <a:t>Joho21 </a:t>
            </a:r>
            <a:r>
              <a:rPr kumimoji="1" lang="ja-JP" altLang="en-US" smtClean="0"/>
              <a:t>はたぶん</a:t>
            </a:r>
            <a:r>
              <a:rPr kumimoji="1" lang="en-US" altLang="ja-JP" smtClean="0"/>
              <a:t>2000</a:t>
            </a:r>
            <a:r>
              <a:rPr kumimoji="1" lang="ja-JP" altLang="en-US" smtClean="0"/>
              <a:t>年代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DBF2C-4660-4D3A-AFB7-A77A5776C4D2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マンションの例では例えきれないほどの被害だよ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DBF2C-4660-4D3A-AFB7-A77A5776C4D2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B52A-E3CB-4BA6-BC35-265843AA2920}" type="datetimeFigureOut">
              <a:rPr kumimoji="1" lang="ja-JP" altLang="en-US" smtClean="0"/>
              <a:pPr/>
              <a:t>2011/4/18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D7AA-41C3-44B7-BEDD-CE9B03F50F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B52A-E3CB-4BA6-BC35-265843AA2920}" type="datetimeFigureOut">
              <a:rPr kumimoji="1" lang="ja-JP" altLang="en-US" smtClean="0"/>
              <a:pPr/>
              <a:t>2011/4/18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D7AA-41C3-44B7-BEDD-CE9B03F50F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B52A-E3CB-4BA6-BC35-265843AA2920}" type="datetimeFigureOut">
              <a:rPr kumimoji="1" lang="ja-JP" altLang="en-US" smtClean="0"/>
              <a:pPr/>
              <a:t>2011/4/18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D7AA-41C3-44B7-BEDD-CE9B03F50F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B52A-E3CB-4BA6-BC35-265843AA2920}" type="datetimeFigureOut">
              <a:rPr kumimoji="1" lang="ja-JP" altLang="en-US" smtClean="0"/>
              <a:pPr/>
              <a:t>2011/4/18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D7AA-41C3-44B7-BEDD-CE9B03F50F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B52A-E3CB-4BA6-BC35-265843AA2920}" type="datetimeFigureOut">
              <a:rPr kumimoji="1" lang="ja-JP" altLang="en-US" smtClean="0"/>
              <a:pPr/>
              <a:t>2011/4/18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D7AA-41C3-44B7-BEDD-CE9B03F50F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B52A-E3CB-4BA6-BC35-265843AA2920}" type="datetimeFigureOut">
              <a:rPr kumimoji="1" lang="ja-JP" altLang="en-US" smtClean="0"/>
              <a:pPr/>
              <a:t>2011/4/18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D7AA-41C3-44B7-BEDD-CE9B03F50F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B52A-E3CB-4BA6-BC35-265843AA2920}" type="datetimeFigureOut">
              <a:rPr kumimoji="1" lang="ja-JP" altLang="en-US" smtClean="0"/>
              <a:pPr/>
              <a:t>2011/4/18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D7AA-41C3-44B7-BEDD-CE9B03F50F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B52A-E3CB-4BA6-BC35-265843AA2920}" type="datetimeFigureOut">
              <a:rPr kumimoji="1" lang="ja-JP" altLang="en-US" smtClean="0"/>
              <a:pPr/>
              <a:t>2011/4/18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D7AA-41C3-44B7-BEDD-CE9B03F50F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B52A-E3CB-4BA6-BC35-265843AA2920}" type="datetimeFigureOut">
              <a:rPr kumimoji="1" lang="ja-JP" altLang="en-US" smtClean="0"/>
              <a:pPr/>
              <a:t>2011/4/18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D7AA-41C3-44B7-BEDD-CE9B03F50F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B52A-E3CB-4BA6-BC35-265843AA2920}" type="datetimeFigureOut">
              <a:rPr kumimoji="1" lang="ja-JP" altLang="en-US" smtClean="0"/>
              <a:pPr/>
              <a:t>2011/4/18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D7AA-41C3-44B7-BEDD-CE9B03F50F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B52A-E3CB-4BA6-BC35-265843AA2920}" type="datetimeFigureOut">
              <a:rPr kumimoji="1" lang="ja-JP" altLang="en-US" smtClean="0"/>
              <a:pPr/>
              <a:t>2011/4/18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D7AA-41C3-44B7-BEDD-CE9B03F50F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4B52A-E3CB-4BA6-BC35-265843AA2920}" type="datetimeFigureOut">
              <a:rPr kumimoji="1" lang="ja-JP" altLang="en-US" smtClean="0"/>
              <a:pPr/>
              <a:t>2011/4/18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BD7AA-41C3-44B7-BEDD-CE9B03F50F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mtClean="0"/>
              <a:t>最低限 </a:t>
            </a:r>
            <a:r>
              <a:rPr lang="en-US" altLang="ja-JP" smtClean="0"/>
              <a:t>Unix (1)</a:t>
            </a:r>
            <a:br>
              <a:rPr lang="en-US" altLang="ja-JP" smtClean="0"/>
            </a:br>
            <a:r>
              <a:rPr lang="en-US" altLang="ja-JP" smtClean="0"/>
              <a:t>Unix </a:t>
            </a:r>
            <a:r>
              <a:rPr lang="ja-JP" altLang="en-US" smtClean="0"/>
              <a:t>におけるパスワード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smtClean="0"/>
              <a:t>高橋 康人</a:t>
            </a:r>
            <a:endParaRPr kumimoji="1" lang="en-US" altLang="ja-JP" smtClean="0"/>
          </a:p>
          <a:p>
            <a:r>
              <a:rPr lang="ja-JP" altLang="en-US"/>
              <a:t>情報</a:t>
            </a:r>
            <a:r>
              <a:rPr lang="ja-JP" altLang="en-US" smtClean="0"/>
              <a:t>実験第 </a:t>
            </a:r>
            <a:r>
              <a:rPr lang="en-US" altLang="ja-JP" smtClean="0"/>
              <a:t>2 </a:t>
            </a:r>
            <a:r>
              <a:rPr lang="ja-JP" altLang="en-US" smtClean="0"/>
              <a:t>回</a:t>
            </a:r>
            <a:endParaRPr lang="en-US" altLang="ja-JP" smtClean="0"/>
          </a:p>
          <a:p>
            <a:r>
              <a:rPr kumimoji="1" lang="en-US" altLang="ja-JP" smtClean="0"/>
              <a:t>2011/04/22</a:t>
            </a:r>
          </a:p>
          <a:p>
            <a:r>
              <a:rPr lang="en-US" altLang="ja-JP" smtClean="0"/>
              <a:t>(Original works : </a:t>
            </a:r>
            <a:r>
              <a:rPr lang="ja-JP" altLang="en-US" smtClean="0"/>
              <a:t>河野 仁之</a:t>
            </a:r>
            <a:r>
              <a:rPr lang="en-US" altLang="ja-JP" smtClean="0"/>
              <a:t>)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アカウントとは</a:t>
            </a:r>
            <a:r>
              <a:rPr kumimoji="1" lang="en-US" altLang="ja-JP" smtClean="0"/>
              <a:t>?(2) : </a:t>
            </a:r>
            <a:br>
              <a:rPr kumimoji="1" lang="en-US" altLang="ja-JP" smtClean="0"/>
            </a:br>
            <a:r>
              <a:rPr kumimoji="1" lang="ja-JP" altLang="en-US" smtClean="0"/>
              <a:t>アカウント登録情報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kumimoji="1" lang="ja-JP" altLang="en-US" smtClean="0">
                <a:solidFill>
                  <a:srgbClr val="FF0000"/>
                </a:solidFill>
              </a:rPr>
              <a:t>アカウント名</a:t>
            </a:r>
            <a:r>
              <a:rPr kumimoji="1" lang="en-US" altLang="ja-JP" smtClean="0">
                <a:solidFill>
                  <a:srgbClr val="00B050"/>
                </a:solidFill>
              </a:rPr>
              <a:t>(</a:t>
            </a:r>
            <a:r>
              <a:rPr kumimoji="1" lang="ja-JP" altLang="en-US" smtClean="0">
                <a:solidFill>
                  <a:srgbClr val="00B050"/>
                </a:solidFill>
              </a:rPr>
              <a:t>名札</a:t>
            </a:r>
            <a:r>
              <a:rPr kumimoji="1" lang="en-US" altLang="ja-JP" smtClean="0">
                <a:solidFill>
                  <a:srgbClr val="00B050"/>
                </a:solidFill>
              </a:rPr>
              <a:t>, </a:t>
            </a:r>
            <a:r>
              <a:rPr kumimoji="1" lang="ja-JP" altLang="en-US" smtClean="0">
                <a:solidFill>
                  <a:srgbClr val="00B050"/>
                </a:solidFill>
              </a:rPr>
              <a:t>表札</a:t>
            </a:r>
            <a:r>
              <a:rPr kumimoji="1" lang="en-US" altLang="ja-JP" smtClean="0">
                <a:solidFill>
                  <a:srgbClr val="00B050"/>
                </a:solidFill>
              </a:rPr>
              <a:t>)</a:t>
            </a:r>
            <a:endParaRPr kumimoji="1" lang="en-US" altLang="ja-JP" smtClean="0">
              <a:solidFill>
                <a:srgbClr val="00B050"/>
              </a:solidFill>
            </a:endParaRPr>
          </a:p>
          <a:p>
            <a:pPr lvl="1"/>
            <a:r>
              <a:rPr lang="ja-JP" altLang="en-US"/>
              <a:t>計算機上で</a:t>
            </a:r>
            <a:r>
              <a:rPr lang="ja-JP" altLang="en-US" smtClean="0"/>
              <a:t>の「名前」</a:t>
            </a:r>
            <a:endParaRPr lang="en-US" altLang="ja-JP"/>
          </a:p>
          <a:p>
            <a:pPr lvl="2"/>
            <a:r>
              <a:rPr kumimoji="1" lang="ja-JP" altLang="en-US" smtClean="0"/>
              <a:t>ユーザ名</a:t>
            </a:r>
            <a:r>
              <a:rPr kumimoji="1" lang="en-US" altLang="ja-JP" smtClean="0"/>
              <a:t>, ID, </a:t>
            </a:r>
            <a:r>
              <a:rPr kumimoji="1" lang="ja-JP" altLang="en-US" smtClean="0"/>
              <a:t>ログインネーム</a:t>
            </a:r>
            <a:r>
              <a:rPr kumimoji="1" lang="en-US" altLang="ja-JP" smtClean="0"/>
              <a:t>…</a:t>
            </a:r>
          </a:p>
          <a:p>
            <a:pPr lvl="2"/>
            <a:r>
              <a:rPr lang="ja-JP" altLang="en-US" smtClean="0"/>
              <a:t>アカウントを作成</a:t>
            </a:r>
            <a:r>
              <a:rPr lang="ja-JP" altLang="en-US" smtClean="0"/>
              <a:t>する</a:t>
            </a:r>
            <a:r>
              <a:rPr lang="ja-JP" altLang="en-US" smtClean="0"/>
              <a:t>とホーム領域が作られる</a:t>
            </a:r>
            <a:endParaRPr lang="en-US" altLang="ja-JP" smtClean="0"/>
          </a:p>
          <a:p>
            <a:pPr lvl="3"/>
            <a:r>
              <a:rPr lang="en-US" altLang="ja-JP" smtClean="0">
                <a:solidFill>
                  <a:srgbClr val="00B050"/>
                </a:solidFill>
              </a:rPr>
              <a:t>(</a:t>
            </a:r>
            <a:r>
              <a:rPr lang="ja-JP" altLang="en-US" smtClean="0">
                <a:solidFill>
                  <a:srgbClr val="00B050"/>
                </a:solidFill>
              </a:rPr>
              <a:t>自分の表札を掲げた部屋</a:t>
            </a:r>
            <a:r>
              <a:rPr lang="en-US" altLang="ja-JP" smtClean="0">
                <a:solidFill>
                  <a:srgbClr val="00B050"/>
                </a:solidFill>
              </a:rPr>
              <a:t>)</a:t>
            </a:r>
            <a:endParaRPr kumimoji="1" lang="en-US" altLang="ja-JP" smtClean="0">
              <a:solidFill>
                <a:srgbClr val="00B050"/>
              </a:solidFill>
            </a:endParaRPr>
          </a:p>
          <a:p>
            <a:pPr lvl="2"/>
            <a:r>
              <a:rPr lang="en-US" altLang="ja-JP" smtClean="0"/>
              <a:t>Windows </a:t>
            </a:r>
            <a:r>
              <a:rPr lang="ja-JP" altLang="en-US" smtClean="0"/>
              <a:t>開始時の「</a:t>
            </a:r>
            <a:r>
              <a:rPr lang="ja-JP" altLang="en-US" smtClean="0"/>
              <a:t>ようこそ○○さん</a:t>
            </a:r>
            <a:r>
              <a:rPr lang="ja-JP" altLang="en-US" smtClean="0"/>
              <a:t>」の「○○」にあたる</a:t>
            </a:r>
            <a:endParaRPr kumimoji="1" lang="en-US" altLang="ja-JP" smtClean="0"/>
          </a:p>
          <a:p>
            <a:r>
              <a:rPr lang="ja-JP" altLang="en-US" smtClean="0">
                <a:solidFill>
                  <a:srgbClr val="FF0000"/>
                </a:solidFill>
              </a:rPr>
              <a:t>パスワード</a:t>
            </a:r>
            <a:r>
              <a:rPr lang="en-US" altLang="ja-JP" smtClean="0">
                <a:solidFill>
                  <a:srgbClr val="00B050"/>
                </a:solidFill>
              </a:rPr>
              <a:t>(</a:t>
            </a:r>
            <a:r>
              <a:rPr lang="ja-JP" altLang="en-US" smtClean="0">
                <a:solidFill>
                  <a:srgbClr val="00B050"/>
                </a:solidFill>
              </a:rPr>
              <a:t>部屋の鍵</a:t>
            </a:r>
            <a:r>
              <a:rPr lang="en-US" altLang="ja-JP" smtClean="0">
                <a:solidFill>
                  <a:srgbClr val="00B050"/>
                </a:solidFill>
              </a:rPr>
              <a:t>)</a:t>
            </a:r>
          </a:p>
          <a:p>
            <a:pPr lvl="1"/>
            <a:r>
              <a:rPr lang="ja-JP" altLang="en-US" smtClean="0"/>
              <a:t>アカウント利用者の本人認証フレーズ</a:t>
            </a:r>
            <a:endParaRPr lang="en-US" altLang="ja-JP" smtClean="0"/>
          </a:p>
          <a:p>
            <a:r>
              <a:rPr kumimoji="1" lang="ja-JP" altLang="en-US" smtClean="0"/>
              <a:t>その他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本名</a:t>
            </a:r>
            <a:r>
              <a:rPr kumimoji="1" lang="en-US" altLang="ja-JP" smtClean="0"/>
              <a:t>, </a:t>
            </a:r>
            <a:r>
              <a:rPr kumimoji="1" lang="ja-JP" altLang="en-US" smtClean="0"/>
              <a:t>住所など</a:t>
            </a:r>
            <a:r>
              <a:rPr kumimoji="1" lang="en-US" altLang="ja-JP" smtClean="0"/>
              <a:t>…(</a:t>
            </a:r>
            <a:r>
              <a:rPr kumimoji="1" lang="ja-JP" altLang="en-US" smtClean="0"/>
              <a:t>登録任意</a:t>
            </a:r>
            <a:r>
              <a:rPr kumimoji="1" lang="en-US" altLang="ja-JP" smtClean="0"/>
              <a:t>)</a:t>
            </a:r>
          </a:p>
          <a:p>
            <a:pPr lvl="1"/>
            <a:r>
              <a:rPr lang="ja-JP" altLang="en-US" smtClean="0"/>
              <a:t>基本的</a:t>
            </a:r>
            <a:r>
              <a:rPr lang="ja-JP" altLang="en-US" smtClean="0"/>
              <a:t>に</a:t>
            </a:r>
            <a:r>
              <a:rPr lang="ja-JP" altLang="en-US" smtClean="0"/>
              <a:t>は参照されることはない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>
                <a:solidFill>
                  <a:srgbClr val="FF0000"/>
                </a:solidFill>
              </a:rPr>
              <a:t>ログイン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smtClean="0"/>
              <a:t>Unix </a:t>
            </a:r>
            <a:r>
              <a:rPr kumimoji="1" lang="ja-JP" altLang="en-US" smtClean="0"/>
              <a:t>のサービス利用開始手続き</a:t>
            </a:r>
            <a:endParaRPr kumimoji="1" lang="en-US" altLang="ja-JP" smtClean="0"/>
          </a:p>
          <a:p>
            <a:pPr lvl="1"/>
            <a:r>
              <a:rPr lang="ja-JP" altLang="en-US" smtClean="0"/>
              <a:t>ホーム</a:t>
            </a:r>
            <a:r>
              <a:rPr lang="ja-JP" altLang="en-US" smtClean="0"/>
              <a:t>領域</a:t>
            </a:r>
            <a:r>
              <a:rPr lang="en-US" altLang="ja-JP" smtClean="0">
                <a:solidFill>
                  <a:srgbClr val="00B050"/>
                </a:solidFill>
              </a:rPr>
              <a:t>(</a:t>
            </a:r>
            <a:r>
              <a:rPr lang="ja-JP" altLang="en-US" smtClean="0">
                <a:solidFill>
                  <a:srgbClr val="00B050"/>
                </a:solidFill>
              </a:rPr>
              <a:t>自分の部屋</a:t>
            </a:r>
            <a:r>
              <a:rPr lang="en-US" altLang="ja-JP" smtClean="0">
                <a:solidFill>
                  <a:srgbClr val="00B050"/>
                </a:solidFill>
              </a:rPr>
              <a:t>)</a:t>
            </a:r>
            <a:r>
              <a:rPr lang="ja-JP" altLang="en-US" smtClean="0"/>
              <a:t>に入るという</a:t>
            </a:r>
            <a:r>
              <a:rPr lang="ja-JP" altLang="en-US" smtClean="0"/>
              <a:t>宣言</a:t>
            </a:r>
            <a:endParaRPr lang="en-US" altLang="ja-JP" smtClean="0"/>
          </a:p>
          <a:p>
            <a:pPr lvl="2"/>
            <a:r>
              <a:rPr lang="ja-JP" altLang="en-US" smtClean="0"/>
              <a:t>入ると</a:t>
            </a:r>
            <a:r>
              <a:rPr lang="ja-JP" altLang="en-US" smtClean="0"/>
              <a:t>同時</a:t>
            </a:r>
            <a:r>
              <a:rPr lang="ja-JP" altLang="en-US" smtClean="0"/>
              <a:t>にアカウント名を名乗ることになる</a:t>
            </a:r>
            <a:r>
              <a:rPr lang="en-US" altLang="ja-JP" smtClean="0">
                <a:solidFill>
                  <a:srgbClr val="00B050"/>
                </a:solidFill>
              </a:rPr>
              <a:t>(</a:t>
            </a:r>
            <a:r>
              <a:rPr lang="ja-JP" altLang="en-US" smtClean="0">
                <a:solidFill>
                  <a:srgbClr val="00B050"/>
                </a:solidFill>
              </a:rPr>
              <a:t>名札の着用</a:t>
            </a:r>
            <a:r>
              <a:rPr lang="en-US" altLang="ja-JP" smtClean="0">
                <a:solidFill>
                  <a:srgbClr val="00B050"/>
                </a:solidFill>
              </a:rPr>
              <a:t>)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/>
            <a:r>
              <a:rPr lang="en-US" altLang="ja-JP" smtClean="0"/>
              <a:t>Windows </a:t>
            </a:r>
            <a:r>
              <a:rPr lang="ja-JP" altLang="en-US" smtClean="0"/>
              <a:t>でいう「デスクトップへの</a:t>
            </a:r>
            <a:r>
              <a:rPr lang="ja-JP" altLang="en-US" smtClean="0"/>
              <a:t>ログオン」</a:t>
            </a:r>
            <a:endParaRPr lang="en-US" altLang="ja-JP" smtClean="0"/>
          </a:p>
          <a:p>
            <a:r>
              <a:rPr kumimoji="1" lang="ja-JP" altLang="en-US" smtClean="0"/>
              <a:t>必要な入力事項は</a:t>
            </a:r>
            <a:r>
              <a:rPr kumimoji="1" lang="en-US" altLang="ja-JP" smtClean="0"/>
              <a:t>2</a:t>
            </a:r>
            <a:r>
              <a:rPr kumimoji="1" lang="ja-JP" altLang="en-US" smtClean="0"/>
              <a:t>項目のみ</a:t>
            </a:r>
            <a:endParaRPr kumimoji="1" lang="en-US" altLang="ja-JP" smtClean="0"/>
          </a:p>
          <a:p>
            <a:pPr lvl="1"/>
            <a:r>
              <a:rPr lang="ja-JP" altLang="en-US" smtClean="0">
                <a:solidFill>
                  <a:srgbClr val="FF0000"/>
                </a:solidFill>
              </a:rPr>
              <a:t>アカウント名</a:t>
            </a:r>
            <a:endParaRPr lang="en-US" altLang="ja-JP" smtClean="0">
              <a:solidFill>
                <a:srgbClr val="00B050"/>
              </a:solidFill>
            </a:endParaRPr>
          </a:p>
          <a:p>
            <a:pPr lvl="2"/>
            <a:r>
              <a:rPr lang="ja-JP" altLang="en-US"/>
              <a:t>基本的</a:t>
            </a:r>
            <a:r>
              <a:rPr lang="ja-JP" altLang="en-US" smtClean="0"/>
              <a:t>に</a:t>
            </a:r>
            <a:r>
              <a:rPr lang="ja-JP" altLang="en-US" b="1" u="sng" smtClean="0"/>
              <a:t>公開されてもよい情報</a:t>
            </a:r>
            <a:r>
              <a:rPr lang="ja-JP" altLang="en-US" smtClean="0"/>
              <a:t>という扱い</a:t>
            </a:r>
            <a:endParaRPr lang="en-US" altLang="ja-JP" smtClean="0"/>
          </a:p>
          <a:p>
            <a:pPr lvl="1"/>
            <a:r>
              <a:rPr kumimoji="1" lang="ja-JP" altLang="en-US" smtClean="0">
                <a:solidFill>
                  <a:srgbClr val="FF0000"/>
                </a:solidFill>
              </a:rPr>
              <a:t>パスワード</a:t>
            </a:r>
            <a:endParaRPr kumimoji="1" lang="en-US" altLang="ja-JP" smtClean="0">
              <a:solidFill>
                <a:srgbClr val="FF0000"/>
              </a:solidFill>
            </a:endParaRPr>
          </a:p>
          <a:p>
            <a:pPr lvl="2"/>
            <a:r>
              <a:rPr lang="ja-JP" altLang="en-US" smtClean="0"/>
              <a:t>もちろん</a:t>
            </a:r>
            <a:r>
              <a:rPr lang="ja-JP" altLang="en-US" b="1" u="sng" smtClean="0"/>
              <a:t>非公開情報</a:t>
            </a:r>
            <a:r>
              <a:rPr lang="ja-JP" altLang="en-US" smtClean="0"/>
              <a:t>としての扱い</a:t>
            </a:r>
            <a:endParaRPr lang="en-US" altLang="ja-JP" smtClean="0"/>
          </a:p>
          <a:p>
            <a:pPr lvl="2"/>
            <a:endParaRPr kumimoji="1" lang="en-US" altLang="ja-JP"/>
          </a:p>
          <a:p>
            <a:r>
              <a:rPr lang="ja-JP" altLang="en-US" smtClean="0"/>
              <a:t>すなわち</a:t>
            </a:r>
            <a:r>
              <a:rPr lang="ja-JP" altLang="en-US" smtClean="0">
                <a:solidFill>
                  <a:srgbClr val="FF0000"/>
                </a:solidFill>
              </a:rPr>
              <a:t>パスワード</a:t>
            </a:r>
            <a:r>
              <a:rPr lang="ja-JP" altLang="en-US" smtClean="0"/>
              <a:t>が</a:t>
            </a:r>
            <a:r>
              <a:rPr lang="ja-JP" altLang="en-US" b="1" u="sng" smtClean="0"/>
              <a:t>唯一無二</a:t>
            </a:r>
            <a:r>
              <a:rPr lang="ja-JP" altLang="en-US" smtClean="0"/>
              <a:t>の認証方式</a:t>
            </a:r>
            <a:endParaRPr lang="en-US" altLang="ja-JP" smtClean="0"/>
          </a:p>
          <a:p>
            <a:pPr lvl="1"/>
            <a:r>
              <a:rPr kumimoji="1" lang="ja-JP" altLang="en-US" smtClean="0"/>
              <a:t>だからこそアカウントホルダー全員が正しく扱う</a:t>
            </a:r>
            <a:r>
              <a:rPr kumimoji="1" lang="ja-JP" altLang="en-US" smtClean="0"/>
              <a:t>義務</a:t>
            </a:r>
            <a:endParaRPr lang="en-US" altLang="ja-JP" smtClean="0"/>
          </a:p>
          <a:p>
            <a:r>
              <a:rPr lang="ja-JP" altLang="en-US" smtClean="0"/>
              <a:t>漏えいすると取り返しのつかないことに・・・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レクチャー内容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11560" y="1628800"/>
            <a:ext cx="7992888" cy="48977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/>
              <a:t>一般論として</a:t>
            </a:r>
            <a:r>
              <a:rPr lang="ja-JP" altLang="en-US" smtClean="0"/>
              <a:t>のパスワード</a:t>
            </a:r>
            <a:endParaRPr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smtClean="0"/>
              <a:t>Unix </a:t>
            </a:r>
            <a:r>
              <a:rPr lang="ja-JP" altLang="en-US" smtClean="0"/>
              <a:t>におけるパスワードの必要性・重要性</a:t>
            </a:r>
            <a:endParaRPr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b="1" u="sng" smtClean="0"/>
              <a:t>パスワード漏えい</a:t>
            </a:r>
            <a:r>
              <a:rPr lang="en-US" altLang="ja-JP" b="1" smtClean="0">
                <a:solidFill>
                  <a:srgbClr val="00B050"/>
                </a:solidFill>
              </a:rPr>
              <a:t>(</a:t>
            </a:r>
            <a:r>
              <a:rPr lang="ja-JP" altLang="en-US" b="1" smtClean="0">
                <a:solidFill>
                  <a:srgbClr val="00B050"/>
                </a:solidFill>
              </a:rPr>
              <a:t>部屋の鍵が盗まれた</a:t>
            </a:r>
            <a:r>
              <a:rPr lang="en-US" altLang="ja-JP" b="1" smtClean="0">
                <a:solidFill>
                  <a:srgbClr val="00B050"/>
                </a:solidFill>
              </a:rPr>
              <a:t>!)</a:t>
            </a:r>
          </a:p>
          <a:p>
            <a:pPr marL="514350" lvl="0" indent="-514350">
              <a:buFont typeface="+mj-lt"/>
              <a:buAutoNum type="arabicPeriod"/>
              <a:defRPr/>
            </a:pPr>
            <a:r>
              <a:rPr lang="ja-JP" altLang="en-US" smtClean="0"/>
              <a:t>パスワード</a:t>
            </a:r>
            <a:r>
              <a:rPr lang="ja-JP" altLang="en-US"/>
              <a:t>設定の心得</a:t>
            </a:r>
            <a:endParaRPr lang="en-US" altLang="ja-JP"/>
          </a:p>
          <a:p>
            <a:pPr marL="514350" lvl="0" indent="-514350">
              <a:buFont typeface="+mj-lt"/>
              <a:buAutoNum type="arabicPeriod"/>
              <a:defRPr/>
            </a:pPr>
            <a:r>
              <a:rPr lang="en-US" altLang="ja-JP" smtClean="0"/>
              <a:t>Unix </a:t>
            </a:r>
            <a:r>
              <a:rPr lang="ja-JP" altLang="en-US"/>
              <a:t>内部でのパスワード</a:t>
            </a:r>
            <a:r>
              <a:rPr lang="ja-JP" altLang="en-US" smtClean="0"/>
              <a:t>管理</a:t>
            </a:r>
            <a:endParaRPr lang="en-US" altLang="ja-JP" smtClean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4572000" y="1267544"/>
            <a:ext cx="432048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1" lang="ja-JP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漏えい</a:t>
            </a:r>
            <a:r>
              <a:rPr lang="ja-JP" altLang="en-US" smtClean="0"/>
              <a:t>の</a:t>
            </a:r>
            <a:r>
              <a:rPr lang="ja-JP" altLang="en-US"/>
              <a:t>危険性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mtClean="0"/>
              <a:t>パスワードが唯一無二の認証方式</a:t>
            </a:r>
            <a:endParaRPr kumimoji="1" lang="en-US" altLang="ja-JP" smtClean="0"/>
          </a:p>
          <a:p>
            <a:pPr lvl="1"/>
            <a:r>
              <a:rPr lang="ja-JP" altLang="en-US" smtClean="0"/>
              <a:t>シンプル故に</a:t>
            </a:r>
            <a:r>
              <a:rPr lang="ja-JP" altLang="en-US" b="1" u="sng" smtClean="0"/>
              <a:t>強力かつ</a:t>
            </a:r>
            <a:r>
              <a:rPr lang="ja-JP" altLang="en-US" b="1" u="sng" smtClean="0"/>
              <a:t>脆弱</a:t>
            </a:r>
            <a:endParaRPr lang="en-US" altLang="ja-JP" smtClean="0"/>
          </a:p>
          <a:p>
            <a:pPr lvl="2"/>
            <a:r>
              <a:rPr kumimoji="1" lang="ja-JP" altLang="en-US"/>
              <a:t>他者に</a:t>
            </a:r>
            <a:r>
              <a:rPr kumimoji="1" lang="ja-JP" altLang="en-US" smtClean="0"/>
              <a:t>知られれば容易に「</a:t>
            </a:r>
            <a:r>
              <a:rPr kumimoji="1" lang="ja-JP" altLang="en-US" b="1" u="sng" smtClean="0"/>
              <a:t>なりすまし</a:t>
            </a:r>
            <a:r>
              <a:rPr kumimoji="1" lang="ja-JP" altLang="en-US" smtClean="0"/>
              <a:t>」が</a:t>
            </a:r>
            <a:r>
              <a:rPr kumimoji="1" lang="ja-JP" altLang="en-US" smtClean="0"/>
              <a:t>可能</a:t>
            </a:r>
            <a:endParaRPr kumimoji="1" lang="en-US" altLang="ja-JP" smtClean="0"/>
          </a:p>
          <a:p>
            <a:pPr lvl="2"/>
            <a:r>
              <a:rPr lang="en-US" altLang="ja-JP" smtClean="0">
                <a:solidFill>
                  <a:srgbClr val="00B050"/>
                </a:solidFill>
              </a:rPr>
              <a:t>(</a:t>
            </a:r>
            <a:r>
              <a:rPr lang="ja-JP" altLang="en-US" smtClean="0">
                <a:solidFill>
                  <a:srgbClr val="00B050"/>
                </a:solidFill>
              </a:rPr>
              <a:t>マンションの住人の振りをする</a:t>
            </a:r>
            <a:r>
              <a:rPr lang="en-US" altLang="ja-JP" smtClean="0">
                <a:solidFill>
                  <a:srgbClr val="00B050"/>
                </a:solidFill>
              </a:rPr>
              <a:t>)</a:t>
            </a:r>
            <a:endParaRPr lang="en-US" altLang="ja-JP" smtClean="0">
              <a:solidFill>
                <a:srgbClr val="00B050"/>
              </a:solidFill>
            </a:endParaRPr>
          </a:p>
          <a:p>
            <a:r>
              <a:rPr lang="ja-JP" altLang="en-US" smtClean="0"/>
              <a:t>世の中</a:t>
            </a:r>
            <a:r>
              <a:rPr kumimoji="1" lang="ja-JP" altLang="en-US" smtClean="0"/>
              <a:t>はそんな</a:t>
            </a:r>
            <a:r>
              <a:rPr kumimoji="1" lang="ja-JP" altLang="en-US" smtClean="0"/>
              <a:t>に友好的で</a:t>
            </a:r>
            <a:r>
              <a:rPr lang="ja-JP" altLang="en-US" smtClean="0"/>
              <a:t>は</a:t>
            </a:r>
            <a:r>
              <a:rPr kumimoji="1" lang="ja-JP" altLang="en-US" smtClean="0"/>
              <a:t>ない</a:t>
            </a:r>
            <a:endParaRPr kumimoji="1" lang="en-US" altLang="ja-JP" smtClean="0"/>
          </a:p>
          <a:p>
            <a:pPr lvl="1"/>
            <a:r>
              <a:rPr lang="ja-JP" altLang="en-US" smtClean="0"/>
              <a:t>パスワード</a:t>
            </a:r>
            <a:r>
              <a:rPr lang="ja-JP" altLang="en-US" smtClean="0"/>
              <a:t>は</a:t>
            </a:r>
            <a:r>
              <a:rPr lang="ja-JP" altLang="en-US" b="1" u="sng" smtClean="0"/>
              <a:t>常に</a:t>
            </a:r>
            <a:r>
              <a:rPr lang="ja-JP" altLang="en-US" smtClean="0"/>
              <a:t>狙われている</a:t>
            </a:r>
            <a:endParaRPr lang="en-US" altLang="ja-JP" smtClean="0"/>
          </a:p>
          <a:p>
            <a:pPr lvl="1"/>
            <a:r>
              <a:rPr kumimoji="1" lang="ja-JP" altLang="en-US" smtClean="0"/>
              <a:t>ネットワークを通じて</a:t>
            </a:r>
            <a:r>
              <a:rPr kumimoji="1" lang="ja-JP" altLang="en-US" b="1" u="sng" smtClean="0"/>
              <a:t>世界中</a:t>
            </a:r>
            <a:r>
              <a:rPr kumimoji="1" lang="ja-JP" altLang="en-US" b="1" u="sng" smtClean="0"/>
              <a:t>から</a:t>
            </a:r>
            <a:r>
              <a:rPr kumimoji="1" lang="ja-JP" altLang="en-US" smtClean="0"/>
              <a:t>・・・</a:t>
            </a:r>
            <a:endParaRPr kumimoji="1" lang="en-US" altLang="ja-JP" smtClean="0"/>
          </a:p>
          <a:p>
            <a:pPr lvl="1"/>
            <a:r>
              <a:rPr lang="ja-JP" altLang="en-US" b="1" u="sng" smtClean="0"/>
              <a:t>あらゆる手段</a:t>
            </a:r>
            <a:r>
              <a:rPr lang="ja-JP" altLang="en-US" smtClean="0"/>
              <a:t>を</a:t>
            </a:r>
            <a:r>
              <a:rPr lang="ja-JP" altLang="en-US" smtClean="0"/>
              <a:t>用いて・・・</a:t>
            </a:r>
            <a:endParaRPr lang="en-US" altLang="ja-JP" smtClean="0">
              <a:solidFill>
                <a:srgbClr val="0070C0"/>
              </a:solidFill>
            </a:endParaRPr>
          </a:p>
          <a:p>
            <a:r>
              <a:rPr kumimoji="1" lang="ja-JP" altLang="en-US" smtClean="0">
                <a:solidFill>
                  <a:srgbClr val="FF0000"/>
                </a:solidFill>
              </a:rPr>
              <a:t>クラック</a:t>
            </a:r>
            <a:r>
              <a:rPr kumimoji="1" lang="en-US" altLang="ja-JP" smtClean="0">
                <a:solidFill>
                  <a:srgbClr val="FF0000"/>
                </a:solidFill>
              </a:rPr>
              <a:t>(</a:t>
            </a:r>
            <a:r>
              <a:rPr kumimoji="1" lang="ja-JP" altLang="en-US" smtClean="0">
                <a:solidFill>
                  <a:srgbClr val="FF0000"/>
                </a:solidFill>
              </a:rPr>
              <a:t>クラッキング</a:t>
            </a:r>
            <a:r>
              <a:rPr kumimoji="1" lang="en-US" altLang="ja-JP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kumimoji="1" lang="ja-JP" altLang="en-US" smtClean="0"/>
              <a:t>計算機を不正利用すること</a:t>
            </a:r>
            <a:endParaRPr kumimoji="1" lang="en-US" altLang="ja-JP" smtClean="0"/>
          </a:p>
          <a:p>
            <a:pPr lvl="2"/>
            <a:r>
              <a:rPr lang="ja-JP" altLang="en-US" smtClean="0"/>
              <a:t>ハック</a:t>
            </a:r>
            <a:r>
              <a:rPr lang="en-US" altLang="ja-JP" smtClean="0"/>
              <a:t>(</a:t>
            </a:r>
            <a:r>
              <a:rPr lang="ja-JP" altLang="en-US" smtClean="0"/>
              <a:t>ハッキング</a:t>
            </a:r>
            <a:r>
              <a:rPr lang="en-US" altLang="ja-JP" smtClean="0"/>
              <a:t>)</a:t>
            </a:r>
            <a:r>
              <a:rPr lang="ja-JP" altLang="en-US" smtClean="0"/>
              <a:t>は誤用</a:t>
            </a:r>
            <a:endParaRPr kumimoji="1" lang="en-US" altLang="ja-JP" smtClean="0"/>
          </a:p>
          <a:p>
            <a:pPr lvl="1"/>
            <a:r>
              <a:rPr lang="ja-JP" altLang="en-US" smtClean="0"/>
              <a:t>アカウントの乗っ取り </a:t>
            </a:r>
            <a:r>
              <a:rPr lang="en-US" altLang="ja-JP" smtClean="0"/>
              <a:t>= </a:t>
            </a:r>
            <a:r>
              <a:rPr lang="ja-JP" altLang="en-US" smtClean="0"/>
              <a:t>アカウントクラック</a:t>
            </a:r>
            <a:endParaRPr kumimoji="1"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mtClean="0"/>
              <a:t>アカウントクラック</a:t>
            </a:r>
            <a:r>
              <a:rPr kumimoji="1" lang="ja-JP" altLang="en-US" smtClean="0"/>
              <a:t>時の被害</a:t>
            </a:r>
            <a:r>
              <a:rPr kumimoji="1" lang="en-US" altLang="ja-JP" smtClean="0"/>
              <a:t>(1) : </a:t>
            </a:r>
            <a:r>
              <a:rPr kumimoji="1" lang="ja-JP" altLang="en-US" smtClean="0"/>
              <a:t>本人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514350" indent="-514350"/>
            <a:r>
              <a:rPr lang="ja-JP" altLang="en-US" smtClean="0"/>
              <a:t>自分のアカウント情報書き換え</a:t>
            </a:r>
            <a:r>
              <a:rPr lang="en-US" altLang="ja-JP" smtClean="0">
                <a:solidFill>
                  <a:srgbClr val="00B050"/>
                </a:solidFill>
              </a:rPr>
              <a:t>(</a:t>
            </a:r>
            <a:r>
              <a:rPr lang="ja-JP" altLang="en-US" smtClean="0">
                <a:solidFill>
                  <a:srgbClr val="00B050"/>
                </a:solidFill>
              </a:rPr>
              <a:t>鍵の変更</a:t>
            </a:r>
            <a:r>
              <a:rPr lang="en-US" altLang="ja-JP" smtClean="0">
                <a:solidFill>
                  <a:srgbClr val="00B050"/>
                </a:solidFill>
              </a:rPr>
              <a:t>)</a:t>
            </a:r>
          </a:p>
          <a:p>
            <a:pPr marL="914400" lvl="1" indent="-514350"/>
            <a:r>
              <a:rPr lang="ja-JP" altLang="en-US"/>
              <a:t>パスワード</a:t>
            </a:r>
            <a:r>
              <a:rPr lang="ja-JP" altLang="en-US" smtClean="0"/>
              <a:t>が変更されれば</a:t>
            </a:r>
            <a:r>
              <a:rPr lang="ja-JP" altLang="en-US" b="1" u="sng" smtClean="0"/>
              <a:t>ログイン不可</a:t>
            </a:r>
            <a:endParaRPr lang="en-US" altLang="ja-JP" b="1" u="sng" smtClean="0"/>
          </a:p>
          <a:p>
            <a:pPr marL="514350" indent="-514350"/>
            <a:r>
              <a:rPr kumimoji="1" lang="ja-JP" altLang="en-US" smtClean="0"/>
              <a:t>データの</a:t>
            </a:r>
            <a:r>
              <a:rPr kumimoji="1" lang="ja-JP" altLang="en-US" smtClean="0"/>
              <a:t>盗難</a:t>
            </a:r>
            <a:r>
              <a:rPr kumimoji="1" lang="ja-JP" altLang="en-US" smtClean="0"/>
              <a:t>・破壊</a:t>
            </a:r>
            <a:endParaRPr kumimoji="1" lang="en-US" altLang="ja-JP" smtClean="0"/>
          </a:p>
          <a:p>
            <a:pPr marL="914400" lvl="1" indent="-514350"/>
            <a:r>
              <a:rPr lang="ja-JP" altLang="en-US" smtClean="0"/>
              <a:t>自分</a:t>
            </a:r>
            <a:r>
              <a:rPr lang="ja-JP" altLang="en-US" smtClean="0"/>
              <a:t>が蓄積した経験が水泡に帰す</a:t>
            </a:r>
            <a:r>
              <a:rPr lang="en-US" altLang="ja-JP" smtClean="0"/>
              <a:t>…</a:t>
            </a:r>
          </a:p>
          <a:p>
            <a:pPr marL="514350" indent="-514350"/>
            <a:r>
              <a:rPr kumimoji="1" lang="ja-JP" altLang="en-US"/>
              <a:t>将来に</a:t>
            </a:r>
            <a:r>
              <a:rPr kumimoji="1" lang="ja-JP" altLang="en-US" smtClean="0"/>
              <a:t>わたっての継続的な不安</a:t>
            </a:r>
            <a:endParaRPr kumimoji="1" lang="en-US" altLang="ja-JP" smtClean="0"/>
          </a:p>
          <a:p>
            <a:pPr marL="914400" lvl="1" indent="-514350"/>
            <a:r>
              <a:rPr lang="ja-JP" altLang="en-US" smtClean="0"/>
              <a:t>盗み見られたデータに基づく恐喝</a:t>
            </a:r>
            <a:endParaRPr lang="en-US" altLang="ja-JP" smtClean="0"/>
          </a:p>
          <a:p>
            <a:pPr marL="914400" lvl="1" indent="-514350"/>
            <a:r>
              <a:rPr kumimoji="1" lang="ja-JP" altLang="en-US" smtClean="0"/>
              <a:t>ネットワークへのデータ流出に伴う</a:t>
            </a:r>
            <a:r>
              <a:rPr kumimoji="1" lang="ja-JP" altLang="en-US" b="1" u="sng" smtClean="0"/>
              <a:t>半永久的な</a:t>
            </a:r>
            <a:r>
              <a:rPr kumimoji="1" lang="ja-JP" altLang="en-US" b="1" u="sng" smtClean="0"/>
              <a:t>損害</a:t>
            </a:r>
            <a:endParaRPr kumimoji="1" lang="en-US" altLang="ja-JP" b="1" u="sng" smtClean="0"/>
          </a:p>
          <a:p>
            <a:pPr marL="1314450" lvl="2" indent="-514350"/>
            <a:r>
              <a:rPr lang="ja-JP" altLang="en-US" smtClean="0"/>
              <a:t>一旦出てしまえば事実上回収は不可能</a:t>
            </a:r>
            <a:endParaRPr lang="en-US" altLang="ja-JP" smtClean="0"/>
          </a:p>
          <a:p>
            <a:pPr marL="1771650" lvl="3" indent="-514350"/>
            <a:r>
              <a:rPr kumimoji="1" lang="ja-JP" altLang="en-US" smtClean="0"/>
              <a:t>いつ</a:t>
            </a:r>
            <a:r>
              <a:rPr kumimoji="1" lang="ja-JP" altLang="en-US" smtClean="0"/>
              <a:t>どこ</a:t>
            </a:r>
            <a:r>
              <a:rPr kumimoji="1" lang="ja-JP" altLang="en-US" smtClean="0"/>
              <a:t>で悪用されるかわからない</a:t>
            </a:r>
            <a:endParaRPr kumimoji="1"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クラック時の被害</a:t>
            </a:r>
            <a:r>
              <a:rPr kumimoji="1" lang="en-US" altLang="ja-JP" smtClean="0"/>
              <a:t>(2) : </a:t>
            </a:r>
            <a:r>
              <a:rPr kumimoji="1" lang="ja-JP" altLang="en-US" smtClean="0"/>
              <a:t>周囲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ja-JP" altLang="en-US" smtClean="0"/>
              <a:t>計算機の運用妨害</a:t>
            </a:r>
            <a:endParaRPr lang="en-US" altLang="ja-JP" smtClean="0"/>
          </a:p>
          <a:p>
            <a:pPr marL="914400" lvl="1" indent="-514350"/>
            <a:r>
              <a:rPr lang="ja-JP" altLang="en-US" smtClean="0"/>
              <a:t>高負荷処理によるサービス妨害</a:t>
            </a:r>
            <a:endParaRPr lang="en-US" altLang="ja-JP" smtClean="0"/>
          </a:p>
          <a:p>
            <a:pPr marL="514350" indent="-514350"/>
            <a:r>
              <a:rPr lang="ja-JP" altLang="en-US"/>
              <a:t>他</a:t>
            </a:r>
            <a:r>
              <a:rPr lang="ja-JP" altLang="en-US" smtClean="0"/>
              <a:t>のアカウントへ</a:t>
            </a:r>
            <a:r>
              <a:rPr lang="ja-JP" altLang="en-US" smtClean="0"/>
              <a:t>の</a:t>
            </a:r>
            <a:r>
              <a:rPr lang="ja-JP" altLang="en-US" smtClean="0"/>
              <a:t>被害</a:t>
            </a:r>
            <a:r>
              <a:rPr lang="ja-JP" altLang="en-US" smtClean="0"/>
              <a:t>波及</a:t>
            </a:r>
            <a:endParaRPr lang="en-US" altLang="ja-JP" smtClean="0"/>
          </a:p>
          <a:p>
            <a:pPr marL="914400" lvl="1" indent="-514350"/>
            <a:r>
              <a:rPr lang="ja-JP" altLang="en-US" smtClean="0"/>
              <a:t>一旦ログインできればあとは比較的簡単</a:t>
            </a:r>
            <a:endParaRPr lang="en-US" altLang="ja-JP" smtClean="0"/>
          </a:p>
          <a:p>
            <a:pPr marL="1314450" lvl="2" indent="-514350"/>
            <a:r>
              <a:rPr lang="en-US" altLang="ja-JP" smtClean="0">
                <a:solidFill>
                  <a:srgbClr val="00B050"/>
                </a:solidFill>
              </a:rPr>
              <a:t>(</a:t>
            </a:r>
            <a:r>
              <a:rPr lang="ja-JP" altLang="en-US" smtClean="0">
                <a:solidFill>
                  <a:srgbClr val="00B050"/>
                </a:solidFill>
              </a:rPr>
              <a:t>マンション内連続窃盗</a:t>
            </a:r>
            <a:r>
              <a:rPr lang="en-US" altLang="ja-JP" smtClean="0">
                <a:solidFill>
                  <a:srgbClr val="00B050"/>
                </a:solidFill>
              </a:rPr>
              <a:t>/</a:t>
            </a:r>
            <a:r>
              <a:rPr lang="ja-JP" altLang="en-US" smtClean="0">
                <a:solidFill>
                  <a:srgbClr val="00B050"/>
                </a:solidFill>
              </a:rPr>
              <a:t>強盗</a:t>
            </a:r>
            <a:r>
              <a:rPr lang="en-US" altLang="ja-JP" smtClean="0">
                <a:solidFill>
                  <a:srgbClr val="00B050"/>
                </a:solidFill>
              </a:rPr>
              <a:t>/</a:t>
            </a:r>
            <a:r>
              <a:rPr lang="ja-JP" altLang="en-US" smtClean="0">
                <a:solidFill>
                  <a:srgbClr val="00B050"/>
                </a:solidFill>
              </a:rPr>
              <a:t>暴行事件</a:t>
            </a:r>
            <a:r>
              <a:rPr lang="en-US" altLang="ja-JP" smtClean="0">
                <a:solidFill>
                  <a:srgbClr val="00B050"/>
                </a:solidFill>
              </a:rPr>
              <a:t>)</a:t>
            </a:r>
          </a:p>
          <a:p>
            <a:pPr marL="914400" lvl="1" indent="-514350"/>
            <a:r>
              <a:rPr lang="ja-JP" altLang="en-US" smtClean="0"/>
              <a:t>特に</a:t>
            </a:r>
            <a:r>
              <a:rPr lang="ja-JP" altLang="en-US" b="1" smtClean="0">
                <a:solidFill>
                  <a:srgbClr val="FF0000"/>
                </a:solidFill>
              </a:rPr>
              <a:t>ルートクラック </a:t>
            </a:r>
            <a:r>
              <a:rPr lang="ja-JP" altLang="en-US" b="1" smtClean="0">
                <a:solidFill>
                  <a:srgbClr val="FF0000"/>
                </a:solidFill>
              </a:rPr>
              <a:t>≒ 計算機の運用</a:t>
            </a:r>
            <a:r>
              <a:rPr lang="ja-JP" altLang="en-US" b="1" smtClean="0">
                <a:solidFill>
                  <a:srgbClr val="FF0000"/>
                </a:solidFill>
              </a:rPr>
              <a:t>停止</a:t>
            </a:r>
            <a:r>
              <a:rPr lang="ja-JP" altLang="en-US" smtClean="0"/>
              <a:t>につながる</a:t>
            </a:r>
            <a:endParaRPr lang="en-US" altLang="ja-JP" smtClean="0"/>
          </a:p>
          <a:p>
            <a:pPr marL="1314450" lvl="2" indent="-514350"/>
            <a:r>
              <a:rPr lang="en-US" altLang="ja-JP" smtClean="0">
                <a:solidFill>
                  <a:srgbClr val="00B050"/>
                </a:solidFill>
              </a:rPr>
              <a:t>(</a:t>
            </a:r>
            <a:r>
              <a:rPr lang="ja-JP" altLang="en-US" smtClean="0">
                <a:solidFill>
                  <a:srgbClr val="00B050"/>
                </a:solidFill>
              </a:rPr>
              <a:t>マンション閉鎖</a:t>
            </a:r>
            <a:r>
              <a:rPr lang="en-US" altLang="ja-JP" smtClean="0">
                <a:solidFill>
                  <a:srgbClr val="00B050"/>
                </a:solidFill>
              </a:rPr>
              <a:t>)</a:t>
            </a:r>
            <a:endParaRPr kumimoji="1" lang="ja-JP" altLang="en-US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 </a:t>
            </a:r>
            <a:r>
              <a:rPr kumimoji="1" lang="ja-JP" altLang="en-US" smtClean="0"/>
              <a:t>ルートクラックの恐ろしさ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ja-JP" altLang="en-US" smtClean="0"/>
              <a:t>「計算機管理者は絶対主権者」</a:t>
            </a:r>
            <a:endParaRPr lang="en-US" altLang="ja-JP" smtClean="0"/>
          </a:p>
          <a:p>
            <a:pPr lvl="1"/>
            <a:r>
              <a:rPr kumimoji="1" lang="ja-JP" altLang="en-US" smtClean="0"/>
              <a:t>他のアカウントのデータ</a:t>
            </a:r>
            <a:r>
              <a:rPr kumimoji="1" lang="ja-JP" altLang="en-US" smtClean="0"/>
              <a:t>を含め、</a:t>
            </a:r>
            <a:r>
              <a:rPr kumimoji="1" lang="ja-JP" altLang="en-US" smtClean="0"/>
              <a:t>計算機の</a:t>
            </a:r>
            <a:r>
              <a:rPr kumimoji="1" lang="ja-JP" altLang="en-US" b="1" u="sng" smtClean="0"/>
              <a:t>全情報を見られる・変更できる</a:t>
            </a:r>
            <a:endParaRPr kumimoji="1" lang="en-US" altLang="ja-JP" b="1" u="sng" smtClean="0"/>
          </a:p>
          <a:p>
            <a:r>
              <a:rPr lang="ja-JP" altLang="en-US" smtClean="0"/>
              <a:t>世界のクラッカー達の鴨</a:t>
            </a:r>
            <a:r>
              <a:rPr lang="ja-JP" altLang="en-US" smtClean="0"/>
              <a:t>リスト</a:t>
            </a:r>
            <a:r>
              <a:rPr lang="ja-JP" altLang="en-US" smtClean="0"/>
              <a:t>に載る</a:t>
            </a:r>
            <a:endParaRPr lang="en-US" altLang="ja-JP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/>
              <a:t>一度</a:t>
            </a:r>
            <a:r>
              <a:rPr lang="ja-JP" altLang="en-US" smtClean="0"/>
              <a:t>でもクラックされると</a:t>
            </a:r>
            <a:r>
              <a:rPr lang="en-US" altLang="ja-JP" smtClean="0"/>
              <a:t>, </a:t>
            </a:r>
            <a:r>
              <a:rPr lang="ja-JP" altLang="en-US" smtClean="0"/>
              <a:t>そのマシン情報</a:t>
            </a:r>
            <a:r>
              <a:rPr lang="ja-JP" altLang="en-US" smtClean="0"/>
              <a:t>はすぐに</a:t>
            </a:r>
            <a:r>
              <a:rPr lang="ja-JP" altLang="en-US" b="1" u="sng" smtClean="0"/>
              <a:t>ネットワークを通じて拡散する</a:t>
            </a:r>
            <a:endParaRPr lang="en-US" altLang="ja-JP" b="1" u="sng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 smtClean="0"/>
              <a:t>容易に暴けるクラック</a:t>
            </a:r>
            <a:r>
              <a:rPr kumimoji="1" lang="ja-JP" altLang="en-US" smtClean="0"/>
              <a:t>対象として世界中から</a:t>
            </a:r>
            <a:r>
              <a:rPr kumimoji="1" lang="ja-JP" altLang="en-US" b="1" u="sng" smtClean="0"/>
              <a:t>集中攻撃を受ける</a:t>
            </a:r>
            <a:r>
              <a:rPr kumimoji="1" lang="ja-JP" altLang="en-US" smtClean="0"/>
              <a:t>ようになる</a:t>
            </a:r>
            <a:endParaRPr kumimoji="1" lang="en-US" altLang="ja-JP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 b="1" u="sng"/>
              <a:t>数カ月</a:t>
            </a:r>
            <a:r>
              <a:rPr lang="ja-JP" altLang="en-US"/>
              <a:t>おき</a:t>
            </a:r>
            <a:r>
              <a:rPr lang="ja-JP" altLang="en-US" smtClean="0"/>
              <a:t>にクラックされるようになる</a:t>
            </a:r>
            <a:endParaRPr lang="en-US" altLang="ja-JP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 smtClean="0"/>
              <a:t>計算機の</a:t>
            </a:r>
            <a:r>
              <a:rPr lang="ja-JP" altLang="en-US" b="1" u="sng" smtClean="0"/>
              <a:t>運用停止</a:t>
            </a:r>
            <a:r>
              <a:rPr lang="ja-JP" altLang="en-US" smtClean="0"/>
              <a:t>に追い込まれる</a:t>
            </a:r>
            <a:endParaRPr lang="en-US" altLang="ja-JP" smtClean="0"/>
          </a:p>
          <a:p>
            <a:pPr marL="971550" lvl="1" indent="-514350"/>
            <a:r>
              <a:rPr lang="ja-JP" altLang="en-US" smtClean="0"/>
              <a:t>こうして </a:t>
            </a:r>
            <a:r>
              <a:rPr lang="en-US" altLang="ja-JP" smtClean="0"/>
              <a:t>joho21 </a:t>
            </a:r>
            <a:r>
              <a:rPr lang="ja-JP" altLang="en-US" smtClean="0"/>
              <a:t>は・・・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クラック</a:t>
            </a:r>
            <a:r>
              <a:rPr kumimoji="1" lang="ja-JP" altLang="en-US" smtClean="0"/>
              <a:t>時の被害</a:t>
            </a:r>
            <a:r>
              <a:rPr kumimoji="1" lang="en-US" altLang="ja-JP" smtClean="0"/>
              <a:t>(3) : </a:t>
            </a:r>
            <a:r>
              <a:rPr kumimoji="1" lang="ja-JP" altLang="en-US" smtClean="0"/>
              <a:t>世界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514350" indent="-514350"/>
            <a:r>
              <a:rPr lang="ja-JP" altLang="en-US" smtClean="0"/>
              <a:t>同一ネットワーク内の他</a:t>
            </a:r>
            <a:r>
              <a:rPr lang="ja-JP" altLang="en-US"/>
              <a:t>の計算機へ</a:t>
            </a:r>
            <a:r>
              <a:rPr lang="ja-JP" altLang="en-US" smtClean="0"/>
              <a:t>侵入</a:t>
            </a:r>
            <a:endParaRPr lang="en-US" altLang="ja-JP" smtClean="0"/>
          </a:p>
          <a:p>
            <a:pPr marL="914400" lvl="1" indent="-514350"/>
            <a:r>
              <a:rPr lang="ja-JP" altLang="en-US" smtClean="0"/>
              <a:t>「</a:t>
            </a:r>
            <a:r>
              <a:rPr lang="ja-JP" altLang="en-US" smtClean="0"/>
              <a:t>自分の</a:t>
            </a:r>
            <a:r>
              <a:rPr lang="ja-JP" altLang="en-US" smtClean="0"/>
              <a:t>手」を汚さずに</a:t>
            </a:r>
            <a:r>
              <a:rPr lang="ja-JP" altLang="en-US" b="1" u="sng" smtClean="0"/>
              <a:t>「内側」から</a:t>
            </a:r>
            <a:r>
              <a:rPr lang="ja-JP" altLang="en-US" smtClean="0"/>
              <a:t>クラック</a:t>
            </a:r>
            <a:endParaRPr lang="en-US" altLang="ja-JP" smtClean="0"/>
          </a:p>
          <a:p>
            <a:pPr marL="514350" indent="-514350"/>
            <a:r>
              <a:rPr lang="ja-JP" altLang="en-US" smtClean="0"/>
              <a:t>インターネット</a:t>
            </a:r>
            <a:r>
              <a:rPr lang="ja-JP" altLang="en-US" smtClean="0"/>
              <a:t>を通じてより</a:t>
            </a:r>
            <a:r>
              <a:rPr lang="ja-JP" altLang="en-US"/>
              <a:t>大規模</a:t>
            </a:r>
            <a:r>
              <a:rPr lang="ja-JP" altLang="en-US" smtClean="0"/>
              <a:t>なクラックへ</a:t>
            </a:r>
            <a:r>
              <a:rPr lang="ja-JP" altLang="en-US"/>
              <a:t>の</a:t>
            </a:r>
            <a:r>
              <a:rPr lang="ja-JP" altLang="en-US" b="1" u="sng"/>
              <a:t>足がかり</a:t>
            </a:r>
            <a:r>
              <a:rPr lang="ja-JP" altLang="en-US"/>
              <a:t>と</a:t>
            </a:r>
            <a:r>
              <a:rPr lang="ja-JP" altLang="en-US" smtClean="0"/>
              <a:t>して悪用</a:t>
            </a:r>
            <a:endParaRPr lang="en-US" altLang="ja-JP" smtClean="0"/>
          </a:p>
          <a:p>
            <a:pPr lvl="1"/>
            <a:r>
              <a:rPr lang="ja-JP" altLang="en-US" smtClean="0"/>
              <a:t>クラックした複数のマシンを</a:t>
            </a:r>
            <a:r>
              <a:rPr lang="ja-JP" altLang="en-US" b="1" u="sng" smtClean="0"/>
              <a:t>さらなるクラックのための高速計算</a:t>
            </a:r>
            <a:r>
              <a:rPr lang="ja-JP" altLang="en-US" smtClean="0"/>
              <a:t>に転用</a:t>
            </a:r>
            <a:endParaRPr lang="en-US" altLang="ja-JP" smtClean="0"/>
          </a:p>
          <a:p>
            <a:pPr lvl="1"/>
            <a:r>
              <a:rPr lang="ja-JP" altLang="en-US" smtClean="0"/>
              <a:t>多数のマシンを</a:t>
            </a:r>
            <a:r>
              <a:rPr lang="ja-JP" altLang="en-US" smtClean="0"/>
              <a:t>使っての</a:t>
            </a:r>
            <a:r>
              <a:rPr lang="ja-JP" altLang="en-US" b="1" u="sng" smtClean="0"/>
              <a:t>大規模なサービス</a:t>
            </a:r>
            <a:r>
              <a:rPr lang="ja-JP" altLang="en-US" b="1" u="sng" smtClean="0"/>
              <a:t>妨害</a:t>
            </a:r>
            <a:endParaRPr lang="en-US" altLang="ja-JP" b="1" u="sng" smtClean="0"/>
          </a:p>
          <a:p>
            <a:r>
              <a:rPr lang="ja-JP" altLang="en-US" b="1" u="sng" smtClean="0"/>
              <a:t>犯罪</a:t>
            </a:r>
            <a:r>
              <a:rPr lang="ja-JP" altLang="en-US" b="1" u="sng" smtClean="0"/>
              <a:t>等</a:t>
            </a:r>
            <a:r>
              <a:rPr lang="ja-JP" altLang="en-US" b="1" u="sng" smtClean="0"/>
              <a:t>へ</a:t>
            </a:r>
            <a:r>
              <a:rPr lang="ja-JP" altLang="en-US" b="1" u="sng" smtClean="0"/>
              <a:t>の</a:t>
            </a:r>
            <a:r>
              <a:rPr lang="ja-JP" altLang="en-US" b="1" u="sng" smtClean="0"/>
              <a:t>加担</a:t>
            </a:r>
            <a:endParaRPr lang="en-US" altLang="ja-JP" b="1" u="sng" smtClean="0"/>
          </a:p>
          <a:p>
            <a:pPr lvl="1"/>
            <a:r>
              <a:rPr kumimoji="1" lang="ja-JP" altLang="en-US" smtClean="0"/>
              <a:t>フィッシング詐欺などに転用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時には国際問題にも発展</a:t>
            </a:r>
            <a:endParaRPr kumimoji="1" lang="en-US" altLang="ja-JP" smtClean="0"/>
          </a:p>
          <a:p>
            <a:r>
              <a:rPr lang="ja-JP" altLang="en-US" smtClean="0"/>
              <a:t>ネットワーク</a:t>
            </a:r>
            <a:r>
              <a:rPr lang="ja-JP" altLang="en-US" smtClean="0"/>
              <a:t>に</a:t>
            </a:r>
            <a:r>
              <a:rPr lang="ja-JP" altLang="en-US" smtClean="0"/>
              <a:t>つながった計算機 </a:t>
            </a:r>
            <a:r>
              <a:rPr lang="en-US" altLang="ja-JP" smtClean="0"/>
              <a:t>= </a:t>
            </a:r>
            <a:r>
              <a:rPr lang="ja-JP" altLang="en-US" b="1" u="sng" smtClean="0"/>
              <a:t>凶器</a:t>
            </a:r>
            <a:endParaRPr kumimoji="1" lang="ja-JP" altLang="en-US" b="1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8758"/>
            <a:ext cx="8229600" cy="5770562"/>
          </a:xfrm>
        </p:spPr>
        <p:txBody>
          <a:bodyPr>
            <a:normAutofit/>
          </a:bodyPr>
          <a:lstStyle/>
          <a:p>
            <a:r>
              <a:rPr kumimoji="1" lang="ja-JP" altLang="en-US" sz="7200" smtClean="0">
                <a:latin typeface="+mj-ea"/>
              </a:rPr>
              <a:t>パスワードは</a:t>
            </a:r>
            <a:r>
              <a:rPr kumimoji="1" lang="en-US" altLang="ja-JP" sz="7200" smtClean="0">
                <a:latin typeface="+mj-ea"/>
              </a:rPr>
              <a:t/>
            </a:r>
            <a:br>
              <a:rPr kumimoji="1" lang="en-US" altLang="ja-JP" sz="7200" smtClean="0">
                <a:latin typeface="+mj-ea"/>
              </a:rPr>
            </a:br>
            <a:r>
              <a:rPr lang="ja-JP" altLang="en-US" sz="7200">
                <a:latin typeface="+mj-ea"/>
              </a:rPr>
              <a:t>自分</a:t>
            </a:r>
            <a:r>
              <a:rPr lang="ja-JP" altLang="en-US" sz="7200" smtClean="0">
                <a:latin typeface="+mj-ea"/>
              </a:rPr>
              <a:t>と仲間と世界を守る盾</a:t>
            </a:r>
            <a:endParaRPr kumimoji="1" lang="ja-JP" altLang="en-US" sz="7200">
              <a:latin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レクチャー内容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11560" y="1628800"/>
            <a:ext cx="7992888" cy="48977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/>
              <a:t>一般論として</a:t>
            </a:r>
            <a:r>
              <a:rPr lang="ja-JP" altLang="en-US" smtClean="0"/>
              <a:t>のパスワード</a:t>
            </a:r>
            <a:endParaRPr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smtClean="0"/>
              <a:t>Unix </a:t>
            </a:r>
            <a:r>
              <a:rPr lang="ja-JP" altLang="en-US" smtClean="0"/>
              <a:t>におけるパスワードの必要性・重要性</a:t>
            </a:r>
            <a:endParaRPr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mtClean="0"/>
              <a:t>パスワード漏えい</a:t>
            </a:r>
            <a:endParaRPr lang="en-US" altLang="ja-JP" smtClean="0"/>
          </a:p>
          <a:p>
            <a:pPr marL="514350" lvl="0" indent="-514350">
              <a:buFont typeface="+mj-lt"/>
              <a:buAutoNum type="arabicPeriod"/>
              <a:defRPr/>
            </a:pPr>
            <a:r>
              <a:rPr lang="ja-JP" altLang="en-US" b="1" u="sng" smtClean="0"/>
              <a:t>パスワード</a:t>
            </a:r>
            <a:r>
              <a:rPr lang="ja-JP" altLang="en-US" b="1" u="sng"/>
              <a:t>設定の心得</a:t>
            </a:r>
            <a:endParaRPr lang="en-US" altLang="ja-JP" b="1" u="sng"/>
          </a:p>
          <a:p>
            <a:pPr marL="514350" lvl="0" indent="-514350">
              <a:buFont typeface="+mj-lt"/>
              <a:buAutoNum type="arabicPeriod"/>
              <a:defRPr/>
            </a:pPr>
            <a:r>
              <a:rPr lang="en-US" altLang="ja-JP" smtClean="0"/>
              <a:t>Unix </a:t>
            </a:r>
            <a:r>
              <a:rPr lang="ja-JP" altLang="en-US"/>
              <a:t>内部でのパスワード</a:t>
            </a:r>
            <a:r>
              <a:rPr lang="ja-JP" altLang="en-US" smtClean="0"/>
              <a:t>管理</a:t>
            </a:r>
            <a:endParaRPr lang="en-US" altLang="ja-JP" smtClean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4572000" y="1267544"/>
            <a:ext cx="432048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1" lang="ja-JP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レクチャー内容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11560" y="1628800"/>
            <a:ext cx="7992888" cy="48977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/>
              <a:t>一般論として</a:t>
            </a:r>
            <a:r>
              <a:rPr lang="ja-JP" altLang="en-US" smtClean="0"/>
              <a:t>のパスワード</a:t>
            </a:r>
            <a:endParaRPr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smtClean="0"/>
              <a:t>Unix </a:t>
            </a:r>
            <a:r>
              <a:rPr lang="ja-JP" altLang="en-US" smtClean="0"/>
              <a:t>におけるパスワードの必要性・重要性</a:t>
            </a:r>
            <a:endParaRPr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mtClean="0"/>
              <a:t>パスワード漏えい</a:t>
            </a:r>
            <a:endParaRPr lang="en-US" altLang="ja-JP" smtClean="0"/>
          </a:p>
          <a:p>
            <a:pPr marL="514350" lvl="0" indent="-514350">
              <a:buFont typeface="+mj-lt"/>
              <a:buAutoNum type="arabicPeriod"/>
              <a:defRPr/>
            </a:pPr>
            <a:r>
              <a:rPr lang="ja-JP" altLang="en-US" smtClean="0"/>
              <a:t>パスワード</a:t>
            </a:r>
            <a:r>
              <a:rPr lang="ja-JP" altLang="en-US"/>
              <a:t>設定の心得</a:t>
            </a:r>
            <a:endParaRPr lang="en-US" altLang="ja-JP"/>
          </a:p>
          <a:p>
            <a:pPr marL="514350" lvl="0" indent="-514350">
              <a:buFont typeface="+mj-lt"/>
              <a:buAutoNum type="arabicPeriod"/>
              <a:defRPr/>
            </a:pPr>
            <a:r>
              <a:rPr lang="en-US" altLang="ja-JP" smtClean="0"/>
              <a:t>Unix </a:t>
            </a:r>
            <a:r>
              <a:rPr lang="ja-JP" altLang="en-US"/>
              <a:t>内部でのパスワード</a:t>
            </a:r>
            <a:r>
              <a:rPr lang="ja-JP" altLang="en-US" smtClean="0"/>
              <a:t>管理</a:t>
            </a:r>
            <a:endParaRPr lang="en-US" altLang="ja-JP" smtClean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4572000" y="1267544"/>
            <a:ext cx="432048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1" lang="ja-JP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良いパスワードの</a:t>
            </a:r>
            <a:r>
              <a:rPr kumimoji="1" lang="ja-JP" altLang="en-US" smtClean="0"/>
              <a:t>条件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mtClean="0"/>
              <a:t>パスワード</a:t>
            </a:r>
            <a:r>
              <a:rPr lang="ja-JP" altLang="en-US" smtClean="0"/>
              <a:t>に</a:t>
            </a:r>
            <a:r>
              <a:rPr lang="ja-JP" altLang="en-US" smtClean="0"/>
              <a:t>も善し悪しがある</a:t>
            </a:r>
            <a:endParaRPr lang="en-US" altLang="ja-JP" smtClean="0"/>
          </a:p>
          <a:p>
            <a:pPr lvl="1"/>
            <a:r>
              <a:rPr lang="ja-JP" altLang="en-US" smtClean="0"/>
              <a:t>「弱い」パスワードはほとんど役に立たない</a:t>
            </a:r>
            <a:endParaRPr lang="en-US" altLang="ja-JP" smtClean="0"/>
          </a:p>
          <a:p>
            <a:pPr lvl="1"/>
            <a:r>
              <a:rPr kumimoji="1" lang="en-US" altLang="ja-JP" smtClean="0">
                <a:solidFill>
                  <a:srgbClr val="00B050"/>
                </a:solidFill>
              </a:rPr>
              <a:t>(</a:t>
            </a:r>
            <a:r>
              <a:rPr kumimoji="1" lang="ja-JP" altLang="en-US" smtClean="0">
                <a:solidFill>
                  <a:srgbClr val="00B050"/>
                </a:solidFill>
              </a:rPr>
              <a:t>革</a:t>
            </a:r>
            <a:r>
              <a:rPr kumimoji="1" lang="ja-JP" altLang="en-US" smtClean="0">
                <a:solidFill>
                  <a:srgbClr val="00B050"/>
                </a:solidFill>
              </a:rPr>
              <a:t>の盾より鉄の盾、ミスリルの</a:t>
            </a:r>
            <a:r>
              <a:rPr kumimoji="1" lang="ja-JP" altLang="en-US" smtClean="0">
                <a:solidFill>
                  <a:srgbClr val="00B050"/>
                </a:solidFill>
              </a:rPr>
              <a:t>盾</a:t>
            </a:r>
            <a:r>
              <a:rPr kumimoji="1" lang="en-US" altLang="ja-JP" smtClean="0">
                <a:solidFill>
                  <a:srgbClr val="00B050"/>
                </a:solidFill>
              </a:rPr>
              <a:t>)</a:t>
            </a:r>
            <a:endParaRPr kumimoji="1" lang="en-US" altLang="ja-JP" smtClean="0">
              <a:solidFill>
                <a:srgbClr val="00B050"/>
              </a:solidFill>
            </a:endParaRPr>
          </a:p>
          <a:p>
            <a:r>
              <a:rPr lang="ja-JP" altLang="en-US" smtClean="0"/>
              <a:t>必要</a:t>
            </a:r>
            <a:r>
              <a:rPr lang="ja-JP" altLang="en-US" smtClean="0"/>
              <a:t>な条件</a:t>
            </a:r>
            <a:endParaRPr lang="en-US" altLang="ja-JP" smtClean="0"/>
          </a:p>
          <a:p>
            <a:pPr lvl="1"/>
            <a:r>
              <a:rPr kumimoji="1" lang="ja-JP" altLang="en-US"/>
              <a:t>なにより</a:t>
            </a:r>
            <a:r>
              <a:rPr kumimoji="1" lang="ja-JP" altLang="en-US" smtClean="0"/>
              <a:t>も</a:t>
            </a:r>
            <a:r>
              <a:rPr kumimoji="1" lang="ja-JP" altLang="en-US" b="1" u="sng" smtClean="0"/>
              <a:t>頑丈さ</a:t>
            </a:r>
            <a:r>
              <a:rPr kumimoji="1" lang="ja-JP" altLang="en-US" smtClean="0"/>
              <a:t> </a:t>
            </a:r>
            <a:r>
              <a:rPr kumimoji="1" lang="en-US" altLang="ja-JP" smtClean="0"/>
              <a:t>(</a:t>
            </a:r>
            <a:r>
              <a:rPr kumimoji="1" lang="ja-JP" altLang="en-US" smtClean="0"/>
              <a:t>十分な長さ</a:t>
            </a:r>
            <a:r>
              <a:rPr kumimoji="1" lang="en-US" altLang="ja-JP" smtClean="0"/>
              <a:t>)</a:t>
            </a:r>
          </a:p>
          <a:p>
            <a:pPr lvl="1"/>
            <a:r>
              <a:rPr lang="ja-JP" altLang="en-US" smtClean="0"/>
              <a:t>他者</a:t>
            </a:r>
            <a:r>
              <a:rPr lang="ja-JP" altLang="en-US"/>
              <a:t>にとって</a:t>
            </a:r>
            <a:r>
              <a:rPr lang="ja-JP" altLang="en-US" smtClean="0"/>
              <a:t>の</a:t>
            </a:r>
            <a:r>
              <a:rPr lang="ja-JP" altLang="en-US" b="1" u="sng" smtClean="0"/>
              <a:t>使いにくさ</a:t>
            </a:r>
            <a:r>
              <a:rPr lang="en-US" altLang="ja-JP" smtClean="0"/>
              <a:t>(</a:t>
            </a:r>
            <a:r>
              <a:rPr lang="ja-JP" altLang="en-US" smtClean="0"/>
              <a:t>憶えにくさ</a:t>
            </a:r>
            <a:r>
              <a:rPr lang="en-US" altLang="ja-JP" smtClean="0"/>
              <a:t>, </a:t>
            </a:r>
            <a:r>
              <a:rPr lang="ja-JP" altLang="en-US" smtClean="0"/>
              <a:t>連想しにくさ</a:t>
            </a:r>
            <a:r>
              <a:rPr lang="en-US" altLang="ja-JP" smtClean="0"/>
              <a:t>)</a:t>
            </a:r>
          </a:p>
          <a:p>
            <a:r>
              <a:rPr lang="ja-JP" altLang="en-US" smtClean="0"/>
              <a:t>理想</a:t>
            </a:r>
            <a:endParaRPr lang="en-US" altLang="ja-JP" smtClean="0"/>
          </a:p>
          <a:p>
            <a:pPr lvl="1"/>
            <a:r>
              <a:rPr lang="ja-JP" altLang="en-US" smtClean="0"/>
              <a:t>自分にとっての</a:t>
            </a:r>
            <a:r>
              <a:rPr lang="ja-JP" altLang="en-US" b="1" u="sng" smtClean="0"/>
              <a:t>使いやすさ</a:t>
            </a:r>
            <a:r>
              <a:rPr lang="ja-JP" altLang="en-US" b="1" smtClean="0"/>
              <a:t> </a:t>
            </a:r>
            <a:r>
              <a:rPr lang="en-US" altLang="ja-JP" smtClean="0"/>
              <a:t>(</a:t>
            </a:r>
            <a:r>
              <a:rPr lang="ja-JP" altLang="en-US" smtClean="0"/>
              <a:t>憶えやすさ</a:t>
            </a:r>
            <a:r>
              <a:rPr lang="en-US" altLang="ja-JP" smtClean="0"/>
              <a:t>, </a:t>
            </a:r>
            <a:r>
              <a:rPr lang="ja-JP" altLang="en-US" smtClean="0"/>
              <a:t>連想しやすさ</a:t>
            </a:r>
            <a:r>
              <a:rPr lang="en-US" altLang="ja-JP" smtClean="0"/>
              <a:t>)</a:t>
            </a:r>
          </a:p>
          <a:p>
            <a:pPr lvl="1"/>
            <a:endParaRPr lang="en-US" altLang="ja-JP" smtClean="0"/>
          </a:p>
          <a:p>
            <a:r>
              <a:rPr lang="ja-JP" altLang="en-US"/>
              <a:t>まず</a:t>
            </a:r>
            <a:r>
              <a:rPr lang="ja-JP" altLang="en-US" smtClean="0"/>
              <a:t>は敵を知るところ</a:t>
            </a:r>
            <a:r>
              <a:rPr lang="ja-JP" altLang="en-US" smtClean="0"/>
              <a:t>からはじめましょう</a:t>
            </a:r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クラッカー</a:t>
            </a:r>
            <a:r>
              <a:rPr kumimoji="1" lang="ja-JP" altLang="en-US" smtClean="0"/>
              <a:t>の手法</a:t>
            </a:r>
            <a:r>
              <a:rPr kumimoji="1" lang="en-US" altLang="ja-JP" smtClean="0"/>
              <a:t>(</a:t>
            </a:r>
            <a:r>
              <a:rPr kumimoji="1" lang="en-US" altLang="ja-JP" smtClean="0"/>
              <a:t>1):</a:t>
            </a:r>
            <a:br>
              <a:rPr kumimoji="1" lang="en-US" altLang="ja-JP" smtClean="0"/>
            </a:br>
            <a:r>
              <a:rPr lang="en-US" altLang="ja-JP" smtClean="0">
                <a:solidFill>
                  <a:srgbClr val="FF0000"/>
                </a:solidFill>
              </a:rPr>
              <a:t>Brute Forth Attack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総当たり攻撃</a:t>
            </a:r>
            <a:endParaRPr kumimoji="1" lang="en-US" altLang="ja-JP" smtClean="0"/>
          </a:p>
          <a:p>
            <a:pPr lvl="1"/>
            <a:r>
              <a:rPr lang="ja-JP" altLang="en-US"/>
              <a:t>パスワードと</a:t>
            </a:r>
            <a:r>
              <a:rPr lang="ja-JP" altLang="en-US" smtClean="0"/>
              <a:t>して可能な</a:t>
            </a:r>
            <a:r>
              <a:rPr lang="ja-JP" altLang="en-US" b="1" u="sng" smtClean="0"/>
              <a:t>全ての組み合わせ</a:t>
            </a:r>
            <a:r>
              <a:rPr lang="ja-JP" altLang="en-US" smtClean="0"/>
              <a:t>を片っ端から試す</a:t>
            </a:r>
            <a:endParaRPr lang="en-US" altLang="ja-JP" smtClean="0"/>
          </a:p>
          <a:p>
            <a:r>
              <a:rPr kumimoji="1" lang="ja-JP" altLang="en-US" smtClean="0"/>
              <a:t>原理的には確実</a:t>
            </a:r>
            <a:r>
              <a:rPr kumimoji="1" lang="ja-JP" altLang="en-US" smtClean="0"/>
              <a:t>にパスワードを解読可能</a:t>
            </a:r>
            <a:endParaRPr kumimoji="1" lang="en-US" altLang="ja-JP" smtClean="0"/>
          </a:p>
          <a:p>
            <a:r>
              <a:rPr kumimoji="1" lang="ja-JP" altLang="en-US" smtClean="0"/>
              <a:t>ただし</a:t>
            </a:r>
            <a:r>
              <a:rPr lang="ja-JP" altLang="en-US" smtClean="0"/>
              <a:t>解読</a:t>
            </a:r>
            <a:r>
              <a:rPr lang="ja-JP" altLang="en-US" smtClean="0"/>
              <a:t>に要する時間</a:t>
            </a:r>
            <a:r>
              <a:rPr kumimoji="1" lang="ja-JP" altLang="en-US" smtClean="0"/>
              <a:t>は</a:t>
            </a:r>
            <a:r>
              <a:rPr kumimoji="1" lang="ja-JP" altLang="en-US" b="1" u="sng" smtClean="0"/>
              <a:t>字数</a:t>
            </a:r>
            <a:r>
              <a:rPr kumimoji="1" lang="ja-JP" altLang="en-US" smtClean="0"/>
              <a:t>に大きく依存</a:t>
            </a:r>
            <a:endParaRPr kumimoji="1" lang="en-US" altLang="ja-JP" smtClean="0"/>
          </a:p>
          <a:p>
            <a:pPr lvl="1"/>
            <a:r>
              <a:rPr lang="ja-JP" altLang="en-US" smtClean="0"/>
              <a:t>一文字増えるごとに指数関数的に長くなる</a:t>
            </a:r>
            <a:endParaRPr kumimoji="1"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クラッカー</a:t>
            </a:r>
            <a:r>
              <a:rPr kumimoji="1" lang="ja-JP" altLang="en-US" smtClean="0"/>
              <a:t>の手法</a:t>
            </a:r>
            <a:r>
              <a:rPr kumimoji="1" lang="en-US" altLang="ja-JP" smtClean="0"/>
              <a:t>(</a:t>
            </a:r>
            <a:r>
              <a:rPr kumimoji="1" lang="en-US" altLang="ja-JP" smtClean="0"/>
              <a:t>2):</a:t>
            </a:r>
            <a:br>
              <a:rPr kumimoji="1" lang="en-US" altLang="ja-JP" smtClean="0"/>
            </a:br>
            <a:r>
              <a:rPr lang="en-US" altLang="ja-JP" smtClean="0">
                <a:solidFill>
                  <a:srgbClr val="FF0000"/>
                </a:solidFill>
              </a:rPr>
              <a:t>Dictionary Attack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kumimoji="1" lang="ja-JP" altLang="en-US" smtClean="0"/>
              <a:t>辞書攻撃</a:t>
            </a:r>
            <a:endParaRPr kumimoji="1" lang="en-US" altLang="ja-JP" smtClean="0"/>
          </a:p>
          <a:p>
            <a:pPr lvl="1"/>
            <a:r>
              <a:rPr lang="ja-JP" altLang="en-US" smtClean="0"/>
              <a:t>あらゆる分野の </a:t>
            </a:r>
            <a:r>
              <a:rPr lang="en-US" altLang="ja-JP" smtClean="0"/>
              <a:t>100 </a:t>
            </a:r>
            <a:r>
              <a:rPr lang="ja-JP" altLang="en-US" smtClean="0"/>
              <a:t>万語とも言われる単語を記録した</a:t>
            </a:r>
            <a:r>
              <a:rPr lang="ja-JP" altLang="en-US" b="1" u="sng" smtClean="0"/>
              <a:t>クラッキング用辞書</a:t>
            </a:r>
            <a:r>
              <a:rPr lang="ja-JP" altLang="en-US" smtClean="0"/>
              <a:t>を用いる</a:t>
            </a:r>
            <a:endParaRPr lang="en-US" altLang="ja-JP" smtClean="0"/>
          </a:p>
          <a:p>
            <a:pPr lvl="2"/>
            <a:r>
              <a:rPr lang="ja-JP" altLang="en-US" smtClean="0"/>
              <a:t>オンライン英和辞典でも </a:t>
            </a:r>
            <a:r>
              <a:rPr lang="en-US" altLang="ja-JP" smtClean="0"/>
              <a:t>8 </a:t>
            </a:r>
            <a:r>
              <a:rPr lang="ja-JP" altLang="en-US" smtClean="0"/>
              <a:t>万語</a:t>
            </a:r>
            <a:r>
              <a:rPr lang="ja-JP" altLang="en-US"/>
              <a:t>程度</a:t>
            </a:r>
            <a:endParaRPr lang="en-US" altLang="ja-JP" smtClean="0"/>
          </a:p>
          <a:p>
            <a:r>
              <a:rPr lang="ja-JP" altLang="en-US" smtClean="0"/>
              <a:t>これ単体で確実にクラックできる保証はない</a:t>
            </a:r>
            <a:endParaRPr lang="en-US" altLang="ja-JP" smtClean="0"/>
          </a:p>
          <a:p>
            <a:pPr lvl="1"/>
            <a:r>
              <a:rPr lang="ja-JP" altLang="en-US" smtClean="0"/>
              <a:t>無作為な</a:t>
            </a:r>
            <a:r>
              <a:rPr lang="ja-JP" altLang="en-US" smtClean="0"/>
              <a:t>文字列</a:t>
            </a:r>
            <a:r>
              <a:rPr lang="ja-JP" altLang="en-US" smtClean="0"/>
              <a:t>に</a:t>
            </a:r>
            <a:r>
              <a:rPr lang="ja-JP" altLang="en-US" smtClean="0"/>
              <a:t>は対応できない</a:t>
            </a:r>
            <a:endParaRPr lang="en-US" altLang="ja-JP" smtClean="0"/>
          </a:p>
          <a:p>
            <a:r>
              <a:rPr lang="ja-JP" altLang="en-US" smtClean="0"/>
              <a:t>ただし </a:t>
            </a:r>
            <a:r>
              <a:rPr lang="en-US" altLang="ja-JP" smtClean="0"/>
              <a:t>B</a:t>
            </a:r>
            <a:r>
              <a:rPr kumimoji="1" lang="en-US" altLang="ja-JP" smtClean="0"/>
              <a:t>FA </a:t>
            </a:r>
            <a:r>
              <a:rPr kumimoji="1" lang="ja-JP" altLang="en-US" smtClean="0"/>
              <a:t>より</a:t>
            </a:r>
            <a:r>
              <a:rPr kumimoji="1" lang="ja-JP" altLang="en-US" b="1" u="sng" smtClean="0"/>
              <a:t>極めて効率的</a:t>
            </a:r>
            <a:endParaRPr kumimoji="1" lang="en-US" altLang="ja-JP" b="1" u="sng" smtClean="0"/>
          </a:p>
          <a:p>
            <a:pPr lvl="1"/>
            <a:r>
              <a:rPr lang="ja-JP" altLang="en-US"/>
              <a:t>完全</a:t>
            </a:r>
            <a:r>
              <a:rPr lang="ja-JP" altLang="en-US" smtClean="0"/>
              <a:t>に無作為なパスワードはほとんど存在</a:t>
            </a:r>
            <a:r>
              <a:rPr lang="ja-JP" altLang="en-US" smtClean="0"/>
              <a:t>しないため</a:t>
            </a:r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具体的なパスワード設定条件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可能な範囲でばらばらの文字・記号を使う</a:t>
            </a:r>
            <a:endParaRPr kumimoji="1" lang="en-US" altLang="ja-JP" smtClean="0"/>
          </a:p>
          <a:p>
            <a:pPr lvl="1"/>
            <a:r>
              <a:rPr lang="ja-JP" altLang="en-US" b="1" u="sng" smtClean="0"/>
              <a:t>大文字</a:t>
            </a:r>
            <a:r>
              <a:rPr lang="en-US" altLang="ja-JP" b="1" u="sng" smtClean="0"/>
              <a:t>, </a:t>
            </a:r>
            <a:r>
              <a:rPr lang="ja-JP" altLang="en-US" smtClean="0"/>
              <a:t>小文字</a:t>
            </a:r>
            <a:r>
              <a:rPr lang="en-US" altLang="ja-JP" smtClean="0"/>
              <a:t>, </a:t>
            </a:r>
            <a:r>
              <a:rPr lang="ja-JP" altLang="en-US" smtClean="0"/>
              <a:t>数字</a:t>
            </a:r>
            <a:r>
              <a:rPr lang="en-US" altLang="ja-JP" smtClean="0"/>
              <a:t>, </a:t>
            </a:r>
            <a:r>
              <a:rPr lang="ja-JP" altLang="en-US" b="1" u="sng" smtClean="0"/>
              <a:t>記号</a:t>
            </a:r>
            <a:endParaRPr lang="en-US" altLang="ja-JP" b="1" u="sng" smtClean="0"/>
          </a:p>
          <a:p>
            <a:r>
              <a:rPr kumimoji="1" lang="en-US" altLang="ja-JP" b="1" u="sng" smtClean="0"/>
              <a:t>8</a:t>
            </a:r>
            <a:r>
              <a:rPr kumimoji="1" lang="ja-JP" altLang="en-US" b="1" u="sng" smtClean="0"/>
              <a:t>文字</a:t>
            </a:r>
            <a:r>
              <a:rPr kumimoji="1" lang="ja-JP" altLang="en-US" smtClean="0"/>
              <a:t>以上並べる</a:t>
            </a:r>
            <a:endParaRPr kumimoji="1" lang="en-US" altLang="ja-JP" smtClean="0"/>
          </a:p>
          <a:p>
            <a:r>
              <a:rPr lang="ja-JP" altLang="en-US" b="1" u="sng" smtClean="0"/>
              <a:t>推定しやすい言葉</a:t>
            </a:r>
            <a:r>
              <a:rPr lang="ja-JP" altLang="en-US" smtClean="0"/>
              <a:t>を用いない</a:t>
            </a:r>
            <a:endParaRPr lang="en-US" altLang="ja-JP" smtClean="0"/>
          </a:p>
          <a:p>
            <a:pPr lvl="1"/>
            <a:r>
              <a:rPr lang="ja-JP" altLang="en-US" smtClean="0"/>
              <a:t>辞書</a:t>
            </a:r>
            <a:r>
              <a:rPr lang="ja-JP" altLang="en-US"/>
              <a:t>に</a:t>
            </a:r>
            <a:r>
              <a:rPr lang="ja-JP" altLang="en-US" smtClean="0"/>
              <a:t>ある単語</a:t>
            </a:r>
            <a:endParaRPr lang="en-US" altLang="ja-JP" smtClean="0"/>
          </a:p>
          <a:p>
            <a:pPr lvl="1"/>
            <a:r>
              <a:rPr kumimoji="1" lang="ja-JP" altLang="en-US" smtClean="0"/>
              <a:t>個人情報から連想できる</a:t>
            </a:r>
            <a:r>
              <a:rPr kumimoji="1" lang="ja-JP" altLang="en-US" smtClean="0"/>
              <a:t>言葉</a:t>
            </a:r>
            <a:endParaRPr kumimoji="1" lang="en-US" altLang="ja-JP" smtClean="0"/>
          </a:p>
          <a:p>
            <a:pPr lvl="1"/>
            <a:r>
              <a:rPr lang="ja-JP" altLang="en-US" smtClean="0"/>
              <a:t>以上</a:t>
            </a:r>
            <a:r>
              <a:rPr lang="ja-JP" altLang="en-US" smtClean="0"/>
              <a:t>を簡単な規則で置き換えた言葉</a:t>
            </a:r>
            <a:endParaRPr kumimoji="1"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なぜいろいろな文字・記号を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lang="ja-JP" altLang="en-US"/>
              <a:t>用いるべき</a:t>
            </a:r>
            <a:r>
              <a:rPr lang="ja-JP" altLang="en-US" smtClean="0"/>
              <a:t>か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ja-JP" altLang="en-US" smtClean="0"/>
              <a:t>合計                          </a:t>
            </a:r>
            <a:r>
              <a:rPr lang="en-US" altLang="ja-JP" smtClean="0"/>
              <a:t>: 89 </a:t>
            </a:r>
            <a:r>
              <a:rPr lang="ja-JP" altLang="en-US" smtClean="0"/>
              <a:t>種</a:t>
            </a:r>
            <a:endParaRPr lang="en-US" altLang="ja-JP"/>
          </a:p>
          <a:p>
            <a:pPr lvl="1"/>
            <a:r>
              <a:rPr lang="ja-JP" altLang="en-US" smtClean="0"/>
              <a:t>アルファベット</a:t>
            </a:r>
            <a:r>
              <a:rPr lang="ja-JP" altLang="en-US" smtClean="0"/>
              <a:t>大小文字 </a:t>
            </a:r>
            <a:r>
              <a:rPr lang="en-US" altLang="ja-JP" smtClean="0"/>
              <a:t>: </a:t>
            </a:r>
            <a:r>
              <a:rPr lang="en-US" altLang="ja-JP" smtClean="0"/>
              <a:t>52</a:t>
            </a:r>
            <a:r>
              <a:rPr lang="en-US" altLang="ja-JP" smtClean="0"/>
              <a:t> </a:t>
            </a:r>
            <a:r>
              <a:rPr lang="ja-JP" altLang="en-US" smtClean="0"/>
              <a:t>種</a:t>
            </a:r>
            <a:endParaRPr lang="en-US" altLang="ja-JP" smtClean="0"/>
          </a:p>
          <a:p>
            <a:pPr lvl="1"/>
            <a:r>
              <a:rPr kumimoji="1" lang="ja-JP" altLang="en-US" smtClean="0"/>
              <a:t>数字                          </a:t>
            </a:r>
            <a:r>
              <a:rPr kumimoji="1" lang="en-US" altLang="ja-JP" smtClean="0"/>
              <a:t>: 10 </a:t>
            </a:r>
            <a:r>
              <a:rPr kumimoji="1" lang="ja-JP" altLang="en-US" smtClean="0"/>
              <a:t>種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記号 </a:t>
            </a:r>
            <a:r>
              <a:rPr kumimoji="1" lang="en-US" altLang="ja-JP" smtClean="0"/>
              <a:t>(</a:t>
            </a:r>
            <a:r>
              <a:rPr kumimoji="1" lang="ja-JP" altLang="en-US" smtClean="0"/>
              <a:t>例</a:t>
            </a:r>
            <a:r>
              <a:rPr kumimoji="1" lang="en-US" altLang="ja-JP" smtClean="0"/>
              <a:t>)</a:t>
            </a:r>
            <a:r>
              <a:rPr kumimoji="1" lang="ja-JP" altLang="en-US" smtClean="0"/>
              <a:t>                  </a:t>
            </a:r>
            <a:r>
              <a:rPr kumimoji="1" lang="en-US" altLang="ja-JP" smtClean="0"/>
              <a:t>: 27 </a:t>
            </a:r>
            <a:r>
              <a:rPr kumimoji="1" lang="ja-JP" altLang="en-US" smtClean="0"/>
              <a:t>種</a:t>
            </a:r>
            <a:endParaRPr kumimoji="1" lang="en-US" altLang="ja-JP" smtClean="0"/>
          </a:p>
          <a:p>
            <a:r>
              <a:rPr lang="ja-JP" altLang="en-US" smtClean="0"/>
              <a:t>組み合わせ数 </a:t>
            </a:r>
            <a:r>
              <a:rPr lang="en-US" altLang="ja-JP" smtClean="0"/>
              <a:t>( 8 </a:t>
            </a:r>
            <a:r>
              <a:rPr lang="ja-JP" altLang="en-US" smtClean="0"/>
              <a:t>文字</a:t>
            </a:r>
            <a:r>
              <a:rPr lang="en-US" altLang="ja-JP" smtClean="0"/>
              <a:t>)</a:t>
            </a:r>
          </a:p>
          <a:p>
            <a:pPr lvl="1"/>
            <a:r>
              <a:rPr lang="ja-JP" altLang="en-US" smtClean="0"/>
              <a:t>小文字 </a:t>
            </a:r>
            <a:r>
              <a:rPr lang="en-US" altLang="ja-JP" smtClean="0"/>
              <a:t>+ </a:t>
            </a:r>
            <a:r>
              <a:rPr lang="ja-JP" altLang="en-US" smtClean="0"/>
              <a:t>数字の場合</a:t>
            </a:r>
            <a:endParaRPr lang="en-US" altLang="ja-JP" smtClean="0"/>
          </a:p>
          <a:p>
            <a:pPr lvl="2"/>
            <a:r>
              <a:rPr kumimoji="1" lang="en-US" altLang="ja-JP" smtClean="0"/>
              <a:t>36^8 = 2.82 </a:t>
            </a:r>
            <a:r>
              <a:rPr kumimoji="1" lang="en-US" altLang="ja-JP" u="sng" smtClean="0"/>
              <a:t>* </a:t>
            </a:r>
            <a:r>
              <a:rPr kumimoji="1" lang="en-US" altLang="ja-JP" b="1" u="sng" smtClean="0"/>
              <a:t>10^12</a:t>
            </a:r>
            <a:r>
              <a:rPr kumimoji="1" lang="en-US" altLang="ja-JP" u="sng" smtClean="0"/>
              <a:t> </a:t>
            </a:r>
            <a:r>
              <a:rPr kumimoji="1" lang="ja-JP" altLang="en-US" smtClean="0"/>
              <a:t>通り</a:t>
            </a:r>
            <a:endParaRPr kumimoji="1" lang="en-US" altLang="ja-JP" smtClean="0"/>
          </a:p>
          <a:p>
            <a:pPr lvl="1"/>
            <a:r>
              <a:rPr lang="ja-JP" altLang="en-US"/>
              <a:t>全てを用いた</a:t>
            </a:r>
            <a:r>
              <a:rPr lang="ja-JP" altLang="en-US" smtClean="0"/>
              <a:t>場合</a:t>
            </a:r>
            <a:endParaRPr lang="en-US" altLang="ja-JP" smtClean="0"/>
          </a:p>
          <a:p>
            <a:pPr lvl="2"/>
            <a:r>
              <a:rPr lang="en-US" altLang="ja-JP" smtClean="0"/>
              <a:t>89</a:t>
            </a:r>
            <a:r>
              <a:rPr kumimoji="1" lang="en-US" altLang="ja-JP" smtClean="0"/>
              <a:t>^8 =  3.93 </a:t>
            </a:r>
            <a:r>
              <a:rPr kumimoji="1" lang="en-US" altLang="ja-JP" u="sng" smtClean="0"/>
              <a:t>* </a:t>
            </a:r>
            <a:r>
              <a:rPr kumimoji="1" lang="en-US" altLang="ja-JP" b="1" u="sng" smtClean="0"/>
              <a:t>10^15</a:t>
            </a:r>
            <a:r>
              <a:rPr kumimoji="1" lang="en-US" altLang="ja-JP" u="sng" smtClean="0"/>
              <a:t> </a:t>
            </a:r>
            <a:r>
              <a:rPr kumimoji="1" lang="ja-JP" altLang="en-US" smtClean="0"/>
              <a:t>通り</a:t>
            </a:r>
            <a:endParaRPr kumimoji="1" lang="en-US" altLang="ja-JP" smtClean="0"/>
          </a:p>
          <a:p>
            <a:r>
              <a:rPr lang="en-US" altLang="ja-JP" smtClean="0"/>
              <a:t>BFA, DA </a:t>
            </a:r>
            <a:r>
              <a:rPr lang="ja-JP" altLang="en-US" b="1" u="sng" smtClean="0"/>
              <a:t>両方</a:t>
            </a:r>
            <a:r>
              <a:rPr lang="ja-JP" altLang="en-US" b="1" u="sng" smtClean="0"/>
              <a:t>に</a:t>
            </a:r>
            <a:r>
              <a:rPr lang="ja-JP" altLang="en-US" b="1" u="sng" smtClean="0"/>
              <a:t>対して有効</a:t>
            </a:r>
            <a:r>
              <a:rPr lang="ja-JP" altLang="en-US" smtClean="0"/>
              <a:t>な防御策</a:t>
            </a:r>
            <a:endParaRPr kumimoji="1"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mtClean="0"/>
              <a:t>BFA </a:t>
            </a:r>
            <a:r>
              <a:rPr lang="ja-JP" altLang="en-US" smtClean="0"/>
              <a:t>への防御策 </a:t>
            </a:r>
            <a:r>
              <a:rPr lang="en-US" altLang="ja-JP" smtClean="0"/>
              <a:t>: </a:t>
            </a:r>
            <a:br>
              <a:rPr lang="en-US" altLang="ja-JP" smtClean="0"/>
            </a:br>
            <a:r>
              <a:rPr lang="ja-JP" altLang="en-US" smtClean="0"/>
              <a:t>なぜ </a:t>
            </a:r>
            <a:r>
              <a:rPr lang="en-US" altLang="ja-JP" smtClean="0"/>
              <a:t>8 </a:t>
            </a:r>
            <a:r>
              <a:rPr lang="ja-JP" altLang="en-US" smtClean="0"/>
              <a:t>文字以上か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/>
              <a:t>Brute Forth Attack </a:t>
            </a:r>
            <a:r>
              <a:rPr lang="ja-JP" altLang="en-US" smtClean="0"/>
              <a:t>に対する十分な強度</a:t>
            </a:r>
            <a:endParaRPr lang="en-US" altLang="ja-JP" smtClean="0"/>
          </a:p>
          <a:p>
            <a:pPr lvl="1"/>
            <a:r>
              <a:rPr lang="ja-JP" altLang="en-US" smtClean="0"/>
              <a:t>例 </a:t>
            </a:r>
            <a:r>
              <a:rPr lang="en-US" altLang="ja-JP" smtClean="0"/>
              <a:t>: Core2Duo T8300 </a:t>
            </a:r>
            <a:r>
              <a:rPr lang="ja-JP" altLang="en-US" smtClean="0"/>
              <a:t>搭載機</a:t>
            </a:r>
            <a:r>
              <a:rPr lang="en-US" altLang="ja-JP" smtClean="0"/>
              <a:t>(89</a:t>
            </a:r>
            <a:r>
              <a:rPr lang="ja-JP" altLang="en-US" smtClean="0"/>
              <a:t>文字の場合</a:t>
            </a:r>
            <a:r>
              <a:rPr lang="en-US" altLang="ja-JP" smtClean="0"/>
              <a:t>)</a:t>
            </a:r>
          </a:p>
          <a:p>
            <a:pPr lvl="1"/>
            <a:r>
              <a:rPr lang="en-US" altLang="ja-JP" smtClean="0"/>
              <a:t>400</a:t>
            </a:r>
            <a:r>
              <a:rPr lang="ja-JP" altLang="en-US" smtClean="0"/>
              <a:t>万アタック </a:t>
            </a:r>
            <a:r>
              <a:rPr lang="en-US" altLang="ja-JP" smtClean="0"/>
              <a:t>/ sec</a:t>
            </a:r>
          </a:p>
          <a:p>
            <a:pPr lvl="2"/>
            <a:r>
              <a:rPr lang="en-US" altLang="ja-JP" b="1" u="sng" smtClean="0"/>
              <a:t>7</a:t>
            </a:r>
            <a:r>
              <a:rPr lang="ja-JP" altLang="en-US" b="1" u="sng" smtClean="0"/>
              <a:t>文字 </a:t>
            </a:r>
            <a:r>
              <a:rPr lang="en-US" altLang="ja-JP" b="1" u="sng" smtClean="0"/>
              <a:t>: 129 </a:t>
            </a:r>
            <a:r>
              <a:rPr lang="ja-JP" altLang="en-US" b="1" u="sng" smtClean="0"/>
              <a:t>日</a:t>
            </a:r>
            <a:endParaRPr lang="en-US" altLang="ja-JP" b="1" u="sng" smtClean="0"/>
          </a:p>
          <a:p>
            <a:pPr lvl="2"/>
            <a:r>
              <a:rPr lang="en-US" altLang="ja-JP" b="1" u="sng" smtClean="0"/>
              <a:t>8 </a:t>
            </a:r>
            <a:r>
              <a:rPr lang="ja-JP" altLang="en-US" b="1" u="sng" smtClean="0"/>
              <a:t>文字 </a:t>
            </a:r>
            <a:r>
              <a:rPr lang="en-US" altLang="ja-JP" b="1" u="sng" smtClean="0"/>
              <a:t>: 31</a:t>
            </a:r>
            <a:r>
              <a:rPr lang="ja-JP" altLang="en-US" b="1" u="sng"/>
              <a:t> </a:t>
            </a:r>
            <a:r>
              <a:rPr lang="ja-JP" altLang="en-US" b="1" u="sng" smtClean="0"/>
              <a:t>年</a:t>
            </a:r>
            <a:endParaRPr lang="en-US" altLang="ja-JP" b="1" u="sng" smtClean="0"/>
          </a:p>
          <a:p>
            <a:pPr lvl="3"/>
            <a:r>
              <a:rPr kumimoji="1" lang="ja-JP" altLang="en-US" smtClean="0"/>
              <a:t>注：</a:t>
            </a:r>
            <a:r>
              <a:rPr kumimoji="1" lang="ja-JP" altLang="en-US" b="1" u="sng" smtClean="0"/>
              <a:t>クラックにこれだけかかるというわけではない！</a:t>
            </a:r>
            <a:endParaRPr kumimoji="1" lang="en-US" altLang="ja-JP" b="1" u="sng"/>
          </a:p>
          <a:p>
            <a:r>
              <a:rPr lang="ja-JP" altLang="en-US" smtClean="0"/>
              <a:t>ただし </a:t>
            </a:r>
            <a:r>
              <a:rPr lang="en-US" altLang="ja-JP" smtClean="0"/>
              <a:t>Dictionary Attack </a:t>
            </a:r>
            <a:r>
              <a:rPr lang="ja-JP" altLang="en-US" smtClean="0"/>
              <a:t>には</a:t>
            </a:r>
            <a:r>
              <a:rPr lang="ja-JP" altLang="en-US" b="1" u="sng" smtClean="0"/>
              <a:t>効果がない</a:t>
            </a:r>
            <a:endParaRPr lang="en-US" altLang="ja-JP" b="1" u="sng" smtClean="0"/>
          </a:p>
          <a:p>
            <a:pPr lvl="1"/>
            <a:r>
              <a:rPr kumimoji="1" lang="ja-JP" altLang="en-US" smtClean="0"/>
              <a:t>辞書に</a:t>
            </a:r>
            <a:r>
              <a:rPr kumimoji="1" lang="ja-JP" altLang="en-US" smtClean="0"/>
              <a:t>載って</a:t>
            </a:r>
            <a:r>
              <a:rPr kumimoji="1" lang="ja-JP" altLang="en-US" smtClean="0"/>
              <a:t>いれば長くても短くても関係なし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smtClean="0"/>
              <a:t>DA </a:t>
            </a:r>
            <a:r>
              <a:rPr kumimoji="1" lang="ja-JP" altLang="en-US" smtClean="0"/>
              <a:t>への防御策 </a:t>
            </a:r>
            <a:r>
              <a:rPr kumimoji="1" lang="en-US" altLang="ja-JP" smtClean="0"/>
              <a:t>: </a:t>
            </a:r>
            <a:br>
              <a:rPr kumimoji="1" lang="en-US" altLang="ja-JP" smtClean="0"/>
            </a:br>
            <a:r>
              <a:rPr kumimoji="1" lang="ja-JP" altLang="en-US" smtClean="0"/>
              <a:t>推定</a:t>
            </a:r>
            <a:r>
              <a:rPr kumimoji="1" lang="ja-JP" altLang="en-US" smtClean="0"/>
              <a:t>しやすい言葉とは</a:t>
            </a:r>
            <a:r>
              <a:rPr kumimoji="1" lang="en-US" altLang="ja-JP" smtClean="0"/>
              <a:t>?(1)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kumimoji="1" lang="ja-JP" altLang="en-US" smtClean="0"/>
              <a:t>クラッキング</a:t>
            </a:r>
            <a:r>
              <a:rPr kumimoji="1" lang="ja-JP" altLang="en-US" smtClean="0"/>
              <a:t>辞書にある単語</a:t>
            </a:r>
            <a:endParaRPr kumimoji="1" lang="en-US" altLang="ja-JP" smtClean="0"/>
          </a:p>
          <a:p>
            <a:pPr lvl="1"/>
            <a:r>
              <a:rPr kumimoji="1" lang="ja-JP" altLang="en-US" b="1" u="sng" smtClean="0"/>
              <a:t>言語・</a:t>
            </a:r>
            <a:r>
              <a:rPr lang="ja-JP" altLang="en-US" b="1" u="sng" smtClean="0"/>
              <a:t>分野</a:t>
            </a:r>
            <a:r>
              <a:rPr kumimoji="1" lang="ja-JP" altLang="en-US" b="1" u="sng" smtClean="0"/>
              <a:t>問わず</a:t>
            </a:r>
            <a:r>
              <a:rPr kumimoji="1" lang="ja-JP" altLang="en-US" smtClean="0"/>
              <a:t>あらゆる単語</a:t>
            </a:r>
            <a:r>
              <a:rPr kumimoji="1" lang="en-US" altLang="ja-JP" smtClean="0"/>
              <a:t>, </a:t>
            </a:r>
            <a:r>
              <a:rPr kumimoji="1" lang="ja-JP" altLang="en-US" smtClean="0"/>
              <a:t>固有</a:t>
            </a:r>
            <a:r>
              <a:rPr kumimoji="1" lang="ja-JP" altLang="en-US" smtClean="0"/>
              <a:t>名詞</a:t>
            </a:r>
            <a:r>
              <a:rPr kumimoji="1" lang="ja-JP" altLang="en-US" smtClean="0"/>
              <a:t>など</a:t>
            </a:r>
            <a:endParaRPr kumimoji="1" lang="en-US" altLang="ja-JP" smtClean="0"/>
          </a:p>
          <a:p>
            <a:pPr lvl="2"/>
            <a:r>
              <a:rPr lang="en-US" altLang="ja-JP" smtClean="0"/>
              <a:t>Flower, disneyland, shiokara, kannaoto, hokudai …</a:t>
            </a:r>
            <a:endParaRPr kumimoji="1" lang="en-US" altLang="ja-JP" smtClean="0"/>
          </a:p>
          <a:p>
            <a:pPr lvl="1"/>
            <a:r>
              <a:rPr lang="ja-JP" altLang="en-US"/>
              <a:t>どんな</a:t>
            </a:r>
            <a:r>
              <a:rPr lang="ja-JP" altLang="en-US" smtClean="0"/>
              <a:t>に</a:t>
            </a:r>
            <a:r>
              <a:rPr lang="ja-JP" altLang="en-US" b="1" u="sng" smtClean="0"/>
              <a:t>マニアックな</a:t>
            </a:r>
            <a:r>
              <a:rPr lang="ja-JP" altLang="en-US" smtClean="0"/>
              <a:t>単語も</a:t>
            </a:r>
            <a:r>
              <a:rPr lang="ja-JP" altLang="en-US" smtClean="0"/>
              <a:t>不可</a:t>
            </a:r>
            <a:endParaRPr lang="en-US" altLang="ja-JP" smtClean="0"/>
          </a:p>
          <a:p>
            <a:pPr lvl="2"/>
            <a:r>
              <a:rPr lang="en-US" altLang="ja-JP" smtClean="0"/>
              <a:t>Antidisestablishmentarianism</a:t>
            </a:r>
          </a:p>
          <a:p>
            <a:pPr lvl="3"/>
            <a:r>
              <a:rPr lang="ja-JP" altLang="en-US" smtClean="0"/>
              <a:t>国教廃止</a:t>
            </a:r>
            <a:r>
              <a:rPr lang="ja-JP" altLang="en-US" smtClean="0"/>
              <a:t>条例</a:t>
            </a:r>
            <a:r>
              <a:rPr lang="ja-JP" altLang="en-US" smtClean="0"/>
              <a:t>反対論</a:t>
            </a:r>
            <a:endParaRPr lang="en-US" altLang="ja-JP" smtClean="0"/>
          </a:p>
          <a:p>
            <a:pPr lvl="2"/>
            <a:r>
              <a:rPr lang="en-US" altLang="ja-JP" smtClean="0"/>
              <a:t>Pneumonoultramicroscopicsilicovolcanoconiosis</a:t>
            </a:r>
          </a:p>
          <a:p>
            <a:pPr lvl="3"/>
            <a:r>
              <a:rPr lang="ja-JP" altLang="en-US" smtClean="0"/>
              <a:t>塵肺症</a:t>
            </a:r>
            <a:endParaRPr kumimoji="1" lang="en-US" altLang="ja-JP" smtClean="0"/>
          </a:p>
          <a:p>
            <a:r>
              <a:rPr lang="ja-JP" altLang="en-US" b="1" u="sng" smtClean="0"/>
              <a:t>個人情報</a:t>
            </a:r>
            <a:r>
              <a:rPr lang="ja-JP" altLang="en-US" smtClean="0"/>
              <a:t>から推定できるもの</a:t>
            </a:r>
            <a:endParaRPr lang="en-US" altLang="ja-JP" smtClean="0"/>
          </a:p>
          <a:p>
            <a:pPr lvl="1"/>
            <a:r>
              <a:rPr kumimoji="1" lang="ja-JP" altLang="en-US" smtClean="0"/>
              <a:t>本名</a:t>
            </a:r>
            <a:r>
              <a:rPr lang="en-US" altLang="ja-JP" smtClean="0"/>
              <a:t>, </a:t>
            </a:r>
            <a:r>
              <a:rPr lang="ja-JP" altLang="en-US" smtClean="0"/>
              <a:t>住所</a:t>
            </a:r>
            <a:r>
              <a:rPr lang="en-US" altLang="ja-JP" smtClean="0"/>
              <a:t>, </a:t>
            </a:r>
            <a:r>
              <a:rPr lang="ja-JP" altLang="en-US" smtClean="0"/>
              <a:t>アカウント名</a:t>
            </a:r>
            <a:r>
              <a:rPr lang="en-US" altLang="ja-JP" smtClean="0"/>
              <a:t>, </a:t>
            </a:r>
            <a:r>
              <a:rPr lang="ja-JP" altLang="en-US" smtClean="0"/>
              <a:t>学籍</a:t>
            </a:r>
            <a:r>
              <a:rPr lang="ja-JP" altLang="en-US" smtClean="0"/>
              <a:t>番号等々</a:t>
            </a:r>
            <a:endParaRPr lang="en-US" altLang="ja-JP" smtClean="0"/>
          </a:p>
          <a:p>
            <a:pPr lvl="2"/>
            <a:r>
              <a:rPr lang="en-US" altLang="ja-JP" smtClean="0"/>
              <a:t>Kuramoto, sapporo, keikei, s20151234k …</a:t>
            </a:r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smtClean="0"/>
              <a:t>DA </a:t>
            </a:r>
            <a:r>
              <a:rPr kumimoji="1" lang="ja-JP" altLang="en-US" smtClean="0"/>
              <a:t>への防御策 </a:t>
            </a:r>
            <a:r>
              <a:rPr kumimoji="1" lang="en-US" altLang="ja-JP" smtClean="0"/>
              <a:t>: </a:t>
            </a:r>
            <a:br>
              <a:rPr kumimoji="1" lang="en-US" altLang="ja-JP" smtClean="0"/>
            </a:br>
            <a:r>
              <a:rPr kumimoji="1" lang="ja-JP" altLang="en-US" smtClean="0"/>
              <a:t>推定しやすい言葉とは</a:t>
            </a:r>
            <a:r>
              <a:rPr kumimoji="1" lang="en-US" altLang="ja-JP" smtClean="0"/>
              <a:t>(2)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以上</a:t>
            </a:r>
            <a:r>
              <a:rPr lang="ja-JP" altLang="en-US" smtClean="0"/>
              <a:t>を</a:t>
            </a:r>
            <a:r>
              <a:rPr lang="ja-JP" altLang="en-US" b="1" u="sng" smtClean="0"/>
              <a:t>簡単な規則</a:t>
            </a:r>
            <a:r>
              <a:rPr lang="ja-JP" altLang="en-US" smtClean="0"/>
              <a:t>で変形したもの</a:t>
            </a:r>
            <a:endParaRPr lang="en-US" altLang="ja-JP" smtClean="0"/>
          </a:p>
          <a:p>
            <a:pPr lvl="1"/>
            <a:r>
              <a:rPr lang="ja-JP" altLang="en-US" smtClean="0"/>
              <a:t>逆つづり</a:t>
            </a:r>
            <a:r>
              <a:rPr lang="en-US" altLang="ja-JP" smtClean="0"/>
              <a:t>, </a:t>
            </a:r>
            <a:r>
              <a:rPr lang="ja-JP" altLang="en-US" smtClean="0"/>
              <a:t>繰り返し</a:t>
            </a:r>
            <a:endParaRPr lang="en-US" altLang="ja-JP" smtClean="0"/>
          </a:p>
          <a:p>
            <a:pPr lvl="2"/>
            <a:r>
              <a:rPr lang="en-US" altLang="ja-JP" smtClean="0"/>
              <a:t>Rewolf, flowerflower, otomarukotomaruk</a:t>
            </a:r>
            <a:endParaRPr lang="en-US" altLang="ja-JP" smtClean="0"/>
          </a:p>
          <a:p>
            <a:pPr lvl="1"/>
            <a:r>
              <a:rPr lang="ja-JP" altLang="en-US" smtClean="0"/>
              <a:t>大文字⇔小文字</a:t>
            </a:r>
            <a:r>
              <a:rPr lang="en-US" altLang="ja-JP" smtClean="0"/>
              <a:t>, 0 </a:t>
            </a:r>
            <a:r>
              <a:rPr lang="ja-JP" altLang="en-US" smtClean="0"/>
              <a:t>→</a:t>
            </a:r>
            <a:r>
              <a:rPr lang="en-US" altLang="ja-JP" smtClean="0"/>
              <a:t> </a:t>
            </a:r>
            <a:r>
              <a:rPr lang="en-US" altLang="ja-JP" smtClean="0"/>
              <a:t>o</a:t>
            </a:r>
            <a:r>
              <a:rPr lang="en-US" altLang="ja-JP" smtClean="0"/>
              <a:t>, </a:t>
            </a:r>
            <a:r>
              <a:rPr lang="en-US" altLang="ja-JP" smtClean="0"/>
              <a:t>s </a:t>
            </a:r>
            <a:r>
              <a:rPr lang="ja-JP" altLang="en-US" smtClean="0"/>
              <a:t>→</a:t>
            </a:r>
            <a:r>
              <a:rPr lang="en-US" altLang="ja-JP" smtClean="0"/>
              <a:t> </a:t>
            </a:r>
            <a:r>
              <a:rPr lang="en-US" altLang="ja-JP" smtClean="0"/>
              <a:t>$ </a:t>
            </a:r>
            <a:r>
              <a:rPr lang="ja-JP" altLang="en-US" smtClean="0"/>
              <a:t>など</a:t>
            </a:r>
            <a:r>
              <a:rPr lang="ja-JP" altLang="en-US" smtClean="0"/>
              <a:t>の</a:t>
            </a:r>
            <a:r>
              <a:rPr lang="ja-JP" altLang="en-US" smtClean="0"/>
              <a:t>置き換え</a:t>
            </a:r>
            <a:endParaRPr lang="en-US" altLang="ja-JP" smtClean="0"/>
          </a:p>
          <a:p>
            <a:pPr lvl="2"/>
            <a:r>
              <a:rPr lang="en-US" altLang="ja-JP" smtClean="0"/>
              <a:t>Fl0wer, ReWo1F, $app0r0, Rew0lf1owEr</a:t>
            </a:r>
            <a:endParaRPr lang="en-US" altLang="ja-JP" smtClean="0"/>
          </a:p>
          <a:p>
            <a:pPr lvl="1"/>
            <a:r>
              <a:rPr lang="en-US" altLang="ja-JP" b="1" u="sng" smtClean="0"/>
              <a:t>DA</a:t>
            </a:r>
            <a:r>
              <a:rPr lang="ja-JP" altLang="en-US" b="1" u="sng" smtClean="0"/>
              <a:t> </a:t>
            </a:r>
            <a:r>
              <a:rPr lang="ja-JP" altLang="en-US" b="1" u="sng" smtClean="0"/>
              <a:t>は</a:t>
            </a:r>
            <a:r>
              <a:rPr lang="ja-JP" altLang="en-US" b="1" u="sng" smtClean="0"/>
              <a:t>このような変形にも対応していること</a:t>
            </a:r>
            <a:r>
              <a:rPr lang="ja-JP" altLang="en-US" b="1" u="sng" smtClean="0"/>
              <a:t>が</a:t>
            </a:r>
            <a:r>
              <a:rPr lang="ja-JP" altLang="en-US" b="1" u="sng" smtClean="0"/>
              <a:t>多い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パスワードマナー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kumimoji="1" lang="ja-JP" altLang="en-US" smtClean="0"/>
              <a:t>パスワード打鍵時は</a:t>
            </a:r>
            <a:r>
              <a:rPr kumimoji="1" lang="ja-JP" altLang="en-US" b="1" u="sng" smtClean="0"/>
              <a:t>視線を</a:t>
            </a:r>
            <a:r>
              <a:rPr kumimoji="1" lang="ja-JP" altLang="en-US" b="1" u="sng" smtClean="0"/>
              <a:t>逸らす</a:t>
            </a:r>
            <a:endParaRPr kumimoji="1" lang="en-US" altLang="ja-JP" b="1" u="sng" smtClean="0"/>
          </a:p>
          <a:p>
            <a:pPr lvl="1"/>
            <a:r>
              <a:rPr lang="ja-JP" altLang="en-US" smtClean="0"/>
              <a:t>「ソーシャルクラッキング」と呼ばれる立派なクラック手法</a:t>
            </a:r>
            <a:endParaRPr kumimoji="1" lang="en-US" altLang="ja-JP" smtClean="0"/>
          </a:p>
          <a:p>
            <a:r>
              <a:rPr lang="ja-JP" altLang="en-US"/>
              <a:t>アカウントの貸し借りは</a:t>
            </a:r>
            <a:r>
              <a:rPr lang="ja-JP" altLang="en-US" smtClean="0"/>
              <a:t>しない</a:t>
            </a:r>
            <a:endParaRPr lang="en-US" altLang="ja-JP" smtClean="0"/>
          </a:p>
          <a:p>
            <a:r>
              <a:rPr kumimoji="1" lang="ja-JP" altLang="en-US"/>
              <a:t>パスワード</a:t>
            </a:r>
            <a:r>
              <a:rPr kumimoji="1" lang="ja-JP" altLang="en-US" smtClean="0"/>
              <a:t>は誰にも教えない</a:t>
            </a:r>
            <a:endParaRPr kumimoji="1" lang="en-US" altLang="ja-JP" smtClean="0"/>
          </a:p>
          <a:p>
            <a:pPr lvl="1"/>
            <a:r>
              <a:rPr lang="ja-JP" altLang="en-US" b="1" u="sng" smtClean="0"/>
              <a:t>計算機管理者も例外ではない</a:t>
            </a:r>
            <a:endParaRPr lang="en-US" altLang="ja-JP" b="1" u="sng" smtClean="0"/>
          </a:p>
          <a:p>
            <a:r>
              <a:rPr kumimoji="1" lang="ja-JP" altLang="en-US"/>
              <a:t>パスワード</a:t>
            </a:r>
            <a:r>
              <a:rPr kumimoji="1" lang="ja-JP" altLang="en-US" smtClean="0"/>
              <a:t>をメモしない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やむを得ずメモする場合は</a:t>
            </a:r>
            <a:endParaRPr kumimoji="1" lang="en-US" altLang="ja-JP" smtClean="0"/>
          </a:p>
          <a:p>
            <a:pPr lvl="1" algn="ctr">
              <a:buNone/>
            </a:pPr>
            <a:r>
              <a:rPr kumimoji="1" lang="ja-JP" altLang="en-US" smtClean="0"/>
              <a:t>捨てない・見せない・失くさない</a:t>
            </a:r>
            <a:endParaRPr kumimoji="1" lang="en-US" altLang="ja-JP" smtClean="0"/>
          </a:p>
          <a:p>
            <a:r>
              <a:rPr kumimoji="1" lang="ja-JP" altLang="en-US" smtClean="0"/>
              <a:t>同じパスワードを使いまわさない</a:t>
            </a:r>
            <a:endParaRPr kumimoji="1" lang="en-US" altLang="ja-JP" smtClean="0"/>
          </a:p>
          <a:p>
            <a:r>
              <a:rPr lang="ja-JP" altLang="en-US" smtClean="0"/>
              <a:t>パスワードは定期的に変更する</a:t>
            </a:r>
            <a:endParaRPr lang="en-US" altLang="ja-JP" smtClean="0"/>
          </a:p>
          <a:p>
            <a:r>
              <a:rPr lang="ja-JP" altLang="en-US"/>
              <a:t>初期</a:t>
            </a:r>
            <a:r>
              <a:rPr kumimoji="1" lang="ja-JP" altLang="en-US" smtClean="0"/>
              <a:t>パスワードは迅速にログインしたうえで変更する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自分に</a:t>
            </a:r>
            <a:r>
              <a:rPr kumimoji="1" lang="ja-JP" altLang="en-US" smtClean="0"/>
              <a:t>とって「</a:t>
            </a:r>
            <a:r>
              <a:rPr lang="ja-JP" altLang="en-US" smtClean="0"/>
              <a:t>のみ」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kumimoji="1" lang="ja-JP" altLang="en-US" smtClean="0"/>
              <a:t>使いやすいパスワード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表記について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○○</a:t>
            </a:r>
            <a:r>
              <a:rPr kumimoji="1" lang="ja-JP" altLang="en-US" smtClean="0"/>
              <a:t>は</a:t>
            </a:r>
            <a:r>
              <a:rPr kumimoji="1" lang="en-US" altLang="ja-JP" b="1" u="sng" smtClean="0"/>
              <a:t>××</a:t>
            </a:r>
            <a:r>
              <a:rPr kumimoji="1" lang="ja-JP" altLang="en-US" smtClean="0"/>
              <a:t>で</a:t>
            </a:r>
            <a:r>
              <a:rPr kumimoji="1" lang="ja-JP" altLang="en-US" smtClean="0">
                <a:solidFill>
                  <a:srgbClr val="FF0000"/>
                </a:solidFill>
              </a:rPr>
              <a:t>△△</a:t>
            </a:r>
            <a:r>
              <a:rPr kumimoji="1" lang="ja-JP" altLang="en-US" smtClean="0"/>
              <a:t>である。</a:t>
            </a:r>
            <a:r>
              <a:rPr kumimoji="1" lang="en-US" altLang="ja-JP" smtClean="0">
                <a:solidFill>
                  <a:srgbClr val="00B050"/>
                </a:solidFill>
              </a:rPr>
              <a:t>(</a:t>
            </a:r>
            <a:r>
              <a:rPr kumimoji="1" lang="ja-JP" altLang="en-US" smtClean="0">
                <a:solidFill>
                  <a:srgbClr val="00B050"/>
                </a:solidFill>
              </a:rPr>
              <a:t>□□</a:t>
            </a:r>
            <a:r>
              <a:rPr kumimoji="1" lang="en-US" altLang="ja-JP" smtClean="0">
                <a:solidFill>
                  <a:srgbClr val="00B050"/>
                </a:solidFill>
              </a:rPr>
              <a:t>)</a:t>
            </a:r>
          </a:p>
          <a:p>
            <a:pPr lvl="1"/>
            <a:r>
              <a:rPr kumimoji="1" lang="en-US" altLang="ja-JP" b="1" u="sng" smtClean="0"/>
              <a:t>××</a:t>
            </a:r>
          </a:p>
          <a:p>
            <a:pPr lvl="2"/>
            <a:r>
              <a:rPr lang="ja-JP" altLang="en-US" smtClean="0"/>
              <a:t>強調</a:t>
            </a:r>
            <a:r>
              <a:rPr lang="ja-JP" altLang="en-US" smtClean="0"/>
              <a:t>部分</a:t>
            </a:r>
            <a:endParaRPr lang="en-US" altLang="ja-JP" smtClean="0"/>
          </a:p>
          <a:p>
            <a:pPr lvl="1"/>
            <a:r>
              <a:rPr kumimoji="1" lang="ja-JP" altLang="en-US" smtClean="0">
                <a:solidFill>
                  <a:srgbClr val="FF0000"/>
                </a:solidFill>
              </a:rPr>
              <a:t>△</a:t>
            </a:r>
            <a:r>
              <a:rPr kumimoji="1" lang="ja-JP" altLang="en-US" smtClean="0">
                <a:solidFill>
                  <a:srgbClr val="FF0000"/>
                </a:solidFill>
              </a:rPr>
              <a:t>△</a:t>
            </a:r>
            <a:endParaRPr kumimoji="1" lang="en-US" altLang="ja-JP" smtClean="0">
              <a:solidFill>
                <a:srgbClr val="FF0000"/>
              </a:solidFill>
            </a:endParaRPr>
          </a:p>
          <a:p>
            <a:pPr lvl="2"/>
            <a:r>
              <a:rPr lang="ja-JP" altLang="en-US" smtClean="0">
                <a:solidFill>
                  <a:srgbClr val="FF0000"/>
                </a:solidFill>
              </a:rPr>
              <a:t>覚える</a:t>
            </a:r>
            <a:r>
              <a:rPr lang="ja-JP" altLang="en-US" smtClean="0">
                <a:solidFill>
                  <a:srgbClr val="FF0000"/>
                </a:solidFill>
              </a:rPr>
              <a:t>べき</a:t>
            </a:r>
            <a:r>
              <a:rPr lang="ja-JP" altLang="en-US" smtClean="0">
                <a:solidFill>
                  <a:srgbClr val="FF0000"/>
                </a:solidFill>
              </a:rPr>
              <a:t>言葉</a:t>
            </a:r>
            <a:endParaRPr lang="en-US" altLang="ja-JP" smtClean="0">
              <a:solidFill>
                <a:srgbClr val="FF0000"/>
              </a:solidFill>
            </a:endParaRPr>
          </a:p>
          <a:p>
            <a:pPr lvl="1"/>
            <a:r>
              <a:rPr kumimoji="1" lang="ja-JP" altLang="en-US" smtClean="0">
                <a:solidFill>
                  <a:srgbClr val="00B050"/>
                </a:solidFill>
              </a:rPr>
              <a:t>□</a:t>
            </a:r>
            <a:r>
              <a:rPr kumimoji="1" lang="ja-JP" altLang="en-US" smtClean="0">
                <a:solidFill>
                  <a:srgbClr val="00B050"/>
                </a:solidFill>
              </a:rPr>
              <a:t>□</a:t>
            </a:r>
            <a:endParaRPr kumimoji="1" lang="en-US" altLang="ja-JP" smtClean="0">
              <a:solidFill>
                <a:srgbClr val="00B050"/>
              </a:solidFill>
            </a:endParaRPr>
          </a:p>
          <a:p>
            <a:pPr lvl="2"/>
            <a:r>
              <a:rPr lang="ja-JP" altLang="en-US" smtClean="0">
                <a:solidFill>
                  <a:srgbClr val="00B050"/>
                </a:solidFill>
              </a:rPr>
              <a:t>喩え</a:t>
            </a:r>
            <a:endParaRPr kumimoji="1" lang="ja-JP" altLang="en-US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レクチャー内容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11560" y="1628800"/>
            <a:ext cx="7992888" cy="48977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/>
              <a:t>一般論として</a:t>
            </a:r>
            <a:r>
              <a:rPr lang="ja-JP" altLang="en-US" smtClean="0"/>
              <a:t>のパスワード</a:t>
            </a:r>
            <a:endParaRPr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smtClean="0"/>
              <a:t>Unix </a:t>
            </a:r>
            <a:r>
              <a:rPr lang="ja-JP" altLang="en-US" smtClean="0"/>
              <a:t>におけるパスワードの必要性・重要性</a:t>
            </a:r>
            <a:endParaRPr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mtClean="0"/>
              <a:t>パスワード漏えい</a:t>
            </a:r>
            <a:endParaRPr lang="en-US" altLang="ja-JP" smtClean="0"/>
          </a:p>
          <a:p>
            <a:pPr marL="514350" lvl="0" indent="-514350">
              <a:buFont typeface="+mj-lt"/>
              <a:buAutoNum type="arabicPeriod"/>
              <a:defRPr/>
            </a:pPr>
            <a:r>
              <a:rPr lang="ja-JP" altLang="en-US" smtClean="0"/>
              <a:t>パスワード</a:t>
            </a:r>
            <a:r>
              <a:rPr lang="ja-JP" altLang="en-US"/>
              <a:t>設定の心得</a:t>
            </a:r>
            <a:endParaRPr lang="en-US" altLang="ja-JP"/>
          </a:p>
          <a:p>
            <a:pPr marL="514350" lvl="0" indent="-514350">
              <a:buFont typeface="+mj-lt"/>
              <a:buAutoNum type="arabicPeriod"/>
              <a:defRPr/>
            </a:pPr>
            <a:r>
              <a:rPr lang="en-US" altLang="ja-JP" b="1" u="sng" smtClean="0"/>
              <a:t>Unix </a:t>
            </a:r>
            <a:r>
              <a:rPr lang="ja-JP" altLang="en-US" b="1" u="sng"/>
              <a:t>内部でのパスワード</a:t>
            </a:r>
            <a:r>
              <a:rPr lang="ja-JP" altLang="en-US" b="1" u="sng" smtClean="0"/>
              <a:t>管理</a:t>
            </a:r>
            <a:endParaRPr lang="en-US" altLang="ja-JP" b="1" u="sng" smtClean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4572000" y="1267544"/>
            <a:ext cx="432048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1" lang="ja-JP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mtClean="0"/>
              <a:t>Unix </a:t>
            </a:r>
            <a:r>
              <a:rPr kumimoji="1" lang="ja-JP" altLang="en-US" smtClean="0"/>
              <a:t>のデータ管理概念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mtClean="0">
                <a:solidFill>
                  <a:srgbClr val="FF0000"/>
                </a:solidFill>
              </a:rPr>
              <a:t>ファイル</a:t>
            </a:r>
            <a:endParaRPr lang="en-US" altLang="ja-JP" smtClean="0">
              <a:solidFill>
                <a:srgbClr val="FF0000"/>
              </a:solidFill>
            </a:endParaRPr>
          </a:p>
          <a:p>
            <a:pPr lvl="1"/>
            <a:r>
              <a:rPr kumimoji="1" lang="en-US" altLang="ja-JP" smtClean="0"/>
              <a:t>Unix </a:t>
            </a:r>
            <a:r>
              <a:rPr kumimoji="1" lang="ja-JP" altLang="en-US" smtClean="0"/>
              <a:t>におけるひとまとまりのデータ</a:t>
            </a:r>
            <a:endParaRPr kumimoji="1" lang="en-US" altLang="ja-JP" smtClean="0"/>
          </a:p>
          <a:p>
            <a:pPr lvl="1"/>
            <a:r>
              <a:rPr lang="en-US" altLang="ja-JP" smtClean="0"/>
              <a:t>Windows </a:t>
            </a:r>
            <a:r>
              <a:rPr lang="ja-JP" altLang="en-US" smtClean="0"/>
              <a:t>でいう「ファイル」</a:t>
            </a:r>
            <a:endParaRPr kumimoji="1" lang="en-US" altLang="ja-JP" smtClean="0"/>
          </a:p>
          <a:p>
            <a:r>
              <a:rPr kumimoji="1" lang="ja-JP" altLang="en-US" smtClean="0">
                <a:solidFill>
                  <a:srgbClr val="FF0000"/>
                </a:solidFill>
              </a:rPr>
              <a:t>ディレクトリ</a:t>
            </a:r>
            <a:endParaRPr kumimoji="1" lang="en-US" altLang="ja-JP" smtClean="0">
              <a:solidFill>
                <a:srgbClr val="FF0000"/>
              </a:solidFill>
            </a:endParaRPr>
          </a:p>
          <a:p>
            <a:pPr lvl="1"/>
            <a:r>
              <a:rPr lang="ja-JP" altLang="en-US"/>
              <a:t>ファイル</a:t>
            </a:r>
            <a:r>
              <a:rPr lang="ja-JP" altLang="en-US" smtClean="0"/>
              <a:t>をまとめるための特殊なファイル</a:t>
            </a:r>
            <a:endParaRPr lang="en-US" altLang="ja-JP" smtClean="0"/>
          </a:p>
          <a:p>
            <a:pPr lvl="1"/>
            <a:r>
              <a:rPr kumimoji="1" lang="en-US" altLang="ja-JP" smtClean="0"/>
              <a:t>Windows </a:t>
            </a:r>
            <a:r>
              <a:rPr kumimoji="1" lang="ja-JP" altLang="en-US" smtClean="0"/>
              <a:t>でいう「フォルダ」</a:t>
            </a:r>
            <a:endParaRPr kumimoji="1" lang="en-US" altLang="ja-JP" smtClean="0"/>
          </a:p>
          <a:p>
            <a:r>
              <a:rPr lang="ja-JP" altLang="en-US"/>
              <a:t>階層</a:t>
            </a:r>
            <a:r>
              <a:rPr lang="ja-JP" altLang="en-US" smtClean="0"/>
              <a:t>構造</a:t>
            </a:r>
            <a:endParaRPr lang="en-US" altLang="ja-JP" smtClean="0"/>
          </a:p>
          <a:p>
            <a:pPr lvl="1"/>
            <a:r>
              <a:rPr lang="ja-JP" altLang="en-US" smtClean="0"/>
              <a:t>次回講義参照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Unix </a:t>
            </a:r>
            <a:r>
              <a:rPr kumimoji="1" lang="ja-JP" altLang="en-US" smtClean="0"/>
              <a:t>内のアカウント情報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kumimoji="1" lang="ja-JP" altLang="en-US" smtClean="0"/>
              <a:t>他の情報と同じくファイルとして保存</a:t>
            </a:r>
            <a:endParaRPr kumimoji="1" lang="en-US" altLang="ja-JP" smtClean="0"/>
          </a:p>
          <a:p>
            <a:pPr lvl="1"/>
            <a:r>
              <a:rPr lang="en-US" altLang="ja-JP"/>
              <a:t>3</a:t>
            </a:r>
            <a:r>
              <a:rPr lang="ja-JP" altLang="en-US"/>
              <a:t>つに</a:t>
            </a:r>
            <a:r>
              <a:rPr lang="ja-JP" altLang="en-US" smtClean="0"/>
              <a:t>分けて保存されている</a:t>
            </a:r>
            <a:endParaRPr kumimoji="1" lang="en-US" altLang="ja-JP" smtClean="0"/>
          </a:p>
          <a:p>
            <a:r>
              <a:rPr lang="en-US" altLang="ja-JP" smtClean="0"/>
              <a:t>/etc/passwd</a:t>
            </a:r>
          </a:p>
          <a:p>
            <a:pPr lvl="1"/>
            <a:r>
              <a:rPr lang="ja-JP" altLang="en-US" smtClean="0"/>
              <a:t>アカウントの基本情報。閲覧制限なし</a:t>
            </a:r>
            <a:endParaRPr lang="en-US" altLang="ja-JP" smtClean="0"/>
          </a:p>
          <a:p>
            <a:r>
              <a:rPr kumimoji="1" lang="en-US" altLang="ja-JP" smtClean="0">
                <a:solidFill>
                  <a:srgbClr val="FF0000"/>
                </a:solidFill>
              </a:rPr>
              <a:t>/etc/shadow</a:t>
            </a:r>
          </a:p>
          <a:p>
            <a:pPr lvl="1"/>
            <a:r>
              <a:rPr lang="ja-JP" altLang="en-US"/>
              <a:t>アカウント</a:t>
            </a:r>
            <a:r>
              <a:rPr lang="ja-JP" altLang="en-US" smtClean="0"/>
              <a:t>の</a:t>
            </a:r>
            <a:r>
              <a:rPr lang="ja-JP" altLang="en-US" b="1" u="sng" smtClean="0"/>
              <a:t>暗号化済みパスワード情報</a:t>
            </a:r>
            <a:r>
              <a:rPr lang="ja-JP" altLang="en-US" smtClean="0"/>
              <a:t>。 </a:t>
            </a:r>
            <a:r>
              <a:rPr lang="en-US" altLang="ja-JP" smtClean="0"/>
              <a:t>root </a:t>
            </a:r>
            <a:r>
              <a:rPr lang="ja-JP" altLang="en-US" smtClean="0"/>
              <a:t>のみ閲覧可。</a:t>
            </a:r>
            <a:endParaRPr kumimoji="1" lang="en-US" altLang="ja-JP" smtClean="0"/>
          </a:p>
          <a:p>
            <a:r>
              <a:rPr lang="en-US" altLang="ja-JP" smtClean="0"/>
              <a:t>/etc/group</a:t>
            </a:r>
          </a:p>
          <a:p>
            <a:pPr lvl="1"/>
            <a:r>
              <a:rPr kumimoji="1" lang="ja-JP" altLang="en-US"/>
              <a:t>グループ</a:t>
            </a:r>
            <a:r>
              <a:rPr kumimoji="1" lang="ja-JP" altLang="en-US" smtClean="0"/>
              <a:t>の基本情報。閲覧制限なし</a:t>
            </a:r>
            <a:r>
              <a:rPr kumimoji="1" lang="en-US" altLang="ja-JP" smtClean="0"/>
              <a:t>???</a:t>
            </a:r>
          </a:p>
          <a:p>
            <a:pPr lvl="1"/>
            <a:r>
              <a:rPr lang="ja-JP" altLang="en-US"/>
              <a:t>グループについて</a:t>
            </a:r>
            <a:r>
              <a:rPr lang="ja-JP" altLang="en-US" smtClean="0"/>
              <a:t>は </a:t>
            </a:r>
            <a:r>
              <a:rPr lang="en-US" altLang="ja-JP" smtClean="0"/>
              <a:t>??? </a:t>
            </a:r>
            <a:r>
              <a:rPr lang="ja-JP" altLang="en-US" smtClean="0"/>
              <a:t>を参照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/etc/shadow </a:t>
            </a:r>
            <a:r>
              <a:rPr kumimoji="1" lang="ja-JP" altLang="en-US" smtClean="0"/>
              <a:t>の</a:t>
            </a:r>
            <a:r>
              <a:rPr kumimoji="1" lang="ja-JP" altLang="en-US" smtClean="0"/>
              <a:t>中身</a:t>
            </a:r>
            <a:r>
              <a:rPr kumimoji="1" lang="en-US" altLang="ja-JP" smtClean="0"/>
              <a:t>(</a:t>
            </a:r>
            <a:r>
              <a:rPr kumimoji="1" lang="ja-JP" altLang="en-US" smtClean="0"/>
              <a:t>一例</a:t>
            </a:r>
            <a:r>
              <a:rPr kumimoji="1" lang="en-US" altLang="ja-JP" smtClean="0"/>
              <a:t>)</a:t>
            </a:r>
            <a:endParaRPr kumimoji="1" lang="ja-JP" altLang="en-US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85738" y="1449299"/>
            <a:ext cx="8786812" cy="2483757"/>
          </a:xfrm>
          <a:prstGeom prst="rect">
            <a:avLst/>
          </a:prstGeom>
          <a:solidFill>
            <a:schemeClr val="tx1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ctr">
              <a:lnSpc>
                <a:spcPct val="140000"/>
              </a:lnSpc>
              <a:defRPr/>
            </a:pPr>
            <a:r>
              <a:rPr lang="en-US" altLang="ja-JP" sz="1850" dirty="0" err="1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addii</a:t>
            </a:r>
            <a:r>
              <a:rPr lang="en-US" altLang="ja-JP" sz="1850" dirty="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:$1$Utev74.c$dyH520./rf0pQydGHu6f01:14962:0:99999:7:::0</a:t>
            </a:r>
            <a:br>
              <a:rPr lang="en-US" altLang="ja-JP" sz="1850" dirty="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</a:br>
            <a:r>
              <a:rPr lang="en-US" altLang="ja-JP" sz="1850" dirty="0" err="1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adom</a:t>
            </a:r>
            <a:r>
              <a:rPr lang="en-US" altLang="ja-JP" sz="1850" dirty="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:$1$yfr59.ND$n0FRdB.GTdsC9.Hyr4dTr3:14965:0:99999:7:::0</a:t>
            </a:r>
            <a:br>
              <a:rPr lang="en-US" altLang="ja-JP" sz="1850" dirty="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</a:br>
            <a:r>
              <a:rPr lang="en-US" altLang="ja-JP" sz="1850" dirty="0" err="1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adison</a:t>
            </a:r>
            <a:r>
              <a:rPr lang="en-US" altLang="ja-JP" sz="1850" dirty="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:$1$e.H/te0$prwgyr6GYr5.kOC.g3llX.:14968:0:99999:7:::0</a:t>
            </a:r>
            <a:br>
              <a:rPr lang="en-US" altLang="ja-JP" sz="1850" dirty="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</a:br>
            <a:r>
              <a:rPr lang="en-US" altLang="ja-JP" sz="1850" dirty="0" err="1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adon</a:t>
            </a:r>
            <a:r>
              <a:rPr lang="en-US" altLang="ja-JP" sz="1850" dirty="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:$1$y.JgtEf5$lp.TH..7esCf7fpHYre4./:14965:0:99999:7:::0</a:t>
            </a:r>
          </a:p>
          <a:p>
            <a:pPr fontAlgn="ctr">
              <a:lnSpc>
                <a:spcPct val="140000"/>
              </a:lnSpc>
              <a:defRPr/>
            </a:pPr>
            <a:r>
              <a:rPr lang="en-US" altLang="ja-JP" sz="1850" dirty="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bob:$1$Dol/are4$r3M4h6.dlWYo9goIcGY64.:14961:0:99999:7:::0</a:t>
            </a:r>
          </a:p>
          <a:p>
            <a:pPr fontAlgn="ctr">
              <a:lnSpc>
                <a:spcPct val="140000"/>
              </a:lnSpc>
              <a:defRPr/>
            </a:pPr>
            <a:r>
              <a:rPr lang="en-US" altLang="ja-JP" sz="1850" dirty="0" err="1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david</a:t>
            </a:r>
            <a:r>
              <a:rPr lang="en-US" altLang="ja-JP" sz="1850" dirty="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:$1$OgoWhdOf$uhBfrD./07c5TG43.ZqP/V:13965:0:99999:7</a:t>
            </a:r>
            <a:r>
              <a:rPr lang="en-US" altLang="ja-JP" sz="185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:::</a:t>
            </a:r>
            <a:r>
              <a:rPr lang="en-US" altLang="ja-JP" sz="1850" smtClean="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0</a:t>
            </a:r>
            <a:endParaRPr lang="en-US" altLang="ja-JP" sz="1850" dirty="0">
              <a:solidFill>
                <a:schemeClr val="bg1"/>
              </a:solidFill>
              <a:latin typeface="Lucida Console" pitchFamily="49" charset="0"/>
              <a:ea typeface="Osaka-UI" pitchFamily="50" charset="-128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93677" y="4437112"/>
            <a:ext cx="7560839" cy="60939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ctr">
              <a:lnSpc>
                <a:spcPct val="140000"/>
              </a:lnSpc>
            </a:pPr>
            <a:r>
              <a:rPr lang="en-US" altLang="ja-JP" sz="240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addii:$1$Utev74.c$dyH520./rf0pQydGHu6f01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smtClean="0"/>
              <a:t>/etc/shadow </a:t>
            </a:r>
            <a:r>
              <a:rPr lang="ja-JP" altLang="en-US" smtClean="0"/>
              <a:t>で使われている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暗号化方式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レクチャー内容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11560" y="1628800"/>
            <a:ext cx="7992888" cy="48977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b="1" u="sng"/>
              <a:t>一般論として</a:t>
            </a:r>
            <a:r>
              <a:rPr lang="ja-JP" altLang="en-US" b="1" u="sng" smtClean="0"/>
              <a:t>のパスワード</a:t>
            </a:r>
            <a:endParaRPr lang="en-US" altLang="ja-JP" b="1" u="sng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smtClean="0"/>
              <a:t>Unix </a:t>
            </a:r>
            <a:r>
              <a:rPr lang="ja-JP" altLang="en-US" smtClean="0"/>
              <a:t>におけるパスワードの必要性・重要性</a:t>
            </a:r>
            <a:endParaRPr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mtClean="0"/>
              <a:t>パスワード漏えい</a:t>
            </a:r>
            <a:endParaRPr lang="en-US" altLang="ja-JP" smtClean="0"/>
          </a:p>
          <a:p>
            <a:pPr marL="514350" lvl="0" indent="-514350">
              <a:buFont typeface="+mj-lt"/>
              <a:buAutoNum type="arabicPeriod"/>
              <a:defRPr/>
            </a:pPr>
            <a:r>
              <a:rPr lang="ja-JP" altLang="en-US" smtClean="0"/>
              <a:t>パスワード</a:t>
            </a:r>
            <a:r>
              <a:rPr lang="ja-JP" altLang="en-US"/>
              <a:t>設定の心得</a:t>
            </a:r>
            <a:endParaRPr lang="en-US" altLang="ja-JP"/>
          </a:p>
          <a:p>
            <a:pPr marL="514350" lvl="0" indent="-514350">
              <a:buFont typeface="+mj-lt"/>
              <a:buAutoNum type="arabicPeriod"/>
              <a:defRPr/>
            </a:pPr>
            <a:r>
              <a:rPr lang="en-US" altLang="ja-JP" smtClean="0"/>
              <a:t>Unix </a:t>
            </a:r>
            <a:r>
              <a:rPr lang="ja-JP" altLang="en-US"/>
              <a:t>内部でのパスワード</a:t>
            </a:r>
            <a:r>
              <a:rPr lang="ja-JP" altLang="en-US" smtClean="0"/>
              <a:t>管理</a:t>
            </a:r>
            <a:endParaRPr lang="en-US" altLang="ja-JP" smtClean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4572000" y="1267544"/>
            <a:ext cx="432048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1" lang="ja-JP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パスワード</a:t>
            </a:r>
            <a:r>
              <a:rPr kumimoji="1" lang="ja-JP" altLang="en-US" smtClean="0"/>
              <a:t>とは何か</a:t>
            </a:r>
            <a:r>
              <a:rPr kumimoji="1" lang="en-US" altLang="ja-JP" smtClean="0"/>
              <a:t>(1)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kumimoji="1" lang="ja-JP" altLang="en-US" smtClean="0"/>
              <a:t>日本語で言うと「合言葉」</a:t>
            </a:r>
            <a:endParaRPr kumimoji="1" lang="en-US" altLang="ja-JP" smtClean="0"/>
          </a:p>
          <a:p>
            <a:r>
              <a:rPr lang="ja-JP" altLang="en-US" smtClean="0"/>
              <a:t>普段から身近に存在する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/>
            <a:r>
              <a:rPr lang="ja-JP" altLang="en-US" smtClean="0">
                <a:solidFill>
                  <a:srgbClr val="00B050"/>
                </a:solidFill>
              </a:rPr>
              <a:t>銀行口座・クレジットカードの暗証番号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/>
            <a:r>
              <a:rPr lang="en-US" altLang="ja-JP" smtClean="0">
                <a:solidFill>
                  <a:srgbClr val="00B050"/>
                </a:solidFill>
              </a:rPr>
              <a:t>ELMS </a:t>
            </a:r>
            <a:r>
              <a:rPr lang="ja-JP" altLang="en-US" smtClean="0">
                <a:solidFill>
                  <a:srgbClr val="00B050"/>
                </a:solidFill>
              </a:rPr>
              <a:t>・ </a:t>
            </a:r>
            <a:r>
              <a:rPr lang="en-US" altLang="ja-JP" smtClean="0">
                <a:solidFill>
                  <a:srgbClr val="00B050"/>
                </a:solidFill>
              </a:rPr>
              <a:t>mixi </a:t>
            </a:r>
            <a:r>
              <a:rPr lang="ja-JP" altLang="en-US" smtClean="0">
                <a:solidFill>
                  <a:srgbClr val="00B050"/>
                </a:solidFill>
              </a:rPr>
              <a:t>などのログインパスワード    等々</a:t>
            </a:r>
            <a:r>
              <a:rPr lang="en-US" altLang="ja-JP" smtClean="0">
                <a:solidFill>
                  <a:srgbClr val="00B050"/>
                </a:solidFill>
              </a:rPr>
              <a:t>…</a:t>
            </a:r>
            <a:endParaRPr kumimoji="1" lang="en-US" altLang="ja-JP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パスワード</a:t>
            </a:r>
            <a:r>
              <a:rPr lang="ja-JP" altLang="en-US" smtClean="0"/>
              <a:t>とは何か</a:t>
            </a:r>
            <a:r>
              <a:rPr lang="en-US" altLang="ja-JP" smtClean="0"/>
              <a:t>(2)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ja-JP" altLang="en-US" smtClean="0"/>
              <a:t>すなわち</a:t>
            </a:r>
            <a:r>
              <a:rPr lang="ja-JP" altLang="en-US" smtClean="0">
                <a:solidFill>
                  <a:srgbClr val="FF0000"/>
                </a:solidFill>
              </a:rPr>
              <a:t>パスワード</a:t>
            </a:r>
            <a:r>
              <a:rPr lang="ja-JP" altLang="en-US" smtClean="0"/>
              <a:t>とは</a:t>
            </a:r>
            <a:endParaRPr lang="en-US" altLang="ja-JP" smtClean="0"/>
          </a:p>
          <a:p>
            <a:pPr lvl="1"/>
            <a:r>
              <a:rPr lang="ja-JP" altLang="en-US" smtClean="0"/>
              <a:t> </a:t>
            </a:r>
            <a:r>
              <a:rPr lang="ja-JP" altLang="en-US" b="1" u="sng" smtClean="0"/>
              <a:t>サービス</a:t>
            </a:r>
            <a:r>
              <a:rPr lang="ja-JP" altLang="en-US" smtClean="0"/>
              <a:t>の利用に当たり</a:t>
            </a:r>
            <a:r>
              <a:rPr lang="ja-JP" altLang="en-US" smtClean="0"/>
              <a:t>、</a:t>
            </a:r>
            <a:r>
              <a:rPr lang="ja-JP" altLang="en-US" b="1" u="sng" smtClean="0"/>
              <a:t>利用権利保持者</a:t>
            </a:r>
            <a:r>
              <a:rPr lang="ja-JP" altLang="en-US" smtClean="0"/>
              <a:t>であることを確認するために用いられる</a:t>
            </a:r>
            <a:r>
              <a:rPr lang="ja-JP" altLang="en-US" smtClean="0"/>
              <a:t>、権利者</a:t>
            </a:r>
            <a:r>
              <a:rPr lang="ja-JP" altLang="en-US" b="1" u="sng" smtClean="0"/>
              <a:t>しか知りえない</a:t>
            </a:r>
            <a:r>
              <a:rPr lang="ja-JP" altLang="en-US" smtClean="0"/>
              <a:t>フレーズ</a:t>
            </a:r>
            <a:endParaRPr lang="en-US" altLang="ja-JP" smtClean="0"/>
          </a:p>
          <a:p>
            <a:r>
              <a:rPr lang="ja-JP" altLang="en-US" smtClean="0"/>
              <a:t>なぜ必要か</a:t>
            </a:r>
            <a:r>
              <a:rPr lang="en-US" altLang="ja-JP" smtClean="0"/>
              <a:t>?</a:t>
            </a:r>
          </a:p>
          <a:p>
            <a:pPr lvl="1"/>
            <a:r>
              <a:rPr lang="ja-JP" altLang="en-US" smtClean="0"/>
              <a:t>権利</a:t>
            </a:r>
            <a:r>
              <a:rPr lang="ja-JP" altLang="en-US" smtClean="0"/>
              <a:t>者</a:t>
            </a:r>
            <a:r>
              <a:rPr lang="ja-JP" altLang="en-US" smtClean="0"/>
              <a:t>以外の利用が</a:t>
            </a:r>
            <a:r>
              <a:rPr lang="ja-JP" altLang="en-US" b="1" u="sng" smtClean="0"/>
              <a:t>認められない</a:t>
            </a:r>
            <a:r>
              <a:rPr lang="ja-JP" altLang="en-US" smtClean="0"/>
              <a:t>サービスだから</a:t>
            </a:r>
            <a:endParaRPr lang="en-US" altLang="ja-JP" smtClean="0"/>
          </a:p>
          <a:p>
            <a:pPr lvl="2"/>
            <a:r>
              <a:rPr lang="ja-JP" altLang="en-US">
                <a:solidFill>
                  <a:srgbClr val="00B050"/>
                </a:solidFill>
              </a:rPr>
              <a:t>勝手</a:t>
            </a:r>
            <a:r>
              <a:rPr lang="ja-JP" altLang="en-US" smtClean="0">
                <a:solidFill>
                  <a:srgbClr val="00B050"/>
                </a:solidFill>
              </a:rPr>
              <a:t>に現金を引き出される</a:t>
            </a:r>
            <a:endParaRPr lang="en-US" altLang="ja-JP" smtClean="0">
              <a:solidFill>
                <a:srgbClr val="00B050"/>
              </a:solidFill>
            </a:endParaRPr>
          </a:p>
          <a:p>
            <a:pPr lvl="2"/>
            <a:r>
              <a:rPr lang="ja-JP" altLang="en-US">
                <a:solidFill>
                  <a:srgbClr val="00B050"/>
                </a:solidFill>
              </a:rPr>
              <a:t>勝手</a:t>
            </a:r>
            <a:r>
              <a:rPr lang="ja-JP" altLang="en-US" smtClean="0">
                <a:solidFill>
                  <a:srgbClr val="00B050"/>
                </a:solidFill>
              </a:rPr>
              <a:t>に日記を書かれる          等々</a:t>
            </a:r>
            <a:r>
              <a:rPr lang="en-US" altLang="ja-JP" smtClean="0">
                <a:solidFill>
                  <a:srgbClr val="00B050"/>
                </a:solidFill>
              </a:rPr>
              <a:t>…</a:t>
            </a:r>
          </a:p>
          <a:p>
            <a:pPr lvl="1"/>
            <a:endParaRPr kumimoji="1" lang="en-US" altLang="ja-JP"/>
          </a:p>
          <a:p>
            <a:r>
              <a:rPr lang="en-US" altLang="ja-JP" smtClean="0"/>
              <a:t>Unix </a:t>
            </a:r>
            <a:r>
              <a:rPr lang="ja-JP" altLang="en-US" smtClean="0"/>
              <a:t>においてはどう当てはまるのか</a:t>
            </a:r>
            <a:r>
              <a:rPr lang="en-US" altLang="ja-JP" smtClean="0"/>
              <a:t>?</a:t>
            </a:r>
          </a:p>
          <a:p>
            <a:pPr lvl="1"/>
            <a:r>
              <a:rPr kumimoji="1" lang="ja-JP" altLang="en-US"/>
              <a:t>これ</a:t>
            </a:r>
            <a:r>
              <a:rPr kumimoji="1" lang="ja-JP" altLang="en-US" smtClean="0"/>
              <a:t>を学んでいきましょう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レクチャー内容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11560" y="1628800"/>
            <a:ext cx="7992888" cy="48977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/>
              <a:t>一般論として</a:t>
            </a:r>
            <a:r>
              <a:rPr lang="ja-JP" altLang="en-US" smtClean="0"/>
              <a:t>のパスワード</a:t>
            </a:r>
            <a:endParaRPr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b="1" u="sng" smtClean="0"/>
              <a:t>Unix </a:t>
            </a:r>
            <a:r>
              <a:rPr lang="ja-JP" altLang="en-US" b="1" u="sng" smtClean="0"/>
              <a:t>におけるパスワードの必要性・重要性</a:t>
            </a:r>
            <a:endParaRPr lang="en-US" altLang="ja-JP" b="1" u="sng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mtClean="0"/>
              <a:t>パスワード漏えい</a:t>
            </a:r>
            <a:endParaRPr lang="en-US" altLang="ja-JP" smtClean="0"/>
          </a:p>
          <a:p>
            <a:pPr marL="514350" lvl="0" indent="-514350">
              <a:buFont typeface="+mj-lt"/>
              <a:buAutoNum type="arabicPeriod"/>
              <a:defRPr/>
            </a:pPr>
            <a:r>
              <a:rPr lang="ja-JP" altLang="en-US" smtClean="0"/>
              <a:t>パスワード</a:t>
            </a:r>
            <a:r>
              <a:rPr lang="ja-JP" altLang="en-US"/>
              <a:t>設定の心得</a:t>
            </a:r>
            <a:endParaRPr lang="en-US" altLang="ja-JP"/>
          </a:p>
          <a:p>
            <a:pPr marL="514350" lvl="0" indent="-514350">
              <a:buFont typeface="+mj-lt"/>
              <a:buAutoNum type="arabicPeriod"/>
              <a:defRPr/>
            </a:pPr>
            <a:r>
              <a:rPr lang="en-US" altLang="ja-JP" smtClean="0"/>
              <a:t>Unix </a:t>
            </a:r>
            <a:r>
              <a:rPr lang="ja-JP" altLang="en-US"/>
              <a:t>内部でのパスワード</a:t>
            </a:r>
            <a:r>
              <a:rPr lang="ja-JP" altLang="en-US" smtClean="0"/>
              <a:t>管理</a:t>
            </a:r>
            <a:endParaRPr lang="en-US" altLang="ja-JP" smtClean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4572000" y="1267544"/>
            <a:ext cx="432048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1" lang="ja-JP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smtClean="0"/>
              <a:t>Unix </a:t>
            </a:r>
            <a:r>
              <a:rPr kumimoji="1" lang="ja-JP" altLang="en-US" smtClean="0"/>
              <a:t>の利用</a:t>
            </a:r>
            <a:r>
              <a:rPr kumimoji="1" lang="ja-JP" altLang="en-US" smtClean="0"/>
              <a:t>形態 </a:t>
            </a:r>
            <a:r>
              <a:rPr kumimoji="1" lang="en-US" altLang="ja-JP" smtClean="0"/>
              <a:t>: </a:t>
            </a:r>
            <a:br>
              <a:rPr kumimoji="1" lang="en-US" altLang="ja-JP" smtClean="0"/>
            </a:br>
            <a:r>
              <a:rPr lang="ja-JP" altLang="en-US" smtClean="0"/>
              <a:t>アカウントシステム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b="1" u="sng" smtClean="0"/>
              <a:t>共用</a:t>
            </a:r>
            <a:r>
              <a:rPr kumimoji="1" lang="ja-JP" altLang="en-US" smtClean="0"/>
              <a:t>利用前提</a:t>
            </a:r>
            <a:r>
              <a:rPr lang="en-US" altLang="ja-JP" smtClean="0">
                <a:solidFill>
                  <a:srgbClr val="00B050"/>
                </a:solidFill>
              </a:rPr>
              <a:t>( Unix =</a:t>
            </a:r>
            <a:r>
              <a:rPr lang="ja-JP" altLang="en-US" smtClean="0">
                <a:solidFill>
                  <a:srgbClr val="00B050"/>
                </a:solidFill>
              </a:rPr>
              <a:t>マンション</a:t>
            </a:r>
            <a:r>
              <a:rPr lang="en-US" altLang="ja-JP" smtClean="0">
                <a:solidFill>
                  <a:srgbClr val="00B050"/>
                </a:solidFill>
              </a:rPr>
              <a:t>)</a:t>
            </a:r>
            <a:endParaRPr kumimoji="1" lang="en-US" altLang="ja-JP" smtClean="0">
              <a:solidFill>
                <a:srgbClr val="00B050"/>
              </a:solidFill>
            </a:endParaRPr>
          </a:p>
          <a:p>
            <a:pPr lvl="1"/>
            <a:r>
              <a:rPr lang="ja-JP" altLang="en-US" smtClean="0"/>
              <a:t>一つのマシンが複数のユーザによって</a:t>
            </a:r>
            <a:r>
              <a:rPr lang="ja-JP" altLang="en-US" smtClean="0"/>
              <a:t>使われる</a:t>
            </a:r>
            <a:endParaRPr lang="en-US" altLang="ja-JP" smtClean="0"/>
          </a:p>
          <a:p>
            <a:pPr lvl="2"/>
            <a:r>
              <a:rPr lang="ja-JP" altLang="en-US" smtClean="0"/>
              <a:t>計算機</a:t>
            </a:r>
            <a:r>
              <a:rPr lang="ja-JP" altLang="en-US"/>
              <a:t>黎明期から</a:t>
            </a:r>
            <a:r>
              <a:rPr lang="ja-JP" altLang="en-US" smtClean="0"/>
              <a:t>の伝統</a:t>
            </a:r>
            <a:endParaRPr kumimoji="1" lang="en-US" altLang="ja-JP" smtClean="0"/>
          </a:p>
          <a:p>
            <a:r>
              <a:rPr kumimoji="1" lang="ja-JP" altLang="en-US" smtClean="0">
                <a:solidFill>
                  <a:srgbClr val="FF0000"/>
                </a:solidFill>
              </a:rPr>
              <a:t>アカウント</a:t>
            </a:r>
            <a:r>
              <a:rPr kumimoji="1" lang="ja-JP" altLang="en-US" smtClean="0"/>
              <a:t>システム</a:t>
            </a:r>
            <a:endParaRPr kumimoji="1" lang="en-US" altLang="ja-JP" smtClean="0"/>
          </a:p>
          <a:p>
            <a:pPr lvl="1"/>
            <a:r>
              <a:rPr lang="ja-JP" altLang="en-US" smtClean="0"/>
              <a:t>安全で円滑な共用を</a:t>
            </a:r>
            <a:r>
              <a:rPr lang="ja-JP" altLang="en-US" smtClean="0"/>
              <a:t>可能にする利用方式</a:t>
            </a:r>
            <a:endParaRPr kumimoji="1" lang="en-US" altLang="ja-JP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 smtClean="0"/>
              <a:t>権利</a:t>
            </a:r>
            <a:r>
              <a:rPr lang="ja-JP" altLang="en-US" smtClean="0"/>
              <a:t>者</a:t>
            </a:r>
            <a:r>
              <a:rPr lang="ja-JP" altLang="en-US" smtClean="0"/>
              <a:t>を</a:t>
            </a:r>
            <a:r>
              <a:rPr lang="ja-JP" altLang="en-US" b="1" u="sng" smtClean="0"/>
              <a:t>事前に登録</a:t>
            </a:r>
            <a:endParaRPr lang="en-US" altLang="ja-JP" b="1" u="sng" smtClean="0"/>
          </a:p>
          <a:p>
            <a:pPr lvl="2"/>
            <a:r>
              <a:rPr lang="ja-JP" altLang="en-US" smtClean="0"/>
              <a:t>これが「アカウントの作成」 </a:t>
            </a:r>
            <a:r>
              <a:rPr lang="en-US" altLang="ja-JP" smtClean="0">
                <a:solidFill>
                  <a:srgbClr val="00B050"/>
                </a:solidFill>
              </a:rPr>
              <a:t>(</a:t>
            </a:r>
            <a:r>
              <a:rPr lang="ja-JP" altLang="en-US" smtClean="0">
                <a:solidFill>
                  <a:srgbClr val="00B050"/>
                </a:solidFill>
              </a:rPr>
              <a:t>部屋の賃貸契約</a:t>
            </a:r>
            <a:r>
              <a:rPr lang="en-US" altLang="ja-JP" smtClean="0">
                <a:solidFill>
                  <a:srgbClr val="00B050"/>
                </a:solidFill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kumimoji="1" lang="ja-JP" altLang="en-US"/>
              <a:t>登録</a:t>
            </a:r>
            <a:r>
              <a:rPr kumimoji="1" lang="ja-JP" altLang="en-US" smtClean="0"/>
              <a:t>された</a:t>
            </a:r>
            <a:r>
              <a:rPr lang="ja-JP" altLang="en-US" smtClean="0"/>
              <a:t>権利</a:t>
            </a:r>
            <a:r>
              <a:rPr kumimoji="1" lang="ja-JP" altLang="en-US" smtClean="0"/>
              <a:t>者</a:t>
            </a:r>
            <a:r>
              <a:rPr kumimoji="1" lang="en-US" altLang="ja-JP" smtClean="0"/>
              <a:t>(</a:t>
            </a:r>
            <a:r>
              <a:rPr kumimoji="1" lang="ja-JP" altLang="en-US" smtClean="0"/>
              <a:t>アカウントホルダー</a:t>
            </a:r>
            <a:r>
              <a:rPr kumimoji="1" lang="en-US" altLang="ja-JP" smtClean="0">
                <a:solidFill>
                  <a:srgbClr val="00B050"/>
                </a:solidFill>
              </a:rPr>
              <a:t>(</a:t>
            </a:r>
            <a:r>
              <a:rPr kumimoji="1" lang="ja-JP" altLang="en-US" smtClean="0">
                <a:solidFill>
                  <a:srgbClr val="00B050"/>
                </a:solidFill>
              </a:rPr>
              <a:t>入居者</a:t>
            </a:r>
            <a:r>
              <a:rPr kumimoji="1" lang="en-US" altLang="ja-JP" smtClean="0">
                <a:solidFill>
                  <a:srgbClr val="00B050"/>
                </a:solidFill>
              </a:rPr>
              <a:t>)</a:t>
            </a:r>
            <a:r>
              <a:rPr kumimoji="1" lang="en-US" altLang="ja-JP" smtClean="0"/>
              <a:t>)</a:t>
            </a:r>
            <a:r>
              <a:rPr kumimoji="1" lang="ja-JP" altLang="en-US" b="1" u="sng" smtClean="0"/>
              <a:t>のみ</a:t>
            </a:r>
            <a:r>
              <a:rPr kumimoji="1" lang="ja-JP" altLang="en-US" smtClean="0"/>
              <a:t>が </a:t>
            </a:r>
            <a:r>
              <a:rPr kumimoji="1" lang="en-US" altLang="ja-JP" smtClean="0"/>
              <a:t>Unix </a:t>
            </a:r>
            <a:r>
              <a:rPr kumimoji="1" lang="ja-JP" altLang="en-US" smtClean="0"/>
              <a:t>へ</a:t>
            </a:r>
            <a:r>
              <a:rPr kumimoji="1" lang="ja-JP" altLang="en-US" smtClean="0">
                <a:solidFill>
                  <a:srgbClr val="FF0000"/>
                </a:solidFill>
              </a:rPr>
              <a:t>ログイン</a:t>
            </a:r>
            <a:r>
              <a:rPr kumimoji="1" lang="ja-JP" altLang="en-US" smtClean="0"/>
              <a:t>可能</a:t>
            </a:r>
            <a:endParaRPr kumimoji="1" lang="en-US" altLang="ja-JP" smtClean="0"/>
          </a:p>
          <a:p>
            <a:pPr lvl="2"/>
            <a:r>
              <a:rPr lang="ja-JP" altLang="en-US" smtClean="0"/>
              <a:t>アカウントホルダー以外には </a:t>
            </a:r>
            <a:r>
              <a:rPr lang="en-US" altLang="ja-JP" smtClean="0"/>
              <a:t>Unix </a:t>
            </a:r>
            <a:r>
              <a:rPr lang="ja-JP" altLang="en-US" smtClean="0"/>
              <a:t>へのログインを</a:t>
            </a:r>
            <a:r>
              <a:rPr lang="ja-JP" altLang="en-US" b="1" u="sng" smtClean="0"/>
              <a:t>認めない</a:t>
            </a:r>
            <a:endParaRPr lang="en-US" altLang="ja-JP" b="1" u="sng"/>
          </a:p>
          <a:p>
            <a:r>
              <a:rPr kumimoji="1" lang="ja-JP" altLang="en-US" b="1" u="sng" smtClean="0"/>
              <a:t>利用権利</a:t>
            </a:r>
            <a:r>
              <a:rPr lang="ja-JP" altLang="en-US" b="1" u="sng" smtClean="0"/>
              <a:t>保持</a:t>
            </a:r>
            <a:r>
              <a:rPr kumimoji="1" lang="ja-JP" altLang="en-US" b="1" u="sng" smtClean="0"/>
              <a:t>者＝</a:t>
            </a:r>
            <a:r>
              <a:rPr kumimoji="1" lang="ja-JP" altLang="en-US" b="1" u="sng" smtClean="0"/>
              <a:t>アカウントホルダー</a:t>
            </a:r>
            <a:endParaRPr kumimoji="1" lang="en-US" altLang="ja-JP" b="1" u="sng" smtClean="0"/>
          </a:p>
          <a:p>
            <a:r>
              <a:rPr lang="ja-JP" altLang="en-US" b="1" u="sng" smtClean="0"/>
              <a:t>サービス＝</a:t>
            </a:r>
            <a:r>
              <a:rPr lang="en-US" altLang="ja-JP" b="1" u="sng" smtClean="0"/>
              <a:t>Unix </a:t>
            </a:r>
            <a:r>
              <a:rPr lang="ja-JP" altLang="en-US" b="1" u="sng" smtClean="0"/>
              <a:t>へ</a:t>
            </a:r>
            <a:r>
              <a:rPr lang="ja-JP" altLang="en-US" b="1" u="sng" smtClean="0"/>
              <a:t>のログイン </a:t>
            </a:r>
            <a:r>
              <a:rPr lang="en-US" altLang="ja-JP" b="1" u="sng" smtClean="0"/>
              <a:t>&amp; </a:t>
            </a:r>
            <a:r>
              <a:rPr lang="ja-JP" altLang="en-US" b="1" u="sng" smtClean="0"/>
              <a:t>各種作業</a:t>
            </a:r>
            <a:endParaRPr lang="en-US" altLang="ja-JP" b="1" u="sng" smtClean="0"/>
          </a:p>
          <a:p>
            <a:pPr>
              <a:buNone/>
            </a:pPr>
            <a:endParaRPr kumimoji="1" lang="ja-JP" altLang="en-US" b="1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アカウントとは</a:t>
            </a:r>
            <a:r>
              <a:rPr kumimoji="1" lang="en-US" altLang="ja-JP" smtClean="0"/>
              <a:t>?(1)</a:t>
            </a:r>
            <a:r>
              <a:rPr kumimoji="1" lang="ja-JP" altLang="en-US" smtClean="0"/>
              <a:t>：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アカウント</a:t>
            </a:r>
            <a:r>
              <a:rPr kumimoji="1" lang="ja-JP" altLang="en-US" smtClean="0"/>
              <a:t>種別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mtClean="0">
                <a:solidFill>
                  <a:srgbClr val="FF0000"/>
                </a:solidFill>
              </a:rPr>
              <a:t>計算機管理者</a:t>
            </a:r>
            <a:r>
              <a:rPr lang="en-US" altLang="ja-JP" smtClean="0">
                <a:solidFill>
                  <a:srgbClr val="FF0000"/>
                </a:solidFill>
              </a:rPr>
              <a:t>( root )</a:t>
            </a:r>
            <a:r>
              <a:rPr lang="en-US" altLang="ja-JP" smtClean="0">
                <a:solidFill>
                  <a:srgbClr val="00B050"/>
                </a:solidFill>
              </a:rPr>
              <a:t>(</a:t>
            </a:r>
            <a:r>
              <a:rPr lang="ja-JP" altLang="en-US" smtClean="0">
                <a:solidFill>
                  <a:srgbClr val="00B050"/>
                </a:solidFill>
              </a:rPr>
              <a:t>マンション管理人</a:t>
            </a:r>
            <a:r>
              <a:rPr lang="en-US" altLang="ja-JP" smtClean="0">
                <a:solidFill>
                  <a:srgbClr val="00B050"/>
                </a:solidFill>
              </a:rPr>
              <a:t>)</a:t>
            </a:r>
          </a:p>
          <a:p>
            <a:pPr lvl="1"/>
            <a:r>
              <a:rPr lang="ja-JP" altLang="en-US" smtClean="0"/>
              <a:t>計算機の絶対</a:t>
            </a:r>
            <a:r>
              <a:rPr lang="ja-JP" altLang="en-US" smtClean="0"/>
              <a:t>主権者</a:t>
            </a:r>
            <a:endParaRPr lang="en-US" altLang="ja-JP" smtClean="0"/>
          </a:p>
          <a:p>
            <a:pPr lvl="2"/>
            <a:r>
              <a:rPr lang="en-US" altLang="ja-JP" smtClean="0"/>
              <a:t>Windows </a:t>
            </a:r>
            <a:r>
              <a:rPr lang="ja-JP" altLang="en-US" smtClean="0"/>
              <a:t>でいう </a:t>
            </a:r>
            <a:r>
              <a:rPr lang="en-US" altLang="ja-JP" smtClean="0"/>
              <a:t>admin </a:t>
            </a:r>
            <a:r>
              <a:rPr lang="ja-JP" altLang="en-US" smtClean="0"/>
              <a:t>に近いが、より強力</a:t>
            </a:r>
            <a:endParaRPr lang="en-US" altLang="ja-JP" smtClean="0"/>
          </a:p>
          <a:p>
            <a:pPr lvl="1"/>
            <a:r>
              <a:rPr lang="ja-JP" altLang="en-US" smtClean="0"/>
              <a:t>計算機内での全権限</a:t>
            </a:r>
            <a:r>
              <a:rPr lang="ja-JP" altLang="en-US" smtClean="0"/>
              <a:t>を行使可能</a:t>
            </a:r>
            <a:endParaRPr lang="en-US" altLang="ja-JP" smtClean="0"/>
          </a:p>
          <a:p>
            <a:pPr lvl="2"/>
            <a:r>
              <a:rPr lang="ja-JP" altLang="en-US" smtClean="0"/>
              <a:t>例</a:t>
            </a:r>
            <a:r>
              <a:rPr lang="ja-JP" altLang="en-US" smtClean="0"/>
              <a:t>：新アカウントの作成</a:t>
            </a:r>
            <a:r>
              <a:rPr lang="ja-JP" altLang="en-US" smtClean="0"/>
              <a:t>など</a:t>
            </a:r>
            <a:endParaRPr lang="en-US" altLang="ja-JP" smtClean="0"/>
          </a:p>
          <a:p>
            <a:pPr lvl="2"/>
            <a:r>
              <a:rPr lang="en-US" altLang="ja-JP" smtClean="0">
                <a:solidFill>
                  <a:srgbClr val="00B050"/>
                </a:solidFill>
              </a:rPr>
              <a:t>(</a:t>
            </a:r>
            <a:r>
              <a:rPr lang="ja-JP" altLang="en-US" smtClean="0">
                <a:solidFill>
                  <a:srgbClr val="00B050"/>
                </a:solidFill>
              </a:rPr>
              <a:t>すべて</a:t>
            </a:r>
            <a:r>
              <a:rPr lang="ja-JP" altLang="en-US" smtClean="0">
                <a:solidFill>
                  <a:srgbClr val="00B050"/>
                </a:solidFill>
              </a:rPr>
              <a:t>の</a:t>
            </a:r>
            <a:r>
              <a:rPr lang="ja-JP" altLang="en-US" smtClean="0">
                <a:solidFill>
                  <a:srgbClr val="00B050"/>
                </a:solidFill>
              </a:rPr>
              <a:t>部屋のマスターキーを持つ</a:t>
            </a:r>
            <a:r>
              <a:rPr lang="en-US" altLang="ja-JP" smtClean="0">
                <a:solidFill>
                  <a:srgbClr val="00B050"/>
                </a:solidFill>
              </a:rPr>
              <a:t>)</a:t>
            </a:r>
            <a:endParaRPr lang="en-US" altLang="ja-JP" smtClean="0"/>
          </a:p>
          <a:p>
            <a:r>
              <a:rPr kumimoji="1" lang="ja-JP" altLang="en-US" smtClean="0"/>
              <a:t>一般ユーザ</a:t>
            </a:r>
            <a:endParaRPr kumimoji="1" lang="en-US" altLang="ja-JP" smtClean="0"/>
          </a:p>
          <a:p>
            <a:pPr lvl="1"/>
            <a:r>
              <a:rPr kumimoji="1" lang="en-US" altLang="ja-JP" smtClean="0"/>
              <a:t> root </a:t>
            </a:r>
            <a:r>
              <a:rPr lang="ja-JP" altLang="en-US" smtClean="0"/>
              <a:t>以外のアカウント</a:t>
            </a:r>
            <a:endParaRPr lang="en-US" altLang="ja-JP" smtClean="0"/>
          </a:p>
          <a:p>
            <a:pPr lvl="1"/>
            <a:r>
              <a:rPr kumimoji="1" lang="ja-JP" altLang="en-US" smtClean="0"/>
              <a:t>あくまで利用者</a:t>
            </a:r>
            <a:endParaRPr kumimoji="1" lang="en-US" altLang="ja-JP" smtClean="0"/>
          </a:p>
          <a:p>
            <a:pPr lvl="2"/>
            <a:r>
              <a:rPr lang="ja-JP" altLang="en-US" smtClean="0"/>
              <a:t>許可された範囲</a:t>
            </a:r>
            <a:r>
              <a:rPr lang="en-US" altLang="ja-JP" smtClean="0">
                <a:solidFill>
                  <a:srgbClr val="00B050"/>
                </a:solidFill>
              </a:rPr>
              <a:t>(</a:t>
            </a:r>
            <a:r>
              <a:rPr lang="ja-JP" altLang="en-US" smtClean="0">
                <a:solidFill>
                  <a:srgbClr val="00B050"/>
                </a:solidFill>
              </a:rPr>
              <a:t>自分の部屋</a:t>
            </a:r>
            <a:r>
              <a:rPr lang="en-US" altLang="ja-JP" smtClean="0">
                <a:solidFill>
                  <a:srgbClr val="00B050"/>
                </a:solidFill>
              </a:rPr>
              <a:t>, </a:t>
            </a:r>
            <a:r>
              <a:rPr lang="ja-JP" altLang="en-US" smtClean="0">
                <a:solidFill>
                  <a:srgbClr val="00B050"/>
                </a:solidFill>
              </a:rPr>
              <a:t>共用空間</a:t>
            </a:r>
            <a:r>
              <a:rPr lang="en-US" altLang="ja-JP" smtClean="0">
                <a:solidFill>
                  <a:srgbClr val="00B050"/>
                </a:solidFill>
              </a:rPr>
              <a:t>)</a:t>
            </a:r>
            <a:r>
              <a:rPr lang="ja-JP" altLang="en-US" smtClean="0"/>
              <a:t>のみ利用可能</a:t>
            </a:r>
            <a:endParaRPr kumimoji="1" lang="en-US" altLang="ja-JP" smtClean="0"/>
          </a:p>
          <a:p>
            <a:pPr lvl="1"/>
            <a:r>
              <a:rPr lang="ja-JP" altLang="en-US" smtClean="0"/>
              <a:t>計算機自体の運用については不可触</a:t>
            </a:r>
            <a:endParaRPr lang="en-US" altLang="ja-JP" smtClean="0"/>
          </a:p>
          <a:p>
            <a:pPr lvl="2"/>
            <a:r>
              <a:rPr kumimoji="1" lang="ja-JP" altLang="en-US" smtClean="0"/>
              <a:t>例：電源</a:t>
            </a:r>
            <a:r>
              <a:rPr kumimoji="1" lang="ja-JP" altLang="en-US"/>
              <a:t>シャットダウン</a:t>
            </a:r>
            <a:r>
              <a:rPr kumimoji="1" lang="ja-JP" altLang="en-US" smtClean="0"/>
              <a:t>すら不可能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1820</Words>
  <Application>Microsoft Office PowerPoint</Application>
  <PresentationFormat>画面に合わせる (4:3)</PresentationFormat>
  <Paragraphs>282</Paragraphs>
  <Slides>34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5" baseType="lpstr">
      <vt:lpstr>Office テーマ</vt:lpstr>
      <vt:lpstr>最低限 Unix (1) Unix におけるパスワード</vt:lpstr>
      <vt:lpstr>レクチャー内容</vt:lpstr>
      <vt:lpstr>表記について</vt:lpstr>
      <vt:lpstr>レクチャー内容</vt:lpstr>
      <vt:lpstr>パスワードとは何か(1)</vt:lpstr>
      <vt:lpstr>パスワードとは何か(2)</vt:lpstr>
      <vt:lpstr>レクチャー内容</vt:lpstr>
      <vt:lpstr>Unix の利用形態 :  アカウントシステム</vt:lpstr>
      <vt:lpstr>アカウントとは?(1)： アカウント種別</vt:lpstr>
      <vt:lpstr>アカウントとは?(2) :  アカウント登録情報</vt:lpstr>
      <vt:lpstr>ログイン</vt:lpstr>
      <vt:lpstr>レクチャー内容</vt:lpstr>
      <vt:lpstr>漏えいの危険性</vt:lpstr>
      <vt:lpstr>アカウントクラック時の被害(1) : 本人</vt:lpstr>
      <vt:lpstr>クラック時の被害(2) : 周囲</vt:lpstr>
      <vt:lpstr> ルートクラックの恐ろしさ</vt:lpstr>
      <vt:lpstr>クラック時の被害(3) : 世界</vt:lpstr>
      <vt:lpstr>パスワードは 自分と仲間と世界を守る盾</vt:lpstr>
      <vt:lpstr>レクチャー内容</vt:lpstr>
      <vt:lpstr>良いパスワードの条件</vt:lpstr>
      <vt:lpstr>クラッカーの手法(1): Brute Forth Attack</vt:lpstr>
      <vt:lpstr>クラッカーの手法(2): Dictionary Attack</vt:lpstr>
      <vt:lpstr>具体的なパスワード設定条件</vt:lpstr>
      <vt:lpstr>なぜいろいろな文字・記号を 用いるべきか</vt:lpstr>
      <vt:lpstr>BFA への防御策 :  なぜ 8 文字以上か</vt:lpstr>
      <vt:lpstr>DA への防御策 :  推定しやすい言葉とは?(1)</vt:lpstr>
      <vt:lpstr>DA への防御策 :  推定しやすい言葉とは(2)</vt:lpstr>
      <vt:lpstr>パスワードマナー</vt:lpstr>
      <vt:lpstr>自分にとって「のみ」 使いやすいパスワード</vt:lpstr>
      <vt:lpstr>レクチャー内容</vt:lpstr>
      <vt:lpstr>Unix のデータ管理概念</vt:lpstr>
      <vt:lpstr>Unix 内のアカウント情報</vt:lpstr>
      <vt:lpstr>/etc/shadow の中身(一例)</vt:lpstr>
      <vt:lpstr>/etc/shadow で使われている 暗号化方式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最低限 UNIX (1) UNIX におけるパスワード</dc:title>
  <dc:creator>Your User Name</dc:creator>
  <cp:lastModifiedBy>Your User Name</cp:lastModifiedBy>
  <cp:revision>29</cp:revision>
  <dcterms:created xsi:type="dcterms:W3CDTF">2011-04-14T08:23:49Z</dcterms:created>
  <dcterms:modified xsi:type="dcterms:W3CDTF">2011-04-18T10:08:49Z</dcterms:modified>
</cp:coreProperties>
</file>