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8"/>
  </p:notesMasterIdLst>
  <p:handoutMasterIdLst>
    <p:handoutMasterId r:id="rId39"/>
  </p:handoutMasterIdLst>
  <p:sldIdLst>
    <p:sldId id="256" r:id="rId2"/>
    <p:sldId id="257" r:id="rId3"/>
    <p:sldId id="289" r:id="rId4"/>
    <p:sldId id="275" r:id="rId5"/>
    <p:sldId id="287" r:id="rId6"/>
    <p:sldId id="305" r:id="rId7"/>
    <p:sldId id="277" r:id="rId8"/>
    <p:sldId id="302" r:id="rId9"/>
    <p:sldId id="303" r:id="rId10"/>
    <p:sldId id="259" r:id="rId11"/>
    <p:sldId id="286" r:id="rId12"/>
    <p:sldId id="285" r:id="rId13"/>
    <p:sldId id="260" r:id="rId14"/>
    <p:sldId id="308" r:id="rId15"/>
    <p:sldId id="269" r:id="rId16"/>
    <p:sldId id="262" r:id="rId17"/>
    <p:sldId id="298" r:id="rId18"/>
    <p:sldId id="299" r:id="rId19"/>
    <p:sldId id="300" r:id="rId20"/>
    <p:sldId id="263" r:id="rId21"/>
    <p:sldId id="282" r:id="rId22"/>
    <p:sldId id="283" r:id="rId23"/>
    <p:sldId id="270" r:id="rId24"/>
    <p:sldId id="296" r:id="rId25"/>
    <p:sldId id="265" r:id="rId26"/>
    <p:sldId id="266" r:id="rId27"/>
    <p:sldId id="297" r:id="rId28"/>
    <p:sldId id="267" r:id="rId29"/>
    <p:sldId id="306" r:id="rId30"/>
    <p:sldId id="288" r:id="rId31"/>
    <p:sldId id="293" r:id="rId32"/>
    <p:sldId id="291" r:id="rId33"/>
    <p:sldId id="292" r:id="rId34"/>
    <p:sldId id="294" r:id="rId35"/>
    <p:sldId id="307" r:id="rId36"/>
    <p:sldId id="295" r:id="rId37"/>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Times New Roman"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Times New Roman"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Times New Roman"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Times New Roman"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Times New Roman"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Times New Roman"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Times New Roman"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Times New Roman"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FF00"/>
    <a:srgbClr val="FFFF00"/>
    <a:srgbClr val="C8C8C8"/>
    <a:srgbClr val="FE674E"/>
    <a:srgbClr val="FF0000"/>
    <a:srgbClr val="996600"/>
    <a:srgbClr val="FFFF66"/>
    <a:srgbClr val="CCFFFF"/>
    <a:srgbClr val="0066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autoAdjust="0"/>
    <p:restoredTop sz="83681" autoAdjust="0"/>
  </p:normalViewPr>
  <p:slideViewPr>
    <p:cSldViewPr>
      <p:cViewPr varScale="1">
        <p:scale>
          <a:sx n="86" d="100"/>
          <a:sy n="86" d="100"/>
        </p:scale>
        <p:origin x="-888" y="-11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notesViewPr>
    <p:cSldViewPr>
      <p:cViewPr varScale="1">
        <p:scale>
          <a:sx n="78" d="100"/>
          <a:sy n="78" d="100"/>
        </p:scale>
        <p:origin x="-207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D55F6A-D8D8-9F48-AC16-3B080E6A1946}"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27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2397134-90FF-C244-A1E0-DB27FACFC5E2}"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HGPｺﾞｼｯｸE" pitchFamily="50" charset="-128"/>
        <a:cs typeface="HGPｺﾞｼｯｸE" pitchFamily="50" charset="-128"/>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HGPｺﾞｼｯｸE" pitchFamily="50" charset="-128"/>
        <a:cs typeface="HGPｺﾞｼｯｸE" pitchFamily="50" charset="-128"/>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HGPｺﾞｼｯｸE" pitchFamily="50" charset="-128"/>
        <a:cs typeface="HGPｺﾞｼｯｸE" pitchFamily="50" charset="-128"/>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HGPｺﾞｼｯｸE" pitchFamily="50" charset="-128"/>
        <a:cs typeface="HGPｺﾞｼｯｸE" pitchFamily="50" charset="-128"/>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HGPｺﾞｼｯｸE" pitchFamily="50" charset="-128"/>
        <a:cs typeface="HGPｺﾞｼｯｸE" pitchFamily="50" charset="-128"/>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ln/>
        </p:spPr>
      </p:sp>
      <p:sp>
        <p:nvSpPr>
          <p:cNvPr id="39939" name="ノート プレースホルダ 2"/>
          <p:cNvSpPr>
            <a:spLocks noGrp="1"/>
          </p:cNvSpPr>
          <p:nvPr>
            <p:ph type="body" idx="1"/>
          </p:nvPr>
        </p:nvSpPr>
        <p:spPr>
          <a:noFill/>
          <a:ln/>
        </p:spPr>
        <p:txBody>
          <a:bodyPr/>
          <a:lstStyle/>
          <a:p>
            <a:r>
              <a:rPr lang="ja-JP" altLang="en-US" dirty="0">
                <a:latin typeface="Times New Roman" charset="0"/>
              </a:rPr>
              <a:t>文字の色は他のスライド</a:t>
            </a:r>
            <a:r>
              <a:rPr lang="ja-JP" altLang="en-US" dirty="0" smtClean="0">
                <a:latin typeface="Times New Roman" charset="0"/>
              </a:rPr>
              <a:t>を参考に</a:t>
            </a:r>
            <a:r>
              <a:rPr lang="ja-JP" altLang="en-US" dirty="0">
                <a:latin typeface="Times New Roman" charset="0"/>
              </a:rPr>
              <a:t>する</a:t>
            </a:r>
            <a:r>
              <a:rPr lang="en-US" altLang="ja-JP" dirty="0">
                <a:latin typeface="Times New Roman" charset="0"/>
              </a:rPr>
              <a:t>[</a:t>
            </a:r>
            <a:r>
              <a:rPr lang="ja-JP" altLang="en-US" dirty="0">
                <a:latin typeface="Times New Roman" charset="0"/>
              </a:rPr>
              <a:t>済</a:t>
            </a:r>
            <a:r>
              <a:rPr lang="en-US" altLang="ja-JP" dirty="0" smtClean="0">
                <a:latin typeface="Times New Roman" charset="0"/>
              </a:rPr>
              <a:t>]</a:t>
            </a:r>
          </a:p>
          <a:p>
            <a:endParaRPr lang="ja-JP" altLang="en-US" dirty="0">
              <a:latin typeface="Times New Roman" charset="0"/>
            </a:endParaRPr>
          </a:p>
        </p:txBody>
      </p:sp>
      <p:sp>
        <p:nvSpPr>
          <p:cNvPr id="39940" name="スライド番号プレースホルダ 3"/>
          <p:cNvSpPr>
            <a:spLocks noGrp="1"/>
          </p:cNvSpPr>
          <p:nvPr>
            <p:ph type="sldNum" sz="quarter" idx="5"/>
          </p:nvPr>
        </p:nvSpPr>
        <p:spPr>
          <a:noFill/>
        </p:spPr>
        <p:txBody>
          <a:bodyPr/>
          <a:lstStyle/>
          <a:p>
            <a:fld id="{5DE43929-3856-D747-9074-C67D0B8D48C4}" type="slidenum">
              <a:rPr lang="en-US" altLang="ja-JP"/>
              <a:pPr/>
              <a:t>1</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57BE6444-D695-AE4D-A217-2CAE962385C8}" type="slidenum">
              <a:rPr lang="en-US" altLang="ja-JP"/>
              <a:pPr/>
              <a:t>12</a:t>
            </a:fld>
            <a:endParaRPr lang="en-US" altLang="ja-JP"/>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多くの環境でメジャーな</a:t>
            </a:r>
            <a:r>
              <a:rPr lang="en-US" altLang="ja-JP" dirty="0" smtClean="0">
                <a:latin typeface="Times New Roman" charset="0"/>
              </a:rPr>
              <a:t>bash</a:t>
            </a:r>
            <a:r>
              <a:rPr lang="ja-JP" altLang="en-US" dirty="0" smtClean="0">
                <a:latin typeface="Times New Roman" charset="0"/>
              </a:rPr>
              <a:t>について実習する</a:t>
            </a:r>
            <a:endParaRPr lang="en-US" altLang="ja-JP" dirty="0"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ln/>
        </p:spPr>
      </p:sp>
      <p:sp>
        <p:nvSpPr>
          <p:cNvPr id="50179" name="ノート プレースホルダ 2"/>
          <p:cNvSpPr>
            <a:spLocks noGrp="1"/>
          </p:cNvSpPr>
          <p:nvPr>
            <p:ph type="body" idx="1"/>
          </p:nvPr>
        </p:nvSpPr>
        <p:spPr>
          <a:noFill/>
          <a:ln/>
        </p:spPr>
        <p:txBody>
          <a:bodyPr/>
          <a:lstStyle/>
          <a:p>
            <a:r>
              <a:rPr lang="ja-JP" altLang="en-US">
                <a:latin typeface="Times New Roman" charset="0"/>
              </a:rPr>
              <a:t>簡単な用語説明を入れておきましょう</a:t>
            </a:r>
            <a:r>
              <a:rPr lang="en-US" altLang="ja-JP">
                <a:latin typeface="Times New Roman" charset="0"/>
              </a:rPr>
              <a:t>[</a:t>
            </a:r>
            <a:r>
              <a:rPr lang="ja-JP" altLang="en-US">
                <a:latin typeface="Times New Roman" charset="0"/>
              </a:rPr>
              <a:t>済</a:t>
            </a:r>
            <a:r>
              <a:rPr lang="en-US" altLang="ja-JP">
                <a:latin typeface="Times New Roman" charset="0"/>
              </a:rPr>
              <a:t>]</a:t>
            </a:r>
            <a:endParaRPr lang="ja-JP" altLang="en-US">
              <a:latin typeface="Times New Roman" charset="0"/>
            </a:endParaRPr>
          </a:p>
        </p:txBody>
      </p:sp>
      <p:sp>
        <p:nvSpPr>
          <p:cNvPr id="50180" name="スライド番号プレースホルダ 3"/>
          <p:cNvSpPr>
            <a:spLocks noGrp="1"/>
          </p:cNvSpPr>
          <p:nvPr>
            <p:ph type="sldNum" sz="quarter" idx="5"/>
          </p:nvPr>
        </p:nvSpPr>
        <p:spPr>
          <a:noFill/>
        </p:spPr>
        <p:txBody>
          <a:bodyPr/>
          <a:lstStyle/>
          <a:p>
            <a:fld id="{787F6980-B073-0B4C-99D9-C62883CB2FA4}" type="slidenum">
              <a:rPr lang="en-US" altLang="ja-JP"/>
              <a:pPr/>
              <a:t>13</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ln/>
        </p:spPr>
      </p:sp>
      <p:sp>
        <p:nvSpPr>
          <p:cNvPr id="50179" name="ノート プレースホルダ 2"/>
          <p:cNvSpPr>
            <a:spLocks noGrp="1"/>
          </p:cNvSpPr>
          <p:nvPr>
            <p:ph type="body" idx="1"/>
          </p:nvPr>
        </p:nvSpPr>
        <p:spPr>
          <a:noFill/>
          <a:ln/>
        </p:spPr>
        <p:txBody>
          <a:bodyPr/>
          <a:lstStyle/>
          <a:p>
            <a:r>
              <a:rPr lang="ja-JP" altLang="en-US">
                <a:latin typeface="Times New Roman" charset="0"/>
              </a:rPr>
              <a:t>簡単な用語説明を入れておきましょう</a:t>
            </a:r>
            <a:r>
              <a:rPr lang="en-US" altLang="ja-JP">
                <a:latin typeface="Times New Roman" charset="0"/>
              </a:rPr>
              <a:t>[</a:t>
            </a:r>
            <a:r>
              <a:rPr lang="ja-JP" altLang="en-US">
                <a:latin typeface="Times New Roman" charset="0"/>
              </a:rPr>
              <a:t>済</a:t>
            </a:r>
            <a:r>
              <a:rPr lang="en-US" altLang="ja-JP">
                <a:latin typeface="Times New Roman" charset="0"/>
              </a:rPr>
              <a:t>]</a:t>
            </a:r>
            <a:endParaRPr lang="ja-JP" altLang="en-US">
              <a:latin typeface="Times New Roman" charset="0"/>
            </a:endParaRPr>
          </a:p>
        </p:txBody>
      </p:sp>
      <p:sp>
        <p:nvSpPr>
          <p:cNvPr id="50180" name="スライド番号プレースホルダ 3"/>
          <p:cNvSpPr>
            <a:spLocks noGrp="1"/>
          </p:cNvSpPr>
          <p:nvPr>
            <p:ph type="sldNum" sz="quarter" idx="5"/>
          </p:nvPr>
        </p:nvSpPr>
        <p:spPr>
          <a:noFill/>
        </p:spPr>
        <p:txBody>
          <a:bodyPr/>
          <a:lstStyle/>
          <a:p>
            <a:fld id="{787F6980-B073-0B4C-99D9-C62883CB2FA4}" type="slidenum">
              <a:rPr lang="en-US" altLang="ja-JP"/>
              <a:pPr/>
              <a:t>14</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CD48E9C-E988-7A4D-97CC-057A83827785}" type="slidenum">
              <a:rPr lang="en-US" altLang="ja-JP"/>
              <a:pPr/>
              <a:t>16</a:t>
            </a:fld>
            <a:endParaRPr lang="en-US" altLang="ja-JP"/>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ja-JP" altLang="en-US">
                <a:latin typeface="Times New Roman" charset="0"/>
              </a:rPr>
              <a:t>コマンドも実はファイルとして存在することについて言及</a:t>
            </a:r>
            <a:endParaRPr lang="en-US" altLang="ja-JP">
              <a:latin typeface="Times New Roman" charset="0"/>
            </a:endParaRPr>
          </a:p>
          <a:p>
            <a:pPr eaLnBrk="1" hangingPunct="1"/>
            <a:r>
              <a:rPr lang="en-US" altLang="ja-JP">
                <a:latin typeface="Times New Roman" charset="0"/>
              </a:rPr>
              <a:t>%Y </a:t>
            </a:r>
            <a:r>
              <a:rPr lang="ja-JP" altLang="en-US">
                <a:latin typeface="Times New Roman" charset="0"/>
              </a:rPr>
              <a:t>を </a:t>
            </a:r>
            <a:r>
              <a:rPr lang="en-US" altLang="ja-JP">
                <a:latin typeface="Times New Roman" charset="0"/>
              </a:rPr>
              <a:t>%y </a:t>
            </a:r>
            <a:r>
              <a:rPr lang="ja-JP" altLang="en-US">
                <a:latin typeface="Times New Roman" charset="0"/>
              </a:rPr>
              <a:t>に変えると</a:t>
            </a:r>
            <a:r>
              <a:rPr lang="en-US" altLang="ja-JP">
                <a:latin typeface="Times New Roman" charset="0"/>
              </a:rPr>
              <a:t>, </a:t>
            </a:r>
            <a:r>
              <a:rPr lang="ja-JP" altLang="en-US">
                <a:latin typeface="Times New Roman" charset="0"/>
              </a:rPr>
              <a:t>下二桁で表示される</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1B736FE-4E7F-F549-BEC5-D21F8D7A63DF}" type="slidenum">
              <a:rPr lang="en-US" altLang="ja-JP"/>
              <a:pPr/>
              <a:t>17</a:t>
            </a:fld>
            <a:endParaRPr lang="en-US" altLang="ja-JP"/>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アニメーションにする</a:t>
            </a:r>
            <a:endParaRPr lang="en-US" altLang="ja-JP" dirty="0" smtClean="0">
              <a:latin typeface="Times New Roman" charset="0"/>
            </a:endParaRPr>
          </a:p>
          <a:p>
            <a:pPr eaLnBrk="1" hangingPunct="1"/>
            <a:r>
              <a:rPr lang="ja-JP" altLang="en-US" dirty="0" smtClean="0">
                <a:latin typeface="Times New Roman" charset="0"/>
              </a:rPr>
              <a:t>コマンド</a:t>
            </a:r>
            <a:r>
              <a:rPr lang="ja-JP" altLang="en-US" dirty="0">
                <a:latin typeface="Times New Roman" charset="0"/>
              </a:rPr>
              <a:t>も実はファイルとして存在することについて言及</a:t>
            </a:r>
            <a:endParaRPr lang="en-US" altLang="ja-JP" dirty="0">
              <a:latin typeface="Times New Roman" charset="0"/>
            </a:endParaRPr>
          </a:p>
          <a:p>
            <a:pPr eaLnBrk="1" hangingPunct="1"/>
            <a:r>
              <a:rPr lang="en-US" altLang="ja-JP" dirty="0">
                <a:latin typeface="Times New Roman" charset="0"/>
              </a:rPr>
              <a:t>%Y </a:t>
            </a:r>
            <a:r>
              <a:rPr lang="ja-JP" altLang="en-US" dirty="0">
                <a:latin typeface="Times New Roman" charset="0"/>
              </a:rPr>
              <a:t>を </a:t>
            </a:r>
            <a:r>
              <a:rPr lang="en-US" altLang="ja-JP" dirty="0">
                <a:latin typeface="Times New Roman" charset="0"/>
              </a:rPr>
              <a:t>%</a:t>
            </a:r>
            <a:r>
              <a:rPr lang="en-US" altLang="ja-JP" dirty="0" err="1">
                <a:latin typeface="Times New Roman" charset="0"/>
              </a:rPr>
              <a:t>y</a:t>
            </a:r>
            <a:r>
              <a:rPr lang="en-US" altLang="ja-JP" dirty="0">
                <a:latin typeface="Times New Roman" charset="0"/>
              </a:rPr>
              <a:t> </a:t>
            </a:r>
            <a:r>
              <a:rPr lang="ja-JP" altLang="en-US" dirty="0">
                <a:latin typeface="Times New Roman" charset="0"/>
              </a:rPr>
              <a:t>に変えると</a:t>
            </a:r>
            <a:r>
              <a:rPr lang="en-US" altLang="ja-JP" dirty="0">
                <a:latin typeface="Times New Roman" charset="0"/>
              </a:rPr>
              <a:t>, </a:t>
            </a:r>
            <a:r>
              <a:rPr lang="ja-JP" altLang="en-US" dirty="0">
                <a:latin typeface="Times New Roman" charset="0"/>
              </a:rPr>
              <a:t>下二桁で表示される</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A5E7670-2D44-8240-9B9B-2023B4BAED0A}" type="slidenum">
              <a:rPr lang="en-US" altLang="ja-JP"/>
              <a:pPr/>
              <a:t>18</a:t>
            </a:fld>
            <a:endParaRPr lang="en-US" altLang="ja-JP"/>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ltLang="ja-JP">
                <a:latin typeface="Times New Roman" charset="0"/>
              </a:rPr>
              <a:t>lv </a:t>
            </a:r>
            <a:r>
              <a:rPr lang="ja-JP" altLang="en-US">
                <a:latin typeface="Times New Roman" charset="0"/>
              </a:rPr>
              <a:t>で見ることにしても良いのでは</a:t>
            </a:r>
            <a:r>
              <a:rPr lang="en-US" altLang="ja-JP">
                <a:latin typeface="Times New Roman" charset="0"/>
              </a:rPr>
              <a:t>?[</a:t>
            </a:r>
            <a:r>
              <a:rPr lang="ja-JP" altLang="en-US">
                <a:latin typeface="Times New Roman" charset="0"/>
              </a:rPr>
              <a:t>済</a:t>
            </a:r>
            <a:r>
              <a:rPr lang="en-US" altLang="ja-JP">
                <a:latin typeface="Times New Roman" charset="0"/>
              </a:rPr>
              <a:t>]</a:t>
            </a:r>
          </a:p>
          <a:p>
            <a:pPr eaLnBrk="1" hangingPunct="1"/>
            <a:r>
              <a:rPr lang="en-US" altLang="ja-JP">
                <a:latin typeface="Times New Roman" charset="0"/>
              </a:rPr>
              <a:t>lenny </a:t>
            </a:r>
            <a:r>
              <a:rPr lang="ja-JP" altLang="en-US">
                <a:latin typeface="Times New Roman" charset="0"/>
              </a:rPr>
              <a:t>では </a:t>
            </a:r>
            <a:r>
              <a:rPr lang="en-US" altLang="ja-JP">
                <a:latin typeface="Times New Roman" charset="0"/>
              </a:rPr>
              <a:t>/bin/sh </a:t>
            </a:r>
            <a:r>
              <a:rPr lang="ja-JP" altLang="en-US">
                <a:latin typeface="Times New Roman" charset="0"/>
              </a:rPr>
              <a:t>から </a:t>
            </a:r>
            <a:r>
              <a:rPr lang="en-US" altLang="ja-JP">
                <a:latin typeface="Times New Roman" charset="0"/>
              </a:rPr>
              <a:t>/bin/bash </a:t>
            </a:r>
            <a:r>
              <a:rPr lang="ja-JP" altLang="en-US">
                <a:latin typeface="Times New Roman" charset="0"/>
              </a:rPr>
              <a:t>にリンクが貼られている</a:t>
            </a:r>
            <a:endParaRPr lang="ja-JP">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5DAB145C-B898-2E44-8FB8-4CDE5465A83A}" type="slidenum">
              <a:rPr lang="en-US" altLang="ja-JP"/>
              <a:pPr/>
              <a:t>19</a:t>
            </a:fld>
            <a:endParaRPr lang="en-US" altLang="ja-JP"/>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ja-JP" altLang="en-US">
                <a:latin typeface="Times New Roman" charset="0"/>
              </a:rPr>
              <a:t>こういうシェルスクリプトを使うと毎日バックアップを取るのに使える</a:t>
            </a:r>
          </a:p>
          <a:p>
            <a:pPr eaLnBrk="1" hangingPunct="1"/>
            <a:endParaRPr lang="en-US" altLang="ja-JP">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015C654-CD6B-DB49-A051-1B0B4F1019C5}" type="slidenum">
              <a:rPr lang="en-US" altLang="ja-JP"/>
              <a:pPr/>
              <a:t>20</a:t>
            </a:fld>
            <a:endParaRPr lang="en-US" altLang="ja-JP"/>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ja-JP" altLang="en-US">
                <a:latin typeface="Times New Roman" charset="0"/>
              </a:rPr>
              <a:t>具体例を経験にそくして記述</a:t>
            </a:r>
            <a:endParaRPr lang="en-US" altLang="ja-JP">
              <a:latin typeface="Times New Roman" charset="0"/>
            </a:endParaRPr>
          </a:p>
          <a:p>
            <a:pPr eaLnBrk="1" hangingPunct="1"/>
            <a:r>
              <a:rPr lang="ja-JP" altLang="en-US">
                <a:latin typeface="Times New Roman" charset="0"/>
              </a:rPr>
              <a:t>バックアップの例</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8D4DAF0-F6B7-0A43-903D-2AF071D798D1}" type="slidenum">
              <a:rPr lang="en-US" altLang="ja-JP"/>
              <a:pPr/>
              <a:t>21</a:t>
            </a:fld>
            <a:endParaRPr lang="en-US" altLang="ja-JP"/>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ja-JP" altLang="en-US">
                <a:latin typeface="Times New Roman" charset="0"/>
              </a:rPr>
              <a:t>具体例を経験にそくして記述</a:t>
            </a:r>
          </a:p>
          <a:p>
            <a:pPr eaLnBrk="1" hangingPunct="1"/>
            <a:r>
              <a:rPr lang="ja-JP" altLang="en-US">
                <a:latin typeface="Times New Roman" charset="0"/>
              </a:rPr>
              <a:t>ディレクトリの中にファイルがあれば消去</a:t>
            </a:r>
            <a:r>
              <a:rPr lang="en-US" altLang="ja-JP">
                <a:latin typeface="Times New Roman" charset="0"/>
              </a:rPr>
              <a:t>, </a:t>
            </a:r>
            <a:r>
              <a:rPr lang="ja-JP" altLang="en-US">
                <a:latin typeface="Times New Roman" charset="0"/>
              </a:rPr>
              <a:t>そうではなかったら何もしない</a:t>
            </a:r>
            <a:endParaRPr lang="en-US" altLang="ja-JP">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0FE6E25-B6DF-F04C-8248-7F7647053756}" type="slidenum">
              <a:rPr lang="en-US" altLang="ja-JP"/>
              <a:pPr/>
              <a:t>22</a:t>
            </a:fld>
            <a:endParaRPr lang="en-US" altLang="ja-JP"/>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ja-JP" altLang="en-US">
                <a:latin typeface="Times New Roman" charset="0"/>
              </a:rPr>
              <a:t>具体例を経験にそくして記述</a:t>
            </a:r>
            <a:endParaRPr lang="en-US" altLang="ja-JP">
              <a:latin typeface="Times New Roman" charset="0"/>
            </a:endParaRPr>
          </a:p>
          <a:p>
            <a:pPr eaLnBrk="1" hangingPunct="1"/>
            <a:r>
              <a:rPr lang="en-US" altLang="ja-JP">
                <a:latin typeface="Times New Roman" charset="0"/>
              </a:rPr>
              <a:t>1</a:t>
            </a:r>
            <a:r>
              <a:rPr lang="ja-JP" altLang="en-US">
                <a:latin typeface="Times New Roman" charset="0"/>
              </a:rPr>
              <a:t> から </a:t>
            </a:r>
            <a:r>
              <a:rPr lang="en-US" altLang="ja-JP">
                <a:latin typeface="Times New Roman" charset="0"/>
              </a:rPr>
              <a:t>10 </a:t>
            </a:r>
            <a:r>
              <a:rPr lang="ja-JP" altLang="en-US">
                <a:latin typeface="Times New Roman" charset="0"/>
              </a:rPr>
              <a:t>まで順番に足していく</a:t>
            </a:r>
          </a:p>
          <a:p>
            <a:pPr eaLnBrk="1" hangingPunct="1"/>
            <a:r>
              <a:rPr lang="en-US" altLang="ja-JP">
                <a:latin typeface="Times New Roman" charset="0"/>
              </a:rPr>
              <a:t>1 </a:t>
            </a:r>
            <a:r>
              <a:rPr lang="ja-JP" altLang="en-US">
                <a:latin typeface="Times New Roman" charset="0"/>
              </a:rPr>
              <a:t>から順番に足していって和が </a:t>
            </a:r>
            <a:r>
              <a:rPr lang="en-US" altLang="ja-JP">
                <a:latin typeface="Times New Roman" charset="0"/>
              </a:rPr>
              <a:t>100 </a:t>
            </a:r>
            <a:r>
              <a:rPr lang="ja-JP" altLang="en-US">
                <a:latin typeface="Times New Roman" charset="0"/>
              </a:rPr>
              <a:t>を超えたら止める</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3C568E6-7671-F949-8945-D0053C71A2E2}" type="slidenum">
              <a:rPr lang="en-US" altLang="ja-JP"/>
              <a:pPr/>
              <a:t>4</a:t>
            </a:fld>
            <a:endParaRPr lang="en-US" altLang="ja-JP"/>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インデントの色を変更</a:t>
            </a:r>
            <a:endParaRPr lang="ja-JP" dirty="0">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ln/>
        </p:spPr>
      </p:sp>
      <p:sp>
        <p:nvSpPr>
          <p:cNvPr id="58371" name="ノート プレースホルダ 2"/>
          <p:cNvSpPr>
            <a:spLocks noGrp="1"/>
          </p:cNvSpPr>
          <p:nvPr>
            <p:ph type="body" idx="1"/>
          </p:nvPr>
        </p:nvSpPr>
        <p:spPr>
          <a:noFill/>
          <a:ln/>
        </p:spPr>
        <p:txBody>
          <a:bodyPr/>
          <a:lstStyle/>
          <a:p>
            <a:r>
              <a:rPr lang="ja-JP" altLang="en-US">
                <a:latin typeface="Times New Roman" charset="0"/>
              </a:rPr>
              <a:t>シェルスクリプトもテキストではあるが</a:t>
            </a:r>
            <a:r>
              <a:rPr lang="en-US" altLang="ja-JP">
                <a:latin typeface="Times New Roman" charset="0"/>
              </a:rPr>
              <a:t>, </a:t>
            </a:r>
            <a:r>
              <a:rPr lang="ja-JP" altLang="en-US">
                <a:latin typeface="Times New Roman" charset="0"/>
              </a:rPr>
              <a:t>拡張子は </a:t>
            </a:r>
            <a:r>
              <a:rPr lang="en-US" altLang="ja-JP">
                <a:latin typeface="Times New Roman" charset="0"/>
              </a:rPr>
              <a:t>.sh </a:t>
            </a:r>
            <a:r>
              <a:rPr lang="ja-JP" altLang="en-US">
                <a:latin typeface="Times New Roman" charset="0"/>
              </a:rPr>
              <a:t>とするのが慣習となっている</a:t>
            </a:r>
            <a:endParaRPr lang="en-US" altLang="ja-JP">
              <a:latin typeface="Times New Roman" charset="0"/>
            </a:endParaRPr>
          </a:p>
          <a:p>
            <a:r>
              <a:rPr lang="en-US" altLang="ja-JP">
                <a:latin typeface="Times New Roman" charset="0"/>
              </a:rPr>
              <a:t>nano </a:t>
            </a:r>
            <a:r>
              <a:rPr lang="ja-JP" altLang="en-US">
                <a:latin typeface="Times New Roman" charset="0"/>
              </a:rPr>
              <a:t>は </a:t>
            </a:r>
            <a:r>
              <a:rPr lang="en-US" altLang="ja-JP">
                <a:latin typeface="Times New Roman" charset="0"/>
              </a:rPr>
              <a:t>vine </a:t>
            </a:r>
            <a:r>
              <a:rPr lang="ja-JP" altLang="en-US">
                <a:latin typeface="Times New Roman" charset="0"/>
              </a:rPr>
              <a:t>や </a:t>
            </a:r>
            <a:r>
              <a:rPr lang="en-US" altLang="ja-JP">
                <a:latin typeface="Times New Roman" charset="0"/>
              </a:rPr>
              <a:t>mac </a:t>
            </a:r>
            <a:r>
              <a:rPr lang="ja-JP" altLang="en-US">
                <a:latin typeface="Times New Roman" charset="0"/>
              </a:rPr>
              <a:t>では標準実装されていない</a:t>
            </a:r>
          </a:p>
        </p:txBody>
      </p:sp>
      <p:sp>
        <p:nvSpPr>
          <p:cNvPr id="58372" name="スライド番号プレースホルダ 3"/>
          <p:cNvSpPr>
            <a:spLocks noGrp="1"/>
          </p:cNvSpPr>
          <p:nvPr>
            <p:ph type="sldNum" sz="quarter" idx="5"/>
          </p:nvPr>
        </p:nvSpPr>
        <p:spPr>
          <a:noFill/>
        </p:spPr>
        <p:txBody>
          <a:bodyPr/>
          <a:lstStyle/>
          <a:p>
            <a:fld id="{BE3F50A6-0954-804E-99A8-C0FC7FBA9D72}" type="slidenum">
              <a:rPr lang="en-US" altLang="ja-JP"/>
              <a:pPr/>
              <a:t>24</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a:ln/>
        </p:spPr>
      </p:sp>
      <p:sp>
        <p:nvSpPr>
          <p:cNvPr id="59395" name="ノート プレースホルダ 2"/>
          <p:cNvSpPr>
            <a:spLocks noGrp="1"/>
          </p:cNvSpPr>
          <p:nvPr>
            <p:ph type="body" idx="1"/>
          </p:nvPr>
        </p:nvSpPr>
        <p:spPr>
          <a:noFill/>
          <a:ln/>
        </p:spPr>
        <p:txBody>
          <a:bodyPr/>
          <a:lstStyle/>
          <a:p>
            <a:r>
              <a:rPr lang="en-US" altLang="ja-JP">
                <a:latin typeface="Times New Roman" charset="0"/>
              </a:rPr>
              <a:t>Colinux (windows </a:t>
            </a:r>
            <a:r>
              <a:rPr lang="ja-JP" altLang="en-US">
                <a:latin typeface="Times New Roman" charset="0"/>
              </a:rPr>
              <a:t>上で </a:t>
            </a:r>
            <a:r>
              <a:rPr lang="en-US" altLang="ja-JP">
                <a:latin typeface="Times New Roman" charset="0"/>
              </a:rPr>
              <a:t>linux </a:t>
            </a:r>
            <a:r>
              <a:rPr lang="ja-JP" altLang="en-US">
                <a:latin typeface="Times New Roman" charset="0"/>
              </a:rPr>
              <a:t>を起動する為のアプリケーション</a:t>
            </a:r>
            <a:r>
              <a:rPr lang="en-US" altLang="ja-JP">
                <a:latin typeface="Times New Roman" charset="0"/>
              </a:rPr>
              <a:t>)</a:t>
            </a:r>
            <a:r>
              <a:rPr lang="ja-JP" altLang="en-US">
                <a:latin typeface="Times New Roman" charset="0"/>
              </a:rPr>
              <a:t>には </a:t>
            </a:r>
            <a:r>
              <a:rPr lang="en-US" altLang="ja-JP">
                <a:latin typeface="Times New Roman" charset="0"/>
              </a:rPr>
              <a:t>vi </a:t>
            </a:r>
            <a:r>
              <a:rPr lang="ja-JP" altLang="en-US">
                <a:latin typeface="Times New Roman" charset="0"/>
              </a:rPr>
              <a:t>が入っていないという報告事例有り</a:t>
            </a:r>
            <a:r>
              <a:rPr lang="en-US" altLang="ja-JP">
                <a:latin typeface="Times New Roman" charset="0"/>
              </a:rPr>
              <a:t>. </a:t>
            </a:r>
            <a:endParaRPr lang="ja-JP" altLang="en-US">
              <a:latin typeface="Times New Roman" charset="0"/>
            </a:endParaRPr>
          </a:p>
        </p:txBody>
      </p:sp>
      <p:sp>
        <p:nvSpPr>
          <p:cNvPr id="59396" name="スライド番号プレースホルダ 3"/>
          <p:cNvSpPr>
            <a:spLocks noGrp="1"/>
          </p:cNvSpPr>
          <p:nvPr>
            <p:ph type="sldNum" sz="quarter" idx="5"/>
          </p:nvPr>
        </p:nvSpPr>
        <p:spPr>
          <a:noFill/>
        </p:spPr>
        <p:txBody>
          <a:bodyPr/>
          <a:lstStyle/>
          <a:p>
            <a:fld id="{218637A6-EECD-8C4B-9E7F-6CE2EE1ACC49}" type="slidenum">
              <a:rPr lang="en-US" altLang="ja-JP"/>
              <a:pPr/>
              <a:t>25</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a:ln/>
        </p:spPr>
      </p:sp>
      <p:sp>
        <p:nvSpPr>
          <p:cNvPr id="60419" name="ノート プレースホルダ 2"/>
          <p:cNvSpPr>
            <a:spLocks noGrp="1"/>
          </p:cNvSpPr>
          <p:nvPr>
            <p:ph type="body" idx="1"/>
          </p:nvPr>
        </p:nvSpPr>
        <p:spPr>
          <a:noFill/>
          <a:ln/>
        </p:spPr>
        <p:txBody>
          <a:bodyPr/>
          <a:lstStyle/>
          <a:p>
            <a:r>
              <a:rPr lang="en-US" altLang="ja-JP">
                <a:latin typeface="Times New Roman" charset="0"/>
              </a:rPr>
              <a:t>UNIX </a:t>
            </a:r>
            <a:r>
              <a:rPr lang="ja-JP" altLang="en-US">
                <a:latin typeface="Times New Roman" charset="0"/>
              </a:rPr>
              <a:t>コマンドの呼び出しの例</a:t>
            </a:r>
            <a:endParaRPr lang="en-US" altLang="ja-JP">
              <a:latin typeface="Times New Roman" charset="0"/>
            </a:endParaRPr>
          </a:p>
          <a:p>
            <a:r>
              <a:rPr lang="ja-JP" altLang="en-US">
                <a:latin typeface="Times New Roman" charset="0"/>
              </a:rPr>
              <a:t>コマンドモードで </a:t>
            </a:r>
            <a:endParaRPr lang="en-US" altLang="ja-JP">
              <a:latin typeface="Times New Roman" charset="0"/>
            </a:endParaRPr>
          </a:p>
          <a:p>
            <a:r>
              <a:rPr lang="en-US" altLang="ja-JP">
                <a:latin typeface="Times New Roman" charset="0"/>
              </a:rPr>
              <a:t>:r!date </a:t>
            </a:r>
            <a:r>
              <a:rPr lang="ja-JP" altLang="en-US">
                <a:latin typeface="Times New Roman" charset="0"/>
              </a:rPr>
              <a:t> </a:t>
            </a:r>
            <a:endParaRPr lang="en-US" altLang="ja-JP">
              <a:latin typeface="Times New Roman" charset="0"/>
            </a:endParaRPr>
          </a:p>
          <a:p>
            <a:r>
              <a:rPr lang="en-US" altLang="ja-JP">
                <a:latin typeface="Times New Roman" charset="0"/>
              </a:rPr>
              <a:t>:r!cat hogehoge.txt </a:t>
            </a:r>
          </a:p>
          <a:p>
            <a:r>
              <a:rPr lang="en-US" altLang="ja-JP">
                <a:latin typeface="Times New Roman" charset="0"/>
              </a:rPr>
              <a:t>:!cal 5 2010</a:t>
            </a:r>
            <a:endParaRPr lang="ja-JP" altLang="en-US">
              <a:latin typeface="Times New Roman" charset="0"/>
            </a:endParaRPr>
          </a:p>
        </p:txBody>
      </p:sp>
      <p:sp>
        <p:nvSpPr>
          <p:cNvPr id="60420" name="スライド番号プレースホルダ 3"/>
          <p:cNvSpPr>
            <a:spLocks noGrp="1"/>
          </p:cNvSpPr>
          <p:nvPr>
            <p:ph type="sldNum" sz="quarter" idx="5"/>
          </p:nvPr>
        </p:nvSpPr>
        <p:spPr>
          <a:noFill/>
        </p:spPr>
        <p:txBody>
          <a:bodyPr/>
          <a:lstStyle/>
          <a:p>
            <a:fld id="{BC404855-3B26-9541-8E0C-D130C9A50646}" type="slidenum">
              <a:rPr lang="en-US" altLang="ja-JP"/>
              <a:pPr/>
              <a:t>26</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a:ln/>
        </p:spPr>
      </p:sp>
      <p:sp>
        <p:nvSpPr>
          <p:cNvPr id="61443" name="ノート プレースホルダ 2"/>
          <p:cNvSpPr>
            <a:spLocks noGrp="1"/>
          </p:cNvSpPr>
          <p:nvPr>
            <p:ph type="body" idx="1"/>
          </p:nvPr>
        </p:nvSpPr>
        <p:spPr>
          <a:noFill/>
          <a:ln/>
        </p:spPr>
        <p:txBody>
          <a:bodyPr/>
          <a:lstStyle/>
          <a:p>
            <a:r>
              <a:rPr lang="en-US" altLang="ja-JP">
                <a:latin typeface="Times New Roman" charset="0"/>
              </a:rPr>
              <a:t>UNIX </a:t>
            </a:r>
            <a:r>
              <a:rPr lang="ja-JP" altLang="en-US">
                <a:latin typeface="Times New Roman" charset="0"/>
              </a:rPr>
              <a:t>コマンドの呼び出しの例</a:t>
            </a:r>
            <a:endParaRPr lang="en-US" altLang="ja-JP">
              <a:latin typeface="Times New Roman" charset="0"/>
            </a:endParaRPr>
          </a:p>
          <a:p>
            <a:r>
              <a:rPr lang="ja-JP" altLang="en-US">
                <a:latin typeface="Times New Roman" charset="0"/>
              </a:rPr>
              <a:t>コマンドモードで </a:t>
            </a:r>
            <a:endParaRPr lang="en-US" altLang="ja-JP">
              <a:latin typeface="Times New Roman" charset="0"/>
            </a:endParaRPr>
          </a:p>
          <a:p>
            <a:r>
              <a:rPr lang="en-US" altLang="ja-JP">
                <a:latin typeface="Times New Roman" charset="0"/>
              </a:rPr>
              <a:t>:r!date </a:t>
            </a:r>
            <a:r>
              <a:rPr lang="ja-JP" altLang="en-US">
                <a:latin typeface="Times New Roman" charset="0"/>
              </a:rPr>
              <a:t> </a:t>
            </a:r>
            <a:endParaRPr lang="en-US" altLang="ja-JP">
              <a:latin typeface="Times New Roman" charset="0"/>
            </a:endParaRPr>
          </a:p>
          <a:p>
            <a:r>
              <a:rPr lang="en-US" altLang="ja-JP">
                <a:latin typeface="Times New Roman" charset="0"/>
              </a:rPr>
              <a:t>:r!cat hogehoge.txt </a:t>
            </a:r>
          </a:p>
          <a:p>
            <a:r>
              <a:rPr lang="en-US" altLang="ja-JP">
                <a:latin typeface="Times New Roman" charset="0"/>
              </a:rPr>
              <a:t>:!cal 5 2010</a:t>
            </a:r>
            <a:endParaRPr lang="ja-JP" altLang="en-US">
              <a:latin typeface="Times New Roman" charset="0"/>
            </a:endParaRPr>
          </a:p>
        </p:txBody>
      </p:sp>
      <p:sp>
        <p:nvSpPr>
          <p:cNvPr id="61444" name="スライド番号プレースホルダ 3"/>
          <p:cNvSpPr>
            <a:spLocks noGrp="1"/>
          </p:cNvSpPr>
          <p:nvPr>
            <p:ph type="sldNum" sz="quarter" idx="5"/>
          </p:nvPr>
        </p:nvSpPr>
        <p:spPr>
          <a:noFill/>
        </p:spPr>
        <p:txBody>
          <a:bodyPr/>
          <a:lstStyle/>
          <a:p>
            <a:fld id="{142F7641-FC55-B84D-A84D-5890DDDC3127}" type="slidenum">
              <a:rPr lang="en-US" altLang="ja-JP"/>
              <a:pPr/>
              <a:t>27</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ln/>
        </p:spPr>
      </p:sp>
      <p:sp>
        <p:nvSpPr>
          <p:cNvPr id="62467" name="ノート プレースホルダ 2"/>
          <p:cNvSpPr>
            <a:spLocks noGrp="1"/>
          </p:cNvSpPr>
          <p:nvPr>
            <p:ph type="body" idx="1"/>
          </p:nvPr>
        </p:nvSpPr>
        <p:spPr>
          <a:noFill/>
          <a:ln/>
        </p:spPr>
        <p:txBody>
          <a:bodyPr/>
          <a:lstStyle/>
          <a:p>
            <a:r>
              <a:rPr lang="en-US" altLang="ja-JP">
                <a:latin typeface="Times New Roman" charset="0"/>
              </a:rPr>
              <a:t>A, …</a:t>
            </a:r>
            <a:r>
              <a:rPr lang="ja-JP" altLang="en-US">
                <a:latin typeface="Times New Roman" charset="0"/>
              </a:rPr>
              <a:t>キー と書いておいた方が良いかも</a:t>
            </a:r>
            <a:r>
              <a:rPr lang="en-US" altLang="ja-JP">
                <a:latin typeface="Times New Roman" charset="0"/>
              </a:rPr>
              <a:t>[</a:t>
            </a:r>
            <a:r>
              <a:rPr lang="ja-JP" altLang="en-US">
                <a:latin typeface="Times New Roman" charset="0"/>
              </a:rPr>
              <a:t>済</a:t>
            </a:r>
            <a:r>
              <a:rPr lang="en-US" altLang="ja-JP">
                <a:latin typeface="Times New Roman" charset="0"/>
              </a:rPr>
              <a:t>]</a:t>
            </a:r>
            <a:endParaRPr lang="ja-JP" altLang="en-US">
              <a:latin typeface="Times New Roman" charset="0"/>
            </a:endParaRPr>
          </a:p>
        </p:txBody>
      </p:sp>
      <p:sp>
        <p:nvSpPr>
          <p:cNvPr id="62468" name="スライド番号プレースホルダ 3"/>
          <p:cNvSpPr>
            <a:spLocks noGrp="1"/>
          </p:cNvSpPr>
          <p:nvPr>
            <p:ph type="sldNum" sz="quarter" idx="5"/>
          </p:nvPr>
        </p:nvSpPr>
        <p:spPr>
          <a:noFill/>
        </p:spPr>
        <p:txBody>
          <a:bodyPr/>
          <a:lstStyle/>
          <a:p>
            <a:fld id="{C07207DF-5AD4-AA4F-89F9-0F8B6F33D0C3}" type="slidenum">
              <a:rPr lang="en-US" altLang="ja-JP"/>
              <a:pPr/>
              <a:t>28</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スライド イメージ プレースホルダ 1"/>
          <p:cNvSpPr>
            <a:spLocks noGrp="1" noRot="1" noChangeAspect="1" noTextEdit="1"/>
          </p:cNvSpPr>
          <p:nvPr>
            <p:ph type="sldImg"/>
          </p:nvPr>
        </p:nvSpPr>
        <p:spPr>
          <a:ln/>
        </p:spPr>
      </p:sp>
      <p:sp>
        <p:nvSpPr>
          <p:cNvPr id="63491" name="ノート プレースホルダ 2"/>
          <p:cNvSpPr>
            <a:spLocks noGrp="1"/>
          </p:cNvSpPr>
          <p:nvPr>
            <p:ph type="body" idx="1"/>
          </p:nvPr>
        </p:nvSpPr>
        <p:spPr>
          <a:noFill/>
          <a:ln/>
        </p:spPr>
        <p:txBody>
          <a:bodyPr/>
          <a:lstStyle/>
          <a:p>
            <a:r>
              <a:rPr lang="en-US" altLang="ja-JP">
                <a:latin typeface="Times New Roman" charset="0"/>
              </a:rPr>
              <a:t>A, …</a:t>
            </a:r>
            <a:r>
              <a:rPr lang="ja-JP" altLang="en-US">
                <a:latin typeface="Times New Roman" charset="0"/>
              </a:rPr>
              <a:t>キー と書いておいた方が良いかも</a:t>
            </a:r>
            <a:r>
              <a:rPr lang="en-US" altLang="ja-JP">
                <a:latin typeface="Times New Roman" charset="0"/>
              </a:rPr>
              <a:t>[</a:t>
            </a:r>
            <a:r>
              <a:rPr lang="ja-JP" altLang="en-US">
                <a:latin typeface="Times New Roman" charset="0"/>
              </a:rPr>
              <a:t>済</a:t>
            </a:r>
            <a:r>
              <a:rPr lang="en-US" altLang="ja-JP">
                <a:latin typeface="Times New Roman" charset="0"/>
              </a:rPr>
              <a:t>]</a:t>
            </a:r>
            <a:endParaRPr lang="ja-JP" altLang="en-US">
              <a:latin typeface="Times New Roman" charset="0"/>
            </a:endParaRPr>
          </a:p>
        </p:txBody>
      </p:sp>
      <p:sp>
        <p:nvSpPr>
          <p:cNvPr id="63492" name="スライド番号プレースホルダ 3"/>
          <p:cNvSpPr>
            <a:spLocks noGrp="1"/>
          </p:cNvSpPr>
          <p:nvPr>
            <p:ph type="sldNum" sz="quarter" idx="5"/>
          </p:nvPr>
        </p:nvSpPr>
        <p:spPr>
          <a:noFill/>
        </p:spPr>
        <p:txBody>
          <a:bodyPr/>
          <a:lstStyle/>
          <a:p>
            <a:fld id="{826AF291-9BDE-2744-B0FF-3CE989A604E8}" type="slidenum">
              <a:rPr lang="en-US" altLang="ja-JP"/>
              <a:pPr/>
              <a:t>29</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スライド イメージ プレースホルダ 1"/>
          <p:cNvSpPr>
            <a:spLocks noGrp="1" noRot="1" noChangeAspect="1" noTextEdit="1"/>
          </p:cNvSpPr>
          <p:nvPr>
            <p:ph type="sldImg"/>
          </p:nvPr>
        </p:nvSpPr>
        <p:spPr>
          <a:ln/>
        </p:spPr>
      </p:sp>
      <p:sp>
        <p:nvSpPr>
          <p:cNvPr id="64515" name="ノート プレースホルダ 2"/>
          <p:cNvSpPr>
            <a:spLocks noGrp="1"/>
          </p:cNvSpPr>
          <p:nvPr>
            <p:ph type="body" idx="1"/>
          </p:nvPr>
        </p:nvSpPr>
        <p:spPr>
          <a:noFill/>
          <a:ln/>
        </p:spPr>
        <p:txBody>
          <a:bodyPr/>
          <a:lstStyle/>
          <a:p>
            <a:pPr eaLnBrk="1" hangingPunct="1"/>
            <a:endParaRPr lang="ja-JP" altLang="en-US">
              <a:latin typeface="Times New Roman" charset="0"/>
            </a:endParaRPr>
          </a:p>
        </p:txBody>
      </p:sp>
      <p:sp>
        <p:nvSpPr>
          <p:cNvPr id="64516" name="スライド番号プレースホルダ 3"/>
          <p:cNvSpPr>
            <a:spLocks noGrp="1"/>
          </p:cNvSpPr>
          <p:nvPr>
            <p:ph type="sldNum" sz="quarter" idx="5"/>
          </p:nvPr>
        </p:nvSpPr>
        <p:spPr>
          <a:noFill/>
        </p:spPr>
        <p:txBody>
          <a:bodyPr/>
          <a:lstStyle/>
          <a:p>
            <a:fld id="{AE8CEA37-971E-534A-BCF5-5317BF7C5478}" type="slidenum">
              <a:rPr lang="en-US" altLang="ja-JP"/>
              <a:pPr/>
              <a:t>30</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a:ln/>
        </p:spPr>
      </p:sp>
      <p:sp>
        <p:nvSpPr>
          <p:cNvPr id="65539" name="ノート プレースホルダ 2"/>
          <p:cNvSpPr>
            <a:spLocks noGrp="1"/>
          </p:cNvSpPr>
          <p:nvPr>
            <p:ph type="body" idx="1"/>
          </p:nvPr>
        </p:nvSpPr>
        <p:spPr>
          <a:noFill/>
          <a:ln/>
        </p:spPr>
        <p:txBody>
          <a:bodyPr/>
          <a:lstStyle/>
          <a:p>
            <a:pPr eaLnBrk="1" hangingPunct="1"/>
            <a:endParaRPr lang="ja-JP" altLang="en-US">
              <a:latin typeface="Times New Roman" charset="0"/>
            </a:endParaRPr>
          </a:p>
        </p:txBody>
      </p:sp>
      <p:sp>
        <p:nvSpPr>
          <p:cNvPr id="65540" name="スライド番号プレースホルダ 3"/>
          <p:cNvSpPr>
            <a:spLocks noGrp="1"/>
          </p:cNvSpPr>
          <p:nvPr>
            <p:ph type="sldNum" sz="quarter" idx="5"/>
          </p:nvPr>
        </p:nvSpPr>
        <p:spPr>
          <a:noFill/>
        </p:spPr>
        <p:txBody>
          <a:bodyPr/>
          <a:lstStyle/>
          <a:p>
            <a:fld id="{85427D58-4230-FC4F-81F0-0BA87F99FB6E}" type="slidenum">
              <a:rPr lang="en-US" altLang="ja-JP"/>
              <a:pPr/>
              <a:t>31</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スライド イメージ プレースホルダ 1"/>
          <p:cNvSpPr>
            <a:spLocks noGrp="1" noRot="1" noChangeAspect="1" noTextEdit="1"/>
          </p:cNvSpPr>
          <p:nvPr>
            <p:ph type="sldImg"/>
          </p:nvPr>
        </p:nvSpPr>
        <p:spPr>
          <a:ln/>
        </p:spPr>
      </p:sp>
      <p:sp>
        <p:nvSpPr>
          <p:cNvPr id="66563" name="ノート プレースホルダ 2"/>
          <p:cNvSpPr>
            <a:spLocks noGrp="1"/>
          </p:cNvSpPr>
          <p:nvPr>
            <p:ph type="body" idx="1"/>
          </p:nvPr>
        </p:nvSpPr>
        <p:spPr>
          <a:noFill/>
          <a:ln/>
        </p:spPr>
        <p:txBody>
          <a:bodyPr/>
          <a:lstStyle/>
          <a:p>
            <a:pPr eaLnBrk="1" hangingPunct="1"/>
            <a:endParaRPr lang="ja-JP" altLang="en-US">
              <a:latin typeface="Times New Roman" charset="0"/>
            </a:endParaRPr>
          </a:p>
        </p:txBody>
      </p:sp>
      <p:sp>
        <p:nvSpPr>
          <p:cNvPr id="66564" name="スライド番号プレースホルダ 3"/>
          <p:cNvSpPr>
            <a:spLocks noGrp="1"/>
          </p:cNvSpPr>
          <p:nvPr>
            <p:ph type="sldNum" sz="quarter" idx="5"/>
          </p:nvPr>
        </p:nvSpPr>
        <p:spPr>
          <a:noFill/>
        </p:spPr>
        <p:txBody>
          <a:bodyPr/>
          <a:lstStyle/>
          <a:p>
            <a:fld id="{ED1EFAC1-6ECF-514B-A5CB-E5C62F0FE0C7}" type="slidenum">
              <a:rPr lang="en-US" altLang="ja-JP"/>
              <a:pPr/>
              <a:t>33</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スライド イメージ プレースホルダ 1"/>
          <p:cNvSpPr>
            <a:spLocks noGrp="1" noRot="1" noChangeAspect="1" noTextEdit="1"/>
          </p:cNvSpPr>
          <p:nvPr>
            <p:ph type="sldImg"/>
          </p:nvPr>
        </p:nvSpPr>
        <p:spPr>
          <a:ln/>
        </p:spPr>
      </p:sp>
      <p:sp>
        <p:nvSpPr>
          <p:cNvPr id="67587" name="ノート プレースホルダ 2"/>
          <p:cNvSpPr>
            <a:spLocks noGrp="1"/>
          </p:cNvSpPr>
          <p:nvPr>
            <p:ph type="body" idx="1"/>
          </p:nvPr>
        </p:nvSpPr>
        <p:spPr>
          <a:noFill/>
          <a:ln/>
        </p:spPr>
        <p:txBody>
          <a:bodyPr/>
          <a:lstStyle/>
          <a:p>
            <a:pPr eaLnBrk="1" hangingPunct="1"/>
            <a:endParaRPr lang="ja-JP" altLang="en-US">
              <a:latin typeface="Times New Roman" charset="0"/>
            </a:endParaRPr>
          </a:p>
        </p:txBody>
      </p:sp>
      <p:sp>
        <p:nvSpPr>
          <p:cNvPr id="67588" name="スライド番号プレースホルダ 3"/>
          <p:cNvSpPr>
            <a:spLocks noGrp="1"/>
          </p:cNvSpPr>
          <p:nvPr>
            <p:ph type="sldNum" sz="quarter" idx="5"/>
          </p:nvPr>
        </p:nvSpPr>
        <p:spPr>
          <a:noFill/>
        </p:spPr>
        <p:txBody>
          <a:bodyPr/>
          <a:lstStyle/>
          <a:p>
            <a:fld id="{4F7E74AE-6BAA-2C4A-83D8-3F7F8EA859E6}" type="slidenum">
              <a:rPr lang="en-US" altLang="ja-JP"/>
              <a:pPr/>
              <a:t>34</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C6C1BC81-AF5B-BA4F-8E30-DE2A5FFC3EFE}" type="slidenum">
              <a:rPr lang="en-US" altLang="ja-JP"/>
              <a:pPr/>
              <a:t>5</a:t>
            </a:fld>
            <a:endParaRPr lang="en-US" altLang="ja-JP"/>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シェルの機能</a:t>
            </a:r>
            <a:endParaRPr lang="en-US" altLang="ja-JP" dirty="0" smtClean="0">
              <a:latin typeface="Times New Roman" charset="0"/>
            </a:endParaRPr>
          </a:p>
          <a:p>
            <a:pPr eaLnBrk="1" hangingPunct="1"/>
            <a:r>
              <a:rPr lang="ja-JP" altLang="en-US" dirty="0" smtClean="0">
                <a:latin typeface="Times New Roman" charset="0"/>
              </a:rPr>
              <a:t>インターフェースにする</a:t>
            </a:r>
            <a:endParaRPr lang="en-US" altLang="ja-JP" dirty="0" smtClean="0">
              <a:latin typeface="Times New Roman" charset="0"/>
            </a:endParaRPr>
          </a:p>
          <a:p>
            <a:pPr eaLnBrk="1" hangingPunct="1"/>
            <a:r>
              <a:rPr lang="ja-JP" altLang="en-US" dirty="0" smtClean="0">
                <a:latin typeface="Times New Roman" charset="0"/>
              </a:rPr>
              <a:t>プログラミング言語としての機能を持ち合わせている</a:t>
            </a:r>
            <a:endParaRPr lang="ja-JP" dirty="0">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スライド イメージ プレースホルダ 1"/>
          <p:cNvSpPr>
            <a:spLocks noGrp="1" noRot="1" noChangeAspect="1" noTextEdit="1"/>
          </p:cNvSpPr>
          <p:nvPr>
            <p:ph type="sldImg"/>
          </p:nvPr>
        </p:nvSpPr>
        <p:spPr>
          <a:ln/>
        </p:spPr>
      </p:sp>
      <p:sp>
        <p:nvSpPr>
          <p:cNvPr id="67587" name="ノート プレースホルダ 2"/>
          <p:cNvSpPr>
            <a:spLocks noGrp="1"/>
          </p:cNvSpPr>
          <p:nvPr>
            <p:ph type="body" idx="1"/>
          </p:nvPr>
        </p:nvSpPr>
        <p:spPr>
          <a:noFill/>
          <a:ln/>
        </p:spPr>
        <p:txBody>
          <a:bodyPr/>
          <a:lstStyle/>
          <a:p>
            <a:pPr eaLnBrk="1" hangingPunct="1"/>
            <a:endParaRPr lang="ja-JP" altLang="en-US">
              <a:latin typeface="Times New Roman" charset="0"/>
            </a:endParaRPr>
          </a:p>
        </p:txBody>
      </p:sp>
      <p:sp>
        <p:nvSpPr>
          <p:cNvPr id="67588" name="スライド番号プレースホルダ 3"/>
          <p:cNvSpPr>
            <a:spLocks noGrp="1"/>
          </p:cNvSpPr>
          <p:nvPr>
            <p:ph type="sldNum" sz="quarter" idx="5"/>
          </p:nvPr>
        </p:nvSpPr>
        <p:spPr>
          <a:noFill/>
        </p:spPr>
        <p:txBody>
          <a:bodyPr/>
          <a:lstStyle/>
          <a:p>
            <a:fld id="{4F7E74AE-6BAA-2C4A-83D8-3F7F8EA859E6}" type="slidenum">
              <a:rPr lang="en-US" altLang="ja-JP"/>
              <a:pPr/>
              <a:t>35</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a:ln/>
        </p:spPr>
      </p:sp>
      <p:sp>
        <p:nvSpPr>
          <p:cNvPr id="68611" name="ノート プレースホルダ 2"/>
          <p:cNvSpPr>
            <a:spLocks noGrp="1"/>
          </p:cNvSpPr>
          <p:nvPr>
            <p:ph type="body" idx="1"/>
          </p:nvPr>
        </p:nvSpPr>
        <p:spPr>
          <a:noFill/>
          <a:ln/>
        </p:spPr>
        <p:txBody>
          <a:bodyPr/>
          <a:lstStyle/>
          <a:p>
            <a:pPr eaLnBrk="1" hangingPunct="1"/>
            <a:endParaRPr lang="ja-JP" altLang="en-US">
              <a:latin typeface="Times New Roman" charset="0"/>
            </a:endParaRPr>
          </a:p>
        </p:txBody>
      </p:sp>
      <p:sp>
        <p:nvSpPr>
          <p:cNvPr id="68612" name="スライド番号プレースホルダ 3"/>
          <p:cNvSpPr>
            <a:spLocks noGrp="1"/>
          </p:cNvSpPr>
          <p:nvPr>
            <p:ph type="sldNum" sz="quarter" idx="5"/>
          </p:nvPr>
        </p:nvSpPr>
        <p:spPr>
          <a:noFill/>
        </p:spPr>
        <p:txBody>
          <a:bodyPr/>
          <a:lstStyle/>
          <a:p>
            <a:fld id="{D145924F-4141-EB43-94C7-B165B895C131}" type="slidenum">
              <a:rPr lang="en-US" altLang="ja-JP"/>
              <a:pPr/>
              <a:t>36</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A626817-50BA-E54D-8055-32D674D4FB87}" type="slidenum">
              <a:rPr lang="en-US" altLang="ja-JP"/>
              <a:pPr/>
              <a:t>6</a:t>
            </a:fld>
            <a:endParaRPr lang="en-US" altLang="ja-JP"/>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コマンドインタプリタ</a:t>
            </a:r>
            <a:r>
              <a:rPr lang="en-US" altLang="ja-JP" dirty="0" smtClean="0">
                <a:latin typeface="Times New Roman" charset="0"/>
              </a:rPr>
              <a:t>: </a:t>
            </a:r>
            <a:r>
              <a:rPr lang="ja-JP" altLang="en-US" dirty="0" smtClean="0">
                <a:latin typeface="Times New Roman" charset="0"/>
              </a:rPr>
              <a:t>カーネルの機能を使ってキーボードから文字を受け取ったりプログラムを起動したりする「殻」の部分に位置する</a:t>
            </a:r>
            <a:endParaRPr lang="en-US" altLang="ja-JP" dirty="0" smtClean="0">
              <a:latin typeface="Times New Roman" charset="0"/>
            </a:endParaRPr>
          </a:p>
          <a:p>
            <a:pPr eaLnBrk="1" hangingPunct="1"/>
            <a:r>
              <a:rPr lang="ja-JP" altLang="en-US" dirty="0" smtClean="0">
                <a:latin typeface="Times New Roman" charset="0"/>
              </a:rPr>
              <a:t>解釈はパスをカーネルを渡す</a:t>
            </a:r>
            <a:endParaRPr lang="en-US" altLang="ja-JP" dirty="0" smtClean="0">
              <a:latin typeface="Times New Roman" charset="0"/>
            </a:endParaRPr>
          </a:p>
          <a:p>
            <a:pPr eaLnBrk="1" hangingPunct="1"/>
            <a:r>
              <a:rPr lang="ja-JP" altLang="en-US" dirty="0" smtClean="0">
                <a:latin typeface="Times New Roman" charset="0"/>
              </a:rPr>
              <a:t>「実行」を「カーネルに渡す」に変える</a:t>
            </a:r>
            <a:endParaRPr lang="en-US" altLang="ja-JP" dirty="0" smtClean="0">
              <a:latin typeface="Times New Roman" charset="0"/>
            </a:endParaRPr>
          </a:p>
          <a:p>
            <a:pPr eaLnBrk="1" hangingPunct="1"/>
            <a:r>
              <a:rPr lang="en-US" altLang="ja-JP" dirty="0" smtClean="0">
                <a:latin typeface="Times New Roman" charset="0"/>
              </a:rPr>
              <a:t>(</a:t>
            </a:r>
            <a:r>
              <a:rPr lang="ja-JP" altLang="en-US" dirty="0" smtClean="0">
                <a:latin typeface="Times New Roman" charset="0"/>
              </a:rPr>
              <a:t>実行はカーネルにこれやってねといって出力させるところまで</a:t>
            </a:r>
            <a:endParaRPr lang="en-US" altLang="ja-JP" dirty="0" smtClean="0">
              <a:latin typeface="Times New Roman" charset="0"/>
            </a:endParaRPr>
          </a:p>
          <a:p>
            <a:pPr eaLnBrk="1" hangingPunct="1"/>
            <a:r>
              <a:rPr lang="ja-JP" altLang="en-US" dirty="0" smtClean="0">
                <a:latin typeface="Times New Roman" charset="0"/>
              </a:rPr>
              <a:t>ためる</a:t>
            </a:r>
            <a:r>
              <a:rPr lang="en-US" altLang="ja-JP" dirty="0" smtClean="0">
                <a:latin typeface="Times New Roman" charset="0"/>
              </a:rPr>
              <a:t>)</a:t>
            </a:r>
            <a:endParaRPr lang="ja-JP" dirty="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454C46B-10FD-DD47-BC83-33B3E7D656FB}" type="slidenum">
              <a:rPr lang="en-US" altLang="ja-JP"/>
              <a:pPr/>
              <a:t>7</a:t>
            </a:fld>
            <a:endParaRPr lang="en-US" altLang="ja-JP"/>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取得する場合</a:t>
            </a:r>
            <a:endParaRPr lang="ja-JP" dirty="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B8B2BDC-5E1D-9047-A13E-9BD848F7E327}" type="slidenum">
              <a:rPr lang="en-US" altLang="ja-JP"/>
              <a:pPr/>
              <a:t>8</a:t>
            </a:fld>
            <a:endParaRPr lang="en-US" altLang="ja-JP"/>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2531F86-E798-8E45-A3C5-BB378A8B8AA7}" type="slidenum">
              <a:rPr lang="en-US" altLang="ja-JP"/>
              <a:pPr/>
              <a:t>9</a:t>
            </a:fld>
            <a:endParaRPr lang="en-US" altLang="ja-JP"/>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dirty="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BDD21DB-0427-AB43-81AC-AA4151098D2A}" type="slidenum">
              <a:rPr lang="en-US" altLang="ja-JP"/>
              <a:pPr/>
              <a:t>10</a:t>
            </a:fld>
            <a:endParaRPr lang="en-US" altLang="ja-JP"/>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コマンドの画があってもよい</a:t>
            </a:r>
            <a:endParaRPr lang="en-US" altLang="ja-JP" dirty="0"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BA853DA-7AB4-914D-8D89-6B8CF0E54C22}" type="slidenum">
              <a:rPr lang="en-US" altLang="ja-JP"/>
              <a:pPr/>
              <a:t>11</a:t>
            </a:fld>
            <a:endParaRPr lang="en-US" altLang="ja-JP"/>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ja-JP" altLang="en-US" dirty="0" smtClean="0">
                <a:latin typeface="Times New Roman" charset="0"/>
              </a:rPr>
              <a:t>スクリプト言語を口で説明</a:t>
            </a:r>
            <a:endParaRPr lang="en-US" altLang="ja-JP" dirty="0"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B546830D-287D-8C4A-BD5A-177B520A25BC}" type="slidenum">
              <a:rPr lang="en-US" altLang="ja-JP"/>
              <a:pPr/>
              <a:t>‹#›</a:t>
            </a:fld>
            <a:r>
              <a:rPr lang="en-US" altLang="ja-JP"/>
              <a:t>/25</a:t>
            </a:r>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1"/>
          </p:nvPr>
        </p:nvSpPr>
        <p:spPr>
          <a:ln/>
        </p:spPr>
        <p:txBody>
          <a:bodyPr/>
          <a:lstStyle>
            <a:lvl1pPr>
              <a:defRPr/>
            </a:lvl1pPr>
          </a:lstStyle>
          <a:p>
            <a:fld id="{4A30CEDD-1986-904E-8234-2A0D5F60B0F3}" type="slidenum">
              <a:rPr lang="en-US" altLang="ja-JP"/>
              <a:pPr/>
              <a:t>‹#›</a:t>
            </a:fld>
            <a:r>
              <a:rPr lang="en-US" altLang="ja-JP"/>
              <a:t>/2</a:t>
            </a:r>
            <a:r>
              <a:rPr lang="ja-JP" altLang="en-US"/>
              <a:t>４</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1"/>
          </p:nvPr>
        </p:nvSpPr>
        <p:spPr>
          <a:ln/>
        </p:spPr>
        <p:txBody>
          <a:bodyPr/>
          <a:lstStyle>
            <a:lvl1pPr>
              <a:defRPr/>
            </a:lvl1pPr>
          </a:lstStyle>
          <a:p>
            <a:fld id="{C27C8B9A-7E43-3849-8F13-A104762B955C}" type="slidenum">
              <a:rPr lang="en-US" altLang="ja-JP"/>
              <a:pPr/>
              <a:t>‹#›</a:t>
            </a:fld>
            <a:r>
              <a:rPr lang="en-US" altLang="ja-JP"/>
              <a:t>/2</a:t>
            </a:r>
            <a:r>
              <a:rPr lang="ja-JP" altLang="en-US"/>
              <a:t>４</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685800" y="1981200"/>
            <a:ext cx="7772400" cy="4162444"/>
          </a:xfrm>
        </p:spPr>
        <p:txBody>
          <a:bodyPr/>
          <a:lstStyle>
            <a:lvl1pPr>
              <a:buClr>
                <a:srgbClr val="C00000"/>
              </a:buClr>
              <a:buFont typeface="Wingdings" pitchFamily="2" charset="2"/>
              <a:buChar char="l"/>
              <a:defRPr/>
            </a:lvl1pPr>
            <a:lvl2pPr>
              <a:buClr>
                <a:srgbClr val="FFC000"/>
              </a:buClr>
              <a:buFont typeface="Wingdings" pitchFamily="2" charset="2"/>
              <a:buChar char="l"/>
              <a:defRPr/>
            </a:lvl2pPr>
            <a:lvl3pPr>
              <a:buClr>
                <a:srgbClr val="CCFFFF"/>
              </a:buClr>
              <a:buFont typeface="Wingdings" pitchFamily="2" charset="2"/>
              <a:buChar char="l"/>
              <a:defRPr>
                <a:solidFill>
                  <a:schemeClr val="tx1"/>
                </a:solidFill>
              </a:defRPr>
            </a:lvl3pPr>
            <a:lvl4pPr>
              <a:buClr>
                <a:srgbClr val="FFCCCC"/>
              </a:buClr>
              <a:buFont typeface="Wingdings" pitchFamily="2" charset="2"/>
              <a:buChar char="l"/>
              <a:defRPr>
                <a:solidFill>
                  <a:schemeClr val="tx1"/>
                </a:solidFill>
              </a:defRPr>
            </a:lvl4pPr>
            <a:lvl5pPr>
              <a:buClr>
                <a:srgbClr val="FFCCCC"/>
              </a:buClr>
              <a:buFont typeface="Wingdings" pitchFamily="2" charset="2"/>
              <a:buChar char="l"/>
              <a:defRPr>
                <a:solidFill>
                  <a:schemeClr val="tx1"/>
                </a:solidFill>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スライド番号プレースホルダ 4"/>
          <p:cNvSpPr>
            <a:spLocks noGrp="1"/>
          </p:cNvSpPr>
          <p:nvPr>
            <p:ph type="sldNum" sz="quarter" idx="11"/>
          </p:nvPr>
        </p:nvSpPr>
        <p:spPr/>
        <p:txBody>
          <a:bodyPr/>
          <a:lstStyle>
            <a:lvl1pPr>
              <a:defRPr>
                <a:latin typeface="HGPｺﾞｼｯｸE" pitchFamily="50" charset="-128"/>
                <a:ea typeface="HGPｺﾞｼｯｸE" pitchFamily="50" charset="-128"/>
                <a:cs typeface="+mn-cs"/>
              </a:defRPr>
            </a:lvl1pPr>
          </a:lstStyle>
          <a:p>
            <a:pPr>
              <a:defRPr/>
            </a:pP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1"/>
          </p:nvPr>
        </p:nvSpPr>
        <p:spPr>
          <a:ln/>
        </p:spPr>
        <p:txBody>
          <a:bodyPr/>
          <a:lstStyle>
            <a:lvl1pPr>
              <a:defRPr/>
            </a:lvl1pPr>
          </a:lstStyle>
          <a:p>
            <a:fld id="{4F483A53-7C4F-7343-BAAD-5080F3A7C459}" type="slidenum">
              <a:rPr lang="en-US" altLang="ja-JP"/>
              <a:pPr/>
              <a:t>‹#›</a:t>
            </a:fld>
            <a:r>
              <a:rPr lang="en-US" altLang="ja-JP"/>
              <a:t>/2</a:t>
            </a:r>
            <a:r>
              <a:rPr lang="ja-JP" altLang="en-US"/>
              <a:t>４</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1"/>
          </p:nvPr>
        </p:nvSpPr>
        <p:spPr>
          <a:ln/>
        </p:spPr>
        <p:txBody>
          <a:bodyPr/>
          <a:lstStyle>
            <a:lvl1pPr>
              <a:defRPr/>
            </a:lvl1pPr>
          </a:lstStyle>
          <a:p>
            <a:fld id="{63CE9845-761A-1C48-BBD1-44D4DBA50C91}" type="slidenum">
              <a:rPr lang="en-US" altLang="ja-JP"/>
              <a:pPr/>
              <a:t>‹#›</a:t>
            </a:fld>
            <a:r>
              <a:rPr lang="en-US" altLang="ja-JP"/>
              <a:t>/2</a:t>
            </a:r>
            <a:r>
              <a:rPr lang="ja-JP" altLang="en-US"/>
              <a:t>４</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sldNum" sz="quarter" idx="11"/>
          </p:nvPr>
        </p:nvSpPr>
        <p:spPr>
          <a:ln/>
        </p:spPr>
        <p:txBody>
          <a:bodyPr/>
          <a:lstStyle>
            <a:lvl1pPr>
              <a:defRPr/>
            </a:lvl1pPr>
          </a:lstStyle>
          <a:p>
            <a:fld id="{D10C21BD-6855-A74A-8496-D2F1DDFA8D40}" type="slidenum">
              <a:rPr lang="en-US" altLang="ja-JP"/>
              <a:pPr/>
              <a:t>‹#›</a:t>
            </a:fld>
            <a:r>
              <a:rPr lang="en-US" altLang="ja-JP"/>
              <a:t>/2</a:t>
            </a:r>
            <a:r>
              <a:rPr lang="ja-JP" altLang="en-US"/>
              <a:t>４</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1"/>
          </p:nvPr>
        </p:nvSpPr>
        <p:spPr>
          <a:ln/>
        </p:spPr>
        <p:txBody>
          <a:bodyPr/>
          <a:lstStyle>
            <a:lvl1pPr>
              <a:defRPr/>
            </a:lvl1pPr>
          </a:lstStyle>
          <a:p>
            <a:fld id="{1AF4A075-159F-134D-83D0-BC3C67AAF899}" type="slidenum">
              <a:rPr lang="en-US" altLang="ja-JP"/>
              <a:pPr/>
              <a:t>‹#›</a:t>
            </a:fld>
            <a:r>
              <a:rPr lang="en-US" altLang="ja-JP"/>
              <a:t>/2</a:t>
            </a:r>
            <a:r>
              <a:rPr lang="ja-JP" altLang="en-US"/>
              <a:t>４</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sldNum" sz="quarter" idx="11"/>
          </p:nvPr>
        </p:nvSpPr>
        <p:spPr>
          <a:ln/>
        </p:spPr>
        <p:txBody>
          <a:bodyPr/>
          <a:lstStyle>
            <a:lvl1pPr>
              <a:defRPr/>
            </a:lvl1pPr>
          </a:lstStyle>
          <a:p>
            <a:fld id="{0E13642A-DAF8-AB40-B226-8C021CB3DF31}" type="slidenum">
              <a:rPr lang="en-US" altLang="ja-JP"/>
              <a:pPr/>
              <a:t>‹#›</a:t>
            </a:fld>
            <a:r>
              <a:rPr lang="en-US" altLang="ja-JP"/>
              <a:t>/2</a:t>
            </a:r>
            <a:r>
              <a:rPr lang="ja-JP" altLang="en-US"/>
              <a:t>４</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1"/>
          </p:nvPr>
        </p:nvSpPr>
        <p:spPr>
          <a:ln/>
        </p:spPr>
        <p:txBody>
          <a:bodyPr/>
          <a:lstStyle>
            <a:lvl1pPr>
              <a:defRPr/>
            </a:lvl1pPr>
          </a:lstStyle>
          <a:p>
            <a:fld id="{83EE58DD-92E0-6645-9B85-0214322C141A}" type="slidenum">
              <a:rPr lang="en-US" altLang="ja-JP"/>
              <a:pPr/>
              <a:t>‹#›</a:t>
            </a:fld>
            <a:r>
              <a:rPr lang="en-US" altLang="ja-JP"/>
              <a:t>/2</a:t>
            </a:r>
            <a:r>
              <a:rPr lang="ja-JP" altLang="en-US"/>
              <a:t>４</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1"/>
          </p:nvPr>
        </p:nvSpPr>
        <p:spPr>
          <a:ln/>
        </p:spPr>
        <p:txBody>
          <a:bodyPr/>
          <a:lstStyle>
            <a:lvl1pPr>
              <a:defRPr/>
            </a:lvl1pPr>
          </a:lstStyle>
          <a:p>
            <a:fld id="{A128634D-5534-EC4F-ADBA-E7DE6884E42E}" type="slidenum">
              <a:rPr lang="en-US" altLang="ja-JP"/>
              <a:pPr/>
              <a:t>‹#›</a:t>
            </a:fld>
            <a:r>
              <a:rPr lang="en-US" altLang="ja-JP"/>
              <a:t>/2</a:t>
            </a:r>
            <a:r>
              <a:rPr lang="ja-JP" altLang="en-US"/>
              <a:t>４</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C8C8C8">
            <a:alpha val="80000"/>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cs typeface="+mn-cs"/>
              </a:defRPr>
            </a:lvl1pPr>
          </a:lstStyle>
          <a:p>
            <a:pPr>
              <a:defRPr/>
            </a:pPr>
            <a:endParaRPr lang="en-US" altLang="ja-JP"/>
          </a:p>
        </p:txBody>
      </p:sp>
      <p:sp>
        <p:nvSpPr>
          <p:cNvPr id="1031" name="Rectangle 7"/>
          <p:cNvSpPr>
            <a:spLocks noGrp="1" noChangeArrowheads="1"/>
          </p:cNvSpPr>
          <p:nvPr>
            <p:ph type="sldNum" sz="quarter" idx="4"/>
          </p:nvPr>
        </p:nvSpPr>
        <p:spPr bwMode="auto">
          <a:xfrm>
            <a:off x="6732588" y="18891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HGPｺﾞｼｯｸE" pitchFamily="50" charset="-128"/>
                <a:ea typeface="HGPｺﾞｼｯｸE" pitchFamily="50" charset="-128"/>
                <a:cs typeface="HGPｺﾞｼｯｸE" pitchFamily="50" charset="-128"/>
              </a:defRPr>
            </a:lvl1pPr>
          </a:lstStyle>
          <a:p>
            <a:fld id="{546916EB-6AA9-4046-8FD3-B3CA94525AF1}" type="slidenum">
              <a:rPr lang="en-US" altLang="ja-JP"/>
              <a:pPr/>
              <a:t>‹#›</a:t>
            </a:fld>
            <a:r>
              <a:rPr lang="en-US" altLang="ja-JP"/>
              <a:t>/2</a:t>
            </a:r>
            <a:r>
              <a:rPr lang="ja-JP" altLang="en-US"/>
              <a:t>４</a:t>
            </a: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kumimoji="1" sz="4400">
          <a:solidFill>
            <a:schemeClr val="tx2"/>
          </a:solidFill>
          <a:latin typeface="+mj-lt"/>
          <a:ea typeface="+mj-ea"/>
          <a:cs typeface="ＭＳ Ｐゴシック" charset="-128"/>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128"/>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www.zsh.or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071563"/>
            <a:ext cx="7772400" cy="2357437"/>
          </a:xfrm>
        </p:spPr>
        <p:txBody>
          <a:bodyPr/>
          <a:lstStyle/>
          <a:p>
            <a:pPr eaLnBrk="1" hangingPunct="1">
              <a:defRPr/>
            </a:pPr>
            <a:r>
              <a:rPr lang="ja-JP" altLang="en-US" sz="5400" dirty="0">
                <a:solidFill>
                  <a:schemeClr val="tx1"/>
                </a:solidFill>
                <a:latin typeface="HGPｺﾞｼｯｸE" pitchFamily="50" charset="-128"/>
                <a:ea typeface="HGPｺﾞｼｯｸE" pitchFamily="50" charset="-128"/>
                <a:cs typeface="+mj-cs"/>
              </a:rPr>
              <a:t>シェル</a:t>
            </a:r>
            <a:br>
              <a:rPr lang="ja-JP" altLang="en-US" sz="5400" dirty="0">
                <a:solidFill>
                  <a:schemeClr val="tx1"/>
                </a:solidFill>
                <a:latin typeface="HGPｺﾞｼｯｸE" pitchFamily="50" charset="-128"/>
                <a:ea typeface="HGPｺﾞｼｯｸE" pitchFamily="50" charset="-128"/>
                <a:cs typeface="+mj-cs"/>
              </a:rPr>
            </a:br>
            <a:r>
              <a:rPr lang="ja-JP" altLang="en-US" sz="5400" dirty="0" smtClean="0">
                <a:solidFill>
                  <a:schemeClr val="tx1"/>
                </a:solidFill>
                <a:latin typeface="HGPｺﾞｼｯｸE" pitchFamily="50" charset="-128"/>
                <a:ea typeface="HGPｺﾞｼｯｸE" pitchFamily="50" charset="-128"/>
                <a:cs typeface="+mj-cs"/>
              </a:rPr>
              <a:t>シェルスクリプト</a:t>
            </a:r>
            <a:r>
              <a:rPr lang="ja-JP" altLang="en-US" sz="5400" dirty="0">
                <a:solidFill>
                  <a:schemeClr val="tx1"/>
                </a:solidFill>
                <a:latin typeface="HGPｺﾞｼｯｸE" pitchFamily="50" charset="-128"/>
                <a:ea typeface="HGPｺﾞｼｯｸE" pitchFamily="50" charset="-128"/>
                <a:cs typeface="+mj-cs"/>
              </a:rPr>
              <a:t/>
            </a:r>
            <a:br>
              <a:rPr lang="ja-JP" altLang="en-US" sz="5400" dirty="0">
                <a:solidFill>
                  <a:schemeClr val="tx1"/>
                </a:solidFill>
                <a:latin typeface="HGPｺﾞｼｯｸE" pitchFamily="50" charset="-128"/>
                <a:ea typeface="HGPｺﾞｼｯｸE" pitchFamily="50" charset="-128"/>
                <a:cs typeface="+mj-cs"/>
              </a:rPr>
            </a:br>
            <a:r>
              <a:rPr lang="ja-JP" altLang="en-US" sz="5400" dirty="0">
                <a:solidFill>
                  <a:schemeClr val="tx1"/>
                </a:solidFill>
                <a:latin typeface="HGPｺﾞｼｯｸE" pitchFamily="50" charset="-128"/>
                <a:ea typeface="HGPｺﾞｼｯｸE" pitchFamily="50" charset="-128"/>
                <a:cs typeface="+mj-cs"/>
              </a:rPr>
              <a:t>最低限</a:t>
            </a:r>
            <a:r>
              <a:rPr lang="en-US" altLang="ja-JP" sz="5400" dirty="0">
                <a:solidFill>
                  <a:schemeClr val="tx1"/>
                </a:solidFill>
                <a:latin typeface="HGPｺﾞｼｯｸE" pitchFamily="50" charset="-128"/>
                <a:ea typeface="HGPｺﾞｼｯｸE" pitchFamily="50" charset="-128"/>
                <a:cs typeface="+mj-cs"/>
              </a:rPr>
              <a:t>vi</a:t>
            </a:r>
          </a:p>
        </p:txBody>
      </p:sp>
      <p:sp>
        <p:nvSpPr>
          <p:cNvPr id="4099" name="Rectangle 3"/>
          <p:cNvSpPr>
            <a:spLocks noGrp="1" noChangeArrowheads="1"/>
          </p:cNvSpPr>
          <p:nvPr>
            <p:ph type="subTitle" idx="1"/>
          </p:nvPr>
        </p:nvSpPr>
        <p:spPr>
          <a:xfrm>
            <a:off x="1403350" y="4221163"/>
            <a:ext cx="6750050" cy="1752600"/>
          </a:xfrm>
        </p:spPr>
        <p:txBody>
          <a:bodyPr/>
          <a:lstStyle/>
          <a:p>
            <a:pPr eaLnBrk="1" hangingPunct="1"/>
            <a:r>
              <a:rPr lang="ja-JP" altLang="en-US" dirty="0" smtClean="0">
                <a:latin typeface="HGPｺﾞｼｯｸE" pitchFamily="50" charset="-128"/>
                <a:ea typeface="HGPｺﾞｼｯｸE" pitchFamily="50" charset="-128"/>
                <a:cs typeface="HGPｺﾞｼｯｸE" pitchFamily="50" charset="-128"/>
              </a:rPr>
              <a:t>堺</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正太朗</a:t>
            </a:r>
          </a:p>
          <a:p>
            <a:pPr eaLnBrk="1" hangingPunct="1"/>
            <a:r>
              <a:rPr lang="ja-JP" altLang="en-US" sz="2400" dirty="0" smtClean="0">
                <a:latin typeface="HGPｺﾞｼｯｸE" pitchFamily="50" charset="-128"/>
                <a:ea typeface="HGPｺﾞｼｯｸE" pitchFamily="50" charset="-128"/>
                <a:cs typeface="HGPｺﾞｼｯｸE" pitchFamily="50" charset="-128"/>
              </a:rPr>
              <a:t>北海道大学大学院</a:t>
            </a:r>
            <a:r>
              <a:rPr lang="en-US" altLang="ja-JP" sz="2400" dirty="0" smtClean="0">
                <a:latin typeface="HGPｺﾞｼｯｸE" pitchFamily="50" charset="-128"/>
                <a:ea typeface="HGPｺﾞｼｯｸE" pitchFamily="50" charset="-128"/>
                <a:cs typeface="HGPｺﾞｼｯｸE" pitchFamily="50" charset="-128"/>
              </a:rPr>
              <a:t> </a:t>
            </a:r>
            <a:r>
              <a:rPr lang="ja-JP" altLang="en-US" sz="2400" dirty="0" smtClean="0">
                <a:latin typeface="HGPｺﾞｼｯｸE" pitchFamily="50" charset="-128"/>
                <a:ea typeface="HGPｺﾞｼｯｸE" pitchFamily="50" charset="-128"/>
                <a:cs typeface="HGPｺﾞｼｯｸE" pitchFamily="50" charset="-128"/>
              </a:rPr>
              <a:t>理学院</a:t>
            </a:r>
            <a:r>
              <a:rPr lang="en-US" altLang="ja-JP" sz="2400" dirty="0" smtClean="0">
                <a:latin typeface="HGPｺﾞｼｯｸE" pitchFamily="50" charset="-128"/>
                <a:ea typeface="HGPｺﾞｼｯｸE" pitchFamily="50" charset="-128"/>
                <a:cs typeface="HGPｺﾞｼｯｸE" pitchFamily="50" charset="-128"/>
              </a:rPr>
              <a:t> </a:t>
            </a:r>
            <a:r>
              <a:rPr lang="ja-JP" altLang="en-US" sz="2400" dirty="0" smtClean="0">
                <a:latin typeface="HGPｺﾞｼｯｸE" pitchFamily="50" charset="-128"/>
                <a:ea typeface="HGPｺﾞｼｯｸE" pitchFamily="50" charset="-128"/>
                <a:cs typeface="HGPｺﾞｼｯｸE" pitchFamily="50" charset="-128"/>
              </a:rPr>
              <a:t>宇宙理学専攻</a:t>
            </a:r>
            <a:endParaRPr lang="en-US" altLang="ja-JP" sz="2400" dirty="0" smtClean="0">
              <a:latin typeface="HGPｺﾞｼｯｸE" pitchFamily="50" charset="-128"/>
              <a:ea typeface="HGPｺﾞｼｯｸE" pitchFamily="50" charset="-128"/>
              <a:cs typeface="HGPｺﾞｼｯｸE" pitchFamily="50" charset="-128"/>
            </a:endParaRPr>
          </a:p>
          <a:p>
            <a:pPr eaLnBrk="1" hangingPunct="1"/>
            <a:r>
              <a:rPr lang="ja-JP" altLang="en-US" sz="2400" dirty="0" smtClean="0">
                <a:latin typeface="HGPｺﾞｼｯｸE" pitchFamily="50" charset="-128"/>
                <a:ea typeface="HGPｺﾞｼｯｸE" pitchFamily="50" charset="-128"/>
                <a:cs typeface="HGPｺﾞｼｯｸE" pitchFamily="50" charset="-128"/>
              </a:rPr>
              <a:t>博士後期課程</a:t>
            </a:r>
            <a:r>
              <a:rPr lang="en-US" altLang="ja-JP" sz="2400" dirty="0" smtClean="0">
                <a:latin typeface="HGPｺﾞｼｯｸE" pitchFamily="50" charset="-128"/>
                <a:ea typeface="HGPｺﾞｼｯｸE" pitchFamily="50" charset="-128"/>
                <a:cs typeface="HGPｺﾞｼｯｸE" pitchFamily="50" charset="-128"/>
              </a:rPr>
              <a:t> 1 </a:t>
            </a:r>
            <a:r>
              <a:rPr lang="ja-JP" altLang="en-US" sz="2400" dirty="0" smtClean="0">
                <a:latin typeface="HGPｺﾞｼｯｸE" pitchFamily="50" charset="-128"/>
                <a:ea typeface="HGPｺﾞｼｯｸE" pitchFamily="50" charset="-128"/>
                <a:cs typeface="HGPｺﾞｼｯｸE" pitchFamily="50" charset="-128"/>
              </a:rPr>
              <a:t>年</a:t>
            </a:r>
          </a:p>
          <a:p>
            <a:pPr eaLnBrk="1" hangingPunct="1"/>
            <a:r>
              <a:rPr lang="en-US" altLang="ja-JP" sz="2400" dirty="0" smtClean="0">
                <a:latin typeface="HGPｺﾞｼｯｸE" pitchFamily="50" charset="-128"/>
                <a:ea typeface="HGPｺﾞｼｯｸE" pitchFamily="50" charset="-128"/>
                <a:cs typeface="HGPｺﾞｼｯｸE" pitchFamily="50" charset="-128"/>
              </a:rPr>
              <a:t>2011/</a:t>
            </a:r>
            <a:r>
              <a:rPr lang="en-US" altLang="ja-JP" sz="2400" dirty="0">
                <a:latin typeface="HGPｺﾞｼｯｸE" pitchFamily="50" charset="-128"/>
                <a:ea typeface="HGPｺﾞｼｯｸE" pitchFamily="50" charset="-128"/>
                <a:cs typeface="HGPｺﾞｼｯｸE" pitchFamily="50" charset="-128"/>
              </a:rPr>
              <a:t>05</a:t>
            </a:r>
            <a:r>
              <a:rPr lang="en-US" altLang="ja-JP" sz="2400" dirty="0" smtClean="0">
                <a:latin typeface="HGPｺﾞｼｯｸE" pitchFamily="50" charset="-128"/>
                <a:ea typeface="HGPｺﾞｼｯｸE" pitchFamily="50" charset="-128"/>
                <a:cs typeface="HGPｺﾞｼｯｸE" pitchFamily="50" charset="-128"/>
              </a:rPr>
              <a:t>/13 </a:t>
            </a:r>
            <a:r>
              <a:rPr lang="en-US" altLang="ja-JP" sz="2400" dirty="0">
                <a:latin typeface="HGPｺﾞｼｯｸE" pitchFamily="50" charset="-128"/>
                <a:ea typeface="HGPｺﾞｼｯｸE" pitchFamily="50" charset="-128"/>
                <a:cs typeface="HGPｺﾞｼｯｸE" pitchFamily="50" charset="-128"/>
              </a:rPr>
              <a:t>(</a:t>
            </a:r>
            <a:r>
              <a:rPr lang="ja-JP" altLang="en-US" sz="2400" dirty="0">
                <a:latin typeface="HGPｺﾞｼｯｸE" pitchFamily="50" charset="-128"/>
                <a:ea typeface="HGPｺﾞｼｯｸE" pitchFamily="50" charset="-128"/>
                <a:cs typeface="HGPｺﾞｼｯｸE" pitchFamily="50" charset="-128"/>
              </a:rPr>
              <a:t>金</a:t>
            </a:r>
            <a:r>
              <a:rPr lang="en-US" altLang="ja-JP" sz="2400" dirty="0">
                <a:latin typeface="HGPｺﾞｼｯｸE" pitchFamily="50" charset="-128"/>
                <a:ea typeface="HGPｺﾞｼｯｸE" pitchFamily="50" charset="-128"/>
                <a:cs typeface="HGPｺﾞｼｯｸE" pitchFamily="50" charset="-128"/>
              </a:rPr>
              <a:t>)</a:t>
            </a:r>
            <a:endParaRPr lang="ja-JP" altLang="en-US" sz="2400" dirty="0">
              <a:latin typeface="HGPｺﾞｼｯｸE" pitchFamily="50" charset="-128"/>
              <a:ea typeface="HGPｺﾞｼｯｸE" pitchFamily="50" charset="-128"/>
              <a:cs typeface="HGPｺﾞｼｯｸE" pitchFamily="50" charset="-128"/>
            </a:endParaRPr>
          </a:p>
        </p:txBody>
      </p:sp>
      <p:sp>
        <p:nvSpPr>
          <p:cNvPr id="4100" name="Text Box 4"/>
          <p:cNvSpPr txBox="1">
            <a:spLocks noChangeArrowheads="1"/>
          </p:cNvSpPr>
          <p:nvPr/>
        </p:nvSpPr>
        <p:spPr bwMode="auto">
          <a:xfrm>
            <a:off x="20638" y="76200"/>
            <a:ext cx="5229316" cy="461665"/>
          </a:xfrm>
          <a:prstGeom prst="rect">
            <a:avLst/>
          </a:prstGeom>
          <a:noFill/>
          <a:ln w="9525">
            <a:noFill/>
            <a:miter lim="800000"/>
            <a:headEnd/>
            <a:tailEnd/>
          </a:ln>
        </p:spPr>
        <p:txBody>
          <a:bodyPr wrap="none">
            <a:prstTxWarp prst="textNoShape">
              <a:avLst/>
            </a:prstTxWarp>
            <a:spAutoFit/>
          </a:bodyPr>
          <a:lstStyle/>
          <a:p>
            <a:r>
              <a:rPr lang="en-US" altLang="ja-JP" dirty="0">
                <a:latin typeface="HGPｺﾞｼｯｸE" pitchFamily="50" charset="-128"/>
                <a:ea typeface="HGPｺﾞｼｯｸE" pitchFamily="50" charset="-128"/>
                <a:cs typeface="HGPｺﾞｼｯｸE" pitchFamily="50" charset="-128"/>
              </a:rPr>
              <a:t>INEX </a:t>
            </a:r>
            <a:r>
              <a:rPr lang="ja-JP" altLang="en-US" dirty="0">
                <a:latin typeface="HGPｺﾞｼｯｸE" pitchFamily="50" charset="-128"/>
                <a:ea typeface="HGPｺﾞｼｯｸE" pitchFamily="50" charset="-128"/>
                <a:cs typeface="HGPｺﾞｼｯｸE" pitchFamily="50" charset="-128"/>
              </a:rPr>
              <a:t>第４回</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最低限 </a:t>
            </a:r>
            <a:r>
              <a:rPr lang="en-US" altLang="ja-JP" dirty="0" err="1" smtClean="0">
                <a:latin typeface="HGPｺﾞｼｯｸE" pitchFamily="50" charset="-128"/>
                <a:ea typeface="HGPｺﾞｼｯｸE" pitchFamily="50" charset="-128"/>
                <a:cs typeface="HGPｺﾞｼｯｸE" pitchFamily="50" charset="-128"/>
              </a:rPr>
              <a:t>Unix(</a:t>
            </a:r>
            <a:r>
              <a:rPr lang="en-US" altLang="ja-JP" dirty="0" err="1">
                <a:latin typeface="HGPｺﾞｼｯｸE" pitchFamily="50" charset="-128"/>
                <a:ea typeface="HGPｺﾞｼｯｸE" pitchFamily="50" charset="-128"/>
                <a:cs typeface="HGPｺﾞｼｯｸE" pitchFamily="50" charset="-128"/>
              </a:rPr>
              <a:t>Linux</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その３</a:t>
            </a:r>
            <a:endParaRPr lang="ja-JP" altLang="en-US" sz="3200" dirty="0">
              <a:latin typeface="HGPｺﾞｼｯｸE" pitchFamily="50" charset="-128"/>
              <a:ea typeface="HGPｺﾞｼｯｸE" pitchFamily="50" charset="-128"/>
              <a:cs typeface="HGPｺﾞｼｯｸE" pitchFamily="50"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8572" y="63106"/>
            <a:ext cx="9372600" cy="1143000"/>
          </a:xfrm>
        </p:spPr>
        <p:txBody>
          <a:bodyPr/>
          <a:lstStyle/>
          <a:p>
            <a:pPr eaLnBrk="1" hangingPunct="1"/>
            <a:r>
              <a:rPr lang="ja-JP" altLang="en-US" dirty="0" smtClean="0">
                <a:solidFill>
                  <a:schemeClr val="tx1"/>
                </a:solidFill>
                <a:latin typeface="HGPｺﾞｼｯｸE" pitchFamily="50" charset="-128"/>
                <a:ea typeface="HGPｺﾞｼｯｸE" pitchFamily="50" charset="-128"/>
                <a:cs typeface="HGPｺﾞｼｯｸE" pitchFamily="50" charset="-128"/>
              </a:rPr>
              <a:t>シェル</a:t>
            </a:r>
            <a:r>
              <a:rPr lang="ja-JP" altLang="en-US" dirty="0" smtClean="0">
                <a:solidFill>
                  <a:schemeClr val="tx1"/>
                </a:solidFill>
                <a:latin typeface="HGPｺﾞｼｯｸE" pitchFamily="50" charset="-128"/>
                <a:ea typeface="HGPｺﾞｼｯｸE" pitchFamily="50" charset="-128"/>
                <a:cs typeface="HGPｺﾞｼｯｸE" pitchFamily="50" charset="-128"/>
              </a:rPr>
              <a:t>の</a:t>
            </a:r>
            <a:r>
              <a:rPr lang="ja-JP" altLang="en-US" dirty="0" smtClean="0">
                <a:solidFill>
                  <a:schemeClr val="tx1"/>
                </a:solidFill>
                <a:latin typeface="HGPｺﾞｼｯｸE" pitchFamily="50" charset="-128"/>
                <a:ea typeface="HGPｺﾞｼｯｸE" pitchFamily="50" charset="-128"/>
                <a:cs typeface="HGPｺﾞｼｯｸE" pitchFamily="50" charset="-128"/>
              </a:rPr>
              <a:t>機能</a:t>
            </a:r>
            <a:r>
              <a:rPr lang="en-US" altLang="ja-JP" dirty="0" smtClean="0">
                <a:solidFill>
                  <a:schemeClr val="tx1"/>
                </a:solidFill>
                <a:latin typeface="HGPｺﾞｼｯｸE" pitchFamily="50" charset="-128"/>
                <a:ea typeface="HGPｺﾞｼｯｸE" pitchFamily="50" charset="-128"/>
                <a:cs typeface="HGPｺﾞｼｯｸE" pitchFamily="50" charset="-128"/>
              </a:rPr>
              <a:t/>
            </a:r>
            <a:br>
              <a:rPr lang="en-US" altLang="ja-JP" dirty="0" smtClean="0">
                <a:solidFill>
                  <a:schemeClr val="tx1"/>
                </a:solidFill>
                <a:latin typeface="HGPｺﾞｼｯｸE" pitchFamily="50" charset="-128"/>
                <a:ea typeface="HGPｺﾞｼｯｸE" pitchFamily="50" charset="-128"/>
                <a:cs typeface="HGPｺﾞｼｯｸE" pitchFamily="50" charset="-128"/>
              </a:rPr>
            </a:br>
            <a:r>
              <a:rPr lang="en-US" altLang="ja-JP" dirty="0" smtClean="0">
                <a:solidFill>
                  <a:schemeClr val="tx1"/>
                </a:solidFill>
                <a:latin typeface="HGPｺﾞｼｯｸE" pitchFamily="50" charset="-128"/>
                <a:ea typeface="HGPｺﾞｼｯｸE" pitchFamily="50" charset="-128"/>
                <a:cs typeface="HGPｺﾞｼｯｸE" pitchFamily="50" charset="-128"/>
              </a:rPr>
              <a:t>〜</a:t>
            </a:r>
            <a:r>
              <a:rPr lang="ja-JP" altLang="en-US" dirty="0" smtClean="0">
                <a:solidFill>
                  <a:schemeClr val="tx1"/>
                </a:solidFill>
                <a:latin typeface="HGPｺﾞｼｯｸE" pitchFamily="50" charset="-128"/>
                <a:ea typeface="HGPｺﾞｼｯｸE" pitchFamily="50" charset="-128"/>
                <a:cs typeface="HGPｺﾞｼｯｸE" pitchFamily="50" charset="-128"/>
              </a:rPr>
              <a:t>アプリケーションソフト</a:t>
            </a:r>
            <a:r>
              <a:rPr lang="ja-JP" altLang="en-US" dirty="0">
                <a:solidFill>
                  <a:schemeClr val="tx1"/>
                </a:solidFill>
                <a:latin typeface="HGPｺﾞｼｯｸE" pitchFamily="50" charset="-128"/>
                <a:ea typeface="HGPｺﾞｼｯｸE" pitchFamily="50" charset="-128"/>
                <a:cs typeface="HGPｺﾞｼｯｸE" pitchFamily="50" charset="-128"/>
              </a:rPr>
              <a:t>の環境</a:t>
            </a:r>
            <a:r>
              <a:rPr lang="ja-JP" altLang="en-US" dirty="0" smtClean="0">
                <a:solidFill>
                  <a:schemeClr val="tx1"/>
                </a:solidFill>
                <a:latin typeface="HGPｺﾞｼｯｸE" pitchFamily="50" charset="-128"/>
                <a:ea typeface="HGPｺﾞｼｯｸE" pitchFamily="50" charset="-128"/>
                <a:cs typeface="HGPｺﾞｼｯｸE" pitchFamily="50" charset="-128"/>
              </a:rPr>
              <a:t>設定</a:t>
            </a:r>
            <a:r>
              <a:rPr lang="en-US" altLang="ja-JP" dirty="0" smtClean="0">
                <a:solidFill>
                  <a:schemeClr val="tx1"/>
                </a:solidFill>
                <a:latin typeface="HGPｺﾞｼｯｸE" pitchFamily="50" charset="-128"/>
                <a:ea typeface="HGPｺﾞｼｯｸE" pitchFamily="50" charset="-128"/>
                <a:cs typeface="HGPｺﾞｼｯｸE" pitchFamily="50" charset="-128"/>
              </a:rPr>
              <a:t>〜</a:t>
            </a:r>
            <a:endParaRPr lang="ja-JP" altLang="en-US" dirty="0">
              <a:solidFill>
                <a:schemeClr val="tx1"/>
              </a:solidFill>
              <a:latin typeface="HGPｺﾞｼｯｸE" pitchFamily="50" charset="-128"/>
              <a:ea typeface="HGPｺﾞｼｯｸE" pitchFamily="50" charset="-128"/>
              <a:cs typeface="HGPｺﾞｼｯｸE" pitchFamily="50" charset="-128"/>
            </a:endParaRPr>
          </a:p>
        </p:txBody>
      </p:sp>
      <p:sp>
        <p:nvSpPr>
          <p:cNvPr id="13315" name="Rectangle 3"/>
          <p:cNvSpPr>
            <a:spLocks noGrp="1" noChangeArrowheads="1"/>
          </p:cNvSpPr>
          <p:nvPr>
            <p:ph idx="1"/>
          </p:nvPr>
        </p:nvSpPr>
        <p:spPr>
          <a:xfrm>
            <a:off x="228600" y="1695450"/>
            <a:ext cx="8458200" cy="508635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アプリケーションソフト </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ブラウザ</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メーラ</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エディタ</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など</a:t>
            </a:r>
            <a:r>
              <a:rPr lang="en-US" altLang="ja-JP" dirty="0">
                <a:latin typeface="HGPｺﾞｼｯｸE" pitchFamily="50" charset="-128"/>
                <a:ea typeface="HGPｺﾞｼｯｸE" pitchFamily="50" charset="-128"/>
                <a:cs typeface="HGPｺﾞｼｯｸE" pitchFamily="50" charset="-128"/>
              </a:rPr>
              <a:t>)</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の動作環境</a:t>
            </a:r>
            <a:r>
              <a:rPr lang="ja-JP" altLang="en-US" dirty="0">
                <a:latin typeface="HGPｺﾞｼｯｸE" pitchFamily="50" charset="-128"/>
                <a:ea typeface="HGPｺﾞｼｯｸE" pitchFamily="50" charset="-128"/>
                <a:cs typeface="HGPｺﾞｼｯｸE" pitchFamily="50" charset="-128"/>
              </a:rPr>
              <a:t>を</a:t>
            </a:r>
            <a:r>
              <a:rPr lang="ja-JP" altLang="en-US" dirty="0" smtClean="0">
                <a:latin typeface="HGPｺﾞｼｯｸE" pitchFamily="50" charset="-128"/>
                <a:ea typeface="HGPｺﾞｼｯｸE" pitchFamily="50" charset="-128"/>
                <a:cs typeface="HGPｺﾞｼｯｸE" pitchFamily="50" charset="-128"/>
              </a:rPr>
              <a:t>設定</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ユーザ名</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ホームディレクトリ</a:t>
            </a:r>
            <a:r>
              <a:rPr lang="en-US" altLang="ja-JP" dirty="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言語</a:t>
            </a:r>
            <a:r>
              <a:rPr lang="en-US" altLang="ja-JP" dirty="0" smtClean="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a:t>
            </a: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a:t>
            </a:r>
            <a:r>
              <a:rPr lang="ja-JP" altLang="en-US" dirty="0">
                <a:solidFill>
                  <a:srgbClr val="C00000"/>
                </a:solidFill>
                <a:latin typeface="HGPｺﾞｼｯｸE" pitchFamily="50" charset="-128"/>
                <a:ea typeface="HGPｺﾞｼｯｸE" pitchFamily="50" charset="-128"/>
                <a:cs typeface="HGPｺﾞｼｯｸE" pitchFamily="50" charset="-128"/>
              </a:rPr>
              <a:t>環境変数</a:t>
            </a:r>
            <a:r>
              <a:rPr lang="ja-JP" altLang="en-US" dirty="0">
                <a:latin typeface="HGPｺﾞｼｯｸE" pitchFamily="50" charset="-128"/>
                <a:ea typeface="HGPｺﾞｼｯｸE" pitchFamily="50" charset="-128"/>
                <a:cs typeface="HGPｺﾞｼｯｸE" pitchFamily="50" charset="-128"/>
              </a:rPr>
              <a:t>」 に文字列を代入することで設定</a:t>
            </a:r>
            <a:endParaRPr lang="en-US" altLang="ja-JP" dirty="0" smtClean="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例</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言語環境</a:t>
            </a:r>
            <a:r>
              <a:rPr lang="en-US" altLang="ja-JP" dirty="0">
                <a:latin typeface="HGPｺﾞｼｯｸE" pitchFamily="50" charset="-128"/>
                <a:ea typeface="HGPｺﾞｼｯｸE" pitchFamily="50" charset="-128"/>
                <a:cs typeface="HGPｺﾞｼｯｸE" pitchFamily="50" charset="-128"/>
              </a:rPr>
              <a:t>  </a:t>
            </a:r>
            <a:r>
              <a:rPr lang="en-US" altLang="ja-JP" dirty="0">
                <a:solidFill>
                  <a:srgbClr val="C00000"/>
                </a:solidFill>
                <a:latin typeface="HGPｺﾞｼｯｸE" pitchFamily="50" charset="-128"/>
                <a:ea typeface="HGPｺﾞｼｯｸE" pitchFamily="50" charset="-128"/>
                <a:cs typeface="HGPｺﾞｼｯｸE" pitchFamily="50" charset="-128"/>
              </a:rPr>
              <a:t>LANG=</a:t>
            </a:r>
            <a:r>
              <a:rPr lang="en-US" altLang="ja-JP" dirty="0" smtClean="0">
                <a:solidFill>
                  <a:srgbClr val="C00000"/>
                </a:solidFill>
                <a:latin typeface="HGPｺﾞｼｯｸE" pitchFamily="50" charset="-128"/>
                <a:ea typeface="HGPｺﾞｼｯｸE" pitchFamily="50" charset="-128"/>
                <a:cs typeface="HGPｺﾞｼｯｸE" pitchFamily="50" charset="-128"/>
              </a:rPr>
              <a:t>C</a:t>
            </a:r>
          </a:p>
          <a:p>
            <a:pPr lvl="2" eaLnBrk="1" hangingPunct="1">
              <a:buClr>
                <a:schemeClr val="tx1"/>
              </a:buClr>
              <a:buNone/>
            </a:pPr>
            <a:r>
              <a:rPr lang="en-US" altLang="ja-JP" dirty="0" smtClean="0">
                <a:solidFill>
                  <a:srgbClr val="C00000"/>
                </a:solidFill>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ターミナル</a:t>
            </a:r>
            <a:r>
              <a:rPr lang="ja-JP" altLang="en-US" dirty="0">
                <a:latin typeface="HGPｺﾞｼｯｸE" pitchFamily="50" charset="-128"/>
                <a:ea typeface="HGPｺﾞｼｯｸE" pitchFamily="50" charset="-128"/>
                <a:cs typeface="HGPｺﾞｼｯｸE" pitchFamily="50" charset="-128"/>
              </a:rPr>
              <a:t>の種類</a:t>
            </a:r>
            <a:r>
              <a:rPr lang="ja-JP" altLang="en-US" dirty="0">
                <a:solidFill>
                  <a:schemeClr val="bg1"/>
                </a:solidFill>
                <a:latin typeface="HGPｺﾞｼｯｸE" pitchFamily="50" charset="-128"/>
                <a:ea typeface="HGPｺﾞｼｯｸE" pitchFamily="50" charset="-128"/>
                <a:cs typeface="HGPｺﾞｼｯｸE" pitchFamily="50" charset="-128"/>
              </a:rPr>
              <a:t> </a:t>
            </a:r>
            <a:r>
              <a:rPr lang="en-US" altLang="ja-JP" dirty="0">
                <a:solidFill>
                  <a:srgbClr val="C00000"/>
                </a:solidFill>
                <a:latin typeface="HGPｺﾞｼｯｸE" pitchFamily="50" charset="-128"/>
                <a:ea typeface="HGPｺﾞｼｯｸE" pitchFamily="50" charset="-128"/>
                <a:cs typeface="HGPｺﾞｼｯｸE" pitchFamily="50" charset="-128"/>
              </a:rPr>
              <a:t>TERM=</a:t>
            </a:r>
            <a:r>
              <a:rPr lang="en-US" altLang="ja-JP" dirty="0" err="1">
                <a:solidFill>
                  <a:srgbClr val="C00000"/>
                </a:solidFill>
                <a:latin typeface="HGPｺﾞｼｯｸE" pitchFamily="50" charset="-128"/>
                <a:ea typeface="HGPｺﾞｼｯｸE" pitchFamily="50" charset="-128"/>
                <a:cs typeface="HGPｺﾞｼｯｸE" pitchFamily="50" charset="-128"/>
              </a:rPr>
              <a:t>xterm</a:t>
            </a:r>
            <a:endParaRPr lang="en-US" altLang="ja-JP" dirty="0">
              <a:solidFill>
                <a:srgbClr val="C00000"/>
              </a:solidFill>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ja-JP" altLang="en-US" dirty="0" smtClean="0">
                <a:solidFill>
                  <a:srgbClr val="000000"/>
                </a:solidFill>
                <a:latin typeface="HGPｺﾞｼｯｸE" pitchFamily="50" charset="-128"/>
                <a:ea typeface="HGPｺﾞｼｯｸE" pitchFamily="50" charset="-128"/>
                <a:cs typeface="HGPｺﾞｼｯｸE" pitchFamily="50" charset="-128"/>
              </a:rPr>
              <a:t> </a:t>
            </a:r>
            <a:r>
              <a:rPr lang="en-US" altLang="ja-JP" dirty="0" smtClean="0">
                <a:solidFill>
                  <a:srgbClr val="000000"/>
                </a:solidFill>
                <a:latin typeface="HGPｺﾞｼｯｸE" pitchFamily="50" charset="-128"/>
                <a:ea typeface="HGPｺﾞｼｯｸE" pitchFamily="50" charset="-128"/>
                <a:cs typeface="HGPｺﾞｼｯｸE" pitchFamily="50" charset="-128"/>
              </a:rPr>
              <a:t>bash </a:t>
            </a:r>
            <a:r>
              <a:rPr lang="ja-JP" altLang="en-US" dirty="0" smtClean="0">
                <a:solidFill>
                  <a:srgbClr val="000000"/>
                </a:solidFill>
                <a:latin typeface="HGPｺﾞｼｯｸE" pitchFamily="50" charset="-128"/>
                <a:ea typeface="HGPｺﾞｼｯｸE" pitchFamily="50" charset="-128"/>
                <a:cs typeface="HGPｺﾞｼｯｸE" pitchFamily="50" charset="-128"/>
              </a:rPr>
              <a:t>の場合は </a:t>
            </a:r>
            <a:r>
              <a:rPr lang="en-US" altLang="ja-JP" dirty="0">
                <a:solidFill>
                  <a:srgbClr val="000000"/>
                </a:solidFill>
                <a:latin typeface="HGPｺﾞｼｯｸE" pitchFamily="50" charset="-128"/>
                <a:ea typeface="HGPｺﾞｼｯｸE" pitchFamily="50" charset="-128"/>
                <a:cs typeface="HGPｺﾞｼｯｸE" pitchFamily="50" charset="-128"/>
              </a:rPr>
              <a:t>export </a:t>
            </a:r>
            <a:r>
              <a:rPr lang="ja-JP" altLang="en-US" dirty="0">
                <a:solidFill>
                  <a:srgbClr val="000000"/>
                </a:solidFill>
                <a:latin typeface="HGPｺﾞｼｯｸE" pitchFamily="50" charset="-128"/>
                <a:ea typeface="HGPｺﾞｼｯｸE" pitchFamily="50" charset="-128"/>
                <a:cs typeface="HGPｺﾞｼｯｸE" pitchFamily="50" charset="-128"/>
              </a:rPr>
              <a:t>コマンドを</a:t>
            </a:r>
            <a:r>
              <a:rPr lang="ja-JP" altLang="en-US" dirty="0" smtClean="0">
                <a:solidFill>
                  <a:srgbClr val="000000"/>
                </a:solidFill>
                <a:latin typeface="HGPｺﾞｼｯｸE" pitchFamily="50" charset="-128"/>
                <a:ea typeface="HGPｺﾞｼｯｸE" pitchFamily="50" charset="-128"/>
                <a:cs typeface="HGPｺﾞｼｯｸE" pitchFamily="50" charset="-128"/>
              </a:rPr>
              <a:t>使用</a:t>
            </a:r>
            <a:endParaRPr lang="en-US" altLang="ja-JP" dirty="0" smtClean="0">
              <a:solidFill>
                <a:srgbClr val="000000"/>
              </a:solidFill>
              <a:latin typeface="HGPｺﾞｼｯｸE" pitchFamily="50" charset="-128"/>
              <a:ea typeface="HGPｺﾞｼｯｸE" pitchFamily="50" charset="-128"/>
              <a:cs typeface="HGPｺﾞｼｯｸE" pitchFamily="50" charset="-128"/>
            </a:endParaRPr>
          </a:p>
          <a:p>
            <a:pPr lvl="2" eaLnBrk="1" hangingPunct="1">
              <a:buClr>
                <a:schemeClr val="tx1"/>
              </a:buClr>
              <a:buNone/>
            </a:pPr>
            <a:r>
              <a:rPr lang="en-US" altLang="ja-JP" dirty="0" smtClean="0">
                <a:solidFill>
                  <a:srgbClr val="000000"/>
                </a:solidFill>
                <a:latin typeface="HGPｺﾞｼｯｸE" pitchFamily="50" charset="-128"/>
                <a:ea typeface="HGPｺﾞｼｯｸE" pitchFamily="50" charset="-128"/>
                <a:cs typeface="HGPｺﾞｼｯｸE" pitchFamily="50" charset="-128"/>
              </a:rPr>
              <a:t>   </a:t>
            </a:r>
            <a:r>
              <a:rPr lang="en-US" altLang="ja-JP" dirty="0" err="1" smtClean="0">
                <a:solidFill>
                  <a:srgbClr val="000000"/>
                </a:solidFill>
                <a:latin typeface="HGPｺﾞｼｯｸE" pitchFamily="50" charset="-128"/>
                <a:ea typeface="HGPｺﾞｼｯｸE" pitchFamily="50" charset="-128"/>
                <a:cs typeface="HGPｺﾞｼｯｸE" pitchFamily="50" charset="-128"/>
              </a:rPr>
              <a:t>hoge@joho</a:t>
            </a:r>
            <a:r>
              <a:rPr lang="en-US" altLang="ja-JP" dirty="0" smtClean="0">
                <a:solidFill>
                  <a:srgbClr val="000000"/>
                </a:solidFill>
                <a:latin typeface="HGPｺﾞｼｯｸE" pitchFamily="50" charset="-128"/>
                <a:ea typeface="HGPｺﾞｼｯｸE" pitchFamily="50" charset="-128"/>
                <a:cs typeface="HGPｺﾞｼｯｸE" pitchFamily="50" charset="-128"/>
              </a:rPr>
              <a:t>:~$ export LANG=C</a:t>
            </a:r>
            <a:endParaRPr lang="ja-JP" altLang="en-US" dirty="0" smtClean="0">
              <a:solidFill>
                <a:srgbClr val="996633"/>
              </a:solidFill>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詳しくは実習編で</a:t>
            </a:r>
            <a:r>
              <a:rPr lang="en-US" altLang="ja-JP" dirty="0">
                <a:latin typeface="HGPｺﾞｼｯｸE" pitchFamily="50" charset="-128"/>
                <a:ea typeface="HGPｺﾞｼｯｸE" pitchFamily="50" charset="-128"/>
                <a:cs typeface="HGPｺﾞｼｯｸE" pitchFamily="50" charset="-128"/>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28625" y="89294"/>
            <a:ext cx="8143875" cy="1143000"/>
          </a:xfrm>
        </p:spPr>
        <p:txBody>
          <a:bodyPr/>
          <a:lstStyle/>
          <a:p>
            <a:pPr eaLnBrk="1" hangingPunct="1"/>
            <a:r>
              <a:rPr lang="ja-JP" altLang="en-US" dirty="0" smtClean="0">
                <a:solidFill>
                  <a:schemeClr val="tx1"/>
                </a:solidFill>
                <a:latin typeface="HGPｺﾞｼｯｸE" pitchFamily="50" charset="-128"/>
                <a:ea typeface="HGPｺﾞｼｯｸE" pitchFamily="50" charset="-128"/>
                <a:cs typeface="HGPｺﾞｼｯｸE" pitchFamily="50" charset="-128"/>
              </a:rPr>
              <a:t>シェル</a:t>
            </a:r>
            <a:r>
              <a:rPr lang="ja-JP" altLang="en-US" dirty="0" smtClean="0">
                <a:solidFill>
                  <a:schemeClr val="tx1"/>
                </a:solidFill>
                <a:latin typeface="HGPｺﾞｼｯｸE" pitchFamily="50" charset="-128"/>
                <a:ea typeface="HGPｺﾞｼｯｸE" pitchFamily="50" charset="-128"/>
                <a:cs typeface="HGPｺﾞｼｯｸE" pitchFamily="50" charset="-128"/>
              </a:rPr>
              <a:t>の</a:t>
            </a:r>
            <a:r>
              <a:rPr lang="ja-JP" altLang="en-US" dirty="0" smtClean="0">
                <a:solidFill>
                  <a:schemeClr val="tx1"/>
                </a:solidFill>
                <a:latin typeface="HGPｺﾞｼｯｸE" pitchFamily="50" charset="-128"/>
                <a:ea typeface="HGPｺﾞｼｯｸE" pitchFamily="50" charset="-128"/>
                <a:cs typeface="HGPｺﾞｼｯｸE" pitchFamily="50" charset="-128"/>
              </a:rPr>
              <a:t>機能</a:t>
            </a:r>
            <a:r>
              <a:rPr lang="en-US" altLang="ja-JP" dirty="0" smtClean="0">
                <a:solidFill>
                  <a:schemeClr val="tx1"/>
                </a:solidFill>
                <a:latin typeface="HGPｺﾞｼｯｸE" pitchFamily="50" charset="-128"/>
                <a:ea typeface="HGPｺﾞｼｯｸE" pitchFamily="50" charset="-128"/>
                <a:cs typeface="HGPｺﾞｼｯｸE" pitchFamily="50" charset="-128"/>
              </a:rPr>
              <a:t/>
            </a:r>
            <a:br>
              <a:rPr lang="en-US" altLang="ja-JP" dirty="0" smtClean="0">
                <a:solidFill>
                  <a:schemeClr val="tx1"/>
                </a:solidFill>
                <a:latin typeface="HGPｺﾞｼｯｸE" pitchFamily="50" charset="-128"/>
                <a:ea typeface="HGPｺﾞｼｯｸE" pitchFamily="50" charset="-128"/>
                <a:cs typeface="HGPｺﾞｼｯｸE" pitchFamily="50" charset="-128"/>
              </a:rPr>
            </a:br>
            <a:r>
              <a:rPr lang="en-US" altLang="ja-JP" dirty="0" smtClean="0">
                <a:solidFill>
                  <a:schemeClr val="tx1"/>
                </a:solidFill>
                <a:latin typeface="HGPｺﾞｼｯｸE" pitchFamily="50" charset="-128"/>
                <a:ea typeface="HGPｺﾞｼｯｸE" pitchFamily="50" charset="-128"/>
                <a:cs typeface="HGPｺﾞｼｯｸE" pitchFamily="50" charset="-128"/>
              </a:rPr>
              <a:t>〜</a:t>
            </a:r>
            <a:r>
              <a:rPr lang="ja-JP" altLang="en-US" dirty="0" smtClean="0">
                <a:solidFill>
                  <a:schemeClr val="tx1"/>
                </a:solidFill>
                <a:latin typeface="HGPｺﾞｼｯｸE" pitchFamily="50" charset="-128"/>
                <a:ea typeface="HGPｺﾞｼｯｸE" pitchFamily="50" charset="-128"/>
                <a:cs typeface="HGPｺﾞｼｯｸE" pitchFamily="50" charset="-128"/>
              </a:rPr>
              <a:t>プログラミング言語</a:t>
            </a:r>
            <a:r>
              <a:rPr lang="en-US" altLang="ja-JP" dirty="0" smtClean="0">
                <a:solidFill>
                  <a:schemeClr val="tx1"/>
                </a:solidFill>
                <a:latin typeface="HGPｺﾞｼｯｸE" pitchFamily="50" charset="-128"/>
                <a:ea typeface="HGPｺﾞｼｯｸE" pitchFamily="50" charset="-128"/>
                <a:cs typeface="HGPｺﾞｼｯｸE" pitchFamily="50" charset="-128"/>
              </a:rPr>
              <a:t>〜</a:t>
            </a:r>
            <a:endParaRPr lang="ja-JP" altLang="en-US" dirty="0">
              <a:solidFill>
                <a:schemeClr val="tx1"/>
              </a:solidFill>
              <a:latin typeface="HGPｺﾞｼｯｸE" pitchFamily="50" charset="-128"/>
              <a:ea typeface="HGPｺﾞｼｯｸE" pitchFamily="50" charset="-128"/>
              <a:cs typeface="HGPｺﾞｼｯｸE" pitchFamily="50" charset="-128"/>
            </a:endParaRPr>
          </a:p>
        </p:txBody>
      </p:sp>
      <p:sp>
        <p:nvSpPr>
          <p:cNvPr id="14339" name="Rectangle 3"/>
          <p:cNvSpPr>
            <a:spLocks noGrp="1" noChangeArrowheads="1"/>
          </p:cNvSpPr>
          <p:nvPr>
            <p:ph idx="1"/>
          </p:nvPr>
        </p:nvSpPr>
        <p:spPr>
          <a:xfrm>
            <a:off x="228600" y="1373964"/>
            <a:ext cx="8772525" cy="508635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a:t>
            </a:r>
            <a:r>
              <a:rPr lang="ja-JP" altLang="en-US" dirty="0" smtClean="0">
                <a:latin typeface="HGPｺﾞｼｯｸE" pitchFamily="50" charset="-128"/>
                <a:ea typeface="HGPｺﾞｼｯｸE" pitchFamily="50" charset="-128"/>
                <a:cs typeface="HGPｺﾞｼｯｸE" pitchFamily="50" charset="-128"/>
              </a:rPr>
              <a:t>はプログラミング言語としての機能も持つ</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条件</a:t>
            </a:r>
            <a:r>
              <a:rPr lang="ja-JP" altLang="en-US" dirty="0">
                <a:latin typeface="HGPｺﾞｼｯｸE" pitchFamily="50" charset="-128"/>
                <a:ea typeface="HGPｺﾞｼｯｸE" pitchFamily="50" charset="-128"/>
                <a:cs typeface="HGPｺﾞｼｯｸE" pitchFamily="50" charset="-128"/>
              </a:rPr>
              <a:t>分岐や繰り返しなどの</a:t>
            </a:r>
            <a:r>
              <a:rPr lang="ja-JP" altLang="en-US" dirty="0" smtClean="0">
                <a:latin typeface="HGPｺﾞｼｯｸE" pitchFamily="50" charset="-128"/>
                <a:ea typeface="HGPｺﾞｼｯｸE" pitchFamily="50" charset="-128"/>
                <a:cs typeface="HGPｺﾞｼｯｸE" pitchFamily="50" charset="-128"/>
              </a:rPr>
              <a:t>制御構造を</a:t>
            </a:r>
            <a:r>
              <a:rPr lang="ja-JP" altLang="en-US" dirty="0">
                <a:latin typeface="HGPｺﾞｼｯｸE" pitchFamily="50" charset="-128"/>
                <a:ea typeface="HGPｺﾞｼｯｸE" pitchFamily="50" charset="-128"/>
                <a:cs typeface="HGPｺﾞｼｯｸE" pitchFamily="50" charset="-128"/>
              </a:rPr>
              <a:t>持つ</a:t>
            </a:r>
          </a:p>
          <a:p>
            <a:pPr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シェルスクリプトファイル</a:t>
            </a:r>
            <a:endParaRPr lang="en-US" altLang="ja-JP" dirty="0">
              <a:solidFill>
                <a:srgbClr val="C00000"/>
              </a:solidFill>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一連の手続き</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コマンド</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を書き込んだファイル</a:t>
            </a:r>
            <a:endParaRPr lang="en-US" altLang="ja-JP" dirty="0">
              <a:solidFill>
                <a:srgbClr val="C00000"/>
              </a:solidFill>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実行すると一連の手続きが行われる</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拡張子を </a:t>
            </a:r>
            <a:r>
              <a:rPr lang="en-US" altLang="ja-JP" dirty="0">
                <a:latin typeface="HGPｺﾞｼｯｸE" pitchFamily="50" charset="-128"/>
                <a:ea typeface="HGPｺﾞｼｯｸE" pitchFamily="50" charset="-128"/>
                <a:cs typeface="HGPｺﾞｼｯｸE" pitchFamily="50" charset="-128"/>
              </a:rPr>
              <a:t>.</a:t>
            </a:r>
            <a:r>
              <a:rPr lang="en-US" altLang="ja-JP" dirty="0" err="1">
                <a:latin typeface="HGPｺﾞｼｯｸE" pitchFamily="50" charset="-128"/>
                <a:ea typeface="HGPｺﾞｼｯｸE" pitchFamily="50" charset="-128"/>
                <a:cs typeface="HGPｺﾞｼｯｸE" pitchFamily="50" charset="-128"/>
              </a:rPr>
              <a:t>sh</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とするのが慣習</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「シェルスクリプト」編で詳しく紹介</a:t>
            </a:r>
            <a:endParaRPr lang="en-US" altLang="ja-JP" dirty="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シェル以外に</a:t>
            </a:r>
            <a:r>
              <a:rPr lang="ja-JP" altLang="en-US" dirty="0" smtClean="0">
                <a:latin typeface="HGPｺﾞｼｯｸE" pitchFamily="50" charset="-128"/>
                <a:ea typeface="HGPｺﾞｼｯｸE" pitchFamily="50" charset="-128"/>
                <a:cs typeface="HGPｺﾞｼｯｸE" pitchFamily="50" charset="-128"/>
              </a:rPr>
              <a:t>もスクリプトを実行できるプログラミング言語が存在</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例</a:t>
            </a:r>
            <a:r>
              <a:rPr lang="en-US" altLang="ja-JP" dirty="0">
                <a:latin typeface="HGPｺﾞｼｯｸE" pitchFamily="50" charset="-128"/>
                <a:ea typeface="HGPｺﾞｼｯｸE" pitchFamily="50" charset="-128"/>
                <a:cs typeface="HGPｺﾞｼｯｸE" pitchFamily="50" charset="-128"/>
              </a:rPr>
              <a:t>: </a:t>
            </a:r>
            <a:r>
              <a:rPr lang="en-US" altLang="ja-JP" dirty="0" err="1">
                <a:latin typeface="HGPｺﾞｼｯｸE" pitchFamily="50" charset="-128"/>
                <a:ea typeface="HGPｺﾞｼｯｸE" pitchFamily="50" charset="-128"/>
                <a:cs typeface="HGPｺﾞｼｯｸE" pitchFamily="50" charset="-128"/>
              </a:rPr>
              <a:t>perl</a:t>
            </a:r>
            <a:r>
              <a:rPr lang="en-US" altLang="ja-JP" dirty="0">
                <a:latin typeface="HGPｺﾞｼｯｸE" pitchFamily="50" charset="-128"/>
                <a:ea typeface="HGPｺﾞｼｯｸE" pitchFamily="50" charset="-128"/>
                <a:cs typeface="HGPｺﾞｼｯｸE" pitchFamily="50" charset="-128"/>
              </a:rPr>
              <a:t>, ruby, </a:t>
            </a:r>
            <a:r>
              <a:rPr lang="en-US" altLang="ja-JP" dirty="0" smtClean="0">
                <a:latin typeface="HGPｺﾞｼｯｸE" pitchFamily="50" charset="-128"/>
                <a:ea typeface="HGPｺﾞｼｯｸE" pitchFamily="50" charset="-128"/>
                <a:cs typeface="HGPｺﾞｼｯｸE" pitchFamily="50" charset="-128"/>
              </a:rPr>
              <a:t>python</a:t>
            </a:r>
            <a:endParaRPr lang="ja-JP" altLang="en-US"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76200"/>
            <a:ext cx="7958138" cy="1143000"/>
          </a:xfrm>
        </p:spPr>
        <p:txBody>
          <a:bodyPr/>
          <a:lstStyle/>
          <a:p>
            <a:pPr eaLnBrk="1" hangingPunct="1"/>
            <a:r>
              <a:rPr lang="en-US" altLang="ja-JP" sz="4800" dirty="0">
                <a:solidFill>
                  <a:schemeClr val="tx1"/>
                </a:solidFill>
                <a:latin typeface="HGPｺﾞｼｯｸE" pitchFamily="50" charset="-128"/>
                <a:ea typeface="HGPｺﾞｼｯｸE" pitchFamily="50" charset="-128"/>
                <a:cs typeface="HGPｺﾞｼｯｸE" pitchFamily="50" charset="-128"/>
              </a:rPr>
              <a:t>Unix </a:t>
            </a:r>
            <a:r>
              <a:rPr lang="ja-JP" altLang="en-US" sz="4800" dirty="0">
                <a:solidFill>
                  <a:schemeClr val="tx1"/>
                </a:solidFill>
                <a:latin typeface="HGPｺﾞｼｯｸE" pitchFamily="50" charset="-128"/>
                <a:ea typeface="HGPｺﾞｼｯｸE" pitchFamily="50" charset="-128"/>
                <a:cs typeface="HGPｺﾞｼｯｸE" pitchFamily="50" charset="-128"/>
              </a:rPr>
              <a:t>系 </a:t>
            </a:r>
            <a:r>
              <a:rPr lang="en-US" altLang="ja-JP" sz="4800" dirty="0">
                <a:solidFill>
                  <a:schemeClr val="tx1"/>
                </a:solidFill>
                <a:latin typeface="HGPｺﾞｼｯｸE" pitchFamily="50" charset="-128"/>
                <a:ea typeface="HGPｺﾞｼｯｸE" pitchFamily="50" charset="-128"/>
                <a:cs typeface="HGPｺﾞｼｯｸE" pitchFamily="50" charset="-128"/>
              </a:rPr>
              <a:t>OS </a:t>
            </a:r>
            <a:r>
              <a:rPr lang="ja-JP" altLang="en-US" sz="4800" dirty="0">
                <a:solidFill>
                  <a:schemeClr val="tx1"/>
                </a:solidFill>
                <a:latin typeface="HGPｺﾞｼｯｸE" pitchFamily="50" charset="-128"/>
                <a:ea typeface="HGPｺﾞｼｯｸE" pitchFamily="50" charset="-128"/>
                <a:cs typeface="HGPｺﾞｼｯｸE" pitchFamily="50" charset="-128"/>
              </a:rPr>
              <a:t>の代表的なシェル</a:t>
            </a:r>
          </a:p>
        </p:txBody>
      </p:sp>
      <p:sp>
        <p:nvSpPr>
          <p:cNvPr id="15363" name="Rectangle 3"/>
          <p:cNvSpPr>
            <a:spLocks noGrp="1" noChangeArrowheads="1"/>
          </p:cNvSpPr>
          <p:nvPr>
            <p:ph idx="1"/>
          </p:nvPr>
        </p:nvSpPr>
        <p:spPr>
          <a:xfrm>
            <a:off x="214313" y="1295400"/>
            <a:ext cx="8458200" cy="5086350"/>
          </a:xfrm>
        </p:spPr>
        <p:txBody>
          <a:bodyPr/>
          <a:lstStyle/>
          <a:p>
            <a:pPr eaLnBrk="1" hangingPunct="1">
              <a:lnSpc>
                <a:spcPct val="90000"/>
              </a:lnSpc>
              <a:buClr>
                <a:schemeClr val="tx1"/>
              </a:buClr>
              <a:buFont typeface="Arial"/>
              <a:buChar char="•"/>
            </a:pPr>
            <a:r>
              <a:rPr lang="en-US" altLang="ja-JP" dirty="0" err="1">
                <a:latin typeface="HGPｺﾞｼｯｸE" pitchFamily="50" charset="-128"/>
                <a:ea typeface="HGPｺﾞｼｯｸE" pitchFamily="50" charset="-128"/>
                <a:cs typeface="HGPｺﾞｼｯｸE" pitchFamily="50" charset="-128"/>
              </a:rPr>
              <a:t>sh</a:t>
            </a:r>
            <a:r>
              <a:rPr lang="en-US" altLang="ja-JP" dirty="0">
                <a:latin typeface="HGPｺﾞｼｯｸE" pitchFamily="50" charset="-128"/>
                <a:ea typeface="HGPｺﾞｼｯｸE" pitchFamily="50" charset="-128"/>
                <a:cs typeface="HGPｺﾞｼｯｸE" pitchFamily="50" charset="-128"/>
              </a:rPr>
              <a:t>, </a:t>
            </a:r>
            <a:r>
              <a:rPr lang="en-US" altLang="ja-JP" dirty="0">
                <a:solidFill>
                  <a:srgbClr val="C00000"/>
                </a:solidFill>
                <a:latin typeface="HGPｺﾞｼｯｸE" pitchFamily="50" charset="-128"/>
                <a:ea typeface="HGPｺﾞｼｯｸE" pitchFamily="50" charset="-128"/>
                <a:cs typeface="HGPｺﾞｼｯｸE" pitchFamily="50" charset="-128"/>
              </a:rPr>
              <a:t>bash</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 </a:t>
            </a:r>
            <a:r>
              <a:rPr lang="en-US" altLang="ja-JP" dirty="0" err="1">
                <a:latin typeface="HGPｺﾞｼｯｸE" pitchFamily="50" charset="-128"/>
                <a:ea typeface="HGPｺﾞｼｯｸE" pitchFamily="50" charset="-128"/>
                <a:cs typeface="HGPｺﾞｼｯｸE" pitchFamily="50" charset="-128"/>
              </a:rPr>
              <a:t>csh</a:t>
            </a:r>
            <a:r>
              <a:rPr lang="en-US" altLang="ja-JP" dirty="0">
                <a:latin typeface="HGPｺﾞｼｯｸE" pitchFamily="50" charset="-128"/>
                <a:ea typeface="HGPｺﾞｼｯｸE" pitchFamily="50" charset="-128"/>
                <a:cs typeface="HGPｺﾞｼｯｸE" pitchFamily="50" charset="-128"/>
              </a:rPr>
              <a:t>,</a:t>
            </a:r>
            <a:r>
              <a:rPr lang="en-US" altLang="ja-JP" dirty="0" smtClean="0">
                <a:latin typeface="HGPｺﾞｼｯｸE" pitchFamily="50" charset="-128"/>
                <a:ea typeface="HGPｺﾞｼｯｸE" pitchFamily="50" charset="-128"/>
                <a:cs typeface="HGPｺﾞｼｯｸE" pitchFamily="50" charset="-128"/>
              </a:rPr>
              <a:t> dash, </a:t>
            </a:r>
            <a:r>
              <a:rPr lang="en-US" altLang="ja-JP" dirty="0" err="1" smtClean="0">
                <a:latin typeface="HGPｺﾞｼｯｸE" pitchFamily="50" charset="-128"/>
                <a:ea typeface="HGPｺﾞｼｯｸE" pitchFamily="50" charset="-128"/>
                <a:cs typeface="HGPｺﾞｼｯｸE" pitchFamily="50" charset="-128"/>
              </a:rPr>
              <a:t>tcsh</a:t>
            </a:r>
            <a:r>
              <a:rPr lang="en-US" altLang="ja-JP" dirty="0">
                <a:latin typeface="HGPｺﾞｼｯｸE" pitchFamily="50" charset="-128"/>
                <a:ea typeface="HGPｺﾞｼｯｸE" pitchFamily="50" charset="-128"/>
                <a:cs typeface="HGPｺﾞｼｯｸE" pitchFamily="50" charset="-128"/>
              </a:rPr>
              <a:t>, </a:t>
            </a:r>
            <a:r>
              <a:rPr lang="en-US" altLang="ja-JP" dirty="0" err="1">
                <a:latin typeface="HGPｺﾞｼｯｸE" pitchFamily="50" charset="-128"/>
                <a:ea typeface="HGPｺﾞｼｯｸE" pitchFamily="50" charset="-128"/>
                <a:cs typeface="HGPｺﾞｼｯｸE" pitchFamily="50" charset="-128"/>
              </a:rPr>
              <a:t>ksh</a:t>
            </a:r>
            <a:r>
              <a:rPr lang="en-US" altLang="ja-JP" dirty="0">
                <a:latin typeface="HGPｺﾞｼｯｸE" pitchFamily="50" charset="-128"/>
                <a:ea typeface="HGPｺﾞｼｯｸE" pitchFamily="50" charset="-128"/>
                <a:cs typeface="HGPｺﾞｼｯｸE" pitchFamily="50" charset="-128"/>
              </a:rPr>
              <a:t>, </a:t>
            </a:r>
            <a:r>
              <a:rPr lang="en-US" altLang="ja-JP" dirty="0" err="1">
                <a:latin typeface="HGPｺﾞｼｯｸE" pitchFamily="50" charset="-128"/>
                <a:ea typeface="HGPｺﾞｼｯｸE" pitchFamily="50" charset="-128"/>
                <a:cs typeface="HGPｺﾞｼｯｸE" pitchFamily="50" charset="-128"/>
              </a:rPr>
              <a:t>zsh</a:t>
            </a:r>
            <a:r>
              <a:rPr lang="en-US" altLang="ja-JP" dirty="0">
                <a:latin typeface="HGPｺﾞｼｯｸE" pitchFamily="50" charset="-128"/>
                <a:ea typeface="HGPｺﾞｼｯｸE" pitchFamily="50" charset="-128"/>
                <a:cs typeface="HGPｺﾞｼｯｸE" pitchFamily="50" charset="-128"/>
              </a:rPr>
              <a:t>, </a:t>
            </a:r>
            <a:r>
              <a:rPr lang="en-US" altLang="ja-JP" dirty="0">
                <a:ea typeface="HGPｺﾞｼｯｸE" pitchFamily="50" charset="-128"/>
                <a:cs typeface="HGPｺﾞｼｯｸE" pitchFamily="50" charset="-128"/>
              </a:rPr>
              <a:t>…</a:t>
            </a:r>
            <a:endParaRPr lang="en-US" altLang="ja-JP" dirty="0">
              <a:latin typeface="HGPｺﾞｼｯｸE" pitchFamily="50" charset="-128"/>
              <a:ea typeface="HGPｺﾞｼｯｸE" pitchFamily="50" charset="-128"/>
              <a:cs typeface="HGPｺﾞｼｯｸE" pitchFamily="50" charset="-128"/>
            </a:endParaRPr>
          </a:p>
          <a:p>
            <a:pPr lvl="1" eaLnBrk="1" hangingPunct="1">
              <a:lnSpc>
                <a:spcPct val="90000"/>
              </a:lnSpc>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それぞれ異なる特徴を</a:t>
            </a:r>
            <a:r>
              <a:rPr lang="ja-JP" altLang="en-US" dirty="0" smtClean="0">
                <a:latin typeface="HGPｺﾞｼｯｸE" pitchFamily="50" charset="-128"/>
                <a:ea typeface="HGPｺﾞｼｯｸE" pitchFamily="50" charset="-128"/>
                <a:cs typeface="HGPｺﾞｼｯｸE" pitchFamily="50" charset="-128"/>
              </a:rPr>
              <a:t>持つ</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lnSpc>
                <a:spcPct val="90000"/>
              </a:lnSpc>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ユーザ</a:t>
            </a:r>
            <a:r>
              <a:rPr lang="ja-JP" altLang="en-US" dirty="0">
                <a:latin typeface="HGPｺﾞｼｯｸE" pitchFamily="50" charset="-128"/>
                <a:ea typeface="HGPｺﾞｼｯｸE" pitchFamily="50" charset="-128"/>
                <a:cs typeface="HGPｺﾞｼｯｸE" pitchFamily="50" charset="-128"/>
              </a:rPr>
              <a:t>はシェル</a:t>
            </a:r>
            <a:r>
              <a:rPr lang="ja-JP" altLang="en-US" dirty="0" smtClean="0">
                <a:latin typeface="HGPｺﾞｼｯｸE" pitchFamily="50" charset="-128"/>
                <a:ea typeface="HGPｺﾞｼｯｸE" pitchFamily="50" charset="-128"/>
                <a:cs typeface="HGPｺﾞｼｯｸE" pitchFamily="50" charset="-128"/>
              </a:rPr>
              <a:t>を自由に選択</a:t>
            </a:r>
            <a:r>
              <a:rPr lang="ja-JP" altLang="en-US" dirty="0">
                <a:latin typeface="HGPｺﾞｼｯｸE" pitchFamily="50" charset="-128"/>
                <a:ea typeface="HGPｺﾞｼｯｸE" pitchFamily="50" charset="-128"/>
                <a:cs typeface="HGPｺﾞｼｯｸE" pitchFamily="50" charset="-128"/>
              </a:rPr>
              <a:t>可能</a:t>
            </a:r>
            <a:endParaRPr lang="en-US" altLang="ja-JP" dirty="0">
              <a:latin typeface="HGPｺﾞｼｯｸE" pitchFamily="50" charset="-128"/>
              <a:ea typeface="HGPｺﾞｼｯｸE" pitchFamily="50" charset="-128"/>
              <a:cs typeface="HGPｺﾞｼｯｸE" pitchFamily="50" charset="-128"/>
            </a:endParaRPr>
          </a:p>
          <a:p>
            <a:pPr eaLnBrk="1" hangingPunct="1">
              <a:lnSpc>
                <a:spcPct val="90000"/>
              </a:lnSpc>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Windows </a:t>
            </a:r>
            <a:r>
              <a:rPr lang="ja-JP" altLang="en-US" dirty="0">
                <a:latin typeface="HGPｺﾞｼｯｸE" pitchFamily="50" charset="-128"/>
                <a:ea typeface="HGPｺﾞｼｯｸE" pitchFamily="50" charset="-128"/>
                <a:cs typeface="HGPｺﾞｼｯｸE" pitchFamily="50" charset="-128"/>
              </a:rPr>
              <a:t>や </a:t>
            </a:r>
            <a:r>
              <a:rPr lang="en-US" altLang="ja-JP" dirty="0">
                <a:latin typeface="HGPｺﾞｼｯｸE" pitchFamily="50" charset="-128"/>
                <a:ea typeface="HGPｺﾞｼｯｸE" pitchFamily="50" charset="-128"/>
                <a:cs typeface="HGPｺﾞｼｯｸE" pitchFamily="50" charset="-128"/>
              </a:rPr>
              <a:t>Mac </a:t>
            </a:r>
            <a:r>
              <a:rPr lang="ja-JP" altLang="en-US" dirty="0">
                <a:latin typeface="HGPｺﾞｼｯｸE" pitchFamily="50" charset="-128"/>
                <a:ea typeface="HGPｺﾞｼｯｸE" pitchFamily="50" charset="-128"/>
                <a:cs typeface="HGPｺﾞｼｯｸE" pitchFamily="50" charset="-128"/>
              </a:rPr>
              <a:t>にもシェルが存在</a:t>
            </a:r>
            <a:endParaRPr lang="en-US" altLang="ja-JP" dirty="0">
              <a:latin typeface="HGPｺﾞｼｯｸE" pitchFamily="50" charset="-128"/>
              <a:ea typeface="HGPｺﾞｼｯｸE" pitchFamily="50" charset="-128"/>
              <a:cs typeface="HGPｺﾞｼｯｸE" pitchFamily="50" charset="-128"/>
            </a:endParaRPr>
          </a:p>
          <a:p>
            <a:pPr lvl="1" eaLnBrk="1" hangingPunct="1">
              <a:lnSpc>
                <a:spcPct val="90000"/>
              </a:lnSpc>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Windows: Explorer,</a:t>
            </a:r>
            <a:r>
              <a:rPr lang="ja-JP" altLang="en-US" dirty="0">
                <a:latin typeface="HGPｺﾞｼｯｸE" pitchFamily="50" charset="-128"/>
                <a:ea typeface="HGPｺﾞｼｯｸE" pitchFamily="50" charset="-128"/>
                <a:cs typeface="HGPｺﾞｼｯｸE" pitchFamily="50" charset="-128"/>
              </a:rPr>
              <a:t> コマンドプロンプト</a:t>
            </a:r>
            <a:r>
              <a:rPr lang="en-US" altLang="ja-JP" dirty="0">
                <a:latin typeface="HGPｺﾞｼｯｸE" pitchFamily="50" charset="-128"/>
                <a:ea typeface="HGPｺﾞｼｯｸE" pitchFamily="50" charset="-128"/>
                <a:cs typeface="HGPｺﾞｼｯｸE" pitchFamily="50" charset="-128"/>
              </a:rPr>
              <a:t> </a:t>
            </a:r>
          </a:p>
          <a:p>
            <a:pPr lvl="1" eaLnBrk="1" hangingPunct="1">
              <a:lnSpc>
                <a:spcPct val="90000"/>
              </a:lnSpc>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Mac</a:t>
            </a:r>
            <a:r>
              <a:rPr lang="ja-JP" altLang="en-US" dirty="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OS : Finder</a:t>
            </a:r>
          </a:p>
        </p:txBody>
      </p:sp>
      <p:pic>
        <p:nvPicPr>
          <p:cNvPr id="15364" name="Picture 5" descr="D:\Desktop\command-prompt.jpg"/>
          <p:cNvPicPr>
            <a:picLocks noChangeAspect="1" noChangeArrowheads="1"/>
          </p:cNvPicPr>
          <p:nvPr/>
        </p:nvPicPr>
        <p:blipFill>
          <a:blip r:embed="rId3"/>
          <a:srcRect/>
          <a:stretch>
            <a:fillRect/>
          </a:stretch>
        </p:blipFill>
        <p:spPr bwMode="auto">
          <a:xfrm>
            <a:off x="4495800" y="4114800"/>
            <a:ext cx="4400550" cy="2214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76200"/>
            <a:ext cx="7772400" cy="1143000"/>
          </a:xfrm>
        </p:spPr>
        <p:txBody>
          <a:bodyPr/>
          <a:lstStyle/>
          <a:p>
            <a:pPr eaLnBrk="1" hangingPunct="1"/>
            <a:r>
              <a:rPr lang="en-US" altLang="ja-JP" sz="4800" dirty="0" err="1" smtClean="0">
                <a:solidFill>
                  <a:schemeClr val="tx1"/>
                </a:solidFill>
                <a:latin typeface="HGPｺﾞｼｯｸE" pitchFamily="50" charset="-128"/>
                <a:ea typeface="HGPｺﾞｼｯｸE" pitchFamily="50" charset="-128"/>
                <a:cs typeface="HGPｺﾞｼｯｸE" pitchFamily="50" charset="-128"/>
              </a:rPr>
              <a:t>sh</a:t>
            </a:r>
            <a:r>
              <a:rPr lang="en-US" altLang="ja-JP" sz="4800" dirty="0" smtClean="0">
                <a:solidFill>
                  <a:schemeClr val="tx1"/>
                </a:solidFill>
                <a:latin typeface="HGPｺﾞｼｯｸE" pitchFamily="50" charset="-128"/>
                <a:ea typeface="HGPｺﾞｼｯｸE" pitchFamily="50" charset="-128"/>
                <a:cs typeface="HGPｺﾞｼｯｸE" pitchFamily="50" charset="-128"/>
              </a:rPr>
              <a:t> </a:t>
            </a:r>
            <a:r>
              <a:rPr lang="ja-JP" altLang="en-US" sz="4800" dirty="0" smtClean="0">
                <a:solidFill>
                  <a:schemeClr val="tx1"/>
                </a:solidFill>
                <a:latin typeface="HGPｺﾞｼｯｸE" pitchFamily="50" charset="-128"/>
                <a:ea typeface="HGPｺﾞｼｯｸE" pitchFamily="50" charset="-128"/>
                <a:cs typeface="HGPｺﾞｼｯｸE" pitchFamily="50" charset="-128"/>
              </a:rPr>
              <a:t>とは</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6147" name="Rectangle 3"/>
          <p:cNvSpPr>
            <a:spLocks noGrp="1" noChangeArrowheads="1"/>
          </p:cNvSpPr>
          <p:nvPr>
            <p:ph idx="1"/>
          </p:nvPr>
        </p:nvSpPr>
        <p:spPr>
          <a:xfrm>
            <a:off x="285750" y="1143000"/>
            <a:ext cx="8572500" cy="5143500"/>
          </a:xfrm>
        </p:spPr>
        <p:txBody>
          <a:bodyPr/>
          <a:lstStyle/>
          <a:p>
            <a:pPr eaLnBrk="1" hangingPunct="1">
              <a:buClr>
                <a:schemeClr val="tx1"/>
              </a:buClr>
              <a:buFont typeface="Arial"/>
              <a:buChar char="•"/>
            </a:pPr>
            <a:r>
              <a:rPr lang="en-US" altLang="ja-JP" dirty="0" smtClean="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en-US" altLang="ja-JP" dirty="0" err="1" smtClean="0">
                <a:latin typeface="HGPｺﾞｼｯｸE" pitchFamily="50" charset="-128"/>
                <a:ea typeface="HGPｺﾞｼｯｸE" pitchFamily="50" charset="-128"/>
                <a:cs typeface="HGPｺﾞｼｯｸE" pitchFamily="50" charset="-128"/>
              </a:rPr>
              <a:t>sh</a:t>
            </a:r>
            <a:r>
              <a:rPr lang="en-US" altLang="ja-JP" dirty="0" smtClean="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Bourne</a:t>
            </a:r>
            <a:r>
              <a:rPr lang="en-US" altLang="ja-JP" dirty="0" smtClean="0">
                <a:latin typeface="HGPｺﾞｼｯｸE" pitchFamily="50" charset="-128"/>
                <a:ea typeface="HGPｺﾞｼｯｸE" pitchFamily="50" charset="-128"/>
                <a:cs typeface="HGPｺﾞｼｯｸE" pitchFamily="50" charset="-128"/>
              </a:rPr>
              <a:t> Shell</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Unix </a:t>
            </a:r>
            <a:r>
              <a:rPr lang="ja-JP" altLang="en-US" dirty="0">
                <a:latin typeface="HGPｺﾞｼｯｸE" pitchFamily="50" charset="-128"/>
                <a:ea typeface="HGPｺﾞｼｯｸE" pitchFamily="50" charset="-128"/>
                <a:cs typeface="HGPｺﾞｼｯｸE" pitchFamily="50" charset="-128"/>
              </a:rPr>
              <a:t>系 </a:t>
            </a:r>
            <a:r>
              <a:rPr lang="en-US" altLang="ja-JP" dirty="0">
                <a:latin typeface="HGPｺﾞｼｯｸE" pitchFamily="50" charset="-128"/>
                <a:ea typeface="HGPｺﾞｼｯｸE" pitchFamily="50" charset="-128"/>
                <a:cs typeface="HGPｺﾞｼｯｸE" pitchFamily="50" charset="-128"/>
              </a:rPr>
              <a:t>OS </a:t>
            </a:r>
            <a:r>
              <a:rPr lang="ja-JP" altLang="en-US" dirty="0" smtClean="0">
                <a:latin typeface="HGPｺﾞｼｯｸE" pitchFamily="50" charset="-128"/>
                <a:ea typeface="HGPｺﾞｼｯｸE" pitchFamily="50" charset="-128"/>
                <a:cs typeface="HGPｺﾞｼｯｸE" pitchFamily="50" charset="-128"/>
              </a:rPr>
              <a:t>の最初のシェル</a:t>
            </a:r>
          </a:p>
          <a:p>
            <a:pPr lvl="2"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BSD Unix </a:t>
            </a:r>
            <a:r>
              <a:rPr lang="ja-JP" altLang="en-US" dirty="0" smtClean="0">
                <a:latin typeface="HGPｺﾞｼｯｸE" pitchFamily="50" charset="-128"/>
                <a:ea typeface="HGPｺﾞｼｯｸE" pitchFamily="50" charset="-128"/>
                <a:cs typeface="HGPｺﾞｼｯｸE" pitchFamily="50" charset="-128"/>
              </a:rPr>
              <a:t>に実装されていたシェル </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シンプルだがユーザインタフェースとしての機能は低い</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Unix </a:t>
            </a:r>
            <a:r>
              <a:rPr lang="ja-JP" altLang="en-US" dirty="0" smtClean="0">
                <a:latin typeface="HGPｺﾞｼｯｸE" pitchFamily="50" charset="-128"/>
                <a:ea typeface="HGPｺﾞｼｯｸE" pitchFamily="50" charset="-128"/>
                <a:cs typeface="HGPｺﾞｼｯｸE" pitchFamily="50" charset="-128"/>
              </a:rPr>
              <a:t>系</a:t>
            </a:r>
            <a:r>
              <a:rPr lang="en-US" altLang="ja-JP" dirty="0" smtClean="0">
                <a:latin typeface="HGPｺﾞｼｯｸE" pitchFamily="50" charset="-128"/>
                <a:ea typeface="HGPｺﾞｼｯｸE" pitchFamily="50" charset="-128"/>
                <a:cs typeface="HGPｺﾞｼｯｸE" pitchFamily="50" charset="-128"/>
              </a:rPr>
              <a:t> OS </a:t>
            </a:r>
            <a:r>
              <a:rPr lang="ja-JP" altLang="en-US" dirty="0" smtClean="0">
                <a:latin typeface="HGPｺﾞｼｯｸE" pitchFamily="50" charset="-128"/>
                <a:ea typeface="HGPｺﾞｼｯｸE" pitchFamily="50" charset="-128"/>
                <a:cs typeface="HGPｺﾞｼｯｸE" pitchFamily="50" charset="-128"/>
              </a:rPr>
              <a:t>間の互換性が強い</a:t>
            </a:r>
            <a:endParaRPr lang="en-US" altLang="ja-JP" dirty="0" smtClean="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76200"/>
            <a:ext cx="7772400" cy="1143000"/>
          </a:xfrm>
        </p:spPr>
        <p:txBody>
          <a:bodyPr/>
          <a:lstStyle/>
          <a:p>
            <a:pPr eaLnBrk="1" hangingPunct="1"/>
            <a:r>
              <a:rPr lang="en-US" altLang="ja-JP" sz="4800" dirty="0" smtClean="0">
                <a:solidFill>
                  <a:schemeClr val="tx1"/>
                </a:solidFill>
                <a:latin typeface="HGPｺﾞｼｯｸE" pitchFamily="50" charset="-128"/>
                <a:ea typeface="HGPｺﾞｼｯｸE" pitchFamily="50" charset="-128"/>
                <a:cs typeface="HGPｺﾞｼｯｸE" pitchFamily="50" charset="-128"/>
              </a:rPr>
              <a:t>bash </a:t>
            </a:r>
            <a:r>
              <a:rPr lang="ja-JP" altLang="en-US" sz="4800" dirty="0" smtClean="0">
                <a:solidFill>
                  <a:schemeClr val="tx1"/>
                </a:solidFill>
                <a:latin typeface="HGPｺﾞｼｯｸE" pitchFamily="50" charset="-128"/>
                <a:ea typeface="HGPｺﾞｼｯｸE" pitchFamily="50" charset="-128"/>
                <a:cs typeface="HGPｺﾞｼｯｸE" pitchFamily="50" charset="-128"/>
              </a:rPr>
              <a:t>とは</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6147" name="Rectangle 3"/>
          <p:cNvSpPr>
            <a:spLocks noGrp="1" noChangeArrowheads="1"/>
          </p:cNvSpPr>
          <p:nvPr>
            <p:ph idx="1"/>
          </p:nvPr>
        </p:nvSpPr>
        <p:spPr>
          <a:xfrm>
            <a:off x="285750" y="1143000"/>
            <a:ext cx="8572500" cy="5143500"/>
          </a:xfrm>
        </p:spPr>
        <p:txBody>
          <a:bodyPr/>
          <a:lstStyle/>
          <a:p>
            <a:pPr eaLnBrk="1" hangingPunct="1">
              <a:buClr>
                <a:schemeClr val="tx1"/>
              </a:buClr>
              <a:buFont typeface="Arial"/>
              <a:buChar cha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bash </a:t>
            </a:r>
            <a:r>
              <a:rPr lang="ja-JP" altLang="en-US" dirty="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Bourne Again Shell</a:t>
            </a: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Unix </a:t>
            </a:r>
            <a:r>
              <a:rPr lang="ja-JP" altLang="en-US" dirty="0">
                <a:latin typeface="HGPｺﾞｼｯｸE" pitchFamily="50" charset="-128"/>
                <a:ea typeface="HGPｺﾞｼｯｸE" pitchFamily="50" charset="-128"/>
                <a:cs typeface="HGPｺﾞｼｯｸE" pitchFamily="50" charset="-128"/>
              </a:rPr>
              <a:t>系 </a:t>
            </a:r>
            <a:r>
              <a:rPr lang="en-US" altLang="ja-JP" dirty="0">
                <a:latin typeface="HGPｺﾞｼｯｸE" pitchFamily="50" charset="-128"/>
                <a:ea typeface="HGPｺﾞｼｯｸE" pitchFamily="50" charset="-128"/>
                <a:cs typeface="HGPｺﾞｼｯｸE" pitchFamily="50" charset="-128"/>
              </a:rPr>
              <a:t>OS </a:t>
            </a:r>
            <a:r>
              <a:rPr lang="ja-JP" altLang="en-US" dirty="0">
                <a:latin typeface="HGPｺﾞｼｯｸE" pitchFamily="50" charset="-128"/>
                <a:ea typeface="HGPｺﾞｼｯｸE" pitchFamily="50" charset="-128"/>
                <a:cs typeface="HGPｺﾞｼｯｸE" pitchFamily="50" charset="-128"/>
              </a:rPr>
              <a:t>のシェルの</a:t>
            </a:r>
            <a:r>
              <a:rPr lang="ja-JP" altLang="en-US" dirty="0" smtClean="0">
                <a:latin typeface="HGPｺﾞｼｯｸE" pitchFamily="50" charset="-128"/>
                <a:ea typeface="HGPｺﾞｼｯｸE" pitchFamily="50" charset="-128"/>
                <a:cs typeface="HGPｺﾞｼｯｸE" pitchFamily="50" charset="-128"/>
              </a:rPr>
              <a:t>一種</a:t>
            </a:r>
            <a:endParaRPr lang="en-US" altLang="ja-JP" dirty="0" smtClean="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en-US" altLang="ja-JP" dirty="0" err="1" smtClean="0">
                <a:latin typeface="HGPｺﾞｼｯｸE" pitchFamily="50" charset="-128"/>
                <a:ea typeface="HGPｺﾞｼｯｸE" pitchFamily="50" charset="-128"/>
                <a:cs typeface="HGPｺﾞｼｯｸE" pitchFamily="50" charset="-128"/>
              </a:rPr>
              <a:t>sh</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の機能を拡張したもの</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ユーザインターフェース機能が高い</a:t>
            </a:r>
            <a:r>
              <a:rPr lang="en-US" altLang="ja-JP" dirty="0" smtClean="0">
                <a:latin typeface="HGPｺﾞｼｯｸE" pitchFamily="50" charset="-128"/>
                <a:ea typeface="HGPｺﾞｼｯｸE" pitchFamily="50" charset="-128"/>
                <a:cs typeface="HGPｺﾞｼｯｸE" pitchFamily="50" charset="-128"/>
              </a:rPr>
              <a:t>(</a:t>
            </a:r>
            <a:r>
              <a:rPr lang="ja-JP" altLang="en-US" dirty="0">
                <a:solidFill>
                  <a:srgbClr val="C00000"/>
                </a:solidFill>
                <a:latin typeface="HGPｺﾞｼｯｸE" pitchFamily="50" charset="-128"/>
                <a:ea typeface="HGPｺﾞｼｯｸE" pitchFamily="50" charset="-128"/>
                <a:cs typeface="HGPｺﾞｼｯｸE" pitchFamily="50" charset="-128"/>
              </a:rPr>
              <a:t>機能の詳細は実習編で</a:t>
            </a:r>
            <a:r>
              <a:rPr lang="en-US" altLang="ja-JP" dirty="0">
                <a:solidFill>
                  <a:srgbClr val="C00000"/>
                </a:solidFill>
                <a:latin typeface="HGPｺﾞｼｯｸE" pitchFamily="50" charset="-128"/>
                <a:ea typeface="HGPｺﾞｼｯｸE" pitchFamily="50" charset="-128"/>
                <a:cs typeface="HGPｺﾞｼｯｸE" pitchFamily="50" charset="-128"/>
              </a:rPr>
              <a:t>!!</a:t>
            </a:r>
            <a:r>
              <a:rPr lang="en-US" altLang="ja-JP" dirty="0">
                <a:latin typeface="HGPｺﾞｼｯｸE" pitchFamily="50" charset="-128"/>
                <a:ea typeface="HGPｺﾞｼｯｸE" pitchFamily="50" charset="-128"/>
                <a:cs typeface="HGPｺﾞｼｯｸE" pitchFamily="50" charset="-128"/>
              </a:rPr>
              <a:t>)</a:t>
            </a:r>
            <a:endParaRPr lang="ja-JP" altLang="en-US" dirty="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リダイレクト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入出力先の指定</a:t>
            </a:r>
            <a:endParaRPr lang="en-US" altLang="ja-JP" dirty="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メタキャラクタ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任意の文字列を指定する為の特殊文字</a:t>
            </a: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ジョブ管理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実行したコマンドの管理</a:t>
            </a: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補完機能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長いファイル・コマンド名の補完など</a:t>
            </a:r>
            <a:endParaRPr lang="en-US" altLang="ja-JP" dirty="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ヒストリ機能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過去に実行したコマンドを記録・表示</a:t>
            </a: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エイリアス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コマンド</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群</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に別名をつける</a:t>
            </a: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環境変数</a:t>
            </a:r>
            <a:r>
              <a:rPr lang="en-US" altLang="ja-JP" dirty="0">
                <a:solidFill>
                  <a:srgbClr val="C00000"/>
                </a:solidFill>
                <a:latin typeface="HGPｺﾞｼｯｸE" pitchFamily="50" charset="-128"/>
                <a:ea typeface="HGPｺﾞｼｯｸE" pitchFamily="50" charset="-128"/>
                <a:cs typeface="HGPｺﾞｼｯｸE" pitchFamily="50" charset="-128"/>
              </a:rPr>
              <a:t>, </a:t>
            </a:r>
            <a:r>
              <a:rPr lang="ja-JP" altLang="en-US" dirty="0">
                <a:solidFill>
                  <a:srgbClr val="C00000"/>
                </a:solidFill>
                <a:latin typeface="HGPｺﾞｼｯｸE" pitchFamily="50" charset="-128"/>
                <a:ea typeface="HGPｺﾞｼｯｸE" pitchFamily="50" charset="-128"/>
                <a:cs typeface="HGPｺﾞｼｯｸE" pitchFamily="50" charset="-128"/>
              </a:rPr>
              <a:t>シェル変数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環境を設定する為の変数</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2362200"/>
            <a:ext cx="7772400" cy="1143000"/>
          </a:xfrm>
        </p:spPr>
        <p:txBody>
          <a:bodyPr/>
          <a:lstStyle/>
          <a:p>
            <a:pPr eaLnBrk="1" hangingPunct="1"/>
            <a:r>
              <a:rPr lang="ja-JP" altLang="en-US" sz="8000" dirty="0">
                <a:solidFill>
                  <a:schemeClr val="tx1"/>
                </a:solidFill>
                <a:latin typeface="HGPｺﾞｼｯｸE" pitchFamily="50" charset="-128"/>
                <a:ea typeface="HGPｺﾞｼｯｸE" pitchFamily="50" charset="-128"/>
                <a:cs typeface="HGPｺﾞｼｯｸE" pitchFamily="50" charset="-128"/>
              </a:rPr>
              <a:t>シェルスクリプト</a:t>
            </a:r>
            <a:endParaRPr lang="ja-JP" altLang="en-US" sz="8000" b="1" dirty="0">
              <a:solidFill>
                <a:schemeClr val="tx1"/>
              </a:solidFill>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76200"/>
            <a:ext cx="86868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シェルスクリプトの目的</a:t>
            </a:r>
          </a:p>
        </p:txBody>
      </p:sp>
      <p:sp>
        <p:nvSpPr>
          <p:cNvPr id="8195"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シェルスクリプトと</a:t>
            </a:r>
            <a:r>
              <a:rPr lang="ja-JP" altLang="en-US" dirty="0" smtClean="0">
                <a:latin typeface="HGPｺﾞｼｯｸE" pitchFamily="50" charset="-128"/>
                <a:ea typeface="HGPｺﾞｼｯｸE" pitchFamily="50" charset="-128"/>
                <a:cs typeface="HGPｺﾞｼｯｸE" pitchFamily="50" charset="-128"/>
              </a:rPr>
              <a:t>は</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一連</a:t>
            </a:r>
            <a:r>
              <a:rPr lang="ja-JP" altLang="en-US" dirty="0" smtClean="0">
                <a:latin typeface="HGPｺﾞｼｯｸE" pitchFamily="50" charset="-128"/>
                <a:ea typeface="HGPｺﾞｼｯｸE" pitchFamily="50" charset="-128"/>
                <a:cs typeface="HGPｺﾞｼｯｸE" pitchFamily="50" charset="-128"/>
              </a:rPr>
              <a:t>の手続き</a:t>
            </a:r>
            <a:r>
              <a:rPr lang="en-US" altLang="ja-JP" dirty="0" smtClean="0">
                <a:latin typeface="HGPｺﾞｼｯｸE" pitchFamily="50" charset="-128"/>
                <a:ea typeface="HGPｺﾞｼｯｸE" pitchFamily="50" charset="-128"/>
                <a:cs typeface="HGPｺﾞｼｯｸE" pitchFamily="50" charset="-128"/>
              </a:rPr>
              <a:t>(</a:t>
            </a:r>
            <a:r>
              <a:rPr lang="ja-JP" altLang="en-US" dirty="0" smtClean="0">
                <a:latin typeface="HGPｺﾞｼｯｸE" pitchFamily="50" charset="-128"/>
                <a:ea typeface="HGPｺﾞｼｯｸE" pitchFamily="50" charset="-128"/>
                <a:cs typeface="HGPｺﾞｼｯｸE" pitchFamily="50" charset="-128"/>
              </a:rPr>
              <a:t>コマンド</a:t>
            </a:r>
            <a:r>
              <a:rPr lang="en-US" altLang="ja-JP" dirty="0" smtClean="0">
                <a:latin typeface="HGPｺﾞｼｯｸE" pitchFamily="50" charset="-128"/>
                <a:ea typeface="HGPｺﾞｼｯｸE" pitchFamily="50" charset="-128"/>
                <a:cs typeface="HGPｺﾞｼｯｸE" pitchFamily="50" charset="-128"/>
              </a:rPr>
              <a:t>)</a:t>
            </a:r>
          </a:p>
          <a:p>
            <a:pPr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単純</a:t>
            </a:r>
            <a:r>
              <a:rPr lang="ja-JP" altLang="en-US" dirty="0">
                <a:latin typeface="HGPｺﾞｼｯｸE" pitchFamily="50" charset="-128"/>
                <a:ea typeface="HGPｺﾞｼｯｸE" pitchFamily="50" charset="-128"/>
                <a:cs typeface="HGPｺﾞｼｯｸE" pitchFamily="50" charset="-128"/>
              </a:rPr>
              <a:t>な作業の繰り返しを自動処理させる</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自分は楽をする</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人為ミスを減らす</a:t>
            </a: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既存のコマンドの組み合わせで新しいコマンドを作る</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例：ファイルのバックアップ</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152400"/>
            <a:ext cx="8686800" cy="1143000"/>
          </a:xfrm>
        </p:spPr>
        <p:txBody>
          <a:bodyPr/>
          <a:lstStyle/>
          <a:p>
            <a:pPr eaLnBrk="1" hangingPunct="1"/>
            <a:r>
              <a:rPr lang="ja-JP" altLang="en-US" dirty="0" smtClean="0">
                <a:solidFill>
                  <a:schemeClr val="tx1"/>
                </a:solidFill>
                <a:latin typeface="HGPｺﾞｼｯｸE" pitchFamily="50" charset="-128"/>
                <a:ea typeface="HGPｺﾞｼｯｸE" pitchFamily="50" charset="-128"/>
                <a:cs typeface="HGPｺﾞｼｯｸE" pitchFamily="50" charset="-128"/>
              </a:rPr>
              <a:t>既存のコマンドを組み合わせて</a:t>
            </a:r>
            <a:r>
              <a:rPr lang="en-US" altLang="ja-JP" dirty="0" smtClean="0">
                <a:solidFill>
                  <a:schemeClr val="tx1"/>
                </a:solidFill>
                <a:latin typeface="HGPｺﾞｼｯｸE" pitchFamily="50" charset="-128"/>
                <a:ea typeface="HGPｺﾞｼｯｸE" pitchFamily="50" charset="-128"/>
                <a:cs typeface="HGPｺﾞｼｯｸE" pitchFamily="50" charset="-128"/>
              </a:rPr>
              <a:t/>
            </a:r>
            <a:br>
              <a:rPr lang="en-US" altLang="ja-JP" dirty="0" smtClean="0">
                <a:solidFill>
                  <a:schemeClr val="tx1"/>
                </a:solidFill>
                <a:latin typeface="HGPｺﾞｼｯｸE" pitchFamily="50" charset="-128"/>
                <a:ea typeface="HGPｺﾞｼｯｸE" pitchFamily="50" charset="-128"/>
                <a:cs typeface="HGPｺﾞｼｯｸE" pitchFamily="50" charset="-128"/>
              </a:rPr>
            </a:br>
            <a:r>
              <a:rPr lang="ja-JP" altLang="en-US" dirty="0" smtClean="0">
                <a:solidFill>
                  <a:schemeClr val="tx1"/>
                </a:solidFill>
                <a:latin typeface="HGPｺﾞｼｯｸE" pitchFamily="50" charset="-128"/>
                <a:ea typeface="HGPｺﾞｼｯｸE" pitchFamily="50" charset="-128"/>
                <a:cs typeface="HGPｺﾞｼｯｸE" pitchFamily="50" charset="-128"/>
              </a:rPr>
              <a:t>新しいコマンドを作る</a:t>
            </a:r>
            <a:endParaRPr lang="ja-JP" altLang="en-US" dirty="0">
              <a:solidFill>
                <a:schemeClr val="tx1"/>
              </a:solidFill>
              <a:latin typeface="HGPｺﾞｼｯｸE" pitchFamily="50" charset="-128"/>
              <a:ea typeface="HGPｺﾞｼｯｸE" pitchFamily="50" charset="-128"/>
              <a:cs typeface="HGPｺﾞｼｯｸE" pitchFamily="50" charset="-128"/>
            </a:endParaRPr>
          </a:p>
        </p:txBody>
      </p:sp>
      <p:sp>
        <p:nvSpPr>
          <p:cNvPr id="8195"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例：ファイルのバックアップ</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直接手でコマンドを打ってみる</a:t>
            </a:r>
          </a:p>
        </p:txBody>
      </p:sp>
      <p:sp>
        <p:nvSpPr>
          <p:cNvPr id="19461" name="Rectangle 26"/>
          <p:cNvSpPr>
            <a:spLocks noChangeArrowheads="1"/>
          </p:cNvSpPr>
          <p:nvPr/>
        </p:nvSpPr>
        <p:spPr bwMode="auto">
          <a:xfrm>
            <a:off x="928688" y="2786063"/>
            <a:ext cx="7239000" cy="2390775"/>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pPr algn="ctr"/>
            <a:endParaRPr lang="ja-JP" sz="1600">
              <a:ea typeface="HGPｺﾞｼｯｸE" pitchFamily="50" charset="-128"/>
              <a:cs typeface="HGPｺﾞｼｯｸE" pitchFamily="50" charset="-128"/>
            </a:endParaRPr>
          </a:p>
        </p:txBody>
      </p:sp>
      <p:sp>
        <p:nvSpPr>
          <p:cNvPr id="19462" name="Text Box 27"/>
          <p:cNvSpPr txBox="1">
            <a:spLocks noChangeArrowheads="1"/>
          </p:cNvSpPr>
          <p:nvPr/>
        </p:nvSpPr>
        <p:spPr bwMode="auto">
          <a:xfrm>
            <a:off x="1081088" y="2828942"/>
            <a:ext cx="6489878" cy="1938992"/>
          </a:xfrm>
          <a:prstGeom prst="rect">
            <a:avLst/>
          </a:prstGeom>
          <a:noFill/>
          <a:ln w="9525">
            <a:noFill/>
            <a:miter lim="800000"/>
            <a:headEnd/>
            <a:tailEnd/>
          </a:ln>
        </p:spPr>
        <p:txBody>
          <a:bodyPr wrap="none">
            <a:prstTxWarp prst="textNoShape">
              <a:avLst/>
            </a:prstTxWarp>
            <a:spAutoFit/>
          </a:bodyPr>
          <a:lstStyle/>
          <a:p>
            <a:r>
              <a:rPr lang="en-US" altLang="ja-JP" dirty="0">
                <a:solidFill>
                  <a:schemeClr val="bg1"/>
                </a:solidFill>
                <a:latin typeface="Lucida Console" charset="0"/>
                <a:ea typeface="HGPｺﾞｼｯｸE" pitchFamily="50" charset="-128"/>
                <a:cs typeface="HGPｺﾞｼｯｸE" pitchFamily="50" charset="-128"/>
              </a:rPr>
              <a:t>$ date ‘+%Y-%</a:t>
            </a:r>
            <a:r>
              <a:rPr lang="en-US" altLang="ja-JP" dirty="0" err="1">
                <a:solidFill>
                  <a:schemeClr val="bg1"/>
                </a:solidFill>
                <a:latin typeface="Lucida Console" charset="0"/>
                <a:ea typeface="HGPｺﾞｼｯｸE" pitchFamily="50" charset="-128"/>
                <a:cs typeface="HGPｺﾞｼｯｸE" pitchFamily="50" charset="-128"/>
              </a:rPr>
              <a:t>m-%d</a:t>
            </a:r>
            <a:r>
              <a:rPr lang="en-US" altLang="ja-JP" dirty="0">
                <a:solidFill>
                  <a:schemeClr val="bg1"/>
                </a:solidFill>
                <a:latin typeface="Lucida Console" charset="0"/>
                <a:ea typeface="HGPｺﾞｼｯｸE" pitchFamily="50" charset="-128"/>
                <a:cs typeface="HGPｺﾞｼｯｸE" pitchFamily="50" charset="-128"/>
              </a:rPr>
              <a:t>’</a:t>
            </a:r>
          </a:p>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smtClean="0">
                <a:solidFill>
                  <a:schemeClr val="bg1"/>
                </a:solidFill>
                <a:latin typeface="Lucida Console" charset="0"/>
                <a:ea typeface="HGPｺﾞｼｯｸE" pitchFamily="50" charset="-128"/>
                <a:cs typeface="HGPｺﾞｼｯｸE" pitchFamily="50" charset="-128"/>
              </a:rPr>
              <a:t>2011-</a:t>
            </a:r>
            <a:r>
              <a:rPr lang="en-US" altLang="ja-JP" dirty="0">
                <a:solidFill>
                  <a:schemeClr val="bg1"/>
                </a:solidFill>
                <a:latin typeface="Lucida Console" charset="0"/>
                <a:ea typeface="HGPｺﾞｼｯｸE" pitchFamily="50" charset="-128"/>
                <a:cs typeface="HGPｺﾞｼｯｸE" pitchFamily="50" charset="-128"/>
              </a:rPr>
              <a:t>05</a:t>
            </a:r>
            <a:r>
              <a:rPr lang="en-US" altLang="ja-JP" dirty="0" smtClean="0">
                <a:solidFill>
                  <a:schemeClr val="bg1"/>
                </a:solidFill>
                <a:latin typeface="Lucida Console" charset="0"/>
                <a:ea typeface="HGPｺﾞｼｯｸE" pitchFamily="50" charset="-128"/>
                <a:cs typeface="HGPｺﾞｼｯｸE" pitchFamily="50" charset="-128"/>
              </a:rPr>
              <a:t>-13</a:t>
            </a:r>
          </a:p>
          <a:p>
            <a:r>
              <a:rPr lang="en-US" altLang="ja-JP" dirty="0">
                <a:solidFill>
                  <a:schemeClr val="bg1"/>
                </a:solidFill>
                <a:latin typeface="Lucida Console" charset="0"/>
                <a:ea typeface="HGPｺﾞｼｯｸE" pitchFamily="50" charset="-128"/>
                <a:cs typeface="HGPｺﾞｼｯｸE" pitchFamily="50" charset="-128"/>
              </a:rPr>
              <a:t>$ cp </a:t>
            </a:r>
            <a:r>
              <a:rPr lang="en-US" altLang="ja-JP" dirty="0" err="1">
                <a:solidFill>
                  <a:schemeClr val="bg1"/>
                </a:solidFill>
                <a:latin typeface="Lucida Console" charset="0"/>
                <a:ea typeface="HGPｺﾞｼｯｸE" pitchFamily="50" charset="-128"/>
                <a:cs typeface="HGPｺﾞｼｯｸE" pitchFamily="50" charset="-128"/>
              </a:rPr>
              <a:t>file.txt</a:t>
            </a:r>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smtClean="0">
                <a:solidFill>
                  <a:schemeClr val="bg1"/>
                </a:solidFill>
                <a:latin typeface="Lucida Console" charset="0"/>
                <a:ea typeface="HGPｺﾞｼｯｸE" pitchFamily="50" charset="-128"/>
                <a:cs typeface="HGPｺﾞｼｯｸE" pitchFamily="50" charset="-128"/>
              </a:rPr>
              <a:t>file_2011-</a:t>
            </a:r>
            <a:r>
              <a:rPr lang="en-US" altLang="ja-JP" dirty="0">
                <a:solidFill>
                  <a:schemeClr val="bg1"/>
                </a:solidFill>
                <a:latin typeface="Lucida Console" charset="0"/>
                <a:ea typeface="HGPｺﾞｼｯｸE" pitchFamily="50" charset="-128"/>
                <a:cs typeface="HGPｺﾞｼｯｸE" pitchFamily="50" charset="-128"/>
              </a:rPr>
              <a:t>05</a:t>
            </a:r>
            <a:r>
              <a:rPr lang="en-US" altLang="ja-JP" dirty="0" smtClean="0">
                <a:solidFill>
                  <a:schemeClr val="bg1"/>
                </a:solidFill>
                <a:latin typeface="Lucida Console" charset="0"/>
                <a:ea typeface="HGPｺﾞｼｯｸE" pitchFamily="50" charset="-128"/>
                <a:cs typeface="HGPｺﾞｼｯｸE" pitchFamily="50" charset="-128"/>
              </a:rPr>
              <a:t>-13.</a:t>
            </a:r>
            <a:r>
              <a:rPr lang="en-US" altLang="ja-JP" dirty="0">
                <a:solidFill>
                  <a:schemeClr val="bg1"/>
                </a:solidFill>
                <a:latin typeface="Lucida Console" charset="0"/>
                <a:ea typeface="HGPｺﾞｼｯｸE" pitchFamily="50" charset="-128"/>
                <a:cs typeface="HGPｺﾞｼｯｸE" pitchFamily="50" charset="-128"/>
              </a:rPr>
              <a:t>txt</a:t>
            </a:r>
          </a:p>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ls</a:t>
            </a:r>
            <a:r>
              <a:rPr lang="en-US" altLang="ja-JP" dirty="0">
                <a:solidFill>
                  <a:schemeClr val="bg1"/>
                </a:solidFill>
                <a:latin typeface="Lucida Console" charset="0"/>
                <a:ea typeface="HGPｺﾞｼｯｸE" pitchFamily="50" charset="-128"/>
                <a:cs typeface="HGPｺﾞｼｯｸE" pitchFamily="50" charset="-128"/>
              </a:rPr>
              <a:t> </a:t>
            </a:r>
          </a:p>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file.txt</a:t>
            </a:r>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smtClean="0">
                <a:solidFill>
                  <a:schemeClr val="bg1"/>
                </a:solidFill>
                <a:latin typeface="Lucida Console" charset="0"/>
                <a:ea typeface="HGPｺﾞｼｯｸE" pitchFamily="50" charset="-128"/>
                <a:cs typeface="HGPｺﾞｼｯｸE" pitchFamily="50" charset="-128"/>
              </a:rPr>
              <a:t>file_2011-</a:t>
            </a:r>
            <a:r>
              <a:rPr lang="en-US" altLang="ja-JP" dirty="0">
                <a:solidFill>
                  <a:schemeClr val="bg1"/>
                </a:solidFill>
                <a:latin typeface="Lucida Console" charset="0"/>
                <a:ea typeface="HGPｺﾞｼｯｸE" pitchFamily="50" charset="-128"/>
                <a:cs typeface="HGPｺﾞｼｯｸE" pitchFamily="50" charset="-128"/>
              </a:rPr>
              <a:t>05</a:t>
            </a:r>
            <a:r>
              <a:rPr lang="en-US" altLang="ja-JP" dirty="0" smtClean="0">
                <a:solidFill>
                  <a:schemeClr val="bg1"/>
                </a:solidFill>
                <a:latin typeface="Lucida Console" charset="0"/>
                <a:ea typeface="HGPｺﾞｼｯｸE" pitchFamily="50" charset="-128"/>
                <a:cs typeface="HGPｺﾞｼｯｸE" pitchFamily="50" charset="-128"/>
              </a:rPr>
              <a:t>-13.</a:t>
            </a:r>
            <a:r>
              <a:rPr lang="en-US" altLang="ja-JP" dirty="0">
                <a:solidFill>
                  <a:schemeClr val="bg1"/>
                </a:solidFill>
                <a:latin typeface="Lucida Console" charset="0"/>
                <a:ea typeface="HGPｺﾞｼｯｸE" pitchFamily="50" charset="-128"/>
                <a:cs typeface="HGPｺﾞｼｯｸE" pitchFamily="50" charset="-128"/>
              </a:rPr>
              <a:t>txt </a:t>
            </a:r>
          </a:p>
        </p:txBody>
      </p:sp>
      <p:sp>
        <p:nvSpPr>
          <p:cNvPr id="8220" name="Text Box 28"/>
          <p:cNvSpPr txBox="1">
            <a:spLocks noChangeArrowheads="1"/>
          </p:cNvSpPr>
          <p:nvPr/>
        </p:nvSpPr>
        <p:spPr bwMode="auto">
          <a:xfrm>
            <a:off x="5348288" y="2876550"/>
            <a:ext cx="2200275" cy="400050"/>
          </a:xfrm>
          <a:prstGeom prst="rect">
            <a:avLst/>
          </a:prstGeom>
          <a:noFill/>
          <a:ln w="9525">
            <a:solidFill>
              <a:srgbClr val="CCFFFF"/>
            </a:solidFill>
            <a:miter lim="800000"/>
            <a:headEnd/>
            <a:tailEnd/>
          </a:ln>
          <a:effectLst/>
        </p:spPr>
        <p:txBody>
          <a:bodyPr wrap="none">
            <a:prstTxWarp prst="textNoShape">
              <a:avLst/>
            </a:prstTxWarp>
            <a:spAutoFit/>
          </a:bodyPr>
          <a:lstStyle/>
          <a:p>
            <a:r>
              <a:rPr lang="ja-JP" altLang="en-US" sz="2000">
                <a:solidFill>
                  <a:srgbClr val="FF7C80"/>
                </a:solidFill>
                <a:effectLst>
                  <a:outerShdw blurRad="38100" dist="38100" dir="2700000" algn="tl">
                    <a:srgbClr val="000000"/>
                  </a:outerShdw>
                </a:effectLst>
                <a:ea typeface="HGPｺﾞｼｯｸE" pitchFamily="50" charset="-128"/>
                <a:cs typeface="HGPｺﾞｼｯｸE" pitchFamily="50" charset="-128"/>
              </a:rPr>
              <a:t>現在の日付を表示</a:t>
            </a:r>
          </a:p>
        </p:txBody>
      </p:sp>
      <p:sp>
        <p:nvSpPr>
          <p:cNvPr id="19464" name="Text Box 29"/>
          <p:cNvSpPr txBox="1">
            <a:spLocks noChangeArrowheads="1"/>
          </p:cNvSpPr>
          <p:nvPr/>
        </p:nvSpPr>
        <p:spPr bwMode="auto">
          <a:xfrm>
            <a:off x="5410201" y="3951304"/>
            <a:ext cx="1954381" cy="400110"/>
          </a:xfrm>
          <a:prstGeom prst="rect">
            <a:avLst/>
          </a:prstGeom>
          <a:noFill/>
          <a:ln w="9525">
            <a:solidFill>
              <a:srgbClr val="CCFFFF"/>
            </a:solidFill>
            <a:miter lim="800000"/>
            <a:headEnd/>
            <a:tailEnd/>
          </a:ln>
        </p:spPr>
        <p:txBody>
          <a:bodyPr wrap="none">
            <a:prstTxWarp prst="textNoShape">
              <a:avLst/>
            </a:prstTxWarp>
            <a:spAutoFit/>
          </a:bodyPr>
          <a:lstStyle/>
          <a:p>
            <a:r>
              <a:rPr lang="ja-JP" altLang="en-US" sz="2000">
                <a:solidFill>
                  <a:srgbClr val="FF7C80"/>
                </a:solidFill>
                <a:ea typeface="HGPｺﾞｼｯｸE" pitchFamily="50" charset="-128"/>
                <a:cs typeface="HGPｺﾞｼｯｸE" pitchFamily="50" charset="-128"/>
              </a:rPr>
              <a:t>ファイルをコピー</a:t>
            </a:r>
          </a:p>
        </p:txBody>
      </p:sp>
      <p:sp>
        <p:nvSpPr>
          <p:cNvPr id="19465" name="Rectangle 30"/>
          <p:cNvSpPr>
            <a:spLocks noChangeArrowheads="1"/>
          </p:cNvSpPr>
          <p:nvPr/>
        </p:nvSpPr>
        <p:spPr bwMode="auto">
          <a:xfrm>
            <a:off x="973138" y="3636574"/>
            <a:ext cx="6553200" cy="360362"/>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9466" name="Rectangle 41"/>
          <p:cNvSpPr>
            <a:spLocks noChangeArrowheads="1"/>
          </p:cNvSpPr>
          <p:nvPr/>
        </p:nvSpPr>
        <p:spPr bwMode="auto">
          <a:xfrm>
            <a:off x="1004888" y="2846404"/>
            <a:ext cx="4191000" cy="381000"/>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9467" name="Rectangle 42"/>
          <p:cNvSpPr>
            <a:spLocks noChangeArrowheads="1"/>
          </p:cNvSpPr>
          <p:nvPr/>
        </p:nvSpPr>
        <p:spPr bwMode="auto">
          <a:xfrm>
            <a:off x="3494088" y="4352141"/>
            <a:ext cx="3671888" cy="360363"/>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9468" name="Text Box 43"/>
          <p:cNvSpPr txBox="1">
            <a:spLocks noChangeArrowheads="1"/>
          </p:cNvSpPr>
          <p:nvPr/>
        </p:nvSpPr>
        <p:spPr bwMode="auto">
          <a:xfrm>
            <a:off x="4708526" y="4743466"/>
            <a:ext cx="3018775" cy="400110"/>
          </a:xfrm>
          <a:prstGeom prst="rect">
            <a:avLst/>
          </a:prstGeom>
          <a:noFill/>
          <a:ln w="9525">
            <a:solidFill>
              <a:srgbClr val="CCFFFF"/>
            </a:solidFill>
            <a:miter lim="800000"/>
            <a:headEnd/>
            <a:tailEnd/>
          </a:ln>
        </p:spPr>
        <p:txBody>
          <a:bodyPr wrap="none">
            <a:prstTxWarp prst="textNoShape">
              <a:avLst/>
            </a:prstTxWarp>
            <a:spAutoFit/>
          </a:bodyPr>
          <a:lstStyle/>
          <a:p>
            <a:r>
              <a:rPr lang="ja-JP" altLang="en-US" sz="2000">
                <a:solidFill>
                  <a:srgbClr val="FF7C80"/>
                </a:solidFill>
                <a:ea typeface="HGPｺﾞｼｯｸE" pitchFamily="50" charset="-128"/>
                <a:cs typeface="HGPｺﾞｼｯｸE" pitchFamily="50" charset="-128"/>
              </a:rPr>
              <a:t>手動で作成されたファイル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6"/>
                                        </p:tgtEl>
                                        <p:attrNameLst>
                                          <p:attrName>style.visibility</p:attrName>
                                        </p:attrNameLst>
                                      </p:cBhvr>
                                      <p:to>
                                        <p:strVal val="visible"/>
                                      </p:to>
                                    </p:set>
                                    <p:animEffect transition="in" filter="dissolve">
                                      <p:cBhvr>
                                        <p:cTn id="7" dur="500"/>
                                        <p:tgtEl>
                                          <p:spTgt spid="1946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220"/>
                                        </p:tgtEl>
                                        <p:attrNameLst>
                                          <p:attrName>style.visibility</p:attrName>
                                        </p:attrNameLst>
                                      </p:cBhvr>
                                      <p:to>
                                        <p:strVal val="visible"/>
                                      </p:to>
                                    </p:set>
                                    <p:animEffect transition="in" filter="dissolve">
                                      <p:cBhvr>
                                        <p:cTn id="10" dur="500"/>
                                        <p:tgtEl>
                                          <p:spTgt spid="822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9466"/>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822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9465"/>
                                        </p:tgtEl>
                                        <p:attrNameLst>
                                          <p:attrName>style.visibility</p:attrName>
                                        </p:attrNameLst>
                                      </p:cBhvr>
                                      <p:to>
                                        <p:strVal val="visible"/>
                                      </p:to>
                                    </p:set>
                                    <p:animEffect transition="in" filter="dissolve">
                                      <p:cBhvr>
                                        <p:cTn id="21" dur="500"/>
                                        <p:tgtEl>
                                          <p:spTgt spid="1946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9464"/>
                                        </p:tgtEl>
                                        <p:attrNameLst>
                                          <p:attrName>style.visibility</p:attrName>
                                        </p:attrNameLst>
                                      </p:cBhvr>
                                      <p:to>
                                        <p:strVal val="visible"/>
                                      </p:to>
                                    </p:set>
                                    <p:animEffect transition="in" filter="dissolve">
                                      <p:cBhvr>
                                        <p:cTn id="24" dur="500"/>
                                        <p:tgtEl>
                                          <p:spTgt spid="1946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9465"/>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946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9467"/>
                                        </p:tgtEl>
                                        <p:attrNameLst>
                                          <p:attrName>style.visibility</p:attrName>
                                        </p:attrNameLst>
                                      </p:cBhvr>
                                      <p:to>
                                        <p:strVal val="visible"/>
                                      </p:to>
                                    </p:set>
                                    <p:animEffect transition="in" filter="dissolve">
                                      <p:cBhvr>
                                        <p:cTn id="35" dur="500"/>
                                        <p:tgtEl>
                                          <p:spTgt spid="1946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9468"/>
                                        </p:tgtEl>
                                        <p:attrNameLst>
                                          <p:attrName>style.visibility</p:attrName>
                                        </p:attrNameLst>
                                      </p:cBhvr>
                                      <p:to>
                                        <p:strVal val="visible"/>
                                      </p:to>
                                    </p:set>
                                    <p:animEffect transition="in" filter="dissolve">
                                      <p:cBhvr>
                                        <p:cTn id="38" dur="500"/>
                                        <p:tgtEl>
                                          <p:spTgt spid="1946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9467"/>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946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0" grpId="0" animBg="1"/>
      <p:bldP spid="8220" grpId="1" animBg="1"/>
      <p:bldP spid="19464" grpId="0" animBg="1"/>
      <p:bldP spid="19464" grpId="1" animBg="1"/>
      <p:bldP spid="19465" grpId="0" animBg="1"/>
      <p:bldP spid="19465" grpId="1" animBg="1"/>
      <p:bldP spid="19466" grpId="0" animBg="1"/>
      <p:bldP spid="19466" grpId="1" animBg="1"/>
      <p:bldP spid="19467" grpId="0" animBg="1"/>
      <p:bldP spid="19467" grpId="1" animBg="1"/>
      <p:bldP spid="19468" grpId="0" animBg="1"/>
      <p:bldP spid="19468" grpId="1"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例：ファイルのバックアップ</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シェルスクリプトを書いてみる</a:t>
            </a:r>
          </a:p>
        </p:txBody>
      </p:sp>
      <p:sp>
        <p:nvSpPr>
          <p:cNvPr id="20485" name="Rectangle 4"/>
          <p:cNvSpPr>
            <a:spLocks noChangeArrowheads="1"/>
          </p:cNvSpPr>
          <p:nvPr/>
        </p:nvSpPr>
        <p:spPr bwMode="auto">
          <a:xfrm>
            <a:off x="714375" y="2786085"/>
            <a:ext cx="7929508" cy="2285978"/>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pPr algn="ctr"/>
            <a:endParaRPr lang="ja-JP" sz="1600">
              <a:ea typeface="HGPｺﾞｼｯｸE" pitchFamily="50" charset="-128"/>
              <a:cs typeface="HGPｺﾞｼｯｸE" pitchFamily="50" charset="-128"/>
            </a:endParaRPr>
          </a:p>
        </p:txBody>
      </p:sp>
      <p:sp>
        <p:nvSpPr>
          <p:cNvPr id="20486" name="Text Box 5"/>
          <p:cNvSpPr txBox="1">
            <a:spLocks noChangeArrowheads="1"/>
          </p:cNvSpPr>
          <p:nvPr/>
        </p:nvSpPr>
        <p:spPr bwMode="auto">
          <a:xfrm>
            <a:off x="928686" y="2776538"/>
            <a:ext cx="5872123" cy="1938318"/>
          </a:xfrm>
          <a:prstGeom prst="rect">
            <a:avLst/>
          </a:prstGeom>
          <a:noFill/>
          <a:ln w="9525">
            <a:noFill/>
            <a:miter lim="800000"/>
            <a:headEnd/>
            <a:tailEnd/>
          </a:ln>
        </p:spPr>
        <p:txBody>
          <a:bodyPr>
            <a:prstTxWarp prst="textNoShape">
              <a:avLst/>
            </a:prstTxWarp>
            <a:spAutoFit/>
          </a:bodyPr>
          <a:lstStyle/>
          <a:p>
            <a:r>
              <a:rPr lang="en-US" altLang="ja-JP" dirty="0">
                <a:solidFill>
                  <a:schemeClr val="bg1"/>
                </a:solidFill>
                <a:latin typeface="Lucida Console" charset="0"/>
                <a:ea typeface="HGPｺﾞｼｯｸE" pitchFamily="50" charset="-128"/>
                <a:cs typeface="HGPｺﾞｼｯｸE" pitchFamily="50" charset="-128"/>
              </a:rPr>
              <a:t>$</a:t>
            </a:r>
            <a:r>
              <a:rPr lang="en-US" altLang="ja-JP" dirty="0" smtClean="0">
                <a:solidFill>
                  <a:schemeClr val="bg1"/>
                </a:solidFill>
                <a:latin typeface="Lucida Console" charset="0"/>
                <a:ea typeface="HGPｺﾞｼｯｸE" pitchFamily="50" charset="-128"/>
                <a:cs typeface="HGPｺﾞｼｯｸE" pitchFamily="50" charset="-128"/>
              </a:rPr>
              <a:t> vi </a:t>
            </a:r>
            <a:r>
              <a:rPr lang="en-US" altLang="ja-JP" dirty="0" err="1">
                <a:solidFill>
                  <a:schemeClr val="bg1"/>
                </a:solidFill>
                <a:latin typeface="Lucida Console" charset="0"/>
                <a:ea typeface="HGPｺﾞｼｯｸE" pitchFamily="50" charset="-128"/>
                <a:cs typeface="HGPｺﾞｼｯｸE" pitchFamily="50" charset="-128"/>
              </a:rPr>
              <a:t>makebackup.sh</a:t>
            </a:r>
            <a:endParaRPr lang="en-US" altLang="ja-JP" dirty="0">
              <a:solidFill>
                <a:schemeClr val="bg1"/>
              </a:solidFill>
              <a:latin typeface="Lucida Console" charset="0"/>
              <a:ea typeface="HGPｺﾞｼｯｸE" pitchFamily="50" charset="-128"/>
              <a:cs typeface="HGPｺﾞｼｯｸE" pitchFamily="50" charset="-128"/>
            </a:endParaRPr>
          </a:p>
          <a:p>
            <a:endParaRPr lang="en-US" altLang="ja-JP" dirty="0">
              <a:solidFill>
                <a:schemeClr val="bg1"/>
              </a:solidFill>
              <a:latin typeface="Lucida Console" charset="0"/>
              <a:ea typeface="HGPｺﾞｼｯｸE" pitchFamily="50" charset="-128"/>
              <a:cs typeface="HGPｺﾞｼｯｸE" pitchFamily="50" charset="-128"/>
            </a:endParaRPr>
          </a:p>
          <a:p>
            <a:r>
              <a:rPr lang="en-US" altLang="ja-JP" dirty="0">
                <a:solidFill>
                  <a:schemeClr val="bg1"/>
                </a:solidFill>
                <a:latin typeface="Lucida Console" charset="0"/>
                <a:ea typeface="HGPｺﾞｼｯｸE" pitchFamily="50" charset="-128"/>
                <a:cs typeface="HGPｺﾞｼｯｸE" pitchFamily="50" charset="-128"/>
              </a:rPr>
              <a:t>#!/bin/bash</a:t>
            </a:r>
          </a:p>
          <a:p>
            <a:r>
              <a:rPr lang="en-US" altLang="ja-JP" dirty="0">
                <a:solidFill>
                  <a:schemeClr val="bg1"/>
                </a:solidFill>
                <a:latin typeface="Lucida Console" charset="0"/>
                <a:ea typeface="HGPｺﾞｼｯｸE" pitchFamily="50" charset="-128"/>
                <a:cs typeface="HGPｺﾞｼｯｸE" pitchFamily="50" charset="-128"/>
              </a:rPr>
              <a:t>NICHI=`date ‘+%Y-%</a:t>
            </a:r>
            <a:r>
              <a:rPr lang="en-US" altLang="ja-JP" dirty="0" err="1">
                <a:solidFill>
                  <a:schemeClr val="bg1"/>
                </a:solidFill>
                <a:latin typeface="Lucida Console" charset="0"/>
                <a:ea typeface="HGPｺﾞｼｯｸE" pitchFamily="50" charset="-128"/>
                <a:cs typeface="HGPｺﾞｼｯｸE" pitchFamily="50" charset="-128"/>
              </a:rPr>
              <a:t>m-%d</a:t>
            </a:r>
            <a:r>
              <a:rPr lang="en-US" altLang="ja-JP" dirty="0">
                <a:solidFill>
                  <a:schemeClr val="bg1"/>
                </a:solidFill>
                <a:latin typeface="Lucida Console" charset="0"/>
                <a:ea typeface="HGPｺﾞｼｯｸE" pitchFamily="50" charset="-128"/>
                <a:cs typeface="HGPｺﾞｼｯｸE" pitchFamily="50" charset="-128"/>
              </a:rPr>
              <a:t>’`</a:t>
            </a:r>
          </a:p>
          <a:p>
            <a:r>
              <a:rPr lang="en-US" altLang="ja-JP" dirty="0">
                <a:solidFill>
                  <a:schemeClr val="bg1"/>
                </a:solidFill>
                <a:latin typeface="Lucida Console" charset="0"/>
                <a:ea typeface="HGPｺﾞｼｯｸE" pitchFamily="50" charset="-128"/>
                <a:cs typeface="HGPｺﾞｼｯｸE" pitchFamily="50" charset="-128"/>
              </a:rPr>
              <a:t>cp </a:t>
            </a:r>
            <a:r>
              <a:rPr lang="en-US" altLang="ja-JP" dirty="0" err="1">
                <a:solidFill>
                  <a:schemeClr val="bg1"/>
                </a:solidFill>
                <a:latin typeface="Lucida Console" charset="0"/>
                <a:ea typeface="HGPｺﾞｼｯｸE" pitchFamily="50" charset="-128"/>
                <a:cs typeface="HGPｺﾞｼｯｸE" pitchFamily="50" charset="-128"/>
              </a:rPr>
              <a:t>file.txt</a:t>
            </a:r>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file_${NICHI}.txt</a:t>
            </a:r>
            <a:endParaRPr lang="en-US" altLang="ja-JP" dirty="0">
              <a:solidFill>
                <a:schemeClr val="bg1"/>
              </a:solidFill>
              <a:latin typeface="Lucida Console" charset="0"/>
              <a:ea typeface="HGPｺﾞｼｯｸE" pitchFamily="50" charset="-128"/>
              <a:cs typeface="HGPｺﾞｼｯｸE" pitchFamily="50" charset="-128"/>
            </a:endParaRPr>
          </a:p>
        </p:txBody>
      </p:sp>
      <p:sp>
        <p:nvSpPr>
          <p:cNvPr id="34822" name="Text Box 6"/>
          <p:cNvSpPr txBox="1">
            <a:spLocks noChangeArrowheads="1"/>
          </p:cNvSpPr>
          <p:nvPr/>
        </p:nvSpPr>
        <p:spPr bwMode="auto">
          <a:xfrm>
            <a:off x="5500688" y="3886200"/>
            <a:ext cx="2857500" cy="400050"/>
          </a:xfrm>
          <a:prstGeom prst="rect">
            <a:avLst/>
          </a:prstGeom>
          <a:noFill/>
          <a:ln w="9525">
            <a:solidFill>
              <a:srgbClr val="CCFFFF"/>
            </a:solidFill>
            <a:miter lim="800000"/>
            <a:headEnd/>
            <a:tailEnd/>
          </a:ln>
          <a:effectLst/>
        </p:spPr>
        <p:txBody>
          <a:bodyPr>
            <a:prstTxWarp prst="textNoShape">
              <a:avLst/>
            </a:prstTxWarp>
            <a:spAutoFit/>
          </a:bodyPr>
          <a:lstStyle/>
          <a:p>
            <a:r>
              <a:rPr lang="ja-JP" altLang="en-US" sz="2000">
                <a:solidFill>
                  <a:srgbClr val="FF7C80"/>
                </a:solidFill>
                <a:effectLst>
                  <a:outerShdw blurRad="38100" dist="38100" dir="2700000" algn="tl">
                    <a:srgbClr val="000000"/>
                  </a:outerShdw>
                </a:effectLst>
                <a:ea typeface="HGPｺﾞｼｯｸE" pitchFamily="50" charset="-128"/>
                <a:cs typeface="HGPｺﾞｼｯｸE" pitchFamily="50" charset="-128"/>
              </a:rPr>
              <a:t>日付をシェル変数に代入</a:t>
            </a:r>
          </a:p>
        </p:txBody>
      </p:sp>
      <p:sp>
        <p:nvSpPr>
          <p:cNvPr id="20488" name="Text Box 7"/>
          <p:cNvSpPr txBox="1">
            <a:spLocks noChangeArrowheads="1"/>
          </p:cNvSpPr>
          <p:nvPr/>
        </p:nvSpPr>
        <p:spPr bwMode="auto">
          <a:xfrm>
            <a:off x="6013414" y="4665645"/>
            <a:ext cx="1954368" cy="400106"/>
          </a:xfrm>
          <a:prstGeom prst="rect">
            <a:avLst/>
          </a:prstGeom>
          <a:noFill/>
          <a:ln w="9525">
            <a:solidFill>
              <a:srgbClr val="CCFFFF"/>
            </a:solidFill>
            <a:miter lim="800000"/>
            <a:headEnd/>
            <a:tailEnd/>
          </a:ln>
        </p:spPr>
        <p:txBody>
          <a:bodyPr wrap="none">
            <a:prstTxWarp prst="textNoShape">
              <a:avLst/>
            </a:prstTxWarp>
            <a:spAutoFit/>
          </a:bodyPr>
          <a:lstStyle/>
          <a:p>
            <a:r>
              <a:rPr lang="ja-JP" altLang="en-US" sz="2000">
                <a:solidFill>
                  <a:srgbClr val="FF7C80"/>
                </a:solidFill>
                <a:ea typeface="HGPｺﾞｼｯｸE" pitchFamily="50" charset="-128"/>
                <a:cs typeface="HGPｺﾞｼｯｸE" pitchFamily="50" charset="-128"/>
              </a:rPr>
              <a:t>ファイルをコピー</a:t>
            </a:r>
          </a:p>
        </p:txBody>
      </p:sp>
      <p:sp>
        <p:nvSpPr>
          <p:cNvPr id="20489" name="Rectangle 9"/>
          <p:cNvSpPr>
            <a:spLocks noChangeArrowheads="1"/>
          </p:cNvSpPr>
          <p:nvPr/>
        </p:nvSpPr>
        <p:spPr bwMode="auto">
          <a:xfrm>
            <a:off x="928686" y="3905239"/>
            <a:ext cx="4464020" cy="380996"/>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34826" name="Text Box 10"/>
          <p:cNvSpPr txBox="1">
            <a:spLocks noChangeArrowheads="1"/>
          </p:cNvSpPr>
          <p:nvPr/>
        </p:nvSpPr>
        <p:spPr bwMode="auto">
          <a:xfrm>
            <a:off x="4357688" y="2857500"/>
            <a:ext cx="4214812" cy="400050"/>
          </a:xfrm>
          <a:prstGeom prst="rect">
            <a:avLst/>
          </a:prstGeom>
          <a:noFill/>
          <a:ln w="9525">
            <a:solidFill>
              <a:srgbClr val="CCFFFF"/>
            </a:solidFill>
            <a:miter lim="800000"/>
            <a:headEnd/>
            <a:tailEnd/>
          </a:ln>
          <a:effectLst/>
        </p:spPr>
        <p:txBody>
          <a:bodyPr>
            <a:prstTxWarp prst="textNoShape">
              <a:avLst/>
            </a:prstTxWarp>
            <a:spAutoFit/>
          </a:bodyPr>
          <a:lstStyle/>
          <a:p>
            <a:r>
              <a:rPr lang="ja-JP" altLang="en-US" sz="2000" dirty="0" smtClean="0">
                <a:solidFill>
                  <a:srgbClr val="FF7C80"/>
                </a:solidFill>
                <a:effectLst>
                  <a:outerShdw blurRad="38100" dist="38100" dir="2700000" algn="tl">
                    <a:srgbClr val="000000"/>
                  </a:outerShdw>
                </a:effectLst>
                <a:ea typeface="HGPｺﾞｼｯｸE" pitchFamily="50" charset="-128"/>
                <a:cs typeface="HGPｺﾞｼｯｸE" pitchFamily="50" charset="-128"/>
              </a:rPr>
              <a:t>シェルスクリプトを書く</a:t>
            </a:r>
            <a:endParaRPr lang="ja-JP" altLang="en-US" sz="2000" dirty="0">
              <a:solidFill>
                <a:srgbClr val="FF7C80"/>
              </a:solidFill>
              <a:effectLst>
                <a:outerShdw blurRad="38100" dist="38100" dir="2700000" algn="tl">
                  <a:srgbClr val="000000"/>
                </a:outerShdw>
              </a:effectLst>
              <a:ea typeface="HGPｺﾞｼｯｸE" pitchFamily="50" charset="-128"/>
              <a:cs typeface="HGPｺﾞｼｯｸE" pitchFamily="50" charset="-128"/>
            </a:endParaRPr>
          </a:p>
        </p:txBody>
      </p:sp>
      <p:sp>
        <p:nvSpPr>
          <p:cNvPr id="20491" name="Rectangle 11"/>
          <p:cNvSpPr>
            <a:spLocks noChangeArrowheads="1"/>
          </p:cNvSpPr>
          <p:nvPr/>
        </p:nvSpPr>
        <p:spPr bwMode="auto">
          <a:xfrm>
            <a:off x="928686" y="4289411"/>
            <a:ext cx="5545100" cy="380996"/>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 name="Text Box 6"/>
          <p:cNvSpPr txBox="1">
            <a:spLocks noChangeArrowheads="1"/>
          </p:cNvSpPr>
          <p:nvPr/>
        </p:nvSpPr>
        <p:spPr bwMode="auto">
          <a:xfrm>
            <a:off x="4357688" y="3357563"/>
            <a:ext cx="4286250" cy="400050"/>
          </a:xfrm>
          <a:prstGeom prst="rect">
            <a:avLst/>
          </a:prstGeom>
          <a:noFill/>
          <a:ln w="9525">
            <a:solidFill>
              <a:srgbClr val="CCFFFF"/>
            </a:solidFill>
            <a:miter lim="800000"/>
            <a:headEnd/>
            <a:tailEnd/>
          </a:ln>
          <a:effectLst/>
        </p:spPr>
        <p:txBody>
          <a:bodyPr>
            <a:prstTxWarp prst="textNoShape">
              <a:avLst/>
            </a:prstTxWarp>
            <a:spAutoFit/>
          </a:bodyPr>
          <a:lstStyle/>
          <a:p>
            <a:r>
              <a:rPr lang="ja-JP" altLang="en-US" sz="2000">
                <a:solidFill>
                  <a:srgbClr val="FF7C80"/>
                </a:solidFill>
                <a:effectLst>
                  <a:outerShdw blurRad="38100" dist="38100" dir="2700000" algn="tl">
                    <a:srgbClr val="000000"/>
                  </a:outerShdw>
                </a:effectLst>
                <a:ea typeface="HGPｺﾞｼｯｸE" pitchFamily="50" charset="-128"/>
                <a:cs typeface="HGPｺﾞｼｯｸE" pitchFamily="50" charset="-128"/>
              </a:rPr>
              <a:t>インタプリタ（解釈するコマンド）を指定</a:t>
            </a:r>
          </a:p>
        </p:txBody>
      </p:sp>
      <p:sp>
        <p:nvSpPr>
          <p:cNvPr id="20493" name="Rectangle 9"/>
          <p:cNvSpPr>
            <a:spLocks noChangeArrowheads="1"/>
          </p:cNvSpPr>
          <p:nvPr/>
        </p:nvSpPr>
        <p:spPr bwMode="auto">
          <a:xfrm>
            <a:off x="928686" y="3500431"/>
            <a:ext cx="2143100" cy="380996"/>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7" name="Rectangle 2"/>
          <p:cNvSpPr txBox="1">
            <a:spLocks noChangeArrowheads="1"/>
          </p:cNvSpPr>
          <p:nvPr/>
        </p:nvSpPr>
        <p:spPr bwMode="auto">
          <a:xfrm>
            <a:off x="304800" y="152400"/>
            <a:ext cx="8686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400" b="0" i="0" u="none" strike="noStrike" kern="0" cap="none" spc="0" normalizeH="0" baseline="0" noProof="0" smtClean="0">
                <a:ln>
                  <a:noFill/>
                </a:ln>
                <a:solidFill>
                  <a:schemeClr val="tx1"/>
                </a:solidFill>
                <a:effectLst/>
                <a:uLnTx/>
                <a:uFillTx/>
                <a:latin typeface="HGPｺﾞｼｯｸE" pitchFamily="50" charset="-128"/>
                <a:ea typeface="HGPｺﾞｼｯｸE" pitchFamily="50" charset="-128"/>
                <a:cs typeface="HGPｺﾞｼｯｸE" pitchFamily="50" charset="-128"/>
              </a:rPr>
              <a:t>既存のコマンドを組み合わせて</a:t>
            </a:r>
            <a:r>
              <a:rPr kumimoji="1" lang="en-US" altLang="ja-JP" sz="4400" b="0" i="0" u="none" strike="noStrike" kern="0" cap="none" spc="0" normalizeH="0" baseline="0" noProof="0" smtClean="0">
                <a:ln>
                  <a:noFill/>
                </a:ln>
                <a:solidFill>
                  <a:schemeClr val="tx1"/>
                </a:solidFill>
                <a:effectLst/>
                <a:uLnTx/>
                <a:uFillTx/>
                <a:latin typeface="HGPｺﾞｼｯｸE" pitchFamily="50" charset="-128"/>
                <a:ea typeface="HGPｺﾞｼｯｸE" pitchFamily="50" charset="-128"/>
                <a:cs typeface="HGPｺﾞｼｯｸE" pitchFamily="50" charset="-128"/>
              </a:rPr>
              <a:t/>
            </a:r>
            <a:br>
              <a:rPr kumimoji="1" lang="en-US" altLang="ja-JP" sz="4400" b="0" i="0" u="none" strike="noStrike" kern="0" cap="none" spc="0" normalizeH="0" baseline="0" noProof="0" smtClean="0">
                <a:ln>
                  <a:noFill/>
                </a:ln>
                <a:solidFill>
                  <a:schemeClr val="tx1"/>
                </a:solidFill>
                <a:effectLst/>
                <a:uLnTx/>
                <a:uFillTx/>
                <a:latin typeface="HGPｺﾞｼｯｸE" pitchFamily="50" charset="-128"/>
                <a:ea typeface="HGPｺﾞｼｯｸE" pitchFamily="50" charset="-128"/>
                <a:cs typeface="HGPｺﾞｼｯｸE" pitchFamily="50" charset="-128"/>
              </a:rPr>
            </a:br>
            <a:r>
              <a:rPr kumimoji="1" lang="ja-JP" altLang="en-US" sz="4400" b="0" i="0" u="none" strike="noStrike" kern="0" cap="none" spc="0" normalizeH="0" baseline="0" noProof="0" smtClean="0">
                <a:ln>
                  <a:noFill/>
                </a:ln>
                <a:solidFill>
                  <a:schemeClr val="tx1"/>
                </a:solidFill>
                <a:effectLst/>
                <a:uLnTx/>
                <a:uFillTx/>
                <a:latin typeface="HGPｺﾞｼｯｸE" pitchFamily="50" charset="-128"/>
                <a:ea typeface="HGPｺﾞｼｯｸE" pitchFamily="50" charset="-128"/>
                <a:cs typeface="HGPｺﾞｼｯｸE" pitchFamily="50" charset="-128"/>
              </a:rPr>
              <a:t>新しいコマンドを作る</a:t>
            </a:r>
            <a:endParaRPr kumimoji="1" lang="ja-JP" altLang="en-US" sz="4400" b="0" i="0" u="none" strike="noStrike" kern="0" cap="none" spc="0" normalizeH="0" baseline="0" noProof="0" dirty="0">
              <a:ln>
                <a:noFill/>
              </a:ln>
              <a:solidFill>
                <a:schemeClr val="tx1"/>
              </a:solidFill>
              <a:effectLst/>
              <a:uLnTx/>
              <a:uFillTx/>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482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20493"/>
                                        </p:tgtEl>
                                        <p:attrNameLst>
                                          <p:attrName>style.visibility</p:attrName>
                                        </p:attrNameLst>
                                      </p:cBhvr>
                                      <p:to>
                                        <p:strVal val="visible"/>
                                      </p:to>
                                    </p:set>
                                    <p:animEffect transition="in" filter="dissolve">
                                      <p:cBhvr>
                                        <p:cTn id="14" dur="500"/>
                                        <p:tgtEl>
                                          <p:spTgt spid="2049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2049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0489"/>
                                        </p:tgtEl>
                                        <p:attrNameLst>
                                          <p:attrName>style.visibility</p:attrName>
                                        </p:attrNameLst>
                                      </p:cBhvr>
                                      <p:to>
                                        <p:strVal val="visible"/>
                                      </p:to>
                                    </p:set>
                                    <p:animEffect transition="in" filter="dissolve">
                                      <p:cBhvr>
                                        <p:cTn id="25" dur="500"/>
                                        <p:tgtEl>
                                          <p:spTgt spid="2048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4822"/>
                                        </p:tgtEl>
                                        <p:attrNameLst>
                                          <p:attrName>style.visibility</p:attrName>
                                        </p:attrNameLst>
                                      </p:cBhvr>
                                      <p:to>
                                        <p:strVal val="visible"/>
                                      </p:to>
                                    </p:set>
                                    <p:animEffect transition="in" filter="dissolve">
                                      <p:cBhvr>
                                        <p:cTn id="28" dur="500"/>
                                        <p:tgtEl>
                                          <p:spTgt spid="3482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20489"/>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34822"/>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0491"/>
                                        </p:tgtEl>
                                        <p:attrNameLst>
                                          <p:attrName>style.visibility</p:attrName>
                                        </p:attrNameLst>
                                      </p:cBhvr>
                                      <p:to>
                                        <p:strVal val="visible"/>
                                      </p:to>
                                    </p:set>
                                    <p:animEffect transition="in" filter="dissolve">
                                      <p:cBhvr>
                                        <p:cTn id="39" dur="500"/>
                                        <p:tgtEl>
                                          <p:spTgt spid="20491"/>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20488"/>
                                        </p:tgtEl>
                                        <p:attrNameLst>
                                          <p:attrName>style.visibility</p:attrName>
                                        </p:attrNameLst>
                                      </p:cBhvr>
                                      <p:to>
                                        <p:strVal val="visible"/>
                                      </p:to>
                                    </p:set>
                                    <p:animEffect transition="in" filter="dissolve">
                                      <p:cBhvr>
                                        <p:cTn id="42" dur="500"/>
                                        <p:tgtEl>
                                          <p:spTgt spid="20488"/>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20491"/>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04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nimBg="1"/>
      <p:bldP spid="34822" grpId="1" animBg="1"/>
      <p:bldP spid="20488" grpId="0" animBg="1"/>
      <p:bldP spid="20488" grpId="1" animBg="1"/>
      <p:bldP spid="20489" grpId="0" animBg="1"/>
      <p:bldP spid="20489" grpId="1" animBg="1"/>
      <p:bldP spid="34826" grpId="0" animBg="1"/>
      <p:bldP spid="20491" grpId="0" animBg="1"/>
      <p:bldP spid="20491" grpId="1" animBg="1"/>
      <p:bldP spid="11" grpId="0" animBg="1"/>
      <p:bldP spid="11" grpId="1" animBg="1"/>
      <p:bldP spid="20493" grpId="0" animBg="1"/>
      <p:bldP spid="20493" grpId="1"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例：ファイルのバックアップ</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シェルスクリプトを実行してみる</a:t>
            </a:r>
          </a:p>
        </p:txBody>
      </p:sp>
      <p:sp>
        <p:nvSpPr>
          <p:cNvPr id="21509" name="Rectangle 4"/>
          <p:cNvSpPr>
            <a:spLocks noChangeArrowheads="1"/>
          </p:cNvSpPr>
          <p:nvPr/>
        </p:nvSpPr>
        <p:spPr bwMode="auto">
          <a:xfrm>
            <a:off x="928688" y="2774950"/>
            <a:ext cx="7239000" cy="2286138"/>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pPr algn="ctr"/>
            <a:endParaRPr lang="ja-JP" sz="1600">
              <a:ea typeface="HGPｺﾞｼｯｸE" pitchFamily="50" charset="-128"/>
              <a:cs typeface="HGPｺﾞｼｯｸE" pitchFamily="50" charset="-128"/>
            </a:endParaRPr>
          </a:p>
        </p:txBody>
      </p:sp>
      <p:sp>
        <p:nvSpPr>
          <p:cNvPr id="21510" name="Text Box 5"/>
          <p:cNvSpPr txBox="1">
            <a:spLocks noChangeArrowheads="1"/>
          </p:cNvSpPr>
          <p:nvPr/>
        </p:nvSpPr>
        <p:spPr bwMode="auto">
          <a:xfrm>
            <a:off x="1081088" y="2779713"/>
            <a:ext cx="6118983" cy="1938992"/>
          </a:xfrm>
          <a:prstGeom prst="rect">
            <a:avLst/>
          </a:prstGeom>
          <a:noFill/>
          <a:ln w="9525">
            <a:noFill/>
            <a:miter lim="800000"/>
            <a:headEnd/>
            <a:tailEnd/>
          </a:ln>
        </p:spPr>
        <p:txBody>
          <a:bodyPr wrap="none">
            <a:prstTxWarp prst="textNoShape">
              <a:avLst/>
            </a:prstTxWarp>
            <a:spAutoFit/>
          </a:bodyPr>
          <a:lstStyle/>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makebackup.sh</a:t>
            </a:r>
            <a:endParaRPr lang="en-US" altLang="ja-JP" dirty="0">
              <a:solidFill>
                <a:schemeClr val="bg1"/>
              </a:solidFill>
              <a:latin typeface="Lucida Console" charset="0"/>
              <a:ea typeface="HGPｺﾞｼｯｸE" pitchFamily="50" charset="-128"/>
              <a:cs typeface="HGPｺﾞｼｯｸE" pitchFamily="50" charset="-128"/>
            </a:endParaRPr>
          </a:p>
          <a:p>
            <a:endParaRPr lang="en-US" altLang="ja-JP" dirty="0">
              <a:solidFill>
                <a:schemeClr val="bg1"/>
              </a:solidFill>
              <a:latin typeface="Lucida Console" charset="0"/>
              <a:ea typeface="HGPｺﾞｼｯｸE" pitchFamily="50" charset="-128"/>
              <a:cs typeface="HGPｺﾞｼｯｸE" pitchFamily="50" charset="-128"/>
            </a:endParaRPr>
          </a:p>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ls</a:t>
            </a:r>
            <a:r>
              <a:rPr lang="en-US" altLang="ja-JP" dirty="0">
                <a:solidFill>
                  <a:schemeClr val="bg1"/>
                </a:solidFill>
                <a:latin typeface="Lucida Console" charset="0"/>
                <a:ea typeface="HGPｺﾞｼｯｸE" pitchFamily="50" charset="-128"/>
                <a:cs typeface="HGPｺﾞｼｯｸE" pitchFamily="50" charset="-128"/>
              </a:rPr>
              <a:t> </a:t>
            </a:r>
          </a:p>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file.txt</a:t>
            </a:r>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smtClean="0">
                <a:solidFill>
                  <a:schemeClr val="bg1"/>
                </a:solidFill>
                <a:latin typeface="Lucida Console" charset="0"/>
                <a:ea typeface="HGPｺﾞｼｯｸE" pitchFamily="50" charset="-128"/>
                <a:cs typeface="HGPｺﾞｼｯｸE" pitchFamily="50" charset="-128"/>
              </a:rPr>
              <a:t>file_2011-</a:t>
            </a:r>
            <a:r>
              <a:rPr lang="en-US" altLang="ja-JP" dirty="0">
                <a:solidFill>
                  <a:schemeClr val="bg1"/>
                </a:solidFill>
                <a:latin typeface="Lucida Console" charset="0"/>
                <a:ea typeface="HGPｺﾞｼｯｸE" pitchFamily="50" charset="-128"/>
                <a:cs typeface="HGPｺﾞｼｯｸE" pitchFamily="50" charset="-128"/>
              </a:rPr>
              <a:t>05</a:t>
            </a:r>
            <a:r>
              <a:rPr lang="en-US" altLang="ja-JP" dirty="0" smtClean="0">
                <a:solidFill>
                  <a:schemeClr val="bg1"/>
                </a:solidFill>
                <a:latin typeface="Lucida Console" charset="0"/>
                <a:ea typeface="HGPｺﾞｼｯｸE" pitchFamily="50" charset="-128"/>
                <a:cs typeface="HGPｺﾞｼｯｸE" pitchFamily="50" charset="-128"/>
              </a:rPr>
              <a:t>-13.</a:t>
            </a:r>
            <a:r>
              <a:rPr lang="en-US" altLang="ja-JP" dirty="0">
                <a:solidFill>
                  <a:schemeClr val="bg1"/>
                </a:solidFill>
                <a:latin typeface="Lucida Console" charset="0"/>
                <a:ea typeface="HGPｺﾞｼｯｸE" pitchFamily="50" charset="-128"/>
                <a:cs typeface="HGPｺﾞｼｯｸE" pitchFamily="50" charset="-128"/>
              </a:rPr>
              <a:t>txt </a:t>
            </a:r>
          </a:p>
          <a:p>
            <a:r>
              <a:rPr lang="en-US" altLang="ja-JP" dirty="0">
                <a:solidFill>
                  <a:schemeClr val="bg1"/>
                </a:solidFill>
                <a:latin typeface="Lucida Console" charset="0"/>
                <a:ea typeface="HGPｺﾞｼｯｸE" pitchFamily="50" charset="-128"/>
                <a:cs typeface="HGPｺﾞｼｯｸE" pitchFamily="50" charset="-128"/>
              </a:rPr>
              <a:t>  </a:t>
            </a:r>
            <a:r>
              <a:rPr lang="en-US" altLang="ja-JP" dirty="0" err="1">
                <a:solidFill>
                  <a:schemeClr val="bg1"/>
                </a:solidFill>
                <a:latin typeface="Lucida Console" charset="0"/>
                <a:ea typeface="HGPｺﾞｼｯｸE" pitchFamily="50" charset="-128"/>
                <a:cs typeface="HGPｺﾞｼｯｸE" pitchFamily="50" charset="-128"/>
              </a:rPr>
              <a:t>makebackup.sh</a:t>
            </a:r>
            <a:endParaRPr lang="en-US" altLang="ja-JP" dirty="0">
              <a:solidFill>
                <a:schemeClr val="bg1"/>
              </a:solidFill>
              <a:latin typeface="Lucida Console" charset="0"/>
              <a:ea typeface="HGPｺﾞｼｯｸE" pitchFamily="50" charset="-128"/>
              <a:cs typeface="HGPｺﾞｼｯｸE" pitchFamily="50" charset="-128"/>
            </a:endParaRPr>
          </a:p>
        </p:txBody>
      </p:sp>
      <p:sp>
        <p:nvSpPr>
          <p:cNvPr id="21511" name="Rectangle 8"/>
          <p:cNvSpPr>
            <a:spLocks noChangeArrowheads="1"/>
          </p:cNvSpPr>
          <p:nvPr/>
        </p:nvSpPr>
        <p:spPr bwMode="auto">
          <a:xfrm>
            <a:off x="1004888" y="2797176"/>
            <a:ext cx="3424238" cy="381023"/>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35849" name="Text Box 9"/>
          <p:cNvSpPr txBox="1">
            <a:spLocks noChangeArrowheads="1"/>
          </p:cNvSpPr>
          <p:nvPr/>
        </p:nvSpPr>
        <p:spPr bwMode="auto">
          <a:xfrm>
            <a:off x="5294313" y="2797175"/>
            <a:ext cx="1925637" cy="708025"/>
          </a:xfrm>
          <a:prstGeom prst="rect">
            <a:avLst/>
          </a:prstGeom>
          <a:noFill/>
          <a:ln w="9525">
            <a:solidFill>
              <a:srgbClr val="CCFFFF"/>
            </a:solidFill>
            <a:miter lim="800000"/>
            <a:headEnd/>
            <a:tailEnd/>
          </a:ln>
          <a:effectLst/>
        </p:spPr>
        <p:txBody>
          <a:bodyPr wrap="none">
            <a:prstTxWarp prst="textNoShape">
              <a:avLst/>
            </a:prstTxWarp>
            <a:spAutoFit/>
          </a:bodyPr>
          <a:lstStyle/>
          <a:p>
            <a:r>
              <a:rPr lang="ja-JP" altLang="en-US" sz="2000">
                <a:solidFill>
                  <a:srgbClr val="FF7C80"/>
                </a:solidFill>
                <a:effectLst>
                  <a:outerShdw blurRad="38100" dist="38100" dir="2700000" algn="tl">
                    <a:srgbClr val="000000"/>
                  </a:outerShdw>
                </a:effectLst>
                <a:ea typeface="HGPｺﾞｼｯｸE" pitchFamily="50" charset="-128"/>
                <a:cs typeface="HGPｺﾞｼｯｸE" pitchFamily="50" charset="-128"/>
              </a:rPr>
              <a:t>シェルスクリプト</a:t>
            </a:r>
          </a:p>
          <a:p>
            <a:r>
              <a:rPr lang="ja-JP" altLang="en-US" sz="2000">
                <a:solidFill>
                  <a:srgbClr val="FF7C80"/>
                </a:solidFill>
                <a:effectLst>
                  <a:outerShdw blurRad="38100" dist="38100" dir="2700000" algn="tl">
                    <a:srgbClr val="000000"/>
                  </a:outerShdw>
                </a:effectLst>
                <a:ea typeface="HGPｺﾞｼｯｸE" pitchFamily="50" charset="-128"/>
                <a:cs typeface="HGPｺﾞｼｯｸE" pitchFamily="50" charset="-128"/>
              </a:rPr>
              <a:t>ファイルを実行</a:t>
            </a:r>
          </a:p>
        </p:txBody>
      </p:sp>
      <p:sp>
        <p:nvSpPr>
          <p:cNvPr id="21513" name="Rectangle 10"/>
          <p:cNvSpPr>
            <a:spLocks noChangeArrowheads="1"/>
          </p:cNvSpPr>
          <p:nvPr/>
        </p:nvSpPr>
        <p:spPr bwMode="auto">
          <a:xfrm>
            <a:off x="3446463" y="3892618"/>
            <a:ext cx="3743325" cy="381023"/>
          </a:xfrm>
          <a:prstGeom prst="rect">
            <a:avLst/>
          </a:prstGeom>
          <a:noFill/>
          <a:ln w="57150">
            <a:solidFill>
              <a:srgbClr val="FFFF66"/>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1514" name="Text Box 11"/>
          <p:cNvSpPr txBox="1">
            <a:spLocks noChangeArrowheads="1"/>
          </p:cNvSpPr>
          <p:nvPr/>
        </p:nvSpPr>
        <p:spPr bwMode="auto">
          <a:xfrm>
            <a:off x="4594226" y="4364134"/>
            <a:ext cx="3340979" cy="707929"/>
          </a:xfrm>
          <a:prstGeom prst="rect">
            <a:avLst/>
          </a:prstGeom>
          <a:noFill/>
          <a:ln w="9525">
            <a:solidFill>
              <a:srgbClr val="CCFFFF"/>
            </a:solidFill>
            <a:miter lim="800000"/>
            <a:headEnd/>
            <a:tailEnd/>
          </a:ln>
        </p:spPr>
        <p:txBody>
          <a:bodyPr wrap="none">
            <a:prstTxWarp prst="textNoShape">
              <a:avLst/>
            </a:prstTxWarp>
            <a:spAutoFit/>
          </a:bodyPr>
          <a:lstStyle/>
          <a:p>
            <a:r>
              <a:rPr lang="ja-JP" altLang="en-US" sz="2000">
                <a:solidFill>
                  <a:srgbClr val="FF7C80"/>
                </a:solidFill>
                <a:ea typeface="HGPｺﾞｼｯｸE" pitchFamily="50" charset="-128"/>
                <a:cs typeface="HGPｺﾞｼｯｸE" pitchFamily="50" charset="-128"/>
              </a:rPr>
              <a:t>シェルスクリプトによって</a:t>
            </a:r>
          </a:p>
          <a:p>
            <a:r>
              <a:rPr lang="ja-JP" altLang="en-US" sz="2000">
                <a:solidFill>
                  <a:srgbClr val="FF7C80"/>
                </a:solidFill>
                <a:ea typeface="HGPｺﾞｼｯｸE" pitchFamily="50" charset="-128"/>
                <a:cs typeface="HGPｺﾞｼｯｸE" pitchFamily="50" charset="-128"/>
              </a:rPr>
              <a:t>自動的に作成されたファイル</a:t>
            </a:r>
          </a:p>
        </p:txBody>
      </p:sp>
      <p:sp>
        <p:nvSpPr>
          <p:cNvPr id="14" name="Rectangle 2"/>
          <p:cNvSpPr>
            <a:spLocks noGrp="1" noChangeArrowheads="1"/>
          </p:cNvSpPr>
          <p:nvPr>
            <p:ph type="title"/>
          </p:nvPr>
        </p:nvSpPr>
        <p:spPr>
          <a:xfrm>
            <a:off x="304800" y="152400"/>
            <a:ext cx="8686800" cy="1143000"/>
          </a:xfrm>
        </p:spPr>
        <p:txBody>
          <a:bodyPr/>
          <a:lstStyle/>
          <a:p>
            <a:pPr eaLnBrk="1" hangingPunct="1"/>
            <a:r>
              <a:rPr lang="ja-JP" altLang="en-US" dirty="0" smtClean="0">
                <a:solidFill>
                  <a:schemeClr val="tx1"/>
                </a:solidFill>
                <a:latin typeface="HGPｺﾞｼｯｸE" pitchFamily="50" charset="-128"/>
                <a:ea typeface="HGPｺﾞｼｯｸE" pitchFamily="50" charset="-128"/>
                <a:cs typeface="HGPｺﾞｼｯｸE" pitchFamily="50" charset="-128"/>
              </a:rPr>
              <a:t>既存のコマンドを組み合わせて</a:t>
            </a:r>
            <a:r>
              <a:rPr lang="en-US" altLang="ja-JP" dirty="0" smtClean="0">
                <a:solidFill>
                  <a:schemeClr val="tx1"/>
                </a:solidFill>
                <a:latin typeface="HGPｺﾞｼｯｸE" pitchFamily="50" charset="-128"/>
                <a:ea typeface="HGPｺﾞｼｯｸE" pitchFamily="50" charset="-128"/>
                <a:cs typeface="HGPｺﾞｼｯｸE" pitchFamily="50" charset="-128"/>
              </a:rPr>
              <a:t/>
            </a:r>
            <a:br>
              <a:rPr lang="en-US" altLang="ja-JP" dirty="0" smtClean="0">
                <a:solidFill>
                  <a:schemeClr val="tx1"/>
                </a:solidFill>
                <a:latin typeface="HGPｺﾞｼｯｸE" pitchFamily="50" charset="-128"/>
                <a:ea typeface="HGPｺﾞｼｯｸE" pitchFamily="50" charset="-128"/>
                <a:cs typeface="HGPｺﾞｼｯｸE" pitchFamily="50" charset="-128"/>
              </a:rPr>
            </a:br>
            <a:r>
              <a:rPr lang="ja-JP" altLang="en-US" dirty="0" smtClean="0">
                <a:solidFill>
                  <a:schemeClr val="tx1"/>
                </a:solidFill>
                <a:latin typeface="HGPｺﾞｼｯｸE" pitchFamily="50" charset="-128"/>
                <a:ea typeface="HGPｺﾞｼｯｸE" pitchFamily="50" charset="-128"/>
                <a:cs typeface="HGPｺﾞｼｯｸE" pitchFamily="50" charset="-128"/>
              </a:rPr>
              <a:t>新しいコマンドを作る</a:t>
            </a:r>
            <a:endParaRPr lang="ja-JP" altLang="en-US" dirty="0">
              <a:solidFill>
                <a:schemeClr val="tx1"/>
              </a:solidFill>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849"/>
                                        </p:tgtEl>
                                        <p:attrNameLst>
                                          <p:attrName>style.visibility</p:attrName>
                                        </p:attrNameLst>
                                      </p:cBhvr>
                                      <p:to>
                                        <p:strVal val="visible"/>
                                      </p:to>
                                    </p:set>
                                    <p:animEffect transition="in" filter="dissolve">
                                      <p:cBhvr>
                                        <p:cTn id="7" dur="500"/>
                                        <p:tgtEl>
                                          <p:spTgt spid="3584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1511"/>
                                        </p:tgtEl>
                                        <p:attrNameLst>
                                          <p:attrName>style.visibility</p:attrName>
                                        </p:attrNameLst>
                                      </p:cBhvr>
                                      <p:to>
                                        <p:strVal val="visible"/>
                                      </p:to>
                                    </p:set>
                                    <p:animEffect transition="in" filter="dissolve">
                                      <p:cBhvr>
                                        <p:cTn id="10" dur="500"/>
                                        <p:tgtEl>
                                          <p:spTgt spid="2151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35849"/>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2151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1514"/>
                                        </p:tgtEl>
                                        <p:attrNameLst>
                                          <p:attrName>style.visibility</p:attrName>
                                        </p:attrNameLst>
                                      </p:cBhvr>
                                      <p:to>
                                        <p:strVal val="visible"/>
                                      </p:to>
                                    </p:set>
                                    <p:animEffect transition="in" filter="dissolve">
                                      <p:cBhvr>
                                        <p:cTn id="21" dur="500"/>
                                        <p:tgtEl>
                                          <p:spTgt spid="21514"/>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1513"/>
                                        </p:tgtEl>
                                        <p:attrNameLst>
                                          <p:attrName>style.visibility</p:attrName>
                                        </p:attrNameLst>
                                      </p:cBhvr>
                                      <p:to>
                                        <p:strVal val="visible"/>
                                      </p:to>
                                    </p:set>
                                    <p:animEffect transition="in" filter="dissolve">
                                      <p:cBhvr>
                                        <p:cTn id="24" dur="5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animBg="1"/>
      <p:bldP spid="21511" grpId="1" animBg="1"/>
      <p:bldP spid="35849" grpId="0" animBg="1"/>
      <p:bldP spid="35849" grpId="1" animBg="1"/>
      <p:bldP spid="21513" grpId="0" animBg="1"/>
      <p:bldP spid="21514"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目次</a:t>
            </a:r>
            <a:endParaRPr lang="ja-JP" altLang="en-US" sz="4800" b="1" dirty="0">
              <a:solidFill>
                <a:schemeClr val="tx1"/>
              </a:solidFill>
              <a:latin typeface="HGPｺﾞｼｯｸE" pitchFamily="50" charset="-128"/>
              <a:ea typeface="HGPｺﾞｼｯｸE" pitchFamily="50" charset="-128"/>
              <a:cs typeface="HGPｺﾞｼｯｸE" pitchFamily="50" charset="-128"/>
            </a:endParaRPr>
          </a:p>
        </p:txBody>
      </p:sp>
      <p:sp>
        <p:nvSpPr>
          <p:cNvPr id="3075" name="Rectangle 3"/>
          <p:cNvSpPr>
            <a:spLocks noGrp="1" noChangeArrowheads="1"/>
          </p:cNvSpPr>
          <p:nvPr>
            <p:ph idx="1"/>
          </p:nvPr>
        </p:nvSpPr>
        <p:spPr>
          <a:xfrm>
            <a:off x="684213" y="1700213"/>
            <a:ext cx="7772400" cy="4114800"/>
          </a:xfrm>
        </p:spPr>
        <p:txBody>
          <a:bodyPr/>
          <a:lstStyle/>
          <a:p>
            <a:pPr eaLnBrk="1" hangingPunct="1">
              <a:buClr>
                <a:srgbClr val="CCFFFF"/>
              </a:buClr>
              <a:buFont typeface="Wingdings" charset="2"/>
              <a:buNone/>
            </a:pPr>
            <a:endParaRPr lang="en-US" altLang="ja-JP" sz="4000">
              <a:solidFill>
                <a:schemeClr val="bg1"/>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endParaRPr>
          </a:p>
          <a:p>
            <a:pPr eaLnBrk="1" hangingPunct="1">
              <a:buFont typeface="Wingdings" charset="2"/>
              <a:buChar char="l"/>
            </a:pPr>
            <a:r>
              <a:rPr lang="en-US" altLang="ja-JP" sz="4000">
                <a:solidFill>
                  <a:schemeClr val="bg1"/>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sz="4000">
                <a:latin typeface="HGPｺﾞｼｯｸE" pitchFamily="50" charset="-128"/>
                <a:ea typeface="HGPｺﾞｼｯｸE" pitchFamily="50" charset="-128"/>
                <a:cs typeface="HGPｺﾞｼｯｸE" pitchFamily="50" charset="-128"/>
              </a:rPr>
              <a:t>シェル</a:t>
            </a:r>
          </a:p>
          <a:p>
            <a:pPr eaLnBrk="1" hangingPunct="1">
              <a:buFont typeface="Wingdings" charset="2"/>
              <a:buChar char="l"/>
            </a:pPr>
            <a:r>
              <a:rPr lang="ja-JP" altLang="en-US" sz="4000">
                <a:latin typeface="HGPｺﾞｼｯｸE" pitchFamily="50" charset="-128"/>
                <a:ea typeface="HGPｺﾞｼｯｸE" pitchFamily="50" charset="-128"/>
                <a:cs typeface="HGPｺﾞｼｯｸE" pitchFamily="50" charset="-128"/>
              </a:rPr>
              <a:t> シェルスクリプト</a:t>
            </a:r>
          </a:p>
          <a:p>
            <a:pPr eaLnBrk="1" hangingPunct="1">
              <a:buFont typeface="Wingdings" charset="2"/>
              <a:buChar char="l"/>
            </a:pPr>
            <a:r>
              <a:rPr lang="ja-JP" altLang="en-US" sz="4000">
                <a:latin typeface="HGPｺﾞｼｯｸE" pitchFamily="50" charset="-128"/>
                <a:ea typeface="HGPｺﾞｼｯｸE" pitchFamily="50" charset="-128"/>
                <a:cs typeface="HGPｺﾞｼｯｸE" pitchFamily="50" charset="-128"/>
              </a:rPr>
              <a:t> </a:t>
            </a:r>
            <a:r>
              <a:rPr lang="en-US" altLang="ja-JP" sz="4000">
                <a:latin typeface="HGPｺﾞｼｯｸE" pitchFamily="50" charset="-128"/>
                <a:ea typeface="HGPｺﾞｼｯｸE" pitchFamily="50" charset="-128"/>
                <a:cs typeface="HGPｺﾞｼｯｸE" pitchFamily="50" charset="-128"/>
              </a:rPr>
              <a:t>vi (</a:t>
            </a:r>
            <a:r>
              <a:rPr lang="ja-JP" altLang="en-US" sz="4000">
                <a:latin typeface="HGPｺﾞｼｯｸE" pitchFamily="50" charset="-128"/>
                <a:ea typeface="HGPｺﾞｼｯｸE" pitchFamily="50" charset="-128"/>
                <a:cs typeface="HGPｺﾞｼｯｸE" pitchFamily="50" charset="-128"/>
              </a:rPr>
              <a:t>ブイアイ</a:t>
            </a:r>
            <a:r>
              <a:rPr lang="en-US" altLang="ja-JP" sz="4000">
                <a:latin typeface="HGPｺﾞｼｯｸE" pitchFamily="50" charset="-128"/>
                <a:ea typeface="HGPｺﾞｼｯｸE" pitchFamily="50" charset="-128"/>
                <a:cs typeface="HGPｺﾞｼｯｸE" pitchFamily="50" charset="-128"/>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76200"/>
            <a:ext cx="86868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シェルスクリプト応用編</a:t>
            </a:r>
          </a:p>
        </p:txBody>
      </p:sp>
      <p:sp>
        <p:nvSpPr>
          <p:cNvPr id="22531"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シェル変数を利用して汎用性を持たせる</a:t>
            </a: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制御構造の活用</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順次構造</a:t>
            </a: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選択構造</a:t>
            </a:r>
            <a:endParaRPr lang="ja-JP" altLang="en-US"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反復構造</a:t>
            </a:r>
            <a:endParaRPr lang="ja-JP" altLang="en-US" dirty="0">
              <a:latin typeface="HGPｺﾞｼｯｸE" pitchFamily="50" charset="-128"/>
              <a:ea typeface="HGPｺﾞｼｯｸE" pitchFamily="50" charset="-128"/>
              <a:cs typeface="HGPｺﾞｼｯｸE" pitchFamily="50" charset="-128"/>
            </a:endParaRPr>
          </a:p>
        </p:txBody>
      </p:sp>
      <p:sp>
        <p:nvSpPr>
          <p:cNvPr id="10294" name="Rectangle 54"/>
          <p:cNvSpPr>
            <a:spLocks noChangeArrowheads="1"/>
          </p:cNvSpPr>
          <p:nvPr/>
        </p:nvSpPr>
        <p:spPr bwMode="auto">
          <a:xfrm>
            <a:off x="611188" y="2714625"/>
            <a:ext cx="2808287" cy="504825"/>
          </a:xfrm>
          <a:prstGeom prst="rect">
            <a:avLst/>
          </a:prstGeom>
          <a:noFill/>
          <a:ln w="76200">
            <a:solidFill>
              <a:srgbClr val="FF3300"/>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nvGrpSpPr>
          <p:cNvPr id="22533" name="グループ化 11"/>
          <p:cNvGrpSpPr>
            <a:grpSpLocks/>
          </p:cNvGrpSpPr>
          <p:nvPr/>
        </p:nvGrpSpPr>
        <p:grpSpPr bwMode="auto">
          <a:xfrm>
            <a:off x="4071938" y="2214563"/>
            <a:ext cx="4800600" cy="3352800"/>
            <a:chOff x="3657600" y="3362348"/>
            <a:chExt cx="4800600" cy="3352800"/>
          </a:xfrm>
        </p:grpSpPr>
        <p:sp>
          <p:nvSpPr>
            <p:cNvPr id="22535" name="Rectangle 32"/>
            <p:cNvSpPr>
              <a:spLocks noChangeArrowheads="1"/>
            </p:cNvSpPr>
            <p:nvPr/>
          </p:nvSpPr>
          <p:spPr bwMode="auto">
            <a:xfrm>
              <a:off x="3657600" y="3362348"/>
              <a:ext cx="4800600" cy="3352800"/>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2536" name="Line 33"/>
            <p:cNvSpPr>
              <a:spLocks noChangeShapeType="1"/>
            </p:cNvSpPr>
            <p:nvPr/>
          </p:nvSpPr>
          <p:spPr bwMode="auto">
            <a:xfrm>
              <a:off x="6019800" y="3505200"/>
              <a:ext cx="0" cy="3124200"/>
            </a:xfrm>
            <a:prstGeom prst="line">
              <a:avLst/>
            </a:prstGeom>
            <a:noFill/>
            <a:ln w="76200">
              <a:solidFill>
                <a:schemeClr val="bg1"/>
              </a:solidFill>
              <a:round/>
              <a:headEnd/>
              <a:tailEnd/>
            </a:ln>
          </p:spPr>
          <p:txBody>
            <a:bodyPr>
              <a:prstTxWarp prst="textNoShape">
                <a:avLst/>
              </a:prstTxWarp>
            </a:bodyPr>
            <a:lstStyle/>
            <a:p>
              <a:endParaRPr lang="ja-JP" altLang="en-US"/>
            </a:p>
          </p:txBody>
        </p:sp>
        <p:sp>
          <p:nvSpPr>
            <p:cNvPr id="22537" name="AutoShape 55"/>
            <p:cNvSpPr>
              <a:spLocks noChangeArrowheads="1"/>
            </p:cNvSpPr>
            <p:nvPr/>
          </p:nvSpPr>
          <p:spPr bwMode="auto">
            <a:xfrm>
              <a:off x="5603875" y="3451225"/>
              <a:ext cx="819150" cy="3240088"/>
            </a:xfrm>
            <a:prstGeom prst="downArrow">
              <a:avLst>
                <a:gd name="adj1" fmla="val 35657"/>
                <a:gd name="adj2" fmla="val 61236"/>
              </a:avLst>
            </a:prstGeom>
            <a:solidFill>
              <a:srgbClr val="FFCC00"/>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0275" name="AutoShape 35"/>
            <p:cNvSpPr>
              <a:spLocks noChangeArrowheads="1"/>
            </p:cNvSpPr>
            <p:nvPr/>
          </p:nvSpPr>
          <p:spPr bwMode="auto">
            <a:xfrm>
              <a:off x="4648200" y="4616473"/>
              <a:ext cx="2895600" cy="6096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B</a:t>
              </a:r>
            </a:p>
          </p:txBody>
        </p:sp>
        <p:sp>
          <p:nvSpPr>
            <p:cNvPr id="10292" name="AutoShape 52"/>
            <p:cNvSpPr>
              <a:spLocks noChangeArrowheads="1"/>
            </p:cNvSpPr>
            <p:nvPr/>
          </p:nvSpPr>
          <p:spPr bwMode="auto">
            <a:xfrm>
              <a:off x="4643437" y="3789385"/>
              <a:ext cx="2895600" cy="6096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A</a:t>
              </a:r>
            </a:p>
          </p:txBody>
        </p:sp>
        <p:sp>
          <p:nvSpPr>
            <p:cNvPr id="10293" name="AutoShape 53"/>
            <p:cNvSpPr>
              <a:spLocks noChangeArrowheads="1"/>
            </p:cNvSpPr>
            <p:nvPr/>
          </p:nvSpPr>
          <p:spPr bwMode="auto">
            <a:xfrm>
              <a:off x="4643437" y="5445148"/>
              <a:ext cx="2895600" cy="6096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C</a:t>
              </a:r>
            </a:p>
          </p:txBody>
        </p:sp>
      </p:grpSp>
      <p:sp>
        <p:nvSpPr>
          <p:cNvPr id="13" name="Text Box 4"/>
          <p:cNvSpPr txBox="1">
            <a:spLocks noChangeArrowheads="1"/>
          </p:cNvSpPr>
          <p:nvPr/>
        </p:nvSpPr>
        <p:spPr bwMode="auto">
          <a:xfrm>
            <a:off x="857250" y="4741863"/>
            <a:ext cx="2681288" cy="830262"/>
          </a:xfrm>
          <a:prstGeom prst="rect">
            <a:avLst/>
          </a:prstGeom>
          <a:noFill/>
          <a:ln w="19050">
            <a:solidFill>
              <a:srgbClr val="996633"/>
            </a:solidFill>
            <a:miter lim="800000"/>
            <a:headEnd/>
            <a:tailEnd/>
          </a:ln>
          <a:effectLst/>
        </p:spPr>
        <p:txBody>
          <a:bodyPr wrap="none">
            <a:prstTxWarp prst="textNoShape">
              <a:avLst/>
            </a:prstTxWarp>
            <a:spAutoFit/>
          </a:bodyPr>
          <a:lstStyle/>
          <a:p>
            <a:r>
              <a:rPr lang="ja-JP" altLang="en-US">
                <a:solidFill>
                  <a:srgbClr val="C00000"/>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課題として実際に</a:t>
            </a:r>
          </a:p>
          <a:p>
            <a:r>
              <a:rPr lang="ja-JP" altLang="en-US">
                <a:solidFill>
                  <a:srgbClr val="C00000"/>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作成してもらいます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294"/>
                                        </p:tgtEl>
                                        <p:attrNameLst>
                                          <p:attrName>style.visibility</p:attrName>
                                        </p:attrNameLst>
                                      </p:cBhvr>
                                      <p:to>
                                        <p:strVal val="visible"/>
                                      </p:to>
                                    </p:set>
                                    <p:animEffect transition="in" filter="slide(fromTop)">
                                      <p:cBhvr>
                                        <p:cTn id="7" dur="500"/>
                                        <p:tgtEl>
                                          <p:spTgt spid="10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4" grpId="0" animBg="1"/>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シェル変数を利用して汎用性を持たせる</a:t>
            </a: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制御構造の活用</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順次構造</a:t>
            </a: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選択構造</a:t>
            </a:r>
            <a:endParaRPr lang="en-US" altLang="ja-JP" dirty="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if, case</a:t>
            </a:r>
            <a:endParaRPr lang="ja-JP" altLang="en-US"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反復構造</a:t>
            </a:r>
            <a:endParaRPr lang="ja-JP" altLang="en-US" dirty="0">
              <a:latin typeface="HGPｺﾞｼｯｸE" pitchFamily="50" charset="-128"/>
              <a:ea typeface="HGPｺﾞｼｯｸE" pitchFamily="50" charset="-128"/>
              <a:cs typeface="HGPｺﾞｼｯｸE" pitchFamily="50" charset="-128"/>
            </a:endParaRPr>
          </a:p>
        </p:txBody>
      </p:sp>
      <p:grpSp>
        <p:nvGrpSpPr>
          <p:cNvPr id="23556" name="グループ化 21"/>
          <p:cNvGrpSpPr>
            <a:grpSpLocks/>
          </p:cNvGrpSpPr>
          <p:nvPr/>
        </p:nvGrpSpPr>
        <p:grpSpPr bwMode="auto">
          <a:xfrm>
            <a:off x="4057650" y="2214563"/>
            <a:ext cx="4800600" cy="3352800"/>
            <a:chOff x="3657600" y="3357563"/>
            <a:chExt cx="4800600" cy="3352800"/>
          </a:xfrm>
        </p:grpSpPr>
        <p:grpSp>
          <p:nvGrpSpPr>
            <p:cNvPr id="23559" name="Group 34"/>
            <p:cNvGrpSpPr>
              <a:grpSpLocks/>
            </p:cNvGrpSpPr>
            <p:nvPr/>
          </p:nvGrpSpPr>
          <p:grpSpPr bwMode="auto">
            <a:xfrm>
              <a:off x="3657600" y="3357563"/>
              <a:ext cx="4800600" cy="3352800"/>
              <a:chOff x="2304" y="2115"/>
              <a:chExt cx="3024" cy="2112"/>
            </a:xfrm>
          </p:grpSpPr>
          <p:sp>
            <p:nvSpPr>
              <p:cNvPr id="23569" name="Rectangle 35"/>
              <p:cNvSpPr>
                <a:spLocks noChangeArrowheads="1"/>
              </p:cNvSpPr>
              <p:nvPr/>
            </p:nvSpPr>
            <p:spPr bwMode="auto">
              <a:xfrm>
                <a:off x="2304" y="2115"/>
                <a:ext cx="3024" cy="2112"/>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3570" name="Line 36"/>
              <p:cNvSpPr>
                <a:spLocks noChangeShapeType="1"/>
              </p:cNvSpPr>
              <p:nvPr/>
            </p:nvSpPr>
            <p:spPr bwMode="auto">
              <a:xfrm>
                <a:off x="3792" y="2208"/>
                <a:ext cx="0" cy="1968"/>
              </a:xfrm>
              <a:prstGeom prst="line">
                <a:avLst/>
              </a:prstGeom>
              <a:noFill/>
              <a:ln w="76200">
                <a:solidFill>
                  <a:schemeClr val="bg1"/>
                </a:solidFill>
                <a:round/>
                <a:headEnd/>
                <a:tailEnd/>
              </a:ln>
            </p:spPr>
            <p:txBody>
              <a:bodyPr>
                <a:prstTxWarp prst="textNoShape">
                  <a:avLst/>
                </a:prstTxWarp>
              </a:bodyPr>
              <a:lstStyle/>
              <a:p>
                <a:endParaRPr lang="ja-JP" altLang="en-US"/>
              </a:p>
            </p:txBody>
          </p:sp>
          <p:sp>
            <p:nvSpPr>
              <p:cNvPr id="23571" name="AutoShape 37"/>
              <p:cNvSpPr>
                <a:spLocks noChangeArrowheads="1"/>
              </p:cNvSpPr>
              <p:nvPr/>
            </p:nvSpPr>
            <p:spPr bwMode="auto">
              <a:xfrm>
                <a:off x="3530" y="2174"/>
                <a:ext cx="516" cy="2041"/>
              </a:xfrm>
              <a:prstGeom prst="downArrow">
                <a:avLst>
                  <a:gd name="adj1" fmla="val 35657"/>
                  <a:gd name="adj2" fmla="val 61236"/>
                </a:avLst>
              </a:prstGeom>
              <a:solidFill>
                <a:srgbClr val="FFCC00"/>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38950" name="AutoShape 38"/>
              <p:cNvSpPr>
                <a:spLocks noChangeArrowheads="1"/>
              </p:cNvSpPr>
              <p:nvPr/>
            </p:nvSpPr>
            <p:spPr bwMode="auto">
              <a:xfrm>
                <a:off x="2928" y="2908"/>
                <a:ext cx="182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B</a:t>
                </a:r>
              </a:p>
            </p:txBody>
          </p:sp>
          <p:sp>
            <p:nvSpPr>
              <p:cNvPr id="38951" name="AutoShape 39"/>
              <p:cNvSpPr>
                <a:spLocks noChangeArrowheads="1"/>
              </p:cNvSpPr>
              <p:nvPr/>
            </p:nvSpPr>
            <p:spPr bwMode="auto">
              <a:xfrm>
                <a:off x="2925" y="2387"/>
                <a:ext cx="182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A</a:t>
                </a:r>
              </a:p>
            </p:txBody>
          </p:sp>
          <p:sp>
            <p:nvSpPr>
              <p:cNvPr id="38952" name="AutoShape 40"/>
              <p:cNvSpPr>
                <a:spLocks noChangeArrowheads="1"/>
              </p:cNvSpPr>
              <p:nvPr/>
            </p:nvSpPr>
            <p:spPr bwMode="auto">
              <a:xfrm>
                <a:off x="2925" y="3430"/>
                <a:ext cx="182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C</a:t>
                </a:r>
              </a:p>
            </p:txBody>
          </p:sp>
        </p:grpSp>
        <p:grpSp>
          <p:nvGrpSpPr>
            <p:cNvPr id="23560" name="Group 11"/>
            <p:cNvGrpSpPr>
              <a:grpSpLocks/>
            </p:cNvGrpSpPr>
            <p:nvPr/>
          </p:nvGrpSpPr>
          <p:grpSpPr bwMode="auto">
            <a:xfrm>
              <a:off x="3657600" y="3357563"/>
              <a:ext cx="4800600" cy="3352800"/>
              <a:chOff x="1872" y="576"/>
              <a:chExt cx="3024" cy="2112"/>
            </a:xfrm>
          </p:grpSpPr>
          <p:sp>
            <p:nvSpPr>
              <p:cNvPr id="23561" name="Rectangle 12"/>
              <p:cNvSpPr>
                <a:spLocks noChangeArrowheads="1"/>
              </p:cNvSpPr>
              <p:nvPr/>
            </p:nvSpPr>
            <p:spPr bwMode="auto">
              <a:xfrm>
                <a:off x="1872" y="576"/>
                <a:ext cx="3024" cy="2112"/>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3562" name="Line 13"/>
              <p:cNvSpPr>
                <a:spLocks noChangeShapeType="1"/>
              </p:cNvSpPr>
              <p:nvPr/>
            </p:nvSpPr>
            <p:spPr bwMode="auto">
              <a:xfrm>
                <a:off x="2784" y="672"/>
                <a:ext cx="0" cy="1968"/>
              </a:xfrm>
              <a:prstGeom prst="line">
                <a:avLst/>
              </a:prstGeom>
              <a:noFill/>
              <a:ln w="76200">
                <a:solidFill>
                  <a:schemeClr val="bg1"/>
                </a:solidFill>
                <a:round/>
                <a:headEnd/>
                <a:tailEnd/>
              </a:ln>
            </p:spPr>
            <p:txBody>
              <a:bodyPr>
                <a:prstTxWarp prst="textNoShape">
                  <a:avLst/>
                </a:prstTxWarp>
              </a:bodyPr>
              <a:lstStyle/>
              <a:p>
                <a:endParaRPr lang="ja-JP" altLang="en-US"/>
              </a:p>
            </p:txBody>
          </p:sp>
          <p:sp>
            <p:nvSpPr>
              <p:cNvPr id="38926" name="AutoShape 14"/>
              <p:cNvSpPr>
                <a:spLocks noChangeArrowheads="1"/>
              </p:cNvSpPr>
              <p:nvPr/>
            </p:nvSpPr>
            <p:spPr bwMode="auto">
              <a:xfrm>
                <a:off x="2256" y="1632"/>
                <a:ext cx="110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A</a:t>
                </a:r>
              </a:p>
            </p:txBody>
          </p:sp>
          <p:sp>
            <p:nvSpPr>
              <p:cNvPr id="38927" name="Text Box 15"/>
              <p:cNvSpPr txBox="1">
                <a:spLocks noChangeArrowheads="1"/>
              </p:cNvSpPr>
              <p:nvPr/>
            </p:nvSpPr>
            <p:spPr bwMode="auto">
              <a:xfrm>
                <a:off x="2135" y="1248"/>
                <a:ext cx="466" cy="291"/>
              </a:xfrm>
              <a:prstGeom prst="rect">
                <a:avLst/>
              </a:prstGeom>
              <a:noFill/>
              <a:ln w="9525">
                <a:noFill/>
                <a:miter lim="800000"/>
                <a:headEnd/>
                <a:tailEnd/>
              </a:ln>
              <a:effectLst/>
            </p:spPr>
            <p:txBody>
              <a:bodyPr wrap="none">
                <a:spAutoFit/>
              </a:bodyPr>
              <a:lstStyle/>
              <a:p>
                <a:pPr>
                  <a:defRPr/>
                </a:pPr>
                <a:r>
                  <a:rPr lang="en-US" altLang="ja-JP" dirty="0">
                    <a:solidFill>
                      <a:schemeClr val="bg1"/>
                    </a:solidFill>
                    <a:effectLst>
                      <a:outerShdw blurRad="38100" dist="38100" dir="2700000" algn="tl">
                        <a:srgbClr val="000000"/>
                      </a:outerShdw>
                    </a:effectLst>
                    <a:latin typeface="HGPｺﾞｼｯｸE" pitchFamily="50" charset="-128"/>
                    <a:ea typeface="HGPｺﾞｼｯｸE" pitchFamily="50" charset="-128"/>
                    <a:cs typeface="+mn-cs"/>
                  </a:rPr>
                  <a:t>YES</a:t>
                </a:r>
              </a:p>
            </p:txBody>
          </p:sp>
          <p:sp>
            <p:nvSpPr>
              <p:cNvPr id="38928" name="Text Box 16"/>
              <p:cNvSpPr txBox="1">
                <a:spLocks noChangeArrowheads="1"/>
              </p:cNvSpPr>
              <p:nvPr/>
            </p:nvSpPr>
            <p:spPr bwMode="auto">
              <a:xfrm>
                <a:off x="3390" y="720"/>
                <a:ext cx="355" cy="291"/>
              </a:xfrm>
              <a:prstGeom prst="rect">
                <a:avLst/>
              </a:prstGeom>
              <a:noFill/>
              <a:ln w="9525">
                <a:noFill/>
                <a:miter lim="800000"/>
                <a:headEnd/>
                <a:tailEnd/>
              </a:ln>
              <a:effectLst/>
            </p:spPr>
            <p:txBody>
              <a:bodyPr wrap="none">
                <a:spAutoFit/>
              </a:bodyPr>
              <a:lstStyle/>
              <a:p>
                <a:pPr>
                  <a:defRPr/>
                </a:pPr>
                <a:r>
                  <a:rPr lang="en-US" altLang="ja-JP" dirty="0">
                    <a:solidFill>
                      <a:schemeClr val="bg1"/>
                    </a:solidFill>
                    <a:effectLst>
                      <a:outerShdw blurRad="38100" dist="38100" dir="2700000" algn="tl">
                        <a:srgbClr val="000000"/>
                      </a:outerShdw>
                    </a:effectLst>
                    <a:latin typeface="HGPｺﾞｼｯｸE" pitchFamily="50" charset="-128"/>
                    <a:ea typeface="HGPｺﾞｼｯｸE" pitchFamily="50" charset="-128"/>
                    <a:cs typeface="+mn-cs"/>
                  </a:rPr>
                  <a:t>NO</a:t>
                </a:r>
              </a:p>
            </p:txBody>
          </p:sp>
          <p:sp>
            <p:nvSpPr>
              <p:cNvPr id="23566" name="Freeform 17"/>
              <p:cNvSpPr>
                <a:spLocks/>
              </p:cNvSpPr>
              <p:nvPr/>
            </p:nvSpPr>
            <p:spPr bwMode="auto">
              <a:xfrm>
                <a:off x="2832" y="1056"/>
                <a:ext cx="1248" cy="1248"/>
              </a:xfrm>
              <a:custGeom>
                <a:avLst/>
                <a:gdLst>
                  <a:gd name="T0" fmla="*/ 336 w 1248"/>
                  <a:gd name="T1" fmla="*/ 0 h 1248"/>
                  <a:gd name="T2" fmla="*/ 1248 w 1248"/>
                  <a:gd name="T3" fmla="*/ 0 h 1248"/>
                  <a:gd name="T4" fmla="*/ 1248 w 1248"/>
                  <a:gd name="T5" fmla="*/ 1248 h 1248"/>
                  <a:gd name="T6" fmla="*/ 0 w 1248"/>
                  <a:gd name="T7" fmla="*/ 1248 h 1248"/>
                  <a:gd name="T8" fmla="*/ 0 60000 65536"/>
                  <a:gd name="T9" fmla="*/ 0 60000 65536"/>
                  <a:gd name="T10" fmla="*/ 0 60000 65536"/>
                  <a:gd name="T11" fmla="*/ 0 60000 65536"/>
                  <a:gd name="T12" fmla="*/ 0 w 1248"/>
                  <a:gd name="T13" fmla="*/ 0 h 1248"/>
                  <a:gd name="T14" fmla="*/ 1248 w 1248"/>
                  <a:gd name="T15" fmla="*/ 1248 h 1248"/>
                </a:gdLst>
                <a:ahLst/>
                <a:cxnLst>
                  <a:cxn ang="T8">
                    <a:pos x="T0" y="T1"/>
                  </a:cxn>
                  <a:cxn ang="T9">
                    <a:pos x="T2" y="T3"/>
                  </a:cxn>
                  <a:cxn ang="T10">
                    <a:pos x="T4" y="T5"/>
                  </a:cxn>
                  <a:cxn ang="T11">
                    <a:pos x="T6" y="T7"/>
                  </a:cxn>
                </a:cxnLst>
                <a:rect l="T12" t="T13" r="T14" b="T15"/>
                <a:pathLst>
                  <a:path w="1248" h="1248">
                    <a:moveTo>
                      <a:pt x="336" y="0"/>
                    </a:moveTo>
                    <a:lnTo>
                      <a:pt x="1248" y="0"/>
                    </a:lnTo>
                    <a:lnTo>
                      <a:pt x="1248" y="1248"/>
                    </a:lnTo>
                    <a:lnTo>
                      <a:pt x="0" y="1248"/>
                    </a:lnTo>
                  </a:path>
                </a:pathLst>
              </a:custGeom>
              <a:noFill/>
              <a:ln w="76200">
                <a:solidFill>
                  <a:schemeClr val="bg1"/>
                </a:solidFill>
                <a:round/>
                <a:headEnd/>
                <a:tailEnd type="triangle" w="sm" len="lg"/>
              </a:ln>
            </p:spPr>
            <p:txBody>
              <a:bodyPr>
                <a:prstTxWarp prst="textNoShape">
                  <a:avLst/>
                </a:prstTxWarp>
              </a:bodyPr>
              <a:lstStyle/>
              <a:p>
                <a:endParaRPr lang="ja-JP" altLang="en-US"/>
              </a:p>
            </p:txBody>
          </p:sp>
          <p:sp>
            <p:nvSpPr>
              <p:cNvPr id="38930" name="AutoShape 18"/>
              <p:cNvSpPr>
                <a:spLocks noChangeArrowheads="1"/>
              </p:cNvSpPr>
              <p:nvPr/>
            </p:nvSpPr>
            <p:spPr bwMode="auto">
              <a:xfrm>
                <a:off x="3504" y="1632"/>
                <a:ext cx="110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defRPr/>
                </a:pPr>
                <a:r>
                  <a:rPr lang="ja-JP" altLang="en-US"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処理 </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B</a:t>
                </a:r>
              </a:p>
            </p:txBody>
          </p:sp>
          <p:sp>
            <p:nvSpPr>
              <p:cNvPr id="38931" name="AutoShape 19"/>
              <p:cNvSpPr>
                <a:spLocks noChangeArrowheads="1"/>
              </p:cNvSpPr>
              <p:nvPr/>
            </p:nvSpPr>
            <p:spPr bwMode="auto">
              <a:xfrm>
                <a:off x="2112" y="768"/>
                <a:ext cx="1344" cy="576"/>
              </a:xfrm>
              <a:prstGeom prst="flowChartDecision">
                <a:avLst/>
              </a:prstGeom>
              <a:gradFill rotWithShape="0">
                <a:gsLst>
                  <a:gs pos="0">
                    <a:schemeClr val="bg1"/>
                  </a:gs>
                  <a:gs pos="100000">
                    <a:srgbClr val="FF7C80"/>
                  </a:gs>
                </a:gsLst>
                <a:lin ang="2700000" scaled="1"/>
              </a:gradFill>
              <a:ln w="9525">
                <a:noFill/>
                <a:miter lim="800000"/>
                <a:headEnd/>
                <a:tailEnd/>
              </a:ln>
              <a:effectLst/>
            </p:spPr>
            <p:txBody>
              <a:bodyPr wrap="none" anchor="ctr">
                <a:prstTxWarp prst="textNoShape">
                  <a:avLst/>
                </a:prstTxWarp>
              </a:bodyPr>
              <a:lstStyle/>
              <a:p>
                <a:pPr algn="ctr"/>
                <a:r>
                  <a:rPr lang="ja-JP" altLang="en-US" dirty="0">
                    <a:solidFill>
                      <a:srgbClr val="996633"/>
                    </a:solidFill>
                    <a:effectLst>
                      <a:outerShdw blurRad="38100" dist="38100" dir="2700000" algn="tl" rotWithShape="0">
                        <a:schemeClr val="tx1"/>
                      </a:outerShdw>
                    </a:effectLst>
                    <a:ea typeface="HGPｺﾞｼｯｸE" pitchFamily="50" charset="-128"/>
                    <a:cs typeface="HGPｺﾞｼｯｸE" pitchFamily="50" charset="-128"/>
                  </a:rPr>
                  <a:t>条件</a:t>
                </a:r>
              </a:p>
            </p:txBody>
          </p:sp>
        </p:grpSp>
      </p:grpSp>
      <p:sp>
        <p:nvSpPr>
          <p:cNvPr id="38944" name="Rectangle 32"/>
          <p:cNvSpPr>
            <a:spLocks noChangeArrowheads="1"/>
          </p:cNvSpPr>
          <p:nvPr/>
        </p:nvSpPr>
        <p:spPr bwMode="auto">
          <a:xfrm>
            <a:off x="623888" y="3214688"/>
            <a:ext cx="2808287" cy="504825"/>
          </a:xfrm>
          <a:prstGeom prst="rect">
            <a:avLst/>
          </a:prstGeom>
          <a:noFill/>
          <a:ln w="76200">
            <a:solidFill>
              <a:srgbClr val="FF3300"/>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3" name="Text Box 4"/>
          <p:cNvSpPr txBox="1">
            <a:spLocks noChangeArrowheads="1"/>
          </p:cNvSpPr>
          <p:nvPr/>
        </p:nvSpPr>
        <p:spPr bwMode="auto">
          <a:xfrm>
            <a:off x="857250" y="4741863"/>
            <a:ext cx="2681288" cy="830262"/>
          </a:xfrm>
          <a:prstGeom prst="rect">
            <a:avLst/>
          </a:prstGeom>
          <a:noFill/>
          <a:ln w="19050">
            <a:solidFill>
              <a:srgbClr val="996633"/>
            </a:solidFill>
            <a:miter lim="800000"/>
            <a:headEnd/>
            <a:tailEnd/>
          </a:ln>
          <a:effectLst/>
        </p:spPr>
        <p:txBody>
          <a:bodyPr wrap="none">
            <a:prstTxWarp prst="textNoShape">
              <a:avLst/>
            </a:prstTxWarp>
            <a:spAutoFit/>
          </a:bodyPr>
          <a:lstStyle/>
          <a:p>
            <a:r>
              <a:rPr lang="ja-JP" altLang="en-US">
                <a:solidFill>
                  <a:srgbClr val="C00000"/>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課題として実際に</a:t>
            </a:r>
          </a:p>
          <a:p>
            <a:r>
              <a:rPr lang="ja-JP" altLang="en-US">
                <a:solidFill>
                  <a:srgbClr val="C00000"/>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作成してもらいます</a:t>
            </a:r>
          </a:p>
        </p:txBody>
      </p:sp>
      <p:sp>
        <p:nvSpPr>
          <p:cNvPr id="25" name="Rectangle 2"/>
          <p:cNvSpPr>
            <a:spLocks noGrp="1" noChangeArrowheads="1"/>
          </p:cNvSpPr>
          <p:nvPr>
            <p:ph type="title"/>
          </p:nvPr>
        </p:nvSpPr>
        <p:spPr>
          <a:xfrm>
            <a:off x="304800" y="76200"/>
            <a:ext cx="86868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シェルスクリプト応用編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decel="50000" fill="hold" grpId="0" nodeType="afterEffect">
                                  <p:stCondLst>
                                    <p:cond delay="0"/>
                                  </p:stCondLst>
                                  <p:childTnLst>
                                    <p:animMotion origin="layout" path="M -2.5E-6 -0.07355 L -2.5E-6 2.48844E-6 " pathEditMode="relative" rAng="0" ptsTypes="AA">
                                      <p:cBhvr>
                                        <p:cTn id="6" dur="1000" fill="hold"/>
                                        <p:tgtEl>
                                          <p:spTgt spid="38944"/>
                                        </p:tgtEl>
                                        <p:attrNameLst>
                                          <p:attrName>ppt_x</p:attrName>
                                          <p:attrName>ppt_y</p:attrName>
                                        </p:attrNameLst>
                                      </p:cBhvr>
                                      <p:rCtr x="0" y="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44" grpId="0" animBg="1"/>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228600" y="1524000"/>
            <a:ext cx="8458200" cy="411480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シェル変数を利用して汎用性を持たせる</a:t>
            </a: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制御構造の活用</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順次構造</a:t>
            </a: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選択構造</a:t>
            </a:r>
            <a:endParaRPr lang="ja-JP" altLang="en-US"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反復構造</a:t>
            </a:r>
            <a:endParaRPr lang="en-US" altLang="ja-JP" dirty="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for, while</a:t>
            </a:r>
            <a:endParaRPr lang="ja-JP" altLang="en-US" dirty="0">
              <a:latin typeface="HGPｺﾞｼｯｸE" pitchFamily="50" charset="-128"/>
              <a:ea typeface="HGPｺﾞｼｯｸE" pitchFamily="50" charset="-128"/>
              <a:cs typeface="HGPｺﾞｼｯｸE" pitchFamily="50" charset="-128"/>
            </a:endParaRPr>
          </a:p>
        </p:txBody>
      </p:sp>
      <p:sp>
        <p:nvSpPr>
          <p:cNvPr id="39968" name="Rectangle 32"/>
          <p:cNvSpPr>
            <a:spLocks noChangeArrowheads="1"/>
          </p:cNvSpPr>
          <p:nvPr/>
        </p:nvSpPr>
        <p:spPr bwMode="auto">
          <a:xfrm>
            <a:off x="623888" y="3714750"/>
            <a:ext cx="2808287" cy="504825"/>
          </a:xfrm>
          <a:prstGeom prst="rect">
            <a:avLst/>
          </a:prstGeom>
          <a:noFill/>
          <a:ln w="76200">
            <a:solidFill>
              <a:srgbClr val="FF3300"/>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nvGrpSpPr>
          <p:cNvPr id="24581" name="グループ化 20"/>
          <p:cNvGrpSpPr>
            <a:grpSpLocks/>
          </p:cNvGrpSpPr>
          <p:nvPr/>
        </p:nvGrpSpPr>
        <p:grpSpPr bwMode="auto">
          <a:xfrm>
            <a:off x="4071938" y="2214563"/>
            <a:ext cx="4800600" cy="3357562"/>
            <a:chOff x="3657600" y="3357563"/>
            <a:chExt cx="4800600" cy="3357585"/>
          </a:xfrm>
        </p:grpSpPr>
        <p:sp>
          <p:nvSpPr>
            <p:cNvPr id="24583" name="Rectangle 21"/>
            <p:cNvSpPr>
              <a:spLocks noChangeArrowheads="1"/>
            </p:cNvSpPr>
            <p:nvPr/>
          </p:nvSpPr>
          <p:spPr bwMode="auto">
            <a:xfrm>
              <a:off x="3657600" y="3362348"/>
              <a:ext cx="4800600" cy="3352800"/>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4584" name="Line 22"/>
            <p:cNvSpPr>
              <a:spLocks noChangeShapeType="1"/>
            </p:cNvSpPr>
            <p:nvPr/>
          </p:nvSpPr>
          <p:spPr bwMode="auto">
            <a:xfrm>
              <a:off x="6000750" y="3357563"/>
              <a:ext cx="46038" cy="3286125"/>
            </a:xfrm>
            <a:prstGeom prst="line">
              <a:avLst/>
            </a:prstGeom>
            <a:noFill/>
            <a:ln w="76200">
              <a:solidFill>
                <a:schemeClr val="bg1"/>
              </a:solidFill>
              <a:round/>
              <a:headEnd/>
              <a:tailEnd/>
            </a:ln>
          </p:spPr>
          <p:txBody>
            <a:bodyPr>
              <a:prstTxWarp prst="textNoShape">
                <a:avLst/>
              </a:prstTxWarp>
            </a:bodyPr>
            <a:lstStyle/>
            <a:p>
              <a:endParaRPr lang="ja-JP" altLang="en-US"/>
            </a:p>
          </p:txBody>
        </p:sp>
        <p:sp>
          <p:nvSpPr>
            <p:cNvPr id="24585" name="AutoShape 26"/>
            <p:cNvSpPr>
              <a:spLocks noChangeArrowheads="1"/>
            </p:cNvSpPr>
            <p:nvPr/>
          </p:nvSpPr>
          <p:spPr bwMode="auto">
            <a:xfrm>
              <a:off x="4114800" y="3357563"/>
              <a:ext cx="990600" cy="685800"/>
            </a:xfrm>
            <a:prstGeom prst="diamond">
              <a:avLst/>
            </a:prstGeom>
            <a:solidFill>
              <a:schemeClr val="tx2"/>
            </a:solidFill>
            <a:ln w="9525">
              <a:solidFill>
                <a:schemeClr val="tx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4586" name="AutoShape 27"/>
            <p:cNvSpPr>
              <a:spLocks noChangeArrowheads="1"/>
            </p:cNvSpPr>
            <p:nvPr/>
          </p:nvSpPr>
          <p:spPr bwMode="auto">
            <a:xfrm>
              <a:off x="7086600" y="3357563"/>
              <a:ext cx="990600" cy="685800"/>
            </a:xfrm>
            <a:prstGeom prst="diamond">
              <a:avLst/>
            </a:prstGeom>
            <a:solidFill>
              <a:schemeClr val="tx2"/>
            </a:solidFill>
            <a:ln w="9525">
              <a:solidFill>
                <a:schemeClr val="tx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4587" name="AutoShape 28"/>
            <p:cNvSpPr>
              <a:spLocks noChangeArrowheads="1"/>
            </p:cNvSpPr>
            <p:nvPr/>
          </p:nvSpPr>
          <p:spPr bwMode="auto">
            <a:xfrm>
              <a:off x="4114800" y="5948363"/>
              <a:ext cx="990600" cy="685800"/>
            </a:xfrm>
            <a:prstGeom prst="diamond">
              <a:avLst/>
            </a:prstGeom>
            <a:solidFill>
              <a:schemeClr val="tx2"/>
            </a:solidFill>
            <a:ln w="9525">
              <a:solidFill>
                <a:schemeClr val="tx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4588" name="AutoShape 29"/>
            <p:cNvSpPr>
              <a:spLocks noChangeArrowheads="1"/>
            </p:cNvSpPr>
            <p:nvPr/>
          </p:nvSpPr>
          <p:spPr bwMode="auto">
            <a:xfrm>
              <a:off x="7086600" y="5948363"/>
              <a:ext cx="990600" cy="685800"/>
            </a:xfrm>
            <a:prstGeom prst="diamond">
              <a:avLst/>
            </a:prstGeom>
            <a:solidFill>
              <a:schemeClr val="tx2"/>
            </a:solidFill>
            <a:ln w="9525">
              <a:solidFill>
                <a:schemeClr val="tx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4589" name="AutoShape 31"/>
            <p:cNvSpPr>
              <a:spLocks noChangeArrowheads="1"/>
            </p:cNvSpPr>
            <p:nvPr/>
          </p:nvSpPr>
          <p:spPr bwMode="auto">
            <a:xfrm rot="5322236" flipH="1" flipV="1">
              <a:off x="3840163" y="4383088"/>
              <a:ext cx="989012" cy="121761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780" y="10922"/>
                  </a:moveTo>
                  <a:cubicBezTo>
                    <a:pt x="17781" y="10882"/>
                    <a:pt x="17782" y="10841"/>
                    <a:pt x="17782" y="10800"/>
                  </a:cubicBezTo>
                  <a:cubicBezTo>
                    <a:pt x="17782" y="6943"/>
                    <a:pt x="14656" y="3818"/>
                    <a:pt x="10800" y="3818"/>
                  </a:cubicBezTo>
                  <a:cubicBezTo>
                    <a:pt x="6943" y="3818"/>
                    <a:pt x="3818" y="6943"/>
                    <a:pt x="3818" y="10800"/>
                  </a:cubicBezTo>
                  <a:cubicBezTo>
                    <a:pt x="3817" y="10836"/>
                    <a:pt x="3818" y="10873"/>
                    <a:pt x="3818" y="10909"/>
                  </a:cubicBezTo>
                  <a:lnTo>
                    <a:pt x="1" y="10969"/>
                  </a:lnTo>
                  <a:cubicBezTo>
                    <a:pt x="0" y="10913"/>
                    <a:pt x="0" y="10856"/>
                    <a:pt x="0" y="10800"/>
                  </a:cubicBezTo>
                  <a:cubicBezTo>
                    <a:pt x="0" y="4835"/>
                    <a:pt x="4835" y="0"/>
                    <a:pt x="10800" y="0"/>
                  </a:cubicBezTo>
                  <a:cubicBezTo>
                    <a:pt x="16764" y="0"/>
                    <a:pt x="21600" y="4835"/>
                    <a:pt x="21600" y="10800"/>
                  </a:cubicBezTo>
                  <a:cubicBezTo>
                    <a:pt x="21600" y="10863"/>
                    <a:pt x="21599" y="10926"/>
                    <a:pt x="21598" y="10990"/>
                  </a:cubicBezTo>
                  <a:lnTo>
                    <a:pt x="24297" y="11037"/>
                  </a:lnTo>
                  <a:lnTo>
                    <a:pt x="19608" y="15564"/>
                  </a:lnTo>
                  <a:lnTo>
                    <a:pt x="15081" y="10875"/>
                  </a:lnTo>
                  <a:lnTo>
                    <a:pt x="17780" y="10922"/>
                  </a:lnTo>
                  <a:close/>
                </a:path>
              </a:pathLst>
            </a:custGeom>
            <a:solidFill>
              <a:srgbClr val="FFCC00"/>
            </a:solidFill>
            <a:ln w="9525">
              <a:noFill/>
              <a:miter lim="800000"/>
              <a:headEnd/>
              <a:tailEnd/>
            </a:ln>
          </p:spPr>
          <p:txBody>
            <a:bodyPr wrap="none" anchor="ctr">
              <a:prstTxWarp prst="textNoShape">
                <a:avLst/>
              </a:prstTxWarp>
            </a:bodyPr>
            <a:lstStyle/>
            <a:p>
              <a:endParaRPr lang="ja-JP" altLang="en-US"/>
            </a:p>
          </p:txBody>
        </p:sp>
        <p:sp>
          <p:nvSpPr>
            <p:cNvPr id="24590" name="AutoShape 33"/>
            <p:cNvSpPr>
              <a:spLocks noChangeArrowheads="1"/>
            </p:cNvSpPr>
            <p:nvPr/>
          </p:nvSpPr>
          <p:spPr bwMode="auto">
            <a:xfrm>
              <a:off x="5643563" y="3357563"/>
              <a:ext cx="684212" cy="1785937"/>
            </a:xfrm>
            <a:prstGeom prst="downArrow">
              <a:avLst>
                <a:gd name="adj1" fmla="val 35657"/>
                <a:gd name="adj2" fmla="val 31661"/>
              </a:avLst>
            </a:prstGeom>
            <a:solidFill>
              <a:srgbClr val="FFCC00"/>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24591" name="AutoShape 34"/>
            <p:cNvSpPr>
              <a:spLocks noChangeArrowheads="1"/>
            </p:cNvSpPr>
            <p:nvPr/>
          </p:nvSpPr>
          <p:spPr bwMode="auto">
            <a:xfrm>
              <a:off x="6396038" y="4714875"/>
              <a:ext cx="819150" cy="428625"/>
            </a:xfrm>
            <a:prstGeom prst="downArrow">
              <a:avLst>
                <a:gd name="adj1" fmla="val 32556"/>
                <a:gd name="adj2" fmla="val 53231"/>
              </a:avLst>
            </a:prstGeom>
            <a:solidFill>
              <a:srgbClr val="FFCC00"/>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39959" name="AutoShape 23"/>
            <p:cNvSpPr>
              <a:spLocks noChangeArrowheads="1"/>
            </p:cNvSpPr>
            <p:nvPr/>
          </p:nvSpPr>
          <p:spPr bwMode="auto">
            <a:xfrm>
              <a:off x="4643437" y="3429000"/>
              <a:ext cx="2895600" cy="685805"/>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prstTxWarp prst="textNoShape">
                <a:avLst/>
              </a:prstTxWarp>
            </a:bodyPr>
            <a:lstStyle/>
            <a:p>
              <a:pPr algn="ctr"/>
              <a:r>
                <a:rPr lang="ja-JP" altLang="en-US" dirty="0" smtClean="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反復開始</a:t>
              </a:r>
              <a:endParaRPr lang="ja-JP" altLang="en-US"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endParaRPr>
            </a:p>
          </p:txBody>
        </p:sp>
        <p:sp>
          <p:nvSpPr>
            <p:cNvPr id="39960" name="AutoShape 24"/>
            <p:cNvSpPr>
              <a:spLocks noChangeArrowheads="1"/>
            </p:cNvSpPr>
            <p:nvPr/>
          </p:nvSpPr>
          <p:spPr bwMode="auto">
            <a:xfrm>
              <a:off x="4648200" y="4319595"/>
              <a:ext cx="2895600" cy="466728"/>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prstTxWarp prst="textNoShape">
                <a:avLst/>
              </a:prstTxWarp>
            </a:bodyPr>
            <a:lstStyle/>
            <a:p>
              <a:pPr algn="ctr"/>
              <a:r>
                <a:rPr lang="ja-JP" altLang="en-US">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処理</a:t>
              </a:r>
              <a:r>
                <a:rPr lang="en-US" altLang="ja-JP">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A</a:t>
              </a:r>
              <a:endParaRPr lang="ja-JP" altLang="en-US">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endParaRPr>
            </a:p>
          </p:txBody>
        </p:sp>
        <p:sp>
          <p:nvSpPr>
            <p:cNvPr id="39961" name="AutoShape 25"/>
            <p:cNvSpPr>
              <a:spLocks noChangeArrowheads="1"/>
            </p:cNvSpPr>
            <p:nvPr/>
          </p:nvSpPr>
          <p:spPr bwMode="auto">
            <a:xfrm>
              <a:off x="4643437" y="5815030"/>
              <a:ext cx="2895600" cy="685805"/>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prstTxWarp prst="textNoShape">
                <a:avLst/>
              </a:prstTxWarp>
            </a:bodyPr>
            <a:lstStyle/>
            <a:p>
              <a:pPr algn="ctr"/>
              <a:r>
                <a:rPr lang="ja-JP" altLang="en-US" dirty="0" smtClean="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反復終了</a:t>
              </a:r>
              <a:endParaRPr lang="ja-JP" altLang="en-US"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endParaRPr>
            </a:p>
          </p:txBody>
        </p:sp>
        <p:sp>
          <p:nvSpPr>
            <p:cNvPr id="24595" name="AutoShape 34"/>
            <p:cNvSpPr>
              <a:spLocks noChangeArrowheads="1"/>
            </p:cNvSpPr>
            <p:nvPr/>
          </p:nvSpPr>
          <p:spPr bwMode="auto">
            <a:xfrm>
              <a:off x="6929438" y="4786313"/>
              <a:ext cx="819150" cy="1071562"/>
            </a:xfrm>
            <a:prstGeom prst="downArrow">
              <a:avLst>
                <a:gd name="adj1" fmla="val 32556"/>
                <a:gd name="adj2" fmla="val 26120"/>
              </a:avLst>
            </a:prstGeom>
            <a:solidFill>
              <a:srgbClr val="FFCC00"/>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9" name="AutoShape 24"/>
            <p:cNvSpPr>
              <a:spLocks noChangeArrowheads="1"/>
            </p:cNvSpPr>
            <p:nvPr/>
          </p:nvSpPr>
          <p:spPr bwMode="auto">
            <a:xfrm>
              <a:off x="4643437" y="5105412"/>
              <a:ext cx="2895600" cy="466728"/>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prstTxWarp prst="textNoShape">
                <a:avLst/>
              </a:prstTxWarp>
            </a:bodyPr>
            <a:lstStyle/>
            <a:p>
              <a:pPr algn="ctr"/>
              <a:r>
                <a:rPr lang="ja-JP" altLang="en-US">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処理</a:t>
              </a:r>
              <a:r>
                <a:rPr lang="en-US" altLang="ja-JP">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B</a:t>
              </a:r>
              <a:endParaRPr lang="ja-JP" altLang="en-US">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endParaRPr>
            </a:p>
          </p:txBody>
        </p:sp>
      </p:grpSp>
      <p:sp>
        <p:nvSpPr>
          <p:cNvPr id="22" name="Text Box 4"/>
          <p:cNvSpPr txBox="1">
            <a:spLocks noChangeArrowheads="1"/>
          </p:cNvSpPr>
          <p:nvPr/>
        </p:nvSpPr>
        <p:spPr bwMode="auto">
          <a:xfrm>
            <a:off x="857250" y="4741863"/>
            <a:ext cx="2681288" cy="830262"/>
          </a:xfrm>
          <a:prstGeom prst="rect">
            <a:avLst/>
          </a:prstGeom>
          <a:noFill/>
          <a:ln w="19050">
            <a:solidFill>
              <a:srgbClr val="996633"/>
            </a:solidFill>
            <a:miter lim="800000"/>
            <a:headEnd/>
            <a:tailEnd/>
          </a:ln>
          <a:effectLst/>
        </p:spPr>
        <p:txBody>
          <a:bodyPr wrap="none">
            <a:prstTxWarp prst="textNoShape">
              <a:avLst/>
            </a:prstTxWarp>
            <a:spAutoFit/>
          </a:bodyPr>
          <a:lstStyle/>
          <a:p>
            <a:r>
              <a:rPr lang="ja-JP" altLang="en-US">
                <a:solidFill>
                  <a:srgbClr val="C00000"/>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課題として実際に</a:t>
            </a:r>
          </a:p>
          <a:p>
            <a:r>
              <a:rPr lang="ja-JP" altLang="en-US">
                <a:solidFill>
                  <a:srgbClr val="C00000"/>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作成してもらいます</a:t>
            </a:r>
          </a:p>
        </p:txBody>
      </p:sp>
      <p:sp>
        <p:nvSpPr>
          <p:cNvPr id="23" name="Rectangle 2"/>
          <p:cNvSpPr>
            <a:spLocks noGrp="1" noChangeArrowheads="1"/>
          </p:cNvSpPr>
          <p:nvPr>
            <p:ph type="title"/>
          </p:nvPr>
        </p:nvSpPr>
        <p:spPr>
          <a:xfrm>
            <a:off x="304800" y="76200"/>
            <a:ext cx="86868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シェルスクリプト応用編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decel="50000" fill="hold" grpId="0" nodeType="afterEffect">
                                  <p:stCondLst>
                                    <p:cond delay="0"/>
                                  </p:stCondLst>
                                  <p:childTnLst>
                                    <p:animMotion origin="layout" path="M -2.5E-6 -0.07355 L -2.5E-6 2.48844E-6 " pathEditMode="relative" rAng="0" ptsTypes="AA">
                                      <p:cBhvr>
                                        <p:cTn id="6" dur="1000" fill="hold"/>
                                        <p:tgtEl>
                                          <p:spTgt spid="39968"/>
                                        </p:tgtEl>
                                        <p:attrNameLst>
                                          <p:attrName>ppt_x</p:attrName>
                                          <p:attrName>ppt_y</p:attrName>
                                        </p:attrNameLst>
                                      </p:cBhvr>
                                      <p:rCtr x="0" y="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8" grpId="0" animBg="1"/>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2057400"/>
            <a:ext cx="7772400" cy="2300288"/>
          </a:xfrm>
        </p:spPr>
        <p:txBody>
          <a:bodyPr/>
          <a:lstStyle/>
          <a:p>
            <a:pPr eaLnBrk="1" hangingPunct="1">
              <a:defRPr/>
            </a:pPr>
            <a:r>
              <a:rPr lang="ja-JP" altLang="en-US" sz="8000" b="1" dirty="0" smtClean="0">
                <a:solidFill>
                  <a:schemeClr val="tx1"/>
                </a:solidFill>
                <a:latin typeface="HGPｺﾞｼｯｸE" pitchFamily="50" charset="-128"/>
                <a:ea typeface="HGPｺﾞｼｯｸE" pitchFamily="50" charset="-128"/>
                <a:cs typeface="+mj-cs"/>
              </a:rPr>
              <a:t>テキストエディタ</a:t>
            </a:r>
            <a:r>
              <a:rPr lang="en-US" altLang="ja-JP" sz="8000" b="1" dirty="0" smtClean="0">
                <a:solidFill>
                  <a:schemeClr val="tx1"/>
                </a:solidFill>
                <a:latin typeface="HGPｺﾞｼｯｸE" pitchFamily="50" charset="-128"/>
                <a:ea typeface="HGPｺﾞｼｯｸE" pitchFamily="50" charset="-128"/>
                <a:cs typeface="+mj-cs"/>
              </a:rPr>
              <a:t>vi</a:t>
            </a:r>
            <a:endParaRPr lang="en-US" altLang="ja-JP" sz="8000" b="1" dirty="0">
              <a:solidFill>
                <a:schemeClr val="tx1"/>
              </a:solidFill>
              <a:latin typeface="HGPｺﾞｼｯｸE" pitchFamily="50" charset="-128"/>
              <a:ea typeface="HGPｺﾞｼｯｸE" pitchFamily="50" charset="-128"/>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1438"/>
            <a:ext cx="7772400" cy="1143000"/>
          </a:xfrm>
        </p:spPr>
        <p:txBody>
          <a:bodyPr/>
          <a:lstStyle/>
          <a:p>
            <a:pPr eaLnBrk="1" hangingPunct="1"/>
            <a:r>
              <a:rPr lang="ja-JP" altLang="en-US" sz="4800" dirty="0">
                <a:solidFill>
                  <a:schemeClr val="tx1"/>
                </a:solidFill>
                <a:ea typeface="HGPｺﾞｼｯｸE" pitchFamily="50" charset="-128"/>
                <a:cs typeface="HGPｺﾞｼｯｸE" pitchFamily="50" charset="-128"/>
              </a:rPr>
              <a:t>テキストエディタ</a:t>
            </a:r>
          </a:p>
        </p:txBody>
      </p:sp>
      <p:sp>
        <p:nvSpPr>
          <p:cNvPr id="26627" name="Rectangle 3"/>
          <p:cNvSpPr>
            <a:spLocks noGrp="1" noChangeArrowheads="1"/>
          </p:cNvSpPr>
          <p:nvPr>
            <p:ph idx="1"/>
          </p:nvPr>
        </p:nvSpPr>
        <p:spPr>
          <a:xfrm>
            <a:off x="685800" y="1428750"/>
            <a:ext cx="7772400" cy="4714875"/>
          </a:xfrm>
        </p:spPr>
        <p:txBody>
          <a:bodyPr/>
          <a:lstStyle/>
          <a:p>
            <a:pPr marL="609600" indent="-609600"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テキストファイル</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第</a:t>
            </a:r>
            <a:r>
              <a:rPr lang="en-US" altLang="ja-JP" dirty="0">
                <a:latin typeface="HGPｺﾞｼｯｸE" pitchFamily="50" charset="-128"/>
                <a:ea typeface="HGPｺﾞｼｯｸE" pitchFamily="50" charset="-128"/>
                <a:cs typeface="HGPｺﾞｼｯｸE" pitchFamily="50" charset="-128"/>
              </a:rPr>
              <a:t>3</a:t>
            </a:r>
            <a:r>
              <a:rPr lang="ja-JP" altLang="en-US" dirty="0">
                <a:latin typeface="HGPｺﾞｼｯｸE" pitchFamily="50" charset="-128"/>
                <a:ea typeface="HGPｺﾞｼｯｸE" pitchFamily="50" charset="-128"/>
                <a:cs typeface="HGPｺﾞｼｯｸE" pitchFamily="50" charset="-128"/>
              </a:rPr>
              <a:t>回</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を作成するためのアプリケーションソフト</a:t>
            </a:r>
            <a:endParaRPr lang="ja-JP" altLang="en-US" dirty="0" smtClean="0">
              <a:latin typeface="HGPｺﾞｼｯｸE" pitchFamily="50" charset="-128"/>
              <a:ea typeface="HGPｺﾞｼｯｸE" pitchFamily="50" charset="-128"/>
              <a:cs typeface="HGPｺﾞｼｯｸE" pitchFamily="50" charset="-128"/>
            </a:endParaRPr>
          </a:p>
          <a:p>
            <a:pPr marL="609600" indent="-609600" eaLnBrk="1" hangingPunct="1">
              <a:buClr>
                <a:schemeClr val="tx1"/>
              </a:buClr>
              <a:buFont typeface="Arial"/>
              <a:buChar char="•"/>
            </a:pPr>
            <a:r>
              <a:rPr lang="en-US" altLang="ja-JP" dirty="0" smtClean="0">
                <a:solidFill>
                  <a:srgbClr val="C00000"/>
                </a:solidFill>
                <a:latin typeface="HGPｺﾞｼｯｸE" pitchFamily="50" charset="-128"/>
                <a:ea typeface="HGPｺﾞｼｯｸE" pitchFamily="50" charset="-128"/>
                <a:cs typeface="HGPｺﾞｼｯｸE" pitchFamily="50" charset="-128"/>
              </a:rPr>
              <a:t>vi,</a:t>
            </a:r>
            <a:r>
              <a:rPr lang="en-US" altLang="ja-JP" dirty="0" smtClean="0">
                <a:latin typeface="HGPｺﾞｼｯｸE" pitchFamily="50" charset="-128"/>
                <a:ea typeface="HGPｺﾞｼｯｸE" pitchFamily="50" charset="-128"/>
                <a:cs typeface="HGPｺﾞｼｯｸE" pitchFamily="50" charset="-128"/>
              </a:rPr>
              <a:t> </a:t>
            </a:r>
            <a:r>
              <a:rPr lang="en-US" altLang="ja-JP" dirty="0" err="1" smtClean="0">
                <a:latin typeface="HGPｺﾞｼｯｸE" pitchFamily="50" charset="-128"/>
                <a:ea typeface="HGPｺﾞｼｯｸE" pitchFamily="50" charset="-128"/>
                <a:cs typeface="HGPｺﾞｼｯｸE" pitchFamily="50" charset="-128"/>
              </a:rPr>
              <a:t>nano</a:t>
            </a:r>
            <a:r>
              <a:rPr lang="en-US" altLang="ja-JP" dirty="0" smtClean="0">
                <a:latin typeface="HGPｺﾞｼｯｸE" pitchFamily="50" charset="-128"/>
                <a:ea typeface="HGPｺﾞｼｯｸE" pitchFamily="50" charset="-128"/>
                <a:cs typeface="HGPｺﾞｼｯｸE" pitchFamily="50" charset="-128"/>
              </a:rPr>
              <a:t>, </a:t>
            </a:r>
            <a:r>
              <a:rPr lang="en-US" altLang="ja-JP" dirty="0" err="1" smtClean="0">
                <a:latin typeface="HGPｺﾞｼｯｸE" pitchFamily="50" charset="-128"/>
                <a:ea typeface="HGPｺﾞｼｯｸE" pitchFamily="50" charset="-128"/>
                <a:cs typeface="HGPｺﾞｼｯｸE" pitchFamily="50" charset="-128"/>
              </a:rPr>
              <a:t>emacs</a:t>
            </a:r>
            <a:r>
              <a:rPr lang="en-US" altLang="ja-JP" dirty="0" smtClean="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などがある</a:t>
            </a:r>
          </a:p>
          <a:p>
            <a:pPr marL="609600" indent="-609600"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シェルスクリプトもテキストファイルなので</a:t>
            </a:r>
            <a:r>
              <a:rPr lang="en-US" altLang="ja-JP" dirty="0">
                <a:latin typeface="HGPｺﾞｼｯｸE" pitchFamily="50" charset="-128"/>
                <a:ea typeface="HGPｺﾞｼｯｸE" pitchFamily="50" charset="-128"/>
                <a:cs typeface="HGPｺﾞｼｯｸE" pitchFamily="50" charset="-128"/>
              </a:rPr>
              <a:t>, vi </a:t>
            </a:r>
            <a:r>
              <a:rPr lang="ja-JP" altLang="en-US" dirty="0">
                <a:latin typeface="HGPｺﾞｼｯｸE" pitchFamily="50" charset="-128"/>
                <a:ea typeface="HGPｺﾞｼｯｸE" pitchFamily="50" charset="-128"/>
                <a:cs typeface="HGPｺﾞｼｯｸE" pitchFamily="50" charset="-128"/>
              </a:rPr>
              <a:t>などで編集　</a:t>
            </a:r>
            <a:endParaRPr lang="en-US" altLang="ja-JP"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eaLnBrk="1" hangingPunct="1"/>
            <a:r>
              <a:rPr lang="en-US" altLang="ja-JP" sz="4800" dirty="0">
                <a:solidFill>
                  <a:schemeClr val="tx1"/>
                </a:solidFill>
                <a:latin typeface="HGPｺﾞｼｯｸE" pitchFamily="50" charset="-128"/>
                <a:ea typeface="HGPｺﾞｼｯｸE" pitchFamily="50" charset="-128"/>
                <a:cs typeface="HGPｺﾞｼｯｸE" pitchFamily="50" charset="-128"/>
              </a:rPr>
              <a:t>vi (</a:t>
            </a:r>
            <a:r>
              <a:rPr lang="ja-JP" altLang="en-US" sz="4800" dirty="0">
                <a:solidFill>
                  <a:schemeClr val="tx1"/>
                </a:solidFill>
                <a:latin typeface="HGPｺﾞｼｯｸE" pitchFamily="50" charset="-128"/>
                <a:ea typeface="HGPｺﾞｼｯｸE" pitchFamily="50" charset="-128"/>
                <a:cs typeface="HGPｺﾞｼｯｸE" pitchFamily="50" charset="-128"/>
              </a:rPr>
              <a:t>ブイアイ</a:t>
            </a:r>
            <a:r>
              <a:rPr lang="en-US" altLang="ja-JP" sz="4800" dirty="0">
                <a:solidFill>
                  <a:schemeClr val="tx1"/>
                </a:solidFill>
                <a:latin typeface="HGPｺﾞｼｯｸE" pitchFamily="50" charset="-128"/>
                <a:ea typeface="HGPｺﾞｼｯｸE" pitchFamily="50" charset="-128"/>
                <a:cs typeface="HGPｺﾞｼｯｸE" pitchFamily="50" charset="-128"/>
              </a:rPr>
              <a:t>) </a:t>
            </a:r>
            <a:r>
              <a:rPr lang="ja-JP" altLang="en-US" sz="4800" dirty="0">
                <a:solidFill>
                  <a:schemeClr val="tx1"/>
                </a:solidFill>
                <a:latin typeface="HGPｺﾞｼｯｸE" pitchFamily="50" charset="-128"/>
                <a:ea typeface="HGPｺﾞｼｯｸE" pitchFamily="50" charset="-128"/>
                <a:cs typeface="HGPｺﾞｼｯｸE" pitchFamily="50" charset="-128"/>
              </a:rPr>
              <a:t>とは</a:t>
            </a:r>
            <a:r>
              <a:rPr lang="en-US" altLang="ja-JP" sz="4800" dirty="0">
                <a:solidFill>
                  <a:schemeClr val="tx1"/>
                </a:solidFill>
                <a:latin typeface="HGPｺﾞｼｯｸE" pitchFamily="50" charset="-128"/>
                <a:ea typeface="HGPｺﾞｼｯｸE" pitchFamily="50" charset="-128"/>
                <a:cs typeface="HGPｺﾞｼｯｸE" pitchFamily="50" charset="-128"/>
              </a:rPr>
              <a:t>?</a:t>
            </a:r>
          </a:p>
        </p:txBody>
      </p:sp>
      <p:sp>
        <p:nvSpPr>
          <p:cNvPr id="12291" name="Rectangle 3"/>
          <p:cNvSpPr>
            <a:spLocks noGrp="1" noChangeArrowheads="1"/>
          </p:cNvSpPr>
          <p:nvPr>
            <p:ph idx="1"/>
          </p:nvPr>
        </p:nvSpPr>
        <p:spPr>
          <a:xfrm>
            <a:off x="228600" y="1295400"/>
            <a:ext cx="8915400" cy="5486400"/>
          </a:xfrm>
        </p:spPr>
        <p:txBody>
          <a:bodyPr/>
          <a:lstStyle/>
          <a:p>
            <a:pPr eaLnBrk="1" hangingPunct="1">
              <a:buClr>
                <a:schemeClr val="tx1"/>
              </a:buClr>
              <a:buFont typeface="Arial"/>
              <a:buChar cha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vi = </a:t>
            </a:r>
            <a:r>
              <a:rPr lang="en-US" altLang="ja-JP" dirty="0">
                <a:solidFill>
                  <a:srgbClr val="FF0000"/>
                </a:solidFill>
                <a:latin typeface="HGPｺﾞｼｯｸE" pitchFamily="50" charset="-128"/>
                <a:ea typeface="HGPｺﾞｼｯｸE" pitchFamily="50" charset="-128"/>
                <a:cs typeface="HGPｺﾞｼｯｸE" pitchFamily="50" charset="-128"/>
              </a:rPr>
              <a:t>Vi</a:t>
            </a:r>
            <a:r>
              <a:rPr lang="en-US" altLang="ja-JP" dirty="0">
                <a:latin typeface="HGPｺﾞｼｯｸE" pitchFamily="50" charset="-128"/>
                <a:ea typeface="HGPｺﾞｼｯｸE" pitchFamily="50" charset="-128"/>
                <a:cs typeface="HGPｺﾞｼｯｸE" pitchFamily="50" charset="-128"/>
              </a:rPr>
              <a:t>sual</a:t>
            </a:r>
            <a:r>
              <a:rPr lang="en-US" altLang="ja-JP" dirty="0">
                <a:solidFill>
                  <a:schemeClr val="bg1"/>
                </a:solidFill>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extended editor</a:t>
            </a:r>
          </a:p>
          <a:p>
            <a:pPr eaLnBrk="1" hangingPunct="1">
              <a:buClr>
                <a:schemeClr val="tx1"/>
              </a:buClr>
              <a:buFont typeface="Arial"/>
              <a:buChar cha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テキスト作成の効率化の徹底的追求</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修飾キーなしに単純なキー入力で操作が可能</a:t>
            </a:r>
            <a:endParaRPr lang="en-US" altLang="ja-JP" dirty="0">
              <a:latin typeface="HGPｺﾞｼｯｸE" pitchFamily="50" charset="-128"/>
              <a:ea typeface="HGPｺﾞｼｯｸE" pitchFamily="50" charset="-128"/>
              <a:cs typeface="HGPｺﾞｼｯｸE" pitchFamily="50" charset="-128"/>
            </a:endParaRPr>
          </a:p>
          <a:p>
            <a:pPr lvl="2"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但し操作方法が特徴的で</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慣れが必要</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UNIX </a:t>
            </a:r>
            <a:r>
              <a:rPr lang="ja-JP" altLang="en-US" dirty="0">
                <a:latin typeface="HGPｺﾞｼｯｸE" pitchFamily="50" charset="-128"/>
                <a:ea typeface="HGPｺﾞｼｯｸE" pitchFamily="50" charset="-128"/>
                <a:cs typeface="HGPｺﾞｼｯｸE" pitchFamily="50" charset="-128"/>
              </a:rPr>
              <a:t>のコマンドも自由に呼び出せる</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一部のプログラマー</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研究者に人気</a:t>
            </a:r>
            <a:endParaRPr lang="en-US" altLang="ja-JP"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なぜ </a:t>
            </a:r>
            <a:r>
              <a:rPr lang="en-US" altLang="ja-JP" sz="4800" dirty="0">
                <a:solidFill>
                  <a:schemeClr val="tx1"/>
                </a:solidFill>
                <a:latin typeface="HGPｺﾞｼｯｸE" pitchFamily="50" charset="-128"/>
                <a:ea typeface="HGPｺﾞｼｯｸE" pitchFamily="50" charset="-128"/>
                <a:cs typeface="HGPｺﾞｼｯｸE" pitchFamily="50" charset="-128"/>
              </a:rPr>
              <a:t>vi </a:t>
            </a:r>
            <a:r>
              <a:rPr lang="ja-JP" altLang="en-US" sz="4800" dirty="0">
                <a:solidFill>
                  <a:schemeClr val="tx1"/>
                </a:solidFill>
                <a:latin typeface="HGPｺﾞｼｯｸE" pitchFamily="50" charset="-128"/>
                <a:ea typeface="HGPｺﾞｼｯｸE" pitchFamily="50" charset="-128"/>
                <a:cs typeface="HGPｺﾞｼｯｸE" pitchFamily="50" charset="-128"/>
              </a:rPr>
              <a:t>を使うか</a:t>
            </a:r>
            <a:r>
              <a:rPr lang="en-US" altLang="ja-JP" sz="4800" dirty="0">
                <a:solidFill>
                  <a:schemeClr val="tx1"/>
                </a:solidFill>
                <a:latin typeface="HGPｺﾞｼｯｸE" pitchFamily="50" charset="-128"/>
                <a:ea typeface="HGPｺﾞｼｯｸE" pitchFamily="50" charset="-128"/>
                <a:cs typeface="HGPｺﾞｼｯｸE" pitchFamily="50" charset="-128"/>
              </a:rPr>
              <a:t>?</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28675" name="Rectangle 3"/>
          <p:cNvSpPr>
            <a:spLocks noGrp="1" noChangeArrowheads="1"/>
          </p:cNvSpPr>
          <p:nvPr>
            <p:ph idx="1"/>
          </p:nvPr>
        </p:nvSpPr>
        <p:spPr>
          <a:xfrm>
            <a:off x="46445" y="1371600"/>
            <a:ext cx="9058275" cy="5105400"/>
          </a:xfrm>
        </p:spPr>
        <p:txBody>
          <a:bodyPr/>
          <a:lstStyle/>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トラブル時に利用する</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できる可能性</a:t>
            </a:r>
            <a:r>
              <a:rPr lang="ja-JP" altLang="en-US" dirty="0" smtClean="0">
                <a:latin typeface="HGPｺﾞｼｯｸE" pitchFamily="50" charset="-128"/>
                <a:ea typeface="HGPｺﾞｼｯｸE" pitchFamily="50" charset="-128"/>
                <a:cs typeface="HGPｺﾞｼｯｸE" pitchFamily="50" charset="-128"/>
              </a:rPr>
              <a:t>が高い</a:t>
            </a:r>
            <a:endParaRPr lang="ja-JP" altLang="en-US"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a:t>
            </a:r>
            <a:r>
              <a:rPr lang="en-US" altLang="ja-JP" dirty="0" smtClean="0">
                <a:solidFill>
                  <a:srgbClr val="C00000"/>
                </a:solidFill>
                <a:latin typeface="HGPｺﾞｼｯｸE" pitchFamily="50" charset="-128"/>
                <a:ea typeface="HGPｺﾞｼｯｸE" pitchFamily="50" charset="-128"/>
                <a:cs typeface="HGPｺﾞｼｯｸE" pitchFamily="50" charset="-128"/>
              </a:rPr>
              <a:t>BSD Unix </a:t>
            </a:r>
            <a:r>
              <a:rPr lang="ja-JP" altLang="en-US" dirty="0" smtClean="0">
                <a:solidFill>
                  <a:srgbClr val="C00000"/>
                </a:solidFill>
                <a:latin typeface="HGPｺﾞｼｯｸE" pitchFamily="50" charset="-128"/>
                <a:ea typeface="HGPｺﾞｼｯｸE" pitchFamily="50" charset="-128"/>
                <a:cs typeface="HGPｺﾞｼｯｸE" pitchFamily="50" charset="-128"/>
              </a:rPr>
              <a:t>では</a:t>
            </a:r>
            <a:r>
              <a:rPr lang="en-US" altLang="ja-JP" dirty="0" smtClean="0">
                <a:solidFill>
                  <a:srgbClr val="C00000"/>
                </a:solidFill>
                <a:latin typeface="HGPｺﾞｼｯｸE" pitchFamily="50" charset="-128"/>
                <a:ea typeface="HGPｺﾞｼｯｸE" pitchFamily="50" charset="-128"/>
                <a:cs typeface="HGPｺﾞｼｯｸE" pitchFamily="50" charset="-128"/>
              </a:rPr>
              <a:t> root </a:t>
            </a:r>
            <a:r>
              <a:rPr lang="ja-JP" altLang="en-US" dirty="0" smtClean="0">
                <a:solidFill>
                  <a:srgbClr val="C00000"/>
                </a:solidFill>
                <a:latin typeface="HGPｺﾞｼｯｸE" pitchFamily="50" charset="-128"/>
                <a:ea typeface="HGPｺﾞｼｯｸE" pitchFamily="50" charset="-128"/>
                <a:cs typeface="HGPｺﾞｼｯｸE" pitchFamily="50" charset="-128"/>
              </a:rPr>
              <a:t>向けエディタといえば</a:t>
            </a:r>
            <a:r>
              <a:rPr lang="en-US" altLang="ja-JP" dirty="0" smtClean="0">
                <a:solidFill>
                  <a:srgbClr val="C00000"/>
                </a:solidFill>
                <a:latin typeface="HGPｺﾞｼｯｸE" pitchFamily="50" charset="-128"/>
                <a:ea typeface="HGPｺﾞｼｯｸE" pitchFamily="50" charset="-128"/>
                <a:cs typeface="HGPｺﾞｼｯｸE" pitchFamily="50" charset="-128"/>
              </a:rPr>
              <a:t> vi !!!</a:t>
            </a: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 エディタの中では比較的システム</a:t>
            </a:r>
            <a:r>
              <a:rPr lang="ja-JP" altLang="en-US" dirty="0">
                <a:latin typeface="HGPｺﾞｼｯｸE" pitchFamily="50" charset="-128"/>
                <a:ea typeface="HGPｺﾞｼｯｸE" pitchFamily="50" charset="-128"/>
                <a:cs typeface="HGPｺﾞｼｯｸE" pitchFamily="50" charset="-128"/>
              </a:rPr>
              <a:t>への負荷が小さく</a:t>
            </a:r>
            <a:r>
              <a:rPr lang="en-US" altLang="ja-JP" dirty="0">
                <a:latin typeface="HGPｺﾞｼｯｸE" pitchFamily="50" charset="-128"/>
                <a:ea typeface="HGPｺﾞｼｯｸE" pitchFamily="50" charset="-128"/>
                <a:cs typeface="HGPｺﾞｼｯｸE" pitchFamily="50" charset="-128"/>
              </a:rPr>
              <a:t>,</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軽快 </a:t>
            </a:r>
            <a:endParaRPr lang="ja-JP" altLang="en-US" dirty="0">
              <a:latin typeface="HGPｺﾞｼｯｸE" pitchFamily="50" charset="-128"/>
              <a:ea typeface="HGPｺﾞｼｯｸE" pitchFamily="50" charset="-128"/>
              <a:cs typeface="HGPｺﾞｼｯｸE" pitchFamily="50" charset="-128"/>
            </a:endParaRPr>
          </a:p>
        </p:txBody>
      </p:sp>
      <p:sp>
        <p:nvSpPr>
          <p:cNvPr id="28676" name="Text Box 5"/>
          <p:cNvSpPr txBox="1">
            <a:spLocks noChangeArrowheads="1"/>
          </p:cNvSpPr>
          <p:nvPr/>
        </p:nvSpPr>
        <p:spPr bwMode="auto">
          <a:xfrm>
            <a:off x="1947911" y="3453824"/>
            <a:ext cx="5214889" cy="584776"/>
          </a:xfrm>
          <a:prstGeom prst="rect">
            <a:avLst/>
          </a:prstGeom>
          <a:noFill/>
          <a:ln w="19050">
            <a:solidFill>
              <a:srgbClr val="996633"/>
            </a:solidFill>
            <a:miter lim="800000"/>
            <a:headEnd/>
            <a:tailEnd/>
          </a:ln>
        </p:spPr>
        <p:txBody>
          <a:bodyPr wrap="none">
            <a:prstTxWarp prst="textNoShape">
              <a:avLst/>
            </a:prstTxWarp>
            <a:spAutoFit/>
          </a:bodyPr>
          <a:lstStyle/>
          <a:p>
            <a:r>
              <a:rPr lang="en-US" altLang="ja-JP" sz="3200" dirty="0" smtClean="0">
                <a:solidFill>
                  <a:srgbClr val="C00000"/>
                </a:solidFill>
                <a:latin typeface="HGPｺﾞｼｯｸE" pitchFamily="50" charset="-128"/>
                <a:ea typeface="HGPｺﾞｼｯｸE" pitchFamily="50" charset="-128"/>
                <a:cs typeface="HGPｺﾞｼｯｸE" pitchFamily="50" charset="-128"/>
              </a:rPr>
              <a:t>root </a:t>
            </a:r>
            <a:r>
              <a:rPr lang="ja-JP" altLang="en-US" sz="3200" dirty="0" smtClean="0">
                <a:solidFill>
                  <a:srgbClr val="C00000"/>
                </a:solidFill>
                <a:latin typeface="HGPｺﾞｼｯｸE" pitchFamily="50" charset="-128"/>
                <a:ea typeface="HGPｺﾞｼｯｸE" pitchFamily="50" charset="-128"/>
                <a:cs typeface="HGPｺﾞｼｯｸE" pitchFamily="50" charset="-128"/>
              </a:rPr>
              <a:t>に</a:t>
            </a:r>
            <a:r>
              <a:rPr lang="ja-JP" altLang="en-US" sz="3200" dirty="0">
                <a:solidFill>
                  <a:srgbClr val="C00000"/>
                </a:solidFill>
                <a:latin typeface="HGPｺﾞｼｯｸE" pitchFamily="50" charset="-128"/>
                <a:ea typeface="HGPｺﾞｼｯｸE" pitchFamily="50" charset="-128"/>
                <a:cs typeface="HGPｺﾞｼｯｸE" pitchFamily="50" charset="-128"/>
              </a:rPr>
              <a:t>とっては必修のツール</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6200"/>
            <a:ext cx="7772400" cy="1143000"/>
          </a:xfrm>
        </p:spPr>
        <p:txBody>
          <a:bodyPr/>
          <a:lstStyle/>
          <a:p>
            <a:pPr eaLnBrk="1" hangingPunct="1"/>
            <a:r>
              <a:rPr lang="en-US" altLang="ja-JP" sz="4800" dirty="0">
                <a:solidFill>
                  <a:schemeClr val="tx1"/>
                </a:solidFill>
                <a:latin typeface="HGPｺﾞｼｯｸE" pitchFamily="50" charset="-128"/>
                <a:ea typeface="HGPｺﾞｼｯｸE" pitchFamily="50" charset="-128"/>
                <a:cs typeface="HGPｺﾞｼｯｸE" pitchFamily="50" charset="-128"/>
              </a:rPr>
              <a:t>vi </a:t>
            </a:r>
            <a:r>
              <a:rPr lang="ja-JP" altLang="en-US" sz="4800" dirty="0">
                <a:solidFill>
                  <a:schemeClr val="tx1"/>
                </a:solidFill>
                <a:latin typeface="HGPｺﾞｼｯｸE" pitchFamily="50" charset="-128"/>
                <a:ea typeface="HGPｺﾞｼｯｸE" pitchFamily="50" charset="-128"/>
                <a:cs typeface="HGPｺﾞｼｯｸE" pitchFamily="50" charset="-128"/>
              </a:rPr>
              <a:t>の操作</a:t>
            </a:r>
          </a:p>
        </p:txBody>
      </p:sp>
      <p:sp>
        <p:nvSpPr>
          <p:cNvPr id="13315" name="Rectangle 3"/>
          <p:cNvSpPr>
            <a:spLocks noGrp="1" noChangeArrowheads="1"/>
          </p:cNvSpPr>
          <p:nvPr>
            <p:ph idx="1"/>
          </p:nvPr>
        </p:nvSpPr>
        <p:spPr>
          <a:xfrm>
            <a:off x="228600" y="1371600"/>
            <a:ext cx="8915400" cy="5105400"/>
          </a:xfrm>
        </p:spPr>
        <p:txBody>
          <a:bodyPr/>
          <a:lstStyle/>
          <a:p>
            <a:pPr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vi </a:t>
            </a:r>
            <a:r>
              <a:rPr lang="ja-JP" altLang="en-US" dirty="0">
                <a:latin typeface="HGPｺﾞｼｯｸE" pitchFamily="50" charset="-128"/>
                <a:ea typeface="HGPｺﾞｼｯｸE" pitchFamily="50" charset="-128"/>
                <a:cs typeface="HGPｺﾞｼｯｸE" pitchFamily="50" charset="-128"/>
              </a:rPr>
              <a:t>コマンドで</a:t>
            </a:r>
            <a:r>
              <a:rPr lang="ja-JP" altLang="en-US" dirty="0" smtClean="0">
                <a:latin typeface="HGPｺﾞｼｯｸE" pitchFamily="50" charset="-128"/>
                <a:ea typeface="HGPｺﾞｼｯｸE" pitchFamily="50" charset="-128"/>
                <a:cs typeface="HGPｺﾞｼｯｸE" pitchFamily="50" charset="-128"/>
              </a:rPr>
              <a:t>起動</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 vi</a:t>
            </a:r>
          </a:p>
          <a:p>
            <a:pPr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vi </a:t>
            </a:r>
            <a:r>
              <a:rPr lang="ja-JP" altLang="en-US" dirty="0">
                <a:latin typeface="HGPｺﾞｼｯｸE" pitchFamily="50" charset="-128"/>
                <a:ea typeface="HGPｺﾞｼｯｸE" pitchFamily="50" charset="-128"/>
                <a:cs typeface="HGPｺﾞｼｯｸE" pitchFamily="50" charset="-128"/>
              </a:rPr>
              <a:t>の基本</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モード</a:t>
            </a: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vi </a:t>
            </a:r>
            <a:r>
              <a:rPr lang="ja-JP" altLang="en-US" dirty="0">
                <a:latin typeface="HGPｺﾞｼｯｸE" pitchFamily="50" charset="-128"/>
                <a:ea typeface="HGPｺﾞｼｯｸE" pitchFamily="50" charset="-128"/>
                <a:cs typeface="HGPｺﾞｼｯｸE" pitchFamily="50" charset="-128"/>
              </a:rPr>
              <a:t>ではキー入力が </a:t>
            </a:r>
            <a:r>
              <a:rPr lang="en-US" altLang="ja-JP" dirty="0">
                <a:latin typeface="HGPｺﾞｼｯｸE" pitchFamily="50" charset="-128"/>
                <a:ea typeface="HGPｺﾞｼｯｸE" pitchFamily="50" charset="-128"/>
                <a:cs typeface="HGPｺﾞｼｯｸE" pitchFamily="50" charset="-128"/>
              </a:rPr>
              <a:t>2 </a:t>
            </a:r>
            <a:r>
              <a:rPr lang="ja-JP" altLang="en-US" dirty="0">
                <a:latin typeface="HGPｺﾞｼｯｸE" pitchFamily="50" charset="-128"/>
                <a:ea typeface="HGPｺﾞｼｯｸE" pitchFamily="50" charset="-128"/>
                <a:cs typeface="HGPｺﾞｼｯｸE" pitchFamily="50" charset="-128"/>
              </a:rPr>
              <a:t>つの意味を持つ</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a:t>
            </a:r>
            <a:r>
              <a:rPr lang="ja-JP" altLang="en-US" dirty="0">
                <a:solidFill>
                  <a:srgbClr val="C00000"/>
                </a:solidFill>
                <a:latin typeface="HGPｺﾞｼｯｸE" pitchFamily="50" charset="-128"/>
                <a:ea typeface="HGPｺﾞｼｯｸE" pitchFamily="50" charset="-128"/>
                <a:cs typeface="HGPｺﾞｼｯｸE" pitchFamily="50" charset="-128"/>
              </a:rPr>
              <a:t>コマンドモード</a:t>
            </a:r>
          </a:p>
          <a:p>
            <a:pPr lvl="2"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キー入力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編集命令 </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削除，改行</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保存など</a:t>
            </a:r>
            <a:r>
              <a:rPr lang="en-US" altLang="ja-JP" dirty="0">
                <a:latin typeface="HGPｺﾞｼｯｸE" pitchFamily="50" charset="-128"/>
                <a:ea typeface="HGPｺﾞｼｯｸE" pitchFamily="50" charset="-128"/>
                <a:cs typeface="HGPｺﾞｼｯｸE" pitchFamily="50" charset="-128"/>
              </a:rPr>
              <a:t>)</a:t>
            </a: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a:t>
            </a:r>
            <a:r>
              <a:rPr lang="ja-JP" altLang="en-US" dirty="0">
                <a:solidFill>
                  <a:srgbClr val="C00000"/>
                </a:solidFill>
                <a:latin typeface="HGPｺﾞｼｯｸE" pitchFamily="50" charset="-128"/>
                <a:ea typeface="HGPｺﾞｼｯｸE" pitchFamily="50" charset="-128"/>
                <a:cs typeface="HGPｺﾞｼｯｸE" pitchFamily="50" charset="-128"/>
              </a:rPr>
              <a:t>挿入モード</a:t>
            </a:r>
          </a:p>
          <a:p>
            <a:pPr lvl="2"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キー入力　</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文字入力</a:t>
            </a:r>
          </a:p>
          <a:p>
            <a:pPr lvl="2" eaLnBrk="1" hangingPunct="1">
              <a:buClr>
                <a:srgbClr val="FFC000"/>
              </a:buClr>
              <a:buFont typeface="Wingdings" charset="2"/>
              <a:buChar char="l"/>
            </a:pPr>
            <a:endPar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30723" name="Group 26"/>
          <p:cNvGrpSpPr>
            <a:grpSpLocks/>
          </p:cNvGrpSpPr>
          <p:nvPr/>
        </p:nvGrpSpPr>
        <p:grpSpPr bwMode="auto">
          <a:xfrm>
            <a:off x="838200" y="1214438"/>
            <a:ext cx="7696200" cy="4495800"/>
            <a:chOff x="528" y="816"/>
            <a:chExt cx="4848" cy="2832"/>
          </a:xfrm>
        </p:grpSpPr>
        <p:sp>
          <p:nvSpPr>
            <p:cNvPr id="30725" name="Rectangle 5"/>
            <p:cNvSpPr>
              <a:spLocks noChangeArrowheads="1"/>
            </p:cNvSpPr>
            <p:nvPr/>
          </p:nvSpPr>
          <p:spPr bwMode="auto">
            <a:xfrm>
              <a:off x="528" y="816"/>
              <a:ext cx="4848" cy="2832"/>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ffectLst>
                  <a:outerShdw blurRad="38100" dist="38100" dir="2700000" algn="tl" rotWithShape="0">
                    <a:schemeClr val="tx1"/>
                  </a:outerShdw>
                </a:effectLst>
                <a:ea typeface="HGPｺﾞｼｯｸE" pitchFamily="50" charset="-128"/>
                <a:cs typeface="HGPｺﾞｼｯｸE" pitchFamily="50" charset="-128"/>
              </a:endParaRPr>
            </a:p>
          </p:txBody>
        </p:sp>
        <p:sp>
          <p:nvSpPr>
            <p:cNvPr id="14343" name="AutoShape 7"/>
            <p:cNvSpPr>
              <a:spLocks noChangeArrowheads="1"/>
            </p:cNvSpPr>
            <p:nvPr/>
          </p:nvSpPr>
          <p:spPr bwMode="auto">
            <a:xfrm>
              <a:off x="576" y="864"/>
              <a:ext cx="4752" cy="435"/>
            </a:xfrm>
            <a:prstGeom prst="flowChartProcess">
              <a:avLst/>
            </a:prstGeom>
            <a:gradFill rotWithShape="0">
              <a:gsLst>
                <a:gs pos="0">
                  <a:schemeClr val="bg1"/>
                </a:gs>
                <a:gs pos="100000">
                  <a:srgbClr val="CCFFFF"/>
                </a:gs>
              </a:gsLst>
              <a:lin ang="2700000" scaled="1"/>
            </a:gradFill>
            <a:ln w="9525">
              <a:noFill/>
              <a:miter lim="800000"/>
              <a:headEnd/>
              <a:tailEnd/>
            </a:ln>
            <a:effectLst/>
          </p:spPr>
          <p:txBody>
            <a:bodyPr wrap="none" anchor="ctr">
              <a:prstTxWarp prst="textNoShape">
                <a:avLst/>
              </a:prstTxWarp>
            </a:bodyPr>
            <a:lstStyle/>
            <a:p>
              <a:pPr algn="ctr"/>
              <a:r>
                <a:rPr lang="ja-JP" altLang="en-US" dirty="0">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シェル</a:t>
              </a:r>
            </a:p>
          </p:txBody>
        </p:sp>
        <p:sp>
          <p:nvSpPr>
            <p:cNvPr id="14352" name="AutoShape 16"/>
            <p:cNvSpPr>
              <a:spLocks noChangeArrowheads="1"/>
            </p:cNvSpPr>
            <p:nvPr/>
          </p:nvSpPr>
          <p:spPr bwMode="auto">
            <a:xfrm>
              <a:off x="576" y="1968"/>
              <a:ext cx="4752" cy="435"/>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vi (</a:t>
              </a:r>
              <a:r>
                <a:rPr lang="ja-JP" altLang="en-US">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コマンドモード</a:t>
              </a:r>
              <a:r>
                <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a:t>
              </a:r>
            </a:p>
          </p:txBody>
        </p:sp>
        <p:sp>
          <p:nvSpPr>
            <p:cNvPr id="14353" name="AutoShape 17"/>
            <p:cNvSpPr>
              <a:spLocks noChangeArrowheads="1"/>
            </p:cNvSpPr>
            <p:nvPr/>
          </p:nvSpPr>
          <p:spPr bwMode="auto">
            <a:xfrm>
              <a:off x="576" y="3165"/>
              <a:ext cx="4752" cy="435"/>
            </a:xfrm>
            <a:prstGeom prst="flowChartProcess">
              <a:avLst/>
            </a:prstGeom>
            <a:gradFill rotWithShape="0">
              <a:gsLst>
                <a:gs pos="0">
                  <a:schemeClr val="bg1"/>
                </a:gs>
                <a:gs pos="100000">
                  <a:srgbClr val="FF7C80"/>
                </a:gs>
              </a:gsLst>
              <a:lin ang="2700000" scaled="1"/>
            </a:gradFill>
            <a:ln w="38100">
              <a:solidFill>
                <a:schemeClr val="accent2"/>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vi (</a:t>
              </a:r>
              <a:r>
                <a:rPr lang="ja-JP" altLang="en-US">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挿入モード</a:t>
              </a:r>
              <a:r>
                <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a:t>
              </a:r>
            </a:p>
          </p:txBody>
        </p:sp>
        <p:sp>
          <p:nvSpPr>
            <p:cNvPr id="30729" name="AutoShape 22"/>
            <p:cNvSpPr>
              <a:spLocks noChangeArrowheads="1"/>
            </p:cNvSpPr>
            <p:nvPr/>
          </p:nvSpPr>
          <p:spPr bwMode="auto">
            <a:xfrm>
              <a:off x="1152" y="1152"/>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ffectLst>
                  <a:outerShdw blurRad="38100" dist="38100" dir="2700000" algn="tl" rotWithShape="0">
                    <a:schemeClr val="tx1"/>
                  </a:outerShdw>
                </a:effectLst>
                <a:ea typeface="HGPｺﾞｼｯｸE" pitchFamily="50" charset="-128"/>
                <a:cs typeface="HGPｺﾞｼｯｸE" pitchFamily="50" charset="-128"/>
              </a:endParaRPr>
            </a:p>
          </p:txBody>
        </p:sp>
        <p:sp>
          <p:nvSpPr>
            <p:cNvPr id="30730" name="AutoShape 23"/>
            <p:cNvSpPr>
              <a:spLocks noChangeArrowheads="1"/>
            </p:cNvSpPr>
            <p:nvPr/>
          </p:nvSpPr>
          <p:spPr bwMode="auto">
            <a:xfrm>
              <a:off x="1152" y="2352"/>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ffectLst>
                  <a:outerShdw blurRad="38100" dist="38100" dir="2700000" algn="tl" rotWithShape="0">
                    <a:schemeClr val="tx1"/>
                  </a:outerShdw>
                </a:effectLst>
                <a:ea typeface="HGPｺﾞｼｯｸE" pitchFamily="50" charset="-128"/>
                <a:cs typeface="HGPｺﾞｼｯｸE" pitchFamily="50" charset="-128"/>
              </a:endParaRPr>
            </a:p>
          </p:txBody>
        </p:sp>
        <p:sp>
          <p:nvSpPr>
            <p:cNvPr id="14356" name="AutoShape 20"/>
            <p:cNvSpPr>
              <a:spLocks noChangeArrowheads="1"/>
            </p:cNvSpPr>
            <p:nvPr/>
          </p:nvSpPr>
          <p:spPr bwMode="auto">
            <a:xfrm>
              <a:off x="576" y="2640"/>
              <a:ext cx="1584" cy="288"/>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a, A, i, I, o, O </a:t>
              </a:r>
              <a:r>
                <a:rPr lang="ja-JP" altLang="en-US">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キー</a:t>
              </a:r>
              <a:endPar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endParaRPr>
            </a:p>
          </p:txBody>
        </p:sp>
        <p:sp>
          <p:nvSpPr>
            <p:cNvPr id="14355" name="AutoShape 19"/>
            <p:cNvSpPr>
              <a:spLocks noChangeArrowheads="1"/>
            </p:cNvSpPr>
            <p:nvPr/>
          </p:nvSpPr>
          <p:spPr bwMode="auto">
            <a:xfrm>
              <a:off x="576" y="1488"/>
              <a:ext cx="1488" cy="288"/>
            </a:xfrm>
            <a:prstGeom prst="flowChartProcess">
              <a:avLst/>
            </a:prstGeom>
            <a:gradFill rotWithShape="0">
              <a:gsLst>
                <a:gs pos="0">
                  <a:schemeClr val="bg1"/>
                </a:gs>
                <a:gs pos="100000">
                  <a:srgbClr val="CCFFFF"/>
                </a:gs>
              </a:gsLst>
              <a:lin ang="2700000" scaled="1"/>
            </a:gradFill>
            <a:ln w="9525">
              <a:noFill/>
              <a:miter lim="800000"/>
              <a:headEnd/>
              <a:tailEnd/>
            </a:ln>
            <a:effectLst/>
          </p:spPr>
          <p:txBody>
            <a:bodyPr wrap="none" anchor="ctr"/>
            <a:lstStyle/>
            <a:p>
              <a:pPr algn="ctr">
                <a:defRPr/>
              </a:pPr>
              <a:r>
                <a:rPr lang="en-US" altLang="ja-JP" dirty="0">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mn-cs"/>
                </a:rPr>
                <a:t>$ vi [filename]</a:t>
              </a:r>
            </a:p>
          </p:txBody>
        </p:sp>
        <p:sp>
          <p:nvSpPr>
            <p:cNvPr id="30733" name="AutoShape 24"/>
            <p:cNvSpPr>
              <a:spLocks noChangeArrowheads="1"/>
            </p:cNvSpPr>
            <p:nvPr/>
          </p:nvSpPr>
          <p:spPr bwMode="auto">
            <a:xfrm flipV="1">
              <a:off x="4416" y="2256"/>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ffectLst>
                  <a:outerShdw blurRad="38100" dist="38100" dir="2700000" algn="tl" rotWithShape="0">
                    <a:schemeClr val="tx1"/>
                  </a:outerShdw>
                </a:effectLst>
                <a:ea typeface="HGPｺﾞｼｯｸE" pitchFamily="50" charset="-128"/>
                <a:cs typeface="HGPｺﾞｼｯｸE" pitchFamily="50" charset="-128"/>
              </a:endParaRPr>
            </a:p>
          </p:txBody>
        </p:sp>
        <p:sp>
          <p:nvSpPr>
            <p:cNvPr id="14357" name="AutoShape 21"/>
            <p:cNvSpPr>
              <a:spLocks noChangeArrowheads="1"/>
            </p:cNvSpPr>
            <p:nvPr/>
          </p:nvSpPr>
          <p:spPr bwMode="auto">
            <a:xfrm>
              <a:off x="3840" y="2640"/>
              <a:ext cx="1488" cy="288"/>
            </a:xfrm>
            <a:prstGeom prst="flowChartProcess">
              <a:avLst/>
            </a:prstGeom>
            <a:gradFill rotWithShape="0">
              <a:gsLst>
                <a:gs pos="0">
                  <a:schemeClr val="bg1"/>
                </a:gs>
                <a:gs pos="100000">
                  <a:srgbClr val="FF7C80"/>
                </a:gs>
              </a:gsLst>
              <a:lin ang="2700000" scaled="1"/>
            </a:gradFill>
            <a:ln w="38100">
              <a:solidFill>
                <a:schemeClr val="accent2"/>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ESC </a:t>
              </a:r>
              <a:r>
                <a:rPr lang="ja-JP" altLang="en-US">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HGPｺﾞｼｯｸE" pitchFamily="50" charset="-128"/>
                </a:rPr>
                <a:t>キー</a:t>
              </a:r>
            </a:p>
          </p:txBody>
        </p:sp>
        <p:sp>
          <p:nvSpPr>
            <p:cNvPr id="30735" name="AutoShape 25"/>
            <p:cNvSpPr>
              <a:spLocks noChangeArrowheads="1"/>
            </p:cNvSpPr>
            <p:nvPr/>
          </p:nvSpPr>
          <p:spPr bwMode="auto">
            <a:xfrm flipV="1">
              <a:off x="4416" y="1056"/>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ffectLst>
                  <a:outerShdw blurRad="38100" dist="38100" dir="2700000" algn="tl" rotWithShape="0">
                    <a:schemeClr val="tx1"/>
                  </a:outerShdw>
                </a:effectLst>
                <a:ea typeface="HGPｺﾞｼｯｸE" pitchFamily="50" charset="-128"/>
                <a:cs typeface="HGPｺﾞｼｯｸE" pitchFamily="50" charset="-128"/>
              </a:endParaRPr>
            </a:p>
          </p:txBody>
        </p:sp>
        <p:sp>
          <p:nvSpPr>
            <p:cNvPr id="14354" name="AutoShape 18"/>
            <p:cNvSpPr>
              <a:spLocks noChangeArrowheads="1"/>
            </p:cNvSpPr>
            <p:nvPr/>
          </p:nvSpPr>
          <p:spPr bwMode="auto">
            <a:xfrm>
              <a:off x="3840" y="1488"/>
              <a:ext cx="1488" cy="288"/>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lstStyle/>
            <a:p>
              <a:pPr algn="ctr">
                <a:defRPr/>
              </a:pPr>
              <a:r>
                <a:rPr lang="en-US" altLang="ja-JP" dirty="0">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mn-cs"/>
                </a:rPr>
                <a:t>:</a:t>
              </a:r>
              <a:r>
                <a:rPr lang="en-US" altLang="ja-JP" dirty="0" err="1">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mn-cs"/>
                </a:rPr>
                <a:t>wq</a:t>
              </a:r>
              <a:r>
                <a:rPr lang="en-US" altLang="ja-JP" dirty="0">
                  <a:solidFill>
                    <a:srgbClr val="996633"/>
                  </a:solidFill>
                  <a:effectLst>
                    <a:outerShdw blurRad="38100" dist="38100" dir="2700000" algn="tl" rotWithShape="0">
                      <a:schemeClr val="tx1"/>
                    </a:outerShdw>
                  </a:effectLst>
                  <a:latin typeface="HGPｺﾞｼｯｸE" pitchFamily="50" charset="-128"/>
                  <a:ea typeface="HGPｺﾞｼｯｸE" pitchFamily="50" charset="-128"/>
                  <a:cs typeface="+mn-cs"/>
                </a:rPr>
                <a:t>,  :q!</a:t>
              </a:r>
            </a:p>
          </p:txBody>
        </p:sp>
      </p:grpSp>
      <p:sp>
        <p:nvSpPr>
          <p:cNvPr id="17" name="Rectangle 2"/>
          <p:cNvSpPr>
            <a:spLocks noGrp="1" noChangeArrowheads="1"/>
          </p:cNvSpPr>
          <p:nvPr>
            <p:ph type="title"/>
          </p:nvPr>
        </p:nvSpPr>
        <p:spPr>
          <a:xfrm>
            <a:off x="685800" y="76200"/>
            <a:ext cx="7772400" cy="1143000"/>
          </a:xfrm>
        </p:spPr>
        <p:txBody>
          <a:bodyPr/>
          <a:lstStyle/>
          <a:p>
            <a:pPr eaLnBrk="1" hangingPunct="1"/>
            <a:r>
              <a:rPr lang="en-US" altLang="ja-JP" sz="4800" dirty="0">
                <a:solidFill>
                  <a:schemeClr val="tx1"/>
                </a:solidFill>
                <a:latin typeface="HGPｺﾞｼｯｸE" pitchFamily="50" charset="-128"/>
                <a:ea typeface="HGPｺﾞｼｯｸE" pitchFamily="50" charset="-128"/>
                <a:cs typeface="HGPｺﾞｼｯｸE" pitchFamily="50" charset="-128"/>
              </a:rPr>
              <a:t>vi </a:t>
            </a:r>
            <a:r>
              <a:rPr lang="ja-JP" altLang="en-US" sz="4800" dirty="0">
                <a:solidFill>
                  <a:schemeClr val="tx1"/>
                </a:solidFill>
                <a:latin typeface="HGPｺﾞｼｯｸE" pitchFamily="50" charset="-128"/>
                <a:ea typeface="HGPｺﾞｼｯｸE" pitchFamily="50" charset="-128"/>
                <a:cs typeface="HGPｺﾞｼｯｸE" pitchFamily="50" charset="-128"/>
              </a:rPr>
              <a:t>の操作</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31747" name="Group 26"/>
          <p:cNvGrpSpPr>
            <a:grpSpLocks/>
          </p:cNvGrpSpPr>
          <p:nvPr/>
        </p:nvGrpSpPr>
        <p:grpSpPr bwMode="auto">
          <a:xfrm>
            <a:off x="838200" y="1214438"/>
            <a:ext cx="7696200" cy="4495800"/>
            <a:chOff x="528" y="816"/>
            <a:chExt cx="4848" cy="2832"/>
          </a:xfrm>
        </p:grpSpPr>
        <p:sp>
          <p:nvSpPr>
            <p:cNvPr id="31749" name="Rectangle 5"/>
            <p:cNvSpPr>
              <a:spLocks noChangeArrowheads="1"/>
            </p:cNvSpPr>
            <p:nvPr/>
          </p:nvSpPr>
          <p:spPr bwMode="auto">
            <a:xfrm>
              <a:off x="528" y="816"/>
              <a:ext cx="4848" cy="2832"/>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4343" name="AutoShape 7"/>
            <p:cNvSpPr>
              <a:spLocks noChangeArrowheads="1"/>
            </p:cNvSpPr>
            <p:nvPr/>
          </p:nvSpPr>
          <p:spPr bwMode="auto">
            <a:xfrm>
              <a:off x="576" y="864"/>
              <a:ext cx="4752" cy="435"/>
            </a:xfrm>
            <a:prstGeom prst="flowChartProcess">
              <a:avLst/>
            </a:prstGeom>
            <a:gradFill rotWithShape="0">
              <a:gsLst>
                <a:gs pos="0">
                  <a:schemeClr val="bg1"/>
                </a:gs>
                <a:gs pos="100000">
                  <a:srgbClr val="CCFFFF"/>
                </a:gs>
              </a:gsLst>
              <a:lin ang="2700000" scaled="1"/>
            </a:gradFill>
            <a:ln w="9525">
              <a:noFill/>
              <a:miter lim="800000"/>
              <a:headEnd/>
              <a:tailEnd/>
            </a:ln>
            <a:effectLst/>
          </p:spPr>
          <p:txBody>
            <a:bodyPr wrap="none" anchor="ctr">
              <a:prstTxWarp prst="textNoShape">
                <a:avLst/>
              </a:prstTxWarp>
            </a:bodyPr>
            <a:lstStyle/>
            <a:p>
              <a:pPr algn="ctr"/>
              <a:r>
                <a:rPr lang="ja-JP" altLang="en-US"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シェル</a:t>
              </a:r>
            </a:p>
          </p:txBody>
        </p:sp>
        <p:sp>
          <p:nvSpPr>
            <p:cNvPr id="14352" name="AutoShape 16"/>
            <p:cNvSpPr>
              <a:spLocks noChangeArrowheads="1"/>
            </p:cNvSpPr>
            <p:nvPr/>
          </p:nvSpPr>
          <p:spPr bwMode="auto">
            <a:xfrm>
              <a:off x="576" y="1968"/>
              <a:ext cx="4752" cy="435"/>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a:srgbClr val="DDDDDD"/>
                    </a:outerShdw>
                  </a:effectLst>
                  <a:latin typeface="HGPｺﾞｼｯｸE" pitchFamily="50" charset="-128"/>
                  <a:ea typeface="HGPｺﾞｼｯｸE" pitchFamily="50" charset="-128"/>
                  <a:cs typeface="HGPｺﾞｼｯｸE" pitchFamily="50" charset="-128"/>
                </a:rPr>
                <a:t>vi (</a:t>
              </a:r>
              <a:r>
                <a:rPr lang="ja-JP" altLang="en-US">
                  <a:solidFill>
                    <a:srgbClr val="996633"/>
                  </a:solidFill>
                  <a:effectLst>
                    <a:outerShdw blurRad="38100" dist="38100" dir="2700000" algn="tl">
                      <a:srgbClr val="DDDDDD"/>
                    </a:outerShdw>
                  </a:effectLst>
                  <a:latin typeface="HGPｺﾞｼｯｸE" pitchFamily="50" charset="-128"/>
                  <a:ea typeface="HGPｺﾞｼｯｸE" pitchFamily="50" charset="-128"/>
                  <a:cs typeface="HGPｺﾞｼｯｸE" pitchFamily="50" charset="-128"/>
                </a:rPr>
                <a:t>コマンドモード</a:t>
              </a:r>
              <a:r>
                <a:rPr lang="en-US" altLang="ja-JP">
                  <a:solidFill>
                    <a:srgbClr val="996633"/>
                  </a:solidFill>
                  <a:effectLst>
                    <a:outerShdw blurRad="38100" dist="38100" dir="2700000" algn="tl">
                      <a:srgbClr val="DDDDDD"/>
                    </a:outerShdw>
                  </a:effectLst>
                  <a:latin typeface="HGPｺﾞｼｯｸE" pitchFamily="50" charset="-128"/>
                  <a:ea typeface="HGPｺﾞｼｯｸE" pitchFamily="50" charset="-128"/>
                  <a:cs typeface="HGPｺﾞｼｯｸE" pitchFamily="50" charset="-128"/>
                </a:rPr>
                <a:t>)</a:t>
              </a:r>
            </a:p>
          </p:txBody>
        </p:sp>
        <p:sp>
          <p:nvSpPr>
            <p:cNvPr id="14353" name="AutoShape 17"/>
            <p:cNvSpPr>
              <a:spLocks noChangeArrowheads="1"/>
            </p:cNvSpPr>
            <p:nvPr/>
          </p:nvSpPr>
          <p:spPr bwMode="auto">
            <a:xfrm>
              <a:off x="576" y="3165"/>
              <a:ext cx="4752" cy="435"/>
            </a:xfrm>
            <a:prstGeom prst="flowChartProcess">
              <a:avLst/>
            </a:prstGeom>
            <a:gradFill rotWithShape="0">
              <a:gsLst>
                <a:gs pos="0">
                  <a:schemeClr val="bg1"/>
                </a:gs>
                <a:gs pos="100000">
                  <a:srgbClr val="FF7C80"/>
                </a:gs>
              </a:gsLst>
              <a:lin ang="2700000" scaled="1"/>
            </a:gradFill>
            <a:ln w="38100">
              <a:solidFill>
                <a:schemeClr val="accent2"/>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vi (</a:t>
              </a:r>
              <a:r>
                <a:rPr lang="ja-JP" altLang="en-US">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挿入モード</a:t>
              </a:r>
              <a:r>
                <a:rPr lang="en-US" altLang="ja-JP">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a:t>
              </a:r>
            </a:p>
          </p:txBody>
        </p:sp>
        <p:sp>
          <p:nvSpPr>
            <p:cNvPr id="31753" name="AutoShape 22"/>
            <p:cNvSpPr>
              <a:spLocks noChangeArrowheads="1"/>
            </p:cNvSpPr>
            <p:nvPr/>
          </p:nvSpPr>
          <p:spPr bwMode="auto">
            <a:xfrm>
              <a:off x="1152" y="1152"/>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31754" name="AutoShape 23"/>
            <p:cNvSpPr>
              <a:spLocks noChangeArrowheads="1"/>
            </p:cNvSpPr>
            <p:nvPr/>
          </p:nvSpPr>
          <p:spPr bwMode="auto">
            <a:xfrm>
              <a:off x="1152" y="2352"/>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4356" name="AutoShape 20"/>
            <p:cNvSpPr>
              <a:spLocks noChangeArrowheads="1"/>
            </p:cNvSpPr>
            <p:nvPr/>
          </p:nvSpPr>
          <p:spPr bwMode="auto">
            <a:xfrm>
              <a:off x="576" y="2640"/>
              <a:ext cx="1584" cy="288"/>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prstTxWarp prst="textNoShape">
                <a:avLst/>
              </a:prstTxWarp>
            </a:bodyPr>
            <a:lstStyle/>
            <a:p>
              <a:pPr algn="ctr"/>
              <a:r>
                <a:rPr lang="en-US" altLang="ja-JP"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a, A, </a:t>
              </a:r>
              <a:r>
                <a:rPr lang="en-US" altLang="ja-JP" dirty="0" err="1">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i</a:t>
              </a:r>
              <a:r>
                <a:rPr lang="en-US" altLang="ja-JP"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 I, </a:t>
              </a:r>
              <a:r>
                <a:rPr lang="en-US" altLang="ja-JP" dirty="0" err="1">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o</a:t>
              </a:r>
              <a:r>
                <a:rPr lang="en-US" altLang="ja-JP"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 O </a:t>
              </a:r>
              <a:r>
                <a:rPr lang="ja-JP" altLang="en-US"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キー</a:t>
              </a:r>
              <a:endParaRPr lang="en-US" altLang="ja-JP" dirty="0">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endParaRPr>
            </a:p>
          </p:txBody>
        </p:sp>
        <p:sp>
          <p:nvSpPr>
            <p:cNvPr id="14355" name="AutoShape 19"/>
            <p:cNvSpPr>
              <a:spLocks noChangeArrowheads="1"/>
            </p:cNvSpPr>
            <p:nvPr/>
          </p:nvSpPr>
          <p:spPr bwMode="auto">
            <a:xfrm>
              <a:off x="576" y="1488"/>
              <a:ext cx="1488" cy="288"/>
            </a:xfrm>
            <a:prstGeom prst="flowChartProcess">
              <a:avLst/>
            </a:prstGeom>
            <a:gradFill rotWithShape="0">
              <a:gsLst>
                <a:gs pos="0">
                  <a:schemeClr val="bg1"/>
                </a:gs>
                <a:gs pos="100000">
                  <a:srgbClr val="CCFFFF"/>
                </a:gs>
              </a:gsLst>
              <a:lin ang="2700000" scaled="1"/>
            </a:gradFill>
            <a:ln w="9525">
              <a:noFill/>
              <a:miter lim="800000"/>
              <a:headEnd/>
              <a:tailEnd/>
            </a:ln>
            <a:effectLst/>
          </p:spPr>
          <p:txBody>
            <a:bodyPr wrap="none" anchor="ctr"/>
            <a:lstStyle/>
            <a:p>
              <a:pPr algn="ctr">
                <a:defRP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 vi [filename]</a:t>
              </a:r>
            </a:p>
          </p:txBody>
        </p:sp>
        <p:sp>
          <p:nvSpPr>
            <p:cNvPr id="31757" name="AutoShape 24"/>
            <p:cNvSpPr>
              <a:spLocks noChangeArrowheads="1"/>
            </p:cNvSpPr>
            <p:nvPr/>
          </p:nvSpPr>
          <p:spPr bwMode="auto">
            <a:xfrm flipV="1">
              <a:off x="4416" y="2256"/>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4357" name="AutoShape 21"/>
            <p:cNvSpPr>
              <a:spLocks noChangeArrowheads="1"/>
            </p:cNvSpPr>
            <p:nvPr/>
          </p:nvSpPr>
          <p:spPr bwMode="auto">
            <a:xfrm>
              <a:off x="3840" y="2640"/>
              <a:ext cx="1488" cy="288"/>
            </a:xfrm>
            <a:prstGeom prst="flowChartProcess">
              <a:avLst/>
            </a:prstGeom>
            <a:gradFill rotWithShape="0">
              <a:gsLst>
                <a:gs pos="0">
                  <a:schemeClr val="bg1"/>
                </a:gs>
                <a:gs pos="100000">
                  <a:srgbClr val="FF7C80"/>
                </a:gs>
              </a:gsLst>
              <a:lin ang="2700000" scaled="1"/>
            </a:gradFill>
            <a:ln w="38100">
              <a:solidFill>
                <a:schemeClr val="accent2"/>
              </a:solidFill>
              <a:miter lim="800000"/>
              <a:headEnd/>
              <a:tailEnd/>
            </a:ln>
            <a:effectLst/>
          </p:spPr>
          <p:txBody>
            <a:bodyPr wrap="none" anchor="ctr">
              <a:prstTxWarp prst="textNoShape">
                <a:avLst/>
              </a:prstTxWarp>
            </a:bodyPr>
            <a:lstStyle/>
            <a:p>
              <a:pPr algn="ctr"/>
              <a:r>
                <a:rPr lang="en-US" altLang="ja-JP">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ESC </a:t>
              </a:r>
              <a:r>
                <a:rPr lang="ja-JP" altLang="en-US">
                  <a:solidFill>
                    <a:srgbClr val="996633"/>
                  </a:solidFill>
                  <a:effectLst>
                    <a:outerShdw blurRad="38100" dist="38100" dir="2700000" algn="tl">
                      <a:schemeClr val="tx1"/>
                    </a:outerShdw>
                  </a:effectLst>
                  <a:latin typeface="HGPｺﾞｼｯｸE" pitchFamily="50" charset="-128"/>
                  <a:ea typeface="HGPｺﾞｼｯｸE" pitchFamily="50" charset="-128"/>
                  <a:cs typeface="HGPｺﾞｼｯｸE" pitchFamily="50" charset="-128"/>
                </a:rPr>
                <a:t>キー</a:t>
              </a:r>
            </a:p>
          </p:txBody>
        </p:sp>
        <p:sp>
          <p:nvSpPr>
            <p:cNvPr id="31759" name="AutoShape 25"/>
            <p:cNvSpPr>
              <a:spLocks noChangeArrowheads="1"/>
            </p:cNvSpPr>
            <p:nvPr/>
          </p:nvSpPr>
          <p:spPr bwMode="auto">
            <a:xfrm flipV="1">
              <a:off x="4416" y="1056"/>
              <a:ext cx="288" cy="1008"/>
            </a:xfrm>
            <a:prstGeom prst="downArrow">
              <a:avLst>
                <a:gd name="adj1" fmla="val 43056"/>
                <a:gd name="adj2" fmla="val 117704"/>
              </a:avLst>
            </a:prstGeom>
            <a:solidFill>
              <a:srgbClr val="996633"/>
            </a:solidFill>
            <a:ln w="9525">
              <a:noFill/>
              <a:miter lim="800000"/>
              <a:headEnd/>
              <a:tailEnd/>
            </a:ln>
          </p:spPr>
          <p:txBody>
            <a:bodyPr vert="eaVert"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4354" name="AutoShape 18"/>
            <p:cNvSpPr>
              <a:spLocks noChangeArrowheads="1"/>
            </p:cNvSpPr>
            <p:nvPr/>
          </p:nvSpPr>
          <p:spPr bwMode="auto">
            <a:xfrm>
              <a:off x="3840" y="1488"/>
              <a:ext cx="1488" cy="288"/>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lstStyle/>
            <a:p>
              <a:pPr algn="ctr">
                <a:defRP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a:t>
              </a:r>
              <a:r>
                <a:rPr lang="en-US" altLang="ja-JP" dirty="0" err="1">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wq</a:t>
              </a: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mn-cs"/>
                </a:rPr>
                <a:t>,  :q!</a:t>
              </a:r>
            </a:p>
          </p:txBody>
        </p:sp>
      </p:grpSp>
      <p:sp>
        <p:nvSpPr>
          <p:cNvPr id="14339" name="Rectangle 3"/>
          <p:cNvSpPr>
            <a:spLocks noGrp="1" noChangeArrowheads="1"/>
          </p:cNvSpPr>
          <p:nvPr>
            <p:ph idx="1"/>
          </p:nvPr>
        </p:nvSpPr>
        <p:spPr>
          <a:xfrm>
            <a:off x="142875" y="3024188"/>
            <a:ext cx="8915400" cy="762000"/>
          </a:xfrm>
          <a:solidFill>
            <a:schemeClr val="bg1"/>
          </a:solidFill>
        </p:spPr>
        <p:txBody>
          <a:bodyPr/>
          <a:lstStyle/>
          <a:p>
            <a:pPr algn="ctr" eaLnBrk="1" hangingPunct="1">
              <a:buClr>
                <a:schemeClr val="accent2"/>
              </a:buClr>
              <a:buFont typeface="Wingdings" charset="2"/>
              <a:buNone/>
            </a:pPr>
            <a:r>
              <a:rPr lang="ja-JP" altLang="en-US">
                <a:solidFill>
                  <a:srgbClr val="FF0000"/>
                </a:solidFill>
                <a:effectLst>
                  <a:outerShdw blurRad="38100" dist="38100" dir="2700000" algn="tl">
                    <a:srgbClr val="DDDDDD"/>
                  </a:outerShdw>
                </a:effectLst>
                <a:latin typeface="HGPｺﾞｼｯｸE" pitchFamily="50" charset="-128"/>
                <a:ea typeface="HGPｺﾞｼｯｸE" pitchFamily="50" charset="-128"/>
                <a:cs typeface="HGPｺﾞｼｯｸE" pitchFamily="50" charset="-128"/>
              </a:rPr>
              <a:t>困ったら </a:t>
            </a:r>
            <a:r>
              <a:rPr lang="en-US" altLang="ja-JP">
                <a:solidFill>
                  <a:srgbClr val="FF0000"/>
                </a:solidFill>
                <a:effectLst>
                  <a:outerShdw blurRad="38100" dist="38100" dir="2700000" algn="tl">
                    <a:srgbClr val="DDDDDD"/>
                  </a:outerShdw>
                </a:effectLst>
                <a:latin typeface="HGPｺﾞｼｯｸE" pitchFamily="50" charset="-128"/>
                <a:ea typeface="HGPｺﾞｼｯｸE" pitchFamily="50" charset="-128"/>
                <a:cs typeface="HGPｺﾞｼｯｸE" pitchFamily="50" charset="-128"/>
              </a:rPr>
              <a:t>ESC </a:t>
            </a:r>
            <a:r>
              <a:rPr lang="ja-JP" altLang="en-US">
                <a:solidFill>
                  <a:srgbClr val="FF0000"/>
                </a:solidFill>
                <a:effectLst>
                  <a:outerShdw blurRad="38100" dist="38100" dir="2700000" algn="tl">
                    <a:srgbClr val="DDDDDD"/>
                  </a:outerShdw>
                </a:effectLst>
                <a:latin typeface="HGPｺﾞｼｯｸE" pitchFamily="50" charset="-128"/>
                <a:ea typeface="HGPｺﾞｼｯｸE" pitchFamily="50" charset="-128"/>
                <a:cs typeface="HGPｺﾞｼｯｸE" pitchFamily="50" charset="-128"/>
              </a:rPr>
              <a:t>キー でコマンドモードへ</a:t>
            </a:r>
          </a:p>
        </p:txBody>
      </p:sp>
      <p:sp>
        <p:nvSpPr>
          <p:cNvPr id="18" name="Rectangle 2"/>
          <p:cNvSpPr>
            <a:spLocks noGrp="1" noChangeArrowheads="1"/>
          </p:cNvSpPr>
          <p:nvPr>
            <p:ph type="title"/>
          </p:nvPr>
        </p:nvSpPr>
        <p:spPr>
          <a:xfrm>
            <a:off x="685800" y="76200"/>
            <a:ext cx="7772400" cy="1143000"/>
          </a:xfrm>
        </p:spPr>
        <p:txBody>
          <a:bodyPr/>
          <a:lstStyle/>
          <a:p>
            <a:pPr eaLnBrk="1" hangingPunct="1"/>
            <a:r>
              <a:rPr lang="en-US" altLang="ja-JP" sz="4800" dirty="0">
                <a:solidFill>
                  <a:schemeClr val="tx1"/>
                </a:solidFill>
                <a:latin typeface="HGPｺﾞｼｯｸE" pitchFamily="50" charset="-128"/>
                <a:ea typeface="HGPｺﾞｼｯｸE" pitchFamily="50" charset="-128"/>
                <a:cs typeface="HGPｺﾞｼｯｸE" pitchFamily="50" charset="-128"/>
              </a:rPr>
              <a:t>vi </a:t>
            </a:r>
            <a:r>
              <a:rPr lang="ja-JP" altLang="en-US" sz="4800" dirty="0">
                <a:solidFill>
                  <a:schemeClr val="tx1"/>
                </a:solidFill>
                <a:latin typeface="HGPｺﾞｼｯｸE" pitchFamily="50" charset="-128"/>
                <a:ea typeface="HGPｺﾞｼｯｸE" pitchFamily="50" charset="-128"/>
                <a:cs typeface="HGPｺﾞｼｯｸE" pitchFamily="50" charset="-128"/>
              </a:rPr>
              <a:t>の操作</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09600" y="2057400"/>
            <a:ext cx="7772400" cy="1143000"/>
          </a:xfrm>
        </p:spPr>
        <p:txBody>
          <a:bodyPr/>
          <a:lstStyle/>
          <a:p>
            <a:pPr eaLnBrk="1" hangingPunct="1"/>
            <a:r>
              <a:rPr lang="ja-JP" altLang="en-US" sz="8000" dirty="0">
                <a:solidFill>
                  <a:schemeClr val="tx1"/>
                </a:solidFill>
                <a:latin typeface="HGPｺﾞｼｯｸE" pitchFamily="50" charset="-128"/>
                <a:ea typeface="HGPｺﾞｼｯｸE" pitchFamily="50" charset="-128"/>
                <a:cs typeface="HGPｺﾞｼｯｸE" pitchFamily="50" charset="-128"/>
              </a:rPr>
              <a:t>シェル</a:t>
            </a:r>
            <a:endParaRPr lang="ja-JP" altLang="en-US" sz="8000" b="1" dirty="0">
              <a:solidFill>
                <a:schemeClr val="tx1"/>
              </a:solidFill>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まとめ</a:t>
            </a:r>
          </a:p>
        </p:txBody>
      </p:sp>
      <p:sp>
        <p:nvSpPr>
          <p:cNvPr id="45059" name="Rectangle 3"/>
          <p:cNvSpPr>
            <a:spLocks noGrp="1" noChangeArrowheads="1"/>
          </p:cNvSpPr>
          <p:nvPr>
            <p:ph idx="1"/>
          </p:nvPr>
        </p:nvSpPr>
        <p:spPr>
          <a:xfrm>
            <a:off x="228600" y="1143000"/>
            <a:ext cx="8915400" cy="5129213"/>
          </a:xfrm>
        </p:spPr>
        <p:txBody>
          <a:bodyPr/>
          <a:lstStyle/>
          <a:p>
            <a:pPr eaLnBrk="1" hangingPunct="1">
              <a:buClr>
                <a:schemeClr val="tx1"/>
              </a:buClr>
              <a:buFont typeface="Arial"/>
              <a:buChar char="•"/>
            </a:pPr>
            <a:r>
              <a:rPr lang="en-US" altLang="ja-JP" dirty="0">
                <a:solidFill>
                  <a:srgbClr val="996633"/>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シェル</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ユーザとカーネル</a:t>
            </a:r>
            <a:r>
              <a:rPr lang="ja-JP" altLang="en-US" dirty="0" smtClean="0">
                <a:latin typeface="HGPｺﾞｼｯｸE" pitchFamily="50" charset="-128"/>
                <a:ea typeface="HGPｺﾞｼｯｸE" pitchFamily="50" charset="-128"/>
                <a:cs typeface="HGPｺﾞｼｯｸE" pitchFamily="50" charset="-128"/>
              </a:rPr>
              <a:t>の仲介役</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実習で機能を体験</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学習</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今回は </a:t>
            </a:r>
            <a:r>
              <a:rPr lang="en-US" altLang="ja-JP" dirty="0">
                <a:latin typeface="HGPｺﾞｼｯｸE" pitchFamily="50" charset="-128"/>
                <a:ea typeface="HGPｺﾞｼｯｸE" pitchFamily="50" charset="-128"/>
                <a:cs typeface="HGPｺﾞｼｯｸE" pitchFamily="50" charset="-128"/>
              </a:rPr>
              <a:t>bash </a:t>
            </a:r>
            <a:r>
              <a:rPr lang="ja-JP" altLang="en-US" dirty="0">
                <a:latin typeface="HGPｺﾞｼｯｸE" pitchFamily="50" charset="-128"/>
                <a:ea typeface="HGPｺﾞｼｯｸE" pitchFamily="50" charset="-128"/>
                <a:cs typeface="HGPｺﾞｼｯｸE" pitchFamily="50" charset="-128"/>
              </a:rPr>
              <a:t>を使用</a:t>
            </a:r>
            <a:r>
              <a:rPr lang="en-US" altLang="ja-JP" dirty="0">
                <a:latin typeface="HGPｺﾞｼｯｸE" pitchFamily="50" charset="-128"/>
                <a:ea typeface="HGPｺﾞｼｯｸE" pitchFamily="50" charset="-128"/>
                <a:cs typeface="HGPｺﾞｼｯｸE" pitchFamily="50" charset="-128"/>
              </a:rPr>
              <a:t>. </a:t>
            </a:r>
            <a:endParaRPr lang="ja-JP" altLang="en-US" dirty="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シェルスクリプト</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単純な作業の繰り返しを自動処理</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課題として実際に作成</a:t>
            </a:r>
            <a:endParaRPr lang="en-US" altLang="ja-JP" dirty="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 vi</a:t>
            </a: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 root </a:t>
            </a:r>
            <a:r>
              <a:rPr lang="ja-JP" altLang="en-US" dirty="0" smtClean="0">
                <a:latin typeface="HGPｺﾞｼｯｸE" pitchFamily="50" charset="-128"/>
                <a:ea typeface="HGPｺﾞｼｯｸE" pitchFamily="50" charset="-128"/>
                <a:cs typeface="HGPｺﾞｼｯｸE" pitchFamily="50" charset="-128"/>
              </a:rPr>
              <a:t>に</a:t>
            </a:r>
            <a:r>
              <a:rPr lang="ja-JP" altLang="en-US" dirty="0">
                <a:latin typeface="HGPｺﾞｼｯｸE" pitchFamily="50" charset="-128"/>
                <a:ea typeface="HGPｺﾞｼｯｸE" pitchFamily="50" charset="-128"/>
                <a:cs typeface="HGPｺﾞｼｯｸE" pitchFamily="50" charset="-128"/>
              </a:rPr>
              <a:t>とって必修のテキストエディタ</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 シェルスクリプト作成に使用しつつ覚えよう</a:t>
            </a:r>
            <a:r>
              <a:rPr lang="en-US" altLang="ja-JP" dirty="0">
                <a:latin typeface="HGPｺﾞｼｯｸE" pitchFamily="50" charset="-128"/>
                <a:ea typeface="HGPｺﾞｼｯｸE" pitchFamily="50" charset="-128"/>
                <a:cs typeface="HGPｺﾞｼｯｸE" pitchFamily="50" charset="-128"/>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参考文献・参考</a:t>
            </a:r>
            <a:r>
              <a:rPr lang="en-US" altLang="ja-JP" sz="4800" dirty="0">
                <a:solidFill>
                  <a:schemeClr val="tx1"/>
                </a:solidFill>
                <a:latin typeface="HGPｺﾞｼｯｸE" pitchFamily="50" charset="-128"/>
                <a:ea typeface="HGPｺﾞｼｯｸE" pitchFamily="50" charset="-128"/>
                <a:cs typeface="HGPｺﾞｼｯｸE" pitchFamily="50" charset="-128"/>
              </a:rPr>
              <a:t>URL</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33795" name="Rectangle 3"/>
          <p:cNvSpPr>
            <a:spLocks noGrp="1" noChangeArrowheads="1"/>
          </p:cNvSpPr>
          <p:nvPr>
            <p:ph idx="1"/>
          </p:nvPr>
        </p:nvSpPr>
        <p:spPr>
          <a:xfrm>
            <a:off x="228600" y="1371600"/>
            <a:ext cx="8915400" cy="5486400"/>
          </a:xfrm>
        </p:spPr>
        <p:txBody>
          <a:bodyPr/>
          <a:lstStyle/>
          <a:p>
            <a:pPr eaLnBrk="1" hangingPunct="1">
              <a:buClr>
                <a:schemeClr val="tx1"/>
              </a:buClr>
              <a:buFont typeface="Arial"/>
              <a:buChar char="•"/>
            </a:pPr>
            <a:r>
              <a:rPr lang="en-US" altLang="ja-JP" sz="2800" dirty="0">
                <a:latin typeface="HGPｺﾞｼｯｸE" pitchFamily="50" charset="-128"/>
                <a:ea typeface="HGPｺﾞｼｯｸE" pitchFamily="50" charset="-128"/>
                <a:cs typeface="HGPｺﾞｼｯｸE" pitchFamily="50" charset="-128"/>
              </a:rPr>
              <a:t>Cameron </a:t>
            </a:r>
            <a:r>
              <a:rPr lang="en-US" altLang="ja-JP" sz="2800" dirty="0" err="1">
                <a:latin typeface="HGPｺﾞｼｯｸE" pitchFamily="50" charset="-128"/>
                <a:ea typeface="HGPｺﾞｼｯｸE" pitchFamily="50" charset="-128"/>
                <a:cs typeface="HGPｺﾞｼｯｸE" pitchFamily="50" charset="-128"/>
              </a:rPr>
              <a:t>Newham</a:t>
            </a:r>
            <a:r>
              <a:rPr lang="en-US" altLang="ja-JP" sz="2800" dirty="0">
                <a:latin typeface="HGPｺﾞｼｯｸE" pitchFamily="50" charset="-128"/>
                <a:ea typeface="HGPｺﾞｼｯｸE" pitchFamily="50" charset="-128"/>
                <a:cs typeface="HGPｺﾞｼｯｸE" pitchFamily="50" charset="-128"/>
              </a:rPr>
              <a:t>, Bill Rosenblatt </a:t>
            </a:r>
            <a:r>
              <a:rPr lang="ja-JP" altLang="en-US" sz="2800" dirty="0">
                <a:latin typeface="HGPｺﾞｼｯｸE" pitchFamily="50" charset="-128"/>
                <a:ea typeface="HGPｺﾞｼｯｸE" pitchFamily="50" charset="-128"/>
                <a:cs typeface="HGPｺﾞｼｯｸE" pitchFamily="50" charset="-128"/>
              </a:rPr>
              <a:t>著</a:t>
            </a:r>
            <a:r>
              <a:rPr lang="en-US" altLang="ja-JP" sz="2800" dirty="0">
                <a:latin typeface="HGPｺﾞｼｯｸE" pitchFamily="50" charset="-128"/>
                <a:ea typeface="HGPｺﾞｼｯｸE" pitchFamily="50" charset="-128"/>
                <a:cs typeface="HGPｺﾞｼｯｸE" pitchFamily="50" charset="-128"/>
              </a:rPr>
              <a:t>, </a:t>
            </a:r>
            <a:r>
              <a:rPr lang="ja-JP" altLang="en-US" sz="2800" dirty="0">
                <a:latin typeface="HGPｺﾞｼｯｸE" pitchFamily="50" charset="-128"/>
                <a:ea typeface="HGPｺﾞｼｯｸE" pitchFamily="50" charset="-128"/>
                <a:cs typeface="HGPｺﾞｼｯｸE" pitchFamily="50" charset="-128"/>
              </a:rPr>
              <a:t>遠藤美代子 訳</a:t>
            </a:r>
            <a:r>
              <a:rPr lang="en-US" altLang="ja-JP" sz="2800" dirty="0">
                <a:latin typeface="HGPｺﾞｼｯｸE" pitchFamily="50" charset="-128"/>
                <a:ea typeface="HGPｺﾞｼｯｸE" pitchFamily="50" charset="-128"/>
                <a:cs typeface="HGPｺﾞｼｯｸE" pitchFamily="50" charset="-128"/>
              </a:rPr>
              <a:t>, 1998: </a:t>
            </a:r>
            <a:r>
              <a:rPr lang="ja-JP" altLang="en-US" sz="2800" dirty="0">
                <a:latin typeface="HGPｺﾞｼｯｸE" pitchFamily="50" charset="-128"/>
                <a:ea typeface="HGPｺﾞｼｯｸE" pitchFamily="50" charset="-128"/>
                <a:cs typeface="HGPｺﾞｼｯｸE" pitchFamily="50" charset="-128"/>
              </a:rPr>
              <a:t>入門 </a:t>
            </a:r>
            <a:r>
              <a:rPr lang="en-US" altLang="ja-JP" sz="2800" dirty="0">
                <a:latin typeface="HGPｺﾞｼｯｸE" pitchFamily="50" charset="-128"/>
                <a:ea typeface="HGPｺﾞｼｯｸE" pitchFamily="50" charset="-128"/>
                <a:cs typeface="HGPｺﾞｼｯｸE" pitchFamily="50" charset="-128"/>
              </a:rPr>
              <a:t>bash </a:t>
            </a:r>
            <a:r>
              <a:rPr lang="ja-JP" altLang="en-US" sz="2800" dirty="0">
                <a:latin typeface="HGPｺﾞｼｯｸE" pitchFamily="50" charset="-128"/>
                <a:ea typeface="HGPｺﾞｼｯｸE" pitchFamily="50" charset="-128"/>
                <a:cs typeface="HGPｺﾞｼｯｸE" pitchFamily="50" charset="-128"/>
              </a:rPr>
              <a:t>第 </a:t>
            </a:r>
            <a:r>
              <a:rPr lang="en-US" altLang="ja-JP" sz="2800" dirty="0">
                <a:latin typeface="HGPｺﾞｼｯｸE" pitchFamily="50" charset="-128"/>
                <a:ea typeface="HGPｺﾞｼｯｸE" pitchFamily="50" charset="-128"/>
                <a:cs typeface="HGPｺﾞｼｯｸE" pitchFamily="50" charset="-128"/>
              </a:rPr>
              <a:t>2 </a:t>
            </a:r>
            <a:r>
              <a:rPr lang="ja-JP" altLang="en-US" sz="2800" dirty="0">
                <a:latin typeface="HGPｺﾞｼｯｸE" pitchFamily="50" charset="-128"/>
                <a:ea typeface="HGPｺﾞｼｯｸE" pitchFamily="50" charset="-128"/>
                <a:cs typeface="HGPｺﾞｼｯｸE" pitchFamily="50" charset="-128"/>
              </a:rPr>
              <a:t>版</a:t>
            </a:r>
            <a:r>
              <a:rPr lang="en-US" altLang="ja-JP" sz="2800" dirty="0">
                <a:latin typeface="HGPｺﾞｼｯｸE" pitchFamily="50" charset="-128"/>
                <a:ea typeface="HGPｺﾞｼｯｸE" pitchFamily="50" charset="-128"/>
                <a:cs typeface="HGPｺﾞｼｯｸE" pitchFamily="50" charset="-128"/>
              </a:rPr>
              <a:t>, </a:t>
            </a:r>
            <a:r>
              <a:rPr lang="ja-JP" altLang="en-US" sz="2800" dirty="0">
                <a:latin typeface="HGPｺﾞｼｯｸE" pitchFamily="50" charset="-128"/>
                <a:ea typeface="HGPｺﾞｼｯｸE" pitchFamily="50" charset="-128"/>
                <a:cs typeface="HGPｺﾞｼｯｸE" pitchFamily="50" charset="-128"/>
              </a:rPr>
              <a:t>オライリージャパン</a:t>
            </a:r>
            <a:r>
              <a:rPr lang="en-US" altLang="ja-JP" sz="2800" dirty="0">
                <a:latin typeface="HGPｺﾞｼｯｸE" pitchFamily="50" charset="-128"/>
                <a:ea typeface="HGPｺﾞｼｯｸE" pitchFamily="50" charset="-128"/>
                <a:cs typeface="HGPｺﾞｼｯｸE" pitchFamily="50" charset="-128"/>
              </a:rPr>
              <a:t>, 341 pp.</a:t>
            </a:r>
          </a:p>
          <a:p>
            <a:pPr eaLnBrk="1" hangingPunct="1">
              <a:buClr>
                <a:schemeClr val="tx1"/>
              </a:buClr>
              <a:buFont typeface="Arial"/>
              <a:buChar char="•"/>
            </a:pPr>
            <a:r>
              <a:rPr lang="en-US" altLang="ja-JP" sz="2800" dirty="0">
                <a:latin typeface="HGPｺﾞｼｯｸE" pitchFamily="50" charset="-128"/>
                <a:ea typeface="HGPｺﾞｼｯｸE" pitchFamily="50" charset="-128"/>
                <a:cs typeface="HGPｺﾞｼｯｸE" pitchFamily="50" charset="-128"/>
              </a:rPr>
              <a:t>Linda Lamb </a:t>
            </a:r>
            <a:r>
              <a:rPr lang="ja-JP" altLang="en-US" sz="2800" dirty="0">
                <a:latin typeface="HGPｺﾞｼｯｸE" pitchFamily="50" charset="-128"/>
                <a:ea typeface="HGPｺﾞｼｯｸE" pitchFamily="50" charset="-128"/>
                <a:cs typeface="HGPｺﾞｼｯｸE" pitchFamily="50" charset="-128"/>
              </a:rPr>
              <a:t>著</a:t>
            </a:r>
            <a:r>
              <a:rPr lang="en-US" altLang="ja-JP" sz="2800" dirty="0">
                <a:latin typeface="HGPｺﾞｼｯｸE" pitchFamily="50" charset="-128"/>
                <a:ea typeface="HGPｺﾞｼｯｸE" pitchFamily="50" charset="-128"/>
                <a:cs typeface="HGPｺﾞｼｯｸE" pitchFamily="50" charset="-128"/>
              </a:rPr>
              <a:t>, </a:t>
            </a:r>
            <a:r>
              <a:rPr lang="ja-JP" altLang="en-US" sz="2800" dirty="0">
                <a:latin typeface="HGPｺﾞｼｯｸE" pitchFamily="50" charset="-128"/>
                <a:ea typeface="HGPｺﾞｼｯｸE" pitchFamily="50" charset="-128"/>
                <a:cs typeface="HGPｺﾞｼｯｸE" pitchFamily="50" charset="-128"/>
              </a:rPr>
              <a:t>福崎俊博 訳</a:t>
            </a:r>
            <a:r>
              <a:rPr lang="en-US" altLang="ja-JP" sz="2800" dirty="0">
                <a:latin typeface="HGPｺﾞｼｯｸE" pitchFamily="50" charset="-128"/>
                <a:ea typeface="HGPｺﾞｼｯｸE" pitchFamily="50" charset="-128"/>
                <a:cs typeface="HGPｺﾞｼｯｸE" pitchFamily="50" charset="-128"/>
              </a:rPr>
              <a:t>, 1992: vi </a:t>
            </a:r>
            <a:r>
              <a:rPr lang="ja-JP" altLang="en-US" sz="2800" dirty="0">
                <a:latin typeface="HGPｺﾞｼｯｸE" pitchFamily="50" charset="-128"/>
                <a:ea typeface="HGPｺﾞｼｯｸE" pitchFamily="50" charset="-128"/>
                <a:cs typeface="HGPｺﾞｼｯｸE" pitchFamily="50" charset="-128"/>
              </a:rPr>
              <a:t>入門</a:t>
            </a:r>
            <a:r>
              <a:rPr lang="en-US" altLang="ja-JP" sz="2800" dirty="0">
                <a:latin typeface="HGPｺﾞｼｯｸE" pitchFamily="50" charset="-128"/>
                <a:ea typeface="HGPｺﾞｼｯｸE" pitchFamily="50" charset="-128"/>
                <a:cs typeface="HGPｺﾞｼｯｸE" pitchFamily="50" charset="-128"/>
              </a:rPr>
              <a:t>, </a:t>
            </a:r>
            <a:r>
              <a:rPr lang="ja-JP" altLang="en-US" sz="2800" dirty="0">
                <a:latin typeface="HGPｺﾞｼｯｸE" pitchFamily="50" charset="-128"/>
                <a:ea typeface="HGPｺﾞｼｯｸE" pitchFamily="50" charset="-128"/>
                <a:cs typeface="HGPｺﾞｼｯｸE" pitchFamily="50" charset="-128"/>
              </a:rPr>
              <a:t>アスキー出版局</a:t>
            </a:r>
            <a:r>
              <a:rPr lang="en-US" altLang="ja-JP" sz="2800" dirty="0">
                <a:latin typeface="HGPｺﾞｼｯｸE" pitchFamily="50" charset="-128"/>
                <a:ea typeface="HGPｺﾞｼｯｸE" pitchFamily="50" charset="-128"/>
                <a:cs typeface="HGPｺﾞｼｯｸE" pitchFamily="50" charset="-128"/>
              </a:rPr>
              <a:t>, 206 pp</a:t>
            </a:r>
            <a:r>
              <a:rPr lang="en-US" altLang="ja-JP" sz="2800" dirty="0" smtClean="0">
                <a:latin typeface="HGPｺﾞｼｯｸE" pitchFamily="50" charset="-128"/>
                <a:ea typeface="HGPｺﾞｼｯｸE" pitchFamily="50" charset="-128"/>
                <a:cs typeface="HGPｺﾞｼｯｸE" pitchFamily="50" charset="-128"/>
              </a:rPr>
              <a:t>.</a:t>
            </a:r>
            <a:endParaRPr lang="en-US" altLang="ja-JP" sz="2400" dirty="0" smtClean="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ja-JP" altLang="en-US" sz="2800" dirty="0" smtClean="0">
                <a:latin typeface="HGPｺﾞｼｯｸE" pitchFamily="50" charset="-128"/>
                <a:ea typeface="HGPｺﾞｼｯｸE" pitchFamily="50" charset="-128"/>
                <a:cs typeface="HGPｺﾞｼｯｸE" pitchFamily="50" charset="-128"/>
              </a:rPr>
              <a:t>山口和紀</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古瀬一隆</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監修</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中村敦司</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新城靖</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西山博泰</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金谷英信</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林謙一</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鈴木孝幸</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端山貴也</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著</a:t>
            </a:r>
            <a:r>
              <a:rPr lang="en-US" altLang="ja-JP" sz="2800" dirty="0" smtClean="0">
                <a:latin typeface="HGPｺﾞｼｯｸE" pitchFamily="50" charset="-128"/>
                <a:ea typeface="HGPｺﾞｼｯｸE" pitchFamily="50" charset="-128"/>
                <a:cs typeface="HGPｺﾞｼｯｸE" pitchFamily="50" charset="-128"/>
              </a:rPr>
              <a:t>, 2003: </a:t>
            </a:r>
            <a:r>
              <a:rPr lang="ja-JP" altLang="en-US" sz="2800" dirty="0" smtClean="0">
                <a:latin typeface="HGPｺﾞｼｯｸE" pitchFamily="50" charset="-128"/>
                <a:ea typeface="HGPｺﾞｼｯｸE" pitchFamily="50" charset="-128"/>
                <a:cs typeface="HGPｺﾞｼｯｸE" pitchFamily="50" charset="-128"/>
              </a:rPr>
              <a:t>新</a:t>
            </a:r>
            <a:r>
              <a:rPr lang="en-US" altLang="ja-JP" sz="2800" dirty="0" smtClean="0">
                <a:latin typeface="HGPｺﾞｼｯｸE" pitchFamily="50" charset="-128"/>
                <a:ea typeface="HGPｺﾞｼｯｸE" pitchFamily="50" charset="-128"/>
                <a:cs typeface="HGPｺﾞｼｯｸE" pitchFamily="50" charset="-128"/>
              </a:rPr>
              <a:t> The UNIX Super Text 【</a:t>
            </a:r>
            <a:r>
              <a:rPr lang="ja-JP" altLang="en-US" sz="2800" dirty="0" smtClean="0">
                <a:latin typeface="HGPｺﾞｼｯｸE" pitchFamily="50" charset="-128"/>
                <a:ea typeface="HGPｺﾞｼｯｸE" pitchFamily="50" charset="-128"/>
                <a:cs typeface="HGPｺﾞｼｯｸE" pitchFamily="50" charset="-128"/>
              </a:rPr>
              <a:t>上</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技術評論社</a:t>
            </a:r>
            <a:r>
              <a:rPr lang="en-US" altLang="ja-JP" sz="2800" dirty="0" smtClean="0">
                <a:latin typeface="HGPｺﾞｼｯｸE" pitchFamily="50" charset="-128"/>
                <a:ea typeface="HGPｺﾞｼｯｸE" pitchFamily="50" charset="-128"/>
                <a:cs typeface="HGPｺﾞｼｯｸE" pitchFamily="50" charset="-128"/>
              </a:rPr>
              <a:t>, 870pp.</a:t>
            </a:r>
          </a:p>
          <a:p>
            <a:pPr eaLnBrk="1" hangingPunct="1">
              <a:buClr>
                <a:schemeClr val="tx1"/>
              </a:buClr>
              <a:buFont typeface="Arial"/>
              <a:buChar char="•"/>
            </a:pPr>
            <a:r>
              <a:rPr lang="en-US" altLang="ja-JP" sz="2800" dirty="0" err="1" smtClean="0">
                <a:latin typeface="HGPｺﾞｼｯｸE" pitchFamily="50" charset="-128"/>
                <a:ea typeface="HGPｺﾞｼｯｸE" pitchFamily="50" charset="-128"/>
                <a:cs typeface="HGPｺﾞｼｯｸE" pitchFamily="50" charset="-128"/>
              </a:rPr>
              <a:t>zsh</a:t>
            </a:r>
            <a:r>
              <a:rPr lang="en-US" altLang="ja-JP" sz="2800" dirty="0" smtClean="0">
                <a:latin typeface="HGPｺﾞｼｯｸE" pitchFamily="50" charset="-128"/>
                <a:ea typeface="HGPｺﾞｼｯｸE" pitchFamily="50" charset="-128"/>
                <a:cs typeface="HGPｺﾞｼｯｸE" pitchFamily="50" charset="-128"/>
              </a:rPr>
              <a:t> </a:t>
            </a:r>
            <a:r>
              <a:rPr lang="ja-JP" altLang="en-US" sz="2800" dirty="0" smtClean="0">
                <a:latin typeface="HGPｺﾞｼｯｸE" pitchFamily="50" charset="-128"/>
                <a:ea typeface="HGPｺﾞｼｯｸE" pitchFamily="50" charset="-128"/>
                <a:cs typeface="HGPｺﾞｼｯｸE" pitchFamily="50" charset="-128"/>
              </a:rPr>
              <a:t>公式サイト</a:t>
            </a:r>
            <a:endParaRPr lang="en-US" altLang="ja-JP" sz="2800"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sz="2400" dirty="0" smtClean="0">
                <a:latin typeface="HGPｺﾞｼｯｸE" pitchFamily="50" charset="-128"/>
                <a:ea typeface="HGPｺﾞｼｯｸE" pitchFamily="50" charset="-128"/>
                <a:cs typeface="HGPｺﾞｼｯｸE" pitchFamily="50" charset="-128"/>
                <a:hlinkClick r:id="rId3"/>
              </a:rPr>
              <a:t>http://www.zsh.org/</a:t>
            </a:r>
            <a:endParaRPr lang="ja-JP" altLang="en-US" sz="2000"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2057400"/>
            <a:ext cx="7772400" cy="1143000"/>
          </a:xfrm>
        </p:spPr>
        <p:txBody>
          <a:bodyPr/>
          <a:lstStyle/>
          <a:p>
            <a:pPr eaLnBrk="1" hangingPunct="1"/>
            <a:r>
              <a:rPr lang="ja-JP" altLang="en-US" sz="8000" b="1" dirty="0">
                <a:solidFill>
                  <a:schemeClr val="tx1"/>
                </a:solidFill>
                <a:latin typeface="HGPｺﾞｼｯｸE" pitchFamily="50" charset="-128"/>
                <a:ea typeface="HGPｺﾞｼｯｸE" pitchFamily="50" charset="-128"/>
                <a:cs typeface="HGPｺﾞｼｯｸE" pitchFamily="50" charset="-128"/>
              </a:rPr>
              <a:t>付録</a:t>
            </a:r>
            <a:endParaRPr lang="en-US" altLang="ja-JP" sz="8000" b="1" dirty="0">
              <a:solidFill>
                <a:schemeClr val="tx1"/>
              </a:solidFill>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各シェルの概要</a:t>
            </a:r>
            <a:r>
              <a:rPr lang="en-US" altLang="ja-JP" sz="4800" dirty="0">
                <a:solidFill>
                  <a:schemeClr val="tx1"/>
                </a:solidFill>
                <a:latin typeface="HGPｺﾞｼｯｸE" pitchFamily="50" charset="-128"/>
                <a:ea typeface="HGPｺﾞｼｯｸE" pitchFamily="50" charset="-128"/>
                <a:cs typeface="HGPｺﾞｼｯｸE" pitchFamily="50" charset="-128"/>
              </a:rPr>
              <a:t>(1)</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35843" name="Rectangle 3"/>
          <p:cNvSpPr>
            <a:spLocks noGrp="1" noChangeArrowheads="1"/>
          </p:cNvSpPr>
          <p:nvPr>
            <p:ph idx="1"/>
          </p:nvPr>
        </p:nvSpPr>
        <p:spPr>
          <a:xfrm>
            <a:off x="228600" y="1371600"/>
            <a:ext cx="8915400" cy="5343525"/>
          </a:xfrm>
        </p:spPr>
        <p:txBody>
          <a:bodyPr/>
          <a:lstStyle/>
          <a:p>
            <a:pPr eaLnBrk="1" hangingPunct="1">
              <a:buClr>
                <a:schemeClr val="tx1"/>
              </a:buClr>
              <a:buFont typeface="Arial"/>
              <a:buChar char="•"/>
            </a:pPr>
            <a:r>
              <a:rPr lang="en-US" altLang="ja-JP" dirty="0" err="1">
                <a:latin typeface="HGPｺﾞｼｯｸE" pitchFamily="50" charset="-128"/>
                <a:ea typeface="HGPｺﾞｼｯｸE" pitchFamily="50" charset="-128"/>
                <a:cs typeface="HGPｺﾞｼｯｸE" pitchFamily="50" charset="-128"/>
              </a:rPr>
              <a:t>sh</a:t>
            </a:r>
            <a:r>
              <a:rPr lang="en-US" altLang="ja-JP" dirty="0">
                <a:latin typeface="HGPｺﾞｼｯｸE" pitchFamily="50" charset="-128"/>
                <a:ea typeface="HGPｺﾞｼｯｸE" pitchFamily="50" charset="-128"/>
                <a:cs typeface="HGPｺﾞｼｯｸE" pitchFamily="50" charset="-128"/>
              </a:rPr>
              <a:t> (Bourne shell)</a:t>
            </a: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Steven Bourne </a:t>
            </a:r>
            <a:r>
              <a:rPr lang="ja-JP" altLang="en-US" dirty="0">
                <a:latin typeface="HGPｺﾞｼｯｸE" pitchFamily="50" charset="-128"/>
                <a:ea typeface="HGPｺﾞｼｯｸE" pitchFamily="50" charset="-128"/>
                <a:cs typeface="HGPｺﾞｼｯｸE" pitchFamily="50" charset="-128"/>
              </a:rPr>
              <a:t>氏が考案した伝統的な</a:t>
            </a:r>
            <a:r>
              <a:rPr lang="ja-JP" altLang="en-US" dirty="0" smtClean="0">
                <a:latin typeface="HGPｺﾞｼｯｸE" pitchFamily="50" charset="-128"/>
                <a:ea typeface="HGPｺﾞｼｯｸE" pitchFamily="50" charset="-128"/>
                <a:cs typeface="HGPｺﾞｼｯｸE" pitchFamily="50" charset="-128"/>
              </a:rPr>
              <a:t>シェル</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本編参照</a:t>
            </a:r>
            <a:endParaRPr lang="en-US" altLang="ja-JP" dirty="0" smtClean="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en-US" altLang="ja-JP" dirty="0" smtClean="0">
                <a:solidFill>
                  <a:srgbClr val="FF0000"/>
                </a:solidFill>
                <a:latin typeface="HGPｺﾞｼｯｸE" pitchFamily="50" charset="-128"/>
                <a:ea typeface="HGPｺﾞｼｯｸE" pitchFamily="50" charset="-128"/>
                <a:cs typeface="HGPｺﾞｼｯｸE" pitchFamily="50" charset="-128"/>
              </a:rPr>
              <a:t>bash </a:t>
            </a:r>
            <a:r>
              <a:rPr lang="en-US" altLang="ja-JP" dirty="0">
                <a:solidFill>
                  <a:srgbClr val="FF0000"/>
                </a:solidFill>
                <a:latin typeface="HGPｺﾞｼｯｸE" pitchFamily="50" charset="-128"/>
                <a:ea typeface="HGPｺﾞｼｯｸE" pitchFamily="50" charset="-128"/>
                <a:cs typeface="HGPｺﾞｼｯｸE" pitchFamily="50" charset="-128"/>
              </a:rPr>
              <a:t>(Bourne again shell)</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本編参照</a:t>
            </a:r>
            <a:endParaRPr lang="en-US" altLang="ja-JP"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各シェルの概要</a:t>
            </a:r>
            <a:r>
              <a:rPr lang="en-US" altLang="ja-JP" sz="4800" dirty="0">
                <a:solidFill>
                  <a:schemeClr val="tx1"/>
                </a:solidFill>
                <a:latin typeface="HGPｺﾞｼｯｸE" pitchFamily="50" charset="-128"/>
                <a:ea typeface="HGPｺﾞｼｯｸE" pitchFamily="50" charset="-128"/>
                <a:cs typeface="HGPｺﾞｼｯｸE" pitchFamily="50" charset="-128"/>
              </a:rPr>
              <a:t>(2)</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36867" name="Rectangle 3"/>
          <p:cNvSpPr>
            <a:spLocks noGrp="1" noChangeArrowheads="1"/>
          </p:cNvSpPr>
          <p:nvPr>
            <p:ph idx="1"/>
          </p:nvPr>
        </p:nvSpPr>
        <p:spPr>
          <a:xfrm>
            <a:off x="228600" y="1371600"/>
            <a:ext cx="8915400" cy="5343525"/>
          </a:xfrm>
        </p:spPr>
        <p:txBody>
          <a:bodyPr/>
          <a:lstStyle/>
          <a:p>
            <a:pPr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ash (</a:t>
            </a:r>
            <a:r>
              <a:rPr lang="en-US" altLang="ja-JP" dirty="0" err="1" smtClean="0">
                <a:latin typeface="HGPｺﾞｼｯｸE" pitchFamily="50" charset="-128"/>
                <a:ea typeface="HGPｺﾞｼｯｸE" pitchFamily="50" charset="-128"/>
                <a:cs typeface="HGPｺﾞｼｯｸE" pitchFamily="50" charset="-128"/>
              </a:rPr>
              <a:t>Almquist</a:t>
            </a:r>
            <a:r>
              <a:rPr lang="en-US" altLang="ja-JP" dirty="0" smtClean="0">
                <a:latin typeface="HGPｺﾞｼｯｸE" pitchFamily="50" charset="-128"/>
                <a:ea typeface="HGPｺﾞｼｯｸE" pitchFamily="50" charset="-128"/>
                <a:cs typeface="HGPｺﾞｼｯｸE" pitchFamily="50" charset="-128"/>
              </a:rPr>
              <a:t> shell)</a:t>
            </a: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Kenneth </a:t>
            </a:r>
            <a:r>
              <a:rPr lang="en-US" altLang="ja-JP" dirty="0" err="1" smtClean="0">
                <a:latin typeface="HGPｺﾞｼｯｸE" pitchFamily="50" charset="-128"/>
                <a:ea typeface="HGPｺﾞｼｯｸE" pitchFamily="50" charset="-128"/>
                <a:cs typeface="HGPｺﾞｼｯｸE" pitchFamily="50" charset="-128"/>
              </a:rPr>
              <a:t>Almquist</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氏が考案</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Bourne shell </a:t>
            </a:r>
            <a:r>
              <a:rPr lang="ja-JP" altLang="en-US" dirty="0" smtClean="0">
                <a:latin typeface="HGPｺﾞｼｯｸE" pitchFamily="50" charset="-128"/>
                <a:ea typeface="HGPｺﾞｼｯｸE" pitchFamily="50" charset="-128"/>
                <a:cs typeface="HGPｺﾞｼｯｸE" pitchFamily="50" charset="-128"/>
              </a:rPr>
              <a:t>のクローン</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高速かつ小型</a:t>
            </a:r>
            <a:endParaRPr lang="en-US" altLang="ja-JP" dirty="0" smtClean="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dash (</a:t>
            </a:r>
            <a:r>
              <a:rPr lang="en-US" altLang="ja-JP" dirty="0" err="1" smtClean="0">
                <a:latin typeface="HGPｺﾞｼｯｸE" pitchFamily="50" charset="-128"/>
                <a:ea typeface="HGPｺﾞｼｯｸE" pitchFamily="50" charset="-128"/>
                <a:cs typeface="HGPｺﾞｼｯｸE" pitchFamily="50" charset="-128"/>
              </a:rPr>
              <a:t>Debian</a:t>
            </a:r>
            <a:r>
              <a:rPr lang="en-US" altLang="ja-JP" dirty="0" smtClean="0">
                <a:latin typeface="HGPｺﾞｼｯｸE" pitchFamily="50" charset="-128"/>
                <a:ea typeface="HGPｺﾞｼｯｸE" pitchFamily="50" charset="-128"/>
                <a:cs typeface="HGPｺﾞｼｯｸE" pitchFamily="50" charset="-128"/>
              </a:rPr>
              <a:t> </a:t>
            </a:r>
            <a:r>
              <a:rPr lang="en-US" altLang="ja-JP" dirty="0" err="1" smtClean="0">
                <a:latin typeface="HGPｺﾞｼｯｸE" pitchFamily="50" charset="-128"/>
                <a:ea typeface="HGPｺﾞｼｯｸE" pitchFamily="50" charset="-128"/>
                <a:cs typeface="HGPｺﾞｼｯｸE" pitchFamily="50" charset="-128"/>
              </a:rPr>
              <a:t>Almquist</a:t>
            </a:r>
            <a:r>
              <a:rPr lang="en-US" altLang="ja-JP" dirty="0" smtClean="0">
                <a:latin typeface="HGPｺﾞｼｯｸE" pitchFamily="50" charset="-128"/>
                <a:ea typeface="HGPｺﾞｼｯｸE" pitchFamily="50" charset="-128"/>
                <a:cs typeface="HGPｺﾞｼｯｸE" pitchFamily="50" charset="-128"/>
              </a:rPr>
              <a:t> shell)</a:t>
            </a: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ash </a:t>
            </a:r>
            <a:r>
              <a:rPr lang="ja-JP" altLang="en-US" dirty="0" smtClean="0">
                <a:latin typeface="HGPｺﾞｼｯｸE" pitchFamily="50" charset="-128"/>
                <a:ea typeface="HGPｺﾞｼｯｸE" pitchFamily="50" charset="-128"/>
                <a:cs typeface="HGPｺﾞｼｯｸE" pitchFamily="50" charset="-128"/>
              </a:rPr>
              <a:t>を</a:t>
            </a:r>
            <a:r>
              <a:rPr lang="en-US" altLang="ja-JP" dirty="0" smtClean="0">
                <a:latin typeface="HGPｺﾞｼｯｸE" pitchFamily="50" charset="-128"/>
                <a:ea typeface="HGPｺﾞｼｯｸE" pitchFamily="50" charset="-128"/>
                <a:cs typeface="HGPｺﾞｼｯｸE" pitchFamily="50" charset="-128"/>
              </a:rPr>
              <a:t> </a:t>
            </a:r>
            <a:r>
              <a:rPr lang="en-US" altLang="ja-JP" dirty="0" err="1" smtClean="0">
                <a:latin typeface="HGPｺﾞｼｯｸE" pitchFamily="50" charset="-128"/>
                <a:ea typeface="HGPｺﾞｼｯｸE" pitchFamily="50" charset="-128"/>
                <a:cs typeface="HGPｺﾞｼｯｸE" pitchFamily="50" charset="-128"/>
              </a:rPr>
              <a:t>Debian</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用に置き換えられたもの</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bash </a:t>
            </a:r>
            <a:r>
              <a:rPr lang="ja-JP" altLang="en-US" dirty="0" smtClean="0">
                <a:latin typeface="HGPｺﾞｼｯｸE" pitchFamily="50" charset="-128"/>
                <a:ea typeface="HGPｺﾞｼｯｸE" pitchFamily="50" charset="-128"/>
                <a:cs typeface="HGPｺﾞｼｯｸE" pitchFamily="50" charset="-128"/>
              </a:rPr>
              <a:t>より軽量で高速</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smtClean="0">
                <a:latin typeface="HGPｺﾞｼｯｸE" pitchFamily="50" charset="-128"/>
                <a:ea typeface="HGPｺﾞｼｯｸE" pitchFamily="50" charset="-128"/>
                <a:cs typeface="HGPｺﾞｼｯｸE" pitchFamily="50" charset="-128"/>
              </a:rPr>
              <a:t>squeeze </a:t>
            </a:r>
            <a:r>
              <a:rPr lang="ja-JP" altLang="en-US" dirty="0" smtClean="0">
                <a:latin typeface="HGPｺﾞｼｯｸE" pitchFamily="50" charset="-128"/>
                <a:ea typeface="HGPｺﾞｼｯｸE" pitchFamily="50" charset="-128"/>
                <a:cs typeface="HGPｺﾞｼｯｸE" pitchFamily="50" charset="-128"/>
              </a:rPr>
              <a:t>では</a:t>
            </a:r>
            <a:r>
              <a:rPr lang="en-US" altLang="ja-JP" dirty="0" smtClean="0">
                <a:latin typeface="HGPｺﾞｼｯｸE" pitchFamily="50" charset="-128"/>
                <a:ea typeface="HGPｺﾞｼｯｸE" pitchFamily="50" charset="-128"/>
                <a:cs typeface="HGPｺﾞｼｯｸE" pitchFamily="50" charset="-128"/>
              </a:rPr>
              <a:t> /bin/</a:t>
            </a:r>
            <a:r>
              <a:rPr lang="en-US" altLang="ja-JP" dirty="0" err="1" smtClean="0">
                <a:latin typeface="HGPｺﾞｼｯｸE" pitchFamily="50" charset="-128"/>
                <a:ea typeface="HGPｺﾞｼｯｸE" pitchFamily="50" charset="-128"/>
                <a:cs typeface="HGPｺﾞｼｯｸE" pitchFamily="50" charset="-128"/>
              </a:rPr>
              <a:t>sh</a:t>
            </a: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のリンクは</a:t>
            </a:r>
            <a:r>
              <a:rPr lang="en-US" altLang="ja-JP" dirty="0" smtClean="0">
                <a:latin typeface="HGPｺﾞｼｯｸE" pitchFamily="50" charset="-128"/>
                <a:ea typeface="HGPｺﾞｼｯｸE" pitchFamily="50" charset="-128"/>
                <a:cs typeface="HGPｺﾞｼｯｸE" pitchFamily="50" charset="-128"/>
              </a:rPr>
              <a:t> /bin/dash </a:t>
            </a:r>
            <a:r>
              <a:rPr lang="ja-JP" altLang="en-US" dirty="0" smtClean="0">
                <a:latin typeface="HGPｺﾞｼｯｸE" pitchFamily="50" charset="-128"/>
                <a:ea typeface="HGPｺﾞｼｯｸE" pitchFamily="50" charset="-128"/>
                <a:cs typeface="HGPｺﾞｼｯｸE" pitchFamily="50" charset="-128"/>
              </a:rPr>
              <a:t>に貼られている</a:t>
            </a:r>
            <a:endParaRPr lang="en-US" altLang="ja-JP" dirty="0" smtClean="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各シェルの概要</a:t>
            </a:r>
            <a:r>
              <a:rPr lang="en-US" altLang="ja-JP" sz="4800" dirty="0" smtClean="0">
                <a:solidFill>
                  <a:schemeClr val="tx1"/>
                </a:solidFill>
                <a:latin typeface="HGPｺﾞｼｯｸE" pitchFamily="50" charset="-128"/>
                <a:ea typeface="HGPｺﾞｼｯｸE" pitchFamily="50" charset="-128"/>
                <a:cs typeface="HGPｺﾞｼｯｸE" pitchFamily="50" charset="-128"/>
              </a:rPr>
              <a:t>(3)</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36867" name="Rectangle 3"/>
          <p:cNvSpPr>
            <a:spLocks noGrp="1" noChangeArrowheads="1"/>
          </p:cNvSpPr>
          <p:nvPr>
            <p:ph idx="1"/>
          </p:nvPr>
        </p:nvSpPr>
        <p:spPr>
          <a:xfrm>
            <a:off x="228600" y="1371600"/>
            <a:ext cx="8915400" cy="5343525"/>
          </a:xfrm>
        </p:spPr>
        <p:txBody>
          <a:bodyPr/>
          <a:lstStyle/>
          <a:p>
            <a:pPr eaLnBrk="1" hangingPunct="1">
              <a:buClr>
                <a:schemeClr val="tx1"/>
              </a:buClr>
              <a:buFont typeface="Arial"/>
              <a:buChar char="•"/>
            </a:pPr>
            <a:r>
              <a:rPr lang="en-US" altLang="ja-JP" dirty="0" err="1" smtClean="0">
                <a:latin typeface="HGPｺﾞｼｯｸE" pitchFamily="50" charset="-128"/>
                <a:ea typeface="HGPｺﾞｼｯｸE" pitchFamily="50" charset="-128"/>
                <a:cs typeface="HGPｺﾞｼｯｸE" pitchFamily="50" charset="-128"/>
              </a:rPr>
              <a:t>csh</a:t>
            </a:r>
            <a:r>
              <a:rPr lang="en-US" altLang="ja-JP" dirty="0" smtClean="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(C shell)</a:t>
            </a: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Bill Joy </a:t>
            </a:r>
            <a:r>
              <a:rPr lang="ja-JP" altLang="en-US" dirty="0">
                <a:latin typeface="HGPｺﾞｼｯｸE" pitchFamily="50" charset="-128"/>
                <a:ea typeface="HGPｺﾞｼｯｸE" pitchFamily="50" charset="-128"/>
                <a:cs typeface="HGPｺﾞｼｯｸE" pitchFamily="50" charset="-128"/>
              </a:rPr>
              <a:t>氏が考案</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C </a:t>
            </a:r>
            <a:r>
              <a:rPr lang="ja-JP" altLang="en-US" dirty="0">
                <a:latin typeface="HGPｺﾞｼｯｸE" pitchFamily="50" charset="-128"/>
                <a:ea typeface="HGPｺﾞｼｯｸE" pitchFamily="50" charset="-128"/>
                <a:cs typeface="HGPｺﾞｼｯｸE" pitchFamily="50" charset="-128"/>
              </a:rPr>
              <a:t>言語に類似した構文を持つ</a:t>
            </a:r>
            <a:endParaRPr lang="en-US" altLang="ja-JP" dirty="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en-US" altLang="ja-JP" dirty="0" err="1">
                <a:latin typeface="HGPｺﾞｼｯｸE" pitchFamily="50" charset="-128"/>
                <a:ea typeface="HGPｺﾞｼｯｸE" pitchFamily="50" charset="-128"/>
                <a:cs typeface="HGPｺﾞｼｯｸE" pitchFamily="50" charset="-128"/>
              </a:rPr>
              <a:t>tcsh</a:t>
            </a:r>
            <a:r>
              <a:rPr lang="en-US" altLang="ja-JP" dirty="0">
                <a:latin typeface="HGPｺﾞｼｯｸE" pitchFamily="50" charset="-128"/>
                <a:ea typeface="HGPｺﾞｼｯｸE" pitchFamily="50" charset="-128"/>
                <a:cs typeface="HGPｺﾞｼｯｸE" pitchFamily="50" charset="-128"/>
              </a:rPr>
              <a:t> (TENEX C Shell)</a:t>
            </a:r>
          </a:p>
          <a:p>
            <a:pPr lvl="1" eaLnBrk="1" hangingPunct="1">
              <a:buClr>
                <a:schemeClr val="tx1"/>
              </a:buClr>
              <a:buFont typeface="Arial"/>
              <a:buChar char="•"/>
            </a:pPr>
            <a:r>
              <a:rPr lang="en-US" altLang="ja-JP" dirty="0" err="1">
                <a:latin typeface="HGPｺﾞｼｯｸE" pitchFamily="50" charset="-128"/>
                <a:ea typeface="HGPｺﾞｼｯｸE" pitchFamily="50" charset="-128"/>
                <a:cs typeface="HGPｺﾞｼｯｸE" pitchFamily="50" charset="-128"/>
              </a:rPr>
              <a:t>csh</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を拡張させたもの</a:t>
            </a:r>
            <a:endParaRPr lang="en-US" altLang="ja-JP"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各シェルの概要</a:t>
            </a:r>
            <a:r>
              <a:rPr lang="en-US" altLang="ja-JP" sz="4800" dirty="0" smtClean="0">
                <a:solidFill>
                  <a:schemeClr val="tx1"/>
                </a:solidFill>
                <a:latin typeface="HGPｺﾞｼｯｸE" pitchFamily="50" charset="-128"/>
                <a:ea typeface="HGPｺﾞｼｯｸE" pitchFamily="50" charset="-128"/>
                <a:cs typeface="HGPｺﾞｼｯｸE" pitchFamily="50" charset="-128"/>
              </a:rPr>
              <a:t>(4)</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37891" name="Rectangle 3"/>
          <p:cNvSpPr>
            <a:spLocks noGrp="1" noChangeArrowheads="1"/>
          </p:cNvSpPr>
          <p:nvPr>
            <p:ph idx="1"/>
          </p:nvPr>
        </p:nvSpPr>
        <p:spPr>
          <a:xfrm>
            <a:off x="228600" y="1371600"/>
            <a:ext cx="8915400" cy="5343525"/>
          </a:xfrm>
        </p:spPr>
        <p:txBody>
          <a:bodyPr/>
          <a:lstStyle/>
          <a:p>
            <a:pPr eaLnBrk="1" hangingPunct="1">
              <a:buClr>
                <a:schemeClr val="tx1"/>
              </a:buClr>
              <a:buFont typeface="Arial"/>
              <a:buChar char="•"/>
            </a:pPr>
            <a:r>
              <a:rPr lang="en-US" altLang="ja-JP" dirty="0" err="1">
                <a:latin typeface="HGPｺﾞｼｯｸE" pitchFamily="50" charset="-128"/>
                <a:ea typeface="HGPｺﾞｼｯｸE" pitchFamily="50" charset="-128"/>
                <a:cs typeface="HGPｺﾞｼｯｸE" pitchFamily="50" charset="-128"/>
              </a:rPr>
              <a:t>ksh</a:t>
            </a:r>
            <a:r>
              <a:rPr lang="en-US" altLang="ja-JP" dirty="0">
                <a:latin typeface="HGPｺﾞｼｯｸE" pitchFamily="50" charset="-128"/>
                <a:ea typeface="HGPｺﾞｼｯｸE" pitchFamily="50" charset="-128"/>
                <a:cs typeface="HGPｺﾞｼｯｸE" pitchFamily="50" charset="-128"/>
              </a:rPr>
              <a:t> (</a:t>
            </a:r>
            <a:r>
              <a:rPr lang="en-US" altLang="ja-JP" dirty="0" err="1">
                <a:latin typeface="HGPｺﾞｼｯｸE" pitchFamily="50" charset="-128"/>
                <a:ea typeface="HGPｺﾞｼｯｸE" pitchFamily="50" charset="-128"/>
                <a:cs typeface="HGPｺﾞｼｯｸE" pitchFamily="50" charset="-128"/>
              </a:rPr>
              <a:t>Korn</a:t>
            </a:r>
            <a:r>
              <a:rPr lang="en-US" altLang="ja-JP" dirty="0">
                <a:latin typeface="HGPｺﾞｼｯｸE" pitchFamily="50" charset="-128"/>
                <a:ea typeface="HGPｺﾞｼｯｸE" pitchFamily="50" charset="-128"/>
                <a:cs typeface="HGPｺﾞｼｯｸE" pitchFamily="50" charset="-128"/>
              </a:rPr>
              <a:t> shell)</a:t>
            </a: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David </a:t>
            </a:r>
            <a:r>
              <a:rPr lang="en-US" altLang="ja-JP" dirty="0" err="1">
                <a:latin typeface="HGPｺﾞｼｯｸE" pitchFamily="50" charset="-128"/>
                <a:ea typeface="HGPｺﾞｼｯｸE" pitchFamily="50" charset="-128"/>
                <a:cs typeface="HGPｺﾞｼｯｸE" pitchFamily="50" charset="-128"/>
              </a:rPr>
              <a:t>Korn</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氏が考案</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実行が高速</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en-US" altLang="ja-JP" dirty="0">
                <a:latin typeface="HGPｺﾞｼｯｸE" pitchFamily="50" charset="-128"/>
                <a:ea typeface="HGPｺﾞｼｯｸE" pitchFamily="50" charset="-128"/>
                <a:cs typeface="HGPｺﾞｼｯｸE" pitchFamily="50" charset="-128"/>
              </a:rPr>
              <a:t>2000 </a:t>
            </a:r>
            <a:r>
              <a:rPr lang="ja-JP" altLang="en-US" dirty="0">
                <a:latin typeface="HGPｺﾞｼｯｸE" pitchFamily="50" charset="-128"/>
                <a:ea typeface="HGPｺﾞｼｯｸE" pitchFamily="50" charset="-128"/>
                <a:cs typeface="HGPｺﾞｼｯｸE" pitchFamily="50" charset="-128"/>
              </a:rPr>
              <a:t>年以降</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オープンソース化</a:t>
            </a:r>
            <a:endParaRPr lang="en-US" altLang="ja-JP" dirty="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en-US" altLang="ja-JP" dirty="0" err="1">
                <a:latin typeface="HGPｺﾞｼｯｸE" pitchFamily="50" charset="-128"/>
                <a:ea typeface="HGPｺﾞｼｯｸE" pitchFamily="50" charset="-128"/>
                <a:cs typeface="HGPｺﾞｼｯｸE" pitchFamily="50" charset="-128"/>
              </a:rPr>
              <a:t>zsh</a:t>
            </a:r>
            <a:r>
              <a:rPr lang="en-US" altLang="ja-JP" dirty="0">
                <a:latin typeface="HGPｺﾞｼｯｸE" pitchFamily="50" charset="-128"/>
                <a:ea typeface="HGPｺﾞｼｯｸE" pitchFamily="50" charset="-128"/>
                <a:cs typeface="HGPｺﾞｼｯｸE" pitchFamily="50" charset="-128"/>
              </a:rPr>
              <a:t> (Z shell)</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補完機能</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インタープリタ機能が充実</a:t>
            </a:r>
            <a:endParaRPr lang="en-US" altLang="ja-JP" dirty="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機能のみならず付属マニュアルも充実</a:t>
            </a:r>
            <a:endParaRPr lang="en-US" altLang="ja-JP" dirty="0" smtClean="0">
              <a:latin typeface="HGPｺﾞｼｯｸE" pitchFamily="50" charset="-128"/>
              <a:ea typeface="HGPｺﾞｼｯｸE" pitchFamily="50" charset="-128"/>
              <a:cs typeface="HGPｺﾞｼｯｸE" pitchFamily="50" charset="-128"/>
            </a:endParaRPr>
          </a:p>
          <a:p>
            <a:pPr eaLnBrk="1" hangingPunct="1">
              <a:buClr>
                <a:schemeClr val="tx1"/>
              </a:buClr>
              <a:buFont typeface="Arial"/>
              <a:buChar char="•"/>
            </a:pPr>
            <a:r>
              <a:rPr lang="en-US" altLang="ja-JP" dirty="0" err="1" smtClean="0">
                <a:latin typeface="HGPｺﾞｼｯｸE" pitchFamily="50" charset="-128"/>
                <a:ea typeface="HGPｺﾞｼｯｸE" pitchFamily="50" charset="-128"/>
                <a:cs typeface="HGPｺﾞｼｯｸE" pitchFamily="50" charset="-128"/>
              </a:rPr>
              <a:t>rsh</a:t>
            </a:r>
            <a:r>
              <a:rPr lang="en-US" altLang="ja-JP" dirty="0" smtClean="0">
                <a:latin typeface="HGPｺﾞｼｯｸE" pitchFamily="50" charset="-128"/>
                <a:ea typeface="HGPｺﾞｼｯｸE" pitchFamily="50" charset="-128"/>
                <a:cs typeface="HGPｺﾞｼｯｸE" pitchFamily="50" charset="-128"/>
              </a:rPr>
              <a:t> (Remote shell ), </a:t>
            </a:r>
            <a:r>
              <a:rPr lang="en-US" altLang="ja-JP" dirty="0" err="1" smtClean="0">
                <a:latin typeface="HGPｺﾞｼｯｸE" pitchFamily="50" charset="-128"/>
                <a:ea typeface="HGPｺﾞｼｯｸE" pitchFamily="50" charset="-128"/>
                <a:cs typeface="HGPｺﾞｼｯｸE" pitchFamily="50" charset="-128"/>
              </a:rPr>
              <a:t>ssh</a:t>
            </a:r>
            <a:r>
              <a:rPr lang="en-US" altLang="ja-JP" dirty="0" smtClean="0">
                <a:latin typeface="HGPｺﾞｼｯｸE" pitchFamily="50" charset="-128"/>
                <a:ea typeface="HGPｺﾞｼｯｸE" pitchFamily="50" charset="-128"/>
                <a:cs typeface="HGPｺﾞｼｯｸE" pitchFamily="50" charset="-128"/>
              </a:rPr>
              <a:t> </a:t>
            </a:r>
            <a:r>
              <a:rPr lang="en-US" altLang="ja-JP" dirty="0">
                <a:latin typeface="HGPｺﾞｼｯｸE" pitchFamily="50" charset="-128"/>
                <a:ea typeface="HGPｺﾞｼｯｸE" pitchFamily="50" charset="-128"/>
                <a:cs typeface="HGPｺﾞｼｯｸE" pitchFamily="50" charset="-128"/>
              </a:rPr>
              <a:t>(Secure shell)</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遠隔の</a:t>
            </a:r>
            <a:r>
              <a:rPr lang="ja-JP" altLang="en-US" dirty="0" smtClean="0">
                <a:latin typeface="HGPｺﾞｼｯｸE" pitchFamily="50" charset="-128"/>
                <a:ea typeface="HGPｺﾞｼｯｸE" pitchFamily="50" charset="-128"/>
                <a:cs typeface="HGPｺﾞｼｯｸE" pitchFamily="50" charset="-128"/>
              </a:rPr>
              <a:t>マシンを操作するために使用する</a:t>
            </a:r>
            <a:endParaRPr lang="en-US" altLang="ja-JP" dirty="0" smtClean="0">
              <a:latin typeface="HGPｺﾞｼｯｸE" pitchFamily="50" charset="-128"/>
              <a:ea typeface="HGPｺﾞｼｯｸE" pitchFamily="50" charset="-128"/>
              <a:cs typeface="HGPｺﾞｼｯｸE" pitchFamily="50" charset="-128"/>
            </a:endParaRPr>
          </a:p>
          <a:p>
            <a:pPr lvl="1" eaLnBrk="1" hangingPunct="1">
              <a:buClr>
                <a:schemeClr val="tx1"/>
              </a:buClr>
              <a:buFont typeface="Arial"/>
              <a:buChar char="•"/>
            </a:pPr>
            <a:r>
              <a:rPr lang="ja-JP" altLang="en-US" dirty="0" smtClean="0">
                <a:latin typeface="HGPｺﾞｼｯｸE" pitchFamily="50" charset="-128"/>
                <a:ea typeface="HGPｺﾞｼｯｸE" pitchFamily="50" charset="-128"/>
                <a:cs typeface="HGPｺﾞｼｯｸE" pitchFamily="50" charset="-128"/>
              </a:rPr>
              <a:t>第</a:t>
            </a:r>
            <a:r>
              <a:rPr lang="en-US" altLang="ja-JP" dirty="0" smtClean="0">
                <a:latin typeface="HGPｺﾞｼｯｸE" pitchFamily="50" charset="-128"/>
                <a:ea typeface="HGPｺﾞｼｯｸE" pitchFamily="50" charset="-128"/>
                <a:cs typeface="HGPｺﾞｼｯｸE" pitchFamily="50" charset="-128"/>
              </a:rPr>
              <a:t>10</a:t>
            </a:r>
            <a:r>
              <a:rPr lang="ja-JP" altLang="en-US" dirty="0" smtClean="0">
                <a:latin typeface="HGPｺﾞｼｯｸE" pitchFamily="50" charset="-128"/>
                <a:ea typeface="HGPｺﾞｼｯｸE" pitchFamily="50" charset="-128"/>
                <a:cs typeface="HGPｺﾞｼｯｸE" pitchFamily="50" charset="-128"/>
              </a:rPr>
              <a:t>回に詳しく</a:t>
            </a:r>
            <a:endParaRPr lang="ja-JP" altLang="en-US" dirty="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シェルとは？</a:t>
            </a:r>
          </a:p>
        </p:txBody>
      </p:sp>
      <p:sp>
        <p:nvSpPr>
          <p:cNvPr id="7171" name="Rectangle 3"/>
          <p:cNvSpPr>
            <a:spLocks noGrp="1" noChangeArrowheads="1"/>
          </p:cNvSpPr>
          <p:nvPr>
            <p:ph idx="1"/>
          </p:nvPr>
        </p:nvSpPr>
        <p:spPr>
          <a:xfrm>
            <a:off x="228600" y="3143250"/>
            <a:ext cx="8558213" cy="3643313"/>
          </a:xfrm>
        </p:spPr>
        <p:txBody>
          <a:bodyPr/>
          <a:lstStyle/>
          <a:p>
            <a:pPr eaLnBrk="1" hangingPunct="1">
              <a:buClrTx/>
              <a:buFont typeface="Arial"/>
              <a:buChar char="•"/>
            </a:pPr>
            <a:r>
              <a:rPr lang="ja-JP" altLang="en-US" dirty="0">
                <a:latin typeface="HGPｺﾞｼｯｸE" pitchFamily="50" charset="-128"/>
                <a:ea typeface="HGPｺﾞｼｯｸE" pitchFamily="50" charset="-128"/>
                <a:cs typeface="HGPｺﾞｼｯｸE" pitchFamily="50" charset="-128"/>
              </a:rPr>
              <a:t>シェルはユーザとカーネルとの仲介役</a:t>
            </a:r>
          </a:p>
          <a:p>
            <a:pPr lvl="1" eaLnBrk="1" hangingPunct="1">
              <a:buClr>
                <a:schemeClr val="tx1"/>
              </a:buClr>
              <a:buFont typeface="Arial"/>
              <a:buChar char="•"/>
            </a:pPr>
            <a:r>
              <a:rPr lang="ja-JP" altLang="en-US" sz="3200"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カーネル</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第３回</a:t>
            </a:r>
            <a:r>
              <a:rPr lang="en-US" altLang="ja-JP" dirty="0">
                <a:latin typeface="HGPｺﾞｼｯｸE" pitchFamily="50" charset="-128"/>
                <a:ea typeface="HGPｺﾞｼｯｸE" pitchFamily="50" charset="-128"/>
                <a:cs typeface="HGPｺﾞｼｯｸE" pitchFamily="50" charset="-128"/>
              </a:rPr>
              <a:t>]</a:t>
            </a:r>
          </a:p>
          <a:p>
            <a:pPr lvl="2" eaLnBrk="1" hangingPunct="1">
              <a:buClrTx/>
              <a:buFont typeface="Arial"/>
              <a:buChar char="•"/>
            </a:pPr>
            <a:r>
              <a:rPr lang="en-US" altLang="ja-JP" dirty="0">
                <a:latin typeface="HGPｺﾞｼｯｸE" pitchFamily="50" charset="-128"/>
                <a:ea typeface="HGPｺﾞｼｯｸE" pitchFamily="50" charset="-128"/>
                <a:cs typeface="HGPｺﾞｼｯｸE" pitchFamily="50" charset="-128"/>
              </a:rPr>
              <a:t> OS </a:t>
            </a:r>
            <a:r>
              <a:rPr lang="ja-JP" altLang="en-US" dirty="0">
                <a:latin typeface="HGPｺﾞｼｯｸE" pitchFamily="50" charset="-128"/>
                <a:ea typeface="HGPｺﾞｼｯｸE" pitchFamily="50" charset="-128"/>
                <a:cs typeface="HGPｺﾞｼｯｸE" pitchFamily="50" charset="-128"/>
              </a:rPr>
              <a:t>の中核となる部分</a:t>
            </a:r>
          </a:p>
          <a:p>
            <a:pPr lvl="2" eaLnBrk="1" hangingPunct="1">
              <a:buClrTx/>
              <a:buFont typeface="Arial"/>
              <a:buChar char="•"/>
            </a:pPr>
            <a:r>
              <a:rPr lang="ja-JP" altLang="en-US" dirty="0">
                <a:latin typeface="HGPｺﾞｼｯｸE" pitchFamily="50" charset="-128"/>
                <a:ea typeface="HGPｺﾞｼｯｸE" pitchFamily="50" charset="-128"/>
                <a:cs typeface="HGPｺﾞｼｯｸE" pitchFamily="50" charset="-128"/>
              </a:rPr>
              <a:t> アプリケーションソフト・ハードの仲介役</a:t>
            </a:r>
          </a:p>
          <a:p>
            <a:pPr lvl="1" eaLnBrk="1" hangingPunct="1">
              <a:buClrTx/>
              <a:buFont typeface="Arial"/>
              <a:buChar char="•"/>
            </a:pPr>
            <a:r>
              <a:rPr lang="ja-JP" altLang="en-US" sz="3200"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シェルとは「殻」の意味</a:t>
            </a:r>
          </a:p>
        </p:txBody>
      </p:sp>
      <p:grpSp>
        <p:nvGrpSpPr>
          <p:cNvPr id="7172" name="グループ化 17"/>
          <p:cNvGrpSpPr>
            <a:grpSpLocks/>
          </p:cNvGrpSpPr>
          <p:nvPr/>
        </p:nvGrpSpPr>
        <p:grpSpPr bwMode="auto">
          <a:xfrm>
            <a:off x="357188" y="371475"/>
            <a:ext cx="8429625" cy="2914650"/>
            <a:chOff x="357188" y="3586163"/>
            <a:chExt cx="8429654" cy="2914649"/>
          </a:xfrm>
        </p:grpSpPr>
        <p:sp>
          <p:nvSpPr>
            <p:cNvPr id="28679" name="Oval 7"/>
            <p:cNvSpPr>
              <a:spLocks noChangeArrowheads="1"/>
            </p:cNvSpPr>
            <p:nvPr/>
          </p:nvSpPr>
          <p:spPr bwMode="auto">
            <a:xfrm>
              <a:off x="5870594" y="3586163"/>
              <a:ext cx="2916248" cy="2914649"/>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endParaRPr lang="en-US" altLang="ja-JP">
                <a:solidFill>
                  <a:schemeClr val="bg1"/>
                </a:solidFill>
                <a:effectLst>
                  <a:outerShdw blurRad="38100" dist="38100" dir="2700000" algn="tl">
                    <a:srgbClr val="000000"/>
                  </a:outerShdw>
                </a:effectLst>
                <a:ea typeface="HGPｺﾞｼｯｸE" pitchFamily="50" charset="-128"/>
                <a:cs typeface="HGPｺﾞｼｯｸE" pitchFamily="50" charset="-128"/>
              </a:endParaRPr>
            </a:p>
            <a:p>
              <a:pPr algn="ctr"/>
              <a:r>
                <a:rPr lang="ja-JP" altLang="en-US">
                  <a:effectLst>
                    <a:outerShdw blurRad="38100" dist="38100" dir="2700000" algn="tl">
                      <a:srgbClr val="FFFFFF"/>
                    </a:outerShdw>
                  </a:effectLst>
                  <a:ea typeface="HGPｺﾞｼｯｸE" pitchFamily="50" charset="-128"/>
                  <a:cs typeface="HGPｺﾞｼｯｸE" pitchFamily="50" charset="-128"/>
                </a:rPr>
                <a:t>シェル</a:t>
              </a: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en-US" altLang="ja-JP">
                <a:solidFill>
                  <a:schemeClr val="bg1"/>
                </a:solidFill>
                <a:ea typeface="HGPｺﾞｼｯｸE" pitchFamily="50" charset="-128"/>
                <a:cs typeface="HGPｺﾞｼｯｸE" pitchFamily="50" charset="-128"/>
              </a:endParaRPr>
            </a:p>
          </p:txBody>
        </p:sp>
        <p:sp>
          <p:nvSpPr>
            <p:cNvPr id="7174" name="Oval 6"/>
            <p:cNvSpPr>
              <a:spLocks noChangeArrowheads="1"/>
            </p:cNvSpPr>
            <p:nvPr/>
          </p:nvSpPr>
          <p:spPr bwMode="auto">
            <a:xfrm>
              <a:off x="6472264" y="4157667"/>
              <a:ext cx="1814512" cy="1814512"/>
            </a:xfrm>
            <a:prstGeom prst="ellipse">
              <a:avLst/>
            </a:prstGeom>
            <a:solidFill>
              <a:srgbClr val="996600"/>
            </a:solidFill>
            <a:ln w="9525">
              <a:solidFill>
                <a:schemeClr val="tx1"/>
              </a:solidFill>
              <a:round/>
              <a:headEnd/>
              <a:tailEnd/>
            </a:ln>
          </p:spPr>
          <p:txBody>
            <a:bodyPr wrap="none" anchor="ctr">
              <a:prstTxWarp prst="textNoShape">
                <a:avLst/>
              </a:prstTxWarp>
            </a:bodyPr>
            <a:lstStyle/>
            <a:p>
              <a:pPr algn="ctr"/>
              <a:endParaRPr lang="en-US" altLang="ja-JP">
                <a:solidFill>
                  <a:schemeClr val="bg1"/>
                </a:solidFill>
                <a:ea typeface="HGPｺﾞｼｯｸE" pitchFamily="50" charset="-128"/>
                <a:cs typeface="HGPｺﾞｼｯｸE" pitchFamily="50" charset="-128"/>
              </a:endParaRPr>
            </a:p>
            <a:p>
              <a:pPr algn="ctr"/>
              <a:r>
                <a:rPr lang="ja-JP" altLang="en-US">
                  <a:ea typeface="HGPｺﾞｼｯｸE" pitchFamily="50" charset="-128"/>
                  <a:cs typeface="HGPｺﾞｼｯｸE" pitchFamily="50" charset="-128"/>
                </a:rPr>
                <a:t>カーネル</a:t>
              </a: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ja-JP" altLang="en-US">
                <a:solidFill>
                  <a:schemeClr val="bg1"/>
                </a:solidFill>
                <a:ea typeface="HGPｺﾞｼｯｸE" pitchFamily="50" charset="-128"/>
                <a:cs typeface="HGPｺﾞｼｯｸE" pitchFamily="50" charset="-128"/>
              </a:endParaRPr>
            </a:p>
            <a:p>
              <a:pPr algn="ctr"/>
              <a:endParaRPr lang="en-US" altLang="ja-JP">
                <a:solidFill>
                  <a:schemeClr val="bg1"/>
                </a:solidFill>
                <a:ea typeface="HGPｺﾞｼｯｸE" pitchFamily="50" charset="-128"/>
                <a:cs typeface="HGPｺﾞｼｯｸE" pitchFamily="50" charset="-128"/>
              </a:endParaRPr>
            </a:p>
          </p:txBody>
        </p:sp>
        <p:pic>
          <p:nvPicPr>
            <p:cNvPr id="7175" name="Picture 2" descr="C:\Users\yamasita\Desktop\person.png"/>
            <p:cNvPicPr>
              <a:picLocks noChangeAspect="1" noChangeArrowheads="1"/>
            </p:cNvPicPr>
            <p:nvPr/>
          </p:nvPicPr>
          <p:blipFill>
            <a:blip r:embed="rId3"/>
            <a:srcRect/>
            <a:stretch>
              <a:fillRect/>
            </a:stretch>
          </p:blipFill>
          <p:spPr bwMode="auto">
            <a:xfrm>
              <a:off x="1500188" y="4386263"/>
              <a:ext cx="1238250" cy="1828800"/>
            </a:xfrm>
            <a:prstGeom prst="rect">
              <a:avLst/>
            </a:prstGeom>
            <a:noFill/>
            <a:ln w="9525">
              <a:noFill/>
              <a:miter lim="800000"/>
              <a:headEnd/>
              <a:tailEnd/>
            </a:ln>
          </p:spPr>
        </p:pic>
        <p:sp>
          <p:nvSpPr>
            <p:cNvPr id="7176" name="テキスト ボックス 11"/>
            <p:cNvSpPr txBox="1">
              <a:spLocks noChangeArrowheads="1"/>
            </p:cNvSpPr>
            <p:nvPr/>
          </p:nvSpPr>
          <p:spPr bwMode="auto">
            <a:xfrm>
              <a:off x="357188" y="5715000"/>
              <a:ext cx="1214437" cy="461963"/>
            </a:xfrm>
            <a:prstGeom prst="rect">
              <a:avLst/>
            </a:prstGeom>
            <a:noFill/>
            <a:ln w="9525">
              <a:noFill/>
              <a:miter lim="800000"/>
              <a:headEnd/>
              <a:tailEnd/>
            </a:ln>
          </p:spPr>
          <p:txBody>
            <a:bodyPr>
              <a:prstTxWarp prst="textNoShape">
                <a:avLst/>
              </a:prstTxWarp>
              <a:spAutoFit/>
            </a:bodyPr>
            <a:lstStyle/>
            <a:p>
              <a:r>
                <a:rPr lang="ja-JP" altLang="en-US">
                  <a:latin typeface="HGPｺﾞｼｯｸE" pitchFamily="50" charset="-128"/>
                  <a:ea typeface="HGPｺﾞｼｯｸE" pitchFamily="50" charset="-128"/>
                  <a:cs typeface="HGPｺﾞｼｯｸE" pitchFamily="50" charset="-128"/>
                </a:rPr>
                <a:t>ユーザ</a:t>
              </a:r>
            </a:p>
          </p:txBody>
        </p:sp>
        <p:sp>
          <p:nvSpPr>
            <p:cNvPr id="14" name="右矢印 13"/>
            <p:cNvSpPr/>
            <p:nvPr/>
          </p:nvSpPr>
          <p:spPr>
            <a:xfrm>
              <a:off x="2786071" y="4786313"/>
              <a:ext cx="2928947" cy="28575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左矢印 14"/>
            <p:cNvSpPr/>
            <p:nvPr/>
          </p:nvSpPr>
          <p:spPr>
            <a:xfrm>
              <a:off x="2786071" y="5143500"/>
              <a:ext cx="2857510" cy="28575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 name="右矢印 15"/>
            <p:cNvSpPr/>
            <p:nvPr/>
          </p:nvSpPr>
          <p:spPr>
            <a:xfrm>
              <a:off x="6143645" y="4795838"/>
              <a:ext cx="1000128" cy="276225"/>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 name="左矢印 16"/>
            <p:cNvSpPr/>
            <p:nvPr/>
          </p:nvSpPr>
          <p:spPr>
            <a:xfrm>
              <a:off x="6143645" y="5143500"/>
              <a:ext cx="1000128" cy="285750"/>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81" name="テキスト ボックス 12"/>
            <p:cNvSpPr txBox="1">
              <a:spLocks noChangeArrowheads="1"/>
            </p:cNvSpPr>
            <p:nvPr/>
          </p:nvSpPr>
          <p:spPr bwMode="auto">
            <a:xfrm>
              <a:off x="5500700" y="4395788"/>
              <a:ext cx="857250" cy="461962"/>
            </a:xfrm>
            <a:prstGeom prst="rect">
              <a:avLst/>
            </a:prstGeom>
            <a:noFill/>
            <a:ln w="9525">
              <a:noFill/>
              <a:miter lim="800000"/>
              <a:headEnd/>
              <a:tailEnd/>
            </a:ln>
          </p:spPr>
          <p:txBody>
            <a:bodyPr>
              <a:prstTxWarp prst="textNoShape">
                <a:avLst/>
              </a:prstTxWarp>
              <a:spAutoFit/>
            </a:bodyPr>
            <a:lstStyle/>
            <a:p>
              <a:r>
                <a:rPr lang="ja-JP" altLang="en-US">
                  <a:latin typeface="HGPｺﾞｼｯｸE" pitchFamily="50" charset="-128"/>
                  <a:ea typeface="HGPｺﾞｼｯｸE" pitchFamily="50" charset="-128"/>
                  <a:cs typeface="HGPｺﾞｼｯｸE" pitchFamily="50" charset="-128"/>
                </a:rPr>
                <a:t>仲介</a:t>
              </a:r>
              <a:endParaRPr lang="ja-JP" altLang="en-US">
                <a:ea typeface="HGP創英角ﾎﾟｯﾌﾟ体" pitchFamily="50" charset="-128"/>
                <a:cs typeface="HGP創英角ﾎﾟｯﾌﾟ体" pitchFamily="50" charset="-128"/>
              </a:endParaRPr>
            </a:p>
          </p:txBody>
        </p:sp>
        <p:sp>
          <p:nvSpPr>
            <p:cNvPr id="7182" name="テキスト ボックス 18"/>
            <p:cNvSpPr txBox="1">
              <a:spLocks noChangeArrowheads="1"/>
            </p:cNvSpPr>
            <p:nvPr/>
          </p:nvSpPr>
          <p:spPr bwMode="auto">
            <a:xfrm>
              <a:off x="3571875" y="4357688"/>
              <a:ext cx="1428750" cy="461962"/>
            </a:xfrm>
            <a:prstGeom prst="rect">
              <a:avLst/>
            </a:prstGeom>
            <a:noFill/>
            <a:ln w="9525">
              <a:noFill/>
              <a:miter lim="800000"/>
              <a:headEnd/>
              <a:tailEnd/>
            </a:ln>
          </p:spPr>
          <p:txBody>
            <a:bodyPr>
              <a:prstTxWarp prst="textNoShape">
                <a:avLst/>
              </a:prstTxWarp>
              <a:spAutoFit/>
            </a:bodyPr>
            <a:lstStyle/>
            <a:p>
              <a:r>
                <a:rPr lang="ja-JP" altLang="en-US">
                  <a:latin typeface="HGPｺﾞｼｯｸE" pitchFamily="50" charset="-128"/>
                  <a:ea typeface="HGPｺﾞｼｯｸE" pitchFamily="50" charset="-128"/>
                  <a:cs typeface="HGPｺﾞｼｯｸE" pitchFamily="50" charset="-128"/>
                </a:rPr>
                <a:t>リクエスト</a:t>
              </a:r>
              <a:endParaRPr lang="ja-JP" altLang="en-US">
                <a:ea typeface="HGP創英角ﾎﾟｯﾌﾟ体" pitchFamily="50" charset="-128"/>
                <a:cs typeface="HGP創英角ﾎﾟｯﾌﾟ体" pitchFamily="50" charset="-128"/>
              </a:endParaRPr>
            </a:p>
          </p:txBody>
        </p:sp>
        <p:sp>
          <p:nvSpPr>
            <p:cNvPr id="7183" name="テキスト ボックス 19"/>
            <p:cNvSpPr txBox="1">
              <a:spLocks noChangeArrowheads="1"/>
            </p:cNvSpPr>
            <p:nvPr/>
          </p:nvSpPr>
          <p:spPr bwMode="auto">
            <a:xfrm>
              <a:off x="3428992" y="5357813"/>
              <a:ext cx="1643071" cy="461665"/>
            </a:xfrm>
            <a:prstGeom prst="rect">
              <a:avLst/>
            </a:prstGeom>
            <a:noFill/>
            <a:ln w="9525">
              <a:noFill/>
              <a:miter lim="800000"/>
              <a:headEnd/>
              <a:tailEnd/>
            </a:ln>
          </p:spPr>
          <p:txBody>
            <a:bodyPr>
              <a:prstTxWarp prst="textNoShape">
                <a:avLst/>
              </a:prstTxWarp>
              <a:spAutoFit/>
            </a:bodyPr>
            <a:lstStyle/>
            <a:p>
              <a:r>
                <a:rPr lang="ja-JP" altLang="en-US">
                  <a:latin typeface="HGPｺﾞｼｯｸE" pitchFamily="50" charset="-128"/>
                  <a:ea typeface="HGPｺﾞｼｯｸE" pitchFamily="50" charset="-128"/>
                  <a:cs typeface="HGPｺﾞｼｯｸE" pitchFamily="50" charset="-128"/>
                </a:rPr>
                <a:t>レスポンス</a:t>
              </a:r>
              <a:endParaRPr lang="ja-JP" altLang="en-US">
                <a:ea typeface="HGP創英角ﾎﾟｯﾌﾟ体" pitchFamily="50" charset="-128"/>
                <a:cs typeface="HGP創英角ﾎﾟｯﾌﾟ体" pitchFamily="50" charset="-128"/>
              </a:endParaRPr>
            </a:p>
          </p:txBody>
        </p:sp>
        <p:sp>
          <p:nvSpPr>
            <p:cNvPr id="7184" name="テキスト ボックス 20"/>
            <p:cNvSpPr txBox="1">
              <a:spLocks noChangeArrowheads="1"/>
            </p:cNvSpPr>
            <p:nvPr/>
          </p:nvSpPr>
          <p:spPr bwMode="auto">
            <a:xfrm>
              <a:off x="5500700" y="5395913"/>
              <a:ext cx="857250" cy="461962"/>
            </a:xfrm>
            <a:prstGeom prst="rect">
              <a:avLst/>
            </a:prstGeom>
            <a:noFill/>
            <a:ln w="9525">
              <a:noFill/>
              <a:miter lim="800000"/>
              <a:headEnd/>
              <a:tailEnd/>
            </a:ln>
          </p:spPr>
          <p:txBody>
            <a:bodyPr>
              <a:prstTxWarp prst="textNoShape">
                <a:avLst/>
              </a:prstTxWarp>
              <a:spAutoFit/>
            </a:bodyPr>
            <a:lstStyle/>
            <a:p>
              <a:r>
                <a:rPr lang="ja-JP" altLang="en-US">
                  <a:latin typeface="HGPｺﾞｼｯｸE" pitchFamily="50" charset="-128"/>
                  <a:ea typeface="HGPｺﾞｼｯｸE" pitchFamily="50" charset="-128"/>
                  <a:cs typeface="HGPｺﾞｼｯｸE" pitchFamily="50" charset="-128"/>
                </a:rPr>
                <a:t>仲介</a:t>
              </a:r>
              <a:endParaRPr lang="ja-JP" altLang="en-US">
                <a:ea typeface="HGP創英角ﾎﾟｯﾌﾟ体" pitchFamily="50" charset="-128"/>
                <a:cs typeface="HGP創英角ﾎﾟｯﾌﾟ体" pitchFamily="50" charset="-128"/>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xfrm>
            <a:off x="685800" y="76200"/>
            <a:ext cx="7772400" cy="1143000"/>
          </a:xfrm>
        </p:spPr>
        <p:txBody>
          <a:bodyPr/>
          <a:lstStyle/>
          <a:p>
            <a:pPr eaLnBrk="1" hangingPunct="1"/>
            <a:r>
              <a:rPr lang="ja-JP" altLang="en-US" sz="4800" dirty="0">
                <a:solidFill>
                  <a:schemeClr val="tx1"/>
                </a:solidFill>
                <a:latin typeface="HGPｺﾞｼｯｸE" pitchFamily="50" charset="-128"/>
                <a:ea typeface="HGPｺﾞｼｯｸE" pitchFamily="50" charset="-128"/>
                <a:cs typeface="HGPｺﾞｼｯｸE" pitchFamily="50" charset="-128"/>
              </a:rPr>
              <a:t>シェル</a:t>
            </a:r>
            <a:r>
              <a:rPr lang="ja-JP" altLang="en-US" sz="4800" dirty="0" smtClean="0">
                <a:solidFill>
                  <a:schemeClr val="tx1"/>
                </a:solidFill>
                <a:latin typeface="HGPｺﾞｼｯｸE" pitchFamily="50" charset="-128"/>
                <a:ea typeface="HGPｺﾞｼｯｸE" pitchFamily="50" charset="-128"/>
                <a:cs typeface="HGPｺﾞｼｯｸE" pitchFamily="50" charset="-128"/>
              </a:rPr>
              <a:t>の機能</a:t>
            </a:r>
            <a:endParaRPr lang="ja-JP" altLang="en-US" sz="4800" dirty="0">
              <a:solidFill>
                <a:schemeClr val="tx1"/>
              </a:solidFill>
              <a:latin typeface="HGPｺﾞｼｯｸE" pitchFamily="50" charset="-128"/>
              <a:ea typeface="HGPｺﾞｼｯｸE" pitchFamily="50" charset="-128"/>
              <a:cs typeface="HGPｺﾞｼｯｸE" pitchFamily="50" charset="-128"/>
            </a:endParaRPr>
          </a:p>
        </p:txBody>
      </p:sp>
      <p:sp>
        <p:nvSpPr>
          <p:cNvPr id="44034" name="Rectangle 2"/>
          <p:cNvSpPr>
            <a:spLocks noGrp="1" noChangeArrowheads="1"/>
          </p:cNvSpPr>
          <p:nvPr>
            <p:ph idx="1"/>
          </p:nvPr>
        </p:nvSpPr>
        <p:spPr>
          <a:xfrm>
            <a:off x="228600" y="1371600"/>
            <a:ext cx="8915400" cy="4144963"/>
          </a:xfrm>
        </p:spPr>
        <p:txBody>
          <a:bodyPr/>
          <a:lstStyle/>
          <a:p>
            <a:pPr eaLnBrk="1" hangingPunct="1">
              <a:buClrTx/>
              <a:buFont typeface="Arial"/>
              <a:buChar char="•"/>
            </a:pPr>
            <a:r>
              <a:rPr lang="ja-JP" altLang="en-US" dirty="0" smtClean="0">
                <a:latin typeface="HGPｺﾞｼｯｸE" pitchFamily="50" charset="-128"/>
                <a:ea typeface="HGPｺﾞｼｯｸE" pitchFamily="50" charset="-128"/>
                <a:cs typeface="HGPｺﾞｼｯｸE" pitchFamily="50" charset="-128"/>
              </a:rPr>
              <a:t>ユーザインターフェース </a:t>
            </a:r>
            <a:r>
              <a:rPr lang="en-US" altLang="ja-JP" dirty="0">
                <a:latin typeface="HGPｺﾞｼｯｸE" pitchFamily="50" charset="-128"/>
                <a:ea typeface="HGPｺﾞｼｯｸE" pitchFamily="50" charset="-128"/>
                <a:cs typeface="HGPｺﾞｼｯｸE" pitchFamily="50" charset="-128"/>
              </a:rPr>
              <a:t>(</a:t>
            </a:r>
            <a:r>
              <a:rPr lang="ja-JP" altLang="en-US" dirty="0">
                <a:latin typeface="HGPｺﾞｼｯｸE" pitchFamily="50" charset="-128"/>
                <a:ea typeface="HGPｺﾞｼｯｸE" pitchFamily="50" charset="-128"/>
                <a:cs typeface="HGPｺﾞｼｯｸE" pitchFamily="50" charset="-128"/>
              </a:rPr>
              <a:t>コマンド・インタプリタ</a:t>
            </a:r>
            <a:r>
              <a:rPr lang="en-US" altLang="ja-JP" dirty="0">
                <a:latin typeface="HGPｺﾞｼｯｸE" pitchFamily="50" charset="-128"/>
                <a:ea typeface="HGPｺﾞｼｯｸE" pitchFamily="50" charset="-128"/>
                <a:cs typeface="HGPｺﾞｼｯｸE" pitchFamily="50" charset="-128"/>
              </a:rPr>
              <a:t>)</a:t>
            </a:r>
          </a:p>
          <a:p>
            <a:pPr eaLnBrk="1" hangingPunct="1">
              <a:buClrTx/>
              <a:buFont typeface="Arial"/>
              <a:buChar char="•"/>
            </a:pPr>
            <a:r>
              <a:rPr lang="ja-JP" altLang="en-US" dirty="0">
                <a:latin typeface="HGPｺﾞｼｯｸE" pitchFamily="50" charset="-128"/>
                <a:ea typeface="HGPｺﾞｼｯｸE" pitchFamily="50" charset="-128"/>
                <a:cs typeface="HGPｺﾞｼｯｸE" pitchFamily="50" charset="-128"/>
              </a:rPr>
              <a:t>アプリケーションソフトの環境設定</a:t>
            </a:r>
          </a:p>
          <a:p>
            <a:pPr eaLnBrk="1" hangingPunct="1">
              <a:buClrTx/>
              <a:buFont typeface="Arial"/>
              <a:buChar char="•"/>
            </a:pPr>
            <a:r>
              <a:rPr lang="ja-JP" altLang="en-US" dirty="0">
                <a:latin typeface="HGPｺﾞｼｯｸE" pitchFamily="50" charset="-128"/>
                <a:ea typeface="HGPｺﾞｼｯｸE" pitchFamily="50" charset="-128"/>
                <a:cs typeface="HGPｺﾞｼｯｸE" pitchFamily="50" charset="-128"/>
              </a:rPr>
              <a:t>プログラミング言語</a:t>
            </a:r>
          </a:p>
          <a:p>
            <a:pPr lvl="1" eaLnBrk="1" hangingPunct="1">
              <a:buClr>
                <a:srgbClr val="C00000"/>
              </a:buClr>
              <a:buFont typeface="Wingdings" charset="2"/>
              <a:buChar char="l"/>
            </a:pPr>
            <a:endParaRPr lang="en-US" altLang="ja-JP" dirty="0">
              <a:solidFill>
                <a:schemeClr val="bg1"/>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685800" y="76200"/>
            <a:ext cx="7772400" cy="1143000"/>
          </a:xfrm>
        </p:spPr>
        <p:txBody>
          <a:bodyPr/>
          <a:lstStyle/>
          <a:p>
            <a:pPr eaLnBrk="1" hangingPunct="1"/>
            <a:r>
              <a:rPr lang="ja-JP" altLang="en-US" dirty="0" smtClean="0">
                <a:solidFill>
                  <a:schemeClr val="tx1"/>
                </a:solidFill>
                <a:latin typeface="HGPｺﾞｼｯｸE" pitchFamily="50" charset="-128"/>
                <a:ea typeface="HGPｺﾞｼｯｸE" pitchFamily="50" charset="-128"/>
                <a:cs typeface="HGPｺﾞｼｯｸE" pitchFamily="50" charset="-128"/>
              </a:rPr>
              <a:t>シェルの機能</a:t>
            </a:r>
            <a:r>
              <a:rPr lang="en-US" altLang="ja-JP" dirty="0" smtClean="0">
                <a:solidFill>
                  <a:schemeClr val="tx1"/>
                </a:solidFill>
                <a:latin typeface="HGPｺﾞｼｯｸE" pitchFamily="50" charset="-128"/>
                <a:ea typeface="HGPｺﾞｼｯｸE" pitchFamily="50" charset="-128"/>
                <a:cs typeface="HGPｺﾞｼｯｸE" pitchFamily="50" charset="-128"/>
              </a:rPr>
              <a:t/>
            </a:r>
            <a:br>
              <a:rPr lang="en-US" altLang="ja-JP" dirty="0" smtClean="0">
                <a:solidFill>
                  <a:schemeClr val="tx1"/>
                </a:solidFill>
                <a:latin typeface="HGPｺﾞｼｯｸE" pitchFamily="50" charset="-128"/>
                <a:ea typeface="HGPｺﾞｼｯｸE" pitchFamily="50" charset="-128"/>
                <a:cs typeface="HGPｺﾞｼｯｸE" pitchFamily="50" charset="-128"/>
              </a:rPr>
            </a:br>
            <a:r>
              <a:rPr lang="en-US" altLang="ja-JP" dirty="0" smtClean="0">
                <a:solidFill>
                  <a:schemeClr val="tx1"/>
                </a:solidFill>
                <a:latin typeface="HGPｺﾞｼｯｸE" pitchFamily="50" charset="-128"/>
                <a:ea typeface="HGPｺﾞｼｯｸE" pitchFamily="50" charset="-128"/>
                <a:cs typeface="HGPｺﾞｼｯｸE" pitchFamily="50" charset="-128"/>
              </a:rPr>
              <a:t>〜</a:t>
            </a:r>
            <a:r>
              <a:rPr lang="ja-JP" altLang="en-US" dirty="0" smtClean="0">
                <a:solidFill>
                  <a:schemeClr val="tx1"/>
                </a:solidFill>
                <a:latin typeface="HGPｺﾞｼｯｸE" pitchFamily="50" charset="-128"/>
                <a:ea typeface="HGPｺﾞｼｯｸE" pitchFamily="50" charset="-128"/>
                <a:cs typeface="HGPｺﾞｼｯｸE" pitchFamily="50" charset="-128"/>
              </a:rPr>
              <a:t>ユーザインターフェース</a:t>
            </a:r>
            <a:r>
              <a:rPr lang="en-US" altLang="ja-JP" dirty="0" smtClean="0">
                <a:solidFill>
                  <a:schemeClr val="tx1"/>
                </a:solidFill>
                <a:latin typeface="HGPｺﾞｼｯｸE" pitchFamily="50" charset="-128"/>
                <a:ea typeface="HGPｺﾞｼｯｸE" pitchFamily="50" charset="-128"/>
                <a:cs typeface="HGPｺﾞｼｯｸE" pitchFamily="50" charset="-128"/>
              </a:rPr>
              <a:t>〜</a:t>
            </a:r>
            <a:endParaRPr lang="ja-JP" altLang="en-US" dirty="0">
              <a:solidFill>
                <a:schemeClr val="tx1"/>
              </a:solidFill>
              <a:latin typeface="HGPｺﾞｼｯｸE" pitchFamily="50" charset="-128"/>
              <a:ea typeface="HGPｺﾞｼｯｸE" pitchFamily="50" charset="-128"/>
              <a:cs typeface="HGPｺﾞｼｯｸE" pitchFamily="50" charset="-128"/>
            </a:endParaRPr>
          </a:p>
        </p:txBody>
      </p:sp>
      <p:sp>
        <p:nvSpPr>
          <p:cNvPr id="30723" name="Rectangle 3"/>
          <p:cNvSpPr>
            <a:spLocks noGrp="1" noChangeArrowheads="1"/>
          </p:cNvSpPr>
          <p:nvPr>
            <p:ph idx="1"/>
          </p:nvPr>
        </p:nvSpPr>
        <p:spPr>
          <a:xfrm>
            <a:off x="107950" y="1447800"/>
            <a:ext cx="9036050" cy="3886200"/>
          </a:xfrm>
        </p:spPr>
        <p:txBody>
          <a:bodyPr/>
          <a:lstStyle/>
          <a:p>
            <a:pPr eaLnBrk="1" hangingPunct="1">
              <a:buClrTx/>
              <a:buFont typeface="Arial"/>
              <a:buChar char="•"/>
            </a:pPr>
            <a:r>
              <a:rPr lang="ja-JP" altLang="en-US" dirty="0">
                <a:latin typeface="HGPｺﾞｼｯｸE" pitchFamily="50" charset="-128"/>
                <a:ea typeface="HGPｺﾞｼｯｸE" pitchFamily="50" charset="-128"/>
                <a:cs typeface="HGPｺﾞｼｯｸE" pitchFamily="50" charset="-128"/>
              </a:rPr>
              <a:t>ユーザとカーネルの仲介役</a:t>
            </a:r>
          </a:p>
          <a:p>
            <a:pPr lvl="1" eaLnBrk="1" hangingPunct="1">
              <a:buClrTx/>
              <a:buFont typeface="Arial"/>
              <a:buChar char="•"/>
            </a:pPr>
            <a:r>
              <a:rPr lang="ja-JP" altLang="en-US" dirty="0">
                <a:latin typeface="HGPｺﾞｼｯｸE" pitchFamily="50" charset="-128"/>
                <a:ea typeface="HGPｺﾞｼｯｸE" pitchFamily="50" charset="-128"/>
                <a:cs typeface="HGPｺﾞｼｯｸE" pitchFamily="50" charset="-128"/>
              </a:rPr>
              <a:t> プロンプトの表示</a:t>
            </a: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ユーザからのコマンドを</a:t>
            </a:r>
            <a:r>
              <a:rPr lang="ja-JP" altLang="en-US" dirty="0" smtClean="0">
                <a:latin typeface="HGPｺﾞｼｯｸE" pitchFamily="50" charset="-128"/>
                <a:ea typeface="HGPｺﾞｼｯｸE" pitchFamily="50" charset="-128"/>
                <a:cs typeface="HGPｺﾞｼｯｸE" pitchFamily="50" charset="-128"/>
              </a:rPr>
              <a:t>待ち受ける</a:t>
            </a:r>
            <a:endParaRPr lang="en-US" altLang="ja-JP" dirty="0" smtClean="0">
              <a:latin typeface="HGPｺﾞｼｯｸE" pitchFamily="50" charset="-128"/>
              <a:ea typeface="HGPｺﾞｼｯｸE" pitchFamily="50" charset="-128"/>
              <a:cs typeface="HGPｺﾞｼｯｸE" pitchFamily="50" charset="-128"/>
            </a:endParaRPr>
          </a:p>
          <a:p>
            <a:pPr lvl="3" eaLnBrk="1" hangingPunct="1">
              <a:buClrTx/>
              <a:buFont typeface="Arial"/>
              <a:buChar char="•"/>
            </a:pPr>
            <a:r>
              <a:rPr lang="en-US" altLang="ja-JP" dirty="0" smtClean="0">
                <a:latin typeface="HGPｺﾞｼｯｸE" pitchFamily="50" charset="-128"/>
                <a:ea typeface="HGPｺﾞｼｯｸE" pitchFamily="50" charset="-128"/>
                <a:cs typeface="HGPｺﾞｼｯｸE" pitchFamily="50" charset="-128"/>
              </a:rPr>
              <a:t>Return </a:t>
            </a:r>
            <a:r>
              <a:rPr lang="ja-JP" altLang="en-US" dirty="0" smtClean="0">
                <a:latin typeface="HGPｺﾞｼｯｸE" pitchFamily="50" charset="-128"/>
                <a:ea typeface="HGPｺﾞｼｯｸE" pitchFamily="50" charset="-128"/>
                <a:cs typeface="HGPｺﾞｼｯｸE" pitchFamily="50" charset="-128"/>
              </a:rPr>
              <a:t>が押されるまで文字を蓄める</a:t>
            </a:r>
          </a:p>
          <a:p>
            <a:pPr lvl="1" eaLnBrk="1" hangingPunct="1">
              <a:buClr>
                <a:schemeClr val="tx1"/>
              </a:buClr>
              <a:buFont typeface="Arial"/>
              <a:buChar char="•"/>
            </a:pPr>
            <a:r>
              <a:rPr lang="ja-JP" altLang="en-US" dirty="0">
                <a:solidFill>
                  <a:srgbClr val="CCFFFF"/>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コマンドの読み込み → 解釈 →</a:t>
            </a:r>
            <a:r>
              <a:rPr lang="ja-JP" altLang="en-US" dirty="0" smtClean="0">
                <a:latin typeface="HGPｺﾞｼｯｸE" pitchFamily="50" charset="-128"/>
                <a:ea typeface="HGPｺﾞｼｯｸE" pitchFamily="50" charset="-128"/>
                <a:cs typeface="HGPｺﾞｼｯｸE" pitchFamily="50" charset="-128"/>
              </a:rPr>
              <a:t> カーネルに渡す</a:t>
            </a:r>
          </a:p>
          <a:p>
            <a:pPr lvl="2" eaLnBrk="1" hangingPunct="1">
              <a:buClr>
                <a:schemeClr val="tx1"/>
              </a:buClr>
              <a:buFont typeface="Arial"/>
              <a:buChar char="•"/>
            </a:pPr>
            <a:r>
              <a:rPr lang="ja-JP" altLang="en-US" dirty="0">
                <a:solidFill>
                  <a:srgbClr val="C00000"/>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この機能を</a:t>
            </a:r>
            <a:r>
              <a:rPr lang="ja-JP" altLang="en-US" dirty="0">
                <a:solidFill>
                  <a:srgbClr val="C00000"/>
                </a:solidFill>
                <a:latin typeface="HGPｺﾞｼｯｸE" pitchFamily="50" charset="-128"/>
                <a:ea typeface="HGPｺﾞｼｯｸE" pitchFamily="50" charset="-128"/>
                <a:cs typeface="HGPｺﾞｼｯｸE" pitchFamily="50" charset="-128"/>
              </a:rPr>
              <a:t>「コマンド・インタプリタ」</a:t>
            </a:r>
            <a:r>
              <a:rPr lang="ja-JP" altLang="en-US" dirty="0">
                <a:latin typeface="HGPｺﾞｼｯｸE" pitchFamily="50" charset="-128"/>
                <a:ea typeface="HGPｺﾞｼｯｸE" pitchFamily="50" charset="-128"/>
                <a:cs typeface="HGPｺﾞｼｯｸE" pitchFamily="50" charset="-128"/>
              </a:rPr>
              <a:t>と</a:t>
            </a:r>
            <a:r>
              <a:rPr lang="ja-JP" altLang="en-US" dirty="0" smtClean="0">
                <a:latin typeface="HGPｺﾞｼｯｸE" pitchFamily="50" charset="-128"/>
                <a:ea typeface="HGPｺﾞｼｯｸE" pitchFamily="50" charset="-128"/>
                <a:cs typeface="HGPｺﾞｼｯｸE" pitchFamily="50" charset="-128"/>
              </a:rPr>
              <a:t>呼ぶ</a:t>
            </a:r>
            <a:endParaRPr lang="en-US" altLang="ja-JP" dirty="0" smtClean="0">
              <a:latin typeface="HGPｺﾞｼｯｸE" pitchFamily="50" charset="-128"/>
              <a:ea typeface="HGPｺﾞｼｯｸE" pitchFamily="50" charset="-128"/>
              <a:cs typeface="HGPｺﾞｼｯｸE" pitchFamily="50" charset="-128"/>
            </a:endParaRPr>
          </a:p>
          <a:p>
            <a:pPr lvl="2" eaLnBrk="1" hangingPunct="1">
              <a:buClrTx/>
              <a:buFont typeface="Arial"/>
              <a:buChar char="•"/>
            </a:pPr>
            <a:r>
              <a:rPr lang="en-US" altLang="ja-JP" dirty="0" smtClean="0">
                <a:latin typeface="HGPｺﾞｼｯｸE" pitchFamily="50" charset="-128"/>
                <a:ea typeface="HGPｺﾞｼｯｸE" pitchFamily="50" charset="-128"/>
                <a:cs typeface="HGPｺﾞｼｯｸE" pitchFamily="50" charset="-128"/>
              </a:rPr>
              <a:t> </a:t>
            </a:r>
            <a:r>
              <a:rPr lang="ja-JP" altLang="en-US" dirty="0" smtClean="0">
                <a:latin typeface="HGPｺﾞｼｯｸE" pitchFamily="50" charset="-128"/>
                <a:ea typeface="HGPｺﾞｼｯｸE" pitchFamily="50" charset="-128"/>
                <a:cs typeface="HGPｺﾞｼｯｸE" pitchFamily="50" charset="-128"/>
              </a:rPr>
              <a:t>マウスなどから入力する場合は</a:t>
            </a:r>
            <a:r>
              <a:rPr lang="ja-JP" altLang="en-US" dirty="0" smtClean="0">
                <a:solidFill>
                  <a:srgbClr val="FF0000"/>
                </a:solidFill>
                <a:latin typeface="HGPｺﾞｼｯｸE" pitchFamily="50" charset="-128"/>
                <a:ea typeface="HGPｺﾞｼｯｸE" pitchFamily="50" charset="-128"/>
                <a:cs typeface="HGPｺﾞｼｯｸE" pitchFamily="50" charset="-128"/>
              </a:rPr>
              <a:t>「ビジュアルシェル」</a:t>
            </a:r>
            <a:r>
              <a:rPr lang="ja-JP" altLang="en-US" dirty="0" smtClean="0">
                <a:latin typeface="HGPｺﾞｼｯｸE" pitchFamily="50" charset="-128"/>
                <a:ea typeface="HGPｺﾞｼｯｸE" pitchFamily="50" charset="-128"/>
                <a:cs typeface="HGPｺﾞｼｯｸE" pitchFamily="50" charset="-128"/>
              </a:rPr>
              <a:t>と呼ぶ</a:t>
            </a:r>
          </a:p>
          <a:p>
            <a:pPr lvl="1" eaLnBrk="1" hangingPunct="1">
              <a:buClr>
                <a:schemeClr val="tx1"/>
              </a:buClr>
              <a:buFont typeface="Arial"/>
              <a:buChar char="•"/>
            </a:pPr>
            <a:r>
              <a:rPr lang="ja-JP" altLang="en-US" dirty="0">
                <a:solidFill>
                  <a:srgbClr val="CCFFFF"/>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カーネルからの返答をユーザに</a:t>
            </a:r>
            <a:r>
              <a:rPr lang="ja-JP" altLang="en-US" dirty="0" smtClean="0">
                <a:latin typeface="HGPｺﾞｼｯｸE" pitchFamily="50" charset="-128"/>
                <a:ea typeface="HGPｺﾞｼｯｸE" pitchFamily="50" charset="-128"/>
                <a:cs typeface="HGPｺﾞｼｯｸE" pitchFamily="50" charset="-128"/>
              </a:rPr>
              <a:t>返す</a:t>
            </a:r>
            <a:endParaRPr lang="en-US" altLang="ja-JP" dirty="0" smtClean="0">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214313" y="3952875"/>
            <a:ext cx="8501062" cy="3286125"/>
          </a:xfrm>
        </p:spPr>
        <p:txBody>
          <a:bodyPr/>
          <a:lstStyle/>
          <a:p>
            <a:pPr eaLnBrk="1" hangingPunct="1">
              <a:buClr>
                <a:schemeClr val="tx1"/>
              </a:buClr>
              <a:buFont typeface="Arial"/>
              <a:buChar char="•"/>
            </a:pPr>
            <a:r>
              <a:rPr lang="en-US" altLang="ja-JP" dirty="0">
                <a:solidFill>
                  <a:schemeClr val="bg1"/>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シェルの動作例 </a:t>
            </a:r>
            <a:r>
              <a:rPr lang="en-US" altLang="ja-JP" dirty="0">
                <a:latin typeface="HGPｺﾞｼｯｸE" pitchFamily="50" charset="-128"/>
                <a:ea typeface="HGPｺﾞｼｯｸE" pitchFamily="50" charset="-128"/>
                <a:cs typeface="HGPｺﾞｼｯｸE" pitchFamily="50" charset="-128"/>
              </a:rPr>
              <a:t>: date </a:t>
            </a:r>
            <a:r>
              <a:rPr lang="ja-JP" altLang="en-US" dirty="0">
                <a:latin typeface="HGPｺﾞｼｯｸE" pitchFamily="50" charset="-128"/>
                <a:ea typeface="HGPｺﾞｼｯｸE" pitchFamily="50" charset="-128"/>
                <a:cs typeface="HGPｺﾞｼｯｸE" pitchFamily="50" charset="-128"/>
              </a:rPr>
              <a:t>コマンドでカーネルから日時を</a:t>
            </a:r>
            <a:r>
              <a:rPr lang="ja-JP" altLang="en-US" dirty="0" smtClean="0">
                <a:latin typeface="HGPｺﾞｼｯｸE" pitchFamily="50" charset="-128"/>
                <a:ea typeface="HGPｺﾞｼｯｸE" pitchFamily="50" charset="-128"/>
                <a:cs typeface="HGPｺﾞｼｯｸE" pitchFamily="50" charset="-128"/>
              </a:rPr>
              <a:t>取得する場合</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シェルはユーザからのコマンドを待ち受ける</a:t>
            </a:r>
            <a:endParaRPr lang="en-US" altLang="ja-JP" dirty="0">
              <a:latin typeface="HGPｺﾞｼｯｸE" pitchFamily="50" charset="-128"/>
              <a:ea typeface="HGPｺﾞｼｯｸE" pitchFamily="50" charset="-128"/>
              <a:cs typeface="HGPｺﾞｼｯｸE" pitchFamily="50" charset="-128"/>
            </a:endParaRPr>
          </a:p>
        </p:txBody>
      </p:sp>
      <p:grpSp>
        <p:nvGrpSpPr>
          <p:cNvPr id="10244" name="グループ化 23"/>
          <p:cNvGrpSpPr>
            <a:grpSpLocks/>
          </p:cNvGrpSpPr>
          <p:nvPr/>
        </p:nvGrpSpPr>
        <p:grpSpPr bwMode="auto">
          <a:xfrm>
            <a:off x="685800" y="1452563"/>
            <a:ext cx="7696200" cy="2447925"/>
            <a:chOff x="685800" y="4267200"/>
            <a:chExt cx="7696200" cy="2447948"/>
          </a:xfrm>
        </p:grpSpPr>
        <p:grpSp>
          <p:nvGrpSpPr>
            <p:cNvPr id="10245" name="Group 13"/>
            <p:cNvGrpSpPr>
              <a:grpSpLocks/>
            </p:cNvGrpSpPr>
            <p:nvPr/>
          </p:nvGrpSpPr>
          <p:grpSpPr bwMode="auto">
            <a:xfrm>
              <a:off x="685800" y="4267200"/>
              <a:ext cx="7696200" cy="2438400"/>
              <a:chOff x="480" y="2688"/>
              <a:chExt cx="4848" cy="1536"/>
            </a:xfrm>
          </p:grpSpPr>
          <p:sp>
            <p:nvSpPr>
              <p:cNvPr id="10255" name="Rectangle 14"/>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0256" name="AutoShape 15"/>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0257" name="Oval 16"/>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nvGrpSpPr>
              <p:cNvPr id="10258" name="Group 17"/>
              <p:cNvGrpSpPr>
                <a:grpSpLocks/>
              </p:cNvGrpSpPr>
              <p:nvPr/>
            </p:nvGrpSpPr>
            <p:grpSpPr bwMode="auto">
              <a:xfrm>
                <a:off x="1707" y="2832"/>
                <a:ext cx="2229" cy="1152"/>
                <a:chOff x="1851" y="2928"/>
                <a:chExt cx="2229" cy="1152"/>
              </a:xfrm>
            </p:grpSpPr>
            <p:sp>
              <p:nvSpPr>
                <p:cNvPr id="10261" name="Rectangle 18"/>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0262" name="Rectangle 19"/>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0263" name="Text Box 20"/>
                <p:cNvSpPr txBox="1">
                  <a:spLocks noChangeArrowheads="1"/>
                </p:cNvSpPr>
                <p:nvPr/>
              </p:nvSpPr>
              <p:spPr bwMode="auto">
                <a:xfrm>
                  <a:off x="1851" y="2928"/>
                  <a:ext cx="2229" cy="194"/>
                </a:xfrm>
                <a:prstGeom prst="rect">
                  <a:avLst/>
                </a:prstGeom>
                <a:noFill/>
                <a:ln w="9525">
                  <a:noFill/>
                  <a:miter lim="800000"/>
                  <a:headEnd/>
                  <a:tailEnd/>
                </a:ln>
              </p:spPr>
              <p:txBody>
                <a:bodyPr>
                  <a:prstTxWarp prst="textNoShape">
                    <a:avLst/>
                  </a:prstTxWarp>
                  <a:spAutoFit/>
                </a:bodyPr>
                <a:lstStyle/>
                <a:p>
                  <a:r>
                    <a:rPr lang="en-US" altLang="ja-JP" sz="1400" b="1">
                      <a:solidFill>
                        <a:schemeClr val="bg1"/>
                      </a:solidFill>
                      <a:ea typeface="HGPｺﾞｼｯｸE" pitchFamily="50" charset="-128"/>
                      <a:cs typeface="HGPｺﾞｼｯｸE" pitchFamily="50" charset="-128"/>
                    </a:rPr>
                    <a:t>Kterm                         </a:t>
                  </a:r>
                  <a:r>
                    <a:rPr lang="ja-JP" altLang="en-US" sz="1400" b="1">
                      <a:solidFill>
                        <a:schemeClr val="bg1"/>
                      </a:solidFill>
                      <a:ea typeface="HGPｺﾞｼｯｸE" pitchFamily="50" charset="-128"/>
                      <a:cs typeface="HGPｺﾞｼｯｸE" pitchFamily="50" charset="-128"/>
                    </a:rPr>
                    <a:t>　　　　　　　                </a:t>
                  </a:r>
                  <a:r>
                    <a:rPr lang="en-US" altLang="ja-JP" sz="1400" b="1">
                      <a:solidFill>
                        <a:schemeClr val="bg1"/>
                      </a:solidFill>
                      <a:ea typeface="HGPｺﾞｼｯｸE" pitchFamily="50" charset="-128"/>
                      <a:cs typeface="HGPｺﾞｼｯｸE" pitchFamily="50" charset="-128"/>
                    </a:rPr>
                    <a:t>×</a:t>
                  </a:r>
                </a:p>
              </p:txBody>
            </p:sp>
            <p:sp>
              <p:nvSpPr>
                <p:cNvPr id="10264" name="Text Box 21"/>
                <p:cNvSpPr txBox="1">
                  <a:spLocks noChangeArrowheads="1"/>
                </p:cNvSpPr>
                <p:nvPr/>
              </p:nvSpPr>
              <p:spPr bwMode="auto">
                <a:xfrm>
                  <a:off x="1908" y="3120"/>
                  <a:ext cx="2172" cy="634"/>
                </a:xfrm>
                <a:prstGeom prst="rect">
                  <a:avLst/>
                </a:prstGeom>
                <a:noFill/>
                <a:ln w="9525">
                  <a:noFill/>
                  <a:miter lim="800000"/>
                  <a:headEnd/>
                  <a:tailEnd/>
                </a:ln>
              </p:spPr>
              <p:txBody>
                <a:bodyPr>
                  <a:prstTxWarp prst="textNoShape">
                    <a:avLst/>
                  </a:prstTxWarp>
                  <a:spAutoFit/>
                </a:bodyPr>
                <a:lstStyle/>
                <a:p>
                  <a:r>
                    <a:rPr lang="en-US" altLang="ja-JP" sz="2000" b="1">
                      <a:ea typeface="HGPｺﾞｼｯｸE" pitchFamily="50" charset="-128"/>
                      <a:cs typeface="HGPｺﾞｼｯｸE" pitchFamily="50" charset="-128"/>
                    </a:rPr>
                    <a:t>hoge@joho:~$ </a:t>
                  </a:r>
                </a:p>
                <a:p>
                  <a:r>
                    <a:rPr lang="en-US" altLang="ja-JP" sz="2000" b="1">
                      <a:ea typeface="HGPｺﾞｼｯｸE" pitchFamily="50" charset="-128"/>
                      <a:cs typeface="HGPｺﾞｼｯｸE" pitchFamily="50" charset="-128"/>
                    </a:rPr>
                    <a:t>hoge@joho:~$</a:t>
                  </a:r>
                </a:p>
                <a:p>
                  <a:endParaRPr lang="en-US" altLang="ja-JP" sz="2000" b="1">
                    <a:ea typeface="HGPｺﾞｼｯｸE" pitchFamily="50" charset="-128"/>
                    <a:cs typeface="HGPｺﾞｼｯｸE" pitchFamily="50" charset="-128"/>
                  </a:endParaRPr>
                </a:p>
              </p:txBody>
            </p:sp>
          </p:grpSp>
          <p:sp>
            <p:nvSpPr>
              <p:cNvPr id="30742" name="Oval 22"/>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defRPr/>
                </a:pPr>
                <a:r>
                  <a:rPr lang="en-US" altLang="ja-JP" b="1" dirty="0">
                    <a:solidFill>
                      <a:srgbClr val="CCFFFF"/>
                    </a:solidFill>
                    <a:effectLst>
                      <a:outerShdw blurRad="38100" dist="38100" dir="2700000" algn="tl">
                        <a:srgbClr val="000000"/>
                      </a:outerShdw>
                    </a:effectLst>
                    <a:latin typeface="HGPｺﾞｼｯｸE" pitchFamily="50" charset="-128"/>
                    <a:ea typeface="HGPｺﾞｼｯｸE" pitchFamily="50" charset="-128"/>
                    <a:cs typeface="+mn-cs"/>
                  </a:rPr>
                  <a:t>OS</a:t>
                </a:r>
              </a:p>
            </p:txBody>
          </p:sp>
          <p:sp>
            <p:nvSpPr>
              <p:cNvPr id="30743" name="Text Box 23"/>
              <p:cNvSpPr txBox="1">
                <a:spLocks noChangeArrowheads="1"/>
              </p:cNvSpPr>
              <p:nvPr/>
            </p:nvSpPr>
            <p:spPr bwMode="auto">
              <a:xfrm>
                <a:off x="794" y="3600"/>
                <a:ext cx="698" cy="291"/>
              </a:xfrm>
              <a:prstGeom prst="rect">
                <a:avLst/>
              </a:prstGeom>
              <a:noFill/>
              <a:ln w="9525">
                <a:noFill/>
                <a:miter lim="800000"/>
                <a:headEnd/>
                <a:tailEnd/>
              </a:ln>
              <a:effectLst/>
            </p:spPr>
            <p:txBody>
              <a:bodyPr wrap="none">
                <a:prstTxWarp prst="textNoShape">
                  <a:avLst/>
                </a:prstTxWarp>
                <a:spAutoFit/>
              </a:bodyPr>
              <a:lstStyle/>
              <a:p>
                <a:r>
                  <a:rPr lang="ja-JP" altLang="en-US">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grpSp>
        <p:sp>
          <p:nvSpPr>
            <p:cNvPr id="10246" name="Rectangle 24"/>
            <p:cNvSpPr>
              <a:spLocks noChangeArrowheads="1"/>
            </p:cNvSpPr>
            <p:nvPr/>
          </p:nvSpPr>
          <p:spPr bwMode="auto">
            <a:xfrm>
              <a:off x="685800" y="4276748"/>
              <a:ext cx="7696200" cy="2438400"/>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0247" name="Rectangle 27"/>
            <p:cNvSpPr>
              <a:spLocks noChangeArrowheads="1"/>
            </p:cNvSpPr>
            <p:nvPr/>
          </p:nvSpPr>
          <p:spPr bwMode="auto">
            <a:xfrm>
              <a:off x="2667000" y="4572000"/>
              <a:ext cx="3505200" cy="175260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0248" name="Rectangle 28"/>
            <p:cNvSpPr>
              <a:spLocks noChangeArrowheads="1"/>
            </p:cNvSpPr>
            <p:nvPr/>
          </p:nvSpPr>
          <p:spPr bwMode="auto">
            <a:xfrm>
              <a:off x="2667000" y="4495800"/>
              <a:ext cx="3505200" cy="304800"/>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0249" name="Text Box 29"/>
            <p:cNvSpPr txBox="1">
              <a:spLocks noChangeArrowheads="1"/>
            </p:cNvSpPr>
            <p:nvPr/>
          </p:nvSpPr>
          <p:spPr bwMode="auto">
            <a:xfrm>
              <a:off x="2633663" y="4495800"/>
              <a:ext cx="3538537" cy="307780"/>
            </a:xfrm>
            <a:prstGeom prst="rect">
              <a:avLst/>
            </a:prstGeom>
            <a:noFill/>
            <a:ln w="9525">
              <a:noFill/>
              <a:miter lim="800000"/>
              <a:headEnd/>
              <a:tailEnd/>
            </a:ln>
          </p:spPr>
          <p:txBody>
            <a:bodyPr>
              <a:prstTxWarp prst="textNoShape">
                <a:avLst/>
              </a:prstTxWarp>
              <a:spAutoFit/>
            </a:bodyPr>
            <a:lstStyle/>
            <a:p>
              <a:r>
                <a:rPr lang="en-US" altLang="ja-JP" sz="1400" b="1" dirty="0" err="1" smtClean="0">
                  <a:solidFill>
                    <a:schemeClr val="bg1"/>
                  </a:solidFill>
                  <a:ea typeface="HGPｺﾞｼｯｸE" pitchFamily="50" charset="-128"/>
                  <a:cs typeface="HGPｺﾞｼｯｸE" pitchFamily="50" charset="-128"/>
                </a:rPr>
                <a:t>mlterm</a:t>
              </a:r>
              <a:r>
                <a:rPr lang="en-US" altLang="ja-JP" sz="1400" b="1" dirty="0" smtClean="0">
                  <a:solidFill>
                    <a:schemeClr val="bg1"/>
                  </a:solidFill>
                  <a:ea typeface="HGPｺﾞｼｯｸE" pitchFamily="50" charset="-128"/>
                  <a:cs typeface="HGPｺﾞｼｯｸE" pitchFamily="50" charset="-128"/>
                </a:rPr>
                <a:t>                        </a:t>
              </a:r>
              <a:r>
                <a:rPr lang="ja-JP" altLang="en-US" sz="1400" b="1" dirty="0">
                  <a:solidFill>
                    <a:schemeClr val="bg1"/>
                  </a:solidFill>
                  <a:ea typeface="HGPｺﾞｼｯｸE" pitchFamily="50" charset="-128"/>
                  <a:cs typeface="HGPｺﾞｼｯｸE" pitchFamily="50" charset="-128"/>
                </a:rPr>
                <a:t>　　　　　　                </a:t>
              </a:r>
              <a:r>
                <a:rPr lang="en-US" altLang="ja-JP" sz="1400" b="1" dirty="0">
                  <a:solidFill>
                    <a:schemeClr val="bg1"/>
                  </a:solidFill>
                  <a:ea typeface="HGPｺﾞｼｯｸE" pitchFamily="50" charset="-128"/>
                  <a:cs typeface="HGPｺﾞｼｯｸE" pitchFamily="50" charset="-128"/>
                </a:rPr>
                <a:t>×</a:t>
              </a:r>
            </a:p>
          </p:txBody>
        </p:sp>
        <p:sp>
          <p:nvSpPr>
            <p:cNvPr id="10250" name="Text Box 30"/>
            <p:cNvSpPr txBox="1">
              <a:spLocks noChangeArrowheads="1"/>
            </p:cNvSpPr>
            <p:nvPr/>
          </p:nvSpPr>
          <p:spPr bwMode="auto">
            <a:xfrm>
              <a:off x="2724150" y="4800600"/>
              <a:ext cx="3448050" cy="396875"/>
            </a:xfrm>
            <a:prstGeom prst="rect">
              <a:avLst/>
            </a:prstGeom>
            <a:noFill/>
            <a:ln w="9525">
              <a:noFill/>
              <a:miter lim="800000"/>
              <a:headEnd/>
              <a:tailEnd/>
            </a:ln>
          </p:spPr>
          <p:txBody>
            <a:bodyPr>
              <a:prstTxWarp prst="textNoShape">
                <a:avLst/>
              </a:prstTxWarp>
              <a:spAutoFit/>
            </a:bodyPr>
            <a:lstStyle/>
            <a:p>
              <a:r>
                <a:rPr lang="en-US" altLang="ja-JP" sz="2000" b="1">
                  <a:latin typeface="ＭＳ ゴシック" charset="-128"/>
                  <a:ea typeface="ＭＳ ゴシック" charset="-128"/>
                  <a:cs typeface="ＭＳ ゴシック" charset="-128"/>
                </a:rPr>
                <a:t>hoge@joho:~$ </a:t>
              </a:r>
            </a:p>
          </p:txBody>
        </p:sp>
        <p:sp>
          <p:nvSpPr>
            <p:cNvPr id="30751" name="Oval 31"/>
            <p:cNvSpPr>
              <a:spLocks noChangeArrowheads="1"/>
            </p:cNvSpPr>
            <p:nvPr/>
          </p:nvSpPr>
          <p:spPr bwMode="auto">
            <a:xfrm>
              <a:off x="6659563" y="4797430"/>
              <a:ext cx="1368425" cy="1368438"/>
            </a:xfrm>
            <a:prstGeom prst="ellipse">
              <a:avLst/>
            </a:prstGeom>
            <a:gradFill rotWithShape="1">
              <a:gsLst>
                <a:gs pos="0">
                  <a:srgbClr val="996600">
                    <a:gamma/>
                    <a:shade val="50980"/>
                    <a:invGamma/>
                  </a:srgbClr>
                </a:gs>
                <a:gs pos="100000">
                  <a:srgbClr val="996600"/>
                </a:gs>
              </a:gsLst>
              <a:lin ang="5400000" scaled="1"/>
            </a:gradFill>
            <a:ln w="9525">
              <a:solidFill>
                <a:schemeClr val="tx1"/>
              </a:solidFill>
              <a:round/>
              <a:headEnd/>
              <a:tailEnd/>
            </a:ln>
            <a:effectLst/>
          </p:spPr>
          <p:txBody>
            <a:bodyPr wrap="none" anchor="ctr">
              <a:prstTxWarp prst="textNoShape">
                <a:avLst/>
              </a:prstTxWarp>
            </a:bodyPr>
            <a:lstStyle/>
            <a:p>
              <a:pPr algn="ctr"/>
              <a:r>
                <a:rPr lang="en-US" altLang="ja-JP" b="1">
                  <a:solidFill>
                    <a:srgbClr val="CCFFFF"/>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b="1">
                  <a:solidFill>
                    <a:srgbClr val="CCFFFF"/>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カーネル </a:t>
              </a:r>
            </a:p>
          </p:txBody>
        </p:sp>
        <p:sp>
          <p:nvSpPr>
            <p:cNvPr id="30752" name="Text Box 32"/>
            <p:cNvSpPr txBox="1">
              <a:spLocks noChangeArrowheads="1"/>
            </p:cNvSpPr>
            <p:nvPr/>
          </p:nvSpPr>
          <p:spPr bwMode="auto">
            <a:xfrm>
              <a:off x="928688" y="6181743"/>
              <a:ext cx="1108075" cy="461966"/>
            </a:xfrm>
            <a:prstGeom prst="rect">
              <a:avLst/>
            </a:prstGeom>
            <a:noFill/>
            <a:ln w="9525">
              <a:noFill/>
              <a:miter lim="800000"/>
              <a:headEnd/>
              <a:tailEnd/>
            </a:ln>
            <a:effectLst/>
          </p:spPr>
          <p:txBody>
            <a:bodyPr wrap="none">
              <a:prstTxWarp prst="textNoShape">
                <a:avLst/>
              </a:prstTxWarp>
              <a:spAutoFit/>
            </a:bodyPr>
            <a:lstStyle/>
            <a:p>
              <a:r>
                <a:rPr lang="ja-JP" altLang="en-US">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sp>
          <p:nvSpPr>
            <p:cNvPr id="30764" name="Text Box 44"/>
            <p:cNvSpPr txBox="1">
              <a:spLocks noChangeArrowheads="1"/>
            </p:cNvSpPr>
            <p:nvPr/>
          </p:nvSpPr>
          <p:spPr bwMode="auto">
            <a:xfrm>
              <a:off x="3235325" y="5157795"/>
              <a:ext cx="2289175" cy="708032"/>
            </a:xfrm>
            <a:prstGeom prst="rect">
              <a:avLst/>
            </a:prstGeom>
            <a:noFill/>
            <a:ln w="9525">
              <a:solidFill>
                <a:schemeClr val="accent2"/>
              </a:solidFill>
              <a:miter lim="800000"/>
              <a:headEnd/>
              <a:tailEnd/>
            </a:ln>
            <a:effectLst/>
          </p:spPr>
          <p:txBody>
            <a:bodyPr wrap="none">
              <a:prstTxWarp prst="textNoShape">
                <a:avLst/>
              </a:prstTxWarp>
              <a:spAutoFit/>
            </a:bodyPr>
            <a:lstStyle/>
            <a:p>
              <a:pPr algn="ctr"/>
              <a:r>
                <a:rPr lang="ja-JP" altLang="en-US" sz="2000">
                  <a:solidFill>
                    <a:srgbClr val="0066FF"/>
                  </a:solidFill>
                  <a:effectLst>
                    <a:outerShdw blurRad="38100" dist="38100" dir="2700000" algn="tl">
                      <a:srgbClr val="000000"/>
                    </a:outerShdw>
                  </a:effectLst>
                  <a:ea typeface="HGPｺﾞｼｯｸE" pitchFamily="50" charset="-128"/>
                  <a:cs typeface="HGPｺﾞｼｯｸE" pitchFamily="50" charset="-128"/>
                </a:rPr>
                <a:t>プロンプト</a:t>
              </a:r>
              <a:endParaRPr lang="en-US" altLang="ja-JP" sz="2000">
                <a:solidFill>
                  <a:srgbClr val="0066FF"/>
                </a:solidFill>
                <a:effectLst>
                  <a:outerShdw blurRad="38100" dist="38100" dir="2700000" algn="tl">
                    <a:srgbClr val="000000"/>
                  </a:outerShdw>
                </a:effectLst>
                <a:ea typeface="HGPｺﾞｼｯｸE" pitchFamily="50" charset="-128"/>
                <a:cs typeface="HGPｺﾞｼｯｸE" pitchFamily="50" charset="-128"/>
              </a:endParaRPr>
            </a:p>
            <a:p>
              <a:pPr algn="ctr"/>
              <a:r>
                <a:rPr lang="ja-JP" altLang="en-US" sz="2000">
                  <a:solidFill>
                    <a:srgbClr val="0066FF"/>
                  </a:solidFill>
                  <a:effectLst>
                    <a:outerShdw blurRad="38100" dist="38100" dir="2700000" algn="tl">
                      <a:srgbClr val="000000"/>
                    </a:outerShdw>
                  </a:effectLst>
                  <a:ea typeface="HGPｺﾞｼｯｸE" pitchFamily="50" charset="-128"/>
                  <a:cs typeface="HGPｺﾞｼｯｸE" pitchFamily="50" charset="-128"/>
                </a:rPr>
                <a:t>（コマンド受け付け）</a:t>
              </a:r>
            </a:p>
          </p:txBody>
        </p:sp>
        <p:pic>
          <p:nvPicPr>
            <p:cNvPr id="10254" name="Picture 2" descr="C:\Users\yamasita\Desktop\person.png"/>
            <p:cNvPicPr>
              <a:picLocks noChangeAspect="1" noChangeArrowheads="1"/>
            </p:cNvPicPr>
            <p:nvPr/>
          </p:nvPicPr>
          <p:blipFill>
            <a:blip r:embed="rId3"/>
            <a:srcRect/>
            <a:stretch>
              <a:fillRect/>
            </a:stretch>
          </p:blipFill>
          <p:spPr bwMode="auto">
            <a:xfrm>
              <a:off x="1000125" y="4786313"/>
              <a:ext cx="952500" cy="1406525"/>
            </a:xfrm>
            <a:prstGeom prst="rect">
              <a:avLst/>
            </a:prstGeom>
            <a:noFill/>
            <a:ln w="9525">
              <a:noFill/>
              <a:miter lim="800000"/>
              <a:headEnd/>
              <a:tailEnd/>
            </a:ln>
          </p:spPr>
        </p:pic>
      </p:grpSp>
      <p:sp>
        <p:nvSpPr>
          <p:cNvPr id="26" name="Rectangle 4"/>
          <p:cNvSpPr txBox="1">
            <a:spLocks noChangeArrowheads="1"/>
          </p:cNvSpPr>
          <p:nvPr/>
        </p:nvSpPr>
        <p:spPr bwMode="auto">
          <a:xfrm>
            <a:off x="68580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シェル</a:t>
            </a:r>
            <a:r>
              <a:rPr kumimoji="1" lang="ja-JP" altLang="en-US"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の</a:t>
            </a:r>
            <a:r>
              <a:rPr lang="ja-JP" altLang="en-US" sz="4400" kern="0" dirty="0" smtClean="0">
                <a:latin typeface="HGPｺﾞｼｯｸE" pitchFamily="50" charset="-128"/>
                <a:ea typeface="HGPｺﾞｼｯｸE" pitchFamily="50" charset="-128"/>
                <a:cs typeface="HGPｺﾞｼｯｸE" pitchFamily="50" charset="-128"/>
              </a:rPr>
              <a:t>機能</a:t>
            </a:r>
            <a: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
            </a:r>
            <a:b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br>
            <a: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a:t>
            </a:r>
            <a:r>
              <a:rPr kumimoji="1" lang="ja-JP" altLang="en-US"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ユーザインターフェース</a:t>
            </a:r>
            <a: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a:t>
            </a:r>
            <a:endParaRPr kumimoji="1" lang="ja-JP" altLang="en-US" sz="4400" b="0" i="0" u="none" strike="noStrike" kern="0" cap="none" spc="0" normalizeH="0" baseline="0" noProof="0" dirty="0">
              <a:ln>
                <a:noFill/>
              </a:ln>
              <a:uLnTx/>
              <a:uFillTx/>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214313" y="3943350"/>
            <a:ext cx="8415337" cy="3143250"/>
          </a:xfrm>
        </p:spPr>
        <p:txBody>
          <a:bodyPr/>
          <a:lstStyle/>
          <a:p>
            <a:pPr eaLnBrk="1" hangingPunct="1">
              <a:buClr>
                <a:schemeClr val="tx1"/>
              </a:buClr>
              <a:buFont typeface="Arial"/>
              <a:buChar char="•"/>
            </a:pPr>
            <a:r>
              <a:rPr lang="en-US" altLang="ja-JP" dirty="0">
                <a:solidFill>
                  <a:schemeClr val="bg1"/>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シェルの動作例 </a:t>
            </a:r>
            <a:r>
              <a:rPr lang="en-US" altLang="ja-JP" dirty="0">
                <a:latin typeface="HGPｺﾞｼｯｸE" pitchFamily="50" charset="-128"/>
                <a:ea typeface="HGPｺﾞｼｯｸE" pitchFamily="50" charset="-128"/>
                <a:cs typeface="HGPｺﾞｼｯｸE" pitchFamily="50" charset="-128"/>
              </a:rPr>
              <a:t>: date </a:t>
            </a:r>
            <a:r>
              <a:rPr lang="ja-JP" altLang="en-US" dirty="0">
                <a:latin typeface="HGPｺﾞｼｯｸE" pitchFamily="50" charset="-128"/>
                <a:ea typeface="HGPｺﾞｼｯｸE" pitchFamily="50" charset="-128"/>
                <a:cs typeface="HGPｺﾞｼｯｸE" pitchFamily="50" charset="-128"/>
              </a:rPr>
              <a:t>コマンドでカーネルから日時を取得</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シェルは </a:t>
            </a:r>
            <a:r>
              <a:rPr lang="en-US" altLang="ja-JP" dirty="0">
                <a:latin typeface="HGPｺﾞｼｯｸE" pitchFamily="50" charset="-128"/>
                <a:ea typeface="HGPｺﾞｼｯｸE" pitchFamily="50" charset="-128"/>
                <a:cs typeface="HGPｺﾞｼｯｸE" pitchFamily="50" charset="-128"/>
              </a:rPr>
              <a:t>date </a:t>
            </a:r>
            <a:r>
              <a:rPr lang="ja-JP" altLang="en-US" dirty="0">
                <a:latin typeface="HGPｺﾞｼｯｸE" pitchFamily="50" charset="-128"/>
                <a:ea typeface="HGPｺﾞｼｯｸE" pitchFamily="50" charset="-128"/>
                <a:cs typeface="HGPｺﾞｼｯｸE" pitchFamily="50" charset="-128"/>
              </a:rPr>
              <a:t>コマンドを読み込み</a:t>
            </a:r>
            <a:r>
              <a:rPr lang="en-US" altLang="ja-JP" dirty="0">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解釈してカーネルに渡す</a:t>
            </a:r>
            <a:endParaRPr lang="en-US" altLang="ja-JP" dirty="0">
              <a:latin typeface="HGPｺﾞｼｯｸE" pitchFamily="50" charset="-128"/>
              <a:ea typeface="HGPｺﾞｼｯｸE" pitchFamily="50" charset="-128"/>
              <a:cs typeface="HGPｺﾞｼｯｸE" pitchFamily="50" charset="-128"/>
            </a:endParaRPr>
          </a:p>
        </p:txBody>
      </p:sp>
      <p:grpSp>
        <p:nvGrpSpPr>
          <p:cNvPr id="11268" name="グループ化 29"/>
          <p:cNvGrpSpPr>
            <a:grpSpLocks/>
          </p:cNvGrpSpPr>
          <p:nvPr/>
        </p:nvGrpSpPr>
        <p:grpSpPr bwMode="auto">
          <a:xfrm>
            <a:off x="685800" y="1443038"/>
            <a:ext cx="7696200" cy="2447925"/>
            <a:chOff x="685800" y="4267200"/>
            <a:chExt cx="7696200" cy="2447948"/>
          </a:xfrm>
        </p:grpSpPr>
        <p:grpSp>
          <p:nvGrpSpPr>
            <p:cNvPr id="11269" name="Group 19"/>
            <p:cNvGrpSpPr>
              <a:grpSpLocks/>
            </p:cNvGrpSpPr>
            <p:nvPr/>
          </p:nvGrpSpPr>
          <p:grpSpPr bwMode="auto">
            <a:xfrm>
              <a:off x="685800" y="4267200"/>
              <a:ext cx="7696200" cy="2438400"/>
              <a:chOff x="480" y="2688"/>
              <a:chExt cx="4848" cy="1536"/>
            </a:xfrm>
          </p:grpSpPr>
          <p:sp>
            <p:nvSpPr>
              <p:cNvPr id="11285" name="Rectangle 20"/>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286" name="AutoShape 21"/>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287" name="Oval 22"/>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nvGrpSpPr>
              <p:cNvPr id="11288" name="Group 23"/>
              <p:cNvGrpSpPr>
                <a:grpSpLocks/>
              </p:cNvGrpSpPr>
              <p:nvPr/>
            </p:nvGrpSpPr>
            <p:grpSpPr bwMode="auto">
              <a:xfrm>
                <a:off x="1707" y="2832"/>
                <a:ext cx="2229" cy="1152"/>
                <a:chOff x="1851" y="2928"/>
                <a:chExt cx="2229" cy="1152"/>
              </a:xfrm>
            </p:grpSpPr>
            <p:sp>
              <p:nvSpPr>
                <p:cNvPr id="11291" name="Rectangle 24"/>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1292" name="Rectangle 25"/>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293" name="Text Box 26"/>
                <p:cNvSpPr txBox="1">
                  <a:spLocks noChangeArrowheads="1"/>
                </p:cNvSpPr>
                <p:nvPr/>
              </p:nvSpPr>
              <p:spPr bwMode="auto">
                <a:xfrm>
                  <a:off x="1851" y="2928"/>
                  <a:ext cx="2229" cy="194"/>
                </a:xfrm>
                <a:prstGeom prst="rect">
                  <a:avLst/>
                </a:prstGeom>
                <a:noFill/>
                <a:ln w="9525">
                  <a:noFill/>
                  <a:miter lim="800000"/>
                  <a:headEnd/>
                  <a:tailEnd/>
                </a:ln>
              </p:spPr>
              <p:txBody>
                <a:bodyPr>
                  <a:prstTxWarp prst="textNoShape">
                    <a:avLst/>
                  </a:prstTxWarp>
                  <a:spAutoFit/>
                </a:bodyPr>
                <a:lstStyle/>
                <a:p>
                  <a:r>
                    <a:rPr lang="en-US" altLang="ja-JP" sz="1400" b="1">
                      <a:solidFill>
                        <a:schemeClr val="bg1"/>
                      </a:solidFill>
                      <a:ea typeface="HGPｺﾞｼｯｸE" pitchFamily="50" charset="-128"/>
                      <a:cs typeface="HGPｺﾞｼｯｸE" pitchFamily="50" charset="-128"/>
                    </a:rPr>
                    <a:t>Kterm                         </a:t>
                  </a:r>
                  <a:r>
                    <a:rPr lang="ja-JP" altLang="en-US" sz="1400" b="1">
                      <a:solidFill>
                        <a:schemeClr val="bg1"/>
                      </a:solidFill>
                      <a:ea typeface="HGPｺﾞｼｯｸE" pitchFamily="50" charset="-128"/>
                      <a:cs typeface="HGPｺﾞｼｯｸE" pitchFamily="50" charset="-128"/>
                    </a:rPr>
                    <a:t>　　　　　　　                </a:t>
                  </a:r>
                  <a:r>
                    <a:rPr lang="en-US" altLang="ja-JP" sz="1400" b="1">
                      <a:solidFill>
                        <a:schemeClr val="bg1"/>
                      </a:solidFill>
                      <a:ea typeface="HGPｺﾞｼｯｸE" pitchFamily="50" charset="-128"/>
                      <a:cs typeface="HGPｺﾞｼｯｸE" pitchFamily="50" charset="-128"/>
                    </a:rPr>
                    <a:t>×</a:t>
                  </a:r>
                </a:p>
              </p:txBody>
            </p:sp>
            <p:sp>
              <p:nvSpPr>
                <p:cNvPr id="11294" name="Text Box 27"/>
                <p:cNvSpPr txBox="1">
                  <a:spLocks noChangeArrowheads="1"/>
                </p:cNvSpPr>
                <p:nvPr/>
              </p:nvSpPr>
              <p:spPr bwMode="auto">
                <a:xfrm>
                  <a:off x="1908" y="3120"/>
                  <a:ext cx="2172" cy="634"/>
                </a:xfrm>
                <a:prstGeom prst="rect">
                  <a:avLst/>
                </a:prstGeom>
                <a:noFill/>
                <a:ln w="9525">
                  <a:noFill/>
                  <a:miter lim="800000"/>
                  <a:headEnd/>
                  <a:tailEnd/>
                </a:ln>
              </p:spPr>
              <p:txBody>
                <a:bodyPr>
                  <a:prstTxWarp prst="textNoShape">
                    <a:avLst/>
                  </a:prstTxWarp>
                  <a:spAutoFit/>
                </a:bodyPr>
                <a:lstStyle/>
                <a:p>
                  <a:r>
                    <a:rPr lang="en-US" altLang="ja-JP" sz="2000" b="1">
                      <a:ea typeface="HGPｺﾞｼｯｸE" pitchFamily="50" charset="-128"/>
                      <a:cs typeface="HGPｺﾞｼｯｸE" pitchFamily="50" charset="-128"/>
                    </a:rPr>
                    <a:t>hoge@joho:~$ </a:t>
                  </a:r>
                </a:p>
                <a:p>
                  <a:r>
                    <a:rPr lang="en-US" altLang="ja-JP" sz="2000" b="1">
                      <a:ea typeface="HGPｺﾞｼｯｸE" pitchFamily="50" charset="-128"/>
                      <a:cs typeface="HGPｺﾞｼｯｸE" pitchFamily="50" charset="-128"/>
                    </a:rPr>
                    <a:t>hoge@joho:~$</a:t>
                  </a:r>
                </a:p>
                <a:p>
                  <a:endParaRPr lang="en-US" altLang="ja-JP" sz="2000" b="1">
                    <a:ea typeface="HGPｺﾞｼｯｸE" pitchFamily="50" charset="-128"/>
                    <a:cs typeface="HGPｺﾞｼｯｸE" pitchFamily="50" charset="-128"/>
                  </a:endParaRPr>
                </a:p>
              </p:txBody>
            </p:sp>
          </p:grpSp>
          <p:sp>
            <p:nvSpPr>
              <p:cNvPr id="4124" name="Oval 28"/>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defRPr/>
                </a:pPr>
                <a:r>
                  <a:rPr lang="en-US" altLang="ja-JP" b="1" dirty="0">
                    <a:solidFill>
                      <a:srgbClr val="CCFFFF"/>
                    </a:solidFill>
                    <a:effectLst>
                      <a:outerShdw blurRad="38100" dist="38100" dir="2700000" algn="tl">
                        <a:srgbClr val="000000"/>
                      </a:outerShdw>
                    </a:effectLst>
                    <a:latin typeface="HGPｺﾞｼｯｸE" pitchFamily="50" charset="-128"/>
                    <a:ea typeface="HGPｺﾞｼｯｸE" pitchFamily="50" charset="-128"/>
                    <a:cs typeface="+mn-cs"/>
                  </a:rPr>
                  <a:t>OS</a:t>
                </a:r>
              </a:p>
            </p:txBody>
          </p:sp>
          <p:sp>
            <p:nvSpPr>
              <p:cNvPr id="4125" name="Text Box 29"/>
              <p:cNvSpPr txBox="1">
                <a:spLocks noChangeArrowheads="1"/>
              </p:cNvSpPr>
              <p:nvPr/>
            </p:nvSpPr>
            <p:spPr bwMode="auto">
              <a:xfrm>
                <a:off x="794" y="3600"/>
                <a:ext cx="698" cy="291"/>
              </a:xfrm>
              <a:prstGeom prst="rect">
                <a:avLst/>
              </a:prstGeom>
              <a:noFill/>
              <a:ln w="9525">
                <a:noFill/>
                <a:miter lim="800000"/>
                <a:headEnd/>
                <a:tailEnd/>
              </a:ln>
              <a:effectLst/>
            </p:spPr>
            <p:txBody>
              <a:bodyPr wrap="none">
                <a:prstTxWarp prst="textNoShape">
                  <a:avLst/>
                </a:prstTxWarp>
                <a:spAutoFit/>
              </a:bodyPr>
              <a:lstStyle/>
              <a:p>
                <a:r>
                  <a:rPr lang="ja-JP" altLang="en-US">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grpSp>
        <p:sp>
          <p:nvSpPr>
            <p:cNvPr id="11270" name="Rectangle 31"/>
            <p:cNvSpPr>
              <a:spLocks noChangeArrowheads="1"/>
            </p:cNvSpPr>
            <p:nvPr/>
          </p:nvSpPr>
          <p:spPr bwMode="auto">
            <a:xfrm>
              <a:off x="685800" y="4276748"/>
              <a:ext cx="7696200" cy="2438400"/>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271" name="Rectangle 35"/>
            <p:cNvSpPr>
              <a:spLocks noChangeArrowheads="1"/>
            </p:cNvSpPr>
            <p:nvPr/>
          </p:nvSpPr>
          <p:spPr bwMode="auto">
            <a:xfrm>
              <a:off x="2667000" y="4572000"/>
              <a:ext cx="3505200" cy="175260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1272" name="Rectangle 36"/>
            <p:cNvSpPr>
              <a:spLocks noChangeArrowheads="1"/>
            </p:cNvSpPr>
            <p:nvPr/>
          </p:nvSpPr>
          <p:spPr bwMode="auto">
            <a:xfrm>
              <a:off x="2667000" y="4495800"/>
              <a:ext cx="3505200" cy="304800"/>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273" name="Text Box 37"/>
            <p:cNvSpPr txBox="1">
              <a:spLocks noChangeArrowheads="1"/>
            </p:cNvSpPr>
            <p:nvPr/>
          </p:nvSpPr>
          <p:spPr bwMode="auto">
            <a:xfrm>
              <a:off x="2633663" y="4495800"/>
              <a:ext cx="3538537" cy="307975"/>
            </a:xfrm>
            <a:prstGeom prst="rect">
              <a:avLst/>
            </a:prstGeom>
            <a:noFill/>
            <a:ln w="9525">
              <a:noFill/>
              <a:miter lim="800000"/>
              <a:headEnd/>
              <a:tailEnd/>
            </a:ln>
          </p:spPr>
          <p:txBody>
            <a:bodyPr>
              <a:prstTxWarp prst="textNoShape">
                <a:avLst/>
              </a:prstTxWarp>
              <a:spAutoFit/>
            </a:bodyPr>
            <a:lstStyle/>
            <a:p>
              <a:r>
                <a:rPr lang="en-US" altLang="ja-JP" sz="1400" b="1">
                  <a:solidFill>
                    <a:schemeClr val="bg1"/>
                  </a:solidFill>
                  <a:ea typeface="HGPｺﾞｼｯｸE" pitchFamily="50" charset="-128"/>
                  <a:cs typeface="HGPｺﾞｼｯｸE" pitchFamily="50" charset="-128"/>
                </a:rPr>
                <a:t>Terminal                     </a:t>
              </a:r>
              <a:r>
                <a:rPr lang="ja-JP" altLang="en-US" sz="1400" b="1">
                  <a:solidFill>
                    <a:schemeClr val="bg1"/>
                  </a:solidFill>
                  <a:ea typeface="HGPｺﾞｼｯｸE" pitchFamily="50" charset="-128"/>
                  <a:cs typeface="HGPｺﾞｼｯｸE" pitchFamily="50" charset="-128"/>
                </a:rPr>
                <a:t>　　　　　　　                </a:t>
              </a:r>
              <a:r>
                <a:rPr lang="en-US" altLang="ja-JP" sz="1400" b="1">
                  <a:solidFill>
                    <a:schemeClr val="bg1"/>
                  </a:solidFill>
                  <a:ea typeface="HGPｺﾞｼｯｸE" pitchFamily="50" charset="-128"/>
                  <a:cs typeface="HGPｺﾞｼｯｸE" pitchFamily="50" charset="-128"/>
                </a:rPr>
                <a:t>×</a:t>
              </a:r>
            </a:p>
          </p:txBody>
        </p:sp>
        <p:sp>
          <p:nvSpPr>
            <p:cNvPr id="11274" name="Text Box 38"/>
            <p:cNvSpPr txBox="1">
              <a:spLocks noChangeArrowheads="1"/>
            </p:cNvSpPr>
            <p:nvPr/>
          </p:nvSpPr>
          <p:spPr bwMode="auto">
            <a:xfrm>
              <a:off x="2724150" y="4800600"/>
              <a:ext cx="3448050" cy="701675"/>
            </a:xfrm>
            <a:prstGeom prst="rect">
              <a:avLst/>
            </a:prstGeom>
            <a:noFill/>
            <a:ln w="9525">
              <a:noFill/>
              <a:miter lim="800000"/>
              <a:headEnd/>
              <a:tailEnd/>
            </a:ln>
          </p:spPr>
          <p:txBody>
            <a:bodyPr>
              <a:prstTxWarp prst="textNoShape">
                <a:avLst/>
              </a:prstTxWarp>
              <a:spAutoFit/>
            </a:bodyPr>
            <a:lstStyle/>
            <a:p>
              <a:r>
                <a:rPr lang="en-US" altLang="ja-JP" sz="2000" b="1">
                  <a:latin typeface="ＭＳ ゴシック" charset="-128"/>
                  <a:ea typeface="ＭＳ ゴシック" charset="-128"/>
                  <a:cs typeface="ＭＳ ゴシック" charset="-128"/>
                </a:rPr>
                <a:t>hoge@joho:~$ </a:t>
              </a:r>
            </a:p>
            <a:p>
              <a:r>
                <a:rPr lang="en-US" altLang="ja-JP" sz="2000" b="1">
                  <a:latin typeface="ＭＳ ゴシック" charset="-128"/>
                  <a:ea typeface="ＭＳ ゴシック" charset="-128"/>
                  <a:cs typeface="ＭＳ ゴシック" charset="-128"/>
                </a:rPr>
                <a:t>hoge@joho:~$ date</a:t>
              </a:r>
            </a:p>
          </p:txBody>
        </p:sp>
        <p:grpSp>
          <p:nvGrpSpPr>
            <p:cNvPr id="11275" name="Group 41"/>
            <p:cNvGrpSpPr>
              <a:grpSpLocks/>
            </p:cNvGrpSpPr>
            <p:nvPr/>
          </p:nvGrpSpPr>
          <p:grpSpPr bwMode="auto">
            <a:xfrm>
              <a:off x="2097088" y="4305300"/>
              <a:ext cx="1403350" cy="838200"/>
              <a:chOff x="1392" y="1977"/>
              <a:chExt cx="884" cy="528"/>
            </a:xfrm>
          </p:grpSpPr>
          <p:sp>
            <p:nvSpPr>
              <p:cNvPr id="11283" name="AutoShape 42"/>
              <p:cNvSpPr>
                <a:spLocks noChangeArrowheads="1"/>
              </p:cNvSpPr>
              <p:nvPr/>
            </p:nvSpPr>
            <p:spPr bwMode="auto">
              <a:xfrm>
                <a:off x="1392" y="1977"/>
                <a:ext cx="816" cy="528"/>
              </a:xfrm>
              <a:prstGeom prst="wedgeEllipseCallout">
                <a:avLst>
                  <a:gd name="adj1" fmla="val -56370"/>
                  <a:gd name="adj2" fmla="val 34282"/>
                </a:avLst>
              </a:prstGeom>
              <a:solidFill>
                <a:srgbClr val="CCFFFF"/>
              </a:solidFill>
              <a:ln w="9525">
                <a:solidFill>
                  <a:schemeClr val="tx1"/>
                </a:solidFill>
                <a:miter lim="800000"/>
                <a:headEnd/>
                <a:tailEnd/>
              </a:ln>
            </p:spPr>
            <p:txBody>
              <a:bodyPr>
                <a:prstTxWarp prst="textNoShape">
                  <a:avLst/>
                </a:prstTxWarp>
              </a:bodyPr>
              <a:lstStyle/>
              <a:p>
                <a:pPr algn="ctr"/>
                <a:endParaRPr lang="ja-JP">
                  <a:ea typeface="HGPｺﾞｼｯｸE" pitchFamily="50" charset="-128"/>
                  <a:cs typeface="HGPｺﾞｼｯｸE" pitchFamily="50" charset="-128"/>
                </a:endParaRPr>
              </a:p>
            </p:txBody>
          </p:sp>
          <p:sp>
            <p:nvSpPr>
              <p:cNvPr id="4139" name="Text Box 43"/>
              <p:cNvSpPr txBox="1">
                <a:spLocks noChangeArrowheads="1"/>
              </p:cNvSpPr>
              <p:nvPr/>
            </p:nvSpPr>
            <p:spPr bwMode="auto">
              <a:xfrm>
                <a:off x="1392" y="2082"/>
                <a:ext cx="884" cy="288"/>
              </a:xfrm>
              <a:prstGeom prst="rect">
                <a:avLst/>
              </a:prstGeom>
              <a:noFill/>
              <a:ln w="9525">
                <a:noFill/>
                <a:miter lim="800000"/>
                <a:headEnd/>
                <a:tailEnd/>
              </a:ln>
              <a:effectLst/>
            </p:spPr>
            <p:txBody>
              <a:bodyPr wrap="none">
                <a:prstTxWarp prst="textNoShape">
                  <a:avLst/>
                </a:prstTxWarp>
                <a:spAutoFit/>
              </a:bodyPr>
              <a:lstStyle/>
              <a:p>
                <a:r>
                  <a:rPr lang="ja-JP" altLang="en-US" dirty="0">
                    <a:effectLst>
                      <a:outerShdw blurRad="38100" dist="38100" dir="2700000" algn="tl">
                        <a:srgbClr val="FFFFFF"/>
                      </a:outerShdw>
                    </a:effectLst>
                    <a:ea typeface="HGPｺﾞｼｯｸE" pitchFamily="50" charset="-128"/>
                    <a:cs typeface="HGPｺﾞｼｯｸE" pitchFamily="50" charset="-128"/>
                  </a:rPr>
                  <a:t>今何時？</a:t>
                </a:r>
              </a:p>
            </p:txBody>
          </p:sp>
        </p:grpSp>
        <p:grpSp>
          <p:nvGrpSpPr>
            <p:cNvPr id="11276" name="Group 44"/>
            <p:cNvGrpSpPr>
              <a:grpSpLocks/>
            </p:cNvGrpSpPr>
            <p:nvPr/>
          </p:nvGrpSpPr>
          <p:grpSpPr bwMode="auto">
            <a:xfrm>
              <a:off x="2209800" y="5257800"/>
              <a:ext cx="4419600" cy="457200"/>
              <a:chOff x="1392" y="2496"/>
              <a:chExt cx="2784" cy="288"/>
            </a:xfrm>
          </p:grpSpPr>
          <p:sp>
            <p:nvSpPr>
              <p:cNvPr id="11281" name="AutoShape 45"/>
              <p:cNvSpPr>
                <a:spLocks noChangeArrowheads="1"/>
              </p:cNvSpPr>
              <p:nvPr/>
            </p:nvSpPr>
            <p:spPr bwMode="auto">
              <a:xfrm>
                <a:off x="1392" y="2496"/>
                <a:ext cx="336" cy="288"/>
              </a:xfrm>
              <a:prstGeom prst="rightArrow">
                <a:avLst>
                  <a:gd name="adj1" fmla="val 50000"/>
                  <a:gd name="adj2" fmla="val 73613"/>
                </a:avLst>
              </a:prstGeom>
              <a:solidFill>
                <a:schemeClr val="accent2"/>
              </a:solidFill>
              <a:ln w="9525">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1282" name="AutoShape 46"/>
              <p:cNvSpPr>
                <a:spLocks noChangeArrowheads="1"/>
              </p:cNvSpPr>
              <p:nvPr/>
            </p:nvSpPr>
            <p:spPr bwMode="auto">
              <a:xfrm>
                <a:off x="3840" y="2496"/>
                <a:ext cx="336" cy="288"/>
              </a:xfrm>
              <a:prstGeom prst="rightArrow">
                <a:avLst>
                  <a:gd name="adj1" fmla="val 50000"/>
                  <a:gd name="adj2" fmla="val 73613"/>
                </a:avLst>
              </a:prstGeom>
              <a:solidFill>
                <a:schemeClr val="accent2"/>
              </a:solidFill>
              <a:ln w="9525">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sp>
          <p:nvSpPr>
            <p:cNvPr id="4166" name="Oval 70"/>
            <p:cNvSpPr>
              <a:spLocks noChangeArrowheads="1"/>
            </p:cNvSpPr>
            <p:nvPr/>
          </p:nvSpPr>
          <p:spPr bwMode="auto">
            <a:xfrm>
              <a:off x="6659563" y="4797430"/>
              <a:ext cx="1368425" cy="1368438"/>
            </a:xfrm>
            <a:prstGeom prst="ellipse">
              <a:avLst/>
            </a:prstGeom>
            <a:gradFill rotWithShape="1">
              <a:gsLst>
                <a:gs pos="0">
                  <a:srgbClr val="996600">
                    <a:gamma/>
                    <a:shade val="50980"/>
                    <a:invGamma/>
                  </a:srgbClr>
                </a:gs>
                <a:gs pos="100000">
                  <a:srgbClr val="996600"/>
                </a:gs>
              </a:gsLst>
              <a:lin ang="5400000" scaled="1"/>
            </a:gradFill>
            <a:ln w="9525">
              <a:solidFill>
                <a:schemeClr val="tx1"/>
              </a:solidFill>
              <a:round/>
              <a:headEnd/>
              <a:tailEnd/>
            </a:ln>
            <a:effectLst/>
          </p:spPr>
          <p:txBody>
            <a:bodyPr wrap="none" anchor="ctr">
              <a:prstTxWarp prst="textNoShape">
                <a:avLst/>
              </a:prstTxWarp>
            </a:bodyPr>
            <a:lstStyle/>
            <a:p>
              <a:pPr algn="ctr"/>
              <a:r>
                <a:rPr lang="en-US" altLang="ja-JP" b="1">
                  <a:solidFill>
                    <a:srgbClr val="CCFFFF"/>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b="1">
                  <a:solidFill>
                    <a:srgbClr val="CCFFFF"/>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カーネル </a:t>
              </a:r>
            </a:p>
          </p:txBody>
        </p:sp>
        <p:sp>
          <p:nvSpPr>
            <p:cNvPr id="4167" name="Text Box 71"/>
            <p:cNvSpPr txBox="1">
              <a:spLocks noChangeArrowheads="1"/>
            </p:cNvSpPr>
            <p:nvPr/>
          </p:nvSpPr>
          <p:spPr bwMode="auto">
            <a:xfrm>
              <a:off x="3995738" y="5516574"/>
              <a:ext cx="1552575" cy="400054"/>
            </a:xfrm>
            <a:prstGeom prst="rect">
              <a:avLst/>
            </a:prstGeom>
            <a:noFill/>
            <a:ln w="9525">
              <a:solidFill>
                <a:schemeClr val="accent2"/>
              </a:solidFill>
              <a:miter lim="800000"/>
              <a:headEnd/>
              <a:tailEnd/>
            </a:ln>
            <a:effectLst/>
          </p:spPr>
          <p:txBody>
            <a:bodyPr wrap="none">
              <a:prstTxWarp prst="textNoShape">
                <a:avLst/>
              </a:prstTxWarp>
              <a:spAutoFit/>
            </a:bodyPr>
            <a:lstStyle/>
            <a:p>
              <a:r>
                <a:rPr lang="ja-JP" altLang="en-US" sz="2000">
                  <a:solidFill>
                    <a:srgbClr val="0066FF"/>
                  </a:solidFill>
                  <a:effectLst>
                    <a:outerShdw blurRad="38100" dist="38100" dir="2700000" algn="tl">
                      <a:srgbClr val="000000"/>
                    </a:outerShdw>
                  </a:effectLst>
                  <a:ea typeface="HGPｺﾞｼｯｸE" pitchFamily="50" charset="-128"/>
                  <a:cs typeface="HGPｺﾞｼｯｸE" pitchFamily="50" charset="-128"/>
                </a:rPr>
                <a:t>コマンド入力</a:t>
              </a:r>
            </a:p>
          </p:txBody>
        </p:sp>
        <p:pic>
          <p:nvPicPr>
            <p:cNvPr id="11279" name="Picture 2" descr="C:\Users\yamasita\Desktop\person.png"/>
            <p:cNvPicPr>
              <a:picLocks noChangeAspect="1" noChangeArrowheads="1"/>
            </p:cNvPicPr>
            <p:nvPr/>
          </p:nvPicPr>
          <p:blipFill>
            <a:blip r:embed="rId3"/>
            <a:srcRect/>
            <a:stretch>
              <a:fillRect/>
            </a:stretch>
          </p:blipFill>
          <p:spPr bwMode="auto">
            <a:xfrm>
              <a:off x="1000125" y="4786313"/>
              <a:ext cx="952500" cy="1406525"/>
            </a:xfrm>
            <a:prstGeom prst="rect">
              <a:avLst/>
            </a:prstGeom>
            <a:noFill/>
            <a:ln w="9525">
              <a:noFill/>
              <a:miter lim="800000"/>
              <a:headEnd/>
              <a:tailEnd/>
            </a:ln>
          </p:spPr>
        </p:pic>
        <p:sp>
          <p:nvSpPr>
            <p:cNvPr id="39" name="Text Box 32"/>
            <p:cNvSpPr txBox="1">
              <a:spLocks noChangeArrowheads="1"/>
            </p:cNvSpPr>
            <p:nvPr/>
          </p:nvSpPr>
          <p:spPr bwMode="auto">
            <a:xfrm>
              <a:off x="928688" y="6181743"/>
              <a:ext cx="1108075" cy="461966"/>
            </a:xfrm>
            <a:prstGeom prst="rect">
              <a:avLst/>
            </a:prstGeom>
            <a:noFill/>
            <a:ln w="9525">
              <a:noFill/>
              <a:miter lim="800000"/>
              <a:headEnd/>
              <a:tailEnd/>
            </a:ln>
            <a:effectLst/>
          </p:spPr>
          <p:txBody>
            <a:bodyPr wrap="none">
              <a:prstTxWarp prst="textNoShape">
                <a:avLst/>
              </a:prstTxWarp>
              <a:spAutoFit/>
            </a:bodyPr>
            <a:lstStyle/>
            <a:p>
              <a:r>
                <a:rPr lang="ja-JP" altLang="en-US" dirty="0">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grpSp>
      <p:sp>
        <p:nvSpPr>
          <p:cNvPr id="32" name="Rectangle 4"/>
          <p:cNvSpPr>
            <a:spLocks noGrp="1" noChangeArrowheads="1"/>
          </p:cNvSpPr>
          <p:nvPr>
            <p:ph type="title"/>
          </p:nvPr>
        </p:nvSpPr>
        <p:spPr>
          <a:xfrm>
            <a:off x="685800" y="76200"/>
            <a:ext cx="7772400" cy="1143000"/>
          </a:xfrm>
        </p:spPr>
        <p:txBody>
          <a:bodyPr/>
          <a:lstStyle/>
          <a:p>
            <a:pPr eaLnBrk="1" hangingPunct="1"/>
            <a:r>
              <a:rPr lang="ja-JP" altLang="en-US" dirty="0" smtClean="0">
                <a:solidFill>
                  <a:schemeClr val="tx1"/>
                </a:solidFill>
                <a:latin typeface="HGPｺﾞｼｯｸE" pitchFamily="50" charset="-128"/>
                <a:ea typeface="HGPｺﾞｼｯｸE" pitchFamily="50" charset="-128"/>
                <a:cs typeface="HGPｺﾞｼｯｸE" pitchFamily="50" charset="-128"/>
              </a:rPr>
              <a:t>シェル</a:t>
            </a:r>
            <a:r>
              <a:rPr lang="ja-JP" altLang="en-US" dirty="0" smtClean="0">
                <a:solidFill>
                  <a:schemeClr val="tx1"/>
                </a:solidFill>
                <a:latin typeface="HGPｺﾞｼｯｸE" pitchFamily="50" charset="-128"/>
                <a:ea typeface="HGPｺﾞｼｯｸE" pitchFamily="50" charset="-128"/>
                <a:cs typeface="HGPｺﾞｼｯｸE" pitchFamily="50" charset="-128"/>
              </a:rPr>
              <a:t>の</a:t>
            </a:r>
            <a:r>
              <a:rPr lang="ja-JP" altLang="en-US" dirty="0" smtClean="0">
                <a:solidFill>
                  <a:schemeClr val="tx1"/>
                </a:solidFill>
                <a:latin typeface="HGPｺﾞｼｯｸE" pitchFamily="50" charset="-128"/>
                <a:ea typeface="HGPｺﾞｼｯｸE" pitchFamily="50" charset="-128"/>
                <a:cs typeface="HGPｺﾞｼｯｸE" pitchFamily="50" charset="-128"/>
              </a:rPr>
              <a:t>機能</a:t>
            </a:r>
            <a:r>
              <a:rPr lang="en-US" altLang="ja-JP" dirty="0" smtClean="0">
                <a:solidFill>
                  <a:schemeClr val="tx1"/>
                </a:solidFill>
                <a:latin typeface="HGPｺﾞｼｯｸE" pitchFamily="50" charset="-128"/>
                <a:ea typeface="HGPｺﾞｼｯｸE" pitchFamily="50" charset="-128"/>
                <a:cs typeface="HGPｺﾞｼｯｸE" pitchFamily="50" charset="-128"/>
              </a:rPr>
              <a:t/>
            </a:r>
            <a:br>
              <a:rPr lang="en-US" altLang="ja-JP" dirty="0" smtClean="0">
                <a:solidFill>
                  <a:schemeClr val="tx1"/>
                </a:solidFill>
                <a:latin typeface="HGPｺﾞｼｯｸE" pitchFamily="50" charset="-128"/>
                <a:ea typeface="HGPｺﾞｼｯｸE" pitchFamily="50" charset="-128"/>
                <a:cs typeface="HGPｺﾞｼｯｸE" pitchFamily="50" charset="-128"/>
              </a:rPr>
            </a:br>
            <a:r>
              <a:rPr lang="en-US" altLang="ja-JP" dirty="0" smtClean="0">
                <a:solidFill>
                  <a:schemeClr val="tx1"/>
                </a:solidFill>
                <a:latin typeface="HGPｺﾞｼｯｸE" pitchFamily="50" charset="-128"/>
                <a:ea typeface="HGPｺﾞｼｯｸE" pitchFamily="50" charset="-128"/>
                <a:cs typeface="HGPｺﾞｼｯｸE" pitchFamily="50" charset="-128"/>
              </a:rPr>
              <a:t>〜</a:t>
            </a:r>
            <a:r>
              <a:rPr lang="ja-JP" altLang="en-US" dirty="0" smtClean="0">
                <a:solidFill>
                  <a:schemeClr val="tx1"/>
                </a:solidFill>
                <a:latin typeface="HGPｺﾞｼｯｸE" pitchFamily="50" charset="-128"/>
                <a:ea typeface="HGPｺﾞｼｯｸE" pitchFamily="50" charset="-128"/>
                <a:cs typeface="HGPｺﾞｼｯｸE" pitchFamily="50" charset="-128"/>
              </a:rPr>
              <a:t>ユーザインターフェース</a:t>
            </a:r>
            <a:r>
              <a:rPr lang="en-US" altLang="ja-JP" dirty="0" smtClean="0">
                <a:solidFill>
                  <a:schemeClr val="tx1"/>
                </a:solidFill>
                <a:latin typeface="HGPｺﾞｼｯｸE" pitchFamily="50" charset="-128"/>
                <a:ea typeface="HGPｺﾞｼｯｸE" pitchFamily="50" charset="-128"/>
                <a:cs typeface="HGPｺﾞｼｯｸE" pitchFamily="50" charset="-128"/>
              </a:rPr>
              <a:t>〜</a:t>
            </a:r>
            <a:endParaRPr lang="ja-JP" altLang="en-US" dirty="0">
              <a:solidFill>
                <a:schemeClr val="tx1"/>
              </a:solidFill>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 name="Rectangle 3"/>
          <p:cNvSpPr>
            <a:spLocks noGrp="1" noChangeArrowheads="1"/>
          </p:cNvSpPr>
          <p:nvPr>
            <p:ph idx="1"/>
          </p:nvPr>
        </p:nvSpPr>
        <p:spPr>
          <a:xfrm>
            <a:off x="214313" y="3943350"/>
            <a:ext cx="8415337" cy="3143250"/>
          </a:xfrm>
        </p:spPr>
        <p:txBody>
          <a:bodyPr/>
          <a:lstStyle/>
          <a:p>
            <a:pPr eaLnBrk="1" hangingPunct="1">
              <a:buClr>
                <a:schemeClr val="tx1"/>
              </a:buClr>
              <a:buFont typeface="Arial"/>
              <a:buChar char="•"/>
            </a:pPr>
            <a:r>
              <a:rPr lang="en-US" altLang="ja-JP" dirty="0">
                <a:solidFill>
                  <a:schemeClr val="bg1"/>
                </a:solidFill>
                <a:latin typeface="HGPｺﾞｼｯｸE" pitchFamily="50" charset="-128"/>
                <a:ea typeface="HGPｺﾞｼｯｸE" pitchFamily="50" charset="-128"/>
                <a:cs typeface="HGPｺﾞｼｯｸE" pitchFamily="50" charset="-128"/>
              </a:rPr>
              <a:t> </a:t>
            </a:r>
            <a:r>
              <a:rPr lang="ja-JP" altLang="en-US" dirty="0">
                <a:latin typeface="HGPｺﾞｼｯｸE" pitchFamily="50" charset="-128"/>
                <a:ea typeface="HGPｺﾞｼｯｸE" pitchFamily="50" charset="-128"/>
                <a:cs typeface="HGPｺﾞｼｯｸE" pitchFamily="50" charset="-128"/>
              </a:rPr>
              <a:t>シェルの動作例 </a:t>
            </a:r>
            <a:r>
              <a:rPr lang="en-US" altLang="ja-JP" dirty="0">
                <a:latin typeface="HGPｺﾞｼｯｸE" pitchFamily="50" charset="-128"/>
                <a:ea typeface="HGPｺﾞｼｯｸE" pitchFamily="50" charset="-128"/>
                <a:cs typeface="HGPｺﾞｼｯｸE" pitchFamily="50" charset="-128"/>
              </a:rPr>
              <a:t>: date </a:t>
            </a:r>
            <a:r>
              <a:rPr lang="ja-JP" altLang="en-US" dirty="0">
                <a:latin typeface="HGPｺﾞｼｯｸE" pitchFamily="50" charset="-128"/>
                <a:ea typeface="HGPｺﾞｼｯｸE" pitchFamily="50" charset="-128"/>
                <a:cs typeface="HGPｺﾞｼｯｸE" pitchFamily="50" charset="-128"/>
              </a:rPr>
              <a:t>コマンドでカーネルから日時を取得</a:t>
            </a:r>
          </a:p>
          <a:p>
            <a:pPr lvl="1" eaLnBrk="1" hangingPunct="1">
              <a:buClr>
                <a:schemeClr val="tx1"/>
              </a:buClr>
              <a:buFont typeface="Arial"/>
              <a:buChar char="•"/>
            </a:pPr>
            <a:r>
              <a:rPr lang="ja-JP" altLang="en-US" dirty="0">
                <a:latin typeface="HGPｺﾞｼｯｸE" pitchFamily="50" charset="-128"/>
                <a:ea typeface="HGPｺﾞｼｯｸE" pitchFamily="50" charset="-128"/>
                <a:cs typeface="HGPｺﾞｼｯｸE" pitchFamily="50" charset="-128"/>
              </a:rPr>
              <a:t>シェルは</a:t>
            </a:r>
            <a:r>
              <a:rPr lang="ja-JP" altLang="en-US" dirty="0" smtClean="0">
                <a:latin typeface="HGPｺﾞｼｯｸE" pitchFamily="50" charset="-128"/>
                <a:ea typeface="HGPｺﾞｼｯｸE" pitchFamily="50" charset="-128"/>
                <a:cs typeface="HGPｺﾞｼｯｸE" pitchFamily="50" charset="-128"/>
              </a:rPr>
              <a:t>カーネルからの応答をユーザに返す</a:t>
            </a:r>
            <a:endParaRPr lang="en-US" altLang="ja-JP" dirty="0">
              <a:latin typeface="HGPｺﾞｼｯｸE" pitchFamily="50" charset="-128"/>
              <a:ea typeface="HGPｺﾞｼｯｸE" pitchFamily="50" charset="-128"/>
              <a:cs typeface="HGPｺﾞｼｯｸE" pitchFamily="50" charset="-128"/>
            </a:endParaRPr>
          </a:p>
        </p:txBody>
      </p:sp>
      <p:grpSp>
        <p:nvGrpSpPr>
          <p:cNvPr id="12292" name="グループ化 46"/>
          <p:cNvGrpSpPr>
            <a:grpSpLocks/>
          </p:cNvGrpSpPr>
          <p:nvPr/>
        </p:nvGrpSpPr>
        <p:grpSpPr bwMode="auto">
          <a:xfrm>
            <a:off x="685800" y="1438275"/>
            <a:ext cx="7696200" cy="2438400"/>
            <a:chOff x="685800" y="4267200"/>
            <a:chExt cx="7696200" cy="2438400"/>
          </a:xfrm>
        </p:grpSpPr>
        <p:grpSp>
          <p:nvGrpSpPr>
            <p:cNvPr id="12293" name="Group 9"/>
            <p:cNvGrpSpPr>
              <a:grpSpLocks/>
            </p:cNvGrpSpPr>
            <p:nvPr/>
          </p:nvGrpSpPr>
          <p:grpSpPr bwMode="auto">
            <a:xfrm>
              <a:off x="685800" y="4267200"/>
              <a:ext cx="7696200" cy="2438400"/>
              <a:chOff x="480" y="2688"/>
              <a:chExt cx="4848" cy="1536"/>
            </a:xfrm>
          </p:grpSpPr>
          <p:sp>
            <p:nvSpPr>
              <p:cNvPr id="12326" name="Rectangle 10"/>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27" name="AutoShape 11"/>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28" name="Oval 12"/>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nvGrpSpPr>
              <p:cNvPr id="12329" name="Group 13"/>
              <p:cNvGrpSpPr>
                <a:grpSpLocks/>
              </p:cNvGrpSpPr>
              <p:nvPr/>
            </p:nvGrpSpPr>
            <p:grpSpPr bwMode="auto">
              <a:xfrm>
                <a:off x="1707" y="2832"/>
                <a:ext cx="2229" cy="1152"/>
                <a:chOff x="1851" y="2928"/>
                <a:chExt cx="2229" cy="1152"/>
              </a:xfrm>
            </p:grpSpPr>
            <p:sp>
              <p:nvSpPr>
                <p:cNvPr id="12332" name="Rectangle 14"/>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2333" name="Rectangle 15"/>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34" name="Text Box 16"/>
                <p:cNvSpPr txBox="1">
                  <a:spLocks noChangeArrowheads="1"/>
                </p:cNvSpPr>
                <p:nvPr/>
              </p:nvSpPr>
              <p:spPr bwMode="auto">
                <a:xfrm>
                  <a:off x="1851" y="2928"/>
                  <a:ext cx="2229" cy="194"/>
                </a:xfrm>
                <a:prstGeom prst="rect">
                  <a:avLst/>
                </a:prstGeom>
                <a:noFill/>
                <a:ln w="9525">
                  <a:noFill/>
                  <a:miter lim="800000"/>
                  <a:headEnd/>
                  <a:tailEnd/>
                </a:ln>
              </p:spPr>
              <p:txBody>
                <a:bodyPr>
                  <a:prstTxWarp prst="textNoShape">
                    <a:avLst/>
                  </a:prstTxWarp>
                  <a:spAutoFit/>
                </a:bodyPr>
                <a:lstStyle/>
                <a:p>
                  <a:r>
                    <a:rPr lang="en-US" altLang="ja-JP" sz="1400" b="1">
                      <a:solidFill>
                        <a:schemeClr val="bg1"/>
                      </a:solidFill>
                      <a:ea typeface="HGPｺﾞｼｯｸE" pitchFamily="50" charset="-128"/>
                      <a:cs typeface="HGPｺﾞｼｯｸE" pitchFamily="50" charset="-128"/>
                    </a:rPr>
                    <a:t>Kterm                         </a:t>
                  </a:r>
                  <a:r>
                    <a:rPr lang="ja-JP" altLang="en-US" sz="1400" b="1">
                      <a:solidFill>
                        <a:schemeClr val="bg1"/>
                      </a:solidFill>
                      <a:ea typeface="HGPｺﾞｼｯｸE" pitchFamily="50" charset="-128"/>
                      <a:cs typeface="HGPｺﾞｼｯｸE" pitchFamily="50" charset="-128"/>
                    </a:rPr>
                    <a:t>　　　　　　　                </a:t>
                  </a:r>
                  <a:r>
                    <a:rPr lang="en-US" altLang="ja-JP" sz="1400" b="1">
                      <a:solidFill>
                        <a:schemeClr val="bg1"/>
                      </a:solidFill>
                      <a:ea typeface="HGPｺﾞｼｯｸE" pitchFamily="50" charset="-128"/>
                      <a:cs typeface="HGPｺﾞｼｯｸE" pitchFamily="50" charset="-128"/>
                    </a:rPr>
                    <a:t>×</a:t>
                  </a:r>
                </a:p>
              </p:txBody>
            </p:sp>
            <p:sp>
              <p:nvSpPr>
                <p:cNvPr id="12335" name="Text Box 17"/>
                <p:cNvSpPr txBox="1">
                  <a:spLocks noChangeArrowheads="1"/>
                </p:cNvSpPr>
                <p:nvPr/>
              </p:nvSpPr>
              <p:spPr bwMode="auto">
                <a:xfrm>
                  <a:off x="1908" y="3120"/>
                  <a:ext cx="2172" cy="634"/>
                </a:xfrm>
                <a:prstGeom prst="rect">
                  <a:avLst/>
                </a:prstGeom>
                <a:noFill/>
                <a:ln w="9525">
                  <a:noFill/>
                  <a:miter lim="800000"/>
                  <a:headEnd/>
                  <a:tailEnd/>
                </a:ln>
              </p:spPr>
              <p:txBody>
                <a:bodyPr>
                  <a:prstTxWarp prst="textNoShape">
                    <a:avLst/>
                  </a:prstTxWarp>
                  <a:spAutoFit/>
                </a:bodyPr>
                <a:lstStyle/>
                <a:p>
                  <a:r>
                    <a:rPr lang="en-US" altLang="ja-JP" sz="2000" b="1">
                      <a:ea typeface="HGPｺﾞｼｯｸE" pitchFamily="50" charset="-128"/>
                      <a:cs typeface="HGPｺﾞｼｯｸE" pitchFamily="50" charset="-128"/>
                    </a:rPr>
                    <a:t>hoge@joho:~$ </a:t>
                  </a:r>
                </a:p>
                <a:p>
                  <a:r>
                    <a:rPr lang="en-US" altLang="ja-JP" sz="2000" b="1">
                      <a:ea typeface="HGPｺﾞｼｯｸE" pitchFamily="50" charset="-128"/>
                      <a:cs typeface="HGPｺﾞｼｯｸE" pitchFamily="50" charset="-128"/>
                    </a:rPr>
                    <a:t>hoge@joho:~$</a:t>
                  </a:r>
                </a:p>
                <a:p>
                  <a:endParaRPr lang="en-US" altLang="ja-JP" sz="2000" b="1">
                    <a:ea typeface="HGPｺﾞｼｯｸE" pitchFamily="50" charset="-128"/>
                    <a:cs typeface="HGPｺﾞｼｯｸE" pitchFamily="50" charset="-128"/>
                  </a:endParaRPr>
                </a:p>
              </p:txBody>
            </p:sp>
          </p:grpSp>
          <p:sp>
            <p:nvSpPr>
              <p:cNvPr id="31762" name="Oval 18"/>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defRPr/>
                </a:pPr>
                <a:r>
                  <a:rPr lang="en-US" altLang="ja-JP" b="1" dirty="0">
                    <a:solidFill>
                      <a:srgbClr val="CCFFFF"/>
                    </a:solidFill>
                    <a:effectLst>
                      <a:outerShdw blurRad="38100" dist="38100" dir="2700000" algn="tl">
                        <a:srgbClr val="000000"/>
                      </a:outerShdw>
                    </a:effectLst>
                    <a:latin typeface="HGPｺﾞｼｯｸE" pitchFamily="50" charset="-128"/>
                    <a:ea typeface="HGPｺﾞｼｯｸE" pitchFamily="50" charset="-128"/>
                    <a:cs typeface="+mn-cs"/>
                  </a:rPr>
                  <a:t>OS</a:t>
                </a:r>
              </a:p>
            </p:txBody>
          </p:sp>
          <p:sp>
            <p:nvSpPr>
              <p:cNvPr id="31763" name="Text Box 19"/>
              <p:cNvSpPr txBox="1">
                <a:spLocks noChangeArrowheads="1"/>
              </p:cNvSpPr>
              <p:nvPr/>
            </p:nvSpPr>
            <p:spPr bwMode="auto">
              <a:xfrm>
                <a:off x="794" y="3600"/>
                <a:ext cx="698" cy="291"/>
              </a:xfrm>
              <a:prstGeom prst="rect">
                <a:avLst/>
              </a:prstGeom>
              <a:noFill/>
              <a:ln w="9525">
                <a:noFill/>
                <a:miter lim="800000"/>
                <a:headEnd/>
                <a:tailEnd/>
              </a:ln>
              <a:effectLst/>
            </p:spPr>
            <p:txBody>
              <a:bodyPr wrap="none">
                <a:prstTxWarp prst="textNoShape">
                  <a:avLst/>
                </a:prstTxWarp>
                <a:spAutoFit/>
              </a:bodyPr>
              <a:lstStyle/>
              <a:p>
                <a:r>
                  <a:rPr lang="ja-JP" altLang="en-US">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grpSp>
        <p:grpSp>
          <p:nvGrpSpPr>
            <p:cNvPr id="12294" name="Group 20"/>
            <p:cNvGrpSpPr>
              <a:grpSpLocks/>
            </p:cNvGrpSpPr>
            <p:nvPr/>
          </p:nvGrpSpPr>
          <p:grpSpPr bwMode="auto">
            <a:xfrm>
              <a:off x="685800" y="4267200"/>
              <a:ext cx="7696200" cy="2438400"/>
              <a:chOff x="480" y="2688"/>
              <a:chExt cx="4848" cy="1536"/>
            </a:xfrm>
          </p:grpSpPr>
          <p:sp>
            <p:nvSpPr>
              <p:cNvPr id="12316" name="Rectangle 21"/>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17" name="AutoShape 22"/>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18" name="Oval 23"/>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nvGrpSpPr>
              <p:cNvPr id="12319" name="Group 24"/>
              <p:cNvGrpSpPr>
                <a:grpSpLocks/>
              </p:cNvGrpSpPr>
              <p:nvPr/>
            </p:nvGrpSpPr>
            <p:grpSpPr bwMode="auto">
              <a:xfrm>
                <a:off x="1707" y="2832"/>
                <a:ext cx="2229" cy="1152"/>
                <a:chOff x="1851" y="2928"/>
                <a:chExt cx="2229" cy="1152"/>
              </a:xfrm>
            </p:grpSpPr>
            <p:sp>
              <p:nvSpPr>
                <p:cNvPr id="12322" name="Rectangle 25"/>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2323" name="Rectangle 26"/>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24" name="Text Box 27"/>
                <p:cNvSpPr txBox="1">
                  <a:spLocks noChangeArrowheads="1"/>
                </p:cNvSpPr>
                <p:nvPr/>
              </p:nvSpPr>
              <p:spPr bwMode="auto">
                <a:xfrm>
                  <a:off x="1851" y="2928"/>
                  <a:ext cx="2229" cy="194"/>
                </a:xfrm>
                <a:prstGeom prst="rect">
                  <a:avLst/>
                </a:prstGeom>
                <a:noFill/>
                <a:ln w="9525">
                  <a:noFill/>
                  <a:miter lim="800000"/>
                  <a:headEnd/>
                  <a:tailEnd/>
                </a:ln>
              </p:spPr>
              <p:txBody>
                <a:bodyPr>
                  <a:prstTxWarp prst="textNoShape">
                    <a:avLst/>
                  </a:prstTxWarp>
                  <a:spAutoFit/>
                </a:bodyPr>
                <a:lstStyle/>
                <a:p>
                  <a:r>
                    <a:rPr lang="en-US" altLang="ja-JP" sz="1400" b="1">
                      <a:solidFill>
                        <a:schemeClr val="bg1"/>
                      </a:solidFill>
                      <a:ea typeface="HGPｺﾞｼｯｸE" pitchFamily="50" charset="-128"/>
                      <a:cs typeface="HGPｺﾞｼｯｸE" pitchFamily="50" charset="-128"/>
                    </a:rPr>
                    <a:t>Kterm                         </a:t>
                  </a:r>
                  <a:r>
                    <a:rPr lang="ja-JP" altLang="en-US" sz="1400" b="1">
                      <a:solidFill>
                        <a:schemeClr val="bg1"/>
                      </a:solidFill>
                      <a:ea typeface="HGPｺﾞｼｯｸE" pitchFamily="50" charset="-128"/>
                      <a:cs typeface="HGPｺﾞｼｯｸE" pitchFamily="50" charset="-128"/>
                    </a:rPr>
                    <a:t>　　　　　　　                </a:t>
                  </a:r>
                  <a:r>
                    <a:rPr lang="en-US" altLang="ja-JP" sz="1400" b="1">
                      <a:solidFill>
                        <a:schemeClr val="bg1"/>
                      </a:solidFill>
                      <a:ea typeface="HGPｺﾞｼｯｸE" pitchFamily="50" charset="-128"/>
                      <a:cs typeface="HGPｺﾞｼｯｸE" pitchFamily="50" charset="-128"/>
                    </a:rPr>
                    <a:t>×</a:t>
                  </a:r>
                </a:p>
              </p:txBody>
            </p:sp>
            <p:sp>
              <p:nvSpPr>
                <p:cNvPr id="12325" name="Text Box 28"/>
                <p:cNvSpPr txBox="1">
                  <a:spLocks noChangeArrowheads="1"/>
                </p:cNvSpPr>
                <p:nvPr/>
              </p:nvSpPr>
              <p:spPr bwMode="auto">
                <a:xfrm>
                  <a:off x="1908" y="3120"/>
                  <a:ext cx="2172" cy="442"/>
                </a:xfrm>
                <a:prstGeom prst="rect">
                  <a:avLst/>
                </a:prstGeom>
                <a:noFill/>
                <a:ln w="9525">
                  <a:noFill/>
                  <a:miter lim="800000"/>
                  <a:headEnd/>
                  <a:tailEnd/>
                </a:ln>
              </p:spPr>
              <p:txBody>
                <a:bodyPr>
                  <a:prstTxWarp prst="textNoShape">
                    <a:avLst/>
                  </a:prstTxWarp>
                  <a:spAutoFit/>
                </a:bodyPr>
                <a:lstStyle/>
                <a:p>
                  <a:r>
                    <a:rPr lang="en-US" altLang="ja-JP" sz="2000" b="1">
                      <a:ea typeface="HGPｺﾞｼｯｸE" pitchFamily="50" charset="-128"/>
                      <a:cs typeface="HGPｺﾞｼｯｸE" pitchFamily="50" charset="-128"/>
                    </a:rPr>
                    <a:t>hoge@joho:~$ </a:t>
                  </a:r>
                </a:p>
                <a:p>
                  <a:r>
                    <a:rPr lang="en-US" altLang="ja-JP" sz="2000" b="1">
                      <a:ea typeface="HGPｺﾞｼｯｸE" pitchFamily="50" charset="-128"/>
                      <a:cs typeface="HGPｺﾞｼｯｸE" pitchFamily="50" charset="-128"/>
                    </a:rPr>
                    <a:t>hoge@joho:~$ date</a:t>
                  </a:r>
                </a:p>
              </p:txBody>
            </p:sp>
          </p:grpSp>
          <p:sp>
            <p:nvSpPr>
              <p:cNvPr id="31773" name="Oval 29"/>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defRPr/>
                </a:pPr>
                <a:r>
                  <a:rPr lang="en-US" altLang="ja-JP" b="1" dirty="0">
                    <a:solidFill>
                      <a:srgbClr val="CCFFFF"/>
                    </a:solidFill>
                    <a:effectLst>
                      <a:outerShdw blurRad="38100" dist="38100" dir="2700000" algn="tl">
                        <a:srgbClr val="000000"/>
                      </a:outerShdw>
                    </a:effectLst>
                    <a:latin typeface="HGPｺﾞｼｯｸE" pitchFamily="50" charset="-128"/>
                    <a:ea typeface="HGPｺﾞｼｯｸE" pitchFamily="50" charset="-128"/>
                    <a:cs typeface="+mn-cs"/>
                  </a:rPr>
                  <a:t>OS</a:t>
                </a:r>
              </a:p>
            </p:txBody>
          </p:sp>
          <p:sp>
            <p:nvSpPr>
              <p:cNvPr id="31774" name="Text Box 30"/>
              <p:cNvSpPr txBox="1">
                <a:spLocks noChangeArrowheads="1"/>
              </p:cNvSpPr>
              <p:nvPr/>
            </p:nvSpPr>
            <p:spPr bwMode="auto">
              <a:xfrm>
                <a:off x="794" y="3600"/>
                <a:ext cx="698" cy="291"/>
              </a:xfrm>
              <a:prstGeom prst="rect">
                <a:avLst/>
              </a:prstGeom>
              <a:noFill/>
              <a:ln w="9525">
                <a:noFill/>
                <a:miter lim="800000"/>
                <a:headEnd/>
                <a:tailEnd/>
              </a:ln>
              <a:effectLst/>
            </p:spPr>
            <p:txBody>
              <a:bodyPr wrap="none">
                <a:prstTxWarp prst="textNoShape">
                  <a:avLst/>
                </a:prstTxWarp>
                <a:spAutoFit/>
              </a:bodyPr>
              <a:lstStyle/>
              <a:p>
                <a:r>
                  <a:rPr lang="ja-JP" altLang="en-US">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grpSp>
        <p:grpSp>
          <p:nvGrpSpPr>
            <p:cNvPr id="12295" name="Group 31"/>
            <p:cNvGrpSpPr>
              <a:grpSpLocks/>
            </p:cNvGrpSpPr>
            <p:nvPr/>
          </p:nvGrpSpPr>
          <p:grpSpPr bwMode="auto">
            <a:xfrm>
              <a:off x="2209800" y="4343400"/>
              <a:ext cx="1403350" cy="838200"/>
              <a:chOff x="1392" y="1920"/>
              <a:chExt cx="884" cy="528"/>
            </a:xfrm>
          </p:grpSpPr>
          <p:sp>
            <p:nvSpPr>
              <p:cNvPr id="12314" name="AutoShape 32"/>
              <p:cNvSpPr>
                <a:spLocks noChangeArrowheads="1"/>
              </p:cNvSpPr>
              <p:nvPr/>
            </p:nvSpPr>
            <p:spPr bwMode="auto">
              <a:xfrm>
                <a:off x="1392" y="1920"/>
                <a:ext cx="816" cy="528"/>
              </a:xfrm>
              <a:prstGeom prst="wedgeEllipseCallout">
                <a:avLst>
                  <a:gd name="adj1" fmla="val -56370"/>
                  <a:gd name="adj2" fmla="val 34282"/>
                </a:avLst>
              </a:prstGeom>
              <a:solidFill>
                <a:srgbClr val="CCFFFF"/>
              </a:solidFill>
              <a:ln w="9525">
                <a:solidFill>
                  <a:schemeClr val="tx1"/>
                </a:solidFill>
                <a:miter lim="800000"/>
                <a:headEnd/>
                <a:tailEnd/>
              </a:ln>
            </p:spPr>
            <p:txBody>
              <a:bodyPr>
                <a:prstTxWarp prst="textNoShape">
                  <a:avLst/>
                </a:prstTxWarp>
              </a:bodyPr>
              <a:lstStyle/>
              <a:p>
                <a:pPr algn="ctr"/>
                <a:endParaRPr lang="ja-JP">
                  <a:ea typeface="HGPｺﾞｼｯｸE" pitchFamily="50" charset="-128"/>
                  <a:cs typeface="HGPｺﾞｼｯｸE" pitchFamily="50" charset="-128"/>
                </a:endParaRPr>
              </a:p>
            </p:txBody>
          </p:sp>
          <p:sp>
            <p:nvSpPr>
              <p:cNvPr id="31777" name="Text Box 33"/>
              <p:cNvSpPr txBox="1">
                <a:spLocks noChangeArrowheads="1"/>
              </p:cNvSpPr>
              <p:nvPr/>
            </p:nvSpPr>
            <p:spPr bwMode="auto">
              <a:xfrm>
                <a:off x="1392" y="2016"/>
                <a:ext cx="884" cy="288"/>
              </a:xfrm>
              <a:prstGeom prst="rect">
                <a:avLst/>
              </a:prstGeom>
              <a:noFill/>
              <a:ln w="9525">
                <a:noFill/>
                <a:miter lim="800000"/>
                <a:headEnd/>
                <a:tailEnd/>
              </a:ln>
              <a:effectLst/>
            </p:spPr>
            <p:txBody>
              <a:bodyPr wrap="none">
                <a:prstTxWarp prst="textNoShape">
                  <a:avLst/>
                </a:prstTxWarp>
                <a:spAutoFit/>
              </a:bodyPr>
              <a:lstStyle/>
              <a:p>
                <a:r>
                  <a:rPr lang="ja-JP" altLang="en-US">
                    <a:effectLst>
                      <a:outerShdw blurRad="38100" dist="38100" dir="2700000" algn="tl">
                        <a:srgbClr val="FFFFFF"/>
                      </a:outerShdw>
                    </a:effectLst>
                    <a:ea typeface="HGPｺﾞｼｯｸE" pitchFamily="50" charset="-128"/>
                    <a:cs typeface="HGPｺﾞｼｯｸE" pitchFamily="50" charset="-128"/>
                  </a:rPr>
                  <a:t>今何時？</a:t>
                </a:r>
              </a:p>
            </p:txBody>
          </p:sp>
        </p:grpSp>
        <p:grpSp>
          <p:nvGrpSpPr>
            <p:cNvPr id="12296" name="Group 34"/>
            <p:cNvGrpSpPr>
              <a:grpSpLocks/>
            </p:cNvGrpSpPr>
            <p:nvPr/>
          </p:nvGrpSpPr>
          <p:grpSpPr bwMode="auto">
            <a:xfrm>
              <a:off x="2209800" y="5257800"/>
              <a:ext cx="4419600" cy="457200"/>
              <a:chOff x="1392" y="2496"/>
              <a:chExt cx="2784" cy="288"/>
            </a:xfrm>
          </p:grpSpPr>
          <p:sp>
            <p:nvSpPr>
              <p:cNvPr id="12312" name="AutoShape 35"/>
              <p:cNvSpPr>
                <a:spLocks noChangeArrowheads="1"/>
              </p:cNvSpPr>
              <p:nvPr/>
            </p:nvSpPr>
            <p:spPr bwMode="auto">
              <a:xfrm>
                <a:off x="1392" y="2496"/>
                <a:ext cx="336" cy="288"/>
              </a:xfrm>
              <a:prstGeom prst="rightArrow">
                <a:avLst>
                  <a:gd name="adj1" fmla="val 50000"/>
                  <a:gd name="adj2" fmla="val 73613"/>
                </a:avLst>
              </a:prstGeom>
              <a:solidFill>
                <a:schemeClr val="accent2"/>
              </a:solidFill>
              <a:ln w="9525">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13" name="AutoShape 36"/>
              <p:cNvSpPr>
                <a:spLocks noChangeArrowheads="1"/>
              </p:cNvSpPr>
              <p:nvPr/>
            </p:nvSpPr>
            <p:spPr bwMode="auto">
              <a:xfrm>
                <a:off x="3840" y="2496"/>
                <a:ext cx="336" cy="288"/>
              </a:xfrm>
              <a:prstGeom prst="rightArrow">
                <a:avLst>
                  <a:gd name="adj1" fmla="val 50000"/>
                  <a:gd name="adj2" fmla="val 73613"/>
                </a:avLst>
              </a:prstGeom>
              <a:solidFill>
                <a:schemeClr val="accent2"/>
              </a:solidFill>
              <a:ln w="9525">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sp>
          <p:nvSpPr>
            <p:cNvPr id="12297" name="Rectangle 38"/>
            <p:cNvSpPr>
              <a:spLocks noChangeArrowheads="1"/>
            </p:cNvSpPr>
            <p:nvPr/>
          </p:nvSpPr>
          <p:spPr bwMode="auto">
            <a:xfrm>
              <a:off x="685800" y="4267200"/>
              <a:ext cx="7696200" cy="2438400"/>
            </a:xfrm>
            <a:prstGeom prst="rect">
              <a:avLst/>
            </a:prstGeom>
            <a:solidFill>
              <a:schemeClr val="tx2"/>
            </a:solidFill>
            <a:ln w="19050">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298" name="Rectangle 42"/>
            <p:cNvSpPr>
              <a:spLocks noChangeArrowheads="1"/>
            </p:cNvSpPr>
            <p:nvPr/>
          </p:nvSpPr>
          <p:spPr bwMode="auto">
            <a:xfrm>
              <a:off x="2667000" y="4572000"/>
              <a:ext cx="3505200" cy="175260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pPr algn="ctr"/>
              <a:endParaRPr lang="ja-JP">
                <a:ea typeface="HGPｺﾞｼｯｸE" pitchFamily="50" charset="-128"/>
                <a:cs typeface="HGPｺﾞｼｯｸE" pitchFamily="50" charset="-128"/>
              </a:endParaRPr>
            </a:p>
          </p:txBody>
        </p:sp>
        <p:sp>
          <p:nvSpPr>
            <p:cNvPr id="12299" name="Rectangle 43"/>
            <p:cNvSpPr>
              <a:spLocks noChangeArrowheads="1"/>
            </p:cNvSpPr>
            <p:nvPr/>
          </p:nvSpPr>
          <p:spPr bwMode="auto">
            <a:xfrm>
              <a:off x="2667000" y="4495800"/>
              <a:ext cx="3505200" cy="304800"/>
            </a:xfrm>
            <a:prstGeom prst="rect">
              <a:avLst/>
            </a:prstGeom>
            <a:gradFill rotWithShape="0">
              <a:gsLst>
                <a:gs pos="0">
                  <a:schemeClr val="accent2"/>
                </a:gs>
                <a:gs pos="100000">
                  <a:srgbClr val="0066CC"/>
                </a:gs>
              </a:gsLst>
              <a:lin ang="2700000" scaled="1"/>
            </a:gradFill>
            <a:ln w="9525">
              <a:solidFill>
                <a:schemeClr val="bg1"/>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00" name="Text Box 44"/>
            <p:cNvSpPr txBox="1">
              <a:spLocks noChangeArrowheads="1"/>
            </p:cNvSpPr>
            <p:nvPr/>
          </p:nvSpPr>
          <p:spPr bwMode="auto">
            <a:xfrm>
              <a:off x="2676525" y="4495800"/>
              <a:ext cx="3538538" cy="307777"/>
            </a:xfrm>
            <a:prstGeom prst="rect">
              <a:avLst/>
            </a:prstGeom>
            <a:noFill/>
            <a:ln w="9525">
              <a:noFill/>
              <a:miter lim="800000"/>
              <a:headEnd/>
              <a:tailEnd/>
            </a:ln>
          </p:spPr>
          <p:txBody>
            <a:bodyPr>
              <a:prstTxWarp prst="textNoShape">
                <a:avLst/>
              </a:prstTxWarp>
              <a:spAutoFit/>
            </a:bodyPr>
            <a:lstStyle/>
            <a:p>
              <a:r>
                <a:rPr lang="en-US" altLang="ja-JP" sz="1400" b="1" dirty="0" err="1" smtClean="0">
                  <a:solidFill>
                    <a:schemeClr val="bg1"/>
                  </a:solidFill>
                  <a:ea typeface="HGPｺﾞｼｯｸE" pitchFamily="50" charset="-128"/>
                  <a:cs typeface="HGPｺﾞｼｯｸE" pitchFamily="50" charset="-128"/>
                </a:rPr>
                <a:t>mlterm</a:t>
              </a:r>
              <a:r>
                <a:rPr lang="en-US" altLang="ja-JP" sz="1400" b="1" dirty="0" smtClean="0">
                  <a:solidFill>
                    <a:schemeClr val="bg1"/>
                  </a:solidFill>
                  <a:ea typeface="HGPｺﾞｼｯｸE" pitchFamily="50" charset="-128"/>
                  <a:cs typeface="HGPｺﾞｼｯｸE" pitchFamily="50" charset="-128"/>
                </a:rPr>
                <a:t>                     </a:t>
              </a:r>
              <a:r>
                <a:rPr lang="ja-JP" altLang="en-US" sz="1400" b="1" dirty="0">
                  <a:solidFill>
                    <a:schemeClr val="bg1"/>
                  </a:solidFill>
                  <a:ea typeface="HGPｺﾞｼｯｸE" pitchFamily="50" charset="-128"/>
                  <a:cs typeface="HGPｺﾞｼｯｸE" pitchFamily="50" charset="-128"/>
                </a:rPr>
                <a:t>　　　　　　　                </a:t>
              </a:r>
              <a:r>
                <a:rPr lang="en-US" altLang="ja-JP" sz="1400" b="1" dirty="0">
                  <a:solidFill>
                    <a:schemeClr val="bg1"/>
                  </a:solidFill>
                  <a:ea typeface="HGPｺﾞｼｯｸE" pitchFamily="50" charset="-128"/>
                  <a:cs typeface="HGPｺﾞｼｯｸE" pitchFamily="50" charset="-128"/>
                </a:rPr>
                <a:t>×</a:t>
              </a:r>
            </a:p>
          </p:txBody>
        </p:sp>
        <p:sp>
          <p:nvSpPr>
            <p:cNvPr id="12301" name="Text Box 45"/>
            <p:cNvSpPr txBox="1">
              <a:spLocks noChangeArrowheads="1"/>
            </p:cNvSpPr>
            <p:nvPr/>
          </p:nvSpPr>
          <p:spPr bwMode="auto">
            <a:xfrm>
              <a:off x="2724150" y="4800600"/>
              <a:ext cx="3448050" cy="1584325"/>
            </a:xfrm>
            <a:prstGeom prst="rect">
              <a:avLst/>
            </a:prstGeom>
            <a:noFill/>
            <a:ln w="9525">
              <a:noFill/>
              <a:miter lim="800000"/>
              <a:headEnd/>
              <a:tailEnd/>
            </a:ln>
          </p:spPr>
          <p:txBody>
            <a:bodyPr>
              <a:prstTxWarp prst="textNoShape">
                <a:avLst/>
              </a:prstTxWarp>
              <a:spAutoFit/>
            </a:bodyPr>
            <a:lstStyle/>
            <a:p>
              <a:r>
                <a:rPr lang="en-US" altLang="ja-JP" sz="2000" b="1">
                  <a:latin typeface="ＭＳ ゴシック" charset="-128"/>
                  <a:ea typeface="ＭＳ ゴシック" charset="-128"/>
                  <a:cs typeface="ＭＳ ゴシック" charset="-128"/>
                </a:rPr>
                <a:t>hoge@joho:~$ </a:t>
              </a:r>
            </a:p>
            <a:p>
              <a:r>
                <a:rPr lang="en-US" altLang="ja-JP" sz="2000" b="1">
                  <a:latin typeface="ＭＳ ゴシック" charset="-128"/>
                  <a:ea typeface="ＭＳ ゴシック" charset="-128"/>
                  <a:cs typeface="ＭＳ ゴシック" charset="-128"/>
                </a:rPr>
                <a:t>hoge@joho:~$ date</a:t>
              </a:r>
            </a:p>
            <a:p>
              <a:pPr>
                <a:spcBef>
                  <a:spcPct val="50000"/>
                </a:spcBef>
              </a:pPr>
              <a:r>
                <a:rPr lang="da-DK" altLang="ja-JP" sz="1800" b="1">
                  <a:latin typeface="ＭＳ ゴシック" charset="-128"/>
                  <a:ea typeface="ＭＳ ゴシック" charset="-128"/>
                  <a:cs typeface="ＭＳ ゴシック" charset="-128"/>
                </a:rPr>
                <a:t>Fri May 7 13:25:14 JST 2010</a:t>
              </a:r>
              <a:endParaRPr lang="en-US" altLang="ja-JP" sz="1800" b="1">
                <a:latin typeface="ＭＳ ゴシック" charset="-128"/>
                <a:ea typeface="ＭＳ ゴシック" charset="-128"/>
                <a:cs typeface="ＭＳ ゴシック" charset="-128"/>
              </a:endParaRPr>
            </a:p>
            <a:p>
              <a:pPr>
                <a:spcBef>
                  <a:spcPct val="50000"/>
                </a:spcBef>
              </a:pPr>
              <a:r>
                <a:rPr lang="en-US" altLang="ja-JP" sz="2000" b="1">
                  <a:latin typeface="ＭＳ ゴシック" charset="-128"/>
                  <a:ea typeface="ＭＳ ゴシック" charset="-128"/>
                  <a:cs typeface="ＭＳ ゴシック" charset="-128"/>
                </a:rPr>
                <a:t>hoge@joho:~$</a:t>
              </a:r>
            </a:p>
          </p:txBody>
        </p:sp>
        <p:grpSp>
          <p:nvGrpSpPr>
            <p:cNvPr id="12302" name="Group 51"/>
            <p:cNvGrpSpPr>
              <a:grpSpLocks/>
            </p:cNvGrpSpPr>
            <p:nvPr/>
          </p:nvGrpSpPr>
          <p:grpSpPr bwMode="auto">
            <a:xfrm>
              <a:off x="2209800" y="5257800"/>
              <a:ext cx="4419600" cy="457200"/>
              <a:chOff x="1392" y="4080"/>
              <a:chExt cx="2784" cy="288"/>
            </a:xfrm>
          </p:grpSpPr>
          <p:sp>
            <p:nvSpPr>
              <p:cNvPr id="12310" name="AutoShape 52"/>
              <p:cNvSpPr>
                <a:spLocks noChangeArrowheads="1"/>
              </p:cNvSpPr>
              <p:nvPr/>
            </p:nvSpPr>
            <p:spPr bwMode="auto">
              <a:xfrm flipH="1">
                <a:off x="1392" y="4080"/>
                <a:ext cx="336" cy="288"/>
              </a:xfrm>
              <a:prstGeom prst="rightArrow">
                <a:avLst>
                  <a:gd name="adj1" fmla="val 50000"/>
                  <a:gd name="adj2" fmla="val 73613"/>
                </a:avLst>
              </a:prstGeom>
              <a:solidFill>
                <a:schemeClr val="accent2"/>
              </a:solidFill>
              <a:ln w="9525">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sp>
            <p:nvSpPr>
              <p:cNvPr id="12311" name="AutoShape 53"/>
              <p:cNvSpPr>
                <a:spLocks noChangeArrowheads="1"/>
              </p:cNvSpPr>
              <p:nvPr/>
            </p:nvSpPr>
            <p:spPr bwMode="auto">
              <a:xfrm flipH="1">
                <a:off x="3840" y="4080"/>
                <a:ext cx="336" cy="288"/>
              </a:xfrm>
              <a:prstGeom prst="rightArrow">
                <a:avLst>
                  <a:gd name="adj1" fmla="val 50000"/>
                  <a:gd name="adj2" fmla="val 73613"/>
                </a:avLst>
              </a:prstGeom>
              <a:solidFill>
                <a:schemeClr val="accent2"/>
              </a:solidFill>
              <a:ln w="9525">
                <a:solidFill>
                  <a:schemeClr val="accent2"/>
                </a:solidFill>
                <a:miter lim="800000"/>
                <a:headEnd/>
                <a:tailEnd/>
              </a:ln>
            </p:spPr>
            <p:txBody>
              <a:bodyPr wrap="none" anchor="ctr">
                <a:prstTxWarp prst="textNoShape">
                  <a:avLst/>
                </a:prstTxWarp>
              </a:bodyPr>
              <a:lstStyle/>
              <a:p>
                <a:endParaRPr lang="ja-JP" altLang="en-US">
                  <a:ea typeface="HGPｺﾞｼｯｸE" pitchFamily="50" charset="-128"/>
                  <a:cs typeface="HGPｺﾞｼｯｸE" pitchFamily="50" charset="-128"/>
                </a:endParaRPr>
              </a:p>
            </p:txBody>
          </p:sp>
        </p:grpSp>
        <p:sp>
          <p:nvSpPr>
            <p:cNvPr id="31798" name="Oval 54"/>
            <p:cNvSpPr>
              <a:spLocks noChangeArrowheads="1"/>
            </p:cNvSpPr>
            <p:nvPr/>
          </p:nvSpPr>
          <p:spPr bwMode="auto">
            <a:xfrm>
              <a:off x="6659563" y="4797425"/>
              <a:ext cx="1368425" cy="1368425"/>
            </a:xfrm>
            <a:prstGeom prst="ellipse">
              <a:avLst/>
            </a:prstGeom>
            <a:gradFill rotWithShape="1">
              <a:gsLst>
                <a:gs pos="0">
                  <a:srgbClr val="996600">
                    <a:gamma/>
                    <a:shade val="50980"/>
                    <a:invGamma/>
                  </a:srgbClr>
                </a:gs>
                <a:gs pos="100000">
                  <a:srgbClr val="996600"/>
                </a:gs>
              </a:gsLst>
              <a:lin ang="5400000" scaled="1"/>
            </a:gradFill>
            <a:ln w="9525">
              <a:solidFill>
                <a:schemeClr val="tx1"/>
              </a:solidFill>
              <a:round/>
              <a:headEnd/>
              <a:tailEnd/>
            </a:ln>
            <a:effectLst/>
          </p:spPr>
          <p:txBody>
            <a:bodyPr wrap="none" anchor="ctr">
              <a:prstTxWarp prst="textNoShape">
                <a:avLst/>
              </a:prstTxWarp>
            </a:bodyPr>
            <a:lstStyle/>
            <a:p>
              <a:pPr algn="ctr"/>
              <a:r>
                <a:rPr lang="en-US" altLang="ja-JP" b="1">
                  <a:solidFill>
                    <a:srgbClr val="CCFFFF"/>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 </a:t>
              </a:r>
              <a:r>
                <a:rPr lang="ja-JP" altLang="en-US" b="1">
                  <a:solidFill>
                    <a:srgbClr val="CCFFFF"/>
                  </a:solidFill>
                  <a:effectLst>
                    <a:outerShdw blurRad="38100" dist="38100" dir="2700000" algn="tl">
                      <a:srgbClr val="000000"/>
                    </a:outerShdw>
                  </a:effectLst>
                  <a:latin typeface="HGPｺﾞｼｯｸE" pitchFamily="50" charset="-128"/>
                  <a:ea typeface="HGPｺﾞｼｯｸE" pitchFamily="50" charset="-128"/>
                  <a:cs typeface="HGPｺﾞｼｯｸE" pitchFamily="50" charset="-128"/>
                </a:rPr>
                <a:t>カーネル </a:t>
              </a:r>
            </a:p>
          </p:txBody>
        </p:sp>
        <p:sp>
          <p:nvSpPr>
            <p:cNvPr id="31799" name="Text Box 55"/>
            <p:cNvSpPr txBox="1">
              <a:spLocks noChangeArrowheads="1"/>
            </p:cNvSpPr>
            <p:nvPr/>
          </p:nvSpPr>
          <p:spPr bwMode="auto">
            <a:xfrm>
              <a:off x="4572000" y="5886450"/>
              <a:ext cx="1460500" cy="400050"/>
            </a:xfrm>
            <a:prstGeom prst="rect">
              <a:avLst/>
            </a:prstGeom>
            <a:noFill/>
            <a:ln w="9525">
              <a:solidFill>
                <a:schemeClr val="accent2"/>
              </a:solidFill>
              <a:miter lim="800000"/>
              <a:headEnd/>
              <a:tailEnd/>
            </a:ln>
            <a:effectLst/>
          </p:spPr>
          <p:txBody>
            <a:bodyPr wrap="none">
              <a:prstTxWarp prst="textNoShape">
                <a:avLst/>
              </a:prstTxWarp>
              <a:spAutoFit/>
            </a:bodyPr>
            <a:lstStyle/>
            <a:p>
              <a:r>
                <a:rPr lang="ja-JP" altLang="en-US" sz="2000">
                  <a:solidFill>
                    <a:srgbClr val="0066FF"/>
                  </a:solidFill>
                  <a:effectLst>
                    <a:outerShdw blurRad="38100" dist="38100" dir="2700000" algn="tl">
                      <a:srgbClr val="000000"/>
                    </a:outerShdw>
                  </a:effectLst>
                  <a:ea typeface="HGPｺﾞｼｯｸE" pitchFamily="50" charset="-128"/>
                  <a:cs typeface="HGPｺﾞｼｯｸE" pitchFamily="50" charset="-128"/>
                </a:rPr>
                <a:t>日時の表示</a:t>
              </a:r>
            </a:p>
          </p:txBody>
        </p:sp>
        <p:pic>
          <p:nvPicPr>
            <p:cNvPr id="12306" name="Picture 2" descr="C:\Users\yamasita\Desktop\person.png"/>
            <p:cNvPicPr>
              <a:picLocks noChangeAspect="1" noChangeArrowheads="1"/>
            </p:cNvPicPr>
            <p:nvPr/>
          </p:nvPicPr>
          <p:blipFill>
            <a:blip r:embed="rId3"/>
            <a:srcRect/>
            <a:stretch>
              <a:fillRect/>
            </a:stretch>
          </p:blipFill>
          <p:spPr bwMode="auto">
            <a:xfrm>
              <a:off x="1000125" y="4786313"/>
              <a:ext cx="952500" cy="1406525"/>
            </a:xfrm>
            <a:prstGeom prst="rect">
              <a:avLst/>
            </a:prstGeom>
            <a:noFill/>
            <a:ln w="9525">
              <a:noFill/>
              <a:miter lim="800000"/>
              <a:headEnd/>
              <a:tailEnd/>
            </a:ln>
          </p:spPr>
        </p:pic>
        <p:sp>
          <p:nvSpPr>
            <p:cNvPr id="57" name="Text Box 32"/>
            <p:cNvSpPr txBox="1">
              <a:spLocks noChangeArrowheads="1"/>
            </p:cNvSpPr>
            <p:nvPr/>
          </p:nvSpPr>
          <p:spPr bwMode="auto">
            <a:xfrm>
              <a:off x="928688" y="6181725"/>
              <a:ext cx="1108075" cy="461963"/>
            </a:xfrm>
            <a:prstGeom prst="rect">
              <a:avLst/>
            </a:prstGeom>
            <a:noFill/>
            <a:ln w="9525">
              <a:noFill/>
              <a:miter lim="800000"/>
              <a:headEnd/>
              <a:tailEnd/>
            </a:ln>
            <a:effectLst/>
          </p:spPr>
          <p:txBody>
            <a:bodyPr wrap="none">
              <a:prstTxWarp prst="textNoShape">
                <a:avLst/>
              </a:prstTxWarp>
              <a:spAutoFit/>
            </a:bodyPr>
            <a:lstStyle/>
            <a:p>
              <a:r>
                <a:rPr lang="ja-JP" altLang="en-US">
                  <a:solidFill>
                    <a:srgbClr val="CCFFFF"/>
                  </a:solidFill>
                  <a:effectLst>
                    <a:outerShdw blurRad="38100" dist="38100" dir="2700000" algn="tl">
                      <a:srgbClr val="000000"/>
                    </a:outerShdw>
                  </a:effectLst>
                  <a:ea typeface="HGPｺﾞｼｯｸE" pitchFamily="50" charset="-128"/>
                  <a:cs typeface="HGPｺﾞｼｯｸE" pitchFamily="50" charset="-128"/>
                </a:rPr>
                <a:t>ユーザ</a:t>
              </a:r>
            </a:p>
          </p:txBody>
        </p:sp>
      </p:grpSp>
      <p:sp>
        <p:nvSpPr>
          <p:cNvPr id="49" name="Rectangle 4"/>
          <p:cNvSpPr txBox="1">
            <a:spLocks noChangeArrowheads="1"/>
          </p:cNvSpPr>
          <p:nvPr/>
        </p:nvSpPr>
        <p:spPr bwMode="auto">
          <a:xfrm>
            <a:off x="68580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シェル</a:t>
            </a:r>
            <a:r>
              <a:rPr kumimoji="1" lang="ja-JP" altLang="en-US"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の</a:t>
            </a:r>
            <a:r>
              <a:rPr lang="ja-JP" altLang="en-US" sz="4400" kern="0" dirty="0" smtClean="0">
                <a:latin typeface="HGPｺﾞｼｯｸE" pitchFamily="50" charset="-128"/>
                <a:ea typeface="HGPｺﾞｼｯｸE" pitchFamily="50" charset="-128"/>
                <a:cs typeface="HGPｺﾞｼｯｸE" pitchFamily="50" charset="-128"/>
              </a:rPr>
              <a:t>機能</a:t>
            </a:r>
            <a: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
            </a:r>
            <a:b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br>
            <a: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a:t>
            </a:r>
            <a:r>
              <a:rPr kumimoji="1" lang="ja-JP" altLang="en-US"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ユーザインターフェース</a:t>
            </a:r>
            <a:r>
              <a:rPr kumimoji="1" lang="en-US" altLang="ja-JP" sz="4400" b="0" i="0" u="none" strike="noStrike" kern="0" cap="none" spc="0" normalizeH="0" baseline="0" noProof="0" dirty="0" smtClean="0">
                <a:ln>
                  <a:noFill/>
                </a:ln>
                <a:uLnTx/>
                <a:uFillTx/>
                <a:latin typeface="HGPｺﾞｼｯｸE" pitchFamily="50" charset="-128"/>
                <a:ea typeface="HGPｺﾞｼｯｸE" pitchFamily="50" charset="-128"/>
                <a:cs typeface="HGPｺﾞｼｯｸE" pitchFamily="50" charset="-128"/>
              </a:rPr>
              <a:t>〜</a:t>
            </a:r>
            <a:endParaRPr kumimoji="1" lang="ja-JP" altLang="en-US" sz="4400" b="0" i="0" u="none" strike="noStrike" kern="0" cap="none" spc="0" normalizeH="0" baseline="0" noProof="0" dirty="0">
              <a:ln>
                <a:noFill/>
              </a:ln>
              <a:uLnTx/>
              <a:uFillTx/>
              <a:latin typeface="HGPｺﾞｼｯｸE" pitchFamily="50" charset="-128"/>
              <a:ea typeface="HGPｺﾞｼｯｸE" pitchFamily="50" charset="-128"/>
              <a:cs typeface="HGPｺﾞｼｯｸE"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7464</TotalTime>
  <Words>2336</Words>
  <Application>Microsoft Macintosh PowerPoint</Application>
  <PresentationFormat>画面に合わせる (4:3)</PresentationFormat>
  <Paragraphs>397</Paragraphs>
  <Slides>36</Slides>
  <Notes>31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36</vt:i4>
      </vt:variant>
    </vt:vector>
  </HeadingPairs>
  <TitlesOfParts>
    <vt:vector size="37" baseType="lpstr">
      <vt:lpstr>標準デザイン</vt:lpstr>
      <vt:lpstr>シェル シェルスクリプト 最低限vi</vt:lpstr>
      <vt:lpstr>目次</vt:lpstr>
      <vt:lpstr>シェル</vt:lpstr>
      <vt:lpstr>シェルとは？</vt:lpstr>
      <vt:lpstr>シェルの機能</vt:lpstr>
      <vt:lpstr>シェルの機能 〜ユーザインターフェース〜</vt:lpstr>
      <vt:lpstr>スライド 7</vt:lpstr>
      <vt:lpstr>シェルの機能 〜ユーザインターフェース〜</vt:lpstr>
      <vt:lpstr>スライド 9</vt:lpstr>
      <vt:lpstr>シェルの機能 〜アプリケーションソフトの環境設定〜</vt:lpstr>
      <vt:lpstr>シェルの機能 〜プログラミング言語〜</vt:lpstr>
      <vt:lpstr>Unix 系 OS の代表的なシェル</vt:lpstr>
      <vt:lpstr>sh とは</vt:lpstr>
      <vt:lpstr>bash とは</vt:lpstr>
      <vt:lpstr>シェルスクリプト</vt:lpstr>
      <vt:lpstr>シェルスクリプトの目的</vt:lpstr>
      <vt:lpstr>既存のコマンドを組み合わせて 新しいコマンドを作る</vt:lpstr>
      <vt:lpstr>スライド 18</vt:lpstr>
      <vt:lpstr>既存のコマンドを組み合わせて 新しいコマンドを作る</vt:lpstr>
      <vt:lpstr>シェルスクリプト応用編</vt:lpstr>
      <vt:lpstr>シェルスクリプト応用編</vt:lpstr>
      <vt:lpstr>シェルスクリプト応用編</vt:lpstr>
      <vt:lpstr>テキストエディタvi</vt:lpstr>
      <vt:lpstr>テキストエディタ</vt:lpstr>
      <vt:lpstr>vi (ブイアイ) とは?</vt:lpstr>
      <vt:lpstr>なぜ vi を使うか?</vt:lpstr>
      <vt:lpstr>vi の操作</vt:lpstr>
      <vt:lpstr>vi の操作</vt:lpstr>
      <vt:lpstr>vi の操作</vt:lpstr>
      <vt:lpstr>まとめ</vt:lpstr>
      <vt:lpstr>参考文献・参考URL</vt:lpstr>
      <vt:lpstr>付録</vt:lpstr>
      <vt:lpstr>各シェルの概要(1)</vt:lpstr>
      <vt:lpstr>各シェルの概要(2)</vt:lpstr>
      <vt:lpstr>各シェルの概要(3)</vt:lpstr>
      <vt:lpstr>各シェルの概要(4)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シェル・シェルスクリプト・最低限vi</dc:title>
  <dc:creator>YAMASHITA TATSUYA</dc:creator>
  <cp:lastModifiedBy>堺 正太朗</cp:lastModifiedBy>
  <cp:revision>609</cp:revision>
  <dcterms:created xsi:type="dcterms:W3CDTF">2011-05-13T03:56:00Z</dcterms:created>
  <dcterms:modified xsi:type="dcterms:W3CDTF">2011-05-13T06:02:27Z</dcterms:modified>
</cp:coreProperties>
</file>