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266" r:id="rId3"/>
    <p:sldId id="297" r:id="rId4"/>
    <p:sldId id="261" r:id="rId5"/>
    <p:sldId id="298" r:id="rId6"/>
    <p:sldId id="264" r:id="rId7"/>
    <p:sldId id="270" r:id="rId8"/>
    <p:sldId id="299" r:id="rId9"/>
    <p:sldId id="291" r:id="rId10"/>
    <p:sldId id="274" r:id="rId11"/>
    <p:sldId id="275" r:id="rId12"/>
    <p:sldId id="276" r:id="rId13"/>
    <p:sldId id="277" r:id="rId14"/>
    <p:sldId id="279" r:id="rId15"/>
    <p:sldId id="300" r:id="rId16"/>
    <p:sldId id="301" r:id="rId17"/>
    <p:sldId id="302" r:id="rId18"/>
    <p:sldId id="281" r:id="rId19"/>
    <p:sldId id="282" r:id="rId20"/>
    <p:sldId id="283" r:id="rId21"/>
    <p:sldId id="284" r:id="rId22"/>
    <p:sldId id="286" r:id="rId23"/>
    <p:sldId id="303" r:id="rId24"/>
    <p:sldId id="304" r:id="rId25"/>
    <p:sldId id="305" r:id="rId26"/>
    <p:sldId id="287" r:id="rId27"/>
    <p:sldId id="288" r:id="rId28"/>
    <p:sldId id="289" r:id="rId29"/>
    <p:sldId id="339" r:id="rId30"/>
    <p:sldId id="290" r:id="rId31"/>
    <p:sldId id="292" r:id="rId32"/>
    <p:sldId id="293" r:id="rId33"/>
    <p:sldId id="294" r:id="rId34"/>
    <p:sldId id="306" r:id="rId35"/>
    <p:sldId id="295" r:id="rId36"/>
    <p:sldId id="296" r:id="rId37"/>
    <p:sldId id="333" r:id="rId38"/>
    <p:sldId id="307" r:id="rId39"/>
    <p:sldId id="308" r:id="rId40"/>
    <p:sldId id="312" r:id="rId41"/>
    <p:sldId id="313" r:id="rId42"/>
    <p:sldId id="309" r:id="rId43"/>
    <p:sldId id="314" r:id="rId44"/>
    <p:sldId id="335" r:id="rId45"/>
    <p:sldId id="315" r:id="rId46"/>
    <p:sldId id="316" r:id="rId47"/>
    <p:sldId id="317" r:id="rId48"/>
    <p:sldId id="311" r:id="rId49"/>
    <p:sldId id="338" r:id="rId50"/>
    <p:sldId id="337" r:id="rId51"/>
    <p:sldId id="318" r:id="rId52"/>
    <p:sldId id="319" r:id="rId53"/>
    <p:sldId id="320" r:id="rId54"/>
    <p:sldId id="321" r:id="rId55"/>
    <p:sldId id="322" r:id="rId56"/>
    <p:sldId id="323" r:id="rId57"/>
    <p:sldId id="324" r:id="rId58"/>
    <p:sldId id="326" r:id="rId59"/>
    <p:sldId id="340" r:id="rId60"/>
    <p:sldId id="341" r:id="rId61"/>
    <p:sldId id="328" r:id="rId62"/>
    <p:sldId id="329" r:id="rId63"/>
    <p:sldId id="330" r:id="rId64"/>
    <p:sldId id="342" r:id="rId65"/>
    <p:sldId id="343" r:id="rId66"/>
    <p:sldId id="344" r:id="rId67"/>
    <p:sldId id="345" r:id="rId68"/>
    <p:sldId id="346" r:id="rId69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95DB-FD99-4E59-8DE9-98459BE3383B}" type="datetimeFigureOut">
              <a:rPr kumimoji="1" lang="ja-JP" altLang="en-US" smtClean="0"/>
              <a:pPr/>
              <a:t>2011/7/29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C0814-7D93-4250-BE3C-62D5FE04BC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37AB9A2-BBDE-40CE-93AD-F6FBC026F97C}" type="datetimeFigureOut">
              <a:rPr lang="ja-JP" altLang="en-US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444468D-B616-40F1-ACA6-CB356ADF97A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ネット発祥の理由を憶えているか聞いてみる</a:t>
            </a:r>
            <a:r>
              <a:rPr lang="en-US" altLang="ja-JP" smtClean="0"/>
              <a:t>?</a:t>
            </a:r>
            <a:endParaRPr lang="ja-JP" altLang="en-US" smtClean="0"/>
          </a:p>
        </p:txBody>
      </p:sp>
      <p:sp>
        <p:nvSpPr>
          <p:cNvPr id="368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C5F665-7C84-42D8-B487-91EFB6FCE5C2}" type="slidenum">
              <a:rPr lang="ja-JP" altLang="en-US" smtClean="0"/>
              <a:pPr/>
              <a:t>4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最近は </a:t>
            </a:r>
            <a:r>
              <a:rPr lang="en-US" altLang="ja-JP" smtClean="0"/>
              <a:t>MAN </a:t>
            </a:r>
            <a:r>
              <a:rPr lang="ja-JP" altLang="en-US" smtClean="0"/>
              <a:t>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いろいろ関連団体はあるけど全体の管理者は無し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今日も議論が絶えない</a:t>
            </a:r>
            <a:endParaRPr lang="en-US" altLang="ja-JP" smtClean="0"/>
          </a:p>
        </p:txBody>
      </p:sp>
      <p:sp>
        <p:nvSpPr>
          <p:cNvPr id="378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DED472-F2DD-4933-B844-9800F341796F}" type="slidenum">
              <a:rPr lang="ja-JP" altLang="en-US" smtClean="0"/>
              <a:pPr/>
              <a:t>6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商品発送の例で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468D-B616-40F1-ACA6-CB356ADF97A7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TCP IP </a:t>
            </a:r>
            <a:r>
              <a:rPr kumimoji="1" lang="ja-JP" altLang="en-US" smtClean="0"/>
              <a:t>は特定プロトコルを指すこともある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468D-B616-40F1-ACA6-CB356ADF97A7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送り先の営業所の過程はスルーします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468D-B616-40F1-ACA6-CB356ADF97A7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UDP</a:t>
            </a:r>
            <a:r>
              <a:rPr kumimoji="1" lang="ja-JP" altLang="en-US" smtClean="0"/>
              <a:t>ではチェックパス</a:t>
            </a:r>
            <a:r>
              <a:rPr kumimoji="1" lang="en-US" altLang="ja-JP" smtClean="0"/>
              <a:t>?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468D-B616-40F1-ACA6-CB356ADF97A7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ゲーマーなら見たことある</a:t>
            </a:r>
            <a:r>
              <a:rPr kumimoji="1" lang="en-US" altLang="ja-JP" smtClean="0"/>
              <a:t>?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468D-B616-40F1-ACA6-CB356ADF97A7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ここでいう</a:t>
            </a:r>
            <a:r>
              <a:rPr kumimoji="1" lang="en-US" altLang="ja-JP" smtClean="0"/>
              <a:t>LAN WAN </a:t>
            </a:r>
            <a:r>
              <a:rPr kumimoji="1" lang="ja-JP" altLang="en-US" smtClean="0"/>
              <a:t>は対義語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468D-B616-40F1-ACA6-CB356ADF97A7}" type="slidenum">
              <a:rPr lang="ja-JP" altLang="en-US" smtClean="0"/>
              <a:pPr>
                <a:defRPr/>
              </a:pPr>
              <a:t>38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AEF95-8808-4E85-A907-18C1791EFEB2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2CDB6-D337-4069-AE64-FAF142693222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271E7-D19B-4E12-98FB-F179F5A88DD6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5668-CA9C-4846-9215-624E7699A24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3DD88-3BBE-4260-8EA5-77D08ECD8889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67231-CA1F-4577-BB15-027F1C448AC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33DDE-BD9A-4279-8FBB-37965359B60E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42856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&lt;#&gt;</a:t>
            </a:fld>
            <a:r>
              <a:rPr lang="ja-JP" altLang="en-US" smtClean="0"/>
              <a:t> </a:t>
            </a:r>
            <a:r>
              <a:rPr lang="en-US" altLang="ja-JP" smtClean="0"/>
              <a:t>/ 68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47332-D9CA-4DA3-A473-4606094B2CA7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A443C-472A-437D-A7A9-67EDD43B356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14B33-12EF-49F1-85C1-D43AF989EC3E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061A0-345F-490D-A666-293B93F3DDF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6404E-7105-452B-BD49-808EA0B11689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403FA-ED90-4722-A2E1-9E6ECAE6504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9DC37-9FF2-4A19-BFA8-3931AF8E9D10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8CFC8-5A54-4D42-AA0E-B51B7ECCA99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07B12-D68F-4349-A30A-B1C17807759D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BF56B-9086-4287-8EF0-721AE3E4F1D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4B66B-6A9F-4F67-A17D-7310998345F4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D1D05-C7C3-4AE8-B547-E80A32EA273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A940D-ABE4-4986-8720-5D6412C2CFF3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EC64A-E9F5-4BB2-AF1D-B7803D76B94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894E95A-BFF3-422E-87DB-DD8C7DAD1B8A}" type="datetime1">
              <a:rPr lang="ja-JP" altLang="en-US" smtClean="0"/>
              <a:pPr>
                <a:defRPr/>
              </a:pPr>
              <a:t>2011/7/29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&lt;#&gt;</a:t>
            </a:fld>
            <a:endParaRPr lang="ja-JP" altLang="en-US" smtClean="0"/>
          </a:p>
        </p:txBody>
      </p:sp>
      <p:sp>
        <p:nvSpPr>
          <p:cNvPr id="8" name="スライド番号プレースホルダ 5"/>
          <p:cNvSpPr txBox="1">
            <a:spLocks/>
          </p:cNvSpPr>
          <p:nvPr userDrawn="1"/>
        </p:nvSpPr>
        <p:spPr>
          <a:xfrm>
            <a:off x="6790265" y="63474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68</a:t>
            </a:r>
            <a:endParaRPr kumimoji="1" lang="ja-JP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34" Type="http://schemas.openxmlformats.org/officeDocument/2006/relationships/image" Target="../media/image34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5" Type="http://schemas.openxmlformats.org/officeDocument/2006/relationships/image" Target="../media/image25.jpeg"/><Relationship Id="rId33" Type="http://schemas.openxmlformats.org/officeDocument/2006/relationships/image" Target="../media/image33.jpe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29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4.jpeg"/><Relationship Id="rId32" Type="http://schemas.openxmlformats.org/officeDocument/2006/relationships/image" Target="../media/image32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28" Type="http://schemas.openxmlformats.org/officeDocument/2006/relationships/image" Target="../media/image28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31" Type="http://schemas.openxmlformats.org/officeDocument/2006/relationships/image" Target="../media/image31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Relationship Id="rId27" Type="http://schemas.openxmlformats.org/officeDocument/2006/relationships/image" Target="../media/image27.jpeg"/><Relationship Id="rId30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.sci.hokudai.ac.jp/~inex/y2010/0514/lecture/pub/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mtClean="0"/>
              <a:t>最低限 </a:t>
            </a:r>
            <a:r>
              <a:rPr lang="en-US" altLang="ja-JP" smtClean="0"/>
              <a:t>Internet</a:t>
            </a:r>
            <a:br>
              <a:rPr lang="en-US" altLang="ja-JP" smtClean="0"/>
            </a:br>
            <a:r>
              <a:rPr lang="ja-JP" altLang="en-US" smtClean="0"/>
              <a:t>コンピュータネットワークの仕組み</a:t>
            </a: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高橋康人</a:t>
            </a:r>
            <a:endParaRPr lang="en-US" altLang="ja-JP" smtClean="0">
              <a:solidFill>
                <a:schemeClr val="tx1"/>
              </a:solidFill>
            </a:endParaRPr>
          </a:p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情報実験第 </a:t>
            </a:r>
            <a:r>
              <a:rPr lang="en-US" altLang="ja-JP" smtClean="0">
                <a:solidFill>
                  <a:schemeClr val="tx1"/>
                </a:solidFill>
              </a:rPr>
              <a:t>5 </a:t>
            </a:r>
            <a:r>
              <a:rPr lang="ja-JP" altLang="en-US" smtClean="0">
                <a:solidFill>
                  <a:schemeClr val="tx1"/>
                </a:solidFill>
              </a:rPr>
              <a:t>回</a:t>
            </a:r>
            <a:endParaRPr lang="en-US" altLang="ja-JP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ja-JP" smtClean="0">
                <a:solidFill>
                  <a:schemeClr val="tx1"/>
                </a:solidFill>
              </a:rPr>
              <a:t>2011 / 05 / 20</a:t>
            </a:r>
            <a:endParaRPr lang="ja-JP" altLang="en-US" smtClean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2CDB6-D337-4069-AE64-FAF142693222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 smtClean="0"/>
              <a:t>通信規約</a:t>
            </a:r>
            <a:r>
              <a:rPr lang="en-US" altLang="ja-JP" sz="3600" smtClean="0"/>
              <a:t>(</a:t>
            </a:r>
            <a:r>
              <a:rPr lang="ja-JP" altLang="en-US" sz="3600" smtClean="0"/>
              <a:t>プロトコル</a:t>
            </a:r>
            <a:r>
              <a:rPr lang="en-US" altLang="ja-JP" sz="3600" smtClean="0"/>
              <a:t>)</a:t>
            </a:r>
            <a:endParaRPr lang="ja-JP" altLang="en-US" sz="3600" smtClean="0"/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00"/>
                </a:solidFill>
              </a:rPr>
              <a:t>プロトコル</a:t>
            </a:r>
            <a:endParaRPr lang="en-US" altLang="ja-JP" smtClean="0">
              <a:solidFill>
                <a:srgbClr val="FF0000"/>
              </a:solidFill>
            </a:endParaRPr>
          </a:p>
          <a:p>
            <a:pPr lvl="1" eaLnBrk="1" hangingPunct="1"/>
            <a:r>
              <a:rPr lang="ja-JP" altLang="en-US" smtClean="0"/>
              <a:t>外交儀礼・協定・手順</a:t>
            </a:r>
            <a:r>
              <a:rPr lang="en-US" altLang="ja-JP" smtClean="0"/>
              <a:t>etc…</a:t>
            </a:r>
          </a:p>
          <a:p>
            <a:pPr lvl="2" eaLnBrk="1" hangingPunct="1"/>
            <a:r>
              <a:rPr lang="ja-JP" altLang="en-US" smtClean="0"/>
              <a:t>これが守れないと情報が行き来できない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要は「</a:t>
            </a:r>
            <a:r>
              <a:rPr lang="ja-JP" altLang="en-US" b="1" u="sng" smtClean="0"/>
              <a:t>ルール</a:t>
            </a:r>
            <a:r>
              <a:rPr lang="ja-JP" altLang="en-US" smtClean="0"/>
              <a:t>」</a:t>
            </a:r>
            <a:endParaRPr lang="en-US" altLang="ja-JP" smtClean="0"/>
          </a:p>
          <a:p>
            <a:pPr eaLnBrk="1" hangingPunct="1"/>
            <a:r>
              <a:rPr lang="en-US" altLang="ja-JP" smtClean="0">
                <a:solidFill>
                  <a:srgbClr val="FF0000"/>
                </a:solidFill>
              </a:rPr>
              <a:t>TCP/IP</a:t>
            </a:r>
          </a:p>
          <a:p>
            <a:pPr lvl="1" eaLnBrk="1" hangingPunct="1"/>
            <a:r>
              <a:rPr lang="ja-JP" altLang="en-US" smtClean="0"/>
              <a:t>コンピュータネットワークの</a:t>
            </a:r>
            <a:r>
              <a:rPr lang="ja-JP" altLang="en-US" b="1" u="sng" smtClean="0"/>
              <a:t>標準プロトコル</a:t>
            </a:r>
            <a:endParaRPr lang="en-US" altLang="ja-JP" b="1" u="sng" smtClean="0"/>
          </a:p>
          <a:p>
            <a:pPr lvl="2" eaLnBrk="1" hangingPunct="1"/>
            <a:r>
              <a:rPr lang="en-US" altLang="ja-JP" smtClean="0"/>
              <a:t>ARPANET</a:t>
            </a:r>
            <a:r>
              <a:rPr lang="ja-JP" altLang="en-US" smtClean="0"/>
              <a:t>において開発され現在に至る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複数のプロトコルから成る</a:t>
            </a:r>
            <a:r>
              <a:rPr lang="ja-JP" altLang="en-US" b="1" u="sng" smtClean="0"/>
              <a:t>プロトコル群</a:t>
            </a:r>
            <a:endParaRPr lang="en-US" altLang="ja-JP" b="1" u="sng" smtClean="0"/>
          </a:p>
          <a:p>
            <a:pPr lvl="2" eaLnBrk="1" hangingPunct="1"/>
            <a:r>
              <a:rPr lang="ja-JP" altLang="en-US" smtClean="0"/>
              <a:t>インターネットプロトコルスイートとも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IETF </a:t>
            </a:r>
            <a:r>
              <a:rPr lang="ja-JP" altLang="en-US" smtClean="0"/>
              <a:t>によって現在も研究開発が進行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IPv6(</a:t>
            </a:r>
            <a:r>
              <a:rPr lang="ja-JP" altLang="en-US" smtClean="0"/>
              <a:t>後述</a:t>
            </a:r>
            <a:r>
              <a:rPr lang="en-US" altLang="ja-JP" smtClean="0"/>
              <a:t>)</a:t>
            </a:r>
            <a:r>
              <a:rPr lang="ja-JP" altLang="en-US" smtClean="0"/>
              <a:t>等</a:t>
            </a:r>
            <a:endParaRPr lang="en-US" altLang="ja-JP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通信規約の階層化</a:t>
            </a:r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/>
            <a:r>
              <a:rPr lang="en-US" altLang="ja-JP" smtClean="0"/>
              <a:t>TCP/IP = </a:t>
            </a:r>
            <a:r>
              <a:rPr lang="ja-JP" altLang="en-US" smtClean="0"/>
              <a:t>プロトコル「群」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「プロトコル実装のためのプログラミング方法」の観点から</a:t>
            </a:r>
            <a:r>
              <a:rPr lang="en-US" altLang="ja-JP" smtClean="0"/>
              <a:t>4</a:t>
            </a:r>
            <a:r>
              <a:rPr lang="ja-JP" altLang="en-US" smtClean="0"/>
              <a:t>つに階層化</a:t>
            </a:r>
            <a:endParaRPr lang="en-US" altLang="ja-JP" smtClean="0"/>
          </a:p>
        </p:txBody>
      </p:sp>
      <p:graphicFrame>
        <p:nvGraphicFramePr>
          <p:cNvPr id="5" name="Group 1073"/>
          <p:cNvGraphicFramePr>
            <a:graphicFrameLocks/>
          </p:cNvGraphicFramePr>
          <p:nvPr/>
        </p:nvGraphicFramePr>
        <p:xfrm>
          <a:off x="912607" y="2785456"/>
          <a:ext cx="7305675" cy="3163824"/>
        </p:xfrm>
        <a:graphic>
          <a:graphicData uri="http://schemas.openxmlformats.org/drawingml/2006/table">
            <a:tbl>
              <a:tblPr/>
              <a:tblGrid>
                <a:gridCol w="2967038"/>
                <a:gridCol w="433863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階層</a:t>
                      </a:r>
                      <a:endParaRPr kumimoji="1" lang="ja-JP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代表的なプロトコル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SMTP (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メール送信</a:t>
                      </a: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HTTP (Web 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閲覧</a:t>
                      </a: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TCP, UDP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IP, IPv6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ネットワークカード</a:t>
                      </a: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, 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電話線</a:t>
                      </a: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, 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光ファイバ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74576" y="6021288"/>
            <a:ext cx="8388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smtClean="0"/>
              <a:t>データの送受信において各層がどんな仕事をしているのかを</a:t>
            </a:r>
            <a:endParaRPr kumimoji="1" lang="en-US" altLang="ja-JP" sz="2400" smtClean="0"/>
          </a:p>
          <a:p>
            <a:pPr algn="ctr"/>
            <a:r>
              <a:rPr kumimoji="1" lang="ja-JP" altLang="en-US" sz="2400" smtClean="0"/>
              <a:t>具体的に見ていこう</a:t>
            </a:r>
            <a:endParaRPr kumimoji="1" lang="ja-JP" altLang="en-US" sz="2400"/>
          </a:p>
        </p:txBody>
      </p:sp>
      <p:grpSp>
        <p:nvGrpSpPr>
          <p:cNvPr id="18" name="グループ化 17"/>
          <p:cNvGrpSpPr/>
          <p:nvPr/>
        </p:nvGrpSpPr>
        <p:grpSpPr>
          <a:xfrm>
            <a:off x="-76001" y="3282156"/>
            <a:ext cx="1087090" cy="2595116"/>
            <a:chOff x="-76001" y="3282156"/>
            <a:chExt cx="1087090" cy="2595116"/>
          </a:xfrm>
        </p:grpSpPr>
        <p:sp>
          <p:nvSpPr>
            <p:cNvPr id="13" name="AutoShape 1048"/>
            <p:cNvSpPr>
              <a:spLocks noChangeArrowheads="1"/>
            </p:cNvSpPr>
            <p:nvPr/>
          </p:nvSpPr>
          <p:spPr bwMode="auto">
            <a:xfrm rot="10800000" flipV="1">
              <a:off x="491605" y="3444081"/>
              <a:ext cx="407987" cy="2289175"/>
            </a:xfrm>
            <a:prstGeom prst="upArrow">
              <a:avLst>
                <a:gd name="adj1" fmla="val 50000"/>
                <a:gd name="adj2" fmla="val 140273"/>
              </a:avLst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7" name="AutoShape 1048"/>
            <p:cNvSpPr>
              <a:spLocks noChangeArrowheads="1"/>
            </p:cNvSpPr>
            <p:nvPr/>
          </p:nvSpPr>
          <p:spPr bwMode="auto">
            <a:xfrm flipV="1">
              <a:off x="35496" y="3425031"/>
              <a:ext cx="407987" cy="2289175"/>
            </a:xfrm>
            <a:prstGeom prst="upArrow">
              <a:avLst>
                <a:gd name="adj1" fmla="val 50000"/>
                <a:gd name="adj2" fmla="val 140273"/>
              </a:avLst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8" name="Text Box 1049"/>
            <p:cNvSpPr txBox="1">
              <a:spLocks noChangeArrowheads="1"/>
            </p:cNvSpPr>
            <p:nvPr/>
          </p:nvSpPr>
          <p:spPr bwMode="auto">
            <a:xfrm>
              <a:off x="-36512" y="3282156"/>
              <a:ext cx="9969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r>
                <a:rPr lang="ja-JP" altLang="en-US" sz="3200">
                  <a:solidFill>
                    <a:srgbClr val="0033CC"/>
                  </a:solidFill>
                  <a:latin typeface="Lucida Bright" pitchFamily="18" charset="0"/>
                  <a:ea typeface="Osaka-UI" pitchFamily="50" charset="-128"/>
                </a:rPr>
                <a:t>上位</a:t>
              </a:r>
            </a:p>
          </p:txBody>
        </p:sp>
        <p:sp>
          <p:nvSpPr>
            <p:cNvPr id="9" name="Text Box 1050"/>
            <p:cNvSpPr txBox="1">
              <a:spLocks noChangeArrowheads="1"/>
            </p:cNvSpPr>
            <p:nvPr/>
          </p:nvSpPr>
          <p:spPr bwMode="auto">
            <a:xfrm>
              <a:off x="-36512" y="5153819"/>
              <a:ext cx="99695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r>
                <a:rPr lang="ja-JP" altLang="en-US" sz="3200" dirty="0">
                  <a:solidFill>
                    <a:srgbClr val="0033CC"/>
                  </a:solidFill>
                  <a:latin typeface="Lucida Bright" pitchFamily="18" charset="0"/>
                  <a:ea typeface="Osaka-UI" pitchFamily="50" charset="-128"/>
                </a:rPr>
                <a:t>下位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-76001" y="4149080"/>
              <a:ext cx="615553" cy="172819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smtClean="0"/>
                <a:t>送信</a:t>
              </a:r>
              <a:endParaRPr kumimoji="1" lang="ja-JP" altLang="en-US" sz="280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95536" y="4149080"/>
              <a:ext cx="615553" cy="172819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smtClean="0"/>
                <a:t>受信</a:t>
              </a:r>
              <a:endParaRPr kumimoji="1" lang="ja-JP" altLang="en-US" sz="2800"/>
            </a:p>
          </p:txBody>
        </p:sp>
      </p:grp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データ送信</a:t>
            </a:r>
            <a:r>
              <a:rPr lang="en-US" altLang="ja-JP" smtClean="0"/>
              <a:t>(1)</a:t>
            </a:r>
            <a:endParaRPr lang="ja-JP" altLang="en-US" smtClean="0"/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4857403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アプリケーション層のお仕事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元のデータを </a:t>
            </a:r>
            <a:r>
              <a:rPr lang="en-US" altLang="ja-JP" b="1" u="sng" smtClean="0"/>
              <a:t>TCP/IP </a:t>
            </a:r>
            <a:r>
              <a:rPr lang="ja-JP" altLang="en-US" b="1" u="sng" smtClean="0"/>
              <a:t>で扱える形式</a:t>
            </a:r>
            <a:r>
              <a:rPr lang="ja-JP" altLang="en-US" smtClean="0"/>
              <a:t>に変換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ウェブページなら </a:t>
            </a:r>
            <a:r>
              <a:rPr lang="en-US" altLang="ja-JP" smtClean="0"/>
              <a:t>HTTP</a:t>
            </a:r>
          </a:p>
          <a:p>
            <a:pPr lvl="2" eaLnBrk="1" hangingPunct="1"/>
            <a:r>
              <a:rPr lang="en-US" altLang="ja-JP" smtClean="0"/>
              <a:t>E</a:t>
            </a:r>
            <a:r>
              <a:rPr lang="ja-JP" altLang="en-US" smtClean="0"/>
              <a:t>メールなら </a:t>
            </a:r>
            <a:r>
              <a:rPr lang="en-US" altLang="ja-JP" smtClean="0"/>
              <a:t>IMAP, SMTP</a:t>
            </a:r>
            <a:r>
              <a:rPr lang="ja-JP" altLang="en-US" smtClean="0"/>
              <a:t> 等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トランスポート層のプロトコルへ引き渡し</a:t>
            </a:r>
            <a:endParaRPr lang="en-US" altLang="ja-JP" smtClean="0"/>
          </a:p>
          <a:p>
            <a:pPr lvl="2" eaLnBrk="1" hangingPunct="1"/>
            <a:endParaRPr lang="en-US" altLang="ja-JP" smtClean="0"/>
          </a:p>
          <a:p>
            <a:pPr eaLnBrk="1" hangingPunct="1"/>
            <a:r>
              <a:rPr lang="ja-JP" altLang="en-US" smtClean="0">
                <a:solidFill>
                  <a:srgbClr val="00B050"/>
                </a:solidFill>
              </a:rPr>
              <a:t>以下の例では「自宅に配送業者がいる」と仮定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「荷物の発送依頼</a:t>
            </a:r>
            <a:r>
              <a:rPr lang="en-US" altLang="ja-JP" smtClean="0">
                <a:solidFill>
                  <a:srgbClr val="00B050"/>
                </a:solidFill>
              </a:rPr>
              <a:t>()</a:t>
            </a:r>
            <a:r>
              <a:rPr lang="ja-JP" altLang="en-US" smtClean="0">
                <a:solidFill>
                  <a:srgbClr val="00B050"/>
                </a:solidFill>
              </a:rPr>
              <a:t>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2" eaLnBrk="1" hangingPunct="1"/>
            <a:r>
              <a:rPr lang="ja-JP" altLang="en-US" smtClean="0">
                <a:solidFill>
                  <a:srgbClr val="00B050"/>
                </a:solidFill>
              </a:rPr>
              <a:t>大きな荷物なら宅急便</a:t>
            </a:r>
            <a:endParaRPr lang="en-US" altLang="ja-JP" smtClean="0">
              <a:solidFill>
                <a:srgbClr val="00B050"/>
              </a:solidFill>
            </a:endParaRPr>
          </a:p>
          <a:p>
            <a:pPr lvl="2" eaLnBrk="1" hangingPunct="1"/>
            <a:r>
              <a:rPr lang="ja-JP" altLang="en-US" smtClean="0">
                <a:solidFill>
                  <a:srgbClr val="00B050"/>
                </a:solidFill>
              </a:rPr>
              <a:t>お手紙なら郵便 等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「業者の荷物梱包部門への引き渡し」</a:t>
            </a:r>
            <a:endParaRPr lang="en-US" altLang="ja-JP" smtClean="0">
              <a:solidFill>
                <a:srgbClr val="00B050"/>
              </a:solidFill>
            </a:endParaRP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012160" y="28600"/>
          <a:ext cx="3131840" cy="1676400"/>
        </p:xfrm>
        <a:graphic>
          <a:graphicData uri="http://schemas.openxmlformats.org/drawingml/2006/table">
            <a:tbl>
              <a:tblPr/>
              <a:tblGrid>
                <a:gridCol w="3131840"/>
              </a:tblGrid>
              <a:tr h="32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2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32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データ送信</a:t>
            </a:r>
            <a:r>
              <a:rPr lang="en-US" altLang="ja-JP" smtClean="0"/>
              <a:t>(2)</a:t>
            </a:r>
            <a:endParaRPr lang="ja-JP" altLang="en-US" smtClean="0"/>
          </a:p>
        </p:txBody>
      </p:sp>
      <p:sp>
        <p:nvSpPr>
          <p:cNvPr id="1741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31218"/>
            <a:ext cx="8229600" cy="5517232"/>
          </a:xfrm>
        </p:spPr>
        <p:txBody>
          <a:bodyPr/>
          <a:lstStyle/>
          <a:p>
            <a:pPr eaLnBrk="1" hangingPunct="1"/>
            <a:r>
              <a:rPr lang="ja-JP" altLang="en-US" smtClean="0"/>
              <a:t>トランスポート層のお仕事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データを</a:t>
            </a:r>
            <a:r>
              <a:rPr lang="ja-JP" altLang="en-US" smtClean="0">
                <a:solidFill>
                  <a:srgbClr val="FF0000"/>
                </a:solidFill>
              </a:rPr>
              <a:t>パケット</a:t>
            </a:r>
            <a:r>
              <a:rPr lang="ja-JP" altLang="en-US" smtClean="0"/>
              <a:t>に分割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＝</a:t>
            </a:r>
            <a:r>
              <a:rPr lang="ja-JP" altLang="en-US" b="1" u="sng" smtClean="0"/>
              <a:t>データを小分け</a:t>
            </a:r>
            <a:r>
              <a:rPr lang="ja-JP" altLang="en-US" smtClean="0"/>
              <a:t>にする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パケットに</a:t>
            </a:r>
            <a:r>
              <a:rPr lang="ja-JP" altLang="en-US" b="1" u="sng" smtClean="0"/>
              <a:t>宛先</a:t>
            </a:r>
            <a:r>
              <a:rPr lang="ja-JP" altLang="en-US" b="1" u="sng" smtClean="0">
                <a:solidFill>
                  <a:srgbClr val="FF0000"/>
                </a:solidFill>
              </a:rPr>
              <a:t>ポート</a:t>
            </a:r>
            <a:r>
              <a:rPr lang="ja-JP" altLang="en-US" b="1" u="sng" smtClean="0"/>
              <a:t>の情報を付加</a:t>
            </a:r>
            <a:r>
              <a:rPr lang="en-US" altLang="ja-JP" smtClean="0"/>
              <a:t>(TCP </a:t>
            </a:r>
            <a:r>
              <a:rPr lang="ja-JP" altLang="en-US" smtClean="0"/>
              <a:t>ヘッダ</a:t>
            </a:r>
            <a:r>
              <a:rPr lang="en-US" altLang="ja-JP" smtClean="0"/>
              <a:t>)</a:t>
            </a:r>
          </a:p>
          <a:p>
            <a:pPr lvl="2" eaLnBrk="1" hangingPunct="1"/>
            <a:r>
              <a:rPr lang="ja-JP" altLang="en-US" smtClean="0"/>
              <a:t>パケットの順序などの情報も付加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インターネット層のプロトコルへ引き渡し</a:t>
            </a:r>
            <a:endParaRPr lang="en-US" altLang="ja-JP" smtClean="0"/>
          </a:p>
          <a:p>
            <a:pPr lvl="8"/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「荷物の梱包・集荷」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2" eaLnBrk="1" hangingPunct="1"/>
            <a:r>
              <a:rPr lang="ja-JP" altLang="en-US" smtClean="0">
                <a:solidFill>
                  <a:srgbClr val="00B050"/>
                </a:solidFill>
              </a:rPr>
              <a:t>業者にとって運びやすい形にする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「伝票情報 </a:t>
            </a:r>
            <a:r>
              <a:rPr lang="en-US" altLang="ja-JP" smtClean="0">
                <a:solidFill>
                  <a:srgbClr val="00B050"/>
                </a:solidFill>
              </a:rPr>
              <a:t>– </a:t>
            </a:r>
            <a:r>
              <a:rPr lang="ja-JP" altLang="en-US" smtClean="0">
                <a:solidFill>
                  <a:srgbClr val="00B050"/>
                </a:solidFill>
              </a:rPr>
              <a:t>受取人名の登録」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2" eaLnBrk="1" hangingPunct="1"/>
            <a:r>
              <a:rPr lang="ja-JP" altLang="en-US" smtClean="0">
                <a:solidFill>
                  <a:srgbClr val="00B050"/>
                </a:solidFill>
              </a:rPr>
              <a:t>荷物に送り先の受取人を登録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「配送管理部門への引き渡し」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012160" y="1"/>
          <a:ext cx="3131840" cy="1733928"/>
        </p:xfrm>
        <a:graphic>
          <a:graphicData uri="http://schemas.openxmlformats.org/drawingml/2006/table">
            <a:tbl>
              <a:tblPr/>
              <a:tblGrid>
                <a:gridCol w="3131840"/>
              </a:tblGrid>
              <a:tr h="3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3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92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データ送信</a:t>
            </a:r>
            <a:r>
              <a:rPr lang="en-US" altLang="ja-JP" smtClean="0"/>
              <a:t>(3)</a:t>
            </a:r>
            <a:endParaRPr lang="ja-JP" altLang="en-US" smtClean="0"/>
          </a:p>
        </p:txBody>
      </p:sp>
      <p:sp>
        <p:nvSpPr>
          <p:cNvPr id="1945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/>
            <a:r>
              <a:rPr lang="ja-JP" altLang="en-US" smtClean="0"/>
              <a:t>インターネット層のお仕事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IP </a:t>
            </a:r>
            <a:r>
              <a:rPr lang="ja-JP" altLang="en-US" smtClean="0"/>
              <a:t>アドレスを用いて</a:t>
            </a:r>
            <a:r>
              <a:rPr lang="ja-JP" altLang="en-US" b="1" u="sng" smtClean="0"/>
              <a:t>送信先計算機を特定</a:t>
            </a:r>
            <a:r>
              <a:rPr lang="en-US" altLang="ja-JP" smtClean="0"/>
              <a:t>(</a:t>
            </a:r>
            <a:r>
              <a:rPr lang="ja-JP" altLang="en-US" smtClean="0"/>
              <a:t>後述</a:t>
            </a:r>
            <a:r>
              <a:rPr lang="en-US" altLang="ja-JP" smtClean="0"/>
              <a:t>)</a:t>
            </a:r>
          </a:p>
          <a:p>
            <a:pPr lvl="2" eaLnBrk="1" hangingPunct="1"/>
            <a:r>
              <a:rPr lang="ja-JP" altLang="en-US" smtClean="0"/>
              <a:t>パケットに </a:t>
            </a:r>
            <a:r>
              <a:rPr lang="en-US" altLang="ja-JP" smtClean="0"/>
              <a:t>IP </a:t>
            </a:r>
            <a:r>
              <a:rPr lang="ja-JP" altLang="en-US" smtClean="0"/>
              <a:t>アドレス情報を付加</a:t>
            </a:r>
            <a:r>
              <a:rPr lang="en-US" altLang="ja-JP" smtClean="0"/>
              <a:t>(IP </a:t>
            </a:r>
            <a:r>
              <a:rPr lang="ja-JP" altLang="en-US" smtClean="0"/>
              <a:t>ヘッダ</a:t>
            </a:r>
            <a:r>
              <a:rPr lang="en-US" altLang="ja-JP" smtClean="0"/>
              <a:t>)</a:t>
            </a:r>
          </a:p>
          <a:p>
            <a:pPr lvl="1" eaLnBrk="1" hangingPunct="1"/>
            <a:r>
              <a:rPr lang="ja-JP" altLang="en-US" smtClean="0"/>
              <a:t>パケットの</a:t>
            </a:r>
            <a:r>
              <a:rPr lang="ja-JP" altLang="en-US" b="1" u="sng" smtClean="0"/>
              <a:t>輸送経路を選択</a:t>
            </a:r>
            <a:endParaRPr lang="en-US" altLang="ja-JP" b="1" u="sng" smtClean="0"/>
          </a:p>
          <a:p>
            <a:pPr lvl="1" eaLnBrk="1" hangingPunct="1"/>
            <a:r>
              <a:rPr lang="en-US" altLang="ja-JP" smtClean="0"/>
              <a:t>NI</a:t>
            </a:r>
            <a:r>
              <a:rPr lang="ja-JP" altLang="en-US" smtClean="0"/>
              <a:t>層のプロトコルへ引き渡し</a:t>
            </a:r>
            <a:endParaRPr lang="en-US" altLang="ja-JP" smtClean="0"/>
          </a:p>
          <a:p>
            <a:pPr lvl="1" eaLnBrk="1" hangingPunct="1"/>
            <a:endParaRPr lang="en-US" altLang="ja-JP" smtClean="0"/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「伝票情報 </a:t>
            </a:r>
            <a:r>
              <a:rPr lang="en-US" altLang="ja-JP" smtClean="0">
                <a:solidFill>
                  <a:srgbClr val="00B050"/>
                </a:solidFill>
              </a:rPr>
              <a:t>- </a:t>
            </a:r>
            <a:r>
              <a:rPr lang="ja-JP" altLang="en-US" smtClean="0">
                <a:solidFill>
                  <a:srgbClr val="00B050"/>
                </a:solidFill>
              </a:rPr>
              <a:t>送り先住所の登録」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2" eaLnBrk="1" hangingPunct="1"/>
            <a:r>
              <a:rPr lang="ja-JP" altLang="en-US" smtClean="0">
                <a:solidFill>
                  <a:srgbClr val="00B050"/>
                </a:solidFill>
              </a:rPr>
              <a:t>荷物に送り先の住所を登録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「配送経路の選択」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2" eaLnBrk="1" hangingPunct="1"/>
            <a:r>
              <a:rPr lang="ja-JP" altLang="en-US" smtClean="0">
                <a:solidFill>
                  <a:srgbClr val="00B050"/>
                </a:solidFill>
              </a:rPr>
              <a:t>送り先住所に応じて適切な経路を指定する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「運送部門への引き渡し」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012160" y="1"/>
          <a:ext cx="3131840" cy="1734775"/>
        </p:xfrm>
        <a:graphic>
          <a:graphicData uri="http://schemas.openxmlformats.org/drawingml/2006/table">
            <a:tbl>
              <a:tblPr/>
              <a:tblGrid>
                <a:gridCol w="3131840"/>
              </a:tblGrid>
              <a:tr h="308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08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8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8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3936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パケット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" name="Picture 6" descr="hoge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71472" y="1643050"/>
            <a:ext cx="7762465" cy="449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フローチャート: 処理 36"/>
          <p:cNvSpPr/>
          <p:nvPr/>
        </p:nvSpPr>
        <p:spPr>
          <a:xfrm>
            <a:off x="642910" y="1571612"/>
            <a:ext cx="3643338" cy="4572032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packe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1688730"/>
            <a:ext cx="752475" cy="533400"/>
          </a:xfrm>
          <a:prstGeom prst="rect">
            <a:avLst/>
          </a:prstGeom>
        </p:spPr>
      </p:pic>
      <p:pic>
        <p:nvPicPr>
          <p:cNvPr id="6" name="図 5" descr="packe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7284" y="1701609"/>
            <a:ext cx="828675" cy="533400"/>
          </a:xfrm>
          <a:prstGeom prst="rect">
            <a:avLst/>
          </a:prstGeom>
        </p:spPr>
      </p:pic>
      <p:pic>
        <p:nvPicPr>
          <p:cNvPr id="7" name="図 6" descr="packet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28860" y="1714488"/>
            <a:ext cx="857250" cy="533400"/>
          </a:xfrm>
          <a:prstGeom prst="rect">
            <a:avLst/>
          </a:prstGeom>
        </p:spPr>
      </p:pic>
      <p:pic>
        <p:nvPicPr>
          <p:cNvPr id="8" name="図 7" descr="packet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21721" y="1714488"/>
            <a:ext cx="857250" cy="533400"/>
          </a:xfrm>
          <a:prstGeom prst="rect">
            <a:avLst/>
          </a:prstGeom>
        </p:spPr>
      </p:pic>
      <p:pic>
        <p:nvPicPr>
          <p:cNvPr id="9" name="図 8" descr="packet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44345" y="2221597"/>
            <a:ext cx="762000" cy="542925"/>
          </a:xfrm>
          <a:prstGeom prst="rect">
            <a:avLst/>
          </a:prstGeom>
        </p:spPr>
      </p:pic>
      <p:pic>
        <p:nvPicPr>
          <p:cNvPr id="10" name="図 9" descr="packet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571604" y="2214554"/>
            <a:ext cx="828675" cy="542925"/>
          </a:xfrm>
          <a:prstGeom prst="rect">
            <a:avLst/>
          </a:prstGeom>
        </p:spPr>
      </p:pic>
      <p:pic>
        <p:nvPicPr>
          <p:cNvPr id="11" name="図 10" descr="packet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428860" y="2214554"/>
            <a:ext cx="828675" cy="542925"/>
          </a:xfrm>
          <a:prstGeom prst="rect">
            <a:avLst/>
          </a:prstGeom>
        </p:spPr>
      </p:pic>
      <p:pic>
        <p:nvPicPr>
          <p:cNvPr id="12" name="図 11" descr="packet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286116" y="2214554"/>
            <a:ext cx="781050" cy="533400"/>
          </a:xfrm>
          <a:prstGeom prst="rect">
            <a:avLst/>
          </a:prstGeom>
        </p:spPr>
      </p:pic>
      <p:pic>
        <p:nvPicPr>
          <p:cNvPr id="13" name="図 12" descr="packet9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57224" y="2786058"/>
            <a:ext cx="742950" cy="533400"/>
          </a:xfrm>
          <a:prstGeom prst="rect">
            <a:avLst/>
          </a:prstGeom>
        </p:spPr>
      </p:pic>
      <p:pic>
        <p:nvPicPr>
          <p:cNvPr id="14" name="図 13" descr="packet10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617284" y="2760300"/>
            <a:ext cx="819150" cy="533400"/>
          </a:xfrm>
          <a:prstGeom prst="rect">
            <a:avLst/>
          </a:prstGeom>
        </p:spPr>
      </p:pic>
      <p:pic>
        <p:nvPicPr>
          <p:cNvPr id="15" name="図 14" descr="packet1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428860" y="2786058"/>
            <a:ext cx="828675" cy="533400"/>
          </a:xfrm>
          <a:prstGeom prst="rect">
            <a:avLst/>
          </a:prstGeom>
        </p:spPr>
      </p:pic>
      <p:pic>
        <p:nvPicPr>
          <p:cNvPr id="16" name="図 15" descr="packet12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286116" y="2786058"/>
            <a:ext cx="790575" cy="533400"/>
          </a:xfrm>
          <a:prstGeom prst="rect">
            <a:avLst/>
          </a:prstGeom>
        </p:spPr>
      </p:pic>
      <p:pic>
        <p:nvPicPr>
          <p:cNvPr id="17" name="図 16" descr="packet13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57224" y="3286124"/>
            <a:ext cx="752475" cy="523875"/>
          </a:xfrm>
          <a:prstGeom prst="rect">
            <a:avLst/>
          </a:prstGeom>
        </p:spPr>
      </p:pic>
      <p:pic>
        <p:nvPicPr>
          <p:cNvPr id="18" name="図 17" descr="packet14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571604" y="3286124"/>
            <a:ext cx="819150" cy="523875"/>
          </a:xfrm>
          <a:prstGeom prst="rect">
            <a:avLst/>
          </a:prstGeom>
        </p:spPr>
      </p:pic>
      <p:pic>
        <p:nvPicPr>
          <p:cNvPr id="19" name="図 18" descr="packet15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428860" y="3286124"/>
            <a:ext cx="828675" cy="523875"/>
          </a:xfrm>
          <a:prstGeom prst="rect">
            <a:avLst/>
          </a:prstGeom>
        </p:spPr>
      </p:pic>
      <p:pic>
        <p:nvPicPr>
          <p:cNvPr id="20" name="図 19" descr="packet16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286116" y="3286124"/>
            <a:ext cx="771525" cy="495300"/>
          </a:xfrm>
          <a:prstGeom prst="rect">
            <a:avLst/>
          </a:prstGeom>
        </p:spPr>
      </p:pic>
      <p:pic>
        <p:nvPicPr>
          <p:cNvPr id="21" name="図 20" descr="packet17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57224" y="3786190"/>
            <a:ext cx="752475" cy="495300"/>
          </a:xfrm>
          <a:prstGeom prst="rect">
            <a:avLst/>
          </a:prstGeom>
        </p:spPr>
      </p:pic>
      <p:pic>
        <p:nvPicPr>
          <p:cNvPr id="22" name="図 21" descr="packet18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630163" y="3831870"/>
            <a:ext cx="819150" cy="495300"/>
          </a:xfrm>
          <a:prstGeom prst="rect">
            <a:avLst/>
          </a:prstGeom>
        </p:spPr>
      </p:pic>
      <p:pic>
        <p:nvPicPr>
          <p:cNvPr id="23" name="図 22" descr="packet19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2487419" y="3831870"/>
            <a:ext cx="819150" cy="495300"/>
          </a:xfrm>
          <a:prstGeom prst="rect">
            <a:avLst/>
          </a:prstGeom>
        </p:spPr>
      </p:pic>
      <p:pic>
        <p:nvPicPr>
          <p:cNvPr id="24" name="図 23" descr="packet20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3286116" y="3857628"/>
            <a:ext cx="752475" cy="476250"/>
          </a:xfrm>
          <a:prstGeom prst="rect">
            <a:avLst/>
          </a:prstGeom>
        </p:spPr>
      </p:pic>
      <p:pic>
        <p:nvPicPr>
          <p:cNvPr id="25" name="図 24" descr="packet21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57224" y="4357694"/>
            <a:ext cx="752475" cy="533400"/>
          </a:xfrm>
          <a:prstGeom prst="rect">
            <a:avLst/>
          </a:prstGeom>
        </p:spPr>
      </p:pic>
      <p:pic>
        <p:nvPicPr>
          <p:cNvPr id="26" name="図 25" descr="packet22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1597362" y="4357694"/>
            <a:ext cx="809625" cy="533400"/>
          </a:xfrm>
          <a:prstGeom prst="rect">
            <a:avLst/>
          </a:prstGeom>
        </p:spPr>
      </p:pic>
      <p:pic>
        <p:nvPicPr>
          <p:cNvPr id="27" name="図 26" descr="packet23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2428860" y="4357694"/>
            <a:ext cx="828675" cy="533400"/>
          </a:xfrm>
          <a:prstGeom prst="rect">
            <a:avLst/>
          </a:prstGeom>
        </p:spPr>
      </p:pic>
      <p:pic>
        <p:nvPicPr>
          <p:cNvPr id="28" name="図 27" descr="packet24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3286116" y="4299135"/>
            <a:ext cx="781050" cy="552450"/>
          </a:xfrm>
          <a:prstGeom prst="rect">
            <a:avLst/>
          </a:prstGeom>
        </p:spPr>
      </p:pic>
      <p:pic>
        <p:nvPicPr>
          <p:cNvPr id="29" name="図 28" descr="packet25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857224" y="4929198"/>
            <a:ext cx="752475" cy="523875"/>
          </a:xfrm>
          <a:prstGeom prst="rect">
            <a:avLst/>
          </a:prstGeom>
        </p:spPr>
      </p:pic>
      <p:pic>
        <p:nvPicPr>
          <p:cNvPr id="30" name="図 29" descr="packet26.jpg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1597362" y="4903440"/>
            <a:ext cx="819150" cy="533400"/>
          </a:xfrm>
          <a:prstGeom prst="rect">
            <a:avLst/>
          </a:prstGeom>
        </p:spPr>
      </p:pic>
      <p:pic>
        <p:nvPicPr>
          <p:cNvPr id="31" name="図 30" descr="packet27.jp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2428860" y="4903440"/>
            <a:ext cx="828675" cy="533400"/>
          </a:xfrm>
          <a:prstGeom prst="rect">
            <a:avLst/>
          </a:prstGeom>
        </p:spPr>
      </p:pic>
      <p:pic>
        <p:nvPicPr>
          <p:cNvPr id="32" name="図 31" descr="packet28.jpg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3311874" y="4870639"/>
            <a:ext cx="762000" cy="533400"/>
          </a:xfrm>
          <a:prstGeom prst="rect">
            <a:avLst/>
          </a:prstGeom>
        </p:spPr>
      </p:pic>
      <p:pic>
        <p:nvPicPr>
          <p:cNvPr id="33" name="図 32" descr="packet29.jpg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857224" y="5429264"/>
            <a:ext cx="742950" cy="533400"/>
          </a:xfrm>
          <a:prstGeom prst="rect">
            <a:avLst/>
          </a:prstGeom>
        </p:spPr>
      </p:pic>
      <p:pic>
        <p:nvPicPr>
          <p:cNvPr id="34" name="図 33" descr="packet30.jpg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1643042" y="5429264"/>
            <a:ext cx="819150" cy="542925"/>
          </a:xfrm>
          <a:prstGeom prst="rect">
            <a:avLst/>
          </a:prstGeom>
        </p:spPr>
      </p:pic>
      <p:pic>
        <p:nvPicPr>
          <p:cNvPr id="35" name="図 34" descr="packet31.jpg"/>
          <p:cNvPicPr>
            <a:picLocks noChangeAspect="1"/>
          </p:cNvPicPr>
          <p:nvPr/>
        </p:nvPicPr>
        <p:blipFill>
          <a:blip r:embed="rId33" cstate="print"/>
          <a:stretch>
            <a:fillRect/>
          </a:stretch>
        </p:blipFill>
        <p:spPr>
          <a:xfrm>
            <a:off x="2428860" y="5429264"/>
            <a:ext cx="828675" cy="542925"/>
          </a:xfrm>
          <a:prstGeom prst="rect">
            <a:avLst/>
          </a:prstGeom>
        </p:spPr>
      </p:pic>
      <p:pic>
        <p:nvPicPr>
          <p:cNvPr id="36" name="図 35" descr="packet32.jpg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3286116" y="5429264"/>
            <a:ext cx="771525" cy="542925"/>
          </a:xfrm>
          <a:prstGeom prst="rect">
            <a:avLst/>
          </a:prstGeom>
        </p:spPr>
      </p:pic>
      <p:grpSp>
        <p:nvGrpSpPr>
          <p:cNvPr id="3" name="グループ化 53"/>
          <p:cNvGrpSpPr/>
          <p:nvPr/>
        </p:nvGrpSpPr>
        <p:grpSpPr>
          <a:xfrm>
            <a:off x="2500298" y="2786058"/>
            <a:ext cx="1643074" cy="1754326"/>
            <a:chOff x="6429388" y="571480"/>
            <a:chExt cx="1643074" cy="1754326"/>
          </a:xfrm>
        </p:grpSpPr>
        <p:pic>
          <p:nvPicPr>
            <p:cNvPr id="38" name="図 37" descr="packet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63852" y="1773047"/>
              <a:ext cx="828675" cy="542925"/>
            </a:xfrm>
            <a:prstGeom prst="rect">
              <a:avLst/>
            </a:prstGeom>
          </p:spPr>
        </p:pic>
        <p:grpSp>
          <p:nvGrpSpPr>
            <p:cNvPr id="40" name="グループ化 48"/>
            <p:cNvGrpSpPr/>
            <p:nvPr/>
          </p:nvGrpSpPr>
          <p:grpSpPr>
            <a:xfrm>
              <a:off x="6429388" y="571480"/>
              <a:ext cx="1643074" cy="1754326"/>
              <a:chOff x="2571736" y="2577610"/>
              <a:chExt cx="1643074" cy="1754326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2571736" y="2577610"/>
                <a:ext cx="1643074" cy="17543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マリオさんへ</a:t>
                </a:r>
                <a:endParaRPr kumimoji="1" lang="en-US" altLang="ja-JP" dirty="0" smtClean="0"/>
              </a:p>
              <a:p>
                <a:r>
                  <a:rPr lang="en-US" altLang="ja-JP" dirty="0" smtClean="0"/>
                  <a:t>192.168.xx.xxx</a:t>
                </a:r>
              </a:p>
              <a:p>
                <a:r>
                  <a:rPr kumimoji="1" lang="ja-JP" altLang="en-US" dirty="0" smtClean="0"/>
                  <a:t>ルージより</a:t>
                </a:r>
                <a:endParaRPr kumimoji="1" lang="en-US" altLang="ja-JP" dirty="0" smtClean="0"/>
              </a:p>
              <a:p>
                <a:r>
                  <a:rPr lang="ja-JP" altLang="en-US" dirty="0" smtClean="0"/>
                  <a:t>６番目</a:t>
                </a:r>
                <a:endParaRPr lang="en-US" altLang="ja-JP" dirty="0" smtClean="0"/>
              </a:p>
              <a:p>
                <a:endParaRPr kumimoji="1" lang="en-US" altLang="ja-JP" dirty="0" smtClean="0"/>
              </a:p>
              <a:p>
                <a:endParaRPr kumimoji="1" lang="en-US" altLang="ja-JP" dirty="0" smtClean="0"/>
              </a:p>
            </p:txBody>
          </p:sp>
          <p:cxnSp>
            <p:nvCxnSpPr>
              <p:cNvPr id="46" name="直線コネクタ 45"/>
              <p:cNvCxnSpPr/>
              <p:nvPr/>
            </p:nvCxnSpPr>
            <p:spPr>
              <a:xfrm rot="10800000" flipV="1">
                <a:off x="2571736" y="3714752"/>
                <a:ext cx="1643074" cy="18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スライド番号プレースホルダ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26735E-6 C 0.03975 -0.13043 0.07951 -0.26087 0.14496 -0.14454 C 0.21041 -0.02821 0.30156 0.33488 0.39288 0.69797 " pathEditMode="relative" ptsTypes="aaA">
                                      <p:cBhvr>
                                        <p:cTn id="7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26735E-6 C 0.07692 -0.09343 0.154 -0.18663 0.22397 -0.07308 C 0.29393 0.04047 0.35678 0.36078 0.4198 0.68109 " pathEditMode="relative" ptsTypes="aaA">
                                      <p:cBhvr>
                                        <p:cTn id="7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49399E-6 C -0.07969 -0.03654 -0.15937 -0.07284 -0.21128 0.03747 C -0.26319 0.14778 -0.29462 0.55828 -0.31128 0.66235 " pathEditMode="relative" ptsTypes="aaA">
                                      <p:cBhvr>
                                        <p:cTn id="8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2858E-6 C 0.04583 -0.05249 0.09184 -0.10476 0.13802 -0.02243 C 0.1842 0.0599 0.2375 0.37327 0.27743 0.49353 C 0.31736 0.61379 0.34739 0.6568 0.37743 0.69982 " pathEditMode="relative" ptsTypes="aaaA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83071E-6 C 0.03351 -0.15912 0.06719 -0.318 0.09722 -0.21393 C 0.12726 -0.10986 0.1408 0.58256 0.18021 0.62465 C 0.21962 0.66674 0.27396 0.03908 0.33386 0.03931 C 0.39375 0.03954 0.4665 0.33302 0.53941 0.6265 " pathEditMode="relative" ptsTypes="aaaaA">
                                      <p:cBhvr>
                                        <p:cTn id="8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4.66235E-6 C -0.00035 -4.66235E-6 0.0158 0.30759 0.03212 0.61541 " pathEditMode="relative" ptsTypes="aA">
                                      <p:cBhvr>
                                        <p:cTn id="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3876E-7 C 0.01702 -0.13297 0.0342 -0.26595 0.06059 -0.16142 C 0.08698 -0.05689 0.14167 0.49515 0.15781 0.62651 " pathEditMode="relative" ptsTypes="aaA">
                                      <p:cBhvr>
                                        <p:cTn id="8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64292E-6 C -0.00764 -0.15726 -0.01528 -0.31429 -0.07066 -0.25508 C -0.12569 -0.19588 -0.27986 0.21092 -0.33107 0.35454 C -0.38212 0.49816 -0.37986 0.55204 -0.37743 0.60616 " pathEditMode="relative" ptsTypes="aaaA">
                                      <p:cBhvr>
                                        <p:cTn id="9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16281E-7 C -0.01928 -0.16281 -0.03837 -0.32563 -0.05504 -0.23821 C -0.07171 -0.15079 -0.08594 0.18732 -0.10001 0.52544 " pathEditMode="relative" ptsTypes="aaA">
                                      <p:cBhvr>
                                        <p:cTn id="9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876E-7 C 0.01284 -0.09852 0.02569 -0.19704 0.05642 -0.10893 C 0.08715 -0.02082 0.16319 0.42252 0.18455 0.52891 " pathEditMode="relative" ptsTypes="aaA">
                                      <p:cBhvr>
                                        <p:cTn id="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89547E-6 C -0.08941 0.11864 -0.17882 0.23751 -0.23108 0.32817 C -0.28333 0.41882 -0.29879 0.48126 -0.31406 0.54394 " pathEditMode="relative" ptsTypes="aaA">
                                      <p:cBhvr>
                                        <p:cTn id="9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62257E-6 C 0.06597 -0.09136 0.13212 -0.18271 0.20139 -0.0902 C 0.27066 0.00231 0.34306 0.27867 0.41545 0.55527 " pathEditMode="relative" ptsTypes="aaA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6 7.16929E-6 C -0.03455 -0.07423 -0.0691 -0.14824 -0.08733 -0.06752 C -0.10556 0.01319 -0.10782 0.24862 -0.1099 0.48405 " pathEditMode="relative" ptsTypes="aaA">
                                      <p:cBhvr>
                                        <p:cTn id="10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5.20814E-6 C -0.00365 -0.11632 -0.00712 -0.23265 -0.02396 -0.15564 C -0.0408 -0.07862 -0.07119 0.1915 -0.1014 0.46162 " pathEditMode="relative" ptsTypes="aaA">
                                      <p:cBhvr>
                                        <p:cTn id="10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07979 C 0.02257 0.01781 0.03802 -0.04417 0.04687 0.01781 C 0.05573 0.07979 0.05833 0.2655 0.06094 0.45121 " pathEditMode="relative" ptsTypes="aaA">
                                      <p:cBhvr>
                                        <p:cTn id="10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3.80204E-6 C -0.06753 -0.23613 -0.13454 -0.47225 -0.20138 -0.4334 C -0.26822 -0.39454 -0.3967 0.08163 -0.40138 0.23265 C -0.40607 0.38367 -0.25815 0.4327 -0.22968 0.47271 " pathEditMode="relative" ptsTypes="aaaA"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2.53469E-6 C 0.02083 -0.13899 0.04183 -0.27775 0.11405 -0.21392 C 0.18628 -0.15009 0.31006 0.11633 0.43385 0.38275 " pathEditMode="relative" ptsTypes="aaA">
                                      <p:cBhvr>
                                        <p:cTn id="10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81221E-6 C 0.02847 -0.12488 0.05712 -0.24954 0.09306 -0.18941 C 0.129 -0.12928 0.17222 0.1154 0.21545 0.36031 " pathEditMode="relative" ptsTypes="aaA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5097E-6 C -0.05607 -0.29186 -0.11198 -0.58349 -0.15208 -0.52336 C -0.19218 -0.46323 -0.21649 -0.0518 -0.24079 0.36031 " pathEditMode="relative" ptsTypes="aaA">
                                      <p:cBhvr>
                                        <p:cTn id="1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876E-7 C 0.025 -0.23173 0.05 -0.46323 0.07326 -0.40333 C 0.09652 -0.34343 0.11788 0.00833 0.13941 0.36031 " pathEditMode="relative" ptsTypes="aaA">
                                      <p:cBhvr>
                                        <p:cTn id="1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2.77521E-7 C 0.07517 -0.06198 0.15052 -0.12396 0.2507 -0.07516 C 0.35087 -0.02636 0.47604 0.13298 0.60139 0.29256 " pathEditMode="relative" ptsTypes="aaA">
                                      <p:cBhvr>
                                        <p:cTn id="1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77521E-7 C -0.00451 -0.09829 -0.00903 -0.19634 -0.0309 -0.14639 C -0.05278 -0.09644 -0.09184 0.10176 -0.1309 0.30019 " pathEditMode="relative" ptsTypes="aaA">
                                      <p:cBhvr>
                                        <p:cTn id="1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5.55042E-7 C 0.06337 -0.1938 0.12691 -0.3876 0.1901 -0.33765 C 0.2533 -0.28769 0.31597 0.00625 0.37882 0.30019 " pathEditMode="relative" ptsTypes="aaA">
                                      <p:cBhvr>
                                        <p:cTn id="1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57262E-7 C 0.01581 0.12581 0.0316 0.25162 0.03803 0.30204 " pathEditMode="relative" ptsTypes="aA">
                                      <p:cBhvr>
                                        <p:cTn id="1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-1.3876E-7 C 0.01805 -0.30272 0.03628 -0.60522 0.0592 -0.56868 C 0.08211 -0.53214 0.12482 0.08789 0.13802 0.21948 " pathEditMode="relative" ptsTypes="aaA">
                                      <p:cBhvr>
                                        <p:cTn id="12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79186E-6 C 0.02344 -0.0555 0.04705 -0.11101 0.08455 -0.13506 C 0.12205 -0.15911 0.18576 -0.1783 0.22535 -0.14454 C 0.26493 -0.11077 0.29809 0.00532 0.32257 0.06753 C 0.34705 0.12974 0.35938 0.17923 0.37188 0.22896 " pathEditMode="relative" ptsTypes="aaaaA">
                                      <p:cBhvr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5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6  0.018 -0.02131  0.023 -0.02131  c 0.031 0  0.063 0.16651  0.063 0.33302  c 0 -0.08392  0.016 -0.16651  0.031 -0.16651  c 0.016 0  0.031 0.08392  0.031 0.16651  c 0 -0.0413  0.008 -0.08392  0.016 -0.08392  c 0.008 0  0.016 0.0413  0.016 0.08392  c 0 -0.02131  0.004 -0.0413  0.008 -0.0413  c 0.004 0  0.008 0.02131  0.008 0.0413  c 0 -0.01066  0.002 -0.02131  0.004 -0.02131  c 0.001 0  0.004 0.01066  0.004 0.02131  c 0 -0.00533  0.001 -0.01066  0.002 -0.01066  c 0 0.00133  0.002 0.00533  0.002 0.01066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2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26735E-6 C 0.01562 -0.08695 0.03142 -0.17391 0.04635 -0.2271 C 0.06128 -0.28029 0.07587 -0.31614 0.0901 -0.31892 C 0.10434 -0.32169 0.11614 -0.32909 0.13229 -0.24398 C 0.14843 -0.15888 0.16788 0.01619 0.18732 0.19126 " pathEditMode="relative" ptsTypes="aaaaA">
                                      <p:cBhvr>
                                        <p:cTn id="1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2.11841E-6 C 0.00782 -0.03608 0.01581 -0.07216 0.04237 -0.08627 C 0.06893 -0.10037 0.11042 -0.11379 0.15921 -0.08442 C 0.20799 -0.05505 0.27154 0.01757 0.33525 0.09019 " pathEditMode="relative" ptsTypes="aaaA">
                                      <p:cBhvr>
                                        <p:cTn id="1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41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2382 C -0.00399 -0.03446 -0.01806 -0.0451 -0.02292 -0.0451 C -0.05399 -0.0451 -0.08594 0.12142 -0.08594 0.28793 C -0.08594 0.20398 -0.10191 0.12142 -0.11701 0.12142 C -0.13299 0.12142 -0.14809 0.20537 -0.14809 0.28793 C -0.14809 0.24653 -0.15608 0.20398 -0.16406 0.20398 C -0.17205 0.20398 -0.18004 0.24538 -0.18004 0.28793 C -0.18004 0.26665 -0.18403 0.24653 -0.18802 0.24653 C -0.19201 0.24653 -0.19601 0.26781 -0.19601 0.28793 C -0.19601 0.27729 -0.19809 0.26665 -0.2 0.26665 C -0.20104 0.26665 -0.20399 0.27729 -0.20399 0.28793 C -0.20399 0.28261 -0.20504 0.27729 -0.20608 0.27729 C -0.20608 0.2759 -0.20816 0.28261 -0.20816 0.28793 C -0.20816 0.28515 -0.20816 0.28261 -0.2092 0.28261 C -0.2092 0.284 -0.21024 0.28538 -0.21024 0.28793 C -0.21024 0.28654 -0.21024 0.28515 -0.21024 0.284 C -0.21129 0.284 -0.21129 0.28538 -0.21129 0.28677 C -0.21233 0.28677 -0.21233 0.28538 -0.21233 0.284 C -0.21337 0.284 -0.21337 0.28538 -0.21337 0.28677 " pathEditMode="relative" rAng="0" ptsTypes="fffffffffffffffffff">
                                      <p:cBhvr>
                                        <p:cTn id="13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145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5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6  0.018 -0.02131  0.023 -0.02131  c 0.031 0  0.063 0.16651  0.063 0.33302  c 0 -0.08392  0.016 -0.16651  0.031 -0.16651  c 0.016 0  0.031 0.08392  0.031 0.16651  c 0 -0.0413  0.008 -0.08392  0.016 -0.08392  c 0.008 0  0.016 0.0413  0.016 0.08392  c 0 -0.02131  0.004 -0.0413  0.008 -0.0413  c 0.004 0  0.008 0.02131  0.008 0.0413  c 0 -0.01066  0.002 -0.02131  0.004 -0.02131  c 0.001 0  0.004 0.01066  0.004 0.02131  c 0 -0.00533  0.001 -0.01066  0.002 -0.01066  c 0 0.00133  0.002 0.00533  0.002 0.01066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3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3.66327E-6 C 0.00383 -0.00508 0.00626 -0.01248 0.01129 -0.01503 C 0.01876 -0.01896 0.01928 -0.01873 0.02674 -0.02451 C 0.03056 -0.02752 0.03386 -0.03191 0.03803 -0.03376 C 0.04428 -0.0363 0.04966 -0.04047 0.05504 -0.04509 C 0.06164 -0.05827 0.05903 -0.06984 0.06337 -0.08256 C 0.06772 -0.09528 0.06824 -0.09458 0.07466 -0.10314 C 0.07796 -0.11679 0.07327 -0.10152 0.08039 -0.11262 C 0.08178 -0.1147 0.08195 -0.11794 0.08317 -0.12002 C 0.0856 -0.12419 0.08959 -0.12673 0.09167 -0.13136 C 0.09515 -0.13922 0.09914 -0.14454 0.10296 -0.15194 C 0.10626 -0.16558 0.10157 -0.15032 0.10851 -0.16142 C 0.11667 -0.17437 0.10487 -0.16443 0.11702 -0.17275 C 0.12344 -0.18987 0.11511 -0.17021 0.13247 -0.19333 C 0.13994 -0.20328 0.14758 -0.21692 0.15643 -0.22525 C 0.16112 -0.2345 0.15799 -0.22918 0.16633 -0.24028 C 0.17258 -0.24861 0.17535 -0.2604 0.18039 -0.27012 C 0.1849 -0.2789 0.19115 -0.28607 0.19584 -0.29463 C 0.20522 -0.31151 0.21303 -0.33302 0.22674 -0.34528 C 0.22778 -0.34782 0.22831 -0.3506 0.22969 -0.35268 C 0.23074 -0.35453 0.23282 -0.35476 0.23386 -0.35661 C 0.24445 -0.37742 0.23403 -0.36702 0.24376 -0.37534 C 0.25001 -0.38783 0.25244 -0.40194 0.2606 -0.41281 C 0.26424 -0.42715 0.2724 -0.4364 0.279 -0.44842 C 0.28126 -0.45259 0.28212 -0.45767 0.28456 -0.4616 C 0.2856 -0.46322 0.28733 -0.46392 0.28872 -0.46531 C 0.28976 -0.46646 0.29081 -0.46762 0.29167 -0.46901 C 0.2974 -0.47895 0.30244 -0.49098 0.3099 -0.49907 C 0.31667 -0.50647 0.32397 -0.51526 0.33108 -0.52173 C 0.33681 -0.52682 0.3448 -0.52937 0.3507 -0.53469 C 0.36424 -0.54671 0.37726 -0.55943 0.39028 -0.57238 C 0.39723 -0.57932 0.40383 -0.58834 0.4099 -0.59667 C 0.41094 -0.59805 0.41285 -0.59759 0.41407 -0.59852 C 0.41997 -0.60314 0.4257 -0.608 0.43108 -0.61355 C 0.43733 -0.61979 0.44897 -0.63274 0.45643 -0.63598 C 0.46181 -0.64338 0.47015 -0.6487 0.47761 -0.65101 C 0.48785 -0.66073 0.50053 -0.66234 0.51268 -0.6642 C 0.53022 -0.66998 0.55105 -0.67368 0.56633 -0.68663 C 0.56945 -0.6931 0.57292 -0.69819 0.57466 -0.70559 C 0.57414 -0.71692 0.57692 -0.74514 0.56494 -0.75046 C 0.56164 -0.75693 0.55938 -0.7611 0.55365 -0.76364 C 0.54879 -0.76988 0.54515 -0.77035 0.53942 -0.77497 C 0.53091 -0.78191 0.52362 -0.78769 0.51407 -0.79185 C 0.49549 -0.80827 0.4698 -0.80989 0.44792 -0.81059 C 0.41789 -0.81151 0.38785 -0.81174 0.35782 -0.81244 C 0.32935 -0.81359 0.30157 -0.81591 0.27327 -0.81799 C 0.22657 -0.82516 0.26997 -0.81938 0.21407 -0.82377 C 0.20192 -0.82469 0.17761 -0.82747 0.17761 -0.82747 C 0.16633 -0.82678 0.15504 -0.82678 0.14376 -0.82562 C 0.13751 -0.82493 0.13299 -0.81961 0.12674 -0.81799 C 0.12136 -0.81267 0.11667 -0.81151 0.11129 -0.80689 C 0.10747 -0.79902 0.10001 -0.79463 0.09445 -0.78815 C 0.08351 -0.7752 0.07049 -0.76503 0.05921 -0.75231 C 0.05174 -0.74375 0.04445 -0.73034 0.03525 -0.72617 C 0.029 -0.71299 0.03699 -0.72826 0.02674 -0.71484 C 0.02258 -0.70929 0.01737 -0.70074 0.01407 -0.69426 C 0.00122 -0.66975 0.0099 -0.67876 5.83333E-6 -0.66975 C -0.00173 -0.66281 -0.01128 -0.65055 -0.01406 -0.64546 C -0.01666 -0.64107 -0.01735 -0.63506 -0.01961 -0.63043 C -0.02881 -0.61216 -0.03315 -0.59042 -0.04218 -0.57238 C -0.04444 -0.5629 -0.04496 -0.55411 -0.0493 -0.54602 C -0.05381 -0.52821 -0.05676 -0.51063 -0.06197 -0.49352 C -0.06458 -0.48496 -0.06423 -0.47571 -0.06892 -0.46901 C -0.07204 -0.44773 -0.07725 -0.43709 -0.08437 -0.41836 C -0.08871 -0.40679 -0.09183 -0.39454 -0.09565 -0.38274 C -0.09808 -0.36378 -0.10242 -0.34528 -0.10555 -0.32654 C -0.10867 -0.30781 -0.1111 -0.28839 -0.11544 -0.27012 C -0.11562 -0.26618 -0.11735 -0.24051 -0.11822 -0.2345 C -0.11892 -0.2308 -0.12013 -0.2271 -0.121 -0.2234 C -0.12152 -0.22155 -0.12239 -0.21762 -0.12239 -0.21762 C -0.12551 -0.18686 -0.12812 -0.15633 -0.13228 -0.1258 C -0.13402 -0.11309 -0.13506 -0.0999 -0.1394 -0.08811 C -0.14114 -0.05874 -0.14444 -0.0296 -0.14635 -3.66327E-6 C -0.14687 0.00879 -0.14669 0.01758 -0.14774 0.02614 C -0.14826 0.03007 -0.15069 0.03747 -0.15069 0.03747 C -0.15242 0.06476 -0.15607 0.10292 -0.17169 0.12373 C -0.17222 0.12558 -0.17222 0.12813 -0.17326 0.12951 C -0.1743 0.1309 -0.17638 0.12998 -0.17742 0.13136 C -0.17847 0.13275 -0.17881 0.13691 -0.17881 0.13691 " pathEditMode="relative" ptsTypes="ffffffffffffffffffffffffffffffffffffffffffffffffffffffffffffffffffffffffffffffA">
                                      <p:cBhvr>
                                        <p:cTn id="1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パケットに分割する利点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0" lang="ja-JP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データをパケットに分割</a:t>
            </a:r>
            <a:r>
              <a:rPr kumimoji="0" lang="ja-JP" alt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しない</a:t>
            </a:r>
            <a:r>
              <a:rPr kumimoji="0" lang="ja-JP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場合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76375" y="1593872"/>
            <a:ext cx="6480175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1290610" y="4878380"/>
            <a:ext cx="5975350" cy="79216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6" name="Picture 5" descr="新しい画像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6823" y="3870318"/>
            <a:ext cx="20510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049830"/>
            <a:ext cx="12969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2009748" y="4157655"/>
            <a:ext cx="2376487" cy="1081088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9" name="Picture 7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7585" y="3527418"/>
            <a:ext cx="122555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3809973" y="5022843"/>
            <a:ext cx="1050925" cy="481012"/>
            <a:chOff x="2353" y="1857"/>
            <a:chExt cx="1053" cy="606"/>
          </a:xfrm>
        </p:grpSpPr>
        <p:pic>
          <p:nvPicPr>
            <p:cNvPr id="11" name="Picture 12" descr="cfs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53" y="1857"/>
              <a:ext cx="1053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2426" y="2160"/>
              <a:ext cx="181" cy="9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1936723" y="5165718"/>
            <a:ext cx="4826000" cy="6477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4" name="Group 20"/>
          <p:cNvGrpSpPr>
            <a:grpSpLocks/>
          </p:cNvGrpSpPr>
          <p:nvPr/>
        </p:nvGrpSpPr>
        <p:grpSpPr bwMode="auto">
          <a:xfrm>
            <a:off x="2441548" y="4086218"/>
            <a:ext cx="1728787" cy="792162"/>
            <a:chOff x="1655" y="2523"/>
            <a:chExt cx="1089" cy="499"/>
          </a:xfrm>
        </p:grpSpPr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1655" y="2523"/>
              <a:ext cx="1089" cy="49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2064" y="2614"/>
              <a:ext cx="318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H="1">
              <a:off x="2064" y="2614"/>
              <a:ext cx="318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8" name="AutoShape 21"/>
          <p:cNvSpPr>
            <a:spLocks noChangeArrowheads="1"/>
          </p:cNvSpPr>
          <p:nvPr/>
        </p:nvSpPr>
        <p:spPr bwMode="auto">
          <a:xfrm>
            <a:off x="2154210" y="2357430"/>
            <a:ext cx="6553200" cy="1008063"/>
          </a:xfrm>
          <a:prstGeom prst="wedgeRectCallout">
            <a:avLst>
              <a:gd name="adj1" fmla="val -31296"/>
              <a:gd name="adj2" fmla="val 134722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伝送路が占有され</a:t>
            </a:r>
            <a:r>
              <a:rPr lang="en-US" altLang="ja-JP" sz="2800" b="1" dirty="0">
                <a:solidFill>
                  <a:schemeClr val="bg1"/>
                </a:solidFill>
              </a:rPr>
              <a:t>, </a:t>
            </a:r>
            <a:r>
              <a:rPr lang="ja-JP" altLang="en-US" sz="2800" b="1" dirty="0">
                <a:solidFill>
                  <a:schemeClr val="bg1"/>
                </a:solidFill>
              </a:rPr>
              <a:t>複数のコンピュータが同時に通信できない</a:t>
            </a:r>
            <a:r>
              <a:rPr lang="en-US" altLang="ja-JP" sz="28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9" name="スライド番号プレースホル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8" presetClass="entr" presetSubtype="6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3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パケットに分割する利点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データをパケットに分割した場合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1290610" y="4629168"/>
            <a:ext cx="5975350" cy="79216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009748" y="3908443"/>
            <a:ext cx="2376487" cy="1081088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3809973" y="4773631"/>
            <a:ext cx="1050925" cy="481012"/>
            <a:chOff x="2353" y="1857"/>
            <a:chExt cx="1053" cy="606"/>
          </a:xfrm>
        </p:grpSpPr>
        <p:pic>
          <p:nvPicPr>
            <p:cNvPr id="7" name="Picture 10" descr="cfs1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53" y="1857"/>
              <a:ext cx="1053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2426" y="2160"/>
              <a:ext cx="181" cy="9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" name="Infopage"/>
          <p:cNvSpPr>
            <a:spLocks noEditPoints="1" noChangeArrowheads="1"/>
          </p:cNvSpPr>
          <p:nvPr/>
        </p:nvSpPr>
        <p:spPr bwMode="auto">
          <a:xfrm>
            <a:off x="1506510" y="5276868"/>
            <a:ext cx="360363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Homepage"/>
          <p:cNvSpPr>
            <a:spLocks noEditPoints="1" noChangeArrowheads="1"/>
          </p:cNvSpPr>
          <p:nvPr/>
        </p:nvSpPr>
        <p:spPr bwMode="auto">
          <a:xfrm>
            <a:off x="1649385" y="5492768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pic>
        <p:nvPicPr>
          <p:cNvPr id="11" name="Picture 6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800618"/>
            <a:ext cx="12969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Infopage"/>
          <p:cNvSpPr>
            <a:spLocks noEditPoints="1" noChangeArrowheads="1"/>
          </p:cNvSpPr>
          <p:nvPr/>
        </p:nvSpPr>
        <p:spPr bwMode="auto">
          <a:xfrm>
            <a:off x="1866873" y="3476643"/>
            <a:ext cx="360362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Homepage"/>
          <p:cNvSpPr>
            <a:spLocks noEditPoints="1" noChangeArrowheads="1"/>
          </p:cNvSpPr>
          <p:nvPr/>
        </p:nvSpPr>
        <p:spPr bwMode="auto">
          <a:xfrm>
            <a:off x="2009748" y="3692543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pic>
        <p:nvPicPr>
          <p:cNvPr id="14" name="Picture 5" descr="新しい画像 (2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6823" y="3621106"/>
            <a:ext cx="20510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7585" y="3278206"/>
            <a:ext cx="122555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Infopage"/>
          <p:cNvSpPr>
            <a:spLocks noEditPoints="1" noChangeArrowheads="1"/>
          </p:cNvSpPr>
          <p:nvPr/>
        </p:nvSpPr>
        <p:spPr bwMode="auto">
          <a:xfrm>
            <a:off x="3449610" y="4268806"/>
            <a:ext cx="360363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Homepage"/>
          <p:cNvSpPr>
            <a:spLocks noEditPoints="1" noChangeArrowheads="1"/>
          </p:cNvSpPr>
          <p:nvPr/>
        </p:nvSpPr>
        <p:spPr bwMode="auto">
          <a:xfrm>
            <a:off x="5826098" y="4413268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Infopage"/>
          <p:cNvSpPr>
            <a:spLocks noEditPoints="1" noChangeArrowheads="1"/>
          </p:cNvSpPr>
          <p:nvPr/>
        </p:nvSpPr>
        <p:spPr bwMode="auto">
          <a:xfrm>
            <a:off x="2801910" y="5060968"/>
            <a:ext cx="360363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Homepage"/>
          <p:cNvSpPr>
            <a:spLocks noEditPoints="1" noChangeArrowheads="1"/>
          </p:cNvSpPr>
          <p:nvPr/>
        </p:nvSpPr>
        <p:spPr bwMode="auto">
          <a:xfrm>
            <a:off x="4818035" y="4700606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AutoShape 33"/>
          <p:cNvSpPr>
            <a:spLocks noChangeArrowheads="1"/>
          </p:cNvSpPr>
          <p:nvPr/>
        </p:nvSpPr>
        <p:spPr bwMode="auto">
          <a:xfrm>
            <a:off x="2946373" y="2468581"/>
            <a:ext cx="5040312" cy="1008062"/>
          </a:xfrm>
          <a:prstGeom prst="wedgeRectCallout">
            <a:avLst>
              <a:gd name="adj1" fmla="val 3481"/>
              <a:gd name="adj2" fmla="val 141181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複数のコンピュータで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bg1"/>
                </a:solidFill>
              </a:rPr>
              <a:t>1</a:t>
            </a:r>
            <a:r>
              <a:rPr lang="ja-JP" altLang="en-US" sz="2800" b="1" dirty="0" err="1">
                <a:solidFill>
                  <a:schemeClr val="bg1"/>
                </a:solidFill>
              </a:rPr>
              <a:t>つの</a:t>
            </a:r>
            <a:r>
              <a:rPr lang="ja-JP" altLang="en-US" sz="2800" b="1" dirty="0">
                <a:solidFill>
                  <a:schemeClr val="bg1"/>
                </a:solidFill>
              </a:rPr>
              <a:t>伝送路を共有可能となる</a:t>
            </a:r>
            <a:r>
              <a:rPr lang="en-US" altLang="ja-JP" sz="28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1" name="スライド番号プレースホル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5.01966E-7 C 0.04982 -0.01295 0.20121 -0.05482 0.29896 -0.07726 C 0.3967 -0.0997 0.52691 -0.12306 0.5868 -0.13509 " pathEditMode="relative" rAng="0" ptsTypes="a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" y="-6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1.45732E-6 C 0.04792 -0.01688 0.19219 -0.07541 0.28768 -0.10109 C 0.38316 -0.12676 0.51372 -0.14295 0.57309 -0.15406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-7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7778E-6 -2.66713E-6 C 0.04409 0.03123 0.1717 0.16216 0.26441 0.18668 C 0.35712 0.2112 0.49514 0.15476 0.5559 0.14643 " pathEditMode="relative" rAng="0" ptsTypes="a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10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05556E-6 -3.62248E-6 C 0.03976 0.02499 0.14914 0.12954 0.23854 0.15013 C 0.32795 0.17072 0.47414 0.12862 0.53611 0.12283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8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データ送信</a:t>
            </a:r>
            <a:r>
              <a:rPr lang="en-US" altLang="ja-JP" smtClean="0"/>
              <a:t>(4)</a:t>
            </a:r>
            <a:endParaRPr lang="ja-JP" altLang="en-US" smtClean="0"/>
          </a:p>
        </p:txBody>
      </p:sp>
      <p:sp>
        <p:nvSpPr>
          <p:cNvPr id="2048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eaLnBrk="1" hangingPunct="1"/>
            <a:r>
              <a:rPr lang="ja-JP" altLang="en-US" smtClean="0"/>
              <a:t>ネットワークインターフェース層のお仕事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ハードウェアの動作保証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パケットに</a:t>
            </a:r>
            <a:r>
              <a:rPr lang="en-US" altLang="ja-JP" smtClean="0"/>
              <a:t> MAC </a:t>
            </a:r>
            <a:r>
              <a:rPr lang="ja-JP" altLang="en-US" smtClean="0"/>
              <a:t>アドレス情報の付加</a:t>
            </a:r>
            <a:r>
              <a:rPr lang="en-US" altLang="ja-JP" smtClean="0"/>
              <a:t>(</a:t>
            </a:r>
            <a:r>
              <a:rPr lang="ja-JP" altLang="en-US" smtClean="0"/>
              <a:t>イーサネットヘッダ</a:t>
            </a:r>
            <a:r>
              <a:rPr lang="en-US" altLang="ja-JP" smtClean="0"/>
              <a:t>)</a:t>
            </a:r>
          </a:p>
          <a:p>
            <a:pPr lvl="1" eaLnBrk="1" hangingPunct="1"/>
            <a:r>
              <a:rPr lang="ja-JP" altLang="en-US" smtClean="0"/>
              <a:t>電気信号への変換・発信</a:t>
            </a:r>
            <a:endParaRPr lang="en-US" altLang="ja-JP" smtClean="0"/>
          </a:p>
          <a:p>
            <a:pPr eaLnBrk="1" hangingPunct="1"/>
            <a:endParaRPr lang="en-US" altLang="ja-JP" smtClean="0"/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「輸送手段の手配」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「伝票情報 </a:t>
            </a:r>
            <a:r>
              <a:rPr lang="en-US" altLang="ja-JP" smtClean="0">
                <a:solidFill>
                  <a:srgbClr val="00B050"/>
                </a:solidFill>
              </a:rPr>
              <a:t>– </a:t>
            </a:r>
            <a:r>
              <a:rPr lang="ja-JP" altLang="en-US" smtClean="0">
                <a:solidFill>
                  <a:srgbClr val="00B050"/>
                </a:solidFill>
              </a:rPr>
              <a:t>送り先の緯度・経度を登録」</a:t>
            </a: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「輸送トラックへの積み込み・発送」</a:t>
            </a:r>
            <a:endParaRPr lang="en-US" altLang="ja-JP" smtClean="0">
              <a:solidFill>
                <a:srgbClr val="00B050"/>
              </a:solidFill>
            </a:endParaRP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012160" y="1"/>
          <a:ext cx="3131840" cy="1704622"/>
        </p:xfrm>
        <a:graphic>
          <a:graphicData uri="http://schemas.openxmlformats.org/drawingml/2006/table">
            <a:tbl>
              <a:tblPr/>
              <a:tblGrid>
                <a:gridCol w="3131840"/>
              </a:tblGrid>
              <a:tr h="298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98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8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8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35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>
          <a:xfrm>
            <a:off x="457200" y="2849001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送信完了！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19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ネットワークの概要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ネットワークの分類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ネットワークの仕組み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DNS</a:t>
            </a:r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データ受信</a:t>
            </a:r>
            <a:r>
              <a:rPr lang="en-US" altLang="ja-JP" smtClean="0"/>
              <a:t>(1)</a:t>
            </a:r>
            <a:endParaRPr lang="ja-JP" altLang="en-US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eaLnBrk="1" hangingPunct="1"/>
            <a:r>
              <a:rPr lang="ja-JP" altLang="en-US" smtClean="0"/>
              <a:t>ネットワークインターフェース層のお仕事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電気信号からデータを復元</a:t>
            </a:r>
            <a:endParaRPr lang="en-US" altLang="ja-JP" smtClean="0"/>
          </a:p>
          <a:p>
            <a:pPr lvl="1" eaLnBrk="1" hangingPunct="1"/>
            <a:r>
              <a:rPr lang="ja-JP" altLang="en-US" b="1" u="sng" smtClean="0"/>
              <a:t>イーサネットヘッダの整合性チェック</a:t>
            </a:r>
            <a:endParaRPr lang="en-US" altLang="ja-JP" b="1" u="sng" smtClean="0"/>
          </a:p>
          <a:p>
            <a:pPr lvl="2" eaLnBrk="1" hangingPunct="1"/>
            <a:r>
              <a:rPr lang="ja-JP" altLang="en-US" smtClean="0"/>
              <a:t>本当に自分宛のパケットかを確認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インターネット層のプロトコルへ引き渡し</a:t>
            </a:r>
            <a:endParaRPr lang="en-US" altLang="ja-JP" smtClean="0"/>
          </a:p>
          <a:p>
            <a:pPr lvl="1" eaLnBrk="1" hangingPunct="1"/>
            <a:endParaRPr lang="en-US" altLang="ja-JP" smtClean="0"/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「送り先住所の運送部門に荷物到着」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「送り先緯度・経度のチェック」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2" eaLnBrk="1" hangingPunct="1"/>
            <a:r>
              <a:rPr lang="ja-JP" altLang="en-US" smtClean="0">
                <a:solidFill>
                  <a:srgbClr val="00B050"/>
                </a:solidFill>
              </a:rPr>
              <a:t>伝票情報と実際の位置を照合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「配送管理部門へ引き渡し」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012160" y="-8333"/>
          <a:ext cx="3162622" cy="1704556"/>
        </p:xfrm>
        <a:graphic>
          <a:graphicData uri="http://schemas.openxmlformats.org/drawingml/2006/table">
            <a:tbl>
              <a:tblPr/>
              <a:tblGrid>
                <a:gridCol w="3162622"/>
              </a:tblGrid>
              <a:tr h="318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18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8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8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34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データ受信</a:t>
            </a:r>
            <a:r>
              <a:rPr lang="en-US" altLang="ja-JP" smtClean="0"/>
              <a:t>(2)</a:t>
            </a:r>
            <a:endParaRPr lang="ja-JP" altLang="en-US" smtClean="0"/>
          </a:p>
        </p:txBody>
      </p:sp>
      <p:sp>
        <p:nvSpPr>
          <p:cNvPr id="2355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eaLnBrk="1" hangingPunct="1"/>
            <a:r>
              <a:rPr lang="ja-JP" altLang="en-US" smtClean="0"/>
              <a:t>インターネット層のお仕事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受信時には特に</a:t>
            </a:r>
            <a:r>
              <a:rPr lang="ja-JP" altLang="en-US" b="1" u="sng" smtClean="0"/>
              <a:t>動作しない</a:t>
            </a:r>
            <a:endParaRPr lang="en-US" altLang="ja-JP" b="1" u="sng" smtClean="0"/>
          </a:p>
          <a:p>
            <a:pPr lvl="2" eaLnBrk="1" hangingPunct="1"/>
            <a:r>
              <a:rPr lang="ja-JP" altLang="en-US" smtClean="0"/>
              <a:t>あくまで</a:t>
            </a:r>
            <a:r>
              <a:rPr lang="ja-JP" altLang="en-US" b="1" u="sng" smtClean="0"/>
              <a:t>送信先の指定と経路選択</a:t>
            </a:r>
            <a:r>
              <a:rPr lang="ja-JP" altLang="en-US" smtClean="0"/>
              <a:t>という役割のみ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IP </a:t>
            </a:r>
            <a:r>
              <a:rPr lang="ja-JP" altLang="en-US" smtClean="0"/>
              <a:t>ヘッダのチェック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送信者・受信者情報を復元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トランスポート層のプロトコルへ引き渡し</a:t>
            </a:r>
            <a:endParaRPr lang="en-US" altLang="ja-JP" smtClean="0"/>
          </a:p>
          <a:p>
            <a:pPr lvl="2" eaLnBrk="1" hangingPunct="1"/>
            <a:endParaRPr lang="en-US" altLang="ja-JP" smtClean="0"/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「すでに送り先住所に到着済み」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「荷物の配達領収書準備」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「梱包部門への引き渡し」</a:t>
            </a:r>
            <a:endParaRPr lang="en-US" altLang="ja-JP" smtClean="0">
              <a:solidFill>
                <a:srgbClr val="00B050"/>
              </a:solidFill>
            </a:endParaRP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012160" y="-27383"/>
          <a:ext cx="3168352" cy="1770907"/>
        </p:xfrm>
        <a:graphic>
          <a:graphicData uri="http://schemas.openxmlformats.org/drawingml/2006/table">
            <a:tbl>
              <a:tblPr/>
              <a:tblGrid>
                <a:gridCol w="3168352"/>
              </a:tblGrid>
              <a:tr h="306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06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6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06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429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データ受信</a:t>
            </a:r>
            <a:r>
              <a:rPr lang="en-US" altLang="ja-JP" smtClean="0"/>
              <a:t>(3)</a:t>
            </a:r>
            <a:endParaRPr lang="ja-JP" altLang="en-US" smtClean="0"/>
          </a:p>
        </p:txBody>
      </p:sp>
      <p:sp>
        <p:nvSpPr>
          <p:cNvPr id="2457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トランスポート層のお仕事</a:t>
            </a:r>
            <a:endParaRPr lang="en-US" altLang="ja-JP" smtClean="0"/>
          </a:p>
          <a:p>
            <a:pPr lvl="1" eaLnBrk="1" hangingPunct="1"/>
            <a:r>
              <a:rPr lang="ja-JP" altLang="en-US" b="1" u="sng" smtClean="0"/>
              <a:t>受信パケットの完全性チェック</a:t>
            </a:r>
            <a:endParaRPr lang="en-US" altLang="ja-JP" b="1" u="sng" smtClean="0"/>
          </a:p>
          <a:p>
            <a:pPr lvl="2" eaLnBrk="1" hangingPunct="1"/>
            <a:r>
              <a:rPr lang="en-US" altLang="ja-JP" smtClean="0"/>
              <a:t>TCP </a:t>
            </a:r>
            <a:r>
              <a:rPr lang="ja-JP" altLang="en-US" smtClean="0"/>
              <a:t>ヘッダの情報からパケットの破損や欠落をチェック</a:t>
            </a:r>
            <a:endParaRPr lang="en-US" altLang="ja-JP" smtClean="0"/>
          </a:p>
          <a:p>
            <a:pPr lvl="3" eaLnBrk="1" hangingPunct="1"/>
            <a:r>
              <a:rPr lang="ja-JP" altLang="en-US" smtClean="0"/>
              <a:t>もし問題があれば再送を要求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分割したパケットの復元</a:t>
            </a:r>
            <a:endParaRPr lang="en-US" altLang="ja-JP" smtClean="0"/>
          </a:p>
          <a:p>
            <a:pPr lvl="1" eaLnBrk="1" hangingPunct="1"/>
            <a:r>
              <a:rPr lang="ja-JP" altLang="en-US" b="1" u="sng" smtClean="0"/>
              <a:t>宛先ポート</a:t>
            </a:r>
            <a:r>
              <a:rPr lang="ja-JP" altLang="en-US" smtClean="0"/>
              <a:t>への転送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アプリケーション層のプロトコルへ引き渡し</a:t>
            </a:r>
            <a:endParaRPr lang="en-US" altLang="ja-JP" smtClean="0"/>
          </a:p>
          <a:p>
            <a:pPr lvl="1" eaLnBrk="1" hangingPunct="1"/>
            <a:endParaRPr lang="en-US" altLang="ja-JP" smtClean="0"/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「荷物の欠品・破損チェック」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「受取人への配達」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012160" y="1"/>
          <a:ext cx="3149302" cy="1711236"/>
        </p:xfrm>
        <a:graphic>
          <a:graphicData uri="http://schemas.openxmlformats.org/drawingml/2006/table">
            <a:tbl>
              <a:tblPr/>
              <a:tblGrid>
                <a:gridCol w="3149302"/>
              </a:tblGrid>
              <a:tr h="3146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146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46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3146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>
                <a:solidFill>
                  <a:srgbClr val="FF0000"/>
                </a:solidFill>
              </a:rPr>
              <a:t>ポート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smtClean="0"/>
              <a:t>データの受け取り窓口</a:t>
            </a:r>
            <a:r>
              <a:rPr lang="ja-JP" altLang="en-US" dirty="0" smtClean="0"/>
              <a:t>のようなもの</a:t>
            </a:r>
          </a:p>
          <a:p>
            <a:r>
              <a:rPr lang="ja-JP" altLang="en-US" b="1" u="sng" smtClean="0"/>
              <a:t>サービス・アプリケーション毎に割り当てられ番号で管理</a:t>
            </a:r>
            <a:endParaRPr lang="en-US" altLang="ja-JP" b="1" u="sng" smtClean="0"/>
          </a:p>
          <a:p>
            <a:pPr lvl="1"/>
            <a:r>
              <a:rPr lang="en-US" altLang="ja-JP" smtClean="0"/>
              <a:t>TCP </a:t>
            </a:r>
            <a:r>
              <a:rPr lang="ja-JP" altLang="en-US" smtClean="0"/>
              <a:t>や </a:t>
            </a:r>
            <a:r>
              <a:rPr lang="en-US" altLang="ja-JP" smtClean="0"/>
              <a:t>UDP </a:t>
            </a:r>
            <a:r>
              <a:rPr lang="ja-JP" altLang="en-US" smtClean="0"/>
              <a:t>ではこの番号を基にデータを転送</a:t>
            </a:r>
            <a:endParaRPr lang="en-US" altLang="ja-JP" smtClean="0"/>
          </a:p>
          <a:p>
            <a:r>
              <a:rPr lang="ja-JP" altLang="en-US" smtClean="0"/>
              <a:t>主要</a:t>
            </a:r>
            <a:r>
              <a:rPr lang="ja-JP" altLang="en-US" dirty="0" smtClean="0"/>
              <a:t>なサービスには決まった</a:t>
            </a:r>
            <a:r>
              <a:rPr lang="ja-JP" altLang="en-US" smtClean="0"/>
              <a:t>番号が割り当てられて</a:t>
            </a:r>
            <a:r>
              <a:rPr lang="ja-JP" altLang="en-US" dirty="0" smtClean="0"/>
              <a:t>いる</a:t>
            </a:r>
          </a:p>
          <a:p>
            <a:pPr lvl="2"/>
            <a:r>
              <a:rPr lang="en-US" altLang="ja-JP" dirty="0" smtClean="0"/>
              <a:t>Web </a:t>
            </a:r>
            <a:r>
              <a:rPr lang="ja-JP" altLang="en-US" dirty="0" smtClean="0"/>
              <a:t>閲覧 </a:t>
            </a:r>
            <a:r>
              <a:rPr lang="en-US" altLang="ja-JP" dirty="0" smtClean="0"/>
              <a:t>(HTTP) : 80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メール送信 </a:t>
            </a:r>
            <a:r>
              <a:rPr lang="en-US" altLang="ja-JP" dirty="0" smtClean="0"/>
              <a:t>(SMTP) : 25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ファイル転送 </a:t>
            </a:r>
            <a:r>
              <a:rPr lang="en-US" altLang="ja-JP" dirty="0" smtClean="0"/>
              <a:t>(FTP) : 21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遠隔ログイン </a:t>
            </a:r>
            <a:r>
              <a:rPr lang="en-US" altLang="ja-JP" dirty="0" smtClean="0"/>
              <a:t>(telnet) : 23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暗号化遠隔ログイン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ssh</a:t>
            </a:r>
            <a:r>
              <a:rPr lang="en-US" altLang="ja-JP" dirty="0" smtClean="0"/>
              <a:t>) : 22 </a:t>
            </a:r>
            <a:r>
              <a:rPr lang="ja-JP" altLang="en-US" smtClean="0"/>
              <a:t>番    等</a:t>
            </a:r>
            <a:endParaRPr lang="en-US" altLang="ja-JP" smtClean="0"/>
          </a:p>
          <a:p>
            <a:r>
              <a:rPr lang="ja-JP" altLang="en-US" smtClean="0"/>
              <a:t>使用できるのはプロトコル毎に </a:t>
            </a:r>
            <a:r>
              <a:rPr lang="en-US" altLang="ja-JP" smtClean="0"/>
              <a:t>0 </a:t>
            </a:r>
            <a:r>
              <a:rPr lang="ja-JP" altLang="en-US" smtClean="0"/>
              <a:t>～ </a:t>
            </a:r>
            <a:r>
              <a:rPr lang="en-US" altLang="ja-JP" smtClean="0"/>
              <a:t>65535</a:t>
            </a:r>
            <a:r>
              <a:rPr lang="ja-JP" altLang="en-US" smtClean="0"/>
              <a:t> まで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ポートへの通信</a:t>
            </a:r>
            <a:endParaRPr kumimoji="1" lang="ja-JP" altLang="en-US" dirty="0"/>
          </a:p>
        </p:txBody>
      </p:sp>
      <p:grpSp>
        <p:nvGrpSpPr>
          <p:cNvPr id="3" name="グループ化 115"/>
          <p:cNvGrpSpPr>
            <a:grpSpLocks/>
          </p:cNvGrpSpPr>
          <p:nvPr/>
        </p:nvGrpSpPr>
        <p:grpSpPr bwMode="auto">
          <a:xfrm>
            <a:off x="571500" y="1643063"/>
            <a:ext cx="7643813" cy="4500562"/>
            <a:chOff x="428596" y="2643182"/>
            <a:chExt cx="6000792" cy="3929090"/>
          </a:xfrm>
        </p:grpSpPr>
        <p:sp>
          <p:nvSpPr>
            <p:cNvPr id="5" name="正方形/長方形 10"/>
            <p:cNvSpPr>
              <a:spLocks noChangeArrowheads="1"/>
            </p:cNvSpPr>
            <p:nvPr/>
          </p:nvSpPr>
          <p:spPr bwMode="auto">
            <a:xfrm>
              <a:off x="428596" y="2643182"/>
              <a:ext cx="6000792" cy="392909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buFontTx/>
                <a:buNone/>
              </a:pPr>
              <a:endParaRPr kumimoji="1" lang="ja-JP" altLang="en-US"/>
            </a:p>
          </p:txBody>
        </p:sp>
        <p:grpSp>
          <p:nvGrpSpPr>
            <p:cNvPr id="4" name="グループ化 18"/>
            <p:cNvGrpSpPr>
              <a:grpSpLocks/>
            </p:cNvGrpSpPr>
            <p:nvPr/>
          </p:nvGrpSpPr>
          <p:grpSpPr bwMode="auto">
            <a:xfrm>
              <a:off x="642910" y="4071942"/>
              <a:ext cx="1000100" cy="1067603"/>
              <a:chOff x="1857356" y="3357562"/>
              <a:chExt cx="1492982" cy="1710216"/>
            </a:xfrm>
          </p:grpSpPr>
          <p:grpSp>
            <p:nvGrpSpPr>
              <p:cNvPr id="6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70" name="正方形/長方形 2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71" name="台形 70"/>
                <p:cNvSpPr/>
                <p:nvPr/>
              </p:nvSpPr>
              <p:spPr bwMode="auto">
                <a:xfrm flipV="1">
                  <a:off x="4357832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/>
                </a:p>
              </p:txBody>
            </p:sp>
          </p:grpSp>
          <p:grpSp>
            <p:nvGrpSpPr>
              <p:cNvPr id="7" name="グループ化 33"/>
              <p:cNvGrpSpPr>
                <a:grpSpLocks/>
              </p:cNvGrpSpPr>
              <p:nvPr/>
            </p:nvGrpSpPr>
            <p:grpSpPr bwMode="auto">
              <a:xfrm rot="-1567987">
                <a:off x="2258880" y="3974387"/>
                <a:ext cx="1048378" cy="1093391"/>
                <a:chOff x="642910" y="4286256"/>
                <a:chExt cx="1560439" cy="1454267"/>
              </a:xfrm>
            </p:grpSpPr>
            <p:grpSp>
              <p:nvGrpSpPr>
                <p:cNvPr id="8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6448" y="5096790"/>
                  <a:ext cx="1356901" cy="643733"/>
                  <a:chOff x="5911808" y="2058527"/>
                  <a:chExt cx="2642387" cy="1287465"/>
                </a:xfrm>
              </p:grpSpPr>
              <p:sp>
                <p:nvSpPr>
                  <p:cNvPr id="68" name="対角する 2 つの角を丸めた四角形 67"/>
                  <p:cNvSpPr/>
                  <p:nvPr/>
                </p:nvSpPr>
                <p:spPr bwMode="auto">
                  <a:xfrm>
                    <a:off x="5911808" y="2058527"/>
                    <a:ext cx="2642387" cy="1287465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69" name="円/楕円 2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67" name="曲線コネクタ 23"/>
                <p:cNvCxnSpPr>
                  <a:cxnSpLocks noChangeShapeType="1"/>
                  <a:endCxn id="69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65" name="テキスト ボックス 2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21</a:t>
                </a:r>
                <a:endParaRPr kumimoji="1" lang="ja-JP" altLang="en-US" sz="1400"/>
              </a:p>
            </p:txBody>
          </p:sp>
        </p:grpSp>
        <p:grpSp>
          <p:nvGrpSpPr>
            <p:cNvPr id="9" name="グループ化 28"/>
            <p:cNvGrpSpPr>
              <a:grpSpLocks/>
            </p:cNvGrpSpPr>
            <p:nvPr/>
          </p:nvGrpSpPr>
          <p:grpSpPr bwMode="auto">
            <a:xfrm>
              <a:off x="1285885" y="4071943"/>
              <a:ext cx="1000101" cy="1067635"/>
              <a:chOff x="1857356" y="3357562"/>
              <a:chExt cx="1492982" cy="1710267"/>
            </a:xfrm>
          </p:grpSpPr>
          <p:grpSp>
            <p:nvGrpSpPr>
              <p:cNvPr id="11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61" name="正方形/長方形 3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62" name="台形 61"/>
                <p:cNvSpPr/>
                <p:nvPr/>
              </p:nvSpPr>
              <p:spPr bwMode="auto">
                <a:xfrm flipV="1">
                  <a:off x="4358162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 dirty="0"/>
                </a:p>
              </p:txBody>
            </p:sp>
          </p:grpSp>
          <p:grpSp>
            <p:nvGrpSpPr>
              <p:cNvPr id="12" name="グループ化 33"/>
              <p:cNvGrpSpPr>
                <a:grpSpLocks/>
              </p:cNvGrpSpPr>
              <p:nvPr/>
            </p:nvGrpSpPr>
            <p:grpSpPr bwMode="auto">
              <a:xfrm rot="-1567987">
                <a:off x="2258892" y="3974247"/>
                <a:ext cx="1048959" cy="1093582"/>
                <a:chOff x="642910" y="4286256"/>
                <a:chExt cx="1561302" cy="1454522"/>
              </a:xfrm>
            </p:grpSpPr>
            <p:grpSp>
              <p:nvGrpSpPr>
                <p:cNvPr id="13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7311" y="5094093"/>
                  <a:ext cx="1356901" cy="646685"/>
                  <a:chOff x="5911898" y="2052586"/>
                  <a:chExt cx="2642387" cy="1293369"/>
                </a:xfrm>
              </p:grpSpPr>
              <p:sp>
                <p:nvSpPr>
                  <p:cNvPr id="59" name="対角する 2 つの角を丸めた四角形 34"/>
                  <p:cNvSpPr/>
                  <p:nvPr/>
                </p:nvSpPr>
                <p:spPr bwMode="auto">
                  <a:xfrm>
                    <a:off x="5911898" y="2052586"/>
                    <a:ext cx="2642387" cy="1293369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60" name="円/楕円 3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58" name="曲線コネクタ 33"/>
                <p:cNvCxnSpPr>
                  <a:cxnSpLocks noChangeShapeType="1"/>
                  <a:endCxn id="60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56" name="テキスト ボックス 3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22</a:t>
                </a:r>
                <a:endParaRPr kumimoji="1" lang="ja-JP" altLang="en-US" sz="1400"/>
              </a:p>
            </p:txBody>
          </p:sp>
        </p:grpSp>
        <p:grpSp>
          <p:nvGrpSpPr>
            <p:cNvPr id="14" name="グループ化 38"/>
            <p:cNvGrpSpPr>
              <a:grpSpLocks/>
            </p:cNvGrpSpPr>
            <p:nvPr/>
          </p:nvGrpSpPr>
          <p:grpSpPr bwMode="auto">
            <a:xfrm>
              <a:off x="1928826" y="4071943"/>
              <a:ext cx="1000100" cy="1067668"/>
              <a:chOff x="1857356" y="3357562"/>
              <a:chExt cx="1492982" cy="1710320"/>
            </a:xfrm>
          </p:grpSpPr>
          <p:grpSp>
            <p:nvGrpSpPr>
              <p:cNvPr id="15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52" name="正方形/長方形 4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53" name="台形 52"/>
                <p:cNvSpPr/>
                <p:nvPr/>
              </p:nvSpPr>
              <p:spPr bwMode="auto">
                <a:xfrm flipV="1">
                  <a:off x="4358596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/>
                </a:p>
              </p:txBody>
            </p:sp>
          </p:grpSp>
          <p:grpSp>
            <p:nvGrpSpPr>
              <p:cNvPr id="16" name="グループ化 33"/>
              <p:cNvGrpSpPr>
                <a:grpSpLocks/>
              </p:cNvGrpSpPr>
              <p:nvPr/>
            </p:nvGrpSpPr>
            <p:grpSpPr bwMode="auto">
              <a:xfrm rot="-1567987">
                <a:off x="2258903" y="3974203"/>
                <a:ext cx="1049137" cy="1093679"/>
                <a:chOff x="642910" y="4286256"/>
                <a:chExt cx="1561570" cy="1454651"/>
              </a:xfrm>
            </p:grpSpPr>
            <p:grpSp>
              <p:nvGrpSpPr>
                <p:cNvPr id="17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7579" y="5094222"/>
                  <a:ext cx="1356901" cy="646685"/>
                  <a:chOff x="5912471" y="2052505"/>
                  <a:chExt cx="2642387" cy="1293369"/>
                </a:xfrm>
              </p:grpSpPr>
              <p:sp>
                <p:nvSpPr>
                  <p:cNvPr id="50" name="対角する 2 つの角を丸めた四角形 49"/>
                  <p:cNvSpPr/>
                  <p:nvPr/>
                </p:nvSpPr>
                <p:spPr bwMode="auto">
                  <a:xfrm>
                    <a:off x="5912471" y="2052505"/>
                    <a:ext cx="2642387" cy="1293369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51" name="円/楕円 4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49" name="曲線コネクタ 43"/>
                <p:cNvCxnSpPr>
                  <a:cxnSpLocks noChangeShapeType="1"/>
                  <a:endCxn id="51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47" name="テキスト ボックス 4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80</a:t>
                </a:r>
                <a:endParaRPr kumimoji="1" lang="ja-JP" altLang="en-US" sz="1400"/>
              </a:p>
            </p:txBody>
          </p:sp>
        </p:grpSp>
        <p:grpSp>
          <p:nvGrpSpPr>
            <p:cNvPr id="36" name="グループ化 48"/>
            <p:cNvGrpSpPr>
              <a:grpSpLocks/>
            </p:cNvGrpSpPr>
            <p:nvPr/>
          </p:nvGrpSpPr>
          <p:grpSpPr bwMode="auto">
            <a:xfrm>
              <a:off x="2571736" y="4071942"/>
              <a:ext cx="1000100" cy="1067709"/>
              <a:chOff x="1857356" y="3357562"/>
              <a:chExt cx="1492982" cy="1710386"/>
            </a:xfrm>
          </p:grpSpPr>
          <p:grpSp>
            <p:nvGrpSpPr>
              <p:cNvPr id="37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43" name="正方形/長方形 5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44" name="台形 43"/>
                <p:cNvSpPr/>
                <p:nvPr/>
              </p:nvSpPr>
              <p:spPr bwMode="auto">
                <a:xfrm flipV="1">
                  <a:off x="4359136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 dirty="0"/>
                </a:p>
              </p:txBody>
            </p:sp>
          </p:grpSp>
          <p:grpSp>
            <p:nvGrpSpPr>
              <p:cNvPr id="39" name="グループ化 33"/>
              <p:cNvGrpSpPr>
                <a:grpSpLocks/>
              </p:cNvGrpSpPr>
              <p:nvPr/>
            </p:nvGrpSpPr>
            <p:grpSpPr bwMode="auto">
              <a:xfrm rot="-1567987">
                <a:off x="2258919" y="3974149"/>
                <a:ext cx="1049361" cy="1093799"/>
                <a:chOff x="642910" y="4286256"/>
                <a:chExt cx="1561901" cy="1454810"/>
              </a:xfrm>
            </p:grpSpPr>
            <p:grpSp>
              <p:nvGrpSpPr>
                <p:cNvPr id="45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7910" y="5094381"/>
                  <a:ext cx="1356901" cy="646685"/>
                  <a:chOff x="5913181" y="2052405"/>
                  <a:chExt cx="2642387" cy="1293369"/>
                </a:xfrm>
              </p:grpSpPr>
              <p:sp>
                <p:nvSpPr>
                  <p:cNvPr id="41" name="対角する 2 つの角を丸めた四角形 40"/>
                  <p:cNvSpPr/>
                  <p:nvPr/>
                </p:nvSpPr>
                <p:spPr bwMode="auto">
                  <a:xfrm>
                    <a:off x="5913181" y="2052405"/>
                    <a:ext cx="2642387" cy="1293369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42" name="円/楕円 5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40" name="曲線コネクタ 53"/>
                <p:cNvCxnSpPr>
                  <a:cxnSpLocks noChangeShapeType="1"/>
                  <a:endCxn id="42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38" name="テキスト ボックス 5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25</a:t>
                </a:r>
                <a:endParaRPr kumimoji="1" lang="ja-JP" altLang="en-US" sz="1400"/>
              </a:p>
            </p:txBody>
          </p:sp>
        </p:grpSp>
        <p:cxnSp>
          <p:nvCxnSpPr>
            <p:cNvPr id="10" name="直線コネクタ 61"/>
            <p:cNvCxnSpPr>
              <a:cxnSpLocks noChangeShapeType="1"/>
            </p:cNvCxnSpPr>
            <p:nvPr/>
          </p:nvCxnSpPr>
          <p:spPr bwMode="auto">
            <a:xfrm rot="5400000">
              <a:off x="3465505" y="3321049"/>
              <a:ext cx="927900" cy="794"/>
            </a:xfrm>
            <a:prstGeom prst="line">
              <a:avLst/>
            </a:prstGeom>
            <a:noFill/>
            <a:ln w="63500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46" name="グループ化 76"/>
            <p:cNvGrpSpPr>
              <a:grpSpLocks/>
            </p:cNvGrpSpPr>
            <p:nvPr/>
          </p:nvGrpSpPr>
          <p:grpSpPr bwMode="auto">
            <a:xfrm>
              <a:off x="3714744" y="3929066"/>
              <a:ext cx="215108" cy="500067"/>
              <a:chOff x="3714744" y="3857627"/>
              <a:chExt cx="215108" cy="500067"/>
            </a:xfrm>
          </p:grpSpPr>
          <p:cxnSp>
            <p:nvCxnSpPr>
              <p:cNvPr id="34" name="直線コネクタ 69"/>
              <p:cNvCxnSpPr>
                <a:cxnSpLocks noChangeShapeType="1"/>
              </p:cNvCxnSpPr>
              <p:nvPr/>
            </p:nvCxnSpPr>
            <p:spPr bwMode="auto">
              <a:xfrm rot="5400000">
                <a:off x="3766100" y="4193942"/>
                <a:ext cx="326710" cy="79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5" name="直線コネクタ 70"/>
              <p:cNvCxnSpPr>
                <a:cxnSpLocks noChangeShapeType="1"/>
              </p:cNvCxnSpPr>
              <p:nvPr/>
            </p:nvCxnSpPr>
            <p:spPr bwMode="auto">
              <a:xfrm rot="16200000" flipH="1">
                <a:off x="3714744" y="3857627"/>
                <a:ext cx="214314" cy="21431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48" name="グループ化 77"/>
            <p:cNvGrpSpPr>
              <a:grpSpLocks/>
            </p:cNvGrpSpPr>
            <p:nvPr/>
          </p:nvGrpSpPr>
          <p:grpSpPr bwMode="auto">
            <a:xfrm>
              <a:off x="3714744" y="4572008"/>
              <a:ext cx="215108" cy="500067"/>
              <a:chOff x="3714744" y="3857627"/>
              <a:chExt cx="215108" cy="500067"/>
            </a:xfrm>
          </p:grpSpPr>
          <p:cxnSp>
            <p:nvCxnSpPr>
              <p:cNvPr id="32" name="直線コネクタ 78"/>
              <p:cNvCxnSpPr>
                <a:cxnSpLocks noChangeShapeType="1"/>
              </p:cNvCxnSpPr>
              <p:nvPr/>
            </p:nvCxnSpPr>
            <p:spPr bwMode="auto">
              <a:xfrm rot="5400000">
                <a:off x="3766100" y="4193942"/>
                <a:ext cx="326710" cy="79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3" name="直線コネクタ 79"/>
              <p:cNvCxnSpPr>
                <a:cxnSpLocks noChangeShapeType="1"/>
              </p:cNvCxnSpPr>
              <p:nvPr/>
            </p:nvCxnSpPr>
            <p:spPr bwMode="auto">
              <a:xfrm rot="16200000" flipH="1">
                <a:off x="3714744" y="3857627"/>
                <a:ext cx="214314" cy="21431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54" name="グループ化 80"/>
            <p:cNvGrpSpPr>
              <a:grpSpLocks/>
            </p:cNvGrpSpPr>
            <p:nvPr/>
          </p:nvGrpSpPr>
          <p:grpSpPr bwMode="auto">
            <a:xfrm>
              <a:off x="3714744" y="5286388"/>
              <a:ext cx="215108" cy="500067"/>
              <a:chOff x="3714744" y="3857627"/>
              <a:chExt cx="215108" cy="500067"/>
            </a:xfrm>
          </p:grpSpPr>
          <p:cxnSp>
            <p:nvCxnSpPr>
              <p:cNvPr id="30" name="直線コネクタ 81"/>
              <p:cNvCxnSpPr>
                <a:cxnSpLocks noChangeShapeType="1"/>
              </p:cNvCxnSpPr>
              <p:nvPr/>
            </p:nvCxnSpPr>
            <p:spPr bwMode="auto">
              <a:xfrm rot="5400000">
                <a:off x="3766100" y="4193942"/>
                <a:ext cx="326710" cy="79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1" name="直線コネクタ 82"/>
              <p:cNvCxnSpPr>
                <a:cxnSpLocks noChangeShapeType="1"/>
              </p:cNvCxnSpPr>
              <p:nvPr/>
            </p:nvCxnSpPr>
            <p:spPr bwMode="auto">
              <a:xfrm rot="16200000" flipH="1">
                <a:off x="3714744" y="3857627"/>
                <a:ext cx="214314" cy="21431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55" name="グループ化 86"/>
            <p:cNvGrpSpPr>
              <a:grpSpLocks/>
            </p:cNvGrpSpPr>
            <p:nvPr/>
          </p:nvGrpSpPr>
          <p:grpSpPr bwMode="auto">
            <a:xfrm>
              <a:off x="4286248" y="4488428"/>
              <a:ext cx="1857388" cy="369332"/>
              <a:chOff x="4143372" y="3786190"/>
              <a:chExt cx="1857388" cy="369332"/>
            </a:xfrm>
          </p:grpSpPr>
          <p:sp>
            <p:nvSpPr>
              <p:cNvPr id="28" name="テキスト ボックス 83"/>
              <p:cNvSpPr txBox="1">
                <a:spLocks noChangeArrowheads="1"/>
              </p:cNvSpPr>
              <p:nvPr/>
            </p:nvSpPr>
            <p:spPr bwMode="auto">
              <a:xfrm>
                <a:off x="4143372" y="3786190"/>
                <a:ext cx="185738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800"/>
                  <a:t>25 port (SMTP)</a:t>
                </a:r>
                <a:endParaRPr kumimoji="1" lang="ja-JP" altLang="en-US" sz="1800"/>
              </a:p>
            </p:txBody>
          </p:sp>
          <p:cxnSp>
            <p:nvCxnSpPr>
              <p:cNvPr id="29" name="直線コネクタ 85"/>
              <p:cNvCxnSpPr>
                <a:cxnSpLocks noChangeShapeType="1"/>
              </p:cNvCxnSpPr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57" name="グループ化 93"/>
            <p:cNvGrpSpPr/>
            <p:nvPr/>
          </p:nvGrpSpPr>
          <p:grpSpPr>
            <a:xfrm>
              <a:off x="4286248" y="3857628"/>
              <a:ext cx="1857388" cy="369332"/>
              <a:chOff x="4143372" y="3786190"/>
              <a:chExt cx="1857388" cy="369332"/>
            </a:xfrm>
            <a:noFill/>
          </p:grpSpPr>
          <p:sp>
            <p:nvSpPr>
              <p:cNvPr id="26" name="テキスト ボックス 25"/>
              <p:cNvSpPr txBox="1"/>
              <p:nvPr/>
            </p:nvSpPr>
            <p:spPr>
              <a:xfrm>
                <a:off x="4143372" y="3786190"/>
                <a:ext cx="1857388" cy="36933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  <a:defRPr/>
                </a:pPr>
                <a:r>
                  <a:rPr kumimoji="1" lang="en-US" altLang="ja-JP" sz="1800" dirty="0"/>
                  <a:t>22 port (SSH)</a:t>
                </a:r>
                <a:endParaRPr kumimoji="1" lang="ja-JP" altLang="en-US" sz="1800" dirty="0"/>
              </a:p>
            </p:txBody>
          </p:sp>
          <p:cxnSp>
            <p:nvCxnSpPr>
              <p:cNvPr id="27" name="直線コネクタ 26"/>
              <p:cNvCxnSpPr/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grp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3" name="グループ化 96"/>
            <p:cNvGrpSpPr>
              <a:grpSpLocks/>
            </p:cNvGrpSpPr>
            <p:nvPr/>
          </p:nvGrpSpPr>
          <p:grpSpPr bwMode="auto">
            <a:xfrm>
              <a:off x="4286248" y="5059932"/>
              <a:ext cx="1857388" cy="369332"/>
              <a:chOff x="4143372" y="3786190"/>
              <a:chExt cx="1857388" cy="369332"/>
            </a:xfrm>
          </p:grpSpPr>
          <p:sp>
            <p:nvSpPr>
              <p:cNvPr id="24" name="テキスト ボックス 97"/>
              <p:cNvSpPr txBox="1">
                <a:spLocks noChangeArrowheads="1"/>
              </p:cNvSpPr>
              <p:nvPr/>
            </p:nvSpPr>
            <p:spPr bwMode="auto">
              <a:xfrm>
                <a:off x="4143372" y="3786190"/>
                <a:ext cx="185738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800"/>
                  <a:t>80 port (HTTP)</a:t>
                </a:r>
                <a:endParaRPr kumimoji="1" lang="ja-JP" altLang="en-US" sz="1800"/>
              </a:p>
            </p:txBody>
          </p:sp>
          <p:cxnSp>
            <p:nvCxnSpPr>
              <p:cNvPr id="25" name="直線コネクタ 98"/>
              <p:cNvCxnSpPr>
                <a:cxnSpLocks noChangeShapeType="1"/>
              </p:cNvCxnSpPr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7030A0"/>
                </a:solidFill>
                <a:round/>
                <a:headEnd/>
                <a:tailEnd/>
              </a:ln>
            </p:spPr>
          </p:cxnSp>
        </p:grpSp>
        <p:grpSp>
          <p:nvGrpSpPr>
            <p:cNvPr id="64" name="グループ化 99"/>
            <p:cNvGrpSpPr>
              <a:grpSpLocks/>
            </p:cNvGrpSpPr>
            <p:nvPr/>
          </p:nvGrpSpPr>
          <p:grpSpPr bwMode="auto">
            <a:xfrm>
              <a:off x="4286248" y="3214686"/>
              <a:ext cx="1857388" cy="369332"/>
              <a:chOff x="4143372" y="3786190"/>
              <a:chExt cx="1857388" cy="369332"/>
            </a:xfrm>
          </p:grpSpPr>
          <p:sp>
            <p:nvSpPr>
              <p:cNvPr id="22" name="テキスト ボックス 100"/>
              <p:cNvSpPr txBox="1">
                <a:spLocks noChangeArrowheads="1"/>
              </p:cNvSpPr>
              <p:nvPr/>
            </p:nvSpPr>
            <p:spPr bwMode="auto">
              <a:xfrm>
                <a:off x="4143372" y="3786190"/>
                <a:ext cx="185738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800"/>
                  <a:t>21 port (FTP)</a:t>
                </a:r>
                <a:endParaRPr kumimoji="1" lang="ja-JP" altLang="en-US" sz="1800"/>
              </a:p>
            </p:txBody>
          </p:sp>
          <p:cxnSp>
            <p:nvCxnSpPr>
              <p:cNvPr id="23" name="直線コネクタ 101"/>
              <p:cNvCxnSpPr>
                <a:cxnSpLocks noChangeShapeType="1"/>
              </p:cNvCxnSpPr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round/>
                <a:headEnd/>
                <a:tailEnd/>
              </a:ln>
            </p:spPr>
          </p:cxnSp>
        </p:grpSp>
        <p:cxnSp>
          <p:nvCxnSpPr>
            <p:cNvPr id="18" name="直線コネクタ 102"/>
            <p:cNvCxnSpPr>
              <a:cxnSpLocks noChangeShapeType="1"/>
            </p:cNvCxnSpPr>
            <p:nvPr/>
          </p:nvCxnSpPr>
          <p:spPr bwMode="auto">
            <a:xfrm rot="5400000">
              <a:off x="3643703" y="6071809"/>
              <a:ext cx="571504" cy="794"/>
            </a:xfrm>
            <a:prstGeom prst="line">
              <a:avLst/>
            </a:prstGeom>
            <a:noFill/>
            <a:ln w="635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9" name="ストライプ矢印 18"/>
            <p:cNvSpPr/>
            <p:nvPr/>
          </p:nvSpPr>
          <p:spPr bwMode="auto">
            <a:xfrm>
              <a:off x="1142709" y="3214182"/>
              <a:ext cx="1643830" cy="429636"/>
            </a:xfrm>
            <a:prstGeom prst="stripedRigh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buFontTx/>
                <a:buNone/>
                <a:defRPr/>
              </a:pPr>
              <a:endParaRPr lang="ja-JP" altLang="en-US" dirty="0"/>
            </a:p>
          </p:txBody>
        </p:sp>
        <p:sp>
          <p:nvSpPr>
            <p:cNvPr id="20" name="テキスト ボックス 111"/>
            <p:cNvSpPr txBox="1">
              <a:spLocks noChangeArrowheads="1"/>
            </p:cNvSpPr>
            <p:nvPr/>
          </p:nvSpPr>
          <p:spPr bwMode="auto">
            <a:xfrm>
              <a:off x="1571604" y="2786058"/>
              <a:ext cx="9286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kumimoji="1" lang="en-US" altLang="ja-JP"/>
                <a:t>data</a:t>
              </a:r>
              <a:endParaRPr kumimoji="1" lang="ja-JP" altLang="en-US"/>
            </a:p>
          </p:txBody>
        </p:sp>
        <p:cxnSp>
          <p:nvCxnSpPr>
            <p:cNvPr id="21" name="直線矢印コネクタ 113"/>
            <p:cNvCxnSpPr>
              <a:cxnSpLocks noChangeShapeType="1"/>
            </p:cNvCxnSpPr>
            <p:nvPr/>
          </p:nvCxnSpPr>
          <p:spPr bwMode="auto">
            <a:xfrm>
              <a:off x="2928926" y="4357694"/>
              <a:ext cx="785818" cy="142876"/>
            </a:xfrm>
            <a:prstGeom prst="straightConnector1">
              <a:avLst/>
            </a:prstGeom>
            <a:noFill/>
            <a:ln w="31750" algn="ctr">
              <a:solidFill>
                <a:srgbClr val="00B050"/>
              </a:solidFill>
              <a:round/>
              <a:headEnd/>
              <a:tailEnd type="arrow" w="med" len="med"/>
            </a:ln>
          </p:spPr>
        </p:cxnSp>
      </p:grpSp>
      <p:sp>
        <p:nvSpPr>
          <p:cNvPr id="72" name="スライド番号プレースホルダ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ポートへの通信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smtClean="0"/>
          </a:p>
          <a:p>
            <a:endParaRPr lang="en-US" altLang="ja-JP" smtClean="0"/>
          </a:p>
          <a:p>
            <a:endParaRPr kumimoji="1" lang="en-US" altLang="ja-JP" smtClean="0"/>
          </a:p>
          <a:p>
            <a:endParaRPr lang="en-US" altLang="ja-JP" smtClean="0"/>
          </a:p>
          <a:p>
            <a:endParaRPr kumimoji="1" lang="en-US" altLang="ja-JP" smtClean="0"/>
          </a:p>
          <a:p>
            <a:endParaRPr lang="en-US" altLang="ja-JP" smtClean="0"/>
          </a:p>
          <a:p>
            <a:endParaRPr kumimoji="1" lang="en-US" altLang="ja-JP" smtClean="0"/>
          </a:p>
          <a:p>
            <a:r>
              <a:rPr lang="ja-JP" altLang="en-US" smtClean="0"/>
              <a:t>ネットワークセキュリティについては後の回で詳しく取り上げ</a:t>
            </a:r>
            <a:endParaRPr kumimoji="1" lang="ja-JP" altLang="en-US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0825" y="1340768"/>
            <a:ext cx="8686800" cy="3725863"/>
            <a:chOff x="48" y="1441"/>
            <a:chExt cx="5472" cy="2347"/>
          </a:xfrm>
        </p:grpSpPr>
        <p:pic>
          <p:nvPicPr>
            <p:cNvPr id="5" name="Picture 5" descr="tcp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9" y="1441"/>
              <a:ext cx="5191" cy="2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tcp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" y="1441"/>
              <a:ext cx="3787" cy="2347"/>
            </a:xfrm>
            <a:prstGeom prst="rect">
              <a:avLst/>
            </a:prstGeom>
            <a:solidFill>
              <a:srgbClr val="00CC00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AutoShape 33"/>
          <p:cNvSpPr>
            <a:spLocks noChangeArrowheads="1"/>
          </p:cNvSpPr>
          <p:nvPr/>
        </p:nvSpPr>
        <p:spPr bwMode="auto">
          <a:xfrm>
            <a:off x="357158" y="3861048"/>
            <a:ext cx="7786742" cy="1571635"/>
          </a:xfrm>
          <a:prstGeom prst="wedgeRectCallout">
            <a:avLst>
              <a:gd name="adj1" fmla="val -4514"/>
              <a:gd name="adj2" fmla="val -106182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77800" indent="-177800">
              <a:spcBef>
                <a:spcPct val="0"/>
              </a:spcBef>
              <a:buFontTx/>
              <a:buChar char="•"/>
            </a:pPr>
            <a:r>
              <a:rPr lang="ja-JP" altLang="en-US" sz="2800" dirty="0">
                <a:solidFill>
                  <a:schemeClr val="bg1"/>
                </a:solidFill>
              </a:rPr>
              <a:t>ポートを閉めるとそのポート番号へのパケットは</a:t>
            </a:r>
            <a:br>
              <a:rPr lang="ja-JP" altLang="en-US" sz="2800" dirty="0">
                <a:solidFill>
                  <a:schemeClr val="bg1"/>
                </a:solidFill>
              </a:rPr>
            </a:br>
            <a:r>
              <a:rPr lang="ja-JP" altLang="en-US" sz="2800" dirty="0">
                <a:solidFill>
                  <a:schemeClr val="bg1"/>
                </a:solidFill>
              </a:rPr>
              <a:t>受け取らなく</a:t>
            </a:r>
            <a:r>
              <a:rPr lang="ja-JP" altLang="en-US" sz="2800" dirty="0" smtClean="0">
                <a:solidFill>
                  <a:schemeClr val="bg1"/>
                </a:solidFill>
              </a:rPr>
              <a:t>なる</a:t>
            </a:r>
            <a:endParaRPr lang="en-US" altLang="ja-JP" sz="2800" dirty="0">
              <a:solidFill>
                <a:schemeClr val="bg1"/>
              </a:solidFill>
            </a:endParaRPr>
          </a:p>
          <a:p>
            <a:pPr marL="177800" indent="-177800">
              <a:spcBef>
                <a:spcPct val="0"/>
              </a:spcBef>
              <a:buFontTx/>
              <a:buChar char="•"/>
            </a:pPr>
            <a:r>
              <a:rPr lang="ja-JP" altLang="en-US" sz="2800" dirty="0">
                <a:solidFill>
                  <a:schemeClr val="bg1"/>
                </a:solidFill>
              </a:rPr>
              <a:t>使用しないアプリケーションのポートは</a:t>
            </a:r>
            <a:r>
              <a:rPr lang="ja-JP" altLang="en-US" sz="2800" dirty="0" smtClean="0">
                <a:solidFill>
                  <a:schemeClr val="bg1"/>
                </a:solidFill>
              </a:rPr>
              <a:t>閉める</a:t>
            </a:r>
            <a:endParaRPr lang="en-US" altLang="ja-JP" sz="2800" dirty="0">
              <a:solidFill>
                <a:schemeClr val="bg1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データ受信</a:t>
            </a:r>
            <a:r>
              <a:rPr lang="en-US" altLang="ja-JP" smtClean="0"/>
              <a:t>(4)</a:t>
            </a:r>
            <a:endParaRPr lang="ja-JP" altLang="en-US" smtClean="0"/>
          </a:p>
        </p:txBody>
      </p:sp>
      <p:sp>
        <p:nvSpPr>
          <p:cNvPr id="2662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アプリケーション層のお仕事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ポートに届いた </a:t>
            </a:r>
            <a:r>
              <a:rPr lang="en-US" altLang="ja-JP" smtClean="0"/>
              <a:t>TCP/IP </a:t>
            </a:r>
            <a:r>
              <a:rPr lang="ja-JP" altLang="en-US" smtClean="0"/>
              <a:t>形式の データをアプリケーションで用いる形式に復元</a:t>
            </a:r>
            <a:endParaRPr lang="en-US" altLang="ja-JP" smtClean="0"/>
          </a:p>
          <a:p>
            <a:pPr lvl="1" eaLnBrk="1" hangingPunct="1"/>
            <a:endParaRPr lang="en-US" altLang="ja-JP" smtClean="0"/>
          </a:p>
          <a:p>
            <a:pPr lvl="1" eaLnBrk="1" hangingPunct="1"/>
            <a:r>
              <a:rPr lang="ja-JP" altLang="en-US" smtClean="0">
                <a:solidFill>
                  <a:srgbClr val="00B050"/>
                </a:solidFill>
              </a:rPr>
              <a:t>「受取人による荷物の確認・受け取り」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012160" y="1"/>
          <a:ext cx="3131840" cy="1722362"/>
        </p:xfrm>
        <a:graphic>
          <a:graphicData uri="http://schemas.openxmlformats.org/drawingml/2006/table">
            <a:tbl>
              <a:tblPr/>
              <a:tblGrid>
                <a:gridCol w="3131840"/>
              </a:tblGrid>
              <a:tr h="293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93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293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3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81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title"/>
          </p:nvPr>
        </p:nvSpPr>
        <p:spPr>
          <a:xfrm>
            <a:off x="457200" y="2849001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受信完了！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まとめ</a:t>
            </a:r>
          </a:p>
        </p:txBody>
      </p:sp>
      <p:sp>
        <p:nvSpPr>
          <p:cNvPr id="2867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pPr eaLnBrk="1" hangingPunct="1"/>
            <a:r>
              <a:rPr lang="ja-JP" altLang="en-US" sz="2800" b="1" u="sng" smtClean="0"/>
              <a:t>アプリケーション層</a:t>
            </a:r>
            <a:endParaRPr lang="en-US" altLang="ja-JP" sz="2800" b="1" u="sng" smtClean="0"/>
          </a:p>
          <a:p>
            <a:pPr lvl="1" eaLnBrk="1" hangingPunct="1"/>
            <a:r>
              <a:rPr lang="ja-JP" altLang="en-US" sz="2400" smtClean="0"/>
              <a:t>送信時：アプリケーション⇒ </a:t>
            </a:r>
            <a:r>
              <a:rPr lang="en-US" altLang="ja-JP" sz="2400" smtClean="0"/>
              <a:t>TCP/IP </a:t>
            </a:r>
            <a:r>
              <a:rPr lang="ja-JP" altLang="en-US" sz="2400" smtClean="0"/>
              <a:t>データ変換</a:t>
            </a:r>
            <a:endParaRPr lang="en-US" altLang="ja-JP" sz="2400" smtClean="0"/>
          </a:p>
          <a:p>
            <a:pPr lvl="1" eaLnBrk="1" hangingPunct="1"/>
            <a:r>
              <a:rPr lang="ja-JP" altLang="en-US" sz="2400" smtClean="0"/>
              <a:t>受信時：</a:t>
            </a:r>
            <a:r>
              <a:rPr lang="en-US" altLang="ja-JP" sz="2400" smtClean="0"/>
              <a:t>TCP/IP </a:t>
            </a:r>
            <a:r>
              <a:rPr lang="ja-JP" altLang="en-US" sz="2400" smtClean="0"/>
              <a:t>⇒ アプリケーションデータ変換</a:t>
            </a:r>
            <a:endParaRPr lang="en-US" altLang="ja-JP" sz="2400" smtClean="0"/>
          </a:p>
          <a:p>
            <a:pPr eaLnBrk="1" hangingPunct="1"/>
            <a:r>
              <a:rPr lang="ja-JP" altLang="en-US" sz="2800" b="1" u="sng" smtClean="0"/>
              <a:t>トランスポート層</a:t>
            </a:r>
            <a:endParaRPr lang="en-US" altLang="ja-JP" sz="2800" b="1" u="sng" smtClean="0"/>
          </a:p>
          <a:p>
            <a:pPr lvl="1" eaLnBrk="1" hangingPunct="1"/>
            <a:r>
              <a:rPr lang="ja-JP" altLang="en-US" sz="2400" smtClean="0"/>
              <a:t>送信時：パケット分割・宛先ポート指定</a:t>
            </a:r>
            <a:endParaRPr lang="en-US" altLang="ja-JP" sz="2400" smtClean="0"/>
          </a:p>
          <a:p>
            <a:pPr lvl="1" eaLnBrk="1" hangingPunct="1"/>
            <a:r>
              <a:rPr lang="ja-JP" altLang="en-US" sz="2400" smtClean="0"/>
              <a:t>受信時：パケット欠損チェック・復元・ポートへデータ転送</a:t>
            </a:r>
            <a:endParaRPr lang="en-US" altLang="ja-JP" sz="2400" smtClean="0"/>
          </a:p>
          <a:p>
            <a:pPr eaLnBrk="1" hangingPunct="1"/>
            <a:r>
              <a:rPr lang="ja-JP" altLang="en-US" sz="2800" b="1" u="sng" smtClean="0"/>
              <a:t>インターネット層</a:t>
            </a:r>
            <a:endParaRPr lang="en-US" altLang="ja-JP" sz="2800" b="1" u="sng" smtClean="0"/>
          </a:p>
          <a:p>
            <a:pPr lvl="1" eaLnBrk="1" hangingPunct="1"/>
            <a:r>
              <a:rPr lang="ja-JP" altLang="en-US" sz="2400" smtClean="0"/>
              <a:t>送信時：</a:t>
            </a:r>
            <a:r>
              <a:rPr lang="en-US" altLang="ja-JP" sz="2400" smtClean="0"/>
              <a:t>IP </a:t>
            </a:r>
            <a:r>
              <a:rPr lang="ja-JP" altLang="en-US" sz="2400" smtClean="0"/>
              <a:t>アドレスから経路指定</a:t>
            </a:r>
            <a:endParaRPr lang="en-US" altLang="ja-JP" sz="2400" smtClean="0"/>
          </a:p>
          <a:p>
            <a:pPr lvl="1" eaLnBrk="1" hangingPunct="1"/>
            <a:r>
              <a:rPr lang="ja-JP" altLang="en-US" sz="2400" smtClean="0"/>
              <a:t>受信時：特になし</a:t>
            </a:r>
            <a:endParaRPr lang="en-US" altLang="ja-JP" sz="2400" smtClean="0"/>
          </a:p>
          <a:p>
            <a:pPr eaLnBrk="1" hangingPunct="1"/>
            <a:r>
              <a:rPr lang="ja-JP" altLang="en-US" sz="2800" b="1" u="sng" smtClean="0"/>
              <a:t>ネットワークインターフェース層</a:t>
            </a:r>
            <a:endParaRPr lang="en-US" altLang="ja-JP" sz="2800" b="1" u="sng" smtClean="0"/>
          </a:p>
          <a:p>
            <a:pPr lvl="1" eaLnBrk="1" hangingPunct="1"/>
            <a:r>
              <a:rPr lang="ja-JP" altLang="en-US" sz="2400" smtClean="0"/>
              <a:t>送信時：データ⇒信号変換</a:t>
            </a:r>
            <a:endParaRPr lang="en-US" altLang="ja-JP" sz="2400" smtClean="0"/>
          </a:p>
          <a:p>
            <a:pPr lvl="1" eaLnBrk="1" hangingPunct="1"/>
            <a:r>
              <a:rPr lang="ja-JP" altLang="en-US" sz="2400" smtClean="0"/>
              <a:t>受信時：信号⇒データ変換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ネットワークの概要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ネットワークの分類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ネットワークの仕組み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b="1" u="sng" smtClean="0"/>
              <a:t>ネットワークパラメータ</a:t>
            </a:r>
            <a:endParaRPr lang="en-US" altLang="ja-JP" b="1" u="sng" smtClean="0"/>
          </a:p>
          <a:p>
            <a:pPr lvl="1" eaLnBrk="1" hangingPunct="1"/>
            <a:r>
              <a:rPr lang="en-US" altLang="ja-JP" smtClean="0"/>
              <a:t>DNS</a:t>
            </a:r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29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b="1" u="sng" smtClean="0"/>
              <a:t>ネットワークの概要</a:t>
            </a:r>
            <a:endParaRPr lang="en-US" altLang="ja-JP" b="1" u="sng" smtClean="0"/>
          </a:p>
          <a:p>
            <a:pPr eaLnBrk="1" hangingPunct="1"/>
            <a:r>
              <a:rPr lang="ja-JP" altLang="en-US" smtClean="0"/>
              <a:t>ネットワークの分類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ネットワークの仕組み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DNS</a:t>
            </a:r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>
          <a:xfrm>
            <a:off x="457200" y="282892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ネットワークパラメータ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～通信経路決定の要素～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30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ネットワーク通信における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経路選択</a:t>
            </a:r>
          </a:p>
        </p:txBody>
      </p:sp>
      <p:sp>
        <p:nvSpPr>
          <p:cNvPr id="3072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ja-JP" altLang="en-US" smtClean="0"/>
              <a:t>ネットワークで採れる経路は</a:t>
            </a:r>
            <a:r>
              <a:rPr lang="ja-JP" altLang="en-US" b="1" u="sng" smtClean="0"/>
              <a:t>無数</a:t>
            </a:r>
            <a:endParaRPr lang="en-US" altLang="ja-JP" b="1" u="sng" smtClean="0"/>
          </a:p>
          <a:p>
            <a:pPr lvl="1" eaLnBrk="1" hangingPunct="1"/>
            <a:r>
              <a:rPr lang="ja-JP" altLang="en-US" smtClean="0"/>
              <a:t>そもそも</a:t>
            </a:r>
            <a:r>
              <a:rPr lang="ja-JP" altLang="en-US" b="1" u="sng" smtClean="0"/>
              <a:t>相手はどこにいるのか</a:t>
            </a:r>
            <a:endParaRPr lang="en-US" altLang="ja-JP" b="1" u="sng" smtClean="0"/>
          </a:p>
          <a:p>
            <a:pPr lvl="1" eaLnBrk="1" hangingPunct="1"/>
            <a:r>
              <a:rPr lang="ja-JP" altLang="en-US" smtClean="0"/>
              <a:t>どうすれば</a:t>
            </a:r>
            <a:r>
              <a:rPr lang="ja-JP" altLang="en-US" b="1" u="sng" smtClean="0"/>
              <a:t>最短経路</a:t>
            </a:r>
            <a:r>
              <a:rPr lang="ja-JP" altLang="en-US" smtClean="0"/>
              <a:t>で辿りつけるか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経路を</a:t>
            </a:r>
            <a:r>
              <a:rPr lang="ja-JP" altLang="en-US" b="1" u="sng" smtClean="0"/>
              <a:t>どう選択するか</a:t>
            </a:r>
            <a:endParaRPr lang="en-US" altLang="ja-JP" b="1" u="sng" smtClean="0"/>
          </a:p>
          <a:p>
            <a:pPr lvl="1" eaLnBrk="1" hangingPunct="1"/>
            <a:r>
              <a:rPr lang="en-US" altLang="ja-JP" smtClean="0"/>
              <a:t>TCP/IP </a:t>
            </a:r>
            <a:r>
              <a:rPr lang="ja-JP" altLang="en-US" smtClean="0"/>
              <a:t>通信では以下の</a:t>
            </a:r>
            <a:r>
              <a:rPr lang="ja-JP" altLang="en-US" b="1" u="sng" smtClean="0"/>
              <a:t>パラメータ</a:t>
            </a:r>
            <a:r>
              <a:rPr lang="ja-JP" altLang="en-US" smtClean="0"/>
              <a:t>を用いて決定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IP </a:t>
            </a:r>
            <a:r>
              <a:rPr lang="ja-JP" altLang="en-US" smtClean="0"/>
              <a:t>アドレス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サブネットマスク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ネットワークアドレス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ゲートウェイアドレス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ブロードキャストアドレス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MAC </a:t>
            </a:r>
            <a:r>
              <a:rPr lang="ja-JP" altLang="en-US" smtClean="0"/>
              <a:t>アドレス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予備知識：</a:t>
            </a:r>
            <a:r>
              <a:rPr lang="en-US" altLang="ja-JP" smtClean="0"/>
              <a:t>bit </a:t>
            </a:r>
            <a:r>
              <a:rPr lang="ja-JP" altLang="en-US" smtClean="0"/>
              <a:t>と </a:t>
            </a:r>
            <a:r>
              <a:rPr lang="en-US" altLang="ja-JP" smtClean="0"/>
              <a:t>octet</a:t>
            </a:r>
            <a:endParaRPr lang="ja-JP" altLang="en-US" smtClean="0"/>
          </a:p>
        </p:txBody>
      </p:sp>
      <p:sp>
        <p:nvSpPr>
          <p:cNvPr id="31747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ja-JP" smtClean="0"/>
              <a:t> bit</a:t>
            </a:r>
          </a:p>
          <a:p>
            <a:pPr lvl="1" eaLnBrk="1" hangingPunct="1"/>
            <a:r>
              <a:rPr lang="ja-JP" altLang="en-US" smtClean="0"/>
              <a:t>コンピュータの扱うデータの最小単位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0(off) or 1(on) </a:t>
            </a:r>
            <a:r>
              <a:rPr lang="ja-JP" altLang="en-US" smtClean="0"/>
              <a:t>の</a:t>
            </a:r>
            <a:r>
              <a:rPr lang="en-US" altLang="ja-JP" smtClean="0"/>
              <a:t>2</a:t>
            </a:r>
            <a:r>
              <a:rPr lang="ja-JP" altLang="en-US" smtClean="0"/>
              <a:t>通りの情報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これは教養の情報学でも学んだはず</a:t>
            </a:r>
            <a:r>
              <a:rPr lang="en-US" altLang="ja-JP" smtClean="0"/>
              <a:t>?</a:t>
            </a:r>
          </a:p>
          <a:p>
            <a:pPr eaLnBrk="1" hangingPunct="1"/>
            <a:r>
              <a:rPr lang="en-US" altLang="ja-JP" smtClean="0"/>
              <a:t> octet</a:t>
            </a:r>
          </a:p>
          <a:p>
            <a:pPr lvl="1" eaLnBrk="1" hangingPunct="1"/>
            <a:r>
              <a:rPr lang="ja-JP" altLang="en-US" smtClean="0"/>
              <a:t>通信におけるデータの基本単位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1 octet = 8 bit = 2^8 = 256 </a:t>
            </a:r>
            <a:r>
              <a:rPr lang="ja-JP" altLang="en-US" smtClean="0"/>
              <a:t>通りの情報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1 byte =</a:t>
            </a:r>
            <a:r>
              <a:rPr lang="ja-JP" altLang="en-US" smtClean="0"/>
              <a:t> </a:t>
            </a:r>
            <a:r>
              <a:rPr lang="en-US" altLang="ja-JP" smtClean="0"/>
              <a:t>8 bit </a:t>
            </a:r>
            <a:r>
              <a:rPr lang="ja-JP" altLang="en-US" smtClean="0"/>
              <a:t>では</a:t>
            </a:r>
            <a:r>
              <a:rPr lang="ja-JP" altLang="en-US" b="1" u="sng" smtClean="0"/>
              <a:t>無い場合</a:t>
            </a:r>
            <a:r>
              <a:rPr lang="ja-JP" altLang="en-US" smtClean="0"/>
              <a:t>があるので使われない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>
                <a:solidFill>
                  <a:srgbClr val="FF0000"/>
                </a:solidFill>
              </a:rPr>
              <a:t>IP </a:t>
            </a:r>
            <a:r>
              <a:rPr lang="ja-JP" altLang="en-US" smtClean="0">
                <a:solidFill>
                  <a:srgbClr val="FF0000"/>
                </a:solidFill>
              </a:rPr>
              <a:t>アドレス</a:t>
            </a:r>
          </a:p>
        </p:txBody>
      </p:sp>
      <p:sp>
        <p:nvSpPr>
          <p:cNvPr id="327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ja-JP" altLang="en-US" smtClean="0">
                <a:solidFill>
                  <a:srgbClr val="00B050"/>
                </a:solidFill>
              </a:rPr>
              <a:t>ネットワーク上の「</a:t>
            </a:r>
            <a:r>
              <a:rPr lang="ja-JP" altLang="en-US" b="1" u="sng" smtClean="0">
                <a:solidFill>
                  <a:srgbClr val="00B050"/>
                </a:solidFill>
              </a:rPr>
              <a:t>住所</a:t>
            </a:r>
            <a:r>
              <a:rPr lang="ja-JP" altLang="en-US" smtClean="0">
                <a:solidFill>
                  <a:srgbClr val="00B050"/>
                </a:solidFill>
              </a:rPr>
              <a:t>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mtClean="0"/>
              <a:t>ネットワーク管理者より</a:t>
            </a:r>
            <a:r>
              <a:rPr lang="en-US" altLang="ja-JP" smtClean="0"/>
              <a:t>, </a:t>
            </a:r>
            <a:r>
              <a:rPr lang="ja-JP" altLang="en-US" smtClean="0"/>
              <a:t>一つのネットワークカードに対して一つ割り当てられる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4octet </a:t>
            </a:r>
            <a:r>
              <a:rPr lang="ja-JP" altLang="en-US" smtClean="0"/>
              <a:t>の識別子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1octet </a:t>
            </a:r>
            <a:r>
              <a:rPr lang="ja-JP" altLang="en-US" smtClean="0"/>
              <a:t>毎にピリオドで区切り</a:t>
            </a:r>
            <a:r>
              <a:rPr lang="en-US" altLang="ja-JP" smtClean="0"/>
              <a:t>, 10</a:t>
            </a:r>
            <a:r>
              <a:rPr lang="ja-JP" altLang="en-US" smtClean="0"/>
              <a:t>進数表記</a:t>
            </a:r>
            <a:endParaRPr lang="en-US" altLang="ja-JP" smtClean="0"/>
          </a:p>
          <a:p>
            <a:pPr eaLnBrk="1" hangingPunct="1"/>
            <a:r>
              <a:rPr lang="ja-JP" altLang="en-US" b="1" u="sng" smtClean="0"/>
              <a:t>ネットワーク部</a:t>
            </a:r>
            <a:r>
              <a:rPr lang="ja-JP" altLang="en-US" smtClean="0"/>
              <a:t>と</a:t>
            </a:r>
            <a:r>
              <a:rPr lang="ja-JP" altLang="en-US" b="1" u="sng" smtClean="0"/>
              <a:t>ホスト部</a:t>
            </a:r>
            <a:r>
              <a:rPr lang="ja-JP" altLang="en-US" smtClean="0"/>
              <a:t>から成り立つ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192460" y="1196752"/>
            <a:ext cx="8739311" cy="1887334"/>
            <a:chOff x="192460" y="1196752"/>
            <a:chExt cx="8739311" cy="1887334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92460" y="1196752"/>
              <a:ext cx="8739311" cy="12003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742950" indent="-742950" eaLnBrk="0" hangingPunct="0">
                <a:spcBef>
                  <a:spcPct val="0"/>
                </a:spcBef>
              </a:pPr>
              <a:r>
                <a:rPr lang="en-US" altLang="ja-JP" sz="3600" b="1" smtClean="0">
                  <a:solidFill>
                    <a:schemeClr val="bg1"/>
                  </a:solidFill>
                  <a:latin typeface="HG ゴシックB Sun" pitchFamily="49" charset="-128"/>
                  <a:ea typeface="HG ゴシックB Sun" pitchFamily="49" charset="-128"/>
                </a:rPr>
                <a:t>    </a:t>
              </a:r>
              <a:r>
                <a:rPr lang="en-US" altLang="ja-JP" sz="3600" b="1" smtClean="0">
                  <a:solidFill>
                    <a:srgbClr val="FFFF00"/>
                  </a:solidFill>
                  <a:latin typeface="HG ゴシックB Sun" pitchFamily="49" charset="-128"/>
                  <a:ea typeface="HG ゴシックB Sun" pitchFamily="49" charset="-128"/>
                </a:rPr>
                <a:t>133.      87.      45.      15</a:t>
              </a:r>
            </a:p>
            <a:p>
              <a:pPr marL="742950" indent="-742950" eaLnBrk="0" hangingPunct="0">
                <a:spcBef>
                  <a:spcPct val="0"/>
                </a:spcBef>
              </a:pPr>
              <a:r>
                <a:rPr lang="en-US" altLang="ja-JP" sz="3600" b="1" smtClean="0">
                  <a:solidFill>
                    <a:schemeClr val="bg1"/>
                  </a:solidFill>
                  <a:latin typeface="HG ゴシックB Sun" pitchFamily="49" charset="-128"/>
                  <a:ea typeface="HG ゴシックB Sun" pitchFamily="49" charset="-128"/>
                </a:rPr>
                <a:t>= 10000101.01010111.00101101.00001111</a:t>
              </a:r>
            </a:p>
          </p:txBody>
        </p:sp>
        <p:grpSp>
          <p:nvGrpSpPr>
            <p:cNvPr id="8" name="グループ化 11"/>
            <p:cNvGrpSpPr/>
            <p:nvPr/>
          </p:nvGrpSpPr>
          <p:grpSpPr>
            <a:xfrm>
              <a:off x="736526" y="1878732"/>
              <a:ext cx="3971471" cy="1205354"/>
              <a:chOff x="-846772" y="2879062"/>
              <a:chExt cx="3971471" cy="1205354"/>
            </a:xfrm>
          </p:grpSpPr>
          <p:sp>
            <p:nvSpPr>
              <p:cNvPr id="12" name="AutoShape 12"/>
              <p:cNvSpPr>
                <a:spLocks noChangeArrowheads="1"/>
              </p:cNvSpPr>
              <p:nvPr/>
            </p:nvSpPr>
            <p:spPr bwMode="auto">
              <a:xfrm>
                <a:off x="665396" y="3599142"/>
                <a:ext cx="2459303" cy="485274"/>
              </a:xfrm>
              <a:prstGeom prst="wedgeRectCallout">
                <a:avLst>
                  <a:gd name="adj1" fmla="val -43227"/>
                  <a:gd name="adj2" fmla="val -94273"/>
                </a:avLst>
              </a:prstGeom>
              <a:solidFill>
                <a:srgbClr val="000000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ja-JP" b="1">
                    <a:solidFill>
                      <a:srgbClr val="B4C4D4"/>
                    </a:solidFill>
                  </a:rPr>
                  <a:t>1 </a:t>
                </a:r>
                <a:r>
                  <a:rPr lang="en-US" altLang="ja-JP" b="1" smtClean="0">
                    <a:solidFill>
                      <a:srgbClr val="B4C4D4"/>
                    </a:solidFill>
                  </a:rPr>
                  <a:t>octet </a:t>
                </a:r>
                <a:r>
                  <a:rPr lang="en-US" altLang="ja-JP" b="1">
                    <a:solidFill>
                      <a:srgbClr val="B4C4D4"/>
                    </a:solidFill>
                  </a:rPr>
                  <a:t>= 8 </a:t>
                </a:r>
                <a:r>
                  <a:rPr lang="en-US" altLang="ja-JP" b="1" smtClean="0">
                    <a:solidFill>
                      <a:srgbClr val="B4C4D4"/>
                    </a:solidFill>
                  </a:rPr>
                  <a:t>bit</a:t>
                </a:r>
                <a:endParaRPr lang="en-US" altLang="ja-JP" b="1">
                  <a:solidFill>
                    <a:srgbClr val="B4C4D4"/>
                  </a:solidFill>
                </a:endParaRPr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-846772" y="2879062"/>
                <a:ext cx="1872208" cy="432048"/>
              </a:xfrm>
              <a:prstGeom prst="rect">
                <a:avLst/>
              </a:prstGeom>
              <a:solidFill>
                <a:schemeClr val="tx1">
                  <a:alpha val="12157"/>
                </a:schemeClr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>
                <a:solidFill>
                  <a:srgbClr val="FF0000"/>
                </a:solidFill>
              </a:rPr>
              <a:t>ネットワーク部・ホスト部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kumimoji="1" lang="en-US" altLang="ja-JP" smtClean="0"/>
              <a:t>IP </a:t>
            </a:r>
            <a:r>
              <a:rPr kumimoji="1" lang="ja-JP" altLang="en-US" smtClean="0"/>
              <a:t>アドレスの付け方にも規則がある</a:t>
            </a:r>
            <a:endParaRPr kumimoji="1" lang="en-US" altLang="ja-JP" smtClean="0"/>
          </a:p>
          <a:p>
            <a:pPr lvl="1"/>
            <a:r>
              <a:rPr lang="ja-JP" altLang="en-US" smtClean="0"/>
              <a:t>全ての計算機にランダムな </a:t>
            </a:r>
            <a:r>
              <a:rPr lang="en-US" altLang="ja-JP" smtClean="0"/>
              <a:t>IP </a:t>
            </a:r>
            <a:r>
              <a:rPr lang="ja-JP" altLang="en-US" smtClean="0"/>
              <a:t>を付けると混乱</a:t>
            </a:r>
            <a:endParaRPr lang="en-US" altLang="ja-JP" smtClean="0"/>
          </a:p>
          <a:p>
            <a:r>
              <a:rPr lang="ja-JP" altLang="en-US" smtClean="0"/>
              <a:t>ネットワーク部</a:t>
            </a:r>
            <a:endParaRPr lang="en-US" altLang="ja-JP" smtClean="0"/>
          </a:p>
          <a:p>
            <a:pPr lvl="1"/>
            <a:r>
              <a:rPr kumimoji="1" lang="ja-JP" altLang="en-US" b="1" u="sng" smtClean="0"/>
              <a:t>所属しているネットワーク</a:t>
            </a:r>
            <a:r>
              <a:rPr kumimoji="1" lang="ja-JP" altLang="en-US" smtClean="0"/>
              <a:t>を示す部分</a:t>
            </a:r>
            <a:endParaRPr kumimoji="1" lang="en-US" altLang="ja-JP" smtClean="0"/>
          </a:p>
          <a:p>
            <a:pPr lvl="1"/>
            <a:r>
              <a:rPr lang="ja-JP" altLang="en-US" smtClean="0">
                <a:solidFill>
                  <a:srgbClr val="00B050"/>
                </a:solidFill>
              </a:rPr>
              <a:t>住所で言う「都道府県・市町村」</a:t>
            </a:r>
            <a:endParaRPr kumimoji="1" lang="en-US" altLang="ja-JP" smtClean="0">
              <a:solidFill>
                <a:srgbClr val="00B050"/>
              </a:solidFill>
            </a:endParaRPr>
          </a:p>
          <a:p>
            <a:r>
              <a:rPr lang="ja-JP" altLang="en-US" smtClean="0"/>
              <a:t>ホスト部</a:t>
            </a:r>
            <a:endParaRPr lang="en-US" altLang="ja-JP" smtClean="0"/>
          </a:p>
          <a:p>
            <a:pPr lvl="1"/>
            <a:r>
              <a:rPr kumimoji="1" lang="ja-JP" altLang="en-US" b="1" u="sng" smtClean="0"/>
              <a:t>計算機自身</a:t>
            </a:r>
            <a:r>
              <a:rPr kumimoji="1" lang="ja-JP" altLang="en-US" smtClean="0"/>
              <a:t>を示す部分</a:t>
            </a:r>
            <a:endParaRPr kumimoji="1" lang="en-US" altLang="ja-JP" smtClean="0"/>
          </a:p>
          <a:p>
            <a:pPr lvl="1"/>
            <a:r>
              <a:rPr lang="ja-JP" altLang="en-US" smtClean="0">
                <a:solidFill>
                  <a:srgbClr val="00B050"/>
                </a:solidFill>
              </a:rPr>
              <a:t>住所で言う「番地」</a:t>
            </a:r>
            <a:endParaRPr lang="en-US" altLang="ja-JP" smtClean="0">
              <a:solidFill>
                <a:srgbClr val="00B050"/>
              </a:solidFill>
            </a:endParaRPr>
          </a:p>
          <a:p>
            <a:r>
              <a:rPr kumimoji="1" lang="en-US" altLang="ja-JP" smtClean="0"/>
              <a:t>IP </a:t>
            </a:r>
            <a:r>
              <a:rPr kumimoji="1" lang="ja-JP" altLang="en-US" smtClean="0"/>
              <a:t>アドレスを見れば所属ネットワークと計算機を特定できる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00"/>
                </a:solidFill>
              </a:rPr>
              <a:t>サブネットマスク</a:t>
            </a:r>
          </a:p>
        </p:txBody>
      </p:sp>
      <p:sp>
        <p:nvSpPr>
          <p:cNvPr id="3379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4950"/>
            <a:ext cx="8229600" cy="4525963"/>
          </a:xfrm>
        </p:spPr>
        <p:txBody>
          <a:bodyPr/>
          <a:lstStyle/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ja-JP" altLang="en-US" sz="2800" smtClean="0"/>
              <a:t>ネットワーク部とホスト部の</a:t>
            </a:r>
            <a:r>
              <a:rPr lang="ja-JP" altLang="en-US" sz="2800" b="1" u="sng" smtClean="0"/>
              <a:t>境界</a:t>
            </a:r>
            <a:r>
              <a:rPr lang="ja-JP" altLang="en-US" sz="2800" smtClean="0"/>
              <a:t>を示す</a:t>
            </a:r>
            <a:endParaRPr lang="en-US" altLang="ja-JP" sz="2800" smtClean="0"/>
          </a:p>
          <a:p>
            <a:pPr lvl="1" eaLnBrk="1" hangingPunct="1"/>
            <a:r>
              <a:rPr lang="en-US" altLang="ja-JP" sz="2400" smtClean="0">
                <a:solidFill>
                  <a:srgbClr val="00B050"/>
                </a:solidFill>
              </a:rPr>
              <a:t>IP </a:t>
            </a:r>
            <a:r>
              <a:rPr lang="ja-JP" altLang="en-US" sz="2400" smtClean="0">
                <a:solidFill>
                  <a:srgbClr val="00B050"/>
                </a:solidFill>
              </a:rPr>
              <a:t>アドレスのどこまでが「姓」でどこからが「名」か</a:t>
            </a:r>
            <a:endParaRPr lang="en-US" altLang="ja-JP" sz="2400" smtClean="0">
              <a:solidFill>
                <a:srgbClr val="00B050"/>
              </a:solidFill>
            </a:endParaRPr>
          </a:p>
          <a:p>
            <a:pPr lvl="1" eaLnBrk="1" hangingPunct="1"/>
            <a:r>
              <a:rPr lang="ja-JP" altLang="en-US" sz="2400" smtClean="0"/>
              <a:t>上記の例では </a:t>
            </a:r>
            <a:r>
              <a:rPr lang="en-US" altLang="ja-JP" sz="2400" smtClean="0"/>
              <a:t>24 bit </a:t>
            </a:r>
            <a:r>
              <a:rPr lang="ja-JP" altLang="en-US" sz="2400" smtClean="0"/>
              <a:t>までがネットワーク部となる</a:t>
            </a:r>
            <a:endParaRPr lang="en-US" altLang="ja-JP" sz="2400" smtClean="0"/>
          </a:p>
          <a:p>
            <a:pPr eaLnBrk="1" hangingPunct="1"/>
            <a:r>
              <a:rPr lang="ja-JP" altLang="en-US" sz="2800" smtClean="0"/>
              <a:t>表記方法は </a:t>
            </a:r>
            <a:r>
              <a:rPr lang="en-US" altLang="ja-JP" sz="2800" smtClean="0"/>
              <a:t>IP </a:t>
            </a:r>
            <a:r>
              <a:rPr lang="ja-JP" altLang="en-US" sz="2800" smtClean="0"/>
              <a:t>アドレスと同じ</a:t>
            </a:r>
            <a:endParaRPr lang="en-US" altLang="ja-JP" sz="2800" smtClean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92460" y="980728"/>
            <a:ext cx="8739311" cy="286232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    133.      87.      45.      15</a:t>
            </a:r>
          </a:p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= 10000101.01010111.00101101.00001111</a:t>
            </a:r>
          </a:p>
          <a:p>
            <a:pPr marL="742950" indent="-742950" eaLnBrk="0" hangingPunct="0">
              <a:spcBef>
                <a:spcPct val="0"/>
              </a:spcBef>
            </a:pPr>
            <a:endParaRPr lang="en-US" altLang="ja-JP" sz="3600" b="1" smtClean="0">
              <a:solidFill>
                <a:schemeClr val="bg1"/>
              </a:solidFill>
              <a:latin typeface="HG ゴシックB Sun" pitchFamily="49" charset="-128"/>
              <a:ea typeface="HG ゴシックB Sun" pitchFamily="49" charset="-128"/>
            </a:endParaRPr>
          </a:p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    </a:t>
            </a:r>
            <a:r>
              <a:rPr lang="en-US" altLang="ja-JP" sz="3600" b="1" smtClean="0">
                <a:solidFill>
                  <a:srgbClr val="FFFF00"/>
                </a:solidFill>
                <a:latin typeface="HG ゴシックB Sun" pitchFamily="49" charset="-128"/>
                <a:ea typeface="HG ゴシックB Sun" pitchFamily="49" charset="-128"/>
              </a:rPr>
              <a:t>255.     255.     255.       0</a:t>
            </a:r>
          </a:p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= 11111111.11111111.11111111.00000000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00"/>
                </a:solidFill>
              </a:rPr>
              <a:t>ネットワークアドレス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92460" y="1052736"/>
            <a:ext cx="8739311" cy="341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algn="ctr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10000101.01010111.00101101.00001111</a:t>
            </a:r>
          </a:p>
          <a:p>
            <a:pPr marL="742950" indent="-742950" algn="ctr" eaLnBrk="0" hangingPunct="0"/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xxxxxxxx xxxxxxxx xxxxxxxx xxxxxxxx</a:t>
            </a:r>
          </a:p>
          <a:p>
            <a:pPr marL="742950" indent="-742950" algn="ctr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11111111.11111111.11111111.00000000</a:t>
            </a:r>
          </a:p>
          <a:p>
            <a:pPr marL="742950" indent="-742950" algn="ctr" eaLnBrk="0" hangingPunct="0"/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|||||||| |||||||| |||||||| ||||||||</a:t>
            </a:r>
          </a:p>
          <a:p>
            <a:pPr marL="742950" indent="-742950" algn="ctr" eaLnBrk="0" hangingPunct="0"/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10000101.01010111.00101101.00000000</a:t>
            </a:r>
          </a:p>
          <a:p>
            <a:pPr marL="742950" indent="-742950" eaLnBrk="0" hangingPunct="0"/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=  </a:t>
            </a:r>
            <a:r>
              <a:rPr lang="en-US" altLang="ja-JP" sz="3600" b="1" smtClean="0">
                <a:solidFill>
                  <a:srgbClr val="FFFF00"/>
                </a:solidFill>
                <a:latin typeface="HG ゴシックB Sun" pitchFamily="49" charset="-128"/>
                <a:ea typeface="HG ゴシックB Sun" pitchFamily="49" charset="-128"/>
              </a:rPr>
              <a:t>133.      87.      45.       0</a:t>
            </a:r>
          </a:p>
        </p:txBody>
      </p:sp>
      <p:sp>
        <p:nvSpPr>
          <p:cNvPr id="19" name="コンテンツ プレースホルダ 18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4525963"/>
          </a:xfrm>
        </p:spPr>
        <p:txBody>
          <a:bodyPr/>
          <a:lstStyle/>
          <a:p>
            <a:endParaRPr kumimoji="1" lang="en-US" altLang="ja-JP" sz="2800" smtClean="0"/>
          </a:p>
          <a:p>
            <a:endParaRPr lang="en-US" altLang="ja-JP" sz="2800" smtClean="0"/>
          </a:p>
          <a:p>
            <a:endParaRPr kumimoji="1" lang="en-US" altLang="ja-JP" sz="2800" smtClean="0"/>
          </a:p>
          <a:p>
            <a:endParaRPr lang="en-US" altLang="ja-JP" sz="2800" smtClean="0"/>
          </a:p>
          <a:p>
            <a:endParaRPr kumimoji="1" lang="en-US" altLang="ja-JP" sz="2800" smtClean="0"/>
          </a:p>
          <a:p>
            <a:endParaRPr kumimoji="1" lang="en-US" altLang="ja-JP" sz="2800" smtClean="0"/>
          </a:p>
          <a:p>
            <a:r>
              <a:rPr lang="ja-JP" altLang="en-US" sz="2800" smtClean="0"/>
              <a:t>所属ネットワークを示すアドレス</a:t>
            </a:r>
            <a:endParaRPr lang="en-US" altLang="ja-JP" sz="2800" smtClean="0"/>
          </a:p>
          <a:p>
            <a:pPr lvl="1"/>
            <a:r>
              <a:rPr kumimoji="1" lang="en-US" altLang="ja-JP" sz="2400" smtClean="0"/>
              <a:t>IP </a:t>
            </a:r>
            <a:r>
              <a:rPr kumimoji="1" lang="ja-JP" altLang="en-US" sz="2400" smtClean="0"/>
              <a:t>アドレスとサブネットマスクの</a:t>
            </a:r>
            <a:r>
              <a:rPr kumimoji="1" lang="ja-JP" altLang="en-US" sz="2400" b="1" u="sng" smtClean="0"/>
              <a:t>論理積</a:t>
            </a:r>
            <a:r>
              <a:rPr kumimoji="1" lang="ja-JP" altLang="en-US" sz="2400" smtClean="0"/>
              <a:t> </a:t>
            </a:r>
            <a:r>
              <a:rPr kumimoji="1" lang="en-US" altLang="ja-JP" sz="2400" smtClean="0"/>
              <a:t>= </a:t>
            </a:r>
            <a:r>
              <a:rPr kumimoji="1" lang="ja-JP" altLang="en-US" sz="2400" smtClean="0"/>
              <a:t>ホスト部が </a:t>
            </a:r>
            <a:r>
              <a:rPr kumimoji="1" lang="en-US" altLang="ja-JP" sz="2400" smtClean="0"/>
              <a:t>0 </a:t>
            </a:r>
            <a:r>
              <a:rPr kumimoji="1" lang="ja-JP" altLang="en-US" sz="2400" smtClean="0"/>
              <a:t>の </a:t>
            </a:r>
            <a:r>
              <a:rPr kumimoji="1" lang="en-US" altLang="ja-JP" sz="2400" smtClean="0"/>
              <a:t>IP </a:t>
            </a:r>
            <a:r>
              <a:rPr kumimoji="1" lang="ja-JP" altLang="en-US" sz="2400" smtClean="0"/>
              <a:t>アドレス</a:t>
            </a:r>
            <a:endParaRPr kumimoji="1" lang="en-US" altLang="ja-JP" sz="2400" smtClean="0"/>
          </a:p>
          <a:p>
            <a:pPr lvl="1"/>
            <a:r>
              <a:rPr lang="ja-JP" altLang="en-US" sz="2400" smtClean="0"/>
              <a:t>どこまでの </a:t>
            </a:r>
            <a:r>
              <a:rPr lang="en-US" altLang="ja-JP" sz="2400" smtClean="0"/>
              <a:t>bit </a:t>
            </a:r>
            <a:r>
              <a:rPr lang="ja-JP" altLang="en-US" sz="2400" smtClean="0"/>
              <a:t>がネットワーク部なのかを示すため最後に </a:t>
            </a:r>
            <a:r>
              <a:rPr lang="en-US" altLang="ja-JP" sz="2400" smtClean="0"/>
              <a:t>/ </a:t>
            </a:r>
            <a:r>
              <a:rPr lang="ja-JP" altLang="en-US" sz="2400" smtClean="0"/>
              <a:t>○○であらわすことがある</a:t>
            </a:r>
            <a:endParaRPr lang="en-US" altLang="ja-JP" sz="2400" smtClean="0"/>
          </a:p>
          <a:p>
            <a:pPr lvl="2"/>
            <a:r>
              <a:rPr kumimoji="1" lang="ja-JP" altLang="en-US" sz="2000" smtClean="0"/>
              <a:t>上記の例では </a:t>
            </a:r>
            <a:r>
              <a:rPr kumimoji="1" lang="en-US" altLang="ja-JP" sz="2000" smtClean="0"/>
              <a:t>133.87.45.0/24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通信時の経路判定</a:t>
            </a:r>
            <a:endParaRPr kumimoji="1" lang="ja-JP" altLang="en-US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457200" y="14953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相手の </a:t>
            </a:r>
            <a:r>
              <a:rPr kumimoji="1" lang="en-US" altLang="ja-JP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IP </a:t>
            </a:r>
            <a:r>
              <a:rPr kumimoji="1" lang="ja-JP" altLang="en-US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アドレス</a:t>
            </a:r>
            <a:r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と</a:t>
            </a:r>
            <a:r>
              <a:rPr kumimoji="1" lang="ja-JP" altLang="en-US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自分のサブネットマスク</a:t>
            </a:r>
            <a:r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の論理積 </a:t>
            </a:r>
            <a:r>
              <a:rPr kumimoji="1" lang="en-US" altLang="ja-JP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相手のネットワークアドレス</a:t>
            </a:r>
            <a:r>
              <a:rPr kumimoji="1" lang="en-US" altLang="ja-JP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のようなもの</a:t>
            </a:r>
            <a:r>
              <a:rPr kumimoji="1" lang="en-US" altLang="ja-JP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lang="ja-JP" altLang="en-US" sz="2800" b="1" u="sng" smtClean="0">
                <a:latin typeface="+mn-lt"/>
                <a:ea typeface="+mn-ea"/>
              </a:rPr>
              <a:t>自分の</a:t>
            </a:r>
            <a:r>
              <a:rPr lang="en-US" altLang="ja-JP" sz="2800" b="1" u="sng" smtClean="0"/>
              <a:t>IP </a:t>
            </a:r>
            <a:r>
              <a:rPr lang="ja-JP" altLang="en-US" sz="2800" b="1" u="sng" smtClean="0"/>
              <a:t>アドレス</a:t>
            </a:r>
            <a:r>
              <a:rPr lang="ja-JP" altLang="en-US" sz="2800" smtClean="0"/>
              <a:t>と</a:t>
            </a:r>
            <a:r>
              <a:rPr lang="ja-JP" altLang="en-US" sz="2800" b="1" u="sng" smtClean="0"/>
              <a:t>自分のサブネットマスク</a:t>
            </a:r>
            <a:r>
              <a:rPr lang="ja-JP" altLang="en-US" sz="2800" smtClean="0"/>
              <a:t>の論理積 </a:t>
            </a:r>
            <a:r>
              <a:rPr lang="en-US" altLang="ja-JP" sz="2800" smtClean="0"/>
              <a:t>= </a:t>
            </a:r>
            <a:r>
              <a:rPr lang="ja-JP" altLang="en-US" sz="2800" smtClean="0"/>
              <a:t>自分のネットワークアドレス</a:t>
            </a:r>
            <a:endParaRPr lang="en-US" altLang="ja-JP" sz="2800" smtClean="0"/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経路判定</a:t>
            </a:r>
            <a:endParaRPr kumimoji="1" lang="en-US" altLang="ja-JP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kumimoji="1" lang="en-US" altLang="ja-JP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と</a:t>
            </a:r>
            <a:r>
              <a:rPr kumimoji="1" lang="en-US" altLang="ja-JP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ja-JP" altLang="en-US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が一致</a:t>
            </a:r>
            <a:r>
              <a:rPr kumimoji="1" lang="ja-JP" altLang="en-US" sz="2800" b="1" i="0" u="sng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1" i="0" u="sng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1" lang="ja-JP" altLang="en-US" sz="2800" b="1" i="0" u="sng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同一ネットワーク内</a:t>
            </a:r>
            <a:r>
              <a:rPr kumimoji="1" lang="ja-JP" altLang="en-US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⇒</a:t>
            </a:r>
            <a:r>
              <a:rPr kumimoji="1" lang="en-US" altLang="ja-JP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直接通信</a:t>
            </a:r>
            <a:endParaRPr kumimoji="1" lang="en-US" altLang="ja-JP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kumimoji="1" lang="ja-JP" altLang="en-US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不一致 </a:t>
            </a:r>
            <a:r>
              <a:rPr kumimoji="1" lang="en-US" altLang="ja-JP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1" lang="ja-JP" altLang="en-US" sz="28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ネットワーク外 </a:t>
            </a:r>
            <a:r>
              <a:rPr lang="ja-JP" altLang="en-US" sz="2800" smtClean="0">
                <a:latin typeface="+mn-lt"/>
                <a:ea typeface="+mn-ea"/>
              </a:rPr>
              <a:t>⇒</a:t>
            </a:r>
            <a:r>
              <a:rPr kumimoji="1" lang="en-US" altLang="ja-JP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ゲートウェイ</a:t>
            </a:r>
            <a:r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を仲介</a:t>
            </a:r>
            <a:endParaRPr kumimoji="1" lang="en-US" altLang="ja-JP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>
                <a:solidFill>
                  <a:srgbClr val="FF0000"/>
                </a:solidFill>
              </a:rPr>
              <a:t>ゲートウェイ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LAN </a:t>
            </a:r>
            <a:r>
              <a:rPr lang="ja-JP" altLang="en-US" smtClean="0"/>
              <a:t>と</a:t>
            </a:r>
            <a:r>
              <a:rPr kumimoji="1" lang="ja-JP" altLang="en-US" smtClean="0"/>
              <a:t> </a:t>
            </a:r>
            <a:r>
              <a:rPr kumimoji="1" lang="en-US" altLang="ja-JP" smtClean="0"/>
              <a:t>WAN(LAN) </a:t>
            </a:r>
            <a:r>
              <a:rPr kumimoji="1" lang="ja-JP" altLang="en-US" smtClean="0"/>
              <a:t>をつなぐ</a:t>
            </a:r>
            <a:r>
              <a:rPr kumimoji="1" lang="ja-JP" altLang="en-US" b="1" u="sng" smtClean="0"/>
              <a:t>出入口</a:t>
            </a:r>
            <a:r>
              <a:rPr kumimoji="1" lang="ja-JP" altLang="en-US" smtClean="0"/>
              <a:t>となる機器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LAN </a:t>
            </a:r>
            <a:r>
              <a:rPr kumimoji="1" lang="ja-JP" altLang="en-US" smtClean="0"/>
              <a:t>側と </a:t>
            </a:r>
            <a:r>
              <a:rPr kumimoji="1" lang="en-US" altLang="ja-JP" smtClean="0"/>
              <a:t>WAN </a:t>
            </a:r>
            <a:r>
              <a:rPr kumimoji="1" lang="ja-JP" altLang="en-US" smtClean="0"/>
              <a:t>側のそれぞれの </a:t>
            </a:r>
            <a:r>
              <a:rPr kumimoji="1" lang="en-US" altLang="ja-JP" smtClean="0"/>
              <a:t>IP </a:t>
            </a:r>
            <a:r>
              <a:rPr kumimoji="1" lang="ja-JP" altLang="en-US" smtClean="0"/>
              <a:t>アドレスを持つ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出入り口を一元化することで経路制御が楽</a:t>
            </a:r>
            <a:endParaRPr kumimoji="1" lang="en-US" altLang="ja-JP" smtClean="0"/>
          </a:p>
          <a:p>
            <a:pPr lvl="1"/>
            <a:r>
              <a:rPr lang="en-US" altLang="ja-JP" smtClean="0">
                <a:solidFill>
                  <a:srgbClr val="00B050"/>
                </a:solidFill>
              </a:rPr>
              <a:t>WAN</a:t>
            </a:r>
            <a:r>
              <a:rPr lang="ja-JP" altLang="en-US" smtClean="0">
                <a:solidFill>
                  <a:srgbClr val="00B050"/>
                </a:solidFill>
              </a:rPr>
              <a:t>側から見た </a:t>
            </a:r>
            <a:r>
              <a:rPr lang="en-US" altLang="ja-JP" b="1" u="sng" smtClean="0">
                <a:solidFill>
                  <a:srgbClr val="00B050"/>
                </a:solidFill>
              </a:rPr>
              <a:t>LAN </a:t>
            </a:r>
            <a:r>
              <a:rPr lang="ja-JP" altLang="en-US" b="1" u="sng" smtClean="0">
                <a:solidFill>
                  <a:srgbClr val="00B050"/>
                </a:solidFill>
              </a:rPr>
              <a:t>の「代表者」</a:t>
            </a:r>
            <a:endParaRPr lang="en-US" altLang="ja-JP" b="1" u="sng" smtClean="0">
              <a:solidFill>
                <a:srgbClr val="00B050"/>
              </a:solidFill>
            </a:endParaRPr>
          </a:p>
          <a:p>
            <a:pPr lvl="2"/>
            <a:r>
              <a:rPr lang="ja-JP" altLang="en-US" smtClean="0"/>
              <a:t>代表者として </a:t>
            </a:r>
            <a:r>
              <a:rPr lang="en-US" altLang="ja-JP" smtClean="0"/>
              <a:t>LAN </a:t>
            </a:r>
            <a:r>
              <a:rPr lang="ja-JP" altLang="en-US" smtClean="0"/>
              <a:t>外部とのやりとりをおこなう</a:t>
            </a:r>
            <a:endParaRPr lang="en-US" altLang="ja-JP" smtClean="0"/>
          </a:p>
          <a:p>
            <a:r>
              <a:rPr kumimoji="1" lang="ja-JP" altLang="en-US" smtClean="0">
                <a:solidFill>
                  <a:srgbClr val="FF0000"/>
                </a:solidFill>
              </a:rPr>
              <a:t>ゲートウェイアドレス</a:t>
            </a:r>
            <a:endParaRPr kumimoji="1" lang="en-US" altLang="ja-JP" smtClean="0">
              <a:solidFill>
                <a:srgbClr val="FF0000"/>
              </a:solidFill>
            </a:endParaRPr>
          </a:p>
          <a:p>
            <a:pPr lvl="1"/>
            <a:r>
              <a:rPr lang="ja-JP" altLang="en-US" smtClean="0"/>
              <a:t>通常の </a:t>
            </a:r>
            <a:r>
              <a:rPr lang="en-US" altLang="ja-JP" smtClean="0"/>
              <a:t>IP </a:t>
            </a:r>
            <a:r>
              <a:rPr lang="ja-JP" altLang="en-US" smtClean="0"/>
              <a:t>アドレスを割り当てられている</a:t>
            </a:r>
            <a:endParaRPr lang="en-US" altLang="ja-JP" smtClean="0"/>
          </a:p>
          <a:p>
            <a:pPr lvl="1"/>
            <a:endParaRPr lang="en-US" altLang="ja-JP" smtClean="0"/>
          </a:p>
          <a:p>
            <a:r>
              <a:rPr lang="ja-JP" altLang="en-US" smtClean="0"/>
              <a:t>具体的な役割は後述</a:t>
            </a:r>
            <a:endParaRPr lang="en-US" altLang="ja-JP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ゲートウェイ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 smtClean="0"/>
              <a:t>ゲートウェイ：ネットワーク同士の仲介者</a:t>
            </a:r>
          </a:p>
          <a:p>
            <a:endParaRPr kumimoji="1" lang="ja-JP" altLang="en-US" dirty="0"/>
          </a:p>
        </p:txBody>
      </p:sp>
      <p:pic>
        <p:nvPicPr>
          <p:cNvPr id="4" name="Picture 4" descr="networ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20786" y="2143116"/>
            <a:ext cx="6908800" cy="4587875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507061" y="6364278"/>
            <a:ext cx="1562100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260873" y="6353166"/>
            <a:ext cx="1152525" cy="287337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173311" y="2160578"/>
            <a:ext cx="2106612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3333FF"/>
                </a:solidFill>
              </a:rPr>
              <a:t>ネットワークアドレス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3333FF"/>
                </a:solidFill>
              </a:rPr>
              <a:t>133.87.45.0/25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340373" y="2214553"/>
            <a:ext cx="210661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FF0000"/>
                </a:solidFill>
              </a:rPr>
              <a:t>ネットワークアドレス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FF0000"/>
                </a:solidFill>
              </a:rPr>
              <a:t>133.50.134.0/25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55823" y="2725728"/>
            <a:ext cx="262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3333FF"/>
                </a:solidFill>
              </a:rPr>
              <a:t>ゲートウェイアドレス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3333FF"/>
                </a:solidFill>
              </a:rPr>
              <a:t>133.87.45.1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981598" y="3733791"/>
            <a:ext cx="2481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FF0000"/>
                </a:solidFill>
              </a:rPr>
              <a:t>ゲートウェイアドレス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FF0000"/>
                </a:solidFill>
              </a:rPr>
              <a:t>133.50.134.141</a:t>
            </a:r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39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00"/>
                </a:solidFill>
              </a:rPr>
              <a:t>コンピュータネットワーク</a:t>
            </a: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eaLnBrk="1" hangingPunct="1"/>
            <a:r>
              <a:rPr lang="ja-JP" altLang="en-US" smtClean="0"/>
              <a:t>計算機同士によるネットワーク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点：</a:t>
            </a:r>
            <a:r>
              <a:rPr lang="ja-JP" altLang="en-US" b="1" u="sng" smtClean="0"/>
              <a:t>計算機</a:t>
            </a:r>
            <a:r>
              <a:rPr lang="ja-JP" altLang="en-US" smtClean="0"/>
              <a:t>　経路：</a:t>
            </a:r>
            <a:r>
              <a:rPr lang="ja-JP" altLang="en-US" b="1" u="sng" smtClean="0"/>
              <a:t>ネットワークケーブル</a:t>
            </a:r>
            <a:endParaRPr lang="en-US" altLang="ja-JP" b="1" u="sng" smtClean="0"/>
          </a:p>
          <a:p>
            <a:pPr lvl="1" eaLnBrk="1" hangingPunct="1">
              <a:buFont typeface="Arial" charset="0"/>
              <a:buNone/>
            </a:pPr>
            <a:r>
              <a:rPr lang="ja-JP" altLang="en-US" smtClean="0"/>
              <a:t>　行き来する物：</a:t>
            </a:r>
            <a:r>
              <a:rPr lang="ja-JP" altLang="en-US" b="1" u="sng" smtClean="0"/>
              <a:t>電気信号</a:t>
            </a:r>
            <a:r>
              <a:rPr lang="en-US" altLang="ja-JP" b="1" u="sng" smtClean="0"/>
              <a:t>(</a:t>
            </a:r>
            <a:r>
              <a:rPr lang="ja-JP" altLang="en-US" b="1" u="sng" smtClean="0"/>
              <a:t>データ</a:t>
            </a:r>
            <a:r>
              <a:rPr lang="en-US" altLang="ja-JP" b="1" u="sng" smtClean="0"/>
              <a:t>)</a:t>
            </a:r>
          </a:p>
          <a:p>
            <a:pPr eaLnBrk="1" hangingPunct="1"/>
            <a:r>
              <a:rPr lang="ja-JP" altLang="en-US" smtClean="0"/>
              <a:t>ネットワークの利点を最大限に活用</a:t>
            </a:r>
            <a:endParaRPr lang="en-US" altLang="ja-JP" smtClean="0"/>
          </a:p>
          <a:p>
            <a:pPr lvl="1" eaLnBrk="1" hangingPunct="1"/>
            <a:r>
              <a:rPr lang="ja-JP" altLang="en-US" b="1" u="sng" smtClean="0"/>
              <a:t>個々の負担軽減</a:t>
            </a:r>
            <a:r>
              <a:rPr lang="ja-JP" altLang="en-US" smtClean="0"/>
              <a:t>・</a:t>
            </a:r>
            <a:r>
              <a:rPr lang="ja-JP" altLang="en-US" b="1" u="sng" smtClean="0"/>
              <a:t>総体としての能力向上</a:t>
            </a:r>
            <a:endParaRPr lang="en-US" altLang="ja-JP" b="1" u="sng" smtClean="0"/>
          </a:p>
          <a:p>
            <a:pPr lvl="2" eaLnBrk="1" hangingPunct="1"/>
            <a:r>
              <a:rPr lang="en-US" altLang="ja-JP" smtClean="0"/>
              <a:t>E</a:t>
            </a:r>
            <a:r>
              <a:rPr lang="ja-JP" altLang="en-US" smtClean="0"/>
              <a:t>メール・各種ウェブサービス・スパコン</a:t>
            </a:r>
            <a:r>
              <a:rPr lang="en-US" altLang="ja-JP" smtClean="0"/>
              <a:t>etc…</a:t>
            </a:r>
          </a:p>
          <a:p>
            <a:pPr lvl="1" eaLnBrk="1" hangingPunct="1"/>
            <a:r>
              <a:rPr lang="ja-JP" altLang="en-US" b="1" u="sng" smtClean="0"/>
              <a:t>不測の事態への対応</a:t>
            </a:r>
            <a:endParaRPr lang="en-US" altLang="ja-JP" b="1" u="sng" smtClean="0"/>
          </a:p>
          <a:p>
            <a:pPr lvl="2" eaLnBrk="1" hangingPunct="1"/>
            <a:r>
              <a:rPr lang="ja-JP" altLang="en-US" smtClean="0"/>
              <a:t>初回で学んだインターネット発祥の大きな理由の一つ</a:t>
            </a:r>
            <a:endParaRPr lang="en-US" altLang="ja-JP" smtClean="0"/>
          </a:p>
          <a:p>
            <a:pPr lvl="2" eaLnBrk="1" hangingPunct="1"/>
            <a:endParaRPr lang="en-US" altLang="ja-JP" smtClean="0"/>
          </a:p>
          <a:p>
            <a:pPr eaLnBrk="1" hangingPunct="1"/>
            <a:r>
              <a:rPr lang="ja-JP" altLang="en-US" smtClean="0"/>
              <a:t>どんな</a:t>
            </a:r>
            <a:r>
              <a:rPr lang="ja-JP" altLang="en-US" b="1" u="sng" smtClean="0"/>
              <a:t>仕組み</a:t>
            </a:r>
            <a:r>
              <a:rPr lang="ja-JP" altLang="en-US" smtClean="0"/>
              <a:t>なのかを学ぶ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発祥から今日までの歴史は初回講義参照</a:t>
            </a:r>
            <a:endParaRPr lang="en-US" altLang="ja-JP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ブロードキャストアドレス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401080" cy="4997152"/>
          </a:xfrm>
        </p:spPr>
        <p:txBody>
          <a:bodyPr/>
          <a:lstStyle/>
          <a:p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ネットワーク</a:t>
            </a:r>
            <a:r>
              <a:rPr lang="ja-JP" altLang="en-US" b="1" u="sng" smtClean="0"/>
              <a:t>全体へ同時に</a:t>
            </a:r>
            <a:r>
              <a:rPr lang="ja-JP" altLang="en-US" smtClean="0"/>
              <a:t>データを送信するためのアドレス</a:t>
            </a:r>
          </a:p>
          <a:p>
            <a:pPr lvl="1"/>
            <a:r>
              <a:rPr lang="ja-JP" altLang="en-US" smtClean="0"/>
              <a:t>データを送信する際に送信先の計算機（</a:t>
            </a:r>
            <a:r>
              <a:rPr lang="en-US" altLang="ja-JP" smtClean="0"/>
              <a:t>MAC</a:t>
            </a:r>
            <a:r>
              <a:rPr lang="ja-JP" altLang="en-US" smtClean="0"/>
              <a:t>アドレス）を知るために必要</a:t>
            </a:r>
            <a:r>
              <a:rPr lang="en-US" altLang="ja-JP" smtClean="0"/>
              <a:t>(</a:t>
            </a:r>
            <a:r>
              <a:rPr lang="ja-JP" altLang="en-US" smtClean="0"/>
              <a:t>後述</a:t>
            </a:r>
            <a:r>
              <a:rPr lang="en-US" altLang="ja-JP" smtClean="0"/>
              <a:t>)</a:t>
            </a:r>
          </a:p>
          <a:p>
            <a:r>
              <a:rPr lang="ja-JP" altLang="en-US" b="1" u="sng" smtClean="0"/>
              <a:t>ホスト部が全て </a:t>
            </a:r>
            <a:r>
              <a:rPr lang="en-US" altLang="ja-JP" b="1" u="sng" smtClean="0"/>
              <a:t>1 </a:t>
            </a:r>
            <a:r>
              <a:rPr lang="ja-JP" altLang="en-US" smtClean="0"/>
              <a:t>の </a:t>
            </a:r>
            <a:r>
              <a:rPr lang="en-US" altLang="ja-JP" smtClean="0"/>
              <a:t>IP </a:t>
            </a:r>
            <a:r>
              <a:rPr lang="ja-JP" altLang="en-US" smtClean="0"/>
              <a:t>アドレス</a:t>
            </a:r>
            <a:endParaRPr lang="en-US" altLang="ja-JP" smtClean="0"/>
          </a:p>
          <a:p>
            <a:pPr lvl="1"/>
            <a:r>
              <a:rPr lang="ja-JP" altLang="en-US" smtClean="0"/>
              <a:t>ネットワークアドレス</a:t>
            </a:r>
            <a:r>
              <a:rPr lang="en-US" altLang="ja-JP" smtClean="0"/>
              <a:t>(</a:t>
            </a:r>
            <a:r>
              <a:rPr lang="ja-JP" altLang="en-US" b="1" u="sng" smtClean="0"/>
              <a:t>ホスト部が全て </a:t>
            </a:r>
            <a:r>
              <a:rPr lang="en-US" altLang="ja-JP" b="1" u="sng" smtClean="0"/>
              <a:t>0 </a:t>
            </a:r>
            <a:r>
              <a:rPr lang="en-US" altLang="ja-JP" smtClean="0"/>
              <a:t>)</a:t>
            </a:r>
            <a:r>
              <a:rPr lang="ja-JP" altLang="en-US" smtClean="0"/>
              <a:t>とともに</a:t>
            </a:r>
            <a:r>
              <a:rPr lang="en-US" altLang="ja-JP" smtClean="0"/>
              <a:t>, IP </a:t>
            </a:r>
            <a:r>
              <a:rPr lang="ja-JP" altLang="en-US" smtClean="0"/>
              <a:t>アドレスとしての</a:t>
            </a:r>
            <a:r>
              <a:rPr lang="ja-JP" altLang="en-US" b="1" u="sng" smtClean="0"/>
              <a:t>使用が禁止</a:t>
            </a:r>
            <a:r>
              <a:rPr lang="ja-JP" altLang="en-US" smtClean="0"/>
              <a:t>されている</a:t>
            </a:r>
            <a:endParaRPr lang="ja-JP" altLang="en-US" dirty="0" smtClean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92460" y="1196752"/>
            <a:ext cx="8739311" cy="120032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    </a:t>
            </a:r>
            <a:r>
              <a:rPr lang="en-US" altLang="ja-JP" sz="3600" b="1" smtClean="0">
                <a:solidFill>
                  <a:srgbClr val="FFFF00"/>
                </a:solidFill>
                <a:latin typeface="HG ゴシックB Sun" pitchFamily="49" charset="-128"/>
                <a:ea typeface="HG ゴシックB Sun" pitchFamily="49" charset="-128"/>
              </a:rPr>
              <a:t>133.      87.      45.      255</a:t>
            </a:r>
          </a:p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= 10000101.01010111.00101101.11111111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40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MAC </a:t>
            </a:r>
            <a:r>
              <a:rPr lang="ja-JP" altLang="en-US" dirty="0" smtClean="0">
                <a:solidFill>
                  <a:srgbClr val="FF0000"/>
                </a:solidFill>
              </a:rPr>
              <a:t>アドレス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en-US" altLang="ja-JP" smtClean="0"/>
              <a:t>Media </a:t>
            </a:r>
            <a:r>
              <a:rPr lang="en-US" altLang="ja-JP" dirty="0" smtClean="0"/>
              <a:t>Access </a:t>
            </a:r>
            <a:r>
              <a:rPr lang="en-US" altLang="ja-JP" smtClean="0"/>
              <a:t>Control Address (</a:t>
            </a:r>
            <a:r>
              <a:rPr lang="ja-JP" altLang="en-US" smtClean="0"/>
              <a:t>物理アドレス</a:t>
            </a:r>
            <a:r>
              <a:rPr lang="en-US" altLang="ja-JP" smtClean="0"/>
              <a:t>, </a:t>
            </a:r>
            <a:r>
              <a:rPr lang="ja-JP" altLang="en-US" smtClean="0"/>
              <a:t>ハードウェアアドレス</a:t>
            </a:r>
            <a:r>
              <a:rPr lang="en-US" altLang="ja-JP" smtClean="0"/>
              <a:t>)</a:t>
            </a:r>
            <a:endParaRPr lang="en-US" altLang="ja-JP" dirty="0" smtClean="0"/>
          </a:p>
          <a:p>
            <a:r>
              <a:rPr lang="ja-JP" altLang="en-US" smtClean="0"/>
              <a:t>ネットワークインターフェース層</a:t>
            </a:r>
            <a:r>
              <a:rPr lang="ja-JP" altLang="en-US" dirty="0" smtClean="0"/>
              <a:t>で認識</a:t>
            </a:r>
            <a:r>
              <a:rPr lang="ja-JP" altLang="en-US" smtClean="0"/>
              <a:t>されるアドレス</a:t>
            </a:r>
            <a:endParaRPr lang="en-US" altLang="ja-JP" smtClean="0"/>
          </a:p>
          <a:p>
            <a:pPr lvl="1"/>
            <a:r>
              <a:rPr lang="ja-JP" altLang="en-US" smtClean="0"/>
              <a:t>最終的なデータの送信先の特定に使われる</a:t>
            </a:r>
            <a:endParaRPr lang="ja-JP" altLang="en-US" dirty="0" smtClean="0"/>
          </a:p>
          <a:p>
            <a:pPr lvl="1"/>
            <a:r>
              <a:rPr lang="ja-JP" altLang="en-US" b="1" u="sng" smtClean="0"/>
              <a:t>個々のネットワークカード </a:t>
            </a:r>
            <a:r>
              <a:rPr lang="en-US" altLang="ja-JP" b="1" u="sng" dirty="0" smtClean="0"/>
              <a:t>(NIC) </a:t>
            </a:r>
            <a:r>
              <a:rPr lang="ja-JP" altLang="en-US" b="1" u="sng" dirty="0" smtClean="0"/>
              <a:t>に固有</a:t>
            </a:r>
            <a:r>
              <a:rPr lang="ja-JP" altLang="en-US" b="1" u="sng" smtClean="0"/>
              <a:t>の番号</a:t>
            </a:r>
            <a:endParaRPr lang="en-US" altLang="ja-JP" b="1" u="sng" smtClean="0"/>
          </a:p>
          <a:p>
            <a:r>
              <a:rPr kumimoji="1" lang="ja-JP" altLang="en-US" smtClean="0"/>
              <a:t>写真</a:t>
            </a:r>
            <a:r>
              <a:rPr kumimoji="1" lang="en-US" altLang="ja-JP" smtClean="0"/>
              <a:t>?</a:t>
            </a:r>
            <a:endParaRPr kumimoji="1" lang="ja-JP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2460" y="1196752"/>
            <a:ext cx="8739311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algn="ctr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rgbClr val="FFFF00"/>
                </a:solidFill>
                <a:latin typeface="HG ゴシックB Sun" pitchFamily="49" charset="-128"/>
                <a:ea typeface="HG ゴシックB Sun" pitchFamily="49" charset="-128"/>
              </a:rPr>
              <a:t>00:F3:A7:CC:5D:R2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41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38822"/>
            <a:ext cx="8229600" cy="1143000"/>
          </a:xfrm>
        </p:spPr>
        <p:txBody>
          <a:bodyPr/>
          <a:lstStyle/>
          <a:p>
            <a:r>
              <a:rPr lang="ja-JP" altLang="en-US" smtClean="0"/>
              <a:t>通信経路の設定</a:t>
            </a:r>
            <a:r>
              <a:rPr lang="en-US" altLang="ja-JP" smtClean="0"/>
              <a:t>(</a:t>
            </a:r>
            <a:r>
              <a:rPr lang="ja-JP" altLang="en-US" smtClean="0"/>
              <a:t> </a:t>
            </a:r>
            <a:r>
              <a:rPr lang="en-US" altLang="ja-JP" smtClean="0"/>
              <a:t>LAN </a:t>
            </a:r>
            <a:r>
              <a:rPr lang="ja-JP" altLang="en-US" smtClean="0"/>
              <a:t>内部</a:t>
            </a:r>
            <a:r>
              <a:rPr lang="en-US" altLang="ja-JP" smtClean="0"/>
              <a:t>)</a:t>
            </a:r>
            <a:endParaRPr kumimoji="1" lang="ja-JP" altLang="en-US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42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4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428992" y="4643446"/>
            <a:ext cx="5545138" cy="1439863"/>
          </a:xfrm>
          <a:prstGeom prst="wedgeRectCallout">
            <a:avLst>
              <a:gd name="adj1" fmla="val 15090"/>
              <a:gd name="adj2" fmla="val -101377"/>
            </a:avLst>
          </a:prstGeom>
          <a:solidFill>
            <a:srgbClr val="0066FF">
              <a:alpha val="8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dirty="0">
                <a:solidFill>
                  <a:schemeClr val="bg1"/>
                </a:solidFill>
              </a:rPr>
              <a:t>A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は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B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の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IP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アドレスは知っているが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, B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がどの計算機か（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MAC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アドレス）は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知らない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4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428992" y="4643446"/>
            <a:ext cx="5545138" cy="1439863"/>
          </a:xfrm>
          <a:prstGeom prst="wedgeRectCallout">
            <a:avLst>
              <a:gd name="adj1" fmla="val 15090"/>
              <a:gd name="adj2" fmla="val -101377"/>
            </a:avLst>
          </a:prstGeom>
          <a:solidFill>
            <a:srgbClr val="0066FF">
              <a:alpha val="8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smtClean="0">
                <a:solidFill>
                  <a:schemeClr val="bg1"/>
                </a:solidFill>
              </a:rPr>
              <a:t>IP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アドレスとサブネットマスクの論理積から</a:t>
            </a:r>
            <a:r>
              <a:rPr kumimoji="1" lang="en-US" altLang="ja-JP" sz="2800" b="1" smtClean="0">
                <a:solidFill>
                  <a:schemeClr val="bg1"/>
                </a:solidFill>
              </a:rPr>
              <a:t>, B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が同一ネットワークにいると判定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14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916238" y="2924175"/>
            <a:ext cx="5903912" cy="3097213"/>
            <a:chOff x="1837" y="1842"/>
            <a:chExt cx="3719" cy="1951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>
              <a:off x="3833" y="2387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H="1">
              <a:off x="3470" y="2296"/>
              <a:ext cx="499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H="1" flipV="1">
              <a:off x="3198" y="2160"/>
              <a:ext cx="77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H="1" flipV="1">
              <a:off x="3606" y="1842"/>
              <a:ext cx="408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 flipH="1" flipV="1">
              <a:off x="4105" y="1888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1837" y="3158"/>
              <a:ext cx="3719" cy="635"/>
            </a:xfrm>
            <a:prstGeom prst="wedgeRectCallout">
              <a:avLst>
                <a:gd name="adj1" fmla="val 402"/>
                <a:gd name="adj2" fmla="val -172361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smtClean="0">
                  <a:solidFill>
                    <a:schemeClr val="bg1"/>
                  </a:solidFill>
                </a:rPr>
                <a:t>は相手</a:t>
              </a:r>
              <a:r>
                <a:rPr kumimoji="1" lang="en-US" altLang="ja-JP" sz="2800" b="1" smtClean="0">
                  <a:solidFill>
                    <a:schemeClr val="bg1"/>
                  </a:solidFill>
                </a:rPr>
                <a:t>(B)</a:t>
              </a:r>
              <a:r>
                <a:rPr kumimoji="1" lang="ja-JP" altLang="en-US" sz="2800" b="1" smtClean="0">
                  <a:solidFill>
                    <a:schemeClr val="bg1"/>
                  </a:solidFill>
                </a:rPr>
                <a:t>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IP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</a:t>
              </a:r>
              <a:r>
                <a:rPr kumimoji="1" lang="ja-JP" altLang="en-US" sz="2800" b="1">
                  <a:solidFill>
                    <a:schemeClr val="bg1"/>
                  </a:solidFill>
                </a:rPr>
                <a:t>情報</a:t>
              </a:r>
              <a:r>
                <a:rPr kumimoji="1" lang="ja-JP" altLang="en-US" sz="2800" b="1" smtClean="0">
                  <a:solidFill>
                    <a:schemeClr val="bg1"/>
                  </a:solidFill>
                </a:rPr>
                <a:t>をブロードキャストアドレス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187450" y="2924175"/>
            <a:ext cx="7561263" cy="2520950"/>
            <a:chOff x="748" y="1842"/>
            <a:chExt cx="4763" cy="1588"/>
          </a:xfrm>
        </p:grpSpPr>
        <p:sp>
          <p:nvSpPr>
            <p:cNvPr id="5" name="Line 14"/>
            <p:cNvSpPr>
              <a:spLocks noChangeShapeType="1"/>
            </p:cNvSpPr>
            <p:nvPr/>
          </p:nvSpPr>
          <p:spPr bwMode="auto">
            <a:xfrm>
              <a:off x="3560" y="1842"/>
              <a:ext cx="499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748" y="2795"/>
              <a:ext cx="4763" cy="635"/>
            </a:xfrm>
            <a:prstGeom prst="wedgeRectCallout">
              <a:avLst>
                <a:gd name="adj1" fmla="val 16532"/>
                <a:gd name="adj2" fmla="val -138662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B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は受け取った情報が自分宛だと知り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</a:t>
              </a:r>
              <a:endParaRPr kumimoji="1" lang="en-US" altLang="ja-JP" sz="28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 smtClean="0">
                  <a:solidFill>
                    <a:schemeClr val="bg1"/>
                  </a:solidFill>
                </a:rPr>
                <a:t>B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自身の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アドレスを含む情報を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に返送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76600" y="2924175"/>
            <a:ext cx="5616575" cy="2592388"/>
            <a:chOff x="2064" y="1842"/>
            <a:chExt cx="3538" cy="1633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 flipV="1">
              <a:off x="3515" y="1842"/>
              <a:ext cx="544" cy="318"/>
            </a:xfrm>
            <a:prstGeom prst="line">
              <a:avLst/>
            </a:prstGeom>
            <a:noFill/>
            <a:ln w="76200" cmpd="tri">
              <a:solidFill>
                <a:srgbClr val="66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2064" y="2886"/>
              <a:ext cx="3538" cy="589"/>
            </a:xfrm>
            <a:prstGeom prst="wedgeRectCallout">
              <a:avLst>
                <a:gd name="adj1" fmla="val -1782"/>
                <a:gd name="adj2" fmla="val -181407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は送信したい情報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を</a:t>
              </a:r>
              <a:endParaRPr kumimoji="1" lang="en-US" altLang="ja-JP" sz="28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取得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した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28156"/>
            <a:ext cx="8229600" cy="1143000"/>
          </a:xfrm>
        </p:spPr>
        <p:txBody>
          <a:bodyPr/>
          <a:lstStyle/>
          <a:p>
            <a:r>
              <a:rPr lang="ja-JP" altLang="en-US" smtClean="0"/>
              <a:t>通信経路の設定</a:t>
            </a:r>
            <a:r>
              <a:rPr lang="en-US" altLang="ja-JP" smtClean="0"/>
              <a:t>( LAN </a:t>
            </a:r>
            <a:r>
              <a:rPr lang="ja-JP" altLang="en-US" smtClean="0"/>
              <a:t>外部</a:t>
            </a:r>
            <a:r>
              <a:rPr lang="en-US" altLang="ja-JP" smtClean="0"/>
              <a:t>)</a:t>
            </a:r>
            <a:endParaRPr kumimoji="1" lang="ja-JP" altLang="en-US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48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</a:t>
            </a:r>
            <a:r>
              <a:rPr lang="ja-JP" altLang="en-US" smtClean="0"/>
              <a:t>が</a:t>
            </a:r>
            <a:r>
              <a:rPr lang="en-US" altLang="ja-JP" dirty="0" smtClean="0"/>
              <a:t>C</a:t>
            </a:r>
            <a:r>
              <a:rPr lang="ja-JP" altLang="en-US" smtClean="0"/>
              <a:t>に</a:t>
            </a:r>
            <a:r>
              <a:rPr lang="ja-JP" altLang="en-US" dirty="0" smtClean="0"/>
              <a:t>情報を送信する場合</a:t>
            </a:r>
            <a:endParaRPr kumimoji="1" lang="ja-JP" altLang="en-US" dirty="0"/>
          </a:p>
        </p:txBody>
      </p:sp>
      <p:pic>
        <p:nvPicPr>
          <p:cNvPr id="4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428992" y="4643446"/>
            <a:ext cx="5545138" cy="1439863"/>
          </a:xfrm>
          <a:prstGeom prst="wedgeRectCallout">
            <a:avLst>
              <a:gd name="adj1" fmla="val 15090"/>
              <a:gd name="adj2" fmla="val -101377"/>
            </a:avLst>
          </a:prstGeom>
          <a:solidFill>
            <a:srgbClr val="0066FF">
              <a:alpha val="8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>
                <a:solidFill>
                  <a:schemeClr val="bg1"/>
                </a:solidFill>
              </a:rPr>
              <a:t>A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は</a:t>
            </a:r>
            <a:r>
              <a:rPr lang="en-US" altLang="ja-JP" sz="2800" b="1" dirty="0">
                <a:solidFill>
                  <a:schemeClr val="bg1"/>
                </a:solidFill>
              </a:rPr>
              <a:t>C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の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IP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アドレスは知っているが</a:t>
            </a:r>
            <a:r>
              <a:rPr kumimoji="1" lang="en-US" altLang="ja-JP" sz="2800" b="1">
                <a:solidFill>
                  <a:schemeClr val="bg1"/>
                </a:solidFill>
              </a:rPr>
              <a:t>, </a:t>
            </a:r>
            <a:r>
              <a:rPr kumimoji="1" lang="en-US" altLang="ja-JP" sz="2800" b="1" smtClean="0">
                <a:solidFill>
                  <a:schemeClr val="bg1"/>
                </a:solidFill>
              </a:rPr>
              <a:t>C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が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どの計算機か（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MAC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アドレス）は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知らない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49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ネットワークの概要</a:t>
            </a:r>
            <a:endParaRPr lang="en-US" altLang="ja-JP" smtClean="0"/>
          </a:p>
          <a:p>
            <a:pPr eaLnBrk="1" hangingPunct="1"/>
            <a:r>
              <a:rPr lang="ja-JP" altLang="en-US" b="1" u="sng" smtClean="0"/>
              <a:t>ネットワークの分類</a:t>
            </a:r>
            <a:endParaRPr lang="en-US" altLang="ja-JP" b="1" u="sng" smtClean="0"/>
          </a:p>
          <a:p>
            <a:pPr eaLnBrk="1" hangingPunct="1"/>
            <a:r>
              <a:rPr lang="ja-JP" altLang="en-US" smtClean="0"/>
              <a:t>ネットワークの仕組み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DNS</a:t>
            </a:r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</a:t>
            </a:r>
            <a:r>
              <a:rPr lang="ja-JP" altLang="en-US" smtClean="0"/>
              <a:t>が</a:t>
            </a:r>
            <a:r>
              <a:rPr lang="en-US" altLang="ja-JP" dirty="0" smtClean="0"/>
              <a:t>C</a:t>
            </a:r>
            <a:r>
              <a:rPr lang="ja-JP" altLang="en-US" smtClean="0"/>
              <a:t>に</a:t>
            </a:r>
            <a:r>
              <a:rPr lang="ja-JP" altLang="en-US" dirty="0" smtClean="0"/>
              <a:t>情報を送信する場合</a:t>
            </a:r>
            <a:endParaRPr kumimoji="1" lang="ja-JP" altLang="en-US" dirty="0"/>
          </a:p>
        </p:txBody>
      </p:sp>
      <p:pic>
        <p:nvPicPr>
          <p:cNvPr id="4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428992" y="4643446"/>
            <a:ext cx="5545138" cy="1439863"/>
          </a:xfrm>
          <a:prstGeom prst="wedgeRectCallout">
            <a:avLst>
              <a:gd name="adj1" fmla="val 15090"/>
              <a:gd name="adj2" fmla="val -101377"/>
            </a:avLst>
          </a:prstGeom>
          <a:solidFill>
            <a:srgbClr val="0066FF">
              <a:alpha val="8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smtClean="0">
                <a:solidFill>
                  <a:schemeClr val="bg1"/>
                </a:solidFill>
              </a:rPr>
              <a:t>IP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アドレスとサブネットマスクの論理積から</a:t>
            </a:r>
            <a:r>
              <a:rPr kumimoji="1" lang="en-US" altLang="ja-JP" sz="2800" b="1" smtClean="0">
                <a:solidFill>
                  <a:schemeClr val="bg1"/>
                </a:solidFill>
              </a:rPr>
              <a:t>, </a:t>
            </a:r>
            <a:r>
              <a:rPr lang="en-US" altLang="ja-JP" sz="2800" b="1" smtClean="0">
                <a:solidFill>
                  <a:schemeClr val="bg1"/>
                </a:solidFill>
              </a:rPr>
              <a:t>C</a:t>
            </a:r>
            <a:r>
              <a:rPr kumimoji="1" lang="en-US" altLang="ja-JP" sz="2800" b="1" smtClean="0">
                <a:solidFill>
                  <a:schemeClr val="bg1"/>
                </a:solidFill>
              </a:rPr>
              <a:t>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が同一ネットワークにいないと判定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50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900113" y="4829722"/>
            <a:ext cx="7200900" cy="1368425"/>
          </a:xfrm>
          <a:prstGeom prst="wedgeRectCallout">
            <a:avLst>
              <a:gd name="adj1" fmla="val 22949"/>
              <a:gd name="adj2" fmla="val -120995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smtClean="0">
                <a:solidFill>
                  <a:schemeClr val="bg1"/>
                </a:solidFill>
              </a:rPr>
              <a:t>C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が</a:t>
            </a:r>
            <a:r>
              <a:rPr lang="ja-JP" altLang="en-US" sz="2800" b="1" smtClean="0">
                <a:solidFill>
                  <a:schemeClr val="bg1"/>
                </a:solidFill>
              </a:rPr>
              <a:t>同一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ネットワーク内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には存在しない</a:t>
            </a:r>
            <a:r>
              <a:rPr kumimoji="1" lang="ja-JP" altLang="en-US" sz="2800" b="1">
                <a:solidFill>
                  <a:schemeClr val="bg1"/>
                </a:solidFill>
              </a:rPr>
              <a:t>ことが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わかったので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, 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ゲートウェイに情報を送信しようと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する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3132138" y="2924175"/>
            <a:ext cx="5688012" cy="3097213"/>
            <a:chOff x="1973" y="1842"/>
            <a:chExt cx="3583" cy="1951"/>
          </a:xfrm>
        </p:grpSpPr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H="1">
              <a:off x="3833" y="2387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H="1">
              <a:off x="3470" y="2296"/>
              <a:ext cx="499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H="1" flipV="1">
              <a:off x="3198" y="2160"/>
              <a:ext cx="77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H="1" flipV="1">
              <a:off x="3606" y="1842"/>
              <a:ext cx="408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H="1" flipV="1">
              <a:off x="4105" y="1888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1973" y="3158"/>
              <a:ext cx="3583" cy="635"/>
            </a:xfrm>
            <a:prstGeom prst="wedgeRectCallout">
              <a:avLst>
                <a:gd name="adj1" fmla="val -7019"/>
                <a:gd name="adj2" fmla="val -15157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はゲートウェイの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IP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アドレス情報をブロードキャストアドレスへ送信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187450" y="3429000"/>
            <a:ext cx="7705725" cy="2736850"/>
            <a:chOff x="748" y="2160"/>
            <a:chExt cx="4763" cy="1270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3198" y="2160"/>
              <a:ext cx="8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748" y="2795"/>
              <a:ext cx="4763" cy="635"/>
            </a:xfrm>
            <a:prstGeom prst="wedgeRectCallout">
              <a:avLst>
                <a:gd name="adj1" fmla="val 16532"/>
                <a:gd name="adj2" fmla="val -138662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ゲートウェイは受け取った情報が自分宛だと知り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ゲートウェイ自身の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アドレスを含む情報を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に返送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59113" y="3717701"/>
            <a:ext cx="5834062" cy="2087563"/>
            <a:chOff x="1927" y="2160"/>
            <a:chExt cx="3675" cy="1315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 flipV="1">
              <a:off x="3165" y="2160"/>
              <a:ext cx="894" cy="1"/>
            </a:xfrm>
            <a:prstGeom prst="line">
              <a:avLst/>
            </a:prstGeom>
            <a:noFill/>
            <a:ln w="76200" cmpd="tri">
              <a:solidFill>
                <a:srgbClr val="66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1927" y="2886"/>
              <a:ext cx="3675" cy="589"/>
            </a:xfrm>
            <a:prstGeom prst="wedgeRectCallout">
              <a:avLst>
                <a:gd name="adj1" fmla="val -8801"/>
                <a:gd name="adj2" fmla="val -158148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は送信したい情報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を</a:t>
              </a:r>
              <a:endParaRPr kumimoji="1" lang="en-US" altLang="ja-JP" sz="28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受け取った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50825" y="3357563"/>
            <a:ext cx="7561263" cy="2736850"/>
            <a:chOff x="158" y="2115"/>
            <a:chExt cx="4763" cy="1724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610" y="2115"/>
              <a:ext cx="943" cy="272"/>
              <a:chOff x="1610" y="2115"/>
              <a:chExt cx="862" cy="272"/>
            </a:xfrm>
          </p:grpSpPr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 flipH="1" flipV="1">
                <a:off x="2290" y="2115"/>
                <a:ext cx="182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11"/>
              <p:cNvSpPr>
                <a:spLocks noChangeShapeType="1"/>
              </p:cNvSpPr>
              <p:nvPr/>
            </p:nvSpPr>
            <p:spPr bwMode="auto">
              <a:xfrm flipH="1" flipV="1">
                <a:off x="1610" y="2115"/>
                <a:ext cx="862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 flipH="1">
                <a:off x="2245" y="2251"/>
                <a:ext cx="227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158" y="3249"/>
              <a:ext cx="4763" cy="590"/>
            </a:xfrm>
            <a:prstGeom prst="wedgeRectCallout">
              <a:avLst>
                <a:gd name="adj1" fmla="val 386"/>
                <a:gd name="adj2" fmla="val -20898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ゲートウェイは受け取った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IP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アドレスの情報をブロードキャストアドレスに送信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95289" y="3573463"/>
            <a:ext cx="7777162" cy="2735262"/>
            <a:chOff x="249" y="2251"/>
            <a:chExt cx="4899" cy="1723"/>
          </a:xfrm>
        </p:grpSpPr>
        <p:sp>
          <p:nvSpPr>
            <p:cNvPr id="5" name="Line 11"/>
            <p:cNvSpPr>
              <a:spLocks noChangeShapeType="1"/>
            </p:cNvSpPr>
            <p:nvPr/>
          </p:nvSpPr>
          <p:spPr bwMode="auto">
            <a:xfrm flipV="1">
              <a:off x="2227" y="2251"/>
              <a:ext cx="3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12"/>
            <p:cNvSpPr>
              <a:spLocks noChangeArrowheads="1"/>
            </p:cNvSpPr>
            <p:nvPr/>
          </p:nvSpPr>
          <p:spPr bwMode="auto">
            <a:xfrm>
              <a:off x="249" y="3339"/>
              <a:ext cx="4899" cy="635"/>
            </a:xfrm>
            <a:prstGeom prst="wedgeRectCallout">
              <a:avLst>
                <a:gd name="adj1" fmla="val 173"/>
                <a:gd name="adj2" fmla="val -211258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は受け取った情報が自分宛だと知り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自身の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アドレス含む情報をゲートウェイに返送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793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331757" y="3644900"/>
            <a:ext cx="6696075" cy="2590800"/>
            <a:chOff x="518" y="2296"/>
            <a:chExt cx="5171" cy="1632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>
              <a:off x="2281" y="2296"/>
              <a:ext cx="476" cy="182"/>
            </a:xfrm>
            <a:prstGeom prst="line">
              <a:avLst/>
            </a:prstGeom>
            <a:noFill/>
            <a:ln w="76200" cmpd="tri">
              <a:solidFill>
                <a:srgbClr val="66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518" y="3339"/>
              <a:ext cx="5171" cy="589"/>
            </a:xfrm>
            <a:prstGeom prst="wedgeRectCallout">
              <a:avLst>
                <a:gd name="adj1" fmla="val -3497"/>
                <a:gd name="adj2" fmla="val -220457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ゲートウェイは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から受け取った情報を</a:t>
              </a:r>
              <a:br>
                <a:rPr kumimoji="1" lang="ja-JP" altLang="en-US" sz="2800" b="1" dirty="0">
                  <a:solidFill>
                    <a:schemeClr val="bg1"/>
                  </a:solidFill>
                </a:rPr>
              </a:br>
              <a:r>
                <a:rPr kumimoji="1" lang="en-US" altLang="ja-JP" sz="2800" b="1" dirty="0">
                  <a:solidFill>
                    <a:schemeClr val="bg1"/>
                  </a:solidFill>
                </a:rPr>
                <a:t>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アドレスに転送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350690" y="3143870"/>
            <a:ext cx="6408712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smtClean="0"/>
              <a:t>さらに別のネットワークへの通信はこれの繰り返し</a:t>
            </a:r>
            <a:endParaRPr kumimoji="1" lang="ja-JP" altLang="en-US" sz="3200" b="1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何故</a:t>
            </a:r>
            <a:r>
              <a:rPr lang="en-US" altLang="ja-JP" dirty="0" smtClean="0"/>
              <a:t>2</a:t>
            </a:r>
            <a:r>
              <a:rPr lang="ja-JP" altLang="en-US" dirty="0" smtClean="0"/>
              <a:t>種のアドレスが必要か？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US" altLang="ja-JP" dirty="0" smtClean="0"/>
              <a:t>MAC</a:t>
            </a:r>
            <a:r>
              <a:rPr lang="ja-JP" altLang="en-US" dirty="0" smtClean="0"/>
              <a:t>アドレスだけでも</a:t>
            </a:r>
            <a:r>
              <a:rPr lang="ja-JP" altLang="en-US" b="1" u="sng" dirty="0" smtClean="0"/>
              <a:t>原理的には</a:t>
            </a:r>
            <a:r>
              <a:rPr lang="ja-JP" altLang="en-US" b="1" u="sng" smtClean="0"/>
              <a:t>通信可能</a:t>
            </a:r>
            <a:endParaRPr lang="en-US" altLang="ja-JP" b="1" u="sng" smtClean="0"/>
          </a:p>
          <a:p>
            <a:pPr lvl="1"/>
            <a:r>
              <a:rPr lang="ja-JP" altLang="en-US" smtClean="0"/>
              <a:t>最初から </a:t>
            </a:r>
            <a:r>
              <a:rPr lang="en-US" altLang="ja-JP" smtClean="0"/>
              <a:t>MAC </a:t>
            </a:r>
            <a:r>
              <a:rPr lang="ja-JP" altLang="en-US" smtClean="0"/>
              <a:t>アドレス同士でやりとりすればよい</a:t>
            </a:r>
            <a:endParaRPr lang="ja-JP" altLang="en-US" dirty="0" smtClean="0"/>
          </a:p>
          <a:p>
            <a:r>
              <a:rPr lang="ja-JP" altLang="en-US" smtClean="0"/>
              <a:t>しかし</a:t>
            </a:r>
            <a:r>
              <a:rPr lang="en-US" altLang="ja-JP" smtClean="0"/>
              <a:t>MAC</a:t>
            </a:r>
            <a:r>
              <a:rPr lang="ja-JP" altLang="en-US" dirty="0" smtClean="0"/>
              <a:t>アドレスだけで</a:t>
            </a:r>
            <a:r>
              <a:rPr lang="ja-JP" altLang="en-US" smtClean="0"/>
              <a:t>は</a:t>
            </a:r>
            <a:r>
              <a:rPr lang="ja-JP" altLang="en-US" b="1" u="sng" smtClean="0"/>
              <a:t>経路制御</a:t>
            </a:r>
            <a:r>
              <a:rPr lang="ja-JP" altLang="en-US" b="1" u="sng" dirty="0" smtClean="0"/>
              <a:t>が大変</a:t>
            </a:r>
          </a:p>
          <a:p>
            <a:pPr lvl="1"/>
            <a:r>
              <a:rPr lang="ja-JP" altLang="en-US" smtClean="0"/>
              <a:t>ネットワーク毎に区切ることができない</a:t>
            </a:r>
            <a:endParaRPr lang="en-US" altLang="ja-JP" smtClean="0"/>
          </a:p>
          <a:p>
            <a:pPr lvl="1"/>
            <a:r>
              <a:rPr lang="ja-JP" altLang="en-US" smtClean="0"/>
              <a:t>毎度</a:t>
            </a:r>
            <a:r>
              <a:rPr lang="ja-JP" altLang="en-US" b="1" u="sng" smtClean="0"/>
              <a:t>「全ての」</a:t>
            </a:r>
            <a:r>
              <a:rPr lang="ja-JP" altLang="en-US" smtClean="0"/>
              <a:t>計算機にブロードキャストする必要</a:t>
            </a:r>
            <a:endParaRPr lang="en-US" altLang="ja-JP" smtClean="0"/>
          </a:p>
          <a:p>
            <a:endParaRPr lang="en-US" altLang="ja-JP" smtClean="0"/>
          </a:p>
          <a:p>
            <a:r>
              <a:rPr lang="en-US" altLang="ja-JP" smtClean="0"/>
              <a:t>IP</a:t>
            </a:r>
            <a:r>
              <a:rPr lang="ja-JP" altLang="en-US" dirty="0" smtClean="0"/>
              <a:t>アドレスに</a:t>
            </a:r>
            <a:r>
              <a:rPr lang="ja-JP" altLang="en-US" smtClean="0"/>
              <a:t>よって</a:t>
            </a:r>
            <a:r>
              <a:rPr lang="ja-JP" altLang="en-US" b="1" u="sng" smtClean="0"/>
              <a:t>経路制御</a:t>
            </a:r>
            <a:r>
              <a:rPr lang="ja-JP" altLang="en-US" b="1" u="sng" dirty="0" smtClean="0"/>
              <a:t>が容易</a:t>
            </a:r>
            <a:r>
              <a:rPr lang="ja-JP" altLang="en-US" dirty="0" smtClean="0"/>
              <a:t>に</a:t>
            </a:r>
          </a:p>
          <a:p>
            <a:pPr lvl="1"/>
            <a:r>
              <a:rPr lang="ja-JP" altLang="en-US" smtClean="0"/>
              <a:t>ネットワーク毎の対応が可能</a:t>
            </a:r>
            <a:endParaRPr lang="en-US" altLang="ja-JP" smtClean="0"/>
          </a:p>
          <a:p>
            <a:pPr lvl="1"/>
            <a:r>
              <a:rPr lang="ja-JP" altLang="en-US" smtClean="0"/>
              <a:t>ハードウェア</a:t>
            </a:r>
            <a:r>
              <a:rPr lang="ja-JP" altLang="en-US" dirty="0" smtClean="0"/>
              <a:t>（</a:t>
            </a:r>
            <a:r>
              <a:rPr lang="en-US" altLang="ja-JP" dirty="0" smtClean="0"/>
              <a:t>MAC</a:t>
            </a:r>
            <a:r>
              <a:rPr lang="ja-JP" altLang="en-US" dirty="0" smtClean="0"/>
              <a:t>アドレス）を</a:t>
            </a:r>
            <a:r>
              <a:rPr lang="ja-JP" altLang="en-US" b="1" u="sng" dirty="0" smtClean="0"/>
              <a:t>交換</a:t>
            </a:r>
            <a:r>
              <a:rPr lang="ja-JP" altLang="en-US" b="1" u="sng" smtClean="0"/>
              <a:t>しても</a:t>
            </a:r>
            <a:r>
              <a:rPr lang="ja-JP" altLang="en-US" smtClean="0"/>
              <a:t>気</a:t>
            </a:r>
            <a:r>
              <a:rPr lang="ja-JP" altLang="en-US" dirty="0" smtClean="0"/>
              <a:t>にせずに通信</a:t>
            </a:r>
            <a:r>
              <a:rPr lang="ja-JP" altLang="en-US" smtClean="0"/>
              <a:t>が可能</a:t>
            </a:r>
            <a:endParaRPr lang="en-US" altLang="ja-JP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58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ネットワークの概要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ネットワークの分類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ネットワークの仕組み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  <a:endParaRPr lang="en-US" altLang="ja-JP" smtClean="0"/>
          </a:p>
          <a:p>
            <a:pPr lvl="1" eaLnBrk="1" hangingPunct="1"/>
            <a:r>
              <a:rPr lang="en-US" altLang="ja-JP" b="1" u="sng" smtClean="0"/>
              <a:t>DNS</a:t>
            </a:r>
            <a:endParaRPr lang="ja-JP" altLang="en-US" b="1" u="sng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59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ネットワークの分類</a:t>
            </a:r>
          </a:p>
        </p:txBody>
      </p:sp>
      <p:sp>
        <p:nvSpPr>
          <p:cNvPr id="921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pPr eaLnBrk="1" hangingPunct="1"/>
            <a:r>
              <a:rPr lang="en-US" altLang="ja-JP" smtClean="0">
                <a:solidFill>
                  <a:srgbClr val="FF0000"/>
                </a:solidFill>
              </a:rPr>
              <a:t>LAN</a:t>
            </a:r>
            <a:r>
              <a:rPr lang="en-US" altLang="ja-JP" smtClean="0"/>
              <a:t> (Local Area Network)</a:t>
            </a:r>
          </a:p>
          <a:p>
            <a:pPr lvl="1" eaLnBrk="1" hangingPunct="1"/>
            <a:r>
              <a:rPr lang="ja-JP" altLang="en-US" b="1" u="sng" smtClean="0"/>
              <a:t>複数の計算機</a:t>
            </a:r>
            <a:r>
              <a:rPr lang="ja-JP" altLang="en-US" smtClean="0"/>
              <a:t>を相互接続したネットワーク</a:t>
            </a:r>
            <a:endParaRPr lang="en-US" altLang="ja-JP" smtClean="0"/>
          </a:p>
          <a:p>
            <a:pPr eaLnBrk="1" hangingPunct="1"/>
            <a:r>
              <a:rPr lang="en-US" altLang="ja-JP" smtClean="0">
                <a:solidFill>
                  <a:srgbClr val="FF0000"/>
                </a:solidFill>
              </a:rPr>
              <a:t>WAN</a:t>
            </a:r>
            <a:r>
              <a:rPr lang="en-US" altLang="ja-JP" smtClean="0"/>
              <a:t> (Wide Area Network)</a:t>
            </a:r>
          </a:p>
          <a:p>
            <a:pPr lvl="1" eaLnBrk="1" hangingPunct="1"/>
            <a:r>
              <a:rPr lang="ja-JP" altLang="en-US" b="1" u="sng" smtClean="0"/>
              <a:t>複数の</a:t>
            </a:r>
            <a:r>
              <a:rPr lang="en-US" altLang="ja-JP" b="1" u="sng" smtClean="0"/>
              <a:t> LAN </a:t>
            </a:r>
            <a:r>
              <a:rPr lang="ja-JP" altLang="en-US" smtClean="0"/>
              <a:t>を相互接続したネットワーク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単に </a:t>
            </a:r>
            <a:r>
              <a:rPr lang="en-US" altLang="ja-JP" smtClean="0"/>
              <a:t>LAN </a:t>
            </a:r>
            <a:r>
              <a:rPr lang="ja-JP" altLang="en-US" smtClean="0"/>
              <a:t>の対比として用いられることも</a:t>
            </a:r>
            <a:endParaRPr lang="en-US" altLang="ja-JP" smtClean="0"/>
          </a:p>
          <a:p>
            <a:pPr lvl="1" eaLnBrk="1" hangingPunct="1"/>
            <a:endParaRPr lang="en-US" altLang="ja-JP" smtClean="0"/>
          </a:p>
          <a:p>
            <a:pPr eaLnBrk="1" hangingPunct="1"/>
            <a:r>
              <a:rPr lang="en-US" altLang="ja-JP" smtClean="0">
                <a:solidFill>
                  <a:srgbClr val="FF0000"/>
                </a:solidFill>
              </a:rPr>
              <a:t>Internet</a:t>
            </a:r>
            <a:r>
              <a:rPr lang="en-US" altLang="ja-JP" smtClean="0"/>
              <a:t> (</a:t>
            </a:r>
            <a:r>
              <a:rPr lang="ja-JP" altLang="en-US" smtClean="0"/>
              <a:t>固有名詞</a:t>
            </a:r>
            <a:r>
              <a:rPr lang="en-US" altLang="ja-JP" smtClean="0"/>
              <a:t>)</a:t>
            </a:r>
          </a:p>
          <a:p>
            <a:pPr lvl="1" eaLnBrk="1" hangingPunct="1"/>
            <a:r>
              <a:rPr lang="en-US" altLang="ja-JP" smtClean="0"/>
              <a:t>ARPANET </a:t>
            </a:r>
            <a:r>
              <a:rPr lang="ja-JP" altLang="en-US" smtClean="0"/>
              <a:t>を起源とする</a:t>
            </a:r>
            <a:r>
              <a:rPr lang="ja-JP" altLang="en-US" b="1" u="sng" smtClean="0"/>
              <a:t>世界規模のネットワーク</a:t>
            </a:r>
            <a:endParaRPr lang="en-US" altLang="ja-JP" b="1" u="sng" smtClean="0"/>
          </a:p>
          <a:p>
            <a:pPr lvl="2" eaLnBrk="1" hangingPunct="1"/>
            <a:r>
              <a:rPr lang="ja-JP" altLang="en-US" smtClean="0"/>
              <a:t> </a:t>
            </a:r>
            <a:r>
              <a:rPr lang="en-US" altLang="ja-JP" smtClean="0"/>
              <a:t>internet </a:t>
            </a:r>
            <a:r>
              <a:rPr lang="ja-JP" altLang="en-US" smtClean="0"/>
              <a:t>だと単に「ネットワークのネットワーク」を指す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LAN </a:t>
            </a:r>
            <a:r>
              <a:rPr lang="ja-JP" altLang="en-US" smtClean="0"/>
              <a:t>や</a:t>
            </a:r>
            <a:r>
              <a:rPr lang="en-US" altLang="ja-JP" smtClean="0"/>
              <a:t> WAN </a:t>
            </a:r>
            <a:r>
              <a:rPr lang="ja-JP" altLang="en-US" smtClean="0"/>
              <a:t>との違いは「</a:t>
            </a:r>
            <a:r>
              <a:rPr lang="ja-JP" altLang="en-US" b="1" u="sng" smtClean="0"/>
              <a:t>管理者の不在</a:t>
            </a:r>
            <a:r>
              <a:rPr lang="ja-JP" altLang="en-US" smtClean="0"/>
              <a:t>」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>
          <a:xfrm>
            <a:off x="457200" y="28289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DNS</a:t>
            </a:r>
            <a:br>
              <a:rPr lang="en-US" altLang="ja-JP" smtClean="0"/>
            </a:br>
            <a:r>
              <a:rPr lang="ja-JP" altLang="en-US" sz="3600" smtClean="0"/>
              <a:t>～人に優しいネットワークを目指して～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60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Domain Name System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401080" cy="4857403"/>
          </a:xfrm>
        </p:spPr>
        <p:txBody>
          <a:bodyPr/>
          <a:lstStyle/>
          <a:p>
            <a:r>
              <a:rPr lang="en-US" altLang="ja-JP" sz="2800" b="1" u="sng" dirty="0" smtClean="0"/>
              <a:t>IP </a:t>
            </a:r>
            <a:r>
              <a:rPr lang="ja-JP" altLang="en-US" sz="2800" b="1" u="sng" dirty="0" smtClean="0"/>
              <a:t>アドレス </a:t>
            </a:r>
            <a:r>
              <a:rPr lang="en-US" altLang="ja-JP" sz="2400" dirty="0" smtClean="0"/>
              <a:t>(ex. 133.87.45.15)</a:t>
            </a:r>
          </a:p>
          <a:p>
            <a:pPr lvl="1"/>
            <a:r>
              <a:rPr lang="ja-JP" altLang="en-US" sz="2400" dirty="0" smtClean="0"/>
              <a:t>コンピュータ同士が認識するため</a:t>
            </a:r>
            <a:r>
              <a:rPr lang="ja-JP" altLang="en-US" sz="2400" smtClean="0"/>
              <a:t>の番号</a:t>
            </a:r>
            <a:endParaRPr lang="en-US" altLang="ja-JP" sz="2400" smtClean="0"/>
          </a:p>
          <a:p>
            <a:pPr lvl="1"/>
            <a:r>
              <a:rPr lang="ja-JP" altLang="en-US" sz="2400" smtClean="0"/>
              <a:t>数字の羅列は「人間にとって」</a:t>
            </a:r>
            <a:r>
              <a:rPr lang="ja-JP" altLang="en-US" sz="2400" b="1" u="sng" smtClean="0"/>
              <a:t>憶えづらい</a:t>
            </a:r>
            <a:endParaRPr lang="en-US" altLang="ja-JP" sz="2400" b="1" u="sng" smtClean="0"/>
          </a:p>
          <a:p>
            <a:pPr lvl="1"/>
            <a:r>
              <a:rPr lang="ja-JP" altLang="en-US" sz="2400" smtClean="0"/>
              <a:t>国や時代が変わっても読み方が変化しない・</a:t>
            </a:r>
            <a:r>
              <a:rPr lang="ja-JP" altLang="en-US" sz="2400" b="1" u="sng" smtClean="0"/>
              <a:t>管理しやすい</a:t>
            </a:r>
            <a:endParaRPr lang="ja-JP" altLang="en-US" sz="2400" b="1" u="sng" dirty="0" smtClean="0"/>
          </a:p>
          <a:p>
            <a:r>
              <a:rPr lang="ja-JP" altLang="en-US" sz="2800" b="1" u="sng" dirty="0" smtClean="0"/>
              <a:t>ドメイン名</a:t>
            </a:r>
            <a:r>
              <a:rPr lang="ja-JP" altLang="en-US" sz="2800" dirty="0" smtClean="0"/>
              <a:t> </a:t>
            </a:r>
            <a:r>
              <a:rPr lang="en-US" altLang="ja-JP" sz="2400" dirty="0" smtClean="0"/>
              <a:t>(ex. www.ep.sci.hokudai.ac.jp) </a:t>
            </a:r>
          </a:p>
          <a:p>
            <a:pPr lvl="1"/>
            <a:r>
              <a:rPr lang="ja-JP" altLang="en-US" sz="2400" dirty="0" smtClean="0"/>
              <a:t>人間が認識するため</a:t>
            </a:r>
            <a:r>
              <a:rPr lang="ja-JP" altLang="en-US" sz="2400" smtClean="0"/>
              <a:t>の名前</a:t>
            </a:r>
            <a:endParaRPr lang="en-US" altLang="ja-JP" sz="2400" smtClean="0"/>
          </a:p>
          <a:p>
            <a:pPr lvl="1"/>
            <a:r>
              <a:rPr lang="en-US" altLang="ja-JP" sz="2400" smtClean="0"/>
              <a:t>IP </a:t>
            </a:r>
            <a:r>
              <a:rPr lang="ja-JP" altLang="en-US" sz="2400" smtClean="0"/>
              <a:t>アドレスよりも「人間にとって」</a:t>
            </a:r>
            <a:r>
              <a:rPr lang="ja-JP" altLang="en-US" sz="2400" b="1" u="sng" smtClean="0"/>
              <a:t>憶えやすい</a:t>
            </a:r>
            <a:endParaRPr lang="en-US" altLang="ja-JP" sz="2400" b="1" u="sng" smtClean="0"/>
          </a:p>
          <a:p>
            <a:pPr lvl="1"/>
            <a:r>
              <a:rPr lang="ja-JP" altLang="en-US" sz="2400" b="1" u="sng" smtClean="0"/>
              <a:t>日常のウェブブラウジングやメールアドレスもこちらを利用</a:t>
            </a:r>
            <a:endParaRPr lang="en-US" altLang="ja-JP" sz="2400" b="1" u="sng" smtClean="0"/>
          </a:p>
          <a:p>
            <a:pPr lvl="8"/>
            <a:endParaRPr lang="en-US" altLang="ja-JP" smtClean="0"/>
          </a:p>
          <a:p>
            <a:r>
              <a:rPr lang="en-US" altLang="ja-JP" smtClean="0">
                <a:solidFill>
                  <a:srgbClr val="FF0000"/>
                </a:solidFill>
              </a:rPr>
              <a:t>DNS(Domain Name System)</a:t>
            </a:r>
          </a:p>
          <a:p>
            <a:pPr lvl="1"/>
            <a:r>
              <a:rPr lang="ja-JP" altLang="en-US" smtClean="0"/>
              <a:t>人間が扱う時はドメイン名で</a:t>
            </a:r>
            <a:endParaRPr lang="en-US" altLang="ja-JP" smtClean="0"/>
          </a:p>
          <a:p>
            <a:pPr lvl="1"/>
            <a:r>
              <a:rPr lang="ja-JP" altLang="en-US" smtClean="0"/>
              <a:t>計算機が扱う時は </a:t>
            </a:r>
            <a:r>
              <a:rPr lang="en-US" altLang="ja-JP" smtClean="0"/>
              <a:t>IP </a:t>
            </a:r>
            <a:r>
              <a:rPr lang="ja-JP" altLang="en-US" smtClean="0"/>
              <a:t>アドレスで</a:t>
            </a:r>
            <a:endParaRPr lang="en-US" altLang="ja-JP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ドメイン名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71600"/>
            <a:ext cx="8229600" cy="5257800"/>
          </a:xfrm>
        </p:spPr>
        <p:txBody>
          <a:bodyPr>
            <a:normAutofit fontScale="85000" lnSpcReduction="20000"/>
          </a:bodyPr>
          <a:lstStyle/>
          <a:p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構造は </a:t>
            </a:r>
            <a:r>
              <a:rPr lang="en-US" altLang="ja-JP" smtClean="0"/>
              <a:t>IP </a:t>
            </a:r>
            <a:r>
              <a:rPr lang="ja-JP" altLang="en-US" smtClean="0"/>
              <a:t>アドレスと一緒</a:t>
            </a:r>
            <a:endParaRPr lang="en-US" altLang="ja-JP" smtClean="0"/>
          </a:p>
          <a:p>
            <a:pPr lvl="1"/>
            <a:r>
              <a:rPr lang="ja-JP" altLang="en-US" smtClean="0"/>
              <a:t>そうでなければ困る</a:t>
            </a:r>
            <a:endParaRPr lang="en-US" altLang="ja-JP" smtClean="0"/>
          </a:p>
          <a:p>
            <a:r>
              <a:rPr lang="ja-JP" altLang="en-US" b="1" u="sng" smtClean="0"/>
              <a:t>ホスト部</a:t>
            </a:r>
            <a:r>
              <a:rPr lang="ja-JP" altLang="en-US" smtClean="0"/>
              <a:t> </a:t>
            </a:r>
            <a:r>
              <a:rPr lang="en-US" altLang="ja-JP" smtClean="0"/>
              <a:t>(IP </a:t>
            </a:r>
            <a:r>
              <a:rPr lang="ja-JP" altLang="en-US" smtClean="0"/>
              <a:t>アドレスの「ホスト部」</a:t>
            </a:r>
            <a:r>
              <a:rPr lang="en-US" altLang="ja-JP" smtClean="0"/>
              <a:t>)</a:t>
            </a:r>
            <a:endParaRPr lang="ja-JP" altLang="en-US" dirty="0" smtClean="0"/>
          </a:p>
          <a:p>
            <a:pPr lvl="1"/>
            <a:r>
              <a:rPr lang="ja-JP" altLang="en-US" smtClean="0">
                <a:solidFill>
                  <a:srgbClr val="00B050"/>
                </a:solidFill>
              </a:rPr>
              <a:t>計算機の「名」</a:t>
            </a:r>
            <a:endParaRPr lang="ja-JP" altLang="en-US" dirty="0" smtClean="0">
              <a:solidFill>
                <a:srgbClr val="00B050"/>
              </a:solidFill>
            </a:endParaRPr>
          </a:p>
          <a:p>
            <a:pPr lvl="1"/>
            <a:r>
              <a:rPr lang="ja-JP" altLang="en-US" dirty="0" smtClean="0"/>
              <a:t>管理者が自由</a:t>
            </a:r>
            <a:r>
              <a:rPr lang="ja-JP" altLang="en-US" smtClean="0"/>
              <a:t>に決定</a:t>
            </a:r>
            <a:endParaRPr lang="en-US" altLang="ja-JP" dirty="0" smtClean="0"/>
          </a:p>
          <a:p>
            <a:r>
              <a:rPr lang="ja-JP" altLang="en-US" b="1" u="sng" smtClean="0"/>
              <a:t>ドメイン部 </a:t>
            </a:r>
            <a:r>
              <a:rPr lang="en-US" altLang="ja-JP" smtClean="0"/>
              <a:t>(IP </a:t>
            </a:r>
            <a:r>
              <a:rPr lang="ja-JP" altLang="en-US" smtClean="0"/>
              <a:t>アドレスの「ネットワーク部」</a:t>
            </a:r>
            <a:r>
              <a:rPr lang="en-US" altLang="ja-JP" smtClean="0"/>
              <a:t>)</a:t>
            </a:r>
            <a:endParaRPr lang="ja-JP" altLang="en-US" dirty="0" smtClean="0"/>
          </a:p>
          <a:p>
            <a:pPr lvl="1"/>
            <a:r>
              <a:rPr lang="ja-JP" altLang="en-US" smtClean="0">
                <a:solidFill>
                  <a:srgbClr val="00B050"/>
                </a:solidFill>
              </a:rPr>
              <a:t>計算機の「姓」</a:t>
            </a:r>
            <a:endParaRPr lang="en-US" altLang="ja-JP" smtClean="0">
              <a:solidFill>
                <a:srgbClr val="00B050"/>
              </a:solidFill>
            </a:endParaRPr>
          </a:p>
          <a:p>
            <a:pPr lvl="1"/>
            <a:r>
              <a:rPr lang="ja-JP" altLang="en-US" smtClean="0"/>
              <a:t>計算機が所属するネットワークの名称</a:t>
            </a:r>
            <a:endParaRPr lang="ja-JP" altLang="en-US" dirty="0" smtClean="0"/>
          </a:p>
          <a:p>
            <a:pPr lvl="1"/>
            <a:r>
              <a:rPr lang="ja-JP" altLang="en-US" b="1" u="sng" smtClean="0"/>
              <a:t>ネットワークを階層的に示している</a:t>
            </a:r>
            <a:endParaRPr lang="en-US" altLang="ja-JP" b="1" u="sng" smtClean="0"/>
          </a:p>
          <a:p>
            <a:pPr lvl="2"/>
            <a:r>
              <a:rPr lang="en-US" altLang="ja-JP" smtClean="0"/>
              <a:t>ep(</a:t>
            </a:r>
            <a:r>
              <a:rPr lang="ja-JP" altLang="en-US" smtClean="0"/>
              <a:t>惑星宇宙グループ</a:t>
            </a:r>
            <a:r>
              <a:rPr lang="en-US" altLang="ja-JP" smtClean="0"/>
              <a:t>). sci(</a:t>
            </a:r>
            <a:r>
              <a:rPr lang="ja-JP" altLang="en-US" smtClean="0"/>
              <a:t>理学部</a:t>
            </a:r>
            <a:r>
              <a:rPr lang="en-US" altLang="ja-JP" smtClean="0"/>
              <a:t>). hokudai(</a:t>
            </a:r>
            <a:r>
              <a:rPr lang="ja-JP" altLang="en-US" smtClean="0"/>
              <a:t>北大</a:t>
            </a:r>
            <a:r>
              <a:rPr lang="en-US" altLang="ja-JP" smtClean="0"/>
              <a:t>) . ac(</a:t>
            </a:r>
            <a:r>
              <a:rPr lang="ja-JP" altLang="en-US" smtClean="0"/>
              <a:t>学術関係</a:t>
            </a:r>
            <a:r>
              <a:rPr lang="en-US" altLang="ja-JP" smtClean="0"/>
              <a:t>). jp (</a:t>
            </a:r>
            <a:r>
              <a:rPr lang="ja-JP" altLang="en-US" smtClean="0"/>
              <a:t>日本</a:t>
            </a:r>
            <a:r>
              <a:rPr lang="en-US" altLang="ja-JP" smtClean="0"/>
              <a:t>)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9660" y="1319808"/>
            <a:ext cx="7848872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smtClean="0">
                <a:solidFill>
                  <a:srgbClr val="FFFF00"/>
                </a:solidFill>
              </a:rPr>
              <a:t>www.ep.sci.hokudai.ac.jp</a:t>
            </a:r>
          </a:p>
          <a:p>
            <a:r>
              <a:rPr lang="ja-JP" altLang="en-US" sz="3200" smtClean="0">
                <a:solidFill>
                  <a:srgbClr val="FFFF00"/>
                </a:solidFill>
              </a:rPr>
              <a:t>        ホスト部　          ドメイン部</a:t>
            </a:r>
            <a:endParaRPr kumimoji="1" lang="ja-JP" altLang="en-US" sz="3200">
              <a:solidFill>
                <a:srgbClr val="FFFF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619672" y="1412776"/>
            <a:ext cx="1224136" cy="576064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915816" y="1412776"/>
            <a:ext cx="4536504" cy="576064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DNS </a:t>
            </a:r>
            <a:r>
              <a:rPr lang="ja-JP" altLang="en-US" dirty="0" smtClean="0">
                <a:solidFill>
                  <a:srgbClr val="FF0000"/>
                </a:solidFill>
              </a:rPr>
              <a:t>サーバ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ja-JP" sz="2800" dirty="0" smtClean="0"/>
              <a:t>DNS </a:t>
            </a:r>
            <a:r>
              <a:rPr lang="ja-JP" altLang="en-US" sz="2800" dirty="0" smtClean="0"/>
              <a:t>サービスを</a:t>
            </a:r>
            <a:r>
              <a:rPr lang="ja-JP" altLang="en-US" sz="2800" smtClean="0"/>
              <a:t>提供する計算機</a:t>
            </a:r>
            <a:endParaRPr lang="en-US" altLang="ja-JP" sz="2800" smtClean="0"/>
          </a:p>
          <a:p>
            <a:pPr lvl="1"/>
            <a:r>
              <a:rPr lang="en-US" altLang="ja-JP" sz="2400" b="1" u="sng" smtClean="0"/>
              <a:t>IP </a:t>
            </a:r>
            <a:r>
              <a:rPr lang="ja-JP" altLang="en-US" sz="2400" b="1" u="sng" smtClean="0"/>
              <a:t>アドレスとドメイン名の対応表を管理</a:t>
            </a:r>
            <a:endParaRPr lang="en-US" altLang="ja-JP" sz="2400" b="1" u="sng" smtClean="0"/>
          </a:p>
          <a:p>
            <a:pPr lvl="1"/>
            <a:r>
              <a:rPr lang="ja-JP" altLang="en-US" sz="2400" smtClean="0"/>
              <a:t>ドメイン名</a:t>
            </a:r>
            <a:r>
              <a:rPr lang="ja-JP" altLang="en-US" sz="2400" dirty="0" smtClean="0"/>
              <a:t>から</a:t>
            </a:r>
            <a:r>
              <a:rPr lang="en-US" altLang="ja-JP" sz="2400" dirty="0" smtClean="0"/>
              <a:t>IP </a:t>
            </a:r>
            <a:r>
              <a:rPr lang="ja-JP" altLang="en-US" sz="2400" dirty="0" smtClean="0"/>
              <a:t>アドレスを問い合わせ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逆も可</a:t>
            </a:r>
            <a:r>
              <a:rPr lang="en-US" altLang="ja-JP" sz="2400" dirty="0" smtClean="0"/>
              <a:t>)</a:t>
            </a:r>
          </a:p>
          <a:p>
            <a:endParaRPr lang="en-US" altLang="ja-JP" sz="2800" smtClean="0">
              <a:solidFill>
                <a:srgbClr val="FF0000"/>
              </a:solidFill>
            </a:endParaRPr>
          </a:p>
          <a:p>
            <a:endParaRPr lang="en-US" altLang="ja-JP" sz="2800" smtClean="0">
              <a:solidFill>
                <a:srgbClr val="FF0000"/>
              </a:solidFill>
            </a:endParaRPr>
          </a:p>
          <a:p>
            <a:endParaRPr lang="en-US" altLang="ja-JP" sz="2800" smtClean="0">
              <a:solidFill>
                <a:srgbClr val="FF0000"/>
              </a:solidFill>
            </a:endParaRPr>
          </a:p>
          <a:p>
            <a:endParaRPr lang="en-US" altLang="ja-JP" sz="2800" smtClean="0">
              <a:solidFill>
                <a:srgbClr val="FF0000"/>
              </a:solidFill>
            </a:endParaRPr>
          </a:p>
          <a:p>
            <a:endParaRPr lang="en-US" altLang="ja-JP" sz="2800" smtClean="0">
              <a:solidFill>
                <a:srgbClr val="FF0000"/>
              </a:solidFill>
            </a:endParaRPr>
          </a:p>
          <a:p>
            <a:endParaRPr lang="en-US" altLang="ja-JP" sz="2800" smtClean="0">
              <a:solidFill>
                <a:srgbClr val="FF0000"/>
              </a:solidFill>
            </a:endParaRPr>
          </a:p>
          <a:p>
            <a:r>
              <a:rPr lang="ja-JP" altLang="en-US" sz="2800" smtClean="0"/>
              <a:t>通信相手のドメイン名だけでは通信できない</a:t>
            </a:r>
            <a:endParaRPr lang="en-US" altLang="ja-JP" sz="2800" smtClean="0"/>
          </a:p>
          <a:p>
            <a:pPr lvl="1"/>
            <a:r>
              <a:rPr lang="en-US" altLang="ja-JP" sz="2400" smtClean="0">
                <a:solidFill>
                  <a:srgbClr val="FF0000"/>
                </a:solidFill>
              </a:rPr>
              <a:t>DNS </a:t>
            </a:r>
            <a:r>
              <a:rPr lang="ja-JP" altLang="en-US" sz="2400" dirty="0" smtClean="0">
                <a:solidFill>
                  <a:srgbClr val="FF0000"/>
                </a:solidFill>
              </a:rPr>
              <a:t>サーバの </a:t>
            </a:r>
            <a:r>
              <a:rPr lang="en-US" altLang="ja-JP" sz="2400" dirty="0" smtClean="0">
                <a:solidFill>
                  <a:srgbClr val="FF0000"/>
                </a:solidFill>
              </a:rPr>
              <a:t>IP </a:t>
            </a:r>
            <a:r>
              <a:rPr lang="ja-JP" altLang="en-US" sz="2400" dirty="0" smtClean="0">
                <a:solidFill>
                  <a:srgbClr val="FF0000"/>
                </a:solidFill>
              </a:rPr>
              <a:t>アドレス</a:t>
            </a:r>
            <a:r>
              <a:rPr lang="ja-JP" altLang="en-US" sz="2400" smtClean="0"/>
              <a:t>も事実上設定必須のパラメータ</a:t>
            </a:r>
            <a:endParaRPr kumimoji="1"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346075" y="2516138"/>
            <a:ext cx="8453453" cy="2793997"/>
            <a:chOff x="384175" y="3857628"/>
            <a:chExt cx="8453453" cy="2793997"/>
          </a:xfrm>
        </p:grpSpPr>
        <p:sp>
          <p:nvSpPr>
            <p:cNvPr id="4" name="Line 7"/>
            <p:cNvSpPr>
              <a:spLocks noChangeShapeType="1"/>
            </p:cNvSpPr>
            <p:nvPr/>
          </p:nvSpPr>
          <p:spPr bwMode="auto">
            <a:xfrm flipV="1">
              <a:off x="1465263" y="5013325"/>
              <a:ext cx="5975350" cy="792163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5" name="Picture 5" descr="新しい画像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4175" y="5013325"/>
              <a:ext cx="1873250" cy="163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6926292" y="5876925"/>
              <a:ext cx="18605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800" dirty="0"/>
                <a:t>DNS </a:t>
              </a:r>
              <a:r>
                <a:rPr kumimoji="1" lang="ja-JP" altLang="en-US" sz="1800" dirty="0"/>
                <a:t>サーバ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800" dirty="0"/>
                <a:t>IP: 133.87.45.70</a:t>
              </a:r>
            </a:p>
          </p:txBody>
        </p:sp>
        <p:sp>
          <p:nvSpPr>
            <p:cNvPr id="7" name="Freeform 14"/>
            <p:cNvSpPr>
              <a:spLocks/>
            </p:cNvSpPr>
            <p:nvPr/>
          </p:nvSpPr>
          <p:spPr bwMode="auto">
            <a:xfrm>
              <a:off x="1982788" y="4503738"/>
              <a:ext cx="4859337" cy="779462"/>
            </a:xfrm>
            <a:custGeom>
              <a:avLst/>
              <a:gdLst>
                <a:gd name="T0" fmla="*/ 0 w 3061"/>
                <a:gd name="T1" fmla="*/ 1237395220 h 491"/>
                <a:gd name="T2" fmla="*/ 2147483647 w 3061"/>
                <a:gd name="T3" fmla="*/ 153728650 h 491"/>
                <a:gd name="T4" fmla="*/ 2147483647 w 3061"/>
                <a:gd name="T5" fmla="*/ 309978248 h 491"/>
                <a:gd name="T6" fmla="*/ 0 60000 65536"/>
                <a:gd name="T7" fmla="*/ 0 60000 65536"/>
                <a:gd name="T8" fmla="*/ 0 60000 65536"/>
                <a:gd name="T9" fmla="*/ 0 w 3061"/>
                <a:gd name="T10" fmla="*/ 0 h 491"/>
                <a:gd name="T11" fmla="*/ 3061 w 3061"/>
                <a:gd name="T12" fmla="*/ 491 h 4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61" h="491">
                  <a:moveTo>
                    <a:pt x="0" y="491"/>
                  </a:moveTo>
                  <a:cubicBezTo>
                    <a:pt x="221" y="419"/>
                    <a:pt x="816" y="122"/>
                    <a:pt x="1326" y="61"/>
                  </a:cubicBezTo>
                  <a:cubicBezTo>
                    <a:pt x="1836" y="0"/>
                    <a:pt x="2700" y="110"/>
                    <a:pt x="3061" y="123"/>
                  </a:cubicBezTo>
                </a:path>
              </a:pathLst>
            </a:custGeom>
            <a:noFill/>
            <a:ln w="28575">
              <a:solidFill>
                <a:srgbClr val="808080"/>
              </a:solidFill>
              <a:round/>
              <a:headEnd type="triangl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Freeform 15"/>
            <p:cNvSpPr>
              <a:spLocks/>
            </p:cNvSpPr>
            <p:nvPr/>
          </p:nvSpPr>
          <p:spPr bwMode="auto">
            <a:xfrm>
              <a:off x="2147888" y="5514975"/>
              <a:ext cx="4737100" cy="722313"/>
            </a:xfrm>
            <a:custGeom>
              <a:avLst/>
              <a:gdLst>
                <a:gd name="T0" fmla="*/ 0 w 2984"/>
                <a:gd name="T1" fmla="*/ 786289282 h 455"/>
                <a:gd name="T2" fmla="*/ 2147483647 w 2984"/>
                <a:gd name="T3" fmla="*/ 1015624590 h 455"/>
                <a:gd name="T4" fmla="*/ 2147483647 w 2984"/>
                <a:gd name="T5" fmla="*/ 0 h 455"/>
                <a:gd name="T6" fmla="*/ 0 60000 65536"/>
                <a:gd name="T7" fmla="*/ 0 60000 65536"/>
                <a:gd name="T8" fmla="*/ 0 60000 65536"/>
                <a:gd name="T9" fmla="*/ 0 w 2984"/>
                <a:gd name="T10" fmla="*/ 0 h 455"/>
                <a:gd name="T11" fmla="*/ 2984 w 2984"/>
                <a:gd name="T12" fmla="*/ 455 h 4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84" h="455">
                  <a:moveTo>
                    <a:pt x="0" y="312"/>
                  </a:moveTo>
                  <a:cubicBezTo>
                    <a:pt x="268" y="327"/>
                    <a:pt x="1113" y="455"/>
                    <a:pt x="1610" y="403"/>
                  </a:cubicBezTo>
                  <a:cubicBezTo>
                    <a:pt x="2107" y="351"/>
                    <a:pt x="2698" y="84"/>
                    <a:pt x="2984" y="0"/>
                  </a:cubicBezTo>
                </a:path>
              </a:pathLst>
            </a:custGeom>
            <a:noFill/>
            <a:ln w="28575">
              <a:solidFill>
                <a:srgbClr val="808080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3336925" y="4292600"/>
              <a:ext cx="2159000" cy="792163"/>
              <a:chOff x="2109" y="2568"/>
              <a:chExt cx="1360" cy="499"/>
            </a:xfrm>
          </p:grpSpPr>
          <p:sp>
            <p:nvSpPr>
              <p:cNvPr id="10" name="Letter"/>
              <p:cNvSpPr>
                <a:spLocks noEditPoints="1" noChangeArrowheads="1"/>
              </p:cNvSpPr>
              <p:nvPr/>
            </p:nvSpPr>
            <p:spPr bwMode="auto">
              <a:xfrm>
                <a:off x="2109" y="2568"/>
                <a:ext cx="1360" cy="499"/>
              </a:xfrm>
              <a:custGeom>
                <a:avLst/>
                <a:gdLst>
                  <a:gd name="T0" fmla="*/ 0 w 21600"/>
                  <a:gd name="T1" fmla="*/ 0 h 21600"/>
                  <a:gd name="T2" fmla="*/ 10800 w 21600"/>
                  <a:gd name="T3" fmla="*/ 0 h 21600"/>
                  <a:gd name="T4" fmla="*/ 21600 w 21600"/>
                  <a:gd name="T5" fmla="*/ 0 h 21600"/>
                  <a:gd name="T6" fmla="*/ 21600 w 21600"/>
                  <a:gd name="T7" fmla="*/ 10800 h 21600"/>
                  <a:gd name="T8" fmla="*/ 21600 w 21600"/>
                  <a:gd name="T9" fmla="*/ 2160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0 w 21600"/>
                  <a:gd name="T15" fmla="*/ 10800 h 21600"/>
                  <a:gd name="T16" fmla="*/ 5304 w 21600"/>
                  <a:gd name="T17" fmla="*/ 9216 h 21600"/>
                  <a:gd name="T18" fmla="*/ 17504 w 21600"/>
                  <a:gd name="T19" fmla="*/ 1837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14" y="0"/>
                    </a:moveTo>
                    <a:lnTo>
                      <a:pt x="21600" y="0"/>
                    </a:lnTo>
                    <a:lnTo>
                      <a:pt x="21600" y="21628"/>
                    </a:lnTo>
                    <a:lnTo>
                      <a:pt x="14" y="21628"/>
                    </a:lnTo>
                    <a:lnTo>
                      <a:pt x="14" y="0"/>
                    </a:lnTo>
                    <a:close/>
                  </a:path>
                  <a:path w="21600" h="21600" extrusionOk="0">
                    <a:moveTo>
                      <a:pt x="18476" y="2035"/>
                    </a:moveTo>
                    <a:lnTo>
                      <a:pt x="20539" y="2035"/>
                    </a:lnTo>
                    <a:lnTo>
                      <a:pt x="20539" y="6559"/>
                    </a:lnTo>
                    <a:lnTo>
                      <a:pt x="18476" y="6559"/>
                    </a:lnTo>
                    <a:lnTo>
                      <a:pt x="18476" y="2035"/>
                    </a:lnTo>
                    <a:close/>
                  </a:path>
                  <a:path w="21600" h="21600" extrusionOk="0">
                    <a:moveTo>
                      <a:pt x="884" y="2092"/>
                    </a:moveTo>
                    <a:lnTo>
                      <a:pt x="7425" y="2092"/>
                    </a:lnTo>
                    <a:lnTo>
                      <a:pt x="7425" y="2770"/>
                    </a:lnTo>
                    <a:lnTo>
                      <a:pt x="884" y="2770"/>
                    </a:lnTo>
                    <a:lnTo>
                      <a:pt x="884" y="2092"/>
                    </a:lnTo>
                    <a:close/>
                  </a:path>
                  <a:path w="21600" h="21600" extrusionOk="0">
                    <a:moveTo>
                      <a:pt x="884" y="3109"/>
                    </a:moveTo>
                    <a:lnTo>
                      <a:pt x="7425" y="3109"/>
                    </a:lnTo>
                    <a:lnTo>
                      <a:pt x="7425" y="3788"/>
                    </a:lnTo>
                    <a:lnTo>
                      <a:pt x="884" y="3788"/>
                    </a:lnTo>
                    <a:lnTo>
                      <a:pt x="884" y="3109"/>
                    </a:lnTo>
                    <a:close/>
                  </a:path>
                  <a:path w="21600" h="21600" extrusionOk="0">
                    <a:moveTo>
                      <a:pt x="884" y="4127"/>
                    </a:moveTo>
                    <a:lnTo>
                      <a:pt x="7425" y="4127"/>
                    </a:lnTo>
                    <a:lnTo>
                      <a:pt x="7425" y="4806"/>
                    </a:lnTo>
                    <a:lnTo>
                      <a:pt x="884" y="4806"/>
                    </a:lnTo>
                    <a:lnTo>
                      <a:pt x="884" y="4127"/>
                    </a:lnTo>
                    <a:close/>
                  </a:path>
                  <a:path w="21600" h="21600" extrusionOk="0">
                    <a:moveTo>
                      <a:pt x="5127" y="5145"/>
                    </a:moveTo>
                    <a:lnTo>
                      <a:pt x="7425" y="5145"/>
                    </a:lnTo>
                    <a:lnTo>
                      <a:pt x="7425" y="5824"/>
                    </a:lnTo>
                    <a:lnTo>
                      <a:pt x="5127" y="5824"/>
                    </a:lnTo>
                    <a:lnTo>
                      <a:pt x="5127" y="514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2109" y="2659"/>
                <a:ext cx="115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1" lang="ja-JP" altLang="en-US" sz="1800"/>
                  <a:t>返答</a:t>
                </a:r>
                <a:r>
                  <a:rPr kumimoji="1" lang="en-US" altLang="ja-JP" sz="1800"/>
                  <a:t>: 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1" lang="en-US" altLang="ja-JP" sz="1800"/>
                  <a:t>133.50.160.50 !!</a:t>
                </a:r>
              </a:p>
            </p:txBody>
          </p:sp>
        </p:grpSp>
        <p:grpSp>
          <p:nvGrpSpPr>
            <p:cNvPr id="12" name="Group 13"/>
            <p:cNvGrpSpPr>
              <a:grpSpLocks/>
            </p:cNvGrpSpPr>
            <p:nvPr/>
          </p:nvGrpSpPr>
          <p:grpSpPr bwMode="auto">
            <a:xfrm>
              <a:off x="3408363" y="5661025"/>
              <a:ext cx="2673350" cy="917575"/>
              <a:chOff x="1837" y="3430"/>
              <a:chExt cx="1684" cy="578"/>
            </a:xfrm>
          </p:grpSpPr>
          <p:sp>
            <p:nvSpPr>
              <p:cNvPr id="13" name="Letter"/>
              <p:cNvSpPr>
                <a:spLocks noEditPoints="1" noChangeArrowheads="1"/>
              </p:cNvSpPr>
              <p:nvPr/>
            </p:nvSpPr>
            <p:spPr bwMode="auto">
              <a:xfrm>
                <a:off x="1837" y="3430"/>
                <a:ext cx="1678" cy="578"/>
              </a:xfrm>
              <a:custGeom>
                <a:avLst/>
                <a:gdLst>
                  <a:gd name="T0" fmla="*/ 0 w 21600"/>
                  <a:gd name="T1" fmla="*/ 0 h 21600"/>
                  <a:gd name="T2" fmla="*/ 10800 w 21600"/>
                  <a:gd name="T3" fmla="*/ 0 h 21600"/>
                  <a:gd name="T4" fmla="*/ 21600 w 21600"/>
                  <a:gd name="T5" fmla="*/ 0 h 21600"/>
                  <a:gd name="T6" fmla="*/ 21600 w 21600"/>
                  <a:gd name="T7" fmla="*/ 10800 h 21600"/>
                  <a:gd name="T8" fmla="*/ 21600 w 21600"/>
                  <a:gd name="T9" fmla="*/ 2160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0 w 21600"/>
                  <a:gd name="T15" fmla="*/ 10800 h 21600"/>
                  <a:gd name="T16" fmla="*/ 5304 w 21600"/>
                  <a:gd name="T17" fmla="*/ 9216 h 21600"/>
                  <a:gd name="T18" fmla="*/ 17504 w 21600"/>
                  <a:gd name="T19" fmla="*/ 1837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14" y="0"/>
                    </a:moveTo>
                    <a:lnTo>
                      <a:pt x="21600" y="0"/>
                    </a:lnTo>
                    <a:lnTo>
                      <a:pt x="21600" y="21628"/>
                    </a:lnTo>
                    <a:lnTo>
                      <a:pt x="14" y="21628"/>
                    </a:lnTo>
                    <a:lnTo>
                      <a:pt x="14" y="0"/>
                    </a:lnTo>
                    <a:close/>
                  </a:path>
                  <a:path w="21600" h="21600" extrusionOk="0">
                    <a:moveTo>
                      <a:pt x="18476" y="2035"/>
                    </a:moveTo>
                    <a:lnTo>
                      <a:pt x="20539" y="2035"/>
                    </a:lnTo>
                    <a:lnTo>
                      <a:pt x="20539" y="6559"/>
                    </a:lnTo>
                    <a:lnTo>
                      <a:pt x="18476" y="6559"/>
                    </a:lnTo>
                    <a:lnTo>
                      <a:pt x="18476" y="2035"/>
                    </a:lnTo>
                    <a:close/>
                  </a:path>
                  <a:path w="21600" h="21600" extrusionOk="0">
                    <a:moveTo>
                      <a:pt x="884" y="2092"/>
                    </a:moveTo>
                    <a:lnTo>
                      <a:pt x="7425" y="2092"/>
                    </a:lnTo>
                    <a:lnTo>
                      <a:pt x="7425" y="2770"/>
                    </a:lnTo>
                    <a:lnTo>
                      <a:pt x="884" y="2770"/>
                    </a:lnTo>
                    <a:lnTo>
                      <a:pt x="884" y="2092"/>
                    </a:lnTo>
                    <a:close/>
                  </a:path>
                  <a:path w="21600" h="21600" extrusionOk="0">
                    <a:moveTo>
                      <a:pt x="884" y="3109"/>
                    </a:moveTo>
                    <a:lnTo>
                      <a:pt x="7425" y="3109"/>
                    </a:lnTo>
                    <a:lnTo>
                      <a:pt x="7425" y="3788"/>
                    </a:lnTo>
                    <a:lnTo>
                      <a:pt x="884" y="3788"/>
                    </a:lnTo>
                    <a:lnTo>
                      <a:pt x="884" y="3109"/>
                    </a:lnTo>
                    <a:close/>
                  </a:path>
                  <a:path w="21600" h="21600" extrusionOk="0">
                    <a:moveTo>
                      <a:pt x="884" y="4127"/>
                    </a:moveTo>
                    <a:lnTo>
                      <a:pt x="7425" y="4127"/>
                    </a:lnTo>
                    <a:lnTo>
                      <a:pt x="7425" y="4806"/>
                    </a:lnTo>
                    <a:lnTo>
                      <a:pt x="884" y="4806"/>
                    </a:lnTo>
                    <a:lnTo>
                      <a:pt x="884" y="4127"/>
                    </a:lnTo>
                    <a:close/>
                  </a:path>
                  <a:path w="21600" h="21600" extrusionOk="0">
                    <a:moveTo>
                      <a:pt x="5127" y="5145"/>
                    </a:moveTo>
                    <a:lnTo>
                      <a:pt x="7425" y="5145"/>
                    </a:lnTo>
                    <a:lnTo>
                      <a:pt x="7425" y="5824"/>
                    </a:lnTo>
                    <a:lnTo>
                      <a:pt x="5127" y="5824"/>
                    </a:lnTo>
                    <a:lnTo>
                      <a:pt x="5127" y="514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" name="Text Box 8"/>
              <p:cNvSpPr txBox="1">
                <a:spLocks noChangeArrowheads="1"/>
              </p:cNvSpPr>
              <p:nvPr/>
            </p:nvSpPr>
            <p:spPr bwMode="auto">
              <a:xfrm>
                <a:off x="1837" y="3566"/>
                <a:ext cx="168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1" lang="ja-JP" altLang="en-US" sz="1800"/>
                  <a:t>問い合わせ</a:t>
                </a:r>
                <a:r>
                  <a:rPr kumimoji="1" lang="en-US" altLang="ja-JP" sz="1800"/>
                  <a:t>: 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1" lang="en-US" altLang="ja-JP" sz="1800"/>
                  <a:t>mail.ep.sci.hokudai.ac.jp</a:t>
                </a:r>
              </a:p>
            </p:txBody>
          </p:sp>
        </p:grpSp>
        <p:pic>
          <p:nvPicPr>
            <p:cNvPr id="15" name="Picture 5" descr="新しい画像 (2)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86578" y="3857628"/>
              <a:ext cx="2051050" cy="205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solidFill>
                  <a:srgbClr val="FF0000"/>
                </a:solidFill>
              </a:rPr>
              <a:t>DNS </a:t>
            </a:r>
            <a:r>
              <a:rPr kumimoji="1" lang="ja-JP" altLang="en-US" smtClean="0">
                <a:solidFill>
                  <a:srgbClr val="FF0000"/>
                </a:solidFill>
              </a:rPr>
              <a:t>の階層構造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kumimoji="1" lang="ja-JP" altLang="en-US" smtClean="0"/>
              <a:t>全ての計算機の対応表は</a:t>
            </a:r>
            <a:r>
              <a:rPr kumimoji="1" lang="ja-JP" altLang="en-US" b="1" u="sng" smtClean="0"/>
              <a:t>管理しきれない</a:t>
            </a:r>
            <a:r>
              <a:rPr kumimoji="1" lang="ja-JP" altLang="en-US" smtClean="0"/>
              <a:t>！</a:t>
            </a:r>
            <a:endParaRPr kumimoji="1" lang="en-US" altLang="ja-JP" smtClean="0"/>
          </a:p>
          <a:p>
            <a:pPr lvl="1"/>
            <a:r>
              <a:rPr lang="ja-JP" altLang="en-US" smtClean="0"/>
              <a:t>同じ </a:t>
            </a:r>
            <a:r>
              <a:rPr lang="en-US" altLang="ja-JP" smtClean="0"/>
              <a:t>IP </a:t>
            </a:r>
            <a:r>
              <a:rPr lang="ja-JP" altLang="en-US" smtClean="0"/>
              <a:t>アドレスで複数のドメイン名を持つことも</a:t>
            </a:r>
            <a:endParaRPr kumimoji="1" lang="en-US" altLang="ja-JP" smtClean="0"/>
          </a:p>
          <a:p>
            <a:r>
              <a:rPr lang="ja-JP" altLang="en-US" smtClean="0"/>
              <a:t>ネットワーク毎に </a:t>
            </a:r>
            <a:r>
              <a:rPr lang="en-US" altLang="ja-JP" smtClean="0"/>
              <a:t>DNS </a:t>
            </a:r>
            <a:r>
              <a:rPr lang="ja-JP" altLang="en-US" smtClean="0"/>
              <a:t>サーバを置く</a:t>
            </a:r>
            <a:endParaRPr lang="en-US" altLang="ja-JP" smtClean="0"/>
          </a:p>
          <a:p>
            <a:pPr lvl="1"/>
            <a:r>
              <a:rPr kumimoji="1" lang="ja-JP" altLang="en-US" smtClean="0"/>
              <a:t>ネットワーク内部の対応表を管理</a:t>
            </a:r>
            <a:endParaRPr kumimoji="1" lang="en-US" altLang="ja-JP" smtClean="0"/>
          </a:p>
          <a:p>
            <a:r>
              <a:rPr kumimoji="1" lang="ja-JP" altLang="en-US" smtClean="0"/>
              <a:t>問い合わせ対応も階層構造化</a:t>
            </a:r>
            <a:endParaRPr kumimoji="1" lang="en-US" altLang="ja-JP" smtClean="0"/>
          </a:p>
          <a:p>
            <a:pPr lvl="1"/>
            <a:r>
              <a:rPr lang="ja-JP" altLang="en-US" smtClean="0"/>
              <a:t>問い合わせを受けたドメイン名が分からない</a:t>
            </a:r>
            <a:endParaRPr lang="en-US" altLang="ja-JP" smtClean="0"/>
          </a:p>
          <a:p>
            <a:pPr lvl="2"/>
            <a:r>
              <a:rPr kumimoji="1" lang="ja-JP" altLang="en-US" smtClean="0"/>
              <a:t>例：</a:t>
            </a:r>
            <a:r>
              <a:rPr kumimoji="1" lang="en-US" altLang="ja-JP" smtClean="0"/>
              <a:t>joho27.ep.sci.hokudai.ac.jp </a:t>
            </a:r>
            <a:r>
              <a:rPr kumimoji="1" lang="ja-JP" altLang="en-US" smtClean="0"/>
              <a:t>から </a:t>
            </a:r>
            <a:r>
              <a:rPr kumimoji="1" lang="en-US" altLang="ja-JP" smtClean="0"/>
              <a:t>google.co.jp</a:t>
            </a:r>
          </a:p>
          <a:p>
            <a:pPr lvl="1"/>
            <a:r>
              <a:rPr lang="ja-JP" altLang="en-US" b="1" u="sng" smtClean="0"/>
              <a:t>最上</a:t>
            </a:r>
            <a:r>
              <a:rPr lang="ja-JP" altLang="en-US" b="1" u="sng" smtClean="0"/>
              <a:t>位</a:t>
            </a:r>
            <a:r>
              <a:rPr kumimoji="1" lang="ja-JP" altLang="en-US" b="1" u="sng" smtClean="0"/>
              <a:t>の </a:t>
            </a:r>
            <a:r>
              <a:rPr kumimoji="1" lang="en-US" altLang="ja-JP" b="1" u="sng" smtClean="0"/>
              <a:t>DNS </a:t>
            </a:r>
            <a:r>
              <a:rPr kumimoji="1" lang="ja-JP" altLang="en-US" b="1" u="sng" smtClean="0"/>
              <a:t>サーバに問い合わせ</a:t>
            </a:r>
            <a:endParaRPr kumimoji="1" lang="en-US" altLang="ja-JP" b="1" u="sng" smtClean="0"/>
          </a:p>
          <a:p>
            <a:pPr lvl="2"/>
            <a:r>
              <a:rPr lang="ja-JP" altLang="en-US" smtClean="0"/>
              <a:t>最上位の「ルートネームサーバ」は世界に </a:t>
            </a:r>
            <a:r>
              <a:rPr lang="en-US" altLang="ja-JP" smtClean="0"/>
              <a:t>13 </a:t>
            </a:r>
            <a:r>
              <a:rPr lang="ja-JP" altLang="en-US" smtClean="0"/>
              <a:t>基</a:t>
            </a:r>
            <a:endParaRPr lang="en-US" altLang="ja-JP" smtClean="0"/>
          </a:p>
          <a:p>
            <a:pPr lvl="1"/>
            <a:r>
              <a:rPr lang="ja-JP" altLang="en-US" smtClean="0"/>
              <a:t>徐々</a:t>
            </a:r>
            <a:r>
              <a:rPr lang="ja-JP" altLang="en-US" smtClean="0"/>
              <a:t>に下へ</a:t>
            </a:r>
            <a:r>
              <a:rPr lang="ja-JP" altLang="en-US" smtClean="0"/>
              <a:t>・・</a:t>
            </a:r>
            <a:r>
              <a:rPr lang="ja-JP" altLang="en-US" smtClean="0"/>
              <a:t>・</a:t>
            </a:r>
            <a:endParaRPr lang="en-US" altLang="ja-JP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本日のまとめ</a:t>
            </a:r>
            <a:r>
              <a:rPr kumimoji="1" lang="en-US" altLang="ja-JP" smtClean="0"/>
              <a:t>(1)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コンピュータネットワーク</a:t>
            </a:r>
            <a:endParaRPr kumimoji="1" lang="en-US" altLang="ja-JP" smtClean="0"/>
          </a:p>
          <a:p>
            <a:r>
              <a:rPr lang="en-US" altLang="ja-JP" smtClean="0"/>
              <a:t>LAN, WAN, Internet</a:t>
            </a:r>
          </a:p>
          <a:p>
            <a:r>
              <a:rPr kumimoji="1" lang="ja-JP" altLang="en-US" smtClean="0"/>
              <a:t>プロトコル</a:t>
            </a:r>
            <a:r>
              <a:rPr kumimoji="1" lang="en-US" altLang="ja-JP" smtClean="0"/>
              <a:t>, TCP/IP</a:t>
            </a:r>
          </a:p>
          <a:p>
            <a:pPr lvl="1"/>
            <a:r>
              <a:rPr lang="ja-JP" altLang="en-US" smtClean="0"/>
              <a:t>アプリケーション層</a:t>
            </a:r>
            <a:r>
              <a:rPr lang="en-US" altLang="ja-JP" smtClean="0"/>
              <a:t>, </a:t>
            </a:r>
            <a:r>
              <a:rPr kumimoji="1" lang="ja-JP" altLang="en-US" smtClean="0"/>
              <a:t>トランスポート層</a:t>
            </a:r>
            <a:r>
              <a:rPr kumimoji="1" lang="en-US" altLang="ja-JP" smtClean="0"/>
              <a:t>, </a:t>
            </a:r>
            <a:r>
              <a:rPr lang="ja-JP" altLang="en-US" smtClean="0"/>
              <a:t>インターネット層</a:t>
            </a:r>
            <a:r>
              <a:rPr lang="en-US" altLang="ja-JP" smtClean="0"/>
              <a:t>, </a:t>
            </a:r>
            <a:r>
              <a:rPr kumimoji="1" lang="ja-JP" altLang="en-US" smtClean="0"/>
              <a:t>ネットワークインターフェース層</a:t>
            </a:r>
            <a:endParaRPr kumimoji="1" lang="en-US" altLang="ja-JP" smtClean="0"/>
          </a:p>
          <a:p>
            <a:pPr lvl="1"/>
            <a:r>
              <a:rPr lang="ja-JP" altLang="en-US" smtClean="0"/>
              <a:t>パケット</a:t>
            </a:r>
            <a:r>
              <a:rPr lang="en-US" altLang="ja-JP" smtClean="0"/>
              <a:t>, </a:t>
            </a:r>
            <a:r>
              <a:rPr lang="ja-JP" altLang="en-US" smtClean="0"/>
              <a:t>ポート</a:t>
            </a:r>
            <a:endParaRPr lang="en-US" altLang="ja-JP" smtClean="0"/>
          </a:p>
          <a:p>
            <a:endParaRPr kumimoji="1" lang="en-US" altLang="ja-JP" smtClean="0"/>
          </a:p>
          <a:p>
            <a:endParaRPr kumimoji="1" lang="en-US" altLang="ja-JP" smtClean="0"/>
          </a:p>
          <a:p>
            <a:endParaRPr kumimoji="1" lang="en-US" altLang="ja-JP" smtClean="0"/>
          </a:p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本日のまとめ</a:t>
            </a:r>
            <a:r>
              <a:rPr kumimoji="1" lang="en-US" altLang="ja-JP" smtClean="0"/>
              <a:t>(2)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ネットワークパラメータ</a:t>
            </a:r>
            <a:endParaRPr lang="en-US" altLang="ja-JP" smtClean="0"/>
          </a:p>
          <a:p>
            <a:pPr lvl="1"/>
            <a:r>
              <a:rPr lang="en-US" altLang="ja-JP" smtClean="0"/>
              <a:t>IP </a:t>
            </a:r>
            <a:r>
              <a:rPr lang="ja-JP" altLang="en-US" smtClean="0"/>
              <a:t>アドレス</a:t>
            </a:r>
            <a:r>
              <a:rPr lang="en-US" altLang="ja-JP" smtClean="0"/>
              <a:t>, </a:t>
            </a:r>
            <a:r>
              <a:rPr lang="ja-JP" altLang="en-US" smtClean="0"/>
              <a:t>サブネットマスク</a:t>
            </a:r>
            <a:r>
              <a:rPr lang="en-US" altLang="ja-JP" smtClean="0"/>
              <a:t>, </a:t>
            </a:r>
            <a:r>
              <a:rPr lang="ja-JP" altLang="en-US" smtClean="0"/>
              <a:t>ネットワークアドレス</a:t>
            </a:r>
            <a:r>
              <a:rPr lang="en-US" altLang="ja-JP" smtClean="0"/>
              <a:t>, </a:t>
            </a:r>
            <a:r>
              <a:rPr lang="ja-JP" altLang="en-US" smtClean="0"/>
              <a:t>ゲートウェイアドレス</a:t>
            </a:r>
            <a:r>
              <a:rPr lang="en-US" altLang="ja-JP" smtClean="0"/>
              <a:t>, </a:t>
            </a:r>
            <a:r>
              <a:rPr lang="ja-JP" altLang="en-US" smtClean="0"/>
              <a:t>ブロードキャストアドレス</a:t>
            </a:r>
            <a:r>
              <a:rPr lang="en-US" altLang="ja-JP" smtClean="0"/>
              <a:t>, MAC </a:t>
            </a:r>
            <a:r>
              <a:rPr lang="ja-JP" altLang="en-US" smtClean="0"/>
              <a:t>アドレス</a:t>
            </a:r>
            <a:endParaRPr lang="en-US" altLang="ja-JP" smtClean="0"/>
          </a:p>
          <a:p>
            <a:pPr lvl="1"/>
            <a:r>
              <a:rPr lang="ja-JP" altLang="en-US" smtClean="0"/>
              <a:t>ネットワーク部</a:t>
            </a:r>
            <a:r>
              <a:rPr lang="en-US" altLang="ja-JP" smtClean="0"/>
              <a:t>, </a:t>
            </a:r>
            <a:r>
              <a:rPr lang="ja-JP" altLang="en-US" smtClean="0"/>
              <a:t>ホスト部</a:t>
            </a:r>
            <a:endParaRPr lang="en-US" altLang="ja-JP" smtClean="0"/>
          </a:p>
          <a:p>
            <a:pPr lvl="1"/>
            <a:r>
              <a:rPr lang="ja-JP" altLang="en-US" smtClean="0"/>
              <a:t>ゲートウェイ</a:t>
            </a:r>
            <a:endParaRPr lang="en-US" altLang="ja-JP" smtClean="0"/>
          </a:p>
          <a:p>
            <a:r>
              <a:rPr lang="en-US" altLang="ja-JP" smtClean="0"/>
              <a:t>DNS</a:t>
            </a:r>
          </a:p>
          <a:p>
            <a:pPr lvl="1"/>
            <a:r>
              <a:rPr lang="ja-JP" altLang="en-US" smtClean="0"/>
              <a:t>ドメイン名</a:t>
            </a:r>
            <a:endParaRPr lang="en-US" altLang="ja-JP" smtClean="0"/>
          </a:p>
          <a:p>
            <a:pPr lvl="1"/>
            <a:r>
              <a:rPr lang="en-US" altLang="ja-JP" smtClean="0"/>
              <a:t>DNS</a:t>
            </a:r>
            <a:r>
              <a:rPr lang="ja-JP" altLang="en-US" smtClean="0"/>
              <a:t>サーバ</a:t>
            </a:r>
            <a:endParaRPr lang="en-US" altLang="ja-JP" smtClean="0"/>
          </a:p>
          <a:p>
            <a:pPr lvl="1"/>
            <a:r>
              <a:rPr lang="en-US" altLang="ja-JP" smtClean="0"/>
              <a:t>DNS</a:t>
            </a:r>
            <a:r>
              <a:rPr lang="ja-JP" altLang="en-US" smtClean="0"/>
              <a:t>の階層構造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参考文献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竹下隆史</a:t>
            </a:r>
            <a:r>
              <a:rPr lang="en-US" altLang="ja-JP" smtClean="0"/>
              <a:t>.</a:t>
            </a:r>
            <a:r>
              <a:rPr kumimoji="1" lang="en-US" altLang="ja-JP" smtClean="0"/>
              <a:t> </a:t>
            </a:r>
            <a:r>
              <a:rPr kumimoji="1" lang="ja-JP" altLang="en-US" smtClean="0"/>
              <a:t>村山公保</a:t>
            </a:r>
            <a:r>
              <a:rPr lang="en-US" altLang="ja-JP" smtClean="0"/>
              <a:t>.</a:t>
            </a:r>
            <a:r>
              <a:rPr kumimoji="1" lang="en-US" altLang="ja-JP" smtClean="0"/>
              <a:t> </a:t>
            </a:r>
            <a:r>
              <a:rPr kumimoji="1" lang="ja-JP" altLang="en-US" smtClean="0"/>
              <a:t>荒井透</a:t>
            </a:r>
            <a:r>
              <a:rPr lang="en-US" altLang="ja-JP" smtClean="0"/>
              <a:t>.</a:t>
            </a:r>
            <a:r>
              <a:rPr kumimoji="1" lang="en-US" altLang="ja-JP" smtClean="0"/>
              <a:t> </a:t>
            </a:r>
            <a:r>
              <a:rPr kumimoji="1" lang="ja-JP" altLang="en-US" smtClean="0"/>
              <a:t>苅田幸雄</a:t>
            </a:r>
            <a:r>
              <a:rPr lang="en-US" altLang="ja-JP" smtClean="0"/>
              <a:t>,</a:t>
            </a:r>
            <a:r>
              <a:rPr kumimoji="1" lang="en-US" altLang="ja-JP" smtClean="0"/>
              <a:t> </a:t>
            </a:r>
            <a:r>
              <a:rPr kumimoji="1" lang="ja-JP" altLang="en-US" smtClean="0"/>
              <a:t>マスタリング </a:t>
            </a:r>
            <a:r>
              <a:rPr kumimoji="1" lang="en-US" altLang="ja-JP" smtClean="0"/>
              <a:t>TCP/IP </a:t>
            </a:r>
            <a:r>
              <a:rPr kumimoji="1" lang="ja-JP" altLang="en-US" smtClean="0"/>
              <a:t>入門編 第</a:t>
            </a:r>
            <a:r>
              <a:rPr kumimoji="1" lang="en-US" altLang="ja-JP" smtClean="0"/>
              <a:t>4</a:t>
            </a:r>
            <a:r>
              <a:rPr kumimoji="1" lang="ja-JP" altLang="en-US" smtClean="0"/>
              <a:t>版</a:t>
            </a:r>
            <a:r>
              <a:rPr lang="en-US" altLang="ja-JP" smtClean="0"/>
              <a:t>, </a:t>
            </a:r>
            <a:r>
              <a:rPr lang="ja-JP" altLang="en-US" smtClean="0"/>
              <a:t>オーム社</a:t>
            </a:r>
            <a:r>
              <a:rPr lang="en-US" altLang="ja-JP" smtClean="0"/>
              <a:t>, </a:t>
            </a: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30</a:t>
            </a:r>
            <a:r>
              <a:rPr lang="ja-JP" altLang="en-US" smtClean="0"/>
              <a:t>日 第</a:t>
            </a:r>
            <a:r>
              <a:rPr lang="en-US" altLang="ja-JP" smtClean="0"/>
              <a:t>6</a:t>
            </a:r>
            <a:r>
              <a:rPr lang="ja-JP" altLang="en-US" smtClean="0"/>
              <a:t>刷</a:t>
            </a:r>
            <a:r>
              <a:rPr lang="en-US" altLang="ja-JP" smtClean="0"/>
              <a:t>, ISBN 978-4-274-06677-1</a:t>
            </a:r>
          </a:p>
          <a:p>
            <a:r>
              <a:rPr lang="ja-JP" altLang="en-US" smtClean="0"/>
              <a:t>近藤奨</a:t>
            </a:r>
            <a:r>
              <a:rPr lang="en-US" altLang="ja-JP" smtClean="0"/>
              <a:t>, INEX2010 2010/05/14 </a:t>
            </a:r>
            <a:r>
              <a:rPr lang="ja-JP" altLang="en-US" smtClean="0"/>
              <a:t>レクチャー資料</a:t>
            </a:r>
            <a:r>
              <a:rPr lang="en-US" altLang="ja-JP" smtClean="0"/>
              <a:t>, </a:t>
            </a:r>
            <a:r>
              <a:rPr lang="en-US" altLang="ja-JP" smtClean="0">
                <a:hlinkClick r:id="rId2"/>
              </a:rPr>
              <a:t>http://www.ep.sci.hokudai.ac.jp/~inex/y2010/0514/lecture/pub/</a:t>
            </a:r>
            <a:endParaRPr lang="en-US" altLang="ja-JP" smtClean="0"/>
          </a:p>
          <a:p>
            <a:endParaRPr kumimoji="1" lang="en-US" altLang="ja-JP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本日の実習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ネットワークパラメータのチェック</a:t>
            </a:r>
            <a:endParaRPr kumimoji="1" lang="en-US" altLang="ja-JP" smtClean="0"/>
          </a:p>
          <a:p>
            <a:r>
              <a:rPr lang="ja-JP" altLang="en-US" smtClean="0"/>
              <a:t>ネットワークトラブルシューティング演習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68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ネットワークの分類</a:t>
            </a:r>
          </a:p>
        </p:txBody>
      </p:sp>
      <p:pic>
        <p:nvPicPr>
          <p:cNvPr id="4" name="Picture 1031" descr="inter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184" y="1268759"/>
            <a:ext cx="7776864" cy="5488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ネットワークの概要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ネットワークの分類</a:t>
            </a:r>
            <a:endParaRPr lang="en-US" altLang="ja-JP" smtClean="0"/>
          </a:p>
          <a:p>
            <a:pPr eaLnBrk="1" hangingPunct="1"/>
            <a:r>
              <a:rPr lang="ja-JP" altLang="en-US" b="1" u="sng" smtClean="0"/>
              <a:t>ネットワークの仕組み</a:t>
            </a:r>
            <a:endParaRPr lang="en-US" altLang="ja-JP" b="1" u="sng" smtClean="0"/>
          </a:p>
          <a:p>
            <a:pPr lvl="1" eaLnBrk="1" hangingPunct="1"/>
            <a:r>
              <a:rPr lang="en-US" altLang="ja-JP" b="1" u="sng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DNS</a:t>
            </a:r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457200" y="28432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TCP/IP</a:t>
            </a:r>
            <a:br>
              <a:rPr lang="en-US" altLang="ja-JP" smtClean="0"/>
            </a:br>
            <a:r>
              <a:rPr lang="ja-JP" altLang="en-US" smtClean="0"/>
              <a:t>～通信の手順・ルール～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ED496-294D-4565-858C-340BFC0FE4A9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3735</TotalTime>
  <Words>2856</Words>
  <Application>Microsoft Office PowerPoint</Application>
  <PresentationFormat>画面に合わせる (4:3)</PresentationFormat>
  <Paragraphs>616</Paragraphs>
  <Slides>68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68</vt:i4>
      </vt:variant>
    </vt:vector>
  </HeadingPairs>
  <TitlesOfParts>
    <vt:vector size="69" baseType="lpstr">
      <vt:lpstr>Office テーマ</vt:lpstr>
      <vt:lpstr>最低限 Internet コンピュータネットワークの仕組み</vt:lpstr>
      <vt:lpstr>本日のレクチャー内容</vt:lpstr>
      <vt:lpstr>本日のレクチャー内容</vt:lpstr>
      <vt:lpstr>コンピュータネットワーク</vt:lpstr>
      <vt:lpstr>本日のレクチャー内容</vt:lpstr>
      <vt:lpstr>ネットワークの分類</vt:lpstr>
      <vt:lpstr>ネットワークの分類</vt:lpstr>
      <vt:lpstr>本日のレクチャー内容</vt:lpstr>
      <vt:lpstr>TCP/IP ～通信の手順・ルール～</vt:lpstr>
      <vt:lpstr>通信規約(プロトコル)</vt:lpstr>
      <vt:lpstr>通信規約の階層化</vt:lpstr>
      <vt:lpstr>データ送信(1)</vt:lpstr>
      <vt:lpstr>データ送信(2)</vt:lpstr>
      <vt:lpstr>データ送信(3)</vt:lpstr>
      <vt:lpstr>パケット</vt:lpstr>
      <vt:lpstr>パケットに分割する利点</vt:lpstr>
      <vt:lpstr>パケットに分割する利点</vt:lpstr>
      <vt:lpstr>データ送信(4)</vt:lpstr>
      <vt:lpstr>送信完了！</vt:lpstr>
      <vt:lpstr>データ受信(1)</vt:lpstr>
      <vt:lpstr>データ受信(2)</vt:lpstr>
      <vt:lpstr>データ受信(3)</vt:lpstr>
      <vt:lpstr>ポート</vt:lpstr>
      <vt:lpstr>ポートへの通信</vt:lpstr>
      <vt:lpstr>ポートへの通信</vt:lpstr>
      <vt:lpstr>データ受信(4)</vt:lpstr>
      <vt:lpstr>受信完了！</vt:lpstr>
      <vt:lpstr>まとめ</vt:lpstr>
      <vt:lpstr>本日のレクチャー内容</vt:lpstr>
      <vt:lpstr>ネットワークパラメータ ～通信経路決定の要素～</vt:lpstr>
      <vt:lpstr>ネットワーク通信における 経路選択</vt:lpstr>
      <vt:lpstr>予備知識：bit と octet</vt:lpstr>
      <vt:lpstr>IP アドレス</vt:lpstr>
      <vt:lpstr>ネットワーク部・ホスト部</vt:lpstr>
      <vt:lpstr>サブネットマスク</vt:lpstr>
      <vt:lpstr>ネットワークアドレス</vt:lpstr>
      <vt:lpstr>通信時の経路判定</vt:lpstr>
      <vt:lpstr>ゲートウェイ</vt:lpstr>
      <vt:lpstr>ゲートウェイ</vt:lpstr>
      <vt:lpstr>ブロードキャストアドレス</vt:lpstr>
      <vt:lpstr>MAC アドレス</vt:lpstr>
      <vt:lpstr>通信経路の設定( LAN 内部)</vt:lpstr>
      <vt:lpstr>AがBに情報を送信する場合</vt:lpstr>
      <vt:lpstr>AがBに情報を送信する場合</vt:lpstr>
      <vt:lpstr>AがBに情報を送信する場合</vt:lpstr>
      <vt:lpstr>AがBに情報を送信する場合</vt:lpstr>
      <vt:lpstr>AがBに情報を送信する場合</vt:lpstr>
      <vt:lpstr>通信経路の設定( LAN 外部)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何故2種のアドレスが必要か？</vt:lpstr>
      <vt:lpstr>本日のレクチャー内容</vt:lpstr>
      <vt:lpstr>DNS ～人に優しいネットワークを目指して～</vt:lpstr>
      <vt:lpstr>Domain Name System</vt:lpstr>
      <vt:lpstr>ドメイン名</vt:lpstr>
      <vt:lpstr>DNS サーバ</vt:lpstr>
      <vt:lpstr>DNS の階層構造</vt:lpstr>
      <vt:lpstr>本日のまとめ(1)</vt:lpstr>
      <vt:lpstr>本日のまとめ(2)</vt:lpstr>
      <vt:lpstr>参考文献</vt:lpstr>
      <vt:lpstr>本日の実習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最低限 Internet コンピュータネットワークの仕組み</dc:title>
  <dc:creator>Your User Name</dc:creator>
  <cp:lastModifiedBy>Your User Name</cp:lastModifiedBy>
  <cp:revision>63</cp:revision>
  <dcterms:created xsi:type="dcterms:W3CDTF">2011-05-09T07:12:22Z</dcterms:created>
  <dcterms:modified xsi:type="dcterms:W3CDTF">2011-07-29T04:30:56Z</dcterms:modified>
</cp:coreProperties>
</file>