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60" r:id="rId6"/>
    <p:sldId id="264" r:id="rId7"/>
    <p:sldId id="294" r:id="rId8"/>
    <p:sldId id="286" r:id="rId9"/>
    <p:sldId id="263" r:id="rId10"/>
    <p:sldId id="295" r:id="rId11"/>
    <p:sldId id="270" r:id="rId12"/>
    <p:sldId id="285" r:id="rId13"/>
    <p:sldId id="297" r:id="rId14"/>
    <p:sldId id="298" r:id="rId15"/>
    <p:sldId id="301" r:id="rId16"/>
    <p:sldId id="275" r:id="rId17"/>
    <p:sldId id="274" r:id="rId18"/>
    <p:sldId id="316" r:id="rId19"/>
    <p:sldId id="317" r:id="rId20"/>
    <p:sldId id="318" r:id="rId21"/>
    <p:sldId id="323" r:id="rId22"/>
    <p:sldId id="324" r:id="rId23"/>
    <p:sldId id="322" r:id="rId24"/>
    <p:sldId id="320" r:id="rId25"/>
    <p:sldId id="321" r:id="rId26"/>
    <p:sldId id="325" r:id="rId27"/>
    <p:sldId id="326" r:id="rId28"/>
    <p:sldId id="311" r:id="rId29"/>
    <p:sldId id="312" r:id="rId30"/>
    <p:sldId id="313" r:id="rId31"/>
    <p:sldId id="314" r:id="rId32"/>
    <p:sldId id="315" r:id="rId33"/>
    <p:sldId id="327" r:id="rId34"/>
    <p:sldId id="329" r:id="rId35"/>
    <p:sldId id="328"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60"/>
  </p:normalViewPr>
  <p:slideViewPr>
    <p:cSldViewPr>
      <p:cViewPr varScale="1">
        <p:scale>
          <a:sx n="50" d="100"/>
          <a:sy n="50" d="100"/>
        </p:scale>
        <p:origin x="-10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A04EA31-158A-408F-9B69-C6F0A2CE7D7B}" type="datetimeFigureOut">
              <a:rPr kumimoji="1" lang="ja-JP" altLang="en-US" smtClean="0"/>
              <a:pPr/>
              <a:t>2011/6/24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5BBFFF-1A26-4049-8F02-389EAF1AEEB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4EA31-158A-408F-9B69-C6F0A2CE7D7B}" type="datetimeFigureOut">
              <a:rPr kumimoji="1" lang="ja-JP" altLang="en-US" smtClean="0"/>
              <a:pPr/>
              <a:t>2011/6/24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BBFFF-1A26-4049-8F02-389EAF1AEEB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8494" y="2130425"/>
            <a:ext cx="8206680" cy="1470025"/>
          </a:xfrm>
        </p:spPr>
        <p:txBody>
          <a:bodyPr/>
          <a:lstStyle/>
          <a:p>
            <a:r>
              <a:rPr kumimoji="1" lang="ja-JP" altLang="en-US" smtClean="0"/>
              <a:t>最低限 </a:t>
            </a:r>
            <a:r>
              <a:rPr kumimoji="1" lang="en-US" altLang="ja-JP" smtClean="0"/>
              <a:t>BIOS</a:t>
            </a:r>
            <a:endParaRPr kumimoji="1" lang="ja-JP" altLang="en-US"/>
          </a:p>
        </p:txBody>
      </p:sp>
      <p:sp>
        <p:nvSpPr>
          <p:cNvPr id="3" name="サブタイトル 2"/>
          <p:cNvSpPr>
            <a:spLocks noGrp="1"/>
          </p:cNvSpPr>
          <p:nvPr>
            <p:ph type="subTitle" idx="1"/>
          </p:nvPr>
        </p:nvSpPr>
        <p:spPr/>
        <p:txBody>
          <a:bodyPr/>
          <a:lstStyle/>
          <a:p>
            <a:r>
              <a:rPr kumimoji="1" lang="ja-JP" altLang="en-US" smtClean="0"/>
              <a:t>理学院 宇宙理学専攻 修士</a:t>
            </a:r>
            <a:r>
              <a:rPr kumimoji="1" lang="en-US" altLang="ja-JP" smtClean="0"/>
              <a:t>2</a:t>
            </a:r>
            <a:r>
              <a:rPr kumimoji="1" lang="ja-JP" altLang="en-US" smtClean="0"/>
              <a:t>年</a:t>
            </a:r>
            <a:endParaRPr kumimoji="1" lang="en-US" altLang="ja-JP" smtClean="0"/>
          </a:p>
          <a:p>
            <a:r>
              <a:rPr lang="ja-JP" altLang="en-US" smtClean="0"/>
              <a:t>高橋 康人</a:t>
            </a:r>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最低限</a:t>
            </a:r>
            <a:r>
              <a:rPr kumimoji="1" lang="en-US" altLang="ja-JP" smtClean="0"/>
              <a:t> BIOS </a:t>
            </a:r>
            <a:r>
              <a:rPr lang="ja-JP" altLang="en-US" smtClean="0"/>
              <a:t>では・・・</a:t>
            </a:r>
            <a:endParaRPr kumimoji="1" lang="ja-JP" altLang="en-US"/>
          </a:p>
        </p:txBody>
      </p:sp>
      <p:sp>
        <p:nvSpPr>
          <p:cNvPr id="3" name="コンテンツ プレースホルダ 2"/>
          <p:cNvSpPr>
            <a:spLocks noGrp="1"/>
          </p:cNvSpPr>
          <p:nvPr>
            <p:ph idx="1"/>
          </p:nvPr>
        </p:nvSpPr>
        <p:spPr>
          <a:xfrm>
            <a:off x="457200" y="1600200"/>
            <a:ext cx="8229600" cy="5257800"/>
          </a:xfrm>
        </p:spPr>
        <p:txBody>
          <a:bodyPr>
            <a:normAutofit/>
          </a:bodyPr>
          <a:lstStyle/>
          <a:p>
            <a:r>
              <a:rPr kumimoji="1" lang="en-US" altLang="ja-JP" smtClean="0"/>
              <a:t>BIOS </a:t>
            </a:r>
            <a:r>
              <a:rPr kumimoji="1" lang="ja-JP" altLang="en-US" smtClean="0"/>
              <a:t>の動作を学ぶ</a:t>
            </a:r>
            <a:endParaRPr kumimoji="1" lang="en-US" altLang="ja-JP" smtClean="0"/>
          </a:p>
          <a:p>
            <a:pPr lvl="1"/>
            <a:r>
              <a:rPr lang="ja-JP" altLang="en-US" smtClean="0"/>
              <a:t>「起動時に勝手に動作して勝手に終わるよくわからないもの」という段階から一歩先へ</a:t>
            </a:r>
            <a:endParaRPr lang="en-US" altLang="ja-JP" smtClean="0"/>
          </a:p>
          <a:p>
            <a:r>
              <a:rPr kumimoji="1" lang="en-US" altLang="ja-JP" smtClean="0"/>
              <a:t>BIOS </a:t>
            </a:r>
            <a:r>
              <a:rPr kumimoji="1" lang="ja-JP" altLang="en-US" smtClean="0"/>
              <a:t>の操作を学ぶ</a:t>
            </a:r>
            <a:endParaRPr kumimoji="1" lang="en-US" altLang="ja-JP" smtClean="0"/>
          </a:p>
          <a:p>
            <a:pPr lvl="1"/>
            <a:r>
              <a:rPr kumimoji="1" lang="ja-JP" altLang="en-US" b="1" smtClean="0"/>
              <a:t>ハードウェアの基本的な設定を </a:t>
            </a:r>
            <a:r>
              <a:rPr kumimoji="1" lang="en-US" altLang="ja-JP" b="1" smtClean="0"/>
              <a:t>BIOS </a:t>
            </a:r>
            <a:r>
              <a:rPr kumimoji="1" lang="ja-JP" altLang="en-US" b="1" smtClean="0"/>
              <a:t>レベルで操作</a:t>
            </a:r>
            <a:r>
              <a:rPr kumimoji="1" lang="ja-JP" altLang="en-US" smtClean="0"/>
              <a:t>できるようになる</a:t>
            </a:r>
            <a:endParaRPr kumimoji="1" lang="en-US" altLang="ja-JP" smtClean="0"/>
          </a:p>
          <a:p>
            <a:r>
              <a:rPr lang="ja-JP" altLang="en-US" smtClean="0"/>
              <a:t>おまけ</a:t>
            </a:r>
            <a:endParaRPr lang="en-US" altLang="ja-JP" smtClean="0"/>
          </a:p>
          <a:p>
            <a:pPr lvl="1"/>
            <a:r>
              <a:rPr lang="en-US" altLang="ja-JP" smtClean="0"/>
              <a:t>CPU </a:t>
            </a:r>
            <a:r>
              <a:rPr lang="ja-JP" altLang="en-US" smtClean="0"/>
              <a:t>の動作を知る </a:t>
            </a:r>
            <a:r>
              <a:rPr lang="en-US" altLang="ja-JP" smtClean="0"/>
              <a:t>(</a:t>
            </a:r>
            <a:r>
              <a:rPr lang="ja-JP" altLang="en-US" smtClean="0"/>
              <a:t>ハードウェアリソース</a:t>
            </a:r>
            <a:r>
              <a:rPr lang="en-US" altLang="ja-JP" smtClean="0"/>
              <a:t>)</a:t>
            </a:r>
          </a:p>
          <a:p>
            <a:pPr lvl="1"/>
            <a:r>
              <a:rPr lang="ja-JP" altLang="en-US" smtClean="0"/>
              <a:t>ハードウェアとソフトウェアを仲介するソフトウェアを知る</a:t>
            </a:r>
            <a:r>
              <a:rPr lang="en-US" altLang="ja-JP" smtClean="0"/>
              <a:t>(</a:t>
            </a:r>
            <a:r>
              <a:rPr lang="ja-JP" altLang="en-US" smtClean="0"/>
              <a:t>デバイスドライバ</a:t>
            </a:r>
            <a:r>
              <a:rPr lang="en-US" altLang="ja-JP"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BIOS </a:t>
            </a:r>
            <a:r>
              <a:rPr kumimoji="1" lang="ja-JP" altLang="en-US" smtClean="0"/>
              <a:t>とは何か</a:t>
            </a:r>
            <a:endParaRPr kumimoji="1" lang="en-US" altLang="ja-JP" smtClean="0"/>
          </a:p>
          <a:p>
            <a:r>
              <a:rPr lang="en-US" altLang="ja-JP" b="1" smtClean="0"/>
              <a:t>BIOS </a:t>
            </a:r>
            <a:r>
              <a:rPr lang="ja-JP" altLang="en-US" b="1" smtClean="0"/>
              <a:t>の役割</a:t>
            </a:r>
            <a:endParaRPr lang="en-US" altLang="ja-JP" b="1" smtClean="0"/>
          </a:p>
          <a:p>
            <a:r>
              <a:rPr lang="en-US" altLang="ja-JP" smtClean="0"/>
              <a:t>BIOS </a:t>
            </a:r>
            <a:r>
              <a:rPr lang="ja-JP" altLang="en-US" smtClean="0"/>
              <a:t>の操作</a:t>
            </a:r>
            <a:endParaRPr lang="en-US" altLang="ja-JP" smtClean="0"/>
          </a:p>
          <a:p>
            <a:pPr marL="342900" lvl="1" indent="-342900">
              <a:buFont typeface="Arial" pitchFamily="34" charset="0"/>
              <a:buChar char="•"/>
            </a:pPr>
            <a:r>
              <a:rPr lang="ja-JP" altLang="en-US" smtClean="0"/>
              <a:t>おまけ</a:t>
            </a:r>
            <a:r>
              <a:rPr lang="en-US" altLang="ja-JP" smtClean="0"/>
              <a:t>(</a:t>
            </a:r>
            <a:r>
              <a:rPr lang="ja-JP" altLang="en-US" smtClean="0"/>
              <a:t>ハードウェアリソース</a:t>
            </a:r>
            <a:r>
              <a:rPr lang="en-US" altLang="ja-JP" smtClean="0"/>
              <a:t>, </a:t>
            </a:r>
            <a:r>
              <a:rPr lang="ja-JP" altLang="en-US" smtClean="0"/>
              <a:t>デバイスドライバ</a:t>
            </a:r>
            <a:r>
              <a:rPr lang="en-US" altLang="ja-JP" smtClean="0"/>
              <a:t>)</a:t>
            </a:r>
          </a:p>
          <a:p>
            <a:endParaRPr lang="en-US" altLang="ja-JP"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の役割</a:t>
            </a:r>
            <a:endParaRPr kumimoji="1" lang="ja-JP" altLang="en-US"/>
          </a:p>
        </p:txBody>
      </p:sp>
      <p:sp>
        <p:nvSpPr>
          <p:cNvPr id="4" name="Rectangle 3"/>
          <p:cNvSpPr>
            <a:spLocks noGrp="1" noChangeArrowheads="1"/>
          </p:cNvSpPr>
          <p:nvPr>
            <p:ph idx="1"/>
          </p:nvPr>
        </p:nvSpPr>
        <p:spPr>
          <a:xfrm>
            <a:off x="457200" y="1562100"/>
            <a:ext cx="8229600" cy="5295900"/>
          </a:xfrm>
        </p:spPr>
        <p:txBody>
          <a:bodyPr>
            <a:normAutofit/>
          </a:bodyPr>
          <a:lstStyle/>
          <a:p>
            <a:r>
              <a:rPr lang="en-US" altLang="ja-JP" b="1" smtClean="0"/>
              <a:t>POST </a:t>
            </a:r>
            <a:r>
              <a:rPr lang="ja-JP" altLang="en-US" b="1" smtClean="0"/>
              <a:t>シークエンス</a:t>
            </a:r>
            <a:endParaRPr lang="en-US" altLang="ja-JP" b="1" smtClean="0"/>
          </a:p>
          <a:p>
            <a:pPr lvl="1"/>
            <a:r>
              <a:rPr lang="ja-JP" altLang="en-US" smtClean="0"/>
              <a:t>ハードウェアの認識</a:t>
            </a:r>
            <a:endParaRPr lang="en-US" altLang="ja-JP" smtClean="0"/>
          </a:p>
          <a:p>
            <a:pPr lvl="1"/>
            <a:r>
              <a:rPr lang="ja-JP" altLang="en-US" smtClean="0"/>
              <a:t>ハードウェアのチェック</a:t>
            </a:r>
            <a:endParaRPr lang="en-US" altLang="ja-JP" smtClean="0"/>
          </a:p>
          <a:p>
            <a:pPr lvl="1"/>
            <a:r>
              <a:rPr lang="ja-JP" altLang="en-US" smtClean="0"/>
              <a:t>ハードウェアの初期化</a:t>
            </a:r>
            <a:endParaRPr lang="en-US" altLang="ja-JP" smtClean="0"/>
          </a:p>
          <a:p>
            <a:r>
              <a:rPr lang="en-US" altLang="ja-JP" smtClean="0"/>
              <a:t>OS </a:t>
            </a:r>
            <a:r>
              <a:rPr lang="ja-JP" altLang="en-US" smtClean="0"/>
              <a:t>の起動プログラムの呼び出し</a:t>
            </a:r>
            <a:endParaRPr lang="en-US"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1" algn="ctr"/>
            <a:r>
              <a:rPr lang="en-US" altLang="ja-JP" sz="4400" smtClean="0"/>
              <a:t>POST </a:t>
            </a:r>
            <a:r>
              <a:rPr lang="ja-JP" altLang="en-US" sz="4400" smtClean="0"/>
              <a:t>シークエンス</a:t>
            </a:r>
            <a:endParaRPr lang="en-US" altLang="ja-JP" sz="4400" smtClean="0"/>
          </a:p>
        </p:txBody>
      </p:sp>
      <p:sp>
        <p:nvSpPr>
          <p:cNvPr id="3" name="コンテンツ プレースホルダ 2"/>
          <p:cNvSpPr>
            <a:spLocks noGrp="1"/>
          </p:cNvSpPr>
          <p:nvPr>
            <p:ph idx="1"/>
          </p:nvPr>
        </p:nvSpPr>
        <p:spPr>
          <a:xfrm>
            <a:off x="457200" y="1340768"/>
            <a:ext cx="8229600" cy="5517232"/>
          </a:xfrm>
        </p:spPr>
        <p:txBody>
          <a:bodyPr>
            <a:normAutofit fontScale="92500" lnSpcReduction="10000"/>
          </a:bodyPr>
          <a:lstStyle/>
          <a:p>
            <a:r>
              <a:rPr lang="ja-JP" altLang="en-US" smtClean="0"/>
              <a:t>電源投入直後</a:t>
            </a:r>
            <a:r>
              <a:rPr lang="en-US" altLang="ja-JP" smtClean="0"/>
              <a:t>(CPU </a:t>
            </a:r>
            <a:r>
              <a:rPr lang="ja-JP" altLang="en-US" smtClean="0"/>
              <a:t>リセット時</a:t>
            </a:r>
            <a:r>
              <a:rPr lang="en-US" altLang="ja-JP" smtClean="0"/>
              <a:t>)</a:t>
            </a:r>
            <a:r>
              <a:rPr lang="ja-JP" altLang="en-US" smtClean="0"/>
              <a:t>に行われる</a:t>
            </a:r>
            <a:endParaRPr lang="en-US" altLang="ja-JP" smtClean="0"/>
          </a:p>
          <a:p>
            <a:r>
              <a:rPr lang="en-US" altLang="ja-JP" smtClean="0">
                <a:solidFill>
                  <a:srgbClr val="FF0000"/>
                </a:solidFill>
              </a:rPr>
              <a:t>POST(Power On Self Test)</a:t>
            </a:r>
            <a:endParaRPr kumimoji="1" lang="en-US" altLang="ja-JP" smtClean="0">
              <a:solidFill>
                <a:srgbClr val="FF0000"/>
              </a:solidFill>
            </a:endParaRPr>
          </a:p>
          <a:p>
            <a:pPr lvl="1"/>
            <a:r>
              <a:rPr lang="ja-JP" altLang="en-US" b="1" smtClean="0"/>
              <a:t>ハードウェアの</a:t>
            </a:r>
            <a:r>
              <a:rPr kumimoji="1" lang="ja-JP" altLang="en-US" b="1" smtClean="0"/>
              <a:t>認識</a:t>
            </a:r>
            <a:endParaRPr kumimoji="1" lang="en-US" altLang="ja-JP" b="1" smtClean="0"/>
          </a:p>
          <a:p>
            <a:pPr lvl="2"/>
            <a:r>
              <a:rPr lang="ja-JP" altLang="en-US" smtClean="0"/>
              <a:t>何が接続されているかを認識する</a:t>
            </a:r>
            <a:endParaRPr lang="en-US" altLang="ja-JP" smtClean="0"/>
          </a:p>
          <a:p>
            <a:pPr lvl="2"/>
            <a:r>
              <a:rPr lang="ja-JP" altLang="en-US" smtClean="0"/>
              <a:t>ここで認識できなければこれ以降「無い」ものとして扱う</a:t>
            </a:r>
            <a:endParaRPr lang="en-US" altLang="ja-JP" smtClean="0"/>
          </a:p>
          <a:p>
            <a:pPr lvl="1"/>
            <a:r>
              <a:rPr lang="ja-JP" altLang="en-US" b="1" smtClean="0"/>
              <a:t>ハードウェアのチェック</a:t>
            </a:r>
            <a:endParaRPr lang="en-US" altLang="ja-JP" b="1" smtClean="0"/>
          </a:p>
          <a:p>
            <a:pPr lvl="2"/>
            <a:r>
              <a:rPr lang="ja-JP" altLang="en-US" smtClean="0"/>
              <a:t>認識されたハードウェアが正常かをチェックする</a:t>
            </a:r>
            <a:endParaRPr lang="en-US" altLang="ja-JP" smtClean="0"/>
          </a:p>
          <a:p>
            <a:pPr lvl="2"/>
            <a:r>
              <a:rPr lang="ja-JP" altLang="en-US" smtClean="0"/>
              <a:t>異常がある場合は警告表示・警告音</a:t>
            </a:r>
            <a:endParaRPr lang="en-US" altLang="ja-JP" smtClean="0"/>
          </a:p>
          <a:p>
            <a:pPr lvl="1"/>
            <a:r>
              <a:rPr lang="ja-JP" altLang="en-US" b="1" smtClean="0"/>
              <a:t>ハードウェアの初期化</a:t>
            </a:r>
            <a:endParaRPr kumimoji="1" lang="en-US" altLang="ja-JP" b="1" smtClean="0"/>
          </a:p>
          <a:p>
            <a:pPr lvl="2"/>
            <a:r>
              <a:rPr kumimoji="1" lang="en-US" altLang="ja-JP" smtClean="0"/>
              <a:t>BIOS </a:t>
            </a:r>
            <a:r>
              <a:rPr kumimoji="1" lang="ja-JP" altLang="en-US" smtClean="0"/>
              <a:t>セットアップでの設定内容に応じたハードウェアの初期化を実行する</a:t>
            </a:r>
            <a:endParaRPr kumimoji="1" lang="en-US" altLang="ja-JP" smtClean="0"/>
          </a:p>
          <a:p>
            <a:pPr lvl="2"/>
            <a:r>
              <a:rPr lang="ja-JP" altLang="en-US" smtClean="0"/>
              <a:t>場合によってはハードウェア専用 </a:t>
            </a:r>
            <a:r>
              <a:rPr lang="en-US" altLang="ja-JP" smtClean="0"/>
              <a:t>BIOS </a:t>
            </a:r>
            <a:r>
              <a:rPr lang="ja-JP" altLang="en-US" smtClean="0"/>
              <a:t>に処理させる</a:t>
            </a:r>
            <a:endParaRPr lang="en-US" altLang="ja-JP" smtClean="0"/>
          </a:p>
          <a:p>
            <a:r>
              <a:rPr lang="ja-JP" altLang="en-US" smtClean="0"/>
              <a:t>ここまでの作業が完了してから </a:t>
            </a:r>
            <a:r>
              <a:rPr lang="en-US" altLang="ja-JP" smtClean="0"/>
              <a:t>OS </a:t>
            </a:r>
            <a:r>
              <a:rPr lang="ja-JP" altLang="en-US" smtClean="0"/>
              <a:t>に引き継ぐ</a:t>
            </a:r>
            <a:endParaRPr kumimoji="1" lang="en-US" altLang="ja-JP"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POST </a:t>
            </a:r>
            <a:r>
              <a:rPr kumimoji="1" lang="ja-JP" altLang="en-US" smtClean="0"/>
              <a:t>リードアウトの例</a:t>
            </a:r>
            <a:endParaRPr kumimoji="1" lang="ja-JP" altLang="en-US"/>
          </a:p>
        </p:txBody>
      </p:sp>
      <p:sp>
        <p:nvSpPr>
          <p:cNvPr id="4" name="Text Box 2"/>
          <p:cNvSpPr txBox="1">
            <a:spLocks noChangeArrowheads="1"/>
          </p:cNvSpPr>
          <p:nvPr/>
        </p:nvSpPr>
        <p:spPr bwMode="auto">
          <a:xfrm>
            <a:off x="609600" y="1828800"/>
            <a:ext cx="7994650" cy="4247317"/>
          </a:xfrm>
          <a:prstGeom prst="rect">
            <a:avLst/>
          </a:prstGeom>
          <a:solidFill>
            <a:schemeClr val="tx1"/>
          </a:solidFill>
          <a:ln w="38100">
            <a:solidFill>
              <a:schemeClr val="tx1"/>
            </a:solidFill>
            <a:miter lim="800000"/>
            <a:headEnd/>
            <a:tailEnd/>
          </a:ln>
        </p:spPr>
        <p:txBody>
          <a:bodyPr>
            <a:spAutoFit/>
          </a:bodyPr>
          <a:lstStyle/>
          <a:p>
            <a:r>
              <a:rPr lang="en-US" altLang="ja-JP" b="1" dirty="0">
                <a:solidFill>
                  <a:schemeClr val="bg1"/>
                </a:solidFill>
                <a:latin typeface="ＭＳ ゴシック" pitchFamily="-112" charset="-128"/>
                <a:ea typeface="ＭＳ ゴシック" pitchFamily="-112" charset="-128"/>
              </a:rPr>
              <a:t>CPU : Intel(R) </a:t>
            </a:r>
            <a:r>
              <a:rPr lang="en-US" altLang="ja-JP" b="1" dirty="0" smtClean="0">
                <a:solidFill>
                  <a:schemeClr val="bg1"/>
                </a:solidFill>
                <a:latin typeface="ＭＳ ゴシック" pitchFamily="-112" charset="-128"/>
                <a:ea typeface="ＭＳ ゴシック" pitchFamily="-112" charset="-128"/>
              </a:rPr>
              <a:t>Core(TM) 2 Quad CPU Q9550 @ 2.83GHz</a:t>
            </a:r>
            <a:endParaRPr lang="en-US" altLang="ja-JP" b="1" dirty="0">
              <a:solidFill>
                <a:schemeClr val="bg1"/>
              </a:solidFill>
              <a:latin typeface="ＭＳ ゴシック" pitchFamily="-112" charset="-128"/>
              <a:ea typeface="ＭＳ ゴシック" pitchFamily="-112" charset="-128"/>
            </a:endParaRPr>
          </a:p>
          <a:p>
            <a:r>
              <a:rPr lang="en-US" altLang="ja-JP" b="1" dirty="0">
                <a:solidFill>
                  <a:schemeClr val="bg1"/>
                </a:solidFill>
                <a:latin typeface="ＭＳ ゴシック" pitchFamily="-112" charset="-128"/>
                <a:ea typeface="ＭＳ ゴシック" pitchFamily="-112" charset="-128"/>
              </a:rPr>
              <a:t> Speed : </a:t>
            </a:r>
            <a:r>
              <a:rPr lang="en-US" altLang="ja-JP" b="1" dirty="0" smtClean="0">
                <a:solidFill>
                  <a:schemeClr val="bg1"/>
                </a:solidFill>
                <a:latin typeface="ＭＳ ゴシック" pitchFamily="-112" charset="-128"/>
                <a:ea typeface="ＭＳ ゴシック" pitchFamily="-112" charset="-128"/>
              </a:rPr>
              <a:t>2.83 GHz    Count : 4</a:t>
            </a:r>
            <a:endParaRPr lang="en-US" altLang="ja-JP" b="1" dirty="0">
              <a:solidFill>
                <a:schemeClr val="bg1"/>
              </a:solidFill>
              <a:latin typeface="ＭＳ ゴシック" pitchFamily="-112" charset="-128"/>
              <a:ea typeface="ＭＳ ゴシック" pitchFamily="-112" charset="-128"/>
            </a:endParaRPr>
          </a:p>
          <a:p>
            <a:endParaRPr lang="en-US" altLang="ja-JP" b="1" dirty="0" smtClean="0">
              <a:solidFill>
                <a:schemeClr val="bg1"/>
              </a:solidFill>
              <a:latin typeface="ＭＳ ゴシック" pitchFamily="-112" charset="-128"/>
              <a:ea typeface="ＭＳ ゴシック" pitchFamily="-112" charset="-128"/>
            </a:endParaRPr>
          </a:p>
          <a:p>
            <a:r>
              <a:rPr lang="en-US" altLang="ja-JP" b="1" dirty="0" smtClean="0">
                <a:solidFill>
                  <a:schemeClr val="bg1"/>
                </a:solidFill>
                <a:latin typeface="ＭＳ ゴシック" pitchFamily="-112" charset="-128"/>
                <a:ea typeface="ＭＳ ゴシック" pitchFamily="-112" charset="-128"/>
              </a:rPr>
              <a:t>Entering SETUP ...</a:t>
            </a:r>
            <a:endParaRPr lang="en-US" altLang="ja-JP" b="1" dirty="0">
              <a:solidFill>
                <a:schemeClr val="bg1"/>
              </a:solidFill>
              <a:latin typeface="ＭＳ ゴシック" pitchFamily="-112" charset="-128"/>
              <a:ea typeface="ＭＳ ゴシック" pitchFamily="-112" charset="-128"/>
            </a:endParaRPr>
          </a:p>
          <a:p>
            <a:r>
              <a:rPr lang="en-US" altLang="ja-JP" b="1" dirty="0">
                <a:solidFill>
                  <a:schemeClr val="bg1"/>
                </a:solidFill>
                <a:latin typeface="ＭＳ ゴシック" pitchFamily="-112" charset="-128"/>
                <a:ea typeface="ＭＳ ゴシック" pitchFamily="-112" charset="-128"/>
              </a:rPr>
              <a:t>Press </a:t>
            </a:r>
            <a:r>
              <a:rPr lang="en-US" altLang="ja-JP" b="1" dirty="0" smtClean="0">
                <a:solidFill>
                  <a:schemeClr val="bg1"/>
                </a:solidFill>
                <a:latin typeface="ＭＳ ゴシック" pitchFamily="-112" charset="-128"/>
                <a:ea typeface="ＭＳ ゴシック" pitchFamily="-112" charset="-128"/>
              </a:rPr>
              <a:t>F8 for BBS POPUP</a:t>
            </a:r>
            <a:endParaRPr lang="en-US" altLang="ja-JP" b="1" dirty="0">
              <a:solidFill>
                <a:schemeClr val="bg1"/>
              </a:solidFill>
              <a:latin typeface="ＭＳ ゴシック" pitchFamily="-112" charset="-128"/>
              <a:ea typeface="ＭＳ ゴシック" pitchFamily="-112" charset="-128"/>
            </a:endParaRPr>
          </a:p>
          <a:p>
            <a:r>
              <a:rPr lang="en-US" altLang="ja-JP" b="1" dirty="0">
                <a:solidFill>
                  <a:schemeClr val="bg1"/>
                </a:solidFill>
                <a:latin typeface="ＭＳ ゴシック" pitchFamily="-112" charset="-128"/>
                <a:ea typeface="ＭＳ ゴシック" pitchFamily="-112" charset="-128"/>
              </a:rPr>
              <a:t>Press </a:t>
            </a:r>
            <a:r>
              <a:rPr lang="en-US" altLang="ja-JP" b="1" dirty="0" smtClean="0">
                <a:solidFill>
                  <a:schemeClr val="bg1"/>
                </a:solidFill>
                <a:latin typeface="ＭＳ ゴシック" pitchFamily="-112" charset="-128"/>
                <a:ea typeface="ＭＳ ゴシック" pitchFamily="-112" charset="-128"/>
              </a:rPr>
              <a:t>ALT+F2 to execute ASUS EZ Flash 2</a:t>
            </a:r>
            <a:endParaRPr lang="en-US" altLang="ja-JP" b="1" dirty="0">
              <a:solidFill>
                <a:schemeClr val="bg1"/>
              </a:solidFill>
              <a:latin typeface="ＭＳ ゴシック" pitchFamily="-112" charset="-128"/>
              <a:ea typeface="ＭＳ ゴシック" pitchFamily="-112" charset="-128"/>
            </a:endParaRPr>
          </a:p>
          <a:p>
            <a:r>
              <a:rPr lang="en-US" altLang="ja-JP" b="1" dirty="0" smtClean="0">
                <a:solidFill>
                  <a:schemeClr val="bg1"/>
                </a:solidFill>
                <a:latin typeface="ＭＳ ゴシック" pitchFamily="-112" charset="-128"/>
                <a:ea typeface="ＭＳ ゴシック" pitchFamily="-112" charset="-128"/>
              </a:rPr>
              <a:t>Memory: DDR2 800 in Dual-Channel Interleaved Mode</a:t>
            </a:r>
          </a:p>
          <a:p>
            <a:r>
              <a:rPr lang="en-US" altLang="ja-JP" b="1" dirty="0" smtClean="0">
                <a:solidFill>
                  <a:schemeClr val="bg1"/>
                </a:solidFill>
                <a:latin typeface="ＭＳ ゴシック" pitchFamily="-112" charset="-128"/>
                <a:ea typeface="ＭＳ ゴシック" pitchFamily="-112" charset="-128"/>
              </a:rPr>
              <a:t>Initializing USB Controllers .. Done</a:t>
            </a:r>
            <a:endParaRPr lang="en-US" altLang="ja-JP" b="1" dirty="0">
              <a:solidFill>
                <a:schemeClr val="bg1"/>
              </a:solidFill>
              <a:latin typeface="ＭＳ ゴシック" pitchFamily="-112" charset="-128"/>
              <a:ea typeface="ＭＳ ゴシック" pitchFamily="-112" charset="-128"/>
            </a:endParaRPr>
          </a:p>
          <a:p>
            <a:r>
              <a:rPr lang="en-US" altLang="ja-JP" b="1" dirty="0" smtClean="0">
                <a:solidFill>
                  <a:schemeClr val="bg1"/>
                </a:solidFill>
                <a:latin typeface="ＭＳ ゴシック" pitchFamily="-112" charset="-128"/>
                <a:ea typeface="ＭＳ ゴシック" pitchFamily="-112" charset="-128"/>
              </a:rPr>
              <a:t>4096MB </a:t>
            </a:r>
            <a:r>
              <a:rPr lang="en-US" altLang="ja-JP" b="1" dirty="0">
                <a:solidFill>
                  <a:schemeClr val="bg1"/>
                </a:solidFill>
                <a:latin typeface="ＭＳ ゴシック" pitchFamily="-112" charset="-128"/>
                <a:ea typeface="ＭＳ ゴシック" pitchFamily="-112" charset="-128"/>
              </a:rPr>
              <a:t>OK</a:t>
            </a:r>
          </a:p>
          <a:p>
            <a:r>
              <a:rPr lang="en-US" altLang="ja-JP" b="1" dirty="0" smtClean="0">
                <a:solidFill>
                  <a:schemeClr val="bg1"/>
                </a:solidFill>
                <a:latin typeface="ＭＳ ゴシック" pitchFamily="-112" charset="-128"/>
                <a:ea typeface="ＭＳ ゴシック" pitchFamily="-112" charset="-128"/>
              </a:rPr>
              <a:t>USB Device(s) : 1 Mouse</a:t>
            </a:r>
          </a:p>
          <a:p>
            <a:r>
              <a:rPr lang="en-US" altLang="ja-JP" b="1" dirty="0" smtClean="0">
                <a:solidFill>
                  <a:schemeClr val="bg1"/>
                </a:solidFill>
                <a:latin typeface="ＭＳ ゴシック" pitchFamily="-112" charset="-128"/>
                <a:ea typeface="ＭＳ ゴシック" pitchFamily="-112" charset="-128"/>
              </a:rPr>
              <a:t>Auto-Detecting </a:t>
            </a:r>
            <a:r>
              <a:rPr lang="en-US" altLang="ja-JP" b="1" dirty="0" err="1" smtClean="0">
                <a:solidFill>
                  <a:schemeClr val="bg1"/>
                </a:solidFill>
                <a:latin typeface="ＭＳ ゴシック" pitchFamily="-112" charset="-128"/>
                <a:ea typeface="ＭＳ ゴシック" pitchFamily="-112" charset="-128"/>
              </a:rPr>
              <a:t>Sata</a:t>
            </a:r>
            <a:r>
              <a:rPr lang="en-US" altLang="ja-JP" b="1" dirty="0" smtClean="0">
                <a:solidFill>
                  <a:schemeClr val="bg1"/>
                </a:solidFill>
                <a:latin typeface="ＭＳ ゴシック" pitchFamily="-112" charset="-128"/>
                <a:ea typeface="ＭＳ ゴシック" pitchFamily="-112" charset="-128"/>
              </a:rPr>
              <a:t> 1 ... IDE Hard Disk</a:t>
            </a:r>
            <a:endParaRPr lang="en-US" altLang="ja-JP" b="1" dirty="0">
              <a:solidFill>
                <a:schemeClr val="bg1"/>
              </a:solidFill>
              <a:latin typeface="ＭＳ ゴシック" pitchFamily="-112" charset="-128"/>
              <a:ea typeface="ＭＳ ゴシック" pitchFamily="-112" charset="-128"/>
            </a:endParaRPr>
          </a:p>
          <a:p>
            <a:r>
              <a:rPr lang="en-US" altLang="ja-JP" b="1" dirty="0" err="1" smtClean="0">
                <a:solidFill>
                  <a:schemeClr val="bg1"/>
                </a:solidFill>
                <a:latin typeface="ＭＳ ゴシック" pitchFamily="-112" charset="-128"/>
                <a:ea typeface="ＭＳ ゴシック" pitchFamily="-112" charset="-128"/>
              </a:rPr>
              <a:t>Sata</a:t>
            </a:r>
            <a:r>
              <a:rPr lang="en-US" altLang="ja-JP" b="1" dirty="0" smtClean="0">
                <a:solidFill>
                  <a:schemeClr val="bg1"/>
                </a:solidFill>
                <a:latin typeface="ＭＳ ゴシック" pitchFamily="-112" charset="-128"/>
                <a:ea typeface="ＭＳ ゴシック" pitchFamily="-112" charset="-128"/>
              </a:rPr>
              <a:t> 1 : Hitachi HDP725050GLA360  GM40A5CA</a:t>
            </a:r>
          </a:p>
          <a:p>
            <a:r>
              <a:rPr lang="en-US" altLang="ja-JP" b="1" dirty="0" smtClean="0">
                <a:solidFill>
                  <a:schemeClr val="bg1"/>
                </a:solidFill>
                <a:latin typeface="ＭＳ ゴシック" pitchFamily="-112" charset="-128"/>
                <a:ea typeface="ＭＳ ゴシック" pitchFamily="-112" charset="-128"/>
              </a:rPr>
              <a:t>              Ultra DMA Mode-5, S.M.A.R.T. Capable and </a:t>
            </a:r>
            <a:r>
              <a:rPr lang="en-US" altLang="ja-JP" b="1" dirty="0" err="1" smtClean="0">
                <a:solidFill>
                  <a:schemeClr val="bg1"/>
                </a:solidFill>
                <a:latin typeface="ＭＳ ゴシック" pitchFamily="-112" charset="-128"/>
                <a:ea typeface="ＭＳ ゴシック" pitchFamily="-112" charset="-128"/>
              </a:rPr>
              <a:t>Statas</a:t>
            </a:r>
            <a:r>
              <a:rPr lang="en-US" altLang="ja-JP" b="1" dirty="0" smtClean="0">
                <a:solidFill>
                  <a:schemeClr val="bg1"/>
                </a:solidFill>
                <a:latin typeface="ＭＳ ゴシック" pitchFamily="-112" charset="-128"/>
                <a:ea typeface="ＭＳ ゴシック" pitchFamily="-112" charset="-128"/>
              </a:rPr>
              <a:t> OK</a:t>
            </a:r>
          </a:p>
          <a:p>
            <a:r>
              <a:rPr lang="en-US" altLang="ja-JP" b="1" dirty="0" smtClean="0">
                <a:solidFill>
                  <a:schemeClr val="bg1"/>
                </a:solidFill>
                <a:latin typeface="ＭＳ ゴシック" pitchFamily="-112" charset="-128"/>
                <a:ea typeface="ＭＳ ゴシック" pitchFamily="-112" charset="-128"/>
              </a:rPr>
              <a:t>Auto-detecting </a:t>
            </a:r>
            <a:r>
              <a:rPr lang="en-US" altLang="ja-JP" b="1" dirty="0">
                <a:solidFill>
                  <a:schemeClr val="bg1"/>
                </a:solidFill>
                <a:latin typeface="ＭＳ ゴシック" pitchFamily="-112" charset="-128"/>
                <a:ea typeface="ＭＳ ゴシック" pitchFamily="-112" charset="-128"/>
              </a:rPr>
              <a:t>USB Mass Storage Devices ..</a:t>
            </a:r>
          </a:p>
          <a:p>
            <a:r>
              <a:rPr lang="en-US" altLang="ja-JP" b="1" dirty="0">
                <a:solidFill>
                  <a:schemeClr val="bg1"/>
                </a:solidFill>
                <a:latin typeface="ＭＳ ゴシック" pitchFamily="-112" charset="-128"/>
                <a:ea typeface="ＭＳ ゴシック" pitchFamily="-112" charset="-128"/>
              </a:rPr>
              <a:t>00 USB mass storage devices found and configured.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の役割</a:t>
            </a:r>
            <a:endParaRPr kumimoji="1" lang="ja-JP" altLang="en-US"/>
          </a:p>
        </p:txBody>
      </p:sp>
      <p:sp>
        <p:nvSpPr>
          <p:cNvPr id="4" name="Rectangle 3"/>
          <p:cNvSpPr>
            <a:spLocks noGrp="1" noChangeArrowheads="1"/>
          </p:cNvSpPr>
          <p:nvPr>
            <p:ph idx="1"/>
          </p:nvPr>
        </p:nvSpPr>
        <p:spPr>
          <a:xfrm>
            <a:off x="457200" y="1562100"/>
            <a:ext cx="8229600" cy="5295900"/>
          </a:xfrm>
        </p:spPr>
        <p:txBody>
          <a:bodyPr>
            <a:normAutofit/>
          </a:bodyPr>
          <a:lstStyle/>
          <a:p>
            <a:r>
              <a:rPr lang="en-US" altLang="ja-JP" smtClean="0"/>
              <a:t>POST </a:t>
            </a:r>
            <a:r>
              <a:rPr lang="ja-JP" altLang="en-US" smtClean="0"/>
              <a:t>シークエンス</a:t>
            </a:r>
            <a:endParaRPr lang="en-US" altLang="ja-JP" smtClean="0"/>
          </a:p>
          <a:p>
            <a:pPr lvl="1"/>
            <a:r>
              <a:rPr lang="ja-JP" altLang="en-US" smtClean="0"/>
              <a:t>ハードウェアの認識</a:t>
            </a:r>
            <a:endParaRPr lang="en-US" altLang="ja-JP" smtClean="0"/>
          </a:p>
          <a:p>
            <a:pPr lvl="1"/>
            <a:r>
              <a:rPr lang="ja-JP" altLang="en-US" smtClean="0"/>
              <a:t>ハードウェアのチェック</a:t>
            </a:r>
            <a:endParaRPr lang="en-US" altLang="ja-JP" smtClean="0"/>
          </a:p>
          <a:p>
            <a:pPr lvl="1"/>
            <a:r>
              <a:rPr lang="ja-JP" altLang="en-US" smtClean="0"/>
              <a:t>ハードウェアの初期化</a:t>
            </a:r>
            <a:endParaRPr lang="en-US" altLang="ja-JP" smtClean="0"/>
          </a:p>
          <a:p>
            <a:r>
              <a:rPr lang="en-US" altLang="ja-JP" b="1" smtClean="0"/>
              <a:t>OS </a:t>
            </a:r>
            <a:r>
              <a:rPr lang="ja-JP" altLang="en-US" b="1" smtClean="0"/>
              <a:t>の起動プログラムの呼び出し</a:t>
            </a:r>
            <a:endParaRPr lang="en-US" altLang="ja-JP" b="1" smtClean="0"/>
          </a:p>
          <a:p>
            <a:endParaRPr lang="en-US" altLang="ja-JP" smtClean="0"/>
          </a:p>
          <a:p>
            <a:pPr lvl="1"/>
            <a:endParaRPr lang="en-US" altLang="ja-JP"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34"/>
          <p:cNvSpPr>
            <a:spLocks noGrp="1" noChangeArrowheads="1"/>
          </p:cNvSpPr>
          <p:nvPr>
            <p:ph type="title"/>
          </p:nvPr>
        </p:nvSpPr>
        <p:spPr>
          <a:xfrm>
            <a:off x="323850" y="260350"/>
            <a:ext cx="8208963" cy="762000"/>
          </a:xfrm>
        </p:spPr>
        <p:txBody>
          <a:bodyPr>
            <a:normAutofit/>
          </a:bodyPr>
          <a:lstStyle/>
          <a:p>
            <a:r>
              <a:rPr lang="en-US" altLang="ja-JP" sz="4100" smtClean="0"/>
              <a:t>OS </a:t>
            </a:r>
            <a:r>
              <a:rPr lang="ja-JP" altLang="en-US" sz="4100" smtClean="0"/>
              <a:t>の起動プログラムの呼び出し</a:t>
            </a:r>
          </a:p>
        </p:txBody>
      </p:sp>
      <p:sp>
        <p:nvSpPr>
          <p:cNvPr id="23557" name="Rectangle 5"/>
          <p:cNvSpPr>
            <a:spLocks noChangeArrowheads="1"/>
          </p:cNvSpPr>
          <p:nvPr/>
        </p:nvSpPr>
        <p:spPr bwMode="auto">
          <a:xfrm>
            <a:off x="357188" y="2213422"/>
            <a:ext cx="1098550" cy="1071562"/>
          </a:xfrm>
          <a:prstGeom prst="rect">
            <a:avLst/>
          </a:prstGeom>
          <a:solidFill>
            <a:srgbClr val="339966"/>
          </a:solidFill>
          <a:ln w="9525">
            <a:solidFill>
              <a:schemeClr val="tx1"/>
            </a:solidFill>
            <a:miter lim="800000"/>
            <a:headEnd/>
            <a:tailEnd/>
          </a:ln>
        </p:spPr>
        <p:txBody>
          <a:bodyPr wrap="none" anchor="ctr"/>
          <a:lstStyle/>
          <a:p>
            <a:pPr algn="ctr"/>
            <a:r>
              <a:rPr lang="en-US" altLang="ja-JP" sz="2800"/>
              <a:t>CPU</a:t>
            </a:r>
            <a:endParaRPr lang="ja-JP" altLang="en-US" sz="2800"/>
          </a:p>
        </p:txBody>
      </p:sp>
      <p:sp>
        <p:nvSpPr>
          <p:cNvPr id="23558" name="Text Box 25"/>
          <p:cNvSpPr txBox="1">
            <a:spLocks noChangeArrowheads="1"/>
          </p:cNvSpPr>
          <p:nvPr/>
        </p:nvSpPr>
        <p:spPr bwMode="auto">
          <a:xfrm>
            <a:off x="357188" y="4074921"/>
            <a:ext cx="2214562" cy="457200"/>
          </a:xfrm>
          <a:prstGeom prst="rect">
            <a:avLst/>
          </a:prstGeom>
          <a:noFill/>
          <a:ln w="9525">
            <a:noFill/>
            <a:miter lim="800000"/>
            <a:headEnd/>
            <a:tailEnd/>
          </a:ln>
        </p:spPr>
        <p:txBody>
          <a:bodyPr>
            <a:spAutoFit/>
          </a:bodyPr>
          <a:lstStyle/>
          <a:p>
            <a:pPr algn="ctr">
              <a:spcBef>
                <a:spcPct val="50000"/>
              </a:spcBef>
            </a:pPr>
            <a:r>
              <a:rPr lang="ja-JP" altLang="en-US" sz="2400" b="1" dirty="0">
                <a:latin typeface="Times New Roman" pitchFamily="-112" charset="0"/>
              </a:rPr>
              <a:t>ハードディスク</a:t>
            </a:r>
          </a:p>
        </p:txBody>
      </p:sp>
      <p:sp>
        <p:nvSpPr>
          <p:cNvPr id="23559" name="Text Box 26"/>
          <p:cNvSpPr txBox="1">
            <a:spLocks noChangeArrowheads="1"/>
          </p:cNvSpPr>
          <p:nvPr/>
        </p:nvSpPr>
        <p:spPr bwMode="auto">
          <a:xfrm>
            <a:off x="1027584" y="5252690"/>
            <a:ext cx="1600200" cy="336550"/>
          </a:xfrm>
          <a:prstGeom prst="rect">
            <a:avLst/>
          </a:prstGeom>
          <a:noFill/>
          <a:ln w="9525">
            <a:noFill/>
            <a:miter lim="800000"/>
            <a:headEnd/>
            <a:tailEnd/>
          </a:ln>
        </p:spPr>
        <p:txBody>
          <a:bodyPr>
            <a:spAutoFit/>
          </a:bodyPr>
          <a:lstStyle/>
          <a:p>
            <a:pPr>
              <a:spcBef>
                <a:spcPct val="50000"/>
              </a:spcBef>
            </a:pPr>
            <a:r>
              <a:rPr lang="ja-JP" altLang="en-US" sz="1600" b="1" dirty="0">
                <a:latin typeface="ＭＳ Ｐゴシック" pitchFamily="-112" charset="-128"/>
              </a:rPr>
              <a:t>パーティション</a:t>
            </a:r>
            <a:r>
              <a:rPr lang="en-US" altLang="ja-JP" sz="1600" b="1" dirty="0">
                <a:latin typeface="ＭＳ Ｐゴシック" pitchFamily="-112" charset="-128"/>
              </a:rPr>
              <a:t>1</a:t>
            </a:r>
            <a:endParaRPr lang="en-US" altLang="ja-JP" sz="2400" b="1" dirty="0">
              <a:latin typeface="ＭＳ Ｐゴシック" pitchFamily="-112" charset="-128"/>
            </a:endParaRPr>
          </a:p>
        </p:txBody>
      </p:sp>
      <p:sp>
        <p:nvSpPr>
          <p:cNvPr id="23560" name="Text Box 27"/>
          <p:cNvSpPr txBox="1">
            <a:spLocks noChangeArrowheads="1"/>
          </p:cNvSpPr>
          <p:nvPr/>
        </p:nvSpPr>
        <p:spPr bwMode="auto">
          <a:xfrm>
            <a:off x="3851920" y="5252690"/>
            <a:ext cx="1600200" cy="336550"/>
          </a:xfrm>
          <a:prstGeom prst="rect">
            <a:avLst/>
          </a:prstGeom>
          <a:noFill/>
          <a:ln w="9525">
            <a:noFill/>
            <a:miter lim="800000"/>
            <a:headEnd/>
            <a:tailEnd/>
          </a:ln>
        </p:spPr>
        <p:txBody>
          <a:bodyPr>
            <a:spAutoFit/>
          </a:bodyPr>
          <a:lstStyle/>
          <a:p>
            <a:pPr>
              <a:spcBef>
                <a:spcPct val="50000"/>
              </a:spcBef>
            </a:pPr>
            <a:r>
              <a:rPr lang="ja-JP" altLang="en-US" sz="1600" b="1">
                <a:latin typeface="ＭＳ Ｐゴシック" pitchFamily="-112" charset="-128"/>
              </a:rPr>
              <a:t>パーティション</a:t>
            </a:r>
            <a:r>
              <a:rPr lang="en-US" altLang="ja-JP" sz="1600" b="1">
                <a:latin typeface="ＭＳ Ｐゴシック" pitchFamily="-112" charset="-128"/>
              </a:rPr>
              <a:t>2</a:t>
            </a:r>
            <a:endParaRPr lang="en-US" altLang="ja-JP" sz="2400" b="1">
              <a:latin typeface="ＭＳ Ｐゴシック" pitchFamily="-112" charset="-128"/>
            </a:endParaRPr>
          </a:p>
        </p:txBody>
      </p:sp>
      <p:grpSp>
        <p:nvGrpSpPr>
          <p:cNvPr id="2" name="グループ化 42"/>
          <p:cNvGrpSpPr/>
          <p:nvPr/>
        </p:nvGrpSpPr>
        <p:grpSpPr>
          <a:xfrm>
            <a:off x="142875" y="4574999"/>
            <a:ext cx="5572125" cy="1590305"/>
            <a:chOff x="142875" y="5000648"/>
            <a:chExt cx="5572125" cy="1590305"/>
          </a:xfrm>
        </p:grpSpPr>
        <p:sp>
          <p:nvSpPr>
            <p:cNvPr id="23586" name="Rectangle 2"/>
            <p:cNvSpPr>
              <a:spLocks noChangeArrowheads="1"/>
            </p:cNvSpPr>
            <p:nvPr/>
          </p:nvSpPr>
          <p:spPr bwMode="auto">
            <a:xfrm>
              <a:off x="142875" y="5000648"/>
              <a:ext cx="5572125" cy="685800"/>
            </a:xfrm>
            <a:prstGeom prst="rect">
              <a:avLst/>
            </a:prstGeom>
            <a:solidFill>
              <a:schemeClr val="folHlink"/>
            </a:solidFill>
            <a:ln w="28575">
              <a:solidFill>
                <a:schemeClr val="tx1"/>
              </a:solidFill>
              <a:miter lim="800000"/>
              <a:headEnd/>
              <a:tailEnd/>
            </a:ln>
          </p:spPr>
          <p:txBody>
            <a:bodyPr wrap="none" anchor="ctr"/>
            <a:lstStyle/>
            <a:p>
              <a:endParaRPr lang="ja-JP" altLang="en-US"/>
            </a:p>
          </p:txBody>
        </p:sp>
        <p:sp>
          <p:nvSpPr>
            <p:cNvPr id="23587" name="Rectangle 3"/>
            <p:cNvSpPr>
              <a:spLocks noChangeArrowheads="1"/>
            </p:cNvSpPr>
            <p:nvPr/>
          </p:nvSpPr>
          <p:spPr bwMode="auto">
            <a:xfrm>
              <a:off x="500513" y="5072086"/>
              <a:ext cx="2428425" cy="533400"/>
            </a:xfrm>
            <a:prstGeom prst="rect">
              <a:avLst/>
            </a:prstGeom>
            <a:solidFill>
              <a:srgbClr val="CCCC00"/>
            </a:solidFill>
            <a:ln w="28575">
              <a:solidFill>
                <a:schemeClr val="tx1"/>
              </a:solidFill>
              <a:miter lim="800000"/>
              <a:headEnd/>
              <a:tailEnd/>
            </a:ln>
          </p:spPr>
          <p:txBody>
            <a:bodyPr wrap="none" anchor="ctr"/>
            <a:lstStyle/>
            <a:p>
              <a:endParaRPr lang="ja-JP" altLang="en-US"/>
            </a:p>
          </p:txBody>
        </p:sp>
        <p:sp>
          <p:nvSpPr>
            <p:cNvPr id="23588" name="Rectangle 19"/>
            <p:cNvSpPr>
              <a:spLocks noChangeArrowheads="1"/>
            </p:cNvSpPr>
            <p:nvPr/>
          </p:nvSpPr>
          <p:spPr bwMode="auto">
            <a:xfrm>
              <a:off x="214722" y="5072086"/>
              <a:ext cx="153273" cy="533400"/>
            </a:xfrm>
            <a:prstGeom prst="rect">
              <a:avLst/>
            </a:prstGeom>
            <a:solidFill>
              <a:srgbClr val="FF3300"/>
            </a:solidFill>
            <a:ln w="28575">
              <a:solidFill>
                <a:schemeClr val="tx1"/>
              </a:solidFill>
              <a:miter lim="800000"/>
              <a:headEnd/>
              <a:tailEnd/>
            </a:ln>
          </p:spPr>
          <p:txBody>
            <a:bodyPr wrap="none" anchor="ctr"/>
            <a:lstStyle/>
            <a:p>
              <a:endParaRPr lang="ja-JP" altLang="en-US"/>
            </a:p>
          </p:txBody>
        </p:sp>
        <p:sp>
          <p:nvSpPr>
            <p:cNvPr id="23589" name="Rectangle 20"/>
            <p:cNvSpPr>
              <a:spLocks noChangeArrowheads="1"/>
            </p:cNvSpPr>
            <p:nvPr/>
          </p:nvSpPr>
          <p:spPr bwMode="auto">
            <a:xfrm>
              <a:off x="500513" y="5072086"/>
              <a:ext cx="153273" cy="533400"/>
            </a:xfrm>
            <a:prstGeom prst="rect">
              <a:avLst/>
            </a:prstGeom>
            <a:solidFill>
              <a:srgbClr val="0000FF"/>
            </a:solidFill>
            <a:ln w="28575">
              <a:solidFill>
                <a:schemeClr val="tx1"/>
              </a:solidFill>
              <a:miter lim="800000"/>
              <a:headEnd/>
              <a:tailEnd/>
            </a:ln>
          </p:spPr>
          <p:txBody>
            <a:bodyPr wrap="none" anchor="ctr"/>
            <a:lstStyle/>
            <a:p>
              <a:endParaRPr lang="ja-JP" altLang="en-US"/>
            </a:p>
          </p:txBody>
        </p:sp>
        <p:sp>
          <p:nvSpPr>
            <p:cNvPr id="23590" name="Rectangle 21"/>
            <p:cNvSpPr>
              <a:spLocks noChangeArrowheads="1"/>
            </p:cNvSpPr>
            <p:nvPr/>
          </p:nvSpPr>
          <p:spPr bwMode="auto">
            <a:xfrm>
              <a:off x="3000784" y="5072086"/>
              <a:ext cx="2572118" cy="533400"/>
            </a:xfrm>
            <a:prstGeom prst="rect">
              <a:avLst/>
            </a:prstGeom>
            <a:solidFill>
              <a:srgbClr val="CCCC00"/>
            </a:solidFill>
            <a:ln w="28575">
              <a:solidFill>
                <a:schemeClr val="tx1"/>
              </a:solidFill>
              <a:miter lim="800000"/>
              <a:headEnd/>
              <a:tailEnd/>
            </a:ln>
          </p:spPr>
          <p:txBody>
            <a:bodyPr wrap="none" anchor="ctr"/>
            <a:lstStyle/>
            <a:p>
              <a:endParaRPr lang="ja-JP" altLang="en-US"/>
            </a:p>
          </p:txBody>
        </p:sp>
        <p:sp>
          <p:nvSpPr>
            <p:cNvPr id="23591" name="Rectangle 22"/>
            <p:cNvSpPr>
              <a:spLocks noChangeArrowheads="1"/>
            </p:cNvSpPr>
            <p:nvPr/>
          </p:nvSpPr>
          <p:spPr bwMode="auto">
            <a:xfrm>
              <a:off x="3000784" y="5072086"/>
              <a:ext cx="153273" cy="533400"/>
            </a:xfrm>
            <a:prstGeom prst="rect">
              <a:avLst/>
            </a:prstGeom>
            <a:solidFill>
              <a:srgbClr val="0000FF"/>
            </a:solidFill>
            <a:ln w="28575">
              <a:solidFill>
                <a:schemeClr val="tx1"/>
              </a:solidFill>
              <a:miter lim="800000"/>
              <a:headEnd/>
              <a:tailEnd/>
            </a:ln>
          </p:spPr>
          <p:txBody>
            <a:bodyPr wrap="none" anchor="ctr"/>
            <a:lstStyle/>
            <a:p>
              <a:endParaRPr lang="ja-JP" altLang="en-US"/>
            </a:p>
          </p:txBody>
        </p:sp>
        <p:sp>
          <p:nvSpPr>
            <p:cNvPr id="23592" name="AutoShape 35"/>
            <p:cNvSpPr>
              <a:spLocks noChangeArrowheads="1"/>
            </p:cNvSpPr>
            <p:nvPr/>
          </p:nvSpPr>
          <p:spPr bwMode="auto">
            <a:xfrm>
              <a:off x="214722" y="6014889"/>
              <a:ext cx="1216607" cy="571500"/>
            </a:xfrm>
            <a:prstGeom prst="wedgeRectCallout">
              <a:avLst>
                <a:gd name="adj1" fmla="val -40054"/>
                <a:gd name="adj2" fmla="val -112029"/>
              </a:avLst>
            </a:prstGeom>
            <a:solidFill>
              <a:srgbClr val="D1FFFC"/>
            </a:solidFill>
            <a:ln w="9525">
              <a:solidFill>
                <a:schemeClr val="tx1"/>
              </a:solidFill>
              <a:miter lim="800000"/>
              <a:headEnd/>
              <a:tailEnd/>
            </a:ln>
          </p:spPr>
          <p:txBody>
            <a:bodyPr/>
            <a:lstStyle/>
            <a:p>
              <a:pPr algn="ctr"/>
              <a:r>
                <a:rPr lang="ja-JP" altLang="en-US" sz="1600" b="1" dirty="0">
                  <a:solidFill>
                    <a:srgbClr val="0070C0"/>
                  </a:solidFill>
                  <a:latin typeface="Verdana" pitchFamily="-112" charset="0"/>
                  <a:ea typeface="Osaka-UI" pitchFamily="50" charset="-128"/>
                </a:rPr>
                <a:t>ブート</a:t>
              </a:r>
              <a:endParaRPr lang="en-US" altLang="ja-JP" sz="1600" b="1" dirty="0">
                <a:solidFill>
                  <a:srgbClr val="0070C0"/>
                </a:solidFill>
                <a:latin typeface="Verdana" pitchFamily="-112" charset="0"/>
                <a:ea typeface="Osaka-UI" pitchFamily="50" charset="-128"/>
              </a:endParaRPr>
            </a:p>
            <a:p>
              <a:pPr algn="ctr"/>
              <a:r>
                <a:rPr lang="ja-JP" altLang="en-US" sz="1600" b="1" dirty="0">
                  <a:solidFill>
                    <a:srgbClr val="0070C0"/>
                  </a:solidFill>
                  <a:latin typeface="Verdana" pitchFamily="-112" charset="0"/>
                  <a:ea typeface="Osaka-UI" pitchFamily="50" charset="-128"/>
                </a:rPr>
                <a:t>ローダ</a:t>
              </a:r>
            </a:p>
          </p:txBody>
        </p:sp>
        <p:sp>
          <p:nvSpPr>
            <p:cNvPr id="23593" name="AutoShape 36"/>
            <p:cNvSpPr>
              <a:spLocks noChangeArrowheads="1"/>
            </p:cNvSpPr>
            <p:nvPr/>
          </p:nvSpPr>
          <p:spPr bwMode="auto">
            <a:xfrm>
              <a:off x="2429203" y="6090890"/>
              <a:ext cx="1428955" cy="500063"/>
            </a:xfrm>
            <a:prstGeom prst="wedgeRectCallout">
              <a:avLst>
                <a:gd name="adj1" fmla="val -4190"/>
                <a:gd name="adj2" fmla="val -131255"/>
              </a:avLst>
            </a:prstGeom>
            <a:solidFill>
              <a:srgbClr val="CCFFFF"/>
            </a:solidFill>
            <a:ln w="9525">
              <a:solidFill>
                <a:schemeClr val="tx1"/>
              </a:solidFill>
              <a:miter lim="800000"/>
              <a:headEnd/>
              <a:tailEnd/>
            </a:ln>
          </p:spPr>
          <p:txBody>
            <a:bodyPr/>
            <a:lstStyle/>
            <a:p>
              <a:pPr algn="ctr"/>
              <a:r>
                <a:rPr lang="ja-JP" altLang="en-US" sz="1600" b="1" dirty="0">
                  <a:solidFill>
                    <a:srgbClr val="0000CC"/>
                  </a:solidFill>
                  <a:latin typeface="Verdana" pitchFamily="-112" charset="0"/>
                  <a:ea typeface="Osaka-UI" pitchFamily="50" charset="-128"/>
                </a:rPr>
                <a:t>カーネル</a:t>
              </a:r>
              <a:endParaRPr lang="en-US" altLang="ja-JP" sz="1600" b="1" dirty="0">
                <a:solidFill>
                  <a:srgbClr val="0000CC"/>
                </a:solidFill>
                <a:latin typeface="Verdana" pitchFamily="-112" charset="0"/>
                <a:ea typeface="Osaka-UI" pitchFamily="50" charset="-128"/>
              </a:endParaRPr>
            </a:p>
            <a:p>
              <a:pPr algn="ctr"/>
              <a:r>
                <a:rPr lang="ja-JP" altLang="en-US" sz="1600" b="1" dirty="0">
                  <a:solidFill>
                    <a:srgbClr val="0000CC"/>
                  </a:solidFill>
                  <a:latin typeface="Verdana" pitchFamily="-112" charset="0"/>
                  <a:ea typeface="Osaka-UI" pitchFamily="50" charset="-128"/>
                </a:rPr>
                <a:t>ローダ</a:t>
              </a:r>
            </a:p>
          </p:txBody>
        </p:sp>
      </p:grpSp>
      <p:pic>
        <p:nvPicPr>
          <p:cNvPr id="23562" name="Picture 40" descr="window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71938" y="4574976"/>
            <a:ext cx="576262" cy="563563"/>
          </a:xfrm>
          <a:prstGeom prst="rect">
            <a:avLst/>
          </a:prstGeom>
          <a:noFill/>
          <a:ln w="9525">
            <a:noFill/>
            <a:miter lim="800000"/>
            <a:headEnd/>
            <a:tailEnd/>
          </a:ln>
        </p:spPr>
      </p:pic>
      <p:pic>
        <p:nvPicPr>
          <p:cNvPr id="23563" name="Picture 41" descr="logo"/>
          <p:cNvPicPr>
            <a:picLocks noChangeAspect="1" noChangeArrowheads="1"/>
          </p:cNvPicPr>
          <p:nvPr/>
        </p:nvPicPr>
        <p:blipFill>
          <a:blip r:embed="rId3" cstate="print">
            <a:clrChange>
              <a:clrFrom>
                <a:srgbClr val="FFFFFF"/>
              </a:clrFrom>
              <a:clrTo>
                <a:srgbClr val="FFFFFF">
                  <a:alpha val="0"/>
                </a:srgbClr>
              </a:clrTo>
            </a:clrChange>
          </a:blip>
          <a:srcRect r="55212"/>
          <a:stretch>
            <a:fillRect/>
          </a:stretch>
        </p:blipFill>
        <p:spPr bwMode="auto">
          <a:xfrm>
            <a:off x="1500188" y="4571801"/>
            <a:ext cx="498475" cy="574675"/>
          </a:xfrm>
          <a:prstGeom prst="rect">
            <a:avLst/>
          </a:prstGeom>
          <a:noFill/>
          <a:ln w="9525">
            <a:noFill/>
            <a:miter lim="800000"/>
            <a:headEnd/>
            <a:tailEnd/>
          </a:ln>
        </p:spPr>
      </p:pic>
      <p:sp>
        <p:nvSpPr>
          <p:cNvPr id="23564" name="Rectangle 5"/>
          <p:cNvSpPr>
            <a:spLocks noChangeArrowheads="1"/>
          </p:cNvSpPr>
          <p:nvPr/>
        </p:nvSpPr>
        <p:spPr bwMode="auto">
          <a:xfrm>
            <a:off x="2903090" y="2207717"/>
            <a:ext cx="1380878" cy="573211"/>
          </a:xfrm>
          <a:prstGeom prst="rect">
            <a:avLst/>
          </a:prstGeom>
          <a:solidFill>
            <a:srgbClr val="3366FF"/>
          </a:solidFill>
          <a:ln w="9525">
            <a:solidFill>
              <a:schemeClr val="tx1"/>
            </a:solidFill>
            <a:miter lim="800000"/>
            <a:headEnd/>
            <a:tailEnd/>
          </a:ln>
        </p:spPr>
        <p:txBody>
          <a:bodyPr wrap="none" anchor="ctr"/>
          <a:lstStyle/>
          <a:p>
            <a:pPr algn="ctr"/>
            <a:r>
              <a:rPr lang="en-US" altLang="ja-JP" sz="2800" dirty="0"/>
              <a:t>BIOS</a:t>
            </a:r>
            <a:endParaRPr lang="ja-JP" altLang="en-US" sz="2800" dirty="0"/>
          </a:p>
        </p:txBody>
      </p:sp>
      <p:sp>
        <p:nvSpPr>
          <p:cNvPr id="25614" name="Rectangle 5"/>
          <p:cNvSpPr>
            <a:spLocks noChangeArrowheads="1"/>
          </p:cNvSpPr>
          <p:nvPr/>
        </p:nvSpPr>
        <p:spPr bwMode="auto">
          <a:xfrm>
            <a:off x="3477443" y="3140968"/>
            <a:ext cx="1598613" cy="714375"/>
          </a:xfrm>
          <a:prstGeom prst="rect">
            <a:avLst/>
          </a:prstGeom>
          <a:solidFill>
            <a:schemeClr val="accent6">
              <a:lumMod val="60000"/>
              <a:lumOff val="40000"/>
            </a:schemeClr>
          </a:solidFill>
          <a:ln w="9525">
            <a:solidFill>
              <a:schemeClr val="tx1"/>
            </a:solidFill>
            <a:miter lim="800000"/>
            <a:headEnd/>
            <a:tailEnd/>
          </a:ln>
        </p:spPr>
        <p:txBody>
          <a:bodyPr wrap="none" anchor="ctr"/>
          <a:lstStyle/>
          <a:p>
            <a:r>
              <a:rPr lang="ja-JP" altLang="en-US" sz="2400"/>
              <a:t>メインメモリ</a:t>
            </a:r>
          </a:p>
        </p:txBody>
      </p:sp>
      <p:sp>
        <p:nvSpPr>
          <p:cNvPr id="12303" name="下矢印吹き出し 36"/>
          <p:cNvSpPr>
            <a:spLocks noChangeArrowheads="1"/>
          </p:cNvSpPr>
          <p:nvPr/>
        </p:nvSpPr>
        <p:spPr bwMode="auto">
          <a:xfrm>
            <a:off x="214313" y="1268760"/>
            <a:ext cx="1428750" cy="857250"/>
          </a:xfrm>
          <a:prstGeom prst="downArrowCallout">
            <a:avLst>
              <a:gd name="adj1" fmla="val 25000"/>
              <a:gd name="adj2" fmla="val 25000"/>
              <a:gd name="adj3" fmla="val 25000"/>
              <a:gd name="adj4" fmla="val 64977"/>
            </a:avLst>
          </a:prstGeom>
          <a:solidFill>
            <a:schemeClr val="tx2">
              <a:lumMod val="60000"/>
              <a:lumOff val="40000"/>
            </a:schemeClr>
          </a:solidFill>
          <a:ln w="9525" algn="ctr">
            <a:solidFill>
              <a:schemeClr val="tx1"/>
            </a:solidFill>
            <a:miter lim="800000"/>
            <a:headEnd/>
            <a:tailEnd/>
          </a:ln>
        </p:spPr>
        <p:txBody>
          <a:bodyPr wrap="none"/>
          <a:lstStyle/>
          <a:p>
            <a:r>
              <a:rPr lang="ja-JP" altLang="en-US" sz="2400">
                <a:solidFill>
                  <a:srgbClr val="000000"/>
                </a:solidFill>
              </a:rPr>
              <a:t>電源投入</a:t>
            </a:r>
          </a:p>
        </p:txBody>
      </p:sp>
      <p:sp>
        <p:nvSpPr>
          <p:cNvPr id="12304" name="Text Box 7"/>
          <p:cNvSpPr txBox="1">
            <a:spLocks noChangeArrowheads="1"/>
          </p:cNvSpPr>
          <p:nvPr/>
        </p:nvSpPr>
        <p:spPr bwMode="auto">
          <a:xfrm>
            <a:off x="5715000" y="1288157"/>
            <a:ext cx="3286125" cy="4401205"/>
          </a:xfrm>
          <a:prstGeom prst="rect">
            <a:avLst/>
          </a:prstGeom>
          <a:noFill/>
          <a:ln w="9525">
            <a:noFill/>
            <a:miter lim="800000"/>
            <a:headEnd/>
            <a:tailEnd/>
          </a:ln>
        </p:spPr>
        <p:txBody>
          <a:bodyPr>
            <a:spAutoFit/>
          </a:bodyPr>
          <a:lstStyle/>
          <a:p>
            <a:pPr marL="457200" indent="-457200">
              <a:buFont typeface="Arial" charset="0"/>
              <a:buAutoNum type="arabicPeriod"/>
            </a:pPr>
            <a:r>
              <a:rPr lang="en-US" altLang="ja-JP" sz="2000" dirty="0" smtClean="0">
                <a:latin typeface="ＭＳ Ｐゴシック" pitchFamily="-112" charset="-128"/>
              </a:rPr>
              <a:t>CPU</a:t>
            </a:r>
            <a:r>
              <a:rPr lang="ja-JP" altLang="en-US" sz="2000" dirty="0">
                <a:latin typeface="ＭＳ Ｐゴシック" pitchFamily="-112" charset="-128"/>
              </a:rPr>
              <a:t>が</a:t>
            </a:r>
            <a:r>
              <a:rPr lang="en-US" altLang="ja-JP" sz="2000" dirty="0">
                <a:latin typeface="ＭＳ Ｐゴシック" pitchFamily="-112" charset="-128"/>
              </a:rPr>
              <a:t>BIOS</a:t>
            </a:r>
            <a:r>
              <a:rPr lang="ja-JP" altLang="en-US" sz="2000" dirty="0">
                <a:latin typeface="ＭＳ Ｐゴシック" pitchFamily="-112" charset="-128"/>
              </a:rPr>
              <a:t>を読み込む</a:t>
            </a:r>
            <a:endParaRPr lang="en-US" altLang="ja-JP" sz="2000" dirty="0">
              <a:latin typeface="ＭＳ Ｐゴシック" pitchFamily="-112" charset="-128"/>
            </a:endParaRPr>
          </a:p>
          <a:p>
            <a:pPr marL="457200" indent="-457200">
              <a:buFont typeface="Arial" charset="0"/>
              <a:buAutoNum type="arabicPeriod"/>
            </a:pPr>
            <a:r>
              <a:rPr lang="en-US" altLang="ja-JP" sz="2000">
                <a:latin typeface="ＭＳ Ｐゴシック" pitchFamily="-112" charset="-128"/>
              </a:rPr>
              <a:t>BIOS</a:t>
            </a:r>
            <a:r>
              <a:rPr lang="ja-JP" altLang="en-US" sz="2000" smtClean="0">
                <a:latin typeface="ＭＳ Ｐゴシック" pitchFamily="-112" charset="-128"/>
              </a:rPr>
              <a:t>が</a:t>
            </a:r>
            <a:r>
              <a:rPr lang="en-US" altLang="ja-JP" sz="2000" smtClean="0">
                <a:latin typeface="ＭＳ Ｐゴシック" pitchFamily="-112" charset="-128"/>
              </a:rPr>
              <a:t>POST</a:t>
            </a:r>
            <a:r>
              <a:rPr lang="ja-JP" altLang="en-US" sz="2000" smtClean="0">
                <a:latin typeface="ＭＳ Ｐゴシック" pitchFamily="-112" charset="-128"/>
              </a:rPr>
              <a:t>を</a:t>
            </a:r>
            <a:r>
              <a:rPr lang="ja-JP" altLang="en-US" sz="2000" dirty="0">
                <a:latin typeface="ＭＳ Ｐゴシック" pitchFamily="-112" charset="-128"/>
              </a:rPr>
              <a:t>行うよう命令</a:t>
            </a:r>
            <a:endParaRPr lang="en-US" altLang="ja-JP" sz="2000" dirty="0">
              <a:latin typeface="ＭＳ Ｐゴシック" pitchFamily="-112" charset="-128"/>
            </a:endParaRPr>
          </a:p>
          <a:p>
            <a:pPr marL="457200" indent="-457200">
              <a:buFont typeface="Arial" charset="0"/>
              <a:buAutoNum type="arabicPeriod"/>
            </a:pPr>
            <a:r>
              <a:rPr lang="en-US" altLang="ja-JP" sz="2000" dirty="0">
                <a:latin typeface="ＭＳ Ｐゴシック" pitchFamily="-112" charset="-128"/>
              </a:rPr>
              <a:t>BIOS</a:t>
            </a:r>
            <a:r>
              <a:rPr lang="ja-JP" altLang="en-US" sz="2000" dirty="0" smtClean="0">
                <a:latin typeface="ＭＳ Ｐゴシック" pitchFamily="-112" charset="-128"/>
              </a:rPr>
              <a:t>がハードディスク</a:t>
            </a:r>
            <a:r>
              <a:rPr lang="ja-JP" altLang="en-US" sz="2000" dirty="0">
                <a:latin typeface="ＭＳ Ｐゴシック" pitchFamily="-112" charset="-128"/>
              </a:rPr>
              <a:t>の先頭にあるブートローダを読みに行くよう命令</a:t>
            </a:r>
            <a:endParaRPr lang="en-US" altLang="ja-JP" sz="2000" dirty="0">
              <a:latin typeface="ＭＳ Ｐゴシック" pitchFamily="-112" charset="-128"/>
            </a:endParaRPr>
          </a:p>
          <a:p>
            <a:pPr marL="457200" indent="-457200">
              <a:buFont typeface="Arial" charset="0"/>
              <a:buAutoNum type="arabicPeriod"/>
            </a:pPr>
            <a:r>
              <a:rPr lang="en-US" altLang="ja-JP" sz="2000" dirty="0">
                <a:latin typeface="ＭＳ Ｐゴシック" pitchFamily="-112" charset="-128"/>
              </a:rPr>
              <a:t>CPU</a:t>
            </a:r>
            <a:r>
              <a:rPr lang="ja-JP" altLang="en-US" sz="2000" dirty="0">
                <a:latin typeface="ＭＳ Ｐゴシック" pitchFamily="-112" charset="-128"/>
              </a:rPr>
              <a:t>は</a:t>
            </a:r>
            <a:r>
              <a:rPr lang="ja-JP" altLang="en-US" sz="2000" dirty="0">
                <a:solidFill>
                  <a:srgbClr val="FF0000"/>
                </a:solidFill>
                <a:latin typeface="ＭＳ Ｐゴシック" pitchFamily="-112" charset="-128"/>
              </a:rPr>
              <a:t>ブートローダ</a:t>
            </a:r>
            <a:r>
              <a:rPr lang="ja-JP" altLang="en-US" sz="2000" dirty="0">
                <a:latin typeface="ＭＳ Ｐゴシック" pitchFamily="-112" charset="-128"/>
              </a:rPr>
              <a:t>からハードディスク中の</a:t>
            </a:r>
            <a:r>
              <a:rPr lang="en-US" altLang="ja-JP" sz="2000" dirty="0">
                <a:latin typeface="ＭＳ Ｐゴシック" pitchFamily="-112" charset="-128"/>
              </a:rPr>
              <a:t>OS</a:t>
            </a:r>
            <a:r>
              <a:rPr lang="ja-JP" altLang="en-US" sz="2000" dirty="0">
                <a:latin typeface="ＭＳ Ｐゴシック" pitchFamily="-112" charset="-128"/>
              </a:rPr>
              <a:t>の位置を教わる</a:t>
            </a:r>
            <a:endParaRPr lang="en-US" altLang="ja-JP" sz="2000" dirty="0">
              <a:latin typeface="ＭＳ Ｐゴシック" pitchFamily="-112" charset="-128"/>
            </a:endParaRPr>
          </a:p>
          <a:p>
            <a:pPr marL="457200" indent="-457200">
              <a:buFont typeface="Arial" charset="0"/>
              <a:buAutoNum type="arabicPeriod"/>
            </a:pPr>
            <a:r>
              <a:rPr lang="en-US" altLang="ja-JP" sz="2000" dirty="0">
                <a:latin typeface="ＭＳ Ｐゴシック" pitchFamily="-112" charset="-128"/>
              </a:rPr>
              <a:t>CPU</a:t>
            </a:r>
            <a:r>
              <a:rPr lang="ja-JP" altLang="en-US" sz="2000" dirty="0">
                <a:latin typeface="ＭＳ Ｐゴシック" pitchFamily="-112" charset="-128"/>
              </a:rPr>
              <a:t>は</a:t>
            </a:r>
            <a:r>
              <a:rPr lang="ja-JP" altLang="en-US" sz="2000" dirty="0">
                <a:solidFill>
                  <a:srgbClr val="FF0000"/>
                </a:solidFill>
                <a:latin typeface="ＭＳ Ｐゴシック" pitchFamily="-112" charset="-128"/>
              </a:rPr>
              <a:t>カーネルローダ</a:t>
            </a:r>
            <a:r>
              <a:rPr lang="ja-JP" altLang="en-US" sz="2000" dirty="0">
                <a:latin typeface="ＭＳ Ｐゴシック" pitchFamily="-112" charset="-128"/>
              </a:rPr>
              <a:t>に</a:t>
            </a:r>
            <a:r>
              <a:rPr lang="en-US" altLang="ja-JP" sz="2000" dirty="0">
                <a:latin typeface="ＭＳ Ｐゴシック" pitchFamily="-112" charset="-128"/>
              </a:rPr>
              <a:t>OS</a:t>
            </a:r>
            <a:r>
              <a:rPr lang="ja-JP" altLang="en-US" sz="2000" dirty="0">
                <a:latin typeface="ＭＳ Ｐゴシック" pitchFamily="-112" charset="-128"/>
              </a:rPr>
              <a:t>のカーネルをメインメモリに転送するよう命令</a:t>
            </a:r>
            <a:endParaRPr lang="en-US" altLang="ja-JP" sz="2000" dirty="0">
              <a:latin typeface="ＭＳ Ｐゴシック" pitchFamily="-112" charset="-128"/>
            </a:endParaRPr>
          </a:p>
          <a:p>
            <a:pPr marL="457200" indent="-457200">
              <a:buFont typeface="Arial" charset="0"/>
              <a:buAutoNum type="arabicPeriod"/>
            </a:pPr>
            <a:r>
              <a:rPr lang="en-US" altLang="ja-JP" sz="2000" dirty="0">
                <a:latin typeface="ＭＳ Ｐゴシック" pitchFamily="-112" charset="-128"/>
              </a:rPr>
              <a:t>CPU</a:t>
            </a:r>
            <a:r>
              <a:rPr lang="ja-JP" altLang="en-US" sz="2000" dirty="0">
                <a:latin typeface="ＭＳ Ｐゴシック" pitchFamily="-112" charset="-128"/>
              </a:rPr>
              <a:t>がメインメモリ上の</a:t>
            </a:r>
            <a:r>
              <a:rPr lang="en-US" altLang="ja-JP" sz="2000" dirty="0">
                <a:latin typeface="ＭＳ Ｐゴシック" pitchFamily="-112" charset="-128"/>
              </a:rPr>
              <a:t>OS</a:t>
            </a:r>
            <a:r>
              <a:rPr lang="ja-JP" altLang="en-US" sz="2000" dirty="0">
                <a:latin typeface="ＭＳ Ｐゴシック" pitchFamily="-112" charset="-128"/>
              </a:rPr>
              <a:t>にアクセスして起動</a:t>
            </a:r>
            <a:endParaRPr lang="en-US" altLang="ja-JP" sz="2000" dirty="0">
              <a:latin typeface="ＭＳ Ｐゴシック" pitchFamily="-112" charset="-128"/>
            </a:endParaRPr>
          </a:p>
        </p:txBody>
      </p:sp>
      <p:cxnSp>
        <p:nvCxnSpPr>
          <p:cNvPr id="12305" name="直線矢印コネクタ 39"/>
          <p:cNvCxnSpPr>
            <a:cxnSpLocks noChangeShapeType="1"/>
          </p:cNvCxnSpPr>
          <p:nvPr/>
        </p:nvCxnSpPr>
        <p:spPr bwMode="auto">
          <a:xfrm>
            <a:off x="1500188" y="2276872"/>
            <a:ext cx="1285875" cy="1588"/>
          </a:xfrm>
          <a:prstGeom prst="straightConnector1">
            <a:avLst/>
          </a:prstGeom>
          <a:noFill/>
          <a:ln w="9525">
            <a:solidFill>
              <a:schemeClr val="tx1"/>
            </a:solidFill>
            <a:miter lim="800000"/>
            <a:headEnd/>
            <a:tailEnd type="arrow" w="med" len="med"/>
          </a:ln>
        </p:spPr>
      </p:cxnSp>
      <p:cxnSp>
        <p:nvCxnSpPr>
          <p:cNvPr id="12306" name="直線矢印コネクタ 41"/>
          <p:cNvCxnSpPr>
            <a:cxnSpLocks noChangeShapeType="1"/>
          </p:cNvCxnSpPr>
          <p:nvPr/>
        </p:nvCxnSpPr>
        <p:spPr bwMode="auto">
          <a:xfrm rot="10800000" flipV="1">
            <a:off x="1547664" y="2780928"/>
            <a:ext cx="1166962" cy="1836"/>
          </a:xfrm>
          <a:prstGeom prst="straightConnector1">
            <a:avLst/>
          </a:prstGeom>
          <a:noFill/>
          <a:ln w="9525">
            <a:solidFill>
              <a:schemeClr val="tx1"/>
            </a:solidFill>
            <a:miter lim="800000"/>
            <a:headEnd/>
            <a:tailEnd type="arrow" w="med" len="med"/>
          </a:ln>
        </p:spPr>
      </p:cxnSp>
      <p:cxnSp>
        <p:nvCxnSpPr>
          <p:cNvPr id="12307" name="直線矢印コネクタ 43"/>
          <p:cNvCxnSpPr>
            <a:cxnSpLocks noChangeShapeType="1"/>
          </p:cNvCxnSpPr>
          <p:nvPr/>
        </p:nvCxnSpPr>
        <p:spPr bwMode="auto">
          <a:xfrm rot="5400000">
            <a:off x="-95969" y="3626769"/>
            <a:ext cx="1157835" cy="462855"/>
          </a:xfrm>
          <a:prstGeom prst="straightConnector1">
            <a:avLst/>
          </a:prstGeom>
          <a:noFill/>
          <a:ln w="9525">
            <a:solidFill>
              <a:schemeClr val="tx1"/>
            </a:solidFill>
            <a:miter lim="800000"/>
            <a:headEnd type="arrow" w="med" len="med"/>
            <a:tailEnd type="arrow" w="med" len="med"/>
          </a:ln>
        </p:spPr>
      </p:cxnSp>
      <p:cxnSp>
        <p:nvCxnSpPr>
          <p:cNvPr id="12308" name="直線矢印コネクタ 105"/>
          <p:cNvCxnSpPr>
            <a:cxnSpLocks noChangeShapeType="1"/>
          </p:cNvCxnSpPr>
          <p:nvPr/>
        </p:nvCxnSpPr>
        <p:spPr bwMode="auto">
          <a:xfrm rot="5400000" flipH="1" flipV="1">
            <a:off x="3642519" y="4290020"/>
            <a:ext cx="571500" cy="1588"/>
          </a:xfrm>
          <a:prstGeom prst="straightConnector1">
            <a:avLst/>
          </a:prstGeom>
          <a:noFill/>
          <a:ln w="9525">
            <a:solidFill>
              <a:schemeClr val="tx1"/>
            </a:solidFill>
            <a:miter lim="800000"/>
            <a:headEnd/>
            <a:tailEnd type="arrow" w="med" len="med"/>
          </a:ln>
        </p:spPr>
      </p:cxnSp>
      <p:cxnSp>
        <p:nvCxnSpPr>
          <p:cNvPr id="12309" name="直線矢印コネクタ 110"/>
          <p:cNvCxnSpPr>
            <a:cxnSpLocks noChangeShapeType="1"/>
          </p:cNvCxnSpPr>
          <p:nvPr/>
        </p:nvCxnSpPr>
        <p:spPr bwMode="auto">
          <a:xfrm>
            <a:off x="1500188" y="3279279"/>
            <a:ext cx="1847676" cy="293737"/>
          </a:xfrm>
          <a:prstGeom prst="straightConnector1">
            <a:avLst/>
          </a:prstGeom>
          <a:noFill/>
          <a:ln w="9525">
            <a:solidFill>
              <a:schemeClr val="tx1"/>
            </a:solidFill>
            <a:miter lim="800000"/>
            <a:headEnd/>
            <a:tailEnd type="arrow" w="med" len="med"/>
          </a:ln>
        </p:spPr>
      </p:cxnSp>
      <p:sp>
        <p:nvSpPr>
          <p:cNvPr id="12310" name="テキスト ボックス 30"/>
          <p:cNvSpPr txBox="1">
            <a:spLocks noChangeArrowheads="1"/>
          </p:cNvSpPr>
          <p:nvPr/>
        </p:nvSpPr>
        <p:spPr bwMode="auto">
          <a:xfrm>
            <a:off x="1983706" y="1916832"/>
            <a:ext cx="500062" cy="369887"/>
          </a:xfrm>
          <a:prstGeom prst="rect">
            <a:avLst/>
          </a:prstGeom>
          <a:noFill/>
          <a:ln w="9525">
            <a:noFill/>
            <a:miter lim="800000"/>
            <a:headEnd/>
            <a:tailEnd/>
          </a:ln>
        </p:spPr>
        <p:txBody>
          <a:bodyPr>
            <a:spAutoFit/>
          </a:bodyPr>
          <a:lstStyle/>
          <a:p>
            <a:r>
              <a:rPr lang="en-US" altLang="ja-JP" dirty="0" smtClean="0"/>
              <a:t>1</a:t>
            </a:r>
            <a:endParaRPr lang="ja-JP" altLang="en-US" dirty="0"/>
          </a:p>
        </p:txBody>
      </p:sp>
      <p:sp>
        <p:nvSpPr>
          <p:cNvPr id="12311" name="テキスト ボックス 31"/>
          <p:cNvSpPr txBox="1">
            <a:spLocks noChangeArrowheads="1"/>
          </p:cNvSpPr>
          <p:nvPr/>
        </p:nvSpPr>
        <p:spPr bwMode="auto">
          <a:xfrm>
            <a:off x="1907704" y="2420888"/>
            <a:ext cx="648072" cy="369332"/>
          </a:xfrm>
          <a:prstGeom prst="rect">
            <a:avLst/>
          </a:prstGeom>
          <a:noFill/>
          <a:ln w="9525">
            <a:noFill/>
            <a:miter lim="800000"/>
            <a:headEnd/>
            <a:tailEnd/>
          </a:ln>
        </p:spPr>
        <p:txBody>
          <a:bodyPr wrap="square">
            <a:spAutoFit/>
          </a:bodyPr>
          <a:lstStyle/>
          <a:p>
            <a:r>
              <a:rPr lang="en-US" altLang="ja-JP" dirty="0" smtClean="0"/>
              <a:t>2, 3</a:t>
            </a:r>
            <a:endParaRPr lang="ja-JP" altLang="en-US" dirty="0"/>
          </a:p>
        </p:txBody>
      </p:sp>
      <p:sp>
        <p:nvSpPr>
          <p:cNvPr id="12313" name="テキスト ボックス 33"/>
          <p:cNvSpPr txBox="1">
            <a:spLocks noChangeArrowheads="1"/>
          </p:cNvSpPr>
          <p:nvPr/>
        </p:nvSpPr>
        <p:spPr bwMode="auto">
          <a:xfrm>
            <a:off x="500063" y="3717032"/>
            <a:ext cx="500062" cy="369888"/>
          </a:xfrm>
          <a:prstGeom prst="rect">
            <a:avLst/>
          </a:prstGeom>
          <a:noFill/>
          <a:ln w="9525">
            <a:noFill/>
            <a:miter lim="800000"/>
            <a:headEnd/>
            <a:tailEnd/>
          </a:ln>
        </p:spPr>
        <p:txBody>
          <a:bodyPr>
            <a:spAutoFit/>
          </a:bodyPr>
          <a:lstStyle/>
          <a:p>
            <a:r>
              <a:rPr lang="en-US" altLang="ja-JP" dirty="0" smtClean="0"/>
              <a:t>4</a:t>
            </a:r>
            <a:endParaRPr lang="ja-JP" altLang="en-US" dirty="0"/>
          </a:p>
        </p:txBody>
      </p:sp>
      <p:sp>
        <p:nvSpPr>
          <p:cNvPr id="12314" name="テキスト ボックス 34"/>
          <p:cNvSpPr txBox="1">
            <a:spLocks noChangeArrowheads="1"/>
          </p:cNvSpPr>
          <p:nvPr/>
        </p:nvSpPr>
        <p:spPr bwMode="auto">
          <a:xfrm>
            <a:off x="3929063" y="4062214"/>
            <a:ext cx="500062" cy="369887"/>
          </a:xfrm>
          <a:prstGeom prst="rect">
            <a:avLst/>
          </a:prstGeom>
          <a:noFill/>
          <a:ln w="9525">
            <a:noFill/>
            <a:miter lim="800000"/>
            <a:headEnd/>
            <a:tailEnd/>
          </a:ln>
        </p:spPr>
        <p:txBody>
          <a:bodyPr>
            <a:spAutoFit/>
          </a:bodyPr>
          <a:lstStyle/>
          <a:p>
            <a:r>
              <a:rPr lang="en-US" altLang="ja-JP" dirty="0" smtClean="0"/>
              <a:t>5</a:t>
            </a:r>
            <a:endParaRPr lang="ja-JP" altLang="en-US" dirty="0"/>
          </a:p>
        </p:txBody>
      </p:sp>
      <p:cxnSp>
        <p:nvCxnSpPr>
          <p:cNvPr id="12315" name="直線矢印コネクタ 43"/>
          <p:cNvCxnSpPr>
            <a:cxnSpLocks noChangeShapeType="1"/>
          </p:cNvCxnSpPr>
          <p:nvPr/>
        </p:nvCxnSpPr>
        <p:spPr bwMode="auto">
          <a:xfrm>
            <a:off x="928688" y="3279279"/>
            <a:ext cx="2491184" cy="1157833"/>
          </a:xfrm>
          <a:prstGeom prst="straightConnector1">
            <a:avLst/>
          </a:prstGeom>
          <a:noFill/>
          <a:ln w="9525">
            <a:solidFill>
              <a:schemeClr val="tx1"/>
            </a:solidFill>
            <a:miter lim="800000"/>
            <a:headEnd/>
            <a:tailEnd type="arrow" w="med" len="med"/>
          </a:ln>
        </p:spPr>
      </p:cxnSp>
      <p:sp>
        <p:nvSpPr>
          <p:cNvPr id="12316" name="テキスト ボックス 39"/>
          <p:cNvSpPr txBox="1">
            <a:spLocks noChangeArrowheads="1"/>
          </p:cNvSpPr>
          <p:nvPr/>
        </p:nvSpPr>
        <p:spPr bwMode="auto">
          <a:xfrm>
            <a:off x="2775793" y="3851201"/>
            <a:ext cx="500063" cy="369887"/>
          </a:xfrm>
          <a:prstGeom prst="rect">
            <a:avLst/>
          </a:prstGeom>
          <a:noFill/>
          <a:ln w="9525">
            <a:noFill/>
            <a:miter lim="800000"/>
            <a:headEnd/>
            <a:tailEnd/>
          </a:ln>
        </p:spPr>
        <p:txBody>
          <a:bodyPr>
            <a:spAutoFit/>
          </a:bodyPr>
          <a:lstStyle/>
          <a:p>
            <a:r>
              <a:rPr lang="en-US" altLang="ja-JP" dirty="0" smtClean="0"/>
              <a:t>5</a:t>
            </a:r>
            <a:endParaRPr lang="ja-JP" altLang="en-US" dirty="0"/>
          </a:p>
        </p:txBody>
      </p:sp>
      <p:sp>
        <p:nvSpPr>
          <p:cNvPr id="12317" name="テキスト ボックス 41"/>
          <p:cNvSpPr txBox="1">
            <a:spLocks noChangeArrowheads="1"/>
          </p:cNvSpPr>
          <p:nvPr/>
        </p:nvSpPr>
        <p:spPr bwMode="auto">
          <a:xfrm>
            <a:off x="2771800" y="3140968"/>
            <a:ext cx="500062" cy="369887"/>
          </a:xfrm>
          <a:prstGeom prst="rect">
            <a:avLst/>
          </a:prstGeom>
          <a:noFill/>
          <a:ln w="9525">
            <a:noFill/>
            <a:miter lim="800000"/>
            <a:headEnd/>
            <a:tailEnd/>
          </a:ln>
        </p:spPr>
        <p:txBody>
          <a:bodyPr>
            <a:spAutoFit/>
          </a:bodyPr>
          <a:lstStyle/>
          <a:p>
            <a:r>
              <a:rPr lang="en-US" altLang="ja-JP" dirty="0" smtClean="0"/>
              <a:t>6</a:t>
            </a:r>
            <a:endParaRPr lang="ja-JP" altLang="en-US" dirty="0"/>
          </a:p>
        </p:txBody>
      </p:sp>
      <p:sp>
        <p:nvSpPr>
          <p:cNvPr id="40" name="正方形/長方形 39"/>
          <p:cNvSpPr/>
          <p:nvPr/>
        </p:nvSpPr>
        <p:spPr bwMode="auto">
          <a:xfrm>
            <a:off x="5724128" y="1326257"/>
            <a:ext cx="3357562" cy="1852811"/>
          </a:xfrm>
          <a:prstGeom prst="rect">
            <a:avLst/>
          </a:prstGeom>
          <a:noFill/>
          <a:ln w="50800" cap="flat" cmpd="sng" algn="ctr">
            <a:solidFill>
              <a:schemeClr val="accent2">
                <a:lumMod val="60000"/>
                <a:lumOff val="40000"/>
              </a:schemeClr>
            </a:solidFill>
            <a:prstDash val="solid"/>
            <a:miter lim="800000"/>
            <a:headEnd type="none" w="med" len="med"/>
            <a:tailEnd type="none" w="med" len="med"/>
          </a:ln>
          <a:effectLst/>
        </p:spPr>
        <p:txBody>
          <a:bodyPr wrap="none"/>
          <a:lstStyle/>
          <a:p>
            <a:endParaRPr lang="ja-JP" altLang="en-US"/>
          </a:p>
        </p:txBody>
      </p:sp>
      <p:sp>
        <p:nvSpPr>
          <p:cNvPr id="41" name="四角形吹き出し 40"/>
          <p:cNvSpPr>
            <a:spLocks noChangeArrowheads="1"/>
          </p:cNvSpPr>
          <p:nvPr/>
        </p:nvSpPr>
        <p:spPr bwMode="auto">
          <a:xfrm>
            <a:off x="3923928" y="1279029"/>
            <a:ext cx="1648197" cy="709811"/>
          </a:xfrm>
          <a:prstGeom prst="wedgeRectCallout">
            <a:avLst>
              <a:gd name="adj1" fmla="val 57787"/>
              <a:gd name="adj2" fmla="val 92468"/>
            </a:avLst>
          </a:prstGeom>
          <a:solidFill>
            <a:schemeClr val="accent2">
              <a:lumMod val="60000"/>
              <a:lumOff val="40000"/>
            </a:schemeClr>
          </a:solidFill>
          <a:ln w="9525">
            <a:solidFill>
              <a:schemeClr val="tx1"/>
            </a:solidFill>
            <a:miter lim="800000"/>
            <a:headEnd/>
            <a:tailEnd/>
          </a:ln>
        </p:spPr>
        <p:txBody>
          <a:bodyPr wrap="none"/>
          <a:lstStyle/>
          <a:p>
            <a:r>
              <a:rPr lang="ja-JP" altLang="en-US" sz="2000" dirty="0"/>
              <a:t>ここまでが</a:t>
            </a:r>
            <a:endParaRPr lang="en-US" altLang="ja-JP" sz="2000" dirty="0"/>
          </a:p>
          <a:p>
            <a:r>
              <a:rPr lang="en-US" altLang="ja-JP" sz="2000" dirty="0"/>
              <a:t>BIOS</a:t>
            </a:r>
            <a:r>
              <a:rPr lang="ja-JP" altLang="en-US" sz="2000" dirty="0"/>
              <a:t>の仕事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blinds(horizontal)">
                                      <p:cBhvr>
                                        <p:cTn id="7" dur="500"/>
                                        <p:tgtEl>
                                          <p:spTgt spid="12303"/>
                                        </p:tgtEl>
                                      </p:cBhvr>
                                    </p:animEffect>
                                  </p:childTnLst>
                                </p:cTn>
                              </p:par>
                              <p:par>
                                <p:cTn id="8" presetID="3" presetClass="entr" presetSubtype="10" fill="hold" nodeType="withEffect">
                                  <p:stCondLst>
                                    <p:cond delay="0"/>
                                  </p:stCondLst>
                                  <p:childTnLst>
                                    <p:set>
                                      <p:cBhvr>
                                        <p:cTn id="9" dur="1" fill="hold">
                                          <p:stCondLst>
                                            <p:cond delay="0"/>
                                          </p:stCondLst>
                                        </p:cTn>
                                        <p:tgtEl>
                                          <p:spTgt spid="12305"/>
                                        </p:tgtEl>
                                        <p:attrNameLst>
                                          <p:attrName>style.visibility</p:attrName>
                                        </p:attrNameLst>
                                      </p:cBhvr>
                                      <p:to>
                                        <p:strVal val="visible"/>
                                      </p:to>
                                    </p:set>
                                    <p:animEffect transition="in" filter="blinds(horizontal)">
                                      <p:cBhvr>
                                        <p:cTn id="10" dur="500"/>
                                        <p:tgtEl>
                                          <p:spTgt spid="1230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310"/>
                                        </p:tgtEl>
                                        <p:attrNameLst>
                                          <p:attrName>style.visibility</p:attrName>
                                        </p:attrNameLst>
                                      </p:cBhvr>
                                      <p:to>
                                        <p:strVal val="visible"/>
                                      </p:to>
                                    </p:set>
                                    <p:animEffect transition="in" filter="blinds(horizontal)">
                                      <p:cBhvr>
                                        <p:cTn id="13" dur="500"/>
                                        <p:tgtEl>
                                          <p:spTgt spid="12310"/>
                                        </p:tgtEl>
                                      </p:cBhvr>
                                    </p:animEffect>
                                  </p:childTnLst>
                                </p:cTn>
                              </p:par>
                              <p:par>
                                <p:cTn id="14" presetID="3" presetClass="entr" presetSubtype="10" fill="hold" nodeType="withEffect">
                                  <p:stCondLst>
                                    <p:cond delay="0"/>
                                  </p:stCondLst>
                                  <p:childTnLst>
                                    <p:set>
                                      <p:cBhvr>
                                        <p:cTn id="15" dur="1" fill="hold">
                                          <p:stCondLst>
                                            <p:cond delay="0"/>
                                          </p:stCondLst>
                                        </p:cTn>
                                        <p:tgtEl>
                                          <p:spTgt spid="12304">
                                            <p:txEl>
                                              <p:pRg st="0" end="0"/>
                                            </p:txEl>
                                          </p:spTgt>
                                        </p:tgtEl>
                                        <p:attrNameLst>
                                          <p:attrName>style.visibility</p:attrName>
                                        </p:attrNameLst>
                                      </p:cBhvr>
                                      <p:to>
                                        <p:strVal val="visible"/>
                                      </p:to>
                                    </p:set>
                                    <p:animEffect transition="in" filter="blinds(horizontal)">
                                      <p:cBhvr>
                                        <p:cTn id="16" dur="500"/>
                                        <p:tgtEl>
                                          <p:spTgt spid="1230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311"/>
                                        </p:tgtEl>
                                        <p:attrNameLst>
                                          <p:attrName>style.visibility</p:attrName>
                                        </p:attrNameLst>
                                      </p:cBhvr>
                                      <p:to>
                                        <p:strVal val="visible"/>
                                      </p:to>
                                    </p:set>
                                    <p:animEffect transition="in" filter="blinds(horizontal)">
                                      <p:cBhvr>
                                        <p:cTn id="21" dur="500"/>
                                        <p:tgtEl>
                                          <p:spTgt spid="12311"/>
                                        </p:tgtEl>
                                      </p:cBhvr>
                                    </p:animEffect>
                                  </p:childTnLst>
                                </p:cTn>
                              </p:par>
                              <p:par>
                                <p:cTn id="22" presetID="3" presetClass="entr" presetSubtype="10" fill="hold" nodeType="withEffect">
                                  <p:stCondLst>
                                    <p:cond delay="0"/>
                                  </p:stCondLst>
                                  <p:childTnLst>
                                    <p:set>
                                      <p:cBhvr>
                                        <p:cTn id="23" dur="1" fill="hold">
                                          <p:stCondLst>
                                            <p:cond delay="0"/>
                                          </p:stCondLst>
                                        </p:cTn>
                                        <p:tgtEl>
                                          <p:spTgt spid="12306"/>
                                        </p:tgtEl>
                                        <p:attrNameLst>
                                          <p:attrName>style.visibility</p:attrName>
                                        </p:attrNameLst>
                                      </p:cBhvr>
                                      <p:to>
                                        <p:strVal val="visible"/>
                                      </p:to>
                                    </p:set>
                                    <p:animEffect transition="in" filter="blinds(horizontal)">
                                      <p:cBhvr>
                                        <p:cTn id="24" dur="500"/>
                                        <p:tgtEl>
                                          <p:spTgt spid="12306"/>
                                        </p:tgtEl>
                                      </p:cBhvr>
                                    </p:animEffect>
                                  </p:childTnLst>
                                </p:cTn>
                              </p:par>
                              <p:par>
                                <p:cTn id="25" presetID="3" presetClass="entr" presetSubtype="10" fill="hold" nodeType="withEffect">
                                  <p:stCondLst>
                                    <p:cond delay="0"/>
                                  </p:stCondLst>
                                  <p:childTnLst>
                                    <p:set>
                                      <p:cBhvr>
                                        <p:cTn id="26" dur="1" fill="hold">
                                          <p:stCondLst>
                                            <p:cond delay="0"/>
                                          </p:stCondLst>
                                        </p:cTn>
                                        <p:tgtEl>
                                          <p:spTgt spid="12304">
                                            <p:txEl>
                                              <p:pRg st="1" end="1"/>
                                            </p:txEl>
                                          </p:spTgt>
                                        </p:tgtEl>
                                        <p:attrNameLst>
                                          <p:attrName>style.visibility</p:attrName>
                                        </p:attrNameLst>
                                      </p:cBhvr>
                                      <p:to>
                                        <p:strVal val="visible"/>
                                      </p:to>
                                    </p:set>
                                    <p:animEffect transition="in" filter="blinds(horizontal)">
                                      <p:cBhvr>
                                        <p:cTn id="27" dur="500"/>
                                        <p:tgtEl>
                                          <p:spTgt spid="1230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304">
                                            <p:txEl>
                                              <p:pRg st="2" end="2"/>
                                            </p:txEl>
                                          </p:spTgt>
                                        </p:tgtEl>
                                        <p:attrNameLst>
                                          <p:attrName>style.visibility</p:attrName>
                                        </p:attrNameLst>
                                      </p:cBhvr>
                                      <p:to>
                                        <p:strVal val="visible"/>
                                      </p:to>
                                    </p:set>
                                    <p:animEffect transition="in" filter="blinds(horizontal)">
                                      <p:cBhvr>
                                        <p:cTn id="32" dur="500"/>
                                        <p:tgtEl>
                                          <p:spTgt spid="1230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linds(horizontal)">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307"/>
                                        </p:tgtEl>
                                        <p:attrNameLst>
                                          <p:attrName>style.visibility</p:attrName>
                                        </p:attrNameLst>
                                      </p:cBhvr>
                                      <p:to>
                                        <p:strVal val="visible"/>
                                      </p:to>
                                    </p:set>
                                    <p:animEffect transition="in" filter="blinds(horizontal)">
                                      <p:cBhvr>
                                        <p:cTn id="45" dur="500"/>
                                        <p:tgtEl>
                                          <p:spTgt spid="1230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2313"/>
                                        </p:tgtEl>
                                        <p:attrNameLst>
                                          <p:attrName>style.visibility</p:attrName>
                                        </p:attrNameLst>
                                      </p:cBhvr>
                                      <p:to>
                                        <p:strVal val="visible"/>
                                      </p:to>
                                    </p:set>
                                    <p:animEffect transition="in" filter="blinds(horizontal)">
                                      <p:cBhvr>
                                        <p:cTn id="48" dur="500"/>
                                        <p:tgtEl>
                                          <p:spTgt spid="12313"/>
                                        </p:tgtEl>
                                      </p:cBhvr>
                                    </p:animEffect>
                                  </p:childTnLst>
                                </p:cTn>
                              </p:par>
                              <p:par>
                                <p:cTn id="49" presetID="3" presetClass="entr" presetSubtype="10" fill="hold" nodeType="withEffect">
                                  <p:stCondLst>
                                    <p:cond delay="0"/>
                                  </p:stCondLst>
                                  <p:childTnLst>
                                    <p:set>
                                      <p:cBhvr>
                                        <p:cTn id="50" dur="1" fill="hold">
                                          <p:stCondLst>
                                            <p:cond delay="0"/>
                                          </p:stCondLst>
                                        </p:cTn>
                                        <p:tgtEl>
                                          <p:spTgt spid="12304">
                                            <p:txEl>
                                              <p:pRg st="3" end="3"/>
                                            </p:txEl>
                                          </p:spTgt>
                                        </p:tgtEl>
                                        <p:attrNameLst>
                                          <p:attrName>style.visibility</p:attrName>
                                        </p:attrNameLst>
                                      </p:cBhvr>
                                      <p:to>
                                        <p:strVal val="visible"/>
                                      </p:to>
                                    </p:set>
                                    <p:animEffect transition="in" filter="blinds(horizontal)">
                                      <p:cBhvr>
                                        <p:cTn id="51" dur="500"/>
                                        <p:tgtEl>
                                          <p:spTgt spid="1230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2304">
                                            <p:txEl>
                                              <p:pRg st="4" end="4"/>
                                            </p:txEl>
                                          </p:spTgt>
                                        </p:tgtEl>
                                        <p:attrNameLst>
                                          <p:attrName>style.visibility</p:attrName>
                                        </p:attrNameLst>
                                      </p:cBhvr>
                                      <p:to>
                                        <p:strVal val="visible"/>
                                      </p:to>
                                    </p:set>
                                    <p:animEffect transition="in" filter="blinds(horizontal)">
                                      <p:cBhvr>
                                        <p:cTn id="56" dur="500"/>
                                        <p:tgtEl>
                                          <p:spTgt spid="12304">
                                            <p:txEl>
                                              <p:pRg st="4" end="4"/>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12315"/>
                                        </p:tgtEl>
                                        <p:attrNameLst>
                                          <p:attrName>style.visibility</p:attrName>
                                        </p:attrNameLst>
                                      </p:cBhvr>
                                      <p:to>
                                        <p:strVal val="visible"/>
                                      </p:to>
                                    </p:set>
                                    <p:animEffect transition="in" filter="blinds(horizontal)">
                                      <p:cBhvr>
                                        <p:cTn id="59" dur="500"/>
                                        <p:tgtEl>
                                          <p:spTgt spid="1231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2316"/>
                                        </p:tgtEl>
                                        <p:attrNameLst>
                                          <p:attrName>style.visibility</p:attrName>
                                        </p:attrNameLst>
                                      </p:cBhvr>
                                      <p:to>
                                        <p:strVal val="visible"/>
                                      </p:to>
                                    </p:set>
                                    <p:animEffect transition="in" filter="blinds(horizontal)">
                                      <p:cBhvr>
                                        <p:cTn id="62" dur="500"/>
                                        <p:tgtEl>
                                          <p:spTgt spid="12316"/>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2314"/>
                                        </p:tgtEl>
                                        <p:attrNameLst>
                                          <p:attrName>style.visibility</p:attrName>
                                        </p:attrNameLst>
                                      </p:cBhvr>
                                      <p:to>
                                        <p:strVal val="visible"/>
                                      </p:to>
                                    </p:set>
                                    <p:animEffect transition="in" filter="blinds(horizontal)">
                                      <p:cBhvr>
                                        <p:cTn id="65" dur="500"/>
                                        <p:tgtEl>
                                          <p:spTgt spid="12314"/>
                                        </p:tgtEl>
                                      </p:cBhvr>
                                    </p:animEffect>
                                  </p:childTnLst>
                                </p:cTn>
                              </p:par>
                              <p:par>
                                <p:cTn id="66" presetID="3" presetClass="entr" presetSubtype="10" fill="hold" nodeType="withEffect">
                                  <p:stCondLst>
                                    <p:cond delay="0"/>
                                  </p:stCondLst>
                                  <p:childTnLst>
                                    <p:set>
                                      <p:cBhvr>
                                        <p:cTn id="67" dur="1" fill="hold">
                                          <p:stCondLst>
                                            <p:cond delay="0"/>
                                          </p:stCondLst>
                                        </p:cTn>
                                        <p:tgtEl>
                                          <p:spTgt spid="12308"/>
                                        </p:tgtEl>
                                        <p:attrNameLst>
                                          <p:attrName>style.visibility</p:attrName>
                                        </p:attrNameLst>
                                      </p:cBhvr>
                                      <p:to>
                                        <p:strVal val="visible"/>
                                      </p:to>
                                    </p:set>
                                    <p:animEffect transition="in" filter="blinds(horizontal)">
                                      <p:cBhvr>
                                        <p:cTn id="68" dur="500"/>
                                        <p:tgtEl>
                                          <p:spTgt spid="1230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2304">
                                            <p:txEl>
                                              <p:pRg st="5" end="5"/>
                                            </p:txEl>
                                          </p:spTgt>
                                        </p:tgtEl>
                                        <p:attrNameLst>
                                          <p:attrName>style.visibility</p:attrName>
                                        </p:attrNameLst>
                                      </p:cBhvr>
                                      <p:to>
                                        <p:strVal val="visible"/>
                                      </p:to>
                                    </p:set>
                                    <p:animEffect transition="in" filter="blinds(horizontal)">
                                      <p:cBhvr>
                                        <p:cTn id="73" dur="500"/>
                                        <p:tgtEl>
                                          <p:spTgt spid="12304">
                                            <p:txEl>
                                              <p:pRg st="5" end="5"/>
                                            </p:txEl>
                                          </p:spTgt>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2317"/>
                                        </p:tgtEl>
                                        <p:attrNameLst>
                                          <p:attrName>style.visibility</p:attrName>
                                        </p:attrNameLst>
                                      </p:cBhvr>
                                      <p:to>
                                        <p:strVal val="visible"/>
                                      </p:to>
                                    </p:set>
                                    <p:animEffect transition="in" filter="blinds(horizontal)">
                                      <p:cBhvr>
                                        <p:cTn id="76" dur="500"/>
                                        <p:tgtEl>
                                          <p:spTgt spid="12317"/>
                                        </p:tgtEl>
                                      </p:cBhvr>
                                    </p:animEffect>
                                  </p:childTnLst>
                                </p:cTn>
                              </p:par>
                              <p:par>
                                <p:cTn id="77" presetID="3" presetClass="entr" presetSubtype="10" fill="hold" nodeType="withEffect">
                                  <p:stCondLst>
                                    <p:cond delay="0"/>
                                  </p:stCondLst>
                                  <p:childTnLst>
                                    <p:set>
                                      <p:cBhvr>
                                        <p:cTn id="78" dur="1" fill="hold">
                                          <p:stCondLst>
                                            <p:cond delay="0"/>
                                          </p:stCondLst>
                                        </p:cTn>
                                        <p:tgtEl>
                                          <p:spTgt spid="12309"/>
                                        </p:tgtEl>
                                        <p:attrNameLst>
                                          <p:attrName>style.visibility</p:attrName>
                                        </p:attrNameLst>
                                      </p:cBhvr>
                                      <p:to>
                                        <p:strVal val="visible"/>
                                      </p:to>
                                    </p:set>
                                    <p:animEffect transition="in" filter="blinds(horizontal)">
                                      <p:cBhvr>
                                        <p:cTn id="79" dur="5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animBg="1"/>
      <p:bldP spid="12310" grpId="0"/>
      <p:bldP spid="12311" grpId="0"/>
      <p:bldP spid="12313" grpId="0"/>
      <p:bldP spid="12314" grpId="0"/>
      <p:bldP spid="12316" grpId="0"/>
      <p:bldP spid="12317" grpId="0"/>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なぜ直接 </a:t>
            </a:r>
            <a:r>
              <a:rPr kumimoji="1" lang="en-US" altLang="ja-JP" smtClean="0"/>
              <a:t>OS </a:t>
            </a:r>
            <a:r>
              <a:rPr kumimoji="1" lang="ja-JP" altLang="en-US" smtClean="0"/>
              <a:t>を起動できないのか</a:t>
            </a:r>
            <a:endParaRPr kumimoji="1" lang="ja-JP" altLang="en-US"/>
          </a:p>
        </p:txBody>
      </p:sp>
      <p:sp>
        <p:nvSpPr>
          <p:cNvPr id="3" name="コンテンツ プレースホルダ 2"/>
          <p:cNvSpPr>
            <a:spLocks noGrp="1"/>
          </p:cNvSpPr>
          <p:nvPr>
            <p:ph idx="1"/>
          </p:nvPr>
        </p:nvSpPr>
        <p:spPr/>
        <p:txBody>
          <a:bodyPr/>
          <a:lstStyle/>
          <a:p>
            <a:r>
              <a:rPr kumimoji="1" lang="ja-JP" altLang="en-US" smtClean="0"/>
              <a:t>わざわざ </a:t>
            </a:r>
            <a:r>
              <a:rPr kumimoji="1" lang="en-US" altLang="ja-JP" smtClean="0"/>
              <a:t>BIOS </a:t>
            </a:r>
            <a:r>
              <a:rPr kumimoji="1" lang="ja-JP" altLang="en-US" smtClean="0"/>
              <a:t>を使うのはなぜか</a:t>
            </a:r>
            <a:r>
              <a:rPr kumimoji="1" lang="en-US" altLang="ja-JP" smtClean="0"/>
              <a:t>?</a:t>
            </a:r>
          </a:p>
          <a:p>
            <a:pPr lvl="1"/>
            <a:r>
              <a:rPr lang="en-US" altLang="ja-JP" smtClean="0"/>
              <a:t>BIOS </a:t>
            </a:r>
            <a:r>
              <a:rPr lang="ja-JP" altLang="en-US" smtClean="0"/>
              <a:t>は </a:t>
            </a:r>
            <a:r>
              <a:rPr lang="en-US" altLang="ja-JP" smtClean="0"/>
              <a:t>MB </a:t>
            </a:r>
            <a:r>
              <a:rPr lang="ja-JP" altLang="en-US" smtClean="0"/>
              <a:t>上、</a:t>
            </a:r>
            <a:r>
              <a:rPr lang="en-US" altLang="ja-JP" smtClean="0"/>
              <a:t>OS </a:t>
            </a:r>
            <a:r>
              <a:rPr lang="ja-JP" altLang="en-US" smtClean="0"/>
              <a:t>は</a:t>
            </a:r>
            <a:r>
              <a:rPr lang="ja-JP" altLang="en-US" b="1" smtClean="0"/>
              <a:t>任意の外部記憶装置</a:t>
            </a:r>
            <a:r>
              <a:rPr lang="ja-JP" altLang="en-US" smtClean="0"/>
              <a:t>にインストールされている</a:t>
            </a:r>
            <a:endParaRPr lang="en-US" altLang="ja-JP" smtClean="0"/>
          </a:p>
          <a:p>
            <a:pPr lvl="2"/>
            <a:r>
              <a:rPr lang="ja-JP" altLang="en-US" smtClean="0"/>
              <a:t>どの外部記憶装置かは不明</a:t>
            </a:r>
            <a:endParaRPr lang="en-US" altLang="ja-JP" smtClean="0"/>
          </a:p>
          <a:p>
            <a:pPr lvl="1"/>
            <a:r>
              <a:rPr lang="en-US" altLang="ja-JP" smtClean="0"/>
              <a:t>CPU </a:t>
            </a:r>
            <a:r>
              <a:rPr lang="ja-JP" altLang="en-US" smtClean="0"/>
              <a:t>が</a:t>
            </a:r>
            <a:r>
              <a:rPr lang="ja-JP" altLang="en-US" b="1" smtClean="0"/>
              <a:t>最初に読み込む情報</a:t>
            </a:r>
            <a:r>
              <a:rPr lang="ja-JP" altLang="en-US" smtClean="0"/>
              <a:t>を </a:t>
            </a:r>
            <a:r>
              <a:rPr lang="en-US" altLang="ja-JP" smtClean="0"/>
              <a:t>BIOS </a:t>
            </a:r>
            <a:r>
              <a:rPr lang="ja-JP" altLang="en-US" smtClean="0"/>
              <a:t>にまとめておく方が効率が良い</a:t>
            </a:r>
            <a:endParaRPr lang="en-US" altLang="ja-JP" smtClean="0"/>
          </a:p>
          <a:p>
            <a:pPr lvl="2"/>
            <a:r>
              <a:rPr lang="en-US" altLang="ja-JP" smtClean="0"/>
              <a:t>BIOS </a:t>
            </a:r>
            <a:r>
              <a:rPr lang="ja-JP" altLang="en-US" smtClean="0"/>
              <a:t>はマザーボードに固定なので </a:t>
            </a:r>
            <a:r>
              <a:rPr lang="en-US" altLang="ja-JP" smtClean="0"/>
              <a:t>CPU </a:t>
            </a:r>
            <a:r>
              <a:rPr lang="ja-JP" altLang="en-US" smtClean="0"/>
              <a:t>が迷わない</a:t>
            </a:r>
            <a:endParaRPr lang="en-US" altLang="ja-JP" smtClean="0"/>
          </a:p>
          <a:p>
            <a:pPr lvl="2"/>
            <a:r>
              <a:rPr lang="ja-JP" altLang="en-US" smtClean="0"/>
              <a:t>読み込む情報は </a:t>
            </a:r>
            <a:r>
              <a:rPr lang="en-US" altLang="ja-JP" smtClean="0"/>
              <a:t>BIOS </a:t>
            </a:r>
            <a:r>
              <a:rPr lang="ja-JP" altLang="en-US" smtClean="0"/>
              <a:t>セットアップで設定できる</a:t>
            </a:r>
            <a:endParaRPr lang="en-US" altLang="ja-JP"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BIOS </a:t>
            </a:r>
            <a:r>
              <a:rPr kumimoji="1" lang="ja-JP" altLang="en-US" smtClean="0"/>
              <a:t>とは何か</a:t>
            </a:r>
            <a:endParaRPr kumimoji="1" lang="en-US" altLang="ja-JP" smtClean="0"/>
          </a:p>
          <a:p>
            <a:r>
              <a:rPr lang="en-US" altLang="ja-JP" smtClean="0"/>
              <a:t>BIOS </a:t>
            </a:r>
            <a:r>
              <a:rPr lang="ja-JP" altLang="en-US" smtClean="0"/>
              <a:t>の役割</a:t>
            </a:r>
            <a:endParaRPr lang="en-US" altLang="ja-JP" smtClean="0"/>
          </a:p>
          <a:p>
            <a:r>
              <a:rPr lang="en-US" altLang="ja-JP" b="1" smtClean="0"/>
              <a:t>BIOS </a:t>
            </a:r>
            <a:r>
              <a:rPr lang="ja-JP" altLang="en-US" b="1" smtClean="0"/>
              <a:t>の操作</a:t>
            </a:r>
            <a:endParaRPr lang="en-US" altLang="ja-JP" b="1" smtClean="0"/>
          </a:p>
          <a:p>
            <a:pPr marL="342900" lvl="1" indent="-342900">
              <a:buFont typeface="Arial" pitchFamily="34" charset="0"/>
              <a:buChar char="•"/>
            </a:pPr>
            <a:r>
              <a:rPr lang="ja-JP" altLang="en-US" smtClean="0"/>
              <a:t>おまけ</a:t>
            </a:r>
            <a:r>
              <a:rPr lang="en-US" altLang="ja-JP" smtClean="0"/>
              <a:t>(</a:t>
            </a:r>
            <a:r>
              <a:rPr lang="ja-JP" altLang="en-US" smtClean="0"/>
              <a:t>ハードウェアリソース</a:t>
            </a:r>
            <a:r>
              <a:rPr lang="en-US" altLang="ja-JP" smtClean="0"/>
              <a:t>, </a:t>
            </a:r>
            <a:r>
              <a:rPr lang="ja-JP" altLang="en-US" smtClean="0"/>
              <a:t>デバイスドライバ</a:t>
            </a:r>
            <a:r>
              <a:rPr lang="en-US" altLang="ja-JP" smtClean="0"/>
              <a:t>)</a:t>
            </a:r>
          </a:p>
          <a:p>
            <a:endParaRPr lang="en-US" altLang="ja-JP"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solidFill>
                  <a:srgbClr val="FF0000"/>
                </a:solidFill>
              </a:rPr>
              <a:t>BIOS </a:t>
            </a:r>
            <a:r>
              <a:rPr lang="ja-JP" altLang="en-US" smtClean="0">
                <a:solidFill>
                  <a:srgbClr val="FF0000"/>
                </a:solidFill>
              </a:rPr>
              <a:t>セットアップ</a:t>
            </a:r>
            <a:endParaRPr kumimoji="1" lang="ja-JP" altLang="en-US">
              <a:solidFill>
                <a:srgbClr val="FF0000"/>
              </a:solidFill>
            </a:endParaRPr>
          </a:p>
        </p:txBody>
      </p:sp>
      <p:sp>
        <p:nvSpPr>
          <p:cNvPr id="3" name="コンテンツ プレースホルダ 2"/>
          <p:cNvSpPr>
            <a:spLocks noGrp="1"/>
          </p:cNvSpPr>
          <p:nvPr>
            <p:ph idx="1"/>
          </p:nvPr>
        </p:nvSpPr>
        <p:spPr/>
        <p:txBody>
          <a:bodyPr>
            <a:normAutofit/>
          </a:bodyPr>
          <a:lstStyle/>
          <a:p>
            <a:r>
              <a:rPr lang="en-US" altLang="ja-JP" smtClean="0"/>
              <a:t>BIOS </a:t>
            </a:r>
            <a:r>
              <a:rPr lang="ja-JP" altLang="en-US" smtClean="0"/>
              <a:t>の</a:t>
            </a:r>
            <a:r>
              <a:rPr kumimoji="1" lang="ja-JP" altLang="en-US" smtClean="0"/>
              <a:t>設定は任意に変更できる</a:t>
            </a:r>
            <a:endParaRPr kumimoji="1" lang="en-US" altLang="ja-JP" smtClean="0"/>
          </a:p>
          <a:p>
            <a:pPr lvl="1"/>
            <a:r>
              <a:rPr lang="ja-JP" altLang="en-US" smtClean="0">
                <a:solidFill>
                  <a:srgbClr val="FF0000"/>
                </a:solidFill>
              </a:rPr>
              <a:t>ブート順位の変更</a:t>
            </a:r>
            <a:endParaRPr lang="en-US" altLang="ja-JP" smtClean="0">
              <a:solidFill>
                <a:srgbClr val="FF0000"/>
              </a:solidFill>
            </a:endParaRPr>
          </a:p>
          <a:p>
            <a:pPr lvl="1"/>
            <a:r>
              <a:rPr kumimoji="1" lang="ja-JP" altLang="en-US" smtClean="0"/>
              <a:t>ハードウェアの</a:t>
            </a:r>
            <a:r>
              <a:rPr lang="ja-JP" altLang="en-US" smtClean="0"/>
              <a:t>初期化設定</a:t>
            </a:r>
            <a:endParaRPr kumimoji="1" lang="en-US" altLang="ja-JP" smtClean="0"/>
          </a:p>
          <a:p>
            <a:pPr lvl="1"/>
            <a:r>
              <a:rPr lang="en-US" altLang="ja-JP" smtClean="0"/>
              <a:t>BIOS </a:t>
            </a:r>
            <a:r>
              <a:rPr lang="ja-JP" altLang="en-US" smtClean="0"/>
              <a:t>レベルでの起動ロック </a:t>
            </a:r>
            <a:r>
              <a:rPr lang="en-US" altLang="ja-JP" smtClean="0"/>
              <a:t>etc…</a:t>
            </a:r>
          </a:p>
          <a:p>
            <a:r>
              <a:rPr kumimoji="1" lang="ja-JP" altLang="en-US" smtClean="0"/>
              <a:t>操作時には十分注意する</a:t>
            </a:r>
            <a:endParaRPr kumimoji="1" lang="en-US" altLang="ja-JP" smtClean="0"/>
          </a:p>
          <a:p>
            <a:pPr lvl="1"/>
            <a:r>
              <a:rPr kumimoji="1" lang="ja-JP" altLang="en-US" smtClean="0"/>
              <a:t>ハードウェア起動の根幹にかかわる設定を操作するため、</a:t>
            </a:r>
            <a:r>
              <a:rPr kumimoji="1" lang="ja-JP" altLang="en-US" b="1" smtClean="0"/>
              <a:t>不適切に設定すると起動できなくなったり破損したりする</a:t>
            </a:r>
            <a:r>
              <a:rPr kumimoji="1" lang="ja-JP" altLang="en-US" smtClean="0"/>
              <a:t>こともある。</a:t>
            </a:r>
            <a:endParaRPr kumimoji="1" lang="en-US" altLang="ja-JP"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BIOS </a:t>
            </a:r>
            <a:r>
              <a:rPr kumimoji="1" lang="ja-JP" altLang="en-US" smtClean="0"/>
              <a:t>とは何か</a:t>
            </a:r>
            <a:endParaRPr kumimoji="1" lang="en-US" altLang="ja-JP" smtClean="0"/>
          </a:p>
          <a:p>
            <a:r>
              <a:rPr lang="en-US" altLang="ja-JP" smtClean="0"/>
              <a:t>BIOS </a:t>
            </a:r>
            <a:r>
              <a:rPr lang="ja-JP" altLang="en-US" smtClean="0"/>
              <a:t>の役割</a:t>
            </a:r>
            <a:endParaRPr lang="en-US" altLang="ja-JP" smtClean="0"/>
          </a:p>
          <a:p>
            <a:r>
              <a:rPr lang="en-US" altLang="ja-JP" smtClean="0"/>
              <a:t>BIOS </a:t>
            </a:r>
            <a:r>
              <a:rPr lang="ja-JP" altLang="en-US" smtClean="0"/>
              <a:t>の操作</a:t>
            </a:r>
            <a:endParaRPr lang="en-US" altLang="ja-JP" smtClean="0"/>
          </a:p>
          <a:p>
            <a:pPr marL="342900" lvl="1" indent="-342900">
              <a:buFont typeface="Arial" pitchFamily="34" charset="0"/>
              <a:buChar char="•"/>
            </a:pPr>
            <a:r>
              <a:rPr lang="ja-JP" altLang="en-US" smtClean="0"/>
              <a:t>おまけ</a:t>
            </a:r>
            <a:r>
              <a:rPr lang="en-US" altLang="ja-JP" smtClean="0"/>
              <a:t>(</a:t>
            </a:r>
            <a:r>
              <a:rPr lang="ja-JP" altLang="en-US" smtClean="0"/>
              <a:t>ハードウェアリソース</a:t>
            </a:r>
            <a:r>
              <a:rPr lang="en-US" altLang="ja-JP" smtClean="0"/>
              <a:t>, </a:t>
            </a:r>
            <a:r>
              <a:rPr lang="ja-JP" altLang="en-US" smtClean="0"/>
              <a:t>デバイスドライバ</a:t>
            </a:r>
            <a:r>
              <a:rPr lang="en-US" altLang="ja-JP" smtClean="0"/>
              <a:t>)</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mtClean="0"/>
              <a:t>セットアップ画面への入り方</a:t>
            </a:r>
            <a:r>
              <a:rPr lang="en-US" altLang="ja-JP" smtClean="0"/>
              <a:t/>
            </a:r>
            <a:br>
              <a:rPr lang="en-US" altLang="ja-JP" smtClean="0"/>
            </a:br>
            <a:r>
              <a:rPr lang="en-US" altLang="ja-JP" smtClean="0"/>
              <a:t>@</a:t>
            </a:r>
            <a:r>
              <a:rPr lang="ja-JP" altLang="en-US" smtClean="0"/>
              <a:t>情報実験機</a:t>
            </a:r>
            <a:endParaRPr kumimoji="1" lang="ja-JP" altLang="en-US"/>
          </a:p>
        </p:txBody>
      </p:sp>
      <p:sp>
        <p:nvSpPr>
          <p:cNvPr id="3" name="コンテンツ プレースホルダ 2"/>
          <p:cNvSpPr>
            <a:spLocks noGrp="1"/>
          </p:cNvSpPr>
          <p:nvPr>
            <p:ph idx="1"/>
          </p:nvPr>
        </p:nvSpPr>
        <p:spPr>
          <a:xfrm>
            <a:off x="457200" y="1844824"/>
            <a:ext cx="8229600" cy="4608512"/>
          </a:xfrm>
        </p:spPr>
        <p:txBody>
          <a:bodyPr>
            <a:normAutofit lnSpcReduction="10000"/>
          </a:bodyPr>
          <a:lstStyle/>
          <a:p>
            <a:pPr marL="514350" indent="-514350">
              <a:buFont typeface="+mj-lt"/>
              <a:buAutoNum type="arabicPeriod"/>
            </a:pPr>
            <a:r>
              <a:rPr lang="ja-JP" altLang="en-US" smtClean="0"/>
              <a:t>簡易 </a:t>
            </a:r>
            <a:r>
              <a:rPr lang="en-US" altLang="ja-JP" smtClean="0"/>
              <a:t>OS </a:t>
            </a:r>
            <a:r>
              <a:rPr lang="ja-JP" altLang="en-US" smtClean="0"/>
              <a:t>画面で </a:t>
            </a:r>
            <a:r>
              <a:rPr lang="en-US" altLang="ja-JP" smtClean="0"/>
              <a:t>BIOS Setup </a:t>
            </a:r>
            <a:r>
              <a:rPr lang="ja-JP" altLang="en-US" smtClean="0"/>
              <a:t>を選択</a:t>
            </a:r>
            <a:endParaRPr lang="en-US" altLang="ja-JP" smtClean="0"/>
          </a:p>
          <a:p>
            <a:pPr marL="914400" lvl="1" indent="-514350"/>
            <a:r>
              <a:rPr lang="ja-JP" altLang="en-US" smtClean="0"/>
              <a:t>デフォルトでは </a:t>
            </a:r>
            <a:r>
              <a:rPr lang="en-US" altLang="ja-JP" smtClean="0"/>
              <a:t>10</a:t>
            </a:r>
            <a:r>
              <a:rPr lang="ja-JP" altLang="en-US" smtClean="0"/>
              <a:t>秒で </a:t>
            </a:r>
            <a:r>
              <a:rPr lang="en-US" altLang="ja-JP" smtClean="0"/>
              <a:t>OS </a:t>
            </a:r>
            <a:r>
              <a:rPr lang="ja-JP" altLang="en-US" smtClean="0"/>
              <a:t>ブートが始まるのでそれまでに押す</a:t>
            </a:r>
            <a:endParaRPr lang="en-US" altLang="ja-JP" smtClean="0"/>
          </a:p>
          <a:p>
            <a:pPr marL="914400" lvl="1" indent="-514350"/>
            <a:r>
              <a:rPr lang="ja-JP" altLang="en-US" smtClean="0"/>
              <a:t>計算機管理者の設定次第ではこの画面を省略していることもある</a:t>
            </a:r>
            <a:endParaRPr lang="en-US" altLang="ja-JP" smtClean="0"/>
          </a:p>
          <a:p>
            <a:pPr marL="514350" indent="-514350">
              <a:buFont typeface="+mj-lt"/>
              <a:buAutoNum type="arabicPeriod"/>
            </a:pPr>
            <a:r>
              <a:rPr lang="en-US" altLang="ja-JP" smtClean="0"/>
              <a:t>BIOS </a:t>
            </a:r>
            <a:r>
              <a:rPr lang="ja-JP" altLang="en-US" smtClean="0"/>
              <a:t>ロゴ画面で指定のキーを押す</a:t>
            </a:r>
            <a:endParaRPr lang="en-US" altLang="ja-JP" smtClean="0"/>
          </a:p>
          <a:p>
            <a:pPr lvl="1"/>
            <a:r>
              <a:rPr kumimoji="1" lang="ja-JP" altLang="en-US" smtClean="0"/>
              <a:t>この方法自体は</a:t>
            </a:r>
            <a:r>
              <a:rPr kumimoji="1" lang="ja-JP" altLang="en-US" smtClean="0"/>
              <a:t>どんな </a:t>
            </a:r>
            <a:r>
              <a:rPr lang="en-US" altLang="ja-JP" smtClean="0"/>
              <a:t>MB </a:t>
            </a:r>
            <a:r>
              <a:rPr lang="ja-JP" altLang="en-US" smtClean="0"/>
              <a:t>で</a:t>
            </a:r>
            <a:r>
              <a:rPr kumimoji="1" lang="ja-JP" altLang="en-US" smtClean="0"/>
              <a:t>も</a:t>
            </a:r>
            <a:r>
              <a:rPr kumimoji="1" lang="ja-JP" altLang="en-US" smtClean="0"/>
              <a:t>一緒だが、</a:t>
            </a:r>
            <a:r>
              <a:rPr kumimoji="1" lang="ja-JP" altLang="en-US" b="1" smtClean="0"/>
              <a:t>使うキーは</a:t>
            </a:r>
            <a:r>
              <a:rPr lang="ja-JP" altLang="en-US" b="1" smtClean="0"/>
              <a:t>まちまち</a:t>
            </a:r>
            <a:endParaRPr lang="en-US" altLang="ja-JP" b="1" smtClean="0"/>
          </a:p>
          <a:p>
            <a:pPr lvl="1"/>
            <a:r>
              <a:rPr lang="ja-JP" altLang="en-US" smtClean="0"/>
              <a:t>入力受付は</a:t>
            </a:r>
            <a:r>
              <a:rPr lang="ja-JP" altLang="en-US" smtClean="0"/>
              <a:t>数秒しかない</a:t>
            </a:r>
            <a:r>
              <a:rPr lang="ja-JP" altLang="en-US" smtClean="0"/>
              <a:t>ため、タイミングを逃した場合は再起動する</a:t>
            </a: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セットアップメニュー</a:t>
            </a:r>
            <a:endParaRPr kumimoji="1" lang="ja-JP" altLang="en-US"/>
          </a:p>
        </p:txBody>
      </p:sp>
      <p:sp>
        <p:nvSpPr>
          <p:cNvPr id="3" name="コンテンツ プレースホルダ 2"/>
          <p:cNvSpPr>
            <a:spLocks noGrp="1"/>
          </p:cNvSpPr>
          <p:nvPr>
            <p:ph idx="1"/>
          </p:nvPr>
        </p:nvSpPr>
        <p:spPr>
          <a:xfrm>
            <a:off x="457200" y="1524000"/>
            <a:ext cx="8229600" cy="4525963"/>
          </a:xfrm>
        </p:spPr>
        <p:txBody>
          <a:bodyPr/>
          <a:lstStyle/>
          <a:p>
            <a:r>
              <a:rPr kumimoji="1" lang="ja-JP" altLang="en-US" smtClean="0"/>
              <a:t>こんな感じの画面になれば無事成功</a:t>
            </a:r>
            <a:endParaRPr kumimoji="1" lang="ja-JP" altLang="en-US"/>
          </a:p>
        </p:txBody>
      </p:sp>
      <p:pic>
        <p:nvPicPr>
          <p:cNvPr id="4" name="図 7" descr="bios_gamen.png"/>
          <p:cNvPicPr>
            <a:picLocks noChangeAspect="1"/>
          </p:cNvPicPr>
          <p:nvPr/>
        </p:nvPicPr>
        <p:blipFill>
          <a:blip r:embed="rId2" cstate="print"/>
          <a:srcRect/>
          <a:stretch>
            <a:fillRect/>
          </a:stretch>
        </p:blipFill>
        <p:spPr bwMode="auto">
          <a:xfrm>
            <a:off x="860425" y="2043955"/>
            <a:ext cx="7292975" cy="469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ブート順位の変更</a:t>
            </a:r>
            <a:endParaRPr kumimoji="1" lang="ja-JP" altLang="en-US"/>
          </a:p>
        </p:txBody>
      </p:sp>
      <p:sp>
        <p:nvSpPr>
          <p:cNvPr id="3" name="コンテンツ プレースホルダ 2"/>
          <p:cNvSpPr>
            <a:spLocks noGrp="1"/>
          </p:cNvSpPr>
          <p:nvPr>
            <p:ph idx="1"/>
          </p:nvPr>
        </p:nvSpPr>
        <p:spPr>
          <a:xfrm>
            <a:off x="457200" y="1268760"/>
            <a:ext cx="8229600" cy="5589240"/>
          </a:xfrm>
        </p:spPr>
        <p:txBody>
          <a:bodyPr>
            <a:normAutofit fontScale="92500" lnSpcReduction="10000"/>
          </a:bodyPr>
          <a:lstStyle/>
          <a:p>
            <a:r>
              <a:rPr kumimoji="1" lang="ja-JP" altLang="en-US" smtClean="0"/>
              <a:t>ブートローダを読みに行くハードウェアの順番を設定する</a:t>
            </a:r>
            <a:endParaRPr kumimoji="1" lang="en-US" altLang="ja-JP" smtClean="0"/>
          </a:p>
          <a:p>
            <a:pPr lvl="1"/>
            <a:r>
              <a:rPr lang="en-US" altLang="ja-JP" smtClean="0"/>
              <a:t>BIOS </a:t>
            </a:r>
            <a:r>
              <a:rPr lang="ja-JP" altLang="en-US" smtClean="0"/>
              <a:t>はこの設定をもとに </a:t>
            </a:r>
            <a:r>
              <a:rPr lang="en-US" altLang="ja-JP" smtClean="0"/>
              <a:t>CPU </a:t>
            </a:r>
            <a:r>
              <a:rPr lang="ja-JP" altLang="en-US" smtClean="0"/>
              <a:t>に指示を出す</a:t>
            </a:r>
            <a:endParaRPr lang="en-US" altLang="ja-JP" smtClean="0"/>
          </a:p>
          <a:p>
            <a:pPr lvl="1"/>
            <a:endParaRPr kumimoji="1" lang="en-US" altLang="ja-JP" smtClean="0"/>
          </a:p>
          <a:p>
            <a:pPr lvl="1"/>
            <a:endParaRPr lang="en-US" altLang="ja-JP" smtClean="0"/>
          </a:p>
          <a:p>
            <a:pPr lvl="1"/>
            <a:endParaRPr kumimoji="1" lang="en-US" altLang="ja-JP" smtClean="0"/>
          </a:p>
          <a:p>
            <a:pPr lvl="1"/>
            <a:endParaRPr lang="en-US" altLang="ja-JP" smtClean="0"/>
          </a:p>
          <a:p>
            <a:pPr lvl="1"/>
            <a:endParaRPr kumimoji="1" lang="en-US" altLang="ja-JP" smtClean="0"/>
          </a:p>
          <a:p>
            <a:pPr lvl="1"/>
            <a:endParaRPr lang="en-US" altLang="ja-JP" smtClean="0"/>
          </a:p>
          <a:p>
            <a:endParaRPr kumimoji="1" lang="en-US" altLang="ja-JP" smtClean="0"/>
          </a:p>
          <a:p>
            <a:pPr lvl="2"/>
            <a:endParaRPr lang="en-US" altLang="ja-JP" smtClean="0"/>
          </a:p>
          <a:p>
            <a:pPr lvl="3"/>
            <a:endParaRPr lang="en-US" altLang="ja-JP" smtClean="0"/>
          </a:p>
          <a:p>
            <a:r>
              <a:rPr kumimoji="1" lang="ja-JP" altLang="en-US" sz="2600" smtClean="0"/>
              <a:t>本日の実習でも設定する</a:t>
            </a:r>
            <a:endParaRPr kumimoji="1" lang="ja-JP" altLang="en-US" sz="2600"/>
          </a:p>
        </p:txBody>
      </p:sp>
      <p:grpSp>
        <p:nvGrpSpPr>
          <p:cNvPr id="7" name="グループ化 6"/>
          <p:cNvGrpSpPr/>
          <p:nvPr/>
        </p:nvGrpSpPr>
        <p:grpSpPr>
          <a:xfrm>
            <a:off x="1619672" y="2708920"/>
            <a:ext cx="5903887" cy="3560178"/>
            <a:chOff x="468313" y="1236974"/>
            <a:chExt cx="7675587" cy="4835232"/>
          </a:xfrm>
        </p:grpSpPr>
        <p:pic>
          <p:nvPicPr>
            <p:cNvPr id="4" name="Picture 13"/>
            <p:cNvPicPr>
              <a:picLocks noChangeAspect="1" noChangeArrowheads="1"/>
            </p:cNvPicPr>
            <p:nvPr/>
          </p:nvPicPr>
          <p:blipFill>
            <a:blip r:embed="rId2" cstate="print"/>
            <a:srcRect l="11201" t="21503" r="8365" b="7869"/>
            <a:stretch>
              <a:fillRect/>
            </a:stretch>
          </p:blipFill>
          <p:spPr bwMode="auto">
            <a:xfrm>
              <a:off x="931269" y="1236974"/>
              <a:ext cx="7212631" cy="4835232"/>
            </a:xfrm>
            <a:prstGeom prst="rect">
              <a:avLst/>
            </a:prstGeom>
            <a:noFill/>
            <a:ln w="28575">
              <a:solidFill>
                <a:schemeClr val="tx1"/>
              </a:solidFill>
              <a:miter lim="800000"/>
              <a:headEnd/>
              <a:tailEnd/>
            </a:ln>
          </p:spPr>
        </p:pic>
        <p:sp>
          <p:nvSpPr>
            <p:cNvPr id="5" name="Rectangle 9"/>
            <p:cNvSpPr>
              <a:spLocks noChangeArrowheads="1"/>
            </p:cNvSpPr>
            <p:nvPr/>
          </p:nvSpPr>
          <p:spPr bwMode="auto">
            <a:xfrm>
              <a:off x="982665" y="2068506"/>
              <a:ext cx="4660905" cy="646114"/>
            </a:xfrm>
            <a:prstGeom prst="rect">
              <a:avLst/>
            </a:prstGeom>
            <a:noFill/>
            <a:ln w="57150">
              <a:solidFill>
                <a:srgbClr val="FF3300"/>
              </a:solidFill>
              <a:miter lim="800000"/>
              <a:headEnd/>
              <a:tailEnd/>
            </a:ln>
          </p:spPr>
          <p:txBody>
            <a:bodyPr wrap="none" anchor="ctr"/>
            <a:lstStyle/>
            <a:p>
              <a:endParaRPr lang="ja-JP" altLang="en-US"/>
            </a:p>
          </p:txBody>
        </p:sp>
        <p:sp>
          <p:nvSpPr>
            <p:cNvPr id="6" name="AutoShape 14"/>
            <p:cNvSpPr>
              <a:spLocks noChangeArrowheads="1"/>
            </p:cNvSpPr>
            <p:nvPr/>
          </p:nvSpPr>
          <p:spPr bwMode="auto">
            <a:xfrm>
              <a:off x="468313" y="3733800"/>
              <a:ext cx="4176712" cy="1727200"/>
            </a:xfrm>
            <a:prstGeom prst="wedgeRoundRectCallout">
              <a:avLst>
                <a:gd name="adj1" fmla="val 32514"/>
                <a:gd name="adj2" fmla="val -92741"/>
                <a:gd name="adj3" fmla="val 16667"/>
              </a:avLst>
            </a:prstGeom>
            <a:solidFill>
              <a:srgbClr val="3366FF"/>
            </a:solidFill>
            <a:ln w="9525">
              <a:solidFill>
                <a:schemeClr val="tx1"/>
              </a:solidFill>
              <a:miter lim="800000"/>
              <a:headEnd/>
              <a:tailEnd/>
            </a:ln>
          </p:spPr>
          <p:txBody>
            <a:bodyPr/>
            <a:lstStyle/>
            <a:p>
              <a:pPr>
                <a:lnSpc>
                  <a:spcPct val="130000"/>
                </a:lnSpc>
                <a:defRPr/>
              </a:pPr>
              <a:r>
                <a:rPr lang="ja-JP" altLang="en-US" dirty="0">
                  <a:ln>
                    <a:solidFill>
                      <a:schemeClr val="tx1"/>
                    </a:solidFill>
                  </a:ln>
                  <a:latin typeface="Osaka-UI" pitchFamily="50" charset="-128"/>
                  <a:ea typeface="Osaka-UI" pitchFamily="50" charset="-128"/>
                  <a:cs typeface="Osaka-UI" pitchFamily="50" charset="-128"/>
                </a:rPr>
                <a:t>起動ドライブの優先順位を設定する</a:t>
              </a:r>
            </a:p>
            <a:p>
              <a:pPr>
                <a:lnSpc>
                  <a:spcPct val="130000"/>
                </a:lnSpc>
                <a:defRPr/>
              </a:pPr>
              <a:r>
                <a:rPr lang="ja-JP" altLang="en-US" dirty="0">
                  <a:latin typeface="Osaka-UI" pitchFamily="50" charset="-128"/>
                  <a:ea typeface="Osaka-UI" pitchFamily="50" charset="-128"/>
                  <a:cs typeface="Osaka-UI" pitchFamily="50" charset="-128"/>
                </a:rPr>
                <a:t>　</a:t>
              </a:r>
              <a:r>
                <a:rPr lang="en-US" altLang="ja-JP" dirty="0">
                  <a:latin typeface="Osaka-UI" pitchFamily="50" charset="-128"/>
                  <a:ea typeface="Osaka-UI" pitchFamily="50" charset="-128"/>
                  <a:cs typeface="Osaka-UI" pitchFamily="50" charset="-128"/>
                </a:rPr>
                <a:t>FDD, HDD, CD-ROM ?</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その他の項目</a:t>
            </a:r>
            <a:endParaRPr kumimoji="1" lang="ja-JP" altLang="en-US"/>
          </a:p>
        </p:txBody>
      </p:sp>
      <p:sp>
        <p:nvSpPr>
          <p:cNvPr id="3" name="コンテンツ プレースホルダ 2"/>
          <p:cNvSpPr>
            <a:spLocks noGrp="1"/>
          </p:cNvSpPr>
          <p:nvPr>
            <p:ph idx="1"/>
          </p:nvPr>
        </p:nvSpPr>
        <p:spPr>
          <a:xfrm>
            <a:off x="457200" y="1340768"/>
            <a:ext cx="8363272" cy="5517232"/>
          </a:xfrm>
        </p:spPr>
        <p:txBody>
          <a:bodyPr>
            <a:normAutofit fontScale="92500" lnSpcReduction="10000"/>
          </a:bodyPr>
          <a:lstStyle/>
          <a:p>
            <a:r>
              <a:rPr kumimoji="1" lang="ja-JP" altLang="en-US" smtClean="0"/>
              <a:t>ハードウェアの</a:t>
            </a:r>
            <a:r>
              <a:rPr kumimoji="1" lang="ja-JP" altLang="en-US" b="1" smtClean="0"/>
              <a:t>物理的状況監視</a:t>
            </a:r>
            <a:endParaRPr lang="en-US" altLang="ja-JP" b="1" smtClean="0"/>
          </a:p>
          <a:p>
            <a:pPr lvl="1"/>
            <a:r>
              <a:rPr kumimoji="1" lang="en-US" altLang="ja-JP" smtClean="0"/>
              <a:t>CPU </a:t>
            </a:r>
            <a:r>
              <a:rPr kumimoji="1" lang="ja-JP" altLang="en-US" smtClean="0"/>
              <a:t>温度</a:t>
            </a:r>
            <a:r>
              <a:rPr kumimoji="1" lang="en-US" altLang="ja-JP" smtClean="0"/>
              <a:t>, </a:t>
            </a:r>
            <a:r>
              <a:rPr kumimoji="1" lang="ja-JP" altLang="en-US" smtClean="0"/>
              <a:t>ファン回転速度などをリアルタイムに取得。回転速度を指定できるものもある。</a:t>
            </a:r>
            <a:endParaRPr kumimoji="1" lang="en-US" altLang="ja-JP" smtClean="0"/>
          </a:p>
          <a:p>
            <a:r>
              <a:rPr lang="ja-JP" altLang="en-US" smtClean="0"/>
              <a:t>電源管理設定</a:t>
            </a:r>
            <a:endParaRPr lang="en-US" altLang="ja-JP" smtClean="0"/>
          </a:p>
          <a:p>
            <a:pPr lvl="1"/>
            <a:r>
              <a:rPr kumimoji="1" lang="ja-JP" altLang="en-US" smtClean="0"/>
              <a:t>主電源ボタンの動作やネットワークブートの設定</a:t>
            </a:r>
            <a:endParaRPr kumimoji="1" lang="en-US" altLang="ja-JP" smtClean="0"/>
          </a:p>
          <a:p>
            <a:pPr lvl="2"/>
            <a:r>
              <a:rPr kumimoji="1" lang="ja-JP" altLang="en-US" smtClean="0"/>
              <a:t>ネットワークブート・・・ネットワーク越しに計算機の起動を</a:t>
            </a:r>
            <a:r>
              <a:rPr kumimoji="1" lang="ja-JP" altLang="en-US" smtClean="0"/>
              <a:t>おこなう</a:t>
            </a:r>
            <a:r>
              <a:rPr lang="ja-JP" altLang="en-US" smtClean="0"/>
              <a:t>こと</a:t>
            </a:r>
            <a:r>
              <a:rPr kumimoji="1" lang="ja-JP" altLang="en-US" smtClean="0"/>
              <a:t>。</a:t>
            </a:r>
            <a:endParaRPr kumimoji="1" lang="en-US" altLang="ja-JP" smtClean="0"/>
          </a:p>
          <a:p>
            <a:r>
              <a:rPr kumimoji="1" lang="ja-JP" altLang="en-US" smtClean="0"/>
              <a:t>オーバークロック設定</a:t>
            </a:r>
            <a:endParaRPr kumimoji="1" lang="en-US" altLang="ja-JP" smtClean="0"/>
          </a:p>
          <a:p>
            <a:pPr lvl="1"/>
            <a:r>
              <a:rPr lang="ja-JP" altLang="en-US" smtClean="0"/>
              <a:t>オーバークロック・・・</a:t>
            </a:r>
            <a:r>
              <a:rPr lang="en-US" altLang="ja-JP" smtClean="0"/>
              <a:t>CPU </a:t>
            </a:r>
            <a:r>
              <a:rPr lang="ja-JP" altLang="en-US" smtClean="0"/>
              <a:t>に定格以上の電圧をかけて公称値以上のクロック数を引き出すこと。破損の可能性もあるので自己責任。</a:t>
            </a:r>
            <a:endParaRPr lang="en-US" altLang="ja-JP" smtClean="0"/>
          </a:p>
          <a:p>
            <a:r>
              <a:rPr kumimoji="1" lang="ja-JP" altLang="en-US" smtClean="0"/>
              <a:t>近年はメーカーや製品毎に様々な機能がある</a:t>
            </a: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CMOS </a:t>
            </a:r>
            <a:r>
              <a:rPr lang="ja-JP" altLang="en-US" smtClean="0"/>
              <a:t>初期化</a:t>
            </a:r>
            <a:endParaRPr kumimoji="1" lang="ja-JP" altLang="en-US"/>
          </a:p>
        </p:txBody>
      </p:sp>
      <p:sp>
        <p:nvSpPr>
          <p:cNvPr id="3" name="コンテンツ プレースホルダ 2"/>
          <p:cNvSpPr>
            <a:spLocks noGrp="1"/>
          </p:cNvSpPr>
          <p:nvPr>
            <p:ph idx="1"/>
          </p:nvPr>
        </p:nvSpPr>
        <p:spPr>
          <a:xfrm>
            <a:off x="457200" y="1196752"/>
            <a:ext cx="8229600" cy="5661248"/>
          </a:xfrm>
        </p:spPr>
        <p:txBody>
          <a:bodyPr>
            <a:normAutofit lnSpcReduction="10000"/>
          </a:bodyPr>
          <a:lstStyle/>
          <a:p>
            <a:r>
              <a:rPr lang="en-US" altLang="ja-JP" smtClean="0">
                <a:solidFill>
                  <a:srgbClr val="FF0000"/>
                </a:solidFill>
              </a:rPr>
              <a:t>CMOS </a:t>
            </a:r>
            <a:r>
              <a:rPr lang="ja-JP" altLang="en-US" smtClean="0">
                <a:solidFill>
                  <a:srgbClr val="FF0000"/>
                </a:solidFill>
              </a:rPr>
              <a:t>メモリ</a:t>
            </a:r>
            <a:endParaRPr lang="en-US" altLang="ja-JP" smtClean="0">
              <a:solidFill>
                <a:srgbClr val="FF0000"/>
              </a:solidFill>
            </a:endParaRPr>
          </a:p>
          <a:p>
            <a:pPr lvl="1"/>
            <a:r>
              <a:rPr kumimoji="1" lang="en-US" altLang="ja-JP" smtClean="0"/>
              <a:t>BIOS </a:t>
            </a:r>
            <a:r>
              <a:rPr lang="ja-JP" altLang="en-US" smtClean="0"/>
              <a:t>セットアップの内容</a:t>
            </a:r>
            <a:r>
              <a:rPr kumimoji="1" lang="ja-JP" altLang="en-US" smtClean="0"/>
              <a:t>が記憶されたフラッシュメモリ</a:t>
            </a:r>
            <a:endParaRPr lang="en-US" altLang="ja-JP" smtClean="0"/>
          </a:p>
          <a:p>
            <a:pPr lvl="1"/>
            <a:r>
              <a:rPr lang="ja-JP" altLang="en-US" b="1" smtClean="0"/>
              <a:t>揮発性メモリ</a:t>
            </a:r>
            <a:r>
              <a:rPr lang="ja-JP" altLang="en-US" smtClean="0"/>
              <a:t>のため</a:t>
            </a:r>
            <a:r>
              <a:rPr kumimoji="1" lang="ja-JP" altLang="en-US" smtClean="0"/>
              <a:t>常時通電されている</a:t>
            </a:r>
            <a:endParaRPr kumimoji="1" lang="en-US" altLang="ja-JP" smtClean="0"/>
          </a:p>
          <a:p>
            <a:pPr lvl="2"/>
            <a:r>
              <a:rPr lang="ja-JP" altLang="en-US" smtClean="0"/>
              <a:t>電源は</a:t>
            </a:r>
            <a:r>
              <a:rPr lang="en-US" altLang="ja-JP" smtClean="0"/>
              <a:t>MB</a:t>
            </a:r>
            <a:r>
              <a:rPr lang="ja-JP" altLang="en-US" smtClean="0"/>
              <a:t>上の電池 </a:t>
            </a:r>
            <a:r>
              <a:rPr lang="en-US" altLang="ja-JP" smtClean="0"/>
              <a:t>= PC </a:t>
            </a:r>
            <a:r>
              <a:rPr lang="ja-JP" altLang="en-US" smtClean="0"/>
              <a:t>電源とは独立</a:t>
            </a:r>
            <a:endParaRPr lang="en-US" altLang="ja-JP" smtClean="0"/>
          </a:p>
          <a:p>
            <a:pPr lvl="2"/>
            <a:r>
              <a:rPr lang="ja-JP" altLang="en-US" smtClean="0"/>
              <a:t>電池の寿命は基本的には必要十分</a:t>
            </a:r>
            <a:endParaRPr lang="en-US" altLang="ja-JP" smtClean="0"/>
          </a:p>
          <a:p>
            <a:pPr lvl="3"/>
            <a:r>
              <a:rPr kumimoji="1" lang="ja-JP" altLang="en-US" smtClean="0"/>
              <a:t>まれに動作不良の原因になるため注意</a:t>
            </a:r>
            <a:endParaRPr kumimoji="1" lang="en-US" altLang="ja-JP" smtClean="0"/>
          </a:p>
          <a:p>
            <a:r>
              <a:rPr lang="en-US" altLang="ja-JP" smtClean="0">
                <a:solidFill>
                  <a:srgbClr val="FF0000"/>
                </a:solidFill>
              </a:rPr>
              <a:t>CMOS </a:t>
            </a:r>
            <a:r>
              <a:rPr lang="ja-JP" altLang="en-US" smtClean="0">
                <a:solidFill>
                  <a:srgbClr val="FF0000"/>
                </a:solidFill>
              </a:rPr>
              <a:t>クリア</a:t>
            </a:r>
            <a:endParaRPr lang="en-US" altLang="ja-JP" smtClean="0">
              <a:solidFill>
                <a:srgbClr val="FF0000"/>
              </a:solidFill>
            </a:endParaRPr>
          </a:p>
          <a:p>
            <a:pPr lvl="1"/>
            <a:r>
              <a:rPr kumimoji="1" lang="en-US" altLang="ja-JP" smtClean="0"/>
              <a:t>BIOS </a:t>
            </a:r>
            <a:r>
              <a:rPr kumimoji="1" lang="ja-JP" altLang="en-US" smtClean="0"/>
              <a:t>の設定を初期化する方法の</a:t>
            </a:r>
            <a:r>
              <a:rPr kumimoji="1" lang="ja-JP" altLang="en-US" smtClean="0"/>
              <a:t>一つ</a:t>
            </a:r>
            <a:endParaRPr kumimoji="1" lang="en-US" altLang="ja-JP" smtClean="0"/>
          </a:p>
          <a:p>
            <a:pPr lvl="2"/>
            <a:r>
              <a:rPr lang="ja-JP" altLang="en-US" smtClean="0"/>
              <a:t>設定</a:t>
            </a:r>
            <a:r>
              <a:rPr lang="ja-JP" altLang="en-US" smtClean="0"/>
              <a:t>を</a:t>
            </a:r>
            <a:r>
              <a:rPr lang="ja-JP" altLang="en-US" smtClean="0"/>
              <a:t>弄り過ぎて起動しなくなった時の手段</a:t>
            </a:r>
            <a:endParaRPr kumimoji="1" lang="en-US" altLang="ja-JP" smtClean="0"/>
          </a:p>
          <a:p>
            <a:pPr marL="1371600" lvl="2" indent="-457200">
              <a:buFont typeface="+mj-lt"/>
              <a:buAutoNum type="arabicPeriod"/>
            </a:pPr>
            <a:r>
              <a:rPr lang="ja-JP" altLang="en-US" smtClean="0"/>
              <a:t>電池を外してしばし待つ</a:t>
            </a:r>
            <a:endParaRPr lang="en-US" altLang="ja-JP" smtClean="0"/>
          </a:p>
          <a:p>
            <a:pPr lvl="3"/>
            <a:r>
              <a:rPr lang="en-US" altLang="ja-JP" smtClean="0"/>
              <a:t>CMOS </a:t>
            </a:r>
            <a:r>
              <a:rPr lang="ja-JP" altLang="en-US" smtClean="0"/>
              <a:t>内の情報が「揮発」するのを待つ</a:t>
            </a:r>
            <a:endParaRPr lang="en-US" altLang="ja-JP" smtClean="0"/>
          </a:p>
          <a:p>
            <a:pPr marL="1371600" lvl="2" indent="-457200">
              <a:buFont typeface="+mj-lt"/>
              <a:buAutoNum type="arabicPeriod"/>
            </a:pPr>
            <a:r>
              <a:rPr lang="ja-JP" altLang="en-US" smtClean="0"/>
              <a:t>電池を再度取り付ける</a:t>
            </a:r>
            <a:endParaRPr kumimoji="1" lang="en-US" altLang="ja-JP"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solidFill>
                  <a:srgbClr val="FF0000"/>
                </a:solidFill>
              </a:rPr>
              <a:t>BIOS</a:t>
            </a:r>
            <a:r>
              <a:rPr lang="ja-JP" altLang="en-US" smtClean="0">
                <a:solidFill>
                  <a:srgbClr val="FF0000"/>
                </a:solidFill>
              </a:rPr>
              <a:t> アップデート</a:t>
            </a:r>
            <a:endParaRPr kumimoji="1" lang="ja-JP" altLang="en-US">
              <a:solidFill>
                <a:srgbClr val="FF0000"/>
              </a:solidFill>
            </a:endParaRPr>
          </a:p>
        </p:txBody>
      </p:sp>
      <p:sp>
        <p:nvSpPr>
          <p:cNvPr id="3" name="コンテンツ プレースホルダ 2"/>
          <p:cNvSpPr>
            <a:spLocks noGrp="1"/>
          </p:cNvSpPr>
          <p:nvPr>
            <p:ph idx="1"/>
          </p:nvPr>
        </p:nvSpPr>
        <p:spPr/>
        <p:txBody>
          <a:bodyPr/>
          <a:lstStyle/>
          <a:p>
            <a:r>
              <a:rPr kumimoji="1" lang="en-US" altLang="ja-JP" smtClean="0"/>
              <a:t>BIOS </a:t>
            </a:r>
            <a:r>
              <a:rPr lang="ja-JP" altLang="en-US" smtClean="0"/>
              <a:t>を新しいものに更新すること</a:t>
            </a:r>
            <a:endParaRPr lang="en-US" altLang="ja-JP" smtClean="0"/>
          </a:p>
          <a:p>
            <a:pPr lvl="1"/>
            <a:r>
              <a:rPr kumimoji="1" lang="en-US" altLang="ja-JP" smtClean="0"/>
              <a:t>BIOS </a:t>
            </a:r>
            <a:r>
              <a:rPr kumimoji="1" lang="ja-JP" altLang="en-US" smtClean="0"/>
              <a:t>もソフトウェアなのでだんだん時代に取り残される</a:t>
            </a:r>
            <a:endParaRPr kumimoji="1" lang="en-US" altLang="ja-JP" smtClean="0"/>
          </a:p>
          <a:p>
            <a:pPr lvl="1"/>
            <a:r>
              <a:rPr lang="ja-JP" altLang="en-US" smtClean="0"/>
              <a:t>通常は不要だが、最新のパーツを使おうとすると必要になる場合もある</a:t>
            </a:r>
            <a:endParaRPr kumimoji="1" lang="en-US" altLang="ja-JP" smtClean="0"/>
          </a:p>
          <a:p>
            <a:r>
              <a:rPr lang="ja-JP" altLang="en-US" b="1" smtClean="0"/>
              <a:t>ただし無保証</a:t>
            </a:r>
            <a:r>
              <a:rPr lang="en-US" altLang="ja-JP" b="1" smtClean="0"/>
              <a:t>, </a:t>
            </a:r>
            <a:r>
              <a:rPr lang="ja-JP" altLang="en-US" b="1" smtClean="0"/>
              <a:t>非推奨</a:t>
            </a:r>
            <a:endParaRPr lang="en-US" altLang="ja-JP" b="1" smtClean="0"/>
          </a:p>
          <a:p>
            <a:pPr lvl="1"/>
            <a:r>
              <a:rPr lang="ja-JP" altLang="en-US" smtClean="0"/>
              <a:t>失敗すると起動が出来なくなるため、どうしても必要な場合以外は避ける</a:t>
            </a:r>
            <a:endParaRPr lang="en-US" altLang="ja-JP"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BIOS </a:t>
            </a:r>
            <a:r>
              <a:rPr kumimoji="1" lang="ja-JP" altLang="en-US" smtClean="0"/>
              <a:t>とは何か</a:t>
            </a:r>
            <a:endParaRPr kumimoji="1" lang="en-US" altLang="ja-JP" smtClean="0"/>
          </a:p>
          <a:p>
            <a:r>
              <a:rPr lang="en-US" altLang="ja-JP" smtClean="0"/>
              <a:t>BIOS </a:t>
            </a:r>
            <a:r>
              <a:rPr lang="ja-JP" altLang="en-US" smtClean="0"/>
              <a:t>の役割</a:t>
            </a:r>
            <a:endParaRPr lang="en-US" altLang="ja-JP" smtClean="0"/>
          </a:p>
          <a:p>
            <a:r>
              <a:rPr lang="en-US" altLang="ja-JP" smtClean="0"/>
              <a:t>BIOS </a:t>
            </a:r>
            <a:r>
              <a:rPr lang="ja-JP" altLang="en-US" smtClean="0"/>
              <a:t>の操作</a:t>
            </a:r>
            <a:endParaRPr lang="en-US" altLang="ja-JP" smtClean="0"/>
          </a:p>
          <a:p>
            <a:pPr marL="342900" lvl="1" indent="-342900">
              <a:buFont typeface="Arial" pitchFamily="34" charset="0"/>
              <a:buChar char="•"/>
            </a:pPr>
            <a:r>
              <a:rPr lang="ja-JP" altLang="en-US" b="1" smtClean="0"/>
              <a:t>おまけ</a:t>
            </a:r>
            <a:r>
              <a:rPr lang="en-US" altLang="ja-JP" b="1" smtClean="0"/>
              <a:t>(</a:t>
            </a:r>
            <a:r>
              <a:rPr lang="ja-JP" altLang="en-US" b="1" smtClean="0"/>
              <a:t>ハードウェアリソース</a:t>
            </a:r>
            <a:r>
              <a:rPr lang="en-US" altLang="ja-JP" b="1" smtClean="0"/>
              <a:t>, </a:t>
            </a:r>
            <a:r>
              <a:rPr lang="ja-JP" altLang="en-US" b="1" smtClean="0"/>
              <a:t>デバイスドライバ</a:t>
            </a:r>
            <a:r>
              <a:rPr lang="en-US" altLang="ja-JP" b="1" smtClean="0"/>
              <a:t>)</a:t>
            </a:r>
          </a:p>
          <a:p>
            <a:endParaRPr lang="en-US" altLang="ja-JP"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ハードウェアリソース</a:t>
            </a:r>
            <a:endParaRPr kumimoji="1" lang="ja-JP" altLang="en-US"/>
          </a:p>
        </p:txBody>
      </p:sp>
      <p:sp>
        <p:nvSpPr>
          <p:cNvPr id="3" name="コンテンツ プレースホルダ 2"/>
          <p:cNvSpPr>
            <a:spLocks noGrp="1"/>
          </p:cNvSpPr>
          <p:nvPr>
            <p:ph idx="1"/>
          </p:nvPr>
        </p:nvSpPr>
        <p:spPr>
          <a:xfrm>
            <a:off x="457200" y="1600200"/>
            <a:ext cx="8229600" cy="5257800"/>
          </a:xfrm>
        </p:spPr>
        <p:txBody>
          <a:bodyPr/>
          <a:lstStyle/>
          <a:p>
            <a:r>
              <a:rPr kumimoji="1" lang="ja-JP" altLang="en-US" smtClean="0"/>
              <a:t>全ての作業を実行するのは </a:t>
            </a:r>
            <a:r>
              <a:rPr kumimoji="1" lang="en-US" altLang="ja-JP" smtClean="0"/>
              <a:t>CPU </a:t>
            </a:r>
          </a:p>
          <a:p>
            <a:pPr lvl="1"/>
            <a:r>
              <a:rPr lang="en-US" altLang="ja-JP" smtClean="0"/>
              <a:t>BIOS </a:t>
            </a:r>
            <a:r>
              <a:rPr lang="ja-JP" altLang="en-US" smtClean="0"/>
              <a:t>でも </a:t>
            </a:r>
            <a:r>
              <a:rPr lang="en-US" altLang="ja-JP" smtClean="0"/>
              <a:t>OS </a:t>
            </a:r>
            <a:r>
              <a:rPr lang="ja-JP" altLang="en-US" smtClean="0"/>
              <a:t>でも変わらない</a:t>
            </a:r>
            <a:endParaRPr lang="en-US" altLang="ja-JP" smtClean="0"/>
          </a:p>
          <a:p>
            <a:pPr lvl="1"/>
            <a:r>
              <a:rPr kumimoji="1" lang="ja-JP" altLang="en-US" smtClean="0"/>
              <a:t>各ハードウェアが</a:t>
            </a:r>
            <a:r>
              <a:rPr kumimoji="1" lang="ja-JP" altLang="en-US" b="1" smtClean="0"/>
              <a:t>無秩序に通信すると混乱</a:t>
            </a:r>
            <a:endParaRPr kumimoji="1" lang="en-US" altLang="ja-JP" b="1" smtClean="0"/>
          </a:p>
          <a:p>
            <a:r>
              <a:rPr lang="ja-JP" altLang="en-US" smtClean="0">
                <a:solidFill>
                  <a:srgbClr val="FF0000"/>
                </a:solidFill>
              </a:rPr>
              <a:t>ハードウェアリソース</a:t>
            </a:r>
            <a:r>
              <a:rPr lang="ja-JP" altLang="en-US" smtClean="0"/>
              <a:t>の割り当て</a:t>
            </a:r>
            <a:endParaRPr lang="en-US" altLang="ja-JP" smtClean="0"/>
          </a:p>
          <a:p>
            <a:pPr lvl="1"/>
            <a:r>
              <a:rPr lang="ja-JP" altLang="en-US" smtClean="0"/>
              <a:t>ハードウェアごとに </a:t>
            </a:r>
            <a:r>
              <a:rPr lang="en-US" altLang="ja-JP" smtClean="0"/>
              <a:t>CPU </a:t>
            </a:r>
            <a:r>
              <a:rPr lang="ja-JP" altLang="en-US" smtClean="0"/>
              <a:t>とのやり取りのための整理番号を与える</a:t>
            </a:r>
            <a:endParaRPr lang="en-US" altLang="ja-JP" smtClean="0"/>
          </a:p>
          <a:p>
            <a:pPr lvl="2"/>
            <a:r>
              <a:rPr kumimoji="1" lang="en-US" altLang="ja-JP" b="1" smtClean="0"/>
              <a:t>IRQ </a:t>
            </a:r>
            <a:r>
              <a:rPr kumimoji="1" lang="ja-JP" altLang="en-US" b="1" smtClean="0"/>
              <a:t>番号</a:t>
            </a:r>
            <a:r>
              <a:rPr kumimoji="1" lang="en-US" altLang="ja-JP" b="1" smtClean="0"/>
              <a:t>, I/O </a:t>
            </a:r>
            <a:r>
              <a:rPr kumimoji="1" lang="ja-JP" altLang="en-US" b="1" smtClean="0"/>
              <a:t>ポート</a:t>
            </a:r>
            <a:r>
              <a:rPr kumimoji="1" lang="en-US" altLang="ja-JP" smtClean="0"/>
              <a:t>, DMA </a:t>
            </a:r>
            <a:r>
              <a:rPr kumimoji="1" lang="ja-JP" altLang="en-US" smtClean="0"/>
              <a:t>チャンネル</a:t>
            </a:r>
            <a:r>
              <a:rPr kumimoji="1" lang="en-US" altLang="ja-JP" smtClean="0"/>
              <a:t>(</a:t>
            </a:r>
            <a:r>
              <a:rPr kumimoji="1" lang="ja-JP" altLang="en-US" smtClean="0"/>
              <a:t>省略</a:t>
            </a:r>
            <a:r>
              <a:rPr kumimoji="1" lang="en-US" altLang="ja-JP" smtClean="0"/>
              <a:t>)</a:t>
            </a:r>
          </a:p>
          <a:p>
            <a:pPr lvl="2"/>
            <a:r>
              <a:rPr kumimoji="1" lang="ja-JP" altLang="en-US" smtClean="0"/>
              <a:t>割り当て・管理は </a:t>
            </a:r>
            <a:r>
              <a:rPr kumimoji="1" lang="en-US" altLang="ja-JP" smtClean="0"/>
              <a:t>BIOS, OS </a:t>
            </a:r>
            <a:r>
              <a:rPr kumimoji="1" lang="ja-JP" altLang="en-US" smtClean="0"/>
              <a:t>の仕事</a:t>
            </a:r>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IRQ</a:t>
            </a:r>
            <a:r>
              <a:rPr kumimoji="1" lang="ja-JP" altLang="en-US" smtClean="0"/>
              <a:t>とは</a:t>
            </a:r>
            <a:endParaRPr kumimoji="1" lang="ja-JP" altLang="en-US"/>
          </a:p>
        </p:txBody>
      </p:sp>
      <p:sp>
        <p:nvSpPr>
          <p:cNvPr id="3" name="コンテンツ プレースホルダ 2"/>
          <p:cNvSpPr>
            <a:spLocks noGrp="1"/>
          </p:cNvSpPr>
          <p:nvPr>
            <p:ph idx="1"/>
          </p:nvPr>
        </p:nvSpPr>
        <p:spPr>
          <a:xfrm>
            <a:off x="457200" y="1412776"/>
            <a:ext cx="8229600" cy="5445224"/>
          </a:xfrm>
        </p:spPr>
        <p:txBody>
          <a:bodyPr>
            <a:normAutofit/>
          </a:bodyPr>
          <a:lstStyle/>
          <a:p>
            <a:r>
              <a:rPr kumimoji="1" lang="en-US" altLang="ja-JP" smtClean="0">
                <a:solidFill>
                  <a:srgbClr val="FF0000"/>
                </a:solidFill>
              </a:rPr>
              <a:t>IRQ(Interrupt ReQuest)</a:t>
            </a:r>
          </a:p>
          <a:p>
            <a:pPr lvl="1"/>
            <a:r>
              <a:rPr lang="ja-JP" altLang="en-US" smtClean="0">
                <a:solidFill>
                  <a:srgbClr val="FF0000"/>
                </a:solidFill>
              </a:rPr>
              <a:t>割り込み要求</a:t>
            </a:r>
            <a:endParaRPr lang="en-US" altLang="ja-JP" smtClean="0">
              <a:solidFill>
                <a:srgbClr val="FF0000"/>
              </a:solidFill>
            </a:endParaRPr>
          </a:p>
          <a:p>
            <a:pPr lvl="2"/>
            <a:r>
              <a:rPr lang="ja-JP" altLang="en-US" smtClean="0"/>
              <a:t>ハードウェアが</a:t>
            </a:r>
            <a:r>
              <a:rPr kumimoji="1" lang="ja-JP" altLang="en-US" smtClean="0"/>
              <a:t>作業中の</a:t>
            </a:r>
            <a:r>
              <a:rPr kumimoji="1" lang="en-US" altLang="ja-JP" smtClean="0"/>
              <a:t>CPU </a:t>
            </a:r>
            <a:r>
              <a:rPr kumimoji="1" lang="ja-JP" altLang="en-US" smtClean="0"/>
              <a:t>に対して割り込み通信を要求すること</a:t>
            </a:r>
            <a:endParaRPr kumimoji="1" lang="en-US" altLang="ja-JP" smtClean="0"/>
          </a:p>
          <a:p>
            <a:pPr lvl="3"/>
            <a:r>
              <a:rPr lang="ja-JP" altLang="en-US" smtClean="0"/>
              <a:t>ハードウェアからの作業完了報告など</a:t>
            </a:r>
            <a:endParaRPr kumimoji="1" lang="en-US" altLang="ja-JP" smtClean="0"/>
          </a:p>
          <a:p>
            <a:r>
              <a:rPr lang="ja-JP" altLang="en-US" smtClean="0"/>
              <a:t>利点</a:t>
            </a:r>
            <a:endParaRPr lang="en-US" altLang="ja-JP" smtClean="0"/>
          </a:p>
          <a:p>
            <a:pPr lvl="1"/>
            <a:r>
              <a:rPr lang="en-US" altLang="ja-JP" smtClean="0"/>
              <a:t> CPU </a:t>
            </a:r>
            <a:r>
              <a:rPr lang="ja-JP" altLang="en-US" smtClean="0"/>
              <a:t>は様々な作業を</a:t>
            </a:r>
            <a:r>
              <a:rPr lang="ja-JP" altLang="en-US" b="1" smtClean="0"/>
              <a:t>擬似的に同時並行</a:t>
            </a:r>
            <a:r>
              <a:rPr lang="ja-JP" altLang="en-US" smtClean="0"/>
              <a:t>でこなすことができる</a:t>
            </a:r>
            <a:endParaRPr lang="en-US" altLang="ja-JP" smtClean="0"/>
          </a:p>
          <a:p>
            <a:pPr lvl="2"/>
            <a:r>
              <a:rPr lang="ja-JP" altLang="en-US" smtClean="0"/>
              <a:t>いちいちハードウェアを確認しなくても必要に応じてハードウェア側から要求が来る</a:t>
            </a:r>
            <a:endParaRPr lang="en-US" altLang="ja-JP"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IRQ</a:t>
            </a:r>
            <a:r>
              <a:rPr kumimoji="1" lang="ja-JP" altLang="en-US" smtClean="0"/>
              <a:t>番号</a:t>
            </a:r>
            <a:endParaRPr kumimoji="1" lang="ja-JP" altLang="en-US"/>
          </a:p>
        </p:txBody>
      </p:sp>
      <p:sp>
        <p:nvSpPr>
          <p:cNvPr id="3" name="コンテンツ プレースホルダ 2"/>
          <p:cNvSpPr>
            <a:spLocks noGrp="1"/>
          </p:cNvSpPr>
          <p:nvPr>
            <p:ph idx="1"/>
          </p:nvPr>
        </p:nvSpPr>
        <p:spPr>
          <a:xfrm>
            <a:off x="457200" y="1340768"/>
            <a:ext cx="8229600" cy="5517232"/>
          </a:xfrm>
        </p:spPr>
        <p:txBody>
          <a:bodyPr/>
          <a:lstStyle/>
          <a:p>
            <a:r>
              <a:rPr lang="en-US" altLang="ja-JP" smtClean="0">
                <a:solidFill>
                  <a:srgbClr val="FF0000"/>
                </a:solidFill>
              </a:rPr>
              <a:t>IRQ </a:t>
            </a:r>
            <a:r>
              <a:rPr lang="ja-JP" altLang="en-US" smtClean="0">
                <a:solidFill>
                  <a:srgbClr val="FF0000"/>
                </a:solidFill>
              </a:rPr>
              <a:t>番号</a:t>
            </a:r>
            <a:endParaRPr lang="en-US" altLang="ja-JP" smtClean="0">
              <a:solidFill>
                <a:srgbClr val="FF0000"/>
              </a:solidFill>
            </a:endParaRPr>
          </a:p>
          <a:p>
            <a:pPr lvl="1"/>
            <a:r>
              <a:rPr lang="en-US" altLang="ja-JP" smtClean="0"/>
              <a:t>CPU </a:t>
            </a:r>
            <a:r>
              <a:rPr lang="ja-JP" altLang="en-US" smtClean="0"/>
              <a:t>が</a:t>
            </a:r>
            <a:r>
              <a:rPr lang="ja-JP" altLang="en-US" b="1" smtClean="0"/>
              <a:t>どのハードウェアによる割り込みかを区別する</a:t>
            </a:r>
            <a:r>
              <a:rPr lang="ja-JP" altLang="en-US" smtClean="0"/>
              <a:t>ために各ハードウェアに割り当てられる番号</a:t>
            </a:r>
            <a:endParaRPr lang="en-US" altLang="ja-JP" smtClean="0"/>
          </a:p>
          <a:p>
            <a:pPr lvl="1"/>
            <a:r>
              <a:rPr lang="ja-JP" altLang="en-US" smtClean="0"/>
              <a:t>割り当ては </a:t>
            </a:r>
            <a:r>
              <a:rPr lang="en-US" altLang="ja-JP" smtClean="0"/>
              <a:t>BIOS </a:t>
            </a:r>
            <a:r>
              <a:rPr lang="ja-JP" altLang="en-US" smtClean="0"/>
              <a:t>がおこない、 </a:t>
            </a:r>
            <a:r>
              <a:rPr lang="en-US" altLang="ja-JP" smtClean="0"/>
              <a:t>OS </a:t>
            </a:r>
            <a:r>
              <a:rPr lang="ja-JP" altLang="en-US" smtClean="0"/>
              <a:t>起動後は </a:t>
            </a:r>
            <a:r>
              <a:rPr lang="en-US" altLang="ja-JP" smtClean="0"/>
              <a:t>OS </a:t>
            </a:r>
            <a:r>
              <a:rPr lang="ja-JP" altLang="en-US" smtClean="0"/>
              <a:t>が管理する</a:t>
            </a:r>
            <a:endParaRPr lang="en-US" altLang="ja-JP" smtClean="0"/>
          </a:p>
          <a:p>
            <a:r>
              <a:rPr lang="ja-JP" altLang="en-US" smtClean="0"/>
              <a:t>基本的には </a:t>
            </a:r>
            <a:r>
              <a:rPr lang="en-US" altLang="ja-JP" smtClean="0"/>
              <a:t>0-15 </a:t>
            </a:r>
            <a:r>
              <a:rPr lang="ja-JP" altLang="en-US" smtClean="0"/>
              <a:t>の</a:t>
            </a:r>
            <a:r>
              <a:rPr lang="en-US" altLang="ja-JP" b="1" smtClean="0"/>
              <a:t>16</a:t>
            </a:r>
            <a:r>
              <a:rPr lang="ja-JP" altLang="en-US" b="1" smtClean="0"/>
              <a:t>個</a:t>
            </a:r>
            <a:r>
              <a:rPr lang="en-US" altLang="ja-JP" smtClean="0"/>
              <a:t>(</a:t>
            </a:r>
            <a:r>
              <a:rPr lang="ja-JP" altLang="en-US" smtClean="0"/>
              <a:t>の</a:t>
            </a:r>
            <a:r>
              <a:rPr lang="en-US" altLang="ja-JP" smtClean="0"/>
              <a:t> IRQ </a:t>
            </a:r>
            <a:r>
              <a:rPr lang="ja-JP" altLang="en-US" smtClean="0"/>
              <a:t>端子</a:t>
            </a:r>
            <a:r>
              <a:rPr lang="en-US" altLang="ja-JP" smtClean="0"/>
              <a:t>)</a:t>
            </a:r>
          </a:p>
          <a:p>
            <a:pPr lvl="1"/>
            <a:r>
              <a:rPr lang="ja-JP" altLang="en-US" smtClean="0"/>
              <a:t>特定のハードウェアで</a:t>
            </a:r>
            <a:r>
              <a:rPr lang="ja-JP" altLang="en-US" b="1" smtClean="0"/>
              <a:t>大半が予約済み</a:t>
            </a:r>
            <a:endParaRPr lang="en-US" altLang="ja-JP" b="1" smtClean="0"/>
          </a:p>
          <a:p>
            <a:pPr lvl="2"/>
            <a:r>
              <a:rPr lang="en-US" altLang="ja-JP" smtClean="0"/>
              <a:t>1:</a:t>
            </a:r>
            <a:r>
              <a:rPr lang="ja-JP" altLang="en-US" smtClean="0"/>
              <a:t>キーボード</a:t>
            </a:r>
            <a:r>
              <a:rPr lang="en-US" altLang="ja-JP" smtClean="0"/>
              <a:t>, 12: </a:t>
            </a:r>
            <a:r>
              <a:rPr lang="ja-JP" altLang="en-US" smtClean="0"/>
              <a:t>マウス</a:t>
            </a:r>
            <a:r>
              <a:rPr lang="en-US" altLang="ja-JP" smtClean="0"/>
              <a:t>, 14: </a:t>
            </a:r>
            <a:r>
              <a:rPr lang="ja-JP" altLang="en-US" smtClean="0"/>
              <a:t>ハードディスク等</a:t>
            </a:r>
            <a:endParaRPr lang="en-US" altLang="ja-JP" smtClean="0"/>
          </a:p>
          <a:p>
            <a:pPr lvl="1"/>
            <a:r>
              <a:rPr lang="ja-JP" altLang="en-US" smtClean="0"/>
              <a:t>近年は</a:t>
            </a:r>
            <a:r>
              <a:rPr lang="en-US" altLang="ja-JP" smtClean="0"/>
              <a:t>	</a:t>
            </a:r>
            <a:r>
              <a:rPr lang="ja-JP" altLang="en-US" smtClean="0"/>
              <a:t>番号の</a:t>
            </a:r>
            <a:r>
              <a:rPr lang="ja-JP" altLang="en-US" b="1" smtClean="0"/>
              <a:t>拡張や共有</a:t>
            </a:r>
            <a:r>
              <a:rPr lang="ja-JP" altLang="en-US" smtClean="0"/>
              <a:t>で不足分に対処</a:t>
            </a:r>
            <a:endParaRPr lang="en-US" altLang="ja-JP" smtClean="0"/>
          </a:p>
          <a:p>
            <a:r>
              <a:rPr kumimoji="1" lang="ja-JP" altLang="en-US" smtClean="0"/>
              <a:t>情報実験機では </a:t>
            </a:r>
            <a:r>
              <a:rPr kumimoji="1" lang="en-US" altLang="ja-JP" smtClean="0"/>
              <a:t>/proc/interrupts </a:t>
            </a:r>
            <a:r>
              <a:rPr kumimoji="1" lang="ja-JP" altLang="en-US" smtClean="0"/>
              <a:t>に記載</a:t>
            </a: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目次</a:t>
            </a:r>
            <a:endParaRPr kumimoji="1" lang="ja-JP" altLang="en-US"/>
          </a:p>
        </p:txBody>
      </p:sp>
      <p:sp>
        <p:nvSpPr>
          <p:cNvPr id="3" name="コンテンツ プレースホルダ 2"/>
          <p:cNvSpPr>
            <a:spLocks noGrp="1"/>
          </p:cNvSpPr>
          <p:nvPr>
            <p:ph idx="1"/>
          </p:nvPr>
        </p:nvSpPr>
        <p:spPr/>
        <p:txBody>
          <a:bodyPr/>
          <a:lstStyle/>
          <a:p>
            <a:r>
              <a:rPr kumimoji="1" lang="en-US" altLang="ja-JP" b="1" smtClean="0"/>
              <a:t>BIOS </a:t>
            </a:r>
            <a:r>
              <a:rPr kumimoji="1" lang="ja-JP" altLang="en-US" b="1" smtClean="0"/>
              <a:t>とは何か</a:t>
            </a:r>
            <a:endParaRPr kumimoji="1" lang="en-US" altLang="ja-JP" b="1" smtClean="0"/>
          </a:p>
          <a:p>
            <a:r>
              <a:rPr lang="en-US" altLang="ja-JP" smtClean="0"/>
              <a:t>BIOS </a:t>
            </a:r>
            <a:r>
              <a:rPr lang="ja-JP" altLang="en-US" smtClean="0"/>
              <a:t>の役割</a:t>
            </a:r>
            <a:endParaRPr lang="en-US" altLang="ja-JP" smtClean="0"/>
          </a:p>
          <a:p>
            <a:r>
              <a:rPr lang="en-US" altLang="ja-JP" smtClean="0"/>
              <a:t>BIOS </a:t>
            </a:r>
            <a:r>
              <a:rPr lang="ja-JP" altLang="en-US" smtClean="0"/>
              <a:t>の操作</a:t>
            </a:r>
            <a:endParaRPr lang="en-US" altLang="ja-JP" smtClean="0"/>
          </a:p>
          <a:p>
            <a:pPr marL="342900" lvl="1" indent="-342900">
              <a:buFont typeface="Arial" pitchFamily="34" charset="0"/>
              <a:buChar char="•"/>
            </a:pPr>
            <a:r>
              <a:rPr lang="ja-JP" altLang="en-US" smtClean="0"/>
              <a:t>おまけ</a:t>
            </a:r>
            <a:r>
              <a:rPr lang="en-US" altLang="ja-JP" smtClean="0"/>
              <a:t>(</a:t>
            </a:r>
            <a:r>
              <a:rPr lang="ja-JP" altLang="en-US" smtClean="0"/>
              <a:t>ハードウェアリソース</a:t>
            </a:r>
            <a:r>
              <a:rPr lang="en-US" altLang="ja-JP" smtClean="0"/>
              <a:t>, </a:t>
            </a:r>
            <a:r>
              <a:rPr lang="ja-JP" altLang="en-US" smtClean="0"/>
              <a:t>デバイスドライバ</a:t>
            </a:r>
            <a:r>
              <a:rPr lang="en-US" altLang="ja-JP" smtClean="0"/>
              <a:t>)</a:t>
            </a:r>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solidFill>
                  <a:srgbClr val="FF0000"/>
                </a:solidFill>
              </a:rPr>
              <a:t>I/O </a:t>
            </a:r>
            <a:r>
              <a:rPr kumimoji="1" lang="ja-JP" altLang="en-US" smtClean="0">
                <a:solidFill>
                  <a:srgbClr val="FF0000"/>
                </a:solidFill>
              </a:rPr>
              <a:t>ポート</a:t>
            </a:r>
            <a:endParaRPr kumimoji="1" lang="ja-JP" altLang="en-US">
              <a:solidFill>
                <a:srgbClr val="FF0000"/>
              </a:solidFill>
            </a:endParaRPr>
          </a:p>
        </p:txBody>
      </p:sp>
      <p:sp>
        <p:nvSpPr>
          <p:cNvPr id="3" name="コンテンツ プレースホルダ 2"/>
          <p:cNvSpPr>
            <a:spLocks noGrp="1"/>
          </p:cNvSpPr>
          <p:nvPr>
            <p:ph idx="1"/>
          </p:nvPr>
        </p:nvSpPr>
        <p:spPr>
          <a:xfrm>
            <a:off x="457200" y="1340768"/>
            <a:ext cx="8229600" cy="5517232"/>
          </a:xfrm>
        </p:spPr>
        <p:txBody>
          <a:bodyPr>
            <a:normAutofit fontScale="92500" lnSpcReduction="10000"/>
          </a:bodyPr>
          <a:lstStyle/>
          <a:p>
            <a:r>
              <a:rPr kumimoji="1" lang="en-US" altLang="ja-JP" smtClean="0"/>
              <a:t>CPU </a:t>
            </a:r>
            <a:r>
              <a:rPr kumimoji="1" lang="ja-JP" altLang="en-US" smtClean="0"/>
              <a:t>とハードウェア間の入出力通信経路</a:t>
            </a:r>
            <a:endParaRPr kumimoji="1" lang="en-US" altLang="ja-JP" smtClean="0"/>
          </a:p>
          <a:p>
            <a:pPr lvl="1"/>
            <a:r>
              <a:rPr kumimoji="1" lang="en-US" altLang="ja-JP" smtClean="0"/>
              <a:t>IRQ </a:t>
            </a:r>
            <a:r>
              <a:rPr kumimoji="1" lang="ja-JP" altLang="en-US" smtClean="0"/>
              <a:t>がハードウェア⇒</a:t>
            </a:r>
            <a:r>
              <a:rPr kumimoji="1" lang="en-US" altLang="ja-JP" smtClean="0"/>
              <a:t>CPU </a:t>
            </a:r>
            <a:r>
              <a:rPr kumimoji="1" lang="ja-JP" altLang="en-US" smtClean="0"/>
              <a:t>なのに対して、</a:t>
            </a:r>
            <a:r>
              <a:rPr kumimoji="1" lang="en-US" altLang="ja-JP" smtClean="0"/>
              <a:t>I/O </a:t>
            </a:r>
            <a:r>
              <a:rPr kumimoji="1" lang="ja-JP" altLang="en-US" smtClean="0"/>
              <a:t>ポートは </a:t>
            </a:r>
            <a:r>
              <a:rPr kumimoji="1" lang="en-US" altLang="ja-JP" smtClean="0"/>
              <a:t>CPU </a:t>
            </a:r>
            <a:r>
              <a:rPr kumimoji="1" lang="ja-JP" altLang="en-US" smtClean="0"/>
              <a:t>⇒ </a:t>
            </a:r>
            <a:r>
              <a:rPr lang="ja-JP" altLang="en-US" smtClean="0"/>
              <a:t>ハードウェア</a:t>
            </a:r>
            <a:endParaRPr lang="en-US" altLang="ja-JP" smtClean="0"/>
          </a:p>
          <a:p>
            <a:r>
              <a:rPr kumimoji="1" lang="en-US" altLang="ja-JP" smtClean="0"/>
              <a:t>2</a:t>
            </a:r>
            <a:r>
              <a:rPr kumimoji="1" lang="ja-JP" altLang="en-US" smtClean="0"/>
              <a:t>種類</a:t>
            </a:r>
            <a:r>
              <a:rPr lang="ja-JP" altLang="en-US" smtClean="0"/>
              <a:t>に分かれる</a:t>
            </a:r>
            <a:endParaRPr lang="en-US" altLang="ja-JP" smtClean="0"/>
          </a:p>
          <a:p>
            <a:pPr lvl="1"/>
            <a:r>
              <a:rPr kumimoji="1" lang="ja-JP" altLang="en-US" smtClean="0"/>
              <a:t>メモリマップト</a:t>
            </a:r>
            <a:r>
              <a:rPr kumimoji="1" lang="en-US" altLang="ja-JP" smtClean="0"/>
              <a:t>I/O</a:t>
            </a:r>
          </a:p>
          <a:p>
            <a:pPr lvl="2"/>
            <a:r>
              <a:rPr kumimoji="1" lang="ja-JP" altLang="en-US" smtClean="0"/>
              <a:t>メインメモリ内に </a:t>
            </a:r>
            <a:r>
              <a:rPr kumimoji="1" lang="en-US" altLang="ja-JP" smtClean="0"/>
              <a:t>I/O</a:t>
            </a:r>
            <a:r>
              <a:rPr lang="ja-JP" altLang="en-US" smtClean="0"/>
              <a:t> ポート</a:t>
            </a:r>
            <a:r>
              <a:rPr kumimoji="1" lang="ja-JP" altLang="en-US" smtClean="0"/>
              <a:t>を構築</a:t>
            </a:r>
            <a:endParaRPr kumimoji="1" lang="en-US" altLang="ja-JP" smtClean="0"/>
          </a:p>
          <a:p>
            <a:pPr lvl="2"/>
            <a:r>
              <a:rPr lang="ja-JP" altLang="en-US" smtClean="0"/>
              <a:t>あまり使われない</a:t>
            </a:r>
            <a:endParaRPr kumimoji="1" lang="en-US" altLang="ja-JP" smtClean="0"/>
          </a:p>
          <a:p>
            <a:pPr lvl="1"/>
            <a:r>
              <a:rPr lang="ja-JP" altLang="en-US" smtClean="0">
                <a:solidFill>
                  <a:srgbClr val="FF0000"/>
                </a:solidFill>
              </a:rPr>
              <a:t>ポートマップト</a:t>
            </a:r>
            <a:r>
              <a:rPr lang="en-US" altLang="ja-JP" smtClean="0">
                <a:solidFill>
                  <a:srgbClr val="FF0000"/>
                </a:solidFill>
              </a:rPr>
              <a:t>I/O</a:t>
            </a:r>
          </a:p>
          <a:p>
            <a:pPr lvl="2"/>
            <a:r>
              <a:rPr lang="ja-JP" altLang="en-US" smtClean="0"/>
              <a:t>独立な</a:t>
            </a:r>
            <a:r>
              <a:rPr kumimoji="1" lang="ja-JP" altLang="en-US" smtClean="0"/>
              <a:t> </a:t>
            </a:r>
            <a:r>
              <a:rPr kumimoji="1" lang="en-US" altLang="ja-JP" smtClean="0"/>
              <a:t>I/O </a:t>
            </a:r>
            <a:r>
              <a:rPr kumimoji="1" lang="ja-JP" altLang="en-US" smtClean="0"/>
              <a:t>空間を持ち、そこに</a:t>
            </a:r>
            <a:r>
              <a:rPr kumimoji="1" lang="en-US" altLang="ja-JP" smtClean="0"/>
              <a:t>I/O</a:t>
            </a:r>
            <a:r>
              <a:rPr kumimoji="1" lang="ja-JP" altLang="en-US" smtClean="0"/>
              <a:t>ポートを構築</a:t>
            </a:r>
            <a:endParaRPr kumimoji="1" lang="en-US" altLang="ja-JP" smtClean="0"/>
          </a:p>
          <a:p>
            <a:pPr lvl="2"/>
            <a:r>
              <a:rPr lang="en-US" altLang="ja-JP" smtClean="0"/>
              <a:t>I/O</a:t>
            </a:r>
            <a:r>
              <a:rPr lang="ja-JP" altLang="en-US" smtClean="0"/>
              <a:t>空間におけるアドレスを </a:t>
            </a:r>
            <a:r>
              <a:rPr lang="en-US" altLang="ja-JP" smtClean="0">
                <a:solidFill>
                  <a:srgbClr val="FF0000"/>
                </a:solidFill>
              </a:rPr>
              <a:t>I/O </a:t>
            </a:r>
            <a:r>
              <a:rPr lang="ja-JP" altLang="en-US" smtClean="0">
                <a:solidFill>
                  <a:srgbClr val="FF0000"/>
                </a:solidFill>
              </a:rPr>
              <a:t>ポートアドレス</a:t>
            </a:r>
            <a:r>
              <a:rPr lang="ja-JP" altLang="en-US" smtClean="0"/>
              <a:t>とよぶ</a:t>
            </a:r>
            <a:endParaRPr lang="en-US" altLang="ja-JP" smtClean="0"/>
          </a:p>
          <a:p>
            <a:pPr lvl="2"/>
            <a:r>
              <a:rPr lang="ja-JP" altLang="en-US" smtClean="0"/>
              <a:t>インテル系 </a:t>
            </a:r>
            <a:r>
              <a:rPr lang="en-US" altLang="ja-JP" smtClean="0"/>
              <a:t>CPU </a:t>
            </a:r>
            <a:r>
              <a:rPr lang="ja-JP" altLang="en-US" smtClean="0"/>
              <a:t>ではこの方法を用いている</a:t>
            </a:r>
            <a:endParaRPr lang="en-US" altLang="ja-JP" smtClean="0"/>
          </a:p>
          <a:p>
            <a:r>
              <a:rPr kumimoji="1" lang="en-US" altLang="ja-JP" smtClean="0"/>
              <a:t>I/O </a:t>
            </a:r>
            <a:r>
              <a:rPr kumimoji="1" lang="ja-JP" altLang="en-US" smtClean="0"/>
              <a:t>ポートの初期割り当ては </a:t>
            </a:r>
            <a:r>
              <a:rPr kumimoji="1" lang="en-US" altLang="ja-JP" smtClean="0"/>
              <a:t>BIOS </a:t>
            </a:r>
            <a:r>
              <a:rPr lang="en-US" altLang="ja-JP" smtClean="0"/>
              <a:t>, OS</a:t>
            </a:r>
            <a:r>
              <a:rPr lang="ja-JP" altLang="en-US" smtClean="0"/>
              <a:t>起動後は</a:t>
            </a:r>
            <a:r>
              <a:rPr lang="en-US" altLang="ja-JP" smtClean="0"/>
              <a:t>OS</a:t>
            </a:r>
            <a:r>
              <a:rPr lang="ja-JP" altLang="en-US" smtClean="0"/>
              <a:t>側が割り当て</a:t>
            </a:r>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solidFill>
                  <a:srgbClr val="FF0000"/>
                </a:solidFill>
              </a:rPr>
              <a:t>デバイスドライバ</a:t>
            </a:r>
            <a:endParaRPr kumimoji="1" lang="ja-JP" altLang="en-US">
              <a:solidFill>
                <a:srgbClr val="FF0000"/>
              </a:solidFill>
            </a:endParaRPr>
          </a:p>
        </p:txBody>
      </p:sp>
      <p:sp>
        <p:nvSpPr>
          <p:cNvPr id="3" name="コンテンツ プレースホルダ 2"/>
          <p:cNvSpPr>
            <a:spLocks noGrp="1"/>
          </p:cNvSpPr>
          <p:nvPr>
            <p:ph idx="1"/>
          </p:nvPr>
        </p:nvSpPr>
        <p:spPr>
          <a:xfrm>
            <a:off x="457200" y="1600200"/>
            <a:ext cx="8229600" cy="5257800"/>
          </a:xfrm>
        </p:spPr>
        <p:txBody>
          <a:bodyPr>
            <a:normAutofit/>
          </a:bodyPr>
          <a:lstStyle/>
          <a:p>
            <a:r>
              <a:rPr kumimoji="1" lang="ja-JP" altLang="en-US" b="1" smtClean="0"/>
              <a:t>ハードウェアとアプリケーション</a:t>
            </a:r>
            <a:r>
              <a:rPr kumimoji="1" lang="en-US" altLang="ja-JP" b="1" smtClean="0"/>
              <a:t>(</a:t>
            </a:r>
            <a:r>
              <a:rPr kumimoji="1" lang="ja-JP" altLang="en-US" b="1" smtClean="0"/>
              <a:t>正確には</a:t>
            </a:r>
            <a:r>
              <a:rPr kumimoji="1" lang="en-US" altLang="ja-JP" b="1" smtClean="0"/>
              <a:t>API)</a:t>
            </a:r>
            <a:r>
              <a:rPr kumimoji="1" lang="ja-JP" altLang="en-US" b="1" smtClean="0"/>
              <a:t>の仲介</a:t>
            </a:r>
            <a:r>
              <a:rPr kumimoji="1" lang="ja-JP" altLang="en-US" smtClean="0"/>
              <a:t>を担当するソフトウェア</a:t>
            </a:r>
            <a:endParaRPr kumimoji="1" lang="en-US" altLang="ja-JP" smtClean="0"/>
          </a:p>
          <a:p>
            <a:pPr lvl="1"/>
            <a:r>
              <a:rPr lang="ja-JP" altLang="en-US" smtClean="0"/>
              <a:t>アプリケーションの要請をハードウェアが解釈できる形に直す</a:t>
            </a:r>
            <a:endParaRPr lang="en-US" altLang="ja-JP" smtClean="0"/>
          </a:p>
          <a:p>
            <a:pPr lvl="1"/>
            <a:r>
              <a:rPr kumimoji="1" lang="ja-JP" altLang="en-US" smtClean="0"/>
              <a:t>ハードウェアの応答をアプリケーションで扱う形に</a:t>
            </a:r>
            <a:r>
              <a:rPr kumimoji="1" lang="ja-JP" altLang="en-US" smtClean="0"/>
              <a:t>戻す</a:t>
            </a:r>
            <a:endParaRPr lang="en-US" altLang="ja-JP" smtClean="0"/>
          </a:p>
          <a:p>
            <a:r>
              <a:rPr lang="ja-JP" altLang="en-US" smtClean="0"/>
              <a:t>ハードウェア固有の処理システムと</a:t>
            </a:r>
            <a:r>
              <a:rPr lang="en-US" altLang="ja-JP" smtClean="0"/>
              <a:t>OS</a:t>
            </a:r>
            <a:r>
              <a:rPr lang="ja-JP" altLang="en-US" smtClean="0"/>
              <a:t>側の標準インターフェースをつなぐ役目</a:t>
            </a:r>
            <a:endParaRPr lang="en-US" altLang="ja-JP" smtClean="0"/>
          </a:p>
          <a:p>
            <a:pPr lvl="1"/>
            <a:r>
              <a:rPr lang="ja-JP" altLang="en-US" b="1" smtClean="0"/>
              <a:t>かつては </a:t>
            </a:r>
            <a:r>
              <a:rPr lang="en-US" altLang="ja-JP" b="1" smtClean="0"/>
              <a:t>BIOS </a:t>
            </a:r>
            <a:r>
              <a:rPr lang="ja-JP" altLang="en-US" b="1" smtClean="0"/>
              <a:t>の仕事</a:t>
            </a:r>
            <a:endParaRPr lang="en-US" altLang="ja-JP" b="1" smtClean="0"/>
          </a:p>
          <a:p>
            <a:pPr lvl="1"/>
            <a:r>
              <a:rPr kumimoji="1" lang="ja-JP" altLang="en-US" smtClean="0"/>
              <a:t>現在は </a:t>
            </a:r>
            <a:r>
              <a:rPr kumimoji="1" lang="en-US" altLang="ja-JP" smtClean="0"/>
              <a:t>OS </a:t>
            </a:r>
            <a:r>
              <a:rPr kumimoji="1" lang="ja-JP" altLang="en-US" smtClean="0"/>
              <a:t>側がデバイスドライバをもちいて行う</a:t>
            </a:r>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まとめ</a:t>
            </a:r>
            <a:endParaRPr kumimoji="1" lang="ja-JP" altLang="en-US"/>
          </a:p>
        </p:txBody>
      </p:sp>
      <p:sp>
        <p:nvSpPr>
          <p:cNvPr id="3" name="コンテンツ プレースホルダ 2"/>
          <p:cNvSpPr>
            <a:spLocks noGrp="1"/>
          </p:cNvSpPr>
          <p:nvPr>
            <p:ph idx="1"/>
          </p:nvPr>
        </p:nvSpPr>
        <p:spPr>
          <a:xfrm>
            <a:off x="457200" y="1340768"/>
            <a:ext cx="8229600" cy="5257800"/>
          </a:xfrm>
        </p:spPr>
        <p:txBody>
          <a:bodyPr>
            <a:normAutofit lnSpcReduction="10000"/>
          </a:bodyPr>
          <a:lstStyle/>
          <a:p>
            <a:r>
              <a:rPr kumimoji="1" lang="en-US" altLang="ja-JP" smtClean="0"/>
              <a:t>BIOS</a:t>
            </a:r>
          </a:p>
          <a:p>
            <a:pPr lvl="1"/>
            <a:r>
              <a:rPr kumimoji="1" lang="en-US" altLang="ja-JP" smtClean="0"/>
              <a:t>OS </a:t>
            </a:r>
            <a:r>
              <a:rPr kumimoji="1" lang="ja-JP" altLang="en-US" smtClean="0"/>
              <a:t>起動の下準備</a:t>
            </a:r>
            <a:endParaRPr kumimoji="1" lang="en-US" altLang="ja-JP" smtClean="0"/>
          </a:p>
          <a:p>
            <a:pPr lvl="2"/>
            <a:r>
              <a:rPr lang="en-US" altLang="ja-JP" smtClean="0"/>
              <a:t>POST</a:t>
            </a:r>
          </a:p>
          <a:p>
            <a:pPr lvl="2"/>
            <a:r>
              <a:rPr kumimoji="1" lang="ja-JP" altLang="en-US" smtClean="0"/>
              <a:t>起動プログラム呼び出し</a:t>
            </a:r>
            <a:endParaRPr kumimoji="1" lang="en-US" altLang="ja-JP" smtClean="0"/>
          </a:p>
          <a:p>
            <a:pPr lvl="1"/>
            <a:r>
              <a:rPr kumimoji="1" lang="en-US" altLang="ja-JP" smtClean="0"/>
              <a:t>BIOS</a:t>
            </a:r>
            <a:r>
              <a:rPr kumimoji="1" lang="ja-JP" altLang="en-US" smtClean="0"/>
              <a:t>セットアップ</a:t>
            </a:r>
            <a:endParaRPr kumimoji="1" lang="en-US" altLang="ja-JP" smtClean="0"/>
          </a:p>
          <a:p>
            <a:pPr lvl="2"/>
            <a:r>
              <a:rPr kumimoji="1" lang="ja-JP" altLang="en-US" smtClean="0"/>
              <a:t>ハードウェアの初期設定</a:t>
            </a:r>
            <a:endParaRPr kumimoji="1" lang="en-US" altLang="ja-JP" smtClean="0"/>
          </a:p>
          <a:p>
            <a:r>
              <a:rPr lang="ja-JP" altLang="en-US" smtClean="0"/>
              <a:t>ハードウェアリソース</a:t>
            </a:r>
            <a:endParaRPr lang="en-US" altLang="ja-JP" smtClean="0"/>
          </a:p>
          <a:p>
            <a:pPr lvl="1"/>
            <a:r>
              <a:rPr kumimoji="1" lang="en-US" altLang="ja-JP" smtClean="0"/>
              <a:t>CPU </a:t>
            </a:r>
            <a:r>
              <a:rPr kumimoji="1" lang="ja-JP" altLang="en-US" smtClean="0"/>
              <a:t>とハードウェア間の通信</a:t>
            </a:r>
            <a:endParaRPr kumimoji="1" lang="en-US" altLang="ja-JP" smtClean="0"/>
          </a:p>
          <a:p>
            <a:pPr lvl="1"/>
            <a:r>
              <a:rPr kumimoji="1" lang="en-US" altLang="ja-JP" smtClean="0"/>
              <a:t>IRQ, I/O </a:t>
            </a:r>
            <a:r>
              <a:rPr kumimoji="1" lang="ja-JP" altLang="en-US" smtClean="0"/>
              <a:t>ポート</a:t>
            </a:r>
            <a:endParaRPr kumimoji="1" lang="en-US" altLang="ja-JP" smtClean="0"/>
          </a:p>
          <a:p>
            <a:r>
              <a:rPr lang="ja-JP" altLang="en-US" smtClean="0"/>
              <a:t>デバイスドライバ</a:t>
            </a:r>
            <a:endParaRPr lang="en-US" altLang="ja-JP" smtClean="0"/>
          </a:p>
          <a:p>
            <a:pPr lvl="1"/>
            <a:r>
              <a:rPr kumimoji="1" lang="ja-JP" altLang="en-US" smtClean="0"/>
              <a:t>ハードウェアとソフトウェアの仲介</a:t>
            </a:r>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本日の実習</a:t>
            </a:r>
            <a:endParaRPr kumimoji="1" lang="ja-JP" altLang="en-US"/>
          </a:p>
        </p:txBody>
      </p:sp>
      <p:sp>
        <p:nvSpPr>
          <p:cNvPr id="3" name="コンテンツ プレースホルダ 2"/>
          <p:cNvSpPr>
            <a:spLocks noGrp="1"/>
          </p:cNvSpPr>
          <p:nvPr>
            <p:ph idx="1"/>
          </p:nvPr>
        </p:nvSpPr>
        <p:spPr/>
        <p:txBody>
          <a:bodyPr/>
          <a:lstStyle/>
          <a:p>
            <a:r>
              <a:rPr lang="ja-JP" altLang="en-US" smtClean="0"/>
              <a:t> </a:t>
            </a:r>
            <a:r>
              <a:rPr lang="en-US" altLang="ja-JP" smtClean="0"/>
              <a:t>BIOS </a:t>
            </a:r>
            <a:r>
              <a:rPr lang="ja-JP" altLang="en-US" smtClean="0"/>
              <a:t>セットアップ</a:t>
            </a:r>
          </a:p>
          <a:p>
            <a:r>
              <a:rPr lang="ja-JP" altLang="en-US" smtClean="0"/>
              <a:t> </a:t>
            </a:r>
            <a:r>
              <a:rPr lang="en-US" altLang="ja-JP" smtClean="0"/>
              <a:t>Windows 7 </a:t>
            </a:r>
            <a:r>
              <a:rPr lang="ja-JP" altLang="en-US" smtClean="0"/>
              <a:t>のインストール</a:t>
            </a:r>
          </a:p>
          <a:p>
            <a:pPr lvl="1"/>
            <a:r>
              <a:rPr lang="ja-JP" altLang="en-US" smtClean="0"/>
              <a:t>ネットワーク</a:t>
            </a:r>
            <a:r>
              <a:rPr lang="ja-JP" altLang="en-US" smtClean="0"/>
              <a:t>の設定</a:t>
            </a:r>
          </a:p>
          <a:p>
            <a:pPr lvl="1"/>
            <a:r>
              <a:rPr lang="ja-JP" altLang="en-US" smtClean="0"/>
              <a:t>ユーザアカウント</a:t>
            </a:r>
            <a:r>
              <a:rPr lang="ja-JP" altLang="en-US" smtClean="0"/>
              <a:t>の設定</a:t>
            </a:r>
          </a:p>
          <a:p>
            <a:pPr lvl="1"/>
            <a:r>
              <a:rPr lang="en-US" altLang="ja-JP" smtClean="0"/>
              <a:t>Windows </a:t>
            </a:r>
            <a:r>
              <a:rPr lang="en-US" altLang="ja-JP" smtClean="0"/>
              <a:t>Update</a:t>
            </a:r>
          </a:p>
          <a:p>
            <a:pPr lvl="1"/>
            <a:r>
              <a:rPr lang="ja-JP" altLang="en-US" smtClean="0"/>
              <a:t>ライセンス</a:t>
            </a:r>
            <a:r>
              <a:rPr lang="ja-JP" altLang="en-US" smtClean="0"/>
              <a:t>認証の手続き </a:t>
            </a:r>
            <a:endParaRPr kumimoji="1"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48744"/>
            <a:ext cx="8229600" cy="1143000"/>
          </a:xfrm>
        </p:spPr>
        <p:txBody>
          <a:bodyPr>
            <a:noAutofit/>
          </a:bodyPr>
          <a:lstStyle/>
          <a:p>
            <a:r>
              <a:rPr lang="en-US" altLang="ja-JP" sz="5400" smtClean="0"/>
              <a:t>6JGFW-78D23-387T6-Q328Q-7M7JY</a:t>
            </a:r>
            <a:endParaRPr kumimoji="1" lang="ja-JP" altLang="en-US" sz="5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とは</a:t>
            </a:r>
            <a:endParaRPr kumimoji="1" lang="ja-JP" altLang="en-US"/>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kumimoji="1" lang="en-US" altLang="ja-JP" smtClean="0"/>
              <a:t>Basic </a:t>
            </a:r>
            <a:r>
              <a:rPr lang="en-US" altLang="ja-JP" smtClean="0"/>
              <a:t>In</a:t>
            </a:r>
            <a:r>
              <a:rPr kumimoji="1" lang="en-US" altLang="ja-JP" smtClean="0"/>
              <a:t>put/Output System</a:t>
            </a:r>
          </a:p>
          <a:p>
            <a:pPr lvl="1"/>
            <a:r>
              <a:rPr kumimoji="1" lang="ja-JP" altLang="en-US" smtClean="0"/>
              <a:t>もともとはハードウェアとソフトウェアの間で、もっともハードウェアに近い部分の入出力を受け持つソフトウェア</a:t>
            </a:r>
            <a:endParaRPr kumimoji="1" lang="en-US" altLang="ja-JP" smtClean="0"/>
          </a:p>
          <a:p>
            <a:pPr lvl="2"/>
            <a:r>
              <a:rPr lang="ja-JP" altLang="en-US" smtClean="0"/>
              <a:t>ネットワークと</a:t>
            </a:r>
            <a:r>
              <a:rPr lang="ja-JP" altLang="en-US" smtClean="0"/>
              <a:t>一緒</a:t>
            </a:r>
            <a:r>
              <a:rPr lang="ja-JP" altLang="en-US" smtClean="0"/>
              <a:t>でハードウェアとソフトウェアの間にも階層構造がある</a:t>
            </a:r>
            <a:r>
              <a:rPr lang="en-US" altLang="ja-JP" smtClean="0"/>
              <a:t>(</a:t>
            </a:r>
            <a:r>
              <a:rPr lang="ja-JP" altLang="en-US" smtClean="0"/>
              <a:t>説明は省略</a:t>
            </a:r>
            <a:r>
              <a:rPr lang="en-US" altLang="ja-JP" smtClean="0"/>
              <a:t>)</a:t>
            </a:r>
            <a:endParaRPr kumimoji="1" lang="en-US" altLang="ja-JP" smtClean="0"/>
          </a:p>
          <a:p>
            <a:pPr lvl="1"/>
            <a:r>
              <a:rPr kumimoji="1" lang="ja-JP" altLang="en-US" smtClean="0"/>
              <a:t>現在は</a:t>
            </a:r>
            <a:r>
              <a:rPr kumimoji="1" lang="ja-JP" altLang="en-US" smtClean="0">
                <a:solidFill>
                  <a:srgbClr val="FF0000"/>
                </a:solidFill>
              </a:rPr>
              <a:t>電源</a:t>
            </a:r>
            <a:r>
              <a:rPr kumimoji="1" lang="ja-JP" altLang="en-US" smtClean="0">
                <a:solidFill>
                  <a:srgbClr val="FF0000"/>
                </a:solidFill>
              </a:rPr>
              <a:t>投入～ </a:t>
            </a:r>
            <a:r>
              <a:rPr kumimoji="1" lang="en-US" altLang="ja-JP" smtClean="0">
                <a:solidFill>
                  <a:srgbClr val="FF0000"/>
                </a:solidFill>
              </a:rPr>
              <a:t>OS </a:t>
            </a:r>
            <a:r>
              <a:rPr kumimoji="1" lang="ja-JP" altLang="en-US" smtClean="0">
                <a:solidFill>
                  <a:srgbClr val="FF0000"/>
                </a:solidFill>
              </a:rPr>
              <a:t>起動まで</a:t>
            </a:r>
            <a:r>
              <a:rPr kumimoji="1" lang="ja-JP" altLang="en-US" smtClean="0"/>
              <a:t>を受け持つソフトウェア</a:t>
            </a:r>
            <a:endParaRPr kumimoji="1" lang="en-US" altLang="ja-JP" smtClean="0"/>
          </a:p>
          <a:p>
            <a:pPr lvl="2"/>
            <a:r>
              <a:rPr lang="ja-JP" altLang="en-US" b="1" smtClean="0"/>
              <a:t>ハードウェアを初期化し、</a:t>
            </a:r>
            <a:r>
              <a:rPr lang="en-US" altLang="ja-JP" b="1" smtClean="0"/>
              <a:t>OS </a:t>
            </a:r>
            <a:r>
              <a:rPr lang="ja-JP" altLang="en-US" b="1" smtClean="0"/>
              <a:t>へ引き渡す</a:t>
            </a:r>
            <a:endParaRPr kumimoji="1" lang="en-US" altLang="ja-JP" b="1" smtClean="0"/>
          </a:p>
          <a:p>
            <a:pPr lvl="1"/>
            <a:r>
              <a:rPr kumimoji="1" lang="ja-JP" altLang="en-US" smtClean="0"/>
              <a:t>「</a:t>
            </a:r>
            <a:r>
              <a:rPr kumimoji="1" lang="en-US" altLang="ja-JP" smtClean="0"/>
              <a:t>BIOS</a:t>
            </a:r>
            <a:r>
              <a:rPr kumimoji="1" lang="ja-JP" altLang="en-US" smtClean="0"/>
              <a:t>」は </a:t>
            </a:r>
            <a:r>
              <a:rPr kumimoji="1" lang="en-US" altLang="ja-JP" smtClean="0"/>
              <a:t>PC/AT </a:t>
            </a:r>
            <a:r>
              <a:rPr kumimoji="1" lang="ja-JP" altLang="en-US" smtClean="0"/>
              <a:t>互換機特有のもの</a:t>
            </a:r>
            <a:endParaRPr kumimoji="1" lang="en-US" altLang="ja-JP" smtClean="0"/>
          </a:p>
          <a:p>
            <a:pPr lvl="2"/>
            <a:r>
              <a:rPr lang="en-US" altLang="ja-JP" smtClean="0"/>
              <a:t>PC/AT </a:t>
            </a:r>
            <a:r>
              <a:rPr lang="ja-JP" altLang="en-US" smtClean="0"/>
              <a:t>互換機以外</a:t>
            </a:r>
            <a:r>
              <a:rPr lang="en-US" altLang="ja-JP" smtClean="0"/>
              <a:t>(Mac</a:t>
            </a:r>
            <a:r>
              <a:rPr lang="ja-JP" altLang="en-US" smtClean="0"/>
              <a:t>等</a:t>
            </a:r>
            <a:r>
              <a:rPr lang="en-US" altLang="ja-JP" smtClean="0"/>
              <a:t>)</a:t>
            </a:r>
            <a:r>
              <a:rPr lang="ja-JP" altLang="en-US" smtClean="0"/>
              <a:t>にも相当するソフトウェアはある</a:t>
            </a:r>
            <a:endParaRPr kumimoji="1" lang="en-US" altLang="ja-JP" smtClean="0"/>
          </a:p>
          <a:p>
            <a:endParaRPr lang="en-US" altLang="ja-JP"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lang="ja-JP" altLang="en-US" smtClean="0"/>
              <a:t>が作業している期間</a:t>
            </a:r>
            <a:endParaRPr kumimoji="1" lang="ja-JP" altLang="en-US"/>
          </a:p>
        </p:txBody>
      </p:sp>
      <p:sp>
        <p:nvSpPr>
          <p:cNvPr id="3" name="コンテンツ プレースホルダ 2"/>
          <p:cNvSpPr>
            <a:spLocks noGrp="1"/>
          </p:cNvSpPr>
          <p:nvPr>
            <p:ph idx="1"/>
          </p:nvPr>
        </p:nvSpPr>
        <p:spPr>
          <a:xfrm>
            <a:off x="467544" y="1728192"/>
            <a:ext cx="8229600" cy="5517232"/>
          </a:xfrm>
        </p:spPr>
        <p:txBody>
          <a:bodyPr>
            <a:normAutofit/>
          </a:bodyPr>
          <a:lstStyle/>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r>
              <a:rPr lang="ja-JP" altLang="en-US" smtClean="0"/>
              <a:t>電源</a:t>
            </a:r>
            <a:r>
              <a:rPr lang="ja-JP" altLang="en-US"/>
              <a:t>投入</a:t>
            </a:r>
            <a:r>
              <a:rPr lang="ja-JP" altLang="en-US" smtClean="0"/>
              <a:t>直後～</a:t>
            </a:r>
            <a:r>
              <a:rPr lang="en-US" altLang="ja-JP" smtClean="0"/>
              <a:t>OS </a:t>
            </a:r>
            <a:r>
              <a:rPr lang="ja-JP" altLang="en-US" smtClean="0"/>
              <a:t>起動</a:t>
            </a:r>
            <a:endParaRPr lang="en-US" altLang="ja-JP" smtClean="0"/>
          </a:p>
          <a:p>
            <a:r>
              <a:rPr lang="ja-JP" altLang="en-US" smtClean="0"/>
              <a:t>この期間では </a:t>
            </a:r>
            <a:r>
              <a:rPr lang="en-US" altLang="ja-JP" smtClean="0"/>
              <a:t>OS </a:t>
            </a:r>
            <a:r>
              <a:rPr lang="ja-JP" altLang="en-US" smtClean="0"/>
              <a:t>は起動しておらず </a:t>
            </a:r>
            <a:r>
              <a:rPr lang="en-US" altLang="ja-JP" smtClean="0">
                <a:solidFill>
                  <a:srgbClr val="FF0000"/>
                </a:solidFill>
              </a:rPr>
              <a:t>BIOS</a:t>
            </a:r>
            <a:r>
              <a:rPr lang="en-US" altLang="ja-JP" smtClean="0"/>
              <a:t> </a:t>
            </a:r>
            <a:r>
              <a:rPr lang="ja-JP" altLang="en-US" smtClean="0"/>
              <a:t>による処理が行われている</a:t>
            </a:r>
            <a:endParaRPr lang="en-US" altLang="ja-JP" smtClean="0"/>
          </a:p>
        </p:txBody>
      </p:sp>
      <p:pic>
        <p:nvPicPr>
          <p:cNvPr id="4" name="Picture 2" descr="C:\Users\kondou\myfile\pplab\EPnetFaN\inex2010\0618\新実験機写真\BIOS.jpg"/>
          <p:cNvPicPr>
            <a:picLocks noChangeAspect="1" noChangeArrowheads="1"/>
          </p:cNvPicPr>
          <p:nvPr/>
        </p:nvPicPr>
        <p:blipFill>
          <a:blip r:embed="rId2" cstate="print"/>
          <a:srcRect/>
          <a:stretch>
            <a:fillRect/>
          </a:stretch>
        </p:blipFill>
        <p:spPr bwMode="auto">
          <a:xfrm>
            <a:off x="2123728" y="1196752"/>
            <a:ext cx="4909761" cy="38884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計算機起動のイメージ</a:t>
            </a:r>
            <a:endParaRPr kumimoji="1" lang="ja-JP" altLang="en-US"/>
          </a:p>
        </p:txBody>
      </p:sp>
      <p:sp>
        <p:nvSpPr>
          <p:cNvPr id="5" name="テキスト ボックス 4"/>
          <p:cNvSpPr txBox="1"/>
          <p:nvPr/>
        </p:nvSpPr>
        <p:spPr>
          <a:xfrm>
            <a:off x="3415680" y="1688232"/>
            <a:ext cx="230844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3200" smtClean="0"/>
              <a:t>主電源投入</a:t>
            </a:r>
            <a:endParaRPr kumimoji="1" lang="ja-JP" altLang="en-US" sz="3200"/>
          </a:p>
        </p:txBody>
      </p:sp>
      <p:sp>
        <p:nvSpPr>
          <p:cNvPr id="6" name="テキスト ボックス 5"/>
          <p:cNvSpPr txBox="1"/>
          <p:nvPr/>
        </p:nvSpPr>
        <p:spPr>
          <a:xfrm>
            <a:off x="3760862" y="2698254"/>
            <a:ext cx="158417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sz="2800" smtClean="0"/>
              <a:t>BIOS</a:t>
            </a:r>
            <a:r>
              <a:rPr kumimoji="1" lang="en-US" altLang="ja-JP" smtClean="0"/>
              <a:t> </a:t>
            </a:r>
            <a:endParaRPr kumimoji="1" lang="ja-JP" altLang="en-US"/>
          </a:p>
        </p:txBody>
      </p:sp>
      <p:sp>
        <p:nvSpPr>
          <p:cNvPr id="7" name="テキスト ボックス 6"/>
          <p:cNvSpPr txBox="1"/>
          <p:nvPr/>
        </p:nvSpPr>
        <p:spPr>
          <a:xfrm>
            <a:off x="3760862" y="3670176"/>
            <a:ext cx="158417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sz="2800" smtClean="0"/>
              <a:t>OS</a:t>
            </a:r>
            <a:r>
              <a:rPr kumimoji="1" lang="en-US" altLang="ja-JP" smtClean="0"/>
              <a:t> </a:t>
            </a:r>
            <a:endParaRPr kumimoji="1" lang="ja-JP" altLang="en-US"/>
          </a:p>
        </p:txBody>
      </p:sp>
      <p:sp>
        <p:nvSpPr>
          <p:cNvPr id="8" name="テキスト ボックス 7"/>
          <p:cNvSpPr txBox="1"/>
          <p:nvPr/>
        </p:nvSpPr>
        <p:spPr>
          <a:xfrm>
            <a:off x="232470" y="4871070"/>
            <a:ext cx="15841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400" smtClean="0"/>
              <a:t>各種ソフトウェア・</a:t>
            </a:r>
            <a:r>
              <a:rPr kumimoji="1" lang="ja-JP" altLang="en-US" sz="2400" smtClean="0"/>
              <a:t>パッケージ</a:t>
            </a:r>
            <a:r>
              <a:rPr kumimoji="1" lang="en-US" altLang="ja-JP" sz="2400" smtClean="0"/>
              <a:t> </a:t>
            </a:r>
            <a:endParaRPr kumimoji="1" lang="ja-JP" altLang="en-US" sz="2400"/>
          </a:p>
        </p:txBody>
      </p:sp>
      <p:sp>
        <p:nvSpPr>
          <p:cNvPr id="9" name="テキスト ボックス 8"/>
          <p:cNvSpPr txBox="1"/>
          <p:nvPr/>
        </p:nvSpPr>
        <p:spPr>
          <a:xfrm>
            <a:off x="1992660" y="4870901"/>
            <a:ext cx="15841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400" smtClean="0"/>
              <a:t>各種ソフトウェア・</a:t>
            </a:r>
            <a:r>
              <a:rPr kumimoji="1" lang="ja-JP" altLang="en-US" sz="2400" smtClean="0"/>
              <a:t>パッケージ</a:t>
            </a:r>
            <a:r>
              <a:rPr kumimoji="1" lang="en-US" altLang="ja-JP" sz="2400" smtClean="0"/>
              <a:t> </a:t>
            </a:r>
            <a:endParaRPr kumimoji="1" lang="ja-JP" altLang="en-US" sz="2400"/>
          </a:p>
        </p:txBody>
      </p:sp>
      <p:sp>
        <p:nvSpPr>
          <p:cNvPr id="10" name="テキスト ボックス 9"/>
          <p:cNvSpPr txBox="1"/>
          <p:nvPr/>
        </p:nvSpPr>
        <p:spPr>
          <a:xfrm>
            <a:off x="5537820" y="4869160"/>
            <a:ext cx="15841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400" smtClean="0"/>
              <a:t>各種ソフトウェア・</a:t>
            </a:r>
            <a:r>
              <a:rPr kumimoji="1" lang="ja-JP" altLang="en-US" sz="2400" smtClean="0"/>
              <a:t>パッケージ</a:t>
            </a:r>
            <a:r>
              <a:rPr kumimoji="1" lang="en-US" altLang="ja-JP" sz="2400" smtClean="0"/>
              <a:t> </a:t>
            </a:r>
            <a:endParaRPr kumimoji="1" lang="ja-JP" altLang="en-US" sz="2400"/>
          </a:p>
        </p:txBody>
      </p:sp>
      <p:sp>
        <p:nvSpPr>
          <p:cNvPr id="16" name="テキスト ボックス 15"/>
          <p:cNvSpPr txBox="1"/>
          <p:nvPr/>
        </p:nvSpPr>
        <p:spPr>
          <a:xfrm>
            <a:off x="3771528" y="4869160"/>
            <a:ext cx="15841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400" smtClean="0"/>
              <a:t>各種ソフトウェア・</a:t>
            </a:r>
            <a:r>
              <a:rPr kumimoji="1" lang="ja-JP" altLang="en-US" sz="2400" smtClean="0"/>
              <a:t>パッケージ</a:t>
            </a:r>
            <a:r>
              <a:rPr kumimoji="1" lang="en-US" altLang="ja-JP" sz="2400" smtClean="0"/>
              <a:t> </a:t>
            </a:r>
            <a:endParaRPr kumimoji="1" lang="ja-JP" altLang="en-US" sz="2400"/>
          </a:p>
        </p:txBody>
      </p:sp>
      <p:sp>
        <p:nvSpPr>
          <p:cNvPr id="17" name="テキスト ボックス 16"/>
          <p:cNvSpPr txBox="1"/>
          <p:nvPr/>
        </p:nvSpPr>
        <p:spPr>
          <a:xfrm>
            <a:off x="7452320" y="5363924"/>
            <a:ext cx="1691680" cy="369332"/>
          </a:xfrm>
          <a:prstGeom prst="rect">
            <a:avLst/>
          </a:prstGeom>
          <a:noFill/>
        </p:spPr>
        <p:txBody>
          <a:bodyPr wrap="square" rtlCol="0">
            <a:spAutoFit/>
          </a:bodyPr>
          <a:lstStyle/>
          <a:p>
            <a:r>
              <a:rPr kumimoji="1" lang="ja-JP" altLang="en-US" smtClean="0"/>
              <a:t>・・・・・・・・・・</a:t>
            </a:r>
            <a:endParaRPr kumimoji="1" lang="ja-JP" altLang="en-US"/>
          </a:p>
        </p:txBody>
      </p:sp>
      <p:sp>
        <p:nvSpPr>
          <p:cNvPr id="18" name="下矢印 17"/>
          <p:cNvSpPr/>
          <p:nvPr/>
        </p:nvSpPr>
        <p:spPr>
          <a:xfrm>
            <a:off x="4101852" y="2367930"/>
            <a:ext cx="936104" cy="24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4101852" y="3323084"/>
            <a:ext cx="936104" cy="24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a:stCxn id="8" idx="0"/>
            <a:endCxn id="7" idx="2"/>
          </p:cNvCxnSpPr>
          <p:nvPr/>
        </p:nvCxnSpPr>
        <p:spPr>
          <a:xfrm rot="5400000" flipH="1" flipV="1">
            <a:off x="2449917" y="2768037"/>
            <a:ext cx="677674" cy="352839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9" idx="0"/>
            <a:endCxn id="7" idx="2"/>
          </p:cNvCxnSpPr>
          <p:nvPr/>
        </p:nvCxnSpPr>
        <p:spPr>
          <a:xfrm rot="5400000" flipH="1" flipV="1">
            <a:off x="3330097" y="3648048"/>
            <a:ext cx="677505" cy="176820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6" idx="0"/>
            <a:endCxn id="7" idx="2"/>
          </p:cNvCxnSpPr>
          <p:nvPr/>
        </p:nvCxnSpPr>
        <p:spPr>
          <a:xfrm rot="16200000" flipV="1">
            <a:off x="4220401" y="4525945"/>
            <a:ext cx="675764" cy="1066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10" idx="0"/>
            <a:endCxn id="7" idx="2"/>
          </p:cNvCxnSpPr>
          <p:nvPr/>
        </p:nvCxnSpPr>
        <p:spPr>
          <a:xfrm rot="16200000" flipV="1">
            <a:off x="5103547" y="3642799"/>
            <a:ext cx="675764" cy="177695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7" idx="2"/>
          </p:cNvCxnSpPr>
          <p:nvPr/>
        </p:nvCxnSpPr>
        <p:spPr>
          <a:xfrm rot="10800000">
            <a:off x="4552950" y="4193396"/>
            <a:ext cx="3547442" cy="74777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0" name="下矢印 19"/>
          <p:cNvSpPr/>
          <p:nvPr/>
        </p:nvSpPr>
        <p:spPr>
          <a:xfrm>
            <a:off x="5436096" y="2348880"/>
            <a:ext cx="720080" cy="165618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300192" y="2420888"/>
            <a:ext cx="2267744" cy="1200329"/>
          </a:xfrm>
          <a:prstGeom prst="rect">
            <a:avLst/>
          </a:prstGeom>
          <a:noFill/>
        </p:spPr>
        <p:txBody>
          <a:bodyPr wrap="square" rtlCol="0">
            <a:spAutoFit/>
          </a:bodyPr>
          <a:lstStyle/>
          <a:p>
            <a:r>
              <a:rPr lang="ja-JP" altLang="en-US" sz="2400" smtClean="0"/>
              <a:t>一般的にはここまでが「起動」と呼ばれる段階</a:t>
            </a:r>
            <a:endParaRPr kumimoji="1" lang="ja-JP" altLang="en-US"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lang="ja-JP" altLang="en-US" smtClean="0"/>
              <a:t>のインストール先</a:t>
            </a:r>
            <a:endParaRPr kumimoji="1" lang="ja-JP" altLang="en-US"/>
          </a:p>
        </p:txBody>
      </p:sp>
      <p:sp>
        <p:nvSpPr>
          <p:cNvPr id="3" name="コンテンツ プレースホルダ 2"/>
          <p:cNvSpPr>
            <a:spLocks noGrp="1"/>
          </p:cNvSpPr>
          <p:nvPr>
            <p:ph idx="1"/>
          </p:nvPr>
        </p:nvSpPr>
        <p:spPr/>
        <p:txBody>
          <a:bodyPr/>
          <a:lstStyle/>
          <a:p>
            <a:r>
              <a:rPr lang="ja-JP" altLang="en-US" smtClean="0"/>
              <a:t>ファームウェアとしてマザーボード上に組み込まれている</a:t>
            </a:r>
            <a:endParaRPr lang="en-US" altLang="ja-JP" smtClean="0"/>
          </a:p>
          <a:p>
            <a:pPr lvl="1"/>
            <a:r>
              <a:rPr lang="ja-JP" altLang="en-US" b="1" smtClean="0"/>
              <a:t>ファームウェア</a:t>
            </a:r>
            <a:r>
              <a:rPr lang="ja-JP" altLang="en-US" smtClean="0"/>
              <a:t>・・・ハードウェアを動作させるために必要なソフトウェア。あらかじめ </a:t>
            </a:r>
            <a:r>
              <a:rPr lang="en-US" altLang="ja-JP" smtClean="0"/>
              <a:t>ROM </a:t>
            </a:r>
            <a:r>
              <a:rPr lang="ja-JP" altLang="en-US" smtClean="0"/>
              <a:t>に書き込まれハードウェアに組み込まれている。</a:t>
            </a: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BIOS </a:t>
            </a:r>
            <a:r>
              <a:rPr kumimoji="1" lang="ja-JP" altLang="en-US" smtClean="0"/>
              <a:t>のある場所</a:t>
            </a:r>
            <a:endParaRPr kumimoji="1" lang="ja-JP" altLang="en-US"/>
          </a:p>
        </p:txBody>
      </p:sp>
      <p:pic>
        <p:nvPicPr>
          <p:cNvPr id="4" name="図 4" descr="MB.JPG"/>
          <p:cNvPicPr>
            <a:picLocks noChangeAspect="1"/>
          </p:cNvPicPr>
          <p:nvPr/>
        </p:nvPicPr>
        <p:blipFill>
          <a:blip r:embed="rId2" cstate="print"/>
          <a:srcRect/>
          <a:stretch>
            <a:fillRect/>
          </a:stretch>
        </p:blipFill>
        <p:spPr bwMode="auto">
          <a:xfrm>
            <a:off x="2590800" y="1412776"/>
            <a:ext cx="6553200" cy="4914900"/>
          </a:xfrm>
          <a:prstGeom prst="rect">
            <a:avLst/>
          </a:prstGeom>
          <a:noFill/>
          <a:ln w="9525">
            <a:noFill/>
            <a:miter lim="800000"/>
            <a:headEnd/>
            <a:tailEnd/>
          </a:ln>
        </p:spPr>
      </p:pic>
      <p:sp>
        <p:nvSpPr>
          <p:cNvPr id="5" name="フレーム 4"/>
          <p:cNvSpPr/>
          <p:nvPr/>
        </p:nvSpPr>
        <p:spPr>
          <a:xfrm>
            <a:off x="2743200" y="4725888"/>
            <a:ext cx="685800" cy="685800"/>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chemeClr val="tx1"/>
              </a:solidFill>
            </a:endParaRPr>
          </a:p>
        </p:txBody>
      </p:sp>
      <p:pic>
        <p:nvPicPr>
          <p:cNvPr id="7" name="図 14" descr="BIOS.jpg"/>
          <p:cNvPicPr>
            <a:picLocks noChangeAspect="1"/>
          </p:cNvPicPr>
          <p:nvPr/>
        </p:nvPicPr>
        <p:blipFill>
          <a:blip r:embed="rId3" cstate="print"/>
          <a:srcRect/>
          <a:stretch>
            <a:fillRect/>
          </a:stretch>
        </p:blipFill>
        <p:spPr bwMode="auto">
          <a:xfrm>
            <a:off x="725488" y="4982294"/>
            <a:ext cx="1146175" cy="1524000"/>
          </a:xfrm>
          <a:prstGeom prst="rect">
            <a:avLst/>
          </a:prstGeom>
          <a:noFill/>
          <a:ln w="9525">
            <a:noFill/>
            <a:miter lim="800000"/>
            <a:headEnd/>
            <a:tailEnd/>
          </a:ln>
        </p:spPr>
      </p:pic>
      <p:sp>
        <p:nvSpPr>
          <p:cNvPr id="8" name="左矢印 7"/>
          <p:cNvSpPr/>
          <p:nvPr/>
        </p:nvSpPr>
        <p:spPr>
          <a:xfrm>
            <a:off x="1981200" y="4954488"/>
            <a:ext cx="749808" cy="2286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rgbClr val="FFFFFF"/>
              </a:solidFill>
            </a:endParaRPr>
          </a:p>
        </p:txBody>
      </p:sp>
      <p:sp>
        <p:nvSpPr>
          <p:cNvPr id="9" name="フレーム 8"/>
          <p:cNvSpPr/>
          <p:nvPr/>
        </p:nvSpPr>
        <p:spPr>
          <a:xfrm>
            <a:off x="683568" y="4925144"/>
            <a:ext cx="1219200" cy="1600200"/>
          </a:xfrm>
          <a:prstGeom prst="frame">
            <a:avLst/>
          </a:prstGeom>
          <a:solidFill>
            <a:srgbClr val="FF0000"/>
          </a:solidFill>
          <a:ln>
            <a:headEnd type="none" w="med" len="med"/>
            <a:tailEnd type="none" w="med" len="med"/>
          </a:ln>
          <a:effectLst>
            <a:glow rad="63500">
              <a:schemeClr val="accent1">
                <a:tint val="30000"/>
                <a:shade val="95000"/>
                <a:satMod val="300000"/>
                <a:alpha val="50000"/>
              </a:schemeClr>
            </a:glo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schemeClr val="tx1"/>
              </a:solidFill>
            </a:endParaRPr>
          </a:p>
        </p:txBody>
      </p:sp>
      <p:sp>
        <p:nvSpPr>
          <p:cNvPr id="10" name="テキスト ボックス 13"/>
          <p:cNvSpPr txBox="1">
            <a:spLocks noChangeArrowheads="1"/>
          </p:cNvSpPr>
          <p:nvPr/>
        </p:nvSpPr>
        <p:spPr bwMode="auto">
          <a:xfrm>
            <a:off x="76200" y="1831464"/>
            <a:ext cx="2551584" cy="2677656"/>
          </a:xfrm>
          <a:prstGeom prst="rect">
            <a:avLst/>
          </a:prstGeom>
          <a:noFill/>
          <a:ln w="9525">
            <a:noFill/>
            <a:miter lim="800000"/>
            <a:headEnd/>
            <a:tailEnd/>
          </a:ln>
        </p:spPr>
        <p:txBody>
          <a:bodyPr wrap="square">
            <a:spAutoFit/>
          </a:bodyPr>
          <a:lstStyle/>
          <a:p>
            <a:r>
              <a:rPr lang="en-US" altLang="ja-JP" sz="2800" smtClean="0"/>
              <a:t>PC </a:t>
            </a:r>
            <a:r>
              <a:rPr lang="ja-JP" altLang="en-US" sz="2800" dirty="0" smtClean="0"/>
              <a:t>の電源を切っても情報</a:t>
            </a:r>
            <a:r>
              <a:rPr lang="ja-JP" altLang="en-US" sz="2800" smtClean="0"/>
              <a:t>が消えないよう、フラッシュメモリーに記録されている</a:t>
            </a:r>
            <a:endParaRPr lang="en-US" altLang="ja-JP"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代表的な </a:t>
            </a:r>
            <a:r>
              <a:rPr kumimoji="1" lang="en-US" altLang="ja-JP" smtClean="0"/>
              <a:t>BIOS</a:t>
            </a:r>
            <a:endParaRPr kumimoji="1" lang="ja-JP" altLang="en-US"/>
          </a:p>
        </p:txBody>
      </p:sp>
      <p:sp>
        <p:nvSpPr>
          <p:cNvPr id="3" name="コンテンツ プレースホルダ 2"/>
          <p:cNvSpPr>
            <a:spLocks noGrp="1"/>
          </p:cNvSpPr>
          <p:nvPr>
            <p:ph idx="1"/>
          </p:nvPr>
        </p:nvSpPr>
        <p:spPr>
          <a:xfrm>
            <a:off x="457200" y="1412776"/>
            <a:ext cx="8229600" cy="5445224"/>
          </a:xfrm>
        </p:spPr>
        <p:txBody>
          <a:bodyPr>
            <a:normAutofit/>
          </a:bodyPr>
          <a:lstStyle/>
          <a:p>
            <a:r>
              <a:rPr kumimoji="1" lang="ja-JP" altLang="en-US" smtClean="0"/>
              <a:t>大手 </a:t>
            </a:r>
            <a:r>
              <a:rPr kumimoji="1" lang="en-US" altLang="ja-JP" smtClean="0"/>
              <a:t>BIOS </a:t>
            </a:r>
            <a:r>
              <a:rPr kumimoji="1" lang="ja-JP" altLang="en-US" smtClean="0"/>
              <a:t>メーカー</a:t>
            </a:r>
            <a:endParaRPr kumimoji="1" lang="en-US" altLang="ja-JP" smtClean="0"/>
          </a:p>
          <a:p>
            <a:pPr lvl="1"/>
            <a:r>
              <a:rPr kumimoji="1" lang="en-US" altLang="ja-JP" smtClean="0"/>
              <a:t>AMI</a:t>
            </a:r>
          </a:p>
          <a:p>
            <a:pPr lvl="1"/>
            <a:r>
              <a:rPr lang="en-US" altLang="ja-JP" smtClean="0"/>
              <a:t>Award</a:t>
            </a:r>
          </a:p>
          <a:p>
            <a:r>
              <a:rPr kumimoji="1" lang="ja-JP" altLang="en-US" smtClean="0"/>
              <a:t>近年はマザーボードメーカーや製品毎にアレンジ</a:t>
            </a:r>
            <a:endParaRPr kumimoji="1" lang="en-US" altLang="ja-JP" smtClean="0"/>
          </a:p>
          <a:p>
            <a:pPr lvl="1"/>
            <a:r>
              <a:rPr lang="ja-JP" altLang="en-US" smtClean="0"/>
              <a:t>特色のある機能を持ったものも</a:t>
            </a:r>
            <a:r>
              <a:rPr lang="en-US" altLang="ja-JP" smtClean="0"/>
              <a:t>(</a:t>
            </a:r>
            <a:r>
              <a:rPr lang="ja-JP" altLang="en-US" smtClean="0"/>
              <a:t>後述</a:t>
            </a:r>
            <a:r>
              <a:rPr lang="en-US" altLang="ja-JP" smtClean="0"/>
              <a:t>)</a:t>
            </a:r>
          </a:p>
          <a:p>
            <a:endParaRPr kumimoji="1" lang="en-US" altLang="ja-JP" smtClean="0"/>
          </a:p>
          <a:p>
            <a:r>
              <a:rPr lang="ja-JP" altLang="en-US" smtClean="0"/>
              <a:t>情報実験機の場合</a:t>
            </a:r>
            <a:endParaRPr lang="en-US" altLang="ja-JP" smtClean="0"/>
          </a:p>
          <a:p>
            <a:pPr lvl="1"/>
            <a:r>
              <a:rPr kumimoji="1" lang="en-US" altLang="ja-JP" smtClean="0"/>
              <a:t>AMI </a:t>
            </a:r>
            <a:r>
              <a:rPr kumimoji="1" lang="ja-JP" altLang="en-US" smtClean="0"/>
              <a:t>ベースの </a:t>
            </a:r>
            <a:r>
              <a:rPr kumimoji="1" lang="en-US" altLang="ja-JP" smtClean="0"/>
              <a:t>ASUS </a:t>
            </a:r>
            <a:r>
              <a:rPr kumimoji="1" lang="ja-JP" altLang="en-US" smtClean="0"/>
              <a:t>オリジナル</a:t>
            </a: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3040</TotalTime>
  <Words>1667</Words>
  <Application>Microsoft Office PowerPoint</Application>
  <PresentationFormat>画面に合わせる (4:3)</PresentationFormat>
  <Paragraphs>274</Paragraphs>
  <Slides>35</Slides>
  <Notes>0</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最低限 BIOS</vt:lpstr>
      <vt:lpstr>目次</vt:lpstr>
      <vt:lpstr>目次</vt:lpstr>
      <vt:lpstr>BIOS とは</vt:lpstr>
      <vt:lpstr>BIOS が作業している期間</vt:lpstr>
      <vt:lpstr>計算機起動のイメージ</vt:lpstr>
      <vt:lpstr>BIOS のインストール先</vt:lpstr>
      <vt:lpstr>BIOS のある場所</vt:lpstr>
      <vt:lpstr>代表的な BIOS</vt:lpstr>
      <vt:lpstr>最低限 BIOS では・・・</vt:lpstr>
      <vt:lpstr>目次</vt:lpstr>
      <vt:lpstr>BIOS の役割</vt:lpstr>
      <vt:lpstr>POST シークエンス</vt:lpstr>
      <vt:lpstr>POST リードアウトの例</vt:lpstr>
      <vt:lpstr>BIOS の役割</vt:lpstr>
      <vt:lpstr>OS の起動プログラムの呼び出し</vt:lpstr>
      <vt:lpstr>なぜ直接 OS を起動できないのか</vt:lpstr>
      <vt:lpstr>目次</vt:lpstr>
      <vt:lpstr>BIOS セットアップ</vt:lpstr>
      <vt:lpstr>セットアップ画面への入り方 @情報実験機</vt:lpstr>
      <vt:lpstr>BIOS セットアップメニュー</vt:lpstr>
      <vt:lpstr>ブート順位の変更</vt:lpstr>
      <vt:lpstr>その他の項目</vt:lpstr>
      <vt:lpstr>CMOS 初期化</vt:lpstr>
      <vt:lpstr>BIOS アップデート</vt:lpstr>
      <vt:lpstr>目次</vt:lpstr>
      <vt:lpstr>ハードウェアリソース</vt:lpstr>
      <vt:lpstr>IRQとは</vt:lpstr>
      <vt:lpstr>IRQ番号</vt:lpstr>
      <vt:lpstr>I/O ポート</vt:lpstr>
      <vt:lpstr>デバイスドライバ</vt:lpstr>
      <vt:lpstr>まとめ</vt:lpstr>
      <vt:lpstr>本日の実習</vt:lpstr>
      <vt:lpstr>スライド 34</vt:lpstr>
      <vt:lpstr>6JGFW-78D23-387T6-Q328Q-7M7JY</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最低限 BIOS</dc:title>
  <dc:creator>Your User Name</dc:creator>
  <cp:lastModifiedBy>Your User Name</cp:lastModifiedBy>
  <cp:revision>32</cp:revision>
  <dcterms:created xsi:type="dcterms:W3CDTF">2011-06-10T04:24:36Z</dcterms:created>
  <dcterms:modified xsi:type="dcterms:W3CDTF">2011-06-25T02:52:30Z</dcterms:modified>
</cp:coreProperties>
</file>